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
  </p:notesMasterIdLst>
  <p:handoutMasterIdLst>
    <p:handoutMasterId r:id="rId13"/>
  </p:handoutMasterIdLst>
  <p:sldIdLst>
    <p:sldId id="259" r:id="rId2"/>
    <p:sldId id="340" r:id="rId3"/>
    <p:sldId id="261" r:id="rId4"/>
    <p:sldId id="355" r:id="rId5"/>
    <p:sldId id="349" r:id="rId6"/>
    <p:sldId id="358" r:id="rId7"/>
    <p:sldId id="359" r:id="rId8"/>
    <p:sldId id="360" r:id="rId9"/>
    <p:sldId id="319" r:id="rId10"/>
    <p:sldId id="350" r:id="rId11"/>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259"/>
          </p14:sldIdLst>
        </p14:section>
        <p14:section name="Overview and Objectives" id="{ABA716BF-3A5C-4ADB-94C9-CFEF84EBA240}">
          <p14:sldIdLst>
            <p14:sldId id="340"/>
            <p14:sldId id="261"/>
            <p14:sldId id="355"/>
            <p14:sldId id="349"/>
            <p14:sldId id="358"/>
            <p14:sldId id="359"/>
            <p14:sldId id="360"/>
            <p14:sldId id="319"/>
            <p14:sldId id="350"/>
          </p14:sldIdLst>
        </p14:section>
        <p14:section name="Appendix" id="{3F78B471-41DA-46F2-A8E4-97E471896AB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0" autoAdjust="0"/>
    <p:restoredTop sz="62362" autoAdjust="0"/>
  </p:normalViewPr>
  <p:slideViewPr>
    <p:cSldViewPr>
      <p:cViewPr varScale="1">
        <p:scale>
          <a:sx n="53" d="100"/>
          <a:sy n="53" d="100"/>
        </p:scale>
        <p:origin x="22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63" d="100"/>
          <a:sy n="63" d="100"/>
        </p:scale>
        <p:origin x="-1656" y="-6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2471" tIns="46235" rIns="92471" bIns="46235" rtlCol="0"/>
          <a:lstStyle>
            <a:lvl1pPr algn="l">
              <a:defRPr sz="1200"/>
            </a:lvl1pPr>
          </a:lstStyle>
          <a:p>
            <a:pPr>
              <a:defRPr/>
            </a:pPr>
            <a:r>
              <a:rPr lang="en-US" dirty="0"/>
              <a:t>Preparing a New Generation of </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884614" y="0"/>
            <a:ext cx="2971800" cy="461804"/>
          </a:xfrm>
          <a:prstGeom prst="rect">
            <a:avLst/>
          </a:prstGeom>
        </p:spPr>
        <p:txBody>
          <a:bodyPr vert="horz" lIns="92471" tIns="46235" rIns="92471" bIns="46235" rtlCol="0"/>
          <a:lstStyle>
            <a:lvl1pPr algn="r">
              <a:defRPr sz="1200"/>
            </a:lvl1pPr>
          </a:lstStyle>
          <a:p>
            <a:r>
              <a:rPr lang="en-US" dirty="0" smtClean="0"/>
              <a:t>December 2014</a:t>
            </a:r>
            <a:endParaRPr lang="en-US" dirty="0"/>
          </a:p>
        </p:txBody>
      </p:sp>
      <p:sp>
        <p:nvSpPr>
          <p:cNvPr id="4" name="Footer Placeholder 3"/>
          <p:cNvSpPr>
            <a:spLocks noGrp="1"/>
          </p:cNvSpPr>
          <p:nvPr>
            <p:ph type="ftr" sz="quarter" idx="2"/>
          </p:nvPr>
        </p:nvSpPr>
        <p:spPr>
          <a:xfrm>
            <a:off x="0" y="8772668"/>
            <a:ext cx="2971800" cy="461804"/>
          </a:xfrm>
          <a:prstGeom prst="rect">
            <a:avLst/>
          </a:prstGeom>
        </p:spPr>
        <p:txBody>
          <a:bodyPr vert="horz" lIns="92471" tIns="46235" rIns="92471" bIns="4623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4" y="8772668"/>
            <a:ext cx="2971800" cy="461804"/>
          </a:xfrm>
          <a:prstGeom prst="rect">
            <a:avLst/>
          </a:prstGeom>
        </p:spPr>
        <p:txBody>
          <a:bodyPr vert="horz" lIns="92471" tIns="46235" rIns="92471" bIns="46235"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2471" tIns="46235" rIns="92471" bIns="46235" rtlCol="0"/>
          <a:lstStyle>
            <a:lvl1pPr algn="l">
              <a:defRPr sz="1200"/>
            </a:lvl1pPr>
          </a:lstStyle>
          <a:p>
            <a:endParaRPr lang="en-US" dirty="0"/>
          </a:p>
        </p:txBody>
      </p:sp>
      <p:sp>
        <p:nvSpPr>
          <p:cNvPr id="3" name="Date Placeholder 2"/>
          <p:cNvSpPr>
            <a:spLocks noGrp="1"/>
          </p:cNvSpPr>
          <p:nvPr>
            <p:ph type="dt" idx="1"/>
          </p:nvPr>
        </p:nvSpPr>
        <p:spPr>
          <a:xfrm>
            <a:off x="3884614" y="0"/>
            <a:ext cx="2971800" cy="461804"/>
          </a:xfrm>
          <a:prstGeom prst="rect">
            <a:avLst/>
          </a:prstGeom>
        </p:spPr>
        <p:txBody>
          <a:bodyPr vert="horz" lIns="92471" tIns="46235" rIns="92471" bIns="46235" rtlCol="0"/>
          <a:lstStyle>
            <a:lvl1pPr algn="r">
              <a:defRPr sz="1200"/>
            </a:lvl1pPr>
          </a:lstStyle>
          <a:p>
            <a:fld id="{48AEF76B-3757-4A0B-AF93-28494465C1DD}" type="datetimeFigureOut">
              <a:rPr lang="en-US" smtClean="0"/>
              <a:pPr/>
              <a:t>4/25/2016</a:t>
            </a:fld>
            <a:endParaRPr lang="en-US" dirty="0"/>
          </a:p>
        </p:txBody>
      </p:sp>
      <p:sp>
        <p:nvSpPr>
          <p:cNvPr id="4" name="Slide Image Placeholder 3"/>
          <p:cNvSpPr>
            <a:spLocks noGrp="1" noRot="1" noChangeAspect="1"/>
          </p:cNvSpPr>
          <p:nvPr>
            <p:ph type="sldImg" idx="2"/>
          </p:nvPr>
        </p:nvSpPr>
        <p:spPr>
          <a:xfrm>
            <a:off x="1120775" y="693738"/>
            <a:ext cx="4616450" cy="3462337"/>
          </a:xfrm>
          <a:prstGeom prst="rect">
            <a:avLst/>
          </a:prstGeom>
          <a:noFill/>
          <a:ln w="12700">
            <a:solidFill>
              <a:prstClr val="black"/>
            </a:solidFill>
          </a:ln>
        </p:spPr>
        <p:txBody>
          <a:bodyPr vert="horz" lIns="92471" tIns="46235" rIns="92471" bIns="46235" rtlCol="0" anchor="ctr"/>
          <a:lstStyle/>
          <a:p>
            <a:endParaRPr lang="en-US" dirty="0"/>
          </a:p>
        </p:txBody>
      </p:sp>
      <p:sp>
        <p:nvSpPr>
          <p:cNvPr id="5" name="Notes Placeholder 4"/>
          <p:cNvSpPr>
            <a:spLocks noGrp="1"/>
          </p:cNvSpPr>
          <p:nvPr>
            <p:ph type="body" sz="quarter" idx="3"/>
          </p:nvPr>
        </p:nvSpPr>
        <p:spPr>
          <a:xfrm>
            <a:off x="685800" y="4387137"/>
            <a:ext cx="5486400" cy="4156234"/>
          </a:xfrm>
          <a:prstGeom prst="rect">
            <a:avLst/>
          </a:prstGeom>
        </p:spPr>
        <p:txBody>
          <a:bodyPr vert="horz" lIns="92471" tIns="46235" rIns="92471" bIns="462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2471" tIns="46235" rIns="92471" bIns="462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772668"/>
            <a:ext cx="2971800" cy="461804"/>
          </a:xfrm>
          <a:prstGeom prst="rect">
            <a:avLst/>
          </a:prstGeom>
        </p:spPr>
        <p:txBody>
          <a:bodyPr vert="horz" lIns="92471" tIns="46235" rIns="92471" bIns="46235"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dirty="0" smtClean="0"/>
              <a:t>Hello, I’m Rick Weinzierl, from the University of Illinois.  This is a brief description</a:t>
            </a:r>
            <a:r>
              <a:rPr lang="en-US" baseline="0" dirty="0" smtClean="0"/>
              <a:t> of our beginning farmer course that was titled “Preparing a New Generation of Illinois Fruit and Vegetable Farmers.”  This course </a:t>
            </a:r>
            <a:r>
              <a:rPr lang="en-US" sz="1200" kern="1200" dirty="0" smtClean="0">
                <a:solidFill>
                  <a:schemeClr val="tx1"/>
                </a:solidFill>
                <a:effectLst/>
                <a:latin typeface="+mn-lt"/>
                <a:ea typeface="+mn-ea"/>
                <a:cs typeface="+mn-cs"/>
              </a:rPr>
              <a:t>was supported by a grant </a:t>
            </a:r>
            <a:r>
              <a:rPr lang="en-US" baseline="0" dirty="0" smtClean="0"/>
              <a:t>from the United States Department of Agriculture’s National Institute for Food and Agriculture, and specifically NIFA’s Beginning Farmer and Rancher Development Program. </a:t>
            </a:r>
            <a:r>
              <a:rPr lang="en-US" sz="1200" kern="1200" dirty="0" smtClean="0">
                <a:solidFill>
                  <a:schemeClr val="tx1"/>
                </a:solidFill>
                <a:effectLst/>
                <a:latin typeface="+mn-lt"/>
                <a:ea typeface="+mn-ea"/>
                <a:cs typeface="+mn-cs"/>
              </a:rPr>
              <a:t>From 2012 through 2015 we provided online, in-person, and hands-on training for over 300 new and aspiring farmers.  We did so by providing online resources and holding classes one Saturday per month at each of three University of Illinois Research and Education Centers (farms) in southern, central, and northern Illinois.  Separately, we delivered classes in Spanish to Hispanic participants in the same regions each year for three years.  More than 25 University of Illinois faculty and Extension staff contributed to this training program, as did multiple farmers, staff from USDA’s Natural Resources Conservation Service and Farm Service Agency, and staff from the Illinois Migrant Council.</a:t>
            </a:r>
          </a:p>
          <a:p>
            <a:pPr defTabSz="924707">
              <a:defRPr/>
            </a:pPr>
            <a:endParaRPr lang="en-US" sz="1200" kern="1200" dirty="0" smtClean="0">
              <a:solidFill>
                <a:schemeClr val="tx1"/>
              </a:solidFill>
              <a:effectLst/>
              <a:latin typeface="+mn-lt"/>
              <a:ea typeface="+mn-ea"/>
              <a:cs typeface="+mn-cs"/>
            </a:endParaRPr>
          </a:p>
          <a:p>
            <a:pPr defTabSz="924707">
              <a:defRPr/>
            </a:pPr>
            <a:endParaRPr lang="en-US" baseline="0" dirty="0" smtClean="0"/>
          </a:p>
          <a:p>
            <a:pPr defTabSz="924707">
              <a:defRPr/>
            </a:pPr>
            <a:endParaRPr lang="en-US" baseline="0"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82429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Grp="1" noChangeArrowheads="1"/>
          </p:cNvSpPr>
          <p:nvPr>
            <p:ph type="hdr" sz="quarter"/>
          </p:nvPr>
        </p:nvSpPr>
        <p:spPr>
          <a:noFill/>
        </p:spPr>
        <p:txBody>
          <a:bodyPr/>
          <a:lstStyle/>
          <a:p>
            <a:r>
              <a:rPr lang="en-US" dirty="0" smtClean="0"/>
              <a:t>Microsoft </a:t>
            </a:r>
            <a:r>
              <a:rPr lang="en-US" b="1" dirty="0" smtClean="0"/>
              <a:t>Engineering Excellence</a:t>
            </a:r>
            <a:endParaRPr lang="en-US" dirty="0" smtClean="0"/>
          </a:p>
        </p:txBody>
      </p:sp>
      <p:sp>
        <p:nvSpPr>
          <p:cNvPr id="40963" name="Rectangle 25"/>
          <p:cNvSpPr>
            <a:spLocks noGrp="1" noChangeArrowheads="1"/>
          </p:cNvSpPr>
          <p:nvPr>
            <p:ph type="ftr" sz="quarter" idx="4"/>
          </p:nvPr>
        </p:nvSpPr>
        <p:spPr>
          <a:noFill/>
        </p:spPr>
        <p:txBody>
          <a:bodyPr/>
          <a:lstStyle/>
          <a:p>
            <a:r>
              <a:rPr lang="en-US" dirty="0" smtClean="0"/>
              <a:t>Microsoft Confidential</a:t>
            </a:r>
          </a:p>
        </p:txBody>
      </p:sp>
      <p:sp>
        <p:nvSpPr>
          <p:cNvPr id="40964" name="Rectangle 26"/>
          <p:cNvSpPr>
            <a:spLocks noGrp="1" noChangeArrowheads="1"/>
          </p:cNvSpPr>
          <p:nvPr>
            <p:ph type="sldNum" sz="quarter" idx="5"/>
          </p:nvPr>
        </p:nvSpPr>
        <p:spPr>
          <a:noFill/>
        </p:spPr>
        <p:txBody>
          <a:bodyPr/>
          <a:lstStyle/>
          <a:p>
            <a:fld id="{85CEDE57-F8FE-4B43-B511-2E9F76624F74}" type="slidenum">
              <a:rPr lang="en-US" smtClean="0"/>
              <a:pPr/>
              <a:t>10</a:t>
            </a:fld>
            <a:endParaRPr lang="en-US" dirty="0" smtClean="0"/>
          </a:p>
        </p:txBody>
      </p:sp>
      <p:sp>
        <p:nvSpPr>
          <p:cNvPr id="40965" name="Rectangle 2"/>
          <p:cNvSpPr>
            <a:spLocks noGrp="1" noRot="1" noChangeAspect="1" noChangeArrowheads="1" noTextEdit="1"/>
          </p:cNvSpPr>
          <p:nvPr>
            <p:ph type="sldImg"/>
          </p:nvPr>
        </p:nvSpPr>
        <p:spPr>
          <a:xfrm>
            <a:off x="1133475" y="454025"/>
            <a:ext cx="4589463" cy="3443288"/>
          </a:xfrm>
          <a:ln/>
        </p:spPr>
      </p:sp>
      <p:sp>
        <p:nvSpPr>
          <p:cNvPr id="40966" name="Rectangle 3"/>
          <p:cNvSpPr>
            <a:spLocks noGrp="1" noChangeArrowheads="1"/>
          </p:cNvSpPr>
          <p:nvPr>
            <p:ph type="body" idx="1"/>
          </p:nvPr>
        </p:nvSpPr>
        <p:spPr>
          <a:xfrm>
            <a:off x="307492" y="4181156"/>
            <a:ext cx="6261652" cy="4640118"/>
          </a:xfrm>
          <a:noFill/>
          <a:ln/>
        </p:spPr>
        <p:txBody>
          <a:bodyPr/>
          <a:lstStyle/>
          <a:p>
            <a:pPr>
              <a:buFontTx/>
              <a:buNone/>
            </a:pPr>
            <a:r>
              <a:rPr lang="en-US" dirty="0" smtClean="0"/>
              <a:t>Although our </a:t>
            </a:r>
            <a:r>
              <a:rPr lang="en-US" smtClean="0"/>
              <a:t>new farmer training </a:t>
            </a:r>
            <a:r>
              <a:rPr lang="en-US" dirty="0" smtClean="0"/>
              <a:t>program</a:t>
            </a:r>
            <a:r>
              <a:rPr lang="en-US" baseline="0" dirty="0" smtClean="0"/>
              <a:t> has ended, r</a:t>
            </a:r>
            <a:r>
              <a:rPr lang="en-US" dirty="0" smtClean="0"/>
              <a:t>ecorded presentations on</a:t>
            </a:r>
            <a:r>
              <a:rPr lang="en-US" baseline="0" dirty="0" smtClean="0"/>
              <a:t> most of the topics we covered in our course are available as </a:t>
            </a:r>
            <a:r>
              <a:rPr lang="en-US" dirty="0" smtClean="0"/>
              <a:t>YouTube videos on</a:t>
            </a:r>
            <a:r>
              <a:rPr lang="en-US" baseline="0" dirty="0" smtClean="0"/>
              <a:t> the </a:t>
            </a:r>
            <a:r>
              <a:rPr lang="en-US" baseline="0" dirty="0" err="1" smtClean="0"/>
              <a:t>NewIllinoisFarmers</a:t>
            </a:r>
            <a:r>
              <a:rPr lang="en-US" baseline="0" dirty="0" smtClean="0"/>
              <a:t> website.  The Illinois SARE calendar lists lots of educational program and grant opportunities, the Illinois Fruit and Vegetable News lists upcoming programs and provides a variety of updates on production, pest management, and marketing issues, and Extension’s Local Food Systems and Small Farms educators also maintain a web site with lots of information and a calendar of events.  Other beginning farmer training programs and resources are available on the United States Department of Agriculture’s Start2Farm website.  </a:t>
            </a:r>
          </a:p>
          <a:p>
            <a:pPr>
              <a:buFontTx/>
              <a:buNone/>
            </a:pPr>
            <a:endParaRPr lang="en-US" dirty="0" smtClean="0"/>
          </a:p>
        </p:txBody>
      </p:sp>
    </p:spTree>
    <p:extLst>
      <p:ext uri="{BB962C8B-B14F-4D97-AF65-F5344CB8AC3E}">
        <p14:creationId xmlns:p14="http://schemas.microsoft.com/office/powerpoint/2010/main" val="245245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were several reasons for our decision to develop and deliver this course.  First, farmers in the US are older on average than workers and professionals in most other jobs and careers.  To keep farms operating and producing food well into the future, we as a nation need new farmers.  New farmers will come from traditional farming communities and also from groups and cultures that have been underrepresented in farm ownership and management in the past, including Hispanic workers with valuable farming skills.  We focused this program on fruit and vegetable production because demand for fresh, locally grown produce has grown tremendously in recent years, but fruits and vegetables represent only a very small portion of all crop sales in Illinois … there is need and opportunity for major expansion of farms that can supply this demand.  We also focused this program on fruit and vegetable production because the investment in land and equipment to start a viable small produce farm is much smaller than the investment required to begin farming commodity crops at a scale sufficient to provide a meaningful income.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a:t>
            </a:fld>
            <a:endParaRPr lang="en-US" dirty="0"/>
          </a:p>
        </p:txBody>
      </p:sp>
    </p:spTree>
    <p:extLst>
      <p:ext uri="{BB962C8B-B14F-4D97-AF65-F5344CB8AC3E}">
        <p14:creationId xmlns:p14="http://schemas.microsoft.com/office/powerpoint/2010/main" val="266115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goals were very straightforward.  We provided instruction and training to</a:t>
            </a:r>
            <a:r>
              <a:rPr lang="en-US" baseline="0" dirty="0" smtClean="0"/>
              <a:t> (1) i</a:t>
            </a:r>
            <a:r>
              <a:rPr lang="en-US" dirty="0">
                <a:latin typeface="Times New Roman"/>
                <a:ea typeface="Calibri"/>
                <a:cs typeface="Calibri"/>
              </a:rPr>
              <a:t>ncrease the overall number of new farmers producing fruits and vegetables throughout Illinois and enhance the viability, profitability, and sustainability of new and beginning enterprises; (2) assist a specific target audience – Hispanic farm workers – in beginning viable, profitable, and sustainable small produce farms; and (3) increase the expertise of university extension educators, high school and community college teachers, and educators in community organizations so they can better aid new farmers.</a:t>
            </a:r>
            <a:endParaRPr lang="en-US"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3</a:t>
            </a:fld>
            <a:endParaRPr lang="en-US" dirty="0"/>
          </a:p>
        </p:txBody>
      </p:sp>
    </p:spTree>
    <p:extLst>
      <p:ext uri="{BB962C8B-B14F-4D97-AF65-F5344CB8AC3E}">
        <p14:creationId xmlns:p14="http://schemas.microsoft.com/office/powerpoint/2010/main" val="45614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did</a:t>
            </a:r>
            <a:r>
              <a:rPr lang="en-US" baseline="0" dirty="0" smtClean="0"/>
              <a:t> we “cover” in this course?  … a wide range of production, business planning, and marketing topics that are important for commercial fruit and vegetable growers in Illinois.  The topics listed here were taken from the course syllabus, pretty much in the order we presented </a:t>
            </a:r>
            <a:r>
              <a:rPr lang="en-US" baseline="0" dirty="0" smtClean="0"/>
              <a:t>them.  We also </a:t>
            </a:r>
            <a:r>
              <a:rPr lang="en-US" baseline="0" dirty="0" smtClean="0"/>
              <a:t>encouraged students to participate in the many additional educational programs offered by Extension and other organizations that cover the topics that we did not include.  </a:t>
            </a:r>
            <a:r>
              <a:rPr lang="en-US" baseline="0" dirty="0" smtClean="0"/>
              <a:t>Keep in mind that beginning farmer training programs do not provide a </a:t>
            </a:r>
            <a:r>
              <a:rPr lang="en-US" u="sng" baseline="0" dirty="0" smtClean="0"/>
              <a:t>mastery</a:t>
            </a:r>
            <a:r>
              <a:rPr lang="en-US" baseline="0" dirty="0" smtClean="0"/>
              <a:t> of these subjects.  We introduced important issues, delivered information on the basics of those topics, and provided direction, references, resources, and networks to use in learning more.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164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unapologetically relied on lots of classroom instruction in addition to hands-on</a:t>
            </a:r>
            <a:r>
              <a:rPr lang="en-US" baseline="0" dirty="0" smtClean="0"/>
              <a:t> experiences</a:t>
            </a:r>
            <a:r>
              <a:rPr lang="en-US" dirty="0" smtClean="0"/>
              <a:t>.  There</a:t>
            </a:r>
            <a:r>
              <a:rPr lang="en-US" baseline="0" dirty="0" smtClean="0"/>
              <a:t> are countless topics and details that beginners need to know – or at least be aware of – about production, marketing, and business planning, … and organized indoor discussions were the most practical way for us to address many of these topics.  We provided recorded lectures and references in advance of each class, and we discussed additional details and answered questions when we were together.  University of Illinois faculty, research specialists, and Extension educators served as instructors, and representatives from other agencies and organizations also came to our locations to provide valuable information … for example, representatives of USDA’s Natural Resources Conservation Service (NRCS) and Farm Service Agency (FSA) and local Small Business Development Center (SBDC) staff addressed all of our classes each year.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181266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 however, provide lots of hands-on and eyes-on practical</a:t>
            </a:r>
            <a:r>
              <a:rPr lang="en-US" baseline="0" dirty="0" smtClean="0"/>
              <a:t> experiences.  We covered transplant production well ahead of the season, and our coverage of this topic included students seeding flats and transferring seedlings from trays to larger pots.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162470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the high tunnels at Dixon</a:t>
            </a:r>
            <a:r>
              <a:rPr lang="en-US" baseline="0" dirty="0" smtClean="0"/>
              <a:t> Springs, Urbana, and St. Charles to demonstrate production practices for vegetables, brambles, strawberries, and mushrooms, and regular observations of crops in the high tunnels were part of many Saturday afternoon sessions.  In the high tunnel in the photo at the upper left, winter greens crops were growing and awaiting harvest in December of 2012.  In the spring of 2014, students in the St. Charles class gained some experience re-skinning the same tunnel (putting on the new plastic).  Crops in high tunnels may be grown in soil or hydroponically … as shown in the lower right photo taken as the Dixon Springs class toured a nearby farm in southern Illinois … and our discussions covered both approaches (and a few modifications of each).</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258897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used our Saturday afternoons to demonstrate</a:t>
            </a:r>
            <a:r>
              <a:rPr lang="en-US" baseline="0" dirty="0" smtClean="0"/>
              <a:t> </a:t>
            </a:r>
            <a:r>
              <a:rPr lang="en-US" dirty="0" smtClean="0"/>
              <a:t>equipment,</a:t>
            </a:r>
            <a:r>
              <a:rPr lang="en-US" baseline="0" dirty="0" smtClean="0"/>
              <a:t> pruning, irrigation, post-harvest handling, and a wide variety of additional topics … at University of Illinois research farms and at growers’ farms nearby.  These trips also provided opportunities to see and identify insects, weeds, and plant diseases that limit production and to discuss their prevention and control.  </a:t>
            </a:r>
          </a:p>
          <a:p>
            <a:endParaRPr lang="en-US" baseline="0" dirty="0" smtClean="0"/>
          </a:p>
          <a:p>
            <a:r>
              <a:rPr lang="en-US" baseline="0" dirty="0" smtClean="0"/>
              <a:t>Students in our classes included some who plan to grow organically and some who plan to use synthetic inputs as needed.  We stressed sustainable and responsible approaches to soil fertility, integrated pest management, and overall production practices, but we did not advocate for or against organic versus conventional production.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283039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limited number of students</a:t>
            </a:r>
            <a:r>
              <a:rPr lang="en-US" baseline="0" dirty="0" smtClean="0"/>
              <a:t> also used incubator plots of up to ½ acre at our research farms to try out and improve their production skills and methods.  We provided primary tillage and access to irrigation and some basic equipment, but participants did all the work to manage their plots, and they sold the produce that they grew.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660797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4/25/2016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10.png"/><Relationship Id="rId5" Type="http://schemas.openxmlformats.org/officeDocument/2006/relationships/audio" Target="../media/media1.m4a"/><Relationship Id="rId10" Type="http://schemas.openxmlformats.org/officeDocument/2006/relationships/image" Target="../media/image9.png"/><Relationship Id="rId4" Type="http://schemas.microsoft.com/office/2007/relationships/media" Target="../media/media1.m4a"/><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hyperlink" Target="http://newillinoisfarmers.org/" TargetMode="External"/><Relationship Id="rId13" Type="http://schemas.openxmlformats.org/officeDocument/2006/relationships/image" Target="../media/image9.png"/><Relationship Id="rId3" Type="http://schemas.openxmlformats.org/officeDocument/2006/relationships/tags" Target="../tags/tag8.xml"/><Relationship Id="rId7" Type="http://schemas.openxmlformats.org/officeDocument/2006/relationships/notesSlide" Target="../notesSlides/notesSlide10.xml"/><Relationship Id="rId12" Type="http://schemas.openxmlformats.org/officeDocument/2006/relationships/hyperlink" Target="http://www.start2farm.gov/" TargetMode="Externa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11" Type="http://schemas.openxmlformats.org/officeDocument/2006/relationships/hyperlink" Target="http://web.extension.illinois.edu/smallfarm/" TargetMode="External"/><Relationship Id="rId5" Type="http://schemas.openxmlformats.org/officeDocument/2006/relationships/audio" Target="../media/media10.m4a"/><Relationship Id="rId10" Type="http://schemas.openxmlformats.org/officeDocument/2006/relationships/hyperlink" Target="http://ipm.illinois.edu/ifvn/" TargetMode="External"/><Relationship Id="rId4" Type="http://schemas.microsoft.com/office/2007/relationships/media" Target="../media/media10.m4a"/><Relationship Id="rId9" Type="http://schemas.openxmlformats.org/officeDocument/2006/relationships/hyperlink" Target="http://illinoissare.org/calendar.php" TargetMode="External"/><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media" Target="../media/media3.m4a"/><Relationship Id="rId7" Type="http://schemas.openxmlformats.org/officeDocument/2006/relationships/image" Target="../media/image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audio" Target="../media/media3.m4a"/><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1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xml"/><Relationship Id="rId7" Type="http://schemas.openxmlformats.org/officeDocument/2006/relationships/image" Target="../media/image1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jpe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3.xml"/><Relationship Id="rId7" Type="http://schemas.openxmlformats.org/officeDocument/2006/relationships/image" Target="../media/image2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9.png"/><Relationship Id="rId10"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23622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200" b="0" cap="none" dirty="0" smtClean="0"/>
              <a:t>a</a:t>
            </a:r>
            <a:r>
              <a:rPr lang="en-US" sz="2200" dirty="0" smtClean="0"/>
              <a:t> </a:t>
            </a:r>
            <a:r>
              <a:rPr lang="en-US" sz="2200" b="0" dirty="0" smtClean="0"/>
              <a:t>USDA </a:t>
            </a:r>
            <a:r>
              <a:rPr lang="en-US" sz="2200" b="0" dirty="0"/>
              <a:t>NIFA Beginning Farmer and Rancher </a:t>
            </a:r>
            <a:r>
              <a:rPr lang="en-US" sz="2200" b="0" dirty="0" smtClean="0"/>
              <a:t/>
            </a:r>
            <a:br>
              <a:rPr lang="en-US" sz="2200" b="0" dirty="0" smtClean="0"/>
            </a:br>
            <a:r>
              <a:rPr lang="en-US" sz="2200" b="0" dirty="0" smtClean="0"/>
              <a:t>Development Program Project </a:t>
            </a:r>
            <a:r>
              <a:rPr lang="en-US" sz="2700" b="0" dirty="0"/>
              <a:t/>
            </a:r>
            <a:br>
              <a:rPr lang="en-US" sz="2700" b="0" dirty="0"/>
            </a:br>
            <a:r>
              <a:rPr lang="en-US" sz="1600" b="0" dirty="0"/>
              <a:t>Grant # </a:t>
            </a:r>
            <a:r>
              <a:rPr lang="en-US" sz="1600" b="0" dirty="0" smtClean="0"/>
              <a:t>2012-49400-19565 </a:t>
            </a:r>
            <a:br>
              <a:rPr lang="en-US" sz="1600" b="0" dirty="0" smtClean="0"/>
            </a:br>
            <a:endParaRPr lang="en-US" sz="1600" b="0" dirty="0">
              <a:solidFill>
                <a:srgbClr val="0000FF"/>
              </a:solidFill>
            </a:endParaRPr>
          </a:p>
        </p:txBody>
      </p:sp>
      <p:sp>
        <p:nvSpPr>
          <p:cNvPr id="3" name="Subtitle 2"/>
          <p:cNvSpPr>
            <a:spLocks noGrp="1"/>
          </p:cNvSpPr>
          <p:nvPr>
            <p:ph type="subTitle" idx="1"/>
            <p:custDataLst>
              <p:tags r:id="rId3"/>
            </p:custDataLst>
          </p:nvPr>
        </p:nvSpPr>
        <p:spPr>
          <a:xfrm>
            <a:off x="3905918" y="4038600"/>
            <a:ext cx="4772528" cy="990600"/>
          </a:xfrm>
        </p:spPr>
        <p:txBody>
          <a:bodyPr>
            <a:normAutofit fontScale="92500" lnSpcReduction="10000"/>
          </a:bodyPr>
          <a:lstStyle/>
          <a:p>
            <a:r>
              <a:rPr lang="en-US" dirty="0" smtClean="0">
                <a:latin typeface="+mj-lt"/>
              </a:rPr>
              <a:t>Rick Weinzierl</a:t>
            </a:r>
          </a:p>
          <a:p>
            <a:r>
              <a:rPr lang="en-US" dirty="0" smtClean="0">
                <a:latin typeface="+mj-lt"/>
              </a:rPr>
              <a:t>University of Illinois</a:t>
            </a:r>
          </a:p>
          <a:p>
            <a:r>
              <a:rPr lang="en-US" dirty="0" smtClean="0">
                <a:latin typeface="+mj-lt"/>
                <a:hlinkClick r:id="rId8"/>
              </a:rPr>
              <a:t>weinzier@illinois.edu</a:t>
            </a:r>
            <a:r>
              <a:rPr lang="en-US" dirty="0" smtClean="0">
                <a:latin typeface="+mj-lt"/>
              </a:rPr>
              <a:t> </a:t>
            </a:r>
            <a:endParaRPr lang="en-US" dirty="0">
              <a:latin typeface="+mj-lt"/>
            </a:endParaRPr>
          </a:p>
        </p:txBody>
      </p:sp>
      <p:pic>
        <p:nvPicPr>
          <p:cNvPr id="1026" name="Picture 2" descr="uiextlogo"/>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10"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cSld>
  <p:clrMapOvr>
    <a:masterClrMapping/>
  </p:clrMapOvr>
  <p:transition spd="slow" advTm="752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custDataLst>
              <p:tags r:id="rId2"/>
            </p:custDataLst>
          </p:nvPr>
        </p:nvSpPr>
        <p:spPr>
          <a:xfrm>
            <a:off x="762000" y="0"/>
            <a:ext cx="3804138" cy="873368"/>
          </a:xfrm>
        </p:spPr>
        <p:txBody>
          <a:bodyPr>
            <a:noAutofit/>
          </a:bodyPr>
          <a:lstStyle/>
          <a:p>
            <a:pPr>
              <a:defRPr/>
            </a:pPr>
            <a:r>
              <a:rPr lang="en-US" sz="3600" dirty="0" smtClean="0"/>
              <a:t>Resources</a:t>
            </a:r>
          </a:p>
        </p:txBody>
      </p:sp>
      <p:sp>
        <p:nvSpPr>
          <p:cNvPr id="618499" name="Rectangle 3"/>
          <p:cNvSpPr>
            <a:spLocks noGrp="1" noChangeArrowheads="1"/>
          </p:cNvSpPr>
          <p:nvPr>
            <p:ph idx="1"/>
            <p:custDataLst>
              <p:tags r:id="rId3"/>
            </p:custDataLst>
          </p:nvPr>
        </p:nvSpPr>
        <p:spPr>
          <a:xfrm>
            <a:off x="685800" y="762000"/>
            <a:ext cx="8153400" cy="5334000"/>
          </a:xfrm>
        </p:spPr>
        <p:txBody>
          <a:bodyPr vert="horz">
            <a:normAutofit lnSpcReduction="10000"/>
          </a:bodyPr>
          <a:lstStyle/>
          <a:p>
            <a:pPr>
              <a:defRPr/>
            </a:pPr>
            <a:r>
              <a:rPr lang="en-US" sz="2400" dirty="0" smtClean="0"/>
              <a:t>Many specific online and printed resources for individual topics</a:t>
            </a:r>
          </a:p>
          <a:p>
            <a:pPr lvl="1">
              <a:defRPr/>
            </a:pPr>
            <a:r>
              <a:rPr lang="en-US" sz="2400" dirty="0" smtClean="0"/>
              <a:t>See </a:t>
            </a:r>
            <a:r>
              <a:rPr lang="en-US" sz="2400" dirty="0" smtClean="0">
                <a:hlinkClick r:id="rId8"/>
              </a:rPr>
              <a:t>http</a:t>
            </a:r>
            <a:r>
              <a:rPr lang="en-US" sz="2400" dirty="0">
                <a:hlinkClick r:id="rId8"/>
              </a:rPr>
              <a:t>://newillinoisfarmers.org</a:t>
            </a:r>
            <a:r>
              <a:rPr lang="en-US" sz="2400" dirty="0" smtClean="0">
                <a:hlinkClick r:id="rId8"/>
              </a:rPr>
              <a:t>/</a:t>
            </a:r>
            <a:r>
              <a:rPr lang="en-US" sz="2400" dirty="0" smtClean="0"/>
              <a:t> for categorized listings </a:t>
            </a:r>
            <a:endParaRPr lang="en-US" sz="2400" dirty="0"/>
          </a:p>
          <a:p>
            <a:pPr>
              <a:defRPr/>
            </a:pPr>
            <a:r>
              <a:rPr lang="en-US" sz="2400" dirty="0" smtClean="0"/>
              <a:t>Illinois SARE (Sustainable Agriculture Research and Education) calendar</a:t>
            </a:r>
          </a:p>
          <a:p>
            <a:pPr lvl="1">
              <a:defRPr/>
            </a:pPr>
            <a:r>
              <a:rPr lang="en-US" sz="2400" dirty="0">
                <a:hlinkClick r:id="rId9"/>
              </a:rPr>
              <a:t>http://</a:t>
            </a:r>
            <a:r>
              <a:rPr lang="en-US" sz="2400" dirty="0" smtClean="0">
                <a:hlinkClick r:id="rId9"/>
              </a:rPr>
              <a:t>illinoissare.org/calendar.php</a:t>
            </a:r>
            <a:r>
              <a:rPr lang="en-US" sz="2400" dirty="0" smtClean="0"/>
              <a:t> </a:t>
            </a:r>
            <a:endParaRPr lang="en-US" sz="2400" dirty="0"/>
          </a:p>
          <a:p>
            <a:pPr>
              <a:defRPr/>
            </a:pPr>
            <a:r>
              <a:rPr lang="en-US" sz="2400" dirty="0" smtClean="0"/>
              <a:t>Illinois Fruit and Vegetable News</a:t>
            </a:r>
          </a:p>
          <a:p>
            <a:pPr lvl="1">
              <a:defRPr/>
            </a:pPr>
            <a:r>
              <a:rPr lang="en-US" sz="2400" u="sng" dirty="0" smtClean="0">
                <a:solidFill>
                  <a:schemeClr val="tx2"/>
                </a:solidFill>
                <a:hlinkClick r:id="rId10"/>
              </a:rPr>
              <a:t>http</a:t>
            </a:r>
            <a:r>
              <a:rPr lang="en-US" sz="2400" u="sng" dirty="0">
                <a:solidFill>
                  <a:schemeClr val="tx2"/>
                </a:solidFill>
                <a:hlinkClick r:id="rId10"/>
              </a:rPr>
              <a:t>://ipm.illinois.edu/ifvn</a:t>
            </a:r>
            <a:r>
              <a:rPr lang="en-US" sz="2400" u="sng" dirty="0" smtClean="0">
                <a:solidFill>
                  <a:schemeClr val="tx2"/>
                </a:solidFill>
                <a:hlinkClick r:id="rId10"/>
              </a:rPr>
              <a:t>/</a:t>
            </a:r>
            <a:r>
              <a:rPr lang="en-US" sz="2400" u="sng" dirty="0">
                <a:solidFill>
                  <a:schemeClr val="tx2"/>
                </a:solidFill>
              </a:rPr>
              <a:t> </a:t>
            </a:r>
            <a:r>
              <a:rPr lang="en-US" sz="2400" u="sng" dirty="0" smtClean="0">
                <a:solidFill>
                  <a:schemeClr val="tx2"/>
                </a:solidFill>
              </a:rPr>
              <a:t> </a:t>
            </a:r>
            <a:endParaRPr lang="en-US" sz="2400" u="sng" dirty="0">
              <a:solidFill>
                <a:schemeClr val="tx2"/>
              </a:solidFill>
            </a:endParaRPr>
          </a:p>
          <a:p>
            <a:pPr>
              <a:defRPr/>
            </a:pPr>
            <a:r>
              <a:rPr lang="en-US" sz="2400" dirty="0" smtClean="0"/>
              <a:t>University of Illinois Extension’s Local Food Systems and Small Farms team home page</a:t>
            </a:r>
          </a:p>
          <a:p>
            <a:pPr lvl="1">
              <a:defRPr/>
            </a:pPr>
            <a:r>
              <a:rPr lang="en-US" sz="2400" dirty="0">
                <a:hlinkClick r:id="rId11"/>
              </a:rPr>
              <a:t>http://web.extension.illinois.edu/smallfarm</a:t>
            </a:r>
            <a:r>
              <a:rPr lang="en-US" sz="2400" dirty="0" smtClean="0">
                <a:hlinkClick r:id="rId11"/>
              </a:rPr>
              <a:t>/</a:t>
            </a:r>
            <a:r>
              <a:rPr lang="en-US" sz="2400" dirty="0" smtClean="0"/>
              <a:t> </a:t>
            </a:r>
          </a:p>
          <a:p>
            <a:pPr>
              <a:defRPr/>
            </a:pPr>
            <a:r>
              <a:rPr lang="en-US" sz="2400" dirty="0" smtClean="0"/>
              <a:t>USDA’s Start2Farm site</a:t>
            </a:r>
          </a:p>
          <a:p>
            <a:pPr lvl="1">
              <a:defRPr/>
            </a:pPr>
            <a:r>
              <a:rPr lang="en-US" sz="2000" dirty="0">
                <a:hlinkClick r:id="rId12"/>
              </a:rPr>
              <a:t>http://www.start2farm.gov</a:t>
            </a:r>
            <a:r>
              <a:rPr lang="en-US" sz="2000" dirty="0" smtClean="0">
                <a:hlinkClick r:id="rId12"/>
              </a:rPr>
              <a:t>/</a:t>
            </a:r>
            <a:r>
              <a:rPr lang="en-US" sz="2000" dirty="0" smtClean="0"/>
              <a:t>  </a:t>
            </a:r>
          </a:p>
        </p:txBody>
      </p:sp>
      <p:pic>
        <p:nvPicPr>
          <p:cNvPr id="5" name="Content Placeholder 10" descr="Illinois Migrant Council - Mozilla Firefox"/>
          <p:cNvPicPr>
            <a:picLocks noChangeAspect="1"/>
          </p:cNvPicPr>
          <p:nvPr/>
        </p:nvPicPr>
        <p:blipFill rotWithShape="1">
          <a:blip r:embed="rId13"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5277480"/>
      </p:ext>
    </p:extLst>
  </p:cSld>
  <p:clrMapOvr>
    <a:masterClrMapping/>
  </p:clrMapOvr>
  <p:transition advTm="526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873368"/>
          </a:xfrm>
        </p:spPr>
        <p:txBody>
          <a:bodyPr>
            <a:normAutofit/>
          </a:bodyPr>
          <a:lstStyle/>
          <a:p>
            <a:r>
              <a:rPr lang="en-US" sz="3600" dirty="0" smtClean="0"/>
              <a:t>Why a new farmer training program</a:t>
            </a:r>
            <a:endParaRPr lang="en-US" sz="3600" dirty="0"/>
          </a:p>
        </p:txBody>
      </p:sp>
      <p:sp>
        <p:nvSpPr>
          <p:cNvPr id="3" name="Content Placeholder 2"/>
          <p:cNvSpPr>
            <a:spLocks noGrp="1"/>
          </p:cNvSpPr>
          <p:nvPr>
            <p:ph idx="1"/>
          </p:nvPr>
        </p:nvSpPr>
        <p:spPr>
          <a:xfrm>
            <a:off x="762000" y="1066800"/>
            <a:ext cx="8077200" cy="5029199"/>
          </a:xfrm>
        </p:spPr>
        <p:txBody>
          <a:bodyPr>
            <a:normAutofit fontScale="85000" lnSpcReduction="20000"/>
          </a:bodyPr>
          <a:lstStyle/>
          <a:p>
            <a:pPr lvl="0"/>
            <a:r>
              <a:rPr lang="en-US" dirty="0" smtClean="0">
                <a:solidFill>
                  <a:prstClr val="black"/>
                </a:solidFill>
                <a:cs typeface="Times New Roman" panose="02020603050405020304" pitchFamily="18" charset="0"/>
              </a:rPr>
              <a:t>The </a:t>
            </a:r>
            <a:r>
              <a:rPr lang="en-US" dirty="0">
                <a:solidFill>
                  <a:prstClr val="black"/>
                </a:solidFill>
                <a:cs typeface="Times New Roman" panose="02020603050405020304" pitchFamily="18" charset="0"/>
              </a:rPr>
              <a:t>average age of farmers is &gt;55; for fruit growers it is ~58. To meet future demands, new farmers are needed.  This need extends to traditionally underserved groups, including Hispanic workers.</a:t>
            </a:r>
          </a:p>
          <a:p>
            <a:pPr lvl="0"/>
            <a:r>
              <a:rPr lang="en-US" dirty="0">
                <a:solidFill>
                  <a:prstClr val="black"/>
                </a:solidFill>
                <a:cs typeface="Times New Roman" panose="02020603050405020304" pitchFamily="18" charset="0"/>
              </a:rPr>
              <a:t>There is increased demand for locally produced foods in IL, but only 1.1 percent of all crop sales recorded in IL </a:t>
            </a:r>
            <a:r>
              <a:rPr lang="en-US" dirty="0" smtClean="0">
                <a:solidFill>
                  <a:prstClr val="black"/>
                </a:solidFill>
                <a:cs typeface="Times New Roman" panose="02020603050405020304" pitchFamily="18" charset="0"/>
              </a:rPr>
              <a:t>in the </a:t>
            </a:r>
            <a:r>
              <a:rPr lang="en-US" dirty="0">
                <a:solidFill>
                  <a:prstClr val="black"/>
                </a:solidFill>
                <a:cs typeface="Times New Roman" panose="02020603050405020304" pitchFamily="18" charset="0"/>
              </a:rPr>
              <a:t>2007 </a:t>
            </a:r>
            <a:r>
              <a:rPr lang="en-US" dirty="0" smtClean="0">
                <a:solidFill>
                  <a:prstClr val="black"/>
                </a:solidFill>
                <a:cs typeface="Times New Roman" panose="02020603050405020304" pitchFamily="18" charset="0"/>
              </a:rPr>
              <a:t>Ag Census were </a:t>
            </a:r>
            <a:r>
              <a:rPr lang="en-US" dirty="0">
                <a:solidFill>
                  <a:prstClr val="black"/>
                </a:solidFill>
                <a:cs typeface="Times New Roman" panose="02020603050405020304" pitchFamily="18" charset="0"/>
              </a:rPr>
              <a:t>fruits and vegetables. </a:t>
            </a:r>
          </a:p>
          <a:p>
            <a:pPr lvl="0"/>
            <a:r>
              <a:rPr lang="en-US" dirty="0">
                <a:solidFill>
                  <a:prstClr val="black"/>
                </a:solidFill>
                <a:cs typeface="Times New Roman" panose="02020603050405020304" pitchFamily="18" charset="0"/>
              </a:rPr>
              <a:t>Starting a new fruit and vegetable </a:t>
            </a:r>
            <a:r>
              <a:rPr lang="en-US" dirty="0" smtClean="0">
                <a:solidFill>
                  <a:prstClr val="black"/>
                </a:solidFill>
                <a:cs typeface="Times New Roman" panose="02020603050405020304" pitchFamily="18" charset="0"/>
              </a:rPr>
              <a:t>enterprise – with lower acreage and equipment needs – is </a:t>
            </a:r>
            <a:r>
              <a:rPr lang="en-US" dirty="0">
                <a:solidFill>
                  <a:prstClr val="black"/>
                </a:solidFill>
                <a:cs typeface="Times New Roman" panose="02020603050405020304" pitchFamily="18" charset="0"/>
              </a:rPr>
              <a:t>more realistic financially than starting a new commodity crop enterprise.  Our focus on training new fruit and vegetable producers </a:t>
            </a:r>
            <a:r>
              <a:rPr lang="en-US" dirty="0" smtClean="0">
                <a:solidFill>
                  <a:prstClr val="black"/>
                </a:solidFill>
                <a:cs typeface="Times New Roman" panose="02020603050405020304" pitchFamily="18" charset="0"/>
              </a:rPr>
              <a:t>made </a:t>
            </a:r>
            <a:r>
              <a:rPr lang="en-US" dirty="0">
                <a:solidFill>
                  <a:prstClr val="black"/>
                </a:solidFill>
                <a:cs typeface="Times New Roman" panose="02020603050405020304" pitchFamily="18" charset="0"/>
              </a:rPr>
              <a:t>best use of our skills and resources and </a:t>
            </a:r>
            <a:r>
              <a:rPr lang="en-US" dirty="0" smtClean="0">
                <a:solidFill>
                  <a:prstClr val="black"/>
                </a:solidFill>
                <a:cs typeface="Times New Roman" panose="02020603050405020304" pitchFamily="18" charset="0"/>
              </a:rPr>
              <a:t>offered </a:t>
            </a:r>
            <a:r>
              <a:rPr lang="en-US" dirty="0">
                <a:solidFill>
                  <a:prstClr val="black"/>
                </a:solidFill>
                <a:cs typeface="Times New Roman" panose="02020603050405020304" pitchFamily="18" charset="0"/>
              </a:rPr>
              <a:t>the greatest likelihood of success for new small farmers. </a:t>
            </a:r>
            <a:endParaRPr lang="en-US" sz="2800" dirty="0">
              <a:solidFill>
                <a:prstClr val="black"/>
              </a:solidFill>
              <a:cs typeface="Times New Roman" panose="02020603050405020304" pitchFamily="18" charset="0"/>
            </a:endParaRPr>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5730" r="26614"/>
          <a:stretch/>
        </p:blipFill>
        <p:spPr>
          <a:xfrm>
            <a:off x="3733800" y="6353908"/>
            <a:ext cx="2432538" cy="35169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5505231"/>
      </p:ext>
    </p:extLst>
  </p:cSld>
  <p:clrMapOvr>
    <a:masterClrMapping/>
  </p:clrMapOvr>
  <p:transition spd="slow" advTm="706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85800" y="152400"/>
            <a:ext cx="8305800" cy="990600"/>
          </a:xfrm>
        </p:spPr>
        <p:txBody>
          <a:bodyPr>
            <a:noAutofit/>
          </a:bodyPr>
          <a:lstStyle/>
          <a:p>
            <a:r>
              <a:rPr lang="en-US" sz="3600" dirty="0"/>
              <a:t>Our </a:t>
            </a:r>
            <a:r>
              <a:rPr lang="en-US" sz="3600" dirty="0" smtClean="0"/>
              <a:t>goals</a:t>
            </a:r>
            <a:r>
              <a:rPr lang="en-US" sz="2400" dirty="0" smtClean="0"/>
              <a:t/>
            </a:r>
            <a:br>
              <a:rPr lang="en-US" sz="2400" dirty="0" smtClean="0"/>
            </a:br>
            <a:endParaRPr lang="en-US" sz="1400" dirty="0"/>
          </a:p>
        </p:txBody>
      </p:sp>
      <p:sp>
        <p:nvSpPr>
          <p:cNvPr id="4" name="Rectangle 3"/>
          <p:cNvSpPr/>
          <p:nvPr/>
        </p:nvSpPr>
        <p:spPr>
          <a:xfrm>
            <a:off x="685800" y="782121"/>
            <a:ext cx="8153400" cy="4154984"/>
          </a:xfrm>
          <a:prstGeom prst="rect">
            <a:avLst/>
          </a:prstGeom>
        </p:spPr>
        <p:txBody>
          <a:bodyPr wrap="square">
            <a:spAutoFit/>
          </a:bodyPr>
          <a:lstStyle/>
          <a:p>
            <a:pPr marL="342900" marR="0" lvl="0" indent="-342900">
              <a:spcBef>
                <a:spcPts val="0"/>
              </a:spcBef>
              <a:spcAft>
                <a:spcPts val="0"/>
              </a:spcAft>
              <a:buFont typeface="+mj-lt"/>
              <a:buAutoNum type="arabicPeriod"/>
            </a:pPr>
            <a:r>
              <a:rPr lang="en-US" sz="2400" dirty="0">
                <a:ea typeface="Calibri"/>
                <a:cs typeface="Times New Roman" panose="02020603050405020304" pitchFamily="18" charset="0"/>
              </a:rPr>
              <a:t>Increase the number of new farmers producing fruits and vegetables throughout Illinois and enhance the viability, profitability, and sustainability of new and beginning enterprises to meet increasing demand for local produce and contribute to local economies.  </a:t>
            </a:r>
          </a:p>
          <a:p>
            <a:pPr marL="342900" marR="0" lvl="0" indent="-342900">
              <a:spcBef>
                <a:spcPts val="0"/>
              </a:spcBef>
              <a:spcAft>
                <a:spcPts val="0"/>
              </a:spcAft>
              <a:buFont typeface="+mj-lt"/>
              <a:buAutoNum type="arabicPeriod"/>
            </a:pPr>
            <a:r>
              <a:rPr lang="en-US" sz="2400" dirty="0">
                <a:ea typeface="Calibri"/>
                <a:cs typeface="Times New Roman" panose="02020603050405020304" pitchFamily="18" charset="0"/>
              </a:rPr>
              <a:t>Assist a specific target audience – seasonal Hispanic farm workers – in beginning viable, profitable, and sustainable small produce farms.  </a:t>
            </a:r>
          </a:p>
          <a:p>
            <a:pPr marL="342900" marR="0" lvl="0" indent="-342900">
              <a:spcBef>
                <a:spcPts val="0"/>
              </a:spcBef>
              <a:spcAft>
                <a:spcPts val="0"/>
              </a:spcAft>
              <a:buFont typeface="+mj-lt"/>
              <a:buAutoNum type="arabicPeriod"/>
            </a:pPr>
            <a:r>
              <a:rPr lang="en-US" sz="2400" dirty="0">
                <a:ea typeface="Calibri"/>
                <a:cs typeface="Times New Roman" panose="02020603050405020304" pitchFamily="18" charset="0"/>
              </a:rPr>
              <a:t>Increase the expertise of </a:t>
            </a:r>
            <a:r>
              <a:rPr lang="en-US" sz="2400" dirty="0" smtClean="0">
                <a:ea typeface="Calibri"/>
                <a:cs typeface="Times New Roman" panose="02020603050405020304" pitchFamily="18" charset="0"/>
              </a:rPr>
              <a:t> </a:t>
            </a:r>
            <a:r>
              <a:rPr lang="en-US" sz="2400" dirty="0">
                <a:ea typeface="Calibri"/>
                <a:cs typeface="Times New Roman" panose="02020603050405020304" pitchFamily="18" charset="0"/>
              </a:rPr>
              <a:t>extension educators, high school and community college teachers, and educators in </a:t>
            </a:r>
            <a:r>
              <a:rPr lang="en-US" sz="2400" dirty="0" smtClean="0">
                <a:ea typeface="Calibri"/>
                <a:cs typeface="Times New Roman" panose="02020603050405020304" pitchFamily="18" charset="0"/>
              </a:rPr>
              <a:t>allied </a:t>
            </a:r>
            <a:r>
              <a:rPr lang="en-US" sz="2400" dirty="0">
                <a:ea typeface="Calibri"/>
                <a:cs typeface="Times New Roman" panose="02020603050405020304" pitchFamily="18" charset="0"/>
              </a:rPr>
              <a:t>organizations so they can better aid new farmers</a:t>
            </a:r>
            <a:r>
              <a:rPr lang="en-US" sz="2400" dirty="0">
                <a:latin typeface="Times New Roman" panose="02020603050405020304" pitchFamily="18" charset="0"/>
                <a:ea typeface="Calibri"/>
                <a:cs typeface="Times New Roman" panose="02020603050405020304" pitchFamily="18" charset="0"/>
              </a:rPr>
              <a:t>.  </a:t>
            </a:r>
          </a:p>
        </p:txBody>
      </p:sp>
      <p:pic>
        <p:nvPicPr>
          <p:cNvPr id="7"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27055"/>
          <a:stretch/>
        </p:blipFill>
        <p:spPr>
          <a:xfrm>
            <a:off x="3962400" y="6226208"/>
            <a:ext cx="2417885" cy="473529"/>
          </a:xfrm>
          <a:prstGeom prst="rect">
            <a:avLst/>
          </a:prstGeom>
        </p:spPr>
      </p:pic>
      <p:pic>
        <p:nvPicPr>
          <p:cNvPr id="8" name="Picture 4"/>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838200" y="4953000"/>
            <a:ext cx="3063531" cy="171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415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
            <a:ext cx="8229600" cy="5715000"/>
          </a:xfrm>
        </p:spPr>
        <p:txBody>
          <a:bodyPr>
            <a:normAutofit fontScale="77500" lnSpcReduction="20000"/>
          </a:bodyPr>
          <a:lstStyle/>
          <a:p>
            <a:pPr marL="0" lvl="1" indent="0">
              <a:buNone/>
            </a:pPr>
            <a:r>
              <a:rPr lang="en-US" sz="3000" dirty="0" smtClean="0"/>
              <a:t>What we covered:</a:t>
            </a:r>
          </a:p>
          <a:p>
            <a:pPr marL="0" lvl="1" indent="0">
              <a:buNone/>
            </a:pPr>
            <a:endParaRPr lang="en-US" sz="3000" dirty="0" smtClean="0"/>
          </a:p>
          <a:p>
            <a:pPr marL="0" lvl="1" indent="0">
              <a:buNone/>
            </a:pPr>
            <a:r>
              <a:rPr lang="en-US" sz="3100" dirty="0" smtClean="0"/>
              <a:t>Basics </a:t>
            </a:r>
            <a:r>
              <a:rPr lang="en-US" sz="3100" dirty="0"/>
              <a:t>of vegetable production, fruit production, and business planning, cultivar selection, FSA and NRCS programs, transplant production, succession plantings, high tunnel construction and operation, greenhouse production, pruning and training, </a:t>
            </a:r>
            <a:r>
              <a:rPr lang="en-US" sz="3100" dirty="0" smtClean="0"/>
              <a:t>soils, </a:t>
            </a:r>
            <a:r>
              <a:rPr lang="en-US" sz="3100" dirty="0"/>
              <a:t>fertilizers, soil quality</a:t>
            </a:r>
            <a:r>
              <a:rPr lang="en-US" sz="3100" dirty="0" smtClean="0"/>
              <a:t>, record-keeping and taxes,   </a:t>
            </a:r>
            <a:r>
              <a:rPr lang="en-US" sz="3100" dirty="0"/>
              <a:t>irrigation, </a:t>
            </a:r>
            <a:r>
              <a:rPr lang="en-US" sz="3100" dirty="0" smtClean="0"/>
              <a:t>equipment, </a:t>
            </a:r>
            <a:r>
              <a:rPr lang="en-US" sz="3100" dirty="0"/>
              <a:t>farm </a:t>
            </a:r>
            <a:r>
              <a:rPr lang="en-US" sz="3100" dirty="0" smtClean="0"/>
              <a:t>safety, business structures, IPM, pesticides</a:t>
            </a:r>
            <a:r>
              <a:rPr lang="en-US" sz="3100" dirty="0"/>
              <a:t>, OMRI-approved pesticides; organic </a:t>
            </a:r>
            <a:r>
              <a:rPr lang="en-US" sz="3100" dirty="0" smtClean="0"/>
              <a:t>certification, weeds, diseases, composting, contracts, wildlife management, insects, pollination, beekeeping, </a:t>
            </a:r>
            <a:r>
              <a:rPr lang="en-US" sz="3100" dirty="0"/>
              <a:t>harvesting and postharvest handling</a:t>
            </a:r>
            <a:r>
              <a:rPr lang="en-US" sz="3100" dirty="0" smtClean="0"/>
              <a:t>, </a:t>
            </a:r>
            <a:r>
              <a:rPr lang="en-US" sz="3100" dirty="0"/>
              <a:t>food safety and GAPs</a:t>
            </a:r>
            <a:r>
              <a:rPr lang="en-US" sz="3100" dirty="0" smtClean="0"/>
              <a:t>, labor, insurance, cover crops, multi-year planning, hydroponics</a:t>
            </a:r>
            <a:r>
              <a:rPr lang="en-US" sz="3100" dirty="0"/>
              <a:t>, </a:t>
            </a:r>
            <a:r>
              <a:rPr lang="en-US" sz="3100" dirty="0" smtClean="0"/>
              <a:t>cottage food regulations, </a:t>
            </a:r>
            <a:r>
              <a:rPr lang="en-US" sz="3100" dirty="0"/>
              <a:t>Farm to School, </a:t>
            </a:r>
            <a:r>
              <a:rPr lang="en-US" sz="3100" dirty="0" smtClean="0"/>
              <a:t>management and marketing analyses, aggregation </a:t>
            </a:r>
            <a:r>
              <a:rPr lang="en-US" sz="3100" dirty="0"/>
              <a:t>and food hubs, </a:t>
            </a:r>
            <a:r>
              <a:rPr lang="en-US" sz="3100" dirty="0" smtClean="0"/>
              <a:t>wholesale marketing … and more.  With farmer presentations and </a:t>
            </a:r>
            <a:r>
              <a:rPr lang="en-US" sz="3100" dirty="0"/>
              <a:t>visits to established </a:t>
            </a:r>
            <a:r>
              <a:rPr lang="en-US" sz="3100" dirty="0" smtClean="0"/>
              <a:t>farms.   </a:t>
            </a:r>
            <a:endParaRPr lang="en-US" sz="31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1643981"/>
      </p:ext>
    </p:extLst>
  </p:cSld>
  <p:clrMapOvr>
    <a:masterClrMapping/>
  </p:clrMapOvr>
  <p:transition spd="slow" advTm="465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1000" y="304800"/>
            <a:ext cx="4843462" cy="331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67199" y="1985818"/>
            <a:ext cx="4415421" cy="331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291220" y="5334000"/>
            <a:ext cx="7391400" cy="1200329"/>
          </a:xfrm>
          <a:prstGeom prst="rect">
            <a:avLst/>
          </a:prstGeom>
          <a:solidFill>
            <a:schemeClr val="bg1"/>
          </a:solidFill>
          <a:ln>
            <a:solidFill>
              <a:schemeClr val="tx1"/>
            </a:solidFill>
          </a:ln>
        </p:spPr>
        <p:txBody>
          <a:bodyPr wrap="square" rtlCol="0">
            <a:spAutoFit/>
          </a:bodyPr>
          <a:lstStyle/>
          <a:p>
            <a:pPr algn="just"/>
            <a:r>
              <a:rPr lang="en-US" dirty="0" smtClean="0"/>
              <a:t>John Gehrke, USDA Farm Service Agency, discussing FSA‘s loan programs, particularly the new microloan program, in January, 2013, at Dixon Springs.  Several of our students have applied for and received USDA microloans  and NRCS cost-sharing funds  through </a:t>
            </a:r>
            <a:r>
              <a:rPr lang="en-US" dirty="0" smtClean="0"/>
              <a:t>their </a:t>
            </a:r>
            <a:r>
              <a:rPr lang="en-US" dirty="0" smtClean="0"/>
              <a:t>EQIP program.</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9648455"/>
      </p:ext>
    </p:extLst>
  </p:cSld>
  <p:clrMapOvr>
    <a:masterClrMapping/>
  </p:clrMapOvr>
  <p:transition spd="slow" advTm="6388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62000" y="228600"/>
            <a:ext cx="4878755" cy="365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weinzier\AppData\Local\Microsoft\Windows\Temporary Internet Files\Content.Outlook\E40DH2D3\20130307_191605.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29200" y="2819400"/>
            <a:ext cx="3837353" cy="28780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38200" y="4343400"/>
            <a:ext cx="3886200" cy="923330"/>
          </a:xfrm>
          <a:prstGeom prst="rect">
            <a:avLst/>
          </a:prstGeom>
          <a:noFill/>
          <a:ln w="3175">
            <a:solidFill>
              <a:schemeClr val="tx1"/>
            </a:solidFill>
          </a:ln>
        </p:spPr>
        <p:txBody>
          <a:bodyPr wrap="square" rtlCol="0">
            <a:spAutoFit/>
          </a:bodyPr>
          <a:lstStyle/>
          <a:p>
            <a:r>
              <a:rPr lang="en-US" dirty="0" smtClean="0"/>
              <a:t>Vegetable transplant production:  Seeding flats and transferring seedlings to larger pots.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8403316"/>
      </p:ext>
    </p:extLst>
  </p:cSld>
  <p:clrMapOvr>
    <a:masterClrMapping/>
  </p:clrMapOvr>
  <p:transition spd="slow" advTm="179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8" name="Picture 3" descr="H:\Desktop\BFRDP Year 2\April May photos\DSCN1893.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38800" y="3200400"/>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762000" y="228600"/>
            <a:ext cx="42291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H:\Desktop\BFRDP Year 2\April May photos\DSCN1916.JPG"/>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762000" y="3200400"/>
            <a:ext cx="3142871" cy="31577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extension.usu.edu/productionhort/images/uploads/tunnels/Greenhouse%20Toms.JPG"/>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4038600" y="3581400"/>
            <a:ext cx="1536117" cy="26098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81600" y="685800"/>
            <a:ext cx="3657600" cy="2031325"/>
          </a:xfrm>
          <a:prstGeom prst="rect">
            <a:avLst/>
          </a:prstGeom>
          <a:noFill/>
          <a:ln w="3175">
            <a:solidFill>
              <a:schemeClr val="tx1"/>
            </a:solidFill>
          </a:ln>
        </p:spPr>
        <p:txBody>
          <a:bodyPr wrap="square" rtlCol="0">
            <a:spAutoFit/>
          </a:bodyPr>
          <a:lstStyle/>
          <a:p>
            <a:r>
              <a:rPr lang="en-US" dirty="0" smtClean="0"/>
              <a:t>Growing in high tunnels – unheated greenhouses --  is an important part of season extension and income generation, and we </a:t>
            </a:r>
            <a:r>
              <a:rPr lang="en-US" dirty="0" smtClean="0"/>
              <a:t>demonstrated </a:t>
            </a:r>
            <a:r>
              <a:rPr lang="en-US" dirty="0" smtClean="0"/>
              <a:t>high-tunnel growing practices in different seasons as the course </a:t>
            </a:r>
            <a:r>
              <a:rPr lang="en-US" dirty="0" smtClean="0"/>
              <a:t>progressed.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8403316"/>
      </p:ext>
    </p:extLst>
  </p:cSld>
  <p:clrMapOvr>
    <a:masterClrMapping/>
  </p:clrMapOvr>
  <p:transition spd="slow" advTm="5487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11" name="Picture 2" descr="H:\Desktop\temp\DSCN1558.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7050" y="228600"/>
            <a:ext cx="406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weinzier\Pictures\Nikon Transfer\DSCN1643.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rot="5400000">
            <a:off x="543246" y="3571554"/>
            <a:ext cx="3426436" cy="28365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724400" y="228600"/>
            <a:ext cx="4034642" cy="302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C:\Users\weinzier\Pictures\Nikon Transfer\DSCN1784.JPG"/>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5715000" y="3429000"/>
            <a:ext cx="3048000" cy="21265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86200" y="3886200"/>
            <a:ext cx="1676400" cy="1938992"/>
          </a:xfrm>
          <a:prstGeom prst="rect">
            <a:avLst/>
          </a:prstGeom>
          <a:noFill/>
          <a:ln w="3175">
            <a:solidFill>
              <a:schemeClr val="tx1"/>
            </a:solidFill>
          </a:ln>
        </p:spPr>
        <p:txBody>
          <a:bodyPr wrap="square" rtlCol="0">
            <a:spAutoFit/>
          </a:bodyPr>
          <a:lstStyle/>
          <a:p>
            <a:pPr marL="285750" indent="-285750">
              <a:buFont typeface="Arial" panose="020B0604020202020204" pitchFamily="34" charset="0"/>
              <a:buChar char="•"/>
            </a:pPr>
            <a:r>
              <a:rPr lang="en-US" sz="2000" dirty="0" smtClean="0"/>
              <a:t>Equipment</a:t>
            </a:r>
          </a:p>
          <a:p>
            <a:pPr marL="285750" indent="-285750">
              <a:buFont typeface="Arial" panose="020B0604020202020204" pitchFamily="34" charset="0"/>
              <a:buChar char="•"/>
            </a:pPr>
            <a:r>
              <a:rPr lang="en-US" sz="2000" dirty="0"/>
              <a:t>P</a:t>
            </a:r>
            <a:r>
              <a:rPr lang="en-US" sz="2000" dirty="0" smtClean="0"/>
              <a:t>runing,</a:t>
            </a:r>
          </a:p>
          <a:p>
            <a:pPr marL="285750" indent="-285750">
              <a:buFont typeface="Arial" panose="020B0604020202020204" pitchFamily="34" charset="0"/>
              <a:buChar char="•"/>
            </a:pPr>
            <a:r>
              <a:rPr lang="en-US" sz="2000" dirty="0"/>
              <a:t>I</a:t>
            </a:r>
            <a:r>
              <a:rPr lang="en-US" sz="2000" dirty="0" smtClean="0"/>
              <a:t>rrigation</a:t>
            </a:r>
          </a:p>
          <a:p>
            <a:pPr marL="285750" indent="-285750">
              <a:buFont typeface="Arial" panose="020B0604020202020204" pitchFamily="34" charset="0"/>
              <a:buChar char="•"/>
            </a:pPr>
            <a:r>
              <a:rPr lang="en-US" sz="2000" dirty="0"/>
              <a:t>P</a:t>
            </a:r>
            <a:r>
              <a:rPr lang="en-US" sz="2000" dirty="0" smtClean="0"/>
              <a:t>ost-harvest handling</a:t>
            </a:r>
            <a:endParaRPr lang="en-US"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8403316"/>
      </p:ext>
    </p:extLst>
  </p:cSld>
  <p:clrMapOvr>
    <a:masterClrMapping/>
  </p:clrMapOvr>
  <p:transition spd="slow" advTm="464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949568"/>
          </a:xfrm>
        </p:spPr>
        <p:txBody>
          <a:bodyPr>
            <a:normAutofit/>
          </a:bodyPr>
          <a:lstStyle/>
          <a:p>
            <a:r>
              <a:rPr lang="en-US" sz="3600" dirty="0" smtClean="0"/>
              <a:t>Incubator plots</a:t>
            </a:r>
            <a:endParaRPr lang="en-US" sz="3600" dirty="0"/>
          </a:p>
        </p:txBody>
      </p:sp>
      <p:sp>
        <p:nvSpPr>
          <p:cNvPr id="3" name="Content Placeholder 2"/>
          <p:cNvSpPr>
            <a:spLocks noGrp="1"/>
          </p:cNvSpPr>
          <p:nvPr>
            <p:ph idx="1"/>
          </p:nvPr>
        </p:nvSpPr>
        <p:spPr>
          <a:xfrm>
            <a:off x="762000" y="1219201"/>
            <a:ext cx="8077200" cy="2666999"/>
          </a:xfrm>
        </p:spPr>
        <p:txBody>
          <a:bodyPr>
            <a:normAutofit fontScale="77500" lnSpcReduction="20000"/>
          </a:bodyPr>
          <a:lstStyle/>
          <a:p>
            <a:r>
              <a:rPr lang="en-US" dirty="0" smtClean="0"/>
              <a:t>Up to ½ acre per individual; applicants are evaluated to determine likely success</a:t>
            </a:r>
          </a:p>
          <a:p>
            <a:pPr lvl="1"/>
            <a:r>
              <a:rPr lang="en-US" dirty="0" smtClean="0"/>
              <a:t>Regular on-site work is required</a:t>
            </a:r>
          </a:p>
          <a:p>
            <a:r>
              <a:rPr lang="en-US" dirty="0" smtClean="0"/>
              <a:t>Primary tillage and access to irrigation provided, along with some simple equipment</a:t>
            </a:r>
          </a:p>
          <a:p>
            <a:r>
              <a:rPr lang="en-US" dirty="0" smtClean="0"/>
              <a:t>All labor and management supplied by the participant</a:t>
            </a:r>
          </a:p>
          <a:p>
            <a:r>
              <a:rPr lang="en-US" dirty="0" smtClean="0"/>
              <a:t>Participants allowed to sell produce grown on the plots</a:t>
            </a:r>
          </a:p>
        </p:txBody>
      </p:sp>
      <p:pic>
        <p:nvPicPr>
          <p:cNvPr id="6" name="Picture 5" descr="Chef Ann Swanson pulls weeds on the half-acre “incubator” plot she is working for her employer, Hendrick House, which serves about 2,000 meals daily. The plot, located near the Student Sustainability Farm, was offered to students enrolled in U. of I. Extension’s “Preparing a New Generation of Illinois Fruit and Vegetable Farmers” program."/>
          <p:cNvPicPr/>
          <p:nvPr/>
        </p:nvPicPr>
        <p:blipFill rotWithShape="1">
          <a:blip r:embed="rId5" cstate="email">
            <a:extLst>
              <a:ext uri="{28A0092B-C50C-407E-A947-70E740481C1C}">
                <a14:useLocalDpi xmlns:a14="http://schemas.microsoft.com/office/drawing/2010/main" val="0"/>
              </a:ext>
            </a:extLst>
          </a:blip>
          <a:srcRect/>
          <a:stretch/>
        </p:blipFill>
        <p:spPr bwMode="auto">
          <a:xfrm>
            <a:off x="1219200" y="3962400"/>
            <a:ext cx="3124200" cy="2590800"/>
          </a:xfrm>
          <a:prstGeom prst="rect">
            <a:avLst/>
          </a:prstGeom>
          <a:noFill/>
          <a:ln>
            <a:noFill/>
          </a:ln>
          <a:extLst>
            <a:ext uri="{53640926-AAD7-44D8-BBD7-CCE9431645EC}">
              <a14:shadowObscured xmlns:a14="http://schemas.microsoft.com/office/drawing/2010/main"/>
            </a:ext>
          </a:extLst>
        </p:spPr>
      </p:pic>
      <p:pic>
        <p:nvPicPr>
          <p:cNvPr id="7" name="Picture 6" descr="1044389_478574395553073_273661364_n"/>
          <p:cNvPicPr/>
          <p:nvPr/>
        </p:nvPicPr>
        <p:blipFill rotWithShape="1">
          <a:blip r:embed="rId6" cstate="email">
            <a:extLst>
              <a:ext uri="{28A0092B-C50C-407E-A947-70E740481C1C}">
                <a14:useLocalDpi xmlns:a14="http://schemas.microsoft.com/office/drawing/2010/main" val="0"/>
              </a:ext>
            </a:extLst>
          </a:blip>
          <a:srcRect/>
          <a:stretch/>
        </p:blipFill>
        <p:spPr bwMode="auto">
          <a:xfrm>
            <a:off x="4800600" y="4038600"/>
            <a:ext cx="3048000" cy="2514600"/>
          </a:xfrm>
          <a:prstGeom prst="rect">
            <a:avLst/>
          </a:prstGeom>
          <a:noFill/>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2202132"/>
      </p:ext>
    </p:extLst>
  </p:cSld>
  <p:clrMapOvr>
    <a:masterClrMapping/>
  </p:clrMapOvr>
  <p:transition spd="slow" advTm="2348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4.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6.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7.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8.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1857</Words>
  <Application>Microsoft Office PowerPoint</Application>
  <PresentationFormat>On-screen Show (4:3)</PresentationFormat>
  <Paragraphs>64</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Cambria</vt:lpstr>
      <vt:lpstr>Georgia</vt:lpstr>
      <vt:lpstr>Times New Roman</vt:lpstr>
      <vt:lpstr>Training</vt:lpstr>
      <vt:lpstr>Preparing a New Generation  of Illinois Fruit and Vegetable Farmers  a USDA NIFA Beginning Farmer and Rancher  Development Program Project  Grant # 2012-49400-19565  </vt:lpstr>
      <vt:lpstr>Why a new farmer training program</vt:lpstr>
      <vt:lpstr>Our goals </vt:lpstr>
      <vt:lpstr>PowerPoint Presentation</vt:lpstr>
      <vt:lpstr>PowerPoint Presentation</vt:lpstr>
      <vt:lpstr>PowerPoint Presentation</vt:lpstr>
      <vt:lpstr>PowerPoint Presentation</vt:lpstr>
      <vt:lpstr>PowerPoint Presentation</vt:lpstr>
      <vt:lpstr>Incubator plots</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2016-04-25T17:08:22Z</dcterms:modified>
</cp:coreProperties>
</file>