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2"/>
  </p:notesMasterIdLst>
  <p:handoutMasterIdLst>
    <p:handoutMasterId r:id="rId43"/>
  </p:handoutMasterIdLst>
  <p:sldIdLst>
    <p:sldId id="331" r:id="rId2"/>
    <p:sldId id="259" r:id="rId3"/>
    <p:sldId id="262" r:id="rId4"/>
    <p:sldId id="261" r:id="rId5"/>
    <p:sldId id="286" r:id="rId6"/>
    <p:sldId id="299" r:id="rId7"/>
    <p:sldId id="322" r:id="rId8"/>
    <p:sldId id="269" r:id="rId9"/>
    <p:sldId id="294" r:id="rId10"/>
    <p:sldId id="328" r:id="rId11"/>
    <p:sldId id="327" r:id="rId12"/>
    <p:sldId id="295" r:id="rId13"/>
    <p:sldId id="296" r:id="rId14"/>
    <p:sldId id="297" r:id="rId15"/>
    <p:sldId id="323" r:id="rId16"/>
    <p:sldId id="270" r:id="rId17"/>
    <p:sldId id="318" r:id="rId18"/>
    <p:sldId id="304" r:id="rId19"/>
    <p:sldId id="305" r:id="rId20"/>
    <p:sldId id="324" r:id="rId21"/>
    <p:sldId id="306" r:id="rId22"/>
    <p:sldId id="307" r:id="rId23"/>
    <p:sldId id="330" r:id="rId24"/>
    <p:sldId id="329" r:id="rId25"/>
    <p:sldId id="326" r:id="rId26"/>
    <p:sldId id="308" r:id="rId27"/>
    <p:sldId id="310" r:id="rId28"/>
    <p:sldId id="321" r:id="rId29"/>
    <p:sldId id="312" r:id="rId30"/>
    <p:sldId id="314" r:id="rId31"/>
    <p:sldId id="319" r:id="rId32"/>
    <p:sldId id="316" r:id="rId33"/>
    <p:sldId id="311" r:id="rId34"/>
    <p:sldId id="313" r:id="rId35"/>
    <p:sldId id="315" r:id="rId36"/>
    <p:sldId id="317" r:id="rId37"/>
    <p:sldId id="276" r:id="rId38"/>
    <p:sldId id="275" r:id="rId39"/>
    <p:sldId id="268" r:id="rId40"/>
    <p:sldId id="332" r:id="rId41"/>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31"/>
            <p14:sldId id="259"/>
          </p14:sldIdLst>
        </p14:section>
        <p14:section name="Overview and Objectives" id="{ABA716BF-3A5C-4ADB-94C9-CFEF84EBA240}">
          <p14:sldIdLst>
            <p14:sldId id="262"/>
            <p14:sldId id="261"/>
          </p14:sldIdLst>
        </p14:section>
        <p14:section name="Topic 1" id="{6D9936A3-3945-4757-BC8B-B5C252D8E036}">
          <p14:sldIdLst>
            <p14:sldId id="286"/>
            <p14:sldId id="299"/>
            <p14:sldId id="322"/>
            <p14:sldId id="269"/>
            <p14:sldId id="294"/>
            <p14:sldId id="328"/>
            <p14:sldId id="327"/>
            <p14:sldId id="295"/>
            <p14:sldId id="296"/>
            <p14:sldId id="297"/>
          </p14:sldIdLst>
        </p14:section>
        <p14:section name="Sample Slides for Visuals" id="{BAB3A466-96C9-4230-9978-795378D75699}">
          <p14:sldIdLst>
            <p14:sldId id="323"/>
            <p14:sldId id="270"/>
            <p14:sldId id="318"/>
            <p14:sldId id="304"/>
            <p14:sldId id="305"/>
            <p14:sldId id="324"/>
            <p14:sldId id="306"/>
            <p14:sldId id="307"/>
            <p14:sldId id="330"/>
            <p14:sldId id="329"/>
            <p14:sldId id="326"/>
            <p14:sldId id="308"/>
            <p14:sldId id="310"/>
            <p14:sldId id="321"/>
            <p14:sldId id="312"/>
            <p14:sldId id="314"/>
            <p14:sldId id="319"/>
            <p14:sldId id="316"/>
            <p14:sldId id="311"/>
            <p14:sldId id="313"/>
            <p14:sldId id="315"/>
            <p14:sldId id="317"/>
            <p14:sldId id="276"/>
          </p14:sldIdLst>
        </p14:section>
        <p14:section name="Case Study" id="{8C0305C9-B152-4FBA-A789-FE1976D53990}">
          <p14:sldIdLst/>
        </p14:section>
        <p14:section name="Conclusion and Summary" id="{790CEF5B-569A-4C2F-BED5-750B08C0E5AD}">
          <p14:sldIdLst>
            <p14:sldId id="275"/>
            <p14:sldId id="268"/>
            <p14:sldId id="332"/>
          </p14:sldIdLst>
        </p14:section>
        <p14:section name="Appendix" id="{3F78B471-41DA-46F2-A8E4-97E471896AB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0" autoAdjust="0"/>
    <p:restoredTop sz="85612" autoAdjust="0"/>
  </p:normalViewPr>
  <p:slideViewPr>
    <p:cSldViewPr>
      <p:cViewPr varScale="1">
        <p:scale>
          <a:sx n="72" d="100"/>
          <a:sy n="72" d="100"/>
        </p:scale>
        <p:origin x="54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24"/>
    </p:cViewPr>
  </p:sorterViewPr>
  <p:notesViewPr>
    <p:cSldViewPr>
      <p:cViewPr varScale="1">
        <p:scale>
          <a:sx n="63" d="100"/>
          <a:sy n="63" d="100"/>
        </p:scale>
        <p:origin x="-1656" y="-6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n-US"/>
        </a:p>
      </dgm:t>
    </dgm:pt>
    <dgm:pt modelId="{74EE5CD8-078F-4590-BF9C-A341A294A016}">
      <dgm:prSet phldrT="[Text]" custT="1"/>
      <dgm:spPr/>
      <dgm:t>
        <a:bodyPr/>
        <a:lstStyle/>
        <a:p>
          <a:r>
            <a:rPr lang="en-US" sz="4400" dirty="0" smtClean="0"/>
            <a:t>1</a:t>
          </a:r>
          <a:endParaRPr lang="en-US" sz="4400" dirty="0"/>
        </a:p>
      </dgm:t>
    </dgm:pt>
    <dgm:pt modelId="{BB568D76-3363-43D3-B00C-3359A643216C}" type="parTrans" cxnId="{F40F9561-0D4C-44CF-91EF-A92B1DBDE44B}">
      <dgm:prSet/>
      <dgm:spPr/>
      <dgm:t>
        <a:bodyPr/>
        <a:lstStyle/>
        <a:p>
          <a:endParaRPr lang="en-US" sz="3200"/>
        </a:p>
      </dgm:t>
    </dgm:pt>
    <dgm:pt modelId="{CF9FB981-E6ED-4440-AC98-4E4E2ABA2C55}" type="sibTrans" cxnId="{F40F9561-0D4C-44CF-91EF-A92B1DBDE44B}">
      <dgm:prSet/>
      <dgm:spPr/>
      <dgm:t>
        <a:bodyPr/>
        <a:lstStyle/>
        <a:p>
          <a:endParaRPr lang="en-US" sz="3200"/>
        </a:p>
      </dgm:t>
    </dgm:pt>
    <dgm:pt modelId="{AA046201-5C4D-445E-BF0B-5C6D2B0A1945}">
      <dgm:prSet phldrT="[Text]" custT="1"/>
      <dgm:spPr/>
      <dgm:t>
        <a:bodyPr/>
        <a:lstStyle/>
        <a:p>
          <a:r>
            <a:rPr lang="en-US" sz="4400" dirty="0" smtClean="0"/>
            <a:t>2</a:t>
          </a:r>
          <a:endParaRPr lang="en-US" sz="4400" dirty="0"/>
        </a:p>
      </dgm:t>
    </dgm:pt>
    <dgm:pt modelId="{FE92FC33-5E0F-4302-9E80-A69E8ACDDE56}" type="parTrans" cxnId="{B8AF1086-D7BE-446F-9133-738B599E9A7D}">
      <dgm:prSet/>
      <dgm:spPr/>
      <dgm:t>
        <a:bodyPr/>
        <a:lstStyle/>
        <a:p>
          <a:endParaRPr lang="en-US" sz="3200"/>
        </a:p>
      </dgm:t>
    </dgm:pt>
    <dgm:pt modelId="{40767EFF-7D52-4469-ACEE-7D28E67337E2}" type="sibTrans" cxnId="{B8AF1086-D7BE-446F-9133-738B599E9A7D}">
      <dgm:prSet/>
      <dgm:spPr/>
      <dgm:t>
        <a:bodyPr/>
        <a:lstStyle/>
        <a:p>
          <a:endParaRPr lang="en-US" sz="3200"/>
        </a:p>
      </dgm:t>
    </dgm:pt>
    <dgm:pt modelId="{C59269D0-92A5-481C-BA64-727AFB0DD545}">
      <dgm:prSet phldrT="[Text]" custT="1"/>
      <dgm:spPr/>
      <dgm:t>
        <a:bodyPr/>
        <a:lstStyle/>
        <a:p>
          <a:r>
            <a:rPr lang="en-US" sz="2400" dirty="0" smtClean="0">
              <a:effectLst>
                <a:outerShdw blurRad="38100" dist="38100" dir="2700000" algn="tl">
                  <a:srgbClr val="000000">
                    <a:alpha val="43137"/>
                  </a:srgbClr>
                </a:outerShdw>
              </a:effectLst>
            </a:rPr>
            <a:t>Develop a better idea of where pesticides fit within organic production</a:t>
          </a:r>
          <a:endParaRPr lang="en-US" sz="2400" dirty="0">
            <a:effectLst>
              <a:outerShdw blurRad="38100" dist="38100" dir="2700000" algn="tl">
                <a:srgbClr val="000000">
                  <a:alpha val="43137"/>
                </a:srgbClr>
              </a:outerShdw>
            </a:effectLst>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D1776C8F-2B10-4075-8DF7-7F65AB725ED5}">
      <dgm:prSet phldrT="[Text]" custT="1"/>
      <dgm:spPr/>
      <dgm:t>
        <a:bodyPr/>
        <a:lstStyle/>
        <a:p>
          <a:r>
            <a:rPr lang="en-US" sz="4400" dirty="0" smtClean="0"/>
            <a:t>3</a:t>
          </a:r>
          <a:endParaRPr lang="en-US" sz="4400" dirty="0"/>
        </a:p>
      </dgm:t>
    </dgm:pt>
    <dgm:pt modelId="{7291E740-3E17-41B3-99D3-1D67AE37CC3F}" type="parTrans" cxnId="{7077B78D-FCDC-4519-8416-DC357ACD5043}">
      <dgm:prSet/>
      <dgm:spPr/>
      <dgm:t>
        <a:bodyPr/>
        <a:lstStyle/>
        <a:p>
          <a:endParaRPr lang="en-US" sz="3200"/>
        </a:p>
      </dgm:t>
    </dgm:pt>
    <dgm:pt modelId="{88B75C29-8054-417D-BCE3-878A55118F6D}" type="sibTrans" cxnId="{7077B78D-FCDC-4519-8416-DC357ACD5043}">
      <dgm:prSet/>
      <dgm:spPr/>
      <dgm:t>
        <a:bodyPr/>
        <a:lstStyle/>
        <a:p>
          <a:endParaRPr lang="en-US" sz="3200"/>
        </a:p>
      </dgm:t>
    </dgm:pt>
    <dgm:pt modelId="{6BE4E373-0656-4EDC-821E-BE09C952B1F6}">
      <dgm:prSet phldrT="[Text]" custT="1"/>
      <dgm:spPr/>
      <dgm:t>
        <a:bodyPr/>
        <a:lstStyle/>
        <a:p>
          <a:r>
            <a:rPr lang="en-US" sz="2400" dirty="0" smtClean="0">
              <a:effectLst>
                <a:outerShdw blurRad="38100" dist="38100" dir="2700000" algn="tl">
                  <a:srgbClr val="000000">
                    <a:alpha val="43137"/>
                  </a:srgbClr>
                </a:outerShdw>
              </a:effectLst>
            </a:rPr>
            <a:t>Become aware of the types of insecticides and fungicides/bactericides available</a:t>
          </a:r>
          <a:endParaRPr lang="en-US" sz="2400" dirty="0">
            <a:effectLst>
              <a:outerShdw blurRad="38100" dist="38100" dir="2700000" algn="tl">
                <a:srgbClr val="000000">
                  <a:alpha val="43137"/>
                </a:srgbClr>
              </a:outerShdw>
            </a:effectLst>
          </a:endParaRPr>
        </a:p>
      </dgm:t>
    </dgm:pt>
    <dgm:pt modelId="{34218063-BF94-4304-99BD-B3F7BA4D3C8F}" type="parTrans" cxnId="{119690D4-400B-468B-8BA0-5C9C9E2AFEAF}">
      <dgm:prSet/>
      <dgm:spPr/>
      <dgm:t>
        <a:bodyPr/>
        <a:lstStyle/>
        <a:p>
          <a:endParaRPr lang="en-US" sz="3200"/>
        </a:p>
      </dgm:t>
    </dgm:pt>
    <dgm:pt modelId="{E17B9BF1-2948-497F-8EC7-3BF734D839DB}" type="sibTrans" cxnId="{119690D4-400B-468B-8BA0-5C9C9E2AFEAF}">
      <dgm:prSet/>
      <dgm:spPr/>
      <dgm:t>
        <a:bodyPr/>
        <a:lstStyle/>
        <a:p>
          <a:endParaRPr lang="en-US" sz="3200"/>
        </a:p>
      </dgm:t>
    </dgm:pt>
    <dgm:pt modelId="{1E4D3931-0DBD-4211-A24A-6AF364284B1E}">
      <dgm:prSet phldrT="[Text]" custT="1"/>
      <dgm:spPr/>
      <dgm:t>
        <a:bodyPr/>
        <a:lstStyle/>
        <a:p>
          <a:pPr marL="280988" indent="-280988"/>
          <a:r>
            <a:rPr lang="en-US" sz="2400" dirty="0" smtClean="0">
              <a:effectLst>
                <a:outerShdw blurRad="38100" dist="38100" dir="2700000" algn="tl">
                  <a:srgbClr val="000000">
                    <a:alpha val="43137"/>
                  </a:srgbClr>
                </a:outerShdw>
              </a:effectLst>
            </a:rPr>
            <a:t>Understand what OMRI approved pesticides are</a:t>
          </a:r>
          <a:endParaRPr lang="en-US" sz="2400" dirty="0">
            <a:effectLst>
              <a:outerShdw blurRad="38100" dist="38100" dir="2700000" algn="tl">
                <a:srgbClr val="000000">
                  <a:alpha val="43137"/>
                </a:srgbClr>
              </a:outerShdw>
            </a:effectLst>
          </a:endParaRPr>
        </a:p>
      </dgm:t>
    </dgm:pt>
    <dgm:pt modelId="{CADAA3D9-7C63-4729-85B0-64C8AF644EEF}" type="sibTrans" cxnId="{63E4D827-0083-4625-9FD6-043D8D32091E}">
      <dgm:prSet/>
      <dgm:spPr/>
      <dgm:t>
        <a:bodyPr/>
        <a:lstStyle/>
        <a:p>
          <a:endParaRPr lang="en-US" sz="3200"/>
        </a:p>
      </dgm:t>
    </dgm:pt>
    <dgm:pt modelId="{FC93695B-FD0E-4353-B1FD-4328F4386DEC}" type="parTrans" cxnId="{63E4D827-0083-4625-9FD6-043D8D32091E}">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t>
        <a:bodyPr/>
        <a:lstStyle/>
        <a:p>
          <a:endParaRPr lang="en-US"/>
        </a:p>
      </dgm:t>
    </dgm:pt>
    <dgm:pt modelId="{C4407577-18A2-46E0-8805-2838042EB67A}" type="pres">
      <dgm:prSet presAssocID="{74EE5CD8-078F-4590-BF9C-A341A294A016}" presName="linNode" presStyleCnt="0"/>
      <dgm:spPr/>
      <dgm:t>
        <a:bodyPr/>
        <a:lstStyle/>
        <a:p>
          <a:endParaRPr lang="en-US"/>
        </a:p>
      </dgm:t>
    </dgm:pt>
    <dgm:pt modelId="{7E429971-BC57-430F-BB25-C0574E5E39E3}" type="pres">
      <dgm:prSet presAssocID="{74EE5CD8-078F-4590-BF9C-A341A294A016}" presName="parentText" presStyleLbl="node1" presStyleIdx="0" presStyleCnt="3" custLinFactNeighborY="-15667">
        <dgm:presLayoutVars>
          <dgm:chMax val="1"/>
          <dgm:bulletEnabled val="1"/>
        </dgm:presLayoutVars>
      </dgm:prSet>
      <dgm:spPr>
        <a:prstGeom prst="roundRect">
          <a:avLst/>
        </a:prstGeom>
      </dgm:spPr>
      <dgm:t>
        <a:bodyPr/>
        <a:lstStyle/>
        <a:p>
          <a:endParaRPr lang="en-US"/>
        </a:p>
      </dgm:t>
    </dgm:pt>
    <dgm:pt modelId="{D54B1729-BC98-42C1-9C6C-D65DCBA4358F}" type="pres">
      <dgm:prSet presAssocID="{74EE5CD8-078F-4590-BF9C-A341A294A016}" presName="descendantText" presStyleLbl="alignAccFollowNode1" presStyleIdx="0" presStyleCnt="3" custScaleX="259632">
        <dgm:presLayoutVars>
          <dgm:bulletEnabled val="1"/>
        </dgm:presLayoutVars>
      </dgm:prSet>
      <dgm:spPr>
        <a:prstGeom prst="rect">
          <a:avLst/>
        </a:prstGeom>
      </dgm:spPr>
      <dgm:t>
        <a:bodyPr/>
        <a:lstStyle/>
        <a:p>
          <a:endParaRPr lang="en-US"/>
        </a:p>
      </dgm:t>
    </dgm:pt>
    <dgm:pt modelId="{AB8574CC-D4F2-4555-AEE3-F4EE58B11D03}" type="pres">
      <dgm:prSet presAssocID="{CF9FB981-E6ED-4440-AC98-4E4E2ABA2C55}" presName="sp" presStyleCnt="0"/>
      <dgm:spPr/>
      <dgm:t>
        <a:bodyPr/>
        <a:lstStyle/>
        <a:p>
          <a:endParaRPr lang="en-US"/>
        </a:p>
      </dgm:t>
    </dgm:pt>
    <dgm:pt modelId="{85B8F607-FDD8-476A-ADBE-E1250824F294}" type="pres">
      <dgm:prSet presAssocID="{AA046201-5C4D-445E-BF0B-5C6D2B0A1945}" presName="linNode" presStyleCnt="0"/>
      <dgm:spPr/>
      <dgm:t>
        <a:bodyPr/>
        <a:lstStyle/>
        <a:p>
          <a:endParaRPr lang="en-US"/>
        </a:p>
      </dgm:t>
    </dgm:pt>
    <dgm:pt modelId="{C04276DC-EE64-470A-B8BC-09067B8045FA}" type="pres">
      <dgm:prSet presAssocID="{AA046201-5C4D-445E-BF0B-5C6D2B0A1945}" presName="parentText" presStyleLbl="node1" presStyleIdx="1" presStyleCnt="3">
        <dgm:presLayoutVars>
          <dgm:chMax val="1"/>
          <dgm:bulletEnabled val="1"/>
        </dgm:presLayoutVars>
      </dgm:prSet>
      <dgm:spPr>
        <a:prstGeom prst="roundRect">
          <a:avLst/>
        </a:prstGeom>
      </dgm:spPr>
      <dgm:t>
        <a:bodyPr/>
        <a:lstStyle/>
        <a:p>
          <a:endParaRPr lang="en-US"/>
        </a:p>
      </dgm:t>
    </dgm:pt>
    <dgm:pt modelId="{B37A5355-225B-4C6F-AED7-6C620F99EECC}" type="pres">
      <dgm:prSet presAssocID="{AA046201-5C4D-445E-BF0B-5C6D2B0A1945}" presName="descendantText" presStyleLbl="alignAccFollowNode1" presStyleIdx="1" presStyleCnt="3" custScaleX="259632">
        <dgm:presLayoutVars>
          <dgm:bulletEnabled val="1"/>
        </dgm:presLayoutVars>
      </dgm:prSet>
      <dgm:spPr>
        <a:prstGeom prst="rect">
          <a:avLst/>
        </a:prstGeom>
      </dgm:spPr>
      <dgm:t>
        <a:bodyPr/>
        <a:lstStyle/>
        <a:p>
          <a:endParaRPr lang="en-US"/>
        </a:p>
      </dgm:t>
    </dgm:pt>
    <dgm:pt modelId="{5ACAA866-A8A8-4183-97B5-CEEAB1525C60}" type="pres">
      <dgm:prSet presAssocID="{40767EFF-7D52-4469-ACEE-7D28E67337E2}" presName="sp" presStyleCnt="0"/>
      <dgm:spPr/>
      <dgm:t>
        <a:bodyPr/>
        <a:lstStyle/>
        <a:p>
          <a:endParaRPr lang="en-US"/>
        </a:p>
      </dgm:t>
    </dgm:pt>
    <dgm:pt modelId="{477213BE-9E91-4950-8451-7F60796F47F4}" type="pres">
      <dgm:prSet presAssocID="{D1776C8F-2B10-4075-8DF7-7F65AB725ED5}" presName="linNode" presStyleCnt="0"/>
      <dgm:spPr/>
      <dgm:t>
        <a:bodyPr/>
        <a:lstStyle/>
        <a:p>
          <a:endParaRPr lang="en-US"/>
        </a:p>
      </dgm:t>
    </dgm:pt>
    <dgm:pt modelId="{F5034101-5B7D-4FE7-B47A-5A48CF39606B}" type="pres">
      <dgm:prSet presAssocID="{D1776C8F-2B10-4075-8DF7-7F65AB725ED5}" presName="parentText" presStyleLbl="node1" presStyleIdx="2" presStyleCnt="3">
        <dgm:presLayoutVars>
          <dgm:chMax val="1"/>
          <dgm:bulletEnabled val="1"/>
        </dgm:presLayoutVars>
      </dgm:prSet>
      <dgm:spPr>
        <a:prstGeom prst="roundRect">
          <a:avLst/>
        </a:prstGeom>
      </dgm:spPr>
      <dgm:t>
        <a:bodyPr/>
        <a:lstStyle/>
        <a:p>
          <a:endParaRPr lang="en-US"/>
        </a:p>
      </dgm:t>
    </dgm:pt>
    <dgm:pt modelId="{C7C3E6FD-D83F-4BDA-907E-B5EE041DA931}" type="pres">
      <dgm:prSet presAssocID="{D1776C8F-2B10-4075-8DF7-7F65AB725ED5}" presName="descendantText" presStyleLbl="alignAccFollowNode1" presStyleIdx="2" presStyleCnt="3" custScaleX="259632">
        <dgm:presLayoutVars>
          <dgm:bulletEnabled val="1"/>
        </dgm:presLayoutVars>
      </dgm:prSet>
      <dgm:spPr>
        <a:prstGeom prst="rect">
          <a:avLst/>
        </a:prstGeom>
      </dgm:spPr>
      <dgm:t>
        <a:bodyPr/>
        <a:lstStyle/>
        <a:p>
          <a:endParaRPr lang="en-US"/>
        </a:p>
      </dgm:t>
    </dgm:pt>
  </dgm:ptLst>
  <dgm:cxnLst>
    <dgm:cxn modelId="{7077B78D-FCDC-4519-8416-DC357ACD5043}" srcId="{F6FEADD9-F67D-41F5-BA4C-3C84956E7F46}" destId="{D1776C8F-2B10-4075-8DF7-7F65AB725ED5}" srcOrd="2" destOrd="0" parTransId="{7291E740-3E17-41B3-99D3-1D67AE37CC3F}" sibTransId="{88B75C29-8054-417D-BCE3-878A55118F6D}"/>
    <dgm:cxn modelId="{119690D4-400B-468B-8BA0-5C9C9E2AFEAF}" srcId="{D1776C8F-2B10-4075-8DF7-7F65AB725ED5}" destId="{6BE4E373-0656-4EDC-821E-BE09C952B1F6}" srcOrd="0" destOrd="0" parTransId="{34218063-BF94-4304-99BD-B3F7BA4D3C8F}" sibTransId="{E17B9BF1-2948-497F-8EC7-3BF734D839DB}"/>
    <dgm:cxn modelId="{3D887057-7E91-45EF-8E4B-3006C2DFECB4}" type="presOf" srcId="{6BE4E373-0656-4EDC-821E-BE09C952B1F6}" destId="{C7C3E6FD-D83F-4BDA-907E-B5EE041DA931}" srcOrd="0" destOrd="0" presId="urn:microsoft.com/office/officeart/2005/8/layout/vList5"/>
    <dgm:cxn modelId="{B6416E04-E5DE-46CA-AD27-47EBE280D636}" type="presOf" srcId="{C59269D0-92A5-481C-BA64-727AFB0DD545}" destId="{B37A5355-225B-4C6F-AED7-6C620F99EECC}" srcOrd="0" destOrd="0" presId="urn:microsoft.com/office/officeart/2005/8/layout/vList5"/>
    <dgm:cxn modelId="{F40F9561-0D4C-44CF-91EF-A92B1DBDE44B}" srcId="{F6FEADD9-F67D-41F5-BA4C-3C84956E7F46}" destId="{74EE5CD8-078F-4590-BF9C-A341A294A016}" srcOrd="0" destOrd="0" parTransId="{BB568D76-3363-43D3-B00C-3359A643216C}" sibTransId="{CF9FB981-E6ED-4440-AC98-4E4E2ABA2C55}"/>
    <dgm:cxn modelId="{5417F3DF-8CAE-4E6C-ADBB-ED6F50084B8E}" type="presOf" srcId="{D1776C8F-2B10-4075-8DF7-7F65AB725ED5}" destId="{F5034101-5B7D-4FE7-B47A-5A48CF39606B}"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B8AF1086-D7BE-446F-9133-738B599E9A7D}" srcId="{F6FEADD9-F67D-41F5-BA4C-3C84956E7F46}" destId="{AA046201-5C4D-445E-BF0B-5C6D2B0A1945}" srcOrd="1" destOrd="0" parTransId="{FE92FC33-5E0F-4302-9E80-A69E8ACDDE56}" sibTransId="{40767EFF-7D52-4469-ACEE-7D28E67337E2}"/>
    <dgm:cxn modelId="{DBCA7E61-D822-40A0-A27A-D7E092386A0B}" type="presOf" srcId="{F6FEADD9-F67D-41F5-BA4C-3C84956E7F46}" destId="{AAE7A1E6-6847-453D-B55B-8A82BF138C1D}" srcOrd="0" destOrd="0" presId="urn:microsoft.com/office/officeart/2005/8/layout/vList5"/>
    <dgm:cxn modelId="{9A0DCB65-9DCB-4972-9768-1762E4116F3C}" type="presOf" srcId="{74EE5CD8-078F-4590-BF9C-A341A294A016}" destId="{7E429971-BC57-430F-BB25-C0574E5E39E3}" srcOrd="0" destOrd="0" presId="urn:microsoft.com/office/officeart/2005/8/layout/vList5"/>
    <dgm:cxn modelId="{63E4D827-0083-4625-9FD6-043D8D32091E}" srcId="{74EE5CD8-078F-4590-BF9C-A341A294A016}" destId="{1E4D3931-0DBD-4211-A24A-6AF364284B1E}" srcOrd="0" destOrd="0" parTransId="{FC93695B-FD0E-4353-B1FD-4328F4386DEC}" sibTransId="{CADAA3D9-7C63-4729-85B0-64C8AF644EEF}"/>
    <dgm:cxn modelId="{1D12F37E-DF42-400C-B5B5-A8FAF49EC0EC}" type="presOf" srcId="{1E4D3931-0DBD-4211-A24A-6AF364284B1E}" destId="{D54B1729-BC98-42C1-9C6C-D65DCBA4358F}" srcOrd="0" destOrd="0" presId="urn:microsoft.com/office/officeart/2005/8/layout/vList5"/>
    <dgm:cxn modelId="{AFF7133D-5E9D-4613-9299-006F9E49301B}" type="presOf" srcId="{AA046201-5C4D-445E-BF0B-5C6D2B0A1945}" destId="{C04276DC-EE64-470A-B8BC-09067B8045FA}" srcOrd="0" destOrd="0" presId="urn:microsoft.com/office/officeart/2005/8/layout/vList5"/>
    <dgm:cxn modelId="{1E18118B-9778-4714-A249-2B714D5427F7}" type="presParOf" srcId="{AAE7A1E6-6847-453D-B55B-8A82BF138C1D}" destId="{C4407577-18A2-46E0-8805-2838042EB67A}" srcOrd="0" destOrd="0" presId="urn:microsoft.com/office/officeart/2005/8/layout/vList5"/>
    <dgm:cxn modelId="{84152E8A-21A6-4CAF-BC09-47C13F4FFFB8}" type="presParOf" srcId="{C4407577-18A2-46E0-8805-2838042EB67A}" destId="{7E429971-BC57-430F-BB25-C0574E5E39E3}" srcOrd="0" destOrd="0" presId="urn:microsoft.com/office/officeart/2005/8/layout/vList5"/>
    <dgm:cxn modelId="{1D51832F-3B38-483B-8C08-BDD413206841}" type="presParOf" srcId="{C4407577-18A2-46E0-8805-2838042EB67A}" destId="{D54B1729-BC98-42C1-9C6C-D65DCBA4358F}" srcOrd="1" destOrd="0" presId="urn:microsoft.com/office/officeart/2005/8/layout/vList5"/>
    <dgm:cxn modelId="{F2BB24AB-7DB6-4F0F-92D8-664E0F322520}" type="presParOf" srcId="{AAE7A1E6-6847-453D-B55B-8A82BF138C1D}" destId="{AB8574CC-D4F2-4555-AEE3-F4EE58B11D03}" srcOrd="1" destOrd="0" presId="urn:microsoft.com/office/officeart/2005/8/layout/vList5"/>
    <dgm:cxn modelId="{3F47CC38-27AC-4E4E-92A2-FDE046382C80}" type="presParOf" srcId="{AAE7A1E6-6847-453D-B55B-8A82BF138C1D}" destId="{85B8F607-FDD8-476A-ADBE-E1250824F294}" srcOrd="2" destOrd="0" presId="urn:microsoft.com/office/officeart/2005/8/layout/vList5"/>
    <dgm:cxn modelId="{B4BBC5E0-69C0-4FD2-84A6-C47E62DEA28D}" type="presParOf" srcId="{85B8F607-FDD8-476A-ADBE-E1250824F294}" destId="{C04276DC-EE64-470A-B8BC-09067B8045FA}" srcOrd="0" destOrd="0" presId="urn:microsoft.com/office/officeart/2005/8/layout/vList5"/>
    <dgm:cxn modelId="{71B90C6E-E0F2-4EE1-8864-5914AAFA20A7}" type="presParOf" srcId="{85B8F607-FDD8-476A-ADBE-E1250824F294}" destId="{B37A5355-225B-4C6F-AED7-6C620F99EECC}" srcOrd="1" destOrd="0" presId="urn:microsoft.com/office/officeart/2005/8/layout/vList5"/>
    <dgm:cxn modelId="{E6DEED78-0C33-4D1D-A595-AFE4311369E4}" type="presParOf" srcId="{AAE7A1E6-6847-453D-B55B-8A82BF138C1D}" destId="{5ACAA866-A8A8-4183-97B5-CEEAB1525C60}" srcOrd="3" destOrd="0" presId="urn:microsoft.com/office/officeart/2005/8/layout/vList5"/>
    <dgm:cxn modelId="{FD2A22C3-24B0-4E4D-A3BC-79528D3FBC48}" type="presParOf" srcId="{AAE7A1E6-6847-453D-B55B-8A82BF138C1D}" destId="{477213BE-9E91-4950-8451-7F60796F47F4}" srcOrd="4" destOrd="0" presId="urn:microsoft.com/office/officeart/2005/8/layout/vList5"/>
    <dgm:cxn modelId="{2D9E3819-8AF8-4F78-AD5E-1D892BCE0381}" type="presParOf" srcId="{477213BE-9E91-4950-8451-7F60796F47F4}" destId="{F5034101-5B7D-4FE7-B47A-5A48CF39606B}" srcOrd="0" destOrd="0" presId="urn:microsoft.com/office/officeart/2005/8/layout/vList5"/>
    <dgm:cxn modelId="{5FD7E964-E46A-45B4-A545-5D657B6094BB}" type="presParOf" srcId="{477213BE-9E91-4950-8451-7F60796F47F4}" destId="{C7C3E6FD-D83F-4BDA-907E-B5EE041DA93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B1729-BC98-42C1-9C6C-D65DCBA4358F}">
      <dsp:nvSpPr>
        <dsp:cNvPr id="0" name=""/>
        <dsp:cNvSpPr/>
      </dsp:nvSpPr>
      <dsp:spPr>
        <a:xfrm rot="5400000">
          <a:off x="3066871" y="-1848315"/>
          <a:ext cx="1047750" cy="501028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0988" lvl="1" indent="-280988" algn="l" defTabSz="1066800">
            <a:lnSpc>
              <a:spcPct val="90000"/>
            </a:lnSpc>
            <a:spcBef>
              <a:spcPct val="0"/>
            </a:spcBef>
            <a:spcAft>
              <a:spcPct val="15000"/>
            </a:spcAft>
            <a:buChar char="••"/>
          </a:pPr>
          <a:r>
            <a:rPr lang="en-US" sz="2400" kern="1200" dirty="0" smtClean="0">
              <a:effectLst>
                <a:outerShdw blurRad="38100" dist="38100" dir="2700000" algn="tl">
                  <a:srgbClr val="000000">
                    <a:alpha val="43137"/>
                  </a:srgbClr>
                </a:outerShdw>
              </a:effectLst>
            </a:rPr>
            <a:t>Understand what OMRI approved pesticides are</a:t>
          </a:r>
          <a:endParaRPr lang="en-US" sz="2400" kern="1200" dirty="0">
            <a:effectLst>
              <a:outerShdw blurRad="38100" dist="38100" dir="2700000" algn="tl">
                <a:srgbClr val="000000">
                  <a:alpha val="43137"/>
                </a:srgbClr>
              </a:outerShdw>
            </a:effectLst>
          </a:endParaRPr>
        </a:p>
      </dsp:txBody>
      <dsp:txXfrm rot="-5400000">
        <a:off x="1085603" y="132953"/>
        <a:ext cx="5010287" cy="1047750"/>
      </dsp:txXfrm>
    </dsp:sp>
    <dsp:sp modelId="{7E429971-BC57-430F-BB25-C0574E5E39E3}">
      <dsp:nvSpPr>
        <dsp:cNvPr id="0" name=""/>
        <dsp:cNvSpPr/>
      </dsp:nvSpPr>
      <dsp:spPr>
        <a:xfrm>
          <a:off x="109" y="0"/>
          <a:ext cx="1085492" cy="130968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1</a:t>
          </a:r>
          <a:endParaRPr lang="en-US" sz="4400" kern="1200" dirty="0"/>
        </a:p>
      </dsp:txBody>
      <dsp:txXfrm>
        <a:off x="53098" y="52989"/>
        <a:ext cx="979514" cy="1203709"/>
      </dsp:txXfrm>
    </dsp:sp>
    <dsp:sp modelId="{B37A5355-225B-4C6F-AED7-6C620F99EECC}">
      <dsp:nvSpPr>
        <dsp:cNvPr id="0" name=""/>
        <dsp:cNvSpPr/>
      </dsp:nvSpPr>
      <dsp:spPr>
        <a:xfrm rot="5400000">
          <a:off x="3066871" y="-473143"/>
          <a:ext cx="1047750" cy="5010287"/>
        </a:xfrm>
        <a:prstGeom prst="rect">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effectLst>
                <a:outerShdw blurRad="38100" dist="38100" dir="2700000" algn="tl">
                  <a:srgbClr val="000000">
                    <a:alpha val="43137"/>
                  </a:srgbClr>
                </a:outerShdw>
              </a:effectLst>
            </a:rPr>
            <a:t>Develop a better idea of where pesticides fit within organic production</a:t>
          </a:r>
          <a:endParaRPr lang="en-US" sz="2400" kern="1200" dirty="0">
            <a:effectLst>
              <a:outerShdw blurRad="38100" dist="38100" dir="2700000" algn="tl">
                <a:srgbClr val="000000">
                  <a:alpha val="43137"/>
                </a:srgbClr>
              </a:outerShdw>
            </a:effectLst>
          </a:endParaRPr>
        </a:p>
      </dsp:txBody>
      <dsp:txXfrm rot="-5400000">
        <a:off x="1085603" y="1508125"/>
        <a:ext cx="5010287" cy="1047750"/>
      </dsp:txXfrm>
    </dsp:sp>
    <dsp:sp modelId="{C04276DC-EE64-470A-B8BC-09067B8045FA}">
      <dsp:nvSpPr>
        <dsp:cNvPr id="0" name=""/>
        <dsp:cNvSpPr/>
      </dsp:nvSpPr>
      <dsp:spPr>
        <a:xfrm>
          <a:off x="109" y="1377156"/>
          <a:ext cx="1085492" cy="1309687"/>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2</a:t>
          </a:r>
          <a:endParaRPr lang="en-US" sz="4400" kern="1200" dirty="0"/>
        </a:p>
      </dsp:txBody>
      <dsp:txXfrm>
        <a:off x="53098" y="1430145"/>
        <a:ext cx="979514" cy="1203709"/>
      </dsp:txXfrm>
    </dsp:sp>
    <dsp:sp modelId="{C7C3E6FD-D83F-4BDA-907E-B5EE041DA931}">
      <dsp:nvSpPr>
        <dsp:cNvPr id="0" name=""/>
        <dsp:cNvSpPr/>
      </dsp:nvSpPr>
      <dsp:spPr>
        <a:xfrm rot="5400000">
          <a:off x="3066871" y="902028"/>
          <a:ext cx="1047750" cy="5010287"/>
        </a:xfrm>
        <a:prstGeom prst="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effectLst>
                <a:outerShdw blurRad="38100" dist="38100" dir="2700000" algn="tl">
                  <a:srgbClr val="000000">
                    <a:alpha val="43137"/>
                  </a:srgbClr>
                </a:outerShdw>
              </a:effectLst>
            </a:rPr>
            <a:t>Become aware of the types of insecticides and fungicides/bactericides available</a:t>
          </a:r>
          <a:endParaRPr lang="en-US" sz="2400" kern="1200" dirty="0">
            <a:effectLst>
              <a:outerShdw blurRad="38100" dist="38100" dir="2700000" algn="tl">
                <a:srgbClr val="000000">
                  <a:alpha val="43137"/>
                </a:srgbClr>
              </a:outerShdw>
            </a:effectLst>
          </a:endParaRPr>
        </a:p>
      </dsp:txBody>
      <dsp:txXfrm rot="-5400000">
        <a:off x="1085603" y="2883296"/>
        <a:ext cx="5010287" cy="1047750"/>
      </dsp:txXfrm>
    </dsp:sp>
    <dsp:sp modelId="{F5034101-5B7D-4FE7-B47A-5A48CF39606B}">
      <dsp:nvSpPr>
        <dsp:cNvPr id="0" name=""/>
        <dsp:cNvSpPr/>
      </dsp:nvSpPr>
      <dsp:spPr>
        <a:xfrm>
          <a:off x="109" y="2752328"/>
          <a:ext cx="1085492" cy="1309687"/>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3</a:t>
          </a:r>
          <a:endParaRPr lang="en-US" sz="4400" kern="1200" dirty="0"/>
        </a:p>
      </dsp:txBody>
      <dsp:txXfrm>
        <a:off x="53098" y="2805317"/>
        <a:ext cx="979514" cy="12037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6" tIns="45979" rIns="91956" bIns="45979" rtlCol="0"/>
          <a:lstStyle>
            <a:lvl1pPr algn="l">
              <a:defRPr sz="1200"/>
            </a:lvl1pPr>
          </a:lstStyle>
          <a:p>
            <a:r>
              <a:rPr lang="en-US" dirty="0"/>
              <a:t>Preparing a New Generation of Illinois </a:t>
            </a:r>
          </a:p>
          <a:p>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1956" tIns="45979" rIns="91956" bIns="45979" rtlCol="0"/>
          <a:lstStyle>
            <a:lvl1pPr algn="r">
              <a:defRPr sz="1200"/>
            </a:lvl1pPr>
          </a:lstStyle>
          <a:p>
            <a:r>
              <a:rPr lang="en-US" dirty="0" smtClean="0"/>
              <a:t>May 2015</a:t>
            </a:r>
            <a:endParaRPr lang="en-US" dirty="0"/>
          </a:p>
        </p:txBody>
      </p:sp>
      <p:sp>
        <p:nvSpPr>
          <p:cNvPr id="4" name="Footer Placeholder 3"/>
          <p:cNvSpPr>
            <a:spLocks noGrp="1"/>
          </p:cNvSpPr>
          <p:nvPr>
            <p:ph type="ftr" sz="quarter" idx="2"/>
          </p:nvPr>
        </p:nvSpPr>
        <p:spPr>
          <a:xfrm>
            <a:off x="0" y="8772669"/>
            <a:ext cx="2971800" cy="461804"/>
          </a:xfrm>
          <a:prstGeom prst="rect">
            <a:avLst/>
          </a:prstGeom>
        </p:spPr>
        <p:txBody>
          <a:bodyPr vert="horz" lIns="91956" tIns="45979" rIns="91956" bIns="459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9"/>
            <a:ext cx="2971800" cy="461804"/>
          </a:xfrm>
          <a:prstGeom prst="rect">
            <a:avLst/>
          </a:prstGeom>
        </p:spPr>
        <p:txBody>
          <a:bodyPr vert="horz" lIns="91956" tIns="45979" rIns="91956" bIns="45979"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6" tIns="45979" rIns="91956" bIns="45979"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956" tIns="45979" rIns="91956" bIns="45979" rtlCol="0"/>
          <a:lstStyle>
            <a:lvl1pPr algn="r">
              <a:defRPr sz="1200"/>
            </a:lvl1pPr>
          </a:lstStyle>
          <a:p>
            <a:fld id="{48AEF76B-3757-4A0B-AF93-28494465C1DD}" type="datetimeFigureOut">
              <a:rPr lang="en-US" smtClean="0"/>
              <a:pPr/>
              <a:t>4/28/2016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956" tIns="45979" rIns="91956" bIns="45979"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956" tIns="45979" rIns="91956" bIns="459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2971800" cy="461804"/>
          </a:xfrm>
          <a:prstGeom prst="rect">
            <a:avLst/>
          </a:prstGeom>
        </p:spPr>
        <p:txBody>
          <a:bodyPr vert="horz" lIns="91956" tIns="45979" rIns="91956" bIns="459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1956" tIns="45979" rIns="91956" bIns="45979"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67372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10</a:t>
            </a:fld>
            <a:endParaRPr lang="en-US"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Here</a:t>
            </a:r>
            <a:r>
              <a:rPr lang="en-US" baseline="0" dirty="0" smtClean="0"/>
              <a:t> we have information on </a:t>
            </a:r>
            <a:r>
              <a:rPr lang="en-US" baseline="0" dirty="0" err="1" smtClean="0"/>
              <a:t>Neem</a:t>
            </a:r>
            <a:r>
              <a:rPr lang="en-US" baseline="0" dirty="0" smtClean="0"/>
              <a:t> Extract Pesticide which we saw a label for a derivation of a couple slides before. This is taken from the official OMRI website and you can see here that the status of the chemical is that it can be used in production but there are some restrictions in place as to how it can be used. Additionally, there is an NOP Rule you would want to look up that may explain more about the restrictions that are in place on this pesticide.</a:t>
            </a:r>
            <a:endParaRPr lang="en-US" dirty="0" smtClean="0"/>
          </a:p>
        </p:txBody>
      </p:sp>
    </p:spTree>
    <p:extLst>
      <p:ext uri="{BB962C8B-B14F-4D97-AF65-F5344CB8AC3E}">
        <p14:creationId xmlns:p14="http://schemas.microsoft.com/office/powerpoint/2010/main" val="379996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6083" name="Rectangle 25"/>
          <p:cNvSpPr>
            <a:spLocks noGrp="1" noChangeArrowheads="1"/>
          </p:cNvSpPr>
          <p:nvPr>
            <p:ph type="ftr" sz="quarter" idx="4"/>
          </p:nvPr>
        </p:nvSpPr>
        <p:spPr>
          <a:noFill/>
        </p:spPr>
        <p:txBody>
          <a:bodyPr/>
          <a:lstStyle/>
          <a:p>
            <a:r>
              <a:rPr lang="en-US" dirty="0"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11</a:t>
            </a:fld>
            <a:endParaRPr lang="en-US" dirty="0"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Additionally, some</a:t>
            </a:r>
            <a:r>
              <a:rPr lang="en-US" baseline="0" dirty="0" smtClean="0"/>
              <a:t> OMRI approved pesticides are added and removed each year. What you could use the previous year, you may not be able to use this year. While some stay on the OMRI approved list year after year, it’s still important to make sure and to contact your certifying agency when considering a pesticide to use.</a:t>
            </a:r>
          </a:p>
          <a:p>
            <a:endParaRPr lang="en-US" baseline="0" dirty="0" smtClean="0"/>
          </a:p>
          <a:p>
            <a:r>
              <a:rPr lang="en-US" baseline="0" dirty="0" smtClean="0"/>
              <a:t>As we’ll discuss in the next couple of slides, organic pesticides have an important role within organic production and it’s important to understand their role within an Integrated Pest Management plan.</a:t>
            </a:r>
            <a:endParaRPr lang="en-US" dirty="0" smtClean="0"/>
          </a:p>
        </p:txBody>
      </p:sp>
    </p:spTree>
    <p:extLst>
      <p:ext uri="{BB962C8B-B14F-4D97-AF65-F5344CB8AC3E}">
        <p14:creationId xmlns:p14="http://schemas.microsoft.com/office/powerpoint/2010/main" val="128015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6083" name="Rectangle 25"/>
          <p:cNvSpPr>
            <a:spLocks noGrp="1" noChangeArrowheads="1"/>
          </p:cNvSpPr>
          <p:nvPr>
            <p:ph type="ftr" sz="quarter" idx="4"/>
          </p:nvPr>
        </p:nvSpPr>
        <p:spPr>
          <a:noFill/>
        </p:spPr>
        <p:txBody>
          <a:bodyPr/>
          <a:lstStyle/>
          <a:p>
            <a:r>
              <a:rPr lang="en-US" dirty="0"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12</a:t>
            </a:fld>
            <a:endParaRPr lang="en-US" dirty="0"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This</a:t>
            </a:r>
            <a:r>
              <a:rPr lang="en-US" baseline="0" dirty="0" smtClean="0"/>
              <a:t> is taken from the official standards for organic production. If you decide to examine the OMRI approved list of pesticides, you will also see this paragraph above all of the pesticides listed. The bolded words of Physical and Cultural has been added to this paragraph. The general idea is that in organic production you should be utilizing additional practices that can control plant pathogens and insects pests before relying solely on the pesticides that are available to you within organic production.</a:t>
            </a:r>
            <a:endParaRPr lang="en-US" dirty="0" smtClean="0"/>
          </a:p>
        </p:txBody>
      </p:sp>
    </p:spTree>
    <p:extLst>
      <p:ext uri="{BB962C8B-B14F-4D97-AF65-F5344CB8AC3E}">
        <p14:creationId xmlns:p14="http://schemas.microsoft.com/office/powerpoint/2010/main" val="129609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13</a:t>
            </a:fld>
            <a:endParaRPr lang="en-US"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What we mean by physical and cultural practices as mentioned on the previous</a:t>
            </a:r>
            <a:r>
              <a:rPr lang="en-US" baseline="0" dirty="0" smtClean="0"/>
              <a:t> slide are these. </a:t>
            </a:r>
            <a:r>
              <a:rPr lang="en-US" dirty="0" smtClean="0"/>
              <a:t>Many</a:t>
            </a:r>
            <a:r>
              <a:rPr lang="en-US" baseline="0" dirty="0" smtClean="0"/>
              <a:t> of these practices you will already be doing as a certified organic production such as cover cropping and crop rotation. But some of these additional practices can be incorporated within an integrated pest management plan. While not all of these can provide a solution for pest pressure, you may need to show your certifying agency that you took steps before and during your season to control insect pests and plant pathogens before they will allow you to utilize an OMRI pesticide.</a:t>
            </a:r>
            <a:endParaRPr lang="en-US" dirty="0" smtClean="0"/>
          </a:p>
        </p:txBody>
      </p:sp>
    </p:spTree>
    <p:extLst>
      <p:ext uri="{BB962C8B-B14F-4D97-AF65-F5344CB8AC3E}">
        <p14:creationId xmlns:p14="http://schemas.microsoft.com/office/powerpoint/2010/main" val="355996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14</a:t>
            </a:fld>
            <a:endParaRPr lang="en-US"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Before we get into the OMRI insecticides, these are the general categories that we have. As you will note,</a:t>
            </a:r>
            <a:r>
              <a:rPr lang="en-US" baseline="0" dirty="0" smtClean="0"/>
              <a:t> these are no different then conventional pesticides in their form. </a:t>
            </a:r>
            <a:r>
              <a:rPr lang="en-US" dirty="0" smtClean="0"/>
              <a:t>Granules/powders</a:t>
            </a:r>
            <a:r>
              <a:rPr lang="en-US" baseline="0" dirty="0" smtClean="0"/>
              <a:t> are applied directly to the leaf tissue, the insect or pathogen, or may even be digested as granule. Some powders may also need to be mixed with water to create a solution for application. Oils are another category of pesticides that are derived from plant leaf tissue such as </a:t>
            </a:r>
            <a:r>
              <a:rPr lang="en-US" baseline="0" dirty="0" err="1" smtClean="0"/>
              <a:t>Neem</a:t>
            </a:r>
            <a:r>
              <a:rPr lang="en-US" baseline="0" dirty="0" smtClean="0"/>
              <a:t> Oil from the </a:t>
            </a:r>
            <a:r>
              <a:rPr lang="en-US" baseline="0" dirty="0" err="1" smtClean="0"/>
              <a:t>Neem</a:t>
            </a:r>
            <a:r>
              <a:rPr lang="en-US" baseline="0" dirty="0" smtClean="0"/>
              <a:t> tree. Microbial populations are those bacteria and other microbes that can be used to address certain plant pathogens and some insects. Then liquids are the final category. Additionally there may be some pesticides that are a combination of many of these different forms. You may also find a liquid form of a powder pesticide for example.</a:t>
            </a:r>
            <a:endParaRPr lang="en-US" dirty="0" smtClean="0"/>
          </a:p>
        </p:txBody>
      </p:sp>
    </p:spTree>
    <p:extLst>
      <p:ext uri="{BB962C8B-B14F-4D97-AF65-F5344CB8AC3E}">
        <p14:creationId xmlns:p14="http://schemas.microsoft.com/office/powerpoint/2010/main" val="3733323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We now move into the type</a:t>
            </a:r>
            <a:r>
              <a:rPr lang="en-US" baseline="0" dirty="0" smtClean="0"/>
              <a:t> of OMRI insecticides that are available.</a:t>
            </a: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15</a:t>
            </a:fld>
            <a:endParaRPr lang="en-US"/>
          </a:p>
        </p:txBody>
      </p:sp>
    </p:spTree>
    <p:extLst>
      <p:ext uri="{BB962C8B-B14F-4D97-AF65-F5344CB8AC3E}">
        <p14:creationId xmlns:p14="http://schemas.microsoft.com/office/powerpoint/2010/main" val="2281761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16</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Surround or</a:t>
            </a:r>
            <a:r>
              <a:rPr lang="en-US" baseline="0" dirty="0" smtClean="0"/>
              <a:t> Kaolin clay is </a:t>
            </a:r>
            <a:r>
              <a:rPr lang="en-US" baseline="0" dirty="0" err="1" smtClean="0"/>
              <a:t>nonsynthetic</a:t>
            </a:r>
            <a:r>
              <a:rPr lang="en-US" baseline="0" dirty="0" smtClean="0"/>
              <a:t> ground particles made from kaolin clay which is a </a:t>
            </a:r>
            <a:r>
              <a:rPr lang="en-US" baseline="0" dirty="0" err="1" smtClean="0"/>
              <a:t>noncaking</a:t>
            </a:r>
            <a:r>
              <a:rPr lang="en-US" baseline="0" dirty="0" smtClean="0"/>
              <a:t> ingredient. It works be placing a sheath barrier on the plant </a:t>
            </a:r>
            <a:r>
              <a:rPr lang="en-US" baseline="0" dirty="0" err="1" smtClean="0"/>
              <a:t>itsself</a:t>
            </a:r>
            <a:r>
              <a:rPr lang="en-US" baseline="0" dirty="0" smtClean="0"/>
              <a:t> as you can see in this picture to keep insects from chewing on the leaf tissue. It may also act as an irritant on the insect pest. From this list, you can see that there are many insects that are effected by surround. For vegetable growers dealing with vine borer, cucumber beetles, and stink bugs on cucurbits, kaolin clay has been used. Because this one can act as an irritant on the insect, you want to apply this at first sign of damage or at flowering. This powder is also typically applied with water.</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172271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17</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Diatomaceous</a:t>
            </a:r>
            <a:r>
              <a:rPr lang="en-US" baseline="0" dirty="0" smtClean="0"/>
              <a:t> Earth is also a powder. It is made of ground particles from diatoms which are tiny aquatic organisms. The diatomaceous earth works be cutting incisions into the insects and this further causes them to dry out. Because of this, it has broad spectrum and can effect many pests. Typically you will apply diatomaceous earth at the first sign of damage or at flowering of the crop. In addition, you should be aware that this powder can also effect your pollinators as the ground diatoms are very sharp in order to cut into insect pests.</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254344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18</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Neem</a:t>
            </a:r>
            <a:r>
              <a:rPr lang="en-US" dirty="0" smtClean="0"/>
              <a:t> oil or </a:t>
            </a:r>
            <a:r>
              <a:rPr lang="en-US" dirty="0" err="1" smtClean="0"/>
              <a:t>neem</a:t>
            </a:r>
            <a:r>
              <a:rPr lang="en-US" dirty="0" smtClean="0"/>
              <a:t> soap is</a:t>
            </a:r>
            <a:r>
              <a:rPr lang="en-US" baseline="0" dirty="0" smtClean="0"/>
              <a:t> a </a:t>
            </a:r>
            <a:r>
              <a:rPr lang="en-US" baseline="0" dirty="0" err="1" smtClean="0"/>
              <a:t>nonsynthetic</a:t>
            </a:r>
            <a:r>
              <a:rPr lang="en-US" baseline="0" dirty="0" smtClean="0"/>
              <a:t> oil from the </a:t>
            </a:r>
            <a:r>
              <a:rPr lang="en-US" baseline="0" dirty="0" err="1" smtClean="0"/>
              <a:t>neem</a:t>
            </a:r>
            <a:r>
              <a:rPr lang="en-US" baseline="0" dirty="0" smtClean="0"/>
              <a:t> tree. It works through actual contact on the insect pest or ingesting which then blocks respiration for this insect. Many beetles and true bugs are affected by </a:t>
            </a:r>
            <a:r>
              <a:rPr lang="en-US" baseline="0" dirty="0" err="1" smtClean="0"/>
              <a:t>neem</a:t>
            </a:r>
            <a:r>
              <a:rPr lang="en-US" baseline="0" dirty="0" smtClean="0"/>
              <a:t> which includes </a:t>
            </a:r>
            <a:r>
              <a:rPr lang="en-US" baseline="0" dirty="0" err="1" smtClean="0"/>
              <a:t>mexican</a:t>
            </a:r>
            <a:r>
              <a:rPr lang="en-US" baseline="0" dirty="0" smtClean="0"/>
              <a:t> bean beetle, </a:t>
            </a:r>
            <a:r>
              <a:rPr lang="en-US" baseline="0" dirty="0" err="1" smtClean="0"/>
              <a:t>colorado</a:t>
            </a:r>
            <a:r>
              <a:rPr lang="en-US" baseline="0" dirty="0" smtClean="0"/>
              <a:t> potato beetle, squash and stink bugs. </a:t>
            </a:r>
            <a:r>
              <a:rPr lang="en-US" baseline="0" dirty="0" err="1" smtClean="0"/>
              <a:t>Neem</a:t>
            </a:r>
            <a:r>
              <a:rPr lang="en-US" baseline="0" dirty="0" smtClean="0"/>
              <a:t> may also work for some aphids on both vegetables and fruit crops. Like other insecticides, </a:t>
            </a:r>
            <a:r>
              <a:rPr lang="en-US" baseline="0" dirty="0" err="1" smtClean="0"/>
              <a:t>Neem</a:t>
            </a:r>
            <a:r>
              <a:rPr lang="en-US" baseline="0" dirty="0" smtClean="0"/>
              <a:t> must be applied in presence of insect pests. </a:t>
            </a:r>
            <a:r>
              <a:rPr lang="en-US" baseline="0" dirty="0" err="1" smtClean="0"/>
              <a:t>Neem</a:t>
            </a:r>
            <a:r>
              <a:rPr lang="en-US" baseline="0" dirty="0" smtClean="0"/>
              <a:t> also has different percent variations available.</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202186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19</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Horticultural oils are derived from some stem and plant leaf tissues</a:t>
            </a:r>
            <a:r>
              <a:rPr lang="en-US" baseline="0" dirty="0" smtClean="0"/>
              <a:t> of select plants. Oils block the respiratory openings of the pest which cause suffocation. Horticultural oils primarily target smaller insects that are sedentary which includes aphids, overwintering aphid eggs, mite eggs and scales. Garlic and hot pepper oils have been popular for controlling certain pest populations although research shows that these are no different than other plain horticultural oils. Rosemary and Cinnamon oil may be more effective than other horticultural oils for some insects.</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378171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9568">
              <a:defRPr/>
            </a:pPr>
            <a:r>
              <a:rPr lang="en-US" dirty="0" smtClean="0"/>
              <a:t>Today’s course will cover OMRI approved or organic pesticides that are used within organic fruit and vegetable production. My name is Grant McCarty and I</a:t>
            </a:r>
            <a:r>
              <a:rPr lang="en-US" baseline="0" dirty="0" smtClean="0"/>
              <a:t> am a Local Foods and Small Farms Educator serving Jo Daviess, Stephenson, and Winnebago counties.</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421730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20</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a:lnSpc>
                <a:spcPct val="80000"/>
              </a:lnSpc>
              <a:buFontTx/>
              <a:buNone/>
            </a:pPr>
            <a:r>
              <a:rPr lang="en-US" dirty="0" smtClean="0"/>
              <a:t>Soaps are those that have been formulated to provide the best insect control but also</a:t>
            </a:r>
            <a:r>
              <a:rPr lang="en-US" baseline="0" dirty="0" smtClean="0"/>
              <a:t> have minimal damage to plants. In general, soaps break down the linings of the insect cuticle and then blocks out breathing of the insect. Because of this action of the soap, it mostly works for soft bodied pests such as aphids, </a:t>
            </a:r>
            <a:r>
              <a:rPr lang="en-US" baseline="0" dirty="0" err="1" smtClean="0"/>
              <a:t>mealybugs</a:t>
            </a:r>
            <a:r>
              <a:rPr lang="en-US" baseline="0" dirty="0" smtClean="0"/>
              <a:t>, mites, and whiteflies. Some examples of a soap include M-</a:t>
            </a:r>
            <a:r>
              <a:rPr lang="en-US" baseline="0" dirty="0" err="1" smtClean="0"/>
              <a:t>Pede</a:t>
            </a:r>
            <a:r>
              <a:rPr lang="en-US" baseline="0" dirty="0" smtClean="0"/>
              <a:t> and </a:t>
            </a:r>
            <a:r>
              <a:rPr lang="en-US" baseline="0" dirty="0" err="1" smtClean="0"/>
              <a:t>Safer’s</a:t>
            </a:r>
            <a:r>
              <a:rPr lang="en-US" baseline="0" dirty="0" smtClean="0"/>
              <a:t> Insecticidal Soap.</a:t>
            </a:r>
            <a:endParaRPr lang="en-US" dirty="0" smtClean="0"/>
          </a:p>
        </p:txBody>
      </p:sp>
    </p:spTree>
    <p:extLst>
      <p:ext uri="{BB962C8B-B14F-4D97-AF65-F5344CB8AC3E}">
        <p14:creationId xmlns:p14="http://schemas.microsoft.com/office/powerpoint/2010/main" val="842872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21</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Bt</a:t>
            </a:r>
            <a:r>
              <a:rPr lang="en-US" dirty="0" smtClean="0"/>
              <a:t> or Bacillus </a:t>
            </a:r>
            <a:r>
              <a:rPr lang="en-US" dirty="0" err="1" smtClean="0"/>
              <a:t>thuringiensis</a:t>
            </a:r>
            <a:r>
              <a:rPr lang="en-US" dirty="0" smtClean="0"/>
              <a:t> is a </a:t>
            </a:r>
            <a:r>
              <a:rPr lang="en-US" dirty="0" err="1" smtClean="0"/>
              <a:t>nonsynthetic</a:t>
            </a:r>
            <a:r>
              <a:rPr lang="en-US" dirty="0" smtClean="0"/>
              <a:t> bacteria</a:t>
            </a:r>
            <a:r>
              <a:rPr lang="en-US" baseline="0" dirty="0" smtClean="0"/>
              <a:t>. So this is within the microbial category. </a:t>
            </a:r>
            <a:r>
              <a:rPr lang="en-US" baseline="0" dirty="0" err="1" smtClean="0"/>
              <a:t>Bt</a:t>
            </a:r>
            <a:r>
              <a:rPr lang="en-US" baseline="0" dirty="0" smtClean="0"/>
              <a:t> produces proteins which must be eaten to make an opening in the insect guts. The primary target for </a:t>
            </a:r>
            <a:r>
              <a:rPr lang="en-US" baseline="0" dirty="0" err="1" smtClean="0"/>
              <a:t>Bt</a:t>
            </a:r>
            <a:r>
              <a:rPr lang="en-US" baseline="0" dirty="0" smtClean="0"/>
              <a:t> is </a:t>
            </a:r>
            <a:r>
              <a:rPr lang="en-US" baseline="0" dirty="0" err="1" smtClean="0"/>
              <a:t>lepidopterian</a:t>
            </a:r>
            <a:r>
              <a:rPr lang="en-US" baseline="0" dirty="0" smtClean="0"/>
              <a:t> or butterflies/moths/</a:t>
            </a:r>
            <a:r>
              <a:rPr lang="en-US" baseline="0" dirty="0" err="1" smtClean="0"/>
              <a:t>caterpillers</a:t>
            </a:r>
            <a:r>
              <a:rPr lang="en-US" baseline="0" dirty="0" smtClean="0"/>
              <a:t> especially ones that will effect tomato and brassicas. Two examples of </a:t>
            </a:r>
            <a:r>
              <a:rPr lang="en-US" baseline="0" dirty="0" err="1" smtClean="0"/>
              <a:t>Bt</a:t>
            </a:r>
            <a:r>
              <a:rPr lang="en-US" baseline="0" dirty="0" smtClean="0"/>
              <a:t> are </a:t>
            </a:r>
            <a:r>
              <a:rPr lang="en-US" baseline="0" dirty="0" err="1" smtClean="0"/>
              <a:t>DiPel</a:t>
            </a:r>
            <a:r>
              <a:rPr lang="en-US" baseline="0" dirty="0" smtClean="0"/>
              <a:t> and </a:t>
            </a:r>
            <a:r>
              <a:rPr lang="en-US" baseline="0" dirty="0" err="1" smtClean="0"/>
              <a:t>Thuricide</a:t>
            </a:r>
            <a:r>
              <a:rPr lang="en-US" baseline="0" dirty="0" smtClean="0"/>
              <a:t>. Additionally, there are different strains available that can control different species. While we cannot use genetically engineered crops containing </a:t>
            </a:r>
            <a:r>
              <a:rPr lang="en-US" baseline="0" dirty="0" err="1" smtClean="0"/>
              <a:t>Bt</a:t>
            </a:r>
            <a:r>
              <a:rPr lang="en-US" baseline="0" dirty="0" smtClean="0"/>
              <a:t>, we can actually use the bacteria in organic production. One word of caution for </a:t>
            </a:r>
            <a:r>
              <a:rPr lang="en-US" baseline="0" dirty="0" err="1" smtClean="0"/>
              <a:t>Bt</a:t>
            </a:r>
            <a:r>
              <a:rPr lang="en-US" baseline="0" dirty="0" smtClean="0"/>
              <a:t> is that insects may develop resistance to the </a:t>
            </a:r>
            <a:r>
              <a:rPr lang="en-US" baseline="0" dirty="0" err="1" smtClean="0"/>
              <a:t>Bt</a:t>
            </a:r>
            <a:r>
              <a:rPr lang="en-US" baseline="0" dirty="0" smtClean="0"/>
              <a:t> strains and the proteins that are produced by Bt.</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104508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22</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Beauveria</a:t>
            </a:r>
            <a:r>
              <a:rPr lang="en-US" dirty="0" smtClean="0"/>
              <a:t> </a:t>
            </a:r>
            <a:r>
              <a:rPr lang="en-US" dirty="0" err="1" smtClean="0"/>
              <a:t>bassiana</a:t>
            </a:r>
            <a:r>
              <a:rPr lang="en-US" dirty="0" smtClean="0"/>
              <a:t> is a </a:t>
            </a:r>
            <a:r>
              <a:rPr lang="en-US" dirty="0" err="1" smtClean="0"/>
              <a:t>nonsynthetic</a:t>
            </a:r>
            <a:r>
              <a:rPr lang="en-US" dirty="0" smtClean="0"/>
              <a:t> fungus that infects tissue by developing spores that land on the insect. The insect may also ingest plant tissue that contains</a:t>
            </a:r>
            <a:r>
              <a:rPr lang="en-US" baseline="0" dirty="0" smtClean="0"/>
              <a:t> these spores. </a:t>
            </a:r>
            <a:r>
              <a:rPr lang="en-US" baseline="0" dirty="0" err="1" smtClean="0"/>
              <a:t>Thrips</a:t>
            </a:r>
            <a:r>
              <a:rPr lang="en-US" baseline="0" dirty="0" smtClean="0"/>
              <a:t>, aphids, </a:t>
            </a:r>
            <a:r>
              <a:rPr lang="en-US" baseline="0" dirty="0" err="1" smtClean="0"/>
              <a:t>whiteflies,caterpillars</a:t>
            </a:r>
            <a:r>
              <a:rPr lang="en-US" baseline="0" dirty="0" smtClean="0"/>
              <a:t>, weevils, ants, Colorado Potato Beetles, and </a:t>
            </a:r>
            <a:r>
              <a:rPr lang="en-US" baseline="0" dirty="0" err="1" smtClean="0"/>
              <a:t>Mealybugs</a:t>
            </a:r>
            <a:r>
              <a:rPr lang="en-US" baseline="0" dirty="0" smtClean="0"/>
              <a:t> have all shown some control when utilizing </a:t>
            </a:r>
            <a:r>
              <a:rPr lang="en-US" baseline="0" dirty="0" err="1" smtClean="0"/>
              <a:t>beauveria</a:t>
            </a:r>
            <a:r>
              <a:rPr lang="en-US" baseline="0" dirty="0" smtClean="0"/>
              <a:t> </a:t>
            </a:r>
            <a:r>
              <a:rPr lang="en-US" baseline="0" dirty="0" err="1" smtClean="0"/>
              <a:t>bassiana</a:t>
            </a:r>
            <a:r>
              <a:rPr lang="en-US" baseline="0" dirty="0" smtClean="0"/>
              <a:t>. Some additional information is that the use of this fungus for control will depend largely on the environment for the spores to effectively land and stick to the outer layer of the insect which is why we stress multiple spraying may be effective.</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28935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23</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a:lnSpc>
                <a:spcPct val="80000"/>
              </a:lnSpc>
              <a:buFontTx/>
              <a:buNone/>
            </a:pPr>
            <a:r>
              <a:rPr lang="en-US" dirty="0" err="1" smtClean="0"/>
              <a:t>Metarhizium</a:t>
            </a:r>
            <a:r>
              <a:rPr lang="en-US" baseline="0" dirty="0" smtClean="0"/>
              <a:t> </a:t>
            </a:r>
            <a:r>
              <a:rPr lang="en-US" baseline="0" dirty="0" err="1" smtClean="0"/>
              <a:t>anisopliae</a:t>
            </a:r>
            <a:r>
              <a:rPr lang="en-US" baseline="0" dirty="0" smtClean="0"/>
              <a:t> is a </a:t>
            </a:r>
            <a:r>
              <a:rPr lang="en-US" baseline="0" dirty="0" err="1" smtClean="0"/>
              <a:t>nonsynthetic</a:t>
            </a:r>
            <a:r>
              <a:rPr lang="en-US" baseline="0" dirty="0" smtClean="0"/>
              <a:t> fungal spores that are used to infect susceptible insects through contact on foliage or in the soil. Pests include </a:t>
            </a:r>
            <a:r>
              <a:rPr lang="en-US" baseline="0" dirty="0" err="1" smtClean="0"/>
              <a:t>thrips</a:t>
            </a:r>
            <a:r>
              <a:rPr lang="en-US" baseline="0" dirty="0" smtClean="0"/>
              <a:t>, whiteflies, and mites on onions, peppers, and tomatoes. It should be applied on presence of the insect. An example of an available product is Met 52. Additionally, when applying, the effectiveness of the spores will depend on the soil temperatures and extreme temperature will influence the effectiveness.</a:t>
            </a:r>
            <a:endParaRPr lang="en-US" dirty="0" smtClean="0"/>
          </a:p>
        </p:txBody>
      </p:sp>
    </p:spTree>
    <p:extLst>
      <p:ext uri="{BB962C8B-B14F-4D97-AF65-F5344CB8AC3E}">
        <p14:creationId xmlns:p14="http://schemas.microsoft.com/office/powerpoint/2010/main" val="3865296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24</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a:lnSpc>
                <a:spcPct val="80000"/>
              </a:lnSpc>
              <a:buFontTx/>
              <a:buNone/>
            </a:pPr>
            <a:r>
              <a:rPr lang="en-US" dirty="0" smtClean="0"/>
              <a:t>Some insect viruses are available that target certain pests. If</a:t>
            </a:r>
            <a:r>
              <a:rPr lang="en-US" baseline="0" dirty="0" smtClean="0"/>
              <a:t> you choose to use one of these you want to match the insect virus to the pest you want to target. This category of pesticide is typically called the </a:t>
            </a:r>
            <a:r>
              <a:rPr lang="en-US" baseline="0" dirty="0" err="1" smtClean="0"/>
              <a:t>Baculoviruses</a:t>
            </a:r>
            <a:r>
              <a:rPr lang="en-US" baseline="0" dirty="0" smtClean="0"/>
              <a:t> that are within the genus </a:t>
            </a:r>
            <a:r>
              <a:rPr lang="en-US" baseline="0" dirty="0" err="1" smtClean="0"/>
              <a:t>Nucleopolyhedrovirus</a:t>
            </a:r>
            <a:r>
              <a:rPr lang="en-US" baseline="0" dirty="0" smtClean="0"/>
              <a:t>. The most common one is used to control coddling moths on apples and other fruit. Examples of products that target coddling moths are </a:t>
            </a:r>
            <a:r>
              <a:rPr lang="en-US" baseline="0" dirty="0" err="1" smtClean="0"/>
              <a:t>Cyd</a:t>
            </a:r>
            <a:r>
              <a:rPr lang="en-US" baseline="0" dirty="0" smtClean="0"/>
              <a:t>-X and </a:t>
            </a:r>
            <a:r>
              <a:rPr lang="en-US" baseline="0" dirty="0" err="1" smtClean="0"/>
              <a:t>Carpovirusine</a:t>
            </a:r>
            <a:r>
              <a:rPr lang="en-US" baseline="0" dirty="0" smtClean="0"/>
              <a:t>.</a:t>
            </a:r>
            <a:endParaRPr lang="en-US" dirty="0" smtClean="0"/>
          </a:p>
        </p:txBody>
      </p:sp>
    </p:spTree>
    <p:extLst>
      <p:ext uri="{BB962C8B-B14F-4D97-AF65-F5344CB8AC3E}">
        <p14:creationId xmlns:p14="http://schemas.microsoft.com/office/powerpoint/2010/main" val="322545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25</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Nematodes</a:t>
            </a:r>
            <a:r>
              <a:rPr lang="en-US" baseline="0" dirty="0" smtClean="0"/>
              <a:t> are </a:t>
            </a:r>
            <a:r>
              <a:rPr lang="en-US" baseline="0" dirty="0" err="1" smtClean="0"/>
              <a:t>nonsynthetic</a:t>
            </a:r>
            <a:r>
              <a:rPr lang="en-US" baseline="0" dirty="0" smtClean="0"/>
              <a:t> microscopic roundworms within the </a:t>
            </a:r>
            <a:r>
              <a:rPr lang="en-US" baseline="0" dirty="0" err="1" smtClean="0"/>
              <a:t>Steinernematidae</a:t>
            </a:r>
            <a:r>
              <a:rPr lang="en-US" baseline="0" dirty="0" smtClean="0"/>
              <a:t> and </a:t>
            </a:r>
            <a:r>
              <a:rPr lang="en-US" baseline="0" dirty="0" err="1" smtClean="0"/>
              <a:t>Heterorhabditidae</a:t>
            </a:r>
            <a:r>
              <a:rPr lang="en-US" baseline="0" dirty="0" smtClean="0"/>
              <a:t> families. Populations are applied with water onto the soil. Because of that, these nematodes are only effective on pests that begin their life cycle in the soil or may overwinter in the soil early on in the spring. Pests that have been controlled with nematodes include armyworms, borers, corn earworm, and corn rootworm. Examples of products that have been used to control these include </a:t>
            </a:r>
            <a:r>
              <a:rPr lang="en-US" baseline="0" dirty="0" err="1" smtClean="0"/>
              <a:t>Steinernema</a:t>
            </a:r>
            <a:r>
              <a:rPr lang="en-US" baseline="0" dirty="0" smtClean="0"/>
              <a:t> </a:t>
            </a:r>
            <a:r>
              <a:rPr lang="en-US" baseline="0" dirty="0" err="1" smtClean="0"/>
              <a:t>carpocapsae</a:t>
            </a:r>
            <a:r>
              <a:rPr lang="en-US" baseline="0" dirty="0" smtClean="0"/>
              <a:t> and </a:t>
            </a:r>
            <a:r>
              <a:rPr lang="en-US" baseline="0" dirty="0" err="1" smtClean="0"/>
              <a:t>Heterorhabditis</a:t>
            </a:r>
            <a:r>
              <a:rPr lang="en-US" baseline="0" dirty="0" smtClean="0"/>
              <a:t>.</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1249928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26</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Spinosad</a:t>
            </a:r>
            <a:r>
              <a:rPr lang="en-US" dirty="0" smtClean="0"/>
              <a:t> is</a:t>
            </a:r>
            <a:r>
              <a:rPr lang="en-US" baseline="0" dirty="0" smtClean="0"/>
              <a:t> </a:t>
            </a:r>
            <a:r>
              <a:rPr lang="en-US" dirty="0" err="1" smtClean="0"/>
              <a:t>nonsynthetic</a:t>
            </a:r>
            <a:r>
              <a:rPr lang="en-US" dirty="0" smtClean="0"/>
              <a:t> that is made from </a:t>
            </a:r>
            <a:r>
              <a:rPr lang="en-US" dirty="0" err="1" smtClean="0"/>
              <a:t>Spinosns</a:t>
            </a:r>
            <a:r>
              <a:rPr lang="en-US" dirty="0" smtClean="0"/>
              <a:t> A and D that are produce by the fermentation of </a:t>
            </a:r>
            <a:r>
              <a:rPr lang="en-US" dirty="0" err="1" smtClean="0"/>
              <a:t>Actinomycete</a:t>
            </a:r>
            <a:r>
              <a:rPr lang="en-US" dirty="0" smtClean="0"/>
              <a:t> species and </a:t>
            </a:r>
            <a:r>
              <a:rPr lang="en-US" dirty="0" err="1" smtClean="0"/>
              <a:t>Saccaraopolysora</a:t>
            </a:r>
            <a:r>
              <a:rPr lang="en-US" baseline="0" dirty="0" smtClean="0"/>
              <a:t> </a:t>
            </a:r>
            <a:r>
              <a:rPr lang="en-US" baseline="0" dirty="0" err="1" smtClean="0"/>
              <a:t>spinosa</a:t>
            </a:r>
            <a:r>
              <a:rPr lang="en-US" baseline="0" dirty="0" smtClean="0"/>
              <a:t>. It works as a broad spectrum for many insects by being ingested or through direct contact. Further, it affects the nervous system that causes motor loss and the insect dies from exhaustion. Pests that are affected include caterpillars, beetles, </a:t>
            </a:r>
            <a:r>
              <a:rPr lang="en-US" baseline="0" dirty="0" err="1" smtClean="0"/>
              <a:t>thrips</a:t>
            </a:r>
            <a:r>
              <a:rPr lang="en-US" baseline="0" dirty="0" smtClean="0"/>
              <a:t>, flies, </a:t>
            </a:r>
            <a:r>
              <a:rPr lang="en-US" baseline="0" dirty="0" err="1" smtClean="0"/>
              <a:t>colorado</a:t>
            </a:r>
            <a:r>
              <a:rPr lang="en-US" baseline="0" dirty="0" smtClean="0"/>
              <a:t> potato beetle especially in the larval stage. </a:t>
            </a:r>
            <a:r>
              <a:rPr lang="en-US" baseline="0" dirty="0" err="1" smtClean="0"/>
              <a:t>Spinosad</a:t>
            </a:r>
            <a:r>
              <a:rPr lang="en-US" baseline="0" dirty="0" smtClean="0"/>
              <a:t> is poor though on true bugs. Because it needs direct contact or ingestion, this pesticide must be applied when insects are present. An example of </a:t>
            </a:r>
            <a:r>
              <a:rPr lang="en-US" baseline="0" dirty="0" err="1" smtClean="0"/>
              <a:t>spinosad</a:t>
            </a:r>
            <a:r>
              <a:rPr lang="en-US" baseline="0" dirty="0" smtClean="0"/>
              <a:t> is the brand Entrust.</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1405888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27</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Pyrethrin</a:t>
            </a:r>
            <a:r>
              <a:rPr lang="en-US" dirty="0" smtClean="0"/>
              <a:t> or natural </a:t>
            </a:r>
            <a:r>
              <a:rPr lang="en-US" dirty="0" err="1" smtClean="0"/>
              <a:t>pyrethrins</a:t>
            </a:r>
            <a:r>
              <a:rPr lang="en-US" baseline="0" dirty="0" smtClean="0"/>
              <a:t> is a </a:t>
            </a:r>
            <a:r>
              <a:rPr lang="en-US" baseline="0" dirty="0" err="1" smtClean="0"/>
              <a:t>nonsynthetic</a:t>
            </a:r>
            <a:r>
              <a:rPr lang="en-US" baseline="0" dirty="0" smtClean="0"/>
              <a:t> insecticide that is produced from powdered </a:t>
            </a:r>
            <a:r>
              <a:rPr lang="en-US" baseline="0" dirty="0" err="1" smtClean="0"/>
              <a:t>african</a:t>
            </a:r>
            <a:r>
              <a:rPr lang="en-US" baseline="0" dirty="0" smtClean="0"/>
              <a:t> </a:t>
            </a:r>
            <a:r>
              <a:rPr lang="en-US" baseline="0" dirty="0" err="1" smtClean="0"/>
              <a:t>chrystanthemum</a:t>
            </a:r>
            <a:r>
              <a:rPr lang="en-US" baseline="0" dirty="0" smtClean="0"/>
              <a:t> among other species. The insecticide paralyzes insects which eventually leads to death. It works on pests such as true bugs, caterpillars, beetles, whiteflies, leafhoppers, and cabbage </a:t>
            </a:r>
            <a:r>
              <a:rPr lang="en-US" baseline="0" dirty="0" err="1" smtClean="0"/>
              <a:t>loopers</a:t>
            </a:r>
            <a:r>
              <a:rPr lang="en-US" baseline="0" dirty="0" smtClean="0"/>
              <a:t>. It must be applied at presence of insects as it needs to have direct contact with the insect. Some examples of </a:t>
            </a:r>
            <a:r>
              <a:rPr lang="en-US" baseline="0" dirty="0" err="1" smtClean="0"/>
              <a:t>Pyrethrins</a:t>
            </a:r>
            <a:r>
              <a:rPr lang="en-US" baseline="0" dirty="0" smtClean="0"/>
              <a:t> include </a:t>
            </a:r>
            <a:r>
              <a:rPr lang="en-US" baseline="0" dirty="0" err="1" smtClean="0"/>
              <a:t>PyGanic</a:t>
            </a:r>
            <a:r>
              <a:rPr lang="en-US" baseline="0" dirty="0" smtClean="0"/>
              <a:t>, </a:t>
            </a:r>
            <a:r>
              <a:rPr lang="en-US" baseline="0" dirty="0" err="1" smtClean="0"/>
              <a:t>Concer</a:t>
            </a:r>
            <a:r>
              <a:rPr lang="en-US" baseline="0" dirty="0" smtClean="0"/>
              <a:t>, and </a:t>
            </a:r>
            <a:r>
              <a:rPr lang="en-US" baseline="0" dirty="0" err="1" smtClean="0"/>
              <a:t>Azera</a:t>
            </a:r>
            <a:r>
              <a:rPr lang="en-US" baseline="0" dirty="0" smtClean="0"/>
              <a:t>. One important note on </a:t>
            </a:r>
            <a:r>
              <a:rPr lang="en-US" baseline="0" dirty="0" err="1" smtClean="0"/>
              <a:t>Pyrethrins</a:t>
            </a:r>
            <a:r>
              <a:rPr lang="en-US" baseline="0" dirty="0" smtClean="0"/>
              <a:t> is that they do breakdown rapidly in the sunlight and their efficacy may be limited based on this.</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3550292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28</a:t>
            </a:fld>
            <a:endParaRPr lang="en-US"/>
          </a:p>
        </p:txBody>
      </p:sp>
    </p:spTree>
    <p:extLst>
      <p:ext uri="{BB962C8B-B14F-4D97-AF65-F5344CB8AC3E}">
        <p14:creationId xmlns:p14="http://schemas.microsoft.com/office/powerpoint/2010/main" val="2114206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29</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Sulfur is a synthetic material that controls</a:t>
            </a:r>
            <a:r>
              <a:rPr lang="en-US" baseline="0" dirty="0" smtClean="0"/>
              <a:t> diseases as protectant from plant pathogens. It works be inhibiting spore germination and growth of fungal pathogens. Sulfur can target powdery mildew on many crops and brown rot on peaches. Sulfur is a preventative pesticide and must be applied before the appearance of the disease for the season. A word of caution with sulfur is that it may cause injury to some crops as well as some varieties that may be more susceptible to this pesticide.</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426392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3914">
            <a:noAutofit/>
          </a:bodyPr>
          <a:lstStyle/>
          <a:p>
            <a:pPr marL="229891" indent="-229891" defTabSz="919568">
              <a:defRPr/>
            </a:pPr>
            <a:r>
              <a:rPr lang="en-US" dirty="0" smtClean="0"/>
              <a:t>These</a:t>
            </a:r>
            <a:r>
              <a:rPr lang="en-US" baseline="0" dirty="0" smtClean="0"/>
              <a:t> are today’s objectives for OMRI approved substances. After today’s session, you should be able to understand what an OMRI approved pesticide is and the way they are approved. </a:t>
            </a:r>
          </a:p>
          <a:p>
            <a:pPr marL="229891" indent="-229891" defTabSz="919568">
              <a:defRPr/>
            </a:pPr>
            <a:r>
              <a:rPr lang="en-US" baseline="0" dirty="0" smtClean="0"/>
              <a:t>Additionally, you should be able to also understand where pesticides fit within organic fruit and vegetable production. Finally, we’ll also be going through the general OMRI pesticides of what is available, how the product works, how the product is applied, and what the product targets.</a:t>
            </a:r>
            <a:endParaRPr lang="en-US" dirty="0"/>
          </a:p>
          <a:p>
            <a:pPr marL="229891" indent="-229891"/>
            <a:endParaRPr lang="en-US" dirty="0"/>
          </a:p>
        </p:txBody>
      </p:sp>
      <p:sp>
        <p:nvSpPr>
          <p:cNvPr id="5" name="Slide Image Placeholder 4"/>
          <p:cNvSpPr>
            <a:spLocks noGrp="1" noRot="1" noChangeAspect="1"/>
          </p:cNvSpPr>
          <p:nvPr>
            <p:ph type="sldImg"/>
          </p:nvPr>
        </p:nvSpPr>
        <p:spPr>
          <a:xfrm>
            <a:off x="523875" y="508000"/>
            <a:ext cx="3176588" cy="2382838"/>
          </a:xfrm>
        </p:spPr>
      </p:sp>
    </p:spTree>
    <p:extLst>
      <p:ext uri="{BB962C8B-B14F-4D97-AF65-F5344CB8AC3E}">
        <p14:creationId xmlns:p14="http://schemas.microsoft.com/office/powerpoint/2010/main" val="820525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30</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Copper Sulfate is a synthetic fungicide and bactericide that is applied as a spray solution. Copper ions of copper sulfate are absorbed by the spores of the fungus</a:t>
            </a:r>
            <a:r>
              <a:rPr lang="en-US" baseline="0" dirty="0" smtClean="0"/>
              <a:t> or bacterium. Through this absorption, it disrupts the protein functions that would have allowed for spore germination. Some examples include late blight, early blight, bacterial spot, and bacterial speck on tomato. Copper Sulfate should also be applied before the appearance of the disease if possible.  When using this product, the National Organic Program stressed that you should be mindful of applying Copper Sulfate so that it prevents the ions from being accumulated into the soil. This may mean taking into account environmental conditions and a more precise spray schedule. In addition, Copper Sulfate has shown adverse effects on pollinators.</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984783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31</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Bordeaux</a:t>
            </a:r>
            <a:r>
              <a:rPr lang="en-US" baseline="0" dirty="0" smtClean="0"/>
              <a:t> mix combines copper sulfate with calcium hydroxide. This mix is typically used for downy and powdery mildew of grapes, </a:t>
            </a:r>
            <a:r>
              <a:rPr lang="en-US" baseline="0" dirty="0" err="1" smtClean="0"/>
              <a:t>fireblight</a:t>
            </a:r>
            <a:r>
              <a:rPr lang="en-US" baseline="0" dirty="0" smtClean="0"/>
              <a:t> and apple scab on apples, and foliar diseases of tomatoes This pesticide should be applied in early spring with a diluted mixture applied first on the young foliage. At the same time, different rates may be needed throughout the season. It can also persist through some wet conditions.</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2175327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32</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baseline="0" dirty="0" smtClean="0"/>
              <a:t>Bicarbonate is a synthetic white granular powder that are mixed with water then applied onto foliage. Through this, it acts a protectant for certain foliar diseases. Some diseases that can potentially be controlled are powdery mildew on cucurbits, grapes, and brambles. This pesticide will need to be applied at first sign of disease. Examples of products available include </a:t>
            </a:r>
            <a:r>
              <a:rPr lang="en-US" baseline="0" dirty="0" err="1" smtClean="0"/>
              <a:t>Kaligreen</a:t>
            </a:r>
            <a:r>
              <a:rPr lang="en-US" baseline="0" dirty="0" smtClean="0"/>
              <a:t>, Spectrum, and </a:t>
            </a:r>
            <a:r>
              <a:rPr lang="en-US" baseline="0" dirty="0" err="1" smtClean="0"/>
              <a:t>Armicarb</a:t>
            </a:r>
            <a:r>
              <a:rPr lang="en-US" baseline="0" dirty="0" smtClean="0"/>
              <a:t> especially for powdery mildew on grapes. </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3234151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33</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Trichoderma</a:t>
            </a:r>
            <a:r>
              <a:rPr lang="en-US" baseline="0" dirty="0" smtClean="0"/>
              <a:t> is a </a:t>
            </a:r>
            <a:r>
              <a:rPr lang="en-US" baseline="0" dirty="0" err="1" smtClean="0"/>
              <a:t>nonsynthetic</a:t>
            </a:r>
            <a:r>
              <a:rPr lang="en-US" baseline="0" dirty="0" smtClean="0"/>
              <a:t> fungicide that is made from fungal species found in many soils. It can be applied around the roots of a plant and induce plant defense response that makes plants more resistant to </a:t>
            </a:r>
            <a:r>
              <a:rPr lang="en-US" baseline="0" dirty="0" err="1" smtClean="0"/>
              <a:t>soilborne</a:t>
            </a:r>
            <a:r>
              <a:rPr lang="en-US" baseline="0" dirty="0" smtClean="0"/>
              <a:t> pathogens. Some examples are </a:t>
            </a:r>
            <a:r>
              <a:rPr lang="en-US" baseline="0" dirty="0" err="1" smtClean="0"/>
              <a:t>Phytium</a:t>
            </a:r>
            <a:r>
              <a:rPr lang="en-US" baseline="0" dirty="0" smtClean="0"/>
              <a:t> which causes white root rot, </a:t>
            </a:r>
            <a:r>
              <a:rPr lang="en-US" baseline="0" dirty="0" err="1" smtClean="0"/>
              <a:t>Fusarium</a:t>
            </a:r>
            <a:r>
              <a:rPr lang="en-US" baseline="0" dirty="0" smtClean="0"/>
              <a:t> which causes wilt, and </a:t>
            </a:r>
            <a:r>
              <a:rPr lang="en-US" baseline="0" dirty="0" err="1" smtClean="0"/>
              <a:t>Rhizoctonia</a:t>
            </a:r>
            <a:r>
              <a:rPr lang="en-US" baseline="0" dirty="0" smtClean="0"/>
              <a:t> which causes rot. </a:t>
            </a:r>
            <a:r>
              <a:rPr lang="en-US" baseline="0" dirty="0" err="1" smtClean="0"/>
              <a:t>Trichoderma</a:t>
            </a:r>
            <a:r>
              <a:rPr lang="en-US" baseline="0" dirty="0" smtClean="0"/>
              <a:t> must be applied whether on seeds, mixed in the soil, or added in the potting mix for seed starting.  An exampled of a </a:t>
            </a:r>
            <a:r>
              <a:rPr lang="en-US" baseline="0" dirty="0" err="1" smtClean="0"/>
              <a:t>Trichoderma</a:t>
            </a:r>
            <a:r>
              <a:rPr lang="en-US" baseline="0" dirty="0" smtClean="0"/>
              <a:t> product is </a:t>
            </a:r>
            <a:r>
              <a:rPr lang="en-US" baseline="0" dirty="0" err="1" smtClean="0"/>
              <a:t>Rootshield</a:t>
            </a:r>
            <a:r>
              <a:rPr lang="en-US" baseline="0" dirty="0" smtClean="0"/>
              <a:t>. One word of caution with </a:t>
            </a:r>
            <a:r>
              <a:rPr lang="en-US" baseline="0" dirty="0" err="1" smtClean="0"/>
              <a:t>trichoderma</a:t>
            </a:r>
            <a:r>
              <a:rPr lang="en-US" baseline="0" dirty="0" smtClean="0"/>
              <a:t> is that it can have varying effects on the </a:t>
            </a:r>
            <a:r>
              <a:rPr lang="en-US" baseline="0" dirty="0" err="1" smtClean="0"/>
              <a:t>soilborne</a:t>
            </a:r>
            <a:r>
              <a:rPr lang="en-US" baseline="0" dirty="0" smtClean="0"/>
              <a:t> plant pathogen is targeting.</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397166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34</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smtClean="0"/>
              <a:t>Streptomyces </a:t>
            </a:r>
            <a:r>
              <a:rPr lang="en-US" dirty="0" err="1" smtClean="0"/>
              <a:t>lydicus</a:t>
            </a:r>
            <a:r>
              <a:rPr lang="en-US" dirty="0" smtClean="0"/>
              <a:t> is a</a:t>
            </a:r>
            <a:r>
              <a:rPr lang="en-US" baseline="0" dirty="0" smtClean="0"/>
              <a:t> </a:t>
            </a:r>
            <a:r>
              <a:rPr lang="en-US" baseline="0" dirty="0" err="1" smtClean="0"/>
              <a:t>nonsynthetic</a:t>
            </a:r>
            <a:r>
              <a:rPr lang="en-US" baseline="0" dirty="0" smtClean="0"/>
              <a:t> bacterium that is found in the soil. It works by colonizing the plant roots and foliage where it then competes with other plant pathogens. The bacterium also produces antifungal compounds and enzymes that will digest the cell walls of plant pathogens. Streptomyces </a:t>
            </a:r>
            <a:r>
              <a:rPr lang="en-US" baseline="0" dirty="0" err="1" smtClean="0"/>
              <a:t>lydicus</a:t>
            </a:r>
            <a:r>
              <a:rPr lang="en-US" baseline="0" dirty="0" smtClean="0"/>
              <a:t> can be used as seed treatment for pathogens that include </a:t>
            </a:r>
            <a:r>
              <a:rPr lang="en-US" baseline="0" dirty="0" err="1" smtClean="0"/>
              <a:t>fusarium</a:t>
            </a:r>
            <a:r>
              <a:rPr lang="en-US" baseline="0" dirty="0" smtClean="0"/>
              <a:t>, </a:t>
            </a:r>
            <a:r>
              <a:rPr lang="en-US" baseline="0" dirty="0" err="1" smtClean="0"/>
              <a:t>rhizoctonia</a:t>
            </a:r>
            <a:r>
              <a:rPr lang="en-US" baseline="0" dirty="0" smtClean="0"/>
              <a:t>, </a:t>
            </a:r>
            <a:r>
              <a:rPr lang="en-US" baseline="0" dirty="0" err="1" smtClean="0"/>
              <a:t>phythium</a:t>
            </a:r>
            <a:r>
              <a:rPr lang="en-US" baseline="0" dirty="0" smtClean="0"/>
              <a:t>, </a:t>
            </a:r>
            <a:r>
              <a:rPr lang="en-US" baseline="0" dirty="0" err="1" smtClean="0"/>
              <a:t>sclerotinia</a:t>
            </a:r>
            <a:r>
              <a:rPr lang="en-US" baseline="0" dirty="0" smtClean="0"/>
              <a:t>, and </a:t>
            </a:r>
            <a:r>
              <a:rPr lang="en-US" baseline="0" dirty="0" err="1" smtClean="0"/>
              <a:t>verticillium</a:t>
            </a:r>
            <a:r>
              <a:rPr lang="en-US" baseline="0" dirty="0" smtClean="0"/>
              <a:t>. When applied on foliage, it can target downy/powder mildews, fire blight, </a:t>
            </a:r>
            <a:r>
              <a:rPr lang="en-US" baseline="0" dirty="0" err="1" smtClean="0"/>
              <a:t>alternaria</a:t>
            </a:r>
            <a:r>
              <a:rPr lang="en-US" baseline="0" dirty="0" smtClean="0"/>
              <a:t>, </a:t>
            </a:r>
            <a:r>
              <a:rPr lang="en-US" baseline="0" dirty="0" err="1" smtClean="0"/>
              <a:t>sclerotinia</a:t>
            </a:r>
            <a:r>
              <a:rPr lang="en-US" baseline="0" dirty="0" smtClean="0"/>
              <a:t>, and anthracnose. </a:t>
            </a:r>
            <a:r>
              <a:rPr lang="en-US" baseline="0" dirty="0" err="1" smtClean="0"/>
              <a:t>Streptomuyces</a:t>
            </a:r>
            <a:r>
              <a:rPr lang="en-US" baseline="0" dirty="0" smtClean="0"/>
              <a:t> </a:t>
            </a:r>
            <a:r>
              <a:rPr lang="en-US" baseline="0" dirty="0" err="1" smtClean="0"/>
              <a:t>lydicus</a:t>
            </a:r>
            <a:r>
              <a:rPr lang="en-US" baseline="0" dirty="0" smtClean="0"/>
              <a:t> should be used a preventive pesticide and applied before disease is present. An example of a product available is </a:t>
            </a:r>
            <a:r>
              <a:rPr lang="en-US" baseline="0" dirty="0" err="1" smtClean="0"/>
              <a:t>Actinovate</a:t>
            </a:r>
            <a:r>
              <a:rPr lang="en-US" baseline="0" dirty="0" smtClean="0"/>
              <a:t>.</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361964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7107" name="Rectangle 25"/>
          <p:cNvSpPr>
            <a:spLocks noGrp="1" noChangeArrowheads="1"/>
          </p:cNvSpPr>
          <p:nvPr>
            <p:ph type="ftr" sz="quarter" idx="4"/>
          </p:nvPr>
        </p:nvSpPr>
        <p:spPr>
          <a:noFill/>
        </p:spPr>
        <p:txBody>
          <a:bodyPr/>
          <a:lstStyle/>
          <a:p>
            <a:r>
              <a:rPr lang="en-US"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35</a:t>
            </a:fld>
            <a:endParaRPr lang="en-US" smtClean="0"/>
          </a:p>
        </p:txBody>
      </p:sp>
      <p:sp>
        <p:nvSpPr>
          <p:cNvPr id="47109" name="Rectangle 2"/>
          <p:cNvSpPr>
            <a:spLocks noGrp="1" noRot="1" noChangeAspect="1" noChangeArrowheads="1" noTextEdit="1"/>
          </p:cNvSpPr>
          <p:nvPr>
            <p:ph type="sldImg"/>
          </p:nvPr>
        </p:nvSpPr>
        <p:spPr>
          <a:xfrm>
            <a:off x="1120775" y="455613"/>
            <a:ext cx="4616450" cy="3463925"/>
          </a:xfrm>
          <a:ln/>
        </p:spPr>
      </p:sp>
      <p:sp>
        <p:nvSpPr>
          <p:cNvPr id="47110" name="Rectangle 3"/>
          <p:cNvSpPr>
            <a:spLocks noGrp="1" noChangeArrowheads="1"/>
          </p:cNvSpPr>
          <p:nvPr>
            <p:ph type="body" idx="1"/>
          </p:nvPr>
        </p:nvSpPr>
        <p:spPr>
          <a:xfrm>
            <a:off x="307492" y="4171692"/>
            <a:ext cx="6261652" cy="4640118"/>
          </a:xfrm>
          <a:noFill/>
          <a:ln/>
        </p:spPr>
        <p:txBody>
          <a:bodyPr/>
          <a:lstStyle/>
          <a:p>
            <a:pPr defTabSz="919568">
              <a:lnSpc>
                <a:spcPct val="80000"/>
              </a:lnSpc>
              <a:defRPr/>
            </a:pPr>
            <a:r>
              <a:rPr lang="en-US" dirty="0" err="1" smtClean="0"/>
              <a:t>Coniothyrium</a:t>
            </a:r>
            <a:r>
              <a:rPr lang="en-US" baseline="0" dirty="0" smtClean="0"/>
              <a:t> </a:t>
            </a:r>
            <a:r>
              <a:rPr lang="en-US" baseline="0" dirty="0" err="1" smtClean="0"/>
              <a:t>minitans</a:t>
            </a:r>
            <a:r>
              <a:rPr lang="en-US" baseline="0" dirty="0" smtClean="0"/>
              <a:t> is a fungus that is sold as spores that will attack the pathogens within the soil. Because it is applied to the soil, it will only target </a:t>
            </a:r>
            <a:r>
              <a:rPr lang="en-US" baseline="0" dirty="0" err="1" smtClean="0"/>
              <a:t>soilborne</a:t>
            </a:r>
            <a:r>
              <a:rPr lang="en-US" baseline="0" dirty="0" smtClean="0"/>
              <a:t> plant pathogens. These can include </a:t>
            </a:r>
            <a:r>
              <a:rPr lang="en-US" baseline="0" dirty="0" err="1" smtClean="0"/>
              <a:t>Sclerotinia</a:t>
            </a:r>
            <a:r>
              <a:rPr lang="en-US" baseline="0" dirty="0" smtClean="0"/>
              <a:t> </a:t>
            </a:r>
            <a:r>
              <a:rPr lang="en-US" baseline="0" dirty="0" err="1" smtClean="0"/>
              <a:t>sclerotium</a:t>
            </a:r>
            <a:r>
              <a:rPr lang="en-US" baseline="0" dirty="0" smtClean="0"/>
              <a:t> which causes white mold and </a:t>
            </a:r>
            <a:r>
              <a:rPr lang="en-US" baseline="0" dirty="0" err="1" smtClean="0"/>
              <a:t>Sclerotinia</a:t>
            </a:r>
            <a:r>
              <a:rPr lang="en-US" baseline="0" dirty="0" smtClean="0"/>
              <a:t> minor which cause soft rot and blight. </a:t>
            </a:r>
            <a:r>
              <a:rPr lang="en-US" baseline="0" dirty="0" err="1" smtClean="0"/>
              <a:t>Coniothyrium</a:t>
            </a:r>
            <a:r>
              <a:rPr lang="en-US" baseline="0" dirty="0" smtClean="0"/>
              <a:t> </a:t>
            </a:r>
            <a:r>
              <a:rPr lang="en-US" baseline="0" dirty="0" err="1" smtClean="0"/>
              <a:t>minitans</a:t>
            </a:r>
            <a:r>
              <a:rPr lang="en-US" baseline="0" dirty="0" smtClean="0"/>
              <a:t> is applied and incorporated into the top 2 in of the soil before transplants are planted. Because of the application, the effectiveness of </a:t>
            </a:r>
            <a:r>
              <a:rPr lang="en-US" baseline="0" dirty="0" err="1" smtClean="0"/>
              <a:t>coniothyrium</a:t>
            </a:r>
            <a:r>
              <a:rPr lang="en-US" baseline="0" dirty="0" smtClean="0"/>
              <a:t> </a:t>
            </a:r>
            <a:r>
              <a:rPr lang="en-US" baseline="0" dirty="0" err="1" smtClean="0"/>
              <a:t>minitans</a:t>
            </a:r>
            <a:r>
              <a:rPr lang="en-US" baseline="0" dirty="0" smtClean="0"/>
              <a:t> will depend on the soil temperature and soil moisture.</a:t>
            </a:r>
            <a:endParaRPr lang="en-US" dirty="0" smtClean="0"/>
          </a:p>
          <a:p>
            <a:pPr>
              <a:lnSpc>
                <a:spcPct val="80000"/>
              </a:lnSpc>
              <a:buFontTx/>
              <a:buNone/>
            </a:pPr>
            <a:endParaRPr lang="en-US" dirty="0" smtClean="0"/>
          </a:p>
        </p:txBody>
      </p:sp>
    </p:spTree>
    <p:extLst>
      <p:ext uri="{BB962C8B-B14F-4D97-AF65-F5344CB8AC3E}">
        <p14:creationId xmlns:p14="http://schemas.microsoft.com/office/powerpoint/2010/main" val="994509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Bacillus </a:t>
            </a:r>
            <a:r>
              <a:rPr lang="en-US" dirty="0" err="1" smtClean="0"/>
              <a:t>subtilis</a:t>
            </a:r>
            <a:r>
              <a:rPr lang="en-US" dirty="0" smtClean="0"/>
              <a:t> is a bacterium in</a:t>
            </a:r>
            <a:r>
              <a:rPr lang="en-US" baseline="0" dirty="0" smtClean="0"/>
              <a:t> spore form that competes with other microorganisms and interferes with pathogen attachment and further spore dispersal.  Pests that are targeted by Bacillus </a:t>
            </a:r>
            <a:r>
              <a:rPr lang="en-US" baseline="0" dirty="0" err="1" smtClean="0"/>
              <a:t>subtilis</a:t>
            </a:r>
            <a:r>
              <a:rPr lang="en-US" baseline="0" dirty="0" smtClean="0"/>
              <a:t> include </a:t>
            </a:r>
            <a:r>
              <a:rPr lang="en-US" baseline="0" dirty="0" err="1" smtClean="0"/>
              <a:t>verticillium</a:t>
            </a:r>
            <a:r>
              <a:rPr lang="en-US" baseline="0" dirty="0" smtClean="0"/>
              <a:t>. Bacillus </a:t>
            </a:r>
            <a:r>
              <a:rPr lang="en-US" baseline="0" dirty="0" err="1" smtClean="0"/>
              <a:t>subtillis</a:t>
            </a:r>
            <a:r>
              <a:rPr lang="en-US" baseline="0" dirty="0" smtClean="0"/>
              <a:t> can also be effective on control </a:t>
            </a:r>
            <a:r>
              <a:rPr lang="en-US" baseline="0" smtClean="0"/>
              <a:t>of root </a:t>
            </a:r>
            <a:r>
              <a:rPr lang="en-US" baseline="0" dirty="0" smtClean="0"/>
              <a:t>rot of cucumber and tomato when it is combined with Streptomyces </a:t>
            </a:r>
            <a:r>
              <a:rPr lang="en-US" baseline="0" dirty="0" err="1" smtClean="0"/>
              <a:t>gramicifaciens</a:t>
            </a:r>
            <a:r>
              <a:rPr lang="en-US" baseline="0" dirty="0" smtClean="0"/>
              <a:t>. Bacillus </a:t>
            </a:r>
            <a:r>
              <a:rPr lang="en-US" baseline="0" dirty="0" err="1" smtClean="0"/>
              <a:t>subtilis</a:t>
            </a:r>
            <a:r>
              <a:rPr lang="en-US" baseline="0" dirty="0" smtClean="0"/>
              <a:t> is a preventive pesticide and needs to be applied as a seed treatment or into the soil. Some examples include the Bacillus </a:t>
            </a:r>
            <a:r>
              <a:rPr lang="en-US" baseline="0" dirty="0" err="1" smtClean="0"/>
              <a:t>subtilis</a:t>
            </a:r>
            <a:r>
              <a:rPr lang="en-US" baseline="0" dirty="0" smtClean="0"/>
              <a:t> strain (</a:t>
            </a:r>
            <a:r>
              <a:rPr lang="en-US" baseline="0" dirty="0" err="1" smtClean="0"/>
              <a:t>qst</a:t>
            </a:r>
            <a:r>
              <a:rPr lang="en-US" baseline="0" dirty="0" smtClean="0"/>
              <a:t> 173) and Serenade.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68278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37</a:t>
            </a:fld>
            <a:endParaRPr lang="en-US" dirty="0" smtClean="0"/>
          </a:p>
        </p:txBody>
      </p:sp>
      <p:sp>
        <p:nvSpPr>
          <p:cNvPr id="40965" name="Rectangle 2"/>
          <p:cNvSpPr>
            <a:spLocks noGrp="1" noRot="1" noChangeAspect="1" noChangeArrowheads="1" noTextEdit="1"/>
          </p:cNvSpPr>
          <p:nvPr>
            <p:ph type="sldImg"/>
          </p:nvPr>
        </p:nvSpPr>
        <p:spPr>
          <a:xfrm>
            <a:off x="1133475" y="454025"/>
            <a:ext cx="4589463" cy="3443288"/>
          </a:xfrm>
          <a:ln/>
        </p:spPr>
      </p:sp>
      <p:sp>
        <p:nvSpPr>
          <p:cNvPr id="40966" name="Rectangle 3"/>
          <p:cNvSpPr>
            <a:spLocks noGrp="1" noChangeArrowheads="1"/>
          </p:cNvSpPr>
          <p:nvPr>
            <p:ph type="body" idx="1"/>
          </p:nvPr>
        </p:nvSpPr>
        <p:spPr>
          <a:xfrm>
            <a:off x="307492" y="4181156"/>
            <a:ext cx="6261652" cy="4640118"/>
          </a:xfrm>
          <a:noFill/>
          <a:ln/>
        </p:spPr>
        <p:txBody>
          <a:bodyPr/>
          <a:lstStyle/>
          <a:p>
            <a:pPr>
              <a:buFontTx/>
              <a:buNone/>
            </a:pPr>
            <a:r>
              <a:rPr lang="en-US" dirty="0" smtClean="0"/>
              <a:t>Here are some additional resources that you may find useful. </a:t>
            </a:r>
            <a:r>
              <a:rPr lang="en-US" baseline="0" dirty="0" smtClean="0"/>
              <a:t> </a:t>
            </a:r>
            <a:r>
              <a:rPr lang="en-US" dirty="0" smtClean="0"/>
              <a:t>The Local Foods and Small Farms Team has developed webinars that</a:t>
            </a:r>
            <a:r>
              <a:rPr lang="en-US" baseline="0" dirty="0" smtClean="0"/>
              <a:t> can be accessed from this address. There are two different webinars that address organic management of insects and disease.</a:t>
            </a:r>
          </a:p>
          <a:p>
            <a:pPr>
              <a:buFontTx/>
              <a:buNone/>
            </a:pPr>
            <a:r>
              <a:rPr lang="en-US" baseline="0" dirty="0" smtClean="0"/>
              <a:t>If you are interested in what are OMRI listed products, you can find them at this link. </a:t>
            </a:r>
          </a:p>
          <a:p>
            <a:pPr>
              <a:buFontTx/>
              <a:buNone/>
            </a:pPr>
            <a:r>
              <a:rPr lang="en-US" baseline="0" dirty="0" smtClean="0"/>
              <a:t>Cornell also has some great resources on organic disease management as well as NC State’s Center for Environmental Farming Systems.</a:t>
            </a:r>
          </a:p>
          <a:p>
            <a:pPr>
              <a:buFontTx/>
              <a:buNone/>
            </a:pPr>
            <a:r>
              <a:rPr lang="en-US" baseline="0" dirty="0" smtClean="0"/>
              <a:t>If you are interested in the insect viruses and nematodes, additional information can be found here.</a:t>
            </a:r>
            <a:endParaRPr lang="en-US" dirty="0" smtClean="0"/>
          </a:p>
        </p:txBody>
      </p:sp>
    </p:spTree>
    <p:extLst>
      <p:ext uri="{BB962C8B-B14F-4D97-AF65-F5344CB8AC3E}">
        <p14:creationId xmlns:p14="http://schemas.microsoft.com/office/powerpoint/2010/main" val="3876648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Hopefully today</a:t>
            </a:r>
            <a:r>
              <a:rPr lang="en-US" baseline="0" dirty="0" smtClean="0"/>
              <a:t> you’ve understood what an OMRI approved pesticide is and it’s role within organic production. As shown, there are numerous products available that can control pests problems especially if you have used other cultural and physical controls as prevention. As such, OMRI pesticide should be cleared by your certifying agency before applying to your field and should also be combined with proper diagnosis of the insects and the pathogens. Prevention is always the key though when it comes to managing pests.</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38</a:t>
            </a:fld>
            <a:endParaRPr lang="en-US" dirty="0"/>
          </a:p>
        </p:txBody>
      </p:sp>
    </p:spTree>
    <p:extLst>
      <p:ext uri="{BB962C8B-B14F-4D97-AF65-F5344CB8AC3E}">
        <p14:creationId xmlns:p14="http://schemas.microsoft.com/office/powerpoint/2010/main" val="383344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my contact</a:t>
            </a:r>
            <a:r>
              <a:rPr lang="en-US" baseline="0" dirty="0" smtClean="0"/>
              <a:t> </a:t>
            </a:r>
            <a:r>
              <a:rPr lang="en-US" baseline="0" dirty="0" err="1" smtClean="0"/>
              <a:t>infromation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39</a:t>
            </a:fld>
            <a:endParaRPr lang="en-US"/>
          </a:p>
        </p:txBody>
      </p:sp>
    </p:spTree>
    <p:extLst>
      <p:ext uri="{BB962C8B-B14F-4D97-AF65-F5344CB8AC3E}">
        <p14:creationId xmlns:p14="http://schemas.microsoft.com/office/powerpoint/2010/main" val="384270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We’ve broken up today’s lecture into three sections. In the first section, we’ll look at how</a:t>
            </a:r>
            <a:r>
              <a:rPr lang="en-US" baseline="0" dirty="0" smtClean="0"/>
              <a:t> OMRI pesticides are defined, precautions to consider when using them, and the role of pesticides within organic production.</a:t>
            </a:r>
          </a:p>
          <a:p>
            <a:pPr>
              <a:lnSpc>
                <a:spcPct val="80000"/>
              </a:lnSpc>
            </a:pPr>
            <a:r>
              <a:rPr lang="en-US" baseline="0" dirty="0" smtClean="0"/>
              <a:t>Following this, we’ll look at the general types of Insecticides and </a:t>
            </a:r>
            <a:r>
              <a:rPr lang="en-US" baseline="0" dirty="0" err="1" smtClean="0"/>
              <a:t>fungicidies</a:t>
            </a:r>
            <a:r>
              <a:rPr lang="en-US" baseline="0" dirty="0" smtClean="0"/>
              <a:t>/bactericides. Both sections will provide a greater overview of what is available, how they work, and what they ultimately target.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4</a:t>
            </a:fld>
            <a:endParaRPr lang="en-US"/>
          </a:p>
        </p:txBody>
      </p:sp>
    </p:spTree>
    <p:extLst>
      <p:ext uri="{BB962C8B-B14F-4D97-AF65-F5344CB8AC3E}">
        <p14:creationId xmlns:p14="http://schemas.microsoft.com/office/powerpoint/2010/main" val="2276418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40</a:t>
            </a:fld>
            <a:endParaRPr lang="en-US"/>
          </a:p>
        </p:txBody>
      </p:sp>
    </p:spTree>
    <p:extLst>
      <p:ext uri="{BB962C8B-B14F-4D97-AF65-F5344CB8AC3E}">
        <p14:creationId xmlns:p14="http://schemas.microsoft.com/office/powerpoint/2010/main" val="260554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with, this</a:t>
            </a:r>
            <a:r>
              <a:rPr lang="en-US" baseline="0" dirty="0" smtClean="0"/>
              <a:t> is </a:t>
            </a:r>
            <a:r>
              <a:rPr lang="en-US" dirty="0" smtClean="0"/>
              <a:t>the official definition</a:t>
            </a:r>
            <a:r>
              <a:rPr lang="en-US" baseline="0" dirty="0" smtClean="0"/>
              <a:t> of what an organic pesticide is. In essence, an organic pesticide can be either a synthetic also known as manmade or </a:t>
            </a:r>
            <a:r>
              <a:rPr lang="en-US" baseline="0" dirty="0" err="1" smtClean="0"/>
              <a:t>nonsynthetic</a:t>
            </a:r>
            <a:r>
              <a:rPr lang="en-US" baseline="0" dirty="0" smtClean="0"/>
              <a:t> also known as a naturally occurring substance approved by the National Organic Standards board.</a:t>
            </a:r>
          </a:p>
          <a:p>
            <a:r>
              <a:rPr lang="en-US" baseline="0" dirty="0" smtClean="0"/>
              <a:t>It is important to note that some </a:t>
            </a:r>
            <a:r>
              <a:rPr lang="en-US" baseline="0" dirty="0" err="1" smtClean="0"/>
              <a:t>nonsynthetic</a:t>
            </a:r>
            <a:r>
              <a:rPr lang="en-US" baseline="0" dirty="0" smtClean="0"/>
              <a:t> substances are not allowed within organic production. These products are those that would be harmful to human health and/or the environment. They may also not follow the organic standards and practices that are in place.</a:t>
            </a:r>
          </a:p>
          <a:p>
            <a:endParaRPr lang="en-US" baseline="0" dirty="0" smtClean="0"/>
          </a:p>
          <a:p>
            <a:r>
              <a:rPr lang="en-US" baseline="0" dirty="0" smtClean="0"/>
              <a:t>If a synthetic product is allowed for organic production, it must abide by these rules. It is produced from a natural occurring source or there is no organic substitute. It has no adverse effect on the environment in use, disposal, and manufacturing. Nutritional quality must also not be adversely affected. And it must be recognized as safe by FDA with no residue of heavy metals or other containments.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215571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OMRI approved pesticide is what we commonly think of as used in organic production. It stands</a:t>
            </a:r>
            <a:r>
              <a:rPr lang="en-US" baseline="0" dirty="0" smtClean="0"/>
              <a:t> for the Organic Materials Review Institute which gives the approval. They are a nonprofit where companies will submit pesticides and other products that they would like to market to organic producers. The product is then taking through testing to make sure what the company says it does, it actually does while also upholding to the organic standards. If it’s cleared by OMRI, it is given this logo pictured here and then potentially allowed to be used in organic production.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76709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the</a:t>
            </a:r>
            <a:r>
              <a:rPr lang="en-US" baseline="0" dirty="0" smtClean="0"/>
              <a:t> OMRI approved </a:t>
            </a:r>
            <a:r>
              <a:rPr lang="en-US" baseline="0" dirty="0" err="1" smtClean="0"/>
              <a:t>Neem</a:t>
            </a:r>
            <a:r>
              <a:rPr lang="en-US" baseline="0" dirty="0" smtClean="0"/>
              <a:t> Oil pesticide. You can also see that an OMRI pesticide does not look any different than a pesticide that isn’t OMRI labeled. It still must list it’s active ingredients, it’s registration number, and additional cautions that must be taken. If you were to look at the back of this </a:t>
            </a:r>
            <a:r>
              <a:rPr lang="en-US" baseline="0" dirty="0" err="1" smtClean="0"/>
              <a:t>neem</a:t>
            </a:r>
            <a:r>
              <a:rPr lang="en-US" baseline="0" dirty="0" smtClean="0"/>
              <a:t> oil bottle, you would also see the similar directions and cautions that you would if the product was conventional. Both OMRI approved and Conventional pesticides look no different in their labeling except for the OMRI Listed seal.</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1469040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8</a:t>
            </a:fld>
            <a:endParaRPr lang="en-US"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As</a:t>
            </a:r>
            <a:r>
              <a:rPr lang="en-US" baseline="0" dirty="0" smtClean="0"/>
              <a:t> I introduce these OMRI pesticides for organic production, there are a couple things you should keep in mind. Like any other pesticide, OMRI pesticides are still toxic. You should treat OMRI pesticides just like conventional pesticides. You should read the label, follow the directions, and be mindful of any type of personal protective equipment you will need.</a:t>
            </a:r>
          </a:p>
          <a:p>
            <a:endParaRPr lang="en-US" baseline="0" dirty="0" smtClean="0"/>
          </a:p>
          <a:p>
            <a:r>
              <a:rPr lang="en-US" baseline="0" dirty="0" smtClean="0"/>
              <a:t>In addition, while an OMRI pesticide can be used in organic production, you must add it to your organic plan and must verify with your certifying agency before applying to your fields. Not all agencies will allow all OMRI approved pesticides which is why it is important to talk with your certifying agency.</a:t>
            </a:r>
            <a:endParaRPr lang="en-US" dirty="0" smtClean="0"/>
          </a:p>
        </p:txBody>
      </p:sp>
    </p:spTree>
    <p:extLst>
      <p:ext uri="{BB962C8B-B14F-4D97-AF65-F5344CB8AC3E}">
        <p14:creationId xmlns:p14="http://schemas.microsoft.com/office/powerpoint/2010/main" val="9797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6083" name="Rectangle 25"/>
          <p:cNvSpPr>
            <a:spLocks noGrp="1" noChangeArrowheads="1"/>
          </p:cNvSpPr>
          <p:nvPr>
            <p:ph type="ftr" sz="quarter" idx="4"/>
          </p:nvPr>
        </p:nvSpPr>
        <p:spPr>
          <a:noFill/>
        </p:spPr>
        <p:txBody>
          <a:bodyPr/>
          <a:lstStyle/>
          <a:p>
            <a:r>
              <a:rPr lang="en-US"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9</a:t>
            </a:fld>
            <a:endParaRPr lang="en-US" smtClean="0"/>
          </a:p>
        </p:txBody>
      </p:sp>
      <p:sp>
        <p:nvSpPr>
          <p:cNvPr id="46085" name="Rectangle 2"/>
          <p:cNvSpPr>
            <a:spLocks noGrp="1" noRot="1" noChangeAspect="1" noChangeArrowheads="1" noTextEdit="1"/>
          </p:cNvSpPr>
          <p:nvPr>
            <p:ph type="sldImg"/>
          </p:nvPr>
        </p:nvSpPr>
        <p:spPr>
          <a:xfrm>
            <a:off x="1120775" y="455613"/>
            <a:ext cx="4616450" cy="3463925"/>
          </a:xfrm>
          <a:ln/>
        </p:spPr>
      </p:sp>
      <p:sp>
        <p:nvSpPr>
          <p:cNvPr id="46086" name="Rectangle 3"/>
          <p:cNvSpPr>
            <a:spLocks noGrp="1" noChangeArrowheads="1"/>
          </p:cNvSpPr>
          <p:nvPr>
            <p:ph type="body" idx="1"/>
          </p:nvPr>
        </p:nvSpPr>
        <p:spPr>
          <a:xfrm>
            <a:off x="307492" y="4171692"/>
            <a:ext cx="6261652" cy="4640118"/>
          </a:xfrm>
          <a:noFill/>
          <a:ln/>
        </p:spPr>
        <p:txBody>
          <a:bodyPr/>
          <a:lstStyle/>
          <a:p>
            <a:r>
              <a:rPr lang="en-US" dirty="0" smtClean="0"/>
              <a:t>At the same time, OMRI pesticides are still regulated. They are regulated in the same way as conventional pesticides are and must still</a:t>
            </a:r>
            <a:r>
              <a:rPr lang="en-US" baseline="0" dirty="0" smtClean="0"/>
              <a:t> follow EPA FIFRA laws/regulations and state BPC Title 7 and Title 22 laws/regulations. They must also follow worker protection standards when applied. Additionally, while no OMRI pesticide is restricted use at this time, there may be certain restrictions that will need to be followed if it is to be applied to the field.</a:t>
            </a:r>
            <a:endParaRPr lang="en-US" dirty="0" smtClean="0"/>
          </a:p>
        </p:txBody>
      </p:sp>
    </p:spTree>
    <p:extLst>
      <p:ext uri="{BB962C8B-B14F-4D97-AF65-F5344CB8AC3E}">
        <p14:creationId xmlns:p14="http://schemas.microsoft.com/office/powerpoint/2010/main" val="4015695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4/28/2016</a:t>
            </a:fld>
            <a:endParaRPr lang="en-US" dirty="0"/>
          </a:p>
        </p:txBody>
      </p:sp>
      <p:sp>
        <p:nvSpPr>
          <p:cNvPr id="6" name="Footer Placeholder 4"/>
          <p:cNvSpPr>
            <a:spLocks noGrp="1"/>
          </p:cNvSpPr>
          <p:nvPr>
            <p:ph type="ftr" sz="quarter" idx="11"/>
          </p:nvPr>
        </p:nvSpPr>
        <p:spPr>
          <a:xfrm>
            <a:off x="3352800" y="6356350"/>
            <a:ext cx="2895600" cy="365125"/>
          </a:xfrm>
        </p:spPr>
        <p:txBody>
          <a:bodyPr/>
          <a:lstStyle/>
          <a:p>
            <a:endParaRPr lang="en-US" dirty="0"/>
          </a:p>
        </p:txBody>
      </p:sp>
      <p:sp>
        <p:nvSpPr>
          <p:cNvPr id="7"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4/28/2016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2" r:id="rId10"/>
    <p:sldLayoutId id="2147483654" r:id="rId11"/>
    <p:sldLayoutId id="2147483655" r:id="rId12"/>
    <p:sldLayoutId id="2147483663" r:id="rId13"/>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12.png"/><Relationship Id="rId2" Type="http://schemas.microsoft.com/office/2007/relationships/media" Target="../media/media10.wav"/><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8.xml"/><Relationship Id="rId7" Type="http://schemas.openxmlformats.org/officeDocument/2006/relationships/notesSlide" Target="../notesSlides/notesSlide15.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3.xml"/><Relationship Id="rId5" Type="http://schemas.openxmlformats.org/officeDocument/2006/relationships/audio" Target="../media/media15.wav"/><Relationship Id="rId4" Type="http://schemas.microsoft.com/office/2007/relationships/media" Target="../media/media15.wav"/></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6.wav"/><Relationship Id="rId7" Type="http://schemas.openxmlformats.org/officeDocument/2006/relationships/image" Target="../media/image1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6.xml"/><Relationship Id="rId5" Type="http://schemas.openxmlformats.org/officeDocument/2006/relationships/slideLayout" Target="../slideLayouts/slideLayout10.xml"/><Relationship Id="rId4" Type="http://schemas.openxmlformats.org/officeDocument/2006/relationships/audio" Target="../media/media16.wav"/></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7.wav"/><Relationship Id="rId7" Type="http://schemas.openxmlformats.org/officeDocument/2006/relationships/image" Target="../media/image1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17.xml"/><Relationship Id="rId5" Type="http://schemas.openxmlformats.org/officeDocument/2006/relationships/slideLayout" Target="../slideLayouts/slideLayout10.xml"/><Relationship Id="rId4" Type="http://schemas.openxmlformats.org/officeDocument/2006/relationships/audio" Target="../media/media17.wav"/></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8.wav"/><Relationship Id="rId7" Type="http://schemas.openxmlformats.org/officeDocument/2006/relationships/image" Target="../media/image1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8.xml"/><Relationship Id="rId5" Type="http://schemas.openxmlformats.org/officeDocument/2006/relationships/slideLayout" Target="../slideLayouts/slideLayout10.xml"/><Relationship Id="rId4"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microsoft.com/office/2007/relationships/media" Target="../media/media19.wav"/><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9.xml"/><Relationship Id="rId5" Type="http://schemas.openxmlformats.org/officeDocument/2006/relationships/slideLayout" Target="../slideLayouts/slideLayout10.xml"/><Relationship Id="rId4" Type="http://schemas.openxmlformats.org/officeDocument/2006/relationships/audio" Target="../media/media19.wav"/></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media" Target="../media/media20.wav"/><Relationship Id="rId7" Type="http://schemas.openxmlformats.org/officeDocument/2006/relationships/image" Target="../media/image1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20.xml"/><Relationship Id="rId5" Type="http://schemas.openxmlformats.org/officeDocument/2006/relationships/slideLayout" Target="../slideLayouts/slideLayout10.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microsoft.com/office/2007/relationships/media" Target="../media/media21.wav"/><Relationship Id="rId7" Type="http://schemas.openxmlformats.org/officeDocument/2006/relationships/image" Target="../media/image1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21.xml"/><Relationship Id="rId5" Type="http://schemas.openxmlformats.org/officeDocument/2006/relationships/slideLayout" Target="../slideLayouts/slideLayout10.xml"/><Relationship Id="rId4"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microsoft.com/office/2007/relationships/media" Target="../media/media22.wav"/><Relationship Id="rId7" Type="http://schemas.openxmlformats.org/officeDocument/2006/relationships/image" Target="../media/image1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2.xml"/><Relationship Id="rId5" Type="http://schemas.openxmlformats.org/officeDocument/2006/relationships/slideLayout" Target="../slideLayouts/slideLayout10.xml"/><Relationship Id="rId4"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microsoft.com/office/2007/relationships/media" Target="../media/media23.wav"/><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23.xml"/><Relationship Id="rId5" Type="http://schemas.openxmlformats.org/officeDocument/2006/relationships/slideLayout" Target="../slideLayouts/slideLayout10.xml"/><Relationship Id="rId4"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1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24.xml"/><Relationship Id="rId5" Type="http://schemas.openxmlformats.org/officeDocument/2006/relationships/slideLayout" Target="../slideLayouts/slideLayout10.xml"/><Relationship Id="rId4"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microsoft.com/office/2007/relationships/media" Target="../media/media25.wav"/><Relationship Id="rId7" Type="http://schemas.openxmlformats.org/officeDocument/2006/relationships/image" Target="../media/image1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25.xml"/><Relationship Id="rId5" Type="http://schemas.openxmlformats.org/officeDocument/2006/relationships/slideLayout" Target="../slideLayouts/slideLayout10.xml"/><Relationship Id="rId4"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microsoft.com/office/2007/relationships/media" Target="../media/media26.wav"/><Relationship Id="rId7" Type="http://schemas.openxmlformats.org/officeDocument/2006/relationships/image" Target="../media/image1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26.xml"/><Relationship Id="rId5" Type="http://schemas.openxmlformats.org/officeDocument/2006/relationships/slideLayout" Target="../slideLayouts/slideLayout10.xml"/><Relationship Id="rId4"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microsoft.com/office/2007/relationships/media" Target="../media/media27.wav"/><Relationship Id="rId7" Type="http://schemas.openxmlformats.org/officeDocument/2006/relationships/image" Target="../media/image1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27.xml"/><Relationship Id="rId5" Type="http://schemas.openxmlformats.org/officeDocument/2006/relationships/slideLayout" Target="../slideLayouts/slideLayout10.xml"/><Relationship Id="rId4" Type="http://schemas.openxmlformats.org/officeDocument/2006/relationships/audio" Target="../media/media27.wav"/></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5.xml"/><Relationship Id="rId7" Type="http://schemas.openxmlformats.org/officeDocument/2006/relationships/notesSlide" Target="../notesSlides/notesSlide2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3.xml"/><Relationship Id="rId5" Type="http://schemas.openxmlformats.org/officeDocument/2006/relationships/audio" Target="../media/media28.wav"/><Relationship Id="rId4" Type="http://schemas.microsoft.com/office/2007/relationships/media" Target="../media/media28.wav"/></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9.wav"/><Relationship Id="rId7" Type="http://schemas.openxmlformats.org/officeDocument/2006/relationships/image" Target="../media/image1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9.xml"/><Relationship Id="rId5" Type="http://schemas.openxmlformats.org/officeDocument/2006/relationships/slideLayout" Target="../slideLayouts/slideLayout10.xml"/><Relationship Id="rId4" Type="http://schemas.openxmlformats.org/officeDocument/2006/relationships/audio" Target="../media/media29.wav"/></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12.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30.xml"/><Relationship Id="rId5" Type="http://schemas.openxmlformats.org/officeDocument/2006/relationships/slideLayout" Target="../slideLayouts/slideLayout10.xml"/><Relationship Id="rId4" Type="http://schemas.openxmlformats.org/officeDocument/2006/relationships/audio" Target="../media/media30.wav"/></Relationships>
</file>

<file path=ppt/slides/_rels/slide31.xml.rels><?xml version="1.0" encoding="UTF-8" standalone="yes"?>
<Relationships xmlns="http://schemas.openxmlformats.org/package/2006/relationships"><Relationship Id="rId3" Type="http://schemas.microsoft.com/office/2007/relationships/media" Target="../media/media31.wav"/><Relationship Id="rId7" Type="http://schemas.openxmlformats.org/officeDocument/2006/relationships/image" Target="../media/image12.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31.xml"/><Relationship Id="rId5" Type="http://schemas.openxmlformats.org/officeDocument/2006/relationships/slideLayout" Target="../slideLayouts/slideLayout10.xml"/><Relationship Id="rId4" Type="http://schemas.openxmlformats.org/officeDocument/2006/relationships/audio" Target="../media/media31.wav"/></Relationships>
</file>

<file path=ppt/slides/_rels/slide32.xml.rels><?xml version="1.0" encoding="UTF-8" standalone="yes"?>
<Relationships xmlns="http://schemas.openxmlformats.org/package/2006/relationships"><Relationship Id="rId3" Type="http://schemas.microsoft.com/office/2007/relationships/media" Target="../media/media32.wav"/><Relationship Id="rId7" Type="http://schemas.openxmlformats.org/officeDocument/2006/relationships/image" Target="../media/image1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32.xml"/><Relationship Id="rId5" Type="http://schemas.openxmlformats.org/officeDocument/2006/relationships/slideLayout" Target="../slideLayouts/slideLayout10.xml"/><Relationship Id="rId4" Type="http://schemas.openxmlformats.org/officeDocument/2006/relationships/audio" Target="../media/media32.wav"/></Relationships>
</file>

<file path=ppt/slides/_rels/slide33.xml.rels><?xml version="1.0" encoding="UTF-8" standalone="yes"?>
<Relationships xmlns="http://schemas.openxmlformats.org/package/2006/relationships"><Relationship Id="rId3" Type="http://schemas.microsoft.com/office/2007/relationships/media" Target="../media/media33.wav"/><Relationship Id="rId7" Type="http://schemas.openxmlformats.org/officeDocument/2006/relationships/image" Target="../media/image12.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33.xml"/><Relationship Id="rId5" Type="http://schemas.openxmlformats.org/officeDocument/2006/relationships/slideLayout" Target="../slideLayouts/slideLayout10.xml"/><Relationship Id="rId4" Type="http://schemas.openxmlformats.org/officeDocument/2006/relationships/audio" Target="../media/media33.wav"/></Relationships>
</file>

<file path=ppt/slides/_rels/slide34.xml.rels><?xml version="1.0" encoding="UTF-8" standalone="yes"?>
<Relationships xmlns="http://schemas.openxmlformats.org/package/2006/relationships"><Relationship Id="rId3" Type="http://schemas.microsoft.com/office/2007/relationships/media" Target="../media/media34.wav"/><Relationship Id="rId7" Type="http://schemas.openxmlformats.org/officeDocument/2006/relationships/image" Target="../media/image1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34.xml"/><Relationship Id="rId5" Type="http://schemas.openxmlformats.org/officeDocument/2006/relationships/slideLayout" Target="../slideLayouts/slideLayout10.xml"/><Relationship Id="rId4" Type="http://schemas.openxmlformats.org/officeDocument/2006/relationships/audio" Target="../media/media34.wav"/></Relationships>
</file>

<file path=ppt/slides/_rels/slide35.xml.rels><?xml version="1.0" encoding="UTF-8" standalone="yes"?>
<Relationships xmlns="http://schemas.openxmlformats.org/package/2006/relationships"><Relationship Id="rId3" Type="http://schemas.microsoft.com/office/2007/relationships/media" Target="../media/media35.wav"/><Relationship Id="rId7" Type="http://schemas.openxmlformats.org/officeDocument/2006/relationships/image" Target="../media/image1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35.xml"/><Relationship Id="rId5" Type="http://schemas.openxmlformats.org/officeDocument/2006/relationships/slideLayout" Target="../slideLayouts/slideLayout10.xml"/><Relationship Id="rId4" Type="http://schemas.openxmlformats.org/officeDocument/2006/relationships/audio" Target="../media/media35.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web.extension.illinois.edu/smallfarm/webinar.html" TargetMode="External"/><Relationship Id="rId13" Type="http://schemas.openxmlformats.org/officeDocument/2006/relationships/image" Target="../media/image12.png"/><Relationship Id="rId3" Type="http://schemas.openxmlformats.org/officeDocument/2006/relationships/tags" Target="../tags/tag62.xml"/><Relationship Id="rId7" Type="http://schemas.openxmlformats.org/officeDocument/2006/relationships/notesSlide" Target="../notesSlides/notesSlide37.xml"/><Relationship Id="rId12" Type="http://schemas.openxmlformats.org/officeDocument/2006/relationships/hyperlink" Target="http://www.biocontrol.entomology.cornell.edu/pathogens/nematodes.html" TargetMode="Externa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3.xml"/><Relationship Id="rId11" Type="http://schemas.openxmlformats.org/officeDocument/2006/relationships/hyperlink" Target="http://www.biocontrol.entomology.cornell.edu/pathogens/baculoviruses.html" TargetMode="External"/><Relationship Id="rId5" Type="http://schemas.openxmlformats.org/officeDocument/2006/relationships/audio" Target="../media/media37.wav"/><Relationship Id="rId10" Type="http://schemas.openxmlformats.org/officeDocument/2006/relationships/hyperlink" Target="http://web.pppmb.cals.cornell.edu/resourceguide/" TargetMode="External"/><Relationship Id="rId4" Type="http://schemas.microsoft.com/office/2007/relationships/media" Target="../media/media37.wav"/><Relationship Id="rId9" Type="http://schemas.openxmlformats.org/officeDocument/2006/relationships/hyperlink" Target="http://www.omri.org/omri-lists"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5.xml"/><Relationship Id="rId7" Type="http://schemas.openxmlformats.org/officeDocument/2006/relationships/notesSlide" Target="../notesSlides/notesSlide38.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3.xml"/><Relationship Id="rId5" Type="http://schemas.openxmlformats.org/officeDocument/2006/relationships/audio" Target="../media/media38.wav"/><Relationship Id="rId4" Type="http://schemas.microsoft.com/office/2007/relationships/media" Target="../media/media38.wav"/></Relationships>
</file>

<file path=ppt/slides/_rels/slide39.xml.rels><?xml version="1.0" encoding="UTF-8" standalone="yes"?>
<Relationships xmlns="http://schemas.openxmlformats.org/package/2006/relationships"><Relationship Id="rId8" Type="http://schemas.openxmlformats.org/officeDocument/2006/relationships/hyperlink" Target="mailto:gmccarty@illinois.edu" TargetMode="External"/><Relationship Id="rId3" Type="http://schemas.openxmlformats.org/officeDocument/2006/relationships/tags" Target="../tags/tag68.xml"/><Relationship Id="rId7" Type="http://schemas.openxmlformats.org/officeDocument/2006/relationships/notesSlide" Target="../notesSlides/notesSlide39.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3.xml"/><Relationship Id="rId5" Type="http://schemas.openxmlformats.org/officeDocument/2006/relationships/audio" Target="../media/media39.wav"/><Relationship Id="rId10" Type="http://schemas.openxmlformats.org/officeDocument/2006/relationships/image" Target="../media/image12.png"/><Relationship Id="rId4" Type="http://schemas.microsoft.com/office/2007/relationships/media" Target="../media/media39.wav"/><Relationship Id="rId9" Type="http://schemas.openxmlformats.org/officeDocument/2006/relationships/hyperlink" Target="mailto:weinzier@illinois.ed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notesSlide" Target="../notesSlides/notes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4.wav"/><Relationship Id="rId4" Type="http://schemas.microsoft.com/office/2007/relationships/media" Target="../media/media4.wav"/></Relationships>
</file>

<file path=ppt/slides/_rels/slide40.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0.m4a"/><Relationship Id="rId7" Type="http://schemas.openxmlformats.org/officeDocument/2006/relationships/image" Target="../media/image10.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40.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40.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5649185"/>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GB" dirty="0" smtClean="0"/>
              <a:t>Things to keep in mind</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981200"/>
            <a:ext cx="8331871"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3438735"/>
      </p:ext>
    </p:extLst>
  </p:cSld>
  <p:clrMapOvr>
    <a:masterClrMapping/>
  </p:clrMapOvr>
  <p:transition advTm="268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GB" dirty="0" smtClean="0"/>
              <a:t>Things to keep in mind</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2" name="Rectangle 1"/>
          <p:cNvSpPr/>
          <p:nvPr/>
        </p:nvSpPr>
        <p:spPr>
          <a:xfrm>
            <a:off x="762000" y="1295400"/>
            <a:ext cx="7772400" cy="3447098"/>
          </a:xfrm>
          <a:prstGeom prst="rect">
            <a:avLst/>
          </a:prstGeom>
        </p:spPr>
        <p:txBody>
          <a:bodyPr wrap="square">
            <a:spAutoFit/>
          </a:bodyPr>
          <a:lstStyle/>
          <a:p>
            <a:endParaRPr lang="en-US" sz="2800" dirty="0" smtClean="0"/>
          </a:p>
          <a:p>
            <a:pPr marL="914400" lvl="1" indent="-457200">
              <a:buFont typeface="Arial" pitchFamily="34" charset="0"/>
              <a:buChar char="•"/>
            </a:pPr>
            <a:r>
              <a:rPr lang="en-US" sz="2800" dirty="0" smtClean="0"/>
              <a:t>Pesticides </a:t>
            </a:r>
            <a:r>
              <a:rPr lang="en-US" sz="2800" dirty="0"/>
              <a:t>are added and removed every year to the OMRI approved list</a:t>
            </a:r>
          </a:p>
          <a:p>
            <a:pPr marL="1371600" lvl="2" indent="-457200">
              <a:buFont typeface="Arial" pitchFamily="34" charset="0"/>
              <a:buChar char="•"/>
            </a:pPr>
            <a:r>
              <a:rPr lang="en-US" sz="2600" dirty="0"/>
              <a:t>What you could use </a:t>
            </a:r>
            <a:r>
              <a:rPr lang="en-US" sz="2600" dirty="0" smtClean="0"/>
              <a:t>the previous year, you may not be able to use this year</a:t>
            </a:r>
          </a:p>
          <a:p>
            <a:pPr lvl="1"/>
            <a:endParaRPr lang="en-US" sz="2600" dirty="0"/>
          </a:p>
          <a:p>
            <a:pPr marL="914400" lvl="1" indent="-457200">
              <a:buFont typeface="Arial" pitchFamily="34" charset="0"/>
              <a:buChar char="•"/>
            </a:pPr>
            <a:r>
              <a:rPr lang="en-US" sz="2800" dirty="0" smtClean="0"/>
              <a:t>Follow </a:t>
            </a:r>
            <a:r>
              <a:rPr lang="en-US" sz="2800" dirty="0"/>
              <a:t>through with IPM plan and </a:t>
            </a:r>
            <a:r>
              <a:rPr lang="en-US" sz="2800" dirty="0" smtClean="0"/>
              <a:t>utilize </a:t>
            </a:r>
            <a:r>
              <a:rPr lang="en-US" sz="2800" dirty="0"/>
              <a:t>OMRI </a:t>
            </a:r>
            <a:r>
              <a:rPr lang="en-US" sz="2800" dirty="0" smtClean="0"/>
              <a:t>pesticides </a:t>
            </a:r>
            <a:r>
              <a:rPr lang="en-US" sz="2800" dirty="0"/>
              <a:t>as the last </a:t>
            </a:r>
            <a:r>
              <a:rPr lang="en-US" sz="2800" dirty="0" smtClean="0"/>
              <a:t>resort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7710948"/>
      </p:ext>
    </p:extLst>
  </p:cSld>
  <p:clrMapOvr>
    <a:masterClrMapping/>
  </p:clrMapOvr>
  <p:transition advTm="263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4" y="301625"/>
            <a:ext cx="8226425" cy="1143000"/>
          </a:xfrm>
        </p:spPr>
        <p:txBody>
          <a:bodyPr>
            <a:normAutofit fontScale="90000"/>
          </a:bodyPr>
          <a:lstStyle/>
          <a:p>
            <a:pPr eaLnBrk="1" hangingPunct="1"/>
            <a:r>
              <a:rPr lang="en-GB" dirty="0" smtClean="0"/>
              <a:t>Role of pesticides in organic </a:t>
            </a:r>
            <a:r>
              <a:rPr lang="en-GB" dirty="0"/>
              <a:t>p</a:t>
            </a:r>
            <a:r>
              <a:rPr lang="en-GB" dirty="0" smtClean="0"/>
              <a:t>roduction</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2" name="Rectangle 1"/>
          <p:cNvSpPr/>
          <p:nvPr/>
        </p:nvSpPr>
        <p:spPr>
          <a:xfrm>
            <a:off x="1143000" y="1463219"/>
            <a:ext cx="6934200" cy="3847207"/>
          </a:xfrm>
          <a:prstGeom prst="rect">
            <a:avLst/>
          </a:prstGeom>
        </p:spPr>
        <p:txBody>
          <a:bodyPr wrap="square">
            <a:spAutoFit/>
          </a:bodyPr>
          <a:lstStyle/>
          <a:p>
            <a:endParaRPr lang="en-US" sz="2800" dirty="0"/>
          </a:p>
          <a:p>
            <a:r>
              <a:rPr lang="en-US" sz="2400" dirty="0" smtClean="0"/>
              <a:t>205.206(e). National Organic Program</a:t>
            </a:r>
          </a:p>
          <a:p>
            <a:r>
              <a:rPr lang="en-US" sz="2400" dirty="0" smtClean="0"/>
              <a:t>“When the </a:t>
            </a:r>
            <a:r>
              <a:rPr lang="en-US" sz="2400" b="1" dirty="0" smtClean="0"/>
              <a:t>[physical, cultural] </a:t>
            </a:r>
            <a:r>
              <a:rPr lang="en-US" sz="2400" dirty="0" smtClean="0"/>
              <a:t>practices provided for in the paragraph a through d of this section are insufficient to prevent or control crop pests, weeds, and diseases, a biological or botanical substance or a substance included on the National List of synthetic substances allowed for use in organic production may be applied to prevent, suppress, or control pests, weeds, or diseases”</a:t>
            </a:r>
            <a:endParaRPr lang="en-US" sz="24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9846970"/>
      </p:ext>
    </p:extLst>
  </p:cSld>
  <p:clrMapOvr>
    <a:masterClrMapping/>
  </p:clrMapOvr>
  <p:transition advTm="29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GB" dirty="0" smtClean="0"/>
              <a:t>Role of pesticides in IPM</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2" name="Rectangle 1"/>
          <p:cNvSpPr/>
          <p:nvPr/>
        </p:nvSpPr>
        <p:spPr>
          <a:xfrm>
            <a:off x="773723" y="1219200"/>
            <a:ext cx="6934200" cy="4524315"/>
          </a:xfrm>
          <a:prstGeom prst="rect">
            <a:avLst/>
          </a:prstGeom>
        </p:spPr>
        <p:txBody>
          <a:bodyPr wrap="square">
            <a:spAutoFit/>
          </a:bodyPr>
          <a:lstStyle/>
          <a:p>
            <a:pPr marL="342900" indent="-342900">
              <a:buFont typeface="Arial" pitchFamily="34" charset="0"/>
              <a:buChar char="•"/>
            </a:pPr>
            <a:r>
              <a:rPr lang="en-US" sz="2400" dirty="0" smtClean="0"/>
              <a:t>Before using a pesticide you should utilize...</a:t>
            </a:r>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a:p>
        </p:txBody>
      </p:sp>
      <p:sp>
        <p:nvSpPr>
          <p:cNvPr id="7" name="Rectangle 6"/>
          <p:cNvSpPr/>
          <p:nvPr/>
        </p:nvSpPr>
        <p:spPr>
          <a:xfrm>
            <a:off x="990600" y="1773115"/>
            <a:ext cx="3276600"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plastic mulching</a:t>
            </a:r>
          </a:p>
        </p:txBody>
      </p:sp>
      <p:sp>
        <p:nvSpPr>
          <p:cNvPr id="10" name="Rectangle 9"/>
          <p:cNvSpPr/>
          <p:nvPr/>
        </p:nvSpPr>
        <p:spPr>
          <a:xfrm>
            <a:off x="990600" y="2514600"/>
            <a:ext cx="3264877"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trap cropping</a:t>
            </a:r>
          </a:p>
        </p:txBody>
      </p:sp>
      <p:sp>
        <p:nvSpPr>
          <p:cNvPr id="14" name="Rectangle 13"/>
          <p:cNvSpPr/>
          <p:nvPr/>
        </p:nvSpPr>
        <p:spPr>
          <a:xfrm>
            <a:off x="4610100" y="1773115"/>
            <a:ext cx="3467100"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soil </a:t>
            </a:r>
            <a:r>
              <a:rPr lang="en-US" sz="2400" b="1" dirty="0" smtClean="0">
                <a:solidFill>
                  <a:schemeClr val="bg1"/>
                </a:solidFill>
              </a:rPr>
              <a:t>sterilization/</a:t>
            </a:r>
            <a:r>
              <a:rPr lang="en-US" sz="2400" b="1" dirty="0" err="1" smtClean="0">
                <a:solidFill>
                  <a:schemeClr val="bg1"/>
                </a:solidFill>
              </a:rPr>
              <a:t>solarization</a:t>
            </a:r>
            <a:endParaRPr lang="en-US" sz="2400" b="1" dirty="0">
              <a:solidFill>
                <a:schemeClr val="bg1"/>
              </a:solidFill>
            </a:endParaRPr>
          </a:p>
        </p:txBody>
      </p:sp>
      <p:sp>
        <p:nvSpPr>
          <p:cNvPr id="15" name="Rectangle 14"/>
          <p:cNvSpPr/>
          <p:nvPr/>
        </p:nvSpPr>
        <p:spPr>
          <a:xfrm>
            <a:off x="4621822" y="4797669"/>
            <a:ext cx="3455377"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smtClean="0">
                <a:solidFill>
                  <a:schemeClr val="bg1"/>
                </a:solidFill>
              </a:rPr>
              <a:t>Insect trapping</a:t>
            </a:r>
            <a:endParaRPr lang="en-US" sz="2400" b="1" dirty="0">
              <a:solidFill>
                <a:schemeClr val="bg1"/>
              </a:solidFill>
            </a:endParaRPr>
          </a:p>
        </p:txBody>
      </p:sp>
      <p:sp>
        <p:nvSpPr>
          <p:cNvPr id="16" name="Rectangle 15"/>
          <p:cNvSpPr/>
          <p:nvPr/>
        </p:nvSpPr>
        <p:spPr>
          <a:xfrm>
            <a:off x="4610100" y="4038600"/>
            <a:ext cx="3467100"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hand weeding</a:t>
            </a:r>
          </a:p>
        </p:txBody>
      </p:sp>
      <p:sp>
        <p:nvSpPr>
          <p:cNvPr id="17" name="Rectangle 16"/>
          <p:cNvSpPr/>
          <p:nvPr/>
        </p:nvSpPr>
        <p:spPr>
          <a:xfrm>
            <a:off x="4621822" y="3279531"/>
            <a:ext cx="3455377"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tillage practices</a:t>
            </a:r>
          </a:p>
        </p:txBody>
      </p:sp>
      <p:sp>
        <p:nvSpPr>
          <p:cNvPr id="18" name="Rectangle 17"/>
          <p:cNvSpPr/>
          <p:nvPr/>
        </p:nvSpPr>
        <p:spPr>
          <a:xfrm>
            <a:off x="990600" y="3276600"/>
            <a:ext cx="3253154"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cover cropping</a:t>
            </a:r>
          </a:p>
        </p:txBody>
      </p:sp>
      <p:sp>
        <p:nvSpPr>
          <p:cNvPr id="19" name="Rectangle 18"/>
          <p:cNvSpPr/>
          <p:nvPr/>
        </p:nvSpPr>
        <p:spPr>
          <a:xfrm>
            <a:off x="4604238" y="2514600"/>
            <a:ext cx="3472962"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present/purchased insect predators</a:t>
            </a:r>
          </a:p>
        </p:txBody>
      </p:sp>
      <p:sp>
        <p:nvSpPr>
          <p:cNvPr id="20" name="Rectangle 19"/>
          <p:cNvSpPr/>
          <p:nvPr/>
        </p:nvSpPr>
        <p:spPr>
          <a:xfrm>
            <a:off x="990600" y="4038600"/>
            <a:ext cx="3253154"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crop rotation </a:t>
            </a:r>
          </a:p>
          <a:p>
            <a:pPr algn="ctr"/>
            <a:endParaRPr lang="en-US" dirty="0"/>
          </a:p>
        </p:txBody>
      </p:sp>
      <p:sp>
        <p:nvSpPr>
          <p:cNvPr id="21" name="Rectangle 20"/>
          <p:cNvSpPr/>
          <p:nvPr/>
        </p:nvSpPr>
        <p:spPr>
          <a:xfrm>
            <a:off x="990600" y="4774223"/>
            <a:ext cx="3241431" cy="685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chemeClr val="bg1"/>
                </a:solidFill>
              </a:rPr>
              <a:t>F</a:t>
            </a:r>
            <a:r>
              <a:rPr lang="en-US" sz="2400" b="1" dirty="0" smtClean="0">
                <a:solidFill>
                  <a:schemeClr val="bg1"/>
                </a:solidFill>
              </a:rPr>
              <a:t>loating </a:t>
            </a:r>
            <a:r>
              <a:rPr lang="en-US" sz="2400" b="1" dirty="0">
                <a:solidFill>
                  <a:schemeClr val="bg1"/>
                </a:solidFill>
              </a:rPr>
              <a:t>row </a:t>
            </a:r>
            <a:r>
              <a:rPr lang="en-US" sz="2400" b="1" dirty="0" smtClean="0">
                <a:solidFill>
                  <a:schemeClr val="bg1"/>
                </a:solidFill>
              </a:rPr>
              <a:t>covers/barriers</a:t>
            </a:r>
            <a:endParaRPr lang="en-US" sz="2400" b="1" dirty="0">
              <a:solidFill>
                <a:schemeClr val="bg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38545592"/>
      </p:ext>
    </p:extLst>
  </p:cSld>
  <p:clrMapOvr>
    <a:masterClrMapping/>
  </p:clrMapOvr>
  <p:transition advTm="353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US" dirty="0" smtClean="0"/>
              <a:t>Types of Organic Pesticides</a:t>
            </a:r>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2" name="Rectangle 1"/>
          <p:cNvSpPr/>
          <p:nvPr/>
        </p:nvSpPr>
        <p:spPr>
          <a:xfrm>
            <a:off x="1143000" y="1600200"/>
            <a:ext cx="4038600" cy="2246769"/>
          </a:xfrm>
          <a:prstGeom prst="rect">
            <a:avLst/>
          </a:prstGeom>
        </p:spPr>
        <p:txBody>
          <a:bodyPr wrap="square">
            <a:spAutoFit/>
          </a:bodyPr>
          <a:lstStyle/>
          <a:p>
            <a:pPr marL="342900" indent="-342900">
              <a:buFont typeface="Arial" pitchFamily="34" charset="0"/>
              <a:buChar char="•"/>
            </a:pPr>
            <a:r>
              <a:rPr lang="en-US" sz="2800" dirty="0" smtClean="0"/>
              <a:t>Granules/Powders</a:t>
            </a:r>
          </a:p>
          <a:p>
            <a:pPr marL="342900" indent="-342900">
              <a:buFont typeface="Arial" pitchFamily="34" charset="0"/>
              <a:buChar char="•"/>
            </a:pPr>
            <a:r>
              <a:rPr lang="en-US" sz="2800" dirty="0" smtClean="0"/>
              <a:t>Oils</a:t>
            </a:r>
          </a:p>
          <a:p>
            <a:pPr marL="342900" indent="-342900">
              <a:buFont typeface="Arial" pitchFamily="34" charset="0"/>
              <a:buChar char="•"/>
            </a:pPr>
            <a:r>
              <a:rPr lang="en-US" sz="2800" dirty="0" smtClean="0"/>
              <a:t>Microbial</a:t>
            </a:r>
          </a:p>
          <a:p>
            <a:pPr marL="342900" indent="-342900">
              <a:buFont typeface="Arial" pitchFamily="34" charset="0"/>
              <a:buChar char="•"/>
            </a:pPr>
            <a:r>
              <a:rPr lang="en-US" sz="2800" dirty="0" smtClean="0"/>
              <a:t>Liquids</a:t>
            </a:r>
          </a:p>
          <a:p>
            <a:pPr marL="342900" indent="-342900">
              <a:buFont typeface="Arial" pitchFamily="34" charset="0"/>
              <a:buChar char="•"/>
            </a:pPr>
            <a:r>
              <a:rPr lang="en-US" sz="2800" dirty="0" smtClean="0"/>
              <a:t>Combinations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6326859"/>
      </p:ext>
    </p:extLst>
  </p:cSld>
  <p:clrMapOvr>
    <a:masterClrMapping/>
  </p:clrMapOvr>
  <p:transition advTm="491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Outline</a:t>
            </a:r>
            <a:endParaRPr lang="en-US" dirty="0"/>
          </a:p>
        </p:txBody>
      </p:sp>
      <p:sp>
        <p:nvSpPr>
          <p:cNvPr id="5" name="Content Placeholder 4"/>
          <p:cNvSpPr>
            <a:spLocks noGrp="1"/>
          </p:cNvSpPr>
          <p:nvPr>
            <p:ph idx="1"/>
            <p:custDataLst>
              <p:tags r:id="rId3"/>
            </p:custDataLst>
          </p:nvPr>
        </p:nvSpPr>
        <p:spPr>
          <a:xfrm>
            <a:off x="914400" y="1371600"/>
            <a:ext cx="7924800" cy="4880587"/>
          </a:xfrm>
        </p:spPr>
        <p:txBody>
          <a:bodyPr>
            <a:normAutofit lnSpcReduction="10000"/>
          </a:bodyPr>
          <a:lstStyle/>
          <a:p>
            <a:pPr marL="457200" lvl="1" indent="0">
              <a:buNone/>
            </a:pPr>
            <a:endParaRPr lang="en-US" dirty="0" smtClean="0"/>
          </a:p>
          <a:p>
            <a:r>
              <a:rPr lang="en-US" dirty="0"/>
              <a:t>Organic pesticides</a:t>
            </a:r>
          </a:p>
          <a:p>
            <a:pPr lvl="1">
              <a:buFont typeface="Arial" pitchFamily="34" charset="0"/>
              <a:buChar char="•"/>
            </a:pPr>
            <a:r>
              <a:rPr lang="en-US" dirty="0"/>
              <a:t>OMRI/Organic approved pesticide defined</a:t>
            </a:r>
          </a:p>
          <a:p>
            <a:pPr lvl="1">
              <a:buFont typeface="Arial" pitchFamily="34" charset="0"/>
              <a:buChar char="•"/>
            </a:pPr>
            <a:r>
              <a:rPr lang="en-US" dirty="0"/>
              <a:t>Precautions in using organic pesticides</a:t>
            </a:r>
          </a:p>
          <a:p>
            <a:pPr lvl="1">
              <a:buFont typeface="Arial" pitchFamily="34" charset="0"/>
              <a:buChar char="•"/>
            </a:pPr>
            <a:r>
              <a:rPr lang="en-US" dirty="0"/>
              <a:t>Role of pesticides in organic </a:t>
            </a:r>
            <a:r>
              <a:rPr lang="en-US" dirty="0" smtClean="0"/>
              <a:t>production</a:t>
            </a:r>
          </a:p>
          <a:p>
            <a:r>
              <a:rPr lang="en-US" b="1" dirty="0" smtClean="0"/>
              <a:t>Types of Insecticides available</a:t>
            </a:r>
          </a:p>
          <a:p>
            <a:pPr marL="742950" lvl="2" indent="-342900"/>
            <a:r>
              <a:rPr lang="en-US" sz="2800" b="1" dirty="0"/>
              <a:t>Overview and </a:t>
            </a:r>
            <a:r>
              <a:rPr lang="en-US" sz="2800" b="1" dirty="0" smtClean="0"/>
              <a:t>examples</a:t>
            </a:r>
            <a:endParaRPr lang="en-US" b="1" dirty="0" smtClean="0"/>
          </a:p>
          <a:p>
            <a:r>
              <a:rPr lang="en-US" dirty="0" smtClean="0"/>
              <a:t>Types of Fungicides and Bactericides available</a:t>
            </a:r>
          </a:p>
          <a:p>
            <a:pPr lvl="1">
              <a:buFont typeface="Arial" pitchFamily="34" charset="0"/>
              <a:buChar char="•"/>
            </a:pPr>
            <a:r>
              <a:rPr lang="en-US" dirty="0" smtClean="0"/>
              <a:t>Overview and examples</a:t>
            </a:r>
          </a:p>
          <a:p>
            <a:pPr marL="0" indent="0">
              <a:buNone/>
            </a:pPr>
            <a:endParaRPr lang="en-US" dirty="0" smtClean="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6521704"/>
      </p:ext>
    </p:extLst>
  </p:cSld>
  <p:clrMapOvr>
    <a:masterClrMapping/>
  </p:clrMapOvr>
  <p:transition spd="slow" advTm="48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Surround(Kaolin Clay)</a:t>
            </a:r>
            <a:endParaRPr lang="en-US" dirty="0"/>
          </a:p>
        </p:txBody>
      </p:sp>
      <p:sp>
        <p:nvSpPr>
          <p:cNvPr id="629763" name="Rectangle 3"/>
          <p:cNvSpPr>
            <a:spLocks noGrp="1" noChangeArrowheads="1"/>
          </p:cNvSpPr>
          <p:nvPr>
            <p:ph type="body" sz="half" idx="2"/>
            <p:custDataLst>
              <p:tags r:id="rId2"/>
            </p:custDataLst>
          </p:nvPr>
        </p:nvSpPr>
        <p:spPr>
          <a:xfrm>
            <a:off x="4577862" y="1295400"/>
            <a:ext cx="4129087" cy="4953000"/>
          </a:xfrm>
        </p:spPr>
        <p:txBody>
          <a:bodyPr>
            <a:normAutofit fontScale="47500" lnSpcReduction="20000"/>
          </a:bodyPr>
          <a:lstStyle/>
          <a:p>
            <a:r>
              <a:rPr lang="en-US" sz="5100" dirty="0" err="1" smtClean="0"/>
              <a:t>Nonsynthetic</a:t>
            </a:r>
            <a:r>
              <a:rPr lang="en-US" sz="5100" dirty="0" smtClean="0"/>
              <a:t>, ground particles made from Kaolin Clay, a </a:t>
            </a:r>
            <a:r>
              <a:rPr lang="en-US" sz="5100" dirty="0" err="1" smtClean="0"/>
              <a:t>noncaking</a:t>
            </a:r>
            <a:r>
              <a:rPr lang="en-US" sz="5100" dirty="0" smtClean="0"/>
              <a:t> ingredient.</a:t>
            </a:r>
          </a:p>
          <a:p>
            <a:pPr marL="0" indent="0">
              <a:buNone/>
            </a:pPr>
            <a:endParaRPr lang="en-US" sz="4500" dirty="0"/>
          </a:p>
          <a:p>
            <a:r>
              <a:rPr lang="en-US" sz="5100" b="1" dirty="0" smtClean="0"/>
              <a:t>How </a:t>
            </a:r>
            <a:r>
              <a:rPr lang="en-US" sz="5100" b="1" dirty="0"/>
              <a:t>does it work?  </a:t>
            </a:r>
            <a:r>
              <a:rPr lang="en-US" sz="5100" dirty="0" smtClean="0"/>
              <a:t>Places a sheath barrier and acts as irritant if it gets on insect</a:t>
            </a:r>
          </a:p>
          <a:p>
            <a:r>
              <a:rPr lang="en-US" sz="5100" b="1" dirty="0" smtClean="0"/>
              <a:t>Pest Examples: </a:t>
            </a:r>
            <a:r>
              <a:rPr lang="en-US" sz="5100" dirty="0"/>
              <a:t>apple maggots, white apple leafhopper, pear </a:t>
            </a:r>
            <a:r>
              <a:rPr lang="en-US" sz="5100" dirty="0" err="1"/>
              <a:t>psylla</a:t>
            </a:r>
            <a:r>
              <a:rPr lang="en-US" sz="5100" dirty="0" smtClean="0"/>
              <a:t>, vine borer, cucumber beetles, stink bugs</a:t>
            </a:r>
          </a:p>
          <a:p>
            <a:r>
              <a:rPr lang="en-US" sz="5100" b="1" dirty="0" smtClean="0"/>
              <a:t>When </a:t>
            </a:r>
            <a:r>
              <a:rPr lang="en-US" sz="5100" b="1" dirty="0"/>
              <a:t>to use:  </a:t>
            </a:r>
            <a:r>
              <a:rPr lang="en-US" sz="5100" dirty="0"/>
              <a:t>applied with </a:t>
            </a:r>
            <a:r>
              <a:rPr lang="en-US" sz="5100" dirty="0" smtClean="0"/>
              <a:t>water at sign of damage or flowering</a:t>
            </a:r>
          </a:p>
          <a:p>
            <a:pPr marL="0" indent="0">
              <a:buNone/>
            </a:pPr>
            <a:endParaRPr lang="en-US" sz="4500" dirty="0"/>
          </a:p>
        </p:txBody>
      </p: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2000" y="1582615"/>
            <a:ext cx="3810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438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Diatomaceous Earth</a:t>
            </a:r>
            <a:endParaRPr lang="en-US" dirty="0"/>
          </a:p>
        </p:txBody>
      </p:sp>
      <p:sp>
        <p:nvSpPr>
          <p:cNvPr id="629763" name="Rectangle 3"/>
          <p:cNvSpPr>
            <a:spLocks noGrp="1" noChangeArrowheads="1"/>
          </p:cNvSpPr>
          <p:nvPr>
            <p:ph type="body" sz="half" idx="2"/>
            <p:custDataLst>
              <p:tags r:id="rId2"/>
            </p:custDataLst>
          </p:nvPr>
        </p:nvSpPr>
        <p:spPr>
          <a:xfrm>
            <a:off x="3657600" y="1295400"/>
            <a:ext cx="5348287" cy="4953000"/>
          </a:xfrm>
        </p:spPr>
        <p:txBody>
          <a:bodyPr>
            <a:noAutofit/>
          </a:bodyPr>
          <a:lstStyle/>
          <a:p>
            <a:r>
              <a:rPr lang="en-US" sz="2600" dirty="0" err="1" smtClean="0"/>
              <a:t>Nonsynthetic</a:t>
            </a:r>
            <a:r>
              <a:rPr lang="en-US" sz="2600" dirty="0" smtClean="0"/>
              <a:t>, ground particles made from diatoms (tiny aquatic organisms)</a:t>
            </a:r>
            <a:endParaRPr lang="en-US" sz="2600" dirty="0"/>
          </a:p>
          <a:p>
            <a:r>
              <a:rPr lang="en-US" sz="2600" b="1" dirty="0" smtClean="0"/>
              <a:t>How </a:t>
            </a:r>
            <a:r>
              <a:rPr lang="en-US" sz="2600" b="1" dirty="0"/>
              <a:t>does it work?  </a:t>
            </a:r>
            <a:r>
              <a:rPr lang="en-US" sz="2600" dirty="0" smtClean="0"/>
              <a:t>Powder makes incisions into insects and causes them to dry out</a:t>
            </a:r>
          </a:p>
          <a:p>
            <a:r>
              <a:rPr lang="en-US" sz="2600" b="1" dirty="0" smtClean="0"/>
              <a:t>Pest Examples: </a:t>
            </a:r>
            <a:r>
              <a:rPr lang="en-US" sz="2600" dirty="0" smtClean="0"/>
              <a:t>many pests </a:t>
            </a:r>
          </a:p>
          <a:p>
            <a:r>
              <a:rPr lang="en-US" sz="2600" b="1" dirty="0" smtClean="0"/>
              <a:t>When </a:t>
            </a:r>
            <a:r>
              <a:rPr lang="en-US" sz="2600" b="1" dirty="0"/>
              <a:t>to use:  </a:t>
            </a:r>
            <a:r>
              <a:rPr lang="en-US" sz="2600" dirty="0"/>
              <a:t>applied </a:t>
            </a:r>
            <a:r>
              <a:rPr lang="en-US" sz="2600" dirty="0" smtClean="0"/>
              <a:t>at sign of damage or flowering</a:t>
            </a:r>
          </a:p>
          <a:p>
            <a:r>
              <a:rPr lang="en-US" sz="2600" b="1" dirty="0" smtClean="0"/>
              <a:t>Other information: </a:t>
            </a:r>
            <a:r>
              <a:rPr lang="en-US" sz="2600" dirty="0" smtClean="0"/>
              <a:t>may effect pollinators</a:t>
            </a:r>
          </a:p>
        </p:txBody>
      </p:sp>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14400" y="1371600"/>
            <a:ext cx="2525926" cy="448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3708093"/>
      </p:ext>
    </p:extLst>
  </p:cSld>
  <p:clrMapOvr>
    <a:masterClrMapping/>
  </p:clrMapOvr>
  <p:transition advTm="336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Neem</a:t>
            </a:r>
            <a:r>
              <a:rPr lang="en-US" dirty="0" smtClean="0"/>
              <a:t> Oil/soap</a:t>
            </a:r>
            <a:endParaRPr lang="en-US" dirty="0"/>
          </a:p>
        </p:txBody>
      </p:sp>
      <p:sp>
        <p:nvSpPr>
          <p:cNvPr id="629763" name="Rectangle 3"/>
          <p:cNvSpPr>
            <a:spLocks noGrp="1" noChangeArrowheads="1"/>
          </p:cNvSpPr>
          <p:nvPr>
            <p:ph type="body" sz="half" idx="2"/>
            <p:custDataLst>
              <p:tags r:id="rId2"/>
            </p:custDataLst>
          </p:nvPr>
        </p:nvSpPr>
        <p:spPr>
          <a:xfrm>
            <a:off x="4800600" y="533400"/>
            <a:ext cx="4129087" cy="6019801"/>
          </a:xfrm>
        </p:spPr>
        <p:txBody>
          <a:bodyPr>
            <a:normAutofit/>
          </a:bodyPr>
          <a:lstStyle/>
          <a:p>
            <a:r>
              <a:rPr lang="en-US" sz="2000" dirty="0" err="1" smtClean="0"/>
              <a:t>Nonsynthetic</a:t>
            </a:r>
            <a:r>
              <a:rPr lang="en-US" sz="2000" dirty="0" smtClean="0"/>
              <a:t>, oil from the </a:t>
            </a:r>
            <a:r>
              <a:rPr lang="en-US" sz="2000" dirty="0" err="1" smtClean="0"/>
              <a:t>neem</a:t>
            </a:r>
            <a:r>
              <a:rPr lang="en-US" sz="2000" dirty="0" smtClean="0"/>
              <a:t> tree</a:t>
            </a:r>
            <a:endParaRPr lang="en-US" sz="2000" dirty="0"/>
          </a:p>
          <a:p>
            <a:r>
              <a:rPr lang="en-US" sz="2000" b="1" dirty="0" smtClean="0"/>
              <a:t>How </a:t>
            </a:r>
            <a:r>
              <a:rPr lang="en-US" sz="2000" b="1" dirty="0"/>
              <a:t>does it work?  </a:t>
            </a:r>
            <a:r>
              <a:rPr lang="en-US" sz="2000" dirty="0" smtClean="0"/>
              <a:t>Acts as an </a:t>
            </a:r>
            <a:r>
              <a:rPr lang="en-US" sz="2000" dirty="0" err="1" smtClean="0"/>
              <a:t>antifeedant</a:t>
            </a:r>
            <a:endParaRPr lang="en-US" sz="2000" dirty="0" smtClean="0"/>
          </a:p>
          <a:p>
            <a:r>
              <a:rPr lang="en-US" sz="2000" b="1" dirty="0" smtClean="0"/>
              <a:t>Pest Examples:  Vegetables: </a:t>
            </a:r>
            <a:r>
              <a:rPr lang="en-US" sz="2000" dirty="0" smtClean="0"/>
              <a:t>Mexican Bean Beetle, Colorado Potato Beetle (CPB), </a:t>
            </a:r>
            <a:r>
              <a:rPr lang="en-US" sz="2000" dirty="0"/>
              <a:t>caterpillars, squash bugs, some stinkbugs, some aphids </a:t>
            </a:r>
          </a:p>
          <a:p>
            <a:r>
              <a:rPr lang="en-US" sz="2000" b="1" dirty="0" smtClean="0"/>
              <a:t>Fruit </a:t>
            </a:r>
            <a:r>
              <a:rPr lang="en-US" sz="2000" b="1" dirty="0"/>
              <a:t>crops: </a:t>
            </a:r>
            <a:r>
              <a:rPr lang="en-US" sz="2000" dirty="0"/>
              <a:t>aphids, tarnished plant bugs, leaf hoppers, leaf miners</a:t>
            </a:r>
          </a:p>
          <a:p>
            <a:r>
              <a:rPr lang="en-US" sz="2000" b="1" dirty="0"/>
              <a:t>When to use: </a:t>
            </a:r>
            <a:r>
              <a:rPr lang="en-US" sz="2000" dirty="0" smtClean="0"/>
              <a:t>presence of pests</a:t>
            </a:r>
          </a:p>
          <a:p>
            <a:r>
              <a:rPr lang="en-US" sz="2000" b="1" dirty="0" smtClean="0"/>
              <a:t>Example(s): </a:t>
            </a:r>
            <a:r>
              <a:rPr lang="en-US" sz="2000" dirty="0" smtClean="0"/>
              <a:t>many different variations available</a:t>
            </a:r>
          </a:p>
        </p:txBody>
      </p:sp>
      <p:pic>
        <p:nvPicPr>
          <p:cNvPr id="4099"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07477" y="1600200"/>
            <a:ext cx="3200400" cy="4281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45271720"/>
      </p:ext>
    </p:extLst>
  </p:cSld>
  <p:clrMapOvr>
    <a:masterClrMapping/>
  </p:clrMapOvr>
  <p:transition advTm="310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Horticultural Oils</a:t>
            </a:r>
            <a:endParaRPr lang="en-US" dirty="0"/>
          </a:p>
        </p:txBody>
      </p:sp>
      <p:sp>
        <p:nvSpPr>
          <p:cNvPr id="629763" name="Rectangle 3"/>
          <p:cNvSpPr>
            <a:spLocks noGrp="1" noChangeArrowheads="1"/>
          </p:cNvSpPr>
          <p:nvPr>
            <p:ph type="body" sz="half" idx="2"/>
            <p:custDataLst>
              <p:tags r:id="rId2"/>
            </p:custDataLst>
          </p:nvPr>
        </p:nvSpPr>
        <p:spPr>
          <a:xfrm>
            <a:off x="685800" y="1295400"/>
            <a:ext cx="8243887" cy="5029199"/>
          </a:xfrm>
        </p:spPr>
        <p:txBody>
          <a:bodyPr>
            <a:noAutofit/>
          </a:bodyPr>
          <a:lstStyle/>
          <a:p>
            <a:r>
              <a:rPr lang="en-US" altLang="en-US" dirty="0" smtClean="0"/>
              <a:t>Derived stems and leaves from some plants</a:t>
            </a:r>
          </a:p>
          <a:p>
            <a:r>
              <a:rPr lang="en-US" altLang="en-US" b="1" dirty="0" smtClean="0"/>
              <a:t>How does it work: </a:t>
            </a:r>
            <a:r>
              <a:rPr lang="en-US" altLang="en-US" dirty="0" smtClean="0"/>
              <a:t>blocks </a:t>
            </a:r>
            <a:r>
              <a:rPr lang="en-US" altLang="en-US" dirty="0"/>
              <a:t>the respiratory openings </a:t>
            </a:r>
            <a:r>
              <a:rPr lang="en-US" altLang="en-US" dirty="0" smtClean="0"/>
              <a:t>and causes suffocation</a:t>
            </a:r>
          </a:p>
          <a:p>
            <a:r>
              <a:rPr lang="en-US" altLang="en-US" b="1" dirty="0" smtClean="0"/>
              <a:t>Pest Examples: </a:t>
            </a:r>
            <a:r>
              <a:rPr lang="en-US" altLang="en-US" dirty="0" smtClean="0"/>
              <a:t>primarily </a:t>
            </a:r>
            <a:r>
              <a:rPr lang="en-US" altLang="en-US" dirty="0"/>
              <a:t>against small, sedentary insects and related organisms – aphids, overwintering aphid eggs, mite eggs, and scales. </a:t>
            </a:r>
            <a:endParaRPr lang="en-US" altLang="en-US" b="1" dirty="0" smtClean="0"/>
          </a:p>
          <a:p>
            <a:r>
              <a:rPr lang="en-US" altLang="en-US" b="1" dirty="0" smtClean="0"/>
              <a:t>Example(s): </a:t>
            </a:r>
            <a:r>
              <a:rPr lang="en-US" altLang="en-US" dirty="0" smtClean="0"/>
              <a:t>Garlic and </a:t>
            </a:r>
            <a:r>
              <a:rPr lang="en-US" altLang="en-US" dirty="0"/>
              <a:t>hot pepper </a:t>
            </a:r>
            <a:r>
              <a:rPr lang="en-US" altLang="en-US" dirty="0" smtClean="0"/>
              <a:t>oils (no different than “plain” horticultural oils)</a:t>
            </a:r>
          </a:p>
          <a:p>
            <a:r>
              <a:rPr lang="en-US" altLang="en-US" dirty="0" smtClean="0"/>
              <a:t>Rosemary </a:t>
            </a:r>
            <a:r>
              <a:rPr lang="en-US" altLang="en-US" dirty="0"/>
              <a:t>oil and cinnamon oil </a:t>
            </a:r>
            <a:r>
              <a:rPr lang="en-US" altLang="en-US" dirty="0" smtClean="0"/>
              <a:t>may be more effective then other oils for some insects</a:t>
            </a:r>
            <a:endParaRPr lang="en-US" alt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99210279"/>
      </p:ext>
    </p:extLst>
  </p:cSld>
  <p:clrMapOvr>
    <a:masterClrMapping/>
  </p:clrMapOvr>
  <p:transition advTm="38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Overview of OMRI/organic pesticides </a:t>
            </a:r>
            <a:endParaRPr lang="en-US" sz="4000" dirty="0">
              <a:solidFill>
                <a:srgbClr val="0000FF"/>
              </a:solidFill>
            </a:endParaRPr>
          </a:p>
        </p:txBody>
      </p:sp>
      <p:sp>
        <p:nvSpPr>
          <p:cNvPr id="3" name="Subtitle 2"/>
          <p:cNvSpPr>
            <a:spLocks noGrp="1"/>
          </p:cNvSpPr>
          <p:nvPr>
            <p:ph type="subTitle" idx="1"/>
            <p:custDataLst>
              <p:tags r:id="rId3"/>
            </p:custDataLst>
          </p:nvPr>
        </p:nvSpPr>
        <p:spPr>
          <a:xfrm>
            <a:off x="3962400" y="3505200"/>
            <a:ext cx="4772528" cy="1524000"/>
          </a:xfrm>
        </p:spPr>
        <p:txBody>
          <a:bodyPr>
            <a:normAutofit/>
          </a:bodyPr>
          <a:lstStyle/>
          <a:p>
            <a:r>
              <a:rPr lang="en-US" dirty="0" smtClean="0"/>
              <a:t>Grant McCarty</a:t>
            </a:r>
          </a:p>
          <a:p>
            <a:r>
              <a:rPr lang="en-US" dirty="0" smtClean="0"/>
              <a:t>Local Foods and Small Farms Educator </a:t>
            </a: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
        <p:nvSpPr>
          <p:cNvPr id="4" name="TextBox 3"/>
          <p:cNvSpPr txBox="1"/>
          <p:nvPr/>
        </p:nvSpPr>
        <p:spPr>
          <a:xfrm>
            <a:off x="6026870" y="4555110"/>
            <a:ext cx="2438400" cy="400110"/>
          </a:xfrm>
          <a:prstGeom prst="rect">
            <a:avLst/>
          </a:prstGeom>
          <a:noFill/>
        </p:spPr>
        <p:txBody>
          <a:bodyPr wrap="square" rtlCol="0">
            <a:spAutoFit/>
          </a:bodyPr>
          <a:lstStyle/>
          <a:p>
            <a:pPr algn="r"/>
            <a:r>
              <a:rPr lang="en-US" sz="2000">
                <a:latin typeface="Georgia" pitchFamily="18" charset="0"/>
              </a:rPr>
              <a:t>May </a:t>
            </a:r>
            <a:r>
              <a:rPr lang="en-US" sz="2000" smtClean="0">
                <a:latin typeface="Georgia" pitchFamily="18" charset="0"/>
              </a:rPr>
              <a:t>2015</a:t>
            </a:r>
            <a:endParaRPr lang="en-US" sz="2000" dirty="0">
              <a:latin typeface="Georgia" pitchFamily="18" charset="0"/>
            </a:endParaRPr>
          </a:p>
        </p:txBody>
      </p:sp>
    </p:spTree>
    <p:custDataLst>
      <p:tags r:id="rId1"/>
    </p:custDataLst>
  </p:cSld>
  <p:clrMapOvr>
    <a:masterClrMapping/>
  </p:clrMapOvr>
  <p:transition spd="slow" advTm="13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Pesticidal</a:t>
            </a:r>
            <a:r>
              <a:rPr lang="en-US" dirty="0" smtClean="0"/>
              <a:t> Soaps</a:t>
            </a:r>
            <a:endParaRPr lang="en-US" dirty="0"/>
          </a:p>
        </p:txBody>
      </p:sp>
      <p:sp>
        <p:nvSpPr>
          <p:cNvPr id="629763" name="Rectangle 3"/>
          <p:cNvSpPr>
            <a:spLocks noGrp="1" noChangeArrowheads="1"/>
          </p:cNvSpPr>
          <p:nvPr>
            <p:ph type="body" sz="half" idx="2"/>
            <p:custDataLst>
              <p:tags r:id="rId2"/>
            </p:custDataLst>
          </p:nvPr>
        </p:nvSpPr>
        <p:spPr>
          <a:xfrm>
            <a:off x="685800" y="1295400"/>
            <a:ext cx="8243887" cy="5029199"/>
          </a:xfrm>
        </p:spPr>
        <p:txBody>
          <a:bodyPr>
            <a:noAutofit/>
          </a:bodyPr>
          <a:lstStyle/>
          <a:p>
            <a:r>
              <a:rPr lang="en-US" altLang="en-US" dirty="0" smtClean="0"/>
              <a:t>Soaps </a:t>
            </a:r>
            <a:r>
              <a:rPr lang="en-US" altLang="en-US" dirty="0"/>
              <a:t>formulated to provide the best insect control with minimal damage to </a:t>
            </a:r>
            <a:r>
              <a:rPr lang="en-US" altLang="en-US" dirty="0" smtClean="0"/>
              <a:t>plants </a:t>
            </a:r>
          </a:p>
          <a:p>
            <a:r>
              <a:rPr lang="en-US" altLang="en-US" b="1" dirty="0" smtClean="0"/>
              <a:t>How does it work: </a:t>
            </a:r>
            <a:r>
              <a:rPr lang="en-US" altLang="en-US" dirty="0" smtClean="0"/>
              <a:t>appear </a:t>
            </a:r>
            <a:r>
              <a:rPr lang="en-US" altLang="en-US" dirty="0"/>
              <a:t>to break down the </a:t>
            </a:r>
            <a:r>
              <a:rPr lang="en-US" altLang="en-US" dirty="0" smtClean="0"/>
              <a:t>waxy insect cuticle </a:t>
            </a:r>
            <a:r>
              <a:rPr lang="en-US" altLang="en-US" dirty="0"/>
              <a:t>and </a:t>
            </a:r>
            <a:r>
              <a:rPr lang="en-US" altLang="en-US" dirty="0" smtClean="0"/>
              <a:t>block respiration</a:t>
            </a:r>
          </a:p>
          <a:p>
            <a:r>
              <a:rPr lang="en-US" altLang="en-US" b="1" dirty="0" smtClean="0"/>
              <a:t>Pest Example: </a:t>
            </a:r>
            <a:r>
              <a:rPr lang="en-US" altLang="en-US" dirty="0" smtClean="0"/>
              <a:t>Work </a:t>
            </a:r>
            <a:r>
              <a:rPr lang="en-US" altLang="en-US" dirty="0"/>
              <a:t>best against soft-bodied pests such as aphids, </a:t>
            </a:r>
            <a:r>
              <a:rPr lang="en-US" altLang="en-US" dirty="0" err="1"/>
              <a:t>mealybugs</a:t>
            </a:r>
            <a:r>
              <a:rPr lang="en-US" altLang="en-US" dirty="0"/>
              <a:t>, mites, and whiteflies.  </a:t>
            </a:r>
          </a:p>
          <a:p>
            <a:r>
              <a:rPr lang="en-US" altLang="en-US" b="1" dirty="0" smtClean="0"/>
              <a:t>Example(s): </a:t>
            </a:r>
            <a:r>
              <a:rPr lang="en-US" altLang="en-US" dirty="0" smtClean="0"/>
              <a:t>M-</a:t>
            </a:r>
            <a:r>
              <a:rPr lang="en-US" altLang="en-US" dirty="0" err="1" smtClean="0"/>
              <a:t>Pede</a:t>
            </a:r>
            <a:r>
              <a:rPr lang="en-US" altLang="en-US" dirty="0" smtClean="0"/>
              <a:t> and </a:t>
            </a:r>
            <a:r>
              <a:rPr lang="en-US" altLang="en-US" dirty="0" err="1" smtClean="0"/>
              <a:t>Safer’s</a:t>
            </a:r>
            <a:r>
              <a:rPr lang="en-US" altLang="en-US" dirty="0" smtClean="0"/>
              <a:t> Insecticidal Soap</a:t>
            </a:r>
            <a:endParaRPr lang="en-US" alt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8788230"/>
      </p:ext>
    </p:extLst>
  </p:cSld>
  <p:clrMapOvr>
    <a:masterClrMapping/>
  </p:clrMapOvr>
  <p:transition advTm="287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Bt</a:t>
            </a:r>
            <a:r>
              <a:rPr lang="en-US" dirty="0" smtClean="0"/>
              <a:t> (</a:t>
            </a:r>
            <a:r>
              <a:rPr lang="en-US" i="1" dirty="0" smtClean="0"/>
              <a:t>Bacillus </a:t>
            </a:r>
            <a:r>
              <a:rPr lang="en-US" i="1" dirty="0" err="1" smtClean="0"/>
              <a:t>thuringiensis</a:t>
            </a:r>
            <a:r>
              <a:rPr lang="en-US" dirty="0" smtClean="0"/>
              <a:t>)</a:t>
            </a:r>
            <a:endParaRPr lang="en-US" dirty="0"/>
          </a:p>
        </p:txBody>
      </p:sp>
      <p:sp>
        <p:nvSpPr>
          <p:cNvPr id="629763" name="Rectangle 3"/>
          <p:cNvSpPr>
            <a:spLocks noGrp="1" noChangeArrowheads="1"/>
          </p:cNvSpPr>
          <p:nvPr>
            <p:ph type="body" sz="half" idx="2"/>
            <p:custDataLst>
              <p:tags r:id="rId2"/>
            </p:custDataLst>
          </p:nvPr>
        </p:nvSpPr>
        <p:spPr>
          <a:xfrm>
            <a:off x="838200" y="1524001"/>
            <a:ext cx="8091487" cy="4114799"/>
          </a:xfrm>
        </p:spPr>
        <p:txBody>
          <a:bodyPr>
            <a:normAutofit fontScale="85000" lnSpcReduction="20000"/>
          </a:bodyPr>
          <a:lstStyle/>
          <a:p>
            <a:r>
              <a:rPr lang="en-US" dirty="0" err="1" smtClean="0"/>
              <a:t>Nonsynthetic</a:t>
            </a:r>
            <a:r>
              <a:rPr lang="en-US" dirty="0" smtClean="0"/>
              <a:t>, bacteria </a:t>
            </a:r>
            <a:endParaRPr lang="en-US" dirty="0"/>
          </a:p>
          <a:p>
            <a:r>
              <a:rPr lang="en-US" b="1" dirty="0"/>
              <a:t>What is it? </a:t>
            </a:r>
            <a:r>
              <a:rPr lang="en-US" dirty="0"/>
              <a:t>Proteins produced by </a:t>
            </a:r>
            <a:r>
              <a:rPr lang="en-US" dirty="0" smtClean="0"/>
              <a:t>Bt.</a:t>
            </a:r>
          </a:p>
          <a:p>
            <a:r>
              <a:rPr lang="en-US" b="1" dirty="0" smtClean="0"/>
              <a:t>How </a:t>
            </a:r>
            <a:r>
              <a:rPr lang="en-US" b="1" dirty="0"/>
              <a:t>does it work? </a:t>
            </a:r>
            <a:r>
              <a:rPr lang="en-US" dirty="0"/>
              <a:t>Must be eaten </a:t>
            </a:r>
            <a:r>
              <a:rPr lang="en-US" dirty="0" smtClean="0"/>
              <a:t>to </a:t>
            </a:r>
            <a:r>
              <a:rPr lang="en-US" dirty="0"/>
              <a:t>make opening in insect gut. </a:t>
            </a:r>
            <a:endParaRPr lang="en-US" dirty="0" smtClean="0"/>
          </a:p>
          <a:p>
            <a:r>
              <a:rPr lang="en-US" b="1" dirty="0" smtClean="0"/>
              <a:t>Pest Examples: </a:t>
            </a:r>
            <a:r>
              <a:rPr lang="en-US" dirty="0" err="1"/>
              <a:t>L</a:t>
            </a:r>
            <a:r>
              <a:rPr lang="en-US" dirty="0" err="1" smtClean="0"/>
              <a:t>epidopteran</a:t>
            </a:r>
            <a:r>
              <a:rPr lang="en-US" dirty="0" smtClean="0"/>
              <a:t> </a:t>
            </a:r>
            <a:r>
              <a:rPr lang="en-US" dirty="0"/>
              <a:t>species on </a:t>
            </a:r>
            <a:r>
              <a:rPr lang="en-US" dirty="0" smtClean="0"/>
              <a:t>tomato </a:t>
            </a:r>
            <a:r>
              <a:rPr lang="en-US" dirty="0"/>
              <a:t>and brassicas</a:t>
            </a:r>
            <a:r>
              <a:rPr lang="en-US" dirty="0" smtClean="0"/>
              <a:t>.</a:t>
            </a:r>
          </a:p>
          <a:p>
            <a:r>
              <a:rPr lang="en-US" b="1" dirty="0" smtClean="0"/>
              <a:t>When to use: </a:t>
            </a:r>
            <a:r>
              <a:rPr lang="en-US" dirty="0" smtClean="0"/>
              <a:t>presence of insects</a:t>
            </a:r>
          </a:p>
          <a:p>
            <a:r>
              <a:rPr lang="en-US" b="1" dirty="0" smtClean="0"/>
              <a:t>Examples: </a:t>
            </a:r>
            <a:r>
              <a:rPr lang="en-US" dirty="0" err="1" smtClean="0"/>
              <a:t>DiPel</a:t>
            </a:r>
            <a:r>
              <a:rPr lang="en-US" dirty="0" smtClean="0"/>
              <a:t>, </a:t>
            </a:r>
            <a:r>
              <a:rPr lang="en-US" dirty="0" err="1" smtClean="0"/>
              <a:t>Thuricide</a:t>
            </a:r>
            <a:endParaRPr lang="en-US" dirty="0" smtClean="0"/>
          </a:p>
          <a:p>
            <a:r>
              <a:rPr lang="en-US" b="1" dirty="0" smtClean="0"/>
              <a:t>Other information: </a:t>
            </a:r>
            <a:r>
              <a:rPr lang="en-US" dirty="0" smtClean="0"/>
              <a:t>different strains control different species</a:t>
            </a:r>
          </a:p>
          <a:p>
            <a:r>
              <a:rPr lang="en-US" dirty="0" smtClean="0"/>
              <a:t>Cannot use genetically engineered crops containing </a:t>
            </a:r>
            <a:r>
              <a:rPr lang="en-US" dirty="0" err="1" smtClean="0"/>
              <a:t>Bt</a:t>
            </a:r>
            <a:endParaRPr lang="en-US" dirty="0" smtClean="0"/>
          </a:p>
          <a:p>
            <a:r>
              <a:rPr lang="en-US" dirty="0"/>
              <a:t>May develop </a:t>
            </a:r>
            <a:r>
              <a:rPr lang="en-US" dirty="0" smtClean="0"/>
              <a:t>resistance.</a:t>
            </a:r>
            <a:endParaRPr lang="en-US" dirty="0"/>
          </a:p>
          <a:p>
            <a:endParaRPr lang="en-US"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0443776"/>
      </p:ext>
    </p:extLst>
  </p:cSld>
  <p:clrMapOvr>
    <a:masterClrMapping/>
  </p:clrMapOvr>
  <p:transition advTm="458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err="1" smtClean="0"/>
              <a:t>Beauveria</a:t>
            </a:r>
            <a:r>
              <a:rPr lang="en-US" i="1" dirty="0" smtClean="0"/>
              <a:t> </a:t>
            </a:r>
            <a:r>
              <a:rPr lang="en-US" i="1" dirty="0" err="1" smtClean="0"/>
              <a:t>bassiana</a:t>
            </a:r>
            <a:endParaRPr lang="en-US" i="1" dirty="0"/>
          </a:p>
        </p:txBody>
      </p:sp>
      <p:sp>
        <p:nvSpPr>
          <p:cNvPr id="629763" name="Rectangle 3"/>
          <p:cNvSpPr>
            <a:spLocks noGrp="1" noChangeArrowheads="1"/>
          </p:cNvSpPr>
          <p:nvPr>
            <p:ph type="body" sz="half" idx="2"/>
            <p:custDataLst>
              <p:tags r:id="rId2"/>
            </p:custDataLst>
          </p:nvPr>
        </p:nvSpPr>
        <p:spPr>
          <a:xfrm>
            <a:off x="914400" y="1524001"/>
            <a:ext cx="8015287" cy="4114799"/>
          </a:xfrm>
        </p:spPr>
        <p:txBody>
          <a:bodyPr>
            <a:normAutofit fontScale="92500" lnSpcReduction="10000"/>
          </a:bodyPr>
          <a:lstStyle/>
          <a:p>
            <a:r>
              <a:rPr lang="en-US" dirty="0" err="1" smtClean="0"/>
              <a:t>Nonsynthetic</a:t>
            </a:r>
            <a:r>
              <a:rPr lang="en-US" dirty="0" smtClean="0"/>
              <a:t>, fungus </a:t>
            </a:r>
          </a:p>
          <a:p>
            <a:r>
              <a:rPr lang="en-US" b="1" dirty="0" smtClean="0"/>
              <a:t>How </a:t>
            </a:r>
            <a:r>
              <a:rPr lang="en-US" b="1" dirty="0"/>
              <a:t>does it work? </a:t>
            </a:r>
            <a:r>
              <a:rPr lang="en-US" dirty="0"/>
              <a:t>Infect tissue with spores landing on insects or consuming plant tissues.</a:t>
            </a:r>
          </a:p>
          <a:p>
            <a:r>
              <a:rPr lang="en-US" b="1" dirty="0" smtClean="0"/>
              <a:t>Pest Examples: </a:t>
            </a:r>
            <a:r>
              <a:rPr lang="en-US" dirty="0" err="1"/>
              <a:t>thrips</a:t>
            </a:r>
            <a:r>
              <a:rPr lang="en-US" dirty="0"/>
              <a:t>, whiteflies, aphids, caterpillars, weevils, ants, CPB, </a:t>
            </a:r>
            <a:r>
              <a:rPr lang="en-US" dirty="0" err="1"/>
              <a:t>mealybugs</a:t>
            </a:r>
            <a:r>
              <a:rPr lang="en-US" dirty="0"/>
              <a:t>.</a:t>
            </a:r>
          </a:p>
          <a:p>
            <a:r>
              <a:rPr lang="en-US" b="1" dirty="0"/>
              <a:t>When to use: </a:t>
            </a:r>
            <a:r>
              <a:rPr lang="en-US" dirty="0"/>
              <a:t>early stages of pest development.</a:t>
            </a:r>
          </a:p>
          <a:p>
            <a:r>
              <a:rPr lang="en-US" b="1" dirty="0" smtClean="0"/>
              <a:t>Example(s) </a:t>
            </a:r>
            <a:r>
              <a:rPr lang="en-US" b="1" dirty="0"/>
              <a:t>of products: </a:t>
            </a:r>
            <a:r>
              <a:rPr lang="en-US" dirty="0" err="1"/>
              <a:t>M</a:t>
            </a:r>
            <a:r>
              <a:rPr lang="en-US" dirty="0" err="1" smtClean="0"/>
              <a:t>ycotrol</a:t>
            </a:r>
            <a:r>
              <a:rPr lang="en-US" dirty="0" smtClean="0"/>
              <a:t>, </a:t>
            </a:r>
            <a:r>
              <a:rPr lang="en-US" dirty="0" err="1" smtClean="0"/>
              <a:t>Naturalis</a:t>
            </a:r>
            <a:endParaRPr lang="en-US" dirty="0"/>
          </a:p>
          <a:p>
            <a:r>
              <a:rPr lang="en-US" b="1" dirty="0"/>
              <a:t>Other </a:t>
            </a:r>
            <a:r>
              <a:rPr lang="en-US" b="1" dirty="0" smtClean="0"/>
              <a:t>information: </a:t>
            </a:r>
            <a:r>
              <a:rPr lang="en-US" dirty="0"/>
              <a:t>control depends on </a:t>
            </a:r>
            <a:r>
              <a:rPr lang="en-US" dirty="0" smtClean="0"/>
              <a:t>environment</a:t>
            </a:r>
          </a:p>
          <a:p>
            <a:r>
              <a:rPr lang="en-US" dirty="0" smtClean="0"/>
              <a:t>multiple spraying </a:t>
            </a:r>
            <a:r>
              <a:rPr lang="en-US" dirty="0"/>
              <a:t>may be </a:t>
            </a:r>
            <a:r>
              <a:rPr lang="en-US" dirty="0" smtClean="0"/>
              <a:t>effective</a:t>
            </a:r>
            <a:endParaRPr lang="en-US" dirty="0"/>
          </a:p>
          <a:p>
            <a:pPr marL="0" indent="0">
              <a:buNone/>
            </a:pPr>
            <a:endParaRPr lang="en-US" dirty="0" smtClean="0">
              <a:latin typeface="+mj-lt"/>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93601306"/>
      </p:ext>
    </p:extLst>
  </p:cSld>
  <p:clrMapOvr>
    <a:masterClrMapping/>
  </p:clrMapOvr>
  <p:transition advTm="376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err="1" smtClean="0"/>
              <a:t>Metarhizium</a:t>
            </a:r>
            <a:r>
              <a:rPr lang="en-US" i="1" dirty="0" smtClean="0"/>
              <a:t> </a:t>
            </a:r>
            <a:r>
              <a:rPr lang="en-US" i="1" dirty="0" err="1" smtClean="0"/>
              <a:t>anisopliae</a:t>
            </a:r>
            <a:endParaRPr lang="en-US" i="1" dirty="0"/>
          </a:p>
        </p:txBody>
      </p:sp>
      <p:sp>
        <p:nvSpPr>
          <p:cNvPr id="629763" name="Rectangle 3"/>
          <p:cNvSpPr>
            <a:spLocks noGrp="1" noChangeArrowheads="1"/>
          </p:cNvSpPr>
          <p:nvPr>
            <p:ph type="body" sz="half" idx="2"/>
            <p:custDataLst>
              <p:tags r:id="rId2"/>
            </p:custDataLst>
          </p:nvPr>
        </p:nvSpPr>
        <p:spPr>
          <a:xfrm>
            <a:off x="914400" y="1524001"/>
            <a:ext cx="8015287" cy="4114799"/>
          </a:xfrm>
        </p:spPr>
        <p:txBody>
          <a:bodyPr>
            <a:normAutofit lnSpcReduction="10000"/>
          </a:bodyPr>
          <a:lstStyle/>
          <a:p>
            <a:r>
              <a:rPr lang="en-US" dirty="0" err="1" smtClean="0"/>
              <a:t>Nonsynthetic</a:t>
            </a:r>
            <a:r>
              <a:rPr lang="en-US" dirty="0" smtClean="0"/>
              <a:t>, contains spores of the fungus </a:t>
            </a:r>
          </a:p>
          <a:p>
            <a:r>
              <a:rPr lang="en-US" b="1" dirty="0" smtClean="0"/>
              <a:t>How </a:t>
            </a:r>
            <a:r>
              <a:rPr lang="en-US" b="1" dirty="0"/>
              <a:t>does it work</a:t>
            </a:r>
            <a:r>
              <a:rPr lang="en-US" b="1" dirty="0" smtClean="0"/>
              <a:t>? </a:t>
            </a:r>
            <a:r>
              <a:rPr lang="en-US" dirty="0" smtClean="0"/>
              <a:t>Infects susceptible insects through contact on foliage or in soil</a:t>
            </a:r>
            <a:endParaRPr lang="en-US" dirty="0"/>
          </a:p>
          <a:p>
            <a:r>
              <a:rPr lang="en-US" b="1" dirty="0" smtClean="0"/>
              <a:t>Pest Examples: </a:t>
            </a:r>
            <a:r>
              <a:rPr lang="en-US" dirty="0" err="1" smtClean="0"/>
              <a:t>thrips</a:t>
            </a:r>
            <a:r>
              <a:rPr lang="en-US" dirty="0" smtClean="0"/>
              <a:t>, whiteflies, and mites on onions, peppers, tomatoes</a:t>
            </a:r>
            <a:endParaRPr lang="en-US" dirty="0"/>
          </a:p>
          <a:p>
            <a:r>
              <a:rPr lang="en-US" b="1" dirty="0" smtClean="0"/>
              <a:t>When </a:t>
            </a:r>
            <a:r>
              <a:rPr lang="en-US" b="1" dirty="0"/>
              <a:t>to use: </a:t>
            </a:r>
            <a:r>
              <a:rPr lang="en-US" dirty="0" smtClean="0"/>
              <a:t>presence of insect</a:t>
            </a:r>
          </a:p>
          <a:p>
            <a:r>
              <a:rPr lang="en-US" b="1" dirty="0" smtClean="0"/>
              <a:t>Example(s) </a:t>
            </a:r>
            <a:r>
              <a:rPr lang="en-US" b="1" dirty="0"/>
              <a:t>of products: </a:t>
            </a:r>
            <a:r>
              <a:rPr lang="en-US" dirty="0" smtClean="0"/>
              <a:t>Met 52</a:t>
            </a:r>
            <a:endParaRPr lang="en-US" dirty="0"/>
          </a:p>
          <a:p>
            <a:r>
              <a:rPr lang="en-US" b="1" dirty="0"/>
              <a:t>Other </a:t>
            </a:r>
            <a:r>
              <a:rPr lang="en-US" b="1" dirty="0" smtClean="0"/>
              <a:t>information: </a:t>
            </a:r>
            <a:r>
              <a:rPr lang="en-US" dirty="0" smtClean="0"/>
              <a:t>effectiveness may be influenced by colder and hotter temperatures.</a:t>
            </a:r>
            <a:endParaRPr lang="en-US" dirty="0"/>
          </a:p>
          <a:p>
            <a:pPr marL="0" indent="0">
              <a:buNone/>
            </a:pPr>
            <a:endParaRPr lang="en-US" dirty="0" smtClean="0">
              <a:latin typeface="+mj-lt"/>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67917686"/>
      </p:ext>
    </p:extLst>
  </p:cSld>
  <p:clrMapOvr>
    <a:masterClrMapping/>
  </p:clrMapOvr>
  <p:transition advTm="343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Insect Viruses</a:t>
            </a:r>
            <a:endParaRPr lang="en-US" dirty="0"/>
          </a:p>
        </p:txBody>
      </p:sp>
      <p:sp>
        <p:nvSpPr>
          <p:cNvPr id="629763" name="Rectangle 3"/>
          <p:cNvSpPr>
            <a:spLocks noGrp="1" noChangeArrowheads="1"/>
          </p:cNvSpPr>
          <p:nvPr>
            <p:ph type="body" sz="half" idx="2"/>
            <p:custDataLst>
              <p:tags r:id="rId2"/>
            </p:custDataLst>
          </p:nvPr>
        </p:nvSpPr>
        <p:spPr>
          <a:xfrm>
            <a:off x="914400" y="1524001"/>
            <a:ext cx="8015287" cy="4114799"/>
          </a:xfrm>
        </p:spPr>
        <p:txBody>
          <a:bodyPr>
            <a:normAutofit/>
          </a:bodyPr>
          <a:lstStyle/>
          <a:p>
            <a:r>
              <a:rPr lang="en-US" dirty="0" smtClean="0"/>
              <a:t>Some viruses are available that target certain pests</a:t>
            </a:r>
          </a:p>
          <a:p>
            <a:r>
              <a:rPr lang="en-US" dirty="0" smtClean="0"/>
              <a:t>Match insect virus to the pest</a:t>
            </a:r>
          </a:p>
          <a:p>
            <a:r>
              <a:rPr lang="en-US" dirty="0" smtClean="0"/>
              <a:t>Many of these are </a:t>
            </a:r>
            <a:r>
              <a:rPr lang="en-US" dirty="0" err="1" smtClean="0"/>
              <a:t>Baculoviruses</a:t>
            </a:r>
            <a:r>
              <a:rPr lang="en-US" dirty="0" smtClean="0"/>
              <a:t> within the genus </a:t>
            </a:r>
            <a:r>
              <a:rPr lang="en-US" i="1" dirty="0" err="1" smtClean="0"/>
              <a:t>Nucleopolyhedrovirus</a:t>
            </a:r>
            <a:endParaRPr lang="en-US" i="1" dirty="0" smtClean="0"/>
          </a:p>
          <a:p>
            <a:pPr lvl="1"/>
            <a:r>
              <a:rPr lang="en-US" b="1" dirty="0" smtClean="0"/>
              <a:t>Pest Examples: </a:t>
            </a:r>
            <a:r>
              <a:rPr lang="en-US" dirty="0"/>
              <a:t>C</a:t>
            </a:r>
            <a:r>
              <a:rPr lang="en-US" dirty="0" smtClean="0"/>
              <a:t>oddling moths on apples and other fruit</a:t>
            </a:r>
            <a:endParaRPr lang="en-US" dirty="0"/>
          </a:p>
          <a:p>
            <a:pPr lvl="1"/>
            <a:r>
              <a:rPr lang="en-US" b="1" dirty="0" smtClean="0"/>
              <a:t>Example(s) </a:t>
            </a:r>
            <a:r>
              <a:rPr lang="en-US" b="1" dirty="0"/>
              <a:t>of products: </a:t>
            </a:r>
            <a:r>
              <a:rPr lang="en-US" dirty="0" err="1" smtClean="0"/>
              <a:t>Cyd</a:t>
            </a:r>
            <a:r>
              <a:rPr lang="en-US" dirty="0" smtClean="0"/>
              <a:t>-X, </a:t>
            </a:r>
            <a:r>
              <a:rPr lang="en-US" dirty="0" err="1" smtClean="0"/>
              <a:t>Carpovirusine</a:t>
            </a:r>
            <a:endParaRPr lang="en-US" dirty="0" smtClean="0"/>
          </a:p>
          <a:p>
            <a:pPr marL="457200" lvl="1" indent="0">
              <a:buNone/>
            </a:pPr>
            <a:endParaRPr lang="en-US" dirty="0"/>
          </a:p>
          <a:p>
            <a:pPr marL="0" indent="0">
              <a:buNone/>
            </a:pPr>
            <a:endParaRPr lang="en-US" dirty="0" smtClean="0">
              <a:latin typeface="+mj-lt"/>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93508534"/>
      </p:ext>
    </p:extLst>
  </p:cSld>
  <p:clrMapOvr>
    <a:masterClrMapping/>
  </p:clrMapOvr>
  <p:transition advTm="281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Nematodes</a:t>
            </a:r>
            <a:endParaRPr lang="en-US" dirty="0"/>
          </a:p>
        </p:txBody>
      </p:sp>
      <p:sp>
        <p:nvSpPr>
          <p:cNvPr id="629763" name="Rectangle 3"/>
          <p:cNvSpPr>
            <a:spLocks noGrp="1" noChangeArrowheads="1"/>
          </p:cNvSpPr>
          <p:nvPr>
            <p:ph type="body" sz="half" idx="2"/>
            <p:custDataLst>
              <p:tags r:id="rId2"/>
            </p:custDataLst>
          </p:nvPr>
        </p:nvSpPr>
        <p:spPr>
          <a:xfrm>
            <a:off x="914400" y="1524001"/>
            <a:ext cx="8015287" cy="4114799"/>
          </a:xfrm>
        </p:spPr>
        <p:txBody>
          <a:bodyPr>
            <a:normAutofit fontScale="92500" lnSpcReduction="10000"/>
          </a:bodyPr>
          <a:lstStyle/>
          <a:p>
            <a:r>
              <a:rPr lang="en-US" dirty="0" smtClean="0"/>
              <a:t>Labeled as a microbial pesticide, </a:t>
            </a:r>
            <a:r>
              <a:rPr lang="en-US" dirty="0" err="1" smtClean="0"/>
              <a:t>Nonsynthetic</a:t>
            </a:r>
            <a:r>
              <a:rPr lang="en-US" dirty="0" smtClean="0"/>
              <a:t>, microscopic roundworms such as </a:t>
            </a:r>
            <a:r>
              <a:rPr lang="en-US" i="1" dirty="0" err="1" smtClean="0"/>
              <a:t>Steinernematidae</a:t>
            </a:r>
            <a:r>
              <a:rPr lang="en-US" dirty="0" smtClean="0"/>
              <a:t> and </a:t>
            </a:r>
            <a:r>
              <a:rPr lang="en-US" i="1" dirty="0" err="1" smtClean="0"/>
              <a:t>Heterorhabditidae</a:t>
            </a:r>
            <a:endParaRPr lang="en-US" i="1" dirty="0" smtClean="0"/>
          </a:p>
          <a:p>
            <a:r>
              <a:rPr lang="en-US" b="1" dirty="0" smtClean="0"/>
              <a:t>How </a:t>
            </a:r>
            <a:r>
              <a:rPr lang="en-US" b="1" dirty="0"/>
              <a:t>does it work</a:t>
            </a:r>
            <a:r>
              <a:rPr lang="en-US" b="1" dirty="0" smtClean="0"/>
              <a:t>? </a:t>
            </a:r>
            <a:r>
              <a:rPr lang="en-US" dirty="0" smtClean="0"/>
              <a:t>Populations added to the soil. Match </a:t>
            </a:r>
            <a:r>
              <a:rPr lang="en-US" dirty="0"/>
              <a:t>nematode species to particular </a:t>
            </a:r>
            <a:r>
              <a:rPr lang="en-US" dirty="0" smtClean="0"/>
              <a:t>pest</a:t>
            </a:r>
            <a:endParaRPr lang="en-US" dirty="0"/>
          </a:p>
          <a:p>
            <a:r>
              <a:rPr lang="en-US" b="1" dirty="0" smtClean="0"/>
              <a:t>Pest Examples: </a:t>
            </a:r>
            <a:r>
              <a:rPr lang="en-US" dirty="0" smtClean="0"/>
              <a:t>armyworms, some borers, corn earworm, corn rootworm</a:t>
            </a:r>
            <a:endParaRPr lang="en-US" dirty="0"/>
          </a:p>
          <a:p>
            <a:r>
              <a:rPr lang="en-US" b="1" dirty="0" smtClean="0"/>
              <a:t>Example(s) </a:t>
            </a:r>
            <a:r>
              <a:rPr lang="en-US" b="1" dirty="0"/>
              <a:t>of products: </a:t>
            </a:r>
            <a:r>
              <a:rPr lang="en-US" i="1" dirty="0" err="1" smtClean="0"/>
              <a:t>Steinernema</a:t>
            </a:r>
            <a:r>
              <a:rPr lang="en-US" i="1" dirty="0" smtClean="0"/>
              <a:t> </a:t>
            </a:r>
            <a:r>
              <a:rPr lang="en-US" i="1" dirty="0" err="1" smtClean="0"/>
              <a:t>carpocapsae</a:t>
            </a:r>
            <a:r>
              <a:rPr lang="en-US" dirty="0" smtClean="0"/>
              <a:t>,</a:t>
            </a:r>
            <a:r>
              <a:rPr lang="en-US" b="1" dirty="0" smtClean="0"/>
              <a:t> </a:t>
            </a:r>
            <a:r>
              <a:rPr lang="en-US" i="1" dirty="0" err="1" smtClean="0"/>
              <a:t>Heterorhabditis</a:t>
            </a:r>
            <a:r>
              <a:rPr lang="en-US" i="1" dirty="0" smtClean="0"/>
              <a:t> </a:t>
            </a:r>
            <a:r>
              <a:rPr lang="en-US" i="1" dirty="0" err="1" smtClean="0"/>
              <a:t>bacteriophora</a:t>
            </a:r>
            <a:endParaRPr lang="en-US" i="1" dirty="0" smtClean="0"/>
          </a:p>
          <a:p>
            <a:r>
              <a:rPr lang="en-US" b="1" dirty="0" smtClean="0"/>
              <a:t>Other information: </a:t>
            </a:r>
            <a:r>
              <a:rPr lang="en-US" dirty="0" smtClean="0"/>
              <a:t>wet/moist soil conditions needed</a:t>
            </a: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6572239"/>
      </p:ext>
    </p:extLst>
  </p:cSld>
  <p:clrMapOvr>
    <a:masterClrMapping/>
  </p:clrMapOvr>
  <p:transition advTm="468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Spinosad</a:t>
            </a:r>
            <a:endParaRPr lang="en-US" dirty="0"/>
          </a:p>
        </p:txBody>
      </p:sp>
      <p:sp>
        <p:nvSpPr>
          <p:cNvPr id="629763" name="Rectangle 3"/>
          <p:cNvSpPr>
            <a:spLocks noGrp="1" noChangeArrowheads="1"/>
          </p:cNvSpPr>
          <p:nvPr>
            <p:ph type="body" sz="half" idx="2"/>
            <p:custDataLst>
              <p:tags r:id="rId2"/>
            </p:custDataLst>
          </p:nvPr>
        </p:nvSpPr>
        <p:spPr>
          <a:xfrm>
            <a:off x="914400" y="1371600"/>
            <a:ext cx="8001000" cy="5257800"/>
          </a:xfrm>
        </p:spPr>
        <p:txBody>
          <a:bodyPr>
            <a:normAutofit/>
          </a:bodyPr>
          <a:lstStyle/>
          <a:p>
            <a:r>
              <a:rPr lang="en-US" sz="2600" dirty="0" err="1" smtClean="0"/>
              <a:t>Nonsynthetic</a:t>
            </a:r>
            <a:r>
              <a:rPr lang="en-US" sz="2600" dirty="0" smtClean="0"/>
              <a:t>, made from</a:t>
            </a:r>
            <a:r>
              <a:rPr lang="en-US" sz="2600" dirty="0"/>
              <a:t> </a:t>
            </a:r>
            <a:r>
              <a:rPr lang="en-US" sz="2600" dirty="0" err="1" smtClean="0"/>
              <a:t>Spinosyns</a:t>
            </a:r>
            <a:r>
              <a:rPr lang="en-US" sz="2600" dirty="0" smtClean="0"/>
              <a:t> </a:t>
            </a:r>
            <a:r>
              <a:rPr lang="en-US" sz="2600" dirty="0"/>
              <a:t>A and D </a:t>
            </a:r>
            <a:r>
              <a:rPr lang="en-US" sz="2600" dirty="0" smtClean="0"/>
              <a:t>produced </a:t>
            </a:r>
            <a:r>
              <a:rPr lang="en-US" sz="2600" dirty="0"/>
              <a:t>by the fermentation of </a:t>
            </a:r>
            <a:r>
              <a:rPr lang="en-US" sz="2600" i="1" dirty="0" err="1"/>
              <a:t>A</a:t>
            </a:r>
            <a:r>
              <a:rPr lang="en-US" sz="2600" i="1" dirty="0" err="1" smtClean="0"/>
              <a:t>ctinomycete</a:t>
            </a:r>
            <a:r>
              <a:rPr lang="en-US" sz="2600" dirty="0" smtClean="0"/>
              <a:t> species </a:t>
            </a:r>
            <a:r>
              <a:rPr lang="en-US" sz="2600" dirty="0"/>
              <a:t>and </a:t>
            </a:r>
            <a:r>
              <a:rPr lang="en-US" sz="2600" i="1" dirty="0" err="1"/>
              <a:t>S</a:t>
            </a:r>
            <a:r>
              <a:rPr lang="en-US" sz="2600" i="1" dirty="0" err="1" smtClean="0"/>
              <a:t>accharopolysora</a:t>
            </a:r>
            <a:r>
              <a:rPr lang="en-US" sz="2600" i="1" dirty="0" smtClean="0"/>
              <a:t> </a:t>
            </a:r>
            <a:r>
              <a:rPr lang="en-US" sz="2600" i="1" dirty="0" err="1" smtClean="0"/>
              <a:t>spinosa</a:t>
            </a:r>
            <a:endParaRPr lang="en-US" sz="2600" i="1" dirty="0"/>
          </a:p>
          <a:p>
            <a:r>
              <a:rPr lang="en-US" sz="2600" b="1" dirty="0"/>
              <a:t>How does it work?  </a:t>
            </a:r>
            <a:r>
              <a:rPr lang="en-US" sz="2600" dirty="0"/>
              <a:t>Broad spectrum that is ingested or direct contact. Affects nervous systems causing motor loss, die from </a:t>
            </a:r>
            <a:r>
              <a:rPr lang="en-US" sz="2600" dirty="0" smtClean="0"/>
              <a:t>exhaustion</a:t>
            </a:r>
          </a:p>
          <a:p>
            <a:r>
              <a:rPr lang="en-US" sz="2600" b="1" dirty="0" smtClean="0"/>
              <a:t>Pest Examples: </a:t>
            </a:r>
            <a:r>
              <a:rPr lang="en-US" sz="2600" dirty="0" smtClean="0"/>
              <a:t>caterpillars, beetles, </a:t>
            </a:r>
            <a:r>
              <a:rPr lang="en-US" sz="2600" dirty="0" err="1" smtClean="0"/>
              <a:t>thrips</a:t>
            </a:r>
            <a:r>
              <a:rPr lang="en-US" sz="2600" dirty="0" smtClean="0"/>
              <a:t>, flies, </a:t>
            </a:r>
            <a:r>
              <a:rPr lang="en-US" sz="2600" dirty="0" err="1"/>
              <a:t>cpb</a:t>
            </a:r>
            <a:r>
              <a:rPr lang="en-US" sz="2600" dirty="0"/>
              <a:t>-larval stage, poor on true </a:t>
            </a:r>
            <a:r>
              <a:rPr lang="en-US" sz="2600" dirty="0" smtClean="0"/>
              <a:t>bugs</a:t>
            </a:r>
            <a:endParaRPr lang="en-US" sz="2600" dirty="0"/>
          </a:p>
          <a:p>
            <a:r>
              <a:rPr lang="en-US" sz="2600" b="1" dirty="0"/>
              <a:t>When to use: </a:t>
            </a:r>
            <a:r>
              <a:rPr lang="en-US" sz="2600" dirty="0" smtClean="0"/>
              <a:t>presence of insects</a:t>
            </a:r>
            <a:endParaRPr lang="en-US" sz="2600" dirty="0"/>
          </a:p>
          <a:p>
            <a:r>
              <a:rPr lang="en-US" sz="2600" b="1" dirty="0"/>
              <a:t>Examples of products:  </a:t>
            </a:r>
            <a:r>
              <a:rPr lang="en-US" sz="2600" dirty="0" smtClean="0"/>
              <a:t>Entrust</a:t>
            </a:r>
            <a:endParaRPr lang="en-US" sz="2600" dirty="0"/>
          </a:p>
          <a:p>
            <a:pPr marL="0" indent="0">
              <a:buNone/>
            </a:pPr>
            <a:endParaRPr lang="en-US" dirty="0" smtClean="0">
              <a:latin typeface="+mj-lt"/>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8910663"/>
      </p:ext>
    </p:extLst>
  </p:cSld>
  <p:clrMapOvr>
    <a:masterClrMapping/>
  </p:clrMapOvr>
  <p:transition advTm="453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Pyrethrins</a:t>
            </a:r>
            <a:r>
              <a:rPr lang="en-US" dirty="0" smtClean="0"/>
              <a:t> </a:t>
            </a:r>
            <a:endParaRPr lang="en-US" dirty="0"/>
          </a:p>
        </p:txBody>
      </p:sp>
      <p:sp>
        <p:nvSpPr>
          <p:cNvPr id="629763" name="Rectangle 3"/>
          <p:cNvSpPr>
            <a:spLocks noGrp="1" noChangeArrowheads="1"/>
          </p:cNvSpPr>
          <p:nvPr>
            <p:ph type="body" sz="half" idx="2"/>
            <p:custDataLst>
              <p:tags r:id="rId2"/>
            </p:custDataLst>
          </p:nvPr>
        </p:nvSpPr>
        <p:spPr>
          <a:xfrm>
            <a:off x="914400" y="1371600"/>
            <a:ext cx="7939087" cy="4800600"/>
          </a:xfrm>
        </p:spPr>
        <p:txBody>
          <a:bodyPr>
            <a:noAutofit/>
          </a:bodyPr>
          <a:lstStyle/>
          <a:p>
            <a:r>
              <a:rPr lang="en-US" sz="2600" dirty="0" smtClean="0"/>
              <a:t>Or natural </a:t>
            </a:r>
            <a:r>
              <a:rPr lang="en-US" sz="2600" dirty="0" err="1" smtClean="0"/>
              <a:t>pyrethrins</a:t>
            </a:r>
            <a:r>
              <a:rPr lang="en-US" sz="2600" dirty="0" smtClean="0"/>
              <a:t>, </a:t>
            </a:r>
            <a:r>
              <a:rPr lang="en-US" sz="2600" dirty="0" err="1" smtClean="0"/>
              <a:t>Nonsynthetic</a:t>
            </a:r>
            <a:r>
              <a:rPr lang="en-US" sz="2600" dirty="0" smtClean="0"/>
              <a:t>, insecticide </a:t>
            </a:r>
            <a:r>
              <a:rPr lang="en-US" sz="2600" dirty="0"/>
              <a:t>from powdered </a:t>
            </a:r>
            <a:r>
              <a:rPr lang="en-US" sz="2600" dirty="0" smtClean="0"/>
              <a:t>African chrysanthemum</a:t>
            </a:r>
          </a:p>
          <a:p>
            <a:r>
              <a:rPr lang="en-US" sz="2600" b="1" dirty="0" smtClean="0"/>
              <a:t>How </a:t>
            </a:r>
            <a:r>
              <a:rPr lang="en-US" sz="2600" b="1" dirty="0"/>
              <a:t>does it work?  </a:t>
            </a:r>
            <a:r>
              <a:rPr lang="en-US" sz="2600" dirty="0"/>
              <a:t>It paralyzes insects </a:t>
            </a:r>
            <a:r>
              <a:rPr lang="en-US" sz="2600" dirty="0" smtClean="0"/>
              <a:t>and leads </a:t>
            </a:r>
            <a:r>
              <a:rPr lang="en-US" sz="2600" dirty="0"/>
              <a:t>to death. </a:t>
            </a:r>
            <a:endParaRPr lang="en-US" sz="2600" dirty="0" smtClean="0"/>
          </a:p>
          <a:p>
            <a:r>
              <a:rPr lang="en-US" sz="2600" b="1" dirty="0" smtClean="0"/>
              <a:t>Pest Examples: </a:t>
            </a:r>
            <a:r>
              <a:rPr lang="en-US" sz="2600" dirty="0"/>
              <a:t>True bugs, caterpillars, beetles</a:t>
            </a:r>
            <a:r>
              <a:rPr lang="en-US" sz="2600" dirty="0" smtClean="0"/>
              <a:t>, whiteflies</a:t>
            </a:r>
            <a:r>
              <a:rPr lang="en-US" sz="2600" dirty="0"/>
              <a:t>, </a:t>
            </a:r>
            <a:r>
              <a:rPr lang="en-US" sz="2600" dirty="0" err="1"/>
              <a:t>thrips</a:t>
            </a:r>
            <a:r>
              <a:rPr lang="en-US" sz="2600" dirty="0"/>
              <a:t>, leafhoppers, cabbage </a:t>
            </a:r>
            <a:r>
              <a:rPr lang="en-US" sz="2600" dirty="0" err="1" smtClean="0"/>
              <a:t>loopers</a:t>
            </a:r>
            <a:r>
              <a:rPr lang="en-US" sz="2600" dirty="0" smtClean="0"/>
              <a:t> </a:t>
            </a:r>
          </a:p>
          <a:p>
            <a:r>
              <a:rPr lang="en-US" sz="2600" b="1" dirty="0" smtClean="0"/>
              <a:t>When </a:t>
            </a:r>
            <a:r>
              <a:rPr lang="en-US" sz="2600" b="1" dirty="0"/>
              <a:t>to use: </a:t>
            </a:r>
            <a:r>
              <a:rPr lang="en-US" sz="2600" dirty="0" smtClean="0"/>
              <a:t>applied at presence of insects</a:t>
            </a:r>
            <a:endParaRPr lang="en-US" sz="2600" dirty="0"/>
          </a:p>
          <a:p>
            <a:r>
              <a:rPr lang="en-US" sz="2600" b="1" dirty="0" smtClean="0"/>
              <a:t>Example(s) </a:t>
            </a:r>
            <a:r>
              <a:rPr lang="en-US" sz="2600" b="1" dirty="0"/>
              <a:t>of products: </a:t>
            </a:r>
            <a:r>
              <a:rPr lang="en-US" sz="2600" dirty="0" err="1" smtClean="0"/>
              <a:t>PyGanic</a:t>
            </a:r>
            <a:r>
              <a:rPr lang="en-US" sz="2600" dirty="0"/>
              <a:t>, </a:t>
            </a:r>
            <a:r>
              <a:rPr lang="en-US" sz="2600" dirty="0" err="1"/>
              <a:t>C</a:t>
            </a:r>
            <a:r>
              <a:rPr lang="en-US" sz="2600" dirty="0" err="1" smtClean="0"/>
              <a:t>oncer</a:t>
            </a:r>
            <a:r>
              <a:rPr lang="en-US" sz="2600" dirty="0"/>
              <a:t>, </a:t>
            </a:r>
            <a:r>
              <a:rPr lang="en-US" sz="2600" dirty="0" err="1" smtClean="0"/>
              <a:t>Azera</a:t>
            </a:r>
            <a:endParaRPr lang="en-US" sz="2600" dirty="0" smtClean="0"/>
          </a:p>
          <a:p>
            <a:r>
              <a:rPr lang="en-US" sz="2600" dirty="0" err="1" smtClean="0"/>
              <a:t>Breaksdown</a:t>
            </a:r>
            <a:r>
              <a:rPr lang="en-US" sz="2600" dirty="0" smtClean="0"/>
              <a:t> rapidly in sunlight</a:t>
            </a:r>
            <a:endParaRPr lang="en-US" sz="2600"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3940754"/>
      </p:ext>
    </p:extLst>
  </p:cSld>
  <p:clrMapOvr>
    <a:masterClrMapping/>
  </p:clrMapOvr>
  <p:transition advTm="410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Outline</a:t>
            </a:r>
            <a:endParaRPr lang="en-US" dirty="0"/>
          </a:p>
        </p:txBody>
      </p:sp>
      <p:sp>
        <p:nvSpPr>
          <p:cNvPr id="5" name="Content Placeholder 4"/>
          <p:cNvSpPr>
            <a:spLocks noGrp="1"/>
          </p:cNvSpPr>
          <p:nvPr>
            <p:ph idx="1"/>
            <p:custDataLst>
              <p:tags r:id="rId3"/>
            </p:custDataLst>
          </p:nvPr>
        </p:nvSpPr>
        <p:spPr>
          <a:xfrm>
            <a:off x="914400" y="1596413"/>
            <a:ext cx="7924800" cy="4118587"/>
          </a:xfrm>
        </p:spPr>
        <p:txBody>
          <a:bodyPr>
            <a:normAutofit lnSpcReduction="10000"/>
          </a:bodyPr>
          <a:lstStyle/>
          <a:p>
            <a:r>
              <a:rPr lang="en-US" dirty="0" smtClean="0"/>
              <a:t>Precautions in Organic Pesticide usage</a:t>
            </a:r>
          </a:p>
          <a:p>
            <a:r>
              <a:rPr lang="en-US" dirty="0" smtClean="0"/>
              <a:t>Role of Pesticides in Organic Production</a:t>
            </a:r>
          </a:p>
          <a:p>
            <a:r>
              <a:rPr lang="en-US" dirty="0" smtClean="0"/>
              <a:t>What is an OMRI approved substance</a:t>
            </a:r>
          </a:p>
          <a:p>
            <a:r>
              <a:rPr lang="en-US" dirty="0" smtClean="0"/>
              <a:t>Types of Insecticides available</a:t>
            </a:r>
          </a:p>
          <a:p>
            <a:pPr lvl="1"/>
            <a:r>
              <a:rPr lang="en-US" dirty="0" smtClean="0"/>
              <a:t>Examples and overview</a:t>
            </a:r>
          </a:p>
          <a:p>
            <a:r>
              <a:rPr lang="en-US" b="1" dirty="0" smtClean="0"/>
              <a:t>Types of Fungicides and Bactericides available</a:t>
            </a:r>
          </a:p>
          <a:p>
            <a:pPr lvl="1"/>
            <a:r>
              <a:rPr lang="en-US" b="1" dirty="0" smtClean="0"/>
              <a:t>Examples and overview</a:t>
            </a:r>
          </a:p>
          <a:p>
            <a:pPr marL="0" indent="0">
              <a:buNone/>
            </a:pPr>
            <a:endParaRPr lang="en-US" dirty="0" smtClean="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83683449"/>
      </p:ext>
    </p:extLst>
  </p:cSld>
  <p:clrMapOvr>
    <a:masterClrMapping/>
  </p:clrMapOvr>
  <p:transition spd="slow" advTm="59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Sulfur</a:t>
            </a:r>
            <a:endParaRPr lang="en-US" dirty="0"/>
          </a:p>
        </p:txBody>
      </p:sp>
      <p:sp>
        <p:nvSpPr>
          <p:cNvPr id="629763" name="Rectangle 3"/>
          <p:cNvSpPr>
            <a:spLocks noGrp="1" noChangeArrowheads="1"/>
          </p:cNvSpPr>
          <p:nvPr>
            <p:ph type="body" sz="half" idx="2"/>
            <p:custDataLst>
              <p:tags r:id="rId2"/>
            </p:custDataLst>
          </p:nvPr>
        </p:nvSpPr>
        <p:spPr>
          <a:xfrm>
            <a:off x="4572000" y="762000"/>
            <a:ext cx="4357687" cy="5257800"/>
          </a:xfrm>
        </p:spPr>
        <p:txBody>
          <a:bodyPr>
            <a:noAutofit/>
          </a:bodyPr>
          <a:lstStyle/>
          <a:p>
            <a:r>
              <a:rPr lang="en-US" sz="2000" dirty="0" smtClean="0"/>
              <a:t>Synthetic material, controls </a:t>
            </a:r>
            <a:r>
              <a:rPr lang="en-US" sz="2000" dirty="0"/>
              <a:t>plant </a:t>
            </a:r>
            <a:r>
              <a:rPr lang="en-US" sz="2000" dirty="0" smtClean="0"/>
              <a:t>diseases as protectant from pathogens .</a:t>
            </a:r>
          </a:p>
          <a:p>
            <a:r>
              <a:rPr lang="en-US" sz="2000" b="1" dirty="0" smtClean="0"/>
              <a:t>How </a:t>
            </a:r>
            <a:r>
              <a:rPr lang="en-US" sz="2000" b="1" dirty="0"/>
              <a:t>does it work?  </a:t>
            </a:r>
            <a:r>
              <a:rPr lang="en-US" sz="2000" dirty="0"/>
              <a:t>It inhibits spore germination and growth </a:t>
            </a:r>
            <a:r>
              <a:rPr lang="en-US" sz="2000" dirty="0" smtClean="0"/>
              <a:t>in fungal pathogens</a:t>
            </a:r>
          </a:p>
          <a:p>
            <a:r>
              <a:rPr lang="en-US" sz="2000" b="1" dirty="0" smtClean="0"/>
              <a:t>Pest examples: </a:t>
            </a:r>
            <a:r>
              <a:rPr lang="en-US" sz="2000" dirty="0" smtClean="0"/>
              <a:t>powdery mildew on many crops, brown rot on peaches</a:t>
            </a:r>
            <a:endParaRPr lang="en-US" sz="2000" dirty="0"/>
          </a:p>
          <a:p>
            <a:r>
              <a:rPr lang="en-US" sz="2000" b="1" dirty="0"/>
              <a:t>When to use: </a:t>
            </a:r>
            <a:r>
              <a:rPr lang="en-US" sz="2000" dirty="0" smtClean="0"/>
              <a:t>Apply before appearance of disease</a:t>
            </a:r>
            <a:endParaRPr lang="en-US" sz="2000" dirty="0"/>
          </a:p>
          <a:p>
            <a:r>
              <a:rPr lang="en-US" sz="2000" b="1" dirty="0" smtClean="0"/>
              <a:t>Other </a:t>
            </a:r>
            <a:r>
              <a:rPr lang="en-US" sz="2000" b="1" dirty="0"/>
              <a:t>issues: </a:t>
            </a:r>
            <a:r>
              <a:rPr lang="en-US" sz="2000" dirty="0" smtClean="0"/>
              <a:t>May cause injury to some crops/varieties </a:t>
            </a:r>
          </a:p>
        </p:txBody>
      </p:sp>
      <p:pic>
        <p:nvPicPr>
          <p:cNvPr id="614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800" y="1447800"/>
            <a:ext cx="37338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81114633"/>
      </p:ext>
    </p:extLst>
  </p:cSld>
  <p:clrMapOvr>
    <a:masterClrMapping/>
  </p:clrMapOvr>
  <p:transition advTm="321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80555924"/>
              </p:ext>
            </p:extLst>
          </p:nvPr>
        </p:nvGraphicFramePr>
        <p:xfrm>
          <a:off x="1828800" y="17526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a:xfrm>
            <a:off x="841248" y="301752"/>
            <a:ext cx="8077200" cy="1143000"/>
          </a:xfrm>
        </p:spPr>
        <p:txBody>
          <a:bodyPr/>
          <a:lstStyle/>
          <a:p>
            <a:r>
              <a:rPr lang="en-US" dirty="0" smtClean="0"/>
              <a:t>Today’s Objectives </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advTm="255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22" presetClass="entr" presetSubtype="8" fill="hold" grpId="0" nodeType="afterEffect">
                                  <p:stCondLst>
                                    <p:cond delay="0"/>
                                  </p:stCondLst>
                                  <p:childTnLst>
                                    <p:set>
                                      <p:cBhvr>
                                        <p:cTn id="9" dur="1" fill="hold">
                                          <p:stCondLst>
                                            <p:cond delay="0"/>
                                          </p:stCondLst>
                                        </p:cTn>
                                        <p:tgtEl>
                                          <p:spTgt spid="3">
                                            <p:graphicEl>
                                              <a:dgm id="{7E429971-BC57-430F-BB25-C0574E5E39E3}"/>
                                            </p:graphicEl>
                                          </p:spTgt>
                                        </p:tgtEl>
                                        <p:attrNameLst>
                                          <p:attrName>style.visibility</p:attrName>
                                        </p:attrNameLst>
                                      </p:cBhvr>
                                      <p:to>
                                        <p:strVal val="visible"/>
                                      </p:to>
                                    </p:set>
                                    <p:animEffect transition="in" filter="wipe(left)">
                                      <p:cBhvr>
                                        <p:cTn id="10" dur="500"/>
                                        <p:tgtEl>
                                          <p:spTgt spid="3">
                                            <p:graphicEl>
                                              <a:dgm id="{7E429971-BC57-430F-BB25-C0574E5E39E3}"/>
                                            </p:graphicEl>
                                          </p:spTgt>
                                        </p:tgtEl>
                                      </p:cBhvr>
                                    </p:animEffect>
                                  </p:childTnLst>
                                </p:cTn>
                              </p:par>
                            </p:childTnLst>
                          </p:cTn>
                        </p:par>
                        <p:par>
                          <p:cTn id="11" fill="hold">
                            <p:stCondLst>
                              <p:cond delay="501"/>
                            </p:stCondLst>
                            <p:childTnLst>
                              <p:par>
                                <p:cTn id="12" presetID="22" presetClass="entr" presetSubtype="8" fill="hold" grpId="0" nodeType="afterEffect">
                                  <p:stCondLst>
                                    <p:cond delay="0"/>
                                  </p:stCondLst>
                                  <p:childTnLst>
                                    <p:set>
                                      <p:cBhvr>
                                        <p:cTn id="13" dur="1" fill="hold">
                                          <p:stCondLst>
                                            <p:cond delay="0"/>
                                          </p:stCondLst>
                                        </p:cTn>
                                        <p:tgtEl>
                                          <p:spTgt spid="3">
                                            <p:graphicEl>
                                              <a:dgm id="{D54B1729-BC98-42C1-9C6C-D65DCBA4358F}"/>
                                            </p:graphicEl>
                                          </p:spTgt>
                                        </p:tgtEl>
                                        <p:attrNameLst>
                                          <p:attrName>style.visibility</p:attrName>
                                        </p:attrNameLst>
                                      </p:cBhvr>
                                      <p:to>
                                        <p:strVal val="visible"/>
                                      </p:to>
                                    </p:set>
                                    <p:animEffect transition="in" filter="wipe(left)">
                                      <p:cBhvr>
                                        <p:cTn id="14" dur="500"/>
                                        <p:tgtEl>
                                          <p:spTgt spid="3">
                                            <p:graphicEl>
                                              <a:dgm id="{D54B1729-BC98-42C1-9C6C-D65DCBA4358F}"/>
                                            </p:graphicEl>
                                          </p:spTgt>
                                        </p:tgtEl>
                                      </p:cBhvr>
                                    </p:animEffect>
                                  </p:childTnLst>
                                </p:cTn>
                              </p:par>
                            </p:childTnLst>
                          </p:cTn>
                        </p:par>
                        <p:par>
                          <p:cTn id="15" fill="hold">
                            <p:stCondLst>
                              <p:cond delay="1001"/>
                            </p:stCondLst>
                            <p:childTnLst>
                              <p:par>
                                <p:cTn id="16" presetID="22" presetClass="entr" presetSubtype="8" fill="hold" grpId="0" nodeType="afterEffect">
                                  <p:stCondLst>
                                    <p:cond delay="0"/>
                                  </p:stCondLst>
                                  <p:childTnLst>
                                    <p:set>
                                      <p:cBhvr>
                                        <p:cTn id="17" dur="1" fill="hold">
                                          <p:stCondLst>
                                            <p:cond delay="0"/>
                                          </p:stCondLst>
                                        </p:cTn>
                                        <p:tgtEl>
                                          <p:spTgt spid="3">
                                            <p:graphicEl>
                                              <a:dgm id="{C04276DC-EE64-470A-B8BC-09067B8045FA}"/>
                                            </p:graphicEl>
                                          </p:spTgt>
                                        </p:tgtEl>
                                        <p:attrNameLst>
                                          <p:attrName>style.visibility</p:attrName>
                                        </p:attrNameLst>
                                      </p:cBhvr>
                                      <p:to>
                                        <p:strVal val="visible"/>
                                      </p:to>
                                    </p:set>
                                    <p:animEffect transition="in" filter="wipe(left)">
                                      <p:cBhvr>
                                        <p:cTn id="18" dur="500"/>
                                        <p:tgtEl>
                                          <p:spTgt spid="3">
                                            <p:graphicEl>
                                              <a:dgm id="{C04276DC-EE64-470A-B8BC-09067B8045FA}"/>
                                            </p:graphicEl>
                                          </p:spTgt>
                                        </p:tgtEl>
                                      </p:cBhvr>
                                    </p:animEffect>
                                  </p:childTnLst>
                                </p:cTn>
                              </p:par>
                            </p:childTnLst>
                          </p:cTn>
                        </p:par>
                        <p:par>
                          <p:cTn id="19" fill="hold">
                            <p:stCondLst>
                              <p:cond delay="1501"/>
                            </p:stCondLst>
                            <p:childTnLst>
                              <p:par>
                                <p:cTn id="20" presetID="22" presetClass="entr" presetSubtype="8" fill="hold" grpId="0" nodeType="afterEffect">
                                  <p:stCondLst>
                                    <p:cond delay="0"/>
                                  </p:stCondLst>
                                  <p:childTnLst>
                                    <p:set>
                                      <p:cBhvr>
                                        <p:cTn id="21" dur="1" fill="hold">
                                          <p:stCondLst>
                                            <p:cond delay="0"/>
                                          </p:stCondLst>
                                        </p:cTn>
                                        <p:tgtEl>
                                          <p:spTgt spid="3">
                                            <p:graphicEl>
                                              <a:dgm id="{B37A5355-225B-4C6F-AED7-6C620F99EECC}"/>
                                            </p:graphicEl>
                                          </p:spTgt>
                                        </p:tgtEl>
                                        <p:attrNameLst>
                                          <p:attrName>style.visibility</p:attrName>
                                        </p:attrNameLst>
                                      </p:cBhvr>
                                      <p:to>
                                        <p:strVal val="visible"/>
                                      </p:to>
                                    </p:set>
                                    <p:animEffect transition="in" filter="wipe(left)">
                                      <p:cBhvr>
                                        <p:cTn id="22" dur="500"/>
                                        <p:tgtEl>
                                          <p:spTgt spid="3">
                                            <p:graphicEl>
                                              <a:dgm id="{B37A5355-225B-4C6F-AED7-6C620F99EECC}"/>
                                            </p:graphicEl>
                                          </p:spTgt>
                                        </p:tgtEl>
                                      </p:cBhvr>
                                    </p:animEffect>
                                  </p:childTnLst>
                                </p:cTn>
                              </p:par>
                            </p:childTnLst>
                          </p:cTn>
                        </p:par>
                        <p:par>
                          <p:cTn id="23" fill="hold">
                            <p:stCondLst>
                              <p:cond delay="2001"/>
                            </p:stCondLst>
                            <p:childTnLst>
                              <p:par>
                                <p:cTn id="24" presetID="22" presetClass="entr" presetSubtype="8" fill="hold" grpId="0" nodeType="afterEffect">
                                  <p:stCondLst>
                                    <p:cond delay="0"/>
                                  </p:stCondLst>
                                  <p:childTnLst>
                                    <p:set>
                                      <p:cBhvr>
                                        <p:cTn id="25" dur="1" fill="hold">
                                          <p:stCondLst>
                                            <p:cond delay="0"/>
                                          </p:stCondLst>
                                        </p:cTn>
                                        <p:tgtEl>
                                          <p:spTgt spid="3">
                                            <p:graphicEl>
                                              <a:dgm id="{F5034101-5B7D-4FE7-B47A-5A48CF39606B}"/>
                                            </p:graphicEl>
                                          </p:spTgt>
                                        </p:tgtEl>
                                        <p:attrNameLst>
                                          <p:attrName>style.visibility</p:attrName>
                                        </p:attrNameLst>
                                      </p:cBhvr>
                                      <p:to>
                                        <p:strVal val="visible"/>
                                      </p:to>
                                    </p:set>
                                    <p:animEffect transition="in" filter="wipe(left)">
                                      <p:cBhvr>
                                        <p:cTn id="26" dur="500"/>
                                        <p:tgtEl>
                                          <p:spTgt spid="3">
                                            <p:graphicEl>
                                              <a:dgm id="{F5034101-5B7D-4FE7-B47A-5A48CF39606B}"/>
                                            </p:graphicEl>
                                          </p:spTgt>
                                        </p:tgtEl>
                                      </p:cBhvr>
                                    </p:animEffect>
                                  </p:childTnLst>
                                </p:cTn>
                              </p:par>
                            </p:childTnLst>
                          </p:cTn>
                        </p:par>
                        <p:par>
                          <p:cTn id="27" fill="hold">
                            <p:stCondLst>
                              <p:cond delay="2501"/>
                            </p:stCondLst>
                            <p:childTnLst>
                              <p:par>
                                <p:cTn id="28" presetID="22" presetClass="entr" presetSubtype="8" fill="hold" grpId="0" nodeType="afterEffect">
                                  <p:stCondLst>
                                    <p:cond delay="0"/>
                                  </p:stCondLst>
                                  <p:childTnLst>
                                    <p:set>
                                      <p:cBhvr>
                                        <p:cTn id="29" dur="1" fill="hold">
                                          <p:stCondLst>
                                            <p:cond delay="0"/>
                                          </p:stCondLst>
                                        </p:cTn>
                                        <p:tgtEl>
                                          <p:spTgt spid="3">
                                            <p:graphicEl>
                                              <a:dgm id="{C7C3E6FD-D83F-4BDA-907E-B5EE041DA931}"/>
                                            </p:graphicEl>
                                          </p:spTgt>
                                        </p:tgtEl>
                                        <p:attrNameLst>
                                          <p:attrName>style.visibility</p:attrName>
                                        </p:attrNameLst>
                                      </p:cBhvr>
                                      <p:to>
                                        <p:strVal val="visible"/>
                                      </p:to>
                                    </p:set>
                                    <p:animEffect transition="in" filter="wipe(left)">
                                      <p:cBhvr>
                                        <p:cTn id="30" dur="500"/>
                                        <p:tgtEl>
                                          <p:spTgt spid="3">
                                            <p:graphicEl>
                                              <a:dgm id="{C7C3E6FD-D83F-4BDA-907E-B5EE041DA9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Graphic spid="3"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Copper Sulfate</a:t>
            </a:r>
            <a:endParaRPr lang="en-US" dirty="0"/>
          </a:p>
        </p:txBody>
      </p:sp>
      <p:sp>
        <p:nvSpPr>
          <p:cNvPr id="629763" name="Rectangle 3"/>
          <p:cNvSpPr>
            <a:spLocks noGrp="1" noChangeArrowheads="1"/>
          </p:cNvSpPr>
          <p:nvPr>
            <p:ph type="body" sz="half" idx="2"/>
            <p:custDataLst>
              <p:tags r:id="rId2"/>
            </p:custDataLst>
          </p:nvPr>
        </p:nvSpPr>
        <p:spPr>
          <a:xfrm>
            <a:off x="762000" y="1447800"/>
            <a:ext cx="7467600" cy="4876800"/>
          </a:xfrm>
        </p:spPr>
        <p:txBody>
          <a:bodyPr>
            <a:normAutofit fontScale="25000" lnSpcReduction="20000"/>
          </a:bodyPr>
          <a:lstStyle/>
          <a:p>
            <a:r>
              <a:rPr lang="en-US" sz="9600" dirty="0" smtClean="0"/>
              <a:t>Synthetic, fungicide </a:t>
            </a:r>
            <a:r>
              <a:rPr lang="en-US" sz="9600" dirty="0"/>
              <a:t>and </a:t>
            </a:r>
            <a:r>
              <a:rPr lang="en-US" sz="9600" dirty="0" smtClean="0"/>
              <a:t>bactericide applied as spray solution </a:t>
            </a:r>
          </a:p>
          <a:p>
            <a:r>
              <a:rPr lang="en-US" sz="9600" b="1" dirty="0" smtClean="0"/>
              <a:t>How </a:t>
            </a:r>
            <a:r>
              <a:rPr lang="en-US" sz="9600" b="1" dirty="0"/>
              <a:t>does it work? </a:t>
            </a:r>
            <a:r>
              <a:rPr lang="en-US" sz="9600" dirty="0" smtClean="0"/>
              <a:t>Copper </a:t>
            </a:r>
            <a:r>
              <a:rPr lang="en-US" sz="9600" dirty="0"/>
              <a:t>ions are absorbed by the spores of fungus or bacterium and </a:t>
            </a:r>
            <a:r>
              <a:rPr lang="en-US" sz="9600" dirty="0" smtClean="0"/>
              <a:t>disrupt </a:t>
            </a:r>
            <a:r>
              <a:rPr lang="en-US" sz="9600" dirty="0"/>
              <a:t>protein </a:t>
            </a:r>
            <a:r>
              <a:rPr lang="en-US" sz="9600" dirty="0" smtClean="0"/>
              <a:t>functions that prevent spore germination</a:t>
            </a:r>
            <a:endParaRPr lang="en-US" sz="9600" dirty="0"/>
          </a:p>
          <a:p>
            <a:r>
              <a:rPr lang="en-US" sz="9600" b="1" dirty="0" smtClean="0"/>
              <a:t>Pest Examples:  </a:t>
            </a:r>
            <a:r>
              <a:rPr lang="en-US" sz="9600" dirty="0" smtClean="0"/>
              <a:t>Late blight, early blight, bacterial spot and speck of tomatoes. </a:t>
            </a:r>
          </a:p>
          <a:p>
            <a:r>
              <a:rPr lang="en-US" sz="9600" b="1" dirty="0" smtClean="0"/>
              <a:t>When </a:t>
            </a:r>
            <a:r>
              <a:rPr lang="en-US" sz="9600" b="1" dirty="0"/>
              <a:t>to use: </a:t>
            </a:r>
            <a:r>
              <a:rPr lang="en-US" sz="9600" dirty="0" smtClean="0"/>
              <a:t>apply before appearance of disease</a:t>
            </a:r>
            <a:endParaRPr lang="en-US" sz="9600" dirty="0"/>
          </a:p>
          <a:p>
            <a:r>
              <a:rPr lang="en-US" sz="9600" b="1" dirty="0" smtClean="0"/>
              <a:t>Other </a:t>
            </a:r>
            <a:r>
              <a:rPr lang="en-US" sz="9600" b="1" dirty="0"/>
              <a:t>issues: </a:t>
            </a:r>
            <a:r>
              <a:rPr lang="en-US" sz="9600" dirty="0"/>
              <a:t>“must be utilized in a way that prevents accumulation in the soil” </a:t>
            </a:r>
            <a:r>
              <a:rPr lang="en-US" sz="9600" dirty="0" smtClean="0"/>
              <a:t>NOP. </a:t>
            </a:r>
            <a:endParaRPr lang="en-US" sz="9600" dirty="0"/>
          </a:p>
          <a:p>
            <a:r>
              <a:rPr lang="en-US" sz="9600" dirty="0" smtClean="0"/>
              <a:t>May negatively effect pollinators</a:t>
            </a:r>
            <a:endParaRPr lang="en-US" sz="9600" dirty="0"/>
          </a:p>
          <a:p>
            <a:endParaRPr lang="en-US"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33588597"/>
      </p:ext>
    </p:extLst>
  </p:cSld>
  <p:clrMapOvr>
    <a:masterClrMapping/>
  </p:clrMapOvr>
  <p:transition advTm="522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Bordeaux Mix</a:t>
            </a:r>
            <a:endParaRPr lang="en-US" dirty="0"/>
          </a:p>
        </p:txBody>
      </p:sp>
      <p:sp>
        <p:nvSpPr>
          <p:cNvPr id="629763" name="Rectangle 3"/>
          <p:cNvSpPr>
            <a:spLocks noGrp="1" noChangeArrowheads="1"/>
          </p:cNvSpPr>
          <p:nvPr>
            <p:ph type="body" sz="half" idx="2"/>
            <p:custDataLst>
              <p:tags r:id="rId2"/>
            </p:custDataLst>
          </p:nvPr>
        </p:nvSpPr>
        <p:spPr>
          <a:xfrm>
            <a:off x="838200" y="1524000"/>
            <a:ext cx="7786687" cy="4343399"/>
          </a:xfrm>
        </p:spPr>
        <p:txBody>
          <a:bodyPr>
            <a:noAutofit/>
          </a:bodyPr>
          <a:lstStyle/>
          <a:p>
            <a:r>
              <a:rPr lang="en-US" dirty="0" smtClean="0"/>
              <a:t>Copper sulfate with calcium hydroxide</a:t>
            </a:r>
            <a:endParaRPr lang="en-US" dirty="0"/>
          </a:p>
          <a:p>
            <a:r>
              <a:rPr lang="en-US" b="1" dirty="0" smtClean="0"/>
              <a:t>Pest examples: </a:t>
            </a:r>
            <a:r>
              <a:rPr lang="en-US" dirty="0" smtClean="0"/>
              <a:t>downy and powdery mildew of grapes, </a:t>
            </a:r>
            <a:r>
              <a:rPr lang="en-US" dirty="0" err="1" smtClean="0"/>
              <a:t>fireblight</a:t>
            </a:r>
            <a:r>
              <a:rPr lang="en-US" dirty="0" smtClean="0"/>
              <a:t> and apple scab in apple, foliar diseases of tomatoes</a:t>
            </a:r>
            <a:endParaRPr lang="en-US" dirty="0"/>
          </a:p>
          <a:p>
            <a:r>
              <a:rPr lang="en-US" b="1" dirty="0"/>
              <a:t>When to use: </a:t>
            </a:r>
            <a:r>
              <a:rPr lang="en-US" dirty="0" smtClean="0"/>
              <a:t>apply in early spring with diluted mixture on young foliage</a:t>
            </a:r>
            <a:endParaRPr lang="en-US" b="1" dirty="0"/>
          </a:p>
          <a:p>
            <a:r>
              <a:rPr lang="en-US" b="1" dirty="0"/>
              <a:t>Other </a:t>
            </a:r>
            <a:r>
              <a:rPr lang="en-US" b="1" dirty="0" smtClean="0"/>
              <a:t>information: </a:t>
            </a:r>
            <a:r>
              <a:rPr lang="en-US" dirty="0" smtClean="0"/>
              <a:t>different rates may be needed through out the season</a:t>
            </a:r>
            <a:endParaRPr lang="en-US" dirty="0"/>
          </a:p>
          <a:p>
            <a:r>
              <a:rPr lang="en-US" dirty="0" smtClean="0"/>
              <a:t>Persists through wet conditions</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4156181"/>
      </p:ext>
    </p:extLst>
  </p:cSld>
  <p:clrMapOvr>
    <a:masterClrMapping/>
  </p:clrMapOvr>
  <p:transition advTm="262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Bicarbonate (Potassium/Sodium)</a:t>
            </a:r>
            <a:endParaRPr lang="en-US" dirty="0"/>
          </a:p>
        </p:txBody>
      </p:sp>
      <p:sp>
        <p:nvSpPr>
          <p:cNvPr id="629763" name="Rectangle 3"/>
          <p:cNvSpPr>
            <a:spLocks noGrp="1" noChangeArrowheads="1"/>
          </p:cNvSpPr>
          <p:nvPr>
            <p:ph type="body" sz="half" idx="2"/>
            <p:custDataLst>
              <p:tags r:id="rId2"/>
            </p:custDataLst>
          </p:nvPr>
        </p:nvSpPr>
        <p:spPr>
          <a:xfrm>
            <a:off x="914400" y="1600200"/>
            <a:ext cx="8015287" cy="4419599"/>
          </a:xfrm>
        </p:spPr>
        <p:txBody>
          <a:bodyPr>
            <a:noAutofit/>
          </a:bodyPr>
          <a:lstStyle/>
          <a:p>
            <a:r>
              <a:rPr lang="en-US" sz="2600" dirty="0"/>
              <a:t>S</a:t>
            </a:r>
            <a:r>
              <a:rPr lang="en-US" sz="2600" dirty="0" smtClean="0"/>
              <a:t>ynthetic, white granules/powder mixed with water</a:t>
            </a:r>
            <a:endParaRPr lang="en-US" sz="2600" dirty="0"/>
          </a:p>
          <a:p>
            <a:r>
              <a:rPr lang="en-US" sz="2600" b="1" dirty="0"/>
              <a:t>How does it work? </a:t>
            </a:r>
            <a:r>
              <a:rPr lang="en-US" sz="2600" dirty="0" smtClean="0"/>
              <a:t>A protectant from foliar diseases</a:t>
            </a:r>
            <a:endParaRPr lang="en-US" sz="2600" dirty="0"/>
          </a:p>
          <a:p>
            <a:r>
              <a:rPr lang="en-US" sz="2600" b="1" dirty="0" smtClean="0"/>
              <a:t>Pest examples: </a:t>
            </a:r>
            <a:r>
              <a:rPr lang="en-US" sz="2600" dirty="0"/>
              <a:t>Powdery mildew </a:t>
            </a:r>
            <a:r>
              <a:rPr lang="en-US" sz="2600" dirty="0" smtClean="0"/>
              <a:t>on cucurbits, grapes, and brambles</a:t>
            </a:r>
          </a:p>
          <a:p>
            <a:r>
              <a:rPr lang="en-US" sz="2600" b="1" dirty="0" smtClean="0"/>
              <a:t>When </a:t>
            </a:r>
            <a:r>
              <a:rPr lang="en-US" sz="2600" b="1" dirty="0"/>
              <a:t>to use: </a:t>
            </a:r>
            <a:r>
              <a:rPr lang="en-US" sz="2600" dirty="0" smtClean="0"/>
              <a:t>first sign of disease</a:t>
            </a:r>
            <a:endParaRPr lang="en-US" sz="2600" dirty="0"/>
          </a:p>
          <a:p>
            <a:r>
              <a:rPr lang="en-US" sz="2600" b="1" dirty="0"/>
              <a:t>Examples of products: </a:t>
            </a:r>
            <a:r>
              <a:rPr lang="en-US" sz="2600" dirty="0" err="1"/>
              <a:t>Kaligreen</a:t>
            </a:r>
            <a:r>
              <a:rPr lang="en-US" sz="2600" dirty="0"/>
              <a:t>, Spectrum foliar </a:t>
            </a:r>
            <a:r>
              <a:rPr lang="en-US" sz="2600" dirty="0" smtClean="0"/>
              <a:t>fungicide, </a:t>
            </a:r>
            <a:r>
              <a:rPr lang="en-US" sz="2600" dirty="0" err="1" smtClean="0"/>
              <a:t>Armicarb</a:t>
            </a:r>
            <a:r>
              <a:rPr lang="en-US" sz="2600" dirty="0" smtClean="0"/>
              <a:t> (powdery mildew on grape)</a:t>
            </a:r>
            <a:endParaRPr lang="en-US" sz="2600"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6318925"/>
      </p:ext>
    </p:extLst>
  </p:cSld>
  <p:clrMapOvr>
    <a:masterClrMapping/>
  </p:clrMapOvr>
  <p:transition advTm="294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err="1" smtClean="0"/>
              <a:t>Trichoderma</a:t>
            </a:r>
            <a:r>
              <a:rPr lang="en-US" dirty="0" smtClean="0"/>
              <a:t> spp.</a:t>
            </a:r>
            <a:endParaRPr lang="en-US" dirty="0"/>
          </a:p>
        </p:txBody>
      </p:sp>
      <p:sp>
        <p:nvSpPr>
          <p:cNvPr id="629763" name="Rectangle 3"/>
          <p:cNvSpPr>
            <a:spLocks noGrp="1" noChangeArrowheads="1"/>
          </p:cNvSpPr>
          <p:nvPr>
            <p:ph type="body" sz="half" idx="2"/>
            <p:custDataLst>
              <p:tags r:id="rId2"/>
            </p:custDataLst>
          </p:nvPr>
        </p:nvSpPr>
        <p:spPr>
          <a:xfrm>
            <a:off x="685800" y="1371600"/>
            <a:ext cx="8153400" cy="5181600"/>
          </a:xfrm>
        </p:spPr>
        <p:txBody>
          <a:bodyPr>
            <a:noAutofit/>
          </a:bodyPr>
          <a:lstStyle/>
          <a:p>
            <a:r>
              <a:rPr lang="en-US" sz="2600" dirty="0" err="1" smtClean="0"/>
              <a:t>Nonsynthetic</a:t>
            </a:r>
            <a:r>
              <a:rPr lang="en-US" sz="2600" dirty="0" smtClean="0"/>
              <a:t>, fungal </a:t>
            </a:r>
            <a:r>
              <a:rPr lang="en-US" sz="2600" dirty="0"/>
              <a:t>species </a:t>
            </a:r>
            <a:r>
              <a:rPr lang="en-US" sz="2600" dirty="0" smtClean="0"/>
              <a:t>found in many soils</a:t>
            </a:r>
            <a:endParaRPr lang="en-US" sz="2600" dirty="0"/>
          </a:p>
          <a:p>
            <a:r>
              <a:rPr lang="en-US" sz="2600" b="1" dirty="0"/>
              <a:t>How does it work?  </a:t>
            </a:r>
            <a:r>
              <a:rPr lang="en-US" sz="2600" dirty="0"/>
              <a:t>C</a:t>
            </a:r>
            <a:r>
              <a:rPr lang="en-US" sz="2600" dirty="0" smtClean="0"/>
              <a:t>olonizes </a:t>
            </a:r>
            <a:r>
              <a:rPr lang="en-US" sz="2600" dirty="0"/>
              <a:t>plant roots to induce plant defense responses that make plants more resistant</a:t>
            </a:r>
            <a:r>
              <a:rPr lang="en-US" sz="2600" dirty="0" smtClean="0"/>
              <a:t>.</a:t>
            </a:r>
            <a:endParaRPr lang="en-US" sz="2600" dirty="0"/>
          </a:p>
          <a:p>
            <a:r>
              <a:rPr lang="en-US" sz="2600" b="1" dirty="0" smtClean="0"/>
              <a:t>Pest examples: </a:t>
            </a:r>
            <a:r>
              <a:rPr lang="en-US" sz="2600" i="1" dirty="0" err="1" smtClean="0"/>
              <a:t>Phytium</a:t>
            </a:r>
            <a:r>
              <a:rPr lang="en-US" sz="2600" i="1" dirty="0" smtClean="0"/>
              <a:t> </a:t>
            </a:r>
            <a:r>
              <a:rPr lang="en-US" sz="2600" dirty="0" smtClean="0"/>
              <a:t>(white root rot), </a:t>
            </a:r>
            <a:r>
              <a:rPr lang="en-US" sz="2600" i="1" dirty="0" err="1" smtClean="0"/>
              <a:t>Fusarium</a:t>
            </a:r>
            <a:r>
              <a:rPr lang="en-US" sz="2600" i="1" dirty="0" smtClean="0"/>
              <a:t> </a:t>
            </a:r>
            <a:r>
              <a:rPr lang="en-US" sz="2600" dirty="0" smtClean="0"/>
              <a:t>(wilt), </a:t>
            </a:r>
            <a:r>
              <a:rPr lang="en-US" sz="2600" i="1" dirty="0" err="1" smtClean="0"/>
              <a:t>Rhizoctonia</a:t>
            </a:r>
            <a:r>
              <a:rPr lang="en-US" sz="2600" i="1" dirty="0" smtClean="0"/>
              <a:t> </a:t>
            </a:r>
            <a:r>
              <a:rPr lang="en-US" sz="2600" dirty="0" smtClean="0"/>
              <a:t>(rot)</a:t>
            </a:r>
          </a:p>
          <a:p>
            <a:r>
              <a:rPr lang="en-US" sz="2600" b="1" dirty="0" smtClean="0"/>
              <a:t>When </a:t>
            </a:r>
            <a:r>
              <a:rPr lang="en-US" sz="2600" b="1" dirty="0"/>
              <a:t>to use:  </a:t>
            </a:r>
            <a:r>
              <a:rPr lang="en-US" sz="2600" dirty="0" smtClean="0"/>
              <a:t>Treat </a:t>
            </a:r>
            <a:r>
              <a:rPr lang="en-US" sz="2600" dirty="0"/>
              <a:t>seeds, soil, </a:t>
            </a:r>
            <a:r>
              <a:rPr lang="en-US" sz="2600" dirty="0" smtClean="0"/>
              <a:t>and/or potting mix</a:t>
            </a:r>
            <a:endParaRPr lang="en-US" sz="2600" dirty="0"/>
          </a:p>
          <a:p>
            <a:r>
              <a:rPr lang="en-US" sz="2600" b="1" dirty="0" smtClean="0"/>
              <a:t>Example(s) </a:t>
            </a:r>
            <a:r>
              <a:rPr lang="en-US" sz="2600" b="1" dirty="0"/>
              <a:t>of products: </a:t>
            </a:r>
            <a:r>
              <a:rPr lang="en-US" sz="2600" dirty="0" err="1" smtClean="0"/>
              <a:t>RootShield</a:t>
            </a:r>
            <a:endParaRPr lang="en-US" sz="2600" dirty="0"/>
          </a:p>
          <a:p>
            <a:r>
              <a:rPr lang="en-US" sz="2600" b="1" dirty="0"/>
              <a:t>Other issues: </a:t>
            </a:r>
            <a:r>
              <a:rPr lang="en-US" sz="2600" dirty="0"/>
              <a:t>Beneficial </a:t>
            </a:r>
            <a:r>
              <a:rPr lang="en-US" sz="2600" dirty="0" smtClean="0"/>
              <a:t>effects/pest targets </a:t>
            </a:r>
            <a:r>
              <a:rPr lang="en-US" sz="2600" dirty="0"/>
              <a:t>vary </a:t>
            </a:r>
            <a:r>
              <a:rPr lang="en-US" sz="2600" dirty="0" smtClean="0"/>
              <a:t>among </a:t>
            </a:r>
            <a:r>
              <a:rPr lang="en-US" sz="2600" i="1" dirty="0" err="1" smtClean="0"/>
              <a:t>Trichoderma</a:t>
            </a:r>
            <a:r>
              <a:rPr lang="en-US" sz="2600" i="1" dirty="0" smtClean="0"/>
              <a:t> spp.</a:t>
            </a:r>
            <a:endParaRPr lang="en-US" sz="2600" i="1" dirty="0"/>
          </a:p>
          <a:p>
            <a:pPr marL="0" indent="0">
              <a:buNone/>
            </a:pPr>
            <a:endParaRPr lang="en-US" sz="2600"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2859628"/>
      </p:ext>
    </p:extLst>
  </p:cSld>
  <p:clrMapOvr>
    <a:masterClrMapping/>
  </p:clrMapOvr>
  <p:transition advTm="398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smtClean="0"/>
              <a:t>Streptomyces </a:t>
            </a:r>
            <a:r>
              <a:rPr lang="en-US" i="1" dirty="0" err="1" smtClean="0"/>
              <a:t>lydicus</a:t>
            </a:r>
            <a:endParaRPr lang="en-US" i="1" dirty="0"/>
          </a:p>
        </p:txBody>
      </p:sp>
      <p:sp>
        <p:nvSpPr>
          <p:cNvPr id="629763" name="Rectangle 3"/>
          <p:cNvSpPr>
            <a:spLocks noGrp="1" noChangeArrowheads="1"/>
          </p:cNvSpPr>
          <p:nvPr>
            <p:ph type="body" sz="half" idx="2"/>
            <p:custDataLst>
              <p:tags r:id="rId2"/>
            </p:custDataLst>
          </p:nvPr>
        </p:nvSpPr>
        <p:spPr>
          <a:xfrm>
            <a:off x="838200" y="1371600"/>
            <a:ext cx="8091487" cy="4114799"/>
          </a:xfrm>
        </p:spPr>
        <p:txBody>
          <a:bodyPr>
            <a:normAutofit fontScale="92500" lnSpcReduction="10000"/>
          </a:bodyPr>
          <a:lstStyle/>
          <a:p>
            <a:r>
              <a:rPr lang="en-US" dirty="0" err="1" smtClean="0"/>
              <a:t>Nonsynthetic</a:t>
            </a:r>
            <a:r>
              <a:rPr lang="en-US" dirty="0" smtClean="0"/>
              <a:t>, bacterium </a:t>
            </a:r>
            <a:r>
              <a:rPr lang="en-US" dirty="0"/>
              <a:t>found in the soil</a:t>
            </a:r>
          </a:p>
          <a:p>
            <a:r>
              <a:rPr lang="en-US" b="1" dirty="0"/>
              <a:t>How does it work?  </a:t>
            </a:r>
            <a:r>
              <a:rPr lang="en-US" dirty="0" smtClean="0"/>
              <a:t>Colonizes on plant roots/foliage and competes with other pathogens. It </a:t>
            </a:r>
            <a:r>
              <a:rPr lang="en-US" dirty="0"/>
              <a:t>produces antifungal compound and enzymes that digest cell walls of fungi.</a:t>
            </a:r>
          </a:p>
          <a:p>
            <a:r>
              <a:rPr lang="en-US" b="1" dirty="0" smtClean="0"/>
              <a:t>Pest examples: </a:t>
            </a:r>
            <a:r>
              <a:rPr lang="en-US" dirty="0" smtClean="0"/>
              <a:t>Seed treated- </a:t>
            </a:r>
            <a:r>
              <a:rPr lang="en-US" i="1" dirty="0" err="1"/>
              <a:t>F</a:t>
            </a:r>
            <a:r>
              <a:rPr lang="en-US" i="1" dirty="0" err="1" smtClean="0"/>
              <a:t>usarium</a:t>
            </a:r>
            <a:r>
              <a:rPr lang="en-US" i="1" dirty="0" smtClean="0"/>
              <a:t>, </a:t>
            </a:r>
            <a:r>
              <a:rPr lang="en-US" i="1" dirty="0" err="1"/>
              <a:t>R</a:t>
            </a:r>
            <a:r>
              <a:rPr lang="en-US" i="1" dirty="0" err="1" smtClean="0"/>
              <a:t>hizoctonia</a:t>
            </a:r>
            <a:r>
              <a:rPr lang="en-US" i="1" dirty="0"/>
              <a:t>, </a:t>
            </a:r>
            <a:r>
              <a:rPr lang="en-US" i="1" dirty="0" err="1" smtClean="0"/>
              <a:t>Phythium</a:t>
            </a:r>
            <a:r>
              <a:rPr lang="en-US" i="1" dirty="0" smtClean="0"/>
              <a:t>, </a:t>
            </a:r>
            <a:r>
              <a:rPr lang="en-US" i="1" dirty="0" err="1"/>
              <a:t>S</a:t>
            </a:r>
            <a:r>
              <a:rPr lang="en-US" i="1" dirty="0" err="1" smtClean="0"/>
              <a:t>clerotinia</a:t>
            </a:r>
            <a:r>
              <a:rPr lang="en-US" i="1" dirty="0"/>
              <a:t>, </a:t>
            </a:r>
            <a:r>
              <a:rPr lang="en-US" dirty="0" smtClean="0"/>
              <a:t>and </a:t>
            </a:r>
            <a:r>
              <a:rPr lang="en-US" i="1" dirty="0" err="1" smtClean="0"/>
              <a:t>Verticillium</a:t>
            </a:r>
            <a:endParaRPr lang="en-US" i="1" dirty="0"/>
          </a:p>
          <a:p>
            <a:r>
              <a:rPr lang="en-US" dirty="0" smtClean="0"/>
              <a:t>Foliar </a:t>
            </a:r>
            <a:r>
              <a:rPr lang="en-US" dirty="0"/>
              <a:t>application- powdery/downy mildews, </a:t>
            </a:r>
            <a:r>
              <a:rPr lang="en-US" dirty="0" smtClean="0"/>
              <a:t>fire blight,          </a:t>
            </a:r>
            <a:r>
              <a:rPr lang="en-US" i="1" dirty="0" err="1"/>
              <a:t>A</a:t>
            </a:r>
            <a:r>
              <a:rPr lang="en-US" i="1" dirty="0" err="1" smtClean="0"/>
              <a:t>lternaria</a:t>
            </a:r>
            <a:r>
              <a:rPr lang="en-US" i="1" dirty="0"/>
              <a:t>, </a:t>
            </a:r>
            <a:r>
              <a:rPr lang="en-US" i="1" dirty="0" err="1"/>
              <a:t>S</a:t>
            </a:r>
            <a:r>
              <a:rPr lang="en-US" i="1" dirty="0" err="1" smtClean="0"/>
              <a:t>clerotinia</a:t>
            </a:r>
            <a:r>
              <a:rPr lang="en-US" i="1" dirty="0"/>
              <a:t>, </a:t>
            </a:r>
            <a:r>
              <a:rPr lang="en-US" dirty="0" smtClean="0"/>
              <a:t>and</a:t>
            </a:r>
            <a:r>
              <a:rPr lang="en-US" i="1" dirty="0" smtClean="0"/>
              <a:t> Anthracnose</a:t>
            </a:r>
            <a:r>
              <a:rPr lang="en-US" i="1" dirty="0"/>
              <a:t>,</a:t>
            </a:r>
          </a:p>
          <a:p>
            <a:r>
              <a:rPr lang="en-US" b="1" dirty="0"/>
              <a:t>When to use: </a:t>
            </a:r>
            <a:r>
              <a:rPr lang="en-US" dirty="0" smtClean="0"/>
              <a:t>at planting or before disease presence</a:t>
            </a:r>
          </a:p>
          <a:p>
            <a:r>
              <a:rPr lang="en-US" b="1" dirty="0" smtClean="0"/>
              <a:t>Example(s) of product: </a:t>
            </a:r>
            <a:r>
              <a:rPr lang="en-US" dirty="0" err="1" smtClean="0"/>
              <a:t>Actinovate</a:t>
            </a:r>
            <a:endParaRPr lang="en-US" dirty="0"/>
          </a:p>
          <a:p>
            <a:endParaRPr 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5756595"/>
      </p:ext>
    </p:extLst>
  </p:cSld>
  <p:clrMapOvr>
    <a:masterClrMapping/>
  </p:clrMapOvr>
  <p:transition advTm="46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err="1" smtClean="0"/>
              <a:t>Coniothyrium</a:t>
            </a:r>
            <a:r>
              <a:rPr lang="en-US" i="1" dirty="0" smtClean="0"/>
              <a:t> </a:t>
            </a:r>
            <a:r>
              <a:rPr lang="en-US" i="1" dirty="0" err="1" smtClean="0"/>
              <a:t>minitans</a:t>
            </a:r>
            <a:endParaRPr lang="en-US" i="1" dirty="0"/>
          </a:p>
        </p:txBody>
      </p:sp>
      <p:sp>
        <p:nvSpPr>
          <p:cNvPr id="629763" name="Rectangle 3"/>
          <p:cNvSpPr>
            <a:spLocks noGrp="1" noChangeArrowheads="1"/>
          </p:cNvSpPr>
          <p:nvPr>
            <p:ph type="body" sz="half" idx="2"/>
            <p:custDataLst>
              <p:tags r:id="rId2"/>
            </p:custDataLst>
          </p:nvPr>
        </p:nvSpPr>
        <p:spPr>
          <a:xfrm>
            <a:off x="914400" y="1524001"/>
            <a:ext cx="8015287" cy="4114799"/>
          </a:xfrm>
        </p:spPr>
        <p:txBody>
          <a:bodyPr>
            <a:normAutofit fontScale="92500" lnSpcReduction="10000"/>
          </a:bodyPr>
          <a:lstStyle/>
          <a:p>
            <a:r>
              <a:rPr lang="en-US" dirty="0" err="1" smtClean="0"/>
              <a:t>Nonsynthetic</a:t>
            </a:r>
            <a:r>
              <a:rPr lang="en-US" dirty="0" smtClean="0"/>
              <a:t>, fungus </a:t>
            </a:r>
          </a:p>
          <a:p>
            <a:r>
              <a:rPr lang="en-US" b="1" dirty="0" smtClean="0"/>
              <a:t>How </a:t>
            </a:r>
            <a:r>
              <a:rPr lang="en-US" b="1" dirty="0"/>
              <a:t>does it work? </a:t>
            </a:r>
            <a:r>
              <a:rPr lang="en-US" dirty="0"/>
              <a:t>Sold as conidia (</a:t>
            </a:r>
            <a:r>
              <a:rPr lang="en-US" dirty="0" smtClean="0"/>
              <a:t>spores) that will attack pathogens within in the soil</a:t>
            </a:r>
          </a:p>
          <a:p>
            <a:r>
              <a:rPr lang="en-US" b="1" dirty="0" smtClean="0"/>
              <a:t>Pest examples: </a:t>
            </a:r>
            <a:r>
              <a:rPr lang="en-US" i="1" dirty="0" err="1"/>
              <a:t>S</a:t>
            </a:r>
            <a:r>
              <a:rPr lang="en-US" i="1" dirty="0" err="1" smtClean="0"/>
              <a:t>clerotinia</a:t>
            </a:r>
            <a:r>
              <a:rPr lang="en-US" i="1" dirty="0" smtClean="0"/>
              <a:t> </a:t>
            </a:r>
            <a:r>
              <a:rPr lang="en-US" i="1" dirty="0" err="1" smtClean="0"/>
              <a:t>sclerotium</a:t>
            </a:r>
            <a:r>
              <a:rPr lang="en-US" i="1" dirty="0" smtClean="0"/>
              <a:t> </a:t>
            </a:r>
            <a:r>
              <a:rPr lang="en-US" dirty="0" smtClean="0"/>
              <a:t>(white mold) and </a:t>
            </a:r>
            <a:r>
              <a:rPr lang="en-US" i="1" dirty="0" err="1" smtClean="0"/>
              <a:t>Sclerotinia</a:t>
            </a:r>
            <a:r>
              <a:rPr lang="en-US" i="1" dirty="0" smtClean="0"/>
              <a:t> minor </a:t>
            </a:r>
            <a:r>
              <a:rPr lang="en-US" dirty="0" smtClean="0"/>
              <a:t>(soft rot and blight)</a:t>
            </a:r>
            <a:endParaRPr lang="en-US" dirty="0"/>
          </a:p>
          <a:p>
            <a:r>
              <a:rPr lang="en-US" b="1" dirty="0"/>
              <a:t>When to use: </a:t>
            </a:r>
            <a:r>
              <a:rPr lang="en-US" dirty="0" smtClean="0"/>
              <a:t>applied/incorporated into top 2 in of soil before season</a:t>
            </a:r>
            <a:endParaRPr lang="en-US" dirty="0"/>
          </a:p>
          <a:p>
            <a:r>
              <a:rPr lang="en-US" b="1" dirty="0" smtClean="0"/>
              <a:t>Example </a:t>
            </a:r>
            <a:r>
              <a:rPr lang="en-US" b="1" dirty="0"/>
              <a:t>of </a:t>
            </a:r>
            <a:r>
              <a:rPr lang="en-US" b="1" dirty="0" smtClean="0"/>
              <a:t>product: </a:t>
            </a:r>
            <a:r>
              <a:rPr lang="en-US" dirty="0" err="1" smtClean="0"/>
              <a:t>Contans</a:t>
            </a:r>
            <a:endParaRPr lang="en-US" dirty="0"/>
          </a:p>
          <a:p>
            <a:r>
              <a:rPr lang="en-US" b="1" dirty="0"/>
              <a:t>Other issues: </a:t>
            </a:r>
            <a:r>
              <a:rPr lang="en-US" dirty="0"/>
              <a:t>E</a:t>
            </a:r>
            <a:r>
              <a:rPr lang="en-US" dirty="0" smtClean="0"/>
              <a:t>nvironmental </a:t>
            </a:r>
            <a:r>
              <a:rPr lang="en-US" dirty="0"/>
              <a:t>effectiveness is based on soil temperature and moisture</a:t>
            </a:r>
          </a:p>
          <a:p>
            <a:endParaRPr lang="en-US"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32662387"/>
      </p:ext>
    </p:extLst>
  </p:cSld>
  <p:clrMapOvr>
    <a:masterClrMapping/>
  </p:clrMapOvr>
  <p:transition advTm="351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Bacillus </a:t>
            </a:r>
            <a:r>
              <a:rPr lang="en-US" i="1" dirty="0" err="1" smtClean="0"/>
              <a:t>subtilis</a:t>
            </a:r>
            <a:endParaRPr lang="en-US" i="1" dirty="0"/>
          </a:p>
        </p:txBody>
      </p:sp>
      <p:sp>
        <p:nvSpPr>
          <p:cNvPr id="4" name="Text Placeholder 3"/>
          <p:cNvSpPr>
            <a:spLocks noGrp="1"/>
          </p:cNvSpPr>
          <p:nvPr>
            <p:ph type="body" sz="half" idx="2"/>
          </p:nvPr>
        </p:nvSpPr>
        <p:spPr>
          <a:xfrm>
            <a:off x="914400" y="1497013"/>
            <a:ext cx="8001000" cy="4759325"/>
          </a:xfrm>
        </p:spPr>
        <p:txBody>
          <a:bodyPr>
            <a:normAutofit/>
          </a:bodyPr>
          <a:lstStyle/>
          <a:p>
            <a:r>
              <a:rPr lang="en-US" sz="2600" dirty="0" err="1" smtClean="0"/>
              <a:t>Nonsynthetic</a:t>
            </a:r>
            <a:r>
              <a:rPr lang="en-US" sz="2600" dirty="0" smtClean="0"/>
              <a:t>,  </a:t>
            </a:r>
            <a:r>
              <a:rPr lang="en-US" sz="2600" dirty="0"/>
              <a:t>b</a:t>
            </a:r>
            <a:r>
              <a:rPr lang="en-US" sz="2600" dirty="0" smtClean="0"/>
              <a:t>acterium </a:t>
            </a:r>
            <a:r>
              <a:rPr lang="en-US" sz="2600" dirty="0"/>
              <a:t>that has spore </a:t>
            </a:r>
            <a:r>
              <a:rPr lang="en-US" sz="2600" dirty="0" smtClean="0"/>
              <a:t>form</a:t>
            </a:r>
            <a:endParaRPr lang="en-US" sz="2600" dirty="0"/>
          </a:p>
          <a:p>
            <a:r>
              <a:rPr lang="en-US" sz="2600" b="1" dirty="0" smtClean="0"/>
              <a:t>How </a:t>
            </a:r>
            <a:r>
              <a:rPr lang="en-US" sz="2600" b="1" dirty="0"/>
              <a:t>does it work? </a:t>
            </a:r>
            <a:r>
              <a:rPr lang="en-US" sz="2600" dirty="0"/>
              <a:t>It competes with other microorganisms </a:t>
            </a:r>
            <a:r>
              <a:rPr lang="en-US" sz="2600" dirty="0" smtClean="0"/>
              <a:t>and </a:t>
            </a:r>
            <a:r>
              <a:rPr lang="en-US" sz="2600" dirty="0"/>
              <a:t>interferes with pathogen </a:t>
            </a:r>
            <a:r>
              <a:rPr lang="en-US" sz="2600" dirty="0" smtClean="0"/>
              <a:t>attachment and spore dispersal.</a:t>
            </a:r>
            <a:endParaRPr lang="en-US" sz="2600" dirty="0"/>
          </a:p>
          <a:p>
            <a:r>
              <a:rPr lang="en-US" sz="2600" b="1" dirty="0" smtClean="0"/>
              <a:t>Pest Examples: </a:t>
            </a:r>
            <a:r>
              <a:rPr lang="en-US" sz="2600" i="1" dirty="0" err="1" smtClean="0"/>
              <a:t>Verticillium</a:t>
            </a:r>
            <a:r>
              <a:rPr lang="en-US" sz="2600" dirty="0" smtClean="0"/>
              <a:t>. Combined with </a:t>
            </a:r>
            <a:r>
              <a:rPr lang="en-US" sz="2600" i="1" dirty="0" smtClean="0"/>
              <a:t>Streptomyces </a:t>
            </a:r>
            <a:r>
              <a:rPr lang="en-US" sz="2600" i="1" dirty="0" err="1" smtClean="0"/>
              <a:t>gramicifaciens</a:t>
            </a:r>
            <a:r>
              <a:rPr lang="en-US" sz="2600" i="1" dirty="0" smtClean="0"/>
              <a:t> </a:t>
            </a:r>
            <a:r>
              <a:rPr lang="en-US" sz="2600" dirty="0"/>
              <a:t>control of root rot in cucumber and tomato.</a:t>
            </a:r>
          </a:p>
          <a:p>
            <a:r>
              <a:rPr lang="en-US" sz="2600" b="1" dirty="0" smtClean="0"/>
              <a:t>When to use: </a:t>
            </a:r>
            <a:r>
              <a:rPr lang="en-US" sz="2600" dirty="0" smtClean="0"/>
              <a:t>Seed </a:t>
            </a:r>
            <a:r>
              <a:rPr lang="en-US" sz="2600" dirty="0"/>
              <a:t>and soil  </a:t>
            </a:r>
          </a:p>
          <a:p>
            <a:r>
              <a:rPr lang="en-US" sz="2600" b="1" dirty="0" smtClean="0"/>
              <a:t>Examples</a:t>
            </a:r>
            <a:r>
              <a:rPr lang="en-US" sz="2600" b="1" dirty="0"/>
              <a:t>:  </a:t>
            </a:r>
            <a:r>
              <a:rPr lang="en-US" sz="2600" i="1" dirty="0" smtClean="0"/>
              <a:t>Bacillus </a:t>
            </a:r>
            <a:r>
              <a:rPr lang="en-US" sz="2600" i="1" dirty="0" err="1" smtClean="0"/>
              <a:t>subtilis</a:t>
            </a:r>
            <a:r>
              <a:rPr lang="en-US" sz="2600" dirty="0" smtClean="0"/>
              <a:t> </a:t>
            </a:r>
            <a:r>
              <a:rPr lang="en-US" sz="2600" dirty="0"/>
              <a:t>strain </a:t>
            </a:r>
            <a:r>
              <a:rPr lang="en-US" sz="2600" dirty="0" smtClean="0"/>
              <a:t>(QST </a:t>
            </a:r>
            <a:r>
              <a:rPr lang="en-US" sz="2600" dirty="0"/>
              <a:t>713</a:t>
            </a:r>
            <a:r>
              <a:rPr lang="en-US" sz="2600" dirty="0" smtClean="0"/>
              <a:t>) </a:t>
            </a:r>
            <a:r>
              <a:rPr lang="en-US" sz="2600" dirty="0"/>
              <a:t>and </a:t>
            </a:r>
            <a:r>
              <a:rPr lang="en-US" sz="2600" dirty="0" smtClean="0"/>
              <a:t>Serenade</a:t>
            </a:r>
            <a:endParaRPr lang="en-US" sz="26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3804159"/>
      </p:ext>
    </p:extLst>
  </p:cSld>
  <p:clrMapOvr>
    <a:masterClrMapping/>
  </p:clrMapOvr>
  <p:transition spd="slow" advTm="352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a:xfrm>
            <a:off x="762000" y="152400"/>
            <a:ext cx="8077200" cy="1143000"/>
          </a:xfrm>
        </p:spPr>
        <p:txBody>
          <a:bodyPr/>
          <a:lstStyle/>
          <a:p>
            <a:pPr>
              <a:defRPr/>
            </a:pPr>
            <a:r>
              <a:rPr lang="en-US" dirty="0" smtClean="0"/>
              <a:t>Resources</a:t>
            </a:r>
          </a:p>
        </p:txBody>
      </p:sp>
      <p:sp>
        <p:nvSpPr>
          <p:cNvPr id="618499" name="Rectangle 3"/>
          <p:cNvSpPr>
            <a:spLocks noGrp="1" noChangeArrowheads="1"/>
          </p:cNvSpPr>
          <p:nvPr>
            <p:ph idx="1"/>
            <p:custDataLst>
              <p:tags r:id="rId3"/>
            </p:custDataLst>
          </p:nvPr>
        </p:nvSpPr>
        <p:spPr>
          <a:xfrm>
            <a:off x="762000" y="1143000"/>
            <a:ext cx="8077200" cy="4979376"/>
          </a:xfrm>
          <a:ln>
            <a:solidFill>
              <a:schemeClr val="bg1"/>
            </a:solidFill>
          </a:ln>
        </p:spPr>
        <p:txBody>
          <a:bodyPr>
            <a:normAutofit fontScale="70000" lnSpcReduction="20000"/>
          </a:bodyPr>
          <a:lstStyle/>
          <a:p>
            <a:pPr>
              <a:defRPr/>
            </a:pPr>
            <a:r>
              <a:rPr lang="en-US" dirty="0" smtClean="0"/>
              <a:t>University of Illinois Extension’s Local Foods and Small Farms Webinars: 2013-2014 Organic Insect and Disease Management </a:t>
            </a:r>
            <a:r>
              <a:rPr lang="en-US" dirty="0" smtClean="0">
                <a:hlinkClick r:id="rId8"/>
              </a:rPr>
              <a:t>http</a:t>
            </a:r>
            <a:r>
              <a:rPr lang="en-US" dirty="0">
                <a:hlinkClick r:id="rId8"/>
              </a:rPr>
              <a:t>://</a:t>
            </a:r>
            <a:r>
              <a:rPr lang="en-US" dirty="0" smtClean="0">
                <a:hlinkClick r:id="rId8"/>
              </a:rPr>
              <a:t>web.extension.illinois.edu/smallfarm/webinar.html</a:t>
            </a:r>
            <a:endParaRPr lang="en-US" dirty="0" smtClean="0"/>
          </a:p>
          <a:p>
            <a:pPr>
              <a:defRPr/>
            </a:pPr>
            <a:r>
              <a:rPr lang="en-US" dirty="0" smtClean="0"/>
              <a:t>OMRI List of Products</a:t>
            </a:r>
            <a:br>
              <a:rPr lang="en-US" dirty="0" smtClean="0"/>
            </a:br>
            <a:r>
              <a:rPr lang="en-US" u="sng" dirty="0" smtClean="0">
                <a:solidFill>
                  <a:schemeClr val="tx2"/>
                </a:solidFill>
                <a:hlinkClick r:id="rId9"/>
              </a:rPr>
              <a:t>http</a:t>
            </a:r>
            <a:r>
              <a:rPr lang="en-US" u="sng" dirty="0">
                <a:solidFill>
                  <a:schemeClr val="tx2"/>
                </a:solidFill>
                <a:hlinkClick r:id="rId9"/>
              </a:rPr>
              <a:t>://</a:t>
            </a:r>
            <a:r>
              <a:rPr lang="en-US" u="sng" dirty="0" smtClean="0">
                <a:solidFill>
                  <a:schemeClr val="tx2"/>
                </a:solidFill>
                <a:hlinkClick r:id="rId9"/>
              </a:rPr>
              <a:t>www.omri.org/omri-lists</a:t>
            </a:r>
            <a:r>
              <a:rPr lang="en-US" dirty="0" smtClean="0"/>
              <a:t>  </a:t>
            </a:r>
          </a:p>
          <a:p>
            <a:pPr>
              <a:defRPr/>
            </a:pPr>
            <a:r>
              <a:rPr lang="en-US" dirty="0"/>
              <a:t>Cornell: Resource Guide for Organic and Disease Management (</a:t>
            </a:r>
            <a:r>
              <a:rPr lang="en-US" dirty="0" err="1" smtClean="0"/>
              <a:t>pdf</a:t>
            </a:r>
            <a:r>
              <a:rPr lang="en-US" dirty="0" smtClean="0"/>
              <a:t>) </a:t>
            </a:r>
            <a:r>
              <a:rPr lang="en-US" u="sng" dirty="0" smtClean="0">
                <a:solidFill>
                  <a:schemeClr val="tx2"/>
                </a:solidFill>
                <a:hlinkClick r:id="rId10"/>
              </a:rPr>
              <a:t>http</a:t>
            </a:r>
            <a:r>
              <a:rPr lang="en-US" u="sng" dirty="0">
                <a:solidFill>
                  <a:schemeClr val="tx2"/>
                </a:solidFill>
                <a:hlinkClick r:id="rId10"/>
              </a:rPr>
              <a:t>://web.pppmb.cals.cornell.edu/resourceguide</a:t>
            </a:r>
            <a:r>
              <a:rPr lang="en-US" u="sng" dirty="0" smtClean="0">
                <a:solidFill>
                  <a:schemeClr val="tx2"/>
                </a:solidFill>
                <a:hlinkClick r:id="rId10"/>
              </a:rPr>
              <a:t>/</a:t>
            </a:r>
            <a:endParaRPr lang="en-US" dirty="0" smtClean="0"/>
          </a:p>
          <a:p>
            <a:pPr>
              <a:defRPr/>
            </a:pPr>
            <a:r>
              <a:rPr lang="en-US" dirty="0" smtClean="0"/>
              <a:t>NC State’s CEFS: Organic Production Guides </a:t>
            </a:r>
            <a:r>
              <a:rPr lang="en-US" u="sng" dirty="0" smtClean="0">
                <a:solidFill>
                  <a:schemeClr val="tx2"/>
                </a:solidFill>
              </a:rPr>
              <a:t>http</a:t>
            </a:r>
            <a:r>
              <a:rPr lang="en-US" u="sng" dirty="0">
                <a:solidFill>
                  <a:schemeClr val="tx2"/>
                </a:solidFill>
              </a:rPr>
              <a:t>://www.cefs.ncsu.edu/resources/guides/organicproductionguide.html</a:t>
            </a:r>
            <a:endParaRPr lang="en-US" u="sng" dirty="0" smtClean="0">
              <a:solidFill>
                <a:schemeClr val="tx2"/>
              </a:solidFill>
            </a:endParaRPr>
          </a:p>
          <a:p>
            <a:pPr>
              <a:defRPr/>
            </a:pPr>
            <a:r>
              <a:rPr lang="en-US" dirty="0" err="1" smtClean="0"/>
              <a:t>Baculoviruses</a:t>
            </a:r>
            <a:endParaRPr lang="en-US" dirty="0"/>
          </a:p>
          <a:p>
            <a:pPr>
              <a:defRPr/>
            </a:pPr>
            <a:r>
              <a:rPr lang="en-US" u="sng" dirty="0" smtClean="0">
                <a:hlinkClick r:id="rId11"/>
              </a:rPr>
              <a:t>http</a:t>
            </a:r>
            <a:r>
              <a:rPr lang="en-US" u="sng" dirty="0">
                <a:hlinkClick r:id="rId11"/>
              </a:rPr>
              <a:t>://www.biocontrol.entomology.cornell.edu//</a:t>
            </a:r>
            <a:r>
              <a:rPr lang="en-US" u="sng" dirty="0" smtClean="0">
                <a:hlinkClick r:id="rId11"/>
              </a:rPr>
              <a:t>pathogens/baculoviruses.html</a:t>
            </a:r>
            <a:r>
              <a:rPr lang="en-US" dirty="0"/>
              <a:t>.  </a:t>
            </a:r>
            <a:endParaRPr lang="en-US" u="sng" dirty="0">
              <a:solidFill>
                <a:schemeClr val="tx2"/>
              </a:solidFill>
              <a:latin typeface="+mj-lt"/>
            </a:endParaRPr>
          </a:p>
          <a:p>
            <a:pPr>
              <a:defRPr/>
            </a:pPr>
            <a:r>
              <a:rPr lang="en-US" dirty="0" smtClean="0"/>
              <a:t>Nematodes </a:t>
            </a:r>
            <a:r>
              <a:rPr lang="en-US" u="sng" dirty="0">
                <a:hlinkClick r:id="rId12"/>
              </a:rPr>
              <a:t>http://</a:t>
            </a:r>
            <a:r>
              <a:rPr lang="en-US" u="sng" dirty="0" smtClean="0">
                <a:hlinkClick r:id="rId12"/>
              </a:rPr>
              <a:t>www.biocontrol.entomology.cornell.edu/pathogens/nematodes.html</a:t>
            </a:r>
            <a:endParaRPr lang="en-US" dirty="0"/>
          </a:p>
          <a:p>
            <a:pPr>
              <a:defRPr/>
            </a:pPr>
            <a:endParaRPr lang="en-US" u="sng" dirty="0">
              <a:solidFill>
                <a:schemeClr val="tx2"/>
              </a:solidFill>
              <a:latin typeface="+mj-lt"/>
            </a:endParaRPr>
          </a:p>
          <a:p>
            <a:pPr>
              <a:defRPr/>
            </a:pPr>
            <a:endParaRPr lang="en-US" u="sng" dirty="0">
              <a:solidFill>
                <a:schemeClr val="tx2"/>
              </a:solidFill>
              <a:latin typeface="+mj-lt"/>
            </a:endParaRPr>
          </a:p>
          <a:p>
            <a:pPr>
              <a:defRPr/>
            </a:pPr>
            <a:endParaRPr lang="en-US" u="sng" dirty="0" smtClean="0">
              <a:solidFill>
                <a:schemeClr val="tx2"/>
              </a:solidFill>
              <a:latin typeface="+mj-lt"/>
            </a:endParaRPr>
          </a:p>
          <a:p>
            <a:pPr>
              <a:defRPr/>
            </a:pPr>
            <a:endParaRPr lang="en-US" dirty="0" smtClean="0">
              <a:latin typeface="+mj-lt"/>
            </a:endParaRPr>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382000" y="6096000"/>
            <a:ext cx="609600" cy="609600"/>
          </a:xfrm>
          <a:prstGeom prst="rect">
            <a:avLst/>
          </a:prstGeom>
        </p:spPr>
      </p:pic>
    </p:spTree>
    <p:custDataLst>
      <p:tags r:id="rId1"/>
    </p:custDataLst>
  </p:cSld>
  <p:clrMapOvr>
    <a:masterClrMapping/>
  </p:clrMapOvr>
  <p:transition advTm="326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Summary</a:t>
            </a:r>
            <a:endParaRPr lang="en-US" dirty="0"/>
          </a:p>
        </p:txBody>
      </p:sp>
      <p:sp>
        <p:nvSpPr>
          <p:cNvPr id="3" name="Content Placeholder 2"/>
          <p:cNvSpPr>
            <a:spLocks noGrp="1"/>
          </p:cNvSpPr>
          <p:nvPr>
            <p:ph idx="1"/>
            <p:custDataLst>
              <p:tags r:id="rId3"/>
            </p:custDataLst>
          </p:nvPr>
        </p:nvSpPr>
        <p:spPr>
          <a:xfrm>
            <a:off x="762000" y="1596413"/>
            <a:ext cx="8077200" cy="4728187"/>
          </a:xfrm>
        </p:spPr>
        <p:txBody>
          <a:bodyPr>
            <a:normAutofit/>
          </a:bodyPr>
          <a:lstStyle/>
          <a:p>
            <a:r>
              <a:rPr lang="en-US" sz="2800" dirty="0" smtClean="0"/>
              <a:t>OMRI pesticides are a vital part of organic production</a:t>
            </a:r>
          </a:p>
          <a:p>
            <a:r>
              <a:rPr lang="en-US" sz="2800" dirty="0"/>
              <a:t>M</a:t>
            </a:r>
            <a:r>
              <a:rPr lang="en-US" sz="2800" dirty="0" smtClean="0"/>
              <a:t>any products available that can control pest problems if all other steps have been taken</a:t>
            </a:r>
          </a:p>
          <a:p>
            <a:r>
              <a:rPr lang="en-US" sz="2800" dirty="0" smtClean="0"/>
              <a:t>Always consult with certifying agency before using product</a:t>
            </a:r>
          </a:p>
          <a:p>
            <a:r>
              <a:rPr lang="en-US" sz="2800" dirty="0" smtClean="0"/>
              <a:t>Proper diagnosis needed before application</a:t>
            </a:r>
          </a:p>
          <a:p>
            <a:r>
              <a:rPr lang="en-US" sz="2800" dirty="0" smtClean="0"/>
              <a:t>Prevention is always the key</a:t>
            </a:r>
          </a:p>
          <a:p>
            <a:endParaRPr lang="en-US" dirty="0" smtClean="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309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1019910376"/>
              </p:ext>
            </p:extLst>
          </p:nvPr>
        </p:nvGraphicFramePr>
        <p:xfrm>
          <a:off x="2041634" y="1838434"/>
          <a:ext cx="5486400" cy="224536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Grant McCarty</a:t>
                      </a:r>
                      <a:endParaRPr lang="en-US" dirty="0">
                        <a:latin typeface="+mj-lt"/>
                      </a:endParaRPr>
                    </a:p>
                  </a:txBody>
                  <a:tcPr/>
                </a:tc>
                <a:tc>
                  <a:txBody>
                    <a:bodyPr/>
                    <a:lstStyle/>
                    <a:p>
                      <a:r>
                        <a:rPr lang="en-US" dirty="0" smtClean="0">
                          <a:latin typeface="+mj-lt"/>
                          <a:hlinkClick r:id="rId8"/>
                        </a:rPr>
                        <a:t>gmccarty@illinois.edu</a:t>
                      </a:r>
                      <a:endParaRPr lang="en-US" dirty="0" smtClean="0">
                        <a:latin typeface="+mj-lt"/>
                      </a:endParaRPr>
                    </a:p>
                    <a:p>
                      <a:r>
                        <a:rPr lang="en-US" dirty="0" smtClean="0">
                          <a:latin typeface="+mj-lt"/>
                        </a:rPr>
                        <a:t>815-235-4125</a:t>
                      </a:r>
                    </a:p>
                    <a:p>
                      <a:endParaRPr lang="en-US" dirty="0">
                        <a:latin typeface="+mj-lt"/>
                      </a:endParaRPr>
                    </a:p>
                  </a:txBody>
                  <a:tcPr/>
                </a:tc>
              </a:tr>
              <a:tr h="665480">
                <a:tc>
                  <a:txBody>
                    <a:bodyPr/>
                    <a:lstStyle/>
                    <a:p>
                      <a:pPr marL="0" algn="l" defTabSz="914400" rtl="0" eaLnBrk="1" latinLnBrk="0" hangingPunct="1"/>
                      <a:r>
                        <a:rPr lang="en-US" sz="1800" kern="1200" dirty="0" smtClean="0">
                          <a:solidFill>
                            <a:schemeClr val="tx1"/>
                          </a:solidFill>
                          <a:latin typeface="+mj-lt"/>
                          <a:ea typeface="+mn-ea"/>
                          <a:cs typeface="+mn-cs"/>
                        </a:rPr>
                        <a:t>Rick Weinzierl</a:t>
                      </a:r>
                      <a:endParaRPr lang="en-US" sz="1800" kern="1200" dirty="0">
                        <a:solidFill>
                          <a:schemeClr val="tx1"/>
                        </a:solidFill>
                        <a:latin typeface="+mj-lt"/>
                        <a:ea typeface="+mn-ea"/>
                        <a:cs typeface="+mn-cs"/>
                      </a:endParaRPr>
                    </a:p>
                  </a:txBody>
                  <a:tcPr/>
                </a:tc>
                <a:tc>
                  <a:txBody>
                    <a:bodyPr/>
                    <a:lstStyle/>
                    <a:p>
                      <a:r>
                        <a:rPr lang="en-US" sz="1800" kern="1200" dirty="0" smtClean="0">
                          <a:solidFill>
                            <a:schemeClr val="tx1"/>
                          </a:solidFill>
                          <a:latin typeface="+mj-lt"/>
                          <a:ea typeface="+mn-ea"/>
                          <a:cs typeface="+mn-cs"/>
                          <a:hlinkClick r:id="rId9"/>
                        </a:rPr>
                        <a:t>weinzier@illinois.edu</a:t>
                      </a:r>
                      <a:endParaRPr lang="en-US" sz="1800" kern="1200" dirty="0" smtClean="0">
                        <a:solidFill>
                          <a:schemeClr val="tx1"/>
                        </a:solidFill>
                        <a:latin typeface="+mj-lt"/>
                        <a:ea typeface="+mn-ea"/>
                        <a:cs typeface="+mn-cs"/>
                      </a:endParaRPr>
                    </a:p>
                    <a:p>
                      <a:endParaRPr lang="en-US" dirty="0"/>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85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Outline</a:t>
            </a:r>
            <a:endParaRPr lang="en-US" dirty="0"/>
          </a:p>
        </p:txBody>
      </p:sp>
      <p:sp>
        <p:nvSpPr>
          <p:cNvPr id="5" name="Content Placeholder 4"/>
          <p:cNvSpPr>
            <a:spLocks noGrp="1"/>
          </p:cNvSpPr>
          <p:nvPr>
            <p:ph idx="1"/>
            <p:custDataLst>
              <p:tags r:id="rId3"/>
            </p:custDataLst>
          </p:nvPr>
        </p:nvSpPr>
        <p:spPr>
          <a:xfrm>
            <a:off x="914400" y="1143000"/>
            <a:ext cx="7924800" cy="5109187"/>
          </a:xfrm>
        </p:spPr>
        <p:txBody>
          <a:bodyPr>
            <a:normAutofit lnSpcReduction="10000"/>
          </a:bodyPr>
          <a:lstStyle/>
          <a:p>
            <a:pPr marL="457200" lvl="1" indent="0">
              <a:buNone/>
            </a:pPr>
            <a:endParaRPr lang="en-US" dirty="0" smtClean="0"/>
          </a:p>
          <a:p>
            <a:r>
              <a:rPr lang="en-US" b="1" dirty="0"/>
              <a:t>Organic pesticides</a:t>
            </a:r>
          </a:p>
          <a:p>
            <a:pPr lvl="1">
              <a:buFont typeface="Arial" pitchFamily="34" charset="0"/>
              <a:buChar char="•"/>
            </a:pPr>
            <a:r>
              <a:rPr lang="en-US" sz="2600" b="1" dirty="0"/>
              <a:t>OMRI/Organic approved pesticide defined</a:t>
            </a:r>
          </a:p>
          <a:p>
            <a:pPr lvl="1">
              <a:buFont typeface="Arial" pitchFamily="34" charset="0"/>
              <a:buChar char="•"/>
            </a:pPr>
            <a:r>
              <a:rPr lang="en-US" sz="2600" b="1" dirty="0"/>
              <a:t>Precautions in using organic pesticides</a:t>
            </a:r>
          </a:p>
          <a:p>
            <a:pPr lvl="1">
              <a:buFont typeface="Arial" pitchFamily="34" charset="0"/>
              <a:buChar char="•"/>
            </a:pPr>
            <a:r>
              <a:rPr lang="en-US" sz="2600" b="1" dirty="0"/>
              <a:t>Role of pesticides in organic </a:t>
            </a:r>
            <a:r>
              <a:rPr lang="en-US" sz="2600" b="1" dirty="0" smtClean="0"/>
              <a:t>production</a:t>
            </a:r>
          </a:p>
          <a:p>
            <a:r>
              <a:rPr lang="en-US" dirty="0" smtClean="0"/>
              <a:t>Types of Insecticides available</a:t>
            </a:r>
          </a:p>
          <a:p>
            <a:pPr marL="742950" lvl="2" indent="-342900"/>
            <a:r>
              <a:rPr lang="en-US" sz="2800" dirty="0"/>
              <a:t>Overview and </a:t>
            </a:r>
            <a:r>
              <a:rPr lang="en-US" sz="2800" dirty="0" smtClean="0"/>
              <a:t>examples</a:t>
            </a:r>
            <a:endParaRPr lang="en-US" dirty="0" smtClean="0"/>
          </a:p>
          <a:p>
            <a:r>
              <a:rPr lang="en-US" dirty="0" smtClean="0"/>
              <a:t>Types of Fungicides and Bactericides available</a:t>
            </a:r>
          </a:p>
          <a:p>
            <a:pPr lvl="1">
              <a:buFont typeface="Arial" pitchFamily="34" charset="0"/>
              <a:buChar char="•"/>
            </a:pPr>
            <a:r>
              <a:rPr lang="en-US" dirty="0" smtClean="0"/>
              <a:t>Overview and examples</a:t>
            </a:r>
          </a:p>
          <a:p>
            <a:pPr marL="0" indent="0">
              <a:buNone/>
            </a:pPr>
            <a:endParaRPr lang="en-US" dirty="0" smtClean="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231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2101667"/>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dirty="0" smtClean="0"/>
              <a:t>Organic pesticides defined </a:t>
            </a:r>
            <a:endParaRPr lang="en-US" dirty="0"/>
          </a:p>
        </p:txBody>
      </p:sp>
      <p:sp>
        <p:nvSpPr>
          <p:cNvPr id="6" name="Rectangle 3"/>
          <p:cNvSpPr>
            <a:spLocks noGrp="1" noChangeArrowheads="1"/>
          </p:cNvSpPr>
          <p:nvPr>
            <p:ph type="body" sz="half" idx="1"/>
          </p:nvPr>
        </p:nvSpPr>
        <p:spPr>
          <a:xfrm>
            <a:off x="762000" y="1371600"/>
            <a:ext cx="7543800" cy="4598194"/>
          </a:xfrm>
        </p:spPr>
        <p:txBody>
          <a:bodyPr>
            <a:noAutofit/>
          </a:bodyPr>
          <a:lstStyle/>
          <a:p>
            <a:pPr eaLnBrk="1" hangingPunct="1"/>
            <a:r>
              <a:rPr lang="en-GB" sz="2000" dirty="0" smtClean="0">
                <a:latin typeface="+mj-lt"/>
              </a:rPr>
              <a:t>Organic pesticides are “synthetic and </a:t>
            </a:r>
            <a:r>
              <a:rPr lang="en-GB" sz="2000" dirty="0" err="1" smtClean="0">
                <a:latin typeface="+mj-lt"/>
              </a:rPr>
              <a:t>nonsynthetic</a:t>
            </a:r>
            <a:r>
              <a:rPr lang="en-GB" sz="2000" dirty="0" smtClean="0">
                <a:latin typeface="+mj-lt"/>
              </a:rPr>
              <a:t> substances approved by the National board”*</a:t>
            </a:r>
          </a:p>
          <a:p>
            <a:pPr eaLnBrk="1" hangingPunct="1"/>
            <a:r>
              <a:rPr lang="en-GB" sz="2000" dirty="0" smtClean="0">
                <a:latin typeface="+mj-lt"/>
              </a:rPr>
              <a:t>Some </a:t>
            </a:r>
            <a:r>
              <a:rPr lang="en-GB" sz="2000" dirty="0" err="1" smtClean="0">
                <a:latin typeface="+mj-lt"/>
              </a:rPr>
              <a:t>nonsynthetic</a:t>
            </a:r>
            <a:r>
              <a:rPr lang="en-GB" sz="2000" dirty="0" smtClean="0">
                <a:latin typeface="+mj-lt"/>
              </a:rPr>
              <a:t> substances are prohibited if they “would be harmful to human health or the environment” and “inconsistent with organic farming and handling”*</a:t>
            </a:r>
          </a:p>
          <a:p>
            <a:pPr eaLnBrk="1" hangingPunct="1"/>
            <a:r>
              <a:rPr lang="en-GB" sz="2000" dirty="0" smtClean="0">
                <a:latin typeface="+mj-lt"/>
              </a:rPr>
              <a:t>Synthetic substance can be used if….</a:t>
            </a:r>
          </a:p>
          <a:p>
            <a:pPr lvl="1"/>
            <a:r>
              <a:rPr lang="en-GB" sz="2000" dirty="0" smtClean="0">
                <a:latin typeface="+mj-lt"/>
              </a:rPr>
              <a:t>“Produced from natural source/no organic substitute</a:t>
            </a:r>
          </a:p>
          <a:p>
            <a:pPr lvl="1"/>
            <a:r>
              <a:rPr lang="en-GB" sz="2000" dirty="0" smtClean="0">
                <a:latin typeface="+mj-lt"/>
              </a:rPr>
              <a:t>No adverse effect on environment in use, disposal, and manufacturing</a:t>
            </a:r>
            <a:endParaRPr lang="en-GB" sz="2000" dirty="0">
              <a:latin typeface="+mj-lt"/>
            </a:endParaRPr>
          </a:p>
          <a:p>
            <a:pPr lvl="1"/>
            <a:r>
              <a:rPr lang="en-GB" sz="2000" dirty="0" smtClean="0">
                <a:latin typeface="+mj-lt"/>
              </a:rPr>
              <a:t>Nutritional </a:t>
            </a:r>
            <a:r>
              <a:rPr lang="en-GB" sz="2000" dirty="0">
                <a:latin typeface="+mj-lt"/>
              </a:rPr>
              <a:t>quality of food maintained when substance is </a:t>
            </a:r>
            <a:r>
              <a:rPr lang="en-GB" sz="2000" dirty="0" smtClean="0">
                <a:latin typeface="+mj-lt"/>
              </a:rPr>
              <a:t>used</a:t>
            </a:r>
          </a:p>
          <a:p>
            <a:pPr lvl="1"/>
            <a:r>
              <a:rPr lang="en-GB" sz="2000" dirty="0" smtClean="0">
                <a:latin typeface="+mj-lt"/>
              </a:rPr>
              <a:t>Substance is recognized as safe by FDA when used in accordance to GMP and contains no residue of heavy metals or other containments”*</a:t>
            </a:r>
            <a:endParaRPr lang="en-GB" sz="2000" dirty="0">
              <a:latin typeface="+mj-lt"/>
            </a:endParaRPr>
          </a:p>
          <a:p>
            <a:pPr marL="457200" lvl="1" indent="0">
              <a:buNone/>
            </a:pPr>
            <a:r>
              <a:rPr lang="en-GB" sz="1200" dirty="0" smtClean="0">
                <a:latin typeface="+mj-lt"/>
              </a:rPr>
              <a:t>Source: Organic Foods Production Act of 1990</a:t>
            </a:r>
            <a:endParaRPr lang="en-GB" sz="1200" dirty="0">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969870"/>
      </p:ext>
    </p:extLst>
  </p:cSld>
  <p:clrMapOvr>
    <a:masterClrMapping/>
  </p:clrMapOvr>
  <p:transition spd="slow" advTm="562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dirty="0" smtClean="0"/>
              <a:t>OMRI Approved Pesticide</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935" y="2286000"/>
            <a:ext cx="4368866" cy="192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3"/>
          <p:cNvSpPr>
            <a:spLocks noGrp="1" noChangeArrowheads="1"/>
          </p:cNvSpPr>
          <p:nvPr>
            <p:ph type="body" sz="half" idx="1"/>
          </p:nvPr>
        </p:nvSpPr>
        <p:spPr>
          <a:xfrm>
            <a:off x="685800" y="1587744"/>
            <a:ext cx="3505200" cy="5422656"/>
          </a:xfrm>
        </p:spPr>
        <p:txBody>
          <a:bodyPr>
            <a:noAutofit/>
          </a:bodyPr>
          <a:lstStyle/>
          <a:p>
            <a:pPr eaLnBrk="1" hangingPunct="1"/>
            <a:r>
              <a:rPr lang="en-GB" sz="2400" dirty="0" smtClean="0">
                <a:latin typeface="+mj-lt"/>
              </a:rPr>
              <a:t>Organic Materials Review Institute</a:t>
            </a:r>
            <a:endParaRPr lang="en-GB" sz="2400" dirty="0">
              <a:latin typeface="+mj-lt"/>
            </a:endParaRPr>
          </a:p>
          <a:p>
            <a:pPr eaLnBrk="1" hangingPunct="1"/>
            <a:r>
              <a:rPr lang="en-GB" sz="2400" dirty="0" smtClean="0">
                <a:latin typeface="+mj-lt"/>
              </a:rPr>
              <a:t>A non-profit that approves substances (pesticides, soil amendments, etc.) </a:t>
            </a:r>
          </a:p>
          <a:p>
            <a:pPr eaLnBrk="1" hangingPunct="1"/>
            <a:r>
              <a:rPr lang="en-GB" sz="2400" dirty="0" smtClean="0">
                <a:latin typeface="+mj-lt"/>
              </a:rPr>
              <a:t>Pesticide must be cleared by certification agency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6820078"/>
      </p:ext>
    </p:extLst>
  </p:cSld>
  <p:clrMapOvr>
    <a:masterClrMapping/>
  </p:clrMapOvr>
  <p:transition spd="slow" advTm="318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dirty="0" smtClean="0"/>
              <a:t>OMRI Approved Pesticide</a:t>
            </a:r>
            <a:endParaRPr lang="en-US" dirty="0"/>
          </a:p>
        </p:txBody>
      </p:sp>
      <p:pic>
        <p:nvPicPr>
          <p:cNvPr id="3" name="Content Placeholder 2"/>
          <p:cNvPicPr>
            <a:picLocks noGrp="1" noChangeAspect="1"/>
          </p:cNvPicPr>
          <p:nvPr>
            <p:ph sz="half" idx="1"/>
          </p:nvPr>
        </p:nvPicPr>
        <p:blipFill>
          <a:blip r:embed="rId5" cstate="email">
            <a:extLst>
              <a:ext uri="{28A0092B-C50C-407E-A947-70E740481C1C}">
                <a14:useLocalDpi xmlns:a14="http://schemas.microsoft.com/office/drawing/2010/main" val="0"/>
              </a:ext>
            </a:extLst>
          </a:blip>
          <a:stretch>
            <a:fillRect/>
          </a:stretch>
        </p:blipFill>
        <p:spPr>
          <a:xfrm>
            <a:off x="1219200" y="1371600"/>
            <a:ext cx="4953000" cy="530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5046302"/>
      </p:ext>
    </p:extLst>
  </p:cSld>
  <p:clrMapOvr>
    <a:masterClrMapping/>
  </p:clrMapOvr>
  <p:transition spd="slow" advTm="328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GB" dirty="0" smtClean="0"/>
              <a:t>Things to keep in mind</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itchFamily="34" charset="0"/>
              <a:buChar char="•"/>
            </a:pPr>
            <a:r>
              <a:rPr lang="en-US" sz="2800" dirty="0" smtClean="0"/>
              <a:t>Organic </a:t>
            </a:r>
            <a:r>
              <a:rPr lang="en-US" sz="2800" dirty="0"/>
              <a:t>pesticides are still toxic </a:t>
            </a:r>
          </a:p>
          <a:p>
            <a:pPr lvl="2"/>
            <a:r>
              <a:rPr lang="en-US" sz="2600" dirty="0" smtClean="0"/>
              <a:t>Treat </a:t>
            </a:r>
            <a:r>
              <a:rPr lang="en-US" sz="2600" dirty="0"/>
              <a:t>OMRI pesticides just like conventional </a:t>
            </a:r>
            <a:r>
              <a:rPr lang="en-US" sz="2600" dirty="0" smtClean="0"/>
              <a:t>    pesticides</a:t>
            </a:r>
            <a:endParaRPr lang="en-US" sz="2600" dirty="0"/>
          </a:p>
          <a:p>
            <a:pPr lvl="2"/>
            <a:r>
              <a:rPr lang="en-US" sz="2600" dirty="0" smtClean="0"/>
              <a:t>Read labeling and follow directions</a:t>
            </a:r>
            <a:endParaRPr lang="en-US" sz="2600" dirty="0"/>
          </a:p>
          <a:p>
            <a:pPr lvl="2"/>
            <a:r>
              <a:rPr lang="en-US" sz="2600" dirty="0"/>
              <a:t>Utilize </a:t>
            </a:r>
            <a:r>
              <a:rPr lang="en-US" sz="2600" dirty="0" smtClean="0"/>
              <a:t>personal protective equipment (PPE)</a:t>
            </a:r>
          </a:p>
          <a:p>
            <a:pPr lvl="1">
              <a:buFont typeface="Arial" pitchFamily="34" charset="0"/>
              <a:buChar char="•"/>
            </a:pPr>
            <a:r>
              <a:rPr lang="en-US" sz="2800" dirty="0" smtClean="0"/>
              <a:t>Pesticides </a:t>
            </a:r>
            <a:r>
              <a:rPr lang="en-US" sz="2800" dirty="0"/>
              <a:t>must be added to organic plan</a:t>
            </a:r>
          </a:p>
          <a:p>
            <a:pPr marL="1314450" lvl="2" indent="-457200"/>
            <a:r>
              <a:rPr lang="en-US" sz="2600" dirty="0"/>
              <a:t>Always verify with certifying agency</a:t>
            </a:r>
          </a:p>
          <a:p>
            <a:pPr marL="1314450" lvl="2" indent="-457200"/>
            <a:r>
              <a:rPr lang="en-US" sz="2600" dirty="0"/>
              <a:t>Not all agencies will allow all OMRI approved pesticides</a:t>
            </a:r>
          </a:p>
          <a:p>
            <a:pPr marL="914400" lvl="2" indent="0">
              <a:buNone/>
            </a:pPr>
            <a:endParaRPr lang="en-US" sz="2800" dirty="0"/>
          </a:p>
          <a:p>
            <a:endParaRPr 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41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841375" y="301625"/>
            <a:ext cx="8077200" cy="1143000"/>
          </a:xfrm>
        </p:spPr>
        <p:txBody>
          <a:bodyPr/>
          <a:lstStyle/>
          <a:p>
            <a:pPr eaLnBrk="1" hangingPunct="1"/>
            <a:r>
              <a:rPr lang="en-GB" dirty="0" smtClean="0"/>
              <a:t>Things to keep in mind</a:t>
            </a:r>
            <a:endParaRPr lang="en-US" dirty="0" smtClean="0"/>
          </a:p>
        </p:txBody>
      </p:sp>
      <p:sp>
        <p:nvSpPr>
          <p:cNvPr id="5" name="Rectangle 3"/>
          <p:cNvSpPr txBox="1">
            <a:spLocks noChangeArrowheads="1"/>
          </p:cNvSpPr>
          <p:nvPr/>
        </p:nvSpPr>
        <p:spPr>
          <a:xfrm>
            <a:off x="762000" y="1371600"/>
            <a:ext cx="7543800" cy="4800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2" name="Rectangle 1"/>
          <p:cNvSpPr/>
          <p:nvPr/>
        </p:nvSpPr>
        <p:spPr>
          <a:xfrm>
            <a:off x="647700" y="914400"/>
            <a:ext cx="7772400" cy="4647426"/>
          </a:xfrm>
          <a:prstGeom prst="rect">
            <a:avLst/>
          </a:prstGeom>
        </p:spPr>
        <p:txBody>
          <a:bodyPr wrap="square">
            <a:spAutoFit/>
          </a:bodyPr>
          <a:lstStyle/>
          <a:p>
            <a:endParaRPr lang="en-US" sz="2800" dirty="0" smtClean="0"/>
          </a:p>
          <a:p>
            <a:pPr marL="914400" lvl="1" indent="-457200">
              <a:buFont typeface="Arial" pitchFamily="34" charset="0"/>
              <a:buChar char="•"/>
            </a:pPr>
            <a:r>
              <a:rPr lang="en-US" sz="2800" dirty="0"/>
              <a:t>OMRI pesticides are </a:t>
            </a:r>
            <a:r>
              <a:rPr lang="en-US" sz="2800" dirty="0" smtClean="0"/>
              <a:t>regulated</a:t>
            </a:r>
            <a:endParaRPr lang="en-US" sz="2800" dirty="0"/>
          </a:p>
          <a:p>
            <a:pPr marL="1371600" lvl="2" indent="-457200">
              <a:buFont typeface="Arial" pitchFamily="34" charset="0"/>
              <a:buChar char="•"/>
            </a:pPr>
            <a:r>
              <a:rPr lang="en-US" sz="2600" dirty="0"/>
              <a:t>Just like conventional pesticides</a:t>
            </a:r>
          </a:p>
          <a:p>
            <a:pPr marL="1371600" lvl="2" indent="-457200">
              <a:buFont typeface="Arial" pitchFamily="34" charset="0"/>
              <a:buChar char="•"/>
            </a:pPr>
            <a:r>
              <a:rPr lang="en-US" sz="2600" dirty="0"/>
              <a:t>Must still follow EPA FIFRA laws/regulations and state BPC Title 7 and Title 22 </a:t>
            </a:r>
            <a:r>
              <a:rPr lang="en-US" sz="2600" dirty="0" smtClean="0"/>
              <a:t>laws/regulations</a:t>
            </a:r>
          </a:p>
          <a:p>
            <a:pPr marL="1371600" lvl="2" indent="-457200">
              <a:buFont typeface="Arial" pitchFamily="34" charset="0"/>
              <a:buChar char="•"/>
            </a:pPr>
            <a:r>
              <a:rPr lang="en-US" sz="2600" dirty="0" smtClean="0"/>
              <a:t>Must also follow worker protection standards</a:t>
            </a:r>
          </a:p>
          <a:p>
            <a:pPr lvl="2"/>
            <a:endParaRPr lang="en-US" sz="2600" dirty="0"/>
          </a:p>
          <a:p>
            <a:pPr marL="914400" lvl="1" indent="-457200">
              <a:buFont typeface="Arial" pitchFamily="34" charset="0"/>
              <a:buChar char="•"/>
            </a:pPr>
            <a:r>
              <a:rPr lang="en-US" sz="2800" dirty="0" smtClean="0"/>
              <a:t>Depending </a:t>
            </a:r>
            <a:r>
              <a:rPr lang="en-US" sz="2800" dirty="0"/>
              <a:t>on the product, there may be certain restrictions that need to be followed if used in </a:t>
            </a:r>
            <a:r>
              <a:rPr lang="en-US" sz="2800" dirty="0" smtClean="0"/>
              <a:t>production</a:t>
            </a:r>
            <a:endParaRPr lang="en-US" sz="28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8377925"/>
      </p:ext>
    </p:extLst>
  </p:cSld>
  <p:clrMapOvr>
    <a:masterClrMapping/>
  </p:clrMapOvr>
  <p:transition advTm="30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1.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2.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3.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4.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5.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9.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21.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22.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23.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24.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25.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26.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27.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28.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29.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30.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31.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32.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33.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34.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35.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36.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37.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38.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39.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40.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41.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42.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4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4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6.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47.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48.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49.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50.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51.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52.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53.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54.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55.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56.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57.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58.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59.xml><?xml version="1.0" encoding="utf-8"?>
<p:tagLst xmlns:a="http://schemas.openxmlformats.org/drawingml/2006/main" xmlns:r="http://schemas.openxmlformats.org/officeDocument/2006/relationships" xmlns:p="http://schemas.openxmlformats.org/presentationml/2006/main">
  <p:tag name="DVSHAPEID" val="zRE8H4Cw6MhrnQZNFfxntk"/>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60.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61.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62.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63.xml><?xml version="1.0" encoding="utf-8"?>
<p:tagLst xmlns:a="http://schemas.openxmlformats.org/drawingml/2006/main" xmlns:r="http://schemas.openxmlformats.org/officeDocument/2006/relationships" xmlns:p="http://schemas.openxmlformats.org/presentationml/2006/main">
  <p:tag name="DVSECTIONID" val="Unk8vjtC9q0JAXtyxsX2O5"/>
  <p:tag name="TIMING" val="|5.3|2.5|7.6|8.9"/>
</p:tagLst>
</file>

<file path=ppt/tags/tag64.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65.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6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6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68.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6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70.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heme/theme1.xml><?xml version="1.0" encoding="utf-8"?>
<a:theme xmlns:a="http://schemas.openxmlformats.org/drawingml/2006/main" name="Presentation Beginning Grow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Beginning Growers</Template>
  <TotalTime>0</TotalTime>
  <Words>5863</Words>
  <Application>Microsoft Office PowerPoint</Application>
  <PresentationFormat>On-screen Show (4:3)</PresentationFormat>
  <Paragraphs>413</Paragraphs>
  <Slides>40</Slides>
  <Notes>40</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vt:lpstr>
      <vt:lpstr>Georgia</vt:lpstr>
      <vt:lpstr>Times New Roman</vt:lpstr>
      <vt:lpstr>Presentation Beginning Growers</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Overview of OMRI/organic pesticides </vt:lpstr>
      <vt:lpstr>Today’s Objectives </vt:lpstr>
      <vt:lpstr>Outline</vt:lpstr>
      <vt:lpstr>Organic pesticides defined </vt:lpstr>
      <vt:lpstr>OMRI Approved Pesticide</vt:lpstr>
      <vt:lpstr>OMRI Approved Pesticide</vt:lpstr>
      <vt:lpstr>Things to keep in mind</vt:lpstr>
      <vt:lpstr>Things to keep in mind</vt:lpstr>
      <vt:lpstr>Things to keep in mind</vt:lpstr>
      <vt:lpstr>Things to keep in mind</vt:lpstr>
      <vt:lpstr>Role of pesticides in organic production</vt:lpstr>
      <vt:lpstr>Role of pesticides in IPM</vt:lpstr>
      <vt:lpstr>Types of Organic Pesticides</vt:lpstr>
      <vt:lpstr>Outline</vt:lpstr>
      <vt:lpstr>Surround(Kaolin Clay)</vt:lpstr>
      <vt:lpstr>Diatomaceous Earth</vt:lpstr>
      <vt:lpstr>Neem Oil/soap</vt:lpstr>
      <vt:lpstr>Horticultural Oils</vt:lpstr>
      <vt:lpstr>Pesticidal Soaps</vt:lpstr>
      <vt:lpstr>Bt (Bacillus thuringiensis)</vt:lpstr>
      <vt:lpstr>Beauveria bassiana</vt:lpstr>
      <vt:lpstr>Metarhizium anisopliae</vt:lpstr>
      <vt:lpstr>Insect Viruses</vt:lpstr>
      <vt:lpstr>Nematodes</vt:lpstr>
      <vt:lpstr>Spinosad</vt:lpstr>
      <vt:lpstr>Pyrethrins </vt:lpstr>
      <vt:lpstr>Outline</vt:lpstr>
      <vt:lpstr>Sulfur</vt:lpstr>
      <vt:lpstr>Copper Sulfate</vt:lpstr>
      <vt:lpstr>Bordeaux Mix</vt:lpstr>
      <vt:lpstr>Bicarbonate (Potassium/Sodium)</vt:lpstr>
      <vt:lpstr>Trichoderma spp.</vt:lpstr>
      <vt:lpstr>Streptomyces lydicus</vt:lpstr>
      <vt:lpstr>Coniothyrium minitans</vt:lpstr>
      <vt:lpstr>Bacillus subtilis</vt:lpstr>
      <vt:lpstr>Resources</vt:lpstr>
      <vt:lpstr>Summary</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2013-07-17T17:29:02Z</dcterms:created>
  <dcterms:modified xsi:type="dcterms:W3CDTF">2016-04-28T19:59:21Z</dcterms:modified>
</cp:coreProperties>
</file>