
<file path=[Content_Types].xml><?xml version="1.0" encoding="utf-8"?>
<Types xmlns="http://schemas.openxmlformats.org/package/2006/content-types">
  <Default Extension="png" ContentType="image/png"/>
  <Default Extension="tmp"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handoutMasterIdLst>
    <p:handoutMasterId r:id="rId46"/>
  </p:handoutMasterIdLst>
  <p:sldIdLst>
    <p:sldId id="371" r:id="rId2"/>
    <p:sldId id="279" r:id="rId3"/>
    <p:sldId id="316" r:id="rId4"/>
    <p:sldId id="317" r:id="rId5"/>
    <p:sldId id="321" r:id="rId6"/>
    <p:sldId id="322" r:id="rId7"/>
    <p:sldId id="259" r:id="rId8"/>
    <p:sldId id="349" r:id="rId9"/>
    <p:sldId id="351" r:id="rId10"/>
    <p:sldId id="347" r:id="rId11"/>
    <p:sldId id="350" r:id="rId12"/>
    <p:sldId id="320" r:id="rId13"/>
    <p:sldId id="323" r:id="rId14"/>
    <p:sldId id="328" r:id="rId15"/>
    <p:sldId id="368" r:id="rId16"/>
    <p:sldId id="337" r:id="rId17"/>
    <p:sldId id="352" r:id="rId18"/>
    <p:sldId id="353" r:id="rId19"/>
    <p:sldId id="342" r:id="rId20"/>
    <p:sldId id="343" r:id="rId21"/>
    <p:sldId id="330" r:id="rId22"/>
    <p:sldId id="355" r:id="rId23"/>
    <p:sldId id="354" r:id="rId24"/>
    <p:sldId id="357" r:id="rId25"/>
    <p:sldId id="358" r:id="rId26"/>
    <p:sldId id="359" r:id="rId27"/>
    <p:sldId id="360" r:id="rId28"/>
    <p:sldId id="361" r:id="rId29"/>
    <p:sldId id="362" r:id="rId30"/>
    <p:sldId id="363" r:id="rId31"/>
    <p:sldId id="364" r:id="rId32"/>
    <p:sldId id="365" r:id="rId33"/>
    <p:sldId id="332" r:id="rId34"/>
    <p:sldId id="333" r:id="rId35"/>
    <p:sldId id="334" r:id="rId36"/>
    <p:sldId id="370" r:id="rId37"/>
    <p:sldId id="345" r:id="rId38"/>
    <p:sldId id="325" r:id="rId39"/>
    <p:sldId id="326" r:id="rId40"/>
    <p:sldId id="327" r:id="rId41"/>
    <p:sldId id="369" r:id="rId42"/>
    <p:sldId id="289" r:id="rId43"/>
    <p:sldId id="372" r:id="rId44"/>
  </p:sldIdLst>
  <p:sldSz cx="9144000" cy="6858000" type="screen4x3"/>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19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 initials="MSOffice"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56695" autoAdjust="0"/>
  </p:normalViewPr>
  <p:slideViewPr>
    <p:cSldViewPr>
      <p:cViewPr varScale="1">
        <p:scale>
          <a:sx n="48" d="100"/>
          <a:sy n="48" d="100"/>
        </p:scale>
        <p:origin x="1162" y="48"/>
      </p:cViewPr>
      <p:guideLst>
        <p:guide orient="horz" pos="2160"/>
        <p:guide pos="2880"/>
      </p:guideLst>
    </p:cSldViewPr>
  </p:slideViewPr>
  <p:outlineViewPr>
    <p:cViewPr>
      <p:scale>
        <a:sx n="33" d="100"/>
        <a:sy n="33" d="100"/>
      </p:scale>
      <p:origin x="0" y="4530"/>
    </p:cViewPr>
  </p:outlineViewPr>
  <p:notesTextViewPr>
    <p:cViewPr>
      <p:scale>
        <a:sx n="1" d="1"/>
        <a:sy n="1" d="1"/>
      </p:scale>
      <p:origin x="0" y="0"/>
    </p:cViewPr>
  </p:notesTextViewPr>
  <p:sorterViewPr>
    <p:cViewPr>
      <p:scale>
        <a:sx n="100" d="100"/>
        <a:sy n="100" d="100"/>
      </p:scale>
      <p:origin x="0" y="7512"/>
    </p:cViewPr>
  </p:sorterViewPr>
  <p:notesViewPr>
    <p:cSldViewPr>
      <p:cViewPr varScale="1">
        <p:scale>
          <a:sx n="66" d="100"/>
          <a:sy n="66" d="100"/>
        </p:scale>
        <p:origin x="-1603" y="-72"/>
      </p:cViewPr>
      <p:guideLst>
        <p:guide orient="horz" pos="2932"/>
        <p:guide pos="219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400" tIns="46200" rIns="92400" bIns="46200" rtlCol="0"/>
          <a:lstStyle>
            <a:lvl1pPr algn="l">
              <a:defRPr sz="1200"/>
            </a:lvl1pPr>
          </a:lstStyle>
          <a:p>
            <a:r>
              <a:rPr lang="en-US" dirty="0"/>
              <a:t>Preparing a New Generation of Illinois Fruit and Vegetable Farmers</a:t>
            </a:r>
          </a:p>
          <a:p>
            <a:endParaRPr lang="en-US" dirty="0"/>
          </a:p>
        </p:txBody>
      </p:sp>
      <p:sp>
        <p:nvSpPr>
          <p:cNvPr id="3" name="Date Placeholder 2"/>
          <p:cNvSpPr>
            <a:spLocks noGrp="1"/>
          </p:cNvSpPr>
          <p:nvPr>
            <p:ph type="dt" sz="quarter" idx="1"/>
          </p:nvPr>
        </p:nvSpPr>
        <p:spPr>
          <a:xfrm>
            <a:off x="3939466" y="0"/>
            <a:ext cx="3013763" cy="465455"/>
          </a:xfrm>
          <a:prstGeom prst="rect">
            <a:avLst/>
          </a:prstGeom>
        </p:spPr>
        <p:txBody>
          <a:bodyPr vert="horz" lIns="92400" tIns="46200" rIns="92400" bIns="46200" rtlCol="0"/>
          <a:lstStyle>
            <a:lvl1pPr algn="r">
              <a:defRPr sz="1200"/>
            </a:lvl1pPr>
          </a:lstStyle>
          <a:p>
            <a:r>
              <a:rPr lang="en-US" dirty="0" smtClean="0"/>
              <a:t>August 17, 2013</a:t>
            </a:r>
            <a:endParaRPr lang="en-US" dirty="0"/>
          </a:p>
        </p:txBody>
      </p:sp>
      <p:sp>
        <p:nvSpPr>
          <p:cNvPr id="4" name="Footer Placeholder 3"/>
          <p:cNvSpPr>
            <a:spLocks noGrp="1"/>
          </p:cNvSpPr>
          <p:nvPr>
            <p:ph type="ftr" sz="quarter" idx="2"/>
          </p:nvPr>
        </p:nvSpPr>
        <p:spPr>
          <a:xfrm>
            <a:off x="77276" y="8843645"/>
            <a:ext cx="3013763" cy="465455"/>
          </a:xfrm>
          <a:prstGeom prst="rect">
            <a:avLst/>
          </a:prstGeom>
        </p:spPr>
        <p:txBody>
          <a:bodyPr vert="horz" lIns="92400" tIns="46200" rIns="92400" bIns="46200" rtlCol="0" anchor="b"/>
          <a:lstStyle>
            <a:lvl1pPr algn="l">
              <a:defRPr sz="1200"/>
            </a:lvl1pPr>
          </a:lstStyle>
          <a:p>
            <a:r>
              <a:rPr lang="en-US" dirty="0" smtClean="0"/>
              <a:t>St. Charles, IL </a:t>
            </a:r>
            <a:endParaRPr lang="en-US" dirty="0"/>
          </a:p>
        </p:txBody>
      </p:sp>
      <p:sp>
        <p:nvSpPr>
          <p:cNvPr id="5" name="Slide Number Placeholder 4"/>
          <p:cNvSpPr>
            <a:spLocks noGrp="1"/>
          </p:cNvSpPr>
          <p:nvPr>
            <p:ph type="sldNum" sz="quarter" idx="3"/>
          </p:nvPr>
        </p:nvSpPr>
        <p:spPr>
          <a:xfrm>
            <a:off x="3939466" y="8842030"/>
            <a:ext cx="3013763" cy="465455"/>
          </a:xfrm>
          <a:prstGeom prst="rect">
            <a:avLst/>
          </a:prstGeom>
        </p:spPr>
        <p:txBody>
          <a:bodyPr vert="horz" lIns="92400" tIns="46200" rIns="92400" bIns="46200" rtlCol="0" anchor="b"/>
          <a:lstStyle>
            <a:lvl1pPr algn="r">
              <a:defRPr sz="1200"/>
            </a:lvl1pPr>
          </a:lstStyle>
          <a:p>
            <a:fld id="{A8910216-060E-4BF5-825C-2F12D3CE5F74}" type="slidenum">
              <a:rPr lang="en-US" smtClean="0"/>
              <a:t>‹#›</a:t>
            </a:fld>
            <a:endParaRPr lang="en-US"/>
          </a:p>
        </p:txBody>
      </p:sp>
    </p:spTree>
    <p:extLst>
      <p:ext uri="{BB962C8B-B14F-4D97-AF65-F5344CB8AC3E}">
        <p14:creationId xmlns:p14="http://schemas.microsoft.com/office/powerpoint/2010/main" val="9757712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400" tIns="46200" rIns="92400" bIns="46200" rtlCol="0"/>
          <a:lstStyle>
            <a:lvl1pPr algn="l">
              <a:defRPr sz="1200"/>
            </a:lvl1pPr>
          </a:lstStyle>
          <a:p>
            <a:endParaRPr lang="en-US" dirty="0"/>
          </a:p>
        </p:txBody>
      </p:sp>
      <p:sp>
        <p:nvSpPr>
          <p:cNvPr id="3" name="Date Placeholder 2"/>
          <p:cNvSpPr>
            <a:spLocks noGrp="1"/>
          </p:cNvSpPr>
          <p:nvPr>
            <p:ph type="dt" idx="1"/>
          </p:nvPr>
        </p:nvSpPr>
        <p:spPr>
          <a:xfrm>
            <a:off x="3939466" y="0"/>
            <a:ext cx="3013763" cy="465455"/>
          </a:xfrm>
          <a:prstGeom prst="rect">
            <a:avLst/>
          </a:prstGeom>
        </p:spPr>
        <p:txBody>
          <a:bodyPr vert="horz" lIns="92400" tIns="46200" rIns="92400" bIns="46200" rtlCol="0"/>
          <a:lstStyle>
            <a:lvl1pPr algn="r">
              <a:defRPr sz="1200"/>
            </a:lvl1pPr>
          </a:lstStyle>
          <a:p>
            <a:fld id="{86F93C16-DD76-4A3D-B454-CD415A5C448B}" type="datetimeFigureOut">
              <a:rPr lang="en-US" smtClean="0"/>
              <a:t>4/28/2016</a:t>
            </a:fld>
            <a:endParaRPr lang="en-US" dirty="0"/>
          </a:p>
        </p:txBody>
      </p:sp>
      <p:sp>
        <p:nvSpPr>
          <p:cNvPr id="4" name="Slide Image Placeholder 3"/>
          <p:cNvSpPr>
            <a:spLocks noGrp="1" noRot="1" noChangeAspect="1"/>
          </p:cNvSpPr>
          <p:nvPr>
            <p:ph type="sldImg" idx="2"/>
          </p:nvPr>
        </p:nvSpPr>
        <p:spPr>
          <a:xfrm>
            <a:off x="1149350" y="696913"/>
            <a:ext cx="4656138" cy="3492500"/>
          </a:xfrm>
          <a:prstGeom prst="rect">
            <a:avLst/>
          </a:prstGeom>
          <a:noFill/>
          <a:ln w="12700">
            <a:solidFill>
              <a:prstClr val="black"/>
            </a:solidFill>
          </a:ln>
        </p:spPr>
        <p:txBody>
          <a:bodyPr vert="horz" lIns="92400" tIns="46200" rIns="92400" bIns="46200" rtlCol="0" anchor="ctr"/>
          <a:lstStyle/>
          <a:p>
            <a:endParaRPr lang="en-US" dirty="0"/>
          </a:p>
        </p:txBody>
      </p:sp>
      <p:sp>
        <p:nvSpPr>
          <p:cNvPr id="5" name="Notes Placeholder 4"/>
          <p:cNvSpPr>
            <a:spLocks noGrp="1"/>
          </p:cNvSpPr>
          <p:nvPr>
            <p:ph type="body" sz="quarter" idx="3"/>
          </p:nvPr>
        </p:nvSpPr>
        <p:spPr>
          <a:xfrm>
            <a:off x="695484" y="4421823"/>
            <a:ext cx="5563870" cy="4189095"/>
          </a:xfrm>
          <a:prstGeom prst="rect">
            <a:avLst/>
          </a:prstGeom>
        </p:spPr>
        <p:txBody>
          <a:bodyPr vert="horz" lIns="92400" tIns="46200" rIns="92400" bIns="4620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13763" cy="465455"/>
          </a:xfrm>
          <a:prstGeom prst="rect">
            <a:avLst/>
          </a:prstGeom>
        </p:spPr>
        <p:txBody>
          <a:bodyPr vert="horz" lIns="92400" tIns="46200" rIns="92400" bIns="462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9466" y="8842030"/>
            <a:ext cx="3013763" cy="465455"/>
          </a:xfrm>
          <a:prstGeom prst="rect">
            <a:avLst/>
          </a:prstGeom>
        </p:spPr>
        <p:txBody>
          <a:bodyPr vert="horz" lIns="92400" tIns="46200" rIns="92400" bIns="46200" rtlCol="0" anchor="b"/>
          <a:lstStyle>
            <a:lvl1pPr algn="r">
              <a:defRPr sz="1200"/>
            </a:lvl1pPr>
          </a:lstStyle>
          <a:p>
            <a:fld id="{2881A5CF-2AE6-4F16-A30C-9D731D958633}" type="slidenum">
              <a:rPr lang="en-US" smtClean="0"/>
              <a:t>‹#›</a:t>
            </a:fld>
            <a:endParaRPr lang="en-US" dirty="0"/>
          </a:p>
        </p:txBody>
      </p:sp>
    </p:spTree>
    <p:extLst>
      <p:ext uri="{BB962C8B-B14F-4D97-AF65-F5344CB8AC3E}">
        <p14:creationId xmlns:p14="http://schemas.microsoft.com/office/powerpoint/2010/main" val="1818634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2582562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Dr. Hartman’s summary of disease management practices are listed in this slide.  To avoid pathogens, crops may be grown in regions where certain pathogens do</a:t>
            </a:r>
            <a:r>
              <a:rPr lang="en-US" baseline="0" dirty="0" smtClean="0"/>
              <a:t> not occur or are rare (for example, several vegetable seed crops are grown in the arid West where key bacterial diseases do not occur, and that produces disease-free seeds), crops susceptible to aphid-borne viruses are grown early in the season when aphid populations are usually lighter, crops susceptible to root rots are not grown on low, wet, poorly drained soils, and rotations are designed to place susceptible crops in fields where specific pathogen levels have declined in the absence of crops in that plant family.  Seed and plant certification programs, quarantines on the movement of infected plant materials, and the use of row covers to exclude insect vectors of viruses are all examples of exclusion of plant pathogens from fields.  Eradication of pathogens – or more accurately the reduction of inoculum to low levels – is the goal of destroying or burying or effectively composting crop residues and of crop rotations so that soil-borne pathogens die off or are attacked by other soil microorganisms during the years when susceptible crops are not grown in those fields.  Fungicides and bactericides may  be applied to plants to protect them from infection, and high tunnels and greenhouses protect plants from rainfall that may be necessary for infections.  Using disease-resistant varieties is often a key step in disease management for fruits and vegetables.  Therapy – killing off an infection within a plant – is usually not an option, though hot-water treatment of some vegetable seeds is an example of this approach.  </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10</a:t>
            </a:fld>
            <a:endParaRPr lang="en-US" dirty="0"/>
          </a:p>
        </p:txBody>
      </p:sp>
    </p:spTree>
    <p:extLst>
      <p:ext uri="{BB962C8B-B14F-4D97-AF65-F5344CB8AC3E}">
        <p14:creationId xmlns:p14="http://schemas.microsoft.com/office/powerpoint/2010/main" val="1417378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the realistic goal of plant disease management is to slow the</a:t>
            </a:r>
            <a:r>
              <a:rPr lang="en-US" baseline="0" dirty="0" smtClean="0"/>
              <a:t> progress of disease development in a crop or field.  (Plant pathologists often describe disease development by measuring the “area under the disease progress curve.”  If disease development can be delayed, especially for diseases that do not alter the appearance of fruits and vegetables, profitable yields can be harvested even if many plants are infected by the end of the season.  The graphs in this slide illustrate the value of using resistance in potatoes to reduce losses to late blight.  The details are not the point of showing the slide, but the idea that resistance, habitat modification, fungicides, and other management practices can slow disease development and protect yields is very important … and the basis for disease management in general.</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11</a:t>
            </a:fld>
            <a:endParaRPr lang="en-US" dirty="0"/>
          </a:p>
        </p:txBody>
      </p:sp>
    </p:spTree>
    <p:extLst>
      <p:ext uri="{BB962C8B-B14F-4D97-AF65-F5344CB8AC3E}">
        <p14:creationId xmlns:p14="http://schemas.microsoft.com/office/powerpoint/2010/main" val="1713941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grow a great number of vegetable and fruit crops in Illinois, and each is susceptible to several common and damaging</a:t>
            </a:r>
            <a:r>
              <a:rPr lang="en-US" baseline="0" dirty="0" smtClean="0"/>
              <a:t> diseases.  We’ll cover some specific disease management practices later this </a:t>
            </a:r>
            <a:r>
              <a:rPr lang="en-US" baseline="0" dirty="0" err="1" smtClean="0"/>
              <a:t>gourse</a:t>
            </a:r>
            <a:r>
              <a:rPr lang="en-US" baseline="0" dirty="0" smtClean="0"/>
              <a:t> and see several during our field and farm visits as well, but the breadth of the topic of plant disease management in vegetables and fruits is much greater than we can cover in our presentations.  Cornell’s Vegetable MD site provides many useful fact sheets, illustrations, and management recommendations for a wide variety of vegetable crops.  Similarly, the Midwest Small Fruit Pest Management Handbook and the Midwest Tree Fruit Pest Management Handbook are available online and in print … they provide background information on disease cycles and cultural control practices for many common diseases.  In many instances, you will want to use google or a similar search engine to look for disease identification and disease management guides for specific crops.  The two tomato disease publications listed here are examples of the kind of information available online.  In many instances, the online references that will be most valuable are those from .</a:t>
            </a:r>
            <a:r>
              <a:rPr lang="en-US" baseline="0" dirty="0" err="1" smtClean="0"/>
              <a:t>edu</a:t>
            </a:r>
            <a:r>
              <a:rPr lang="en-US" baseline="0" dirty="0" smtClean="0"/>
              <a:t> and .</a:t>
            </a:r>
            <a:r>
              <a:rPr lang="en-US" baseline="0" dirty="0" err="1" smtClean="0"/>
              <a:t>gov</a:t>
            </a:r>
            <a:r>
              <a:rPr lang="en-US" baseline="0" dirty="0" smtClean="0"/>
              <a:t> domains … publications produced by university research and extension personnel and by USDA researchers.  Good references can be found from private sources (.com and .org domains), but some of these also advocate for certain commercial products or contain inaccurate or unsubstantiated claims … be a little careful as an information consumer.</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12</a:t>
            </a:fld>
            <a:endParaRPr lang="en-US" dirty="0"/>
          </a:p>
        </p:txBody>
      </p:sp>
    </p:spTree>
    <p:extLst>
      <p:ext uri="{BB962C8B-B14F-4D97-AF65-F5344CB8AC3E}">
        <p14:creationId xmlns:p14="http://schemas.microsoft.com/office/powerpoint/2010/main" val="2051023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a:t>
            </a:r>
            <a:r>
              <a:rPr lang="en-US" baseline="0" dirty="0" smtClean="0"/>
              <a:t> online and printed</a:t>
            </a:r>
            <a:r>
              <a:rPr lang="en-US" dirty="0" smtClean="0"/>
              <a:t> disease identification guides can be very helpful, it’s often necessary to send</a:t>
            </a:r>
            <a:r>
              <a:rPr lang="en-US" baseline="0" dirty="0" smtClean="0"/>
              <a:t> samples of diseased plants to a lab where a definitive diagnosis can be done.  The University of Illinois Plant Clinic provides such a service for a small fee.  The Plant Clinic web site provides information on its services and fees and on how to prepare and send samples.  Planning and carrying out disease management practices that can resolve a problem or avoid it in the future depend on correct diagnosis … practices that reduce losses to one disease may not be at all effective for another whose symptoms may look quite similar.  Paying a small fee for an accurate identification and diagnosis is almost always a good investment. </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13</a:t>
            </a:fld>
            <a:endParaRPr lang="en-US" dirty="0"/>
          </a:p>
        </p:txBody>
      </p:sp>
    </p:spTree>
    <p:extLst>
      <p:ext uri="{BB962C8B-B14F-4D97-AF65-F5344CB8AC3E}">
        <p14:creationId xmlns:p14="http://schemas.microsoft.com/office/powerpoint/2010/main" val="3462207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turn</a:t>
            </a:r>
            <a:r>
              <a:rPr lang="en-US" baseline="0" dirty="0" smtClean="0"/>
              <a:t> to insect pest management considerations.  Two general sources of information on insects and pest management for fruits and vegetables in the Midwest are the website for the University of Illinois Introduction to Applied Entomology course and the book, Garden Insects of North America.  The early portion of the introductory entomology course covers insect biology and broad categories of classification and identification; the later portion of the course focuses on pest management.  The guide to the lab on fruit and vegetable insects is available at the link on this slide.  This is the class that I have taught from the mid-1990s and will continue to teach through 2016 or 2017.  An excellent reference on common insects in gardens, crops, and landscapes is Garden Insects of North America by Whitney Cranshaw.  It contains over 1400 illustrations and sells for $29.95 (or less sometimes on Amazon).</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14</a:t>
            </a:fld>
            <a:endParaRPr lang="en-US" dirty="0"/>
          </a:p>
        </p:txBody>
      </p:sp>
    </p:spTree>
    <p:extLst>
      <p:ext uri="{BB962C8B-B14F-4D97-AF65-F5344CB8AC3E}">
        <p14:creationId xmlns:p14="http://schemas.microsoft.com/office/powerpoint/2010/main" val="2759657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key things to consider in</a:t>
            </a:r>
            <a:r>
              <a:rPr lang="en-US" baseline="0" dirty="0" smtClean="0"/>
              <a:t> insect pest management – in addition to accurate identification of the insects that occur in crops – include </a:t>
            </a:r>
          </a:p>
          <a:p>
            <a:pPr marL="171450" indent="-171450">
              <a:buFont typeface="Arial" panose="020B0604020202020204" pitchFamily="34" charset="0"/>
              <a:buChar char="•"/>
            </a:pPr>
            <a:r>
              <a:rPr lang="en-US" baseline="0" dirty="0" smtClean="0"/>
              <a:t>their life cycles … some develop through just one generation each year, others have multiple generations per year (and a few take more than one year to develop from egg to adult); this characteristic influences management practices;  </a:t>
            </a:r>
          </a:p>
          <a:p>
            <a:pPr marL="171450" indent="-171450">
              <a:buFont typeface="Arial" panose="020B0604020202020204" pitchFamily="34" charset="0"/>
              <a:buChar char="•"/>
            </a:pPr>
            <a:r>
              <a:rPr lang="en-US" baseline="0" dirty="0" smtClean="0"/>
              <a:t>their metamorphosis – those with gradual metamorphosis – or change in form -- look pretty much the same in immature and adult stages and live in the same habitat, while those with complete metamorphosis change form from the immature to adult stage – caterpillars to moths, grubs to beetles, and maggots to flies;</a:t>
            </a:r>
          </a:p>
          <a:p>
            <a:pPr marL="171450" indent="-171450">
              <a:buFont typeface="Arial" panose="020B0604020202020204" pitchFamily="34" charset="0"/>
              <a:buChar char="•"/>
            </a:pPr>
            <a:r>
              <a:rPr lang="en-US" baseline="0" dirty="0" smtClean="0"/>
              <a:t>their mouthparts or feeding structures … those with a piercing, needle-like </a:t>
            </a:r>
            <a:r>
              <a:rPr lang="en-US" baseline="0" dirty="0" err="1" smtClean="0"/>
              <a:t>stylet</a:t>
            </a:r>
            <a:r>
              <a:rPr lang="en-US" baseline="0" dirty="0" smtClean="0"/>
              <a:t> suck plant fluids from host plants and cannot eat holes in leaves … if an insect feeds on leaves and results in holes or missing tissue, it’s one that instead has chewing mandibles – beetles, caterpillars, grasshoppers, and so on;</a:t>
            </a:r>
          </a:p>
          <a:p>
            <a:pPr marL="171450" indent="-171450">
              <a:buFont typeface="Arial" panose="020B0604020202020204" pitchFamily="34" charset="0"/>
              <a:buChar char="•"/>
            </a:pPr>
            <a:r>
              <a:rPr lang="en-US" baseline="0" dirty="0" smtClean="0"/>
              <a:t>and whenever you describe an insect to someone in hopes of learning what it is, be sure to be able to describe the wings (how many and what shape) and the legs (are they “special” in any way … modified for jumping, digging, and so on?).</a:t>
            </a:r>
          </a:p>
          <a:p>
            <a:pPr marL="0" indent="0">
              <a:buFont typeface="Arial" panose="020B0604020202020204" pitchFamily="34" charset="0"/>
              <a:buNone/>
            </a:pPr>
            <a:r>
              <a:rPr lang="en-US" baseline="0" dirty="0" smtClean="0"/>
              <a:t>Insects develop faster at warmer temperatures, so the timing of their occurrence is sometimes predicted using phenology models and degree-days.  They may be direct or indirect pests … direct pests fed on the parts of crops that we intend to harvest – for example the fruits of apples and tomatoes; indirect pests feed on supporting parts – often roots, stems, and leaves, though in some cases those parts are what we harvest … think beets, carrots, and spinach.  And some pest populations “explode” in numbers after insecticides are used to control other pests and kill natural enemies as well.  These are called secondary pests, and aphids and mites often fall into this description.</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15</a:t>
            </a:fld>
            <a:endParaRPr lang="en-US" dirty="0"/>
          </a:p>
        </p:txBody>
      </p:sp>
    </p:spTree>
    <p:extLst>
      <p:ext uri="{BB962C8B-B14F-4D97-AF65-F5344CB8AC3E}">
        <p14:creationId xmlns:p14="http://schemas.microsoft.com/office/powerpoint/2010/main" val="902328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identification of pest insects in specific crops, fact sheets and specialized publications are useful.  The Penn State University  and University of Minnesota fact sheets cited in this slide are very useful; so is the Vegetable Insect Management book published by Meister Press.</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16</a:t>
            </a:fld>
            <a:endParaRPr lang="en-US" dirty="0"/>
          </a:p>
        </p:txBody>
      </p:sp>
    </p:spTree>
    <p:extLst>
      <p:ext uri="{BB962C8B-B14F-4D97-AF65-F5344CB8AC3E}">
        <p14:creationId xmlns:p14="http://schemas.microsoft.com/office/powerpoint/2010/main" val="3546313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fruit insects, the first reference listed on this slide is from the University</a:t>
            </a:r>
            <a:r>
              <a:rPr lang="en-US" baseline="0" dirty="0" smtClean="0"/>
              <a:t> of Minnesota.  The second is more extensive but less focused on the Midwest.  The pocket guides for apples and stone fruits (peaches, nectarines, apricots, plums, and cherries) focus on how to look for and assess densities of pest problems in common tree fruits.  The Midwest Pest Management handbooks for small fruits and tree fruits were recommended earlier in conjunction  with plant disease management as well.</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17</a:t>
            </a:fld>
            <a:endParaRPr lang="en-US" dirty="0"/>
          </a:p>
        </p:txBody>
      </p:sp>
    </p:spTree>
    <p:extLst>
      <p:ext uri="{BB962C8B-B14F-4D97-AF65-F5344CB8AC3E}">
        <p14:creationId xmlns:p14="http://schemas.microsoft.com/office/powerpoint/2010/main" val="2628001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n underlying idea for insect pest management – and for management of diseases, weeds, and wildlife – is that low densities of pests may cost more to control than the value of the loss that they will cause.  If the cost of controlling a pest is greater than the losses the pest will cause, then the control action is not profitable.  Where control actions –often pesticide applications -- can be effective if they are initiated after scouting or monitoring indicates that the problem is “worth” treating, research on the relationship between pest density and profit loss can be used to set “ thresholds” – how many insects, weeds, nematodes, or infected plants per standard sample warrants some sort of control.  The idea can become quite complicated when the value of the crop, standards for cosmetic appearance, and the costs of control steps differ within or over seasons, but a valuable take-home message is that pest management practices do not need to aim for total elimination pests to be adequately effective.  “Thresholds” are guidelines for pest densities that should trigger direct control actions.</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18</a:t>
            </a:fld>
            <a:endParaRPr lang="en-US" dirty="0"/>
          </a:p>
        </p:txBody>
      </p:sp>
    </p:spTree>
    <p:extLst>
      <p:ext uri="{BB962C8B-B14F-4D97-AF65-F5344CB8AC3E}">
        <p14:creationId xmlns:p14="http://schemas.microsoft.com/office/powerpoint/2010/main" val="604294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if estimates</a:t>
            </a:r>
            <a:r>
              <a:rPr lang="en-US" baseline="0" dirty="0" smtClean="0"/>
              <a:t> </a:t>
            </a:r>
            <a:r>
              <a:rPr lang="en-US" dirty="0" smtClean="0"/>
              <a:t>of pest density allow decisions on whether or not control</a:t>
            </a:r>
            <a:r>
              <a:rPr lang="en-US" baseline="0" dirty="0" smtClean="0"/>
              <a:t>s are warranted, what kind of monitoring or scouting tools are needed?  The most common tools and devices are (1) a hand lens … not a big magnifying glass, the distortion associated with lenses of that diameter limit their effective magnification … buy a small lens and learn how to use it; (2) a beating tray or ground cloth … any kind of light-colored surface that can be held or placed under plants so that when the plants are struck or shaken, the insects that drop from the plants end up on the tray or cloth; (3) pheromone traps … traps that are baited with lures that attract a certain pest species; and (4) a sweep net.  You’ll see examples of all of these devices in class and in our farm visits this season.  A reliable supplier of monitoring tools in the Midwest is Great Lakes IPM.</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19</a:t>
            </a:fld>
            <a:endParaRPr lang="en-US" dirty="0"/>
          </a:p>
        </p:txBody>
      </p:sp>
    </p:spTree>
    <p:extLst>
      <p:ext uri="{BB962C8B-B14F-4D97-AF65-F5344CB8AC3E}">
        <p14:creationId xmlns:p14="http://schemas.microsoft.com/office/powerpoint/2010/main" val="1451128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Hello, my name is Rick Weinzierl.  I am a professor and extension specialist in entomology with the Department of Crop Sciences at</a:t>
            </a:r>
            <a:r>
              <a:rPr lang="en-US" baseline="0" dirty="0" smtClean="0"/>
              <a:t> the University of Illinois.  This presentation in our Beginning Farmers program for fruit and vegetable producers focuses on integrated pest management.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2</a:t>
            </a:fld>
            <a:endParaRPr lang="en-US" dirty="0"/>
          </a:p>
        </p:txBody>
      </p:sp>
    </p:spTree>
    <p:extLst>
      <p:ext uri="{BB962C8B-B14F-4D97-AF65-F5344CB8AC3E}">
        <p14:creationId xmlns:p14="http://schemas.microsoft.com/office/powerpoint/2010/main" val="402634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Pheromones are chemicals that insects</a:t>
            </a:r>
            <a:r>
              <a:rPr lang="en-US" baseline="0" dirty="0" smtClean="0"/>
              <a:t> use for within-species communication.  In pest management, pheromones that female moths use to attract males are used most commonly for monitoring the time of occurrence and the relative density of pest populations.  They do NOT attract females or lead to an increase in damage in the areas around the traps.  Although pheromones for many species have been identified, p</a:t>
            </a:r>
            <a:r>
              <a:rPr lang="en-US" dirty="0" smtClean="0"/>
              <a:t>heromone traps (and similar traps that do</a:t>
            </a:r>
            <a:r>
              <a:rPr lang="en-US" baseline="0" dirty="0" smtClean="0"/>
              <a:t> not use pheromones as lures) </a:t>
            </a:r>
            <a:r>
              <a:rPr lang="en-US" dirty="0" smtClean="0"/>
              <a:t>are used for a relatively small number of insect</a:t>
            </a:r>
            <a:r>
              <a:rPr lang="en-US" baseline="0" dirty="0" smtClean="0"/>
              <a:t> pests. For new growers, start with using traps to monitor flights of codling moth, apple maggot, and oriental fruit moth in apples; oriental fruit moth and lesser and greater peachtree borers in peaches, spotted wing Drosophila in several fruit crops, and corn earworm around sweet corn and tomatoes.  Keeping records of counts is essential for later decision-making.  Remember that these traps are used to monitor populations, not reduce them.  We almost never recommend the use of any kind of traps to reduce populations of insects outdoors.  And we definitely do not recommend the use of Japanese beetle traps to reduce populations of that insect … they do not work as </a:t>
            </a:r>
            <a:r>
              <a:rPr lang="en-US" baseline="0" dirty="0" err="1" smtClean="0"/>
              <a:t>adverstised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20</a:t>
            </a:fld>
            <a:endParaRPr lang="en-US" dirty="0"/>
          </a:p>
        </p:txBody>
      </p:sp>
    </p:spTree>
    <p:extLst>
      <p:ext uri="{BB962C8B-B14F-4D97-AF65-F5344CB8AC3E}">
        <p14:creationId xmlns:p14="http://schemas.microsoft.com/office/powerpoint/2010/main" val="3045093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vast majority of insects are not pests, and many are directly beneficial as pollinators and as natural enemies – predators</a:t>
            </a:r>
            <a:r>
              <a:rPr lang="en-US" baseline="0" dirty="0" smtClean="0"/>
              <a:t> and parasites – of </a:t>
            </a:r>
            <a:r>
              <a:rPr lang="en-US" dirty="0" smtClean="0"/>
              <a:t>pests.  The first 4 references in this slide include general</a:t>
            </a:r>
            <a:r>
              <a:rPr lang="en-US" baseline="0" dirty="0" smtClean="0"/>
              <a:t> information on identifying natural enemies and encouraging their populations.  The fifth and sixth listings provide recommendations of specific plants that attract and support various predaceous and parasitic insects.  Realize that many predaceous and parasitic insects feed on pollen and nectar from small flowers as well as on other insects.  In outdoor production, the purchase and release of natural enemies from insectaries rarely provides meaningful benefits.  Buying and releasing predators and/or parasites of aphids, whiteflies, thrips, and mites in greenhouses or high tunnels can be effective in some cases.  </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21</a:t>
            </a:fld>
            <a:endParaRPr lang="en-US" dirty="0"/>
          </a:p>
        </p:txBody>
      </p:sp>
    </p:spTree>
    <p:extLst>
      <p:ext uri="{BB962C8B-B14F-4D97-AF65-F5344CB8AC3E}">
        <p14:creationId xmlns:p14="http://schemas.microsoft.com/office/powerpoint/2010/main" val="2856823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many ways, the approaches used to limit  crop losses to insects are very similar to those used in disease management.  Early</a:t>
            </a:r>
            <a:r>
              <a:rPr lang="en-US" baseline="0" dirty="0" smtClean="0"/>
              <a:t> plantings of several vegetable crops may be used to avoid late-season pests such as earworms, fall armyworms, and aphids; later plantings may avoid early-season seed and root maggots; rotations are less effective against insects that are highly mobile at the relevant stage of their life cycle, but they are valuable against several important pests such as Colorado potato beetle and squash bug.  Planting insect-free transplants is important … and using infested transplants occasionally result in diamondback moth infestations in cabbage family crops.  Screening in greenhouses and row covers in fields can provide effective exclusion of many pests.  Crop destruction after harvest prevents further survival and reproduction for host-specific insects such as squash bug and squash vine borer.  Insecticides and miticides “protect” plants by killing the pests in treated fields.  There are fewer examples of insect-resistant cultivars than disease-resistant cultivars, but thrips-resistant onion and cabbage cultivars are available, and </a:t>
            </a:r>
            <a:r>
              <a:rPr lang="en-US" baseline="0" dirty="0" err="1" smtClean="0"/>
              <a:t>Bt</a:t>
            </a:r>
            <a:r>
              <a:rPr lang="en-US" baseline="0" dirty="0" smtClean="0"/>
              <a:t> sweet corn cultivars kill caterpillars that otherwise infest stalks and ears.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2881A5CF-2AE6-4F16-A30C-9D731D958633}" type="slidenum">
              <a:rPr lang="en-US" smtClean="0"/>
              <a:t>22</a:t>
            </a:fld>
            <a:endParaRPr lang="en-US" dirty="0"/>
          </a:p>
        </p:txBody>
      </p:sp>
    </p:spTree>
    <p:extLst>
      <p:ext uri="{BB962C8B-B14F-4D97-AF65-F5344CB8AC3E}">
        <p14:creationId xmlns:p14="http://schemas.microsoft.com/office/powerpoint/2010/main" val="3279249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Weed management is also part of IPM.  At an overview level, important considerations</a:t>
            </a:r>
            <a:r>
              <a:rPr lang="en-US" baseline="0" dirty="0" smtClean="0"/>
              <a:t> are the types of weeds, their life cycles, specific identification, and cultural, mechanical, and chemical control.  Remember that the reasons for weed management include reducing their impact as competitors for water, light, and nutrients; limiting the buildup of the weed seed bank in the soil; and reducing their contributions to the survival and impacts of crop pathogens and insects.   </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23</a:t>
            </a:fld>
            <a:endParaRPr lang="en-US" dirty="0"/>
          </a:p>
        </p:txBody>
      </p:sp>
    </p:spTree>
    <p:extLst>
      <p:ext uri="{BB962C8B-B14F-4D97-AF65-F5344CB8AC3E}">
        <p14:creationId xmlns:p14="http://schemas.microsoft.com/office/powerpoint/2010/main" val="3606889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Weeds are broadly classified as grasses (monocots), broadleaf weeds (dicots), and sedges.  These groups of plants respond</a:t>
            </a:r>
            <a:r>
              <a:rPr lang="en-US" baseline="0" dirty="0" smtClean="0"/>
              <a:t> differently to physical practices and herbicides that might be used in attempts to control them.  </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24</a:t>
            </a:fld>
            <a:endParaRPr lang="en-US" dirty="0"/>
          </a:p>
        </p:txBody>
      </p:sp>
    </p:spTree>
    <p:extLst>
      <p:ext uri="{BB962C8B-B14F-4D97-AF65-F5344CB8AC3E}">
        <p14:creationId xmlns:p14="http://schemas.microsoft.com/office/powerpoint/2010/main" val="2631549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Weeds are described by the seasonality of their life cycles and the duration of</a:t>
            </a:r>
            <a:r>
              <a:rPr lang="en-US" baseline="0" dirty="0" smtClean="0"/>
              <a:t> their life cycles.  Annual weeds complete their life cycle – from seed germination through vegetative growth, flowering, and seed production – in one year.  Summer annuals such as waterhemp and giant foxtail germinate from seed in the spring or summer, then grow and produce seed later in the summer or fall of the same year.  Henbit and chickweed are examples of winter annuals that germinate from seed in the later summer or fall, grow </a:t>
            </a:r>
            <a:r>
              <a:rPr lang="en-US" baseline="0" dirty="0" err="1" smtClean="0"/>
              <a:t>vegetatively</a:t>
            </a:r>
            <a:r>
              <a:rPr lang="en-US" baseline="0" dirty="0" smtClean="0"/>
              <a:t> before cold temperatures prevent further growth, then resume growth and produce seed in the spring or early summer of the next year.</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25</a:t>
            </a:fld>
            <a:endParaRPr lang="en-US" dirty="0"/>
          </a:p>
        </p:txBody>
      </p:sp>
    </p:spTree>
    <p:extLst>
      <p:ext uri="{BB962C8B-B14F-4D97-AF65-F5344CB8AC3E}">
        <p14:creationId xmlns:p14="http://schemas.microsoft.com/office/powerpoint/2010/main" val="3319124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Biennial weeds such as wild carrot, bull thistle, and common mullein require two growing seasons to complete</a:t>
            </a:r>
            <a:r>
              <a:rPr lang="en-US" baseline="0" dirty="0" smtClean="0"/>
              <a:t> their life cycles.  They emerge from seeds in the spring or summer, grow </a:t>
            </a:r>
            <a:r>
              <a:rPr lang="en-US" baseline="0" dirty="0" err="1" smtClean="0"/>
              <a:t>vegetatively</a:t>
            </a:r>
            <a:r>
              <a:rPr lang="en-US" baseline="0" dirty="0" smtClean="0"/>
              <a:t> the first season, survive the winter, and flower and produce seeds the next growing season</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26</a:t>
            </a:fld>
            <a:endParaRPr lang="en-US" dirty="0"/>
          </a:p>
        </p:txBody>
      </p:sp>
    </p:spTree>
    <p:extLst>
      <p:ext uri="{BB962C8B-B14F-4D97-AF65-F5344CB8AC3E}">
        <p14:creationId xmlns:p14="http://schemas.microsoft.com/office/powerpoint/2010/main" val="3016296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as the</a:t>
            </a:r>
            <a:r>
              <a:rPr lang="en-US" baseline="0" dirty="0" smtClean="0"/>
              <a:t> name implies, perennial weeds live for 2 years or more … many for several years, </a:t>
            </a:r>
            <a:r>
              <a:rPr lang="en-US" baseline="0" dirty="0" err="1" smtClean="0"/>
              <a:t>regrowing</a:t>
            </a:r>
            <a:r>
              <a:rPr lang="en-US" baseline="0" dirty="0" smtClean="0"/>
              <a:t> from roots each year.  Dandelions, </a:t>
            </a:r>
            <a:r>
              <a:rPr lang="en-US" baseline="0" dirty="0" err="1" smtClean="0"/>
              <a:t>johnsongrass</a:t>
            </a:r>
            <a:r>
              <a:rPr lang="en-US" baseline="0" dirty="0" smtClean="0"/>
              <a:t>, and wild garlic are perennials.  Different weeds with different life cycles are favored in different cropping systems.  Those that are very similar to the crop may be most difficult to control.</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27</a:t>
            </a:fld>
            <a:endParaRPr lang="en-US" dirty="0"/>
          </a:p>
        </p:txBody>
      </p:sp>
    </p:spTree>
    <p:extLst>
      <p:ext uri="{BB962C8B-B14F-4D97-AF65-F5344CB8AC3E}">
        <p14:creationId xmlns:p14="http://schemas.microsoft.com/office/powerpoint/2010/main" val="40124292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with disease management </a:t>
            </a:r>
            <a:r>
              <a:rPr lang="en-US" baseline="0" dirty="0" smtClean="0"/>
              <a:t>and insect management, identifying the weeds that infest different portions of your farm is a key step in planning management practices.  Herbicides that are effective against a certain weed may not be effective against another, and even the cultural and mechanical practices you might use may differ in their value against different weed species.  Weeds that are more closely related to the crop in a given field are often hardest to control; weeds with life cycles similar to the crop can also present added challenges.</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28</a:t>
            </a:fld>
            <a:endParaRPr lang="en-US" dirty="0"/>
          </a:p>
        </p:txBody>
      </p:sp>
    </p:spTree>
    <p:extLst>
      <p:ext uri="{BB962C8B-B14F-4D97-AF65-F5344CB8AC3E}">
        <p14:creationId xmlns:p14="http://schemas.microsoft.com/office/powerpoint/2010/main" val="1222327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references listed here</a:t>
            </a:r>
            <a:r>
              <a:rPr lang="en-US" baseline="0" dirty="0" smtClean="0"/>
              <a:t> are among many good resources on weed identification.  References that include keys and photos for identification of weed seedlings can be especially valuable where selection of an herbicide may depend on the weed species that you intend to control.</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29</a:t>
            </a:fld>
            <a:endParaRPr lang="en-US" dirty="0"/>
          </a:p>
        </p:txBody>
      </p:sp>
    </p:spTree>
    <p:extLst>
      <p:ext uri="{BB962C8B-B14F-4D97-AF65-F5344CB8AC3E}">
        <p14:creationId xmlns:p14="http://schemas.microsoft.com/office/powerpoint/2010/main" val="4146216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a general definition of integrated</a:t>
            </a:r>
            <a:r>
              <a:rPr lang="en-US" baseline="0" dirty="0" smtClean="0"/>
              <a:t> pest management, or IPM.  (Read definition above.)  Note that for IPM, just as for pesticides, “pests” are broadly defined to include insects, mites, plant pathogens, weeds, and even wildlife.  Today’s discussion will not cover wildlife damage prevention, but wildlife management will be included in an upcoming class.</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3</a:t>
            </a:fld>
            <a:endParaRPr lang="en-US" dirty="0"/>
          </a:p>
        </p:txBody>
      </p:sp>
    </p:spTree>
    <p:extLst>
      <p:ext uri="{BB962C8B-B14F-4D97-AF65-F5344CB8AC3E}">
        <p14:creationId xmlns:p14="http://schemas.microsoft.com/office/powerpoint/2010/main" val="1749479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Weed</a:t>
            </a:r>
            <a:r>
              <a:rPr lang="en-US" baseline="0" dirty="0" smtClean="0"/>
              <a:t> management involves lots of different factors.  Delaying planting may allow removal of an early flush of weeds with light tillage or a burn-down herbicide before planting; planting early may allow crop establishment and growth before summer annual weeds germinate and compete for resources.  Higher seeding rates and close row </a:t>
            </a:r>
            <a:r>
              <a:rPr lang="en-US" baseline="0" dirty="0" err="1" smtClean="0"/>
              <a:t>spacings</a:t>
            </a:r>
            <a:r>
              <a:rPr lang="en-US" baseline="0" dirty="0" smtClean="0"/>
              <a:t> can lead to quick development of a crop canopy that shades out weed seedlings.  Cover crops may produce </a:t>
            </a:r>
            <a:r>
              <a:rPr lang="en-US" baseline="0" dirty="0" err="1" smtClean="0"/>
              <a:t>allelopathic</a:t>
            </a:r>
            <a:r>
              <a:rPr lang="en-US" baseline="0" dirty="0" smtClean="0"/>
              <a:t> chemicals that inhibit weed growth or out-compete weeds during periods between crops … and prevent weeds from producing seeds that would add to the soil weed seed bank.  Fertilizing and watering only within rows on raised beds covered with plastic mulch support the crop but not the weeds between rows.  Crop rotations allow for different weed control practices at different times in different crops on the same plot of land.  And mulches – of many different types – are used in many vegetable and fruit production systems.</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30</a:t>
            </a:fld>
            <a:endParaRPr lang="en-US" dirty="0"/>
          </a:p>
        </p:txBody>
      </p:sp>
    </p:spTree>
    <p:extLst>
      <p:ext uri="{BB962C8B-B14F-4D97-AF65-F5344CB8AC3E}">
        <p14:creationId xmlns:p14="http://schemas.microsoft.com/office/powerpoint/2010/main" val="2298993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always advise against over-tillage because of the negative effects of tillage on soil structure, but tillage is often a key step in weed management in vegetable crops.  Preplant tillage removes weed seedlings and prepares a seedbed that allows rapid germination of new crops.  Row cultivation also is a standard practice in some crops.  Everyone is very familiar</a:t>
            </a:r>
            <a:r>
              <a:rPr lang="en-US" baseline="0" dirty="0" smtClean="0"/>
              <a:t> with h</a:t>
            </a:r>
            <a:r>
              <a:rPr lang="en-US" dirty="0" smtClean="0"/>
              <a:t>oeing,</a:t>
            </a:r>
            <a:r>
              <a:rPr lang="en-US" baseline="0" dirty="0" smtClean="0"/>
              <a:t> pulling, and mowing.  Flaming, burning, steaming, and solarizing all can play roles in certain circumstances.  </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31</a:t>
            </a:fld>
            <a:endParaRPr lang="en-US" dirty="0"/>
          </a:p>
        </p:txBody>
      </p:sp>
    </p:spTree>
    <p:extLst>
      <p:ext uri="{BB962C8B-B14F-4D97-AF65-F5344CB8AC3E}">
        <p14:creationId xmlns:p14="http://schemas.microsoft.com/office/powerpoint/2010/main" val="3230586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Recommendations for</a:t>
            </a:r>
            <a:r>
              <a:rPr lang="en-US" baseline="0" dirty="0" smtClean="0"/>
              <a:t> herbicide use for weed control in fruits and vegetables are presented in publications that I’ll list in a few minutes, and in fact herbicides can be used effectively and safely as part of weed control program on small farms.  However, herbicides are not as dominant a part of weed control in specialty crops as they are in large-scale agronomic crops.  One reason is that herbicide development and registration is a very expensive process, and the potential sales that would allow companies to recoup investment costs are much lower in specialty crops.  Additionally,  drift of some products across even a short distance and persistence in soil for other chemicals complicate the use of herbicides in the diverse plantings and complex crop rotations that characterize many small farms.  </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32</a:t>
            </a:fld>
            <a:endParaRPr lang="en-US" dirty="0"/>
          </a:p>
        </p:txBody>
      </p:sp>
    </p:spTree>
    <p:extLst>
      <p:ext uri="{BB962C8B-B14F-4D97-AF65-F5344CB8AC3E}">
        <p14:creationId xmlns:p14="http://schemas.microsoft.com/office/powerpoint/2010/main" val="3038816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Although we all know that insects develop faster in warmer weather and that most plant diseases progress more rapidly in warm, wet weather, predictive</a:t>
            </a:r>
            <a:r>
              <a:rPr lang="en-US" baseline="0" dirty="0" smtClean="0"/>
              <a:t> models based on temperature, leaf wetness, and other factors are available to guide monitoring and control programs for insects and diseases.  Some are available at no charge online, others require purchase of weather monitoring equipment and computer software.  Even if you’re not ready for such investments, it’s never too soon to read about and learn about these programs that can help to refine decisions on pesticide application.</a:t>
            </a:r>
            <a:endParaRPr lang="en-US" dirty="0" smtClean="0"/>
          </a:p>
          <a:p>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33</a:t>
            </a:fld>
            <a:endParaRPr lang="en-US" dirty="0"/>
          </a:p>
        </p:txBody>
      </p:sp>
    </p:spTree>
    <p:extLst>
      <p:ext uri="{BB962C8B-B14F-4D97-AF65-F5344CB8AC3E}">
        <p14:creationId xmlns:p14="http://schemas.microsoft.com/office/powerpoint/2010/main" val="1035440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common recommendation for all aspects of integrated pest management … read the relevant newsletters that cover fruit and vegetable production.  These newsletters from Illinois, Purdue (Indiana), and Ohio are especially useful for Illinois growers.  </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34</a:t>
            </a:fld>
            <a:endParaRPr lang="en-US" dirty="0"/>
          </a:p>
        </p:txBody>
      </p:sp>
    </p:spTree>
    <p:extLst>
      <p:ext uri="{BB962C8B-B14F-4D97-AF65-F5344CB8AC3E}">
        <p14:creationId xmlns:p14="http://schemas.microsoft.com/office/powerpoint/2010/main" val="23220867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University</a:t>
            </a:r>
            <a:r>
              <a:rPr lang="en-US" baseline="0" dirty="0" smtClean="0"/>
              <a:t> of Illinois Extension’s Local Food Systems and Small Farms team has organized and delivered numerous webinars that are especially useful for new growers, and these discussions are archived and available.  Three cover insect, disease, and weed management in organic vegetable production; three focus on small orchard pest management and crop management; two others cover insect management in fruits and vegetables in general.  Use the link presented in this slide to access these archived webinars.  </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35</a:t>
            </a:fld>
            <a:endParaRPr lang="en-US" dirty="0"/>
          </a:p>
        </p:txBody>
      </p:sp>
    </p:spTree>
    <p:extLst>
      <p:ext uri="{BB962C8B-B14F-4D97-AF65-F5344CB8AC3E}">
        <p14:creationId xmlns:p14="http://schemas.microsoft.com/office/powerpoint/2010/main" val="2477908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main crops</a:t>
            </a:r>
            <a:r>
              <a:rPr lang="en-US" baseline="0" dirty="0" smtClean="0"/>
              <a:t> you plan to grow, it’s always good to locate and read one or two good references on pest management before you start growing the crop.  These are a few examples that cover sweet corn, tomatoes and peppers, apples, and cucurbits.  </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36</a:t>
            </a:fld>
            <a:endParaRPr lang="en-US" dirty="0"/>
          </a:p>
        </p:txBody>
      </p:sp>
    </p:spTree>
    <p:extLst>
      <p:ext uri="{BB962C8B-B14F-4D97-AF65-F5344CB8AC3E}">
        <p14:creationId xmlns:p14="http://schemas.microsoft.com/office/powerpoint/2010/main" val="16124994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also really important to monitor fields or plots regularly – at least once weekly.  The monitoring process is called scouting, and it requires</a:t>
            </a:r>
            <a:r>
              <a:rPr lang="en-US" baseline="0" dirty="0" smtClean="0"/>
              <a:t> specific approaches to looking for and assessing different insects, diseases, and weeds.  The links listed in this slide provide forms to use when scouting specific crops.  These are just examples, and in fact we use a single form for scouting multiple crops at the Sustainable Student Farm at campus at Urbana.  The most important things are to (1) observe crops closely and (2) record what you see … with numbers that indicate how many or how much.</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37</a:t>
            </a:fld>
            <a:endParaRPr lang="en-US" dirty="0"/>
          </a:p>
        </p:txBody>
      </p:sp>
    </p:spTree>
    <p:extLst>
      <p:ext uri="{BB962C8B-B14F-4D97-AF65-F5344CB8AC3E}">
        <p14:creationId xmlns:p14="http://schemas.microsoft.com/office/powerpoint/2010/main" val="2044904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you design your farm plan to minimize pest risks, you scout to determine what problems still arise, and you need to do something to reduce the losses</a:t>
            </a:r>
            <a:r>
              <a:rPr lang="en-US" baseline="0" dirty="0" smtClean="0"/>
              <a:t> that insects, diseases, or weeds will cause, THEN the same references I mentioned in the discussion about pesticides provide summaries of what works against what problems … the Midwest Tree Fruit Spray Guide and the </a:t>
            </a:r>
            <a:r>
              <a:rPr lang="en-US" baseline="0" dirty="0" err="1" smtClean="0"/>
              <a:t>Cornnell</a:t>
            </a:r>
            <a:r>
              <a:rPr lang="en-US" baseline="0" dirty="0" smtClean="0"/>
              <a:t> Production Guide for Organic Apples.</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38</a:t>
            </a:fld>
            <a:endParaRPr lang="en-US" dirty="0"/>
          </a:p>
        </p:txBody>
      </p:sp>
    </p:spTree>
    <p:extLst>
      <p:ext uri="{BB962C8B-B14F-4D97-AF65-F5344CB8AC3E}">
        <p14:creationId xmlns:p14="http://schemas.microsoft.com/office/powerpoint/2010/main" val="6008948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small fruits, use the Midwest Small Fruit and Grape Spray Guide or the organic production guides from</a:t>
            </a:r>
            <a:r>
              <a:rPr lang="en-US" baseline="0" dirty="0" smtClean="0"/>
              <a:t> Cornell.</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39</a:t>
            </a:fld>
            <a:endParaRPr lang="en-US" dirty="0"/>
          </a:p>
        </p:txBody>
      </p:sp>
    </p:spTree>
    <p:extLst>
      <p:ext uri="{BB962C8B-B14F-4D97-AF65-F5344CB8AC3E}">
        <p14:creationId xmlns:p14="http://schemas.microsoft.com/office/powerpoint/2010/main" val="2269682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presentation I want to encourage you to develop farm plans that minimize the likelihood of severe pest outbreaks, and I’ll discuss that idea for various kinds of pests.  I’ll introduce and</a:t>
            </a:r>
            <a:r>
              <a:rPr lang="en-US" baseline="0" dirty="0" smtClean="0"/>
              <a:t> stress the importance of understanding life cycles, monitoring methods, and management practices for plant pathogens, insects, and weeds.  And I’ll provide examples of the types of references you will want to gather so that you can build a library of resources.  My intent is to help you work on a longer-term goal – the development and implementation of an overall integrated pest management plan for your farm.  </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4</a:t>
            </a:fld>
            <a:endParaRPr lang="en-US" dirty="0"/>
          </a:p>
        </p:txBody>
      </p:sp>
    </p:spTree>
    <p:extLst>
      <p:ext uri="{BB962C8B-B14F-4D97-AF65-F5344CB8AC3E}">
        <p14:creationId xmlns:p14="http://schemas.microsoft.com/office/powerpoint/2010/main" val="31954295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for vegetables, the Midwest</a:t>
            </a:r>
            <a:r>
              <a:rPr lang="en-US" baseline="0" dirty="0" smtClean="0"/>
              <a:t> Vegetable Production Guide and Cornell’s organic production guides.  </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40</a:t>
            </a:fld>
            <a:endParaRPr lang="en-US" dirty="0"/>
          </a:p>
        </p:txBody>
      </p:sp>
    </p:spTree>
    <p:extLst>
      <p:ext uri="{BB962C8B-B14F-4D97-AF65-F5344CB8AC3E}">
        <p14:creationId xmlns:p14="http://schemas.microsoft.com/office/powerpoint/2010/main" val="759585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42</a:t>
            </a:fld>
            <a:endParaRPr lang="en-US" dirty="0"/>
          </a:p>
        </p:txBody>
      </p:sp>
    </p:spTree>
    <p:extLst>
      <p:ext uri="{BB962C8B-B14F-4D97-AF65-F5344CB8AC3E}">
        <p14:creationId xmlns:p14="http://schemas.microsoft.com/office/powerpoint/2010/main" val="36346872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43</a:t>
            </a:fld>
            <a:endParaRPr lang="en-US"/>
          </a:p>
        </p:txBody>
      </p:sp>
    </p:spTree>
    <p:extLst>
      <p:ext uri="{BB962C8B-B14F-4D97-AF65-F5344CB8AC3E}">
        <p14:creationId xmlns:p14="http://schemas.microsoft.com/office/powerpoint/2010/main" val="3193564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this presentation discusses IPM very</a:t>
            </a:r>
            <a:r>
              <a:rPr lang="en-US" baseline="0" dirty="0" smtClean="0"/>
              <a:t> broadly, several other classes and discussions have included aspects of IPM.  Pest management was a concern in our discussions of the basics of fruit and vegetable production, variety selection, transplant production, pruning (to allow air movement and spray penetration), soils and soil management, irrigation, and pesticides.  We will also cover insect, disease, weed, and wildlife management in individual sessions in later classes.  </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5</a:t>
            </a:fld>
            <a:endParaRPr lang="en-US" dirty="0"/>
          </a:p>
        </p:txBody>
      </p:sp>
    </p:spTree>
    <p:extLst>
      <p:ext uri="{BB962C8B-B14F-4D97-AF65-F5344CB8AC3E}">
        <p14:creationId xmlns:p14="http://schemas.microsoft.com/office/powerpoint/2010/main" val="4032425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the production season, IPM practices often focus on monitoring crops for pest problems and responding appropriately.  However, integrated pest management involves much more than just scouting fields and dealing with pests.  Instead, it is part of whole-farm planning.  As you design, plan, and revise your crop production system, minimizing pest problems to optimize yield and profits should be a key component.  Crop rotations, cover crops, tillage practices, crop and landscape diversity, disease-resistant cultivars, irrigation management, pest exclusion and avoidance, pest monitoring and record-keeping, and direct control practices are all involved in crop and pest management. </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6</a:t>
            </a:fld>
            <a:endParaRPr lang="en-US" dirty="0"/>
          </a:p>
        </p:txBody>
      </p:sp>
    </p:spTree>
    <p:extLst>
      <p:ext uri="{BB962C8B-B14F-4D97-AF65-F5344CB8AC3E}">
        <p14:creationId xmlns:p14="http://schemas.microsoft.com/office/powerpoint/2010/main" val="432003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a discussion of plant disease management.  “Basic Concepts in Plant Pathology,” by John Hartman,</a:t>
            </a:r>
            <a:r>
              <a:rPr lang="en-US" baseline="0" dirty="0" smtClean="0"/>
              <a:t> is a good general summary to start with … it will be provided as a handout during our class on IPM.  Dr. Hartman starts this summary by pointing out that some diseases are infectious … caused by living pathogens that infect plants … but other diseases result from non-living – abiotic – causes.  Ozone injury, salt injury, and nutrient deficiencies are just a few examples of noninfectious, abiotic diseases.  For infectious diseases, a very important concept in plant pathology is the plant disease triangle … the basic idea that infectious plant diseases develop only when three things are present simultaneously – (1) a susceptible host plant, (2) a pathogen that can infect that plant, and (3) environmental conditions that allow the infection to occur.  Disease management practices always attempt to alter of one these parts of the disease triangle to prevent infections.  The pathogens that infect plants include fungi, bacteria, nematodes, and viruses, and management practices for specific crops and diseases differ for different types of pathogens.  Dr. Hartman points out that for disease diagnosis, the terms symptom and sign have specific meaning ... symptoms are plant reactions to infection – wilt, yellowing, blight, and so on; signs are the observable presence of the pathogen itself – fungal spores, fungal mycelia or fibers, bacterial ooze, and so on.  He summarizes disease management practices under the headings avoidance, exclusion, eradication, protection, resistance, and therapy.</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7</a:t>
            </a:fld>
            <a:endParaRPr lang="en-US" dirty="0"/>
          </a:p>
        </p:txBody>
      </p:sp>
    </p:spTree>
    <p:extLst>
      <p:ext uri="{BB962C8B-B14F-4D97-AF65-F5344CB8AC3E}">
        <p14:creationId xmlns:p14="http://schemas.microsoft.com/office/powerpoint/2010/main" val="3085876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major diseases of the crops you grow, a key step</a:t>
            </a:r>
            <a:r>
              <a:rPr lang="en-US" baseline="0" dirty="0" smtClean="0"/>
              <a:t> in disease management is to understand the disease cycle for each … in advance of growing the crop.  For gray mold of strawberries (and several other crops), the causal pathogen is a fungus in the genus </a:t>
            </a:r>
            <a:r>
              <a:rPr lang="en-US" i="1" baseline="0" dirty="0" smtClean="0"/>
              <a:t>Botrytis</a:t>
            </a:r>
            <a:r>
              <a:rPr lang="en-US" baseline="0" dirty="0" smtClean="0"/>
              <a:t>.  It causes the most damage when rainfall or irrigation during bloom and fruit development allow the pathogen to grow.  It infects senescing blossoms first, and infections spread from blossoms to fruit.  Spores are produced on infected tissue and on plant debris, and direct infection of mature fruit can occur a few days later.  Knowing that senescing blossoms are an initial infection site can guide decisions on the use of fungicides at bloom during periods of rainy weather, and understanding that infected tissues produce spores that can start new infections guides additional decisions about disease management</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8</a:t>
            </a:fld>
            <a:endParaRPr lang="en-US" dirty="0"/>
          </a:p>
        </p:txBody>
      </p:sp>
    </p:spTree>
    <p:extLst>
      <p:ext uri="{BB962C8B-B14F-4D97-AF65-F5344CB8AC3E}">
        <p14:creationId xmlns:p14="http://schemas.microsoft.com/office/powerpoint/2010/main" val="1017888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Gray mold of strawberries and other</a:t>
            </a:r>
            <a:r>
              <a:rPr lang="en-US" baseline="0" dirty="0" smtClean="0"/>
              <a:t> crops is called a polycyclic disease … production of new inoculum (spores, in this case called conidia) on infected tissues can initiate additional infection cycles as the season progresses.  Polycyclic diseases – also called compound interest diseases – include gray mold, powdery mildew, brown rot in stone fruits, and many other examples.  In contrast, monocyclic diseases cause only one infection cycle per crop season (although multiple cycles can occur in one year if succession plantings of vegetables provide a new crop for infection later in the summer or fall on the same ground or plot).  Examples of monocyclic diseases – or simple interest diseases – include root or crown infections caused by fungi in the genus </a:t>
            </a:r>
            <a:r>
              <a:rPr lang="en-US" i="1" baseline="0" dirty="0" err="1" smtClean="0"/>
              <a:t>Fusarium</a:t>
            </a:r>
            <a:r>
              <a:rPr lang="en-US" baseline="0" dirty="0" smtClean="0"/>
              <a:t> or other soil-borne pathogens and peach leaf curl of peaches.  </a:t>
            </a:r>
            <a:endParaRPr lang="en-US" dirty="0"/>
          </a:p>
        </p:txBody>
      </p:sp>
      <p:sp>
        <p:nvSpPr>
          <p:cNvPr id="4" name="Slide Number Placeholder 3"/>
          <p:cNvSpPr>
            <a:spLocks noGrp="1"/>
          </p:cNvSpPr>
          <p:nvPr>
            <p:ph type="sldNum" sz="quarter" idx="10"/>
          </p:nvPr>
        </p:nvSpPr>
        <p:spPr/>
        <p:txBody>
          <a:bodyPr/>
          <a:lstStyle/>
          <a:p>
            <a:fld id="{2881A5CF-2AE6-4F16-A30C-9D731D958633}" type="slidenum">
              <a:rPr lang="en-US" smtClean="0"/>
              <a:t>9</a:t>
            </a:fld>
            <a:endParaRPr lang="en-US" dirty="0"/>
          </a:p>
        </p:txBody>
      </p:sp>
    </p:spTree>
    <p:extLst>
      <p:ext uri="{BB962C8B-B14F-4D97-AF65-F5344CB8AC3E}">
        <p14:creationId xmlns:p14="http://schemas.microsoft.com/office/powerpoint/2010/main" val="2566302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1"/>
          <p:cNvSpPr>
            <a:spLocks noGrp="1"/>
          </p:cNvSpPr>
          <p:nvPr>
            <p:ph type="ctrTitle" hasCustomPrompt="1"/>
          </p:nvPr>
        </p:nvSpPr>
        <p:spPr>
          <a:xfrm>
            <a:off x="2590800" y="2286000"/>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smtClean="0"/>
              <a:t>Company Logo</a:t>
            </a:r>
            <a:endParaRPr lang="en-US" dirty="0"/>
          </a:p>
        </p:txBody>
      </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68353" y="5109883"/>
            <a:ext cx="1938461" cy="1371600"/>
          </a:xfrm>
          <a:prstGeom prst="rect">
            <a:avLst/>
          </a:prstGeom>
        </p:spPr>
      </p:pic>
      <p:sp>
        <p:nvSpPr>
          <p:cNvPr id="11" name="Date Placeholder 10"/>
          <p:cNvSpPr>
            <a:spLocks noGrp="1"/>
          </p:cNvSpPr>
          <p:nvPr>
            <p:ph type="dt" sz="half" idx="14"/>
          </p:nvPr>
        </p:nvSpPr>
        <p:spPr/>
        <p:txBody>
          <a:bodyPr/>
          <a:lstStyle/>
          <a:p>
            <a:fld id="{4DFD16E4-84F9-41E3-891B-D4C13523C91C}" type="datetimeFigureOut">
              <a:rPr lang="en-US" smtClean="0"/>
              <a:t>4/28/2016</a:t>
            </a:fld>
            <a:endParaRPr lang="en-US" dirty="0"/>
          </a:p>
        </p:txBody>
      </p:sp>
      <p:sp>
        <p:nvSpPr>
          <p:cNvPr id="12" name="Footer Placeholder 11"/>
          <p:cNvSpPr>
            <a:spLocks noGrp="1"/>
          </p:cNvSpPr>
          <p:nvPr>
            <p:ph type="ftr" sz="quarter" idx="15"/>
          </p:nvPr>
        </p:nvSpPr>
        <p:spPr/>
        <p:txBody>
          <a:bodyPr/>
          <a:lstStyle>
            <a:lvl1pPr>
              <a:defRPr b="1">
                <a:solidFill>
                  <a:schemeClr val="accent3">
                    <a:lumMod val="75000"/>
                  </a:schemeClr>
                </a:solidFill>
              </a:defRPr>
            </a:lvl1pPr>
          </a:lstStyle>
          <a:p>
            <a:endParaRPr lang="en-US" dirty="0"/>
          </a:p>
        </p:txBody>
      </p:sp>
      <p:sp>
        <p:nvSpPr>
          <p:cNvPr id="13" name="Slide Number Placeholder 12"/>
          <p:cNvSpPr>
            <a:spLocks noGrp="1"/>
          </p:cNvSpPr>
          <p:nvPr>
            <p:ph type="sldNum" sz="quarter" idx="16"/>
          </p:nvPr>
        </p:nvSpPr>
        <p:spPr/>
        <p:txBody>
          <a:bodyPr/>
          <a:lstStyle/>
          <a:p>
            <a:fld id="{CEA3BC0B-D216-4D42-9CCF-839C0D2980BD}" type="slidenum">
              <a:rPr lang="en-US" smtClean="0"/>
              <a:t>‹#›</a:t>
            </a:fld>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FD16E4-84F9-41E3-891B-D4C13523C91C}" type="datetimeFigureOut">
              <a:rPr lang="en-US" smtClean="0"/>
              <a:t>4/28/2016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A3BC0B-D216-4D42-9CCF-839C0D2980BD}" type="slidenum">
              <a:rPr lang="en-US" smtClean="0"/>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D16E4-84F9-41E3-891B-D4C13523C91C}" type="datetimeFigureOut">
              <a:rPr lang="en-US" smtClean="0"/>
              <a:t>4/28/2016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A3BC0B-D216-4D42-9CCF-839C0D2980BD}" type="slidenum">
              <a:rPr lang="en-US" smtClean="0"/>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4DFD16E4-84F9-41E3-891B-D4C13523C91C}" type="datetimeFigureOut">
              <a:rPr lang="en-US" smtClean="0"/>
              <a:t>4/28/2016</a:t>
            </a:fld>
            <a:endParaRPr lang="en-US" dirty="0"/>
          </a:p>
        </p:txBody>
      </p:sp>
      <p:sp>
        <p:nvSpPr>
          <p:cNvPr id="4" name="Footer Placeholder 4"/>
          <p:cNvSpPr>
            <a:spLocks noGrp="1"/>
          </p:cNvSpPr>
          <p:nvPr>
            <p:ph type="ftr" sz="quarter" idx="11"/>
          </p:nvPr>
        </p:nvSpPr>
        <p:spPr>
          <a:xfrm>
            <a:off x="3352800" y="6356350"/>
            <a:ext cx="2895600" cy="365125"/>
          </a:xfrm>
        </p:spPr>
        <p:txBody>
          <a:bodyPr/>
          <a:lstStyle/>
          <a:p>
            <a:endParaRPr lang="en-US" dirty="0"/>
          </a:p>
        </p:txBody>
      </p:sp>
      <p:sp>
        <p:nvSpPr>
          <p:cNvPr id="5" name="Slide Number Placeholder 5"/>
          <p:cNvSpPr>
            <a:spLocks noGrp="1"/>
          </p:cNvSpPr>
          <p:nvPr>
            <p:ph type="sldNum" sz="quarter" idx="12"/>
          </p:nvPr>
        </p:nvSpPr>
        <p:spPr>
          <a:xfrm>
            <a:off x="6705600" y="6356350"/>
            <a:ext cx="2133600" cy="365125"/>
          </a:xfrm>
        </p:spPr>
        <p:txBody>
          <a:bodyPr/>
          <a:lstStyle/>
          <a:p>
            <a:fld id="{CEA3BC0B-D216-4D42-9CCF-839C0D2980BD}" type="slidenum">
              <a:rPr lang="en-US" smtClean="0"/>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161049" y="-3176815"/>
            <a:ext cx="2819400" cy="9173031"/>
          </a:xfrm>
          <a:prstGeom prst="rect">
            <a:avLst/>
          </a:prstGeom>
        </p:spPr>
      </p:pic>
      <p:sp>
        <p:nvSpPr>
          <p:cNvPr id="2" name="Title 1"/>
          <p:cNvSpPr>
            <a:spLocks noGrp="1"/>
          </p:cNvSpPr>
          <p:nvPr>
            <p:ph type="title" hasCustomPrompt="1"/>
          </p:nvPr>
        </p:nvSpPr>
        <p:spPr>
          <a:xfrm>
            <a:off x="4572000" y="3048000"/>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4DFD16E4-84F9-41E3-891B-D4C13523C91C}" type="datetimeFigureOut">
              <a:rPr lang="en-US" smtClean="0"/>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3BC0B-D216-4D42-9CCF-839C0D2980BD}" type="slidenum">
              <a:rPr lang="en-US" smtClean="0"/>
              <a:t>‹#›</a:t>
            </a:fld>
            <a:endParaRPr lang="en-US" dirty="0"/>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FD16E4-84F9-41E3-891B-D4C13523C91C}" type="datetimeFigureOut">
              <a:rPr lang="en-US" smtClean="0"/>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705600" y="6356350"/>
            <a:ext cx="2133600" cy="365125"/>
          </a:xfrm>
        </p:spPr>
        <p:txBody>
          <a:bodyPr/>
          <a:lstStyle/>
          <a:p>
            <a:fld id="{CEA3BC0B-D216-4D42-9CCF-839C0D2980BD}" type="slidenum">
              <a:rPr lang="en-US" smtClean="0"/>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FD16E4-84F9-41E3-891B-D4C13523C91C}" type="datetimeFigureOut">
              <a:rPr lang="en-US" smtClean="0"/>
              <a:t>4/28/2016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A3BC0B-D216-4D42-9CCF-839C0D2980BD}" type="slidenum">
              <a:rPr lang="en-US" smtClean="0"/>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FD16E4-84F9-41E3-891B-D4C13523C91C}" type="datetimeFigureOut">
              <a:rPr lang="en-US" smtClean="0"/>
              <a:t>4/28/2016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A3BC0B-D216-4D42-9CCF-839C0D2980BD}" type="slidenum">
              <a:rPr lang="en-US" smtClean="0"/>
              <a:t>‹#›</a:t>
            </a:fld>
            <a:endParaRPr lang="en-US" dirty="0"/>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FD16E4-84F9-41E3-891B-D4C13523C91C}" type="datetimeFigureOut">
              <a:rPr lang="en-US" smtClean="0"/>
              <a:t>4/28/2016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A3BC0B-D216-4D42-9CCF-839C0D2980BD}" type="slidenum">
              <a:rPr lang="en-US" smtClean="0"/>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FD16E4-84F9-41E3-891B-D4C13523C91C}" type="datetimeFigureOut">
              <a:rPr lang="en-US" smtClean="0"/>
              <a:t>4/28/2016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A3BC0B-D216-4D42-9CCF-839C0D2980BD}" type="slidenum">
              <a:rPr lang="en-US" smtClean="0"/>
              <a:t>‹#›</a:t>
            </a:fld>
            <a:endParaRPr lang="en-US" dirty="0"/>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FD16E4-84F9-41E3-891B-D4C13523C91C}" type="datetimeFigureOut">
              <a:rPr lang="en-US" smtClean="0"/>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3BC0B-D216-4D42-9CCF-839C0D2980BD}" type="slidenum">
              <a:rPr lang="en-US" smtClean="0"/>
              <a:t>‹#›</a:t>
            </a:fld>
            <a:endParaRPr lang="en-US" dirty="0"/>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FD16E4-84F9-41E3-891B-D4C13523C91C}" type="datetimeFigureOut">
              <a:rPr lang="en-US" smtClean="0"/>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3BC0B-D216-4D42-9CCF-839C0D2980BD}" type="slidenum">
              <a:rPr lang="en-US" smtClean="0"/>
              <a:t>‹#›</a:t>
            </a:fld>
            <a:endParaRPr lang="en-US" dirty="0"/>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Placeholder 1"/>
          <p:cNvSpPr>
            <a:spLocks noGrp="1"/>
          </p:cNvSpPr>
          <p:nvPr>
            <p:ph type="title"/>
          </p:nvPr>
        </p:nvSpPr>
        <p:spPr>
          <a:xfrm>
            <a:off x="762000" y="274638"/>
            <a:ext cx="80772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1600200"/>
            <a:ext cx="80772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FD16E4-84F9-41E3-891B-D4C13523C91C}" type="datetimeFigureOut">
              <a:rPr lang="en-US" smtClean="0"/>
              <a:t>4/28/2016</a:t>
            </a:fld>
            <a:endParaRPr lang="en-US" dirty="0"/>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A3BC0B-D216-4D42-9CCF-839C0D2980BD}" type="slidenum">
              <a:rPr lang="en-US" smtClean="0"/>
              <a:t>‹#›</a:t>
            </a:fld>
            <a:endParaRPr lang="en-US" dirty="0"/>
          </a:p>
        </p:txBody>
      </p:sp>
      <p:pic>
        <p:nvPicPr>
          <p:cNvPr id="8" name="Picture 7"/>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52400" y="-109183"/>
            <a:ext cx="818707" cy="7083189"/>
          </a:xfrm>
          <a:prstGeom prst="rect">
            <a:avLst/>
          </a:prstGeom>
        </p:spPr>
      </p:pic>
      <p:pic>
        <p:nvPicPr>
          <p:cNvPr id="9" name="Picture 8"/>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7635622" y="5833887"/>
            <a:ext cx="1259660" cy="891300"/>
          </a:xfrm>
          <a:prstGeom prst="rect">
            <a:avLst/>
          </a:prstGeom>
        </p:spPr>
      </p:pic>
      <p:pic>
        <p:nvPicPr>
          <p:cNvPr id="11" name="Picture 10"/>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6629400" y="5833887"/>
            <a:ext cx="826744" cy="933701"/>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wipe dir="d"/>
  </p:transition>
  <p:timing>
    <p:tnLst>
      <p:par>
        <p:cTn id="1" dur="indefinite" restart="never" nodeType="tmRoot"/>
      </p:par>
    </p:tnLst>
  </p:timing>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0.png"/><Relationship Id="rId4" Type="http://schemas.openxmlformats.org/officeDocument/2006/relationships/audio" Target="../media/media1.m4a"/><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hyperlink" Target="http://www.springerlink.com/openurl.asp?id=doi:10.1007/s00122-010-1295-8" TargetMode="External"/><Relationship Id="rId5" Type="http://schemas.openxmlformats.org/officeDocument/2006/relationships/image" Target="../media/image16.tmp"/><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hyperlink" Target="http://www.extension.iastate.edu/publications/pm1266.pdf" TargetMode="External"/><Relationship Id="rId3" Type="http://schemas.openxmlformats.org/officeDocument/2006/relationships/slideLayout" Target="../slideLayouts/slideLayout3.xml"/><Relationship Id="rId7" Type="http://schemas.openxmlformats.org/officeDocument/2006/relationships/hyperlink" Target="http://www2.ca.uky.edu/agc/pubs/id/id93/id93.htm" TargetMode="Externa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hyperlink" Target="http://pested.osu.edu/documents/CommStudy/2b%20Midwest%20Small%20Fruit%20Pest%20Mgmt..pdf" TargetMode="External"/><Relationship Id="rId11" Type="http://schemas.openxmlformats.org/officeDocument/2006/relationships/image" Target="../media/image11.png"/><Relationship Id="rId5" Type="http://schemas.openxmlformats.org/officeDocument/2006/relationships/hyperlink" Target="http://vegetablemdonline.ppath.cornell.edu/" TargetMode="External"/><Relationship Id="rId10" Type="http://schemas.openxmlformats.org/officeDocument/2006/relationships/image" Target="../media/image9.png"/><Relationship Id="rId4" Type="http://schemas.openxmlformats.org/officeDocument/2006/relationships/notesSlide" Target="../notesSlides/notesSlide12.xml"/><Relationship Id="rId9" Type="http://schemas.openxmlformats.org/officeDocument/2006/relationships/hyperlink" Target="http://aggie-horticulture.tamu.edu/vegetable/tomato-problem-solver/"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7.tmp"/><Relationship Id="rId5" Type="http://schemas.openxmlformats.org/officeDocument/2006/relationships/hyperlink" Target="http://web.extension.illinois.edu/plantclinic/"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hyperlink" Target="http://cpsc270.cropsci.illinois.edu/syllabus/lab10.pdf" TargetMode="External"/><Relationship Id="rId5" Type="http://schemas.openxmlformats.org/officeDocument/2006/relationships/hyperlink" Target="http://cpsc270.cropsci.illinois.edu/syllabus/"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hyperlink" Target="http://store.meistermedia.com/vegetable-insect-management-w-bonus-cd-rom/" TargetMode="Externa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hyperlink" Target="http://www.vegedge.umn.edu/vegpest/pests.htm" TargetMode="External"/><Relationship Id="rId5" Type="http://schemas.openxmlformats.org/officeDocument/2006/relationships/hyperlink" Target="http://ento.psu.edu/extension/vegetables/fact-sheets" TargetMode="External"/><Relationship Id="rId4" Type="http://schemas.openxmlformats.org/officeDocument/2006/relationships/notesSlide" Target="../notesSlides/notesSlide16.xml"/><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hyperlink" Target="http://web2.msue.msu.edu/Bulletins/Bulletin/PDF/Historical/finished_pubs/e2720/e2720-2004.PDF" TargetMode="External"/><Relationship Id="rId13"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hyperlink" Target="http://msue.anr.msu.edu/resources/scouting_guides_for_fruit" TargetMode="External"/><Relationship Id="rId12" Type="http://schemas.openxmlformats.org/officeDocument/2006/relationships/image" Target="../media/image9.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hyperlink" Target="http://palspublishing.cals.cornell.edu/nra_order.taf?_function=detail&amp;pr_id=158&amp;_UserReference=4983462C15D28A6C4A201F4B" TargetMode="External"/><Relationship Id="rId11" Type="http://schemas.openxmlformats.org/officeDocument/2006/relationships/hyperlink" Target="http://www.ca.uky.edu/agc/pubs/id/id93/id93.htm" TargetMode="External"/><Relationship Id="rId5" Type="http://schemas.openxmlformats.org/officeDocument/2006/relationships/hyperlink" Target="http://www.mda.state.mn.us/plants/pestmanagement/ipm/apple-guide.aspx" TargetMode="External"/><Relationship Id="rId10" Type="http://schemas.openxmlformats.org/officeDocument/2006/relationships/hyperlink" Target="http://pested.osu.edu/documents/CommStudy/2b%20Midwest%20Small%20Fruit%20Pest%20Mgmt..pdf" TargetMode="External"/><Relationship Id="rId4" Type="http://schemas.openxmlformats.org/officeDocument/2006/relationships/notesSlide" Target="../notesSlides/notesSlide17.xml"/><Relationship Id="rId9" Type="http://schemas.openxmlformats.org/officeDocument/2006/relationships/hyperlink" Target="http://www.oakgov.com/msu/Documents/publications/e2840_ipm_scoutingin_stonefruits.pdf"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8.gif"/><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20.jpeg"/><Relationship Id="rId12" Type="http://schemas.openxmlformats.org/officeDocument/2006/relationships/image" Target="../media/image9.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hyperlink" Target="http://www.greatlakesipm.com/" TargetMode="External"/><Relationship Id="rId10" Type="http://schemas.openxmlformats.org/officeDocument/2006/relationships/image" Target="../media/image23.jpeg"/><Relationship Id="rId4" Type="http://schemas.openxmlformats.org/officeDocument/2006/relationships/notesSlide" Target="../notesSlides/notesSlide19.xml"/><Relationship Id="rId9" Type="http://schemas.openxmlformats.org/officeDocument/2006/relationships/image" Target="../media/image22.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ags" Target="../tags/tag5.xml"/><Relationship Id="rId7" Type="http://schemas.openxmlformats.org/officeDocument/2006/relationships/notesSlide" Target="../notesSlides/notesSlide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5" Type="http://schemas.openxmlformats.org/officeDocument/2006/relationships/audio" Target="../media/media2.wav"/><Relationship Id="rId10" Type="http://schemas.openxmlformats.org/officeDocument/2006/relationships/image" Target="../media/image11.png"/><Relationship Id="rId4" Type="http://schemas.microsoft.com/office/2007/relationships/media" Target="../media/media2.wav"/><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slideLayout" Target="../slideLayouts/slideLayout3.xml"/><Relationship Id="rId7" Type="http://schemas.openxmlformats.org/officeDocument/2006/relationships/image" Target="../media/image26.jpe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25.png"/><Relationship Id="rId5" Type="http://schemas.openxmlformats.org/officeDocument/2006/relationships/hyperlink" Target="http://ipm.illinois.edu/ifvn/contents.php?id=40#fruit" TargetMode="External"/><Relationship Id="rId4" Type="http://schemas.openxmlformats.org/officeDocument/2006/relationships/notesSlide" Target="../notesSlides/notesSlide20.xml"/><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hyperlink" Target="http://www2.ca.uky.edu/agc/pubs/ent/ent67/ent67.pdf" TargetMode="External"/><Relationship Id="rId3" Type="http://schemas.openxmlformats.org/officeDocument/2006/relationships/slideLayout" Target="../slideLayouts/slideLayout3.xml"/><Relationship Id="rId7" Type="http://schemas.openxmlformats.org/officeDocument/2006/relationships/hyperlink" Target="http://www.aces.uiuc.edu/vista/abstracts/aaltinsec.html" TargetMode="External"/><Relationship Id="rId12" Type="http://schemas.openxmlformats.org/officeDocument/2006/relationships/image" Target="../media/image11.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hyperlink" Target="http://www.youtube.com/watch?v=r1EYCevAgnY" TargetMode="External"/><Relationship Id="rId11" Type="http://schemas.openxmlformats.org/officeDocument/2006/relationships/image" Target="../media/image9.png"/><Relationship Id="rId5" Type="http://schemas.openxmlformats.org/officeDocument/2006/relationships/hyperlink" Target="http://www.ncipmc.org/glvwg/pdfs/NaturalEnemiesFlyer-FINAL.pdf" TargetMode="External"/><Relationship Id="rId10" Type="http://schemas.openxmlformats.org/officeDocument/2006/relationships/hyperlink" Target="http://migarden.msu.edu/uploads/files/e2973.pdf" TargetMode="External"/><Relationship Id="rId4" Type="http://schemas.openxmlformats.org/officeDocument/2006/relationships/notesSlide" Target="../notesSlides/notesSlide21.xml"/><Relationship Id="rId9" Type="http://schemas.openxmlformats.org/officeDocument/2006/relationships/hyperlink" Target="http://nac.unl.edu/bufferguidelines/guidelines/5_protection/2.html"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30.jpe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24.xml"/><Relationship Id="rId9"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3.xml"/><Relationship Id="rId7" Type="http://schemas.openxmlformats.org/officeDocument/2006/relationships/image" Target="../media/image33.jpe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11.png"/><Relationship Id="rId4" Type="http://schemas.openxmlformats.org/officeDocument/2006/relationships/notesSlide" Target="../notesSlides/notesSlide25.xml"/><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37.jpe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26.xml"/><Relationship Id="rId9" Type="http://schemas.openxmlformats.org/officeDocument/2006/relationships/image" Target="../media/image11.pn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3.xml"/><Relationship Id="rId7" Type="http://schemas.openxmlformats.org/officeDocument/2006/relationships/hyperlink" Target="http://extension.missouri.edu/p/ipm1007" TargetMode="Externa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hyperlink" Target="http://plants.usda.gov/java/" TargetMode="External"/><Relationship Id="rId11" Type="http://schemas.openxmlformats.org/officeDocument/2006/relationships/image" Target="../media/image11.png"/><Relationship Id="rId5" Type="http://schemas.openxmlformats.org/officeDocument/2006/relationships/hyperlink" Target="http://weedid.missouri.edu/" TargetMode="External"/><Relationship Id="rId10" Type="http://schemas.openxmlformats.org/officeDocument/2006/relationships/image" Target="../media/image9.png"/><Relationship Id="rId4" Type="http://schemas.openxmlformats.org/officeDocument/2006/relationships/notesSlide" Target="../notesSlides/notesSlide29.xml"/><Relationship Id="rId9"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11.png"/><Relationship Id="rId5" Type="http://schemas.openxmlformats.org/officeDocument/2006/relationships/hyperlink" Target="http://ipm.illinois.edu/degreedays/" TargetMode="Externa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hyperlink" Target="http://vegnet.osu.edu/newsletter" TargetMode="External"/><Relationship Id="rId3" Type="http://schemas.openxmlformats.org/officeDocument/2006/relationships/slideLayout" Target="../slideLayouts/slideLayout3.xml"/><Relationship Id="rId7" Type="http://schemas.openxmlformats.org/officeDocument/2006/relationships/hyperlink" Target="http://www.btny.purdue.edu/pubs/vegcrop/index2013.html" TargetMode="Externa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hyperlink" Target="http://www.hort.purdue.edu/fff/fff.shtml" TargetMode="External"/><Relationship Id="rId5" Type="http://schemas.openxmlformats.org/officeDocument/2006/relationships/hyperlink" Target="http://ipm.illinois.edu/ifvn/" TargetMode="External"/><Relationship Id="rId4" Type="http://schemas.openxmlformats.org/officeDocument/2006/relationships/notesSlide" Target="../notesSlides/notesSlide34.xml"/><Relationship Id="rId9"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9.png"/><Relationship Id="rId5" Type="http://schemas.openxmlformats.org/officeDocument/2006/relationships/hyperlink" Target="http://web.extension.illinois.edu/hkmw/cat88_3926.html" TargetMode="Externa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hyperlink" Target="https://pubsplus.illinois.edu/C1392.html" TargetMode="External"/><Relationship Id="rId3" Type="http://schemas.openxmlformats.org/officeDocument/2006/relationships/slideLayout" Target="../slideLayouts/slideLayout3.xml"/><Relationship Id="rId7" Type="http://schemas.openxmlformats.org/officeDocument/2006/relationships/hyperlink" Target="http://www.uky.edu/Ag/IPM/appleipm/appleipm/ap-man.php" TargetMode="External"/><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hyperlink" Target="http://www2.ca.uky.edu/agc/pubs/id/id172/id172.pdf" TargetMode="External"/><Relationship Id="rId5" Type="http://schemas.openxmlformats.org/officeDocument/2006/relationships/hyperlink" Target="http://www2.ca.uky.edu/agc/pubs/id/id184/id184.pdf" TargetMode="External"/><Relationship Id="rId4" Type="http://schemas.openxmlformats.org/officeDocument/2006/relationships/notesSlide" Target="../notesSlides/notesSlide36.xml"/><Relationship Id="rId9" Type="http://schemas.openxmlformats.org/officeDocument/2006/relationships/image" Target="../media/image11.png"/></Relationships>
</file>

<file path=ppt/slides/_rels/slide37.xml.rels><?xml version="1.0" encoding="UTF-8" standalone="yes"?>
<Relationships xmlns="http://schemas.openxmlformats.org/package/2006/relationships"><Relationship Id="rId8" Type="http://schemas.openxmlformats.org/officeDocument/2006/relationships/hyperlink" Target="http://www.pestmanagement.rutgers.edu/ipm/Vegetable/Scoutforms/Pepper%20form.pdf" TargetMode="External"/><Relationship Id="rId3" Type="http://schemas.openxmlformats.org/officeDocument/2006/relationships/slideLayout" Target="../slideLayouts/slideLayout3.xml"/><Relationship Id="rId7" Type="http://schemas.openxmlformats.org/officeDocument/2006/relationships/hyperlink" Target="http://www.pestmanagement.rutgers.edu/ipm/Vegetable/Scoutforms/Cole%20Crop%20Scouting%20Form.pdf" TargetMode="External"/><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hyperlink" Target="http://www.pestmanagement.rutgers.edu/ipm/vegetable/Scoutforms/Tomato%20form.pdf" TargetMode="External"/><Relationship Id="rId5" Type="http://schemas.openxmlformats.org/officeDocument/2006/relationships/hyperlink" Target="http://www.pestmanagement.rutgers.edu/ipm/Vegetable/Scoutforms/PumpkinScoutingForm.pdf" TargetMode="External"/><Relationship Id="rId10" Type="http://schemas.openxmlformats.org/officeDocument/2006/relationships/image" Target="../media/image11.png"/><Relationship Id="rId4" Type="http://schemas.openxmlformats.org/officeDocument/2006/relationships/notesSlide" Target="../notesSlides/notesSlide37.xml"/><Relationship Id="rId9" Type="http://schemas.openxmlformats.org/officeDocument/2006/relationships/image" Target="../media/image9.png"/></Relationships>
</file>

<file path=ppt/slides/_rels/slide3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3.xml"/><Relationship Id="rId7" Type="http://schemas.openxmlformats.org/officeDocument/2006/relationships/image" Target="../media/image42.png"/><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hyperlink" Target="http://nysipm.cornell.edu/nysipm/organic_guide/fruit_org_guide.asp" TargetMode="External"/><Relationship Id="rId5" Type="http://schemas.openxmlformats.org/officeDocument/2006/relationships/hyperlink" Target="http://www.extension.iastate.edu/Publications/PM1282.pdf" TargetMode="External"/><Relationship Id="rId10" Type="http://schemas.openxmlformats.org/officeDocument/2006/relationships/image" Target="../media/image11.png"/><Relationship Id="rId4" Type="http://schemas.openxmlformats.org/officeDocument/2006/relationships/notesSlide" Target="../notesSlides/notesSlide38.xml"/><Relationship Id="rId9" Type="http://schemas.openxmlformats.org/officeDocument/2006/relationships/image" Target="../media/image9.png"/></Relationships>
</file>

<file path=ppt/slides/_rels/slide3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3.xml"/><Relationship Id="rId7" Type="http://schemas.openxmlformats.org/officeDocument/2006/relationships/image" Target="../media/image44.png"/><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hyperlink" Target="http://nysipm.cornell.edu/organic_guide/" TargetMode="External"/><Relationship Id="rId5" Type="http://schemas.openxmlformats.org/officeDocument/2006/relationships/hyperlink" Target="https://ag.purdue.edu/hla/Hort/documents/ID-169-2013.pdf" TargetMode="External"/><Relationship Id="rId10" Type="http://schemas.openxmlformats.org/officeDocument/2006/relationships/image" Target="../media/image11.png"/><Relationship Id="rId4" Type="http://schemas.openxmlformats.org/officeDocument/2006/relationships/notesSlide" Target="../notesSlides/notesSlide39.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46.jpeg"/><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hyperlink" Target="http://nysipm.cornell.edu/nysipm/organic_guide/veg_org_guide.asp" TargetMode="External"/><Relationship Id="rId5" Type="http://schemas.openxmlformats.org/officeDocument/2006/relationships/hyperlink" Target="http://www.btny.purdue.edu/pubs/id/id-56/ID-56.pdf" TargetMode="External"/><Relationship Id="rId10" Type="http://schemas.openxmlformats.org/officeDocument/2006/relationships/image" Target="../media/image47.png"/><Relationship Id="rId4" Type="http://schemas.openxmlformats.org/officeDocument/2006/relationships/notesSlide" Target="../notesSlides/notesSlide40.xml"/><Relationship Id="rId9"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1.wav"/><Relationship Id="rId1" Type="http://schemas.microsoft.com/office/2007/relationships/media" Target="../media/media41.wav"/><Relationship Id="rId5" Type="http://schemas.openxmlformats.org/officeDocument/2006/relationships/image" Target="../media/image11.pn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8" Type="http://schemas.openxmlformats.org/officeDocument/2006/relationships/hyperlink" Target="mailto:weinzier@illinois.edu" TargetMode="External"/><Relationship Id="rId3" Type="http://schemas.openxmlformats.org/officeDocument/2006/relationships/tags" Target="../tags/tag8.xml"/><Relationship Id="rId7" Type="http://schemas.openxmlformats.org/officeDocument/2006/relationships/notesSlide" Target="../notesSlides/notesSlide41.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3.xml"/><Relationship Id="rId11" Type="http://schemas.openxmlformats.org/officeDocument/2006/relationships/image" Target="../media/image11.png"/><Relationship Id="rId5" Type="http://schemas.openxmlformats.org/officeDocument/2006/relationships/audio" Target="../media/media42.wav"/><Relationship Id="rId10" Type="http://schemas.openxmlformats.org/officeDocument/2006/relationships/image" Target="../media/image9.png"/><Relationship Id="rId4" Type="http://schemas.microsoft.com/office/2007/relationships/media" Target="../media/media42.wav"/><Relationship Id="rId9" Type="http://schemas.openxmlformats.org/officeDocument/2006/relationships/hyperlink" Target="mailto:njohann@illinois.edu"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43.m4a"/><Relationship Id="rId7" Type="http://schemas.openxmlformats.org/officeDocument/2006/relationships/image" Target="../media/image9.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42.xml"/><Relationship Id="rId5" Type="http://schemas.openxmlformats.org/officeDocument/2006/relationships/slideLayout" Target="../slideLayouts/slideLayout3.xml"/><Relationship Id="rId10" Type="http://schemas.openxmlformats.org/officeDocument/2006/relationships/image" Target="../media/image10.png"/><Relationship Id="rId4" Type="http://schemas.openxmlformats.org/officeDocument/2006/relationships/audio" Target="../media/media43.m4a"/><Relationship Id="rId9" Type="http://schemas.openxmlformats.org/officeDocument/2006/relationships/hyperlink" Target="http://www.start2farm.gov/"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9.png"/><Relationship Id="rId5" Type="http://schemas.openxmlformats.org/officeDocument/2006/relationships/hyperlink" Target="http://www.hort.purdue.edu/mg/pubs/DiagnosisBasicConcepts.pdf"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3.xml"/><Relationship Id="rId7" Type="http://schemas.openxmlformats.org/officeDocument/2006/relationships/image" Target="../media/image13.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notesSlide" Target="../notesSlides/notesSlide8.xml"/><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90153608"/>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prstClr val="black"/>
                </a:solidFill>
              </a:rPr>
              <a:t>Controlling plant diseases …</a:t>
            </a:r>
            <a:endParaRPr lang="en-US" sz="3600" dirty="0">
              <a:solidFill>
                <a:srgbClr val="FF0000"/>
              </a:solidFill>
            </a:endParaRPr>
          </a:p>
        </p:txBody>
      </p:sp>
      <p:sp>
        <p:nvSpPr>
          <p:cNvPr id="3" name="Content Placeholder 2"/>
          <p:cNvSpPr>
            <a:spLocks noGrp="1"/>
          </p:cNvSpPr>
          <p:nvPr>
            <p:ph idx="1"/>
          </p:nvPr>
        </p:nvSpPr>
        <p:spPr/>
        <p:txBody>
          <a:bodyPr>
            <a:normAutofit fontScale="62500" lnSpcReduction="20000"/>
          </a:bodyPr>
          <a:lstStyle/>
          <a:p>
            <a:r>
              <a:rPr lang="en-US" dirty="0" smtClean="0"/>
              <a:t>Avoidance</a:t>
            </a:r>
          </a:p>
          <a:p>
            <a:pPr lvl="1"/>
            <a:r>
              <a:rPr lang="en-US" dirty="0" smtClean="0"/>
              <a:t>By geographic area (climate), planting date, topography and drainage, disease-free planting stock, crop rotations</a:t>
            </a:r>
          </a:p>
          <a:p>
            <a:r>
              <a:rPr lang="en-US" dirty="0" smtClean="0"/>
              <a:t>Exclusion</a:t>
            </a:r>
          </a:p>
          <a:p>
            <a:pPr lvl="1"/>
            <a:r>
              <a:rPr lang="en-US" dirty="0" smtClean="0"/>
              <a:t>By disease-free planting stock, quarantines, exclusion of insect vectors</a:t>
            </a:r>
          </a:p>
          <a:p>
            <a:r>
              <a:rPr lang="en-US" dirty="0" smtClean="0"/>
              <a:t>Eradication</a:t>
            </a:r>
          </a:p>
          <a:p>
            <a:pPr lvl="1"/>
            <a:r>
              <a:rPr lang="en-US" dirty="0" smtClean="0"/>
              <a:t>(Or at least reduction in inoculum) By crop destruction, crop rotation, fumigation or other soil treatments</a:t>
            </a:r>
          </a:p>
          <a:p>
            <a:r>
              <a:rPr lang="en-US" dirty="0" smtClean="0"/>
              <a:t>Protection</a:t>
            </a:r>
          </a:p>
          <a:p>
            <a:pPr lvl="1"/>
            <a:r>
              <a:rPr lang="en-US" dirty="0" smtClean="0"/>
              <a:t>By application of fungicides or bactericides, habitat modification (high tunnels), control of insect vectors</a:t>
            </a:r>
          </a:p>
          <a:p>
            <a:r>
              <a:rPr lang="en-US" dirty="0" smtClean="0"/>
              <a:t>Resistance</a:t>
            </a:r>
          </a:p>
          <a:p>
            <a:pPr lvl="1"/>
            <a:r>
              <a:rPr lang="en-US" dirty="0" smtClean="0"/>
              <a:t>Usually not immunity, slowing disease progress can be adequate</a:t>
            </a:r>
          </a:p>
          <a:p>
            <a:r>
              <a:rPr lang="en-US" dirty="0" smtClean="0"/>
              <a:t>Therapy</a:t>
            </a:r>
          </a:p>
          <a:p>
            <a:pPr lvl="1"/>
            <a:r>
              <a:rPr lang="en-US" dirty="0" smtClean="0"/>
              <a:t>Removal of diseased plant parts</a:t>
            </a:r>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5" name="Picture 4"/>
          <p:cNvPicPr/>
          <p:nvPr/>
        </p:nvPicPr>
        <p:blipFill rotWithShape="1">
          <a:blip r:embed="rId6" cstate="print">
            <a:extLst>
              <a:ext uri="{28A0092B-C50C-407E-A947-70E740481C1C}">
                <a14:useLocalDpi xmlns:a14="http://schemas.microsoft.com/office/drawing/2010/main" val="0"/>
              </a:ext>
            </a:extLst>
          </a:blip>
          <a:srcRect l="20683" t="21528" r="21578" b="2431"/>
          <a:stretch/>
        </p:blipFill>
        <p:spPr bwMode="auto">
          <a:xfrm>
            <a:off x="6629400" y="228600"/>
            <a:ext cx="2257962" cy="1621972"/>
          </a:xfrm>
          <a:prstGeom prst="rect">
            <a:avLst/>
          </a:prstGeom>
          <a:ln>
            <a:noFill/>
          </a:ln>
          <a:extLst>
            <a:ext uri="{53640926-AAD7-44D8-BBD7-CCE9431645EC}">
              <a14:shadowObscured xmlns:a14="http://schemas.microsoft.com/office/drawing/2010/main"/>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33701670"/>
      </p:ext>
    </p:extLst>
  </p:cSld>
  <p:clrMapOvr>
    <a:masterClrMapping/>
  </p:clrMapOvr>
  <p:transition spd="slow" advTm="11929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ringerImages - Late blight disease progress curve showing the proportion of leaf area infected across 45 days post infection (dpi) of the four groups of pyramiding population RH03-424; without R pi -genes, with R Pi-mcd1 present, with R Pi-ber present,"/>
          <p:cNvPicPr>
            <a:picLocks noChangeAspect="1"/>
          </p:cNvPicPr>
          <p:nvPr/>
        </p:nvPicPr>
        <p:blipFill rotWithShape="1">
          <a:blip r:embed="rId5">
            <a:extLst>
              <a:ext uri="{28A0092B-C50C-407E-A947-70E740481C1C}">
                <a14:useLocalDpi xmlns:a14="http://schemas.microsoft.com/office/drawing/2010/main" val="0"/>
              </a:ext>
            </a:extLst>
          </a:blip>
          <a:srcRect l="12857" t="33666" r="52976" b="6885"/>
          <a:stretch/>
        </p:blipFill>
        <p:spPr>
          <a:xfrm>
            <a:off x="5174296" y="1752600"/>
            <a:ext cx="3283904" cy="3581400"/>
          </a:xfrm>
          <a:prstGeom prst="rect">
            <a:avLst/>
          </a:prstGeom>
        </p:spPr>
      </p:pic>
      <p:sp>
        <p:nvSpPr>
          <p:cNvPr id="4" name="Title 3"/>
          <p:cNvSpPr>
            <a:spLocks noGrp="1"/>
          </p:cNvSpPr>
          <p:nvPr>
            <p:ph type="title"/>
          </p:nvPr>
        </p:nvSpPr>
        <p:spPr/>
        <p:txBody>
          <a:bodyPr>
            <a:noAutofit/>
          </a:bodyPr>
          <a:lstStyle/>
          <a:p>
            <a:r>
              <a:rPr lang="en-US" sz="3600" dirty="0" smtClean="0"/>
              <a:t>Using resistant varieties slows disease progression</a:t>
            </a:r>
            <a:endParaRPr lang="en-US" sz="3600" dirty="0"/>
          </a:p>
        </p:txBody>
      </p:sp>
      <p:sp>
        <p:nvSpPr>
          <p:cNvPr id="5" name="Content Placeholder 4"/>
          <p:cNvSpPr>
            <a:spLocks noGrp="1"/>
          </p:cNvSpPr>
          <p:nvPr>
            <p:ph sz="half" idx="1"/>
          </p:nvPr>
        </p:nvSpPr>
        <p:spPr>
          <a:xfrm>
            <a:off x="685800" y="1600200"/>
            <a:ext cx="4419600" cy="4525963"/>
          </a:xfrm>
        </p:spPr>
        <p:txBody>
          <a:bodyPr>
            <a:normAutofit fontScale="62500" lnSpcReduction="20000"/>
          </a:bodyPr>
          <a:lstStyle/>
          <a:p>
            <a:r>
              <a:rPr lang="en-US" dirty="0"/>
              <a:t>Late blight disease progress curve showing the proportion of leaf area infected across 45 days post infection (dpi) of the four groups of pyramiding population RH03-424; without R </a:t>
            </a:r>
            <a:r>
              <a:rPr lang="en-US" baseline="-25000" dirty="0"/>
              <a:t>pi </a:t>
            </a:r>
            <a:r>
              <a:rPr lang="en-US" dirty="0"/>
              <a:t>-genes, with R </a:t>
            </a:r>
            <a:r>
              <a:rPr lang="en-US" baseline="-25000" dirty="0"/>
              <a:t>Pi-mcd1 </a:t>
            </a:r>
            <a:r>
              <a:rPr lang="en-US" dirty="0"/>
              <a:t>present, with R </a:t>
            </a:r>
            <a:r>
              <a:rPr lang="en-US" baseline="-25000" dirty="0"/>
              <a:t>Pi-</a:t>
            </a:r>
            <a:r>
              <a:rPr lang="en-US" baseline="-25000" dirty="0" err="1"/>
              <a:t>ber</a:t>
            </a:r>
            <a:r>
              <a:rPr lang="en-US" baseline="-25000" dirty="0"/>
              <a:t> </a:t>
            </a:r>
            <a:r>
              <a:rPr lang="en-US" dirty="0"/>
              <a:t>present, and containing both R </a:t>
            </a:r>
            <a:r>
              <a:rPr lang="en-US" baseline="-25000" dirty="0"/>
              <a:t>pi </a:t>
            </a:r>
            <a:r>
              <a:rPr lang="en-US" dirty="0"/>
              <a:t>-genes R </a:t>
            </a:r>
            <a:r>
              <a:rPr lang="en-US" baseline="-25000" dirty="0"/>
              <a:t>Pi-mcd1 </a:t>
            </a:r>
            <a:r>
              <a:rPr lang="en-US" dirty="0"/>
              <a:t> + R </a:t>
            </a:r>
            <a:r>
              <a:rPr lang="en-US" baseline="-25000" dirty="0"/>
              <a:t>Pi-</a:t>
            </a:r>
            <a:r>
              <a:rPr lang="en-US" baseline="-25000" dirty="0" err="1"/>
              <a:t>ber</a:t>
            </a:r>
            <a:r>
              <a:rPr lang="en-US" baseline="-25000" dirty="0"/>
              <a:t> </a:t>
            </a:r>
            <a:r>
              <a:rPr lang="en-US" dirty="0"/>
              <a:t>. Error bars indicate the standard error of the mean. </a:t>
            </a:r>
            <a:r>
              <a:rPr lang="en-US" b="1" dirty="0"/>
              <a:t>a</a:t>
            </a:r>
            <a:r>
              <a:rPr lang="en-US" dirty="0"/>
              <a:t> Uncorrected disease progress using values as observed in the field. </a:t>
            </a:r>
            <a:r>
              <a:rPr lang="en-US" b="1" dirty="0"/>
              <a:t>b</a:t>
            </a:r>
            <a:r>
              <a:rPr lang="en-US" dirty="0"/>
              <a:t> Disease progress values using maturity corrected resistance (MCR) values</a:t>
            </a:r>
            <a:r>
              <a:rPr lang="en-US" dirty="0" smtClean="0"/>
              <a:t>.  From:   </a:t>
            </a:r>
            <a:r>
              <a:rPr lang="en-US" b="1" dirty="0">
                <a:hlinkClick r:id="rId6"/>
              </a:rPr>
              <a:t>The effect of pyramiding Phytophthora </a:t>
            </a:r>
            <a:r>
              <a:rPr lang="en-US" b="1" dirty="0" err="1">
                <a:hlinkClick r:id="rId6"/>
              </a:rPr>
              <a:t>infestans</a:t>
            </a:r>
            <a:r>
              <a:rPr lang="en-US" b="1" dirty="0">
                <a:hlinkClick r:id="rId6"/>
              </a:rPr>
              <a:t> resistance genes R Pi-mcd1 and R Pi-</a:t>
            </a:r>
            <a:r>
              <a:rPr lang="en-US" b="1" dirty="0" err="1">
                <a:hlinkClick r:id="rId6"/>
              </a:rPr>
              <a:t>ber</a:t>
            </a:r>
            <a:r>
              <a:rPr lang="en-US" b="1" dirty="0">
                <a:hlinkClick r:id="rId6"/>
              </a:rPr>
              <a:t> in potato</a:t>
            </a:r>
            <a:r>
              <a:rPr lang="en-US" b="1" dirty="0"/>
              <a:t> </a:t>
            </a:r>
            <a:r>
              <a:rPr lang="en-US" b="1" dirty="0" smtClean="0"/>
              <a:t>, </a:t>
            </a:r>
            <a:r>
              <a:rPr lang="en-US" dirty="0" smtClean="0"/>
              <a:t>by</a:t>
            </a:r>
            <a:r>
              <a:rPr lang="en-US" dirty="0"/>
              <a:t>  Tan, M. Y. </a:t>
            </a:r>
            <a:r>
              <a:rPr lang="en-US" dirty="0" err="1"/>
              <a:t>Adillah</a:t>
            </a:r>
            <a:r>
              <a:rPr lang="en-US" dirty="0"/>
              <a:t>;  Hutten, Ronald C. B.;  </a:t>
            </a:r>
            <a:r>
              <a:rPr lang="en-US" dirty="0" err="1"/>
              <a:t>Visser</a:t>
            </a:r>
            <a:r>
              <a:rPr lang="en-US" dirty="0"/>
              <a:t>, Richard G. F.;  Eck, Herman </a:t>
            </a:r>
            <a:r>
              <a:rPr lang="en-US" dirty="0" smtClean="0"/>
              <a:t>J.  Theoretical </a:t>
            </a:r>
            <a:r>
              <a:rPr lang="en-US" dirty="0"/>
              <a:t>and Applied Genetics  </a:t>
            </a:r>
            <a:r>
              <a:rPr lang="en-US" b="1" dirty="0"/>
              <a:t>Vol.</a:t>
            </a:r>
            <a:r>
              <a:rPr lang="en-US" dirty="0"/>
              <a:t>  121  </a:t>
            </a:r>
            <a:r>
              <a:rPr lang="en-US" b="1" dirty="0"/>
              <a:t>Issue</a:t>
            </a:r>
            <a:r>
              <a:rPr lang="en-US" dirty="0"/>
              <a:t>  </a:t>
            </a:r>
            <a:r>
              <a:rPr lang="en-US" dirty="0" smtClean="0"/>
              <a:t>1.</a:t>
            </a:r>
            <a:endParaRPr lang="en-US" dirty="0"/>
          </a:p>
          <a:p>
            <a:endParaRPr lang="en-US" dirty="0"/>
          </a:p>
        </p:txBody>
      </p:sp>
      <p:pic>
        <p:nvPicPr>
          <p:cNvPr id="7"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01183286"/>
      </p:ext>
    </p:extLst>
  </p:cSld>
  <p:clrMapOvr>
    <a:masterClrMapping/>
  </p:clrMapOvr>
  <p:transition spd="slow" advTm="5934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Examples of plant disease resources</a:t>
            </a:r>
            <a:endParaRPr lang="en-US" sz="3600" dirty="0"/>
          </a:p>
        </p:txBody>
      </p:sp>
      <p:sp>
        <p:nvSpPr>
          <p:cNvPr id="3" name="Content Placeholder 2"/>
          <p:cNvSpPr>
            <a:spLocks noGrp="1"/>
          </p:cNvSpPr>
          <p:nvPr>
            <p:ph idx="1"/>
          </p:nvPr>
        </p:nvSpPr>
        <p:spPr/>
        <p:txBody>
          <a:bodyPr>
            <a:normAutofit fontScale="92500"/>
          </a:bodyPr>
          <a:lstStyle/>
          <a:p>
            <a:r>
              <a:rPr lang="en-US" sz="2800" b="1" i="1" dirty="0"/>
              <a:t>Cornell’s Vegetable MD</a:t>
            </a:r>
            <a:r>
              <a:rPr lang="en-US" sz="2800" dirty="0"/>
              <a:t> online site focusing on plant </a:t>
            </a:r>
            <a:r>
              <a:rPr lang="en-US" sz="2800" dirty="0" smtClean="0"/>
              <a:t>diseases </a:t>
            </a:r>
            <a:r>
              <a:rPr lang="en-US" sz="2800" u="sng" dirty="0">
                <a:hlinkClick r:id="rId5"/>
              </a:rPr>
              <a:t>http://vegetablemdonline.ppath.cornell.edu</a:t>
            </a:r>
            <a:r>
              <a:rPr lang="en-US" sz="2800" u="sng" dirty="0" smtClean="0">
                <a:hlinkClick r:id="rId5"/>
              </a:rPr>
              <a:t>/</a:t>
            </a:r>
            <a:endParaRPr lang="en-US" sz="2800" u="sng" dirty="0" smtClean="0"/>
          </a:p>
          <a:p>
            <a:r>
              <a:rPr lang="en-US" sz="2800" b="1" i="1" dirty="0" smtClean="0"/>
              <a:t>Midwest Small Fruit Pest Management Handbook</a:t>
            </a:r>
            <a:endParaRPr lang="en-US" sz="2800" dirty="0" smtClean="0"/>
          </a:p>
          <a:p>
            <a:pPr lvl="1"/>
            <a:r>
              <a:rPr lang="en-US" sz="2400" dirty="0" smtClean="0">
                <a:hlinkClick r:id="rId6"/>
              </a:rPr>
              <a:t>http</a:t>
            </a:r>
            <a:r>
              <a:rPr lang="en-US" sz="2400" dirty="0">
                <a:hlinkClick r:id="rId6"/>
              </a:rPr>
              <a:t>://pested.osu.edu/documents/CommStudy/2b%20Midwest%20Small%20Fruit%20Pest%20Mgmt..</a:t>
            </a:r>
            <a:r>
              <a:rPr lang="en-US" sz="2400" dirty="0" smtClean="0">
                <a:hlinkClick r:id="rId6"/>
              </a:rPr>
              <a:t>pdf</a:t>
            </a:r>
            <a:r>
              <a:rPr lang="en-US" sz="2400" dirty="0" smtClean="0"/>
              <a:t> </a:t>
            </a:r>
          </a:p>
          <a:p>
            <a:r>
              <a:rPr lang="en-US" sz="2800" b="1" i="1" dirty="0" smtClean="0"/>
              <a:t>Midwest Tree Fruit Pest Management Handbook</a:t>
            </a:r>
            <a:endParaRPr lang="en-US" dirty="0" smtClean="0"/>
          </a:p>
          <a:p>
            <a:pPr lvl="1"/>
            <a:r>
              <a:rPr lang="en-US" sz="2400" dirty="0">
                <a:hlinkClick r:id="rId7"/>
              </a:rPr>
              <a:t>http://</a:t>
            </a:r>
            <a:r>
              <a:rPr lang="en-US" sz="2400" dirty="0" smtClean="0">
                <a:hlinkClick r:id="rId7"/>
              </a:rPr>
              <a:t>www2.ca.uky.edu/agc/pubs/id/id93/id93.htm</a:t>
            </a:r>
            <a:r>
              <a:rPr lang="en-US" sz="2400" dirty="0" smtClean="0"/>
              <a:t> </a:t>
            </a:r>
          </a:p>
          <a:p>
            <a:r>
              <a:rPr lang="en-US" sz="3000" dirty="0"/>
              <a:t>Tomato diseases</a:t>
            </a:r>
          </a:p>
          <a:p>
            <a:pPr lvl="1"/>
            <a:r>
              <a:rPr lang="en-US" sz="2000" dirty="0">
                <a:hlinkClick r:id="rId8"/>
              </a:rPr>
              <a:t>http://www.extension.iastate.edu/publications/pm1266.pdf</a:t>
            </a:r>
            <a:r>
              <a:rPr lang="en-US" sz="2000" dirty="0"/>
              <a:t> </a:t>
            </a:r>
          </a:p>
          <a:p>
            <a:pPr lvl="1"/>
            <a:r>
              <a:rPr lang="en-US" sz="2000" dirty="0">
                <a:hlinkClick r:id="rId9"/>
              </a:rPr>
              <a:t>http://aggie-horticulture.tamu.edu/vegetable/tomato-problem-solver/</a:t>
            </a:r>
            <a:r>
              <a:rPr lang="en-US" sz="2000" dirty="0"/>
              <a:t> </a:t>
            </a:r>
          </a:p>
        </p:txBody>
      </p:sp>
      <p:pic>
        <p:nvPicPr>
          <p:cNvPr id="4" name="Content Placeholder 10" descr="Illinois Migrant Council - Mozilla Firefox"/>
          <p:cNvPicPr>
            <a:picLocks noChangeAspect="1"/>
          </p:cNvPicPr>
          <p:nvPr/>
        </p:nvPicPr>
        <p:blipFill rotWithShape="1">
          <a:blip r:embed="rId10"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87555640"/>
      </p:ext>
    </p:extLst>
  </p:cSld>
  <p:clrMapOvr>
    <a:masterClrMapping/>
  </p:clrMapOvr>
  <p:transition spd="slow" advTm="10877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304801"/>
            <a:ext cx="8077200" cy="1142999"/>
          </a:xfrm>
        </p:spPr>
        <p:txBody>
          <a:bodyPr>
            <a:normAutofit lnSpcReduction="10000"/>
          </a:bodyPr>
          <a:lstStyle/>
          <a:p>
            <a:r>
              <a:rPr lang="en-US" sz="3600" dirty="0" smtClean="0">
                <a:latin typeface="+mj-lt"/>
              </a:rPr>
              <a:t>The University of Illinois Plant Clinic</a:t>
            </a:r>
          </a:p>
          <a:p>
            <a:pPr lvl="1"/>
            <a:r>
              <a:rPr lang="en-US" dirty="0">
                <a:hlinkClick r:id="rId5"/>
              </a:rPr>
              <a:t>http://web.extension.illinois.edu/plantclinic</a:t>
            </a:r>
            <a:r>
              <a:rPr lang="en-US" dirty="0" smtClean="0">
                <a:hlinkClick r:id="rId5"/>
              </a:rPr>
              <a:t>/</a:t>
            </a:r>
            <a:r>
              <a:rPr lang="en-US" dirty="0" smtClean="0"/>
              <a:t> </a:t>
            </a:r>
            <a:endParaRPr lang="en-US" dirty="0"/>
          </a:p>
        </p:txBody>
      </p:sp>
      <p:pic>
        <p:nvPicPr>
          <p:cNvPr id="2" name="Picture 1" descr="University of Illinois Plant Clinic - University of Illinois Extension - Mozilla Firefox"/>
          <p:cNvPicPr>
            <a:picLocks noChangeAspect="1"/>
          </p:cNvPicPr>
          <p:nvPr/>
        </p:nvPicPr>
        <p:blipFill rotWithShape="1">
          <a:blip r:embed="rId6">
            <a:extLst>
              <a:ext uri="{28A0092B-C50C-407E-A947-70E740481C1C}">
                <a14:useLocalDpi xmlns:a14="http://schemas.microsoft.com/office/drawing/2010/main" val="0"/>
              </a:ext>
            </a:extLst>
          </a:blip>
          <a:srcRect t="18281" r="1587"/>
          <a:stretch/>
        </p:blipFill>
        <p:spPr>
          <a:xfrm>
            <a:off x="108857" y="1524000"/>
            <a:ext cx="8773886" cy="456645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84107647"/>
      </p:ext>
    </p:extLst>
  </p:cSld>
  <p:clrMapOvr>
    <a:masterClrMapping/>
  </p:clrMapOvr>
  <p:transition spd="slow" advTm="5369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Background information on insect pest management</a:t>
            </a:r>
            <a:endParaRPr lang="en-US" sz="3600" dirty="0"/>
          </a:p>
        </p:txBody>
      </p:sp>
      <p:sp>
        <p:nvSpPr>
          <p:cNvPr id="3" name="Content Placeholder 2"/>
          <p:cNvSpPr>
            <a:spLocks noGrp="1"/>
          </p:cNvSpPr>
          <p:nvPr>
            <p:ph idx="1"/>
          </p:nvPr>
        </p:nvSpPr>
        <p:spPr/>
        <p:txBody>
          <a:bodyPr/>
          <a:lstStyle/>
          <a:p>
            <a:r>
              <a:rPr lang="en-US" sz="2400" b="1" i="1" dirty="0" smtClean="0"/>
              <a:t>Introduction to Applied Entomology</a:t>
            </a:r>
          </a:p>
          <a:p>
            <a:pPr lvl="1"/>
            <a:r>
              <a:rPr lang="en-US" sz="2000" u="sng" dirty="0" smtClean="0">
                <a:hlinkClick r:id="rId5"/>
              </a:rPr>
              <a:t>http</a:t>
            </a:r>
            <a:r>
              <a:rPr lang="en-US" sz="2000" u="sng" dirty="0">
                <a:hlinkClick r:id="rId5"/>
              </a:rPr>
              <a:t>://</a:t>
            </a:r>
            <a:r>
              <a:rPr lang="en-US" sz="2000" u="sng" dirty="0" smtClean="0">
                <a:hlinkClick r:id="rId5"/>
              </a:rPr>
              <a:t>cpsc270.cropsci.illinois.edu/syllabus/</a:t>
            </a:r>
            <a:r>
              <a:rPr lang="en-US" sz="2000" dirty="0" smtClean="0"/>
              <a:t>  … early topics cover biology / identification; later topics cover insect pest management; lab </a:t>
            </a:r>
            <a:r>
              <a:rPr lang="en-US" sz="2000" dirty="0"/>
              <a:t>10 (</a:t>
            </a:r>
            <a:r>
              <a:rPr lang="en-US" sz="2000" dirty="0">
                <a:hlinkClick r:id="rId6"/>
              </a:rPr>
              <a:t>http://</a:t>
            </a:r>
            <a:r>
              <a:rPr lang="en-US" sz="2000" dirty="0" smtClean="0">
                <a:hlinkClick r:id="rId6"/>
              </a:rPr>
              <a:t>cpsc270.cropsci.illinois.edu/syllabus/lab10.pdf</a:t>
            </a:r>
            <a:r>
              <a:rPr lang="en-US" sz="2000" dirty="0" smtClean="0"/>
              <a:t>) covers fruit and vegetable insect management</a:t>
            </a:r>
          </a:p>
          <a:p>
            <a:r>
              <a:rPr lang="en-US" sz="2400" b="1" dirty="0"/>
              <a:t>Garden Insects of North </a:t>
            </a:r>
            <a:r>
              <a:rPr lang="en-US" sz="2400" b="1" dirty="0" smtClean="0"/>
              <a:t>America</a:t>
            </a:r>
            <a:r>
              <a:rPr lang="en-US" dirty="0" smtClean="0"/>
              <a:t>.  </a:t>
            </a:r>
            <a:r>
              <a:rPr lang="en-US" sz="2000" dirty="0" smtClean="0"/>
              <a:t>W</a:t>
            </a:r>
            <a:r>
              <a:rPr lang="en-US" sz="2000" dirty="0"/>
              <a:t>. Cranshaw.  ISBN: </a:t>
            </a:r>
            <a:r>
              <a:rPr lang="en-US" sz="2000" dirty="0" smtClean="0"/>
              <a:t>9780691095615.  672 </a:t>
            </a:r>
            <a:r>
              <a:rPr lang="en-US" sz="2000" dirty="0"/>
              <a:t>pp. 1,400+ color photos. </a:t>
            </a:r>
            <a:endParaRPr lang="en-US" sz="2000" dirty="0" smtClean="0"/>
          </a:p>
          <a:p>
            <a:pPr lvl="1"/>
            <a:r>
              <a:rPr lang="en-US" sz="2000" dirty="0" smtClean="0"/>
              <a:t>An excellent general reference  with lots of illustrations.  </a:t>
            </a:r>
            <a:endParaRPr lang="en-US" sz="2000" dirty="0"/>
          </a:p>
        </p:txBody>
      </p:sp>
      <p:pic>
        <p:nvPicPr>
          <p:cNvPr id="5"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88905030"/>
      </p:ext>
    </p:extLst>
  </p:cSld>
  <p:clrMapOvr>
    <a:masterClrMapping/>
  </p:clrMapOvr>
  <p:transition spd="slow" advTm="6497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Things to know about insect pests and their natural enemies</a:t>
            </a:r>
            <a:endParaRPr lang="en-US" sz="3600" dirty="0"/>
          </a:p>
        </p:txBody>
      </p:sp>
      <p:sp>
        <p:nvSpPr>
          <p:cNvPr id="3" name="Content Placeholder 2"/>
          <p:cNvSpPr>
            <a:spLocks noGrp="1"/>
          </p:cNvSpPr>
          <p:nvPr>
            <p:ph idx="1"/>
          </p:nvPr>
        </p:nvSpPr>
        <p:spPr/>
        <p:txBody>
          <a:bodyPr>
            <a:normAutofit fontScale="62500" lnSpcReduction="20000"/>
          </a:bodyPr>
          <a:lstStyle/>
          <a:p>
            <a:r>
              <a:rPr lang="en-US" dirty="0" smtClean="0"/>
              <a:t>Insect life cycles</a:t>
            </a:r>
          </a:p>
          <a:p>
            <a:pPr lvl="1"/>
            <a:r>
              <a:rPr lang="en-US" dirty="0" err="1" smtClean="0"/>
              <a:t>Univoltine</a:t>
            </a:r>
            <a:r>
              <a:rPr lang="en-US" dirty="0" smtClean="0"/>
              <a:t> (1 generation per year) versus </a:t>
            </a:r>
            <a:r>
              <a:rPr lang="en-US" dirty="0" err="1" smtClean="0"/>
              <a:t>multivoltine</a:t>
            </a:r>
            <a:r>
              <a:rPr lang="en-US" dirty="0" smtClean="0"/>
              <a:t> (2 or more generations per year)</a:t>
            </a:r>
          </a:p>
          <a:p>
            <a:pPr lvl="1"/>
            <a:r>
              <a:rPr lang="en-US" dirty="0" smtClean="0"/>
              <a:t>Complete versus gradual metamorphosis</a:t>
            </a:r>
          </a:p>
          <a:p>
            <a:pPr lvl="1"/>
            <a:r>
              <a:rPr lang="en-US" dirty="0" smtClean="0"/>
              <a:t>Chewing versus piercing/sucking mouthparts</a:t>
            </a:r>
          </a:p>
          <a:p>
            <a:pPr lvl="1"/>
            <a:r>
              <a:rPr lang="en-US" dirty="0" smtClean="0"/>
              <a:t>Structure of legs and wings</a:t>
            </a:r>
          </a:p>
          <a:p>
            <a:r>
              <a:rPr lang="en-US" dirty="0" smtClean="0"/>
              <a:t>Phenology</a:t>
            </a:r>
          </a:p>
          <a:p>
            <a:pPr lvl="1"/>
            <a:r>
              <a:rPr lang="en-US" dirty="0" smtClean="0"/>
              <a:t>Relationship between development and degree-days</a:t>
            </a:r>
          </a:p>
          <a:p>
            <a:r>
              <a:rPr lang="en-US" dirty="0" smtClean="0"/>
              <a:t>Direct versus indirect pests</a:t>
            </a:r>
          </a:p>
          <a:p>
            <a:pPr lvl="1"/>
            <a:r>
              <a:rPr lang="en-US" dirty="0" smtClean="0"/>
              <a:t>Direct pests feed on the part of the crop we harvest – especially important for fruits and vegetables because of cosmetic standards.  Indirect pests feed on “supporting” plant tissues (often but not always roots and stems) </a:t>
            </a:r>
          </a:p>
          <a:p>
            <a:r>
              <a:rPr lang="en-US" dirty="0" smtClean="0"/>
              <a:t>Secondary pests </a:t>
            </a:r>
          </a:p>
          <a:p>
            <a:pPr lvl="1"/>
            <a:r>
              <a:rPr lang="en-US" dirty="0" smtClean="0"/>
              <a:t>Insects or mites that are usually controlled by natural enemies, they build up to become pests after control actions kill their natural enemies</a:t>
            </a:r>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67838098"/>
      </p:ext>
    </p:extLst>
  </p:cSld>
  <p:clrMapOvr>
    <a:masterClrMapping/>
  </p:clrMapOvr>
  <p:transition spd="slow" advTm="13660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References and resources on vegetable insects </a:t>
            </a:r>
            <a:endParaRPr lang="en-US" sz="3600" dirty="0"/>
          </a:p>
        </p:txBody>
      </p:sp>
      <p:sp>
        <p:nvSpPr>
          <p:cNvPr id="3" name="Content Placeholder 2"/>
          <p:cNvSpPr>
            <a:spLocks noGrp="1"/>
          </p:cNvSpPr>
          <p:nvPr>
            <p:ph idx="1"/>
          </p:nvPr>
        </p:nvSpPr>
        <p:spPr/>
        <p:txBody>
          <a:bodyPr>
            <a:normAutofit/>
          </a:bodyPr>
          <a:lstStyle/>
          <a:p>
            <a:r>
              <a:rPr lang="en-US" sz="2800" dirty="0" smtClean="0"/>
              <a:t>Fact sheets on vegetable insects</a:t>
            </a:r>
          </a:p>
          <a:p>
            <a:pPr lvl="1"/>
            <a:r>
              <a:rPr lang="en-US" sz="2400" dirty="0">
                <a:hlinkClick r:id="rId5"/>
              </a:rPr>
              <a:t>http://</a:t>
            </a:r>
            <a:r>
              <a:rPr lang="en-US" sz="2400" dirty="0" smtClean="0">
                <a:hlinkClick r:id="rId5"/>
              </a:rPr>
              <a:t>ento.psu.edu/extension/vegetables/fact-sheets</a:t>
            </a:r>
            <a:r>
              <a:rPr lang="en-US" sz="2400" dirty="0" smtClean="0"/>
              <a:t>  </a:t>
            </a:r>
          </a:p>
          <a:p>
            <a:pPr lvl="1"/>
            <a:r>
              <a:rPr lang="en-US" sz="2400" dirty="0">
                <a:hlinkClick r:id="rId6"/>
              </a:rPr>
              <a:t>http://</a:t>
            </a:r>
            <a:r>
              <a:rPr lang="en-US" sz="2400" dirty="0" smtClean="0">
                <a:hlinkClick r:id="rId6"/>
              </a:rPr>
              <a:t>www.vegedge.umn.edu/vegpest/pests.htm</a:t>
            </a:r>
            <a:r>
              <a:rPr lang="en-US" sz="2400" dirty="0" smtClean="0"/>
              <a:t> </a:t>
            </a:r>
          </a:p>
          <a:p>
            <a:r>
              <a:rPr lang="en-US" sz="2800" dirty="0" smtClean="0"/>
              <a:t>Vegetable Insect Management</a:t>
            </a:r>
          </a:p>
          <a:p>
            <a:pPr lvl="1"/>
            <a:r>
              <a:rPr lang="en-US" sz="2400" dirty="0">
                <a:hlinkClick r:id="rId7"/>
              </a:rPr>
              <a:t>http://store.meistermedia.com/vegetable-insect-management-w-bonus-cd-rom</a:t>
            </a:r>
            <a:r>
              <a:rPr lang="en-US" sz="2400" dirty="0" smtClean="0">
                <a:hlinkClick r:id="rId7"/>
              </a:rPr>
              <a:t>/</a:t>
            </a:r>
            <a:r>
              <a:rPr lang="en-US" sz="2400" dirty="0" smtClean="0"/>
              <a:t> </a:t>
            </a:r>
          </a:p>
        </p:txBody>
      </p:sp>
      <p:pic>
        <p:nvPicPr>
          <p:cNvPr id="4" name="Content Placeholder 10" descr="Illinois Migrant Council - Mozilla Firefox"/>
          <p:cNvPicPr>
            <a:picLocks noChangeAspect="1"/>
          </p:cNvPicPr>
          <p:nvPr/>
        </p:nvPicPr>
        <p:blipFill rotWithShape="1">
          <a:blip r:embed="rId8"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35787592"/>
      </p:ext>
    </p:extLst>
  </p:cSld>
  <p:clrMapOvr>
    <a:masterClrMapping/>
  </p:clrMapOvr>
  <p:transition spd="slow" advTm="2293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9632"/>
            <a:ext cx="8305800" cy="1143000"/>
          </a:xfrm>
        </p:spPr>
        <p:txBody>
          <a:bodyPr>
            <a:noAutofit/>
          </a:bodyPr>
          <a:lstStyle/>
          <a:p>
            <a:r>
              <a:rPr lang="en-US" sz="3600" dirty="0"/>
              <a:t>References and resources for fruit </a:t>
            </a:r>
            <a:r>
              <a:rPr lang="en-US" sz="3600" dirty="0" smtClean="0"/>
              <a:t>insects</a:t>
            </a:r>
            <a:endParaRPr lang="en-US" sz="3600" dirty="0"/>
          </a:p>
        </p:txBody>
      </p:sp>
      <p:sp>
        <p:nvSpPr>
          <p:cNvPr id="3" name="Content Placeholder 2"/>
          <p:cNvSpPr>
            <a:spLocks noGrp="1"/>
          </p:cNvSpPr>
          <p:nvPr>
            <p:ph idx="1"/>
          </p:nvPr>
        </p:nvSpPr>
        <p:spPr>
          <a:xfrm>
            <a:off x="609600" y="1295401"/>
            <a:ext cx="8382000" cy="4598376"/>
          </a:xfrm>
        </p:spPr>
        <p:txBody>
          <a:bodyPr>
            <a:normAutofit fontScale="47500" lnSpcReduction="20000"/>
          </a:bodyPr>
          <a:lstStyle/>
          <a:p>
            <a:r>
              <a:rPr lang="en-US" sz="4200" dirty="0" smtClean="0">
                <a:solidFill>
                  <a:prstClr val="black"/>
                </a:solidFill>
              </a:rPr>
              <a:t>Field </a:t>
            </a:r>
            <a:r>
              <a:rPr lang="en-US" sz="4200" dirty="0">
                <a:solidFill>
                  <a:prstClr val="black"/>
                </a:solidFill>
              </a:rPr>
              <a:t>Guide for Identification of Pest Insects, Diseases, and Beneficial Organisms in Minnesota Apple Orchards</a:t>
            </a:r>
          </a:p>
          <a:p>
            <a:pPr lvl="1"/>
            <a:r>
              <a:rPr lang="en-US" sz="3400" dirty="0">
                <a:solidFill>
                  <a:prstClr val="black"/>
                </a:solidFill>
                <a:hlinkClick r:id="rId5"/>
              </a:rPr>
              <a:t>http://www.mda.state.mn.us/plants/pestmanagement/ipm/apple-guide.aspx</a:t>
            </a:r>
            <a:r>
              <a:rPr lang="en-US" sz="3400" dirty="0">
                <a:solidFill>
                  <a:prstClr val="black"/>
                </a:solidFill>
              </a:rPr>
              <a:t> </a:t>
            </a:r>
          </a:p>
          <a:p>
            <a:r>
              <a:rPr lang="en-US" sz="4200" dirty="0"/>
              <a:t>Tree Fruit Field Guide to Insect, Mite, and Disease Pests and Natural Enemies of Eastern North America. ISBN: 1-933395-02-8.  Order </a:t>
            </a:r>
            <a:r>
              <a:rPr lang="en-US" sz="4200" dirty="0" smtClean="0"/>
              <a:t>at:</a:t>
            </a:r>
          </a:p>
          <a:p>
            <a:pPr lvl="1"/>
            <a:r>
              <a:rPr lang="en-US" sz="3400" dirty="0" smtClean="0">
                <a:hlinkClick r:id="rId6"/>
              </a:rPr>
              <a:t>http</a:t>
            </a:r>
            <a:r>
              <a:rPr lang="en-US" sz="3400" dirty="0">
                <a:hlinkClick r:id="rId6"/>
              </a:rPr>
              <a:t>://palspublishing.cals.cornell.edu/nra_order.taf?_function=detail&amp;pr_id=158&amp;_UserReference=4983462C15D28A6C4A201F4B</a:t>
            </a:r>
            <a:r>
              <a:rPr lang="en-US" sz="3400" dirty="0"/>
              <a:t> </a:t>
            </a:r>
          </a:p>
          <a:p>
            <a:r>
              <a:rPr lang="en-US" sz="4200" dirty="0" smtClean="0"/>
              <a:t>Epstein </a:t>
            </a:r>
            <a:r>
              <a:rPr lang="en-US" sz="4200" dirty="0"/>
              <a:t>et al. Pocket Guides for IPM scouting in Apples and in Stone Fruits.  </a:t>
            </a:r>
            <a:endParaRPr lang="en-US" sz="4200" dirty="0" smtClean="0"/>
          </a:p>
          <a:p>
            <a:pPr lvl="1"/>
            <a:r>
              <a:rPr lang="en-US" sz="3400" dirty="0" smtClean="0"/>
              <a:t>Order </a:t>
            </a:r>
            <a:r>
              <a:rPr lang="en-US" sz="3400" dirty="0"/>
              <a:t>at </a:t>
            </a:r>
            <a:r>
              <a:rPr lang="en-US" sz="3400" dirty="0">
                <a:hlinkClick r:id="rId7"/>
              </a:rPr>
              <a:t>http://msue.anr.msu.edu/resources/scouting_guides_for_fruit</a:t>
            </a:r>
            <a:r>
              <a:rPr lang="en-US" sz="3400" dirty="0"/>
              <a:t> or view online at </a:t>
            </a:r>
            <a:r>
              <a:rPr lang="en-US" sz="3400" dirty="0">
                <a:hlinkClick r:id="rId8"/>
              </a:rPr>
              <a:t>http://web2.msue.msu.edu/Bulletins/Bulletin/PDF/Historical/finished_pubs/e2720/e2720-2004.PDF</a:t>
            </a:r>
            <a:r>
              <a:rPr lang="en-US" sz="3400" dirty="0"/>
              <a:t> and at </a:t>
            </a:r>
            <a:r>
              <a:rPr lang="en-US" sz="3400" dirty="0">
                <a:hlinkClick r:id="rId9"/>
              </a:rPr>
              <a:t>http://www.oakgov.com/msu/Documents/publications/e2840_ipm_scoutingin_stonefruits.pdf</a:t>
            </a:r>
            <a:r>
              <a:rPr lang="en-US" sz="3400" dirty="0"/>
              <a:t> </a:t>
            </a:r>
            <a:endParaRPr lang="en-US" sz="3400" dirty="0" smtClean="0"/>
          </a:p>
          <a:p>
            <a:r>
              <a:rPr lang="en-US" sz="4200" dirty="0" smtClean="0"/>
              <a:t>Midwest Small Fruit Pest Management Handbook</a:t>
            </a:r>
          </a:p>
          <a:p>
            <a:pPr lvl="1"/>
            <a:r>
              <a:rPr lang="en-US" sz="3400" dirty="0" smtClean="0">
                <a:hlinkClick r:id="rId10"/>
              </a:rPr>
              <a:t>http</a:t>
            </a:r>
            <a:r>
              <a:rPr lang="en-US" sz="3400" dirty="0">
                <a:hlinkClick r:id="rId10"/>
              </a:rPr>
              <a:t>://pested.osu.edu/documents/</a:t>
            </a:r>
            <a:r>
              <a:rPr lang="en-US" sz="3400" dirty="0" err="1">
                <a:hlinkClick r:id="rId10"/>
              </a:rPr>
              <a:t>CommStudy</a:t>
            </a:r>
            <a:r>
              <a:rPr lang="en-US" sz="3400" dirty="0">
                <a:hlinkClick r:id="rId10"/>
              </a:rPr>
              <a:t>/2b%20Midwest%20Small%20Fruit%20Pest%20Mgmt..pdf</a:t>
            </a:r>
            <a:r>
              <a:rPr lang="en-US" sz="3400" dirty="0"/>
              <a:t> </a:t>
            </a:r>
            <a:endParaRPr lang="en-US" sz="3400" dirty="0" smtClean="0"/>
          </a:p>
          <a:p>
            <a:r>
              <a:rPr lang="en-US" sz="4200" dirty="0"/>
              <a:t>Midwest Tree Fruit Pest Management Handbook</a:t>
            </a:r>
          </a:p>
          <a:p>
            <a:pPr lvl="1"/>
            <a:r>
              <a:rPr lang="en-US" sz="3400" dirty="0">
                <a:hlinkClick r:id="rId11"/>
              </a:rPr>
              <a:t>http://www.ca.uky.edu/agc/pubs/id/id93/id93.htm</a:t>
            </a:r>
            <a:r>
              <a:rPr lang="en-US" sz="3400" dirty="0"/>
              <a:t> </a:t>
            </a:r>
          </a:p>
        </p:txBody>
      </p:sp>
      <p:pic>
        <p:nvPicPr>
          <p:cNvPr id="4" name="Content Placeholder 10" descr="Illinois Migrant Council - Mozilla Firefox"/>
          <p:cNvPicPr>
            <a:picLocks noChangeAspect="1"/>
          </p:cNvPicPr>
          <p:nvPr/>
        </p:nvPicPr>
        <p:blipFill rotWithShape="1">
          <a:blip r:embed="rId12"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66793612"/>
      </p:ext>
    </p:extLst>
  </p:cSld>
  <p:clrMapOvr>
    <a:masterClrMapping/>
  </p:clrMapOvr>
  <p:transition spd="slow" advTm="3613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Economic thresholds and insect pest management</a:t>
            </a:r>
            <a:endParaRPr lang="en-US" sz="3600" dirty="0"/>
          </a:p>
        </p:txBody>
      </p:sp>
      <p:sp>
        <p:nvSpPr>
          <p:cNvPr id="6" name="Content Placeholder 5"/>
          <p:cNvSpPr>
            <a:spLocks noGrp="1"/>
          </p:cNvSpPr>
          <p:nvPr>
            <p:ph sz="half" idx="1"/>
          </p:nvPr>
        </p:nvSpPr>
        <p:spPr/>
        <p:txBody>
          <a:bodyPr>
            <a:normAutofit lnSpcReduction="10000"/>
          </a:bodyPr>
          <a:lstStyle/>
          <a:p>
            <a:r>
              <a:rPr lang="en-US" dirty="0" smtClean="0"/>
              <a:t>Thresholds:  Pest density at which control actions should be taken to prevent crop losses that exceed the cost of control</a:t>
            </a:r>
          </a:p>
          <a:p>
            <a:pPr lvl="1"/>
            <a:r>
              <a:rPr lang="en-US" dirty="0" smtClean="0"/>
              <a:t>Can be complicated by environmental consequences and the ability to monitor pest densities before control steps need to begin</a:t>
            </a:r>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1026" name="Picture 2" descr="https://courses.cit.cornell.edu/ipm444/test/Thrshld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8990" y="1600200"/>
            <a:ext cx="4286885" cy="327660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07272668"/>
      </p:ext>
    </p:extLst>
  </p:cSld>
  <p:clrMapOvr>
    <a:masterClrMapping/>
  </p:clrMapOvr>
  <p:transition spd="slow" advTm="7696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11480"/>
            <a:ext cx="8001000" cy="655320"/>
          </a:xfrm>
        </p:spPr>
        <p:txBody>
          <a:bodyPr/>
          <a:lstStyle/>
          <a:p>
            <a:r>
              <a:rPr lang="en-US" sz="3200" dirty="0" smtClean="0"/>
              <a:t>Monitoring Insects and Mites</a:t>
            </a:r>
            <a:endParaRPr lang="en-US" sz="3200" dirty="0"/>
          </a:p>
        </p:txBody>
      </p:sp>
      <p:sp>
        <p:nvSpPr>
          <p:cNvPr id="3" name="Content Placeholder 2"/>
          <p:cNvSpPr>
            <a:spLocks noGrp="1"/>
          </p:cNvSpPr>
          <p:nvPr>
            <p:ph idx="1"/>
          </p:nvPr>
        </p:nvSpPr>
        <p:spPr>
          <a:xfrm>
            <a:off x="609600" y="1600200"/>
            <a:ext cx="4953000" cy="3886200"/>
          </a:xfrm>
        </p:spPr>
        <p:txBody>
          <a:bodyPr>
            <a:normAutofit fontScale="77500" lnSpcReduction="20000"/>
          </a:bodyPr>
          <a:lstStyle/>
          <a:p>
            <a:r>
              <a:rPr lang="en-US" dirty="0" smtClean="0"/>
              <a:t>Primary tools</a:t>
            </a:r>
          </a:p>
          <a:p>
            <a:pPr lvl="1"/>
            <a:r>
              <a:rPr lang="en-US" dirty="0" smtClean="0"/>
              <a:t>Hand lens</a:t>
            </a:r>
          </a:p>
          <a:p>
            <a:pPr lvl="1"/>
            <a:r>
              <a:rPr lang="en-US" dirty="0" smtClean="0"/>
              <a:t>Beating tray</a:t>
            </a:r>
          </a:p>
          <a:p>
            <a:pPr lvl="1"/>
            <a:r>
              <a:rPr lang="en-US" dirty="0" smtClean="0"/>
              <a:t>Pheromone traps</a:t>
            </a:r>
          </a:p>
          <a:p>
            <a:pPr lvl="1"/>
            <a:r>
              <a:rPr lang="en-US" dirty="0" smtClean="0"/>
              <a:t>Sweep net</a:t>
            </a:r>
          </a:p>
          <a:p>
            <a:r>
              <a:rPr lang="en-US" dirty="0" smtClean="0"/>
              <a:t>Sources of Equipment and Supplies</a:t>
            </a:r>
          </a:p>
          <a:p>
            <a:pPr lvl="1"/>
            <a:r>
              <a:rPr lang="en-US" dirty="0" smtClean="0"/>
              <a:t>Great Lakes IPM, </a:t>
            </a:r>
            <a:r>
              <a:rPr lang="de-DE" dirty="0"/>
              <a:t>10220 E </a:t>
            </a:r>
            <a:r>
              <a:rPr lang="de-DE" dirty="0" smtClean="0"/>
              <a:t>Church Rd., Vestaburg, MI </a:t>
            </a:r>
            <a:r>
              <a:rPr lang="de-DE" dirty="0"/>
              <a:t>48891 </a:t>
            </a:r>
            <a:endParaRPr lang="de-DE" dirty="0" smtClean="0"/>
          </a:p>
          <a:p>
            <a:pPr lvl="1"/>
            <a:r>
              <a:rPr lang="de-DE" dirty="0" smtClean="0"/>
              <a:t>989-268-5693 </a:t>
            </a:r>
            <a:r>
              <a:rPr lang="de-DE" dirty="0"/>
              <a:t>or 800-235-0285 ... </a:t>
            </a:r>
            <a:r>
              <a:rPr lang="de-DE" dirty="0">
                <a:hlinkClick r:id="rId5"/>
              </a:rPr>
              <a:t>http://www.greatlakesipm.com</a:t>
            </a:r>
            <a:r>
              <a:rPr lang="de-DE" dirty="0" smtClean="0">
                <a:hlinkClick r:id="rId5"/>
              </a:rPr>
              <a:t>/</a:t>
            </a:r>
            <a:r>
              <a:rPr lang="de-DE" dirty="0" smtClean="0"/>
              <a:t> </a:t>
            </a:r>
          </a:p>
        </p:txBody>
      </p:sp>
      <p:pic>
        <p:nvPicPr>
          <p:cNvPr id="1026" name="Picture 2" descr="http://ipm.ncsu.edu/cotton/insectcorner/photos/images/Inspecting_terminal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37840" y="1143000"/>
            <a:ext cx="2032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omafra.gov.on.ca/english/crops/pub811/14soybeanf1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8760" y="1143000"/>
            <a:ext cx="2133600" cy="14744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belexport.com/en/img/beestjesklopstaal.gif"/>
          <p:cNvPicPr>
            <a:picLocks noChangeAspect="1" noChangeArrowheads="1"/>
          </p:cNvPicPr>
          <p:nvPr/>
        </p:nvPicPr>
        <p:blipFill rotWithShape="1">
          <a:blip r:embed="rId8">
            <a:extLst>
              <a:ext uri="{28A0092B-C50C-407E-A947-70E740481C1C}">
                <a14:useLocalDpi xmlns:a14="http://schemas.microsoft.com/office/drawing/2010/main" val="0"/>
              </a:ext>
            </a:extLst>
          </a:blip>
          <a:srcRect l="17000" t="6374" r="5000" b="9482"/>
          <a:stretch/>
        </p:blipFill>
        <p:spPr bwMode="auto">
          <a:xfrm>
            <a:off x="5562600" y="2708935"/>
            <a:ext cx="1751531" cy="14820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wildco.com/images/P/6001-T2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79160" y="1148615"/>
            <a:ext cx="1620294" cy="16202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utahpests.usu.edu/IPM/images/uploads/factsheet/greater-peachtree-borer/7-trap.jpg"/>
          <p:cNvPicPr>
            <a:picLocks noChangeAspect="1" noChangeArrowheads="1"/>
          </p:cNvPicPr>
          <p:nvPr/>
        </p:nvPicPr>
        <p:blipFill rotWithShape="1">
          <a:blip r:embed="rId10">
            <a:extLst>
              <a:ext uri="{28A0092B-C50C-407E-A947-70E740481C1C}">
                <a14:useLocalDpi xmlns:a14="http://schemas.microsoft.com/office/drawing/2010/main" val="0"/>
              </a:ext>
            </a:extLst>
          </a:blip>
          <a:srcRect l="19822" t="6956" r="29067" b="10559"/>
          <a:stretch/>
        </p:blipFill>
        <p:spPr bwMode="auto">
          <a:xfrm>
            <a:off x="5867399" y="4343400"/>
            <a:ext cx="1598395" cy="138434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ipm.illinois.edu/ifvn/volume15/images/pherocon_vi_trap.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14131" y="2772360"/>
            <a:ext cx="1798955" cy="1355213"/>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10" descr="Illinois Migrant Council - Mozilla Firefox"/>
          <p:cNvPicPr>
            <a:picLocks noChangeAspect="1"/>
          </p:cNvPicPr>
          <p:nvPr/>
        </p:nvPicPr>
        <p:blipFill rotWithShape="1">
          <a:blip r:embed="rId12"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4745332"/>
      </p:ext>
    </p:extLst>
  </p:cSld>
  <p:clrMapOvr>
    <a:masterClrMapping/>
  </p:clrMapOvr>
  <p:transition spd="slow" advTm="6174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828800" y="1143001"/>
            <a:ext cx="6942224" cy="2514599"/>
          </a:xfrm>
        </p:spPr>
        <p:txBody>
          <a:bodyPr>
            <a:normAutofit/>
          </a:bodyPr>
          <a:lstStyle/>
          <a:p>
            <a:r>
              <a:rPr lang="en-US" sz="2000" dirty="0" smtClean="0"/>
              <a:t>Preparing a New Generation </a:t>
            </a:r>
            <a:br>
              <a:rPr lang="en-US" sz="2000" dirty="0" smtClean="0"/>
            </a:br>
            <a:r>
              <a:rPr lang="en-US" sz="2000" dirty="0" smtClean="0"/>
              <a:t>of Illinois Fruit and Vegetable Farmers</a:t>
            </a:r>
            <a:r>
              <a:rPr lang="en-US" sz="2800" dirty="0" smtClean="0"/>
              <a:t/>
            </a:r>
            <a:br>
              <a:rPr lang="en-US" sz="2800" dirty="0" smtClean="0"/>
            </a:br>
            <a:r>
              <a:rPr lang="en-US" sz="2800" dirty="0"/>
              <a:t/>
            </a:r>
            <a:br>
              <a:rPr lang="en-US" sz="2800" dirty="0"/>
            </a:br>
            <a:r>
              <a:rPr lang="en-US" sz="4000" dirty="0" smtClean="0">
                <a:solidFill>
                  <a:srgbClr val="0000FF"/>
                </a:solidFill>
              </a:rPr>
              <a:t>Integrated Pest Management</a:t>
            </a:r>
            <a:br>
              <a:rPr lang="en-US" sz="4000" dirty="0" smtClean="0">
                <a:solidFill>
                  <a:srgbClr val="0000FF"/>
                </a:solidFill>
              </a:rPr>
            </a:br>
            <a:r>
              <a:rPr lang="en-US" sz="2700" b="0" cap="none" dirty="0" smtClean="0">
                <a:solidFill>
                  <a:srgbClr val="0000FF"/>
                </a:solidFill>
              </a:rPr>
              <a:t>focusing on plant diseases, insects, and weeds</a:t>
            </a:r>
            <a:endParaRPr lang="en-US" sz="2700" b="0" cap="none" dirty="0">
              <a:solidFill>
                <a:srgbClr val="0000FF"/>
              </a:solidFill>
            </a:endParaRPr>
          </a:p>
        </p:txBody>
      </p:sp>
      <p:sp>
        <p:nvSpPr>
          <p:cNvPr id="3" name="Subtitle 2"/>
          <p:cNvSpPr>
            <a:spLocks noGrp="1"/>
          </p:cNvSpPr>
          <p:nvPr>
            <p:ph type="subTitle" idx="1"/>
            <p:custDataLst>
              <p:tags r:id="rId3"/>
            </p:custDataLst>
          </p:nvPr>
        </p:nvSpPr>
        <p:spPr/>
        <p:txBody>
          <a:bodyPr>
            <a:normAutofit/>
          </a:bodyPr>
          <a:lstStyle/>
          <a:p>
            <a:r>
              <a:rPr lang="en-US" dirty="0" smtClean="0"/>
              <a:t>Rick Weinzierl</a:t>
            </a:r>
          </a:p>
          <a:p>
            <a:r>
              <a:rPr lang="en-US" dirty="0" smtClean="0"/>
              <a:t>May, 2014</a:t>
            </a:r>
            <a:endParaRPr lang="en-US" dirty="0"/>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019800" y="152400"/>
            <a:ext cx="2819400" cy="73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r="30053"/>
          <a:stretch/>
        </p:blipFill>
        <p:spPr>
          <a:xfrm>
            <a:off x="4191000" y="5949043"/>
            <a:ext cx="2291862" cy="468086"/>
          </a:xfrm>
          <a:prstGeom prst="rect">
            <a:avLst/>
          </a:prstGeom>
        </p:spPr>
      </p:pic>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68922362"/>
      </p:ext>
    </p:extLst>
  </p:cSld>
  <p:clrMapOvr>
    <a:masterClrMapping/>
  </p:clrMapOvr>
  <p:transition spd="slow" advTm="210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38200"/>
          </a:xfrm>
        </p:spPr>
        <p:txBody>
          <a:bodyPr>
            <a:normAutofit/>
          </a:bodyPr>
          <a:lstStyle/>
          <a:p>
            <a:r>
              <a:rPr lang="en-US" sz="3600" dirty="0" smtClean="0"/>
              <a:t>Pheromone traps</a:t>
            </a:r>
            <a:endParaRPr lang="en-US" sz="3600" dirty="0"/>
          </a:p>
        </p:txBody>
      </p:sp>
      <p:sp>
        <p:nvSpPr>
          <p:cNvPr id="3" name="Content Placeholder 2"/>
          <p:cNvSpPr>
            <a:spLocks noGrp="1"/>
          </p:cNvSpPr>
          <p:nvPr>
            <p:ph idx="1"/>
          </p:nvPr>
        </p:nvSpPr>
        <p:spPr>
          <a:xfrm>
            <a:off x="457200" y="1295400"/>
            <a:ext cx="6691312" cy="3581400"/>
          </a:xfrm>
        </p:spPr>
        <p:txBody>
          <a:bodyPr>
            <a:normAutofit fontScale="70000" lnSpcReduction="20000"/>
          </a:bodyPr>
          <a:lstStyle/>
          <a:p>
            <a:r>
              <a:rPr lang="en-US" dirty="0" smtClean="0"/>
              <a:t>Using pheromone traps (and other insect traps)</a:t>
            </a:r>
          </a:p>
          <a:p>
            <a:pPr lvl="1"/>
            <a:r>
              <a:rPr lang="en-US" dirty="0" smtClean="0"/>
              <a:t>A summary of insect trapping guidelines for tree fruit insects (for monitoring populations to determine the need for and timing of sprays) is </a:t>
            </a:r>
            <a:r>
              <a:rPr lang="en-US" dirty="0"/>
              <a:t>provided at </a:t>
            </a:r>
            <a:r>
              <a:rPr lang="en-US" dirty="0">
                <a:hlinkClick r:id="rId5"/>
              </a:rPr>
              <a:t>http://</a:t>
            </a:r>
            <a:r>
              <a:rPr lang="en-US" dirty="0" smtClean="0">
                <a:hlinkClick r:id="rId5"/>
              </a:rPr>
              <a:t>ipm.illinois.edu/ifvn/contents.php?id=40#fruit</a:t>
            </a:r>
            <a:r>
              <a:rPr lang="en-US" dirty="0" smtClean="0"/>
              <a:t> </a:t>
            </a:r>
          </a:p>
          <a:p>
            <a:pPr lvl="1"/>
            <a:r>
              <a:rPr lang="en-US" dirty="0" smtClean="0"/>
              <a:t>Color … orange or white for most moths (red sphere for apple maggot)</a:t>
            </a:r>
          </a:p>
          <a:p>
            <a:pPr lvl="1"/>
            <a:r>
              <a:rPr lang="en-US" dirty="0" smtClean="0"/>
              <a:t>Type … large delta trap for most moths</a:t>
            </a:r>
          </a:p>
          <a:p>
            <a:pPr lvl="1"/>
            <a:r>
              <a:rPr lang="en-US" dirty="0" smtClean="0"/>
              <a:t>Lures … differ for each species; do not combine in a single trap</a:t>
            </a:r>
          </a:p>
          <a:p>
            <a:pPr lvl="1"/>
            <a:r>
              <a:rPr lang="en-US" dirty="0" smtClean="0"/>
              <a:t>Record keeping</a:t>
            </a:r>
          </a:p>
        </p:txBody>
      </p:sp>
      <p:sp>
        <p:nvSpPr>
          <p:cNvPr id="4" name="AutoShape 2" descr="data:image/jpeg;base64,/9j/4AAQSkZJRgABAQAAAQABAAD/2wCEAAkGBhQSEBQUExQUFBQVFRcUFxgVFhYVFBUXFRQXFRUXFBUYGyYeHRokGRUUHy8gIycpLCwsFR4xNTAqNSYrLCkBCQoKDgwOGg8PGCskHyQpLC8pNSosNC8sNTEsKSksLCksLC8sNSosLC41LCwtLCksLCkpLSk0KSwpKSwpKSkpLP/AABEIAJoA1AMBIgACEQEDEQH/xAAcAAEAAQUBAQAAAAAAAAAAAAAAAgEDBAUHBgj/xAA/EAABAwIDBAUKBQMDBQAAAAABAAIRAyEEEjEFQVFhBhNxgZEHIjJSYnKhscHRFEKCkvAjM+FjovEVQ3Ojsv/EABsBAQACAwEBAAAAAAAAAAAAAAABAwIEBQYH/8QALxEAAgECAwUFCQEAAAAAAAAAAAECAxEEEiEFMUFR8BNxgbHRBhQiMmGRocHhM//aAAwDAQACEQMRAD8A7iiIgCIiAIsPEbWpsdlMkjWBMcjzVr/rtP2v2lAbFazEGcXT5NdO7UHSde5XhtenEyeyDOqwzjG/iA6bZeYOkXEX1CA3KLGG0afrfA/ZWcZj2Gm8BwktIFpuRAsQgJHGlxhnbPLiQdLj5p+Dc67j9Yn4bzuKpgcUwU2+cNOQvMfNX/xrPXb4hAVZhWjdPbffIV5WfxjPXb+4fdVGKZ6zf3BAXUURVB0I8VUFAVRWMdVLabnAwQPVLvgL/bVUwGIz0wZBO+I13hAZCIiAIiIAiIgCIiAIiIAiIgCw9p47q2W9I2b9zyH2WTVqhrS42AEleYxWJNR5cewDgNwQFq5PM3PMlShVDVWEIKtUmMvMzPwH/KoApAKQSVKjZBGkqqIA1sCBoLIiIAiIgGXkrdd+UWiT4gfdXdLnQXWCXlxJO9Abmliutw72z5zWzebgX3OBm0a7xroc7Zf9puvfHwjcvNCqWyRwI7iIPzXo9kD+kO07o3qAZqIiEhERAEREAREQBERAERYe1MZ1bLek6zfv3fZAa7bWOzOyDRpvzPDu+fYte0KLQrgCkgK3ia2RuaWiPWMdw5q6AtHtKuajw1hIGswIMEFuWdTmGnIbroCWM6RvpBg6kveWZ3NaYjM7LTAsZLnSI4Ncdyut6QkMLnUXENOV5puDm58waGMzZXPMmDAsbXWpx+KeDUZUaxtJrmw6qwENbTJhxMS42tr6Y1zQsPZ3SYSHVA3M+t14EPaxlJjCHVXlwhxAFo3xN9APcUKpcJLXN5OiR2gEq4tDS6Z0SwPLarGOdAc5lssNJqGCYYC5oJ3FwW+QBFVVIQFERUq1RTaXu3acydAgLGPqxDB2nt3BWaeixW4gOMzc+KyqF0BSsPNPYfkt3sPFekw8SR9fp8Vqaw813un5FTo1ix4cNx8eSA9WijTqBwBGhupKCQiIgCIiAIiIAiIgKEwvMY/F9Y8ndo3s49+vgt9tGk91MhkSeO8bx3hedfhy1wDgW9upHL7hAW2yTA0Gp+nar0KYPBC1SQY2Nz5PMbmmxEgEt35ZsT2rFwLC50wRlkxUBDw6IE7i0xNv+NqAiAsUaz2kAiQeMOH7tQO0FRxuy6FczVpgmWyeOXQOjVvsmyyVVAawdE6fW5w5xYA0ClP9MBri8DjlznNlnLYWsFtTTKiCr7XoC0GKqukhUycEBayrW7Wa+o4MY1xa3UxALjzNrD5lbimxXUB52j0ed+ZwbyFz9ltMLs5rNMx5k/RZ0KJYgMOpTWOxsx2LNxNEkCNZB7eIVrDYZxYHBpIjURuQG32TVlhHA/A6fXwWctLs6lUDwcpA0OYRblO+QFulBIREQBERAEREAREQBQq0Q4Q4AjmpogNZW2MPyHudcdx18ZWBVoub6QI3cu46L0So5oNjcIDzaLb1tktPo+afEeG7uWvr4J7NRbiLj/CkgsopNaoOCAvNogtvv7kptgKtCqCAJvwUnICiipKDsQxt3Oa33nAfNCUm3ZF8NUWVPOIO6D4z9lrK/SzCM1r0zyYesP8Asn4rBf02w4Dqw6x7G5aZDQGuzOOYelFtbrBziuJtxwOJla1OWum7memA/n2V+nhSd0dv2+68JW8qcT1WGAPGpUk94aPqtbifKZjHaGlT91hJ8XuI+CrdeC4nQp7Bxk98Uu9+lzqrcMGgwJMam5/nYsbYrwKDZtc69q49iuluLqeliKn6SGf/AAAsbau0nV+rLiTFNrXA+iXgulwGlxl/gWDxK4I3I+zdXMlOatxtr6HacZ0iw1L+5XpMMTBe3NB9mZ3rU4jyj4JulR1T3Kbz8SAFx9rOEDssqxCreIlwR0IezuHXzzk34L18zpmI8q1P8lCq73nMYPmVPYPlJFauKdam2kHwGODy4ZvVeSBE7jxtvXMQVKVj20r7y+WxMJlcVHXnd387H0Gi8Z5PulnXs/D1XTWYJa461GDifWbYHiIPFezW7GSkro8TicPPDVHTnvXVwiIsjXCIiAIiIAiIgCIiAx62AY68QeIt/g96890ixTMHS6yo4EEw0D03O4AfXcvUOcACSYAuSdB2rhfTfpIcZiXOB/pM8ymN2Wbuji4iewN4KqpUyI6+yNne/VssvlWr9PHyubzHdO6mQGlSp5HiMznOcQ4ascG5YcNRe4uN8aut03xb/wDuBnuMYPi4E/FefwOLyEtdJpvgPHZ6Lh7TTcd43q5Xo5XEa7wRoQbgjkQtOVWUtbnuKeysJReXsl9Lq/nxRl19r1n+nWqu7Xu+hWIQCdATxNz4lW1UFVNt7zfjTjBWirdxdUhUIBA0dEjjlMjwM+JVsOVSoDXMkgVEU3IsVc5UlFQlQErEgkKy7FsFy5o1Oo0GquU6wcJFxuPHsU2KpTs7JglUzISoqTFtsysHjXUqjKjDD2ODmnmOPIiQeRK7lsPbDcVQZWZo4XG9rhZzT2GVwUL1PQDpN+FxHVvP9GsQDOjH6NfyB9E9x3LYpTyuzOHtjA+8Us8V8UfyuK/a/p2BERbp4UIiIAiIgCIiAIijUqBoJJgAEknQAXJKA8b5TdvdVhxQafPrSDypD0/Ew3vPBceeZK3nSnbRxOJqVvykwwHcxtmjvue1xWiXNrTzSPqWx8F7ph1F/M9X3vh4bihWfhXdYwt/NTBc3mwXe3uu4csy15KlQxBpuD2mHNII7QqFKzOrVjmjpv4GSivYhoMPaIY8S0a5dzmdxt2QrKzasUxd1cqCrgKtKQKgNEwqqkqjShiY2MeWgHMAQdI1GnHmFi43CdYQc1ixzHSYAOrTHbPwWXjRaZixGk89N4sbLBpMDmlpOpA5iN4PIx4LNczQrK8sjWj+vW/cQNYM84wTlDS0ecC28ZTAvqbW0Vz/AKwGMywXFrWRfXNa/Ai09qmNleaQXG4ymIFiBMd7Z7yrzdl0xFtAPgZv3rK6KctZaRsvz5ffplMJjs7nNIFrggyIm0njfdrfgstUgbkWLNmCaXxMqCpEKICq0qUZM6x5OelHX0uoqGatIWJ1qU9AeZbYHuO9eyXANm7QfQqsq0zDmGRwPFruRFj2ruWxtrMxNBlan6LhpvaRZzTzBkLdpTurM8PtnA9hU7WC+GX4fL08TNREVxwgiIgCIiALx3lJ211eHFFp8+tIPKmPT8SQ3vPBexlcS6VbX/E4qpUB82clP3GyAR2mXfqVdSVkdvYmE7fEKUt0dfHh6+B5zFOWOSr9cGQp4jDdUcpg1AbgEFrOUixd2aLmT1PpcZJWXEsOpDJmzNLi6MkOzAR6RMZYm0TKxntO8FX4V2nSWCVxKPNk9lVwZpHR5lp9V4Fv3C3gpEQpsoZiBAkmxgSOchZu2MNBFTc6zuTx9xB8eCuyPLfka2ZRnl59df01yrKpKoqy4mCii1Sy2B3EkA7paYcO4lSQ2r2LVcWHaPt9VjVXgaloJ3G8fwQO5ZVSmHCDp3pTotboAOwKUyipTlJ6ddd5Ok63dwhVJRUWNzLKlrxGZVUSqgrJFciQqEEEEgi4IsQeSxTiHA6yJmCLieB1KyHKAw5doFOvAhZVrIu0awcJC9n5ONvGjieod/brmB7NQCx/UBB/SvI7N2W6pUbTpgGo8wBN78YBhvMrovR/yZPp1adWtWE03B4ZTBgkXEvdungFfTjK9zjbTxGG7KVOpLetOf0/J0FERbx4AIiIAiIgMDb2HqVMNVZSID3MLRJjUQYO4xN1zSn5O8Y4+hTYPaqD5MBXWkWMoqW86WD2lVwcXGmlrzX9OWO8kVZw86vSadwDXEd5MfJaXaHk0xlKYpioONMg/wC30vAFdtRVuhB8Dfpe0eNg9WmuTXofPTtkVGGHMc13Ai/hqrlPCLvWJwNOp6bGv95oPzWoxXQrDv0Dme6637XSPBYqgkdKHtLGX+kLd2pyzZ+EuSdwgdp/xKysZQzMc3j9DIjnr4r2mJ6BuA/pPabzDgWnxEj4LU4rotiGa0yebfOHwv4hWqCtYvjtOjVlmU146HO3tgkHcorabfwJp1LtLSRoRG/gefzWrXMnHLKx6alUVSCkuJOkLj+fJbDGUR1AdABaRpac9jPOQDPJa6k6HA8CCsnamODqbKTAYDszibSRZoHIX1hZ02sruU18ylFpGKqpRoOOgJUqVMF2WZdplpg1HT2MBuq1FsmVeMVqyMoLmy9Ds7oNjK124fI0/mxDhT/9bZf4hemwHklJ/v4l0eph2imP3uklXRoSZya+2cNT0zX7tTnL6eW7i1nvEBXsDg31jFGlWr/+Omcg7XusF2bZfQHBYe7KDXO9epNV88ZfMd0LfNYAIAAHAaeCvjh+ZxK3tC3/AJx+/X7OQ7P8meNfdzaNAf6juteOxrPN+K9HgPJHRF8RXrVvZBFFnOzPO8HBe9RXKnFHGrbTxNXfK3d1c1+yOj+HwrctCk2mDrl1PvONz3lbBEVhz23J3YREQgIiIAiIgCIiAIiIAiIgCIiA0/Sfo2zGUcjrPbJY7gYiD7J3js4LlOJ6B4xj8nUud7TQS0967ciqnSjPedfA7Xr4OLhGzXJ/o5HQ8lmKLczjSB3MznMf1BsD4rOwfkvrmM76NEewHVX+LsoHgunIiowW5FlXbuLqKzaXcjx+A8l2EZer1mIP+q85O6myG+Mr0+C2dSoty0qbKbeDGho+AWSisUUtxyqtepV+eTYREUlIREQBERAEREAREQ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2" name="Picture 4" descr="http://www.pestwizard.com/assets/images/delta_trap_plastic_red___white_26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800600"/>
            <a:ext cx="252412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cdn.arbico-organics.com/images/uploads/1230501-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5257799"/>
            <a:ext cx="1428750" cy="9239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cd3wd.com/cd3wd_40/INPHO/VLIBRARY/NEW_FAO/X5417E/GIF/X5417E06.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3296041"/>
            <a:ext cx="2562225" cy="3312403"/>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56444646"/>
      </p:ext>
    </p:extLst>
  </p:cSld>
  <p:clrMapOvr>
    <a:masterClrMapping/>
  </p:clrMapOvr>
  <p:transition spd="slow" advTm="9046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077200" cy="797168"/>
          </a:xfrm>
        </p:spPr>
        <p:txBody>
          <a:bodyPr>
            <a:normAutofit/>
          </a:bodyPr>
          <a:lstStyle/>
          <a:p>
            <a:r>
              <a:rPr lang="en-US" sz="3600" dirty="0" smtClean="0"/>
              <a:t>Beneficial insects</a:t>
            </a:r>
            <a:endParaRPr lang="en-US" sz="3600" dirty="0"/>
          </a:p>
        </p:txBody>
      </p:sp>
      <p:sp>
        <p:nvSpPr>
          <p:cNvPr id="3" name="Content Placeholder 2"/>
          <p:cNvSpPr>
            <a:spLocks noGrp="1"/>
          </p:cNvSpPr>
          <p:nvPr>
            <p:ph idx="1"/>
          </p:nvPr>
        </p:nvSpPr>
        <p:spPr>
          <a:xfrm>
            <a:off x="762000" y="832756"/>
            <a:ext cx="8077200" cy="5415644"/>
          </a:xfrm>
        </p:spPr>
        <p:txBody>
          <a:bodyPr>
            <a:normAutofit fontScale="77500" lnSpcReduction="20000"/>
          </a:bodyPr>
          <a:lstStyle/>
          <a:p>
            <a:r>
              <a:rPr lang="en-US" dirty="0"/>
              <a:t>See</a:t>
            </a:r>
            <a:r>
              <a:rPr lang="en-US" dirty="0" smtClean="0"/>
              <a:t>:</a:t>
            </a:r>
          </a:p>
          <a:p>
            <a:pPr lvl="1"/>
            <a:r>
              <a:rPr lang="en-US" dirty="0" smtClean="0"/>
              <a:t>Natural Enemy Field Guide … </a:t>
            </a:r>
            <a:r>
              <a:rPr lang="en-US" dirty="0">
                <a:hlinkClick r:id="rId5"/>
              </a:rPr>
              <a:t>http://</a:t>
            </a:r>
            <a:r>
              <a:rPr lang="en-US" dirty="0" smtClean="0">
                <a:hlinkClick r:id="rId5"/>
              </a:rPr>
              <a:t>www.ncipmc.org/glvwg/pdfs/NaturalEnemiesFlyer-FINAL.pdf</a:t>
            </a:r>
            <a:r>
              <a:rPr lang="en-US" dirty="0" smtClean="0"/>
              <a:t> </a:t>
            </a:r>
          </a:p>
          <a:p>
            <a:pPr lvl="1"/>
            <a:r>
              <a:rPr lang="en-US" dirty="0" smtClean="0"/>
              <a:t>Identifying and Enhancing Natural Enemies in Vegetable Crops … </a:t>
            </a:r>
            <a:r>
              <a:rPr lang="en-US" dirty="0">
                <a:hlinkClick r:id="rId6"/>
              </a:rPr>
              <a:t>http://www.youtube.com/watch?v=r1EYCevAgnY</a:t>
            </a:r>
            <a:r>
              <a:rPr lang="en-US" dirty="0"/>
              <a:t> </a:t>
            </a:r>
            <a:endParaRPr lang="en-US" dirty="0" smtClean="0"/>
          </a:p>
          <a:p>
            <a:pPr lvl="1"/>
            <a:r>
              <a:rPr lang="en-US" dirty="0" smtClean="0"/>
              <a:t>Alternatives in Insect Management:  Biological and </a:t>
            </a:r>
            <a:r>
              <a:rPr lang="en-US" dirty="0"/>
              <a:t>Biorational Approaches … </a:t>
            </a:r>
            <a:r>
              <a:rPr lang="en-US" dirty="0">
                <a:hlinkClick r:id="rId7"/>
              </a:rPr>
              <a:t>http://</a:t>
            </a:r>
            <a:r>
              <a:rPr lang="en-US" dirty="0" smtClean="0">
                <a:hlinkClick r:id="rId7"/>
              </a:rPr>
              <a:t>www.aces.uiuc.edu/vista/abstracts/aaltinsec.html</a:t>
            </a:r>
            <a:r>
              <a:rPr lang="en-US" dirty="0" smtClean="0"/>
              <a:t> </a:t>
            </a:r>
          </a:p>
          <a:p>
            <a:pPr lvl="1"/>
            <a:r>
              <a:rPr lang="en-US" dirty="0" smtClean="0"/>
              <a:t>An IPM Scouting Guide for Natural Enemies of Vegetable Pests … </a:t>
            </a:r>
            <a:r>
              <a:rPr lang="en-US" dirty="0">
                <a:hlinkClick r:id="rId8"/>
              </a:rPr>
              <a:t>http://www2.ca.uky.edu/agc/pubs/ent/ent67/ent67.pdf</a:t>
            </a:r>
            <a:r>
              <a:rPr lang="en-US" dirty="0"/>
              <a:t>  </a:t>
            </a:r>
            <a:endParaRPr lang="en-US" dirty="0" smtClean="0"/>
          </a:p>
          <a:p>
            <a:pPr lvl="1"/>
            <a:r>
              <a:rPr lang="en-US" dirty="0" smtClean="0"/>
              <a:t>Plants that Attract Beneficial Insects … </a:t>
            </a:r>
            <a:r>
              <a:rPr lang="en-US" u="sng" dirty="0" smtClean="0">
                <a:hlinkClick r:id="rId9"/>
              </a:rPr>
              <a:t>http</a:t>
            </a:r>
            <a:r>
              <a:rPr lang="en-US" u="sng" dirty="0">
                <a:hlinkClick r:id="rId9"/>
              </a:rPr>
              <a:t>://nac.unl.edu/bufferguidelines/guidelines/5_protection/2.html</a:t>
            </a:r>
            <a:r>
              <a:rPr lang="en-US" dirty="0"/>
              <a:t> </a:t>
            </a:r>
            <a:endParaRPr lang="en-US" dirty="0" smtClean="0"/>
          </a:p>
          <a:p>
            <a:pPr lvl="1"/>
            <a:r>
              <a:rPr lang="en-US" dirty="0" smtClean="0"/>
              <a:t>Attracting Beneficial Insects with Native Flowering Plants … </a:t>
            </a:r>
            <a:r>
              <a:rPr lang="en-US" u="sng" dirty="0" smtClean="0">
                <a:hlinkClick r:id="rId10"/>
              </a:rPr>
              <a:t>http</a:t>
            </a:r>
            <a:r>
              <a:rPr lang="en-US" u="sng" dirty="0">
                <a:hlinkClick r:id="rId10"/>
              </a:rPr>
              <a:t>://</a:t>
            </a:r>
            <a:r>
              <a:rPr lang="en-US" u="sng" dirty="0" smtClean="0">
                <a:hlinkClick r:id="rId10"/>
              </a:rPr>
              <a:t>migarden.msu.edu/uploads/files/e2973.pdf</a:t>
            </a:r>
            <a:endParaRPr lang="en-US" dirty="0" smtClean="0"/>
          </a:p>
          <a:p>
            <a:pPr marL="0" indent="0">
              <a:buNone/>
            </a:pPr>
            <a:r>
              <a:rPr lang="en-US" dirty="0" smtClean="0"/>
              <a:t> </a:t>
            </a:r>
            <a:endParaRPr lang="en-US" dirty="0"/>
          </a:p>
          <a:p>
            <a:endParaRPr lang="en-US" dirty="0"/>
          </a:p>
        </p:txBody>
      </p:sp>
      <p:pic>
        <p:nvPicPr>
          <p:cNvPr id="4" name="Content Placeholder 10" descr="Illinois Migrant Council - Mozilla Firefox"/>
          <p:cNvPicPr>
            <a:picLocks noChangeAspect="1"/>
          </p:cNvPicPr>
          <p:nvPr/>
        </p:nvPicPr>
        <p:blipFill rotWithShape="1">
          <a:blip r:embed="rId11"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10109567"/>
      </p:ext>
    </p:extLst>
  </p:cSld>
  <p:clrMapOvr>
    <a:masterClrMapping/>
  </p:clrMapOvr>
  <p:transition spd="slow" advTm="5944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077200" cy="1143000"/>
          </a:xfrm>
        </p:spPr>
        <p:txBody>
          <a:bodyPr>
            <a:normAutofit/>
          </a:bodyPr>
          <a:lstStyle/>
          <a:p>
            <a:r>
              <a:rPr lang="en-US" sz="3600" dirty="0" smtClean="0">
                <a:solidFill>
                  <a:prstClr val="black"/>
                </a:solidFill>
              </a:rPr>
              <a:t>Controlling </a:t>
            </a:r>
            <a:r>
              <a:rPr lang="en-US" sz="3600" dirty="0" smtClean="0"/>
              <a:t>insects… </a:t>
            </a:r>
            <a:r>
              <a:rPr lang="en-US" sz="2400" dirty="0" smtClean="0"/>
              <a:t>(using the same categories of practices listed for plant disease control)</a:t>
            </a:r>
            <a:endParaRPr lang="en-US" sz="2400" dirty="0"/>
          </a:p>
        </p:txBody>
      </p:sp>
      <p:sp>
        <p:nvSpPr>
          <p:cNvPr id="3" name="Content Placeholder 2"/>
          <p:cNvSpPr>
            <a:spLocks noGrp="1"/>
          </p:cNvSpPr>
          <p:nvPr>
            <p:ph idx="1"/>
          </p:nvPr>
        </p:nvSpPr>
        <p:spPr>
          <a:xfrm>
            <a:off x="762000" y="1295399"/>
            <a:ext cx="8077200" cy="4953001"/>
          </a:xfrm>
        </p:spPr>
        <p:txBody>
          <a:bodyPr>
            <a:normAutofit fontScale="62500" lnSpcReduction="20000"/>
          </a:bodyPr>
          <a:lstStyle/>
          <a:p>
            <a:r>
              <a:rPr lang="en-US" dirty="0" smtClean="0"/>
              <a:t>Avoidance</a:t>
            </a:r>
          </a:p>
          <a:p>
            <a:pPr lvl="1"/>
            <a:r>
              <a:rPr lang="en-US" dirty="0" smtClean="0"/>
              <a:t>By geographic area (climate), planting date, insect-free planting stock, crop rotations</a:t>
            </a:r>
          </a:p>
          <a:p>
            <a:r>
              <a:rPr lang="en-US" dirty="0" smtClean="0"/>
              <a:t>Exclusion</a:t>
            </a:r>
          </a:p>
          <a:p>
            <a:pPr lvl="1"/>
            <a:r>
              <a:rPr lang="en-US" dirty="0" smtClean="0"/>
              <a:t>By insect-free planting stock, quarantines, row covers, screening</a:t>
            </a:r>
          </a:p>
          <a:p>
            <a:r>
              <a:rPr lang="en-US" dirty="0" smtClean="0"/>
              <a:t>Population reduction </a:t>
            </a:r>
          </a:p>
          <a:p>
            <a:pPr lvl="1"/>
            <a:r>
              <a:rPr lang="en-US" dirty="0" smtClean="0"/>
              <a:t>By crop destruction, crop rotation, fumigation or other soil treatments</a:t>
            </a:r>
          </a:p>
          <a:p>
            <a:r>
              <a:rPr lang="en-US" dirty="0" smtClean="0"/>
              <a:t>Protection</a:t>
            </a:r>
          </a:p>
          <a:p>
            <a:pPr lvl="1"/>
            <a:r>
              <a:rPr lang="en-US" dirty="0" smtClean="0"/>
              <a:t>By application of insecticides and miticides</a:t>
            </a:r>
            <a:r>
              <a:rPr lang="en-US" dirty="0"/>
              <a:t> </a:t>
            </a:r>
            <a:r>
              <a:rPr lang="en-US" dirty="0" smtClean="0"/>
              <a:t> </a:t>
            </a:r>
          </a:p>
          <a:p>
            <a:r>
              <a:rPr lang="en-US" dirty="0" smtClean="0"/>
              <a:t>Resistance</a:t>
            </a:r>
          </a:p>
          <a:p>
            <a:pPr lvl="1"/>
            <a:r>
              <a:rPr lang="en-US" dirty="0" smtClean="0"/>
              <a:t>Usually not immunity, slowing population growth can be adequate; fewer examples of insect resistance than plant disease resistance in fruit and vegetable crops … thrips resistance in cabbage and onions; </a:t>
            </a:r>
            <a:r>
              <a:rPr lang="en-US" dirty="0" err="1" smtClean="0"/>
              <a:t>Bt</a:t>
            </a:r>
            <a:r>
              <a:rPr lang="en-US" dirty="0" smtClean="0"/>
              <a:t> sweet corn</a:t>
            </a:r>
          </a:p>
          <a:p>
            <a:r>
              <a:rPr lang="en-US" dirty="0" smtClean="0"/>
              <a:t>Therapy</a:t>
            </a:r>
          </a:p>
          <a:p>
            <a:pPr lvl="1"/>
            <a:r>
              <a:rPr lang="en-US" dirty="0" smtClean="0"/>
              <a:t>Systemic insecticides (emerald ash borer) </a:t>
            </a:r>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9669674"/>
      </p:ext>
    </p:extLst>
  </p:cSld>
  <p:clrMapOvr>
    <a:masterClrMapping/>
  </p:clrMapOvr>
  <p:transition spd="slow" advTm="8888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Weed Management</a:t>
            </a:r>
            <a:endParaRPr lang="en-US" sz="3600" dirty="0"/>
          </a:p>
        </p:txBody>
      </p:sp>
      <p:sp>
        <p:nvSpPr>
          <p:cNvPr id="3" name="Content Placeholder 2"/>
          <p:cNvSpPr>
            <a:spLocks noGrp="1"/>
          </p:cNvSpPr>
          <p:nvPr>
            <p:ph idx="1"/>
          </p:nvPr>
        </p:nvSpPr>
        <p:spPr>
          <a:xfrm>
            <a:off x="762000" y="1295401"/>
            <a:ext cx="8077200" cy="4598376"/>
          </a:xfrm>
        </p:spPr>
        <p:txBody>
          <a:bodyPr/>
          <a:lstStyle/>
          <a:p>
            <a:r>
              <a:rPr lang="en-US" dirty="0" smtClean="0"/>
              <a:t>Important considerations</a:t>
            </a:r>
          </a:p>
          <a:p>
            <a:pPr lvl="1"/>
            <a:r>
              <a:rPr lang="en-US" dirty="0" smtClean="0"/>
              <a:t>Broad taxonomic categories</a:t>
            </a:r>
          </a:p>
          <a:p>
            <a:pPr lvl="1"/>
            <a:r>
              <a:rPr lang="en-US" dirty="0" smtClean="0"/>
              <a:t>Life cycles and time of control</a:t>
            </a:r>
          </a:p>
          <a:p>
            <a:pPr lvl="1"/>
            <a:r>
              <a:rPr lang="en-US" dirty="0" smtClean="0"/>
              <a:t>Identification</a:t>
            </a:r>
          </a:p>
          <a:p>
            <a:pPr lvl="1"/>
            <a:r>
              <a:rPr lang="en-US" dirty="0" smtClean="0"/>
              <a:t>Cultural control practices</a:t>
            </a:r>
          </a:p>
          <a:p>
            <a:pPr lvl="1"/>
            <a:r>
              <a:rPr lang="en-US" dirty="0" smtClean="0"/>
              <a:t>Mechanical control practices</a:t>
            </a:r>
          </a:p>
          <a:p>
            <a:pPr lvl="1"/>
            <a:r>
              <a:rPr lang="en-US" dirty="0" smtClean="0"/>
              <a:t>Herbicides … chemical control</a:t>
            </a:r>
          </a:p>
          <a:p>
            <a:pPr lvl="1"/>
            <a:endParaRPr lang="en-US" dirty="0" smtClean="0"/>
          </a:p>
          <a:p>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87056200"/>
      </p:ext>
    </p:extLst>
  </p:cSld>
  <p:clrMapOvr>
    <a:masterClrMapping/>
  </p:clrMapOvr>
  <p:transition spd="slow" advTm="3570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Weed classification:  by broad taxonomic groupings</a:t>
            </a:r>
            <a:endParaRPr lang="en-US" sz="3600" dirty="0"/>
          </a:p>
        </p:txBody>
      </p:sp>
      <p:grpSp>
        <p:nvGrpSpPr>
          <p:cNvPr id="4" name="Group 11"/>
          <p:cNvGrpSpPr>
            <a:grpSpLocks/>
          </p:cNvGrpSpPr>
          <p:nvPr/>
        </p:nvGrpSpPr>
        <p:grpSpPr bwMode="auto">
          <a:xfrm>
            <a:off x="715108" y="2362200"/>
            <a:ext cx="2667000" cy="3111500"/>
            <a:chOff x="762000" y="3733800"/>
            <a:chExt cx="1981200" cy="2425244"/>
          </a:xfrm>
        </p:grpSpPr>
        <p:pic>
          <p:nvPicPr>
            <p:cNvPr id="5" name="Picture 5" descr="Giant foxtail"/>
            <p:cNvPicPr>
              <a:picLocks noChangeAspect="1" noChangeArrowheads="1"/>
            </p:cNvPicPr>
            <p:nvPr/>
          </p:nvPicPr>
          <p:blipFill>
            <a:blip r:embed="rId5" cstate="print"/>
            <a:srcRect/>
            <a:stretch>
              <a:fillRect/>
            </a:stretch>
          </p:blipFill>
          <p:spPr bwMode="auto">
            <a:xfrm>
              <a:off x="762000" y="3733800"/>
              <a:ext cx="1926953" cy="23868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6"/>
            <p:cNvSpPr txBox="1">
              <a:spLocks noChangeArrowheads="1"/>
            </p:cNvSpPr>
            <p:nvPr/>
          </p:nvSpPr>
          <p:spPr bwMode="auto">
            <a:xfrm>
              <a:off x="1905000" y="5943600"/>
              <a:ext cx="838200" cy="215444"/>
            </a:xfrm>
            <a:prstGeom prst="rect">
              <a:avLst/>
            </a:prstGeom>
            <a:solidFill>
              <a:schemeClr val="bg1">
                <a:alpha val="30196"/>
              </a:schemeClr>
            </a:solidFill>
            <a:ln w="9525">
              <a:noFill/>
              <a:miter lim="800000"/>
              <a:headEnd/>
              <a:tailEnd/>
            </a:ln>
          </p:spPr>
          <p:txBody>
            <a:bodyPr>
              <a:spAutoFit/>
            </a:bodyPr>
            <a:lstStyle/>
            <a:p>
              <a:r>
                <a:rPr lang="en-US" sz="800"/>
                <a:t>MU Extension</a:t>
              </a:r>
            </a:p>
          </p:txBody>
        </p:sp>
      </p:grpSp>
      <p:grpSp>
        <p:nvGrpSpPr>
          <p:cNvPr id="7" name="Group 10"/>
          <p:cNvGrpSpPr>
            <a:grpSpLocks/>
          </p:cNvGrpSpPr>
          <p:nvPr/>
        </p:nvGrpSpPr>
        <p:grpSpPr bwMode="auto">
          <a:xfrm>
            <a:off x="3638550" y="2374900"/>
            <a:ext cx="2667000" cy="3111500"/>
            <a:chOff x="3505200" y="3733800"/>
            <a:chExt cx="2133600" cy="2425244"/>
          </a:xfrm>
        </p:grpSpPr>
        <p:pic>
          <p:nvPicPr>
            <p:cNvPr id="8" name="Picture 7" descr="Hophornbeam copperleaf"/>
            <p:cNvPicPr>
              <a:picLocks noChangeAspect="1" noChangeArrowheads="1"/>
            </p:cNvPicPr>
            <p:nvPr/>
          </p:nvPicPr>
          <p:blipFill>
            <a:blip r:embed="rId6" cstate="print"/>
            <a:srcRect/>
            <a:stretch>
              <a:fillRect/>
            </a:stretch>
          </p:blipFill>
          <p:spPr bwMode="auto">
            <a:xfrm>
              <a:off x="3505200" y="3733800"/>
              <a:ext cx="2042160" cy="23881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7"/>
            <p:cNvSpPr txBox="1">
              <a:spLocks noChangeArrowheads="1"/>
            </p:cNvSpPr>
            <p:nvPr/>
          </p:nvSpPr>
          <p:spPr bwMode="auto">
            <a:xfrm>
              <a:off x="4800600" y="5943600"/>
              <a:ext cx="838200" cy="215444"/>
            </a:xfrm>
            <a:prstGeom prst="rect">
              <a:avLst/>
            </a:prstGeom>
            <a:solidFill>
              <a:schemeClr val="bg1">
                <a:alpha val="30196"/>
              </a:schemeClr>
            </a:solidFill>
            <a:ln w="9525">
              <a:noFill/>
              <a:miter lim="800000"/>
              <a:headEnd/>
              <a:tailEnd/>
            </a:ln>
          </p:spPr>
          <p:txBody>
            <a:bodyPr>
              <a:spAutoFit/>
            </a:bodyPr>
            <a:lstStyle/>
            <a:p>
              <a:r>
                <a:rPr lang="en-US" sz="800" dirty="0"/>
                <a:t>MU Extension</a:t>
              </a:r>
            </a:p>
          </p:txBody>
        </p:sp>
      </p:grpSp>
      <p:grpSp>
        <p:nvGrpSpPr>
          <p:cNvPr id="10" name="Group 9"/>
          <p:cNvGrpSpPr>
            <a:grpSpLocks/>
          </p:cNvGrpSpPr>
          <p:nvPr/>
        </p:nvGrpSpPr>
        <p:grpSpPr bwMode="auto">
          <a:xfrm>
            <a:off x="6477000" y="2377126"/>
            <a:ext cx="2514600" cy="3124200"/>
            <a:chOff x="6477000" y="3733800"/>
            <a:chExt cx="1981200" cy="2425244"/>
          </a:xfrm>
        </p:grpSpPr>
        <p:pic>
          <p:nvPicPr>
            <p:cNvPr id="11" name="Picture 9" descr="http://www.blueberries.msu.edu/images/yellow%20nutsedge.jpg"/>
            <p:cNvPicPr>
              <a:picLocks noChangeAspect="1" noChangeArrowheads="1"/>
            </p:cNvPicPr>
            <p:nvPr/>
          </p:nvPicPr>
          <p:blipFill>
            <a:blip r:embed="rId7" cstate="print"/>
            <a:srcRect/>
            <a:stretch>
              <a:fillRect/>
            </a:stretch>
          </p:blipFill>
          <p:spPr bwMode="auto">
            <a:xfrm>
              <a:off x="6477000" y="3733800"/>
              <a:ext cx="1862378" cy="2362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8"/>
            <p:cNvSpPr txBox="1">
              <a:spLocks noChangeArrowheads="1"/>
            </p:cNvSpPr>
            <p:nvPr/>
          </p:nvSpPr>
          <p:spPr bwMode="auto">
            <a:xfrm>
              <a:off x="7086600" y="5943600"/>
              <a:ext cx="1371600" cy="215444"/>
            </a:xfrm>
            <a:prstGeom prst="rect">
              <a:avLst/>
            </a:prstGeom>
            <a:solidFill>
              <a:schemeClr val="bg1">
                <a:alpha val="30196"/>
              </a:schemeClr>
            </a:solidFill>
            <a:ln w="9525">
              <a:noFill/>
              <a:miter lim="800000"/>
              <a:headEnd/>
              <a:tailEnd/>
            </a:ln>
          </p:spPr>
          <p:txBody>
            <a:bodyPr>
              <a:spAutoFit/>
            </a:bodyPr>
            <a:lstStyle/>
            <a:p>
              <a:r>
                <a:rPr lang="en-US" sz="800"/>
                <a:t>Michigan State University</a:t>
              </a:r>
            </a:p>
          </p:txBody>
        </p:sp>
      </p:grpSp>
      <p:sp>
        <p:nvSpPr>
          <p:cNvPr id="13" name="TextBox 13"/>
          <p:cNvSpPr txBox="1">
            <a:spLocks noChangeArrowheads="1"/>
          </p:cNvSpPr>
          <p:nvPr/>
        </p:nvSpPr>
        <p:spPr bwMode="auto">
          <a:xfrm>
            <a:off x="838200" y="1676400"/>
            <a:ext cx="1371600" cy="461665"/>
          </a:xfrm>
          <a:prstGeom prst="rect">
            <a:avLst/>
          </a:prstGeom>
          <a:noFill/>
          <a:ln w="9525">
            <a:noFill/>
            <a:miter lim="800000"/>
            <a:headEnd/>
            <a:tailEnd/>
          </a:ln>
        </p:spPr>
        <p:txBody>
          <a:bodyPr>
            <a:spAutoFit/>
          </a:bodyPr>
          <a:lstStyle/>
          <a:p>
            <a:pPr algn="ctr"/>
            <a:r>
              <a:rPr lang="en-US" sz="2400" b="1" dirty="0"/>
              <a:t>Grass</a:t>
            </a:r>
            <a:endParaRPr lang="en-US" b="1" dirty="0"/>
          </a:p>
        </p:txBody>
      </p:sp>
      <p:sp>
        <p:nvSpPr>
          <p:cNvPr id="14" name="TextBox 14"/>
          <p:cNvSpPr txBox="1">
            <a:spLocks noChangeArrowheads="1"/>
          </p:cNvSpPr>
          <p:nvPr/>
        </p:nvSpPr>
        <p:spPr bwMode="auto">
          <a:xfrm>
            <a:off x="3810000" y="1676400"/>
            <a:ext cx="1676400" cy="461665"/>
          </a:xfrm>
          <a:prstGeom prst="rect">
            <a:avLst/>
          </a:prstGeom>
          <a:noFill/>
          <a:ln w="9525">
            <a:noFill/>
            <a:miter lim="800000"/>
            <a:headEnd/>
            <a:tailEnd/>
          </a:ln>
        </p:spPr>
        <p:txBody>
          <a:bodyPr>
            <a:spAutoFit/>
          </a:bodyPr>
          <a:lstStyle/>
          <a:p>
            <a:pPr algn="ctr"/>
            <a:r>
              <a:rPr lang="en-US" sz="2400" b="1" dirty="0"/>
              <a:t>Broadleaf</a:t>
            </a:r>
            <a:endParaRPr lang="en-US" b="1" dirty="0"/>
          </a:p>
        </p:txBody>
      </p:sp>
      <p:sp>
        <p:nvSpPr>
          <p:cNvPr id="15" name="TextBox 15"/>
          <p:cNvSpPr txBox="1">
            <a:spLocks noChangeArrowheads="1"/>
          </p:cNvSpPr>
          <p:nvPr/>
        </p:nvSpPr>
        <p:spPr bwMode="auto">
          <a:xfrm>
            <a:off x="6629400" y="1676400"/>
            <a:ext cx="1371600" cy="461665"/>
          </a:xfrm>
          <a:prstGeom prst="rect">
            <a:avLst/>
          </a:prstGeom>
          <a:noFill/>
          <a:ln w="9525">
            <a:noFill/>
            <a:miter lim="800000"/>
            <a:headEnd/>
            <a:tailEnd/>
          </a:ln>
        </p:spPr>
        <p:txBody>
          <a:bodyPr>
            <a:spAutoFit/>
          </a:bodyPr>
          <a:lstStyle/>
          <a:p>
            <a:pPr algn="ctr"/>
            <a:r>
              <a:rPr lang="en-US" sz="2400" b="1" dirty="0"/>
              <a:t>Sedge</a:t>
            </a:r>
          </a:p>
        </p:txBody>
      </p:sp>
      <p:pic>
        <p:nvPicPr>
          <p:cNvPr id="16" name="Content Placeholder 10" descr="Illinois Migrant Council - Mozilla Firefox"/>
          <p:cNvPicPr>
            <a:picLocks noChangeAspect="1"/>
          </p:cNvPicPr>
          <p:nvPr/>
        </p:nvPicPr>
        <p:blipFill rotWithShape="1">
          <a:blip r:embed="rId8"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04894827"/>
      </p:ext>
    </p:extLst>
  </p:cSld>
  <p:clrMapOvr>
    <a:masterClrMapping/>
  </p:clrMapOvr>
  <p:transition spd="slow" advTm="1835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Weed classification by life cycle </a:t>
            </a:r>
            <a:endParaRPr lang="en-US" dirty="0"/>
          </a:p>
        </p:txBody>
      </p:sp>
      <p:sp>
        <p:nvSpPr>
          <p:cNvPr id="3" name="Content Placeholder 2"/>
          <p:cNvSpPr>
            <a:spLocks noGrp="1"/>
          </p:cNvSpPr>
          <p:nvPr>
            <p:ph idx="1"/>
          </p:nvPr>
        </p:nvSpPr>
        <p:spPr/>
        <p:txBody>
          <a:bodyPr/>
          <a:lstStyle/>
          <a:p>
            <a:r>
              <a:rPr lang="en-US" dirty="0" smtClean="0"/>
              <a:t>Annuals – complete life cycle in one “season” </a:t>
            </a:r>
          </a:p>
          <a:p>
            <a:pPr lvl="1"/>
            <a:r>
              <a:rPr lang="en-US" dirty="0" smtClean="0"/>
              <a:t>Summer annuals (</a:t>
            </a:r>
            <a:r>
              <a:rPr lang="en-US" dirty="0" err="1" smtClean="0"/>
              <a:t>waterhemp</a:t>
            </a:r>
            <a:r>
              <a:rPr lang="en-US" dirty="0" smtClean="0"/>
              <a:t>, giant foxtail)</a:t>
            </a:r>
          </a:p>
          <a:p>
            <a:pPr lvl="1"/>
            <a:r>
              <a:rPr lang="en-US" dirty="0" smtClean="0"/>
              <a:t>Winter annuals (henbit, chickweed)</a:t>
            </a:r>
          </a:p>
          <a:p>
            <a:endParaRPr lang="en-US" dirty="0"/>
          </a:p>
        </p:txBody>
      </p:sp>
      <p:pic>
        <p:nvPicPr>
          <p:cNvPr id="4" name="Picture 5" descr="Mouseear chickweed"/>
          <p:cNvPicPr>
            <a:picLocks noChangeAspect="1" noChangeArrowheads="1"/>
          </p:cNvPicPr>
          <p:nvPr/>
        </p:nvPicPr>
        <p:blipFill>
          <a:blip r:embed="rId5" cstate="print"/>
          <a:srcRect/>
          <a:stretch>
            <a:fillRect/>
          </a:stretch>
        </p:blipFill>
        <p:spPr bwMode="auto">
          <a:xfrm>
            <a:off x="762000" y="3810000"/>
            <a:ext cx="2576513" cy="1981200"/>
          </a:xfrm>
          <a:prstGeom prst="rect">
            <a:avLst/>
          </a:prstGeom>
          <a:noFill/>
          <a:ln w="9525">
            <a:noFill/>
            <a:miter lim="800000"/>
            <a:headEnd/>
            <a:tailEnd/>
          </a:ln>
        </p:spPr>
      </p:pic>
      <p:pic>
        <p:nvPicPr>
          <p:cNvPr id="5" name="Picture 7" descr="Little barley"/>
          <p:cNvPicPr>
            <a:picLocks noChangeAspect="1" noChangeArrowheads="1"/>
          </p:cNvPicPr>
          <p:nvPr/>
        </p:nvPicPr>
        <p:blipFill>
          <a:blip r:embed="rId6" cstate="print"/>
          <a:srcRect/>
          <a:stretch>
            <a:fillRect/>
          </a:stretch>
        </p:blipFill>
        <p:spPr bwMode="auto">
          <a:xfrm>
            <a:off x="3303162" y="3802930"/>
            <a:ext cx="1549400" cy="1981200"/>
          </a:xfrm>
          <a:prstGeom prst="rect">
            <a:avLst/>
          </a:prstGeom>
          <a:noFill/>
          <a:ln w="9525">
            <a:noFill/>
            <a:miter lim="800000"/>
            <a:headEnd/>
            <a:tailEnd/>
          </a:ln>
        </p:spPr>
      </p:pic>
      <p:pic>
        <p:nvPicPr>
          <p:cNvPr id="6" name="Picture 9" descr="Waterhemp"/>
          <p:cNvPicPr>
            <a:picLocks noChangeAspect="1" noChangeArrowheads="1"/>
          </p:cNvPicPr>
          <p:nvPr/>
        </p:nvPicPr>
        <p:blipFill>
          <a:blip r:embed="rId7" cstate="print"/>
          <a:srcRect l="31113" b="20000"/>
          <a:stretch>
            <a:fillRect/>
          </a:stretch>
        </p:blipFill>
        <p:spPr bwMode="auto">
          <a:xfrm>
            <a:off x="4724400" y="3788642"/>
            <a:ext cx="2209800" cy="1995488"/>
          </a:xfrm>
          <a:prstGeom prst="rect">
            <a:avLst/>
          </a:prstGeom>
          <a:noFill/>
          <a:ln w="9525">
            <a:noFill/>
            <a:miter lim="800000"/>
            <a:headEnd/>
            <a:tailEnd/>
          </a:ln>
        </p:spPr>
      </p:pic>
      <p:pic>
        <p:nvPicPr>
          <p:cNvPr id="7" name="Picture 13" descr="Giant foxtail"/>
          <p:cNvPicPr>
            <a:picLocks noChangeAspect="1" noChangeArrowheads="1"/>
          </p:cNvPicPr>
          <p:nvPr/>
        </p:nvPicPr>
        <p:blipFill>
          <a:blip r:embed="rId8" cstate="print"/>
          <a:srcRect l="8241" b="13333"/>
          <a:stretch>
            <a:fillRect/>
          </a:stretch>
        </p:blipFill>
        <p:spPr bwMode="auto">
          <a:xfrm>
            <a:off x="6934200" y="3788642"/>
            <a:ext cx="1697038" cy="1981200"/>
          </a:xfrm>
          <a:prstGeom prst="rect">
            <a:avLst/>
          </a:prstGeom>
          <a:noFill/>
          <a:ln w="9525">
            <a:noFill/>
            <a:miter lim="800000"/>
            <a:headEnd/>
            <a:tailEnd/>
          </a:ln>
        </p:spPr>
      </p:pic>
      <p:pic>
        <p:nvPicPr>
          <p:cNvPr id="8"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50659787"/>
      </p:ext>
    </p:extLst>
  </p:cSld>
  <p:clrMapOvr>
    <a:masterClrMapping/>
  </p:clrMapOvr>
  <p:transition spd="slow" advTm="4621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Biennial – complete life cycle in two growing seasons</a:t>
            </a:r>
          </a:p>
          <a:p>
            <a:pPr lvl="1"/>
            <a:r>
              <a:rPr lang="en-US" dirty="0" smtClean="0"/>
              <a:t>Wild carrot, bull thistle, common mullein</a:t>
            </a:r>
          </a:p>
          <a:p>
            <a:endParaRPr lang="en-US" dirty="0"/>
          </a:p>
        </p:txBody>
      </p:sp>
      <p:pic>
        <p:nvPicPr>
          <p:cNvPr id="8" name="Picture 5" descr="http://t2.gstatic.com/images?q=tbn:ANd9GcRhsfsjbXo9tN-7GoPMM2JHTkyUZYwGDgefM9HcJohC1E3_VD8&amp;t=1&amp;usg=__ma8-cwy4ODnALO7OvlPxyjySQcQ="/>
          <p:cNvPicPr>
            <a:picLocks noChangeAspect="1" noChangeArrowheads="1"/>
          </p:cNvPicPr>
          <p:nvPr/>
        </p:nvPicPr>
        <p:blipFill>
          <a:blip r:embed="rId5" cstate="print"/>
          <a:srcRect l="15504"/>
          <a:stretch>
            <a:fillRect/>
          </a:stretch>
        </p:blipFill>
        <p:spPr bwMode="auto">
          <a:xfrm>
            <a:off x="762000" y="3810000"/>
            <a:ext cx="2076450" cy="1866900"/>
          </a:xfrm>
          <a:prstGeom prst="rect">
            <a:avLst/>
          </a:prstGeom>
          <a:noFill/>
          <a:ln w="9525">
            <a:noFill/>
            <a:miter lim="800000"/>
            <a:headEnd/>
            <a:tailEnd/>
          </a:ln>
        </p:spPr>
      </p:pic>
      <p:pic>
        <p:nvPicPr>
          <p:cNvPr id="9" name="Picture 7" descr="http://extension.missouri.edu/explore/images/ipm1015photo02.jpg"/>
          <p:cNvPicPr>
            <a:picLocks noChangeAspect="1" noChangeArrowheads="1"/>
          </p:cNvPicPr>
          <p:nvPr/>
        </p:nvPicPr>
        <p:blipFill>
          <a:blip r:embed="rId6" cstate="print"/>
          <a:srcRect/>
          <a:stretch>
            <a:fillRect/>
          </a:stretch>
        </p:blipFill>
        <p:spPr bwMode="auto">
          <a:xfrm>
            <a:off x="3657600" y="3810000"/>
            <a:ext cx="1752600" cy="1844675"/>
          </a:xfrm>
          <a:prstGeom prst="rect">
            <a:avLst/>
          </a:prstGeom>
          <a:noFill/>
          <a:ln w="9525">
            <a:noFill/>
            <a:miter lim="800000"/>
            <a:headEnd/>
            <a:tailEnd/>
          </a:ln>
        </p:spPr>
      </p:pic>
      <p:pic>
        <p:nvPicPr>
          <p:cNvPr id="10" name="Picture 9" descr="http://weedid.missouri.edu/weedimages/mullein5.jpg"/>
          <p:cNvPicPr>
            <a:picLocks noChangeAspect="1" noChangeArrowheads="1"/>
          </p:cNvPicPr>
          <p:nvPr/>
        </p:nvPicPr>
        <p:blipFill>
          <a:blip r:embed="rId7" cstate="print"/>
          <a:srcRect l="4588" r="3612" b="3687"/>
          <a:stretch>
            <a:fillRect/>
          </a:stretch>
        </p:blipFill>
        <p:spPr bwMode="auto">
          <a:xfrm>
            <a:off x="6629400" y="3810000"/>
            <a:ext cx="1414463" cy="1847850"/>
          </a:xfrm>
          <a:prstGeom prst="rect">
            <a:avLst/>
          </a:prstGeom>
          <a:noFill/>
          <a:ln w="9525">
            <a:noFill/>
            <a:miter lim="800000"/>
            <a:headEnd/>
            <a:tailEnd/>
          </a:ln>
        </p:spPr>
      </p:pic>
      <p:pic>
        <p:nvPicPr>
          <p:cNvPr id="7" name="Content Placeholder 10" descr="Illinois Migrant Council - Mozilla Firefox"/>
          <p:cNvPicPr>
            <a:picLocks noChangeAspect="1"/>
          </p:cNvPicPr>
          <p:nvPr/>
        </p:nvPicPr>
        <p:blipFill rotWithShape="1">
          <a:blip r:embed="rId8"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3708140"/>
      </p:ext>
    </p:extLst>
  </p:cSld>
  <p:clrMapOvr>
    <a:masterClrMapping/>
  </p:clrMapOvr>
  <p:transition spd="slow" advTm="2189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Perennial – live for two or more years</a:t>
            </a:r>
          </a:p>
          <a:p>
            <a:pPr lvl="1"/>
            <a:r>
              <a:rPr lang="en-US" dirty="0" smtClean="0"/>
              <a:t>Dandelion, pokeweed, </a:t>
            </a:r>
            <a:r>
              <a:rPr lang="en-US" dirty="0" err="1" smtClean="0"/>
              <a:t>johnsongrass</a:t>
            </a:r>
            <a:r>
              <a:rPr lang="en-US" dirty="0" smtClean="0"/>
              <a:t>, wild garlic</a:t>
            </a:r>
          </a:p>
          <a:p>
            <a:endParaRPr lang="en-US" dirty="0"/>
          </a:p>
        </p:txBody>
      </p:sp>
      <p:pic>
        <p:nvPicPr>
          <p:cNvPr id="7" name="Picture 5" descr="Dandelion"/>
          <p:cNvPicPr>
            <a:picLocks noChangeAspect="1" noChangeArrowheads="1"/>
          </p:cNvPicPr>
          <p:nvPr/>
        </p:nvPicPr>
        <p:blipFill>
          <a:blip r:embed="rId5" cstate="print"/>
          <a:srcRect/>
          <a:stretch>
            <a:fillRect/>
          </a:stretch>
        </p:blipFill>
        <p:spPr bwMode="auto">
          <a:xfrm>
            <a:off x="1066800" y="3733800"/>
            <a:ext cx="2855661" cy="1990725"/>
          </a:xfrm>
          <a:prstGeom prst="rect">
            <a:avLst/>
          </a:prstGeom>
          <a:noFill/>
          <a:ln w="9525">
            <a:noFill/>
            <a:miter lim="800000"/>
            <a:headEnd/>
            <a:tailEnd/>
          </a:ln>
        </p:spPr>
      </p:pic>
      <p:pic>
        <p:nvPicPr>
          <p:cNvPr id="11" name="Picture 7" descr="Johnsongrass"/>
          <p:cNvPicPr>
            <a:picLocks noChangeAspect="1" noChangeArrowheads="1"/>
          </p:cNvPicPr>
          <p:nvPr/>
        </p:nvPicPr>
        <p:blipFill>
          <a:blip r:embed="rId6" cstate="print"/>
          <a:srcRect/>
          <a:stretch>
            <a:fillRect/>
          </a:stretch>
        </p:blipFill>
        <p:spPr bwMode="auto">
          <a:xfrm>
            <a:off x="5791200" y="2965370"/>
            <a:ext cx="2057400" cy="2749630"/>
          </a:xfrm>
          <a:prstGeom prst="rect">
            <a:avLst/>
          </a:prstGeom>
          <a:noFill/>
          <a:ln w="9525">
            <a:noFill/>
            <a:miter lim="800000"/>
            <a:headEnd/>
            <a:tailEnd/>
          </a:ln>
        </p:spPr>
      </p:pic>
      <p:pic>
        <p:nvPicPr>
          <p:cNvPr id="6"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13494211"/>
      </p:ext>
    </p:extLst>
  </p:cSld>
  <p:clrMapOvr>
    <a:masterClrMapping/>
  </p:clrMapOvr>
  <p:transition spd="slow" advTm="2503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Weed identification</a:t>
            </a:r>
            <a:endParaRPr lang="en-US" sz="3600" dirty="0"/>
          </a:p>
        </p:txBody>
      </p:sp>
      <p:sp>
        <p:nvSpPr>
          <p:cNvPr id="3" name="Content Placeholder 2"/>
          <p:cNvSpPr>
            <a:spLocks noGrp="1"/>
          </p:cNvSpPr>
          <p:nvPr>
            <p:ph idx="1"/>
          </p:nvPr>
        </p:nvSpPr>
        <p:spPr/>
        <p:txBody>
          <a:bodyPr>
            <a:normAutofit/>
          </a:bodyPr>
          <a:lstStyle/>
          <a:p>
            <a:r>
              <a:rPr lang="en-US" dirty="0" smtClean="0"/>
              <a:t>The key to a successful weed management program.</a:t>
            </a:r>
          </a:p>
          <a:p>
            <a:pPr lvl="1"/>
            <a:r>
              <a:rPr lang="en-US" dirty="0" smtClean="0"/>
              <a:t>Many herbicides only control certain weeds</a:t>
            </a:r>
          </a:p>
          <a:p>
            <a:pPr lvl="1"/>
            <a:r>
              <a:rPr lang="en-US" dirty="0" smtClean="0"/>
              <a:t>Also important in mechanical or cultural methods</a:t>
            </a:r>
          </a:p>
          <a:p>
            <a:r>
              <a:rPr lang="en-US" dirty="0" smtClean="0"/>
              <a:t>The more similar the crop and weed the more difficult it is to control</a:t>
            </a:r>
          </a:p>
          <a:p>
            <a:pPr lvl="1"/>
            <a:r>
              <a:rPr lang="en-US" dirty="0" smtClean="0"/>
              <a:t>It is much easier to control a grass weed in a broadleaf crop than a grass crop</a:t>
            </a:r>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5950942"/>
      </p:ext>
    </p:extLst>
  </p:cSld>
  <p:clrMapOvr>
    <a:masterClrMapping/>
  </p:clrMapOvr>
  <p:transition spd="slow" advTm="3879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9632"/>
            <a:ext cx="6324600" cy="1143000"/>
          </a:xfrm>
        </p:spPr>
        <p:txBody>
          <a:bodyPr>
            <a:normAutofit/>
          </a:bodyPr>
          <a:lstStyle/>
          <a:p>
            <a:r>
              <a:rPr lang="en-US" sz="3600" dirty="0" smtClean="0"/>
              <a:t>Weed identification resources</a:t>
            </a:r>
            <a:endParaRPr lang="en-US" sz="3600" dirty="0"/>
          </a:p>
        </p:txBody>
      </p:sp>
      <p:sp>
        <p:nvSpPr>
          <p:cNvPr id="3" name="Content Placeholder 2"/>
          <p:cNvSpPr>
            <a:spLocks noGrp="1"/>
          </p:cNvSpPr>
          <p:nvPr>
            <p:ph idx="1"/>
          </p:nvPr>
        </p:nvSpPr>
        <p:spPr/>
        <p:txBody>
          <a:bodyPr>
            <a:normAutofit fontScale="85000" lnSpcReduction="20000"/>
          </a:bodyPr>
          <a:lstStyle/>
          <a:p>
            <a:r>
              <a:rPr lang="en-US" dirty="0" smtClean="0"/>
              <a:t>University of Missouri Weed ID    </a:t>
            </a:r>
          </a:p>
          <a:p>
            <a:pPr lvl="1"/>
            <a:r>
              <a:rPr lang="en-US" dirty="0" smtClean="0">
                <a:hlinkClick r:id="rId5"/>
              </a:rPr>
              <a:t>http://weedid.missouri.edu/</a:t>
            </a:r>
            <a:r>
              <a:rPr lang="en-US" dirty="0" smtClean="0"/>
              <a:t> </a:t>
            </a:r>
          </a:p>
          <a:p>
            <a:r>
              <a:rPr lang="en-US" dirty="0" smtClean="0"/>
              <a:t>USDA Plants Database</a:t>
            </a:r>
          </a:p>
          <a:p>
            <a:pPr lvl="1"/>
            <a:r>
              <a:rPr lang="en-US" dirty="0" smtClean="0">
                <a:hlinkClick r:id="rId6"/>
              </a:rPr>
              <a:t>http://plants.usda.gov/java/</a:t>
            </a:r>
            <a:endParaRPr lang="en-US" dirty="0" smtClean="0"/>
          </a:p>
          <a:p>
            <a:r>
              <a:rPr lang="en-US" dirty="0" smtClean="0"/>
              <a:t>Practical Weed Science for the Field Scout</a:t>
            </a:r>
          </a:p>
          <a:p>
            <a:pPr lvl="1"/>
            <a:r>
              <a:rPr lang="en-US" dirty="0" smtClean="0">
                <a:hlinkClick r:id="rId7"/>
              </a:rPr>
              <a:t>http://extension.missouri.edu/p/ipm1007</a:t>
            </a:r>
            <a:endParaRPr lang="en-US" dirty="0" smtClean="0"/>
          </a:p>
          <a:p>
            <a:r>
              <a:rPr lang="en-US" dirty="0" smtClean="0"/>
              <a:t>Weeds of the Northeast (book)</a:t>
            </a:r>
          </a:p>
          <a:p>
            <a:pPr lvl="1"/>
            <a:r>
              <a:rPr lang="en-US" dirty="0" err="1" smtClean="0"/>
              <a:t>Uva</a:t>
            </a:r>
            <a:r>
              <a:rPr lang="en-US" dirty="0" smtClean="0"/>
              <a:t>, Neil, and </a:t>
            </a:r>
            <a:r>
              <a:rPr lang="en-US" dirty="0" err="1" smtClean="0"/>
              <a:t>DiTomaso</a:t>
            </a:r>
            <a:endParaRPr lang="en-US" dirty="0" smtClean="0"/>
          </a:p>
          <a:p>
            <a:r>
              <a:rPr lang="en-US" dirty="0" smtClean="0"/>
              <a:t>Weeds of the Midwestern United States and Central Canada (book)</a:t>
            </a:r>
          </a:p>
          <a:p>
            <a:pPr lvl="1"/>
            <a:r>
              <a:rPr lang="en-US" dirty="0" smtClean="0"/>
              <a:t>Bryson and </a:t>
            </a:r>
            <a:r>
              <a:rPr lang="en-US" dirty="0" err="1" smtClean="0"/>
              <a:t>DeFelice</a:t>
            </a:r>
            <a:endParaRPr lang="en-US" dirty="0"/>
          </a:p>
        </p:txBody>
      </p:sp>
      <p:pic>
        <p:nvPicPr>
          <p:cNvPr id="1026" name="Picture 2" descr="Weeds of the Northeast: The Crusader, the Movie, and the Soul of the Port of New York"/>
          <p:cNvPicPr>
            <a:picLocks noChangeAspect="1" noChangeArrowheads="1"/>
          </p:cNvPicPr>
          <p:nvPr/>
        </p:nvPicPr>
        <p:blipFill>
          <a:blip r:embed="rId8" cstate="print"/>
          <a:srcRect/>
          <a:stretch>
            <a:fillRect/>
          </a:stretch>
        </p:blipFill>
        <p:spPr bwMode="auto">
          <a:xfrm>
            <a:off x="7315200" y="2133600"/>
            <a:ext cx="1371600" cy="2057400"/>
          </a:xfrm>
          <a:prstGeom prst="rect">
            <a:avLst/>
          </a:prstGeom>
          <a:noFill/>
        </p:spPr>
      </p:pic>
      <p:pic>
        <p:nvPicPr>
          <p:cNvPr id="1028" name="Picture 4" descr="http://www.ugapress.org/images/ugapress/books/9780820335063.jpg"/>
          <p:cNvPicPr>
            <a:picLocks noChangeAspect="1" noChangeArrowheads="1"/>
          </p:cNvPicPr>
          <p:nvPr/>
        </p:nvPicPr>
        <p:blipFill>
          <a:blip r:embed="rId9" cstate="print"/>
          <a:srcRect/>
          <a:stretch>
            <a:fillRect/>
          </a:stretch>
        </p:blipFill>
        <p:spPr bwMode="auto">
          <a:xfrm>
            <a:off x="7315200" y="228600"/>
            <a:ext cx="1312449" cy="1752600"/>
          </a:xfrm>
          <a:prstGeom prst="rect">
            <a:avLst/>
          </a:prstGeom>
          <a:noFill/>
        </p:spPr>
      </p:pic>
      <p:pic>
        <p:nvPicPr>
          <p:cNvPr id="6" name="Content Placeholder 10" descr="Illinois Migrant Council - Mozilla Firefox"/>
          <p:cNvPicPr>
            <a:picLocks noChangeAspect="1"/>
          </p:cNvPicPr>
          <p:nvPr/>
        </p:nvPicPr>
        <p:blipFill rotWithShape="1">
          <a:blip r:embed="rId10"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9666500"/>
      </p:ext>
    </p:extLst>
  </p:cSld>
  <p:clrMapOvr>
    <a:masterClrMapping/>
  </p:clrMapOvr>
  <p:transition spd="slow" advTm="2307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z="3600" dirty="0" smtClean="0"/>
              <a:t>Integrated Pest Management (IPM)</a:t>
            </a:r>
          </a:p>
        </p:txBody>
      </p:sp>
      <p:sp>
        <p:nvSpPr>
          <p:cNvPr id="6147" name="Rectangle 3"/>
          <p:cNvSpPr>
            <a:spLocks noGrp="1" noChangeArrowheads="1"/>
          </p:cNvSpPr>
          <p:nvPr>
            <p:ph type="body" idx="1"/>
          </p:nvPr>
        </p:nvSpPr>
        <p:spPr/>
        <p:txBody>
          <a:bodyPr/>
          <a:lstStyle/>
          <a:p>
            <a:pPr eaLnBrk="1" hangingPunct="1"/>
            <a:r>
              <a:rPr lang="en-US" sz="2800" dirty="0" smtClean="0"/>
              <a:t>An approach that uses a range of practices that limit losses to pests (insects, pathogens, weeds, vertebrates) while minimizing the environmental damage, human health risks, and dollar costs</a:t>
            </a:r>
            <a:r>
              <a:rPr lang="en-US" dirty="0" smtClean="0"/>
              <a:t> </a:t>
            </a:r>
            <a:r>
              <a:rPr lang="en-US" sz="2800" dirty="0" smtClean="0"/>
              <a:t>associated with pest suppression.</a:t>
            </a:r>
            <a:r>
              <a:rPr lang="en-US" dirty="0" smtClean="0"/>
              <a:t>  </a:t>
            </a:r>
          </a:p>
          <a:p>
            <a:pPr lvl="1" eaLnBrk="1" hangingPunct="1"/>
            <a:r>
              <a:rPr lang="en-US" sz="2400" dirty="0" smtClean="0"/>
              <a:t>Tactics include biological control, cultural controls, pest-resistant varieties, regulatory programs … and pesticides where needed and in ways that minimize their adverse effects</a:t>
            </a:r>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9720513"/>
      </p:ext>
    </p:extLst>
  </p:cSld>
  <p:clrMapOvr>
    <a:masterClrMapping/>
  </p:clrMapOvr>
  <p:transition spd="slow" advTm="5118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Cultural control practices for weeds</a:t>
            </a:r>
            <a:endParaRPr lang="en-US" sz="3600" dirty="0"/>
          </a:p>
        </p:txBody>
      </p:sp>
      <p:sp>
        <p:nvSpPr>
          <p:cNvPr id="3" name="Content Placeholder 2"/>
          <p:cNvSpPr>
            <a:spLocks noGrp="1"/>
          </p:cNvSpPr>
          <p:nvPr>
            <p:ph idx="1"/>
          </p:nvPr>
        </p:nvSpPr>
        <p:spPr/>
        <p:txBody>
          <a:bodyPr>
            <a:normAutofit lnSpcReduction="10000"/>
          </a:bodyPr>
          <a:lstStyle/>
          <a:p>
            <a:r>
              <a:rPr lang="en-US" dirty="0" smtClean="0"/>
              <a:t>Planting date</a:t>
            </a:r>
          </a:p>
          <a:p>
            <a:r>
              <a:rPr lang="en-US" dirty="0" smtClean="0"/>
              <a:t>Seeding rate/row spacing</a:t>
            </a:r>
          </a:p>
          <a:p>
            <a:r>
              <a:rPr lang="en-US" dirty="0" smtClean="0"/>
              <a:t>Cover crops</a:t>
            </a:r>
          </a:p>
          <a:p>
            <a:r>
              <a:rPr lang="en-US" dirty="0" smtClean="0"/>
              <a:t>Fertility</a:t>
            </a:r>
          </a:p>
          <a:p>
            <a:r>
              <a:rPr lang="en-US" dirty="0" smtClean="0"/>
              <a:t>Irrigation management</a:t>
            </a:r>
          </a:p>
          <a:p>
            <a:r>
              <a:rPr lang="en-US" dirty="0" smtClean="0"/>
              <a:t>Crop rotation</a:t>
            </a:r>
          </a:p>
          <a:p>
            <a:r>
              <a:rPr lang="en-US" dirty="0" smtClean="0"/>
              <a:t>Plant vigorously growing cultivars</a:t>
            </a:r>
          </a:p>
          <a:p>
            <a:r>
              <a:rPr lang="en-US" dirty="0" smtClean="0"/>
              <a:t>Mulching (Organic or Inorganic)</a:t>
            </a:r>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32983921"/>
      </p:ext>
    </p:extLst>
  </p:cSld>
  <p:clrMapOvr>
    <a:masterClrMapping/>
  </p:clrMapOvr>
  <p:transition spd="slow" advTm="6736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Mechanical control practices for weeds</a:t>
            </a:r>
          </a:p>
        </p:txBody>
      </p:sp>
      <p:sp>
        <p:nvSpPr>
          <p:cNvPr id="3" name="Content Placeholder 2"/>
          <p:cNvSpPr>
            <a:spLocks noGrp="1"/>
          </p:cNvSpPr>
          <p:nvPr>
            <p:ph idx="1"/>
          </p:nvPr>
        </p:nvSpPr>
        <p:spPr/>
        <p:txBody>
          <a:bodyPr>
            <a:normAutofit fontScale="92500" lnSpcReduction="20000"/>
          </a:bodyPr>
          <a:lstStyle/>
          <a:p>
            <a:r>
              <a:rPr lang="en-US" dirty="0" smtClean="0"/>
              <a:t>Cultivation/Tillage</a:t>
            </a:r>
          </a:p>
          <a:p>
            <a:pPr lvl="1"/>
            <a:r>
              <a:rPr lang="en-US" dirty="0" err="1" smtClean="0"/>
              <a:t>Preplant</a:t>
            </a:r>
            <a:r>
              <a:rPr lang="en-US" dirty="0" smtClean="0"/>
              <a:t> tillage</a:t>
            </a:r>
          </a:p>
          <a:p>
            <a:pPr lvl="1"/>
            <a:r>
              <a:rPr lang="en-US" dirty="0" smtClean="0"/>
              <a:t>Row cultivation after planting and emergence</a:t>
            </a:r>
          </a:p>
          <a:p>
            <a:r>
              <a:rPr lang="en-US" dirty="0" smtClean="0"/>
              <a:t>Hoeing/hand pulling</a:t>
            </a:r>
          </a:p>
          <a:p>
            <a:r>
              <a:rPr lang="en-US" dirty="0" smtClean="0"/>
              <a:t>Mowing </a:t>
            </a:r>
          </a:p>
          <a:p>
            <a:r>
              <a:rPr lang="en-US" dirty="0" smtClean="0"/>
              <a:t>Fallow</a:t>
            </a:r>
          </a:p>
          <a:p>
            <a:r>
              <a:rPr lang="en-US" dirty="0" smtClean="0"/>
              <a:t>Flaming/Burning</a:t>
            </a:r>
          </a:p>
          <a:p>
            <a:r>
              <a:rPr lang="en-US" dirty="0" smtClean="0"/>
              <a:t>Heat (steaming, solarization) – good for controlling / reducing weed seed bank population</a:t>
            </a:r>
          </a:p>
          <a:p>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9085720"/>
      </p:ext>
    </p:extLst>
  </p:cSld>
  <p:clrMapOvr>
    <a:masterClrMapping/>
  </p:clrMapOvr>
  <p:transition spd="slow" advTm="3421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Herbicides for chemical control </a:t>
            </a:r>
            <a:endParaRPr lang="en-US" sz="3600" dirty="0"/>
          </a:p>
        </p:txBody>
      </p:sp>
      <p:sp>
        <p:nvSpPr>
          <p:cNvPr id="3" name="Content Placeholder 2"/>
          <p:cNvSpPr>
            <a:spLocks noGrp="1"/>
          </p:cNvSpPr>
          <p:nvPr>
            <p:ph idx="1"/>
          </p:nvPr>
        </p:nvSpPr>
        <p:spPr>
          <a:xfrm>
            <a:off x="762000" y="1596413"/>
            <a:ext cx="8077200" cy="4499587"/>
          </a:xfrm>
        </p:spPr>
        <p:txBody>
          <a:bodyPr>
            <a:normAutofit/>
          </a:bodyPr>
          <a:lstStyle/>
          <a:p>
            <a:r>
              <a:rPr lang="en-US" dirty="0" smtClean="0"/>
              <a:t>Many herbicides on the market but only a limited number are labeled for many specialty crops</a:t>
            </a:r>
          </a:p>
          <a:p>
            <a:r>
              <a:rPr lang="en-US" dirty="0" smtClean="0"/>
              <a:t>Why???</a:t>
            </a:r>
          </a:p>
          <a:p>
            <a:pPr lvl="1"/>
            <a:r>
              <a:rPr lang="en-US" dirty="0" smtClean="0"/>
              <a:t>Due to the diversity of specialty crops</a:t>
            </a:r>
          </a:p>
          <a:p>
            <a:pPr lvl="1"/>
            <a:r>
              <a:rPr lang="en-US" dirty="0" smtClean="0"/>
              <a:t>Specialty crops are a smaller market share compared with agronomic crops. </a:t>
            </a:r>
          </a:p>
          <a:p>
            <a:pPr marL="457200" lvl="1" indent="0">
              <a:buNone/>
            </a:pPr>
            <a:endParaRPr lang="en-US" dirty="0" smtClean="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54265434"/>
      </p:ext>
    </p:extLst>
  </p:cSld>
  <p:clrMapOvr>
    <a:masterClrMapping/>
  </p:clrMapOvr>
  <p:transition spd="slow" advTm="5464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Models and forecasting systems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Degree-day (phenology) models for insects</a:t>
            </a:r>
          </a:p>
          <a:p>
            <a:pPr lvl="1"/>
            <a:r>
              <a:rPr lang="en-US" dirty="0">
                <a:hlinkClick r:id="rId5"/>
              </a:rPr>
              <a:t>http://ipm.illinois.edu/degreedays</a:t>
            </a:r>
            <a:r>
              <a:rPr lang="en-US" dirty="0" smtClean="0">
                <a:hlinkClick r:id="rId5"/>
              </a:rPr>
              <a:t>/</a:t>
            </a:r>
            <a:r>
              <a:rPr lang="en-US" dirty="0" smtClean="0"/>
              <a:t> </a:t>
            </a:r>
          </a:p>
          <a:p>
            <a:r>
              <a:rPr lang="en-US" dirty="0" smtClean="0"/>
              <a:t>Disease forecasting models for …</a:t>
            </a:r>
          </a:p>
          <a:p>
            <a:pPr lvl="1"/>
            <a:r>
              <a:rPr lang="en-US" dirty="0" smtClean="0"/>
              <a:t>Stewart’s wilt of sweet corn</a:t>
            </a:r>
          </a:p>
          <a:p>
            <a:pPr lvl="1"/>
            <a:r>
              <a:rPr lang="en-US" dirty="0" smtClean="0"/>
              <a:t>Potato late blight</a:t>
            </a:r>
          </a:p>
          <a:p>
            <a:pPr lvl="1"/>
            <a:r>
              <a:rPr lang="en-US" dirty="0" smtClean="0"/>
              <a:t>Apple scab, fireblight, and sooty blotch and flyspeck of apples</a:t>
            </a:r>
          </a:p>
          <a:p>
            <a:pPr lvl="1"/>
            <a:r>
              <a:rPr lang="en-US" dirty="0" smtClean="0"/>
              <a:t>Early blight, Septoria, and Anthracnose of tomato (TOMcast)</a:t>
            </a:r>
          </a:p>
          <a:p>
            <a:pPr marL="0" indent="0">
              <a:buNone/>
            </a:pPr>
            <a:r>
              <a:rPr lang="en-US" dirty="0" smtClean="0"/>
              <a:t>Especially important if sprays must be applied before any signs of infection or infestation are present</a:t>
            </a:r>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43104001"/>
      </p:ext>
    </p:extLst>
  </p:cSld>
  <p:clrMapOvr>
    <a:masterClrMapping/>
  </p:clrMapOvr>
  <p:transition spd="slow" advTm="4344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Newsletters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Illinois Fruit and Vegetable News</a:t>
            </a:r>
          </a:p>
          <a:p>
            <a:pPr lvl="1"/>
            <a:r>
              <a:rPr lang="en-US" dirty="0">
                <a:hlinkClick r:id="rId5"/>
              </a:rPr>
              <a:t>http://ipm.illinois.edu/ifvn</a:t>
            </a:r>
            <a:r>
              <a:rPr lang="en-US" dirty="0" smtClean="0">
                <a:hlinkClick r:id="rId5"/>
              </a:rPr>
              <a:t>/</a:t>
            </a:r>
            <a:r>
              <a:rPr lang="en-US" dirty="0" smtClean="0"/>
              <a:t> </a:t>
            </a:r>
          </a:p>
          <a:p>
            <a:r>
              <a:rPr lang="en-US" dirty="0" smtClean="0"/>
              <a:t>Facts for Fancy Fruit (Indiana)</a:t>
            </a:r>
          </a:p>
          <a:p>
            <a:pPr lvl="1"/>
            <a:r>
              <a:rPr lang="en-US" dirty="0">
                <a:hlinkClick r:id="rId6"/>
              </a:rPr>
              <a:t>http://</a:t>
            </a:r>
            <a:r>
              <a:rPr lang="en-US" dirty="0" smtClean="0">
                <a:hlinkClick r:id="rId6"/>
              </a:rPr>
              <a:t>www.hort.purdue.edu/fff/fff.shtml</a:t>
            </a:r>
            <a:r>
              <a:rPr lang="en-US" dirty="0" smtClean="0"/>
              <a:t> </a:t>
            </a:r>
          </a:p>
          <a:p>
            <a:r>
              <a:rPr lang="en-US" dirty="0" smtClean="0"/>
              <a:t>Vegetable Crops Hotline (Indiana)</a:t>
            </a:r>
          </a:p>
          <a:p>
            <a:pPr lvl="1"/>
            <a:r>
              <a:rPr lang="en-US" dirty="0">
                <a:hlinkClick r:id="rId7"/>
              </a:rPr>
              <a:t>http://</a:t>
            </a:r>
            <a:r>
              <a:rPr lang="en-US" dirty="0" smtClean="0">
                <a:hlinkClick r:id="rId7"/>
              </a:rPr>
              <a:t>www.btny.purdue.edu/pubs/vegcrop/index2013.html</a:t>
            </a:r>
            <a:r>
              <a:rPr lang="en-US" dirty="0" smtClean="0"/>
              <a:t> </a:t>
            </a:r>
          </a:p>
          <a:p>
            <a:r>
              <a:rPr lang="en-US" dirty="0" smtClean="0"/>
              <a:t>VegNet (Ohio)</a:t>
            </a:r>
          </a:p>
          <a:p>
            <a:pPr lvl="1"/>
            <a:r>
              <a:rPr lang="en-US" dirty="0">
                <a:hlinkClick r:id="rId8"/>
              </a:rPr>
              <a:t>http://</a:t>
            </a:r>
            <a:r>
              <a:rPr lang="en-US" dirty="0" smtClean="0">
                <a:hlinkClick r:id="rId8"/>
              </a:rPr>
              <a:t>vegnet.osu.edu/newsletter</a:t>
            </a:r>
            <a:r>
              <a:rPr lang="en-US" dirty="0" smtClean="0"/>
              <a:t>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54174789"/>
      </p:ext>
    </p:extLst>
  </p:cSld>
  <p:clrMapOvr>
    <a:masterClrMapping/>
  </p:clrMapOvr>
  <p:transition spd="slow" advTm="2367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Archived webinars</a:t>
            </a:r>
            <a:endParaRPr lang="en-US" dirty="0"/>
          </a:p>
        </p:txBody>
      </p:sp>
      <p:sp>
        <p:nvSpPr>
          <p:cNvPr id="3" name="Content Placeholder 2"/>
          <p:cNvSpPr>
            <a:spLocks noGrp="1"/>
          </p:cNvSpPr>
          <p:nvPr>
            <p:ph idx="1"/>
          </p:nvPr>
        </p:nvSpPr>
        <p:spPr/>
        <p:txBody>
          <a:bodyPr/>
          <a:lstStyle/>
          <a:p>
            <a:r>
              <a:rPr lang="en-US" dirty="0" smtClean="0"/>
              <a:t>University of Illinois Small Farms webinars …</a:t>
            </a:r>
          </a:p>
          <a:p>
            <a:pPr lvl="1"/>
            <a:r>
              <a:rPr lang="en-US" sz="2400" dirty="0">
                <a:hlinkClick r:id="rId5"/>
              </a:rPr>
              <a:t>http://</a:t>
            </a:r>
            <a:r>
              <a:rPr lang="en-US" sz="2400" dirty="0" smtClean="0">
                <a:hlinkClick r:id="rId5"/>
              </a:rPr>
              <a:t>web.extension.illinois.edu/hkmw/cat88_3926.html</a:t>
            </a:r>
            <a:endParaRPr lang="en-US" sz="2400" dirty="0" smtClean="0"/>
          </a:p>
          <a:p>
            <a:pPr lvl="1"/>
            <a:r>
              <a:rPr lang="en-US" sz="2400" dirty="0" smtClean="0"/>
              <a:t>Topics include …</a:t>
            </a:r>
          </a:p>
          <a:p>
            <a:pPr lvl="2"/>
            <a:r>
              <a:rPr lang="en-US" sz="2000" dirty="0" smtClean="0"/>
              <a:t>3 webinars on insect, disease, and weed management in organic vegetable production</a:t>
            </a:r>
          </a:p>
          <a:p>
            <a:pPr lvl="2"/>
            <a:r>
              <a:rPr lang="en-US" sz="2000" dirty="0" smtClean="0"/>
              <a:t>3 webinars on small orchard management … overall management, insect management, disease management</a:t>
            </a:r>
          </a:p>
          <a:p>
            <a:pPr lvl="2"/>
            <a:r>
              <a:rPr lang="en-US" sz="2000" dirty="0" smtClean="0"/>
              <a:t>2 webinars on the basics of fruit insect management and common vegetable insects</a:t>
            </a:r>
          </a:p>
          <a:p>
            <a:pPr lvl="2"/>
            <a:r>
              <a:rPr lang="en-US" sz="2000" dirty="0" smtClean="0"/>
              <a:t>Many more topics of interest for small- to medium-scale farmers  </a:t>
            </a:r>
            <a:endParaRPr lang="en-US" sz="2000" dirty="0"/>
          </a:p>
        </p:txBody>
      </p:sp>
      <p:pic>
        <p:nvPicPr>
          <p:cNvPr id="4" name="Content Placeholder 10" descr="Illinois Migrant Council - Mozilla Firefox"/>
          <p:cNvPicPr>
            <a:picLocks noChangeAspect="1"/>
          </p:cNvPicPr>
          <p:nvPr/>
        </p:nvPicPr>
        <p:blipFill rotWithShape="1">
          <a:blip r:embed="rId6"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0383292"/>
      </p:ext>
    </p:extLst>
  </p:cSld>
  <p:clrMapOvr>
    <a:masterClrMapping/>
  </p:clrMapOvr>
  <p:transition spd="slow" advTm="4072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9632"/>
            <a:ext cx="8001000" cy="644768"/>
          </a:xfrm>
        </p:spPr>
        <p:txBody>
          <a:bodyPr>
            <a:normAutofit/>
          </a:bodyPr>
          <a:lstStyle/>
          <a:p>
            <a:r>
              <a:rPr lang="en-US" sz="3600" dirty="0" smtClean="0"/>
              <a:t>Examples of IPM Guides</a:t>
            </a:r>
            <a:endParaRPr lang="en-US" sz="3600" dirty="0"/>
          </a:p>
        </p:txBody>
      </p:sp>
      <p:sp>
        <p:nvSpPr>
          <p:cNvPr id="3" name="Content Placeholder 2"/>
          <p:cNvSpPr>
            <a:spLocks noGrp="1"/>
          </p:cNvSpPr>
          <p:nvPr>
            <p:ph idx="1"/>
          </p:nvPr>
        </p:nvSpPr>
        <p:spPr>
          <a:xfrm>
            <a:off x="762000" y="990600"/>
            <a:ext cx="8077200" cy="4903177"/>
          </a:xfrm>
        </p:spPr>
        <p:txBody>
          <a:bodyPr>
            <a:normAutofit lnSpcReduction="10000"/>
          </a:bodyPr>
          <a:lstStyle/>
          <a:p>
            <a:r>
              <a:rPr lang="en-US" sz="2800" i="1" dirty="0"/>
              <a:t>An IPM Scouting Guide for Common Problems of Sweet Corn in </a:t>
            </a:r>
            <a:r>
              <a:rPr lang="en-US" sz="2800" i="1" dirty="0" smtClean="0"/>
              <a:t>Kentucky</a:t>
            </a:r>
          </a:p>
          <a:p>
            <a:pPr lvl="1"/>
            <a:r>
              <a:rPr lang="en-US" sz="2000" u="sng" dirty="0">
                <a:hlinkClick r:id="rId5"/>
              </a:rPr>
              <a:t>http://www2.ca.uky.edu/agc/pubs/id/id184/id184.pdf</a:t>
            </a:r>
            <a:r>
              <a:rPr lang="en-US" sz="2000" dirty="0"/>
              <a:t> </a:t>
            </a:r>
          </a:p>
          <a:p>
            <a:pPr marL="457200" indent="-457200"/>
            <a:r>
              <a:rPr lang="en-US" sz="2800" dirty="0"/>
              <a:t>For tomatoes and peppers … </a:t>
            </a:r>
            <a:r>
              <a:rPr lang="en-US" sz="2800" i="1" dirty="0"/>
              <a:t>An IPM Scouting Guide for Common Pests of </a:t>
            </a:r>
            <a:r>
              <a:rPr lang="en-US" sz="2800" i="1" dirty="0" err="1"/>
              <a:t>Solanaceous</a:t>
            </a:r>
            <a:r>
              <a:rPr lang="en-US" sz="2800" i="1" dirty="0"/>
              <a:t> Crops in </a:t>
            </a:r>
            <a:r>
              <a:rPr lang="en-US" sz="2800" i="1" dirty="0" smtClean="0"/>
              <a:t>Kentucky</a:t>
            </a:r>
          </a:p>
          <a:p>
            <a:pPr marL="857250" lvl="1" indent="-457200"/>
            <a:r>
              <a:rPr lang="en-US" sz="2000" u="sng" dirty="0" smtClean="0">
                <a:hlinkClick r:id="rId6"/>
              </a:rPr>
              <a:t>http</a:t>
            </a:r>
            <a:r>
              <a:rPr lang="en-US" sz="2000" u="sng" dirty="0">
                <a:hlinkClick r:id="rId6"/>
              </a:rPr>
              <a:t>://</a:t>
            </a:r>
            <a:r>
              <a:rPr lang="en-US" sz="2000" u="sng" dirty="0" smtClean="0">
                <a:hlinkClick r:id="rId6"/>
              </a:rPr>
              <a:t>www2.ca.uky.edu/agc/pubs/id/id172/id172.pdf</a:t>
            </a:r>
            <a:endParaRPr lang="en-US" sz="2000" u="sng" dirty="0" smtClean="0"/>
          </a:p>
          <a:p>
            <a:pPr marL="457200" indent="-457200"/>
            <a:r>
              <a:rPr lang="en-US" sz="2800" i="1" dirty="0"/>
              <a:t>University of Kentucky Apple </a:t>
            </a:r>
            <a:r>
              <a:rPr lang="en-US" sz="2800" i="1" dirty="0" smtClean="0"/>
              <a:t>IPM</a:t>
            </a:r>
          </a:p>
          <a:p>
            <a:pPr marL="857250" lvl="1" indent="-457200"/>
            <a:r>
              <a:rPr lang="en-US" sz="2000" u="sng" dirty="0">
                <a:hlinkClick r:id="rId7"/>
              </a:rPr>
              <a:t>http://</a:t>
            </a:r>
            <a:r>
              <a:rPr lang="en-US" sz="2000" u="sng" dirty="0" smtClean="0">
                <a:hlinkClick r:id="rId7"/>
              </a:rPr>
              <a:t>www.uky.edu/Ag/IPM/appleipm/appleipm/ap-man.php</a:t>
            </a:r>
            <a:endParaRPr lang="en-US" sz="2000" u="sng" dirty="0" smtClean="0"/>
          </a:p>
          <a:p>
            <a:pPr marL="457200" indent="-457200"/>
            <a:r>
              <a:rPr lang="en-US" sz="2800" i="1" dirty="0"/>
              <a:t>Identifying and Managing Cucurbit </a:t>
            </a:r>
            <a:r>
              <a:rPr lang="en-US" sz="2800" i="1" dirty="0" smtClean="0"/>
              <a:t>Pests</a:t>
            </a:r>
          </a:p>
          <a:p>
            <a:pPr marL="857250" lvl="1" indent="-457200"/>
            <a:r>
              <a:rPr lang="en-US" sz="2400" dirty="0" smtClean="0"/>
              <a:t>Order for $</a:t>
            </a:r>
            <a:r>
              <a:rPr lang="en-US" sz="2400" dirty="0"/>
              <a:t>11.00 from </a:t>
            </a:r>
            <a:r>
              <a:rPr lang="en-US" sz="2400" dirty="0">
                <a:hlinkClick r:id="rId8"/>
              </a:rPr>
              <a:t>https://</a:t>
            </a:r>
            <a:r>
              <a:rPr lang="en-US" sz="2400" dirty="0" smtClean="0">
                <a:hlinkClick r:id="rId8"/>
              </a:rPr>
              <a:t>pubsplus.illinois.edu/C1392.html</a:t>
            </a:r>
            <a:r>
              <a:rPr lang="en-US" sz="2400" dirty="0" smtClean="0"/>
              <a:t> </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32618268"/>
      </p:ext>
    </p:extLst>
  </p:cSld>
  <p:clrMapOvr>
    <a:masterClrMapping/>
  </p:clrMapOvr>
  <p:transition spd="slow" advTm="2950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scouting forms</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Pumpkins</a:t>
            </a:r>
          </a:p>
          <a:p>
            <a:pPr lvl="1"/>
            <a:r>
              <a:rPr lang="en-US" dirty="0">
                <a:hlinkClick r:id="rId5"/>
              </a:rPr>
              <a:t>http://</a:t>
            </a:r>
            <a:r>
              <a:rPr lang="en-US" dirty="0" smtClean="0">
                <a:hlinkClick r:id="rId5"/>
              </a:rPr>
              <a:t>www.pestmanagement.rutgers.edu/ipm/Vegetable/Scoutforms/PumpkinScoutingForm.pdf</a:t>
            </a:r>
            <a:r>
              <a:rPr lang="en-US" dirty="0" smtClean="0"/>
              <a:t> </a:t>
            </a:r>
          </a:p>
          <a:p>
            <a:r>
              <a:rPr lang="en-US" b="1" dirty="0" smtClean="0"/>
              <a:t>Tomatoes</a:t>
            </a:r>
          </a:p>
          <a:p>
            <a:pPr lvl="1"/>
            <a:r>
              <a:rPr lang="en-US" dirty="0">
                <a:hlinkClick r:id="rId6"/>
              </a:rPr>
              <a:t>http://</a:t>
            </a:r>
            <a:r>
              <a:rPr lang="en-US" dirty="0" smtClean="0">
                <a:hlinkClick r:id="rId6"/>
              </a:rPr>
              <a:t>www.pestmanagement.rutgers.edu/ipm/vegetable/Scoutforms/Tomato%20form.pdf</a:t>
            </a:r>
            <a:r>
              <a:rPr lang="en-US" dirty="0" smtClean="0"/>
              <a:t> </a:t>
            </a:r>
          </a:p>
          <a:p>
            <a:r>
              <a:rPr lang="en-US" b="1" dirty="0" smtClean="0"/>
              <a:t>Cole crops</a:t>
            </a:r>
          </a:p>
          <a:p>
            <a:pPr lvl="1"/>
            <a:r>
              <a:rPr lang="en-US" dirty="0">
                <a:hlinkClick r:id="rId7"/>
              </a:rPr>
              <a:t>http://</a:t>
            </a:r>
            <a:r>
              <a:rPr lang="en-US" dirty="0" smtClean="0">
                <a:hlinkClick r:id="rId7"/>
              </a:rPr>
              <a:t>www.pestmanagement.rutgers.edu/ipm/Vegetable/Scoutforms/Cole%20Crop%20Scouting%20Form.pdf</a:t>
            </a:r>
            <a:r>
              <a:rPr lang="en-US" dirty="0" smtClean="0"/>
              <a:t> </a:t>
            </a:r>
          </a:p>
          <a:p>
            <a:r>
              <a:rPr lang="en-US" b="1" dirty="0" smtClean="0"/>
              <a:t>Peppers</a:t>
            </a:r>
          </a:p>
          <a:p>
            <a:pPr lvl="1"/>
            <a:r>
              <a:rPr lang="en-US" dirty="0">
                <a:hlinkClick r:id="rId8"/>
              </a:rPr>
              <a:t>http://</a:t>
            </a:r>
            <a:r>
              <a:rPr lang="en-US" dirty="0" smtClean="0">
                <a:hlinkClick r:id="rId8"/>
              </a:rPr>
              <a:t>www.pestmanagement.rutgers.edu/ipm/Vegetable/Scoutforms/Pepper%20form.pdf</a:t>
            </a:r>
            <a:r>
              <a:rPr lang="en-US" dirty="0" smtClean="0"/>
              <a:t> </a:t>
            </a:r>
          </a:p>
          <a:p>
            <a:endParaRPr lang="en-US" dirty="0" smtClean="0"/>
          </a:p>
          <a:p>
            <a:endParaRPr lang="en-US" dirty="0"/>
          </a:p>
        </p:txBody>
      </p:sp>
      <p:pic>
        <p:nvPicPr>
          <p:cNvPr id="4"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72316535"/>
      </p:ext>
    </p:extLst>
  </p:cSld>
  <p:clrMapOvr>
    <a:masterClrMapping/>
  </p:clrMapOvr>
  <p:transition spd="slow" advTm="4378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How do you know what to spray against what pest in a given crop?</a:t>
            </a:r>
            <a:endParaRPr lang="en-US" sz="3600" dirty="0"/>
          </a:p>
        </p:txBody>
      </p:sp>
      <p:sp>
        <p:nvSpPr>
          <p:cNvPr id="3" name="Content Placeholder 2"/>
          <p:cNvSpPr>
            <a:spLocks noGrp="1"/>
          </p:cNvSpPr>
          <p:nvPr>
            <p:ph idx="1"/>
          </p:nvPr>
        </p:nvSpPr>
        <p:spPr>
          <a:xfrm>
            <a:off x="762000" y="1596413"/>
            <a:ext cx="8077200" cy="1603987"/>
          </a:xfrm>
        </p:spPr>
        <p:txBody>
          <a:bodyPr>
            <a:normAutofit fontScale="92500"/>
          </a:bodyPr>
          <a:lstStyle/>
          <a:p>
            <a:r>
              <a:rPr lang="en-US" sz="2400" dirty="0" smtClean="0"/>
              <a:t>Midwest Tree Fruit Spray Guide </a:t>
            </a:r>
          </a:p>
          <a:p>
            <a:pPr lvl="1"/>
            <a:r>
              <a:rPr lang="en-US" sz="2000" dirty="0" smtClean="0">
                <a:hlinkClick r:id="rId5"/>
              </a:rPr>
              <a:t>http</a:t>
            </a:r>
            <a:r>
              <a:rPr lang="en-US" sz="2000" dirty="0">
                <a:hlinkClick r:id="rId5"/>
              </a:rPr>
              <a:t>://</a:t>
            </a:r>
            <a:r>
              <a:rPr lang="en-US" sz="2000" dirty="0" smtClean="0">
                <a:hlinkClick r:id="rId5"/>
              </a:rPr>
              <a:t>www.extension.iastate.edu/Publications/PM1282.pdf</a:t>
            </a:r>
            <a:endParaRPr lang="en-US" sz="2000" dirty="0" smtClean="0"/>
          </a:p>
          <a:p>
            <a:r>
              <a:rPr lang="en-US" sz="2400" dirty="0" smtClean="0"/>
              <a:t>Cornell Production Guide for Organic Apples</a:t>
            </a:r>
          </a:p>
          <a:p>
            <a:pPr lvl="1"/>
            <a:r>
              <a:rPr lang="en-US" sz="2000" dirty="0">
                <a:hlinkClick r:id="rId6"/>
              </a:rPr>
              <a:t>http://</a:t>
            </a:r>
            <a:r>
              <a:rPr lang="en-US" sz="2000" dirty="0" smtClean="0">
                <a:hlinkClick r:id="rId6"/>
              </a:rPr>
              <a:t>nysipm.cornell.edu/nysipm/organic_guide/fruit_org_guide.asp</a:t>
            </a:r>
            <a:r>
              <a:rPr lang="en-US" sz="2000" dirty="0" smtClean="0"/>
              <a:t> </a:t>
            </a:r>
            <a:endParaRPr lang="en-US" sz="2000" dirty="0"/>
          </a:p>
          <a:p>
            <a:endParaRPr lang="en-US" dirty="0"/>
          </a:p>
        </p:txBody>
      </p:sp>
      <p:pic>
        <p:nvPicPr>
          <p:cNvPr id="4" name="Picture 3" descr="www.extension.iastate.edu/Publications/PM1282.pdf - Google Chrome"/>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990600" y="3505200"/>
            <a:ext cx="3014858" cy="2271890"/>
          </a:xfrm>
          <a:prstGeom prst="rect">
            <a:avLst/>
          </a:prstGeom>
        </p:spPr>
      </p:pic>
      <p:pic>
        <p:nvPicPr>
          <p:cNvPr id="2050" name="Picture 2" descr="organic guide for frui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3505200"/>
            <a:ext cx="190500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63082778"/>
      </p:ext>
    </p:extLst>
  </p:cSld>
  <p:clrMapOvr>
    <a:masterClrMapping/>
  </p:clrMapOvr>
  <p:transition spd="slow" advTm="3255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6600" y="1447800"/>
            <a:ext cx="4952999" cy="5029200"/>
          </a:xfrm>
        </p:spPr>
        <p:txBody>
          <a:bodyPr/>
          <a:lstStyle/>
          <a:p>
            <a:r>
              <a:rPr lang="en-US" sz="1800" dirty="0" smtClean="0"/>
              <a:t>Midwest Small Fruit and Grape Spray Guide:  </a:t>
            </a:r>
          </a:p>
          <a:p>
            <a:pPr marL="0" indent="0">
              <a:buNone/>
            </a:pPr>
            <a:r>
              <a:rPr lang="en-US" sz="1800" dirty="0" smtClean="0">
                <a:hlinkClick r:id="rId5"/>
              </a:rPr>
              <a:t>https</a:t>
            </a:r>
            <a:r>
              <a:rPr lang="en-US" sz="1800" dirty="0">
                <a:hlinkClick r:id="rId5"/>
              </a:rPr>
              <a:t>://</a:t>
            </a:r>
            <a:r>
              <a:rPr lang="en-US" sz="1800" dirty="0" smtClean="0">
                <a:hlinkClick r:id="rId5"/>
              </a:rPr>
              <a:t>ag.purdue.edu/hla/Hort/documents/ID-169-2013.pdf</a:t>
            </a:r>
            <a:r>
              <a:rPr lang="en-US" sz="1800" dirty="0" smtClean="0"/>
              <a:t> </a:t>
            </a:r>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r>
              <a:rPr lang="en-US" sz="1800" dirty="0" smtClean="0"/>
              <a:t>Cornell Organic Production Guides (blueberries, grapes, strawberries)</a:t>
            </a:r>
          </a:p>
          <a:p>
            <a:pPr marL="0" indent="0">
              <a:buNone/>
            </a:pPr>
            <a:r>
              <a:rPr lang="en-US" sz="1800" dirty="0">
                <a:hlinkClick r:id="rId6"/>
              </a:rPr>
              <a:t>http://nysipm.cornell.edu/organic_guide</a:t>
            </a:r>
            <a:r>
              <a:rPr lang="en-US" sz="1800" dirty="0" smtClean="0">
                <a:hlinkClick r:id="rId6"/>
              </a:rPr>
              <a:t>/</a:t>
            </a:r>
            <a:r>
              <a:rPr lang="en-US" sz="1800" dirty="0" smtClean="0"/>
              <a:t> </a:t>
            </a:r>
            <a:endParaRPr lang="en-US" sz="1800" dirty="0"/>
          </a:p>
        </p:txBody>
      </p:sp>
      <p:pic>
        <p:nvPicPr>
          <p:cNvPr id="5" name="Picture 4" descr="ID-169-2013.pdf (application/pdf Object) - Mozilla Firefox"/>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838201" y="228600"/>
            <a:ext cx="2438400" cy="3177690"/>
          </a:xfrm>
          <a:prstGeom prst="rect">
            <a:avLst/>
          </a:prstGeom>
        </p:spPr>
      </p:pic>
      <p:pic>
        <p:nvPicPr>
          <p:cNvPr id="6" name="Picture 5" descr="blueberry.pdf (application/pdf Object) - Mozilla Firefox"/>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812802" y="3457856"/>
            <a:ext cx="2463799" cy="3275966"/>
          </a:xfrm>
          <a:prstGeom prst="rect">
            <a:avLst/>
          </a:prstGeom>
        </p:spPr>
      </p:pic>
      <p:sp>
        <p:nvSpPr>
          <p:cNvPr id="2" name="TextBox 1"/>
          <p:cNvSpPr txBox="1"/>
          <p:nvPr/>
        </p:nvSpPr>
        <p:spPr>
          <a:xfrm>
            <a:off x="3581400" y="533400"/>
            <a:ext cx="5029200" cy="523220"/>
          </a:xfrm>
          <a:prstGeom prst="rect">
            <a:avLst/>
          </a:prstGeom>
          <a:noFill/>
        </p:spPr>
        <p:txBody>
          <a:bodyPr wrap="square" rtlCol="0">
            <a:spAutoFit/>
          </a:bodyPr>
          <a:lstStyle/>
          <a:p>
            <a:r>
              <a:rPr lang="en-US" sz="2800" b="1" dirty="0" smtClean="0">
                <a:solidFill>
                  <a:srgbClr val="002060"/>
                </a:solidFill>
              </a:rPr>
              <a:t>Spray Guides for Small Fruits</a:t>
            </a:r>
            <a:endParaRPr lang="en-US" sz="2800" b="1" dirty="0">
              <a:solidFill>
                <a:srgbClr val="002060"/>
              </a:solidFill>
            </a:endParaRPr>
          </a:p>
        </p:txBody>
      </p:sp>
      <p:pic>
        <p:nvPicPr>
          <p:cNvPr id="7"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68788278"/>
      </p:ext>
    </p:extLst>
  </p:cSld>
  <p:clrMapOvr>
    <a:masterClrMapping/>
  </p:clrMapOvr>
  <p:transition spd="slow" advTm="1117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Objectives</a:t>
            </a:r>
            <a:endParaRPr lang="en-US" sz="3600" dirty="0"/>
          </a:p>
        </p:txBody>
      </p:sp>
      <p:sp>
        <p:nvSpPr>
          <p:cNvPr id="3" name="Content Placeholder 2"/>
          <p:cNvSpPr>
            <a:spLocks noGrp="1"/>
          </p:cNvSpPr>
          <p:nvPr>
            <p:ph idx="1"/>
          </p:nvPr>
        </p:nvSpPr>
        <p:spPr/>
        <p:txBody>
          <a:bodyPr>
            <a:normAutofit fontScale="70000" lnSpcReduction="20000"/>
          </a:bodyPr>
          <a:lstStyle/>
          <a:p>
            <a:r>
              <a:rPr lang="en-US" dirty="0" smtClean="0"/>
              <a:t>Today … </a:t>
            </a:r>
          </a:p>
          <a:p>
            <a:pPr lvl="1"/>
            <a:r>
              <a:rPr lang="en-US" dirty="0" smtClean="0"/>
              <a:t>Consider farm plans that minimize the likelihood of severe pest outbreaks … a theme that’s repeated for all kinds of “pests”</a:t>
            </a:r>
          </a:p>
          <a:p>
            <a:pPr lvl="1"/>
            <a:r>
              <a:rPr lang="en-US" dirty="0" smtClean="0"/>
              <a:t>Understand the basics of disease cycles, monitoring, and management</a:t>
            </a:r>
          </a:p>
          <a:p>
            <a:pPr lvl="1"/>
            <a:r>
              <a:rPr lang="en-US" dirty="0" smtClean="0"/>
              <a:t>Understand the basics of insect life cycles, monitoring, and management</a:t>
            </a:r>
          </a:p>
          <a:p>
            <a:pPr lvl="1"/>
            <a:r>
              <a:rPr lang="en-US" dirty="0"/>
              <a:t>Understand the basics of </a:t>
            </a:r>
            <a:r>
              <a:rPr lang="en-US" dirty="0" smtClean="0"/>
              <a:t>weed </a:t>
            </a:r>
            <a:r>
              <a:rPr lang="en-US" dirty="0"/>
              <a:t>life </a:t>
            </a:r>
            <a:r>
              <a:rPr lang="en-US" dirty="0" smtClean="0"/>
              <a:t>cycles, </a:t>
            </a:r>
            <a:r>
              <a:rPr lang="en-US" dirty="0"/>
              <a:t>monitoring, and management</a:t>
            </a:r>
          </a:p>
          <a:p>
            <a:pPr lvl="1"/>
            <a:r>
              <a:rPr lang="en-US" dirty="0" smtClean="0"/>
              <a:t>Know how to identify key references on identification, monitoring, and management so that you can build a library of resources</a:t>
            </a:r>
          </a:p>
          <a:p>
            <a:pPr lvl="2"/>
            <a:r>
              <a:rPr lang="en-US" dirty="0" smtClean="0"/>
              <a:t>Examples for sweet corn, tomatoes, and apples</a:t>
            </a:r>
          </a:p>
          <a:p>
            <a:r>
              <a:rPr lang="en-US" dirty="0" smtClean="0"/>
              <a:t>Your longer-term goals …</a:t>
            </a:r>
          </a:p>
          <a:p>
            <a:pPr lvl="1"/>
            <a:r>
              <a:rPr lang="en-US" dirty="0" smtClean="0"/>
              <a:t>Develop plans for integrated pest management in your crops  </a:t>
            </a:r>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05309681"/>
      </p:ext>
    </p:extLst>
  </p:cSld>
  <p:clrMapOvr>
    <a:masterClrMapping/>
  </p:clrMapOvr>
  <p:transition spd="slow" advTm="4108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For Vegetables …</a:t>
            </a:r>
            <a:endParaRPr lang="en-US" sz="3600" dirty="0"/>
          </a:p>
        </p:txBody>
      </p:sp>
      <p:sp>
        <p:nvSpPr>
          <p:cNvPr id="3" name="Content Placeholder 2"/>
          <p:cNvSpPr>
            <a:spLocks noGrp="1"/>
          </p:cNvSpPr>
          <p:nvPr>
            <p:ph idx="1"/>
          </p:nvPr>
        </p:nvSpPr>
        <p:spPr>
          <a:xfrm>
            <a:off x="609600" y="1596413"/>
            <a:ext cx="8382000" cy="2213587"/>
          </a:xfrm>
        </p:spPr>
        <p:txBody>
          <a:bodyPr>
            <a:normAutofit fontScale="92500" lnSpcReduction="10000"/>
          </a:bodyPr>
          <a:lstStyle/>
          <a:p>
            <a:r>
              <a:rPr lang="en-US" dirty="0"/>
              <a:t>Midwest Vegetable Production </a:t>
            </a:r>
            <a:r>
              <a:rPr lang="en-US" dirty="0" smtClean="0"/>
              <a:t>Guide</a:t>
            </a:r>
          </a:p>
          <a:p>
            <a:pPr lvl="1"/>
            <a:r>
              <a:rPr lang="en-US" sz="2400" dirty="0" smtClean="0">
                <a:hlinkClick r:id="rId5"/>
              </a:rPr>
              <a:t>http</a:t>
            </a:r>
            <a:r>
              <a:rPr lang="en-US" sz="2400" dirty="0">
                <a:hlinkClick r:id="rId5"/>
              </a:rPr>
              <a:t>://</a:t>
            </a:r>
            <a:r>
              <a:rPr lang="en-US" sz="2400" dirty="0" smtClean="0">
                <a:hlinkClick r:id="rId5"/>
              </a:rPr>
              <a:t>www.btny.purdue.edu/pubs/id/id-56/ID-56.pdf</a:t>
            </a:r>
            <a:r>
              <a:rPr lang="en-US" sz="2400" dirty="0" smtClean="0"/>
              <a:t> </a:t>
            </a:r>
          </a:p>
          <a:p>
            <a:r>
              <a:rPr lang="en-US" dirty="0" smtClean="0"/>
              <a:t>Cornell’s Organic Production Guides for Vegetables</a:t>
            </a:r>
          </a:p>
          <a:p>
            <a:pPr lvl="1"/>
            <a:r>
              <a:rPr lang="en-US" sz="2400" dirty="0">
                <a:hlinkClick r:id="rId6"/>
              </a:rPr>
              <a:t>http://</a:t>
            </a:r>
            <a:r>
              <a:rPr lang="en-US" sz="2400" dirty="0" smtClean="0">
                <a:hlinkClick r:id="rId6"/>
              </a:rPr>
              <a:t>nysipm.cornell.edu/nysipm/organic_guide/veg_org_guide.asp</a:t>
            </a:r>
            <a:r>
              <a:rPr lang="en-US" sz="2400" dirty="0" smtClean="0"/>
              <a:t> </a:t>
            </a:r>
          </a:p>
        </p:txBody>
      </p:sp>
      <p:pic>
        <p:nvPicPr>
          <p:cNvPr id="3074" name="Picture 2" descr="organic guide for vegetabl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3505200"/>
            <a:ext cx="190500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10" descr="Illinois Migrant Council - Mozilla Firefox"/>
          <p:cNvPicPr>
            <a:picLocks noChangeAspect="1"/>
          </p:cNvPicPr>
          <p:nvPr/>
        </p:nvPicPr>
        <p:blipFill rotWithShape="1">
          <a:blip r:embed="rId8"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pic>
        <p:nvPicPr>
          <p:cNvPr id="7" name="Picture 6" descr="ID-56.pdf - Mozilla Firefox"/>
          <p:cNvPicPr>
            <a:picLocks noChangeAspect="1"/>
          </p:cNvPicPr>
          <p:nvPr/>
        </p:nvPicPr>
        <p:blipFill rotWithShape="1">
          <a:blip r:embed="rId10" cstate="print">
            <a:extLst>
              <a:ext uri="{28A0092B-C50C-407E-A947-70E740481C1C}">
                <a14:useLocalDpi xmlns:a14="http://schemas.microsoft.com/office/drawing/2010/main" val="0"/>
              </a:ext>
            </a:extLst>
          </a:blip>
          <a:srcRect l="10665" t="16326" r="12815"/>
          <a:stretch/>
        </p:blipFill>
        <p:spPr>
          <a:xfrm>
            <a:off x="914401" y="4114800"/>
            <a:ext cx="2470120" cy="2286000"/>
          </a:xfrm>
          <a:prstGeom prst="rect">
            <a:avLst/>
          </a:prstGeom>
        </p:spPr>
      </p:pic>
    </p:spTree>
    <p:extLst>
      <p:ext uri="{BB962C8B-B14F-4D97-AF65-F5344CB8AC3E}">
        <p14:creationId xmlns:p14="http://schemas.microsoft.com/office/powerpoint/2010/main" val="590506278"/>
      </p:ext>
    </p:extLst>
  </p:cSld>
  <p:clrMapOvr>
    <a:masterClrMapping/>
  </p:clrMapOvr>
  <p:transition spd="slow" advTm="1220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9632"/>
            <a:ext cx="8077200" cy="873368"/>
          </a:xfrm>
        </p:spPr>
        <p:txBody>
          <a:bodyPr>
            <a:normAutofit/>
          </a:bodyPr>
          <a:lstStyle/>
          <a:p>
            <a:r>
              <a:rPr lang="en-US" sz="3600" dirty="0" smtClean="0"/>
              <a:t>To summarize …</a:t>
            </a:r>
            <a:endParaRPr lang="en-US" sz="3600" dirty="0"/>
          </a:p>
        </p:txBody>
      </p:sp>
      <p:sp>
        <p:nvSpPr>
          <p:cNvPr id="3" name="Content Placeholder 2"/>
          <p:cNvSpPr>
            <a:spLocks noGrp="1"/>
          </p:cNvSpPr>
          <p:nvPr>
            <p:ph idx="1"/>
          </p:nvPr>
        </p:nvSpPr>
        <p:spPr>
          <a:xfrm>
            <a:off x="762000" y="1219200"/>
            <a:ext cx="8077200" cy="5029200"/>
          </a:xfrm>
        </p:spPr>
        <p:txBody>
          <a:bodyPr>
            <a:normAutofit fontScale="70000" lnSpcReduction="20000"/>
          </a:bodyPr>
          <a:lstStyle/>
          <a:p>
            <a:r>
              <a:rPr lang="en-US" dirty="0" smtClean="0"/>
              <a:t>This presentation has provided some general information to help you … </a:t>
            </a:r>
            <a:endParaRPr lang="en-US" dirty="0"/>
          </a:p>
          <a:p>
            <a:pPr lvl="1"/>
            <a:r>
              <a:rPr lang="en-US" dirty="0"/>
              <a:t>Consider farm plans that minimize the likelihood of severe pest outbreaks … a theme that’s repeated for all kinds of “pests”</a:t>
            </a:r>
          </a:p>
          <a:p>
            <a:pPr lvl="1"/>
            <a:r>
              <a:rPr lang="en-US" dirty="0"/>
              <a:t>Understand the basics of disease cycles, monitoring, and management</a:t>
            </a:r>
          </a:p>
          <a:p>
            <a:pPr lvl="1"/>
            <a:r>
              <a:rPr lang="en-US" dirty="0"/>
              <a:t>Understand the basics of insect life cycles, monitoring, and management</a:t>
            </a:r>
          </a:p>
          <a:p>
            <a:pPr lvl="1"/>
            <a:r>
              <a:rPr lang="en-US" dirty="0"/>
              <a:t>Understand the basics of weed life cycles, monitoring, and management</a:t>
            </a:r>
          </a:p>
          <a:p>
            <a:pPr lvl="1"/>
            <a:r>
              <a:rPr lang="en-US" dirty="0"/>
              <a:t>I</a:t>
            </a:r>
            <a:r>
              <a:rPr lang="en-US" dirty="0" smtClean="0"/>
              <a:t>dentify </a:t>
            </a:r>
            <a:r>
              <a:rPr lang="en-US" dirty="0"/>
              <a:t>key references on identification, monitoring, and management so that you can build a library of resources</a:t>
            </a:r>
          </a:p>
          <a:p>
            <a:pPr lvl="2"/>
            <a:r>
              <a:rPr lang="en-US" dirty="0"/>
              <a:t>Examples for sweet corn, tomatoes, and apples</a:t>
            </a:r>
          </a:p>
          <a:p>
            <a:r>
              <a:rPr lang="en-US" dirty="0" smtClean="0"/>
              <a:t>Upcoming presentations and discussions will address specifics of weed, plant disease, insect, and wildlife management in fruit and vegetable production so that you can begin to develop </a:t>
            </a:r>
            <a:r>
              <a:rPr lang="en-US" dirty="0"/>
              <a:t>plans for integrated pest management in your crops</a:t>
            </a:r>
          </a:p>
        </p:txBody>
      </p:sp>
      <p:pic>
        <p:nvPicPr>
          <p:cNvPr id="4" name="Content Placeholder 10" descr="Illinois Migrant Council - Mozilla Firefox"/>
          <p:cNvPicPr>
            <a:picLocks noChangeAspect="1"/>
          </p:cNvPicPr>
          <p:nvPr/>
        </p:nvPicPr>
        <p:blipFill rotWithShape="1">
          <a:blip r:embed="rId4"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13864639"/>
      </p:ext>
    </p:extLst>
  </p:cSld>
  <p:clrMapOvr>
    <a:masterClrMapping/>
  </p:clrMapOvr>
  <p:transition spd="slow" advTm="6003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To reach us …</a:t>
            </a:r>
            <a:endParaRPr lang="en-US" dirty="0"/>
          </a:p>
        </p:txBody>
      </p:sp>
      <p:graphicFrame>
        <p:nvGraphicFramePr>
          <p:cNvPr id="5" name="Content Placeholder 4"/>
          <p:cNvGraphicFramePr>
            <a:graphicFrameLocks noGrp="1"/>
          </p:cNvGraphicFramePr>
          <p:nvPr>
            <p:ph idx="1"/>
            <p:custDataLst>
              <p:tags r:id="rId3"/>
            </p:custDataLst>
            <p:extLst>
              <p:ext uri="{D42A27DB-BD31-4B8C-83A1-F6EECF244321}">
                <p14:modId xmlns:p14="http://schemas.microsoft.com/office/powerpoint/2010/main" val="2249997401"/>
              </p:ext>
            </p:extLst>
          </p:nvPr>
        </p:nvGraphicFramePr>
        <p:xfrm>
          <a:off x="2041634" y="1838434"/>
          <a:ext cx="5486400" cy="1996440"/>
        </p:xfrm>
        <a:graphic>
          <a:graphicData uri="http://schemas.openxmlformats.org/drawingml/2006/table">
            <a:tbl>
              <a:tblPr firstRow="1" bandRow="1">
                <a:tableStyleId>{5FD0F851-EC5A-4D38-B0AD-8093EC10F338}</a:tableStyleId>
              </a:tblPr>
              <a:tblGrid>
                <a:gridCol w="2225566"/>
                <a:gridCol w="3260834"/>
              </a:tblGrid>
              <a:tr h="665480">
                <a:tc>
                  <a:txBody>
                    <a:bodyPr/>
                    <a:lstStyle/>
                    <a:p>
                      <a:r>
                        <a:rPr lang="en-US" dirty="0" smtClean="0">
                          <a:latin typeface="+mj-lt"/>
                        </a:rPr>
                        <a:t>Contacts</a:t>
                      </a:r>
                      <a:endParaRPr lang="en-US" dirty="0">
                        <a:latin typeface="+mj-lt"/>
                      </a:endParaRPr>
                    </a:p>
                  </a:txBody>
                  <a:tcPr anchor="b"/>
                </a:tc>
                <a:tc>
                  <a:txBody>
                    <a:bodyPr/>
                    <a:lstStyle/>
                    <a:p>
                      <a:r>
                        <a:rPr lang="en-US" dirty="0" smtClean="0">
                          <a:latin typeface="+mj-lt"/>
                        </a:rPr>
                        <a:t>Contact information</a:t>
                      </a:r>
                      <a:endParaRPr lang="en-US" dirty="0">
                        <a:latin typeface="+mj-lt"/>
                      </a:endParaRPr>
                    </a:p>
                  </a:txBody>
                  <a:tcPr anchor="b"/>
                </a:tc>
              </a:tr>
              <a:tr h="665480">
                <a:tc>
                  <a:txBody>
                    <a:bodyPr/>
                    <a:lstStyle/>
                    <a:p>
                      <a:r>
                        <a:rPr lang="en-US" dirty="0" smtClean="0">
                          <a:latin typeface="+mj-lt"/>
                        </a:rPr>
                        <a:t>Rick Weinzierl</a:t>
                      </a:r>
                      <a:endParaRPr lang="en-US" dirty="0">
                        <a:latin typeface="+mj-lt"/>
                      </a:endParaRPr>
                    </a:p>
                  </a:txBody>
                  <a:tcPr/>
                </a:tc>
                <a:tc>
                  <a:txBody>
                    <a:bodyPr/>
                    <a:lstStyle/>
                    <a:p>
                      <a:r>
                        <a:rPr lang="en-US" dirty="0" smtClean="0">
                          <a:latin typeface="+mj-lt"/>
                          <a:hlinkClick r:id="rId8"/>
                        </a:rPr>
                        <a:t>weinzier@illinois.edu</a:t>
                      </a:r>
                      <a:endParaRPr lang="en-US" dirty="0" smtClean="0">
                        <a:latin typeface="+mj-lt"/>
                      </a:endParaRPr>
                    </a:p>
                  </a:txBody>
                  <a:tcPr/>
                </a:tc>
              </a:tr>
              <a:tr h="665480">
                <a:tc>
                  <a:txBody>
                    <a:bodyPr/>
                    <a:lstStyle/>
                    <a:p>
                      <a:r>
                        <a:rPr lang="en-US" dirty="0" smtClean="0">
                          <a:latin typeface="+mj-lt"/>
                        </a:rPr>
                        <a:t>Nathan Johanning</a:t>
                      </a:r>
                      <a:endParaRPr lang="en-US" dirty="0">
                        <a:latin typeface="+mj-lt"/>
                      </a:endParaRPr>
                    </a:p>
                  </a:txBody>
                  <a:tcPr/>
                </a:tc>
                <a:tc>
                  <a:txBody>
                    <a:bodyPr/>
                    <a:lstStyle/>
                    <a:p>
                      <a:r>
                        <a:rPr lang="en-US" dirty="0" smtClean="0">
                          <a:latin typeface="+mj-lt"/>
                          <a:hlinkClick r:id="rId9"/>
                        </a:rPr>
                        <a:t>njohann@illinois.edu</a:t>
                      </a:r>
                      <a:r>
                        <a:rPr lang="en-US" dirty="0" smtClean="0">
                          <a:latin typeface="+mj-lt"/>
                        </a:rPr>
                        <a:t> </a:t>
                      </a:r>
                    </a:p>
                  </a:txBody>
                  <a:tcPr/>
                </a:tc>
              </a:tr>
            </a:tbl>
          </a:graphicData>
        </a:graphic>
      </p:graphicFrame>
      <p:pic>
        <p:nvPicPr>
          <p:cNvPr id="4" name="Content Placeholder 10" descr="Illinois Migrant Council - Mozilla Firefox"/>
          <p:cNvPicPr>
            <a:picLocks noChangeAspect="1"/>
          </p:cNvPicPr>
          <p:nvPr/>
        </p:nvPicPr>
        <p:blipFill rotWithShape="1">
          <a:blip r:embed="rId10"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17968569"/>
      </p:ext>
    </p:extLst>
  </p:cSld>
  <p:clrMapOvr>
    <a:masterClrMapping/>
  </p:clrMapOvr>
  <p:transition spd="slow" advTm="2783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67613997"/>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More on IPM …</a:t>
            </a:r>
            <a:endParaRPr lang="en-US" sz="3600" dirty="0"/>
          </a:p>
        </p:txBody>
      </p:sp>
      <p:sp>
        <p:nvSpPr>
          <p:cNvPr id="3" name="Content Placeholder 2"/>
          <p:cNvSpPr>
            <a:spLocks noGrp="1"/>
          </p:cNvSpPr>
          <p:nvPr>
            <p:ph idx="1"/>
          </p:nvPr>
        </p:nvSpPr>
        <p:spPr>
          <a:xfrm>
            <a:off x="762000" y="1596413"/>
            <a:ext cx="8229600" cy="4297363"/>
          </a:xfrm>
        </p:spPr>
        <p:txBody>
          <a:bodyPr>
            <a:normAutofit fontScale="77500" lnSpcReduction="20000"/>
          </a:bodyPr>
          <a:lstStyle/>
          <a:p>
            <a:r>
              <a:rPr lang="en-US" dirty="0" smtClean="0"/>
              <a:t>Previous presentations and discussions on …</a:t>
            </a:r>
          </a:p>
          <a:p>
            <a:pPr lvl="1"/>
            <a:r>
              <a:rPr lang="en-US" dirty="0" smtClean="0"/>
              <a:t>Basics of fruit and vegetable production</a:t>
            </a:r>
          </a:p>
          <a:p>
            <a:pPr lvl="1"/>
            <a:r>
              <a:rPr lang="en-US" dirty="0" smtClean="0"/>
              <a:t>Variety selection</a:t>
            </a:r>
          </a:p>
          <a:p>
            <a:pPr lvl="1"/>
            <a:r>
              <a:rPr lang="en-US" dirty="0" smtClean="0"/>
              <a:t>Transplant production</a:t>
            </a:r>
          </a:p>
          <a:p>
            <a:pPr lvl="1"/>
            <a:r>
              <a:rPr lang="en-US" dirty="0" smtClean="0"/>
              <a:t>Pruning</a:t>
            </a:r>
          </a:p>
          <a:p>
            <a:pPr lvl="1"/>
            <a:r>
              <a:rPr lang="en-US" dirty="0" smtClean="0"/>
              <a:t>Soils and soil fertility</a:t>
            </a:r>
          </a:p>
          <a:p>
            <a:pPr lvl="1"/>
            <a:r>
              <a:rPr lang="en-US" dirty="0" smtClean="0"/>
              <a:t>Irrigation</a:t>
            </a:r>
          </a:p>
          <a:p>
            <a:pPr lvl="1"/>
            <a:r>
              <a:rPr lang="en-US" dirty="0"/>
              <a:t>Pesticides</a:t>
            </a:r>
          </a:p>
          <a:p>
            <a:pPr marL="457200" lvl="1" indent="0">
              <a:buNone/>
            </a:pPr>
            <a:endParaRPr lang="en-US" dirty="0"/>
          </a:p>
          <a:p>
            <a:pPr marL="457200" lvl="1" indent="0">
              <a:buNone/>
            </a:pPr>
            <a:r>
              <a:rPr lang="en-US" dirty="0" smtClean="0"/>
              <a:t>… all of these included components related to integrated pest management, and future presentations and discussions will do so as well.</a:t>
            </a:r>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46825159"/>
      </p:ext>
    </p:extLst>
  </p:cSld>
  <p:clrMapOvr>
    <a:masterClrMapping/>
  </p:clrMapOvr>
  <p:transition spd="slow" advTm="3385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9632"/>
            <a:ext cx="8229600" cy="1143000"/>
          </a:xfrm>
        </p:spPr>
        <p:txBody>
          <a:bodyPr>
            <a:normAutofit fontScale="90000"/>
          </a:bodyPr>
          <a:lstStyle/>
          <a:p>
            <a:pPr lvl="1" algn="l" rtl="0">
              <a:spcBef>
                <a:spcPct val="0"/>
              </a:spcBef>
            </a:pPr>
            <a:r>
              <a:rPr lang="en-US" sz="3200" dirty="0" smtClean="0">
                <a:latin typeface="+mj-lt"/>
              </a:rPr>
              <a:t>IPM is part of a farm plan that minimizes the likelihood of severe losses to pests and optimizes yields and profits…</a:t>
            </a:r>
            <a:endParaRPr lang="en-US" sz="3200" dirty="0">
              <a:latin typeface="+mj-lt"/>
            </a:endParaRPr>
          </a:p>
        </p:txBody>
      </p:sp>
      <p:sp>
        <p:nvSpPr>
          <p:cNvPr id="3" name="Content Placeholder 2"/>
          <p:cNvSpPr>
            <a:spLocks noGrp="1"/>
          </p:cNvSpPr>
          <p:nvPr>
            <p:ph idx="1"/>
          </p:nvPr>
        </p:nvSpPr>
        <p:spPr>
          <a:xfrm>
            <a:off x="762000" y="1752600"/>
            <a:ext cx="8077200" cy="4297363"/>
          </a:xfrm>
        </p:spPr>
        <p:txBody>
          <a:bodyPr>
            <a:normAutofit fontScale="92500" lnSpcReduction="20000"/>
          </a:bodyPr>
          <a:lstStyle/>
          <a:p>
            <a:r>
              <a:rPr lang="en-US" dirty="0" smtClean="0"/>
              <a:t>Crop rotation</a:t>
            </a:r>
          </a:p>
          <a:p>
            <a:r>
              <a:rPr lang="en-US" dirty="0" smtClean="0"/>
              <a:t>Cover crops</a:t>
            </a:r>
          </a:p>
          <a:p>
            <a:r>
              <a:rPr lang="en-US" dirty="0" smtClean="0"/>
              <a:t>Appropriate tillage and soil management</a:t>
            </a:r>
          </a:p>
          <a:p>
            <a:r>
              <a:rPr lang="en-US" dirty="0" smtClean="0"/>
              <a:t>Diversification of plantings</a:t>
            </a:r>
            <a:endParaRPr lang="en-US" dirty="0"/>
          </a:p>
          <a:p>
            <a:r>
              <a:rPr lang="en-US" dirty="0" smtClean="0"/>
              <a:t>Well suited and disease-resistant cultivars</a:t>
            </a:r>
          </a:p>
          <a:p>
            <a:r>
              <a:rPr lang="en-US" dirty="0" smtClean="0"/>
              <a:t>Irrigation management</a:t>
            </a:r>
          </a:p>
          <a:p>
            <a:r>
              <a:rPr lang="en-US" dirty="0" smtClean="0"/>
              <a:t>Exclusion / avoidance</a:t>
            </a:r>
          </a:p>
          <a:p>
            <a:r>
              <a:rPr lang="en-US" dirty="0" smtClean="0"/>
              <a:t>Monitoring / record-keeping</a:t>
            </a:r>
          </a:p>
          <a:p>
            <a:r>
              <a:rPr lang="en-US" dirty="0" smtClean="0"/>
              <a:t>Direct control practices, including pesticides</a:t>
            </a:r>
            <a:endParaRPr lang="en-US" dirty="0"/>
          </a:p>
        </p:txBody>
      </p:sp>
      <p:pic>
        <p:nvPicPr>
          <p:cNvPr id="5"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54474112"/>
      </p:ext>
    </p:extLst>
  </p:cSld>
  <p:clrMapOvr>
    <a:masterClrMapping/>
  </p:clrMapOvr>
  <p:transition spd="slow" advTm="4777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dirty="0">
                <a:solidFill>
                  <a:prstClr val="black"/>
                </a:solidFill>
              </a:rPr>
              <a:t>Basic Concepts in Plant Pathology, by J.R. Hartman. </a:t>
            </a:r>
            <a:r>
              <a:rPr lang="en-US" sz="2000" dirty="0">
                <a:solidFill>
                  <a:prstClr val="black"/>
                </a:solidFill>
                <a:hlinkClick r:id="rId5"/>
              </a:rPr>
              <a:t>http://www.hort.purdue.edu/mg/pubs/DiagnosisBasicConcepts.pdf</a:t>
            </a:r>
            <a:r>
              <a:rPr lang="en-US" sz="2000" dirty="0">
                <a:solidFill>
                  <a:prstClr val="black"/>
                </a:solidFill>
              </a:rPr>
              <a:t> </a:t>
            </a:r>
            <a:endParaRPr lang="en-US" sz="3600"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Types of plant diseases</a:t>
            </a:r>
          </a:p>
          <a:p>
            <a:pPr lvl="1"/>
            <a:r>
              <a:rPr lang="en-US" dirty="0" smtClean="0"/>
              <a:t>Abiotic noninfectious diseases</a:t>
            </a:r>
          </a:p>
          <a:p>
            <a:pPr lvl="1"/>
            <a:r>
              <a:rPr lang="en-US" dirty="0" smtClean="0"/>
              <a:t>Infectious diseases</a:t>
            </a:r>
          </a:p>
          <a:p>
            <a:pPr lvl="2"/>
            <a:r>
              <a:rPr lang="en-US" dirty="0" smtClean="0"/>
              <a:t>The disease triangle</a:t>
            </a:r>
          </a:p>
          <a:p>
            <a:pPr lvl="3"/>
            <a:r>
              <a:rPr lang="en-US" dirty="0" smtClean="0"/>
              <a:t>Susceptible host plant, infective </a:t>
            </a:r>
            <a:r>
              <a:rPr lang="en-US" dirty="0"/>
              <a:t>p</a:t>
            </a:r>
            <a:r>
              <a:rPr lang="en-US" dirty="0" smtClean="0"/>
              <a:t>athogen, and conducive environment</a:t>
            </a:r>
          </a:p>
          <a:p>
            <a:pPr lvl="2"/>
            <a:r>
              <a:rPr lang="en-US" dirty="0" smtClean="0"/>
              <a:t>Diseases caused by fungi, bacteria, viruses, and nematodes</a:t>
            </a:r>
          </a:p>
          <a:p>
            <a:pPr lvl="1"/>
            <a:r>
              <a:rPr lang="en-US" dirty="0" smtClean="0"/>
              <a:t>Disease symptoms and signs</a:t>
            </a:r>
          </a:p>
          <a:p>
            <a:pPr lvl="1"/>
            <a:r>
              <a:rPr lang="en-US" dirty="0" smtClean="0"/>
              <a:t> Controlling diseases</a:t>
            </a:r>
          </a:p>
          <a:p>
            <a:pPr lvl="2"/>
            <a:r>
              <a:rPr lang="en-US" dirty="0" smtClean="0"/>
              <a:t>Avoidance, exclusion, eradication, protection, resistance,  and “therapy”</a:t>
            </a:r>
          </a:p>
        </p:txBody>
      </p:sp>
      <p:pic>
        <p:nvPicPr>
          <p:cNvPr id="4" name="Content Placeholder 10" descr="Illinois Migrant Council - Mozilla Firefox"/>
          <p:cNvPicPr>
            <a:picLocks noChangeAspect="1"/>
          </p:cNvPicPr>
          <p:nvPr/>
        </p:nvPicPr>
        <p:blipFill rotWithShape="1">
          <a:blip r:embed="rId6"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5" name="Picture 4"/>
          <p:cNvPicPr/>
          <p:nvPr/>
        </p:nvPicPr>
        <p:blipFill rotWithShape="1">
          <a:blip r:embed="rId7" cstate="print">
            <a:extLst>
              <a:ext uri="{28A0092B-C50C-407E-A947-70E740481C1C}">
                <a14:useLocalDpi xmlns:a14="http://schemas.microsoft.com/office/drawing/2010/main" val="0"/>
              </a:ext>
            </a:extLst>
          </a:blip>
          <a:srcRect l="20683" t="21528" r="21578" b="2431"/>
          <a:stretch/>
        </p:blipFill>
        <p:spPr bwMode="auto">
          <a:xfrm>
            <a:off x="5867400" y="1371600"/>
            <a:ext cx="2743200" cy="1676400"/>
          </a:xfrm>
          <a:prstGeom prst="rect">
            <a:avLst/>
          </a:prstGeom>
          <a:ln>
            <a:noFill/>
          </a:ln>
          <a:extLst>
            <a:ext uri="{53640926-AAD7-44D8-BBD7-CCE9431645EC}">
              <a14:shadowObscured xmlns:a14="http://schemas.microsoft.com/office/drawing/2010/main"/>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00883117"/>
      </p:ext>
    </p:extLst>
  </p:cSld>
  <p:clrMapOvr>
    <a:masterClrMapping/>
  </p:clrMapOvr>
  <p:transition spd="slow" advTm="11882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9632"/>
            <a:ext cx="5410200" cy="1143000"/>
          </a:xfrm>
        </p:spPr>
        <p:txBody>
          <a:bodyPr>
            <a:noAutofit/>
          </a:bodyPr>
          <a:lstStyle/>
          <a:p>
            <a:r>
              <a:rPr lang="en-US" sz="3600" dirty="0" smtClean="0">
                <a:solidFill>
                  <a:prstClr val="black"/>
                </a:solidFill>
              </a:rPr>
              <a:t>Disease cycle:  Gray mold (</a:t>
            </a:r>
            <a:r>
              <a:rPr lang="en-US" sz="3600" i="1" dirty="0" smtClean="0">
                <a:solidFill>
                  <a:prstClr val="black"/>
                </a:solidFill>
              </a:rPr>
              <a:t>Botrytis</a:t>
            </a:r>
            <a:r>
              <a:rPr lang="en-US" sz="3600" dirty="0" smtClean="0">
                <a:solidFill>
                  <a:prstClr val="black"/>
                </a:solidFill>
              </a:rPr>
              <a:t>) on strawberries</a:t>
            </a:r>
            <a:endParaRPr lang="en-US" sz="3600" dirty="0">
              <a:solidFill>
                <a:srgbClr val="FF0000"/>
              </a:solidFill>
            </a:endParaRPr>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5" name="Picture 4"/>
          <p:cNvPicPr/>
          <p:nvPr/>
        </p:nvPicPr>
        <p:blipFill rotWithShape="1">
          <a:blip r:embed="rId6" cstate="print">
            <a:extLst>
              <a:ext uri="{28A0092B-C50C-407E-A947-70E740481C1C}">
                <a14:useLocalDpi xmlns:a14="http://schemas.microsoft.com/office/drawing/2010/main" val="0"/>
              </a:ext>
            </a:extLst>
          </a:blip>
          <a:srcRect l="20683" t="21528" r="21578" b="2431"/>
          <a:stretch/>
        </p:blipFill>
        <p:spPr bwMode="auto">
          <a:xfrm>
            <a:off x="6629400" y="381000"/>
            <a:ext cx="2257962" cy="1621972"/>
          </a:xfrm>
          <a:prstGeom prst="rect">
            <a:avLst/>
          </a:prstGeom>
          <a:ln>
            <a:noFill/>
          </a:ln>
          <a:extLst>
            <a:ext uri="{53640926-AAD7-44D8-BBD7-CCE9431645EC}">
              <a14:shadowObscured xmlns:a14="http://schemas.microsoft.com/office/drawing/2010/main"/>
            </a:ext>
          </a:extLst>
        </p:spPr>
      </p:pic>
      <p:pic>
        <p:nvPicPr>
          <p:cNvPr id="7" name="Picture 10" descr="http://oardc.osu.edu/fruitpathology/organic/strawberry/images/strawb5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1905000"/>
            <a:ext cx="5924550" cy="39624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ttp://ts1.mm.bing.net/th?id=HN.607989720794205540&amp;pid=15.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5662" y="2133600"/>
            <a:ext cx="2171700" cy="1614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http://ts1.mm.bing.net/th?id=HN.608040985525751244&amp;pid=15.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6658" y="3962400"/>
            <a:ext cx="2080704"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07864076"/>
      </p:ext>
    </p:extLst>
  </p:cSld>
  <p:clrMapOvr>
    <a:masterClrMapping/>
  </p:clrMapOvr>
  <p:transition spd="slow" advTm="6161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Monocyclic versus polycyclic diseases</a:t>
            </a:r>
            <a:endParaRPr lang="en-US" sz="3600" dirty="0"/>
          </a:p>
        </p:txBody>
      </p:sp>
      <p:sp>
        <p:nvSpPr>
          <p:cNvPr id="3" name="Content Placeholder 2"/>
          <p:cNvSpPr>
            <a:spLocks noGrp="1"/>
          </p:cNvSpPr>
          <p:nvPr>
            <p:ph idx="1"/>
          </p:nvPr>
        </p:nvSpPr>
        <p:spPr/>
        <p:txBody>
          <a:bodyPr/>
          <a:lstStyle/>
          <a:p>
            <a:r>
              <a:rPr lang="en-US" dirty="0" smtClean="0"/>
              <a:t>Polycyclic = Compound interest … several infection cycles per season – gray mold, powdery mildew, brown rot in stone fruits</a:t>
            </a:r>
          </a:p>
          <a:p>
            <a:r>
              <a:rPr lang="en-US" dirty="0"/>
              <a:t>Monocyclic = Simple interest … one infection cycle per season – soil-borne pathogen infections such as those caused by </a:t>
            </a:r>
            <a:r>
              <a:rPr lang="en-US" i="1" dirty="0" err="1"/>
              <a:t>Fusarium</a:t>
            </a:r>
            <a:r>
              <a:rPr lang="en-US" dirty="0"/>
              <a:t>, also peach leaf curl in </a:t>
            </a:r>
            <a:r>
              <a:rPr lang="en-US" dirty="0" smtClean="0"/>
              <a:t>peaches </a:t>
            </a:r>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17631018"/>
      </p:ext>
    </p:extLst>
  </p:cSld>
  <p:clrMapOvr>
    <a:masterClrMapping/>
  </p:clrMapOvr>
  <p:transition spd="slow" advTm="6255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10.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4.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5.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6.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7.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8.xml><?xml version="1.0" encoding="utf-8"?>
<p:tagLst xmlns:a="http://schemas.openxmlformats.org/drawingml/2006/main" xmlns:r="http://schemas.openxmlformats.org/officeDocument/2006/relationships" xmlns:p="http://schemas.openxmlformats.org/presentationml/2006/main">
  <p:tag name="DVSHAPEID" val="ip2w5yLf7gRoIxhgGANLdN"/>
</p:tagLst>
</file>

<file path=ppt/tags/tag9.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3366</TotalTime>
  <Words>7057</Words>
  <Application>Microsoft Office PowerPoint</Application>
  <PresentationFormat>On-screen Show (4:3)</PresentationFormat>
  <Paragraphs>390</Paragraphs>
  <Slides>43</Slides>
  <Notes>42</Notes>
  <HiddenSlides>0</HiddenSlides>
  <MMClips>43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Cambria</vt:lpstr>
      <vt:lpstr>Georgia</vt:lpstr>
      <vt:lpstr>Times New Roman</vt:lpstr>
      <vt:lpstr>Theme1</vt:lpstr>
      <vt:lpstr>Preparing a New Generation  of Illinois Fruit and Vegetable Farmers  a USDA NIFA Beginning Farmer and Rancher  Development Program Project  Grant # 2012-49400-19565  http://www.newillinoisfarmers.org   </vt:lpstr>
      <vt:lpstr>Preparing a New Generation  of Illinois Fruit and Vegetable Farmers  Integrated Pest Management focusing on plant diseases, insects, and weeds</vt:lpstr>
      <vt:lpstr>Integrated Pest Management (IPM)</vt:lpstr>
      <vt:lpstr>Objectives</vt:lpstr>
      <vt:lpstr>More on IPM …</vt:lpstr>
      <vt:lpstr>IPM is part of a farm plan that minimizes the likelihood of severe losses to pests and optimizes yields and profits…</vt:lpstr>
      <vt:lpstr>Basic Concepts in Plant Pathology, by J.R. Hartman. http://www.hort.purdue.edu/mg/pubs/DiagnosisBasicConcepts.pdf </vt:lpstr>
      <vt:lpstr>Disease cycle:  Gray mold (Botrytis) on strawberries</vt:lpstr>
      <vt:lpstr>Monocyclic versus polycyclic diseases</vt:lpstr>
      <vt:lpstr>Controlling plant diseases …</vt:lpstr>
      <vt:lpstr>Using resistant varieties slows disease progression</vt:lpstr>
      <vt:lpstr>Examples of plant disease resources</vt:lpstr>
      <vt:lpstr>PowerPoint Presentation</vt:lpstr>
      <vt:lpstr>Background information on insect pest management</vt:lpstr>
      <vt:lpstr>Things to know about insect pests and their natural enemies</vt:lpstr>
      <vt:lpstr>References and resources on vegetable insects </vt:lpstr>
      <vt:lpstr>References and resources for fruit insects</vt:lpstr>
      <vt:lpstr>Economic thresholds and insect pest management</vt:lpstr>
      <vt:lpstr>Monitoring Insects and Mites</vt:lpstr>
      <vt:lpstr>Pheromone traps</vt:lpstr>
      <vt:lpstr>Beneficial insects</vt:lpstr>
      <vt:lpstr>Controlling insects… (using the same categories of practices listed for plant disease control)</vt:lpstr>
      <vt:lpstr>Weed Management</vt:lpstr>
      <vt:lpstr>Weed classification:  by broad taxonomic groupings</vt:lpstr>
      <vt:lpstr>Weed classification by life cycle </vt:lpstr>
      <vt:lpstr>PowerPoint Presentation</vt:lpstr>
      <vt:lpstr>PowerPoint Presentation</vt:lpstr>
      <vt:lpstr>Weed identification</vt:lpstr>
      <vt:lpstr>Weed identification resources</vt:lpstr>
      <vt:lpstr>Cultural control practices for weeds</vt:lpstr>
      <vt:lpstr>Mechanical control practices for weeds</vt:lpstr>
      <vt:lpstr>Herbicides for chemical control </vt:lpstr>
      <vt:lpstr>Models and forecasting systems</vt:lpstr>
      <vt:lpstr>Newsletters</vt:lpstr>
      <vt:lpstr>Archived webinars</vt:lpstr>
      <vt:lpstr>Examples of IPM Guides</vt:lpstr>
      <vt:lpstr>Examples of scouting forms</vt:lpstr>
      <vt:lpstr>How do you know what to spray against what pest in a given crop?</vt:lpstr>
      <vt:lpstr>PowerPoint Presentation</vt:lpstr>
      <vt:lpstr>For Vegetables …</vt:lpstr>
      <vt:lpstr>To summarize …</vt:lpstr>
      <vt:lpstr>To reach us …</vt:lpstr>
      <vt:lpstr>If you have questions … </vt:lpstr>
    </vt:vector>
  </TitlesOfParts>
  <Company>University of Illinois Extension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Variety Selection and Evaluation</dc:title>
  <dc:creator>Administrator</dc:creator>
  <cp:lastModifiedBy>Hosier, Mary</cp:lastModifiedBy>
  <cp:revision>160</cp:revision>
  <cp:lastPrinted>2014-05-02T14:34:04Z</cp:lastPrinted>
  <dcterms:created xsi:type="dcterms:W3CDTF">2013-04-23T13:49:10Z</dcterms:created>
  <dcterms:modified xsi:type="dcterms:W3CDTF">2016-04-28T19:47:22Z</dcterms:modified>
</cp:coreProperties>
</file>