
<file path=[Content_Types].xml><?xml version="1.0" encoding="utf-8"?>
<Types xmlns="http://schemas.openxmlformats.org/package/2006/content-types">
  <Default Extension="png" ContentType="image/png"/>
  <Default Extension="jpeg" ContentType="image/jpeg"/>
  <Default Extension="m4a" ContentType="audio/mp4"/>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9" r:id="rId2"/>
    <p:sldMasterId id="2147483767" r:id="rId3"/>
  </p:sldMasterIdLst>
  <p:notesMasterIdLst>
    <p:notesMasterId r:id="rId78"/>
  </p:notesMasterIdLst>
  <p:handoutMasterIdLst>
    <p:handoutMasterId r:id="rId79"/>
  </p:handoutMasterIdLst>
  <p:sldIdLst>
    <p:sldId id="378" r:id="rId4"/>
    <p:sldId id="338" r:id="rId5"/>
    <p:sldId id="374" r:id="rId6"/>
    <p:sldId id="376" r:id="rId7"/>
    <p:sldId id="281" r:id="rId8"/>
    <p:sldId id="282" r:id="rId9"/>
    <p:sldId id="286" r:id="rId10"/>
    <p:sldId id="287" r:id="rId11"/>
    <p:sldId id="288" r:id="rId12"/>
    <p:sldId id="290" r:id="rId13"/>
    <p:sldId id="292" r:id="rId14"/>
    <p:sldId id="293" r:id="rId15"/>
    <p:sldId id="294" r:id="rId16"/>
    <p:sldId id="298" r:id="rId17"/>
    <p:sldId id="295" r:id="rId18"/>
    <p:sldId id="296" r:id="rId19"/>
    <p:sldId id="300" r:id="rId20"/>
    <p:sldId id="301" r:id="rId21"/>
    <p:sldId id="302" r:id="rId22"/>
    <p:sldId id="303" r:id="rId23"/>
    <p:sldId id="304" r:id="rId24"/>
    <p:sldId id="305" r:id="rId25"/>
    <p:sldId id="306" r:id="rId26"/>
    <p:sldId id="377" r:id="rId27"/>
    <p:sldId id="307" r:id="rId28"/>
    <p:sldId id="308" r:id="rId29"/>
    <p:sldId id="309" r:id="rId30"/>
    <p:sldId id="310" r:id="rId31"/>
    <p:sldId id="312" r:id="rId32"/>
    <p:sldId id="311" r:id="rId33"/>
    <p:sldId id="313" r:id="rId34"/>
    <p:sldId id="315" r:id="rId35"/>
    <p:sldId id="316" r:id="rId36"/>
    <p:sldId id="317" r:id="rId37"/>
    <p:sldId id="318" r:id="rId38"/>
    <p:sldId id="319" r:id="rId39"/>
    <p:sldId id="320" r:id="rId40"/>
    <p:sldId id="321" r:id="rId41"/>
    <p:sldId id="340" r:id="rId42"/>
    <p:sldId id="324" r:id="rId43"/>
    <p:sldId id="325" r:id="rId44"/>
    <p:sldId id="326" r:id="rId45"/>
    <p:sldId id="327" r:id="rId46"/>
    <p:sldId id="328" r:id="rId47"/>
    <p:sldId id="331" r:id="rId48"/>
    <p:sldId id="356" r:id="rId49"/>
    <p:sldId id="341" r:id="rId50"/>
    <p:sldId id="342" r:id="rId51"/>
    <p:sldId id="344" r:id="rId52"/>
    <p:sldId id="345" r:id="rId53"/>
    <p:sldId id="346" r:id="rId54"/>
    <p:sldId id="357" r:id="rId55"/>
    <p:sldId id="275" r:id="rId56"/>
    <p:sldId id="375" r:id="rId57"/>
    <p:sldId id="266" r:id="rId58"/>
    <p:sldId id="268" r:id="rId59"/>
    <p:sldId id="267" r:id="rId60"/>
    <p:sldId id="264" r:id="rId61"/>
    <p:sldId id="265" r:id="rId62"/>
    <p:sldId id="262" r:id="rId63"/>
    <p:sldId id="261" r:id="rId64"/>
    <p:sldId id="263" r:id="rId65"/>
    <p:sldId id="347" r:id="rId66"/>
    <p:sldId id="269" r:id="rId67"/>
    <p:sldId id="358" r:id="rId68"/>
    <p:sldId id="360" r:id="rId69"/>
    <p:sldId id="362" r:id="rId70"/>
    <p:sldId id="367" r:id="rId71"/>
    <p:sldId id="370" r:id="rId72"/>
    <p:sldId id="371" r:id="rId73"/>
    <p:sldId id="372" r:id="rId74"/>
    <p:sldId id="373" r:id="rId75"/>
    <p:sldId id="335" r:id="rId76"/>
    <p:sldId id="379" r:id="rId77"/>
  </p:sldIdLst>
  <p:sldSz cx="9144000" cy="6858000" type="screen4x3"/>
  <p:notesSz cx="6858000" cy="9236075"/>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2" autoAdjust="0"/>
    <p:restoredTop sz="75995" autoAdjust="0"/>
  </p:normalViewPr>
  <p:slideViewPr>
    <p:cSldViewPr>
      <p:cViewPr>
        <p:scale>
          <a:sx n="75" d="100"/>
          <a:sy n="75" d="100"/>
        </p:scale>
        <p:origin x="379" y="-1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63" d="100"/>
          <a:sy n="63" d="100"/>
        </p:scale>
        <p:origin x="-1656" y="-62"/>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959" tIns="45980" rIns="91959" bIns="45980" rtlCol="0"/>
          <a:lstStyle>
            <a:lvl1pPr algn="l" fontAlgn="auto">
              <a:spcBef>
                <a:spcPts val="0"/>
              </a:spcBef>
              <a:spcAft>
                <a:spcPts val="0"/>
              </a:spcAft>
              <a:defRPr sz="1200" dirty="0" smtClean="0">
                <a:latin typeface="+mn-lt"/>
                <a:ea typeface="+mn-ea"/>
              </a:defRPr>
            </a:lvl1pPr>
          </a:lstStyle>
          <a:p>
            <a:pPr>
              <a:defRPr/>
            </a:pPr>
            <a:r>
              <a:rPr lang="en-US" dirty="0"/>
              <a:t>Preparing a New Generation of Illinois </a:t>
            </a:r>
          </a:p>
          <a:p>
            <a:pPr>
              <a:defRPr/>
            </a:pPr>
            <a:r>
              <a:rPr lang="en-US" dirty="0"/>
              <a:t>Fruit and Vegetable Farmers</a:t>
            </a:r>
          </a:p>
        </p:txBody>
      </p:sp>
      <p:sp>
        <p:nvSpPr>
          <p:cNvPr id="3" name="Date Placeholder 2"/>
          <p:cNvSpPr>
            <a:spLocks noGrp="1"/>
          </p:cNvSpPr>
          <p:nvPr>
            <p:ph type="dt" sz="quarter" idx="1"/>
          </p:nvPr>
        </p:nvSpPr>
        <p:spPr>
          <a:xfrm>
            <a:off x="3884613" y="0"/>
            <a:ext cx="2971800" cy="461963"/>
          </a:xfrm>
          <a:prstGeom prst="rect">
            <a:avLst/>
          </a:prstGeom>
        </p:spPr>
        <p:txBody>
          <a:bodyPr vert="horz" wrap="square" lIns="91959" tIns="45980" rIns="91959" bIns="45980" numCol="1" anchor="t" anchorCtr="0" compatLnSpc="1">
            <a:prstTxWarp prst="textNoShape">
              <a:avLst/>
            </a:prstTxWarp>
          </a:bodyPr>
          <a:lstStyle>
            <a:lvl1pPr algn="r">
              <a:defRPr sz="1200" dirty="0" smtClean="0">
                <a:latin typeface="Times New Roman" pitchFamily="18" charset="0"/>
              </a:defRPr>
            </a:lvl1pPr>
          </a:lstStyle>
          <a:p>
            <a:pPr>
              <a:defRPr/>
            </a:pPr>
            <a:r>
              <a:rPr lang="en-US" dirty="0"/>
              <a:t>January </a:t>
            </a:r>
            <a:r>
              <a:rPr lang="en-US" dirty="0" smtClean="0"/>
              <a:t> 2015</a:t>
            </a:r>
            <a:endParaRPr lang="en-US" dirty="0"/>
          </a:p>
        </p:txBody>
      </p:sp>
      <p:sp>
        <p:nvSpPr>
          <p:cNvPr id="4" name="Footer Placeholder 3"/>
          <p:cNvSpPr>
            <a:spLocks noGrp="1"/>
          </p:cNvSpPr>
          <p:nvPr>
            <p:ph type="ftr" sz="quarter" idx="2"/>
          </p:nvPr>
        </p:nvSpPr>
        <p:spPr>
          <a:xfrm>
            <a:off x="0" y="8772525"/>
            <a:ext cx="2971800" cy="461963"/>
          </a:xfrm>
          <a:prstGeom prst="rect">
            <a:avLst/>
          </a:prstGeom>
        </p:spPr>
        <p:txBody>
          <a:bodyPr vert="horz" lIns="91959" tIns="45980" rIns="91959" bIns="45980" rtlCol="0" anchor="b"/>
          <a:lstStyle>
            <a:lvl1pPr algn="l" fontAlgn="auto">
              <a:spcBef>
                <a:spcPts val="0"/>
              </a:spcBef>
              <a:spcAft>
                <a:spcPts val="0"/>
              </a:spcAft>
              <a:defRPr sz="1200" smtClean="0">
                <a:latin typeface="+mn-lt"/>
                <a:ea typeface="+mn-ea"/>
              </a:defRPr>
            </a:lvl1pPr>
          </a:lstStyle>
          <a:p>
            <a:pPr>
              <a:defRPr/>
            </a:pPr>
            <a:endParaRPr lang="en-US" dirty="0"/>
          </a:p>
        </p:txBody>
      </p:sp>
      <p:sp>
        <p:nvSpPr>
          <p:cNvPr id="5" name="Slide Number Placeholder 4"/>
          <p:cNvSpPr>
            <a:spLocks noGrp="1"/>
          </p:cNvSpPr>
          <p:nvPr>
            <p:ph type="sldNum" sz="quarter" idx="3"/>
          </p:nvPr>
        </p:nvSpPr>
        <p:spPr>
          <a:xfrm>
            <a:off x="3884613" y="8772525"/>
            <a:ext cx="2971800" cy="461963"/>
          </a:xfrm>
          <a:prstGeom prst="rect">
            <a:avLst/>
          </a:prstGeom>
        </p:spPr>
        <p:txBody>
          <a:bodyPr vert="horz" wrap="square" lIns="91959" tIns="45980" rIns="91959" bIns="45980" numCol="1" anchor="b" anchorCtr="0" compatLnSpc="1">
            <a:prstTxWarp prst="textNoShape">
              <a:avLst/>
            </a:prstTxWarp>
          </a:bodyPr>
          <a:lstStyle>
            <a:lvl1pPr algn="r">
              <a:defRPr sz="1200" smtClean="0">
                <a:latin typeface="+mn-lt"/>
              </a:defRPr>
            </a:lvl1pPr>
          </a:lstStyle>
          <a:p>
            <a:pPr>
              <a:defRPr/>
            </a:pPr>
            <a:fld id="{62C357E7-C4E6-4EC0-8A60-4D2E85ED4D4D}" type="slidenum">
              <a:rPr lang="en-US"/>
              <a:pPr>
                <a:defRPr/>
              </a:pPr>
              <a:t>‹#›</a:t>
            </a:fld>
            <a:endParaRPr lang="en-US" dirty="0"/>
          </a:p>
        </p:txBody>
      </p:sp>
    </p:spTree>
    <p:extLst>
      <p:ext uri="{BB962C8B-B14F-4D97-AF65-F5344CB8AC3E}">
        <p14:creationId xmlns:p14="http://schemas.microsoft.com/office/powerpoint/2010/main" val="15101783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959" tIns="45980" rIns="91959" bIns="45980" rtlCol="0"/>
          <a:lstStyle>
            <a:lvl1pPr algn="l" fontAlgn="auto">
              <a:spcBef>
                <a:spcPts val="0"/>
              </a:spcBef>
              <a:spcAft>
                <a:spcPts val="0"/>
              </a:spcAft>
              <a:defRPr sz="1200" smtClean="0">
                <a:latin typeface="+mn-lt"/>
                <a:ea typeface="+mn-ea"/>
              </a:defRPr>
            </a:lvl1pPr>
          </a:lstStyle>
          <a:p>
            <a:pPr>
              <a:defRPr/>
            </a:pPr>
            <a:r>
              <a:rPr lang="en-US"/>
              <a:t>Preparing a New Generation of Illinois Fruit and Vegetable Farmers</a:t>
            </a:r>
          </a:p>
        </p:txBody>
      </p:sp>
      <p:sp>
        <p:nvSpPr>
          <p:cNvPr id="3" name="Date Placeholder 2"/>
          <p:cNvSpPr>
            <a:spLocks noGrp="1"/>
          </p:cNvSpPr>
          <p:nvPr>
            <p:ph type="dt" idx="1"/>
          </p:nvPr>
        </p:nvSpPr>
        <p:spPr>
          <a:xfrm>
            <a:off x="3884613" y="0"/>
            <a:ext cx="2971800" cy="461963"/>
          </a:xfrm>
          <a:prstGeom prst="rect">
            <a:avLst/>
          </a:prstGeom>
        </p:spPr>
        <p:txBody>
          <a:bodyPr vert="horz" wrap="square" lIns="91959" tIns="45980" rIns="91959" bIns="45980" numCol="1" anchor="t" anchorCtr="0" compatLnSpc="1">
            <a:prstTxWarp prst="textNoShape">
              <a:avLst/>
            </a:prstTxWarp>
          </a:bodyPr>
          <a:lstStyle>
            <a:lvl1pPr algn="r">
              <a:defRPr sz="1200" smtClean="0"/>
            </a:lvl1pPr>
          </a:lstStyle>
          <a:p>
            <a:pPr>
              <a:defRPr/>
            </a:pPr>
            <a:r>
              <a:rPr lang="en-US"/>
              <a:t>January 26, 2013</a:t>
            </a:r>
          </a:p>
        </p:txBody>
      </p:sp>
      <p:sp>
        <p:nvSpPr>
          <p:cNvPr id="4" name="Slide Image Placeholder 3"/>
          <p:cNvSpPr>
            <a:spLocks noGrp="1" noRot="1" noChangeAspect="1"/>
          </p:cNvSpPr>
          <p:nvPr>
            <p:ph type="sldImg" idx="2"/>
          </p:nvPr>
        </p:nvSpPr>
        <p:spPr>
          <a:xfrm>
            <a:off x="1119188" y="692150"/>
            <a:ext cx="4619625" cy="3463925"/>
          </a:xfrm>
          <a:prstGeom prst="rect">
            <a:avLst/>
          </a:prstGeom>
          <a:noFill/>
          <a:ln w="12700">
            <a:solidFill>
              <a:prstClr val="black"/>
            </a:solidFill>
          </a:ln>
        </p:spPr>
        <p:txBody>
          <a:bodyPr vert="horz" lIns="91959" tIns="45980" rIns="91959" bIns="45980" rtlCol="0" anchor="ctr"/>
          <a:lstStyle/>
          <a:p>
            <a:pPr lvl="0"/>
            <a:endParaRPr lang="en-US" noProof="0"/>
          </a:p>
        </p:txBody>
      </p:sp>
      <p:sp>
        <p:nvSpPr>
          <p:cNvPr id="5" name="Notes Placeholder 4"/>
          <p:cNvSpPr>
            <a:spLocks noGrp="1"/>
          </p:cNvSpPr>
          <p:nvPr>
            <p:ph type="body" sz="quarter" idx="3"/>
          </p:nvPr>
        </p:nvSpPr>
        <p:spPr>
          <a:xfrm>
            <a:off x="685800" y="4387850"/>
            <a:ext cx="5486400" cy="4156075"/>
          </a:xfrm>
          <a:prstGeom prst="rect">
            <a:avLst/>
          </a:prstGeom>
        </p:spPr>
        <p:txBody>
          <a:bodyPr vert="horz" lIns="91959" tIns="45980" rIns="91959" bIns="4598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2525"/>
            <a:ext cx="2971800" cy="461963"/>
          </a:xfrm>
          <a:prstGeom prst="rect">
            <a:avLst/>
          </a:prstGeom>
        </p:spPr>
        <p:txBody>
          <a:bodyPr vert="horz" lIns="91959" tIns="45980" rIns="91959" bIns="45980" rtlCol="0" anchor="b"/>
          <a:lstStyle>
            <a:lvl1pPr algn="l" fontAlgn="auto">
              <a:spcBef>
                <a:spcPts val="0"/>
              </a:spcBef>
              <a:spcAft>
                <a:spcPts val="0"/>
              </a:spcAft>
              <a:defRPr sz="1200" smtClean="0">
                <a:latin typeface="+mn-lt"/>
                <a:ea typeface="+mn-ea"/>
              </a:defRPr>
            </a:lvl1pPr>
          </a:lstStyle>
          <a:p>
            <a:pPr>
              <a:defRPr/>
            </a:pPr>
            <a:r>
              <a:rPr lang="en-US"/>
              <a:t>Urbana, IL</a:t>
            </a:r>
          </a:p>
        </p:txBody>
      </p:sp>
      <p:sp>
        <p:nvSpPr>
          <p:cNvPr id="7" name="Slide Number Placeholder 6"/>
          <p:cNvSpPr>
            <a:spLocks noGrp="1"/>
          </p:cNvSpPr>
          <p:nvPr>
            <p:ph type="sldNum" sz="quarter" idx="5"/>
          </p:nvPr>
        </p:nvSpPr>
        <p:spPr>
          <a:xfrm>
            <a:off x="3884613" y="8772525"/>
            <a:ext cx="2971800" cy="461963"/>
          </a:xfrm>
          <a:prstGeom prst="rect">
            <a:avLst/>
          </a:prstGeom>
        </p:spPr>
        <p:txBody>
          <a:bodyPr vert="horz" wrap="square" lIns="91959" tIns="45980" rIns="91959" bIns="45980" numCol="1" anchor="b" anchorCtr="0" compatLnSpc="1">
            <a:prstTxWarp prst="textNoShape">
              <a:avLst/>
            </a:prstTxWarp>
          </a:bodyPr>
          <a:lstStyle>
            <a:lvl1pPr algn="r">
              <a:defRPr sz="1200" smtClean="0"/>
            </a:lvl1pPr>
          </a:lstStyle>
          <a:p>
            <a:pPr>
              <a:defRPr/>
            </a:pPr>
            <a:fld id="{9CFA5152-D651-4420-A44D-E27D5608EED3}" type="slidenum">
              <a:rPr lang="en-US"/>
              <a:pPr>
                <a:defRPr/>
              </a:pPr>
              <a:t>‹#›</a:t>
            </a:fld>
            <a:endParaRPr lang="en-US"/>
          </a:p>
        </p:txBody>
      </p:sp>
    </p:spTree>
    <p:extLst>
      <p:ext uri="{BB962C8B-B14F-4D97-AF65-F5344CB8AC3E}">
        <p14:creationId xmlns:p14="http://schemas.microsoft.com/office/powerpoint/2010/main" val="896117134"/>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3203677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Growers using purchased seed will not need to worry about seed dormancy.</a:t>
            </a:r>
            <a:r>
              <a:rPr lang="en-US" baseline="0" dirty="0" smtClean="0"/>
              <a:t>  Growers that are saving their own seed need to make sure the species they are saving either does not have dormancy problems or take steps to alleviate seed dormancy.  Common types of seed dormancy and the remedies are listed.</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10</a:t>
            </a:fld>
            <a:endParaRPr lang="en-US"/>
          </a:p>
        </p:txBody>
      </p:sp>
    </p:spTree>
    <p:extLst>
      <p:ext uri="{BB962C8B-B14F-4D97-AF65-F5344CB8AC3E}">
        <p14:creationId xmlns:p14="http://schemas.microsoft.com/office/powerpoint/2010/main" val="3029623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Growers</a:t>
            </a:r>
            <a:r>
              <a:rPr lang="en-US" baseline="0" dirty="0" smtClean="0"/>
              <a:t> vary in the seeding methods they use and in some cased the seeding method varies also with the species being raised.  Small growers and also small seeded species may rely heavily on simply broadcasting seed on top of plug mix.  This system works but the biggest problem associated with it is that disease like damping off can proceed from plant to plant and result in mortality of the entire seeded flat.  Seeding in rows reduces the likelihood that the entire flat will be lost to disease.  Growers that use plug trays jiffy pellets or rock wool blocks direct seed single seeds into the growing container/receptacle. </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11</a:t>
            </a:fld>
            <a:endParaRPr lang="en-US"/>
          </a:p>
        </p:txBody>
      </p:sp>
    </p:spTree>
    <p:extLst>
      <p:ext uri="{BB962C8B-B14F-4D97-AF65-F5344CB8AC3E}">
        <p14:creationId xmlns:p14="http://schemas.microsoft.com/office/powerpoint/2010/main" val="3149648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Broadcasting</a:t>
            </a:r>
            <a:r>
              <a:rPr lang="en-US" baseline="0" dirty="0" smtClean="0"/>
              <a:t> works for small seeded species.  The picture on the right show the danger of broadcast seeding.  Damping off is spreading rapidly across the entire flat.</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12</a:t>
            </a:fld>
            <a:endParaRPr lang="en-US"/>
          </a:p>
        </p:txBody>
      </p:sp>
    </p:spTree>
    <p:extLst>
      <p:ext uri="{BB962C8B-B14F-4D97-AF65-F5344CB8AC3E}">
        <p14:creationId xmlns:p14="http://schemas.microsoft.com/office/powerpoint/2010/main" val="2681869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Seeding in rows reduced chances of losing an</a:t>
            </a:r>
            <a:r>
              <a:rPr lang="en-US" baseline="0" dirty="0" smtClean="0"/>
              <a:t> entire flat to disease.  In this picture a seeding flat is being used so that the plastic </a:t>
            </a:r>
            <a:r>
              <a:rPr lang="en-US" baseline="0" dirty="0" err="1" smtClean="0"/>
              <a:t>septums</a:t>
            </a:r>
            <a:r>
              <a:rPr lang="en-US" baseline="0" dirty="0" smtClean="0"/>
              <a:t> between rows further reduce likelihood of disease spread.</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13</a:t>
            </a:fld>
            <a:endParaRPr lang="en-US"/>
          </a:p>
        </p:txBody>
      </p:sp>
    </p:spTree>
    <p:extLst>
      <p:ext uri="{BB962C8B-B14F-4D97-AF65-F5344CB8AC3E}">
        <p14:creationId xmlns:p14="http://schemas.microsoft.com/office/powerpoint/2010/main" val="2990820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plug</a:t>
            </a:r>
            <a:r>
              <a:rPr lang="en-US" baseline="0" dirty="0" smtClean="0"/>
              <a:t> tray where single seeds have been placed in each individual hole.</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14</a:t>
            </a:fld>
            <a:endParaRPr lang="en-US"/>
          </a:p>
        </p:txBody>
      </p:sp>
    </p:spTree>
    <p:extLst>
      <p:ext uri="{BB962C8B-B14F-4D97-AF65-F5344CB8AC3E}">
        <p14:creationId xmlns:p14="http://schemas.microsoft.com/office/powerpoint/2010/main" val="1153256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variety</a:t>
            </a:r>
            <a:r>
              <a:rPr lang="en-US" baseline="0" dirty="0" smtClean="0"/>
              <a:t> of seeding aids/tools that small growers can purchase and use.</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15</a:t>
            </a:fld>
            <a:endParaRPr lang="en-US"/>
          </a:p>
        </p:txBody>
      </p:sp>
    </p:spTree>
    <p:extLst>
      <p:ext uri="{BB962C8B-B14F-4D97-AF65-F5344CB8AC3E}">
        <p14:creationId xmlns:p14="http://schemas.microsoft.com/office/powerpoint/2010/main" val="1960894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a:t>
            </a:r>
            <a:r>
              <a:rPr lang="en-US" baseline="0" dirty="0" smtClean="0"/>
              <a:t> seeding into plug trays is more common in larger operations.  The upper left picture shows some of the various sizes of plug trays available.  Tools for direct seeding are also available for purchase and use.  The seeding tool best suited for an individual operation is largely a function of the number of transplants it raises.  </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16</a:t>
            </a:fld>
            <a:endParaRPr lang="en-US"/>
          </a:p>
        </p:txBody>
      </p:sp>
    </p:spTree>
    <p:extLst>
      <p:ext uri="{BB962C8B-B14F-4D97-AF65-F5344CB8AC3E}">
        <p14:creationId xmlns:p14="http://schemas.microsoft.com/office/powerpoint/2010/main" val="351949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seed has been sown it is time to begin the germination</a:t>
            </a:r>
            <a:r>
              <a:rPr lang="en-US" baseline="0" dirty="0" smtClean="0"/>
              <a:t> process. </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17</a:t>
            </a:fld>
            <a:endParaRPr lang="en-US"/>
          </a:p>
        </p:txBody>
      </p:sp>
    </p:spTree>
    <p:extLst>
      <p:ext uri="{BB962C8B-B14F-4D97-AF65-F5344CB8AC3E}">
        <p14:creationId xmlns:p14="http://schemas.microsoft.com/office/powerpoint/2010/main" val="3174103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discussed earlier proper temperature and moisture are critical for good seed germination.  Larger operation commonly have a room (or modified walk in cooler) where higher than average temperatures and relative humidity can be maintained.  Medium size growers may utilize purchased germinators like seen on the left.  Smaller growers may utilize thermostatically controlled heat mats and cover flats with domes to maintain humidity like seen on the right.</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18</a:t>
            </a:fld>
            <a:endParaRPr lang="en-US"/>
          </a:p>
        </p:txBody>
      </p:sp>
    </p:spTree>
    <p:extLst>
      <p:ext uri="{BB962C8B-B14F-4D97-AF65-F5344CB8AC3E}">
        <p14:creationId xmlns:p14="http://schemas.microsoft.com/office/powerpoint/2010/main" val="3365230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couple</a:t>
            </a:r>
            <a:r>
              <a:rPr lang="en-US" baseline="0" dirty="0" smtClean="0"/>
              <a:t> of photos of how growers germinate seeds.  The lower left show the use of heating mats.  The germination bench in the upper right is heated with electric heating cables that are not visible.  Note how both operation can cover the area with plastic to keep humidity high until seeds germinate.</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19</a:t>
            </a:fld>
            <a:endParaRPr lang="en-US"/>
          </a:p>
        </p:txBody>
      </p:sp>
    </p:spTree>
    <p:extLst>
      <p:ext uri="{BB962C8B-B14F-4D97-AF65-F5344CB8AC3E}">
        <p14:creationId xmlns:p14="http://schemas.microsoft.com/office/powerpoint/2010/main" val="2039362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2</a:t>
            </a:fld>
            <a:endParaRPr lang="en-US"/>
          </a:p>
        </p:txBody>
      </p:sp>
    </p:spTree>
    <p:extLst>
      <p:ext uri="{BB962C8B-B14F-4D97-AF65-F5344CB8AC3E}">
        <p14:creationId xmlns:p14="http://schemas.microsoft.com/office/powerpoint/2010/main" val="3909954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upper left shows an electric</a:t>
            </a:r>
            <a:r>
              <a:rPr lang="en-US" baseline="0" dirty="0" smtClean="0"/>
              <a:t> heating cable.  They are available in a wide variety of lengths and wattages  The right hand picture in an example of a thermostat that is used to control heat mats or cables.  The copper probe is inserted into an empty flat or section of flat that is filled with the same media that is at the same wetness as is being used to germinate the seed.  Another tool that is critical is an accurate thermometer that can be inserted into the germination media.</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20</a:t>
            </a:fld>
            <a:endParaRPr lang="en-US"/>
          </a:p>
        </p:txBody>
      </p:sp>
    </p:spTree>
    <p:extLst>
      <p:ext uri="{BB962C8B-B14F-4D97-AF65-F5344CB8AC3E}">
        <p14:creationId xmlns:p14="http://schemas.microsoft.com/office/powerpoint/2010/main" val="1546884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soon</a:t>
            </a:r>
            <a:r>
              <a:rPr lang="en-US" baseline="0" dirty="0" smtClean="0"/>
              <a:t> after germination, the flat containing the seedlings should be moved out of the germination area and into the greenhouse.  Failure to remove the seedlings from the germination area, which is higher in temperature and relative humidity and lower in light intensity, will result in stretched (etiolated) seedlings which are of inferior quality.</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21</a:t>
            </a:fld>
            <a:endParaRPr lang="en-US"/>
          </a:p>
        </p:txBody>
      </p:sp>
    </p:spTree>
    <p:extLst>
      <p:ext uri="{BB962C8B-B14F-4D97-AF65-F5344CB8AC3E}">
        <p14:creationId xmlns:p14="http://schemas.microsoft.com/office/powerpoint/2010/main" val="1598017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Usually around</a:t>
            </a:r>
            <a:r>
              <a:rPr lang="en-US" baseline="0" dirty="0" smtClean="0"/>
              <a:t> a week after seedling emergence it is time to pot the seedlings.</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22</a:t>
            </a:fld>
            <a:endParaRPr lang="en-US"/>
          </a:p>
        </p:txBody>
      </p:sp>
    </p:spTree>
    <p:extLst>
      <p:ext uri="{BB962C8B-B14F-4D97-AF65-F5344CB8AC3E}">
        <p14:creationId xmlns:p14="http://schemas.microsoft.com/office/powerpoint/2010/main" val="253898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a:t>
            </a:r>
            <a:r>
              <a:rPr lang="en-US" baseline="0" dirty="0" smtClean="0"/>
              <a:t> a wide variety of containers used for growing on transplants.  The type(s) of containers used will vary by growers and species being raised.  The size of the container must be large enough to support the finished transplant size.  Growers should note that in a vast number of studies there has been a correlation established between tomato transplant size and both early and overall yield.</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23</a:t>
            </a:fld>
            <a:endParaRPr lang="en-US"/>
          </a:p>
        </p:txBody>
      </p:sp>
    </p:spTree>
    <p:extLst>
      <p:ext uri="{BB962C8B-B14F-4D97-AF65-F5344CB8AC3E}">
        <p14:creationId xmlns:p14="http://schemas.microsoft.com/office/powerpoint/2010/main" val="3425758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study that shows</a:t>
            </a:r>
            <a:r>
              <a:rPr lang="en-US" baseline="0" dirty="0" smtClean="0"/>
              <a:t> the impact of tomato transplant size on early and total marketable yield.  Larger transplant size equals greater yield.</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24</a:t>
            </a:fld>
            <a:endParaRPr lang="en-US"/>
          </a:p>
        </p:txBody>
      </p:sp>
    </p:spTree>
    <p:extLst>
      <p:ext uri="{BB962C8B-B14F-4D97-AF65-F5344CB8AC3E}">
        <p14:creationId xmlns:p14="http://schemas.microsoft.com/office/powerpoint/2010/main" val="3246173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Plastic is the most</a:t>
            </a:r>
            <a:r>
              <a:rPr lang="en-US" baseline="0" dirty="0" smtClean="0"/>
              <a:t> commonly used material for growing transplants.  It is economical, light weight, reusable and available in many shapes and sizes.  The biggest problem with plastic, especially for new growers, is that plastic tends to stay very wet which can dramatically reduce transplant quality.</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25</a:t>
            </a:fld>
            <a:endParaRPr lang="en-US"/>
          </a:p>
        </p:txBody>
      </p:sp>
    </p:spTree>
    <p:extLst>
      <p:ext uri="{BB962C8B-B14F-4D97-AF65-F5344CB8AC3E}">
        <p14:creationId xmlns:p14="http://schemas.microsoft.com/office/powerpoint/2010/main" val="3472227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Clay is seldom</a:t>
            </a:r>
            <a:r>
              <a:rPr lang="en-US" baseline="0" dirty="0" smtClean="0"/>
              <a:t> used anymore by commercial growers.  It is very grower friendly, reusable, and easy to keep the media dry.  However, the expense and weight associated with clay has largely removed its use by commercial producers.  </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27</a:t>
            </a:fld>
            <a:endParaRPr lang="en-US"/>
          </a:p>
        </p:txBody>
      </p:sp>
    </p:spTree>
    <p:extLst>
      <p:ext uri="{BB962C8B-B14F-4D97-AF65-F5344CB8AC3E}">
        <p14:creationId xmlns:p14="http://schemas.microsoft.com/office/powerpoint/2010/main" val="2024564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use of peat containers is increasing among growers.  The peat containers are not reusable but are relatively cheap, grower friendly (easy to keep media dry) and available in a wide variety of shapes and sizes.</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28</a:t>
            </a:fld>
            <a:endParaRPr lang="en-US"/>
          </a:p>
        </p:txBody>
      </p:sp>
    </p:spTree>
    <p:extLst>
      <p:ext uri="{BB962C8B-B14F-4D97-AF65-F5344CB8AC3E}">
        <p14:creationId xmlns:p14="http://schemas.microsoft.com/office/powerpoint/2010/main" val="829497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variety of materials</a:t>
            </a:r>
            <a:r>
              <a:rPr lang="en-US" baseline="0" dirty="0" smtClean="0"/>
              <a:t> can be used for growing on transplants.  These plants were all transplanted on the same date but you can see that they vary greatly in size.  The medias are from left to right: perlite, sawdust, vermiculite and perlite 50:50,  metro mix, coconut coir, and coconut coir and perlite 50:50</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29</a:t>
            </a:fld>
            <a:endParaRPr lang="en-US"/>
          </a:p>
        </p:txBody>
      </p:sp>
    </p:spTree>
    <p:extLst>
      <p:ext uri="{BB962C8B-B14F-4D97-AF65-F5344CB8AC3E}">
        <p14:creationId xmlns:p14="http://schemas.microsoft.com/office/powerpoint/2010/main" val="2251391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 growers will purchase</a:t>
            </a:r>
            <a:r>
              <a:rPr lang="en-US" baseline="0" dirty="0" smtClean="0"/>
              <a:t> plug or general purpose growing media in compressed bales that need to be broken apart and wetted prior to use.</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30</a:t>
            </a:fld>
            <a:endParaRPr lang="en-US"/>
          </a:p>
        </p:txBody>
      </p:sp>
    </p:spTree>
    <p:extLst>
      <p:ext uri="{BB962C8B-B14F-4D97-AF65-F5344CB8AC3E}">
        <p14:creationId xmlns:p14="http://schemas.microsoft.com/office/powerpoint/2010/main" val="1186180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Transplants are commonly used</a:t>
            </a:r>
            <a:r>
              <a:rPr lang="en-US" baseline="0" dirty="0" smtClean="0"/>
              <a:t> in temperate climate areas like Illinois for several reasons.  First they allow growers to achieve a higher percent germination for expensive seeds.  Some hybrid seeds can cost as much as one dollar per seed.  Additionally, by using transplants we can gain about 4 to six weeks of growing season.  For example, by setting a 4 week old tomato transplant, instead of direct seeding a tomato seed in the field, after the frost free date we can harvest tomatoes 4 weeks or more earlier.  Early harvested vegetable are generally both easier to market and worth a higher price. </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3</a:t>
            </a:fld>
            <a:endParaRPr lang="en-US"/>
          </a:p>
        </p:txBody>
      </p:sp>
    </p:spTree>
    <p:extLst>
      <p:ext uri="{BB962C8B-B14F-4D97-AF65-F5344CB8AC3E}">
        <p14:creationId xmlns:p14="http://schemas.microsoft.com/office/powerpoint/2010/main" val="3229586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description of what is in Pro Mix BX.</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31</a:t>
            </a:fld>
            <a:endParaRPr lang="en-US"/>
          </a:p>
        </p:txBody>
      </p:sp>
    </p:spTree>
    <p:extLst>
      <p:ext uri="{BB962C8B-B14F-4D97-AF65-F5344CB8AC3E}">
        <p14:creationId xmlns:p14="http://schemas.microsoft.com/office/powerpoint/2010/main" val="3030197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ingredients for Pro Mix BX</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32</a:t>
            </a:fld>
            <a:endParaRPr lang="en-US"/>
          </a:p>
        </p:txBody>
      </p:sp>
    </p:spTree>
    <p:extLst>
      <p:ext uri="{BB962C8B-B14F-4D97-AF65-F5344CB8AC3E}">
        <p14:creationId xmlns:p14="http://schemas.microsoft.com/office/powerpoint/2010/main" val="194753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filling the</a:t>
            </a:r>
            <a:r>
              <a:rPr lang="en-US" baseline="0" dirty="0" smtClean="0"/>
              <a:t> growing container with media it is time to transplant.  For broadcast seed or seed sown in rows, the seedlings will have to be pricked out typically using a pencil.  Note how the grower is handling the transplant by the cotyledons.</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33</a:t>
            </a:fld>
            <a:endParaRPr lang="en-US"/>
          </a:p>
        </p:txBody>
      </p:sp>
    </p:spTree>
    <p:extLst>
      <p:ext uri="{BB962C8B-B14F-4D97-AF65-F5344CB8AC3E}">
        <p14:creationId xmlns:p14="http://schemas.microsoft.com/office/powerpoint/2010/main" val="3904664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handle the seedling by the stem.  This</a:t>
            </a:r>
            <a:r>
              <a:rPr lang="en-US" baseline="0" dirty="0" smtClean="0"/>
              <a:t> can easily result in damage to the stem or growing point, either of which will result in a damaged transplant that will likely not be useable.</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34</a:t>
            </a:fld>
            <a:endParaRPr lang="en-US"/>
          </a:p>
        </p:txBody>
      </p:sp>
    </p:spTree>
    <p:extLst>
      <p:ext uri="{BB962C8B-B14F-4D97-AF65-F5344CB8AC3E}">
        <p14:creationId xmlns:p14="http://schemas.microsoft.com/office/powerpoint/2010/main" val="2041360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Growers</a:t>
            </a:r>
            <a:r>
              <a:rPr lang="en-US" baseline="0" dirty="0" smtClean="0"/>
              <a:t> using that have direct seeded into plug tray also often move the plants up to a larger container.  To avoid damaging the plug plant the plugs must be dislodged.  This is a foot operated plug </a:t>
            </a:r>
            <a:r>
              <a:rPr lang="en-US" baseline="0" dirty="0" err="1" smtClean="0"/>
              <a:t>dislodger</a:t>
            </a:r>
            <a:r>
              <a:rPr lang="en-US" baseline="0" dirty="0" smtClean="0"/>
              <a:t> that loosens all the plugs in the tray at one time.  Smaller growers can accomplish the same task by using a bolt of appropriate diameter to fit up through the holes in the bottom of the plug tray.</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35</a:t>
            </a:fld>
            <a:endParaRPr lang="en-US"/>
          </a:p>
        </p:txBody>
      </p:sp>
    </p:spTree>
    <p:extLst>
      <p:ext uri="{BB962C8B-B14F-4D97-AF65-F5344CB8AC3E}">
        <p14:creationId xmlns:p14="http://schemas.microsoft.com/office/powerpoint/2010/main" val="3307525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transplants</a:t>
            </a:r>
            <a:r>
              <a:rPr lang="en-US" baseline="0" dirty="0" smtClean="0"/>
              <a:t> have been potted they are grown on in the greenhouse.  The left hand picture shows a well planned greenhouse that can be watered so that all plants are receiving the amount of water they need.  The picture on the right shows too many types of plants in a small area.  It will be difficult to not over or under water some of the plants.</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36</a:t>
            </a:fld>
            <a:endParaRPr lang="en-US"/>
          </a:p>
        </p:txBody>
      </p:sp>
    </p:spTree>
    <p:extLst>
      <p:ext uri="{BB962C8B-B14F-4D97-AF65-F5344CB8AC3E}">
        <p14:creationId xmlns:p14="http://schemas.microsoft.com/office/powerpoint/2010/main" val="735933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Successful</a:t>
            </a:r>
            <a:r>
              <a:rPr lang="en-US" baseline="0" dirty="0" smtClean="0"/>
              <a:t> transplant growing requires several factors.  First and foremost, water plants only when needed.  Far more plants are killed or delayed from over watering.  Most growers use soilless media which have little or no micronutrient content.  Growers should start applying fertilizer on a weekly basis on the second or third week of growing.  It is important to maintain proper temperature and good air circulation.  This may help reduce disease and will result in production of a higher quality transplant.  Good light quality is important to avoid stretching and to hasten plant growth and development.  Proper plant spacing is also required.  If plants are in too close proximity they will stretch resulting in a poor quality transplant.</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37</a:t>
            </a:fld>
            <a:endParaRPr lang="en-US"/>
          </a:p>
        </p:txBody>
      </p:sp>
    </p:spTree>
    <p:extLst>
      <p:ext uri="{BB962C8B-B14F-4D97-AF65-F5344CB8AC3E}">
        <p14:creationId xmlns:p14="http://schemas.microsoft.com/office/powerpoint/2010/main" val="3330658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growers</a:t>
            </a:r>
            <a:r>
              <a:rPr lang="en-US" baseline="0" dirty="0" smtClean="0"/>
              <a:t> use water soluble fertilizer for greenhouse transplant production.  Organic producers may use fish emulsion or other suitable fertilizer forms.  The water soluble fertilizer is typically injected into the irrigation water.  The picture in the upper right shows a proportional injector that typically costs between $250 and $400.  They are very precise and may be adjustable or fixed.  They normally operate in the vicinity of 100:1.  The bottom right shows a cheaper less accurate method of using water soluble fertilizer and costs around $30.  This </a:t>
            </a:r>
            <a:r>
              <a:rPr lang="en-US" baseline="0" dirty="0" err="1" smtClean="0"/>
              <a:t>Siph</a:t>
            </a:r>
            <a:r>
              <a:rPr lang="en-US" baseline="0" dirty="0" smtClean="0"/>
              <a:t>-O-Mix device will operate around 20:1 and may be useful for growers that are just getting started that can not justify the expense of a proportional injector.</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38</a:t>
            </a:fld>
            <a:endParaRPr lang="en-US"/>
          </a:p>
        </p:txBody>
      </p:sp>
    </p:spTree>
    <p:extLst>
      <p:ext uri="{BB962C8B-B14F-4D97-AF65-F5344CB8AC3E}">
        <p14:creationId xmlns:p14="http://schemas.microsoft.com/office/powerpoint/2010/main" val="1112889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label from the Scotts</a:t>
            </a:r>
            <a:r>
              <a:rPr lang="en-US" baseline="0" dirty="0" smtClean="0"/>
              <a:t> 20-20-20 pictured in the previous slide.  Notice that in addition to nitrogen, phosphorous, and potassium it also contain micro nutrient.  This is critical for successful transplant production if the grower is using soil less media.</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39</a:t>
            </a:fld>
            <a:endParaRPr lang="en-US"/>
          </a:p>
        </p:txBody>
      </p:sp>
    </p:spTree>
    <p:extLst>
      <p:ext uri="{BB962C8B-B14F-4D97-AF65-F5344CB8AC3E}">
        <p14:creationId xmlns:p14="http://schemas.microsoft.com/office/powerpoint/2010/main" val="913409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Maintaining proper</a:t>
            </a:r>
            <a:r>
              <a:rPr lang="en-US" baseline="0" dirty="0" smtClean="0"/>
              <a:t> temperature is also mandatory for the production of high quality transplants.  This table, and many other like it that can be found from numerous sources, lists the optimal day and night time temperatures.  Running daytime temperature far in excess of those listed or night time temperature below those listed will result in lower quality transplants.</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40</a:t>
            </a:fld>
            <a:endParaRPr lang="en-US"/>
          </a:p>
        </p:txBody>
      </p:sp>
    </p:spTree>
    <p:extLst>
      <p:ext uri="{BB962C8B-B14F-4D97-AF65-F5344CB8AC3E}">
        <p14:creationId xmlns:p14="http://schemas.microsoft.com/office/powerpoint/2010/main" val="225865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Transplants</a:t>
            </a:r>
            <a:r>
              <a:rPr lang="en-US" baseline="0" dirty="0" smtClean="0"/>
              <a:t> can be produced in either hotbeds or greenhouses.  A hotbed like seen on the left is typically a low profile box with a slanted top that is skinned with glass, polycarbonate or other light transmitting material.  Thermostatically controlled heat cables are the most common heat source for hotbeds although composting manure and/or plant debris can also provide heat.  Greenhouses are by far the most common for transplant production.  New growers will sometimes try raising transplants in their house by using grow lights to provide additional light.  With very rare exception, this option normally ends poorly.</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4</a:t>
            </a:fld>
            <a:endParaRPr lang="en-US"/>
          </a:p>
        </p:txBody>
      </p:sp>
    </p:spTree>
    <p:extLst>
      <p:ext uri="{BB962C8B-B14F-4D97-AF65-F5344CB8AC3E}">
        <p14:creationId xmlns:p14="http://schemas.microsoft.com/office/powerpoint/2010/main" val="3169738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two tomato</a:t>
            </a:r>
            <a:r>
              <a:rPr lang="en-US" baseline="0" dirty="0" smtClean="0"/>
              <a:t> transplants.  The transplant on the right while shorter is actually the better quality transplant.  The lack of stretching in the transplant on the right will likely have higher survivability and suffer less transplant shock.</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41</a:t>
            </a:fld>
            <a:endParaRPr lang="en-US"/>
          </a:p>
        </p:txBody>
      </p:sp>
    </p:spTree>
    <p:extLst>
      <p:ext uri="{BB962C8B-B14F-4D97-AF65-F5344CB8AC3E}">
        <p14:creationId xmlns:p14="http://schemas.microsoft.com/office/powerpoint/2010/main" val="2770730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two examples</a:t>
            </a:r>
            <a:r>
              <a:rPr lang="en-US" baseline="0" dirty="0" smtClean="0"/>
              <a:t> of poor quality transplants.  The upper picture is showing plants that have weak stems and poor color.  They are obviously lacking phosphorus and one would suspect the plants have likely been grown too cold.  The bottom flat shows stretched (etiolated) plants.  They were likely grown too warm and too wet.  </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42</a:t>
            </a:fld>
            <a:endParaRPr lang="en-US"/>
          </a:p>
        </p:txBody>
      </p:sp>
    </p:spTree>
    <p:extLst>
      <p:ext uri="{BB962C8B-B14F-4D97-AF65-F5344CB8AC3E}">
        <p14:creationId xmlns:p14="http://schemas.microsoft.com/office/powerpoint/2010/main" val="2011834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quality</a:t>
            </a:r>
            <a:r>
              <a:rPr lang="en-US" baseline="0" dirty="0" smtClean="0"/>
              <a:t> tomato transplant is nearly a cube being similar in both height and width.</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43</a:t>
            </a:fld>
            <a:endParaRPr lang="en-US"/>
          </a:p>
        </p:txBody>
      </p:sp>
    </p:spTree>
    <p:extLst>
      <p:ext uri="{BB962C8B-B14F-4D97-AF65-F5344CB8AC3E}">
        <p14:creationId xmlns:p14="http://schemas.microsoft.com/office/powerpoint/2010/main" val="3838041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again successful</a:t>
            </a:r>
            <a:r>
              <a:rPr lang="en-US" baseline="0" dirty="0" smtClean="0"/>
              <a:t> transplant production is the product of many factors including good </a:t>
            </a:r>
            <a:r>
              <a:rPr lang="en-US" baseline="0" dirty="0" err="1" smtClean="0"/>
              <a:t>santitation</a:t>
            </a:r>
            <a:r>
              <a:rPr lang="en-US" baseline="0" dirty="0" smtClean="0"/>
              <a:t>, good light quality and quantity, and maintaining proper temperatures.</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44</a:t>
            </a:fld>
            <a:endParaRPr lang="en-US"/>
          </a:p>
        </p:txBody>
      </p:sp>
    </p:spTree>
    <p:extLst>
      <p:ext uri="{BB962C8B-B14F-4D97-AF65-F5344CB8AC3E}">
        <p14:creationId xmlns:p14="http://schemas.microsoft.com/office/powerpoint/2010/main" val="3987478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Sanitation</a:t>
            </a:r>
            <a:r>
              <a:rPr lang="en-US" baseline="0" dirty="0" smtClean="0"/>
              <a:t> can not be overlooked.  Use clean certified seed.  Disinfest all tools, containers that are being reused and the greenhouse benches.  Keep water wands and breakers off the ground.  Any garbage can in the greenhouse should have a lid on it.  Keep weeds out of the greenhouse.  They can harbor insect pests and diseases.  If growers are using soil based rather than soilless media it is best if the soil is stream pasteurized prior to use.</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45</a:t>
            </a:fld>
            <a:endParaRPr lang="en-US"/>
          </a:p>
        </p:txBody>
      </p:sp>
    </p:spTree>
    <p:extLst>
      <p:ext uri="{BB962C8B-B14F-4D97-AF65-F5344CB8AC3E}">
        <p14:creationId xmlns:p14="http://schemas.microsoft.com/office/powerpoint/2010/main" val="1865502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not commonplace there are growers that use soil</a:t>
            </a:r>
            <a:r>
              <a:rPr lang="en-US" baseline="0" dirty="0" smtClean="0"/>
              <a:t> blocking for transplant production.  Reasons for using soil blocking are cited above.</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46</a:t>
            </a:fld>
            <a:endParaRPr lang="en-US"/>
          </a:p>
        </p:txBody>
      </p:sp>
    </p:spTree>
    <p:extLst>
      <p:ext uri="{BB962C8B-B14F-4D97-AF65-F5344CB8AC3E}">
        <p14:creationId xmlns:p14="http://schemas.microsoft.com/office/powerpoint/2010/main" val="28642064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 of tools use</a:t>
            </a:r>
            <a:r>
              <a:rPr lang="en-US" baseline="0" dirty="0" smtClean="0"/>
              <a:t> to make soil block and tomato transplants being grown in soil blocks.</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47</a:t>
            </a:fld>
            <a:endParaRPr lang="en-US"/>
          </a:p>
        </p:txBody>
      </p:sp>
    </p:spTree>
    <p:extLst>
      <p:ext uri="{BB962C8B-B14F-4D97-AF65-F5344CB8AC3E}">
        <p14:creationId xmlns:p14="http://schemas.microsoft.com/office/powerpoint/2010/main" val="12232112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a:t>
            </a:r>
            <a:r>
              <a:rPr lang="en-US" baseline="0" dirty="0" smtClean="0"/>
              <a:t> block that are pre dibbled ready to be direct seeded.</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48</a:t>
            </a:fld>
            <a:endParaRPr lang="en-US"/>
          </a:p>
        </p:txBody>
      </p:sp>
    </p:spTree>
    <p:extLst>
      <p:ext uri="{BB962C8B-B14F-4D97-AF65-F5344CB8AC3E}">
        <p14:creationId xmlns:p14="http://schemas.microsoft.com/office/powerpoint/2010/main" val="22642550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using</a:t>
            </a:r>
            <a:r>
              <a:rPr lang="en-US" baseline="0" dirty="0" smtClean="0"/>
              <a:t> various sizes of soil blockers you can move up soil blocks just like you might move up plug plants.</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49</a:t>
            </a:fld>
            <a:endParaRPr lang="en-US"/>
          </a:p>
        </p:txBody>
      </p:sp>
    </p:spTree>
    <p:extLst>
      <p:ext uri="{BB962C8B-B14F-4D97-AF65-F5344CB8AC3E}">
        <p14:creationId xmlns:p14="http://schemas.microsoft.com/office/powerpoint/2010/main" val="1541439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soil</a:t>
            </a:r>
            <a:r>
              <a:rPr lang="en-US" baseline="0" dirty="0" smtClean="0"/>
              <a:t> block mix must be capable of sticking together to make the soil block but also be well drained enough for good plant growth.  Here is one recipe for making mix that is good for blocking.</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50</a:t>
            </a:fld>
            <a:endParaRPr lang="en-US"/>
          </a:p>
        </p:txBody>
      </p:sp>
    </p:spTree>
    <p:extLst>
      <p:ext uri="{BB962C8B-B14F-4D97-AF65-F5344CB8AC3E}">
        <p14:creationId xmlns:p14="http://schemas.microsoft.com/office/powerpoint/2010/main" val="3970465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a:t>
            </a:r>
            <a:r>
              <a:rPr lang="en-US" baseline="0" dirty="0" smtClean="0"/>
              <a:t> first step to transplant production in generally to germinate a seed.  </a:t>
            </a:r>
            <a:endParaRPr 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967648A-BB3E-4FBA-A996-89E3DAA09491}" type="slidenum">
              <a:rPr lang="en-US"/>
              <a:pPr eaLnBrk="1" hangingPunct="1"/>
              <a:t>5</a:t>
            </a:fld>
            <a:endParaRPr lang="en-US"/>
          </a:p>
        </p:txBody>
      </p:sp>
      <p:sp>
        <p:nvSpPr>
          <p:cNvPr id="8602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2961415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Organic growers must use growing media that</a:t>
            </a:r>
            <a:r>
              <a:rPr lang="en-US" baseline="0" dirty="0" smtClean="0"/>
              <a:t> is allowed under OMRI.  There are several manufactured sources of organic growing media or growers may make their own.  The above is a recipe for organic growing media.</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51</a:t>
            </a:fld>
            <a:endParaRPr lang="en-US"/>
          </a:p>
        </p:txBody>
      </p:sp>
    </p:spTree>
    <p:extLst>
      <p:ext uri="{BB962C8B-B14F-4D97-AF65-F5344CB8AC3E}">
        <p14:creationId xmlns:p14="http://schemas.microsoft.com/office/powerpoint/2010/main" val="30217437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Many growers find themselves with leftover seed.</a:t>
            </a:r>
            <a:r>
              <a:rPr lang="en-US" sz="1600" baseline="0" dirty="0" smtClean="0"/>
              <a:t>  How long seed can be saved varies from species to species.  Seed that is saved for use the following year should be stored in an area that is relatively cool and dry.  May growers use a refrigerator.  The length of time seed can be stored and optimal storage conditions can be found in several sources such as Knott’s Vegetable Growers Handbook.</a:t>
            </a:r>
            <a:endParaRPr lang="en-US" sz="1600" dirty="0"/>
          </a:p>
        </p:txBody>
      </p:sp>
      <p:sp>
        <p:nvSpPr>
          <p:cNvPr id="4" name="Slide Number Placeholder 3"/>
          <p:cNvSpPr>
            <a:spLocks noGrp="1"/>
          </p:cNvSpPr>
          <p:nvPr>
            <p:ph type="sldNum" sz="quarter" idx="10"/>
          </p:nvPr>
        </p:nvSpPr>
        <p:spPr/>
        <p:txBody>
          <a:bodyPr/>
          <a:lstStyle/>
          <a:p>
            <a:fld id="{838626A7-1298-47B9-9903-E27AAD3AC244}" type="slidenum">
              <a:rPr lang="en-US" smtClean="0"/>
              <a:t>52</a:t>
            </a:fld>
            <a:endParaRPr lang="en-US"/>
          </a:p>
        </p:txBody>
      </p:sp>
    </p:spTree>
    <p:extLst>
      <p:ext uri="{BB962C8B-B14F-4D97-AF65-F5344CB8AC3E}">
        <p14:creationId xmlns:p14="http://schemas.microsoft.com/office/powerpoint/2010/main" val="36271027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It is common</a:t>
            </a:r>
            <a:r>
              <a:rPr lang="en-US" sz="1600" baseline="0" dirty="0" smtClean="0"/>
              <a:t> for growers to face pest and diseases that will need to be managed.  Common insect pests include aphids and </a:t>
            </a:r>
            <a:r>
              <a:rPr lang="en-US" sz="1600" baseline="0" dirty="0" err="1" smtClean="0"/>
              <a:t>thrips</a:t>
            </a:r>
            <a:r>
              <a:rPr lang="en-US" sz="1600" baseline="0" dirty="0" smtClean="0"/>
              <a:t>. Slugs can also occasionally be a problem.  While insects and slugs can be addressed with pesticides, both conventional and organic, viral diseases are best address by using virus free seed stock of varieties that are virus resistant.</a:t>
            </a:r>
            <a:endParaRPr lang="en-US" sz="1600"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655374F-F6B0-4631-8C43-E8D0EF75282F}" type="slidenum">
              <a:rPr lang="en-US"/>
              <a:pPr eaLnBrk="1" hangingPunct="1"/>
              <a:t>53</a:t>
            </a:fld>
            <a:endParaRPr lang="en-US"/>
          </a:p>
        </p:txBody>
      </p:sp>
      <p:sp>
        <p:nvSpPr>
          <p:cNvPr id="89093"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2263980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Thrips</a:t>
            </a:r>
            <a:r>
              <a:rPr lang="en-US" dirty="0" smtClean="0"/>
              <a:t> are a major greenhouse pest that not only cause</a:t>
            </a:r>
            <a:r>
              <a:rPr lang="en-US" baseline="0" dirty="0" smtClean="0"/>
              <a:t> damage by their feeding but also can transmit diseases.  Their management requires great vigilance and often requires more than a single pest control method for successful management of this pest.  </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54</a:t>
            </a:fld>
            <a:endParaRPr lang="en-US"/>
          </a:p>
        </p:txBody>
      </p:sp>
    </p:spTree>
    <p:extLst>
      <p:ext uri="{BB962C8B-B14F-4D97-AF65-F5344CB8AC3E}">
        <p14:creationId xmlns:p14="http://schemas.microsoft.com/office/powerpoint/2010/main" val="2753134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Although</a:t>
            </a:r>
            <a:r>
              <a:rPr lang="en-US" sz="1600" baseline="0" dirty="0" smtClean="0"/>
              <a:t> there are many diseases that can be problematic for growers raising transplant the more common ones are listed above.  Damping off or water molds and botrytis can be common problems in greenhouses.  Occasionally </a:t>
            </a:r>
            <a:r>
              <a:rPr lang="en-US" sz="1600" baseline="0" dirty="0" err="1" smtClean="0"/>
              <a:t>phytophthora</a:t>
            </a:r>
            <a:r>
              <a:rPr lang="en-US" sz="1600" baseline="0" dirty="0" smtClean="0"/>
              <a:t> can also be a problem.  The first line of defense a grower should rely on is maintaining an environment that is less favorable for the development of these diseases and practicing good sanitation.  The greenhouse should be kept at proper temperature and not have excessive moisture and humidity.  These good cultural practices will go far in controlling disease problems.  Additionally, there are both organic and synthetic pesticides that can be utilized to aid in the control of greenhouse diseases.</a:t>
            </a:r>
            <a:endParaRPr lang="en-US" sz="1600" dirty="0"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790A55F-5029-4913-BAFC-356BC9D7B207}" type="slidenum">
              <a:rPr lang="en-US"/>
              <a:pPr eaLnBrk="1" hangingPunct="1"/>
              <a:t>55</a:t>
            </a:fld>
            <a:endParaRPr lang="en-US"/>
          </a:p>
        </p:txBody>
      </p:sp>
      <p:sp>
        <p:nvSpPr>
          <p:cNvPr id="90117"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12717767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When</a:t>
            </a:r>
            <a:r>
              <a:rPr lang="en-US" sz="1600" baseline="0" dirty="0" smtClean="0"/>
              <a:t> disease does occur growers should consider rouging affected plants and moving adjacent plants to a quarantine area to observe for further disease development.  This can help stop outbreaks.</a:t>
            </a:r>
            <a:endParaRPr lang="en-US" sz="1600" dirty="0"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A06A021-7D10-4273-AE43-DEAC36A13888}" type="slidenum">
              <a:rPr lang="en-US"/>
              <a:pPr eaLnBrk="1" hangingPunct="1"/>
              <a:t>56</a:t>
            </a:fld>
            <a:endParaRPr lang="en-US"/>
          </a:p>
        </p:txBody>
      </p:sp>
      <p:sp>
        <p:nvSpPr>
          <p:cNvPr id="9114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3511110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Good</a:t>
            </a:r>
            <a:r>
              <a:rPr lang="en-US" sz="1600" baseline="0" dirty="0" smtClean="0"/>
              <a:t> disease control requires growers maintain good cultural practices and may also require treatment with organic or synthetic pesticides.</a:t>
            </a:r>
            <a:endParaRPr lang="en-US" sz="1600" dirty="0"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AEE9482-AE7A-4D6C-9D45-4A9E5794CD9F}" type="slidenum">
              <a:rPr lang="en-US"/>
              <a:pPr eaLnBrk="1" hangingPunct="1"/>
              <a:t>57</a:t>
            </a:fld>
            <a:endParaRPr lang="en-US"/>
          </a:p>
        </p:txBody>
      </p:sp>
      <p:sp>
        <p:nvSpPr>
          <p:cNvPr id="9216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36879764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Prior to field planting,</a:t>
            </a:r>
            <a:r>
              <a:rPr lang="en-US" sz="1600" baseline="0" dirty="0" smtClean="0"/>
              <a:t> transplant should be allowed to harden off.  While historically this involved placing plants on wagons that could be rolled in and out of machine sheds or other buildings this often occurs inside the greenhouse now if the sides of the greenhouse can be opened and closed.  The process should begin by reducing the frequency of watering and allowing plant some exposure to light winds.  Hardening off periods vary from a couple of days to a week or more depending on the grower.  Plants that are hardened off may have better survivability and be less subject to transplant shock.</a:t>
            </a:r>
            <a:endParaRPr lang="en-US" sz="1600" dirty="0"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8B3ECC7-1C1B-4AB5-81F3-3D54931E8255}" type="slidenum">
              <a:rPr lang="en-US"/>
              <a:pPr eaLnBrk="1" hangingPunct="1"/>
              <a:t>58</a:t>
            </a:fld>
            <a:endParaRPr lang="en-US"/>
          </a:p>
        </p:txBody>
      </p:sp>
      <p:sp>
        <p:nvSpPr>
          <p:cNvPr id="94213"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23170912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Other</a:t>
            </a:r>
            <a:r>
              <a:rPr lang="en-US" sz="1600" baseline="0" dirty="0" smtClean="0"/>
              <a:t> consideration at field planting time include selecting only the healthiest transplants and set them at an appropriate time.  Care should be taken to make sure the newly set transplant has good root soil contact and normally plants are watered in after setting.  For many crops it is also common that the water used for watering in the transplants contains a water soluble plant starter fertilizer.  Following these steps may also help improve transplant survival and reduce transplant shock.</a:t>
            </a:r>
            <a:endParaRPr lang="en-US" sz="1600" dirty="0"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4ABBF7D-A91D-4291-AA28-B4A570E9333B}" type="slidenum">
              <a:rPr lang="en-US"/>
              <a:pPr eaLnBrk="1" hangingPunct="1"/>
              <a:t>59</a:t>
            </a:fld>
            <a:endParaRPr lang="en-US"/>
          </a:p>
        </p:txBody>
      </p:sp>
      <p:sp>
        <p:nvSpPr>
          <p:cNvPr id="95237"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2278955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There</a:t>
            </a:r>
            <a:r>
              <a:rPr lang="en-US" sz="1600" baseline="0" dirty="0" smtClean="0"/>
              <a:t> are many types of machines that can be used for transplanting such as the water wheel setter pictured above.</a:t>
            </a:r>
            <a:endParaRPr lang="en-US" sz="1600" dirty="0"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04814D1-F211-4CE6-98FD-C7D039EF53D2}" type="slidenum">
              <a:rPr lang="en-US"/>
              <a:pPr eaLnBrk="1" hangingPunct="1"/>
              <a:t>60</a:t>
            </a:fld>
            <a:endParaRPr lang="en-US"/>
          </a:p>
        </p:txBody>
      </p:sp>
      <p:sp>
        <p:nvSpPr>
          <p:cNvPr id="9626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178478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Seed</a:t>
            </a:r>
            <a:r>
              <a:rPr lang="en-US" baseline="0" dirty="0" smtClean="0"/>
              <a:t> germination requires several factors.  The seed be used must be viable with a living embryo.  The seed must be placed in an environment that with proper water, temperature, oxygen and light levels for the species being grown.  The seed must also be free from dormancy.  While dormancy is not an issue for growers using purchased seed it can be a problem for some species if growers are saving their own seed.</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6</a:t>
            </a:fld>
            <a:endParaRPr lang="en-US"/>
          </a:p>
        </p:txBody>
      </p:sp>
    </p:spTree>
    <p:extLst>
      <p:ext uri="{BB962C8B-B14F-4D97-AF65-F5344CB8AC3E}">
        <p14:creationId xmlns:p14="http://schemas.microsoft.com/office/powerpoint/2010/main" val="3982448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A</a:t>
            </a:r>
            <a:r>
              <a:rPr lang="en-US" sz="1600" baseline="0" dirty="0" smtClean="0"/>
              <a:t> water wheel setter and most other types of mechanical transplanting equipment allow for the application of water and plant starter fertilizer immediately and time of transplanting.  There are devices for both bare ground and </a:t>
            </a:r>
            <a:r>
              <a:rPr lang="en-US" sz="1600" baseline="0" dirty="0" err="1" smtClean="0"/>
              <a:t>plasticulture</a:t>
            </a:r>
            <a:r>
              <a:rPr lang="en-US" sz="1600" baseline="0" dirty="0" smtClean="0"/>
              <a:t> growing systems.  The use of tractor drawn mechanical equipment does require that beds be </a:t>
            </a:r>
            <a:r>
              <a:rPr lang="en-US" sz="1600" baseline="0" dirty="0" err="1" smtClean="0"/>
              <a:t>layed</a:t>
            </a:r>
            <a:r>
              <a:rPr lang="en-US" sz="1600" baseline="0" dirty="0" smtClean="0"/>
              <a:t> out so that a tractor can be driven over the bed and also that field conditions at planting time are dry enough to allow for tractor operation in the field.  </a:t>
            </a:r>
            <a:endParaRPr lang="en-US" sz="1600" dirty="0"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FE1E532-A4AE-4149-81D1-3F4CCD3BB875}" type="slidenum">
              <a:rPr lang="en-US"/>
              <a:pPr eaLnBrk="1" hangingPunct="1"/>
              <a:t>61</a:t>
            </a:fld>
            <a:endParaRPr lang="en-US"/>
          </a:p>
        </p:txBody>
      </p:sp>
      <p:sp>
        <p:nvSpPr>
          <p:cNvPr id="9728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28507468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Smaller</a:t>
            </a:r>
            <a:r>
              <a:rPr lang="en-US" sz="1600" baseline="0" dirty="0" smtClean="0"/>
              <a:t> growers that are going to plant may also use some equipment such a the hole marking </a:t>
            </a:r>
            <a:r>
              <a:rPr lang="en-US" sz="1600" baseline="0" dirty="0" err="1" smtClean="0"/>
              <a:t>aperati</a:t>
            </a:r>
            <a:r>
              <a:rPr lang="en-US" sz="1600" baseline="0" dirty="0" smtClean="0"/>
              <a:t> shown above.  This equipment mark where plants are to be set allowing for uniform plant spacing without the need for a tape measure.  Hand planting is more suitable for smaller plantings and does not require that the field be dry enough for tractor operation.  Uneven rows and oddly shaped fields are not a problem for growers planting by hand.</a:t>
            </a:r>
            <a:endParaRPr lang="en-US" sz="1600"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6B054E7-8878-47F2-9C45-F1918470CF04}" type="slidenum">
              <a:rPr lang="en-US"/>
              <a:pPr eaLnBrk="1" hangingPunct="1"/>
              <a:t>62</a:t>
            </a:fld>
            <a:endParaRPr lang="en-US"/>
          </a:p>
        </p:txBody>
      </p:sp>
      <p:sp>
        <p:nvSpPr>
          <p:cNvPr id="98309"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2249492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additional aids for hand planting.</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63</a:t>
            </a:fld>
            <a:endParaRPr lang="en-US"/>
          </a:p>
        </p:txBody>
      </p:sp>
    </p:spTree>
    <p:extLst>
      <p:ext uri="{BB962C8B-B14F-4D97-AF65-F5344CB8AC3E}">
        <p14:creationId xmlns:p14="http://schemas.microsoft.com/office/powerpoint/2010/main" val="31508123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t>Field planting works best with straight</a:t>
            </a:r>
            <a:r>
              <a:rPr lang="en-US" sz="1600" baseline="0" dirty="0" smtClean="0"/>
              <a:t> rows and the row spacing (both in and between) should be appropriate for the crop being raised.  Transplants should be set at proper depth and field should be soil sampled and amended as needed prior to planting. Some growers may use row covers on plantings.  Row covers can be used to provide a slight degree of frost protection and can also be useful to reduce insect problems for some crops.</a:t>
            </a:r>
            <a:endParaRPr lang="en-US" sz="1600" dirty="0"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A133DFA-D7B5-482D-9F4B-6571D8C93CEA}" type="slidenum">
              <a:rPr lang="en-US"/>
              <a:pPr eaLnBrk="1" hangingPunct="1"/>
              <a:t>64</a:t>
            </a:fld>
            <a:endParaRPr lang="en-US"/>
          </a:p>
        </p:txBody>
      </p:sp>
      <p:sp>
        <p:nvSpPr>
          <p:cNvPr id="99333"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38921105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in most endeavor success</a:t>
            </a:r>
            <a:r>
              <a:rPr lang="en-US" baseline="0" dirty="0" smtClean="0"/>
              <a:t> occurs when preparation meets opportunity.  That mean planning is a critical part of a successful venture.  We must be sure we have a sufficient variety of crops across the time period are customers are wanting to purchase them.  To spread the harvest of any one crop growers use two strategies.  First select early, mid and late season varieties of the crop you are raising.  Additionally, growers can also make successive plantings to spread out the harvest.</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65</a:t>
            </a:fld>
            <a:endParaRPr lang="en-US"/>
          </a:p>
        </p:txBody>
      </p:sp>
    </p:spTree>
    <p:extLst>
      <p:ext uri="{BB962C8B-B14F-4D97-AF65-F5344CB8AC3E}">
        <p14:creationId xmlns:p14="http://schemas.microsoft.com/office/powerpoint/2010/main" val="23726369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Planning</a:t>
            </a:r>
            <a:r>
              <a:rPr lang="en-US" sz="1600" baseline="0" dirty="0" smtClean="0"/>
              <a:t> considerations include when do I want to plant, how long does it take to make a transplant, how much do I need to plant, and how many plantings.  The first year this will be largely a guess on the part of a new grower.  It is critical that growers keep good notes in a journal so that the following year they can capitalize on the successes and avoid their mistakes.</a:t>
            </a:r>
            <a:endParaRPr lang="en-US" sz="1600" dirty="0"/>
          </a:p>
        </p:txBody>
      </p:sp>
      <p:sp>
        <p:nvSpPr>
          <p:cNvPr id="4" name="Slide Number Placeholder 3"/>
          <p:cNvSpPr>
            <a:spLocks noGrp="1"/>
          </p:cNvSpPr>
          <p:nvPr>
            <p:ph type="sldNum" sz="quarter" idx="10"/>
          </p:nvPr>
        </p:nvSpPr>
        <p:spPr/>
        <p:txBody>
          <a:bodyPr/>
          <a:lstStyle/>
          <a:p>
            <a:fld id="{838626A7-1298-47B9-9903-E27AAD3AC244}" type="slidenum">
              <a:rPr lang="en-US" smtClean="0"/>
              <a:t>66</a:t>
            </a:fld>
            <a:endParaRPr lang="en-US"/>
          </a:p>
        </p:txBody>
      </p:sp>
    </p:spTree>
    <p:extLst>
      <p:ext uri="{BB962C8B-B14F-4D97-AF65-F5344CB8AC3E}">
        <p14:creationId xmlns:p14="http://schemas.microsoft.com/office/powerpoint/2010/main" val="8709247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cases</a:t>
            </a:r>
            <a:r>
              <a:rPr lang="en-US" baseline="0" dirty="0" smtClean="0"/>
              <a:t> such as a CSA, the grower may have a fairly certain idea of the amount of produce that they need to have available for market across the growing season.  In those cases, planning can be done to make sure that market demands are met and excess production is avoided.</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67</a:t>
            </a:fld>
            <a:endParaRPr lang="en-US"/>
          </a:p>
        </p:txBody>
      </p:sp>
    </p:spTree>
    <p:extLst>
      <p:ext uri="{BB962C8B-B14F-4D97-AF65-F5344CB8AC3E}">
        <p14:creationId xmlns:p14="http://schemas.microsoft.com/office/powerpoint/2010/main" val="21133412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Tools for crop planning</a:t>
            </a:r>
            <a:r>
              <a:rPr lang="en-US" baseline="0" dirty="0" smtClean="0"/>
              <a:t> can be created by the grower or they may wish to use existing software programs or apps.  The use of planning tools does not alleviate the need for good record keeping.</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68</a:t>
            </a:fld>
            <a:endParaRPr lang="en-US"/>
          </a:p>
        </p:txBody>
      </p:sp>
    </p:spTree>
    <p:extLst>
      <p:ext uri="{BB962C8B-B14F-4D97-AF65-F5344CB8AC3E}">
        <p14:creationId xmlns:p14="http://schemas.microsoft.com/office/powerpoint/2010/main" val="1850942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69</a:t>
            </a:fld>
            <a:endParaRPr lang="en-US"/>
          </a:p>
        </p:txBody>
      </p:sp>
    </p:spTree>
    <p:extLst>
      <p:ext uri="{BB962C8B-B14F-4D97-AF65-F5344CB8AC3E}">
        <p14:creationId xmlns:p14="http://schemas.microsoft.com/office/powerpoint/2010/main" val="42896719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74</a:t>
            </a:fld>
            <a:endParaRPr lang="en-US"/>
          </a:p>
        </p:txBody>
      </p:sp>
    </p:spTree>
    <p:extLst>
      <p:ext uri="{BB962C8B-B14F-4D97-AF65-F5344CB8AC3E}">
        <p14:creationId xmlns:p14="http://schemas.microsoft.com/office/powerpoint/2010/main" val="53925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graph above shows</a:t>
            </a:r>
            <a:r>
              <a:rPr lang="en-US" baseline="0" dirty="0" smtClean="0"/>
              <a:t> the impact of temperature on seed germination.  At optimal temperature the percent seed germination is maximized and the days to emergence is minimized.  As it gets warmer or colder than optimal temperature, the number of days required for emergence of all the seedling that are going to germinate is lengthened and the percent germination declines.</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7</a:t>
            </a:fld>
            <a:endParaRPr lang="en-US"/>
          </a:p>
        </p:txBody>
      </p:sp>
    </p:spTree>
    <p:extLst>
      <p:ext uri="{BB962C8B-B14F-4D97-AF65-F5344CB8AC3E}">
        <p14:creationId xmlns:p14="http://schemas.microsoft.com/office/powerpoint/2010/main" val="172697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This</a:t>
            </a:r>
            <a:r>
              <a:rPr lang="en-US" baseline="0" dirty="0" smtClean="0"/>
              <a:t> chart shows the optimum temperature for several vegetable crops. There are many similar charts available in reference books or on the internet.  The chart shows the percent germination at various temperatures the number in parenthesis is the number of days to seed emergence.</a:t>
            </a:r>
            <a:endParaRPr lang="en-US" dirty="0"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8C39F53-9904-4E2C-A98E-65C8B79F81B0}" type="slidenum">
              <a:rPr lang="en-US"/>
              <a:pPr eaLnBrk="1" hangingPunct="1"/>
              <a:t>8</a:t>
            </a:fld>
            <a:endParaRPr lang="en-US"/>
          </a:p>
        </p:txBody>
      </p:sp>
      <p:sp>
        <p:nvSpPr>
          <p:cNvPr id="88069"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January 26, 2013</a:t>
            </a:r>
          </a:p>
        </p:txBody>
      </p:sp>
      <p:sp>
        <p:nvSpPr>
          <p:cNvPr id="3" name="Footer Placeholder 2"/>
          <p:cNvSpPr>
            <a:spLocks noGrp="1"/>
          </p:cNvSpPr>
          <p:nvPr>
            <p:ph type="ftr" sz="quarter" idx="4"/>
          </p:nvPr>
        </p:nvSpPr>
        <p:spPr/>
        <p:txBody>
          <a:bodyPr/>
          <a:lstStyle/>
          <a:p>
            <a:pPr>
              <a:defRPr/>
            </a:pPr>
            <a:r>
              <a:rPr lang="en-US"/>
              <a:t>Urbana, IL</a:t>
            </a:r>
          </a:p>
        </p:txBody>
      </p:sp>
      <p:sp>
        <p:nvSpPr>
          <p:cNvPr id="4" name="Header Placeholder 3"/>
          <p:cNvSpPr>
            <a:spLocks noGrp="1"/>
          </p:cNvSpPr>
          <p:nvPr>
            <p:ph type="hdr" sz="quarter"/>
          </p:nvPr>
        </p:nvSpPr>
        <p:spPr/>
        <p:txBody>
          <a:bodyPr/>
          <a:lstStyle/>
          <a:p>
            <a:pPr>
              <a:defRPr/>
            </a:pPr>
            <a:r>
              <a:rPr lang="en-US"/>
              <a:t>Preparing a New Generation of Illinois Fruit and Vegetable Farmers</a:t>
            </a:r>
          </a:p>
        </p:txBody>
      </p:sp>
    </p:spTree>
    <p:extLst>
      <p:ext uri="{BB962C8B-B14F-4D97-AF65-F5344CB8AC3E}">
        <p14:creationId xmlns:p14="http://schemas.microsoft.com/office/powerpoint/2010/main" val="3261217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 water and oxygen levels are important for successful seed germination.  These will largely be determined by the choice of media the grower is using. Plug mix</a:t>
            </a:r>
            <a:r>
              <a:rPr lang="en-US" baseline="0" dirty="0" smtClean="0"/>
              <a:t> is most commonly used for seed germination.  Plug mix (or seed starter) is a media that is finer in texture than the growing media that will be used later.  This helps ensure good seed soil contact.  For some crops like cucurbits, jiffy pellets seen in the upper right can be used.  Hydroponic growers may opt for rock wool cubes like seen in the bottom center.</a:t>
            </a:r>
            <a:endParaRPr lang="en-US" dirty="0"/>
          </a:p>
        </p:txBody>
      </p:sp>
      <p:sp>
        <p:nvSpPr>
          <p:cNvPr id="4" name="Header Placeholder 3"/>
          <p:cNvSpPr>
            <a:spLocks noGrp="1"/>
          </p:cNvSpPr>
          <p:nvPr>
            <p:ph type="hdr" sz="quarter" idx="10"/>
          </p:nvPr>
        </p:nvSpPr>
        <p:spPr/>
        <p:txBody>
          <a:bodyPr/>
          <a:lstStyle/>
          <a:p>
            <a:pPr>
              <a:defRPr/>
            </a:pPr>
            <a:r>
              <a:rPr lang="en-US" smtClean="0"/>
              <a:t>Preparing a New Generation of Illinois Fruit and Vegetable Farmers</a:t>
            </a:r>
            <a:endParaRPr lang="en-US"/>
          </a:p>
        </p:txBody>
      </p:sp>
      <p:sp>
        <p:nvSpPr>
          <p:cNvPr id="5" name="Date Placeholder 4"/>
          <p:cNvSpPr>
            <a:spLocks noGrp="1"/>
          </p:cNvSpPr>
          <p:nvPr>
            <p:ph type="dt" idx="11"/>
          </p:nvPr>
        </p:nvSpPr>
        <p:spPr/>
        <p:txBody>
          <a:bodyPr/>
          <a:lstStyle/>
          <a:p>
            <a:pPr>
              <a:defRPr/>
            </a:pPr>
            <a:r>
              <a:rPr lang="en-US" smtClean="0"/>
              <a:t>January 26, 2013</a:t>
            </a:r>
            <a:endParaRPr lang="en-US"/>
          </a:p>
        </p:txBody>
      </p:sp>
      <p:sp>
        <p:nvSpPr>
          <p:cNvPr id="6" name="Footer Placeholder 5"/>
          <p:cNvSpPr>
            <a:spLocks noGrp="1"/>
          </p:cNvSpPr>
          <p:nvPr>
            <p:ph type="ftr" sz="quarter" idx="12"/>
          </p:nvPr>
        </p:nvSpPr>
        <p:spPr/>
        <p:txBody>
          <a:bodyPr/>
          <a:lstStyle/>
          <a:p>
            <a:pPr>
              <a:defRPr/>
            </a:pPr>
            <a:r>
              <a:rPr lang="en-US" smtClean="0"/>
              <a:t>Urbana, IL</a:t>
            </a:r>
            <a:endParaRPr lang="en-US"/>
          </a:p>
        </p:txBody>
      </p:sp>
      <p:sp>
        <p:nvSpPr>
          <p:cNvPr id="7" name="Slide Number Placeholder 6"/>
          <p:cNvSpPr>
            <a:spLocks noGrp="1"/>
          </p:cNvSpPr>
          <p:nvPr>
            <p:ph type="sldNum" sz="quarter" idx="13"/>
          </p:nvPr>
        </p:nvSpPr>
        <p:spPr/>
        <p:txBody>
          <a:bodyPr/>
          <a:lstStyle/>
          <a:p>
            <a:pPr>
              <a:defRPr/>
            </a:pPr>
            <a:fld id="{9CFA5152-D651-4420-A44D-E27D5608EED3}" type="slidenum">
              <a:rPr lang="en-US" smtClean="0"/>
              <a:pPr>
                <a:defRPr/>
              </a:pPr>
              <a:t>9</a:t>
            </a:fld>
            <a:endParaRPr lang="en-US"/>
          </a:p>
        </p:txBody>
      </p:sp>
    </p:spTree>
    <p:extLst>
      <p:ext uri="{BB962C8B-B14F-4D97-AF65-F5344CB8AC3E}">
        <p14:creationId xmlns:p14="http://schemas.microsoft.com/office/powerpoint/2010/main" val="1059509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372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9100" y="5110163"/>
            <a:ext cx="19383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smtClean="0"/>
              <a:t>Click icon to add picture</a:t>
            </a:r>
            <a:endParaRPr lang="en-US" noProof="0" dirty="0"/>
          </a:p>
        </p:txBody>
      </p:sp>
      <p:sp>
        <p:nvSpPr>
          <p:cNvPr id="8" name="Date Placeholder 10"/>
          <p:cNvSpPr>
            <a:spLocks noGrp="1"/>
          </p:cNvSpPr>
          <p:nvPr>
            <p:ph type="dt" sz="half" idx="14"/>
          </p:nvPr>
        </p:nvSpPr>
        <p:spPr/>
        <p:txBody>
          <a:bodyPr/>
          <a:lstStyle>
            <a:lvl1pPr>
              <a:defRPr smtClean="0"/>
            </a:lvl1pPr>
          </a:lstStyle>
          <a:p>
            <a:pPr>
              <a:defRPr/>
            </a:pPr>
            <a:fld id="{89C95E42-A3EB-4AC5-8346-EF5D2850716F}" type="datetimeFigureOut">
              <a:rPr lang="en-US"/>
              <a:pPr>
                <a:defRPr/>
              </a:pPr>
              <a:t>4/26/2016</a:t>
            </a:fld>
            <a:endParaRPr lang="en-US"/>
          </a:p>
        </p:txBody>
      </p:sp>
      <p:sp>
        <p:nvSpPr>
          <p:cNvPr id="9" name="Footer Placeholder 11"/>
          <p:cNvSpPr>
            <a:spLocks noGrp="1"/>
          </p:cNvSpPr>
          <p:nvPr>
            <p:ph type="ftr" sz="quarter" idx="15"/>
          </p:nvPr>
        </p:nvSpPr>
        <p:spPr/>
        <p:txBody>
          <a:bodyPr/>
          <a:lstStyle>
            <a:lvl1pPr>
              <a:defRPr b="1">
                <a:solidFill>
                  <a:schemeClr val="accent3">
                    <a:lumMod val="75000"/>
                  </a:schemeClr>
                </a:solidFill>
              </a:defRPr>
            </a:lvl1pPr>
          </a:lstStyle>
          <a:p>
            <a:pPr>
              <a:defRPr/>
            </a:pPr>
            <a:endParaRPr lang="en-US"/>
          </a:p>
        </p:txBody>
      </p:sp>
      <p:sp>
        <p:nvSpPr>
          <p:cNvPr id="11" name="Slide Number Placeholder 12"/>
          <p:cNvSpPr>
            <a:spLocks noGrp="1"/>
          </p:cNvSpPr>
          <p:nvPr>
            <p:ph type="sldNum" sz="quarter" idx="16"/>
          </p:nvPr>
        </p:nvSpPr>
        <p:spPr/>
        <p:txBody>
          <a:bodyPr/>
          <a:lstStyle>
            <a:lvl1pPr>
              <a:defRPr smtClean="0"/>
            </a:lvl1pPr>
          </a:lstStyle>
          <a:p>
            <a:pPr>
              <a:defRPr/>
            </a:pPr>
            <a:fld id="{694FB32F-1ECC-4DD8-A50B-8E55201D5BB7}" type="slidenum">
              <a:rPr lang="en-US"/>
              <a:pPr>
                <a:defRPr/>
              </a:pPr>
              <a:t>‹#›</a:t>
            </a:fld>
            <a:endParaRPr lang="en-US"/>
          </a:p>
        </p:txBody>
      </p:sp>
    </p:spTree>
    <p:extLst>
      <p:ext uri="{BB962C8B-B14F-4D97-AF65-F5344CB8AC3E}">
        <p14:creationId xmlns:p14="http://schemas.microsoft.com/office/powerpoint/2010/main" val="38788574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4573AAC-3A70-4486-BB05-0CA711F5802E}" type="datetimeFigureOut">
              <a:rPr lang="en-US"/>
              <a:pPr>
                <a:defRPr/>
              </a:pPr>
              <a:t>4/26/2016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F982A2D-44F8-454B-8160-99945BB87270}" type="slidenum">
              <a:rPr lang="en-US"/>
              <a:pPr>
                <a:defRPr/>
              </a:pPr>
              <a:t>‹#›</a:t>
            </a:fld>
            <a:endParaRPr lang="en-US"/>
          </a:p>
        </p:txBody>
      </p:sp>
    </p:spTree>
    <p:extLst>
      <p:ext uri="{BB962C8B-B14F-4D97-AF65-F5344CB8AC3E}">
        <p14:creationId xmlns:p14="http://schemas.microsoft.com/office/powerpoint/2010/main" val="3803980805"/>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4C27CE-60D7-47A7-B958-A13D5BC08BCA}" type="datetimeFigureOut">
              <a:rPr lang="en-US"/>
              <a:pPr>
                <a:defRPr/>
              </a:pPr>
              <a:t>4/26/2016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DAD360F-3392-4310-9EAA-A4B4A6F147EB}" type="slidenum">
              <a:rPr lang="en-US"/>
              <a:pPr>
                <a:defRPr/>
              </a:pPr>
              <a:t>‹#›</a:t>
            </a:fld>
            <a:endParaRPr lang="en-US"/>
          </a:p>
        </p:txBody>
      </p:sp>
    </p:spTree>
    <p:extLst>
      <p:ext uri="{BB962C8B-B14F-4D97-AF65-F5344CB8AC3E}">
        <p14:creationId xmlns:p14="http://schemas.microsoft.com/office/powerpoint/2010/main" val="2980533879"/>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smtClean="0"/>
            </a:lvl1pPr>
          </a:lstStyle>
          <a:p>
            <a:pPr>
              <a:defRPr/>
            </a:pPr>
            <a:fld id="{BE70F06F-82D4-43DC-80F3-E84085963A1A}" type="datetimeFigureOut">
              <a:rPr lang="en-US"/>
              <a:pPr>
                <a:defRPr/>
              </a:pPr>
              <a:t>4/26/2016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smtClean="0"/>
            </a:lvl1pPr>
          </a:lstStyle>
          <a:p>
            <a:pPr>
              <a:defRPr/>
            </a:pPr>
            <a:fld id="{65899284-782D-4D9A-864D-9F6247D42555}" type="slidenum">
              <a:rPr lang="en-US"/>
              <a:pPr>
                <a:defRPr/>
              </a:pPr>
              <a:t>‹#›</a:t>
            </a:fld>
            <a:endParaRPr lang="en-US"/>
          </a:p>
        </p:txBody>
      </p:sp>
    </p:spTree>
    <p:extLst>
      <p:ext uri="{BB962C8B-B14F-4D97-AF65-F5344CB8AC3E}">
        <p14:creationId xmlns:p14="http://schemas.microsoft.com/office/powerpoint/2010/main" val="3422204827"/>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E515862-4764-471D-8BDA-A1AB885F9E9F}"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5E90B9-0862-4BC7-8C01-13E4814B30CC}" type="slidenum">
              <a:rPr lang="en-US"/>
              <a:pPr>
                <a:defRPr/>
              </a:pPr>
              <a:t>‹#›</a:t>
            </a:fld>
            <a:endParaRPr lang="en-US"/>
          </a:p>
        </p:txBody>
      </p:sp>
    </p:spTree>
    <p:extLst>
      <p:ext uri="{BB962C8B-B14F-4D97-AF65-F5344CB8AC3E}">
        <p14:creationId xmlns:p14="http://schemas.microsoft.com/office/powerpoint/2010/main" val="1173259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fld id="{50EC0052-E427-46E9-8C4F-00EC1E3A89E3}" type="datetimeFigureOut">
              <a:rPr lang="en-US"/>
              <a:pPr>
                <a:defRPr/>
              </a:pPr>
              <a:t>4/26/2016</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3D16639-E32C-44C0-9891-16F72EF4A166}" type="slidenum">
              <a:rPr lang="en-US"/>
              <a:pPr>
                <a:defRPr/>
              </a:pPr>
              <a:t>‹#›</a:t>
            </a:fld>
            <a:endParaRPr lang="en-US"/>
          </a:p>
        </p:txBody>
      </p:sp>
    </p:spTree>
    <p:extLst>
      <p:ext uri="{BB962C8B-B14F-4D97-AF65-F5344CB8AC3E}">
        <p14:creationId xmlns:p14="http://schemas.microsoft.com/office/powerpoint/2010/main" val="7117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CA93FE4-D0EF-4FA1-A2F4-E67DDFF7D583}" type="datetimeFigureOut">
              <a:rPr lang="en-US"/>
              <a:pPr>
                <a:defRPr/>
              </a:pPr>
              <a:t>4/26/2016</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4BFEC7D-4A0A-4131-B542-F57626A34E77}" type="slidenum">
              <a:rPr lang="en-US"/>
              <a:pPr>
                <a:defRPr/>
              </a:pPr>
              <a:t>‹#›</a:t>
            </a:fld>
            <a:endParaRPr lang="en-US"/>
          </a:p>
        </p:txBody>
      </p:sp>
    </p:spTree>
    <p:extLst>
      <p:ext uri="{BB962C8B-B14F-4D97-AF65-F5344CB8AC3E}">
        <p14:creationId xmlns:p14="http://schemas.microsoft.com/office/powerpoint/2010/main" val="756493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fld id="{29196C31-3419-46A5-B461-D2439DD099C1}" type="datetimeFigureOut">
              <a:rPr lang="en-US"/>
              <a:pPr>
                <a:defRPr/>
              </a:pPr>
              <a:t>4/26/2016</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5F01303-6813-4F07-85B8-E18B38C4670E}" type="slidenum">
              <a:rPr lang="en-US"/>
              <a:pPr>
                <a:defRPr/>
              </a:pPr>
              <a:t>‹#›</a:t>
            </a:fld>
            <a:endParaRPr lang="en-US"/>
          </a:p>
        </p:txBody>
      </p:sp>
    </p:spTree>
    <p:extLst>
      <p:ext uri="{BB962C8B-B14F-4D97-AF65-F5344CB8AC3E}">
        <p14:creationId xmlns:p14="http://schemas.microsoft.com/office/powerpoint/2010/main" val="2285453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F6518F4-C22E-415C-BEF1-128A3E86B4F9}" type="datetimeFigureOut">
              <a:rPr lang="en-US"/>
              <a:pPr>
                <a:defRPr/>
              </a:pPr>
              <a:t>4/26/2016</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6C0F29B-41A1-4E60-9022-3C606E6F73B8}" type="slidenum">
              <a:rPr lang="en-US"/>
              <a:pPr>
                <a:defRPr/>
              </a:pPr>
              <a:t>‹#›</a:t>
            </a:fld>
            <a:endParaRPr lang="en-US"/>
          </a:p>
        </p:txBody>
      </p:sp>
    </p:spTree>
    <p:extLst>
      <p:ext uri="{BB962C8B-B14F-4D97-AF65-F5344CB8AC3E}">
        <p14:creationId xmlns:p14="http://schemas.microsoft.com/office/powerpoint/2010/main" val="298548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747F679A-52E2-4D6F-BC44-B9D4C895F8EB}" type="datetimeFigureOut">
              <a:rPr lang="en-US"/>
              <a:pPr>
                <a:defRPr/>
              </a:pPr>
              <a:t>4/26/2016</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1087D408-1CA1-433F-904B-A980805C6855}" type="slidenum">
              <a:rPr lang="en-US"/>
              <a:pPr>
                <a:defRPr/>
              </a:pPr>
              <a:t>‹#›</a:t>
            </a:fld>
            <a:endParaRPr lang="en-US"/>
          </a:p>
        </p:txBody>
      </p:sp>
    </p:spTree>
    <p:extLst>
      <p:ext uri="{BB962C8B-B14F-4D97-AF65-F5344CB8AC3E}">
        <p14:creationId xmlns:p14="http://schemas.microsoft.com/office/powerpoint/2010/main" val="856411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D8366A5D-F602-40D4-9004-60F682048437}" type="datetimeFigureOut">
              <a:rPr lang="en-US"/>
              <a:pPr>
                <a:defRPr/>
              </a:pPr>
              <a:t>4/26/2016</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C06AD88B-22BC-429B-9EDC-EB1B3A45E715}" type="slidenum">
              <a:rPr lang="en-US"/>
              <a:pPr>
                <a:defRPr/>
              </a:pPr>
              <a:t>‹#›</a:t>
            </a:fld>
            <a:endParaRPr lang="en-US"/>
          </a:p>
        </p:txBody>
      </p:sp>
    </p:spTree>
    <p:extLst>
      <p:ext uri="{BB962C8B-B14F-4D97-AF65-F5344CB8AC3E}">
        <p14:creationId xmlns:p14="http://schemas.microsoft.com/office/powerpoint/2010/main" val="2877173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72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3048000"/>
            <a:ext cx="4343400" cy="1362075"/>
          </a:xfrm>
        </p:spPr>
        <p:txBody>
          <a:bodyPr anchor="b"/>
          <a:lstStyle>
            <a:lvl1pPr algn="l">
              <a:defRPr sz="4000" b="1" cap="small" baseline="0">
                <a:solidFill>
                  <a:srgbClr val="003300"/>
                </a:solidFill>
              </a:defRPr>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smtClean="0"/>
              <a:t>Click icon to add picture</a:t>
            </a:r>
            <a:endParaRPr lang="en-US" noProof="0" dirty="0"/>
          </a:p>
        </p:txBody>
      </p:sp>
      <p:sp>
        <p:nvSpPr>
          <p:cNvPr id="6" name="Date Placeholder 3"/>
          <p:cNvSpPr>
            <a:spLocks noGrp="1"/>
          </p:cNvSpPr>
          <p:nvPr>
            <p:ph type="dt" sz="half" idx="14"/>
          </p:nvPr>
        </p:nvSpPr>
        <p:spPr/>
        <p:txBody>
          <a:bodyPr/>
          <a:lstStyle>
            <a:lvl1pPr>
              <a:defRPr smtClean="0"/>
            </a:lvl1pPr>
          </a:lstStyle>
          <a:p>
            <a:pPr>
              <a:defRPr/>
            </a:pPr>
            <a:fld id="{E6573399-D8F9-4C53-BFAA-5AB3B51E886D}" type="datetimeFigureOut">
              <a:rPr lang="en-US"/>
              <a:pPr>
                <a:defRPr/>
              </a:pPr>
              <a:t>4/26/2016</a:t>
            </a:fld>
            <a:endParaRPr lang="en-US"/>
          </a:p>
        </p:txBody>
      </p:sp>
      <p:sp>
        <p:nvSpPr>
          <p:cNvPr id="7"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smtClean="0"/>
            </a:lvl1pPr>
          </a:lstStyle>
          <a:p>
            <a:pPr>
              <a:defRPr/>
            </a:pPr>
            <a:fld id="{5B11DEF4-86F2-45FF-90B8-B11D49CC2B86}" type="slidenum">
              <a:rPr lang="en-US"/>
              <a:pPr>
                <a:defRPr/>
              </a:pPr>
              <a:t>‹#›</a:t>
            </a:fld>
            <a:endParaRPr lang="en-US"/>
          </a:p>
        </p:txBody>
      </p:sp>
    </p:spTree>
    <p:extLst>
      <p:ext uri="{BB962C8B-B14F-4D97-AF65-F5344CB8AC3E}">
        <p14:creationId xmlns:p14="http://schemas.microsoft.com/office/powerpoint/2010/main" val="34858802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971F0F94-7AD2-43C6-8A79-0C6FA2F30E8E}" type="datetimeFigureOut">
              <a:rPr lang="en-US"/>
              <a:pPr>
                <a:defRPr/>
              </a:pPr>
              <a:t>4/26/2016</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E9CDAD48-D441-47ED-8BC6-CC4F470B823E}" type="slidenum">
              <a:rPr lang="en-US"/>
              <a:pPr>
                <a:defRPr/>
              </a:pPr>
              <a:t>‹#›</a:t>
            </a:fld>
            <a:endParaRPr lang="en-US"/>
          </a:p>
        </p:txBody>
      </p:sp>
    </p:spTree>
    <p:extLst>
      <p:ext uri="{BB962C8B-B14F-4D97-AF65-F5344CB8AC3E}">
        <p14:creationId xmlns:p14="http://schemas.microsoft.com/office/powerpoint/2010/main" val="706888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DD305DE7-BCA3-4AB6-BE50-FDD72E510F32}" type="datetimeFigureOut">
              <a:rPr lang="en-US"/>
              <a:pPr>
                <a:defRPr/>
              </a:pPr>
              <a:t>4/26/2016</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66B57471-F423-4E68-B08A-16C1815CF396}" type="slidenum">
              <a:rPr lang="en-US"/>
              <a:pPr>
                <a:defRPr/>
              </a:pPr>
              <a:t>‹#›</a:t>
            </a:fld>
            <a:endParaRPr lang="en-US"/>
          </a:p>
        </p:txBody>
      </p:sp>
    </p:spTree>
    <p:extLst>
      <p:ext uri="{BB962C8B-B14F-4D97-AF65-F5344CB8AC3E}">
        <p14:creationId xmlns:p14="http://schemas.microsoft.com/office/powerpoint/2010/main" val="2340889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p:cNvSpPr>
            <a:spLocks/>
          </p:cNvSpPr>
          <p:nvPr/>
        </p:nvSpPr>
        <p:spPr bwMode="auto">
          <a:xfrm rot="420000" flipV="1">
            <a:off x="3165475" y="1108075"/>
            <a:ext cx="5257800" cy="4114800"/>
          </a:xfrm>
          <a:custGeom>
            <a:avLst/>
            <a:gdLst>
              <a:gd name="T0" fmla="*/ 0 w 5257800"/>
              <a:gd name="T1" fmla="*/ 0 h 4114800"/>
              <a:gd name="T2" fmla="*/ 5107774 w 5257800"/>
              <a:gd name="T3" fmla="*/ 0 h 4114800"/>
              <a:gd name="T4" fmla="*/ 5257800 w 5257800"/>
              <a:gd name="T5" fmla="*/ 150026 h 4114800"/>
              <a:gd name="T6" fmla="*/ 5257800 w 5257800"/>
              <a:gd name="T7" fmla="*/ 4114800 h 4114800"/>
              <a:gd name="T8" fmla="*/ 0 w 5257800"/>
              <a:gd name="T9" fmla="*/ 4114800 h 4114800"/>
              <a:gd name="T10" fmla="*/ 0 w 5257800"/>
              <a:gd name="T11" fmla="*/ 0 h 4114800"/>
              <a:gd name="T12" fmla="*/ 0 w 5257800"/>
              <a:gd name="T13" fmla="*/ 0 h 4114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pPr>
              <a:defRPr/>
            </a:pPr>
            <a:endParaRPr lang="en-US"/>
          </a:p>
        </p:txBody>
      </p:sp>
      <p:sp>
        <p:nvSpPr>
          <p:cNvPr id="6" name="Right Triangle 5"/>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blurRad="19685" dist="6350" dir="12899787" algn="tl" rotWithShape="0">
              <a:srgbClr val="808080">
                <a:alpha val="46999"/>
              </a:srgbClr>
            </a:outerShdw>
          </a:effectLst>
        </p:spPr>
        <p:txBody>
          <a:bodyPr anchor="ctr"/>
          <a:lstStyle/>
          <a:p>
            <a:pPr algn="ctr" fontAlgn="auto">
              <a:spcBef>
                <a:spcPts val="0"/>
              </a:spcBef>
              <a:spcAft>
                <a:spcPts val="0"/>
              </a:spcAft>
              <a:defRPr/>
            </a:pPr>
            <a:endParaRPr lang="en-US">
              <a:solidFill>
                <a:prstClr val="white"/>
              </a:solidFill>
              <a:latin typeface="+mn-lt"/>
              <a:ea typeface="+mn-ea"/>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mn-lt"/>
              <a:ea typeface="+mn-e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mn-lt"/>
              <a:ea typeface="+mn-e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smtClean="0"/>
            </a:lvl1pPr>
          </a:lstStyle>
          <a:p>
            <a:pPr>
              <a:defRPr/>
            </a:pPr>
            <a:fld id="{826A7752-B7A5-4C74-86F5-4E80621F31EE}" type="datetimeFigureOut">
              <a:rPr lang="en-US"/>
              <a:pPr>
                <a:defRPr/>
              </a:pPr>
              <a:t>4/26/2016</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smtClean="0"/>
            </a:lvl1pPr>
          </a:lstStyle>
          <a:p>
            <a:pPr>
              <a:defRPr/>
            </a:pPr>
            <a:fld id="{EDA052F6-A5D4-4F48-8A6B-27F3A7C59866}" type="slidenum">
              <a:rPr lang="en-US"/>
              <a:pPr>
                <a:defRPr/>
              </a:pPr>
              <a:t>‹#›</a:t>
            </a:fld>
            <a:endParaRPr lang="en-US"/>
          </a:p>
        </p:txBody>
      </p:sp>
    </p:spTree>
    <p:extLst>
      <p:ext uri="{BB962C8B-B14F-4D97-AF65-F5344CB8AC3E}">
        <p14:creationId xmlns:p14="http://schemas.microsoft.com/office/powerpoint/2010/main" val="2227632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7EF75E0-578E-4D17-86C5-6843EB96462F}" type="datetimeFigureOut">
              <a:rPr lang="en-US"/>
              <a:pPr>
                <a:defRPr/>
              </a:pPr>
              <a:t>4/26/2016</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E59042B-341D-45DB-A547-9B8607EE214B}" type="slidenum">
              <a:rPr lang="en-US"/>
              <a:pPr>
                <a:defRPr/>
              </a:pPr>
              <a:t>‹#›</a:t>
            </a:fld>
            <a:endParaRPr lang="en-US"/>
          </a:p>
        </p:txBody>
      </p:sp>
    </p:spTree>
    <p:extLst>
      <p:ext uri="{BB962C8B-B14F-4D97-AF65-F5344CB8AC3E}">
        <p14:creationId xmlns:p14="http://schemas.microsoft.com/office/powerpoint/2010/main" val="884103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73E8CCF-422F-40F3-905A-D5861C2644E5}" type="datetimeFigureOut">
              <a:rPr lang="en-US"/>
              <a:pPr>
                <a:defRPr/>
              </a:pPr>
              <a:t>4/26/2016</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B217FBE-B950-4851-B7A3-6D131FDE9CDD}" type="slidenum">
              <a:rPr lang="en-US"/>
              <a:pPr>
                <a:defRPr/>
              </a:pPr>
              <a:t>‹#›</a:t>
            </a:fld>
            <a:endParaRPr lang="en-US"/>
          </a:p>
        </p:txBody>
      </p:sp>
    </p:spTree>
    <p:extLst>
      <p:ext uri="{BB962C8B-B14F-4D97-AF65-F5344CB8AC3E}">
        <p14:creationId xmlns:p14="http://schemas.microsoft.com/office/powerpoint/2010/main" val="2703641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BF83758F-7E32-45F8-9E0E-2F0B6B6C767C}"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21F7DE-A54E-4C9A-9385-678EEB7FE9A8}" type="slidenum">
              <a:rPr lang="en-US" smtClean="0"/>
              <a:pPr>
                <a:defRPr/>
              </a:pPr>
              <a:t>‹#›</a:t>
            </a:fld>
            <a:endParaRPr lang="en-US"/>
          </a:p>
        </p:txBody>
      </p:sp>
    </p:spTree>
    <p:extLst>
      <p:ext uri="{BB962C8B-B14F-4D97-AF65-F5344CB8AC3E}">
        <p14:creationId xmlns:p14="http://schemas.microsoft.com/office/powerpoint/2010/main" val="2452150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A6C8198-3ECD-46DA-A248-49F1113A135E}"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1438C3-AEDE-4F76-B5B4-88564D1ADE6F}" type="slidenum">
              <a:rPr lang="en-US" smtClean="0"/>
              <a:pPr>
                <a:defRPr/>
              </a:pPr>
              <a:t>‹#›</a:t>
            </a:fld>
            <a:endParaRPr lang="en-US"/>
          </a:p>
        </p:txBody>
      </p:sp>
    </p:spTree>
    <p:extLst>
      <p:ext uri="{BB962C8B-B14F-4D97-AF65-F5344CB8AC3E}">
        <p14:creationId xmlns:p14="http://schemas.microsoft.com/office/powerpoint/2010/main" val="1132111574"/>
      </p:ext>
    </p:extLst>
  </p:cSld>
  <p:clrMapOvr>
    <a:masterClrMapping/>
  </p:clrMapOvr>
  <p:transition spd="slow">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F83758F-7E32-45F8-9E0E-2F0B6B6C767C}"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21F7DE-A54E-4C9A-9385-678EEB7FE9A8}" type="slidenum">
              <a:rPr lang="en-US" smtClean="0"/>
              <a:pPr>
                <a:defRPr/>
              </a:pPr>
              <a:t>‹#›</a:t>
            </a:fld>
            <a:endParaRPr lang="en-US"/>
          </a:p>
        </p:txBody>
      </p:sp>
    </p:spTree>
    <p:extLst>
      <p:ext uri="{BB962C8B-B14F-4D97-AF65-F5344CB8AC3E}">
        <p14:creationId xmlns:p14="http://schemas.microsoft.com/office/powerpoint/2010/main" val="2576016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A704635-1A07-4FF2-9437-BA7FC18BD3F8}"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D3CE86-A158-4FD8-A7AD-456491C44C54}" type="slidenum">
              <a:rPr lang="en-US" smtClean="0"/>
              <a:pPr>
                <a:defRPr/>
              </a:pPr>
              <a:t>‹#›</a:t>
            </a:fld>
            <a:endParaRPr lang="en-US"/>
          </a:p>
        </p:txBody>
      </p:sp>
    </p:spTree>
    <p:extLst>
      <p:ext uri="{BB962C8B-B14F-4D97-AF65-F5344CB8AC3E}">
        <p14:creationId xmlns:p14="http://schemas.microsoft.com/office/powerpoint/2010/main" val="397416319"/>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707A1B8-6C94-4F7F-A78D-CDF83741DB4F}" type="datetimeFigureOut">
              <a:rPr lang="en-US" smtClean="0"/>
              <a:pPr>
                <a:defRPr/>
              </a:pPr>
              <a:t>4/26/2016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124DC70-61CD-4E29-A51F-0775B9B249B8}" type="slidenum">
              <a:rPr lang="en-US" smtClean="0"/>
              <a:pPr>
                <a:defRPr/>
              </a:pPr>
              <a:t>‹#›</a:t>
            </a:fld>
            <a:endParaRPr lang="en-US"/>
          </a:p>
        </p:txBody>
      </p:sp>
    </p:spTree>
    <p:extLst>
      <p:ext uri="{BB962C8B-B14F-4D97-AF65-F5344CB8AC3E}">
        <p14:creationId xmlns:p14="http://schemas.microsoft.com/office/powerpoint/2010/main" val="4059940342"/>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A6C8198-3ECD-46DA-A248-49F1113A135E}"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1438C3-AEDE-4F76-B5B4-88564D1ADE6F}" type="slidenum">
              <a:rPr lang="en-US"/>
              <a:pPr>
                <a:defRPr/>
              </a:pPr>
              <a:t>‹#›</a:t>
            </a:fld>
            <a:endParaRPr lang="en-US"/>
          </a:p>
        </p:txBody>
      </p:sp>
    </p:spTree>
    <p:extLst>
      <p:ext uri="{BB962C8B-B14F-4D97-AF65-F5344CB8AC3E}">
        <p14:creationId xmlns:p14="http://schemas.microsoft.com/office/powerpoint/2010/main" val="68571663"/>
      </p:ext>
    </p:extLst>
  </p:cSld>
  <p:clrMapOvr>
    <a:masterClrMapping/>
  </p:clrMapOvr>
  <p:transition spd="slow">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64573AAC-3A70-4486-BB05-0CA711F5802E}" type="datetimeFigureOut">
              <a:rPr lang="en-US" smtClean="0"/>
              <a:pPr>
                <a:defRPr/>
              </a:pPr>
              <a:t>4/26/2016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F982A2D-44F8-454B-8160-99945BB87270}" type="slidenum">
              <a:rPr lang="en-US" smtClean="0"/>
              <a:pPr>
                <a:defRPr/>
              </a:pPr>
              <a:t>‹#›</a:t>
            </a:fld>
            <a:endParaRPr lang="en-US"/>
          </a:p>
        </p:txBody>
      </p:sp>
    </p:spTree>
    <p:extLst>
      <p:ext uri="{BB962C8B-B14F-4D97-AF65-F5344CB8AC3E}">
        <p14:creationId xmlns:p14="http://schemas.microsoft.com/office/powerpoint/2010/main" val="2039803169"/>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D4C27CE-60D7-47A7-B958-A13D5BC08BCA}" type="datetimeFigureOut">
              <a:rPr lang="en-US" smtClean="0"/>
              <a:pPr>
                <a:defRPr/>
              </a:pPr>
              <a:t>4/26/2016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DAD360F-3392-4310-9EAA-A4B4A6F147EB}" type="slidenum">
              <a:rPr lang="en-US" smtClean="0"/>
              <a:pPr>
                <a:defRPr/>
              </a:pPr>
              <a:t>‹#›</a:t>
            </a:fld>
            <a:endParaRPr lang="en-US"/>
          </a:p>
        </p:txBody>
      </p:sp>
    </p:spTree>
    <p:extLst>
      <p:ext uri="{BB962C8B-B14F-4D97-AF65-F5344CB8AC3E}">
        <p14:creationId xmlns:p14="http://schemas.microsoft.com/office/powerpoint/2010/main" val="625398771"/>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8580D80-A8A3-4A8A-BB8E-15E06FBF45EF}"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836DDE4-1518-4399-AA01-A700050056AC}" type="slidenum">
              <a:rPr lang="en-US" smtClean="0"/>
              <a:pPr>
                <a:defRPr/>
              </a:pPr>
              <a:t>‹#›</a:t>
            </a:fld>
            <a:endParaRPr lang="en-US"/>
          </a:p>
        </p:txBody>
      </p:sp>
    </p:spTree>
    <p:extLst>
      <p:ext uri="{BB962C8B-B14F-4D97-AF65-F5344CB8AC3E}">
        <p14:creationId xmlns:p14="http://schemas.microsoft.com/office/powerpoint/2010/main" val="3771926862"/>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26A2C13-ADC4-4515-A505-989171AED9DB}"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6FAD237-36C4-4354-A552-6AF03BD0B35E}" type="slidenum">
              <a:rPr lang="en-US" smtClean="0"/>
              <a:pPr>
                <a:defRPr/>
              </a:pPr>
              <a:t>‹#›</a:t>
            </a:fld>
            <a:endParaRPr lang="en-US"/>
          </a:p>
        </p:txBody>
      </p:sp>
    </p:spTree>
    <p:extLst>
      <p:ext uri="{BB962C8B-B14F-4D97-AF65-F5344CB8AC3E}">
        <p14:creationId xmlns:p14="http://schemas.microsoft.com/office/powerpoint/2010/main" val="3016103383"/>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1CA22DE-08F8-49AA-AB27-B4A60DF4C822}"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0F9887-1B94-4CDD-AF69-27A78B35DB0D}" type="slidenum">
              <a:rPr lang="en-US" smtClean="0"/>
              <a:pPr>
                <a:defRPr/>
              </a:pPr>
              <a:t>‹#›</a:t>
            </a:fld>
            <a:endParaRPr lang="en-US"/>
          </a:p>
        </p:txBody>
      </p:sp>
    </p:spTree>
    <p:extLst>
      <p:ext uri="{BB962C8B-B14F-4D97-AF65-F5344CB8AC3E}">
        <p14:creationId xmlns:p14="http://schemas.microsoft.com/office/powerpoint/2010/main" val="3611916471"/>
      </p:ext>
    </p:extLst>
  </p:cSld>
  <p:clrMapOvr>
    <a:masterClrMapping/>
  </p:clrMapOvr>
  <p:transition spd="slow">
    <p:wipe dir="d"/>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2E9F45C-0039-4322-A814-D1BC2239E2A2}"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0A6DBF1-E4A2-4E6A-9DB8-587997DBD0B5}" type="slidenum">
              <a:rPr lang="en-US" smtClean="0"/>
              <a:pPr>
                <a:defRPr/>
              </a:pPr>
              <a:t>‹#›</a:t>
            </a:fld>
            <a:endParaRPr lang="en-US"/>
          </a:p>
        </p:txBody>
      </p:sp>
    </p:spTree>
    <p:extLst>
      <p:ext uri="{BB962C8B-B14F-4D97-AF65-F5344CB8AC3E}">
        <p14:creationId xmlns:p14="http://schemas.microsoft.com/office/powerpoint/2010/main" val="3439791097"/>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704635-1A07-4FF2-9437-BA7FC18BD3F8}" type="datetimeFigureOut">
              <a:rPr lang="en-US"/>
              <a:pPr>
                <a:defRPr/>
              </a:pPr>
              <a:t>4/26/2016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D3CE86-A158-4FD8-A7AD-456491C44C54}" type="slidenum">
              <a:rPr lang="en-US"/>
              <a:pPr>
                <a:defRPr/>
              </a:pPr>
              <a:t>‹#›</a:t>
            </a:fld>
            <a:endParaRPr lang="en-US"/>
          </a:p>
        </p:txBody>
      </p:sp>
    </p:spTree>
    <p:extLst>
      <p:ext uri="{BB962C8B-B14F-4D97-AF65-F5344CB8AC3E}">
        <p14:creationId xmlns:p14="http://schemas.microsoft.com/office/powerpoint/2010/main" val="3203470288"/>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707A1B8-6C94-4F7F-A78D-CDF83741DB4F}" type="datetimeFigureOut">
              <a:rPr lang="en-US"/>
              <a:pPr>
                <a:defRPr/>
              </a:pPr>
              <a:t>4/26/2016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24DC70-61CD-4E29-A51F-0775B9B249B8}" type="slidenum">
              <a:rPr lang="en-US"/>
              <a:pPr>
                <a:defRPr/>
              </a:pPr>
              <a:t>‹#›</a:t>
            </a:fld>
            <a:endParaRPr lang="en-US"/>
          </a:p>
        </p:txBody>
      </p:sp>
    </p:spTree>
    <p:extLst>
      <p:ext uri="{BB962C8B-B14F-4D97-AF65-F5344CB8AC3E}">
        <p14:creationId xmlns:p14="http://schemas.microsoft.com/office/powerpoint/2010/main" val="2022351227"/>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580D80-A8A3-4A8A-BB8E-15E06FBF45EF}" type="datetimeFigureOut">
              <a:rPr lang="en-US"/>
              <a:pPr>
                <a:defRPr/>
              </a:pPr>
              <a:t>4/26/2016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36DDE4-1518-4399-AA01-A700050056AC}" type="slidenum">
              <a:rPr lang="en-US"/>
              <a:pPr>
                <a:defRPr/>
              </a:pPr>
              <a:t>‹#›</a:t>
            </a:fld>
            <a:endParaRPr lang="en-US"/>
          </a:p>
        </p:txBody>
      </p:sp>
    </p:spTree>
    <p:extLst>
      <p:ext uri="{BB962C8B-B14F-4D97-AF65-F5344CB8AC3E}">
        <p14:creationId xmlns:p14="http://schemas.microsoft.com/office/powerpoint/2010/main" val="1975761576"/>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6A2C13-ADC4-4515-A505-989171AED9DB}" type="datetimeFigureOut">
              <a:rPr lang="en-US"/>
              <a:pPr>
                <a:defRPr/>
              </a:pPr>
              <a:t>4/26/2016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FAD237-36C4-4354-A552-6AF03BD0B35E}" type="slidenum">
              <a:rPr lang="en-US"/>
              <a:pPr>
                <a:defRPr/>
              </a:pPr>
              <a:t>‹#›</a:t>
            </a:fld>
            <a:endParaRPr lang="en-US"/>
          </a:p>
        </p:txBody>
      </p:sp>
    </p:spTree>
    <p:extLst>
      <p:ext uri="{BB962C8B-B14F-4D97-AF65-F5344CB8AC3E}">
        <p14:creationId xmlns:p14="http://schemas.microsoft.com/office/powerpoint/2010/main" val="670508362"/>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CA22DE-08F8-49AA-AB27-B4A60DF4C822}"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0F9887-1B94-4CDD-AF69-27A78B35DB0D}" type="slidenum">
              <a:rPr lang="en-US"/>
              <a:pPr>
                <a:defRPr/>
              </a:pPr>
              <a:t>‹#›</a:t>
            </a:fld>
            <a:endParaRPr lang="en-US"/>
          </a:p>
        </p:txBody>
      </p:sp>
    </p:spTree>
    <p:extLst>
      <p:ext uri="{BB962C8B-B14F-4D97-AF65-F5344CB8AC3E}">
        <p14:creationId xmlns:p14="http://schemas.microsoft.com/office/powerpoint/2010/main" val="1140312993"/>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E9F45C-0039-4322-A814-D1BC2239E2A2}"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A6DBF1-E4A2-4E6A-9DB8-587997DBD0B5}" type="slidenum">
              <a:rPr lang="en-US"/>
              <a:pPr>
                <a:defRPr/>
              </a:pPr>
              <a:t>‹#›</a:t>
            </a:fld>
            <a:endParaRPr lang="en-US"/>
          </a:p>
        </p:txBody>
      </p:sp>
    </p:spTree>
    <p:extLst>
      <p:ext uri="{BB962C8B-B14F-4D97-AF65-F5344CB8AC3E}">
        <p14:creationId xmlns:p14="http://schemas.microsoft.com/office/powerpoint/2010/main" val="840651017"/>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0" y="274638"/>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762000" y="1600200"/>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BF83758F-7E32-45F8-9E0E-2F0B6B6C767C}" type="datetimeFigureOut">
              <a:rPr lang="en-US"/>
              <a:pPr>
                <a:defRPr/>
              </a:pPr>
              <a:t>4/26/2016</a:t>
            </a:fld>
            <a:endParaRPr lang="en-US"/>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CC21F7DE-A54E-4C9A-9385-678EEB7FE9A8}" type="slidenum">
              <a:rPr lang="en-US"/>
              <a:pPr>
                <a:defRPr/>
              </a:pPr>
              <a:t>‹#›</a:t>
            </a:fld>
            <a:endParaRPr lang="en-US"/>
          </a:p>
        </p:txBody>
      </p:sp>
      <p:pic>
        <p:nvPicPr>
          <p:cNvPr id="1032" name="Picture 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109538"/>
            <a:ext cx="8191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635875" y="5834063"/>
            <a:ext cx="12588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629400" y="5834063"/>
            <a:ext cx="8270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3" r:id="rId1"/>
    <p:sldLayoutId id="2147483764"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65" r:id="rId12"/>
    <p:sldLayoutId id="2147483752" r:id="rId13"/>
  </p:sldLayoutIdLst>
  <p:transition spd="slow">
    <p:wipe dir="d"/>
  </p:transition>
  <p:timing>
    <p:tnLst>
      <p:par>
        <p:cTn id="1" dur="indefinite" restart="never" nodeType="tmRoot"/>
      </p:par>
    </p:tnLst>
  </p:timing>
  <p:txStyles>
    <p:titleStyle>
      <a:lvl1pPr algn="l" rtl="0" eaLnBrk="0" fontAlgn="base" hangingPunct="0">
        <a:spcBef>
          <a:spcPct val="0"/>
        </a:spcBef>
        <a:spcAft>
          <a:spcPct val="0"/>
        </a:spcAft>
        <a:defRPr lang="en-US" sz="4400" kern="1200" dirty="0">
          <a:solidFill>
            <a:schemeClr val="tx1"/>
          </a:solidFill>
          <a:latin typeface="+mj-lt"/>
          <a:ea typeface="MS PGothic" pitchFamily="34" charset="-128"/>
          <a:cs typeface="+mj-cs"/>
        </a:defRPr>
      </a:lvl1pPr>
      <a:lvl2pPr algn="l" rtl="0" eaLnBrk="0" fontAlgn="base" hangingPunct="0">
        <a:spcBef>
          <a:spcPct val="0"/>
        </a:spcBef>
        <a:spcAft>
          <a:spcPct val="0"/>
        </a:spcAft>
        <a:defRPr sz="4400">
          <a:solidFill>
            <a:schemeClr val="tx1"/>
          </a:solidFill>
          <a:latin typeface="Cambria" pitchFamily="18" charset="0"/>
          <a:ea typeface="MS PGothic" pitchFamily="34" charset="-128"/>
        </a:defRPr>
      </a:lvl2pPr>
      <a:lvl3pPr algn="l" rtl="0" eaLnBrk="0" fontAlgn="base" hangingPunct="0">
        <a:spcBef>
          <a:spcPct val="0"/>
        </a:spcBef>
        <a:spcAft>
          <a:spcPct val="0"/>
        </a:spcAft>
        <a:defRPr sz="4400">
          <a:solidFill>
            <a:schemeClr val="tx1"/>
          </a:solidFill>
          <a:latin typeface="Cambria" pitchFamily="18" charset="0"/>
          <a:ea typeface="MS PGothic" pitchFamily="34" charset="-128"/>
        </a:defRPr>
      </a:lvl3pPr>
      <a:lvl4pPr algn="l" rtl="0" eaLnBrk="0" fontAlgn="base" hangingPunct="0">
        <a:spcBef>
          <a:spcPct val="0"/>
        </a:spcBef>
        <a:spcAft>
          <a:spcPct val="0"/>
        </a:spcAft>
        <a:defRPr sz="4400">
          <a:solidFill>
            <a:schemeClr val="tx1"/>
          </a:solidFill>
          <a:latin typeface="Cambria" pitchFamily="18" charset="0"/>
          <a:ea typeface="MS PGothic" pitchFamily="34" charset="-128"/>
        </a:defRPr>
      </a:lvl4pPr>
      <a:lvl5pPr algn="l" rtl="0" eaLnBrk="0" fontAlgn="base" hangingPunct="0">
        <a:spcBef>
          <a:spcPct val="0"/>
        </a:spcBef>
        <a:spcAft>
          <a:spcPct val="0"/>
        </a:spcAft>
        <a:defRPr sz="4400">
          <a:solidFill>
            <a:schemeClr val="tx1"/>
          </a:solidFill>
          <a:latin typeface="Cambria" pitchFamily="18" charset="0"/>
          <a:ea typeface="MS PGothic" pitchFamily="34" charset="-128"/>
        </a:defRPr>
      </a:lvl5pPr>
      <a:lvl6pPr marL="457200" algn="l" rtl="0" eaLnBrk="1" fontAlgn="base" hangingPunct="1">
        <a:spcBef>
          <a:spcPct val="0"/>
        </a:spcBef>
        <a:spcAft>
          <a:spcPct val="0"/>
        </a:spcAft>
        <a:defRPr sz="4400">
          <a:solidFill>
            <a:schemeClr val="tx1"/>
          </a:solidFill>
          <a:latin typeface="Cambria" pitchFamily="18" charset="0"/>
        </a:defRPr>
      </a:lvl6pPr>
      <a:lvl7pPr marL="914400" algn="l" rtl="0" eaLnBrk="1" fontAlgn="base" hangingPunct="1">
        <a:spcBef>
          <a:spcPct val="0"/>
        </a:spcBef>
        <a:spcAft>
          <a:spcPct val="0"/>
        </a:spcAft>
        <a:defRPr sz="4400">
          <a:solidFill>
            <a:schemeClr val="tx1"/>
          </a:solidFill>
          <a:latin typeface="Cambria" pitchFamily="18" charset="0"/>
        </a:defRPr>
      </a:lvl7pPr>
      <a:lvl8pPr marL="1371600" algn="l" rtl="0" eaLnBrk="1" fontAlgn="base" hangingPunct="1">
        <a:spcBef>
          <a:spcPct val="0"/>
        </a:spcBef>
        <a:spcAft>
          <a:spcPct val="0"/>
        </a:spcAft>
        <a:defRPr sz="4400">
          <a:solidFill>
            <a:schemeClr val="tx1"/>
          </a:solidFill>
          <a:latin typeface="Cambria" pitchFamily="18" charset="0"/>
        </a:defRPr>
      </a:lvl8pPr>
      <a:lvl9pPr marL="1828800" algn="l" rtl="0" eaLnBrk="1" fontAlgn="base" hangingPunct="1">
        <a:spcBef>
          <a:spcPct val="0"/>
        </a:spcBef>
        <a:spcAft>
          <a:spcPct val="0"/>
        </a:spcAft>
        <a:defRPr sz="4400">
          <a:solidFill>
            <a:schemeClr val="tx1"/>
          </a:solidFill>
          <a:latin typeface="Cambria" pitchFamily="18"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mn-lt"/>
              <a:ea typeface="+mn-e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mn-lt"/>
              <a:ea typeface="+mn-ea"/>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smtClean="0">
                <a:solidFill>
                  <a:srgbClr val="DADEE4"/>
                </a:solidFill>
                <a:latin typeface="Constantia" pitchFamily="18" charset="0"/>
              </a:defRPr>
            </a:lvl1pPr>
          </a:lstStyle>
          <a:p>
            <a:pPr>
              <a:defRPr/>
            </a:pPr>
            <a:fld id="{E584E4A8-870F-417B-BFD6-E8663F087BE8}" type="datetimeFigureOut">
              <a:rPr lang="en-US"/>
              <a:pPr>
                <a:defRPr/>
              </a:pPr>
              <a:t>4/26/2016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E4E9EF">
                    <a:shade val="90000"/>
                  </a:srgbClr>
                </a:solidFill>
                <a:latin typeface="+mn-lt"/>
                <a:ea typeface="+mn-ea"/>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smtClean="0">
                <a:solidFill>
                  <a:srgbClr val="DADEE4"/>
                </a:solidFill>
                <a:latin typeface="Constantia" pitchFamily="18" charset="0"/>
              </a:defRPr>
            </a:lvl1pPr>
          </a:lstStyle>
          <a:p>
            <a:pPr>
              <a:defRPr/>
            </a:pPr>
            <a:fld id="{65E08753-1214-491E-AD72-25253FC78879}" type="slidenum">
              <a:rPr lang="en-US"/>
              <a:pPr>
                <a:defRPr/>
              </a:pPr>
              <a:t>‹#›</a:t>
            </a:fld>
            <a:endParaRPr lang="en-US"/>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mn-lt"/>
                <a:ea typeface="+mn-e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mn-lt"/>
                <a:ea typeface="+mn-ea"/>
              </a:endParaRPr>
            </a:p>
          </p:txBody>
        </p:sp>
      </p:grpSp>
    </p:spTree>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6" r:id="rId9"/>
    <p:sldLayoutId id="2147483761" r:id="rId10"/>
    <p:sldLayoutId id="2147483762" r:id="rId11"/>
  </p:sldLayoutIdLst>
  <p:txStyles>
    <p:titleStyle>
      <a:lvl1pPr algn="l" rtl="0" eaLnBrk="0" fontAlgn="base" hangingPunct="0">
        <a:spcBef>
          <a:spcPct val="0"/>
        </a:spcBef>
        <a:spcAft>
          <a:spcPct val="0"/>
        </a:spcAft>
        <a:defRPr sz="5000" kern="1200">
          <a:solidFill>
            <a:schemeClr val="tx2"/>
          </a:solidFill>
          <a:latin typeface="+mj-lt"/>
          <a:ea typeface="MS PGothic" pitchFamily="34" charset="-128"/>
          <a:cs typeface="+mj-cs"/>
        </a:defRPr>
      </a:lvl1pPr>
      <a:lvl2pPr algn="l" rtl="0" eaLnBrk="0" fontAlgn="base" hangingPunct="0">
        <a:spcBef>
          <a:spcPct val="0"/>
        </a:spcBef>
        <a:spcAft>
          <a:spcPct val="0"/>
        </a:spcAft>
        <a:defRPr sz="5000">
          <a:solidFill>
            <a:schemeClr val="tx2"/>
          </a:solidFill>
          <a:latin typeface="Calibri" pitchFamily="34" charset="0"/>
          <a:ea typeface="MS PGothic" pitchFamily="34" charset="-128"/>
        </a:defRPr>
      </a:lvl2pPr>
      <a:lvl3pPr algn="l" rtl="0" eaLnBrk="0" fontAlgn="base" hangingPunct="0">
        <a:spcBef>
          <a:spcPct val="0"/>
        </a:spcBef>
        <a:spcAft>
          <a:spcPct val="0"/>
        </a:spcAft>
        <a:defRPr sz="5000">
          <a:solidFill>
            <a:schemeClr val="tx2"/>
          </a:solidFill>
          <a:latin typeface="Calibri" pitchFamily="34" charset="0"/>
          <a:ea typeface="MS PGothic" pitchFamily="34" charset="-128"/>
        </a:defRPr>
      </a:lvl3pPr>
      <a:lvl4pPr algn="l" rtl="0" eaLnBrk="0" fontAlgn="base" hangingPunct="0">
        <a:spcBef>
          <a:spcPct val="0"/>
        </a:spcBef>
        <a:spcAft>
          <a:spcPct val="0"/>
        </a:spcAft>
        <a:defRPr sz="5000">
          <a:solidFill>
            <a:schemeClr val="tx2"/>
          </a:solidFill>
          <a:latin typeface="Calibri" pitchFamily="34" charset="0"/>
          <a:ea typeface="MS PGothic" pitchFamily="34" charset="-128"/>
        </a:defRPr>
      </a:lvl4pPr>
      <a:lvl5pPr algn="l" rtl="0" eaLnBrk="0" fontAlgn="base" hangingPunct="0">
        <a:spcBef>
          <a:spcPct val="0"/>
        </a:spcBef>
        <a:spcAft>
          <a:spcPct val="0"/>
        </a:spcAft>
        <a:defRPr sz="5000">
          <a:solidFill>
            <a:schemeClr val="tx2"/>
          </a:solidFill>
          <a:latin typeface="Calibri" pitchFamily="34" charset="0"/>
          <a:ea typeface="MS PGothic" pitchFamily="34" charset="-128"/>
        </a:defRPr>
      </a:lvl5pPr>
      <a:lvl6pPr marL="457200" algn="l" rtl="0" fontAlgn="base">
        <a:spcBef>
          <a:spcPct val="0"/>
        </a:spcBef>
        <a:spcAft>
          <a:spcPct val="0"/>
        </a:spcAft>
        <a:defRPr sz="5000">
          <a:solidFill>
            <a:schemeClr val="tx2"/>
          </a:solidFill>
          <a:latin typeface="Calibri" pitchFamily="34" charset="0"/>
          <a:ea typeface="MS PGothic" pitchFamily="34" charset="-128"/>
        </a:defRPr>
      </a:lvl6pPr>
      <a:lvl7pPr marL="914400" algn="l" rtl="0" fontAlgn="base">
        <a:spcBef>
          <a:spcPct val="0"/>
        </a:spcBef>
        <a:spcAft>
          <a:spcPct val="0"/>
        </a:spcAft>
        <a:defRPr sz="5000">
          <a:solidFill>
            <a:schemeClr val="tx2"/>
          </a:solidFill>
          <a:latin typeface="Calibri" pitchFamily="34" charset="0"/>
          <a:ea typeface="MS PGothic" pitchFamily="34" charset="-128"/>
        </a:defRPr>
      </a:lvl7pPr>
      <a:lvl8pPr marL="1371600" algn="l" rtl="0" fontAlgn="base">
        <a:spcBef>
          <a:spcPct val="0"/>
        </a:spcBef>
        <a:spcAft>
          <a:spcPct val="0"/>
        </a:spcAft>
        <a:defRPr sz="5000">
          <a:solidFill>
            <a:schemeClr val="tx2"/>
          </a:solidFill>
          <a:latin typeface="Calibri" pitchFamily="34" charset="0"/>
          <a:ea typeface="MS PGothic" pitchFamily="34" charset="-128"/>
        </a:defRPr>
      </a:lvl8pPr>
      <a:lvl9pPr marL="1828800" algn="l" rtl="0" fontAlgn="base">
        <a:spcBef>
          <a:spcPct val="0"/>
        </a:spcBef>
        <a:spcAft>
          <a:spcPct val="0"/>
        </a:spcAft>
        <a:defRPr sz="5000">
          <a:solidFill>
            <a:schemeClr val="tx2"/>
          </a:solidFill>
          <a:latin typeface="Calibri" pitchFamily="34" charset="0"/>
          <a:ea typeface="MS PGothic" pitchFamily="34" charset="-128"/>
        </a:defRPr>
      </a:lvl9pPr>
    </p:titleStyle>
    <p:bodyStyle>
      <a:lvl1pPr marL="273050" indent="-273050" algn="l" rtl="0" eaLnBrk="0" fontAlgn="base" hangingPunct="0">
        <a:spcBef>
          <a:spcPct val="20000"/>
        </a:spcBef>
        <a:spcAft>
          <a:spcPct val="0"/>
        </a:spcAft>
        <a:buClr>
          <a:srgbClr val="E68422"/>
        </a:buClr>
        <a:buSzPct val="95000"/>
        <a:buFont typeface="Wingdings 2" pitchFamily="18" charset="2"/>
        <a:buChar char=""/>
        <a:defRPr sz="2600" kern="1200">
          <a:solidFill>
            <a:schemeClr val="tx1"/>
          </a:solidFill>
          <a:latin typeface="+mn-lt"/>
          <a:ea typeface="MS PGothic" pitchFamily="34" charset="-128"/>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S PGothic" pitchFamily="34"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S PGothic" pitchFamily="34" charset="-128"/>
          <a:cs typeface="+mn-cs"/>
        </a:defRPr>
      </a:lvl3pPr>
      <a:lvl4pPr marL="1187450" indent="-209550" algn="l" rtl="0" eaLnBrk="0" fontAlgn="base" hangingPunct="0">
        <a:spcBef>
          <a:spcPct val="20000"/>
        </a:spcBef>
        <a:spcAft>
          <a:spcPct val="0"/>
        </a:spcAft>
        <a:buClr>
          <a:srgbClr val="E68422"/>
        </a:buClr>
        <a:buSzPct val="65000"/>
        <a:buFont typeface="Wingdings 2" pitchFamily="18" charset="2"/>
        <a:buChar char=""/>
        <a:defRPr sz="2000" kern="1200">
          <a:solidFill>
            <a:schemeClr val="tx1"/>
          </a:solidFill>
          <a:latin typeface="+mn-lt"/>
          <a:ea typeface="MS PGothic" pitchFamily="34" charset="-128"/>
          <a:cs typeface="+mn-cs"/>
        </a:defRPr>
      </a:lvl4pPr>
      <a:lvl5pPr marL="1462088" indent="-209550" algn="l" rtl="0" eaLnBrk="0" fontAlgn="base" hangingPunct="0">
        <a:spcBef>
          <a:spcPct val="20000"/>
        </a:spcBef>
        <a:spcAft>
          <a:spcPct val="0"/>
        </a:spcAft>
        <a:buClr>
          <a:srgbClr val="846648"/>
        </a:buClr>
        <a:buSzPct val="65000"/>
        <a:buFont typeface="Wingdings 2" pitchFamily="18" charset="2"/>
        <a:buChar char=""/>
        <a:defRPr sz="2000" kern="1200">
          <a:solidFill>
            <a:schemeClr val="tx1"/>
          </a:solidFill>
          <a:latin typeface="+mn-lt"/>
          <a:ea typeface="MS PGothic" pitchFamily="34"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F83758F-7E32-45F8-9E0E-2F0B6B6C767C}" type="datetimeFigureOut">
              <a:rPr lang="en-US" smtClean="0"/>
              <a:pPr>
                <a:defRPr/>
              </a:pPr>
              <a:t>4/26/2016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C21F7DE-A54E-4C9A-9385-678EEB7FE9A8}" type="slidenum">
              <a:rPr lang="en-US" smtClean="0"/>
              <a:pPr>
                <a:defRPr/>
              </a:pPr>
              <a:t>‹#›</a:t>
            </a:fld>
            <a:endParaRPr lang="en-US"/>
          </a:p>
        </p:txBody>
      </p:sp>
    </p:spTree>
    <p:extLst>
      <p:ext uri="{BB962C8B-B14F-4D97-AF65-F5344CB8AC3E}">
        <p14:creationId xmlns:p14="http://schemas.microsoft.com/office/powerpoint/2010/main" val="107953140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spd="slow">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2.png"/><Relationship Id="rId5" Type="http://schemas.openxmlformats.org/officeDocument/2006/relationships/image" Target="../media/image2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2.png"/><Relationship Id="rId5" Type="http://schemas.openxmlformats.org/officeDocument/2006/relationships/image" Target="../media/image3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10.xml"/><Relationship Id="rId7" Type="http://schemas.openxmlformats.org/officeDocument/2006/relationships/image" Target="../media/image33.jpe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16.xml"/><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2.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41.jpe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2.png"/><Relationship Id="rId5" Type="http://schemas.openxmlformats.org/officeDocument/2006/relationships/image" Target="../media/image49.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12.png"/><Relationship Id="rId5" Type="http://schemas.openxmlformats.org/officeDocument/2006/relationships/image" Target="../media/image58.jpe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12.png"/><Relationship Id="rId5" Type="http://schemas.openxmlformats.org/officeDocument/2006/relationships/image" Target="../media/image59.jpe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2.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64.jpeg"/><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2.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2.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12.png"/><Relationship Id="rId5" Type="http://schemas.openxmlformats.org/officeDocument/2006/relationships/image" Target="../media/image65.jpe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12.png"/><Relationship Id="rId5" Type="http://schemas.openxmlformats.org/officeDocument/2006/relationships/image" Target="../media/image68.jpe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2.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2.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2.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12.png"/><Relationship Id="rId5" Type="http://schemas.openxmlformats.org/officeDocument/2006/relationships/image" Target="../media/image71.jpe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0.xml"/><Relationship Id="rId7" Type="http://schemas.openxmlformats.org/officeDocument/2006/relationships/image" Target="../media/image17.jpe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image" Target="../media/image12.png"/><Relationship Id="rId5" Type="http://schemas.openxmlformats.org/officeDocument/2006/relationships/image" Target="../media/image74.jpe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2.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12.png"/><Relationship Id="rId5" Type="http://schemas.openxmlformats.org/officeDocument/2006/relationships/image" Target="../media/image75.jp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3.wma"/><Relationship Id="rId1" Type="http://schemas.microsoft.com/office/2007/relationships/media" Target="../media/media53.wma"/><Relationship Id="rId6" Type="http://schemas.openxmlformats.org/officeDocument/2006/relationships/image" Target="../media/image12.png"/><Relationship Id="rId5" Type="http://schemas.openxmlformats.org/officeDocument/2006/relationships/image" Target="../media/image76.jpe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12.png"/><Relationship Id="rId5" Type="http://schemas.openxmlformats.org/officeDocument/2006/relationships/image" Target="../media/image77.jpe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image" Target="../media/image12.png"/><Relationship Id="rId5" Type="http://schemas.openxmlformats.org/officeDocument/2006/relationships/image" Target="../media/image78.jpe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6.wma"/><Relationship Id="rId1" Type="http://schemas.microsoft.com/office/2007/relationships/media" Target="../media/media56.wma"/><Relationship Id="rId6" Type="http://schemas.openxmlformats.org/officeDocument/2006/relationships/image" Target="../media/image12.png"/><Relationship Id="rId5" Type="http://schemas.openxmlformats.org/officeDocument/2006/relationships/image" Target="../media/image79.jpe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12.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12.png"/><Relationship Id="rId5" Type="http://schemas.openxmlformats.org/officeDocument/2006/relationships/image" Target="../media/image80.jpe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9.wma"/><Relationship Id="rId1" Type="http://schemas.microsoft.com/office/2007/relationships/media" Target="../media/media59.wma"/><Relationship Id="rId6" Type="http://schemas.openxmlformats.org/officeDocument/2006/relationships/image" Target="../media/image12.png"/><Relationship Id="rId5" Type="http://schemas.openxmlformats.org/officeDocument/2006/relationships/image" Target="../media/image81.jpe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0.wma"/><Relationship Id="rId1" Type="http://schemas.microsoft.com/office/2007/relationships/media" Target="../media/media60.wma"/><Relationship Id="rId6" Type="http://schemas.openxmlformats.org/officeDocument/2006/relationships/image" Target="../media/image12.png"/><Relationship Id="rId5" Type="http://schemas.openxmlformats.org/officeDocument/2006/relationships/image" Target="../media/image82.jpe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1.wma"/><Relationship Id="rId1" Type="http://schemas.microsoft.com/office/2007/relationships/media" Target="../media/media61.wma"/><Relationship Id="rId6" Type="http://schemas.openxmlformats.org/officeDocument/2006/relationships/image" Target="../media/image12.png"/><Relationship Id="rId5" Type="http://schemas.openxmlformats.org/officeDocument/2006/relationships/image" Target="../media/image83.jpe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62.wma"/><Relationship Id="rId1" Type="http://schemas.microsoft.com/office/2007/relationships/media" Target="../media/media62.wma"/><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63.wma"/><Relationship Id="rId1" Type="http://schemas.microsoft.com/office/2007/relationships/media" Target="../media/media63.wma"/><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4.wma"/><Relationship Id="rId1" Type="http://schemas.microsoft.com/office/2007/relationships/media" Target="../media/media64.wma"/><Relationship Id="rId6" Type="http://schemas.openxmlformats.org/officeDocument/2006/relationships/image" Target="../media/image12.png"/><Relationship Id="rId5" Type="http://schemas.openxmlformats.org/officeDocument/2006/relationships/image" Target="../media/image88.jpe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65.wma"/><Relationship Id="rId1" Type="http://schemas.microsoft.com/office/2007/relationships/media" Target="../media/media65.wma"/><Relationship Id="rId6" Type="http://schemas.openxmlformats.org/officeDocument/2006/relationships/hyperlink" Target="http://vegvariety.cce.cornell.edu/index.php" TargetMode="External"/><Relationship Id="rId5" Type="http://schemas.openxmlformats.org/officeDocument/2006/relationships/image" Target="../media/image89.jpeg"/><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66.wma"/><Relationship Id="rId1" Type="http://schemas.microsoft.com/office/2007/relationships/media" Target="../media/media66.wma"/><Relationship Id="rId6" Type="http://schemas.openxmlformats.org/officeDocument/2006/relationships/hyperlink" Target="http://clydesvegetableplantingchart.com/Vegetable-Garden-Planner.aspx" TargetMode="External"/><Relationship Id="rId5" Type="http://schemas.openxmlformats.org/officeDocument/2006/relationships/image" Target="../media/image90.jp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7.wma"/><Relationship Id="rId1" Type="http://schemas.microsoft.com/office/2007/relationships/media" Target="../media/media67.wma"/><Relationship Id="rId6" Type="http://schemas.openxmlformats.org/officeDocument/2006/relationships/image" Target="../media/image12.png"/><Relationship Id="rId5" Type="http://schemas.openxmlformats.org/officeDocument/2006/relationships/image" Target="../media/image91.jpg"/><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8.wma"/><Relationship Id="rId1" Type="http://schemas.microsoft.com/office/2007/relationships/media" Target="../media/media68.wma"/><Relationship Id="rId5" Type="http://schemas.openxmlformats.org/officeDocument/2006/relationships/image" Target="../media/image12.pn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8" Type="http://schemas.openxmlformats.org/officeDocument/2006/relationships/hyperlink" Target="http://clydesvegetableplantingchart.com/Vegetable-Garden-Planner.aspx" TargetMode="External"/><Relationship Id="rId3" Type="http://schemas.openxmlformats.org/officeDocument/2006/relationships/slideLayout" Target="../slideLayouts/slideLayout13.xml"/><Relationship Id="rId7" Type="http://schemas.openxmlformats.org/officeDocument/2006/relationships/hyperlink" Target="http://www.veggiecompass.com/" TargetMode="External"/><Relationship Id="rId2" Type="http://schemas.openxmlformats.org/officeDocument/2006/relationships/audio" Target="../media/media69.wma"/><Relationship Id="rId1" Type="http://schemas.microsoft.com/office/2007/relationships/media" Target="../media/media69.wma"/><Relationship Id="rId6" Type="http://schemas.openxmlformats.org/officeDocument/2006/relationships/hyperlink" Target="https://www.morgancountyseeds.com/store/" TargetMode="External"/><Relationship Id="rId11" Type="http://schemas.openxmlformats.org/officeDocument/2006/relationships/image" Target="../media/image12.png"/><Relationship Id="rId5" Type="http://schemas.openxmlformats.org/officeDocument/2006/relationships/hyperlink" Target="http://extension.umass.edu/floriculture/fact-sheets/damping-bedding-plants-and-vegetables" TargetMode="External"/><Relationship Id="rId10" Type="http://schemas.openxmlformats.org/officeDocument/2006/relationships/hyperlink" Target="http://www.nevegetable.org/index.php/management" TargetMode="External"/><Relationship Id="rId4" Type="http://schemas.openxmlformats.org/officeDocument/2006/relationships/notesSlide" Target="../notesSlides/notesSlide68.xml"/><Relationship Id="rId9" Type="http://schemas.openxmlformats.org/officeDocument/2006/relationships/hyperlink" Target="http://bse.wisc.edu/HFHP/tipsheets_pdf/dibble4web.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2.png"/><Relationship Id="rId5" Type="http://schemas.openxmlformats.org/officeDocument/2006/relationships/image" Target="../media/image19.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hyperlink" Target="http://www.hoophouse.msu.edu/assets/custom/files/Develop%20A%20Transplant%20Action%20Plan.pdf" TargetMode="External"/><Relationship Id="rId2" Type="http://schemas.openxmlformats.org/officeDocument/2006/relationships/audio" Target="../media/media70.wma"/><Relationship Id="rId1" Type="http://schemas.microsoft.com/office/2007/relationships/media" Target="../media/media70.wma"/><Relationship Id="rId6" Type="http://schemas.openxmlformats.org/officeDocument/2006/relationships/hyperlink" Target="http://www.uky.edu/Ag/Horticulture/anderson/orgfert3.pdf" TargetMode="External"/><Relationship Id="rId5" Type="http://schemas.openxmlformats.org/officeDocument/2006/relationships/hyperlink" Target="http://www.uky.edu/Ag/Horticulture/anderson/orgfert1.pdf" TargetMode="External"/><Relationship Id="rId4" Type="http://schemas.openxmlformats.org/officeDocument/2006/relationships/hyperlink" Target="http://www.gpnmag.com/height-control-vegetable-transplants-0" TargetMode="Externa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71.wma"/><Relationship Id="rId1" Type="http://schemas.microsoft.com/office/2007/relationships/media" Target="../media/media71.wma"/><Relationship Id="rId6" Type="http://schemas.openxmlformats.org/officeDocument/2006/relationships/hyperlink" Target="https://attra.ncat.org/attra-pub/summaries/summary.php?pub=55" TargetMode="External"/><Relationship Id="rId5" Type="http://schemas.openxmlformats.org/officeDocument/2006/relationships/hyperlink" Target="http://extension.psu.edu/start-farming/courses/files/select-seeding" TargetMode="External"/><Relationship Id="rId4" Type="http://schemas.openxmlformats.org/officeDocument/2006/relationships/hyperlink" Target="http://www.msuorganicfarm.com/Transplants.pdf" TargetMode="Externa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2.wma"/><Relationship Id="rId1" Type="http://schemas.microsoft.com/office/2007/relationships/media" Target="../media/media72.wma"/><Relationship Id="rId6" Type="http://schemas.openxmlformats.org/officeDocument/2006/relationships/image" Target="../media/image12.png"/><Relationship Id="rId5" Type="http://schemas.openxmlformats.org/officeDocument/2006/relationships/hyperlink" Target="http://web.extension.illinois.edu/smallfarm/" TargetMode="External"/><Relationship Id="rId4" Type="http://schemas.openxmlformats.org/officeDocument/2006/relationships/hyperlink" Target="http://www.illinoissare.org/"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hyperlink" Target="mailto:jshafer@illinois.edu" TargetMode="External"/><Relationship Id="rId2" Type="http://schemas.openxmlformats.org/officeDocument/2006/relationships/audio" Target="../media/media73.wma"/><Relationship Id="rId1" Type="http://schemas.microsoft.com/office/2007/relationships/media" Target="../media/media73.wma"/><Relationship Id="rId6" Type="http://schemas.openxmlformats.org/officeDocument/2006/relationships/hyperlink" Target="mailto:shenning@illinois.edu" TargetMode="External"/><Relationship Id="rId5" Type="http://schemas.openxmlformats.org/officeDocument/2006/relationships/hyperlink" Target="mailto:wdavison@illinois.edu" TargetMode="External"/><Relationship Id="rId4" Type="http://schemas.openxmlformats.org/officeDocument/2006/relationships/hyperlink" Target="mailto:Zgrant2@illinois.edu"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74.m4a"/><Relationship Id="rId7" Type="http://schemas.openxmlformats.org/officeDocument/2006/relationships/image" Target="../media/image10.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69.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74.m4a"/><Relationship Id="rId9" Type="http://schemas.openxmlformats.org/officeDocument/2006/relationships/hyperlink" Target="http://www.start2farm.gov/"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0.xml"/><Relationship Id="rId7" Type="http://schemas.openxmlformats.org/officeDocument/2006/relationships/image" Target="../media/image24.jpe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9.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54893559"/>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447800" y="269875"/>
            <a:ext cx="7391400" cy="1482725"/>
          </a:xfrm>
        </p:spPr>
        <p:txBody>
          <a:bodyPr/>
          <a:lstStyle/>
          <a:p>
            <a:pPr eaLnBrk="1" hangingPunct="1"/>
            <a:r>
              <a:rPr smtClean="0"/>
              <a:t>Dormancy</a:t>
            </a:r>
            <a:br>
              <a:rPr smtClean="0"/>
            </a:br>
            <a:r>
              <a:rPr smtClean="0"/>
              <a:t>Types and Remedies</a:t>
            </a:r>
          </a:p>
        </p:txBody>
      </p:sp>
      <p:sp>
        <p:nvSpPr>
          <p:cNvPr id="18435" name="Content Placeholder 2"/>
          <p:cNvSpPr>
            <a:spLocks noGrp="1"/>
          </p:cNvSpPr>
          <p:nvPr>
            <p:ph idx="1"/>
          </p:nvPr>
        </p:nvSpPr>
        <p:spPr>
          <a:xfrm>
            <a:off x="1524000" y="1905000"/>
            <a:ext cx="5867400" cy="2770188"/>
          </a:xfrm>
        </p:spPr>
        <p:txBody>
          <a:bodyPr>
            <a:normAutofit fontScale="92500" lnSpcReduction="20000"/>
          </a:bodyPr>
          <a:lstStyle/>
          <a:p>
            <a:pPr eaLnBrk="1" hangingPunct="1"/>
            <a:r>
              <a:rPr lang="en-US" dirty="0" smtClean="0"/>
              <a:t>Hard seed coat(many gourds)</a:t>
            </a:r>
          </a:p>
          <a:p>
            <a:pPr lvl="1" eaLnBrk="1" hangingPunct="1"/>
            <a:r>
              <a:rPr lang="en-US" dirty="0" smtClean="0"/>
              <a:t>Scarify seed coat</a:t>
            </a:r>
          </a:p>
          <a:p>
            <a:pPr eaLnBrk="1" hangingPunct="1"/>
            <a:r>
              <a:rPr lang="en-US" dirty="0" smtClean="0"/>
              <a:t>Immature embryo</a:t>
            </a:r>
          </a:p>
          <a:p>
            <a:pPr lvl="1" eaLnBrk="1" hangingPunct="1"/>
            <a:r>
              <a:rPr lang="en-US" dirty="0" smtClean="0"/>
              <a:t>Allow for after ripening period</a:t>
            </a:r>
          </a:p>
          <a:p>
            <a:pPr eaLnBrk="1" hangingPunct="1"/>
            <a:r>
              <a:rPr lang="en-US" dirty="0" smtClean="0"/>
              <a:t>Internal physiological dormancy</a:t>
            </a:r>
          </a:p>
          <a:p>
            <a:pPr lvl="1" eaLnBrk="1" hangingPunct="1"/>
            <a:r>
              <a:rPr lang="en-US" dirty="0" smtClean="0"/>
              <a:t>Stratification</a:t>
            </a:r>
          </a:p>
          <a:p>
            <a:pPr lvl="1" eaLnBrk="1" hangingPunct="1"/>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979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762000" y="269875"/>
            <a:ext cx="8077200" cy="1143000"/>
          </a:xfrm>
        </p:spPr>
        <p:txBody>
          <a:bodyPr/>
          <a:lstStyle/>
          <a:p>
            <a:pPr eaLnBrk="1" hangingPunct="1"/>
            <a:r>
              <a:rPr smtClean="0"/>
              <a:t>Seeding Methods</a:t>
            </a:r>
          </a:p>
        </p:txBody>
      </p:sp>
      <p:sp>
        <p:nvSpPr>
          <p:cNvPr id="19459" name="Content Placeholder 2"/>
          <p:cNvSpPr>
            <a:spLocks noGrp="1"/>
          </p:cNvSpPr>
          <p:nvPr>
            <p:ph idx="1"/>
          </p:nvPr>
        </p:nvSpPr>
        <p:spPr>
          <a:xfrm>
            <a:off x="762000" y="1597025"/>
            <a:ext cx="8077200" cy="4297363"/>
          </a:xfrm>
        </p:spPr>
        <p:txBody>
          <a:bodyPr/>
          <a:lstStyle/>
          <a:p>
            <a:pPr eaLnBrk="1" hangingPunct="1"/>
            <a:r>
              <a:rPr lang="en-US" smtClean="0"/>
              <a:t>Broadcast</a:t>
            </a:r>
          </a:p>
          <a:p>
            <a:pPr eaLnBrk="1" hangingPunct="1"/>
            <a:r>
              <a:rPr lang="en-US" smtClean="0"/>
              <a:t>Sown in rows</a:t>
            </a:r>
          </a:p>
          <a:p>
            <a:pPr eaLnBrk="1" hangingPunct="1"/>
            <a:r>
              <a:rPr lang="en-US" smtClean="0"/>
              <a:t>Direct seeded into plug tray, jiffy pellet, grodan block etc.</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605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762000" y="269875"/>
            <a:ext cx="8077200" cy="1143000"/>
          </a:xfrm>
        </p:spPr>
        <p:txBody>
          <a:bodyPr/>
          <a:lstStyle/>
          <a:p>
            <a:pPr eaLnBrk="1" hangingPunct="1"/>
            <a:r>
              <a:rPr smtClean="0"/>
              <a:t>Broadcast</a:t>
            </a:r>
          </a:p>
        </p:txBody>
      </p:sp>
      <p:sp>
        <p:nvSpPr>
          <p:cNvPr id="20483" name="Content Placeholder 5"/>
          <p:cNvSpPr>
            <a:spLocks noGrp="1"/>
          </p:cNvSpPr>
          <p:nvPr>
            <p:ph idx="1"/>
          </p:nvPr>
        </p:nvSpPr>
        <p:spPr>
          <a:xfrm>
            <a:off x="762000" y="1597025"/>
            <a:ext cx="8077200" cy="4297363"/>
          </a:xfrm>
        </p:spPr>
        <p:txBody>
          <a:bodyPr/>
          <a:lstStyle/>
          <a:p>
            <a:pPr eaLnBrk="1" hangingPunct="1"/>
            <a:r>
              <a:rPr lang="en-US" smtClean="0"/>
              <a:t>Broadcast onto surface randomly</a:t>
            </a:r>
          </a:p>
          <a:p>
            <a:pPr eaLnBrk="1" hangingPunct="1"/>
            <a:r>
              <a:rPr lang="en-US" smtClean="0"/>
              <a:t>Used for fine seeds</a:t>
            </a:r>
          </a:p>
          <a:p>
            <a:pPr eaLnBrk="1" hangingPunct="1"/>
            <a:r>
              <a:rPr lang="en-US" smtClean="0"/>
              <a:t>Damping off can be real problem</a:t>
            </a:r>
          </a:p>
        </p:txBody>
      </p:sp>
      <p:pic>
        <p:nvPicPr>
          <p:cNvPr id="20484" name="Picture 2" descr="http://t2.gstatic.com/images?q=tbn:ANd9GcS0ZBkvULwwIMX3sLXGOwaQatip7XUJ8d-u5jMU0DpHLOONufr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421063"/>
            <a:ext cx="3867150"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AutoShape 4" descr="data:image/jpeg;base64,/9j/4AAQSkZJRgABAQAAAQABAAD/2wCEAAkGBhMRERQUExQWFRQWGB8aFxgXGR8cHxofJBwgHx8hIRwgICciIB4jIBwcIi8gIygpLCwsHB4xNTAqNSgrLCkBCQoKDgwOGg8PGiwkHCQsLCwsLCwsLCwsLCwsKSwpLCwsKSwsKSwpLCwsLCksLCwsKSwsLCksKSwsLCwsKSwsLP/AABEIALoBDgMBIgACEQEDEQH/xAAcAAACAwEBAQEAAAAAAAAAAAAEBQIDBgcBAAj/xABEEAACAgAFAgUCBAQDBwIEBwABAgMRAAQSITEFQQYTIlFhMnEUI0KBB1KRoWKx0RUWJDNywfBDklOC4fFEY3ODorLS/8QAGAEAAwEBAAAAAAAAAAAAAAAAAQIDAAT/xAAhEQACAgICAgMBAAAAAAAAAAAAAQIRITESQQNREyJxYf/aAAwDAQACEQMRAD8A5pmc8royo7tZ/LVgNKcD3O+kBQRiXSs7JlmEilC4/nRZAP2YEA7Y7BEOmGnWLKBl3BDRAg9iDqBBGB5ug5KT6cvk6vkS/wChxVYHj4jE/wC/X4mMjPxfiaJ0lG8lkU+wUaSLAG4xqf4U9Sy0RzujzI1LByxPY2FUkbek8Dvq+MFN4ByTfogA7BHY/wBfVifTsvkemmVDOsAnAIDN9RBO/q1UBfN4TBvirLI+DepqcplmnsgREKdm3MrgmgLG43vGiObgYjSqbnn7fY4zz+CVXLZYnLwEiIayTHpZiATpfg2dwSbwR0zwBlChM+XhT1UKkUXtZGzEEj2xUMX6G2ZyuvTpC/UNSldWofBvb+mLYIq4QCq33Hf23wt/3B6eRQjUb2GWQ8V8H7YqX+HmWALAELtv50h5+xH7YweeRtNl6cgrtzdWDvXP/bjFk7KykEuCRyPasJMt4GhJYA5kVvZlkG19j5nH/wB8MY/4ejYCTMAf/ry//wC8EaxdnfCmUlAtGoLpJF2Tvufcm/7Ym3gyJkCrLKgAPAT5vkHnb+mGjeCGW9M2ZH/78lfHJOAZPDc4O2YzAr/84n+xTGyLS9GezP8ADZSynzWBH6iN/uB77/3wPnP4fpJS69wB+bXr2Pya3+Bhjm4syrV+LzG/uVP23MeHGV6LKYdaTylthR0kcWbOm7rtWM1ewUvRjP8Acv8ADyhYXZSLogWTY9wR/pgWf+HYVNRnJkJXbRtse9H/AMrG4y8EgJVjK7kXYC7C9tyu219tjWKz02VywUzah+pgmhb4HpVTq+1DbvhWkDijIHwf6tTTambcgITqPzZ9vti7IdBnhMwjlCrIgR6Qg1d6dXb2Nc1zjVy5UiNQXYSb9lYX+9f05+MU5DLSj6XZgT6vyo/67i8H6m4WI4vB72B5iHgnkX7jY7Ys/wB1ZI0ZTPEQfcbVfFY1KRzAg+YaHtGv+QrfFXUMxKIiBIwAolkjXVzVAb7G/a8bkNwSRhvxOa6f5SxMrsJiGAIAdXFgWa799qx0rMZuFFXzAkksgIcoSUsbEA77i969sc88T9PaaWSIt6CygSP6muPfjarJ03RBw165nJ36blmiNSI0bIDtbAFGW9h6htpPP3wuNkaTyN5MqFk8yMKhsWNLnUK4AK/tex98RjmR7kClnYmhobbageLJ23o4wKdfnYtKk65O9zCSQWZdno6f8P8AbjDjoPXCFdZpWeaNxN6QaCgbAMNmsE2fmu+J8gc6NPms6ixlDHIyjcuaXWeas9+1dqxf56MA0Co61sxoMP8ACQBtjmXi7qksUjvBM5ilcvpVvSNQ1/STQO5sV/nikeJ83Gifm/kMLVqGm649IsG+3fA50ho+SVHR5enM5ckKvHqDHbvQpdsZ/wD2hDA6PIpKHuSP6XpoHCXKdTGZjWMSPqAvzVdoQoBpiwb0kA9ucX9VzBni0Zd1pjQdKYsBeom9wOOKwy8hn5G8GwzfUcucsjgMhYWp2I/oSDZH2vCaKJS9CZQG3XWlGq7gE4XtrkSIKreVFSlzSgaR3333/e8Cw5rynIlXQjkAFmYa72JC7hasUbF43ygUmx8/St2CzIS/cKKFfv8A6YTZjpRX6MxGd6+je/8A3YT+I3ddaokgRTu6vq7DkfUoOKZWmnznlwsQgVCbvSpAsEj/AMvA+V9G3kYTdInNjzEI9jEK/wD7Yz/WvDLCm9OsnfYRrVbUD32ONZns0E1xkkem9Q23HNWe3OMj13MzKwPmNMGAOo/SeaoA81d4Z+S8MTO0dufq0IVGM0XlyEhHsFX+Bex+12MSn6plEH5hi1at9QXmhtRGxo3WOM+DcrPJ5ipmHgVaYBAWJc+gaRYCtTEFywoGt9sW5TokubeHKRkAFyzOxJtq9Tn4AGw5253wXfRVTfZ2XJplpzpRMu91uqI1D5AGwvCTr3hbJSiUCKNykbgFQFKtQrZT2o8/OEXQwnTmnWGZ3g1jWzRMuoqpsauApPBPbatwcAeEutOk2dzRWixEhGkigSxAO10RXHveFUrCpyb/AIajxFn5F6L04RG4zHEMwBwY/JGqwb4JuwLFXtV4wHXuh5lVVtDyRrZBCt5cSfpU9g1eo7dxfOOsyeL7GUrJ+f5qiRAApZFaMmxVjYHSdhYNYRydSWCTzdZijnAK/iGdkUAG1ZEJJIGnSBxx3wspJOyTedGI6L4LzBkV5wI4VXzJDuKXsLr6m7AfvgjqM/UYEk0TAZaQuPLVhX+JShUEvVEkA83eHHW8xlwVhfMH8LJ+dqhV6Gr6S2v1Bf1iiwNHbbAec6JmDkotU3qjciOMkXvIAgio+tGFn+uFTldh/rMamelUb2P/AJufYbd8fL1qYXV+31nGx6l0swFY3C6106gSPSWUG9PIq6vi9t8JJsquksApDbWVs9vfcb9/nHSshE3+8Mvu3/vb/XFZ63Jv6nH/AM7f64Ml6XQJI2FWRuBfFkce33xVmMh6AUF/F41AApupOxFs5229ZP8A3wRkfEUsYoPJV36ZGHx74ojyDABhV81YsCtjXPc4O6d043R0kVZre7o1f/b4wEmYj/vBOzg+ZICe5kY0CeTVmhiEnWZgzBZZG3JJV2AP+Lsf674dr0hdJtftWx++/fEIcqFrSLbggAURf3F/Ydxg0YBy/iPOCwssuoChvdAmzud+fb+uLF63nmtlllZiQCRKxPHwfbthrkst5bqzR6l1HfTQPwe4B3vuNqwbBmNJcrUdaWYKTbEAiwAv1Lxq7f4sI0kEG6FlM/mw6rmZI5VGoRyPKNQHs4sA7jZgPvjadCV5YQzySwSqPJzPlyD07A6hrJQEgb16uQMJMn1RstlZVS/OZbaZwLQtQAptlBo2eR7DA8ebE2XfT+cYqLE8O+oUAu3pIGxUcDfHNOfoVs96X0bMjPlPxHn5ZSQNeYCavSa9DNqJU+wrGjy8sc3THglB0xPIrEE7AMW/sDd453m2SPNRui+lGVSwUb0wDE2O11YF7b846h0XLD/jsuu4emBG/wBaFf7acWi7WSsFaOazdCLoJFepVfy9TOpD3uhuyFYggV7+xw20GNo4qCHddOxZm4Y7Xf8AreMt0XqQy5ZJtTQsbKivqX3vsarYg/0w7z4l0SvHNGsaQqNUBNHV6gtkAjT7Dgjm8RkrdEdH2T6dHA+ub0jdkDC9fa6N1QFUReL+rZaR3ePWPKkCsg0g7/V6RSjmxvhe3Us6DDsJn8suuuNXbT3sHk+knuawRnuuebGkkbeWzR02g1oIIA+ytxddxjPAc2JeudCEAAJNcKCoBA9yL9/bDTw71CeDLTERny4xq13pq99J7m+dt8RiX8MVkdUlEq2CzHSw4s7WSO42r5wP1HrBdY5JCSgY/loKjPuCPsdibsYLfoZqyxuvOsmWzLsWiOoPGuyjkFSnfa9zzhdnOiPHMoVg0Dm4id9jwK5sD/LDbJJBFllfT5jyCiqncR/6/wCe+PjnUbLKE+i6tbGhqv02SRuPfCuWApZD8lm/+KILbLERzuxBAttvvQwPHlnzDei4jWuUq+ovt6aSxa1tz74HyuXMiAqJfUNADMA1rzuOdVnnC3/aaNIoJ/D+USFJvZb2Ugb3Q/rjJmoDHmxyljRCsQ976e5scg/bBPUesKugxqqkrutWvN2oPB98H53y/O8zzLiY6nf9X08ENR9W2+BZponUSeWwZ97jpthtRDDYjbjbDYaFkdByPQvxZWZGibMIo0wgJHfcFWjoa+ORseRijpABdpMsjwEo8cjTENTfq0bKS4IOqxQ33wryec1zsCTKhRW3NevgrfCkAbHmqJO2CszA65qJEWWVJNEkvp9ZWyQr/ZhbDvVm8MvIDiJfEXXp40OTVnGXjPrXTWu6NsRuSxPf7drwf4GzYMfUGNi41C2f8Env2r+2L+rdMhzZzcmXzTxzE3Nlp0Md1QABvSTY2veyBiHgvw/I0OaaUtGtiyGjBOhHB2Y0R96374phFIMYZzKzS5bIxQFmd4lUkEAUIl/UeF+/ftePM/nUKRZefLu2hSryaSullBFrqAu9JNdwAcNOr9dhy2UynlI7nQiqwIRrpCCaJ3oWQDiPhbNS+ZMoVVcL5lzqXcMwO2p9ylg9t7rE/I7lRN52BrnMtL5cMsdGXLLGHKnR+XRQqx2sG2uqojffBHgrMLk4p5tKSSRl/LVW1KrAKCSdyK0qt/y8XeFEpzWfdRKAphZU0UqqiNZLUAoC2u224dRuaxoOoqmXzAy6RKyuNABclXW9tWrjc0z3v+2EcnHIKrAh8UTnMmCRCC5hHmfFGySeABZ59sIyNK6SO9kX71X+t42OfnjkhkWTRFHB/wDh4Su52ADPRBbk78iyMYuMqzMEBFDewTX78cbC/bHT45Wgx0RmTVwKHBq/Ub737e3b98UI9Aqt7i+3uNziTMLIawzcUeffj7b4ozGSRtOhvLKg0Rv+x7bcYp+DUESXQ1UQKrb1DtzghJKNlLFVzQ373/4MX9F6N56aTNH5gvSjgqG9tLbjcdjXxhn0voKkEyvpb1fl6SSANieQFHtzdcb4DkksgutgnRYklc6z+UoLswO+lRWld/1Hm/bbC2i0hKKACSQvYbn78DF8/VS6FNdrGAFTYbFh2q+N+cRyHUHhYOjGwwLLX1UPp44I2PHIwqZq7JZYo0sQBCM2zM7EKD3J+FU83vW1YLzPXmzGZy8YdpAhVSdjrIYszUtWo5+d7JOD/EGUhaZRGoik9PmpXpjYgODupBWtioBsgYzbZ9I3aNpJTFdOqLoHszUzb0BwRR9hhG7yZZGXirrguVHAPmMkkmgsCwC2oBctW29ixd4Ik6dEmYhBiaMNArsmvWFBIRBWwJHNmhvhO3h1pZUGzLJ5Zy5Y6dSg2yld6O9bnY/cY13V5FeXLsRoL5jRbWKVAxXbii577bg+2OfqhXihN406JMXCQkyF11qECgaV/QK5r6qHN3uQMbbw3IBMjH/1ssG73aOpP9nP9DjJHq6xx6ixZ4Cwy6x3pr9BJ/Wdl2NAUb5xoMl1LWuTmZad3ZH7KCVawoHbUo3vgj3xSD6KeJ1gxOZ6XDLmczHrkRhK+hY0DllY2tKSDsTuBZqsXZrqUbNDlItaRNpE48kll3HpAY2xJFkiueecGeNct5fVWjKh0zMcbEcUaI1KezAqd+4JHfAWS6iY5Y42ld1ik3VrPliqOlz7XwPj2xpRfIWSzRPqcr5fPxNLIrSsxHlxpbRoRpQMQT6qo6Fut8WZvqjQNI0cRDS/pMJZX99S1z9q7YW9YgbLzl4mPmK4dHI3J5Vtxv8AfBGXfNJC/nEtHMdRmVtWgty3p339jVYVw7FSpCbMTHMyLBErWTu0h3J732VQO2POvxNl0SEKWRHvWR6XPJ+wu677Yp6i4gkKxSK6ufrCm672D6h9u/vh7F+fBH6tLOjqupfTIF9xfpbewd9tsB4KNl8GcSaQkx+Wrp60K6NJ2G2wBBG4OBOuARMISksUAF6o01b1dAmqq7J5x5m4UTK5dmBjcMDHrkvUoYEggbBd7F8YD6vkc1LPaUNSiSNBIKYVQIB2LbbjnCRWaAgnJ5hVypd5ZGQzDymO0m9AmrIsUaF4s6zHCJjJCUlaQ6GcuqotC2tfqvb6jS74+6LJNLJHJHCsZhJWXUKjbixp4DHue3vgU9H15ieaGIlbbQFGtL7i1/y2GKJ1kyI5SszG8flWzVRSidKmgWPArejdEbYtfpsUcY2dGU6bLj1ckmlsbH98L8os2YkDzUsUW0g/5Yq707b4merQoSsdGMfQGPH82/J3rc4ywK0aroHTGmysaqqCQ6mdGtLAOxsbgha3o7NfGKOp5TMqxdZHVf8A1JVWRS17FtXDjSAKBoCtt8MvHfTp1jgeIGOaNELohGpSFAsgbkjcEC+2Ao/FfU83GFlnYRltJ9CrYAo7BQTvv2G2NXG2GNtWazqarnMpIIyC7R2D7suwBHej/S/jGJ8F5tkhzkjq0tBfMVjyAj2p9wAKvDjpkT5ZWkaYsysfLiCk6wV9WpzSoB3N8j5wsXpuZihz0ro0UcpZlJU066Xqr7b325w8ZcjQjTHnVYcvM+RVTFEAwYRzAiMgRg6HPB2CjnejivK9TzeWLGXKJFBodYpUBEZ1MCoLkn02PT98LP4mxGPLZEqFBKCyOT+UOd+1f3+cZfq+cluDVmHn1RK3rYkIST6RZNUAPY4Mo/Ybj0xqnWM0Y2RSCwRtS6b0jcig240+oirK3dDGogkE2UjViRJoURPYXXqW9Ormx3H2OM/0jr0I8lpIRNLFGY11krrFE0Wv9IIQDeu3OLeodXy8WXhUZcMSWkXVK9x+rY7UWrivYYlKtIEkEZPouYTLzCWF0MgVYyfpYh9tr4B7/wCI4beE+ifiJ4/W8QGW9ZjkMWkq/pLLvqJPINDk9hgHxBkmKZGeLUwljVWHqayFuyBZPcEd6GHfSOoziVopFXVLGGCrpi0hifQqkaSRX0FrN1eGuS2Lbq0YbMzF21M5lfXYYkHWS3f7nEJVokG/c73v+/F+2HHWPBkz5owr5KsV1KoUxqwBosU30kXRB7g1eIDw4ZCEhk86gbZVICsDRVgd1HcMRuTwMdCmqGTsRoaIJPpDWRyQO+xPH742+X8RhspIAjNEDpOojWgNHUjqBQFg6OAAd8LfCOeMBkWbKiaBRUraAfL0g2SzWLPBWxZqsNJpclPNMInGXgaEMdAtWYb6dLUUegRQ2NDjE/I7ElkV9U8P53MQDMsEaOJSLjKFgvctoAJA/qPbCbpmSklfSqyS+UdTJWrSAwP3APufi8OOrdHjiBly+ddi0YLoT5chDICtAH8xDYB08b2MIMj1CcyNlgZNMxWNiDWsD0qC1XpF1XGChjcZrruTk80s0ZlZh+XmYSASPT6JkIYD73XtWJ5aBKaVRAZx6mjAEzqx9KkUwU6R+o3RJJ3wpTwmXmeKRWkZRaeVMkbOOLGuyfkVz3F498PdHiys8oZMyDRpm8sGIEWxNXqoUQw2I7DEmxHXRPxLIwyYdnKyAliVc7Nf8wqyQK/esZp81NC+XlzJ8wa7GsBy1MpYMX7bCuDfJG2GTSO6wKSs2WBIaZ1tvTWmwb8tiOLN1fGPuoP58RmSmRsxtHWqyG0rIFG90tEDkViSdDLGGGZfpOZhgZdUKwvKsoLWHemBNLpDItHdTZuhxj7pE5bLSFiAcvmRIqrxWpCNt9yoJ5vfGez3U8z5wknZ0nRtUccukDy9z6l/Tt8eqz7YfeEM1DmmzyweZGksOoo5DfmNa7MP02RVixeLQuxoXeQ7+MOQAfJzAhlKtHY9wwYAG/k4w+QyY0kC9W/J5/pvtzt9u+Or/wAQIhP0jKT7WGjYdh64yCOCOTjBpFqAOmiBW32/vxivdjtZBn6g3kqsi+YAaEjD6RVAXd37DgVj7L5uSBWaNm0SAgjlW23scWB3wXmOmEpvutGr7f6HH3ScmwikjkijaFjqVpWKBTRGzdjxX+WFlhCNJIVv1uTQkUaqkYrUFG7jga35o9+MEdd6bIZYoHeGBcuK1hyRqJGwNXtQu9xdnAviDOyyKqGPyYhWkIpUOexLEbn7nAmV8koEIKTGx5l2pB5BGx7e5GJSVZNQ/wCuPJLIiUKkUpGY2VhwD9VHfvp22A3wm8Q9L0ALLPErq2wBZjR+ANq+SMHTzZaNJGUxxb0GUeZK5A5UWFjU/wA3NYzYmjOvY+oHk3RsFT7k7bnAijK9BCFRr9ZzBsaPUVWyOWVqOxH74ft09fLcQWk8aguQCFYEE8A7bg7j4wtHREiaN9caRPCJPzLO402q1yTfH3wD/t5mm1AsgbZqO1VWwIrVXv3xmjbC4uuhItE0Lvq+pi7b3z232OK+t+H2co2XLZiNlsVuyj2I9vvh94jycUqxgSxLAkQZSWprP6u9ttVG73wn8OeIYsoGRzLvvqjpd+3J3Fb9sUSE3lG+8I9DhkycU8mYzDag+xT02T6gTZLURe57/OEPVvE7jK6EhYQoNELgbKVbdGo2GO7EsdRv5xT0qaLp9pNmXkK/8tYSSkRb6yVLAMWCgfB35wu6z1yZJ/OT0JmIlcqw9MgqrZeDfF8/OFauQUhl4snTNZSLPIQJSwjlUdmIoGjydtiexwZ4S69mF6Xnkd2dVUhVkGugY2sAHjjj4wV4L6Vl54kLZeIq9hlWSTU2k8vsFWjxR4wVnOkJBleoCBCsKgrbXbFYm13e59RHqPIGHjJWxoVdMJ/iV0558v0yKKPWxQuV1BbVYoy1saA2HNisY/qvgnMxTqgiYRyH8t3C0F/xEErsLuidqN4138TMzII+m+WWEnqAIoB9SxKVAvZdyNO+F3+xpcnJl4rkKn1z3ZjWwBpXUNPpFksP5q4GDJ07DPYu6h4aCxxwRDzXlQshNClDLcu49CMdewItQpO+2M31uGXUGd3lBjDI5snRZXcm6FggDjHRh17L5szawjRGoiYnCSlKvYs66lDbaQKPa8CdM6dloszHWckkUWFjaI0FAJ0SHe+/pCVW94lySYqbSyZ7w1mJ/LhRo/MiQl18xiihAfW2zrrCsRQ3F3QONF0fruYTqDgpSZnLjSGA9IWyGrsdWoFf8Q9sX9VTKzh82jK0mUhCyIiMAKbYp5g9JADC1GK4fEodMqYgix0Q0YGojegGf6wS3fezhW6lYrd6FWe8QSLIVSWRmUhIdW5VRsQWP1DUONxtfODuqTwTSM0cv4XOxNbKENSPVAh1vY8WR3F4ynT/ABJKrsjp5i+YZHR13jIayUPKgULB7+2NNn+vwR5hcxAzxZqgQ+liktggKVrkgCwfcd+Gf1M9i3P9SkzCrlYEYlPVPdKC4+oudgFUk2TQv7DDrwt0SSdkmYF44FYKUO8rb7FiQSgI7gAihdYY9EmXKwTZnNxgzOdUmrT62/SAo+SFHzvVDAnXpJI0gJlC5x2M8rDVuBVRoF5VfpVB9VNWN1+AT6Qt8N9EiZpDmhpSJiDHwS3cHe9vj3vjfEllkfNpLFlSuWy0gBWOPZBRA1MOTvqJs7j7YPggj/GRSiUy2hd0Yr6SaXVtsR6m5AII3F1hMvSVdiubnXKow1+ZMHJvUd4gAFJIAskmhpxS3WRqt5IdS8SlijsDEWkdRK0RYKpsHSSt8UDp3sViR6fmIoSXWV0JJVvXcwr0qFf8zSNr207iycXdX66sOYjmDfjctFHWWRI2jjjr03TA1uK1GyxIP2XdVzmcZvx+aaSHS6Ika2p0sbICk8aQT6vqNYnVoCxocw9YdoSsEin8NCDNl2o+YWJMxXams0KN1txyYZjrkeWT8qPLhoo2Yg6iyO7FljT1ClGoWQf0nGf6L1LJTuxzjzQS2wSaFVCUbPqQLYO/a+3tgiPpcz3lY5IXhMrTLm27roAIs2QN9xV3gKNBayV9I6euYjDyhRLPOo1CgNC6i/pHBJ/y3xrPA/huKMNOpYHy3SRQdhJGwLVwQCU1V2sVdkYUJ0RI3y6+ckrRvcvkqF0o2woaRT7MNRJsUDXOEXROsCPOtGGYwvNXrPq3etR0mi1f0vvhrd4GW8HVDGZugyxA+qLWq7cGOY1xvWkDjGZly65eKPzK2JsXTSGt1AG4ob9+Qd7xsPCkJlhz2XO4Ln9vMiB4/wCoN/THPfCecM8bK5LyQkIpNFiACFH3s1d3sBe2G8knHI8/Y5lhy8iARy7FGaNZNm1EbqSBXfY0L+MKeo+H8ysSgByZJAuhTVbHdjxXG33wfJ0kpAFkbSzGyUZSIwDqF6jx7gb7YW+edHmwGRy7neMaUXsCRwKAYgbd/bElJ9kl/Bf17oua8x95ZFjArVqKtsLK3tV3Q5IwkyGQOam0kqje42+5CgVqr3xqOnTT+YPPzEpBBA1ufSwK/pvTxvvgXN5sQq6Plgs5dyJq4WjdEN9XIrtffD8uh1Yi630/8+QBGABrcXfyfk8384XNl6HPe/8ATGo6d1HNQcM2ki9DepSOxo7i6I2o4+yvVwkksvkprK6hqU6fkKPnc8/GDywHItjzcLJCG82RI6v6RoYkHYVbqQGFbcjA48OgsSJokXc72CTyQF5sfONd0bq3nhmkdFkB9CMAoBHBrjazWMln0k3ypR3ZHL2vqvVRJoAjfm7wsX0KinOZcIii3kiYepxVAg8D5He/fbFb9eKsdMURB3to7Pxyfb2w6yKKuSZJ7jtu4o0TsaI33v8ApgT8O0iKkYLon/whvfbUW2O3ce+DYHkY+F/Bn4iaOTV+Sc0I12I8xVt3YA7haUD7tXbGo/iFCma/BRQozaSY0EYs1X01dUNPf5wR1Dw3msllspIzFfIDKioBSllNtKbI3vtdUdzeCOh9aykbRxwz+hKEkrGrU+p2tu37dwMPKVCO7sycmcl6VBJEv/MmY/mfyoKWwp3snULqttrxDwTqjyOczCySo62FZTQB8sUW3+Sd7Gx2xDx11sdQzLTqT5X/ACorIvSvci9rLE/27Yv8JxOOj9QK1zIGv2EQuv2OCl7LQRuvFHXi8CSx6ZXhTWpdEJWQaCGtl7AHba9vYYDyZ/2nCpbMyeZoFAPaagDf5ZNXve1GvtinxPmQnkxiePLB420s8bHcaDZIDCuQNrNjbbA/h3LGeNmzGYAkVtSS5dV9elaDhNILCtyaBJP9ZTb5NE5+xD07o3lF/MjdpVbSwGyRCyFZzVksV9C7cEnkDDfI54SwZfLxjzc1E/5TEcqJNEit32VrvgrvtVYn1NwsqPm8xoy7EOZYFJExWwBpAJXklgTyNh3FmQyeTEiyZOSo11eWwQkkna2Jp10k9vffCSlTt/hm7RLrPhrMBZ1ywDvLlyJx9N0fqAPchiK99OOdZrq58xDHEMs0a6CI9eokbEnUbDHckbb46t03xOkk6F/M/EBNPp9QzA0bqQKCsx9QIFbAXhbJmcu0cL9UyyfjQjDRTLJIB9OsbKGIB3YnnYb4MWmhVcdi/pvQwMpPJlXkE8irIGai+gGyo3/VRN9zQOPHzDZzpySRufOiIEiAfURRvj6gKIruGGDvDfQ3XMfiopKyRiqNDeqibCaSdirDk7HtjN9BzmWy0spmnKl39caox8s6jzdB632APODboF28Gpm6VmWyUU5hiSNQLV2Is7W4FgWTfpO/fvjE9T6y2alDlBS1vqOwomgQNif3xT1HquYzTs7zzSojny9TC1BJ0nT9IAHegBxhz0dpky8k6aJJY6hXZWV1pV0/SVb3ve++GUeJRY2T6D0+EZXNZgO8WhVVVUAs7sCWHG9FdzVgCzhPmPEUzxxLLUkcRGgEbemiBY7VfJ4rjHvWesvJp2MUgvzI1UIvwygDbULBHx7YAyUDMSqLI7stgKt2tHWCO9Dfn9J5w6jayEdQeN/Nc/i3cZYAkQwqo1MDaC2B01V6/UeOMVZzr6MqhGeVAHVllPLH6XLAVJXsQLNna8U+HOl/iZXby9WhQ5VL/mAqjsbJ+mx37YJbpIUJDBIrzyMV0DlWPo0NYAFgDe69yO5aVgpCKPKrMdKaVetKg7KaF/USaYmzWw7e2NJD0/LLCQk7vmUKukYiqNSKDHdzqbfn37b1gXKdI88CNQBLGSrroL0Ad2JUE+kUOD8cjCuHN+USUo7ekOd1vm029Ww/w3Q3rGasY0WbzuVuQNHLHmNFly4GokWNSoGBbubAv3BOFuV6HAqCWTNxIyMSIxZII30iNqYsxHNVsN8S8OTxLKkuYICxo7+kAM5AI8ulOwJrc13Iu8C9bzBzUsSkoWRQplBVVcgse136aCjbvtgceJkjrnhnNhc6+mqmgRx2BKyFf7iQY5nmc5+GzU8S5eMvHKyiavptmALq2pGFX2xuukxBzkDMnpkRom1A94wy8f4oRvfOMp/EBnynVZGVmVZUR6Shswo7Gw26cHY/HONPMSksxJdIzh8xa1o8Y1ACZwSCTYHKoGFEjQRp9ji3q/UPVJFG5WZlDadgAtbjVwSNzx83ij8uSdJw48kRAuEtWtrAHpuge44BB4wiznieN3LiEM+u1kkdiQARXpWkvb++OZZZKsjH8H+XC4YgSsBpYfS+++q/oYi6q/sBiHU+vO9SyKHQyEFNwNQX6tu579j8nEsvnAJRKkz2CSw8sBUvehZO+5Gr3wDN1d5maQxxSKP0yJqVT7+nTzvubw6Vsahxkur+cWlpIlADM7gt6QQumlHFtXvvfvjOZbqUvmqsQUhGLR691XfnehXcWNsEZCU2kknoi0stKuoMQd00k0pPIJuqB3xX1HKIrDynYoyg02xv+U8A17jnDKNhwUdUzE7TeZL9RA9WnSrL+w9Q7/OHGXaeN7SS4WFBoQBfzpq9vnsML8l151UwOolibZVblT/hPbfthjMiTRKiCQSQivTIqhSO5U7nvdYE0lgVvoXdRlzMvmGSQGNNtT8cA+kEXZ9u14X9QkMccIjYhCGIaiCTe9jthrmYVkYCV11ulAKNrAsMfvXGBOqL5ixwp6/KB3HyR27YeFSwKx9F4YOmBcyzxFxq3J2BJGjVe0jWKBsgHc4d5DonnZuODL5QnKR7Zkqmk3W5MrG22IIVT+1nCnw8ub6w+iVwYIvzXJcxoi7iqXvY1ajuAvIGIZyZp8wI4pmMeoKZNZEZpd3KavTsp3J3A7Ydp3kzHXVvC2Wy+dWMt5mVIDKiepySLC2PVVg8nihgr/eGGbpecEEC5eICSNYwACT5aks1fqsn37bnAR8S5PKssOUFBmAmzZUGgTVqCQffcdr5O+B8tklTIZ8JIJV86QJIBQYaFJIBJoG+MOk9Bhuxl4o63+fDEY1kLIRq0ksqihstjvRO/Fk4wfTOsSwzIVIqItRC2pVjuNuVJGzfIxv/AOLnSlafKKEIXQwd028vVIFBYdxZAJPb74I8C9XiV/w6KiZYRspCByxart5iB2ugukCxic6tmk6KenZBeovpVkWGVXUhvUPM4DqK/Yttfp74V9E6QI8zNlkhlBy+2ZZpLjYEgbDkFxxW9X2s4deHykUuZaOQesi2qvKW2oE8EkknbnBPWPEAZWeN3lXzUjYmNUZ6IU3pFsoJsXuNxxjndJErd0hR1Do2WImb8JIWjOsEMBq39RiXVfJuiKsGqwv6p4bnljEmazkCwRANpRmkZBR0llGqidrWyfa8T8UfiY9aSw6I2TzFNKJVoi6HcGtyeL3PYr/FuYMGUjyUWUeDU4Mpb1B2P0+vgsaBJG21DbGhkZWngM6p4o0xpq0vBxBJATccqj0sQwFiv0ECxhDlOvQh/NeHXMXtpGOpaJAP5XBFXsd8NepeBniyscSsPPtpJVJoHcqgHa9j979sLY/DagBo5VkXy9TM9KoO3p1khS1k+kGxRsYtFLQUl0aDq8GUnVky6rFOH0vGgtX/AMSA/ttswsj5xdJ0SPLZR4MzJNl5mZWiLALGzUCaYajQK2bZTuDWFmQkyEKN5uYE7OBccIYBSOLl0gk70QnPvigeIpxH5b1Nl71Kk5dgCp/SQ1ivpO5qzeDxbZuPR91PIZjNIjB/ORaI9Cq66hekyVv8i72usVxeEs24/LilkFlfTDIaHZtRUWPjnvXfE1fLFfMUsk6MD5fqVCLFMjkNdXurb0TXfDTxn5T6M3kZpYxKQJoFlZPKkoH6QRSsu+2221cYeNj1QSJl6ZlIhp2dimcZWp18xCBXBBUesH3UDa8JvEHSszl5DBqBUASB4gtOtDS5A3YUoOk2OfcnC2RndZC87SMQoYvqc/UKXUx2r2vt7YKzXUHljhD/AExJ5abA+kEGt/qC6ro3zXG2DGLWzJUXL4gmWFo4gE1BRJKvLBTaooUAKgLaiBye9UMI55GIUvqY6VCsdqo1V7sQLocUd98HZmRCFG1LsdAAJFk3v3ojc1VCxijLEhmaMkGiFAA3U7n1VzQ5rve2HoI78NVK8qrIFSeBkaMdtKqqar+CDY7WO+2b6g40Op0nQoo1VXvQogMoYmid+/xhz4Uny6ZrVJExTS7Lpko2ELKNZZR+1H/thb15o5AX8xS4BsaPSAdgqkWPSNO5oC9rwj2bs1Xh3qB/B5YD1IkqM/vH+YNweQGUkadhZu8GfxigV5csy70rxk1ts3F9zzhf4JJk6dm0sIyodjtZIIX7bgewGNP40igOVy+ZlNq0qtI1atKypswF16WC7cHfY3hXorX1s590LxNPAq5cUAXBWQAB0BO43IDXv6X/AK74NzWYzEcsqpBGHcltRhGuvfkqo77bC8FS9KkzJRZEjYKLiZZAjyQ8bsSTXDaivFjCnN9VQziM/wDIA0EB3Y6f+pt2F/FVe2Jd3RFA8LzxsSxqRWPqIXnvZ7/v7Y8cPrZmrUw9WlQAf/aB3+MGnpcjHSoLLVqf8O4s3xuOPviWcyir3GkcFQQD3NWbPuTxd4okuihVlJEMTQyMqAsGDkE0eDsPjHw6LHfqlVogNReOyfgVyD98ew5HVJo/Xpvf7XR+fjCmXUCwquKN+w4Nb97wfwRlmdZI5lChVRdBF+qhyCzCyCe4GKpup3LreJZLclCtjVyKP8wB3BO+KXyZYDk71t7nt7nBGRynmRtlyjBw2pWo+nemsc1t/fCyXsDK+oBJCHEzLJqGpHTTp96o8L7Y0WXzuWWFeXCnT5iJpvvub3PJws646OI/NYo6gfmgE6143Hc2NjgSdIPLEcTSuoYsb0qLI/r/AF+cGKsRqxpmM2sbTZeDXAkrhJY7Pr0sQt36lADHa6PJHGHfi7ohRYYspAwjZdLyGi08hINWd2CgAn9IvGyyfWmmmMJghlzcC1qzFB5AFB1KAvBPcbYV9X6LnZ284ZrJxyaaWMNRjH8qmyLJ3JGx+ezX6NdswnU/BGYysRlzOlEvZQ4LsfcCtwL97+MaPwNkll6RMjenXM66j2OmPse+3+eKegjqrNJCZFIF6hmdLpyR+oEm67cgXg3/AGU+W6XmI5xEH89nHlkFfUY600fT3FHcfGH5WUj6ZtOt9OmzM8UsMLSgwspfUqKhLg0UbduOAffCrLZgxGjBl0JJjaLywNTUdgBp3NCz7cYF651yfLF0EMWiyXd0tANXDPqtSa4P98ZLqudmyKqrKFEq+bEYjqAcg7IxtlNkWD2sY5ZZYjTew2aPO5SdgcuER5PxEqalag2wRTq9X6qXn1DY1hu/QctOkyu82WZwHjBOiiRyYmpj2HcfY1gfpEH+z5Rl8wsKTzR+bJnJHDOdZpVQHhtiN/a6N4aeIs1CmUkaXzM28dLCZwAyEtpvVs13uNhsPY4VwrQjeQeToH5UExbzptJjQysXutyTua9X8uOd9e6m8mbXzy2hXqM6WRQoYAsq7k0b3sk0N8a3xv07MZUh43Y5QKqab/W1htNCwbXUSdrPe6wt60BJ0iFSX9DllMjKzJVqUskHSx3oWRQNYMYNbDH2E9e8UxFmUo+ZcUyM40oorYsi7sV7cDf3xlpZzM2ohV2A5JA23YaiaJ3NDb2oYN6t0uXL+W03pkmTUUBNquwUN/1ab09qH2xXkMrNI35CO8i7gIpJBvbttv77Y6oxSQ0SvLZLWrMukKgJ1G1J9W1UKL80L7fGJq5AGrcX+oXXP/lYb+I+rmeDLQvaSx6/N06VAfWwC0u3HqI92OFbSBV9TEDsSffvX7YaKscKyXUTGVKhFZQRrTvqTSbVrWgbb6QbJ34wNmo9VXuQALPwKrk32F7fA9xo84KPp7dxxvsRXf8A14wRHMVNqdJAJN8KtEHm+fau/vhwEpE2Yq5JAUb0BsKJYA70aCmr5sDFk0JU8MvfS537Anbf1EVXcAb7YomkbUrOgAaiCQNwSfpF8Gq2+MSnzRnkALM5PpUE0SASB3oHb3HA9twGiUqMR9J1EG9Jrbvd99iPf98DBVum2NDc7AAj7E1x2uicG8s21A2QPY3sB7c/tWAZYgZKIoXRYbkLfY+9ftjAIQHzHNCtfIvkEjaxwKNmq3Bx9lcwqWTUhA0qpUMp3LWbNqLAI2INncYtyqiMhk06uAumywN2aIoAcb72bxETgo66QdwfUBqvigw9Qu9xvZC+24aGH/8ADbOIJp45LGqO3s3qbUL29qsVW2nbGzlyyzeHWQ1caFD3ryZDv7/SPvjmfgrMEZ1FIBGkqq8e9C6/mPeyKAx1fwwjvl8/l1H/AKrEf9Msant86sS6KwVo5tD0nNK0McrnyeEYNqTQx2ph+kGtjx7Y9z3RWi9TAV2vcmvtvXzi2HqM2WhBTUwZ9DofVRA3s1sbvc4byKsyNpRg692Ns3wTQ+cTUqZLTEEGcbi2G4Fb7/bbbbi/fBGQzBrR5qBQVOlxSkgkgDkbVzYJ9qwXP4feP1to37alLfso39tsA9QyAy4uXSHb1BRZPar2oH2vbbnD4Y1oo6lPf/EbyOT60IIA9hY3O1HauRgnONAVgkMJQvuULk6lHfuQOMEdQkX8HHLHoL7WWo2VvtW52OM2+ZeS/V6AQoUEjTQsEbcWSL5wqyIlY1zM6zBtCwxxpv6V+ongEkA1/mcQh6joLLbSmgHqya97G4rgg+wwd1SOQZt6VZQ0QUGTcISK1fJ2NX784yXT8y+Xk1xMQV9t9XBorwRQJPbcYm4t9gQ+/wBmwZmKMB2R9wpKHRW/pu6A+dsBTdP/AAhPnVqugK2I51X3498V+XmhlyREUiY6iANgLsfqJ0n2qqAwKkDsqsytpqlNWDXP+eLeNNKgM6J1/qpZoY5FGrUDFMLDKQfUtggi173vuDhupyWam0POgkWiYyCv/wDLg89jhb1HIeUDFOokYaWifUwXa716aIqudsJOkQy6ZCn5BZiZGsmwTwLJJNcarG+IRnTyFRtWOPFcTzP+Hy+V8nyVouSoDKSKAbjSRuSbI3wT0vrf4HJSHzIMy/mepFGqMm0WtW24HLAGzgDKjMRz/h0heaPyGK6PUWoiyfY71V98LfC3hefM5FRGgFyHdjXEgv78EYtBp7Akuzd9QcTh9UWmNmDBmK0y2NXp1bhSFN/IwslkjhlUR+ZnJSfSoVRou9TWfSpoEaz2H3wJ4h6DNJPCzuDFHEyAq2lkayQR23ve+a+BgDqfXJMxEsWUWT8WulCsY2Zbvn+Ujv8AB98Rk/sJxGfjDxSzuqJPl40U6JT9bEj/ANMzVtseFAHNt2wB1npshyrz5nWIo5U0rRGqnXUykXqYg6QDQ2NYR9QzMGVczHLlMw1K0TDaNyTbhDs59J0kGjfvjS9U6J1GeIyZjNo0BFCA3YG1VQNOPc/OCnZnFIj4i8YTZbNQvmItOVljIEVqwdDRLmjQeyCBxW174CynS0/52kNlBL5sJkkKlRYIGgqdW4Io9sKOv9eYyKialbLao1jZAfQtfqNkmh8ekbYEzedgdISJCqzIS4tnMTqSCunuGNaSTwedsVUW6Co0aLqGf6bPJLmMzPmJnNAQwoVUBdhUj8377d9u+MpmJB5jmJGjTalMlsAdwCdrH9e2A0pv5txxXB7b3xXf9vnF4QCzQ23O9HkX9z++OhRoeqKvw2m7Fr3Uf518X2xeIV29Xp1H03vQruRyd/fg2MT88tGAFCEFjZJtg1VYuvTuAPY74+8oEWoAOkekGyNq3NbXV12vDUY8OXv6b0s2nud6sDYXdfGNJ1Xws1Sr5mj8OjiRQtomhFatQYWS0lA6N2s1QxnIWqVHBVHVlKPdBCDsTVkkHub+xxZmM08ja5JCxY6nDCgxIvXzRbtdcAfsrTsIHM+ptbLpWzpWtgSDVLVFb+KwRls08JiMVLLGx0yKAzHvw1j0ix2tebq8XZyEQ6fWCJFVnABuM/ym1DWOduQQAeMVQODY2atgao/cX+398GgFyqzIf23sXudI2v39sRSQVuDybIO3x70Qb/77YqUkek7ULH/0vFuZmjEaABlIsyM2kgm9iKAIFAWGvfGMV5mIXqUsprckhrJqyCAKHO1HEAlm6JIr5trtrJr5IB4/fHqzKSWYmhZAo2TzR9u5ujVV3xYHZ02ra+LBFbEncA7e52rACAdKk8rORspOnWCLN8mwCexx2npDLDnpdb6A0KSbGhcbsm/xpkU/sMcNUgSpybINg8Hivb9sdmnhGakyWqx56PEzfLRLKO/vGf64mysDO5lCMzmYEkMVu7ROWAjbfcP6Ta6SeCN1xGDKyxyyRF4/UAikuKO2xvg8/wCWPfGCrksysD6mgZI3IvSSdxseV+n6vk++F+hJ9aZbzW1EFFlKLoJNFfMB+kn1b74i1QklTB5k8p5UkChlICFfq1V+lgfkbEUbO4xZmctaIqqnmSR6yzt6mB92JFE0TQ+BgTqpML5f0K4A1ercSHgmxyARVA4pzSDMK8pIBTSfLQEhQdgDd18CzjY2AZdHSCfzYC5W1qEmguqiT/VtvkYU5bIpHFJLJTaGQFUe9r3Fja9wQPjAmYKmK0dQdVMvBqxVb7/PFbHfBByQGQY+oOXUhb9JXbcgdwfc9xjaNQy6izJJqdyyzoCrxqXASzV7ijvvR5+2ECdPeMhq1Kp3J+gitxq4vBuT6y0MUWmRlLMb1gshF7mj7Hsu2HGQzyx6QJ0ZDbECFgTZva9q+2+FUuJmKYs9LGH0FxDwyPuFLdt/e7BFbHnAnTuryQlljdVU70+6+23zg7qk8nrZfTY0FNjq34Yb8A8DeyMKx0xwgaRaF7Ei6veqH7m8Vg7QsjUZXxvnJspLCkGvUprSpNpenc2WOngDvW+NJ1TpmQkEDvmvIyxhVnjDnUxPagNQqiD89sZTpfUmhGXKKaiDLOyi9HqoNY5GoE2NiMNOtZSLMTJCJEQyKWkdV1ChvwNru6s9jiLqx+Iz6/49ghy9ZFHG3ltKVIGk8hbGon082CLwiyviKWTJR2xVWlrSnpCr5wpQedNGqN8bnH3j7rMbw5fLZUxvl4Y1LMpFs49Nn27na71G8A9Ey/8AweXtgC0oI9wBNzzzY2GLQiGMVRq+meKYFza5V8sPzUJ1+absaiBXAFA/PGA/BWSV55M2rSOrPUfmNp0pyQx3sgbXwP3wR17xH+FTTBlHZlS/xEkZcA2dqHcnklq+Dizwx1SOeOMbkCG32Gli316vtuf3OISw8EpJtaKZs5lf9oO+XzPmagRLHIfMUbelo3IqwdqHG9d8KOt9cZXOYjzGkkBVhG+v1Gi68VVgHk0N8Fx9FyGVjOcGqeFpRao40RxtsQy3Z3vtxVe+DMj0DL5TqDy+mYPT5RbFAncsR7IAK27j2wyeb6FwjEeKcjKkyzSoIJZvzPKUm0Gw1EH6SxshTuKPHGBjnxJo8wABQbaNQGayTbWdz/2vbDXrKTSZqRpY2mWR300CH2NHRtfp/l3WiLAu8C9S8KZiJdflSmGr1lCCvw6/obg0diDYJBGOuNUNZ5meqs6LEqrGi16VH1EcMzcsfvxj5c7JsNQIA01oHF3zWxJ78/ODuuZZZIsvPEjaRGkc5CmlkX088WQAf6YVxk8LY98VSNZeoO5J2HA5BJ5s+1WRzxiL5UOUVRRC70fr3JsAD+Xau9c74sUnTYuwf/P7HFITSBsa247f2BB7YPEIRnH2BZgwU6Bx+n6TVbcnjuDivNRaAAaaxq9IBpDtZIshgbFGqvveJecWjRSqlYyQPcWdXB4+K7bYnlow1qUAKkksSQTsKF3+k76e4avbCtGAyreptdq5Bs+pvj1Hevj7YuadEAHmhy29jeiR/S9647YEmgDnTGCWBOoEV3PAJ2+FO5+cUxykExgEuToC0b5qgvdrNffAMMhvzvt3FcHm6JrEM3KhWohIGqpN6B2UgLQ2WwT6j7cYqiiKSp5z3FbA6Cdwp3BFqwtgBvW2KekZx1bUXRFVdQDn6q/l2Oo/GAzIkkZOoaLCj6t+B/ka2JwxgB0pqoqBqKgleb+DXsSR2HPaedZfOLJOJQRvIA66rG4Or1Gt1P3xBcykehvNBFm0I3A3+oH35G/GMML85I4VGKjSGpbAoVvYo7HntW+OldMzQ/DZKYNvHPFq37eY0R+3pcY551iASAkA0BtpsgD+ahe24W+NxjW+GGJ6bMrpbwkny2LLuAGo1uDaHfaiRibQ8HRqP4mvGjRGaNHV1dQ30yRkb2p7/V9J9sYzJZOCT/lhpnRbdZAoRt6KhdzZ7NexAxsvH8a5zIxSMb3SSvhlP+t/tjn3QusPG6L6CQWayacgg2rbUaqwQeBiElizeRZwPJZ4ZYWy3qjdSPJWW1dCd9JNcX6b7gjAOR8OSwx5iOaOQPImuJlbZnB2U0CDyDRrg4vzGblhT8QM9HKsgCllUF/cDSwv0gnk7j2wH1DqMgiSLzGojUCCbcb871RG/wC2FjuiSPI8tOn/AA+bMEa0HDSAEruNgQbJJuwffFGdzYk88JMJ9SURQSje2gHdt/YE4WS5GwdyTf8AT2HFg3e5wGHeGQMjadB21Cjz88/bDuHY1DQ5JpYY3zMyIkanQtWSCbNgbkk9h/bH3UvGpOjQQwVfSvl6AntW5vb5wIkquWLgMxcFySBQ1A2OOdxpArjEBl0TNuopkVjp0jUK5G2+EavZkFZ7UrFCqxE6ZNRbYkiiRd3qsfuONsF9Jl8sv+I0mI6dBYjcixwd+O+Kf9spLlwZPWYX54JW9v7H+owp67JIwDOCELHTYAUfAI31Vue2DEV2zpGU6lGmZfOHOxBfL0KkMZbbZq9VDbgse+woYh03q8efeR1gSKQDTY5ZWN2QNh74VZ/xFFHN5WZhC3aTLp2oj0sCNyP2/wAsCeFOiTDNyeVDLJljYv6bUg6PWSvcjj+mFabwykEqsYS5XJRzDKxwfiJzsXlZtAarvSCLr7jkDFnTvDUzxL5KqRHP+lgunTKb2vbjAuW8P5jJ3mGEYmAZRFq1NvQDALewPc4bdD8LZxVgfzPKkVtTrqNkF2Yg1tuG4OKRddjN0GtJmDmRE/UJoSY7EESh3IBNksw0gfvhB13pkuQjzCq5nE9ElhpbQL1KSNrN/p7XjTZQzHOMuYRCBG+iRfqIY02wvaqsncbYxXQ86JHEbZsLFE40+cxLSb/QqHgUACTiM7bJrY48M9SLTDJZiJE8qUzuI1HrRUtI9NeoliOSdr9saHM5Nup5lHklaFEidjGFVZY306eaNqVN9xaisJ+u+YJhIryBNSqfLALLtzxZW+V+Tg5+qPmIpVhU+YiaXdQAArfVpY8HTdr2wvOqEku0EL1CXL5SOJmeSZkpUQEuy/zNvzVDkAn7YU9P8Vfgn9c7JHMm6yIdYN6aYWwba7J3Fc4M8U5Bo4Emyhy4KLZn1gyUO4Pe+53vGM8RZ78fFBmGB81Q0cz6CEemGhgar1WRze2LwViRyaTpfScrmPN8hswYK9cEbKQ9VSgtxqO43Y+xxluohTIfLy/kIfpQsxIG4ssxsmwRsALFdsNMn4Cz31xKEsA0XUHY36lJrSPnBeTyv4jNCOdUR32Z4FBBkJG+xIYEjTamhZrvjri6HwjPqBY1UCF2r3/+vGPJ4iQGCsNtttiT/Xtvh91jw6+Uk0vuD9DUfft7H4wBNMEUqCp9VsXrSQO4qm1WaHYg/GLJ9oKyLvMWidDB1IBF+mq9iNVk7819sVzh7Vx6QCCrex/biubxfLLY1MgVS2m1Jar3As3yO99sEJmORf6aDfqqt9r32waMBfmMxDFpFXU7LYbevU1c6t7w7z3Rp8gweKRS7wqrlFFr5q6gDqBpiB9S7ijVdxJUeOVZEkHmCmEjg6jseN/bbvYrasT6rKc20k05dZWKm9Vq1AKKG2nbf+tc4SUXZjNT5ZGYMxZizAvqWub1Nr3Db1zzv98H5pIHlkkWJI4yNKIjE0RtrFg2DVkGvq298QzERDaChIsb2PTffbnYHvWLWiBYIQbchQSxHllmGkvQIIqzpAuu+BxCUZao5N6T0VekNeoUQbNAkE/A2374qmKE2LsMSDQvSLAFcfsO/wAYJz2X8uQowGpGO6EMK1bD+U0b2PNi6wKK/Msomlb0lSC/YgaRsRzvQqxeFCW5jIM0TFZASuxUUPRp/UwoEbKKo/fbGm/hXZSaJrAIBr3B9Njaid9sZ+JF1Kwl1EUWPq29Nk+4UHYnbkYN/hzmj+NZWJtkO91deobj7DE2NHZvMpC8nRyooskDpZ3poiRxW/0D+pxgugxMZ1aRQ6OrRkAbpfLDbgdsdE8OyjRmomNquYffcALIocH7es45vl+l5wo6HLzNHZIpCb9iG5o/H98JKOMBlkq6p0IZR1jDCZr+gqRQO4s9ztx2xTms2zyeZShybpAAF2qgOAKPGNNF0uWTLJ/wrDMo1SEqada2LEnYjYViEfhnMEavIIJ72Kv3O/vx9sBRsVGXLLuDqViCdr3N772K2+/3wQ/XZiEDaZFQ2usatxsN/t98On8JTlTSDUN7LDaz3o99xiMvhOYk6QFQ3Wp1sE3tzvVgX3weAaEee6mZgPMSNAP1JH6j8c79uTipeqSrLqQ1totlHGw3IHehjSv4EzNppVWYC97NnuKAqh/lhe/gWbTuUvk7k2Ptp29r3wOBqJ5DLrJMZmiQRr6Zl+f5gtcA738HCzOZgwTzKqrJHqOkPuBXFE9huMN8t0h0LeW1E2pvf0EbAiq2Px2vAGY6EVOpyGvba6Ffv35wV4vZN7sZ9dkhz+VgmBvMaPLFEfVteob7CiR98O8x4nkeRMv+IkgqJQHXTTHTu11xYoCxxjj+XzToGCuyhhuASL371zg3L5p9YOprJF7n+av8sDd2LH64OgtkXzJlympGlCGbzmJtlXlfcntZ2F4V9N6lN5WUVGckmgBuTu3b4GEEXUJVycoEjgGWiAxAO3cXvifRs7IssOl2GlTVMRWx49sKklY/ybOr9E6v5xnlzpCr0+MMNJ0MrsDyVIBO2kDg3uMAL4Ry2ZyyyZnRl3apJzCACzUdIC719VnSKJxzvxBnpGVbdzqYarY71uL96JNYDzfVZlzDMJZA3Fh2BquLvjEusE07ydLyvUxFPHlCjyKUPqNamUCgdidzveI5npHlya4slMYkBLMVCBfc6mav3xl/BXU5vPRvNk1aCL1m61XV3xeC/wCI3V52SFGmlKMRqUuxB3PIujgRgmDl9qKunk5xpZmjTSh3lzFaEH6VCgWx9kGGeaObdkjfMyJlXG0kiiNKFHaOhXagQDVn2xjFzDfh5Bqag7GrNXQ3+/zijM9SldAHldgBsGYkD7AnbFIId5NB1TOtHKVjnkaLi9RAfg2QNuTttxgnpcOazbMIXlsC2HmcmqH6geAAT2xjhM2k7n+vxg+DPSLKjK7qwoBgxB49+cdNVoz0b/JdOzeYrKzFVCNUZlvkDdQQbb07+3+WBMxDKYZoWHr89AdRWiy6xWo+qya9hRvGX6V1GU5qFzI5fWPUWN/V73eHR/N6g/meu5WvX6r9J5v7YKlQFui7JdILNLG8b+aLBAaljO7MDYoaRsbbg3vzi2PLRRsTIS7Uu5YaQ3pIo2NgNifYmsanxtlkjyg8tVSgp9IA3MW527mhv8D2xhehuX0hiWBVib3vj3xaMrGDVd2mKoVaI1q08muaJHF3t9ucGSrHsHIVtzpJK0fT9dbEtR7881WLOjQr50ew/V2/xLirrkS6Y9h9Pt8nFbDWLFM+VQa9IB39z6b3FGvX9R+qjt3xQUWzrLaypAK7k77A8Gq329sMo1ARyObGE0zFfUp0sGYgjYg+ng4DAFdOziI5E8PnRb1pco9n/EOTyd+NuMOJWyqM0mWSbzCmp4pnUJ9WxYk2a2IHGx42xmdZ1Dc7Gh9qODMl6mtvUQTRO/6TiM4JoHZ5FHNJIDHTyuPSS1gaq9KqNuLAU2CDj3o2R8jMCdpD5izOriT0F12Csq1rtrIK17Y+WQrVEihtW1epR/ljNKoGZShXrXj7DE5R9Bs6PmusRdOzEyzawsyROg51Eala/YGuMaboeaimgjlWxG16b22DEcDYY5x/F0fm5f8A6HH9JDWEHh+FXX1ANzyL7D3wVKm0M3TP0jl4yIl8kqQoFnfY6TqJK/qLV9VCq7A4hJ1EeXMscoC60CUwA9VilvYqx4rnHDR0+LQv5ab8+kb/ANsa1unxSQ5YPGjBVUKGUGhW4FjYYmxXLJ0DJTZaFFhlmijfMEqY2YaiLMYAruHv98ZvOrDE0aSSKGdqiHmAayG07b9nFfBGM6nQstrT8iHcb/lrvv8AbDSLoWWtfyIeP/hr8/GGjjIx0CZ3jMUcrP5YDa5GatT6GbZrsKADt/phXmPE+S0SWYjWRSUgu/8AyzVDbtuNx6txjNS9Gy4O0MQ+yL/h+MDz5GMcRoPSOFHzjKNgNE/QMhpgKgmN5IdEoJqXWQCNRajfsgBWvvjmPWPGOTOYdRHoiW1FFmsgkXv7je8atcnGukBFA22CgY411+UtmJNRJpiBZugOB9sC3HQrVn//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0486" name="Picture 6" descr="http://vegetablemdonline.ppath.cornell.edu/Images/Impt_Diseases/114_Tom_Dam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352800"/>
            <a:ext cx="31162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468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smtClean="0"/>
              <a:t>In Rows</a:t>
            </a:r>
          </a:p>
        </p:txBody>
      </p:sp>
      <p:pic>
        <p:nvPicPr>
          <p:cNvPr id="21507" name="Picture 2" descr="https://d2q0qd5iz04n9u.cloudfront.net/_ssl/proxy.php/http/gallery.mailchimp.com/fcf06c0250602c96f3bd9b769/images/seedling_tr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19200"/>
            <a:ext cx="6629400"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3979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http://1.bp.blogspot.com/-i1JB6v7ClYE/T5a_JshLoCI/AAAAAAAAAG4/AHTIsG4En48/s1600/gtg3-600-4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286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3558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data:image/jpeg;base64,/9j/4AAQSkZJRgABAQAAAQABAAD/2wCEAAkGBhQSEBQUExQWFRQVGBsXGBcYFxgcGhodGhYYGhgYHRoaGyYfGh0jHRwdHy8gIycpLCwsGh4xNTAqNSYrLCkBCQoKDgwOGg8PGiwkHCQsLCwsLCwsLCwsLCwsLCwsLCksKSwsLCksKSwsLCwsLCwsKSksLCksKSwsKSwpLCwsKf/AABEIAMIBAwMBIgACEQEDEQH/xAAbAAABBQEBAAAAAAAAAAAAAAAEAAIDBQYBB//EAEYQAAIBAgQDBQUEBggFBQEAAAECEQMhAAQSMSJBUQUGE2FxMkKBkaEHUrHwFBUjcsHRFjNTYpKy4fEkgqLC0kODs8PiF//EABoBAAMBAQEBAAAAAAAAAAAAAAABAgMEBQb/xAAuEQACAgEDBAAFBAIDAQAAAAAAAQIRAxITIQQxQVEUMmGBkQVScaEiQsHR8BX/2gAMAwEAAhEDEQA/AL0h1Gp1LACIvPCZt+fex3M55HKMGZWtAEkqSCFYqom14MbjDvCZj1F9KkDUSDM6gdiLW3kTjpq0xTJEAkBRMieQO0i4+mJo0uxU8rqJ1CSY39VZoAs19RHP6jENWjoc8UuQCoYs0AEaYBPs3Fth+JWVra7qRKAww0mxMmJJ3AHrIw2uACpQ7krqmd+IqJ5zq5ki/QYdAnyR5jMUaVJaWjVXcyimdJSw1EwQxIG24t64rM52fq0hZUkatDcYI9oAsRwklAIAIBUcjGDhkD4k+IX4dN4N+Zk7H/b0KWiwGsC+tWm1tJEbrMGJ5mZiRhdwfBga/eAtWOgamZgxkgAMrqwYsqgzIiRcybk73WX7QbMZg1c1TMtumXpQ5DqBTK+IbcuLZrdLyv2drrCoSVcAsNLGDxTOoXadySdyDc3Ds72aVdyxLsArCWLOLFJBYH2JBE2kgAYmN9huu4+hTEImbqlKWk6mRtQ4WItom7TEDYud7YiZKRDNTLqt6n7XSdK7sDI0rIvC/jfEfZXYwYA1CAS0+KxJQFSNJluQmZM+zzJnFvS7MVZLFWRZXhIIOkwrWHGIX4wBcnF2JICQg8JXWCbXW2kFg8gyLE+10gdTDmM2zzBhvdJ9qfFHCwMgkqSQbecWi1OXVUU8WmBK6ZJvbaJICwfQdMJ8ulQG8KbRqBUttrgwZ4TMbWvthWOvI2iZ1BVZUnQdUEtedItdZMCTa2wUYF7QyIdVVqXDqgjeAA0bAQNQ3mNvu4kqdpOlRAVIp6v2hYoCNABgBQLtEgH66sF1O0qToBRqpVvo1AEbaS0Bto9qLyJ3w2gTKb9ZfoyM1QFKNM6FCMzGoWDESnCgABPP4mMVeS+0fLUbpTzBMyZNMBuvvGJPT0vg7v0AcmSoIHipYlSbSm625+Vox5Sm+LpJI4nkm5S58noL/aTTNhl6hEEaTVWIJBIIFO+3PbUYjAad/gralyw5WaqSIHlo53BHmcYwHDicFk8+3+Ta5/7Tq1Yy1DLzczpfnzMMJNhfAb/aBXLK3h0JQQp0NwySTHHYnmeeMvjmELn2/wAs16/aZmdQYpRJ/dYCxnYNH0wRT+1Bz7dBdolGgxtaVIGMPOHp54LDleX+Wek9ld96Osuy1RqGmCQwUARAgjyJMXjFvT7dpOg8OoPFCaQVJpuDuCASCekdC3rjzLLnhGJauZCLLCRBsfTEs0jkmvJ6vlKFNR01kzqt7Vtrk3BYc4B52xMKLfs6aDV7MQRtIJN4taP4cjj+2Ox8z2dToVDVR1q8SgS6ggK3vjz5dMdo97KVdSldSkjkZQncTYlQGv8AxxEWn2Nllp1Lg01fWauhxcTYaxvxLE9QDbz8xLa+Xc01qLKEMYgjVADpMobTt1ueW7ez7qSG1ECVYktNzp4um35GDBR002I3YTYkljJmSecfm2Ls1I8tRQFCwMBdTEAWuC+5mefn8sdKqQIJGoEqW8usmLAkdfXDMxTY1QYV0YFb7EAGRIUzfzt054c1JTTCkQLxqOxAlTPl5YQyVw2kwY1IJEAzE2Ei0gnz2wMraOGVJgQDuRHIn1uRh2azLJSJCkadJG+2zeYtOAP0wAcas7EQYbTBmVcC5YcXsyJjAALmqTF2ISL7dOowsS5heIy1/wC8VnbczfCxOgrUT1s4oFI1EaSdSFRJCssEkaiVJnlIvyi9pTDQNVuA8J5MCVBt7VhOx3wJkEkS7ggCxgDTEgrfcaoPqMQ5rxPEaTqpGCG1KN9JNmEnmJnr5E6Ri5dkYzyQh8zoKoHSIAZpEoF2EUuETzkjnay9cM7QQEqhmGIIWBJJLNptvZdrAk+uEuaSCrurLEWKiQYsYNiLnn5Ryiz+do1Fl3UxspkgESZtuL/TfGmzP0YfF4V/sF5bNmYhVggDcrHDHMH4bX33Afm6is2rS3DA4yg1GOJgV5SJveCxgYpqHa9FANVVWYSSdKiSWnYtcA8jyw8dr0mTSutpIYFQCwGnTpBg2MAm1yJ64Fhl5oT6zG+1/hh9CjBaA8EQwIBvp1FjHvGSDyFsKupcg6lEhgwgSSYJA4p2HnEgxMAsXMuxJXLZlpv7DwNhYeF5DbD8zmKtOmWfJ1FTYl2YC403iCZ2+OK2vqL4lftZ1abRPCBBiVWWBvcqY3kgSTEXm+G9lMRSDamgtPEPZEi0CI3vvzk4Gp94tgtCkNv7Q7WG9QjlGCOwe1q+Yr1Ep0qVOlSjXWKU44kDAKpUljB8h58sZ5FCC1SdIcOpc3UY2SZjMGnwgAqJ1GLs0wATsoCnkORvywBlw9TSaawY1A6CbsADGkzAkkqBNgJMX3dOki7u7Hy0J70bU1H44k/SV/vbx/WVP/LHBLr+mXFt/Y61HK/CX3MUnYr1VB8KqpItKSQOS33JWFJtt5xgrszu9VpAg0jGosLRHtWkxaIABtvjR5ihTZSJdZF9NRuW3tEg4w+dylajmgrV1rUXRio8MI6sGWxIJDDSd7emNMXV9Pkmoq7MsizQi3SoE+0CogyjrYOrU2ZZBkmopJkWIv8AhtjyNjDH1/jjd99l9r0/BZ/hjBVRxHzx2T70cWJuVt+yVDhwOI0Bw8KcQaDpxw47pwiuABBcJThNOEJwAWeT2wJ2pVuR0GCco/DvirzjyW+OIZUT2zvdT8TsHKPzpCkD/gNM/UDHlwx6y6+J3eqDfQpP+Gor/gceVY4uinqi/ozbOqaDOy+26uXnw2IB3WTB/kfMfXG47N72JW0kISQOMalDLLC+3GottG4uDOPOHOGU65RgymCtwRjvMIycexoM920wzaOzwiw6qYCkybE3HmORIxtaObpMiqFcuB4qkwVKzdYPEGAvBHT0xle7nayVVq0qlNXqOq6TwyCrSd7kEHlewB3nGmyXZ8KLyKZlbLYQIUkAHluTs3rgbeo64tSjY7MZgKgubcpsBuZvOw8+WIK+ULQyg6tJi5Ci0yfIR0/0kzLFVW0AtBk335RyudhsOWOZ+nrI4gLkklgWMdBN5G5jlgKK5KFQiyKo6FQ0eUlCThYkzaw5tEw0E/eAPMeeFgthwWPbWYppQKKzirwkAIY0l1kl4Amw2J32vOMmpMDGm7w5dzdSdI9sWgyy6T1mcZ1Ke0Y1x+Ty+s+dfwSJTZlLaSVWATFhJMSfXrjX9wOzaHg1XejScmqOKoqkgQ0wWB6TAxlEkbEgHeJj4jnjddwfCWlUSqyAswYKzAE2bkYJ35dcavs7MsPzI0yGigOlFESCFpgbaZ2A+8Pn5HHf1lTBmGJ2mPQ7k7RB9CMCVO8WQEk1qR9AW39FO8fTyxDU7/5FNqs+iH05x6Yys77S8osz2iJEKbkjfomq8Ax08jin715k1MhXlCsCkb+dRD0G2GP9puT+859Av/lil7xfaTlK2XqUlLAtAltMCGDciemEv4IlOLTVmSXF73KJnNC8ak/+FBjM/r7Lj3x9f5Ydle+FOh4pp1BNQqbqTGlQu8+U7Yy6uLniaj3MelloyXLsenkEAn4/9SD+OHNzuLF/oYx41ne/FVz/AF0j90j/ALvLAJ70sT/Wx56f/wB4+e+B6lu6SPa+Ixez3B0sYItP0W/58sZftqmRmaU/dcfIn/x+mPPaPesgj9tV9FCj4XBxY/09WFlXYrsWaSJEW5cz88dfTdHnhljObVI58+eEoOMb5J++yWJ6r/2VBjzvmJtjX9pd4f0oqAsH5mBJJ+U4s+7/AGdSqZdC1NWMRJAJ/P8APHtSds83GmlyYEYd/DHpT92qH9go/wCUjED93MmNwi/+7H01YRpZ56Wxycbit2DkBvUj0Zz/ANv8cA1eysiNnrH0A/7owhakZWcJTi8q9nZf3TXPr4Y/AHDP0Gh92qf/AHFH/wBeEGqJTs2B3bGiOWo/2TH1q/yUYrc5lkvppxb7zH+OEyoziez9kcXZOaQc6dX60rfgMeLjOHrj2nug4fJtGzoP+pGGPKFqrFqVH/AT+LHHj/pj/wAskX4f/Z2dW0lFld+m4QzOLUVCdqdP4Uk/iDiRKNQwQiC9uBBcA8gu1+ePaSb7HnPLFdyqp5oAghtLDY9Mei92+1hmAzKFFchUbrJICsCZkFuvO3IHGYp5CoF1O4RREmB00i8SbW8/PGk7vdllVNVkZUqGEc3B0mTME3De7y0xuDFuDS5KwZlOVQ+/otq9RdfFYwwAhZY3BO/K+1vwPMrkK1Y+HGpmkAyOFQtmlhxQDAvF9jfEGXrijUbhD6/6x2DauIwWEEcTaeYuQMR1e8OZpkjLinNcFdQRjUFrKhEFYFtjMCMZ2vJ6NMJzKPSdqfhHhJFoI36ggfIDCxVZrO6XIqEI49pWNQMDzBGk3+OFirXoVfUuu0KNRqVVV0mNOkv94fvSYtpEHzk48qzRziMVcupG4Jjb8cew9o5kGVQ8RLbyCbFpEgmL3Pw9As1k0qoRVCTducTMaZjY7zI+JOEjKeOMuWeONn6vOo3zOGnOPE+IYHn/AK3xedr9hKHaGsWIABDAXsNQ3tAnFX+qIUkkxEi35ty9SMTrFsR9AjZtibsxPqcLxT1PzxL+gbDnv0tif9ViefrIuflb0vh6h7K9Ahb8ycNNQdPx/nizHY0RIImYM7wBPyPLzGGN2Wv4Xn1wtQ9tFb4nkMN8T0+Q/liypdmiAYnlE+Z5j/THVyIiwETckGeQgdMOx7aK0Pjhq4vFyCmABePyMcqZfSYj4elsK0PQUoY+eGln8/ljQosCPmOcR/p8cRO0HY+vPfyxVoWkg7Ad1q31AGOUe8ARccxi0GeqqNAZgBNgWA+hviCgeLnNue/EPz/vjVZLskMSYtJn54uENbpHn9Vk2nbMzLneT8P54euXc8jjfUewBFrg3n0xInY69PzGOpdH9Ty31y9GBHZ79MPTspzyxv8A9VrG2GrkAdh+fz+GH8IvZD636GG/VL88dPY7QPPyP5/3xu/1UPLDHyA5wcP4WJL62XoxC9jMef5jz/DHR3b1G842q5UbWHrYfHD6eX4rX/Pnh/DQI+MyeAvubk/Cy+jo0fMkx9cYjIdiKYm2NV2t282Xp8DUVaRPikgwJ2AIJPwxl1700kBADVahvI4V89xP0x5mDpY4OqyTfyyqv58nqZM+TqenhGHzK7/4LJOyF5X+GAc92lSpnQnHU20rsOd28ugk4pM/27XrNEEIbaacgTEwdy1hcE/LEfZ7KjK6sQREtttcX6Dba31x2z6hL5ETg/S5Sd5n9kXuUyXjAPUYsQbBdJVfaiFm+15ubiZgYsewhUpMp4XZCVIqAsptwsBqAnz8z1x3J0wdyAW0lllgZAsZA0kSCTebLvFjcsyjUAwBZZI1KNQMkqR0Om5xySlqdnt48cccdMVwSUCFDG0kGAdjBBFtrXHLltiCjl9dNtAlwNWldSsoCzqXpcqQRbnOFTdSuzNDajw3tCSWJgybBtuXPAdbtI05OtU8RWBYT4tMDUHjS6yLrwnUAROF3LK6t2epYkoSZvLsTPO+q+FiwoZBmUMpeCJE1Hn4xAn4DHcRaL5L6vRNOndpVbwN4abE6Z0gx8JG2I8yHSi0H2lUXWToMjTx7EybxaT6Yly9YwSwGkWPFJ0zA4jzgGZ6+WInadQYEAeySTqMmbSJabkHnG2NEZtGO7Qy7O86So3hTcXkA2vG3reOkXZmSSoxpOzxUbYEDWRJhzcDiOqdhHpiwz+VAcLI9liFiC17b2sTvb4YZUy5Dkqzhju+qDdRKib2n2rTjns0ooszkQwYgGQ1jHFIIUGCZWx2G1rWkR0iNScIkEWYG8BSASOXLl9cWtQACArO4aDOkTMG0CSbRq53Mm+BpIIISxnhAmSQYJY/CwEi3phphRHSon3puSATPyg33O/++GKskC4m02+Xn0xZCqWIkFSrSRHIjYHnccv9B1KV4sdJHraQfU7dOeCworGyRAJ0gRBMbXgm3phz0WAYwNjNp91ri1o3+PysGXVIYneIAO220+W03tGJMp2Wxy5Kg8EGpMSAx0iGBJvMmBbBYUALR2+In5AYbVyxGkkRN+Uc/rKm388G0gDobciPofzfyw3wqa0QoEVAbMxAE6iZieKRAgixPrhWOqBf0WYHW1vOPl8MczfZDKiVGAAeymxJldSnebgb4sqdRWLAFDB1SswJIkAdJMRBIj1hlHItUTUSxWkeFCWLnWTOhACNonkNPwxaJZQAXmfdkSPLby6Xjljcdk9o0NAL16Ki5g1EBvPuzq+mM5V7MqkQKNUBiJ/ZtyBtJUdfoMAnsTMXihVN/uN68x8Mb4sjxu0ji6rpY5+7o9FXvJk1WTmacco1NcRYQPMfPEFXvlk+VbytTrRf/kx53V7rZtrDLve3FpH+Yj8nDKXcftAkA0bcpqUR/wB+On4ufo4f/lYvbN2e/mU5NUY+VM/xOIG+0TLe74h8tKT9amMhmfs7zqRqpoJ4v6ymT6cJw/J9wM87AIiBjsfGUfCZwvicg1+l4fbNBU+0WkJISoYtcqPhbV0P1xFn/tG0Er4QBG+pyY/woB9cAD7LM+dWtaerr4y785ME+eJaX2S5088uPIux/wAtLEPqMj8mkf03p14/sFzH2j129lVXlIQTzPvEjbywBW7y5mq2l61QyRwgkC/IhIH0xo3+yHM6lHiU4a0qKjBbSSx0CBvFjjmW+zjNLnVpFlFiy1U1EQIWIlCs6iN5s2+Mnkm+7OqHS4YdooytCC3nBm3mPLocS5WnrJ8MCdLG5AJA5LJlmvIUXPK+N/T+yINTU/peocTBqdKCwcCBPjEECJEDmeuM12x3VfKVVR2LqQW1BQAQl+pMjfpER5ZtPudMa7IByOT8XcEk84AFgpCgRva8E2YbRi0oZJaWooCV1KRKwROxN/3pt704fSqOGRWkUwFBeSTpEcIDNpkDiG12F4jE/wCjMagposmCoYsCrcOuZBEKFDEGBYc4xk2aoKymXlWctx6uFNDyACQCWjSRb702vfBWYrmQBTCgwt3duIAHVqPsgkbXjaYwL4xpzoQsTpkqNmM6yZiNwR6nbBRrNqTTAJk3iTaYAZhBMHYn62SbCgk0vGFGgFpqXN2aSZNgCwkAeyPZG/PfA2f7EqKfDrNNNGNtKkmdIEEgAk3gmQJ2ucQ0ahq1NzSWwQmzbb3G4MEA2gEXBxao6pTZXqu9Wm11gatDX1wLWuoiFELMSJ3VPgzdrkbl8rCKJZbezEx8hhYgzXb4Dt4KVfDnh1MwaPOQb4WFUB3IsqlZhAKiIJ2vbi3J9DED44gp1KRZiZYFgIBM8IWy3gSVmTzAjljj12I4lKkgkEC0G/xI1Hly+GJG4ha5JJsGGrmItvY35eXJiKDOFy66iqp1nmCQQoEs+0G0TPwhFUc2kH16AT7I5DbB9TsCs51FSSfpFgB5DYDEtPuhWOynFbUfJnuy8FJ4oJ9o2kDhvuf7wHPp/LEdUJMy523CxY7xP5+mNOncKu3I4IT7Nap3t8cPbgLXMxfjICSPEEybFQJI3I0mYMH4Y6e0wfcJnclt/WFGN2n2Vk+06/PBmX+yyiN6o+mHph6DVL2ebVu04g6ASNtRYiwtaQMCnPuYIUCCCIG3mCZjHry9xMmkFmDHzIj5YeezOzqW4p/AA/zOGtK8Cbfs8lyNeoW//C/+ONtkPZFh8gPwGL1u2cik6Mvrjywz+l9Mexk0UdTH8rYJc+BJ15IKTH73wk4KNNyDAY/Bjh6d9anuUaU9AJ/A4kfvTnSJFIKOvhkD5m2IoqyL9WVjtSbluB8eeIx2HWMmFHK7DcnFV2v3qzBB15mlTHTx6KQY2jVOMrm+26RPHm6bbTD1Kn/xowIwws3b5Aq8PWy6IBctVvIiAFi4IJJM7j5RtmsurD/iqbQCWKKWCAc2I2BMCepGPNszn8sVE1naJgJSYnfnqZPqBgZc7l0/9LNEkTfw6cixFpc6TYiRHPlgb+o+fR6P3i73ZTSuhi7DmFIt8Rf088Zut35ogHQGDX0kqIBjeJvBg7j1xnM3VVgrLl6lwSR46mAGiW00jAnqBiHwiRP6MOUBqjkmbg2VRFo3vOFaDSzeVvtDoFNNANSlamoimph2U6HUagLOSxneAOslZH7SkWmimk7uqqGclV1MAAW0qIEmTA64wtE1f7LLUwOEroZnB4YnxXZY4gwPODtgnTmgD/xGghlAWlTpoSDqkjQnK3PniNUSlGRuqf2iswhMuSeok/HYj6YIXvhmYE5aLQS6lZ6nkBPQWxg/0Gq4HiZjMVJE/wBbUINv3ogwd8Myfd+mrXGs6YM3B0mb6gQRqCiCDInyOFuIe2zb1e/rpu2VSORq0uXIDxMU/bHeP9JZABTqaSzagh8MwukLNtXtTK2BUXNximq5dEomkKFE1FOrxgpBAidFzpEAcuXS5NhV7QqeHQiiqqgZFp6mJJLnU0qqgcRBG8nVgeS0NQpgD54ABTTZivhktqGkghQdkiJEgEct7Yk7QohiVlSygjedOyylwZBsVM2J6TgtOyx4VR2eW4pQwCyWniYiWBmB/pNeueUBTSGioCCKqMwJtJGmYnlPMSCLzjCzYmFGoKKVHc1ddQBmbVBJXULzDGI+U8icPo+2zNSskxp9oni3vYzyvPxJxxc7XdGpByKdNg+mAUB4lBLDiVmB8gxJt0nzYpslIJXJdhxoI4WLKqkCVABkGZ94G18VFWxN0OoLCVC8AFRCkEk8QBhrw0GbnkfjNToNSACsStORYhahUmdLQpLqdoZmiecYP7S7HqZYUyXAcq3ssFgglQkyNbRPsibt7owLQpAhQhjdYiAJMKJYxsByjpMW3cWu5kmmOp13QQpSLkTM3M/xwsQmmPvT5sDP0F/XnhYQ/uWmZyppVCH4Dd/DJLaJkaiRwuSAADqJsRAxCvaaUHpu2vw1Yl9ILcJIl2bcWMxvfEXYuUaGJYsfE4g0k8pJY3iwsD5b472hleIQC0TwDYjTEdY+PTeMNS8irwenVyophl0kEAgiCCDsQeYjniozHa7KY4RjyKh2lm8uoGXruqx/ViGToSFYFYmdhgR+8faVXfNOP3FVP8qDFbkWZ7Uj2Fu06x9kmPJZwJmc3XHtMV/eIX8ceR1MjmqkeLm6zT7QNZj70ff6deeIx3YpGlT1cVUzqIOoEE21ajIcdACIgzeAtyIbTPQs524o9vOUV9cwh+ivP0xVVu9OVG+bpk/3RWb6imR9cZ3Ld1KeoHSLrYbTYXHnePlg9O7VMLYAGef5v0tiXlKWEIbvlk4u9Zv3KP8A5uuAq3fuiP6rL1qn77qg+Sh/xwQ3YCqQCntQVsRI03aTEqSd45DzwSvY6r7u5uCOUxBO28X6fLBvD2UUNXvZmWP7OjRp+oZzvzLtp+mBa/eXtDSD4hQExKUqSif3hTEbjn0xqD2WIGlRvAvFp4zcXvaPMbYqM/WVnBRHOlWgqltR0w3FEwBvBEm04Sm5Mbgoor1zubqSKmczGq1hVaNJ9omHAkWMRe9xgWr2JqJ1VNfQs0gx+8Zk9MHinmdUqaoB2moBYiIhAs2OCctka5I8RnibxVqCR0s4HxxelkakAZbu6gtNrG3y2G53wavdxARzm3ssdog7euHHseqSZq1Qo2OufSxJO/nfA7dl1+VZpPMvhaB6wxcnl1dVJiZN1Mgxt1M+nXpe4XKBlXjLBUFNR0Q6iRbcQ3O8ED0zJ7JzQNq5nqTJE8p/lgillM8AIrIB6JYTP3fzPS2JlB+ClNeS78Hh0IzprVZC2DAyALe1vt5+eOpR0LUVlcOp0sHXi5kAahFrdYE+uNf3f7rUq+VoVnnUUEwxCypIMLsLj6DBKdzKIcgCoPenxCQb7G878jbC25BuRPP8jkVBKk+JTMmQu4GobSfXp64kyajhc6QrANIAuBqBaZ3gC42ldpjG8qdwKDOWJcFjJioRJmdgI8vS2F/QSkDZiu/Sb+e5vO/pywtqQ91GOai03sL+0IEC+1hYAbc5m84Hr6gQ0wsS2rV7w2iJW4vAY77AgY3A7i0wZ8R/e5j3on8MRZn7PaDsG1VARYQ8Hbruet8PaYbqMKKiBTxgEmV5TIAhWgajcieW/ngilmFRQrsgK78VzHO+17GZ53vjYJ3AywUA6mj++w6RMETEDfpghe52XEmCNySXb+J/2wbMmLdRjVzEkErcMDqEAcQIgLEgmZmQMCClJlVkTIhgBGqTvcHYT5xj0NO52WmSCTa+tuRkc+uJqfc7JiOAwNh4lSB6DVA+AxXw0mJ9RFHl2UptUuStMB506kHFUICqXeGZeHn7Ik21X7+l1AWFKEU6ZICkgKWKSb6eEkwJmQeUj02t3EyDCNDKZJkVHsTueIkfTpjI97+6a5XTWo1Q1P2ShQa9t9aAQABMkQsTFsVtSjyJZoy4KjJZ2ogqM2rMVq0J4tVmYqpkEBTZmjSNRiCLRzv8xk6jUkqnwFLBh4dJQpGltOswTzk8za99qulV8JRVRaQcrqRSNYdWB4mKkEkyTeIhQQMO7KpkMwKlCwOoQLezcyBImCOW2Em1wyml4JaNSsVBCMPJaoAHX64WCDWH3E/Pw/PljmACP9ZBS5qU9Kpwr4RY1GJBXUxaVBtyAF8LP52oatMGl4jVjpLECFtwiIubQAN4MzNpc32cTqho1AXAHQ36kyRbyPxTUBqpiCxM6RJabgbTJs14nleMLkfBn89RpsNSkESdhLAyIi8ExPO3lthmXZfDl1dSzAXkFbyxa0kEXBB3we9Wm0eGxMgFhzVrAxaIMEiOW98RUK0rJGk2IE9OXnttvHxGMJcM0XYmpZyp4WhETwnfUoCCVO5QM0sRoAXeYHniJgEBAbxFYuFUwpZbTuRcqB8ehxOtQLqJUMZlVadM2iYgm241D16i5jxfEVyEILSQoKqAZkASbQYA5bYLsKCstmCQLQsmQPWw6dPzfBtOdZEaQAGmROrT7VxBAIJjf6YGSwEg8m2PoPhz+GCGs1rSLwSCYkTPobevriSmcrVy8k6gxuTqmL7y0nYmOlox3xwAFNiTqtvsJsIEQNOrz9cdSmTcg7C0cwNpt169YxGrTDC5CmTP95iSYEaRAI6DnNsUiWJjwsALxEEyQSDYHYgWHrHTHnPaBzVN/wCssZIMmAJIuORgTFzGPRKqkguqhQRBbqYE35QJaYk6mHu4F7VyqF1VVYqANRE8VQSPE4/amw1RBAj0qMtJMlZ52e1aw9ovH3lM8iB5b8rbcsDjtur99vrjWDu8pgWvcGLQOQO0et8Rf0d3CmARccjv03g/nljVZDNwM7+v6kRqPzOGHtpybufrjQv3dCkSOV7es2jEFbsECQASRF9/dncCOR+frFaxaClPbT/eP1xz9dOfeI+eL2j3csCV5A2neNvx2+mJH7vAGwJLEggK1pPCRvzt8MLcQaDf91+9SU8nRUsAQpkersf44sT32p/2g26481Xuup1BVDWUgzeZJIHDDWIm9sE0u6IsqoTUClnBgEAC4HvQALg85EdXuC2zdN3/AKI/9Vf8Q/niFvtFo7+Ih9GH88YFOwkBIVRMmNo2HrzJxxO76LvMNy4b+0Dbfcjbz2wt0No3NT7TqI98seiqSfP5C+Bqv2rURMFjBA2sb3IPz3ifrjGUMgk6Qre8BytJ9k7mxn44Jodhp4gRgQkniBUHT5TM3F9rdMG6PaNPmftToqs6iT93ZvOZtbEC/apRaJLCbxE/OMUfaHd+nr0K2tYEN7Nj1B2gb9PLAOU7stq0ldhqsN4k36GASY304W6G0ao/aRT9oE3O+lrwNttwIxw/aZTiZaLn2W5CeYxn8pQWW0rIKHqLupuOsXB6ztjlXskKhASInr1kG+8zy5CeuDeYbSL2p9pItZzqnTwm8dCYGDl7U/ScolYOuotK0tS6wV3tNyBvaBsbNehyuUphg/hgoI4XEGAysLqAJi1wREiOlhkKKrWLKuktOrSIuNJgWve3xwnlbGsaXI7KGrDAkA6pqaCB4hke0o0rKsTcCTI6yTsm+oNqAlWjrax1GPZ57nAf6CaupSIN2U+ukRckmIN+h3tg+rlELlqFN6aQFZXJIssWEn3ucmYvvahhi10W0jn9TOO4BzOXlyQqx/f1uxtuWUAGd9hvhYVsdFnmaOo6WEEEGCvsm5W0DyM9MCPltTBTFSCfbYDmOGxWJgcwcS5eosliKkxxQJN5LMNQHQe0TO98DdoVgp1OVA0+y0aSWaN45yJv+OKJQDUq1EBA41FtBBUEnQb6Y1DXBAmOASN8DtmOJ0XdRLEkgm4GkdTvPL+Fi1U0yrLKneLG0EEbQbECPkRuA/1YGlgsh9W1gdN222gG/wAPPGMkaI4pYS2s0yBrViDK6RYjSJkkKAfrhtOTtuSRN77ySZtG3xnCq0yAFDNCj2WJYAG/M9RO+9+mHU6Mv4ke7uSdp3HUWNz0xmWSqbbgkQYNo4bb9CY6WMectVCxi92gKVk3NvM7jn/rClQgtzESDPPV05fnpjuZqNW1szMS/ETMHUDEN0MxaBaNsMCWs5R+JfZvAgwGJ0tEX9BfyNsPylNqiEUtTLxDUswQxPMxqsbD6YCWCZO+8CDEAKAIAkADfrPngftXt+spCrUIUAQIHDboOsH1IOLglf8AkZZHJL/EuKvYdRkEgzcmXXTcGDYAtBvxTu3XAlXu2xCw5UhQp/aM2qOsydo4QQLDznOP3jzCe1UdQRIJFiNTLO55qw+GIH7wOwvV59fPHTpxLsv7OJyzvu/6NWnZbrIDJHnJjefZjcn6Dph1LsciAawtaw6X5/PGMPaj/wBqvzxw5t9/FU+jYKh6JbzezejsKkN67X+6FWAYMW/NsTZfsTLKTxOxtJZ7W2/HHn9Os/3x6TiZc1VHMHblf/TGinFf6oxlCb7tmxz+SoqQRIPUNBEbQYMfLFNpchllDqMloAaQIFx0329cVT13Ju3r/pgOp2rEwWbfbawk38sRNqXgrHDJH5Wa/K9kswALU7CNTMxPpY3FtvS84lr9nqQS1eWPkNPrbn54xWZzLrco2kxDauqhhblYjfDKOf1BmluHcSJ+F7/DErR6NJRzPuzYN2PTMzXF+WievnymMcrdlU5P7YmBHskdAT7VrxjHt2zEHjifQ2wqnbpawDCRzO/53wuBqGT6/wBmmXs6goHGuoXB0HULGwOo2M3MdPi9KSCwqmALQJ+W0fXGSfNOPdPTDxWqHZfh/LCuI9vI/L/99zVvl0B/rgQJCyDttcAWMeovviUU6EBdRiLjUdMzvER0+Qxj0FUiwIk2meUx9L/HEoo1uccvqfXD1RQbOR+f7NXXo0RtUI5Hi5cwfL1thmVqZUHiJMee0xP4DGX/AEKrME9RccwLX+eOV+yX5VNxImL+kWODcj6RWxk/c/ybdq+V2JJG1/SOflbD6XbOTRtUAnabYx36hqGYfhBWXIgBWC3I9SfkcRp2KwCszGyliCLbX6HzxW+l4X4F8LL9z/JvD3wysEFA3SwOGL29lqhIWkVLXJXmRaSNsY5e7hLHiYX2AMHeY/D4YtexcmKR53HmTzJjraemE+ovikVHpXF3qf5NTlq4KLNzEEz0t0xzAZZltLDyud7zMc9/jhYg6CWSTA4piZvpJiZJ6TIA3vFr4dnKSREHUeGAtxA1QSLcib+eIe7/AGuaVRKjg6aUltADFhxSShMKVJFgeh54ZX711QXqU5HiuTNSmC4VYIeDYDTvM7+eKdULkaaswSeLQNxaSk2DCLkXMdN8O7M7ENZgtOxAJl2vplQYWZk2t6XtGIzV1cZcvMDUWJP3bC4AEbDrbrgLM5lpZhU0qmkhkYhw1pI0kQ1tJHqPSHXksOzfZhVmpsqzB3Jj2dQIJiBA58xETbETiQACIVQklVUiBzXUSx6m+1yJAwBk3Ys7M9SodUg1SWZgCsAmSYgKPKDFsFVcxxjVEOzXGiRqJI5aVuRHTltiKQ7fkdljT1rqqhFghm4SBYErA9/YAbDUPTDO0P8AhyFPC9yJ5iwDHmrEAGCJiOVxFnmWqSGp0ysrCrKgQQdiDq1Kt4IvPTAT5HwlKUgW2dhTUkrPCNR5QY36i5wUqod8ll2fn6AWqajQTASZuxOloCAgW2LWE3BwAdDmXUsI4WVrSSI3BkX2gHbEWZy4ZBdVqSwupgG+qV90gdemO5rs1wf2juA1oVdAuJuovcydzg4ACzGVTXDliyC0g+wzWRePqXaNI5ieLDM32XTamopKTUJkwZ4dIOnkNR5ACREEz7Vg/ZNNX1hQLe8WbmG3JJtB2xYZ/vDmIb9G4KaAAs6pqXU7FhwnTo1BgIkwNrE4LCjJP2RxeyGBFgWgiRGoQeW/QxB3OHP2EFBtBEmbTYSTaTAgk+mLutVSoEaokuGBqsaiyQASygJpaCoBuTdYG5wwpRp020lQzsQCeIItMk8JLftNZFp2FuKTgsVFf2N3cFasQalOmQCVD3DEWKbi8XjovPDe0+6T0iiJUWo7KrQjbT7vneSD03jFoMspBFNfGa0WixRSy6VErDzEfKwOL/Kd1Kj1P2NGqtKQQatFhFpi8TcwSenpL1C0owadjuVMrqI3km1gZAJjnf8A1wflcjs4WQt2DCReU1SLRJgTzPPG3/oJmiHUU0WYAdqigEAQ0qpJuLSRNhytg7sv7PcwghnoxcEE1GsbbqFMwBzi2DkLijCVez1NMMkBYnUV3NwZk7cue/LDaXZgJMrYxHOZJE/COW049H//AJowpsBmFDMIP7KBf2vf5ieR3xS5/uLmkDAUxUUgwyMGNyD7JhiYnZcJpoacWY3MZNdAa1zCkDqoF77ww6QSMOXIgKG0gAhiVIgSAIAja9/Xe04JrZKrSqKhJU89SFGIazAhgCw5c9o2uEc5NMKrIBxav2a6pLXAIgxeYMWMRbElIkzFBU8QIRUK7EArNo2mYPnHLbHHICn2RMxeNzIi0czz64Mo93q1XSVoVKiHTqAR7qOYYkCYkbi55CMTCk2pqZEQ1QEQohuM6VLTYsRM34YvpGAAA0wIOkCDsSTeSNQAsTIPwna2DGy0FgbESIHIyQeUG/4ec4HSm+kEljAEyd9IiDbl8NtsGFb7RcfGQ1r4kZCaQJ23g2+NvIxHwxzN1S5/aO1QxbUQebQBMxsbfLfDlqAAbkxAPSNxHnY+UYjIBdZiNQE25qCsxzk779TgAdllktT3BAO8FguqQb2ER533w+qCx4rsZBPlyFv7pEehxEtYTJIFrz1mbfTyviTLgFiH4VJGwBNgSOYtYfM2PNDGKwKXmdB5Xt58uo9cRRophSrmGLO2sMugRoOkixEkE+e4wSWm0weKJge/AkkjqN+t8DvWGtVB0krpJn5/QCw3BPTDSE2GZrNEu3hH9nPDqsYFr6WjCxE1XRwo3CPI87k/EycLHRyZcehZrMAFULNJ3gKbyNTvp932msD6DBHb+YpUdC5ZhX1rIAjgkAgcVRjMG07AHcnAuYzFI1QHZKV1QNDAbySV3IEcQBi62AtgT+i5y8Va9ZPDv4RVVGtRxTAPDAuQNV7SYOKrjsTfPcuKOaVl0DUGjitAU7QDuWMG0W+pA7TZ1nQVAb2vvMPaglbgCQRym/LBlOkyVFDg01NIMshiSrnhMAGAbR8diDF33N7NGYrCnXGpFUtA4eJQFDF1gmxJgQJYWsIVMdozOTDKsRIMsCdzYRqMHVtbaNWI6Sp7RQCbgiSDJ4CNUXIE7+vn7XQ7sZVDIoU56kaj82k4OoZNEEIiqP7qgfgMKg1Hiq5FqjstOlUY6QBFGRFjp1Cy2j4gjnOLD+jGbJmllqmq/GdKeWmHO3nE38hj2DCjBSFqZ5Ev2d56rZ0p07yZqIZtG6qSLRt/rgwfZRXYcddAbQRqbSQd7hZtIi28mceo46MFBqZ5uv2WiQamYZiB7tJVHO/E7Sbnf0xZp9nWViKgaqdpbRNpiNKCN+WNmaYw008GlC1SMrR7g5FRH6Mjfvlm+jMR9MWeX7EoJ7FCksdKSD66cW3h45pw6QuQcLaNvLliPRg7wxjhp4YgIL5b4lp0ccbNUl3dB6sv88c/W9IbNP7qsfwGHyLgLWiMNakMCntge7TqH4Af5iMNYPU9qFX7oP4nn6beuCmFoZmTTcFNC1RsQwDIPWZB9B9MMyXZ1OkBpSnT8qaKv0UYMCKBA5dBjpYdMMQwx5n8+eMZ279nxrPVenVg1GZtLrYauQZbgTfY3xtYwsDSapgm12PKs33NzVIECnrkySjarWvpkNtyjpiuqZZgwDAqRpkMCDcxsYjnj17P9oU6KF6rqibSx3PIDqfLHn/bfe85klEXTSuJIlmiLz7vOw+ZxnLElzZtHI2ZmpT2tEGeViUH0kG/ljjUoVzNtIE7842ien8sHPTMwNJDRqJUEjSSVgkWuLwMNWnxRaGkb7mU/gD8z6YikaWAnszaWptwSANgSJ0kybiRt0xMghV9qTa0QbkncC0ECPrbE1MqGgxJFoJ5yLbbD646EURrBkSTp5qL2nnaf97LTQWDrXJhtECSQLavdIJMbW2O1/PHaGgki9vvAg2vEEWg9MFoVLaV2IVt5PtEAGZIPXnvjv6MIZYGmQItz59dybiP5UkKyrzdZw7DQTeZDAC9/uH8ccxdpVKiNKmLTqI/AxhYYrAH7OdyioT4jnw0UHSb6lk1BdRB9mdzbYHGdfJeHUzSVCKdPLEqaf6Q3FqqsvAqwWIBJ4rmTMbDRZ6sRTJgE8oJX3QbBRIuPL16ZjMVX4vDv4irRZYLa1JLeGCJZY0lZ3MGYmMacEcllQ7wxRShTQrNQMxbUWNyUViYMAyRMbm2+N73MzdFu0VFAVQq02DGqBJc6pggwRH53xgs4houfEcPU8NZG6iAwRTBWSAQZBm4nc433cvu1Vo1BmWTTAaFezuSCskRKjnJEnpzw4ttilSR6UThYp/03MNstNR56j/EY6orH2q3wRFA+bSfrg0GepFxOFipGWJ3qVT/AMxH+XHT2Wh3E/vMT+ODSPUWFTNovtOo9WA/E4hPa1Ie+D+6CfwBwOmTRdlUegxMI/MDDpCtibtdfdWo3osf5iMMbtNz7NE/8zAfgDh5qeX1wvE9B8MFfQLIjma52VB/ib+IwxkrHeoF/dVR/mnE7MeuGTh0KyA5Rj7VaofRiP8ALGODsunzBb96/wCM4Ix0YBEdPLINlAxKFHTHMdBwDHYWGjDhgAWFgfN5+nSE1aiUx1d1X/MRilzP2hZGmJ/SFff+rVn2ibqI5jnhgFZ3vjk6JipmqKn7usM3+FJP0xR9pfapllRv0cPXflwsifEsAxjoB8seY9t0abZiq9MEK1R2AIixYsOdjEbYn7PUaLbx/A+XLGMsqXCRvHFxyWGc7RqZlhUzBdqgLLERTVSoIVRyMEHra5M4lo1eIiI4p/xDl9D8cBxA1QPU9NJ/PTBq5aFUxb2l5+wVn1/PTGepyds0pJBYW0zHrty6/hiLXDidgZjpYgjrzt8cPMqogSJgx5g332w6BqGtggB3MWYQQCZ57fE4pCZX1wVRmBJF20kNqjUTIgQIG4PXyxJQZ54ptMxsDA+cdfXHXOkXvAOpTPxU7DYco8owPmaviFmpllVoYXO12j4SBz+OAA5csoezyTO5M203I0xBvYdD0kzpl+FmkkTNxcDqYuPW+ISml4AgqSD5Eg7geo+eJKFYgeZHw+V+YmDPLFEk9OkxAIVoP9wn1uBfCwKyNPDUdRyAJthYBcgeeYiqwBgdB5C2KeogCuwABCoARuAXUEA8gQSPicLCxQeCLu9lkbtBQVUiKm4B2Vo+WPTe5+bc5urT1toDPCajpH7WoLLsLAD4YWFjfF8rMMvdG1bf89MNXfCwsSSTueEYhwsLEopjsLHMLDEOxzCwsACOGjCwsAHcJcLCwAdGOcx8cLCwAcc2Pp/DHl3fTtqurOFrVVAVoAqMB7J6HCwsbY/IeTC5DMNUzFM1GLkosliSTwHr6n5nBVNRAt7o/wAgP447hY4svc6oFnVUeHUMXAWPK67Yj7OG3p/FsLCxzmxYUGOiZvB/ynEeWH7dv3VPz3+eFhY1XYzZa5f3f3R+JxBmhwt+4x/6RhYWLJfcjzJ/A/gcMKDgtuwB8xEx6SMLCwICGgIdvWn+Jwah29ThYWGI7SYwMLCwsMD/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1" name="AutoShape 6" descr="data:image/jpeg;base64,/9j/4AAQSkZJRgABAQAAAQABAAD/2wCEAAkGBhQSERQUExQWFRQWFRUaFxcYGRgYGBcXFxUVFBUXFxcaHCYgFxokHBQUHy8gIycpLCwsFR4xNTAqNSYrLCkBCQoKDgwOGg8PGiwkHyQsLCwpLCwsLCwsKiwsKSwsLCksLCksLCwpKSwpLCwpLCwpLCksLCwsLCwsLCwsKSksKf/AABEIALcBEwMBIgACEQEDEQH/xAAbAAACAwEBAQAAAAAAAAAAAAACAwAEBQEGB//EAD4QAAEDAQQHBQgABgIBBQAAAAEAAhEDBBIhMQVBUWFxkaETgbHB8AYiMkJSYtHhFCNygpLxB6JTFTNDY8L/xAAaAQACAwEBAAAAAAAAAAAAAAABAgADBAUG/8QALBEAAgICAgICAQIFBQAAAAAAAAECEQMhEjEEQRNxUSJhBaHB4fAUMoGRsf/aAAwDAQACEQMRAD8A81abEW8NuInuOKrnDjtV6tRAxJk71UeqDeIuoa1UNElHVqADFVKdE1HDEAINhSbF2Om57rxWzTJ2NTKFAN+bl/pWnVG63OVUpWaYRpCWl2oDr+EbL2ZA8F1rm5w481GkfRzKUcNrjqIHL8ojTP1TwP4ao29qACPtHD5/XFIEQaG2evnCH+H3eCa5w1uPPyCAlu3xRtk0TshGr1vS3NAyIROqN38ghwOU689wJ8kVZNHJ39Ahu7+q5gpeG9EBHUhmT1XZCgaNTeiKD9M8goyE7TcfBcMnWB3ouzJzgDdH5XQ1o2euCUYSQDtceiMNMYABEK+po8AhvuJwAQ2RAup7z4JDywepTagOt0DclGm3ZKZAZzt9gPfgllzjkOSf2ewAITvcOSl/gFCTQJzK4bO0ZhMI/qPRcubAB3yjYKFGNQ5DzQneYTHM2uhJfAyBciKxTgN5SnA7gE8knVCWaI14phGJgcULidQTH1AMkBBKIguDtUU7NRQh6N0n9qrVqfTienNO/hifik80ylZuPVHkFY/yU6dgLjL4WlRsl3KANuKKnSga+v4REce+UrstSSO3CNY5LgadvTFdYwHb1/CYaYGoz3pBxTmu2+uS72bvqRNYDqPdKhA2HqoQW8HW5AKe9Oc0fRzB/K4KR+nopZKBFJu2F002j/f7TRSx+A8gPFQ03bB0S2Ggb7Y1IDVaMuiMh25R1MjZzU0EWak5NKl07PXcic6MyO6Sq9mtd95b7xjZGBRp1YvJXVjnUjrI6+aFsa38kZYPp5kKdrGV0dUoxC9uwnr4rzVqtRNV4k5mBOUL0z3nbyb+V4+2Eio7+o+JVmPs1+PSbdFkWhw1o2W12skrlAX4J15orTYyw7tRVvE3z8bDkXVfRao6UBwDeauU6hdrA4LIsujqlZ12mxznfbq4nId6Sy0uYYcTsz8UjgcrNgliena/8+zddSAzP7XcIwHRVbPamnZzVi96CrZSmiEnUEDmu1nwROd6JhKdwCiAzhY0IXVBqHREZ/0Ep5O/oEwpyTsA4ykVW7SjPdzKBzeHcihGKIGoIS9E6NvVLJaiIAX7+i6p2g3KJhT1TakZHoj7c/UEpz988kxr9/j+UhoGNMj4jyRYfWfXcl39hHrvRsOPo+aFBI2B837TBU+/wQkxlj3FRzzGXRANnalT7ugKEVDt6CO5DdKYdnmEAkxOvkPwhMg5nlj1C4KkageMqB06h1QCHOszzA8EskHdvLiiLd3QDzUu93IKABJgYXe6ShfUDRMwQJywXKz4GJ445DaYCy3h1c3QS2mOZO/8alZGPt9FU50+MewDaH1nEMkNyLlo2ezNa2IE68cSpQpsb7rY5Snubh8yE5XoOOCjv2KMao5KTx7hCK5uPNdazcEhaKLuPNeY0pTiq7j44r1ZEZ3R3LLrWKnUtDBUqilTcPeqEE3YByA1nAd6fH2aMMqv6M3RTHOeGMaXF2AAEmdRgbPBe1qaJpUWA2xwvaqLDL9vvOHw93NZds9r6Nna6jo2ncbk6vUg1qm/7RrjVsCyrBWLzeqEvcMccczmtWkPjeTK+LfFfz/sXtLafe5vZ02ihRxhlPC8NrnZuWC4bV6i02dtVm/wXm7RQLHQVW3Z0sMIRXGKKzappmQTd8FsWS1XhrWWROBySbPVNN92TGo7Qkas5Hl4Phlyj/tf8j0Pd65LpJ3JLHSJklEB6lV0ZrI+doSnMO1MczclubGxEgt1IbUl7AnngEp3rBGxGhRYEBYNiN44oCNyIgPd4KLhYoiA9SRimN7+i44Gco7/ANrs7uqQvDDZ9DxRHDV/2KBuWQ5pjXTs9dyhCRw5oZG5S7vhcv78FKIMviMPBdDt55BA2odvT9rs70KCcgDb4cFwDii7z1XQ2cwYUIS7uHNLcJk4ANEudqaN+/ctyw+yb3MNWr/JotaXFzs7ozP29+O5ebtloFpd/Lb2dnZgxs4uj537XHpltJsWOtyKJZeT4wKjgaxw92mDrzcdp3+C0aUNbAIA3f7RU7OANSIg7QEk5ci3HBQRi6fqNbdqsddqtwc0fO2MKkDLKHbwDrMN0RpcVW4ze1puldH9o2QRfE3cMDtadxXkmVjRqXmyADiNh1hWxipR/czSk8c/2Pb9xXQ05Qq9g0g2qwEE7xCuAgj5j67lnejZFprQpzSDqCztMUL1M4yRiPP1uV979gSjVGRLVFplkJ8WmeQlW7JWukeu5BbrPdcQDI1FKplakapM9HTrZRkcki3i8OCrWG0/KcjkdjvwfHvVisNSJuxy5qzMcEutSvNw+IYjzHrZvTqgxUbt1hLRZlgskXF+x2irSHCMStIDceiwnSx4cMGu6HWPPvWyypIBveCrktnnHFwk4S7Qwj7QlPB1AIi4nPL1uS3ATrKQIDmnaEp7d/gmHglvHBERiXAbUswnOn0EpzCdvRMhGBhs6KLnZn0QuoinrC5v09V1o+0Jd7eUxnfySsvQxrPtHRFEfKPXcljeD1Xcd6FBD7gjDCdnIlLa3cef7RNG4n1xUIdumP0uCdvrmu3ftKdSs7nENa2XEwAPiJOQiMVKCBSoue4NbJcTAAXrNB+z7WnH334RIwHAeZ6J3s/o6gyo6gHh9rawl4aJayI/l34i8JEjuVPT/tO5odRs5Ha4h9ZuLaYyIYfmqb8m6sfh1QhGCuRz8uSWSXGHRQ9vdO9qRYaToYwg13DK834aII+k4u3wPlKwqVFrRAy70dmsoYIBdvjXO38p3YOPyu3Ss+SfJmzFiWNUK7MZxPriusaPpHeQm/whj4QP7v2h7P8ApB4gqllwqpH2+u5YWndHgy9uII/mADUPnG8dQvShhPzf4tKA2eB8/h4poT4OyvJBTVM+f6PtjrPUg4tMcCDkQvRPt51T4LlLRLQ4kYgOcWSB7oJmB62q2LKE+ScW9HCn/EfiuKMevaHeiqbtIFuYhb9SxhZ9qsCEZJgxfxFyeyn/ABAqiCROrcVTuxgc0m12Y0zIVgPvtva8j5K5aPQeNnWSNf8AQTcQtax1+0bj8QHMDzH72rIanWesWuBGBzHFMdDDk4sdXZBSSVetNoa4SInWNh/CyrU4gSAozU/I02l0Po+97oBPlv8AW1bNFhDcjwP+lk6FrzhMdwW0+CR73HFUz7o5GTN8z5nG0yRi0DvSS2NbQmt7OdZPehqOGphPd+UhWJc6Pm5QlVHj6jz/AAnSf/HHFC5ztjQiKyo6NhPNA7+kpz6u9oSXO+7oiVs5c+0dFxdje5REB6d3EImjf4IQ0beScI+knihZdQIZv9ck1lHcY4IqYcNjev4TA7a4nh+kGxjgsxnXz/SLsBPvPA7yoGjUwnifyrdms73ODWsbeOQzKGwaQqhQDnBrZe4kABoJJJyjNaTK4pPdQskOrwRXtDS2LO2Dep03ZB8fFU+XIY5elo+y3ZWZznPptf7rqjnyKbabXBz6cgggECC7ywPi6ppHtGUKRZQe8ucIuurumQak4imMLtPdLsTA0RisauXZleR5ZcY9BC0BjDSsxDaZwqVbxa6rtaw5tp7ScXcM1NaAAG3RGoCfAJzKBjBobv19AumpHxPg7BA65rPOTkaYRUQCXb+4AeIQPknEH+5wjouveyficZ4nwCytKe0NOjg1t5+oR4zigoOTpIk8kYK5MvWu1spgl/ZiP7j3LzFr0zUqGQezpjK6AC5IeHVXX6p4N1D8K7ovRxruvEhrG7Rn3LWsUcceUjmvPPPPjDSNzRVWo+k11QOvf2iRqOpdtwgRETvJPin+7re48BA8FXtQbIuzGOc+awP8mjzZvH48mu6F0aKsCh65dcQFLMFpNoSOPPUcNpBaDGsEqo8O/wBTMmrS/eZ454OhULVQ9cDB9b1uWingRxynXngQI71l2keuJTpkT4s83pSzy0rL0RSJe5u3yW9pAYFZ2h7LNQmDmtSl+k9V/Dpt00K/hnXroBLpgACSTqAAzKuWjQFSm4NqtuOwlsi8J+oD4TuOK9BZWXH32AtdESDBAiDBGITezwwaBPrYh8qo9C3u0YI0OXNYWYuL7jxhg8yaZH2ubMb2O3L0Df8AjWo6kTfAqR8Me6dxOY49FQY/s3y6bhF2pGYbMtePuY4Bw4RrX072Z0p21OHR2rDdfGRMSHt2tcIIO9aYVJWN5XkZYYlLH17/AM/H9j4FWouoVS1zSCCQWnUdi9HYqoLZ90L1X/LPsuHMFpYBebAqb2nBru4wOB3L53oe1kG7A70mWFHMhO3y9M9C4/cBwCB5MfMeQRtDz9IHeuPo7XRwwWY1CXsH08ykvO5vNPcxut0948ksupjYihGVKjxtHcClFx2nkrTq41JD6+5OhGJu/wBSi7/EnYojsXR60OI1gJgaDGJPBRlM6m95VghwxJDeZ64JC4BlD7OZTmtIzLQPW1caR9Rdw/SNtPHCn/kf2oSyxo/Rzq77jDeOvUANpgYBe60RoOlZGOeYENJqVHYYDE5/C30VheyulqdFr21SGFxaQ4AkYSLpwnXPeVV9pdPfxLwxpIoMIIaM6jh874yA+Vur4jjAbog4xVmTIpzlx6Qn2h0++1Oge5Z2mWNdILyMqlQavtacszjlj17W0YOq8h+lYq06bBNTXk35jvM5DqnWX2iDP/ZpU6Y+q7LjvJzPNBQc9sWWeGL9MTEq6VpjME8cEdLS7NTGjeVs2jT9Zw9649uxzGx0WRbdE0bV7oizVD8zZuEbC2fd4jnqTfCiv/WP0ZOkvad9QllHvcNX4WbZKQafe94nN2sZ/D6xV626EfY3QWyycdo2E7tYKrWiJF3Euy247d60QjGC0YMk8mWWwuzNSp2bMtZGOWZ9eS9NZdHhjQGMy29TmuaG0O2k3F7i4xN1p5TGS0H0Pte7iY6EhYMuTmzs+PhWKP7lZt4a2N9byl2lhObgdw/2VZNEjKk0by4eSB7zlNMcMVQ1ZblgskHB+ytQdC0aVoEQs5zY1zwXS9UtNHiPI8XJgm1JFm1Vhx7yfNZNoqJ9Wqs6vUTRVlWLFLJIz7e9XNF2cMbieQP4XbNYXF15wI2COuOtX3B+q9zA8lc3qj2fheO8UN9gOjY4pjXD6OZSTTO3qfwguxmRzP5SHQG2mgSMgBrjYrHs1prsKjSZhgh33UCYB3mm4j+1w1NVORqLepVR7y1wc2C4SRsIiC0j6XAkHitGKVaLsbT/AES6Z7/2y9o6LbO9rnAmoxwa0Yl0iAQNmWOS+MWthY4PGAPTaJWxbLAe0ApBzhUg0xi5zgZAbtLmkFp3tOpXLX7JVG0XF5bfuudcBDoDHXKvvgxfYXMLmamvmcCBpdz6Qr8TFhxcHPcuvv8Azsq6PtrXNxc495Ks3Wn5Se4rzujq5Y+6Z6r0AgiceqyyVMyRb6Zx10D4OiWan2+C66PpKB90auhUIwX1T9PUJD6x2dUZc3YhcAdSIrEmqdiiM0hsUR5ISmez/wAndOqNjR9LRxK61mObj/1CY2m2cmjZJJKUuCafuA/pxRtZsvHoiptOo8momAZTzMdAoQ6KcY3QOMfhdq2ns2ue4tLQMgMCdQnZnyUYMcAP8XHxgLL9qaxuMZlmSMvtGHrNPCNyKM03GFozw51Zxe4k4q/RppeiKHuhbdGwYZLelRxpPZlvKUVr2jRpjAKg6gQYRoUC26QL7OWkS+m0kT81P5mHaNYWF7HY1S6M2gsEYgTGZIxWvVpQ8cY7iI81neylmPbtbEhpqgYnIOwyWbLpUbvFpys9aWO395aPBpVLS9tFJl4vaNUXneRC1+xEwbgJyGMzyxTv+QvZy7ZW06VK/XqODWw0Tg0ue7oP8lmx4+Rvy5eB5vR1cVWlwIO8NJ6mVTr28B5AzG5o8gszR1CtQaaRa9pcW4H3ZvQAIO2RrjFXBYnNaC+nUaHZOI9128HCR3p/ifYPmRoNtc5hx78ELoOwd5VJ1HYAfW9JNR7dQHcqnBjtwmqkrLz7IP8AyDug/wCl2nQaMs9sAnmVSZbX7QljSu14ScWSEMUNqKRpuJ+lx6eBQ1G/ZzP7VehWD/n6oy0T8fmlqjRdnROoAd6W4k/T67kL6Y+tCKf3yjQbOlztgK45jnCLvDILoB+oFFfO1qJBViq3XXC28Df9zK9ebdrUgdRewSDqexsZr09J5qNEODqt9hbUIF19RzHdhWcAJuV2XqVQZBxqCAWifJWumZvE8CMwQZBG8HFaujLdhN2RFQOYBm0+/aaLRkchaKYykPZjeK6Hj5PTKvMxfLj+Rdrv6PKe1mieyeKlNpFN8loPxMIJbUpO++m4OYf6Qda5orSUiDMr3WmdF/xDXMBvmpdIcMf5xZ/IryMLlem0Mc7K82m4gSQPmFGoaVSMhKXPjplMcnOKye+pf0f/ACeidaBwQOqN1xKjahIkQhc47AstFtg1LpSHUxqROO7xQEt2I0I2CWHauLsD1KiINHt2tJOI7yfIJzGRiSBwAHVAHA/U7wTKdM5taANZJxUHGhrTENJ3n9q1TY7MQ3hB8vNIa6ImpG4AKyy6R8z+8/oKULYNR7SPecT3keCw/aWzfBAIGI81viRk0MG8tH5VfSFk7RhBeCc24RBG/onxupFOZcoaKvs9SwDc4K+maB0Ow05IBO9fLNB1zTfDtWBGxfWfZ23jsnEyQBOAknuHFbn1Zy0tivaHRbQAQF4K32eCdy+n6bM0wfWK+e6XYBJOQznKEE9AktnmLQQHNnbP+OKreylha57qjmuPxECDm50+CdaKLnv90TfgAZQ3edRPgF6Cx2N9NgaA1u3EnyWXNL0bvFhS5Mt2NwZUY4UsA4E3jjgZwmfJWPai3PtFSi+lUfS7Nr4Izl5h4wOV1rR3lZz7K9xxqu4NEBLdo5usvPE/lUKbiqTNjgpO2Wquk6VZzqdtvVAOzuvDASHXr7rwEYEBo4BehsdCzPEWa0dn/wDW12B40Xx4LygsLNnM+OCGrY2a7vD/AGro510ymXj27Rt6U9kC4406LztZNCpyHunvC8nb/ZioyfdqN/qBcP8AJmfJaDNIVaYinUdH0/E3/EyEJ9rbQ04HugxyxHKFZzjIr+OcTyosLi66W5kDnuzWnb/ZGk75bp2tw6ZdF6XR+kxanta6k1l284kSATED3ZgfFnuVvSFjAE5YYbJ1dYVihGiuU5XR8l0fXFOq9ubQ4gHaASJW420sOQ6Lctn/AB5fbLRj9TI6gSDyC8xpHQNosuJN5k55ROGIWTJj9mvFlS0XHOESG9Aldqz6U6lawWiTBhCQw+is/XZrA7Rv0qSzcidTZu5pTqbdXipoOxjrhGpUTajTfLSRkZGYLTeY8b2nHgSNaf2A24JdazDOZTQkky3HJxlfoHS/tRVezsWDsaQve40nG+bzxeOPZycGD3QIGMSvM2qjeC0LU2Dw8NSTSoX5IIEbVdKbbtm6ePBDFxVJMZop15sEwQrzqJGTismyU3NqSNmK0haDOKRnHceD4sI0ztSXtcrIfIS3JbBxKpcdiideUR5C8T23ZH53gbgR44JjGsmPefwPmEDXtn3W3jOyceKti+TgA0cz+OqsIMoNOQpxvcQfBWrmGL7u4QPFJZQOZqHgIA80xnZjZJ3SeiIrOGvSb817vveKsNtGpjDj9pHkjDjHuMk9zeSsVRVgQGt2lxnz8FKFszKmhXVPfi44ZEZxscD8Q6rc9malWlUDSwEbQ4D/AKuIwyVWneBAdUbiQMGjpLkyvTbi01XGImAPNsdVbCbSM88UW7PY6WtMUXgAFzSPicBnB36jkvn1qs76jgXmccMPcG8NI947yrDaVOQPf/qJEzkIjyVhliZ9DjxvT3TnzUeTVIiwK9lKgxlPLHef9Jj7Y0a+n6Talmbl2RO6Ockqu6kZ92gO+6FQ6NSEvtw9EKpVtpyaCeEnwV2pZj9LG+tsKvUBEzUaBuhVliEAvcMRHEkeZhKqUQ0e+6d3qSnF4/8AKTy8kDiwZNLv7XeaAyKxqN+Vl7jMLj77vkHNWHWk/S713pD7U6fhx4hDYw/RtTsXOJbJdGvICYAkY5k96bpbSBey6wlpkE8Bq8OSzHWlx1Qe5KqV3Rq5/hP82RKhPhxt8qLFDSddhwd4T5Jlq9qLQ9tx0EYzLWumRBGM/lZ3au13ea46odQHND5J/kb44fgWXk5tPIpFSoBm3uhMqWgjNsLhqlIOIdVb9PkuFzDtRuG0Sq1XPAQitgehnZjalvp7JXWMRgKXQaszLbQkcMlQYAJM934W5aRhxVR1ATi0J07Q3KLXGfroTo2kSS45ZBXX0AV1mUQp69YpG9izfJ2Vn0ANcJLwRrT6tZViCdqdX7KJV6AvlRH2S4joXZ9FpF8e6yBvgcgPNE1g/wDkq47G4fklFSspJ990mMhgOad29OmcAAdcASnAdYxpypl+wkTynBW6NGptaxs5AEmOIMIWveccGjaZPQFcNUDC85xOzDuAkpkKy82i3J1QxwA1bSo2gxoiHv4lzvDJSw0HtAm62SfiJce5NtFaGmTP2j3fMJqEvYNC6CCKUGRqI8SArNW2kRJY3+6TyAPRZ1noOcRdZA26uMnAcyr3/pTzEVGjcACNWUXfBRIjEG3k/M8n7ab7vMwpWZAxqOx1S0eP5VwaKyvvv7iB+019na0w1rROeGPUIOiJmKyoz65zwL/wSgrVxOH/AO3eS3alARq8OORCrOoHUcOHniq2WJmBWfOJHf2Xm4qtUqtG3/q3wavQ1KEa/XJVXt3euiVsdGEbYMheHfPkgLtfvnvgdAts4bO5LqVTv6pORYkYddw+nmT5qqa4Orqfyrlutk4Dvw/KokdxCddbAGGDYfXeq9V4Bi6O/wDCaHQJlVAMZhLWx/QYp+ggNSMBJ78F19WOKVTYVPsP0Muk4k4o3QlF8fpA5rjngEj2Ho5VrjVntSRRJ/0jMBC6oTlgj9Ae+w4AGKWa+zFcFOM8Vw1QFKJYNwuxKMUoSjWJyELnZE5lG/yL9BVngb1WcXHNPuNCnaD0EL/BH+4gUIXXNhE952JVQE5mFO+xegb3rFRKuDaompAtn0k0nuBlwA3T5rlnuNdDQXunXgecBRRXIrZZquOEw3bmZw2YeKOhbWhpNPVgSZw2RgYUUVkVaEZo2UPqtBvFoOE788APEq9RsVMRMuLRm7HP0VFEWKXW1CfhUhw2Dj+pUUSAG06ZOMyPW1FWpwJ9eCiiPoAkjKYVOvhgTGfrBRRJVliM+vpBgnM8P2VStFrfOFNsbS45dw9QuKJaRaivVtTjEGJyDR+SISK1J+uTvLo6YqKKt6LEUq4aMw3DiekJQpTiByDfEqKKPQyQD7NhJA78VWqATGJKiiVO0MKLTuCB7tpJUURWyM42dQAQOZtM9FFEH2RK0LvNChJ2eXgooo9AWwTTJzMcEu60KKKIjBJ2DBBBicgoogAA1RxUc4lRRM0KmKc4Dah4AKKKE7BJO5RRRCyU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32" name="Picture 8" descr="http://t0.gstatic.com/images?q=tbn:ANd9GcSuZpMcgc_0SMDFJ1DcMlFs1lXa5AUfTD58aog6L-POcj7kVHgOeoC7KUW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33400"/>
            <a:ext cx="82819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108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smtClean="0"/>
              <a:t>Direct</a:t>
            </a:r>
          </a:p>
        </p:txBody>
      </p:sp>
      <p:pic>
        <p:nvPicPr>
          <p:cNvPr id="23555" name="Picture 2" descr="http://www.blackmoreco.com/BMEquipment/canduit_seeder_m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95275"/>
            <a:ext cx="3062288"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http://t3.gstatic.com/images?q=tbn:ANd9GcSmfp9ET9m9zV9uyxaKjMQEsSKs5kjFbUkXDBeIYylnizllIwLgl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625725"/>
            <a:ext cx="4067175"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0" descr="http://t3.gstatic.com/images?q=tbn:ANd9GcR5kbejaCGwY45zLJUe0y9iIL6gs9tJ1Br7QWwW5p7t3o0uZ3M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733800"/>
            <a:ext cx="41227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AutoShape 12" descr="data:image/jpeg;base64,/9j/4AAQSkZJRgABAQAAAQABAAD/2wCEAAkGBhISERUUExQVFBQWGRwYGRgYFhkZGRwXGhgaFxgYHRwbHSYeFxkkGhcVHy8gJScpLCwsHB4xNTAqNSYrLCkBCQoKDQwODQ8PFCkYFCQpKSopKSkpNSkpKSkpKSkpKSkpKSkpKSkpKSkpKSkpKSkpKSkpKSkpKSkpKSkpKSkpKf/AABEIAIQAyAMBIgACEQEDEQH/xAAcAAABBQEBAQAAAAAAAAAAAAAAAQIDBAcIBQb/xABLEAACAAMEBAkHCAYKAwAAAAABAgADEQQSITEFIkFRBgcTMmFxgZHRIzNCkqGxwUNSU2JygtLhFESTwuLwCBUWJFRzg6Kjshcl8f/EABUBAQEAAAAAAAAAAAAAAAAAAAAB/8QAFhEBAQEAAAAAAAAAAAAAAAAAACEB/9oADAMBAAIRAxEAPwDcYIIIAgghL0AsEJWCsBQ0zpMyEDXC+NDStFWhZmJANAADFG1cJCvKUlMQkwS+covVRWUqBUsWLXQO00EepbrDLmi7MUMAa0Pds6CRTbENq0HJmkM8sEhrwOIN67crUEY3QB1QFTSHCHkZ9x01LnKXw1TS+ssAIFqSWcDOFXhXZ7xWrAq10i6eca0GFcTRsM8DHoz9Hy3N5kVjSlSMaBg4HrKp6wI8y3aEs8pDNCBeTJnUGV5A7KTuALMaCmJMB8XpXjxlybRNk/ok5xLdkvhgA10kEgUyqDFZf6QUimNjtA7VjFp069MdiASasTyuZOJPQSTEajVyOf0o3QRuK/0grJts9oFcub4xIv8ASBsG2TaBTPBfxRh1xqrhM2ZTVMFxscJvrqYDd04/dGnEieB/lg+5onXj10XlenA7uSPjHP5v3RTls9wJhSz3vlO1BTLfAdBrx46KPykz9k0SDjs0T9Mw/wBN8fZHOgZqGt/ZnLEI0zAYn9kIDpFeObRJ/WKf6b+ESLxv6JP60vqv+GOar4vZj9nDBMFDimf0e/opBXTi8bGiT+toOsN+GJBxpaKP65K/3eGEcvlwKGqZfMOz3QG7eIrL7j4QR1KvGVos/rkn1vyhf/I2jP8AGSPWjlcKpBxl57j4QFRgfJ/7tm6A6sHGDo3/ABkj9oII5TuCp83j0nblBAdmwQQQUR4nCeXNZEEpJjEtiUalwUOuReW+RsFaVoTgKR7cJSA+CfRmkMaGaPK3uePrUHPxShXXw+waVj29JaMnm0mZKLCstRW/VQ5mqGNxjdryV7G7H0VIoaftPJWadMqRdluajMG6aEdtIDwZdr0hygVgVDzAq3ghITWLvVRSgCrgc7/RH1l8RyH/AFnPLCtqmGpxrMmn/wCxAloa8Kznz3ufeYDsCZakXnMo6yBHzvDfTklbBabs2Xe5JgAHUnEUyBqc45clstcZjdx8YNHFQxNTgrY06OvpgH3lN43pXqnwhGpdGMrbvHwh4tGqfKHMfJiEmTVovlBkTjL6YICgvjCVs2tuhiqtG1Zfrnf1xNyg5Sl6Xt9DcN9IYrghsZOz0CNvVlANKLdGomZymU/eiTk9Yav/ACjdurDHUXR5k5n0gM/5rCsBfGrK2ek1cuuAFlGh1X2ZTQfbAyG6NWbt9MHHuiNUGOpLy2OfiYU2cXRqocdkwYd5gJCrXhhO9m7qhih8fPd26BrPiNTYPlR/JgFnN46jbfTHupADFrvyo616IR5pqNZ8aZoPGFWSaHVmbMnqfdA0o0GrO7/ygGCaakFjt9AQgminPy3yxtiQq17KdDVvCo8t3bsoBpmjA3h+z3QQomG7nMw6PzhIK6+tek1luqEOWcMRdRjzFLEVyvEDAZmKll4TynmJLo6u97A3cCpYEGjG9zWxWoG0isX7Zo5JtL1cL1CCVIvKUJBGINGOIyipZuDkmWUIvagAGthq3ruGWF9u/GsBFL4Tyr7I6vKuvydXu0Z7vKUW6zE6mtUgCkXLJpmTNpcmBq5DEGuthQ411W7jGc8KuMjR9mtU+Q8ma7BjfZXIBZpQlNTdqYdeMeTY+Niwy5qzlkTSqqyirDAu152NczsFBgGffEG1VjwuHJ/9faf8s/CPlJXHto00wnVOzk9u6taGPO4R8cFhtVmnWeWJwmzFKgMgA3mtCdgMUYikp7w8jtyo2/pMJLkveHk1z2gfE1iNES8Nds87nT17Yaiy7wxaldwG3rgiWXfvAUl1/wBPxhbK5CzCTSgpVAtcT0dUV1Mu96VK71G2LEh1WW1C61YDDE4V6qDGAcJ5uc+Zn83oG2sOe1Yr5V8h6A8Yje0C6vlJm05dP2sdsSG064HLNsHNw/7QALQL58rvwKYdkMWfqtrocs5fX0Q9LXUk8tXA5phCJONxvKpmM031+rtgEaZqjWlbc0/hhW54xk7Nn5QOxurrytuadP2IGOuPMnLYAdn1YBktedhKyO0w0JqnVl5j0+g/Wzh8vntQSsm2iGpLqrasrZ6f8UATJeC6kv8AadP2odyOt5tf2mPdeg5LVHk5Zz+UH44HkGoPJLs9M5+tjAMSz5+T2bJlezMwCzavm2wOxvyh/wCja5HJZ1yY7eiGS7NgRyT9535c2AV5GANyb2H+GFKUbmzvh1ZQ02fDzc3A7/4IR0FBqzR/P2YAVcxSb/PZBA7AGtJmwwkB2ZDXagqchjDo8XhppASLBaZlaXZTUPSRdHtMFcxaetMq0WmdNZnq7s5otaAknad1IY8uziQBfmXi1eaLtyld9b1cKZdMUzIkV84/qfnFi2SZQAVnYU3LWtIiGaPs8jlFrMemZoorTbSpoT3RJZUlfpBKMzYvQFdlDSuOcRWWRLFWV2YjOq0wPfuhdGSZfK1WYSaNhdO1TtpsgIZUl7w8jtHoQLygYaijH5ib+mIpMpbw8ptGN1t8JySVxZs87nT9qKJG5QPmox+dLG2J5s26lGdlJdjqitQDTE1GUUp6pfOLc41wG812x6Fra6EUTAopWhBria1NARtgIptpFFAnPWgxpszG3OH/AKQeVpy23appgMvZBNZr4HKSzzRzfFIJcxjMOMk845KNh3qIBkqadY8qhw2oe/FYRWNw68o4j0BuOGKQkm8Q5pJOH1Bt7IVZTXOZKOtneXd9oYwDZhN1fM7di7+qHTFN5dWT6PpKN3TCzJLXV8khz9I7+h4dMs7Xh/d9g2v0dMA2XJPKHUl7fSFRnueGpING8kpw2Mdh6Hh/6P5Q+RelTiC3TjlSIZUka1ZTjA7fZisA7kTc8yc9jNuzzJhJtlqF8i+WOLb+qGKqXTqTBiNo/DDWuXBhMGJ3de7KAkmSgGBMqYMjn0fZhBKUORcmDMZg/uxHOZdU3pgw6NlemHzJy36iY+w5b/vQDEu0YUmDDo2dkAYXc5goff2xJKmKHI5V9oyw/wC0EqdzgJzZfNOz72cBGZgIXWfaPjvhYkSeSp8tiKHJqwQHZMfAcdduCaNKFrvKzFSuOQq5yH1Y+/jGOP8AtQZrNJLhQoaYanaSFHsBgrIpdhlMwAnAk5arYnrphEtukymbGbd6CrZ7cgRCWGwqHBE1TdxNMcMq025jKI7VYVLHyqCu9hEQ+RZkVWImBgcCaMKd4rtg0TZ0EyocNRWwow9E7SIBYgJZW+uON6op316IXQ1kuzCVdWNx6BSCa3TTCsBRlTkvDUFKj023wrz1vHya55Vc/vRPJaffHOrXLAbcYSaZ146xGJ+UA+IpFENpfWaiDM7CffnF+0yJjEHklYUFDcBwoMMPdFa2pMvmrAHPGYK5DZXCI7VZ2BBLLUgHng+6AsG9W8ZK1r8xh7jByuJJkrU1r5zbn6UVXkMFU8ouNfSbYabBDwjXa8vTGmBmeEA8OtCOSzz13312mGh5V27cbOuEzxUwK7UJ5dsPt19phZdpY1rOfAVxWvvJgFYySoFxxTbeU5/dhJglEg+UGG8HLsgS1sTTlD2y0hn6ad4PXLl+EBN5PlL15xjWmEEmXLBPlJlCCMht+9EDWog5L6i+EDWymaofu0gLKqgBHLPjT0On7cAXVoJ5zrzW3dZiq1uG1E/3D96ENuX6ND1F/GAukNdAFoFRWuD++hhZqOaETkJpjzs+1Ioi2L9H3M35wq2kH5NvWP4YC46PeqHlHLZ35pCCW9/OURXcmR7KxWWcDlLfv/hhQT9HM/nsgJpNlfGolZH6PvgiK+NqzAfu/GCA7IMc68cQe0aTmXebKVZYqdwBPtMdEuwAJOQjkjhO8y0WufOukh5jMOok07KUgpNH6JmKSWoKigxw3kV30GUVH0JO3Dviey2SYJD6pGPdhQdRzjzTZH+ae6CPRnaPcy1QDWXMbcyT1Zwui9GTEdiwui44qdlViLSsptUBTQD3ADxiLRalWYsppcavaKQEcmzreHlEzGx94+rC2iUt4665nmq2/sgWUgIOuafZ2dnRD5ktCS1HoTXnDb2QCWyUt865OWSkDmjeYbaJaUTXY1X5vSRv64lmNKY8x8gPODYKfNhZyJgOTOA+eSc67oCIiXcXWmZnYo3HfAiyyjc+oI2rlQitaRYkoCLvJDOtSXr74ACKgSVx6HOXW0BVkGXRqq5wrzhsPVhBZnl3hVDQ4c/eOrGLsuzsBVZS1y5hPvMMSU6kEIop9Vf3oCjLnoGBKDPIsYWbOQMdRczmWP70ejM5TPyY7JI+EAnOTVpiesnwgKNptIrUImIrzTu6TjDp01iFIlqMKYSxmOsRZe1vtnf8h+EILReHnge1z8ICEvNZOZgp2SwMx0CHSBPKsAr0wOVMRDb67ZoP3ZnhA5T57eofiRAPkpaDUa4B3tTqzOERy5E4NnTYauvbthvKSt7n7oHvaGO6D559WAe9jdTzk6Dyi+MJOspJrfTH6xw9kIs9T6Ln7w8IaZ6D0G9f+GAe9kFBWYlcjzz7bsEAnAjzY9cwQHWXDHSPIWG0TNqy2p1kXR745QfSs36Rx1MQPYY6K46NLcho6mZmTFWmOIGscuoRgA0+2yXKJ+ye7nRBLaNIzFkIb7XyBVq44k07aUFYpWbScwsovzKlhWrkgio2HorHsaW0tcCrcVgK0vVwxxypXdFSwaUvvdMqWKgmq3gRQVrnQ7oCtbtIOjURiozwwgsekprX9etBhWhOJA2jcThE9t0sFYrySNTa1ST7cIlsdqV1Zrgl3SOYTiKE7a44RR5B0i9c17EQfCHi3Tbtb2H2V+Aiw2lkJ8xLPWWr3xbe1IJYe5qkcyuFSd9K0wgPH/rKb89h1UHuiWdapq5u+P1jFpNKyqj+7oMdjGsTWu1ohoyCbWpF5shXIUEB5cq0O7BbzGvSfGGzZjAkEnDCPUs9vlubqyllmmDKxqO+Em6SlqaNJVyM2ZjU90B59nlFwxw1YhM89HcI9qRalcVVOTCnFVNQ2FcaiIP61lf4ZPWaApvKuoHFMYjScSQDTHDIeEesbUly+UqpA8mTgDXfSsQrpSTh/d1HSGNR1VFICtaCZbXQdXopXvxhbE/KNRjswwHhF602lJdA8vlSakFmpQdghsi3y2a6soSicmViTXt2QHnPbXBpUYfVXwiaU9UZ8L67aDwpXsizabdKViDJDkZsWIJ7hD7LaUeoVOTpiQDUEdogPLGkH3j1U8IsTphVVZKC9ngDj2g4Q5rdKr5hfWPhFgT0KFruAHMqKd9KwFBLcxIDEEVxBUfARNaLY6Gimi7NUeFTCDSEuvmV9Y+EWp1oQLfK3wcgTSncICtZLYWYB9bdUD4CCJJWkpYPmgvSGNR045wQG68c+j1nLZ1YmgLGgNMcMYyleCcoGuthvb+GOl9IaJkzwBNlpMAyvAGnVuj5HS3FhJmTC8smWppqLS72VxETVYxaeD0tzVy3WG/KCzcHpCGoY1yxcRr8ziwQggoCD0xSkcUCA1Ov0G6B7BWJUZVO4LyGJN5hXcw8ImkcHJSqVDNQ/W6Kbo1O0cUkthQAId4offBZuKVFFCA53mg90KMhfgfLOTv3jwiaZwZUoEvNQZZfztjVp3FMSdRzLHzRdPviwOLIUyr03sYqVjK8D0rz27liS08Fw5xdh1BfGNYlcVEwNUzSy/NoB7axPP4sCwopuHfWvsJiKx6z8FAhrfbuXb2w2fwTVjW+1T0L4xr9l4rXWt9r/cvuMJauKx25j3OjBh7TFGT2bg0EBo5Neher50VzwOH0jeqv4o2WVxYkAAm8dprSvdFZuKmbeqJtFrWlFJpurWAyocGRcuXzTfdX8UQDgav0jeqv4o2V+LEkGmBxxvA09sV7NxVzVOvMvimVAvuJiDKrTwWDgAuRT6o/FEUngeqkHlGw+qv4o1y08V0xhqNcO+oYdxIgs/FdMA1mvnfUL7KmKMktPBNWNTMYH7I/FBZuCoQk8oxNKYqPxRq1o4rJxNUcKNxAb23hEy8WL039N4D4wKyCZwOUknlCK/UH4oklcFlUEcoTX6o/FGpjistF7ni7uoK0673wiWZxYTCCBgd94H2VgMf/ALHqPlT6o/FFr+zCXbt9qfd8I05eKmcQQ7KwOwUX23jEc7ifcjVAU9LXviIJWXDggv0jdwgjT5fE64GsAx6Gp8YWCtdgggiqIIIIAggggCCCCAIIIIAggggCCCCAIIIIAggggCCCCAIIIIAggggCCCCA/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3559" name="Picture 14" descr="http://www.harrisseeds.com/storefront/images/SECTION/medium/PlugTray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925" y="1143000"/>
            <a:ext cx="35052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cSld>
  <p:clrMapOvr>
    <a:masterClrMapping/>
  </p:clrMapOvr>
  <p:transition spd="slow" advTm="814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514600" y="2438400"/>
            <a:ext cx="6096000" cy="1143000"/>
          </a:xfrm>
        </p:spPr>
        <p:txBody>
          <a:bodyPr/>
          <a:lstStyle/>
          <a:p>
            <a:pPr eaLnBrk="1" hangingPunct="1"/>
            <a:r>
              <a:rPr sz="7200" smtClean="0"/>
              <a:t>Germinating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1820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http://www.hummert.com/ProductImages/42-0850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 y="76200"/>
            <a:ext cx="4191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http://s1.hubimg.com/u/1453080_f5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286000"/>
            <a:ext cx="43434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457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theruminant.ca/wp-content/uploads/2011/04/3-germ-chamber-open-590x4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53988"/>
            <a:ext cx="449580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http://assets.slate.wvu.edu/resources/295/1335453264_m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352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4126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2590800" y="1066800"/>
            <a:ext cx="6180138" cy="2689225"/>
          </a:xfrm>
        </p:spPr>
        <p:txBody>
          <a:bodyPr/>
          <a:lstStyle/>
          <a:p>
            <a:pPr eaLnBrk="1" hangingPunct="1"/>
            <a:r>
              <a:rPr sz="2400" cap="none" smtClean="0">
                <a:solidFill>
                  <a:srgbClr val="4F6228"/>
                </a:solidFill>
              </a:rPr>
              <a:t>Preparing a New Generation </a:t>
            </a:r>
            <a:br>
              <a:rPr sz="2400" cap="none" smtClean="0">
                <a:solidFill>
                  <a:srgbClr val="4F6228"/>
                </a:solidFill>
              </a:rPr>
            </a:br>
            <a:r>
              <a:rPr sz="2400" cap="none" smtClean="0">
                <a:solidFill>
                  <a:srgbClr val="4F6228"/>
                </a:solidFill>
              </a:rPr>
              <a:t>of Illinois Fruit and Vegetable Farmers</a:t>
            </a:r>
            <a:r>
              <a:rPr sz="2400" cap="none" smtClean="0"/>
              <a:t/>
            </a:r>
            <a:br>
              <a:rPr sz="2400" cap="none" smtClean="0"/>
            </a:br>
            <a:r>
              <a:rPr sz="2400" cap="none" smtClean="0"/>
              <a:t/>
            </a:r>
            <a:br>
              <a:rPr sz="2400" cap="none" smtClean="0"/>
            </a:br>
            <a:r>
              <a:rPr cap="none" smtClean="0">
                <a:solidFill>
                  <a:schemeClr val="tx2"/>
                </a:solidFill>
              </a:rPr>
              <a:t>Transplant Success!</a:t>
            </a:r>
            <a:br>
              <a:rPr cap="none" smtClean="0">
                <a:solidFill>
                  <a:schemeClr val="tx2"/>
                </a:solidFill>
              </a:rPr>
            </a:br>
            <a:r>
              <a:rPr cap="none" smtClean="0">
                <a:solidFill>
                  <a:schemeClr val="tx2"/>
                </a:solidFill>
              </a:rPr>
              <a:t/>
            </a:r>
            <a:br>
              <a:rPr cap="none" smtClean="0">
                <a:solidFill>
                  <a:schemeClr val="tx2"/>
                </a:solidFill>
              </a:rPr>
            </a:br>
            <a:endParaRPr cap="none" smtClean="0">
              <a:solidFill>
                <a:schemeClr val="tx2"/>
              </a:solidFill>
            </a:endParaRPr>
          </a:p>
        </p:txBody>
      </p:sp>
      <p:sp>
        <p:nvSpPr>
          <p:cNvPr id="3" name="Subtitle 2"/>
          <p:cNvSpPr>
            <a:spLocks noGrp="1"/>
          </p:cNvSpPr>
          <p:nvPr>
            <p:ph type="subTitle" idx="1"/>
          </p:nvPr>
        </p:nvSpPr>
        <p:spPr>
          <a:xfrm>
            <a:off x="2590800" y="3429000"/>
            <a:ext cx="6143625" cy="1600200"/>
          </a:xfrm>
        </p:spPr>
        <p:txBody>
          <a:bodyPr>
            <a:normAutofit fontScale="77500" lnSpcReduction="20000"/>
          </a:bodyPr>
          <a:lstStyle/>
          <a:p>
            <a:pPr>
              <a:lnSpc>
                <a:spcPct val="115000"/>
              </a:lnSpc>
              <a:spcBef>
                <a:spcPts val="0"/>
              </a:spcBef>
              <a:spcAft>
                <a:spcPts val="1000"/>
              </a:spcAft>
            </a:pPr>
            <a:r>
              <a:rPr lang="en-US" dirty="0">
                <a:ea typeface="+mn-ea"/>
              </a:rPr>
              <a:t>Jeff </a:t>
            </a:r>
            <a:r>
              <a:rPr lang="en-US" dirty="0" err="1" smtClean="0">
                <a:ea typeface="+mn-ea"/>
              </a:rPr>
              <a:t>Kindhart</a:t>
            </a:r>
            <a:r>
              <a:rPr lang="en-US" dirty="0" smtClean="0">
                <a:ea typeface="+mn-ea"/>
              </a:rPr>
              <a:t>,</a:t>
            </a:r>
            <a:r>
              <a:rPr lang="en-US" dirty="0">
                <a:solidFill>
                  <a:srgbClr val="000000"/>
                </a:solidFill>
                <a:latin typeface="Georgia"/>
                <a:ea typeface="Calibri"/>
                <a:cs typeface="Times New Roman"/>
              </a:rPr>
              <a:t> Chris </a:t>
            </a:r>
            <a:r>
              <a:rPr lang="en-US" dirty="0" smtClean="0">
                <a:solidFill>
                  <a:srgbClr val="000000"/>
                </a:solidFill>
                <a:latin typeface="Georgia"/>
                <a:ea typeface="Calibri"/>
                <a:cs typeface="Times New Roman"/>
              </a:rPr>
              <a:t>Konieczka</a:t>
            </a:r>
            <a:r>
              <a:rPr lang="en-US" baseline="30000" dirty="0" smtClean="0">
                <a:solidFill>
                  <a:srgbClr val="000000"/>
                </a:solidFill>
                <a:latin typeface="Georgia"/>
                <a:ea typeface="Calibri"/>
                <a:cs typeface="Times New Roman"/>
              </a:rPr>
              <a:t>1</a:t>
            </a:r>
            <a:r>
              <a:rPr lang="en-US" dirty="0" smtClean="0">
                <a:ea typeface="+mn-ea"/>
              </a:rPr>
              <a:t>, </a:t>
            </a:r>
            <a:r>
              <a:rPr lang="en-US" dirty="0" smtClean="0"/>
              <a:t> </a:t>
            </a:r>
            <a:r>
              <a:rPr lang="en-US" dirty="0" smtClean="0">
                <a:ea typeface="+mn-ea"/>
              </a:rPr>
              <a:t>Zack Grant, </a:t>
            </a:r>
          </a:p>
          <a:p>
            <a:pPr>
              <a:lnSpc>
                <a:spcPct val="115000"/>
              </a:lnSpc>
              <a:spcBef>
                <a:spcPts val="0"/>
              </a:spcBef>
              <a:spcAft>
                <a:spcPts val="1000"/>
              </a:spcAft>
            </a:pPr>
            <a:r>
              <a:rPr lang="en-US" dirty="0" smtClean="0">
                <a:ea typeface="+mn-ea"/>
              </a:rPr>
              <a:t>William Davison, Shelby Henning and Jeremy Shafer</a:t>
            </a:r>
          </a:p>
          <a:p>
            <a:pPr eaLnBrk="1" hangingPunct="1">
              <a:defRPr/>
            </a:pPr>
            <a:endParaRPr lang="en-US" dirty="0">
              <a:ea typeface="+mn-ea"/>
            </a:endParaRPr>
          </a:p>
          <a:p>
            <a:pPr eaLnBrk="1" hangingPunct="1">
              <a:defRPr/>
            </a:pPr>
            <a:r>
              <a:rPr lang="en-US" dirty="0" smtClean="0">
                <a:ea typeface="+mn-ea"/>
              </a:rPr>
              <a:t>January 2014</a:t>
            </a:r>
            <a:endParaRPr lang="en-US" dirty="0">
              <a:ea typeface="+mn-ea"/>
            </a:endParaRPr>
          </a:p>
          <a:p>
            <a:pPr eaLnBrk="1" hangingPunct="1">
              <a:defRPr/>
            </a:pPr>
            <a:r>
              <a:rPr lang="en-US" dirty="0" smtClean="0">
                <a:ea typeface="+mn-ea"/>
              </a:rPr>
              <a:t> </a:t>
            </a:r>
            <a:endParaRPr lang="en-US" dirty="0">
              <a:ea typeface="+mn-ea"/>
            </a:endParaRPr>
          </a:p>
        </p:txBody>
      </p:sp>
      <p:pic>
        <p:nvPicPr>
          <p:cNvPr id="7172" name="Picture 2" descr="uiext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52400"/>
            <a:ext cx="28194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72200" y="4114800"/>
            <a:ext cx="2514600" cy="253916"/>
          </a:xfrm>
          <a:prstGeom prst="rect">
            <a:avLst/>
          </a:prstGeom>
          <a:noFill/>
        </p:spPr>
        <p:txBody>
          <a:bodyPr wrap="square" rtlCol="0">
            <a:spAutoFit/>
          </a:bodyPr>
          <a:lstStyle/>
          <a:p>
            <a:r>
              <a:rPr lang="en-US" sz="1050" baseline="30000" dirty="0" smtClean="0"/>
              <a:t>1</a:t>
            </a:r>
            <a:r>
              <a:rPr lang="en-US" sz="1050" dirty="0" smtClean="0"/>
              <a:t>Some slides </a:t>
            </a:r>
            <a:r>
              <a:rPr lang="en-US" sz="1050" dirty="0"/>
              <a:t>developed by Chris </a:t>
            </a:r>
            <a:r>
              <a:rPr lang="en-US" sz="1050" dirty="0" err="1"/>
              <a:t>Konieczka</a:t>
            </a:r>
            <a:endParaRPr lang="en-US" sz="105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1011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extremepumpkinstore.com/media/ecom/cat/hd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0"/>
            <a:ext cx="3200400"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descr="http://hydro-gardens.com/images/propagationst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009650"/>
            <a:ext cx="38862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Acu-Rite Soil Thermome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657600"/>
            <a:ext cx="35814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8017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4.bp.blogspot.com/_Nzy91WRToMI/R5Yimd9ekWI/AAAAAAAAAOE/irCzRP2DKsI/s320/Jennifer+inspecting+plug+tray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0071" y="137616"/>
            <a:ext cx="5053929" cy="344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952" y="3581400"/>
            <a:ext cx="43817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575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86000" y="2743200"/>
            <a:ext cx="6400800" cy="1143000"/>
          </a:xfrm>
        </p:spPr>
        <p:txBody>
          <a:bodyPr/>
          <a:lstStyle/>
          <a:p>
            <a:pPr eaLnBrk="1" hangingPunct="1"/>
            <a:r>
              <a:rPr sz="7200" smtClean="0"/>
              <a:t>Potting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1116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2000" y="269875"/>
            <a:ext cx="8077200" cy="1143000"/>
          </a:xfrm>
        </p:spPr>
        <p:txBody>
          <a:bodyPr/>
          <a:lstStyle/>
          <a:p>
            <a:pPr eaLnBrk="1" hangingPunct="1"/>
            <a:r>
              <a:rPr smtClean="0"/>
              <a:t>Container Selection</a:t>
            </a:r>
          </a:p>
        </p:txBody>
      </p:sp>
      <p:sp>
        <p:nvSpPr>
          <p:cNvPr id="33795" name="Content Placeholder 6"/>
          <p:cNvSpPr>
            <a:spLocks noGrp="1"/>
          </p:cNvSpPr>
          <p:nvPr>
            <p:ph idx="1"/>
          </p:nvPr>
        </p:nvSpPr>
        <p:spPr>
          <a:xfrm>
            <a:off x="762000" y="1597025"/>
            <a:ext cx="8077200" cy="4297363"/>
          </a:xfrm>
        </p:spPr>
        <p:txBody>
          <a:bodyPr>
            <a:normAutofit lnSpcReduction="10000"/>
          </a:bodyPr>
          <a:lstStyle/>
          <a:p>
            <a:pPr eaLnBrk="1" hangingPunct="1"/>
            <a:r>
              <a:rPr lang="en-US" dirty="0" smtClean="0"/>
              <a:t>Material</a:t>
            </a:r>
          </a:p>
          <a:p>
            <a:pPr lvl="1" eaLnBrk="1" hangingPunct="1"/>
            <a:r>
              <a:rPr lang="en-US" dirty="0" smtClean="0"/>
              <a:t>Plastic</a:t>
            </a:r>
          </a:p>
          <a:p>
            <a:pPr lvl="1" eaLnBrk="1" hangingPunct="1"/>
            <a:r>
              <a:rPr lang="en-US" dirty="0" smtClean="0"/>
              <a:t>Clay</a:t>
            </a:r>
          </a:p>
          <a:p>
            <a:pPr lvl="1" eaLnBrk="1" hangingPunct="1"/>
            <a:r>
              <a:rPr lang="en-US" dirty="0" smtClean="0"/>
              <a:t>Peat</a:t>
            </a:r>
          </a:p>
          <a:p>
            <a:pPr eaLnBrk="1" hangingPunct="1"/>
            <a:r>
              <a:rPr lang="en-US" dirty="0" smtClean="0"/>
              <a:t>Size</a:t>
            </a:r>
          </a:p>
          <a:p>
            <a:pPr lvl="1" eaLnBrk="1" hangingPunct="1"/>
            <a:r>
              <a:rPr lang="en-US" dirty="0" smtClean="0"/>
              <a:t>Tomato: larger transplant=earlier fruit + higher yield</a:t>
            </a:r>
          </a:p>
          <a:p>
            <a:pPr lvl="1" eaLnBrk="1" hangingPunct="1"/>
            <a:r>
              <a:rPr lang="en-US" dirty="0" smtClean="0"/>
              <a:t>Must be large enough to support size of finished transplant</a:t>
            </a:r>
          </a:p>
          <a:p>
            <a:pPr eaLnBrk="1" hangingPunct="1">
              <a:buFont typeface="Arial" charset="0"/>
              <a:buNone/>
            </a:pP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598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1642" t="19851" r="32238" b="40074"/>
          <a:stretch/>
        </p:blipFill>
        <p:spPr>
          <a:xfrm>
            <a:off x="1682087" y="1600200"/>
            <a:ext cx="6416835" cy="4449691"/>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1343" r="11429" b="82000"/>
          <a:stretch/>
        </p:blipFill>
        <p:spPr>
          <a:xfrm>
            <a:off x="1359658" y="588560"/>
            <a:ext cx="7061692" cy="10287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7016248"/>
      </p:ext>
    </p:extLst>
  </p:cSld>
  <p:clrMapOvr>
    <a:masterClrMapping/>
  </p:clrMapOvr>
  <p:transition spd="slow" advTm="224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762000" y="269875"/>
            <a:ext cx="8077200" cy="1143000"/>
          </a:xfrm>
        </p:spPr>
        <p:txBody>
          <a:bodyPr/>
          <a:lstStyle/>
          <a:p>
            <a:pPr eaLnBrk="1" hangingPunct="1"/>
            <a:r>
              <a:rPr smtClean="0"/>
              <a:t>Container Material</a:t>
            </a:r>
          </a:p>
        </p:txBody>
      </p:sp>
      <p:sp>
        <p:nvSpPr>
          <p:cNvPr id="34819" name="Content Placeholder 2"/>
          <p:cNvSpPr>
            <a:spLocks noGrp="1"/>
          </p:cNvSpPr>
          <p:nvPr>
            <p:ph idx="1"/>
          </p:nvPr>
        </p:nvSpPr>
        <p:spPr>
          <a:xfrm>
            <a:off x="762000" y="1597025"/>
            <a:ext cx="8077200" cy="4297363"/>
          </a:xfrm>
        </p:spPr>
        <p:txBody>
          <a:bodyPr/>
          <a:lstStyle/>
          <a:p>
            <a:pPr eaLnBrk="1" hangingPunct="1"/>
            <a:r>
              <a:rPr lang="en-US" smtClean="0"/>
              <a:t>Plastic</a:t>
            </a:r>
          </a:p>
          <a:p>
            <a:pPr lvl="1" eaLnBrk="1" hangingPunct="1"/>
            <a:r>
              <a:rPr lang="en-US" smtClean="0"/>
              <a:t>Economical</a:t>
            </a:r>
          </a:p>
          <a:p>
            <a:pPr lvl="1" eaLnBrk="1" hangingPunct="1"/>
            <a:r>
              <a:rPr lang="en-US" smtClean="0"/>
              <a:t>Light weight</a:t>
            </a:r>
          </a:p>
          <a:p>
            <a:pPr lvl="1" eaLnBrk="1" hangingPunct="1"/>
            <a:r>
              <a:rPr lang="en-US" smtClean="0"/>
              <a:t>May be reusable</a:t>
            </a:r>
          </a:p>
          <a:p>
            <a:pPr lvl="1" eaLnBrk="1" hangingPunct="1"/>
            <a:r>
              <a:rPr lang="en-US" smtClean="0"/>
              <a:t>Nearly infinite selection of sizes</a:t>
            </a:r>
          </a:p>
          <a:p>
            <a:pPr lvl="1" eaLnBrk="1" hangingPunct="1"/>
            <a:r>
              <a:rPr lang="en-US" smtClean="0"/>
              <a:t>Tends to stay wet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443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t1.gstatic.com/images?q=tbn:ANd9GcTNZeEwwiHKZmaJ2xEyyo_XWJM1r-eC3tlNu0TYVZG-1HQxFw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524000"/>
            <a:ext cx="3305175"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http://t1.gstatic.com/images?q=tbn:ANd9GcTs8ziLqjC_1PXaAucDJrYYWMKiRfM45zEtsMhMem-WVAus7RTWu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162300"/>
            <a:ext cx="43434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http://www.snshitong.com/UploadFiles/20103151551237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81000"/>
            <a:ext cx="42195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124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us.123rf.com/400wm/400/400/onepony/onepony1105/onepony110500069/9673374-young-woman-holding-a-tomato-plant-in-a-clay-p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209800"/>
            <a:ext cx="49085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p:cNvSpPr>
            <a:spLocks noGrp="1"/>
          </p:cNvSpPr>
          <p:nvPr>
            <p:ph type="title"/>
          </p:nvPr>
        </p:nvSpPr>
        <p:spPr>
          <a:xfrm>
            <a:off x="762000" y="269875"/>
            <a:ext cx="8077200" cy="1143000"/>
          </a:xfrm>
        </p:spPr>
        <p:txBody>
          <a:bodyPr/>
          <a:lstStyle/>
          <a:p>
            <a:pPr eaLnBrk="1" hangingPunct="1"/>
            <a:r>
              <a:rPr smtClean="0"/>
              <a:t>Clay</a:t>
            </a:r>
          </a:p>
        </p:txBody>
      </p:sp>
      <p:sp>
        <p:nvSpPr>
          <p:cNvPr id="36868" name="Content Placeholder 2"/>
          <p:cNvSpPr>
            <a:spLocks noGrp="1"/>
          </p:cNvSpPr>
          <p:nvPr>
            <p:ph idx="1"/>
          </p:nvPr>
        </p:nvSpPr>
        <p:spPr>
          <a:xfrm>
            <a:off x="914400" y="1295400"/>
            <a:ext cx="8229600" cy="2209800"/>
          </a:xfrm>
        </p:spPr>
        <p:txBody>
          <a:bodyPr/>
          <a:lstStyle/>
          <a:p>
            <a:pPr eaLnBrk="1" hangingPunct="1"/>
            <a:r>
              <a:rPr lang="en-US" smtClean="0"/>
              <a:t>Heavy</a:t>
            </a:r>
          </a:p>
          <a:p>
            <a:pPr eaLnBrk="1" hangingPunct="1"/>
            <a:r>
              <a:rPr lang="en-US" smtClean="0"/>
              <a:t>Reusable</a:t>
            </a:r>
          </a:p>
          <a:p>
            <a:pPr eaLnBrk="1" hangingPunct="1"/>
            <a:r>
              <a:rPr lang="en-US" smtClean="0"/>
              <a:t>Easier to keep dry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4356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762000" y="269875"/>
            <a:ext cx="8077200" cy="1143000"/>
          </a:xfrm>
        </p:spPr>
        <p:txBody>
          <a:bodyPr/>
          <a:lstStyle/>
          <a:p>
            <a:pPr eaLnBrk="1" hangingPunct="1"/>
            <a:r>
              <a:rPr smtClean="0"/>
              <a:t>Peat</a:t>
            </a:r>
          </a:p>
        </p:txBody>
      </p:sp>
      <p:sp>
        <p:nvSpPr>
          <p:cNvPr id="37891" name="Content Placeholder 2"/>
          <p:cNvSpPr>
            <a:spLocks noGrp="1"/>
          </p:cNvSpPr>
          <p:nvPr>
            <p:ph idx="1"/>
          </p:nvPr>
        </p:nvSpPr>
        <p:spPr>
          <a:xfrm>
            <a:off x="1066800" y="1600200"/>
            <a:ext cx="7620000" cy="1981200"/>
          </a:xfrm>
        </p:spPr>
        <p:txBody>
          <a:bodyPr/>
          <a:lstStyle/>
          <a:p>
            <a:pPr eaLnBrk="1" hangingPunct="1"/>
            <a:r>
              <a:rPr lang="en-US" smtClean="0"/>
              <a:t>Light weight</a:t>
            </a:r>
          </a:p>
          <a:p>
            <a:pPr eaLnBrk="1" hangingPunct="1"/>
            <a:r>
              <a:rPr lang="en-US" smtClean="0"/>
              <a:t>Easy to keep dry</a:t>
            </a:r>
          </a:p>
          <a:p>
            <a:pPr eaLnBrk="1" hangingPunct="1"/>
            <a:r>
              <a:rPr lang="en-US" smtClean="0"/>
              <a:t>Not reusable</a:t>
            </a:r>
          </a:p>
        </p:txBody>
      </p:sp>
      <p:pic>
        <p:nvPicPr>
          <p:cNvPr id="37892" name="Picture 2" descr="http://t1.gstatic.com/images?q=tbn:ANd9GcSJUs894UXYRJnlSxLgBhjGi06gbIff2QJhKF52I78cngq7tXc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886200"/>
            <a:ext cx="40386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http://tinyfarmblog.com/wp-content/uploads/2009/05/spr09_filling-peat-po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533400"/>
            <a:ext cx="41021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4750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descr="C:\Documents and Settings\DSAC\My Documents\My Pictures\summer12\100_29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1219200"/>
            <a:ext cx="603315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Media</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4683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use transplants?</a:t>
            </a:r>
            <a:endParaRPr lang="en-US" dirty="0"/>
          </a:p>
        </p:txBody>
      </p:sp>
      <p:sp>
        <p:nvSpPr>
          <p:cNvPr id="5" name="Content Placeholder 4"/>
          <p:cNvSpPr>
            <a:spLocks noGrp="1"/>
          </p:cNvSpPr>
          <p:nvPr>
            <p:ph idx="1"/>
          </p:nvPr>
        </p:nvSpPr>
        <p:spPr/>
        <p:txBody>
          <a:bodyPr/>
          <a:lstStyle/>
          <a:p>
            <a:r>
              <a:rPr lang="en-US" dirty="0" smtClean="0"/>
              <a:t>Higher germination rate for expensive seeds</a:t>
            </a:r>
          </a:p>
          <a:p>
            <a:r>
              <a:rPr lang="en-US" dirty="0" smtClean="0"/>
              <a:t>Extends growing season – 4 to 6 week old plants are ready to set out soon as danger of frost has passed</a:t>
            </a:r>
          </a:p>
          <a:p>
            <a:r>
              <a:rPr lang="en-US" dirty="0" smtClean="0"/>
              <a:t>Earlier yields which allow for easier crop marketing</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26086959"/>
      </p:ext>
    </p:extLst>
  </p:cSld>
  <p:clrMapOvr>
    <a:masterClrMapping/>
  </p:clrMapOvr>
  <p:transition spd="slow" advTm="9103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dirty="0" smtClean="0"/>
              <a:t>Common soilless media</a:t>
            </a:r>
            <a:endParaRPr dirty="0" smtClean="0"/>
          </a:p>
        </p:txBody>
      </p:sp>
      <p:sp>
        <p:nvSpPr>
          <p:cNvPr id="38915" name="Text Placeholder 4"/>
          <p:cNvSpPr>
            <a:spLocks noGrp="1"/>
          </p:cNvSpPr>
          <p:nvPr>
            <p:ph type="body" idx="1"/>
          </p:nvPr>
        </p:nvSpPr>
        <p:spPr/>
        <p:txBody>
          <a:bodyPr/>
          <a:lstStyle/>
          <a:p>
            <a:pPr eaLnBrk="1" hangingPunct="1"/>
            <a:r>
              <a:rPr lang="en-US" smtClean="0"/>
              <a:t>Plug Mix</a:t>
            </a:r>
          </a:p>
        </p:txBody>
      </p:sp>
      <p:sp>
        <p:nvSpPr>
          <p:cNvPr id="38916" name="Text Placeholder 5"/>
          <p:cNvSpPr>
            <a:spLocks noGrp="1"/>
          </p:cNvSpPr>
          <p:nvPr>
            <p:ph type="body" sz="quarter" idx="3"/>
          </p:nvPr>
        </p:nvSpPr>
        <p:spPr/>
        <p:txBody>
          <a:bodyPr/>
          <a:lstStyle/>
          <a:p>
            <a:pPr eaLnBrk="1" hangingPunct="1"/>
            <a:r>
              <a:rPr lang="en-US" smtClean="0"/>
              <a:t>Growing Media</a:t>
            </a:r>
          </a:p>
        </p:txBody>
      </p:sp>
      <p:pic>
        <p:nvPicPr>
          <p:cNvPr id="38917" name="Picture 2" descr="http://www.pthorticulture.com/media/11330/ProMix_MontageVignette_PG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133600"/>
            <a:ext cx="329565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AutoShape 4" descr="http://www.pthorticulture.com/media/33816/bx_biomyco.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919" name="AutoShape 6" descr="http://www.pthorticulture.com/media/33816/bx_biomyco.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8920" name="Picture 8" descr="PRO-MIX BX with MYCORISE 3.8 Bale Ora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373313"/>
            <a:ext cx="43957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6284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8"/>
          <p:cNvSpPr>
            <a:spLocks noGrp="1"/>
          </p:cNvSpPr>
          <p:nvPr>
            <p:ph type="title"/>
          </p:nvPr>
        </p:nvSpPr>
        <p:spPr>
          <a:xfrm>
            <a:off x="762000" y="269875"/>
            <a:ext cx="8077200" cy="1143000"/>
          </a:xfrm>
        </p:spPr>
        <p:txBody>
          <a:bodyPr/>
          <a:lstStyle/>
          <a:p>
            <a:pPr eaLnBrk="1" hangingPunct="1"/>
            <a:r>
              <a:rPr lang="en-US" dirty="0" smtClean="0"/>
              <a:t>Pro Mix BX</a:t>
            </a:r>
            <a:endParaRPr dirty="0" smtClean="0"/>
          </a:p>
        </p:txBody>
      </p:sp>
      <p:sp>
        <p:nvSpPr>
          <p:cNvPr id="40963" name="Content Placeholder 9"/>
          <p:cNvSpPr>
            <a:spLocks noGrp="1"/>
          </p:cNvSpPr>
          <p:nvPr>
            <p:ph idx="1"/>
          </p:nvPr>
        </p:nvSpPr>
        <p:spPr>
          <a:xfrm>
            <a:off x="762000" y="1597025"/>
            <a:ext cx="8077200" cy="4297363"/>
          </a:xfrm>
        </p:spPr>
        <p:txBody>
          <a:bodyPr/>
          <a:lstStyle/>
          <a:p>
            <a:pPr eaLnBrk="1" hangingPunct="1">
              <a:lnSpc>
                <a:spcPct val="80000"/>
              </a:lnSpc>
            </a:pPr>
            <a:r>
              <a:rPr lang="en-US" sz="2700" smtClean="0"/>
              <a:t>Traditional peat-based growing medium with perlite and vermiculite</a:t>
            </a:r>
          </a:p>
          <a:p>
            <a:pPr eaLnBrk="1" hangingPunct="1">
              <a:lnSpc>
                <a:spcPct val="80000"/>
              </a:lnSpc>
            </a:pPr>
            <a:r>
              <a:rPr lang="en-US" sz="2700" smtClean="0"/>
              <a:t>Is pH-adjusted</a:t>
            </a:r>
          </a:p>
          <a:p>
            <a:pPr eaLnBrk="1" hangingPunct="1">
              <a:lnSpc>
                <a:spcPct val="80000"/>
              </a:lnSpc>
            </a:pPr>
            <a:r>
              <a:rPr lang="en-US" sz="2700" smtClean="0"/>
              <a:t>General‑purpose growing mix for transplanting a wide variety of plant species</a:t>
            </a:r>
          </a:p>
          <a:p>
            <a:pPr eaLnBrk="1" hangingPunct="1">
              <a:lnSpc>
                <a:spcPct val="80000"/>
              </a:lnSpc>
            </a:pPr>
            <a:r>
              <a:rPr lang="en-US" sz="2700" smtClean="0"/>
              <a:t>Ideal for the production of vegetable transplants in large cell trays</a:t>
            </a:r>
          </a:p>
          <a:p>
            <a:pPr eaLnBrk="1" hangingPunct="1">
              <a:lnSpc>
                <a:spcPct val="80000"/>
              </a:lnSpc>
            </a:pPr>
            <a:r>
              <a:rPr lang="en-US" sz="2700" smtClean="0"/>
              <a:t>Contains MYCORRHIZAE™ mycorrhizal inoculum (Glomus intraradices)</a:t>
            </a:r>
          </a:p>
          <a:p>
            <a:pPr eaLnBrk="1" hangingPunct="1">
              <a:lnSpc>
                <a:spcPct val="80000"/>
              </a:lnSpc>
            </a:pPr>
            <a:r>
              <a:rPr lang="en-US" sz="2700" smtClean="0"/>
              <a:t>Contains BIOFUNGICIDE™ - (Bacillus pumilus – strain GHA-180)</a:t>
            </a:r>
          </a:p>
          <a:p>
            <a:pPr eaLnBrk="1" hangingPunct="1">
              <a:lnSpc>
                <a:spcPct val="80000"/>
              </a:lnSpc>
            </a:pPr>
            <a:endParaRPr lang="en-US" sz="27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467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762000" y="269875"/>
            <a:ext cx="8077200" cy="1143000"/>
          </a:xfrm>
        </p:spPr>
        <p:txBody>
          <a:bodyPr/>
          <a:lstStyle/>
          <a:p>
            <a:pPr eaLnBrk="1" hangingPunct="1"/>
            <a:endParaRPr smtClean="0"/>
          </a:p>
        </p:txBody>
      </p:sp>
      <p:sp>
        <p:nvSpPr>
          <p:cNvPr id="43011" name="Content Placeholder 2"/>
          <p:cNvSpPr>
            <a:spLocks noGrp="1"/>
          </p:cNvSpPr>
          <p:nvPr>
            <p:ph idx="1"/>
          </p:nvPr>
        </p:nvSpPr>
        <p:spPr>
          <a:xfrm>
            <a:off x="762000" y="1597025"/>
            <a:ext cx="8077200" cy="4297363"/>
          </a:xfrm>
        </p:spPr>
        <p:txBody>
          <a:bodyPr/>
          <a:lstStyle/>
          <a:p>
            <a:pPr eaLnBrk="1" hangingPunct="1">
              <a:lnSpc>
                <a:spcPct val="90000"/>
              </a:lnSpc>
            </a:pPr>
            <a:r>
              <a:rPr lang="en-US" sz="2700" smtClean="0"/>
              <a:t>Canadian Sphagnum Peat Moss</a:t>
            </a:r>
            <a:br>
              <a:rPr lang="en-US" sz="2700" smtClean="0"/>
            </a:br>
            <a:r>
              <a:rPr lang="en-US" sz="2700" smtClean="0"/>
              <a:t>(75-85% by volume) </a:t>
            </a:r>
          </a:p>
          <a:p>
            <a:pPr eaLnBrk="1" hangingPunct="1">
              <a:lnSpc>
                <a:spcPct val="90000"/>
              </a:lnSpc>
            </a:pPr>
            <a:r>
              <a:rPr lang="en-US" sz="2700" smtClean="0"/>
              <a:t>Perlite - horticultural grade </a:t>
            </a:r>
          </a:p>
          <a:p>
            <a:pPr eaLnBrk="1" hangingPunct="1">
              <a:lnSpc>
                <a:spcPct val="90000"/>
              </a:lnSpc>
            </a:pPr>
            <a:r>
              <a:rPr lang="en-US" sz="2700" smtClean="0"/>
              <a:t>Vermiculite-horticultural grade </a:t>
            </a:r>
          </a:p>
          <a:p>
            <a:pPr eaLnBrk="1" hangingPunct="1">
              <a:lnSpc>
                <a:spcPct val="90000"/>
              </a:lnSpc>
            </a:pPr>
            <a:r>
              <a:rPr lang="en-US" sz="2700" smtClean="0"/>
              <a:t>Dolomitic and Calcitic limestone</a:t>
            </a:r>
            <a:br>
              <a:rPr lang="en-US" sz="2700" smtClean="0"/>
            </a:br>
            <a:r>
              <a:rPr lang="en-US" sz="2700" smtClean="0"/>
              <a:t>(pH adjuster) </a:t>
            </a:r>
          </a:p>
          <a:p>
            <a:pPr eaLnBrk="1" hangingPunct="1">
              <a:lnSpc>
                <a:spcPct val="90000"/>
              </a:lnSpc>
            </a:pPr>
            <a:r>
              <a:rPr lang="en-US" sz="2700" smtClean="0"/>
              <a:t>Wetting Agent </a:t>
            </a:r>
          </a:p>
          <a:p>
            <a:pPr eaLnBrk="1" hangingPunct="1">
              <a:lnSpc>
                <a:spcPct val="90000"/>
              </a:lnSpc>
            </a:pPr>
            <a:r>
              <a:rPr lang="en-US" sz="2700" smtClean="0"/>
              <a:t>Mycorrhizae – endomycorrhizal innoculum</a:t>
            </a:r>
            <a:br>
              <a:rPr lang="en-US" sz="2700" smtClean="0"/>
            </a:br>
            <a:r>
              <a:rPr lang="en-US" sz="2700" smtClean="0"/>
              <a:t>(</a:t>
            </a:r>
            <a:r>
              <a:rPr lang="en-US" sz="2700" i="1" smtClean="0"/>
              <a:t>Glomus intraradices</a:t>
            </a:r>
            <a:r>
              <a:rPr lang="en-US" sz="2700" smtClean="0"/>
              <a:t>)</a:t>
            </a:r>
          </a:p>
          <a:p>
            <a:pPr eaLnBrk="1" hangingPunct="1">
              <a:lnSpc>
                <a:spcPct val="90000"/>
              </a:lnSpc>
            </a:pPr>
            <a:r>
              <a:rPr lang="en-US" sz="2700" smtClean="0"/>
              <a:t>BIOFUNGICIDE™ - (Bacillus pumilus – strain GHA-180)</a:t>
            </a:r>
          </a:p>
          <a:p>
            <a:pPr eaLnBrk="1" hangingPunct="1">
              <a:lnSpc>
                <a:spcPct val="90000"/>
              </a:lnSpc>
            </a:pPr>
            <a:endParaRPr lang="en-US" sz="27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208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bbc.co.uk/gardenersworld/images/286x161_pricking_ou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417888"/>
            <a:ext cx="5562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http://4.bp.blogspot.com/_PuoJ2BG8mkc/TCt8NgdkZ8I/AAAAAAAACfA/ESw-OkYZfu4/s400/pricking-ou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4625"/>
            <a:ext cx="39624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426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alexareynolds.com/garden09/marigoldseedl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28600"/>
            <a:ext cx="7467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quot;No&quot; Symbol 3"/>
          <p:cNvSpPr/>
          <p:nvPr/>
        </p:nvSpPr>
        <p:spPr>
          <a:xfrm>
            <a:off x="1219200" y="457200"/>
            <a:ext cx="6400800" cy="5715000"/>
          </a:xfrm>
          <a:prstGeom prst="noSmoking">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505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i.ytimg.com/vi/8bM7LhVLS0s/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219200"/>
            <a:ext cx="5981131" cy="448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3774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http://earthworksagriculturetraining.files.wordpress.com/2010/02/transplants.jpg?w=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132013"/>
            <a:ext cx="304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descr="http://longwoodgardens.files.wordpress.com/2011/05/transplants-spring-20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048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588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a:spLocks noGrp="1"/>
          </p:cNvSpPr>
          <p:nvPr>
            <p:ph type="title"/>
          </p:nvPr>
        </p:nvSpPr>
        <p:spPr>
          <a:xfrm>
            <a:off x="762000" y="269875"/>
            <a:ext cx="8077200" cy="1143000"/>
          </a:xfrm>
        </p:spPr>
        <p:txBody>
          <a:bodyPr/>
          <a:lstStyle/>
          <a:p>
            <a:pPr eaLnBrk="1" hangingPunct="1"/>
            <a:r>
              <a:rPr smtClean="0"/>
              <a:t>Transplant Growing</a:t>
            </a:r>
          </a:p>
        </p:txBody>
      </p:sp>
      <p:sp>
        <p:nvSpPr>
          <p:cNvPr id="48131" name="Content Placeholder 3"/>
          <p:cNvSpPr>
            <a:spLocks noGrp="1"/>
          </p:cNvSpPr>
          <p:nvPr>
            <p:ph idx="1"/>
          </p:nvPr>
        </p:nvSpPr>
        <p:spPr>
          <a:xfrm>
            <a:off x="762000" y="1597025"/>
            <a:ext cx="8077200" cy="4297363"/>
          </a:xfrm>
        </p:spPr>
        <p:txBody>
          <a:bodyPr/>
          <a:lstStyle/>
          <a:p>
            <a:pPr eaLnBrk="1" hangingPunct="1"/>
            <a:r>
              <a:rPr lang="en-US" dirty="0" smtClean="0"/>
              <a:t>Water only when needed</a:t>
            </a:r>
          </a:p>
          <a:p>
            <a:pPr eaLnBrk="1" hangingPunct="1"/>
            <a:r>
              <a:rPr lang="en-US" dirty="0" smtClean="0"/>
              <a:t>Apply fertilizer</a:t>
            </a:r>
          </a:p>
          <a:p>
            <a:pPr eaLnBrk="1" hangingPunct="1"/>
            <a:r>
              <a:rPr lang="en-US" dirty="0" smtClean="0"/>
              <a:t>Maintain good light</a:t>
            </a:r>
          </a:p>
          <a:p>
            <a:pPr eaLnBrk="1" hangingPunct="1"/>
            <a:r>
              <a:rPr lang="en-US" dirty="0" smtClean="0"/>
              <a:t>Maintain proper temperatures</a:t>
            </a:r>
          </a:p>
          <a:p>
            <a:pPr eaLnBrk="1" hangingPunct="1"/>
            <a:r>
              <a:rPr lang="en-US" dirty="0" smtClean="0"/>
              <a:t>Have good air circulation</a:t>
            </a:r>
          </a:p>
          <a:p>
            <a:pPr eaLnBrk="1" hangingPunct="1"/>
            <a:r>
              <a:rPr lang="en-US" dirty="0" smtClean="0"/>
              <a:t>Maintain proper plant spacing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785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8" descr="http://t2.gstatic.com/images?q=tbn:ANd9GcRYHIgkxYLCkyW23v_d3dkoulwcIFYu-eXhMaD-ABj_7TVucxw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28600"/>
            <a:ext cx="42370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p:cNvSpPr>
            <a:spLocks noGrp="1"/>
          </p:cNvSpPr>
          <p:nvPr>
            <p:ph type="title"/>
          </p:nvPr>
        </p:nvSpPr>
        <p:spPr>
          <a:xfrm>
            <a:off x="762000" y="269875"/>
            <a:ext cx="8077200" cy="1143000"/>
          </a:xfrm>
        </p:spPr>
        <p:txBody>
          <a:bodyPr/>
          <a:lstStyle/>
          <a:p>
            <a:pPr eaLnBrk="1" hangingPunct="1"/>
            <a:r>
              <a:rPr smtClean="0"/>
              <a:t>Fertilizer</a:t>
            </a:r>
          </a:p>
        </p:txBody>
      </p:sp>
      <p:pic>
        <p:nvPicPr>
          <p:cNvPr id="49156" name="Picture 4" descr="http://cdn1.bigcommerce.com/server2300/da0a6/products/521/images/508/Scotts_Peters_Professional_Water_Soluble_Fertilizer__92172.1300996515.1280.128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0" y="1371600"/>
            <a:ext cx="28305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http://t3.gstatic.com/images?q=tbn:ANd9GcSoqA40LZvejHPTgIlyKUuIam0O68EWVgch1bIfQHNSKNRpP8JPo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3146425"/>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1655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0" y="0"/>
            <a:ext cx="96012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FFFF"/>
                </a:solidFill>
                <a:latin typeface="Constantia" pitchFamily="18" charset="0"/>
              </a:rPr>
              <a:t>GUARANTEED ANALYSIS</a:t>
            </a:r>
          </a:p>
          <a:p>
            <a:r>
              <a:rPr lang="en-US">
                <a:solidFill>
                  <a:srgbClr val="FFFFFF"/>
                </a:solidFill>
                <a:latin typeface="Constantia" pitchFamily="18" charset="0"/>
              </a:rPr>
              <a:t>For Continuous Liquid Feed Programs</a:t>
            </a:r>
          </a:p>
          <a:p>
            <a:pPr algn="just"/>
            <a:r>
              <a:rPr lang="en-US">
                <a:solidFill>
                  <a:srgbClr val="FFFFFF"/>
                </a:solidFill>
                <a:latin typeface="Constantia" pitchFamily="18" charset="0"/>
              </a:rPr>
              <a:t>Total Nitrogen (N) ......................................................................................................... 20%</a:t>
            </a:r>
          </a:p>
          <a:p>
            <a:pPr algn="just"/>
            <a:r>
              <a:rPr lang="en-US">
                <a:solidFill>
                  <a:srgbClr val="FFFFFF"/>
                </a:solidFill>
                <a:latin typeface="Constantia" pitchFamily="18" charset="0"/>
              </a:rPr>
              <a:t>3.94% ammoniacal nitrogen</a:t>
            </a:r>
          </a:p>
          <a:p>
            <a:pPr algn="just"/>
            <a:r>
              <a:rPr lang="en-US">
                <a:solidFill>
                  <a:srgbClr val="FFFFFF"/>
                </a:solidFill>
                <a:latin typeface="Constantia" pitchFamily="18" charset="0"/>
              </a:rPr>
              <a:t>6.05% nitrate nitrogen</a:t>
            </a:r>
          </a:p>
          <a:p>
            <a:pPr algn="just"/>
            <a:r>
              <a:rPr lang="en-US">
                <a:solidFill>
                  <a:srgbClr val="FFFFFF"/>
                </a:solidFill>
                <a:latin typeface="Constantia" pitchFamily="18" charset="0"/>
              </a:rPr>
              <a:t>10.01% urea nitrogen</a:t>
            </a:r>
          </a:p>
          <a:p>
            <a:pPr algn="just"/>
            <a:r>
              <a:rPr lang="en-US">
                <a:solidFill>
                  <a:srgbClr val="FFFFFF"/>
                </a:solidFill>
                <a:latin typeface="Constantia" pitchFamily="18" charset="0"/>
              </a:rPr>
              <a:t>Available phosphate (P2O5) ........................................................................................... 20%</a:t>
            </a:r>
          </a:p>
          <a:p>
            <a:pPr algn="just"/>
            <a:r>
              <a:rPr lang="en-US">
                <a:solidFill>
                  <a:srgbClr val="FFFFFF"/>
                </a:solidFill>
                <a:latin typeface="Constantia" pitchFamily="18" charset="0"/>
              </a:rPr>
              <a:t>Soluble potash (K2O)..................................................................................................... 20%</a:t>
            </a:r>
          </a:p>
          <a:p>
            <a:pPr algn="just"/>
            <a:r>
              <a:rPr lang="en-US">
                <a:solidFill>
                  <a:srgbClr val="FFFFFF"/>
                </a:solidFill>
                <a:latin typeface="Constantia" pitchFamily="18" charset="0"/>
              </a:rPr>
              <a:t>Magnesium (Mg) (Total) ............................................................................................ 0.05%</a:t>
            </a:r>
          </a:p>
          <a:p>
            <a:pPr algn="just"/>
            <a:r>
              <a:rPr lang="en-US">
                <a:solidFill>
                  <a:srgbClr val="FFFFFF"/>
                </a:solidFill>
                <a:latin typeface="Constantia" pitchFamily="18" charset="0"/>
              </a:rPr>
              <a:t>0.05% water soluble magnesium (Mg)</a:t>
            </a:r>
          </a:p>
          <a:p>
            <a:pPr algn="just"/>
            <a:r>
              <a:rPr lang="en-US">
                <a:solidFill>
                  <a:srgbClr val="FFFFFF"/>
                </a:solidFill>
                <a:latin typeface="Constantia" pitchFamily="18" charset="0"/>
              </a:rPr>
              <a:t>Boron (B)................................................................................................................ 0.0068%</a:t>
            </a:r>
          </a:p>
          <a:p>
            <a:pPr algn="just"/>
            <a:r>
              <a:rPr lang="en-US">
                <a:solidFill>
                  <a:srgbClr val="FFFFFF"/>
                </a:solidFill>
                <a:latin typeface="Constantia" pitchFamily="18" charset="0"/>
              </a:rPr>
              <a:t>Copper (Cu) ............................................................................................................ 0.0036%</a:t>
            </a:r>
          </a:p>
          <a:p>
            <a:pPr algn="just"/>
            <a:r>
              <a:rPr lang="en-US">
                <a:solidFill>
                  <a:srgbClr val="FFFFFF"/>
                </a:solidFill>
                <a:latin typeface="Constantia" pitchFamily="18" charset="0"/>
              </a:rPr>
              <a:t>0.0036% chelated copper (Cu)</a:t>
            </a:r>
          </a:p>
          <a:p>
            <a:pPr algn="just"/>
            <a:r>
              <a:rPr lang="en-US">
                <a:solidFill>
                  <a:srgbClr val="FFFFFF"/>
                </a:solidFill>
                <a:latin typeface="Constantia" pitchFamily="18" charset="0"/>
              </a:rPr>
              <a:t>Iron (Fe) ...................................................................................................................... 0.05%</a:t>
            </a:r>
          </a:p>
          <a:p>
            <a:pPr algn="just"/>
            <a:r>
              <a:rPr lang="en-US">
                <a:solidFill>
                  <a:srgbClr val="FFFFFF"/>
                </a:solidFill>
                <a:latin typeface="Constantia" pitchFamily="18" charset="0"/>
              </a:rPr>
              <a:t>0.05% chelated iron (Fe)</a:t>
            </a:r>
          </a:p>
          <a:p>
            <a:pPr algn="just"/>
            <a:r>
              <a:rPr lang="en-US">
                <a:solidFill>
                  <a:srgbClr val="FFFFFF"/>
                </a:solidFill>
                <a:latin typeface="Constantia" pitchFamily="18" charset="0"/>
              </a:rPr>
              <a:t>Manganese (Mn)....................................................................................................... 0.025%</a:t>
            </a:r>
          </a:p>
          <a:p>
            <a:pPr algn="just"/>
            <a:r>
              <a:rPr lang="en-US">
                <a:solidFill>
                  <a:srgbClr val="FFFFFF"/>
                </a:solidFill>
                <a:latin typeface="Constantia" pitchFamily="18" charset="0"/>
              </a:rPr>
              <a:t>0.025% chelated manganese (Mn)</a:t>
            </a:r>
          </a:p>
          <a:p>
            <a:pPr algn="just"/>
            <a:r>
              <a:rPr lang="en-US">
                <a:solidFill>
                  <a:srgbClr val="FFFFFF"/>
                </a:solidFill>
                <a:latin typeface="Constantia" pitchFamily="18" charset="0"/>
              </a:rPr>
              <a:t>Molybdenum (Mo) ................................................................................................. 0.0009%</a:t>
            </a:r>
          </a:p>
          <a:p>
            <a:pPr algn="just"/>
            <a:r>
              <a:rPr lang="en-US">
                <a:solidFill>
                  <a:srgbClr val="FFFFFF"/>
                </a:solidFill>
                <a:latin typeface="Constantia" pitchFamily="18" charset="0"/>
              </a:rPr>
              <a:t>Zinc (Zn)................................................................................................................. 0.0025%</a:t>
            </a:r>
          </a:p>
          <a:p>
            <a:pPr algn="just"/>
            <a:r>
              <a:rPr lang="en-US">
                <a:solidFill>
                  <a:srgbClr val="FFFFFF"/>
                </a:solidFill>
                <a:latin typeface="Constantia" pitchFamily="18" charset="0"/>
              </a:rPr>
              <a:t>0.0025% chelated zinc (Zn)</a:t>
            </a:r>
          </a:p>
          <a:p>
            <a:pPr algn="just"/>
            <a:r>
              <a:rPr lang="en-US">
                <a:solidFill>
                  <a:srgbClr val="FFFFFF"/>
                </a:solidFill>
                <a:latin typeface="Constantia" pitchFamily="18" charset="0"/>
              </a:rPr>
              <a:t>Derived from: ammonium phosphate, potassium nitrate, urea, magnesium sulfate, </a:t>
            </a:r>
          </a:p>
          <a:p>
            <a:pPr algn="just"/>
            <a:r>
              <a:rPr lang="en-US">
                <a:solidFill>
                  <a:srgbClr val="FFFFFF"/>
                </a:solidFill>
                <a:latin typeface="Constantia" pitchFamily="18" charset="0"/>
              </a:rPr>
              <a:t>boric acid, copper EDTA, iron EDTA, manganese EDTA, ammonium </a:t>
            </a:r>
          </a:p>
          <a:p>
            <a:pPr algn="just"/>
            <a:r>
              <a:rPr lang="en-US">
                <a:solidFill>
                  <a:srgbClr val="FFFFFF"/>
                </a:solidFill>
                <a:latin typeface="Constantia" pitchFamily="18" charset="0"/>
              </a:rPr>
              <a:t>molybdate, zinc EDTA.</a:t>
            </a:r>
          </a:p>
          <a:p>
            <a:pPr algn="just"/>
            <a:r>
              <a:rPr lang="en-US">
                <a:solidFill>
                  <a:srgbClr val="FFFFFF"/>
                </a:solidFill>
                <a:latin typeface="Constantia" pitchFamily="18" charset="0"/>
              </a:rPr>
              <a:t>Potential Acidity: 565 lb. calcium carbonate equivalent per ton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695"/>
    </mc:Choice>
    <mc:Fallback xmlns="">
      <p:transition spd="slow" advTm="49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Hotbeds &amp; Greenhouses</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712367"/>
            <a:ext cx="25146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9391" y="2158621"/>
            <a:ext cx="4687096" cy="292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14551501"/>
      </p:ext>
    </p:extLst>
  </p:cSld>
  <p:clrMapOvr>
    <a:masterClrMapping/>
  </p:clrMapOvr>
  <p:transition spd="slow" advTm="9975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atin typeface="Arial" charset="0"/>
              </a:rPr>
              <a:t/>
            </a:r>
            <a:br>
              <a:rPr lang="en-US">
                <a:latin typeface="Arial" charset="0"/>
              </a:rPr>
            </a:br>
            <a:endParaRPr lang="en-US">
              <a:latin typeface="Arial" charset="0"/>
            </a:endParaRPr>
          </a:p>
        </p:txBody>
      </p:sp>
      <p:graphicFrame>
        <p:nvGraphicFramePr>
          <p:cNvPr id="6" name="Table 5"/>
          <p:cNvGraphicFramePr>
            <a:graphicFrameLocks noGrp="1"/>
          </p:cNvGraphicFramePr>
          <p:nvPr/>
        </p:nvGraphicFramePr>
        <p:xfrm>
          <a:off x="685800" y="381000"/>
          <a:ext cx="8077200" cy="6015041"/>
        </p:xfrm>
        <a:graphic>
          <a:graphicData uri="http://schemas.openxmlformats.org/drawingml/2006/table">
            <a:tbl>
              <a:tblPr/>
              <a:tblGrid>
                <a:gridCol w="2019300"/>
                <a:gridCol w="2019300"/>
                <a:gridCol w="2019300"/>
                <a:gridCol w="2019300"/>
              </a:tblGrid>
              <a:tr h="9461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1" i="0" u="sng" strike="noStrike" cap="none" normalizeH="0" baseline="0" smtClean="0">
                          <a:ln>
                            <a:noFill/>
                          </a:ln>
                          <a:solidFill>
                            <a:schemeClr val="tx1"/>
                          </a:solidFill>
                          <a:effectLst/>
                          <a:latin typeface="Arial" pitchFamily="34" charset="0"/>
                          <a:ea typeface="MS PGothic" pitchFamily="34" charset="-128"/>
                          <a:cs typeface="Times New Roman" pitchFamily="18" charset="0"/>
                        </a:rPr>
                        <a:t>Crop</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sng" strike="noStrike" cap="none" normalizeH="0" baseline="0" smtClean="0">
                          <a:ln>
                            <a:noFill/>
                          </a:ln>
                          <a:solidFill>
                            <a:schemeClr val="tx1"/>
                          </a:solidFill>
                          <a:effectLst/>
                          <a:latin typeface="Arial" pitchFamily="34" charset="0"/>
                          <a:ea typeface="MS PGothic" pitchFamily="34" charset="-128"/>
                          <a:cs typeface="Times New Roman" pitchFamily="18" charset="0"/>
                        </a:rPr>
                        <a:t>Day Temperature</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sng" strike="noStrike" cap="none" normalizeH="0" baseline="0" smtClean="0">
                          <a:ln>
                            <a:noFill/>
                          </a:ln>
                          <a:solidFill>
                            <a:schemeClr val="tx1"/>
                          </a:solidFill>
                          <a:effectLst/>
                          <a:latin typeface="Arial" pitchFamily="34" charset="0"/>
                          <a:ea typeface="MS PGothic" pitchFamily="34" charset="-128"/>
                          <a:cs typeface="Times New Roman" pitchFamily="18" charset="0"/>
                        </a:rPr>
                        <a:t>Night Temperature</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sng" strike="noStrike" cap="none" normalizeH="0" baseline="0" smtClean="0">
                          <a:ln>
                            <a:noFill/>
                          </a:ln>
                          <a:solidFill>
                            <a:schemeClr val="tx1"/>
                          </a:solidFill>
                          <a:effectLst/>
                          <a:latin typeface="Arial" pitchFamily="34" charset="0"/>
                          <a:ea typeface="MS PGothic" pitchFamily="34" charset="-128"/>
                          <a:cs typeface="Times New Roman" pitchFamily="18" charset="0"/>
                        </a:rPr>
                        <a:t>Weeks from seed</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r>
              <a:tr h="9461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Broccoli, Cabbage, Cauliflower</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65</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55-60</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4-6</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r>
              <a:tr h="588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Celery</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65</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60</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8-12</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r>
              <a:tr h="588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Eggplant</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70-80</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60</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6-8</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r>
              <a:tr h="588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Lettuce</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60-65</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50</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3-5</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r>
              <a:tr h="588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Melons</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70-75</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60</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2-3</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r>
              <a:tr h="588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Onions</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65-70</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55-60</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6-8</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r>
              <a:tr h="588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Peppers</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70-75</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60</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6-8</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r>
              <a:tr h="588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Tomatoes</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65-70</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60</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5-8</a:t>
                      </a:r>
                      <a:endParaRPr kumimoji="0" lang="en-US" sz="1600" b="0" i="0" u="none" strike="noStrike" cap="none" normalizeH="0" baseline="0" smtClean="0">
                        <a:ln>
                          <a:noFill/>
                        </a:ln>
                        <a:solidFill>
                          <a:schemeClr val="tx1"/>
                        </a:solidFill>
                        <a:effectLst/>
                        <a:latin typeface="Calibri" pitchFamily="34" charset="0"/>
                        <a:ea typeface="Calibri" pitchFamily="34" charset="0"/>
                      </a:endParaRPr>
                    </a:p>
                  </a:txBody>
                  <a:tcPr marL="57150" marR="57150" marT="57150" marB="57150" horzOverflow="overflow">
                    <a:lnL>
                      <a:noFill/>
                    </a:lnL>
                    <a:lnR>
                      <a:noFill/>
                    </a:lnR>
                    <a:lnT>
                      <a:noFill/>
                    </a:lnT>
                    <a:lnB>
                      <a:noFill/>
                    </a:lnB>
                    <a:lnTlToBr>
                      <a:noFill/>
                    </a:lnTlToBr>
                    <a:lnBlToTr>
                      <a:noFill/>
                    </a:lnBlToTr>
                    <a:noFill/>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3054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http://extension.missouri.edu/NewsAdmin/Photos/2011/Transplant%20Comparis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81000"/>
            <a:ext cx="8153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404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cultivatorscorner.com/wp-content/uploads/tomato-plants-in-tray-4-25-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04800"/>
            <a:ext cx="55245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http://2.bp.blogspot.com/_bMncWNHcSHM/S9NU0xFJqZI/AAAAAAAAAVQ/mPNNs2PVGt0/s1600/leggy+tomato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150" y="3181350"/>
            <a:ext cx="45529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2942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transpln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088" y="228600"/>
            <a:ext cx="8604250"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1685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762000" y="269875"/>
            <a:ext cx="8077200" cy="1143000"/>
          </a:xfrm>
        </p:spPr>
        <p:txBody>
          <a:bodyPr/>
          <a:lstStyle/>
          <a:p>
            <a:pPr eaLnBrk="1" hangingPunct="1"/>
            <a:r>
              <a:rPr smtClean="0"/>
              <a:t>Keys to Success</a:t>
            </a:r>
          </a:p>
        </p:txBody>
      </p:sp>
      <p:sp>
        <p:nvSpPr>
          <p:cNvPr id="56323" name="Content Placeholder 2"/>
          <p:cNvSpPr>
            <a:spLocks noGrp="1"/>
          </p:cNvSpPr>
          <p:nvPr>
            <p:ph idx="1"/>
          </p:nvPr>
        </p:nvSpPr>
        <p:spPr>
          <a:xfrm>
            <a:off x="762000" y="1597025"/>
            <a:ext cx="8077200" cy="4297363"/>
          </a:xfrm>
        </p:spPr>
        <p:txBody>
          <a:bodyPr/>
          <a:lstStyle/>
          <a:p>
            <a:pPr eaLnBrk="1" hangingPunct="1"/>
            <a:r>
              <a:rPr lang="en-US" smtClean="0"/>
              <a:t>Good sanitation</a:t>
            </a:r>
          </a:p>
          <a:p>
            <a:pPr eaLnBrk="1" hangingPunct="1"/>
            <a:r>
              <a:rPr lang="en-US" smtClean="0"/>
              <a:t>Good light quality and quantity</a:t>
            </a:r>
          </a:p>
          <a:p>
            <a:pPr eaLnBrk="1" hangingPunct="1"/>
            <a:r>
              <a:rPr lang="en-US" smtClean="0"/>
              <a:t>Proper Temperature Regimes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1932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762000" y="269875"/>
            <a:ext cx="8077200" cy="1143000"/>
          </a:xfrm>
        </p:spPr>
        <p:txBody>
          <a:bodyPr/>
          <a:lstStyle/>
          <a:p>
            <a:pPr eaLnBrk="1" hangingPunct="1"/>
            <a:r>
              <a:rPr smtClean="0"/>
              <a:t>Sanitation</a:t>
            </a:r>
          </a:p>
        </p:txBody>
      </p:sp>
      <p:sp>
        <p:nvSpPr>
          <p:cNvPr id="57347" name="Content Placeholder 2"/>
          <p:cNvSpPr>
            <a:spLocks noGrp="1"/>
          </p:cNvSpPr>
          <p:nvPr>
            <p:ph idx="1"/>
          </p:nvPr>
        </p:nvSpPr>
        <p:spPr>
          <a:xfrm>
            <a:off x="762000" y="1597025"/>
            <a:ext cx="8077200" cy="4297363"/>
          </a:xfrm>
        </p:spPr>
        <p:txBody>
          <a:bodyPr/>
          <a:lstStyle/>
          <a:p>
            <a:pPr eaLnBrk="1" hangingPunct="1"/>
            <a:r>
              <a:rPr lang="en-US" smtClean="0"/>
              <a:t>Clean seed (or other propagule)</a:t>
            </a:r>
          </a:p>
          <a:p>
            <a:pPr eaLnBrk="1" hangingPunct="1"/>
            <a:r>
              <a:rPr lang="en-US" smtClean="0"/>
              <a:t>Sterilized Containers, Tools, Benches</a:t>
            </a:r>
          </a:p>
          <a:p>
            <a:pPr eaLnBrk="1" hangingPunct="1"/>
            <a:r>
              <a:rPr lang="en-US" smtClean="0"/>
              <a:t>No Wand/Breaker on Ground</a:t>
            </a:r>
          </a:p>
          <a:p>
            <a:pPr eaLnBrk="1" hangingPunct="1"/>
            <a:r>
              <a:rPr lang="en-US" smtClean="0"/>
              <a:t>Lids on Garbage Cans</a:t>
            </a:r>
          </a:p>
          <a:p>
            <a:pPr eaLnBrk="1" hangingPunct="1"/>
            <a:r>
              <a:rPr lang="en-US" smtClean="0"/>
              <a:t>No Weeds in Greenhouse</a:t>
            </a:r>
          </a:p>
          <a:p>
            <a:pPr eaLnBrk="1" hangingPunct="1"/>
            <a:r>
              <a:rPr lang="en-US" smtClean="0"/>
              <a:t>Wash Hands especially if Tobacco user</a:t>
            </a:r>
          </a:p>
          <a:p>
            <a:pPr eaLnBrk="1" hangingPunct="1"/>
            <a:r>
              <a:rPr lang="en-US" smtClean="0"/>
              <a:t>Soilless media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688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381000"/>
            <a:ext cx="8229600" cy="1143000"/>
          </a:xfrm>
        </p:spPr>
        <p:txBody>
          <a:bodyPr/>
          <a:lstStyle/>
          <a:p>
            <a:pPr algn="ctr"/>
            <a:r>
              <a:rPr lang="en-US" dirty="0" smtClean="0"/>
              <a:t>Soil Blocking</a:t>
            </a:r>
            <a:endParaRPr lang="en-US" dirty="0"/>
          </a:p>
        </p:txBody>
      </p:sp>
      <p:sp>
        <p:nvSpPr>
          <p:cNvPr id="2" name="Content Placeholder 1"/>
          <p:cNvSpPr>
            <a:spLocks noGrp="1"/>
          </p:cNvSpPr>
          <p:nvPr>
            <p:ph sz="half" idx="1"/>
          </p:nvPr>
        </p:nvSpPr>
        <p:spPr>
          <a:xfrm>
            <a:off x="1066800" y="1905000"/>
            <a:ext cx="7162800" cy="4434840"/>
          </a:xfrm>
        </p:spPr>
        <p:txBody>
          <a:bodyPr>
            <a:normAutofit/>
          </a:bodyPr>
          <a:lstStyle/>
          <a:p>
            <a:pPr marL="0" indent="0" algn="ctr">
              <a:buNone/>
            </a:pPr>
            <a:r>
              <a:rPr lang="en-US" sz="3200" dirty="0" smtClean="0"/>
              <a:t>Why use soil blocks?</a:t>
            </a:r>
          </a:p>
          <a:p>
            <a:pPr>
              <a:buFont typeface="Wingdings" pitchFamily="2" charset="2"/>
              <a:buChar char="q"/>
            </a:pPr>
            <a:r>
              <a:rPr lang="en-US" sz="3200" dirty="0"/>
              <a:t> </a:t>
            </a:r>
            <a:r>
              <a:rPr lang="en-US" sz="2800" dirty="0" smtClean="0"/>
              <a:t>Better root environment – more air circulation, less pruning/binding in cells</a:t>
            </a:r>
          </a:p>
          <a:p>
            <a:pPr>
              <a:buFont typeface="Wingdings" pitchFamily="2" charset="2"/>
              <a:buChar char="q"/>
            </a:pPr>
            <a:r>
              <a:rPr lang="en-US" sz="2800" dirty="0"/>
              <a:t> </a:t>
            </a:r>
            <a:r>
              <a:rPr lang="en-US" sz="2800" dirty="0" smtClean="0"/>
              <a:t>Improved water holding capacity</a:t>
            </a:r>
          </a:p>
          <a:p>
            <a:pPr>
              <a:buFont typeface="Wingdings" pitchFamily="2" charset="2"/>
              <a:buChar char="q"/>
            </a:pPr>
            <a:r>
              <a:rPr lang="en-US" sz="2800" dirty="0"/>
              <a:t> </a:t>
            </a:r>
            <a:r>
              <a:rPr lang="en-US" sz="2800" dirty="0" smtClean="0"/>
              <a:t>Reduce incidence of transplant shock</a:t>
            </a:r>
          </a:p>
          <a:p>
            <a:pPr>
              <a:buFont typeface="Wingdings" pitchFamily="2" charset="2"/>
              <a:buChar char="q"/>
            </a:pPr>
            <a:r>
              <a:rPr lang="en-US" sz="2800" dirty="0"/>
              <a:t> </a:t>
            </a:r>
            <a:r>
              <a:rPr lang="en-US" sz="2800" dirty="0" smtClean="0"/>
              <a:t>Usually can remain in flats longer than plug cells </a:t>
            </a:r>
          </a:p>
          <a:p>
            <a:pPr>
              <a:buFont typeface="Wingdings" pitchFamily="2" charset="2"/>
              <a:buChar char="q"/>
            </a:pPr>
            <a:r>
              <a:rPr lang="en-US" sz="2800" dirty="0"/>
              <a:t> </a:t>
            </a:r>
            <a:r>
              <a:rPr lang="en-US" sz="2800" dirty="0" smtClean="0"/>
              <a:t>Less waste (fewer plastic trays)</a:t>
            </a:r>
            <a:endParaRPr lang="en-US" sz="3200" dirty="0" smtClean="0"/>
          </a:p>
          <a:p>
            <a:pPr marL="0" indent="0">
              <a:buNone/>
            </a:pP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34711853"/>
      </p:ext>
    </p:extLst>
  </p:cSld>
  <p:clrMapOvr>
    <a:masterClrMapping/>
  </p:clrMapOvr>
  <p:transition spd="slow" advTm="399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5"/>
          <p:cNvSpPr>
            <a:spLocks noGrp="1"/>
          </p:cNvSpPr>
          <p:nvPr>
            <p:ph type="title"/>
          </p:nvPr>
        </p:nvSpPr>
        <p:spPr/>
        <p:txBody>
          <a:bodyPr/>
          <a:lstStyle/>
          <a:p>
            <a:pPr eaLnBrk="1" hangingPunct="1"/>
            <a:r>
              <a:rPr smtClean="0"/>
              <a:t>Soil Blocking</a:t>
            </a:r>
          </a:p>
        </p:txBody>
      </p:sp>
      <p:pic>
        <p:nvPicPr>
          <p:cNvPr id="62467" name="Content Placeholder 13" descr="Soil_Blocker_Family-346x240.jpg"/>
          <p:cNvPicPr>
            <a:picLocks noGrp="1" noChangeAspect="1"/>
          </p:cNvPicPr>
          <p:nvPr>
            <p:ph sz="half" idx="1"/>
          </p:nvPr>
        </p:nvPicPr>
        <p:blipFill>
          <a:blip r:embed="rId5">
            <a:extLst>
              <a:ext uri="{28A0092B-C50C-407E-A947-70E740481C1C}">
                <a14:useLocalDpi xmlns:a14="http://schemas.microsoft.com/office/drawing/2010/main" val="0"/>
              </a:ext>
            </a:extLst>
          </a:blip>
          <a:srcRect t="-1765" b="-2505"/>
          <a:stretch>
            <a:fillRect/>
          </a:stretch>
        </p:blipFill>
        <p:spPr>
          <a:xfrm>
            <a:off x="685800" y="2413000"/>
            <a:ext cx="4038600" cy="2921000"/>
          </a:xfrm>
        </p:spPr>
      </p:pic>
      <p:pic>
        <p:nvPicPr>
          <p:cNvPr id="62468" name="Content Placeholder 11" descr="Soil-Blocking.jpg"/>
          <p:cNvPicPr>
            <a:picLocks noGrp="1" noChangeAspect="1"/>
          </p:cNvPicPr>
          <p:nvPr>
            <p:ph sz="half" idx="2"/>
          </p:nvPr>
        </p:nvPicPr>
        <p:blipFill>
          <a:blip r:embed="rId6">
            <a:extLst>
              <a:ext uri="{28A0092B-C50C-407E-A947-70E740481C1C}">
                <a14:useLocalDpi xmlns:a14="http://schemas.microsoft.com/office/drawing/2010/main" val="0"/>
              </a:ext>
            </a:extLst>
          </a:blip>
          <a:srcRect l="16547" r="16547"/>
          <a:stretch>
            <a:fillRect/>
          </a:stretch>
        </p:blipFill>
        <p:spPr>
          <a:xfrm>
            <a:off x="4876800" y="990600"/>
            <a:ext cx="4038600" cy="45259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2389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7"/>
          <p:cNvSpPr>
            <a:spLocks noGrp="1"/>
          </p:cNvSpPr>
          <p:nvPr>
            <p:ph type="title"/>
          </p:nvPr>
        </p:nvSpPr>
        <p:spPr>
          <a:xfrm>
            <a:off x="762000" y="269875"/>
            <a:ext cx="8077200" cy="1143000"/>
          </a:xfrm>
        </p:spPr>
        <p:txBody>
          <a:bodyPr/>
          <a:lstStyle/>
          <a:p>
            <a:pPr eaLnBrk="1" hangingPunct="1"/>
            <a:r>
              <a:rPr smtClean="0"/>
              <a:t>Soil Blocking</a:t>
            </a:r>
          </a:p>
        </p:txBody>
      </p:sp>
      <p:pic>
        <p:nvPicPr>
          <p:cNvPr id="63491" name="Content Placeholder 16" descr="soil-blocks-in-trays2.jpg"/>
          <p:cNvPicPr>
            <a:picLocks noGrp="1" noChangeAspect="1"/>
          </p:cNvPicPr>
          <p:nvPr>
            <p:ph idx="1"/>
          </p:nvPr>
        </p:nvPicPr>
        <p:blipFill>
          <a:blip r:embed="rId5">
            <a:extLst>
              <a:ext uri="{28A0092B-C50C-407E-A947-70E740481C1C}">
                <a14:useLocalDpi xmlns:a14="http://schemas.microsoft.com/office/drawing/2010/main" val="0"/>
              </a:ext>
            </a:extLst>
          </a:blip>
          <a:srcRect t="10057" b="10057"/>
          <a:stretch>
            <a:fillRect/>
          </a:stretch>
        </p:blipFill>
        <p:spPr>
          <a:xfrm>
            <a:off x="762000" y="1295400"/>
            <a:ext cx="8077200" cy="42973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1156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3"/>
          <p:cNvSpPr>
            <a:spLocks noGrp="1"/>
          </p:cNvSpPr>
          <p:nvPr>
            <p:ph type="title"/>
          </p:nvPr>
        </p:nvSpPr>
        <p:spPr/>
        <p:txBody>
          <a:bodyPr/>
          <a:lstStyle/>
          <a:p>
            <a:pPr eaLnBrk="1" hangingPunct="1"/>
            <a:r>
              <a:rPr smtClean="0"/>
              <a:t>Soil Blocking</a:t>
            </a:r>
          </a:p>
        </p:txBody>
      </p:sp>
      <p:pic>
        <p:nvPicPr>
          <p:cNvPr id="64515" name="Content Placeholder 6" descr="soil_block_maker_johnnys_2.jpg"/>
          <p:cNvPicPr>
            <a:picLocks noGrp="1" noChangeAspect="1"/>
          </p:cNvPicPr>
          <p:nvPr>
            <p:ph sz="half" idx="1"/>
          </p:nvPr>
        </p:nvPicPr>
        <p:blipFill>
          <a:blip r:embed="rId5">
            <a:extLst>
              <a:ext uri="{28A0092B-C50C-407E-A947-70E740481C1C}">
                <a14:useLocalDpi xmlns:a14="http://schemas.microsoft.com/office/drawing/2010/main" val="0"/>
              </a:ext>
            </a:extLst>
          </a:blip>
          <a:srcRect l="9209" r="9209"/>
          <a:stretch>
            <a:fillRect/>
          </a:stretch>
        </p:blipFill>
        <p:spPr/>
      </p:pic>
      <p:pic>
        <p:nvPicPr>
          <p:cNvPr id="64516" name="Content Placeholder 7" descr="kg29-soil-block-03_lg.jpg"/>
          <p:cNvPicPr>
            <a:picLocks noGrp="1" noChangeAspect="1"/>
          </p:cNvPicPr>
          <p:nvPr>
            <p:ph sz="half" idx="2"/>
          </p:nvPr>
        </p:nvPicPr>
        <p:blipFill>
          <a:blip r:embed="rId6">
            <a:extLst>
              <a:ext uri="{28A0092B-C50C-407E-A947-70E740481C1C}">
                <a14:useLocalDpi xmlns:a14="http://schemas.microsoft.com/office/drawing/2010/main" val="0"/>
              </a:ext>
            </a:extLst>
          </a:blip>
          <a:srcRect t="9976" b="9976"/>
          <a:stretch>
            <a:fillRect/>
          </a:stretch>
        </p:blipFill>
        <p:spPr>
          <a:xfrm>
            <a:off x="4876800" y="381000"/>
            <a:ext cx="4038600" cy="45259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233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t1.gstatic.com/images?q=tbn:ANd9GcQs0lqVYUvYdtj71qMRmQbKBePFNDkfBnj8mUA3MSmMpPNIi0GHqPGbqcUiN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200400"/>
            <a:ext cx="25146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p:txBody>
          <a:bodyPr/>
          <a:lstStyle/>
          <a:p>
            <a:pPr eaLnBrk="1" hangingPunct="1"/>
            <a:r>
              <a:rPr smtClean="0"/>
              <a:t>Seed Germination</a:t>
            </a:r>
          </a:p>
        </p:txBody>
      </p:sp>
      <p:pic>
        <p:nvPicPr>
          <p:cNvPr id="8196" name="Picture 2" descr="http://hawaii.hawaii.edu/laurab/generalbotany/images/seed%20germina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16363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http://plantsondeck.files.wordpress.com/2010/03/isis-candy-seed-coat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2188" y="228600"/>
            <a:ext cx="13065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9453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sz="2800" smtClean="0"/>
              <a:t>Soil Block Mix</a:t>
            </a:r>
          </a:p>
        </p:txBody>
      </p:sp>
      <p:sp>
        <p:nvSpPr>
          <p:cNvPr id="65539" name="Text Placeholder 3"/>
          <p:cNvSpPr>
            <a:spLocks noGrp="1"/>
          </p:cNvSpPr>
          <p:nvPr>
            <p:ph type="body" sz="half" idx="2"/>
          </p:nvPr>
        </p:nvSpPr>
        <p:spPr/>
        <p:txBody>
          <a:bodyPr/>
          <a:lstStyle/>
          <a:p>
            <a:pPr marL="285750" indent="-285750" eaLnBrk="1" hangingPunct="1">
              <a:buFont typeface="Arial" charset="0"/>
              <a:buChar char="•"/>
            </a:pPr>
            <a:r>
              <a:rPr lang="en-US" sz="1800" smtClean="0"/>
              <a:t>3 buckets brown peat</a:t>
            </a:r>
          </a:p>
          <a:p>
            <a:pPr marL="285750" indent="-285750" eaLnBrk="1" hangingPunct="1">
              <a:buFont typeface="Arial" charset="0"/>
              <a:buChar char="•"/>
            </a:pPr>
            <a:r>
              <a:rPr lang="en-US" sz="1800" smtClean="0"/>
              <a:t>½ cup lime</a:t>
            </a:r>
          </a:p>
          <a:p>
            <a:pPr marL="285750" indent="-285750" eaLnBrk="1" hangingPunct="1">
              <a:buFont typeface="Arial" charset="0"/>
              <a:buChar char="•"/>
            </a:pPr>
            <a:r>
              <a:rPr lang="en-US" sz="1800" smtClean="0"/>
              <a:t>2 buckets perlite</a:t>
            </a:r>
          </a:p>
          <a:p>
            <a:pPr marL="285750" indent="-285750" eaLnBrk="1" hangingPunct="1">
              <a:buFont typeface="Arial" charset="0"/>
              <a:buChar char="•"/>
            </a:pPr>
            <a:r>
              <a:rPr lang="en-US" sz="1800" smtClean="0"/>
              <a:t>3 cups fertilizer mix</a:t>
            </a:r>
          </a:p>
          <a:p>
            <a:pPr marL="285750" indent="-285750" eaLnBrk="1" hangingPunct="1">
              <a:buFont typeface="Arial" charset="0"/>
              <a:buChar char="•"/>
            </a:pPr>
            <a:r>
              <a:rPr lang="en-US" sz="1800" smtClean="0"/>
              <a:t>1 bucket soil</a:t>
            </a:r>
          </a:p>
          <a:p>
            <a:pPr marL="285750" indent="-285750" eaLnBrk="1" hangingPunct="1">
              <a:buFont typeface="Arial" charset="0"/>
              <a:buChar char="•"/>
            </a:pPr>
            <a:r>
              <a:rPr lang="en-US" sz="1800" smtClean="0"/>
              <a:t>2 buckets compost</a:t>
            </a:r>
          </a:p>
          <a:p>
            <a:pPr marL="742950" lvl="1" indent="-285750" eaLnBrk="1" hangingPunct="1">
              <a:buFont typeface="Arial" charset="0"/>
              <a:buChar char="•"/>
            </a:pPr>
            <a:r>
              <a:rPr lang="en-US" sz="1600" smtClean="0"/>
              <a:t>10 quart bucket</a:t>
            </a:r>
          </a:p>
          <a:p>
            <a:pPr marL="742950" lvl="1" indent="-285750" eaLnBrk="1" hangingPunct="1">
              <a:buFont typeface="Arial" charset="0"/>
              <a:buChar char="•"/>
            </a:pPr>
            <a:r>
              <a:rPr lang="en-US" sz="1600" smtClean="0"/>
              <a:t>Makes 2 bushels</a:t>
            </a:r>
            <a:endParaRPr lang="en-US" sz="1800" smtClean="0"/>
          </a:p>
          <a:p>
            <a:pPr marL="285750" indent="-285750" eaLnBrk="1" hangingPunct="1">
              <a:buFont typeface="Arial" charset="0"/>
              <a:buChar char="•"/>
            </a:pPr>
            <a:r>
              <a:rPr lang="en-US" sz="1800" smtClean="0"/>
              <a:t>Existing soilless mix can be amended with fertilizer, soil, and compost</a:t>
            </a:r>
          </a:p>
          <a:p>
            <a:pPr marL="285750" indent="-285750" eaLnBrk="1" hangingPunct="1">
              <a:buFont typeface="Arial" charset="0"/>
              <a:buChar char="•"/>
            </a:pPr>
            <a:r>
              <a:rPr lang="en-US" sz="1800" smtClean="0"/>
              <a:t>Mix not sterilized, can sterilize soil before mixing if needed</a:t>
            </a:r>
            <a:endParaRPr lang="en-US" sz="1600" smtClean="0"/>
          </a:p>
          <a:p>
            <a:pPr marL="742950" lvl="1" indent="-285750" eaLnBrk="1" hangingPunct="1">
              <a:buFont typeface="Arial" charset="0"/>
              <a:buChar char="•"/>
            </a:pPr>
            <a:endParaRPr lang="en-US" sz="1600" smtClean="0"/>
          </a:p>
          <a:p>
            <a:pPr marL="285750" indent="-285750" eaLnBrk="1" hangingPunct="1">
              <a:buFont typeface="Arial" charset="0"/>
              <a:buChar char="•"/>
            </a:pPr>
            <a:endParaRPr lang="en-US" smtClean="0"/>
          </a:p>
        </p:txBody>
      </p:sp>
      <p:pic>
        <p:nvPicPr>
          <p:cNvPr id="65540" name="Content Placeholder 6" descr="soil-blocker.jpg"/>
          <p:cNvPicPr>
            <a:picLocks noGrp="1" noChangeAspect="1"/>
          </p:cNvPicPr>
          <p:nvPr>
            <p:ph idx="1"/>
          </p:nvPr>
        </p:nvPicPr>
        <p:blipFill>
          <a:blip r:embed="rId5">
            <a:extLst>
              <a:ext uri="{28A0092B-C50C-407E-A947-70E740481C1C}">
                <a14:useLocalDpi xmlns:a14="http://schemas.microsoft.com/office/drawing/2010/main" val="0"/>
              </a:ext>
            </a:extLst>
          </a:blip>
          <a:srcRect l="17250" r="17250"/>
          <a:stretch>
            <a:fillRect/>
          </a:stretch>
        </p:blipFill>
        <p:spPr>
          <a:xfrm>
            <a:off x="4191000" y="228600"/>
            <a:ext cx="4730750" cy="541655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5061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smtClean="0"/>
              <a:t>Other Organic Transplant Mixes</a:t>
            </a:r>
          </a:p>
        </p:txBody>
      </p:sp>
      <p:sp>
        <p:nvSpPr>
          <p:cNvPr id="66563" name="Content Placeholder 2"/>
          <p:cNvSpPr>
            <a:spLocks noGrp="1"/>
          </p:cNvSpPr>
          <p:nvPr>
            <p:ph sz="half" idx="1"/>
          </p:nvPr>
        </p:nvSpPr>
        <p:spPr/>
        <p:txBody>
          <a:bodyPr/>
          <a:lstStyle/>
          <a:p>
            <a:pPr eaLnBrk="1" hangingPunct="1"/>
            <a:r>
              <a:rPr lang="en-US" smtClean="0"/>
              <a:t>MSU-SOF Compost based mix</a:t>
            </a:r>
          </a:p>
          <a:p>
            <a:pPr lvl="1" eaLnBrk="1" hangingPunct="1"/>
            <a:r>
              <a:rPr lang="en-US" smtClean="0"/>
              <a:t>1 bale straw</a:t>
            </a:r>
          </a:p>
          <a:p>
            <a:pPr lvl="1" eaLnBrk="1" hangingPunct="1"/>
            <a:r>
              <a:rPr lang="en-US" smtClean="0"/>
              <a:t>1 bale hay or alfalfa mix</a:t>
            </a:r>
          </a:p>
          <a:p>
            <a:pPr lvl="1" eaLnBrk="1" hangingPunct="1"/>
            <a:r>
              <a:rPr lang="en-US" smtClean="0"/>
              <a:t>1 bale wood shavings</a:t>
            </a:r>
          </a:p>
          <a:p>
            <a:pPr lvl="1" eaLnBrk="1" hangingPunct="1"/>
            <a:r>
              <a:rPr lang="en-US" smtClean="0"/>
              <a:t>1 bale peat moss</a:t>
            </a:r>
          </a:p>
          <a:p>
            <a:pPr lvl="1" eaLnBrk="1" hangingPunct="1"/>
            <a:r>
              <a:rPr lang="en-US" smtClean="0"/>
              <a:t>6 cubic ft (wheel barrow) each soil and grass clippings</a:t>
            </a:r>
          </a:p>
          <a:p>
            <a:pPr lvl="1" eaLnBrk="1" hangingPunct="1"/>
            <a:r>
              <a:rPr lang="en-US" smtClean="0"/>
              <a:t>6 cubic ft green plants</a:t>
            </a:r>
          </a:p>
          <a:p>
            <a:pPr lvl="1" eaLnBrk="1" hangingPunct="1"/>
            <a:endParaRPr lang="en-US" smtClean="0"/>
          </a:p>
        </p:txBody>
      </p:sp>
      <p:sp>
        <p:nvSpPr>
          <p:cNvPr id="4" name="Content Placeholder 3"/>
          <p:cNvSpPr>
            <a:spLocks noGrp="1"/>
          </p:cNvSpPr>
          <p:nvPr>
            <p:ph sz="half" idx="2"/>
          </p:nvPr>
        </p:nvSpPr>
        <p:spPr>
          <a:xfrm>
            <a:off x="4876800" y="1143000"/>
            <a:ext cx="4038600" cy="4906963"/>
          </a:xfrm>
        </p:spPr>
        <p:txBody>
          <a:bodyPr/>
          <a:lstStyle/>
          <a:p>
            <a:pPr lvl="1" indent="-342900" eaLnBrk="1" hangingPunct="1">
              <a:defRPr/>
            </a:pPr>
            <a:r>
              <a:rPr lang="en-US" dirty="0" smtClean="0">
                <a:ea typeface="+mn-ea"/>
              </a:rPr>
              <a:t>Material is mixed in a small manure spreader with water</a:t>
            </a:r>
          </a:p>
          <a:p>
            <a:pPr lvl="1" indent="-342900" eaLnBrk="1" hangingPunct="1">
              <a:defRPr/>
            </a:pPr>
            <a:r>
              <a:rPr lang="en-US" dirty="0" smtClean="0">
                <a:ea typeface="+mn-ea"/>
              </a:rPr>
              <a:t>Brought to 140F and mixed again with alfalfa meal to help reheat</a:t>
            </a:r>
          </a:p>
          <a:p>
            <a:pPr lvl="1" indent="-342900" eaLnBrk="1" hangingPunct="1">
              <a:defRPr/>
            </a:pPr>
            <a:r>
              <a:rPr lang="en-US" dirty="0" smtClean="0">
                <a:ea typeface="+mn-ea"/>
              </a:rPr>
              <a:t>Allowed to mature over summer</a:t>
            </a:r>
          </a:p>
          <a:p>
            <a:pPr lvl="1" indent="-342900" eaLnBrk="1" hangingPunct="1">
              <a:defRPr/>
            </a:pPr>
            <a:r>
              <a:rPr lang="en-US" dirty="0" smtClean="0">
                <a:ea typeface="+mn-ea"/>
              </a:rPr>
              <a:t>Perlite added along with slowly available organic fertilizer or fertilized with water soluble fertilizer</a:t>
            </a:r>
          </a:p>
          <a:p>
            <a:pPr marL="400050" lvl="1" indent="0" eaLnBrk="1" hangingPunct="1">
              <a:buFont typeface="Arial" charset="0"/>
              <a:buNone/>
              <a:defRPr/>
            </a:pPr>
            <a:endParaRPr lang="en-US" dirty="0">
              <a:ea typeface="+mn-ea"/>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512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01000" cy="1002792"/>
          </a:xfrm>
        </p:spPr>
        <p:txBody>
          <a:bodyPr/>
          <a:lstStyle/>
          <a:p>
            <a:pPr algn="ctr"/>
            <a:r>
              <a:rPr lang="en-US" sz="3600" dirty="0">
                <a:solidFill>
                  <a:schemeClr val="tx1"/>
                </a:solidFill>
              </a:rPr>
              <a:t>Seed Storage</a:t>
            </a:r>
          </a:p>
        </p:txBody>
      </p:sp>
      <p:sp>
        <p:nvSpPr>
          <p:cNvPr id="3" name="Text Placeholder 2"/>
          <p:cNvSpPr>
            <a:spLocks noGrp="1"/>
          </p:cNvSpPr>
          <p:nvPr>
            <p:ph type="body" idx="1"/>
          </p:nvPr>
        </p:nvSpPr>
        <p:spPr>
          <a:xfrm>
            <a:off x="762000" y="1524000"/>
            <a:ext cx="4419600" cy="4419600"/>
          </a:xfrm>
        </p:spPr>
        <p:txBody>
          <a:bodyPr>
            <a:normAutofit/>
          </a:bodyPr>
          <a:lstStyle/>
          <a:p>
            <a:pPr marL="457200" indent="-457200">
              <a:buFont typeface="Wingdings" pitchFamily="2" charset="2"/>
              <a:buChar char="q"/>
            </a:pPr>
            <a:r>
              <a:rPr lang="en-US" sz="3200" dirty="0" smtClean="0"/>
              <a:t>The sum of temperature in °F and relative humidity (RH) should be near 80</a:t>
            </a:r>
          </a:p>
          <a:p>
            <a:pPr marL="457200" indent="-457200">
              <a:buFont typeface="Wingdings" pitchFamily="2" charset="2"/>
              <a:buChar char="q"/>
            </a:pPr>
            <a:r>
              <a:rPr lang="en-US" sz="3200" dirty="0"/>
              <a:t>	</a:t>
            </a:r>
            <a:r>
              <a:rPr lang="en-US" sz="3200" dirty="0" smtClean="0"/>
              <a:t>-40°-45°F</a:t>
            </a:r>
          </a:p>
          <a:p>
            <a:pPr marL="457200" indent="-457200">
              <a:buFont typeface="Wingdings" pitchFamily="2" charset="2"/>
              <a:buChar char="q"/>
            </a:pPr>
            <a:r>
              <a:rPr lang="en-US" sz="3200" dirty="0"/>
              <a:t>	</a:t>
            </a:r>
            <a:r>
              <a:rPr lang="en-US" sz="3200" dirty="0" smtClean="0"/>
              <a:t>-35%-40% RH</a:t>
            </a:r>
          </a:p>
          <a:p>
            <a:pPr marL="457200" indent="-457200">
              <a:buFont typeface="Wingdings" pitchFamily="2" charset="2"/>
              <a:buChar char="q"/>
            </a:pPr>
            <a:r>
              <a:rPr lang="en-US" sz="3200" dirty="0" smtClean="0"/>
              <a:t>Viability declines with time</a:t>
            </a:r>
            <a:endParaRPr lang="en-US" sz="3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524000"/>
            <a:ext cx="2800350" cy="369371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64372333"/>
      </p:ext>
    </p:extLst>
  </p:cSld>
  <p:clrMapOvr>
    <a:masterClrMapping/>
  </p:clrMapOvr>
  <mc:AlternateContent xmlns:mc="http://schemas.openxmlformats.org/markup-compatibility/2006" xmlns:p14="http://schemas.microsoft.com/office/powerpoint/2010/main">
    <mc:Choice Requires="p14">
      <p:transition spd="slow" p14:dur="4000" advTm="64808">
        <p14:vortex dir="r"/>
      </p:transition>
    </mc:Choice>
    <mc:Fallback xmlns="">
      <p:transition spd="slow" advTm="64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01000" cy="990600"/>
          </a:xfrm>
          <a:extLst/>
        </p:spPr>
        <p:txBody>
          <a:bodyPr/>
          <a:lstStyle/>
          <a:p>
            <a:pPr algn="ctr" eaLnBrk="1" hangingPunct="1">
              <a:defRPr/>
            </a:pPr>
            <a:r>
              <a:rPr sz="3600" dirty="0" smtClean="0">
                <a:solidFill>
                  <a:schemeClr val="tx1"/>
                </a:solidFill>
              </a:rPr>
              <a:t>Disease/Pest Management</a:t>
            </a:r>
            <a:endParaRPr sz="3600" dirty="0">
              <a:solidFill>
                <a:schemeClr val="tx1"/>
              </a:solidFill>
            </a:endParaRPr>
          </a:p>
        </p:txBody>
      </p:sp>
      <p:sp>
        <p:nvSpPr>
          <p:cNvPr id="3" name="Text Placeholder 2"/>
          <p:cNvSpPr>
            <a:spLocks noGrp="1"/>
          </p:cNvSpPr>
          <p:nvPr>
            <p:ph type="body" idx="1"/>
          </p:nvPr>
        </p:nvSpPr>
        <p:spPr>
          <a:xfrm>
            <a:off x="914400" y="1981200"/>
            <a:ext cx="4038600" cy="4419600"/>
          </a:xfrm>
        </p:spPr>
        <p:txBody>
          <a:bodyPr>
            <a:normAutofit/>
          </a:bodyPr>
          <a:lstStyle/>
          <a:p>
            <a:pPr eaLnBrk="1" hangingPunct="1">
              <a:buClr>
                <a:srgbClr val="FFFF00"/>
              </a:buClr>
              <a:defRPr/>
            </a:pPr>
            <a:r>
              <a:rPr lang="en-US" sz="3600" u="sng" dirty="0" smtClean="0">
                <a:ea typeface="+mn-ea"/>
              </a:rPr>
              <a:t>Pests and Treatments</a:t>
            </a:r>
          </a:p>
          <a:p>
            <a:pPr marL="457200" indent="-457200" eaLnBrk="1" hangingPunct="1">
              <a:buFont typeface="Wingdings" pitchFamily="2" charset="2"/>
              <a:buChar char="q"/>
              <a:defRPr/>
            </a:pPr>
            <a:r>
              <a:rPr lang="en-US" sz="3200" dirty="0" smtClean="0">
                <a:ea typeface="+mn-ea"/>
              </a:rPr>
              <a:t>Aphids </a:t>
            </a:r>
          </a:p>
          <a:p>
            <a:pPr marL="457200" indent="-457200" eaLnBrk="1" hangingPunct="1">
              <a:buFont typeface="Wingdings" pitchFamily="2" charset="2"/>
              <a:buChar char="q"/>
              <a:defRPr/>
            </a:pPr>
            <a:r>
              <a:rPr lang="en-US" sz="3200" dirty="0" err="1" smtClean="0">
                <a:ea typeface="+mn-ea"/>
              </a:rPr>
              <a:t>Thrips</a:t>
            </a:r>
            <a:r>
              <a:rPr lang="en-US" sz="3200" dirty="0" smtClean="0">
                <a:ea typeface="+mn-ea"/>
              </a:rPr>
              <a:t> </a:t>
            </a:r>
          </a:p>
          <a:p>
            <a:pPr marL="457200" indent="-457200" eaLnBrk="1" hangingPunct="1">
              <a:buFont typeface="Wingdings" pitchFamily="2" charset="2"/>
              <a:buChar char="q"/>
              <a:defRPr/>
            </a:pPr>
            <a:r>
              <a:rPr lang="en-US" sz="3200" dirty="0" smtClean="0">
                <a:ea typeface="+mn-ea"/>
              </a:rPr>
              <a:t>Slugs </a:t>
            </a:r>
            <a:endParaRPr lang="en-US" sz="3200" dirty="0" smtClean="0">
              <a:latin typeface="Constantia"/>
              <a:ea typeface="+mn-ea"/>
            </a:endParaRPr>
          </a:p>
          <a:p>
            <a:pPr marL="457200" indent="-457200" eaLnBrk="1" hangingPunct="1">
              <a:buFont typeface="Wingdings" pitchFamily="2" charset="2"/>
              <a:buChar char="q"/>
              <a:defRPr/>
            </a:pPr>
            <a:r>
              <a:rPr lang="en-US" sz="3200" dirty="0" smtClean="0">
                <a:latin typeface="Constantia"/>
                <a:ea typeface="+mn-ea"/>
              </a:rPr>
              <a:t>Virus resistant seed</a:t>
            </a:r>
          </a:p>
        </p:txBody>
      </p:sp>
      <p:pic>
        <p:nvPicPr>
          <p:cNvPr id="5837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9050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658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20320"/>
            <a:ext cx="6761480" cy="6761480"/>
          </a:xfrm>
          <a:prstGeom prst="rect">
            <a:avLst/>
          </a:prstGeom>
        </p:spPr>
      </p:pic>
      <p:sp>
        <p:nvSpPr>
          <p:cNvPr id="5" name="Line Callout 1 4"/>
          <p:cNvSpPr/>
          <p:nvPr/>
        </p:nvSpPr>
        <p:spPr>
          <a:xfrm>
            <a:off x="2819400" y="702860"/>
            <a:ext cx="1905000" cy="68580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Thrip</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26455163"/>
      </p:ext>
    </p:extLst>
  </p:cSld>
  <p:clrMapOvr>
    <a:masterClrMapping/>
  </p:clrMapOvr>
  <p:transition spd="slow" advTm="489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1"/>
            <a:ext cx="6019800" cy="838200"/>
          </a:xfrm>
          <a:extLst/>
        </p:spPr>
        <p:txBody>
          <a:bodyPr/>
          <a:lstStyle/>
          <a:p>
            <a:pPr algn="ctr" eaLnBrk="1" hangingPunct="1">
              <a:defRPr/>
            </a:pPr>
            <a:r>
              <a:rPr sz="3600" smtClean="0">
                <a:solidFill>
                  <a:schemeClr val="tx1"/>
                </a:solidFill>
              </a:rPr>
              <a:t>Disease/Pest Management</a:t>
            </a:r>
            <a:endParaRPr sz="3600">
              <a:solidFill>
                <a:schemeClr val="tx1"/>
              </a:solidFill>
            </a:endParaRPr>
          </a:p>
        </p:txBody>
      </p:sp>
      <p:sp>
        <p:nvSpPr>
          <p:cNvPr id="59395" name="Text Placeholder 2"/>
          <p:cNvSpPr>
            <a:spLocks noGrp="1"/>
          </p:cNvSpPr>
          <p:nvPr>
            <p:ph type="body" idx="1"/>
          </p:nvPr>
        </p:nvSpPr>
        <p:spPr>
          <a:xfrm>
            <a:off x="762000" y="1575594"/>
            <a:ext cx="5257800" cy="4876800"/>
          </a:xfrm>
        </p:spPr>
        <p:txBody>
          <a:bodyPr/>
          <a:lstStyle/>
          <a:p>
            <a:pPr marL="457200" indent="-457200" eaLnBrk="1" hangingPunct="1">
              <a:buFont typeface="Wingdings" pitchFamily="2" charset="2"/>
              <a:buChar char="q"/>
            </a:pPr>
            <a:r>
              <a:rPr lang="en-US" sz="3000" dirty="0" smtClean="0"/>
              <a:t>Group of soil borne pathogens including-</a:t>
            </a:r>
          </a:p>
          <a:p>
            <a:pPr marL="457200" indent="-457200" eaLnBrk="1" hangingPunct="1">
              <a:buFont typeface="Wingdings" pitchFamily="2" charset="2"/>
              <a:buChar char="q"/>
            </a:pPr>
            <a:r>
              <a:rPr lang="en-US" sz="3000" dirty="0" smtClean="0"/>
              <a:t> </a:t>
            </a:r>
            <a:r>
              <a:rPr lang="en-US" sz="2600" i="1" dirty="0" err="1" smtClean="0"/>
              <a:t>Rhizoctonia</a:t>
            </a:r>
            <a:r>
              <a:rPr lang="en-US" sz="2600" i="1" dirty="0" smtClean="0"/>
              <a:t>, </a:t>
            </a:r>
            <a:r>
              <a:rPr lang="en-US" sz="2600" i="1" dirty="0" err="1" smtClean="0"/>
              <a:t>Phytophtora</a:t>
            </a:r>
            <a:r>
              <a:rPr lang="en-US" sz="2600" i="1" dirty="0" smtClean="0"/>
              <a:t>,    Botrytis,  </a:t>
            </a:r>
            <a:r>
              <a:rPr lang="en-US" sz="2600" i="1" dirty="0" err="1" smtClean="0"/>
              <a:t>Fusarium</a:t>
            </a:r>
            <a:r>
              <a:rPr lang="en-US" sz="2600" i="1" dirty="0" smtClean="0"/>
              <a:t>, </a:t>
            </a:r>
            <a:r>
              <a:rPr lang="en-US" sz="2600" i="1" dirty="0" err="1" smtClean="0"/>
              <a:t>Pythium</a:t>
            </a:r>
            <a:r>
              <a:rPr lang="en-US" sz="2600" i="1" dirty="0" smtClean="0"/>
              <a:t>, </a:t>
            </a:r>
            <a:r>
              <a:rPr lang="en-US" sz="2600" i="1" dirty="0" err="1" smtClean="0"/>
              <a:t>Sclerotinia</a:t>
            </a:r>
            <a:r>
              <a:rPr lang="en-US" sz="2600" i="1" dirty="0" smtClean="0"/>
              <a:t> spp.</a:t>
            </a:r>
          </a:p>
          <a:p>
            <a:pPr marL="457200" indent="-457200" eaLnBrk="1" hangingPunct="1">
              <a:buFont typeface="Wingdings" pitchFamily="2" charset="2"/>
              <a:buChar char="q"/>
            </a:pPr>
            <a:r>
              <a:rPr lang="en-US" sz="2600" dirty="0" smtClean="0"/>
              <a:t>Affects seeds and germinating seedlings</a:t>
            </a:r>
          </a:p>
          <a:p>
            <a:pPr marL="457200" indent="-457200" eaLnBrk="1" hangingPunct="1">
              <a:buFont typeface="Wingdings" pitchFamily="2" charset="2"/>
              <a:buChar char="q"/>
            </a:pPr>
            <a:r>
              <a:rPr lang="en-US" sz="2600" dirty="0" smtClean="0"/>
              <a:t>Signs – white mold at soil surface</a:t>
            </a:r>
          </a:p>
          <a:p>
            <a:pPr marL="457200" indent="-457200" eaLnBrk="1" hangingPunct="1">
              <a:buFont typeface="Wingdings" pitchFamily="2" charset="2"/>
              <a:buChar char="q"/>
            </a:pPr>
            <a:r>
              <a:rPr lang="en-US" sz="2600" dirty="0" smtClean="0"/>
              <a:t>Symptoms – dark stem spots, rotten roots and stems, </a:t>
            </a:r>
            <a:r>
              <a:rPr lang="en-US" altLang="en-US" sz="2600" dirty="0" smtClean="0"/>
              <a:t>‘</a:t>
            </a:r>
            <a:r>
              <a:rPr lang="en-US" sz="2600" dirty="0" smtClean="0"/>
              <a:t>wiry stem</a:t>
            </a:r>
            <a:r>
              <a:rPr lang="en-US" altLang="en-US" sz="2600" dirty="0" smtClean="0"/>
              <a:t>’</a:t>
            </a:r>
            <a:endParaRPr lang="en-US" sz="2600" dirty="0" smtClean="0"/>
          </a:p>
          <a:p>
            <a:pPr marL="457200" indent="-457200" eaLnBrk="1" hangingPunct="1">
              <a:buClr>
                <a:srgbClr val="FFFF00"/>
              </a:buClr>
              <a:buFont typeface="Wingdings" pitchFamily="2" charset="2"/>
              <a:buChar char="q"/>
            </a:pPr>
            <a:endParaRPr lang="en-US" sz="2600" dirty="0" smtClean="0"/>
          </a:p>
        </p:txBody>
      </p:sp>
      <p:pic>
        <p:nvPicPr>
          <p:cNvPr id="5939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981200"/>
            <a:ext cx="2438400" cy="352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Box 3"/>
          <p:cNvSpPr txBox="1">
            <a:spLocks noChangeArrowheads="1"/>
          </p:cNvSpPr>
          <p:nvPr/>
        </p:nvSpPr>
        <p:spPr bwMode="auto">
          <a:xfrm>
            <a:off x="6324600" y="1245236"/>
            <a:ext cx="3048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3600" u="sng" dirty="0"/>
              <a:t>Damping Off</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4846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9788" y="1295400"/>
            <a:ext cx="5865812"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304800"/>
            <a:ext cx="5791200" cy="838200"/>
          </a:xfrm>
          <a:extLst/>
        </p:spPr>
        <p:txBody>
          <a:bodyPr/>
          <a:lstStyle/>
          <a:p>
            <a:pPr algn="ctr" eaLnBrk="1" hangingPunct="1">
              <a:defRPr/>
            </a:pPr>
            <a:r>
              <a:rPr sz="3200" smtClean="0">
                <a:solidFill>
                  <a:schemeClr val="tx1"/>
                </a:solidFill>
              </a:rPr>
              <a:t>Disease/Pest Management</a:t>
            </a:r>
            <a:endParaRPr sz="3200">
              <a:solidFill>
                <a:schemeClr val="tx1"/>
              </a:solidFill>
            </a:endParaRPr>
          </a:p>
        </p:txBody>
      </p:sp>
      <p:sp>
        <p:nvSpPr>
          <p:cNvPr id="60420" name="Text Placeholder 2"/>
          <p:cNvSpPr>
            <a:spLocks noGrp="1"/>
          </p:cNvSpPr>
          <p:nvPr>
            <p:ph type="body" idx="1"/>
          </p:nvPr>
        </p:nvSpPr>
        <p:spPr>
          <a:xfrm>
            <a:off x="533400" y="5802313"/>
            <a:ext cx="6781800" cy="1539875"/>
          </a:xfrm>
        </p:spPr>
        <p:txBody>
          <a:bodyPr/>
          <a:lstStyle/>
          <a:p>
            <a:pPr eaLnBrk="1" hangingPunct="1"/>
            <a:r>
              <a:rPr lang="en-US" sz="2000" dirty="0" smtClean="0"/>
              <a:t>Look for patterns among your flats to detect damping off.</a:t>
            </a:r>
          </a:p>
        </p:txBody>
      </p:sp>
      <p:sp>
        <p:nvSpPr>
          <p:cNvPr id="60421" name="TextBox 4"/>
          <p:cNvSpPr txBox="1">
            <a:spLocks noChangeArrowheads="1"/>
          </p:cNvSpPr>
          <p:nvPr/>
        </p:nvSpPr>
        <p:spPr bwMode="auto">
          <a:xfrm>
            <a:off x="6248400" y="30480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3600" u="sng"/>
              <a:t>Damping Off</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7188">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850392"/>
          </a:xfrm>
          <a:extLst/>
        </p:spPr>
        <p:txBody>
          <a:bodyPr/>
          <a:lstStyle/>
          <a:p>
            <a:pPr algn="ctr" eaLnBrk="1" hangingPunct="1">
              <a:defRPr/>
            </a:pPr>
            <a:r>
              <a:rPr sz="4000" smtClean="0">
                <a:solidFill>
                  <a:schemeClr val="tx1"/>
                </a:solidFill>
              </a:rPr>
              <a:t>Disease/Pest Management</a:t>
            </a:r>
            <a:endParaRPr sz="4000">
              <a:solidFill>
                <a:schemeClr val="tx1"/>
              </a:solidFill>
            </a:endParaRPr>
          </a:p>
        </p:txBody>
      </p:sp>
      <p:sp>
        <p:nvSpPr>
          <p:cNvPr id="3" name="Text Placeholder 2"/>
          <p:cNvSpPr>
            <a:spLocks noGrp="1"/>
          </p:cNvSpPr>
          <p:nvPr>
            <p:ph type="body" idx="1"/>
          </p:nvPr>
        </p:nvSpPr>
        <p:spPr>
          <a:xfrm>
            <a:off x="1066800" y="2057400"/>
            <a:ext cx="3432175" cy="3619500"/>
          </a:xfrm>
        </p:spPr>
        <p:txBody>
          <a:bodyPr>
            <a:normAutofit/>
          </a:bodyPr>
          <a:lstStyle/>
          <a:p>
            <a:pPr eaLnBrk="1" hangingPunct="1">
              <a:defRPr/>
            </a:pPr>
            <a:r>
              <a:rPr lang="en-US" sz="3600" u="sng" dirty="0" smtClean="0">
                <a:ea typeface="+mn-ea"/>
              </a:rPr>
              <a:t>Prevention</a:t>
            </a:r>
          </a:p>
          <a:p>
            <a:pPr marL="457200" indent="-457200" eaLnBrk="1" hangingPunct="1">
              <a:buFont typeface="Wingdings" pitchFamily="2" charset="2"/>
              <a:buChar char="q"/>
              <a:defRPr/>
            </a:pPr>
            <a:r>
              <a:rPr lang="en-US" sz="3200" dirty="0" smtClean="0">
                <a:ea typeface="+mn-ea"/>
              </a:rPr>
              <a:t>Sanitation</a:t>
            </a:r>
          </a:p>
          <a:p>
            <a:pPr marL="457200" indent="-457200" eaLnBrk="1" hangingPunct="1">
              <a:buFont typeface="Wingdings" pitchFamily="2" charset="2"/>
              <a:buChar char="q"/>
              <a:defRPr/>
            </a:pPr>
            <a:r>
              <a:rPr lang="en-US" sz="3200" dirty="0" smtClean="0">
                <a:ea typeface="+mn-ea"/>
              </a:rPr>
              <a:t>Soilless media</a:t>
            </a:r>
          </a:p>
          <a:p>
            <a:pPr marL="457200" indent="-457200" eaLnBrk="1" hangingPunct="1">
              <a:buFont typeface="Wingdings" pitchFamily="2" charset="2"/>
              <a:buChar char="q"/>
              <a:defRPr/>
            </a:pPr>
            <a:r>
              <a:rPr lang="en-US" sz="3200" dirty="0" smtClean="0">
                <a:ea typeface="+mn-ea"/>
              </a:rPr>
              <a:t>Air circulation</a:t>
            </a:r>
          </a:p>
          <a:p>
            <a:pPr marL="457200" indent="-457200" eaLnBrk="1" hangingPunct="1">
              <a:buFont typeface="Wingdings" pitchFamily="2" charset="2"/>
              <a:buChar char="q"/>
              <a:defRPr/>
            </a:pPr>
            <a:r>
              <a:rPr lang="en-US" sz="3200" dirty="0" smtClean="0">
                <a:ea typeface="+mn-ea"/>
              </a:rPr>
              <a:t>Timely planting</a:t>
            </a:r>
          </a:p>
          <a:p>
            <a:pPr marL="457200" indent="-457200" eaLnBrk="1" hangingPunct="1">
              <a:buFont typeface="Wingdings" pitchFamily="2" charset="2"/>
              <a:buChar char="q"/>
              <a:defRPr/>
            </a:pPr>
            <a:r>
              <a:rPr lang="en-US" sz="3200" dirty="0" smtClean="0">
                <a:ea typeface="+mn-ea"/>
              </a:rPr>
              <a:t>Even watering</a:t>
            </a:r>
          </a:p>
          <a:p>
            <a:pPr marL="457200" indent="-457200" eaLnBrk="1" hangingPunct="1">
              <a:buFont typeface="Wingdings" pitchFamily="2" charset="2"/>
              <a:buChar char="q"/>
              <a:defRPr/>
            </a:pPr>
            <a:endParaRPr lang="en-US" sz="3200" dirty="0">
              <a:ea typeface="+mn-ea"/>
            </a:endParaRPr>
          </a:p>
        </p:txBody>
      </p:sp>
      <p:sp>
        <p:nvSpPr>
          <p:cNvPr id="5" name="TextBox 4"/>
          <p:cNvSpPr txBox="1"/>
          <p:nvPr/>
        </p:nvSpPr>
        <p:spPr>
          <a:xfrm>
            <a:off x="4876800" y="2057400"/>
            <a:ext cx="3962400" cy="3108325"/>
          </a:xfrm>
          <a:prstGeom prst="rect">
            <a:avLst/>
          </a:prstGeom>
          <a:noFill/>
        </p:spPr>
        <p:txBody>
          <a:bodyPr>
            <a:spAutoFit/>
          </a:bodyPr>
          <a:lstStyle/>
          <a:p>
            <a:pPr marL="571500" indent="-571500" fontAlgn="auto">
              <a:spcBef>
                <a:spcPts val="0"/>
              </a:spcBef>
              <a:spcAft>
                <a:spcPts val="0"/>
              </a:spcAft>
              <a:buFont typeface="Wingdings" pitchFamily="2" charset="2"/>
              <a:buChar char="q"/>
              <a:defRPr/>
            </a:pPr>
            <a:r>
              <a:rPr lang="en-US" sz="3600" u="sng" dirty="0">
                <a:latin typeface="+mn-lt"/>
                <a:ea typeface="+mn-ea"/>
              </a:rPr>
              <a:t>Treatment</a:t>
            </a:r>
          </a:p>
          <a:p>
            <a:pPr marL="457200" indent="-457200" fontAlgn="auto">
              <a:spcBef>
                <a:spcPts val="0"/>
              </a:spcBef>
              <a:spcAft>
                <a:spcPts val="0"/>
              </a:spcAft>
              <a:buFont typeface="Wingdings" pitchFamily="2" charset="2"/>
              <a:buChar char="q"/>
              <a:defRPr/>
            </a:pPr>
            <a:r>
              <a:rPr lang="en-US" sz="3200" dirty="0">
                <a:latin typeface="+mn-lt"/>
                <a:ea typeface="+mn-ea"/>
              </a:rPr>
              <a:t>Fungicide (as spray or drench)</a:t>
            </a:r>
          </a:p>
          <a:p>
            <a:pPr marL="457200" indent="-457200" fontAlgn="auto">
              <a:spcBef>
                <a:spcPts val="0"/>
              </a:spcBef>
              <a:spcAft>
                <a:spcPts val="0"/>
              </a:spcAft>
              <a:buFont typeface="Wingdings" pitchFamily="2" charset="2"/>
              <a:buChar char="q"/>
              <a:defRPr/>
            </a:pPr>
            <a:r>
              <a:rPr lang="en-US" sz="3200" dirty="0">
                <a:latin typeface="+mn-lt"/>
                <a:ea typeface="+mn-ea"/>
              </a:rPr>
              <a:t>Quarantine and dispose</a:t>
            </a:r>
          </a:p>
          <a:p>
            <a:pPr marL="457200" indent="-457200" fontAlgn="auto">
              <a:spcBef>
                <a:spcPts val="0"/>
              </a:spcBef>
              <a:spcAft>
                <a:spcPts val="0"/>
              </a:spcAft>
              <a:buClr>
                <a:srgbClr val="FFFF00"/>
              </a:buClr>
              <a:buFont typeface="Arial" pitchFamily="34" charset="0"/>
              <a:buChar char="•"/>
              <a:defRPr/>
            </a:pPr>
            <a:endParaRPr lang="en-US" sz="3200" dirty="0">
              <a:latin typeface="+mn-lt"/>
              <a:ea typeface="+mn-ea"/>
            </a:endParaRPr>
          </a:p>
        </p:txBody>
      </p:sp>
      <p:sp>
        <p:nvSpPr>
          <p:cNvPr id="61445" name="TextBox 3"/>
          <p:cNvSpPr txBox="1">
            <a:spLocks noChangeArrowheads="1"/>
          </p:cNvSpPr>
          <p:nvPr/>
        </p:nvSpPr>
        <p:spPr bwMode="auto">
          <a:xfrm>
            <a:off x="2895600" y="1433513"/>
            <a:ext cx="2971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3600" u="sng"/>
              <a:t>Damping Off</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5627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1143000"/>
          </a:xfrm>
          <a:extLst/>
        </p:spPr>
        <p:txBody>
          <a:bodyPr/>
          <a:lstStyle/>
          <a:p>
            <a:pPr algn="ctr" eaLnBrk="1" hangingPunct="1">
              <a:defRPr/>
            </a:pPr>
            <a:r>
              <a:rPr sz="3600" smtClean="0">
                <a:solidFill>
                  <a:schemeClr val="tx1"/>
                </a:solidFill>
              </a:rPr>
              <a:t>Field Planting</a:t>
            </a:r>
            <a:endParaRPr sz="3600">
              <a:solidFill>
                <a:schemeClr val="tx1"/>
              </a:solidFill>
            </a:endParaRPr>
          </a:p>
        </p:txBody>
      </p:sp>
      <p:sp>
        <p:nvSpPr>
          <p:cNvPr id="3" name="Text Placeholder 2"/>
          <p:cNvSpPr>
            <a:spLocks noGrp="1"/>
          </p:cNvSpPr>
          <p:nvPr>
            <p:ph type="body" idx="1"/>
          </p:nvPr>
        </p:nvSpPr>
        <p:spPr>
          <a:xfrm>
            <a:off x="4724400" y="2152650"/>
            <a:ext cx="4194175" cy="3695700"/>
          </a:xfrm>
        </p:spPr>
        <p:txBody>
          <a:bodyPr>
            <a:normAutofit fontScale="92500" lnSpcReduction="10000"/>
          </a:bodyPr>
          <a:lstStyle/>
          <a:p>
            <a:pPr marL="571500" indent="-571500" eaLnBrk="1" hangingPunct="1">
              <a:buFont typeface="Wingdings" pitchFamily="2" charset="2"/>
              <a:buChar char="q"/>
              <a:defRPr/>
            </a:pPr>
            <a:r>
              <a:rPr lang="en-US" sz="3600" u="sng" dirty="0" smtClean="0">
                <a:ea typeface="+mn-ea"/>
              </a:rPr>
              <a:t>Avoid Transplant Shock </a:t>
            </a:r>
          </a:p>
          <a:p>
            <a:pPr marL="457200" indent="-457200" eaLnBrk="1" hangingPunct="1">
              <a:buFont typeface="Wingdings" pitchFamily="2" charset="2"/>
              <a:buChar char="q"/>
              <a:defRPr/>
            </a:pPr>
            <a:r>
              <a:rPr lang="en-US" sz="3500" dirty="0" smtClean="0">
                <a:ea typeface="+mn-ea"/>
              </a:rPr>
              <a:t>Harden off plants</a:t>
            </a:r>
          </a:p>
          <a:p>
            <a:pPr marL="457200" indent="-457200" eaLnBrk="1" hangingPunct="1">
              <a:buFont typeface="Wingdings" pitchFamily="2" charset="2"/>
              <a:buChar char="q"/>
              <a:defRPr/>
            </a:pPr>
            <a:r>
              <a:rPr lang="en-US" sz="3500" dirty="0" smtClean="0">
                <a:ea typeface="+mn-ea"/>
              </a:rPr>
              <a:t>Handle with care</a:t>
            </a:r>
          </a:p>
          <a:p>
            <a:pPr marL="457200" indent="-457200" eaLnBrk="1" hangingPunct="1">
              <a:buFont typeface="Wingdings" pitchFamily="2" charset="2"/>
              <a:buChar char="q"/>
              <a:defRPr/>
            </a:pPr>
            <a:r>
              <a:rPr lang="en-US" sz="3500" dirty="0" smtClean="0">
                <a:ea typeface="+mn-ea"/>
              </a:rPr>
              <a:t>Pay attention to roots</a:t>
            </a:r>
          </a:p>
          <a:p>
            <a:pPr marL="457200" indent="-457200" eaLnBrk="1" hangingPunct="1">
              <a:buFont typeface="Wingdings" pitchFamily="2" charset="2"/>
              <a:buChar char="q"/>
              <a:defRPr/>
            </a:pPr>
            <a:r>
              <a:rPr lang="en-US" sz="3500" dirty="0" smtClean="0">
                <a:ea typeface="+mn-ea"/>
              </a:rPr>
              <a:t>Planting depth</a:t>
            </a:r>
          </a:p>
          <a:p>
            <a:pPr marL="457200" indent="-457200" eaLnBrk="1" hangingPunct="1">
              <a:buFont typeface="Wingdings" pitchFamily="2" charset="2"/>
              <a:buChar char="q"/>
              <a:defRPr/>
            </a:pPr>
            <a:r>
              <a:rPr lang="en-US" sz="3500" dirty="0" smtClean="0">
                <a:ea typeface="+mn-ea"/>
              </a:rPr>
              <a:t>Water</a:t>
            </a:r>
          </a:p>
          <a:p>
            <a:pPr marL="457200" indent="-457200" eaLnBrk="1" hangingPunct="1">
              <a:buFont typeface="Wingdings" pitchFamily="2" charset="2"/>
              <a:buChar char="q"/>
              <a:defRPr/>
            </a:pPr>
            <a:endParaRPr lang="en-US" sz="3200" dirty="0">
              <a:solidFill>
                <a:srgbClr val="FFFF00"/>
              </a:solidFill>
              <a:ea typeface="+mn-ea"/>
            </a:endParaRPr>
          </a:p>
        </p:txBody>
      </p:sp>
      <p:pic>
        <p:nvPicPr>
          <p:cNvPr id="6861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6764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68862">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184" y="228600"/>
            <a:ext cx="7772400" cy="850392"/>
          </a:xfrm>
          <a:extLst/>
        </p:spPr>
        <p:txBody>
          <a:bodyPr/>
          <a:lstStyle/>
          <a:p>
            <a:pPr algn="ctr" eaLnBrk="1" hangingPunct="1">
              <a:defRPr/>
            </a:pPr>
            <a:r>
              <a:rPr sz="3600" smtClean="0">
                <a:solidFill>
                  <a:schemeClr val="tx1"/>
                </a:solidFill>
              </a:rPr>
              <a:t>Field Planting</a:t>
            </a:r>
            <a:endParaRPr sz="3600">
              <a:solidFill>
                <a:schemeClr val="tx1"/>
              </a:solidFill>
            </a:endParaRPr>
          </a:p>
        </p:txBody>
      </p:sp>
      <p:sp>
        <p:nvSpPr>
          <p:cNvPr id="3" name="TextBox 2"/>
          <p:cNvSpPr txBox="1"/>
          <p:nvPr/>
        </p:nvSpPr>
        <p:spPr>
          <a:xfrm>
            <a:off x="609600" y="1344613"/>
            <a:ext cx="4191000" cy="4092575"/>
          </a:xfrm>
          <a:prstGeom prst="rect">
            <a:avLst/>
          </a:prstGeom>
          <a:noFill/>
        </p:spPr>
        <p:txBody>
          <a:bodyPr>
            <a:spAutoFit/>
          </a:bodyPr>
          <a:lstStyle/>
          <a:p>
            <a:pPr fontAlgn="auto">
              <a:spcBef>
                <a:spcPts val="0"/>
              </a:spcBef>
              <a:spcAft>
                <a:spcPts val="0"/>
              </a:spcAft>
              <a:defRPr/>
            </a:pPr>
            <a:r>
              <a:rPr lang="en-US" sz="3600" dirty="0">
                <a:latin typeface="+mn-lt"/>
                <a:ea typeface="+mn-ea"/>
              </a:rPr>
              <a:t>Considerations</a:t>
            </a:r>
          </a:p>
          <a:p>
            <a:pPr marL="571500" indent="-571500" fontAlgn="auto">
              <a:spcBef>
                <a:spcPts val="0"/>
              </a:spcBef>
              <a:spcAft>
                <a:spcPts val="0"/>
              </a:spcAft>
              <a:buFont typeface="Wingdings" pitchFamily="2" charset="2"/>
              <a:buChar char="q"/>
              <a:defRPr/>
            </a:pPr>
            <a:r>
              <a:rPr lang="en-US" sz="3200" dirty="0">
                <a:latin typeface="+mn-lt"/>
                <a:ea typeface="+mn-ea"/>
              </a:rPr>
              <a:t>Select healthiest transplants</a:t>
            </a:r>
          </a:p>
          <a:p>
            <a:pPr marL="571500" indent="-571500" fontAlgn="auto">
              <a:spcBef>
                <a:spcPts val="0"/>
              </a:spcBef>
              <a:spcAft>
                <a:spcPts val="0"/>
              </a:spcAft>
              <a:buFont typeface="Wingdings" pitchFamily="2" charset="2"/>
              <a:buChar char="q"/>
              <a:defRPr/>
            </a:pPr>
            <a:r>
              <a:rPr lang="en-US" sz="3200" dirty="0">
                <a:latin typeface="+mn-lt"/>
                <a:ea typeface="+mn-ea"/>
              </a:rPr>
              <a:t>Timing of planting</a:t>
            </a:r>
          </a:p>
          <a:p>
            <a:pPr marL="571500" indent="-571500" fontAlgn="auto">
              <a:spcBef>
                <a:spcPts val="0"/>
              </a:spcBef>
              <a:spcAft>
                <a:spcPts val="0"/>
              </a:spcAft>
              <a:buFont typeface="Wingdings" pitchFamily="2" charset="2"/>
              <a:buChar char="q"/>
              <a:defRPr/>
            </a:pPr>
            <a:r>
              <a:rPr lang="en-US" sz="3200" dirty="0">
                <a:latin typeface="+mn-lt"/>
                <a:ea typeface="+mn-ea"/>
              </a:rPr>
              <a:t>Rain/Irrigation</a:t>
            </a:r>
          </a:p>
          <a:p>
            <a:pPr marL="571500" indent="-571500" fontAlgn="auto">
              <a:spcBef>
                <a:spcPts val="0"/>
              </a:spcBef>
              <a:spcAft>
                <a:spcPts val="0"/>
              </a:spcAft>
              <a:buFont typeface="Wingdings" pitchFamily="2" charset="2"/>
              <a:buChar char="q"/>
              <a:defRPr/>
            </a:pPr>
            <a:r>
              <a:rPr lang="en-US" sz="3200" dirty="0">
                <a:latin typeface="+mn-lt"/>
                <a:ea typeface="+mn-ea"/>
              </a:rPr>
              <a:t>Root/soil contact</a:t>
            </a:r>
          </a:p>
          <a:p>
            <a:pPr marL="571500" indent="-571500" fontAlgn="auto">
              <a:spcBef>
                <a:spcPts val="0"/>
              </a:spcBef>
              <a:spcAft>
                <a:spcPts val="0"/>
              </a:spcAft>
              <a:buFont typeface="Wingdings" pitchFamily="2" charset="2"/>
              <a:buChar char="q"/>
              <a:defRPr/>
            </a:pPr>
            <a:r>
              <a:rPr lang="en-US" sz="3200" dirty="0">
                <a:latin typeface="+mn-lt"/>
                <a:ea typeface="+mn-ea"/>
              </a:rPr>
              <a:t>Transplant Shock</a:t>
            </a:r>
          </a:p>
          <a:p>
            <a:pPr marL="571500" indent="-571500" fontAlgn="auto">
              <a:spcBef>
                <a:spcPts val="0"/>
              </a:spcBef>
              <a:spcAft>
                <a:spcPts val="0"/>
              </a:spcAft>
              <a:buFont typeface="Wingdings" pitchFamily="2" charset="2"/>
              <a:buChar char="q"/>
              <a:defRPr/>
            </a:pPr>
            <a:endParaRPr lang="en-US" sz="3200" dirty="0">
              <a:latin typeface="+mn-lt"/>
              <a:ea typeface="+mn-ea"/>
            </a:endParaRPr>
          </a:p>
        </p:txBody>
      </p:sp>
      <p:pic>
        <p:nvPicPr>
          <p:cNvPr id="6963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524000"/>
            <a:ext cx="40481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4555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62000" y="269875"/>
            <a:ext cx="8077200" cy="1143000"/>
          </a:xfrm>
        </p:spPr>
        <p:txBody>
          <a:bodyPr/>
          <a:lstStyle/>
          <a:p>
            <a:pPr eaLnBrk="1" hangingPunct="1"/>
            <a:r>
              <a:rPr dirty="0" smtClean="0"/>
              <a:t>Factors for seed germination</a:t>
            </a:r>
          </a:p>
        </p:txBody>
      </p:sp>
      <p:sp>
        <p:nvSpPr>
          <p:cNvPr id="9219" name="Content Placeholder 2"/>
          <p:cNvSpPr>
            <a:spLocks noGrp="1"/>
          </p:cNvSpPr>
          <p:nvPr>
            <p:ph idx="1"/>
          </p:nvPr>
        </p:nvSpPr>
        <p:spPr>
          <a:xfrm>
            <a:off x="762000" y="1597025"/>
            <a:ext cx="8077200" cy="4297363"/>
          </a:xfrm>
        </p:spPr>
        <p:txBody>
          <a:bodyPr/>
          <a:lstStyle/>
          <a:p>
            <a:pPr eaLnBrk="1" hangingPunct="1"/>
            <a:r>
              <a:rPr lang="en-US" dirty="0" smtClean="0"/>
              <a:t>1. Viable seed: Seed must be alive (embryo)</a:t>
            </a:r>
          </a:p>
          <a:p>
            <a:pPr eaLnBrk="1" hangingPunct="1"/>
            <a:r>
              <a:rPr lang="en-US" dirty="0" smtClean="0"/>
              <a:t>2. Correct environmental conditions including:</a:t>
            </a:r>
          </a:p>
          <a:p>
            <a:pPr lvl="1" eaLnBrk="1" hangingPunct="1"/>
            <a:r>
              <a:rPr lang="en-US" dirty="0" smtClean="0"/>
              <a:t>a. Water</a:t>
            </a:r>
          </a:p>
          <a:p>
            <a:pPr lvl="1" eaLnBrk="1" hangingPunct="1"/>
            <a:r>
              <a:rPr lang="en-US" dirty="0" smtClean="0"/>
              <a:t>b. Temperature</a:t>
            </a:r>
          </a:p>
          <a:p>
            <a:pPr lvl="1" eaLnBrk="1" hangingPunct="1"/>
            <a:r>
              <a:rPr lang="en-US" dirty="0" smtClean="0"/>
              <a:t>c. Oxygen</a:t>
            </a:r>
          </a:p>
          <a:p>
            <a:pPr lvl="1" eaLnBrk="1" hangingPunct="1"/>
            <a:r>
              <a:rPr lang="en-US" dirty="0" smtClean="0"/>
              <a:t>d. Light</a:t>
            </a:r>
          </a:p>
          <a:p>
            <a:pPr eaLnBrk="1" hangingPunct="1"/>
            <a:r>
              <a:rPr lang="en-US" dirty="0" smtClean="0"/>
              <a:t>3. Lack of dormancy or dormancy released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5521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990600"/>
            <a:ext cx="7505700" cy="425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4"/>
          <p:cNvSpPr>
            <a:spLocks noChangeArrowheads="1"/>
          </p:cNvSpPr>
          <p:nvPr/>
        </p:nvSpPr>
        <p:spPr bwMode="auto">
          <a:xfrm>
            <a:off x="2574925" y="187325"/>
            <a:ext cx="39703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400"/>
              <a:t>Field Planting</a:t>
            </a:r>
          </a:p>
        </p:txBody>
      </p:sp>
      <p:sp>
        <p:nvSpPr>
          <p:cNvPr id="70660" name="TextBox 1"/>
          <p:cNvSpPr txBox="1">
            <a:spLocks noChangeArrowheads="1"/>
          </p:cNvSpPr>
          <p:nvPr/>
        </p:nvSpPr>
        <p:spPr bwMode="auto">
          <a:xfrm>
            <a:off x="838200" y="5429250"/>
            <a:ext cx="7658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t>Adjustments to your system may be necessary if switching from hand transplanting to mechanical  transplanting.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12446">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45" y="685800"/>
            <a:ext cx="7772400" cy="850392"/>
          </a:xfrm>
          <a:extLst/>
        </p:spPr>
        <p:txBody>
          <a:bodyPr/>
          <a:lstStyle/>
          <a:p>
            <a:pPr algn="ctr" eaLnBrk="1" hangingPunct="1">
              <a:defRPr/>
            </a:pPr>
            <a:r>
              <a:rPr sz="3600" smtClean="0">
                <a:solidFill>
                  <a:schemeClr val="tx1"/>
                </a:solidFill>
              </a:rPr>
              <a:t>Field Planting</a:t>
            </a:r>
            <a:endParaRPr sz="3600">
              <a:solidFill>
                <a:schemeClr val="tx1"/>
              </a:solidFill>
            </a:endParaRPr>
          </a:p>
        </p:txBody>
      </p:sp>
      <p:sp>
        <p:nvSpPr>
          <p:cNvPr id="4" name="TextBox 3"/>
          <p:cNvSpPr txBox="1"/>
          <p:nvPr/>
        </p:nvSpPr>
        <p:spPr>
          <a:xfrm>
            <a:off x="609600" y="2133600"/>
            <a:ext cx="4953000" cy="4524375"/>
          </a:xfrm>
          <a:prstGeom prst="rect">
            <a:avLst/>
          </a:prstGeom>
          <a:noFill/>
        </p:spPr>
        <p:txBody>
          <a:bodyPr>
            <a:spAutoFit/>
          </a:bodyPr>
          <a:lstStyle/>
          <a:p>
            <a:pPr marL="571500" indent="-571500" fontAlgn="auto">
              <a:spcBef>
                <a:spcPts val="0"/>
              </a:spcBef>
              <a:spcAft>
                <a:spcPts val="0"/>
              </a:spcAft>
              <a:buFont typeface="Wingdings" pitchFamily="2" charset="2"/>
              <a:buChar char="q"/>
              <a:defRPr/>
            </a:pPr>
            <a:r>
              <a:rPr lang="en-US" sz="3600" u="sng" dirty="0">
                <a:latin typeface="+mn-lt"/>
                <a:ea typeface="+mn-ea"/>
              </a:rPr>
              <a:t>Mechanical Transplanting</a:t>
            </a:r>
          </a:p>
          <a:p>
            <a:pPr marL="457200" indent="-457200" fontAlgn="auto">
              <a:spcBef>
                <a:spcPts val="0"/>
              </a:spcBef>
              <a:spcAft>
                <a:spcPts val="0"/>
              </a:spcAft>
              <a:buFont typeface="Wingdings" pitchFamily="2" charset="2"/>
              <a:buChar char="q"/>
              <a:defRPr/>
            </a:pPr>
            <a:r>
              <a:rPr lang="en-US" sz="3200" dirty="0">
                <a:latin typeface="+mn-lt"/>
                <a:ea typeface="+mn-ea"/>
              </a:rPr>
              <a:t>Water with transplant</a:t>
            </a:r>
          </a:p>
          <a:p>
            <a:pPr marL="457200" indent="-457200" fontAlgn="auto">
              <a:spcBef>
                <a:spcPts val="0"/>
              </a:spcBef>
              <a:spcAft>
                <a:spcPts val="0"/>
              </a:spcAft>
              <a:buFont typeface="Wingdings" pitchFamily="2" charset="2"/>
              <a:buChar char="q"/>
              <a:defRPr/>
            </a:pPr>
            <a:r>
              <a:rPr lang="en-US" sz="3200" dirty="0">
                <a:latin typeface="+mn-lt"/>
                <a:ea typeface="+mn-ea"/>
              </a:rPr>
              <a:t>Faster for large plantings</a:t>
            </a:r>
          </a:p>
          <a:p>
            <a:pPr marL="457200" indent="-457200" fontAlgn="auto">
              <a:spcBef>
                <a:spcPts val="0"/>
              </a:spcBef>
              <a:spcAft>
                <a:spcPts val="0"/>
              </a:spcAft>
              <a:buFont typeface="Wingdings" pitchFamily="2" charset="2"/>
              <a:buChar char="q"/>
              <a:defRPr/>
            </a:pPr>
            <a:r>
              <a:rPr lang="en-US" sz="3200" dirty="0">
                <a:latin typeface="+mn-lt"/>
                <a:ea typeface="+mn-ea"/>
              </a:rPr>
              <a:t>Bed must be passable with equipment</a:t>
            </a:r>
          </a:p>
          <a:p>
            <a:pPr marL="457200" indent="-457200" fontAlgn="auto">
              <a:spcBef>
                <a:spcPts val="0"/>
              </a:spcBef>
              <a:spcAft>
                <a:spcPts val="0"/>
              </a:spcAft>
              <a:buFont typeface="Wingdings" pitchFamily="2" charset="2"/>
              <a:buChar char="q"/>
              <a:defRPr/>
            </a:pPr>
            <a:r>
              <a:rPr lang="en-US" sz="3200" dirty="0">
                <a:latin typeface="+mn-lt"/>
                <a:ea typeface="+mn-ea"/>
              </a:rPr>
              <a:t>Requires minimum of 2 people</a:t>
            </a:r>
          </a:p>
          <a:p>
            <a:pPr marL="342900" indent="-342900" fontAlgn="auto">
              <a:spcBef>
                <a:spcPts val="0"/>
              </a:spcBef>
              <a:spcAft>
                <a:spcPts val="0"/>
              </a:spcAft>
              <a:buFont typeface="Constantia" pitchFamily="18" charset="0"/>
              <a:buChar char="+"/>
              <a:defRPr/>
            </a:pPr>
            <a:endParaRPr lang="en-US" sz="2400" dirty="0">
              <a:solidFill>
                <a:srgbClr val="FFFF00"/>
              </a:solidFill>
              <a:latin typeface="+mn-lt"/>
              <a:ea typeface="+mn-ea"/>
            </a:endParaRPr>
          </a:p>
        </p:txBody>
      </p:sp>
      <p:pic>
        <p:nvPicPr>
          <p:cNvPr id="7168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84825" y="2133600"/>
            <a:ext cx="3276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37553">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362" y="152400"/>
            <a:ext cx="4876800" cy="1362456"/>
          </a:xfrm>
          <a:extLst/>
        </p:spPr>
        <p:txBody>
          <a:bodyPr/>
          <a:lstStyle/>
          <a:p>
            <a:pPr algn="ctr" eaLnBrk="1" hangingPunct="1">
              <a:defRPr/>
            </a:pPr>
            <a:r>
              <a:rPr sz="3600" smtClean="0">
                <a:solidFill>
                  <a:schemeClr val="tx1"/>
                </a:solidFill>
              </a:rPr>
              <a:t>Field Planting</a:t>
            </a:r>
            <a:endParaRPr sz="3600">
              <a:solidFill>
                <a:schemeClr val="tx1"/>
              </a:solidFill>
            </a:endParaRPr>
          </a:p>
        </p:txBody>
      </p:sp>
      <p:sp>
        <p:nvSpPr>
          <p:cNvPr id="3" name="Text Placeholder 2"/>
          <p:cNvSpPr>
            <a:spLocks noGrp="1"/>
          </p:cNvSpPr>
          <p:nvPr>
            <p:ph type="body" idx="1"/>
          </p:nvPr>
        </p:nvSpPr>
        <p:spPr>
          <a:xfrm>
            <a:off x="762000" y="1981200"/>
            <a:ext cx="4191000" cy="1509713"/>
          </a:xfrm>
        </p:spPr>
        <p:txBody>
          <a:bodyPr>
            <a:normAutofit fontScale="25000" lnSpcReduction="20000"/>
          </a:bodyPr>
          <a:lstStyle/>
          <a:p>
            <a:pPr eaLnBrk="1" hangingPunct="1">
              <a:defRPr/>
            </a:pPr>
            <a:r>
              <a:rPr lang="en-US" sz="14400" u="sng" dirty="0" smtClean="0">
                <a:ea typeface="+mn-ea"/>
              </a:rPr>
              <a:t>Hand Planting</a:t>
            </a:r>
          </a:p>
          <a:p>
            <a:pPr marL="1143000" indent="-1143000" eaLnBrk="1" hangingPunct="1">
              <a:buClr>
                <a:schemeClr val="tx1"/>
              </a:buClr>
              <a:buFont typeface="Wingdings" pitchFamily="2" charset="2"/>
              <a:buChar char="q"/>
              <a:defRPr/>
            </a:pPr>
            <a:r>
              <a:rPr lang="en-US" sz="12800" dirty="0" smtClean="0">
                <a:ea typeface="+mn-ea"/>
              </a:rPr>
              <a:t>Smaller acreages</a:t>
            </a:r>
          </a:p>
          <a:p>
            <a:pPr marL="1143000" indent="-1143000" eaLnBrk="1" hangingPunct="1">
              <a:buClr>
                <a:schemeClr val="tx1"/>
              </a:buClr>
              <a:buFont typeface="Wingdings" pitchFamily="2" charset="2"/>
              <a:buChar char="q"/>
              <a:defRPr/>
            </a:pPr>
            <a:r>
              <a:rPr lang="en-US" sz="12800" dirty="0" smtClean="0">
                <a:ea typeface="+mn-ea"/>
              </a:rPr>
              <a:t>Wet conditions OK</a:t>
            </a:r>
          </a:p>
          <a:p>
            <a:pPr marL="1143000" indent="-1143000" eaLnBrk="1" hangingPunct="1">
              <a:buClr>
                <a:schemeClr val="tx1"/>
              </a:buClr>
              <a:buFont typeface="Wingdings" pitchFamily="2" charset="2"/>
              <a:buChar char="q"/>
              <a:defRPr/>
            </a:pPr>
            <a:r>
              <a:rPr lang="en-US" sz="12800" dirty="0" smtClean="0">
                <a:ea typeface="+mn-ea"/>
              </a:rPr>
              <a:t>Rows can be uneven</a:t>
            </a:r>
          </a:p>
          <a:p>
            <a:pPr marL="1143000" indent="-1143000" eaLnBrk="1" hangingPunct="1">
              <a:buClr>
                <a:schemeClr val="tx1"/>
              </a:buClr>
              <a:buFont typeface="Wingdings" pitchFamily="2" charset="2"/>
              <a:buChar char="q"/>
              <a:defRPr/>
            </a:pPr>
            <a:r>
              <a:rPr lang="en-US" sz="12800" dirty="0" smtClean="0">
                <a:ea typeface="+mn-ea"/>
              </a:rPr>
              <a:t>Irrigate after</a:t>
            </a:r>
          </a:p>
          <a:p>
            <a:pPr marL="571500" indent="-571500" eaLnBrk="1" hangingPunct="1">
              <a:buClr>
                <a:srgbClr val="FF0000"/>
              </a:buClr>
              <a:buFont typeface="Constantia" pitchFamily="18" charset="0"/>
              <a:buChar char="-"/>
              <a:defRPr/>
            </a:pPr>
            <a:endParaRPr lang="en-US" sz="3200" dirty="0" smtClean="0">
              <a:ea typeface="+mn-ea"/>
            </a:endParaRPr>
          </a:p>
          <a:p>
            <a:pPr marL="571500" indent="-571500" eaLnBrk="1" hangingPunct="1">
              <a:buClr>
                <a:srgbClr val="FF0000"/>
              </a:buClr>
              <a:buFont typeface="Constantia" pitchFamily="18" charset="0"/>
              <a:buChar char="+"/>
              <a:defRPr/>
            </a:pPr>
            <a:endParaRPr lang="en-US" sz="3200" dirty="0" smtClean="0">
              <a:ea typeface="+mn-ea"/>
            </a:endParaRPr>
          </a:p>
        </p:txBody>
      </p:sp>
      <p:pic>
        <p:nvPicPr>
          <p:cNvPr id="7270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309813"/>
            <a:ext cx="3200400"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52400"/>
            <a:ext cx="320040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advTm="5636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smtClean="0"/>
              <a:t>Field Planting</a:t>
            </a:r>
          </a:p>
        </p:txBody>
      </p:sp>
      <p:pic>
        <p:nvPicPr>
          <p:cNvPr id="73731" name="Content Placeholder 4" descr="Bed Marker.jpg"/>
          <p:cNvPicPr>
            <a:picLocks noGrp="1" noChangeAspect="1"/>
          </p:cNvPicPr>
          <p:nvPr>
            <p:ph sz="half" idx="1"/>
          </p:nvPr>
        </p:nvPicPr>
        <p:blipFill>
          <a:blip r:embed="rId5">
            <a:extLst>
              <a:ext uri="{28A0092B-C50C-407E-A947-70E740481C1C}">
                <a14:useLocalDpi xmlns:a14="http://schemas.microsoft.com/office/drawing/2010/main" val="0"/>
              </a:ext>
            </a:extLst>
          </a:blip>
          <a:srcRect l="16600" r="16600"/>
          <a:stretch>
            <a:fillRect/>
          </a:stretch>
        </p:blipFill>
        <p:spPr>
          <a:xfrm>
            <a:off x="609600" y="2057400"/>
            <a:ext cx="4038600" cy="4525963"/>
          </a:xfrm>
        </p:spPr>
      </p:pic>
      <p:pic>
        <p:nvPicPr>
          <p:cNvPr id="73732" name="Content Placeholder 5" descr="photo-42.jpg"/>
          <p:cNvPicPr>
            <a:picLocks noGrp="1" noChangeAspect="1"/>
          </p:cNvPicPr>
          <p:nvPr>
            <p:ph sz="half" idx="2"/>
          </p:nvPr>
        </p:nvPicPr>
        <p:blipFill>
          <a:blip r:embed="rId6">
            <a:extLst>
              <a:ext uri="{28A0092B-C50C-407E-A947-70E740481C1C}">
                <a14:useLocalDpi xmlns:a14="http://schemas.microsoft.com/office/drawing/2010/main" val="0"/>
              </a:ext>
            </a:extLst>
          </a:blip>
          <a:srcRect t="7974" b="7974"/>
          <a:stretch>
            <a:fillRect/>
          </a:stretch>
        </p:blipFill>
        <p:spPr>
          <a:xfrm>
            <a:off x="4876800" y="381000"/>
            <a:ext cx="4038600" cy="45259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82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772400" cy="1219200"/>
          </a:xfrm>
          <a:extLst/>
        </p:spPr>
        <p:txBody>
          <a:bodyPr/>
          <a:lstStyle/>
          <a:p>
            <a:pPr algn="ctr" eaLnBrk="1" hangingPunct="1">
              <a:defRPr/>
            </a:pPr>
            <a:r>
              <a:rPr sz="3600" dirty="0" smtClean="0">
                <a:solidFill>
                  <a:schemeClr val="tx1"/>
                </a:solidFill>
              </a:rPr>
              <a:t>Field Planting Considerations</a:t>
            </a:r>
            <a:endParaRPr sz="3600" dirty="0">
              <a:solidFill>
                <a:schemeClr val="tx1"/>
              </a:solidFill>
            </a:endParaRPr>
          </a:p>
        </p:txBody>
      </p:sp>
      <p:sp>
        <p:nvSpPr>
          <p:cNvPr id="3" name="Text Placeholder 2"/>
          <p:cNvSpPr>
            <a:spLocks noGrp="1"/>
          </p:cNvSpPr>
          <p:nvPr>
            <p:ph type="body" idx="1"/>
          </p:nvPr>
        </p:nvSpPr>
        <p:spPr>
          <a:xfrm>
            <a:off x="838200" y="1447800"/>
            <a:ext cx="7772400" cy="4038600"/>
          </a:xfrm>
        </p:spPr>
        <p:txBody>
          <a:bodyPr>
            <a:normAutofit lnSpcReduction="10000"/>
          </a:bodyPr>
          <a:lstStyle/>
          <a:p>
            <a:pPr marL="571500" indent="-571500" algn="ctr" eaLnBrk="1" hangingPunct="1">
              <a:buClr>
                <a:srgbClr val="FF0000"/>
              </a:buClr>
              <a:buFont typeface="Constantia" pitchFamily="18" charset="0"/>
              <a:buChar char="-"/>
              <a:defRPr/>
            </a:pPr>
            <a:endParaRPr lang="en-US" sz="3600" u="sng" dirty="0" smtClean="0">
              <a:solidFill>
                <a:srgbClr val="FFFF00"/>
              </a:solidFill>
              <a:ea typeface="+mn-ea"/>
            </a:endParaRPr>
          </a:p>
          <a:p>
            <a:pPr marL="457200" indent="-457200" eaLnBrk="1" hangingPunct="1">
              <a:buFont typeface="Wingdings" pitchFamily="2" charset="2"/>
              <a:buChar char="q"/>
              <a:defRPr/>
            </a:pPr>
            <a:r>
              <a:rPr lang="en-US" sz="3200" dirty="0" smtClean="0">
                <a:ea typeface="+mn-ea"/>
              </a:rPr>
              <a:t>Straight rows</a:t>
            </a:r>
          </a:p>
          <a:p>
            <a:pPr marL="457200" indent="-457200" eaLnBrk="1" hangingPunct="1">
              <a:buFont typeface="Wingdings" pitchFamily="2" charset="2"/>
              <a:buChar char="q"/>
              <a:defRPr/>
            </a:pPr>
            <a:r>
              <a:rPr lang="en-US" sz="3200" dirty="0" smtClean="0">
                <a:ea typeface="+mn-ea"/>
              </a:rPr>
              <a:t>Spacing</a:t>
            </a:r>
          </a:p>
          <a:p>
            <a:pPr marL="457200" indent="-457200" eaLnBrk="1" hangingPunct="1">
              <a:buFont typeface="Wingdings" pitchFamily="2" charset="2"/>
              <a:buChar char="q"/>
              <a:defRPr/>
            </a:pPr>
            <a:r>
              <a:rPr lang="en-US" sz="3200" dirty="0" smtClean="0">
                <a:ea typeface="+mn-ea"/>
              </a:rPr>
              <a:t>Planting depth</a:t>
            </a:r>
          </a:p>
          <a:p>
            <a:pPr marL="457200" indent="-457200" eaLnBrk="1" hangingPunct="1">
              <a:buFont typeface="Wingdings" pitchFamily="2" charset="2"/>
              <a:buChar char="q"/>
              <a:defRPr/>
            </a:pPr>
            <a:r>
              <a:rPr lang="en-US" sz="3200" dirty="0" smtClean="0">
                <a:ea typeface="+mn-ea"/>
              </a:rPr>
              <a:t>Nutrition</a:t>
            </a:r>
          </a:p>
          <a:p>
            <a:pPr marL="457200" indent="-457200" eaLnBrk="1" hangingPunct="1">
              <a:buFont typeface="Wingdings" pitchFamily="2" charset="2"/>
              <a:buChar char="q"/>
              <a:defRPr/>
            </a:pPr>
            <a:r>
              <a:rPr lang="en-US" sz="3200" dirty="0" smtClean="0">
                <a:ea typeface="+mn-ea"/>
              </a:rPr>
              <a:t>Row covers</a:t>
            </a:r>
          </a:p>
          <a:p>
            <a:pPr marL="457200" indent="-457200" eaLnBrk="1" hangingPunct="1">
              <a:buFont typeface="Wingdings" pitchFamily="2" charset="2"/>
              <a:buChar char="q"/>
              <a:defRPr/>
            </a:pPr>
            <a:r>
              <a:rPr lang="en-US" sz="3200" dirty="0" smtClean="0">
                <a:ea typeface="+mn-ea"/>
              </a:rPr>
              <a:t>Adapt to system</a:t>
            </a:r>
          </a:p>
          <a:p>
            <a:pPr marL="571500" indent="-571500" algn="ctr" eaLnBrk="1" hangingPunct="1">
              <a:buClr>
                <a:srgbClr val="FFFF00"/>
              </a:buClr>
              <a:buFont typeface="Wingdings" pitchFamily="2" charset="2"/>
              <a:buChar char="q"/>
              <a:defRPr/>
            </a:pPr>
            <a:endParaRPr lang="en-US" sz="3600" u="sng" dirty="0" smtClean="0">
              <a:solidFill>
                <a:srgbClr val="FFFF00"/>
              </a:solidFill>
              <a:ea typeface="+mn-ea"/>
            </a:endParaRPr>
          </a:p>
        </p:txBody>
      </p:sp>
      <p:pic>
        <p:nvPicPr>
          <p:cNvPr id="7475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209800"/>
            <a:ext cx="43624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3504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pPr algn="ctr"/>
            <a:r>
              <a:rPr lang="en-US" b="1" dirty="0" smtClean="0">
                <a:effectLst>
                  <a:outerShdw blurRad="38100" dist="38100" dir="2700000" algn="tl">
                    <a:srgbClr val="000000">
                      <a:alpha val="43137"/>
                    </a:srgbClr>
                  </a:outerShdw>
                </a:effectLst>
              </a:rPr>
              <a:t>Planning</a:t>
            </a:r>
            <a:endParaRPr lang="en-US" b="1" dirty="0">
              <a:effectLst>
                <a:outerShdw blurRad="38100" dist="38100" dir="2700000" algn="tl">
                  <a:srgbClr val="000000">
                    <a:alpha val="43137"/>
                  </a:srgbClr>
                </a:outerShdw>
              </a:effectLst>
            </a:endParaRPr>
          </a:p>
        </p:txBody>
      </p:sp>
      <p:sp>
        <p:nvSpPr>
          <p:cNvPr id="5" name="Content Placeholder 4"/>
          <p:cNvSpPr>
            <a:spLocks noGrp="1"/>
          </p:cNvSpPr>
          <p:nvPr>
            <p:ph sz="half" idx="1"/>
          </p:nvPr>
        </p:nvSpPr>
        <p:spPr>
          <a:xfrm>
            <a:off x="522514" y="1219200"/>
            <a:ext cx="4191000" cy="3048000"/>
          </a:xfrm>
        </p:spPr>
        <p:txBody>
          <a:bodyPr>
            <a:normAutofit fontScale="70000" lnSpcReduction="20000"/>
          </a:bodyPr>
          <a:lstStyle/>
          <a:p>
            <a:pPr marL="0" indent="0">
              <a:buClr>
                <a:srgbClr val="FFFF00"/>
              </a:buClr>
              <a:buNone/>
            </a:pPr>
            <a:r>
              <a:rPr lang="en-US" sz="5100" u="sng" dirty="0" smtClean="0"/>
              <a:t>Crop Selection</a:t>
            </a:r>
          </a:p>
          <a:p>
            <a:pPr>
              <a:buFont typeface="Wingdings" pitchFamily="2" charset="2"/>
              <a:buChar char="q"/>
            </a:pPr>
            <a:r>
              <a:rPr lang="en-US" sz="4000" dirty="0" smtClean="0"/>
              <a:t> Sufficient variety of crops</a:t>
            </a:r>
          </a:p>
          <a:p>
            <a:pPr>
              <a:buFont typeface="Wingdings" pitchFamily="2" charset="2"/>
              <a:buChar char="q"/>
            </a:pPr>
            <a:r>
              <a:rPr lang="en-US" sz="4000" dirty="0" smtClean="0"/>
              <a:t>Early and late maturing cultivars</a:t>
            </a:r>
          </a:p>
          <a:p>
            <a:pPr>
              <a:buFont typeface="Wingdings" pitchFamily="2" charset="2"/>
              <a:buChar char="q"/>
            </a:pPr>
            <a:r>
              <a:rPr lang="en-US" sz="4000" dirty="0"/>
              <a:t> </a:t>
            </a:r>
            <a:r>
              <a:rPr lang="en-US" sz="4000" dirty="0" smtClean="0"/>
              <a:t>Crops that are successful in your area</a:t>
            </a:r>
            <a:endParaRPr lang="en-US" dirty="0"/>
          </a:p>
          <a:p>
            <a:pPr marL="0" indent="0">
              <a:buClr>
                <a:srgbClr val="FFFF00"/>
              </a:buClr>
              <a:buNone/>
            </a:pPr>
            <a:endParaRPr lang="en-US" dirty="0" smtClean="0"/>
          </a:p>
          <a:p>
            <a:pPr marL="0" indent="0">
              <a:buClr>
                <a:srgbClr val="FFFF00"/>
              </a:buClr>
              <a:buNone/>
            </a:pPr>
            <a:endParaRPr lang="en-US" dirty="0"/>
          </a:p>
        </p:txBody>
      </p:sp>
      <p:pic>
        <p:nvPicPr>
          <p:cNvPr id="7" name="Content Placeholder 6"/>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915444" y="1219200"/>
            <a:ext cx="3836670" cy="2895600"/>
          </a:xfrm>
        </p:spPr>
      </p:pic>
      <p:sp>
        <p:nvSpPr>
          <p:cNvPr id="11" name="TextBox 10"/>
          <p:cNvSpPr txBox="1"/>
          <p:nvPr/>
        </p:nvSpPr>
        <p:spPr>
          <a:xfrm>
            <a:off x="838200" y="4572000"/>
            <a:ext cx="7685314" cy="1107996"/>
          </a:xfrm>
          <a:prstGeom prst="rect">
            <a:avLst/>
          </a:prstGeom>
          <a:noFill/>
        </p:spPr>
        <p:txBody>
          <a:bodyPr wrap="square" rtlCol="0">
            <a:spAutoFit/>
          </a:bodyPr>
          <a:lstStyle/>
          <a:p>
            <a:r>
              <a:rPr lang="en-US" sz="2400" dirty="0" smtClean="0"/>
              <a:t>Check out this link for varietal ratings - </a:t>
            </a:r>
            <a:r>
              <a:rPr lang="en-US" sz="2400" dirty="0" smtClean="0">
                <a:hlinkClick r:id="rId6"/>
              </a:rPr>
              <a:t>http://vegvariety.cce.cornell.edu/index.php</a:t>
            </a:r>
            <a:endParaRPr lang="en-US" sz="2400" dirty="0" smtClean="0"/>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18255317"/>
      </p:ext>
    </p:extLst>
  </p:cSld>
  <p:clrMapOvr>
    <a:masterClrMapping/>
  </p:clrMapOvr>
  <mc:AlternateContent xmlns:mc="http://schemas.openxmlformats.org/markup-compatibility/2006" xmlns:p14="http://schemas.microsoft.com/office/powerpoint/2010/main">
    <mc:Choice Requires="p14">
      <p:transition spd="slow" p14:dur="2000" advTm="36768"/>
    </mc:Choice>
    <mc:Fallback xmlns="">
      <p:transition spd="slow" advTm="3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420" y="-152400"/>
            <a:ext cx="7383780" cy="1362456"/>
          </a:xfrm>
        </p:spPr>
        <p:txBody>
          <a:bodyPr/>
          <a:lstStyle/>
          <a:p>
            <a:pPr algn="ctr"/>
            <a:r>
              <a:rPr lang="en-US" dirty="0" smtClean="0">
                <a:solidFill>
                  <a:schemeClr val="tx1"/>
                </a:solidFill>
              </a:rPr>
              <a:t>Crop Planning</a:t>
            </a:r>
            <a:endParaRPr lang="en-US" dirty="0">
              <a:solidFill>
                <a:schemeClr val="tx1"/>
              </a:solidFill>
            </a:endParaRPr>
          </a:p>
        </p:txBody>
      </p:sp>
      <p:sp>
        <p:nvSpPr>
          <p:cNvPr id="6" name="Text Placeholder 5"/>
          <p:cNvSpPr>
            <a:spLocks noGrp="1"/>
          </p:cNvSpPr>
          <p:nvPr>
            <p:ph type="body" idx="1"/>
          </p:nvPr>
        </p:nvSpPr>
        <p:spPr>
          <a:xfrm>
            <a:off x="762000" y="1371600"/>
            <a:ext cx="4343400" cy="3657600"/>
          </a:xfrm>
        </p:spPr>
        <p:txBody>
          <a:bodyPr>
            <a:normAutofit lnSpcReduction="10000"/>
          </a:bodyPr>
          <a:lstStyle/>
          <a:p>
            <a:pPr marL="571500" indent="-571500">
              <a:buFont typeface="Wingdings" pitchFamily="2" charset="2"/>
              <a:buChar char="q"/>
            </a:pPr>
            <a:r>
              <a:rPr lang="en-US" sz="3200" dirty="0" smtClean="0"/>
              <a:t>Frost free period (~April 15-Oct. 15)</a:t>
            </a:r>
          </a:p>
          <a:p>
            <a:pPr marL="571500" indent="-571500">
              <a:buFont typeface="Wingdings" pitchFamily="2" charset="2"/>
              <a:buChar char="q"/>
            </a:pPr>
            <a:r>
              <a:rPr lang="en-US" sz="3200" dirty="0" smtClean="0"/>
              <a:t>Days til </a:t>
            </a:r>
            <a:r>
              <a:rPr lang="en-US" sz="3200" dirty="0" err="1" smtClean="0"/>
              <a:t>plantout</a:t>
            </a:r>
            <a:r>
              <a:rPr lang="en-US" sz="3200" dirty="0" smtClean="0"/>
              <a:t>?</a:t>
            </a:r>
          </a:p>
          <a:p>
            <a:pPr marL="571500" indent="-571500">
              <a:buFont typeface="Wingdings" pitchFamily="2" charset="2"/>
              <a:buChar char="q"/>
            </a:pPr>
            <a:r>
              <a:rPr lang="en-US" sz="3200" dirty="0" smtClean="0"/>
              <a:t>How much to plant?</a:t>
            </a:r>
          </a:p>
          <a:p>
            <a:pPr marL="571500" indent="-571500">
              <a:buFont typeface="Wingdings" pitchFamily="2" charset="2"/>
              <a:buChar char="q"/>
            </a:pPr>
            <a:r>
              <a:rPr lang="en-US" sz="3200" dirty="0" smtClean="0"/>
              <a:t>How many </a:t>
            </a:r>
            <a:r>
              <a:rPr lang="en-US" sz="3200" dirty="0" err="1" smtClean="0"/>
              <a:t>plantouts</a:t>
            </a:r>
            <a:r>
              <a:rPr lang="en-US" sz="3200" dirty="0" smtClean="0"/>
              <a:t>?</a:t>
            </a:r>
          </a:p>
          <a:p>
            <a:pPr marL="571500" indent="-571500">
              <a:buFont typeface="Wingdings" pitchFamily="2" charset="2"/>
              <a:buChar char="q"/>
            </a:pPr>
            <a:r>
              <a:rPr lang="en-US" sz="3200" dirty="0" smtClean="0"/>
              <a:t>Keep good records for future planning</a:t>
            </a:r>
          </a:p>
          <a:p>
            <a:pPr marL="571500" indent="-571500">
              <a:buClr>
                <a:srgbClr val="FFFF00"/>
              </a:buClr>
              <a:buFont typeface="Wingdings" pitchFamily="2" charset="2"/>
              <a:buChar char="q"/>
            </a:pPr>
            <a:endParaRPr lang="en-US" sz="3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1524000"/>
            <a:ext cx="3011424" cy="2971800"/>
          </a:xfrm>
          <a:prstGeom prst="rect">
            <a:avLst/>
          </a:prstGeom>
        </p:spPr>
      </p:pic>
      <p:sp>
        <p:nvSpPr>
          <p:cNvPr id="3" name="Rectangle 2"/>
          <p:cNvSpPr/>
          <p:nvPr/>
        </p:nvSpPr>
        <p:spPr>
          <a:xfrm>
            <a:off x="783770" y="5105400"/>
            <a:ext cx="8207830" cy="646331"/>
          </a:xfrm>
          <a:prstGeom prst="rect">
            <a:avLst/>
          </a:prstGeom>
        </p:spPr>
        <p:txBody>
          <a:bodyPr wrap="square">
            <a:spAutoFit/>
          </a:bodyPr>
          <a:lstStyle/>
          <a:p>
            <a:pPr>
              <a:buClr>
                <a:srgbClr val="FFFF00"/>
              </a:buClr>
            </a:pPr>
            <a:r>
              <a:rPr lang="en-US" dirty="0" smtClean="0">
                <a:hlinkClick r:id="rId6"/>
              </a:rPr>
              <a:t>http://clydesvegetableplantingchart.com/Vegetable-Garden-Planner.aspx</a:t>
            </a:r>
            <a:endParaRPr lang="en-US" dirty="0" smtClean="0"/>
          </a:p>
          <a:p>
            <a:pPr>
              <a:buClr>
                <a:srgbClr val="FFFF00"/>
              </a:buClr>
            </a:pPr>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07955339"/>
      </p:ext>
    </p:extLst>
  </p:cSld>
  <p:clrMapOvr>
    <a:masterClrMapping/>
  </p:clrMapOvr>
  <mc:AlternateContent xmlns:mc="http://schemas.openxmlformats.org/markup-compatibility/2006" xmlns:p14="http://schemas.microsoft.com/office/powerpoint/2010/main">
    <mc:Choice Requires="p14">
      <p:transition spd="slow" p14:dur="2000" advTm="30306">
        <p14:prism isContent="1"/>
      </p:transition>
    </mc:Choice>
    <mc:Fallback xmlns="">
      <p:transition spd="slow" advTm="303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1143000"/>
          </a:xfrm>
        </p:spPr>
        <p:txBody>
          <a:bodyPr/>
          <a:lstStyle/>
          <a:p>
            <a:pPr algn="ctr"/>
            <a:r>
              <a:rPr lang="en-US" sz="3600" dirty="0"/>
              <a:t>Planning - Determine harvest </a:t>
            </a:r>
            <a:r>
              <a:rPr lang="en-US" sz="3600" dirty="0" smtClean="0"/>
              <a:t/>
            </a:r>
            <a:br>
              <a:rPr lang="en-US" sz="3600" dirty="0" smtClean="0"/>
            </a:br>
            <a:r>
              <a:rPr lang="en-US" sz="3600" dirty="0" smtClean="0"/>
              <a:t>outcomes </a:t>
            </a:r>
            <a:r>
              <a:rPr lang="en-US" sz="3600" dirty="0"/>
              <a:t>for each crop</a:t>
            </a:r>
            <a:r>
              <a:rPr lang="en-US" dirty="0"/>
              <a:t/>
            </a:r>
            <a:br>
              <a:rPr lang="en-US" dirty="0"/>
            </a:br>
            <a:endParaRPr lang="en-US" b="1" dirty="0">
              <a:effectLst>
                <a:outerShdw blurRad="38100" dist="38100" dir="2700000" algn="tl">
                  <a:srgbClr val="000000">
                    <a:alpha val="43137"/>
                  </a:srgbClr>
                </a:outerShdw>
              </a:effectLst>
            </a:endParaRPr>
          </a:p>
        </p:txBody>
      </p:sp>
      <p:sp>
        <p:nvSpPr>
          <p:cNvPr id="5" name="Content Placeholder 4"/>
          <p:cNvSpPr>
            <a:spLocks noGrp="1"/>
          </p:cNvSpPr>
          <p:nvPr>
            <p:ph sz="half" idx="1"/>
          </p:nvPr>
        </p:nvSpPr>
        <p:spPr>
          <a:xfrm>
            <a:off x="228600" y="1752600"/>
            <a:ext cx="3733800" cy="4553129"/>
          </a:xfrm>
        </p:spPr>
        <p:txBody>
          <a:bodyPr>
            <a:normAutofit/>
          </a:bodyPr>
          <a:lstStyle/>
          <a:p>
            <a:pPr marL="0" indent="0">
              <a:buClr>
                <a:srgbClr val="FFFF00"/>
              </a:buClr>
              <a:buNone/>
            </a:pPr>
            <a:endParaRPr lang="en-US" dirty="0">
              <a:solidFill>
                <a:srgbClr val="FFFF00"/>
              </a:solidFill>
            </a:endParaRPr>
          </a:p>
          <a:p>
            <a:pPr marL="0" indent="0">
              <a:buClr>
                <a:srgbClr val="FFFF00"/>
              </a:buClr>
              <a:buNone/>
            </a:pPr>
            <a:endParaRPr lang="en-US" dirty="0" smtClean="0">
              <a:solidFill>
                <a:srgbClr val="FFFF00"/>
              </a:solidFill>
            </a:endParaRPr>
          </a:p>
          <a:p>
            <a:pPr marL="0" indent="0">
              <a:buClr>
                <a:srgbClr val="FFFF00"/>
              </a:buClr>
              <a:buNone/>
            </a:pPr>
            <a:r>
              <a:rPr lang="en-US" dirty="0" smtClean="0"/>
              <a:t> </a:t>
            </a:r>
            <a:endParaRPr lang="en-US" dirty="0"/>
          </a:p>
        </p:txBody>
      </p:sp>
      <p:pic>
        <p:nvPicPr>
          <p:cNvPr id="6" name="Content Placeholder 5"/>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968518" y="4693355"/>
            <a:ext cx="2406363" cy="2164645"/>
          </a:xfrm>
        </p:spPr>
      </p:pic>
      <p:sp>
        <p:nvSpPr>
          <p:cNvPr id="2" name="TextBox 1"/>
          <p:cNvSpPr txBox="1"/>
          <p:nvPr/>
        </p:nvSpPr>
        <p:spPr>
          <a:xfrm>
            <a:off x="685800" y="1981200"/>
            <a:ext cx="3276600" cy="2677656"/>
          </a:xfrm>
          <a:prstGeom prst="rect">
            <a:avLst/>
          </a:prstGeom>
          <a:noFill/>
        </p:spPr>
        <p:txBody>
          <a:bodyPr wrap="square" rtlCol="0">
            <a:spAutoFit/>
          </a:bodyPr>
          <a:lstStyle/>
          <a:p>
            <a:pPr marL="800100" lvl="1" indent="-342900">
              <a:buClr>
                <a:schemeClr val="tx1"/>
              </a:buClr>
              <a:buFont typeface="Wingdings" pitchFamily="2" charset="2"/>
              <a:buChar char="q"/>
            </a:pPr>
            <a:r>
              <a:rPr lang="en-US" sz="2100" dirty="0" smtClean="0"/>
              <a:t>How much per harvest? (lbs., heads, bunches)</a:t>
            </a:r>
          </a:p>
          <a:p>
            <a:pPr marL="800100" lvl="1" indent="-342900">
              <a:buClr>
                <a:schemeClr val="tx1"/>
              </a:buClr>
              <a:buFont typeface="Wingdings" pitchFamily="2" charset="2"/>
              <a:buChar char="q"/>
            </a:pPr>
            <a:r>
              <a:rPr lang="en-US" sz="2100" dirty="0" smtClean="0"/>
              <a:t>Frequency of harvests?</a:t>
            </a:r>
          </a:p>
          <a:p>
            <a:pPr marL="800100" lvl="1" indent="-342900">
              <a:buClr>
                <a:schemeClr val="tx1"/>
              </a:buClr>
              <a:buFont typeface="Wingdings" pitchFamily="2" charset="2"/>
              <a:buChar char="q"/>
            </a:pPr>
            <a:r>
              <a:rPr lang="en-US" sz="2100" dirty="0" smtClean="0"/>
              <a:t>Over what time period?</a:t>
            </a:r>
          </a:p>
          <a:p>
            <a:pPr marL="800100" lvl="1" indent="-342900">
              <a:buClr>
                <a:schemeClr val="tx1"/>
              </a:buClr>
              <a:buFont typeface="Wingdings" pitchFamily="2" charset="2"/>
              <a:buChar char="q"/>
            </a:pPr>
            <a:r>
              <a:rPr lang="en-US" sz="2100" dirty="0" smtClean="0"/>
              <a:t>Add 25% cull rate</a:t>
            </a:r>
            <a:endParaRPr lang="en-US" sz="2100" dirty="0"/>
          </a:p>
        </p:txBody>
      </p:sp>
      <p:sp>
        <p:nvSpPr>
          <p:cNvPr id="8" name="TextBox 7"/>
          <p:cNvSpPr txBox="1"/>
          <p:nvPr/>
        </p:nvSpPr>
        <p:spPr>
          <a:xfrm>
            <a:off x="4419600" y="1364580"/>
            <a:ext cx="4724400" cy="5447645"/>
          </a:xfrm>
          <a:prstGeom prst="rect">
            <a:avLst/>
          </a:prstGeom>
          <a:noFill/>
        </p:spPr>
        <p:txBody>
          <a:bodyPr wrap="square" rtlCol="0">
            <a:spAutoFit/>
          </a:bodyPr>
          <a:lstStyle/>
          <a:p>
            <a:pPr marL="342900" indent="-342900">
              <a:buFont typeface="Wingdings" pitchFamily="2" charset="2"/>
              <a:buChar char="q"/>
            </a:pPr>
            <a:r>
              <a:rPr lang="en-US" sz="2400" dirty="0" smtClean="0"/>
              <a:t>Example: per 100 CSA shares (24 total weeks June 4 – November 12)</a:t>
            </a:r>
          </a:p>
          <a:p>
            <a:pPr marL="342900" indent="-342900">
              <a:buFont typeface="Wingdings" pitchFamily="2" charset="2"/>
              <a:buChar char="q"/>
            </a:pPr>
            <a:r>
              <a:rPr lang="en-US" sz="2400" dirty="0" smtClean="0"/>
              <a:t>Need 1 head x 100 shares per week = 100 harvestable heads per week</a:t>
            </a:r>
          </a:p>
          <a:p>
            <a:pPr marL="342900" indent="-342900">
              <a:buFont typeface="Wingdings" pitchFamily="2" charset="2"/>
              <a:buChar char="q"/>
            </a:pPr>
            <a:r>
              <a:rPr lang="en-US" sz="2400" dirty="0" smtClean="0"/>
              <a:t>Add 25% cull rate for poor quality transplants, crop loss, etc.  100 x 1.25 = 125 plants per week</a:t>
            </a:r>
          </a:p>
          <a:p>
            <a:pPr marL="342900" indent="-342900">
              <a:buFont typeface="Wingdings" pitchFamily="2" charset="2"/>
              <a:buChar char="q"/>
            </a:pPr>
            <a:r>
              <a:rPr lang="en-US" sz="2400" dirty="0" smtClean="0"/>
              <a:t>Want to provide a head of lettuce in 16 of 24 weeks of CSA.  125 x 16 = 2,000 total lettuce plants needed</a:t>
            </a:r>
          </a:p>
          <a:p>
            <a:endParaRPr lang="en-US" dirty="0" smtClean="0">
              <a:solidFill>
                <a:srgbClr val="FFFF00"/>
              </a:solidFill>
            </a:endParaRPr>
          </a:p>
          <a:p>
            <a:endParaRPr lang="en-US" dirty="0">
              <a:solidFill>
                <a:srgbClr val="FFFF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44249421"/>
      </p:ext>
    </p:extLst>
  </p:cSld>
  <p:clrMapOvr>
    <a:masterClrMapping/>
  </p:clrMapOvr>
  <mc:AlternateContent xmlns:mc="http://schemas.openxmlformats.org/markup-compatibility/2006" xmlns:p14="http://schemas.microsoft.com/office/powerpoint/2010/main">
    <mc:Choice Requires="p14">
      <p:transition spd="slow" p14:dur="2000" advTm="36120"/>
    </mc:Choice>
    <mc:Fallback xmlns="">
      <p:transition spd="slow" advTm="3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ctr"/>
            <a:r>
              <a:rPr lang="en-US" b="1" dirty="0" smtClean="0"/>
              <a:t>Planning</a:t>
            </a:r>
            <a:endParaRPr lang="en-US" b="1" dirty="0"/>
          </a:p>
        </p:txBody>
      </p:sp>
      <p:sp>
        <p:nvSpPr>
          <p:cNvPr id="3" name="Content Placeholder 2"/>
          <p:cNvSpPr>
            <a:spLocks noGrp="1"/>
          </p:cNvSpPr>
          <p:nvPr>
            <p:ph sz="half" idx="1"/>
          </p:nvPr>
        </p:nvSpPr>
        <p:spPr>
          <a:xfrm>
            <a:off x="1752600" y="1920085"/>
            <a:ext cx="6019800" cy="4434840"/>
          </a:xfrm>
        </p:spPr>
        <p:txBody>
          <a:bodyPr/>
          <a:lstStyle/>
          <a:p>
            <a:pPr>
              <a:buFont typeface="Wingdings" pitchFamily="2" charset="2"/>
              <a:buChar char="q"/>
            </a:pPr>
            <a:r>
              <a:rPr lang="en-US" dirty="0" smtClean="0"/>
              <a:t> </a:t>
            </a:r>
            <a:r>
              <a:rPr lang="en-US" sz="2800" dirty="0" smtClean="0"/>
              <a:t>You can create your own plan using excel, access, or other database software</a:t>
            </a:r>
          </a:p>
          <a:p>
            <a:pPr>
              <a:buFont typeface="Wingdings" pitchFamily="2" charset="2"/>
              <a:buChar char="q"/>
            </a:pPr>
            <a:r>
              <a:rPr lang="en-US" sz="2800" dirty="0" smtClean="0"/>
              <a:t> Not only for transplants, but for all field production</a:t>
            </a:r>
          </a:p>
          <a:p>
            <a:pPr>
              <a:buFont typeface="Wingdings" pitchFamily="2" charset="2"/>
              <a:buChar char="q"/>
            </a:pPr>
            <a:r>
              <a:rPr lang="en-US" sz="2800" dirty="0"/>
              <a:t> </a:t>
            </a:r>
            <a:r>
              <a:rPr lang="en-US" sz="2800" dirty="0" smtClean="0"/>
              <a:t>Better records mean better planning</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37620614"/>
      </p:ext>
    </p:extLst>
  </p:cSld>
  <p:clrMapOvr>
    <a:masterClrMapping/>
  </p:clrMapOvr>
  <p:transition spd="slow" advTm="3374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6550152" cy="990600"/>
          </a:xfrm>
        </p:spPr>
        <p:txBody>
          <a:bodyPr/>
          <a:lstStyle/>
          <a:p>
            <a:r>
              <a:rPr lang="en-US" sz="6000" dirty="0">
                <a:solidFill>
                  <a:schemeClr val="tx2"/>
                </a:solidFill>
              </a:rPr>
              <a:t>Resources</a:t>
            </a:r>
          </a:p>
        </p:txBody>
      </p:sp>
      <p:sp>
        <p:nvSpPr>
          <p:cNvPr id="3" name="Text Placeholder 2"/>
          <p:cNvSpPr>
            <a:spLocks noGrp="1"/>
          </p:cNvSpPr>
          <p:nvPr>
            <p:ph type="body" idx="1"/>
          </p:nvPr>
        </p:nvSpPr>
        <p:spPr>
          <a:xfrm>
            <a:off x="609600" y="990600"/>
            <a:ext cx="8534400" cy="5867400"/>
          </a:xfrm>
        </p:spPr>
        <p:txBody>
          <a:bodyPr/>
          <a:lstStyle/>
          <a:p>
            <a:pPr marL="457200" indent="-457200">
              <a:spcAft>
                <a:spcPts val="1200"/>
              </a:spcAft>
              <a:buClr>
                <a:schemeClr val="tx1"/>
              </a:buClr>
              <a:buFont typeface="Arial" pitchFamily="34" charset="0"/>
              <a:buChar char="•"/>
            </a:pPr>
            <a:r>
              <a:rPr lang="en-US" sz="2600" u="sng" dirty="0">
                <a:solidFill>
                  <a:schemeClr val="tx2"/>
                </a:solidFill>
                <a:hlinkClick r:id="rId5"/>
              </a:rPr>
              <a:t>http://</a:t>
            </a:r>
            <a:r>
              <a:rPr lang="en-US" sz="2600" u="sng" dirty="0" smtClean="0">
                <a:solidFill>
                  <a:schemeClr val="tx2"/>
                </a:solidFill>
                <a:hlinkClick r:id="rId5"/>
              </a:rPr>
              <a:t>extension.umass.edu/floriculture/fact-sheets/damping-bedding-plants-and-vegetables</a:t>
            </a:r>
            <a:r>
              <a:rPr lang="en-US" sz="2600" u="sng" dirty="0" smtClean="0">
                <a:solidFill>
                  <a:schemeClr val="tx2"/>
                </a:solidFill>
              </a:rPr>
              <a:t>     </a:t>
            </a:r>
            <a:endParaRPr lang="en-US" sz="2600" u="sng" dirty="0">
              <a:solidFill>
                <a:schemeClr val="tx2"/>
              </a:solidFill>
            </a:endParaRPr>
          </a:p>
          <a:p>
            <a:pPr marL="457200" indent="-457200">
              <a:spcAft>
                <a:spcPts val="1200"/>
              </a:spcAft>
              <a:buClr>
                <a:schemeClr val="tx1"/>
              </a:buClr>
              <a:buFont typeface="Arial" pitchFamily="34" charset="0"/>
              <a:buChar char="•"/>
            </a:pPr>
            <a:r>
              <a:rPr lang="en-US" sz="2600" u="sng" dirty="0">
                <a:solidFill>
                  <a:schemeClr val="tx2"/>
                </a:solidFill>
                <a:hlinkClick r:id="rId6"/>
              </a:rPr>
              <a:t>https://www.morgancountyseeds.com/store</a:t>
            </a:r>
            <a:r>
              <a:rPr lang="en-US" sz="2600" u="sng" dirty="0" smtClean="0">
                <a:solidFill>
                  <a:schemeClr val="tx2"/>
                </a:solidFill>
                <a:hlinkClick r:id="rId6"/>
              </a:rPr>
              <a:t>/</a:t>
            </a:r>
            <a:r>
              <a:rPr lang="en-US" sz="2600" u="sng" dirty="0" smtClean="0">
                <a:solidFill>
                  <a:schemeClr val="tx2"/>
                </a:solidFill>
              </a:rPr>
              <a:t> </a:t>
            </a:r>
            <a:endParaRPr lang="en-US" sz="2600" u="sng" dirty="0">
              <a:solidFill>
                <a:schemeClr val="tx2"/>
              </a:solidFill>
            </a:endParaRPr>
          </a:p>
          <a:p>
            <a:pPr marL="457200" indent="-457200">
              <a:spcAft>
                <a:spcPts val="1200"/>
              </a:spcAft>
              <a:buClr>
                <a:schemeClr val="tx1"/>
              </a:buClr>
              <a:buFont typeface="Arial" pitchFamily="34" charset="0"/>
              <a:buChar char="•"/>
            </a:pPr>
            <a:r>
              <a:rPr lang="en-US" sz="2600" u="sng" dirty="0">
                <a:solidFill>
                  <a:schemeClr val="tx2"/>
                </a:solidFill>
                <a:hlinkClick r:id="rId7"/>
              </a:rPr>
              <a:t>http://www.veggiecompass.com</a:t>
            </a:r>
            <a:r>
              <a:rPr lang="en-US" sz="2600" u="sng" dirty="0" smtClean="0">
                <a:solidFill>
                  <a:schemeClr val="tx2"/>
                </a:solidFill>
                <a:hlinkClick r:id="rId7"/>
              </a:rPr>
              <a:t>/</a:t>
            </a:r>
            <a:r>
              <a:rPr lang="en-US" sz="2600" u="sng" dirty="0" smtClean="0">
                <a:solidFill>
                  <a:schemeClr val="tx2"/>
                </a:solidFill>
              </a:rPr>
              <a:t> </a:t>
            </a:r>
            <a:endParaRPr lang="en-US" sz="2600" u="sng" dirty="0">
              <a:solidFill>
                <a:schemeClr val="tx2"/>
              </a:solidFill>
            </a:endParaRPr>
          </a:p>
          <a:p>
            <a:pPr marL="457200" indent="-457200">
              <a:spcAft>
                <a:spcPts val="1200"/>
              </a:spcAft>
              <a:buClr>
                <a:schemeClr val="tx1"/>
              </a:buClr>
              <a:buFont typeface="Arial" pitchFamily="34" charset="0"/>
              <a:buChar char="•"/>
            </a:pPr>
            <a:r>
              <a:rPr lang="en-US" sz="2600" u="sng" dirty="0">
                <a:solidFill>
                  <a:schemeClr val="tx2"/>
                </a:solidFill>
                <a:hlinkClick r:id="rId8"/>
              </a:rPr>
              <a:t>http://clydesvegetableplantingchart.com/Vegetable-Garden-Planner.aspx</a:t>
            </a:r>
            <a:endParaRPr lang="en-US" sz="2600" u="sng" dirty="0">
              <a:solidFill>
                <a:schemeClr val="tx2"/>
              </a:solidFill>
            </a:endParaRPr>
          </a:p>
          <a:p>
            <a:pPr marL="457200" indent="-457200">
              <a:spcAft>
                <a:spcPts val="1200"/>
              </a:spcAft>
              <a:buClr>
                <a:schemeClr val="tx1"/>
              </a:buClr>
              <a:buFont typeface="Arial" pitchFamily="34" charset="0"/>
              <a:buChar char="•"/>
            </a:pPr>
            <a:r>
              <a:rPr lang="en-US" sz="2600" u="sng" dirty="0">
                <a:solidFill>
                  <a:schemeClr val="tx2"/>
                </a:solidFill>
                <a:hlinkClick r:id="rId9"/>
              </a:rPr>
              <a:t>http://bse.wisc.edu/HFHP/tipsheets_pdf/dibble4web.pdf</a:t>
            </a:r>
            <a:endParaRPr lang="en-US" sz="2600" u="sng" dirty="0">
              <a:solidFill>
                <a:schemeClr val="tx2"/>
              </a:solidFill>
            </a:endParaRPr>
          </a:p>
          <a:p>
            <a:pPr marL="457200" indent="-457200">
              <a:spcAft>
                <a:spcPts val="1200"/>
              </a:spcAft>
              <a:buClr>
                <a:schemeClr val="tx1"/>
              </a:buClr>
              <a:buFont typeface="Arial" pitchFamily="34" charset="0"/>
              <a:buChar char="•"/>
            </a:pPr>
            <a:r>
              <a:rPr lang="en-US" sz="2600" u="sng" dirty="0">
                <a:solidFill>
                  <a:schemeClr val="tx2"/>
                </a:solidFill>
                <a:hlinkClick r:id="rId10"/>
              </a:rPr>
              <a:t>http://www.nevegetable.org/index.php/management</a:t>
            </a:r>
            <a:endParaRPr lang="en-US" sz="2600" u="sng" dirty="0">
              <a:solidFill>
                <a:schemeClr val="tx2"/>
              </a:solidFill>
            </a:endParaRPr>
          </a:p>
          <a:p>
            <a:pPr marL="457200" indent="-457200">
              <a:spcAft>
                <a:spcPts val="1200"/>
              </a:spcAft>
              <a:buClr>
                <a:schemeClr val="tx1"/>
              </a:buClr>
              <a:buFont typeface="Wingdings" pitchFamily="2" charset="2"/>
              <a:buChar char="q"/>
            </a:pPr>
            <a:endParaRPr lang="en-US" sz="2800" u="sng" dirty="0">
              <a:solidFill>
                <a:schemeClr val="tx2"/>
              </a:solidFill>
            </a:endParaRPr>
          </a:p>
          <a:p>
            <a:pPr>
              <a:spcAft>
                <a:spcPts val="1200"/>
              </a:spcAft>
            </a:pP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60785996"/>
      </p:ext>
    </p:extLst>
  </p:cSld>
  <p:clrMapOvr>
    <a:masterClrMapping/>
  </p:clrMapOvr>
  <p:transition spd="slow" advTm="2020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762000" y="269875"/>
            <a:ext cx="8077200" cy="1143000"/>
          </a:xfrm>
        </p:spPr>
        <p:txBody>
          <a:bodyPr/>
          <a:lstStyle/>
          <a:p>
            <a:pPr eaLnBrk="1" hangingPunct="1"/>
            <a:r>
              <a:rPr smtClean="0"/>
              <a:t>Impact of Temperature</a:t>
            </a:r>
          </a:p>
        </p:txBody>
      </p:sp>
      <p:pic>
        <p:nvPicPr>
          <p:cNvPr id="13315" name="Picture 2" descr="Image of graph showing relationship between soil temperature and seed germin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981200"/>
            <a:ext cx="830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700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4267200" cy="726989"/>
          </a:xfrm>
        </p:spPr>
        <p:txBody>
          <a:bodyPr/>
          <a:lstStyle/>
          <a:p>
            <a:r>
              <a:rPr lang="en-US" sz="5400" dirty="0">
                <a:solidFill>
                  <a:schemeClr val="tx2"/>
                </a:solidFill>
              </a:rPr>
              <a:t>Resources</a:t>
            </a:r>
            <a:endParaRPr lang="en-US" dirty="0"/>
          </a:p>
        </p:txBody>
      </p:sp>
      <p:sp>
        <p:nvSpPr>
          <p:cNvPr id="3" name="Text Placeholder 2"/>
          <p:cNvSpPr>
            <a:spLocks noGrp="1"/>
          </p:cNvSpPr>
          <p:nvPr>
            <p:ph type="body" idx="1"/>
          </p:nvPr>
        </p:nvSpPr>
        <p:spPr>
          <a:xfrm>
            <a:off x="685800" y="990600"/>
            <a:ext cx="8382000" cy="4267200"/>
          </a:xfrm>
        </p:spPr>
        <p:txBody>
          <a:bodyPr/>
          <a:lstStyle/>
          <a:p>
            <a:pPr marL="457200" indent="-457200">
              <a:spcAft>
                <a:spcPts val="1200"/>
              </a:spcAft>
              <a:buClr>
                <a:schemeClr val="tx1"/>
              </a:buClr>
              <a:buFont typeface="Arial" pitchFamily="34" charset="0"/>
              <a:buChar char="•"/>
            </a:pPr>
            <a:r>
              <a:rPr lang="en-US" sz="2600" u="sng" dirty="0">
                <a:solidFill>
                  <a:schemeClr val="tx2"/>
                </a:solidFill>
                <a:hlinkClick r:id="rId4"/>
              </a:rPr>
              <a:t>http://www.gpnmag.com/height-control-vegetable-transplants-0</a:t>
            </a:r>
            <a:endParaRPr lang="en-US" sz="2600" u="sng" dirty="0">
              <a:solidFill>
                <a:schemeClr val="tx2"/>
              </a:solidFill>
            </a:endParaRPr>
          </a:p>
          <a:p>
            <a:pPr marL="457200" indent="-457200">
              <a:spcAft>
                <a:spcPts val="1200"/>
              </a:spcAft>
              <a:buClr>
                <a:schemeClr val="tx1"/>
              </a:buClr>
              <a:buFont typeface="Arial" pitchFamily="34" charset="0"/>
              <a:buChar char="•"/>
            </a:pPr>
            <a:r>
              <a:rPr lang="en-US" sz="2600" u="sng" dirty="0">
                <a:solidFill>
                  <a:schemeClr val="tx2"/>
                </a:solidFill>
                <a:hlinkClick r:id="rId5"/>
              </a:rPr>
              <a:t>http://www.uky.edu/Ag/Horticulture/anderson/orgfert1.pdf</a:t>
            </a:r>
            <a:endParaRPr lang="en-US" sz="2600" u="sng" dirty="0">
              <a:solidFill>
                <a:schemeClr val="tx2"/>
              </a:solidFill>
            </a:endParaRPr>
          </a:p>
          <a:p>
            <a:pPr marL="457200" indent="-457200">
              <a:spcAft>
                <a:spcPts val="1200"/>
              </a:spcAft>
              <a:buClr>
                <a:schemeClr val="tx1"/>
              </a:buClr>
              <a:buFont typeface="Arial" pitchFamily="34" charset="0"/>
              <a:buChar char="•"/>
            </a:pPr>
            <a:r>
              <a:rPr lang="en-US" sz="2600" u="sng" dirty="0">
                <a:solidFill>
                  <a:schemeClr val="tx2"/>
                </a:solidFill>
                <a:hlinkClick r:id="rId6"/>
              </a:rPr>
              <a:t>http://www.uky.edu/Ag/Horticulture/anderson/orgfert3.pdf</a:t>
            </a:r>
            <a:r>
              <a:rPr lang="en-US" sz="2600" u="sng" dirty="0">
                <a:solidFill>
                  <a:schemeClr val="tx2"/>
                </a:solidFill>
              </a:rPr>
              <a:t> </a:t>
            </a:r>
          </a:p>
          <a:p>
            <a:pPr marL="457200" indent="-457200">
              <a:spcAft>
                <a:spcPts val="1200"/>
              </a:spcAft>
              <a:buClr>
                <a:schemeClr val="tx1"/>
              </a:buClr>
              <a:buFont typeface="Arial" pitchFamily="34" charset="0"/>
              <a:buChar char="•"/>
            </a:pPr>
            <a:r>
              <a:rPr lang="en-US" sz="2600" u="sng" dirty="0" smtClean="0">
                <a:solidFill>
                  <a:schemeClr val="tx2"/>
                </a:solidFill>
                <a:hlinkClick r:id="rId7"/>
              </a:rPr>
              <a:t>http://www.hoophouse.msu.edu/assets/custom/files/Develop%20A%20Transplant%20Action%20Plan.pdf</a:t>
            </a:r>
            <a:r>
              <a:rPr lang="en-US" sz="2600" u="sng" dirty="0" smtClean="0">
                <a:solidFill>
                  <a:schemeClr val="tx2"/>
                </a:solidFill>
              </a:rPr>
              <a:t> </a:t>
            </a:r>
            <a:endParaRPr lang="en-US" sz="2600" u="sng" dirty="0">
              <a:solidFill>
                <a:schemeClr val="tx2"/>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426031"/>
      </p:ext>
    </p:extLst>
  </p:cSld>
  <p:clrMapOvr>
    <a:masterClrMapping/>
  </p:clrMapOvr>
  <p:transition spd="slow" advTm="53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4267200" cy="726989"/>
          </a:xfrm>
        </p:spPr>
        <p:txBody>
          <a:bodyPr/>
          <a:lstStyle/>
          <a:p>
            <a:r>
              <a:rPr lang="en-US" sz="5400" dirty="0">
                <a:solidFill>
                  <a:schemeClr val="tx2"/>
                </a:solidFill>
              </a:rPr>
              <a:t>Resources</a:t>
            </a:r>
            <a:endParaRPr lang="en-US" dirty="0"/>
          </a:p>
        </p:txBody>
      </p:sp>
      <p:sp>
        <p:nvSpPr>
          <p:cNvPr id="3" name="Text Placeholder 2"/>
          <p:cNvSpPr>
            <a:spLocks noGrp="1"/>
          </p:cNvSpPr>
          <p:nvPr>
            <p:ph type="body" idx="1"/>
          </p:nvPr>
        </p:nvSpPr>
        <p:spPr>
          <a:xfrm>
            <a:off x="1066800" y="990600"/>
            <a:ext cx="7772400" cy="5029200"/>
          </a:xfrm>
        </p:spPr>
        <p:txBody>
          <a:bodyPr/>
          <a:lstStyle/>
          <a:p>
            <a:pPr marL="457200" indent="-457200">
              <a:spcAft>
                <a:spcPts val="1200"/>
              </a:spcAft>
              <a:buClr>
                <a:schemeClr val="tx1"/>
              </a:buClr>
              <a:buFont typeface="Arial" pitchFamily="34" charset="0"/>
              <a:buChar char="•"/>
            </a:pPr>
            <a:r>
              <a:rPr lang="en-US" sz="2600" u="sng" dirty="0">
                <a:solidFill>
                  <a:schemeClr val="tx2"/>
                </a:solidFill>
                <a:hlinkClick r:id="rId4"/>
              </a:rPr>
              <a:t>http://www.msuorganicfarm.com/</a:t>
            </a:r>
            <a:r>
              <a:rPr lang="en-US" sz="2600" u="sng" dirty="0" smtClean="0">
                <a:solidFill>
                  <a:schemeClr val="tx2"/>
                </a:solidFill>
                <a:hlinkClick r:id="rId4"/>
              </a:rPr>
              <a:t>Transplants.pdf</a:t>
            </a:r>
            <a:endParaRPr lang="en-US" sz="2600" u="sng" dirty="0" smtClean="0">
              <a:solidFill>
                <a:schemeClr val="tx2"/>
              </a:solidFill>
            </a:endParaRPr>
          </a:p>
          <a:p>
            <a:pPr marL="457200" indent="-457200">
              <a:spcAft>
                <a:spcPts val="1200"/>
              </a:spcAft>
              <a:buClr>
                <a:schemeClr val="tx1"/>
              </a:buClr>
              <a:buFont typeface="Arial" pitchFamily="34" charset="0"/>
              <a:buChar char="•"/>
            </a:pPr>
            <a:r>
              <a:rPr lang="en-US" sz="2600" u="sng" dirty="0">
                <a:solidFill>
                  <a:schemeClr val="tx2"/>
                </a:solidFill>
                <a:hlinkClick r:id="rId5"/>
              </a:rPr>
              <a:t>http://extension.psu.edu/start-farming/courses/files/select-</a:t>
            </a:r>
            <a:r>
              <a:rPr lang="en-US" sz="2600" u="sng" dirty="0" smtClean="0">
                <a:solidFill>
                  <a:schemeClr val="tx2"/>
                </a:solidFill>
                <a:hlinkClick r:id="rId5"/>
              </a:rPr>
              <a:t>seeding</a:t>
            </a:r>
            <a:endParaRPr lang="en-US" sz="2600" u="sng" dirty="0" smtClean="0">
              <a:solidFill>
                <a:schemeClr val="tx2"/>
              </a:solidFill>
            </a:endParaRPr>
          </a:p>
          <a:p>
            <a:pPr marL="457200" indent="-457200">
              <a:spcAft>
                <a:spcPts val="1200"/>
              </a:spcAft>
              <a:buClr>
                <a:schemeClr val="tx1"/>
              </a:buClr>
              <a:buFont typeface="Arial" pitchFamily="34" charset="0"/>
              <a:buChar char="•"/>
            </a:pPr>
            <a:r>
              <a:rPr lang="en-US" sz="2600" u="sng" dirty="0">
                <a:solidFill>
                  <a:schemeClr val="tx2"/>
                </a:solidFill>
                <a:hlinkClick r:id="rId6"/>
              </a:rPr>
              <a:t>https://attra.ncat.org/attra-pub/summaries/summary.php?pub=</a:t>
            </a:r>
            <a:r>
              <a:rPr lang="en-US" sz="2600" u="sng" dirty="0" smtClean="0">
                <a:solidFill>
                  <a:schemeClr val="tx2"/>
                </a:solidFill>
                <a:hlinkClick r:id="rId6"/>
              </a:rPr>
              <a:t>55</a:t>
            </a:r>
            <a:endParaRPr lang="en-US" sz="2600" u="sng" dirty="0" smtClean="0">
              <a:solidFill>
                <a:schemeClr val="tx2"/>
              </a:solidFill>
            </a:endParaRPr>
          </a:p>
          <a:p>
            <a:pPr marL="457200" indent="-457200">
              <a:spcAft>
                <a:spcPts val="1200"/>
              </a:spcAft>
              <a:buClr>
                <a:schemeClr val="tx1"/>
              </a:buClr>
              <a:buFont typeface="Arial" pitchFamily="34" charset="0"/>
              <a:buChar char="•"/>
            </a:pPr>
            <a:r>
              <a:rPr lang="en-US" sz="2600" u="sng" dirty="0">
                <a:solidFill>
                  <a:schemeClr val="tx2"/>
                </a:solidFill>
              </a:rPr>
              <a:t>http://</a:t>
            </a:r>
            <a:r>
              <a:rPr lang="en-US" sz="2600" u="sng" dirty="0" err="1">
                <a:solidFill>
                  <a:schemeClr val="tx2"/>
                </a:solidFill>
              </a:rPr>
              <a:t>www.agsquared.com</a:t>
            </a:r>
            <a:endParaRPr lang="en-US" sz="2600" u="sng" dirty="0" smtClean="0">
              <a:solidFill>
                <a:schemeClr val="tx2"/>
              </a:solidFill>
            </a:endParaRPr>
          </a:p>
          <a:p>
            <a:pPr>
              <a:spcAft>
                <a:spcPts val="1200"/>
              </a:spcAft>
              <a:buClr>
                <a:schemeClr val="tx1"/>
              </a:buClr>
            </a:pPr>
            <a:endParaRPr lang="en-US" sz="2600" u="sng" dirty="0">
              <a:solidFill>
                <a:schemeClr val="tx2"/>
              </a:solidFill>
            </a:endParaRPr>
          </a:p>
          <a:p>
            <a:pPr marL="457200" indent="-457200">
              <a:spcAft>
                <a:spcPts val="1200"/>
              </a:spcAft>
              <a:buClr>
                <a:schemeClr val="tx1"/>
              </a:buClr>
              <a:buFont typeface="Arial" pitchFamily="34" charset="0"/>
              <a:buChar char="•"/>
            </a:pPr>
            <a:endParaRPr lang="en-US" sz="2600" u="sng" dirty="0" smtClean="0">
              <a:solidFill>
                <a:schemeClr val="tx2"/>
              </a:solidFill>
            </a:endParaRPr>
          </a:p>
          <a:p>
            <a:pPr marL="457200" indent="-457200">
              <a:spcAft>
                <a:spcPts val="1200"/>
              </a:spcAft>
              <a:buClr>
                <a:schemeClr val="tx1"/>
              </a:buClr>
              <a:buFont typeface="Arial" pitchFamily="34" charset="0"/>
              <a:buChar char="•"/>
            </a:pPr>
            <a:endParaRPr lang="en-US" sz="2600" u="sng" dirty="0">
              <a:solidFill>
                <a:schemeClr val="tx2"/>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4757617"/>
      </p:ext>
    </p:extLst>
  </p:cSld>
  <p:clrMapOvr>
    <a:masterClrMapping/>
  </p:clrMapOvr>
  <p:transition spd="slow" advTm="331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119"/>
            <a:ext cx="7772400" cy="1362456"/>
          </a:xfrm>
        </p:spPr>
        <p:txBody>
          <a:bodyPr/>
          <a:lstStyle/>
          <a:p>
            <a:pPr algn="ctr"/>
            <a:r>
              <a:rPr lang="en-US" dirty="0" smtClean="0">
                <a:solidFill>
                  <a:schemeClr val="tx1"/>
                </a:solidFill>
              </a:rPr>
              <a:t>Happy Transplanting!</a:t>
            </a:r>
            <a:endParaRPr lang="en-US" dirty="0">
              <a:solidFill>
                <a:schemeClr val="tx1"/>
              </a:solidFill>
            </a:endParaRPr>
          </a:p>
        </p:txBody>
      </p:sp>
      <p:sp>
        <p:nvSpPr>
          <p:cNvPr id="3" name="Text Placeholder 2"/>
          <p:cNvSpPr>
            <a:spLocks noGrp="1"/>
          </p:cNvSpPr>
          <p:nvPr>
            <p:ph type="body" idx="1"/>
          </p:nvPr>
        </p:nvSpPr>
        <p:spPr>
          <a:xfrm>
            <a:off x="609600" y="1447800"/>
            <a:ext cx="8534400" cy="4114800"/>
          </a:xfrm>
        </p:spPr>
        <p:txBody>
          <a:bodyPr>
            <a:normAutofit/>
          </a:bodyPr>
          <a:lstStyle/>
          <a:p>
            <a:pPr algn="ctr"/>
            <a:r>
              <a:rPr lang="en-US" sz="5400" dirty="0" smtClean="0">
                <a:solidFill>
                  <a:schemeClr val="tx2">
                    <a:lumMod val="75000"/>
                  </a:schemeClr>
                </a:solidFill>
              </a:rPr>
              <a:t>Questions?</a:t>
            </a:r>
          </a:p>
          <a:p>
            <a:r>
              <a:rPr lang="en-US" sz="3600" dirty="0">
                <a:solidFill>
                  <a:schemeClr val="tx2">
                    <a:lumMod val="75000"/>
                  </a:schemeClr>
                </a:solidFill>
              </a:rPr>
              <a:t>Visit our </a:t>
            </a:r>
            <a:r>
              <a:rPr lang="en-US" sz="3600" dirty="0" smtClean="0">
                <a:solidFill>
                  <a:schemeClr val="tx2">
                    <a:lumMod val="75000"/>
                  </a:schemeClr>
                </a:solidFill>
              </a:rPr>
              <a:t>websites </a:t>
            </a:r>
            <a:r>
              <a:rPr lang="en-US" sz="3600" dirty="0">
                <a:solidFill>
                  <a:schemeClr val="tx2">
                    <a:lumMod val="75000"/>
                  </a:schemeClr>
                </a:solidFill>
              </a:rPr>
              <a:t>to find out about other programs and events</a:t>
            </a:r>
            <a:r>
              <a:rPr lang="en-US" sz="3600" dirty="0" smtClean="0">
                <a:solidFill>
                  <a:schemeClr val="tx2">
                    <a:lumMod val="75000"/>
                  </a:schemeClr>
                </a:solidFill>
              </a:rPr>
              <a:t>:</a:t>
            </a:r>
          </a:p>
          <a:p>
            <a:r>
              <a:rPr lang="en-US" sz="3600" dirty="0" smtClean="0">
                <a:solidFill>
                  <a:schemeClr val="tx2">
                    <a:lumMod val="75000"/>
                  </a:schemeClr>
                </a:solidFill>
              </a:rPr>
              <a:t>Illinois SARE – </a:t>
            </a:r>
            <a:r>
              <a:rPr lang="en-US" sz="3600" dirty="0" smtClean="0">
                <a:solidFill>
                  <a:schemeClr val="tx2">
                    <a:lumMod val="75000"/>
                  </a:schemeClr>
                </a:solidFill>
                <a:hlinkClick r:id="rId4"/>
              </a:rPr>
              <a:t>www.illinoissare.org</a:t>
            </a:r>
            <a:endParaRPr lang="en-US" sz="3600" dirty="0" smtClean="0">
              <a:solidFill>
                <a:schemeClr val="tx2">
                  <a:lumMod val="75000"/>
                </a:schemeClr>
              </a:solidFill>
            </a:endParaRPr>
          </a:p>
          <a:p>
            <a:r>
              <a:rPr lang="en-US" sz="3600" dirty="0" smtClean="0">
                <a:solidFill>
                  <a:schemeClr val="tx2">
                    <a:lumMod val="75000"/>
                  </a:schemeClr>
                </a:solidFill>
              </a:rPr>
              <a:t>Illinois </a:t>
            </a:r>
            <a:r>
              <a:rPr lang="en-US" sz="3600" dirty="0">
                <a:solidFill>
                  <a:schemeClr val="tx2">
                    <a:lumMod val="75000"/>
                  </a:schemeClr>
                </a:solidFill>
              </a:rPr>
              <a:t>Small Farms - </a:t>
            </a:r>
            <a:r>
              <a:rPr lang="en-US" sz="3600" u="sng" dirty="0">
                <a:solidFill>
                  <a:schemeClr val="tx2">
                    <a:lumMod val="75000"/>
                  </a:schemeClr>
                </a:solidFill>
                <a:hlinkClick r:id="rId5"/>
              </a:rPr>
              <a:t>http://</a:t>
            </a:r>
            <a:r>
              <a:rPr lang="en-US" sz="3600" u="sng" dirty="0" smtClean="0">
                <a:solidFill>
                  <a:schemeClr val="tx2">
                    <a:lumMod val="75000"/>
                  </a:schemeClr>
                </a:solidFill>
                <a:hlinkClick r:id="rId5"/>
              </a:rPr>
              <a:t>web.extension.illinois.edu/smallfarm/</a:t>
            </a:r>
            <a:endParaRPr lang="en-US" sz="3600" u="sng" dirty="0" smtClean="0">
              <a:solidFill>
                <a:schemeClr val="tx2">
                  <a:lumMod val="75000"/>
                </a:schemeClr>
              </a:solidFill>
            </a:endParaRPr>
          </a:p>
          <a:p>
            <a:endParaRPr lang="en-US" sz="3600" u="sng" dirty="0">
              <a:solidFill>
                <a:schemeClr val="tx2">
                  <a:lumMod val="75000"/>
                </a:schemeClr>
              </a:solidFill>
            </a:endParaRPr>
          </a:p>
          <a:p>
            <a:endParaRPr lang="en-US" sz="3600" dirty="0"/>
          </a:p>
          <a:p>
            <a:pPr algn="ctr"/>
            <a:endParaRPr lang="en-US" sz="3600" dirty="0" smtClean="0">
              <a:solidFill>
                <a:srgbClr val="FFFF00"/>
              </a:solidFill>
            </a:endParaRPr>
          </a:p>
          <a:p>
            <a:pPr algn="ctr"/>
            <a:endParaRPr lang="en-US" sz="5400" dirty="0">
              <a:solidFill>
                <a:srgbClr val="FFFF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99539197"/>
      </p:ext>
    </p:extLst>
  </p:cSld>
  <p:clrMapOvr>
    <a:masterClrMapping/>
  </p:clrMapOvr>
  <mc:AlternateContent xmlns:mc="http://schemas.openxmlformats.org/markup-compatibility/2006" xmlns:p14="http://schemas.microsoft.com/office/powerpoint/2010/main">
    <mc:Choice Requires="p14">
      <p:transition spd="slow" p14:dur="1200" advTm="7560">
        <p:dissolve/>
      </p:transition>
    </mc:Choice>
    <mc:Fallback xmlns="">
      <p:transition spd="slow" advTm="756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4647211" cy="1143000"/>
          </a:xfrm>
          <a:extLst/>
        </p:spPr>
        <p:txBody>
          <a:bodyPr/>
          <a:lstStyle/>
          <a:p>
            <a:pPr eaLnBrk="1" hangingPunct="1">
              <a:defRPr/>
            </a:pPr>
            <a:r>
              <a:rPr dirty="0">
                <a:solidFill>
                  <a:schemeClr val="tx1"/>
                </a:solidFill>
              </a:rPr>
              <a:t>To reach us</a:t>
            </a:r>
          </a:p>
        </p:txBody>
      </p:sp>
      <p:graphicFrame>
        <p:nvGraphicFramePr>
          <p:cNvPr id="5" name="Table 4"/>
          <p:cNvGraphicFramePr>
            <a:graphicFrameLocks noGrp="1"/>
          </p:cNvGraphicFramePr>
          <p:nvPr>
            <p:extLst>
              <p:ext uri="{D42A27DB-BD31-4B8C-83A1-F6EECF244321}">
                <p14:modId xmlns:p14="http://schemas.microsoft.com/office/powerpoint/2010/main" val="1252337854"/>
              </p:ext>
            </p:extLst>
          </p:nvPr>
        </p:nvGraphicFramePr>
        <p:xfrm>
          <a:off x="2286000" y="2209800"/>
          <a:ext cx="5715000" cy="3149326"/>
        </p:xfrm>
        <a:graphic>
          <a:graphicData uri="http://schemas.openxmlformats.org/drawingml/2006/table">
            <a:tbl>
              <a:tblPr firstRow="1" bandRow="1">
                <a:tableStyleId>{5FD0F851-EC5A-4D38-B0AD-8093EC10F338}</a:tableStyleId>
              </a:tblPr>
              <a:tblGrid>
                <a:gridCol w="1944278"/>
                <a:gridCol w="3770722"/>
              </a:tblGrid>
              <a:tr h="589042">
                <a:tc>
                  <a:txBody>
                    <a:bodyPr/>
                    <a:lstStyle/>
                    <a:p>
                      <a:r>
                        <a:rPr lang="en-US" sz="1800" dirty="0" smtClean="0">
                          <a:latin typeface="+mj-lt"/>
                        </a:rPr>
                        <a:t>Contacts</a:t>
                      </a:r>
                      <a:endParaRPr lang="en-US" sz="1800" dirty="0">
                        <a:latin typeface="+mj-lt"/>
                      </a:endParaRPr>
                    </a:p>
                  </a:txBody>
                  <a:tcPr marT="45702" marB="45702" anchor="b"/>
                </a:tc>
                <a:tc>
                  <a:txBody>
                    <a:bodyPr/>
                    <a:lstStyle/>
                    <a:p>
                      <a:r>
                        <a:rPr lang="en-US" sz="1800" dirty="0" smtClean="0">
                          <a:latin typeface="+mj-lt"/>
                        </a:rPr>
                        <a:t>Contact information</a:t>
                      </a:r>
                      <a:endParaRPr lang="en-US" sz="1800" dirty="0">
                        <a:latin typeface="+mj-lt"/>
                      </a:endParaRPr>
                    </a:p>
                  </a:txBody>
                  <a:tcPr marT="45702" marB="45702" anchor="b"/>
                </a:tc>
              </a:tr>
              <a:tr h="630158">
                <a:tc>
                  <a:txBody>
                    <a:bodyPr/>
                    <a:lstStyle/>
                    <a:p>
                      <a:r>
                        <a:rPr lang="en-US" sz="1800" kern="1200" dirty="0" smtClean="0">
                          <a:solidFill>
                            <a:schemeClr val="tx1"/>
                          </a:solidFill>
                          <a:latin typeface="+mj-lt"/>
                          <a:ea typeface="+mn-ea"/>
                          <a:cs typeface="+mn-cs"/>
                        </a:rPr>
                        <a:t>Jeff </a:t>
                      </a:r>
                      <a:r>
                        <a:rPr lang="en-US" sz="1800" kern="1200" dirty="0" err="1" smtClean="0">
                          <a:solidFill>
                            <a:schemeClr val="tx1"/>
                          </a:solidFill>
                          <a:latin typeface="+mj-lt"/>
                          <a:ea typeface="+mn-ea"/>
                          <a:cs typeface="+mn-cs"/>
                        </a:rPr>
                        <a:t>Kindhart</a:t>
                      </a:r>
                      <a:endParaRPr lang="en-US" sz="1800" kern="1200" dirty="0" smtClean="0">
                        <a:solidFill>
                          <a:schemeClr val="tx1"/>
                        </a:solidFill>
                        <a:latin typeface="+mj-lt"/>
                        <a:ea typeface="+mn-ea"/>
                        <a:cs typeface="+mn-cs"/>
                      </a:endParaRPr>
                    </a:p>
                    <a:p>
                      <a:endParaRPr lang="en-US" sz="1800" kern="1200" dirty="0" smtClean="0">
                        <a:solidFill>
                          <a:schemeClr val="tx1"/>
                        </a:solidFill>
                        <a:latin typeface="+mj-lt"/>
                        <a:ea typeface="+mn-ea"/>
                        <a:cs typeface="+mn-cs"/>
                      </a:endParaRPr>
                    </a:p>
                    <a:p>
                      <a:r>
                        <a:rPr lang="en-US" sz="1800" kern="1200" dirty="0" smtClean="0">
                          <a:solidFill>
                            <a:schemeClr val="tx1"/>
                          </a:solidFill>
                          <a:latin typeface="+mj-lt"/>
                          <a:ea typeface="+mn-ea"/>
                          <a:cs typeface="+mn-cs"/>
                        </a:rPr>
                        <a:t>Zack Grant</a:t>
                      </a:r>
                    </a:p>
                    <a:p>
                      <a:endParaRPr lang="en-US" sz="1800" kern="1200" dirty="0" smtClean="0">
                        <a:solidFill>
                          <a:schemeClr val="tx1"/>
                        </a:solidFill>
                        <a:latin typeface="+mj-lt"/>
                        <a:ea typeface="+mn-ea"/>
                        <a:cs typeface="+mn-cs"/>
                      </a:endParaRPr>
                    </a:p>
                    <a:p>
                      <a:r>
                        <a:rPr lang="en-US" sz="1800" kern="1200" dirty="0" smtClean="0">
                          <a:solidFill>
                            <a:schemeClr val="tx1"/>
                          </a:solidFill>
                          <a:latin typeface="+mj-lt"/>
                          <a:ea typeface="+mn-ea"/>
                          <a:cs typeface="+mn-cs"/>
                        </a:rPr>
                        <a:t>William Davison</a:t>
                      </a:r>
                    </a:p>
                    <a:p>
                      <a:endParaRPr lang="en-US" sz="1800" kern="1200" dirty="0" smtClean="0">
                        <a:solidFill>
                          <a:schemeClr val="tx1"/>
                        </a:solidFill>
                        <a:latin typeface="+mj-lt"/>
                        <a:ea typeface="+mn-ea"/>
                        <a:cs typeface="+mn-cs"/>
                      </a:endParaRPr>
                    </a:p>
                    <a:p>
                      <a:r>
                        <a:rPr lang="en-US" sz="1800" kern="1200" dirty="0" smtClean="0">
                          <a:solidFill>
                            <a:schemeClr val="tx1"/>
                          </a:solidFill>
                          <a:latin typeface="+mj-lt"/>
                          <a:ea typeface="+mn-ea"/>
                          <a:cs typeface="+mn-cs"/>
                        </a:rPr>
                        <a:t>Shelby Henning</a:t>
                      </a:r>
                    </a:p>
                    <a:p>
                      <a:endParaRPr lang="en-US" sz="1800" kern="1200" dirty="0" smtClean="0">
                        <a:solidFill>
                          <a:schemeClr val="tx1"/>
                        </a:solidFill>
                        <a:latin typeface="+mj-lt"/>
                        <a:ea typeface="+mn-ea"/>
                        <a:cs typeface="+mn-cs"/>
                      </a:endParaRPr>
                    </a:p>
                    <a:p>
                      <a:r>
                        <a:rPr lang="en-US" sz="1800" kern="1200" dirty="0" smtClean="0">
                          <a:solidFill>
                            <a:schemeClr val="tx1"/>
                          </a:solidFill>
                          <a:latin typeface="+mj-lt"/>
                          <a:ea typeface="+mn-ea"/>
                          <a:cs typeface="+mn-cs"/>
                        </a:rPr>
                        <a:t>Jeremy Shafer</a:t>
                      </a:r>
                    </a:p>
                  </a:txBody>
                  <a:tcPr marT="45702" marB="45702"/>
                </a:tc>
                <a:tc>
                  <a:txBody>
                    <a:bodyPr/>
                    <a:lstStyle/>
                    <a:p>
                      <a:r>
                        <a:rPr lang="en-US" sz="1800" dirty="0" smtClean="0">
                          <a:solidFill>
                            <a:schemeClr val="tx2"/>
                          </a:solidFill>
                          <a:latin typeface="Times New Roman" pitchFamily="18" charset="0"/>
                          <a:cs typeface="Times New Roman" pitchFamily="18" charset="0"/>
                          <a:hlinkClick r:id="rId4"/>
                        </a:rPr>
                        <a:t>jkindhar@illinois.edu</a:t>
                      </a:r>
                    </a:p>
                    <a:p>
                      <a:endParaRPr lang="en-US" sz="1800" dirty="0" smtClean="0">
                        <a:solidFill>
                          <a:schemeClr val="tx2"/>
                        </a:solidFill>
                        <a:latin typeface="Times New Roman" pitchFamily="18" charset="0"/>
                        <a:cs typeface="Times New Roman" pitchFamily="18" charset="0"/>
                        <a:hlinkClick r:id="rId4"/>
                      </a:endParaRPr>
                    </a:p>
                    <a:p>
                      <a:r>
                        <a:rPr lang="en-US" sz="1800" dirty="0" smtClean="0">
                          <a:solidFill>
                            <a:schemeClr val="tx2"/>
                          </a:solidFill>
                          <a:latin typeface="Times New Roman" pitchFamily="18" charset="0"/>
                          <a:cs typeface="Times New Roman" pitchFamily="18" charset="0"/>
                          <a:hlinkClick r:id="rId4"/>
                        </a:rPr>
                        <a:t>Zgrant</a:t>
                      </a:r>
                      <a:r>
                        <a:rPr lang="en-US" sz="1800" baseline="0" dirty="0" smtClean="0">
                          <a:solidFill>
                            <a:schemeClr val="tx2"/>
                          </a:solidFill>
                          <a:latin typeface="Times New Roman" pitchFamily="18" charset="0"/>
                          <a:cs typeface="Times New Roman" pitchFamily="18" charset="0"/>
                          <a:hlinkClick r:id="rId4"/>
                        </a:rPr>
                        <a:t>2@illinois.edu</a:t>
                      </a:r>
                      <a:r>
                        <a:rPr lang="en-US" sz="1800" dirty="0" smtClean="0">
                          <a:solidFill>
                            <a:schemeClr val="tx2"/>
                          </a:solidFill>
                          <a:latin typeface="Times New Roman" pitchFamily="18" charset="0"/>
                          <a:cs typeface="Times New Roman" pitchFamily="18" charset="0"/>
                        </a:rPr>
                        <a:t> </a:t>
                      </a:r>
                    </a:p>
                    <a:p>
                      <a:endParaRPr lang="en-US" sz="1800" dirty="0" smtClean="0">
                        <a:solidFill>
                          <a:schemeClr val="tx2"/>
                        </a:solidFill>
                        <a:latin typeface="Times New Roman" pitchFamily="18" charset="0"/>
                        <a:cs typeface="Times New Roman" pitchFamily="18" charset="0"/>
                      </a:endParaRPr>
                    </a:p>
                    <a:p>
                      <a:r>
                        <a:rPr lang="en-US" sz="1800" dirty="0" smtClean="0">
                          <a:solidFill>
                            <a:schemeClr val="tx2"/>
                          </a:solidFill>
                          <a:latin typeface="Times New Roman" pitchFamily="18" charset="0"/>
                          <a:cs typeface="Times New Roman" pitchFamily="18" charset="0"/>
                          <a:hlinkClick r:id="rId5"/>
                        </a:rPr>
                        <a:t>wdavison@illinois.edu</a:t>
                      </a:r>
                      <a:endParaRPr lang="en-US" sz="1800" dirty="0" smtClean="0">
                        <a:solidFill>
                          <a:schemeClr val="tx2"/>
                        </a:solidFill>
                        <a:latin typeface="Times New Roman" pitchFamily="18" charset="0"/>
                        <a:cs typeface="Times New Roman" pitchFamily="18" charset="0"/>
                      </a:endParaRPr>
                    </a:p>
                    <a:p>
                      <a:endParaRPr lang="en-US" sz="1800" dirty="0" smtClean="0">
                        <a:solidFill>
                          <a:schemeClr val="tx2"/>
                        </a:solidFill>
                        <a:latin typeface="Times New Roman" pitchFamily="18" charset="0"/>
                        <a:cs typeface="Times New Roman" pitchFamily="18" charset="0"/>
                      </a:endParaRPr>
                    </a:p>
                    <a:p>
                      <a:r>
                        <a:rPr lang="en-US" sz="1800" dirty="0" smtClean="0">
                          <a:solidFill>
                            <a:schemeClr val="tx2"/>
                          </a:solidFill>
                          <a:latin typeface="Times New Roman" pitchFamily="18" charset="0"/>
                          <a:cs typeface="Times New Roman" pitchFamily="18" charset="0"/>
                          <a:hlinkClick r:id="rId6"/>
                        </a:rPr>
                        <a:t>shenning@illinois.edu</a:t>
                      </a:r>
                      <a:endParaRPr lang="en-US" sz="1800" dirty="0" smtClean="0">
                        <a:solidFill>
                          <a:schemeClr val="tx2"/>
                        </a:solidFill>
                        <a:latin typeface="Times New Roman" pitchFamily="18" charset="0"/>
                        <a:cs typeface="Times New Roman" pitchFamily="18" charset="0"/>
                      </a:endParaRPr>
                    </a:p>
                    <a:p>
                      <a:endParaRPr lang="en-US" sz="1800" dirty="0" smtClean="0">
                        <a:solidFill>
                          <a:schemeClr val="tx2"/>
                        </a:solidFill>
                        <a:latin typeface="Times New Roman" pitchFamily="18" charset="0"/>
                        <a:cs typeface="Times New Roman" pitchFamily="18" charset="0"/>
                      </a:endParaRPr>
                    </a:p>
                    <a:p>
                      <a:r>
                        <a:rPr lang="en-US" sz="1800" dirty="0" smtClean="0">
                          <a:solidFill>
                            <a:schemeClr val="tx2"/>
                          </a:solidFill>
                          <a:latin typeface="Times New Roman" pitchFamily="18" charset="0"/>
                          <a:cs typeface="Times New Roman" pitchFamily="18" charset="0"/>
                          <a:hlinkClick r:id="rId7"/>
                        </a:rPr>
                        <a:t>jshafer@illinois.edu</a:t>
                      </a:r>
                      <a:endParaRPr lang="en-US" sz="1800" dirty="0">
                        <a:solidFill>
                          <a:schemeClr val="tx2"/>
                        </a:solidFill>
                        <a:latin typeface="Times New Roman" pitchFamily="18" charset="0"/>
                        <a:cs typeface="Times New Roman" pitchFamily="18" charset="0"/>
                      </a:endParaRPr>
                    </a:p>
                  </a:txBody>
                  <a:tcPr marT="45702" marB="45702"/>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125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91667721"/>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09600"/>
            <a:ext cx="5486400" cy="615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52400"/>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760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05000" y="457200"/>
            <a:ext cx="6858000" cy="1143000"/>
          </a:xfrm>
        </p:spPr>
        <p:txBody>
          <a:bodyPr/>
          <a:lstStyle/>
          <a:p>
            <a:pPr eaLnBrk="1" hangingPunct="1"/>
            <a:r>
              <a:rPr smtClean="0"/>
              <a:t>Water and Oxygen</a:t>
            </a:r>
          </a:p>
        </p:txBody>
      </p:sp>
      <p:pic>
        <p:nvPicPr>
          <p:cNvPr id="15363" name="Picture 2" descr="http://ts4.mm.bing.net/th?id=H.4532947978749599&amp;pid=1.7&amp;w=132&amp;h=149&amp;c=7&amp;r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524000"/>
            <a:ext cx="2565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http://ts3.mm.bing.net/th?id=I.5014452372701522&amp;pid=1.7&amp;w=99&amp;h=138&amp;c=7&amp;rs=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676400"/>
            <a:ext cx="19812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http://ts2.mm.bing.net/th?id=I.4903380294631477&amp;pid=1.7&amp;w=219&amp;h=155&amp;c=7&amp;rs=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495800"/>
            <a:ext cx="31242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AutoShape 8" descr="data:image/jpeg;base64,/9j/4AAQSkZJRgABAQAAAQABAAD/2wCEAAkGBhQSERUUEhQWFRUWGBwaGRgYGBwfHxwcHh0aHBgeHRwfHCYeGx0jGh0cHy8gIycpLCwsHB4xNTAqNSYrLCkBCQoKDgwOGg8PGiwkHyQsLCwsLCwsLCwsLCwsLCwsLCwsLCwsLCwsLCwsKSwsLCwsLCwsLCwsLCwsLCwsLCwpLP/AABEIAKYBLwMBIgACEQEDEQH/xAAcAAACAgMBAQAAAAAAAAAAAAAFBgQHAAIDAQj/xABDEAACAQIEBAQDBQYFAwQCAwABAhEDIQAEEjEFBkFREyJhcTKBkQdCYqGxFCNSwdHwFTNyovGCkuEkQ2PCFtI0c4P/xAAZAQADAQEBAAAAAAAAAAAAAAABAgMABAX/xAAtEQACAgICAgAEBQQDAAAAAAAAAQIRITEDEkFRBBMicWGBobHwMsHR4RRSkf/aAAwDAQACEQMRAD8Aqik8sFi5sJMX6fnibVypBgC4sR2OOHEdLxHljvv8+2MoNWptuG33vY7+vXCN2XSonLwKqVBsFPUsB9Mb5o6QoRg8bgbAehxJ4cqMhJqldJtfaBN+zE4m8t8kZrOvpop5Qb1DZR7nv6C+F2ylUXp9nnBKWXyNE0wNVZFqOw6llB37CYAwxj9P0wn8L4hR4Xkxl2rHMPRDWUXm7Fd4AE9Tb8sCX+2VLxln6wC4v+W2H7JEHGUnZE+1zk1alWlmVpyX/d1DsBAlGNx0lfkuK7zWQag5VI7kG/SLQdrnDjzl9oD5zKIuXpshVpqoRqEfcuInqTt0wk5fiD1AC2W1xYtSDGb21CTB+eJyecF+NUskqnxypOkpSIJ6qSSekHodo33xDzLEtFVwrEG7m/Y733t8sFqXMQPhJRQqYMnSAZkgSYJmD0X6b4gcTy4c628SdxAER23Jt6z3JvhfJSvRvwhaS1QzVqYJOmAST7kAYL8f5Yp5jSSjlRYNTAk/Um2I3B+CftcooqqFALsPhC9LBdJPvG3pjln85V4e4RKtWAZCmCvqCpvte2M94BXsFNyfT16BReTIALHVvC7WnELmDlHwKXiAlY+JWN7mLdeotfDJR5+QMtQ0y9ZDOshYA2MXt2/4x1zOX/bU8esWhmMLYqACR5tmMjaNIHbc43Zx8g6xeEir5xurYfV5bp3BSkCBAhCRvvJN/wDxiNxTlGmynw1NOpuACSrWuIuVM9dt+2KfNRL5TE3ViTlOI1KR/duy+xMH3Gx+eJeR5PzdVdSUG0/xNCD6sRPuMR+KcHrZdorU2pztNwfZhIP1xTstE6e6Jy8wh/8APo0qvqBob6rb/bibkszl96OYr5Vj0aWT2JWSR7rhYBxvqwTDkcjWdZNGhml/iokK3z8MwP8AqU4GPk6EwWq0G7VU1L/3pDf7MA6VcqQQSCOoMEfPfByhzdXAioVrL2qrq/3Wf/dgOKGUmj0cv1TelorD/wCFg5+afGPmoxwVWBIIIPUGxHy3wZ4Vxvhp1DM5R1Ym1Si/w+yMBF+sk4nVkNQn9kzdPMpHlo5m7+wFTzA9PK3zGEfGOuQXysb74McuZ3wKgq6dUTAvubYLZnkiuAGfJPtJbLVFcC03puxNvRx7YG0aaLIFVZn4ak0jPaWhJ9A59sT+W0wcvInB0PJ51p6ART8wN1J/pbCtxFaNd3c0ghYyADHvsI/2/XA/OVHRgHpupItIIB9m+Ej1E49pV2J8zD/TE/U9flbFcnkScvscxwjqrkGbAiZ7XW/y045vw+oRJp6x3Fz9B5h8xgn+0ERpMTtAudrdSfz98TBUMSw06TJ1RIPz8qn3LHsMbu0Zc04oV6TBTKl6bDqrER/PDBkOeM9SsmZFQfw1RP5m/wCeOjDxDbzDp4g1SPwyPEb3EDEQ8Ipt90g9fDbUB/q1WHtqw/f2VXxC8oacj9rdRf8A+Rlp/FTb+Rn9cMfDftQyNWxqGke1RSPzEjFUtwkj/LqqewY6SfafKf8AuxGzOWqL/mU7dyLH2YWw2GWXJF6Z9E5HiFKsJpVEqD8LA/piWuPmSi4UyjPTbupP/OGThfP2fo/DmBWX+GqJ/M3/ADxqKWXoxxgbFa8P+2XYZnLMv4qZkfQ/1w0cO5/yNf4a6qe1TyH87fngUGz52bhD+YCGAJE4kcH4Ozb2A6wSfkOuJfA+FrmKgNTMulETqamgL26CD+ZBjtjv/ilKhWqU6DMaYMBvvQCYk7m3Xr2xz2diSTyGcly3lkfx83RqVaY+BFMBtp1mJ+UjDzmftUytPLNSy1NqVUJFOnCKBIsReLC8RJxW9dgyrObqGR8IMwov0He+IFTI0FIaatQ7yAIP1vv3jG7NKjS402HavOdJlNIkjUJcVJVmJ3km0E9AYxGyL0GaXDBeh+Lva3f+WBefGqorLQJmJm5B7A7RPoLYO8L4HTqSKtPwmAu0BYBPQg+kSZwtlKPc7xYAnwE0SNJYiSRG8bT/AEwHy2Yq09fh1WAiTA3vYbd/qSe+OnF+Jii70GanUNOytqi3xAsBAJgxvHfErg+eon4jSZ9IsJMwCSR0WP8AjAo2GEslmDVpKzUgKgBIf7sAdTuZ9eptgp9mlJs7UOqjCpdqliAf4f8AV/T2wIqZ06P3YUKAQAIHub9Seovi1fs2rU2yFM0lVbtrCx8c3mNzGn8sNBWxOSTisDDk8mlJdFNQi7wBG+598Vf9ovLPhVjXUfu3BYwsw33h3g2P17YtY7jAvmbIrVyz611BBrA3ut/zEjFZRtHLCfWVlFGnJBsUPQqJO9pO5HriTnq1XIIKmoOH2RiDC2vG8Y7cT5wpVB4dOmHU9gDfewNgeskiMbmkKgJdZ8ohGltUC2o2ld7gadrd+drrs7d6Iq/acrJpejpAuCrLM7iJEj88GeUs1TzsVGnSrkQfQAgbxuwMxJ04if48UCeHlEW0OqhRBHUGIuOkYn0culSn4y0vAqECWpxJvfUukofngtoWmace5WrVquqpremDKIBYbRAHX1ONno1UoaKlKn4X/uGpF47ibn+xgLxXnHNqWp/twHhkqQtFVYR3aP0OB/D+JGvWRPFqZghWY+IZVVA1NAiJMQN7kYzjgCdbBXHeW0qaWyVN2LMVZFUwIAuOykmJ2tiGPs+z0geBciQNaen4vXFovwLxgv7xQnRE27wVBuQOpH5nHXL8tgOStX0mG+lz79e2DGcksAlxxbtlO8R5czWWvVougH3okfUSMDlqxj6DzHBmWnDVGqpYFDpm8/8AuXJkdD9cUhx7gwXNvSy8uova+mdwSLQpkTtikeS3TIyhStA3XjbXOCZ5YIAJqASJHkaPrv8AlPpiNnuC1aI1OFKzEhgdxItuNuoGKdkBxaJvB+as1liPBr1EHaZX/tMj8sMlL7T/ABG/9blqWZ6FxKPA/EL/AJgemENWLFVAvsPUnHfP8Nq0GC1UZCVDCdip2ZSLMPUE4NrQleSxstm+G1Qf2XM18k5v4bxoJ7HZCD3Yk47Jy9m2QOMvTzAK6ppMquJ76DpZv/8AP54q3xv0jEvhvF6tBtVGq9M/gYifpY/PBA4p7yOlCqlEuGNWlUJutZCQP9T05aPRlUdxiclNiNSj9oWbNS0uPkFJSmD+KT6DArJfatmPhzVOjm1/+VBq+TAWPyxmVzXDa9c1Wetk2IAAUHSDa5qKSx6nYbjaLq4pkZfDxlnQVqMWktEdQreUHs73Zj+EfljpSU2kW3C6Yj1FOYA/FU+mItDJ5vxAaNalnKM2qVagIpyCSS+oGnb8W8DHh4hS+Gsjoo+6jgoW/iYnSXv/AAu/ocL1Zyy+FksRqghXQEPp/eAQWYmVEX877t/pWBjSmgQa2qaBtNxPotMfz+mI9HPsCfDFOpU+7DEaR+GiwVvnB98eZnhtZP31Y0iVuUqNcemn17A4HV+SM4OOJfSv3+38/I3bJ+PLrQXw9tTMELH0YaQT6QcD83wJV+LxKJ/Gsr8mX+hwfy/HwWFarQqopGlXA1qg6lAQAn1OJp41R0QuYGgXZ2lqrdlCFFX5kHBtrROPJyxdJY+9/wCf2EwcMqj/ACyKg/AdX+34vyxGq1LkPTHzF/ng3xTiyVHlECKOgFz6nYT7AYl0ss6LOabSv3abhXc+oVvhHqSMPbWzv+ZOMU5L8vP6XYt8LzNKk7/s9It/C1QlYgfF7HePTAfivDg9Vn1qNV4uZ7ncdcF+M8ZGbY1PCSkqxFNFAAk7/iO0n9Mc8lkKbBjWqimFgwb6h109Z6R63xzL2exXZZAa8NdbhmKr1029Ot/02xvluY6imzm3ZZ/XDHlOKKqMuXSUNxrifmYkR/CMBXyaUCz1U8TWJkGNBPZbT/e2Gv2DrX9LDmW5ozD6WSnT1gn947qCZtBEgEbW7iehxP4UubruRVzGgaST4dNRINgA+mQD/wCR3wLzHJNam2vL1fEQQzIHZX07kDobev13MzI80imzU6wIBN+lvu22sDgYehks/UY65aiT/wCkStHlLFwzW9SN/SMDyQa2taAQbFUAsAe8Xle84ceG5fK50hULFz91Bfobx+v54bOGfZ9lcuVbMMS24TUY+cXMDptjJPyaTURQ5f4Dmcw4WhQQ0gSfGq6lUA9IAGphey/kL4t7gPBv2akE1aj1IUKP+lRZR9T3JxCr800KVOaakqq7KAoAHaSP6YReKfaA+ZrIMvmDSCsrhFAgwwJFRoZjNwQNI7zh04xIS78mPBalQnYddsbKwYe++A1HmZYDV0aisatRIKexbpbeRHr3X+Y/tjyOWpk0mNdzICptPckkW9ROHTTIOLWyh0qDLZ8grqWnUqLpntqX5H1w1ZD7RvC8pQxftMWt6ddu+EupUGYqsUL+K7FpIEEklm2Plk/TvgjQ5SqvILKCOwn6wbH0vhJVeTo43KsDJxPnalUhlIUwPKyyLETOm0ROGbgmfzWcGpabeEoChlpFFN7EbWHsNsI/D+Xq+XqB6WYTWB5SaZbSTuQpkTGxINiSLxhw5c4nnnDomYJqTJ8R21sQBfaNJ/hUiIibYjLeCi7PZK4byc9SqUhUF/iWyiIPU6mM7GSeuDdTgXhJ4OTRQGINas1jUKmQFUbKDJ/ruRNfmHNUadfxfB8RF1rd4IDKrsQWmRIuDucK+Z58aosNWdLXFBNN/wDUdTelmGFgnK00LbvIa5t4VQy1MmmWFSxVUczJMsQJ8q6ZM2E7b4B8N4znIAp5ioRGxCVI9IuwI/8AOOfAko5lmq1EZcuraCZlnZhPnIk3HqSSd4EYaeKvpFIZaaFMWGk6b2iEFrgH1t9X0PsVa/FGeogzNbMOhk/A6UgYaJhRA1WJg9dt8MLZg10CIlOjTUCF1RrF4KhVIYHoSRuN98RquULGdRkbtMGBfoIOPMtlCyCnYEfAzKIA6X2PXbe+A3YyVEmny6wNlV7AEAzB7R0i426YnUuUwEIKoyQfIgnUOgMwCR27icJnCMzXeucrNAMpcAsa0SisTAD7mIE42XnFnQUnrOAWCrTpJoDTCgOx88SdiT6g4PURz8CdzLw1aFdkQypuPmSInrBtibxbiNXO5ZKtRzUqUG8NrD4HvTaw7qyk99M3OLQ4ryctErFNXqeGuplWxMk6kB+E6p277YG8OydRanwPTSoukvJFz1IAAENpM/yxpTpLGUTfEnlFRTjqGxd+V4KueoMmboqWSytpg/J51Wt6H1xUfMvLzZSqy7pPlb+R9f1xeM+wkoOJ14NwB69SkAP3btBdSG0jc6gCdLQDAYCbYi8aZDmaooqEph2CLJMKDAubkwJJ6knEnk3iLUs3TAYqKh8Mmf4/Kp+TEHAZ0YEhrMCQfcWP54C7d3eiSuztQrsjakJVhsVJBHzF8G8nzhXQhiQ56kjSxHYuml2HoxIwvq2Ng2KjDlR5py9VdNeiqH+JVj5nQNBP+qix9cEsuVZf/TZg1CL+Ey+IIF5HlcCP/wCuliui2MWoQZBuNjjALdp5yvRQ1a2VFQPP75DrUfLxGpj2Z09sD81xKlU0FPCLgyfEVaWq0aQLU3E3kOxnCVw3m3M0W1JVbVvJJ1f94If/AHXwwUPtBp1bZzLpUJ3dRoY+7U9JP/UHwKRz/wDG41Luln8Bm4nmaFACKAFfTIaJpg/hkAOfWNM4icB4Lmc87kPZfiqPe52A6k/oMc+GZbK1TGSzbUC3/ttBWexUaZHqaB98WFy437JRWlVNIPdtVIAK/mYBrACYgGwuNsLJ9UHqo5u37Pm6lkmVZZamk9QrR/fzxM4OtPVrZSQpAgjvO9/T2wXyPHHU+VA2q0QfiP637Yn8ZyoRGYvSTNKIITub6WUyD2uO2JOR6KgllBmvTo+F/mBAoEgifp1j5i+AdHLCs+lbgn4iDAPvN/a++AIp5hh+9B0qDYsFFtvT0H64Z6PDtOV/aKmkAuFpqKiuzHr5adlUAE6mPyvhepXvfgLZDirU1ahKVbEDwlJb27f7oHY45ZblXL5jMePmaxoKFH7qldoUQNTsulfKN7zfbEPMVdaAo/pKQNO0r5RKiYvGB60irklSXveRB6WIIN/UYyfo0ley7spx7hfD8qXSpTp01Ak3Lsek21sZ/sYRs5zSter4ogiofIavlCpGrSVB1Fhbyz7SLkdy9wBnOpi3hkXVjuPURfADn3JJlqoOTd1ZoWqmrUNUEqAI6AbdJEYN9tk+q43ex2y3LmXqOJAKEyYJgbkQJte9rYPcJ4LlqEmmqr8uvfubd8U3wPJcSqH91TItu6qgHrLR+WLE4I1fLCmueCKzaminBAB0AE6exBDG8Ssm+DSQ19mZzrzcixl2VqkQxRSAI+7qMGNpgXgg2tiv4yr+X9kNPUYDCs7H/dYnft7d7Wz/AAajmEeIlmkNM72MTsLC3/OAmT+zp3PmbQu4Meu9ovtv0BwmTdV5InLv2d+AxYVELOoBFSPINyCwBWdpMdMHsxyIrHQK9MPsaeplkbdriSbj0wR4Jw3UrNUMqw0BGtBWfN3LHcjp8jivuZOPVnzYOU15gN8ITWGUiCTaLGetrT2xx8T+Ib+tq3+i8Ek5JBzO8HagShpk7HyiVjewtHW39MSeC0UyyGtWKqBOkn4ux3IM9I9MKuf5k4jlwq10Sl0D1GTr3Knzepj3xGpNmS3j5gpVEgIdQanBnV8JkSNI1G3mOOxRpZZRSbwPFPIftFfU1VWRvEQqoPw1EFNjJHcAyBFhe2F3Mcg5WCBUryJ2KWibS1MCduo39ccuH8czNOoFdUNIsABSlisRoCjcjTG8T6YYOMcOL1XAncm5IBBvvsYkbdsJbTD1TYM4RyhWyUVsnVNQEnUjrp1r2aGIBBBAYCx6EYK1ecklgpRYHno1GCVAetzZt7FSZH0xK4Kf2UeHVZFpspYDWIAsdRgz1nfobdcIn2g1svmKtN8oDVH+UWAZtTiSCoPmIiROxjrviizsV/SMx5jyZnVSYGfMrSQexBkiCbz645azXFSrRq01FPSg0Ev4ZfuY0s0WsxA1bjCLV5JzyqdOTqGYIIUz62n9Rhg4XxH9mywo5jJ1zUQShWwMz8QPXUTtf0tgyS8Ai2zpw3gHgZhay+chp8R2JP4jvpIg7EH547LwihVJbMZYKwaQ+XOiTLQQsad432npifw16WaQkuUkGxEOP4gBOw3PpfEqnkPBzKoaa5k+ECoWppsxMagymfh+cdcTzdjdUHuEcc8IBHcsuny1GMEWsrKASY31A29r4lDiVQqdC+JMXW4I7zcXGAXE83RpuHqkUmAuF1KS03Gpd+nwg7jbFc8M5fq1CSBVpoxnVr0pfpuNQ9sNF+wNeiz87zWtEkVqtGmAPgJ8y9xC9fTtgTxDlheIuFulN/3vikeZtIgJTXcAhpJO8iAYwDy3KKIrNrCtFm0AHbfUxYrfsJ9sE34pm8vCZepRYCmh0OYEBACVMhrEEkk3JJIwG8qjNM7cU5CyORVXak1XqPO+qZF4kD+n6Q+NcKytWqT+y/GoqakBli0lhIaAdRuT8sbVeJ5isB+2U6apJ/e06moWG0GZbfr1G18ZTaiCPCqqQwuWYCB1kSRJ6DGdt2ZRQvVeT6LTAqUy3wrOqL9dwbdJwnZ3LmnUZDPlJFxB9D9MWdnK7ICUpq6rcnxBfaNMTc7j9MKHF+FPmagNNQm8+I0HedyLwZ2xSE2nkScVWBa1Y9wb/wDwuudipEbyY9bxjlW5TzS3NORe4ZTMfOfbFu69kekvQMTHs4sz7H+SMvmvFq5pdZpvoWk1gCACSy/eJmADax36WvxDlPJVaRptl6OnSRamqkf6SACpHcYXuT7Hy5OLC+zHKtmGbXmWhfKtHVLEROrzWCj8yOkXUOaOCnJ5qrQJnw2gHupAKk+ukj54FU6pUyCQe4MY012jSNJdlgaeE58hVKyrG+oEliZ6NOoDpAjrj2vlpdmYaibzJMzefU4B8Jz2mA0nppmP5Hrh74VmqFfL6JSmabAiRG5809bk/niLTTPRg1JC1lm0F0k2B06juSOx7W39cM3LXCTWylWlUpIZBGpQLgbG2xHf2x3PKqEAKxLCRIuS3Tp27n54m5bLrlqDaqgMqQWMAz1DCAwPoZ3642w1RXPDnOWrMqOBG6uAynsdwcNVDnCnE1Ey+oXJAWZ/DEkGeuELmKsrOrJtpj6E3PqST+WB6Zg7DFOt5Ob5vXCLs4NxKlXQsKy0KjzoAjW4E3Cmw7aiL+uAeZyz0oNPU5mAG7nfVJmSSZI9cC+X+Ywi09Al6VmSw1oYuIuxBuQT0kdcPvD+YaGZVANKFZMEQZLW/ribTOlZyJPCaXEq1TTTOgKZ1EED2Noa/T1xavGOWEr5SKhKukEOPKysLa0I2/nscQaFZUIgy3pNz9d8cuZedqdFBTQLUrVAA1PYKOus/djf2vtg1gSQg/8A5jXylY0qq+KVO6nSHHQldJAJvJBF5tiXxP7UMzU1FBTy6m0XdvcFtKj5DoMLvG0Ner4lWCTOorA0ibQsyO4nbqMDuJ01QFfDIBM6kIG1tiDH177YZMRuRYnIY/aRmK7OahVfBVqjkktUu8Ewq+WRCjrucHMxxGlQpaMsiXX0Em4JsNl7np02wucA4eaPC6PhBn8U1K9QRDlT+7SLkRpBvM32viAONaV86O4MDSEtHqSJbpe39YrLbQ8Vi2cuMcIOYIYqZJI1Az6j16bevXBLlv7NC2rxQEFoDX3vItI/Xphg4FzHlwIp0HT107R+eCWb5ipU4LsqE2UfeJ6eW7Ez0AxSmBsrrnPhj5AU58hYsouzatMX3MC4E9ZPbHbjnNXh1VOqpJp0XQKoYENTQndhaeg9cbc75xM9WUOankgU1AUDTF/OSZY+gi+5Axy5iycUsu6IjDwvDIcNP7s2GoMGHlI2PXrY4W0mvz/n6CvsyDQ4kczUpUaat4lVtINWAq3kwomQDLQTbFj8v8t08uKhOoEW1NOosRdh0E7QDtY9cVnwVKNOsmYQPSrI9kdi9N+h82gsLE7hvfDvmucVBUVVlKg8rhhAnfpGoG0QP0wzfoaMXtgnOcTza1HSnmdaliWgglSbW6i+wn/zomazjkqFp1VvqWqHZTBjqbG/vbfpg/T4JTKM9OoIFx5hETcA7dt4wMyPE6zqxWmPDuC1VSAy3BKg3Ig3hfY4XI2ERuN8uU0p+LkyAw+JJOkmJZQbMYJsbC2EurxmoxGplEfCVJkdQRJ7++G/i/GKVNfARy0mSwsJJkxvAjvJgb4rU5oXgbkmYxSCfklySrQeyXFDXzVIV3Laqi66jtJ0gibn7oHTb0xdtLJU3ohSx6AjeD0BH9/nj5xy06pg6euHLgHPOYoFFHhVNAITxFuB2DiDp6iSR2wZREhItIcrKtZadWsCriYFmMd5kC8/3fDdlOWsmAIo03KixYBiPmZj5YqZ/tYrRqq5Og42+Mn3i5/IGMSqH2u5bT5sn4f+hh/+gIwig7Fn2fks3i/K+WrUTSamoU9FGmO0Rb8oxSfMnIdfJ1lFMLWRzCE0wNzGl9JABuL9d7QYm8T+1ur4gGWGkE2ViX/v5HphtyXFczUGX/aPDVqmsuqg/u9NxEm7G47A7TGEm5QykT+tP2deTvs1y9FQ9cCtU3g6hTU72Uk6o7tPsMPQGXpiIpKO0KPyjFZcS4/WWq1M6WUQYbWpK+wYC/0xAo59qVTUrLTZllgGJ2svxE7XHU29cFN+R1xSe2PHMy5B0Zg1MVYOkpEk9JAsfc4StMsGZWtAnYX7EW+fpjc5sk6qlPXvNJbMfxLAjV3Bifzxu3OeVjTenfZgBG0iLi3pfGpvRaK6LIR4Xwet4vj5WiyioAKgZgocDZvUjo0fXDRna9dUGpCWUiSsGVIPbriZw/mbKtS1rWplYkt4gtbqCRA9MAeK84JWVxl3hVZVNQC5m7FZ7LBn1xGUkouSZxTbm7SKd+0XVW4lWamrN8AOlSbhFBFp22wv5jgldBL0agExOkxI3uLYsrnCrVas9EakpKoJCm9SfNLNuZ/5wqrxXTqpguhUwVLes2N5/KcdEZtpUdK41WWdqvB6WcU1cqwSruykCJ/EOn+oWPUdcQTmq1MNTrUEDMADYrEEGbNBv1FsAchxRkYMrFHGzD+/yw88P41Qzyijm1CPsrgwCfwn7p/CbHFGrKRaloEZLmTMUgVplLWk+aPqf5fLE80mzAD1ajOwEFWgAdYtuI6QP5YjZnlGrlawDAPSY6VqCQATZRU3KGYHbscF8/yrmOHlTmKa6HurAg6TuRrHXcwT3icJIpD8QZU4etNtaoomfMyLuLzdZv8AriJkMmWraatOlUBEXVQepsbGfn88Fc5nYBMruIBJG/TV09DtiFQ4grOkFVJME9AJJNyBNzv79MJko1GwRxrgHhqa1GQBBKgyFPXS/pjhR5tqkAVIqaRALjzD/qEE/OcOmezxWmumlTLLIAcTY7eWJOoXv0wJ4dyzl82p/djLt3SoTfYyrFo9hHphk/ZGUHf0AtOcqoEIdE2AUST/ANTGR8sMvKHDFrEmrVRakg6WvsZ7+dibm+8dcLnE/s+zOWOuFq0xfVTYSO2pSZF/fA7KsSfKyhukuFP5kYZ50JGTT+osdOU6oqM3hO5k6m0GWJm4MGT9B64jtydUqOQKZUiLMNPa0+539McuUObM3lyEcFkBkljMAgxDX6/rhw4bzUa9YqWVZJaJGoqBJBA2iLntGJu0rbL35C9DKU0pimoErTWncfCqi1+25nFK89vS/aBUoIoomVDKI1MpOpj7zY9QMMXGePVc5VsGpUGlfKCXqLuYA6E7dLjeBgfxPKU6wRKmpRSk6Fsd4VJYwoA6+uDBdUrJNNrAoUuKkWO3YEj9N8HeV88viGotJQRadzBsZ80kXvAJtiJXyNAVJ8CqaZ6CrBB7CUP5nDbyvylls2jNRNbKm4Cl1afYESR/1d8PJ2hYRaeQq2SY/EVNrQPe3r+WNWVmmnbQPMvdTeYvJEfy74BV81mcpX0VWQhSI1sqhx0Im8/2ZGC9HnllIDHLaSelVJ/2z+eJ9LL2iVkeTzUbxNAImwZiBI2kGZ7RPXBbmfLZZaDo9PQ3hOSy6mMohZWiIN7GR13GBOZ+0PRdMwhF/KiGof8A6p6ycQsktfMualctTotaGYF3AMjYaVWTMRExvhmqFtt0VtR4rUUjwyyn+EGR8gb/AK4YqVPiddRppZgg3BVCAekyY9L4svJ5XK5NdFJFpg/E0rq23JnpfY4B8L57oDNaa2oooIBkedh5V07SIvDHtvF27E1B+WVzn8lXpO1OpTem1/KwMn+RE9rHHalwLwlRsyAmoEy/p0jcnbbvi+24rlqmXVoWoOhdVJHqYHlt2/rikefeGVf2gOboyjS0KFA7eWFuZPcz6YMZJuic4NZB+fy4cA5Z1IA86qYaLdDBIHWMDBWYGCPrb9dsSeF8v5irmKVKkpFRz5DMC27ah0AuSNoxfPA/seyVNB+16szUi5YlVn0VIMf6iT+mGbJ3RQviSJIH5bfIzbGJRLtpQF2Oyqsk+wAw3cy8t5apxSvSypWjRpFQ0aiFgANEmCdciJ6HtjM5Qp0G05OkwOkg1asM5G0qDanfrAO9hGFcikYtqwHwjg9ZKqVXUIqyVLsouJAsTPxCPfFpcB5np15qVCiGkSjMnmBLRBB9ST3jud8IFHIuygVCzgxqkkzEhfy636d8TKWQjJVUVW89WmRaDAB21RO23qMc/O8L7r90ZqlgdeN8x0Kv7uklSrUBglxpVJ6kg3AkwB3Jm2IL8EqODpGtgdSkAXibCwMAg4XMlx6pl0qLpVwpkI1iwi6kxAYCRHYRgxwT7VMsqKGVqLAmxQlYPxQVBMT6YrVlO1Im8M4ZW1hq1PQoMkl9xexAg7d7dZ6YVuN8KOZrO+WIXSTrcsVUD1a99vXHbmjn9KykLUJBtpSm0x21OFF/n7YPcqcOptw+pSaIdG0ysnW0kknpDRG2wPbGaoF3grw8KqK3nqqBEkrLHrAjSLk9em57YZOQ80S/hi6KrFiR1m4mNpI64i1eW6tEIao+IDyqQTF94uP+cd+GZ1aDVFRG1OjLP8JtGr37emI/EJy45RWwdcYJNPMeNUdq8+YwHSJMWVWB8xiIH5xjvmuVvGUKXABgx3iYv17xPfETlpYqlX1gm38KgdgfQ7RiPzLUq5NwDLI11dDoYejCChPqAJxWKWijeCtlfEqhm4sbjEPHqtjoas4k6LE5W58aiBTrTVo7Tuyjtf4l9Di0uAcTGYptRraM1k6uzA+ZPQjeQdiPMPzx830a5G2GDl/mapl310Wg/eU/C3uP574Vr2dMeRSVMaueORq+SrAJqqUan+XV6Hsr9mA6bEXHUAYcmwKqwUErqZpgE3EKJ7/WNhizuXedMvxKg2WrC7DzUmN/9VNusbiLj1ws53lVcq7Bi2gzoc/fFt+inpG+/TE5qi0FewRw/KhIsFK2PzvIncXB3+mO3+GVqzBsszo4ImF+hvsQDvHy7leGijTHiOQzLczselgNxMHHuc5w8JzVFNQpBU6nhW9YCmT/AKb37YXJV0hj4ZkfDy+jMVDWqL8TwLA3iB29p74qvn/hqhlroFAIVHAH3iJ1HtO3ywfzPOVashSiQoMgtEEbXUGTaZvG4i98DKdep5lL04YSS9M7fiBYHfaf5xgPDwTaUlTE7K6HgBfNP5e0/wAsOXBci2SyuczDoynwxSSxU/vD5iCV6KN7jAjideoI0qioQP8ALRVDQBvpAkfXFn8q1tGUorUQs1YMSsA+We2wERY98bklaS9v/ZJQ8eRa5Y4ItSnOzFdTGWaAbgTqn399rYIVuGmkPKjBTs0T/WP0/PGvMHD2ylRmypAAEmmQYgCbdrbD06Y4cu82tUDAk7avN8I73OwmMHeS6rRG/wAPNUaQLsQFC7XJAvEibHqO2GPgHLFSgGanGs/EC5DA91JQi89RPvMYDV/tAp0mZQy1rg2IWCCDIYLt0AF4m4x7U+0XMVTrSmBUPlVnjSJOwW1+g3Pc4GbA2cPtCZq9MI1M+LSXWzMVsNgF02lrnYfDsMVtTzadVn/tH56cWlkOHltS1T52l6lQgEsxkDSpIimt4PU9OwxuVOE5ckV3r1I+8CYB7NpURuPzva7xlRGcG8oTeEcw+BXSotOm+k2V11CbwfcG4jqBi2uF83DN0CtOgCADqPiAvTb+LSQNSnfV93r0wnjIcM1ytGqEH3wzm2wN+txa/TEzLcKoT4mTrNQqbAVNMNuNxeJHt6dMCTTGhFrYwZjhlKuTrzJl4kBUBIHSO3SSPWcCc59mUuh8xWNXlKzbtHlBHpgDzDxN6dUa18FislqRlXndlBAgEi4BiZxvlueGslMeYxLVDa23kBHX1Pt33X0M5RumHOJ1qGWKirUckETSW5YCNM3Eeu82w0nkmrxAGpUT9mSoqQrnU4CnUCUEKD0u0+YyBivcu9cg1nekrKdRfw1UC+2qBqZo6fXBzI8853MrC12VF3KqqzuRHlsoHU73sMLXUScpSwhq4T9mAyGZGYp1lI0sulxp3i4MntjTnHnp8uGSmyCqw8rG6IdgdQke09d4GETiPMdVNN2YzM1DqJAIkGCAZna2/thwoccKlU+4KakCJkETsSR3G0k/LCOT+Yr9P+xJcTumyvOWXamCrmWqVAzXDap/ia4O8yD1w5ZejTqTrkWE20xa1yIJ2HqPmcdeLcDo5ySqPSfpU0wJ2vFunW4ixGE2tmMzkK4WsdQGx+IEek7Wjt9MVq2XT6qhizHBH0EmqKU3hV1N+kTtufnbETK8Nmmwcu2tlY6umgnzTvsdo6D0xtW4tWbzeNTp09wKhUG46KQTtF4xtR5iywvUzKmoLiJC/nb54V8djNx8kxuBppTURDMdQI7bG/oB3xXOerRmaq00mHYAKD0PYHDbxHmOm1VEy7eI20gHQt5JMnzd7fXGtPLnL/5beZixZtF2mYJ2MTf59cMvpJyXbQqf4FmqnmFEqs9QE6j+Iz1w18P4znKBEprTdk0qb2kgrfV+pxnEqVaqo1VIKzMDvGqSbkdAL44CnUVRpaTb4ogi2/YRFvTBbsVRob8px6lmVJCmbBgTDKexEW/niRl+G0GYOFEggybE3HUDACtn1dqbLSZQIDsg81+5DCB6T64A8UzVajVN1qKxJXWjDrtCuII7xfcYGG6HqkWVmcsiAFjdetv0i/phZ5q8IqorFdDfd03aNiBuon+mFN+eMzBlgvSyXHszTHvE4Hf4g1VpA1vcy1yfck3jpsMM4id0hXxmMOMxY5DAcdFf6454wHGMEsrxAgi5BBkMLEH36Ys3ln7SldfA4gA6NbxSJ9vEH/3Fxiog2O9HMlfUYFVotDkrZdHHOTnSmamSIrI3mAnUyjeUMxUHX+IeuKyz9csbyWA3qG49B0HsIwS5T54rZM/u2105lqTG3uP4T6jD5m+HZHjSF6LeDmgJJi8//Io+MfjF/wBML1Xgs32WBA4JmdS+HpJvqi3wxDdJMb9rHfE7L8JpVCxAMiNhPsY7x3wJ4/wLM5GqFrKVmQri6MOuluu5tYjqMSOFc1GidJC9wV79+x6/U4m0/A8ZxeJDKvKVc0lUKhk77HfaxEEGfa/zbuCUwieCyvSbTA1KSSqiTpbVpgL0iPfAHgnOyR5jGxtETfvsbdOnrgpW52DIVUqzyCirMz6jtP5YXpeWUteD3iIBzVNZgGSSbWUTJmY7etsVDx2mUrMpY6D5lDOTCtcdcOv+Kh2ZCdbEDXUUyP8AQsWgHciZIEWGBuZ5UWrV8arUp00ifCE6iJsNoWR6z6Yyai8k5pyWBayecRBfUZtCqsHbZif5YKcKzL1ayJSTwgxg1JJcDqA2yki1gDhzyXHKYoeDl6NKsvWjVQOovEgiIt132wB4twHzpWoIaVZDPgliyW/gLXW8+UsfcYy5L2D5biN+U4hQFM+FUhgDqCi52A8xv5R2JMDHCjydUrqAiPvM2jruzEaieu9/nIHh/MNFm8RlKvTbzI8jSb776oO0XtsMH2+02ooAVljrFIn9WGFugcnMlo1z3KlWi8VUZV2BAOljcXYAgD0J/hxCznDdJDUQab9NA3kAADvsMOfKvPa1iyVaitqHw6DI9CZKkHsTPvjhm6tCi7OoKIezCB6DtfthHNCx5sZQlce5Vzb5A1qolqQVoMagomZUEiIIv9QMV0mcI7D2EYumvzughaYLo+pWUw2q11CiDceuEfl/7LKlYa8xUFEH7oEt6XJj6TinHPaEblN2hXbizNaoS/bUSQOlhsPeMPSZXwVNJwQpIhtpbfynqe43g+mPcx9nmUSyF6ptJNQLHrGkSPnOClDhvhKvlVvEHlUs02+8ADO/3gL/ADwZyTL8cGtgn9lDDTUam7gwRP1gTAPqQPU4NZvgjOtNldQngqhbWACQSbEWNiNr7R1x1zXFFQCUQvOmComfvMNwOuO2ZzWTSnL1CpeWtcgnsNpmBp64jOEnKMk9DV5M4DTcJ4eqQulluSSpMi4AtaLxJ1DpjvzRw+nmNFNxpBVgSBcRtBkCZ7HpHpgHl/tFrKWo0ABJUKo3J0iSJkKNjcmB13xz4hxF0BavUDVmEsSbKtgFWT/yT6DFaYLRWbSjEQZBgz39xGOi1S4sJboAsn8r4f8Agn2cGtUJrnSW+KkDBGxAciTvBKxIt1BAfK2RpZKjo0pTpgRKj3nVAEgxuZxTsQUGyoOVeGVQxqlWULYkggiRMgH9RhyymVWqFktAO+mJi5Iie4x1znN2hiVaQNhUBhj9AADa3UY6f4vl6sK2mnrUtqVjpG8g29Py+eEbvJ0RXVUdKXAWbUsiIkH52j5d/wDjoOWGQ6/LoMk7k9t9htJwNytOogLpmT4cTJEiBt8IMCDO22Mq805fSVqZsuDNlQ/K5A98FJMzGXK0KCq9N6RUsfI26vawV7kGPusbxY4VeeMjTqOaSk6lpEi/VRO5uCI2JPvgdneYaTghM46Kd18Nvy6fpgJxjiivThWZ3cxraR5dgFWbzG+249RuucE20heoUyxhZJOw74sHlDlNXpNUzLaMusBnJjW2yqrHZFJ+Z/LhyLyWKhJcwq3q1Ngqx8IP8RG56D8+PO/NorsKNEaMtSsii2qLaj/L+pxY5qsrurSKmDjTDbxXgs7798K+YyxQwcFOxGmtnLGRjBj3BAeY9Bx5j04xjpTaNjglw/izIwZWKOuzKYIwIBxuGnAaseMmi5eAfaLRzNP9m4kiENbWR5G7Fh9xvxD8sCObvsmamDWyBNalv4cy6j8J/wDcX283od8VzRzRWxuMN3KvPdbKwoPiUetNjt6qfun8sB/iWTUtitTzT02kMVYH5g9d+uDXDMu9cFqzkU1vJYRNukR727dbYsbN8CyPGaZqUm0VwLkDzj0qJ98fiF/U7YS+OcuOgFIEQjmXB1BrbW2i9jBvMYSdoeEaeSVwmjRNGoAlQuAwDGAFkaQwA8zdhJtfa4K3ka+tm8V5KzEkm+/rfffHLIV3Vyut9KTIBjrExN7dMF+CcYYZjVKEI33QJEypIt5rXn2wrwm9htSo5cNzT5esrLIBIJiRImYO3pbF3UMnSr0VcAQyiRubx1/s4r/JcrpVINVlRbeW497zYG//AJxYVOloVfDqlUEQpAZIA6SNUR64RPtkq4uOCtPtS5ZSjprUtXiTFTqCPun/AKdj6EdsI+U5gdRBM+9x8xvi0udM74zGkWA1ArIEiCCGIG8X/LFNZmg9N2RwQymCDh4pPDOXlj5Yy8H5yq0S2jQJG8R9DvfErm2q9PwmNTUtWmHW0bm8AWgW3PXCbSqRPeMPec4Y2b4PlnQTUosybgeWY69oGI8lccovw3T/APMfsS3VHflfO0sqcvUrqzPVMkkfCmohQJt+I+sDph843xRAQyHTG6kRKkTM/SD74SV4aK+VqUmtUy7W03Olh7xEjvjjxjO1K2UpE1F/cgJCgyROmdXoDETbob4ozuSpfYzMc3VNXR1+8fLJHeAAdrQTb5YL8t8wjNVEQypCnUGFgBO5Gw1GTtt7YQDkWJhSs/dJgEknv64mZHNVVMB1SoBFmgkA7DacFxFU35LYfLJVpsKYpvLRLSoJAvpsSSfS1jvisuK8HalVlzUddRGn+H8MxA72F8TeWKjK+nUxBVgokmDBaSN9gRf19MZzUddCpJuCjR8yrfqcBYYZU42RaXGFoeajTWkCNLM7Ek9iN2NtwLG2OHBuJHM5yhSBgNVDMxAvpk9rKAD5fn7LC0yxhVJJ2AFz/M4OcK5Xz1N0rJl6gKnUpjt3EzHyxV0c/ZvRYNClQdy1anLsC0qSGEdZBlbj88QDmKlVmCtVUXHnYNqAmAejCZ+l744pxGrTLPWyzLSadagElPnHw9h0G+O3+KZHTqpeJMXluvcifzH8sSo6cGlLgwKnyzJIvaLdJm31G3y0HLFOPLBja297f3tiLS5nFgVIEnZgYHrIn06TiZV5hpiZLAdIA8x9L236jtjZBg75HKeGpAAUsbgd+gNzb274UOaMiqPqUXPxdBPfYet+42xOXmksYmD924ufUnY/8YDcS4mrKQAFJIkAfUSfW/zOGSdiTcaBuo9bYc+UuVnzbooEEXLH7i7SfXsP7A3lTld8zVQKpLNdQe38TdgP76YbOZeYv2Gg+QoaRUJ/fVV3uBK7m+49F6Ak4qjnRw525sREGSyRijTs7g/5jdb9Vnc9T6AYWsjljShypNRvhXTMDqYNpI6HYX3IxtwHIA/vqg8ikaR3PQAdb/U/PFj8v8CamGzNSm1bMvtSUToU38xixi8nfG2EgcY4JMkDCTxfgu8jF253hwPthT4xwOZt8scPHyuOzt5OJTWCkM3kjTN9u+I+H3jHBokEWwn5/hppn0x3Rkno8+UXF5IWMxmMwwh5j3GY9nGMehvpjdXIuDjlOPQcYIX4bxdqbh0c03XZlMf37YsLhfN1HNkDNEZfMxArqBoqdhVTY+/ToRiqBf3xIoZoixuMCiseStln8x8HWppZ6a0Wa6tcUqp2BDEalP4W/LqIpfZ5mFcOoUTtpqSAR1JIAPfsJxC4FzvVoUzSIWvQYQaVS4Ht1GGP/DDmctqyFd2UCXy+rz0j1CT8S+huehOJOH/U6FJPLJmWzNGmPDrqAW+JQ0gGDJBmBMTAIxs/OIHkoq7RaXAEDuxJtbradzvit8zUqUSZLETE3+hB2PocRM5xepVADsSo2WbfTbGUaBLmGwcU8auzWcTJYAwD90A9pv0kqOgvF4xUps7EU1eqN9YsVG2kT/Yxry9U1U1px8JLW3JaL+tgB7fPBF+EgEuBpMf0vffvHqdsJ5Gp9Tlw7iNFQD4KUzaJSPQwYn64aeE5z/01QlFqFG16bkWM6gCegGoLtaMKFSqekagBIB8pjuDf6HGvCs3Vam+WQ0x4l2IUyAhss9ZN/Qdb4jzcfeKrw0wFmZLl6jUpmrSin46QzUyIYdylxqH4YNziuGrPlWqZVm1UaksGXUA0GJAMQZ3nYj54f+Xci1JACRpa5i3SAZnffCl9onEkq0ANTE0qgKz0DSrgehIU+49TiqGbpWgNneFiCyg6QZYIQSq9yJMDpHp3wIrZdGIIJibhgZv/APX13xueYKyMj0mHlWICj2hurfPbpjvT46lZx4wKHSRMkjV3/wDGHpom5RbC3BeIJRZajMoKxAJJPaYmW3j1gYjZ/PftM008oa58p2BJECY3t/xddqZ+GLL6i9/zjf1w28scKPj6GF4uRcgm+x3/AFxmqyFS7YNuE5CnRpvNIMwWZJkk9LRPrGO/DOZKykqhKMLAGCCO1z8QHvvg3x3gATRqUGLkqCGF4U6ZMWE74GLlQTpAUgDcne4kfywi/EpVaJWT4xm2OqoZlQGEAAgEwQJuepNhgTnuGJVcmpSNNmMipTACkdZW3vIHXBilCiFWAYkAk7ExuJI9PlfHL/Diq+XyqDNp+QFwBvt0MRghrFCbnqfgO1MVdEQbh7/QEfyxCZ0InXqP8MNfv0Awb4/w8upO7g2vsLyJPr3/AJYVqbQSIjFI5OaeGbsSD8P1GDXBuDtWqAlddwFXufbYKOp2t74Icm8iVc6HrEaMvT+J4ksRuqiRqMb3t72xYOazFHgmW1grUzdYHwxA8qdCQNgOvc22GHJpWBs1zQOF0qmXpIhzLqNVcPqiRsBptp2F9++EHh+VbMVLm1yzMYkgFiJ7nGlZK2ad3u7k6nPW5j6kmAPpiwfs0+zpndqtc/uU3jZyLkeoBFz1xjMYvs95MNXRXrLFNf8ALQj5ao/IDt74cqtarTzNVKNOqVKKQT/l65ExOx0zJ6/LHI8xSWXLNTPhifD0MdX4Q4hQT0AnAzn7nn9nVaVL/OeCRPwjc/PGoZLIfr0RGA2eyQjGYzHlM74sWuJ8FUg4ReMcMAntjMZi/FJ2JzRTQlcTyHhmRt2xAxmMx6B5rMxmPMZjAPcZjMZjGMxurd8ZjMYxtJU2OCWQ4iwMozI0RKmLf0x5jMK9WUi8j7yuaXEgcvXUrmQCRXUAhh0DrbV+vqMKnM3KjZapUXUs07sFmCPSRI9j9cZjMZ+GUkrjZB4ezLWABuNicPdCodnuSFb0AYm31GMxmIT2X49M51uHLU3AItEiSLH6b475PlZSFKMVqAwGBt/WIxmMwiyylLYRHMrHLk6RqA0t2m8x1I3gGOmETjyt4OskfvJ6djPyvjzGYr6JS0LGuwxsrDrjzGYqchrSqnUpEWIIxZWS42RVDoNDVKasSu/mFwPnfHmMwky/A9jNxEeJl9VSGgdRM2Nj6YXnppSHiaAbCwMAHawiPSbGMZjMIzqZs3FiKPixOogQe5HU9QJxIzec/cmow1KPMymNj2tAOMxmEFsgZ4EI8wEMjqWsD3MDaZGFPgHBUr1yHJFOmviVI+IgRIWbAkmJO299sZjMUgQ5PBfz8XpZPhYrpSiklMeHSEQCbCT73J3674obiXFKuczBqVWl6jAegkwAOyjbHmMxV6JPCH7kvlUVaiUwYWWk9ToOl2/1E+Vf4Vk7nFzrwpBR8FRoTTp8tiB6YzGYwJYA3H6ycPyzNQpgNYT3Ow1HfFT8Z4XWTNAVWSpXqy2oyVAgmNp2GMxmMwr+k//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7" name="AutoShape 10" descr="data:image/jpeg;base64,/9j/4AAQSkZJRgABAQAAAQABAAD/2wCEAAkGBhQSERUUEhQWFRUWGBwaGRgYGBwfHxwcHh0aHBgeHRwfHCYeGx0jGh0cHy8gIycpLCwsHB4xNTAqNSYrLCkBCQoKDgwOGg8PGiwkHyQsLCwsLCwsLCwsLCwsLCwsLCwsLCwsLCwsLCwsKSwsLCwsLCwsLCwsLCwsLCwsLCwpLP/AABEIAKYBLwMBIgACEQEDEQH/xAAcAAACAgMBAQAAAAAAAAAAAAAFBgQHAAIDAQj/xABDEAACAQIEBAQDBQYFAwQCAwABAhEDIQAEEjEFBkFREyJhcTKBkQdCYqGxFCNSwdHwFTNyovGCkuEkQ2PCFtI0c4P/xAAZAQADAQEBAAAAAAAAAAAAAAABAgMABAX/xAAtEQACAgICAgAEBQQDAAAAAAAAAQIRITEDEkFRBBMicWGBobHwMsHR4RRSkf/aAAwDAQACEQMRAD8Aqik8sFi5sJMX6fnibVypBgC4sR2OOHEdLxHljvv8+2MoNWptuG33vY7+vXCN2XSonLwKqVBsFPUsB9Mb5o6QoRg8bgbAehxJ4cqMhJqldJtfaBN+zE4m8t8kZrOvpop5Qb1DZR7nv6C+F2ylUXp9nnBKWXyNE0wNVZFqOw6llB37CYAwxj9P0wn8L4hR4Xkxl2rHMPRDWUXm7Fd4AE9Tb8sCX+2VLxln6wC4v+W2H7JEHGUnZE+1zk1alWlmVpyX/d1DsBAlGNx0lfkuK7zWQag5VI7kG/SLQdrnDjzl9oD5zKIuXpshVpqoRqEfcuInqTt0wk5fiD1AC2W1xYtSDGb21CTB+eJyecF+NUskqnxypOkpSIJ6qSSekHodo33xDzLEtFVwrEG7m/Y733t8sFqXMQPhJRQqYMnSAZkgSYJmD0X6b4gcTy4c628SdxAER23Jt6z3JvhfJSvRvwhaS1QzVqYJOmAST7kAYL8f5Yp5jSSjlRYNTAk/Um2I3B+CftcooqqFALsPhC9LBdJPvG3pjln85V4e4RKtWAZCmCvqCpvte2M94BXsFNyfT16BReTIALHVvC7WnELmDlHwKXiAlY+JWN7mLdeotfDJR5+QMtQ0y9ZDOshYA2MXt2/4x1zOX/bU8esWhmMLYqACR5tmMjaNIHbc43Zx8g6xeEir5xurYfV5bp3BSkCBAhCRvvJN/wDxiNxTlGmynw1NOpuACSrWuIuVM9dt+2KfNRL5TE3ViTlOI1KR/duy+xMH3Gx+eJeR5PzdVdSUG0/xNCD6sRPuMR+KcHrZdorU2pztNwfZhIP1xTstE6e6Jy8wh/8APo0qvqBob6rb/bibkszl96OYr5Vj0aWT2JWSR7rhYBxvqwTDkcjWdZNGhml/iokK3z8MwP8AqU4GPk6EwWq0G7VU1L/3pDf7MA6VcqQQSCOoMEfPfByhzdXAioVrL2qrq/3Wf/dgOKGUmj0cv1TelorD/wCFg5+afGPmoxwVWBIIIPUGxHy3wZ4Vxvhp1DM5R1Ym1Si/w+yMBF+sk4nVkNQn9kzdPMpHlo5m7+wFTzA9PK3zGEfGOuQXysb74McuZ3wKgq6dUTAvubYLZnkiuAGfJPtJbLVFcC03puxNvRx7YG0aaLIFVZn4ak0jPaWhJ9A59sT+W0wcvInB0PJ51p6ART8wN1J/pbCtxFaNd3c0ghYyADHvsI/2/XA/OVHRgHpupItIIB9m+Ej1E49pV2J8zD/TE/U9flbFcnkScvscxwjqrkGbAiZ7XW/y045vw+oRJp6x3Fz9B5h8xgn+0ERpMTtAudrdSfz98TBUMSw06TJ1RIPz8qn3LHsMbu0Zc04oV6TBTKl6bDqrER/PDBkOeM9SsmZFQfw1RP5m/wCeOjDxDbzDp4g1SPwyPEb3EDEQ8Ipt90g9fDbUB/q1WHtqw/f2VXxC8oacj9rdRf8A+Rlp/FTb+Rn9cMfDftQyNWxqGke1RSPzEjFUtwkj/LqqewY6SfafKf8AuxGzOWqL/mU7dyLH2YWw2GWXJF6Z9E5HiFKsJpVEqD8LA/piWuPmSi4UyjPTbupP/OGThfP2fo/DmBWX+GqJ/M3/ADxqKWXoxxgbFa8P+2XYZnLMv4qZkfQ/1w0cO5/yNf4a6qe1TyH87fngUGz52bhD+YCGAJE4kcH4Ozb2A6wSfkOuJfA+FrmKgNTMulETqamgL26CD+ZBjtjv/ilKhWqU6DMaYMBvvQCYk7m3Xr2xz2diSTyGcly3lkfx83RqVaY+BFMBtp1mJ+UjDzmftUytPLNSy1NqVUJFOnCKBIsReLC8RJxW9dgyrObqGR8IMwov0He+IFTI0FIaatQ7yAIP1vv3jG7NKjS402HavOdJlNIkjUJcVJVmJ3km0E9AYxGyL0GaXDBeh+Lva3f+WBefGqorLQJmJm5B7A7RPoLYO8L4HTqSKtPwmAu0BYBPQg+kSZwtlKPc7xYAnwE0SNJYiSRG8bT/AEwHy2Yq09fh1WAiTA3vYbd/qSe+OnF+Jii70GanUNOytqi3xAsBAJgxvHfErg+eon4jSZ9IsJMwCSR0WP8AjAo2GEslmDVpKzUgKgBIf7sAdTuZ9eptgp9mlJs7UOqjCpdqliAf4f8AV/T2wIqZ06P3YUKAQAIHub9Seovi1fs2rU2yFM0lVbtrCx8c3mNzGn8sNBWxOSTisDDk8mlJdFNQi7wBG+598Vf9ovLPhVjXUfu3BYwsw33h3g2P17YtY7jAvmbIrVyz611BBrA3ut/zEjFZRtHLCfWVlFGnJBsUPQqJO9pO5HriTnq1XIIKmoOH2RiDC2vG8Y7cT5wpVB4dOmHU9gDfewNgeskiMbmkKgJdZ8ohGltUC2o2ld7gadrd+drrs7d6Iq/acrJpejpAuCrLM7iJEj88GeUs1TzsVGnSrkQfQAgbxuwMxJ04if48UCeHlEW0OqhRBHUGIuOkYn0culSn4y0vAqECWpxJvfUukofngtoWmace5WrVquqpremDKIBYbRAHX1ONno1UoaKlKn4X/uGpF47ibn+xgLxXnHNqWp/twHhkqQtFVYR3aP0OB/D+JGvWRPFqZghWY+IZVVA1NAiJMQN7kYzjgCdbBXHeW0qaWyVN2LMVZFUwIAuOykmJ2tiGPs+z0geBciQNaen4vXFovwLxgv7xQnRE27wVBuQOpH5nHXL8tgOStX0mG+lz79e2DGcksAlxxbtlO8R5czWWvVougH3okfUSMDlqxj6DzHBmWnDVGqpYFDpm8/8AuXJkdD9cUhx7gwXNvSy8uova+mdwSLQpkTtikeS3TIyhStA3XjbXOCZ5YIAJqASJHkaPrv8AlPpiNnuC1aI1OFKzEhgdxItuNuoGKdkBxaJvB+as1liPBr1EHaZX/tMj8sMlL7T/ABG/9blqWZ6FxKPA/EL/AJgemENWLFVAvsPUnHfP8Nq0GC1UZCVDCdip2ZSLMPUE4NrQleSxstm+G1Qf2XM18k5v4bxoJ7HZCD3Yk47Jy9m2QOMvTzAK6ppMquJ76DpZv/8AP54q3xv0jEvhvF6tBtVGq9M/gYifpY/PBA4p7yOlCqlEuGNWlUJutZCQP9T05aPRlUdxiclNiNSj9oWbNS0uPkFJSmD+KT6DArJfatmPhzVOjm1/+VBq+TAWPyxmVzXDa9c1Wetk2IAAUHSDa5qKSx6nYbjaLq4pkZfDxlnQVqMWktEdQreUHs73Zj+EfljpSU2kW3C6Yj1FOYA/FU+mItDJ5vxAaNalnKM2qVagIpyCSS+oGnb8W8DHh4hS+Gsjoo+6jgoW/iYnSXv/AAu/ocL1Zyy+FksRqghXQEPp/eAQWYmVEX877t/pWBjSmgQa2qaBtNxPotMfz+mI9HPsCfDFOpU+7DEaR+GiwVvnB98eZnhtZP31Y0iVuUqNcemn17A4HV+SM4OOJfSv3+38/I3bJ+PLrQXw9tTMELH0YaQT6QcD83wJV+LxKJ/Gsr8mX+hwfy/HwWFarQqopGlXA1qg6lAQAn1OJp41R0QuYGgXZ2lqrdlCFFX5kHBtrROPJyxdJY+9/wCf2EwcMqj/ACyKg/AdX+34vyxGq1LkPTHzF/ng3xTiyVHlECKOgFz6nYT7AYl0ss6LOabSv3abhXc+oVvhHqSMPbWzv+ZOMU5L8vP6XYt8LzNKk7/s9It/C1QlYgfF7HePTAfivDg9Vn1qNV4uZ7ncdcF+M8ZGbY1PCSkqxFNFAAk7/iO0n9Mc8lkKbBjWqimFgwb6h109Z6R63xzL2exXZZAa8NdbhmKr1029Ot/02xvluY6imzm3ZZ/XDHlOKKqMuXSUNxrifmYkR/CMBXyaUCz1U8TWJkGNBPZbT/e2Gv2DrX9LDmW5ozD6WSnT1gn947qCZtBEgEbW7iehxP4UubruRVzGgaST4dNRINgA+mQD/wCR3wLzHJNam2vL1fEQQzIHZX07kDobev13MzI80imzU6wIBN+lvu22sDgYehks/UY65aiT/wCkStHlLFwzW9SN/SMDyQa2taAQbFUAsAe8Xle84ceG5fK50hULFz91Bfobx+v54bOGfZ9lcuVbMMS24TUY+cXMDptjJPyaTURQ5f4Dmcw4WhQQ0gSfGq6lUA9IAGphey/kL4t7gPBv2akE1aj1IUKP+lRZR9T3JxCr800KVOaakqq7KAoAHaSP6YReKfaA+ZrIMvmDSCsrhFAgwwJFRoZjNwQNI7zh04xIS78mPBalQnYddsbKwYe++A1HmZYDV0aisatRIKexbpbeRHr3X+Y/tjyOWpk0mNdzICptPckkW9ROHTTIOLWyh0qDLZ8grqWnUqLpntqX5H1w1ZD7RvC8pQxftMWt6ddu+EupUGYqsUL+K7FpIEEklm2Plk/TvgjQ5SqvILKCOwn6wbH0vhJVeTo43KsDJxPnalUhlIUwPKyyLETOm0ROGbgmfzWcGpabeEoChlpFFN7EbWHsNsI/D+Xq+XqB6WYTWB5SaZbSTuQpkTGxINiSLxhw5c4nnnDomYJqTJ8R21sQBfaNJ/hUiIibYjLeCi7PZK4byc9SqUhUF/iWyiIPU6mM7GSeuDdTgXhJ4OTRQGINas1jUKmQFUbKDJ/ruRNfmHNUadfxfB8RF1rd4IDKrsQWmRIuDucK+Z58aosNWdLXFBNN/wDUdTelmGFgnK00LbvIa5t4VQy1MmmWFSxVUczJMsQJ8q6ZM2E7b4B8N4znIAp5ioRGxCVI9IuwI/8AOOfAko5lmq1EZcuraCZlnZhPnIk3HqSSd4EYaeKvpFIZaaFMWGk6b2iEFrgH1t9X0PsVa/FGeogzNbMOhk/A6UgYaJhRA1WJg9dt8MLZg10CIlOjTUCF1RrF4KhVIYHoSRuN98RquULGdRkbtMGBfoIOPMtlCyCnYEfAzKIA6X2PXbe+A3YyVEmny6wNlV7AEAzB7R0i426YnUuUwEIKoyQfIgnUOgMwCR27icJnCMzXeucrNAMpcAsa0SisTAD7mIE42XnFnQUnrOAWCrTpJoDTCgOx88SdiT6g4PURz8CdzLw1aFdkQypuPmSInrBtibxbiNXO5ZKtRzUqUG8NrD4HvTaw7qyk99M3OLQ4ryctErFNXqeGuplWxMk6kB+E6p277YG8OydRanwPTSoukvJFz1IAAENpM/yxpTpLGUTfEnlFRTjqGxd+V4KueoMmboqWSytpg/J51Wt6H1xUfMvLzZSqy7pPlb+R9f1xeM+wkoOJ14NwB69SkAP3btBdSG0jc6gCdLQDAYCbYi8aZDmaooqEph2CLJMKDAubkwJJ6knEnk3iLUs3TAYqKh8Mmf4/Kp+TEHAZ0YEhrMCQfcWP54C7d3eiSuztQrsjakJVhsVJBHzF8G8nzhXQhiQ56kjSxHYuml2HoxIwvq2Ng2KjDlR5py9VdNeiqH+JVj5nQNBP+qix9cEsuVZf/TZg1CL+Ey+IIF5HlcCP/wCuliui2MWoQZBuNjjALdp5yvRQ1a2VFQPP75DrUfLxGpj2Z09sD81xKlU0FPCLgyfEVaWq0aQLU3E3kOxnCVw3m3M0W1JVbVvJJ1f94If/AHXwwUPtBp1bZzLpUJ3dRoY+7U9JP/UHwKRz/wDG41Luln8Bm4nmaFACKAFfTIaJpg/hkAOfWNM4icB4Lmc87kPZfiqPe52A6k/oMc+GZbK1TGSzbUC3/ttBWexUaZHqaB98WFy437JRWlVNIPdtVIAK/mYBrACYgGwuNsLJ9UHqo5u37Pm6lkmVZZamk9QrR/fzxM4OtPVrZSQpAgjvO9/T2wXyPHHU+VA2q0QfiP637Yn8ZyoRGYvSTNKIITub6WUyD2uO2JOR6KgllBmvTo+F/mBAoEgifp1j5i+AdHLCs+lbgn4iDAPvN/a++AIp5hh+9B0qDYsFFtvT0H64Z6PDtOV/aKmkAuFpqKiuzHr5adlUAE6mPyvhepXvfgLZDirU1ahKVbEDwlJb27f7oHY45ZblXL5jMePmaxoKFH7qldoUQNTsulfKN7zfbEPMVdaAo/pKQNO0r5RKiYvGB60irklSXveRB6WIIN/UYyfo0ley7spx7hfD8qXSpTp01Ak3Lsek21sZ/sYRs5zSter4ogiofIavlCpGrSVB1Fhbyz7SLkdy9wBnOpi3hkXVjuPURfADn3JJlqoOTd1ZoWqmrUNUEqAI6AbdJEYN9tk+q43ex2y3LmXqOJAKEyYJgbkQJte9rYPcJ4LlqEmmqr8uvfubd8U3wPJcSqH91TItu6qgHrLR+WLE4I1fLCmueCKzaminBAB0AE6exBDG8Ssm+DSQ19mZzrzcixl2VqkQxRSAI+7qMGNpgXgg2tiv4yr+X9kNPUYDCs7H/dYnft7d7Wz/AAajmEeIlmkNM72MTsLC3/OAmT+zp3PmbQu4Meu9ovtv0BwmTdV5InLv2d+AxYVELOoBFSPINyCwBWdpMdMHsxyIrHQK9MPsaeplkbdriSbj0wR4Jw3UrNUMqw0BGtBWfN3LHcjp8jivuZOPVnzYOU15gN8ITWGUiCTaLGetrT2xx8T+Ib+tq3+i8Ek5JBzO8HagShpk7HyiVjewtHW39MSeC0UyyGtWKqBOkn4ux3IM9I9MKuf5k4jlwq10Sl0D1GTr3Knzepj3xGpNmS3j5gpVEgIdQanBnV8JkSNI1G3mOOxRpZZRSbwPFPIftFfU1VWRvEQqoPw1EFNjJHcAyBFhe2F3Mcg5WCBUryJ2KWibS1MCduo39ccuH8czNOoFdUNIsABSlisRoCjcjTG8T6YYOMcOL1XAncm5IBBvvsYkbdsJbTD1TYM4RyhWyUVsnVNQEnUjrp1r2aGIBBBAYCx6EYK1ecklgpRYHno1GCVAetzZt7FSZH0xK4Kf2UeHVZFpspYDWIAsdRgz1nfobdcIn2g1svmKtN8oDVH+UWAZtTiSCoPmIiROxjrviizsV/SMx5jyZnVSYGfMrSQexBkiCbz645azXFSrRq01FPSg0Ev4ZfuY0s0WsxA1bjCLV5JzyqdOTqGYIIUz62n9Rhg4XxH9mywo5jJ1zUQShWwMz8QPXUTtf0tgyS8Ai2zpw3gHgZhay+chp8R2JP4jvpIg7EH547LwihVJbMZYKwaQ+XOiTLQQsad432npifw16WaQkuUkGxEOP4gBOw3PpfEqnkPBzKoaa5k+ECoWppsxMagymfh+cdcTzdjdUHuEcc8IBHcsuny1GMEWsrKASY31A29r4lDiVQqdC+JMXW4I7zcXGAXE83RpuHqkUmAuF1KS03Gpd+nwg7jbFc8M5fq1CSBVpoxnVr0pfpuNQ9sNF+wNeiz87zWtEkVqtGmAPgJ8y9xC9fTtgTxDlheIuFulN/3vikeZtIgJTXcAhpJO8iAYwDy3KKIrNrCtFm0AHbfUxYrfsJ9sE34pm8vCZepRYCmh0OYEBACVMhrEEkk3JJIwG8qjNM7cU5CyORVXak1XqPO+qZF4kD+n6Q+NcKytWqT+y/GoqakBli0lhIaAdRuT8sbVeJ5isB+2U6apJ/e06moWG0GZbfr1G18ZTaiCPCqqQwuWYCB1kSRJ6DGdt2ZRQvVeT6LTAqUy3wrOqL9dwbdJwnZ3LmnUZDPlJFxB9D9MWdnK7ICUpq6rcnxBfaNMTc7j9MKHF+FPmagNNQm8+I0HedyLwZ2xSE2nkScVWBa1Y9wb/wDwuudipEbyY9bxjlW5TzS3NORe4ZTMfOfbFu69kekvQMTHs4sz7H+SMvmvFq5pdZpvoWk1gCACSy/eJmADax36WvxDlPJVaRptl6OnSRamqkf6SACpHcYXuT7Hy5OLC+zHKtmGbXmWhfKtHVLEROrzWCj8yOkXUOaOCnJ5qrQJnw2gHupAKk+ukj54FU6pUyCQe4MY012jSNJdlgaeE58hVKyrG+oEliZ6NOoDpAjrj2vlpdmYaibzJMzefU4B8Jz2mA0nppmP5Hrh74VmqFfL6JSmabAiRG5809bk/niLTTPRg1JC1lm0F0k2B06juSOx7W39cM3LXCTWylWlUpIZBGpQLgbG2xHf2x3PKqEAKxLCRIuS3Tp27n54m5bLrlqDaqgMqQWMAz1DCAwPoZ3642w1RXPDnOWrMqOBG6uAynsdwcNVDnCnE1Ey+oXJAWZ/DEkGeuELmKsrOrJtpj6E3PqST+WB6Zg7DFOt5Ob5vXCLs4NxKlXQsKy0KjzoAjW4E3Cmw7aiL+uAeZyz0oNPU5mAG7nfVJmSSZI9cC+X+Ywi09Al6VmSw1oYuIuxBuQT0kdcPvD+YaGZVANKFZMEQZLW/ribTOlZyJPCaXEq1TTTOgKZ1EED2Noa/T1xavGOWEr5SKhKukEOPKysLa0I2/nscQaFZUIgy3pNz9d8cuZedqdFBTQLUrVAA1PYKOus/djf2vtg1gSQg/8A5jXylY0qq+KVO6nSHHQldJAJvJBF5tiXxP7UMzU1FBTy6m0XdvcFtKj5DoMLvG0Ner4lWCTOorA0ibQsyO4nbqMDuJ01QFfDIBM6kIG1tiDH177YZMRuRYnIY/aRmK7OahVfBVqjkktUu8Ewq+WRCjrucHMxxGlQpaMsiXX0Em4JsNl7np02wucA4eaPC6PhBn8U1K9QRDlT+7SLkRpBvM32viAONaV86O4MDSEtHqSJbpe39YrLbQ8Vi2cuMcIOYIYqZJI1Az6j16bevXBLlv7NC2rxQEFoDX3vItI/Xphg4FzHlwIp0HT107R+eCWb5ipU4LsqE2UfeJ6eW7Ez0AxSmBsrrnPhj5AU58hYsouzatMX3MC4E9ZPbHbjnNXh1VOqpJp0XQKoYENTQndhaeg9cbc75xM9WUOankgU1AUDTF/OSZY+gi+5Axy5iycUsu6IjDwvDIcNP7s2GoMGHlI2PXrY4W0mvz/n6CvsyDQ4kczUpUaat4lVtINWAq3kwomQDLQTbFj8v8t08uKhOoEW1NOosRdh0E7QDtY9cVnwVKNOsmYQPSrI9kdi9N+h82gsLE7hvfDvmucVBUVVlKg8rhhAnfpGoG0QP0wzfoaMXtgnOcTza1HSnmdaliWgglSbW6i+wn/zomazjkqFp1VvqWqHZTBjqbG/vbfpg/T4JTKM9OoIFx5hETcA7dt4wMyPE6zqxWmPDuC1VSAy3BKg3Ig3hfY4XI2ERuN8uU0p+LkyAw+JJOkmJZQbMYJsbC2EurxmoxGplEfCVJkdQRJ7++G/i/GKVNfARy0mSwsJJkxvAjvJgb4rU5oXgbkmYxSCfklySrQeyXFDXzVIV3Laqi66jtJ0gibn7oHTb0xdtLJU3ohSx6AjeD0BH9/nj5xy06pg6euHLgHPOYoFFHhVNAITxFuB2DiDp6iSR2wZREhItIcrKtZadWsCriYFmMd5kC8/3fDdlOWsmAIo03KixYBiPmZj5YqZ/tYrRqq5Og42+Mn3i5/IGMSqH2u5bT5sn4f+hh/+gIwig7Fn2fks3i/K+WrUTSamoU9FGmO0Rb8oxSfMnIdfJ1lFMLWRzCE0wNzGl9JABuL9d7QYm8T+1ur4gGWGkE2ViX/v5HphtyXFczUGX/aPDVqmsuqg/u9NxEm7G47A7TGEm5QykT+tP2deTvs1y9FQ9cCtU3g6hTU72Uk6o7tPsMPQGXpiIpKO0KPyjFZcS4/WWq1M6WUQYbWpK+wYC/0xAo59qVTUrLTZllgGJ2svxE7XHU29cFN+R1xSe2PHMy5B0Zg1MVYOkpEk9JAsfc4StMsGZWtAnYX7EW+fpjc5sk6qlPXvNJbMfxLAjV3Bifzxu3OeVjTenfZgBG0iLi3pfGpvRaK6LIR4Xwet4vj5WiyioAKgZgocDZvUjo0fXDRna9dUGpCWUiSsGVIPbriZw/mbKtS1rWplYkt4gtbqCRA9MAeK84JWVxl3hVZVNQC5m7FZ7LBn1xGUkouSZxTbm7SKd+0XVW4lWamrN8AOlSbhFBFp22wv5jgldBL0agExOkxI3uLYsrnCrVas9EakpKoJCm9SfNLNuZ/5wqrxXTqpguhUwVLes2N5/KcdEZtpUdK41WWdqvB6WcU1cqwSruykCJ/EOn+oWPUdcQTmq1MNTrUEDMADYrEEGbNBv1FsAchxRkYMrFHGzD+/yw88P41Qzyijm1CPsrgwCfwn7p/CbHFGrKRaloEZLmTMUgVplLWk+aPqf5fLE80mzAD1ajOwEFWgAdYtuI6QP5YjZnlGrlawDAPSY6VqCQATZRU3KGYHbscF8/yrmOHlTmKa6HurAg6TuRrHXcwT3icJIpD8QZU4etNtaoomfMyLuLzdZv8AriJkMmWraatOlUBEXVQepsbGfn88Fc5nYBMruIBJG/TV09DtiFQ4grOkFVJME9AJJNyBNzv79MJko1GwRxrgHhqa1GQBBKgyFPXS/pjhR5tqkAVIqaRALjzD/qEE/OcOmezxWmumlTLLIAcTY7eWJOoXv0wJ4dyzl82p/djLt3SoTfYyrFo9hHphk/ZGUHf0AtOcqoEIdE2AUST/ANTGR8sMvKHDFrEmrVRakg6WvsZ7+dibm+8dcLnE/s+zOWOuFq0xfVTYSO2pSZF/fA7KsSfKyhukuFP5kYZ50JGTT+osdOU6oqM3hO5k6m0GWJm4MGT9B64jtydUqOQKZUiLMNPa0+539McuUObM3lyEcFkBkljMAgxDX6/rhw4bzUa9YqWVZJaJGoqBJBA2iLntGJu0rbL35C9DKU0pimoErTWncfCqi1+25nFK89vS/aBUoIoomVDKI1MpOpj7zY9QMMXGePVc5VsGpUGlfKCXqLuYA6E7dLjeBgfxPKU6wRKmpRSk6Fsd4VJYwoA6+uDBdUrJNNrAoUuKkWO3YEj9N8HeV88viGotJQRadzBsZ80kXvAJtiJXyNAVJ8CqaZ6CrBB7CUP5nDbyvylls2jNRNbKm4Cl1afYESR/1d8PJ2hYRaeQq2SY/EVNrQPe3r+WNWVmmnbQPMvdTeYvJEfy74BV81mcpX0VWQhSI1sqhx0Im8/2ZGC9HnllIDHLaSelVJ/2z+eJ9LL2iVkeTzUbxNAImwZiBI2kGZ7RPXBbmfLZZaDo9PQ3hOSy6mMohZWiIN7GR13GBOZ+0PRdMwhF/KiGof8A6p6ycQsktfMualctTotaGYF3AMjYaVWTMRExvhmqFtt0VtR4rUUjwyyn+EGR8gb/AK4YqVPiddRppZgg3BVCAekyY9L4svJ5XK5NdFJFpg/E0rq23JnpfY4B8L57oDNaa2oooIBkedh5V07SIvDHtvF27E1B+WVzn8lXpO1OpTem1/KwMn+RE9rHHalwLwlRsyAmoEy/p0jcnbbvi+24rlqmXVoWoOhdVJHqYHlt2/rikefeGVf2gOboyjS0KFA7eWFuZPcz6YMZJuic4NZB+fy4cA5Z1IA86qYaLdDBIHWMDBWYGCPrb9dsSeF8v5irmKVKkpFRz5DMC27ah0AuSNoxfPA/seyVNB+16szUi5YlVn0VIMf6iT+mGbJ3RQviSJIH5bfIzbGJRLtpQF2Oyqsk+wAw3cy8t5apxSvSypWjRpFQ0aiFgANEmCdciJ6HtjM5Qp0G05OkwOkg1asM5G0qDanfrAO9hGFcikYtqwHwjg9ZKqVXUIqyVLsouJAsTPxCPfFpcB5np15qVCiGkSjMnmBLRBB9ST3jud8IFHIuygVCzgxqkkzEhfy636d8TKWQjJVUVW89WmRaDAB21RO23qMc/O8L7r90ZqlgdeN8x0Kv7uklSrUBglxpVJ6kg3AkwB3Jm2IL8EqODpGtgdSkAXibCwMAg4XMlx6pl0qLpVwpkI1iwi6kxAYCRHYRgxwT7VMsqKGVqLAmxQlYPxQVBMT6YrVlO1Im8M4ZW1hq1PQoMkl9xexAg7d7dZ6YVuN8KOZrO+WIXSTrcsVUD1a99vXHbmjn9KykLUJBtpSm0x21OFF/n7YPcqcOptw+pSaIdG0ysnW0kknpDRG2wPbGaoF3grw8KqK3nqqBEkrLHrAjSLk9em57YZOQ80S/hi6KrFiR1m4mNpI64i1eW6tEIao+IDyqQTF94uP+cd+GZ1aDVFRG1OjLP8JtGr37emI/EJy45RWwdcYJNPMeNUdq8+YwHSJMWVWB8xiIH5xjvmuVvGUKXABgx3iYv17xPfETlpYqlX1gm38KgdgfQ7RiPzLUq5NwDLI11dDoYejCChPqAJxWKWijeCtlfEqhm4sbjEPHqtjoas4k6LE5W58aiBTrTVo7Tuyjtf4l9Di0uAcTGYptRraM1k6uzA+ZPQjeQdiPMPzx830a5G2GDl/mapl310Wg/eU/C3uP574Vr2dMeRSVMaueORq+SrAJqqUan+XV6Hsr9mA6bEXHUAYcmwKqwUErqZpgE3EKJ7/WNhizuXedMvxKg2WrC7DzUmN/9VNusbiLj1ws53lVcq7Bi2gzoc/fFt+inpG+/TE5qi0FewRw/KhIsFK2PzvIncXB3+mO3+GVqzBsszo4ImF+hvsQDvHy7leGijTHiOQzLczselgNxMHHuc5w8JzVFNQpBU6nhW9YCmT/AKb37YXJV0hj4ZkfDy+jMVDWqL8TwLA3iB29p74qvn/hqhlroFAIVHAH3iJ1HtO3ywfzPOVashSiQoMgtEEbXUGTaZvG4i98DKdep5lL04YSS9M7fiBYHfaf5xgPDwTaUlTE7K6HgBfNP5e0/wAsOXBci2SyuczDoynwxSSxU/vD5iCV6KN7jAjideoI0qioQP8ALRVDQBvpAkfXFn8q1tGUorUQs1YMSsA+We2wERY98bklaS9v/ZJQ8eRa5Y4ItSnOzFdTGWaAbgTqn399rYIVuGmkPKjBTs0T/WP0/PGvMHD2ylRmypAAEmmQYgCbdrbD06Y4cu82tUDAk7avN8I73OwmMHeS6rRG/wAPNUaQLsQFC7XJAvEibHqO2GPgHLFSgGanGs/EC5DA91JQi89RPvMYDV/tAp0mZQy1rg2IWCCDIYLt0AF4m4x7U+0XMVTrSmBUPlVnjSJOwW1+g3Pc4GbA2cPtCZq9MI1M+LSXWzMVsNgF02lrnYfDsMVtTzadVn/tH56cWlkOHltS1T52l6lQgEsxkDSpIimt4PU9OwxuVOE5ckV3r1I+8CYB7NpURuPzva7xlRGcG8oTeEcw+BXSotOm+k2V11CbwfcG4jqBi2uF83DN0CtOgCADqPiAvTb+LSQNSnfV93r0wnjIcM1ytGqEH3wzm2wN+txa/TEzLcKoT4mTrNQqbAVNMNuNxeJHt6dMCTTGhFrYwZjhlKuTrzJl4kBUBIHSO3SSPWcCc59mUuh8xWNXlKzbtHlBHpgDzDxN6dUa18FislqRlXndlBAgEi4BiZxvlueGslMeYxLVDa23kBHX1Pt33X0M5RumHOJ1qGWKirUckETSW5YCNM3Eeu82w0nkmrxAGpUT9mSoqQrnU4CnUCUEKD0u0+YyBivcu9cg1nekrKdRfw1UC+2qBqZo6fXBzI8853MrC12VF3KqqzuRHlsoHU73sMLXUScpSwhq4T9mAyGZGYp1lI0sulxp3i4MntjTnHnp8uGSmyCqw8rG6IdgdQke09d4GETiPMdVNN2YzM1DqJAIkGCAZna2/thwoccKlU+4KakCJkETsSR3G0k/LCOT+Yr9P+xJcTumyvOWXamCrmWqVAzXDap/ia4O8yD1w5ZejTqTrkWE20xa1yIJ2HqPmcdeLcDo5ySqPSfpU0wJ2vFunW4ixGE2tmMzkK4WsdQGx+IEek7Wjt9MVq2XT6qhizHBH0EmqKU3hV1N+kTtufnbETK8Nmmwcu2tlY6umgnzTvsdo6D0xtW4tWbzeNTp09wKhUG46KQTtF4xtR5iywvUzKmoLiJC/nb54V8djNx8kxuBppTURDMdQI7bG/oB3xXOerRmaq00mHYAKD0PYHDbxHmOm1VEy7eI20gHQt5JMnzd7fXGtPLnL/5beZixZtF2mYJ2MTf59cMvpJyXbQqf4FmqnmFEqs9QE6j+Iz1w18P4znKBEprTdk0qb2kgrfV+pxnEqVaqo1VIKzMDvGqSbkdAL44CnUVRpaTb4ogi2/YRFvTBbsVRob8px6lmVJCmbBgTDKexEW/niRl+G0GYOFEggybE3HUDACtn1dqbLSZQIDsg81+5DCB6T64A8UzVajVN1qKxJXWjDrtCuII7xfcYGG6HqkWVmcsiAFjdetv0i/phZ5q8IqorFdDfd03aNiBuon+mFN+eMzBlgvSyXHszTHvE4Hf4g1VpA1vcy1yfck3jpsMM4id0hXxmMOMxY5DAcdFf6454wHGMEsrxAgi5BBkMLEH36Ys3ln7SldfA4gA6NbxSJ9vEH/3Fxiog2O9HMlfUYFVotDkrZdHHOTnSmamSIrI3mAnUyjeUMxUHX+IeuKyz9csbyWA3qG49B0HsIwS5T54rZM/u2105lqTG3uP4T6jD5m+HZHjSF6LeDmgJJi8//Io+MfjF/wBML1Xgs32WBA4JmdS+HpJvqi3wxDdJMb9rHfE7L8JpVCxAMiNhPsY7x3wJ4/wLM5GqFrKVmQri6MOuluu5tYjqMSOFc1GidJC9wV79+x6/U4m0/A8ZxeJDKvKVc0lUKhk77HfaxEEGfa/zbuCUwieCyvSbTA1KSSqiTpbVpgL0iPfAHgnOyR5jGxtETfvsbdOnrgpW52DIVUqzyCirMz6jtP5YXpeWUteD3iIBzVNZgGSSbWUTJmY7etsVDx2mUrMpY6D5lDOTCtcdcOv+Kh2ZCdbEDXUUyP8AQsWgHciZIEWGBuZ5UWrV8arUp00ifCE6iJsNoWR6z6Yyai8k5pyWBayecRBfUZtCqsHbZif5YKcKzL1ayJSTwgxg1JJcDqA2yki1gDhzyXHKYoeDl6NKsvWjVQOovEgiIt132wB4twHzpWoIaVZDPgliyW/gLXW8+UsfcYy5L2D5biN+U4hQFM+FUhgDqCi52A8xv5R2JMDHCjydUrqAiPvM2jruzEaieu9/nIHh/MNFm8RlKvTbzI8jSb776oO0XtsMH2+02ooAVljrFIn9WGFugcnMlo1z3KlWi8VUZV2BAOljcXYAgD0J/hxCznDdJDUQab9NA3kAADvsMOfKvPa1iyVaitqHw6DI9CZKkHsTPvjhm6tCi7OoKIezCB6DtfthHNCx5sZQlce5Vzb5A1qolqQVoMagomZUEiIIv9QMV0mcI7D2EYumvzughaYLo+pWUw2q11CiDceuEfl/7LKlYa8xUFEH7oEt6XJj6TinHPaEblN2hXbizNaoS/bUSQOlhsPeMPSZXwVNJwQpIhtpbfynqe43g+mPcx9nmUSyF6ptJNQLHrGkSPnOClDhvhKvlVvEHlUs02+8ADO/3gL/ADwZyTL8cGtgn9lDDTUam7gwRP1gTAPqQPU4NZvgjOtNldQngqhbWACQSbEWNiNr7R1x1zXFFQCUQvOmComfvMNwOuO2ZzWTSnL1CpeWtcgnsNpmBp64jOEnKMk9DV5M4DTcJ4eqQulluSSpMi4AtaLxJ1DpjvzRw+nmNFNxpBVgSBcRtBkCZ7HpHpgHl/tFrKWo0ABJUKo3J0iSJkKNjcmB13xz4hxF0BavUDVmEsSbKtgFWT/yT6DFaYLRWbSjEQZBgz39xGOi1S4sJboAsn8r4f8Agn2cGtUJrnSW+KkDBGxAciTvBKxIt1BAfK2RpZKjo0pTpgRKj3nVAEgxuZxTsQUGyoOVeGVQxqlWULYkggiRMgH9RhyymVWqFktAO+mJi5Iie4x1znN2hiVaQNhUBhj9AADa3UY6f4vl6sK2mnrUtqVjpG8g29Py+eEbvJ0RXVUdKXAWbUsiIkH52j5d/wDjoOWGQ6/LoMk7k9t9htJwNytOogLpmT4cTJEiBt8IMCDO22Mq805fSVqZsuDNlQ/K5A98FJMzGXK0KCq9N6RUsfI26vawV7kGPusbxY4VeeMjTqOaSk6lpEi/VRO5uCI2JPvgdneYaTghM46Kd18Nvy6fpgJxjiivThWZ3cxraR5dgFWbzG+249RuucE20heoUyxhZJOw74sHlDlNXpNUzLaMusBnJjW2yqrHZFJ+Z/LhyLyWKhJcwq3q1Ngqx8IP8RG56D8+PO/NorsKNEaMtSsii2qLaj/L+pxY5qsrurSKmDjTDbxXgs7798K+YyxQwcFOxGmtnLGRjBj3BAeY9Bx5j04xjpTaNjglw/izIwZWKOuzKYIwIBxuGnAaseMmi5eAfaLRzNP9m4kiENbWR5G7Fh9xvxD8sCObvsmamDWyBNalv4cy6j8J/wDcX283od8VzRzRWxuMN3KvPdbKwoPiUetNjt6qfun8sB/iWTUtitTzT02kMVYH5g9d+uDXDMu9cFqzkU1vJYRNukR727dbYsbN8CyPGaZqUm0VwLkDzj0qJ98fiF/U7YS+OcuOgFIEQjmXB1BrbW2i9jBvMYSdoeEaeSVwmjRNGoAlQuAwDGAFkaQwA8zdhJtfa4K3ka+tm8V5KzEkm+/rfffHLIV3Vyut9KTIBjrExN7dMF+CcYYZjVKEI33QJEypIt5rXn2wrwm9htSo5cNzT5esrLIBIJiRImYO3pbF3UMnSr0VcAQyiRubx1/s4r/JcrpVINVlRbeW497zYG//AJxYVOloVfDqlUEQpAZIA6SNUR64RPtkq4uOCtPtS5ZSjprUtXiTFTqCPun/AKdj6EdsI+U5gdRBM+9x8xvi0udM74zGkWA1ArIEiCCGIG8X/LFNZmg9N2RwQymCDh4pPDOXlj5Yy8H5yq0S2jQJG8R9DvfErm2q9PwmNTUtWmHW0bm8AWgW3PXCbSqRPeMPec4Y2b4PlnQTUosybgeWY69oGI8lccovw3T/APMfsS3VHflfO0sqcvUrqzPVMkkfCmohQJt+I+sDph843xRAQyHTG6kRKkTM/SD74SV4aK+VqUmtUy7W03Olh7xEjvjjxjO1K2UpE1F/cgJCgyROmdXoDETbob4ozuSpfYzMc3VNXR1+8fLJHeAAdrQTb5YL8t8wjNVEQypCnUGFgBO5Gw1GTtt7YQDkWJhSs/dJgEknv64mZHNVVMB1SoBFmgkA7DacFxFU35LYfLJVpsKYpvLRLSoJAvpsSSfS1jvisuK8HalVlzUddRGn+H8MxA72F8TeWKjK+nUxBVgokmDBaSN9gRf19MZzUddCpJuCjR8yrfqcBYYZU42RaXGFoeajTWkCNLM7Ek9iN2NtwLG2OHBuJHM5yhSBgNVDMxAvpk9rKAD5fn7LC0yxhVJJ2AFz/M4OcK5Xz1N0rJl6gKnUpjt3EzHyxV0c/ZvRYNClQdy1anLsC0qSGEdZBlbj88QDmKlVmCtVUXHnYNqAmAejCZ+l744pxGrTLPWyzLSadagElPnHw9h0G+O3+KZHTqpeJMXluvcifzH8sSo6cGlLgwKnyzJIvaLdJm31G3y0HLFOPLBja297f3tiLS5nFgVIEnZgYHrIn06TiZV5hpiZLAdIA8x9L236jtjZBg75HKeGpAAUsbgd+gNzb274UOaMiqPqUXPxdBPfYet+42xOXmksYmD924ufUnY/8YDcS4mrKQAFJIkAfUSfW/zOGSdiTcaBuo9bYc+UuVnzbooEEXLH7i7SfXsP7A3lTld8zVQKpLNdQe38TdgP76YbOZeYv2Gg+QoaRUJ/fVV3uBK7m+49F6Ak4qjnRw525sREGSyRijTs7g/5jdb9Vnc9T6AYWsjljShypNRvhXTMDqYNpI6HYX3IxtwHIA/vqg8ikaR3PQAdb/U/PFj8v8CamGzNSm1bMvtSUToU38xixi8nfG2EgcY4JMkDCTxfgu8jF253hwPthT4xwOZt8scPHyuOzt5OJTWCkM3kjTN9u+I+H3jHBokEWwn5/hppn0x3Rkno8+UXF5IWMxmMwwh5j3GY9nGMehvpjdXIuDjlOPQcYIX4bxdqbh0c03XZlMf37YsLhfN1HNkDNEZfMxArqBoqdhVTY+/ToRiqBf3xIoZoixuMCiseStln8x8HWppZ6a0Wa6tcUqp2BDEalP4W/LqIpfZ5mFcOoUTtpqSAR1JIAPfsJxC4FzvVoUzSIWvQYQaVS4Ht1GGP/DDmctqyFd2UCXy+rz0j1CT8S+huehOJOH/U6FJPLJmWzNGmPDrqAW+JQ0gGDJBmBMTAIxs/OIHkoq7RaXAEDuxJtbradzvit8zUqUSZLETE3+hB2PocRM5xepVADsSo2WbfTbGUaBLmGwcU8auzWcTJYAwD90A9pv0kqOgvF4xUps7EU1eqN9YsVG2kT/Yxry9U1U1px8JLW3JaL+tgB7fPBF+EgEuBpMf0vffvHqdsJ5Gp9Tlw7iNFQD4KUzaJSPQwYn64aeE5z/01QlFqFG16bkWM6gCegGoLtaMKFSqekagBIB8pjuDf6HGvCs3Vam+WQ0x4l2IUyAhss9ZN/Qdb4jzcfeKrw0wFmZLl6jUpmrSin46QzUyIYdylxqH4YNziuGrPlWqZVm1UaksGXUA0GJAMQZ3nYj54f+Xci1JACRpa5i3SAZnffCl9onEkq0ANTE0qgKz0DSrgehIU+49TiqGbpWgNneFiCyg6QZYIQSq9yJMDpHp3wIrZdGIIJibhgZv/APX13xueYKyMj0mHlWICj2hurfPbpjvT46lZx4wKHSRMkjV3/wDGHpom5RbC3BeIJRZajMoKxAJJPaYmW3j1gYjZ/PftM008oa58p2BJECY3t/xddqZ+GLL6i9/zjf1w28scKPj6GF4uRcgm+x3/AFxmqyFS7YNuE5CnRpvNIMwWZJkk9LRPrGO/DOZKykqhKMLAGCCO1z8QHvvg3x3gATRqUGLkqCGF4U6ZMWE74GLlQTpAUgDcne4kfywi/EpVaJWT4xm2OqoZlQGEAAgEwQJuepNhgTnuGJVcmpSNNmMipTACkdZW3vIHXBilCiFWAYkAk7ExuJI9PlfHL/Diq+XyqDNp+QFwBvt0MRghrFCbnqfgO1MVdEQbh7/QEfyxCZ0InXqP8MNfv0Awb4/w8upO7g2vsLyJPr3/AJYVqbQSIjFI5OaeGbsSD8P1GDXBuDtWqAlddwFXufbYKOp2t74Icm8iVc6HrEaMvT+J4ksRuqiRqMb3t72xYOazFHgmW1grUzdYHwxA8qdCQNgOvc22GHJpWBs1zQOF0qmXpIhzLqNVcPqiRsBptp2F9++EHh+VbMVLm1yzMYkgFiJ7nGlZK2ad3u7k6nPW5j6kmAPpiwfs0+zpndqtc/uU3jZyLkeoBFz1xjMYvs95MNXRXrLFNf8ALQj5ao/IDt74cqtarTzNVKNOqVKKQT/l65ExOx0zJ6/LHI8xSWXLNTPhifD0MdX4Q4hQT0AnAzn7nn9nVaVL/OeCRPwjc/PGoZLIfr0RGA2eyQjGYzHlM74sWuJ8FUg4ReMcMAntjMZi/FJ2JzRTQlcTyHhmRt2xAxmMx6B5rMxmPMZjAPcZjMZjGMxurd8ZjMYxtJU2OCWQ4iwMozI0RKmLf0x5jMK9WUi8j7yuaXEgcvXUrmQCRXUAhh0DrbV+vqMKnM3KjZapUXUs07sFmCPSRI9j9cZjMZ+GUkrjZB4ezLWABuNicPdCodnuSFb0AYm31GMxmIT2X49M51uHLU3AItEiSLH6b475PlZSFKMVqAwGBt/WIxmMwiyylLYRHMrHLk6RqA0t2m8x1I3gGOmETjyt4OskfvJ6djPyvjzGYr6JS0LGuwxsrDrjzGYqchrSqnUpEWIIxZWS42RVDoNDVKasSu/mFwPnfHmMwky/A9jNxEeJl9VSGgdRM2Nj6YXnppSHiaAbCwMAHawiPSbGMZjMIzqZs3FiKPixOogQe5HU9QJxIzec/cmow1KPMymNj2tAOMxmEFsgZ4EI8wEMjqWsD3MDaZGFPgHBUr1yHJFOmviVI+IgRIWbAkmJO299sZjMUgQ5PBfz8XpZPhYrpSiklMeHSEQCbCT73J3674obiXFKuczBqVWl6jAegkwAOyjbHmMxV6JPCH7kvlUVaiUwYWWk9ToOl2/1E+Vf4Vk7nFzrwpBR8FRoTTp8tiB6YzGYwJYA3H6ycPyzNQpgNYT3Ow1HfFT8Z4XWTNAVWSpXqy2oyVAgmNp2GMxmMwr+k//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8" name="AutoShape 12" descr="data:image/jpeg;base64,/9j/4AAQSkZJRgABAQAAAQABAAD/2wCEAAkGBhQSERUUEhQWFRUWGBwaGRgYGBwfHxwcHh0aHBgeHRwfHCYeGx0jGh0cHy8gIycpLCwsHB4xNTAqNSYrLCkBCQoKDgwOGg8PGiwkHyQsLCwsLCwsLCwsLCwsLCwsLCwsLCwsLCwsLCwsKSwsLCwsLCwsLCwsLCwsLCwsLCwpLP/AABEIAKYBLwMBIgACEQEDEQH/xAAcAAACAgMBAQAAAAAAAAAAAAAFBgQHAAIDAQj/xABDEAACAQIEBAQDBQYFAwQCAwABAhEDIQAEEjEFBkFREyJhcTKBkQdCYqGxFCNSwdHwFTNyovGCkuEkQ2PCFtI0c4P/xAAZAQADAQEBAAAAAAAAAAAAAAABAgMABAX/xAAtEQACAgICAgAEBQQDAAAAAAAAAQIRITEDEkFRBBMicWGBobHwMsHR4RRSkf/aAAwDAQACEQMRAD8Aqik8sFi5sJMX6fnibVypBgC4sR2OOHEdLxHljvv8+2MoNWptuG33vY7+vXCN2XSonLwKqVBsFPUsB9Mb5o6QoRg8bgbAehxJ4cqMhJqldJtfaBN+zE4m8t8kZrOvpop5Qb1DZR7nv6C+F2ylUXp9nnBKWXyNE0wNVZFqOw6llB37CYAwxj9P0wn8L4hR4Xkxl2rHMPRDWUXm7Fd4AE9Tb8sCX+2VLxln6wC4v+W2H7JEHGUnZE+1zk1alWlmVpyX/d1DsBAlGNx0lfkuK7zWQag5VI7kG/SLQdrnDjzl9oD5zKIuXpshVpqoRqEfcuInqTt0wk5fiD1AC2W1xYtSDGb21CTB+eJyecF+NUskqnxypOkpSIJ6qSSekHodo33xDzLEtFVwrEG7m/Y733t8sFqXMQPhJRQqYMnSAZkgSYJmD0X6b4gcTy4c628SdxAER23Jt6z3JvhfJSvRvwhaS1QzVqYJOmAST7kAYL8f5Yp5jSSjlRYNTAk/Um2I3B+CftcooqqFALsPhC9LBdJPvG3pjln85V4e4RKtWAZCmCvqCpvte2M94BXsFNyfT16BReTIALHVvC7WnELmDlHwKXiAlY+JWN7mLdeotfDJR5+QMtQ0y9ZDOshYA2MXt2/4x1zOX/bU8esWhmMLYqACR5tmMjaNIHbc43Zx8g6xeEir5xurYfV5bp3BSkCBAhCRvvJN/wDxiNxTlGmynw1NOpuACSrWuIuVM9dt+2KfNRL5TE3ViTlOI1KR/duy+xMH3Gx+eJeR5PzdVdSUG0/xNCD6sRPuMR+KcHrZdorU2pztNwfZhIP1xTstE6e6Jy8wh/8APo0qvqBob6rb/bibkszl96OYr5Vj0aWT2JWSR7rhYBxvqwTDkcjWdZNGhml/iokK3z8MwP8AqU4GPk6EwWq0G7VU1L/3pDf7MA6VcqQQSCOoMEfPfByhzdXAioVrL2qrq/3Wf/dgOKGUmj0cv1TelorD/wCFg5+afGPmoxwVWBIIIPUGxHy3wZ4Vxvhp1DM5R1Ym1Si/w+yMBF+sk4nVkNQn9kzdPMpHlo5m7+wFTzA9PK3zGEfGOuQXysb74McuZ3wKgq6dUTAvubYLZnkiuAGfJPtJbLVFcC03puxNvRx7YG0aaLIFVZn4ak0jPaWhJ9A59sT+W0wcvInB0PJ51p6ART8wN1J/pbCtxFaNd3c0ghYyADHvsI/2/XA/OVHRgHpupItIIB9m+Ej1E49pV2J8zD/TE/U9flbFcnkScvscxwjqrkGbAiZ7XW/y045vw+oRJp6x3Fz9B5h8xgn+0ERpMTtAudrdSfz98TBUMSw06TJ1RIPz8qn3LHsMbu0Zc04oV6TBTKl6bDqrER/PDBkOeM9SsmZFQfw1RP5m/wCeOjDxDbzDp4g1SPwyPEb3EDEQ8Ipt90g9fDbUB/q1WHtqw/f2VXxC8oacj9rdRf8A+Rlp/FTb+Rn9cMfDftQyNWxqGke1RSPzEjFUtwkj/LqqewY6SfafKf8AuxGzOWqL/mU7dyLH2YWw2GWXJF6Z9E5HiFKsJpVEqD8LA/piWuPmSi4UyjPTbupP/OGThfP2fo/DmBWX+GqJ/M3/ADxqKWXoxxgbFa8P+2XYZnLMv4qZkfQ/1w0cO5/yNf4a6qe1TyH87fngUGz52bhD+YCGAJE4kcH4Ozb2A6wSfkOuJfA+FrmKgNTMulETqamgL26CD+ZBjtjv/ilKhWqU6DMaYMBvvQCYk7m3Xr2xz2diSTyGcly3lkfx83RqVaY+BFMBtp1mJ+UjDzmftUytPLNSy1NqVUJFOnCKBIsReLC8RJxW9dgyrObqGR8IMwov0He+IFTI0FIaatQ7yAIP1vv3jG7NKjS402HavOdJlNIkjUJcVJVmJ3km0E9AYxGyL0GaXDBeh+Lva3f+WBefGqorLQJmJm5B7A7RPoLYO8L4HTqSKtPwmAu0BYBPQg+kSZwtlKPc7xYAnwE0SNJYiSRG8bT/AEwHy2Yq09fh1WAiTA3vYbd/qSe+OnF+Jii70GanUNOytqi3xAsBAJgxvHfErg+eon4jSZ9IsJMwCSR0WP8AjAo2GEslmDVpKzUgKgBIf7sAdTuZ9eptgp9mlJs7UOqjCpdqliAf4f8AV/T2wIqZ06P3YUKAQAIHub9Seovi1fs2rU2yFM0lVbtrCx8c3mNzGn8sNBWxOSTisDDk8mlJdFNQi7wBG+598Vf9ovLPhVjXUfu3BYwsw33h3g2P17YtY7jAvmbIrVyz611BBrA3ut/zEjFZRtHLCfWVlFGnJBsUPQqJO9pO5HriTnq1XIIKmoOH2RiDC2vG8Y7cT5wpVB4dOmHU9gDfewNgeskiMbmkKgJdZ8ohGltUC2o2ld7gadrd+drrs7d6Iq/acrJpejpAuCrLM7iJEj88GeUs1TzsVGnSrkQfQAgbxuwMxJ04if48UCeHlEW0OqhRBHUGIuOkYn0culSn4y0vAqECWpxJvfUukofngtoWmace5WrVquqpremDKIBYbRAHX1ONno1UoaKlKn4X/uGpF47ibn+xgLxXnHNqWp/twHhkqQtFVYR3aP0OB/D+JGvWRPFqZghWY+IZVVA1NAiJMQN7kYzjgCdbBXHeW0qaWyVN2LMVZFUwIAuOykmJ2tiGPs+z0geBciQNaen4vXFovwLxgv7xQnRE27wVBuQOpH5nHXL8tgOStX0mG+lz79e2DGcksAlxxbtlO8R5czWWvVougH3okfUSMDlqxj6DzHBmWnDVGqpYFDpm8/8AuXJkdD9cUhx7gwXNvSy8uova+mdwSLQpkTtikeS3TIyhStA3XjbXOCZ5YIAJqASJHkaPrv8AlPpiNnuC1aI1OFKzEhgdxItuNuoGKdkBxaJvB+as1liPBr1EHaZX/tMj8sMlL7T/ABG/9blqWZ6FxKPA/EL/AJgemENWLFVAvsPUnHfP8Nq0GC1UZCVDCdip2ZSLMPUE4NrQleSxstm+G1Qf2XM18k5v4bxoJ7HZCD3Yk47Jy9m2QOMvTzAK6ppMquJ76DpZv/8AP54q3xv0jEvhvF6tBtVGq9M/gYifpY/PBA4p7yOlCqlEuGNWlUJutZCQP9T05aPRlUdxiclNiNSj9oWbNS0uPkFJSmD+KT6DArJfatmPhzVOjm1/+VBq+TAWPyxmVzXDa9c1Wetk2IAAUHSDa5qKSx6nYbjaLq4pkZfDxlnQVqMWktEdQreUHs73Zj+EfljpSU2kW3C6Yj1FOYA/FU+mItDJ5vxAaNalnKM2qVagIpyCSS+oGnb8W8DHh4hS+Gsjoo+6jgoW/iYnSXv/AAu/ocL1Zyy+FksRqghXQEPp/eAQWYmVEX877t/pWBjSmgQa2qaBtNxPotMfz+mI9HPsCfDFOpU+7DEaR+GiwVvnB98eZnhtZP31Y0iVuUqNcemn17A4HV+SM4OOJfSv3+38/I3bJ+PLrQXw9tTMELH0YaQT6QcD83wJV+LxKJ/Gsr8mX+hwfy/HwWFarQqopGlXA1qg6lAQAn1OJp41R0QuYGgXZ2lqrdlCFFX5kHBtrROPJyxdJY+9/wCf2EwcMqj/ACyKg/AdX+34vyxGq1LkPTHzF/ng3xTiyVHlECKOgFz6nYT7AYl0ss6LOabSv3abhXc+oVvhHqSMPbWzv+ZOMU5L8vP6XYt8LzNKk7/s9It/C1QlYgfF7HePTAfivDg9Vn1qNV4uZ7ncdcF+M8ZGbY1PCSkqxFNFAAk7/iO0n9Mc8lkKbBjWqimFgwb6h109Z6R63xzL2exXZZAa8NdbhmKr1029Ot/02xvluY6imzm3ZZ/XDHlOKKqMuXSUNxrifmYkR/CMBXyaUCz1U8TWJkGNBPZbT/e2Gv2DrX9LDmW5ozD6WSnT1gn947qCZtBEgEbW7iehxP4UubruRVzGgaST4dNRINgA+mQD/wCR3wLzHJNam2vL1fEQQzIHZX07kDobev13MzI80imzU6wIBN+lvu22sDgYehks/UY65aiT/wCkStHlLFwzW9SN/SMDyQa2taAQbFUAsAe8Xle84ceG5fK50hULFz91Bfobx+v54bOGfZ9lcuVbMMS24TUY+cXMDptjJPyaTURQ5f4Dmcw4WhQQ0gSfGq6lUA9IAGphey/kL4t7gPBv2akE1aj1IUKP+lRZR9T3JxCr800KVOaakqq7KAoAHaSP6YReKfaA+ZrIMvmDSCsrhFAgwwJFRoZjNwQNI7zh04xIS78mPBalQnYddsbKwYe++A1HmZYDV0aisatRIKexbpbeRHr3X+Y/tjyOWpk0mNdzICptPckkW9ROHTTIOLWyh0qDLZ8grqWnUqLpntqX5H1w1ZD7RvC8pQxftMWt6ddu+EupUGYqsUL+K7FpIEEklm2Plk/TvgjQ5SqvILKCOwn6wbH0vhJVeTo43KsDJxPnalUhlIUwPKyyLETOm0ROGbgmfzWcGpabeEoChlpFFN7EbWHsNsI/D+Xq+XqB6WYTWB5SaZbSTuQpkTGxINiSLxhw5c4nnnDomYJqTJ8R21sQBfaNJ/hUiIibYjLeCi7PZK4byc9SqUhUF/iWyiIPU6mM7GSeuDdTgXhJ4OTRQGINas1jUKmQFUbKDJ/ruRNfmHNUadfxfB8RF1rd4IDKrsQWmRIuDucK+Z58aosNWdLXFBNN/wDUdTelmGFgnK00LbvIa5t4VQy1MmmWFSxVUczJMsQJ8q6ZM2E7b4B8N4znIAp5ioRGxCVI9IuwI/8AOOfAko5lmq1EZcuraCZlnZhPnIk3HqSSd4EYaeKvpFIZaaFMWGk6b2iEFrgH1t9X0PsVa/FGeogzNbMOhk/A6UgYaJhRA1WJg9dt8MLZg10CIlOjTUCF1RrF4KhVIYHoSRuN98RquULGdRkbtMGBfoIOPMtlCyCnYEfAzKIA6X2PXbe+A3YyVEmny6wNlV7AEAzB7R0i426YnUuUwEIKoyQfIgnUOgMwCR27icJnCMzXeucrNAMpcAsa0SisTAD7mIE42XnFnQUnrOAWCrTpJoDTCgOx88SdiT6g4PURz8CdzLw1aFdkQypuPmSInrBtibxbiNXO5ZKtRzUqUG8NrD4HvTaw7qyk99M3OLQ4ryctErFNXqeGuplWxMk6kB+E6p277YG8OydRanwPTSoukvJFz1IAAENpM/yxpTpLGUTfEnlFRTjqGxd+V4KueoMmboqWSytpg/J51Wt6H1xUfMvLzZSqy7pPlb+R9f1xeM+wkoOJ14NwB69SkAP3btBdSG0jc6gCdLQDAYCbYi8aZDmaooqEph2CLJMKDAubkwJJ6knEnk3iLUs3TAYqKh8Mmf4/Kp+TEHAZ0YEhrMCQfcWP54C7d3eiSuztQrsjakJVhsVJBHzF8G8nzhXQhiQ56kjSxHYuml2HoxIwvq2Ng2KjDlR5py9VdNeiqH+JVj5nQNBP+qix9cEsuVZf/TZg1CL+Ey+IIF5HlcCP/wCuliui2MWoQZBuNjjALdp5yvRQ1a2VFQPP75DrUfLxGpj2Z09sD81xKlU0FPCLgyfEVaWq0aQLU3E3kOxnCVw3m3M0W1JVbVvJJ1f94If/AHXwwUPtBp1bZzLpUJ3dRoY+7U9JP/UHwKRz/wDG41Luln8Bm4nmaFACKAFfTIaJpg/hkAOfWNM4icB4Lmc87kPZfiqPe52A6k/oMc+GZbK1TGSzbUC3/ttBWexUaZHqaB98WFy437JRWlVNIPdtVIAK/mYBrACYgGwuNsLJ9UHqo5u37Pm6lkmVZZamk9QrR/fzxM4OtPVrZSQpAgjvO9/T2wXyPHHU+VA2q0QfiP637Yn8ZyoRGYvSTNKIITub6WUyD2uO2JOR6KgllBmvTo+F/mBAoEgifp1j5i+AdHLCs+lbgn4iDAPvN/a++AIp5hh+9B0qDYsFFtvT0H64Z6PDtOV/aKmkAuFpqKiuzHr5adlUAE6mPyvhepXvfgLZDirU1ahKVbEDwlJb27f7oHY45ZblXL5jMePmaxoKFH7qldoUQNTsulfKN7zfbEPMVdaAo/pKQNO0r5RKiYvGB60irklSXveRB6WIIN/UYyfo0ley7spx7hfD8qXSpTp01Ak3Lsek21sZ/sYRs5zSter4ogiofIavlCpGrSVB1Fhbyz7SLkdy9wBnOpi3hkXVjuPURfADn3JJlqoOTd1ZoWqmrUNUEqAI6AbdJEYN9tk+q43ex2y3LmXqOJAKEyYJgbkQJte9rYPcJ4LlqEmmqr8uvfubd8U3wPJcSqH91TItu6qgHrLR+WLE4I1fLCmueCKzaminBAB0AE6exBDG8Ssm+DSQ19mZzrzcixl2VqkQxRSAI+7qMGNpgXgg2tiv4yr+X9kNPUYDCs7H/dYnft7d7Wz/AAajmEeIlmkNM72MTsLC3/OAmT+zp3PmbQu4Meu9ovtv0BwmTdV5InLv2d+AxYVELOoBFSPINyCwBWdpMdMHsxyIrHQK9MPsaeplkbdriSbj0wR4Jw3UrNUMqw0BGtBWfN3LHcjp8jivuZOPVnzYOU15gN8ITWGUiCTaLGetrT2xx8T+Ib+tq3+i8Ek5JBzO8HagShpk7HyiVjewtHW39MSeC0UyyGtWKqBOkn4ux3IM9I9MKuf5k4jlwq10Sl0D1GTr3Knzepj3xGpNmS3j5gpVEgIdQanBnV8JkSNI1G3mOOxRpZZRSbwPFPIftFfU1VWRvEQqoPw1EFNjJHcAyBFhe2F3Mcg5WCBUryJ2KWibS1MCduo39ccuH8czNOoFdUNIsABSlisRoCjcjTG8T6YYOMcOL1XAncm5IBBvvsYkbdsJbTD1TYM4RyhWyUVsnVNQEnUjrp1r2aGIBBBAYCx6EYK1ecklgpRYHno1GCVAetzZt7FSZH0xK4Kf2UeHVZFpspYDWIAsdRgz1nfobdcIn2g1svmKtN8oDVH+UWAZtTiSCoPmIiROxjrviizsV/SMx5jyZnVSYGfMrSQexBkiCbz645azXFSrRq01FPSg0Ev4ZfuY0s0WsxA1bjCLV5JzyqdOTqGYIIUz62n9Rhg4XxH9mywo5jJ1zUQShWwMz8QPXUTtf0tgyS8Ai2zpw3gHgZhay+chp8R2JP4jvpIg7EH547LwihVJbMZYKwaQ+XOiTLQQsad432npifw16WaQkuUkGxEOP4gBOw3PpfEqnkPBzKoaa5k+ECoWppsxMagymfh+cdcTzdjdUHuEcc8IBHcsuny1GMEWsrKASY31A29r4lDiVQqdC+JMXW4I7zcXGAXE83RpuHqkUmAuF1KS03Gpd+nwg7jbFc8M5fq1CSBVpoxnVr0pfpuNQ9sNF+wNeiz87zWtEkVqtGmAPgJ8y9xC9fTtgTxDlheIuFulN/3vikeZtIgJTXcAhpJO8iAYwDy3KKIrNrCtFm0AHbfUxYrfsJ9sE34pm8vCZepRYCmh0OYEBACVMhrEEkk3JJIwG8qjNM7cU5CyORVXak1XqPO+qZF4kD+n6Q+NcKytWqT+y/GoqakBli0lhIaAdRuT8sbVeJ5isB+2U6apJ/e06moWG0GZbfr1G18ZTaiCPCqqQwuWYCB1kSRJ6DGdt2ZRQvVeT6LTAqUy3wrOqL9dwbdJwnZ3LmnUZDPlJFxB9D9MWdnK7ICUpq6rcnxBfaNMTc7j9MKHF+FPmagNNQm8+I0HedyLwZ2xSE2nkScVWBa1Y9wb/wDwuudipEbyY9bxjlW5TzS3NORe4ZTMfOfbFu69kekvQMTHs4sz7H+SMvmvFq5pdZpvoWk1gCACSy/eJmADax36WvxDlPJVaRptl6OnSRamqkf6SACpHcYXuT7Hy5OLC+zHKtmGbXmWhfKtHVLEROrzWCj8yOkXUOaOCnJ5qrQJnw2gHupAKk+ukj54FU6pUyCQe4MY012jSNJdlgaeE58hVKyrG+oEliZ6NOoDpAjrj2vlpdmYaibzJMzefU4B8Jz2mA0nppmP5Hrh74VmqFfL6JSmabAiRG5809bk/niLTTPRg1JC1lm0F0k2B06juSOx7W39cM3LXCTWylWlUpIZBGpQLgbG2xHf2x3PKqEAKxLCRIuS3Tp27n54m5bLrlqDaqgMqQWMAz1DCAwPoZ3642w1RXPDnOWrMqOBG6uAynsdwcNVDnCnE1Ey+oXJAWZ/DEkGeuELmKsrOrJtpj6E3PqST+WB6Zg7DFOt5Ob5vXCLs4NxKlXQsKy0KjzoAjW4E3Cmw7aiL+uAeZyz0oNPU5mAG7nfVJmSSZI9cC+X+Ywi09Al6VmSw1oYuIuxBuQT0kdcPvD+YaGZVANKFZMEQZLW/ribTOlZyJPCaXEq1TTTOgKZ1EED2Noa/T1xavGOWEr5SKhKukEOPKysLa0I2/nscQaFZUIgy3pNz9d8cuZedqdFBTQLUrVAA1PYKOus/djf2vtg1gSQg/8A5jXylY0qq+KVO6nSHHQldJAJvJBF5tiXxP7UMzU1FBTy6m0XdvcFtKj5DoMLvG0Ner4lWCTOorA0ibQsyO4nbqMDuJ01QFfDIBM6kIG1tiDH177YZMRuRYnIY/aRmK7OahVfBVqjkktUu8Ewq+WRCjrucHMxxGlQpaMsiXX0Em4JsNl7np02wucA4eaPC6PhBn8U1K9QRDlT+7SLkRpBvM32viAONaV86O4MDSEtHqSJbpe39YrLbQ8Vi2cuMcIOYIYqZJI1Az6j16bevXBLlv7NC2rxQEFoDX3vItI/Xphg4FzHlwIp0HT107R+eCWb5ipU4LsqE2UfeJ6eW7Ez0AxSmBsrrnPhj5AU58hYsouzatMX3MC4E9ZPbHbjnNXh1VOqpJp0XQKoYENTQndhaeg9cbc75xM9WUOankgU1AUDTF/OSZY+gi+5Axy5iycUsu6IjDwvDIcNP7s2GoMGHlI2PXrY4W0mvz/n6CvsyDQ4kczUpUaat4lVtINWAq3kwomQDLQTbFj8v8t08uKhOoEW1NOosRdh0E7QDtY9cVnwVKNOsmYQPSrI9kdi9N+h82gsLE7hvfDvmucVBUVVlKg8rhhAnfpGoG0QP0wzfoaMXtgnOcTza1HSnmdaliWgglSbW6i+wn/zomazjkqFp1VvqWqHZTBjqbG/vbfpg/T4JTKM9OoIFx5hETcA7dt4wMyPE6zqxWmPDuC1VSAy3BKg3Ig3hfY4XI2ERuN8uU0p+LkyAw+JJOkmJZQbMYJsbC2EurxmoxGplEfCVJkdQRJ7++G/i/GKVNfARy0mSwsJJkxvAjvJgb4rU5oXgbkmYxSCfklySrQeyXFDXzVIV3Laqi66jtJ0gibn7oHTb0xdtLJU3ohSx6AjeD0BH9/nj5xy06pg6euHLgHPOYoFFHhVNAITxFuB2DiDp6iSR2wZREhItIcrKtZadWsCriYFmMd5kC8/3fDdlOWsmAIo03KixYBiPmZj5YqZ/tYrRqq5Og42+Mn3i5/IGMSqH2u5bT5sn4f+hh/+gIwig7Fn2fks3i/K+WrUTSamoU9FGmO0Rb8oxSfMnIdfJ1lFMLWRzCE0wNzGl9JABuL9d7QYm8T+1ur4gGWGkE2ViX/v5HphtyXFczUGX/aPDVqmsuqg/u9NxEm7G47A7TGEm5QykT+tP2deTvs1y9FQ9cCtU3g6hTU72Uk6o7tPsMPQGXpiIpKO0KPyjFZcS4/WWq1M6WUQYbWpK+wYC/0xAo59qVTUrLTZllgGJ2svxE7XHU29cFN+R1xSe2PHMy5B0Zg1MVYOkpEk9JAsfc4StMsGZWtAnYX7EW+fpjc5sk6qlPXvNJbMfxLAjV3Bifzxu3OeVjTenfZgBG0iLi3pfGpvRaK6LIR4Xwet4vj5WiyioAKgZgocDZvUjo0fXDRna9dUGpCWUiSsGVIPbriZw/mbKtS1rWplYkt4gtbqCRA9MAeK84JWVxl3hVZVNQC5m7FZ7LBn1xGUkouSZxTbm7SKd+0XVW4lWamrN8AOlSbhFBFp22wv5jgldBL0agExOkxI3uLYsrnCrVas9EakpKoJCm9SfNLNuZ/5wqrxXTqpguhUwVLes2N5/KcdEZtpUdK41WWdqvB6WcU1cqwSruykCJ/EOn+oWPUdcQTmq1MNTrUEDMADYrEEGbNBv1FsAchxRkYMrFHGzD+/yw88P41Qzyijm1CPsrgwCfwn7p/CbHFGrKRaloEZLmTMUgVplLWk+aPqf5fLE80mzAD1ajOwEFWgAdYtuI6QP5YjZnlGrlawDAPSY6VqCQATZRU3KGYHbscF8/yrmOHlTmKa6HurAg6TuRrHXcwT3icJIpD8QZU4etNtaoomfMyLuLzdZv8AriJkMmWraatOlUBEXVQepsbGfn88Fc5nYBMruIBJG/TV09DtiFQ4grOkFVJME9AJJNyBNzv79MJko1GwRxrgHhqa1GQBBKgyFPXS/pjhR5tqkAVIqaRALjzD/qEE/OcOmezxWmumlTLLIAcTY7eWJOoXv0wJ4dyzl82p/djLt3SoTfYyrFo9hHphk/ZGUHf0AtOcqoEIdE2AUST/ANTGR8sMvKHDFrEmrVRakg6WvsZ7+dibm+8dcLnE/s+zOWOuFq0xfVTYSO2pSZF/fA7KsSfKyhukuFP5kYZ50JGTT+osdOU6oqM3hO5k6m0GWJm4MGT9B64jtydUqOQKZUiLMNPa0+539McuUObM3lyEcFkBkljMAgxDX6/rhw4bzUa9YqWVZJaJGoqBJBA2iLntGJu0rbL35C9DKU0pimoErTWncfCqi1+25nFK89vS/aBUoIoomVDKI1MpOpj7zY9QMMXGePVc5VsGpUGlfKCXqLuYA6E7dLjeBgfxPKU6wRKmpRSk6Fsd4VJYwoA6+uDBdUrJNNrAoUuKkWO3YEj9N8HeV88viGotJQRadzBsZ80kXvAJtiJXyNAVJ8CqaZ6CrBB7CUP5nDbyvylls2jNRNbKm4Cl1afYESR/1d8PJ2hYRaeQq2SY/EVNrQPe3r+WNWVmmnbQPMvdTeYvJEfy74BV81mcpX0VWQhSI1sqhx0Im8/2ZGC9HnllIDHLaSelVJ/2z+eJ9LL2iVkeTzUbxNAImwZiBI2kGZ7RPXBbmfLZZaDo9PQ3hOSy6mMohZWiIN7GR13GBOZ+0PRdMwhF/KiGof8A6p6ycQsktfMualctTotaGYF3AMjYaVWTMRExvhmqFtt0VtR4rUUjwyyn+EGR8gb/AK4YqVPiddRppZgg3BVCAekyY9L4svJ5XK5NdFJFpg/E0rq23JnpfY4B8L57oDNaa2oooIBkedh5V07SIvDHtvF27E1B+WVzn8lXpO1OpTem1/KwMn+RE9rHHalwLwlRsyAmoEy/p0jcnbbvi+24rlqmXVoWoOhdVJHqYHlt2/rikefeGVf2gOboyjS0KFA7eWFuZPcz6YMZJuic4NZB+fy4cA5Z1IA86qYaLdDBIHWMDBWYGCPrb9dsSeF8v5irmKVKkpFRz5DMC27ah0AuSNoxfPA/seyVNB+16szUi5YlVn0VIMf6iT+mGbJ3RQviSJIH5bfIzbGJRLtpQF2Oyqsk+wAw3cy8t5apxSvSypWjRpFQ0aiFgANEmCdciJ6HtjM5Qp0G05OkwOkg1asM5G0qDanfrAO9hGFcikYtqwHwjg9ZKqVXUIqyVLsouJAsTPxCPfFpcB5np15qVCiGkSjMnmBLRBB9ST3jud8IFHIuygVCzgxqkkzEhfy636d8TKWQjJVUVW89WmRaDAB21RO23qMc/O8L7r90ZqlgdeN8x0Kv7uklSrUBglxpVJ6kg3AkwB3Jm2IL8EqODpGtgdSkAXibCwMAg4XMlx6pl0qLpVwpkI1iwi6kxAYCRHYRgxwT7VMsqKGVqLAmxQlYPxQVBMT6YrVlO1Im8M4ZW1hq1PQoMkl9xexAg7d7dZ6YVuN8KOZrO+WIXSTrcsVUD1a99vXHbmjn9KykLUJBtpSm0x21OFF/n7YPcqcOptw+pSaIdG0ysnW0kknpDRG2wPbGaoF3grw8KqK3nqqBEkrLHrAjSLk9em57YZOQ80S/hi6KrFiR1m4mNpI64i1eW6tEIao+IDyqQTF94uP+cd+GZ1aDVFRG1OjLP8JtGr37emI/EJy45RWwdcYJNPMeNUdq8+YwHSJMWVWB8xiIH5xjvmuVvGUKXABgx3iYv17xPfETlpYqlX1gm38KgdgfQ7RiPzLUq5NwDLI11dDoYejCChPqAJxWKWijeCtlfEqhm4sbjEPHqtjoas4k6LE5W58aiBTrTVo7Tuyjtf4l9Di0uAcTGYptRraM1k6uzA+ZPQjeQdiPMPzx830a5G2GDl/mapl310Wg/eU/C3uP574Vr2dMeRSVMaueORq+SrAJqqUan+XV6Hsr9mA6bEXHUAYcmwKqwUErqZpgE3EKJ7/WNhizuXedMvxKg2WrC7DzUmN/9VNusbiLj1ws53lVcq7Bi2gzoc/fFt+inpG+/TE5qi0FewRw/KhIsFK2PzvIncXB3+mO3+GVqzBsszo4ImF+hvsQDvHy7leGijTHiOQzLczselgNxMHHuc5w8JzVFNQpBU6nhW9YCmT/AKb37YXJV0hj4ZkfDy+jMVDWqL8TwLA3iB29p74qvn/hqhlroFAIVHAH3iJ1HtO3ywfzPOVashSiQoMgtEEbXUGTaZvG4i98DKdep5lL04YSS9M7fiBYHfaf5xgPDwTaUlTE7K6HgBfNP5e0/wAsOXBci2SyuczDoynwxSSxU/vD5iCV6KN7jAjideoI0qioQP8ALRVDQBvpAkfXFn8q1tGUorUQs1YMSsA+We2wERY98bklaS9v/ZJQ8eRa5Y4ItSnOzFdTGWaAbgTqn399rYIVuGmkPKjBTs0T/WP0/PGvMHD2ylRmypAAEmmQYgCbdrbD06Y4cu82tUDAk7avN8I73OwmMHeS6rRG/wAPNUaQLsQFC7XJAvEibHqO2GPgHLFSgGanGs/EC5DA91JQi89RPvMYDV/tAp0mZQy1rg2IWCCDIYLt0AF4m4x7U+0XMVTrSmBUPlVnjSJOwW1+g3Pc4GbA2cPtCZq9MI1M+LSXWzMVsNgF02lrnYfDsMVtTzadVn/tH56cWlkOHltS1T52l6lQgEsxkDSpIimt4PU9OwxuVOE5ckV3r1I+8CYB7NpURuPzva7xlRGcG8oTeEcw+BXSotOm+k2V11CbwfcG4jqBi2uF83DN0CtOgCADqPiAvTb+LSQNSnfV93r0wnjIcM1ytGqEH3wzm2wN+txa/TEzLcKoT4mTrNQqbAVNMNuNxeJHt6dMCTTGhFrYwZjhlKuTrzJl4kBUBIHSO3SSPWcCc59mUuh8xWNXlKzbtHlBHpgDzDxN6dUa18FislqRlXndlBAgEi4BiZxvlueGslMeYxLVDa23kBHX1Pt33X0M5RumHOJ1qGWKirUckETSW5YCNM3Eeu82w0nkmrxAGpUT9mSoqQrnU4CnUCUEKD0u0+YyBivcu9cg1nekrKdRfw1UC+2qBqZo6fXBzI8853MrC12VF3KqqzuRHlsoHU73sMLXUScpSwhq4T9mAyGZGYp1lI0sulxp3i4MntjTnHnp8uGSmyCqw8rG6IdgdQke09d4GETiPMdVNN2YzM1DqJAIkGCAZna2/thwoccKlU+4KakCJkETsSR3G0k/LCOT+Yr9P+xJcTumyvOWXamCrmWqVAzXDap/ia4O8yD1w5ZejTqTrkWE20xa1yIJ2HqPmcdeLcDo5ySqPSfpU0wJ2vFunW4ixGE2tmMzkK4WsdQGx+IEek7Wjt9MVq2XT6qhizHBH0EmqKU3hV1N+kTtufnbETK8Nmmwcu2tlY6umgnzTvsdo6D0xtW4tWbzeNTp09wKhUG46KQTtF4xtR5iywvUzKmoLiJC/nb54V8djNx8kxuBppTURDMdQI7bG/oB3xXOerRmaq00mHYAKD0PYHDbxHmOm1VEy7eI20gHQt5JMnzd7fXGtPLnL/5beZixZtF2mYJ2MTf59cMvpJyXbQqf4FmqnmFEqs9QE6j+Iz1w18P4znKBEprTdk0qb2kgrfV+pxnEqVaqo1VIKzMDvGqSbkdAL44CnUVRpaTb4ogi2/YRFvTBbsVRob8px6lmVJCmbBgTDKexEW/niRl+G0GYOFEggybE3HUDACtn1dqbLSZQIDsg81+5DCB6T64A8UzVajVN1qKxJXWjDrtCuII7xfcYGG6HqkWVmcsiAFjdetv0i/phZ5q8IqorFdDfd03aNiBuon+mFN+eMzBlgvSyXHszTHvE4Hf4g1VpA1vcy1yfck3jpsMM4id0hXxmMOMxY5DAcdFf6454wHGMEsrxAgi5BBkMLEH36Ys3ln7SldfA4gA6NbxSJ9vEH/3Fxiog2O9HMlfUYFVotDkrZdHHOTnSmamSIrI3mAnUyjeUMxUHX+IeuKyz9csbyWA3qG49B0HsIwS5T54rZM/u2105lqTG3uP4T6jD5m+HZHjSF6LeDmgJJi8//Io+MfjF/wBML1Xgs32WBA4JmdS+HpJvqi3wxDdJMb9rHfE7L8JpVCxAMiNhPsY7x3wJ4/wLM5GqFrKVmQri6MOuluu5tYjqMSOFc1GidJC9wV79+x6/U4m0/A8ZxeJDKvKVc0lUKhk77HfaxEEGfa/zbuCUwieCyvSbTA1KSSqiTpbVpgL0iPfAHgnOyR5jGxtETfvsbdOnrgpW52DIVUqzyCirMz6jtP5YXpeWUteD3iIBzVNZgGSSbWUTJmY7etsVDx2mUrMpY6D5lDOTCtcdcOv+Kh2ZCdbEDXUUyP8AQsWgHciZIEWGBuZ5UWrV8arUp00ifCE6iJsNoWR6z6Yyai8k5pyWBayecRBfUZtCqsHbZif5YKcKzL1ayJSTwgxg1JJcDqA2yki1gDhzyXHKYoeDl6NKsvWjVQOovEgiIt132wB4twHzpWoIaVZDPgliyW/gLXW8+UsfcYy5L2D5biN+U4hQFM+FUhgDqCi52A8xv5R2JMDHCjydUrqAiPvM2jruzEaieu9/nIHh/MNFm8RlKvTbzI8jSb776oO0XtsMH2+02ooAVljrFIn9WGFugcnMlo1z3KlWi8VUZV2BAOljcXYAgD0J/hxCznDdJDUQab9NA3kAADvsMOfKvPa1iyVaitqHw6DI9CZKkHsTPvjhm6tCi7OoKIezCB6DtfthHNCx5sZQlce5Vzb5A1qolqQVoMagomZUEiIIv9QMV0mcI7D2EYumvzughaYLo+pWUw2q11CiDceuEfl/7LKlYa8xUFEH7oEt6XJj6TinHPaEblN2hXbizNaoS/bUSQOlhsPeMPSZXwVNJwQpIhtpbfynqe43g+mPcx9nmUSyF6ptJNQLHrGkSPnOClDhvhKvlVvEHlUs02+8ADO/3gL/ADwZyTL8cGtgn9lDDTUam7gwRP1gTAPqQPU4NZvgjOtNldQngqhbWACQSbEWNiNr7R1x1zXFFQCUQvOmComfvMNwOuO2ZzWTSnL1CpeWtcgnsNpmBp64jOEnKMk9DV5M4DTcJ4eqQulluSSpMi4AtaLxJ1DpjvzRw+nmNFNxpBVgSBcRtBkCZ7HpHpgHl/tFrKWo0ABJUKo3J0iSJkKNjcmB13xz4hxF0BavUDVmEsSbKtgFWT/yT6DFaYLRWbSjEQZBgz39xGOi1S4sJboAsn8r4f8Agn2cGtUJrnSW+KkDBGxAciTvBKxIt1BAfK2RpZKjo0pTpgRKj3nVAEgxuZxTsQUGyoOVeGVQxqlWULYkggiRMgH9RhyymVWqFktAO+mJi5Iie4x1znN2hiVaQNhUBhj9AADa3UY6f4vl6sK2mnrUtqVjpG8g29Py+eEbvJ0RXVUdKXAWbUsiIkH52j5d/wDjoOWGQ6/LoMk7k9t9htJwNytOogLpmT4cTJEiBt8IMCDO22Mq805fSVqZsuDNlQ/K5A98FJMzGXK0KCq9N6RUsfI26vawV7kGPusbxY4VeeMjTqOaSk6lpEi/VRO5uCI2JPvgdneYaTghM46Kd18Nvy6fpgJxjiivThWZ3cxraR5dgFWbzG+249RuucE20heoUyxhZJOw74sHlDlNXpNUzLaMusBnJjW2yqrHZFJ+Z/LhyLyWKhJcwq3q1Ngqx8IP8RG56D8+PO/NorsKNEaMtSsii2qLaj/L+pxY5qsrurSKmDjTDbxXgs7798K+YyxQwcFOxGmtnLGRjBj3BAeY9Bx5j04xjpTaNjglw/izIwZWKOuzKYIwIBxuGnAaseMmi5eAfaLRzNP9m4kiENbWR5G7Fh9xvxD8sCObvsmamDWyBNalv4cy6j8J/wDcX283od8VzRzRWxuMN3KvPdbKwoPiUetNjt6qfun8sB/iWTUtitTzT02kMVYH5g9d+uDXDMu9cFqzkU1vJYRNukR727dbYsbN8CyPGaZqUm0VwLkDzj0qJ98fiF/U7YS+OcuOgFIEQjmXB1BrbW2i9jBvMYSdoeEaeSVwmjRNGoAlQuAwDGAFkaQwA8zdhJtfa4K3ka+tm8V5KzEkm+/rfffHLIV3Vyut9KTIBjrExN7dMF+CcYYZjVKEI33QJEypIt5rXn2wrwm9htSo5cNzT5esrLIBIJiRImYO3pbF3UMnSr0VcAQyiRubx1/s4r/JcrpVINVlRbeW497zYG//AJxYVOloVfDqlUEQpAZIA6SNUR64RPtkq4uOCtPtS5ZSjprUtXiTFTqCPun/AKdj6EdsI+U5gdRBM+9x8xvi0udM74zGkWA1ArIEiCCGIG8X/LFNZmg9N2RwQymCDh4pPDOXlj5Yy8H5yq0S2jQJG8R9DvfErm2q9PwmNTUtWmHW0bm8AWgW3PXCbSqRPeMPec4Y2b4PlnQTUosybgeWY69oGI8lccovw3T/APMfsS3VHflfO0sqcvUrqzPVMkkfCmohQJt+I+sDph843xRAQyHTG6kRKkTM/SD74SV4aK+VqUmtUy7W03Olh7xEjvjjxjO1K2UpE1F/cgJCgyROmdXoDETbob4ozuSpfYzMc3VNXR1+8fLJHeAAdrQTb5YL8t8wjNVEQypCnUGFgBO5Gw1GTtt7YQDkWJhSs/dJgEknv64mZHNVVMB1SoBFmgkA7DacFxFU35LYfLJVpsKYpvLRLSoJAvpsSSfS1jvisuK8HalVlzUddRGn+H8MxA72F8TeWKjK+nUxBVgokmDBaSN9gRf19MZzUddCpJuCjR8yrfqcBYYZU42RaXGFoeajTWkCNLM7Ek9iN2NtwLG2OHBuJHM5yhSBgNVDMxAvpk9rKAD5fn7LC0yxhVJJ2AFz/M4OcK5Xz1N0rJl6gKnUpjt3EzHyxV0c/ZvRYNClQdy1anLsC0qSGEdZBlbj88QDmKlVmCtVUXHnYNqAmAejCZ+l744pxGrTLPWyzLSadagElPnHw9h0G+O3+KZHTqpeJMXluvcifzH8sSo6cGlLgwKnyzJIvaLdJm31G3y0HLFOPLBja297f3tiLS5nFgVIEnZgYHrIn06TiZV5hpiZLAdIA8x9L236jtjZBg75HKeGpAAUsbgd+gNzb274UOaMiqPqUXPxdBPfYet+42xOXmksYmD924ufUnY/8YDcS4mrKQAFJIkAfUSfW/zOGSdiTcaBuo9bYc+UuVnzbooEEXLH7i7SfXsP7A3lTld8zVQKpLNdQe38TdgP76YbOZeYv2Gg+QoaRUJ/fVV3uBK7m+49F6Ak4qjnRw525sREGSyRijTs7g/5jdb9Vnc9T6AYWsjljShypNRvhXTMDqYNpI6HYX3IxtwHIA/vqg8ikaR3PQAdb/U/PFj8v8CamGzNSm1bMvtSUToU38xixi8nfG2EgcY4JMkDCTxfgu8jF253hwPthT4xwOZt8scPHyuOzt5OJTWCkM3kjTN9u+I+H3jHBokEWwn5/hppn0x3Rkno8+UXF5IWMxmMwwh5j3GY9nGMehvpjdXIuDjlOPQcYIX4bxdqbh0c03XZlMf37YsLhfN1HNkDNEZfMxArqBoqdhVTY+/ToRiqBf3xIoZoixuMCiseStln8x8HWppZ6a0Wa6tcUqp2BDEalP4W/LqIpfZ5mFcOoUTtpqSAR1JIAPfsJxC4FzvVoUzSIWvQYQaVS4Ht1GGP/DDmctqyFd2UCXy+rz0j1CT8S+huehOJOH/U6FJPLJmWzNGmPDrqAW+JQ0gGDJBmBMTAIxs/OIHkoq7RaXAEDuxJtbradzvit8zUqUSZLETE3+hB2PocRM5xepVADsSo2WbfTbGUaBLmGwcU8auzWcTJYAwD90A9pv0kqOgvF4xUps7EU1eqN9YsVG2kT/Yxry9U1U1px8JLW3JaL+tgB7fPBF+EgEuBpMf0vffvHqdsJ5Gp9Tlw7iNFQD4KUzaJSPQwYn64aeE5z/01QlFqFG16bkWM6gCegGoLtaMKFSqekagBIB8pjuDf6HGvCs3Vam+WQ0x4l2IUyAhss9ZN/Qdb4jzcfeKrw0wFmZLl6jUpmrSin46QzUyIYdylxqH4YNziuGrPlWqZVm1UaksGXUA0GJAMQZ3nYj54f+Xci1JACRpa5i3SAZnffCl9onEkq0ANTE0qgKz0DSrgehIU+49TiqGbpWgNneFiCyg6QZYIQSq9yJMDpHp3wIrZdGIIJibhgZv/APX13xueYKyMj0mHlWICj2hurfPbpjvT46lZx4wKHSRMkjV3/wDGHpom5RbC3BeIJRZajMoKxAJJPaYmW3j1gYjZ/PftM008oa58p2BJECY3t/xddqZ+GLL6i9/zjf1w28scKPj6GF4uRcgm+x3/AFxmqyFS7YNuE5CnRpvNIMwWZJkk9LRPrGO/DOZKykqhKMLAGCCO1z8QHvvg3x3gATRqUGLkqCGF4U6ZMWE74GLlQTpAUgDcne4kfywi/EpVaJWT4xm2OqoZlQGEAAgEwQJuepNhgTnuGJVcmpSNNmMipTACkdZW3vIHXBilCiFWAYkAk7ExuJI9PlfHL/Diq+XyqDNp+QFwBvt0MRghrFCbnqfgO1MVdEQbh7/QEfyxCZ0InXqP8MNfv0Awb4/w8upO7g2vsLyJPr3/AJYVqbQSIjFI5OaeGbsSD8P1GDXBuDtWqAlddwFXufbYKOp2t74Icm8iVc6HrEaMvT+J4ksRuqiRqMb3t72xYOazFHgmW1grUzdYHwxA8qdCQNgOvc22GHJpWBs1zQOF0qmXpIhzLqNVcPqiRsBptp2F9++EHh+VbMVLm1yzMYkgFiJ7nGlZK2ad3u7k6nPW5j6kmAPpiwfs0+zpndqtc/uU3jZyLkeoBFz1xjMYvs95MNXRXrLFNf8ALQj5ao/IDt74cqtarTzNVKNOqVKKQT/l65ExOx0zJ6/LHI8xSWXLNTPhifD0MdX4Q4hQT0AnAzn7nn9nVaVL/OeCRPwjc/PGoZLIfr0RGA2eyQjGYzHlM74sWuJ8FUg4ReMcMAntjMZi/FJ2JzRTQlcTyHhmRt2xAxmMx6B5rMxmPMZjAPcZjMZjGMxurd8ZjMYxtJU2OCWQ4iwMozI0RKmLf0x5jMK9WUi8j7yuaXEgcvXUrmQCRXUAhh0DrbV+vqMKnM3KjZapUXUs07sFmCPSRI9j9cZjMZ+GUkrjZB4ezLWABuNicPdCodnuSFb0AYm31GMxmIT2X49M51uHLU3AItEiSLH6b475PlZSFKMVqAwGBt/WIxmMwiyylLYRHMrHLk6RqA0t2m8x1I3gGOmETjyt4OskfvJ6djPyvjzGYr6JS0LGuwxsrDrjzGYqchrSqnUpEWIIxZWS42RVDoNDVKasSu/mFwPnfHmMwky/A9jNxEeJl9VSGgdRM2Nj6YXnppSHiaAbCwMAHawiPSbGMZjMIzqZs3FiKPixOogQe5HU9QJxIzec/cmow1KPMymNj2tAOMxmEFsgZ4EI8wEMjqWsD3MDaZGFPgHBUr1yHJFOmviVI+IgRIWbAkmJO299sZjMUgQ5PBfz8XpZPhYrpSiklMeHSEQCbCT73J3674obiXFKuczBqVWl6jAegkwAOyjbHmMxV6JPCH7kvlUVaiUwYWWk9ToOl2/1E+Vf4Vk7nFzrwpBR8FRoTTp8tiB6YzGYwJYA3H6ycPyzNQpgNYT3Ow1HfFT8Z4XWTNAVWSpXqy2oyVAgmNp2GMxmMwr+k//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5369" name="Picture 14" descr="http://t3.gstatic.com/images?q=tbn:ANd9GcRjMI6W0ccz8swleGepq3Cq5607MDnrfKX9BTmXprpG03dWo4C_"/>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16764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cSld>
  <p:clrMapOvr>
    <a:masterClrMapping/>
  </p:clrMapOvr>
  <p:transition spd="slow" advTm="756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4.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heme/_rels/theme2.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 Background Template</Template>
  <TotalTime>11619</TotalTime>
  <Words>6228</Words>
  <Application>Microsoft Office PowerPoint</Application>
  <PresentationFormat>On-screen Show (4:3)</PresentationFormat>
  <Paragraphs>679</Paragraphs>
  <Slides>74</Slides>
  <Notes>69</Notes>
  <HiddenSlides>1</HiddenSlides>
  <MMClips>74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74</vt:i4>
      </vt:variant>
    </vt:vector>
  </HeadingPairs>
  <TitlesOfParts>
    <vt:vector size="86" baseType="lpstr">
      <vt:lpstr>MS PGothic</vt:lpstr>
      <vt:lpstr>Arial</vt:lpstr>
      <vt:lpstr>Calibri</vt:lpstr>
      <vt:lpstr>Cambria</vt:lpstr>
      <vt:lpstr>Constantia</vt:lpstr>
      <vt:lpstr>Georgia</vt:lpstr>
      <vt:lpstr>Times New Roman</vt:lpstr>
      <vt:lpstr>Wingdings</vt:lpstr>
      <vt:lpstr>Wingdings 2</vt:lpstr>
      <vt:lpstr>Training</vt:lpstr>
      <vt:lpstr>Flow</vt:lpstr>
      <vt:lpstr>Office Theme</vt:lpstr>
      <vt:lpstr>Preparing a New Generation  of Illinois Fruit and Vegetable Farmers  a USDA NIFA Beginning Farmer and Rancher  Development Program Project  Grant # 2012-49400-19565  http://www.newillinoisfarmers.org   </vt:lpstr>
      <vt:lpstr>Preparing a New Generation  of Illinois Fruit and Vegetable Farmers  Transplant Success!  </vt:lpstr>
      <vt:lpstr>Why use transplants?</vt:lpstr>
      <vt:lpstr>Hotbeds &amp; Greenhouses</vt:lpstr>
      <vt:lpstr>Seed Germination</vt:lpstr>
      <vt:lpstr>Factors for seed germination</vt:lpstr>
      <vt:lpstr>Impact of Temperature</vt:lpstr>
      <vt:lpstr>PowerPoint Presentation</vt:lpstr>
      <vt:lpstr>Water and Oxygen</vt:lpstr>
      <vt:lpstr>Dormancy Types and Remedies</vt:lpstr>
      <vt:lpstr>Seeding Methods</vt:lpstr>
      <vt:lpstr>Broadcast</vt:lpstr>
      <vt:lpstr>In Rows</vt:lpstr>
      <vt:lpstr>PowerPoint Presentation</vt:lpstr>
      <vt:lpstr>PowerPoint Presentation</vt:lpstr>
      <vt:lpstr>Direct</vt:lpstr>
      <vt:lpstr>Germinating</vt:lpstr>
      <vt:lpstr>PowerPoint Presentation</vt:lpstr>
      <vt:lpstr>PowerPoint Presentation</vt:lpstr>
      <vt:lpstr>PowerPoint Presentation</vt:lpstr>
      <vt:lpstr>PowerPoint Presentation</vt:lpstr>
      <vt:lpstr>Potting</vt:lpstr>
      <vt:lpstr>Container Selection</vt:lpstr>
      <vt:lpstr>PowerPoint Presentation</vt:lpstr>
      <vt:lpstr>Container Material</vt:lpstr>
      <vt:lpstr>PowerPoint Presentation</vt:lpstr>
      <vt:lpstr>Clay</vt:lpstr>
      <vt:lpstr>Peat</vt:lpstr>
      <vt:lpstr>Media</vt:lpstr>
      <vt:lpstr>Common soilless media</vt:lpstr>
      <vt:lpstr>Pro Mix BX</vt:lpstr>
      <vt:lpstr>PowerPoint Presentation</vt:lpstr>
      <vt:lpstr>PowerPoint Presentation</vt:lpstr>
      <vt:lpstr>PowerPoint Presentation</vt:lpstr>
      <vt:lpstr>PowerPoint Presentation</vt:lpstr>
      <vt:lpstr>PowerPoint Presentation</vt:lpstr>
      <vt:lpstr>Transplant Growing</vt:lpstr>
      <vt:lpstr>Fertilizer</vt:lpstr>
      <vt:lpstr>PowerPoint Presentation</vt:lpstr>
      <vt:lpstr>PowerPoint Presentation</vt:lpstr>
      <vt:lpstr>PowerPoint Presentation</vt:lpstr>
      <vt:lpstr>PowerPoint Presentation</vt:lpstr>
      <vt:lpstr>PowerPoint Presentation</vt:lpstr>
      <vt:lpstr>Keys to Success</vt:lpstr>
      <vt:lpstr>Sanitation</vt:lpstr>
      <vt:lpstr>Soil Blocking</vt:lpstr>
      <vt:lpstr>Soil Blocking</vt:lpstr>
      <vt:lpstr>Soil Blocking</vt:lpstr>
      <vt:lpstr>Soil Blocking</vt:lpstr>
      <vt:lpstr>Soil Block Mix</vt:lpstr>
      <vt:lpstr>Other Organic Transplant Mixes</vt:lpstr>
      <vt:lpstr>Seed Storage</vt:lpstr>
      <vt:lpstr>Disease/Pest Management</vt:lpstr>
      <vt:lpstr>PowerPoint Presentation</vt:lpstr>
      <vt:lpstr>Disease/Pest Management</vt:lpstr>
      <vt:lpstr>Disease/Pest Management</vt:lpstr>
      <vt:lpstr>Disease/Pest Management</vt:lpstr>
      <vt:lpstr>Field Planting</vt:lpstr>
      <vt:lpstr>Field Planting</vt:lpstr>
      <vt:lpstr>PowerPoint Presentation</vt:lpstr>
      <vt:lpstr>Field Planting</vt:lpstr>
      <vt:lpstr>Field Planting</vt:lpstr>
      <vt:lpstr>Field Planting</vt:lpstr>
      <vt:lpstr>Field Planting Considerations</vt:lpstr>
      <vt:lpstr>Planning</vt:lpstr>
      <vt:lpstr>Crop Planning</vt:lpstr>
      <vt:lpstr>Planning - Determine harvest  outcomes for each crop </vt:lpstr>
      <vt:lpstr>Planning</vt:lpstr>
      <vt:lpstr>Resources</vt:lpstr>
      <vt:lpstr>Resources</vt:lpstr>
      <vt:lpstr>Resources</vt:lpstr>
      <vt:lpstr>Happy Transplanting!</vt:lpstr>
      <vt:lpstr>To reach us</vt:lpstr>
      <vt:lpstr>If you have questions … </vt:lpstr>
    </vt:vector>
  </TitlesOfParts>
  <Company>University of Illinois Extension</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Hosier, Mary</cp:lastModifiedBy>
  <cp:revision>185</cp:revision>
  <cp:lastPrinted>2015-01-22T21:06:42Z</cp:lastPrinted>
  <dcterms:created xsi:type="dcterms:W3CDTF">2012-10-26T15:18:29Z</dcterms:created>
  <dcterms:modified xsi:type="dcterms:W3CDTF">2016-04-26T21:22:17Z</dcterms:modified>
</cp:coreProperties>
</file>