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0.xml" ContentType="application/vnd.openxmlformats-officedocument.presentationml.tags+xml"/>
  <Override PartName="/ppt/notesSlides/notesSlide4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1"/>
  </p:notesMasterIdLst>
  <p:handoutMasterIdLst>
    <p:handoutMasterId r:id="rId52"/>
  </p:handoutMasterIdLst>
  <p:sldIdLst>
    <p:sldId id="373" r:id="rId2"/>
    <p:sldId id="259" r:id="rId3"/>
    <p:sldId id="370" r:id="rId4"/>
    <p:sldId id="371" r:id="rId5"/>
    <p:sldId id="372" r:id="rId6"/>
    <p:sldId id="368" r:id="rId7"/>
    <p:sldId id="286" r:id="rId8"/>
    <p:sldId id="269" r:id="rId9"/>
    <p:sldId id="270" r:id="rId10"/>
    <p:sldId id="349" r:id="rId11"/>
    <p:sldId id="350" r:id="rId12"/>
    <p:sldId id="356" r:id="rId13"/>
    <p:sldId id="299" r:id="rId14"/>
    <p:sldId id="287" r:id="rId15"/>
    <p:sldId id="295" r:id="rId16"/>
    <p:sldId id="296" r:id="rId17"/>
    <p:sldId id="297" r:id="rId18"/>
    <p:sldId id="298" r:id="rId19"/>
    <p:sldId id="300" r:id="rId20"/>
    <p:sldId id="360" r:id="rId21"/>
    <p:sldId id="361" r:id="rId22"/>
    <p:sldId id="303" r:id="rId23"/>
    <p:sldId id="304" r:id="rId24"/>
    <p:sldId id="305" r:id="rId25"/>
    <p:sldId id="306" r:id="rId26"/>
    <p:sldId id="307" r:id="rId27"/>
    <p:sldId id="309" r:id="rId28"/>
    <p:sldId id="310" r:id="rId29"/>
    <p:sldId id="312" r:id="rId30"/>
    <p:sldId id="313" r:id="rId31"/>
    <p:sldId id="314" r:id="rId32"/>
    <p:sldId id="315" r:id="rId33"/>
    <p:sldId id="316"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5" r:id="rId47"/>
    <p:sldId id="362" r:id="rId48"/>
    <p:sldId id="268" r:id="rId49"/>
    <p:sldId id="374"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8073" autoAdjust="0"/>
    <p:restoredTop sz="74452" autoAdjust="0"/>
  </p:normalViewPr>
  <p:slideViewPr>
    <p:cSldViewPr>
      <p:cViewPr varScale="1">
        <p:scale>
          <a:sx n="63" d="100"/>
          <a:sy n="63" d="100"/>
        </p:scale>
        <p:origin x="979" y="77"/>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6490"/>
    </p:cViewPr>
  </p:sorterViewPr>
  <p:notesViewPr>
    <p:cSldViewPr>
      <p:cViewPr varScale="1">
        <p:scale>
          <a:sx n="62" d="100"/>
          <a:sy n="62" d="100"/>
        </p:scale>
        <p:origin x="-1666" y="-10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9" tIns="46590" rIns="93179" bIns="46590" rtlCol="0"/>
          <a:lstStyle>
            <a:lvl1pPr algn="l">
              <a:defRPr sz="1200"/>
            </a:lvl1pPr>
          </a:lstStyle>
          <a:p>
            <a:pPr>
              <a:defRPr/>
            </a:pPr>
            <a:r>
              <a:rPr lang="en-US" dirty="0"/>
              <a:t>Preparing a New Generation of Illinois </a:t>
            </a:r>
          </a:p>
          <a:p>
            <a:pPr>
              <a:defRPr/>
            </a:pPr>
            <a:r>
              <a:rPr lang="en-US" dirty="0"/>
              <a:t>Fruit and Vegetable Farmers</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9" tIns="46590" rIns="93179" bIns="46590" rtlCol="0"/>
          <a:lstStyle>
            <a:lvl1pPr algn="r">
              <a:defRPr sz="1200"/>
            </a:lvl1pPr>
          </a:lstStyle>
          <a:p>
            <a:r>
              <a:rPr lang="en-US" dirty="0" smtClean="0"/>
              <a:t>February 2015</a:t>
            </a:r>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9" tIns="46590" rIns="93179" bIns="465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9" tIns="46590" rIns="93179" bIns="4659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9" tIns="46590" rIns="93179" bIns="4659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9" tIns="46590" rIns="93179" bIns="46590" rtlCol="0"/>
          <a:lstStyle>
            <a:lvl1pPr algn="r">
              <a:defRPr sz="1200"/>
            </a:lvl1pPr>
          </a:lstStyle>
          <a:p>
            <a:fld id="{48AEF76B-3757-4A0B-AF93-28494465C1DD}" type="datetimeFigureOut">
              <a:rPr lang="en-US" smtClean="0"/>
              <a:pPr/>
              <a:t>4/26/2016</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3179" tIns="46590" rIns="93179" bIns="4659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9" tIns="46590" rIns="93179" bIns="46590" rtlCol="0"/>
          <a:lstStyle/>
          <a:p>
            <a:pPr lvl="0"/>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9" tIns="46590" rIns="93179" bIns="465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9" tIns="46590" rIns="93179" bIns="4659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1492092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growing point or terminal bud is the site of manufacture of the class of plant hormones known as </a:t>
            </a:r>
            <a:r>
              <a:rPr lang="en-US" dirty="0" err="1"/>
              <a:t>auxins</a:t>
            </a:r>
            <a:r>
              <a:rPr lang="en-US" dirty="0"/>
              <a:t>. Removing either the shoot tip or the young growing leaves stimulates the</a:t>
            </a:r>
          </a:p>
          <a:p>
            <a:r>
              <a:rPr lang="en-US" dirty="0"/>
              <a:t>growth of lateral buds into side shoots because of the removal of that site of </a:t>
            </a:r>
            <a:r>
              <a:rPr lang="en-US" dirty="0" err="1"/>
              <a:t>auxin</a:t>
            </a:r>
            <a:r>
              <a:rPr lang="en-US" dirty="0"/>
              <a:t> manufacture. The lateral buds are inhibited in growth by </a:t>
            </a:r>
            <a:r>
              <a:rPr lang="en-US" dirty="0" err="1"/>
              <a:t>auxins</a:t>
            </a:r>
            <a:r>
              <a:rPr lang="en-US" dirty="0"/>
              <a:t> produced in the young </a:t>
            </a:r>
            <a:r>
              <a:rPr lang="en-US" dirty="0" err="1"/>
              <a:t>meristematic</a:t>
            </a:r>
            <a:r>
              <a:rPr lang="en-US" dirty="0"/>
              <a:t> tissues contained in the shoot tip and transported back downward. This effect must occur when the leaves are very young because removing young, developing leaves can stimulate lateral bud break; but removing fully expanded leaves cannot stimulate growth.</a:t>
            </a:r>
          </a:p>
          <a:p>
            <a:endParaRPr lang="en-US" dirty="0"/>
          </a:p>
          <a:p>
            <a:r>
              <a:rPr lang="en-US" dirty="0"/>
              <a:t>There are two ways to overcome this apical dominance effect from shoot tips. One is to remove the shoot tip as in a heading cut and the other is to bend a shoot tip to a more horizontal</a:t>
            </a:r>
          </a:p>
          <a:p>
            <a:r>
              <a:rPr lang="en-US" dirty="0"/>
              <a:t>position. The latter works because </a:t>
            </a:r>
            <a:r>
              <a:rPr lang="en-US" dirty="0" err="1"/>
              <a:t>auxins</a:t>
            </a:r>
            <a:r>
              <a:rPr lang="en-US" dirty="0"/>
              <a:t> generally move in response to gravity.  </a:t>
            </a:r>
          </a:p>
          <a:p>
            <a:endParaRPr lang="en-US" dirty="0"/>
          </a:p>
          <a:p>
            <a:endParaRPr lang="en-US" dirty="0"/>
          </a:p>
          <a:p>
            <a:r>
              <a:rPr lang="en-US" dirty="0"/>
              <a:t>The result of a heading cut is the loss of apical dominance as mentioned above, with the removal of the inhibiting effect on the lateral buds. The net result is an increase in total shoot growth.  Both shoot number and length are affected, but the impact is affected by shoot age, severity of cut, growth habit, and shoot orientation.  </a:t>
            </a:r>
          </a:p>
          <a:p>
            <a:endParaRPr lang="en-US" dirty="0"/>
          </a:p>
          <a:p>
            <a:endParaRPr lang="en-US" dirty="0"/>
          </a:p>
          <a:p>
            <a:r>
              <a:rPr lang="en-US" dirty="0"/>
              <a:t>Thinning cuts primarily are used for two purposes: (1) to increase light penetration and (2) to remove competing or crowding shoots or limbs. Vigorous shoot growth may develop in the immediate vicinity of the pruning cut, but the effect on adjacent parts of the tree is minimal. Thinning cuts do not change the relationship of various parts of the shoot or branch to each other as heading cuts do, because either the entire shoot or the branch is removed or left intact. The ratio of terminal to lateral buds is largely undisturbed, and as a result, thinning cuts do not increase shoot growth as much as heading cuts. Thinning cuts also reduce flower formation less and can increase flowering when better light penetration is achieved. Yield is reduced only to the extent that the bearing surface is removed and is not reduced because of invigorating buds to form shoots rather than flowers.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91164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bench cut is actually a special type of heading cut and involves removal of the terminal portion of a branch at a point just above a side branch. Bench cuts on young trees during the tree training and early fruiting years will tend to stiffen the portion of the branch below the cut and reduce the natural limb spreading caused by the weight of fruit. Bench cuts are often used to encourage outward growth of branches. However, limb spreading is preferable to bench cuts because water sprouts often develop at the site of a bench cut. In addition, the branch immediately below a bench cut is sometimes weak and may not support a heavy crop.</a:t>
            </a:r>
            <a:br>
              <a:rPr lang="en-US" dirty="0" smtClean="0"/>
            </a:b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84689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Cytospora</a:t>
            </a:r>
            <a:r>
              <a:rPr lang="en-US" dirty="0" smtClean="0"/>
              <a:t> canker is one of the most destructive diseases of peaches and nectarine and is also known in apricots, sweet cherries, and plums—though not as destructive. Also known as perennial canker, peach canker, </a:t>
            </a:r>
            <a:r>
              <a:rPr lang="en-US" dirty="0" err="1" smtClean="0"/>
              <a:t>Valsa</a:t>
            </a:r>
            <a:r>
              <a:rPr lang="en-US" dirty="0" smtClean="0"/>
              <a:t> canker, and </a:t>
            </a:r>
            <a:r>
              <a:rPr lang="en-US" dirty="0" err="1" smtClean="0"/>
              <a:t>Leucostoma</a:t>
            </a:r>
            <a:r>
              <a:rPr lang="en-US" dirty="0" smtClean="0"/>
              <a:t> canker, the disease can cause trees in young orchards to die. Infected trees in older orchards gradually lose productivity and slowly decline. </a:t>
            </a:r>
          </a:p>
          <a:p>
            <a:endParaRPr lang="en-US" dirty="0" smtClean="0"/>
          </a:p>
          <a:p>
            <a:r>
              <a:rPr lang="en-US" dirty="0" smtClean="0"/>
              <a:t>Prune regularly so that large cuts will not be necessary. Prune during or after bloom; actively growing trees can protect pruning cuts from infection. Do not leave pruning stubs; stubs die and can harbor the disease, which can then infect healthy branches. Remove or spread narrow-angled crotches since they tend to split and serve as infection sites. Remove all weak and dead wood and fruit mummies.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297188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Researchers and growers have developed many different training systems for fruit trees.  All of these systems aim to increase light penetration  within the tree canopy, so that more fruit buds develop and trees produce greater yield per acre.  Each training system works best for a certain size of tree and orchard density.   </a:t>
            </a:r>
            <a:r>
              <a:rPr lang="en-US" dirty="0" smtClean="0"/>
              <a:t>In the medium-density central leader system, portions of  trees are cut back severely for several years to stimulate growth.  Emphasis is placed on building a large, strong framework to support future crops.  Apple,</a:t>
            </a:r>
            <a:r>
              <a:rPr lang="en-US" baseline="0" dirty="0" smtClean="0"/>
              <a:t> pears and plums in a medium-low and medium-high density orchard have been trained mainly to the central leader system.</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259671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dirty="0" smtClean="0"/>
              <a:t>In review, a tree trained to a central leader has one main, upright growing stem (the central leader) with 4-7 main scaffold branches evenly spaced around the trunk.   On larger trees, secondary scaffolds higher up on the main leader would also be allowed to develop</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284927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and the following</a:t>
            </a:r>
            <a:r>
              <a:rPr lang="en-US" baseline="0" dirty="0" smtClean="0"/>
              <a:t> slides </a:t>
            </a:r>
            <a:r>
              <a:rPr lang="en-US" dirty="0" smtClean="0"/>
              <a:t>are undesirable types of growth that should be corrected</a:t>
            </a:r>
            <a:r>
              <a:rPr lang="en-US" baseline="0" dirty="0" smtClean="0"/>
              <a:t> through pruning.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3773394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dirty="0" smtClean="0"/>
              <a:t>Older trees can be held in their allotted space by mold and hold cuts, which are </a:t>
            </a:r>
            <a:r>
              <a:rPr lang="en-US" dirty="0" err="1" smtClean="0"/>
              <a:t>devigorating</a:t>
            </a:r>
            <a:r>
              <a:rPr lang="en-US" dirty="0" smtClean="0"/>
              <a:t> heading cuts made into two-year-old wood.  Maintain a single leader and an </a:t>
            </a:r>
            <a:r>
              <a:rPr lang="en-US" dirty="0" err="1" smtClean="0"/>
              <a:t>overalll</a:t>
            </a:r>
            <a:r>
              <a:rPr lang="en-US" baseline="0" dirty="0" smtClean="0"/>
              <a:t> “Christmas Tree” shape.</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196792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Maintaining a “Christmas Tree” shape</a:t>
            </a:r>
            <a:r>
              <a:rPr lang="en-US" baseline="0" dirty="0" smtClean="0"/>
              <a:t> reduces shading of lower scaffolds.  Additional thinning is needed to allow light into the interior of the tree.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397363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apple, researchers</a:t>
            </a:r>
            <a:r>
              <a:rPr lang="en-US" baseline="0" dirty="0" smtClean="0"/>
              <a:t> and growers have developed numerous training systems.   Presented here is the open center training system, which is widely used in the peach and nectarine growing regions of Illinois.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356632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dirty="0" smtClean="0"/>
              <a:t>In review, a tree trained to an open center has no main leader, but several main scaffolds that branch out from approximately the same height on the tree. Peaches and nectarines are often trained to open centers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144779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Training and Pruning Fruit Plants.  Basic</a:t>
            </a:r>
            <a:r>
              <a:rPr lang="en-US" baseline="0" dirty="0" smtClean="0"/>
              <a:t> pruning was first introduced in the “Basic Fruit Production Module” and is here further explored in more detail.</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2369411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11291"/>
            <a:r>
              <a:rPr lang="en-US" sz="1200" dirty="0" smtClean="0"/>
              <a:t>Peach and nectarine bear on 1 year old wood, so the goal of pruning is to encourage new growth in balance with consistent yield.  Peaches are pruned relatively heavy to maintain a reduced height which in turn maintains a fruit zone closer to the ground.  Keep in mind that sufficient 1 year old wood must be retained for the next season crop. Bearing wood should be ¼” to </a:t>
            </a:r>
            <a:r>
              <a:rPr lang="en-US" sz="1200" dirty="0"/>
              <a:t>3/8” </a:t>
            </a:r>
            <a:r>
              <a:rPr lang="en-US" sz="1200" dirty="0" smtClean="0"/>
              <a:t> in diam., 12-24” long, (no longer than 30”) and reddish-brown in color.</a:t>
            </a:r>
          </a:p>
          <a:p>
            <a:endParaRPr lang="en-US" sz="1200"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283205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year old shoots tipped</a:t>
            </a:r>
            <a:r>
              <a:rPr lang="en-US" baseline="0" dirty="0" smtClean="0"/>
              <a:t> between 18 and 24” are the most productive, but make sure they are the proper diameter as well, between </a:t>
            </a:r>
            <a:r>
              <a:rPr lang="en-US" dirty="0" smtClean="0"/>
              <a:t>¼” to </a:t>
            </a:r>
            <a:r>
              <a:rPr lang="en-US" sz="1000" dirty="0"/>
              <a:t>3/8” </a:t>
            </a:r>
            <a:r>
              <a:rPr lang="en-US" dirty="0" smtClean="0"/>
              <a:t> in diameter.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3219224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crop example is blueberry.  Blueberries are a long-lived shrub and with proper maintenance can</a:t>
            </a:r>
            <a:r>
              <a:rPr lang="en-US" baseline="0" dirty="0" smtClean="0"/>
              <a:t> live and be productive well over 40 yrs.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39154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productive canes on a blueberry plant are 2and 3 years old with production dropping off at 4 years and older.  So the goal of pruning is to encourage new cane production that</a:t>
            </a:r>
            <a:r>
              <a:rPr lang="en-US" baseline="0" dirty="0" smtClean="0"/>
              <a:t> </a:t>
            </a:r>
            <a:r>
              <a:rPr lang="en-US" dirty="0" smtClean="0"/>
              <a:t>results</a:t>
            </a:r>
            <a:r>
              <a:rPr lang="en-US" baseline="0" dirty="0" smtClean="0"/>
              <a:t> in a bush with</a:t>
            </a:r>
            <a:r>
              <a:rPr lang="en-US" dirty="0" smtClean="0"/>
              <a:t> equal number of canes ranging</a:t>
            </a:r>
            <a:r>
              <a:rPr lang="en-US" baseline="0" dirty="0" smtClean="0"/>
              <a:t> in age from 1 to 6.</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432091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Younger canes are easily distinguished from older canes.</a:t>
            </a:r>
            <a:r>
              <a:rPr lang="en-US" baseline="0" dirty="0" smtClean="0"/>
              <a:t>  Young canes are reddish in color, smaller in diameter and more tender.  As canes age, they increase in diameter and change to a rougher grayish bark.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2671216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Blueberries are a good example of plant</a:t>
            </a:r>
            <a:r>
              <a:rPr lang="en-US" baseline="0" dirty="0" smtClean="0"/>
              <a:t> that produces fruit buds on shoot tips.  In the case of blueberries, thinning cuts are more appropriate than heading cuts unless height reduction is the goal.  In this case, heading cuts for height control must be made after final harvest, but before fruit buds develop—usually no later than early to mid-August in Illinois.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4205499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Vegetative buds are located below fruiting buds on blueberries and give rise to lateral shoots and leaves.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2490204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when</a:t>
            </a:r>
            <a:r>
              <a:rPr lang="en-US" baseline="0" dirty="0" smtClean="0"/>
              <a:t> pruning young blueberry plants is to o</a:t>
            </a:r>
            <a:r>
              <a:rPr lang="en-US" dirty="0" smtClean="0"/>
              <a:t>btain full production as soon as possible by  developing good structure and maintaining good air circulation.  The first few years require minimal pruning, only enough to remove weak twiggy growth</a:t>
            </a:r>
            <a:r>
              <a:rPr lang="en-US" baseline="0" dirty="0" smtClean="0"/>
              <a:t> and damaged or diseased wood.  The plants should not be allowed to produced the first two years after planting by removing flower buds.</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2957597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a similar pruning regimen years 3-5.  The only difference is a small crop can be allowed in year three.  A small crop would be considered ½ to 1 pint harvested per bush.  Gradually increase the crop in years four and five.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2775979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Blueberry plants are considered mature in the sixth year after planting. Additional pruning is needed to maximize yield, fruit size and quality, plus encourage consistent cropping.  If the plant has been adding new canes</a:t>
            </a:r>
            <a:r>
              <a:rPr lang="en-US" baseline="0" dirty="0" smtClean="0"/>
              <a:t> every year, there should be a good mix of cane ages.  Because canes 2-3 years old are the most productive, the goal in pruning is to stimulate production of new canes.  This is done by removing 20 of the oldest canes each year, which is usually 1-2 canes.  When a cane is removed, it is usually removed to the ground or to a strong upright side </a:t>
            </a:r>
            <a:r>
              <a:rPr lang="en-US" baseline="0" dirty="0" err="1" smtClean="0"/>
              <a:t>shhot</a:t>
            </a:r>
            <a:r>
              <a:rPr lang="en-US" baseline="0" dirty="0" smtClean="0"/>
              <a:t>.</a:t>
            </a:r>
            <a:endParaRPr lang="en-US" dirty="0" smtClean="0"/>
          </a:p>
          <a:p>
            <a:pPr defTabSz="911291"/>
            <a:r>
              <a:rPr lang="en-US" dirty="0" smtClean="0"/>
              <a:t>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315292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dirty="0" smtClean="0"/>
              <a:t>As previously discussed, training a fruit plant involves selecting strong shoots or branches to become the main bearing framework of the plant, and positioning these shoots or branches so that they’ll receive enough sunlight.  Training begins at planting time and includes pruning branches, pinching new growth, and branch spreading or typing.  The aim is to develop a branch structure that’s strong enough to support heavy crops of fruit and open enough to maximize</a:t>
            </a:r>
            <a:r>
              <a:rPr lang="en-US" baseline="0" dirty="0" smtClean="0"/>
              <a:t> light intake and minimize disease problems.  Well-trained fruit plants bear heavier crops at an early age.  Most training is accomplished during the first two years after planting, which was covered in the “Basic Fruit Production” module.  Once fruit plants are trained, they need yearly pruning to remain healthy and keep producing good crops of high quality fruit.  Unpruned fruit trees grow too tall and dense, bearing fruit only around the outside of the tree where sunlight is adequate.  Unpruned brambles and grapes become choked with dead canes, while </a:t>
            </a:r>
            <a:r>
              <a:rPr lang="en-US" baseline="0" dirty="0" err="1" smtClean="0"/>
              <a:t>unrenovated</a:t>
            </a:r>
            <a:r>
              <a:rPr lang="en-US" baseline="0" dirty="0" smtClean="0"/>
              <a:t> strawberry patches suffer from too many competing strawberry plants.  With all fruits, getting rid of dead, diseased, and unproductive growth will prevent disease spread and channel the plants energies toward better fruit production.   </a:t>
            </a:r>
            <a:r>
              <a:rPr lang="en-US" dirty="0" smtClean="0"/>
              <a:t>In this module you will learn</a:t>
            </a:r>
            <a:r>
              <a:rPr lang="en-US" baseline="0" dirty="0" smtClean="0"/>
              <a:t> the basic principles of annual pruning using tree fruit as the main example but specific pruning techniques for apple, peach and brambles will also be presented.   </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1977116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selecting canes to remove, always target </a:t>
            </a:r>
            <a:r>
              <a:rPr lang="en-US" dirty="0" smtClean="0"/>
              <a:t>weak twiggy growth</a:t>
            </a:r>
            <a:r>
              <a:rPr lang="en-US" baseline="0" dirty="0" smtClean="0"/>
              <a:t> and damaged or diseased wood.  Also remove low growing fruiting wood at the base of the plant.  These canes are not only difficult to harvest, but tend to be of poorer quality due to poor light interception.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2576266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plants tend to overbear, with numerous small fruits rather than larger ones, thin the fruit buds by clipping back some of the small shoots carrying a heavy load of flower buds. Thin out the center of the bush to allow for maximum sunlight protection.</a:t>
            </a:r>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672490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Blueberry</a:t>
            </a:r>
            <a:r>
              <a:rPr lang="en-US" baseline="0" dirty="0" smtClean="0"/>
              <a:t> cultivars differ in their growth habits.  Some grow very upright and require additional pruning to remove older canes in the center to open up the bush.  Others have a more spreading habit and require pruning cuts to direct growth more upright.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381338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a:t>
            </a:r>
            <a:r>
              <a:rPr lang="en-US" baseline="0" dirty="0" smtClean="0"/>
              <a:t> here are before and after pruning photos of a mature blueberry bush.  Note that the older canes in the center were targeted for removal to not only encourage new cane growth, but also to open up the center of the bush for good light penetration.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1369257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In this section,</a:t>
            </a:r>
            <a:r>
              <a:rPr lang="en-US" baseline="0" dirty="0" smtClean="0"/>
              <a:t> pruning details for raspberries and blackberries will be discussed.  </a:t>
            </a: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34</a:t>
            </a:fld>
            <a:endParaRPr lang="en-US" dirty="0"/>
          </a:p>
        </p:txBody>
      </p:sp>
    </p:spTree>
    <p:extLst>
      <p:ext uri="{BB962C8B-B14F-4D97-AF65-F5344CB8AC3E}">
        <p14:creationId xmlns:p14="http://schemas.microsoft.com/office/powerpoint/2010/main" val="104993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 of raspberries</a:t>
            </a:r>
            <a:r>
              <a:rPr lang="en-US" baseline="0" dirty="0" smtClean="0"/>
              <a:t> and they each have specific pruning needs based on their growth characteristics.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882685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raspberries, blackberries cultivars can vary widely in growth characteristics which requires specific pruning techniques to maximize production.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32904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exception of everbearing</a:t>
            </a:r>
            <a:r>
              <a:rPr lang="en-US" baseline="0" dirty="0" smtClean="0"/>
              <a:t> raspberries and blackberries, all brambles have a similar life cycle.  Brambles are a perennial plant that produces biennial canes.  This means the crown and root system lives for many years, but the canes produced only live for two years.  First year canes are called primocanes.  In most cases, primocanes are vegetative and do not produce flowers and fruit the first year.  Second year canes are called floricanes, and by the name you can deduce that floricanes produce flowers and fruit—then they die.  As previously mentioned, everbearing raspberries and blackberries are the exception to most brambles.  They produce flowers on the primocane in year one, then produce flowers lower on the cane in year two.</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37</a:t>
            </a:fld>
            <a:endParaRPr lang="en-US" dirty="0"/>
          </a:p>
        </p:txBody>
      </p:sp>
    </p:spTree>
    <p:extLst>
      <p:ext uri="{BB962C8B-B14F-4D97-AF65-F5344CB8AC3E}">
        <p14:creationId xmlns:p14="http://schemas.microsoft.com/office/powerpoint/2010/main" val="2413846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It’s a good idea to trellis plants to keep them from drooping over to the ground when they are heavy with fruit.  Trellising makes harvesting fruit easier and keeps berries from rotting when they come in contact with the ground.  Those that do require a more substantial trellis include the semi-erect blackberries, trailing blackberries and black raspberries.  Most erect blackberries and red and yellow raspberries are free standing, but can benefit from at least a temporary trellis during the harvest season..  And depending on cultivar, some purple raspberries require more than a temporary trellis.  Recent advances include a movable arm trellis for blackberry production, but will not be presented in this module.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70842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Everbearing raspberries have several names,</a:t>
            </a:r>
            <a:r>
              <a:rPr lang="en-US" baseline="0" dirty="0" smtClean="0"/>
              <a:t> which includes the already mentioned everbearing, but also primocane bearing and fall bearing.  Everbearing raspberries are considered the easiest to manage compared to other brambles.  Because everbearing raspberries produce a large crop on the primocanes, there is no need to hold the canes over into the second year—unless you want the much smaller crop that will be produce on the floricanes.  For this reason, everbearing raspberries canes are completely removed in late winter.  The following spring, new primocanes will emerge and produce a crop that same year.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39</a:t>
            </a:fld>
            <a:endParaRPr lang="en-US" dirty="0"/>
          </a:p>
        </p:txBody>
      </p:sp>
    </p:spTree>
    <p:extLst>
      <p:ext uri="{BB962C8B-B14F-4D97-AF65-F5344CB8AC3E}">
        <p14:creationId xmlns:p14="http://schemas.microsoft.com/office/powerpoint/2010/main" val="1090064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training and pruning, fruit plants will not develop proper shape and form. Properly trained and pruned plants will yield high quality fruit much earlier in their lives and live significantly longer.  For example, a primary objective of training and pruning for fruit trees is to develop a strong tree framework that will support fruit production. Improperly trained fruit trees generally have very upright branch angles, which result in serious limb breakage under a heavy fruit load. This significantly reduces the productivity of the tree and may greatly reduce tree life. Another goal of annual training and pruning of fruit plants is to remove dead, diseased, or broken limbs.  Proper training and pruning opens up the canopy to maximize light penetration. For most deciduous fruit plants, flower buds for the current season's crop are formed the previous summer. Light penetration is essential for flower bud development and optimal fruit set, flavor, and quality. Although a mature plant may be growing in full sun, a very dense canopy may not allow enough light to reach 12 to 18 inches inside the canopy. Opening the plant canopy also permits adequate air movement through the plant, which promotes rapid drying to minimize disease infection and allows thorough pesticide penetration.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3394711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red</a:t>
            </a:r>
            <a:r>
              <a:rPr lang="en-US" baseline="0" dirty="0" smtClean="0"/>
              <a:t> raspberries that produce only on the floricanes in the second year, which are often referred to as summer-bearing raspberries.  Cultivars that fall in this category are not pruned the first year.  The first dormant season, thin canes leaving three or four per linear foot of row.  Hedge the row to 5 feet, however never remove more than ¼ of the cane.  Keep the hedgerow 6 to 18 inches wide  The second dormant season and thereafter, remove all fruited floricanes and thin remaining primocanes to three or four per linear foot of row.</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40</a:t>
            </a:fld>
            <a:endParaRPr lang="en-US" dirty="0"/>
          </a:p>
        </p:txBody>
      </p:sp>
    </p:spTree>
    <p:extLst>
      <p:ext uri="{BB962C8B-B14F-4D97-AF65-F5344CB8AC3E}">
        <p14:creationId xmlns:p14="http://schemas.microsoft.com/office/powerpoint/2010/main" val="1205476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 raspberries and erect blackberries are manage similarly as red raspberries, with</a:t>
            </a:r>
            <a:r>
              <a:rPr lang="en-US" baseline="0" dirty="0" smtClean="0"/>
              <a:t> two added steps. Production can be increased on these cultivars by tipping canes in early summer, which results in lateral branching. Throughout the summer, cut tips of non-trellised primocanes off when they reach a height of 24 inches for black raspberries and between 3 and 4 feet for erect blackberries. If black raspberries are trellised, they can be cut at 30 inches. Cut the canes that bore the fruit to the ground after harvest or in the dormant season.  In late winter, cut the laterals back 7-12 inches for black raspberries and 1 foot for erect blackberries.  Be sure to remove laterals for both that are near the ground</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41</a:t>
            </a:fld>
            <a:endParaRPr lang="en-US" dirty="0"/>
          </a:p>
        </p:txBody>
      </p:sp>
    </p:spTree>
    <p:extLst>
      <p:ext uri="{BB962C8B-B14F-4D97-AF65-F5344CB8AC3E}">
        <p14:creationId xmlns:p14="http://schemas.microsoft.com/office/powerpoint/2010/main" val="293449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is before and after thinning of erect blackberries,  Note that laterals have been shortened as well.</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2812936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Semi-erect raspberries require a trellis with a top</a:t>
            </a:r>
            <a:r>
              <a:rPr lang="en-US" baseline="0" dirty="0" smtClean="0"/>
              <a:t> wire at six feet, similar to what is used for grapes.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43</a:t>
            </a:fld>
            <a:endParaRPr lang="en-US" dirty="0"/>
          </a:p>
        </p:txBody>
      </p:sp>
    </p:spTree>
    <p:extLst>
      <p:ext uri="{BB962C8B-B14F-4D97-AF65-F5344CB8AC3E}">
        <p14:creationId xmlns:p14="http://schemas.microsoft.com/office/powerpoint/2010/main" val="3749957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baseline="0" dirty="0" smtClean="0"/>
              <a:t>In summer, tie 6-8 canes per plant to the trellis in the shape of a fan.  Cut the canes off when they are about 6 inches past the top wire, which promotes laterals.  Cut out low lying laterals and drape remaining laterals over the trellis so they do not root at the tips.  In March, shorten laterals to between 18 and 24 inches.  Remove fruit producing canes immediately after harvest.</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44</a:t>
            </a:fld>
            <a:endParaRPr lang="en-US" dirty="0"/>
          </a:p>
        </p:txBody>
      </p:sp>
    </p:spTree>
    <p:extLst>
      <p:ext uri="{BB962C8B-B14F-4D97-AF65-F5344CB8AC3E}">
        <p14:creationId xmlns:p14="http://schemas.microsoft.com/office/powerpoint/2010/main" val="3079627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are the laterals draped over the trellis to prevent tips from rooting</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45</a:t>
            </a:fld>
            <a:endParaRPr lang="en-US" dirty="0"/>
          </a:p>
        </p:txBody>
      </p:sp>
    </p:spTree>
    <p:extLst>
      <p:ext uri="{BB962C8B-B14F-4D97-AF65-F5344CB8AC3E}">
        <p14:creationId xmlns:p14="http://schemas.microsoft.com/office/powerpoint/2010/main" val="1943377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r>
              <a:rPr lang="en-US" dirty="0" smtClean="0"/>
              <a:t>Above are just a scant few of the resources available to further your understanding of pruning fruit plants.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46</a:t>
            </a:fld>
            <a:endParaRPr lang="en-US" dirty="0"/>
          </a:p>
        </p:txBody>
      </p:sp>
    </p:spTree>
    <p:extLst>
      <p:ext uri="{BB962C8B-B14F-4D97-AF65-F5344CB8AC3E}">
        <p14:creationId xmlns:p14="http://schemas.microsoft.com/office/powerpoint/2010/main" val="833590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resources available on the web to further your understanding of pruning fruit plants.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47</a:t>
            </a:fld>
            <a:endParaRPr lang="en-US" dirty="0"/>
          </a:p>
        </p:txBody>
      </p:sp>
    </p:spTree>
    <p:extLst>
      <p:ext uri="{BB962C8B-B14F-4D97-AF65-F5344CB8AC3E}">
        <p14:creationId xmlns:p14="http://schemas.microsoft.com/office/powerpoint/2010/main" val="3119375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Listed above are contacts at University of Illinois Extension should</a:t>
            </a:r>
            <a:r>
              <a:rPr lang="en-US" baseline="0" dirty="0" smtClean="0"/>
              <a:t> you have additional questions related to pruning fruit plants.</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48</a:t>
            </a:fld>
            <a:endParaRPr lang="en-US" dirty="0"/>
          </a:p>
        </p:txBody>
      </p:sp>
    </p:spTree>
    <p:extLst>
      <p:ext uri="{BB962C8B-B14F-4D97-AF65-F5344CB8AC3E}">
        <p14:creationId xmlns:p14="http://schemas.microsoft.com/office/powerpoint/2010/main" val="2146357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49</a:t>
            </a:fld>
            <a:endParaRPr lang="en-US"/>
          </a:p>
        </p:txBody>
      </p:sp>
    </p:spTree>
    <p:extLst>
      <p:ext uri="{BB962C8B-B14F-4D97-AF65-F5344CB8AC3E}">
        <p14:creationId xmlns:p14="http://schemas.microsoft.com/office/powerpoint/2010/main" val="3567540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not included</a:t>
            </a:r>
            <a:r>
              <a:rPr lang="en-US" baseline="0" dirty="0" smtClean="0"/>
              <a:t> in this module, grapes are a very good example of the need for balanced pruning.  The primary purpose in pruning mature grapevines is to balance the amount of crop produced to the vine’s capacity to ripen the crop.  The mature grapevine will have several hundred buds before pruning, and more than half are capable of producing fruiting shoots.  If all buds remain, the vine will over-crop, resulting in delayed fruit maturity, small berries, and small clusters.  More important, the vine will not produce enough good fruiting wood for the next year’s crop.  On the other hand, if the vine is over-pruned, the current season’s crop will be reduced, and the new growth will be overly vigorous.  Excessively vigorous growth produces poor fruiting wood for the following season.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306262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Trees respond very differently to dormant and summer pruning. Dormant pruning is an invigorating process. During the fall, energy is stored primarily in the trunk and root system to support the top portion of the tree. If a large portion of the tree is removed during the winter, while the tree is dormant, the tree's energy reserve is unchanged. In the spring, the tree responds by producing many new vigorous, upright shoots, called water sprouts, which shade the tree and inhibit proper development. Heavy dormant pruning also promotes excessive vegetative vigor, which uses much of the tree's energy, leaving little for fruit growth and development.</a:t>
            </a:r>
            <a:br>
              <a:rPr lang="en-US" dirty="0" smtClean="0"/>
            </a:br>
            <a:r>
              <a:rPr lang="en-US" dirty="0" smtClean="0"/>
              <a:t/>
            </a:r>
            <a:br>
              <a:rPr lang="en-US" dirty="0" smtClean="0"/>
            </a:br>
            <a:r>
              <a:rPr lang="en-US" dirty="0" smtClean="0"/>
              <a:t>Timing of dormant pruning is critical. Pruning should begin as late in the winter as possible to avoid winter injury. Apple and pecan trees should be pruned first, followed by cherry, peach, and plum trees. A good rule to follow is to prune the latest blooming trees first and the earliest blooming last. Another factor to consider is tree age. Within a particular fruit type, the oldest trees should be pruned first. Younger trees are more prone to winter injury from early pruning.</a:t>
            </a:r>
            <a:br>
              <a:rPr lang="en-US" dirty="0" smtClean="0"/>
            </a:br>
            <a:r>
              <a:rPr lang="en-US" dirty="0" smtClean="0"/>
              <a:t/>
            </a:r>
            <a:br>
              <a:rPr lang="en-US" dirty="0" smtClean="0"/>
            </a:br>
            <a:r>
              <a:rPr lang="en-US" dirty="0" smtClean="0"/>
              <a:t>Summer pruning eliminates an energy or food producing portion of the tree and results in reduced tree growth. Pruning can begin as soon as the buds start to grow, but it is generally started after vegetative growth is several inches long. For most purposes, summer pruning should be limited to removing the upright and vigorous current season's growth; only thinning cuts should be used. To minimize the potential for winter injury, summer pruning should not be done after the end of July.</a:t>
            </a:r>
            <a:br>
              <a:rPr lang="en-US" dirty="0" smtClean="0"/>
            </a:b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168721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Match pruning tools to the size wood being removed: Use hand shears for small twigs; lopping shears for medium branches; and a saw for larger limbs.  Both hand pruners and loppers are available as anvil or bypass style cutting blades.  Anvil style has a tendency to crush living tissue, and is generally not recommended.  Bypass style cuts like a pair of scissors and makes a clean cut which minimizes damage to the live tissue.  Hand pruners are useful for cutting branches up to ¾” in diameter.  Loppers will cut branches 2” to 3” in diameter and larger if the lopper has a compound action cutting mechanism.</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255329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6083" name="Rectangle 25"/>
          <p:cNvSpPr>
            <a:spLocks noGrp="1" noChangeArrowheads="1"/>
          </p:cNvSpPr>
          <p:nvPr>
            <p:ph type="ftr" sz="quarter" idx="4"/>
          </p:nvPr>
        </p:nvSpPr>
        <p:spPr>
          <a:noFill/>
        </p:spPr>
        <p:txBody>
          <a:bodyPr/>
          <a:lstStyle/>
          <a:p>
            <a:r>
              <a:rPr lang="en-US" dirty="0" smtClean="0"/>
              <a:t>Microsoft Confidential</a:t>
            </a:r>
          </a:p>
        </p:txBody>
      </p:sp>
      <p:sp>
        <p:nvSpPr>
          <p:cNvPr id="46084" name="Rectangle 26"/>
          <p:cNvSpPr>
            <a:spLocks noGrp="1" noChangeArrowheads="1"/>
          </p:cNvSpPr>
          <p:nvPr>
            <p:ph type="sldNum" sz="quarter" idx="5"/>
          </p:nvPr>
        </p:nvSpPr>
        <p:spPr>
          <a:noFill/>
        </p:spPr>
        <p:txBody>
          <a:bodyPr/>
          <a:lstStyle/>
          <a:p>
            <a:fld id="{F2C51ECC-86A3-4073-ADEB-F5E3C216F85C}" type="slidenum">
              <a:rPr lang="en-US" smtClean="0"/>
              <a:pPr/>
              <a:t>8</a:t>
            </a:fld>
            <a:endParaRPr lang="en-US" dirty="0" smtClean="0"/>
          </a:p>
        </p:txBody>
      </p:sp>
      <p:sp>
        <p:nvSpPr>
          <p:cNvPr id="46085" name="Rectangle 2"/>
          <p:cNvSpPr>
            <a:spLocks noGrp="1" noRot="1" noChangeAspect="1" noChangeArrowheads="1" noTextEdit="1"/>
          </p:cNvSpPr>
          <p:nvPr>
            <p:ph type="sldImg"/>
          </p:nvPr>
        </p:nvSpPr>
        <p:spPr>
          <a:xfrm>
            <a:off x="1182688" y="458788"/>
            <a:ext cx="4646612" cy="3486150"/>
          </a:xfrm>
          <a:ln/>
        </p:spPr>
      </p:sp>
      <p:sp>
        <p:nvSpPr>
          <p:cNvPr id="46086" name="Rectangle 3"/>
          <p:cNvSpPr>
            <a:spLocks noGrp="1" noChangeArrowheads="1"/>
          </p:cNvSpPr>
          <p:nvPr>
            <p:ph type="body" idx="1"/>
          </p:nvPr>
        </p:nvSpPr>
        <p:spPr>
          <a:xfrm>
            <a:off x="314325" y="4198939"/>
            <a:ext cx="6400800" cy="4670426"/>
          </a:xfrm>
          <a:noFill/>
          <a:ln/>
        </p:spPr>
        <p:txBody>
          <a:bodyPr/>
          <a:lstStyle/>
          <a:p>
            <a:r>
              <a:rPr lang="en-US" dirty="0" smtClean="0"/>
              <a:t>Every branch has internal tissues that separate it from the trunk. These tissues are instrumental in the process of wound closure and self-defense and must be protected and maintained during pruning. The branch collar should never be injured, cut into or compromised in any way.</a:t>
            </a:r>
          </a:p>
          <a:p>
            <a:endParaRPr lang="en-US" dirty="0" smtClean="0"/>
          </a:p>
          <a:p>
            <a:r>
              <a:rPr lang="en-US" dirty="0" smtClean="0"/>
              <a:t>Stub cuts are pruning cuts that are made too far outside the branch collar. These cuts leave branch tissue attached to the stem.  Disease organisms “incubate” on the dying stub that remains. Eventually the stub becomes a pathway for decay organisms to enter the tree trunk and cause serious wood decay.  </a:t>
            </a:r>
          </a:p>
          <a:p>
            <a:endParaRPr lang="en-US" dirty="0" smtClean="0"/>
          </a:p>
          <a:p>
            <a:r>
              <a:rPr lang="en-US" dirty="0" smtClean="0"/>
              <a:t>Flush Cuts are pruning cuts that originate inside the branch bark ridge or the branch collar, causing unnecessary injury to stem tissues.  Flush cuts can, and usually do, lead to a myriad of defects, including radial cracks, circumferential cracks, discolored wood and wood decay.  Flush cuts are improper and may break the protective chemical barrier and allow decay organisms to colonize stem tissue. The spread of this decay will eventually end in the demise of the tree.</a:t>
            </a:r>
          </a:p>
        </p:txBody>
      </p:sp>
    </p:spTree>
    <p:extLst>
      <p:ext uri="{BB962C8B-B14F-4D97-AF65-F5344CB8AC3E}">
        <p14:creationId xmlns:p14="http://schemas.microsoft.com/office/powerpoint/2010/main" val="233962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7107" name="Rectangle 25"/>
          <p:cNvSpPr>
            <a:spLocks noGrp="1" noChangeArrowheads="1"/>
          </p:cNvSpPr>
          <p:nvPr>
            <p:ph type="ftr" sz="quarter" idx="4"/>
          </p:nvPr>
        </p:nvSpPr>
        <p:spPr>
          <a:noFill/>
        </p:spPr>
        <p:txBody>
          <a:bodyPr/>
          <a:lstStyle/>
          <a:p>
            <a:r>
              <a:rPr lang="en-US" dirty="0" smtClean="0"/>
              <a:t>Microsoft Confidential</a:t>
            </a:r>
          </a:p>
        </p:txBody>
      </p:sp>
      <p:sp>
        <p:nvSpPr>
          <p:cNvPr id="47108" name="Rectangle 26"/>
          <p:cNvSpPr>
            <a:spLocks noGrp="1" noChangeArrowheads="1"/>
          </p:cNvSpPr>
          <p:nvPr>
            <p:ph type="sldNum" sz="quarter" idx="5"/>
          </p:nvPr>
        </p:nvSpPr>
        <p:spPr>
          <a:noFill/>
        </p:spPr>
        <p:txBody>
          <a:bodyPr/>
          <a:lstStyle/>
          <a:p>
            <a:fld id="{ED19570C-A909-40C0-B9F8-7AD3BA2C3C56}" type="slidenum">
              <a:rPr lang="en-US" smtClean="0"/>
              <a:pPr/>
              <a:t>9</a:t>
            </a:fld>
            <a:endParaRPr lang="en-US" dirty="0" smtClean="0"/>
          </a:p>
        </p:txBody>
      </p:sp>
      <p:sp>
        <p:nvSpPr>
          <p:cNvPr id="47109" name="Rectangle 2"/>
          <p:cNvSpPr>
            <a:spLocks noGrp="1" noRot="1" noChangeAspect="1" noChangeArrowheads="1" noTextEdit="1"/>
          </p:cNvSpPr>
          <p:nvPr>
            <p:ph type="sldImg"/>
          </p:nvPr>
        </p:nvSpPr>
        <p:spPr>
          <a:xfrm>
            <a:off x="1182688" y="458788"/>
            <a:ext cx="4646612" cy="3486150"/>
          </a:xfrm>
          <a:ln/>
        </p:spPr>
      </p:sp>
      <p:sp>
        <p:nvSpPr>
          <p:cNvPr id="47110" name="Rectangle 3"/>
          <p:cNvSpPr>
            <a:spLocks noGrp="1" noChangeArrowheads="1"/>
          </p:cNvSpPr>
          <p:nvPr>
            <p:ph type="body" idx="1"/>
          </p:nvPr>
        </p:nvSpPr>
        <p:spPr>
          <a:xfrm>
            <a:off x="314325" y="4198939"/>
            <a:ext cx="6400800" cy="4670426"/>
          </a:xfrm>
          <a:noFill/>
          <a:ln/>
        </p:spPr>
        <p:txBody>
          <a:bodyPr/>
          <a:lstStyle/>
          <a:p>
            <a:pPr defTabSz="931795">
              <a:lnSpc>
                <a:spcPct val="80000"/>
              </a:lnSpc>
              <a:defRPr/>
            </a:pPr>
            <a:r>
              <a:rPr lang="en-US" dirty="0"/>
              <a:t>Regardless of the kind of fruit plant, only two types of pruning cuts are made: heading back cuts and thinning out cuts. Every other cut you may hear discussed is a variation of these two.</a:t>
            </a:r>
          </a:p>
          <a:p>
            <a:pPr defTabSz="931795">
              <a:lnSpc>
                <a:spcPct val="80000"/>
              </a:lnSpc>
              <a:defRPr/>
            </a:pPr>
            <a:endParaRPr lang="en-US" dirty="0"/>
          </a:p>
          <a:p>
            <a:pPr defTabSz="931795">
              <a:lnSpc>
                <a:spcPct val="80000"/>
              </a:lnSpc>
              <a:defRPr/>
            </a:pPr>
            <a:r>
              <a:rPr lang="en-US" dirty="0"/>
              <a:t>A heading back cut is the partial removal of a shoot, limb, or branch. This may range from the tipping of leaders or branches to the use of mechanical hedging machines. </a:t>
            </a:r>
            <a:r>
              <a:rPr lang="en-US" dirty="0" smtClean="0"/>
              <a:t>This type of cut promotes the growth of lower buds as well as several terminal buds below the cut. When lateral branches are headed into one-year-old wood, the area near the cut is invigorated. The headed branch is much stronger and rigid, resulting in lateral secondary branching. </a:t>
            </a:r>
            <a:br>
              <a:rPr lang="en-US" dirty="0" smtClean="0"/>
            </a:br>
            <a:endParaRPr lang="en-US" dirty="0"/>
          </a:p>
          <a:p>
            <a:pPr defTabSz="931795">
              <a:lnSpc>
                <a:spcPct val="80000"/>
              </a:lnSpc>
              <a:defRPr/>
            </a:pPr>
            <a:r>
              <a:rPr lang="en-US" dirty="0"/>
              <a:t>A thinning out cut is the removal of an entire shoot, limb, or branch at its point of origin. This can include the removal of a primary or secondary scaffold limb, removal of a spur system, or </a:t>
            </a:r>
            <a:r>
              <a:rPr lang="en-US" dirty="0" err="1"/>
              <a:t>desuckering</a:t>
            </a:r>
            <a:r>
              <a:rPr lang="en-US" dirty="0"/>
              <a:t> interior water sprouts arising from horizontal limbs. </a:t>
            </a:r>
            <a:r>
              <a:rPr lang="en-US" dirty="0" smtClean="0"/>
              <a:t>Thinning cuts do not invigorate the tree in comparison to some of the other pruning cuts.</a:t>
            </a:r>
            <a:br>
              <a:rPr lang="en-US" dirty="0" smtClean="0"/>
            </a:br>
            <a:r>
              <a:rPr lang="en-US" dirty="0" smtClean="0"/>
              <a:t/>
            </a:r>
            <a:br>
              <a:rPr lang="en-US" dirty="0" smtClean="0"/>
            </a:br>
            <a:r>
              <a:rPr lang="en-US" dirty="0" smtClean="0"/>
              <a:t/>
            </a:r>
            <a:br>
              <a:rPr lang="en-US" dirty="0" smtClean="0"/>
            </a:br>
            <a:r>
              <a:rPr lang="en-US" dirty="0" smtClean="0"/>
              <a:t>A bench cut removes vigorous, upright shoots back to side branches that are relatively flat and outward growing. Bench cuts are used to open up the center of the tree and spread the branches outward. </a:t>
            </a:r>
          </a:p>
          <a:p>
            <a:pPr defTabSz="931795">
              <a:lnSpc>
                <a:spcPct val="80000"/>
              </a:lnSpc>
              <a:defRPr/>
            </a:pPr>
            <a:r>
              <a:rPr lang="en-US" dirty="0" smtClean="0"/>
              <a:t/>
            </a:r>
            <a:br>
              <a:rPr lang="en-US" dirty="0" smtClean="0"/>
            </a:br>
            <a:r>
              <a:rPr lang="en-US" dirty="0" smtClean="0"/>
              <a:t>When making pruning cuts, it is important to use techniques that will allow the cut surface to heal quickly. Rapid healing minimizes the incidence of disease and insect infection. Pruning cuts should be flush with the adjacent branch without leaving stubs. Also, when large horizontal cuts are made, they should be slightly angled so that water does not set on the cut surface, allowing the growth of rot and disease organisms.</a:t>
            </a:r>
            <a:br>
              <a:rPr lang="en-US" dirty="0" smtClean="0"/>
            </a:br>
            <a:r>
              <a:rPr lang="en-US" dirty="0" smtClean="0"/>
              <a:t/>
            </a:r>
            <a:br>
              <a:rPr lang="en-US" dirty="0" smtClean="0"/>
            </a:br>
            <a:r>
              <a:rPr lang="en-US" dirty="0" smtClean="0"/>
              <a:t>Many compounds are available as wound dressing or pruning paints. But the best treatment is to make proper pruning cuts and allow the tree to heal naturally. </a:t>
            </a:r>
            <a:br>
              <a:rPr lang="en-US" dirty="0" smtClean="0"/>
            </a:br>
            <a:endParaRPr lang="en-US" dirty="0" smtClean="0"/>
          </a:p>
        </p:txBody>
      </p:sp>
    </p:spTree>
    <p:extLst>
      <p:ext uri="{BB962C8B-B14F-4D97-AF65-F5344CB8AC3E}">
        <p14:creationId xmlns:p14="http://schemas.microsoft.com/office/powerpoint/2010/main" val="2268933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4/26/2016</a:t>
            </a:fld>
            <a:endParaRPr lang="en-US" dirty="0"/>
          </a:p>
        </p:txBody>
      </p:sp>
      <p:sp>
        <p:nvSpPr>
          <p:cNvPr id="6" name="Footer Placeholder 4"/>
          <p:cNvSpPr>
            <a:spLocks noGrp="1"/>
          </p:cNvSpPr>
          <p:nvPr>
            <p:ph type="ftr" sz="quarter" idx="11"/>
          </p:nvPr>
        </p:nvSpPr>
        <p:spPr>
          <a:xfrm>
            <a:off x="3352800" y="6356350"/>
            <a:ext cx="2895600" cy="365125"/>
          </a:xfrm>
        </p:spPr>
        <p:txBody>
          <a:bodyPr/>
          <a:lstStyle/>
          <a:p>
            <a:endParaRPr lang="en-US" dirty="0"/>
          </a:p>
        </p:txBody>
      </p:sp>
      <p:sp>
        <p:nvSpPr>
          <p:cNvPr id="7"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762000" y="1676400"/>
            <a:ext cx="80772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2" r:id="rId10"/>
    <p:sldLayoutId id="2147483654" r:id="rId11"/>
    <p:sldLayoutId id="2147483655" r:id="rId12"/>
    <p:sldLayoutId id="2147483663" r:id="rId13"/>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0.xml"/><Relationship Id="rId7" Type="http://schemas.openxmlformats.org/officeDocument/2006/relationships/image" Target="../media/image26.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png"/><Relationship Id="rId5" Type="http://schemas.openxmlformats.org/officeDocument/2006/relationships/image" Target="../media/image28.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34.jpe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audio" Target="../media/media2.wav"/><Relationship Id="rId5" Type="http://schemas.microsoft.com/office/2007/relationships/media" Target="../media/media2.wav"/><Relationship Id="rId10" Type="http://schemas.openxmlformats.org/officeDocument/2006/relationships/image" Target="../media/image12.png"/><Relationship Id="rId4" Type="http://schemas.openxmlformats.org/officeDocument/2006/relationships/tags" Target="../tags/tag5.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3.xml"/><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png"/><Relationship Id="rId5" Type="http://schemas.openxmlformats.org/officeDocument/2006/relationships/image" Target="../media/image4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2.png"/><Relationship Id="rId5" Type="http://schemas.openxmlformats.org/officeDocument/2006/relationships/image" Target="../media/image5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2.png"/><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4.wav"/><Relationship Id="rId7" Type="http://schemas.openxmlformats.org/officeDocument/2006/relationships/image" Target="../media/image5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4.xml"/><Relationship Id="rId5" Type="http://schemas.openxmlformats.org/officeDocument/2006/relationships/slideLayout" Target="../slideLayouts/slideLayout3.xml"/><Relationship Id="rId10" Type="http://schemas.openxmlformats.org/officeDocument/2006/relationships/image" Target="../media/image12.png"/><Relationship Id="rId4" Type="http://schemas.openxmlformats.org/officeDocument/2006/relationships/audio" Target="../media/media34.wav"/><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12.png"/><Relationship Id="rId5" Type="http://schemas.openxmlformats.org/officeDocument/2006/relationships/image" Target="../media/image6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2.png"/><Relationship Id="rId5" Type="http://schemas.openxmlformats.org/officeDocument/2006/relationships/image" Target="../media/image6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xml"/><Relationship Id="rId7" Type="http://schemas.openxmlformats.org/officeDocument/2006/relationships/image" Target="../media/image65.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notesSlide" Target="../notesSlides/notesSlide38.xm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2.png"/><Relationship Id="rId5" Type="http://schemas.openxmlformats.org/officeDocument/2006/relationships/image" Target="../media/image6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2.png"/><Relationship Id="rId5" Type="http://schemas.openxmlformats.org/officeDocument/2006/relationships/image" Target="../media/image6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12.png"/><Relationship Id="rId5" Type="http://schemas.openxmlformats.org/officeDocument/2006/relationships/image" Target="../media/image6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2.png"/><Relationship Id="rId5" Type="http://schemas.openxmlformats.org/officeDocument/2006/relationships/image" Target="../media/image7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12.png"/><Relationship Id="rId5" Type="http://schemas.openxmlformats.org/officeDocument/2006/relationships/image" Target="../media/image7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12.png"/><Relationship Id="rId5" Type="http://schemas.openxmlformats.org/officeDocument/2006/relationships/image" Target="../media/image7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1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hyperlink" Target="http://www.youtube.com/watch?v=u42z2WuC4Nw" TargetMode="External"/><Relationship Id="rId3" Type="http://schemas.openxmlformats.org/officeDocument/2006/relationships/audio" Target="../media/media47.wav"/><Relationship Id="rId7" Type="http://schemas.openxmlformats.org/officeDocument/2006/relationships/hyperlink" Target="http://pubs.ext.vt.edu/422/422-020/422-020_pdf.pdf" TargetMode="External"/><Relationship Id="rId2" Type="http://schemas.microsoft.com/office/2007/relationships/media" Target="../media/media47.wav"/><Relationship Id="rId1" Type="http://schemas.openxmlformats.org/officeDocument/2006/relationships/tags" Target="../tags/tag10.xml"/><Relationship Id="rId6" Type="http://schemas.openxmlformats.org/officeDocument/2006/relationships/hyperlink" Target="http://www.wvagriculture.org/images/Literature/How_to_Prune_Young_and_Bearing_Apple_Trees.pdf" TargetMode="External"/><Relationship Id="rId5" Type="http://schemas.openxmlformats.org/officeDocument/2006/relationships/notesSlide" Target="../notesSlides/notesSlide47.xml"/><Relationship Id="rId10" Type="http://schemas.openxmlformats.org/officeDocument/2006/relationships/image" Target="../media/image12.png"/><Relationship Id="rId4" Type="http://schemas.openxmlformats.org/officeDocument/2006/relationships/slideLayout" Target="../slideLayouts/slideLayout11.xml"/><Relationship Id="rId9" Type="http://schemas.openxmlformats.org/officeDocument/2006/relationships/hyperlink" Target="http://www.youtube.com/watch?v=tEwUeCmuTMI"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mailto:wahle@illinois.edu" TargetMode="External"/><Relationship Id="rId3" Type="http://schemas.openxmlformats.org/officeDocument/2006/relationships/tags" Target="../tags/tag13.xml"/><Relationship Id="rId7" Type="http://schemas.openxmlformats.org/officeDocument/2006/relationships/notesSlide" Target="../notesSlides/notesSlide4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3.xml"/><Relationship Id="rId11" Type="http://schemas.openxmlformats.org/officeDocument/2006/relationships/image" Target="../media/image12.png"/><Relationship Id="rId5" Type="http://schemas.openxmlformats.org/officeDocument/2006/relationships/audio" Target="../media/media48.wav"/><Relationship Id="rId10" Type="http://schemas.openxmlformats.org/officeDocument/2006/relationships/hyperlink" Target="mailto:weinzier@illinois.edu" TargetMode="External"/><Relationship Id="rId4" Type="http://schemas.microsoft.com/office/2007/relationships/media" Target="../media/media48.wav"/><Relationship Id="rId9" Type="http://schemas.openxmlformats.org/officeDocument/2006/relationships/hyperlink" Target="mailto:jkindhar@illinois.edu"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9.m4a"/><Relationship Id="rId7" Type="http://schemas.openxmlformats.org/officeDocument/2006/relationships/image" Target="../media/image1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49.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49.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12.png"/><Relationship Id="rId2" Type="http://schemas.microsoft.com/office/2007/relationships/media" Target="../media/media6.wav"/><Relationship Id="rId1" Type="http://schemas.openxmlformats.org/officeDocument/2006/relationships/themeOverride" Target="../theme/themeOverride2.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2.png"/><Relationship Id="rId5" Type="http://schemas.openxmlformats.org/officeDocument/2006/relationships/image" Target="../media/image13.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audio" Target="../media/media8.wav"/><Relationship Id="rId7" Type="http://schemas.openxmlformats.org/officeDocument/2006/relationships/image" Target="../media/image15.emf"/><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4.emf"/><Relationship Id="rId5" Type="http://schemas.openxmlformats.org/officeDocument/2006/relationships/notesSlide" Target="../notesSlides/notesSlide8.xml"/><Relationship Id="rId4" Type="http://schemas.openxmlformats.org/officeDocument/2006/relationships/slideLayout" Target="../slideLayouts/slideLayout11.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wav"/><Relationship Id="rId7" Type="http://schemas.openxmlformats.org/officeDocument/2006/relationships/image" Target="../media/image18.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0793141"/>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711200"/>
          </a:xfrm>
        </p:spPr>
        <p:txBody>
          <a:bodyPr>
            <a:noAutofit/>
          </a:bodyPr>
          <a:lstStyle/>
          <a:p>
            <a:r>
              <a:rPr lang="en-US" dirty="0" smtClean="0"/>
              <a:t>Pruning cuts</a:t>
            </a:r>
            <a:endParaRPr lang="en-US" dirty="0"/>
          </a:p>
        </p:txBody>
      </p:sp>
      <p:sp>
        <p:nvSpPr>
          <p:cNvPr id="3" name="Content Placeholder 2"/>
          <p:cNvSpPr>
            <a:spLocks noGrp="1"/>
          </p:cNvSpPr>
          <p:nvPr>
            <p:ph sz="half" idx="1"/>
          </p:nvPr>
        </p:nvSpPr>
        <p:spPr>
          <a:xfrm>
            <a:off x="673100" y="1497013"/>
            <a:ext cx="3975100" cy="1017587"/>
          </a:xfrm>
        </p:spPr>
        <p:txBody>
          <a:bodyPr/>
          <a:lstStyle/>
          <a:p>
            <a:r>
              <a:rPr lang="en-US" dirty="0" smtClean="0"/>
              <a:t>Heading cut to produce new growth</a:t>
            </a:r>
            <a:endParaRPr lang="en-US" dirty="0"/>
          </a:p>
        </p:txBody>
      </p:sp>
      <p:sp>
        <p:nvSpPr>
          <p:cNvPr id="4" name="Text Placeholder 3"/>
          <p:cNvSpPr>
            <a:spLocks noGrp="1"/>
          </p:cNvSpPr>
          <p:nvPr>
            <p:ph type="body" sz="half" idx="2"/>
          </p:nvPr>
        </p:nvSpPr>
        <p:spPr>
          <a:xfrm>
            <a:off x="4945380" y="457200"/>
            <a:ext cx="3977640" cy="1017587"/>
          </a:xfrm>
        </p:spPr>
        <p:txBody>
          <a:bodyPr/>
          <a:lstStyle/>
          <a:p>
            <a:r>
              <a:rPr lang="en-US" dirty="0" smtClean="0"/>
              <a:t>Thinning cut to direct new growth</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87795"/>
            <a:ext cx="2590800" cy="389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514600"/>
            <a:ext cx="2514600" cy="377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2057400" y="3200400"/>
            <a:ext cx="76200" cy="1066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8" name="Straight Arrow Connector 7"/>
          <p:cNvCxnSpPr/>
          <p:nvPr/>
        </p:nvCxnSpPr>
        <p:spPr>
          <a:xfrm>
            <a:off x="6248400" y="2667000"/>
            <a:ext cx="381000" cy="7620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6373978"/>
      </p:ext>
    </p:extLst>
  </p:cSld>
  <p:clrMapOvr>
    <a:masterClrMapping/>
  </p:clrMapOvr>
  <mc:AlternateContent xmlns:mc="http://schemas.openxmlformats.org/markup-compatibility/2006" xmlns:p14="http://schemas.microsoft.com/office/powerpoint/2010/main">
    <mc:Choice Requires="p14">
      <p:transition p14:dur="0" advTm="131905"/>
    </mc:Choice>
    <mc:Fallback xmlns="">
      <p:transition advTm="13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711200"/>
          </a:xfrm>
        </p:spPr>
        <p:txBody>
          <a:bodyPr>
            <a:noAutofit/>
          </a:bodyPr>
          <a:lstStyle/>
          <a:p>
            <a:r>
              <a:rPr lang="en-US" dirty="0" smtClean="0"/>
              <a:t>Pruning cuts</a:t>
            </a:r>
            <a:endParaRPr lang="en-US" dirty="0"/>
          </a:p>
        </p:txBody>
      </p:sp>
      <p:sp>
        <p:nvSpPr>
          <p:cNvPr id="3" name="Content Placeholder 2"/>
          <p:cNvSpPr>
            <a:spLocks noGrp="1"/>
          </p:cNvSpPr>
          <p:nvPr>
            <p:ph sz="half" idx="1"/>
          </p:nvPr>
        </p:nvSpPr>
        <p:spPr>
          <a:xfrm>
            <a:off x="673100" y="1497013"/>
            <a:ext cx="3975100" cy="484187"/>
          </a:xfrm>
        </p:spPr>
        <p:txBody>
          <a:bodyPr>
            <a:normAutofit lnSpcReduction="10000"/>
          </a:bodyPr>
          <a:lstStyle/>
          <a:p>
            <a:r>
              <a:rPr lang="en-US" dirty="0" smtClean="0"/>
              <a:t>“Bench cuts”</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371600"/>
            <a:ext cx="463867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438400"/>
            <a:ext cx="30765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rot="16200000" flipH="1">
            <a:off x="5981700" y="2476500"/>
            <a:ext cx="1143000" cy="609600"/>
          </a:xfrm>
          <a:prstGeom prst="straightConnector1">
            <a:avLst/>
          </a:prstGeom>
          <a:ln w="57150">
            <a:solidFill>
              <a:srgbClr val="FFFF00"/>
            </a:solidFill>
            <a:tailEnd type="arrow"/>
          </a:ln>
        </p:spPr>
        <p:style>
          <a:lnRef idx="3">
            <a:schemeClr val="accent6"/>
          </a:lnRef>
          <a:fillRef idx="0">
            <a:schemeClr val="accent6"/>
          </a:fillRef>
          <a:effectRef idx="2">
            <a:schemeClr val="accent6"/>
          </a:effectRef>
          <a:fontRef idx="minor">
            <a:schemeClr val="tx1"/>
          </a:fontRef>
        </p:style>
      </p:cxnSp>
      <p:sp>
        <p:nvSpPr>
          <p:cNvPr id="7" name="Bent Arrow 6"/>
          <p:cNvSpPr/>
          <p:nvPr/>
        </p:nvSpPr>
        <p:spPr>
          <a:xfrm>
            <a:off x="4648200" y="4953000"/>
            <a:ext cx="1219200" cy="1066800"/>
          </a:xfrm>
          <a:prstGeom prst="bent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Arrow Connector 8"/>
          <p:cNvCxnSpPr/>
          <p:nvPr/>
        </p:nvCxnSpPr>
        <p:spPr>
          <a:xfrm rot="5400000" flipH="1" flipV="1">
            <a:off x="1447800" y="5410200"/>
            <a:ext cx="1219200" cy="762000"/>
          </a:xfrm>
          <a:prstGeom prst="straightConnector1">
            <a:avLst/>
          </a:prstGeom>
          <a:ln w="57150">
            <a:solidFill>
              <a:srgbClr val="FFFF00"/>
            </a:solidFill>
            <a:tailEnd type="arrow"/>
          </a:ln>
        </p:spPr>
        <p:style>
          <a:lnRef idx="3">
            <a:schemeClr val="accent6"/>
          </a:lnRef>
          <a:fillRef idx="0">
            <a:schemeClr val="accent6"/>
          </a:fillRef>
          <a:effectRef idx="2">
            <a:schemeClr val="accent6"/>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2082608"/>
      </p:ext>
    </p:extLst>
  </p:cSld>
  <p:clrMapOvr>
    <a:masterClrMapping/>
  </p:clrMapOvr>
  <mc:AlternateContent xmlns:mc="http://schemas.openxmlformats.org/markup-compatibility/2006" xmlns:p14="http://schemas.microsoft.com/office/powerpoint/2010/main">
    <mc:Choice Requires="p14">
      <p:transition p14:dur="0" advTm="38948"/>
    </mc:Choice>
    <mc:Fallback xmlns="">
      <p:transition advTm="3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1000"/>
                                        <p:tgtEl>
                                          <p:spTgt spid="2051"/>
                                        </p:tgtEl>
                                      </p:cBhvr>
                                    </p:animEffect>
                                    <p:anim calcmode="lin" valueType="num">
                                      <p:cBhvr>
                                        <p:cTn id="22" dur="1000" fill="hold"/>
                                        <p:tgtEl>
                                          <p:spTgt spid="2051"/>
                                        </p:tgtEl>
                                        <p:attrNameLst>
                                          <p:attrName>ppt_x</p:attrName>
                                        </p:attrNameLst>
                                      </p:cBhvr>
                                      <p:tavLst>
                                        <p:tav tm="0">
                                          <p:val>
                                            <p:strVal val="#ppt_x"/>
                                          </p:val>
                                        </p:tav>
                                        <p:tav tm="100000">
                                          <p:val>
                                            <p:strVal val="#ppt_x"/>
                                          </p:val>
                                        </p:tav>
                                      </p:tavLst>
                                    </p:anim>
                                    <p:anim calcmode="lin" valueType="num">
                                      <p:cBhvr>
                                        <p:cTn id="23"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Pruning technique can affect </a:t>
            </a:r>
            <a:r>
              <a:rPr i="1" dirty="0" err="1" smtClean="0"/>
              <a:t>Cytospora</a:t>
            </a:r>
            <a:r>
              <a:rPr dirty="0" smtClean="0"/>
              <a:t> infection in stone fruits</a:t>
            </a:r>
            <a:endParaRPr lang="en-US" dirty="0"/>
          </a:p>
        </p:txBody>
      </p:sp>
      <p:graphicFrame>
        <p:nvGraphicFramePr>
          <p:cNvPr id="4" name="Content Placeholder 3"/>
          <p:cNvGraphicFramePr>
            <a:graphicFrameLocks noGrp="1"/>
          </p:cNvGraphicFramePr>
          <p:nvPr>
            <p:ph idx="1"/>
          </p:nvPr>
        </p:nvGraphicFramePr>
        <p:xfrm>
          <a:off x="1828800" y="1676400"/>
          <a:ext cx="3657600" cy="3606800"/>
        </p:xfrm>
        <a:graphic>
          <a:graphicData uri="http://schemas.openxmlformats.org/drawingml/2006/table">
            <a:tbl>
              <a:tblPr>
                <a:tableStyleId>{5C22544A-7EE6-4342-B048-85BDC9FD1C3A}</a:tableStyleId>
              </a:tblPr>
              <a:tblGrid>
                <a:gridCol w="1828800"/>
                <a:gridCol w="1828800"/>
              </a:tblGrid>
              <a:tr h="370840">
                <a:tc>
                  <a:txBody>
                    <a:bodyPr/>
                    <a:lstStyle/>
                    <a:p>
                      <a:r>
                        <a:rPr lang="en-US" b="1" dirty="0" smtClean="0">
                          <a:solidFill>
                            <a:sysClr val="windowText" lastClr="000000"/>
                          </a:solidFill>
                        </a:rPr>
                        <a:t>Treatment</a:t>
                      </a:r>
                      <a:endParaRPr lang="en-US" b="1"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solidFill>
                            <a:sysClr val="windowText" lastClr="000000"/>
                          </a:solidFill>
                        </a:rPr>
                        <a:t>% </a:t>
                      </a:r>
                      <a:r>
                        <a:rPr lang="en-US" b="1" i="1" dirty="0" smtClean="0">
                          <a:solidFill>
                            <a:sysClr val="windowText" lastClr="000000"/>
                          </a:solidFill>
                        </a:rPr>
                        <a:t>Cytospora</a:t>
                      </a:r>
                    </a:p>
                    <a:p>
                      <a:r>
                        <a:rPr lang="en-US" b="1" i="0" dirty="0" smtClean="0">
                          <a:solidFill>
                            <a:sysClr val="windowText" lastClr="000000"/>
                          </a:solidFill>
                        </a:rPr>
                        <a:t>infection</a:t>
                      </a:r>
                      <a:endParaRPr lang="en-US" b="1" i="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i="1" dirty="0" smtClean="0"/>
                        <a:t>Pruning time</a:t>
                      </a:r>
                      <a:endParaRPr lang="en-US"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January</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35.4 a</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March</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20.0 a</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August</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21.3 a</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i="1" dirty="0" smtClean="0"/>
                        <a:t>Type</a:t>
                      </a:r>
                      <a:r>
                        <a:rPr lang="en-US" i="1" baseline="0" dirty="0" smtClean="0"/>
                        <a:t> of cut</a:t>
                      </a:r>
                      <a:endParaRPr lang="en-US"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Stub</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26.5 ab</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Flush</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31.0 a</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b="1" dirty="0" smtClean="0"/>
                        <a:t>Collar</a:t>
                      </a:r>
                      <a:endParaRPr 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19.3</a:t>
                      </a:r>
                      <a:r>
                        <a:rPr lang="en-US" baseline="0" dirty="0" smtClean="0"/>
                        <a:t> b</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nvSpPr>
        <p:spPr>
          <a:xfrm>
            <a:off x="6400800" y="2057400"/>
            <a:ext cx="2362200" cy="1477328"/>
          </a:xfrm>
          <a:prstGeom prst="rect">
            <a:avLst/>
          </a:prstGeom>
          <a:noFill/>
        </p:spPr>
        <p:txBody>
          <a:bodyPr wrap="square" rtlCol="0">
            <a:spAutoFit/>
          </a:bodyPr>
          <a:lstStyle/>
          <a:p>
            <a:r>
              <a:rPr lang="en-US" i="1" dirty="0" err="1" smtClean="0"/>
              <a:t>Cytospora</a:t>
            </a:r>
            <a:r>
              <a:rPr lang="en-US" i="1" dirty="0" smtClean="0"/>
              <a:t>  </a:t>
            </a:r>
            <a:r>
              <a:rPr lang="en-US" dirty="0" smtClean="0"/>
              <a:t>a fungal disease most destructive in peaches, nectarines, plums and sweet cherries.</a:t>
            </a:r>
            <a:endParaRPr lang="en-US" i="1" dirty="0"/>
          </a:p>
        </p:txBody>
      </p:sp>
      <p:sp>
        <p:nvSpPr>
          <p:cNvPr id="11" name="Oval 10"/>
          <p:cNvSpPr/>
          <p:nvPr/>
        </p:nvSpPr>
        <p:spPr>
          <a:xfrm>
            <a:off x="3505200" y="4419600"/>
            <a:ext cx="914400"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Oval 2"/>
          <p:cNvSpPr/>
          <p:nvPr/>
        </p:nvSpPr>
        <p:spPr>
          <a:xfrm>
            <a:off x="3505200" y="2590800"/>
            <a:ext cx="9906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5775"/>
    </mc:Choice>
    <mc:Fallback xmlns="">
      <p:transition advTm="5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6" grpId="0"/>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48600" cy="787400"/>
          </a:xfrm>
        </p:spPr>
        <p:txBody>
          <a:bodyPr>
            <a:normAutofit fontScale="90000"/>
          </a:bodyPr>
          <a:lstStyle/>
          <a:p>
            <a:r>
              <a:rPr lang="en-GB" dirty="0"/>
              <a:t>Pruning Apples, Pears and Plums</a:t>
            </a:r>
            <a:endParaRPr lang="en-US" dirty="0"/>
          </a:p>
        </p:txBody>
      </p:sp>
      <p:pic>
        <p:nvPicPr>
          <p:cNvPr id="5"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609600" y="982406"/>
            <a:ext cx="3847477"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923" y="1066800"/>
            <a:ext cx="2819400" cy="280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39523" y="-177007"/>
            <a:ext cx="2616200"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76400" y="4056657"/>
            <a:ext cx="3113005" cy="256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2164113"/>
      </p:ext>
    </p:extLst>
  </p:cSld>
  <p:clrMapOvr>
    <a:masterClrMapping/>
  </p:clrMapOvr>
  <mc:AlternateContent xmlns:mc="http://schemas.openxmlformats.org/markup-compatibility/2006" xmlns:p14="http://schemas.microsoft.com/office/powerpoint/2010/main">
    <mc:Choice Requires="p14">
      <p:transition p14:dur="0" advTm="41829"/>
    </mc:Choice>
    <mc:Fallback xmlns="">
      <p:transition advTm="4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838200" y="333375"/>
            <a:ext cx="8153400" cy="733425"/>
          </a:xfrm>
        </p:spPr>
        <p:txBody>
          <a:bodyPr>
            <a:noAutofit/>
          </a:bodyPr>
          <a:lstStyle/>
          <a:p>
            <a:pPr eaLnBrk="1" hangingPunct="1"/>
            <a:r>
              <a:rPr lang="en-GB" dirty="0" smtClean="0"/>
              <a:t>Pruning Apples, Pears and Plums</a:t>
            </a:r>
            <a:endParaRPr lang="en-US" dirty="0" smtClean="0"/>
          </a:p>
        </p:txBody>
      </p:sp>
      <p:sp>
        <p:nvSpPr>
          <p:cNvPr id="12" name="Rectangle 3"/>
          <p:cNvSpPr>
            <a:spLocks noGrp="1" noChangeArrowheads="1"/>
          </p:cNvSpPr>
          <p:nvPr>
            <p:ph type="body" sz="half" idx="1"/>
          </p:nvPr>
        </p:nvSpPr>
        <p:spPr>
          <a:xfrm>
            <a:off x="914400" y="1447800"/>
            <a:ext cx="4267200" cy="4876800"/>
          </a:xfrm>
        </p:spPr>
        <p:txBody>
          <a:bodyPr>
            <a:normAutofit/>
          </a:bodyPr>
          <a:lstStyle/>
          <a:p>
            <a:r>
              <a:rPr lang="en-US" b="1" dirty="0"/>
              <a:t>Modified Central Leader training</a:t>
            </a:r>
          </a:p>
          <a:p>
            <a:pPr lvl="1"/>
            <a:r>
              <a:rPr lang="en-US" sz="2800" dirty="0"/>
              <a:t>Strong central trunk</a:t>
            </a:r>
          </a:p>
          <a:p>
            <a:pPr lvl="1"/>
            <a:r>
              <a:rPr lang="en-US" sz="2800" dirty="0"/>
              <a:t>Scaffold limbs </a:t>
            </a:r>
            <a:r>
              <a:rPr lang="en-US" sz="2800" dirty="0" smtClean="0"/>
              <a:t>4-7</a:t>
            </a:r>
            <a:endParaRPr lang="en-US" sz="2800" dirty="0"/>
          </a:p>
          <a:p>
            <a:pPr lvl="1"/>
            <a:r>
              <a:rPr lang="en-US" sz="2800" dirty="0"/>
              <a:t>Scaffold placed vertically and around the leader</a:t>
            </a:r>
          </a:p>
          <a:p>
            <a:pPr lvl="1"/>
            <a:r>
              <a:rPr lang="en-US" sz="2800" dirty="0"/>
              <a:t>Moderate annual pruning when mature</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8320" y="1600200"/>
            <a:ext cx="3383280" cy="363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6339773"/>
      </p:ext>
    </p:extLst>
  </p:cSld>
  <p:clrMapOvr>
    <a:masterClrMapping/>
  </p:clrMapOvr>
  <mc:AlternateContent xmlns:mc="http://schemas.openxmlformats.org/markup-compatibility/2006" xmlns:p14="http://schemas.microsoft.com/office/powerpoint/2010/main">
    <mc:Choice Requires="p14">
      <p:transition p14:dur="0" advTm="19151"/>
    </mc:Choice>
    <mc:Fallback xmlns="">
      <p:transition advTm="1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62000" y="149838"/>
            <a:ext cx="5343459" cy="621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91200" y="196491"/>
            <a:ext cx="3352800" cy="5262979"/>
          </a:xfrm>
          <a:prstGeom prst="rect">
            <a:avLst/>
          </a:prstGeom>
        </p:spPr>
        <p:txBody>
          <a:bodyPr wrap="square">
            <a:spAutoFit/>
          </a:bodyPr>
          <a:lstStyle/>
          <a:p>
            <a:r>
              <a:rPr lang="en-US" sz="2400" dirty="0"/>
              <a:t>A </a:t>
            </a:r>
            <a:r>
              <a:rPr lang="en-US" sz="2400" dirty="0" smtClean="0"/>
              <a:t>– Suckers (root and crown)</a:t>
            </a:r>
            <a:endParaRPr lang="en-US" sz="2400" dirty="0"/>
          </a:p>
          <a:p>
            <a:r>
              <a:rPr lang="en-US" sz="2400" dirty="0"/>
              <a:t>B – Stubs or broken branches</a:t>
            </a:r>
          </a:p>
          <a:p>
            <a:r>
              <a:rPr lang="en-US" sz="2400" dirty="0"/>
              <a:t>C – Downward growing branches</a:t>
            </a:r>
          </a:p>
          <a:p>
            <a:r>
              <a:rPr lang="en-US" sz="2400" dirty="0"/>
              <a:t>D – Rubbing branches</a:t>
            </a:r>
          </a:p>
          <a:p>
            <a:r>
              <a:rPr lang="en-US" sz="2400" dirty="0"/>
              <a:t>E – Shaded interior branches</a:t>
            </a:r>
          </a:p>
          <a:p>
            <a:r>
              <a:rPr lang="en-US" sz="2400" dirty="0"/>
              <a:t>F – Competing leaders</a:t>
            </a:r>
          </a:p>
          <a:p>
            <a:r>
              <a:rPr lang="en-US" sz="2400" dirty="0"/>
              <a:t>G – Narrow crotches</a:t>
            </a:r>
          </a:p>
          <a:p>
            <a:r>
              <a:rPr lang="en-US" sz="2400" dirty="0"/>
              <a:t>H – Whorls</a:t>
            </a:r>
          </a:p>
          <a:p>
            <a:r>
              <a:rPr lang="en-US" sz="2400" dirty="0"/>
              <a:t>I – Heading back or growth diversion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80079332"/>
      </p:ext>
    </p:extLst>
  </p:cSld>
  <p:clrMapOvr>
    <a:masterClrMapping/>
  </p:clrMapOvr>
  <mc:AlternateContent xmlns:mc="http://schemas.openxmlformats.org/markup-compatibility/2006" xmlns:p14="http://schemas.microsoft.com/office/powerpoint/2010/main">
    <mc:Choice Requires="p14">
      <p:transition p14:dur="0" advTm="21130"/>
    </mc:Choice>
    <mc:Fallback xmlns="">
      <p:transition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77200" cy="762000"/>
          </a:xfrm>
        </p:spPr>
        <p:txBody>
          <a:bodyPr>
            <a:normAutofit/>
          </a:bodyPr>
          <a:lstStyle/>
          <a:p>
            <a:r>
              <a:rPr lang="en-GB" dirty="0"/>
              <a:t>Pruning Apples, Pears and Plums</a:t>
            </a:r>
            <a:endParaRPr lang="en-US" dirty="0"/>
          </a:p>
        </p:txBody>
      </p:sp>
      <p:sp>
        <p:nvSpPr>
          <p:cNvPr id="3" name="Content Placeholder 2"/>
          <p:cNvSpPr>
            <a:spLocks noGrp="1"/>
          </p:cNvSpPr>
          <p:nvPr>
            <p:ph idx="1"/>
          </p:nvPr>
        </p:nvSpPr>
        <p:spPr>
          <a:xfrm>
            <a:off x="762000" y="1596413"/>
            <a:ext cx="4343400" cy="4297363"/>
          </a:xfrm>
        </p:spPr>
        <p:txBody>
          <a:bodyPr>
            <a:normAutofit fontScale="92500"/>
          </a:bodyPr>
          <a:lstStyle/>
          <a:p>
            <a:r>
              <a:rPr lang="en-US" b="1" dirty="0"/>
              <a:t>Pruning bearing trees – “Mold and Hold”</a:t>
            </a:r>
          </a:p>
          <a:p>
            <a:pPr lvl="1"/>
            <a:r>
              <a:rPr lang="en-US" dirty="0"/>
              <a:t>Prune back scaffolds to allotted space</a:t>
            </a:r>
          </a:p>
          <a:p>
            <a:pPr lvl="1"/>
            <a:r>
              <a:rPr lang="en-US" dirty="0"/>
              <a:t>Contain leader growth – cut to weak side shoot</a:t>
            </a:r>
          </a:p>
          <a:p>
            <a:pPr lvl="1"/>
            <a:r>
              <a:rPr lang="en-US" dirty="0"/>
              <a:t>Do not allow upper scaffolds to shade lower scaffolds</a:t>
            </a:r>
          </a:p>
          <a:p>
            <a:endParaRPr lang="en-US"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0" y="1371600"/>
            <a:ext cx="33035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rot="5400000">
            <a:off x="3771900" y="2400300"/>
            <a:ext cx="4114800" cy="1905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rot="16200000" flipH="1">
            <a:off x="5791200" y="2209800"/>
            <a:ext cx="4191000" cy="2209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2597640"/>
      </p:ext>
    </p:extLst>
  </p:cSld>
  <p:clrMapOvr>
    <a:masterClrMapping/>
  </p:clrMapOvr>
  <mc:AlternateContent xmlns:mc="http://schemas.openxmlformats.org/markup-compatibility/2006" xmlns:p14="http://schemas.microsoft.com/office/powerpoint/2010/main">
    <mc:Choice Requires="p14">
      <p:transition p14:dur="0" advTm="21111"/>
    </mc:Choice>
    <mc:Fallback xmlns="">
      <p:transition advTm="2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77200" cy="762000"/>
          </a:xfrm>
        </p:spPr>
        <p:txBody>
          <a:bodyPr>
            <a:normAutofit/>
          </a:bodyPr>
          <a:lstStyle/>
          <a:p>
            <a:r>
              <a:rPr lang="en-GB" dirty="0"/>
              <a:t>Pruning Apples, Pears and Plums</a:t>
            </a:r>
            <a:endParaRPr lang="en-US" dirty="0"/>
          </a:p>
        </p:txBody>
      </p:sp>
      <p:sp>
        <p:nvSpPr>
          <p:cNvPr id="6" name="Content Placeholder 5"/>
          <p:cNvSpPr>
            <a:spLocks noGrp="1"/>
          </p:cNvSpPr>
          <p:nvPr>
            <p:ph idx="1"/>
          </p:nvPr>
        </p:nvSpPr>
        <p:spPr>
          <a:xfrm>
            <a:off x="762000" y="1596413"/>
            <a:ext cx="4191000" cy="4297363"/>
          </a:xfrm>
        </p:spPr>
        <p:txBody>
          <a:bodyPr/>
          <a:lstStyle/>
          <a:p>
            <a:r>
              <a:rPr lang="en-US" dirty="0"/>
              <a:t>Do not allow interior of tree to become too dense</a:t>
            </a:r>
          </a:p>
          <a:p>
            <a:r>
              <a:rPr lang="en-US" dirty="0"/>
              <a:t>Renew bearing surface of tree</a:t>
            </a:r>
          </a:p>
          <a:p>
            <a:pPr marL="0" indent="0">
              <a:buNone/>
            </a:pPr>
            <a:endParaRPr lang="en-US" dirty="0"/>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57800" y="1600200"/>
            <a:ext cx="33035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7534030"/>
      </p:ext>
    </p:extLst>
  </p:cSld>
  <p:clrMapOvr>
    <a:masterClrMapping/>
  </p:clrMapOvr>
  <mc:AlternateContent xmlns:mc="http://schemas.openxmlformats.org/markup-compatibility/2006" xmlns:p14="http://schemas.microsoft.com/office/powerpoint/2010/main">
    <mc:Choice Requires="p14">
      <p:transition p14:dur="0" advTm="19126"/>
    </mc:Choice>
    <mc:Fallback xmlns="">
      <p:transition advTm="19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5832"/>
            <a:ext cx="7848600" cy="720968"/>
          </a:xfrm>
        </p:spPr>
        <p:txBody>
          <a:bodyPr>
            <a:noAutofit/>
          </a:bodyPr>
          <a:lstStyle/>
          <a:p>
            <a:r>
              <a:rPr lang="en-US" sz="4800" dirty="0" smtClean="0"/>
              <a:t>Peaches and Nectarines</a:t>
            </a:r>
            <a:endParaRPr lang="en-US" sz="4800" dirty="0"/>
          </a:p>
        </p:txBody>
      </p:sp>
      <p:pic>
        <p:nvPicPr>
          <p:cNvPr id="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789300" y="2667000"/>
            <a:ext cx="3973700" cy="290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3626" y="0"/>
            <a:ext cx="2620374" cy="5559552"/>
          </a:xfrm>
          <a:prstGeom prst="rect">
            <a:avLst/>
          </a:prstGeom>
        </p:spPr>
      </p:pic>
      <p:pic>
        <p:nvPicPr>
          <p:cNvPr id="6" name="Picture 5" descr="P1040859-1.JPG"/>
          <p:cNvPicPr>
            <a:picLocks noChangeAspect="1"/>
          </p:cNvPicPr>
          <p:nvPr/>
        </p:nvPicPr>
        <p:blipFill>
          <a:blip r:embed="rId7"/>
          <a:srcRect l="60313" t="45000" r="5000"/>
          <a:stretch>
            <a:fillRect/>
          </a:stretch>
        </p:blipFill>
        <p:spPr>
          <a:xfrm>
            <a:off x="1392378" y="1600198"/>
            <a:ext cx="3332022" cy="396240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7344587"/>
      </p:ext>
    </p:extLst>
  </p:cSld>
  <p:clrMapOvr>
    <a:masterClrMapping/>
  </p:clrMapOvr>
  <mc:AlternateContent xmlns:mc="http://schemas.openxmlformats.org/markup-compatibility/2006" xmlns:p14="http://schemas.microsoft.com/office/powerpoint/2010/main">
    <mc:Choice Requires="p14">
      <p:transition p14:dur="0" advTm="13077"/>
    </mc:Choice>
    <mc:Fallback xmlns="">
      <p:transition advTm="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a:t>Peaches and Nectarines</a:t>
            </a:r>
          </a:p>
        </p:txBody>
      </p:sp>
      <p:sp>
        <p:nvSpPr>
          <p:cNvPr id="3" name="Content Placeholder 2"/>
          <p:cNvSpPr>
            <a:spLocks noGrp="1"/>
          </p:cNvSpPr>
          <p:nvPr>
            <p:ph idx="1"/>
          </p:nvPr>
        </p:nvSpPr>
        <p:spPr>
          <a:xfrm>
            <a:off x="762000" y="1371600"/>
            <a:ext cx="4267200" cy="5105400"/>
          </a:xfrm>
        </p:spPr>
        <p:txBody>
          <a:bodyPr>
            <a:normAutofit fontScale="85000" lnSpcReduction="20000"/>
          </a:bodyPr>
          <a:lstStyle/>
          <a:p>
            <a:r>
              <a:rPr lang="en-US" sz="3800" b="1" dirty="0"/>
              <a:t>Open center training</a:t>
            </a:r>
          </a:p>
          <a:p>
            <a:pPr lvl="1"/>
            <a:r>
              <a:rPr lang="en-US" sz="3800" dirty="0"/>
              <a:t>No central leader</a:t>
            </a:r>
          </a:p>
          <a:p>
            <a:pPr lvl="1"/>
            <a:r>
              <a:rPr lang="en-US" sz="3800" dirty="0"/>
              <a:t>Scaffold limbs connected in a short space on the trunk</a:t>
            </a:r>
          </a:p>
          <a:p>
            <a:pPr lvl="1"/>
            <a:r>
              <a:rPr lang="en-US" sz="3800" dirty="0"/>
              <a:t>Short trunk</a:t>
            </a:r>
          </a:p>
          <a:p>
            <a:pPr lvl="1"/>
            <a:r>
              <a:rPr lang="en-US" sz="3800" dirty="0"/>
              <a:t>3,4, or 5 scaffold limbs form the open center </a:t>
            </a:r>
            <a:r>
              <a:rPr lang="en-US" sz="3800" dirty="0" smtClean="0"/>
              <a:t>framework</a:t>
            </a:r>
            <a:endParaRPr lang="en-US" sz="3800" dirty="0"/>
          </a:p>
        </p:txBody>
      </p:sp>
      <p:pic>
        <p:nvPicPr>
          <p:cNvPr id="3074" name="Picture 2"/>
          <p:cNvPicPr>
            <a:picLocks noChangeAspect="1" noChangeArrowheads="1"/>
          </p:cNvPicPr>
          <p:nvPr/>
        </p:nvPicPr>
        <p:blipFill>
          <a:blip r:embed="rId5" cstate="email">
            <a:lum bright="-20000"/>
            <a:extLst>
              <a:ext uri="{28A0092B-C50C-407E-A947-70E740481C1C}">
                <a14:useLocalDpi xmlns:a14="http://schemas.microsoft.com/office/drawing/2010/main" val="0"/>
              </a:ext>
            </a:extLst>
          </a:blip>
          <a:srcRect/>
          <a:stretch>
            <a:fillRect/>
          </a:stretch>
        </p:blipFill>
        <p:spPr bwMode="auto">
          <a:xfrm>
            <a:off x="5029200" y="1676400"/>
            <a:ext cx="38465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00383432"/>
      </p:ext>
    </p:extLst>
  </p:cSld>
  <p:clrMapOvr>
    <a:masterClrMapping/>
  </p:clrMapOvr>
  <mc:AlternateContent xmlns:mc="http://schemas.openxmlformats.org/markup-compatibility/2006" xmlns:p14="http://schemas.microsoft.com/office/powerpoint/2010/main">
    <mc:Choice Requires="p14">
      <p:transition p14:dur="0" advTm="14521"/>
    </mc:Choice>
    <mc:Fallback xmlns="">
      <p:transition advTm="14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custDataLst>
              <p:tags r:id="rId3"/>
            </p:custDataLst>
          </p:nvPr>
        </p:nvSpPr>
        <p:spPr>
          <a:xfrm>
            <a:off x="2362200" y="1143001"/>
            <a:ext cx="6408824" cy="2590799"/>
          </a:xfrm>
        </p:spPr>
        <p:txBody>
          <a:bodyPr>
            <a:normAutofit fontScale="90000"/>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t>Training and Pruning Fruit Plants</a:t>
            </a:r>
            <a:br>
              <a:rPr lang="en-US" sz="4000" dirty="0" smtClean="0"/>
            </a:br>
            <a:endParaRPr lang="en-US" sz="4000" dirty="0">
              <a:solidFill>
                <a:srgbClr val="0000FF"/>
              </a:solidFill>
            </a:endParaRPr>
          </a:p>
        </p:txBody>
      </p:sp>
      <p:sp>
        <p:nvSpPr>
          <p:cNvPr id="3" name="Subtitle 2"/>
          <p:cNvSpPr>
            <a:spLocks noGrp="1"/>
          </p:cNvSpPr>
          <p:nvPr>
            <p:ph type="subTitle" idx="1"/>
            <p:custDataLst>
              <p:tags r:id="rId4"/>
            </p:custDataLst>
          </p:nvPr>
        </p:nvSpPr>
        <p:spPr>
          <a:xfrm>
            <a:off x="3619120" y="3657600"/>
            <a:ext cx="5114383" cy="1295400"/>
          </a:xfrm>
        </p:spPr>
        <p:txBody>
          <a:bodyPr>
            <a:normAutofit fontScale="92500" lnSpcReduction="20000"/>
          </a:bodyPr>
          <a:lstStyle/>
          <a:p>
            <a:r>
              <a:rPr lang="en-US" sz="3900" dirty="0" smtClean="0"/>
              <a:t>Elizabeth Wahle</a:t>
            </a:r>
          </a:p>
          <a:p>
            <a:r>
              <a:rPr lang="en-US" sz="1900" dirty="0" smtClean="0"/>
              <a:t>(with contributions from </a:t>
            </a:r>
            <a:r>
              <a:rPr lang="en-US" sz="1900" dirty="0"/>
              <a:t>Sonja </a:t>
            </a:r>
            <a:r>
              <a:rPr lang="en-US" sz="1900" dirty="0" smtClean="0"/>
              <a:t>Lallemand)</a:t>
            </a:r>
            <a:endParaRPr lang="en-US" sz="1900" dirty="0"/>
          </a:p>
          <a:p>
            <a:r>
              <a:rPr lang="en-US" sz="3000" dirty="0" smtClean="0"/>
              <a:t>February  </a:t>
            </a:r>
            <a:r>
              <a:rPr lang="en-US" sz="3000" dirty="0"/>
              <a:t>2015</a:t>
            </a:r>
          </a:p>
          <a:p>
            <a:endParaRPr lang="en-US" dirty="0"/>
          </a:p>
        </p:txBody>
      </p:sp>
      <p:pic>
        <p:nvPicPr>
          <p:cNvPr id="1026" name="Picture 2" descr="uiextlogo"/>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504238" y="6218238"/>
            <a:ext cx="487362" cy="487362"/>
          </a:xfrm>
          <a:prstGeom prst="rect">
            <a:avLst/>
          </a:prstGeom>
        </p:spPr>
      </p:pic>
    </p:spTree>
    <p:custDataLst>
      <p:tags r:id="rId2"/>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2732"/>
    </mc:Choice>
    <mc:Fallback xmlns="">
      <p:transition advTm="1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smtClean="0"/>
              <a:t>Peaches and Nectarines</a:t>
            </a:r>
            <a:endParaRPr lang="en-US" dirty="0"/>
          </a:p>
        </p:txBody>
      </p:sp>
      <p:sp>
        <p:nvSpPr>
          <p:cNvPr id="3" name="Content Placeholder 2"/>
          <p:cNvSpPr>
            <a:spLocks noGrp="1"/>
          </p:cNvSpPr>
          <p:nvPr>
            <p:ph idx="1"/>
          </p:nvPr>
        </p:nvSpPr>
        <p:spPr/>
        <p:txBody>
          <a:bodyPr/>
          <a:lstStyle/>
          <a:p>
            <a:r>
              <a:rPr lang="en-US" b="1" dirty="0" smtClean="0"/>
              <a:t>Open center training</a:t>
            </a:r>
          </a:p>
          <a:p>
            <a:pPr lvl="1"/>
            <a:r>
              <a:rPr lang="en-US" dirty="0" smtClean="0"/>
              <a:t>pruning bearing trees</a:t>
            </a:r>
          </a:p>
          <a:p>
            <a:pPr lvl="2"/>
            <a:r>
              <a:rPr lang="en-US" dirty="0" smtClean="0"/>
              <a:t>Annual heavy pruning is necessary to retain quality bearing wood, stimulate bearing wood and keep fruits close to trunk</a:t>
            </a:r>
          </a:p>
          <a:p>
            <a:pPr lvl="2"/>
            <a:r>
              <a:rPr lang="en-US" dirty="0" smtClean="0"/>
              <a:t>Annual pruning renews the bearing surface of the tree</a:t>
            </a:r>
          </a:p>
          <a:p>
            <a:pPr lvl="2"/>
            <a:r>
              <a:rPr lang="en-US" dirty="0" smtClean="0"/>
              <a:t>Bearing wood should be ¼” to </a:t>
            </a:r>
            <a:r>
              <a:rPr lang="en-US" sz="2000" dirty="0" smtClean="0"/>
              <a:t>3/8” </a:t>
            </a:r>
            <a:r>
              <a:rPr lang="en-US" dirty="0" smtClean="0"/>
              <a:t> in diam., 12-24” long, (no longer than 30”) reddish-brown in color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2266"/>
    </mc:Choice>
    <mc:Fallback xmlns="">
      <p:transition advTm="3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49097713"/>
              </p:ext>
            </p:extLst>
          </p:nvPr>
        </p:nvGraphicFramePr>
        <p:xfrm>
          <a:off x="685800" y="152400"/>
          <a:ext cx="7696200" cy="5410199"/>
        </p:xfrm>
        <a:graphic>
          <a:graphicData uri="http://schemas.openxmlformats.org/drawingml/2006/table">
            <a:tbl>
              <a:tblPr>
                <a:tableStyleId>{5C22544A-7EE6-4342-B048-85BDC9FD1C3A}</a:tableStyleId>
              </a:tblPr>
              <a:tblGrid>
                <a:gridCol w="1539240"/>
                <a:gridCol w="1539240"/>
                <a:gridCol w="1539240"/>
                <a:gridCol w="1539240"/>
                <a:gridCol w="1539240"/>
              </a:tblGrid>
              <a:tr h="425574">
                <a:tc gridSpan="5">
                  <a:txBody>
                    <a:bodyPr/>
                    <a:lstStyle/>
                    <a:p>
                      <a:r>
                        <a:rPr lang="en-US" sz="2000" b="1" dirty="0" smtClean="0"/>
                        <a:t>Effect of shoot length on fruit diameter (cm)</a:t>
                      </a:r>
                      <a:r>
                        <a:rPr lang="en-US" sz="2000" b="1" baseline="0" dirty="0" smtClean="0"/>
                        <a:t> and fruit weight (G)</a:t>
                      </a:r>
                      <a:endParaRPr lang="en-US" sz="20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87028">
                <a:tc>
                  <a:txBody>
                    <a:bodyPr/>
                    <a:lstStyle/>
                    <a:p>
                      <a:r>
                        <a:rPr lang="en-US" sz="1600" dirty="0" smtClean="0"/>
                        <a:t>Shoot length</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t>Fruit diameter (cm)</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smtClean="0"/>
                        <a:t>Weight (G)</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r>
                        <a:rPr lang="en-US" sz="1800" dirty="0" smtClean="0"/>
                        <a:t>less than 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6.44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143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r>
                        <a:rPr lang="en-US" dirty="0" smtClean="0"/>
                        <a:t>1” to 12”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6.54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148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18’ to 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6.80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165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r>
                        <a:rPr lang="en-US" sz="1400" i="1" dirty="0" smtClean="0"/>
                        <a:t>P - </a:t>
                      </a:r>
                      <a:r>
                        <a:rPr lang="en-US" sz="1400" i="0" dirty="0" smtClean="0"/>
                        <a:t> value</a:t>
                      </a:r>
                      <a:endParaRPr lang="en-US" sz="14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0.0214</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t>0.0462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673825">
                <a:tc gridSpan="5">
                  <a:txBody>
                    <a:bodyPr/>
                    <a:lstStyle/>
                    <a:p>
                      <a:r>
                        <a:rPr lang="en-US" sz="1800" b="1" dirty="0" smtClean="0"/>
                        <a:t>Effect of retaining long (&gt;12”) or short (&lt;12”) shoots </a:t>
                      </a:r>
                      <a:r>
                        <a:rPr lang="en-US" sz="1800" b="1" baseline="0" dirty="0" smtClean="0"/>
                        <a:t> on y</a:t>
                      </a:r>
                      <a:r>
                        <a:rPr lang="en-US" sz="1800" b="1" dirty="0" smtClean="0"/>
                        <a:t>ield, average fruit weight (FW) and crop value of ‘Redheaven’ peaches.</a:t>
                      </a:r>
                      <a:endParaRPr lang="en-US" sz="1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4754">
                <a:tc>
                  <a:txBody>
                    <a:bodyPr/>
                    <a:lstStyle/>
                    <a:p>
                      <a:r>
                        <a:rPr lang="en-US" dirty="0" smtClean="0"/>
                        <a:t>Treatment</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Fruit per tree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Yield (lbs) per tree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Avg. FW (G)</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Crop value ($/tree)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r>
                        <a:rPr lang="en-US" dirty="0" smtClean="0"/>
                        <a:t>Short</a:t>
                      </a:r>
                      <a:r>
                        <a:rPr lang="en-US" baseline="0" dirty="0" smtClean="0"/>
                        <a:t> </a:t>
                      </a:r>
                      <a:r>
                        <a:rPr lang="en-US" dirty="0" smtClean="0"/>
                        <a:t>shoots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1593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404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106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a:txBody>
                    <a:bodyPr/>
                    <a:lstStyle/>
                    <a:p>
                      <a:r>
                        <a:rPr lang="en-US" dirty="0" smtClean="0"/>
                        <a:t>Long shoots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1813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111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25574">
                <a:tc gridSpan="5">
                  <a:txBody>
                    <a:bodyPr/>
                    <a:lstStyle/>
                    <a:p>
                      <a:r>
                        <a:rPr lang="en-US" dirty="0" smtClean="0"/>
                        <a:t>From R. Marini, 2004 </a:t>
                      </a:r>
                      <a:r>
                        <a:rPr lang="en-US" i="1" dirty="0" smtClean="0"/>
                        <a:t>Fruit Grower News </a:t>
                      </a:r>
                      <a:r>
                        <a:rPr lang="en-US" i="0" dirty="0" smtClean="0"/>
                        <a:t> 43 (4) 17-20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Oval 1"/>
          <p:cNvSpPr/>
          <p:nvPr/>
        </p:nvSpPr>
        <p:spPr>
          <a:xfrm>
            <a:off x="3581400" y="2003534"/>
            <a:ext cx="9144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831"/>
    </mc:Choice>
    <mc:Fallback xmlns="">
      <p:transition advTm="2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5562600" cy="762000"/>
          </a:xfrm>
        </p:spPr>
        <p:txBody>
          <a:bodyPr/>
          <a:lstStyle/>
          <a:p>
            <a:r>
              <a:rPr lang="en-US" dirty="0" smtClean="0"/>
              <a:t>Blueberries</a:t>
            </a: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1558" y="149586"/>
            <a:ext cx="2620374" cy="5559552"/>
          </a:xfrm>
          <a:prstGeom prst="rect">
            <a:avLst/>
          </a:prstGeom>
        </p:spPr>
      </p:pic>
      <p:pic>
        <p:nvPicPr>
          <p:cNvPr id="5" name="Picture 5" descr="R:\presentations\fruit pres\blueberries\web\blueberries on plant A1.jpg"/>
          <p:cNvPicPr>
            <a:picLocks noChangeAspect="1" noChangeArrowheads="1"/>
          </p:cNvPicPr>
          <p:nvPr/>
        </p:nvPicPr>
        <p:blipFill>
          <a:blip r:embed="rId6">
            <a:lum contrast="6000"/>
          </a:blip>
          <a:srcRect/>
          <a:stretch>
            <a:fillRect/>
          </a:stretch>
        </p:blipFill>
        <p:spPr bwMode="auto">
          <a:xfrm>
            <a:off x="1524000" y="1447800"/>
            <a:ext cx="5943600" cy="4161355"/>
          </a:xfrm>
          <a:prstGeom prst="rect">
            <a:avLst/>
          </a:prstGeom>
          <a:noFill/>
          <a:ln w="9525">
            <a:solidFill>
              <a:schemeClr val="hlink"/>
            </a:solidFill>
            <a:miter lim="800000"/>
            <a:headEnd/>
            <a:tailEnd/>
          </a:ln>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9322064"/>
      </p:ext>
    </p:extLst>
  </p:cSld>
  <p:clrMapOvr>
    <a:masterClrMapping/>
  </p:clrMapOvr>
  <mc:AlternateContent xmlns:mc="http://schemas.openxmlformats.org/markup-compatibility/2006" xmlns:p14="http://schemas.microsoft.com/office/powerpoint/2010/main">
    <mc:Choice Requires="p14">
      <p:transition p14:dur="0" advTm="11435"/>
    </mc:Choice>
    <mc:Fallback xmlns="">
      <p:transition advTm="1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rmAutofit fontScale="90000"/>
          </a:bodyPr>
          <a:lstStyle/>
          <a:p>
            <a:r>
              <a:rPr lang="en-US" dirty="0" smtClean="0"/>
              <a:t>Understanding the Blueberry Plant</a:t>
            </a:r>
            <a:endParaRPr lang="en-US" dirty="0"/>
          </a:p>
        </p:txBody>
      </p:sp>
      <p:sp>
        <p:nvSpPr>
          <p:cNvPr id="3" name="Content Placeholder 2"/>
          <p:cNvSpPr>
            <a:spLocks noGrp="1"/>
          </p:cNvSpPr>
          <p:nvPr>
            <p:ph idx="1"/>
          </p:nvPr>
        </p:nvSpPr>
        <p:spPr>
          <a:xfrm>
            <a:off x="762000" y="1596413"/>
            <a:ext cx="2514600" cy="4297363"/>
          </a:xfrm>
        </p:spPr>
        <p:txBody>
          <a:bodyPr/>
          <a:lstStyle/>
          <a:p>
            <a:r>
              <a:rPr lang="en-US" dirty="0"/>
              <a:t>Cane age</a:t>
            </a:r>
          </a:p>
          <a:p>
            <a:pPr lvl="1"/>
            <a:r>
              <a:rPr lang="en-US" dirty="0"/>
              <a:t>Year </a:t>
            </a:r>
            <a:r>
              <a:rPr lang="en-US" dirty="0" smtClean="0"/>
              <a:t>1</a:t>
            </a:r>
          </a:p>
          <a:p>
            <a:pPr lvl="1"/>
            <a:endParaRPr lang="en-US" dirty="0"/>
          </a:p>
          <a:p>
            <a:pPr lvl="1"/>
            <a:r>
              <a:rPr lang="en-US" dirty="0"/>
              <a:t>Year </a:t>
            </a:r>
            <a:r>
              <a:rPr lang="en-US" dirty="0" smtClean="0"/>
              <a:t>2-3</a:t>
            </a:r>
          </a:p>
          <a:p>
            <a:pPr lvl="1"/>
            <a:endParaRPr lang="en-US" dirty="0"/>
          </a:p>
          <a:p>
            <a:pPr lvl="1"/>
            <a:endParaRPr lang="en-US" dirty="0"/>
          </a:p>
          <a:p>
            <a:pPr lvl="1"/>
            <a:r>
              <a:rPr lang="en-US" dirty="0"/>
              <a:t>Year 4	        and after</a:t>
            </a:r>
          </a:p>
          <a:p>
            <a:endParaRPr lang="en-US" dirty="0"/>
          </a:p>
        </p:txBody>
      </p:sp>
      <p:pic>
        <p:nvPicPr>
          <p:cNvPr id="819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00400" y="1295400"/>
            <a:ext cx="212090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12123" y="2840736"/>
            <a:ext cx="2116271" cy="142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12123" y="4428882"/>
            <a:ext cx="2117014" cy="142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86400" y="1328737"/>
            <a:ext cx="3475037"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2213770"/>
      </p:ext>
    </p:extLst>
  </p:cSld>
  <p:clrMapOvr>
    <a:masterClrMapping/>
  </p:clrMapOvr>
  <mc:AlternateContent xmlns:mc="http://schemas.openxmlformats.org/markup-compatibility/2006" xmlns:p14="http://schemas.microsoft.com/office/powerpoint/2010/main">
    <mc:Choice Requires="p14">
      <p:transition p14:dur="0" advTm="22612"/>
    </mc:Choice>
    <mc:Fallback xmlns="">
      <p:transition advTm="2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rmAutofit fontScale="90000"/>
          </a:bodyPr>
          <a:lstStyle/>
          <a:p>
            <a:r>
              <a:rPr lang="en-US" dirty="0" smtClean="0"/>
              <a:t>Understanding the Blueberry Plant</a:t>
            </a:r>
            <a:endParaRPr lang="en-US" dirty="0"/>
          </a:p>
        </p:txBody>
      </p:sp>
      <p:sp>
        <p:nvSpPr>
          <p:cNvPr id="3" name="Content Placeholder 2"/>
          <p:cNvSpPr>
            <a:spLocks noGrp="1"/>
          </p:cNvSpPr>
          <p:nvPr>
            <p:ph idx="1"/>
          </p:nvPr>
        </p:nvSpPr>
        <p:spPr>
          <a:xfrm>
            <a:off x="762000" y="1596413"/>
            <a:ext cx="2819400" cy="4297363"/>
          </a:xfrm>
        </p:spPr>
        <p:txBody>
          <a:bodyPr/>
          <a:lstStyle/>
          <a:p>
            <a:r>
              <a:rPr lang="en-US" dirty="0" smtClean="0"/>
              <a:t>Cane growth</a:t>
            </a:r>
          </a:p>
          <a:p>
            <a:pPr lvl="1"/>
            <a:r>
              <a:rPr lang="en-US" dirty="0" smtClean="0"/>
              <a:t>New canes are reddish in color</a:t>
            </a:r>
          </a:p>
          <a:p>
            <a:pPr lvl="1"/>
            <a:r>
              <a:rPr lang="en-US" dirty="0" smtClean="0"/>
              <a:t>Older canes have a heavier, grayish bark</a:t>
            </a:r>
            <a:endParaRPr lang="en-US" dirty="0"/>
          </a:p>
        </p:txBody>
      </p:sp>
      <p:pic>
        <p:nvPicPr>
          <p:cNvPr id="7" name="Picture 2"/>
          <p:cNvPicPr>
            <a:picLocks noChangeAspect="1" noChangeArrowheads="1"/>
          </p:cNvPicPr>
          <p:nvPr/>
        </p:nvPicPr>
        <p:blipFill>
          <a:blip r:embed="rId5">
            <a:lum bright="-20000"/>
          </a:blip>
          <a:srcRect/>
          <a:stretch>
            <a:fillRect/>
          </a:stretch>
        </p:blipFill>
        <p:spPr bwMode="auto">
          <a:xfrm>
            <a:off x="4114800" y="1981200"/>
            <a:ext cx="4572000" cy="3429000"/>
          </a:xfrm>
          <a:prstGeom prst="rect">
            <a:avLst/>
          </a:prstGeom>
          <a:noFill/>
          <a:ln w="9525">
            <a:noFill/>
            <a:miter lim="800000"/>
            <a:headEnd/>
            <a:tailEnd/>
          </a:ln>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2095593"/>
      </p:ext>
    </p:extLst>
  </p:cSld>
  <p:clrMapOvr>
    <a:masterClrMapping/>
  </p:clrMapOvr>
  <mc:AlternateContent xmlns:mc="http://schemas.openxmlformats.org/markup-compatibility/2006" xmlns:p14="http://schemas.microsoft.com/office/powerpoint/2010/main">
    <mc:Choice Requires="p14">
      <p:transition p14:dur="0" advTm="16060"/>
    </mc:Choice>
    <mc:Fallback xmlns="">
      <p:transition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rmAutofit fontScale="90000"/>
          </a:bodyPr>
          <a:lstStyle/>
          <a:p>
            <a:r>
              <a:rPr lang="en-US" dirty="0" smtClean="0"/>
              <a:t>Understanding the Blueberry Plant</a:t>
            </a:r>
            <a:endParaRPr lang="en-US" dirty="0"/>
          </a:p>
        </p:txBody>
      </p:sp>
      <p:pic>
        <p:nvPicPr>
          <p:cNvPr id="4" name="Picture 2"/>
          <p:cNvPicPr>
            <a:picLocks noGrp="1" noChangeAspect="1" noChangeArrowheads="1"/>
          </p:cNvPicPr>
          <p:nvPr>
            <p:ph idx="1"/>
          </p:nvPr>
        </p:nvPicPr>
        <p:blipFill>
          <a:blip r:embed="rId5"/>
          <a:srcRect/>
          <a:stretch>
            <a:fillRect/>
          </a:stretch>
        </p:blipFill>
        <p:spPr bwMode="auto">
          <a:xfrm>
            <a:off x="6172200" y="1143000"/>
            <a:ext cx="2676525" cy="3429000"/>
          </a:xfrm>
          <a:prstGeom prst="rect">
            <a:avLst/>
          </a:prstGeom>
          <a:noFill/>
          <a:ln w="9525">
            <a:noFill/>
            <a:miter lim="800000"/>
            <a:headEnd/>
            <a:tailEnd/>
          </a:ln>
          <a:effectLst/>
        </p:spPr>
      </p:pic>
      <p:pic>
        <p:nvPicPr>
          <p:cNvPr id="1024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38601" y="2895600"/>
            <a:ext cx="3493544"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4400" y="1384856"/>
            <a:ext cx="3124200" cy="4401205"/>
          </a:xfrm>
          <a:prstGeom prst="rect">
            <a:avLst/>
          </a:prstGeom>
        </p:spPr>
        <p:txBody>
          <a:bodyPr wrap="square">
            <a:spAutoFit/>
          </a:bodyPr>
          <a:lstStyle/>
          <a:p>
            <a:pPr marL="457200" indent="-457200">
              <a:buFont typeface="Arial" pitchFamily="34" charset="0"/>
              <a:buChar char="•"/>
            </a:pPr>
            <a:r>
              <a:rPr lang="en-US" sz="2800" dirty="0"/>
              <a:t>Fruiting  </a:t>
            </a:r>
            <a:r>
              <a:rPr lang="en-US" sz="2800" dirty="0" smtClean="0"/>
              <a:t>buds are round, plump, and produce flowers</a:t>
            </a:r>
          </a:p>
          <a:p>
            <a:pPr marL="457200" indent="-457200">
              <a:buFont typeface="Arial" pitchFamily="34" charset="0"/>
              <a:buChar char="•"/>
            </a:pPr>
            <a:r>
              <a:rPr lang="en-US" sz="2800" dirty="0" smtClean="0"/>
              <a:t>Vegetative buds are smaller, elongated, can produce lateral branches and leaves</a:t>
            </a: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8566261"/>
      </p:ext>
    </p:extLst>
  </p:cSld>
  <p:clrMapOvr>
    <a:masterClrMapping/>
  </p:clrMapOvr>
  <mc:AlternateContent xmlns:mc="http://schemas.openxmlformats.org/markup-compatibility/2006" xmlns:p14="http://schemas.microsoft.com/office/powerpoint/2010/main">
    <mc:Choice Requires="p14">
      <p:transition p14:dur="0" advTm="25190"/>
    </mc:Choice>
    <mc:Fallback xmlns="">
      <p:transition advTm="2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sz="4000" dirty="0" smtClean="0"/>
              <a:t>Understanding the Blueberry Plant</a:t>
            </a:r>
            <a:endParaRPr lang="en-US" sz="4000" dirty="0"/>
          </a:p>
        </p:txBody>
      </p:sp>
      <p:pic>
        <p:nvPicPr>
          <p:cNvPr id="4" name="Content Placeholder 3" descr="Blueberry flower cluster 7-4-08 026.jpg"/>
          <p:cNvPicPr>
            <a:picLocks noGrp="1" noChangeAspect="1"/>
          </p:cNvPicPr>
          <p:nvPr>
            <p:ph idx="1"/>
          </p:nvPr>
        </p:nvPicPr>
        <p:blipFill>
          <a:blip r:embed="rId5"/>
          <a:srcRect l="20000" t="27500" r="33125" b="21250"/>
          <a:stretch>
            <a:fillRect/>
          </a:stretch>
        </p:blipFill>
        <p:spPr>
          <a:xfrm>
            <a:off x="4495800" y="2057400"/>
            <a:ext cx="4237463" cy="3474720"/>
          </a:xfrm>
          <a:prstGeom prst="rect">
            <a:avLst/>
          </a:prstGeom>
        </p:spPr>
      </p:pic>
      <p:pic>
        <p:nvPicPr>
          <p:cNvPr id="5" name="Picture 4" descr="Blueberry flower clusters 2.jpg"/>
          <p:cNvPicPr>
            <a:picLocks noChangeAspect="1"/>
          </p:cNvPicPr>
          <p:nvPr/>
        </p:nvPicPr>
        <p:blipFill>
          <a:blip r:embed="rId6"/>
          <a:srcRect l="30312" t="22500" r="33125"/>
          <a:stretch>
            <a:fillRect/>
          </a:stretch>
        </p:blipFill>
        <p:spPr>
          <a:xfrm>
            <a:off x="990600" y="1219200"/>
            <a:ext cx="2971800" cy="4724400"/>
          </a:xfrm>
          <a:prstGeom prst="rect">
            <a:avLst/>
          </a:prstGeom>
        </p:spPr>
      </p:pic>
      <p:sp>
        <p:nvSpPr>
          <p:cNvPr id="6" name="TextBox 5"/>
          <p:cNvSpPr txBox="1"/>
          <p:nvPr/>
        </p:nvSpPr>
        <p:spPr>
          <a:xfrm>
            <a:off x="4800600" y="1371600"/>
            <a:ext cx="3505200" cy="707886"/>
          </a:xfrm>
          <a:prstGeom prst="rect">
            <a:avLst/>
          </a:prstGeom>
          <a:noFill/>
        </p:spPr>
        <p:txBody>
          <a:bodyPr wrap="square" rtlCol="0">
            <a:spAutoFit/>
          </a:bodyPr>
          <a:lstStyle/>
          <a:p>
            <a:pPr algn="r"/>
            <a:r>
              <a:rPr lang="en-US" sz="2000" u="sng" dirty="0" smtClean="0"/>
              <a:t>Fruiting bud</a:t>
            </a:r>
          </a:p>
          <a:p>
            <a:r>
              <a:rPr lang="en-US" sz="2000" u="sng" dirty="0" smtClean="0"/>
              <a:t>Vegetative bud</a:t>
            </a:r>
            <a:endParaRPr lang="en-US" sz="2000" u="sng" dirty="0"/>
          </a:p>
        </p:txBody>
      </p:sp>
      <p:cxnSp>
        <p:nvCxnSpPr>
          <p:cNvPr id="8" name="Straight Arrow Connector 7"/>
          <p:cNvCxnSpPr/>
          <p:nvPr/>
        </p:nvCxnSpPr>
        <p:spPr>
          <a:xfrm>
            <a:off x="7696200" y="1694765"/>
            <a:ext cx="0" cy="1353235"/>
          </a:xfrm>
          <a:prstGeom prst="straightConnector1">
            <a:avLst/>
          </a:prstGeom>
          <a:ln w="57150">
            <a:solidFill>
              <a:srgbClr val="FFFF00"/>
            </a:solidFill>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a:off x="5480538" y="1961465"/>
            <a:ext cx="381000" cy="2305735"/>
          </a:xfrm>
          <a:prstGeom prst="straightConnector1">
            <a:avLst/>
          </a:prstGeom>
          <a:ln w="57150">
            <a:solidFill>
              <a:srgbClr val="FFFF00"/>
            </a:solidFill>
            <a:tailEnd type="arrow"/>
          </a:ln>
        </p:spPr>
        <p:style>
          <a:lnRef idx="3">
            <a:schemeClr val="accent6"/>
          </a:lnRef>
          <a:fillRef idx="0">
            <a:schemeClr val="accent6"/>
          </a:fillRef>
          <a:effectRef idx="2">
            <a:schemeClr val="accent6"/>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47427"/>
      </p:ext>
    </p:extLst>
  </p:cSld>
  <p:clrMapOvr>
    <a:masterClrMapping/>
  </p:clrMapOvr>
  <mc:AlternateContent xmlns:mc="http://schemas.openxmlformats.org/markup-compatibility/2006" xmlns:p14="http://schemas.microsoft.com/office/powerpoint/2010/main">
    <mc:Choice Requires="p14">
      <p:transition p14:dur="0" advTm="9461"/>
    </mc:Choice>
    <mc:Fallback xmlns="">
      <p:transition advTm="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a:t>Pruning Young Blueberry Plant</a:t>
            </a:r>
          </a:p>
        </p:txBody>
      </p:sp>
      <p:sp>
        <p:nvSpPr>
          <p:cNvPr id="3" name="Content Placeholder 2"/>
          <p:cNvSpPr>
            <a:spLocks noGrp="1"/>
          </p:cNvSpPr>
          <p:nvPr>
            <p:ph idx="1"/>
          </p:nvPr>
        </p:nvSpPr>
        <p:spPr>
          <a:xfrm>
            <a:off x="762000" y="1596413"/>
            <a:ext cx="3886200" cy="4297363"/>
          </a:xfrm>
        </p:spPr>
        <p:txBody>
          <a:bodyPr>
            <a:normAutofit lnSpcReduction="10000"/>
          </a:bodyPr>
          <a:lstStyle/>
          <a:p>
            <a:r>
              <a:rPr lang="en-US" dirty="0">
                <a:solidFill>
                  <a:schemeClr val="bg2">
                    <a:lumMod val="10000"/>
                  </a:schemeClr>
                </a:solidFill>
              </a:rPr>
              <a:t>Year 1-2</a:t>
            </a:r>
          </a:p>
          <a:p>
            <a:r>
              <a:rPr lang="en-US" dirty="0">
                <a:solidFill>
                  <a:schemeClr val="bg2">
                    <a:lumMod val="10000"/>
                  </a:schemeClr>
                </a:solidFill>
              </a:rPr>
              <a:t>Minimal pruning</a:t>
            </a:r>
          </a:p>
          <a:p>
            <a:r>
              <a:rPr lang="en-US" dirty="0">
                <a:solidFill>
                  <a:schemeClr val="bg2">
                    <a:lumMod val="10000"/>
                  </a:schemeClr>
                </a:solidFill>
              </a:rPr>
              <a:t>Remove weak twiggy growth</a:t>
            </a:r>
          </a:p>
          <a:p>
            <a:r>
              <a:rPr lang="en-US" dirty="0">
                <a:solidFill>
                  <a:schemeClr val="bg2">
                    <a:lumMod val="10000"/>
                  </a:schemeClr>
                </a:solidFill>
              </a:rPr>
              <a:t>Remove damaged or diseased wood</a:t>
            </a:r>
          </a:p>
          <a:p>
            <a:r>
              <a:rPr lang="en-US" dirty="0">
                <a:solidFill>
                  <a:schemeClr val="bg2">
                    <a:lumMod val="10000"/>
                  </a:schemeClr>
                </a:solidFill>
              </a:rPr>
              <a:t>Remove flower buds</a:t>
            </a:r>
          </a:p>
          <a:p>
            <a:endParaRPr lang="en-US" dirty="0">
              <a:solidFill>
                <a:schemeClr val="accent6"/>
              </a:solidFill>
            </a:endParaRPr>
          </a:p>
          <a:p>
            <a:endParaRPr lang="en-US" dirty="0"/>
          </a:p>
        </p:txBody>
      </p:sp>
      <p:pic>
        <p:nvPicPr>
          <p:cNvPr id="1126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0199" y="1295400"/>
            <a:ext cx="3220144"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10200" y="3505200"/>
            <a:ext cx="3200400"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44348565"/>
      </p:ext>
    </p:extLst>
  </p:cSld>
  <p:clrMapOvr>
    <a:masterClrMapping/>
  </p:clrMapOvr>
  <mc:AlternateContent xmlns:mc="http://schemas.openxmlformats.org/markup-compatibility/2006" xmlns:p14="http://schemas.microsoft.com/office/powerpoint/2010/main">
    <mc:Choice Requires="p14">
      <p:transition p14:dur="0" advTm="27732"/>
    </mc:Choice>
    <mc:Fallback xmlns="">
      <p:transition advTm="2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a:t>Pruning Young Blueberry Plant</a:t>
            </a:r>
          </a:p>
        </p:txBody>
      </p:sp>
      <p:sp>
        <p:nvSpPr>
          <p:cNvPr id="3" name="Content Placeholder 2"/>
          <p:cNvSpPr>
            <a:spLocks noGrp="1"/>
          </p:cNvSpPr>
          <p:nvPr>
            <p:ph idx="1"/>
          </p:nvPr>
        </p:nvSpPr>
        <p:spPr>
          <a:xfrm>
            <a:off x="762000" y="1596413"/>
            <a:ext cx="4038600" cy="5032987"/>
          </a:xfrm>
        </p:spPr>
        <p:txBody>
          <a:bodyPr>
            <a:normAutofit fontScale="92500" lnSpcReduction="10000"/>
          </a:bodyPr>
          <a:lstStyle/>
          <a:p>
            <a:r>
              <a:rPr lang="en-US" dirty="0"/>
              <a:t>Year 3-5 </a:t>
            </a:r>
          </a:p>
          <a:p>
            <a:r>
              <a:rPr lang="en-US" dirty="0"/>
              <a:t>Minimal pruning</a:t>
            </a:r>
          </a:p>
          <a:p>
            <a:r>
              <a:rPr lang="en-US" dirty="0"/>
              <a:t>Remove weak twiggy growth</a:t>
            </a:r>
          </a:p>
          <a:p>
            <a:r>
              <a:rPr lang="en-US" dirty="0"/>
              <a:t>Remove damaged or diseased wood</a:t>
            </a:r>
          </a:p>
          <a:p>
            <a:r>
              <a:rPr lang="en-US" dirty="0"/>
              <a:t>Allow a small crop in year 3 (0.5-1pint/bush), gradually increase crop in year </a:t>
            </a:r>
            <a:r>
              <a:rPr lang="en-US" dirty="0" smtClean="0"/>
              <a:t>4-5</a:t>
            </a:r>
            <a:endParaRPr lang="en-US" dirty="0"/>
          </a:p>
        </p:txBody>
      </p:sp>
      <p:pic>
        <p:nvPicPr>
          <p:cNvPr id="1229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15000" y="1274762"/>
            <a:ext cx="283527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59108" y="3429000"/>
            <a:ext cx="2891167" cy="236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7571903"/>
      </p:ext>
    </p:extLst>
  </p:cSld>
  <p:clrMapOvr>
    <a:masterClrMapping/>
  </p:clrMapOvr>
  <mc:AlternateContent xmlns:mc="http://schemas.openxmlformats.org/markup-compatibility/2006" xmlns:p14="http://schemas.microsoft.com/office/powerpoint/2010/main">
    <mc:Choice Requires="p14">
      <p:transition p14:dur="0" advTm="19096"/>
    </mc:Choice>
    <mc:Fallback xmlns="">
      <p:transition advTm="1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Mature Blueberry Plant</a:t>
            </a:r>
            <a:endParaRPr lang="en-US" dirty="0"/>
          </a:p>
        </p:txBody>
      </p:sp>
      <p:sp>
        <p:nvSpPr>
          <p:cNvPr id="3" name="Content Placeholder 2"/>
          <p:cNvSpPr>
            <a:spLocks noGrp="1"/>
          </p:cNvSpPr>
          <p:nvPr>
            <p:ph idx="1"/>
          </p:nvPr>
        </p:nvSpPr>
        <p:spPr>
          <a:xfrm>
            <a:off x="4953000" y="1371600"/>
            <a:ext cx="4038600" cy="4297363"/>
          </a:xfrm>
        </p:spPr>
        <p:txBody>
          <a:bodyPr/>
          <a:lstStyle/>
          <a:p>
            <a:r>
              <a:rPr lang="en-US" dirty="0"/>
              <a:t>Remove 20% of the oldest canes each year (usually 1-2 canes)</a:t>
            </a:r>
          </a:p>
          <a:p>
            <a:pPr lvl="1"/>
            <a:r>
              <a:rPr lang="en-US" dirty="0"/>
              <a:t>Remove to the ground</a:t>
            </a:r>
          </a:p>
          <a:p>
            <a:pPr lvl="1"/>
            <a:r>
              <a:rPr lang="en-US" dirty="0"/>
              <a:t>Remove to a strong upright side </a:t>
            </a:r>
            <a:r>
              <a:rPr lang="en-US" dirty="0" smtClean="0"/>
              <a:t>shoot</a:t>
            </a:r>
            <a:endParaRPr lang="en-US" dirty="0"/>
          </a:p>
        </p:txBody>
      </p:sp>
      <p:pic>
        <p:nvPicPr>
          <p:cNvPr id="1433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8363" y="1066800"/>
            <a:ext cx="317023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38200" y="3733433"/>
            <a:ext cx="320040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4256272"/>
      </p:ext>
    </p:extLst>
  </p:cSld>
  <p:clrMapOvr>
    <a:masterClrMapping/>
  </p:clrMapOvr>
  <mc:AlternateContent xmlns:mc="http://schemas.openxmlformats.org/markup-compatibility/2006" xmlns:p14="http://schemas.microsoft.com/office/powerpoint/2010/main">
    <mc:Choice Requires="p14">
      <p:transition p14:dur="0" advTm="42420"/>
    </mc:Choice>
    <mc:Fallback xmlns="">
      <p:transition advTm="4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Objectives </a:t>
            </a:r>
          </a:p>
        </p:txBody>
      </p:sp>
      <p:sp>
        <p:nvSpPr>
          <p:cNvPr id="3" name="Content Placeholder 2"/>
          <p:cNvSpPr>
            <a:spLocks noGrp="1"/>
          </p:cNvSpPr>
          <p:nvPr>
            <p:ph idx="1"/>
          </p:nvPr>
        </p:nvSpPr>
        <p:spPr/>
        <p:txBody>
          <a:bodyPr>
            <a:normAutofit/>
          </a:bodyPr>
          <a:lstStyle/>
          <a:p>
            <a:r>
              <a:rPr lang="en-US" dirty="0"/>
              <a:t>Understand the </a:t>
            </a:r>
            <a:r>
              <a:rPr lang="en-US" dirty="0" smtClean="0"/>
              <a:t>basic principles of</a:t>
            </a:r>
            <a:endParaRPr lang="en-US" dirty="0"/>
          </a:p>
          <a:p>
            <a:pPr lvl="1"/>
            <a:r>
              <a:rPr lang="en-US" dirty="0" smtClean="0"/>
              <a:t>Pruning</a:t>
            </a:r>
            <a:endParaRPr lang="en-US" dirty="0"/>
          </a:p>
          <a:p>
            <a:pPr lvl="1"/>
            <a:r>
              <a:rPr lang="en-US" dirty="0" smtClean="0"/>
              <a:t>How to prune </a:t>
            </a:r>
            <a:r>
              <a:rPr lang="en-US" dirty="0"/>
              <a:t>tree fruits, including pome and stone fruits</a:t>
            </a:r>
          </a:p>
          <a:p>
            <a:pPr lvl="1"/>
            <a:r>
              <a:rPr lang="en-US" dirty="0" smtClean="0"/>
              <a:t>How to prune </a:t>
            </a:r>
            <a:r>
              <a:rPr lang="en-US" dirty="0"/>
              <a:t>small fruit, including blueberries, brambles and grapes</a:t>
            </a:r>
          </a:p>
          <a:p>
            <a:endParaRPr lang="en-US" dirty="0"/>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77454846"/>
      </p:ext>
    </p:extLst>
  </p:cSld>
  <p:clrMapOvr>
    <a:masterClrMapping/>
  </p:clrMapOvr>
  <mc:AlternateContent xmlns:mc="http://schemas.openxmlformats.org/markup-compatibility/2006" xmlns:p14="http://schemas.microsoft.com/office/powerpoint/2010/main">
    <mc:Choice Requires="p14">
      <p:transition p14:dur="0" advTm="93898"/>
    </mc:Choice>
    <mc:Fallback xmlns="">
      <p:transition advTm="9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Mature Blueberry Plant</a:t>
            </a:r>
            <a:endParaRPr lang="en-US" dirty="0"/>
          </a:p>
        </p:txBody>
      </p:sp>
      <p:sp>
        <p:nvSpPr>
          <p:cNvPr id="3" name="Content Placeholder 2"/>
          <p:cNvSpPr>
            <a:spLocks noGrp="1"/>
          </p:cNvSpPr>
          <p:nvPr>
            <p:ph idx="1"/>
          </p:nvPr>
        </p:nvSpPr>
        <p:spPr>
          <a:xfrm>
            <a:off x="4800600" y="1447800"/>
            <a:ext cx="4038600" cy="4297363"/>
          </a:xfrm>
        </p:spPr>
        <p:txBody>
          <a:bodyPr/>
          <a:lstStyle/>
          <a:p>
            <a:r>
              <a:rPr lang="en-US" dirty="0"/>
              <a:t>Remove low growing fruiting wood at base of plant</a:t>
            </a:r>
          </a:p>
          <a:p>
            <a:r>
              <a:rPr lang="en-US" dirty="0"/>
              <a:t>Most efficient harvest is from “knees to face”</a:t>
            </a:r>
          </a:p>
          <a:p>
            <a:endParaRPr lang="en-US" dirty="0"/>
          </a:p>
        </p:txBody>
      </p:sp>
      <p:pic>
        <p:nvPicPr>
          <p:cNvPr id="4" name="Picture 2"/>
          <p:cNvPicPr>
            <a:picLocks noChangeAspect="1" noChangeArrowheads="1"/>
          </p:cNvPicPr>
          <p:nvPr/>
        </p:nvPicPr>
        <p:blipFill>
          <a:blip r:embed="rId5">
            <a:lum bright="-10000" contrast="-10000"/>
          </a:blip>
          <a:srcRect/>
          <a:stretch>
            <a:fillRect/>
          </a:stretch>
        </p:blipFill>
        <p:spPr bwMode="auto">
          <a:xfrm>
            <a:off x="914400" y="1447800"/>
            <a:ext cx="3505200" cy="4907280"/>
          </a:xfrm>
          <a:prstGeom prst="rect">
            <a:avLst/>
          </a:prstGeom>
          <a:noFill/>
          <a:ln w="9525">
            <a:noFill/>
            <a:miter lim="800000"/>
            <a:headEnd/>
            <a:tailEnd/>
          </a:ln>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8388679"/>
      </p:ext>
    </p:extLst>
  </p:cSld>
  <p:clrMapOvr>
    <a:masterClrMapping/>
  </p:clrMapOvr>
  <mc:AlternateContent xmlns:mc="http://schemas.openxmlformats.org/markup-compatibility/2006" xmlns:p14="http://schemas.microsoft.com/office/powerpoint/2010/main">
    <mc:Choice Requires="p14">
      <p:transition p14:dur="0" advTm="21640"/>
    </mc:Choice>
    <mc:Fallback xmlns="">
      <p:transition advTm="2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Mature Blueberry Plant</a:t>
            </a:r>
            <a:endParaRPr lang="en-US" dirty="0"/>
          </a:p>
        </p:txBody>
      </p:sp>
      <p:sp>
        <p:nvSpPr>
          <p:cNvPr id="3" name="Content Placeholder 2"/>
          <p:cNvSpPr>
            <a:spLocks noGrp="1"/>
          </p:cNvSpPr>
          <p:nvPr>
            <p:ph idx="1"/>
          </p:nvPr>
        </p:nvSpPr>
        <p:spPr>
          <a:xfrm>
            <a:off x="6049962" y="1493837"/>
            <a:ext cx="2789237" cy="4297363"/>
          </a:xfrm>
        </p:spPr>
        <p:txBody>
          <a:bodyPr/>
          <a:lstStyle/>
          <a:p>
            <a:r>
              <a:rPr lang="en-US" dirty="0"/>
              <a:t>Detail prune</a:t>
            </a:r>
          </a:p>
          <a:p>
            <a:r>
              <a:rPr lang="en-US" dirty="0"/>
              <a:t>Thin out interior of bush</a:t>
            </a:r>
          </a:p>
          <a:p>
            <a:r>
              <a:rPr lang="en-US" dirty="0"/>
              <a:t>Thin out flower </a:t>
            </a:r>
            <a:r>
              <a:rPr lang="en-US" dirty="0" smtClean="0"/>
              <a:t>buds</a:t>
            </a:r>
            <a:endParaRPr lang="en-US" dirty="0"/>
          </a:p>
        </p:txBody>
      </p:sp>
      <p:pic>
        <p:nvPicPr>
          <p:cNvPr id="1536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1763713"/>
            <a:ext cx="5211763"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6050456"/>
      </p:ext>
    </p:extLst>
  </p:cSld>
  <p:clrMapOvr>
    <a:masterClrMapping/>
  </p:clrMapOvr>
  <mc:AlternateContent xmlns:mc="http://schemas.openxmlformats.org/markup-compatibility/2006" xmlns:p14="http://schemas.microsoft.com/office/powerpoint/2010/main">
    <mc:Choice Requires="p14">
      <p:transition p14:dur="0" advTm="16263"/>
    </mc:Choice>
    <mc:Fallback xmlns="">
      <p:transition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Mature Blueberry Plant</a:t>
            </a:r>
            <a:endParaRPr lang="en-US" dirty="0"/>
          </a:p>
        </p:txBody>
      </p:sp>
      <p:sp>
        <p:nvSpPr>
          <p:cNvPr id="3" name="Content Placeholder 2"/>
          <p:cNvSpPr>
            <a:spLocks noGrp="1"/>
          </p:cNvSpPr>
          <p:nvPr>
            <p:ph idx="1"/>
          </p:nvPr>
        </p:nvSpPr>
        <p:spPr>
          <a:xfrm>
            <a:off x="4343400" y="1596413"/>
            <a:ext cx="3733800" cy="4297363"/>
          </a:xfrm>
        </p:spPr>
        <p:txBody>
          <a:bodyPr>
            <a:normAutofit fontScale="77500" lnSpcReduction="20000"/>
          </a:bodyPr>
          <a:lstStyle/>
          <a:p>
            <a:r>
              <a:rPr lang="en-US" dirty="0"/>
              <a:t>Consider growth habit</a:t>
            </a:r>
          </a:p>
          <a:p>
            <a:pPr lvl="1"/>
            <a:r>
              <a:rPr lang="en-US" dirty="0"/>
              <a:t>Upright growth habit</a:t>
            </a:r>
          </a:p>
          <a:p>
            <a:pPr lvl="1"/>
            <a:r>
              <a:rPr lang="en-US" dirty="0"/>
              <a:t>Remove older center canes to open up bush</a:t>
            </a:r>
          </a:p>
          <a:p>
            <a:pPr lvl="1"/>
            <a:r>
              <a:rPr lang="en-US" dirty="0"/>
              <a:t>Bluecrop, Collins, Lateblue, Elliot, Reka, Duke, Legacy, Nelson</a:t>
            </a:r>
          </a:p>
          <a:p>
            <a:pPr>
              <a:buNone/>
            </a:pPr>
            <a:endParaRPr lang="en-US" dirty="0"/>
          </a:p>
          <a:p>
            <a:r>
              <a:rPr lang="en-US" dirty="0"/>
              <a:t>Spreading growth habit</a:t>
            </a:r>
          </a:p>
          <a:p>
            <a:pPr lvl="1"/>
            <a:r>
              <a:rPr lang="en-US" dirty="0"/>
              <a:t>Prune to upright growth</a:t>
            </a:r>
          </a:p>
          <a:p>
            <a:pPr lvl="1"/>
            <a:r>
              <a:rPr lang="en-US" dirty="0"/>
              <a:t>Blueray, Berkeley, Coville, Patriot, Nui, Summit, Toro, Chandler</a:t>
            </a:r>
          </a:p>
          <a:p>
            <a:endParaRPr lang="en-US" dirty="0"/>
          </a:p>
        </p:txBody>
      </p:sp>
      <p:pic>
        <p:nvPicPr>
          <p:cNvPr id="1638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14399" y="1295399"/>
            <a:ext cx="2743200" cy="332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 y="4470522"/>
            <a:ext cx="2743200" cy="203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44517694"/>
      </p:ext>
    </p:extLst>
  </p:cSld>
  <p:clrMapOvr>
    <a:masterClrMapping/>
  </p:clrMapOvr>
  <mc:AlternateContent xmlns:mc="http://schemas.openxmlformats.org/markup-compatibility/2006" xmlns:p14="http://schemas.microsoft.com/office/powerpoint/2010/main">
    <mc:Choice Requires="p14">
      <p:transition p14:dur="0" advTm="21808"/>
    </mc:Choice>
    <mc:Fallback xmlns="">
      <p:transition advTm="2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5638800"/>
            <a:ext cx="1600200" cy="330200"/>
          </a:xfrm>
        </p:spPr>
        <p:txBody>
          <a:bodyPr>
            <a:noAutofit/>
          </a:bodyPr>
          <a:lstStyle/>
          <a:p>
            <a:r>
              <a:rPr lang="en-US" sz="3200" dirty="0" smtClean="0"/>
              <a:t>After</a:t>
            </a:r>
            <a:endParaRPr lang="en-US" sz="3200" dirty="0"/>
          </a:p>
        </p:txBody>
      </p:sp>
      <p:pic>
        <p:nvPicPr>
          <p:cNvPr id="1741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5800" y="355600"/>
            <a:ext cx="4468813"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343400" y="2102094"/>
            <a:ext cx="4475163"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3886200"/>
            <a:ext cx="1371600" cy="584775"/>
          </a:xfrm>
          <a:prstGeom prst="rect">
            <a:avLst/>
          </a:prstGeom>
          <a:noFill/>
        </p:spPr>
        <p:txBody>
          <a:bodyPr wrap="square" rtlCol="0">
            <a:spAutoFit/>
          </a:bodyPr>
          <a:lstStyle/>
          <a:p>
            <a:r>
              <a:rPr lang="en-US" sz="3200" dirty="0">
                <a:latin typeface="+mj-lt"/>
                <a:ea typeface="+mj-ea"/>
                <a:cs typeface="+mj-cs"/>
              </a:rPr>
              <a:t>Before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43264992"/>
      </p:ext>
    </p:extLst>
  </p:cSld>
  <p:clrMapOvr>
    <a:masterClrMapping/>
  </p:clrMapOvr>
  <mc:AlternateContent xmlns:mc="http://schemas.openxmlformats.org/markup-compatibility/2006" xmlns:p14="http://schemas.microsoft.com/office/powerpoint/2010/main">
    <mc:Choice Requires="p14">
      <p:transition p14:dur="0" advTm="16870"/>
    </mc:Choice>
    <mc:Fallback xmlns="">
      <p:transition advTm="1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381000"/>
            <a:ext cx="8077200" cy="685800"/>
          </a:xfrm>
        </p:spPr>
        <p:txBody>
          <a:bodyPr>
            <a:normAutofit fontScale="90000"/>
          </a:bodyPr>
          <a:lstStyle/>
          <a:p>
            <a:r>
              <a:rPr lang="en-US" dirty="0" smtClean="0"/>
              <a:t>Cane Fruits --Brambles</a:t>
            </a:r>
            <a:endParaRPr lang="en-US" dirty="0"/>
          </a:p>
        </p:txBody>
      </p:sp>
      <p:pic>
        <p:nvPicPr>
          <p:cNvPr id="18434" name="Picture 2"/>
          <p:cNvPicPr>
            <a:picLocks noGrp="1" noChangeAspect="1" noChangeArrowheads="1"/>
          </p:cNvPicPr>
          <p:nvPr>
            <p:ph idx="1"/>
          </p:nvPr>
        </p:nvPicPr>
        <p:blipFill>
          <a:blip r:embed="rId7" cstate="email">
            <a:extLst>
              <a:ext uri="{28A0092B-C50C-407E-A947-70E740481C1C}">
                <a14:useLocalDpi xmlns:a14="http://schemas.microsoft.com/office/drawing/2010/main" val="0"/>
              </a:ext>
            </a:extLst>
          </a:blip>
          <a:srcRect/>
          <a:stretch>
            <a:fillRect/>
          </a:stretch>
        </p:blipFill>
        <p:spPr bwMode="auto">
          <a:xfrm>
            <a:off x="4419600" y="2996589"/>
            <a:ext cx="3901054"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14400" y="1292224"/>
            <a:ext cx="3505200"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24600" y="29308"/>
            <a:ext cx="2616200"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07582331"/>
      </p:ext>
    </p:extLst>
  </p:cSld>
  <p:clrMapOvr>
    <a:masterClrMapping/>
  </p:clrMapOvr>
  <mc:AlternateContent xmlns:mc="http://schemas.openxmlformats.org/markup-compatibility/2006" xmlns:p14="http://schemas.microsoft.com/office/powerpoint/2010/main">
    <mc:Choice Requires="p14">
      <p:transition p14:dur="0" advTm="7603"/>
    </mc:Choice>
    <mc:Fallback xmlns="">
      <p:transition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762000" y="1596413"/>
            <a:ext cx="3733800" cy="4297363"/>
          </a:xfrm>
        </p:spPr>
        <p:txBody>
          <a:bodyPr>
            <a:normAutofit/>
          </a:bodyPr>
          <a:lstStyle/>
          <a:p>
            <a:pPr>
              <a:lnSpc>
                <a:spcPct val="90000"/>
              </a:lnSpc>
            </a:pPr>
            <a:r>
              <a:rPr lang="en-US" sz="3600" dirty="0" smtClean="0"/>
              <a:t>Summer-bearing Raspberries </a:t>
            </a:r>
          </a:p>
          <a:p>
            <a:pPr lvl="1">
              <a:lnSpc>
                <a:spcPct val="90000"/>
              </a:lnSpc>
            </a:pPr>
            <a:r>
              <a:rPr lang="en-US" sz="2400" dirty="0" smtClean="0"/>
              <a:t>Red </a:t>
            </a:r>
          </a:p>
          <a:p>
            <a:pPr lvl="1">
              <a:lnSpc>
                <a:spcPct val="90000"/>
              </a:lnSpc>
            </a:pPr>
            <a:r>
              <a:rPr lang="en-US" sz="2400" dirty="0" smtClean="0"/>
              <a:t>Purple</a:t>
            </a:r>
            <a:endParaRPr lang="en-US" sz="2400" dirty="0"/>
          </a:p>
          <a:p>
            <a:pPr lvl="1">
              <a:lnSpc>
                <a:spcPct val="90000"/>
              </a:lnSpc>
            </a:pPr>
            <a:r>
              <a:rPr lang="en-US" sz="2400" dirty="0" smtClean="0"/>
              <a:t>Black</a:t>
            </a:r>
          </a:p>
          <a:p>
            <a:pPr>
              <a:lnSpc>
                <a:spcPct val="90000"/>
              </a:lnSpc>
            </a:pPr>
            <a:r>
              <a:rPr lang="en-US" dirty="0" smtClean="0"/>
              <a:t>Fall- Bearing</a:t>
            </a:r>
            <a:endParaRPr lang="en-US" dirty="0"/>
          </a:p>
          <a:p>
            <a:pPr lvl="1">
              <a:lnSpc>
                <a:spcPct val="90000"/>
              </a:lnSpc>
              <a:buNone/>
            </a:pPr>
            <a:endParaRPr lang="en-US" sz="2400" dirty="0"/>
          </a:p>
          <a:p>
            <a:pPr lvl="1">
              <a:lnSpc>
                <a:spcPct val="90000"/>
              </a:lnSpc>
            </a:pPr>
            <a:r>
              <a:rPr lang="en-US" sz="2400" dirty="0"/>
              <a:t>Red and </a:t>
            </a:r>
            <a:r>
              <a:rPr lang="en-US" sz="2400" dirty="0" smtClean="0"/>
              <a:t>Yellow Everbearing</a:t>
            </a:r>
            <a:endParaRPr lang="en-US" sz="2400" dirty="0"/>
          </a:p>
        </p:txBody>
      </p:sp>
      <p:pic>
        <p:nvPicPr>
          <p:cNvPr id="1945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600" y="1295400"/>
            <a:ext cx="2895600" cy="438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17138102"/>
      </p:ext>
    </p:extLst>
  </p:cSld>
  <p:clrMapOvr>
    <a:masterClrMapping/>
  </p:clrMapOvr>
  <mc:AlternateContent xmlns:mc="http://schemas.openxmlformats.org/markup-compatibility/2006" xmlns:p14="http://schemas.microsoft.com/office/powerpoint/2010/main">
    <mc:Choice Requires="p14">
      <p:transition p14:dur="0" advTm="13221"/>
    </mc:Choice>
    <mc:Fallback xmlns="">
      <p:transition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762000" y="1596413"/>
            <a:ext cx="3886200" cy="4297363"/>
          </a:xfrm>
        </p:spPr>
        <p:txBody>
          <a:bodyPr/>
          <a:lstStyle/>
          <a:p>
            <a:r>
              <a:rPr lang="en-US" dirty="0"/>
              <a:t>Blackberries</a:t>
            </a:r>
          </a:p>
          <a:p>
            <a:pPr lvl="1"/>
            <a:r>
              <a:rPr lang="en-US" dirty="0"/>
              <a:t>Erect thorny</a:t>
            </a:r>
          </a:p>
          <a:p>
            <a:pPr lvl="1"/>
            <a:endParaRPr lang="en-US" dirty="0"/>
          </a:p>
          <a:p>
            <a:pPr lvl="1"/>
            <a:r>
              <a:rPr lang="en-US" dirty="0"/>
              <a:t>Erect thornless</a:t>
            </a:r>
          </a:p>
          <a:p>
            <a:pPr lvl="1"/>
            <a:endParaRPr lang="en-US" dirty="0"/>
          </a:p>
          <a:p>
            <a:pPr lvl="1"/>
            <a:r>
              <a:rPr lang="en-US" dirty="0"/>
              <a:t>Eastern </a:t>
            </a:r>
            <a:r>
              <a:rPr lang="en-US" dirty="0" smtClean="0"/>
              <a:t>semi-erect</a:t>
            </a:r>
            <a:endParaRPr lang="en-US" dirty="0"/>
          </a:p>
        </p:txBody>
      </p:sp>
      <p:pic>
        <p:nvPicPr>
          <p:cNvPr id="2048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53000" y="1981200"/>
            <a:ext cx="3760787"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8519132"/>
      </p:ext>
    </p:extLst>
  </p:cSld>
  <p:clrMapOvr>
    <a:masterClrMapping/>
  </p:clrMapOvr>
  <mc:AlternateContent xmlns:mc="http://schemas.openxmlformats.org/markup-compatibility/2006" xmlns:p14="http://schemas.microsoft.com/office/powerpoint/2010/main">
    <mc:Choice Requires="p14">
      <p:transition p14:dur="0" advTm="14256"/>
    </mc:Choice>
    <mc:Fallback xmlns="">
      <p:transition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762000" y="1596413"/>
            <a:ext cx="3810000" cy="4297363"/>
          </a:xfrm>
        </p:spPr>
        <p:txBody>
          <a:bodyPr/>
          <a:lstStyle/>
          <a:p>
            <a:pPr>
              <a:buClr>
                <a:schemeClr val="tx2"/>
              </a:buClr>
              <a:buFont typeface="Wingdings" pitchFamily="2" charset="2"/>
              <a:buChar char="§"/>
            </a:pPr>
            <a:r>
              <a:rPr lang="en-US" dirty="0"/>
              <a:t>Biennial plants</a:t>
            </a:r>
          </a:p>
          <a:p>
            <a:pPr>
              <a:buClr>
                <a:schemeClr val="tx2"/>
              </a:buClr>
              <a:buSzPct val="75000"/>
              <a:buNone/>
            </a:pPr>
            <a:endParaRPr lang="en-US" sz="1200" u="sng" dirty="0"/>
          </a:p>
          <a:p>
            <a:pPr>
              <a:buClr>
                <a:schemeClr val="tx2"/>
              </a:buClr>
              <a:buFont typeface="Wingdings" pitchFamily="2" charset="2"/>
              <a:buChar char="§"/>
            </a:pPr>
            <a:r>
              <a:rPr lang="en-US" dirty="0"/>
              <a:t>Types of Canes:</a:t>
            </a:r>
          </a:p>
          <a:p>
            <a:pPr lvl="1">
              <a:buClr>
                <a:schemeClr val="tx2"/>
              </a:buClr>
              <a:buNone/>
            </a:pPr>
            <a:r>
              <a:rPr lang="en-US" sz="3200" dirty="0"/>
              <a:t> -Primocanes </a:t>
            </a:r>
          </a:p>
          <a:p>
            <a:pPr lvl="2">
              <a:buClr>
                <a:schemeClr val="tx2"/>
              </a:buClr>
              <a:buNone/>
            </a:pPr>
            <a:r>
              <a:rPr lang="en-US" sz="3200" dirty="0"/>
              <a:t> vegetative</a:t>
            </a:r>
          </a:p>
          <a:p>
            <a:pPr lvl="1">
              <a:buClr>
                <a:schemeClr val="tx2"/>
              </a:buClr>
              <a:buNone/>
            </a:pPr>
            <a:r>
              <a:rPr lang="en-US" sz="3200" dirty="0"/>
              <a:t> -Floricanes</a:t>
            </a:r>
          </a:p>
          <a:p>
            <a:pPr lvl="2">
              <a:buClr>
                <a:schemeClr val="tx2"/>
              </a:buClr>
              <a:buNone/>
            </a:pPr>
            <a:r>
              <a:rPr lang="en-US" sz="3200" dirty="0"/>
              <a:t>  bear flowers and </a:t>
            </a:r>
            <a:r>
              <a:rPr lang="en-US" sz="3200" dirty="0" smtClean="0"/>
              <a:t>fruit</a:t>
            </a:r>
            <a:endParaRPr lang="en-US" dirty="0"/>
          </a:p>
          <a:p>
            <a:endParaRPr lang="en-US" dirty="0"/>
          </a:p>
        </p:txBody>
      </p:sp>
      <p:pic>
        <p:nvPicPr>
          <p:cNvPr id="2150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95800" y="1752600"/>
            <a:ext cx="4261481"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8438042"/>
      </p:ext>
    </p:extLst>
  </p:cSld>
  <p:clrMapOvr>
    <a:masterClrMapping/>
  </p:clrMapOvr>
  <mc:AlternateContent xmlns:mc="http://schemas.openxmlformats.org/markup-compatibility/2006" xmlns:p14="http://schemas.microsoft.com/office/powerpoint/2010/main">
    <mc:Choice Requires="p14">
      <p:transition p14:dur="0" advTm="52068"/>
    </mc:Choice>
    <mc:Fallback xmlns="">
      <p:transition advTm="5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762000" y="1219200"/>
            <a:ext cx="3733800" cy="4297363"/>
          </a:xfrm>
        </p:spPr>
        <p:txBody>
          <a:bodyPr/>
          <a:lstStyle/>
          <a:p>
            <a:pPr>
              <a:buNone/>
            </a:pPr>
            <a:r>
              <a:rPr lang="en-US" dirty="0"/>
              <a:t>Trellis</a:t>
            </a:r>
          </a:p>
          <a:p>
            <a:pPr lvl="1"/>
            <a:r>
              <a:rPr lang="en-US" dirty="0"/>
              <a:t>No trellis</a:t>
            </a:r>
          </a:p>
          <a:p>
            <a:pPr lvl="1"/>
            <a:r>
              <a:rPr lang="en-US" dirty="0"/>
              <a:t>Steel posts + twine</a:t>
            </a:r>
          </a:p>
          <a:p>
            <a:pPr lvl="1"/>
            <a:r>
              <a:rPr lang="en-US" dirty="0"/>
              <a:t>Permanent </a:t>
            </a:r>
            <a:r>
              <a:rPr lang="en-US" dirty="0" smtClean="0"/>
              <a:t>trellis</a:t>
            </a:r>
            <a:endParaRPr lang="en-US" dirty="0"/>
          </a:p>
        </p:txBody>
      </p:sp>
      <p:pic>
        <p:nvPicPr>
          <p:cNvPr id="2355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3429000"/>
            <a:ext cx="292100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38" descr="R:\presentations\fruit pres\brambles\bramble field 1.jpg"/>
          <p:cNvPicPr>
            <a:picLocks noChangeAspect="1" noChangeArrowheads="1"/>
          </p:cNvPicPr>
          <p:nvPr/>
        </p:nvPicPr>
        <p:blipFill>
          <a:blip r:embed="rId6">
            <a:lum bright="6000"/>
          </a:blip>
          <a:srcRect/>
          <a:stretch>
            <a:fillRect/>
          </a:stretch>
        </p:blipFill>
        <p:spPr bwMode="auto">
          <a:xfrm>
            <a:off x="4495800" y="1219200"/>
            <a:ext cx="3150873" cy="2378074"/>
          </a:xfrm>
          <a:prstGeom prst="rect">
            <a:avLst/>
          </a:prstGeom>
          <a:noFill/>
          <a:ln w="9525">
            <a:solidFill>
              <a:srgbClr val="9454C3"/>
            </a:solidFill>
            <a:miter lim="800000"/>
            <a:headEnd/>
            <a:tailEnd/>
          </a:ln>
        </p:spPr>
      </p:pic>
      <p:pic>
        <p:nvPicPr>
          <p:cNvPr id="23555"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819400" y="4806950"/>
            <a:ext cx="2957513" cy="1993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324600" y="2670638"/>
            <a:ext cx="2094705" cy="312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5914987"/>
      </p:ext>
    </p:extLst>
  </p:cSld>
  <p:clrMapOvr>
    <a:masterClrMapping/>
  </p:clrMapOvr>
  <mc:AlternateContent xmlns:mc="http://schemas.openxmlformats.org/markup-compatibility/2006" xmlns:p14="http://schemas.microsoft.com/office/powerpoint/2010/main">
    <mc:Choice Requires="p14">
      <p:transition p14:dur="0" advTm="48676"/>
    </mc:Choice>
    <mc:Fallback xmlns="">
      <p:transition advTm="4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4419600" y="1596413"/>
            <a:ext cx="4419600" cy="4297363"/>
          </a:xfrm>
        </p:spPr>
        <p:txBody>
          <a:bodyPr/>
          <a:lstStyle/>
          <a:p>
            <a:r>
              <a:rPr lang="en-US" dirty="0"/>
              <a:t>Pruning </a:t>
            </a:r>
            <a:r>
              <a:rPr lang="en-US" dirty="0" smtClean="0"/>
              <a:t>fall-bearing </a:t>
            </a:r>
            <a:r>
              <a:rPr lang="en-US" dirty="0"/>
              <a:t>red raspberries</a:t>
            </a:r>
          </a:p>
          <a:p>
            <a:pPr lvl="1"/>
            <a:r>
              <a:rPr lang="en-US" dirty="0"/>
              <a:t>Remove all canes in late </a:t>
            </a:r>
            <a:r>
              <a:rPr lang="en-US" dirty="0" smtClean="0"/>
              <a:t>winter</a:t>
            </a:r>
            <a:endParaRPr lang="en-US" dirty="0"/>
          </a:p>
        </p:txBody>
      </p:sp>
      <p:pic>
        <p:nvPicPr>
          <p:cNvPr id="2457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38200" y="1447800"/>
            <a:ext cx="3309937"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4784925"/>
      </p:ext>
    </p:extLst>
  </p:cSld>
  <p:clrMapOvr>
    <a:masterClrMapping/>
  </p:clrMapOvr>
  <mc:AlternateContent xmlns:mc="http://schemas.openxmlformats.org/markup-compatibility/2006" xmlns:p14="http://schemas.microsoft.com/office/powerpoint/2010/main">
    <mc:Choice Requires="p14">
      <p:transition p14:dur="0" advTm="40380"/>
    </mc:Choice>
    <mc:Fallback xmlns="">
      <p:transition advTm="40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Annual Pruning</a:t>
            </a:r>
            <a:endParaRPr lang="en-US" dirty="0"/>
          </a:p>
        </p:txBody>
      </p:sp>
      <p:sp>
        <p:nvSpPr>
          <p:cNvPr id="3" name="Content Placeholder 2"/>
          <p:cNvSpPr>
            <a:spLocks noGrp="1"/>
          </p:cNvSpPr>
          <p:nvPr>
            <p:ph idx="1"/>
          </p:nvPr>
        </p:nvSpPr>
        <p:spPr/>
        <p:txBody>
          <a:bodyPr/>
          <a:lstStyle/>
          <a:p>
            <a:r>
              <a:rPr lang="en-US" dirty="0"/>
              <a:t>Develop good framework in young plants</a:t>
            </a:r>
          </a:p>
          <a:p>
            <a:r>
              <a:rPr lang="en-US" dirty="0" smtClean="0"/>
              <a:t>Remove </a:t>
            </a:r>
            <a:r>
              <a:rPr lang="en-US" dirty="0"/>
              <a:t>poor, unproductive wood</a:t>
            </a:r>
          </a:p>
          <a:p>
            <a:pPr lvl="1"/>
            <a:r>
              <a:rPr lang="en-US" dirty="0"/>
              <a:t>And broken and pest damaged wood</a:t>
            </a:r>
          </a:p>
          <a:p>
            <a:r>
              <a:rPr lang="en-US" dirty="0" smtClean="0"/>
              <a:t>Increase </a:t>
            </a:r>
            <a:r>
              <a:rPr lang="en-US" dirty="0"/>
              <a:t>light penetration</a:t>
            </a:r>
          </a:p>
          <a:p>
            <a:r>
              <a:rPr lang="en-US" dirty="0"/>
              <a:t>Increase air </a:t>
            </a:r>
            <a:r>
              <a:rPr lang="en-US" dirty="0" smtClean="0"/>
              <a:t>flow</a:t>
            </a:r>
          </a:p>
          <a:p>
            <a:r>
              <a:rPr lang="en-US" dirty="0"/>
              <a:t>Maintain the tree height and spread</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78823398"/>
      </p:ext>
    </p:extLst>
  </p:cSld>
  <p:clrMapOvr>
    <a:masterClrMapping/>
  </p:clrMapOvr>
  <mc:AlternateContent xmlns:mc="http://schemas.openxmlformats.org/markup-compatibility/2006" xmlns:p14="http://schemas.microsoft.com/office/powerpoint/2010/main">
    <mc:Choice Requires="p14">
      <p:transition p14:dur="0" advTm="85759"/>
    </mc:Choice>
    <mc:Fallback xmlns="">
      <p:transition advTm="8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Pruning and Training Brambles</a:t>
            </a:r>
            <a:endParaRPr lang="en-US" dirty="0"/>
          </a:p>
        </p:txBody>
      </p:sp>
      <p:sp>
        <p:nvSpPr>
          <p:cNvPr id="3" name="Content Placeholder 2"/>
          <p:cNvSpPr>
            <a:spLocks noGrp="1"/>
          </p:cNvSpPr>
          <p:nvPr>
            <p:ph sz="half" idx="1"/>
          </p:nvPr>
        </p:nvSpPr>
        <p:spPr/>
        <p:txBody>
          <a:bodyPr>
            <a:normAutofit/>
          </a:bodyPr>
          <a:lstStyle/>
          <a:p>
            <a:r>
              <a:rPr lang="en-US" dirty="0" smtClean="0"/>
              <a:t>Red (and Purple) Summer-bearing Raspberries</a:t>
            </a:r>
            <a:endParaRPr lang="en-US" dirty="0"/>
          </a:p>
          <a:p>
            <a:pPr lvl="1"/>
            <a:r>
              <a:rPr lang="en-US" dirty="0"/>
              <a:t>Remove old floricanes in winter</a:t>
            </a:r>
          </a:p>
          <a:p>
            <a:r>
              <a:rPr lang="en-US" dirty="0"/>
              <a:t>Thin remaining canes to 3-4 /</a:t>
            </a:r>
            <a:r>
              <a:rPr lang="en-US" dirty="0" smtClean="0"/>
              <a:t>ft</a:t>
            </a:r>
            <a:r>
              <a:rPr lang="en-US" baseline="30000" dirty="0" smtClean="0"/>
              <a:t>2</a:t>
            </a:r>
            <a:endParaRPr lang="en-US" baseline="30000" dirty="0"/>
          </a:p>
        </p:txBody>
      </p:sp>
      <p:pic>
        <p:nvPicPr>
          <p:cNvPr id="7" name="Content Placeholder 6"/>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4876800" y="2521271"/>
            <a:ext cx="4038600" cy="268382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1029259"/>
      </p:ext>
    </p:extLst>
  </p:cSld>
  <p:clrMapOvr>
    <a:masterClrMapping/>
  </p:clrMapOvr>
  <mc:AlternateContent xmlns:mc="http://schemas.openxmlformats.org/markup-compatibility/2006" xmlns:p14="http://schemas.microsoft.com/office/powerpoint/2010/main">
    <mc:Choice Requires="p14">
      <p:transition p14:dur="0" advTm="39712"/>
    </mc:Choice>
    <mc:Fallback xmlns="">
      <p:transition advTm="3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838200" y="1596413"/>
            <a:ext cx="8001000" cy="2594587"/>
          </a:xfrm>
        </p:spPr>
        <p:txBody>
          <a:bodyPr>
            <a:normAutofit fontScale="92500" lnSpcReduction="20000"/>
          </a:bodyPr>
          <a:lstStyle/>
          <a:p>
            <a:r>
              <a:rPr lang="en-US" dirty="0"/>
              <a:t>Pruning black raspberries and erect blackberries</a:t>
            </a:r>
          </a:p>
          <a:p>
            <a:pPr lvl="1"/>
            <a:r>
              <a:rPr lang="en-US" dirty="0"/>
              <a:t>Tip primocanes in early summer 36-40”</a:t>
            </a:r>
          </a:p>
          <a:p>
            <a:pPr lvl="1"/>
            <a:r>
              <a:rPr lang="en-US" dirty="0"/>
              <a:t>Remove dead floricanes in winter</a:t>
            </a:r>
          </a:p>
          <a:p>
            <a:pPr lvl="1"/>
            <a:r>
              <a:rPr lang="en-US" dirty="0"/>
              <a:t>Thin remaining canes to 3-6 per plant (black raspberries) or 6/sq</a:t>
            </a:r>
            <a:r>
              <a:rPr lang="en-US" dirty="0" smtClean="0"/>
              <a:t>. ft. </a:t>
            </a:r>
            <a:r>
              <a:rPr lang="en-US" dirty="0"/>
              <a:t>(blackberries)</a:t>
            </a:r>
          </a:p>
          <a:p>
            <a:pPr lvl="1"/>
            <a:r>
              <a:rPr lang="en-US" dirty="0"/>
              <a:t>Shorten laterals to 12-18</a:t>
            </a:r>
            <a:r>
              <a:rPr lang="en-US" dirty="0" smtClean="0"/>
              <a:t>”</a:t>
            </a:r>
            <a:endParaRPr lang="en-US" dirty="0"/>
          </a:p>
        </p:txBody>
      </p:sp>
      <p:pic>
        <p:nvPicPr>
          <p:cNvPr id="266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52600" y="4013200"/>
            <a:ext cx="6217920" cy="179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6899199"/>
      </p:ext>
    </p:extLst>
  </p:cSld>
  <p:clrMapOvr>
    <a:masterClrMapping/>
  </p:clrMapOvr>
  <mc:AlternateContent xmlns:mc="http://schemas.openxmlformats.org/markup-compatibility/2006" xmlns:p14="http://schemas.microsoft.com/office/powerpoint/2010/main">
    <mc:Choice Requires="p14">
      <p:transition p14:dur="0" advTm="50543"/>
    </mc:Choice>
    <mc:Fallback xmlns="">
      <p:transition advTm="5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Erect Blackberries</a:t>
            </a:r>
            <a:endParaRPr lang="en-US" dirty="0"/>
          </a:p>
        </p:txBody>
      </p:sp>
      <p:pic>
        <p:nvPicPr>
          <p:cNvPr id="27650" name="Picture 2"/>
          <p:cNvPicPr>
            <a:picLocks noGrp="1" noChangeAspect="1" noChangeArrowheads="1"/>
          </p:cNvPicPr>
          <p:nvPr>
            <p:ph idx="1"/>
          </p:nvPr>
        </p:nvPicPr>
        <p:blipFill>
          <a:blip r:embed="rId5" cstate="email">
            <a:extLst>
              <a:ext uri="{28A0092B-C50C-407E-A947-70E740481C1C}">
                <a14:useLocalDpi xmlns:a14="http://schemas.microsoft.com/office/drawing/2010/main" val="0"/>
              </a:ext>
            </a:extLst>
          </a:blip>
          <a:srcRect/>
          <a:stretch>
            <a:fillRect/>
          </a:stretch>
        </p:blipFill>
        <p:spPr bwMode="auto">
          <a:xfrm>
            <a:off x="762000" y="1441439"/>
            <a:ext cx="4102964" cy="305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76800" y="1447800"/>
            <a:ext cx="4067175"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4953000"/>
            <a:ext cx="6508734" cy="523220"/>
          </a:xfrm>
          <a:prstGeom prst="rect">
            <a:avLst/>
          </a:prstGeom>
          <a:noFill/>
        </p:spPr>
        <p:txBody>
          <a:bodyPr wrap="square" rtlCol="0">
            <a:spAutoFit/>
          </a:bodyPr>
          <a:lstStyle/>
          <a:p>
            <a:r>
              <a:rPr lang="en-US" sz="2800" dirty="0" smtClean="0"/>
              <a:t>Before                                               After</a:t>
            </a:r>
            <a:endParaRPr lang="en-US"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7095187"/>
      </p:ext>
    </p:extLst>
  </p:cSld>
  <p:clrMapOvr>
    <a:masterClrMapping/>
  </p:clrMapOvr>
  <mc:AlternateContent xmlns:mc="http://schemas.openxmlformats.org/markup-compatibility/2006" xmlns:p14="http://schemas.microsoft.com/office/powerpoint/2010/main">
    <mc:Choice Requires="p14">
      <p:transition p14:dur="0" advTm="16892"/>
    </mc:Choice>
    <mc:Fallback xmlns="">
      <p:transition advTm="1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761999" y="1596413"/>
            <a:ext cx="3843337" cy="4297363"/>
          </a:xfrm>
        </p:spPr>
        <p:txBody>
          <a:bodyPr>
            <a:normAutofit/>
          </a:bodyPr>
          <a:lstStyle/>
          <a:p>
            <a:r>
              <a:rPr lang="en-US" sz="2800" dirty="0"/>
              <a:t>Pruning semi-erect blackberries</a:t>
            </a:r>
          </a:p>
          <a:p>
            <a:r>
              <a:rPr lang="en-US" sz="2800" dirty="0"/>
              <a:t>One or two –wire trellis system</a:t>
            </a:r>
          </a:p>
          <a:p>
            <a:pPr marL="742950" lvl="2" indent="-342900"/>
            <a:r>
              <a:rPr lang="en-US" sz="2800" dirty="0"/>
              <a:t>Top wire 6 </a:t>
            </a:r>
            <a:r>
              <a:rPr lang="en-US" sz="2800" dirty="0" smtClean="0"/>
              <a:t>ft. </a:t>
            </a:r>
            <a:r>
              <a:rPr lang="en-US" sz="2800" dirty="0"/>
              <a:t>from ground</a:t>
            </a:r>
          </a:p>
          <a:p>
            <a:r>
              <a:rPr lang="en-US" sz="2800" dirty="0"/>
              <a:t>Summer </a:t>
            </a:r>
            <a:r>
              <a:rPr lang="en-US" sz="2800" dirty="0" smtClean="0"/>
              <a:t>tip primocane               </a:t>
            </a:r>
            <a:r>
              <a:rPr lang="en-US" sz="2800" dirty="0"/>
              <a:t>when they reach                              the top </a:t>
            </a:r>
            <a:r>
              <a:rPr lang="en-US" sz="2800" dirty="0" smtClean="0"/>
              <a:t>wire</a:t>
            </a:r>
            <a:endParaRPr lang="en-US" sz="2800" dirty="0"/>
          </a:p>
          <a:p>
            <a:endParaRPr lang="en-US" sz="2800" dirty="0"/>
          </a:p>
        </p:txBody>
      </p:sp>
      <p:pic>
        <p:nvPicPr>
          <p:cNvPr id="286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5337" y="2438400"/>
            <a:ext cx="4310063"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84238206"/>
      </p:ext>
    </p:extLst>
  </p:cSld>
  <p:clrMapOvr>
    <a:masterClrMapping/>
  </p:clrMapOvr>
  <mc:AlternateContent xmlns:mc="http://schemas.openxmlformats.org/markup-compatibility/2006" xmlns:p14="http://schemas.microsoft.com/office/powerpoint/2010/main">
    <mc:Choice Requires="p14">
      <p:transition p14:dur="0" advTm="16060"/>
    </mc:Choice>
    <mc:Fallback xmlns="">
      <p:transition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smtClean="0"/>
              <a:t>Pruning and Training Brambles</a:t>
            </a:r>
            <a:endParaRPr lang="en-US" dirty="0"/>
          </a:p>
        </p:txBody>
      </p:sp>
      <p:sp>
        <p:nvSpPr>
          <p:cNvPr id="3" name="Content Placeholder 2"/>
          <p:cNvSpPr>
            <a:spLocks noGrp="1"/>
          </p:cNvSpPr>
          <p:nvPr>
            <p:ph idx="1"/>
          </p:nvPr>
        </p:nvSpPr>
        <p:spPr>
          <a:xfrm>
            <a:off x="914400" y="1143000"/>
            <a:ext cx="7924800" cy="4297363"/>
          </a:xfrm>
        </p:spPr>
        <p:txBody>
          <a:bodyPr>
            <a:normAutofit/>
          </a:bodyPr>
          <a:lstStyle/>
          <a:p>
            <a:r>
              <a:rPr lang="en-US" dirty="0"/>
              <a:t>Pruning semi-erect blackberries</a:t>
            </a:r>
          </a:p>
          <a:p>
            <a:pPr lvl="1"/>
            <a:r>
              <a:rPr lang="en-US" dirty="0"/>
              <a:t>Remove old floricanes in winter</a:t>
            </a:r>
          </a:p>
          <a:p>
            <a:pPr lvl="1"/>
            <a:r>
              <a:rPr lang="en-US" dirty="0"/>
              <a:t>Select 8-10 strong canes and tie to the trellis in winter or early spring</a:t>
            </a:r>
          </a:p>
          <a:p>
            <a:pPr lvl="1"/>
            <a:r>
              <a:rPr lang="en-US" dirty="0"/>
              <a:t>Remove remaining canes</a:t>
            </a:r>
          </a:p>
          <a:p>
            <a:pPr lvl="1"/>
            <a:r>
              <a:rPr lang="en-US" dirty="0"/>
              <a:t>Prune laterals to 18-24</a:t>
            </a:r>
            <a:r>
              <a:rPr lang="en-US" dirty="0" smtClean="0"/>
              <a:t>”</a:t>
            </a:r>
            <a:endParaRPr lang="en-US" dirty="0"/>
          </a:p>
        </p:txBody>
      </p:sp>
      <p:pic>
        <p:nvPicPr>
          <p:cNvPr id="2969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5800" y="4124325"/>
            <a:ext cx="55118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7070711"/>
      </p:ext>
    </p:extLst>
  </p:cSld>
  <p:clrMapOvr>
    <a:masterClrMapping/>
  </p:clrMapOvr>
  <mc:AlternateContent xmlns:mc="http://schemas.openxmlformats.org/markup-compatibility/2006" xmlns:p14="http://schemas.microsoft.com/office/powerpoint/2010/main">
    <mc:Choice Requires="p14">
      <p:transition p14:dur="0" advTm="32285"/>
    </mc:Choice>
    <mc:Fallback xmlns="">
      <p:transition advTm="3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077200" cy="685800"/>
          </a:xfrm>
        </p:spPr>
        <p:txBody>
          <a:bodyPr>
            <a:noAutofit/>
          </a:bodyPr>
          <a:lstStyle/>
          <a:p>
            <a:r>
              <a:rPr lang="en-US" dirty="0"/>
              <a:t>Pruning </a:t>
            </a:r>
            <a:r>
              <a:rPr lang="en-US" dirty="0" smtClean="0"/>
              <a:t>Semi-erect Blackberries</a:t>
            </a:r>
            <a:endParaRPr lang="en-US" dirty="0"/>
          </a:p>
        </p:txBody>
      </p:sp>
      <p:pic>
        <p:nvPicPr>
          <p:cNvPr id="3072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0688" y="1828800"/>
            <a:ext cx="5761037"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303304"/>
      </p:ext>
    </p:extLst>
  </p:cSld>
  <p:clrMapOvr>
    <a:masterClrMapping/>
  </p:clrMapOvr>
  <mc:AlternateContent xmlns:mc="http://schemas.openxmlformats.org/markup-compatibility/2006" xmlns:p14="http://schemas.microsoft.com/office/powerpoint/2010/main">
    <mc:Choice Requires="p14">
      <p:transition p14:dur="0" advTm="9774"/>
    </mc:Choice>
    <mc:Fallback xmlns="">
      <p:transition advTm="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797168"/>
          </a:xfrm>
        </p:spPr>
        <p:txBody>
          <a:bodyPr/>
          <a:lstStyle/>
          <a:p>
            <a:r>
              <a:rPr lang="en-US" dirty="0" smtClean="0"/>
              <a:t>References</a:t>
            </a:r>
            <a:endParaRPr lang="en-US" dirty="0"/>
          </a:p>
        </p:txBody>
      </p:sp>
      <p:sp>
        <p:nvSpPr>
          <p:cNvPr id="3" name="Content Placeholder 2"/>
          <p:cNvSpPr>
            <a:spLocks noGrp="1"/>
          </p:cNvSpPr>
          <p:nvPr>
            <p:ph idx="1"/>
          </p:nvPr>
        </p:nvSpPr>
        <p:spPr>
          <a:xfrm>
            <a:off x="762000" y="1066800"/>
            <a:ext cx="8077200" cy="4297363"/>
          </a:xfrm>
        </p:spPr>
        <p:txBody>
          <a:bodyPr/>
          <a:lstStyle/>
          <a:p>
            <a:r>
              <a:rPr lang="en-US" dirty="0" smtClean="0"/>
              <a:t>Byer, P. 2009. </a:t>
            </a:r>
            <a:r>
              <a:rPr lang="en-US" i="1" dirty="0" smtClean="0"/>
              <a:t>Pruning Fruits. </a:t>
            </a:r>
            <a:r>
              <a:rPr lang="en-US" dirty="0" smtClean="0"/>
              <a:t>Missouri State University Dept. of Agriculture</a:t>
            </a:r>
          </a:p>
          <a:p>
            <a:r>
              <a:rPr lang="en-US" dirty="0" smtClean="0"/>
              <a:t>Miller, S.  2008. </a:t>
            </a:r>
            <a:r>
              <a:rPr lang="en-US" i="1" dirty="0" smtClean="0"/>
              <a:t>Peach Systems: Training and Production; </a:t>
            </a:r>
            <a:r>
              <a:rPr lang="en-US" dirty="0" smtClean="0"/>
              <a:t>USDA-ARS, AFRS, Kearneysville, WV </a:t>
            </a:r>
          </a:p>
          <a:p>
            <a:r>
              <a:rPr lang="en-US" dirty="0" smtClean="0"/>
              <a:t>Westwood, M. N. 1993. </a:t>
            </a:r>
            <a:r>
              <a:rPr lang="en-US" i="1" dirty="0" smtClean="0"/>
              <a:t>Temperate Zone Pomology Physiology and Culture. </a:t>
            </a:r>
            <a:r>
              <a:rPr lang="en-US" dirty="0" smtClean="0"/>
              <a:t>Timber Press</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0216097"/>
      </p:ext>
    </p:extLst>
  </p:cSld>
  <p:clrMapOvr>
    <a:masterClrMapping/>
  </p:clrMapOvr>
  <mc:AlternateContent xmlns:mc="http://schemas.openxmlformats.org/markup-compatibility/2006" xmlns:p14="http://schemas.microsoft.com/office/powerpoint/2010/main">
    <mc:Choice Requires="p14">
      <p:transition p14:dur="0" advTm="20311"/>
    </mc:Choice>
    <mc:Fallback xmlns="">
      <p:transition advTm="2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custDataLst>
              <p:tags r:id="rId1"/>
            </p:custDataLst>
          </p:nvPr>
        </p:nvSpPr>
        <p:spPr/>
        <p:txBody>
          <a:bodyPr/>
          <a:lstStyle/>
          <a:p>
            <a:pPr>
              <a:defRPr/>
            </a:pPr>
            <a:r>
              <a:rPr lang="en-US" dirty="0" smtClean="0"/>
              <a:t>Resources</a:t>
            </a:r>
          </a:p>
        </p:txBody>
      </p:sp>
      <p:sp>
        <p:nvSpPr>
          <p:cNvPr id="5" name="TextBox 4"/>
          <p:cNvSpPr txBox="1"/>
          <p:nvPr/>
        </p:nvSpPr>
        <p:spPr>
          <a:xfrm>
            <a:off x="762000" y="1219200"/>
            <a:ext cx="8229600" cy="412420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 </a:t>
            </a:r>
            <a:r>
              <a:rPr lang="en-US" sz="2600" u="sng" dirty="0" smtClean="0">
                <a:latin typeface="Times New Roman" pitchFamily="18" charset="0"/>
                <a:cs typeface="Times New Roman" pitchFamily="18" charset="0"/>
                <a:hlinkClick r:id="rId6"/>
              </a:rPr>
              <a:t>How </a:t>
            </a:r>
            <a:r>
              <a:rPr lang="en-US" sz="2600" u="sng" dirty="0">
                <a:latin typeface="Times New Roman" pitchFamily="18" charset="0"/>
                <a:cs typeface="Times New Roman" pitchFamily="18" charset="0"/>
                <a:hlinkClick r:id="rId6"/>
              </a:rPr>
              <a:t>to Prune Young and Bearing Apple Trees</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a:t>
            </a:r>
            <a:r>
              <a:rPr lang="en-US" sz="1400" dirty="0">
                <a:hlinkClick r:id="rId6"/>
              </a:rPr>
              <a:t>http://www.wvagriculture.org/images/Literature/How_to_Prune_Young_and_Bearing_Apple_Trees.pdf</a:t>
            </a:r>
            <a:endParaRPr lang="en-US" sz="1400" dirty="0">
              <a:latin typeface="Times New Roman" pitchFamily="18" charset="0"/>
              <a:cs typeface="Times New Roman" pitchFamily="18" charset="0"/>
            </a:endParaRPr>
          </a:p>
          <a:p>
            <a:pPr marL="342900" indent="-342900">
              <a:lnSpc>
                <a:spcPct val="200000"/>
              </a:lnSpc>
              <a:buFont typeface="Wingdings" pitchFamily="2" charset="2"/>
              <a:buChar char="Ø"/>
            </a:pPr>
            <a:r>
              <a:rPr lang="en-US" sz="2600" u="sng" dirty="0">
                <a:latin typeface="Times New Roman" pitchFamily="18" charset="0"/>
                <a:cs typeface="Times New Roman" pitchFamily="18" charset="0"/>
                <a:hlinkClick r:id="rId7"/>
              </a:rPr>
              <a:t>Pruning Peach </a:t>
            </a:r>
            <a:r>
              <a:rPr lang="en-US" sz="2600" u="sng" dirty="0" smtClean="0">
                <a:solidFill>
                  <a:srgbClr val="0000FF"/>
                </a:solidFill>
                <a:latin typeface="Times New Roman" pitchFamily="18" charset="0"/>
                <a:cs typeface="Times New Roman" pitchFamily="18" charset="0"/>
                <a:hlinkClick r:id="rId7"/>
              </a:rPr>
              <a:t>Tre</a:t>
            </a:r>
            <a:r>
              <a:rPr lang="en-US" sz="2600" u="sng" dirty="0" smtClean="0">
                <a:solidFill>
                  <a:srgbClr val="0000FF"/>
                </a:solidFill>
                <a:latin typeface="Times New Roman" pitchFamily="18" charset="0"/>
                <a:cs typeface="Times New Roman" pitchFamily="18" charset="0"/>
              </a:rPr>
              <a:t>e</a:t>
            </a:r>
            <a:r>
              <a:rPr lang="en-US" sz="2600" dirty="0" smtClean="0">
                <a:solidFill>
                  <a:srgbClr val="0000FF"/>
                </a:solidFill>
                <a:latin typeface="Times New Roman" pitchFamily="18" charset="0"/>
                <a:cs typeface="Times New Roman" pitchFamily="18" charset="0"/>
              </a:rPr>
              <a:t>    </a:t>
            </a:r>
            <a:r>
              <a:rPr lang="en-US" sz="1400" dirty="0" smtClean="0">
                <a:hlinkClick r:id="rId7"/>
              </a:rPr>
              <a:t>http</a:t>
            </a:r>
            <a:r>
              <a:rPr lang="en-US" sz="1400" dirty="0">
                <a:hlinkClick r:id="rId7"/>
              </a:rPr>
              <a:t>://pubs.ext.vt.edu/422/422-020/422-020_pdf.pdf</a:t>
            </a:r>
            <a:endParaRPr lang="en-US" sz="1400" dirty="0"/>
          </a:p>
          <a:p>
            <a:pPr marL="342900" indent="-342900">
              <a:lnSpc>
                <a:spcPct val="150000"/>
              </a:lnSpc>
              <a:buFont typeface="Wingdings" pitchFamily="2" charset="2"/>
              <a:buChar char="Ø"/>
            </a:pPr>
            <a:r>
              <a:rPr lang="en-US" sz="2600" u="sng" dirty="0">
                <a:latin typeface="Times New Roman" pitchFamily="18" charset="0"/>
                <a:cs typeface="Times New Roman" pitchFamily="18" charset="0"/>
                <a:hlinkClick r:id="rId8"/>
              </a:rPr>
              <a:t>YouTube video - Pruning a Mature Peach Tree</a:t>
            </a:r>
            <a:r>
              <a:rPr lang="en-US" sz="2600" dirty="0">
                <a:latin typeface="Times New Roman" pitchFamily="18" charset="0"/>
                <a:cs typeface="Times New Roman" pitchFamily="18" charset="0"/>
              </a:rPr>
              <a:t> </a:t>
            </a:r>
            <a:r>
              <a:rPr lang="en-US" dirty="0">
                <a:hlinkClick r:id="rId8"/>
              </a:rPr>
              <a:t>http://</a:t>
            </a:r>
            <a:r>
              <a:rPr lang="en-US" dirty="0" smtClean="0">
                <a:hlinkClick r:id="rId8"/>
              </a:rPr>
              <a:t>www.youtube.com/watch?v=u42z2WuC4Nw</a:t>
            </a:r>
            <a:endParaRPr lang="en-US" dirty="0" smtClean="0"/>
          </a:p>
          <a:p>
            <a:pPr marL="342900" indent="-342900">
              <a:lnSpc>
                <a:spcPct val="150000"/>
              </a:lnSpc>
              <a:buFont typeface="Wingdings" pitchFamily="2" charset="2"/>
              <a:buChar char="Ø"/>
            </a:pPr>
            <a:r>
              <a:rPr lang="en-US" sz="2600" u="sng" dirty="0">
                <a:latin typeface="Times New Roman" pitchFamily="18" charset="0"/>
                <a:cs typeface="Times New Roman" pitchFamily="18" charset="0"/>
                <a:hlinkClick r:id="rId9"/>
              </a:rPr>
              <a:t>YouTube video - Pruning Apple Trees </a:t>
            </a:r>
            <a:r>
              <a:rPr lang="en-US" sz="2600" u="sng" dirty="0">
                <a:latin typeface="Times New Roman" pitchFamily="18" charset="0"/>
                <a:cs typeface="Times New Roman" pitchFamily="18" charset="0"/>
              </a:rPr>
              <a:t> </a:t>
            </a:r>
            <a:r>
              <a:rPr lang="en-US" dirty="0" smtClean="0">
                <a:hlinkClick r:id="rId9"/>
              </a:rPr>
              <a:t>http</a:t>
            </a:r>
            <a:r>
              <a:rPr lang="en-US" dirty="0">
                <a:hlinkClick r:id="rId9"/>
              </a:rPr>
              <a:t>://www.youtube.com/watch?v=tEwUeCmuTMI</a:t>
            </a:r>
            <a:endParaRPr lang="en-US" dirty="0"/>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2498607"/>
      </p:ext>
    </p:extLst>
  </p:cSld>
  <p:clrMapOvr>
    <a:masterClrMapping/>
  </p:clrMapOvr>
  <mc:AlternateContent xmlns:mc="http://schemas.openxmlformats.org/markup-compatibility/2006" xmlns:p14="http://schemas.microsoft.com/office/powerpoint/2010/main">
    <mc:Choice Requires="p14">
      <p:transition p14:dur="0" advTm="13377"/>
    </mc:Choice>
    <mc:Fallback xmlns="">
      <p:transition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421388790"/>
              </p:ext>
            </p:extLst>
          </p:nvPr>
        </p:nvGraphicFramePr>
        <p:xfrm>
          <a:off x="1828800" y="1905000"/>
          <a:ext cx="5486400" cy="266192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Elizabeth</a:t>
                      </a:r>
                      <a:r>
                        <a:rPr lang="en-US" baseline="0" dirty="0" smtClean="0">
                          <a:latin typeface="+mj-lt"/>
                        </a:rPr>
                        <a:t> Wahle</a:t>
                      </a:r>
                      <a:endParaRPr lang="en-US" dirty="0">
                        <a:latin typeface="+mj-lt"/>
                      </a:endParaRPr>
                    </a:p>
                  </a:txBody>
                  <a:tcPr/>
                </a:tc>
                <a:tc>
                  <a:txBody>
                    <a:bodyPr/>
                    <a:lstStyle/>
                    <a:p>
                      <a:r>
                        <a:rPr lang="en-US" smtClean="0">
                          <a:latin typeface="+mj-lt"/>
                          <a:hlinkClick r:id="rId8"/>
                        </a:rPr>
                        <a:t>wahle@illinois.edu</a:t>
                      </a:r>
                      <a:endParaRPr lang="en-US" smtClean="0">
                        <a:latin typeface="+mj-lt"/>
                      </a:endParaRPr>
                    </a:p>
                    <a:p>
                      <a:endParaRPr lang="en-US" dirty="0">
                        <a:latin typeface="+mj-lt"/>
                      </a:endParaRPr>
                    </a:p>
                  </a:txBody>
                  <a:tcPr/>
                </a:tc>
              </a:tr>
              <a:tr h="665480">
                <a:tc>
                  <a:txBody>
                    <a:bodyPr/>
                    <a:lstStyle/>
                    <a:p>
                      <a:r>
                        <a:rPr lang="en-US" dirty="0" smtClean="0">
                          <a:latin typeface="+mj-lt"/>
                        </a:rPr>
                        <a:t>Jeff Kindhart</a:t>
                      </a:r>
                      <a:endParaRPr lang="en-US" dirty="0">
                        <a:latin typeface="+mj-lt"/>
                      </a:endParaRPr>
                    </a:p>
                  </a:txBody>
                  <a:tcPr/>
                </a:tc>
                <a:tc>
                  <a:txBody>
                    <a:bodyPr/>
                    <a:lstStyle/>
                    <a:p>
                      <a:r>
                        <a:rPr lang="en-US" dirty="0" smtClean="0">
                          <a:latin typeface="+mj-lt"/>
                          <a:hlinkClick r:id="rId9"/>
                        </a:rPr>
                        <a:t>jkindhar@illinois.edu</a:t>
                      </a:r>
                      <a:r>
                        <a:rPr lang="en-US" dirty="0" smtClean="0">
                          <a:latin typeface="+mj-lt"/>
                        </a:rPr>
                        <a:t> </a:t>
                      </a:r>
                    </a:p>
                  </a:txBody>
                  <a:tcPr/>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10"/>
                        </a:rPr>
                        <a:t>weinzier@illinois.edu</a:t>
                      </a:r>
                      <a:endParaRPr lang="en-US" dirty="0" smtClean="0">
                        <a:latin typeface="+mj-lt"/>
                      </a:endParaRPr>
                    </a:p>
                  </a:txBody>
                  <a:tcPr/>
                </a:tc>
              </a:tr>
            </a:tbl>
          </a:graphicData>
        </a:graphic>
      </p:graphicFrame>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2388"/>
    </mc:Choice>
    <mc:Fallback xmlns="">
      <p:transition advTm="2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0937186"/>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Pruning cont.</a:t>
            </a:r>
            <a:endParaRPr lang="en-US" dirty="0"/>
          </a:p>
        </p:txBody>
      </p:sp>
      <p:sp>
        <p:nvSpPr>
          <p:cNvPr id="3" name="Content Placeholder 2"/>
          <p:cNvSpPr>
            <a:spLocks noGrp="1"/>
          </p:cNvSpPr>
          <p:nvPr>
            <p:ph idx="1"/>
          </p:nvPr>
        </p:nvSpPr>
        <p:spPr/>
        <p:txBody>
          <a:bodyPr/>
          <a:lstStyle/>
          <a:p>
            <a:r>
              <a:rPr lang="en-US" dirty="0"/>
              <a:t>To maintain the proper balance between vegetative growth and fruit production to obtain high yields of quality fruit each year</a:t>
            </a:r>
          </a:p>
          <a:p>
            <a:r>
              <a:rPr lang="en-US" dirty="0"/>
              <a:t>Maintain fruiting wood throughout the tree canopy</a:t>
            </a:r>
          </a:p>
          <a:p>
            <a:pPr lvl="1"/>
            <a:r>
              <a:rPr lang="en-US" dirty="0"/>
              <a:t>Positioning of fruit zone</a:t>
            </a:r>
          </a:p>
          <a:p>
            <a:pPr lvl="1"/>
            <a:r>
              <a:rPr lang="en-US" dirty="0"/>
              <a:t>Positively affect fruit </a:t>
            </a:r>
            <a:r>
              <a:rPr lang="en-US" dirty="0" smtClean="0"/>
              <a:t>size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93216028"/>
      </p:ext>
    </p:extLst>
  </p:cSld>
  <p:clrMapOvr>
    <a:masterClrMapping/>
  </p:clrMapOvr>
  <mc:AlternateContent xmlns:mc="http://schemas.openxmlformats.org/markup-compatibility/2006" xmlns:p14="http://schemas.microsoft.com/office/powerpoint/2010/main">
    <mc:Choice Requires="p14">
      <p:transition p14:dur="0" advTm="49222"/>
    </mc:Choice>
    <mc:Fallback xmlns="">
      <p:transition advTm="4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Dormant Pruning vs. Summer Pruning</a:t>
            </a:r>
            <a:endParaRPr lang="en-US" dirty="0"/>
          </a:p>
        </p:txBody>
      </p:sp>
      <p:sp>
        <p:nvSpPr>
          <p:cNvPr id="3" name="Content Placeholder 2"/>
          <p:cNvSpPr>
            <a:spLocks noGrp="1"/>
          </p:cNvSpPr>
          <p:nvPr>
            <p:ph idx="1"/>
          </p:nvPr>
        </p:nvSpPr>
        <p:spPr/>
        <p:txBody>
          <a:bodyPr/>
          <a:lstStyle/>
          <a:p>
            <a:r>
              <a:rPr lang="en-US" dirty="0" smtClean="0"/>
              <a:t>Dormant pruning</a:t>
            </a:r>
          </a:p>
          <a:p>
            <a:pPr lvl="1"/>
            <a:r>
              <a:rPr lang="en-US" dirty="0" smtClean="0"/>
              <a:t>Invigorating process</a:t>
            </a:r>
          </a:p>
          <a:p>
            <a:pPr lvl="2"/>
            <a:r>
              <a:rPr lang="en-US" dirty="0" smtClean="0"/>
              <a:t>“Heavy” dormant pruning  promotes excessive vigor and reduced fruit growth and development</a:t>
            </a:r>
          </a:p>
          <a:p>
            <a:r>
              <a:rPr lang="en-US" dirty="0" smtClean="0"/>
              <a:t>Summer Pruning</a:t>
            </a:r>
          </a:p>
          <a:p>
            <a:pPr lvl="1"/>
            <a:r>
              <a:rPr lang="en-US" dirty="0" err="1" smtClean="0"/>
              <a:t>Devigorating</a:t>
            </a:r>
            <a:endParaRPr lang="en-US" dirty="0" smtClean="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9593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3538"/>
    </mc:Choice>
    <mc:Fallback xmlns="">
      <p:transition advTm="10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355600"/>
            <a:ext cx="5791200" cy="711200"/>
          </a:xfrm>
        </p:spPr>
        <p:txBody>
          <a:bodyPr>
            <a:normAutofit fontScale="90000"/>
          </a:bodyPr>
          <a:lstStyle/>
          <a:p>
            <a:r>
              <a:rPr lang="en-GB" dirty="0" smtClean="0"/>
              <a:t>Equipment</a:t>
            </a:r>
            <a:endParaRPr lang="en-US" dirty="0"/>
          </a:p>
        </p:txBody>
      </p:sp>
      <p:sp>
        <p:nvSpPr>
          <p:cNvPr id="11" name="Rectangle 3"/>
          <p:cNvSpPr>
            <a:spLocks noGrp="1" noChangeArrowheads="1"/>
          </p:cNvSpPr>
          <p:nvPr>
            <p:ph type="body" sz="half" idx="1"/>
          </p:nvPr>
        </p:nvSpPr>
        <p:spPr>
          <a:xfrm>
            <a:off x="914401" y="1524000"/>
            <a:ext cx="3505200" cy="4598194"/>
          </a:xfrm>
        </p:spPr>
        <p:txBody>
          <a:bodyPr>
            <a:normAutofit/>
          </a:bodyPr>
          <a:lstStyle/>
          <a:p>
            <a:r>
              <a:rPr lang="en-US" dirty="0"/>
              <a:t>Pruner</a:t>
            </a:r>
          </a:p>
          <a:p>
            <a:r>
              <a:rPr lang="en-US" dirty="0"/>
              <a:t>Lopper</a:t>
            </a:r>
          </a:p>
          <a:p>
            <a:r>
              <a:rPr lang="en-US" dirty="0"/>
              <a:t>Saw </a:t>
            </a:r>
          </a:p>
          <a:p>
            <a:r>
              <a:rPr lang="en-US" dirty="0" smtClean="0"/>
              <a:t>Scale (Grapes)</a:t>
            </a:r>
            <a:endParaRPr lang="en-US"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57200"/>
            <a:ext cx="5023457"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1969870"/>
      </p:ext>
    </p:extLst>
  </p:cSld>
  <p:clrMapOvr>
    <a:masterClrMapping/>
  </p:clrMapOvr>
  <mc:AlternateContent xmlns:mc="http://schemas.openxmlformats.org/markup-compatibility/2006" xmlns:p14="http://schemas.microsoft.com/office/powerpoint/2010/main">
    <mc:Choice Requires="p14">
      <p:transition p14:dur="0" advTm="41676"/>
    </mc:Choice>
    <mc:Fallback xmlns="">
      <p:transition advTm="41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914399" y="381000"/>
            <a:ext cx="8029575" cy="457200"/>
          </a:xfrm>
        </p:spPr>
        <p:txBody>
          <a:bodyPr>
            <a:noAutofit/>
          </a:bodyPr>
          <a:lstStyle/>
          <a:p>
            <a:r>
              <a:rPr lang="en-US" dirty="0"/>
              <a:t>Pruning </a:t>
            </a:r>
            <a:r>
              <a:rPr lang="en-US" dirty="0" smtClean="0"/>
              <a:t>technique</a:t>
            </a:r>
            <a:endParaRPr lang="en-US" dirty="0"/>
          </a:p>
        </p:txBody>
      </p:sp>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400" y="1066800"/>
            <a:ext cx="3950208" cy="263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962400"/>
            <a:ext cx="39528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4012" y="1618150"/>
            <a:ext cx="338137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65315" y="1905000"/>
            <a:ext cx="1037528" cy="923330"/>
          </a:xfrm>
          <a:prstGeom prst="rect">
            <a:avLst/>
          </a:prstGeom>
          <a:noFill/>
        </p:spPr>
        <p:txBody>
          <a:bodyPr wrap="none" rtlCol="0">
            <a:spAutoFit/>
          </a:bodyPr>
          <a:lstStyle/>
          <a:p>
            <a:pPr algn="r"/>
            <a:r>
              <a:rPr lang="en-US" b="1" dirty="0" smtClean="0">
                <a:solidFill>
                  <a:srgbClr val="FFFF00"/>
                </a:solidFill>
              </a:rPr>
              <a:t>Flush cut</a:t>
            </a:r>
          </a:p>
          <a:p>
            <a:pPr algn="r"/>
            <a:endParaRPr lang="en-US" b="1" dirty="0">
              <a:solidFill>
                <a:srgbClr val="FFFF00"/>
              </a:solidFill>
            </a:endParaRPr>
          </a:p>
          <a:p>
            <a:pPr algn="r"/>
            <a:r>
              <a:rPr lang="en-US" b="1" dirty="0" smtClean="0">
                <a:solidFill>
                  <a:srgbClr val="FFFF00"/>
                </a:solidFill>
              </a:rPr>
              <a:t>NEVER</a:t>
            </a:r>
            <a:endParaRPr lang="en-US" b="1" dirty="0">
              <a:solidFill>
                <a:srgbClr val="FFFF00"/>
              </a:solidFill>
            </a:endParaRPr>
          </a:p>
        </p:txBody>
      </p:sp>
      <p:sp>
        <p:nvSpPr>
          <p:cNvPr id="3" name="TextBox 2"/>
          <p:cNvSpPr txBox="1"/>
          <p:nvPr/>
        </p:nvSpPr>
        <p:spPr>
          <a:xfrm>
            <a:off x="3263776" y="5305425"/>
            <a:ext cx="973343" cy="369332"/>
          </a:xfrm>
          <a:prstGeom prst="rect">
            <a:avLst/>
          </a:prstGeom>
          <a:noFill/>
        </p:spPr>
        <p:txBody>
          <a:bodyPr wrap="none" rtlCol="0">
            <a:spAutoFit/>
          </a:bodyPr>
          <a:lstStyle/>
          <a:p>
            <a:pPr algn="r"/>
            <a:r>
              <a:rPr lang="en-US" b="1" dirty="0" smtClean="0">
                <a:solidFill>
                  <a:srgbClr val="FFFF00"/>
                </a:solidFill>
              </a:rPr>
              <a:t>Stub cut</a:t>
            </a:r>
            <a:endParaRPr lang="en-US" b="1" dirty="0">
              <a:solidFill>
                <a:srgbClr val="FFFF00"/>
              </a:solidFill>
            </a:endParaRPr>
          </a:p>
        </p:txBody>
      </p:sp>
      <p:sp>
        <p:nvSpPr>
          <p:cNvPr id="4" name="TextBox 3"/>
          <p:cNvSpPr txBox="1"/>
          <p:nvPr/>
        </p:nvSpPr>
        <p:spPr>
          <a:xfrm>
            <a:off x="7528540" y="2863499"/>
            <a:ext cx="1116524" cy="1754326"/>
          </a:xfrm>
          <a:prstGeom prst="rect">
            <a:avLst/>
          </a:prstGeom>
          <a:noFill/>
        </p:spPr>
        <p:txBody>
          <a:bodyPr wrap="none" rtlCol="0">
            <a:spAutoFit/>
          </a:bodyPr>
          <a:lstStyle/>
          <a:p>
            <a:pPr algn="r"/>
            <a:r>
              <a:rPr lang="en-US" b="1" dirty="0" smtClean="0">
                <a:solidFill>
                  <a:srgbClr val="FFFF00"/>
                </a:solidFill>
              </a:rPr>
              <a:t>Collar cut</a:t>
            </a:r>
          </a:p>
          <a:p>
            <a:pPr algn="r"/>
            <a:endParaRPr lang="en-US" b="1" dirty="0">
              <a:solidFill>
                <a:srgbClr val="FFFF00"/>
              </a:solidFill>
            </a:endParaRPr>
          </a:p>
          <a:p>
            <a:pPr algn="r"/>
            <a:endParaRPr lang="en-US" b="1" dirty="0" smtClean="0">
              <a:solidFill>
                <a:srgbClr val="FFFF00"/>
              </a:solidFill>
            </a:endParaRPr>
          </a:p>
          <a:p>
            <a:pPr algn="r"/>
            <a:endParaRPr lang="en-US" b="1" dirty="0" smtClean="0">
              <a:solidFill>
                <a:srgbClr val="FFFF00"/>
              </a:solidFill>
            </a:endParaRPr>
          </a:p>
          <a:p>
            <a:pPr algn="r"/>
            <a:endParaRPr lang="en-US" b="1" dirty="0" smtClean="0">
              <a:solidFill>
                <a:srgbClr val="FFFF00"/>
              </a:solidFill>
            </a:endParaRPr>
          </a:p>
          <a:p>
            <a:pPr algn="r"/>
            <a:r>
              <a:rPr lang="en-US" b="1" dirty="0" smtClean="0">
                <a:solidFill>
                  <a:srgbClr val="FFFF00"/>
                </a:solidFill>
              </a:rPr>
              <a:t>The collar</a:t>
            </a:r>
            <a:endParaRPr lang="en-US" b="1" dirty="0">
              <a:solidFill>
                <a:srgbClr val="FFFF00"/>
              </a:solidFill>
            </a:endParaRPr>
          </a:p>
        </p:txBody>
      </p:sp>
      <p:cxnSp>
        <p:nvCxnSpPr>
          <p:cNvPr id="6" name="Straight Arrow Connector 5"/>
          <p:cNvCxnSpPr/>
          <p:nvPr/>
        </p:nvCxnSpPr>
        <p:spPr>
          <a:xfrm flipH="1" flipV="1">
            <a:off x="6629400" y="3740662"/>
            <a:ext cx="914400" cy="6886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Click="0" advTm="72494"/>
    </mc:Choice>
    <mc:Fallback xmlns="">
      <p:transition advClick="0" advTm="7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381000"/>
            <a:ext cx="4648200" cy="711200"/>
          </a:xfrm>
        </p:spPr>
        <p:txBody>
          <a:bodyPr>
            <a:noAutofit/>
          </a:bodyPr>
          <a:lstStyle/>
          <a:p>
            <a:r>
              <a:rPr lang="en-US" dirty="0" smtClean="0"/>
              <a:t>Pruning Cuts</a:t>
            </a:r>
            <a:endParaRPr lang="en-US" dirty="0"/>
          </a:p>
        </p:txBody>
      </p:sp>
      <p:pic>
        <p:nvPicPr>
          <p:cNvPr id="5" name="Picture 2"/>
          <p:cNvPicPr>
            <a:picLocks noGrp="1" noChangeAspect="1" noChangeArrowheads="1"/>
          </p:cNvPicPr>
          <p:nvPr>
            <p:ph sz="half" idx="1"/>
          </p:nvPr>
        </p:nvPicPr>
        <p:blipFill>
          <a:blip r:embed="rId6" cstate="email">
            <a:extLst>
              <a:ext uri="{28A0092B-C50C-407E-A947-70E740481C1C}">
                <a14:useLocalDpi xmlns:a14="http://schemas.microsoft.com/office/drawing/2010/main" val="0"/>
              </a:ext>
            </a:extLst>
          </a:blip>
          <a:srcRect/>
          <a:stretch>
            <a:fillRect/>
          </a:stretch>
        </p:blipFill>
        <p:spPr bwMode="auto">
          <a:xfrm>
            <a:off x="838200" y="1524000"/>
            <a:ext cx="4279900" cy="42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24600" y="379412"/>
            <a:ext cx="2616200" cy="55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0" y="1752600"/>
            <a:ext cx="2012923" cy="3693319"/>
          </a:xfrm>
          <a:prstGeom prst="rect">
            <a:avLst/>
          </a:prstGeom>
          <a:noFill/>
        </p:spPr>
        <p:txBody>
          <a:bodyPr wrap="square" rtlCol="0">
            <a:spAutoFit/>
          </a:bodyPr>
          <a:lstStyle/>
          <a:p>
            <a:r>
              <a:rPr lang="en-US" dirty="0" smtClean="0"/>
              <a:t>Encourage growth</a:t>
            </a:r>
          </a:p>
          <a:p>
            <a:endParaRPr lang="en-US" dirty="0"/>
          </a:p>
          <a:p>
            <a:endParaRPr lang="en-US" dirty="0" smtClean="0"/>
          </a:p>
          <a:p>
            <a:endParaRPr lang="en-US" dirty="0"/>
          </a:p>
          <a:p>
            <a:endParaRPr lang="en-US" dirty="0" smtClean="0"/>
          </a:p>
          <a:p>
            <a:endParaRPr lang="en-US" dirty="0"/>
          </a:p>
          <a:p>
            <a:r>
              <a:rPr lang="en-US" dirty="0" smtClean="0"/>
              <a:t>Encourage fruiting</a:t>
            </a:r>
          </a:p>
          <a:p>
            <a:endParaRPr lang="en-US" dirty="0"/>
          </a:p>
          <a:p>
            <a:endParaRPr lang="en-US" dirty="0" smtClean="0"/>
          </a:p>
          <a:p>
            <a:endParaRPr lang="en-US" dirty="0"/>
          </a:p>
          <a:p>
            <a:r>
              <a:rPr lang="en-US" dirty="0" smtClean="0"/>
              <a:t>Produce strong vertical growth at the cut</a:t>
            </a: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117297"/>
    </mc:Choice>
    <mc:Fallback xmlns="">
      <p:transition advTm="117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11.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2.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13.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4.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5.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7wNinuYvMzfZ5U1vBqhNhA"/>
</p:tagLst>
</file>

<file path=ppt/tags/tag7.xml><?xml version="1.0" encoding="utf-8"?>
<p:tagLst xmlns:a="http://schemas.openxmlformats.org/drawingml/2006/main" xmlns:r="http://schemas.openxmlformats.org/officeDocument/2006/relationships" xmlns:p="http://schemas.openxmlformats.org/presentationml/2006/main">
  <p:tag name="DVSECTIONID" val="HsVeI2TwAzQM9S4tQjLvMM"/>
</p:tagLst>
</file>

<file path=ppt/tags/tag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5189</Words>
  <Application>Microsoft Office PowerPoint</Application>
  <PresentationFormat>On-screen Show (4:3)</PresentationFormat>
  <Paragraphs>405</Paragraphs>
  <Slides>49</Slides>
  <Notes>49</Notes>
  <HiddenSlides>0</HiddenSlides>
  <MMClips>49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Cambria</vt:lpstr>
      <vt:lpstr>Georgia</vt:lpstr>
      <vt:lpstr>Times New Roman</vt:lpstr>
      <vt:lpstr>Wingdings</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Training and Pruning Fruit Plants </vt:lpstr>
      <vt:lpstr>Today’s Objectives </vt:lpstr>
      <vt:lpstr>Goals of Annual Pruning</vt:lpstr>
      <vt:lpstr>Goals of Pruning cont.</vt:lpstr>
      <vt:lpstr>Dormant Pruning vs. Summer Pruning</vt:lpstr>
      <vt:lpstr>Equipment</vt:lpstr>
      <vt:lpstr>Pruning technique</vt:lpstr>
      <vt:lpstr>Pruning Cuts</vt:lpstr>
      <vt:lpstr>Pruning cuts</vt:lpstr>
      <vt:lpstr>Pruning cuts</vt:lpstr>
      <vt:lpstr>Pruning technique can affect Cytospora infection in stone fruits</vt:lpstr>
      <vt:lpstr>Pruning Apples, Pears and Plums</vt:lpstr>
      <vt:lpstr>Pruning Apples, Pears and Plums</vt:lpstr>
      <vt:lpstr>PowerPoint Presentation</vt:lpstr>
      <vt:lpstr>Pruning Apples, Pears and Plums</vt:lpstr>
      <vt:lpstr>Pruning Apples, Pears and Plums</vt:lpstr>
      <vt:lpstr>Peaches and Nectarines</vt:lpstr>
      <vt:lpstr>Peaches and Nectarines</vt:lpstr>
      <vt:lpstr>Peaches and Nectarines</vt:lpstr>
      <vt:lpstr>PowerPoint Presentation</vt:lpstr>
      <vt:lpstr>Blueberries</vt:lpstr>
      <vt:lpstr>Understanding the Blueberry Plant</vt:lpstr>
      <vt:lpstr>Understanding the Blueberry Plant</vt:lpstr>
      <vt:lpstr>Understanding the Blueberry Plant</vt:lpstr>
      <vt:lpstr>Understanding the Blueberry Plant</vt:lpstr>
      <vt:lpstr>Pruning Young Blueberry Plant</vt:lpstr>
      <vt:lpstr>Pruning Young Blueberry Plant</vt:lpstr>
      <vt:lpstr>Pruning Mature Blueberry Plant</vt:lpstr>
      <vt:lpstr>Pruning Mature Blueberry Plant</vt:lpstr>
      <vt:lpstr>Pruning Mature Blueberry Plant</vt:lpstr>
      <vt:lpstr>Pruning Mature Blueberry Plant</vt:lpstr>
      <vt:lpstr>After</vt:lpstr>
      <vt:lpstr>Cane Fruits --Brambles</vt:lpstr>
      <vt:lpstr>Pruning and Training Brambles</vt:lpstr>
      <vt:lpstr>Pruning and Training Brambles</vt:lpstr>
      <vt:lpstr>Pruning and Training Brambles</vt:lpstr>
      <vt:lpstr>Pruning and Training Brambles</vt:lpstr>
      <vt:lpstr>Pruning and Training Brambles</vt:lpstr>
      <vt:lpstr>Pruning and Training Brambles</vt:lpstr>
      <vt:lpstr>Pruning and Training Brambles</vt:lpstr>
      <vt:lpstr>Pruning Erect Blackberries</vt:lpstr>
      <vt:lpstr>Pruning and Training Brambles</vt:lpstr>
      <vt:lpstr>Pruning and Training Brambles</vt:lpstr>
      <vt:lpstr>Pruning Semi-erect Blackberries</vt:lpstr>
      <vt:lpstr>References</vt:lpstr>
      <vt:lpstr>Resources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2016-04-26T19:54:25Z</dcterms:modified>
</cp:coreProperties>
</file>