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51"/>
  </p:notesMasterIdLst>
  <p:sldIdLst>
    <p:sldId id="355" r:id="rId3"/>
    <p:sldId id="315" r:id="rId4"/>
    <p:sldId id="317" r:id="rId5"/>
    <p:sldId id="318" r:id="rId6"/>
    <p:sldId id="336" r:id="rId7"/>
    <p:sldId id="352" r:id="rId8"/>
    <p:sldId id="256" r:id="rId9"/>
    <p:sldId id="257" r:id="rId10"/>
    <p:sldId id="258" r:id="rId11"/>
    <p:sldId id="259" r:id="rId12"/>
    <p:sldId id="319" r:id="rId13"/>
    <p:sldId id="320" r:id="rId14"/>
    <p:sldId id="321" r:id="rId15"/>
    <p:sldId id="322" r:id="rId16"/>
    <p:sldId id="323" r:id="rId17"/>
    <p:sldId id="340" r:id="rId18"/>
    <p:sldId id="324" r:id="rId19"/>
    <p:sldId id="260" r:id="rId20"/>
    <p:sldId id="327" r:id="rId21"/>
    <p:sldId id="325" r:id="rId22"/>
    <p:sldId id="341" r:id="rId23"/>
    <p:sldId id="338" r:id="rId24"/>
    <p:sldId id="261" r:id="rId25"/>
    <p:sldId id="326" r:id="rId26"/>
    <p:sldId id="330" r:id="rId27"/>
    <p:sldId id="331" r:id="rId28"/>
    <p:sldId id="339" r:id="rId29"/>
    <p:sldId id="349" r:id="rId30"/>
    <p:sldId id="350" r:id="rId31"/>
    <p:sldId id="351" r:id="rId32"/>
    <p:sldId id="270" r:id="rId33"/>
    <p:sldId id="271" r:id="rId34"/>
    <p:sldId id="276" r:id="rId35"/>
    <p:sldId id="274" r:id="rId36"/>
    <p:sldId id="279" r:id="rId37"/>
    <p:sldId id="343" r:id="rId38"/>
    <p:sldId id="344" r:id="rId39"/>
    <p:sldId id="346" r:id="rId40"/>
    <p:sldId id="345" r:id="rId41"/>
    <p:sldId id="283" r:id="rId42"/>
    <p:sldId id="347" r:id="rId43"/>
    <p:sldId id="335" r:id="rId44"/>
    <p:sldId id="353" r:id="rId45"/>
    <p:sldId id="348" r:id="rId46"/>
    <p:sldId id="328" r:id="rId47"/>
    <p:sldId id="337" r:id="rId48"/>
    <p:sldId id="354" r:id="rId49"/>
    <p:sldId id="356" r:id="rId50"/>
  </p:sldIdLst>
  <p:sldSz cx="9144000" cy="6858000" type="screen4x3"/>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autoAdjust="0"/>
  </p:normalViewPr>
  <p:slideViewPr>
    <p:cSldViewPr>
      <p:cViewPr varScale="1">
        <p:scale>
          <a:sx n="83" d="100"/>
          <a:sy n="83" d="100"/>
        </p:scale>
        <p:origin x="130" y="101"/>
      </p:cViewPr>
      <p:guideLst>
        <p:guide orient="horz" pos="2160"/>
        <p:guide pos="2880"/>
      </p:guideLst>
    </p:cSldViewPr>
  </p:slideViewPr>
  <p:outlineViewPr>
    <p:cViewPr>
      <p:scale>
        <a:sx n="33" d="100"/>
        <a:sy n="33" d="100"/>
      </p:scale>
      <p:origin x="0" y="2971"/>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896BA-812A-4934-AE19-965F8464140A}" type="datetimeFigureOut">
              <a:rPr lang="en-US" smtClean="0"/>
              <a:t>4/26/2016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FF0FA-E5F0-4F7F-B0B1-203C024A6589}" type="slidenum">
              <a:rPr lang="en-US" smtClean="0"/>
              <a:t>‹#›</a:t>
            </a:fld>
            <a:endParaRPr lang="en-US"/>
          </a:p>
        </p:txBody>
      </p:sp>
    </p:spTree>
    <p:extLst>
      <p:ext uri="{BB962C8B-B14F-4D97-AF65-F5344CB8AC3E}">
        <p14:creationId xmlns:p14="http://schemas.microsoft.com/office/powerpoint/2010/main" val="1408633362"/>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76924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4FF0FA-E5F0-4F7F-B0B1-203C024A6589}" type="slidenum">
              <a:rPr lang="en-US" smtClean="0"/>
              <a:t>5</a:t>
            </a:fld>
            <a:endParaRPr lang="en-US"/>
          </a:p>
        </p:txBody>
      </p:sp>
    </p:spTree>
    <p:extLst>
      <p:ext uri="{BB962C8B-B14F-4D97-AF65-F5344CB8AC3E}">
        <p14:creationId xmlns:p14="http://schemas.microsoft.com/office/powerpoint/2010/main" val="416089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4FF0FA-E5F0-4F7F-B0B1-203C024A6589}" type="slidenum">
              <a:rPr lang="en-US" smtClean="0"/>
              <a:t>8</a:t>
            </a:fld>
            <a:endParaRPr lang="en-US"/>
          </a:p>
        </p:txBody>
      </p:sp>
    </p:spTree>
    <p:extLst>
      <p:ext uri="{BB962C8B-B14F-4D97-AF65-F5344CB8AC3E}">
        <p14:creationId xmlns:p14="http://schemas.microsoft.com/office/powerpoint/2010/main" val="875286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78535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48</a:t>
            </a:fld>
            <a:endParaRPr lang="en-US"/>
          </a:p>
        </p:txBody>
      </p:sp>
    </p:spTree>
    <p:extLst>
      <p:ext uri="{BB962C8B-B14F-4D97-AF65-F5344CB8AC3E}">
        <p14:creationId xmlns:p14="http://schemas.microsoft.com/office/powerpoint/2010/main" val="1433935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5" y="2"/>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2"/>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1" y="4038600"/>
            <a:ext cx="4772528" cy="990600"/>
          </a:xfrm>
        </p:spPr>
        <p:txBody>
          <a:bodyPr>
            <a:normAutofit/>
          </a:bodyPr>
          <a:lstStyle>
            <a:lvl1pPr marL="0" indent="0" algn="r">
              <a:buNone/>
              <a:defRPr sz="2000" b="0">
                <a:solidFill>
                  <a:schemeClr val="tx1"/>
                </a:solidFill>
                <a:latin typeface="Georgia" pitchFamily="18" charset="0"/>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fld id="{6127FBE4-1CAC-4921-A885-F3914B86AC7F}" type="datetimeFigureOut">
              <a:rPr lang="en-US" smtClean="0"/>
              <a:pPr/>
              <a:t>4/26/2016</a:t>
            </a:fld>
            <a:endParaRPr lang="en-US"/>
          </a:p>
        </p:txBody>
      </p:sp>
      <p:sp>
        <p:nvSpPr>
          <p:cNvPr id="9" name="Footer Placeholder 11"/>
          <p:cNvSpPr>
            <a:spLocks noGrp="1"/>
          </p:cNvSpPr>
          <p:nvPr>
            <p:ph type="ftr" sz="quarter" idx="15"/>
          </p:nvPr>
        </p:nvSpPr>
        <p:spPr/>
        <p:txBody>
          <a:bodyPr/>
          <a:lstStyle>
            <a:lvl1pPr>
              <a:defRPr b="1" dirty="0" smtClean="0">
                <a:solidFill>
                  <a:schemeClr val="accent3">
                    <a:lumMod val="75000"/>
                  </a:schemeClr>
                </a:solidFill>
              </a:defRPr>
            </a:lvl1pPr>
          </a:lstStyle>
          <a:p>
            <a:endParaRPr lang="en-US"/>
          </a:p>
        </p:txBody>
      </p:sp>
      <p:sp>
        <p:nvSpPr>
          <p:cNvPr id="11" name="Slide Number Placeholder 12"/>
          <p:cNvSpPr>
            <a:spLocks noGrp="1"/>
          </p:cNvSpPr>
          <p:nvPr>
            <p:ph type="sldNum" sz="quarter" idx="16"/>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12867985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2754034318"/>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1379674075"/>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5" y="2"/>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4176245798"/>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3448076846"/>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1"/>
          <p:cNvSpPr>
            <a:spLocks noGrp="1"/>
          </p:cNvSpPr>
          <p:nvPr>
            <p:ph type="ctrTitle" hasCustomPrompt="1"/>
          </p:nvPr>
        </p:nvSpPr>
        <p:spPr>
          <a:xfrm>
            <a:off x="2590800" y="2286001"/>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1" y="4038600"/>
            <a:ext cx="4772528" cy="990600"/>
          </a:xfrm>
        </p:spPr>
        <p:txBody>
          <a:bodyPr>
            <a:normAutofit/>
          </a:bodyPr>
          <a:lstStyle>
            <a:lvl1pPr marL="0" indent="0" algn="r">
              <a:buNone/>
              <a:defRPr sz="2000" b="0">
                <a:solidFill>
                  <a:schemeClr val="tx1"/>
                </a:solidFill>
                <a:latin typeface="Georgia" pitchFamily="18"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68354" y="5109883"/>
            <a:ext cx="1938461" cy="1371600"/>
          </a:xfrm>
          <a:prstGeom prst="rect">
            <a:avLst/>
          </a:prstGeom>
        </p:spPr>
      </p:pic>
      <p:sp>
        <p:nvSpPr>
          <p:cNvPr id="11" name="Date Placeholder 10"/>
          <p:cNvSpPr>
            <a:spLocks noGrp="1"/>
          </p:cNvSpPr>
          <p:nvPr>
            <p:ph type="dt" sz="half" idx="14"/>
          </p:nvPr>
        </p:nvSpPr>
        <p:spPr/>
        <p:txBody>
          <a:bodyPr/>
          <a:lstStyle/>
          <a:p>
            <a:fld id="{51CF1133-3259-4C45-BABA-5B62D9C6F78D}" type="datetimeFigureOut">
              <a:rPr lang="en-US" smtClean="0">
                <a:solidFill>
                  <a:prstClr val="black">
                    <a:tint val="75000"/>
                  </a:prstClr>
                </a:solidFill>
              </a:rPr>
              <a:pPr/>
              <a:t>4/26/2016</a:t>
            </a:fld>
            <a:endParaRPr lang="en-US" dirty="0">
              <a:solidFill>
                <a:prstClr val="black">
                  <a:tint val="75000"/>
                </a:prstClr>
              </a:solidFill>
            </a:endParaRPr>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smtClean="0">
                <a:solidFill>
                  <a:srgbClr val="9BBB59">
                    <a:lumMod val="75000"/>
                  </a:srgbClr>
                </a:solidFill>
              </a:rPr>
              <a:t>
              </a:t>
            </a:r>
            <a:endParaRPr lang="en-US" dirty="0">
              <a:solidFill>
                <a:srgbClr val="9BBB59">
                  <a:lumMod val="75000"/>
                </a:srgbClr>
              </a:solidFill>
            </a:endParaRPr>
          </a:p>
        </p:txBody>
      </p:sp>
      <p:sp>
        <p:nvSpPr>
          <p:cNvPr id="13" name="Slide Number Placeholder 12"/>
          <p:cNvSpPr>
            <a:spLocks noGrp="1"/>
          </p:cNvSpPr>
          <p:nvPr>
            <p:ph type="sldNum" sz="quarter" idx="16"/>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71000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1"/>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51CF1133-3259-4C45-BABA-5B62D9C6F78D}"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2648886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705600" y="6356350"/>
            <a:ext cx="2133600" cy="365125"/>
          </a:xfrm>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560122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BC6CE-6D1E-47E5-8859-F31AC5380EB2}"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2429019"/>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B4E7C4-4DA4-404D-9965-B13F2DD7D8BF}" type="datetimeFigureOut">
              <a:rPr lang="en-US" smtClean="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7760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670536"/>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5" y="2"/>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3"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2"/>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fld id="{6127FBE4-1CAC-4921-A885-F3914B86AC7F}" type="datetimeFigureOut">
              <a:rPr lang="en-US" smtClean="0"/>
              <a:pPr/>
              <a:t>4/26/2016</a:t>
            </a:fld>
            <a:endParaRPr lang="en-US"/>
          </a:p>
        </p:txBody>
      </p:sp>
      <p:sp>
        <p:nvSpPr>
          <p:cNvPr id="7" name="Footer Placeholder 4"/>
          <p:cNvSpPr>
            <a:spLocks noGrp="1"/>
          </p:cNvSpPr>
          <p:nvPr>
            <p:ph type="ftr" sz="quarter" idx="15"/>
          </p:nvPr>
        </p:nvSpPr>
        <p:spPr/>
        <p:txBody>
          <a:bodyPr/>
          <a:lstStyle>
            <a:lvl1pPr>
              <a:defRPr/>
            </a:lvl1pPr>
          </a:lstStyle>
          <a:p>
            <a:endParaRPr lang="en-US"/>
          </a:p>
        </p:txBody>
      </p:sp>
      <p:sp>
        <p:nvSpPr>
          <p:cNvPr id="8" name="Slide Number Placeholder 5"/>
          <p:cNvSpPr>
            <a:spLocks noGrp="1"/>
          </p:cNvSpPr>
          <p:nvPr>
            <p:ph type="sldNum" sz="quarter" idx="16"/>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34632587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53424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ED02AE-B9A4-47BD-AF8E-97E16144138B}"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4725636"/>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0FD78B-DB02-4362-BCDC-98A55456977C}" type="datetimeFigureOut">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9451622"/>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762000" y="6356350"/>
            <a:ext cx="2133600" cy="365125"/>
          </a:xfrm>
        </p:spPr>
        <p:txBody>
          <a:bodyPr/>
          <a:lstStyle/>
          <a:p>
            <a:fld id="{51CF1133-3259-4C45-BABA-5B62D9C6F78D}" type="datetimeFigureOut">
              <a:rPr lang="en-US" smtClean="0">
                <a:solidFill>
                  <a:prstClr val="black">
                    <a:tint val="75000"/>
                  </a:prstClr>
                </a:solidFill>
              </a:rPr>
              <a:pPr/>
              <a:t>4/26/2016</a:t>
            </a:fld>
            <a:endParaRPr lang="en-US" dirty="0">
              <a:solidFill>
                <a:prstClr val="black">
                  <a:tint val="75000"/>
                </a:prstClr>
              </a:solidFill>
            </a:endParaRPr>
          </a:p>
        </p:txBody>
      </p:sp>
      <p:sp>
        <p:nvSpPr>
          <p:cNvPr id="6" name="Footer Placeholder 4"/>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5"/>
          <p:cNvSpPr>
            <a:spLocks noGrp="1"/>
          </p:cNvSpPr>
          <p:nvPr>
            <p:ph type="sldNum" sz="quarter" idx="12"/>
          </p:nvPr>
        </p:nvSpPr>
        <p:spPr>
          <a:xfrm>
            <a:off x="6705600" y="6356350"/>
            <a:ext cx="2133600" cy="365125"/>
          </a:xfrm>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290969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6FB7AA-4A53-424F-AD41-70827B6504BA}"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483901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solidFill>
                  <a:prstClr val="black">
                    <a:tint val="75000"/>
                  </a:prstClr>
                </a:solidFill>
              </a:rPr>
              <a:pPr/>
              <a:t>4/26/2016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57211"/>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51CF1133-3259-4C45-BABA-5B62D9C6F78D}" type="datetimeFigureOut">
              <a:rPr lang="en-US" smtClean="0">
                <a:solidFill>
                  <a:prstClr val="black">
                    <a:tint val="75000"/>
                  </a:prstClr>
                </a:solidFill>
              </a:rPr>
              <a:pPr/>
              <a:t>4/26/2016</a:t>
            </a:fld>
            <a:endParaRPr lang="en-US" dirty="0">
              <a:solidFill>
                <a:prstClr val="black">
                  <a:tint val="75000"/>
                </a:prstClr>
              </a:solidFill>
            </a:endParaRPr>
          </a:p>
        </p:txBody>
      </p:sp>
      <p:sp>
        <p:nvSpPr>
          <p:cNvPr id="4" name="Footer Placeholder 4"/>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5" name="Slide Number Placeholder 5"/>
          <p:cNvSpPr>
            <a:spLocks noGrp="1"/>
          </p:cNvSpPr>
          <p:nvPr>
            <p:ph type="sldNum" sz="quarter" idx="12"/>
          </p:nvPr>
        </p:nvSpPr>
        <p:spPr>
          <a:xfrm>
            <a:off x="6705600" y="6356350"/>
            <a:ext cx="2133600" cy="365125"/>
          </a:xfrm>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1699932"/>
      </p:ext>
    </p:extLst>
  </p:cSld>
  <p:clrMapOvr>
    <a:masterClrMapping/>
  </p:clrMapOvr>
  <p:transition spd="slow">
    <p:wipe dir="d"/>
  </p:transition>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9"/>
            <a:ext cx="6858000" cy="1641490"/>
          </a:xfrm>
        </p:spPr>
        <p:txBody>
          <a:bodyPr wrap="none" anchor="t">
            <a:normAutofit/>
          </a:bodyPr>
          <a:lstStyle>
            <a:lvl1pPr algn="r">
              <a:defRPr sz="8600" b="0" spc="-269">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7"/>
            <a:ext cx="6858000" cy="754025"/>
          </a:xfrm>
        </p:spPr>
        <p:txBody>
          <a:bodyPr anchor="b">
            <a:normAutofit/>
          </a:bodyPr>
          <a:lstStyle>
            <a:lvl1pPr marL="0" indent="0" algn="r">
              <a:buNone/>
              <a:defRPr sz="29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10243" indent="0" algn="ctr">
              <a:buNone/>
              <a:defRPr sz="1800"/>
            </a:lvl2pPr>
            <a:lvl3pPr marL="820487" indent="0" algn="ctr">
              <a:buNone/>
              <a:defRPr sz="1600"/>
            </a:lvl3pPr>
            <a:lvl4pPr marL="1230730" indent="0" algn="ctr">
              <a:buNone/>
              <a:defRPr sz="1400"/>
            </a:lvl4pPr>
            <a:lvl5pPr marL="1640973" indent="0" algn="ctr">
              <a:buNone/>
              <a:defRPr sz="1400"/>
            </a:lvl5pPr>
            <a:lvl6pPr marL="2051216" indent="0" algn="ctr">
              <a:buNone/>
              <a:defRPr sz="1400"/>
            </a:lvl6pPr>
            <a:lvl7pPr marL="2461461" indent="0" algn="ctr">
              <a:buNone/>
              <a:defRPr sz="1400"/>
            </a:lvl7pPr>
            <a:lvl8pPr marL="2871703" indent="0" algn="ctr">
              <a:buNone/>
              <a:defRPr sz="1400"/>
            </a:lvl8pPr>
            <a:lvl9pPr marL="3281946" indent="0" algn="ctr">
              <a:buNone/>
              <a:defRPr sz="14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solidFill>
                  <a:prstClr val="black">
                    <a:tint val="75000"/>
                  </a:prstClr>
                </a:solidFill>
              </a:rPr>
              <a:pPr/>
              <a:t>4/26/2016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a:solidFill>
                  <a:prstClr val="black">
                    <a:tint val="75000"/>
                  </a:prstClr>
                </a:solidFill>
              </a:rPr>
              <a:t>
              </a:t>
            </a: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35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5"/>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2293959574"/>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1227545977"/>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1840351610"/>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2123677140"/>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159366034"/>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2224941585"/>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fld id="{6127FBE4-1CAC-4921-A885-F3914B86AC7F}" type="datetimeFigureOut">
              <a:rPr lang="en-US" smtClean="0"/>
              <a:pPr/>
              <a:t>4/26/2016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AF43F2-239A-4935-A68B-C9B3E60D1EFA}" type="slidenum">
              <a:rPr lang="en-US" smtClean="0"/>
              <a:pPr/>
              <a:t>‹#›</a:t>
            </a:fld>
            <a:endParaRPr lang="en-US"/>
          </a:p>
        </p:txBody>
      </p:sp>
    </p:spTree>
    <p:extLst>
      <p:ext uri="{BB962C8B-B14F-4D97-AF65-F5344CB8AC3E}">
        <p14:creationId xmlns:p14="http://schemas.microsoft.com/office/powerpoint/2010/main" val="4081714146"/>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image" Target="../media/image4.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865" y="2"/>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2"/>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18" tIns="45709" rIns="91418" bIns="45709" rtlCol="0" anchor="ctr"/>
          <a:lstStyle>
            <a:lvl1pPr algn="l" fontAlgn="auto">
              <a:spcBef>
                <a:spcPts val="0"/>
              </a:spcBef>
              <a:spcAft>
                <a:spcPts val="0"/>
              </a:spcAft>
              <a:defRPr sz="1200" dirty="0">
                <a:solidFill>
                  <a:schemeClr val="tx1">
                    <a:tint val="75000"/>
                  </a:schemeClr>
                </a:solidFill>
                <a:latin typeface="+mn-lt"/>
                <a:cs typeface="+mn-cs"/>
              </a:defRPr>
            </a:lvl1pPr>
          </a:lstStyle>
          <a:p>
            <a:fld id="{6127FBE4-1CAC-4921-A885-F3914B86AC7F}" type="datetimeFigureOut">
              <a:rPr lang="en-US" smtClean="0"/>
              <a:pPr/>
              <a:t>4/26/2016</a:t>
            </a:fld>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18" tIns="45709" rIns="91418" bIns="45709"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18" tIns="45709" rIns="91418" bIns="45709"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AFAF43F2-239A-4935-A68B-C9B3E60D1EFA}" type="slidenum">
              <a:rPr lang="en-US" smtClean="0"/>
              <a:pPr/>
              <a:t>‹#›</a:t>
            </a:fld>
            <a:endParaRPr lang="en-US"/>
          </a:p>
        </p:txBody>
      </p:sp>
      <p:pic>
        <p:nvPicPr>
          <p:cNvPr id="1032"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2400" y="-109537"/>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5875" y="5834065"/>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29401"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dir="d"/>
  </p:transition>
  <p:timing>
    <p:tnLst>
      <p:par>
        <p:cTn id="1" dur="indefinite" restart="never" nodeType="tmRoot"/>
      </p:par>
    </p:tnLst>
  </p:timing>
  <p:txStyles>
    <p:titleStyle>
      <a:lvl1pPr algn="l" rtl="0" eaLnBrk="1" fontAlgn="base" hangingPunct="1">
        <a:spcBef>
          <a:spcPct val="0"/>
        </a:spcBef>
        <a:spcAft>
          <a:spcPct val="0"/>
        </a:spcAft>
        <a:defRPr lang="en-US" sz="4400" kern="1200" dirty="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mbria" pitchFamily="18" charset="0"/>
        </a:defRPr>
      </a:lvl2pPr>
      <a:lvl3pPr algn="l" rtl="0" eaLnBrk="1" fontAlgn="base" hangingPunct="1">
        <a:spcBef>
          <a:spcPct val="0"/>
        </a:spcBef>
        <a:spcAft>
          <a:spcPct val="0"/>
        </a:spcAft>
        <a:defRPr sz="4400">
          <a:solidFill>
            <a:schemeClr val="tx1"/>
          </a:solidFill>
          <a:latin typeface="Cambria" pitchFamily="18" charset="0"/>
        </a:defRPr>
      </a:lvl3pPr>
      <a:lvl4pPr algn="l" rtl="0" eaLnBrk="1" fontAlgn="base" hangingPunct="1">
        <a:spcBef>
          <a:spcPct val="0"/>
        </a:spcBef>
        <a:spcAft>
          <a:spcPct val="0"/>
        </a:spcAft>
        <a:defRPr sz="4400">
          <a:solidFill>
            <a:schemeClr val="tx1"/>
          </a:solidFill>
          <a:latin typeface="Cambria" pitchFamily="18" charset="0"/>
        </a:defRPr>
      </a:lvl4pPr>
      <a:lvl5pPr algn="l" rtl="0" eaLnBrk="1" fontAlgn="base" hangingPunct="1">
        <a:spcBef>
          <a:spcPct val="0"/>
        </a:spcBef>
        <a:spcAft>
          <a:spcPct val="0"/>
        </a:spcAft>
        <a:defRPr sz="4400">
          <a:solidFill>
            <a:schemeClr val="tx1"/>
          </a:solidFill>
          <a:latin typeface="Cambria" pitchFamily="18" charset="0"/>
        </a:defRPr>
      </a:lvl5pPr>
      <a:lvl6pPr marL="457092" algn="l" rtl="0" eaLnBrk="1" fontAlgn="base" hangingPunct="1">
        <a:spcBef>
          <a:spcPct val="0"/>
        </a:spcBef>
        <a:spcAft>
          <a:spcPct val="0"/>
        </a:spcAft>
        <a:defRPr sz="4400">
          <a:solidFill>
            <a:schemeClr val="tx1"/>
          </a:solidFill>
          <a:latin typeface="Cambria" pitchFamily="18" charset="0"/>
        </a:defRPr>
      </a:lvl6pPr>
      <a:lvl7pPr marL="914186" algn="l" rtl="0" eaLnBrk="1" fontAlgn="base" hangingPunct="1">
        <a:spcBef>
          <a:spcPct val="0"/>
        </a:spcBef>
        <a:spcAft>
          <a:spcPct val="0"/>
        </a:spcAft>
        <a:defRPr sz="4400">
          <a:solidFill>
            <a:schemeClr val="tx1"/>
          </a:solidFill>
          <a:latin typeface="Cambria" pitchFamily="18" charset="0"/>
        </a:defRPr>
      </a:lvl7pPr>
      <a:lvl8pPr marL="1371279" algn="l" rtl="0" eaLnBrk="1" fontAlgn="base" hangingPunct="1">
        <a:spcBef>
          <a:spcPct val="0"/>
        </a:spcBef>
        <a:spcAft>
          <a:spcPct val="0"/>
        </a:spcAft>
        <a:defRPr sz="4400">
          <a:solidFill>
            <a:schemeClr val="tx1"/>
          </a:solidFill>
          <a:latin typeface="Cambria" pitchFamily="18" charset="0"/>
        </a:defRPr>
      </a:lvl8pPr>
      <a:lvl9pPr marL="1828373" algn="l" rtl="0" eaLnBrk="1" fontAlgn="base" hangingPunct="1">
        <a:spcBef>
          <a:spcPct val="0"/>
        </a:spcBef>
        <a:spcAft>
          <a:spcPct val="0"/>
        </a:spcAft>
        <a:defRPr sz="4400">
          <a:solidFill>
            <a:schemeClr val="tx1"/>
          </a:solidFill>
          <a:latin typeface="Cambria" pitchFamily="18" charset="0"/>
        </a:defRPr>
      </a:lvl9pPr>
    </p:titleStyle>
    <p:bodyStyle>
      <a:lvl1pPr marL="342820" indent="-3428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776" indent="-28568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2733" indent="-228546"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599825" indent="-228546" algn="l" rtl="0" eaLnBrk="1" fontAlgn="base" hangingPunct="1">
        <a:spcBef>
          <a:spcPct val="20000"/>
        </a:spcBef>
        <a:spcAft>
          <a:spcPct val="0"/>
        </a:spcAft>
        <a:buFont typeface="Arial" charset="0"/>
        <a:buChar char="–"/>
        <a:defRPr kern="1200">
          <a:solidFill>
            <a:schemeClr val="tx1"/>
          </a:solidFill>
          <a:latin typeface="+mn-lt"/>
          <a:ea typeface="+mn-ea"/>
          <a:cs typeface="+mn-cs"/>
        </a:defRPr>
      </a:lvl4pPr>
      <a:lvl5pPr marL="2056919" indent="-228546" algn="l" rtl="0" eaLnBrk="1" fontAlgn="base" hangingPunct="1">
        <a:spcBef>
          <a:spcPct val="20000"/>
        </a:spcBef>
        <a:spcAft>
          <a:spcPct val="0"/>
        </a:spcAft>
        <a:buFont typeface="Arial" charset="0"/>
        <a:buChar char="»"/>
        <a:defRPr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3544"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29" tIns="45714" rIns="91429" bIns="4571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1"/>
            <a:ext cx="80772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pPr defTabSz="410243"/>
            <a:fld id="{51CF1133-3259-4C45-BABA-5B62D9C6F78D}" type="datetimeFigureOut">
              <a:rPr lang="en-US" smtClean="0">
                <a:solidFill>
                  <a:prstClr val="black">
                    <a:tint val="75000"/>
                  </a:prstClr>
                </a:solidFill>
              </a:rPr>
              <a:pPr defTabSz="410243"/>
              <a:t>4/26/2016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pPr defTabSz="410243"/>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pPr defTabSz="410243"/>
            <a:fld id="{6D22F896-40B5-4ADD-8801-0D06FADFA095}" type="slidenum">
              <a:rPr lang="en-US" smtClean="0">
                <a:solidFill>
                  <a:prstClr val="black">
                    <a:tint val="75000"/>
                  </a:prstClr>
                </a:solidFill>
              </a:rPr>
              <a:pPr defTabSz="410243"/>
              <a:t>‹#›</a:t>
            </a:fld>
            <a:endParaRPr lang="en-US" dirty="0">
              <a:solidFill>
                <a:prstClr val="black">
                  <a:tint val="75000"/>
                </a:prstClr>
              </a:solidFill>
            </a:endParaRPr>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2400" y="-109182"/>
            <a:ext cx="818707" cy="7083189"/>
          </a:xfrm>
          <a:prstGeom prst="rect">
            <a:avLst/>
          </a:prstGeom>
        </p:spPr>
      </p:pic>
      <p:pic>
        <p:nvPicPr>
          <p:cNvPr id="9" name="Picture 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extLst>
      <p:ext uri="{BB962C8B-B14F-4D97-AF65-F5344CB8AC3E}">
        <p14:creationId xmlns:p14="http://schemas.microsoft.com/office/powerpoint/2010/main" val="37067608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ransition spd="slow">
    <p:wipe dir="d"/>
  </p:transition>
  <p:timing>
    <p:tnLst>
      <p:par>
        <p:cTn id="1" dur="indefinite" restart="never" nodeType="tmRoot"/>
      </p:par>
    </p:tnLst>
  </p:timing>
  <p:hf sldNum="0" hdr="0" ftr="0" dt="0"/>
  <p:txStyles>
    <p:titleStyle>
      <a:lvl1pPr algn="l" defTabSz="914293" rtl="0" eaLnBrk="1" latinLnBrk="0" hangingPunct="1">
        <a:spcBef>
          <a:spcPct val="0"/>
        </a:spcBef>
        <a:buNone/>
        <a:defRPr lang="en-US" sz="4400" kern="1200" dirty="0" smtClean="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2.png"/><Relationship Id="rId4" Type="http://schemas.openxmlformats.org/officeDocument/2006/relationships/audio" Target="../media/media1.m4a"/><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extension.cropsci.illinois.edu/handbook/pdfs/chapter08.pdf" TargetMode="External"/><Relationship Id="rId5" Type="http://schemas.openxmlformats.org/officeDocument/2006/relationships/image" Target="../media/image1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extension.cropsci.illinois.edu/handbook/pdfs/chapter08.pdf" TargetMode="External"/><Relationship Id="rId5"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hyperlink" Target="https://extension.cropsci.illinois.edu/handbook/pdfs/chapter08.pdf"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extension.cropsci.illinois.edu/handbook/pdfs/chapter08.pdf" TargetMode="External"/><Relationship Id="rId5" Type="http://schemas.openxmlformats.org/officeDocument/2006/relationships/image" Target="../media/image12.png"/><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extension.cropsci.illinois.edu/handbook/pdfs/chapter08.pdf" TargetMode="External"/><Relationship Id="rId5" Type="http://schemas.openxmlformats.org/officeDocument/2006/relationships/image" Target="../media/image12.png"/><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png"/><Relationship Id="rId5" Type="http://schemas.openxmlformats.org/officeDocument/2006/relationships/image" Target="../media/image35.jpe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2.pn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44.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mwveguide.org/"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hyperlink" Target="http://www.soiltesting.org/labcertification.html"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2.pn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2.png"/><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2.png"/><Relationship Id="rId5" Type="http://schemas.openxmlformats.org/officeDocument/2006/relationships/hyperlink" Target="http://www2.ca.uky.edu/agc/pubs/id/id36/id36.pdf" TargetMode="Externa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hyperlink" Target="http://mwveguide.org/" TargetMode="External"/><Relationship Id="rId2" Type="http://schemas.openxmlformats.org/officeDocument/2006/relationships/hyperlink" Target="http://www2.ca.uky.edu/agc/pubs/id/id36/id36.pdf" TargetMode="External"/><Relationship Id="rId1" Type="http://schemas.openxmlformats.org/officeDocument/2006/relationships/slideLayout" Target="../slideLayouts/slideLayout3.xml"/><Relationship Id="rId6" Type="http://schemas.openxmlformats.org/officeDocument/2006/relationships/hyperlink" Target="http://www.extension.umn.edu/agriculture/nutrient-management/nitrogen/nitrogen-application-with-irrigation-water-chemigation/" TargetMode="External"/><Relationship Id="rId5" Type="http://schemas.openxmlformats.org/officeDocument/2006/relationships/hyperlink" Target="http://www.nrcs.usda.gov/wps/portal/nrcs/surveylist/soils/survey/state/?stateId=IL" TargetMode="External"/><Relationship Id="rId4" Type="http://schemas.openxmlformats.org/officeDocument/2006/relationships/hyperlink" Target="https://extension.cropsci.illinois.edu/handbook/pdfs/chapter08.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5.xml"/><Relationship Id="rId7" Type="http://schemas.openxmlformats.org/officeDocument/2006/relationships/hyperlink" Target="mailto:shenning@illinois.edu" TargetMode="Externa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hyperlink" Target="mailto:jkindhar@illinois.edu" TargetMode="External"/><Relationship Id="rId5" Type="http://schemas.openxmlformats.org/officeDocument/2006/relationships/notesSlide" Target="../notesSlides/notesSlide4.xml"/><Relationship Id="rId10" Type="http://schemas.openxmlformats.org/officeDocument/2006/relationships/hyperlink" Target="mailto:kruege13@illinois.edu" TargetMode="External"/><Relationship Id="rId4" Type="http://schemas.openxmlformats.org/officeDocument/2006/relationships/slideLayout" Target="../slideLayouts/slideLayout16.xml"/><Relationship Id="rId9" Type="http://schemas.openxmlformats.org/officeDocument/2006/relationships/hyperlink" Target="mailto:mhosier@illinois.edu"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46.m4a"/><Relationship Id="rId7"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5.xml"/><Relationship Id="rId5" Type="http://schemas.openxmlformats.org/officeDocument/2006/relationships/slideLayout" Target="../slideLayouts/slideLayout16.xml"/><Relationship Id="rId10" Type="http://schemas.openxmlformats.org/officeDocument/2006/relationships/image" Target="../media/image12.png"/><Relationship Id="rId4" Type="http://schemas.openxmlformats.org/officeDocument/2006/relationships/audio" Target="../media/media46.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hyperlink" Target="http://urbanext.illinois.edu/soiltest/"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extension.cropsci.illinois.edu/handbook/pdfs/chapter08.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extension.cropsci.illinois.edu/handbook/pdfs/chapter08.pdf" TargetMode="External"/><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hyperlink" Target="https://extension.cropsci.illinois.edu/handbook/pdfs/chapter08.pdf" TargetMode="External"/><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nrcs.usda.gov/wps/portal/nrcs/surveylist/soils/survey/state/?stateId=IL" TargetMode="Externa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6147287"/>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cstate="print"/>
          <a:srcRect/>
          <a:stretch>
            <a:fillRect/>
          </a:stretch>
        </p:blipFill>
        <p:spPr bwMode="auto">
          <a:xfrm>
            <a:off x="1241688" y="152401"/>
            <a:ext cx="5387714" cy="5824187"/>
          </a:xfrm>
          <a:prstGeom prst="rect">
            <a:avLst/>
          </a:prstGeom>
          <a:noFill/>
          <a:ln w="9525">
            <a:solidFill>
              <a:schemeClr val="tx1"/>
            </a:solidFill>
            <a:miter lim="800000"/>
            <a:headEnd/>
            <a:tailEnd/>
          </a:ln>
        </p:spPr>
      </p:pic>
      <p:sp>
        <p:nvSpPr>
          <p:cNvPr id="2" name="TextBox 1"/>
          <p:cNvSpPr txBox="1"/>
          <p:nvPr/>
        </p:nvSpPr>
        <p:spPr>
          <a:xfrm>
            <a:off x="1241688" y="6037291"/>
            <a:ext cx="5768714" cy="461665"/>
          </a:xfrm>
          <a:prstGeom prst="rect">
            <a:avLst/>
          </a:prstGeom>
          <a:noFill/>
        </p:spPr>
        <p:txBody>
          <a:bodyPr wrap="square" lIns="91418" tIns="45709" rIns="91418" bIns="45709" rtlCol="0">
            <a:spAutoFit/>
          </a:bodyPr>
          <a:lstStyle/>
          <a:p>
            <a:r>
              <a:rPr lang="en-US" sz="2400" dirty="0">
                <a:effectLst>
                  <a:outerShdw blurRad="50800" dist="38100" dir="5400000" algn="t" rotWithShape="0">
                    <a:prstClr val="black">
                      <a:alpha val="40000"/>
                    </a:prstClr>
                  </a:outerShdw>
                </a:effectLst>
              </a:rPr>
              <a:t>Nutrient availability is controlled by soil pH</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TextBox 5"/>
          <p:cNvSpPr txBox="1"/>
          <p:nvPr/>
        </p:nvSpPr>
        <p:spPr>
          <a:xfrm>
            <a:off x="649896" y="6414992"/>
            <a:ext cx="5813535" cy="338532"/>
          </a:xfrm>
          <a:prstGeom prst="rect">
            <a:avLst/>
          </a:prstGeom>
          <a:noFill/>
        </p:spPr>
        <p:txBody>
          <a:bodyPr wrap="none" lIns="91418" tIns="45709" rIns="91418" bIns="45709" rtlCol="0">
            <a:spAutoFit/>
          </a:bodyPr>
          <a:lstStyle/>
          <a:p>
            <a:r>
              <a:rPr lang="en-US" sz="1600" dirty="0">
                <a:hlinkClick r:id="rId6"/>
              </a:rPr>
              <a:t>https://extension.cropsci.illinois.edu/handbook/pdfs/chapter08.pdf</a:t>
            </a:r>
            <a:endParaRPr lang="en-US" sz="1600" dirty="0"/>
          </a:p>
        </p:txBody>
      </p:sp>
    </p:spTree>
  </p:cSld>
  <p:clrMapOvr>
    <a:masterClrMapping/>
  </p:clrMapOvr>
  <p:transition spd="slow" advTm="273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3/216_pH_Scale-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981" y="685800"/>
            <a:ext cx="3042559"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5484" y="15373"/>
            <a:ext cx="8305800" cy="838200"/>
          </a:xfrm>
        </p:spPr>
        <p:txBody>
          <a:bodyPr/>
          <a:lstStyle/>
          <a:p>
            <a:r>
              <a:rPr lang="en-US" dirty="0" smtClean="0"/>
              <a:t>How pH measurements are made</a:t>
            </a:r>
            <a:endParaRPr lang="en-US" dirty="0"/>
          </a:p>
        </p:txBody>
      </p:sp>
      <p:sp>
        <p:nvSpPr>
          <p:cNvPr id="3" name="Content Placeholder 2"/>
          <p:cNvSpPr>
            <a:spLocks noGrp="1"/>
          </p:cNvSpPr>
          <p:nvPr>
            <p:ph idx="1"/>
          </p:nvPr>
        </p:nvSpPr>
        <p:spPr>
          <a:xfrm>
            <a:off x="3891037" y="853575"/>
            <a:ext cx="8077200" cy="4297363"/>
          </a:xfrm>
        </p:spPr>
        <p:txBody>
          <a:bodyPr>
            <a:normAutofit/>
          </a:bodyPr>
          <a:lstStyle/>
          <a:p>
            <a:r>
              <a:rPr lang="en-US" sz="2400" dirty="0"/>
              <a:t>This is the first test you should do</a:t>
            </a:r>
          </a:p>
          <a:p>
            <a:r>
              <a:rPr lang="en-US" sz="2000" dirty="0"/>
              <a:t>Remember soil pH controls availability</a:t>
            </a:r>
          </a:p>
          <a:p>
            <a:pPr lvl="1"/>
            <a:r>
              <a:rPr lang="en-US" dirty="0" smtClean="0"/>
              <a:t>Reactive dyes</a:t>
            </a:r>
          </a:p>
          <a:p>
            <a:pPr lvl="2"/>
            <a:r>
              <a:rPr lang="en-US" sz="2000" dirty="0"/>
              <a:t>Fairly low-tech, simple</a:t>
            </a:r>
          </a:p>
          <a:p>
            <a:pPr lvl="1"/>
            <a:r>
              <a:rPr lang="en-US" dirty="0" smtClean="0"/>
              <a:t>pH paper</a:t>
            </a:r>
          </a:p>
          <a:p>
            <a:pPr lvl="2"/>
            <a:r>
              <a:rPr lang="en-US" dirty="0" smtClean="0"/>
              <a:t>Cheap, simple</a:t>
            </a:r>
          </a:p>
          <a:p>
            <a:pPr lvl="1"/>
            <a:r>
              <a:rPr lang="en-US" dirty="0" smtClean="0"/>
              <a:t>pH meter</a:t>
            </a:r>
          </a:p>
          <a:p>
            <a:pPr lvl="2"/>
            <a:r>
              <a:rPr lang="en-US" sz="2000" dirty="0"/>
              <a:t>Good meters aren’t cheap</a:t>
            </a:r>
          </a:p>
          <a:p>
            <a:pPr lvl="2"/>
            <a:r>
              <a:rPr lang="en-US" sz="2000" dirty="0"/>
              <a:t>1:1 paste is made, </a:t>
            </a:r>
          </a:p>
          <a:p>
            <a:pPr marL="914186" lvl="2" indent="0">
              <a:buNone/>
            </a:pPr>
            <a:r>
              <a:rPr lang="en-US" sz="2000" dirty="0"/>
              <a:t>        measured after short time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2369447"/>
      </p:ext>
    </p:extLst>
  </p:cSld>
  <p:clrMapOvr>
    <a:masterClrMapping/>
  </p:clrMapOvr>
  <p:transition spd="slow" advTm="225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06569"/>
            <a:ext cx="8077200" cy="1143000"/>
          </a:xfrm>
        </p:spPr>
        <p:txBody>
          <a:bodyPr/>
          <a:lstStyle/>
          <a:p>
            <a:r>
              <a:rPr lang="en-US" dirty="0" smtClean="0"/>
              <a:t>What is optimal?</a:t>
            </a:r>
            <a:endParaRPr lang="en-US" dirty="0"/>
          </a:p>
        </p:txBody>
      </p:sp>
      <p:sp>
        <p:nvSpPr>
          <p:cNvPr id="3" name="Content Placeholder 2"/>
          <p:cNvSpPr>
            <a:spLocks noGrp="1"/>
          </p:cNvSpPr>
          <p:nvPr>
            <p:ph idx="1"/>
          </p:nvPr>
        </p:nvSpPr>
        <p:spPr>
          <a:xfrm>
            <a:off x="6438900" y="1295402"/>
            <a:ext cx="2552700" cy="4297363"/>
          </a:xfrm>
        </p:spPr>
        <p:txBody>
          <a:bodyPr/>
          <a:lstStyle/>
          <a:p>
            <a:r>
              <a:rPr lang="en-US" dirty="0" smtClean="0"/>
              <a:t>A pH of 6-6.5 is generally considered ideal</a:t>
            </a:r>
          </a:p>
          <a:p>
            <a:endParaRPr lang="en-US" dirty="0"/>
          </a:p>
        </p:txBody>
      </p:sp>
      <p:pic>
        <p:nvPicPr>
          <p:cNvPr id="6" name="Picture 3"/>
          <p:cNvPicPr>
            <a:picLocks noChangeAspect="1" noChangeArrowheads="1"/>
          </p:cNvPicPr>
          <p:nvPr/>
        </p:nvPicPr>
        <p:blipFill>
          <a:blip r:embed="rId4" cstate="print"/>
          <a:srcRect/>
          <a:stretch>
            <a:fillRect/>
          </a:stretch>
        </p:blipFill>
        <p:spPr bwMode="auto">
          <a:xfrm>
            <a:off x="990600" y="729015"/>
            <a:ext cx="5387714" cy="5824187"/>
          </a:xfrm>
          <a:prstGeom prst="rect">
            <a:avLst/>
          </a:prstGeom>
          <a:noFill/>
          <a:ln w="9525">
            <a:solidFill>
              <a:schemeClr val="tx1"/>
            </a:solidFill>
            <a:miter lim="800000"/>
            <a:headEnd/>
            <a:tailEnd/>
          </a:ln>
        </p:spPr>
      </p:pic>
      <p:cxnSp>
        <p:nvCxnSpPr>
          <p:cNvPr id="7" name="Straight Connector 6"/>
          <p:cNvCxnSpPr/>
          <p:nvPr/>
        </p:nvCxnSpPr>
        <p:spPr>
          <a:xfrm>
            <a:off x="3581400" y="859712"/>
            <a:ext cx="0" cy="51054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8" name="TextBox 7"/>
          <p:cNvSpPr txBox="1"/>
          <p:nvPr/>
        </p:nvSpPr>
        <p:spPr>
          <a:xfrm>
            <a:off x="649895" y="6497062"/>
            <a:ext cx="5813535" cy="338532"/>
          </a:xfrm>
          <a:prstGeom prst="rect">
            <a:avLst/>
          </a:prstGeom>
          <a:noFill/>
        </p:spPr>
        <p:txBody>
          <a:bodyPr wrap="none" lIns="91418" tIns="45709" rIns="91418" bIns="45709" rtlCol="0">
            <a:spAutoFit/>
          </a:bodyPr>
          <a:lstStyle/>
          <a:p>
            <a:r>
              <a:rPr lang="en-US" sz="1600" dirty="0">
                <a:hlinkClick r:id="rId6"/>
              </a:rPr>
              <a:t>https://extension.cropsci.illinois.edu/handbook/pdfs/chapter08.pdf</a:t>
            </a:r>
            <a:endParaRPr lang="en-US" sz="1600" dirty="0"/>
          </a:p>
        </p:txBody>
      </p:sp>
    </p:spTree>
    <p:extLst>
      <p:ext uri="{BB962C8B-B14F-4D97-AF65-F5344CB8AC3E}">
        <p14:creationId xmlns:p14="http://schemas.microsoft.com/office/powerpoint/2010/main" val="141302006"/>
      </p:ext>
    </p:extLst>
  </p:cSld>
  <p:clrMapOvr>
    <a:masterClrMapping/>
  </p:clrMapOvr>
  <p:transition spd="slow" advTm="459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28600"/>
            <a:ext cx="3124200" cy="3048000"/>
          </a:xfrm>
        </p:spPr>
        <p:txBody>
          <a:bodyPr/>
          <a:lstStyle/>
          <a:p>
            <a:r>
              <a:rPr lang="en-US" dirty="0" smtClean="0"/>
              <a:t>What if my pH is too high?</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4403" y="99431"/>
            <a:ext cx="4571999" cy="6836768"/>
          </a:xfrm>
        </p:spPr>
      </p:pic>
      <p:sp>
        <p:nvSpPr>
          <p:cNvPr id="14" name="TextBox 13"/>
          <p:cNvSpPr txBox="1"/>
          <p:nvPr/>
        </p:nvSpPr>
        <p:spPr>
          <a:xfrm>
            <a:off x="5257800" y="3379315"/>
            <a:ext cx="3886200" cy="1077218"/>
          </a:xfrm>
          <a:prstGeom prst="rect">
            <a:avLst/>
          </a:prstGeom>
          <a:noFill/>
        </p:spPr>
        <p:txBody>
          <a:bodyPr wrap="square" lIns="91418" tIns="45709" rIns="91418" bIns="45709" rtlCol="0">
            <a:spAutoFit/>
          </a:bodyPr>
          <a:lstStyle/>
          <a:p>
            <a:r>
              <a:rPr lang="en-US" sz="1600" dirty="0">
                <a:hlinkClick r:id="rId5"/>
              </a:rPr>
              <a:t>https://extension.cropsci.illinois.edu/handbook/pdfs/chapter08.pdf</a:t>
            </a:r>
            <a:endParaRPr lang="en-US" sz="1600" dirty="0"/>
          </a:p>
          <a:p>
            <a:endParaRPr lang="en-US" sz="1600" dirty="0"/>
          </a:p>
          <a:p>
            <a:endParaRPr lang="en-US"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7612303"/>
      </p:ext>
    </p:extLst>
  </p:cSld>
  <p:clrMapOvr>
    <a:masterClrMapping/>
  </p:clrMapOvr>
  <p:transition spd="slow" advTm="522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882"/>
            <a:ext cx="8077200" cy="1143000"/>
          </a:xfrm>
        </p:spPr>
        <p:txBody>
          <a:bodyPr/>
          <a:lstStyle/>
          <a:p>
            <a:r>
              <a:rPr lang="en-US" dirty="0" smtClean="0"/>
              <a:t>Some things to remember</a:t>
            </a:r>
            <a:endParaRPr lang="en-US" dirty="0"/>
          </a:p>
        </p:txBody>
      </p:sp>
      <p:sp>
        <p:nvSpPr>
          <p:cNvPr id="3" name="Content Placeholder 2"/>
          <p:cNvSpPr>
            <a:spLocks noGrp="1"/>
          </p:cNvSpPr>
          <p:nvPr>
            <p:ph idx="1"/>
          </p:nvPr>
        </p:nvSpPr>
        <p:spPr>
          <a:xfrm>
            <a:off x="640702" y="914402"/>
            <a:ext cx="8077200" cy="5032987"/>
          </a:xfrm>
        </p:spPr>
        <p:txBody>
          <a:bodyPr>
            <a:normAutofit lnSpcReduction="10000"/>
          </a:bodyPr>
          <a:lstStyle/>
          <a:p>
            <a:r>
              <a:rPr lang="en-US" dirty="0" smtClean="0"/>
              <a:t>Granular sulfur is the cheapest and most readily available acidifying agent (there are many)</a:t>
            </a:r>
          </a:p>
          <a:p>
            <a:pPr lvl="1"/>
            <a:r>
              <a:rPr lang="en-US" dirty="0" smtClean="0"/>
              <a:t>But being granular takes longer to carry out the desired soil acidification</a:t>
            </a:r>
          </a:p>
          <a:p>
            <a:r>
              <a:rPr lang="en-US" dirty="0" smtClean="0"/>
              <a:t>Don’t apply more than 2 lbs. sulfur/100 ft</a:t>
            </a:r>
            <a:r>
              <a:rPr lang="en-US" baseline="30000" dirty="0" smtClean="0"/>
              <a:t>2</a:t>
            </a:r>
            <a:r>
              <a:rPr lang="en-US" dirty="0" smtClean="0"/>
              <a:t> per application at one time.</a:t>
            </a:r>
          </a:p>
          <a:p>
            <a:r>
              <a:rPr lang="en-US" dirty="0" smtClean="0"/>
              <a:t>Wait at least 3 months to make </a:t>
            </a:r>
            <a:r>
              <a:rPr lang="en-US" dirty="0"/>
              <a:t>another application</a:t>
            </a:r>
          </a:p>
          <a:p>
            <a:r>
              <a:rPr lang="en-US" dirty="0" smtClean="0"/>
              <a:t>RETEST!</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7966576"/>
      </p:ext>
    </p:extLst>
  </p:cSld>
  <p:clrMapOvr>
    <a:masterClrMapping/>
  </p:clrMapOvr>
  <p:transition spd="slow" advTm="444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 y="685800"/>
            <a:ext cx="9130324" cy="5334000"/>
          </a:xfrm>
        </p:spPr>
      </p:pic>
      <p:sp>
        <p:nvSpPr>
          <p:cNvPr id="2" name="Title 1"/>
          <p:cNvSpPr>
            <a:spLocks noGrp="1"/>
          </p:cNvSpPr>
          <p:nvPr>
            <p:ph type="title"/>
          </p:nvPr>
        </p:nvSpPr>
        <p:spPr>
          <a:xfrm>
            <a:off x="457200" y="-152400"/>
            <a:ext cx="9601200" cy="1143000"/>
          </a:xfrm>
        </p:spPr>
        <p:txBody>
          <a:bodyPr/>
          <a:lstStyle/>
          <a:p>
            <a:r>
              <a:rPr lang="en-US" dirty="0" smtClean="0"/>
              <a:t>What do I do is my soil is too acidic?</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580563"/>
      </p:ext>
    </p:extLst>
  </p:cSld>
  <p:clrMapOvr>
    <a:masterClrMapping/>
  </p:clrMapOvr>
  <p:transition spd="slow" advTm="274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lime is created equal</a:t>
            </a:r>
            <a:endParaRPr lang="en-US" dirty="0"/>
          </a:p>
        </p:txBody>
      </p:sp>
      <p:pic>
        <p:nvPicPr>
          <p:cNvPr id="4" name="Content Placeholder 3"/>
          <p:cNvPicPr>
            <a:picLocks noGrp="1" noChangeAspect="1"/>
          </p:cNvPicPr>
          <p:nvPr>
            <p:ph idx="1"/>
          </p:nvPr>
        </p:nvPicPr>
        <p:blipFill>
          <a:blip r:embed="rId4"/>
          <a:stretch>
            <a:fillRect/>
          </a:stretch>
        </p:blipFill>
        <p:spPr>
          <a:xfrm>
            <a:off x="1295400" y="1524000"/>
            <a:ext cx="6533887" cy="2888456"/>
          </a:xfrm>
          <a:prstGeom prst="rect">
            <a:avLst/>
          </a:prstGeom>
        </p:spPr>
      </p:pic>
      <p:sp>
        <p:nvSpPr>
          <p:cNvPr id="5" name="TextBox 4"/>
          <p:cNvSpPr txBox="1"/>
          <p:nvPr/>
        </p:nvSpPr>
        <p:spPr>
          <a:xfrm>
            <a:off x="1295400" y="4412456"/>
            <a:ext cx="6533887" cy="646331"/>
          </a:xfrm>
          <a:prstGeom prst="rect">
            <a:avLst/>
          </a:prstGeom>
          <a:noFill/>
        </p:spPr>
        <p:txBody>
          <a:bodyPr wrap="square" lIns="91418" tIns="45709" rIns="91418" bIns="45709" rtlCol="0">
            <a:spAutoFit/>
          </a:bodyPr>
          <a:lstStyle/>
          <a:p>
            <a:r>
              <a:rPr lang="en-US" dirty="0" smtClean="0"/>
              <a:t>  8 mesh = 0.093 inch diameter</a:t>
            </a:r>
          </a:p>
          <a:p>
            <a:r>
              <a:rPr lang="en-US" dirty="0" smtClean="0"/>
              <a:t>60 mesh = 0.0098 inch diameter</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2089191"/>
      </p:ext>
    </p:extLst>
  </p:cSld>
  <p:clrMapOvr>
    <a:masterClrMapping/>
  </p:clrMapOvr>
  <p:transition spd="slow" advTm="135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058" y="76200"/>
            <a:ext cx="8077200" cy="1143000"/>
          </a:xfrm>
          <a:effectLst>
            <a:outerShdw blurRad="50800" dist="38100" dir="2700000" algn="tl" rotWithShape="0">
              <a:prstClr val="black">
                <a:alpha val="40000"/>
              </a:prstClr>
            </a:outerShdw>
          </a:effectLst>
        </p:spPr>
        <p:txBody>
          <a:bodyPr/>
          <a:lstStyle/>
          <a:p>
            <a:r>
              <a:rPr lang="en-US" dirty="0" smtClean="0"/>
              <a:t>Last thought on pH adjustment</a:t>
            </a:r>
            <a:endParaRPr lang="en-US" dirty="0"/>
          </a:p>
        </p:txBody>
      </p:sp>
      <p:sp>
        <p:nvSpPr>
          <p:cNvPr id="3" name="Content Placeholder 2"/>
          <p:cNvSpPr>
            <a:spLocks noGrp="1"/>
          </p:cNvSpPr>
          <p:nvPr>
            <p:ph idx="1"/>
          </p:nvPr>
        </p:nvSpPr>
        <p:spPr>
          <a:xfrm>
            <a:off x="589384" y="1066802"/>
            <a:ext cx="8402216" cy="4297363"/>
          </a:xfrm>
        </p:spPr>
        <p:txBody>
          <a:bodyPr/>
          <a:lstStyle/>
          <a:p>
            <a:r>
              <a:rPr lang="en-US" dirty="0" smtClean="0"/>
              <a:t>If you send your sample to a reputable lab, they will often generate a report and tell you how much, and what, to use as an amendment.</a:t>
            </a:r>
            <a:endParaRPr lang="en-US" dirty="0"/>
          </a:p>
        </p:txBody>
      </p:sp>
      <p:pic>
        <p:nvPicPr>
          <p:cNvPr id="18434" name="Picture 2" descr="http://heartland.ehclients.com/images/soil_test_report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90800"/>
            <a:ext cx="83058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6900969"/>
      </p:ext>
    </p:extLst>
  </p:cSld>
  <p:clrMapOvr>
    <a:masterClrMapping/>
  </p:clrMapOvr>
  <p:transition spd="slow" advTm="204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ulletin.ipm.illinois.edu/figures/200904figure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294" y="-28074"/>
            <a:ext cx="3581400" cy="5891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562602"/>
            <a:ext cx="8382000" cy="954107"/>
          </a:xfrm>
          <a:prstGeom prst="rect">
            <a:avLst/>
          </a:prstGeom>
          <a:noFill/>
        </p:spPr>
        <p:txBody>
          <a:bodyPr wrap="square" lIns="91418" tIns="45709" rIns="91418" bIns="45709" rtlCol="0">
            <a:spAutoFit/>
          </a:bodyPr>
          <a:lstStyle/>
          <a:p>
            <a:r>
              <a:rPr lang="en-US" sz="2800" dirty="0"/>
              <a:t>Generalized map of subsoil phosphorous </a:t>
            </a:r>
          </a:p>
          <a:p>
            <a:r>
              <a:rPr lang="en-US" sz="2800" dirty="0"/>
              <a:t>supplying power in Illinois</a:t>
            </a:r>
          </a:p>
        </p:txBody>
      </p:sp>
      <p:sp>
        <p:nvSpPr>
          <p:cNvPr id="3" name="TextBox 2"/>
          <p:cNvSpPr txBox="1"/>
          <p:nvPr/>
        </p:nvSpPr>
        <p:spPr>
          <a:xfrm>
            <a:off x="4648200" y="1219202"/>
            <a:ext cx="5105400" cy="830997"/>
          </a:xfrm>
          <a:prstGeom prst="rect">
            <a:avLst/>
          </a:prstGeom>
          <a:noFill/>
          <a:effectLst>
            <a:outerShdw blurRad="50800" dist="38100" dir="2700000" algn="tl" rotWithShape="0">
              <a:prstClr val="black">
                <a:alpha val="40000"/>
              </a:prstClr>
            </a:outerShdw>
          </a:effectLst>
        </p:spPr>
        <p:txBody>
          <a:bodyPr wrap="square" lIns="91418" tIns="45709" rIns="91418" bIns="45709" rtlCol="0">
            <a:spAutoFit/>
          </a:bodyPr>
          <a:lstStyle/>
          <a:p>
            <a:r>
              <a:rPr lang="en-US" sz="4800" dirty="0"/>
              <a:t>Soil phosphorous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TextBox 6"/>
          <p:cNvSpPr txBox="1"/>
          <p:nvPr/>
        </p:nvSpPr>
        <p:spPr>
          <a:xfrm>
            <a:off x="649895" y="6400800"/>
            <a:ext cx="5813535" cy="338532"/>
          </a:xfrm>
          <a:prstGeom prst="rect">
            <a:avLst/>
          </a:prstGeom>
          <a:noFill/>
        </p:spPr>
        <p:txBody>
          <a:bodyPr wrap="none" lIns="91418" tIns="45709" rIns="91418" bIns="45709" rtlCol="0">
            <a:spAutoFit/>
          </a:bodyPr>
          <a:lstStyle/>
          <a:p>
            <a:r>
              <a:rPr lang="en-US" sz="1600" dirty="0">
                <a:hlinkClick r:id="rId6"/>
              </a:rPr>
              <a:t>https://extension.cropsci.illinois.edu/handbook/pdfs/chapter08.pdf</a:t>
            </a:r>
            <a:endParaRPr lang="en-US" sz="1600" dirty="0"/>
          </a:p>
        </p:txBody>
      </p:sp>
    </p:spTree>
  </p:cSld>
  <p:clrMapOvr>
    <a:masterClrMapping/>
  </p:clrMapOvr>
  <p:transition spd="slow" advTm="163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1143000"/>
          </a:xfrm>
        </p:spPr>
        <p:txBody>
          <a:bodyPr/>
          <a:lstStyle/>
          <a:p>
            <a:r>
              <a:rPr lang="en-US" dirty="0" smtClean="0"/>
              <a:t>P-testing: accepted methodologies</a:t>
            </a:r>
            <a:endParaRPr lang="en-US" dirty="0"/>
          </a:p>
        </p:txBody>
      </p:sp>
      <p:sp>
        <p:nvSpPr>
          <p:cNvPr id="3" name="Content Placeholder 2"/>
          <p:cNvSpPr>
            <a:spLocks noGrp="1"/>
          </p:cNvSpPr>
          <p:nvPr>
            <p:ph idx="1"/>
          </p:nvPr>
        </p:nvSpPr>
        <p:spPr>
          <a:xfrm>
            <a:off x="762000" y="1163782"/>
            <a:ext cx="8077200" cy="4499587"/>
          </a:xfrm>
        </p:spPr>
        <p:txBody>
          <a:bodyPr>
            <a:normAutofit fontScale="70000" lnSpcReduction="20000"/>
          </a:bodyPr>
          <a:lstStyle/>
          <a:p>
            <a:r>
              <a:rPr lang="en-US" dirty="0" smtClean="0"/>
              <a:t>Bray-Kurtz P1 (1945) </a:t>
            </a:r>
            <a:r>
              <a:rPr lang="en-US" u="sng" dirty="0" smtClean="0"/>
              <a:t>extraction</a:t>
            </a:r>
            <a:r>
              <a:rPr lang="en-US" dirty="0" smtClean="0"/>
              <a:t> method</a:t>
            </a:r>
          </a:p>
          <a:p>
            <a:pPr lvl="1"/>
            <a:r>
              <a:rPr lang="en-US" dirty="0" smtClean="0"/>
              <a:t>Dilute acid 0.025 M </a:t>
            </a:r>
            <a:r>
              <a:rPr lang="en-US" dirty="0" err="1" smtClean="0"/>
              <a:t>HCl</a:t>
            </a:r>
            <a:r>
              <a:rPr lang="en-US" dirty="0" smtClean="0"/>
              <a:t>; 0.03 M NH</a:t>
            </a:r>
            <a:r>
              <a:rPr lang="en-US" baseline="-25000" dirty="0" smtClean="0"/>
              <a:t>4</a:t>
            </a:r>
            <a:r>
              <a:rPr lang="en-US" dirty="0" smtClean="0"/>
              <a:t>F)</a:t>
            </a:r>
          </a:p>
          <a:p>
            <a:pPr lvl="1"/>
            <a:r>
              <a:rPr lang="en-US" dirty="0" smtClean="0"/>
              <a:t>Used for low to neutral pH soils</a:t>
            </a:r>
          </a:p>
          <a:p>
            <a:r>
              <a:rPr lang="en-US" dirty="0" smtClean="0"/>
              <a:t>Olson </a:t>
            </a:r>
            <a:r>
              <a:rPr lang="en-US" u="sng" dirty="0" smtClean="0"/>
              <a:t>extraction</a:t>
            </a:r>
            <a:r>
              <a:rPr lang="en-US" dirty="0" smtClean="0"/>
              <a:t> method (1954)</a:t>
            </a:r>
          </a:p>
          <a:p>
            <a:pPr lvl="1"/>
            <a:r>
              <a:rPr lang="en-US" dirty="0" smtClean="0"/>
              <a:t>0.5 M NaHCO</a:t>
            </a:r>
            <a:r>
              <a:rPr lang="en-US" baseline="-25000" dirty="0" smtClean="0"/>
              <a:t>3 </a:t>
            </a:r>
          </a:p>
          <a:p>
            <a:pPr lvl="1"/>
            <a:r>
              <a:rPr lang="en-US" dirty="0" smtClean="0"/>
              <a:t>Used only for high pH soils typical of Western states</a:t>
            </a:r>
            <a:endParaRPr lang="en-US" baseline="-25000" dirty="0"/>
          </a:p>
          <a:p>
            <a:r>
              <a:rPr lang="en-US" dirty="0" err="1" smtClean="0"/>
              <a:t>Mehlich</a:t>
            </a:r>
            <a:r>
              <a:rPr lang="en-US" dirty="0" smtClean="0"/>
              <a:t> 2 </a:t>
            </a:r>
            <a:r>
              <a:rPr lang="en-US" u="sng" dirty="0" smtClean="0"/>
              <a:t>extraction</a:t>
            </a:r>
            <a:r>
              <a:rPr lang="en-US" dirty="0" smtClean="0"/>
              <a:t> method (1984)</a:t>
            </a:r>
          </a:p>
          <a:p>
            <a:pPr lvl="1"/>
            <a:r>
              <a:rPr lang="en-US" dirty="0" smtClean="0"/>
              <a:t>0.2 N CH</a:t>
            </a:r>
            <a:r>
              <a:rPr lang="en-US" baseline="-25000" dirty="0" smtClean="0"/>
              <a:t>3</a:t>
            </a:r>
            <a:r>
              <a:rPr lang="en-US" dirty="0" smtClean="0"/>
              <a:t>COOH; 0.25 N NH</a:t>
            </a:r>
            <a:r>
              <a:rPr lang="en-US" baseline="-25000" dirty="0" smtClean="0"/>
              <a:t>4</a:t>
            </a:r>
            <a:r>
              <a:rPr lang="en-US" dirty="0" smtClean="0"/>
              <a:t>NO</a:t>
            </a:r>
            <a:r>
              <a:rPr lang="en-US" baseline="-25000" dirty="0" smtClean="0"/>
              <a:t>3</a:t>
            </a:r>
            <a:r>
              <a:rPr lang="en-US" dirty="0" smtClean="0"/>
              <a:t>; 0.015 NH</a:t>
            </a:r>
            <a:r>
              <a:rPr lang="en-US" baseline="-25000" dirty="0" smtClean="0"/>
              <a:t>4</a:t>
            </a:r>
            <a:r>
              <a:rPr lang="en-US" dirty="0" smtClean="0"/>
              <a:t>F; 0.013 N HNO</a:t>
            </a:r>
            <a:r>
              <a:rPr lang="en-US" baseline="-25000" dirty="0" smtClean="0"/>
              <a:t>3</a:t>
            </a:r>
            <a:r>
              <a:rPr lang="en-US" dirty="0" smtClean="0"/>
              <a:t>; 0.001 M EDTA</a:t>
            </a:r>
          </a:p>
          <a:p>
            <a:pPr lvl="1"/>
            <a:r>
              <a:rPr lang="en-US" dirty="0" smtClean="0"/>
              <a:t>Robust</a:t>
            </a:r>
          </a:p>
          <a:p>
            <a:r>
              <a:rPr lang="en-US" dirty="0" smtClean="0"/>
              <a:t>P content of extract determined by flame photometry, </a:t>
            </a:r>
            <a:r>
              <a:rPr lang="en-US" dirty="0"/>
              <a:t>inductively coupled plasma emission </a:t>
            </a:r>
            <a:r>
              <a:rPr lang="en-US" dirty="0" smtClean="0"/>
              <a:t>spectroscopy (ICP), </a:t>
            </a:r>
            <a:r>
              <a:rPr lang="en-US" dirty="0" err="1" smtClean="0"/>
              <a:t>colorimetrically</a:t>
            </a:r>
            <a:r>
              <a:rPr lang="en-US" dirty="0" smtClean="0"/>
              <a:t>, etc.</a:t>
            </a:r>
          </a:p>
          <a:p>
            <a:r>
              <a:rPr lang="en-US" dirty="0" smtClean="0"/>
              <a:t>The type of test can change recommendations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9698008"/>
      </p:ext>
    </p:extLst>
  </p:cSld>
  <p:clrMapOvr>
    <a:masterClrMapping/>
  </p:clrMapOvr>
  <p:transition spd="slow" advTm="152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solidFill>
                  <a:srgbClr val="0000FF"/>
                </a:solidFill>
              </a:rPr>
              <a:t>Soil Testing</a:t>
            </a:r>
          </a:p>
        </p:txBody>
      </p:sp>
      <p:sp>
        <p:nvSpPr>
          <p:cNvPr id="4" name="Subtitle 3"/>
          <p:cNvSpPr>
            <a:spLocks noGrp="1"/>
          </p:cNvSpPr>
          <p:nvPr>
            <p:ph type="subTitle" idx="1"/>
          </p:nvPr>
        </p:nvSpPr>
        <p:spPr>
          <a:xfrm>
            <a:off x="3962401" y="3124200"/>
            <a:ext cx="4772528" cy="990600"/>
          </a:xfrm>
        </p:spPr>
        <p:txBody>
          <a:bodyPr>
            <a:normAutofit fontScale="92500" lnSpcReduction="10000"/>
          </a:bodyPr>
          <a:lstStyle/>
          <a:p>
            <a:r>
              <a:rPr lang="en-US" dirty="0"/>
              <a:t>Shelby </a:t>
            </a:r>
            <a:r>
              <a:rPr lang="en-US" dirty="0" smtClean="0"/>
              <a:t>Henning, Jeff </a:t>
            </a:r>
            <a:r>
              <a:rPr lang="en-US" dirty="0" err="1" smtClean="0"/>
              <a:t>Kindhart</a:t>
            </a:r>
            <a:endParaRPr lang="en-US" dirty="0" smtClean="0"/>
          </a:p>
          <a:p>
            <a:r>
              <a:rPr lang="en-US" dirty="0"/>
              <a:t>a</a:t>
            </a:r>
            <a:r>
              <a:rPr lang="en-US" dirty="0" smtClean="0"/>
              <a:t>nd Mike Krueger</a:t>
            </a:r>
            <a:endParaRPr lang="en-US" dirty="0"/>
          </a:p>
          <a:p>
            <a:r>
              <a:rPr lang="en-US" dirty="0"/>
              <a:t>March </a:t>
            </a:r>
            <a:r>
              <a:rPr lang="en-US" dirty="0" smtClean="0"/>
              <a:t>2015</a:t>
            </a:r>
            <a:endParaRPr lang="en-US" dirty="0"/>
          </a:p>
        </p:txBody>
      </p:sp>
      <p:sp>
        <p:nvSpPr>
          <p:cNvPr id="6" name="Rectangle 5"/>
          <p:cNvSpPr/>
          <p:nvPr/>
        </p:nvSpPr>
        <p:spPr>
          <a:xfrm>
            <a:off x="2514600" y="1219201"/>
            <a:ext cx="6169152" cy="830997"/>
          </a:xfrm>
          <a:prstGeom prst="rect">
            <a:avLst/>
          </a:prstGeom>
        </p:spPr>
        <p:txBody>
          <a:bodyPr wrap="square" lIns="91418" tIns="45709" rIns="91418" bIns="45709">
            <a:spAutoFit/>
          </a:bodyPr>
          <a:lstStyle/>
          <a:p>
            <a:pPr algn="r"/>
            <a:r>
              <a:rPr lang="en-US" sz="2400" b="1" cap="small" spc="100" dirty="0">
                <a:solidFill>
                  <a:srgbClr val="003300"/>
                </a:solidFill>
                <a:latin typeface="+mj-lt"/>
              </a:rPr>
              <a:t>Growing a New Generation </a:t>
            </a:r>
            <a:br>
              <a:rPr lang="en-US" sz="2400" b="1" cap="small" spc="100" dirty="0">
                <a:solidFill>
                  <a:srgbClr val="003300"/>
                </a:solidFill>
                <a:latin typeface="+mj-lt"/>
              </a:rPr>
            </a:br>
            <a:r>
              <a:rPr lang="en-US" sz="2400" b="1" cap="small" spc="100" dirty="0">
                <a:solidFill>
                  <a:srgbClr val="003300"/>
                </a:solidFill>
                <a:latin typeface="+mj-lt"/>
              </a:rPr>
              <a:t>of Illinois Fruit and Vegetable Farmers</a:t>
            </a:r>
            <a:endParaRPr lang="en-US" sz="2400" dirty="0"/>
          </a:p>
        </p:txBody>
      </p:sp>
      <p:pic>
        <p:nvPicPr>
          <p:cNvPr id="7" name="Picture 2" descr="uiext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8869423"/>
      </p:ext>
    </p:extLst>
  </p:cSld>
  <p:clrMapOvr>
    <a:masterClrMapping/>
  </p:clrMapOvr>
  <p:transition spd="slow" advTm="238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 fertilization guidelines</a:t>
            </a:r>
            <a:endParaRPr lang="en-US" dirty="0"/>
          </a:p>
        </p:txBody>
      </p:sp>
      <p:sp>
        <p:nvSpPr>
          <p:cNvPr id="3" name="Content Placeholder 2"/>
          <p:cNvSpPr>
            <a:spLocks noGrp="1"/>
          </p:cNvSpPr>
          <p:nvPr>
            <p:ph idx="1"/>
          </p:nvPr>
        </p:nvSpPr>
        <p:spPr/>
        <p:txBody>
          <a:bodyPr>
            <a:normAutofit lnSpcReduction="10000"/>
          </a:bodyPr>
          <a:lstStyle/>
          <a:p>
            <a:r>
              <a:rPr lang="en-US" dirty="0" smtClean="0"/>
              <a:t>Guidelines based on:</a:t>
            </a:r>
          </a:p>
          <a:p>
            <a:pPr lvl="1"/>
            <a:r>
              <a:rPr lang="en-US" dirty="0" smtClean="0"/>
              <a:t>Soil test value</a:t>
            </a:r>
          </a:p>
          <a:p>
            <a:pPr lvl="1"/>
            <a:r>
              <a:rPr lang="en-US" dirty="0" smtClean="0"/>
              <a:t>Type of crop</a:t>
            </a:r>
          </a:p>
          <a:p>
            <a:pPr lvl="1"/>
            <a:r>
              <a:rPr lang="en-US" dirty="0" smtClean="0"/>
              <a:t>Estimates of crop removal</a:t>
            </a:r>
          </a:p>
          <a:p>
            <a:r>
              <a:rPr lang="en-US" dirty="0" smtClean="0"/>
              <a:t>Midwest growers guide recommendations</a:t>
            </a:r>
          </a:p>
          <a:p>
            <a:pPr lvl="1"/>
            <a:r>
              <a:rPr lang="en-US" dirty="0" smtClean="0"/>
              <a:t>Crops cultivated on mineral soils will benefit if from added P if test is less than 35-40 ppm (Bray)</a:t>
            </a:r>
          </a:p>
          <a:p>
            <a:pPr lvl="1"/>
            <a:r>
              <a:rPr lang="en-US" dirty="0" smtClean="0"/>
              <a:t>Mineral soils &gt; 80 ppm, no additional P is recommended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2424323"/>
      </p:ext>
    </p:extLst>
  </p:cSld>
  <p:clrMapOvr>
    <a:masterClrMapping/>
  </p:clrMapOvr>
  <p:transition spd="slow" advTm="305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P to add? </a:t>
            </a:r>
            <a:endParaRPr lang="en-US" dirty="0"/>
          </a:p>
        </p:txBody>
      </p:sp>
      <p:sp>
        <p:nvSpPr>
          <p:cNvPr id="3" name="Content Placeholder 2"/>
          <p:cNvSpPr>
            <a:spLocks noGrp="1"/>
          </p:cNvSpPr>
          <p:nvPr>
            <p:ph idx="1"/>
          </p:nvPr>
        </p:nvSpPr>
        <p:spPr/>
        <p:txBody>
          <a:bodyPr/>
          <a:lstStyle/>
          <a:p>
            <a:pPr marL="342820" lvl="1" indent="-342820">
              <a:buFont typeface="Arial" charset="0"/>
              <a:buChar char="•"/>
            </a:pPr>
            <a:r>
              <a:rPr lang="en-US" dirty="0"/>
              <a:t>Applying P</a:t>
            </a:r>
            <a:r>
              <a:rPr lang="en-US" baseline="-25000" dirty="0"/>
              <a:t>2</a:t>
            </a:r>
            <a:r>
              <a:rPr lang="en-US" dirty="0"/>
              <a:t>O</a:t>
            </a:r>
            <a:r>
              <a:rPr lang="en-US" baseline="-25000" dirty="0"/>
              <a:t>5</a:t>
            </a:r>
            <a:r>
              <a:rPr lang="en-US" dirty="0"/>
              <a:t> fertilizer at </a:t>
            </a:r>
            <a:r>
              <a:rPr lang="en-US" dirty="0" smtClean="0"/>
              <a:t>90-100 </a:t>
            </a:r>
            <a:r>
              <a:rPr lang="en-US" dirty="0"/>
              <a:t>pounds per acre will increase the soil P test level by about 10 pounds per acre.</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7773494"/>
      </p:ext>
    </p:extLst>
  </p:cSld>
  <p:clrMapOvr>
    <a:masterClrMapping/>
  </p:clrMapOvr>
  <p:transition spd="slow" advTm="131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P fertilization guidelines</a:t>
            </a:r>
            <a:endParaRPr lang="en-US" dirty="0"/>
          </a:p>
        </p:txBody>
      </p:sp>
      <p:sp>
        <p:nvSpPr>
          <p:cNvPr id="6" name="Rectangle 5"/>
          <p:cNvSpPr/>
          <p:nvPr/>
        </p:nvSpPr>
        <p:spPr>
          <a:xfrm>
            <a:off x="762000" y="5345668"/>
            <a:ext cx="5486400" cy="369332"/>
          </a:xfrm>
          <a:prstGeom prst="rect">
            <a:avLst/>
          </a:prstGeom>
        </p:spPr>
        <p:txBody>
          <a:bodyPr wrap="square" lIns="91418" tIns="45709" rIns="91418" bIns="45709">
            <a:spAutoFit/>
          </a:bodyPr>
          <a:lstStyle/>
          <a:p>
            <a:r>
              <a:rPr lang="en-US" dirty="0"/>
              <a:t>http://www2.ca.uky.edu/agc/pubs/id/id36/id36.pdf</a:t>
            </a:r>
          </a:p>
        </p:txBody>
      </p:sp>
      <p:pic>
        <p:nvPicPr>
          <p:cNvPr id="7" name="Picture 6"/>
          <p:cNvPicPr>
            <a:picLocks noChangeAspect="1"/>
          </p:cNvPicPr>
          <p:nvPr/>
        </p:nvPicPr>
        <p:blipFill>
          <a:blip r:embed="rId4"/>
          <a:stretch>
            <a:fillRect/>
          </a:stretch>
        </p:blipFill>
        <p:spPr>
          <a:xfrm>
            <a:off x="-16042" y="1520309"/>
            <a:ext cx="4572000" cy="3585093"/>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4620128" y="1519992"/>
            <a:ext cx="4498935" cy="2189747"/>
          </a:xfrm>
          <a:prstGeom prst="rect">
            <a:avLst/>
          </a:prstGeom>
          <a:ln>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8995424"/>
      </p:ext>
    </p:extLst>
  </p:cSld>
  <p:clrMapOvr>
    <a:masterClrMapping/>
  </p:clrMapOvr>
  <p:transition spd="slow" advTm="544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ulletin.ipm.illinois.edu/figures/200904figure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72" y="758175"/>
            <a:ext cx="3581400" cy="5783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7197" y="-27010"/>
            <a:ext cx="4689347" cy="83099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18" tIns="45709" rIns="91418" bIns="45709" rtlCol="0">
            <a:spAutoFit/>
          </a:bodyPr>
          <a:lstStyle/>
          <a:p>
            <a:r>
              <a:rPr lang="en-US" sz="4800" dirty="0"/>
              <a:t>Soil Potassium</a:t>
            </a:r>
          </a:p>
        </p:txBody>
      </p:sp>
      <p:cxnSp>
        <p:nvCxnSpPr>
          <p:cNvPr id="4" name="Straight Arrow Connector 3"/>
          <p:cNvCxnSpPr/>
          <p:nvPr/>
        </p:nvCxnSpPr>
        <p:spPr>
          <a:xfrm flipH="1" flipV="1">
            <a:off x="4381084" y="2819737"/>
            <a:ext cx="803147" cy="62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57800" y="2667000"/>
            <a:ext cx="3886200" cy="1477328"/>
          </a:xfrm>
          <a:prstGeom prst="rect">
            <a:avLst/>
          </a:prstGeom>
          <a:noFill/>
        </p:spPr>
        <p:txBody>
          <a:bodyPr wrap="square" lIns="91418" tIns="45709" rIns="91418" bIns="45709" rtlCol="0">
            <a:spAutoFit/>
          </a:bodyPr>
          <a:lstStyle/>
          <a:p>
            <a:r>
              <a:rPr lang="en-US" dirty="0" smtClean="0"/>
              <a:t>Green shaded areas of sandy soils with</a:t>
            </a:r>
          </a:p>
          <a:p>
            <a:r>
              <a:rPr lang="en-US" dirty="0"/>
              <a:t>v</a:t>
            </a:r>
            <a:r>
              <a:rPr lang="en-US" dirty="0" smtClean="0"/>
              <a:t>ery low CEC test values</a:t>
            </a:r>
          </a:p>
          <a:p>
            <a:endParaRPr lang="en-US" dirty="0"/>
          </a:p>
          <a:p>
            <a:r>
              <a:rPr lang="en-US" dirty="0" smtClean="0"/>
              <a:t>CEC corresponds with K-supplying power of soil</a:t>
            </a:r>
            <a:endParaRPr lang="en-US" dirty="0"/>
          </a:p>
        </p:txBody>
      </p:sp>
      <p:sp>
        <p:nvSpPr>
          <p:cNvPr id="6" name="Rectangle 5"/>
          <p:cNvSpPr/>
          <p:nvPr/>
        </p:nvSpPr>
        <p:spPr>
          <a:xfrm rot="21440185">
            <a:off x="-771477" y="790464"/>
            <a:ext cx="3720793" cy="923330"/>
          </a:xfrm>
          <a:prstGeom prst="rect">
            <a:avLst/>
          </a:prstGeom>
          <a:noFill/>
        </p:spPr>
        <p:txBody>
          <a:bodyPr wrap="square" lIns="91418" tIns="45709" rIns="91418" bIns="45709">
            <a:spAutoFit/>
          </a:bodyPr>
          <a:lstStyle/>
          <a:p>
            <a:pPr algn="ctr"/>
            <a:r>
              <a:rPr lang="en-US" sz="5400" dirty="0">
                <a:ln w="0"/>
                <a:effectLst>
                  <a:outerShdw blurRad="38100" dist="19050" dir="2700000" algn="tl" rotWithShape="0">
                    <a:schemeClr val="dk1">
                      <a:alpha val="40000"/>
                    </a:schemeClr>
                  </a:outerShdw>
                </a:effectLst>
              </a:rPr>
              <a:t>K</a:t>
            </a:r>
            <a:r>
              <a:rPr lang="en-US" sz="5400" baseline="30000" dirty="0">
                <a:ln w="0"/>
                <a:effectLst>
                  <a:outerShdw blurRad="38100" dist="19050" dir="2700000" algn="tl" rotWithShape="0">
                    <a:schemeClr val="dk1">
                      <a:alpha val="40000"/>
                    </a:schemeClr>
                  </a:outerShdw>
                </a:effectLst>
              </a:rPr>
              <a:t>+</a:t>
            </a:r>
          </a:p>
        </p:txBody>
      </p:sp>
      <p:sp>
        <p:nvSpPr>
          <p:cNvPr id="7" name="Rectangle 6"/>
          <p:cNvSpPr/>
          <p:nvPr/>
        </p:nvSpPr>
        <p:spPr>
          <a:xfrm rot="20078364">
            <a:off x="6166740" y="4674363"/>
            <a:ext cx="772923" cy="923307"/>
          </a:xfrm>
          <a:prstGeom prst="rect">
            <a:avLst/>
          </a:prstGeom>
        </p:spPr>
        <p:txBody>
          <a:bodyPr wrap="none" lIns="91418" tIns="45709" rIns="91418" bIns="45709">
            <a:spAutoFit/>
          </a:bodyPr>
          <a:lstStyle/>
          <a:p>
            <a:pPr algn="ctr"/>
            <a:r>
              <a:rPr lang="en-US" sz="5400" dirty="0">
                <a:ln w="0"/>
                <a:effectLst>
                  <a:outerShdw blurRad="38100" dist="19050" dir="2700000" algn="tl" rotWithShape="0">
                    <a:schemeClr val="dk1">
                      <a:alpha val="40000"/>
                    </a:schemeClr>
                  </a:outerShdw>
                </a:effectLst>
              </a:rPr>
              <a:t>K</a:t>
            </a:r>
            <a:r>
              <a:rPr lang="en-US" sz="5400" baseline="30000" dirty="0">
                <a:ln w="0"/>
                <a:effectLst>
                  <a:outerShdw blurRad="38100" dist="19050" dir="2700000" algn="tl" rotWithShape="0">
                    <a:schemeClr val="dk1">
                      <a:alpha val="40000"/>
                    </a:schemeClr>
                  </a:outerShdw>
                </a:effectLst>
              </a:rPr>
              <a:t>+</a:t>
            </a:r>
          </a:p>
        </p:txBody>
      </p:sp>
      <p:sp>
        <p:nvSpPr>
          <p:cNvPr id="10" name="Rectangle 9"/>
          <p:cNvSpPr/>
          <p:nvPr/>
        </p:nvSpPr>
        <p:spPr>
          <a:xfrm rot="19532286">
            <a:off x="-502834" y="4073664"/>
            <a:ext cx="3720793" cy="923330"/>
          </a:xfrm>
          <a:prstGeom prst="rect">
            <a:avLst/>
          </a:prstGeom>
          <a:noFill/>
        </p:spPr>
        <p:txBody>
          <a:bodyPr wrap="square" lIns="91418" tIns="45709" rIns="91418" bIns="45709">
            <a:spAutoFit/>
          </a:bodyPr>
          <a:lstStyle/>
          <a:p>
            <a:pPr algn="ctr"/>
            <a:r>
              <a:rPr lang="en-US" sz="5400" dirty="0">
                <a:ln w="0"/>
                <a:effectLst>
                  <a:outerShdw blurRad="38100" dist="19050" dir="2700000" algn="tl" rotWithShape="0">
                    <a:schemeClr val="dk1">
                      <a:alpha val="40000"/>
                    </a:schemeClr>
                  </a:outerShdw>
                </a:effectLst>
              </a:rPr>
              <a:t>K</a:t>
            </a:r>
            <a:r>
              <a:rPr lang="en-US" sz="5400" baseline="30000" dirty="0">
                <a:ln w="0"/>
                <a:effectLst>
                  <a:outerShdw blurRad="38100" dist="19050" dir="2700000" algn="tl" rotWithShape="0">
                    <a:schemeClr val="dk1">
                      <a:alpha val="40000"/>
                    </a:schemeClr>
                  </a:outerShdw>
                </a:effectLst>
              </a:rPr>
              <a:t>+</a:t>
            </a:r>
          </a:p>
        </p:txBody>
      </p:sp>
      <p:sp>
        <p:nvSpPr>
          <p:cNvPr id="11" name="Rectangle 10"/>
          <p:cNvSpPr/>
          <p:nvPr/>
        </p:nvSpPr>
        <p:spPr>
          <a:xfrm rot="19818593">
            <a:off x="6483460" y="1035542"/>
            <a:ext cx="3720793" cy="923330"/>
          </a:xfrm>
          <a:prstGeom prst="rect">
            <a:avLst/>
          </a:prstGeom>
          <a:noFill/>
        </p:spPr>
        <p:txBody>
          <a:bodyPr wrap="square" lIns="91418" tIns="45709" rIns="91418" bIns="45709">
            <a:spAutoFit/>
          </a:bodyPr>
          <a:lstStyle/>
          <a:p>
            <a:pPr algn="ctr"/>
            <a:r>
              <a:rPr lang="en-US" sz="5400" dirty="0">
                <a:ln w="0"/>
                <a:effectLst>
                  <a:outerShdw blurRad="38100" dist="19050" dir="2700000" algn="tl" rotWithShape="0">
                    <a:schemeClr val="dk1">
                      <a:alpha val="40000"/>
                    </a:schemeClr>
                  </a:outerShdw>
                </a:effectLst>
              </a:rPr>
              <a:t>K</a:t>
            </a:r>
            <a:r>
              <a:rPr lang="en-US" sz="5400" baseline="30000" dirty="0">
                <a:ln w="0"/>
                <a:effectLst>
                  <a:outerShdw blurRad="38100" dist="19050" dir="2700000" algn="tl" rotWithShape="0">
                    <a:schemeClr val="dk1">
                      <a:alpha val="40000"/>
                    </a:schemeClr>
                  </a:outerShdw>
                </a:effectLst>
              </a:rPr>
              <a:t>+</a:t>
            </a:r>
          </a:p>
        </p:txBody>
      </p:sp>
      <p:sp>
        <p:nvSpPr>
          <p:cNvPr id="12" name="Rectangle 11"/>
          <p:cNvSpPr/>
          <p:nvPr/>
        </p:nvSpPr>
        <p:spPr>
          <a:xfrm rot="1990789">
            <a:off x="4692804" y="681337"/>
            <a:ext cx="3720793" cy="923330"/>
          </a:xfrm>
          <a:prstGeom prst="rect">
            <a:avLst/>
          </a:prstGeom>
          <a:noFill/>
        </p:spPr>
        <p:txBody>
          <a:bodyPr wrap="square" lIns="91418" tIns="45709" rIns="91418" bIns="45709">
            <a:spAutoFit/>
          </a:bodyPr>
          <a:lstStyle/>
          <a:p>
            <a:pPr algn="ctr"/>
            <a:r>
              <a:rPr lang="en-US" sz="5400" dirty="0">
                <a:ln w="0"/>
                <a:effectLst>
                  <a:outerShdw blurRad="38100" dist="19050" dir="2700000" algn="tl" rotWithShape="0">
                    <a:schemeClr val="dk1">
                      <a:alpha val="40000"/>
                    </a:schemeClr>
                  </a:outerShdw>
                </a:effectLst>
              </a:rPr>
              <a:t>K</a:t>
            </a:r>
            <a:r>
              <a:rPr lang="en-US" sz="5400" baseline="30000" dirty="0">
                <a:ln w="0"/>
                <a:effectLst>
                  <a:outerShdw blurRad="38100" dist="19050" dir="2700000" algn="tl" rotWithShape="0">
                    <a:schemeClr val="dk1">
                      <a:alpha val="40000"/>
                    </a:schemeClr>
                  </a:outerShdw>
                </a:effectLst>
              </a:rPr>
              <a:t>+</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14" name="TextBox 13"/>
          <p:cNvSpPr txBox="1"/>
          <p:nvPr/>
        </p:nvSpPr>
        <p:spPr>
          <a:xfrm>
            <a:off x="649895" y="6405848"/>
            <a:ext cx="5813535" cy="338532"/>
          </a:xfrm>
          <a:prstGeom prst="rect">
            <a:avLst/>
          </a:prstGeom>
          <a:noFill/>
        </p:spPr>
        <p:txBody>
          <a:bodyPr wrap="none" lIns="91418" tIns="45709" rIns="91418" bIns="45709" rtlCol="0">
            <a:spAutoFit/>
          </a:bodyPr>
          <a:lstStyle/>
          <a:p>
            <a:r>
              <a:rPr lang="en-US" sz="1600" dirty="0">
                <a:hlinkClick r:id="rId6"/>
              </a:rPr>
              <a:t>https://extension.cropsci.illinois.edu/handbook/pdfs/chapter08.pdf</a:t>
            </a:r>
            <a:endParaRPr lang="en-US" sz="1600" dirty="0"/>
          </a:p>
        </p:txBody>
      </p:sp>
    </p:spTree>
  </p:cSld>
  <p:clrMapOvr>
    <a:masterClrMapping/>
  </p:clrMapOvr>
  <p:transition spd="slow" advTm="208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K-testing</a:t>
            </a:r>
            <a:endParaRPr lang="en-US" dirty="0"/>
          </a:p>
        </p:txBody>
      </p:sp>
      <p:sp>
        <p:nvSpPr>
          <p:cNvPr id="3" name="Content Placeholder 2"/>
          <p:cNvSpPr>
            <a:spLocks noGrp="1"/>
          </p:cNvSpPr>
          <p:nvPr>
            <p:ph idx="1"/>
          </p:nvPr>
        </p:nvSpPr>
        <p:spPr/>
        <p:txBody>
          <a:bodyPr/>
          <a:lstStyle/>
          <a:p>
            <a:r>
              <a:rPr lang="en-US" dirty="0" smtClean="0"/>
              <a:t>Extraction with </a:t>
            </a:r>
            <a:r>
              <a:rPr lang="en-US" dirty="0" err="1" smtClean="0"/>
              <a:t>Mehlich</a:t>
            </a:r>
            <a:r>
              <a:rPr lang="en-US" dirty="0" smtClean="0"/>
              <a:t> 3, NH</a:t>
            </a:r>
            <a:r>
              <a:rPr lang="en-US" baseline="-25000" dirty="0" smtClean="0"/>
              <a:t>4</a:t>
            </a:r>
            <a:r>
              <a:rPr lang="en-US" dirty="0" smtClean="0"/>
              <a:t>C</a:t>
            </a:r>
            <a:r>
              <a:rPr lang="en-US" baseline="-25000" dirty="0" smtClean="0"/>
              <a:t>2</a:t>
            </a:r>
            <a:r>
              <a:rPr lang="en-US" dirty="0" smtClean="0"/>
              <a:t>H</a:t>
            </a:r>
            <a:r>
              <a:rPr lang="en-US" baseline="-25000" dirty="0" smtClean="0"/>
              <a:t>3</a:t>
            </a:r>
            <a:r>
              <a:rPr lang="en-US" dirty="0" smtClean="0"/>
              <a:t>O</a:t>
            </a:r>
            <a:r>
              <a:rPr lang="en-US" baseline="-25000" dirty="0" smtClean="0"/>
              <a:t>2</a:t>
            </a:r>
          </a:p>
          <a:p>
            <a:r>
              <a:rPr lang="en-US" dirty="0" smtClean="0"/>
              <a:t>Amount of K in extract measured by ICP, flame photometer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2738676"/>
      </p:ext>
    </p:extLst>
  </p:cSld>
  <p:clrMapOvr>
    <a:masterClrMapping/>
  </p:clrMapOvr>
  <p:transition spd="slow" advTm="118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 fertilization guidelines</a:t>
            </a:r>
            <a:endParaRPr lang="en-US" dirty="0"/>
          </a:p>
        </p:txBody>
      </p:sp>
      <p:sp>
        <p:nvSpPr>
          <p:cNvPr id="3" name="Content Placeholder 2"/>
          <p:cNvSpPr>
            <a:spLocks noGrp="1"/>
          </p:cNvSpPr>
          <p:nvPr>
            <p:ph idx="1"/>
          </p:nvPr>
        </p:nvSpPr>
        <p:spPr/>
        <p:txBody>
          <a:bodyPr/>
          <a:lstStyle/>
          <a:p>
            <a:r>
              <a:rPr lang="en-US" dirty="0" smtClean="0"/>
              <a:t>K recommendations are based on:</a:t>
            </a:r>
          </a:p>
          <a:p>
            <a:pPr lvl="1"/>
            <a:r>
              <a:rPr lang="en-US" dirty="0" smtClean="0"/>
              <a:t>The soil test value</a:t>
            </a:r>
          </a:p>
          <a:p>
            <a:pPr lvl="1"/>
            <a:r>
              <a:rPr lang="en-US" dirty="0" smtClean="0"/>
              <a:t>Soil CEC</a:t>
            </a:r>
          </a:p>
          <a:p>
            <a:pPr lvl="1"/>
            <a:r>
              <a:rPr lang="en-US" dirty="0" smtClean="0"/>
              <a:t>Crop</a:t>
            </a:r>
          </a:p>
          <a:p>
            <a:pPr lvl="1"/>
            <a:r>
              <a:rPr lang="en-US" dirty="0" smtClean="0"/>
              <a:t>Estimates of removal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0088986"/>
      </p:ext>
    </p:extLst>
  </p:cSld>
  <p:clrMapOvr>
    <a:masterClrMapping/>
  </p:clrMapOvr>
  <p:transition spd="slow" advTm="135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077200" cy="1143000"/>
          </a:xfrm>
          <a:effectLst>
            <a:outerShdw blurRad="50800" dist="38100" dir="2700000" algn="tl" rotWithShape="0">
              <a:prstClr val="black">
                <a:alpha val="40000"/>
              </a:prstClr>
            </a:outerShdw>
          </a:effectLst>
        </p:spPr>
        <p:txBody>
          <a:bodyPr/>
          <a:lstStyle/>
          <a:p>
            <a:r>
              <a:rPr lang="en-US" dirty="0" smtClean="0"/>
              <a:t>K fertilization guidelines</a:t>
            </a:r>
            <a:endParaRPr lang="en-US" dirty="0"/>
          </a:p>
        </p:txBody>
      </p:sp>
      <p:sp>
        <p:nvSpPr>
          <p:cNvPr id="3" name="Content Placeholder 2"/>
          <p:cNvSpPr>
            <a:spLocks noGrp="1"/>
          </p:cNvSpPr>
          <p:nvPr>
            <p:ph idx="1"/>
          </p:nvPr>
        </p:nvSpPr>
        <p:spPr>
          <a:xfrm>
            <a:off x="533400" y="1063015"/>
            <a:ext cx="8839200" cy="5109187"/>
          </a:xfrm>
        </p:spPr>
        <p:txBody>
          <a:bodyPr>
            <a:normAutofit/>
          </a:bodyPr>
          <a:lstStyle/>
          <a:p>
            <a:r>
              <a:rPr lang="en-US" dirty="0" smtClean="0"/>
              <a:t>Midwest growers guide recommendations:</a:t>
            </a:r>
          </a:p>
          <a:p>
            <a:r>
              <a:rPr lang="en-US" dirty="0" smtClean="0"/>
              <a:t>Vegetables usually benefit from K fertilization is soil test is:</a:t>
            </a:r>
          </a:p>
          <a:p>
            <a:pPr lvl="1"/>
            <a:r>
              <a:rPr lang="en-US" dirty="0" smtClean="0"/>
              <a:t>Less than 85 ppm K on a soil with a low CEC (~4)</a:t>
            </a:r>
          </a:p>
          <a:p>
            <a:pPr lvl="1"/>
            <a:r>
              <a:rPr lang="en-US" dirty="0" smtClean="0"/>
              <a:t>Less than 115 ppm K on a soil with medium CEC (~16)</a:t>
            </a:r>
          </a:p>
          <a:p>
            <a:r>
              <a:rPr lang="en-US" dirty="0" smtClean="0"/>
              <a:t>Maximum K recommendation is 300 </a:t>
            </a:r>
            <a:r>
              <a:rPr lang="en-US" dirty="0" err="1" smtClean="0"/>
              <a:t>lbs</a:t>
            </a:r>
            <a:r>
              <a:rPr lang="en-US" dirty="0" smtClean="0"/>
              <a:t> K</a:t>
            </a:r>
            <a:r>
              <a:rPr lang="en-US" baseline="-25000" dirty="0" smtClean="0"/>
              <a:t>2</a:t>
            </a:r>
            <a:r>
              <a:rPr lang="en-US" dirty="0" smtClean="0"/>
              <a:t>O/A/Yr.</a:t>
            </a:r>
          </a:p>
          <a:p>
            <a:r>
              <a:rPr lang="en-US" dirty="0" smtClean="0"/>
              <a:t>K fertilizer not recommended if test is:</a:t>
            </a:r>
          </a:p>
          <a:p>
            <a:pPr lvl="1"/>
            <a:r>
              <a:rPr lang="en-US" dirty="0" smtClean="0"/>
              <a:t>Greater than 135ppm K on a soil with low CEC</a:t>
            </a:r>
          </a:p>
          <a:p>
            <a:pPr lvl="1"/>
            <a:r>
              <a:rPr lang="en-US" dirty="0" smtClean="0"/>
              <a:t>Greater than 165 ppm K on a soil with medium CEC</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5616677"/>
      </p:ext>
    </p:extLst>
  </p:cSld>
  <p:clrMapOvr>
    <a:masterClrMapping/>
  </p:clrMapOvr>
  <p:transition spd="slow" advTm="498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763000" cy="1143000"/>
          </a:xfrm>
        </p:spPr>
        <p:txBody>
          <a:bodyPr/>
          <a:lstStyle/>
          <a:p>
            <a:r>
              <a:rPr lang="en-US" dirty="0" smtClean="0"/>
              <a:t>Potassium fertilization guidelines</a:t>
            </a:r>
            <a:endParaRPr lang="en-US" dirty="0"/>
          </a:p>
        </p:txBody>
      </p:sp>
      <p:pic>
        <p:nvPicPr>
          <p:cNvPr id="3" name="Picture 2"/>
          <p:cNvPicPr>
            <a:picLocks noChangeAspect="1"/>
          </p:cNvPicPr>
          <p:nvPr/>
        </p:nvPicPr>
        <p:blipFill>
          <a:blip r:embed="rId4"/>
          <a:stretch>
            <a:fillRect/>
          </a:stretch>
        </p:blipFill>
        <p:spPr>
          <a:xfrm>
            <a:off x="794836" y="3848852"/>
            <a:ext cx="5405438" cy="1619250"/>
          </a:xfrm>
          <a:prstGeom prst="rect">
            <a:avLst/>
          </a:prstGeom>
        </p:spPr>
      </p:pic>
      <p:pic>
        <p:nvPicPr>
          <p:cNvPr id="4" name="Picture 3"/>
          <p:cNvPicPr>
            <a:picLocks noChangeAspect="1"/>
          </p:cNvPicPr>
          <p:nvPr/>
        </p:nvPicPr>
        <p:blipFill>
          <a:blip r:embed="rId5"/>
          <a:stretch>
            <a:fillRect/>
          </a:stretch>
        </p:blipFill>
        <p:spPr>
          <a:xfrm>
            <a:off x="762002" y="1676401"/>
            <a:ext cx="5551201" cy="21764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2383966"/>
      </p:ext>
    </p:extLst>
  </p:cSld>
  <p:clrMapOvr>
    <a:masterClrMapping/>
  </p:clrMapOvr>
  <p:transition spd="slow" advTm="106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N testing</a:t>
            </a:r>
            <a:endParaRPr lang="en-US" dirty="0"/>
          </a:p>
        </p:txBody>
      </p:sp>
      <p:sp>
        <p:nvSpPr>
          <p:cNvPr id="3" name="Content Placeholder 2"/>
          <p:cNvSpPr>
            <a:spLocks noGrp="1"/>
          </p:cNvSpPr>
          <p:nvPr>
            <p:ph idx="1"/>
          </p:nvPr>
        </p:nvSpPr>
        <p:spPr/>
        <p:txBody>
          <a:bodyPr/>
          <a:lstStyle/>
          <a:p>
            <a:r>
              <a:rPr lang="en-US" dirty="0" smtClean="0"/>
              <a:t>Standard tests aren’t available to predict how much N a vegetable crop needs</a:t>
            </a:r>
          </a:p>
          <a:p>
            <a:r>
              <a:rPr lang="en-US" dirty="0" smtClean="0"/>
              <a:t>Fertilizer N requirement affected by:</a:t>
            </a:r>
          </a:p>
          <a:p>
            <a:pPr lvl="1"/>
            <a:r>
              <a:rPr lang="en-US" dirty="0" smtClean="0"/>
              <a:t>Experience (on farm trials can help optimize)</a:t>
            </a:r>
          </a:p>
          <a:p>
            <a:pPr lvl="1"/>
            <a:r>
              <a:rPr lang="en-US" dirty="0" smtClean="0"/>
              <a:t>Soil type (“bad soils” need more N fertilizer)</a:t>
            </a:r>
          </a:p>
          <a:p>
            <a:pPr lvl="1"/>
            <a:r>
              <a:rPr lang="en-US" dirty="0" smtClean="0"/>
              <a:t>Cropping history</a:t>
            </a:r>
          </a:p>
          <a:p>
            <a:pPr lvl="1"/>
            <a:r>
              <a:rPr lang="en-US" dirty="0" smtClean="0"/>
              <a:t>Organic matter amendments</a:t>
            </a:r>
          </a:p>
          <a:p>
            <a:pPr lvl="1"/>
            <a:r>
              <a:rPr lang="en-US" dirty="0" smtClean="0"/>
              <a:t>Crop culture system</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9176705"/>
      </p:ext>
    </p:extLst>
  </p:cSld>
  <p:clrMapOvr>
    <a:masterClrMapping/>
  </p:clrMapOvr>
  <p:transition spd="slow" advTm="468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N testing</a:t>
            </a:r>
            <a:endParaRPr lang="en-US" dirty="0"/>
          </a:p>
        </p:txBody>
      </p:sp>
      <p:sp>
        <p:nvSpPr>
          <p:cNvPr id="3" name="Content Placeholder 2"/>
          <p:cNvSpPr>
            <a:spLocks noGrp="1"/>
          </p:cNvSpPr>
          <p:nvPr>
            <p:ph idx="1"/>
          </p:nvPr>
        </p:nvSpPr>
        <p:spPr/>
        <p:txBody>
          <a:bodyPr/>
          <a:lstStyle/>
          <a:p>
            <a:r>
              <a:rPr lang="en-US" dirty="0" smtClean="0"/>
              <a:t>No perfect N test (yet)</a:t>
            </a:r>
          </a:p>
          <a:p>
            <a:r>
              <a:rPr lang="en-US" dirty="0" smtClean="0"/>
              <a:t>Soil NO</a:t>
            </a:r>
            <a:r>
              <a:rPr lang="en-US" baseline="-25000" dirty="0" smtClean="0"/>
              <a:t>3</a:t>
            </a:r>
            <a:r>
              <a:rPr lang="en-US" baseline="30000" dirty="0" smtClean="0"/>
              <a:t>-</a:t>
            </a:r>
            <a:r>
              <a:rPr lang="en-US" dirty="0" smtClean="0"/>
              <a:t>-N prior pre-plant or prior to </a:t>
            </a:r>
            <a:r>
              <a:rPr lang="en-US" dirty="0" err="1" smtClean="0"/>
              <a:t>sidedressing</a:t>
            </a:r>
            <a:endParaRPr lang="en-US" dirty="0" smtClean="0"/>
          </a:p>
          <a:p>
            <a:r>
              <a:rPr lang="en-US" dirty="0" smtClean="0"/>
              <a:t>ISNT</a:t>
            </a:r>
          </a:p>
          <a:p>
            <a:pPr lvl="1"/>
            <a:r>
              <a:rPr lang="en-US" dirty="0" smtClean="0"/>
              <a:t>Still needs research and development to determine usefulness to specialty growers</a:t>
            </a:r>
          </a:p>
          <a:p>
            <a:r>
              <a:rPr lang="en-US" dirty="0" smtClean="0"/>
              <a:t>Soil incubations followed by N analysis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391012"/>
      </p:ext>
    </p:extLst>
  </p:cSld>
  <p:clrMapOvr>
    <a:masterClrMapping/>
  </p:clrMapOvr>
  <p:transition spd="slow" advTm="531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I need to test my soil?</a:t>
            </a:r>
            <a:endParaRPr lang="en-US" dirty="0"/>
          </a:p>
        </p:txBody>
      </p:sp>
      <p:sp>
        <p:nvSpPr>
          <p:cNvPr id="3" name="Content Placeholder 2"/>
          <p:cNvSpPr>
            <a:spLocks noGrp="1"/>
          </p:cNvSpPr>
          <p:nvPr>
            <p:ph idx="1"/>
          </p:nvPr>
        </p:nvSpPr>
        <p:spPr>
          <a:xfrm>
            <a:off x="609600" y="1219202"/>
            <a:ext cx="8077200" cy="4297363"/>
          </a:xfrm>
        </p:spPr>
        <p:txBody>
          <a:bodyPr/>
          <a:lstStyle/>
          <a:p>
            <a:r>
              <a:rPr lang="en-US" dirty="0" smtClean="0"/>
              <a:t>YES</a:t>
            </a:r>
          </a:p>
          <a:p>
            <a:r>
              <a:rPr lang="en-US" dirty="0" smtClean="0"/>
              <a:t>The basis for proper nutrient management (and optimal yields) it to conduct soil tests.</a:t>
            </a:r>
            <a:endParaRPr lang="en-US" dirty="0"/>
          </a:p>
        </p:txBody>
      </p:sp>
      <p:cxnSp>
        <p:nvCxnSpPr>
          <p:cNvPr id="5" name="Straight Arrow Connector 4"/>
          <p:cNvCxnSpPr/>
          <p:nvPr/>
        </p:nvCxnSpPr>
        <p:spPr>
          <a:xfrm flipH="1">
            <a:off x="4800600" y="4483758"/>
            <a:ext cx="1371600" cy="3930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76731" y="3006430"/>
            <a:ext cx="2819400" cy="1477328"/>
          </a:xfrm>
          <a:prstGeom prst="rect">
            <a:avLst/>
          </a:prstGeom>
          <a:noFill/>
          <a:ln>
            <a:solidFill>
              <a:schemeClr val="tx1"/>
            </a:solidFill>
          </a:ln>
        </p:spPr>
        <p:txBody>
          <a:bodyPr wrap="square" lIns="91418" tIns="45709" rIns="91418" bIns="45709" rtlCol="0">
            <a:spAutoFit/>
          </a:bodyPr>
          <a:lstStyle/>
          <a:p>
            <a:r>
              <a:rPr lang="en-US" dirty="0" smtClean="0"/>
              <a:t>This isn’t what we’re talking about! Soil testing is sound science and should be carried out by a qualified laboratory</a:t>
            </a:r>
            <a:endParaRPr lang="en-US" dirty="0"/>
          </a:p>
        </p:txBody>
      </p:sp>
      <p:sp>
        <p:nvSpPr>
          <p:cNvPr id="7" name="TextBox 6"/>
          <p:cNvSpPr txBox="1"/>
          <p:nvPr/>
        </p:nvSpPr>
        <p:spPr>
          <a:xfrm>
            <a:off x="1143000" y="3124200"/>
            <a:ext cx="3657600" cy="3693319"/>
          </a:xfrm>
          <a:prstGeom prst="rect">
            <a:avLst/>
          </a:prstGeom>
          <a:solidFill>
            <a:schemeClr val="bg1">
              <a:lumMod val="85000"/>
            </a:schemeClr>
          </a:solidFill>
          <a:ln w="38100">
            <a:solidFill>
              <a:schemeClr val="tx1"/>
            </a:solidFill>
          </a:ln>
          <a:effectLst>
            <a:glow rad="139700">
              <a:schemeClr val="accent1">
                <a:satMod val="175000"/>
                <a:alpha val="40000"/>
              </a:schemeClr>
            </a:glow>
          </a:effectLst>
        </p:spPr>
        <p:txBody>
          <a:bodyPr wrap="square" lIns="91418" tIns="45709" rIns="91418" bIns="45709" rtlCol="0">
            <a:spAutoFit/>
          </a:bodyPr>
          <a:lstStyle/>
          <a:p>
            <a:endParaRPr lang="en-US" dirty="0" smtClean="0"/>
          </a:p>
          <a:p>
            <a:pPr lvl="1" algn="just"/>
            <a:r>
              <a:rPr lang="en-US" dirty="0" smtClean="0"/>
              <a:t>    ACME SOIL TESTING KIT</a:t>
            </a:r>
          </a:p>
          <a:p>
            <a:pPr lvl="1" algn="just"/>
            <a:endParaRPr lang="en-US" dirty="0" smtClean="0"/>
          </a:p>
          <a:p>
            <a:pPr lvl="1" algn="just"/>
            <a:endParaRPr lang="en-US" dirty="0" smtClean="0"/>
          </a:p>
          <a:p>
            <a:pPr lvl="1" algn="just"/>
            <a:endParaRPr lang="en-US" dirty="0"/>
          </a:p>
          <a:p>
            <a:pPr lvl="1" algn="just"/>
            <a:endParaRPr lang="en-US" dirty="0" smtClean="0"/>
          </a:p>
          <a:p>
            <a:pPr lvl="1" algn="just"/>
            <a:endParaRPr lang="en-US" dirty="0"/>
          </a:p>
          <a:p>
            <a:pPr marL="742776" lvl="1" indent="-285684" algn="just">
              <a:buFont typeface="Arial" panose="020B0604020202020204" pitchFamily="34" charset="0"/>
              <a:buChar char="•"/>
            </a:pPr>
            <a:endParaRPr lang="en-US" dirty="0" smtClean="0"/>
          </a:p>
          <a:p>
            <a:pPr marL="742776" lvl="1" indent="-285684" algn="just">
              <a:buFont typeface="Arial" panose="020B0604020202020204" pitchFamily="34" charset="0"/>
              <a:buChar char="•"/>
            </a:pPr>
            <a:r>
              <a:rPr lang="en-US" dirty="0" smtClean="0"/>
              <a:t>Easy to use!</a:t>
            </a:r>
          </a:p>
          <a:p>
            <a:pPr marL="742776" lvl="1" indent="-285684" algn="just">
              <a:buFont typeface="Arial" panose="020B0604020202020204" pitchFamily="34" charset="0"/>
              <a:buChar char="•"/>
            </a:pPr>
            <a:r>
              <a:rPr lang="en-US" dirty="0" smtClean="0"/>
              <a:t>Just add dirt and water!</a:t>
            </a:r>
          </a:p>
          <a:p>
            <a:pPr marL="742776" lvl="1" indent="-285684" algn="just">
              <a:buFont typeface="Arial" panose="020B0604020202020204" pitchFamily="34" charset="0"/>
              <a:buChar char="•"/>
            </a:pPr>
            <a:r>
              <a:rPr lang="en-US" dirty="0" smtClean="0"/>
              <a:t>Highly accurate!</a:t>
            </a:r>
          </a:p>
          <a:p>
            <a:pPr marL="285684" indent="-285684">
              <a:buFont typeface="Arial" panose="020B0604020202020204" pitchFamily="34" charset="0"/>
              <a:buChar char="•"/>
            </a:pPr>
            <a:endParaRPr lang="en-US" dirty="0"/>
          </a:p>
          <a:p>
            <a:pPr marL="285684" indent="-285684">
              <a:buFont typeface="Arial" panose="020B0604020202020204" pitchFamily="34" charset="0"/>
              <a:buChar char="•"/>
            </a:pPr>
            <a:endParaRPr lang="en-US"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4409" y="3811807"/>
            <a:ext cx="1927992" cy="1445994"/>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8121244"/>
      </p:ext>
    </p:extLst>
  </p:cSld>
  <p:clrMapOvr>
    <a:masterClrMapping/>
  </p:clrMapOvr>
  <p:transition spd="slow" advTm="453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 fertilization guidelines</a:t>
            </a:r>
            <a:br>
              <a:rPr lang="en-US" dirty="0"/>
            </a:br>
            <a:endParaRPr lang="en-US" dirty="0"/>
          </a:p>
        </p:txBody>
      </p:sp>
      <p:sp>
        <p:nvSpPr>
          <p:cNvPr id="3" name="Content Placeholder 2"/>
          <p:cNvSpPr>
            <a:spLocks noGrp="1"/>
          </p:cNvSpPr>
          <p:nvPr>
            <p:ph idx="1"/>
          </p:nvPr>
        </p:nvSpPr>
        <p:spPr/>
        <p:txBody>
          <a:bodyPr/>
          <a:lstStyle/>
          <a:p>
            <a:r>
              <a:rPr lang="en-US" dirty="0" smtClean="0"/>
              <a:t>Vary between crops</a:t>
            </a:r>
          </a:p>
          <a:p>
            <a:r>
              <a:rPr lang="en-US" dirty="0" smtClean="0"/>
              <a:t>Affected by plant population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9788465"/>
      </p:ext>
    </p:extLst>
  </p:cSld>
  <p:clrMapOvr>
    <a:masterClrMapping/>
  </p:clrMapOvr>
  <p:transition spd="slow" advTm="131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sz="4000"/>
              <a:t>Why is soil testing important for </a:t>
            </a:r>
            <a:br>
              <a:rPr lang="en-US" sz="4000"/>
            </a:br>
            <a:r>
              <a:rPr lang="en-US" sz="4000"/>
              <a:t>specialty crop producers?</a:t>
            </a:r>
          </a:p>
        </p:txBody>
      </p:sp>
      <p:pic>
        <p:nvPicPr>
          <p:cNvPr id="4" name="Picture 2" descr="File:Minimum-Ton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2" y="457202"/>
            <a:ext cx="5835849" cy="5337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2" y="5010037"/>
            <a:ext cx="6201295" cy="1569660"/>
          </a:xfrm>
          <a:prstGeom prst="rect">
            <a:avLst/>
          </a:prstGeom>
          <a:noFill/>
        </p:spPr>
        <p:txBody>
          <a:bodyPr wrap="square" lIns="91418" tIns="45709" rIns="91418" bIns="45709" rtlCol="0">
            <a:spAutoFit/>
          </a:bodyPr>
          <a:lstStyle/>
          <a:p>
            <a:r>
              <a:rPr lang="en-US" sz="2400" dirty="0"/>
              <a:t>Justus von Liebig’s “law of the minimum” –</a:t>
            </a:r>
          </a:p>
          <a:p>
            <a:r>
              <a:rPr lang="en-US" sz="2400" dirty="0"/>
              <a:t>	“Plant growth is controlled not by the total amount of resources available, but by the scarcest resource”</a:t>
            </a:r>
          </a:p>
        </p:txBody>
      </p:sp>
      <p:pic>
        <p:nvPicPr>
          <p:cNvPr id="6" name="Picture 4" descr="File:Justus von Liebig NI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889720"/>
            <a:ext cx="2066124" cy="2643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05602" y="3352801"/>
            <a:ext cx="613317" cy="523220"/>
          </a:xfrm>
          <a:prstGeom prst="rect">
            <a:avLst/>
          </a:prstGeom>
          <a:noFill/>
        </p:spPr>
        <p:txBody>
          <a:bodyPr wrap="square" lIns="91418" tIns="45709" rIns="91418" bIns="45709" rtlCol="0">
            <a:spAutoFit/>
          </a:bodyPr>
          <a:lstStyle/>
          <a:p>
            <a:r>
              <a:rPr lang="en-US" sz="2800" dirty="0"/>
              <a:t>N</a:t>
            </a:r>
          </a:p>
        </p:txBody>
      </p:sp>
      <p:sp>
        <p:nvSpPr>
          <p:cNvPr id="8" name="TextBox 7"/>
          <p:cNvSpPr txBox="1"/>
          <p:nvPr/>
        </p:nvSpPr>
        <p:spPr>
          <a:xfrm>
            <a:off x="7068945" y="3352801"/>
            <a:ext cx="613317" cy="523220"/>
          </a:xfrm>
          <a:prstGeom prst="rect">
            <a:avLst/>
          </a:prstGeom>
          <a:noFill/>
        </p:spPr>
        <p:txBody>
          <a:bodyPr wrap="square" lIns="91418" tIns="45709" rIns="91418" bIns="45709" rtlCol="0">
            <a:spAutoFit/>
          </a:bodyPr>
          <a:lstStyle/>
          <a:p>
            <a:r>
              <a:rPr lang="en-US" sz="2800" dirty="0"/>
              <a:t>P</a:t>
            </a:r>
          </a:p>
        </p:txBody>
      </p:sp>
      <p:sp>
        <p:nvSpPr>
          <p:cNvPr id="9" name="TextBox 8"/>
          <p:cNvSpPr txBox="1"/>
          <p:nvPr/>
        </p:nvSpPr>
        <p:spPr>
          <a:xfrm>
            <a:off x="7397445" y="3352801"/>
            <a:ext cx="613317" cy="523220"/>
          </a:xfrm>
          <a:prstGeom prst="rect">
            <a:avLst/>
          </a:prstGeom>
          <a:noFill/>
        </p:spPr>
        <p:txBody>
          <a:bodyPr wrap="square" lIns="91418" tIns="45709" rIns="91418" bIns="45709" rtlCol="0">
            <a:spAutoFit/>
          </a:bodyPr>
          <a:lstStyle/>
          <a:p>
            <a:r>
              <a:rPr lang="en-US" sz="2800" dirty="0"/>
              <a:t>K</a:t>
            </a:r>
          </a:p>
        </p:txBody>
      </p:sp>
      <p:sp>
        <p:nvSpPr>
          <p:cNvPr id="10" name="TextBox 9"/>
          <p:cNvSpPr txBox="1"/>
          <p:nvPr/>
        </p:nvSpPr>
        <p:spPr>
          <a:xfrm>
            <a:off x="7720550" y="3420002"/>
            <a:ext cx="613317" cy="400110"/>
          </a:xfrm>
          <a:prstGeom prst="rect">
            <a:avLst/>
          </a:prstGeom>
          <a:noFill/>
        </p:spPr>
        <p:txBody>
          <a:bodyPr wrap="square" lIns="91418" tIns="45709" rIns="91418" bIns="45709" rtlCol="0">
            <a:spAutoFit/>
          </a:bodyPr>
          <a:lstStyle/>
          <a:p>
            <a:r>
              <a:rPr lang="en-US" sz="2000" dirty="0"/>
              <a:t>Ca</a:t>
            </a:r>
          </a:p>
        </p:txBody>
      </p:sp>
      <p:sp>
        <p:nvSpPr>
          <p:cNvPr id="11" name="TextBox 10"/>
          <p:cNvSpPr txBox="1"/>
          <p:nvPr/>
        </p:nvSpPr>
        <p:spPr>
          <a:xfrm>
            <a:off x="8045605" y="3411004"/>
            <a:ext cx="613317" cy="400110"/>
          </a:xfrm>
          <a:prstGeom prst="rect">
            <a:avLst/>
          </a:prstGeom>
          <a:noFill/>
        </p:spPr>
        <p:txBody>
          <a:bodyPr wrap="square" lIns="91418" tIns="45709" rIns="91418" bIns="45709" rtlCol="0">
            <a:spAutoFit/>
          </a:bodyPr>
          <a:lstStyle/>
          <a:p>
            <a:r>
              <a:rPr lang="en-US" sz="2000" dirty="0"/>
              <a:t>Mg</a:t>
            </a:r>
          </a:p>
        </p:txBody>
      </p:sp>
      <p:sp>
        <p:nvSpPr>
          <p:cNvPr id="12" name="TextBox 11"/>
          <p:cNvSpPr txBox="1"/>
          <p:nvPr/>
        </p:nvSpPr>
        <p:spPr>
          <a:xfrm>
            <a:off x="8433688" y="3411004"/>
            <a:ext cx="613317" cy="400110"/>
          </a:xfrm>
          <a:prstGeom prst="rect">
            <a:avLst/>
          </a:prstGeom>
          <a:noFill/>
        </p:spPr>
        <p:txBody>
          <a:bodyPr wrap="square" lIns="91418" tIns="45709" rIns="91418" bIns="45709" rtlCol="0">
            <a:spAutoFit/>
          </a:bodyPr>
          <a:lstStyle/>
          <a:p>
            <a:r>
              <a:rPr lang="en-US" sz="2000" dirty="0"/>
              <a:t>S</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407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r>
              <a:rPr lang="en-US" sz="4000"/>
              <a:t>Problems more commonly found in specialty crops</a:t>
            </a:r>
          </a:p>
        </p:txBody>
      </p:sp>
      <p:sp>
        <p:nvSpPr>
          <p:cNvPr id="7171" name="Rectangle 3"/>
          <p:cNvSpPr>
            <a:spLocks noGrp="1" noChangeArrowheads="1"/>
          </p:cNvSpPr>
          <p:nvPr>
            <p:ph idx="1"/>
          </p:nvPr>
        </p:nvSpPr>
        <p:spPr/>
        <p:txBody>
          <a:bodyPr/>
          <a:lstStyle/>
          <a:p>
            <a:r>
              <a:rPr lang="en-US"/>
              <a:t>Phosphorus scores too high</a:t>
            </a:r>
          </a:p>
          <a:p>
            <a:r>
              <a:rPr lang="en-US"/>
              <a:t>Advising on foliar feeding</a:t>
            </a:r>
          </a:p>
          <a:p>
            <a:r>
              <a:rPr lang="en-US"/>
              <a:t>Nutrients out of balance?</a:t>
            </a:r>
          </a:p>
          <a:p>
            <a:r>
              <a:rPr lang="en-US"/>
              <a:t>“Disease” associated with fertility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57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Other differences</a:t>
            </a:r>
          </a:p>
        </p:txBody>
      </p:sp>
      <p:sp>
        <p:nvSpPr>
          <p:cNvPr id="8195" name="Rectangle 3"/>
          <p:cNvSpPr>
            <a:spLocks noGrp="1" noChangeArrowheads="1"/>
          </p:cNvSpPr>
          <p:nvPr>
            <p:ph idx="1"/>
          </p:nvPr>
        </p:nvSpPr>
        <p:spPr/>
        <p:txBody>
          <a:bodyPr>
            <a:normAutofit lnSpcReduction="10000"/>
          </a:bodyPr>
          <a:lstStyle/>
          <a:p>
            <a:r>
              <a:rPr lang="en-US"/>
              <a:t>Fertilizer materials used</a:t>
            </a:r>
          </a:p>
          <a:p>
            <a:r>
              <a:rPr lang="en-US"/>
              <a:t>Timing of application</a:t>
            </a:r>
          </a:p>
          <a:p>
            <a:r>
              <a:rPr lang="en-US"/>
              <a:t>Method of application</a:t>
            </a:r>
          </a:p>
          <a:p>
            <a:r>
              <a:rPr lang="en-US"/>
              <a:t>Fertilizer input expenses are normally not that significant in the overall cost of production</a:t>
            </a:r>
          </a:p>
          <a:p>
            <a:r>
              <a:rPr lang="en-US"/>
              <a:t>Excess fertilizer may result in problems beyond the simple waste of money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100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z="4000"/>
              <a:t>Tools in addition to soil testing utilized by Illinois specialty crop producers</a:t>
            </a:r>
          </a:p>
        </p:txBody>
      </p:sp>
      <p:sp>
        <p:nvSpPr>
          <p:cNvPr id="6147" name="Rectangle 3"/>
          <p:cNvSpPr>
            <a:spLocks noGrp="1" noChangeArrowheads="1"/>
          </p:cNvSpPr>
          <p:nvPr>
            <p:ph idx="1"/>
          </p:nvPr>
        </p:nvSpPr>
        <p:spPr>
          <a:xfrm>
            <a:off x="533400" y="1905002"/>
            <a:ext cx="8229600" cy="4525963"/>
          </a:xfrm>
        </p:spPr>
        <p:txBody>
          <a:bodyPr/>
          <a:lstStyle/>
          <a:p>
            <a:r>
              <a:rPr lang="en-US" dirty="0" smtClean="0"/>
              <a:t>Visual </a:t>
            </a:r>
            <a:r>
              <a:rPr lang="en-US" dirty="0"/>
              <a:t>inspection</a:t>
            </a:r>
          </a:p>
          <a:p>
            <a:r>
              <a:rPr lang="en-US" dirty="0"/>
              <a:t>Downloaded feeding </a:t>
            </a:r>
            <a:r>
              <a:rPr lang="en-US" dirty="0" smtClean="0"/>
              <a:t>schedules</a:t>
            </a:r>
          </a:p>
          <a:p>
            <a:r>
              <a:rPr lang="en-US" dirty="0"/>
              <a:t>Tissue analysis</a:t>
            </a:r>
          </a:p>
          <a:p>
            <a:r>
              <a:rPr lang="en-US" dirty="0"/>
              <a:t>Petiole sap testing</a:t>
            </a:r>
          </a:p>
          <a:p>
            <a:endParaRPr lang="en-US" dirty="0"/>
          </a:p>
          <a:p>
            <a:pPr>
              <a:buFontTx/>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554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24400" y="228601"/>
            <a:ext cx="3962400" cy="584775"/>
          </a:xfrm>
          <a:prstGeom prst="rect">
            <a:avLst/>
          </a:prstGeom>
          <a:noFill/>
        </p:spPr>
        <p:txBody>
          <a:bodyPr wrap="square" lIns="91418" tIns="45709" rIns="91418" bIns="45709" rtlCol="0">
            <a:spAutoFit/>
          </a:bodyPr>
          <a:lstStyle/>
          <a:p>
            <a:r>
              <a:rPr lang="en-US" sz="3200" dirty="0"/>
              <a:t>Petiole sap testing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2" y="3326597"/>
            <a:ext cx="5161479" cy="3455205"/>
          </a:xfrm>
          <a:prstGeom prst="rect">
            <a:avLst/>
          </a:prstGeom>
          <a:ln>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547884"/>
            <a:ext cx="3962400" cy="2652516"/>
          </a:xfrm>
          <a:prstGeom prst="rect">
            <a:avLst/>
          </a:prstGeom>
          <a:ln>
            <a:solidFill>
              <a:schemeClr val="tx1"/>
            </a:solidFill>
          </a:ln>
        </p:spPr>
      </p:pic>
      <p:sp>
        <p:nvSpPr>
          <p:cNvPr id="7" name="Rectangle 6"/>
          <p:cNvSpPr/>
          <p:nvPr/>
        </p:nvSpPr>
        <p:spPr>
          <a:xfrm>
            <a:off x="4572000" y="869363"/>
            <a:ext cx="4572000" cy="2308302"/>
          </a:xfrm>
          <a:prstGeom prst="rect">
            <a:avLst/>
          </a:prstGeom>
        </p:spPr>
        <p:txBody>
          <a:bodyPr lIns="91418" tIns="45709" rIns="91418" bIns="45709">
            <a:spAutoFit/>
          </a:bodyPr>
          <a:lstStyle/>
          <a:p>
            <a:pPr marL="285684" indent="-285684">
              <a:buFont typeface="Arial" panose="020B0604020202020204" pitchFamily="34" charset="0"/>
              <a:buChar char="•"/>
            </a:pPr>
            <a:r>
              <a:rPr lang="en-US" dirty="0"/>
              <a:t>Relatively </a:t>
            </a:r>
            <a:r>
              <a:rPr lang="en-US" dirty="0" smtClean="0"/>
              <a:t>simple, used with N and K</a:t>
            </a:r>
            <a:endParaRPr lang="en-US" dirty="0"/>
          </a:p>
          <a:p>
            <a:pPr marL="285684" indent="-285684">
              <a:buFont typeface="Arial" panose="020B0604020202020204" pitchFamily="34" charset="0"/>
              <a:buChar char="•"/>
            </a:pPr>
            <a:r>
              <a:rPr lang="en-US" dirty="0"/>
              <a:t>Immediate results</a:t>
            </a:r>
          </a:p>
          <a:p>
            <a:pPr marL="285684" indent="-285684">
              <a:buFont typeface="Arial" panose="020B0604020202020204" pitchFamily="34" charset="0"/>
              <a:buChar char="•"/>
            </a:pPr>
            <a:r>
              <a:rPr lang="en-US" dirty="0"/>
              <a:t>Useful for making timely adjustments in fertilizer application rates when using </a:t>
            </a:r>
            <a:r>
              <a:rPr lang="en-US" dirty="0" err="1"/>
              <a:t>fertigation</a:t>
            </a:r>
            <a:r>
              <a:rPr lang="en-US" dirty="0"/>
              <a:t>. </a:t>
            </a:r>
          </a:p>
          <a:p>
            <a:pPr marL="285684" indent="-285684">
              <a:buFont typeface="Arial" panose="020B0604020202020204" pitchFamily="34" charset="0"/>
              <a:buChar char="•"/>
            </a:pPr>
            <a:r>
              <a:rPr lang="en-US" dirty="0" smtClean="0"/>
              <a:t>An </a:t>
            </a:r>
            <a:r>
              <a:rPr lang="en-US" dirty="0"/>
              <a:t>on-farm crop management tool and are meant to </a:t>
            </a:r>
            <a:r>
              <a:rPr lang="en-US" u="sng" dirty="0"/>
              <a:t>supplement, not replace</a:t>
            </a:r>
            <a:r>
              <a:rPr lang="en-US" dirty="0"/>
              <a:t>, standard soil testing and nutrient management </a:t>
            </a:r>
          </a:p>
        </p:txBody>
      </p:sp>
      <p:sp>
        <p:nvSpPr>
          <p:cNvPr id="8" name="TextBox 7"/>
          <p:cNvSpPr txBox="1"/>
          <p:nvPr/>
        </p:nvSpPr>
        <p:spPr>
          <a:xfrm>
            <a:off x="5638800" y="4709110"/>
            <a:ext cx="2971800" cy="369332"/>
          </a:xfrm>
          <a:prstGeom prst="rect">
            <a:avLst/>
          </a:prstGeom>
          <a:noFill/>
        </p:spPr>
        <p:txBody>
          <a:bodyPr wrap="square" lIns="91418" tIns="45709" rIns="91418" bIns="45709" rtlCol="0">
            <a:spAutoFit/>
          </a:bodyPr>
          <a:lstStyle/>
          <a:p>
            <a:r>
              <a:rPr lang="en-US" dirty="0" smtClean="0"/>
              <a:t>A NO</a:t>
            </a:r>
            <a:r>
              <a:rPr lang="en-US" baseline="-25000" dirty="0" smtClean="0"/>
              <a:t>3</a:t>
            </a:r>
            <a:r>
              <a:rPr lang="en-US" baseline="30000" dirty="0" smtClean="0"/>
              <a:t>-</a:t>
            </a:r>
            <a:r>
              <a:rPr lang="en-US" dirty="0" smtClean="0"/>
              <a:t>-N testing kit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38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915" y="685802"/>
            <a:ext cx="5141148" cy="3441595"/>
          </a:xfrm>
          <a:prstGeom prst="rect">
            <a:avLst/>
          </a:prstGeom>
          <a:ln>
            <a:solidFill>
              <a:schemeClr val="tx1"/>
            </a:solidFill>
          </a:ln>
        </p:spPr>
      </p:pic>
      <p:pic>
        <p:nvPicPr>
          <p:cNvPr id="2" name="Picture 1"/>
          <p:cNvPicPr>
            <a:picLocks noChangeAspect="1"/>
          </p:cNvPicPr>
          <p:nvPr/>
        </p:nvPicPr>
        <p:blipFill>
          <a:blip r:embed="rId5"/>
          <a:stretch>
            <a:fillRect/>
          </a:stretch>
        </p:blipFill>
        <p:spPr>
          <a:xfrm>
            <a:off x="-48124" y="152400"/>
            <a:ext cx="5229225" cy="5355995"/>
          </a:xfrm>
          <a:prstGeom prst="rect">
            <a:avLst/>
          </a:prstGeom>
        </p:spPr>
      </p:pic>
      <p:cxnSp>
        <p:nvCxnSpPr>
          <p:cNvPr id="6" name="Straight Arrow Connector 5"/>
          <p:cNvCxnSpPr/>
          <p:nvPr/>
        </p:nvCxnSpPr>
        <p:spPr>
          <a:xfrm flipV="1">
            <a:off x="3276600" y="1752600"/>
            <a:ext cx="2743200" cy="914400"/>
          </a:xfrm>
          <a:prstGeom prst="straightConnector1">
            <a:avLst/>
          </a:prstGeom>
          <a:ln w="57150">
            <a:solidFill>
              <a:schemeClr val="accent5"/>
            </a:solidFill>
            <a:tailEnd type="triangle"/>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444334"/>
      </p:ext>
    </p:extLst>
  </p:cSld>
  <p:clrMapOvr>
    <a:masterClrMapping/>
  </p:clrMapOvr>
  <p:transition spd="slow" advTm="232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76400" y="1143000"/>
            <a:ext cx="6409822" cy="4205288"/>
          </a:xfrm>
          <a:prstGeom prst="rect">
            <a:avLst/>
          </a:prstGeom>
        </p:spPr>
      </p:pic>
      <p:sp>
        <p:nvSpPr>
          <p:cNvPr id="3" name="TextBox 2"/>
          <p:cNvSpPr txBox="1"/>
          <p:nvPr/>
        </p:nvSpPr>
        <p:spPr>
          <a:xfrm>
            <a:off x="838200" y="228602"/>
            <a:ext cx="7010400" cy="584775"/>
          </a:xfrm>
          <a:prstGeom prst="rect">
            <a:avLst/>
          </a:prstGeom>
          <a:noFill/>
        </p:spPr>
        <p:txBody>
          <a:bodyPr wrap="square" lIns="91418" tIns="45709" rIns="91418" bIns="45709" rtlCol="0">
            <a:spAutoFit/>
          </a:bodyPr>
          <a:lstStyle/>
          <a:p>
            <a:r>
              <a:rPr lang="en-US" sz="3200" dirty="0"/>
              <a:t>Procedures for Sap Testing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316594"/>
      </p:ext>
    </p:extLst>
  </p:cSld>
  <p:clrMapOvr>
    <a:masterClrMapping/>
  </p:clrMapOvr>
  <p:transition spd="slow" advTm="107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1298" y="0"/>
            <a:ext cx="5079502" cy="3401318"/>
          </a:xfrm>
          <a:prstGeom prst="rect">
            <a:avLst/>
          </a:prstGeom>
        </p:spPr>
      </p:pic>
      <p:pic>
        <p:nvPicPr>
          <p:cNvPr id="3" name="Picture 2"/>
          <p:cNvPicPr>
            <a:picLocks noChangeAspect="1"/>
          </p:cNvPicPr>
          <p:nvPr/>
        </p:nvPicPr>
        <p:blipFill>
          <a:blip r:embed="rId5"/>
          <a:stretch>
            <a:fillRect/>
          </a:stretch>
        </p:blipFill>
        <p:spPr>
          <a:xfrm>
            <a:off x="801072" y="3387143"/>
            <a:ext cx="4951208" cy="3262312"/>
          </a:xfrm>
          <a:prstGeom prst="rect">
            <a:avLst/>
          </a:prstGeom>
        </p:spPr>
      </p:pic>
      <p:sp>
        <p:nvSpPr>
          <p:cNvPr id="4" name="TextBox 3"/>
          <p:cNvSpPr txBox="1"/>
          <p:nvPr/>
        </p:nvSpPr>
        <p:spPr>
          <a:xfrm>
            <a:off x="6019800" y="-86618"/>
            <a:ext cx="2895600" cy="1077218"/>
          </a:xfrm>
          <a:prstGeom prst="rect">
            <a:avLst/>
          </a:prstGeom>
          <a:noFill/>
        </p:spPr>
        <p:txBody>
          <a:bodyPr wrap="square" lIns="91418" tIns="45709" rIns="91418" bIns="45709" rtlCol="0">
            <a:spAutoFit/>
          </a:bodyPr>
          <a:lstStyle/>
          <a:p>
            <a:r>
              <a:rPr lang="en-US" sz="3200" dirty="0"/>
              <a:t>Procedures for</a:t>
            </a:r>
            <a:br>
              <a:rPr lang="en-US" sz="3200" dirty="0"/>
            </a:br>
            <a:r>
              <a:rPr lang="en-US" sz="3200" dirty="0"/>
              <a:t> Sap Testing</a:t>
            </a:r>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8650" y="990602"/>
            <a:ext cx="3117748" cy="2087087"/>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8650" y="3416312"/>
            <a:ext cx="3117748" cy="2087087"/>
          </a:xfrm>
          <a:prstGeom prst="rect">
            <a:avLst/>
          </a:prstGeom>
          <a:ln>
            <a:solidFill>
              <a:schemeClr val="tx1"/>
            </a:solidFill>
          </a:ln>
        </p:spPr>
      </p:pic>
      <p:sp>
        <p:nvSpPr>
          <p:cNvPr id="7" name="TextBox 6"/>
          <p:cNvSpPr txBox="1"/>
          <p:nvPr/>
        </p:nvSpPr>
        <p:spPr>
          <a:xfrm>
            <a:off x="6019800" y="5507467"/>
            <a:ext cx="3531800" cy="369332"/>
          </a:xfrm>
          <a:prstGeom prst="rect">
            <a:avLst/>
          </a:prstGeom>
          <a:noFill/>
        </p:spPr>
        <p:txBody>
          <a:bodyPr wrap="square" lIns="91418" tIns="45709" rIns="91418" bIns="45709" rtlCol="0">
            <a:spAutoFit/>
          </a:bodyPr>
          <a:lstStyle/>
          <a:p>
            <a:r>
              <a:rPr lang="en-US" dirty="0" smtClean="0"/>
              <a:t>Inexpensive garlic press</a:t>
            </a:r>
            <a:endParaRPr lang="en-US" dirty="0"/>
          </a:p>
        </p:txBody>
      </p:sp>
      <p:sp>
        <p:nvSpPr>
          <p:cNvPr id="8" name="TextBox 7"/>
          <p:cNvSpPr txBox="1"/>
          <p:nvPr/>
        </p:nvSpPr>
        <p:spPr>
          <a:xfrm>
            <a:off x="6019800" y="3077687"/>
            <a:ext cx="3352800" cy="369332"/>
          </a:xfrm>
          <a:prstGeom prst="rect">
            <a:avLst/>
          </a:prstGeom>
          <a:noFill/>
        </p:spPr>
        <p:txBody>
          <a:bodyPr wrap="square" lIns="91418" tIns="45709" rIns="91418" bIns="45709" rtlCol="0">
            <a:spAutoFit/>
          </a:bodyPr>
          <a:lstStyle/>
          <a:p>
            <a:r>
              <a:rPr lang="en-US" dirty="0" smtClean="0"/>
              <a:t>Specialized plant sap press</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3921834"/>
      </p:ext>
    </p:extLst>
  </p:cSld>
  <p:clrMapOvr>
    <a:masterClrMapping/>
  </p:clrMapOvr>
  <p:transition spd="slow" advTm="281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90602" y="942977"/>
            <a:ext cx="7369913" cy="4391025"/>
          </a:xfrm>
          <a:prstGeom prst="rect">
            <a:avLst/>
          </a:prstGeom>
        </p:spPr>
      </p:pic>
      <p:pic>
        <p:nvPicPr>
          <p:cNvPr id="3" name="Picture 2"/>
          <p:cNvPicPr>
            <a:picLocks noChangeAspect="1"/>
          </p:cNvPicPr>
          <p:nvPr/>
        </p:nvPicPr>
        <p:blipFill>
          <a:blip r:embed="rId5"/>
          <a:stretch>
            <a:fillRect/>
          </a:stretch>
        </p:blipFill>
        <p:spPr>
          <a:xfrm>
            <a:off x="1066800" y="5334000"/>
            <a:ext cx="5838825" cy="381000"/>
          </a:xfrm>
          <a:prstGeom prst="rect">
            <a:avLst/>
          </a:prstGeom>
        </p:spPr>
      </p:pic>
      <p:sp>
        <p:nvSpPr>
          <p:cNvPr id="4" name="TextBox 3"/>
          <p:cNvSpPr txBox="1"/>
          <p:nvPr/>
        </p:nvSpPr>
        <p:spPr>
          <a:xfrm>
            <a:off x="1143000" y="5867402"/>
            <a:ext cx="5562600" cy="1200329"/>
          </a:xfrm>
          <a:prstGeom prst="rect">
            <a:avLst/>
          </a:prstGeom>
          <a:noFill/>
        </p:spPr>
        <p:txBody>
          <a:bodyPr wrap="square" lIns="91418" tIns="45709" rIns="91418" bIns="45709" rtlCol="0">
            <a:spAutoFit/>
          </a:bodyPr>
          <a:lstStyle/>
          <a:p>
            <a:r>
              <a:rPr lang="en-US" dirty="0" smtClean="0"/>
              <a:t>Detailed list also available on page 14 of the Midwest Vegetable Production Guide for Commercial Growers</a:t>
            </a:r>
          </a:p>
          <a:p>
            <a:r>
              <a:rPr lang="en-US" dirty="0">
                <a:hlinkClick r:id="rId6"/>
              </a:rPr>
              <a:t>http://mwveguide.org</a:t>
            </a:r>
            <a:r>
              <a:rPr lang="en-US" dirty="0" smtClean="0">
                <a:hlinkClick r:id="rId6"/>
              </a:rPr>
              <a:t>/</a:t>
            </a:r>
            <a:endParaRPr lang="en-US" dirty="0" smtClean="0"/>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4544297"/>
      </p:ext>
    </p:extLst>
  </p:cSld>
  <p:clrMapOvr>
    <a:masterClrMapping/>
  </p:clrMapOvr>
  <p:transition spd="slow" advTm="161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a certified lab near you</a:t>
            </a:r>
            <a:endParaRPr lang="en-US" dirty="0"/>
          </a:p>
        </p:txBody>
      </p:sp>
      <p:sp>
        <p:nvSpPr>
          <p:cNvPr id="3" name="Content Placeholder 2"/>
          <p:cNvSpPr>
            <a:spLocks noGrp="1"/>
          </p:cNvSpPr>
          <p:nvPr>
            <p:ph idx="1"/>
          </p:nvPr>
        </p:nvSpPr>
        <p:spPr>
          <a:xfrm>
            <a:off x="762000" y="1412633"/>
            <a:ext cx="8077200" cy="4297363"/>
          </a:xfrm>
        </p:spPr>
        <p:txBody>
          <a:bodyPr/>
          <a:lstStyle/>
          <a:p>
            <a:r>
              <a:rPr lang="en-US" dirty="0" smtClean="0"/>
              <a:t>Illinois Soil Testing Association</a:t>
            </a:r>
          </a:p>
          <a:p>
            <a:pPr lvl="1"/>
            <a:r>
              <a:rPr lang="en-US" dirty="0">
                <a:hlinkClick r:id="rId4"/>
              </a:rPr>
              <a:t>http://</a:t>
            </a:r>
            <a:r>
              <a:rPr lang="en-US" dirty="0" smtClean="0">
                <a:hlinkClick r:id="rId4"/>
              </a:rPr>
              <a:t>www.soiltesting.org/labcertification.html</a:t>
            </a:r>
            <a:endParaRPr lang="en-US" dirty="0" smtClean="0"/>
          </a:p>
          <a:p>
            <a:pPr lvl="1"/>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1" y="2819402"/>
            <a:ext cx="5141148" cy="3441595"/>
          </a:xfrm>
          <a:prstGeom prst="rect">
            <a:avLst/>
          </a:prstGeom>
          <a:ln>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254035"/>
      </p:ext>
    </p:extLst>
  </p:cSld>
  <p:clrMapOvr>
    <a:masterClrMapping/>
  </p:clrMapOvr>
  <p:transition spd="slow" advTm="2178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3083" y="693005"/>
            <a:ext cx="2865119" cy="830975"/>
          </a:xfrm>
          <a:prstGeom prst="rect">
            <a:avLst/>
          </a:prstGeom>
          <a:noFill/>
        </p:spPr>
        <p:txBody>
          <a:bodyPr wrap="square" lIns="91418" tIns="45709" rIns="91418" bIns="45709" rtlCol="0">
            <a:spAutoFit/>
          </a:bodyPr>
          <a:lstStyle/>
          <a:p>
            <a:r>
              <a:rPr lang="en-US" sz="4800" dirty="0"/>
              <a:t>Fertigation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81000"/>
            <a:ext cx="4029784" cy="6019800"/>
          </a:xfrm>
          <a:prstGeom prst="rect">
            <a:avLst/>
          </a:prstGeom>
          <a:ln>
            <a:solidFill>
              <a:schemeClr val="tx1"/>
            </a:solidFill>
          </a:ln>
        </p:spPr>
      </p:pic>
      <p:sp>
        <p:nvSpPr>
          <p:cNvPr id="6" name="TextBox 5"/>
          <p:cNvSpPr txBox="1"/>
          <p:nvPr/>
        </p:nvSpPr>
        <p:spPr>
          <a:xfrm>
            <a:off x="5105400" y="1828801"/>
            <a:ext cx="4070622" cy="923307"/>
          </a:xfrm>
          <a:prstGeom prst="rect">
            <a:avLst/>
          </a:prstGeom>
          <a:noFill/>
        </p:spPr>
        <p:txBody>
          <a:bodyPr wrap="none" lIns="91418" tIns="45709" rIns="91418" bIns="45709" rtlCol="0">
            <a:spAutoFit/>
          </a:bodyPr>
          <a:lstStyle/>
          <a:p>
            <a:r>
              <a:rPr lang="en-US" dirty="0" smtClean="0"/>
              <a:t>“The </a:t>
            </a:r>
            <a:r>
              <a:rPr lang="en-US" dirty="0"/>
              <a:t>application of fertilizers, </a:t>
            </a:r>
            <a:endParaRPr lang="en-US" dirty="0" smtClean="0"/>
          </a:p>
          <a:p>
            <a:r>
              <a:rPr lang="en-US" dirty="0" smtClean="0"/>
              <a:t>soil </a:t>
            </a:r>
            <a:r>
              <a:rPr lang="en-US" dirty="0"/>
              <a:t>amendments, or other water-soluble </a:t>
            </a:r>
            <a:endParaRPr lang="en-US" dirty="0" smtClean="0"/>
          </a:p>
          <a:p>
            <a:r>
              <a:rPr lang="en-US" dirty="0" smtClean="0"/>
              <a:t>products </a:t>
            </a:r>
            <a:r>
              <a:rPr lang="en-US" dirty="0"/>
              <a:t>through an irrigation </a:t>
            </a:r>
            <a:r>
              <a:rPr lang="en-US" dirty="0" smtClean="0"/>
              <a:t>system”</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15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4572000" cy="3970318"/>
          </a:xfrm>
          <a:prstGeom prst="rect">
            <a:avLst/>
          </a:prstGeom>
        </p:spPr>
        <p:txBody>
          <a:bodyPr lIns="91418" tIns="45709" rIns="91418" bIns="45709">
            <a:spAutoFit/>
          </a:bodyPr>
          <a:lstStyle/>
          <a:p>
            <a:pPr marL="285684" indent="-285684">
              <a:buFont typeface="Arial" panose="020B0604020202020204" pitchFamily="34" charset="0"/>
              <a:buChar char="•"/>
            </a:pPr>
            <a:r>
              <a:rPr lang="en-US" dirty="0"/>
              <a:t>If you do not have </a:t>
            </a:r>
            <a:r>
              <a:rPr lang="en-US" dirty="0" smtClean="0"/>
              <a:t>properly functioning </a:t>
            </a:r>
            <a:r>
              <a:rPr lang="en-US" dirty="0"/>
              <a:t>check valves and interlocks, the injected chemicals could backflow into the water source. </a:t>
            </a:r>
            <a:endParaRPr lang="en-US" dirty="0" smtClean="0"/>
          </a:p>
          <a:p>
            <a:pPr marL="285684" indent="-285684">
              <a:buFont typeface="Arial" panose="020B0604020202020204" pitchFamily="34" charset="0"/>
              <a:buChar char="•"/>
            </a:pPr>
            <a:r>
              <a:rPr lang="en-US" dirty="0" smtClean="0"/>
              <a:t>EPA </a:t>
            </a:r>
            <a:r>
              <a:rPr lang="en-US" dirty="0"/>
              <a:t>and many state regulations specify that each system must contain a reduced pressure zone </a:t>
            </a:r>
            <a:r>
              <a:rPr lang="en-US" dirty="0" smtClean="0"/>
              <a:t>backflow </a:t>
            </a:r>
            <a:r>
              <a:rPr lang="en-US" dirty="0"/>
              <a:t>prevention </a:t>
            </a:r>
            <a:r>
              <a:rPr lang="en-US" dirty="0" smtClean="0"/>
              <a:t>system </a:t>
            </a:r>
          </a:p>
          <a:p>
            <a:pPr marL="285684" indent="-285684">
              <a:buFont typeface="Arial" panose="020B0604020202020204" pitchFamily="34" charset="0"/>
              <a:buChar char="•"/>
            </a:pPr>
            <a:r>
              <a:rPr lang="en-US" dirty="0" smtClean="0"/>
              <a:t>Most regulations </a:t>
            </a:r>
            <a:r>
              <a:rPr lang="en-US" dirty="0"/>
              <a:t>require a power interlock between the irrigation pump and the chemical injector unit, a low pressure shut down switch and a check valve on the chemical injection hose. </a:t>
            </a:r>
            <a:endParaRPr lang="en-US" dirty="0" smtClean="0"/>
          </a:p>
          <a:p>
            <a:pPr marL="285684" indent="-285684">
              <a:buFont typeface="Arial" panose="020B0604020202020204" pitchFamily="34" charset="0"/>
              <a:buChar char="•"/>
            </a:pPr>
            <a:r>
              <a:rPr lang="en-US" dirty="0" smtClean="0"/>
              <a:t>For </a:t>
            </a:r>
            <a:r>
              <a:rPr lang="en-US" dirty="0"/>
              <a:t>specific requirements, check with the appropriate local or state agency.</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2" y="1143002"/>
            <a:ext cx="3470393" cy="2323155"/>
          </a:xfrm>
          <a:prstGeom prst="rect">
            <a:avLst/>
          </a:prstGeom>
          <a:ln>
            <a:solidFill>
              <a:schemeClr val="tx1"/>
            </a:solidFill>
          </a:ln>
        </p:spPr>
      </p:pic>
      <p:sp>
        <p:nvSpPr>
          <p:cNvPr id="4" name="TextBox 3"/>
          <p:cNvSpPr txBox="1"/>
          <p:nvPr/>
        </p:nvSpPr>
        <p:spPr>
          <a:xfrm>
            <a:off x="3352802" y="159605"/>
            <a:ext cx="2865119" cy="830975"/>
          </a:xfrm>
          <a:prstGeom prst="rect">
            <a:avLst/>
          </a:prstGeom>
          <a:noFill/>
        </p:spPr>
        <p:txBody>
          <a:bodyPr wrap="square" lIns="91418" tIns="45709" rIns="91418" bIns="45709" rtlCol="0">
            <a:spAutoFit/>
          </a:bodyPr>
          <a:lstStyle/>
          <a:p>
            <a:r>
              <a:rPr lang="en-US" sz="4800" dirty="0"/>
              <a:t>Fertigation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5138" y="3581400"/>
            <a:ext cx="3147718" cy="2107150"/>
          </a:xfrm>
          <a:prstGeom prst="rect">
            <a:avLst/>
          </a:prstGeom>
          <a:ln>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6257322"/>
      </p:ext>
    </p:extLst>
  </p:cSld>
  <p:clrMapOvr>
    <a:masterClrMapping/>
  </p:clrMapOvr>
  <p:transition spd="slow" advTm="4769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lstStyle/>
          <a:p>
            <a:r>
              <a:rPr lang="en-US" dirty="0" smtClean="0">
                <a:effectLst>
                  <a:outerShdw blurRad="50800" dist="38100" dir="2700000" algn="tl" rotWithShape="0">
                    <a:prstClr val="black">
                      <a:alpha val="40000"/>
                    </a:prstClr>
                  </a:outerShdw>
                </a:effectLst>
              </a:rPr>
              <a:t>Fertigation recommendations</a:t>
            </a:r>
            <a:endParaRPr lang="en-US"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609600" y="914402"/>
            <a:ext cx="8915400" cy="4297363"/>
          </a:xfrm>
        </p:spPr>
        <p:txBody>
          <a:bodyPr/>
          <a:lstStyle/>
          <a:p>
            <a:r>
              <a:rPr lang="en-US" dirty="0" smtClean="0"/>
              <a:t>For N fertilization only</a:t>
            </a:r>
          </a:p>
          <a:p>
            <a:r>
              <a:rPr lang="en-US" dirty="0" smtClean="0"/>
              <a:t>Based on 150 </a:t>
            </a:r>
            <a:r>
              <a:rPr lang="en-US" dirty="0" err="1" smtClean="0"/>
              <a:t>lb</a:t>
            </a:r>
            <a:r>
              <a:rPr lang="en-US" dirty="0" smtClean="0"/>
              <a:t> actual N/A with 50 </a:t>
            </a:r>
            <a:r>
              <a:rPr lang="en-US" dirty="0" err="1" smtClean="0"/>
              <a:t>lb</a:t>
            </a:r>
            <a:r>
              <a:rPr lang="en-US" dirty="0" smtClean="0"/>
              <a:t> N/A applied </a:t>
            </a:r>
            <a:r>
              <a:rPr lang="en-US" dirty="0" err="1" smtClean="0"/>
              <a:t>preplant</a:t>
            </a:r>
            <a:r>
              <a:rPr lang="en-US" dirty="0" smtClean="0"/>
              <a:t> and the remaining N divided into equal amounts to be </a:t>
            </a:r>
            <a:r>
              <a:rPr lang="en-US" dirty="0" err="1" smtClean="0"/>
              <a:t>fertigated</a:t>
            </a:r>
            <a:r>
              <a:rPr lang="en-US" dirty="0" smtClean="0"/>
              <a:t> on a weekly basis</a:t>
            </a:r>
          </a:p>
          <a:p>
            <a:r>
              <a:rPr lang="en-US" dirty="0" smtClean="0"/>
              <a:t>Fertigation can begin 10-14 d after transplant assuming 50 </a:t>
            </a:r>
            <a:r>
              <a:rPr lang="en-US" dirty="0" err="1" smtClean="0"/>
              <a:t>lb</a:t>
            </a:r>
            <a:r>
              <a:rPr lang="en-US" dirty="0" smtClean="0"/>
              <a:t>/A was applied </a:t>
            </a:r>
            <a:r>
              <a:rPr lang="en-US" dirty="0" err="1" smtClean="0"/>
              <a:t>preplant</a:t>
            </a: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469554308"/>
              </p:ext>
            </p:extLst>
          </p:nvPr>
        </p:nvGraphicFramePr>
        <p:xfrm>
          <a:off x="-76200" y="4450125"/>
          <a:ext cx="9220200" cy="2484077"/>
        </p:xfrm>
        <a:graphic>
          <a:graphicData uri="http://schemas.openxmlformats.org/drawingml/2006/table">
            <a:tbl>
              <a:tblPr firstRow="1" bandRow="1">
                <a:tableStyleId>{5C22544A-7EE6-4342-B048-85BDC9FD1C3A}</a:tableStyleId>
              </a:tblPr>
              <a:tblGrid>
                <a:gridCol w="1536700"/>
                <a:gridCol w="1536700"/>
                <a:gridCol w="1536700"/>
                <a:gridCol w="1536700"/>
                <a:gridCol w="1536700"/>
                <a:gridCol w="1536700"/>
              </a:tblGrid>
              <a:tr h="1447799">
                <a:tc>
                  <a:txBody>
                    <a:bodyPr/>
                    <a:lstStyle/>
                    <a:p>
                      <a:pPr algn="ctr"/>
                      <a:r>
                        <a:rPr lang="en-US" sz="1800" b="1" dirty="0" smtClean="0"/>
                        <a:t>Total</a:t>
                      </a:r>
                      <a:r>
                        <a:rPr lang="en-US" sz="1800" b="1" baseline="0" dirty="0" smtClean="0"/>
                        <a:t> N required</a:t>
                      </a:r>
                      <a:endParaRPr lang="en-US" sz="1800" b="1" dirty="0"/>
                    </a:p>
                  </a:txBody>
                  <a:tcPr/>
                </a:tc>
                <a:tc>
                  <a:txBody>
                    <a:bodyPr/>
                    <a:lstStyle/>
                    <a:p>
                      <a:pPr algn="ctr"/>
                      <a:r>
                        <a:rPr lang="en-US" sz="1800" b="1" dirty="0" smtClean="0"/>
                        <a:t>Actual N/week</a:t>
                      </a:r>
                      <a:r>
                        <a:rPr lang="en-US" sz="1800" b="1" baseline="0" dirty="0" smtClean="0"/>
                        <a:t> (</a:t>
                      </a:r>
                      <a:r>
                        <a:rPr lang="en-US" sz="1800" b="1" baseline="0" dirty="0" err="1" smtClean="0"/>
                        <a:t>lb</a:t>
                      </a:r>
                      <a:r>
                        <a:rPr lang="en-US" sz="1800" b="1" baseline="0" dirty="0" smtClean="0"/>
                        <a:t>/A)</a:t>
                      </a:r>
                      <a:endParaRPr lang="en-US" sz="1800" b="1" dirty="0"/>
                    </a:p>
                  </a:txBody>
                  <a:tcPr/>
                </a:tc>
                <a:tc>
                  <a:txBody>
                    <a:bodyPr/>
                    <a:lstStyle/>
                    <a:p>
                      <a:pPr algn="ctr"/>
                      <a:r>
                        <a:rPr lang="en-US" sz="1800" b="1" dirty="0" smtClean="0"/>
                        <a:t>Ammonium nitrate (</a:t>
                      </a:r>
                      <a:r>
                        <a:rPr lang="en-US" sz="1800" b="1" dirty="0" err="1" smtClean="0"/>
                        <a:t>lb</a:t>
                      </a:r>
                      <a:r>
                        <a:rPr lang="en-US" sz="1800" b="1" dirty="0" smtClean="0"/>
                        <a:t>/A/</a:t>
                      </a:r>
                      <a:r>
                        <a:rPr lang="en-US" sz="1800" b="1" dirty="0" err="1" smtClean="0"/>
                        <a:t>wk</a:t>
                      </a:r>
                      <a:r>
                        <a:rPr lang="en-US" sz="1800" b="1" dirty="0" smtClean="0"/>
                        <a:t>)</a:t>
                      </a:r>
                      <a:endParaRPr lang="en-US" sz="1800" b="1" dirty="0"/>
                    </a:p>
                  </a:txBody>
                  <a:tcPr/>
                </a:tc>
                <a:tc>
                  <a:txBody>
                    <a:bodyPr/>
                    <a:lstStyle/>
                    <a:p>
                      <a:pPr algn="ctr"/>
                      <a:r>
                        <a:rPr lang="en-US" sz="1800" b="1" dirty="0" smtClean="0"/>
                        <a:t>Ammonium nitrate (</a:t>
                      </a:r>
                      <a:r>
                        <a:rPr lang="en-US" sz="1800" b="1" dirty="0" err="1" smtClean="0"/>
                        <a:t>lb</a:t>
                      </a:r>
                      <a:r>
                        <a:rPr lang="en-US" sz="1800" b="1" dirty="0" smtClean="0"/>
                        <a:t> per 1000 plants/</a:t>
                      </a:r>
                      <a:r>
                        <a:rPr lang="en-US" sz="1800" b="1" dirty="0" err="1" smtClean="0"/>
                        <a:t>wk</a:t>
                      </a:r>
                      <a:r>
                        <a:rPr lang="en-US" sz="1800" b="1" dirty="0" smtClean="0"/>
                        <a:t>)</a:t>
                      </a:r>
                      <a:endParaRPr lang="en-US" sz="1800" b="1" dirty="0"/>
                    </a:p>
                  </a:txBody>
                  <a:tcPr/>
                </a:tc>
                <a:tc>
                  <a:txBody>
                    <a:bodyPr/>
                    <a:lstStyle/>
                    <a:p>
                      <a:pPr algn="ctr"/>
                      <a:r>
                        <a:rPr lang="en-US" sz="1800" b="1" dirty="0" smtClean="0"/>
                        <a:t>Calcium nitrate (</a:t>
                      </a:r>
                      <a:r>
                        <a:rPr lang="en-US" sz="1800" b="1" dirty="0" err="1" smtClean="0"/>
                        <a:t>lb</a:t>
                      </a:r>
                      <a:r>
                        <a:rPr lang="en-US" sz="1800" b="1" dirty="0" smtClean="0"/>
                        <a:t>/A/</a:t>
                      </a:r>
                      <a:r>
                        <a:rPr lang="en-US" sz="1800" b="1" dirty="0" err="1" smtClean="0"/>
                        <a:t>wk</a:t>
                      </a:r>
                      <a:r>
                        <a:rPr lang="en-US" sz="1800" b="1" dirty="0" smtClean="0"/>
                        <a:t>)</a:t>
                      </a:r>
                      <a:endParaRPr lang="en-US" sz="1800" b="1" dirty="0"/>
                    </a:p>
                  </a:txBody>
                  <a:tcPr/>
                </a:tc>
                <a:tc>
                  <a:txBody>
                    <a:bodyPr/>
                    <a:lstStyle/>
                    <a:p>
                      <a:pPr algn="ctr"/>
                      <a:r>
                        <a:rPr lang="en-US" sz="1800" b="1" dirty="0" smtClean="0"/>
                        <a:t>Calcium</a:t>
                      </a:r>
                      <a:r>
                        <a:rPr lang="en-US" sz="1800" b="1" baseline="0" dirty="0" smtClean="0"/>
                        <a:t> nitrate (</a:t>
                      </a:r>
                      <a:r>
                        <a:rPr lang="en-US" sz="1800" b="1" baseline="0" dirty="0" err="1" smtClean="0"/>
                        <a:t>lb</a:t>
                      </a:r>
                      <a:r>
                        <a:rPr lang="en-US" sz="1800" b="1" baseline="0" dirty="0" smtClean="0"/>
                        <a:t>/1000 plants/</a:t>
                      </a:r>
                      <a:r>
                        <a:rPr lang="en-US" sz="1800" b="1" baseline="0" dirty="0" err="1" smtClean="0"/>
                        <a:t>wk</a:t>
                      </a:r>
                      <a:r>
                        <a:rPr lang="en-US" sz="1800" b="1" baseline="0" dirty="0" smtClean="0"/>
                        <a:t>)_</a:t>
                      </a:r>
                      <a:endParaRPr lang="en-US" sz="1800" b="1" dirty="0"/>
                    </a:p>
                  </a:txBody>
                  <a:tcPr/>
                </a:tc>
              </a:tr>
              <a:tr h="518139">
                <a:tc>
                  <a:txBody>
                    <a:bodyPr/>
                    <a:lstStyle/>
                    <a:p>
                      <a:pPr algn="ctr"/>
                      <a:r>
                        <a:rPr lang="en-US" sz="1800" b="1" dirty="0" smtClean="0"/>
                        <a:t>75 </a:t>
                      </a:r>
                      <a:r>
                        <a:rPr lang="en-US" sz="1800" b="1" dirty="0" err="1" smtClean="0"/>
                        <a:t>lb</a:t>
                      </a:r>
                      <a:r>
                        <a:rPr lang="en-US" sz="1800" b="1" dirty="0" smtClean="0"/>
                        <a:t>/A</a:t>
                      </a:r>
                      <a:endParaRPr lang="en-US" sz="1800" b="1" dirty="0"/>
                    </a:p>
                  </a:txBody>
                  <a:tcPr/>
                </a:tc>
                <a:tc>
                  <a:txBody>
                    <a:bodyPr/>
                    <a:lstStyle/>
                    <a:p>
                      <a:pPr algn="ctr"/>
                      <a:r>
                        <a:rPr lang="en-US" sz="1800" b="1" dirty="0" smtClean="0"/>
                        <a:t>7 </a:t>
                      </a:r>
                      <a:r>
                        <a:rPr lang="en-US" sz="1800" b="1" dirty="0" err="1" smtClean="0"/>
                        <a:t>lb</a:t>
                      </a:r>
                      <a:r>
                        <a:rPr lang="en-US" sz="1800" b="1" dirty="0" smtClean="0"/>
                        <a:t> 8 </a:t>
                      </a:r>
                      <a:r>
                        <a:rPr lang="en-US" sz="1800" b="1" dirty="0" err="1" smtClean="0"/>
                        <a:t>oz</a:t>
                      </a:r>
                      <a:endParaRPr lang="en-US" sz="1800" b="1" dirty="0"/>
                    </a:p>
                  </a:txBody>
                  <a:tcPr/>
                </a:tc>
                <a:tc>
                  <a:txBody>
                    <a:bodyPr/>
                    <a:lstStyle/>
                    <a:p>
                      <a:pPr algn="ctr"/>
                      <a:r>
                        <a:rPr lang="en-US" sz="1800" b="1" dirty="0" smtClean="0"/>
                        <a:t>22 </a:t>
                      </a:r>
                      <a:r>
                        <a:rPr lang="en-US" sz="1800" b="1" dirty="0" err="1" smtClean="0"/>
                        <a:t>lb</a:t>
                      </a:r>
                      <a:r>
                        <a:rPr lang="en-US" sz="1800" b="1" dirty="0" smtClean="0"/>
                        <a:t> 6 </a:t>
                      </a:r>
                      <a:r>
                        <a:rPr lang="en-US" sz="1800" b="1" dirty="0" err="1" smtClean="0"/>
                        <a:t>oz</a:t>
                      </a:r>
                      <a:endParaRPr lang="en-US" sz="1800" b="1" dirty="0"/>
                    </a:p>
                  </a:txBody>
                  <a:tcPr/>
                </a:tc>
                <a:tc>
                  <a:txBody>
                    <a:bodyPr/>
                    <a:lstStyle/>
                    <a:p>
                      <a:pPr algn="ctr"/>
                      <a:r>
                        <a:rPr lang="en-US" sz="1800" b="1" dirty="0" smtClean="0"/>
                        <a:t>5 </a:t>
                      </a:r>
                      <a:r>
                        <a:rPr lang="en-US" sz="1800" b="1" dirty="0" err="1" smtClean="0"/>
                        <a:t>lb</a:t>
                      </a:r>
                      <a:r>
                        <a:rPr lang="en-US" sz="1800" b="1" dirty="0" smtClean="0"/>
                        <a:t> 5 </a:t>
                      </a:r>
                      <a:r>
                        <a:rPr lang="en-US" sz="1800" b="1" dirty="0" err="1" smtClean="0"/>
                        <a:t>oz</a:t>
                      </a:r>
                      <a:endParaRPr lang="en-US" sz="1800" b="1" dirty="0"/>
                    </a:p>
                  </a:txBody>
                  <a:tcPr/>
                </a:tc>
                <a:tc>
                  <a:txBody>
                    <a:bodyPr/>
                    <a:lstStyle/>
                    <a:p>
                      <a:pPr algn="ctr"/>
                      <a:r>
                        <a:rPr lang="en-US" sz="1800" b="1" dirty="0" smtClean="0"/>
                        <a:t>48 </a:t>
                      </a:r>
                      <a:r>
                        <a:rPr lang="en-US" sz="1800" b="1" dirty="0" err="1" smtClean="0"/>
                        <a:t>lb</a:t>
                      </a:r>
                      <a:r>
                        <a:rPr lang="en-US" sz="1800" b="1" dirty="0" smtClean="0"/>
                        <a:t> 6 </a:t>
                      </a:r>
                      <a:r>
                        <a:rPr lang="en-US" sz="1800" b="1" dirty="0" err="1" smtClean="0"/>
                        <a:t>oz</a:t>
                      </a:r>
                      <a:endParaRPr lang="en-US" sz="1800" b="1" dirty="0"/>
                    </a:p>
                  </a:txBody>
                  <a:tcPr/>
                </a:tc>
                <a:tc>
                  <a:txBody>
                    <a:bodyPr/>
                    <a:lstStyle/>
                    <a:p>
                      <a:pPr algn="ctr"/>
                      <a:r>
                        <a:rPr lang="en-US" sz="1800" b="1" dirty="0" smtClean="0"/>
                        <a:t>11 </a:t>
                      </a:r>
                      <a:r>
                        <a:rPr lang="en-US" sz="1800" b="1" dirty="0" err="1" smtClean="0"/>
                        <a:t>lb</a:t>
                      </a:r>
                      <a:r>
                        <a:rPr lang="en-US" sz="1800" b="1" dirty="0" smtClean="0"/>
                        <a:t> 8 </a:t>
                      </a:r>
                      <a:r>
                        <a:rPr lang="en-US" sz="1800" b="1" dirty="0" err="1" smtClean="0"/>
                        <a:t>oz</a:t>
                      </a:r>
                      <a:endParaRPr lang="en-US" sz="1800" b="1" dirty="0"/>
                    </a:p>
                  </a:txBody>
                  <a:tcPr/>
                </a:tc>
              </a:tr>
              <a:tr h="518139">
                <a:tc>
                  <a:txBody>
                    <a:bodyPr/>
                    <a:lstStyle/>
                    <a:p>
                      <a:pPr algn="ctr"/>
                      <a:r>
                        <a:rPr lang="en-US" sz="1800" b="1" dirty="0" smtClean="0"/>
                        <a:t>100 </a:t>
                      </a:r>
                      <a:r>
                        <a:rPr lang="en-US" sz="1800" b="1" dirty="0" err="1" smtClean="0"/>
                        <a:t>lb</a:t>
                      </a:r>
                      <a:r>
                        <a:rPr lang="en-US" sz="1800" b="1" dirty="0" smtClean="0"/>
                        <a:t>/A</a:t>
                      </a:r>
                      <a:endParaRPr lang="en-US" sz="1800" b="1" dirty="0"/>
                    </a:p>
                  </a:txBody>
                  <a:tcPr/>
                </a:tc>
                <a:tc>
                  <a:txBody>
                    <a:bodyPr/>
                    <a:lstStyle/>
                    <a:p>
                      <a:pPr algn="ctr"/>
                      <a:r>
                        <a:rPr lang="en-US" sz="1800" b="1" dirty="0" smtClean="0"/>
                        <a:t>10 </a:t>
                      </a:r>
                      <a:r>
                        <a:rPr lang="en-US" sz="1800" b="1" dirty="0" err="1" smtClean="0"/>
                        <a:t>lb</a:t>
                      </a:r>
                      <a:endParaRPr lang="en-US" sz="1800" b="1" dirty="0"/>
                    </a:p>
                  </a:txBody>
                  <a:tcPr/>
                </a:tc>
                <a:tc>
                  <a:txBody>
                    <a:bodyPr/>
                    <a:lstStyle/>
                    <a:p>
                      <a:pPr algn="ctr"/>
                      <a:r>
                        <a:rPr lang="en-US" sz="1800" b="1" dirty="0" smtClean="0"/>
                        <a:t>30 </a:t>
                      </a:r>
                      <a:r>
                        <a:rPr lang="en-US" sz="1800" b="1" dirty="0" err="1" smtClean="0"/>
                        <a:t>lb</a:t>
                      </a:r>
                      <a:endParaRPr lang="en-US" sz="1800" b="1" dirty="0"/>
                    </a:p>
                  </a:txBody>
                  <a:tcPr/>
                </a:tc>
                <a:tc>
                  <a:txBody>
                    <a:bodyPr/>
                    <a:lstStyle/>
                    <a:p>
                      <a:pPr algn="ctr"/>
                      <a:r>
                        <a:rPr lang="en-US" sz="1800" b="1" dirty="0" smtClean="0"/>
                        <a:t>7 </a:t>
                      </a:r>
                      <a:r>
                        <a:rPr lang="en-US" sz="1800" b="1" dirty="0" err="1" smtClean="0"/>
                        <a:t>lb</a:t>
                      </a:r>
                      <a:endParaRPr lang="en-US" sz="1800" b="1" dirty="0"/>
                    </a:p>
                  </a:txBody>
                  <a:tcPr/>
                </a:tc>
                <a:tc>
                  <a:txBody>
                    <a:bodyPr/>
                    <a:lstStyle/>
                    <a:p>
                      <a:pPr algn="ctr"/>
                      <a:r>
                        <a:rPr lang="en-US" sz="1800" b="1" dirty="0" smtClean="0"/>
                        <a:t>64 </a:t>
                      </a:r>
                      <a:r>
                        <a:rPr lang="en-US" sz="1800" b="1" dirty="0" err="1" smtClean="0"/>
                        <a:t>lb</a:t>
                      </a:r>
                      <a:r>
                        <a:rPr lang="en-US" sz="1800" b="1" dirty="0" smtClean="0"/>
                        <a:t> 8 </a:t>
                      </a:r>
                      <a:r>
                        <a:rPr lang="en-US" sz="1800" b="1" dirty="0" err="1" smtClean="0"/>
                        <a:t>oz</a:t>
                      </a:r>
                      <a:endParaRPr lang="en-US" sz="1800" b="1" dirty="0"/>
                    </a:p>
                  </a:txBody>
                  <a:tcPr/>
                </a:tc>
                <a:tc>
                  <a:txBody>
                    <a:bodyPr/>
                    <a:lstStyle/>
                    <a:p>
                      <a:pPr algn="ctr"/>
                      <a:r>
                        <a:rPr lang="en-US" sz="1800" b="1" dirty="0" smtClean="0"/>
                        <a:t>11 </a:t>
                      </a:r>
                      <a:r>
                        <a:rPr lang="en-US" sz="1800" b="1" dirty="0" err="1" smtClean="0"/>
                        <a:t>lb</a:t>
                      </a:r>
                      <a:r>
                        <a:rPr lang="en-US" sz="1800" b="1" dirty="0" smtClean="0"/>
                        <a:t> 6 </a:t>
                      </a:r>
                      <a:r>
                        <a:rPr lang="en-US" sz="1800" b="1" dirty="0" err="1" smtClean="0"/>
                        <a:t>oz</a:t>
                      </a:r>
                      <a:endParaRPr lang="en-US" sz="1800" b="1"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6157337"/>
      </p:ext>
    </p:extLst>
  </p:cSld>
  <p:clrMapOvr>
    <a:masterClrMapping/>
  </p:clrMapOvr>
  <p:transition spd="slow" advTm="254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45866" y="269634"/>
            <a:ext cx="7019616" cy="5579695"/>
          </a:xfrm>
          <a:prstGeom prst="rect">
            <a:avLst/>
          </a:prstGeom>
        </p:spPr>
      </p:pic>
      <p:sp>
        <p:nvSpPr>
          <p:cNvPr id="5" name="Rectangle 4"/>
          <p:cNvSpPr/>
          <p:nvPr/>
        </p:nvSpPr>
        <p:spPr>
          <a:xfrm>
            <a:off x="1545868" y="5849327"/>
            <a:ext cx="5083534" cy="646331"/>
          </a:xfrm>
          <a:prstGeom prst="rect">
            <a:avLst/>
          </a:prstGeom>
        </p:spPr>
        <p:txBody>
          <a:bodyPr wrap="square" lIns="91418" tIns="45709" rIns="91418" bIns="45709">
            <a:spAutoFit/>
          </a:bodyPr>
          <a:lstStyle/>
          <a:p>
            <a:r>
              <a:rPr lang="en-US" dirty="0">
                <a:hlinkClick r:id="rId5"/>
              </a:rPr>
              <a:t>http://</a:t>
            </a:r>
            <a:r>
              <a:rPr lang="en-US" dirty="0" smtClean="0">
                <a:hlinkClick r:id="rId5"/>
              </a:rPr>
              <a:t>www2.ca.uky.edu/agc/pubs/id/id36/id36.pdf</a:t>
            </a:r>
            <a:endParaRPr lang="en-US" dirty="0" smtClean="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0868651"/>
      </p:ext>
    </p:extLst>
  </p:cSld>
  <p:clrMapOvr>
    <a:masterClrMapping/>
  </p:clrMapOvr>
  <p:transition spd="slow" advTm="212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Fertigation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a:t>Most growers use ammonium, calcium, or potassium nitrate, usually dissolved in water prior to </a:t>
            </a:r>
            <a:r>
              <a:rPr lang="en-US" dirty="0" err="1"/>
              <a:t>fertigating</a:t>
            </a:r>
            <a:r>
              <a:rPr lang="en-US" dirty="0"/>
              <a:t>. </a:t>
            </a:r>
            <a:endParaRPr lang="en-US" dirty="0" smtClean="0"/>
          </a:p>
          <a:p>
            <a:r>
              <a:rPr lang="en-US" dirty="0" smtClean="0"/>
              <a:t>Many fertilizers </a:t>
            </a:r>
            <a:r>
              <a:rPr lang="en-US" dirty="0"/>
              <a:t>are easily soluble together, care must be taken not to mix fertilizers that may precipitate when together. </a:t>
            </a:r>
            <a:endParaRPr lang="en-US" dirty="0" smtClean="0"/>
          </a:p>
          <a:p>
            <a:r>
              <a:rPr lang="en-US" dirty="0" smtClean="0"/>
              <a:t>This </a:t>
            </a:r>
            <a:r>
              <a:rPr lang="en-US" dirty="0"/>
              <a:t>can lead to clogs at emitters, resulting in inadequate irrigation. </a:t>
            </a:r>
            <a:endParaRPr lang="en-US" dirty="0" smtClean="0"/>
          </a:p>
          <a:p>
            <a:r>
              <a:rPr lang="en-US" dirty="0" smtClean="0"/>
              <a:t>Often</a:t>
            </a:r>
            <a:r>
              <a:rPr lang="en-US" dirty="0"/>
              <a:t>, high-phosphorous fertilizers can precipitate when mixed with sufficient concentrations of calcium.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8607886"/>
      </p:ext>
    </p:extLst>
  </p:cSld>
  <p:clrMapOvr>
    <a:masterClrMapping/>
  </p:clrMapOvr>
  <p:transition spd="slow" advTm="220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 on soil testing</a:t>
            </a:r>
            <a:endParaRPr lang="en-US" dirty="0"/>
          </a:p>
        </p:txBody>
      </p:sp>
      <p:sp>
        <p:nvSpPr>
          <p:cNvPr id="3" name="Content Placeholder 2"/>
          <p:cNvSpPr>
            <a:spLocks noGrp="1"/>
          </p:cNvSpPr>
          <p:nvPr>
            <p:ph idx="1"/>
          </p:nvPr>
        </p:nvSpPr>
        <p:spPr/>
        <p:txBody>
          <a:bodyPr/>
          <a:lstStyle/>
          <a:p>
            <a:r>
              <a:rPr lang="en-US" dirty="0" smtClean="0"/>
              <a:t>On-farm tests can assist in optimizing a fertility program</a:t>
            </a:r>
          </a:p>
          <a:p>
            <a:r>
              <a:rPr lang="en-US" dirty="0" smtClean="0"/>
              <a:t>Know who are your extension agents and get to know them</a:t>
            </a:r>
          </a:p>
          <a:p>
            <a:r>
              <a:rPr lang="en-US" dirty="0" smtClean="0"/>
              <a:t>Remember that quality soil testing labs often give liming and fertilization recommendations</a:t>
            </a:r>
          </a:p>
          <a:p>
            <a:r>
              <a:rPr lang="en-US" dirty="0" smtClean="0"/>
              <a:t>Repeat soil testing every 3-4 years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4456686"/>
      </p:ext>
    </p:extLst>
  </p:cSld>
  <p:clrMapOvr>
    <a:masterClrMapping/>
  </p:clrMapOvr>
  <p:transition spd="slow" advTm="331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 </a:t>
            </a: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hlinkClick r:id="rId2"/>
            </a:endParaRPr>
          </a:p>
          <a:p>
            <a:r>
              <a:rPr lang="en-US" dirty="0" smtClean="0">
                <a:hlinkClick r:id="rId2"/>
              </a:rPr>
              <a:t>http</a:t>
            </a:r>
            <a:r>
              <a:rPr lang="en-US" dirty="0">
                <a:hlinkClick r:id="rId2"/>
              </a:rPr>
              <a:t>://</a:t>
            </a:r>
            <a:r>
              <a:rPr lang="en-US" dirty="0" smtClean="0">
                <a:hlinkClick r:id="rId2"/>
              </a:rPr>
              <a:t>www2.ca.uky.edu/agc/pubs/id/id36/id36.pdf</a:t>
            </a:r>
            <a:endParaRPr lang="en-US" dirty="0" smtClean="0"/>
          </a:p>
          <a:p>
            <a:r>
              <a:rPr lang="en-US" dirty="0" smtClean="0">
                <a:hlinkClick r:id="rId3"/>
              </a:rPr>
              <a:t>http</a:t>
            </a:r>
            <a:r>
              <a:rPr lang="en-US" dirty="0">
                <a:hlinkClick r:id="rId3"/>
              </a:rPr>
              <a:t>://mwveguide.org</a:t>
            </a:r>
            <a:r>
              <a:rPr lang="en-US" dirty="0" smtClean="0">
                <a:hlinkClick r:id="rId3"/>
              </a:rPr>
              <a:t>/</a:t>
            </a:r>
            <a:endParaRPr lang="en-US" dirty="0" smtClean="0"/>
          </a:p>
          <a:p>
            <a:r>
              <a:rPr lang="en-US" dirty="0">
                <a:hlinkClick r:id="rId4"/>
              </a:rPr>
              <a:t>https://</a:t>
            </a:r>
            <a:r>
              <a:rPr lang="en-US" dirty="0" smtClean="0">
                <a:hlinkClick r:id="rId4"/>
              </a:rPr>
              <a:t>extension.cropsci.illinois.edu/handbook/pdfs/chapter08.pdf</a:t>
            </a:r>
            <a:endParaRPr lang="en-US" dirty="0" smtClean="0"/>
          </a:p>
          <a:p>
            <a:r>
              <a:rPr lang="en-US" dirty="0">
                <a:hlinkClick r:id="rId5"/>
              </a:rPr>
              <a:t>http://www.nrcs.usda.gov/wps/portal/nrcs/surveylist/soils/survey/state/?</a:t>
            </a:r>
            <a:r>
              <a:rPr lang="en-US" dirty="0" smtClean="0">
                <a:hlinkClick r:id="rId5"/>
              </a:rPr>
              <a:t>stateId=IL</a:t>
            </a:r>
            <a:endParaRPr lang="en-US" dirty="0" smtClean="0"/>
          </a:p>
          <a:p>
            <a:r>
              <a:rPr lang="en-US" dirty="0">
                <a:hlinkClick r:id="rId6"/>
              </a:rPr>
              <a:t>http://www.extension.umn.edu/agriculture/nutrient-management/nitrogen/nitrogen-application-with-irrigation-water-chemigation</a:t>
            </a:r>
            <a:r>
              <a:rPr lang="en-US" dirty="0" smtClean="0">
                <a:hlinkClick r:id="rId6"/>
              </a:rPr>
              <a:t>/</a:t>
            </a:r>
            <a:endParaRPr lang="en-US" dirty="0" smtClean="0"/>
          </a:p>
          <a:p>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41726467"/>
      </p:ext>
    </p:extLst>
  </p:cSld>
  <p:clrMapOvr>
    <a:masterClrMapping/>
  </p:clrMapOvr>
  <p:transition spd="slow">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447800" y="228600"/>
            <a:ext cx="6858000" cy="1143000"/>
          </a:xfrm>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561277288"/>
              </p:ext>
            </p:extLst>
          </p:nvPr>
        </p:nvGraphicFramePr>
        <p:xfrm>
          <a:off x="1524000" y="1524000"/>
          <a:ext cx="5190083" cy="4459509"/>
        </p:xfrm>
        <a:graphic>
          <a:graphicData uri="http://schemas.openxmlformats.org/drawingml/2006/table">
            <a:tbl>
              <a:tblPr firstRow="1" bandRow="1">
                <a:tableStyleId>{5FD0F851-EC5A-4D38-B0AD-8093EC10F338}</a:tableStyleId>
              </a:tblPr>
              <a:tblGrid>
                <a:gridCol w="2107836"/>
                <a:gridCol w="3082247"/>
              </a:tblGrid>
              <a:tr h="668216">
                <a:tc>
                  <a:txBody>
                    <a:bodyPr/>
                    <a:lstStyle/>
                    <a:p>
                      <a:r>
                        <a:rPr lang="en-US" sz="1800" dirty="0" smtClean="0">
                          <a:latin typeface="+mj-lt"/>
                        </a:rPr>
                        <a:t>Contacts</a:t>
                      </a:r>
                      <a:endParaRPr lang="en-US" sz="1800" dirty="0">
                        <a:latin typeface="+mj-lt"/>
                      </a:endParaRPr>
                    </a:p>
                  </a:txBody>
                  <a:tcPr anchor="b"/>
                </a:tc>
                <a:tc>
                  <a:txBody>
                    <a:bodyPr/>
                    <a:lstStyle/>
                    <a:p>
                      <a:r>
                        <a:rPr lang="en-US" sz="1800" dirty="0" smtClean="0">
                          <a:latin typeface="+mj-lt"/>
                        </a:rPr>
                        <a:t>Contact information</a:t>
                      </a:r>
                      <a:endParaRPr lang="en-US" sz="1800" dirty="0">
                        <a:latin typeface="+mj-lt"/>
                      </a:endParaRPr>
                    </a:p>
                  </a:txBody>
                  <a:tcPr anchor="b"/>
                </a:tc>
              </a:tr>
              <a:tr h="3108960">
                <a:tc>
                  <a:txBody>
                    <a:bodyPr/>
                    <a:lstStyle/>
                    <a:p>
                      <a:endParaRPr lang="en-US" sz="1800" baseline="0" dirty="0" smtClean="0">
                        <a:latin typeface="+mj-lt"/>
                      </a:endParaRPr>
                    </a:p>
                    <a:p>
                      <a:r>
                        <a:rPr lang="en-US" sz="1800" baseline="0" dirty="0" smtClean="0">
                          <a:latin typeface="+mj-lt"/>
                        </a:rPr>
                        <a:t>Jeff Kindhart</a:t>
                      </a:r>
                    </a:p>
                    <a:p>
                      <a:endParaRPr lang="en-US" sz="1800" baseline="0" dirty="0" smtClean="0">
                        <a:latin typeface="+mj-lt"/>
                      </a:endParaRPr>
                    </a:p>
                    <a:p>
                      <a:r>
                        <a:rPr lang="en-US" sz="1800" baseline="0" dirty="0" smtClean="0">
                          <a:latin typeface="+mj-lt"/>
                        </a:rPr>
                        <a:t>Shelby Henning </a:t>
                      </a: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j-lt"/>
                          <a:ea typeface="+mn-ea"/>
                          <a:cs typeface="+mn-cs"/>
                        </a:rPr>
                        <a:t>Rick Weinzierl</a:t>
                      </a: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j-lt"/>
                          <a:ea typeface="+mn-ea"/>
                          <a:cs typeface="+mn-cs"/>
                        </a:rPr>
                        <a:t>Mary Hosier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tx1"/>
                          </a:solidFill>
                          <a:latin typeface="+mj-lt"/>
                          <a:ea typeface="+mn-ea"/>
                          <a:cs typeface="+mn-cs"/>
                        </a:rPr>
                        <a:t>Mike Krueger</a:t>
                      </a:r>
                      <a:endParaRPr lang="en-US" sz="1800" dirty="0">
                        <a:latin typeface="+mj-lt"/>
                      </a:endParaRPr>
                    </a:p>
                  </a:txBody>
                  <a:tcPr/>
                </a:tc>
                <a:tc>
                  <a:txBody>
                    <a:bodyPr/>
                    <a:lstStyle/>
                    <a:p>
                      <a:endParaRPr lang="en-US" sz="1800" dirty="0" smtClean="0">
                        <a:latin typeface="+mj-lt"/>
                      </a:endParaRPr>
                    </a:p>
                    <a:p>
                      <a:r>
                        <a:rPr lang="en-US" sz="1800" dirty="0" smtClean="0">
                          <a:latin typeface="+mj-lt"/>
                          <a:hlinkClick r:id="rId6"/>
                        </a:rPr>
                        <a:t>jkindhar@illinois.edu</a:t>
                      </a:r>
                      <a:endParaRPr lang="en-US" sz="1800" dirty="0" smtClean="0">
                        <a:latin typeface="+mj-lt"/>
                      </a:endParaRPr>
                    </a:p>
                    <a:p>
                      <a:endParaRPr lang="en-US" sz="1800" dirty="0" smtClean="0">
                        <a:latin typeface="+mj-lt"/>
                      </a:endParaRPr>
                    </a:p>
                    <a:p>
                      <a:r>
                        <a:rPr lang="en-US" sz="1800" dirty="0" smtClean="0">
                          <a:latin typeface="+mj-lt"/>
                          <a:hlinkClick r:id="rId7"/>
                        </a:rPr>
                        <a:t>shenning@illinois.edu</a:t>
                      </a:r>
                      <a:endParaRPr lang="en-US" sz="1800" dirty="0" smtClean="0">
                        <a:latin typeface="+mj-lt"/>
                      </a:endParaRP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8"/>
                        </a:rPr>
                        <a:t>weinzier@illinois.edu</a:t>
                      </a:r>
                      <a:endParaRPr lang="en-US" sz="1800" kern="1200" dirty="0" smtClean="0">
                        <a:solidFill>
                          <a:schemeClr val="tx1"/>
                        </a:solidFill>
                        <a:latin typeface="+mj-lt"/>
                        <a:ea typeface="+mn-ea"/>
                        <a:cs typeface="+mn-cs"/>
                      </a:endParaRPr>
                    </a:p>
                    <a:p>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9"/>
                        </a:rPr>
                        <a:t>mhosier@illinois.edu</a:t>
                      </a:r>
                      <a:endParaRPr lang="en-US" sz="1800" kern="120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j-lt"/>
                          <a:hlinkClick r:id="rId10"/>
                        </a:rPr>
                        <a:t>kruege13@illinois.edu</a:t>
                      </a:r>
                      <a:endParaRPr lang="en-US" sz="18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mj-lt"/>
                      </a:endParaRPr>
                    </a:p>
                  </a:txBody>
                  <a:tcPr/>
                </a:tc>
              </a:tr>
              <a:tr h="682333">
                <a:tc>
                  <a:txBody>
                    <a:bodyPr/>
                    <a:lstStyle/>
                    <a:p>
                      <a:endParaRPr lang="en-US" sz="1800" kern="1200" dirty="0" smtClean="0">
                        <a:solidFill>
                          <a:schemeClr val="tx1"/>
                        </a:solidFill>
                        <a:latin typeface="+mj-lt"/>
                        <a:ea typeface="+mn-ea"/>
                        <a:cs typeface="+mn-cs"/>
                      </a:endParaRPr>
                    </a:p>
                  </a:txBody>
                  <a:tcPr/>
                </a:tc>
                <a:tc>
                  <a:txBody>
                    <a:bodyPr/>
                    <a:lstStyle/>
                    <a:p>
                      <a:endParaRPr lang="en-US" sz="1800" kern="1200" dirty="0" smtClean="0">
                        <a:solidFill>
                          <a:schemeClr val="tx1"/>
                        </a:solidFill>
                        <a:latin typeface="+mj-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735306536"/>
      </p:ext>
    </p:extLst>
  </p:cSld>
  <p:clrMapOvr>
    <a:masterClrMapping/>
  </p:clrMapOvr>
  <p:transition spd="slow" advTm="12782">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2603571"/>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2" y="1676401"/>
            <a:ext cx="7386077" cy="3853070"/>
          </a:xfrm>
          <a:prstGeom prst="rect">
            <a:avLst/>
          </a:prstGeom>
        </p:spPr>
      </p:pic>
      <p:sp>
        <p:nvSpPr>
          <p:cNvPr id="3" name="TextBox 2"/>
          <p:cNvSpPr txBox="1"/>
          <p:nvPr/>
        </p:nvSpPr>
        <p:spPr>
          <a:xfrm>
            <a:off x="914400" y="848380"/>
            <a:ext cx="7924800" cy="523220"/>
          </a:xfrm>
          <a:prstGeom prst="rect">
            <a:avLst/>
          </a:prstGeom>
          <a:noFill/>
        </p:spPr>
        <p:txBody>
          <a:bodyPr wrap="square" lIns="91418" tIns="45709" rIns="91418" bIns="45709" rtlCol="0">
            <a:spAutoFit/>
          </a:bodyPr>
          <a:lstStyle/>
          <a:p>
            <a:r>
              <a:rPr lang="en-US" sz="2800" dirty="0"/>
              <a:t>A point to consider: Not all labs offer the same tests.</a:t>
            </a:r>
          </a:p>
        </p:txBody>
      </p:sp>
      <p:sp>
        <p:nvSpPr>
          <p:cNvPr id="4" name="TextBox 3"/>
          <p:cNvSpPr txBox="1"/>
          <p:nvPr/>
        </p:nvSpPr>
        <p:spPr>
          <a:xfrm>
            <a:off x="1066800" y="5821681"/>
            <a:ext cx="5791200" cy="369332"/>
          </a:xfrm>
          <a:prstGeom prst="rect">
            <a:avLst/>
          </a:prstGeom>
          <a:noFill/>
        </p:spPr>
        <p:txBody>
          <a:bodyPr wrap="square" lIns="91418" tIns="45709" rIns="91418" bIns="45709" rtlCol="0">
            <a:spAutoFit/>
          </a:bodyPr>
          <a:lstStyle/>
          <a:p>
            <a:r>
              <a:rPr lang="en-US"/>
              <a:t>http://www.soiltesting.org/5certifiedlabs.html</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1593069"/>
      </p:ext>
    </p:extLst>
  </p:cSld>
  <p:clrMapOvr>
    <a:masterClrMapping/>
  </p:clrMapOvr>
  <p:transition spd="slow" advTm="415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772835"/>
            <a:ext cx="4458516" cy="646331"/>
          </a:xfrm>
          <a:prstGeom prst="rect">
            <a:avLst/>
          </a:prstGeom>
        </p:spPr>
        <p:txBody>
          <a:bodyPr wrap="square" lIns="91418" tIns="45709" rIns="91418" bIns="45709">
            <a:spAutoFit/>
          </a:bodyPr>
          <a:lstStyle/>
          <a:p>
            <a:r>
              <a:rPr lang="en-US" dirty="0">
                <a:hlinkClick r:id="rId4"/>
              </a:rPr>
              <a:t>http://urbanext.illinois.edu/soiltest</a:t>
            </a:r>
            <a:r>
              <a:rPr lang="en-US" dirty="0" smtClean="0">
                <a:hlinkClick r:id="rId4"/>
              </a:rPr>
              <a:t>/</a:t>
            </a:r>
            <a:endParaRPr lang="en-US" dirty="0" smtClean="0"/>
          </a:p>
          <a:p>
            <a:endParaRPr lang="en-US" dirty="0"/>
          </a:p>
        </p:txBody>
      </p:sp>
      <p:pic>
        <p:nvPicPr>
          <p:cNvPr id="3" name="Picture 2"/>
          <p:cNvPicPr>
            <a:picLocks noChangeAspect="1"/>
          </p:cNvPicPr>
          <p:nvPr/>
        </p:nvPicPr>
        <p:blipFill>
          <a:blip r:embed="rId5"/>
          <a:stretch>
            <a:fillRect/>
          </a:stretch>
        </p:blipFill>
        <p:spPr>
          <a:xfrm>
            <a:off x="914400" y="685800"/>
            <a:ext cx="5675376" cy="4800600"/>
          </a:xfrm>
          <a:prstGeom prst="rect">
            <a:avLst/>
          </a:prstGeom>
        </p:spPr>
      </p:pic>
      <p:sp>
        <p:nvSpPr>
          <p:cNvPr id="4" name="TextBox 3"/>
          <p:cNvSpPr txBox="1"/>
          <p:nvPr/>
        </p:nvSpPr>
        <p:spPr>
          <a:xfrm>
            <a:off x="990600" y="228600"/>
            <a:ext cx="6248400" cy="369332"/>
          </a:xfrm>
          <a:prstGeom prst="rect">
            <a:avLst/>
          </a:prstGeom>
          <a:noFill/>
        </p:spPr>
        <p:txBody>
          <a:bodyPr wrap="square" lIns="91418" tIns="45709" rIns="91418" bIns="45709" rtlCol="0">
            <a:spAutoFit/>
          </a:bodyPr>
          <a:lstStyle/>
          <a:p>
            <a:r>
              <a:rPr lang="en-US" dirty="0" smtClean="0"/>
              <a:t>Not all labs cater to the small grower or provide interpretations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7451567"/>
      </p:ext>
    </p:extLst>
  </p:cSld>
  <p:clrMapOvr>
    <a:masterClrMapping/>
  </p:clrMapOvr>
  <p:transition spd="slow" advTm="167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4300" y="4689902"/>
            <a:ext cx="5143500" cy="307754"/>
          </a:xfrm>
          <a:prstGeom prst="rect">
            <a:avLst/>
          </a:prstGeom>
          <a:noFill/>
        </p:spPr>
        <p:txBody>
          <a:bodyPr wrap="square" lIns="91418" tIns="45709" rIns="91418" bIns="45709" rtlCol="0">
            <a:spAutoFit/>
          </a:bodyPr>
          <a:lstStyle/>
          <a:p>
            <a:r>
              <a:rPr lang="en-US" sz="1400" dirty="0">
                <a:hlinkClick r:id="rId4"/>
              </a:rPr>
              <a:t>https://extension.cropsci.illinois.edu/handbook/pdfs/chapter08.pdf</a:t>
            </a:r>
            <a:endParaRPr lang="en-US" sz="1400" dirty="0"/>
          </a:p>
        </p:txBody>
      </p:sp>
      <p:sp>
        <p:nvSpPr>
          <p:cNvPr id="4" name="TextBox 3"/>
          <p:cNvSpPr txBox="1"/>
          <p:nvPr/>
        </p:nvSpPr>
        <p:spPr>
          <a:xfrm>
            <a:off x="4191000" y="762002"/>
            <a:ext cx="5032423" cy="646309"/>
          </a:xfrm>
          <a:prstGeom prst="rect">
            <a:avLst/>
          </a:prstGeom>
          <a:noFill/>
        </p:spPr>
        <p:txBody>
          <a:bodyPr wrap="none" lIns="91418" tIns="45709" rIns="91418" bIns="45709" rtlCol="0">
            <a:spAutoFit/>
          </a:bodyPr>
          <a:lstStyle/>
          <a:p>
            <a:r>
              <a:rPr lang="en-US" dirty="0" smtClean="0"/>
              <a:t>A point to consider: Not all tests are 100% accurate.</a:t>
            </a:r>
          </a:p>
          <a:p>
            <a:endParaRPr lang="en-US" dirty="0"/>
          </a:p>
        </p:txBody>
      </p:sp>
      <p:sp>
        <p:nvSpPr>
          <p:cNvPr id="5" name="TextBox 4"/>
          <p:cNvSpPr txBox="1"/>
          <p:nvPr/>
        </p:nvSpPr>
        <p:spPr>
          <a:xfrm>
            <a:off x="4343400" y="1408331"/>
            <a:ext cx="4495800" cy="646331"/>
          </a:xfrm>
          <a:prstGeom prst="rect">
            <a:avLst/>
          </a:prstGeom>
          <a:noFill/>
        </p:spPr>
        <p:txBody>
          <a:bodyPr wrap="square" lIns="91418" tIns="45709" rIns="91418" bIns="45709" rtlCol="0">
            <a:spAutoFit/>
          </a:bodyPr>
          <a:lstStyle/>
          <a:p>
            <a:r>
              <a:rPr lang="en-US" dirty="0"/>
              <a:t>Lab accreditation helps! – Use a certified lab!</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905000"/>
            <a:ext cx="2819400" cy="28194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420" y="251143"/>
            <a:ext cx="2290880" cy="6613784"/>
          </a:xfrm>
          <a:prstGeom prst="rect">
            <a:avLst/>
          </a:prstGeom>
          <a:ln>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39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5" cstate="print"/>
          <a:srcRect l="68" r="1" b="20553"/>
          <a:stretch/>
        </p:blipFill>
        <p:spPr bwMode="auto">
          <a:xfrm>
            <a:off x="990600" y="1295400"/>
            <a:ext cx="7924800" cy="3829004"/>
          </a:xfrm>
          <a:prstGeom prst="rect">
            <a:avLst/>
          </a:prstGeom>
          <a:noFill/>
          <a:ln w="9525">
            <a:solidFill>
              <a:schemeClr val="tx1"/>
            </a:solidFill>
            <a:miter lim="800000"/>
            <a:headEnd/>
            <a:tailEnd/>
          </a:ln>
        </p:spPr>
      </p:pic>
      <p:sp>
        <p:nvSpPr>
          <p:cNvPr id="3" name="TextBox 2"/>
          <p:cNvSpPr txBox="1"/>
          <p:nvPr/>
        </p:nvSpPr>
        <p:spPr>
          <a:xfrm>
            <a:off x="1039368" y="904208"/>
            <a:ext cx="7620000" cy="369332"/>
          </a:xfrm>
          <a:prstGeom prst="rect">
            <a:avLst/>
          </a:prstGeom>
          <a:noFill/>
        </p:spPr>
        <p:txBody>
          <a:bodyPr wrap="square" lIns="91418" tIns="45709" rIns="91418" bIns="45709" rtlCol="0">
            <a:spAutoFit/>
          </a:bodyPr>
          <a:lstStyle/>
          <a:p>
            <a:r>
              <a:rPr lang="en-US" dirty="0" smtClean="0"/>
              <a:t>How to take samples with a soil probe, an auger, and a soil spade</a:t>
            </a:r>
            <a:endParaRPr lang="en-US" dirty="0"/>
          </a:p>
        </p:txBody>
      </p:sp>
      <p:sp>
        <p:nvSpPr>
          <p:cNvPr id="4" name="TextBox 3"/>
          <p:cNvSpPr txBox="1"/>
          <p:nvPr/>
        </p:nvSpPr>
        <p:spPr>
          <a:xfrm>
            <a:off x="990600" y="381000"/>
            <a:ext cx="7772400" cy="369332"/>
          </a:xfrm>
          <a:prstGeom prst="rect">
            <a:avLst/>
          </a:prstGeom>
          <a:noFill/>
        </p:spPr>
        <p:txBody>
          <a:bodyPr wrap="square" lIns="91418" tIns="45709" rIns="91418" bIns="45709" rtlCol="0">
            <a:spAutoFit/>
          </a:bodyPr>
          <a:lstStyle/>
          <a:p>
            <a:r>
              <a:rPr lang="en-US" dirty="0" smtClean="0"/>
              <a:t>How do I take a soil sample?</a:t>
            </a:r>
            <a:endParaRPr lang="en-US" dirty="0"/>
          </a:p>
        </p:txBody>
      </p:sp>
      <p:sp>
        <p:nvSpPr>
          <p:cNvPr id="6" name="TextBox 5"/>
          <p:cNvSpPr txBox="1"/>
          <p:nvPr/>
        </p:nvSpPr>
        <p:spPr>
          <a:xfrm>
            <a:off x="1021081" y="5334001"/>
            <a:ext cx="6539438" cy="369310"/>
          </a:xfrm>
          <a:prstGeom prst="rect">
            <a:avLst/>
          </a:prstGeom>
          <a:noFill/>
        </p:spPr>
        <p:txBody>
          <a:bodyPr wrap="none" lIns="91418" tIns="45709" rIns="91418" bIns="45709" rtlCol="0">
            <a:spAutoFit/>
          </a:bodyPr>
          <a:lstStyle/>
          <a:p>
            <a:r>
              <a:rPr lang="en-US" dirty="0">
                <a:hlinkClick r:id="rId6"/>
              </a:rPr>
              <a:t>https://extension.cropsci.illinois.edu/handbook/pdfs/chapter08.pdf</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73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823632" y="533402"/>
            <a:ext cx="3714750" cy="3609975"/>
          </a:xfrm>
          <a:prstGeom prst="rect">
            <a:avLst/>
          </a:prstGeom>
          <a:noFill/>
          <a:ln w="9525">
            <a:solidFill>
              <a:schemeClr val="tx1"/>
            </a:solid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4777442" y="533402"/>
            <a:ext cx="3680759" cy="3609975"/>
          </a:xfrm>
          <a:prstGeom prst="rect">
            <a:avLst/>
          </a:prstGeom>
          <a:noFill/>
          <a:ln w="9525">
            <a:solidFill>
              <a:schemeClr val="tx1"/>
            </a:solidFill>
            <a:miter lim="800000"/>
            <a:headEnd/>
            <a:tailEnd/>
          </a:ln>
        </p:spPr>
      </p:pic>
      <p:sp>
        <p:nvSpPr>
          <p:cNvPr id="3" name="TextBox 2"/>
          <p:cNvSpPr txBox="1"/>
          <p:nvPr/>
        </p:nvSpPr>
        <p:spPr>
          <a:xfrm>
            <a:off x="665138" y="4287585"/>
            <a:ext cx="7710768" cy="1477328"/>
          </a:xfrm>
          <a:prstGeom prst="rect">
            <a:avLst/>
          </a:prstGeom>
          <a:noFill/>
        </p:spPr>
        <p:txBody>
          <a:bodyPr wrap="square" lIns="91418" tIns="45709" rIns="91418" bIns="45709" rtlCol="0">
            <a:spAutoFit/>
          </a:bodyPr>
          <a:lstStyle/>
          <a:p>
            <a:r>
              <a:rPr lang="en-US" dirty="0"/>
              <a:t>How to collect soil samples from a 40-acre field. Each sample (diagram a) should consist of five soil cores, 1 inch in diameter, collected to a 7-inch depth from within a 10-foot radius around each point. Higher frequency sampling (diagram b) is suggested for those who can use computerized spreading techniques on fields suspected of having large variations in test values over short distances.</a:t>
            </a:r>
          </a:p>
        </p:txBody>
      </p:sp>
      <p:sp>
        <p:nvSpPr>
          <p:cNvPr id="4" name="TextBox 3"/>
          <p:cNvSpPr txBox="1"/>
          <p:nvPr/>
        </p:nvSpPr>
        <p:spPr>
          <a:xfrm>
            <a:off x="685800" y="152401"/>
            <a:ext cx="8305800" cy="369320"/>
          </a:xfrm>
          <a:prstGeom prst="rect">
            <a:avLst/>
          </a:prstGeom>
          <a:noFill/>
        </p:spPr>
        <p:txBody>
          <a:bodyPr wrap="square" lIns="91418" tIns="45709" rIns="91418" bIns="45709" rtlCol="0">
            <a:spAutoFit/>
          </a:bodyPr>
          <a:lstStyle/>
          <a:p>
            <a:r>
              <a:rPr lang="en-US" dirty="0" smtClean="0"/>
              <a:t>Taking a field representative sample</a:t>
            </a:r>
            <a:endParaRPr lang="en-US" dirty="0"/>
          </a:p>
        </p:txBody>
      </p:sp>
      <p:sp>
        <p:nvSpPr>
          <p:cNvPr id="5" name="Rectangle 4"/>
          <p:cNvSpPr/>
          <p:nvPr/>
        </p:nvSpPr>
        <p:spPr>
          <a:xfrm>
            <a:off x="685801" y="6211669"/>
            <a:ext cx="5777674" cy="276999"/>
          </a:xfrm>
          <a:prstGeom prst="rect">
            <a:avLst/>
          </a:prstGeom>
        </p:spPr>
        <p:txBody>
          <a:bodyPr wrap="square" lIns="91418" tIns="45709" rIns="91418" bIns="45709">
            <a:spAutoFit/>
          </a:bodyPr>
          <a:lstStyle/>
          <a:p>
            <a:r>
              <a:rPr lang="en-US" sz="1200" dirty="0">
                <a:hlinkClick r:id="rId6"/>
              </a:rPr>
              <a:t>http://www.nrcs.usda.gov/wps/portal/nrcs/surveylist/soils/survey/state/?stateId=IL</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9" name="TextBox 8"/>
          <p:cNvSpPr txBox="1"/>
          <p:nvPr/>
        </p:nvSpPr>
        <p:spPr>
          <a:xfrm>
            <a:off x="649896" y="5765768"/>
            <a:ext cx="5813535" cy="338532"/>
          </a:xfrm>
          <a:prstGeom prst="rect">
            <a:avLst/>
          </a:prstGeom>
          <a:noFill/>
        </p:spPr>
        <p:txBody>
          <a:bodyPr wrap="none" lIns="91418" tIns="45709" rIns="91418" bIns="45709" rtlCol="0">
            <a:spAutoFit/>
          </a:bodyPr>
          <a:lstStyle/>
          <a:p>
            <a:r>
              <a:rPr lang="en-US" sz="1600" dirty="0">
                <a:hlinkClick r:id="rId8"/>
              </a:rPr>
              <a:t>https://extension.cropsci.illinois.edu/handbook/pdfs/chapter08.pdf</a:t>
            </a:r>
            <a:endParaRPr lang="en-US" sz="1600" dirty="0"/>
          </a:p>
        </p:txBody>
      </p:sp>
    </p:spTree>
  </p:cSld>
  <p:clrMapOvr>
    <a:masterClrMapping/>
  </p:clrMapOvr>
  <p:transition spd="slow" advTm="747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5.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Background Template</Template>
  <TotalTime>9187</TotalTime>
  <Words>1702</Words>
  <Application>Microsoft Office PowerPoint</Application>
  <PresentationFormat>On-screen Show (4:3)</PresentationFormat>
  <Paragraphs>265</Paragraphs>
  <Slides>48</Slides>
  <Notes>5</Notes>
  <HiddenSlides>0</HiddenSlides>
  <MMClips>46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Cambria</vt:lpstr>
      <vt:lpstr>Georgia</vt:lpstr>
      <vt:lpstr>Training</vt:lpstr>
      <vt:lpstr>1_Training</vt:lpstr>
      <vt:lpstr>Preparing a New Generation  of Illinois Fruit and Vegetable Farmers  a USDA NIFA Beginning Farmer and Rancher  Development Program Project  Grant # 2012-49400-19565  http://www.newillinoisfarmers.org   </vt:lpstr>
      <vt:lpstr>Soil Testing</vt:lpstr>
      <vt:lpstr>Do I need to test my soil?</vt:lpstr>
      <vt:lpstr>Find a certified lab near you</vt:lpstr>
      <vt:lpstr>PowerPoint Presentation</vt:lpstr>
      <vt:lpstr>PowerPoint Presentation</vt:lpstr>
      <vt:lpstr>PowerPoint Presentation</vt:lpstr>
      <vt:lpstr>PowerPoint Presentation</vt:lpstr>
      <vt:lpstr>PowerPoint Presentation</vt:lpstr>
      <vt:lpstr>PowerPoint Presentation</vt:lpstr>
      <vt:lpstr>How pH measurements are made</vt:lpstr>
      <vt:lpstr>What is optimal?</vt:lpstr>
      <vt:lpstr>What if my pH is too high?</vt:lpstr>
      <vt:lpstr>Some things to remember</vt:lpstr>
      <vt:lpstr>What do I do is my soil is too acidic?</vt:lpstr>
      <vt:lpstr>Not all lime is created equal</vt:lpstr>
      <vt:lpstr>Last thought on pH adjustment</vt:lpstr>
      <vt:lpstr>PowerPoint Presentation</vt:lpstr>
      <vt:lpstr>P-testing: accepted methodologies</vt:lpstr>
      <vt:lpstr>P fertilization guidelines</vt:lpstr>
      <vt:lpstr>How much P to add? </vt:lpstr>
      <vt:lpstr>Further P fertilization guidelines</vt:lpstr>
      <vt:lpstr>PowerPoint Presentation</vt:lpstr>
      <vt:lpstr>K-testing</vt:lpstr>
      <vt:lpstr>K fertilization guidelines</vt:lpstr>
      <vt:lpstr>K fertilization guidelines</vt:lpstr>
      <vt:lpstr>Potassium fertilization guidelines</vt:lpstr>
      <vt:lpstr>Soil N testing</vt:lpstr>
      <vt:lpstr>Soil N testing</vt:lpstr>
      <vt:lpstr>N fertilization guidelines </vt:lpstr>
      <vt:lpstr>Why is soil testing important for  specialty crop producers?</vt:lpstr>
      <vt:lpstr>Problems more commonly found in specialty crops</vt:lpstr>
      <vt:lpstr>Other differences</vt:lpstr>
      <vt:lpstr>Tools in addition to soil testing utilized by Illinois specialty crop producers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Fertigation recommendations</vt:lpstr>
      <vt:lpstr>PowerPoint Presentation</vt:lpstr>
      <vt:lpstr>Fertigation</vt:lpstr>
      <vt:lpstr>Final thoughts on soil testing</vt:lpstr>
      <vt:lpstr>Additional resources </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DSAC</dc:creator>
  <cp:lastModifiedBy>Hosier, Mary</cp:lastModifiedBy>
  <cp:revision>152</cp:revision>
  <dcterms:created xsi:type="dcterms:W3CDTF">2013-01-15T21:11:29Z</dcterms:created>
  <dcterms:modified xsi:type="dcterms:W3CDTF">2016-04-26T19:55:06Z</dcterms:modified>
</cp:coreProperties>
</file>