
<file path=[Content_Types].xml><?xml version="1.0" encoding="utf-8"?>
<Types xmlns="http://schemas.openxmlformats.org/package/2006/content-types">
  <Default Extension="png" ContentType="image/png"/>
  <Default Extension="tmp"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807" r:id="rId2"/>
  </p:sldMasterIdLst>
  <p:notesMasterIdLst>
    <p:notesMasterId r:id="rId36"/>
  </p:notesMasterIdLst>
  <p:handoutMasterIdLst>
    <p:handoutMasterId r:id="rId37"/>
  </p:handoutMasterIdLst>
  <p:sldIdLst>
    <p:sldId id="295" r:id="rId3"/>
    <p:sldId id="293" r:id="rId4"/>
    <p:sldId id="257" r:id="rId5"/>
    <p:sldId id="260" r:id="rId6"/>
    <p:sldId id="265" r:id="rId7"/>
    <p:sldId id="270" r:id="rId8"/>
    <p:sldId id="266" r:id="rId9"/>
    <p:sldId id="261" r:id="rId10"/>
    <p:sldId id="282" r:id="rId11"/>
    <p:sldId id="272" r:id="rId12"/>
    <p:sldId id="276" r:id="rId13"/>
    <p:sldId id="273" r:id="rId14"/>
    <p:sldId id="274" r:id="rId15"/>
    <p:sldId id="281" r:id="rId16"/>
    <p:sldId id="277" r:id="rId17"/>
    <p:sldId id="278" r:id="rId18"/>
    <p:sldId id="264" r:id="rId19"/>
    <p:sldId id="267" r:id="rId20"/>
    <p:sldId id="284" r:id="rId21"/>
    <p:sldId id="285" r:id="rId22"/>
    <p:sldId id="286" r:id="rId23"/>
    <p:sldId id="287" r:id="rId24"/>
    <p:sldId id="288" r:id="rId25"/>
    <p:sldId id="289" r:id="rId26"/>
    <p:sldId id="290" r:id="rId27"/>
    <p:sldId id="291" r:id="rId28"/>
    <p:sldId id="292" r:id="rId29"/>
    <p:sldId id="268" r:id="rId30"/>
    <p:sldId id="279" r:id="rId31"/>
    <p:sldId id="283" r:id="rId32"/>
    <p:sldId id="280" r:id="rId33"/>
    <p:sldId id="294" r:id="rId34"/>
    <p:sldId id="296" r:id="rId35"/>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0" d="100"/>
          <a:sy n="80" d="100"/>
        </p:scale>
        <p:origin x="226" y="5"/>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notesViewPr>
    <p:cSldViewPr>
      <p:cViewPr varScale="1">
        <p:scale>
          <a:sx n="66" d="100"/>
          <a:sy n="66" d="100"/>
        </p:scale>
        <p:origin x="1598" y="62"/>
      </p:cViewPr>
      <p:guideLst>
        <p:guide orient="horz" pos="2909"/>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2830" tIns="46415" rIns="92830" bIns="46415" rtlCol="0"/>
          <a:lstStyle>
            <a:lvl1pPr algn="l">
              <a:defRPr sz="1200"/>
            </a:lvl1pPr>
          </a:lstStyle>
          <a:p>
            <a:pPr>
              <a:defRPr/>
            </a:pPr>
            <a:r>
              <a:rPr lang="en-US" dirty="0"/>
              <a:t>Preparing a New Generation of Illinois</a:t>
            </a:r>
          </a:p>
          <a:p>
            <a:pPr>
              <a:defRPr/>
            </a:pPr>
            <a:r>
              <a:rPr lang="en-US" dirty="0"/>
              <a:t>Fruit and Vegetable Farmers</a:t>
            </a:r>
          </a:p>
          <a:p>
            <a:endParaRPr lang="en-US" dirty="0"/>
          </a:p>
        </p:txBody>
      </p:sp>
      <p:sp>
        <p:nvSpPr>
          <p:cNvPr id="3" name="Date Placeholder 2"/>
          <p:cNvSpPr>
            <a:spLocks noGrp="1"/>
          </p:cNvSpPr>
          <p:nvPr>
            <p:ph type="dt" sz="quarter" idx="1"/>
          </p:nvPr>
        </p:nvSpPr>
        <p:spPr>
          <a:xfrm>
            <a:off x="3884613" y="0"/>
            <a:ext cx="2971800" cy="461804"/>
          </a:xfrm>
          <a:prstGeom prst="rect">
            <a:avLst/>
          </a:prstGeom>
        </p:spPr>
        <p:txBody>
          <a:bodyPr vert="horz" lIns="92830" tIns="46415" rIns="92830" bIns="46415" rtlCol="0"/>
          <a:lstStyle>
            <a:lvl1pPr algn="r">
              <a:defRPr sz="1200"/>
            </a:lvl1pPr>
          </a:lstStyle>
          <a:p>
            <a:r>
              <a:rPr lang="en-US" smtClean="0"/>
              <a:t>July 2015</a:t>
            </a:r>
            <a:endParaRPr lang="en-US" dirty="0"/>
          </a:p>
        </p:txBody>
      </p:sp>
      <p:sp>
        <p:nvSpPr>
          <p:cNvPr id="4" name="Footer Placeholder 3"/>
          <p:cNvSpPr>
            <a:spLocks noGrp="1"/>
          </p:cNvSpPr>
          <p:nvPr>
            <p:ph type="ftr" sz="quarter" idx="2"/>
          </p:nvPr>
        </p:nvSpPr>
        <p:spPr>
          <a:xfrm>
            <a:off x="0" y="8772668"/>
            <a:ext cx="2971800" cy="461804"/>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2668"/>
            <a:ext cx="2971800" cy="461804"/>
          </a:xfrm>
          <a:prstGeom prst="rect">
            <a:avLst/>
          </a:prstGeom>
        </p:spPr>
        <p:txBody>
          <a:bodyPr vert="horz" lIns="92830" tIns="46415" rIns="92830" bIns="46415" rtlCol="0" anchor="b"/>
          <a:lstStyle>
            <a:lvl1pPr algn="r">
              <a:defRPr sz="1200"/>
            </a:lvl1pPr>
          </a:lstStyle>
          <a:p>
            <a:fld id="{534231A2-CB66-4859-B3FB-710EAC384642}" type="slidenum">
              <a:rPr lang="en-US" smtClean="0"/>
              <a:t>‹#›</a:t>
            </a:fld>
            <a:endParaRPr lang="en-US"/>
          </a:p>
        </p:txBody>
      </p:sp>
    </p:spTree>
    <p:extLst>
      <p:ext uri="{BB962C8B-B14F-4D97-AF65-F5344CB8AC3E}">
        <p14:creationId xmlns:p14="http://schemas.microsoft.com/office/powerpoint/2010/main" val="3911206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1804"/>
          </a:xfrm>
          <a:prstGeom prst="rect">
            <a:avLst/>
          </a:prstGeom>
        </p:spPr>
        <p:txBody>
          <a:bodyPr vert="horz" lIns="92830" tIns="46415" rIns="92830" bIns="46415" rtlCol="0"/>
          <a:lstStyle>
            <a:lvl1pPr algn="r">
              <a:defRPr sz="1200"/>
            </a:lvl1pPr>
          </a:lstStyle>
          <a:p>
            <a:fld id="{90A29153-838E-4A9F-BF74-E4096263286A}" type="datetimeFigureOut">
              <a:rPr lang="en-US" smtClean="0"/>
              <a:t>4/26/2016</a:t>
            </a:fld>
            <a:endParaRPr lang="en-US"/>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297180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8"/>
            <a:ext cx="2971800" cy="461804"/>
          </a:xfrm>
          <a:prstGeom prst="rect">
            <a:avLst/>
          </a:prstGeom>
        </p:spPr>
        <p:txBody>
          <a:bodyPr vert="horz" lIns="92830" tIns="46415" rIns="92830" bIns="46415" rtlCol="0" anchor="b"/>
          <a:lstStyle>
            <a:lvl1pPr algn="r">
              <a:defRPr sz="1200"/>
            </a:lvl1pPr>
          </a:lstStyle>
          <a:p>
            <a:fld id="{B178B4B0-908A-419E-AFB4-1B43789326D9}" type="slidenum">
              <a:rPr lang="en-US" smtClean="0"/>
              <a:t>‹#›</a:t>
            </a:fld>
            <a:endParaRPr lang="en-US"/>
          </a:p>
        </p:txBody>
      </p:sp>
    </p:spTree>
    <p:extLst>
      <p:ext uri="{BB962C8B-B14F-4D97-AF65-F5344CB8AC3E}">
        <p14:creationId xmlns:p14="http://schemas.microsoft.com/office/powerpoint/2010/main" val="3494518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707">
              <a:defRPr/>
            </a:pPr>
            <a:r>
              <a:rPr lang="en-US" smtClean="0"/>
              <a:t>The following </a:t>
            </a:r>
            <a:r>
              <a:rPr lang="en-US" dirty="0" smtClean="0"/>
              <a:t>presentation was</a:t>
            </a:r>
            <a:r>
              <a:rPr lang="en-US" baseline="0" dirty="0" smtClean="0"/>
              <a:t> </a:t>
            </a:r>
            <a:r>
              <a:rPr lang="en-US" dirty="0" smtClean="0"/>
              <a:t>part of a</a:t>
            </a:r>
            <a:r>
              <a:rPr lang="en-US" baseline="0" dirty="0" smtClean="0"/>
              <a:t> beginning farmer course, “Preparing a New Generation of Illinois Fruit and Vegetable Farmers,”  offered by the University of Illinois and the Illinois Migrant Council from 2012 through 2015.  This course was funded by the United States Department of Agriculture’s National Institute of Food and Agriculture, and specifically by the Beginning Farmer and Rancher Development Program.  For more information about the program and for links to presentations and resources on many other topics, see the website newillinoisfarmers.org.  </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extLst>
      <p:ext uri="{BB962C8B-B14F-4D97-AF65-F5344CB8AC3E}">
        <p14:creationId xmlns:p14="http://schemas.microsoft.com/office/powerpoint/2010/main" val="4108779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dirty="0"/>
          </a:p>
        </p:txBody>
      </p:sp>
    </p:spTree>
    <p:extLst>
      <p:ext uri="{BB962C8B-B14F-4D97-AF65-F5344CB8AC3E}">
        <p14:creationId xmlns:p14="http://schemas.microsoft.com/office/powerpoint/2010/main" val="229538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32</a:t>
            </a:fld>
            <a:endParaRPr lang="en-US" dirty="0"/>
          </a:p>
        </p:txBody>
      </p:sp>
    </p:spTree>
    <p:extLst>
      <p:ext uri="{BB962C8B-B14F-4D97-AF65-F5344CB8AC3E}">
        <p14:creationId xmlns:p14="http://schemas.microsoft.com/office/powerpoint/2010/main" val="249059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beginning farmer training program ended in the fall of 2015.  The best way to pursue answers to questions about fruit and vegetable production in Illinois is to contact educators on the University of Illinois Extension Local Food Systems and Small Farms team.  Extension programs in other states are operated by the land-grant university in each state.  Additionally, USDA’s Start2Farm site provides listings of farmer training programs in</a:t>
            </a:r>
            <a:r>
              <a:rPr lang="en-US" baseline="0" dirty="0" smtClean="0"/>
              <a:t> specific states and localities.</a:t>
            </a:r>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33</a:t>
            </a:fld>
            <a:endParaRPr lang="en-US"/>
          </a:p>
        </p:txBody>
      </p:sp>
    </p:spTree>
    <p:extLst>
      <p:ext uri="{BB962C8B-B14F-4D97-AF65-F5344CB8AC3E}">
        <p14:creationId xmlns:p14="http://schemas.microsoft.com/office/powerpoint/2010/main" val="4061632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544" y="0"/>
            <a:ext cx="9100457" cy="6879771"/>
          </a:xfrm>
          <a:prstGeom prst="rect">
            <a:avLst/>
          </a:prstGeom>
        </p:spPr>
      </p:pic>
      <p:sp>
        <p:nvSpPr>
          <p:cNvPr id="2" name="Title 1"/>
          <p:cNvSpPr>
            <a:spLocks noGrp="1"/>
          </p:cNvSpPr>
          <p:nvPr>
            <p:ph type="ctrTitle" hasCustomPrompt="1"/>
          </p:nvPr>
        </p:nvSpPr>
        <p:spPr>
          <a:xfrm>
            <a:off x="2590800" y="2286001"/>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1" y="4038600"/>
            <a:ext cx="4772528" cy="990600"/>
          </a:xfrm>
        </p:spPr>
        <p:txBody>
          <a:bodyPr>
            <a:normAutofit/>
          </a:bodyPr>
          <a:lstStyle>
            <a:lvl1pPr marL="0" indent="0" algn="r">
              <a:buNone/>
              <a:defRPr sz="2000" b="0">
                <a:solidFill>
                  <a:schemeClr val="tx1"/>
                </a:solidFill>
                <a:latin typeface="Georgia" pitchFamily="18" charset="0"/>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68354" y="5109883"/>
            <a:ext cx="1938461" cy="1371600"/>
          </a:xfrm>
          <a:prstGeom prst="rect">
            <a:avLst/>
          </a:prstGeom>
        </p:spPr>
      </p:pic>
      <p:sp>
        <p:nvSpPr>
          <p:cNvPr id="11" name="Date Placeholder 10"/>
          <p:cNvSpPr>
            <a:spLocks noGrp="1"/>
          </p:cNvSpPr>
          <p:nvPr>
            <p:ph type="dt" sz="half" idx="14"/>
          </p:nvPr>
        </p:nvSpPr>
        <p:spPr/>
        <p:txBody>
          <a:bodyPr/>
          <a:lstStyle/>
          <a:p>
            <a:fld id="{7F135BE9-4329-4326-8DC8-FA3B7048A057}" type="datetimeFigureOut">
              <a:rPr lang="en-US" smtClean="0"/>
              <a:t>4/26/2016</a:t>
            </a:fld>
            <a:endParaRPr lang="en-US" dirty="0"/>
          </a:p>
        </p:txBody>
      </p:sp>
      <p:sp>
        <p:nvSpPr>
          <p:cNvPr id="12" name="Footer Placeholder 11"/>
          <p:cNvSpPr>
            <a:spLocks noGrp="1"/>
          </p:cNvSpPr>
          <p:nvPr>
            <p:ph type="ftr" sz="quarter" idx="15"/>
          </p:nvPr>
        </p:nvSpPr>
        <p:spPr/>
        <p:txBody>
          <a:bodyPr/>
          <a:lstStyle>
            <a:lvl1pPr>
              <a:defRPr b="1">
                <a:solidFill>
                  <a:schemeClr val="accent3">
                    <a:lumMod val="75000"/>
                  </a:schemeClr>
                </a:solidFill>
              </a:defRPr>
            </a:lvl1pPr>
          </a:lstStyle>
          <a:p>
            <a:endParaRPr lang="en-US" dirty="0"/>
          </a:p>
        </p:txBody>
      </p:sp>
      <p:sp>
        <p:nvSpPr>
          <p:cNvPr id="13" name="Slide Number Placeholder 12"/>
          <p:cNvSpPr>
            <a:spLocks noGrp="1"/>
          </p:cNvSpPr>
          <p:nvPr>
            <p:ph type="sldNum" sz="quarter" idx="16"/>
          </p:nvPr>
        </p:nvSpPr>
        <p:spPr/>
        <p:txBody>
          <a:bodyPr/>
          <a:lstStyle/>
          <a:p>
            <a:fld id="{ED3E5054-210A-4FEA-BD5F-2B9BD86B1756}" type="slidenum">
              <a:rPr lang="en-US" smtClean="0"/>
              <a:t>‹#›</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355600"/>
            <a:ext cx="81946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73100" y="1497013"/>
            <a:ext cx="3975100"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937760" y="1497013"/>
            <a:ext cx="3977640"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3"/>
          <p:cNvSpPr>
            <a:spLocks noGrp="1"/>
          </p:cNvSpPr>
          <p:nvPr>
            <p:ph type="dt" sz="half" idx="10"/>
          </p:nvPr>
        </p:nvSpPr>
        <p:spPr>
          <a:xfrm>
            <a:off x="762000" y="6356350"/>
            <a:ext cx="2133600" cy="365125"/>
          </a:xfrm>
        </p:spPr>
        <p:txBody>
          <a:bodyPr/>
          <a:lstStyle/>
          <a:p>
            <a:fld id="{7F135BE9-4329-4326-8DC8-FA3B7048A057}" type="datetimeFigureOut">
              <a:rPr lang="en-US" smtClean="0"/>
              <a:t>4/26/2016</a:t>
            </a:fld>
            <a:endParaRPr lang="en-US" dirty="0"/>
          </a:p>
        </p:txBody>
      </p:sp>
      <p:sp>
        <p:nvSpPr>
          <p:cNvPr id="6" name="Footer Placeholder 4"/>
          <p:cNvSpPr>
            <a:spLocks noGrp="1"/>
          </p:cNvSpPr>
          <p:nvPr>
            <p:ph type="ftr" sz="quarter" idx="11"/>
          </p:nvPr>
        </p:nvSpPr>
        <p:spPr>
          <a:xfrm>
            <a:off x="3352800" y="6356350"/>
            <a:ext cx="2895600" cy="365125"/>
          </a:xfrm>
        </p:spPr>
        <p:txBody>
          <a:bodyPr/>
          <a:lstStyle/>
          <a:p>
            <a:endParaRPr lang="en-US" dirty="0"/>
          </a:p>
        </p:txBody>
      </p:sp>
      <p:sp>
        <p:nvSpPr>
          <p:cNvPr id="7" name="Slide Number Placeholder 5"/>
          <p:cNvSpPr>
            <a:spLocks noGrp="1"/>
          </p:cNvSpPr>
          <p:nvPr>
            <p:ph type="sldNum" sz="quarter" idx="12"/>
          </p:nvPr>
        </p:nvSpPr>
        <p:spPr>
          <a:xfrm>
            <a:off x="6705600" y="6356350"/>
            <a:ext cx="2133600" cy="365125"/>
          </a:xfrm>
        </p:spPr>
        <p:txBody>
          <a:bodyPr/>
          <a:lstStyle/>
          <a:p>
            <a:fld id="{ED3E5054-210A-4FEA-BD5F-2B9BD86B175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35BE9-4329-4326-8DC8-FA3B7048A057}" type="datetimeFigureOut">
              <a:rPr lang="en-US" smtClean="0"/>
              <a:t>4/26/2016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3E5054-210A-4FEA-BD5F-2B9BD86B1756}" type="slidenum">
              <a:rPr lang="en-US" smtClean="0"/>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35BE9-4329-4326-8DC8-FA3B7048A057}" type="datetimeFigureOut">
              <a:rPr lang="en-US" smtClean="0"/>
              <a:t>4/26/2016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3E5054-210A-4FEA-BD5F-2B9BD86B1756}" type="slidenum">
              <a:rPr lang="en-US" smtClean="0"/>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ackground Only">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544"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F135BE9-4329-4326-8DC8-FA3B7048A057}" type="datetimeFigureOut">
              <a:rPr lang="en-US" smtClean="0"/>
              <a:t>4/26/2016</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ED3E5054-210A-4FEA-BD5F-2B9BD86B1756}" type="slidenum">
              <a:rPr lang="en-US" smtClean="0"/>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35BE9-4329-4326-8DC8-FA3B7048A057}" type="datetimeFigureOut">
              <a:rPr lang="en-US" smtClean="0"/>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3E5054-210A-4FEA-BD5F-2B9BD86B1756}" type="slidenum">
              <a:rPr lang="en-US" smtClean="0"/>
              <a:t>‹#›</a:t>
            </a:fld>
            <a:endParaRPr lang="en-US" dirty="0"/>
          </a:p>
        </p:txBody>
      </p:sp>
    </p:spTree>
    <p:extLst>
      <p:ext uri="{BB962C8B-B14F-4D97-AF65-F5344CB8AC3E}">
        <p14:creationId xmlns:p14="http://schemas.microsoft.com/office/powerpoint/2010/main" val="2223923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35BE9-4329-4326-8DC8-FA3B7048A057}" type="datetimeFigureOut">
              <a:rPr lang="en-US" smtClean="0"/>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3E5054-210A-4FEA-BD5F-2B9BD86B1756}" type="slidenum">
              <a:rPr lang="en-US" smtClean="0"/>
              <a:t>‹#›</a:t>
            </a:fld>
            <a:endParaRPr lang="en-US" dirty="0"/>
          </a:p>
        </p:txBody>
      </p:sp>
    </p:spTree>
    <p:extLst>
      <p:ext uri="{BB962C8B-B14F-4D97-AF65-F5344CB8AC3E}">
        <p14:creationId xmlns:p14="http://schemas.microsoft.com/office/powerpoint/2010/main" val="2047348026"/>
      </p:ext>
    </p:extLst>
  </p:cSld>
  <p:clrMapOvr>
    <a:masterClrMapping/>
  </p:clrMapOvr>
  <p:transition spd="slow">
    <p:wipe di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35BE9-4329-4326-8DC8-FA3B7048A057}" type="datetimeFigureOut">
              <a:rPr lang="en-US" smtClean="0"/>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3E5054-210A-4FEA-BD5F-2B9BD86B1756}" type="slidenum">
              <a:rPr lang="en-US" smtClean="0"/>
              <a:t>‹#›</a:t>
            </a:fld>
            <a:endParaRPr lang="en-US" dirty="0"/>
          </a:p>
        </p:txBody>
      </p:sp>
    </p:spTree>
    <p:extLst>
      <p:ext uri="{BB962C8B-B14F-4D97-AF65-F5344CB8AC3E}">
        <p14:creationId xmlns:p14="http://schemas.microsoft.com/office/powerpoint/2010/main" val="1564687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35BE9-4329-4326-8DC8-FA3B7048A057}" type="datetimeFigureOut">
              <a:rPr lang="en-US" smtClean="0"/>
              <a:t>4/26/2016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3E5054-210A-4FEA-BD5F-2B9BD86B1756}" type="slidenum">
              <a:rPr lang="en-US" smtClean="0"/>
              <a:t>‹#›</a:t>
            </a:fld>
            <a:endParaRPr lang="en-US" dirty="0"/>
          </a:p>
        </p:txBody>
      </p:sp>
    </p:spTree>
    <p:extLst>
      <p:ext uri="{BB962C8B-B14F-4D97-AF65-F5344CB8AC3E}">
        <p14:creationId xmlns:p14="http://schemas.microsoft.com/office/powerpoint/2010/main" val="508821781"/>
      </p:ext>
    </p:extLst>
  </p:cSld>
  <p:clrMapOvr>
    <a:masterClrMapping/>
  </p:clrMapOvr>
  <p:transition spd="slow">
    <p:wipe di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35BE9-4329-4326-8DC8-FA3B7048A057}" type="datetimeFigureOut">
              <a:rPr lang="en-US" smtClean="0"/>
              <a:t>4/26/2016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3E5054-210A-4FEA-BD5F-2B9BD86B1756}" type="slidenum">
              <a:rPr lang="en-US" smtClean="0"/>
              <a:t>‹#›</a:t>
            </a:fld>
            <a:endParaRPr lang="en-US" dirty="0"/>
          </a:p>
        </p:txBody>
      </p:sp>
    </p:spTree>
    <p:extLst>
      <p:ext uri="{BB962C8B-B14F-4D97-AF65-F5344CB8AC3E}">
        <p14:creationId xmlns:p14="http://schemas.microsoft.com/office/powerpoint/2010/main" val="606205731"/>
      </p:ext>
    </p:extLst>
  </p:cSld>
  <p:clrMapOvr>
    <a:masterClrMapping/>
  </p:clrMapOvr>
  <p:transition spd="slow">
    <p:wipe di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35BE9-4329-4326-8DC8-FA3B7048A057}" type="datetimeFigureOut">
              <a:rPr lang="en-US" smtClean="0"/>
              <a:t>4/26/2016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3E5054-210A-4FEA-BD5F-2B9BD86B1756}" type="slidenum">
              <a:rPr lang="en-US" smtClean="0"/>
              <a:t>‹#›</a:t>
            </a:fld>
            <a:endParaRPr lang="en-US" dirty="0"/>
          </a:p>
        </p:txBody>
      </p:sp>
    </p:spTree>
    <p:extLst>
      <p:ext uri="{BB962C8B-B14F-4D97-AF65-F5344CB8AC3E}">
        <p14:creationId xmlns:p14="http://schemas.microsoft.com/office/powerpoint/2010/main" val="4000158190"/>
      </p:ext>
    </p:extLst>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544" y="0"/>
            <a:ext cx="9100457" cy="6879771"/>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1"/>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F135BE9-4329-4326-8DC8-FA3B7048A057}" type="datetimeFigureOut">
              <a:rPr lang="en-US" smtClean="0"/>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3E5054-210A-4FEA-BD5F-2B9BD86B1756}" type="slidenum">
              <a:rPr lang="en-US" smtClean="0"/>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35BE9-4329-4326-8DC8-FA3B7048A057}" type="datetimeFigureOut">
              <a:rPr lang="en-US" smtClean="0"/>
              <a:t>4/26/2016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3E5054-210A-4FEA-BD5F-2B9BD86B1756}" type="slidenum">
              <a:rPr lang="en-US" smtClean="0"/>
              <a:t>‹#›</a:t>
            </a:fld>
            <a:endParaRPr lang="en-US" dirty="0"/>
          </a:p>
        </p:txBody>
      </p:sp>
    </p:spTree>
    <p:extLst>
      <p:ext uri="{BB962C8B-B14F-4D97-AF65-F5344CB8AC3E}">
        <p14:creationId xmlns:p14="http://schemas.microsoft.com/office/powerpoint/2010/main" val="1971603435"/>
      </p:ext>
    </p:extLst>
  </p:cSld>
  <p:clrMapOvr>
    <a:masterClrMapping/>
  </p:clrMapOvr>
  <p:transition spd="slow">
    <p:wipe di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35BE9-4329-4326-8DC8-FA3B7048A057}" type="datetimeFigureOut">
              <a:rPr lang="en-US" smtClean="0"/>
              <a:t>4/26/2016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3E5054-210A-4FEA-BD5F-2B9BD86B1756}" type="slidenum">
              <a:rPr lang="en-US" smtClean="0"/>
              <a:t>‹#›</a:t>
            </a:fld>
            <a:endParaRPr lang="en-US" dirty="0"/>
          </a:p>
        </p:txBody>
      </p:sp>
    </p:spTree>
    <p:extLst>
      <p:ext uri="{BB962C8B-B14F-4D97-AF65-F5344CB8AC3E}">
        <p14:creationId xmlns:p14="http://schemas.microsoft.com/office/powerpoint/2010/main" val="502958336"/>
      </p:ext>
    </p:extLst>
  </p:cSld>
  <p:clrMapOvr>
    <a:masterClrMapping/>
  </p:clrMapOvr>
  <p:transition spd="slow">
    <p:wipe dir="d"/>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35BE9-4329-4326-8DC8-FA3B7048A057}" type="datetimeFigureOut">
              <a:rPr lang="en-US" smtClean="0"/>
              <a:t>4/26/2016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3E5054-210A-4FEA-BD5F-2B9BD86B1756}" type="slidenum">
              <a:rPr lang="en-US" smtClean="0"/>
              <a:t>‹#›</a:t>
            </a:fld>
            <a:endParaRPr lang="en-US" dirty="0"/>
          </a:p>
        </p:txBody>
      </p:sp>
    </p:spTree>
    <p:extLst>
      <p:ext uri="{BB962C8B-B14F-4D97-AF65-F5344CB8AC3E}">
        <p14:creationId xmlns:p14="http://schemas.microsoft.com/office/powerpoint/2010/main" val="278008653"/>
      </p:ext>
    </p:extLst>
  </p:cSld>
  <p:clrMapOvr>
    <a:masterClrMapping/>
  </p:clrMapOvr>
  <p:transition spd="slow">
    <p:wipe di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35BE9-4329-4326-8DC8-FA3B7048A057}" type="datetimeFigureOut">
              <a:rPr lang="en-US" smtClean="0"/>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3E5054-210A-4FEA-BD5F-2B9BD86B1756}" type="slidenum">
              <a:rPr lang="en-US" smtClean="0"/>
              <a:t>‹#›</a:t>
            </a:fld>
            <a:endParaRPr lang="en-US" dirty="0"/>
          </a:p>
        </p:txBody>
      </p:sp>
    </p:spTree>
    <p:extLst>
      <p:ext uri="{BB962C8B-B14F-4D97-AF65-F5344CB8AC3E}">
        <p14:creationId xmlns:p14="http://schemas.microsoft.com/office/powerpoint/2010/main" val="3194904860"/>
      </p:ext>
    </p:extLst>
  </p:cSld>
  <p:clrMapOvr>
    <a:masterClrMapping/>
  </p:clrMapOvr>
  <p:transition spd="slow">
    <p:wipe dir="d"/>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35BE9-4329-4326-8DC8-FA3B7048A057}" type="datetimeFigureOut">
              <a:rPr lang="en-US" smtClean="0"/>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3E5054-210A-4FEA-BD5F-2B9BD86B1756}" type="slidenum">
              <a:rPr lang="en-US" smtClean="0"/>
              <a:t>‹#›</a:t>
            </a:fld>
            <a:endParaRPr lang="en-US" dirty="0"/>
          </a:p>
        </p:txBody>
      </p:sp>
    </p:spTree>
    <p:extLst>
      <p:ext uri="{BB962C8B-B14F-4D97-AF65-F5344CB8AC3E}">
        <p14:creationId xmlns:p14="http://schemas.microsoft.com/office/powerpoint/2010/main" val="346077180"/>
      </p:ext>
    </p:extLst>
  </p:cSld>
  <p:clrMapOvr>
    <a:masterClrMapping/>
  </p:clrMapOvr>
  <p:transition spd="slow">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135BE9-4329-4326-8DC8-FA3B7048A057}" type="datetimeFigureOut">
              <a:rPr lang="en-US" smtClean="0"/>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ED3E5054-210A-4FEA-BD5F-2B9BD86B1756}" type="slidenum">
              <a:rPr lang="en-US" smtClean="0"/>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35BE9-4329-4326-8DC8-FA3B7048A057}" type="datetimeFigureOut">
              <a:rPr lang="en-US" smtClean="0"/>
              <a:t>4/26/2016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3E5054-210A-4FEA-BD5F-2B9BD86B1756}" type="slidenum">
              <a:rPr lang="en-US" smtClean="0"/>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35BE9-4329-4326-8DC8-FA3B7048A057}" type="datetimeFigureOut">
              <a:rPr lang="en-US" smtClean="0"/>
              <a:t>4/26/2016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3E5054-210A-4FEA-BD5F-2B9BD86B1756}" type="slidenum">
              <a:rPr lang="en-US" smtClean="0"/>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35BE9-4329-4326-8DC8-FA3B7048A057}" type="datetimeFigureOut">
              <a:rPr lang="en-US" smtClean="0"/>
              <a:t>4/26/2016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3E5054-210A-4FEA-BD5F-2B9BD86B1756}" type="slidenum">
              <a:rPr lang="en-US" smtClean="0"/>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35BE9-4329-4326-8DC8-FA3B7048A057}" type="datetimeFigureOut">
              <a:rPr lang="en-US" smtClean="0"/>
              <a:t>4/26/2016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3E5054-210A-4FEA-BD5F-2B9BD86B1756}" type="slidenum">
              <a:rPr lang="en-US" smtClean="0"/>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35BE9-4329-4326-8DC8-FA3B7048A057}" type="datetimeFigureOut">
              <a:rPr lang="en-US" smtClean="0"/>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3E5054-210A-4FEA-BD5F-2B9BD86B1756}" type="slidenum">
              <a:rPr lang="en-US" smtClean="0"/>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35BE9-4329-4326-8DC8-FA3B7048A057}" type="datetimeFigureOut">
              <a:rPr lang="en-US" smtClean="0"/>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3E5054-210A-4FEA-BD5F-2B9BD86B1756}" type="slidenum">
              <a:rPr lang="en-US" smtClean="0"/>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4"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29" tIns="45714" rIns="91429"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1"/>
            <a:ext cx="8077200" cy="4525963"/>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7F135BE9-4329-4326-8DC8-FA3B7048A057}" type="datetimeFigureOut">
              <a:rPr lang="en-US" smtClean="0"/>
              <a:t>4/26/2016</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ED3E5054-210A-4FEA-BD5F-2B9BD86B1756}" type="slidenum">
              <a:rPr lang="en-US" smtClean="0"/>
              <a:t>‹#›</a:t>
            </a:fld>
            <a:endParaRPr lang="en-US" dirty="0"/>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2"/>
            <a:ext cx="818707" cy="7083189"/>
          </a:xfrm>
          <a:prstGeom prst="rect">
            <a:avLst/>
          </a:prstGeom>
        </p:spPr>
      </p:pic>
      <p:pic>
        <p:nvPicPr>
          <p:cNvPr id="9" name="Picture 8"/>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7635622" y="5833887"/>
            <a:ext cx="1259660" cy="891300"/>
          </a:xfrm>
          <a:prstGeom prst="rect">
            <a:avLst/>
          </a:prstGeom>
        </p:spPr>
      </p:pic>
      <p:pic>
        <p:nvPicPr>
          <p:cNvPr id="11" name="Picture 10"/>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6629400" y="5833887"/>
            <a:ext cx="826744" cy="933701"/>
          </a:xfrm>
          <a:prstGeom prst="rect">
            <a:avLst/>
          </a:prstGeom>
        </p:spPr>
      </p:pic>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Lst>
  <p:transition spd="slow">
    <p:wipe dir="d"/>
  </p:transition>
  <p:timing>
    <p:tnLst>
      <p:par>
        <p:cTn id="1" dur="indefinite" restart="never" nodeType="tmRoot"/>
      </p:par>
    </p:tnLst>
  </p:timing>
  <p:txStyles>
    <p:titleStyle>
      <a:lvl1pPr algn="l" defTabSz="914293" rtl="0" eaLnBrk="1" latinLnBrk="0" hangingPunct="1">
        <a:spcBef>
          <a:spcPct val="0"/>
        </a:spcBef>
        <a:buNone/>
        <a:defRPr lang="en-US" sz="4400" kern="1200" dirty="0" smtClean="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35BE9-4329-4326-8DC8-FA3B7048A057}" type="datetimeFigureOut">
              <a:rPr lang="en-US" smtClean="0"/>
              <a:t>4/26/2016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E5054-210A-4FEA-BD5F-2B9BD86B1756}" type="slidenum">
              <a:rPr lang="en-US" smtClean="0"/>
              <a:t>‹#›</a:t>
            </a:fld>
            <a:endParaRPr lang="en-US" dirty="0"/>
          </a:p>
        </p:txBody>
      </p:sp>
    </p:spTree>
    <p:extLst>
      <p:ext uri="{BB962C8B-B14F-4D97-AF65-F5344CB8AC3E}">
        <p14:creationId xmlns:p14="http://schemas.microsoft.com/office/powerpoint/2010/main" val="447750527"/>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spd="slow">
    <p:wipe dir="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microsoft.com/office/2007/relationships/media" Target="../media/media1.m4a"/><Relationship Id="rId7" Type="http://schemas.openxmlformats.org/officeDocument/2006/relationships/hyperlink" Target="http://www.newillinoisfarmers.org/"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10" Type="http://schemas.openxmlformats.org/officeDocument/2006/relationships/image" Target="../media/image11.png"/><Relationship Id="rId4" Type="http://schemas.openxmlformats.org/officeDocument/2006/relationships/audio" Target="../media/media1.m4a"/><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hyperlink" Target="http://www.pollinator.org/NativeBees.htm" TargetMode="External"/><Relationship Id="rId2" Type="http://schemas.openxmlformats.org/officeDocument/2006/relationships/image" Target="../media/image18.tmp"/><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extension.entm.purdue.edu/publications/E-53.pdf" TargetMode="External"/><Relationship Id="rId2" Type="http://schemas.openxmlformats.org/officeDocument/2006/relationships/image" Target="../media/image31.tmp"/><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pubs.acs.org/doi/abs/10.1021/jf205393x" TargetMode="External"/><Relationship Id="rId2" Type="http://schemas.openxmlformats.org/officeDocument/2006/relationships/hyperlink" Target="http://www.plosone.org/article/info:doi/10.1371/journal.pone.0029268" TargetMode="External"/><Relationship Id="rId1" Type="http://schemas.openxmlformats.org/officeDocument/2006/relationships/slideLayout" Target="../slideLayouts/slideLayout3.xml"/><Relationship Id="rId4" Type="http://schemas.openxmlformats.org/officeDocument/2006/relationships/hyperlink" Target="http://www.xerces.org/wp-content/uploads/2012/03/Are-Neonicotinoids-Killing-Bees_Xerces-Society1.pdf" TargetMode="Externa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0.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9.jpeg"/><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fs.fed.us/wildflowers/pollinators/documents/AttractingPollinatorsV5.pdf" TargetMode="External"/><Relationship Id="rId2" Type="http://schemas.openxmlformats.org/officeDocument/2006/relationships/hyperlink" Target="http://www.nrcs.usda.gov/wps/portal/nrcs/main/national/plantsanimals/pollinate/" TargetMode="External"/><Relationship Id="rId1" Type="http://schemas.openxmlformats.org/officeDocument/2006/relationships/slideLayout" Target="../slideLayouts/slideLayout3.xml"/><Relationship Id="rId4" Type="http://schemas.openxmlformats.org/officeDocument/2006/relationships/hyperlink" Target="http://www.nrcs.usda.gov/Internet/FSE_DOCUMENTS/nrcs141p2_029849.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xerces.org/wp-content/uploads/2013/01/InstallGuideJobSheet_UpperMidwest_CnsrvCvr.pdf" TargetMode="External"/><Relationship Id="rId2" Type="http://schemas.openxmlformats.org/officeDocument/2006/relationships/image" Target="../media/image38.tmp"/><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xerces.org/wp-content/uploads/2013/04/using-farmbill-programs-for-pollinator-conservation-2ndEd.pdf" TargetMode="External"/><Relationship Id="rId2" Type="http://schemas.openxmlformats.org/officeDocument/2006/relationships/image" Target="../media/image39.tmp"/><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0.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hyperlink" Target="mailto:weinzier@illinois.edu" TargetMode="Externa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hyperlink" Target="http://web.extension.illinois.edu/smallfarm/" TargetMode="External"/><Relationship Id="rId3" Type="http://schemas.microsoft.com/office/2007/relationships/media" Target="../media/media2.m4a"/><Relationship Id="rId7" Type="http://schemas.openxmlformats.org/officeDocument/2006/relationships/image" Target="../media/image10.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4.xml"/><Relationship Id="rId5" Type="http://schemas.openxmlformats.org/officeDocument/2006/relationships/slideLayout" Target="../slideLayouts/slideLayout3.xml"/><Relationship Id="rId10" Type="http://schemas.openxmlformats.org/officeDocument/2006/relationships/image" Target="../media/image11.png"/><Relationship Id="rId4" Type="http://schemas.openxmlformats.org/officeDocument/2006/relationships/audio" Target="../media/media2.m4a"/><Relationship Id="rId9" Type="http://schemas.openxmlformats.org/officeDocument/2006/relationships/hyperlink" Target="http://www.start2farm.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600200" y="1524000"/>
            <a:ext cx="7162800" cy="3276600"/>
          </a:xfrm>
        </p:spPr>
        <p:txBody>
          <a:bodyPr>
            <a:normAutofit fontScale="90000"/>
          </a:bodyPr>
          <a:lstStyle/>
          <a:p>
            <a:r>
              <a:rPr lang="en-US" sz="3600" b="0" dirty="0" smtClean="0">
                <a:solidFill>
                  <a:srgbClr val="0000FF"/>
                </a:solidFill>
              </a:rPr>
              <a:t>Preparing a New Generation </a:t>
            </a:r>
            <a:br>
              <a:rPr lang="en-US" sz="3600" b="0" dirty="0" smtClean="0">
                <a:solidFill>
                  <a:srgbClr val="0000FF"/>
                </a:solidFill>
              </a:rPr>
            </a:br>
            <a:r>
              <a:rPr lang="en-US" sz="3600" b="0" dirty="0" smtClean="0">
                <a:solidFill>
                  <a:srgbClr val="0000FF"/>
                </a:solidFill>
              </a:rPr>
              <a:t>of Illinois Fruit and Vegetable Farmers</a:t>
            </a:r>
            <a:r>
              <a:rPr lang="en-US" sz="2800" dirty="0" smtClean="0"/>
              <a:t/>
            </a:r>
            <a:br>
              <a:rPr lang="en-US" sz="2800" dirty="0" smtClean="0"/>
            </a:br>
            <a:r>
              <a:rPr lang="en-US" sz="2800" dirty="0"/>
              <a:t/>
            </a:r>
            <a:br>
              <a:rPr lang="en-US" sz="2800" dirty="0"/>
            </a:br>
            <a:r>
              <a:rPr lang="en-US" sz="2700" b="0" cap="none" dirty="0" smtClean="0"/>
              <a:t>a</a:t>
            </a:r>
            <a:r>
              <a:rPr lang="en-US" sz="2700" dirty="0" smtClean="0"/>
              <a:t> </a:t>
            </a:r>
            <a:r>
              <a:rPr lang="en-US" sz="2700" b="0" dirty="0" smtClean="0"/>
              <a:t>USDA </a:t>
            </a:r>
            <a:r>
              <a:rPr lang="en-US" sz="2700" b="0" dirty="0"/>
              <a:t>NIFA Beginning Farmer and Rancher </a:t>
            </a:r>
            <a:r>
              <a:rPr lang="en-US" sz="2700" b="0" dirty="0" smtClean="0"/>
              <a:t/>
            </a:r>
            <a:br>
              <a:rPr lang="en-US" sz="2700" b="0" dirty="0" smtClean="0"/>
            </a:br>
            <a:r>
              <a:rPr lang="en-US" sz="2700" b="0" dirty="0" smtClean="0"/>
              <a:t>Development Program Project </a:t>
            </a:r>
            <a:r>
              <a:rPr lang="en-US" sz="2700" b="0" dirty="0"/>
              <a:t/>
            </a:r>
            <a:br>
              <a:rPr lang="en-US" sz="2700" b="0" dirty="0"/>
            </a:br>
            <a:r>
              <a:rPr lang="en-US" sz="2700" b="0" dirty="0"/>
              <a:t>Grant # </a:t>
            </a:r>
            <a:r>
              <a:rPr lang="en-US" sz="2700" b="0" dirty="0" smtClean="0"/>
              <a:t>2012-49400-19565</a:t>
            </a:r>
            <a:br>
              <a:rPr lang="en-US" sz="2700" b="0" dirty="0" smtClean="0"/>
            </a:br>
            <a:r>
              <a:rPr lang="en-US" sz="2700" b="0" dirty="0"/>
              <a:t/>
            </a:r>
            <a:br>
              <a:rPr lang="en-US" sz="2700" b="0" dirty="0"/>
            </a:br>
            <a:r>
              <a:rPr lang="en-US" sz="2700" b="0" cap="none" dirty="0" smtClean="0">
                <a:hlinkClick r:id="rId7"/>
              </a:rPr>
              <a:t>http://www.newillinoisfarmers.org</a:t>
            </a:r>
            <a:r>
              <a:rPr lang="en-US" sz="2700" b="0" cap="none" dirty="0" smtClean="0"/>
              <a:t> </a:t>
            </a:r>
            <a:r>
              <a:rPr lang="en-US" sz="2700" b="0" dirty="0" smtClean="0"/>
              <a:t> </a:t>
            </a:r>
            <a:r>
              <a:rPr lang="en-US" sz="1600" b="0" dirty="0" smtClean="0"/>
              <a:t/>
            </a:r>
            <a:br>
              <a:rPr lang="en-US" sz="1600" b="0" dirty="0" smtClean="0"/>
            </a:br>
            <a:endParaRPr lang="en-US" sz="1600" b="0" dirty="0">
              <a:solidFill>
                <a:srgbClr val="0000FF"/>
              </a:solidFill>
            </a:endParaRPr>
          </a:p>
        </p:txBody>
      </p:sp>
      <p:pic>
        <p:nvPicPr>
          <p:cNvPr id="1026" name="Picture 2" descr="uiextlogo"/>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261234" y="152400"/>
            <a:ext cx="3606166" cy="93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10" descr="Illinois Migrant Council - Mozilla Firefox"/>
          <p:cNvPicPr>
            <a:picLocks noChangeAspect="1"/>
          </p:cNvPicPr>
          <p:nvPr/>
        </p:nvPicPr>
        <p:blipFill rotWithShape="1">
          <a:blip r:embed="rId9" cstate="email">
            <a:extLst>
              <a:ext uri="{28A0092B-C50C-407E-A947-70E740481C1C}">
                <a14:useLocalDpi xmlns:a14="http://schemas.microsoft.com/office/drawing/2010/main"/>
              </a:ext>
            </a:extLst>
          </a:blip>
          <a:srcRect t="22484" r="25979"/>
          <a:stretch/>
        </p:blipFill>
        <p:spPr>
          <a:xfrm>
            <a:off x="6248400" y="726831"/>
            <a:ext cx="2430046" cy="363540"/>
          </a:xfrm>
          <a:prstGeom prst="rect">
            <a:avLst/>
          </a:prstGeom>
        </p:spPr>
      </p:pic>
      <p:pic>
        <p:nvPicPr>
          <p:cNvPr id="7" name="Audio 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775603272"/>
      </p:ext>
    </p:extLst>
  </p:cSld>
  <p:clrMapOvr>
    <a:masterClrMapping/>
  </p:clrMapOvr>
  <p:transition spd="slow" advTm="4008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llinator Partnership - Mozilla Firefox"/>
          <p:cNvPicPr>
            <a:picLocks noChangeAspect="1"/>
          </p:cNvPicPr>
          <p:nvPr/>
        </p:nvPicPr>
        <p:blipFill rotWithShape="1">
          <a:blip r:embed="rId2">
            <a:extLst>
              <a:ext uri="{28A0092B-C50C-407E-A947-70E740481C1C}">
                <a14:useLocalDpi xmlns:a14="http://schemas.microsoft.com/office/drawing/2010/main" val="0"/>
              </a:ext>
            </a:extLst>
          </a:blip>
          <a:srcRect l="18630" t="14683" r="20275" b="1309"/>
          <a:stretch/>
        </p:blipFill>
        <p:spPr>
          <a:xfrm>
            <a:off x="304800" y="76200"/>
            <a:ext cx="7328435" cy="6243959"/>
          </a:xfrm>
          <a:prstGeom prst="rect">
            <a:avLst/>
          </a:prstGeom>
        </p:spPr>
      </p:pic>
      <p:sp>
        <p:nvSpPr>
          <p:cNvPr id="3" name="TextBox 2"/>
          <p:cNvSpPr txBox="1"/>
          <p:nvPr/>
        </p:nvSpPr>
        <p:spPr>
          <a:xfrm>
            <a:off x="2667000" y="6320159"/>
            <a:ext cx="6019800" cy="381000"/>
          </a:xfrm>
          <a:prstGeom prst="rect">
            <a:avLst/>
          </a:prstGeom>
          <a:noFill/>
        </p:spPr>
        <p:txBody>
          <a:bodyPr wrap="square" rtlCol="0">
            <a:spAutoFit/>
          </a:bodyPr>
          <a:lstStyle/>
          <a:p>
            <a:r>
              <a:rPr lang="en-US" dirty="0">
                <a:hlinkClick r:id="rId3"/>
              </a:rPr>
              <a:t>http://www.pollinator.org/NativeBees.htm</a:t>
            </a:r>
            <a:endParaRPr lang="en-US" dirty="0"/>
          </a:p>
        </p:txBody>
      </p:sp>
    </p:spTree>
    <p:extLst>
      <p:ext uri="{BB962C8B-B14F-4D97-AF65-F5344CB8AC3E}">
        <p14:creationId xmlns:p14="http://schemas.microsoft.com/office/powerpoint/2010/main" val="3077581041"/>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ommelfl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04800"/>
            <a:ext cx="3474776" cy="46101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umble Bee - Bombus Terrest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895600"/>
            <a:ext cx="3898900" cy="29241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90600" y="1583356"/>
            <a:ext cx="3733800" cy="646331"/>
          </a:xfrm>
          <a:prstGeom prst="rect">
            <a:avLst/>
          </a:prstGeom>
          <a:noFill/>
        </p:spPr>
        <p:txBody>
          <a:bodyPr wrap="square" rtlCol="0">
            <a:spAutoFit/>
          </a:bodyPr>
          <a:lstStyle/>
          <a:p>
            <a:r>
              <a:rPr lang="en-US" dirty="0" smtClean="0"/>
              <a:t>Bumble bees … wild and managed pollinators.</a:t>
            </a:r>
            <a:endParaRPr lang="en-US" dirty="0"/>
          </a:p>
        </p:txBody>
      </p:sp>
    </p:spTree>
    <p:extLst>
      <p:ext uri="{BB962C8B-B14F-4D97-AF65-F5344CB8AC3E}">
        <p14:creationId xmlns:p14="http://schemas.microsoft.com/office/powerpoint/2010/main" val="1818107498"/>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 Page - Mozilla Firefox"/>
          <p:cNvPicPr>
            <a:picLocks noChangeAspect="1"/>
          </p:cNvPicPr>
          <p:nvPr/>
        </p:nvPicPr>
        <p:blipFill rotWithShape="1">
          <a:blip r:embed="rId2">
            <a:extLst>
              <a:ext uri="{28A0092B-C50C-407E-A947-70E740481C1C}">
                <a14:useLocalDpi xmlns:a14="http://schemas.microsoft.com/office/drawing/2010/main" val="0"/>
              </a:ext>
            </a:extLst>
          </a:blip>
          <a:srcRect l="5527" t="13291" r="6447" b="523"/>
          <a:stretch/>
        </p:blipFill>
        <p:spPr>
          <a:xfrm>
            <a:off x="151312" y="685800"/>
            <a:ext cx="8868946" cy="5727033"/>
          </a:xfrm>
          <a:prstGeom prst="rect">
            <a:avLst/>
          </a:prstGeom>
        </p:spPr>
      </p:pic>
    </p:spTree>
    <p:extLst>
      <p:ext uri="{BB962C8B-B14F-4D97-AF65-F5344CB8AC3E}">
        <p14:creationId xmlns:p14="http://schemas.microsoft.com/office/powerpoint/2010/main" val="1392096143"/>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s2.mm.bing.net/th?id=HN.608008752091106193&amp;pid=15.1&amp;H=106&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581400"/>
            <a:ext cx="3939396" cy="26098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ts1.mm.bing.net/th?id=HN.607990979518596680&amp;pid=15.1&amp;H=123&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307278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ee shelter with Miscellaneous nesting materi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016667"/>
            <a:ext cx="3333750" cy="24003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609600"/>
            <a:ext cx="3352800" cy="369332"/>
          </a:xfrm>
          <a:prstGeom prst="rect">
            <a:avLst/>
          </a:prstGeom>
          <a:noFill/>
        </p:spPr>
        <p:txBody>
          <a:bodyPr wrap="square" rtlCol="0">
            <a:spAutoFit/>
          </a:bodyPr>
          <a:lstStyle/>
          <a:p>
            <a:r>
              <a:rPr lang="en-US" dirty="0" smtClean="0"/>
              <a:t>Leafcutter bees</a:t>
            </a:r>
            <a:endParaRPr lang="en-US" dirty="0"/>
          </a:p>
        </p:txBody>
      </p:sp>
    </p:spTree>
    <p:extLst>
      <p:ext uri="{BB962C8B-B14F-4D97-AF65-F5344CB8AC3E}">
        <p14:creationId xmlns:p14="http://schemas.microsoft.com/office/powerpoint/2010/main" val="2282250327"/>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800600" y="3428999"/>
            <a:ext cx="3431374" cy="2570161"/>
          </a:xfrm>
          <a:prstGeom prst="rect">
            <a:avLst/>
          </a:prstGeom>
        </p:spPr>
      </p:pic>
      <p:sp>
        <p:nvSpPr>
          <p:cNvPr id="6" name="TextBox 5"/>
          <p:cNvSpPr txBox="1"/>
          <p:nvPr/>
        </p:nvSpPr>
        <p:spPr>
          <a:xfrm>
            <a:off x="304800" y="574699"/>
            <a:ext cx="8305800" cy="2862322"/>
          </a:xfrm>
          <a:prstGeom prst="rect">
            <a:avLst/>
          </a:prstGeom>
          <a:noFill/>
        </p:spPr>
        <p:txBody>
          <a:bodyPr wrap="square" rtlCol="0">
            <a:spAutoFit/>
          </a:bodyPr>
          <a:lstStyle/>
          <a:p>
            <a:pPr>
              <a:defRPr/>
            </a:pPr>
            <a:r>
              <a:rPr lang="en-US" altLang="en-US" dirty="0" smtClean="0"/>
              <a:t>Squash bees … </a:t>
            </a:r>
            <a:r>
              <a:rPr lang="en-US" altLang="en-US" dirty="0"/>
              <a:t>n</a:t>
            </a:r>
            <a:r>
              <a:rPr lang="en-US" altLang="en-US" dirty="0" smtClean="0"/>
              <a:t>est </a:t>
            </a:r>
            <a:r>
              <a:rPr lang="en-US" altLang="en-US" dirty="0"/>
              <a:t>in </a:t>
            </a:r>
            <a:r>
              <a:rPr lang="en-US" altLang="en-US" dirty="0" smtClean="0"/>
              <a:t>ground. </a:t>
            </a:r>
            <a:r>
              <a:rPr lang="en-US" altLang="en-US" dirty="0"/>
              <a:t>They look similar to honey bees but with fuzzier legs that lift dry pollen from squash blossoms, and male bees have a yellow spot on their face that resembles a nose</a:t>
            </a:r>
            <a:r>
              <a:rPr lang="en-US" altLang="en-US" dirty="0" smtClean="0"/>
              <a:t>.</a:t>
            </a:r>
          </a:p>
          <a:p>
            <a:pPr>
              <a:defRPr/>
            </a:pPr>
            <a:endParaRPr lang="en-US" altLang="en-US" dirty="0"/>
          </a:p>
          <a:p>
            <a:pPr>
              <a:defRPr/>
            </a:pPr>
            <a:r>
              <a:rPr lang="en-US" altLang="en-US" dirty="0" smtClean="0"/>
              <a:t>They begin foraging (visiting cucurbit flowers) at or before dawn.  M</a:t>
            </a:r>
            <a:r>
              <a:rPr lang="en-US" dirty="0" smtClean="0"/>
              <a:t>ale </a:t>
            </a:r>
            <a:r>
              <a:rPr lang="en-US" dirty="0"/>
              <a:t>and unfertilized female squash bees spend the night in </a:t>
            </a:r>
            <a:r>
              <a:rPr lang="en-US" dirty="0" smtClean="0"/>
              <a:t>flowers </a:t>
            </a:r>
            <a:r>
              <a:rPr lang="en-US" dirty="0"/>
              <a:t>that have wilted during the day. In the morning, they chew their way out and start foraging and mating</a:t>
            </a:r>
            <a:r>
              <a:rPr lang="en-US" dirty="0" smtClean="0"/>
              <a:t>. Because they nest </a:t>
            </a:r>
            <a:r>
              <a:rPr lang="en-US" altLang="en-US" dirty="0" smtClean="0"/>
              <a:t>5 </a:t>
            </a:r>
            <a:r>
              <a:rPr lang="en-US" altLang="en-US" dirty="0"/>
              <a:t>to 20 inches </a:t>
            </a:r>
            <a:r>
              <a:rPr lang="en-US" altLang="en-US" dirty="0" smtClean="0"/>
              <a:t>below the soil surface, conservation </a:t>
            </a:r>
            <a:r>
              <a:rPr lang="en-US" altLang="en-US" dirty="0"/>
              <a:t>tillage and no-till </a:t>
            </a:r>
            <a:r>
              <a:rPr lang="en-US" altLang="en-US" dirty="0" smtClean="0"/>
              <a:t>practices allow their survival.  </a:t>
            </a:r>
            <a:endParaRPr lang="en-US" altLang="en-US" dirty="0"/>
          </a:p>
          <a:p>
            <a:endParaRPr lang="en-US" dirty="0"/>
          </a:p>
        </p:txBody>
      </p:sp>
      <p:pic>
        <p:nvPicPr>
          <p:cNvPr id="7170" name="Picture 2" descr="A male squash b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429000"/>
            <a:ext cx="3723447"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287455"/>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657600" cy="990600"/>
          </a:xfrm>
        </p:spPr>
        <p:txBody>
          <a:bodyPr/>
          <a:lstStyle/>
          <a:p>
            <a:r>
              <a:rPr lang="en-US" dirty="0" smtClean="0"/>
              <a:t>Honey bees</a:t>
            </a:r>
            <a:endParaRPr lang="en-US" dirty="0"/>
          </a:p>
        </p:txBody>
      </p:sp>
      <p:pic>
        <p:nvPicPr>
          <p:cNvPr id="5" name="Content Placeholder 8"/>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838200" y="1447800"/>
            <a:ext cx="2374455" cy="2590800"/>
          </a:xfrm>
          <a:prstGeom prst="rect">
            <a:avLst/>
          </a:prstGeom>
        </p:spPr>
      </p:pic>
      <p:pic>
        <p:nvPicPr>
          <p:cNvPr id="6146" name="Picture 2" descr="Beekepers Tour Bee Y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73380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ts4.mm.bing.net/th?id=HN.608020447291966823&amp;pid=15.1&amp;H=179&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762000"/>
            <a:ext cx="2743200" cy="306895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uncapp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524000"/>
            <a:ext cx="264795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800912"/>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077200" cy="1143000"/>
          </a:xfrm>
        </p:spPr>
        <p:txBody>
          <a:bodyPr/>
          <a:lstStyle/>
          <a:p>
            <a:r>
              <a:rPr lang="en-US" dirty="0" smtClean="0"/>
              <a:t>Using bees for pollination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612301"/>
              </p:ext>
            </p:extLst>
          </p:nvPr>
        </p:nvGraphicFramePr>
        <p:xfrm>
          <a:off x="762000" y="1066800"/>
          <a:ext cx="8077199" cy="3779520"/>
        </p:xfrm>
        <a:graphic>
          <a:graphicData uri="http://schemas.openxmlformats.org/drawingml/2006/table">
            <a:tbl>
              <a:tblPr firstRow="1" bandRow="1">
                <a:tableStyleId>{5C22544A-7EE6-4342-B048-85BDC9FD1C3A}</a:tableStyleId>
              </a:tblPr>
              <a:tblGrid>
                <a:gridCol w="2393244"/>
                <a:gridCol w="1720144"/>
                <a:gridCol w="3963811"/>
              </a:tblGrid>
              <a:tr h="370840">
                <a:tc>
                  <a:txBody>
                    <a:bodyPr/>
                    <a:lstStyle/>
                    <a:p>
                      <a:endParaRPr lang="en-US" dirty="0"/>
                    </a:p>
                  </a:txBody>
                  <a:tcPr marL="89747" marR="89747"/>
                </a:tc>
                <a:tc>
                  <a:txBody>
                    <a:bodyPr/>
                    <a:lstStyle/>
                    <a:p>
                      <a:r>
                        <a:rPr lang="en-US" dirty="0" smtClean="0"/>
                        <a:t>Honey bee hives/A</a:t>
                      </a:r>
                      <a:endParaRPr lang="en-US" dirty="0"/>
                    </a:p>
                  </a:txBody>
                  <a:tcPr marL="89747" marR="89747"/>
                </a:tc>
                <a:tc>
                  <a:txBody>
                    <a:bodyPr/>
                    <a:lstStyle/>
                    <a:p>
                      <a:r>
                        <a:rPr lang="en-US" dirty="0" smtClean="0"/>
                        <a:t>Alternatives </a:t>
                      </a:r>
                      <a:endParaRPr lang="en-US" dirty="0"/>
                    </a:p>
                  </a:txBody>
                  <a:tcPr marL="89747" marR="89747"/>
                </a:tc>
              </a:tr>
              <a:tr h="370840">
                <a:tc>
                  <a:txBody>
                    <a:bodyPr/>
                    <a:lstStyle/>
                    <a:p>
                      <a:r>
                        <a:rPr lang="en-US" dirty="0" smtClean="0"/>
                        <a:t>Apples</a:t>
                      </a:r>
                      <a:endParaRPr lang="en-US" dirty="0"/>
                    </a:p>
                  </a:txBody>
                  <a:tcPr marL="89747" marR="89747"/>
                </a:tc>
                <a:tc>
                  <a:txBody>
                    <a:bodyPr/>
                    <a:lstStyle/>
                    <a:p>
                      <a:pPr algn="ctr"/>
                      <a:r>
                        <a:rPr lang="en-US" dirty="0" smtClean="0"/>
                        <a:t>1.2</a:t>
                      </a:r>
                      <a:endParaRPr lang="en-US" dirty="0"/>
                    </a:p>
                  </a:txBody>
                  <a:tcPr marL="89747" marR="89747"/>
                </a:tc>
                <a:tc>
                  <a:txBody>
                    <a:bodyPr/>
                    <a:lstStyle/>
                    <a:p>
                      <a:r>
                        <a:rPr lang="en-US" dirty="0" smtClean="0"/>
                        <a:t>250 orchard mason</a:t>
                      </a:r>
                      <a:r>
                        <a:rPr lang="en-US" baseline="0" dirty="0" smtClean="0"/>
                        <a:t> bees/A</a:t>
                      </a:r>
                      <a:endParaRPr lang="en-US" dirty="0"/>
                    </a:p>
                  </a:txBody>
                  <a:tcPr marL="89747" marR="89747"/>
                </a:tc>
              </a:tr>
              <a:tr h="370840">
                <a:tc>
                  <a:txBody>
                    <a:bodyPr/>
                    <a:lstStyle/>
                    <a:p>
                      <a:r>
                        <a:rPr lang="en-US" dirty="0" smtClean="0"/>
                        <a:t>Blueberries</a:t>
                      </a:r>
                    </a:p>
                    <a:p>
                      <a:r>
                        <a:rPr lang="en-US" dirty="0" smtClean="0"/>
                        <a:t>(bees augment</a:t>
                      </a:r>
                      <a:r>
                        <a:rPr lang="en-US" baseline="0" dirty="0" smtClean="0"/>
                        <a:t> yield and size)</a:t>
                      </a:r>
                      <a:endParaRPr lang="en-US" dirty="0"/>
                    </a:p>
                  </a:txBody>
                  <a:tcPr marL="89747" marR="89747"/>
                </a:tc>
                <a:tc>
                  <a:txBody>
                    <a:bodyPr/>
                    <a:lstStyle/>
                    <a:p>
                      <a:pPr algn="ctr"/>
                      <a:r>
                        <a:rPr lang="en-US" dirty="0" smtClean="0"/>
                        <a:t>4</a:t>
                      </a:r>
                      <a:endParaRPr lang="en-US" dirty="0"/>
                    </a:p>
                  </a:txBody>
                  <a:tcPr marL="89747" marR="89747"/>
                </a:tc>
                <a:tc>
                  <a:txBody>
                    <a:bodyPr/>
                    <a:lstStyle/>
                    <a:p>
                      <a:r>
                        <a:rPr lang="en-US" dirty="0" smtClean="0"/>
                        <a:t>1-4 bumble</a:t>
                      </a:r>
                      <a:r>
                        <a:rPr lang="en-US" baseline="0" dirty="0" smtClean="0"/>
                        <a:t> bees or southeastern blueberry bees / bush</a:t>
                      </a:r>
                      <a:endParaRPr lang="en-US" dirty="0"/>
                    </a:p>
                  </a:txBody>
                  <a:tcPr marL="89747" marR="89747"/>
                </a:tc>
              </a:tr>
              <a:tr h="370840">
                <a:tc>
                  <a:txBody>
                    <a:bodyPr/>
                    <a:lstStyle/>
                    <a:p>
                      <a:r>
                        <a:rPr lang="en-US" dirty="0" smtClean="0"/>
                        <a:t>Muskmelon </a:t>
                      </a:r>
                      <a:endParaRPr lang="en-US" dirty="0"/>
                    </a:p>
                  </a:txBody>
                  <a:tcPr marL="89747" marR="89747"/>
                </a:tc>
                <a:tc>
                  <a:txBody>
                    <a:bodyPr/>
                    <a:lstStyle/>
                    <a:p>
                      <a:pPr algn="ctr"/>
                      <a:r>
                        <a:rPr lang="en-US" dirty="0" smtClean="0"/>
                        <a:t>2-3</a:t>
                      </a:r>
                      <a:endParaRPr lang="en-US" dirty="0"/>
                    </a:p>
                  </a:txBody>
                  <a:tcPr marL="89747" marR="89747"/>
                </a:tc>
                <a:tc rowSpan="5">
                  <a:txBody>
                    <a:bodyPr/>
                    <a:lstStyle/>
                    <a:p>
                      <a:endParaRPr lang="en-US" dirty="0"/>
                    </a:p>
                    <a:p>
                      <a:endParaRPr lang="en-US" dirty="0"/>
                    </a:p>
                    <a:p>
                      <a:endParaRPr lang="en-US" dirty="0" smtClean="0"/>
                    </a:p>
                    <a:p>
                      <a:r>
                        <a:rPr lang="en-US" dirty="0" smtClean="0"/>
                        <a:t>Conserve squash bees</a:t>
                      </a:r>
                      <a:endParaRPr lang="en-US" dirty="0"/>
                    </a:p>
                  </a:txBody>
                  <a:tcPr marL="89747" marR="89747"/>
                </a:tc>
              </a:tr>
              <a:tr h="370840">
                <a:tc>
                  <a:txBody>
                    <a:bodyPr/>
                    <a:lstStyle/>
                    <a:p>
                      <a:r>
                        <a:rPr lang="en-US" dirty="0" smtClean="0"/>
                        <a:t>Cucumber</a:t>
                      </a:r>
                      <a:endParaRPr lang="en-US" dirty="0"/>
                    </a:p>
                  </a:txBody>
                  <a:tcPr marL="89747" marR="89747"/>
                </a:tc>
                <a:tc>
                  <a:txBody>
                    <a:bodyPr/>
                    <a:lstStyle/>
                    <a:p>
                      <a:pPr algn="ctr"/>
                      <a:r>
                        <a:rPr lang="en-US" dirty="0" smtClean="0"/>
                        <a:t>2-3</a:t>
                      </a:r>
                      <a:endParaRPr lang="en-US" dirty="0"/>
                    </a:p>
                  </a:txBody>
                  <a:tcPr marL="89747" marR="89747"/>
                </a:tc>
                <a:tc vMerge="1">
                  <a:txBody>
                    <a:bodyPr/>
                    <a:lstStyle/>
                    <a:p>
                      <a:endParaRPr lang="en-US" dirty="0"/>
                    </a:p>
                  </a:txBody>
                  <a:tcPr/>
                </a:tc>
              </a:tr>
              <a:tr h="370840">
                <a:tc>
                  <a:txBody>
                    <a:bodyPr/>
                    <a:lstStyle/>
                    <a:p>
                      <a:r>
                        <a:rPr lang="en-US" dirty="0" smtClean="0"/>
                        <a:t>Pumpkin</a:t>
                      </a:r>
                      <a:endParaRPr lang="en-US" dirty="0"/>
                    </a:p>
                  </a:txBody>
                  <a:tcPr marL="89747" marR="89747"/>
                </a:tc>
                <a:tc>
                  <a:txBody>
                    <a:bodyPr/>
                    <a:lstStyle/>
                    <a:p>
                      <a:pPr algn="ctr"/>
                      <a:r>
                        <a:rPr lang="en-US" dirty="0" smtClean="0"/>
                        <a:t>1</a:t>
                      </a:r>
                      <a:endParaRPr lang="en-US" dirty="0"/>
                    </a:p>
                  </a:txBody>
                  <a:tcPr marL="89747" marR="89747"/>
                </a:tc>
                <a:tc vMerge="1">
                  <a:txBody>
                    <a:bodyPr/>
                    <a:lstStyle/>
                    <a:p>
                      <a:endParaRPr lang="en-US" dirty="0"/>
                    </a:p>
                  </a:txBody>
                  <a:tcPr/>
                </a:tc>
              </a:tr>
              <a:tr h="370840">
                <a:tc>
                  <a:txBody>
                    <a:bodyPr/>
                    <a:lstStyle/>
                    <a:p>
                      <a:r>
                        <a:rPr lang="en-US" dirty="0" smtClean="0"/>
                        <a:t>Squash</a:t>
                      </a:r>
                      <a:endParaRPr lang="en-US" dirty="0"/>
                    </a:p>
                  </a:txBody>
                  <a:tcPr marL="89747" marR="89747"/>
                </a:tc>
                <a:tc>
                  <a:txBody>
                    <a:bodyPr/>
                    <a:lstStyle/>
                    <a:p>
                      <a:pPr algn="ctr"/>
                      <a:r>
                        <a:rPr lang="en-US" dirty="0" smtClean="0"/>
                        <a:t>1</a:t>
                      </a:r>
                      <a:endParaRPr lang="en-US" dirty="0"/>
                    </a:p>
                  </a:txBody>
                  <a:tcPr marL="89747" marR="89747"/>
                </a:tc>
                <a:tc vMerge="1">
                  <a:txBody>
                    <a:bodyPr/>
                    <a:lstStyle/>
                    <a:p>
                      <a:endParaRPr lang="en-US" dirty="0"/>
                    </a:p>
                  </a:txBody>
                  <a:tcPr/>
                </a:tc>
              </a:tr>
              <a:tr h="370840">
                <a:tc>
                  <a:txBody>
                    <a:bodyPr/>
                    <a:lstStyle/>
                    <a:p>
                      <a:r>
                        <a:rPr lang="en-US" dirty="0" smtClean="0"/>
                        <a:t>Watermelon </a:t>
                      </a:r>
                      <a:endParaRPr lang="en-US" dirty="0"/>
                    </a:p>
                  </a:txBody>
                  <a:tcPr marL="89747" marR="89747"/>
                </a:tc>
                <a:tc>
                  <a:txBody>
                    <a:bodyPr/>
                    <a:lstStyle/>
                    <a:p>
                      <a:pPr algn="ctr"/>
                      <a:r>
                        <a:rPr lang="en-US" dirty="0" smtClean="0"/>
                        <a:t>1-5</a:t>
                      </a:r>
                      <a:endParaRPr lang="en-US" dirty="0"/>
                    </a:p>
                  </a:txBody>
                  <a:tcPr marL="89747" marR="89747"/>
                </a:tc>
                <a:tc vMerge="1">
                  <a:txBody>
                    <a:bodyPr/>
                    <a:lstStyle/>
                    <a:p>
                      <a:endParaRPr lang="en-US" dirty="0"/>
                    </a:p>
                  </a:txBody>
                  <a:tcPr/>
                </a:tc>
              </a:tr>
            </a:tbl>
          </a:graphicData>
        </a:graphic>
      </p:graphicFrame>
      <p:sp>
        <p:nvSpPr>
          <p:cNvPr id="5" name="TextBox 4"/>
          <p:cNvSpPr txBox="1"/>
          <p:nvPr/>
        </p:nvSpPr>
        <p:spPr>
          <a:xfrm>
            <a:off x="685800" y="5144869"/>
            <a:ext cx="7848600" cy="646331"/>
          </a:xfrm>
          <a:prstGeom prst="rect">
            <a:avLst/>
          </a:prstGeom>
          <a:noFill/>
        </p:spPr>
        <p:txBody>
          <a:bodyPr wrap="square" rtlCol="0">
            <a:spAutoFit/>
          </a:bodyPr>
          <a:lstStyle/>
          <a:p>
            <a:r>
              <a:rPr lang="en-US" dirty="0" smtClean="0"/>
              <a:t>Distributors of bumble bee colonies provide recommendations for outdoor and high tunnel / greenhouse uses.</a:t>
            </a:r>
            <a:endParaRPr lang="en-US" dirty="0"/>
          </a:p>
        </p:txBody>
      </p:sp>
    </p:spTree>
    <p:extLst>
      <p:ext uri="{BB962C8B-B14F-4D97-AF65-F5344CB8AC3E}">
        <p14:creationId xmlns:p14="http://schemas.microsoft.com/office/powerpoint/2010/main" val="3952900412"/>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Challenges … threats to pollinators, beekeepers, and specialty crop production</a:t>
            </a:r>
            <a:endParaRPr lang="en-US" sz="3200" dirty="0"/>
          </a:p>
        </p:txBody>
      </p:sp>
      <p:sp>
        <p:nvSpPr>
          <p:cNvPr id="3" name="Content Placeholder 2"/>
          <p:cNvSpPr>
            <a:spLocks noGrp="1"/>
          </p:cNvSpPr>
          <p:nvPr>
            <p:ph idx="1"/>
          </p:nvPr>
        </p:nvSpPr>
        <p:spPr>
          <a:xfrm>
            <a:off x="878305" y="1600200"/>
            <a:ext cx="8229600" cy="4495800"/>
          </a:xfrm>
        </p:spPr>
        <p:txBody>
          <a:bodyPr>
            <a:normAutofit fontScale="92500" lnSpcReduction="20000"/>
          </a:bodyPr>
          <a:lstStyle/>
          <a:p>
            <a:r>
              <a:rPr lang="en-US" dirty="0" smtClean="0"/>
              <a:t>Host plant  </a:t>
            </a:r>
            <a:r>
              <a:rPr lang="en-US" dirty="0"/>
              <a:t>/</a:t>
            </a:r>
            <a:r>
              <a:rPr lang="en-US" dirty="0" smtClean="0"/>
              <a:t> habitat loss</a:t>
            </a:r>
          </a:p>
          <a:p>
            <a:r>
              <a:rPr lang="en-US" dirty="0" smtClean="0"/>
              <a:t>Climate and weather</a:t>
            </a:r>
          </a:p>
          <a:p>
            <a:r>
              <a:rPr lang="en-US" dirty="0" smtClean="0"/>
              <a:t>Insecticides</a:t>
            </a:r>
          </a:p>
          <a:p>
            <a:pPr lvl="1"/>
            <a:r>
              <a:rPr lang="en-US" dirty="0" smtClean="0"/>
              <a:t>Overall use</a:t>
            </a:r>
          </a:p>
          <a:p>
            <a:pPr lvl="1"/>
            <a:r>
              <a:rPr lang="en-US" dirty="0" smtClean="0"/>
              <a:t>Neonicotinoids </a:t>
            </a:r>
          </a:p>
          <a:p>
            <a:r>
              <a:rPr lang="en-US" dirty="0" smtClean="0"/>
              <a:t>Parasites and pathogens</a:t>
            </a:r>
          </a:p>
          <a:p>
            <a:pPr lvl="1"/>
            <a:r>
              <a:rPr lang="en-US" dirty="0" smtClean="0"/>
              <a:t>Varroa and tracheal mite</a:t>
            </a:r>
          </a:p>
          <a:p>
            <a:pPr lvl="1"/>
            <a:r>
              <a:rPr lang="en-US" dirty="0" smtClean="0"/>
              <a:t>Bacteria and viruses</a:t>
            </a:r>
          </a:p>
          <a:p>
            <a:pPr lvl="2"/>
            <a:r>
              <a:rPr lang="en-US" dirty="0" smtClean="0"/>
              <a:t>Migratory beekeeping</a:t>
            </a:r>
          </a:p>
          <a:p>
            <a:r>
              <a:rPr lang="en-US" dirty="0" smtClean="0"/>
              <a:t>Colony collapse disorder</a:t>
            </a:r>
            <a:endParaRPr lang="en-US" dirty="0"/>
          </a:p>
        </p:txBody>
      </p:sp>
    </p:spTree>
    <p:extLst>
      <p:ext uri="{BB962C8B-B14F-4D97-AF65-F5344CB8AC3E}">
        <p14:creationId xmlns:p14="http://schemas.microsoft.com/office/powerpoint/2010/main" val="4010756355"/>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272" y="-152400"/>
            <a:ext cx="8077200" cy="1143000"/>
          </a:xfrm>
        </p:spPr>
        <p:txBody>
          <a:bodyPr/>
          <a:lstStyle/>
          <a:p>
            <a:r>
              <a:rPr lang="en-US" dirty="0" smtClean="0"/>
              <a:t>Insecticide management</a:t>
            </a:r>
            <a:endParaRPr lang="en-US" dirty="0"/>
          </a:p>
        </p:txBody>
      </p:sp>
      <p:sp>
        <p:nvSpPr>
          <p:cNvPr id="3" name="Content Placeholder 2"/>
          <p:cNvSpPr>
            <a:spLocks noGrp="1"/>
          </p:cNvSpPr>
          <p:nvPr>
            <p:ph idx="1"/>
          </p:nvPr>
        </p:nvSpPr>
        <p:spPr>
          <a:xfrm>
            <a:off x="685800" y="914400"/>
            <a:ext cx="8229600" cy="838200"/>
          </a:xfrm>
        </p:spPr>
        <p:txBody>
          <a:bodyPr>
            <a:normAutofit fontScale="92500" lnSpcReduction="20000"/>
          </a:bodyPr>
          <a:lstStyle/>
          <a:p>
            <a:r>
              <a:rPr lang="en-US" sz="3000" dirty="0" smtClean="0"/>
              <a:t>Fruit and vegetable growers can promote or hurt the survival of pollinators</a:t>
            </a:r>
          </a:p>
          <a:p>
            <a:pPr lvl="1"/>
            <a:endParaRPr lang="en-US" dirty="0"/>
          </a:p>
        </p:txBody>
      </p:sp>
      <p:pic>
        <p:nvPicPr>
          <p:cNvPr id="4" name="Picture 3" descr="E-53.pdf - Mozilla Firefox"/>
          <p:cNvPicPr>
            <a:picLocks noChangeAspect="1"/>
          </p:cNvPicPr>
          <p:nvPr/>
        </p:nvPicPr>
        <p:blipFill rotWithShape="1">
          <a:blip r:embed="rId2">
            <a:extLst>
              <a:ext uri="{28A0092B-C50C-407E-A947-70E740481C1C}">
                <a14:useLocalDpi xmlns:a14="http://schemas.microsoft.com/office/drawing/2010/main" val="0"/>
              </a:ext>
            </a:extLst>
          </a:blip>
          <a:srcRect l="14342" t="20473" r="16447" b="12293"/>
          <a:stretch/>
        </p:blipFill>
        <p:spPr>
          <a:xfrm>
            <a:off x="762000" y="1602606"/>
            <a:ext cx="6781800" cy="4054642"/>
          </a:xfrm>
          <a:prstGeom prst="rect">
            <a:avLst/>
          </a:prstGeom>
        </p:spPr>
      </p:pic>
      <p:sp>
        <p:nvSpPr>
          <p:cNvPr id="5" name="TextBox 4"/>
          <p:cNvSpPr txBox="1"/>
          <p:nvPr/>
        </p:nvSpPr>
        <p:spPr>
          <a:xfrm>
            <a:off x="762000" y="5943600"/>
            <a:ext cx="6629400" cy="307777"/>
          </a:xfrm>
          <a:prstGeom prst="rect">
            <a:avLst/>
          </a:prstGeom>
          <a:noFill/>
        </p:spPr>
        <p:txBody>
          <a:bodyPr wrap="square" rtlCol="0">
            <a:spAutoFit/>
          </a:bodyPr>
          <a:lstStyle/>
          <a:p>
            <a:r>
              <a:rPr lang="en-US" sz="1400" dirty="0">
                <a:hlinkClick r:id="rId3"/>
              </a:rPr>
              <a:t>http://extension.entm.purdue.edu/publications/E-53.pdf</a:t>
            </a:r>
            <a:endParaRPr lang="en-US" sz="1400" dirty="0"/>
          </a:p>
        </p:txBody>
      </p:sp>
    </p:spTree>
    <p:extLst>
      <p:ext uri="{BB962C8B-B14F-4D97-AF65-F5344CB8AC3E}">
        <p14:creationId xmlns:p14="http://schemas.microsoft.com/office/powerpoint/2010/main" val="2022832740"/>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077200" cy="1143000"/>
          </a:xfrm>
        </p:spPr>
        <p:txBody>
          <a:bodyPr/>
          <a:lstStyle/>
          <a:p>
            <a:r>
              <a:rPr lang="en-US" sz="4800" dirty="0"/>
              <a:t>Neonicotinoid Insecticides</a:t>
            </a:r>
            <a:endParaRPr lang="en-US" dirty="0"/>
          </a:p>
        </p:txBody>
      </p:sp>
      <p:sp>
        <p:nvSpPr>
          <p:cNvPr id="3" name="Content Placeholder 2"/>
          <p:cNvSpPr>
            <a:spLocks noGrp="1"/>
          </p:cNvSpPr>
          <p:nvPr>
            <p:ph idx="1"/>
          </p:nvPr>
        </p:nvSpPr>
        <p:spPr>
          <a:xfrm>
            <a:off x="762000" y="1066800"/>
            <a:ext cx="8077200" cy="4724400"/>
          </a:xfrm>
        </p:spPr>
        <p:txBody>
          <a:bodyPr>
            <a:normAutofit lnSpcReduction="10000"/>
          </a:bodyPr>
          <a:lstStyle/>
          <a:p>
            <a:r>
              <a:rPr lang="en-US" sz="2000" dirty="0" smtClean="0"/>
              <a:t>Krupke</a:t>
            </a:r>
            <a:r>
              <a:rPr lang="en-US" sz="2000" dirty="0"/>
              <a:t>, C.H., G.J. Hunt, B.D. </a:t>
            </a:r>
            <a:r>
              <a:rPr lang="en-US" sz="2000" dirty="0" err="1"/>
              <a:t>Eitzer</a:t>
            </a:r>
            <a:r>
              <a:rPr lang="en-US" sz="2000" dirty="0"/>
              <a:t>, G. </a:t>
            </a:r>
            <a:r>
              <a:rPr lang="en-US" sz="2000" dirty="0" err="1"/>
              <a:t>Andinao</a:t>
            </a:r>
            <a:r>
              <a:rPr lang="en-US" sz="2000" dirty="0"/>
              <a:t>, and K. </a:t>
            </a:r>
            <a:r>
              <a:rPr lang="en-US" sz="2000" dirty="0" err="1"/>
              <a:t>Gvien</a:t>
            </a:r>
            <a:r>
              <a:rPr lang="en-US" sz="2000" dirty="0"/>
              <a:t>.  2012. Multiple Routes of Pesticide Exposure for Honey Bees Living Near Agricultural Fields.  PLOS ONE: </a:t>
            </a:r>
            <a:r>
              <a:rPr lang="en-US" sz="1600" dirty="0">
                <a:hlinkClick r:id="rId2"/>
              </a:rPr>
              <a:t>http://www.plosone.org/article/info%3Adoi%2F10.1371%2Fjournal.pone.0029268</a:t>
            </a:r>
            <a:r>
              <a:rPr lang="en-US" sz="1600" dirty="0"/>
              <a:t>. </a:t>
            </a:r>
            <a:endParaRPr lang="en-US" sz="1600" dirty="0" smtClean="0"/>
          </a:p>
          <a:p>
            <a:endParaRPr lang="en-US" sz="1600" dirty="0" smtClean="0"/>
          </a:p>
          <a:p>
            <a:r>
              <a:rPr lang="en-US" sz="2000" dirty="0" err="1" smtClean="0"/>
              <a:t>Dively</a:t>
            </a:r>
            <a:r>
              <a:rPr lang="en-US" sz="2000" dirty="0" smtClean="0"/>
              <a:t>, G.P., and A. </a:t>
            </a:r>
            <a:r>
              <a:rPr lang="en-US" sz="2000" dirty="0" err="1" smtClean="0"/>
              <a:t>Kamel</a:t>
            </a:r>
            <a:r>
              <a:rPr lang="en-US" sz="2000" dirty="0" smtClean="0"/>
              <a:t>. 2012. Insecticide Residues in Pollen and Nectar of a Cucurbit Crop and their Potential Exposure to Pollinators. Journal of Food and </a:t>
            </a:r>
            <a:r>
              <a:rPr lang="en-US" sz="2000" dirty="0"/>
              <a:t>Agricultural Chemistry 60 (18): 4449-4456. </a:t>
            </a:r>
            <a:r>
              <a:rPr lang="en-US" sz="1600" dirty="0">
                <a:hlinkClick r:id="rId3"/>
              </a:rPr>
              <a:t>http://</a:t>
            </a:r>
            <a:r>
              <a:rPr lang="en-US" sz="1600" dirty="0" smtClean="0">
                <a:hlinkClick r:id="rId3"/>
              </a:rPr>
              <a:t>pubs.acs.org/doi/abs/10.1021/jf205393x</a:t>
            </a:r>
            <a:r>
              <a:rPr lang="en-US" sz="1600" dirty="0" smtClean="0"/>
              <a:t>.</a:t>
            </a:r>
          </a:p>
          <a:p>
            <a:endParaRPr lang="en-US" sz="1600" dirty="0" smtClean="0"/>
          </a:p>
          <a:p>
            <a:r>
              <a:rPr lang="en-US" sz="2000" dirty="0" smtClean="0"/>
              <a:t>Hopwood, J., M Vaughan, M. </a:t>
            </a:r>
            <a:r>
              <a:rPr lang="en-US" sz="2000" dirty="0" err="1" smtClean="0"/>
              <a:t>Shepperd</a:t>
            </a:r>
            <a:r>
              <a:rPr lang="en-US" sz="2000" dirty="0" smtClean="0"/>
              <a:t>, D. </a:t>
            </a:r>
            <a:r>
              <a:rPr lang="en-US" sz="2000" dirty="0" err="1" smtClean="0"/>
              <a:t>Biddinger</a:t>
            </a:r>
            <a:r>
              <a:rPr lang="en-US" sz="2000" dirty="0" smtClean="0"/>
              <a:t>, E. </a:t>
            </a:r>
            <a:r>
              <a:rPr lang="en-US" sz="2000" dirty="0" err="1" smtClean="0"/>
              <a:t>Mader</a:t>
            </a:r>
            <a:r>
              <a:rPr lang="en-US" sz="2000" dirty="0" smtClean="0"/>
              <a:t>, S. Hoffman-Black, and C. </a:t>
            </a:r>
            <a:r>
              <a:rPr lang="en-US" sz="2000" dirty="0" err="1" smtClean="0"/>
              <a:t>Mazzacano</a:t>
            </a:r>
            <a:r>
              <a:rPr lang="en-US" sz="2000" dirty="0" smtClean="0"/>
              <a:t>. Are Neonicotinoids Killing Bees?  </a:t>
            </a:r>
            <a:r>
              <a:rPr lang="en-US" sz="2000" dirty="0" err="1" smtClean="0"/>
              <a:t>Xerces</a:t>
            </a:r>
            <a:r>
              <a:rPr lang="en-US" sz="2000" dirty="0"/>
              <a:t> Society. </a:t>
            </a:r>
            <a:r>
              <a:rPr lang="en-US" sz="2000" dirty="0" smtClean="0"/>
              <a:t> </a:t>
            </a:r>
            <a:r>
              <a:rPr lang="en-US" sz="1600" dirty="0" smtClean="0">
                <a:hlinkClick r:id="rId4"/>
              </a:rPr>
              <a:t>http</a:t>
            </a:r>
            <a:r>
              <a:rPr lang="en-US" sz="1600" dirty="0">
                <a:hlinkClick r:id="rId4"/>
              </a:rPr>
              <a:t>://</a:t>
            </a:r>
            <a:r>
              <a:rPr lang="en-US" sz="1600" dirty="0" smtClean="0">
                <a:hlinkClick r:id="rId4"/>
              </a:rPr>
              <a:t>www.xerces.org/wp-content/uploads/2012/03/Are-Neonicotinoids-Killing-Bees_Xerces-Society1.pdf</a:t>
            </a:r>
            <a:r>
              <a:rPr lang="en-US" sz="1600" dirty="0" smtClean="0"/>
              <a:t>    </a:t>
            </a:r>
          </a:p>
          <a:p>
            <a:endParaRPr lang="en-US" sz="1600" dirty="0"/>
          </a:p>
          <a:p>
            <a:endParaRPr lang="en-US" dirty="0"/>
          </a:p>
        </p:txBody>
      </p:sp>
    </p:spTree>
    <p:extLst>
      <p:ext uri="{BB962C8B-B14F-4D97-AF65-F5344CB8AC3E}">
        <p14:creationId xmlns:p14="http://schemas.microsoft.com/office/powerpoint/2010/main" val="4142657442"/>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600200" y="1066800"/>
            <a:ext cx="7086600" cy="2514599"/>
          </a:xfrm>
        </p:spPr>
        <p:txBody>
          <a:bodyPr>
            <a:normAutofit fontScale="90000"/>
          </a:bodyPr>
          <a:lstStyle/>
          <a:p>
            <a:r>
              <a:rPr lang="en-US" sz="2000" dirty="0" smtClean="0"/>
              <a:t>Preparing a New Generation </a:t>
            </a:r>
            <a:br>
              <a:rPr lang="en-US" sz="2000" dirty="0" smtClean="0"/>
            </a:br>
            <a:r>
              <a:rPr lang="en-US" sz="2000" dirty="0" smtClean="0"/>
              <a:t>of Illinois Fruit and Vegetable Farmers</a:t>
            </a:r>
            <a:r>
              <a:rPr lang="en-US" sz="2800" dirty="0" smtClean="0"/>
              <a:t/>
            </a:r>
            <a:br>
              <a:rPr lang="en-US" sz="2800" dirty="0" smtClean="0"/>
            </a:br>
            <a:r>
              <a:rPr lang="en-US" sz="4000" dirty="0" smtClean="0">
                <a:solidFill>
                  <a:srgbClr val="0000FF"/>
                </a:solidFill>
              </a:rPr>
              <a:t/>
            </a:r>
            <a:br>
              <a:rPr lang="en-US" sz="4000" dirty="0" smtClean="0">
                <a:solidFill>
                  <a:srgbClr val="0000FF"/>
                </a:solidFill>
              </a:rPr>
            </a:br>
            <a:r>
              <a:rPr lang="en-US" sz="4000" dirty="0">
                <a:solidFill>
                  <a:srgbClr val="0000FF"/>
                </a:solidFill>
              </a:rPr>
              <a:t>Pollination, Pollinators, and </a:t>
            </a:r>
            <a:r>
              <a:rPr lang="en-US" sz="4000" dirty="0" smtClean="0">
                <a:solidFill>
                  <a:srgbClr val="0000FF"/>
                </a:solidFill>
              </a:rPr>
              <a:t>challenges</a:t>
            </a:r>
            <a:endParaRPr lang="en-US" sz="2700" b="0" cap="none" dirty="0">
              <a:solidFill>
                <a:srgbClr val="0000FF"/>
              </a:solidFill>
            </a:endParaRPr>
          </a:p>
        </p:txBody>
      </p:sp>
      <p:sp>
        <p:nvSpPr>
          <p:cNvPr id="3" name="Subtitle 2"/>
          <p:cNvSpPr>
            <a:spLocks noGrp="1"/>
          </p:cNvSpPr>
          <p:nvPr>
            <p:ph type="subTitle" idx="1"/>
            <p:custDataLst>
              <p:tags r:id="rId3"/>
            </p:custDataLst>
          </p:nvPr>
        </p:nvSpPr>
        <p:spPr>
          <a:xfrm>
            <a:off x="3914272" y="3810000"/>
            <a:ext cx="4772528" cy="914400"/>
          </a:xfrm>
        </p:spPr>
        <p:txBody>
          <a:bodyPr>
            <a:normAutofit/>
          </a:bodyPr>
          <a:lstStyle/>
          <a:p>
            <a:r>
              <a:rPr lang="en-US" dirty="0" smtClean="0"/>
              <a:t>Rick Weinzierl</a:t>
            </a:r>
          </a:p>
        </p:txBody>
      </p:sp>
      <p:pic>
        <p:nvPicPr>
          <p:cNvPr id="1026" name="Picture 2" descr="uiext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019800" y="152400"/>
            <a:ext cx="2819400" cy="733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10" descr="Illinois Migrant Council - Mozilla Firefox"/>
          <p:cNvPicPr>
            <a:picLocks noChangeAspect="1"/>
          </p:cNvPicPr>
          <p:nvPr/>
        </p:nvPicPr>
        <p:blipFill rotWithShape="1">
          <a:blip r:embed="rId7" cstate="email">
            <a:extLst>
              <a:ext uri="{28A0092B-C50C-407E-A947-70E740481C1C}">
                <a14:useLocalDpi xmlns:a14="http://schemas.microsoft.com/office/drawing/2010/main"/>
              </a:ext>
            </a:extLst>
          </a:blip>
          <a:srcRect r="30053"/>
          <a:stretch/>
        </p:blipFill>
        <p:spPr>
          <a:xfrm>
            <a:off x="4191000" y="5949043"/>
            <a:ext cx="2291862" cy="468086"/>
          </a:xfrm>
          <a:prstGeom prst="rect">
            <a:avLst/>
          </a:prstGeom>
        </p:spPr>
      </p:pic>
    </p:spTree>
    <p:custDataLst>
      <p:tags r:id="rId1"/>
    </p:custDataLst>
    <p:extLst>
      <p:ext uri="{BB962C8B-B14F-4D97-AF65-F5344CB8AC3E}">
        <p14:creationId xmlns:p14="http://schemas.microsoft.com/office/powerpoint/2010/main" val="4159014840"/>
      </p:ext>
    </p:extLst>
  </p:cSld>
  <p:clrMapOvr>
    <a:masterClrMapping/>
  </p:clrMapOvr>
  <p:transition spd="slow" advTm="27537">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Characteristics of Neonicotinoids</a:t>
            </a:r>
            <a:endParaRPr lang="en-US" sz="4000" dirty="0"/>
          </a:p>
        </p:txBody>
      </p:sp>
      <p:sp>
        <p:nvSpPr>
          <p:cNvPr id="3" name="Content Placeholder 2"/>
          <p:cNvSpPr>
            <a:spLocks noGrp="1"/>
          </p:cNvSpPr>
          <p:nvPr>
            <p:ph idx="1"/>
          </p:nvPr>
        </p:nvSpPr>
        <p:spPr>
          <a:xfrm>
            <a:off x="1295400" y="1600200"/>
            <a:ext cx="7391400" cy="3505200"/>
          </a:xfrm>
        </p:spPr>
        <p:txBody>
          <a:bodyPr>
            <a:normAutofit/>
          </a:bodyPr>
          <a:lstStyle/>
          <a:p>
            <a:r>
              <a:rPr lang="en-US" dirty="0" smtClean="0"/>
              <a:t>Persistence</a:t>
            </a:r>
          </a:p>
          <a:p>
            <a:endParaRPr lang="en-US" dirty="0" smtClean="0"/>
          </a:p>
          <a:p>
            <a:r>
              <a:rPr lang="en-US" dirty="0" smtClean="0"/>
              <a:t>Likelihood of Transport (solubility)</a:t>
            </a:r>
          </a:p>
          <a:p>
            <a:endParaRPr lang="en-US" dirty="0" smtClean="0"/>
          </a:p>
          <a:p>
            <a:r>
              <a:rPr lang="en-US" dirty="0" smtClean="0"/>
              <a:t>Toxicity</a:t>
            </a:r>
            <a:endParaRPr lang="en-US" dirty="0"/>
          </a:p>
        </p:txBody>
      </p:sp>
    </p:spTree>
    <p:extLst>
      <p:ext uri="{BB962C8B-B14F-4D97-AF65-F5344CB8AC3E}">
        <p14:creationId xmlns:p14="http://schemas.microsoft.com/office/powerpoint/2010/main" val="3591956465"/>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e-Neonicotinoids-Killing-Bees_Xerces-Society1.pdf (application/pdf Object) - Mozilla Firefox"/>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19200" y="457200"/>
            <a:ext cx="6248400" cy="6156849"/>
          </a:xfrm>
          <a:prstGeom prst="rect">
            <a:avLst/>
          </a:prstGeom>
        </p:spPr>
      </p:pic>
    </p:spTree>
    <p:extLst>
      <p:ext uri="{BB962C8B-B14F-4D97-AF65-F5344CB8AC3E}">
        <p14:creationId xmlns:p14="http://schemas.microsoft.com/office/powerpoint/2010/main" val="787249803"/>
      </p:ext>
    </p:extLst>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ulder Neonicotinoid Talk.pdf (application/pdf Object) - Mozilla Firefox"/>
          <p:cNvPicPr>
            <a:picLocks noChangeAspect="1"/>
          </p:cNvPicPr>
          <p:nvPr/>
        </p:nvPicPr>
        <p:blipFill rotWithShape="1">
          <a:blip r:embed="rId2">
            <a:extLst>
              <a:ext uri="{28A0092B-C50C-407E-A947-70E740481C1C}">
                <a14:useLocalDpi xmlns:a14="http://schemas.microsoft.com/office/drawing/2010/main" val="0"/>
              </a:ext>
            </a:extLst>
          </a:blip>
          <a:srcRect l="19756" t="17769" r="18172" b="4168"/>
          <a:stretch/>
        </p:blipFill>
        <p:spPr>
          <a:xfrm>
            <a:off x="381000" y="76200"/>
            <a:ext cx="8468976" cy="6588832"/>
          </a:xfrm>
          <a:prstGeom prst="rect">
            <a:avLst/>
          </a:prstGeom>
        </p:spPr>
      </p:pic>
    </p:spTree>
    <p:extLst>
      <p:ext uri="{BB962C8B-B14F-4D97-AF65-F5344CB8AC3E}">
        <p14:creationId xmlns:p14="http://schemas.microsoft.com/office/powerpoint/2010/main" val="29027604"/>
      </p:ext>
    </p:extLst>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Applied Entomology</a:t>
            </a:r>
            <a:endParaRPr lang="en-US" dirty="0"/>
          </a:p>
        </p:txBody>
      </p:sp>
      <p:pic>
        <p:nvPicPr>
          <p:cNvPr id="3" name="Picture 2" descr="Boulder Neonicotinoid Talk.pdf (application/pdf Object) - Mozilla Firefox"/>
          <p:cNvPicPr>
            <a:picLocks noChangeAspect="1"/>
          </p:cNvPicPr>
          <p:nvPr/>
        </p:nvPicPr>
        <p:blipFill rotWithShape="1">
          <a:blip r:embed="rId2">
            <a:extLst>
              <a:ext uri="{28A0092B-C50C-407E-A947-70E740481C1C}">
                <a14:useLocalDpi xmlns:a14="http://schemas.microsoft.com/office/drawing/2010/main" val="0"/>
              </a:ext>
            </a:extLst>
          </a:blip>
          <a:srcRect l="19390" t="22501" r="21664" b="12986"/>
          <a:stretch/>
        </p:blipFill>
        <p:spPr>
          <a:xfrm>
            <a:off x="152400" y="0"/>
            <a:ext cx="7257585" cy="4913971"/>
          </a:xfrm>
          <a:prstGeom prst="rect">
            <a:avLst/>
          </a:prstGeom>
        </p:spPr>
      </p:pic>
      <p:sp>
        <p:nvSpPr>
          <p:cNvPr id="4" name="TextBox 3"/>
          <p:cNvSpPr txBox="1"/>
          <p:nvPr/>
        </p:nvSpPr>
        <p:spPr>
          <a:xfrm>
            <a:off x="376187" y="5257800"/>
            <a:ext cx="7848600" cy="923330"/>
          </a:xfrm>
          <a:prstGeom prst="rect">
            <a:avLst/>
          </a:prstGeom>
          <a:noFill/>
          <a:ln>
            <a:solidFill>
              <a:srgbClr val="FF0000"/>
            </a:solidFill>
          </a:ln>
        </p:spPr>
        <p:txBody>
          <a:bodyPr wrap="square" rtlCol="0">
            <a:spAutoFit/>
          </a:bodyPr>
          <a:lstStyle/>
          <a:p>
            <a:r>
              <a:rPr lang="en-US" dirty="0" smtClean="0"/>
              <a:t>Solubility of permethrin (Pounce)is 0.4 ppm; solubility of </a:t>
            </a:r>
            <a:r>
              <a:rPr lang="en-US" dirty="0" err="1" smtClean="0"/>
              <a:t>chlorpyrifos</a:t>
            </a:r>
            <a:r>
              <a:rPr lang="en-US" dirty="0" smtClean="0"/>
              <a:t> (Lorsban) is 1 ppm … in comparison with most other insecticides, the neonicotinoids are more soluble in water than most.   </a:t>
            </a:r>
            <a:endParaRPr lang="en-US" dirty="0"/>
          </a:p>
        </p:txBody>
      </p:sp>
    </p:spTree>
    <p:extLst>
      <p:ext uri="{BB962C8B-B14F-4D97-AF65-F5344CB8AC3E}">
        <p14:creationId xmlns:p14="http://schemas.microsoft.com/office/powerpoint/2010/main" val="3205223180"/>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80/PI117: Pesticide Toxicity Profile: Neonicotinoid Pesticides - Mozilla Firefox"/>
          <p:cNvPicPr>
            <a:picLocks noChangeAspect="1"/>
          </p:cNvPicPr>
          <p:nvPr/>
        </p:nvPicPr>
        <p:blipFill rotWithShape="1">
          <a:blip r:embed="rId2">
            <a:extLst>
              <a:ext uri="{28A0092B-C50C-407E-A947-70E740481C1C}">
                <a14:useLocalDpi xmlns:a14="http://schemas.microsoft.com/office/drawing/2010/main" val="0"/>
              </a:ext>
            </a:extLst>
          </a:blip>
          <a:srcRect l="21707" t="18558" r="23171" b="4365"/>
          <a:stretch/>
        </p:blipFill>
        <p:spPr>
          <a:xfrm>
            <a:off x="761999" y="152401"/>
            <a:ext cx="6869151" cy="5638800"/>
          </a:xfrm>
          <a:prstGeom prst="rect">
            <a:avLst/>
          </a:prstGeom>
        </p:spPr>
      </p:pic>
    </p:spTree>
    <p:extLst>
      <p:ext uri="{BB962C8B-B14F-4D97-AF65-F5344CB8AC3E}">
        <p14:creationId xmlns:p14="http://schemas.microsoft.com/office/powerpoint/2010/main" val="1006540700"/>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e-Neonicotinoids-Killing-Bees_Xerces-Society1.pdf (application/pdf Object) - Mozilla Firefox"/>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1600" y="407145"/>
            <a:ext cx="6070048" cy="6450855"/>
          </a:xfrm>
          <a:prstGeom prst="rect">
            <a:avLst/>
          </a:prstGeom>
        </p:spPr>
      </p:pic>
    </p:spTree>
    <p:extLst>
      <p:ext uri="{BB962C8B-B14F-4D97-AF65-F5344CB8AC3E}">
        <p14:creationId xmlns:p14="http://schemas.microsoft.com/office/powerpoint/2010/main" val="740742759"/>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e-Neonicotinoids-Killing-Bees_Xerces-Society1.pdf (application/pdf Object) - Mozilla Firefox"/>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4400" y="152400"/>
            <a:ext cx="7792295" cy="5562600"/>
          </a:xfrm>
          <a:prstGeom prst="rect">
            <a:avLst/>
          </a:prstGeom>
        </p:spPr>
      </p:pic>
    </p:spTree>
    <p:extLst>
      <p:ext uri="{BB962C8B-B14F-4D97-AF65-F5344CB8AC3E}">
        <p14:creationId xmlns:p14="http://schemas.microsoft.com/office/powerpoint/2010/main" val="525626464"/>
      </p:ext>
    </p:extLst>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077200" cy="1143000"/>
          </a:xfrm>
        </p:spPr>
        <p:txBody>
          <a:bodyPr/>
          <a:lstStyle/>
          <a:p>
            <a:r>
              <a:rPr lang="en-US" dirty="0" smtClean="0"/>
              <a:t>So …</a:t>
            </a:r>
            <a:endParaRPr lang="en-US" dirty="0"/>
          </a:p>
        </p:txBody>
      </p:sp>
      <p:sp>
        <p:nvSpPr>
          <p:cNvPr id="3" name="Content Placeholder 2"/>
          <p:cNvSpPr>
            <a:spLocks noGrp="1"/>
          </p:cNvSpPr>
          <p:nvPr>
            <p:ph idx="1"/>
          </p:nvPr>
        </p:nvSpPr>
        <p:spPr>
          <a:xfrm>
            <a:off x="609600" y="990600"/>
            <a:ext cx="7620000" cy="5257800"/>
          </a:xfrm>
        </p:spPr>
        <p:txBody>
          <a:bodyPr>
            <a:normAutofit fontScale="62500" lnSpcReduction="20000"/>
          </a:bodyPr>
          <a:lstStyle/>
          <a:p>
            <a:pPr>
              <a:spcAft>
                <a:spcPts val="600"/>
              </a:spcAft>
            </a:pPr>
            <a:r>
              <a:rPr lang="en-US" dirty="0" smtClean="0"/>
              <a:t>Expect increasing regulatory action of some kind in the next few years (maybe).</a:t>
            </a:r>
          </a:p>
          <a:p>
            <a:pPr>
              <a:spcAft>
                <a:spcPts val="600"/>
              </a:spcAft>
            </a:pPr>
            <a:r>
              <a:rPr lang="en-US" dirty="0" smtClean="0"/>
              <a:t>Until then … we should not use neonicotinoids that are especially toxic to bees if applications (even seed treatments) will result in bee kill.  Particularly toxic </a:t>
            </a:r>
            <a:r>
              <a:rPr lang="en-US" dirty="0" err="1" smtClean="0"/>
              <a:t>neonics</a:t>
            </a:r>
            <a:r>
              <a:rPr lang="en-US" dirty="0" smtClean="0"/>
              <a:t> include  …</a:t>
            </a:r>
          </a:p>
          <a:p>
            <a:pPr lvl="1">
              <a:spcAft>
                <a:spcPts val="600"/>
              </a:spcAft>
            </a:pPr>
            <a:r>
              <a:rPr lang="en-US" dirty="0" smtClean="0"/>
              <a:t>Imidacloprid (Admire Pro, many homeowner products)</a:t>
            </a:r>
          </a:p>
          <a:p>
            <a:pPr lvl="1">
              <a:spcAft>
                <a:spcPts val="600"/>
              </a:spcAft>
            </a:pPr>
            <a:r>
              <a:rPr lang="en-US" dirty="0" smtClean="0"/>
              <a:t>Thiamethoxam (Actara, Platinum)</a:t>
            </a:r>
          </a:p>
          <a:p>
            <a:pPr lvl="1">
              <a:spcAft>
                <a:spcPts val="600"/>
              </a:spcAft>
            </a:pPr>
            <a:r>
              <a:rPr lang="en-US" dirty="0" smtClean="0"/>
              <a:t>Clothianidin (Poncho seed treatments)</a:t>
            </a:r>
          </a:p>
          <a:p>
            <a:pPr lvl="1">
              <a:spcAft>
                <a:spcPts val="600"/>
              </a:spcAft>
            </a:pPr>
            <a:r>
              <a:rPr lang="en-US" dirty="0" smtClean="0"/>
              <a:t>Dinotefuran (Scorpion, Venom)</a:t>
            </a:r>
          </a:p>
          <a:p>
            <a:pPr>
              <a:spcAft>
                <a:spcPts val="600"/>
              </a:spcAft>
            </a:pPr>
            <a:r>
              <a:rPr lang="en-US" dirty="0" smtClean="0"/>
              <a:t>Use of these products (imidacloprid and thiamethoxam) as seed treatments on cucurbits presents little or no systemic risk, but later uses do result in more significant contamination of pollen and nectar.</a:t>
            </a:r>
          </a:p>
          <a:p>
            <a:pPr>
              <a:spcAft>
                <a:spcPts val="600"/>
              </a:spcAft>
            </a:pPr>
            <a:r>
              <a:rPr lang="en-US" dirty="0" smtClean="0"/>
              <a:t>Seed treatments on seedcorn … the large scale of use presents real risks, with little evidence of real need to reduce losses to insects</a:t>
            </a:r>
          </a:p>
          <a:p>
            <a:endParaRPr lang="en-US" dirty="0" smtClean="0"/>
          </a:p>
          <a:p>
            <a:pPr marL="411480" lvl="1" indent="0">
              <a:buNone/>
            </a:pPr>
            <a:endParaRPr lang="en-US" dirty="0"/>
          </a:p>
        </p:txBody>
      </p:sp>
    </p:spTree>
    <p:extLst>
      <p:ext uri="{BB962C8B-B14F-4D97-AF65-F5344CB8AC3E}">
        <p14:creationId xmlns:p14="http://schemas.microsoft.com/office/powerpoint/2010/main" val="2528603534"/>
      </p:ext>
    </p:extLst>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Habitat management</a:t>
            </a:r>
            <a:endParaRPr lang="en-US" dirty="0"/>
          </a:p>
        </p:txBody>
      </p:sp>
      <p:sp>
        <p:nvSpPr>
          <p:cNvPr id="3" name="Content Placeholder 2"/>
          <p:cNvSpPr>
            <a:spLocks noGrp="1"/>
          </p:cNvSpPr>
          <p:nvPr>
            <p:ph idx="1"/>
          </p:nvPr>
        </p:nvSpPr>
        <p:spPr/>
        <p:txBody>
          <a:bodyPr>
            <a:normAutofit fontScale="92500"/>
          </a:bodyPr>
          <a:lstStyle/>
          <a:p>
            <a:r>
              <a:rPr lang="en-US" dirty="0" smtClean="0"/>
              <a:t>NRCS EQIP for pollinator habitat</a:t>
            </a:r>
          </a:p>
          <a:p>
            <a:pPr lvl="1"/>
            <a:r>
              <a:rPr lang="en-US" dirty="0">
                <a:hlinkClick r:id="rId2"/>
              </a:rPr>
              <a:t>http://www.nrcs.usda.gov/wps/portal/nrcs/main/national/plantsanimals/pollinate</a:t>
            </a:r>
            <a:r>
              <a:rPr lang="en-US" dirty="0" smtClean="0">
                <a:hlinkClick r:id="rId2"/>
              </a:rPr>
              <a:t>/</a:t>
            </a:r>
            <a:r>
              <a:rPr lang="en-US" dirty="0" smtClean="0"/>
              <a:t> </a:t>
            </a:r>
          </a:p>
          <a:p>
            <a:r>
              <a:rPr lang="en-US" dirty="0" smtClean="0"/>
              <a:t>Attracting Pollinators …</a:t>
            </a:r>
          </a:p>
          <a:p>
            <a:pPr lvl="1"/>
            <a:r>
              <a:rPr lang="en-US" dirty="0">
                <a:hlinkClick r:id="rId3"/>
              </a:rPr>
              <a:t>http://</a:t>
            </a:r>
            <a:r>
              <a:rPr lang="en-US" dirty="0" smtClean="0">
                <a:hlinkClick r:id="rId3"/>
              </a:rPr>
              <a:t>www.fs.fed.us/wildflowers/pollinators/documents/AttractingPollinatorsV5.pdf</a:t>
            </a:r>
            <a:r>
              <a:rPr lang="en-US" dirty="0" smtClean="0"/>
              <a:t> </a:t>
            </a:r>
          </a:p>
          <a:p>
            <a:pPr lvl="1"/>
            <a:r>
              <a:rPr lang="en-US" altLang="en-US" dirty="0"/>
              <a:t>High Value Pollinator Plants </a:t>
            </a:r>
            <a:r>
              <a:rPr lang="en-US" altLang="en-US" dirty="0" smtClean="0">
                <a:hlinkClick r:id="rId4"/>
              </a:rPr>
              <a:t>http</a:t>
            </a:r>
            <a:r>
              <a:rPr lang="en-US" altLang="en-US" dirty="0">
                <a:hlinkClick r:id="rId4"/>
              </a:rPr>
              <a:t>://</a:t>
            </a:r>
            <a:r>
              <a:rPr lang="en-US" altLang="en-US" dirty="0" smtClean="0">
                <a:hlinkClick r:id="rId4"/>
              </a:rPr>
              <a:t>www.nrcs.usda.gov/Internet/FSE_DOCUMENTS/nrcs141p2_029849.pdf</a:t>
            </a:r>
            <a:r>
              <a:rPr lang="en-US" altLang="en-US" dirty="0" smtClean="0"/>
              <a:t> </a:t>
            </a:r>
            <a:endParaRPr lang="en-US" altLang="en-US" dirty="0"/>
          </a:p>
          <a:p>
            <a:pPr marL="274320" lvl="1" indent="0">
              <a:buNone/>
            </a:pPr>
            <a:endParaRPr lang="en-US" dirty="0" smtClean="0"/>
          </a:p>
          <a:p>
            <a:endParaRPr lang="en-US" dirty="0"/>
          </a:p>
        </p:txBody>
      </p:sp>
    </p:spTree>
    <p:extLst>
      <p:ext uri="{BB962C8B-B14F-4D97-AF65-F5344CB8AC3E}">
        <p14:creationId xmlns:p14="http://schemas.microsoft.com/office/powerpoint/2010/main" val="1521709448"/>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stallGuideJobSheet_UpperMidwest_CnsrvCvr.pdf (SECURED) - Adobe Acrobat Pro"/>
          <p:cNvPicPr>
            <a:picLocks noChangeAspect="1"/>
          </p:cNvPicPr>
          <p:nvPr/>
        </p:nvPicPr>
        <p:blipFill rotWithShape="1">
          <a:blip r:embed="rId2">
            <a:extLst>
              <a:ext uri="{28A0092B-C50C-407E-A947-70E740481C1C}">
                <a14:useLocalDpi xmlns:a14="http://schemas.microsoft.com/office/drawing/2010/main" val="0"/>
              </a:ext>
            </a:extLst>
          </a:blip>
          <a:srcRect l="23289" t="11373" r="25000"/>
          <a:stretch/>
        </p:blipFill>
        <p:spPr>
          <a:xfrm>
            <a:off x="762000" y="657999"/>
            <a:ext cx="5654148" cy="6073897"/>
          </a:xfrm>
          <a:prstGeom prst="rect">
            <a:avLst/>
          </a:prstGeom>
        </p:spPr>
      </p:pic>
      <p:sp>
        <p:nvSpPr>
          <p:cNvPr id="5" name="TextBox 4"/>
          <p:cNvSpPr txBox="1"/>
          <p:nvPr/>
        </p:nvSpPr>
        <p:spPr>
          <a:xfrm>
            <a:off x="685800" y="381000"/>
            <a:ext cx="8001000" cy="276999"/>
          </a:xfrm>
          <a:prstGeom prst="rect">
            <a:avLst/>
          </a:prstGeom>
          <a:noFill/>
        </p:spPr>
        <p:txBody>
          <a:bodyPr wrap="square" rtlCol="0">
            <a:spAutoFit/>
          </a:bodyPr>
          <a:lstStyle/>
          <a:p>
            <a:r>
              <a:rPr lang="en-US" sz="1200" dirty="0">
                <a:hlinkClick r:id="rId3"/>
              </a:rPr>
              <a:t>http://</a:t>
            </a:r>
            <a:r>
              <a:rPr lang="en-US" sz="1200" dirty="0" smtClean="0">
                <a:hlinkClick r:id="rId3"/>
              </a:rPr>
              <a:t>www.xerces.org/wp-content/uploads/2013/01/InstallGuideJobSheet_UpperMidwest_CnsrvCvr.pdf </a:t>
            </a:r>
            <a:endParaRPr lang="en-US" sz="1200" dirty="0"/>
          </a:p>
        </p:txBody>
      </p:sp>
    </p:spTree>
    <p:extLst>
      <p:ext uri="{BB962C8B-B14F-4D97-AF65-F5344CB8AC3E}">
        <p14:creationId xmlns:p14="http://schemas.microsoft.com/office/powerpoint/2010/main" val="4155652154"/>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Definitions, courtesy of Wikipedia </a:t>
            </a:r>
            <a:br>
              <a:rPr lang="en-US" sz="3200" dirty="0" smtClean="0"/>
            </a:br>
            <a:r>
              <a:rPr lang="en-US" sz="1800" dirty="0" smtClean="0"/>
              <a:t>(with a few edits)</a:t>
            </a:r>
            <a:endParaRPr lang="en-US" sz="1800" dirty="0"/>
          </a:p>
        </p:txBody>
      </p:sp>
      <p:sp>
        <p:nvSpPr>
          <p:cNvPr id="3" name="Content Placeholder 2"/>
          <p:cNvSpPr>
            <a:spLocks noGrp="1"/>
          </p:cNvSpPr>
          <p:nvPr>
            <p:ph idx="1"/>
          </p:nvPr>
        </p:nvSpPr>
        <p:spPr>
          <a:xfrm>
            <a:off x="609600" y="1600200"/>
            <a:ext cx="8153400" cy="5029200"/>
          </a:xfrm>
        </p:spPr>
        <p:txBody>
          <a:bodyPr>
            <a:normAutofit fontScale="47500" lnSpcReduction="20000"/>
          </a:bodyPr>
          <a:lstStyle/>
          <a:p>
            <a:pPr>
              <a:defRPr/>
            </a:pPr>
            <a:r>
              <a:rPr lang="en-US" b="1" u="sng" dirty="0" smtClean="0"/>
              <a:t>Pollination:</a:t>
            </a:r>
            <a:r>
              <a:rPr lang="en-US" dirty="0"/>
              <a:t>  Pollination is the process by which pollen is transferred from the anther (male part) to the stigma (female part) of </a:t>
            </a:r>
            <a:r>
              <a:rPr lang="en-US" dirty="0" smtClean="0"/>
              <a:t>flowers, </a:t>
            </a:r>
            <a:r>
              <a:rPr lang="en-US" dirty="0"/>
              <a:t>thereby enabling fertilization and reproduction</a:t>
            </a:r>
            <a:r>
              <a:rPr lang="en-US" dirty="0" smtClean="0"/>
              <a:t>.</a:t>
            </a:r>
            <a:endParaRPr lang="en-US" dirty="0"/>
          </a:p>
          <a:p>
            <a:pPr>
              <a:defRPr/>
            </a:pPr>
            <a:r>
              <a:rPr lang="en-US" dirty="0"/>
              <a:t>In spite of a common perception that pollen grains are gametes, like the sperm cells of animals, this is incorrect; pollination is an event in the alternation of generations. Each pollen grain is a male haploid gametophyte, adapted to being transported to the female gametophyte, where it can effect fertilization by producing the male gamete (or gametes), in the process of double fertilization</a:t>
            </a:r>
            <a:r>
              <a:rPr lang="en-US" dirty="0" smtClean="0"/>
              <a:t>).</a:t>
            </a:r>
            <a:endParaRPr lang="en-US" dirty="0"/>
          </a:p>
          <a:p>
            <a:pPr>
              <a:defRPr/>
            </a:pPr>
            <a:r>
              <a:rPr lang="en-US" dirty="0"/>
              <a:t>A successful angiosperm pollen grain (gametophyte) containing the male gametes gets transported to the stigma, where it germinates and its pollen tube grows down the style to the ovary. Its two gametes travel down the tube to where the gametophyte(s) containing the female gametes are held within the carpel. One nucleus fuses with the polar bodies to produce the endosperm tissues, and the other with the ovule to produce the </a:t>
            </a:r>
            <a:r>
              <a:rPr lang="en-US" dirty="0" smtClean="0"/>
              <a:t>embryo.  Hence </a:t>
            </a:r>
            <a:r>
              <a:rPr lang="en-US" dirty="0"/>
              <a:t>the term: "double fertilization</a:t>
            </a:r>
            <a:r>
              <a:rPr lang="en-US" dirty="0" smtClean="0"/>
              <a:t>".</a:t>
            </a:r>
            <a:endParaRPr lang="en-US" dirty="0"/>
          </a:p>
          <a:p>
            <a:pPr>
              <a:defRPr/>
            </a:pPr>
            <a:r>
              <a:rPr lang="en-US" dirty="0"/>
              <a:t>In </a:t>
            </a:r>
            <a:r>
              <a:rPr lang="en-US" dirty="0" smtClean="0"/>
              <a:t>gymnosperms (including conifers) </a:t>
            </a:r>
            <a:r>
              <a:rPr lang="en-US" dirty="0"/>
              <a:t>the ovule is not contained in a carpel, but exposed on the surface of a dedicated support organ such as the scale of a cone, so that the penetration of carpel tissue is unnecessary. Details of the process vary according to the division of gymnosperms in question</a:t>
            </a:r>
            <a:r>
              <a:rPr lang="en-US" dirty="0" smtClean="0"/>
              <a:t>.</a:t>
            </a:r>
          </a:p>
          <a:p>
            <a:pPr>
              <a:defRPr/>
            </a:pPr>
            <a:r>
              <a:rPr lang="en-US" sz="3400" dirty="0" smtClean="0"/>
              <a:t>Pollination, aided by wind, insects, or other animals, allows flowering plants to produce seeds and fruits.  </a:t>
            </a:r>
            <a:endParaRPr lang="en-US" dirty="0"/>
          </a:p>
        </p:txBody>
      </p:sp>
    </p:spTree>
    <p:extLst>
      <p:ext uri="{BB962C8B-B14F-4D97-AF65-F5344CB8AC3E}">
        <p14:creationId xmlns:p14="http://schemas.microsoft.com/office/powerpoint/2010/main" val="3595469856"/>
      </p:ext>
    </p:extLst>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ing 2014 Farm Bill Programs for Pollinator Conservation - using-farmbill-programs-for-pollinator-conservation-2ndEd.pdf - Mozilla Firefox"/>
          <p:cNvPicPr>
            <a:picLocks noChangeAspect="1"/>
          </p:cNvPicPr>
          <p:nvPr/>
        </p:nvPicPr>
        <p:blipFill rotWithShape="1">
          <a:blip r:embed="rId2">
            <a:extLst>
              <a:ext uri="{28A0092B-C50C-407E-A947-70E740481C1C}">
                <a14:useLocalDpi xmlns:a14="http://schemas.microsoft.com/office/drawing/2010/main" val="0"/>
              </a:ext>
            </a:extLst>
          </a:blip>
          <a:srcRect l="32468" t="21698" r="31558" b="4343"/>
          <a:stretch/>
        </p:blipFill>
        <p:spPr>
          <a:xfrm>
            <a:off x="914400" y="974106"/>
            <a:ext cx="4876800" cy="5739484"/>
          </a:xfrm>
          <a:prstGeom prst="rect">
            <a:avLst/>
          </a:prstGeom>
          <a:ln>
            <a:solidFill>
              <a:schemeClr val="tx1"/>
            </a:solidFill>
          </a:ln>
        </p:spPr>
      </p:pic>
      <p:sp>
        <p:nvSpPr>
          <p:cNvPr id="4" name="Rectangle 3"/>
          <p:cNvSpPr/>
          <p:nvPr/>
        </p:nvSpPr>
        <p:spPr>
          <a:xfrm>
            <a:off x="609600" y="131933"/>
            <a:ext cx="8534400" cy="461665"/>
          </a:xfrm>
          <a:prstGeom prst="rect">
            <a:avLst/>
          </a:prstGeom>
        </p:spPr>
        <p:txBody>
          <a:bodyPr wrap="square">
            <a:spAutoFit/>
          </a:bodyPr>
          <a:lstStyle/>
          <a:p>
            <a:pPr lvl="0"/>
            <a:r>
              <a:rPr lang="en-US" sz="1200" dirty="0">
                <a:solidFill>
                  <a:prstClr val="black"/>
                </a:solidFill>
                <a:hlinkClick r:id="rId3"/>
              </a:rPr>
              <a:t>http://www.xerces.org/wp-content/uploads/2013/04/using-farmbill-programs-for-pollinator-conservation-2ndEd.pdf</a:t>
            </a:r>
            <a:r>
              <a:rPr lang="en-US" sz="1200" dirty="0">
                <a:solidFill>
                  <a:prstClr val="black"/>
                </a:solidFill>
              </a:rPr>
              <a:t> </a:t>
            </a:r>
          </a:p>
        </p:txBody>
      </p:sp>
    </p:spTree>
    <p:extLst>
      <p:ext uri="{BB962C8B-B14F-4D97-AF65-F5344CB8AC3E}">
        <p14:creationId xmlns:p14="http://schemas.microsoft.com/office/powerpoint/2010/main" val="3857057048"/>
      </p:ext>
    </p:extLst>
  </p:cSld>
  <p:clrMapOvr>
    <a:masterClrMapping/>
  </p:clrMapOvr>
  <p:transition spd="slow">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riftWatch IL - Map - Mozilla Firefox"/>
          <p:cNvPicPr>
            <a:picLocks noChangeAspect="1"/>
          </p:cNvPicPr>
          <p:nvPr/>
        </p:nvPicPr>
        <p:blipFill rotWithShape="1">
          <a:blip r:embed="rId2">
            <a:extLst>
              <a:ext uri="{28A0092B-C50C-407E-A947-70E740481C1C}">
                <a14:useLocalDpi xmlns:a14="http://schemas.microsoft.com/office/drawing/2010/main" val="0"/>
              </a:ext>
            </a:extLst>
          </a:blip>
          <a:srcRect t="7306"/>
          <a:stretch/>
        </p:blipFill>
        <p:spPr>
          <a:xfrm>
            <a:off x="-9625" y="228600"/>
            <a:ext cx="9144000" cy="5590117"/>
          </a:xfrm>
          <a:prstGeom prst="rect">
            <a:avLst/>
          </a:prstGeom>
        </p:spPr>
      </p:pic>
    </p:spTree>
    <p:extLst>
      <p:ext uri="{BB962C8B-B14F-4D97-AF65-F5344CB8AC3E}">
        <p14:creationId xmlns:p14="http://schemas.microsoft.com/office/powerpoint/2010/main" val="3199553495"/>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To reach us …</a:t>
            </a:r>
            <a:endParaRPr lang="en-US" dirty="0"/>
          </a:p>
        </p:txBody>
      </p:sp>
      <p:graphicFrame>
        <p:nvGraphicFramePr>
          <p:cNvPr id="5" name="Content Placeholder 4"/>
          <p:cNvGraphicFramePr>
            <a:graphicFrameLocks noGrp="1"/>
          </p:cNvGraphicFramePr>
          <p:nvPr>
            <p:ph idx="1"/>
            <p:custDataLst>
              <p:tags r:id="rId3"/>
            </p:custDataLst>
            <p:extLst>
              <p:ext uri="{D42A27DB-BD31-4B8C-83A1-F6EECF244321}">
                <p14:modId xmlns:p14="http://schemas.microsoft.com/office/powerpoint/2010/main" val="2002120003"/>
              </p:ext>
            </p:extLst>
          </p:nvPr>
        </p:nvGraphicFramePr>
        <p:xfrm>
          <a:off x="2041634" y="1838434"/>
          <a:ext cx="5486400" cy="1996440"/>
        </p:xfrm>
        <a:graphic>
          <a:graphicData uri="http://schemas.openxmlformats.org/drawingml/2006/table">
            <a:tbl>
              <a:tblPr firstRow="1" bandRow="1">
                <a:tableStyleId>{5FD0F851-EC5A-4D38-B0AD-8093EC10F338}</a:tableStyleId>
              </a:tblPr>
              <a:tblGrid>
                <a:gridCol w="2225566"/>
                <a:gridCol w="3260834"/>
              </a:tblGrid>
              <a:tr h="665480">
                <a:tc>
                  <a:txBody>
                    <a:bodyPr/>
                    <a:lstStyle/>
                    <a:p>
                      <a:r>
                        <a:rPr lang="en-US" dirty="0" smtClean="0">
                          <a:latin typeface="+mj-lt"/>
                        </a:rPr>
                        <a:t>Contacts</a:t>
                      </a:r>
                      <a:endParaRPr lang="en-US" dirty="0">
                        <a:latin typeface="+mj-lt"/>
                      </a:endParaRPr>
                    </a:p>
                  </a:txBody>
                  <a:tcPr anchor="b"/>
                </a:tc>
                <a:tc>
                  <a:txBody>
                    <a:bodyPr/>
                    <a:lstStyle/>
                    <a:p>
                      <a:r>
                        <a:rPr lang="en-US" dirty="0" smtClean="0">
                          <a:latin typeface="+mj-lt"/>
                        </a:rPr>
                        <a:t>Contact information</a:t>
                      </a:r>
                      <a:endParaRPr lang="en-US" dirty="0">
                        <a:latin typeface="+mj-lt"/>
                      </a:endParaRPr>
                    </a:p>
                  </a:txBody>
                  <a:tcPr anchor="b"/>
                </a:tc>
              </a:tr>
              <a:tr h="665480">
                <a:tc>
                  <a:txBody>
                    <a:bodyPr/>
                    <a:lstStyle/>
                    <a:p>
                      <a:r>
                        <a:rPr lang="en-US" dirty="0" smtClean="0">
                          <a:latin typeface="+mj-lt"/>
                        </a:rPr>
                        <a:t>Rick Weinzierl</a:t>
                      </a:r>
                      <a:endParaRPr lang="en-US" dirty="0">
                        <a:latin typeface="+mj-lt"/>
                      </a:endParaRPr>
                    </a:p>
                  </a:txBody>
                  <a:tcPr/>
                </a:tc>
                <a:tc>
                  <a:txBody>
                    <a:bodyPr/>
                    <a:lstStyle/>
                    <a:p>
                      <a:r>
                        <a:rPr lang="en-US" dirty="0" smtClean="0">
                          <a:latin typeface="+mj-lt"/>
                          <a:hlinkClick r:id="rId6"/>
                        </a:rPr>
                        <a:t>weinzier@illinois.edu</a:t>
                      </a:r>
                      <a:endParaRPr lang="en-US" dirty="0" smtClean="0">
                        <a:latin typeface="+mj-lt"/>
                      </a:endParaRPr>
                    </a:p>
                  </a:txBody>
                  <a:tcPr/>
                </a:tc>
              </a:tr>
              <a:tr h="665480">
                <a:tc>
                  <a:txBody>
                    <a:bodyPr/>
                    <a:lstStyle/>
                    <a:p>
                      <a:endParaRPr lang="en-US" dirty="0">
                        <a:latin typeface="+mj-lt"/>
                      </a:endParaRPr>
                    </a:p>
                  </a:txBody>
                  <a:tcPr/>
                </a:tc>
                <a:tc>
                  <a:txBody>
                    <a:bodyPr/>
                    <a:lstStyle/>
                    <a:p>
                      <a:endParaRPr lang="en-US" dirty="0" smtClean="0">
                        <a:latin typeface="+mj-lt"/>
                      </a:endParaRPr>
                    </a:p>
                  </a:txBody>
                  <a:tcPr/>
                </a:tc>
              </a:tr>
            </a:tbl>
          </a:graphicData>
        </a:graphic>
      </p:graphicFrame>
      <p:pic>
        <p:nvPicPr>
          <p:cNvPr id="4" name="Content Placeholder 10" descr="Illinois Migrant Council - Mozilla Firefox"/>
          <p:cNvPicPr>
            <a:picLocks noChangeAspect="1"/>
          </p:cNvPicPr>
          <p:nvPr/>
        </p:nvPicPr>
        <p:blipFill rotWithShape="1">
          <a:blip r:embed="rId7" cstate="email">
            <a:extLst>
              <a:ext uri="{28A0092B-C50C-407E-A947-70E740481C1C}">
                <a14:useLocalDpi xmlns:a14="http://schemas.microsoft.com/office/drawing/2010/main"/>
              </a:ext>
            </a:extLst>
          </a:blip>
          <a:srcRect r="30053"/>
          <a:stretch/>
        </p:blipFill>
        <p:spPr>
          <a:xfrm>
            <a:off x="4114800" y="6248400"/>
            <a:ext cx="2291862" cy="468086"/>
          </a:xfrm>
          <a:prstGeom prst="rect">
            <a:avLst/>
          </a:prstGeom>
        </p:spPr>
      </p:pic>
    </p:spTree>
    <p:custDataLst>
      <p:tags r:id="rId1"/>
    </p:custDataLst>
    <p:extLst>
      <p:ext uri="{BB962C8B-B14F-4D97-AF65-F5344CB8AC3E}">
        <p14:creationId xmlns:p14="http://schemas.microsoft.com/office/powerpoint/2010/main" val="3769680236"/>
      </p:ext>
    </p:extLst>
  </p:cSld>
  <p:clrMapOvr>
    <a:masterClrMapping/>
  </p:clrMapOvr>
  <p:transition spd="slow" advTm="29587">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t>If you have questions … </a:t>
            </a:r>
            <a:endParaRPr lang="en-US" dirty="0"/>
          </a:p>
        </p:txBody>
      </p:sp>
      <p:pic>
        <p:nvPicPr>
          <p:cNvPr id="4" name="Content Placeholder 10" descr="Illinois Migrant Council - Mozilla Firefox"/>
          <p:cNvPicPr>
            <a:picLocks noChangeAspect="1"/>
          </p:cNvPicPr>
          <p:nvPr/>
        </p:nvPicPr>
        <p:blipFill rotWithShape="1">
          <a:blip r:embed="rId7" cstate="email">
            <a:extLst>
              <a:ext uri="{28A0092B-C50C-407E-A947-70E740481C1C}">
                <a14:useLocalDpi xmlns:a14="http://schemas.microsoft.com/office/drawing/2010/main"/>
              </a:ext>
            </a:extLst>
          </a:blip>
          <a:srcRect r="30053"/>
          <a:stretch/>
        </p:blipFill>
        <p:spPr>
          <a:xfrm>
            <a:off x="4114800" y="6248400"/>
            <a:ext cx="2291862" cy="468086"/>
          </a:xfrm>
          <a:prstGeom prst="rect">
            <a:avLst/>
          </a:prstGeom>
        </p:spPr>
      </p:pic>
      <p:sp>
        <p:nvSpPr>
          <p:cNvPr id="6" name="Content Placeholder 5"/>
          <p:cNvSpPr>
            <a:spLocks noGrp="1"/>
          </p:cNvSpPr>
          <p:nvPr>
            <p:ph idx="1"/>
          </p:nvPr>
        </p:nvSpPr>
        <p:spPr>
          <a:xfrm>
            <a:off x="685800" y="1596413"/>
            <a:ext cx="8305800" cy="4297363"/>
          </a:xfrm>
        </p:spPr>
        <p:txBody>
          <a:bodyPr/>
          <a:lstStyle/>
          <a:p>
            <a:r>
              <a:rPr lang="en-US" dirty="0" smtClean="0"/>
              <a:t>University of Illinois Extension Local Food Systems and Small Farms team</a:t>
            </a:r>
          </a:p>
          <a:p>
            <a:pPr lvl="1"/>
            <a:r>
              <a:rPr lang="en-US" dirty="0">
                <a:hlinkClick r:id="rId8"/>
              </a:rPr>
              <a:t>http://web.extension.illinois.edu/smallfarm</a:t>
            </a:r>
            <a:r>
              <a:rPr lang="en-US" dirty="0" smtClean="0">
                <a:hlinkClick r:id="rId8"/>
              </a:rPr>
              <a:t>/</a:t>
            </a:r>
            <a:endParaRPr lang="en-US" dirty="0" smtClean="0"/>
          </a:p>
          <a:p>
            <a:r>
              <a:rPr lang="en-US" dirty="0" smtClean="0"/>
              <a:t>USDA’s Start2Farm site</a:t>
            </a:r>
          </a:p>
          <a:p>
            <a:pPr lvl="1"/>
            <a:r>
              <a:rPr lang="en-US" dirty="0">
                <a:hlinkClick r:id="rId9"/>
              </a:rPr>
              <a:t>http://www.start2farm.gov</a:t>
            </a:r>
            <a:r>
              <a:rPr lang="en-US" dirty="0" smtClean="0">
                <a:hlinkClick r:id="rId9"/>
              </a:rPr>
              <a:t>/</a:t>
            </a:r>
            <a:r>
              <a:rPr lang="en-US" dirty="0" smtClean="0"/>
              <a:t> </a:t>
            </a:r>
            <a:endParaRPr lang="en-US" dirty="0"/>
          </a:p>
        </p:txBody>
      </p:sp>
      <p:pic>
        <p:nvPicPr>
          <p:cNvPr id="7" name="Audio 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69816969"/>
      </p:ext>
    </p:extLst>
  </p:cSld>
  <p:clrMapOvr>
    <a:masterClrMapping/>
  </p:clrMapOvr>
  <p:transition spd="slow" advTm="38043">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a:t>
            </a:r>
            <a:r>
              <a:rPr lang="en-US" sz="3200" dirty="0" smtClean="0"/>
              <a:t>nd more from Wikipedia </a:t>
            </a:r>
            <a:r>
              <a:rPr lang="en-US" sz="2000" dirty="0" smtClean="0"/>
              <a:t>(also with minor edits) …</a:t>
            </a:r>
            <a:endParaRPr lang="en-US" sz="2000" dirty="0"/>
          </a:p>
        </p:txBody>
      </p:sp>
      <p:sp>
        <p:nvSpPr>
          <p:cNvPr id="3" name="Content Placeholder 2"/>
          <p:cNvSpPr>
            <a:spLocks noGrp="1"/>
          </p:cNvSpPr>
          <p:nvPr>
            <p:ph idx="1"/>
          </p:nvPr>
        </p:nvSpPr>
        <p:spPr/>
        <p:txBody>
          <a:bodyPr>
            <a:normAutofit fontScale="55000" lnSpcReduction="20000"/>
          </a:bodyPr>
          <a:lstStyle/>
          <a:p>
            <a:r>
              <a:rPr lang="en-US" b="1" dirty="0" smtClean="0"/>
              <a:t>Pollinators </a:t>
            </a:r>
            <a:r>
              <a:rPr lang="en-US" dirty="0" smtClean="0"/>
              <a:t>are the organisms that carry pollen from the stamen to the stigma … they may be insects, birds, bats, or occasionally other animals. </a:t>
            </a:r>
          </a:p>
          <a:p>
            <a:r>
              <a:rPr lang="en-US" b="1" dirty="0" smtClean="0"/>
              <a:t>Pollenizers </a:t>
            </a:r>
            <a:r>
              <a:rPr lang="en-US" dirty="0" smtClean="0"/>
              <a:t>are plants that serve as the source of pollen for successful pollination and fertilization.</a:t>
            </a:r>
            <a:r>
              <a:rPr lang="en-US" b="1" dirty="0" smtClean="0"/>
              <a:t>  </a:t>
            </a:r>
            <a:r>
              <a:rPr lang="en-US" dirty="0" smtClean="0"/>
              <a:t>While </a:t>
            </a:r>
            <a:r>
              <a:rPr lang="en-US" dirty="0"/>
              <a:t>some plants are capable of self pollenization, the term is more often used in pollination management </a:t>
            </a:r>
            <a:r>
              <a:rPr lang="en-US" dirty="0" smtClean="0"/>
              <a:t>to refer to </a:t>
            </a:r>
            <a:r>
              <a:rPr lang="en-US" dirty="0"/>
              <a:t>a plant that provides abundant, compatible, and viable pollen at the same flowering time as the pollenized plant. For </a:t>
            </a:r>
            <a:r>
              <a:rPr lang="en-US" dirty="0" smtClean="0"/>
              <a:t>example, </a:t>
            </a:r>
            <a:r>
              <a:rPr lang="en-US" dirty="0"/>
              <a:t>most crabapple varieties are good pollenizers for any apple variety that blooms at the same time, and are often used in apple orchards for </a:t>
            </a:r>
            <a:r>
              <a:rPr lang="en-US" dirty="0" smtClean="0"/>
              <a:t>that </a:t>
            </a:r>
            <a:r>
              <a:rPr lang="en-US" dirty="0"/>
              <a:t>purpose. Some apple cultivars produce very little pollen; some produce pollen that is </a:t>
            </a:r>
            <a:r>
              <a:rPr lang="en-US" dirty="0" smtClean="0"/>
              <a:t>sterile </a:t>
            </a:r>
            <a:r>
              <a:rPr lang="en-US" dirty="0"/>
              <a:t>or incompatible with other apple varieties. These are poor </a:t>
            </a:r>
            <a:r>
              <a:rPr lang="en-US" dirty="0" smtClean="0"/>
              <a:t>pollenizers.  A </a:t>
            </a:r>
            <a:r>
              <a:rPr lang="en-US" dirty="0"/>
              <a:t>pollenizer can also be the male plant in dioecious species (where entire plants are of a single sex), such as with kiwifruit or holly</a:t>
            </a:r>
            <a:r>
              <a:rPr lang="en-US" dirty="0" smtClean="0"/>
              <a:t>. </a:t>
            </a:r>
            <a:endParaRPr lang="en-US" dirty="0"/>
          </a:p>
        </p:txBody>
      </p:sp>
    </p:spTree>
    <p:extLst>
      <p:ext uri="{BB962C8B-B14F-4D97-AF65-F5344CB8AC3E}">
        <p14:creationId xmlns:p14="http://schemas.microsoft.com/office/powerpoint/2010/main" val="4136643542"/>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so flowers …</a:t>
            </a:r>
            <a:endParaRPr lang="en-US" dirty="0"/>
          </a:p>
        </p:txBody>
      </p:sp>
      <p:sp>
        <p:nvSpPr>
          <p:cNvPr id="3" name="Content Placeholder 2"/>
          <p:cNvSpPr>
            <a:spLocks noGrp="1"/>
          </p:cNvSpPr>
          <p:nvPr>
            <p:ph idx="1"/>
          </p:nvPr>
        </p:nvSpPr>
        <p:spPr>
          <a:ln>
            <a:noFill/>
          </a:ln>
        </p:spPr>
        <p:txBody>
          <a:bodyPr>
            <a:normAutofit fontScale="62500" lnSpcReduction="20000"/>
          </a:bodyPr>
          <a:lstStyle/>
          <a:p>
            <a:r>
              <a:rPr lang="en-US" dirty="0"/>
              <a:t>m</a:t>
            </a:r>
            <a:r>
              <a:rPr lang="en-US" dirty="0" smtClean="0"/>
              <a:t>ay each include male and female organs that are self fertile ... and may or may not benefit from pollen transfer from male to female flower parts by insects or other pollinators</a:t>
            </a:r>
          </a:p>
          <a:p>
            <a:pPr lvl="1"/>
            <a:r>
              <a:rPr lang="en-US" dirty="0" smtClean="0"/>
              <a:t>Pollen transfer may be physical, by wind or gravity (think corn, beans, peaches) </a:t>
            </a:r>
          </a:p>
          <a:p>
            <a:r>
              <a:rPr lang="en-US" dirty="0"/>
              <a:t>m</a:t>
            </a:r>
            <a:r>
              <a:rPr lang="en-US" dirty="0" smtClean="0"/>
              <a:t>ay each include male and female organs, but pollen from another cultivar or variety may be needed for successful fertilization </a:t>
            </a:r>
          </a:p>
          <a:p>
            <a:pPr lvl="1"/>
            <a:r>
              <a:rPr lang="en-US" dirty="0" smtClean="0"/>
              <a:t>Nearly all apples and most sweet cherries, for example</a:t>
            </a:r>
          </a:p>
          <a:p>
            <a:r>
              <a:rPr lang="en-US" dirty="0"/>
              <a:t>m</a:t>
            </a:r>
            <a:r>
              <a:rPr lang="en-US" dirty="0" smtClean="0"/>
              <a:t>ay occur separately as male and female flowers on the same plant</a:t>
            </a:r>
          </a:p>
          <a:p>
            <a:pPr lvl="1"/>
            <a:r>
              <a:rPr lang="en-US" dirty="0" smtClean="0"/>
              <a:t>Cucurbits</a:t>
            </a:r>
          </a:p>
          <a:p>
            <a:r>
              <a:rPr lang="en-US" dirty="0"/>
              <a:t>m</a:t>
            </a:r>
            <a:r>
              <a:rPr lang="en-US" dirty="0" smtClean="0"/>
              <a:t>ay be on separate male and female plants</a:t>
            </a:r>
          </a:p>
          <a:p>
            <a:pPr lvl="1"/>
            <a:r>
              <a:rPr lang="en-US" dirty="0" smtClean="0"/>
              <a:t>Asparagus, kiwi, holly, and gingko (and detassled corn grown for seed production)</a:t>
            </a:r>
            <a:endParaRPr lang="en-US" dirty="0"/>
          </a:p>
        </p:txBody>
      </p:sp>
    </p:spTree>
    <p:extLst>
      <p:ext uri="{BB962C8B-B14F-4D97-AF65-F5344CB8AC3E}">
        <p14:creationId xmlns:p14="http://schemas.microsoft.com/office/powerpoint/2010/main" val="3148347984"/>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86111" y="968141"/>
            <a:ext cx="2743200" cy="3088059"/>
          </a:xfrm>
        </p:spPr>
      </p:pic>
      <p:pic>
        <p:nvPicPr>
          <p:cNvPr id="1026" name="Picture 2" descr="http://ts3.mm.bing.net/th?id=HN.608049902175912046&amp;pid=15.1&amp;H=12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179731"/>
            <a:ext cx="3174996"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114800"/>
            <a:ext cx="2577608" cy="25146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38200" y="533400"/>
            <a:ext cx="4191000" cy="646331"/>
          </a:xfrm>
          <a:prstGeom prst="rect">
            <a:avLst/>
          </a:prstGeom>
          <a:noFill/>
        </p:spPr>
        <p:txBody>
          <a:bodyPr wrap="square" rtlCol="0">
            <a:spAutoFit/>
          </a:bodyPr>
          <a:lstStyle/>
          <a:p>
            <a:r>
              <a:rPr lang="en-US" dirty="0" smtClean="0"/>
              <a:t>Apple flowers have male and female parts.</a:t>
            </a:r>
            <a:endParaRPr lang="en-US" dirty="0"/>
          </a:p>
        </p:txBody>
      </p:sp>
      <p:sp>
        <p:nvSpPr>
          <p:cNvPr id="14" name="TextBox 13"/>
          <p:cNvSpPr txBox="1"/>
          <p:nvPr/>
        </p:nvSpPr>
        <p:spPr>
          <a:xfrm>
            <a:off x="5029200" y="256401"/>
            <a:ext cx="3733800" cy="923330"/>
          </a:xfrm>
          <a:prstGeom prst="rect">
            <a:avLst/>
          </a:prstGeom>
          <a:noFill/>
        </p:spPr>
        <p:txBody>
          <a:bodyPr wrap="square" rtlCol="0">
            <a:spAutoFit/>
          </a:bodyPr>
          <a:lstStyle/>
          <a:p>
            <a:r>
              <a:rPr lang="en-US" dirty="0" smtClean="0"/>
              <a:t>Male (left) and female (right) flowers occur on the same squash plant.</a:t>
            </a:r>
            <a:endParaRPr lang="en-US" dirty="0"/>
          </a:p>
        </p:txBody>
      </p:sp>
      <p:pic>
        <p:nvPicPr>
          <p:cNvPr id="17" name="Content Placeholder 17"/>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4343400" y="3886200"/>
            <a:ext cx="2441596" cy="1828800"/>
          </a:xfrm>
          <a:prstGeom prst="rect">
            <a:avLst/>
          </a:prstGeom>
        </p:spPr>
      </p:pic>
    </p:spTree>
    <p:extLst>
      <p:ext uri="{BB962C8B-B14F-4D97-AF65-F5344CB8AC3E}">
        <p14:creationId xmlns:p14="http://schemas.microsoft.com/office/powerpoint/2010/main" val="3645365278"/>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52663"/>
            <a:ext cx="2667000" cy="990600"/>
          </a:xfrm>
        </p:spPr>
        <p:txBody>
          <a:bodyPr>
            <a:normAutofit fontScale="90000"/>
          </a:bodyPr>
          <a:lstStyle/>
          <a:p>
            <a:r>
              <a:rPr lang="en-US" dirty="0" smtClean="0"/>
              <a:t>Pollenizers</a:t>
            </a:r>
            <a:endParaRPr lang="en-US" dirty="0"/>
          </a:p>
        </p:txBody>
      </p:sp>
      <p:pic>
        <p:nvPicPr>
          <p:cNvPr id="2050" name="Picture 2" descr="http://img.docstoccdn.com/thumb/orig/487125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7019365" cy="542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212894"/>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Insect-aided pollination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may occur without management</a:t>
            </a:r>
          </a:p>
          <a:p>
            <a:pPr lvl="1"/>
            <a:r>
              <a:rPr lang="en-US" dirty="0" smtClean="0"/>
              <a:t>If the result of wild honey bees, it’s not really “natural” … honey bees are not native to North American but instead imported by European immigrants</a:t>
            </a:r>
          </a:p>
          <a:p>
            <a:pPr lvl="1"/>
            <a:r>
              <a:rPr lang="en-US" dirty="0" smtClean="0"/>
              <a:t>Insect pollinators include bees, wasps, butterflies, moths, flies, beetles, and other insects that visit flowers for pollen or nectar</a:t>
            </a:r>
          </a:p>
          <a:p>
            <a:r>
              <a:rPr lang="en-US" dirty="0"/>
              <a:t>may be </a:t>
            </a:r>
            <a:r>
              <a:rPr lang="en-US" dirty="0" smtClean="0"/>
              <a:t>managed</a:t>
            </a:r>
          </a:p>
          <a:p>
            <a:pPr lvl="1"/>
            <a:r>
              <a:rPr lang="en-US" dirty="0" smtClean="0"/>
              <a:t>Honey bees </a:t>
            </a:r>
          </a:p>
          <a:p>
            <a:pPr lvl="1"/>
            <a:r>
              <a:rPr lang="en-US" dirty="0" smtClean="0"/>
              <a:t>Bumble bees, orchard mason bees (blue orchard bee, hornfaced bees), and leafcutter bees … are sometimes cultured</a:t>
            </a:r>
          </a:p>
          <a:p>
            <a:pPr lvl="1"/>
            <a:r>
              <a:rPr lang="en-US" dirty="0" smtClean="0"/>
              <a:t>Squash bees, digger bees, and carpenter bees may be conserved</a:t>
            </a:r>
            <a:endParaRPr lang="en-US" dirty="0"/>
          </a:p>
        </p:txBody>
      </p:sp>
    </p:spTree>
    <p:extLst>
      <p:ext uri="{BB962C8B-B14F-4D97-AF65-F5344CB8AC3E}">
        <p14:creationId xmlns:p14="http://schemas.microsoft.com/office/powerpoint/2010/main" val="2161642225"/>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nd pollinating squ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
            <a:ext cx="6877050" cy="4895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684956"/>
      </p:ext>
    </p:extLst>
  </p:cSld>
  <p:clrMapOvr>
    <a:masterClrMapping/>
  </p:clrMapOvr>
  <p:transition spd="slow">
    <p:wipe dir="d"/>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4.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5.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6.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7.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8.xml><?xml version="1.0" encoding="utf-8"?>
<p:tagLst xmlns:a="http://schemas.openxmlformats.org/drawingml/2006/main" xmlns:r="http://schemas.openxmlformats.org/officeDocument/2006/relationships" xmlns:p="http://schemas.openxmlformats.org/presentationml/2006/main">
  <p:tag name="DVSHAPEID" val="ip2w5yLf7gRoIxhgGANLdN"/>
</p:tagLst>
</file>

<file path=ppt/tags/tag9.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heme/theme1.xml><?xml version="1.0" encoding="utf-8"?>
<a:theme xmlns:a="http://schemas.openxmlformats.org/drawingml/2006/main" name="BF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364</TotalTime>
  <Words>1507</Words>
  <Application>Microsoft Office PowerPoint</Application>
  <PresentationFormat>On-screen Show (4:3)</PresentationFormat>
  <Paragraphs>125</Paragraphs>
  <Slides>33</Slides>
  <Notes>4</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Book Antiqua</vt:lpstr>
      <vt:lpstr>Calibri</vt:lpstr>
      <vt:lpstr>Century Gothic</vt:lpstr>
      <vt:lpstr>Georgia</vt:lpstr>
      <vt:lpstr>Times New Roman</vt:lpstr>
      <vt:lpstr>BFRD</vt:lpstr>
      <vt:lpstr>1_Office Theme</vt:lpstr>
      <vt:lpstr>Preparing a New Generation  of Illinois Fruit and Vegetable Farmers  a USDA NIFA Beginning Farmer and Rancher  Development Program Project  Grant # 2012-49400-19565  http://www.newillinoisfarmers.org   </vt:lpstr>
      <vt:lpstr>Preparing a New Generation  of Illinois Fruit and Vegetable Farmers  Pollination, Pollinators, and challenges</vt:lpstr>
      <vt:lpstr>Definitions, courtesy of Wikipedia  (with a few edits)</vt:lpstr>
      <vt:lpstr>and more from Wikipedia (also with minor edits) …</vt:lpstr>
      <vt:lpstr>OK, so flowers …</vt:lpstr>
      <vt:lpstr>PowerPoint Presentation</vt:lpstr>
      <vt:lpstr>Pollenizers</vt:lpstr>
      <vt:lpstr>Insect-aided pollination …</vt:lpstr>
      <vt:lpstr>PowerPoint Presentation</vt:lpstr>
      <vt:lpstr>PowerPoint Presentation</vt:lpstr>
      <vt:lpstr>PowerPoint Presentation</vt:lpstr>
      <vt:lpstr>PowerPoint Presentation</vt:lpstr>
      <vt:lpstr>PowerPoint Presentation</vt:lpstr>
      <vt:lpstr>PowerPoint Presentation</vt:lpstr>
      <vt:lpstr>Honey bees</vt:lpstr>
      <vt:lpstr>Using bees for pollination</vt:lpstr>
      <vt:lpstr>Challenges … threats to pollinators, beekeepers, and specialty crop production</vt:lpstr>
      <vt:lpstr>Insecticide management</vt:lpstr>
      <vt:lpstr>Neonicotinoid Insecticides</vt:lpstr>
      <vt:lpstr>Characteristics of Neonicotinoids</vt:lpstr>
      <vt:lpstr>PowerPoint Presentation</vt:lpstr>
      <vt:lpstr>PowerPoint Presentation</vt:lpstr>
      <vt:lpstr>PowerPoint Presentation</vt:lpstr>
      <vt:lpstr>PowerPoint Presentation</vt:lpstr>
      <vt:lpstr>PowerPoint Presentation</vt:lpstr>
      <vt:lpstr>PowerPoint Presentation</vt:lpstr>
      <vt:lpstr>So …</vt:lpstr>
      <vt:lpstr>Habitat management</vt:lpstr>
      <vt:lpstr>PowerPoint Presentation</vt:lpstr>
      <vt:lpstr>PowerPoint Presentation</vt:lpstr>
      <vt:lpstr>PowerPoint Presentation</vt:lpstr>
      <vt:lpstr>To reach us …</vt:lpstr>
      <vt:lpstr>If you have questions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Pollination, Pollinators, and challenges</dc:title>
  <dc:creator>Weinzierl, Richard A</dc:creator>
  <cp:lastModifiedBy>Hosier, Mary</cp:lastModifiedBy>
  <cp:revision>37</cp:revision>
  <cp:lastPrinted>2015-07-09T21:10:52Z</cp:lastPrinted>
  <dcterms:created xsi:type="dcterms:W3CDTF">2015-01-05T21:22:35Z</dcterms:created>
  <dcterms:modified xsi:type="dcterms:W3CDTF">2016-04-26T21:02:42Z</dcterms:modified>
</cp:coreProperties>
</file>