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53"/>
  </p:notesMasterIdLst>
  <p:sldIdLst>
    <p:sldId id="332" r:id="rId2"/>
    <p:sldId id="317" r:id="rId3"/>
    <p:sldId id="264" r:id="rId4"/>
    <p:sldId id="265" r:id="rId5"/>
    <p:sldId id="309" r:id="rId6"/>
    <p:sldId id="257" r:id="rId7"/>
    <p:sldId id="314" r:id="rId8"/>
    <p:sldId id="262" r:id="rId9"/>
    <p:sldId id="263" r:id="rId10"/>
    <p:sldId id="266" r:id="rId11"/>
    <p:sldId id="322" r:id="rId12"/>
    <p:sldId id="289" r:id="rId13"/>
    <p:sldId id="290" r:id="rId14"/>
    <p:sldId id="318" r:id="rId15"/>
    <p:sldId id="304" r:id="rId16"/>
    <p:sldId id="323" r:id="rId17"/>
    <p:sldId id="319" r:id="rId18"/>
    <p:sldId id="305" r:id="rId19"/>
    <p:sldId id="306" r:id="rId20"/>
    <p:sldId id="307" r:id="rId21"/>
    <p:sldId id="321" r:id="rId22"/>
    <p:sldId id="320" r:id="rId23"/>
    <p:sldId id="308" r:id="rId24"/>
    <p:sldId id="269" r:id="rId25"/>
    <p:sldId id="270" r:id="rId26"/>
    <p:sldId id="291" r:id="rId27"/>
    <p:sldId id="324" r:id="rId28"/>
    <p:sldId id="292" r:id="rId29"/>
    <p:sldId id="293" r:id="rId30"/>
    <p:sldId id="294" r:id="rId31"/>
    <p:sldId id="295" r:id="rId32"/>
    <p:sldId id="311" r:id="rId33"/>
    <p:sldId id="296" r:id="rId34"/>
    <p:sldId id="271" r:id="rId35"/>
    <p:sldId id="272" r:id="rId36"/>
    <p:sldId id="325" r:id="rId37"/>
    <p:sldId id="326" r:id="rId38"/>
    <p:sldId id="327" r:id="rId39"/>
    <p:sldId id="328" r:id="rId40"/>
    <p:sldId id="329" r:id="rId41"/>
    <p:sldId id="330" r:id="rId42"/>
    <p:sldId id="273" r:id="rId43"/>
    <p:sldId id="274" r:id="rId44"/>
    <p:sldId id="275" r:id="rId45"/>
    <p:sldId id="282" r:id="rId46"/>
    <p:sldId id="283" r:id="rId47"/>
    <p:sldId id="284" r:id="rId48"/>
    <p:sldId id="331" r:id="rId49"/>
    <p:sldId id="285" r:id="rId50"/>
    <p:sldId id="316" r:id="rId51"/>
    <p:sldId id="333" r:id="rId52"/>
  </p:sldIdLst>
  <p:sldSz cx="10058400" cy="7772400"/>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4"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2" algn="l" defTabSz="457146" rtl="0" eaLnBrk="1" latinLnBrk="0" hangingPunct="1">
      <a:defRPr sz="1800" kern="1200">
        <a:solidFill>
          <a:schemeClr val="tx1"/>
        </a:solidFill>
        <a:latin typeface="+mn-lt"/>
        <a:ea typeface="+mn-ea"/>
        <a:cs typeface="+mn-cs"/>
      </a:defRPr>
    </a:lvl6pPr>
    <a:lvl7pPr marL="2742880"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448">
          <p15:clr>
            <a:srgbClr val="A4A3A4"/>
          </p15:clr>
        </p15:guide>
        <p15:guide id="4" pos="31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75" d="100"/>
          <a:sy n="75" d="100"/>
        </p:scale>
        <p:origin x="173" y="67"/>
      </p:cViewPr>
      <p:guideLst>
        <p:guide orient="horz" pos="2160"/>
        <p:guide pos="3840"/>
        <p:guide orient="horz" pos="2448"/>
        <p:guide pos="316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00EF1F-F594-4259-909C-7344C02C89A5}" type="datetimeFigureOut">
              <a:rPr lang="en-US" smtClean="0"/>
              <a:t>4/26/2016</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BF373-36C3-4102-92C0-DD782996CA27}" type="slidenum">
              <a:rPr lang="en-US" smtClean="0"/>
              <a:t>‹#›</a:t>
            </a:fld>
            <a:endParaRPr lang="en-US"/>
          </a:p>
        </p:txBody>
      </p:sp>
    </p:spTree>
    <p:extLst>
      <p:ext uri="{BB962C8B-B14F-4D97-AF65-F5344CB8AC3E}">
        <p14:creationId xmlns:p14="http://schemas.microsoft.com/office/powerpoint/2010/main" val="797897893"/>
      </p:ext>
    </p:extLst>
  </p:cSld>
  <p:clrMap bg1="lt1" tx1="dk1" bg2="lt2" tx2="dk2" accent1="accent1" accent2="accent2" accent3="accent3" accent4="accent4" accent5="accent5" accent6="accent6" hlink="hlink" folHlink="folHlink"/>
  <p:notesStyle>
    <a:lvl1pPr marL="0" algn="l" defTabSz="914294" rtl="0" eaLnBrk="1" latinLnBrk="0" hangingPunct="1">
      <a:defRPr sz="1200" kern="1200">
        <a:solidFill>
          <a:schemeClr val="tx1"/>
        </a:solidFill>
        <a:latin typeface="+mn-lt"/>
        <a:ea typeface="+mn-ea"/>
        <a:cs typeface="+mn-cs"/>
      </a:defRPr>
    </a:lvl1pPr>
    <a:lvl2pPr marL="457146" algn="l" defTabSz="914294" rtl="0" eaLnBrk="1" latinLnBrk="0" hangingPunct="1">
      <a:defRPr sz="1200" kern="1200">
        <a:solidFill>
          <a:schemeClr val="tx1"/>
        </a:solidFill>
        <a:latin typeface="+mn-lt"/>
        <a:ea typeface="+mn-ea"/>
        <a:cs typeface="+mn-cs"/>
      </a:defRPr>
    </a:lvl2pPr>
    <a:lvl3pPr marL="914294" algn="l" defTabSz="914294" rtl="0" eaLnBrk="1" latinLnBrk="0" hangingPunct="1">
      <a:defRPr sz="1200" kern="1200">
        <a:solidFill>
          <a:schemeClr val="tx1"/>
        </a:solidFill>
        <a:latin typeface="+mn-lt"/>
        <a:ea typeface="+mn-ea"/>
        <a:cs typeface="+mn-cs"/>
      </a:defRPr>
    </a:lvl3pPr>
    <a:lvl4pPr marL="1371440" algn="l" defTabSz="914294" rtl="0" eaLnBrk="1" latinLnBrk="0" hangingPunct="1">
      <a:defRPr sz="1200" kern="1200">
        <a:solidFill>
          <a:schemeClr val="tx1"/>
        </a:solidFill>
        <a:latin typeface="+mn-lt"/>
        <a:ea typeface="+mn-ea"/>
        <a:cs typeface="+mn-cs"/>
      </a:defRPr>
    </a:lvl4pPr>
    <a:lvl5pPr marL="1828586" algn="l" defTabSz="914294" rtl="0" eaLnBrk="1" latinLnBrk="0" hangingPunct="1">
      <a:defRPr sz="1200" kern="1200">
        <a:solidFill>
          <a:schemeClr val="tx1"/>
        </a:solidFill>
        <a:latin typeface="+mn-lt"/>
        <a:ea typeface="+mn-ea"/>
        <a:cs typeface="+mn-cs"/>
      </a:defRPr>
    </a:lvl5pPr>
    <a:lvl6pPr marL="2285732" algn="l" defTabSz="914294" rtl="0" eaLnBrk="1" latinLnBrk="0" hangingPunct="1">
      <a:defRPr sz="1200" kern="1200">
        <a:solidFill>
          <a:schemeClr val="tx1"/>
        </a:solidFill>
        <a:latin typeface="+mn-lt"/>
        <a:ea typeface="+mn-ea"/>
        <a:cs typeface="+mn-cs"/>
      </a:defRPr>
    </a:lvl6pPr>
    <a:lvl7pPr marL="2742880" algn="l" defTabSz="914294" rtl="0" eaLnBrk="1" latinLnBrk="0" hangingPunct="1">
      <a:defRPr sz="1200" kern="1200">
        <a:solidFill>
          <a:schemeClr val="tx1"/>
        </a:solidFill>
        <a:latin typeface="+mn-lt"/>
        <a:ea typeface="+mn-ea"/>
        <a:cs typeface="+mn-cs"/>
      </a:defRPr>
    </a:lvl7pPr>
    <a:lvl8pPr marL="3200026" algn="l" defTabSz="914294" rtl="0" eaLnBrk="1" latinLnBrk="0" hangingPunct="1">
      <a:defRPr sz="1200" kern="1200">
        <a:solidFill>
          <a:schemeClr val="tx1"/>
        </a:solidFill>
        <a:latin typeface="+mn-lt"/>
        <a:ea typeface="+mn-ea"/>
        <a:cs typeface="+mn-cs"/>
      </a:defRPr>
    </a:lvl8pPr>
    <a:lvl9pPr marL="3657172" algn="l" defTabSz="91429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427468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50</a:t>
            </a:fld>
            <a:endParaRPr lang="en-US"/>
          </a:p>
        </p:txBody>
      </p:sp>
    </p:spTree>
    <p:extLst>
      <p:ext uri="{BB962C8B-B14F-4D97-AF65-F5344CB8AC3E}">
        <p14:creationId xmlns:p14="http://schemas.microsoft.com/office/powerpoint/2010/main" val="378535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51</a:t>
            </a:fld>
            <a:endParaRPr lang="en-US"/>
          </a:p>
        </p:txBody>
      </p:sp>
    </p:spTree>
    <p:extLst>
      <p:ext uri="{BB962C8B-B14F-4D97-AF65-F5344CB8AC3E}">
        <p14:creationId xmlns:p14="http://schemas.microsoft.com/office/powerpoint/2010/main" val="2450382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98" y="0"/>
            <a:ext cx="10010503" cy="7797074"/>
          </a:xfrm>
          <a:prstGeom prst="rect">
            <a:avLst/>
          </a:prstGeom>
        </p:spPr>
      </p:pic>
      <p:sp>
        <p:nvSpPr>
          <p:cNvPr id="2" name="Title 1"/>
          <p:cNvSpPr>
            <a:spLocks noGrp="1"/>
          </p:cNvSpPr>
          <p:nvPr>
            <p:ph type="ctrTitle" hasCustomPrompt="1"/>
          </p:nvPr>
        </p:nvSpPr>
        <p:spPr>
          <a:xfrm>
            <a:off x="2849880" y="2590801"/>
            <a:ext cx="6798246" cy="1666028"/>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58640" y="4577080"/>
            <a:ext cx="5249781" cy="1122680"/>
          </a:xfrm>
        </p:spPr>
        <p:txBody>
          <a:bodyPr>
            <a:normAutofit/>
          </a:bodyPr>
          <a:lstStyle>
            <a:lvl1pPr marL="0" indent="0" algn="r">
              <a:buNone/>
              <a:defRPr sz="2200" b="0">
                <a:solidFill>
                  <a:schemeClr val="tx1"/>
                </a:solidFill>
                <a:latin typeface="Georgia" pitchFamily="18" charset="0"/>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18"/>
            <a:ext cx="4093780" cy="7772400"/>
          </a:xfrm>
          <a:prstGeom prst="rect">
            <a:avLst/>
          </a:prstGeom>
        </p:spPr>
      </p:pic>
      <p:sp>
        <p:nvSpPr>
          <p:cNvPr id="10" name="Picture Placeholder 9"/>
          <p:cNvSpPr>
            <a:spLocks noGrp="1"/>
          </p:cNvSpPr>
          <p:nvPr>
            <p:ph type="pic" sz="quarter" idx="13" hasCustomPrompt="1"/>
          </p:nvPr>
        </p:nvSpPr>
        <p:spPr>
          <a:xfrm>
            <a:off x="7543800" y="5786120"/>
            <a:ext cx="2011680" cy="1122680"/>
          </a:xfrm>
        </p:spPr>
        <p:txBody>
          <a:bodyPr>
            <a:normAutofit/>
          </a:bodyPr>
          <a:lstStyle>
            <a:lvl1pPr marL="0" indent="0" algn="ctr">
              <a:buNone/>
              <a:defRPr sz="22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45189" y="5791201"/>
            <a:ext cx="2132307" cy="1554480"/>
          </a:xfrm>
          <a:prstGeom prst="rect">
            <a:avLst/>
          </a:prstGeom>
        </p:spPr>
      </p:pic>
      <p:sp>
        <p:nvSpPr>
          <p:cNvPr id="11" name="Date Placeholder 10"/>
          <p:cNvSpPr>
            <a:spLocks noGrp="1"/>
          </p:cNvSpPr>
          <p:nvPr>
            <p:ph type="dt" sz="half" idx="14"/>
          </p:nvPr>
        </p:nvSpPr>
        <p:spPr/>
        <p:txBody>
          <a:bodyPr/>
          <a:lstStyle/>
          <a:p>
            <a:fld id="{51CF1133-3259-4C45-BABA-5B62D9C6F78D}" type="datetimeFigureOut">
              <a:rPr lang="en-US" smtClean="0"/>
              <a:t>4/26/2016</a:t>
            </a:fld>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smtClean="0"/>
              <a:t>
              </a:t>
            </a:r>
            <a:endParaRPr lang="en-US" dirty="0"/>
          </a:p>
        </p:txBody>
      </p:sp>
      <p:sp>
        <p:nvSpPr>
          <p:cNvPr id="13" name="Slide Number Placeholder 12"/>
          <p:cNvSpPr>
            <a:spLocks noGrp="1"/>
          </p:cNvSpPr>
          <p:nvPr>
            <p:ph type="sldNum" sz="quarter" idx="16"/>
          </p:nvPr>
        </p:nvSpPr>
        <p:spPr/>
        <p:txBody>
          <a:bodyPr/>
          <a:lstStyle/>
          <a:p>
            <a:fld id="{6D22F896-40B5-4ADD-8801-0D06FADFA095}"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54380" y="403013"/>
            <a:ext cx="9014143"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40410" y="1696615"/>
            <a:ext cx="4372610" cy="5393902"/>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5431536" y="1696615"/>
            <a:ext cx="4375404" cy="5393902"/>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838200" y="7203864"/>
            <a:ext cx="2346960" cy="413808"/>
          </a:xfrm>
        </p:spPr>
        <p:txBody>
          <a:bodyPr/>
          <a:lstStyle/>
          <a:p>
            <a:fld id="{51CF1133-3259-4C45-BABA-5B62D9C6F78D}" type="datetimeFigureOut">
              <a:rPr lang="en-US" smtClean="0"/>
              <a:t>4/26/2016</a:t>
            </a:fld>
            <a:endParaRPr lang="en-US" dirty="0"/>
          </a:p>
        </p:txBody>
      </p:sp>
      <p:sp>
        <p:nvSpPr>
          <p:cNvPr id="6" name="Footer Placeholder 4"/>
          <p:cNvSpPr>
            <a:spLocks noGrp="1"/>
          </p:cNvSpPr>
          <p:nvPr>
            <p:ph type="ftr" sz="quarter" idx="11"/>
          </p:nvPr>
        </p:nvSpPr>
        <p:spPr>
          <a:xfrm>
            <a:off x="3688080" y="7203864"/>
            <a:ext cx="3185160" cy="413808"/>
          </a:xfrm>
        </p:spPr>
        <p:txBody>
          <a:bodyPr/>
          <a:lstStyle/>
          <a:p>
            <a:r>
              <a:rPr lang="en-US" smtClean="0"/>
              <a:t>
              </a:t>
            </a:r>
            <a:endParaRPr lang="en-US" dirty="0"/>
          </a:p>
        </p:txBody>
      </p:sp>
      <p:sp>
        <p:nvSpPr>
          <p:cNvPr id="7" name="Slide Number Placeholder 5"/>
          <p:cNvSpPr>
            <a:spLocks noGrp="1"/>
          </p:cNvSpPr>
          <p:nvPr>
            <p:ph type="sldNum" sz="quarter" idx="12"/>
          </p:nvPr>
        </p:nvSpPr>
        <p:spPr>
          <a:xfrm>
            <a:off x="7376160" y="7203864"/>
            <a:ext cx="2346960" cy="413808"/>
          </a:xfrm>
        </p:spPr>
        <p:txBody>
          <a:bodyPr/>
          <a:lstStyle/>
          <a:p>
            <a:fld id="{6D22F896-40B5-4ADD-8801-0D06FADFA095}"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6FB7AA-4A53-424F-AD41-70827B6504BA}" type="datetimeFigureOut">
              <a:rPr lang="en-US" smtClean="0"/>
              <a:t>4/26/2016</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4/26/2016</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98" y="0"/>
            <a:ext cx="10010503" cy="7797074"/>
          </a:xfrm>
          <a:prstGeom prst="rect">
            <a:avLst/>
          </a:prstGeom>
        </p:spPr>
      </p:pic>
      <p:sp>
        <p:nvSpPr>
          <p:cNvPr id="3" name="Date Placeholder 3"/>
          <p:cNvSpPr>
            <a:spLocks noGrp="1"/>
          </p:cNvSpPr>
          <p:nvPr>
            <p:ph type="dt" sz="half" idx="10"/>
          </p:nvPr>
        </p:nvSpPr>
        <p:spPr>
          <a:xfrm>
            <a:off x="838200" y="7203864"/>
            <a:ext cx="2346960" cy="413808"/>
          </a:xfrm>
        </p:spPr>
        <p:txBody>
          <a:bodyPr/>
          <a:lstStyle/>
          <a:p>
            <a:fld id="{51CF1133-3259-4C45-BABA-5B62D9C6F78D}" type="datetimeFigureOut">
              <a:rPr lang="en-US" smtClean="0"/>
              <a:t>4/26/2016</a:t>
            </a:fld>
            <a:endParaRPr lang="en-US" dirty="0"/>
          </a:p>
        </p:txBody>
      </p:sp>
      <p:sp>
        <p:nvSpPr>
          <p:cNvPr id="4" name="Footer Placeholder 4"/>
          <p:cNvSpPr>
            <a:spLocks noGrp="1"/>
          </p:cNvSpPr>
          <p:nvPr>
            <p:ph type="ftr" sz="quarter" idx="11"/>
          </p:nvPr>
        </p:nvSpPr>
        <p:spPr>
          <a:xfrm>
            <a:off x="3688080" y="7203864"/>
            <a:ext cx="3185160" cy="413808"/>
          </a:xfrm>
        </p:spPr>
        <p:txBody>
          <a:bodyPr/>
          <a:lstStyle/>
          <a:p>
            <a:r>
              <a:rPr lang="en-US" smtClean="0"/>
              <a:t>
              </a:t>
            </a:r>
            <a:endParaRPr lang="en-US" dirty="0"/>
          </a:p>
        </p:txBody>
      </p:sp>
      <p:sp>
        <p:nvSpPr>
          <p:cNvPr id="5" name="Slide Number Placeholder 5"/>
          <p:cNvSpPr>
            <a:spLocks noGrp="1"/>
          </p:cNvSpPr>
          <p:nvPr>
            <p:ph type="sldNum" sz="quarter" idx="12"/>
          </p:nvPr>
        </p:nvSpPr>
        <p:spPr>
          <a:xfrm>
            <a:off x="7376160" y="7203864"/>
            <a:ext cx="2346960" cy="413808"/>
          </a:xfrm>
        </p:spPr>
        <p:txBody>
          <a:bodyPr/>
          <a:lstStyle/>
          <a:p>
            <a:fld id="{6D22F896-40B5-4ADD-8801-0D06FADFA095}"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3085" y="5059233"/>
            <a:ext cx="7543800" cy="1860355"/>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823084" y="4186960"/>
            <a:ext cx="7543800" cy="854562"/>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146" indent="0" algn="ctr">
              <a:buNone/>
              <a:defRPr sz="2000"/>
            </a:lvl2pPr>
            <a:lvl3pPr marL="914294" indent="0" algn="ctr">
              <a:buNone/>
              <a:defRPr sz="1800"/>
            </a:lvl3pPr>
            <a:lvl4pPr marL="1371440" indent="0" algn="ctr">
              <a:buNone/>
              <a:defRPr sz="1600"/>
            </a:lvl4pPr>
            <a:lvl5pPr marL="1828586" indent="0" algn="ctr">
              <a:buNone/>
              <a:defRPr sz="1600"/>
            </a:lvl5pPr>
            <a:lvl6pPr marL="2285732" indent="0" algn="ctr">
              <a:buNone/>
              <a:defRPr sz="1600"/>
            </a:lvl6pPr>
            <a:lvl7pPr marL="2742880" indent="0" algn="ctr">
              <a:buNone/>
              <a:defRPr sz="1600"/>
            </a:lvl7pPr>
            <a:lvl8pPr marL="3200026" indent="0" algn="ctr">
              <a:buNone/>
              <a:defRPr sz="1600"/>
            </a:lvl8pPr>
            <a:lvl9pPr marL="3657172"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4/26/2016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46353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98" y="0"/>
            <a:ext cx="10010503" cy="7797074"/>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430164" y="-3447506"/>
            <a:ext cx="3195320" cy="10090334"/>
          </a:xfrm>
          <a:prstGeom prst="rect">
            <a:avLst/>
          </a:prstGeom>
        </p:spPr>
      </p:pic>
      <p:sp>
        <p:nvSpPr>
          <p:cNvPr id="2" name="Title 1"/>
          <p:cNvSpPr>
            <a:spLocks noGrp="1"/>
          </p:cNvSpPr>
          <p:nvPr>
            <p:ph type="title" hasCustomPrompt="1"/>
          </p:nvPr>
        </p:nvSpPr>
        <p:spPr>
          <a:xfrm>
            <a:off x="5029200" y="3454401"/>
            <a:ext cx="4777740" cy="1543685"/>
          </a:xfrm>
        </p:spPr>
        <p:txBody>
          <a:bodyPr anchor="b" anchorCtr="0"/>
          <a:lstStyle>
            <a:lvl1pPr algn="l">
              <a:defRPr sz="45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51CF1133-3259-4C45-BABA-5B62D9C6F78D}" type="datetimeFigureOut">
              <a:rPr lang="en-US" smtClean="0"/>
              <a:t>4/26/2016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Picture Placeholder 9"/>
          <p:cNvSpPr>
            <a:spLocks noGrp="1"/>
          </p:cNvSpPr>
          <p:nvPr>
            <p:ph type="pic" sz="quarter" idx="13" hasCustomPrompt="1"/>
          </p:nvPr>
        </p:nvSpPr>
        <p:spPr>
          <a:xfrm>
            <a:off x="7459980" y="6045200"/>
            <a:ext cx="2346960" cy="1122680"/>
          </a:xfrm>
        </p:spPr>
        <p:txBody>
          <a:bodyPr>
            <a:normAutofit/>
          </a:bodyPr>
          <a:lstStyle>
            <a:lvl1pPr marL="0" indent="0" algn="ctr">
              <a:buNone/>
              <a:defRPr sz="20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05583"/>
            <a:ext cx="8884920" cy="12954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09268"/>
            <a:ext cx="8884920" cy="4870345"/>
          </a:xfrm>
        </p:spPr>
        <p:txBody>
          <a:bodyPr>
            <a:normAutofit/>
          </a:bodyPr>
          <a:lstStyle>
            <a:lvl1pPr>
              <a:defRPr sz="3600">
                <a:latin typeface="+mn-lt"/>
              </a:defRPr>
            </a:lvl1pPr>
            <a:lvl2pPr>
              <a:defRPr sz="3100">
                <a:latin typeface="+mn-lt"/>
              </a:defRPr>
            </a:lvl2pPr>
            <a:lvl3pPr>
              <a:defRPr sz="2700">
                <a:latin typeface="+mn-lt"/>
              </a:defRPr>
            </a:lvl3pPr>
            <a:lvl4pPr>
              <a:defRPr sz="2700">
                <a:latin typeface="+mn-lt"/>
              </a:defRPr>
            </a:lvl4pPr>
            <a:lvl5pPr>
              <a:defRPr sz="27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4/26/2016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a:xfrm>
            <a:off x="7376160" y="7203864"/>
            <a:ext cx="2346960" cy="413808"/>
          </a:xfrm>
        </p:spPr>
        <p:txBody>
          <a:bodyPr/>
          <a:lstStyle/>
          <a:p>
            <a:fld id="{6D22F896-40B5-4ADD-8801-0D06FADFA095}"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6448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3BC6CE-6D1E-47E5-8859-F31AC5380EB2}" type="datetimeFigureOut">
              <a:rPr lang="en-US" smtClean="0"/>
              <a:t>4/26/2016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5438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75438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36098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36098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B4E7C4-4DA4-404D-9965-B13F2DD7D8BF}" type="datetimeFigureOut">
              <a:rPr lang="en-US" smtClean="0"/>
              <a:t>4/26/2016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438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418401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438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4/26/2016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r>
              <a:rPr lang="en-US" smtClean="0"/>
              <a:t>Click icon to add picture</a:t>
            </a:r>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4/26/2016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D02AE-B9A4-47BD-AF8E-97E16144138B}" type="datetimeFigureOut">
              <a:rPr lang="en-US" smtClean="0"/>
              <a:t>4/26/2016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998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11257"/>
            <a:ext cx="645414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0FD78B-DB02-4362-BCDC-98A55456977C}" type="datetimeFigureOut">
              <a:rPr lang="en-US" smtClean="0"/>
              <a:t>4/26/2016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7898" y="0"/>
            <a:ext cx="10010503" cy="7797074"/>
          </a:xfrm>
          <a:prstGeom prst="rect">
            <a:avLst/>
          </a:prstGeom>
        </p:spPr>
      </p:pic>
      <p:sp>
        <p:nvSpPr>
          <p:cNvPr id="2" name="Title Placeholder 1"/>
          <p:cNvSpPr>
            <a:spLocks noGrp="1"/>
          </p:cNvSpPr>
          <p:nvPr>
            <p:ph type="title"/>
          </p:nvPr>
        </p:nvSpPr>
        <p:spPr>
          <a:xfrm>
            <a:off x="838200" y="311256"/>
            <a:ext cx="8884920" cy="1295400"/>
          </a:xfrm>
          <a:prstGeom prst="rect">
            <a:avLst/>
          </a:prstGeom>
        </p:spPr>
        <p:txBody>
          <a:bodyPr vert="horz" lIns="101882" tIns="50941" rIns="101882" bIns="50941"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13560"/>
            <a:ext cx="8884920" cy="5129425"/>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51CF1133-3259-4C45-BABA-5B62D9C6F78D}" type="datetimeFigureOut">
              <a:rPr lang="en-US" smtClean="0"/>
              <a:t>4/26/2016</a:t>
            </a:fld>
            <a:endParaRPr lang="en-US" dirty="0"/>
          </a:p>
        </p:txBody>
      </p:sp>
      <p:sp>
        <p:nvSpPr>
          <p:cNvPr id="5" name="Footer Placeholder 4"/>
          <p:cNvSpPr>
            <a:spLocks noGrp="1"/>
          </p:cNvSpPr>
          <p:nvPr>
            <p:ph type="ftr" sz="quarter" idx="3"/>
          </p:nvPr>
        </p:nvSpPr>
        <p:spPr>
          <a:xfrm>
            <a:off x="368808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737616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6D22F896-40B5-4ADD-8801-0D06FADFA095}" type="slidenum">
              <a:rPr lang="en-US" smtClean="0"/>
              <a:pPr/>
              <a:t>‹#›</a:t>
            </a:fld>
            <a:endParaRPr lang="en-US" dirty="0"/>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67640" y="-123740"/>
            <a:ext cx="900578" cy="8027614"/>
          </a:xfrm>
          <a:prstGeom prst="rect">
            <a:avLst/>
          </a:prstGeom>
        </p:spPr>
      </p:pic>
      <p:pic>
        <p:nvPicPr>
          <p:cNvPr id="9" name="Picture 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8399184" y="6611739"/>
            <a:ext cx="1385626" cy="1010140"/>
          </a:xfrm>
          <a:prstGeom prst="rect">
            <a:avLst/>
          </a:prstGeom>
        </p:spPr>
      </p:pic>
      <p:pic>
        <p:nvPicPr>
          <p:cNvPr id="11" name="Picture 10"/>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292340" y="6611739"/>
            <a:ext cx="909418" cy="1058194"/>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spd="slow">
    <p:wipe dir="d"/>
  </p:transition>
  <p:timing>
    <p:tnLst>
      <p:par>
        <p:cTn id="1" dur="indefinite" restart="never" nodeType="tmRoot"/>
      </p:par>
    </p:tnLst>
  </p:timing>
  <p:hf sldNum="0" hdr="0" ftr="0" dt="0"/>
  <p:txStyles>
    <p:titleStyle>
      <a:lvl1pPr algn="l" defTabSz="1018824" rtl="0" eaLnBrk="1" latinLnBrk="0" hangingPunct="1">
        <a:spcBef>
          <a:spcPct val="0"/>
        </a:spcBef>
        <a:buNone/>
        <a:defRPr lang="en-US" sz="4900" kern="1200" dirty="0" smtClean="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hyperlink" Target="http://www.soils.wisc.edu/extension/wcmc/2008/pap/Laboski1.pdf"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hyperlink" Target="http://www.soils.wisc.edu/extension/wcmc/2008/pap/Laboski1.pdf"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9.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hyperlink" Target="http://www.omri.org/sites/default/files/opl_pdf/crops_category.pdf"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hyperlink" Target="http://www.nrcs.usda.gov/wps/portal/nrcs/detailfull/national/landuse/crops/?cid=stelprdb1077238"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6.xml"/><Relationship Id="rId7" Type="http://schemas.openxmlformats.org/officeDocument/2006/relationships/hyperlink" Target="mailto:shenning@illinois.edu" TargetMode="Externa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hyperlink" Target="mailto:jkindhar@illinois.edu" TargetMode="External"/><Relationship Id="rId11" Type="http://schemas.openxmlformats.org/officeDocument/2006/relationships/image" Target="../media/image19.png"/><Relationship Id="rId5" Type="http://schemas.openxmlformats.org/officeDocument/2006/relationships/notesSlide" Target="../notesSlides/notesSlide2.xml"/><Relationship Id="rId10" Type="http://schemas.openxmlformats.org/officeDocument/2006/relationships/hyperlink" Target="mailto:kruege13@illinois.edu" TargetMode="External"/><Relationship Id="rId4" Type="http://schemas.openxmlformats.org/officeDocument/2006/relationships/slideLayout" Target="../slideLayouts/slideLayout3.xml"/><Relationship Id="rId9" Type="http://schemas.openxmlformats.org/officeDocument/2006/relationships/hyperlink" Target="mailto:mhosier@illinois.edu"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50.m4a"/><Relationship Id="rId7" Type="http://schemas.openxmlformats.org/officeDocument/2006/relationships/image" Target="../media/image1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3.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50.m4a"/><Relationship Id="rId9" Type="http://schemas.openxmlformats.org/officeDocument/2006/relationships/hyperlink" Target="http://www.start2farm.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760220" y="1790700"/>
            <a:ext cx="7879080" cy="3604260"/>
          </a:xfrm>
        </p:spPr>
        <p:txBody>
          <a:bodyPr>
            <a:normAutofit fontScale="90000"/>
          </a:bodyPr>
          <a:lstStyle/>
          <a:p>
            <a:r>
              <a:rPr lang="en-US" sz="3960" b="0" dirty="0">
                <a:solidFill>
                  <a:srgbClr val="0000FF"/>
                </a:solidFill>
              </a:rPr>
              <a:t>Preparing a New Generation </a:t>
            </a:r>
            <a:br>
              <a:rPr lang="en-US" sz="3960" b="0" dirty="0">
                <a:solidFill>
                  <a:srgbClr val="0000FF"/>
                </a:solidFill>
              </a:rPr>
            </a:br>
            <a:r>
              <a:rPr lang="en-US" sz="3960" b="0" dirty="0">
                <a:solidFill>
                  <a:srgbClr val="0000FF"/>
                </a:solidFill>
              </a:rPr>
              <a:t>of Illinois Fruit and Vegetable Farmers</a:t>
            </a:r>
            <a:r>
              <a:rPr lang="en-US" sz="3080" dirty="0"/>
              <a:t/>
            </a:r>
            <a:br>
              <a:rPr lang="en-US" sz="3080" dirty="0"/>
            </a:br>
            <a:r>
              <a:rPr lang="en-US" sz="3080" dirty="0"/>
              <a:t/>
            </a:r>
            <a:br>
              <a:rPr lang="en-US" sz="3080" dirty="0"/>
            </a:br>
            <a:r>
              <a:rPr lang="en-US" sz="2970" b="0" cap="none" dirty="0"/>
              <a:t>a</a:t>
            </a:r>
            <a:r>
              <a:rPr lang="en-US" sz="2970" dirty="0"/>
              <a:t> </a:t>
            </a:r>
            <a:r>
              <a:rPr lang="en-US" sz="2970" b="0" dirty="0"/>
              <a:t>USDA </a:t>
            </a:r>
            <a:r>
              <a:rPr lang="en-US" sz="2970" b="0" dirty="0"/>
              <a:t>NIFA Beginning Farmer and Rancher </a:t>
            </a:r>
            <a:r>
              <a:rPr lang="en-US" sz="2970" b="0" dirty="0"/>
              <a:t/>
            </a:r>
            <a:br>
              <a:rPr lang="en-US" sz="2970" b="0" dirty="0"/>
            </a:br>
            <a:r>
              <a:rPr lang="en-US" sz="2970" b="0" dirty="0"/>
              <a:t>Development Program Project </a:t>
            </a:r>
            <a:r>
              <a:rPr lang="en-US" sz="2970" b="0" dirty="0"/>
              <a:t/>
            </a:r>
            <a:br>
              <a:rPr lang="en-US" sz="2970" b="0" dirty="0"/>
            </a:br>
            <a:r>
              <a:rPr lang="en-US" sz="2970" b="0" dirty="0"/>
              <a:t>Grant # </a:t>
            </a:r>
            <a:r>
              <a:rPr lang="en-US" sz="2970" b="0" dirty="0"/>
              <a:t>2012-49400-19565</a:t>
            </a:r>
            <a:br>
              <a:rPr lang="en-US" sz="2970" b="0" dirty="0"/>
            </a:br>
            <a:r>
              <a:rPr lang="en-US" sz="2970" b="0" dirty="0"/>
              <a:t/>
            </a:r>
            <a:br>
              <a:rPr lang="en-US" sz="2970" b="0" dirty="0"/>
            </a:br>
            <a:r>
              <a:rPr lang="en-US" sz="2970" b="0" cap="none" dirty="0">
                <a:hlinkClick r:id="rId7"/>
              </a:rPr>
              <a:t>http://www.newillinoisfarmers.org</a:t>
            </a:r>
            <a:r>
              <a:rPr lang="en-US" sz="2970" b="0" cap="none" dirty="0"/>
              <a:t> </a:t>
            </a:r>
            <a:r>
              <a:rPr lang="en-US" sz="2970" b="0" dirty="0"/>
              <a:t> </a:t>
            </a:r>
            <a:r>
              <a:rPr lang="en-US" sz="1760" b="0" dirty="0"/>
              <a:t/>
            </a:r>
            <a:br>
              <a:rPr lang="en-US" sz="1760" b="0" dirty="0"/>
            </a:br>
            <a:endParaRPr lang="en-US" sz="176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487357" y="281941"/>
            <a:ext cx="3966783" cy="103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873240" y="913814"/>
            <a:ext cx="2673051" cy="399894"/>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20200" y="6819900"/>
            <a:ext cx="670560" cy="670560"/>
          </a:xfrm>
          <a:prstGeom prst="rect">
            <a:avLst/>
          </a:prstGeom>
        </p:spPr>
      </p:pic>
    </p:spTree>
    <p:custDataLst>
      <p:tags r:id="rId1"/>
    </p:custDataLst>
    <p:extLst>
      <p:ext uri="{BB962C8B-B14F-4D97-AF65-F5344CB8AC3E}">
        <p14:creationId xmlns:p14="http://schemas.microsoft.com/office/powerpoint/2010/main" val="1617497516"/>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97566" y="1546406"/>
            <a:ext cx="2846966" cy="5488689"/>
          </a:xfrm>
          <a:prstGeom prst="roundRect">
            <a:avLst/>
          </a:prstGeom>
          <a:ln/>
        </p:spPr>
        <p:style>
          <a:lnRef idx="1">
            <a:schemeClr val="accent5"/>
          </a:lnRef>
          <a:fillRef idx="2">
            <a:schemeClr val="accent5"/>
          </a:fillRef>
          <a:effectRef idx="1">
            <a:schemeClr val="accent5"/>
          </a:effectRef>
          <a:fontRef idx="minor">
            <a:schemeClr val="dk1"/>
          </a:fontRef>
        </p:style>
        <p:txBody>
          <a:bodyPr lIns="91429" tIns="45715" rIns="91429" bIns="45715" rtlCol="0" anchor="ctr"/>
          <a:lstStyle/>
          <a:p>
            <a:pPr algn="ctr"/>
            <a:endParaRPr lang="en-US"/>
          </a:p>
        </p:txBody>
      </p:sp>
      <p:sp>
        <p:nvSpPr>
          <p:cNvPr id="2" name="Title 1"/>
          <p:cNvSpPr>
            <a:spLocks noGrp="1"/>
          </p:cNvSpPr>
          <p:nvPr>
            <p:ph type="title"/>
          </p:nvPr>
        </p:nvSpPr>
        <p:spPr>
          <a:xfrm>
            <a:off x="838200" y="-57830"/>
            <a:ext cx="8884920" cy="1295400"/>
          </a:xfrm>
        </p:spPr>
        <p:txBody>
          <a:bodyPr/>
          <a:lstStyle/>
          <a:p>
            <a:r>
              <a:rPr lang="en-US" dirty="0" smtClean="0"/>
              <a:t>What’s in a typical fertilizer?</a:t>
            </a:r>
            <a:endParaRPr lang="en-US" dirty="0"/>
          </a:p>
        </p:txBody>
      </p:sp>
      <p:cxnSp>
        <p:nvCxnSpPr>
          <p:cNvPr id="4" name="Straight Arrow Connector 3"/>
          <p:cNvCxnSpPr/>
          <p:nvPr/>
        </p:nvCxnSpPr>
        <p:spPr>
          <a:xfrm flipV="1">
            <a:off x="2748823" y="2754923"/>
            <a:ext cx="1377700" cy="931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4888501" y="2962184"/>
            <a:ext cx="0" cy="7239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5627077" y="2899124"/>
            <a:ext cx="1367363" cy="76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95023" y="3686118"/>
            <a:ext cx="707603" cy="529924"/>
          </a:xfrm>
          <a:prstGeom prst="rect">
            <a:avLst/>
          </a:prstGeom>
          <a:noFill/>
        </p:spPr>
        <p:txBody>
          <a:bodyPr wrap="square" lIns="91429" tIns="45715" rIns="91429" bIns="45715" rtlCol="0">
            <a:spAutoFit/>
          </a:bodyPr>
          <a:lstStyle/>
          <a:p>
            <a:r>
              <a:rPr lang="en-US" sz="2800" dirty="0"/>
              <a:t>N</a:t>
            </a:r>
          </a:p>
        </p:txBody>
      </p:sp>
      <p:sp>
        <p:nvSpPr>
          <p:cNvPr id="8" name="TextBox 7"/>
          <p:cNvSpPr txBox="1"/>
          <p:nvPr/>
        </p:nvSpPr>
        <p:spPr>
          <a:xfrm>
            <a:off x="4711601" y="3686118"/>
            <a:ext cx="707603" cy="529924"/>
          </a:xfrm>
          <a:prstGeom prst="rect">
            <a:avLst/>
          </a:prstGeom>
          <a:noFill/>
        </p:spPr>
        <p:txBody>
          <a:bodyPr wrap="square" lIns="91429" tIns="45715" rIns="91429" bIns="45715" rtlCol="0">
            <a:spAutoFit/>
          </a:bodyPr>
          <a:lstStyle/>
          <a:p>
            <a:r>
              <a:rPr lang="en-US" sz="2800" dirty="0"/>
              <a:t>P</a:t>
            </a:r>
          </a:p>
        </p:txBody>
      </p:sp>
      <p:sp>
        <p:nvSpPr>
          <p:cNvPr id="9" name="TextBox 8"/>
          <p:cNvSpPr txBox="1"/>
          <p:nvPr/>
        </p:nvSpPr>
        <p:spPr>
          <a:xfrm>
            <a:off x="6994442" y="3667422"/>
            <a:ext cx="707603" cy="529924"/>
          </a:xfrm>
          <a:prstGeom prst="rect">
            <a:avLst/>
          </a:prstGeom>
          <a:noFill/>
        </p:spPr>
        <p:txBody>
          <a:bodyPr wrap="square" lIns="91429" tIns="45715" rIns="91429" bIns="45715" rtlCol="0">
            <a:spAutoFit/>
          </a:bodyPr>
          <a:lstStyle/>
          <a:p>
            <a:r>
              <a:rPr lang="en-US" sz="2800" dirty="0"/>
              <a:t>K</a:t>
            </a:r>
          </a:p>
        </p:txBody>
      </p:sp>
      <p:sp>
        <p:nvSpPr>
          <p:cNvPr id="10" name="TextBox 9"/>
          <p:cNvSpPr txBox="1"/>
          <p:nvPr/>
        </p:nvSpPr>
        <p:spPr>
          <a:xfrm>
            <a:off x="3808152" y="2299438"/>
            <a:ext cx="2127214" cy="599686"/>
          </a:xfrm>
          <a:prstGeom prst="rect">
            <a:avLst/>
          </a:prstGeom>
          <a:noFill/>
        </p:spPr>
        <p:txBody>
          <a:bodyPr wrap="none" lIns="91429" tIns="45715" rIns="91429" bIns="45715" rtlCol="0">
            <a:spAutoFit/>
          </a:bodyPr>
          <a:lstStyle/>
          <a:p>
            <a:r>
              <a:rPr lang="en-US" sz="3200" dirty="0"/>
              <a:t>10 – 10 - 10</a:t>
            </a:r>
          </a:p>
        </p:txBody>
      </p:sp>
      <p:sp>
        <p:nvSpPr>
          <p:cNvPr id="11" name="TextBox 10"/>
          <p:cNvSpPr txBox="1"/>
          <p:nvPr/>
        </p:nvSpPr>
        <p:spPr>
          <a:xfrm>
            <a:off x="1196094" y="2087963"/>
            <a:ext cx="5798348" cy="372958"/>
          </a:xfrm>
          <a:prstGeom prst="rect">
            <a:avLst/>
          </a:prstGeom>
          <a:noFill/>
        </p:spPr>
        <p:txBody>
          <a:bodyPr wrap="square" lIns="91429" tIns="45715" rIns="91429" bIns="45715" rtlCol="0">
            <a:spAutoFit/>
          </a:bodyPr>
          <a:lstStyle/>
          <a:p>
            <a:r>
              <a:rPr lang="en-US" dirty="0"/>
              <a:t>Guaranteed analysis!</a:t>
            </a:r>
          </a:p>
        </p:txBody>
      </p:sp>
      <p:cxnSp>
        <p:nvCxnSpPr>
          <p:cNvPr id="12" name="Straight Arrow Connector 11"/>
          <p:cNvCxnSpPr/>
          <p:nvPr/>
        </p:nvCxnSpPr>
        <p:spPr>
          <a:xfrm flipV="1">
            <a:off x="2556318" y="4279102"/>
            <a:ext cx="0" cy="360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48362" y="4690085"/>
            <a:ext cx="1138581" cy="523210"/>
          </a:xfrm>
          <a:prstGeom prst="rect">
            <a:avLst/>
          </a:prstGeom>
          <a:noFill/>
        </p:spPr>
        <p:txBody>
          <a:bodyPr wrap="square" lIns="91429" tIns="45715" rIns="91429" bIns="45715" rtlCol="0">
            <a:spAutoFit/>
          </a:bodyPr>
          <a:lstStyle/>
          <a:p>
            <a:r>
              <a:rPr lang="en-US" sz="2800" dirty="0"/>
              <a:t>% N</a:t>
            </a:r>
          </a:p>
        </p:txBody>
      </p:sp>
      <p:sp>
        <p:nvSpPr>
          <p:cNvPr id="14" name="TextBox 13"/>
          <p:cNvSpPr txBox="1"/>
          <p:nvPr/>
        </p:nvSpPr>
        <p:spPr>
          <a:xfrm>
            <a:off x="3877921" y="4787205"/>
            <a:ext cx="2472596" cy="523210"/>
          </a:xfrm>
          <a:prstGeom prst="rect">
            <a:avLst/>
          </a:prstGeom>
          <a:noFill/>
        </p:spPr>
        <p:txBody>
          <a:bodyPr wrap="square" lIns="91429" tIns="45715" rIns="91429" bIns="45715" rtlCol="0">
            <a:spAutoFit/>
          </a:bodyPr>
          <a:lstStyle/>
          <a:p>
            <a:r>
              <a:rPr lang="en-US" sz="2800" dirty="0"/>
              <a:t>% P (as P</a:t>
            </a:r>
            <a:r>
              <a:rPr lang="en-US" sz="2800" baseline="-25000" dirty="0"/>
              <a:t>2</a:t>
            </a:r>
            <a:r>
              <a:rPr lang="en-US" sz="2800" dirty="0"/>
              <a:t>O</a:t>
            </a:r>
            <a:r>
              <a:rPr lang="en-US" sz="2800" baseline="-25000" dirty="0"/>
              <a:t>5</a:t>
            </a:r>
            <a:r>
              <a:rPr lang="en-US" sz="2800" dirty="0"/>
              <a:t>)</a:t>
            </a:r>
          </a:p>
        </p:txBody>
      </p:sp>
      <p:cxnSp>
        <p:nvCxnSpPr>
          <p:cNvPr id="15" name="Straight Arrow Connector 14"/>
          <p:cNvCxnSpPr/>
          <p:nvPr/>
        </p:nvCxnSpPr>
        <p:spPr>
          <a:xfrm flipV="1">
            <a:off x="4881179" y="4185629"/>
            <a:ext cx="0" cy="360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170095" y="4185629"/>
            <a:ext cx="0" cy="360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44531" y="4690084"/>
            <a:ext cx="2018011" cy="529924"/>
          </a:xfrm>
          <a:prstGeom prst="rect">
            <a:avLst/>
          </a:prstGeom>
          <a:noFill/>
        </p:spPr>
        <p:txBody>
          <a:bodyPr wrap="square" lIns="91429" tIns="45715" rIns="91429" bIns="45715" rtlCol="0">
            <a:spAutoFit/>
          </a:bodyPr>
          <a:lstStyle/>
          <a:p>
            <a:r>
              <a:rPr lang="en-US" sz="2800" dirty="0"/>
              <a:t>% K (as K</a:t>
            </a:r>
            <a:r>
              <a:rPr lang="en-US" sz="2800" baseline="-25000" dirty="0"/>
              <a:t>2</a:t>
            </a:r>
            <a:r>
              <a:rPr lang="en-US" sz="2800" dirty="0"/>
              <a:t>O)</a:t>
            </a:r>
          </a:p>
        </p:txBody>
      </p:sp>
      <p:sp>
        <p:nvSpPr>
          <p:cNvPr id="19" name="TextBox 18"/>
          <p:cNvSpPr txBox="1"/>
          <p:nvPr/>
        </p:nvSpPr>
        <p:spPr>
          <a:xfrm>
            <a:off x="3871653" y="1654207"/>
            <a:ext cx="2159543" cy="477044"/>
          </a:xfrm>
          <a:prstGeom prst="rect">
            <a:avLst/>
          </a:prstGeom>
          <a:noFill/>
        </p:spPr>
        <p:txBody>
          <a:bodyPr wrap="none" lIns="91429" tIns="45715" rIns="91429" bIns="45715" rtlCol="0">
            <a:spAutoFit/>
          </a:bodyPr>
          <a:lstStyle/>
          <a:p>
            <a:r>
              <a:rPr lang="en-US" sz="2500" b="1" dirty="0"/>
              <a:t>ILLIZER BRAND</a:t>
            </a:r>
          </a:p>
        </p:txBody>
      </p:sp>
      <p:sp>
        <p:nvSpPr>
          <p:cNvPr id="20" name="TextBox 19"/>
          <p:cNvSpPr txBox="1"/>
          <p:nvPr/>
        </p:nvSpPr>
        <p:spPr>
          <a:xfrm>
            <a:off x="3836954" y="1986948"/>
            <a:ext cx="2214558" cy="369322"/>
          </a:xfrm>
          <a:prstGeom prst="rect">
            <a:avLst/>
          </a:prstGeom>
          <a:noFill/>
        </p:spPr>
        <p:txBody>
          <a:bodyPr wrap="none" lIns="91429" tIns="45715" rIns="91429" bIns="45715" rtlCol="0">
            <a:spAutoFit/>
          </a:bodyPr>
          <a:lstStyle/>
          <a:p>
            <a:r>
              <a:rPr lang="en-US" dirty="0"/>
              <a:t>COMPLETE FERTLIZER</a:t>
            </a:r>
          </a:p>
        </p:txBody>
      </p:sp>
      <p:sp>
        <p:nvSpPr>
          <p:cNvPr id="21" name="Rectangle 20"/>
          <p:cNvSpPr/>
          <p:nvPr/>
        </p:nvSpPr>
        <p:spPr>
          <a:xfrm>
            <a:off x="3871761" y="5818273"/>
            <a:ext cx="2098973" cy="646331"/>
          </a:xfrm>
          <a:prstGeom prst="rect">
            <a:avLst/>
          </a:prstGeom>
        </p:spPr>
        <p:txBody>
          <a:bodyPr wrap="none" lIns="91429" tIns="45715" rIns="91429" bIns="45715">
            <a:spAutoFit/>
          </a:bodyPr>
          <a:lstStyle/>
          <a:p>
            <a:pPr algn="ctr"/>
            <a:r>
              <a:rPr lang="en-US" b="1" dirty="0"/>
              <a:t>ILLIZER Fertilizer Co.</a:t>
            </a:r>
          </a:p>
          <a:p>
            <a:pPr algn="ctr"/>
            <a:r>
              <a:rPr lang="en-US" b="1" dirty="0"/>
              <a:t>Branson, Mo.</a:t>
            </a:r>
          </a:p>
        </p:txBody>
      </p:sp>
      <p:sp>
        <p:nvSpPr>
          <p:cNvPr id="23" name="TextBox 22"/>
          <p:cNvSpPr txBox="1"/>
          <p:nvPr/>
        </p:nvSpPr>
        <p:spPr>
          <a:xfrm>
            <a:off x="4397540" y="2303607"/>
            <a:ext cx="1874611" cy="3154710"/>
          </a:xfrm>
          <a:prstGeom prst="rect">
            <a:avLst/>
          </a:prstGeom>
          <a:noFill/>
        </p:spPr>
        <p:txBody>
          <a:bodyPr wrap="square" rtlCol="0">
            <a:spAutoFit/>
          </a:bodyPr>
          <a:lstStyle/>
          <a:p>
            <a:r>
              <a:rPr lang="en-US" sz="19900" b="1" dirty="0" smtClean="0">
                <a:ln w="38100">
                  <a:solidFill>
                    <a:schemeClr val="tx1"/>
                  </a:solidFill>
                </a:ln>
                <a:solidFill>
                  <a:schemeClr val="accent6"/>
                </a:solidFill>
                <a:latin typeface="Ebrima" panose="02000000000000000000" pitchFamily="2" charset="0"/>
                <a:ea typeface="Ebrima" panose="02000000000000000000" pitchFamily="2" charset="0"/>
                <a:cs typeface="Ebrima" panose="02000000000000000000" pitchFamily="2" charset="0"/>
              </a:rPr>
              <a:t>I</a:t>
            </a:r>
            <a:endParaRPr lang="en-US" sz="19900" b="1" dirty="0">
              <a:ln w="38100">
                <a:solidFill>
                  <a:schemeClr val="tx1"/>
                </a:solidFill>
              </a:ln>
              <a:solidFill>
                <a:schemeClr val="accent6"/>
              </a:solidFill>
              <a:latin typeface="Ebrima" panose="02000000000000000000" pitchFamily="2" charset="0"/>
              <a:ea typeface="Ebrima" panose="02000000000000000000" pitchFamily="2" charset="0"/>
              <a:cs typeface="Ebrima" panose="02000000000000000000" pitchFamily="2" charset="0"/>
            </a:endParaRPr>
          </a:p>
        </p:txBody>
      </p:sp>
      <p:cxnSp>
        <p:nvCxnSpPr>
          <p:cNvPr id="25" name="Straight Arrow Connector 24"/>
          <p:cNvCxnSpPr/>
          <p:nvPr/>
        </p:nvCxnSpPr>
        <p:spPr>
          <a:xfrm flipV="1">
            <a:off x="4397541" y="2754923"/>
            <a:ext cx="483638" cy="2032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533971778"/>
      </p:ext>
    </p:extLst>
  </p:cSld>
  <p:clrMapOvr>
    <a:masterClrMapping/>
  </p:clrMapOvr>
  <mc:AlternateContent xmlns:mc="http://schemas.openxmlformats.org/markup-compatibility/2006" xmlns:p14="http://schemas.microsoft.com/office/powerpoint/2010/main">
    <mc:Choice Requires="p14">
      <p:transition spd="slow" p14:dur="2000" advTm="19816"/>
    </mc:Choice>
    <mc:Fallback xmlns="">
      <p:transition spd="slow" advTm="1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22" y="423369"/>
            <a:ext cx="7793827" cy="978194"/>
          </a:xfrm>
        </p:spPr>
        <p:txBody>
          <a:bodyPr>
            <a:normAutofit fontScale="90000"/>
          </a:bodyPr>
          <a:lstStyle/>
          <a:p>
            <a:r>
              <a:rPr lang="en-US" dirty="0" smtClean="0"/>
              <a:t>Crop utilization of fertilizer N</a:t>
            </a:r>
            <a:endParaRPr lang="en-US" dirty="0"/>
          </a:p>
        </p:txBody>
      </p:sp>
      <p:sp>
        <p:nvSpPr>
          <p:cNvPr id="3" name="Content Placeholder 2"/>
          <p:cNvSpPr>
            <a:spLocks noGrp="1"/>
          </p:cNvSpPr>
          <p:nvPr>
            <p:ph idx="1"/>
          </p:nvPr>
        </p:nvSpPr>
        <p:spPr>
          <a:xfrm>
            <a:off x="715502" y="1713419"/>
            <a:ext cx="9481210" cy="6371448"/>
          </a:xfrm>
        </p:spPr>
        <p:txBody>
          <a:bodyPr>
            <a:normAutofit fontScale="77500" lnSpcReduction="20000"/>
          </a:bodyPr>
          <a:lstStyle/>
          <a:p>
            <a:pPr marL="0" indent="0">
              <a:buNone/>
            </a:pPr>
            <a:r>
              <a:rPr lang="en-US" dirty="0" smtClean="0"/>
              <a:t>Fertilizer N uptake efficiency varies (FNUE)</a:t>
            </a:r>
          </a:p>
          <a:p>
            <a:pPr lvl="1"/>
            <a:r>
              <a:rPr lang="en-US" dirty="0" smtClean="0"/>
              <a:t>Soil N-supplying capacity</a:t>
            </a:r>
          </a:p>
          <a:p>
            <a:pPr lvl="1"/>
            <a:r>
              <a:rPr lang="en-US" dirty="0" smtClean="0"/>
              <a:t>Weather conditions</a:t>
            </a:r>
          </a:p>
          <a:p>
            <a:pPr lvl="2"/>
            <a:r>
              <a:rPr lang="en-US" dirty="0" smtClean="0"/>
              <a:t>Crop growth and N uptake</a:t>
            </a:r>
          </a:p>
          <a:p>
            <a:pPr lvl="2"/>
            <a:r>
              <a:rPr lang="en-US" dirty="0" smtClean="0"/>
              <a:t>Soil N mineralization</a:t>
            </a:r>
          </a:p>
          <a:p>
            <a:pPr lvl="2"/>
            <a:r>
              <a:rPr lang="en-US" dirty="0" smtClean="0"/>
              <a:t>N losses</a:t>
            </a:r>
          </a:p>
          <a:p>
            <a:r>
              <a:rPr lang="en-US" dirty="0" smtClean="0"/>
              <a:t>Typical uptake efficiency is 30-50% of N fertilizer applied</a:t>
            </a:r>
          </a:p>
          <a:p>
            <a:r>
              <a:rPr lang="en-US" dirty="0" smtClean="0"/>
              <a:t>Even with high N rates, the soil often supplies the majority of crop N</a:t>
            </a:r>
          </a:p>
          <a:p>
            <a:r>
              <a:rPr lang="en-US" dirty="0" smtClean="0"/>
              <a:t>Proportion of N uptake decreases during the growing season</a:t>
            </a:r>
          </a:p>
          <a:p>
            <a:pPr lvl="1"/>
            <a:r>
              <a:rPr lang="en-US" dirty="0" smtClean="0"/>
              <a:t>Progressive depletion of fertilizer N</a:t>
            </a:r>
          </a:p>
          <a:p>
            <a:pPr lvl="2"/>
            <a:r>
              <a:rPr lang="en-US" dirty="0" smtClean="0"/>
              <a:t>Plant and microbial uptake</a:t>
            </a:r>
          </a:p>
          <a:p>
            <a:pPr lvl="2"/>
            <a:r>
              <a:rPr lang="en-US" dirty="0" smtClean="0"/>
              <a:t>N losses from the system</a:t>
            </a:r>
          </a:p>
          <a:p>
            <a:pPr lvl="1"/>
            <a:r>
              <a:rPr lang="en-US" dirty="0" smtClean="0"/>
              <a:t>Ongoing soil N availability through </a:t>
            </a:r>
          </a:p>
          <a:p>
            <a:pPr lvl="1"/>
            <a:r>
              <a:rPr lang="en-US" dirty="0" smtClean="0"/>
              <a:t>mineralization</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188420169"/>
      </p:ext>
    </p:extLst>
  </p:cSld>
  <p:clrMapOvr>
    <a:masterClrMapping/>
  </p:clrMapOvr>
  <mc:AlternateContent xmlns:mc="http://schemas.openxmlformats.org/markup-compatibility/2006" xmlns:p14="http://schemas.microsoft.com/office/powerpoint/2010/main">
    <mc:Choice Requires="p14">
      <p:transition spd="slow" p14:dur="2000" advTm="47566"/>
    </mc:Choice>
    <mc:Fallback xmlns="">
      <p:transition spd="slow" advTm="4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N fertilizer</a:t>
            </a:r>
            <a:endParaRPr lang="en-US" dirty="0"/>
          </a:p>
        </p:txBody>
      </p:sp>
      <p:sp>
        <p:nvSpPr>
          <p:cNvPr id="3" name="Content Placeholder 2"/>
          <p:cNvSpPr>
            <a:spLocks noGrp="1"/>
          </p:cNvSpPr>
          <p:nvPr>
            <p:ph idx="1"/>
          </p:nvPr>
        </p:nvSpPr>
        <p:spPr>
          <a:xfrm>
            <a:off x="544830" y="1589376"/>
            <a:ext cx="8884920" cy="4870345"/>
          </a:xfrm>
        </p:spPr>
        <p:txBody>
          <a:bodyPr>
            <a:normAutofit fontScale="92500" lnSpcReduction="10000"/>
          </a:bodyPr>
          <a:lstStyle/>
          <a:p>
            <a:pPr lvl="2">
              <a:buFont typeface="Arial"/>
              <a:buChar char="•"/>
            </a:pPr>
            <a:r>
              <a:rPr lang="en-US" sz="3000" dirty="0"/>
              <a:t>The percentage of N in the fertilizer</a:t>
            </a:r>
          </a:p>
          <a:p>
            <a:pPr lvl="3">
              <a:buFont typeface="Arial"/>
              <a:buChar char="•"/>
            </a:pPr>
            <a:r>
              <a:rPr lang="en-US" sz="2600" dirty="0"/>
              <a:t>Weight * analysis = amount of N per unit amount (Lb./Lb., etc.)</a:t>
            </a:r>
          </a:p>
          <a:p>
            <a:pPr lvl="2">
              <a:buFont typeface="Arial"/>
              <a:buChar char="•"/>
            </a:pPr>
            <a:r>
              <a:rPr lang="en-US" sz="3000" dirty="0"/>
              <a:t>Additional information is usually supplied regarding the N present (generally for synthetic N)</a:t>
            </a:r>
          </a:p>
          <a:p>
            <a:pPr lvl="3">
              <a:buFont typeface="Arial"/>
              <a:buChar char="•"/>
            </a:pPr>
            <a:r>
              <a:rPr lang="en-US" sz="2600" dirty="0"/>
              <a:t>Water insoluble nitrogen (WIN) – Slowly available</a:t>
            </a:r>
          </a:p>
          <a:p>
            <a:pPr lvl="3">
              <a:buFont typeface="Arial"/>
              <a:buChar char="•"/>
            </a:pPr>
            <a:r>
              <a:rPr lang="en-US" sz="2600" dirty="0"/>
              <a:t>Water soluble nitrogen (WSN) – Quickly available</a:t>
            </a:r>
          </a:p>
          <a:p>
            <a:pPr lvl="3">
              <a:buFont typeface="Arial"/>
              <a:buChar char="•"/>
            </a:pPr>
            <a:endParaRPr lang="en-US" sz="2600" dirty="0"/>
          </a:p>
          <a:p>
            <a:pPr lvl="3">
              <a:buFont typeface="Arial"/>
              <a:buChar char="•"/>
            </a:pPr>
            <a:r>
              <a:rPr lang="en-US" sz="2600" dirty="0"/>
              <a:t>WSN - 4-6 week response</a:t>
            </a:r>
          </a:p>
          <a:p>
            <a:pPr lvl="4">
              <a:buFont typeface="Arial"/>
              <a:buChar char="•"/>
            </a:pPr>
            <a:r>
              <a:rPr lang="en-US" sz="2600" dirty="0"/>
              <a:t>Over-application can cause injury, too much vertical growth</a:t>
            </a:r>
          </a:p>
          <a:p>
            <a:pPr lvl="3">
              <a:buFont typeface="Arial"/>
              <a:buChar char="•"/>
            </a:pPr>
            <a:r>
              <a:rPr lang="en-US" sz="2600" dirty="0"/>
              <a:t>WIN – much less likely to injure, much slower response</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826336145"/>
      </p:ext>
    </p:extLst>
  </p:cSld>
  <p:clrMapOvr>
    <a:masterClrMapping/>
  </p:clrMapOvr>
  <mc:AlternateContent xmlns:mc="http://schemas.openxmlformats.org/markup-compatibility/2006" xmlns:p14="http://schemas.microsoft.com/office/powerpoint/2010/main">
    <mc:Choice Requires="p14">
      <p:transition spd="slow" p14:dur="2000" advTm="53672"/>
    </mc:Choice>
    <mc:Fallback xmlns="">
      <p:transition spd="slow" advTm="5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N fertilizer</a:t>
            </a:r>
            <a:endParaRPr lang="en-US" dirty="0"/>
          </a:p>
        </p:txBody>
      </p:sp>
      <p:sp>
        <p:nvSpPr>
          <p:cNvPr id="3" name="Content Placeholder 2"/>
          <p:cNvSpPr>
            <a:spLocks noGrp="1"/>
          </p:cNvSpPr>
          <p:nvPr>
            <p:ph idx="1"/>
          </p:nvPr>
        </p:nvSpPr>
        <p:spPr>
          <a:xfrm>
            <a:off x="798270" y="1483415"/>
            <a:ext cx="9134400" cy="4931516"/>
          </a:xfrm>
        </p:spPr>
        <p:txBody>
          <a:bodyPr>
            <a:normAutofit lnSpcReduction="10000"/>
          </a:bodyPr>
          <a:lstStyle/>
          <a:p>
            <a:r>
              <a:rPr lang="en-US" dirty="0" smtClean="0"/>
              <a:t>Why does fertilizer “burn” plants?</a:t>
            </a:r>
          </a:p>
          <a:p>
            <a:pPr lvl="1"/>
            <a:r>
              <a:rPr lang="en-US" dirty="0" smtClean="0"/>
              <a:t>Over-application (please calibrate your equipment)</a:t>
            </a:r>
          </a:p>
          <a:p>
            <a:pPr lvl="1"/>
            <a:r>
              <a:rPr lang="en-US" dirty="0" smtClean="0"/>
              <a:t>Improper post-application handling</a:t>
            </a:r>
          </a:p>
          <a:p>
            <a:r>
              <a:rPr lang="en-US" dirty="0" smtClean="0"/>
              <a:t>Some more prone than others</a:t>
            </a:r>
          </a:p>
          <a:p>
            <a:pPr lvl="1"/>
            <a:r>
              <a:rPr lang="en-US" dirty="0" err="1" smtClean="0"/>
              <a:t>Corrosivity</a:t>
            </a:r>
            <a:endParaRPr lang="en-US" dirty="0" smtClean="0"/>
          </a:p>
          <a:p>
            <a:pPr lvl="1"/>
            <a:r>
              <a:rPr lang="en-US" dirty="0" smtClean="0"/>
              <a:t>Salt </a:t>
            </a:r>
            <a:r>
              <a:rPr lang="en-US" dirty="0"/>
              <a:t>index </a:t>
            </a:r>
            <a:r>
              <a:rPr lang="en-US" dirty="0" smtClean="0"/>
              <a:t>(</a:t>
            </a:r>
            <a:r>
              <a:rPr lang="en-US" dirty="0"/>
              <a:t>classifies fertilizer material relative to each other and shows which is most likely to cause </a:t>
            </a:r>
            <a:r>
              <a:rPr lang="en-US" dirty="0" smtClean="0"/>
              <a:t>injury) </a:t>
            </a:r>
            <a:endParaRPr lang="en-US" dirty="0"/>
          </a:p>
          <a:p>
            <a:pPr lvl="1"/>
            <a:r>
              <a:rPr lang="en-US" sz="2200" dirty="0" smtClean="0">
                <a:hlinkClick r:id="rId4"/>
              </a:rPr>
              <a:t>http</a:t>
            </a:r>
            <a:r>
              <a:rPr lang="en-US" sz="2200" dirty="0">
                <a:hlinkClick r:id="rId4"/>
              </a:rPr>
              <a:t>://</a:t>
            </a:r>
            <a:r>
              <a:rPr lang="en-US" sz="2200" dirty="0" smtClean="0">
                <a:hlinkClick r:id="rId4"/>
              </a:rPr>
              <a:t>www.soils.wisc.edu/extension/wcmc/2008/pap/Laboski1.pdf</a:t>
            </a:r>
            <a:endParaRPr lang="en-US" sz="2200" dirty="0"/>
          </a:p>
          <a:p>
            <a:pPr lvl="1"/>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350501290"/>
      </p:ext>
    </p:extLst>
  </p:cSld>
  <p:clrMapOvr>
    <a:masterClrMapping/>
  </p:clrMapOvr>
  <mc:AlternateContent xmlns:mc="http://schemas.openxmlformats.org/markup-compatibility/2006" xmlns:p14="http://schemas.microsoft.com/office/powerpoint/2010/main">
    <mc:Choice Requires="p14">
      <p:transition spd="slow" p14:dur="2000" advTm="39752"/>
    </mc:Choice>
    <mc:Fallback xmlns="">
      <p:transition spd="slow" advTm="3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0157" y="2091198"/>
            <a:ext cx="10058400" cy="2733880"/>
          </a:xfrm>
          <a:prstGeom prst="rect">
            <a:avLst/>
          </a:prstGeom>
          <a:ln>
            <a:solidFill>
              <a:srgbClr val="000000"/>
            </a:solidFill>
          </a:ln>
        </p:spPr>
      </p:pic>
      <p:sp>
        <p:nvSpPr>
          <p:cNvPr id="2" name="Title 1"/>
          <p:cNvSpPr>
            <a:spLocks noGrp="1"/>
          </p:cNvSpPr>
          <p:nvPr>
            <p:ph type="title"/>
          </p:nvPr>
        </p:nvSpPr>
        <p:spPr/>
        <p:txBody>
          <a:bodyPr/>
          <a:lstStyle/>
          <a:p>
            <a:r>
              <a:rPr lang="en-US" dirty="0" smtClean="0"/>
              <a:t>Salt index continued</a:t>
            </a:r>
            <a:endParaRPr lang="en-US" dirty="0"/>
          </a:p>
        </p:txBody>
      </p:sp>
      <p:sp>
        <p:nvSpPr>
          <p:cNvPr id="5" name="TextBox 4"/>
          <p:cNvSpPr txBox="1"/>
          <p:nvPr/>
        </p:nvSpPr>
        <p:spPr>
          <a:xfrm>
            <a:off x="685342" y="5383219"/>
            <a:ext cx="6450276" cy="923330"/>
          </a:xfrm>
          <a:prstGeom prst="rect">
            <a:avLst/>
          </a:prstGeom>
          <a:noFill/>
        </p:spPr>
        <p:txBody>
          <a:bodyPr wrap="square" rtlCol="0">
            <a:spAutoFit/>
          </a:bodyPr>
          <a:lstStyle/>
          <a:p>
            <a:r>
              <a:rPr lang="en-US" dirty="0"/>
              <a:t>Reid, K. 2006. Soil fertility handbook. Ontario Ministry of Agric., Food and Rural Affairs. Publ. 611. </a:t>
            </a:r>
          </a:p>
          <a:p>
            <a:endParaRPr lang="en-US" dirty="0"/>
          </a:p>
        </p:txBody>
      </p:sp>
      <p:sp>
        <p:nvSpPr>
          <p:cNvPr id="6" name="TextBox 5"/>
          <p:cNvSpPr txBox="1"/>
          <p:nvPr/>
        </p:nvSpPr>
        <p:spPr>
          <a:xfrm>
            <a:off x="685343" y="5000146"/>
            <a:ext cx="8949759" cy="646331"/>
          </a:xfrm>
          <a:prstGeom prst="rect">
            <a:avLst/>
          </a:prstGeom>
          <a:noFill/>
        </p:spPr>
        <p:txBody>
          <a:bodyPr wrap="square" rtlCol="0">
            <a:spAutoFit/>
          </a:bodyPr>
          <a:lstStyle/>
          <a:p>
            <a:r>
              <a:rPr lang="en-US" dirty="0">
                <a:hlinkClick r:id="rId5"/>
              </a:rPr>
              <a:t>http://www.soils.wisc.edu/extension/wcmc/2008/pap/Laboski1.</a:t>
            </a:r>
            <a:r>
              <a:rPr lang="en-US" dirty="0" smtClean="0">
                <a:hlinkClick r:id="rId5"/>
              </a:rPr>
              <a:t>pdf</a:t>
            </a:r>
            <a:endParaRPr lang="en-US" dirty="0" smtClean="0"/>
          </a:p>
          <a:p>
            <a:endParaRPr lang="en-US" dirty="0"/>
          </a:p>
        </p:txBody>
      </p:sp>
      <p:sp>
        <p:nvSpPr>
          <p:cNvPr id="7" name="TextBox 6"/>
          <p:cNvSpPr txBox="1"/>
          <p:nvPr/>
        </p:nvSpPr>
        <p:spPr>
          <a:xfrm>
            <a:off x="20157" y="2149045"/>
            <a:ext cx="1007856" cy="305234"/>
          </a:xfrm>
          <a:prstGeom prst="rect">
            <a:avLst/>
          </a:prstGeom>
          <a:solidFill>
            <a:schemeClr val="bg1"/>
          </a:solidFill>
        </p:spPr>
        <p:txBody>
          <a:bodyPr wrap="square" rtlCol="0">
            <a:spAutoFit/>
          </a:bodyPr>
          <a:lstStyle/>
          <a:p>
            <a:r>
              <a:rPr lang="en-US" dirty="0" smtClean="0"/>
              <a:t>                     </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507139614"/>
      </p:ext>
    </p:extLst>
  </p:cSld>
  <p:clrMapOvr>
    <a:masterClrMapping/>
  </p:clrMapOvr>
  <p:transition spd="slow" advTm="143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12217"/>
            <a:ext cx="9709555" cy="1502305"/>
          </a:xfrm>
        </p:spPr>
        <p:txBody>
          <a:bodyPr>
            <a:normAutofit/>
          </a:bodyPr>
          <a:lstStyle/>
          <a:p>
            <a:r>
              <a:rPr lang="en-US" sz="4000" dirty="0"/>
              <a:t>Synthetic N fertilizers – </a:t>
            </a:r>
            <a:r>
              <a:rPr lang="en-US" sz="4000" dirty="0" smtClean="0"/>
              <a:t>Anhydrous </a:t>
            </a:r>
            <a:r>
              <a:rPr lang="en-US" sz="4000" dirty="0"/>
              <a:t>NH</a:t>
            </a:r>
            <a:r>
              <a:rPr lang="en-US" sz="4000" baseline="-25000" dirty="0"/>
              <a:t>3</a:t>
            </a:r>
          </a:p>
        </p:txBody>
      </p:sp>
      <p:sp>
        <p:nvSpPr>
          <p:cNvPr id="3" name="Content Placeholder 2"/>
          <p:cNvSpPr>
            <a:spLocks noGrp="1"/>
          </p:cNvSpPr>
          <p:nvPr>
            <p:ph idx="1"/>
          </p:nvPr>
        </p:nvSpPr>
        <p:spPr>
          <a:xfrm>
            <a:off x="636999" y="1410438"/>
            <a:ext cx="8442886" cy="6115779"/>
          </a:xfrm>
        </p:spPr>
        <p:txBody>
          <a:bodyPr>
            <a:normAutofit fontScale="70000" lnSpcReduction="20000"/>
          </a:bodyPr>
          <a:lstStyle/>
          <a:p>
            <a:r>
              <a:rPr lang="en-US" dirty="0" smtClean="0"/>
              <a:t>Advantages:</a:t>
            </a:r>
          </a:p>
          <a:p>
            <a:pPr lvl="1"/>
            <a:r>
              <a:rPr lang="en-US" dirty="0" smtClean="0"/>
              <a:t>High N content (82-0-0)</a:t>
            </a:r>
          </a:p>
          <a:p>
            <a:pPr lvl="2"/>
            <a:r>
              <a:rPr lang="en-US" dirty="0" smtClean="0"/>
              <a:t>Reduces transport, distribution, and storage cost</a:t>
            </a:r>
          </a:p>
          <a:p>
            <a:pPr lvl="2"/>
            <a:r>
              <a:rPr lang="en-US" dirty="0" smtClean="0"/>
              <a:t>Lost cost of manufacture compared to other synthetic N fertilizers</a:t>
            </a:r>
          </a:p>
          <a:p>
            <a:pPr lvl="2"/>
            <a:r>
              <a:rPr lang="en-US" dirty="0" smtClean="0"/>
              <a:t>Used to make other fertilizers</a:t>
            </a:r>
          </a:p>
          <a:p>
            <a:r>
              <a:rPr lang="en-US" dirty="0" smtClean="0"/>
              <a:t>Disadvantages</a:t>
            </a:r>
          </a:p>
          <a:p>
            <a:pPr lvl="1"/>
            <a:r>
              <a:rPr lang="en-US" dirty="0" smtClean="0"/>
              <a:t>Must be stored and applied under pressure</a:t>
            </a:r>
          </a:p>
          <a:p>
            <a:pPr lvl="1"/>
            <a:r>
              <a:rPr lang="en-US" dirty="0" smtClean="0"/>
              <a:t>Hazardous to health</a:t>
            </a:r>
          </a:p>
          <a:p>
            <a:pPr lvl="2"/>
            <a:r>
              <a:rPr lang="en-US" dirty="0" smtClean="0"/>
              <a:t>High concentrations can be lethal</a:t>
            </a:r>
          </a:p>
          <a:p>
            <a:pPr lvl="2"/>
            <a:r>
              <a:rPr lang="en-US" dirty="0" smtClean="0"/>
              <a:t>Highly corrosive</a:t>
            </a:r>
          </a:p>
          <a:p>
            <a:pPr lvl="2"/>
            <a:r>
              <a:rPr lang="en-US" dirty="0" smtClean="0"/>
              <a:t>Safety equipment is critical (goggles, gloves,</a:t>
            </a:r>
          </a:p>
          <a:p>
            <a:pPr marL="914294" lvl="2" indent="0">
              <a:buNone/>
            </a:pPr>
            <a:r>
              <a:rPr lang="en-US" dirty="0"/>
              <a:t> </a:t>
            </a:r>
            <a:r>
              <a:rPr lang="en-US" dirty="0" smtClean="0"/>
              <a:t>      gas mask, bucket of water)</a:t>
            </a:r>
          </a:p>
          <a:p>
            <a:pPr lvl="1"/>
            <a:r>
              <a:rPr lang="en-US" dirty="0" smtClean="0"/>
              <a:t>Has a drastic effect on soil</a:t>
            </a:r>
          </a:p>
          <a:p>
            <a:pPr lvl="2"/>
            <a:r>
              <a:rPr lang="en-US" dirty="0" smtClean="0"/>
              <a:t>Partial sterilization</a:t>
            </a:r>
          </a:p>
          <a:p>
            <a:pPr lvl="2"/>
            <a:r>
              <a:rPr lang="en-US" dirty="0" err="1" smtClean="0"/>
              <a:t>Solubilzation</a:t>
            </a:r>
            <a:r>
              <a:rPr lang="en-US" dirty="0" smtClean="0"/>
              <a:t> of organic matter</a:t>
            </a:r>
          </a:p>
          <a:p>
            <a:pPr lvl="2"/>
            <a:r>
              <a:rPr lang="en-US" dirty="0" smtClean="0"/>
              <a:t>pH 9 or higher</a:t>
            </a:r>
          </a:p>
          <a:p>
            <a:pPr lvl="1"/>
            <a:r>
              <a:rPr lang="en-US" dirty="0" smtClean="0"/>
              <a:t>Diversion for illicit drug synthesis</a:t>
            </a:r>
          </a:p>
          <a:p>
            <a:pPr lvl="1"/>
            <a:r>
              <a:rPr lang="en-US" dirty="0" smtClean="0"/>
              <a:t>Normally used for cash-grain crops, specialty crops </a:t>
            </a:r>
          </a:p>
          <a:p>
            <a:pPr marL="509412" lvl="1" indent="0">
              <a:buNone/>
            </a:pPr>
            <a:r>
              <a:rPr lang="en-US" dirty="0" smtClean="0"/>
              <a:t>      not so much</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959375049"/>
      </p:ext>
    </p:extLst>
  </p:cSld>
  <p:clrMapOvr>
    <a:masterClrMapping/>
  </p:clrMapOvr>
  <mc:AlternateContent xmlns:mc="http://schemas.openxmlformats.org/markup-compatibility/2006" xmlns:p14="http://schemas.microsoft.com/office/powerpoint/2010/main">
    <mc:Choice Requires="p14">
      <p:transition spd="slow" p14:dur="2000" advTm="49073"/>
    </mc:Choice>
    <mc:Fallback xmlns="">
      <p:transition spd="slow" advTm="4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5583"/>
            <a:ext cx="9220200" cy="1295400"/>
          </a:xfrm>
        </p:spPr>
        <p:txBody>
          <a:bodyPr>
            <a:normAutofit fontScale="90000"/>
          </a:bodyPr>
          <a:lstStyle/>
          <a:p>
            <a:r>
              <a:rPr lang="en-US" sz="5400" dirty="0"/>
              <a:t>Synthetic N fertilizers – </a:t>
            </a:r>
            <a:r>
              <a:rPr lang="en-US" sz="5400" dirty="0" smtClean="0"/>
              <a:t>Aqua </a:t>
            </a:r>
            <a:r>
              <a:rPr lang="en-US" sz="5400" dirty="0"/>
              <a:t>NH</a:t>
            </a:r>
            <a:r>
              <a:rPr lang="en-US" sz="5400" baseline="-25000" dirty="0"/>
              <a:t>3</a:t>
            </a:r>
            <a:endParaRPr lang="en-US" dirty="0"/>
          </a:p>
        </p:txBody>
      </p:sp>
      <p:sp>
        <p:nvSpPr>
          <p:cNvPr id="3" name="Content Placeholder 2"/>
          <p:cNvSpPr>
            <a:spLocks noGrp="1"/>
          </p:cNvSpPr>
          <p:nvPr>
            <p:ph idx="1"/>
          </p:nvPr>
        </p:nvSpPr>
        <p:spPr/>
        <p:txBody>
          <a:bodyPr/>
          <a:lstStyle/>
          <a:p>
            <a:r>
              <a:rPr lang="en-US" dirty="0" smtClean="0"/>
              <a:t>Low-pressure solution of NH</a:t>
            </a:r>
            <a:r>
              <a:rPr lang="en-US" baseline="-25000" dirty="0" smtClean="0"/>
              <a:t>3</a:t>
            </a:r>
            <a:r>
              <a:rPr lang="en-US" dirty="0" smtClean="0"/>
              <a:t> in water (ammonium hydroxide solution)</a:t>
            </a:r>
          </a:p>
          <a:p>
            <a:r>
              <a:rPr lang="en-US" dirty="0" smtClean="0"/>
              <a:t>Contains 20-25% N</a:t>
            </a:r>
          </a:p>
          <a:p>
            <a:r>
              <a:rPr lang="en-US" dirty="0" smtClean="0"/>
              <a:t>Not suitable for surface applications</a:t>
            </a:r>
          </a:p>
          <a:p>
            <a:r>
              <a:rPr lang="en-US" dirty="0" smtClean="0"/>
              <a:t>Not common in vegetable crop culture</a:t>
            </a:r>
            <a:r>
              <a:rPr lang="en-US" baseline="-25000" dirty="0" smtClean="0"/>
              <a:t> </a:t>
            </a:r>
            <a:endParaRPr lang="en-US" baseline="-25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73820424"/>
      </p:ext>
    </p:extLst>
  </p:cSld>
  <p:clrMapOvr>
    <a:masterClrMapping/>
  </p:clrMapOvr>
  <p:transition spd="slow" advTm="247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Synthetic N Fertilizers – Urea Ammonium Nitrate (UAN)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UAN </a:t>
            </a:r>
            <a:r>
              <a:rPr lang="en-US" dirty="0"/>
              <a:t>is a </a:t>
            </a:r>
            <a:r>
              <a:rPr lang="en-US" dirty="0" err="1" smtClean="0"/>
              <a:t>nonpressure</a:t>
            </a:r>
            <a:r>
              <a:rPr lang="en-US" dirty="0" smtClean="0"/>
              <a:t> solution </a:t>
            </a:r>
            <a:r>
              <a:rPr lang="en-US" dirty="0"/>
              <a:t>of ammonium nitrate, urea, and </a:t>
            </a:r>
            <a:r>
              <a:rPr lang="en-US" dirty="0" smtClean="0"/>
              <a:t>water.</a:t>
            </a:r>
          </a:p>
          <a:p>
            <a:pPr lvl="1"/>
            <a:r>
              <a:rPr lang="en-US" dirty="0" smtClean="0"/>
              <a:t>Two </a:t>
            </a:r>
            <a:r>
              <a:rPr lang="en-US" dirty="0"/>
              <a:t>grades are most common: 28-0-0 </a:t>
            </a:r>
            <a:r>
              <a:rPr lang="en-US" dirty="0" smtClean="0"/>
              <a:t>and 32-0-0</a:t>
            </a:r>
          </a:p>
          <a:p>
            <a:pPr lvl="1"/>
            <a:r>
              <a:rPr lang="en-US" dirty="0" smtClean="0"/>
              <a:t>The </a:t>
            </a:r>
            <a:r>
              <a:rPr lang="en-US" dirty="0"/>
              <a:t>lower analysis material contains more water and can be stored at lower temperatures. </a:t>
            </a:r>
            <a:endParaRPr lang="en-US" dirty="0" smtClean="0"/>
          </a:p>
          <a:p>
            <a:pPr lvl="1"/>
            <a:r>
              <a:rPr lang="en-US" dirty="0" smtClean="0"/>
              <a:t>Salt </a:t>
            </a:r>
            <a:r>
              <a:rPr lang="en-US" dirty="0"/>
              <a:t>crystals will form at about 0</a:t>
            </a:r>
            <a:r>
              <a:rPr lang="en-US" baseline="30000" dirty="0"/>
              <a:t>o</a:t>
            </a:r>
            <a:r>
              <a:rPr lang="en-US" dirty="0"/>
              <a:t>F for 28 percent solution and at about 32</a:t>
            </a:r>
            <a:r>
              <a:rPr lang="en-US" baseline="30000" dirty="0"/>
              <a:t>o</a:t>
            </a:r>
            <a:r>
              <a:rPr lang="en-US" dirty="0"/>
              <a:t>F for the 32 percent solution</a:t>
            </a:r>
            <a:r>
              <a:rPr lang="en-US" dirty="0" smtClean="0"/>
              <a:t>.</a:t>
            </a:r>
          </a:p>
          <a:p>
            <a:r>
              <a:rPr lang="en-US" dirty="0"/>
              <a:t>UAN solutions have an advantage in terms of </a:t>
            </a:r>
            <a:r>
              <a:rPr lang="en-US" dirty="0" smtClean="0"/>
              <a:t>handling</a:t>
            </a:r>
          </a:p>
          <a:p>
            <a:pPr lvl="1"/>
            <a:r>
              <a:rPr lang="en-US" dirty="0" smtClean="0"/>
              <a:t>Can </a:t>
            </a:r>
            <a:r>
              <a:rPr lang="en-US" dirty="0"/>
              <a:t>be pumped, mixed with chemicals and </a:t>
            </a:r>
            <a:r>
              <a:rPr lang="en-US" dirty="0" smtClean="0"/>
              <a:t>sprayed</a:t>
            </a:r>
          </a:p>
          <a:p>
            <a:pPr lvl="1"/>
            <a:r>
              <a:rPr lang="en-US" dirty="0" smtClean="0"/>
              <a:t>They </a:t>
            </a:r>
            <a:r>
              <a:rPr lang="en-US" dirty="0"/>
              <a:t>are corrosive and will quickly destroy brass, bronze and </a:t>
            </a:r>
            <a:r>
              <a:rPr lang="en-US" dirty="0" smtClean="0"/>
              <a:t>zinc, carbon </a:t>
            </a:r>
            <a:r>
              <a:rPr lang="en-US" dirty="0"/>
              <a:t>steel and cast </a:t>
            </a:r>
            <a:r>
              <a:rPr lang="en-US" dirty="0" smtClean="0"/>
              <a:t>iron</a:t>
            </a:r>
          </a:p>
          <a:p>
            <a:pPr lvl="1"/>
            <a:r>
              <a:rPr lang="en-US" dirty="0" smtClean="0"/>
              <a:t>UAN </a:t>
            </a:r>
            <a:r>
              <a:rPr lang="en-US" dirty="0"/>
              <a:t>doesn’t corrode aluminum alloys, stainless steel, rubber, neoprene, polyethylene, vinyl resins, and glass.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685390120"/>
      </p:ext>
    </p:extLst>
  </p:cSld>
  <p:clrMapOvr>
    <a:masterClrMapping/>
  </p:clrMapOvr>
  <p:transition spd="slow" advTm="304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042" y="128594"/>
            <a:ext cx="8675370" cy="1502305"/>
          </a:xfrm>
        </p:spPr>
        <p:txBody>
          <a:bodyPr/>
          <a:lstStyle/>
          <a:p>
            <a:r>
              <a:rPr lang="en-US" dirty="0" smtClean="0"/>
              <a:t>Synthetic N Fertilizers - Urea</a:t>
            </a:r>
            <a:endParaRPr lang="en-US" dirty="0"/>
          </a:p>
        </p:txBody>
      </p:sp>
      <p:sp>
        <p:nvSpPr>
          <p:cNvPr id="3" name="Content Placeholder 2"/>
          <p:cNvSpPr>
            <a:spLocks noGrp="1"/>
          </p:cNvSpPr>
          <p:nvPr>
            <p:ph idx="1"/>
          </p:nvPr>
        </p:nvSpPr>
        <p:spPr>
          <a:xfrm>
            <a:off x="748461" y="1735413"/>
            <a:ext cx="8442886" cy="4931516"/>
          </a:xfrm>
        </p:spPr>
        <p:txBody>
          <a:bodyPr>
            <a:normAutofit fontScale="70000" lnSpcReduction="20000"/>
          </a:bodyPr>
          <a:lstStyle/>
          <a:p>
            <a:r>
              <a:rPr lang="en-US" dirty="0" smtClean="0"/>
              <a:t>Fertilizer grade 46-0-0</a:t>
            </a:r>
          </a:p>
          <a:p>
            <a:r>
              <a:rPr lang="en-US" dirty="0" smtClean="0"/>
              <a:t>Undergoes enzymatic hydrolysis and subsequent nitrification</a:t>
            </a:r>
          </a:p>
          <a:p>
            <a:pPr lvl="1"/>
            <a:r>
              <a:rPr lang="en-US" dirty="0" smtClean="0"/>
              <a:t>H</a:t>
            </a:r>
            <a:r>
              <a:rPr lang="en-US" baseline="-25000" dirty="0" smtClean="0"/>
              <a:t>2</a:t>
            </a:r>
            <a:r>
              <a:rPr lang="en-US" dirty="0" smtClean="0"/>
              <a:t>NCONH</a:t>
            </a:r>
            <a:r>
              <a:rPr lang="en-US" baseline="-25000" dirty="0" smtClean="0"/>
              <a:t>2</a:t>
            </a:r>
            <a:r>
              <a:rPr lang="en-US" dirty="0" smtClean="0"/>
              <a:t> + H</a:t>
            </a:r>
            <a:r>
              <a:rPr lang="en-US" baseline="-25000" dirty="0" smtClean="0"/>
              <a:t>2</a:t>
            </a:r>
            <a:r>
              <a:rPr lang="en-US" dirty="0" smtClean="0"/>
              <a:t>O </a:t>
            </a:r>
            <a:r>
              <a:rPr lang="en-US" dirty="0" smtClean="0">
                <a:sym typeface="Wingdings" panose="05000000000000000000" pitchFamily="2" charset="2"/>
              </a:rPr>
              <a:t> 2NH</a:t>
            </a:r>
            <a:r>
              <a:rPr lang="en-US" baseline="-25000" dirty="0" smtClean="0">
                <a:sym typeface="Wingdings" panose="05000000000000000000" pitchFamily="2" charset="2"/>
              </a:rPr>
              <a:t>3</a:t>
            </a:r>
            <a:r>
              <a:rPr lang="en-US" dirty="0" smtClean="0">
                <a:sym typeface="Wingdings" panose="05000000000000000000" pitchFamily="2" charset="2"/>
              </a:rPr>
              <a:t> + CO</a:t>
            </a:r>
            <a:r>
              <a:rPr lang="en-US" baseline="-25000" dirty="0" smtClean="0">
                <a:sym typeface="Wingdings" panose="05000000000000000000" pitchFamily="2" charset="2"/>
              </a:rPr>
              <a:t>2</a:t>
            </a:r>
            <a:r>
              <a:rPr lang="en-US" dirty="0" smtClean="0">
                <a:sym typeface="Wingdings" panose="05000000000000000000" pitchFamily="2" charset="2"/>
              </a:rPr>
              <a:t>	 2 NO</a:t>
            </a:r>
            <a:r>
              <a:rPr lang="en-US" baseline="-25000" dirty="0" smtClean="0">
                <a:sym typeface="Wingdings" panose="05000000000000000000" pitchFamily="2" charset="2"/>
              </a:rPr>
              <a:t>3</a:t>
            </a:r>
            <a:r>
              <a:rPr lang="en-US" baseline="30000" dirty="0" smtClean="0">
                <a:sym typeface="Wingdings" panose="05000000000000000000" pitchFamily="2" charset="2"/>
              </a:rPr>
              <a:t>-</a:t>
            </a:r>
          </a:p>
          <a:p>
            <a:r>
              <a:rPr lang="en-US" dirty="0" smtClean="0">
                <a:sym typeface="Wingdings" panose="05000000000000000000" pitchFamily="2" charset="2"/>
              </a:rPr>
              <a:t>Advantages</a:t>
            </a:r>
          </a:p>
          <a:p>
            <a:pPr lvl="1"/>
            <a:r>
              <a:rPr lang="en-US" dirty="0" smtClean="0">
                <a:sym typeface="Wingdings" panose="05000000000000000000" pitchFamily="2" charset="2"/>
              </a:rPr>
              <a:t>High N content</a:t>
            </a:r>
          </a:p>
          <a:p>
            <a:pPr lvl="1"/>
            <a:r>
              <a:rPr lang="en-US" dirty="0" smtClean="0">
                <a:sym typeface="Wingdings" panose="05000000000000000000" pitchFamily="2" charset="2"/>
              </a:rPr>
              <a:t>Water soluble</a:t>
            </a:r>
          </a:p>
          <a:p>
            <a:pPr lvl="1"/>
            <a:r>
              <a:rPr lang="en-US" dirty="0" smtClean="0">
                <a:sym typeface="Wingdings" panose="05000000000000000000" pitchFamily="2" charset="2"/>
              </a:rPr>
              <a:t>No health hazard</a:t>
            </a:r>
          </a:p>
          <a:p>
            <a:pPr lvl="1"/>
            <a:r>
              <a:rPr lang="en-US" dirty="0" smtClean="0">
                <a:sym typeface="Wingdings" panose="05000000000000000000" pitchFamily="2" charset="2"/>
              </a:rPr>
              <a:t>No danger of fire or explosion</a:t>
            </a:r>
          </a:p>
          <a:p>
            <a:r>
              <a:rPr lang="en-US" dirty="0" smtClean="0">
                <a:sym typeface="Wingdings" panose="05000000000000000000" pitchFamily="2" charset="2"/>
              </a:rPr>
              <a:t>Disadvantages</a:t>
            </a:r>
          </a:p>
          <a:p>
            <a:pPr lvl="1"/>
            <a:r>
              <a:rPr lang="en-US" dirty="0" smtClean="0">
                <a:sym typeface="Wingdings" panose="05000000000000000000" pitchFamily="2" charset="2"/>
              </a:rPr>
              <a:t>Subject to losses if not properly managed</a:t>
            </a:r>
          </a:p>
          <a:p>
            <a:pPr lvl="1"/>
            <a:r>
              <a:rPr lang="en-US" dirty="0" smtClean="0">
                <a:sym typeface="Wingdings" panose="05000000000000000000" pitchFamily="2" charset="2"/>
              </a:rPr>
              <a:t>NH</a:t>
            </a:r>
            <a:r>
              <a:rPr lang="en-US" baseline="-25000" dirty="0" smtClean="0">
                <a:sym typeface="Wingdings" panose="05000000000000000000" pitchFamily="2" charset="2"/>
              </a:rPr>
              <a:t>3</a:t>
            </a:r>
            <a:r>
              <a:rPr lang="en-US" dirty="0" smtClean="0">
                <a:sym typeface="Wingdings" panose="05000000000000000000" pitchFamily="2" charset="2"/>
              </a:rPr>
              <a:t> toxicity (avoid placement with seed)</a:t>
            </a:r>
          </a:p>
          <a:p>
            <a:pPr lvl="1"/>
            <a:r>
              <a:rPr lang="en-US" dirty="0" smtClean="0">
                <a:sym typeface="Wingdings" panose="05000000000000000000" pitchFamily="2" charset="2"/>
              </a:rPr>
              <a:t>Rapid nitrification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955231732"/>
      </p:ext>
    </p:extLst>
  </p:cSld>
  <p:clrMapOvr>
    <a:masterClrMapping/>
  </p:clrMapOvr>
  <mc:AlternateContent xmlns:mc="http://schemas.openxmlformats.org/markup-compatibility/2006" xmlns:p14="http://schemas.microsoft.com/office/powerpoint/2010/main">
    <mc:Choice Requires="p14">
      <p:transition spd="slow" p14:dur="2000" advTm="31929"/>
    </mc:Choice>
    <mc:Fallback xmlns="">
      <p:transition spd="slow" advTm="3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784" y="2"/>
            <a:ext cx="9366886" cy="1502305"/>
          </a:xfrm>
        </p:spPr>
        <p:txBody>
          <a:bodyPr>
            <a:normAutofit/>
          </a:bodyPr>
          <a:lstStyle/>
          <a:p>
            <a:r>
              <a:rPr lang="en-US" sz="4000" dirty="0"/>
              <a:t>Synthetic N </a:t>
            </a:r>
            <a:r>
              <a:rPr lang="en-US" sz="4000" dirty="0" smtClean="0"/>
              <a:t>fertilizers </a:t>
            </a:r>
            <a:r>
              <a:rPr lang="en-US" sz="4000" dirty="0"/>
              <a:t>– A</a:t>
            </a:r>
            <a:r>
              <a:rPr lang="en-US" sz="4000" dirty="0" smtClean="0"/>
              <a:t>mmonium Nitrate</a:t>
            </a:r>
            <a:endParaRPr lang="en-US" sz="4000" dirty="0"/>
          </a:p>
        </p:txBody>
      </p:sp>
      <p:sp>
        <p:nvSpPr>
          <p:cNvPr id="3" name="Content Placeholder 2"/>
          <p:cNvSpPr>
            <a:spLocks noGrp="1"/>
          </p:cNvSpPr>
          <p:nvPr>
            <p:ph idx="1"/>
          </p:nvPr>
        </p:nvSpPr>
        <p:spPr>
          <a:xfrm>
            <a:off x="796290" y="1888602"/>
            <a:ext cx="8884920" cy="4870345"/>
          </a:xfrm>
        </p:spPr>
        <p:txBody>
          <a:bodyPr/>
          <a:lstStyle/>
          <a:p>
            <a:r>
              <a:rPr lang="en-US" dirty="0" smtClean="0"/>
              <a:t>Fertilizer grade 31-0-0</a:t>
            </a:r>
          </a:p>
          <a:p>
            <a:r>
              <a:rPr lang="en-US" dirty="0" smtClean="0"/>
              <a:t>More popular in Europe than the U.S.</a:t>
            </a:r>
          </a:p>
          <a:p>
            <a:r>
              <a:rPr lang="en-US" dirty="0" smtClean="0"/>
              <a:t>Cakes during storage</a:t>
            </a:r>
          </a:p>
          <a:p>
            <a:r>
              <a:rPr lang="en-US" dirty="0" smtClean="0"/>
              <a:t>Half the N is NO</a:t>
            </a:r>
            <a:r>
              <a:rPr lang="en-US" baseline="-25000" dirty="0" smtClean="0"/>
              <a:t>3</a:t>
            </a:r>
            <a:r>
              <a:rPr lang="en-US" baseline="30000" dirty="0" smtClean="0"/>
              <a:t>-</a:t>
            </a:r>
            <a:r>
              <a:rPr lang="en-US" dirty="0" smtClean="0"/>
              <a:t> (leaching issues)</a:t>
            </a:r>
          </a:p>
          <a:p>
            <a:r>
              <a:rPr lang="en-US" dirty="0" smtClean="0"/>
              <a:t>Fire and explosion hazard</a:t>
            </a:r>
          </a:p>
          <a:p>
            <a:r>
              <a:rPr lang="en-US" dirty="0" smtClean="0"/>
              <a:t>Can be difficult to obtain</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622367537"/>
      </p:ext>
    </p:extLst>
  </p:cSld>
  <p:clrMapOvr>
    <a:masterClrMapping/>
  </p:clrMapOvr>
  <mc:AlternateContent xmlns:mc="http://schemas.openxmlformats.org/markup-compatibility/2006" xmlns:p14="http://schemas.microsoft.com/office/powerpoint/2010/main">
    <mc:Choice Requires="p14">
      <p:transition spd="slow" p14:dur="2000" advTm="30243"/>
    </mc:Choice>
    <mc:Fallback xmlns="">
      <p:transition spd="slow" advTm="3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custDataLst>
              <p:tags r:id="rId2"/>
            </p:custDataLst>
          </p:nvPr>
        </p:nvSpPr>
        <p:spPr>
          <a:xfrm>
            <a:off x="2882964" y="1194488"/>
            <a:ext cx="6798246" cy="1666028"/>
          </a:xfrm>
        </p:spPr>
        <p:txBody>
          <a:bodyPr>
            <a:normAutofit/>
          </a:bodyPr>
          <a:lstStyle/>
          <a:p>
            <a:r>
              <a:rPr lang="en-US" sz="2200" b="1" cap="small" spc="100" dirty="0">
                <a:solidFill>
                  <a:srgbClr val="003300"/>
                </a:solidFill>
                <a:effectLst/>
              </a:rPr>
              <a:t>Growing a New Generation </a:t>
            </a:r>
            <a:br>
              <a:rPr lang="en-US" sz="2200" b="1" cap="small" spc="100" dirty="0">
                <a:solidFill>
                  <a:srgbClr val="003300"/>
                </a:solidFill>
                <a:effectLst/>
              </a:rPr>
            </a:br>
            <a:r>
              <a:rPr lang="en-US" sz="2200" b="1" cap="small" spc="100" dirty="0">
                <a:solidFill>
                  <a:srgbClr val="003300"/>
                </a:solidFill>
                <a:effectLst/>
              </a:rPr>
              <a:t>of Illinois Fruit and Vegetable Farmers</a:t>
            </a:r>
            <a:r>
              <a:rPr lang="en-US" sz="2000" dirty="0"/>
              <a:t/>
            </a:r>
            <a:br>
              <a:rPr lang="en-US" sz="2000" dirty="0"/>
            </a:br>
            <a:r>
              <a:rPr lang="en-US" sz="2000" dirty="0"/>
              <a:t/>
            </a:r>
            <a:br>
              <a:rPr lang="en-US" sz="2000" dirty="0"/>
            </a:br>
            <a:endParaRPr lang="en-US" sz="2000" dirty="0">
              <a:solidFill>
                <a:srgbClr val="0000FF"/>
              </a:solidFill>
            </a:endParaRPr>
          </a:p>
        </p:txBody>
      </p:sp>
      <p:sp>
        <p:nvSpPr>
          <p:cNvPr id="7" name="Rectangle 6"/>
          <p:cNvSpPr/>
          <p:nvPr/>
        </p:nvSpPr>
        <p:spPr>
          <a:xfrm>
            <a:off x="3889596" y="2427639"/>
            <a:ext cx="5631285" cy="1200329"/>
          </a:xfrm>
          <a:prstGeom prst="rect">
            <a:avLst/>
          </a:prstGeom>
        </p:spPr>
        <p:txBody>
          <a:bodyPr wrap="none" lIns="91429" tIns="45715" rIns="91429" bIns="45715">
            <a:spAutoFit/>
          </a:bodyPr>
          <a:lstStyle/>
          <a:p>
            <a:r>
              <a:rPr lang="en-US" sz="3600" b="1" cap="small" dirty="0">
                <a:solidFill>
                  <a:srgbClr val="0000FF"/>
                </a:solidFill>
                <a:latin typeface="+mj-lt"/>
                <a:ea typeface="+mj-ea"/>
                <a:cs typeface="+mj-cs"/>
              </a:rPr>
              <a:t>Conventional and Organic </a:t>
            </a:r>
          </a:p>
          <a:p>
            <a:pPr algn="r"/>
            <a:r>
              <a:rPr lang="en-US" sz="3600" b="1" cap="small" dirty="0">
                <a:solidFill>
                  <a:srgbClr val="0000FF"/>
                </a:solidFill>
                <a:latin typeface="+mj-lt"/>
                <a:ea typeface="+mj-ea"/>
                <a:cs typeface="+mj-cs"/>
              </a:rPr>
              <a:t>Fertilizers</a:t>
            </a:r>
          </a:p>
        </p:txBody>
      </p:sp>
      <p:pic>
        <p:nvPicPr>
          <p:cNvPr id="8" name="Picture 2" descr="uiext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491681" y="4749285"/>
            <a:ext cx="5029200" cy="721771"/>
          </a:xfrm>
          <a:prstGeom prst="rect">
            <a:avLst/>
          </a:prstGeom>
        </p:spPr>
        <p:txBody>
          <a:bodyPr lIns="91429" tIns="45715" rIns="91429" bIns="45715">
            <a:spAutoFit/>
          </a:bodyPr>
          <a:lstStyle/>
          <a:p>
            <a:pPr algn="r"/>
            <a:r>
              <a:rPr lang="en-US" sz="2000" dirty="0">
                <a:latin typeface="Georgia" panose="02040502050405020303" pitchFamily="18" charset="0"/>
              </a:rPr>
              <a:t>Shelby Henning and Jeff Kindhart</a:t>
            </a:r>
          </a:p>
          <a:p>
            <a:pPr algn="r"/>
            <a:r>
              <a:rPr lang="en-US" sz="2000" dirty="0">
                <a:latin typeface="Georgia" panose="02040502050405020303" pitchFamily="18" charset="0"/>
              </a:rPr>
              <a:t>March </a:t>
            </a:r>
            <a:r>
              <a:rPr lang="en-US" sz="2000" dirty="0" smtClean="0">
                <a:latin typeface="Georgia" panose="02040502050405020303" pitchFamily="18" charset="0"/>
              </a:rPr>
              <a:t>2015</a:t>
            </a:r>
            <a:endParaRPr lang="en-US" sz="2000" dirty="0">
              <a:latin typeface="Georgia" panose="02040502050405020303" pitchFamily="18" charset="0"/>
            </a:endParaRPr>
          </a:p>
        </p:txBody>
      </p:sp>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152361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370"/>
    </mc:Choice>
    <mc:Fallback xmlns="">
      <p:transition spd="slow" advTm="3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776"/>
            <a:ext cx="9234539" cy="1502305"/>
          </a:xfrm>
        </p:spPr>
        <p:txBody>
          <a:bodyPr>
            <a:normAutofit/>
          </a:bodyPr>
          <a:lstStyle/>
          <a:p>
            <a:r>
              <a:rPr lang="en-US" sz="4000" dirty="0"/>
              <a:t>Synthetic N </a:t>
            </a:r>
            <a:r>
              <a:rPr lang="en-US" sz="4000" dirty="0" smtClean="0"/>
              <a:t>Fertilizers </a:t>
            </a:r>
            <a:r>
              <a:rPr lang="en-US" sz="4000" dirty="0"/>
              <a:t>– </a:t>
            </a:r>
            <a:r>
              <a:rPr lang="en-US" sz="4000" dirty="0" smtClean="0"/>
              <a:t>Ammonium Sulfate</a:t>
            </a: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t>Fertilizer grade 21-0-0-24</a:t>
            </a:r>
          </a:p>
          <a:p>
            <a:r>
              <a:rPr lang="en-US" dirty="0" smtClean="0"/>
              <a:t>Advantages</a:t>
            </a:r>
          </a:p>
          <a:p>
            <a:pPr lvl="1"/>
            <a:r>
              <a:rPr lang="en-US" dirty="0" smtClean="0"/>
              <a:t>Acidic</a:t>
            </a:r>
          </a:p>
          <a:p>
            <a:pPr lvl="2"/>
            <a:r>
              <a:rPr lang="en-US" dirty="0" smtClean="0"/>
              <a:t>No need to incorporate</a:t>
            </a:r>
          </a:p>
          <a:p>
            <a:pPr lvl="2"/>
            <a:r>
              <a:rPr lang="en-US" dirty="0" smtClean="0"/>
              <a:t>Slows nitrification</a:t>
            </a:r>
          </a:p>
          <a:p>
            <a:pPr lvl="1"/>
            <a:r>
              <a:rPr lang="en-US" dirty="0" smtClean="0"/>
              <a:t>Also supplies S</a:t>
            </a:r>
          </a:p>
          <a:p>
            <a:pPr lvl="1"/>
            <a:r>
              <a:rPr lang="en-US" dirty="0" smtClean="0"/>
              <a:t>Good physical properties</a:t>
            </a:r>
          </a:p>
          <a:p>
            <a:r>
              <a:rPr lang="en-US" dirty="0" smtClean="0"/>
              <a:t>Disadvantages</a:t>
            </a:r>
          </a:p>
          <a:p>
            <a:pPr lvl="1"/>
            <a:r>
              <a:rPr lang="en-US" dirty="0" smtClean="0"/>
              <a:t>Can easily cause injury to above ground plant parts</a:t>
            </a:r>
          </a:p>
          <a:p>
            <a:pPr lvl="1"/>
            <a:r>
              <a:rPr lang="en-US" dirty="0" smtClean="0"/>
              <a:t>Low N content</a:t>
            </a:r>
          </a:p>
          <a:p>
            <a:pPr marL="914294" lvl="2"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4270039947"/>
      </p:ext>
    </p:extLst>
  </p:cSld>
  <p:clrMapOvr>
    <a:masterClrMapping/>
  </p:clrMapOvr>
  <mc:AlternateContent xmlns:mc="http://schemas.openxmlformats.org/markup-compatibility/2006" xmlns:p14="http://schemas.microsoft.com/office/powerpoint/2010/main">
    <mc:Choice Requires="p14">
      <p:transition spd="slow" p14:dur="2000" advTm="40640"/>
    </mc:Choice>
    <mc:Fallback xmlns="">
      <p:transition spd="slow" advTm="40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Synthetic N Fertilizers – Potassium Nitrate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KNO</a:t>
            </a:r>
            <a:r>
              <a:rPr lang="en-US" baseline="-25000" dirty="0" smtClean="0"/>
              <a:t>3</a:t>
            </a:r>
            <a:r>
              <a:rPr lang="en-US" dirty="0" smtClean="0"/>
              <a:t> </a:t>
            </a:r>
            <a:r>
              <a:rPr lang="en-US" dirty="0"/>
              <a:t>is especially </a:t>
            </a:r>
            <a:r>
              <a:rPr lang="en-US" dirty="0" smtClean="0"/>
              <a:t>useful </a:t>
            </a:r>
            <a:r>
              <a:rPr lang="en-US" dirty="0"/>
              <a:t>where a highly soluble, chloride-free nutrient source is needed. </a:t>
            </a:r>
          </a:p>
          <a:p>
            <a:pPr lvl="1"/>
            <a:r>
              <a:rPr lang="en-US" dirty="0" smtClean="0"/>
              <a:t>All </a:t>
            </a:r>
            <a:r>
              <a:rPr lang="en-US" dirty="0"/>
              <a:t>of the N is immediately available for plant uptake as </a:t>
            </a:r>
            <a:r>
              <a:rPr lang="en-US" dirty="0" smtClean="0"/>
              <a:t>nitrate</a:t>
            </a:r>
          </a:p>
          <a:p>
            <a:pPr lvl="1"/>
            <a:r>
              <a:rPr lang="en-US" dirty="0" smtClean="0"/>
              <a:t>Vegetable </a:t>
            </a:r>
            <a:r>
              <a:rPr lang="en-US" dirty="0"/>
              <a:t>and orchard crops </a:t>
            </a:r>
            <a:r>
              <a:rPr lang="en-US" dirty="0" smtClean="0"/>
              <a:t>sometimes are fertilized with </a:t>
            </a:r>
            <a:r>
              <a:rPr lang="en-US" dirty="0"/>
              <a:t>a nitrate-based source of nutrition in an effort to boost yield and </a:t>
            </a:r>
            <a:r>
              <a:rPr lang="en-US" dirty="0" smtClean="0"/>
              <a:t>quality </a:t>
            </a:r>
          </a:p>
          <a:p>
            <a:pPr lvl="1"/>
            <a:r>
              <a:rPr lang="en-US" dirty="0" smtClean="0"/>
              <a:t>Contains </a:t>
            </a:r>
            <a:r>
              <a:rPr lang="en-US" dirty="0"/>
              <a:t>a relatively high proportion of K, with a N to K ratio of approximately 1:3. </a:t>
            </a:r>
            <a:endParaRPr lang="en-US" dirty="0" smtClean="0"/>
          </a:p>
          <a:p>
            <a:pPr lvl="1"/>
            <a:r>
              <a:rPr lang="en-US" dirty="0" smtClean="0"/>
              <a:t>Many </a:t>
            </a:r>
            <a:r>
              <a:rPr lang="en-US" dirty="0"/>
              <a:t>crops have high K demands and can remove as much or more K than N at harvest. </a:t>
            </a:r>
            <a:endParaRPr lang="en-US" dirty="0" smtClean="0"/>
          </a:p>
          <a:p>
            <a:pPr lvl="1"/>
            <a:r>
              <a:rPr lang="en-US" dirty="0" smtClean="0"/>
              <a:t>Applications </a:t>
            </a:r>
            <a:r>
              <a:rPr lang="en-US" dirty="0"/>
              <a:t>of KNO</a:t>
            </a:r>
            <a:r>
              <a:rPr lang="en-US" baseline="-25000" dirty="0"/>
              <a:t>3</a:t>
            </a:r>
            <a:r>
              <a:rPr lang="en-US" dirty="0"/>
              <a:t> to the soil </a:t>
            </a:r>
            <a:r>
              <a:rPr lang="en-US" dirty="0" smtClean="0"/>
              <a:t>can be </a:t>
            </a:r>
            <a:r>
              <a:rPr lang="en-US" dirty="0"/>
              <a:t>made before the growing season or as a supplement during the growing </a:t>
            </a:r>
            <a:r>
              <a:rPr lang="en-US" dirty="0" smtClean="0"/>
              <a:t>season</a:t>
            </a:r>
          </a:p>
          <a:p>
            <a:pPr lvl="1"/>
            <a:r>
              <a:rPr lang="en-US" dirty="0" smtClean="0"/>
              <a:t>A </a:t>
            </a:r>
            <a:r>
              <a:rPr lang="en-US" dirty="0"/>
              <a:t>diluted solution is sometimes sprayed on plant foliage to stimulate physiological processes or to overcome nutrient deficiencies. </a:t>
            </a:r>
            <a:endParaRPr lang="en-US" dirty="0" smtClean="0"/>
          </a:p>
          <a:p>
            <a:pPr lvl="1"/>
            <a:r>
              <a:rPr lang="en-US" dirty="0" smtClean="0"/>
              <a:t>Foliar </a:t>
            </a:r>
            <a:r>
              <a:rPr lang="en-US" dirty="0"/>
              <a:t>application of K during fruit development can be advantageous for some crops, since this growth stage often coincides with high K demands during the time of declining root activity and nutrient uptake. </a:t>
            </a:r>
            <a:endParaRPr lang="en-US" dirty="0" smtClean="0"/>
          </a:p>
          <a:p>
            <a:pPr lvl="1"/>
            <a:r>
              <a:rPr lang="en-US" dirty="0" smtClean="0"/>
              <a:t>Commonly </a:t>
            </a:r>
            <a:r>
              <a:rPr lang="en-US" dirty="0"/>
              <a:t>used for greenhouse plant </a:t>
            </a:r>
            <a:r>
              <a:rPr lang="en-US" dirty="0" smtClean="0"/>
              <a:t>production, </a:t>
            </a:r>
            <a:r>
              <a:rPr lang="en-US" dirty="0" err="1" smtClean="0"/>
              <a:t>fertigation</a:t>
            </a:r>
            <a:r>
              <a:rPr lang="en-US" dirty="0" smtClean="0"/>
              <a:t>, </a:t>
            </a:r>
            <a:r>
              <a:rPr lang="en-US" dirty="0"/>
              <a:t>and hydroponic culture. </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073687699"/>
      </p:ext>
    </p:extLst>
  </p:cSld>
  <p:clrMapOvr>
    <a:masterClrMapping/>
  </p:clrMapOvr>
  <p:transition spd="slow" advTm="2086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Synthetic N fertilizers – Calcium Nitrate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15.5-0-0</a:t>
            </a:r>
          </a:p>
          <a:p>
            <a:r>
              <a:rPr lang="en-US" dirty="0" smtClean="0"/>
              <a:t>Also supplies calcium (19% Ca)</a:t>
            </a:r>
          </a:p>
          <a:p>
            <a:r>
              <a:rPr lang="en-US" dirty="0" smtClean="0"/>
              <a:t>Water soluble</a:t>
            </a:r>
          </a:p>
          <a:p>
            <a:r>
              <a:rPr lang="en-US" dirty="0" smtClean="0"/>
              <a:t>Suitable for </a:t>
            </a:r>
            <a:r>
              <a:rPr lang="en-US" dirty="0" err="1" smtClean="0"/>
              <a:t>preplant</a:t>
            </a:r>
            <a:r>
              <a:rPr lang="en-US" dirty="0" smtClean="0"/>
              <a:t> fertility, </a:t>
            </a:r>
            <a:r>
              <a:rPr lang="en-US" dirty="0" err="1" smtClean="0"/>
              <a:t>sidedressing</a:t>
            </a:r>
            <a:r>
              <a:rPr lang="en-US" dirty="0" smtClean="0"/>
              <a:t>, </a:t>
            </a:r>
            <a:r>
              <a:rPr lang="en-US" dirty="0" err="1" smtClean="0"/>
              <a:t>fertigation</a:t>
            </a:r>
            <a:r>
              <a:rPr lang="en-US" dirty="0" smtClean="0"/>
              <a:t>, foliar applications</a:t>
            </a:r>
          </a:p>
          <a:p>
            <a:r>
              <a:rPr lang="en-US" dirty="0" smtClean="0"/>
              <a:t>No volatile N losses</a:t>
            </a:r>
          </a:p>
          <a:p>
            <a:r>
              <a:rPr lang="en-US" dirty="0" smtClean="0"/>
              <a:t>Popular for correcting blossom end rot in tomato, pepper and eggplant as well as correct cork spot and bitter pit in apple and pear.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362727599"/>
      </p:ext>
    </p:extLst>
  </p:cSld>
  <p:clrMapOvr>
    <a:masterClrMapping/>
  </p:clrMapOvr>
  <p:transition spd="slow" advTm="190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Synthetic N Fertilizers – Ammonium Phosphates</a:t>
            </a:r>
            <a:endParaRPr lang="en-US" dirty="0"/>
          </a:p>
        </p:txBody>
      </p:sp>
      <p:sp>
        <p:nvSpPr>
          <p:cNvPr id="3" name="Content Placeholder 2"/>
          <p:cNvSpPr>
            <a:spLocks noGrp="1"/>
          </p:cNvSpPr>
          <p:nvPr>
            <p:ph idx="1"/>
          </p:nvPr>
        </p:nvSpPr>
        <p:spPr/>
        <p:txBody>
          <a:bodyPr>
            <a:normAutofit lnSpcReduction="10000"/>
          </a:bodyPr>
          <a:lstStyle/>
          <a:p>
            <a:r>
              <a:rPr lang="en-US" dirty="0" err="1" smtClean="0"/>
              <a:t>Monoammonium</a:t>
            </a:r>
            <a:r>
              <a:rPr lang="en-US" dirty="0" smtClean="0"/>
              <a:t> phosphate (MAP) 11-52-0</a:t>
            </a:r>
          </a:p>
          <a:p>
            <a:r>
              <a:rPr lang="en-US" dirty="0" err="1" smtClean="0"/>
              <a:t>Diammonium</a:t>
            </a:r>
            <a:r>
              <a:rPr lang="en-US" dirty="0" smtClean="0"/>
              <a:t> phosphate (DAP) 18-46-0</a:t>
            </a:r>
          </a:p>
          <a:p>
            <a:r>
              <a:rPr lang="en-US" dirty="0" smtClean="0"/>
              <a:t>Ammonium polyphosphate (APP) 10-34-0</a:t>
            </a:r>
          </a:p>
          <a:p>
            <a:endParaRPr lang="en-US" dirty="0"/>
          </a:p>
          <a:p>
            <a:r>
              <a:rPr lang="en-US" dirty="0" smtClean="0"/>
              <a:t>Advantages</a:t>
            </a:r>
          </a:p>
          <a:p>
            <a:pPr lvl="1"/>
            <a:r>
              <a:rPr lang="en-US" dirty="0" smtClean="0"/>
              <a:t>Provide P as well as N</a:t>
            </a:r>
          </a:p>
          <a:p>
            <a:r>
              <a:rPr lang="en-US" dirty="0" smtClean="0"/>
              <a:t>Disadvantages</a:t>
            </a:r>
          </a:p>
          <a:p>
            <a:pPr lvl="1"/>
            <a:r>
              <a:rPr lang="en-US" dirty="0" smtClean="0"/>
              <a:t>Can </a:t>
            </a:r>
            <a:r>
              <a:rPr lang="en-US" dirty="0" err="1" smtClean="0"/>
              <a:t>overapply</a:t>
            </a:r>
            <a:r>
              <a:rPr lang="en-US" dirty="0" smtClean="0"/>
              <a:t> P if using as sole source of N</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14233771"/>
      </p:ext>
    </p:extLst>
  </p:cSld>
  <p:clrMapOvr>
    <a:masterClrMapping/>
  </p:clrMapOvr>
  <mc:AlternateContent xmlns:mc="http://schemas.openxmlformats.org/markup-compatibility/2006" xmlns:p14="http://schemas.microsoft.com/office/powerpoint/2010/main">
    <mc:Choice Requires="p14">
      <p:transition spd="slow" p14:dur="2000" advTm="35470"/>
    </mc:Choice>
    <mc:Fallback xmlns="">
      <p:transition spd="slow" advTm="3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Slow/controlled release synthetic N fertilizer</a:t>
            </a:r>
            <a:endParaRPr lang="en-US" dirty="0"/>
          </a:p>
        </p:txBody>
      </p:sp>
      <p:sp>
        <p:nvSpPr>
          <p:cNvPr id="3" name="Content Placeholder 2"/>
          <p:cNvSpPr>
            <a:spLocks noGrp="1"/>
          </p:cNvSpPr>
          <p:nvPr>
            <p:ph idx="1"/>
          </p:nvPr>
        </p:nvSpPr>
        <p:spPr>
          <a:xfrm>
            <a:off x="838200" y="1809268"/>
            <a:ext cx="9401614" cy="4870345"/>
          </a:xfrm>
        </p:spPr>
        <p:txBody>
          <a:bodyPr>
            <a:normAutofit fontScale="77500" lnSpcReduction="20000"/>
          </a:bodyPr>
          <a:lstStyle/>
          <a:p>
            <a:r>
              <a:rPr lang="en-US" dirty="0" smtClean="0"/>
              <a:t>Controlled-release nitrogen – designer N release: 70-270 d</a:t>
            </a:r>
            <a:endParaRPr lang="en-US" dirty="0"/>
          </a:p>
          <a:p>
            <a:r>
              <a:rPr lang="en-US" dirty="0" smtClean="0"/>
              <a:t>Slow-release </a:t>
            </a:r>
            <a:r>
              <a:rPr lang="en-US" dirty="0"/>
              <a:t>i.e. </a:t>
            </a:r>
            <a:r>
              <a:rPr lang="en-US" dirty="0" smtClean="0"/>
              <a:t>urea form</a:t>
            </a:r>
            <a:r>
              <a:rPr lang="en-US" dirty="0"/>
              <a:t>, sulfur-coated urea, </a:t>
            </a:r>
            <a:r>
              <a:rPr lang="en-US" dirty="0" smtClean="0"/>
              <a:t>PCSCU,</a:t>
            </a:r>
            <a:r>
              <a:rPr lang="en-US" dirty="0"/>
              <a:t> IBDU, WIN</a:t>
            </a:r>
          </a:p>
          <a:p>
            <a:r>
              <a:rPr lang="en-US" dirty="0" smtClean="0"/>
              <a:t>Advantages</a:t>
            </a:r>
          </a:p>
          <a:p>
            <a:pPr lvl="1"/>
            <a:r>
              <a:rPr lang="en-US" dirty="0" smtClean="0"/>
              <a:t>More </a:t>
            </a:r>
            <a:r>
              <a:rPr lang="en-US" dirty="0"/>
              <a:t>uniform </a:t>
            </a:r>
            <a:r>
              <a:rPr lang="en-US" dirty="0" smtClean="0"/>
              <a:t>growth</a:t>
            </a:r>
          </a:p>
          <a:p>
            <a:pPr lvl="1"/>
            <a:r>
              <a:rPr lang="en-US" dirty="0" smtClean="0"/>
              <a:t>Not </a:t>
            </a:r>
            <a:r>
              <a:rPr lang="en-US" dirty="0"/>
              <a:t>likely to </a:t>
            </a:r>
            <a:r>
              <a:rPr lang="en-US" dirty="0" smtClean="0"/>
              <a:t>cause damage</a:t>
            </a:r>
          </a:p>
          <a:p>
            <a:pPr lvl="1"/>
            <a:r>
              <a:rPr lang="en-US" dirty="0" smtClean="0"/>
              <a:t>Losses </a:t>
            </a:r>
            <a:r>
              <a:rPr lang="en-US" dirty="0"/>
              <a:t>through soil or air less likely</a:t>
            </a:r>
          </a:p>
          <a:p>
            <a:r>
              <a:rPr lang="en-US" dirty="0" smtClean="0"/>
              <a:t>Disadvantages</a:t>
            </a:r>
          </a:p>
          <a:p>
            <a:pPr lvl="1"/>
            <a:r>
              <a:rPr lang="en-US" dirty="0" smtClean="0"/>
              <a:t>May </a:t>
            </a:r>
            <a:r>
              <a:rPr lang="en-US" dirty="0"/>
              <a:t>not work on cold </a:t>
            </a:r>
            <a:r>
              <a:rPr lang="en-US" dirty="0" smtClean="0"/>
              <a:t>soil</a:t>
            </a:r>
          </a:p>
          <a:p>
            <a:pPr lvl="1"/>
            <a:r>
              <a:rPr lang="en-US" dirty="0" smtClean="0"/>
              <a:t>Most </a:t>
            </a:r>
            <a:r>
              <a:rPr lang="en-US" dirty="0"/>
              <a:t>are </a:t>
            </a:r>
            <a:r>
              <a:rPr lang="en-US" dirty="0" smtClean="0"/>
              <a:t>expensive</a:t>
            </a:r>
          </a:p>
          <a:p>
            <a:pPr lvl="1"/>
            <a:r>
              <a:rPr lang="en-US" dirty="0" smtClean="0"/>
              <a:t>May </a:t>
            </a:r>
            <a:r>
              <a:rPr lang="en-US" dirty="0"/>
              <a:t>not see quick </a:t>
            </a:r>
            <a:r>
              <a:rPr lang="en-US" dirty="0" smtClean="0"/>
              <a:t>plant response</a:t>
            </a:r>
            <a:endParaRPr lang="en-US"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330285076"/>
      </p:ext>
    </p:extLst>
  </p:cSld>
  <p:clrMapOvr>
    <a:masterClrMapping/>
  </p:clrMapOvr>
  <mc:AlternateContent xmlns:mc="http://schemas.openxmlformats.org/markup-compatibility/2006" xmlns:p14="http://schemas.microsoft.com/office/powerpoint/2010/main">
    <mc:Choice Requires="p14">
      <p:transition spd="slow" p14:dur="2000" advTm="44946"/>
    </mc:Choice>
    <mc:Fallback xmlns="">
      <p:transition spd="slow" advTm="44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Stabilized synthetic N fertilizers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 fertilizer formulated to include compounds intended to decrease N losses and increase fertilizer N use efficiency</a:t>
            </a:r>
          </a:p>
          <a:p>
            <a:r>
              <a:rPr lang="en-US" dirty="0" smtClean="0"/>
              <a:t>Generally urea or ammonium-based</a:t>
            </a:r>
          </a:p>
          <a:p>
            <a:r>
              <a:rPr lang="en-US" dirty="0" smtClean="0"/>
              <a:t>Examples:</a:t>
            </a:r>
          </a:p>
          <a:p>
            <a:pPr lvl="1"/>
            <a:r>
              <a:rPr lang="en-US" dirty="0" smtClean="0"/>
              <a:t>N-n-butyl-</a:t>
            </a:r>
            <a:r>
              <a:rPr lang="en-US" dirty="0" err="1" smtClean="0"/>
              <a:t>thiophosphoric</a:t>
            </a:r>
            <a:r>
              <a:rPr lang="en-US" dirty="0" smtClean="0"/>
              <a:t>-</a:t>
            </a:r>
            <a:r>
              <a:rPr lang="en-US" dirty="0" err="1" smtClean="0"/>
              <a:t>triamide</a:t>
            </a:r>
            <a:r>
              <a:rPr lang="en-US" dirty="0" smtClean="0"/>
              <a:t> (NBPT)</a:t>
            </a:r>
          </a:p>
          <a:p>
            <a:pPr lvl="1"/>
            <a:r>
              <a:rPr lang="en-US" dirty="0" smtClean="0"/>
              <a:t>DCD (dicyandiamide)</a:t>
            </a:r>
          </a:p>
          <a:p>
            <a:r>
              <a:rPr lang="en-US" dirty="0" smtClean="0"/>
              <a:t>Stabilized ≠ slow or controlled release</a:t>
            </a:r>
          </a:p>
          <a:p>
            <a:r>
              <a:rPr lang="en-US" dirty="0" smtClean="0"/>
              <a:t>May or may not work, sometimes decrease yield</a:t>
            </a:r>
          </a:p>
          <a:p>
            <a:r>
              <a:rPr lang="en-US" dirty="0" smtClean="0"/>
              <a:t>Cost can be a concern</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584045408"/>
      </p:ext>
    </p:extLst>
  </p:cSld>
  <p:clrMapOvr>
    <a:masterClrMapping/>
  </p:clrMapOvr>
  <mc:AlternateContent xmlns:mc="http://schemas.openxmlformats.org/markup-compatibility/2006" xmlns:p14="http://schemas.microsoft.com/office/powerpoint/2010/main">
    <mc:Choice Requires="p14">
      <p:transition spd="slow" p14:dur="2000" advTm="34074"/>
    </mc:Choice>
    <mc:Fallback xmlns="">
      <p:transition spd="slow" advTm="3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N fertilizers</a:t>
            </a:r>
            <a:endParaRPr lang="en-US" dirty="0"/>
          </a:p>
        </p:txBody>
      </p:sp>
      <p:sp>
        <p:nvSpPr>
          <p:cNvPr id="3" name="Content Placeholder 2"/>
          <p:cNvSpPr>
            <a:spLocks noGrp="1"/>
          </p:cNvSpPr>
          <p:nvPr>
            <p:ph idx="1"/>
          </p:nvPr>
        </p:nvSpPr>
        <p:spPr/>
        <p:txBody>
          <a:bodyPr>
            <a:normAutofit/>
          </a:bodyPr>
          <a:lstStyle/>
          <a:p>
            <a:r>
              <a:rPr lang="en-US" dirty="0" smtClean="0"/>
              <a:t>The major agricultural source of fixed N prior to 1920</a:t>
            </a:r>
          </a:p>
          <a:p>
            <a:r>
              <a:rPr lang="en-US" dirty="0" smtClean="0"/>
              <a:t>Wide variety of materials</a:t>
            </a:r>
          </a:p>
          <a:p>
            <a:r>
              <a:rPr lang="en-US" dirty="0" smtClean="0"/>
              <a:t>Low N content</a:t>
            </a:r>
          </a:p>
          <a:p>
            <a:r>
              <a:rPr lang="en-US" dirty="0"/>
              <a:t>No negative </a:t>
            </a:r>
            <a:r>
              <a:rPr lang="en-US" dirty="0" smtClean="0"/>
              <a:t>consequences?/Can’t over-apply?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914524856"/>
      </p:ext>
    </p:extLst>
  </p:cSld>
  <p:clrMapOvr>
    <a:masterClrMapping/>
  </p:clrMapOvr>
  <mc:AlternateContent xmlns:mc="http://schemas.openxmlformats.org/markup-compatibility/2006" xmlns:p14="http://schemas.microsoft.com/office/powerpoint/2010/main">
    <mc:Choice Requires="p14">
      <p:transition spd="slow" p14:dur="2000" advTm="34829"/>
    </mc:Choice>
    <mc:Fallback xmlns="">
      <p:transition spd="slow" advTm="34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168"/>
            <a:ext cx="8884920" cy="1295400"/>
          </a:xfrm>
        </p:spPr>
        <p:txBody>
          <a:bodyPr/>
          <a:lstStyle/>
          <a:p>
            <a:r>
              <a:rPr lang="en-US" dirty="0" smtClean="0"/>
              <a:t>Organic N Fertilizers</a:t>
            </a:r>
            <a:endParaRPr lang="en-US" dirty="0"/>
          </a:p>
        </p:txBody>
      </p:sp>
      <p:sp>
        <p:nvSpPr>
          <p:cNvPr id="3" name="Content Placeholder 2"/>
          <p:cNvSpPr>
            <a:spLocks noGrp="1"/>
          </p:cNvSpPr>
          <p:nvPr>
            <p:ph idx="1"/>
          </p:nvPr>
        </p:nvSpPr>
        <p:spPr>
          <a:xfrm>
            <a:off x="838200" y="5994406"/>
            <a:ext cx="8884920" cy="4870345"/>
          </a:xfrm>
        </p:spPr>
        <p:txBody>
          <a:bodyPr/>
          <a:lstStyle/>
          <a:p>
            <a:pPr marL="0" indent="0">
              <a:buNone/>
            </a:pPr>
            <a:r>
              <a:rPr lang="en-US" sz="2400" dirty="0">
                <a:hlinkClick r:id="rId4"/>
              </a:rPr>
              <a:t>http://</a:t>
            </a:r>
            <a:r>
              <a:rPr lang="en-US" sz="2400" dirty="0" smtClean="0">
                <a:hlinkClick r:id="rId4"/>
              </a:rPr>
              <a:t>www.omri.org/sites/default/files/opl_pdf/crops_category.pdf</a:t>
            </a:r>
            <a:endParaRPr lang="en-US" sz="2400" dirty="0" smtClean="0"/>
          </a:p>
          <a:p>
            <a:endParaRPr lang="en-US" dirty="0" smtClean="0"/>
          </a:p>
          <a:p>
            <a:endParaRPr lang="en-US" dirty="0"/>
          </a:p>
        </p:txBody>
      </p:sp>
      <p:pic>
        <p:nvPicPr>
          <p:cNvPr id="4" name="Picture 3"/>
          <p:cNvPicPr>
            <a:picLocks noChangeAspect="1"/>
          </p:cNvPicPr>
          <p:nvPr/>
        </p:nvPicPr>
        <p:blipFill>
          <a:blip r:embed="rId5"/>
          <a:stretch>
            <a:fillRect/>
          </a:stretch>
        </p:blipFill>
        <p:spPr>
          <a:xfrm>
            <a:off x="1723291" y="1015222"/>
            <a:ext cx="5811715" cy="482639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216418105"/>
      </p:ext>
    </p:extLst>
  </p:cSld>
  <p:clrMapOvr>
    <a:masterClrMapping/>
  </p:clrMapOvr>
  <p:transition spd="slow" advTm="224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Organic N </a:t>
            </a:r>
            <a:r>
              <a:rPr lang="en-US" dirty="0"/>
              <a:t>F</a:t>
            </a:r>
            <a:r>
              <a:rPr lang="en-US" dirty="0" smtClean="0"/>
              <a:t>ertilizers – Animal Manure</a:t>
            </a:r>
            <a:endParaRPr lang="en-US" dirty="0"/>
          </a:p>
        </p:txBody>
      </p:sp>
      <p:sp>
        <p:nvSpPr>
          <p:cNvPr id="3" name="Content Placeholder 2"/>
          <p:cNvSpPr>
            <a:spLocks noGrp="1"/>
          </p:cNvSpPr>
          <p:nvPr>
            <p:ph idx="1"/>
          </p:nvPr>
        </p:nvSpPr>
        <p:spPr>
          <a:xfrm>
            <a:off x="913727" y="1670249"/>
            <a:ext cx="8442886" cy="5239741"/>
          </a:xfrm>
        </p:spPr>
        <p:txBody>
          <a:bodyPr>
            <a:normAutofit fontScale="85000" lnSpcReduction="10000"/>
          </a:bodyPr>
          <a:lstStyle/>
          <a:p>
            <a:r>
              <a:rPr lang="en-US" dirty="0" smtClean="0"/>
              <a:t>Of local importance</a:t>
            </a:r>
          </a:p>
          <a:p>
            <a:r>
              <a:rPr lang="en-US" dirty="0" smtClean="0"/>
              <a:t>Disposal a problem for confinement operations</a:t>
            </a:r>
          </a:p>
          <a:p>
            <a:r>
              <a:rPr lang="en-US" dirty="0" smtClean="0"/>
              <a:t>N content depends on</a:t>
            </a:r>
          </a:p>
          <a:p>
            <a:pPr lvl="1"/>
            <a:r>
              <a:rPr lang="en-US" dirty="0" smtClean="0"/>
              <a:t>Kind of animal</a:t>
            </a:r>
          </a:p>
          <a:p>
            <a:pPr lvl="1"/>
            <a:r>
              <a:rPr lang="en-US" dirty="0" smtClean="0"/>
              <a:t>Feed and bedding material</a:t>
            </a:r>
          </a:p>
          <a:p>
            <a:pPr lvl="1"/>
            <a:r>
              <a:rPr lang="en-US" dirty="0" smtClean="0"/>
              <a:t>Method of:</a:t>
            </a:r>
          </a:p>
          <a:p>
            <a:pPr lvl="2"/>
            <a:r>
              <a:rPr lang="en-US" dirty="0" smtClean="0"/>
              <a:t>Handling</a:t>
            </a:r>
          </a:p>
          <a:p>
            <a:pPr lvl="2"/>
            <a:r>
              <a:rPr lang="en-US" dirty="0" smtClean="0"/>
              <a:t>Storage</a:t>
            </a:r>
          </a:p>
          <a:p>
            <a:pPr lvl="2"/>
            <a:r>
              <a:rPr lang="en-US" dirty="0" smtClean="0"/>
              <a:t>Application</a:t>
            </a:r>
          </a:p>
          <a:p>
            <a:r>
              <a:rPr lang="en-US" dirty="0" smtClean="0"/>
              <a:t>Average N content: 10 </a:t>
            </a:r>
            <a:r>
              <a:rPr lang="en-US" dirty="0" err="1" smtClean="0"/>
              <a:t>lb</a:t>
            </a:r>
            <a:r>
              <a:rPr lang="en-US" dirty="0" smtClean="0"/>
              <a:t> N/ton (0.5%)</a:t>
            </a:r>
          </a:p>
          <a:p>
            <a:r>
              <a:rPr lang="en-US" dirty="0" smtClean="0"/>
              <a:t>50% of the N is available in the first year after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871959062"/>
      </p:ext>
    </p:extLst>
  </p:cSld>
  <p:clrMapOvr>
    <a:masterClrMapping/>
  </p:clrMapOvr>
  <mc:AlternateContent xmlns:mc="http://schemas.openxmlformats.org/markup-compatibility/2006" xmlns:p14="http://schemas.microsoft.com/office/powerpoint/2010/main">
    <mc:Choice Requires="p14">
      <p:transition spd="slow" p14:dur="2000" advTm="33256"/>
    </mc:Choice>
    <mc:Fallback xmlns="">
      <p:transition spd="slow" advTm="33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290" y="-181458"/>
            <a:ext cx="8884920" cy="1295400"/>
          </a:xfrm>
        </p:spPr>
        <p:txBody>
          <a:bodyPr>
            <a:normAutofit fontScale="90000"/>
          </a:bodyPr>
          <a:lstStyle/>
          <a:p>
            <a:r>
              <a:rPr lang="en-US" dirty="0"/>
              <a:t>Organic N </a:t>
            </a:r>
            <a:r>
              <a:rPr lang="en-US" dirty="0" smtClean="0"/>
              <a:t>fertilizer – sewage sludge</a:t>
            </a:r>
            <a:endParaRPr lang="en-US" dirty="0"/>
          </a:p>
        </p:txBody>
      </p:sp>
      <p:sp>
        <p:nvSpPr>
          <p:cNvPr id="3" name="Content Placeholder 2"/>
          <p:cNvSpPr>
            <a:spLocks noGrp="1"/>
          </p:cNvSpPr>
          <p:nvPr>
            <p:ph idx="1"/>
          </p:nvPr>
        </p:nvSpPr>
        <p:spPr>
          <a:xfrm>
            <a:off x="575352" y="781214"/>
            <a:ext cx="9025847" cy="5646832"/>
          </a:xfrm>
        </p:spPr>
        <p:txBody>
          <a:bodyPr>
            <a:noAutofit/>
          </a:bodyPr>
          <a:lstStyle/>
          <a:p>
            <a:pPr lvl="1"/>
            <a:r>
              <a:rPr lang="en-US" dirty="0"/>
              <a:t>Treated to reduce pathogens, odor, and heavy metal concentrations</a:t>
            </a:r>
          </a:p>
          <a:p>
            <a:pPr lvl="2"/>
            <a:r>
              <a:rPr lang="en-US" dirty="0"/>
              <a:t>By adding lime to precipitate heavy metals</a:t>
            </a:r>
          </a:p>
          <a:p>
            <a:pPr lvl="2"/>
            <a:r>
              <a:rPr lang="en-US" dirty="0"/>
              <a:t>Aerobic or anaerobic digestion</a:t>
            </a:r>
          </a:p>
          <a:p>
            <a:pPr lvl="2"/>
            <a:r>
              <a:rPr lang="en-US" dirty="0"/>
              <a:t>By dewatering</a:t>
            </a:r>
          </a:p>
          <a:p>
            <a:pPr lvl="1"/>
            <a:r>
              <a:rPr lang="en-US" dirty="0"/>
              <a:t>Extent of treatment varies:</a:t>
            </a:r>
          </a:p>
          <a:p>
            <a:pPr lvl="2"/>
            <a:r>
              <a:rPr lang="en-US" dirty="0"/>
              <a:t>Class A: no restrictions, better grade</a:t>
            </a:r>
          </a:p>
          <a:p>
            <a:pPr lvl="2"/>
            <a:r>
              <a:rPr lang="en-US" dirty="0"/>
              <a:t>Class B: restricted use</a:t>
            </a:r>
          </a:p>
          <a:p>
            <a:pPr lvl="3"/>
            <a:r>
              <a:rPr lang="en-US" sz="2000" dirty="0"/>
              <a:t>Both classes may contain radioactive or pharmaceutical wastes</a:t>
            </a:r>
          </a:p>
          <a:p>
            <a:pPr lvl="1"/>
            <a:r>
              <a:rPr lang="en-US" dirty="0"/>
              <a:t>Contains organic (complex N compounds) and </a:t>
            </a:r>
          </a:p>
          <a:p>
            <a:pPr marL="457146" lvl="1" indent="0">
              <a:buNone/>
            </a:pPr>
            <a:r>
              <a:rPr lang="en-US" dirty="0"/>
              <a:t>   inorganic N (as NH</a:t>
            </a:r>
            <a:r>
              <a:rPr lang="en-US" baseline="-25000" dirty="0"/>
              <a:t>4</a:t>
            </a:r>
            <a:r>
              <a:rPr lang="en-US" baseline="30000" dirty="0"/>
              <a:t>+</a:t>
            </a:r>
            <a:r>
              <a:rPr lang="en-US" dirty="0"/>
              <a:t>)</a:t>
            </a:r>
          </a:p>
          <a:p>
            <a:pPr lvl="1"/>
            <a:r>
              <a:rPr lang="en-US" dirty="0"/>
              <a:t>Contains most other macro and </a:t>
            </a:r>
            <a:r>
              <a:rPr lang="en-US" dirty="0" smtClean="0"/>
              <a:t/>
            </a:r>
            <a:br>
              <a:rPr lang="en-US" dirty="0" smtClean="0"/>
            </a:br>
            <a:r>
              <a:rPr lang="en-US" dirty="0" smtClean="0"/>
              <a:t>micronutrients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724920851"/>
      </p:ext>
    </p:extLst>
  </p:cSld>
  <p:clrMapOvr>
    <a:masterClrMapping/>
  </p:clrMapOvr>
  <mc:AlternateContent xmlns:mc="http://schemas.openxmlformats.org/markup-compatibility/2006" xmlns:p14="http://schemas.microsoft.com/office/powerpoint/2010/main">
    <mc:Choice Requires="p14">
      <p:transition spd="slow" p14:dur="2000" advTm="39064"/>
    </mc:Choice>
    <mc:Fallback xmlns="">
      <p:transition spd="slow" advTm="3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636" y="0"/>
            <a:ext cx="8884920" cy="1295400"/>
          </a:xfrm>
        </p:spPr>
        <p:txBody>
          <a:bodyPr/>
          <a:lstStyle/>
          <a:p>
            <a:r>
              <a:rPr lang="en-US" dirty="0" smtClean="0">
                <a:ln>
                  <a:solidFill>
                    <a:schemeClr val="bg1"/>
                  </a:solidFill>
                </a:ln>
              </a:rPr>
              <a:t>What is fertilizer?</a:t>
            </a:r>
            <a:endParaRPr lang="en-US" dirty="0">
              <a:ln>
                <a:solidFill>
                  <a:schemeClr val="bg1"/>
                </a:solidFill>
              </a:ln>
            </a:endParaRPr>
          </a:p>
        </p:txBody>
      </p:sp>
      <p:sp>
        <p:nvSpPr>
          <p:cNvPr id="3" name="Content Placeholder 2"/>
          <p:cNvSpPr>
            <a:spLocks noGrp="1"/>
          </p:cNvSpPr>
          <p:nvPr>
            <p:ph idx="1"/>
          </p:nvPr>
        </p:nvSpPr>
        <p:spPr>
          <a:xfrm>
            <a:off x="796290" y="1478990"/>
            <a:ext cx="8884920" cy="4870345"/>
          </a:xfrm>
        </p:spPr>
        <p:txBody>
          <a:bodyPr>
            <a:normAutofit fontScale="85000" lnSpcReduction="10000"/>
          </a:bodyPr>
          <a:lstStyle/>
          <a:p>
            <a:r>
              <a:rPr lang="en-US" dirty="0" smtClean="0"/>
              <a:t>“Any </a:t>
            </a:r>
            <a:r>
              <a:rPr lang="en-US" u="sng" dirty="0"/>
              <a:t>organic</a:t>
            </a:r>
            <a:r>
              <a:rPr lang="en-US" dirty="0"/>
              <a:t> or </a:t>
            </a:r>
            <a:r>
              <a:rPr lang="en-US" u="sng" dirty="0"/>
              <a:t>inorganic</a:t>
            </a:r>
            <a:r>
              <a:rPr lang="en-US" dirty="0"/>
              <a:t> material of natural or synthetic origin that is added to a soil to supply one or more plant nutrients essential to the growth of </a:t>
            </a:r>
            <a:r>
              <a:rPr lang="en-US" dirty="0" smtClean="0"/>
              <a:t>plants”</a:t>
            </a:r>
            <a:endParaRPr lang="en-US" dirty="0"/>
          </a:p>
          <a:p>
            <a:endParaRPr lang="en-US" dirty="0" smtClean="0"/>
          </a:p>
          <a:p>
            <a:r>
              <a:rPr lang="en-US" dirty="0" smtClean="0"/>
              <a:t>Conventional/inorganic/synthetic: Manufactured</a:t>
            </a:r>
          </a:p>
          <a:p>
            <a:pPr lvl="1"/>
            <a:r>
              <a:rPr lang="en-US" dirty="0" smtClean="0"/>
              <a:t>But what about organic synthetics such as urea (NH</a:t>
            </a:r>
            <a:r>
              <a:rPr lang="en-US" baseline="-25000" dirty="0" smtClean="0"/>
              <a:t>3</a:t>
            </a:r>
            <a:r>
              <a:rPr lang="en-US" dirty="0" smtClean="0"/>
              <a:t>)</a:t>
            </a:r>
            <a:r>
              <a:rPr lang="en-US" baseline="-25000" dirty="0" smtClean="0"/>
              <a:t>2</a:t>
            </a:r>
            <a:r>
              <a:rPr lang="en-US" dirty="0" smtClean="0"/>
              <a:t>CO?</a:t>
            </a:r>
          </a:p>
          <a:p>
            <a:r>
              <a:rPr lang="en-US" dirty="0" smtClean="0"/>
              <a:t>Organic: Naturally occurring </a:t>
            </a:r>
            <a:r>
              <a:rPr lang="en-US" u="sng" dirty="0"/>
              <a:t>mineral </a:t>
            </a:r>
            <a:r>
              <a:rPr lang="en-US" u="sng" dirty="0" smtClean="0"/>
              <a:t>deposits</a:t>
            </a:r>
            <a:r>
              <a:rPr lang="en-US" dirty="0" smtClean="0"/>
              <a:t> or</a:t>
            </a:r>
            <a:endParaRPr lang="en-US" dirty="0"/>
          </a:p>
          <a:p>
            <a:r>
              <a:rPr lang="en-US" u="sng" dirty="0" smtClean="0"/>
              <a:t>organic materials</a:t>
            </a:r>
            <a:endParaRPr lang="en-US" dirty="0" smtClean="0"/>
          </a:p>
        </p:txBody>
      </p:sp>
      <p:sp>
        <p:nvSpPr>
          <p:cNvPr id="4" name="TextBox 3"/>
          <p:cNvSpPr txBox="1"/>
          <p:nvPr/>
        </p:nvSpPr>
        <p:spPr>
          <a:xfrm>
            <a:off x="6215826" y="5910604"/>
            <a:ext cx="3689102" cy="1200318"/>
          </a:xfrm>
          <a:prstGeom prst="rect">
            <a:avLst/>
          </a:prstGeom>
          <a:noFill/>
        </p:spPr>
        <p:txBody>
          <a:bodyPr wrap="square" lIns="91429" tIns="45715" rIns="91429" bIns="45715" rtlCol="0">
            <a:spAutoFit/>
          </a:bodyPr>
          <a:lstStyle/>
          <a:p>
            <a:r>
              <a:rPr lang="en-US" dirty="0" smtClean="0"/>
              <a:t>Saltpeter = KNO</a:t>
            </a:r>
            <a:r>
              <a:rPr lang="en-US" baseline="-25000" dirty="0" smtClean="0"/>
              <a:t>3</a:t>
            </a:r>
            <a:r>
              <a:rPr lang="en-US" dirty="0" smtClean="0"/>
              <a:t>= bat guano</a:t>
            </a:r>
          </a:p>
          <a:p>
            <a:r>
              <a:rPr lang="en-US" dirty="0" smtClean="0"/>
              <a:t>Rock phosphate</a:t>
            </a:r>
          </a:p>
          <a:p>
            <a:r>
              <a:rPr lang="en-US" dirty="0" smtClean="0"/>
              <a:t>Greensand</a:t>
            </a:r>
          </a:p>
          <a:p>
            <a:r>
              <a:rPr lang="en-US" dirty="0" smtClean="0"/>
              <a:t>Limestone</a:t>
            </a:r>
            <a:endParaRPr lang="en-US" dirty="0"/>
          </a:p>
        </p:txBody>
      </p:sp>
      <p:sp>
        <p:nvSpPr>
          <p:cNvPr id="5" name="TextBox 4"/>
          <p:cNvSpPr txBox="1"/>
          <p:nvPr/>
        </p:nvSpPr>
        <p:spPr>
          <a:xfrm>
            <a:off x="918482" y="6437939"/>
            <a:ext cx="3824838" cy="1323429"/>
          </a:xfrm>
          <a:prstGeom prst="rect">
            <a:avLst/>
          </a:prstGeom>
          <a:noFill/>
        </p:spPr>
        <p:txBody>
          <a:bodyPr wrap="square" lIns="91429" tIns="45715" rIns="91429" bIns="45715" rtlCol="0">
            <a:spAutoFit/>
          </a:bodyPr>
          <a:lstStyle/>
          <a:p>
            <a:r>
              <a:rPr lang="en-US" sz="2000" dirty="0"/>
              <a:t>Crop residue, animal waste, other organic waste products such as </a:t>
            </a:r>
            <a:r>
              <a:rPr lang="en-US" sz="2000" dirty="0" smtClean="0"/>
              <a:t>ash, </a:t>
            </a:r>
            <a:r>
              <a:rPr lang="en-US" sz="2000" dirty="0" err="1" smtClean="0"/>
              <a:t>biosolids</a:t>
            </a:r>
            <a:r>
              <a:rPr lang="en-US" sz="2000" dirty="0" smtClean="0"/>
              <a:t>, compost, seaweed, peat</a:t>
            </a:r>
            <a:endParaRPr lang="en-US" sz="2000" dirty="0"/>
          </a:p>
        </p:txBody>
      </p:sp>
      <p:cxnSp>
        <p:nvCxnSpPr>
          <p:cNvPr id="7" name="Straight Arrow Connector 6"/>
          <p:cNvCxnSpPr/>
          <p:nvPr/>
        </p:nvCxnSpPr>
        <p:spPr>
          <a:xfrm flipH="1">
            <a:off x="2543908" y="5763150"/>
            <a:ext cx="173840" cy="780296"/>
          </a:xfrm>
          <a:prstGeom prst="straightConnector1">
            <a:avLst/>
          </a:prstGeom>
          <a:ln w="57150" cmpd="sng">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55827" y="5257850"/>
            <a:ext cx="791894" cy="600431"/>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925970449"/>
      </p:ext>
    </p:extLst>
  </p:cSld>
  <p:clrMapOvr>
    <a:masterClrMapping/>
  </p:clrMapOvr>
  <mc:AlternateContent xmlns:mc="http://schemas.openxmlformats.org/markup-compatibility/2006" xmlns:p14="http://schemas.microsoft.com/office/powerpoint/2010/main">
    <mc:Choice Requires="p14">
      <p:transition spd="slow" p14:dur="2000" advTm="63836"/>
    </mc:Choice>
    <mc:Fallback xmlns="">
      <p:transition spd="slow" advTm="6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09" y="125651"/>
            <a:ext cx="8186672" cy="1128992"/>
          </a:xfrm>
        </p:spPr>
        <p:txBody>
          <a:bodyPr>
            <a:normAutofit/>
          </a:bodyPr>
          <a:lstStyle/>
          <a:p>
            <a:r>
              <a:rPr lang="en-US" sz="4000" dirty="0"/>
              <a:t>Organic N fertilizer – sewage sludge</a:t>
            </a:r>
          </a:p>
        </p:txBody>
      </p:sp>
      <p:sp>
        <p:nvSpPr>
          <p:cNvPr id="3" name="Content Placeholder 2"/>
          <p:cNvSpPr>
            <a:spLocks noGrp="1"/>
          </p:cNvSpPr>
          <p:nvPr>
            <p:ph idx="1"/>
          </p:nvPr>
        </p:nvSpPr>
        <p:spPr>
          <a:xfrm>
            <a:off x="561305" y="1410084"/>
            <a:ext cx="8442886" cy="5703359"/>
          </a:xfrm>
        </p:spPr>
        <p:txBody>
          <a:bodyPr>
            <a:normAutofit fontScale="85000" lnSpcReduction="10000"/>
          </a:bodyPr>
          <a:lstStyle/>
          <a:p>
            <a:pPr lvl="1"/>
            <a:r>
              <a:rPr lang="en-US" sz="3200" dirty="0"/>
              <a:t>N content of sewage sludge is variable</a:t>
            </a:r>
          </a:p>
          <a:p>
            <a:pPr lvl="1"/>
            <a:r>
              <a:rPr lang="en-US" sz="3200" dirty="0"/>
              <a:t>Application rates determined by:</a:t>
            </a:r>
          </a:p>
          <a:p>
            <a:pPr lvl="2"/>
            <a:r>
              <a:rPr lang="en-US" sz="2800" dirty="0"/>
              <a:t>Crop N requirement</a:t>
            </a:r>
          </a:p>
          <a:p>
            <a:pPr lvl="2"/>
            <a:r>
              <a:rPr lang="en-US" sz="2800" dirty="0"/>
              <a:t>Content of plant-available N, including:</a:t>
            </a:r>
          </a:p>
          <a:p>
            <a:pPr lvl="3"/>
            <a:r>
              <a:rPr lang="en-US" dirty="0"/>
              <a:t>NO</a:t>
            </a:r>
            <a:r>
              <a:rPr lang="en-US" baseline="-25000" dirty="0"/>
              <a:t>3</a:t>
            </a:r>
            <a:r>
              <a:rPr lang="en-US" baseline="30000" dirty="0" smtClean="0"/>
              <a:t>-</a:t>
            </a:r>
            <a:r>
              <a:rPr lang="en-US" dirty="0" smtClean="0"/>
              <a:t>-</a:t>
            </a:r>
            <a:r>
              <a:rPr lang="en-US" dirty="0"/>
              <a:t>N</a:t>
            </a:r>
          </a:p>
          <a:p>
            <a:pPr lvl="3"/>
            <a:r>
              <a:rPr lang="en-US" dirty="0"/>
              <a:t>NH</a:t>
            </a:r>
            <a:r>
              <a:rPr lang="en-US" baseline="-25000" dirty="0"/>
              <a:t>4</a:t>
            </a:r>
            <a:r>
              <a:rPr lang="en-US" baseline="30000" dirty="0" smtClean="0"/>
              <a:t>+</a:t>
            </a:r>
            <a:r>
              <a:rPr lang="en-US" dirty="0" smtClean="0"/>
              <a:t>-</a:t>
            </a:r>
            <a:r>
              <a:rPr lang="en-US" dirty="0"/>
              <a:t>N, with adjustment for volatilization losses</a:t>
            </a:r>
          </a:p>
          <a:p>
            <a:pPr lvl="3"/>
            <a:r>
              <a:rPr lang="en-US" dirty="0" err="1"/>
              <a:t>Mineralizeable</a:t>
            </a:r>
            <a:r>
              <a:rPr lang="en-US" dirty="0"/>
              <a:t> organic N as estimated by incubation </a:t>
            </a:r>
          </a:p>
          <a:p>
            <a:pPr lvl="3"/>
            <a:r>
              <a:rPr lang="en-US" dirty="0"/>
              <a:t>assays</a:t>
            </a:r>
          </a:p>
          <a:p>
            <a:pPr lvl="2"/>
            <a:r>
              <a:rPr lang="en-US" sz="2800" dirty="0"/>
              <a:t>P content</a:t>
            </a:r>
          </a:p>
          <a:p>
            <a:pPr lvl="3"/>
            <a:r>
              <a:rPr lang="en-US" dirty="0"/>
              <a:t>Sludge applied at agronomic N rates supplies excessive P</a:t>
            </a:r>
          </a:p>
          <a:p>
            <a:pPr lvl="2"/>
            <a:r>
              <a:rPr lang="en-US" sz="2800" dirty="0"/>
              <a:t>Heavy metal content</a:t>
            </a:r>
          </a:p>
          <a:p>
            <a:pPr lvl="3"/>
            <a:r>
              <a:rPr lang="en-US" dirty="0"/>
              <a:t>Often determines annual and cumulative soil loading </a:t>
            </a:r>
          </a:p>
          <a:p>
            <a:pPr lvl="3"/>
            <a:r>
              <a:rPr lang="en-US" dirty="0"/>
              <a:t>limits</a:t>
            </a:r>
          </a:p>
          <a:p>
            <a:pPr lvl="1"/>
            <a:endParaRPr lang="en-US"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48322249"/>
      </p:ext>
    </p:extLst>
  </p:cSld>
  <p:clrMapOvr>
    <a:masterClrMapping/>
  </p:clrMapOvr>
  <mc:AlternateContent xmlns:mc="http://schemas.openxmlformats.org/markup-compatibility/2006" xmlns:p14="http://schemas.microsoft.com/office/powerpoint/2010/main">
    <mc:Choice Requires="p14">
      <p:transition spd="slow" p14:dur="2000" advTm="24256"/>
    </mc:Choice>
    <mc:Fallback xmlns="">
      <p:transition spd="slow" advTm="2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094" y="113016"/>
            <a:ext cx="9045026" cy="1487967"/>
          </a:xfrm>
        </p:spPr>
        <p:txBody>
          <a:bodyPr>
            <a:normAutofit/>
          </a:bodyPr>
          <a:lstStyle/>
          <a:p>
            <a:r>
              <a:rPr lang="en-US" sz="3600" dirty="0"/>
              <a:t>Organic N fertilizer – green manure/cover crops</a:t>
            </a:r>
          </a:p>
        </p:txBody>
      </p:sp>
      <p:sp>
        <p:nvSpPr>
          <p:cNvPr id="3" name="Content Placeholder 2"/>
          <p:cNvSpPr>
            <a:spLocks noGrp="1"/>
          </p:cNvSpPr>
          <p:nvPr>
            <p:ph idx="1"/>
          </p:nvPr>
        </p:nvSpPr>
        <p:spPr>
          <a:xfrm>
            <a:off x="669332" y="1469160"/>
            <a:ext cx="8442886" cy="5703359"/>
          </a:xfrm>
        </p:spPr>
        <p:txBody>
          <a:bodyPr>
            <a:normAutofit fontScale="70000" lnSpcReduction="20000"/>
          </a:bodyPr>
          <a:lstStyle/>
          <a:p>
            <a:r>
              <a:rPr lang="en-US" dirty="0" smtClean="0"/>
              <a:t>For summer cash crop, use as </a:t>
            </a:r>
          </a:p>
          <a:p>
            <a:pPr marL="0" indent="0">
              <a:buNone/>
            </a:pPr>
            <a:r>
              <a:rPr lang="en-US" dirty="0" smtClean="0"/>
              <a:t>    winter cover</a:t>
            </a:r>
          </a:p>
          <a:p>
            <a:pPr lvl="1"/>
            <a:r>
              <a:rPr lang="en-US" dirty="0" smtClean="0"/>
              <a:t>Plant in fall</a:t>
            </a:r>
          </a:p>
          <a:p>
            <a:pPr lvl="1"/>
            <a:r>
              <a:rPr lang="en-US" dirty="0" smtClean="0"/>
              <a:t>Kill or harvest in spring</a:t>
            </a:r>
          </a:p>
          <a:p>
            <a:pPr lvl="2"/>
            <a:r>
              <a:rPr lang="en-US" dirty="0" smtClean="0"/>
              <a:t>By plowing under (green manure) </a:t>
            </a:r>
          </a:p>
          <a:p>
            <a:pPr marL="914294" lvl="2" indent="0">
              <a:buNone/>
            </a:pPr>
            <a:r>
              <a:rPr lang="en-US" dirty="0" smtClean="0"/>
              <a:t>     or herbicide</a:t>
            </a:r>
          </a:p>
          <a:p>
            <a:r>
              <a:rPr lang="en-US" dirty="0" smtClean="0"/>
              <a:t>Source of N</a:t>
            </a:r>
          </a:p>
          <a:p>
            <a:pPr lvl="1"/>
            <a:r>
              <a:rPr lang="en-US" dirty="0" smtClean="0"/>
              <a:t>Not all N is plant available</a:t>
            </a:r>
          </a:p>
          <a:p>
            <a:pPr lvl="1"/>
            <a:r>
              <a:rPr lang="en-US" dirty="0" smtClean="0"/>
              <a:t>Supplemental N may be needed</a:t>
            </a:r>
          </a:p>
          <a:p>
            <a:pPr lvl="1"/>
            <a:r>
              <a:rPr lang="en-US" dirty="0" smtClean="0"/>
              <a:t>Non-leguminous crops do not supply much N</a:t>
            </a:r>
          </a:p>
          <a:p>
            <a:r>
              <a:rPr lang="en-US" dirty="0" smtClean="0"/>
              <a:t>Reduced NO</a:t>
            </a:r>
            <a:r>
              <a:rPr lang="en-US" baseline="-25000" dirty="0" smtClean="0"/>
              <a:t>3</a:t>
            </a:r>
            <a:r>
              <a:rPr lang="en-US" baseline="30000" dirty="0" smtClean="0"/>
              <a:t>-</a:t>
            </a:r>
            <a:r>
              <a:rPr lang="en-US" dirty="0" smtClean="0"/>
              <a:t> leaching from soil from assimilation</a:t>
            </a:r>
          </a:p>
          <a:p>
            <a:r>
              <a:rPr lang="en-US" dirty="0" smtClean="0"/>
              <a:t>Increase in soil organic matter</a:t>
            </a:r>
          </a:p>
          <a:p>
            <a:r>
              <a:rPr lang="en-US" dirty="0" smtClean="0"/>
              <a:t>Reduced erosion</a:t>
            </a:r>
          </a:p>
          <a:p>
            <a:r>
              <a:rPr lang="en-US" dirty="0" smtClean="0"/>
              <a:t>There are </a:t>
            </a:r>
            <a:r>
              <a:rPr lang="en-US" dirty="0"/>
              <a:t>many options: </a:t>
            </a:r>
            <a:r>
              <a:rPr lang="en-US" sz="2000" dirty="0">
                <a:hlinkClick r:id="rId4"/>
              </a:rPr>
              <a:t>http://www.nrcs.usda.gov/wps/portal/nrcs/detailfull/national/landuse/crops/?</a:t>
            </a:r>
            <a:r>
              <a:rPr lang="en-US" sz="2000" dirty="0" smtClean="0">
                <a:hlinkClick r:id="rId4"/>
              </a:rPr>
              <a:t>cid=stelprdb1077238</a:t>
            </a:r>
            <a:endParaRPr lang="en-US" sz="2000" dirty="0" smtClean="0"/>
          </a:p>
          <a:p>
            <a:endParaRPr lang="en-US" dirty="0" smtClean="0"/>
          </a:p>
          <a:p>
            <a:pPr lvl="2"/>
            <a:endParaRPr lang="en-US" dirty="0"/>
          </a:p>
        </p:txBody>
      </p:sp>
      <p:pic>
        <p:nvPicPr>
          <p:cNvPr id="5" name="Picture 4"/>
          <p:cNvPicPr>
            <a:picLocks noChangeAspect="1"/>
          </p:cNvPicPr>
          <p:nvPr/>
        </p:nvPicPr>
        <p:blipFill>
          <a:blip r:embed="rId5"/>
          <a:stretch>
            <a:fillRect/>
          </a:stretch>
        </p:blipFill>
        <p:spPr>
          <a:xfrm>
            <a:off x="5359464" y="1217544"/>
            <a:ext cx="4608375" cy="3262679"/>
          </a:xfrm>
          <a:prstGeom prst="rect">
            <a:avLst/>
          </a:prstGeom>
          <a:ln>
            <a:solidFill>
              <a:schemeClr val="tx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759750709"/>
      </p:ext>
    </p:extLst>
  </p:cSld>
  <p:clrMapOvr>
    <a:masterClrMapping/>
  </p:clrMapOvr>
  <mc:AlternateContent xmlns:mc="http://schemas.openxmlformats.org/markup-compatibility/2006" xmlns:p14="http://schemas.microsoft.com/office/powerpoint/2010/main">
    <mc:Choice Requires="p14">
      <p:transition spd="slow" p14:dur="2000" advTm="26378"/>
    </mc:Choice>
    <mc:Fallback xmlns="">
      <p:transition spd="slow" advTm="26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562" y="358191"/>
            <a:ext cx="8989712" cy="1209508"/>
          </a:xfrm>
        </p:spPr>
        <p:txBody>
          <a:bodyPr>
            <a:normAutofit fontScale="90000"/>
          </a:bodyPr>
          <a:lstStyle/>
          <a:p>
            <a:r>
              <a:rPr lang="en-US" sz="4000" dirty="0"/>
              <a:t>Organic N fertilizer – animal by-products</a:t>
            </a:r>
          </a:p>
        </p:txBody>
      </p:sp>
      <p:sp>
        <p:nvSpPr>
          <p:cNvPr id="3" name="Content Placeholder 2"/>
          <p:cNvSpPr>
            <a:spLocks noGrp="1"/>
          </p:cNvSpPr>
          <p:nvPr>
            <p:ph idx="1"/>
          </p:nvPr>
        </p:nvSpPr>
        <p:spPr>
          <a:xfrm>
            <a:off x="702982" y="1877556"/>
            <a:ext cx="8884920" cy="4870345"/>
          </a:xfrm>
        </p:spPr>
        <p:txBody>
          <a:bodyPr>
            <a:normAutofit fontScale="92500" lnSpcReduction="20000"/>
          </a:bodyPr>
          <a:lstStyle/>
          <a:p>
            <a:r>
              <a:rPr lang="en-US" dirty="0" smtClean="0"/>
              <a:t>Products of the slaughterhouse industry</a:t>
            </a:r>
          </a:p>
          <a:p>
            <a:r>
              <a:rPr lang="en-US" dirty="0" smtClean="0"/>
              <a:t>Blood meal (highest N of all the natural organics) (12-1.5-0.5)</a:t>
            </a:r>
          </a:p>
          <a:p>
            <a:r>
              <a:rPr lang="en-US" dirty="0" smtClean="0"/>
              <a:t>Bone meal </a:t>
            </a:r>
          </a:p>
          <a:p>
            <a:r>
              <a:rPr lang="en-US" dirty="0" smtClean="0"/>
              <a:t>Feather meal</a:t>
            </a:r>
          </a:p>
          <a:p>
            <a:r>
              <a:rPr lang="en-US" dirty="0" smtClean="0"/>
              <a:t>Fish meal/emulsion </a:t>
            </a:r>
          </a:p>
          <a:p>
            <a:r>
              <a:rPr lang="en-US" dirty="0" smtClean="0"/>
              <a:t>Tend to have offensive odor</a:t>
            </a:r>
          </a:p>
          <a:p>
            <a:r>
              <a:rPr lang="en-US" dirty="0" smtClean="0"/>
              <a:t>Generally expensive</a:t>
            </a:r>
          </a:p>
          <a:p>
            <a:r>
              <a:rPr lang="en-US" dirty="0" smtClean="0"/>
              <a:t>Slow-release of nutrients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073471772"/>
      </p:ext>
    </p:extLst>
  </p:cSld>
  <p:clrMapOvr>
    <a:masterClrMapping/>
  </p:clrMapOvr>
  <mc:AlternateContent xmlns:mc="http://schemas.openxmlformats.org/markup-compatibility/2006" xmlns:p14="http://schemas.microsoft.com/office/powerpoint/2010/main">
    <mc:Choice Requires="p14">
      <p:transition spd="slow" p14:dur="2000" advTm="25656"/>
    </mc:Choice>
    <mc:Fallback xmlns="">
      <p:transition spd="slow" advTm="2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Organic N fertilizer – mineral forms</a:t>
            </a:r>
            <a:endParaRPr lang="en-US" dirty="0"/>
          </a:p>
        </p:txBody>
      </p:sp>
      <p:sp>
        <p:nvSpPr>
          <p:cNvPr id="3" name="Content Placeholder 2"/>
          <p:cNvSpPr>
            <a:spLocks noGrp="1"/>
          </p:cNvSpPr>
          <p:nvPr>
            <p:ph idx="1"/>
          </p:nvPr>
        </p:nvSpPr>
        <p:spPr/>
        <p:txBody>
          <a:bodyPr/>
          <a:lstStyle/>
          <a:p>
            <a:r>
              <a:rPr lang="en-US" dirty="0" smtClean="0"/>
              <a:t>N does not normally occur in mineral forms</a:t>
            </a:r>
          </a:p>
          <a:p>
            <a:pPr lvl="1"/>
            <a:r>
              <a:rPr lang="en-US" dirty="0" smtClean="0"/>
              <a:t>Except as fixed NH</a:t>
            </a:r>
            <a:r>
              <a:rPr lang="en-US" baseline="-25000" dirty="0" smtClean="0"/>
              <a:t>4</a:t>
            </a:r>
            <a:r>
              <a:rPr lang="en-US" baseline="30000" dirty="0" smtClean="0"/>
              <a:t>+ </a:t>
            </a:r>
            <a:r>
              <a:rPr lang="en-US" dirty="0" smtClean="0"/>
              <a:t>in rocks and clay minerals</a:t>
            </a:r>
          </a:p>
          <a:p>
            <a:pPr lvl="2"/>
            <a:r>
              <a:rPr lang="en-US" dirty="0" smtClean="0"/>
              <a:t>Fixed = not available</a:t>
            </a:r>
          </a:p>
          <a:p>
            <a:pPr lvl="1"/>
            <a:r>
              <a:rPr lang="en-US" dirty="0" smtClean="0"/>
              <a:t>Or, as nitrate salts in arid regions</a:t>
            </a:r>
          </a:p>
          <a:p>
            <a:r>
              <a:rPr lang="en-US" dirty="0" smtClean="0"/>
              <a:t>Chilean nitrate = </a:t>
            </a:r>
            <a:r>
              <a:rPr lang="en-US" dirty="0" err="1" smtClean="0"/>
              <a:t>nitratine</a:t>
            </a:r>
            <a:r>
              <a:rPr lang="en-US" dirty="0" smtClean="0"/>
              <a:t> = NaNO</a:t>
            </a:r>
            <a:r>
              <a:rPr lang="en-US" baseline="-25000" dirty="0" smtClean="0"/>
              <a:t>3</a:t>
            </a:r>
          </a:p>
          <a:p>
            <a:pPr lvl="1"/>
            <a:r>
              <a:rPr lang="en-US" dirty="0" err="1" smtClean="0"/>
              <a:t>Acatama</a:t>
            </a:r>
            <a:r>
              <a:rPr lang="en-US" dirty="0" smtClean="0"/>
              <a:t> desert, Chile; Death Valley, CA</a:t>
            </a:r>
          </a:p>
          <a:p>
            <a:r>
              <a:rPr lang="en-US" dirty="0" smtClean="0"/>
              <a:t>Bat guano = KNO</a:t>
            </a:r>
            <a:r>
              <a:rPr lang="en-US" baseline="-25000" dirty="0" smtClean="0"/>
              <a:t>3</a:t>
            </a:r>
          </a:p>
          <a:p>
            <a:endParaRPr lang="en-US" baseline="-25000" dirty="0"/>
          </a:p>
          <a:p>
            <a:pPr marL="0" indent="0">
              <a:buNone/>
            </a:pPr>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097926649"/>
      </p:ext>
    </p:extLst>
  </p:cSld>
  <p:clrMapOvr>
    <a:masterClrMapping/>
  </p:clrMapOvr>
  <mc:AlternateContent xmlns:mc="http://schemas.openxmlformats.org/markup-compatibility/2006" xmlns:p14="http://schemas.microsoft.com/office/powerpoint/2010/main">
    <mc:Choice Requires="p14">
      <p:transition spd="slow" p14:dur="2000" advTm="18168"/>
    </mc:Choice>
    <mc:Fallback xmlns="">
      <p:transition spd="slow" advTm="1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86" y="199257"/>
            <a:ext cx="8884920" cy="1295400"/>
          </a:xfrm>
        </p:spPr>
        <p:txBody>
          <a:bodyPr/>
          <a:lstStyle/>
          <a:p>
            <a:r>
              <a:rPr lang="en-US" dirty="0" smtClean="0"/>
              <a:t>P fertilizers</a:t>
            </a:r>
            <a:endParaRPr lang="en-US" dirty="0"/>
          </a:p>
        </p:txBody>
      </p:sp>
      <p:sp>
        <p:nvSpPr>
          <p:cNvPr id="3" name="Content Placeholder 2"/>
          <p:cNvSpPr>
            <a:spLocks noGrp="1"/>
          </p:cNvSpPr>
          <p:nvPr>
            <p:ph idx="1"/>
          </p:nvPr>
        </p:nvSpPr>
        <p:spPr>
          <a:xfrm>
            <a:off x="991555" y="1378791"/>
            <a:ext cx="8442886" cy="4931516"/>
          </a:xfrm>
        </p:spPr>
        <p:txBody>
          <a:bodyPr/>
          <a:lstStyle/>
          <a:p>
            <a:r>
              <a:rPr lang="en-US" dirty="0" smtClean="0"/>
              <a:t>Back to the bag: what does the number</a:t>
            </a:r>
          </a:p>
          <a:p>
            <a:pPr marL="0" indent="0">
              <a:buNone/>
            </a:pPr>
            <a:r>
              <a:rPr lang="en-US" dirty="0" smtClean="0"/>
              <a:t>   mean?</a:t>
            </a:r>
          </a:p>
          <a:p>
            <a:pPr lvl="1"/>
            <a:r>
              <a:rPr lang="en-US" dirty="0" smtClean="0"/>
              <a:t>Actual % of P?</a:t>
            </a:r>
          </a:p>
          <a:p>
            <a:pPr lvl="1"/>
            <a:r>
              <a:rPr lang="en-US" dirty="0" smtClean="0"/>
              <a:t>No (P</a:t>
            </a:r>
            <a:r>
              <a:rPr lang="en-US" baseline="-25000" dirty="0" smtClean="0"/>
              <a:t>2</a:t>
            </a:r>
            <a:r>
              <a:rPr lang="en-US" dirty="0" smtClean="0"/>
              <a:t>O</a:t>
            </a:r>
            <a:r>
              <a:rPr lang="en-US" baseline="-25000" dirty="0" smtClean="0"/>
              <a:t>5</a:t>
            </a:r>
            <a:r>
              <a:rPr lang="en-US" dirty="0" smtClean="0"/>
              <a:t>), to get the actual % P x by 0.44</a:t>
            </a:r>
          </a:p>
          <a:p>
            <a:pPr lvl="1"/>
            <a:r>
              <a:rPr lang="en-US" dirty="0" smtClean="0"/>
              <a:t>Why?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4094269220"/>
      </p:ext>
    </p:extLst>
  </p:cSld>
  <p:clrMapOvr>
    <a:masterClrMapping/>
  </p:clrMapOvr>
  <mc:AlternateContent xmlns:mc="http://schemas.openxmlformats.org/markup-compatibility/2006" xmlns:p14="http://schemas.microsoft.com/office/powerpoint/2010/main">
    <mc:Choice Requires="p14">
      <p:transition spd="slow" p14:dur="2000" advTm="62345"/>
    </mc:Choice>
    <mc:Fallback xmlns="">
      <p:transition spd="slow" advTm="6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uptake of P by plants</a:t>
            </a:r>
            <a:endParaRPr lang="en-US" dirty="0"/>
          </a:p>
        </p:txBody>
      </p:sp>
      <p:sp>
        <p:nvSpPr>
          <p:cNvPr id="3" name="Content Placeholder 2"/>
          <p:cNvSpPr>
            <a:spLocks noGrp="1"/>
          </p:cNvSpPr>
          <p:nvPr>
            <p:ph idx="1"/>
          </p:nvPr>
        </p:nvSpPr>
        <p:spPr/>
        <p:txBody>
          <a:bodyPr>
            <a:normAutofit lnSpcReduction="10000"/>
          </a:bodyPr>
          <a:lstStyle/>
          <a:p>
            <a:r>
              <a:rPr lang="en-US" dirty="0" smtClean="0"/>
              <a:t>Unlike N</a:t>
            </a:r>
          </a:p>
          <a:p>
            <a:r>
              <a:rPr lang="en-US" dirty="0" smtClean="0"/>
              <a:t>Taken up throughout the life of the plant</a:t>
            </a:r>
          </a:p>
          <a:p>
            <a:r>
              <a:rPr lang="en-US" dirty="0" smtClean="0"/>
              <a:t>Early growing season most critical</a:t>
            </a:r>
          </a:p>
          <a:p>
            <a:pPr lvl="1"/>
            <a:r>
              <a:rPr lang="en-US" dirty="0" smtClean="0"/>
              <a:t>A paradox: P required for root growth, root growth limits P uptake</a:t>
            </a:r>
          </a:p>
          <a:p>
            <a:r>
              <a:rPr lang="en-US" dirty="0" smtClean="0"/>
              <a:t>Root system not well developed in seedlings</a:t>
            </a:r>
          </a:p>
          <a:p>
            <a:r>
              <a:rPr lang="en-US" dirty="0" smtClean="0"/>
              <a:t>Cool weather slows plant growth – purple corn?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4188367552"/>
      </p:ext>
    </p:extLst>
  </p:cSld>
  <p:clrMapOvr>
    <a:masterClrMapping/>
  </p:clrMapOvr>
  <mc:AlternateContent xmlns:mc="http://schemas.openxmlformats.org/markup-compatibility/2006" xmlns:p14="http://schemas.microsoft.com/office/powerpoint/2010/main">
    <mc:Choice Requires="p14">
      <p:transition spd="slow" p14:dur="2000" advTm="18052"/>
    </mc:Choice>
    <mc:Fallback xmlns="">
      <p:transition spd="slow" advTm="1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596" y="305583"/>
            <a:ext cx="8995374" cy="1295400"/>
          </a:xfrm>
        </p:spPr>
        <p:txBody>
          <a:bodyPr>
            <a:normAutofit fontScale="90000"/>
          </a:bodyPr>
          <a:lstStyle/>
          <a:p>
            <a:r>
              <a:rPr lang="en-US" dirty="0" smtClean="0"/>
              <a:t>Synthetic P fertilizers – </a:t>
            </a:r>
            <a:br>
              <a:rPr lang="en-US" dirty="0" smtClean="0"/>
            </a:br>
            <a:r>
              <a:rPr lang="en-US" dirty="0" smtClean="0"/>
              <a:t>phosphoric acid</a:t>
            </a:r>
            <a:endParaRPr lang="en-US" dirty="0"/>
          </a:p>
        </p:txBody>
      </p:sp>
      <p:sp>
        <p:nvSpPr>
          <p:cNvPr id="3" name="Content Placeholder 2"/>
          <p:cNvSpPr>
            <a:spLocks noGrp="1"/>
          </p:cNvSpPr>
          <p:nvPr>
            <p:ph idx="1"/>
          </p:nvPr>
        </p:nvSpPr>
        <p:spPr>
          <a:xfrm>
            <a:off x="857656" y="2140055"/>
            <a:ext cx="8884920" cy="4870345"/>
          </a:xfrm>
        </p:spPr>
        <p:txBody>
          <a:bodyPr/>
          <a:lstStyle/>
          <a:p>
            <a:r>
              <a:rPr lang="en-US" dirty="0" smtClean="0"/>
              <a:t>Fertilizer grade 0-50-0</a:t>
            </a:r>
          </a:p>
          <a:p>
            <a:r>
              <a:rPr lang="en-US" dirty="0" smtClean="0"/>
              <a:t>Made from rock phosphate</a:t>
            </a:r>
          </a:p>
          <a:p>
            <a:r>
              <a:rPr lang="en-US" dirty="0" smtClean="0"/>
              <a:t>Some use in </a:t>
            </a:r>
            <a:r>
              <a:rPr lang="en-US" dirty="0" err="1" smtClean="0"/>
              <a:t>fertigation</a:t>
            </a:r>
            <a:endParaRPr lang="en-US" dirty="0" smtClean="0"/>
          </a:p>
          <a:p>
            <a:r>
              <a:rPr lang="en-US" dirty="0" smtClean="0"/>
              <a:t>Main use is manufacture of other P fertilizers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657444732"/>
      </p:ext>
    </p:extLst>
  </p:cSld>
  <p:clrMapOvr>
    <a:masterClrMapping/>
  </p:clrMapOvr>
  <mc:AlternateContent xmlns:mc="http://schemas.openxmlformats.org/markup-compatibility/2006" xmlns:p14="http://schemas.microsoft.com/office/powerpoint/2010/main">
    <mc:Choice Requires="p14">
      <p:transition spd="slow" p14:dur="2000" advTm="26214"/>
    </mc:Choice>
    <mc:Fallback xmlns="">
      <p:transition spd="slow" advTm="2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667" y="100101"/>
            <a:ext cx="8883543" cy="1295400"/>
          </a:xfrm>
        </p:spPr>
        <p:txBody>
          <a:bodyPr>
            <a:normAutofit fontScale="90000"/>
          </a:bodyPr>
          <a:lstStyle/>
          <a:p>
            <a:r>
              <a:rPr lang="en-US" dirty="0" smtClean="0"/>
              <a:t>Synthetic P fertilizers – </a:t>
            </a:r>
            <a:br>
              <a:rPr lang="en-US" dirty="0" smtClean="0"/>
            </a:br>
            <a:r>
              <a:rPr lang="en-US" dirty="0" smtClean="0"/>
              <a:t>calcium orthophosphates</a:t>
            </a:r>
            <a:endParaRPr lang="en-US" dirty="0"/>
          </a:p>
        </p:txBody>
      </p:sp>
      <p:sp>
        <p:nvSpPr>
          <p:cNvPr id="3" name="Content Placeholder 2"/>
          <p:cNvSpPr>
            <a:spLocks noGrp="1"/>
          </p:cNvSpPr>
          <p:nvPr>
            <p:ph idx="1"/>
          </p:nvPr>
        </p:nvSpPr>
        <p:spPr>
          <a:xfrm>
            <a:off x="708243" y="1490984"/>
            <a:ext cx="8442886" cy="5703359"/>
          </a:xfrm>
        </p:spPr>
        <p:txBody>
          <a:bodyPr>
            <a:normAutofit fontScale="77500" lnSpcReduction="20000"/>
          </a:bodyPr>
          <a:lstStyle/>
          <a:p>
            <a:r>
              <a:rPr lang="en-US" dirty="0" smtClean="0"/>
              <a:t>Single superphosphate</a:t>
            </a:r>
          </a:p>
          <a:p>
            <a:pPr lvl="1"/>
            <a:r>
              <a:rPr lang="en-US" dirty="0" smtClean="0"/>
              <a:t>AKA ordinary superphosphate (OSP); normal superphosphate (NSP)</a:t>
            </a:r>
          </a:p>
          <a:p>
            <a:pPr lvl="1"/>
            <a:r>
              <a:rPr lang="en-US" dirty="0" smtClean="0"/>
              <a:t>Fertilizer grade: 0-20-0-12 (8.6%P; 12% S)</a:t>
            </a:r>
          </a:p>
          <a:p>
            <a:pPr lvl="1"/>
            <a:r>
              <a:rPr lang="en-US" dirty="0" smtClean="0"/>
              <a:t>Leading P fertilizer until 1950’s</a:t>
            </a:r>
          </a:p>
          <a:p>
            <a:pPr lvl="1"/>
            <a:r>
              <a:rPr lang="en-US" dirty="0" smtClean="0"/>
              <a:t>Main limitation is low P analysis</a:t>
            </a:r>
          </a:p>
          <a:p>
            <a:pPr lvl="1"/>
            <a:r>
              <a:rPr lang="en-US" dirty="0" smtClean="0"/>
              <a:t>No longer available in the U.S., still used in other parts of the world</a:t>
            </a:r>
          </a:p>
          <a:p>
            <a:r>
              <a:rPr lang="en-US" dirty="0" smtClean="0"/>
              <a:t>Triple superphosphate (TSP)</a:t>
            </a:r>
          </a:p>
          <a:p>
            <a:pPr lvl="1"/>
            <a:r>
              <a:rPr lang="en-US" dirty="0" smtClean="0"/>
              <a:t>AKA concentrated superphosphate</a:t>
            </a:r>
          </a:p>
          <a:p>
            <a:pPr lvl="1"/>
            <a:r>
              <a:rPr lang="en-US" dirty="0" smtClean="0"/>
              <a:t>Fertilizer grade 0-46-0</a:t>
            </a:r>
          </a:p>
          <a:p>
            <a:pPr lvl="1"/>
            <a:r>
              <a:rPr lang="en-US" dirty="0" smtClean="0"/>
              <a:t>Contains very little S</a:t>
            </a:r>
          </a:p>
          <a:p>
            <a:pPr lvl="1"/>
            <a:r>
              <a:rPr lang="en-US" dirty="0" smtClean="0"/>
              <a:t>High analysis reduces costs</a:t>
            </a:r>
          </a:p>
          <a:p>
            <a:pPr lvl="1"/>
            <a:r>
              <a:rPr lang="en-US" dirty="0" smtClean="0"/>
              <a:t>Leading P fertilizer in the U.S. in the 1950’s and 1960’s</a:t>
            </a:r>
          </a:p>
          <a:p>
            <a:pPr lvl="1"/>
            <a:r>
              <a:rPr lang="en-US" dirty="0" smtClean="0"/>
              <a:t>Still widely available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77663408"/>
      </p:ext>
    </p:extLst>
  </p:cSld>
  <p:clrMapOvr>
    <a:masterClrMapping/>
  </p:clrMapOvr>
  <mc:AlternateContent xmlns:mc="http://schemas.openxmlformats.org/markup-compatibility/2006" xmlns:p14="http://schemas.microsoft.com/office/powerpoint/2010/main">
    <mc:Choice Requires="p14">
      <p:transition spd="slow" p14:dur="2000" advTm="45640"/>
    </mc:Choice>
    <mc:Fallback xmlns="">
      <p:transition spd="slow" advTm="4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Synthetic P fertilizers – ammonium phosphates</a:t>
            </a:r>
            <a:endParaRPr lang="en-US" dirty="0"/>
          </a:p>
        </p:txBody>
      </p:sp>
      <p:sp>
        <p:nvSpPr>
          <p:cNvPr id="3" name="Content Placeholder 2"/>
          <p:cNvSpPr>
            <a:spLocks noGrp="1"/>
          </p:cNvSpPr>
          <p:nvPr>
            <p:ph idx="1"/>
          </p:nvPr>
        </p:nvSpPr>
        <p:spPr>
          <a:xfrm>
            <a:off x="924001" y="2186873"/>
            <a:ext cx="8442886" cy="4931516"/>
          </a:xfrm>
        </p:spPr>
        <p:txBody>
          <a:bodyPr/>
          <a:lstStyle/>
          <a:p>
            <a:r>
              <a:rPr lang="en-US" dirty="0" err="1" smtClean="0"/>
              <a:t>Monoammonium</a:t>
            </a:r>
            <a:r>
              <a:rPr lang="en-US" dirty="0" smtClean="0"/>
              <a:t> phosphate “MAP”</a:t>
            </a:r>
          </a:p>
          <a:p>
            <a:pPr lvl="1"/>
            <a:r>
              <a:rPr lang="en-US" dirty="0" smtClean="0"/>
              <a:t>Fertilizer grade 11-52-0</a:t>
            </a:r>
          </a:p>
          <a:p>
            <a:r>
              <a:rPr lang="en-US" dirty="0" err="1" smtClean="0"/>
              <a:t>Diammonium</a:t>
            </a:r>
            <a:r>
              <a:rPr lang="en-US" dirty="0" smtClean="0"/>
              <a:t> phosphate “DAP”</a:t>
            </a:r>
          </a:p>
          <a:p>
            <a:pPr lvl="1"/>
            <a:r>
              <a:rPr lang="en-US" dirty="0" smtClean="0"/>
              <a:t>Fertilizer grade</a:t>
            </a:r>
            <a:r>
              <a:rPr lang="en-US" dirty="0"/>
              <a:t> </a:t>
            </a:r>
            <a:r>
              <a:rPr lang="en-US" dirty="0" smtClean="0"/>
              <a:t>18-46-0</a:t>
            </a:r>
          </a:p>
          <a:p>
            <a:pPr lvl="1"/>
            <a:r>
              <a:rPr lang="en-US" dirty="0" smtClean="0"/>
              <a:t>Most common P fertilizer in the U.S.</a:t>
            </a:r>
          </a:p>
          <a:p>
            <a:r>
              <a:rPr lang="en-US" dirty="0" smtClean="0"/>
              <a:t>Ammonium polyphosphate “APP”</a:t>
            </a:r>
          </a:p>
          <a:p>
            <a:pPr lvl="1"/>
            <a:r>
              <a:rPr lang="en-US" dirty="0" smtClean="0"/>
              <a:t>Fertilizer grade 10-34-0</a:t>
            </a:r>
          </a:p>
          <a:p>
            <a:pPr lvl="1"/>
            <a:r>
              <a:rPr lang="en-US" dirty="0" smtClean="0"/>
              <a:t>Used in fluid fertilizers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687992225"/>
      </p:ext>
    </p:extLst>
  </p:cSld>
  <p:clrMapOvr>
    <a:masterClrMapping/>
  </p:clrMapOvr>
  <mc:AlternateContent xmlns:mc="http://schemas.openxmlformats.org/markup-compatibility/2006" xmlns:p14="http://schemas.microsoft.com/office/powerpoint/2010/main">
    <mc:Choice Requires="p14">
      <p:transition spd="slow" p14:dur="2000" advTm="24635"/>
    </mc:Choice>
    <mc:Fallback xmlns="">
      <p:transition spd="slow" advTm="2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Synthetic P fertilizers – ammonium phosphates</a:t>
            </a:r>
          </a:p>
        </p:txBody>
      </p:sp>
      <p:sp>
        <p:nvSpPr>
          <p:cNvPr id="3" name="Content Placeholder 2"/>
          <p:cNvSpPr>
            <a:spLocks noGrp="1"/>
          </p:cNvSpPr>
          <p:nvPr>
            <p:ph idx="1"/>
          </p:nvPr>
        </p:nvSpPr>
        <p:spPr>
          <a:xfrm>
            <a:off x="924001" y="2069042"/>
            <a:ext cx="8442886" cy="5703359"/>
          </a:xfrm>
        </p:spPr>
        <p:txBody>
          <a:bodyPr/>
          <a:lstStyle/>
          <a:p>
            <a:r>
              <a:rPr lang="en-US" dirty="0" smtClean="0"/>
              <a:t>Advantages</a:t>
            </a:r>
          </a:p>
          <a:p>
            <a:pPr lvl="1"/>
            <a:r>
              <a:rPr lang="en-US" dirty="0" smtClean="0"/>
              <a:t>Completely water soluble</a:t>
            </a:r>
          </a:p>
          <a:p>
            <a:pPr lvl="1"/>
            <a:r>
              <a:rPr lang="en-US" dirty="0" smtClean="0"/>
              <a:t>Supply P as well as N</a:t>
            </a:r>
          </a:p>
          <a:p>
            <a:pPr lvl="1"/>
            <a:r>
              <a:rPr lang="en-US" dirty="0" smtClean="0"/>
              <a:t>High P content</a:t>
            </a:r>
          </a:p>
          <a:p>
            <a:pPr lvl="2"/>
            <a:r>
              <a:rPr lang="en-US" dirty="0" smtClean="0"/>
              <a:t>Minimizes shipping, handling, and storage costs</a:t>
            </a:r>
          </a:p>
          <a:p>
            <a:pPr lvl="1"/>
            <a:r>
              <a:rPr lang="en-US" dirty="0" smtClean="0"/>
              <a:t>Application flexibility</a:t>
            </a:r>
          </a:p>
          <a:p>
            <a:pPr lvl="2"/>
            <a:r>
              <a:rPr lang="en-US" dirty="0" smtClean="0"/>
              <a:t>Liquid or solid</a:t>
            </a:r>
          </a:p>
          <a:p>
            <a:pPr lvl="1"/>
            <a:r>
              <a:rPr lang="en-US" dirty="0" smtClean="0"/>
              <a:t>Increased P uptake in the presence of NH</a:t>
            </a:r>
            <a:r>
              <a:rPr lang="en-US" baseline="-25000" dirty="0" smtClean="0"/>
              <a:t>4</a:t>
            </a:r>
            <a:r>
              <a:rPr lang="en-US" baseline="30000" dirty="0" smtClean="0"/>
              <a:t>+</a:t>
            </a:r>
          </a:p>
          <a:p>
            <a:pPr marL="914294" lvl="2" indent="0">
              <a:buNone/>
            </a:pPr>
            <a:r>
              <a:rPr lang="en-US"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807208036"/>
      </p:ext>
    </p:extLst>
  </p:cSld>
  <p:clrMapOvr>
    <a:masterClrMapping/>
  </p:clrMapOvr>
  <mc:AlternateContent xmlns:mc="http://schemas.openxmlformats.org/markup-compatibility/2006" xmlns:p14="http://schemas.microsoft.com/office/powerpoint/2010/main">
    <mc:Choice Requires="p14">
      <p:transition spd="slow" p14:dur="2000" advTm="30936"/>
    </mc:Choice>
    <mc:Fallback xmlns="">
      <p:transition spd="slow" advTm="30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290" y="151470"/>
            <a:ext cx="8884920" cy="1295400"/>
          </a:xfrm>
        </p:spPr>
        <p:txBody>
          <a:bodyPr/>
          <a:lstStyle/>
          <a:p>
            <a:r>
              <a:rPr lang="en-US" dirty="0" smtClean="0">
                <a:ln>
                  <a:solidFill>
                    <a:schemeClr val="bg1"/>
                  </a:solidFill>
                </a:ln>
              </a:rPr>
              <a:t>Do I need fertilizer?</a:t>
            </a:r>
            <a:endParaRPr lang="en-US" dirty="0">
              <a:ln>
                <a:solidFill>
                  <a:schemeClr val="bg1"/>
                </a:solidFill>
              </a:ln>
            </a:endParaRPr>
          </a:p>
        </p:txBody>
      </p:sp>
      <p:sp>
        <p:nvSpPr>
          <p:cNvPr id="3" name="Content Placeholder 2"/>
          <p:cNvSpPr>
            <a:spLocks noGrp="1"/>
          </p:cNvSpPr>
          <p:nvPr>
            <p:ph idx="1"/>
          </p:nvPr>
        </p:nvSpPr>
        <p:spPr>
          <a:xfrm>
            <a:off x="618749" y="1411458"/>
            <a:ext cx="8884920" cy="4870345"/>
          </a:xfrm>
        </p:spPr>
        <p:txBody>
          <a:bodyPr/>
          <a:lstStyle/>
          <a:p>
            <a:r>
              <a:rPr lang="en-US" dirty="0" smtClean="0"/>
              <a:t>Crop demands more than soil supply</a:t>
            </a:r>
          </a:p>
          <a:p>
            <a:r>
              <a:rPr lang="en-US" dirty="0" smtClean="0"/>
              <a:t>Can the plant tell where </a:t>
            </a:r>
          </a:p>
          <a:p>
            <a:pPr marL="0" indent="0">
              <a:buNone/>
            </a:pPr>
            <a:r>
              <a:rPr lang="en-US" dirty="0"/>
              <a:t>	</a:t>
            </a:r>
            <a:r>
              <a:rPr lang="en-US" dirty="0" smtClean="0"/>
              <a:t>it comes from?</a:t>
            </a:r>
          </a:p>
          <a:p>
            <a:r>
              <a:rPr lang="en-US" dirty="0" smtClean="0"/>
              <a:t>Mechanisms of </a:t>
            </a:r>
          </a:p>
          <a:p>
            <a:pPr marL="0" indent="0">
              <a:buNone/>
            </a:pPr>
            <a:r>
              <a:rPr lang="en-US" dirty="0" smtClean="0"/>
              <a:t>    plant uptake</a:t>
            </a:r>
          </a:p>
          <a:p>
            <a:r>
              <a:rPr lang="en-US" dirty="0" smtClean="0"/>
              <a:t>Genotype vs phenotype</a:t>
            </a:r>
          </a:p>
          <a:p>
            <a:r>
              <a:rPr lang="en-US" dirty="0"/>
              <a:t>Non-responsive soils?</a:t>
            </a:r>
          </a:p>
          <a:p>
            <a:pPr marL="0" indent="0">
              <a:buNone/>
            </a:pPr>
            <a:endParaRPr lang="en-US" dirty="0"/>
          </a:p>
        </p:txBody>
      </p:sp>
      <p:pic>
        <p:nvPicPr>
          <p:cNvPr id="5" name="Picture 4"/>
          <p:cNvPicPr>
            <a:picLocks noChangeAspect="1"/>
          </p:cNvPicPr>
          <p:nvPr/>
        </p:nvPicPr>
        <p:blipFill>
          <a:blip r:embed="rId4"/>
          <a:stretch>
            <a:fillRect/>
          </a:stretch>
        </p:blipFill>
        <p:spPr>
          <a:xfrm>
            <a:off x="5670124" y="2088912"/>
            <a:ext cx="3978140" cy="4362673"/>
          </a:xfrm>
          <a:prstGeom prst="rect">
            <a:avLst/>
          </a:prstGeom>
          <a:ln>
            <a:solidFill>
              <a:schemeClr val="tx1"/>
            </a:solid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115610324"/>
      </p:ext>
    </p:extLst>
  </p:cSld>
  <p:clrMapOvr>
    <a:masterClrMapping/>
  </p:clrMapOvr>
  <mc:AlternateContent xmlns:mc="http://schemas.openxmlformats.org/markup-compatibility/2006" xmlns:p14="http://schemas.microsoft.com/office/powerpoint/2010/main">
    <mc:Choice Requires="p14">
      <p:transition spd="slow" p14:dur="2000" advTm="30728"/>
    </mc:Choice>
    <mc:Fallback xmlns="">
      <p:transition spd="slow" advTm="3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Synthetic P fertilizers – ammonium phosphates</a:t>
            </a:r>
          </a:p>
        </p:txBody>
      </p:sp>
      <p:sp>
        <p:nvSpPr>
          <p:cNvPr id="3" name="Content Placeholder 2"/>
          <p:cNvSpPr>
            <a:spLocks noGrp="1"/>
          </p:cNvSpPr>
          <p:nvPr>
            <p:ph idx="1"/>
          </p:nvPr>
        </p:nvSpPr>
        <p:spPr/>
        <p:txBody>
          <a:bodyPr>
            <a:normAutofit fontScale="92500" lnSpcReduction="10000"/>
          </a:bodyPr>
          <a:lstStyle/>
          <a:p>
            <a:r>
              <a:rPr lang="en-US" dirty="0"/>
              <a:t>Special advantages of MAP</a:t>
            </a:r>
          </a:p>
          <a:p>
            <a:pPr lvl="1"/>
            <a:r>
              <a:rPr lang="en-US" dirty="0"/>
              <a:t>Increased N efficiency</a:t>
            </a:r>
          </a:p>
          <a:p>
            <a:pPr lvl="2"/>
            <a:r>
              <a:rPr lang="en-US" dirty="0"/>
              <a:t>No NH</a:t>
            </a:r>
            <a:r>
              <a:rPr lang="en-US" baseline="-25000" dirty="0"/>
              <a:t>3</a:t>
            </a:r>
            <a:r>
              <a:rPr lang="en-US" dirty="0"/>
              <a:t> volatilization</a:t>
            </a:r>
          </a:p>
          <a:p>
            <a:pPr lvl="2"/>
            <a:r>
              <a:rPr lang="en-US" dirty="0"/>
              <a:t>No NH</a:t>
            </a:r>
            <a:r>
              <a:rPr lang="en-US" baseline="-25000" dirty="0"/>
              <a:t>3</a:t>
            </a:r>
            <a:r>
              <a:rPr lang="en-US" dirty="0"/>
              <a:t> </a:t>
            </a:r>
            <a:r>
              <a:rPr lang="en-US" dirty="0" smtClean="0"/>
              <a:t>toxicity</a:t>
            </a:r>
          </a:p>
          <a:p>
            <a:pPr lvl="1"/>
            <a:r>
              <a:rPr lang="en-US" dirty="0" smtClean="0"/>
              <a:t>Easier to manufacture </a:t>
            </a:r>
          </a:p>
          <a:p>
            <a:pPr lvl="2"/>
            <a:r>
              <a:rPr lang="en-US" dirty="0" smtClean="0"/>
              <a:t>Requires a lower grade of phosphate rock than DAP</a:t>
            </a:r>
          </a:p>
          <a:p>
            <a:r>
              <a:rPr lang="en-US" dirty="0" smtClean="0"/>
              <a:t>Advantages of PAP</a:t>
            </a:r>
          </a:p>
          <a:p>
            <a:pPr lvl="1"/>
            <a:r>
              <a:rPr lang="en-US" dirty="0" smtClean="0"/>
              <a:t>High P content</a:t>
            </a:r>
          </a:p>
          <a:p>
            <a:pPr lvl="1"/>
            <a:r>
              <a:rPr lang="en-US" dirty="0" smtClean="0"/>
              <a:t>High P solubility</a:t>
            </a:r>
          </a:p>
          <a:p>
            <a:pPr lvl="1"/>
            <a:r>
              <a:rPr lang="en-US" dirty="0" smtClean="0"/>
              <a:t>Good agronomic effectiveness except in cool soils</a:t>
            </a:r>
          </a:p>
          <a:p>
            <a:pPr lvl="1"/>
            <a:endParaRPr lang="en-US" dirty="0"/>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834146493"/>
      </p:ext>
    </p:extLst>
  </p:cSld>
  <p:clrMapOvr>
    <a:masterClrMapping/>
  </p:clrMapOvr>
  <mc:AlternateContent xmlns:mc="http://schemas.openxmlformats.org/markup-compatibility/2006" xmlns:p14="http://schemas.microsoft.com/office/powerpoint/2010/main">
    <mc:Choice Requires="p14">
      <p:transition spd="slow" p14:dur="2000" advTm="36670"/>
    </mc:Choice>
    <mc:Fallback xmlns="">
      <p:transition spd="slow" advTm="3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Synthetic P fertilizers – nitric &amp; potassium phosphates</a:t>
            </a:r>
            <a:endParaRPr lang="en-US" dirty="0"/>
          </a:p>
        </p:txBody>
      </p:sp>
      <p:sp>
        <p:nvSpPr>
          <p:cNvPr id="3" name="Content Placeholder 2"/>
          <p:cNvSpPr>
            <a:spLocks noGrp="1"/>
          </p:cNvSpPr>
          <p:nvPr>
            <p:ph idx="1"/>
          </p:nvPr>
        </p:nvSpPr>
        <p:spPr>
          <a:xfrm>
            <a:off x="841808" y="1647801"/>
            <a:ext cx="8442886" cy="5703359"/>
          </a:xfrm>
        </p:spPr>
        <p:txBody>
          <a:bodyPr>
            <a:normAutofit fontScale="77500" lnSpcReduction="20000"/>
          </a:bodyPr>
          <a:lstStyle/>
          <a:p>
            <a:r>
              <a:rPr lang="en-US" dirty="0" smtClean="0"/>
              <a:t>Nitric phosphate</a:t>
            </a:r>
          </a:p>
          <a:p>
            <a:pPr lvl="1"/>
            <a:r>
              <a:rPr lang="en-US" dirty="0" smtClean="0"/>
              <a:t>Fertilizer grade 20-20-0</a:t>
            </a:r>
          </a:p>
          <a:p>
            <a:pPr lvl="1"/>
            <a:r>
              <a:rPr lang="en-US" dirty="0" smtClean="0"/>
              <a:t>Only 50% of the P is water soluble</a:t>
            </a:r>
          </a:p>
          <a:p>
            <a:pPr lvl="1"/>
            <a:r>
              <a:rPr lang="en-US" dirty="0" smtClean="0"/>
              <a:t>Best suited for acid soils</a:t>
            </a:r>
          </a:p>
          <a:p>
            <a:pPr lvl="1"/>
            <a:r>
              <a:rPr lang="en-US" dirty="0" smtClean="0"/>
              <a:t>Mainly used in Europe</a:t>
            </a:r>
          </a:p>
          <a:p>
            <a:r>
              <a:rPr lang="en-US" dirty="0" smtClean="0"/>
              <a:t>Potassium phosphate</a:t>
            </a:r>
          </a:p>
          <a:p>
            <a:pPr lvl="1"/>
            <a:r>
              <a:rPr lang="en-US" dirty="0" smtClean="0"/>
              <a:t>Two types:</a:t>
            </a:r>
          </a:p>
          <a:p>
            <a:pPr lvl="2"/>
            <a:r>
              <a:rPr lang="en-US" dirty="0" smtClean="0"/>
              <a:t>KH</a:t>
            </a:r>
            <a:r>
              <a:rPr lang="en-US" baseline="-25000" dirty="0" smtClean="0"/>
              <a:t>2</a:t>
            </a:r>
            <a:r>
              <a:rPr lang="en-US" dirty="0" smtClean="0"/>
              <a:t>PO</a:t>
            </a:r>
            <a:r>
              <a:rPr lang="en-US" baseline="-25000" dirty="0" smtClean="0"/>
              <a:t>4</a:t>
            </a:r>
            <a:r>
              <a:rPr lang="en-US" dirty="0" smtClean="0"/>
              <a:t> (0-52-35)</a:t>
            </a:r>
          </a:p>
          <a:p>
            <a:pPr lvl="2"/>
            <a:r>
              <a:rPr lang="en-US" dirty="0" smtClean="0"/>
              <a:t>K</a:t>
            </a:r>
            <a:r>
              <a:rPr lang="en-US" baseline="-25000" dirty="0" smtClean="0"/>
              <a:t>2</a:t>
            </a:r>
            <a:r>
              <a:rPr lang="en-US" dirty="0" smtClean="0"/>
              <a:t>HPO</a:t>
            </a:r>
            <a:r>
              <a:rPr lang="en-US" baseline="-25000" dirty="0" smtClean="0"/>
              <a:t>4</a:t>
            </a:r>
            <a:r>
              <a:rPr lang="en-US" dirty="0" smtClean="0"/>
              <a:t> (0-41-54)</a:t>
            </a:r>
          </a:p>
          <a:p>
            <a:pPr lvl="2"/>
            <a:r>
              <a:rPr lang="en-US" dirty="0" smtClean="0"/>
              <a:t>Main use is for small areas/extremely valuable crops</a:t>
            </a:r>
          </a:p>
          <a:p>
            <a:pPr lvl="1"/>
            <a:r>
              <a:rPr lang="en-US" dirty="0" smtClean="0"/>
              <a:t>Advantages</a:t>
            </a:r>
          </a:p>
          <a:p>
            <a:pPr lvl="2"/>
            <a:r>
              <a:rPr lang="en-US" dirty="0" smtClean="0"/>
              <a:t>High content of P and K</a:t>
            </a:r>
          </a:p>
          <a:p>
            <a:pPr lvl="2"/>
            <a:r>
              <a:rPr lang="en-US" dirty="0" smtClean="0"/>
              <a:t>P is 100% soluble</a:t>
            </a:r>
          </a:p>
          <a:p>
            <a:pPr lvl="2"/>
            <a:r>
              <a:rPr lang="en-US" dirty="0" smtClean="0"/>
              <a:t>Supply K without Cl</a:t>
            </a:r>
            <a:r>
              <a:rPr lang="en-US" baseline="30000" dirty="0" smtClean="0"/>
              <a:t>-</a:t>
            </a:r>
          </a:p>
          <a:p>
            <a:pPr lvl="1"/>
            <a:r>
              <a:rPr lang="en-US" dirty="0" smtClean="0"/>
              <a:t>Disadvantage</a:t>
            </a:r>
          </a:p>
          <a:p>
            <a:pPr lvl="2"/>
            <a:r>
              <a:rPr lang="en-US" dirty="0" smtClean="0"/>
              <a:t>Cost can be prohibitive</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223605947"/>
      </p:ext>
    </p:extLst>
  </p:cSld>
  <p:clrMapOvr>
    <a:masterClrMapping/>
  </p:clrMapOvr>
  <mc:AlternateContent xmlns:mc="http://schemas.openxmlformats.org/markup-compatibility/2006" xmlns:p14="http://schemas.microsoft.com/office/powerpoint/2010/main">
    <mc:Choice Requires="p14">
      <p:transition spd="slow" p14:dur="2000" advTm="63789"/>
    </mc:Choice>
    <mc:Fallback xmlns="">
      <p:transition spd="slow" advTm="6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028" y="188949"/>
            <a:ext cx="7820830" cy="1062954"/>
          </a:xfrm>
        </p:spPr>
        <p:txBody>
          <a:bodyPr>
            <a:normAutofit fontScale="90000"/>
          </a:bodyPr>
          <a:lstStyle/>
          <a:p>
            <a:r>
              <a:rPr lang="en-US" sz="4000" dirty="0"/>
              <a:t>Organic P fertilizers - animal manure</a:t>
            </a:r>
          </a:p>
        </p:txBody>
      </p:sp>
      <p:sp>
        <p:nvSpPr>
          <p:cNvPr id="3" name="Content Placeholder 2"/>
          <p:cNvSpPr>
            <a:spLocks noGrp="1"/>
          </p:cNvSpPr>
          <p:nvPr>
            <p:ph idx="1"/>
          </p:nvPr>
        </p:nvSpPr>
        <p:spPr>
          <a:xfrm>
            <a:off x="748226" y="1514083"/>
            <a:ext cx="8442886" cy="5703359"/>
          </a:xfrm>
        </p:spPr>
        <p:txBody>
          <a:bodyPr>
            <a:normAutofit fontScale="85000" lnSpcReduction="20000"/>
          </a:bodyPr>
          <a:lstStyle/>
          <a:p>
            <a:r>
              <a:rPr lang="en-US" dirty="0" smtClean="0"/>
              <a:t>Accounts for most organic P applied to cropland</a:t>
            </a:r>
          </a:p>
          <a:p>
            <a:pPr lvl="1"/>
            <a:r>
              <a:rPr lang="en-US" dirty="0" smtClean="0"/>
              <a:t>Also contains inorganic P</a:t>
            </a:r>
          </a:p>
          <a:p>
            <a:r>
              <a:rPr lang="en-US" dirty="0" smtClean="0"/>
              <a:t>P form and content depend on:</a:t>
            </a:r>
          </a:p>
          <a:p>
            <a:pPr lvl="1"/>
            <a:r>
              <a:rPr lang="en-US" dirty="0" smtClean="0"/>
              <a:t>Type of animal</a:t>
            </a:r>
          </a:p>
          <a:p>
            <a:pPr lvl="2"/>
            <a:r>
              <a:rPr lang="en-US" dirty="0" smtClean="0"/>
              <a:t>High content of total and organic P in poultry manure</a:t>
            </a:r>
          </a:p>
          <a:p>
            <a:pPr lvl="2"/>
            <a:r>
              <a:rPr lang="en-US" dirty="0" smtClean="0"/>
              <a:t>Feed</a:t>
            </a:r>
          </a:p>
          <a:p>
            <a:pPr lvl="1"/>
            <a:r>
              <a:rPr lang="en-US" dirty="0" smtClean="0"/>
              <a:t>Storage</a:t>
            </a:r>
          </a:p>
          <a:p>
            <a:pPr lvl="2"/>
            <a:r>
              <a:rPr lang="en-US" dirty="0" smtClean="0"/>
              <a:t>Decreases of organic P</a:t>
            </a:r>
          </a:p>
          <a:p>
            <a:pPr lvl="2"/>
            <a:r>
              <a:rPr lang="en-US" dirty="0" smtClean="0"/>
              <a:t>Increases inorganic P</a:t>
            </a:r>
          </a:p>
          <a:p>
            <a:r>
              <a:rPr lang="en-US" dirty="0" smtClean="0"/>
              <a:t>General composition: 0.5-0.25-0.5 by weight</a:t>
            </a:r>
          </a:p>
          <a:p>
            <a:r>
              <a:rPr lang="en-US" dirty="0" smtClean="0"/>
              <a:t>Available P: &lt;2 </a:t>
            </a:r>
            <a:r>
              <a:rPr lang="en-US" dirty="0" err="1" smtClean="0"/>
              <a:t>lb</a:t>
            </a:r>
            <a:r>
              <a:rPr lang="en-US" dirty="0" smtClean="0"/>
              <a:t> per ton</a:t>
            </a:r>
          </a:p>
          <a:p>
            <a:r>
              <a:rPr lang="en-US" dirty="0" smtClean="0"/>
              <a:t>High levels of available P in </a:t>
            </a:r>
          </a:p>
          <a:p>
            <a:pPr marL="0" indent="0">
              <a:buNone/>
            </a:pPr>
            <a:r>
              <a:rPr lang="en-US" dirty="0" smtClean="0"/>
              <a:t>    heavily </a:t>
            </a:r>
            <a:r>
              <a:rPr lang="en-US" dirty="0" err="1" smtClean="0"/>
              <a:t>manured</a:t>
            </a:r>
            <a:r>
              <a:rPr lang="en-US" dirty="0" smtClean="0"/>
              <a:t> soils</a:t>
            </a:r>
          </a:p>
          <a:p>
            <a:pPr lvl="2"/>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189244959"/>
      </p:ext>
    </p:extLst>
  </p:cSld>
  <p:clrMapOvr>
    <a:masterClrMapping/>
  </p:clrMapOvr>
  <mc:AlternateContent xmlns:mc="http://schemas.openxmlformats.org/markup-compatibility/2006" xmlns:p14="http://schemas.microsoft.com/office/powerpoint/2010/main">
    <mc:Choice Requires="p14">
      <p:transition spd="slow" p14:dur="2000" advTm="34049"/>
    </mc:Choice>
    <mc:Fallback xmlns="">
      <p:transition spd="slow" advTm="34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494" y="446717"/>
            <a:ext cx="9257323" cy="1295400"/>
          </a:xfrm>
        </p:spPr>
        <p:txBody>
          <a:bodyPr>
            <a:normAutofit fontScale="90000"/>
          </a:bodyPr>
          <a:lstStyle/>
          <a:p>
            <a:r>
              <a:rPr lang="en-US" dirty="0" smtClean="0"/>
              <a:t>Organic P fertilizers – sewage sludge</a:t>
            </a:r>
            <a:endParaRPr lang="en-US" dirty="0"/>
          </a:p>
        </p:txBody>
      </p:sp>
      <p:sp>
        <p:nvSpPr>
          <p:cNvPr id="3" name="Content Placeholder 2"/>
          <p:cNvSpPr>
            <a:spLocks noGrp="1"/>
          </p:cNvSpPr>
          <p:nvPr>
            <p:ph idx="1"/>
          </p:nvPr>
        </p:nvSpPr>
        <p:spPr>
          <a:xfrm>
            <a:off x="838200" y="2474614"/>
            <a:ext cx="8884920" cy="4870345"/>
          </a:xfrm>
        </p:spPr>
        <p:txBody>
          <a:bodyPr/>
          <a:lstStyle/>
          <a:p>
            <a:r>
              <a:rPr lang="en-US" dirty="0" smtClean="0"/>
              <a:t>Contains 2-4% P (dry weight basis)</a:t>
            </a:r>
          </a:p>
          <a:p>
            <a:r>
              <a:rPr lang="en-US" dirty="0" smtClean="0"/>
              <a:t>Most of the P is inorganic</a:t>
            </a:r>
          </a:p>
          <a:p>
            <a:r>
              <a:rPr lang="en-US" dirty="0" smtClean="0"/>
              <a:t>Typical applications supply excessive P for crop production</a:t>
            </a:r>
          </a:p>
          <a:p>
            <a:r>
              <a:rPr lang="en-US" dirty="0" smtClean="0"/>
              <a:t>Can have problems with heavy metal accumulation</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488111927"/>
      </p:ext>
    </p:extLst>
  </p:cSld>
  <p:clrMapOvr>
    <a:masterClrMapping/>
  </p:clrMapOvr>
  <mc:AlternateContent xmlns:mc="http://schemas.openxmlformats.org/markup-compatibility/2006" xmlns:p14="http://schemas.microsoft.com/office/powerpoint/2010/main">
    <mc:Choice Requires="p14">
      <p:transition spd="slow" p14:dur="2000" advTm="32218"/>
    </mc:Choice>
    <mc:Fallback xmlns="">
      <p:transition spd="slow" advTm="32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370" y="2"/>
            <a:ext cx="7987002" cy="1273995"/>
          </a:xfrm>
        </p:spPr>
        <p:txBody>
          <a:bodyPr>
            <a:normAutofit fontScale="90000"/>
          </a:bodyPr>
          <a:lstStyle/>
          <a:p>
            <a:r>
              <a:rPr lang="en-US" sz="4000" dirty="0"/>
              <a:t>Organic P fertilizers – rock phosphate</a:t>
            </a:r>
          </a:p>
        </p:txBody>
      </p:sp>
      <p:sp>
        <p:nvSpPr>
          <p:cNvPr id="3" name="Content Placeholder 2"/>
          <p:cNvSpPr>
            <a:spLocks noGrp="1"/>
          </p:cNvSpPr>
          <p:nvPr>
            <p:ph idx="1"/>
          </p:nvPr>
        </p:nvSpPr>
        <p:spPr>
          <a:xfrm>
            <a:off x="729857" y="1490937"/>
            <a:ext cx="8442886" cy="6270095"/>
          </a:xfrm>
        </p:spPr>
        <p:txBody>
          <a:bodyPr>
            <a:normAutofit fontScale="77500" lnSpcReduction="20000"/>
          </a:bodyPr>
          <a:lstStyle/>
          <a:p>
            <a:r>
              <a:rPr lang="en-US" dirty="0" smtClean="0"/>
              <a:t>An important P fertilizer in the U.S. until the 1950’s</a:t>
            </a:r>
          </a:p>
          <a:p>
            <a:r>
              <a:rPr lang="en-US" dirty="0" smtClean="0"/>
              <a:t>Still used in the tropics</a:t>
            </a:r>
          </a:p>
          <a:p>
            <a:r>
              <a:rPr lang="en-US" dirty="0" smtClean="0"/>
              <a:t>Mined from phosphate rock reserves in the U.S.</a:t>
            </a:r>
          </a:p>
          <a:p>
            <a:pPr lvl="1"/>
            <a:r>
              <a:rPr lang="en-US" dirty="0" smtClean="0"/>
              <a:t>Florida</a:t>
            </a:r>
          </a:p>
          <a:p>
            <a:pPr lvl="1"/>
            <a:r>
              <a:rPr lang="en-US" dirty="0" smtClean="0"/>
              <a:t>N. Carolina</a:t>
            </a:r>
          </a:p>
          <a:p>
            <a:pPr lvl="1"/>
            <a:r>
              <a:rPr lang="en-US" dirty="0" smtClean="0"/>
              <a:t>Utah</a:t>
            </a:r>
          </a:p>
          <a:p>
            <a:pPr lvl="1"/>
            <a:r>
              <a:rPr lang="en-US" dirty="0" smtClean="0"/>
              <a:t>Idaho</a:t>
            </a:r>
          </a:p>
          <a:p>
            <a:pPr lvl="1"/>
            <a:r>
              <a:rPr lang="en-US" dirty="0" smtClean="0"/>
              <a:t>Tennessee</a:t>
            </a:r>
          </a:p>
          <a:p>
            <a:r>
              <a:rPr lang="en-US" dirty="0" smtClean="0"/>
              <a:t>Obtained by:</a:t>
            </a:r>
          </a:p>
          <a:p>
            <a:pPr lvl="1"/>
            <a:r>
              <a:rPr lang="en-US" dirty="0" smtClean="0"/>
              <a:t>Strip mining (surface) in the East</a:t>
            </a:r>
          </a:p>
          <a:p>
            <a:pPr lvl="1"/>
            <a:r>
              <a:rPr lang="en-US" dirty="0" smtClean="0"/>
              <a:t>Shaft mining (below ground) in the West</a:t>
            </a:r>
          </a:p>
          <a:p>
            <a:r>
              <a:rPr lang="en-US" dirty="0" smtClean="0"/>
              <a:t>Very limited fertilizer value unless the soil pH is &lt;6</a:t>
            </a:r>
          </a:p>
          <a:p>
            <a:r>
              <a:rPr lang="en-US" dirty="0" smtClean="0"/>
              <a:t>Release depends on granule size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344705766"/>
      </p:ext>
    </p:extLst>
  </p:cSld>
  <p:clrMapOvr>
    <a:masterClrMapping/>
  </p:clrMapOvr>
  <mc:AlternateContent xmlns:mc="http://schemas.openxmlformats.org/markup-compatibility/2006" xmlns:p14="http://schemas.microsoft.com/office/powerpoint/2010/main">
    <mc:Choice Requires="p14">
      <p:transition spd="slow" p14:dur="2000" advTm="32096"/>
    </mc:Choice>
    <mc:Fallback xmlns="">
      <p:transition spd="slow" advTm="3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K fertilizers</a:t>
            </a:r>
            <a:endParaRPr lang="en-US" dirty="0"/>
          </a:p>
        </p:txBody>
      </p:sp>
      <p:sp>
        <p:nvSpPr>
          <p:cNvPr id="3" name="Content Placeholder 2"/>
          <p:cNvSpPr>
            <a:spLocks noGrp="1"/>
          </p:cNvSpPr>
          <p:nvPr>
            <p:ph idx="1"/>
          </p:nvPr>
        </p:nvSpPr>
        <p:spPr/>
        <p:txBody>
          <a:bodyPr>
            <a:normAutofit/>
          </a:bodyPr>
          <a:lstStyle/>
          <a:p>
            <a:r>
              <a:rPr lang="en-US" dirty="0" smtClean="0"/>
              <a:t>These are all mined from mineral deposits</a:t>
            </a:r>
          </a:p>
          <a:p>
            <a:endParaRPr lang="en-US" dirty="0"/>
          </a:p>
          <a:p>
            <a:r>
              <a:rPr lang="en-US" dirty="0" err="1" smtClean="0"/>
              <a:t>KCl</a:t>
            </a:r>
            <a:r>
              <a:rPr lang="en-US" dirty="0"/>
              <a:t> </a:t>
            </a:r>
            <a:r>
              <a:rPr lang="en-US" dirty="0" smtClean="0"/>
              <a:t>AKA </a:t>
            </a:r>
            <a:r>
              <a:rPr lang="en-US" dirty="0" err="1" smtClean="0"/>
              <a:t>muriate</a:t>
            </a:r>
            <a:r>
              <a:rPr lang="en-US" dirty="0" smtClean="0"/>
              <a:t> of potash</a:t>
            </a:r>
          </a:p>
          <a:p>
            <a:pPr lvl="1"/>
            <a:r>
              <a:rPr lang="en-US" dirty="0" smtClean="0"/>
              <a:t>Fertilizer grade 0-0-60 (“red”) or 0-0-62 (“white”)</a:t>
            </a:r>
          </a:p>
          <a:p>
            <a:pPr lvl="1"/>
            <a:r>
              <a:rPr lang="en-US" dirty="0" smtClean="0"/>
              <a:t>Most common K fertilizer</a:t>
            </a:r>
          </a:p>
          <a:p>
            <a:pPr lvl="1"/>
            <a:r>
              <a:rPr lang="en-US" dirty="0" smtClean="0"/>
              <a:t>Mined from natural deposits of </a:t>
            </a:r>
            <a:r>
              <a:rPr lang="en-US" dirty="0" err="1" smtClean="0"/>
              <a:t>sylvite</a:t>
            </a:r>
            <a:endParaRPr lang="en-US" dirty="0" smtClean="0"/>
          </a:p>
          <a:p>
            <a:pPr lvl="1"/>
            <a:r>
              <a:rPr lang="en-US" dirty="0" smtClean="0"/>
              <a:t>Largest deposits are in Saskatchewan </a:t>
            </a:r>
          </a:p>
          <a:p>
            <a:pPr lvl="1"/>
            <a:r>
              <a:rPr lang="en-US" dirty="0" smtClean="0"/>
              <a:t>Less expensive than N or P fertilizer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439022070"/>
      </p:ext>
    </p:extLst>
  </p:cSld>
  <p:clrMapOvr>
    <a:masterClrMapping/>
  </p:clrMapOvr>
  <mc:AlternateContent xmlns:mc="http://schemas.openxmlformats.org/markup-compatibility/2006" xmlns:p14="http://schemas.microsoft.com/office/powerpoint/2010/main">
    <mc:Choice Requires="p14">
      <p:transition spd="slow" p14:dur="2000" advTm="40529"/>
    </mc:Choice>
    <mc:Fallback xmlns="">
      <p:transition spd="slow" advTm="4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Processed mineral forms of K</a:t>
            </a:r>
            <a:endParaRPr lang="en-US" dirty="0"/>
          </a:p>
        </p:txBody>
      </p:sp>
      <p:sp>
        <p:nvSpPr>
          <p:cNvPr id="3" name="Content Placeholder 2"/>
          <p:cNvSpPr>
            <a:spLocks noGrp="1"/>
          </p:cNvSpPr>
          <p:nvPr>
            <p:ph idx="1"/>
          </p:nvPr>
        </p:nvSpPr>
        <p:spPr/>
        <p:txBody>
          <a:bodyPr>
            <a:normAutofit lnSpcReduction="10000"/>
          </a:bodyPr>
          <a:lstStyle/>
          <a:p>
            <a:r>
              <a:rPr lang="en-US" dirty="0" smtClean="0"/>
              <a:t>K</a:t>
            </a:r>
            <a:r>
              <a:rPr lang="en-US" baseline="-25000" dirty="0" smtClean="0"/>
              <a:t>2</a:t>
            </a:r>
            <a:r>
              <a:rPr lang="en-US" dirty="0" smtClean="0"/>
              <a:t>SO</a:t>
            </a:r>
            <a:r>
              <a:rPr lang="en-US" baseline="-25000" dirty="0" smtClean="0"/>
              <a:t>4</a:t>
            </a:r>
            <a:r>
              <a:rPr lang="en-US" dirty="0" smtClean="0"/>
              <a:t> AKA sulfate of potash</a:t>
            </a:r>
          </a:p>
          <a:p>
            <a:pPr lvl="1"/>
            <a:r>
              <a:rPr lang="en-US" dirty="0" smtClean="0"/>
              <a:t>Fertilizer grade 0-0-50-17 (S)</a:t>
            </a:r>
          </a:p>
          <a:p>
            <a:pPr lvl="1"/>
            <a:r>
              <a:rPr lang="en-US" dirty="0" smtClean="0"/>
              <a:t>Used on Cl</a:t>
            </a:r>
            <a:r>
              <a:rPr lang="en-US" baseline="30000" dirty="0" smtClean="0"/>
              <a:t>-</a:t>
            </a:r>
            <a:r>
              <a:rPr lang="en-US" dirty="0" smtClean="0"/>
              <a:t> sensitive crops (potatoes, tobacco)</a:t>
            </a:r>
          </a:p>
          <a:p>
            <a:r>
              <a:rPr lang="en-US" dirty="0" smtClean="0"/>
              <a:t>KNO</a:t>
            </a:r>
            <a:r>
              <a:rPr lang="en-US" baseline="-25000" dirty="0" smtClean="0"/>
              <a:t>3</a:t>
            </a:r>
          </a:p>
          <a:p>
            <a:pPr lvl="1"/>
            <a:r>
              <a:rPr lang="en-US" dirty="0" smtClean="0"/>
              <a:t>Fertilizer grade 13-0-44</a:t>
            </a:r>
          </a:p>
          <a:p>
            <a:pPr lvl="1"/>
            <a:r>
              <a:rPr lang="en-US" dirty="0" smtClean="0"/>
              <a:t>Main use for:</a:t>
            </a:r>
          </a:p>
          <a:p>
            <a:pPr lvl="2"/>
            <a:r>
              <a:rPr lang="en-US" dirty="0" smtClean="0"/>
              <a:t>Fruit trees</a:t>
            </a:r>
          </a:p>
          <a:p>
            <a:pPr lvl="2"/>
            <a:r>
              <a:rPr lang="en-US" dirty="0" smtClean="0"/>
              <a:t>Cotton</a:t>
            </a:r>
          </a:p>
          <a:p>
            <a:pPr lvl="2"/>
            <a:r>
              <a:rPr lang="en-US" dirty="0" smtClean="0"/>
              <a:t>Vegetable crops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515413542"/>
      </p:ext>
    </p:extLst>
  </p:cSld>
  <p:clrMapOvr>
    <a:masterClrMapping/>
  </p:clrMapOvr>
  <mc:AlternateContent xmlns:mc="http://schemas.openxmlformats.org/markup-compatibility/2006" xmlns:p14="http://schemas.microsoft.com/office/powerpoint/2010/main">
    <mc:Choice Requires="p14">
      <p:transition spd="slow" p14:dur="2000" advTm="37232"/>
    </mc:Choice>
    <mc:Fallback xmlns="">
      <p:transition spd="slow" advTm="3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290" y="89826"/>
            <a:ext cx="8884920" cy="1295400"/>
          </a:xfrm>
        </p:spPr>
        <p:txBody>
          <a:bodyPr/>
          <a:lstStyle/>
          <a:p>
            <a:r>
              <a:rPr lang="en-US" dirty="0"/>
              <a:t>Processed mineral forms of K</a:t>
            </a:r>
          </a:p>
        </p:txBody>
      </p:sp>
      <p:sp>
        <p:nvSpPr>
          <p:cNvPr id="3" name="Content Placeholder 2"/>
          <p:cNvSpPr>
            <a:spLocks noGrp="1"/>
          </p:cNvSpPr>
          <p:nvPr>
            <p:ph idx="1"/>
          </p:nvPr>
        </p:nvSpPr>
        <p:spPr>
          <a:xfrm>
            <a:off x="852082" y="1092996"/>
            <a:ext cx="8442886" cy="5703359"/>
          </a:xfrm>
        </p:spPr>
        <p:txBody>
          <a:bodyPr>
            <a:normAutofit fontScale="92500" lnSpcReduction="20000"/>
          </a:bodyPr>
          <a:lstStyle/>
          <a:p>
            <a:r>
              <a:rPr lang="en-US" dirty="0" smtClean="0"/>
              <a:t>Alkaline K fertilizers</a:t>
            </a:r>
          </a:p>
          <a:p>
            <a:pPr lvl="1"/>
            <a:r>
              <a:rPr lang="en-US" dirty="0" smtClean="0"/>
              <a:t>K carbonate</a:t>
            </a:r>
          </a:p>
          <a:p>
            <a:pPr lvl="1"/>
            <a:r>
              <a:rPr lang="en-US" dirty="0" smtClean="0"/>
              <a:t>K bicarbonate</a:t>
            </a:r>
          </a:p>
          <a:p>
            <a:pPr lvl="1"/>
            <a:r>
              <a:rPr lang="en-US" dirty="0" smtClean="0"/>
              <a:t>K hydroxide</a:t>
            </a:r>
          </a:p>
          <a:p>
            <a:pPr lvl="1"/>
            <a:r>
              <a:rPr lang="en-US" dirty="0" smtClean="0"/>
              <a:t>Good for use on acid soils</a:t>
            </a:r>
          </a:p>
          <a:p>
            <a:pPr lvl="2"/>
            <a:r>
              <a:rPr lang="en-US" dirty="0" smtClean="0"/>
              <a:t>Increase the efficacy of P fertilizers</a:t>
            </a:r>
          </a:p>
          <a:p>
            <a:pPr lvl="2"/>
            <a:r>
              <a:rPr lang="en-US" dirty="0" smtClean="0"/>
              <a:t>Cost is the main limitation</a:t>
            </a:r>
          </a:p>
          <a:p>
            <a:r>
              <a:rPr lang="en-US" dirty="0" smtClean="0"/>
              <a:t>K fertilizers containing S</a:t>
            </a:r>
          </a:p>
          <a:p>
            <a:pPr lvl="1"/>
            <a:r>
              <a:rPr lang="en-US" dirty="0" smtClean="0"/>
              <a:t>K thiosulfate</a:t>
            </a:r>
          </a:p>
          <a:p>
            <a:pPr lvl="1"/>
            <a:r>
              <a:rPr lang="en-US" dirty="0" smtClean="0"/>
              <a:t>K polysulfide</a:t>
            </a:r>
          </a:p>
          <a:p>
            <a:pPr lvl="1"/>
            <a:r>
              <a:rPr lang="en-US" dirty="0" smtClean="0"/>
              <a:t>Suitable for foliar applications and </a:t>
            </a:r>
            <a:r>
              <a:rPr lang="en-US" dirty="0" err="1" smtClean="0"/>
              <a:t>fertigation</a:t>
            </a:r>
            <a:endParaRPr lang="en-US" dirty="0" smtClean="0"/>
          </a:p>
          <a:p>
            <a:pPr lvl="1"/>
            <a:r>
              <a:rPr lang="en-US" dirty="0" smtClean="0"/>
              <a:t>Expensive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683032867"/>
      </p:ext>
    </p:extLst>
  </p:cSld>
  <p:clrMapOvr>
    <a:masterClrMapping/>
  </p:clrMapOvr>
  <mc:AlternateContent xmlns:mc="http://schemas.openxmlformats.org/markup-compatibility/2006" xmlns:p14="http://schemas.microsoft.com/office/powerpoint/2010/main">
    <mc:Choice Requires="p14">
      <p:transition spd="slow" p14:dur="2000" advTm="31435"/>
    </mc:Choice>
    <mc:Fallback xmlns="">
      <p:transition spd="slow" advTm="3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Organic K fertilizers</a:t>
            </a:r>
            <a:endParaRPr lang="en-US" dirty="0"/>
          </a:p>
        </p:txBody>
      </p:sp>
      <p:sp>
        <p:nvSpPr>
          <p:cNvPr id="3" name="Content Placeholder 2"/>
          <p:cNvSpPr>
            <a:spLocks noGrp="1"/>
          </p:cNvSpPr>
          <p:nvPr>
            <p:ph idx="1"/>
          </p:nvPr>
        </p:nvSpPr>
        <p:spPr>
          <a:xfrm>
            <a:off x="796290" y="1490771"/>
            <a:ext cx="8884920" cy="4870345"/>
          </a:xfrm>
        </p:spPr>
        <p:txBody>
          <a:bodyPr>
            <a:normAutofit lnSpcReduction="10000"/>
          </a:bodyPr>
          <a:lstStyle/>
          <a:p>
            <a:r>
              <a:rPr lang="en-US" dirty="0" smtClean="0"/>
              <a:t>Animal manure</a:t>
            </a:r>
          </a:p>
          <a:p>
            <a:pPr lvl="1"/>
            <a:r>
              <a:rPr lang="en-US" dirty="0" smtClean="0"/>
              <a:t>K content less variable than for N or P</a:t>
            </a:r>
          </a:p>
          <a:p>
            <a:pPr lvl="1"/>
            <a:r>
              <a:rPr lang="en-US" dirty="0" smtClean="0"/>
              <a:t>Lower for liquid than dry manure</a:t>
            </a:r>
          </a:p>
          <a:p>
            <a:pPr lvl="1"/>
            <a:r>
              <a:rPr lang="en-US" dirty="0" smtClean="0"/>
              <a:t>Average composition: 0.5-0.25-0.5</a:t>
            </a:r>
          </a:p>
          <a:p>
            <a:pPr lvl="1"/>
            <a:r>
              <a:rPr lang="en-US" dirty="0" smtClean="0"/>
              <a:t>Available K: &lt;4 </a:t>
            </a:r>
            <a:r>
              <a:rPr lang="en-US" dirty="0" err="1" smtClean="0"/>
              <a:t>lb</a:t>
            </a:r>
            <a:r>
              <a:rPr lang="en-US" dirty="0" smtClean="0"/>
              <a:t>/ton</a:t>
            </a:r>
          </a:p>
          <a:p>
            <a:r>
              <a:rPr lang="en-US" dirty="0" smtClean="0"/>
              <a:t>Kelp &amp; seaweed</a:t>
            </a:r>
          </a:p>
          <a:p>
            <a:pPr lvl="1"/>
            <a:r>
              <a:rPr lang="en-US" dirty="0" smtClean="0"/>
              <a:t>Contain inorganic K salts</a:t>
            </a:r>
          </a:p>
          <a:p>
            <a:pPr lvl="2"/>
            <a:r>
              <a:rPr lang="en-US" dirty="0" err="1" smtClean="0"/>
              <a:t>KCl</a:t>
            </a:r>
            <a:r>
              <a:rPr lang="en-US" dirty="0" smtClean="0"/>
              <a:t>, K</a:t>
            </a:r>
            <a:r>
              <a:rPr lang="en-US" baseline="-25000" dirty="0" smtClean="0"/>
              <a:t>2</a:t>
            </a:r>
            <a:r>
              <a:rPr lang="en-US" dirty="0" smtClean="0"/>
              <a:t>CO</a:t>
            </a:r>
            <a:r>
              <a:rPr lang="en-US" baseline="-25000" dirty="0" smtClean="0"/>
              <a:t>3</a:t>
            </a:r>
            <a:r>
              <a:rPr lang="en-US" dirty="0" smtClean="0"/>
              <a:t>, etc.</a:t>
            </a:r>
          </a:p>
          <a:p>
            <a:pPr lvl="2"/>
            <a:r>
              <a:rPr lang="en-US" dirty="0" smtClean="0"/>
              <a:t>These water soluble salts will leach into the soil</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071355344"/>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 to consider</a:t>
            </a:r>
            <a:endParaRPr lang="en-US" dirty="0"/>
          </a:p>
        </p:txBody>
      </p:sp>
      <p:sp>
        <p:nvSpPr>
          <p:cNvPr id="3" name="Content Placeholder 2"/>
          <p:cNvSpPr>
            <a:spLocks noGrp="1"/>
          </p:cNvSpPr>
          <p:nvPr>
            <p:ph idx="1"/>
          </p:nvPr>
        </p:nvSpPr>
        <p:spPr>
          <a:xfrm>
            <a:off x="903452" y="1390947"/>
            <a:ext cx="8442886" cy="5703359"/>
          </a:xfrm>
        </p:spPr>
        <p:txBody>
          <a:bodyPr>
            <a:normAutofit lnSpcReduction="10000"/>
          </a:bodyPr>
          <a:lstStyle/>
          <a:p>
            <a:r>
              <a:rPr lang="en-US" dirty="0" smtClean="0"/>
              <a:t>Is there a difference?</a:t>
            </a:r>
          </a:p>
          <a:p>
            <a:r>
              <a:rPr lang="en-US" dirty="0" smtClean="0"/>
              <a:t>There are ways to offset possible negative effects</a:t>
            </a:r>
          </a:p>
          <a:p>
            <a:r>
              <a:rPr lang="en-US" dirty="0" smtClean="0"/>
              <a:t>There is still a lot to learn, the fertilizer industry is massive, this presentation is not the whole story on fertilizer materials</a:t>
            </a:r>
          </a:p>
          <a:p>
            <a:r>
              <a:rPr lang="en-US" dirty="0" smtClean="0"/>
              <a:t>For maximum efficacy conduct on-farm trials</a:t>
            </a:r>
          </a:p>
          <a:p>
            <a:r>
              <a:rPr lang="en-US" dirty="0" smtClean="0"/>
              <a:t>What works for you, works for you. That’s the bottom line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2525864219"/>
      </p:ext>
    </p:extLst>
  </p:cSld>
  <p:clrMapOvr>
    <a:masterClrMapping/>
  </p:clrMapOvr>
  <mc:AlternateContent xmlns:mc="http://schemas.openxmlformats.org/markup-compatibility/2006" xmlns:p14="http://schemas.microsoft.com/office/powerpoint/2010/main">
    <mc:Choice Requires="p14">
      <p:transition spd="slow" p14:dur="2000" advTm="38425"/>
    </mc:Choice>
    <mc:Fallback xmlns="">
      <p:transition spd="slow" advTm="3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99" y="-69262"/>
            <a:ext cx="9295672" cy="1502305"/>
          </a:xfrm>
        </p:spPr>
        <p:txBody>
          <a:bodyPr>
            <a:normAutofit fontScale="90000"/>
          </a:bodyPr>
          <a:lstStyle/>
          <a:p>
            <a:r>
              <a:rPr lang="en-US" dirty="0" smtClean="0"/>
              <a:t>Optimizing returns on fertilizer inputs</a:t>
            </a:r>
            <a:endParaRPr lang="en-US" dirty="0"/>
          </a:p>
        </p:txBody>
      </p:sp>
      <p:sp>
        <p:nvSpPr>
          <p:cNvPr id="3" name="Content Placeholder 2"/>
          <p:cNvSpPr>
            <a:spLocks noGrp="1"/>
          </p:cNvSpPr>
          <p:nvPr>
            <p:ph idx="1"/>
          </p:nvPr>
        </p:nvSpPr>
        <p:spPr>
          <a:xfrm>
            <a:off x="740570" y="1228932"/>
            <a:ext cx="9270938" cy="3376368"/>
          </a:xfrm>
        </p:spPr>
        <p:txBody>
          <a:bodyPr>
            <a:normAutofit/>
          </a:bodyPr>
          <a:lstStyle/>
          <a:p>
            <a:r>
              <a:rPr lang="en-US" dirty="0" smtClean="0"/>
              <a:t>The law of diminishing returns applies to fertilizer use</a:t>
            </a:r>
          </a:p>
          <a:p>
            <a:r>
              <a:rPr lang="en-US" dirty="0" smtClean="0"/>
              <a:t>Use just enough to provide for optimal crop response</a:t>
            </a:r>
          </a:p>
          <a:p>
            <a:r>
              <a:rPr lang="en-US" dirty="0" smtClean="0"/>
              <a:t>On-farm trials can help dial in specific needs</a:t>
            </a:r>
          </a:p>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4"/>
          <a:stretch>
            <a:fillRect/>
          </a:stretch>
        </p:blipFill>
        <p:spPr>
          <a:xfrm>
            <a:off x="2933700" y="4193932"/>
            <a:ext cx="3581400" cy="3390900"/>
          </a:xfrm>
          <a:prstGeom prst="rect">
            <a:avLst/>
          </a:prstGeom>
        </p:spPr>
      </p:pic>
      <p:sp>
        <p:nvSpPr>
          <p:cNvPr id="7" name="TextBox 6"/>
          <p:cNvSpPr txBox="1"/>
          <p:nvPr/>
        </p:nvSpPr>
        <p:spPr>
          <a:xfrm>
            <a:off x="3713505" y="7415014"/>
            <a:ext cx="2590800" cy="369332"/>
          </a:xfrm>
          <a:prstGeom prst="rect">
            <a:avLst/>
          </a:prstGeom>
          <a:noFill/>
        </p:spPr>
        <p:txBody>
          <a:bodyPr wrap="square" rtlCol="0">
            <a:spAutoFit/>
          </a:bodyPr>
          <a:lstStyle/>
          <a:p>
            <a:r>
              <a:rPr lang="en-US" dirty="0" smtClean="0"/>
              <a:t>FERTILIZER INPUT</a:t>
            </a:r>
            <a:endParaRPr lang="en-US" dirty="0"/>
          </a:p>
        </p:txBody>
      </p:sp>
      <p:sp>
        <p:nvSpPr>
          <p:cNvPr id="8" name="TextBox 7"/>
          <p:cNvSpPr txBox="1"/>
          <p:nvPr/>
        </p:nvSpPr>
        <p:spPr>
          <a:xfrm>
            <a:off x="2577542" y="5102434"/>
            <a:ext cx="461665" cy="1573895"/>
          </a:xfrm>
          <a:prstGeom prst="rect">
            <a:avLst/>
          </a:prstGeom>
          <a:noFill/>
        </p:spPr>
        <p:txBody>
          <a:bodyPr vert="vert270" wrap="square" rtlCol="0">
            <a:spAutoFit/>
          </a:bodyPr>
          <a:lstStyle/>
          <a:p>
            <a:r>
              <a:rPr lang="en-US" dirty="0" smtClean="0"/>
              <a:t>CROP  YIELD</a:t>
            </a:r>
            <a:endParaRPr lang="en-US" dirty="0"/>
          </a:p>
        </p:txBody>
      </p:sp>
      <p:sp>
        <p:nvSpPr>
          <p:cNvPr id="9" name="Isosceles Triangle 8"/>
          <p:cNvSpPr/>
          <p:nvPr/>
        </p:nvSpPr>
        <p:spPr>
          <a:xfrm rot="5400000">
            <a:off x="6473959" y="7306603"/>
            <a:ext cx="293077" cy="2930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Isosceles Triangle 9"/>
          <p:cNvSpPr/>
          <p:nvPr/>
        </p:nvSpPr>
        <p:spPr>
          <a:xfrm>
            <a:off x="2857499" y="4246880"/>
            <a:ext cx="293077" cy="2930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5-Point Star 10"/>
          <p:cNvSpPr/>
          <p:nvPr/>
        </p:nvSpPr>
        <p:spPr>
          <a:xfrm>
            <a:off x="4716963" y="5357446"/>
            <a:ext cx="183283"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9576" y="6758522"/>
            <a:ext cx="1667387" cy="369332"/>
          </a:xfrm>
          <a:prstGeom prst="rect">
            <a:avLst/>
          </a:prstGeom>
          <a:noFill/>
        </p:spPr>
        <p:txBody>
          <a:bodyPr wrap="square" rtlCol="0">
            <a:spAutoFit/>
          </a:bodyPr>
          <a:lstStyle/>
          <a:p>
            <a:r>
              <a:rPr lang="en-US" dirty="0" smtClean="0"/>
              <a:t>Good</a:t>
            </a:r>
            <a:endParaRPr lang="en-US" dirty="0"/>
          </a:p>
        </p:txBody>
      </p:sp>
      <p:sp>
        <p:nvSpPr>
          <p:cNvPr id="13" name="TextBox 12"/>
          <p:cNvSpPr txBox="1"/>
          <p:nvPr/>
        </p:nvSpPr>
        <p:spPr>
          <a:xfrm>
            <a:off x="3605578" y="5949518"/>
            <a:ext cx="1781908" cy="369332"/>
          </a:xfrm>
          <a:prstGeom prst="rect">
            <a:avLst/>
          </a:prstGeom>
          <a:noFill/>
        </p:spPr>
        <p:txBody>
          <a:bodyPr wrap="square" rtlCol="0">
            <a:spAutoFit/>
          </a:bodyPr>
          <a:lstStyle/>
          <a:p>
            <a:r>
              <a:rPr lang="en-US" dirty="0" smtClean="0"/>
              <a:t>Better</a:t>
            </a:r>
            <a:endParaRPr lang="en-US" dirty="0"/>
          </a:p>
        </p:txBody>
      </p:sp>
      <p:sp>
        <p:nvSpPr>
          <p:cNvPr id="14" name="TextBox 13"/>
          <p:cNvSpPr txBox="1"/>
          <p:nvPr/>
        </p:nvSpPr>
        <p:spPr>
          <a:xfrm>
            <a:off x="3325759" y="4654676"/>
            <a:ext cx="3545499" cy="369332"/>
          </a:xfrm>
          <a:prstGeom prst="rect">
            <a:avLst/>
          </a:prstGeom>
          <a:noFill/>
        </p:spPr>
        <p:txBody>
          <a:bodyPr wrap="square" rtlCol="0">
            <a:spAutoFit/>
          </a:bodyPr>
          <a:lstStyle/>
          <a:p>
            <a:r>
              <a:rPr lang="en-US" dirty="0" smtClean="0"/>
              <a:t>Best (point of diminishing returns)</a:t>
            </a:r>
            <a:endParaRPr lang="en-US" dirty="0"/>
          </a:p>
        </p:txBody>
      </p:sp>
      <p:sp>
        <p:nvSpPr>
          <p:cNvPr id="15" name="Right Brace 14"/>
          <p:cNvSpPr/>
          <p:nvPr/>
        </p:nvSpPr>
        <p:spPr>
          <a:xfrm rot="18777896">
            <a:off x="5566636" y="5021170"/>
            <a:ext cx="636571" cy="13377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6024805" y="5187407"/>
            <a:ext cx="2473569" cy="369332"/>
          </a:xfrm>
          <a:prstGeom prst="rect">
            <a:avLst/>
          </a:prstGeom>
          <a:noFill/>
        </p:spPr>
        <p:txBody>
          <a:bodyPr wrap="square" rtlCol="0">
            <a:spAutoFit/>
          </a:bodyPr>
          <a:lstStyle/>
          <a:p>
            <a:r>
              <a:rPr lang="en-US" dirty="0" smtClean="0"/>
              <a:t>Waste of resources</a:t>
            </a:r>
            <a:endParaRPr lang="en-US" dirty="0"/>
          </a:p>
        </p:txBody>
      </p:sp>
      <p:cxnSp>
        <p:nvCxnSpPr>
          <p:cNvPr id="18" name="Straight Arrow Connector 17"/>
          <p:cNvCxnSpPr/>
          <p:nvPr/>
        </p:nvCxnSpPr>
        <p:spPr>
          <a:xfrm>
            <a:off x="4808604" y="4954364"/>
            <a:ext cx="1" cy="356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899754090"/>
      </p:ext>
    </p:extLst>
  </p:cSld>
  <p:clrMapOvr>
    <a:masterClrMapping/>
  </p:clrMapOvr>
  <mc:AlternateContent xmlns:mc="http://schemas.openxmlformats.org/markup-compatibility/2006" xmlns:p14="http://schemas.microsoft.com/office/powerpoint/2010/main">
    <mc:Choice Requires="p14">
      <p:transition spd="slow" p14:dur="2000" advTm="37760"/>
    </mc:Choice>
    <mc:Fallback xmlns="">
      <p:transition spd="slow" advTm="3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095500" y="-285294"/>
            <a:ext cx="7543800" cy="1295400"/>
          </a:xfrm>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3730696750"/>
              </p:ext>
            </p:extLst>
          </p:nvPr>
        </p:nvGraphicFramePr>
        <p:xfrm>
          <a:off x="1729397" y="792813"/>
          <a:ext cx="5709092" cy="4987054"/>
        </p:xfrm>
        <a:graphic>
          <a:graphicData uri="http://schemas.openxmlformats.org/drawingml/2006/table">
            <a:tbl>
              <a:tblPr firstRow="1" bandRow="1">
                <a:tableStyleId>{5FD0F851-EC5A-4D38-B0AD-8093EC10F338}</a:tableStyleId>
              </a:tblPr>
              <a:tblGrid>
                <a:gridCol w="2318620"/>
                <a:gridCol w="3390472"/>
              </a:tblGrid>
              <a:tr h="757311">
                <a:tc>
                  <a:txBody>
                    <a:bodyPr/>
                    <a:lstStyle/>
                    <a:p>
                      <a:r>
                        <a:rPr lang="en-US" sz="2000" dirty="0" smtClean="0">
                          <a:latin typeface="+mj-lt"/>
                        </a:rPr>
                        <a:t>Contacts</a:t>
                      </a:r>
                      <a:endParaRPr lang="en-US" sz="2000" dirty="0">
                        <a:latin typeface="+mj-lt"/>
                      </a:endParaRPr>
                    </a:p>
                  </a:txBody>
                  <a:tcPr marL="100584" marR="100584" marT="51816" marB="51816" anchor="b"/>
                </a:tc>
                <a:tc>
                  <a:txBody>
                    <a:bodyPr/>
                    <a:lstStyle/>
                    <a:p>
                      <a:r>
                        <a:rPr lang="en-US" sz="2000" dirty="0" smtClean="0">
                          <a:latin typeface="+mj-lt"/>
                        </a:rPr>
                        <a:t>Contact information</a:t>
                      </a:r>
                      <a:endParaRPr lang="en-US" sz="2000" dirty="0">
                        <a:latin typeface="+mj-lt"/>
                      </a:endParaRPr>
                    </a:p>
                  </a:txBody>
                  <a:tcPr marL="100584" marR="100584" marT="51816" marB="51816" anchor="b"/>
                </a:tc>
              </a:tr>
              <a:tr h="2590800">
                <a:tc>
                  <a:txBody>
                    <a:bodyPr/>
                    <a:lstStyle/>
                    <a:p>
                      <a:endParaRPr lang="en-US" sz="2000" baseline="0" dirty="0" smtClean="0">
                        <a:latin typeface="+mj-lt"/>
                      </a:endParaRPr>
                    </a:p>
                    <a:p>
                      <a:r>
                        <a:rPr lang="en-US" sz="2000" baseline="0" dirty="0" smtClean="0">
                          <a:latin typeface="+mj-lt"/>
                        </a:rPr>
                        <a:t>Jeff Kindhart</a:t>
                      </a:r>
                    </a:p>
                    <a:p>
                      <a:endParaRPr lang="en-US" sz="2000" baseline="0" dirty="0" smtClean="0">
                        <a:latin typeface="+mj-lt"/>
                      </a:endParaRPr>
                    </a:p>
                    <a:p>
                      <a:r>
                        <a:rPr lang="en-US" sz="2000" baseline="0" dirty="0" smtClean="0">
                          <a:latin typeface="+mj-lt"/>
                        </a:rPr>
                        <a:t>Shelby Henning </a:t>
                      </a:r>
                    </a:p>
                    <a:p>
                      <a:endParaRPr lang="en-US" sz="20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j-lt"/>
                          <a:ea typeface="+mn-ea"/>
                          <a:cs typeface="+mn-cs"/>
                        </a:rPr>
                        <a:t>Rick Weinzierl</a:t>
                      </a:r>
                    </a:p>
                    <a:p>
                      <a:endParaRPr lang="en-US" sz="20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j-lt"/>
                          <a:ea typeface="+mn-ea"/>
                          <a:cs typeface="+mn-cs"/>
                        </a:rPr>
                        <a:t>Mary Hosier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j-lt"/>
                          <a:ea typeface="+mn-ea"/>
                          <a:cs typeface="+mn-cs"/>
                        </a:rPr>
                        <a:t>Mike Krueger</a:t>
                      </a:r>
                      <a:endParaRPr lang="en-US" sz="2000" dirty="0">
                        <a:latin typeface="+mj-lt"/>
                      </a:endParaRPr>
                    </a:p>
                  </a:txBody>
                  <a:tcPr marL="100584" marR="100584" marT="51816" marB="51816"/>
                </a:tc>
                <a:tc>
                  <a:txBody>
                    <a:bodyPr/>
                    <a:lstStyle/>
                    <a:p>
                      <a:endParaRPr lang="en-US" sz="2000" dirty="0" smtClean="0">
                        <a:latin typeface="+mj-lt"/>
                      </a:endParaRPr>
                    </a:p>
                    <a:p>
                      <a:r>
                        <a:rPr lang="en-US" sz="2000" dirty="0" smtClean="0">
                          <a:latin typeface="+mj-lt"/>
                          <a:hlinkClick r:id="rId6"/>
                        </a:rPr>
                        <a:t>jkindhar@illinois.edu</a:t>
                      </a:r>
                      <a:endParaRPr lang="en-US" sz="2000" dirty="0" smtClean="0">
                        <a:latin typeface="+mj-lt"/>
                      </a:endParaRPr>
                    </a:p>
                    <a:p>
                      <a:endParaRPr lang="en-US" sz="2000" dirty="0" smtClean="0">
                        <a:latin typeface="+mj-lt"/>
                      </a:endParaRPr>
                    </a:p>
                    <a:p>
                      <a:r>
                        <a:rPr lang="en-US" sz="2000" dirty="0" smtClean="0">
                          <a:latin typeface="+mj-lt"/>
                          <a:hlinkClick r:id="rId7"/>
                        </a:rPr>
                        <a:t>shenning@illinois.edu</a:t>
                      </a:r>
                      <a:endParaRPr lang="en-US" sz="2000" dirty="0" smtClean="0">
                        <a:latin typeface="+mj-lt"/>
                      </a:endParaRPr>
                    </a:p>
                    <a:p>
                      <a:endParaRPr lang="en-US" sz="20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mj-lt"/>
                          <a:ea typeface="+mn-ea"/>
                          <a:cs typeface="+mn-cs"/>
                          <a:hlinkClick r:id="rId8"/>
                        </a:rPr>
                        <a:t>weinzier@illinois.edu</a:t>
                      </a:r>
                      <a:endParaRPr lang="en-US" sz="2000" kern="1200" dirty="0" smtClean="0">
                        <a:solidFill>
                          <a:schemeClr val="tx1"/>
                        </a:solidFill>
                        <a:latin typeface="+mj-lt"/>
                        <a:ea typeface="+mn-ea"/>
                        <a:cs typeface="+mn-cs"/>
                      </a:endParaRPr>
                    </a:p>
                    <a:p>
                      <a:endParaRPr lang="en-US" sz="20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mj-lt"/>
                          <a:ea typeface="+mn-ea"/>
                          <a:cs typeface="+mn-cs"/>
                          <a:hlinkClick r:id="rId9"/>
                        </a:rPr>
                        <a:t>mhosier@illinois.edu</a:t>
                      </a:r>
                      <a:endParaRPr lang="en-US" sz="2000" kern="120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mj-lt"/>
                          <a:hlinkClick r:id="rId10"/>
                        </a:rPr>
                        <a:t>kruege13@illinois.edu</a:t>
                      </a:r>
                      <a:endParaRPr lang="en-US" sz="200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mj-lt"/>
                      </a:endParaRPr>
                    </a:p>
                  </a:txBody>
                  <a:tcPr marL="100584" marR="100584" marT="51816" marB="51816"/>
                </a:tc>
              </a:tr>
              <a:tr h="773311">
                <a:tc>
                  <a:txBody>
                    <a:bodyPr/>
                    <a:lstStyle/>
                    <a:p>
                      <a:endParaRPr lang="en-US" sz="2000" kern="1200" dirty="0" smtClean="0">
                        <a:solidFill>
                          <a:schemeClr val="tx1"/>
                        </a:solidFill>
                        <a:latin typeface="+mj-lt"/>
                        <a:ea typeface="+mn-ea"/>
                        <a:cs typeface="+mn-cs"/>
                      </a:endParaRPr>
                    </a:p>
                  </a:txBody>
                  <a:tcPr marL="100584" marR="100584" marT="51816" marB="51816"/>
                </a:tc>
                <a:tc>
                  <a:txBody>
                    <a:bodyPr/>
                    <a:lstStyle/>
                    <a:p>
                      <a:endParaRPr lang="en-US" sz="2000" kern="1200" dirty="0" smtClean="0">
                        <a:solidFill>
                          <a:schemeClr val="tx1"/>
                        </a:solidFill>
                        <a:latin typeface="+mj-lt"/>
                        <a:ea typeface="+mn-ea"/>
                        <a:cs typeface="+mn-cs"/>
                      </a:endParaRPr>
                    </a:p>
                  </a:txBody>
                  <a:tcPr marL="100584" marR="100584" marT="51816" marB="51816"/>
                </a:tc>
              </a:tr>
            </a:tbl>
          </a:graphicData>
        </a:graphic>
      </p:graphicFrame>
      <p:pic>
        <p:nvPicPr>
          <p:cNvPr id="3" name="Picture 2" descr="Screen Shot 2015-02-20 at 12.02.4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579" y="5543522"/>
            <a:ext cx="6344996" cy="2097823"/>
          </a:xfrm>
          <a:prstGeom prst="rect">
            <a:avLst/>
          </a:prstGeom>
          <a:ln>
            <a:solidFill>
              <a:srgbClr val="000000"/>
            </a:solidFill>
          </a:ln>
        </p:spPr>
      </p:pic>
    </p:spTree>
    <p:custDataLst>
      <p:tags r:id="rId1"/>
    </p:custDataLst>
    <p:extLst>
      <p:ext uri="{BB962C8B-B14F-4D97-AF65-F5344CB8AC3E}">
        <p14:creationId xmlns:p14="http://schemas.microsoft.com/office/powerpoint/2010/main" val="1681284618"/>
      </p:ext>
    </p:extLst>
  </p:cSld>
  <p:clrMapOvr>
    <a:masterClrMapping/>
  </p:clrMapOvr>
  <p:transition spd="slow" advTm="12782">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526280" y="6987540"/>
            <a:ext cx="2521048" cy="514895"/>
          </a:xfrm>
          <a:prstGeom prst="rect">
            <a:avLst/>
          </a:prstGeom>
        </p:spPr>
      </p:pic>
      <p:sp>
        <p:nvSpPr>
          <p:cNvPr id="6" name="Content Placeholder 5"/>
          <p:cNvSpPr>
            <a:spLocks noGrp="1"/>
          </p:cNvSpPr>
          <p:nvPr>
            <p:ph idx="1"/>
          </p:nvPr>
        </p:nvSpPr>
        <p:spPr>
          <a:xfrm>
            <a:off x="754380" y="1870355"/>
            <a:ext cx="9136380" cy="4727099"/>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20200" y="6819900"/>
            <a:ext cx="670560" cy="670560"/>
          </a:xfrm>
          <a:prstGeom prst="rect">
            <a:avLst/>
          </a:prstGeom>
        </p:spPr>
      </p:pic>
    </p:spTree>
    <p:custDataLst>
      <p:tags r:id="rId1"/>
    </p:custDataLst>
    <p:extLst>
      <p:ext uri="{BB962C8B-B14F-4D97-AF65-F5344CB8AC3E}">
        <p14:creationId xmlns:p14="http://schemas.microsoft.com/office/powerpoint/2010/main" val="1073082650"/>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51" y="0"/>
            <a:ext cx="8884920" cy="1295400"/>
          </a:xfrm>
        </p:spPr>
        <p:txBody>
          <a:bodyPr/>
          <a:lstStyle/>
          <a:p>
            <a:r>
              <a:rPr lang="en-US" dirty="0" smtClean="0">
                <a:ln>
                  <a:solidFill>
                    <a:schemeClr val="bg1"/>
                  </a:solidFill>
                </a:ln>
              </a:rPr>
              <a:t>The essential nutrients</a:t>
            </a:r>
            <a:endParaRPr lang="en-US" dirty="0">
              <a:ln>
                <a:solidFill>
                  <a:schemeClr val="bg1"/>
                </a:solidFill>
              </a:ln>
            </a:endParaRPr>
          </a:p>
        </p:txBody>
      </p:sp>
      <p:sp>
        <p:nvSpPr>
          <p:cNvPr id="3" name="Content Placeholder 2"/>
          <p:cNvSpPr>
            <a:spLocks noGrp="1"/>
          </p:cNvSpPr>
          <p:nvPr>
            <p:ph idx="1"/>
          </p:nvPr>
        </p:nvSpPr>
        <p:spPr>
          <a:xfrm>
            <a:off x="754570" y="999899"/>
            <a:ext cx="8442886" cy="4931516"/>
          </a:xfrm>
        </p:spPr>
        <p:txBody>
          <a:bodyPr/>
          <a:lstStyle/>
          <a:p>
            <a:r>
              <a:rPr lang="en-US" dirty="0" smtClean="0"/>
              <a:t>The element must be required for the plant to complete its life cycle (AKA seed to seed)</a:t>
            </a:r>
          </a:p>
          <a:p>
            <a:r>
              <a:rPr lang="en-US" dirty="0" smtClean="0"/>
              <a:t>No other element may substitute</a:t>
            </a:r>
          </a:p>
          <a:p>
            <a:r>
              <a:rPr lang="en-US" dirty="0" smtClean="0"/>
              <a:t>The element is directly involved in </a:t>
            </a:r>
          </a:p>
          <a:p>
            <a:pPr marL="0" indent="0">
              <a:buNone/>
            </a:pPr>
            <a:r>
              <a:rPr lang="en-US" dirty="0"/>
              <a:t> </a:t>
            </a:r>
            <a:r>
              <a:rPr lang="en-US" dirty="0" smtClean="0"/>
              <a:t>   the nutrition of the plant</a:t>
            </a:r>
          </a:p>
        </p:txBody>
      </p:sp>
      <p:pic>
        <p:nvPicPr>
          <p:cNvPr id="1026" name="Picture 2" descr="File:Minimum-Ton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438" y="2183789"/>
            <a:ext cx="3405828" cy="42793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54273" y="4936037"/>
            <a:ext cx="5825220" cy="1631206"/>
          </a:xfrm>
          <a:prstGeom prst="rect">
            <a:avLst/>
          </a:prstGeom>
          <a:noFill/>
        </p:spPr>
        <p:txBody>
          <a:bodyPr wrap="square" lIns="91429" tIns="45715" rIns="91429" bIns="45715" rtlCol="0">
            <a:spAutoFit/>
          </a:bodyPr>
          <a:lstStyle/>
          <a:p>
            <a:r>
              <a:rPr lang="en-US" sz="2500" dirty="0"/>
              <a:t>Justus von Liebig’s “law of the minimum</a:t>
            </a:r>
            <a:r>
              <a:rPr lang="en-US" sz="2500" dirty="0" smtClean="0"/>
              <a:t>”–</a:t>
            </a:r>
            <a:endParaRPr lang="en-US" sz="2500" dirty="0"/>
          </a:p>
          <a:p>
            <a:r>
              <a:rPr lang="en-US" sz="2500" dirty="0"/>
              <a:t>	“Plant growth is controlled not by the total amount of resources available, but by the scarcest resource”</a:t>
            </a:r>
          </a:p>
        </p:txBody>
      </p:sp>
      <p:sp>
        <p:nvSpPr>
          <p:cNvPr id="5" name="TextBox 4"/>
          <p:cNvSpPr txBox="1"/>
          <p:nvPr/>
        </p:nvSpPr>
        <p:spPr>
          <a:xfrm>
            <a:off x="7604367" y="4409832"/>
            <a:ext cx="505987" cy="529924"/>
          </a:xfrm>
          <a:prstGeom prst="rect">
            <a:avLst/>
          </a:prstGeom>
          <a:noFill/>
        </p:spPr>
        <p:txBody>
          <a:bodyPr wrap="square" lIns="91429" tIns="45715" rIns="91429" bIns="45715" rtlCol="0">
            <a:spAutoFit/>
          </a:bodyPr>
          <a:lstStyle/>
          <a:p>
            <a:r>
              <a:rPr lang="en-US" sz="2800" dirty="0"/>
              <a:t>N</a:t>
            </a:r>
          </a:p>
        </p:txBody>
      </p:sp>
      <p:sp>
        <p:nvSpPr>
          <p:cNvPr id="7" name="TextBox 6"/>
          <p:cNvSpPr txBox="1"/>
          <p:nvPr/>
        </p:nvSpPr>
        <p:spPr>
          <a:xfrm>
            <a:off x="7904123" y="4409832"/>
            <a:ext cx="505987" cy="529924"/>
          </a:xfrm>
          <a:prstGeom prst="rect">
            <a:avLst/>
          </a:prstGeom>
          <a:noFill/>
        </p:spPr>
        <p:txBody>
          <a:bodyPr wrap="square" lIns="91429" tIns="45715" rIns="91429" bIns="45715" rtlCol="0">
            <a:spAutoFit/>
          </a:bodyPr>
          <a:lstStyle/>
          <a:p>
            <a:r>
              <a:rPr lang="en-US" sz="2800" dirty="0"/>
              <a:t>P</a:t>
            </a:r>
          </a:p>
        </p:txBody>
      </p:sp>
      <p:sp>
        <p:nvSpPr>
          <p:cNvPr id="8" name="TextBox 7"/>
          <p:cNvSpPr txBox="1"/>
          <p:nvPr/>
        </p:nvSpPr>
        <p:spPr>
          <a:xfrm>
            <a:off x="8185481" y="4425838"/>
            <a:ext cx="505987" cy="529924"/>
          </a:xfrm>
          <a:prstGeom prst="rect">
            <a:avLst/>
          </a:prstGeom>
          <a:noFill/>
        </p:spPr>
        <p:txBody>
          <a:bodyPr wrap="square" lIns="91429" tIns="45715" rIns="91429" bIns="45715" rtlCol="0">
            <a:spAutoFit/>
          </a:bodyPr>
          <a:lstStyle/>
          <a:p>
            <a:r>
              <a:rPr lang="en-US" sz="2800" dirty="0"/>
              <a:t>K</a:t>
            </a:r>
          </a:p>
        </p:txBody>
      </p:sp>
      <p:sp>
        <p:nvSpPr>
          <p:cNvPr id="9" name="TextBox 8"/>
          <p:cNvSpPr txBox="1"/>
          <p:nvPr/>
        </p:nvSpPr>
        <p:spPr>
          <a:xfrm>
            <a:off x="8466841" y="4494763"/>
            <a:ext cx="505987" cy="407839"/>
          </a:xfrm>
          <a:prstGeom prst="rect">
            <a:avLst/>
          </a:prstGeom>
          <a:noFill/>
        </p:spPr>
        <p:txBody>
          <a:bodyPr wrap="square" lIns="91429" tIns="45715" rIns="91429" bIns="45715" rtlCol="0">
            <a:spAutoFit/>
          </a:bodyPr>
          <a:lstStyle/>
          <a:p>
            <a:r>
              <a:rPr lang="en-US" sz="2000" dirty="0"/>
              <a:t>Ca</a:t>
            </a:r>
          </a:p>
        </p:txBody>
      </p:sp>
      <p:sp>
        <p:nvSpPr>
          <p:cNvPr id="10" name="TextBox 9"/>
          <p:cNvSpPr txBox="1"/>
          <p:nvPr/>
        </p:nvSpPr>
        <p:spPr>
          <a:xfrm>
            <a:off x="8737854" y="4498633"/>
            <a:ext cx="505987" cy="721771"/>
          </a:xfrm>
          <a:prstGeom prst="rect">
            <a:avLst/>
          </a:prstGeom>
          <a:noFill/>
        </p:spPr>
        <p:txBody>
          <a:bodyPr wrap="square" lIns="91429" tIns="45715" rIns="91429" bIns="45715" rtlCol="0">
            <a:spAutoFit/>
          </a:bodyPr>
          <a:lstStyle/>
          <a:p>
            <a:r>
              <a:rPr lang="en-US" sz="2000" dirty="0"/>
              <a:t>Mg</a:t>
            </a:r>
          </a:p>
        </p:txBody>
      </p:sp>
      <p:sp>
        <p:nvSpPr>
          <p:cNvPr id="11" name="TextBox 10"/>
          <p:cNvSpPr txBox="1"/>
          <p:nvPr/>
        </p:nvSpPr>
        <p:spPr>
          <a:xfrm>
            <a:off x="9087652" y="4511270"/>
            <a:ext cx="505987" cy="407839"/>
          </a:xfrm>
          <a:prstGeom prst="rect">
            <a:avLst/>
          </a:prstGeom>
          <a:noFill/>
        </p:spPr>
        <p:txBody>
          <a:bodyPr wrap="square" lIns="91429" tIns="45715" rIns="91429" bIns="45715" rtlCol="0">
            <a:spAutoFit/>
          </a:bodyPr>
          <a:lstStyle/>
          <a:p>
            <a:r>
              <a:rPr lang="en-US" sz="2000" dirty="0"/>
              <a:t>S</a:t>
            </a:r>
          </a:p>
        </p:txBody>
      </p:sp>
      <p:pic>
        <p:nvPicPr>
          <p:cNvPr id="1028" name="Picture 4" descr="File:Justus von Liebig NI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55" y="4936037"/>
            <a:ext cx="1122517" cy="19727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3974182908"/>
      </p:ext>
    </p:extLst>
  </p:cSld>
  <p:clrMapOvr>
    <a:masterClrMapping/>
  </p:clrMapOvr>
  <mc:AlternateContent xmlns:mc="http://schemas.openxmlformats.org/markup-compatibility/2006" xmlns:p14="http://schemas.microsoft.com/office/powerpoint/2010/main">
    <mc:Choice Requires="p14">
      <p:transition spd="slow" p14:dur="2000" advTm="71671"/>
    </mc:Choice>
    <mc:Fallback xmlns="">
      <p:transition spd="slow" advTm="7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2249" y="-95008"/>
            <a:ext cx="10515600" cy="1325563"/>
          </a:xfrm>
        </p:spPr>
        <p:txBody>
          <a:bodyPr/>
          <a:lstStyle/>
          <a:p>
            <a:r>
              <a:rPr lang="en-US" dirty="0" smtClean="0">
                <a:ln>
                  <a:solidFill>
                    <a:schemeClr val="bg1"/>
                  </a:solidFill>
                </a:ln>
              </a:rPr>
              <a:t>The essential nutrients</a:t>
            </a:r>
            <a:endParaRPr lang="en-US" dirty="0">
              <a:ln>
                <a:solidFill>
                  <a:schemeClr val="bg1"/>
                </a:solidFill>
              </a:ln>
            </a:endParaRPr>
          </a:p>
        </p:txBody>
      </p:sp>
      <p:sp>
        <p:nvSpPr>
          <p:cNvPr id="5" name="Regular Pentagon 4"/>
          <p:cNvSpPr/>
          <p:nvPr/>
        </p:nvSpPr>
        <p:spPr>
          <a:xfrm>
            <a:off x="1103993" y="1102166"/>
            <a:ext cx="1708265" cy="1714500"/>
          </a:xfrm>
          <a:prstGeom prst="pentagon">
            <a:avLst/>
          </a:prstGeom>
          <a:solidFill>
            <a:schemeClr val="accent1"/>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sz="2000" dirty="0" smtClean="0">
                <a:effectLst>
                  <a:outerShdw blurRad="38100" dist="38100" dir="2700000" algn="tl">
                    <a:srgbClr val="000000">
                      <a:alpha val="43137"/>
                    </a:srgbClr>
                  </a:outerShdw>
                </a:effectLst>
              </a:rPr>
              <a:t>Carbon</a:t>
            </a:r>
            <a:endParaRPr lang="en-US" dirty="0">
              <a:effectLst>
                <a:outerShdw blurRad="38100" dist="38100" dir="2700000" algn="tl">
                  <a:srgbClr val="000000">
                    <a:alpha val="43137"/>
                  </a:srgbClr>
                </a:outerShdw>
              </a:effectLst>
            </a:endParaRPr>
          </a:p>
        </p:txBody>
      </p:sp>
      <p:sp>
        <p:nvSpPr>
          <p:cNvPr id="6" name="Regular Pentagon 5"/>
          <p:cNvSpPr/>
          <p:nvPr/>
        </p:nvSpPr>
        <p:spPr>
          <a:xfrm>
            <a:off x="4671910" y="1090443"/>
            <a:ext cx="1708265" cy="1714500"/>
          </a:xfrm>
          <a:prstGeom prst="pentagon">
            <a:avLst/>
          </a:prstGeom>
          <a:solidFill>
            <a:schemeClr val="accent1"/>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dirty="0" smtClean="0">
                <a:effectLst>
                  <a:outerShdw blurRad="50800" dist="38100" dir="2700000" algn="tl" rotWithShape="0">
                    <a:prstClr val="black">
                      <a:alpha val="40000"/>
                    </a:prstClr>
                  </a:outerShdw>
                </a:effectLst>
              </a:rPr>
              <a:t>Oxygen</a:t>
            </a:r>
            <a:endParaRPr lang="en-US" dirty="0">
              <a:effectLst>
                <a:outerShdw blurRad="50800" dist="38100" dir="2700000" algn="tl" rotWithShape="0">
                  <a:prstClr val="black">
                    <a:alpha val="40000"/>
                  </a:prstClr>
                </a:outerShdw>
              </a:effectLst>
            </a:endParaRPr>
          </a:p>
        </p:txBody>
      </p:sp>
      <p:sp>
        <p:nvSpPr>
          <p:cNvPr id="7" name="Regular Pentagon 6"/>
          <p:cNvSpPr/>
          <p:nvPr/>
        </p:nvSpPr>
        <p:spPr>
          <a:xfrm>
            <a:off x="2905536" y="1090443"/>
            <a:ext cx="1708265" cy="1714500"/>
          </a:xfrm>
          <a:prstGeom prst="pentagon">
            <a:avLst/>
          </a:prstGeom>
          <a:solidFill>
            <a:schemeClr val="accent1"/>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sz="1600" dirty="0">
                <a:effectLst>
                  <a:outerShdw blurRad="50800" dist="38100" dir="2700000" algn="tl" rotWithShape="0">
                    <a:prstClr val="black">
                      <a:alpha val="40000"/>
                    </a:prstClr>
                  </a:outerShdw>
                </a:effectLst>
              </a:rPr>
              <a:t>Hydrogen</a:t>
            </a:r>
            <a:endParaRPr lang="en-US" dirty="0">
              <a:effectLst>
                <a:outerShdw blurRad="50800" dist="38100" dir="2700000" algn="tl" rotWithShape="0">
                  <a:prstClr val="black">
                    <a:alpha val="40000"/>
                  </a:prstClr>
                </a:outerShdw>
              </a:effectLst>
            </a:endParaRPr>
          </a:p>
        </p:txBody>
      </p:sp>
      <p:sp>
        <p:nvSpPr>
          <p:cNvPr id="8" name="Regular Pentagon 7"/>
          <p:cNvSpPr/>
          <p:nvPr/>
        </p:nvSpPr>
        <p:spPr>
          <a:xfrm>
            <a:off x="1108944" y="3080075"/>
            <a:ext cx="1708265" cy="1714500"/>
          </a:xfrm>
          <a:prstGeom prst="pentagon">
            <a:avLst/>
          </a:prstGeom>
          <a:solidFill>
            <a:schemeClr val="accent3">
              <a:lumMod val="75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dirty="0" smtClean="0">
                <a:effectLst>
                  <a:outerShdw blurRad="50800" dist="38100" dir="2700000" algn="tl" rotWithShape="0">
                    <a:prstClr val="black">
                      <a:alpha val="40000"/>
                    </a:prstClr>
                  </a:outerShdw>
                </a:effectLst>
              </a:rPr>
              <a:t>Nitrogen</a:t>
            </a:r>
            <a:endParaRPr lang="en-US" dirty="0">
              <a:effectLst>
                <a:outerShdw blurRad="50800" dist="38100" dir="2700000" algn="tl" rotWithShape="0">
                  <a:prstClr val="black">
                    <a:alpha val="40000"/>
                  </a:prstClr>
                </a:outerShdw>
              </a:effectLst>
            </a:endParaRPr>
          </a:p>
        </p:txBody>
      </p:sp>
      <p:sp>
        <p:nvSpPr>
          <p:cNvPr id="9" name="Regular Pentagon 8"/>
          <p:cNvSpPr/>
          <p:nvPr/>
        </p:nvSpPr>
        <p:spPr>
          <a:xfrm>
            <a:off x="4670030" y="3056629"/>
            <a:ext cx="1708265" cy="1714500"/>
          </a:xfrm>
          <a:prstGeom prst="pentagon">
            <a:avLst/>
          </a:prstGeom>
          <a:solidFill>
            <a:schemeClr val="accent3">
              <a:lumMod val="75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sz="1600" dirty="0">
                <a:effectLst>
                  <a:outerShdw blurRad="50800" dist="38100" dir="2700000" algn="tl" rotWithShape="0">
                    <a:prstClr val="black">
                      <a:alpha val="40000"/>
                    </a:prstClr>
                  </a:outerShdw>
                </a:effectLst>
              </a:rPr>
              <a:t>Potassium</a:t>
            </a:r>
          </a:p>
        </p:txBody>
      </p:sp>
      <p:sp>
        <p:nvSpPr>
          <p:cNvPr id="10" name="Regular Pentagon 9"/>
          <p:cNvSpPr/>
          <p:nvPr/>
        </p:nvSpPr>
        <p:spPr>
          <a:xfrm>
            <a:off x="2917562" y="3065916"/>
            <a:ext cx="1708265" cy="1714500"/>
          </a:xfrm>
          <a:prstGeom prst="pentagon">
            <a:avLst/>
          </a:prstGeom>
          <a:solidFill>
            <a:schemeClr val="accent3">
              <a:lumMod val="75000"/>
            </a:schemeClr>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sz="1200" dirty="0">
                <a:effectLst>
                  <a:outerShdw blurRad="50800" dist="38100" dir="2700000" algn="tl" rotWithShape="0">
                    <a:prstClr val="black">
                      <a:alpha val="40000"/>
                    </a:prstClr>
                  </a:outerShdw>
                </a:effectLst>
              </a:rPr>
              <a:t>Phosphorous</a:t>
            </a:r>
          </a:p>
        </p:txBody>
      </p:sp>
      <p:sp>
        <p:nvSpPr>
          <p:cNvPr id="11" name="Regular Pentagon 10"/>
          <p:cNvSpPr/>
          <p:nvPr/>
        </p:nvSpPr>
        <p:spPr>
          <a:xfrm>
            <a:off x="1020053" y="4978703"/>
            <a:ext cx="1708265" cy="1714500"/>
          </a:xfrm>
          <a:prstGeom prst="pentagon">
            <a:avLst/>
          </a:prstGeom>
          <a:solidFill>
            <a:schemeClr val="accent4"/>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dirty="0" smtClean="0">
                <a:effectLst>
                  <a:outerShdw blurRad="50800" dist="38100" dir="2700000" algn="tl" rotWithShape="0">
                    <a:prstClr val="black">
                      <a:alpha val="40000"/>
                    </a:prstClr>
                  </a:outerShdw>
                </a:effectLst>
              </a:rPr>
              <a:t>Calcium</a:t>
            </a:r>
            <a:endParaRPr lang="en-US" dirty="0">
              <a:effectLst>
                <a:outerShdw blurRad="50800" dist="38100" dir="2700000" algn="tl" rotWithShape="0">
                  <a:prstClr val="black">
                    <a:alpha val="40000"/>
                  </a:prstClr>
                </a:outerShdw>
              </a:effectLst>
            </a:endParaRPr>
          </a:p>
        </p:txBody>
      </p:sp>
      <p:sp>
        <p:nvSpPr>
          <p:cNvPr id="12" name="Regular Pentagon 11"/>
          <p:cNvSpPr/>
          <p:nvPr/>
        </p:nvSpPr>
        <p:spPr>
          <a:xfrm>
            <a:off x="4670030" y="4978703"/>
            <a:ext cx="1708265" cy="1714500"/>
          </a:xfrm>
          <a:prstGeom prst="pentagon">
            <a:avLst/>
          </a:prstGeom>
          <a:solidFill>
            <a:schemeClr val="accent4"/>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sz="1600" dirty="0">
                <a:effectLst>
                  <a:outerShdw blurRad="50800" dist="38100" dir="2700000" algn="tl" rotWithShape="0">
                    <a:prstClr val="black">
                      <a:alpha val="40000"/>
                    </a:prstClr>
                  </a:outerShdw>
                </a:effectLst>
              </a:rPr>
              <a:t>Sulfur</a:t>
            </a:r>
          </a:p>
        </p:txBody>
      </p:sp>
      <p:sp>
        <p:nvSpPr>
          <p:cNvPr id="13" name="Regular Pentagon 12"/>
          <p:cNvSpPr/>
          <p:nvPr/>
        </p:nvSpPr>
        <p:spPr>
          <a:xfrm>
            <a:off x="2845041" y="4978703"/>
            <a:ext cx="1708265" cy="1714500"/>
          </a:xfrm>
          <a:prstGeom prst="pentagon">
            <a:avLst/>
          </a:prstGeom>
          <a:solidFill>
            <a:schemeClr val="accent4"/>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sz="1200" dirty="0">
                <a:effectLst>
                  <a:outerShdw blurRad="50800" dist="38100" dir="2700000" algn="tl" rotWithShape="0">
                    <a:prstClr val="black">
                      <a:alpha val="40000"/>
                    </a:prstClr>
                  </a:outerShdw>
                </a:effectLst>
              </a:rPr>
              <a:t>Magnesium</a:t>
            </a:r>
            <a:endParaRPr lang="en-US" sz="1400" dirty="0">
              <a:effectLst>
                <a:outerShdw blurRad="50800" dist="38100" dir="2700000" algn="tl" rotWithShape="0">
                  <a:prstClr val="black">
                    <a:alpha val="40000"/>
                  </a:prstClr>
                </a:outerShdw>
              </a:effectLst>
            </a:endParaRPr>
          </a:p>
        </p:txBody>
      </p:sp>
      <p:sp>
        <p:nvSpPr>
          <p:cNvPr id="14" name="TextBox 13"/>
          <p:cNvSpPr txBox="1"/>
          <p:nvPr/>
        </p:nvSpPr>
        <p:spPr>
          <a:xfrm>
            <a:off x="6438284" y="1393518"/>
            <a:ext cx="3916787" cy="707876"/>
          </a:xfrm>
          <a:prstGeom prst="rect">
            <a:avLst/>
          </a:prstGeom>
          <a:noFill/>
        </p:spPr>
        <p:txBody>
          <a:bodyPr wrap="square" lIns="91429" tIns="45715" rIns="91429" bIns="45715" rtlCol="0">
            <a:spAutoFit/>
          </a:bodyPr>
          <a:lstStyle/>
          <a:p>
            <a:r>
              <a:rPr lang="en-US" sz="2000" u="sng" dirty="0">
                <a:effectLst>
                  <a:outerShdw blurRad="38100" dist="38100" dir="2700000" algn="tl">
                    <a:srgbClr val="000000">
                      <a:alpha val="43137"/>
                    </a:srgbClr>
                  </a:outerShdw>
                </a:effectLst>
              </a:rPr>
              <a:t>Not derived</a:t>
            </a:r>
            <a:r>
              <a:rPr lang="en-US" sz="2000" dirty="0">
                <a:effectLst>
                  <a:outerShdw blurRad="38100" dist="38100" dir="2700000" algn="tl">
                    <a:srgbClr val="000000">
                      <a:alpha val="43137"/>
                    </a:srgbClr>
                  </a:outerShdw>
                </a:effectLst>
              </a:rPr>
              <a:t> from soil or </a:t>
            </a:r>
            <a:r>
              <a:rPr lang="en-US" sz="2000" dirty="0" smtClean="0">
                <a:effectLst>
                  <a:outerShdw blurRad="38100" dist="38100" dir="2700000" algn="tl">
                    <a:srgbClr val="000000">
                      <a:alpha val="43137"/>
                    </a:srgbClr>
                  </a:outerShdw>
                </a:effectLst>
              </a:rPr>
              <a:t>fertilizer</a:t>
            </a:r>
          </a:p>
          <a:p>
            <a:r>
              <a:rPr lang="en-US" sz="2000" dirty="0" smtClean="0">
                <a:effectLst>
                  <a:outerShdw blurRad="38100" dist="38100" dir="2700000" algn="tl">
                    <a:srgbClr val="000000">
                      <a:alpha val="43137"/>
                    </a:srgbClr>
                  </a:outerShdw>
                </a:effectLst>
              </a:rPr>
              <a:t>“Structural nutrients”</a:t>
            </a:r>
            <a:endParaRPr lang="en-US" sz="2000" dirty="0">
              <a:effectLst>
                <a:outerShdw blurRad="38100" dist="38100" dir="2700000" algn="tl">
                  <a:srgbClr val="000000">
                    <a:alpha val="43137"/>
                  </a:srgbClr>
                </a:outerShdw>
              </a:effectLst>
            </a:endParaRPr>
          </a:p>
        </p:txBody>
      </p:sp>
      <p:sp>
        <p:nvSpPr>
          <p:cNvPr id="15" name="TextBox 14"/>
          <p:cNvSpPr txBox="1"/>
          <p:nvPr/>
        </p:nvSpPr>
        <p:spPr>
          <a:xfrm>
            <a:off x="2264525" y="7053701"/>
            <a:ext cx="4042064" cy="407839"/>
          </a:xfrm>
          <a:prstGeom prst="rect">
            <a:avLst/>
          </a:prstGeom>
          <a:noFill/>
        </p:spPr>
        <p:txBody>
          <a:bodyPr wrap="square" lIns="91429" tIns="45715" rIns="91429" bIns="45715" rtlCol="0">
            <a:spAutoFit/>
          </a:bodyPr>
          <a:lstStyle/>
          <a:p>
            <a:r>
              <a:rPr lang="en-US" sz="2000" u="sng" dirty="0">
                <a:effectLst>
                  <a:outerShdw blurRad="38100" dist="38100" dir="2700000" algn="tl">
                    <a:srgbClr val="000000">
                      <a:alpha val="43137"/>
                    </a:srgbClr>
                  </a:outerShdw>
                </a:effectLst>
              </a:rPr>
              <a:t>Derived</a:t>
            </a:r>
            <a:r>
              <a:rPr lang="en-US" sz="2000" dirty="0">
                <a:effectLst>
                  <a:outerShdw blurRad="38100" dist="38100" dir="2700000" algn="tl">
                    <a:srgbClr val="000000">
                      <a:alpha val="43137"/>
                    </a:srgbClr>
                  </a:outerShdw>
                </a:effectLst>
              </a:rPr>
              <a:t> from soil or fertilizer</a:t>
            </a:r>
          </a:p>
        </p:txBody>
      </p:sp>
      <p:sp>
        <p:nvSpPr>
          <p:cNvPr id="18" name="TextBox 17"/>
          <p:cNvSpPr txBox="1"/>
          <p:nvPr/>
        </p:nvSpPr>
        <p:spPr>
          <a:xfrm>
            <a:off x="6980290" y="3523056"/>
            <a:ext cx="2427618" cy="407839"/>
          </a:xfrm>
          <a:prstGeom prst="rect">
            <a:avLst/>
          </a:prstGeom>
          <a:noFill/>
        </p:spPr>
        <p:txBody>
          <a:bodyPr wrap="square" lIns="91429" tIns="45715" rIns="91429" bIns="45715" rtlCol="0">
            <a:spAutoFit/>
          </a:bodyPr>
          <a:lstStyle/>
          <a:p>
            <a:r>
              <a:rPr lang="en-US" sz="2000" dirty="0">
                <a:effectLst>
                  <a:outerShdw blurRad="38100" dist="38100" dir="2700000" algn="tl">
                    <a:srgbClr val="000000">
                      <a:alpha val="43137"/>
                    </a:srgbClr>
                  </a:outerShdw>
                </a:effectLst>
              </a:rPr>
              <a:t>“Primary nutrients”</a:t>
            </a:r>
          </a:p>
        </p:txBody>
      </p:sp>
      <p:sp>
        <p:nvSpPr>
          <p:cNvPr id="19" name="TextBox 18"/>
          <p:cNvSpPr txBox="1"/>
          <p:nvPr/>
        </p:nvSpPr>
        <p:spPr>
          <a:xfrm>
            <a:off x="6980290" y="5532757"/>
            <a:ext cx="2707341" cy="407839"/>
          </a:xfrm>
          <a:prstGeom prst="rect">
            <a:avLst/>
          </a:prstGeom>
          <a:noFill/>
          <a:ln>
            <a:solidFill>
              <a:schemeClr val="bg1"/>
            </a:solidFill>
          </a:ln>
        </p:spPr>
        <p:txBody>
          <a:bodyPr wrap="square" lIns="91429" tIns="45715" rIns="91429" bIns="45715" rtlCol="0">
            <a:spAutoFit/>
          </a:bodyPr>
          <a:lstStyle/>
          <a:p>
            <a:r>
              <a:rPr lang="en-US" sz="2000" dirty="0">
                <a:effectLst>
                  <a:outerShdw blurRad="38100" dist="38100" dir="2700000" algn="tl">
                    <a:srgbClr val="000000">
                      <a:alpha val="43137"/>
                    </a:srgbClr>
                  </a:outerShdw>
                </a:effectLst>
              </a:rPr>
              <a:t>“Secondary nutrients”</a:t>
            </a:r>
          </a:p>
        </p:txBody>
      </p:sp>
      <p:sp>
        <p:nvSpPr>
          <p:cNvPr id="22" name="TextBox 21"/>
          <p:cNvSpPr txBox="1"/>
          <p:nvPr/>
        </p:nvSpPr>
        <p:spPr>
          <a:xfrm>
            <a:off x="6923019" y="2543674"/>
            <a:ext cx="2784507" cy="599686"/>
          </a:xfrm>
          <a:prstGeom prst="rect">
            <a:avLst/>
          </a:prstGeom>
          <a:noFill/>
        </p:spPr>
        <p:txBody>
          <a:bodyPr wrap="square" lIns="91429" tIns="45715" rIns="91429" bIns="45715" rtlCol="0">
            <a:spAutoFit/>
          </a:bodyPr>
          <a:lstStyle/>
          <a:p>
            <a:r>
              <a:rPr lang="en-US" sz="3200" dirty="0">
                <a:effectLst>
                  <a:outerShdw blurRad="38100" dist="38100" dir="2700000" algn="tl">
                    <a:srgbClr val="000000">
                      <a:alpha val="43137"/>
                    </a:srgbClr>
                  </a:outerShdw>
                </a:effectLst>
              </a:rPr>
              <a:t>Macronutrients</a:t>
            </a:r>
          </a:p>
        </p:txBody>
      </p:sp>
      <p:sp>
        <p:nvSpPr>
          <p:cNvPr id="30" name="Left Brace 29"/>
          <p:cNvSpPr/>
          <p:nvPr/>
        </p:nvSpPr>
        <p:spPr>
          <a:xfrm>
            <a:off x="844756" y="3301918"/>
            <a:ext cx="264187" cy="3353571"/>
          </a:xfrm>
          <a:prstGeom prst="leftBrace">
            <a:avLst/>
          </a:prstGeom>
        </p:spPr>
        <p:style>
          <a:lnRef idx="1">
            <a:schemeClr val="accent1"/>
          </a:lnRef>
          <a:fillRef idx="0">
            <a:schemeClr val="accent1"/>
          </a:fillRef>
          <a:effectRef idx="0">
            <a:schemeClr val="accent1"/>
          </a:effectRef>
          <a:fontRef idx="minor">
            <a:schemeClr val="tx1"/>
          </a:fontRef>
        </p:style>
        <p:txBody>
          <a:bodyPr lIns="91429" tIns="45715" rIns="91429" bIns="45715" spcCol="0" rtlCol="0" anchor="ctr"/>
          <a:lstStyle/>
          <a:p>
            <a:pPr algn="ctr"/>
            <a:endParaRPr lang="en-US"/>
          </a:p>
        </p:txBody>
      </p:sp>
      <p:cxnSp>
        <p:nvCxnSpPr>
          <p:cNvPr id="33" name="Elbow Connector 32"/>
          <p:cNvCxnSpPr>
            <a:stCxn id="30" idx="1"/>
            <a:endCxn id="15" idx="1"/>
          </p:cNvCxnSpPr>
          <p:nvPr/>
        </p:nvCxnSpPr>
        <p:spPr>
          <a:xfrm rot="10800000" flipH="1" flipV="1">
            <a:off x="844755" y="4978703"/>
            <a:ext cx="1419769" cy="2278917"/>
          </a:xfrm>
          <a:prstGeom prst="bentConnector3">
            <a:avLst>
              <a:gd name="adj1" fmla="val -204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2" idx="1"/>
          </p:cNvCxnSpPr>
          <p:nvPr/>
        </p:nvCxnSpPr>
        <p:spPr>
          <a:xfrm flipH="1">
            <a:off x="6110546" y="2843518"/>
            <a:ext cx="812473" cy="489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2" idx="1"/>
          </p:cNvCxnSpPr>
          <p:nvPr/>
        </p:nvCxnSpPr>
        <p:spPr>
          <a:xfrm flipH="1">
            <a:off x="6378295" y="2843517"/>
            <a:ext cx="544724" cy="2630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197969" y="3080075"/>
            <a:ext cx="2489662" cy="369332"/>
          </a:xfrm>
          <a:prstGeom prst="rect">
            <a:avLst/>
          </a:prstGeom>
          <a:noFill/>
        </p:spPr>
        <p:txBody>
          <a:bodyPr wrap="square" rtlCol="0">
            <a:spAutoFit/>
          </a:bodyPr>
          <a:lstStyle/>
          <a:p>
            <a:r>
              <a:rPr lang="en-US" dirty="0" smtClean="0"/>
              <a:t>~50 mg/kg in the plant</a:t>
            </a:r>
            <a:endParaRPr lang="en-US"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644184378"/>
      </p:ext>
    </p:extLst>
  </p:cSld>
  <p:clrMapOvr>
    <a:masterClrMapping/>
  </p:clrMapOvr>
  <p:transition spd="slow" advTm="420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290" y="0"/>
            <a:ext cx="8884920" cy="1295400"/>
          </a:xfrm>
        </p:spPr>
        <p:txBody>
          <a:bodyPr/>
          <a:lstStyle/>
          <a:p>
            <a:r>
              <a:rPr lang="en-US" dirty="0">
                <a:ln>
                  <a:solidFill>
                    <a:schemeClr val="bg1"/>
                  </a:solidFill>
                </a:ln>
              </a:rPr>
              <a:t>The essential nutrients</a:t>
            </a:r>
            <a:endParaRPr lang="en-US" dirty="0"/>
          </a:p>
        </p:txBody>
      </p:sp>
      <p:sp>
        <p:nvSpPr>
          <p:cNvPr id="3" name="Content Placeholder 2"/>
          <p:cNvSpPr>
            <a:spLocks noGrp="1"/>
          </p:cNvSpPr>
          <p:nvPr>
            <p:ph idx="1"/>
          </p:nvPr>
        </p:nvSpPr>
        <p:spPr>
          <a:xfrm>
            <a:off x="642506" y="1120400"/>
            <a:ext cx="8884920" cy="4870345"/>
          </a:xfrm>
        </p:spPr>
        <p:txBody>
          <a:bodyPr>
            <a:normAutofit/>
          </a:bodyPr>
          <a:lstStyle/>
          <a:p>
            <a:r>
              <a:rPr lang="en-US" dirty="0" smtClean="0"/>
              <a:t>Micronutrients</a:t>
            </a:r>
          </a:p>
          <a:p>
            <a:pPr lvl="1"/>
            <a:r>
              <a:rPr lang="en-US" dirty="0" smtClean="0"/>
              <a:t>Boron </a:t>
            </a:r>
          </a:p>
          <a:p>
            <a:pPr lvl="1"/>
            <a:r>
              <a:rPr lang="en-US" dirty="0" smtClean="0"/>
              <a:t>Manganese</a:t>
            </a:r>
          </a:p>
          <a:p>
            <a:pPr lvl="1"/>
            <a:r>
              <a:rPr lang="en-US" dirty="0" smtClean="0"/>
              <a:t>Copper</a:t>
            </a:r>
          </a:p>
          <a:p>
            <a:pPr lvl="1"/>
            <a:r>
              <a:rPr lang="en-US" dirty="0" smtClean="0"/>
              <a:t>Molybdenum</a:t>
            </a:r>
          </a:p>
          <a:p>
            <a:pPr lvl="1"/>
            <a:r>
              <a:rPr lang="en-US" dirty="0" smtClean="0"/>
              <a:t>Iron</a:t>
            </a:r>
          </a:p>
          <a:p>
            <a:pPr lvl="1"/>
            <a:r>
              <a:rPr lang="en-US" dirty="0" smtClean="0"/>
              <a:t>Zinc</a:t>
            </a:r>
          </a:p>
          <a:p>
            <a:pPr lvl="1"/>
            <a:endParaRPr lang="en-US" dirty="0"/>
          </a:p>
        </p:txBody>
      </p:sp>
      <p:sp>
        <p:nvSpPr>
          <p:cNvPr id="4" name="TextBox 3"/>
          <p:cNvSpPr txBox="1"/>
          <p:nvPr/>
        </p:nvSpPr>
        <p:spPr>
          <a:xfrm>
            <a:off x="3071975" y="5271440"/>
            <a:ext cx="5416864" cy="2779771"/>
          </a:xfrm>
          <a:prstGeom prst="rect">
            <a:avLst/>
          </a:prstGeom>
          <a:noFill/>
        </p:spPr>
        <p:txBody>
          <a:bodyPr wrap="square" lIns="91429" tIns="45715" rIns="91429" bIns="45715" rtlCol="0">
            <a:spAutoFit/>
          </a:bodyPr>
          <a:lstStyle/>
          <a:p>
            <a:pPr marL="285717" indent="-285717">
              <a:buFont typeface="Arial" panose="020B0604020202020204" pitchFamily="34" charset="0"/>
              <a:buChar char="•"/>
            </a:pPr>
            <a:r>
              <a:rPr lang="en-US" sz="2500" dirty="0"/>
              <a:t>Silicon </a:t>
            </a:r>
          </a:p>
          <a:p>
            <a:pPr marL="285717" indent="-285717">
              <a:buFont typeface="Arial" panose="020B0604020202020204" pitchFamily="34" charset="0"/>
              <a:buChar char="•"/>
            </a:pPr>
            <a:r>
              <a:rPr lang="en-US" sz="2500" dirty="0"/>
              <a:t>Sodium</a:t>
            </a:r>
          </a:p>
          <a:p>
            <a:pPr marL="285717" indent="-285717">
              <a:buFont typeface="Arial" panose="020B0604020202020204" pitchFamily="34" charset="0"/>
              <a:buChar char="•"/>
            </a:pPr>
            <a:r>
              <a:rPr lang="en-US" sz="2500" dirty="0"/>
              <a:t>Vanadium</a:t>
            </a:r>
          </a:p>
          <a:p>
            <a:pPr marL="285717" lvl="8" indent="-285717">
              <a:buFont typeface="Arial" panose="020B0604020202020204" pitchFamily="34" charset="0"/>
              <a:buChar char="•"/>
            </a:pPr>
            <a:r>
              <a:rPr lang="en-US" sz="2500" dirty="0"/>
              <a:t>Chlorine</a:t>
            </a:r>
          </a:p>
          <a:p>
            <a:pPr marL="285717" lvl="8" indent="-285717">
              <a:buFont typeface="Arial" panose="020B0604020202020204" pitchFamily="34" charset="0"/>
              <a:buChar char="•"/>
            </a:pPr>
            <a:r>
              <a:rPr lang="en-US" sz="2500" dirty="0"/>
              <a:t>Cobalt</a:t>
            </a:r>
          </a:p>
          <a:p>
            <a:pPr marL="285717" lvl="8" indent="-285717">
              <a:buFont typeface="Arial" panose="020B0604020202020204" pitchFamily="34" charset="0"/>
              <a:buChar char="•"/>
            </a:pPr>
            <a:r>
              <a:rPr lang="en-US" sz="2500" dirty="0"/>
              <a:t>Nickel</a:t>
            </a:r>
          </a:p>
          <a:p>
            <a:pPr marL="285717" indent="-285717">
              <a:buFont typeface="Arial" panose="020B0604020202020204" pitchFamily="34" charset="0"/>
              <a:buChar char="•"/>
            </a:pPr>
            <a:endParaRPr lang="en-US" sz="2500" dirty="0"/>
          </a:p>
        </p:txBody>
      </p:sp>
      <p:sp>
        <p:nvSpPr>
          <p:cNvPr id="5" name="TextBox 4"/>
          <p:cNvSpPr txBox="1"/>
          <p:nvPr/>
        </p:nvSpPr>
        <p:spPr>
          <a:xfrm>
            <a:off x="4202985" y="3248814"/>
            <a:ext cx="1161129" cy="369322"/>
          </a:xfrm>
          <a:prstGeom prst="rect">
            <a:avLst/>
          </a:prstGeom>
          <a:noFill/>
        </p:spPr>
        <p:txBody>
          <a:bodyPr wrap="none" lIns="91429" tIns="45715" rIns="91429" bIns="45715" rtlCol="0">
            <a:spAutoFit/>
          </a:bodyPr>
          <a:lstStyle/>
          <a:p>
            <a:r>
              <a:rPr lang="en-US" dirty="0" smtClean="0"/>
              <a:t>Definitely!</a:t>
            </a:r>
            <a:endParaRPr lang="en-US" dirty="0"/>
          </a:p>
        </p:txBody>
      </p:sp>
      <p:sp>
        <p:nvSpPr>
          <p:cNvPr id="6" name="TextBox 5"/>
          <p:cNvSpPr txBox="1"/>
          <p:nvPr/>
        </p:nvSpPr>
        <p:spPr>
          <a:xfrm>
            <a:off x="1417248" y="6278524"/>
            <a:ext cx="1182096" cy="369322"/>
          </a:xfrm>
          <a:prstGeom prst="rect">
            <a:avLst/>
          </a:prstGeom>
          <a:noFill/>
        </p:spPr>
        <p:txBody>
          <a:bodyPr wrap="none" lIns="91429" tIns="45715" rIns="91429" bIns="45715" rtlCol="0">
            <a:spAutoFit/>
          </a:bodyPr>
          <a:lstStyle/>
          <a:p>
            <a:r>
              <a:rPr lang="en-US" dirty="0" smtClean="0"/>
              <a:t>Uncertain!</a:t>
            </a:r>
            <a:endParaRPr lang="en-US" dirty="0"/>
          </a:p>
        </p:txBody>
      </p:sp>
      <p:sp>
        <p:nvSpPr>
          <p:cNvPr id="7" name="Rectangle 6"/>
          <p:cNvSpPr/>
          <p:nvPr/>
        </p:nvSpPr>
        <p:spPr>
          <a:xfrm>
            <a:off x="5873733" y="1314168"/>
            <a:ext cx="2876791" cy="369322"/>
          </a:xfrm>
          <a:prstGeom prst="rect">
            <a:avLst/>
          </a:prstGeom>
        </p:spPr>
        <p:txBody>
          <a:bodyPr wrap="none" lIns="91429" tIns="45715" rIns="91429" bIns="45715">
            <a:spAutoFit/>
          </a:bodyPr>
          <a:lstStyle/>
          <a:p>
            <a:r>
              <a:rPr lang="en-US" dirty="0">
                <a:effectLst>
                  <a:outerShdw blurRad="38100" dist="38100" dir="2700000" algn="tl">
                    <a:srgbClr val="000000">
                      <a:alpha val="43137"/>
                    </a:srgbClr>
                  </a:outerShdw>
                </a:effectLst>
              </a:rPr>
              <a:t>Derived from soil or fertilizer</a:t>
            </a:r>
          </a:p>
        </p:txBody>
      </p:sp>
      <p:cxnSp>
        <p:nvCxnSpPr>
          <p:cNvPr id="9" name="Straight Arrow Connector 8"/>
          <p:cNvCxnSpPr/>
          <p:nvPr/>
        </p:nvCxnSpPr>
        <p:spPr>
          <a:xfrm flipH="1" flipV="1">
            <a:off x="4013153" y="1479256"/>
            <a:ext cx="1873524" cy="1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3460100" y="1870841"/>
            <a:ext cx="650665" cy="3152594"/>
          </a:xfrm>
          <a:prstGeom prst="rightBrace">
            <a:avLst/>
          </a:prstGeom>
        </p:spPr>
        <p:style>
          <a:lnRef idx="1">
            <a:schemeClr val="accent1"/>
          </a:lnRef>
          <a:fillRef idx="0">
            <a:schemeClr val="accent1"/>
          </a:fillRef>
          <a:effectRef idx="0">
            <a:schemeClr val="accent1"/>
          </a:effectRef>
          <a:fontRef idx="minor">
            <a:schemeClr val="tx1"/>
          </a:fontRef>
        </p:style>
        <p:txBody>
          <a:bodyPr lIns="91429" tIns="45715" rIns="91429" bIns="45715" rtlCol="0" anchor="ctr"/>
          <a:lstStyle/>
          <a:p>
            <a:pPr algn="ctr"/>
            <a:endParaRPr lang="en-US"/>
          </a:p>
        </p:txBody>
      </p:sp>
      <p:sp>
        <p:nvSpPr>
          <p:cNvPr id="16" name="Left Brace 15"/>
          <p:cNvSpPr/>
          <p:nvPr/>
        </p:nvSpPr>
        <p:spPr>
          <a:xfrm>
            <a:off x="2599368" y="5426243"/>
            <a:ext cx="297945" cy="2073892"/>
          </a:xfrm>
          <a:prstGeom prst="leftBrace">
            <a:avLst/>
          </a:prstGeom>
        </p:spPr>
        <p:style>
          <a:lnRef idx="1">
            <a:schemeClr val="accent1"/>
          </a:lnRef>
          <a:fillRef idx="0">
            <a:schemeClr val="accent1"/>
          </a:fillRef>
          <a:effectRef idx="0">
            <a:schemeClr val="accent1"/>
          </a:effectRef>
          <a:fontRef idx="minor">
            <a:schemeClr val="tx1"/>
          </a:fontRef>
        </p:style>
        <p:txBody>
          <a:bodyPr lIns="91429" tIns="45715" rIns="91429" bIns="45715" rtlCol="0" anchor="ctr"/>
          <a:lstStyle/>
          <a:p>
            <a:pPr algn="ctr"/>
            <a:endParaRPr lang="en-US"/>
          </a:p>
        </p:txBody>
      </p:sp>
      <p:sp>
        <p:nvSpPr>
          <p:cNvPr id="8" name="TextBox 7"/>
          <p:cNvSpPr txBox="1"/>
          <p:nvPr/>
        </p:nvSpPr>
        <p:spPr>
          <a:xfrm>
            <a:off x="5084954" y="3690394"/>
            <a:ext cx="4736387" cy="2031315"/>
          </a:xfrm>
          <a:prstGeom prst="rect">
            <a:avLst/>
          </a:prstGeom>
          <a:noFill/>
          <a:ln>
            <a:solidFill>
              <a:schemeClr val="accent6"/>
            </a:solidFill>
          </a:ln>
        </p:spPr>
        <p:txBody>
          <a:bodyPr wrap="square" lIns="91429" tIns="45715" rIns="91429" bIns="45715" rtlCol="0">
            <a:spAutoFit/>
          </a:bodyPr>
          <a:lstStyle/>
          <a:p>
            <a:pPr marL="285717" indent="-285717">
              <a:buFont typeface="Arial" panose="020B0604020202020204" pitchFamily="34" charset="0"/>
              <a:buChar char="•"/>
            </a:pPr>
            <a:r>
              <a:rPr lang="en-US" dirty="0" smtClean="0"/>
              <a:t>You very rarely have to worry about micronutrient deficiencies. </a:t>
            </a:r>
          </a:p>
          <a:p>
            <a:pPr marL="285717" indent="-285717">
              <a:buFont typeface="Arial" panose="020B0604020202020204" pitchFamily="34" charset="0"/>
              <a:buChar char="•"/>
            </a:pPr>
            <a:r>
              <a:rPr lang="en-US" dirty="0" smtClean="0"/>
              <a:t>Micronutrients are required by plant in very, very low amounts.</a:t>
            </a:r>
          </a:p>
          <a:p>
            <a:pPr marL="285717" indent="-285717">
              <a:buFont typeface="Arial" panose="020B0604020202020204" pitchFamily="34" charset="0"/>
              <a:buChar char="•"/>
            </a:pPr>
            <a:r>
              <a:rPr lang="en-US" dirty="0" smtClean="0"/>
              <a:t>Fertilizing with micronutrients frequently causes more problems than the application was supposed to solve</a:t>
            </a:r>
            <a:endParaRPr lang="en-US" dirty="0"/>
          </a:p>
        </p:txBody>
      </p:sp>
      <p:sp>
        <p:nvSpPr>
          <p:cNvPr id="11" name="TextBox 10"/>
          <p:cNvSpPr txBox="1"/>
          <p:nvPr/>
        </p:nvSpPr>
        <p:spPr>
          <a:xfrm>
            <a:off x="6014751" y="1773232"/>
            <a:ext cx="2876791" cy="368267"/>
          </a:xfrm>
          <a:prstGeom prst="rect">
            <a:avLst/>
          </a:prstGeom>
          <a:noFill/>
        </p:spPr>
        <p:txBody>
          <a:bodyPr wrap="square" rtlCol="0">
            <a:spAutoFit/>
          </a:bodyPr>
          <a:lstStyle/>
          <a:p>
            <a:r>
              <a:rPr lang="en-US" dirty="0" smtClean="0"/>
              <a:t>&lt; 50 mg/kg in the plant</a:t>
            </a:r>
            <a:endParaRPr lang="en-US" dirty="0"/>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4053285874"/>
      </p:ext>
    </p:extLst>
  </p:cSld>
  <p:clrMapOvr>
    <a:masterClrMapping/>
  </p:clrMapOvr>
  <mc:AlternateContent xmlns:mc="http://schemas.openxmlformats.org/markup-compatibility/2006" xmlns:p14="http://schemas.microsoft.com/office/powerpoint/2010/main">
    <mc:Choice Requires="p14">
      <p:transition spd="slow" p14:dur="2000" advTm="46265"/>
    </mc:Choice>
    <mc:Fallback xmlns="">
      <p:transition spd="slow" advTm="46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the bag?</a:t>
            </a:r>
            <a:endParaRPr lang="en-US" dirty="0"/>
          </a:p>
        </p:txBody>
      </p:sp>
      <p:sp>
        <p:nvSpPr>
          <p:cNvPr id="3" name="Content Placeholder 2"/>
          <p:cNvSpPr>
            <a:spLocks noGrp="1"/>
          </p:cNvSpPr>
          <p:nvPr>
            <p:ph idx="1"/>
          </p:nvPr>
        </p:nvSpPr>
        <p:spPr>
          <a:xfrm>
            <a:off x="838200" y="1492747"/>
            <a:ext cx="8884920" cy="5650623"/>
          </a:xfrm>
        </p:spPr>
        <p:txBody>
          <a:bodyPr>
            <a:noAutofit/>
          </a:bodyPr>
          <a:lstStyle/>
          <a:p>
            <a:pPr marL="285717" indent="-285717">
              <a:buFont typeface="Arial"/>
              <a:buChar char="•"/>
            </a:pPr>
            <a:r>
              <a:rPr lang="en-US" sz="2800" dirty="0"/>
              <a:t>For routine plant culture, macronutrients most important </a:t>
            </a:r>
          </a:p>
          <a:p>
            <a:pPr marL="285717" indent="-285717">
              <a:buFont typeface="Arial"/>
              <a:buChar char="•"/>
            </a:pPr>
            <a:r>
              <a:rPr lang="en-US" sz="2800" dirty="0"/>
              <a:t>For instance a typical fertilizer bag will have a guaranteed analysis </a:t>
            </a:r>
            <a:r>
              <a:rPr lang="en-US" sz="2800" i="1" dirty="0"/>
              <a:t>aka</a:t>
            </a:r>
            <a:r>
              <a:rPr lang="en-US" sz="2800" dirty="0"/>
              <a:t> </a:t>
            </a:r>
            <a:r>
              <a:rPr lang="en-US" sz="2800" dirty="0" smtClean="0"/>
              <a:t>grade.</a:t>
            </a:r>
          </a:p>
          <a:p>
            <a:pPr marL="285717" indent="-285717">
              <a:buFont typeface="Arial"/>
              <a:buChar char="•"/>
            </a:pPr>
            <a:r>
              <a:rPr lang="en-US" sz="2800" dirty="0" smtClean="0"/>
              <a:t>What’s </a:t>
            </a:r>
            <a:r>
              <a:rPr lang="en-US" sz="2800" dirty="0"/>
              <a:t>on the bag varies from state to state </a:t>
            </a:r>
            <a:r>
              <a:rPr lang="en-US" sz="2800" dirty="0" smtClean="0"/>
              <a:t>but usually includes…</a:t>
            </a:r>
            <a:endParaRPr lang="en-US" sz="2800" dirty="0"/>
          </a:p>
          <a:p>
            <a:pPr lvl="1">
              <a:buFont typeface="Arial"/>
              <a:buChar char="•"/>
            </a:pPr>
            <a:r>
              <a:rPr lang="en-US" sz="2400" dirty="0"/>
              <a:t>Name, brand, or trade-mark</a:t>
            </a:r>
          </a:p>
          <a:p>
            <a:pPr lvl="1">
              <a:buFont typeface="Arial"/>
              <a:buChar char="•"/>
            </a:pPr>
            <a:r>
              <a:rPr lang="en-US" sz="2400" dirty="0"/>
              <a:t>Guaranteed chemical analysis</a:t>
            </a:r>
          </a:p>
          <a:p>
            <a:pPr lvl="1">
              <a:buFont typeface="Arial"/>
              <a:buChar char="•"/>
            </a:pPr>
            <a:r>
              <a:rPr lang="en-US" sz="2400" dirty="0"/>
              <a:t>Potential acidity (CaCO</a:t>
            </a:r>
            <a:r>
              <a:rPr lang="en-US" sz="2400" baseline="-25000" dirty="0"/>
              <a:t>3</a:t>
            </a:r>
            <a:r>
              <a:rPr lang="en-US" sz="2400" dirty="0"/>
              <a:t> equivalent)</a:t>
            </a:r>
          </a:p>
          <a:p>
            <a:pPr lvl="1">
              <a:buFont typeface="Arial"/>
              <a:buChar char="•"/>
            </a:pPr>
            <a:r>
              <a:rPr lang="en-US" sz="2400" dirty="0"/>
              <a:t>Manufacturers name and address</a:t>
            </a:r>
          </a:p>
          <a:p>
            <a:pPr lvl="1">
              <a:buFont typeface="Arial"/>
              <a:buChar char="•"/>
            </a:pPr>
            <a:r>
              <a:rPr lang="en-US" sz="2400" dirty="0"/>
              <a:t>Net weight of the fertilizer in the </a:t>
            </a:r>
            <a:r>
              <a:rPr lang="en-US" sz="2400" dirty="0" smtClean="0"/>
              <a:t>container</a:t>
            </a:r>
          </a:p>
          <a:p>
            <a:pPr>
              <a:buFont typeface="Arial"/>
              <a:buChar char="•"/>
            </a:pPr>
            <a:r>
              <a:rPr lang="en-US" sz="2800" dirty="0" smtClean="0"/>
              <a:t>Complete </a:t>
            </a:r>
            <a:r>
              <a:rPr lang="en-US" sz="2800" dirty="0"/>
              <a:t>vs. incomplete (usually, but not always 3 numbers)</a:t>
            </a:r>
          </a:p>
          <a:p>
            <a:pPr lvl="1">
              <a:buFont typeface="Arial"/>
              <a:buChar char="•"/>
            </a:pPr>
            <a:r>
              <a:rPr lang="en-US" sz="2400" dirty="0" smtClean="0"/>
              <a:t>20 </a:t>
            </a:r>
            <a:r>
              <a:rPr lang="en-US" sz="2400" dirty="0"/>
              <a:t>– </a:t>
            </a:r>
            <a:r>
              <a:rPr lang="en-US" sz="2400" dirty="0" smtClean="0"/>
              <a:t>20 -20 </a:t>
            </a:r>
            <a:r>
              <a:rPr lang="en-US" sz="2400" dirty="0"/>
              <a:t>vs. </a:t>
            </a:r>
            <a:r>
              <a:rPr lang="en-US" sz="2400" dirty="0" smtClean="0"/>
              <a:t>46 </a:t>
            </a:r>
            <a:r>
              <a:rPr lang="en-US" sz="2400" dirty="0"/>
              <a:t>– </a:t>
            </a:r>
            <a:r>
              <a:rPr lang="en-US" sz="2400" dirty="0" smtClean="0"/>
              <a:t>0 </a:t>
            </a:r>
            <a:r>
              <a:rPr lang="en-US" sz="2400" dirty="0"/>
              <a:t>– </a:t>
            </a:r>
            <a:r>
              <a:rPr lang="en-US" sz="2400" dirty="0" smtClean="0"/>
              <a:t>0 vs. 15 – 0- 15</a:t>
            </a:r>
            <a:endParaRPr lang="en-US" sz="2400" dirty="0"/>
          </a:p>
          <a:p>
            <a:endParaRPr lang="en-US" sz="1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7010400"/>
            <a:ext cx="609600" cy="609600"/>
          </a:xfrm>
          <a:prstGeom prst="rect">
            <a:avLst/>
          </a:prstGeom>
        </p:spPr>
      </p:pic>
    </p:spTree>
    <p:extLst>
      <p:ext uri="{BB962C8B-B14F-4D97-AF65-F5344CB8AC3E}">
        <p14:creationId xmlns:p14="http://schemas.microsoft.com/office/powerpoint/2010/main" val="1146792676"/>
      </p:ext>
    </p:extLst>
  </p:cSld>
  <p:clrMapOvr>
    <a:masterClrMapping/>
  </p:clrMapOvr>
  <mc:AlternateContent xmlns:mc="http://schemas.openxmlformats.org/markup-compatibility/2006" xmlns:p14="http://schemas.microsoft.com/office/powerpoint/2010/main">
    <mc:Choice Requires="p14">
      <p:transition spd="slow" p14:dur="2000" advTm="49832"/>
    </mc:Choice>
    <mc:Fallback xmlns="">
      <p:transition spd="slow" advTm="4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4.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5.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6.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7.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8.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3893</TotalTime>
  <Words>2893</Words>
  <Application>Microsoft Office PowerPoint</Application>
  <PresentationFormat>Custom</PresentationFormat>
  <Paragraphs>531</Paragraphs>
  <Slides>51</Slides>
  <Notes>3</Notes>
  <HiddenSlides>0</HiddenSlides>
  <MMClips>50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Cambria</vt:lpstr>
      <vt:lpstr>Ebrima</vt:lpstr>
      <vt:lpstr>Georgia</vt:lpstr>
      <vt:lpstr>Wingdings</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vt:lpstr>
      <vt:lpstr>What is fertilizer?</vt:lpstr>
      <vt:lpstr>Do I need fertilizer?</vt:lpstr>
      <vt:lpstr>Optimizing returns on fertilizer inputs</vt:lpstr>
      <vt:lpstr>The essential nutrients</vt:lpstr>
      <vt:lpstr>The essential nutrients</vt:lpstr>
      <vt:lpstr>The essential nutrients</vt:lpstr>
      <vt:lpstr>What’s in the bag?</vt:lpstr>
      <vt:lpstr>What’s in a typical fertilizer?</vt:lpstr>
      <vt:lpstr>Crop utilization of fertilizer N</vt:lpstr>
      <vt:lpstr>Synthetic N fertilizer</vt:lpstr>
      <vt:lpstr>Synthetic N fertilizer</vt:lpstr>
      <vt:lpstr>Salt index continued</vt:lpstr>
      <vt:lpstr>Synthetic N fertilizers – Anhydrous NH3</vt:lpstr>
      <vt:lpstr>Synthetic N fertilizers – Aqua NH3</vt:lpstr>
      <vt:lpstr>Synthetic N Fertilizers – Urea Ammonium Nitrate (UAN)</vt:lpstr>
      <vt:lpstr>Synthetic N Fertilizers - Urea</vt:lpstr>
      <vt:lpstr>Synthetic N fertilizers – Ammonium Nitrate</vt:lpstr>
      <vt:lpstr>Synthetic N Fertilizers – Ammonium Sulfate</vt:lpstr>
      <vt:lpstr>Synthetic N Fertilizers – Potassium Nitrate</vt:lpstr>
      <vt:lpstr>Synthetic N fertilizers – Calcium Nitrate</vt:lpstr>
      <vt:lpstr>Synthetic N Fertilizers – Ammonium Phosphates</vt:lpstr>
      <vt:lpstr>Slow/controlled release synthetic N fertilizer</vt:lpstr>
      <vt:lpstr>Stabilized synthetic N fertilizers</vt:lpstr>
      <vt:lpstr>Organic N fertilizers</vt:lpstr>
      <vt:lpstr>Organic N Fertilizers</vt:lpstr>
      <vt:lpstr>Organic N Fertilizers – Animal Manure</vt:lpstr>
      <vt:lpstr>Organic N fertilizer – sewage sludge</vt:lpstr>
      <vt:lpstr>Organic N fertilizer – sewage sludge</vt:lpstr>
      <vt:lpstr>Organic N fertilizer – green manure/cover crops</vt:lpstr>
      <vt:lpstr>Organic N fertilizer – animal by-products</vt:lpstr>
      <vt:lpstr>Organic N fertilizer – mineral forms</vt:lpstr>
      <vt:lpstr>P fertilizers</vt:lpstr>
      <vt:lpstr>Seasonal uptake of P by plants</vt:lpstr>
      <vt:lpstr>Synthetic P fertilizers –  phosphoric acid</vt:lpstr>
      <vt:lpstr>Synthetic P fertilizers –  calcium orthophosphates</vt:lpstr>
      <vt:lpstr>Synthetic P fertilizers – ammonium phosphates</vt:lpstr>
      <vt:lpstr>Synthetic P fertilizers – ammonium phosphates</vt:lpstr>
      <vt:lpstr>Synthetic P fertilizers – ammonium phosphates</vt:lpstr>
      <vt:lpstr>Synthetic P fertilizers – nitric &amp; potassium phosphates</vt:lpstr>
      <vt:lpstr>Organic P fertilizers - animal manure</vt:lpstr>
      <vt:lpstr>Organic P fertilizers – sewage sludge</vt:lpstr>
      <vt:lpstr>Organic P fertilizers – rock phosphate</vt:lpstr>
      <vt:lpstr>Synthetic K fertilizers</vt:lpstr>
      <vt:lpstr>Processed mineral forms of K</vt:lpstr>
      <vt:lpstr>Processed mineral forms of K</vt:lpstr>
      <vt:lpstr>Organic K fertilizers</vt:lpstr>
      <vt:lpstr>Final thoughts to consider</vt:lpstr>
      <vt:lpstr>To reach us</vt:lpstr>
      <vt:lpstr>If you have questions …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and Conventional Fertilizers</dc:title>
  <dc:creator>shenning</dc:creator>
  <cp:lastModifiedBy>Hosier, Mary</cp:lastModifiedBy>
  <cp:revision>175</cp:revision>
  <dcterms:created xsi:type="dcterms:W3CDTF">2014-02-12T01:08:06Z</dcterms:created>
  <dcterms:modified xsi:type="dcterms:W3CDTF">2016-04-26T19:07:31Z</dcterms:modified>
</cp:coreProperties>
</file>