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711" r:id="rId3"/>
    <p:sldMasterId id="2147483725" r:id="rId4"/>
  </p:sldMasterIdLst>
  <p:notesMasterIdLst>
    <p:notesMasterId r:id="rId55"/>
  </p:notesMasterIdLst>
  <p:handoutMasterIdLst>
    <p:handoutMasterId r:id="rId56"/>
  </p:handoutMasterIdLst>
  <p:sldIdLst>
    <p:sldId id="335" r:id="rId5"/>
    <p:sldId id="323" r:id="rId6"/>
    <p:sldId id="329" r:id="rId7"/>
    <p:sldId id="330" r:id="rId8"/>
    <p:sldId id="331" r:id="rId9"/>
    <p:sldId id="332" r:id="rId10"/>
    <p:sldId id="317" r:id="rId11"/>
    <p:sldId id="319" r:id="rId12"/>
    <p:sldId id="322" r:id="rId13"/>
    <p:sldId id="321" r:id="rId14"/>
    <p:sldId id="320" r:id="rId15"/>
    <p:sldId id="333" r:id="rId16"/>
    <p:sldId id="257" r:id="rId17"/>
    <p:sldId id="259" r:id="rId18"/>
    <p:sldId id="260" r:id="rId19"/>
    <p:sldId id="262" r:id="rId20"/>
    <p:sldId id="263" r:id="rId21"/>
    <p:sldId id="264" r:id="rId22"/>
    <p:sldId id="266" r:id="rId23"/>
    <p:sldId id="267" r:id="rId24"/>
    <p:sldId id="334" r:id="rId25"/>
    <p:sldId id="265" r:id="rId26"/>
    <p:sldId id="269" r:id="rId27"/>
    <p:sldId id="295" r:id="rId28"/>
    <p:sldId id="270" r:id="rId29"/>
    <p:sldId id="288" r:id="rId30"/>
    <p:sldId id="271" r:id="rId31"/>
    <p:sldId id="272" r:id="rId32"/>
    <p:sldId id="287" r:id="rId33"/>
    <p:sldId id="286" r:id="rId34"/>
    <p:sldId id="284" r:id="rId35"/>
    <p:sldId id="285" r:id="rId36"/>
    <p:sldId id="289" r:id="rId37"/>
    <p:sldId id="293" r:id="rId38"/>
    <p:sldId id="298" r:id="rId39"/>
    <p:sldId id="302" r:id="rId40"/>
    <p:sldId id="303" r:id="rId41"/>
    <p:sldId id="305" r:id="rId42"/>
    <p:sldId id="306" r:id="rId43"/>
    <p:sldId id="308" r:id="rId44"/>
    <p:sldId id="311" r:id="rId45"/>
    <p:sldId id="315" r:id="rId46"/>
    <p:sldId id="312" r:id="rId47"/>
    <p:sldId id="313" r:id="rId48"/>
    <p:sldId id="316" r:id="rId49"/>
    <p:sldId id="299" r:id="rId50"/>
    <p:sldId id="300" r:id="rId51"/>
    <p:sldId id="328" r:id="rId52"/>
    <p:sldId id="324" r:id="rId53"/>
    <p:sldId id="33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5311" autoAdjust="0"/>
  </p:normalViewPr>
  <p:slideViewPr>
    <p:cSldViewPr>
      <p:cViewPr varScale="1">
        <p:scale>
          <a:sx n="80" d="100"/>
          <a:sy n="80" d="100"/>
        </p:scale>
        <p:origin x="298" y="67"/>
      </p:cViewPr>
      <p:guideLst>
        <p:guide orient="horz" pos="2160"/>
        <p:guide pos="2880"/>
      </p:guideLst>
    </p:cSldViewPr>
  </p:slideViewPr>
  <p:notesTextViewPr>
    <p:cViewPr>
      <p:scale>
        <a:sx n="125" d="100"/>
        <a:sy n="125" d="100"/>
      </p:scale>
      <p:origin x="0" y="0"/>
    </p:cViewPr>
  </p:notesTextViewPr>
  <p:sorterViewPr>
    <p:cViewPr>
      <p:scale>
        <a:sx n="106" d="100"/>
        <a:sy n="106" d="100"/>
      </p:scale>
      <p:origin x="0" y="0"/>
    </p:cViewPr>
  </p:sorterViewPr>
  <p:notesViewPr>
    <p:cSldViewPr>
      <p:cViewPr varScale="1">
        <p:scale>
          <a:sx n="63" d="100"/>
          <a:sy n="63" d="100"/>
        </p:scale>
        <p:origin x="-165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Preparing a New Generation of </a:t>
            </a:r>
          </a:p>
          <a:p>
            <a:r>
              <a:rPr lang="en-US" dirty="0"/>
              <a:t>Illinois Fruit and Vegetable Farmers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r>
              <a:rPr lang="en-US" dirty="0" smtClean="0"/>
              <a:t>April 2015</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BC8005-AF22-4AE6-B731-BAEB93403BF3}" type="slidenum">
              <a:rPr lang="en-US" smtClean="0"/>
              <a:t>‹#›</a:t>
            </a:fld>
            <a:endParaRPr lang="en-US"/>
          </a:p>
        </p:txBody>
      </p:sp>
    </p:spTree>
    <p:extLst>
      <p:ext uri="{BB962C8B-B14F-4D97-AF65-F5344CB8AC3E}">
        <p14:creationId xmlns:p14="http://schemas.microsoft.com/office/powerpoint/2010/main" val="2272057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E78563-D5D5-40F4-AE5F-58EFBDE5643B}" type="datetimeFigureOut">
              <a:rPr lang="en-US" smtClean="0"/>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D6316-CBE6-42AD-8504-18DFBDD50C38}" type="slidenum">
              <a:rPr lang="en-US" smtClean="0"/>
              <a:t>‹#›</a:t>
            </a:fld>
            <a:endParaRPr lang="en-US"/>
          </a:p>
        </p:txBody>
      </p:sp>
    </p:spTree>
    <p:extLst>
      <p:ext uri="{BB962C8B-B14F-4D97-AF65-F5344CB8AC3E}">
        <p14:creationId xmlns:p14="http://schemas.microsoft.com/office/powerpoint/2010/main" val="84344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27973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Drip or trickle irrigation systems are the most common for vegetable production.</a:t>
            </a:r>
            <a:r>
              <a:rPr lang="en-US" baseline="0" dirty="0" smtClean="0"/>
              <a:t>  These systems like micro sprinklers only apply small volumes of water to areas that are immediately crop adjacent.  They are low pressure systems operating at less than 15 psi and afford growers the ability to use smaller pumps and pipes than other systems.  This is a diagram showing components of a whole farm drip irrigation system layout.</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10</a:t>
            </a:fld>
            <a:endParaRPr lang="en-US"/>
          </a:p>
        </p:txBody>
      </p:sp>
    </p:spTree>
    <p:extLst>
      <p:ext uri="{BB962C8B-B14F-4D97-AF65-F5344CB8AC3E}">
        <p14:creationId xmlns:p14="http://schemas.microsoft.com/office/powerpoint/2010/main" val="60578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perennial crops like small fruit plantings or Christmas tree plantings,</a:t>
            </a:r>
            <a:r>
              <a:rPr lang="en-US" baseline="0" dirty="0" smtClean="0"/>
              <a:t> heavy duty line source emitters might be used such as this product from </a:t>
            </a:r>
            <a:r>
              <a:rPr lang="en-US" baseline="0" dirty="0" err="1" smtClean="0"/>
              <a:t>Netafin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11</a:t>
            </a:fld>
            <a:endParaRPr lang="en-US"/>
          </a:p>
        </p:txBody>
      </p:sp>
    </p:spTree>
    <p:extLst>
      <p:ext uri="{BB962C8B-B14F-4D97-AF65-F5344CB8AC3E}">
        <p14:creationId xmlns:p14="http://schemas.microsoft.com/office/powerpoint/2010/main" val="3268338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Drip lines such as T-Tape</a:t>
            </a:r>
            <a:r>
              <a:rPr lang="en-US" baseline="0" dirty="0" smtClean="0"/>
              <a:t>® are most commonly seen in vegetable and small fruit production in Illinois.  This tried and proven system of irrigation works well and has become very widely adapted.  It is suitable for small gardens and large 100+ acre fields.  As you can see in this picture field operations like spraying, training, or harvesting can actually be carried out while the crop is being irrigated.  As the area between the rows is not wetted, weed pressure can also be reduced.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12</a:t>
            </a:fld>
            <a:endParaRPr lang="en-US"/>
          </a:p>
        </p:txBody>
      </p:sp>
    </p:spTree>
    <p:extLst>
      <p:ext uri="{BB962C8B-B14F-4D97-AF65-F5344CB8AC3E}">
        <p14:creationId xmlns:p14="http://schemas.microsoft.com/office/powerpoint/2010/main" val="2237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are many considerations</a:t>
            </a:r>
            <a:r>
              <a:rPr lang="en-US" baseline="0" dirty="0" smtClean="0"/>
              <a:t> for a drip irrigation system.  First is what will be used for a water source.  Overall design of the system is also of paramount importance.  If you are not an engineer and do not have experience in designing irrigation systems it is a good idea to work with an irrigation dealer that will provide design as part of their service.  In many cases when extension personnel go out on farm visits we see failure to properly operate the system.  It makes little sense to purchase a system and then not utilize it to obtain the maximum return on the investment.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13</a:t>
            </a:fld>
            <a:endParaRPr lang="en-US"/>
          </a:p>
        </p:txBody>
      </p:sp>
    </p:spTree>
    <p:extLst>
      <p:ext uri="{BB962C8B-B14F-4D97-AF65-F5344CB8AC3E}">
        <p14:creationId xmlns:p14="http://schemas.microsoft.com/office/powerpoint/2010/main" val="367971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potential water source comes with concerns. Surface water concerns include contamination, size, and algae load.  Well sources come with concerns over size/capacity and also water quality issues like excessive iron or sand.  Concerns with municipal water are price and issues related to volume and pressure.</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14</a:t>
            </a:fld>
            <a:endParaRPr lang="en-US"/>
          </a:p>
        </p:txBody>
      </p:sp>
    </p:spTree>
    <p:extLst>
      <p:ext uri="{BB962C8B-B14F-4D97-AF65-F5344CB8AC3E}">
        <p14:creationId xmlns:p14="http://schemas.microsoft.com/office/powerpoint/2010/main" val="247596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left pictures shows strawberries showing atrazine</a:t>
            </a:r>
            <a:r>
              <a:rPr lang="en-US" baseline="0" dirty="0" smtClean="0"/>
              <a:t> injury from being irrigated from a pond surrounded by corn fields that have been treated with atrazine.  The upper right shows a strawberry plant with black root rot causal organisms like </a:t>
            </a:r>
            <a:r>
              <a:rPr lang="en-US" baseline="0" dirty="0" err="1" smtClean="0"/>
              <a:t>pythium</a:t>
            </a:r>
            <a:r>
              <a:rPr lang="en-US" baseline="0" dirty="0" smtClean="0"/>
              <a:t>, </a:t>
            </a:r>
            <a:r>
              <a:rPr lang="en-US" baseline="0" dirty="0" err="1" smtClean="0"/>
              <a:t>fusarium</a:t>
            </a:r>
            <a:r>
              <a:rPr lang="en-US" baseline="0" dirty="0" smtClean="0"/>
              <a:t>, and </a:t>
            </a:r>
            <a:r>
              <a:rPr lang="en-US" baseline="0" dirty="0" err="1" smtClean="0"/>
              <a:t>phytophthora</a:t>
            </a:r>
            <a:r>
              <a:rPr lang="en-US" baseline="0" dirty="0" smtClean="0"/>
              <a:t> can be harbored in ponds and lakes.  Ponds must be of sufficient size to provide enough water in even the driest years.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15</a:t>
            </a:fld>
            <a:endParaRPr lang="en-US"/>
          </a:p>
        </p:txBody>
      </p:sp>
    </p:spTree>
    <p:extLst>
      <p:ext uri="{BB962C8B-B14F-4D97-AF65-F5344CB8AC3E}">
        <p14:creationId xmlns:p14="http://schemas.microsoft.com/office/powerpoint/2010/main" val="336664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Impact" panose="020B0806030902050204" pitchFamily="34" charset="0"/>
              </a:rPr>
              <a:t>Algae</a:t>
            </a:r>
            <a:r>
              <a:rPr lang="en-US" baseline="0" dirty="0" smtClean="0">
                <a:latin typeface="Impact" panose="020B0806030902050204" pitchFamily="34" charset="0"/>
              </a:rPr>
              <a:t> can plug inlets, pumps, and emitters.</a:t>
            </a:r>
            <a:endParaRPr lang="en-US" dirty="0">
              <a:latin typeface="Impact" panose="020B0806030902050204" pitchFamily="34" charset="0"/>
            </a:endParaRPr>
          </a:p>
        </p:txBody>
      </p:sp>
      <p:sp>
        <p:nvSpPr>
          <p:cNvPr id="4" name="Slide Number Placeholder 3"/>
          <p:cNvSpPr>
            <a:spLocks noGrp="1"/>
          </p:cNvSpPr>
          <p:nvPr>
            <p:ph type="sldNum" sz="quarter" idx="10"/>
          </p:nvPr>
        </p:nvSpPr>
        <p:spPr/>
        <p:txBody>
          <a:bodyPr/>
          <a:lstStyle/>
          <a:p>
            <a:fld id="{D77D6316-CBE6-42AD-8504-18DFBDD50C38}" type="slidenum">
              <a:rPr lang="en-US" smtClean="0"/>
              <a:t>16</a:t>
            </a:fld>
            <a:endParaRPr lang="en-US"/>
          </a:p>
        </p:txBody>
      </p:sp>
    </p:spTree>
    <p:extLst>
      <p:ext uri="{BB962C8B-B14F-4D97-AF65-F5344CB8AC3E}">
        <p14:creationId xmlns:p14="http://schemas.microsoft.com/office/powerpoint/2010/main" val="1868142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Dealing with algae in surface water calls for</a:t>
            </a:r>
            <a:r>
              <a:rPr lang="en-US" baseline="0" dirty="0" smtClean="0"/>
              <a:t> a multifaceted approach.  Inlet screens are important and inlets should be kept elevated from pond floor by suspending them from a floating raft.  All surface water should be passed through sand media filters before final distribution through trickle lines.  Some herbicides can be used on the irrigation pond but be careful with selection to make sure that the herbicide is safe and legal to use on water sources used for irrigation.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17</a:t>
            </a:fld>
            <a:endParaRPr lang="en-US"/>
          </a:p>
        </p:txBody>
      </p:sp>
    </p:spTree>
    <p:extLst>
      <p:ext uri="{BB962C8B-B14F-4D97-AF65-F5344CB8AC3E}">
        <p14:creationId xmlns:p14="http://schemas.microsoft.com/office/powerpoint/2010/main" val="1659433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using well water for irrigation, considerations should include size, capacity, and water quality; especially iron and sand.</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18</a:t>
            </a:fld>
            <a:endParaRPr lang="en-US"/>
          </a:p>
        </p:txBody>
      </p:sp>
    </p:spTree>
    <p:extLst>
      <p:ext uri="{BB962C8B-B14F-4D97-AF65-F5344CB8AC3E}">
        <p14:creationId xmlns:p14="http://schemas.microsoft.com/office/powerpoint/2010/main" val="37244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wells have such high iron content that they require treatment before use.  This is an example of an adapted crawdad aerator in Illinois.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19</a:t>
            </a:fld>
            <a:endParaRPr lang="en-US"/>
          </a:p>
        </p:txBody>
      </p:sp>
    </p:spTree>
    <p:extLst>
      <p:ext uri="{BB962C8B-B14F-4D97-AF65-F5344CB8AC3E}">
        <p14:creationId xmlns:p14="http://schemas.microsoft.com/office/powerpoint/2010/main" val="50742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417600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it running on a farm in Illinois.</a:t>
            </a:r>
            <a:r>
              <a:rPr lang="en-US" baseline="0" dirty="0" smtClean="0"/>
              <a:t>  The water is oxygenated which results in the iron being converted to an oxidized state where it can be precipitated and filtered out prior to being pumped out to the field containing trickle lines.  Most farms will not require this extreme of a treatment measure, but it is important to have irrigation water analyzed prior to using so that strategies can be developed to deal with any water quality issues that might be present.</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20</a:t>
            </a:fld>
            <a:endParaRPr lang="en-US"/>
          </a:p>
        </p:txBody>
      </p:sp>
    </p:spTree>
    <p:extLst>
      <p:ext uri="{BB962C8B-B14F-4D97-AF65-F5344CB8AC3E}">
        <p14:creationId xmlns:p14="http://schemas.microsoft.com/office/powerpoint/2010/main" val="2806531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growers still use sand media filters even when coming from a well water source although this is normally only if there are water quality issues associated with the well like excessive sand or </a:t>
            </a:r>
            <a:r>
              <a:rPr lang="en-US" baseline="0" smtClean="0"/>
              <a:t>high iron.</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21</a:t>
            </a:fld>
            <a:endParaRPr lang="en-US"/>
          </a:p>
        </p:txBody>
      </p:sp>
    </p:spTree>
    <p:extLst>
      <p:ext uri="{BB962C8B-B14F-4D97-AF65-F5344CB8AC3E}">
        <p14:creationId xmlns:p14="http://schemas.microsoft.com/office/powerpoint/2010/main" val="4053502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that tend</a:t>
            </a:r>
            <a:r>
              <a:rPr lang="en-US" baseline="0" dirty="0" smtClean="0"/>
              <a:t> to pump sand along with the water can be addressed in many cases by use of cyclonic filters.  They are designed to swirl the water as it passes through the filter and sand winds up settling out . Periodically the valve is opened at the bottom of the tank to remove the accumulated sand.</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22</a:t>
            </a:fld>
            <a:endParaRPr lang="en-US"/>
          </a:p>
        </p:txBody>
      </p:sp>
    </p:spTree>
    <p:extLst>
      <p:ext uri="{BB962C8B-B14F-4D97-AF65-F5344CB8AC3E}">
        <p14:creationId xmlns:p14="http://schemas.microsoft.com/office/powerpoint/2010/main" val="345308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discuss problems associated</a:t>
            </a:r>
            <a:r>
              <a:rPr lang="en-US" baseline="0" dirty="0" smtClean="0"/>
              <a:t> with various water sources.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23</a:t>
            </a:fld>
            <a:endParaRPr lang="en-US"/>
          </a:p>
        </p:txBody>
      </p:sp>
    </p:spTree>
    <p:extLst>
      <p:ext uri="{BB962C8B-B14F-4D97-AF65-F5344CB8AC3E}">
        <p14:creationId xmlns:p14="http://schemas.microsoft.com/office/powerpoint/2010/main" val="1158332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common in Illinois for</a:t>
            </a:r>
            <a:r>
              <a:rPr lang="en-US" baseline="0" dirty="0" smtClean="0"/>
              <a:t> small growers to start out using municipal water as their irrigation source.  Although the water may be expensive, the expenses of pumps and well drilling or pond digging is avoided.  If you are only going to use your system to apply water, then it can normally be used without any special concerns.  However, some growers apply pesticides through the irrigation system (</a:t>
            </a:r>
            <a:r>
              <a:rPr lang="en-US" baseline="0" dirty="0" err="1" smtClean="0"/>
              <a:t>chemigation</a:t>
            </a:r>
            <a:r>
              <a:rPr lang="en-US" baseline="0" dirty="0" smtClean="0"/>
              <a:t>) and many if not most apply fertilizers through the irrigation system (</a:t>
            </a:r>
            <a:r>
              <a:rPr lang="en-US" baseline="0" dirty="0" err="1" smtClean="0"/>
              <a:t>fertigation</a:t>
            </a:r>
            <a:r>
              <a:rPr lang="en-US" baseline="0" dirty="0" smtClean="0"/>
              <a:t>).  If </a:t>
            </a:r>
            <a:r>
              <a:rPr lang="en-US" baseline="0" dirty="0" err="1" smtClean="0"/>
              <a:t>chemigation</a:t>
            </a:r>
            <a:r>
              <a:rPr lang="en-US" baseline="0" dirty="0" smtClean="0"/>
              <a:t> or </a:t>
            </a:r>
            <a:r>
              <a:rPr lang="en-US" baseline="0" dirty="0" err="1" smtClean="0"/>
              <a:t>fertigation</a:t>
            </a:r>
            <a:r>
              <a:rPr lang="en-US" baseline="0" dirty="0" smtClean="0"/>
              <a:t> is practiced, growers must have a RPZ (reduced pressure zone) backflow preventer installed after the meter and before the site of introduction of chemicals.  In some cases a vacuum break will also be required.  You must check with your municipal water supplier to obtain the type of backflow preventer they require.  Additionally, it must be installed and inspected by someone from their approved vendor list of installers and inspectors.  Failure to comply will put you at risk of significant fines even if nothing goes wrong and you just get caught.  Failure to comply and something does go wrong will make you liable at the very least for replacement of all of your neighbors meters and other required replaced equipment.  In other words, you can not afford to not comply.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24</a:t>
            </a:fld>
            <a:endParaRPr lang="en-US"/>
          </a:p>
        </p:txBody>
      </p:sp>
    </p:spTree>
    <p:extLst>
      <p:ext uri="{BB962C8B-B14F-4D97-AF65-F5344CB8AC3E}">
        <p14:creationId xmlns:p14="http://schemas.microsoft.com/office/powerpoint/2010/main" val="3956233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residences have a 3/4 “ meter which is fine for taking a showers and running the dishwasher,</a:t>
            </a:r>
            <a:r>
              <a:rPr lang="en-US" baseline="0" dirty="0" smtClean="0"/>
              <a:t> but is often not capable of delivering a high enough flow rate for even a modest sized irrigation project.  As you can see in the chart above switching from a ¾ to 1” meter increases flow rate by 66%.  It does not matter how well you design the rest of your system if the meter can not supply the required flow rate the system will NOT work properly.</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25</a:t>
            </a:fld>
            <a:endParaRPr lang="en-US"/>
          </a:p>
        </p:txBody>
      </p:sp>
    </p:spTree>
    <p:extLst>
      <p:ext uri="{BB962C8B-B14F-4D97-AF65-F5344CB8AC3E}">
        <p14:creationId xmlns:p14="http://schemas.microsoft.com/office/powerpoint/2010/main" val="2090313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look as design aspects for drip irrigation systems.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26</a:t>
            </a:fld>
            <a:endParaRPr lang="en-US"/>
          </a:p>
        </p:txBody>
      </p:sp>
    </p:spTree>
    <p:extLst>
      <p:ext uri="{BB962C8B-B14F-4D97-AF65-F5344CB8AC3E}">
        <p14:creationId xmlns:p14="http://schemas.microsoft.com/office/powerpoint/2010/main" val="2413442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meter size, the size of the</a:t>
            </a:r>
            <a:r>
              <a:rPr lang="en-US" baseline="0" dirty="0" smtClean="0"/>
              <a:t> </a:t>
            </a:r>
            <a:r>
              <a:rPr lang="en-US" dirty="0" smtClean="0"/>
              <a:t>pipe</a:t>
            </a:r>
            <a:r>
              <a:rPr lang="en-US" baseline="0" dirty="0" smtClean="0"/>
              <a:t> you use to deliver the water to the field is critical.  Intuitively one might think that ½” pipe would carry half the amount of water that a 1” pipe would carry.  However, you can see from the chart that ½” pipe will carry 6.8 gallons per minute while 1” pipe will carry 24 gallons per minute which is nearly four times as much.</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27</a:t>
            </a:fld>
            <a:endParaRPr lang="en-US"/>
          </a:p>
        </p:txBody>
      </p:sp>
    </p:spTree>
    <p:extLst>
      <p:ext uri="{BB962C8B-B14F-4D97-AF65-F5344CB8AC3E}">
        <p14:creationId xmlns:p14="http://schemas.microsoft.com/office/powerpoint/2010/main" val="403487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pipes, even though</a:t>
            </a:r>
            <a:r>
              <a:rPr lang="en-US" baseline="0" dirty="0" smtClean="0"/>
              <a:t> the interior wall may look smooth is has imperfections which result in turbulence.  This turbulent flow pushes against the main laminar flow.  The larger the pipe the higher the percentage of laminar flow, so flow rates increase dramatically.</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28</a:t>
            </a:fld>
            <a:endParaRPr lang="en-US"/>
          </a:p>
        </p:txBody>
      </p:sp>
    </p:spTree>
    <p:extLst>
      <p:ext uri="{BB962C8B-B14F-4D97-AF65-F5344CB8AC3E}">
        <p14:creationId xmlns:p14="http://schemas.microsoft.com/office/powerpoint/2010/main" val="586953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continue</a:t>
            </a:r>
            <a:r>
              <a:rPr lang="en-US" baseline="0" dirty="0" smtClean="0"/>
              <a:t> to talk about design, let’s look at how we decide how much water we will need to deliver so we get our pumps or meter and pipes sized appropriately.</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29</a:t>
            </a:fld>
            <a:endParaRPr lang="en-US"/>
          </a:p>
        </p:txBody>
      </p:sp>
    </p:spTree>
    <p:extLst>
      <p:ext uri="{BB962C8B-B14F-4D97-AF65-F5344CB8AC3E}">
        <p14:creationId xmlns:p14="http://schemas.microsoft.com/office/powerpoint/2010/main" val="244044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different types of irrigation</a:t>
            </a:r>
            <a:r>
              <a:rPr lang="en-US" baseline="0" dirty="0" smtClean="0"/>
              <a:t> used for horticultural crops in Illinois.  The familiar moveable pipe seen in the upper left is still somewhat common but has largely been replaced by other methods for most crops in Illinois.  The wheel line system in the bottom right is used for various crops but probably most commonly on sod farms in Illinois.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a:t>
            </a:fld>
            <a:endParaRPr lang="en-US"/>
          </a:p>
        </p:txBody>
      </p:sp>
    </p:spTree>
    <p:extLst>
      <p:ext uri="{BB962C8B-B14F-4D97-AF65-F5344CB8AC3E}">
        <p14:creationId xmlns:p14="http://schemas.microsoft.com/office/powerpoint/2010/main" val="1588960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Trickle tapes come in a variety</a:t>
            </a:r>
            <a:r>
              <a:rPr lang="en-US" baseline="0" dirty="0" smtClean="0"/>
              <a:t> of thicknesses, emitter </a:t>
            </a:r>
            <a:r>
              <a:rPr lang="en-US" baseline="0" dirty="0" err="1" smtClean="0"/>
              <a:t>spacings</a:t>
            </a:r>
            <a:r>
              <a:rPr lang="en-US" baseline="0" dirty="0" smtClean="0"/>
              <a:t>, and in some cases numerous flow rates while other times only high flow and low flow options (two flow rates) exist.</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30</a:t>
            </a:fld>
            <a:endParaRPr lang="en-US"/>
          </a:p>
        </p:txBody>
      </p:sp>
    </p:spTree>
    <p:extLst>
      <p:ext uri="{BB962C8B-B14F-4D97-AF65-F5344CB8AC3E}">
        <p14:creationId xmlns:p14="http://schemas.microsoft.com/office/powerpoint/2010/main" val="136476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T-tape or other similar line source emitter</a:t>
            </a:r>
            <a:r>
              <a:rPr lang="en-US" baseline="0" dirty="0" smtClean="0"/>
              <a:t> drip tape is most commonly used.  These products tends to be far superior to drip tape for accuracy, consistency, and uniformity when compared to “soaker” hoses.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31</a:t>
            </a:fld>
            <a:endParaRPr lang="en-US"/>
          </a:p>
        </p:txBody>
      </p:sp>
    </p:spTree>
    <p:extLst>
      <p:ext uri="{BB962C8B-B14F-4D97-AF65-F5344CB8AC3E}">
        <p14:creationId xmlns:p14="http://schemas.microsoft.com/office/powerpoint/2010/main" val="304985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tape is typically stamped with a code that provides information about the tape including</a:t>
            </a:r>
            <a:r>
              <a:rPr lang="en-US" baseline="0" dirty="0" smtClean="0"/>
              <a:t> I.D., thickness, emitter spacing, and flow rate.  So if we know the flow rate is .45 gallon per minute per 100 feet then 20 rows 100 feet long would require that we deliver 9 gallon per minute to the field (20 x .45 = 9).  Going back to our previous information, you would find that this means that assuming water was not being used anywhere else in the system (no one is taking a shower or doing laundry etc.) a ¾” meter would be sufficient and we would need minimum pipe size of ¾” also.  This assumes that the field is located within relatively close proximity to the water supply.  If the field is located far from the water source than larger pipe size could be required.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32</a:t>
            </a:fld>
            <a:endParaRPr lang="en-US"/>
          </a:p>
        </p:txBody>
      </p:sp>
    </p:spTree>
    <p:extLst>
      <p:ext uri="{BB962C8B-B14F-4D97-AF65-F5344CB8AC3E}">
        <p14:creationId xmlns:p14="http://schemas.microsoft.com/office/powerpoint/2010/main" val="2133141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the irrigation water distributes</a:t>
            </a:r>
            <a:r>
              <a:rPr lang="en-US" baseline="0" dirty="0" smtClean="0"/>
              <a:t> in the bed is </a:t>
            </a:r>
            <a:r>
              <a:rPr lang="en-US" baseline="0" dirty="0" err="1" smtClean="0"/>
              <a:t>dependant</a:t>
            </a:r>
            <a:r>
              <a:rPr lang="en-US" baseline="0" dirty="0" smtClean="0"/>
              <a:t> on soil factors.  Course textured soils tend to wet up and down with less lateral movement.  Very fine textured soils may have low infiltration rates and be accompanied with the problem that water may be running off the bed even though the soil is only wetted a few inches deep.  Because of this high flow tapes are most common on sand and low flow tapes are perhaps better suited for heavy clay soils.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33</a:t>
            </a:fld>
            <a:endParaRPr lang="en-US"/>
          </a:p>
        </p:txBody>
      </p:sp>
    </p:spTree>
    <p:extLst>
      <p:ext uri="{BB962C8B-B14F-4D97-AF65-F5344CB8AC3E}">
        <p14:creationId xmlns:p14="http://schemas.microsoft.com/office/powerpoint/2010/main" val="1304166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manufacturers specify the operating pressures</a:t>
            </a:r>
            <a:r>
              <a:rPr lang="en-US" baseline="0" dirty="0" smtClean="0"/>
              <a:t> for their tapes.  Commonly this will be in the 8 to 15 psi range.  Growers should equip their system with some type of pressure regulating device to avoid excessive pressure. Failure to do so can result in rupturing the tape.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34</a:t>
            </a:fld>
            <a:endParaRPr lang="en-US"/>
          </a:p>
        </p:txBody>
      </p:sp>
    </p:spTree>
    <p:extLst>
      <p:ext uri="{BB962C8B-B14F-4D97-AF65-F5344CB8AC3E}">
        <p14:creationId xmlns:p14="http://schemas.microsoft.com/office/powerpoint/2010/main" val="879070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talk about operation</a:t>
            </a:r>
            <a:r>
              <a:rPr lang="en-US" baseline="0" dirty="0" smtClean="0"/>
              <a:t> and maintenance of trickle irrigation systems.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35</a:t>
            </a:fld>
            <a:endParaRPr lang="en-US"/>
          </a:p>
        </p:txBody>
      </p:sp>
    </p:spTree>
    <p:extLst>
      <p:ext uri="{BB962C8B-B14F-4D97-AF65-F5344CB8AC3E}">
        <p14:creationId xmlns:p14="http://schemas.microsoft.com/office/powerpoint/2010/main" val="1830958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Emitter clogging can</a:t>
            </a:r>
            <a:r>
              <a:rPr lang="en-US" baseline="0" dirty="0" smtClean="0"/>
              <a:t> be a problem if the system was not well designed.  Emitters can become clogged with physical debris such as sand or silt and also from biological agents like algae and/or bacteria.  Both physical and biological problems normally occur with insufficient filtration efforts on the part of the grower.  Chemicals can also be a source of clogging emitter.  Chemical problems can be reduced or avoided by having surface and well water sources tested prior to use.  Also be sure to use proper water soluble fertilizers that are mixed in such a way that there are not compatibility issues.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36</a:t>
            </a:fld>
            <a:endParaRPr lang="en-US"/>
          </a:p>
        </p:txBody>
      </p:sp>
    </p:spTree>
    <p:extLst>
      <p:ext uri="{BB962C8B-B14F-4D97-AF65-F5344CB8AC3E}">
        <p14:creationId xmlns:p14="http://schemas.microsoft.com/office/powerpoint/2010/main" val="1425880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various irrigation water parameters</a:t>
            </a:r>
            <a:r>
              <a:rPr lang="en-US" baseline="0" dirty="0" smtClean="0"/>
              <a:t> that can be analyzed and the risk associated with the various potential results.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37</a:t>
            </a:fld>
            <a:endParaRPr lang="en-US"/>
          </a:p>
        </p:txBody>
      </p:sp>
    </p:spTree>
    <p:extLst>
      <p:ext uri="{BB962C8B-B14F-4D97-AF65-F5344CB8AC3E}">
        <p14:creationId xmlns:p14="http://schemas.microsoft.com/office/powerpoint/2010/main" val="4194938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Management</a:t>
            </a:r>
            <a:r>
              <a:rPr lang="en-US" baseline="0" dirty="0" smtClean="0"/>
              <a:t> of the system is by far the most common problem we see. You have spent the money to have an irrigation system in place.  In order to maximize your return on investment, you must properly manage the system. In the case of overhead irrigation with sprinklers, we commonly water once a week.  With trickle irrigation systems we typically water several times a week in most cases for most crops and in some cases we may water twice a day or even more.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38</a:t>
            </a:fld>
            <a:endParaRPr lang="en-US"/>
          </a:p>
        </p:txBody>
      </p:sp>
    </p:spTree>
    <p:extLst>
      <p:ext uri="{BB962C8B-B14F-4D97-AF65-F5344CB8AC3E}">
        <p14:creationId xmlns:p14="http://schemas.microsoft.com/office/powerpoint/2010/main" val="1407921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water do</a:t>
            </a:r>
            <a:r>
              <a:rPr lang="en-US" baseline="0" dirty="0" smtClean="0"/>
              <a:t> we need to apply?  Sun, wind, rain, temperature, relative humidity, and crop removal all impact soil moisture level.  Obviously, a newly set tomato transplant does not remove as much water as a mature fruiting vine.  Since so many factors impact soil moisture levels, growers should utilize some method of frequently monitoring (once a day or more for many crops) soil moisture levels.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39</a:t>
            </a:fld>
            <a:endParaRPr lang="en-US"/>
          </a:p>
        </p:txBody>
      </p:sp>
    </p:spTree>
    <p:extLst>
      <p:ext uri="{BB962C8B-B14F-4D97-AF65-F5344CB8AC3E}">
        <p14:creationId xmlns:p14="http://schemas.microsoft.com/office/powerpoint/2010/main" val="169659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Irrigation water reels come in varying sizes.</a:t>
            </a:r>
            <a:r>
              <a:rPr lang="en-US" baseline="0" dirty="0" smtClean="0"/>
              <a:t>  They can also come with or without a booster pump.  The irrigation gun is on its own wheels and is drug out into the field while the reel cart remains stationary on the edge of the field.  During operation, the reel cart pulls the gun back across the field until it reaches the reel cart and hits the shut off switch on the cart.  One major advantage of this type of system is portability.  A few disadvantages are leaving an alley open for the irrigation gun to travel on and high winds can greatly effect normal coverage area.  It is commonly used for sweet corn in the vegetable production arena.</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a:t>
            </a:fld>
            <a:endParaRPr lang="en-US"/>
          </a:p>
        </p:txBody>
      </p:sp>
    </p:spTree>
    <p:extLst>
      <p:ext uri="{BB962C8B-B14F-4D97-AF65-F5344CB8AC3E}">
        <p14:creationId xmlns:p14="http://schemas.microsoft.com/office/powerpoint/2010/main" val="40265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 by the field on</a:t>
            </a:r>
            <a:r>
              <a:rPr lang="en-US" baseline="0" dirty="0" smtClean="0"/>
              <a:t> your way home and seeing it through the vehicle glass does NOT constitute any method of soil moisture monitoring.  The feel method, which is likely most common but perhaps not best, is to feel the soil to divine the level of soil moisture.  Far superior to the drive by method best used in conjunction with some other method.  Of the above listed methods measuring soil tension with a </a:t>
            </a:r>
            <a:r>
              <a:rPr lang="en-US" baseline="0" dirty="0" err="1" smtClean="0"/>
              <a:t>tensiometer</a:t>
            </a:r>
            <a:r>
              <a:rPr lang="en-US" baseline="0" dirty="0" smtClean="0"/>
              <a:t> is the most widely adapted by Illinois’ vegetable growers.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40</a:t>
            </a:fld>
            <a:endParaRPr lang="en-US"/>
          </a:p>
        </p:txBody>
      </p:sp>
    </p:spTree>
    <p:extLst>
      <p:ext uri="{BB962C8B-B14F-4D97-AF65-F5344CB8AC3E}">
        <p14:creationId xmlns:p14="http://schemas.microsoft.com/office/powerpoint/2010/main" val="2522317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Tensiometers</a:t>
            </a:r>
            <a:r>
              <a:rPr lang="en-US" baseline="0" dirty="0" smtClean="0"/>
              <a:t> are long tubes with a ceramic tip at one end and a vacuum gauge on the other.  The tube is </a:t>
            </a:r>
            <a:r>
              <a:rPr lang="en-US" baseline="0" dirty="0" err="1" smtClean="0"/>
              <a:t>completey</a:t>
            </a:r>
            <a:r>
              <a:rPr lang="en-US" baseline="0" dirty="0" smtClean="0"/>
              <a:t> filled with water and then placed in the ground in accordance with the accompanying directions.  As soil dries water is pulled through the ceramic tip resulting in an increase in vacuum on the </a:t>
            </a:r>
            <a:r>
              <a:rPr lang="en-US" baseline="0" dirty="0" err="1" smtClean="0"/>
              <a:t>tensiometers</a:t>
            </a:r>
            <a:r>
              <a:rPr lang="en-US" baseline="0" dirty="0" smtClean="0"/>
              <a:t> gauge.  As soil moisture increases through rainfall or irrigation, water passes from the soil through the ceramic tip back into the tube of the </a:t>
            </a:r>
            <a:r>
              <a:rPr lang="en-US" baseline="0" dirty="0" err="1" smtClean="0"/>
              <a:t>tensiometer</a:t>
            </a:r>
            <a:r>
              <a:rPr lang="en-US" baseline="0" dirty="0" smtClean="0"/>
              <a:t> resulting in a decrease in the vacuum gauge.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41</a:t>
            </a:fld>
            <a:endParaRPr lang="en-US"/>
          </a:p>
        </p:txBody>
      </p:sp>
    </p:spTree>
    <p:extLst>
      <p:ext uri="{BB962C8B-B14F-4D97-AF65-F5344CB8AC3E}">
        <p14:creationId xmlns:p14="http://schemas.microsoft.com/office/powerpoint/2010/main" val="832118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Diagram of a </a:t>
            </a:r>
            <a:r>
              <a:rPr lang="en-US" dirty="0" err="1" smtClean="0"/>
              <a:t>tensiometer</a:t>
            </a:r>
            <a:r>
              <a:rPr lang="en-US" dirty="0" smtClean="0"/>
              <a:t> showing the gauge at 15 and 59 </a:t>
            </a:r>
            <a:r>
              <a:rPr lang="en-US" dirty="0" err="1" smtClean="0"/>
              <a:t>centibars</a:t>
            </a:r>
            <a:r>
              <a:rPr lang="en-US" dirty="0" smtClean="0"/>
              <a:t> of tension.</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42</a:t>
            </a:fld>
            <a:endParaRPr lang="en-US"/>
          </a:p>
        </p:txBody>
      </p:sp>
    </p:spTree>
    <p:extLst>
      <p:ext uri="{BB962C8B-B14F-4D97-AF65-F5344CB8AC3E}">
        <p14:creationId xmlns:p14="http://schemas.microsoft.com/office/powerpoint/2010/main" val="1610328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Tensiometers</a:t>
            </a:r>
            <a:r>
              <a:rPr lang="en-US" dirty="0" smtClean="0"/>
              <a:t> come in various lengths so that</a:t>
            </a:r>
            <a:r>
              <a:rPr lang="en-US" baseline="0" dirty="0" smtClean="0"/>
              <a:t> they can be placed at levels appropriate for the crop being monitored.  This chart shows recommended lengths for various crops.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43</a:t>
            </a:fld>
            <a:endParaRPr lang="en-US"/>
          </a:p>
        </p:txBody>
      </p:sp>
    </p:spTree>
    <p:extLst>
      <p:ext uri="{BB962C8B-B14F-4D97-AF65-F5344CB8AC3E}">
        <p14:creationId xmlns:p14="http://schemas.microsoft.com/office/powerpoint/2010/main" val="2921040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a </a:t>
            </a:r>
            <a:r>
              <a:rPr lang="en-US" dirty="0" err="1" smtClean="0"/>
              <a:t>tensiometer,a</a:t>
            </a:r>
            <a:r>
              <a:rPr lang="en-US" baseline="0" dirty="0" smtClean="0"/>
              <a:t> grower would look at the </a:t>
            </a:r>
            <a:r>
              <a:rPr lang="en-US" baseline="0" dirty="0" err="1" smtClean="0"/>
              <a:t>centibar</a:t>
            </a:r>
            <a:r>
              <a:rPr lang="en-US" baseline="0" dirty="0" smtClean="0"/>
              <a:t> reading and make irrigation decisions based on soil type.  Sandy soil requires irrigation be turned on at lower readings than loam soils because sandy soils can not hold as much water as loams.  Growers develop a feeling for when to turn on irrigation in individual fields with experience, but charts like the one above provide a good starting place.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44</a:t>
            </a:fld>
            <a:endParaRPr lang="en-US"/>
          </a:p>
        </p:txBody>
      </p:sp>
    </p:spTree>
    <p:extLst>
      <p:ext uri="{BB962C8B-B14F-4D97-AF65-F5344CB8AC3E}">
        <p14:creationId xmlns:p14="http://schemas.microsoft.com/office/powerpoint/2010/main" val="2746688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large farms</a:t>
            </a:r>
            <a:r>
              <a:rPr lang="en-US" baseline="0" dirty="0" smtClean="0"/>
              <a:t> and golf courses may utilize computerized irrigation systems or even smart phone apps this is not common for smaller operations.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45</a:t>
            </a:fld>
            <a:endParaRPr lang="en-US"/>
          </a:p>
        </p:txBody>
      </p:sp>
    </p:spTree>
    <p:extLst>
      <p:ext uri="{BB962C8B-B14F-4D97-AF65-F5344CB8AC3E}">
        <p14:creationId xmlns:p14="http://schemas.microsoft.com/office/powerpoint/2010/main" val="1125959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do know that there will be leaks.</a:t>
            </a:r>
            <a:r>
              <a:rPr lang="en-US" baseline="0" dirty="0" smtClean="0"/>
              <a:t>  They can come from hoes, cricket moles, and voles love to chew trickle lines.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46</a:t>
            </a:fld>
            <a:endParaRPr lang="en-US"/>
          </a:p>
        </p:txBody>
      </p:sp>
    </p:spTree>
    <p:extLst>
      <p:ext uri="{BB962C8B-B14F-4D97-AF65-F5344CB8AC3E}">
        <p14:creationId xmlns:p14="http://schemas.microsoft.com/office/powerpoint/2010/main" val="1019719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when ordering your tape you order splicers</a:t>
            </a:r>
            <a:r>
              <a:rPr lang="en-US" baseline="0" dirty="0" smtClean="0"/>
              <a:t> at the same time. You will need them!</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47</a:t>
            </a:fld>
            <a:endParaRPr lang="en-US"/>
          </a:p>
        </p:txBody>
      </p:sp>
    </p:spTree>
    <p:extLst>
      <p:ext uri="{BB962C8B-B14F-4D97-AF65-F5344CB8AC3E}">
        <p14:creationId xmlns:p14="http://schemas.microsoft.com/office/powerpoint/2010/main" val="1525964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1987" name="Rectangle 25"/>
          <p:cNvSpPr>
            <a:spLocks noGrp="1" noChangeArrowheads="1"/>
          </p:cNvSpPr>
          <p:nvPr>
            <p:ph type="ftr" sz="quarter" idx="4"/>
          </p:nvPr>
        </p:nvSpPr>
        <p:spPr>
          <a:noFill/>
        </p:spPr>
        <p:txBody>
          <a:bodyPr/>
          <a:lstStyle/>
          <a:p>
            <a:r>
              <a:rPr lang="en-US" dirty="0" smtClean="0"/>
              <a:t>Microsoft Confidential</a:t>
            </a:r>
          </a:p>
        </p:txBody>
      </p:sp>
      <p:sp>
        <p:nvSpPr>
          <p:cNvPr id="41988" name="Rectangle 26"/>
          <p:cNvSpPr>
            <a:spLocks noGrp="1" noChangeArrowheads="1"/>
          </p:cNvSpPr>
          <p:nvPr>
            <p:ph type="sldNum" sz="quarter" idx="5"/>
          </p:nvPr>
        </p:nvSpPr>
        <p:spPr>
          <a:noFill/>
        </p:spPr>
        <p:txBody>
          <a:bodyPr/>
          <a:lstStyle/>
          <a:p>
            <a:fld id="{B2B44A5F-6CE4-493C-A0D7-6834FF76660C}" type="slidenum">
              <a:rPr lang="en-US" smtClean="0"/>
              <a:pPr/>
              <a:t>49</a:t>
            </a:fld>
            <a:endParaRPr lang="en-US" dirty="0" smtClean="0"/>
          </a:p>
        </p:txBody>
      </p:sp>
      <p:sp>
        <p:nvSpPr>
          <p:cNvPr id="41989" name="Rectangle 2"/>
          <p:cNvSpPr>
            <a:spLocks noGrp="1" noRot="1" noChangeAspect="1" noChangeArrowheads="1" noTextEdit="1"/>
          </p:cNvSpPr>
          <p:nvPr>
            <p:ph type="sldImg"/>
          </p:nvPr>
        </p:nvSpPr>
        <p:spPr>
          <a:xfrm>
            <a:off x="1143000" y="450850"/>
            <a:ext cx="4572000" cy="3429000"/>
          </a:xfrm>
          <a:ln/>
        </p:spPr>
      </p:sp>
      <p:sp>
        <p:nvSpPr>
          <p:cNvPr id="41990" name="Rectangle 3"/>
          <p:cNvSpPr>
            <a:spLocks noGrp="1" noChangeArrowheads="1"/>
          </p:cNvSpPr>
          <p:nvPr>
            <p:ph type="body" idx="1"/>
          </p:nvPr>
        </p:nvSpPr>
        <p:spPr>
          <a:xfrm>
            <a:off x="307492" y="4130107"/>
            <a:ext cx="6261652" cy="4554822"/>
          </a:xfrm>
          <a:noFill/>
          <a:ln/>
        </p:spPr>
        <p:txBody>
          <a:bodyPr/>
          <a:lstStyle/>
          <a:p>
            <a:pPr>
              <a:buFontTx/>
              <a:buNone/>
            </a:pPr>
            <a:endParaRPr lang="en-US" dirty="0" smtClean="0"/>
          </a:p>
        </p:txBody>
      </p:sp>
    </p:spTree>
    <p:extLst>
      <p:ext uri="{BB962C8B-B14F-4D97-AF65-F5344CB8AC3E}">
        <p14:creationId xmlns:p14="http://schemas.microsoft.com/office/powerpoint/2010/main" val="2738253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50</a:t>
            </a:fld>
            <a:endParaRPr lang="en-US"/>
          </a:p>
        </p:txBody>
      </p:sp>
    </p:spTree>
    <p:extLst>
      <p:ext uri="{BB962C8B-B14F-4D97-AF65-F5344CB8AC3E}">
        <p14:creationId xmlns:p14="http://schemas.microsoft.com/office/powerpoint/2010/main" val="254442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of our traveling irrigation guns being used to water broccoli and cabbage transplants.  Our guns have</a:t>
            </a:r>
            <a:r>
              <a:rPr lang="en-US" baseline="0" dirty="0" smtClean="0"/>
              <a:t> a range of 120 foot diameter, so six foot alleys are left unplanted every 120 foot for this type of watering.</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5</a:t>
            </a:fld>
            <a:endParaRPr lang="en-US"/>
          </a:p>
        </p:txBody>
      </p:sp>
    </p:spTree>
    <p:extLst>
      <p:ext uri="{BB962C8B-B14F-4D97-AF65-F5344CB8AC3E}">
        <p14:creationId xmlns:p14="http://schemas.microsoft.com/office/powerpoint/2010/main" val="221024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self-driven</a:t>
            </a:r>
            <a:r>
              <a:rPr lang="en-US" baseline="0" dirty="0" smtClean="0"/>
              <a:t> linear irrigation system.  This type of system is expensive, but very accurate. Since water comes out of suspended boom type nozzles, light wind is not a major problem with coverage.  This linear system works excellent on sweet corn, </a:t>
            </a:r>
            <a:r>
              <a:rPr lang="en-US" baseline="0" dirty="0" err="1" smtClean="0"/>
              <a:t>edemame</a:t>
            </a:r>
            <a:r>
              <a:rPr lang="en-US" baseline="0" dirty="0" smtClean="0"/>
              <a:t> and snap beans.  Time consuming to move between fields.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6</a:t>
            </a:fld>
            <a:endParaRPr lang="en-US"/>
          </a:p>
        </p:txBody>
      </p:sp>
    </p:spTree>
    <p:extLst>
      <p:ext uri="{BB962C8B-B14F-4D97-AF65-F5344CB8AC3E}">
        <p14:creationId xmlns:p14="http://schemas.microsoft.com/office/powerpoint/2010/main" val="90557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 sprinklers put on much</a:t>
            </a:r>
            <a:r>
              <a:rPr lang="en-US" baseline="0" dirty="0" smtClean="0"/>
              <a:t> lower volumes of water at much lower pressures than the previous examples we have looked at.  This allows growers to utilize smaller pipes and pumps.  As they only water areas that are crop adjacent rather than the entire field there are some inherent efficiencies with these type of systems.  Micro sprinklers might be used in a pot in pot nursery production area or in orchards.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7</a:t>
            </a:fld>
            <a:endParaRPr lang="en-US"/>
          </a:p>
        </p:txBody>
      </p:sp>
    </p:spTree>
    <p:extLst>
      <p:ext uri="{BB962C8B-B14F-4D97-AF65-F5344CB8AC3E}">
        <p14:creationId xmlns:p14="http://schemas.microsoft.com/office/powerpoint/2010/main" val="1281853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supplied</a:t>
            </a:r>
            <a:r>
              <a:rPr lang="en-US" baseline="0" dirty="0" smtClean="0"/>
              <a:t> in these systems typically using small plastic “pipes” or “tubes”.  In some cases the pipes are solid and holes are punched in only where irrigation is desired.  This system is known as point source emitters.  In other cases, most commonly, the holes are already manufactured into the pipe at fixed settings i.e. every 12” or every 18” etc.  This is referred to as line source emitters.</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8</a:t>
            </a:fld>
            <a:endParaRPr lang="en-US"/>
          </a:p>
        </p:txBody>
      </p:sp>
    </p:spTree>
    <p:extLst>
      <p:ext uri="{BB962C8B-B14F-4D97-AF65-F5344CB8AC3E}">
        <p14:creationId xmlns:p14="http://schemas.microsoft.com/office/powerpoint/2010/main" val="211972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materials used for point source irrigation.  The bottom left is the tubing used to distribute the water down the row.  The upper left is a</a:t>
            </a:r>
            <a:r>
              <a:rPr lang="en-US" baseline="0" dirty="0" smtClean="0"/>
              <a:t> pressure compensating emitter.   The red barbed end is placed into the distribution pipe.  The smaller diameter pipe in the bottom right hand corners attaches to the black end of the emitter on one side and to the spray stake in the upper right on the other end.  The spray stake where the water emerges from is placed near the plant to be irrigated.  Pressure compensating emitters are needed when the field being irrigated has more than 3% slope.  Otherwise the plants at the low end of the field would receive much more water than those at the high end of the field. </a:t>
            </a:r>
            <a:endParaRPr lang="en-US" dirty="0"/>
          </a:p>
        </p:txBody>
      </p:sp>
      <p:sp>
        <p:nvSpPr>
          <p:cNvPr id="4" name="Slide Number Placeholder 3"/>
          <p:cNvSpPr>
            <a:spLocks noGrp="1"/>
          </p:cNvSpPr>
          <p:nvPr>
            <p:ph type="sldNum" sz="quarter" idx="10"/>
          </p:nvPr>
        </p:nvSpPr>
        <p:spPr/>
        <p:txBody>
          <a:bodyPr/>
          <a:lstStyle/>
          <a:p>
            <a:fld id="{D77D6316-CBE6-42AD-8504-18DFBDD50C38}" type="slidenum">
              <a:rPr lang="en-US" smtClean="0"/>
              <a:t>9</a:t>
            </a:fld>
            <a:endParaRPr lang="en-US"/>
          </a:p>
        </p:txBody>
      </p:sp>
    </p:spTree>
    <p:extLst>
      <p:ext uri="{BB962C8B-B14F-4D97-AF65-F5344CB8AC3E}">
        <p14:creationId xmlns:p14="http://schemas.microsoft.com/office/powerpoint/2010/main" val="2782305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fld id="{CF480EBF-B637-4E29-901C-1F986D078FBD}" type="datetimeFigureOut">
              <a:rPr lang="en-US" smtClean="0"/>
              <a:pPr/>
              <a:t>4/26/2016</a:t>
            </a:fld>
            <a:endParaRPr lang="en-US"/>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a:p>
        </p:txBody>
      </p:sp>
      <p:sp>
        <p:nvSpPr>
          <p:cNvPr id="13" name="Slide Number Placeholder 12"/>
          <p:cNvSpPr>
            <a:spLocks noGrp="1"/>
          </p:cNvSpPr>
          <p:nvPr>
            <p:ph type="sldNum" sz="quarter" idx="16"/>
          </p:nvPr>
        </p:nvSpPr>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pPr/>
              <a:t>4/26/2016</a:t>
            </a:fld>
            <a:endParaRPr lang="en-US"/>
          </a:p>
        </p:txBody>
      </p:sp>
      <p:sp>
        <p:nvSpPr>
          <p:cNvPr id="6" name="Footer Placeholder 4"/>
          <p:cNvSpPr>
            <a:spLocks noGrp="1"/>
          </p:cNvSpPr>
          <p:nvPr>
            <p:ph type="ftr" sz="quarter" idx="11"/>
          </p:nvPr>
        </p:nvSpPr>
        <p:spPr>
          <a:xfrm>
            <a:off x="3352800" y="6356350"/>
            <a:ext cx="2895600" cy="365125"/>
          </a:xfrm>
        </p:spPr>
        <p:txBody>
          <a:bodyPr/>
          <a:lstStyle/>
          <a:p>
            <a:endParaRPr lang="en-US"/>
          </a:p>
        </p:txBody>
      </p:sp>
      <p:sp>
        <p:nvSpPr>
          <p:cNvPr id="7"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pPr/>
              <a:t>4/26/2016</a:t>
            </a:fld>
            <a:endParaRPr lang="en-US"/>
          </a:p>
        </p:txBody>
      </p:sp>
      <p:sp>
        <p:nvSpPr>
          <p:cNvPr id="4" name="Footer Placeholder 4"/>
          <p:cNvSpPr>
            <a:spLocks noGrp="1"/>
          </p:cNvSpPr>
          <p:nvPr>
            <p:ph type="ftr" sz="quarter" idx="11"/>
          </p:nvPr>
        </p:nvSpPr>
        <p:spPr>
          <a:xfrm>
            <a:off x="3352800" y="6356350"/>
            <a:ext cx="2895600" cy="365125"/>
          </a:xfrm>
        </p:spPr>
        <p:txBody>
          <a:bodyPr/>
          <a:lstStyle/>
          <a:p>
            <a:endParaRPr lang="en-US"/>
          </a:p>
        </p:txBody>
      </p:sp>
      <p:sp>
        <p:nvSpPr>
          <p:cNvPr id="5"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2550641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25506410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4209249014"/>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87050510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11268225"/>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636096212"/>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877274344"/>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455981574"/>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034536124"/>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2977671631"/>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516136906"/>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467366292"/>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5" y="1"/>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4"/>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E79C15-A018-BA44-8250-8A15D4ECE290}" type="slidenum">
              <a:rPr lang="en-US" smtClean="0"/>
              <a:pPr>
                <a:defRPr/>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1935536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2550641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4209249014"/>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87050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11268225"/>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636096212"/>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1877274344"/>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455981574"/>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034536124"/>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2977671631"/>
      </p:ext>
    </p:extLst>
  </p:cSld>
  <p:clrMapOvr>
    <a:masterClrMapping/>
  </p:clrMapOvr>
  <p:transition spd="slow">
    <p:wipe dir="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516136906"/>
      </p:ext>
    </p:extLst>
  </p:cSld>
  <p:clrMapOvr>
    <a:masterClrMapping/>
  </p:clrMapOvr>
  <p:transition spd="slow">
    <p:wipe dir="d"/>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extLst>
      <p:ext uri="{BB962C8B-B14F-4D97-AF65-F5344CB8AC3E}">
        <p14:creationId xmlns:p14="http://schemas.microsoft.com/office/powerpoint/2010/main" val="3467366292"/>
      </p:ext>
    </p:extLst>
  </p:cSld>
  <p:clrMapOvr>
    <a:masterClrMapping/>
  </p:clrMapOvr>
  <p:transition spd="slow">
    <p:wipe dir="d"/>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a:solidFill>
                <a:srgbClr val="9BBB59">
                  <a:lumMod val="75000"/>
                </a:srgbClr>
              </a:solidFill>
            </a:endParaRPr>
          </a:p>
        </p:txBody>
      </p:sp>
      <p:sp>
        <p:nvSpPr>
          <p:cNvPr id="13" name="Slide Number Placeholder 12"/>
          <p:cNvSpPr>
            <a:spLocks noGrp="1"/>
          </p:cNvSpPr>
          <p:nvPr>
            <p:ph type="sldNum" sz="quarter" idx="16"/>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368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41602793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623591"/>
      </p:ext>
    </p:extLst>
  </p:cSld>
  <p:clrMapOvr>
    <a:masterClrMapping/>
  </p:clrMapOvr>
  <p:transition spd="slow">
    <p:wipe dir="d"/>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981450"/>
      </p:ext>
    </p:extLst>
  </p:cSld>
  <p:clrMapOvr>
    <a:masterClrMapping/>
  </p:clrMapOvr>
  <p:transition spd="slow">
    <p:wipe dir="d"/>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23321"/>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3565"/>
      </p:ext>
    </p:extLst>
  </p:cSld>
  <p:clrMapOvr>
    <a:masterClrMapping/>
  </p:clrMapOvr>
  <p:transition spd="slow">
    <p:wipe dir="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263646"/>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05295"/>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546754"/>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4"/>
          <p:cNvSpPr>
            <a:spLocks noGrp="1"/>
          </p:cNvSpPr>
          <p:nvPr>
            <p:ph type="ftr" sz="quarter" idx="11"/>
          </p:nvPr>
        </p:nvSpPr>
        <p:spPr>
          <a:xfrm>
            <a:off x="3352800" y="6356350"/>
            <a:ext cx="2895600" cy="365125"/>
          </a:xfrm>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901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885902"/>
      </p:ext>
    </p:extLst>
  </p:cSld>
  <p:clrMapOvr>
    <a:masterClrMapping/>
  </p:clrMapOvr>
  <p:transition spd="slow">
    <p:wipe dir="d"/>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88338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0EBF-B637-4E29-901C-1F986D078FBD}"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4" name="Footer Placeholder 4"/>
          <p:cNvSpPr>
            <a:spLocks noGrp="1"/>
          </p:cNvSpPr>
          <p:nvPr>
            <p:ph type="ftr" sz="quarter" idx="11"/>
          </p:nvPr>
        </p:nvSpPr>
        <p:spPr>
          <a:xfrm>
            <a:off x="3352800" y="6356350"/>
            <a:ext cx="2895600" cy="365125"/>
          </a:xfrm>
        </p:spPr>
        <p:txBody>
          <a:bodyPr/>
          <a:lstStyle/>
          <a:p>
            <a:endParaRPr lang="en-US">
              <a:solidFill>
                <a:prstClr val="black">
                  <a:tint val="75000"/>
                </a:prstClr>
              </a:solidFill>
            </a:endParaRPr>
          </a:p>
        </p:txBody>
      </p:sp>
      <p:sp>
        <p:nvSpPr>
          <p:cNvPr id="5" name="Slide Number Placeholder 5"/>
          <p:cNvSpPr>
            <a:spLocks noGrp="1"/>
          </p:cNvSpPr>
          <p:nvPr>
            <p:ph type="sldNum" sz="quarter" idx="12"/>
          </p:nvPr>
        </p:nvSpPr>
        <p:spPr>
          <a:xfrm>
            <a:off x="6705600" y="6356350"/>
            <a:ext cx="2133600" cy="365125"/>
          </a:xfrm>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90342"/>
      </p:ext>
    </p:extLst>
  </p:cSld>
  <p:clrMapOvr>
    <a:masterClrMapping/>
  </p:clrMapOvr>
  <p:transition spd="slow">
    <p:wipe dir="d"/>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974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3752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0EBF-B637-4E29-901C-1F986D078FBD}"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0EBF-B637-4E29-901C-1F986D078FBD}"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0239F-9FC6-4EFF-A5EC-825530E2C95F}" type="slidenum">
              <a:rPr lang="en-US" smtClean="0"/>
              <a:pPr/>
              <a:t>‹#›</a:t>
            </a:fld>
            <a:endParaRPr 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jpeg"/><Relationship Id="rId2" Type="http://schemas.openxmlformats.org/officeDocument/2006/relationships/slideLayout" Target="../slideLayouts/slideLayout39.xml"/><Relationship Id="rId16" Type="http://schemas.openxmlformats.org/officeDocument/2006/relationships/theme" Target="../theme/theme4.xml"/><Relationship Id="rId20" Type="http://schemas.openxmlformats.org/officeDocument/2006/relationships/image" Target="../media/image4.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3.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pPr/>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pPr/>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pPr/>
              <a:t>‹#›</a:t>
            </a:fld>
            <a:endParaRPr lang="en-US"/>
          </a:p>
        </p:txBody>
      </p:sp>
    </p:spTree>
    <p:extLst>
      <p:ext uri="{BB962C8B-B14F-4D97-AF65-F5344CB8AC3E}">
        <p14:creationId xmlns:p14="http://schemas.microsoft.com/office/powerpoint/2010/main" val="17827878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23" r:id="rId12"/>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pPr/>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pPr/>
              <a:t>‹#›</a:t>
            </a:fld>
            <a:endParaRPr lang="en-US"/>
          </a:p>
        </p:txBody>
      </p:sp>
    </p:spTree>
    <p:extLst>
      <p:ext uri="{BB962C8B-B14F-4D97-AF65-F5344CB8AC3E}">
        <p14:creationId xmlns:p14="http://schemas.microsoft.com/office/powerpoint/2010/main" val="178278783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0EBF-B637-4E29-901C-1F986D078FBD}"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0239F-9FC6-4EFF-A5EC-825530E2C95F}"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extLst>
      <p:ext uri="{BB962C8B-B14F-4D97-AF65-F5344CB8AC3E}">
        <p14:creationId xmlns:p14="http://schemas.microsoft.com/office/powerpoint/2010/main" val="14768684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33.jpe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1.xml"/><Relationship Id="rId7" Type="http://schemas.openxmlformats.org/officeDocument/2006/relationships/image" Target="../media/image38.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12.png"/><Relationship Id="rId4" Type="http://schemas.openxmlformats.org/officeDocument/2006/relationships/notesSlide" Target="../notesSlides/notesSlide17.xml"/><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ma"/><Relationship Id="rId4" Type="http://schemas.microsoft.com/office/2007/relationships/media" Target="../media/media2.wma"/><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46.jpe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2.png"/><Relationship Id="rId5" Type="http://schemas.openxmlformats.org/officeDocument/2006/relationships/image" Target="../media/image5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53.jpeg"/><Relationship Id="rId5" Type="http://schemas.openxmlformats.org/officeDocument/2006/relationships/image" Target="../media/image52.gi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12.png"/><Relationship Id="rId5" Type="http://schemas.openxmlformats.org/officeDocument/2006/relationships/image" Target="../media/image54.w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2.png"/><Relationship Id="rId5" Type="http://schemas.openxmlformats.org/officeDocument/2006/relationships/image" Target="../media/image55.w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2.png"/><Relationship Id="rId5" Type="http://schemas.openxmlformats.org/officeDocument/2006/relationships/image" Target="../media/image5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2.png"/><Relationship Id="rId5" Type="http://schemas.openxmlformats.org/officeDocument/2006/relationships/image" Target="../media/image5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60.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2.png"/><Relationship Id="rId5" Type="http://schemas.openxmlformats.org/officeDocument/2006/relationships/image" Target="../media/image61.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2.png"/><Relationship Id="rId5" Type="http://schemas.openxmlformats.org/officeDocument/2006/relationships/image" Target="../media/image66.wmf"/><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2.png"/><Relationship Id="rId5" Type="http://schemas.openxmlformats.org/officeDocument/2006/relationships/image" Target="../media/image72.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hyperlink" Target="http://www.indianairrigation.com/" TargetMode="External"/><Relationship Id="rId3" Type="http://schemas.openxmlformats.org/officeDocument/2006/relationships/slideLayout" Target="../slideLayouts/slideLayout40.xml"/><Relationship Id="rId7" Type="http://schemas.openxmlformats.org/officeDocument/2006/relationships/hyperlink" Target="http://extension.missouri.edu/webster/irrigation/Drip_Irrigation_&amp;_Watering_Web_Links.pdf" TargetMode="Externa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hyperlink" Target="http://smallfarms.wsu.edu/crops/irrigation/" TargetMode="External"/><Relationship Id="rId11" Type="http://schemas.openxmlformats.org/officeDocument/2006/relationships/image" Target="../media/image12.png"/><Relationship Id="rId5" Type="http://schemas.openxmlformats.org/officeDocument/2006/relationships/hyperlink" Target="http://www.ksre.ksu.edu/bookstore/pubs/mf2178.pdf" TargetMode="External"/><Relationship Id="rId10" Type="http://schemas.openxmlformats.org/officeDocument/2006/relationships/hyperlink" Target="http://www.irrigationtutorials.com/dripguide.htm" TargetMode="External"/><Relationship Id="rId4" Type="http://schemas.openxmlformats.org/officeDocument/2006/relationships/hyperlink" Target="http://extension.psu.edu/business/ag-alternatives/horticultural-production-options/drip-irrigation-for-vegetable-production" TargetMode="External"/><Relationship Id="rId9" Type="http://schemas.openxmlformats.org/officeDocument/2006/relationships/hyperlink" Target="http://www.dripworks.com/"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73.jpeg"/><Relationship Id="rId3" Type="http://schemas.microsoft.com/office/2007/relationships/media" Target="../media/media49.wma"/><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8.xml"/><Relationship Id="rId11" Type="http://schemas.openxmlformats.org/officeDocument/2006/relationships/image" Target="../media/image12.png"/><Relationship Id="rId5" Type="http://schemas.openxmlformats.org/officeDocument/2006/relationships/slideLayout" Target="../slideLayouts/slideLayout26.xml"/><Relationship Id="rId10" Type="http://schemas.openxmlformats.org/officeDocument/2006/relationships/hyperlink" Target="mailto:weinzier@illinois.edu" TargetMode="External"/><Relationship Id="rId4" Type="http://schemas.openxmlformats.org/officeDocument/2006/relationships/audio" Target="../media/media49.wma"/><Relationship Id="rId9" Type="http://schemas.openxmlformats.org/officeDocument/2006/relationships/hyperlink" Target="mailto:jkindhar@illinois.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0.m4a"/><Relationship Id="rId7" Type="http://schemas.openxmlformats.org/officeDocument/2006/relationships/image" Target="../media/image1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49.xml"/><Relationship Id="rId5" Type="http://schemas.openxmlformats.org/officeDocument/2006/relationships/slideLayout" Target="../slideLayouts/slideLayout16.xml"/><Relationship Id="rId10" Type="http://schemas.openxmlformats.org/officeDocument/2006/relationships/image" Target="../media/image11.png"/><Relationship Id="rId4" Type="http://schemas.openxmlformats.org/officeDocument/2006/relationships/audio" Target="../media/media50.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21.jpe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2.xml"/><Relationship Id="rId7" Type="http://schemas.openxmlformats.org/officeDocument/2006/relationships/image" Target="../media/image25.jpe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0992382"/>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hQSERQUExIWFBQUFRcXFBgXFBUYFRgXFhgVFRUUFBQXHyYeGB0jHBUXHy8gJCcpLCwsGB4yNTAqNSYrLCkBCQoKDgwOGg8PGiwkHyUsKSwsLCwsKiwsLCwqLCwsLC0sLCwsKSwsLCwsLCwsLCwsLCwsLCwsLCwsLCwsLCwsLP/AABEIALIBHAMBIgACEQEDEQH/xAAbAAABBQEBAAAAAAAAAAAAAAAEAAECAwUGB//EAEsQAAEDAQQECgUJBAoDAQEAAAECAxEABBIhMQUUQVEGEyJSYXGBkZLRMlOTofAHFSMkQnOxssFis8LhFjM0Q1RjctLi8YKUonQl/8QAGgEAAwEBAQEAAAAAAAAAAAAAAAECAwQFBv/EADERAAICAAMHAwIFBQEAAAAAAAABAhEDEiEEEzEyQVFhFCKhI/AFkbHR8RVScYHBkv/aAAwDAQACEQMRAD8A7jSttc494B1wALgAOLAAuowABjbQ2vO+ud9q551bpQfWH/vP4UUNXoQjHKtDy8SUsz1ZZrzvrnfauedLXnfXO+1c86pKxUS5VVDsTmn3YRrzvrnfauedLXnfXO+1c86824Z6et9iUlQfaKHXFhtIaTKUiCAokY4KHdW/YtOqsy0MW19K3nljiihopRdMJAJgCb094qFKF1X6GjjiVeb5Z1WvO+ud9q550ted9c77VzzrmrVw7sjaXFKWqG3eJUQ2oi/CjAOR9A/Bp7Fw2szzimm3CHLhUm+2pIUAm9Kb3pYYxtGVV9PwT9Tz8nSa876532rnnS1531zvtXPOuG4KcL0psSnrXagu66pAVcIOSSEAXQVHEnAYDqrYs3DOzLZU8C5cQpKTLS7xUv0QlIHKn9RSWR9ENrET4v5Oh1531zvtXPOlrzvrnfauedcfpHhm27ZbWbOtSHmGyopWgoWnEC9dV3dtH8Bre4/YWXHVFa1XryjEmFqAy6AKFkbpIT3iVts6HXnfXO+1c86WvO+ud9q5515forhJpK0a0pp1o6sTyFNCVDl4JIGcIrb0R8pDKrIl+0AtnjC0oJSVC+EhUjaAQfxpKWG+hTjiLr8na6876532rnnS1531zvtXPOvP9N8OA4uzGy2m4jWC25LSiHIuYJMGRyuj0hjWxa/lBsja3UFTl5lRCwGlGLpuqMjCAdvVTvD8CrE7v5Oo1531zvtXPOlrzvrnfauedA6N0k3aGkutKvIUMDllgQQciDhFcJ/Su1O6Rcs4fbsyULKUIW3e4wBUReO1SeUMROyiWRdAjnler0/yek6876532rnnS1531zvtXPOufHDKzXrQm8oGzAqdBQRASbpifSxjLeKoc4fWUFtILilOIC0pS0tSgk5KUkCRgJ6saLw/AvqeTp9ed9c77Vzzpa876532rnnXDo+UH/8AoLsxZVxaZF4NuKdKoTmgZJknGMoO2tN/h3ZELUkrUQhQQtwNqLSFGQEqcAgZHuNCeH4G1irudLrzvrnfauedLXnfXO+1c865nSPDyyMOraWtd9sSoBtSswFYEYHAzVCflLsJufSKheE8WuEncsxhvwnCi8PwKsXz8nW6876532rnnS1531zvtXPOsrhBbFNWR91BAUhpakmARIEgxtoHgLpdy1WNDrpBWpSwSEgDkqIGAp1C6oVzrNb/ADOj1531zvtXPOlrzvrnfauedcyvh5ZQsIUpxN5RSlRaWGyoGCAojHHCpI4dWQsKfC1cWhwNnkKvXlYgBOZwnuNH0/A/qefk6TXnfXO+1c86WvO+ud9q551zNp4e2RC1JK1m4QHFJaWpDZOAC1AYGcOsGjE8J2DaEWcLJccQFohJKCkpKgQsYZA0ezwH1PPybWvO+ud9q550ted9c77VzzritLfKM0myqfs6S6UuBuFIWlIJxN4jLDLfW7wb01rTCHLqkqKU3wUKSLxSFG5e9JOOBpLI3SSB7xK22bGvO+ud9q550ted9c77VzzquKUVeWPYjPLuyzXnfXO+1c866jgo+pTS7ylKIcIBUSTF1BiTjmTXJxXU8EP6pz70/kbrDHSUdEdOzyk5as5vS7n1h/7z+BFBlVEaacAtL+P95/AiguPG+iMvaiJr3MsmlNVG0imNp6KeZE5Wcp8o2gX7Umzhhu/cWsq5SRAIRHpETkah8qLI1Zt4KCXWXUlveZzA8IV/411htJ3Vl2zQbLr6X3GwpxAASSTdEEkG5MEydorOTWtdTWLaq+hxPC7RBs2iWEq/rFvhx07b60LJnqEDsrUY0HabTbm7Q4zxKGmAkfSJVfUEKAuxsJXtyArptM6LbtSAh9N5IVeAClJxgiZSdxNHofgAAYAQOoYUtLG5Ovz+TzRvgBajYUpuAOt2hbgbK0QtKkNJzBuzKMiRtrodPK0habIAizqs6w4m+hLyLy27uN1QIui9s3RnjXVaweilrB6KpOK0E3Ju3R57Z+CNqDltIswbS9Z1IaSHULElTZCSoqkmEmVHbNdtwIsK7PYmWnU3VovXhIMStShikkZEUbrJ3ClrJ3U4yjF2TLNJUef6H0LpKza2hqypOskgOKebFwSsXgkKxMLpaW+T55vR7LDQDrvHl12FJCRKLoCSsiQIA769CFq6KcWgUqjVFZ5XdHJ8M+Drjq7Fq7IusrJWE3EBIlrGCROCTlurnLIp42zSyGGOOLvGtkXkpKb7igFcrMdHVXqPGjfWfo/QrDLrrrYhx4y4byjJJvYA4DHdQ1buwjOlTQLwK0KuyWRDThF+VKUAZCSo+jO2AB2zXMcK9C2y2uoTqaWlIWYtAdSZbnkzGOGe+cgK9Dmlf6apxTVEKbTzHmnCvQhc0ohpteNqbSLRGYShQKlK3SGwesdNHcLODz67S2uyWdTbjdxKH0vISi4ExC0HEXcB0gZHCup0boCzWda3G0ALcm8oqKlYmSAScBOwVol8b6nKupe8elHFOaJtTOlTaUscchxtKSUrQiDcQhR5RwgpnqNY7PAl9lbzSrKq1NLUChSbVxSMCYLiZxOWYw2TXphtIqJtfRSaj3BTl2ONa4Nvp0hanQ19E5ZVtNm+gySy2hKc5zSRJGysl3gbajopDHE/Si1KcKb7foFu6DevRnsmvR9b6PfUhah00e3uGeS6A2nWFOWJ5pCZWthSEiQJUUxEnDOuY4IC32ZlFmNjSEyv6UvIN0rkglAJmDFdebWN1NrfR76pyTd2QrSqjy61cFLe6hBcs5W6l5SluqfSpak4QEpUqEpEHLOeitDR3B8L0y80ghVmbdTaVpHohYEobPUpwiNwO6u/edC0qSoGFApOOxQIOPUaD0PoxiypKWG7gUZViSonZKlEk1NRs0zujj/6JWxhm2WVDHGptK0FDwcQEhKVSeMCjIMR2znV/wDRO12W12R1lpNoDTAbUb4SkKhYVJOISL8jDIV3Sbb11Ym2jfVJQ7kZ5djzmwcCbWNGWphTQS6t5DiE30coJiYIMDtiu34IF4WVtD7BZU0hDYBWlV4JSBfF30csjWmm09XfUuP6K0jGK4MiU5S4otpVVrHRS1gbqu0Z0y2un4I/1Tn3p/I3XKawK6rgeqWl/en8jdY479p0bOvccfp9X1u0fefwIoC9XRaTbSbQ9Ix4z+FFD8UnmiuHe1pR2bi9bMW9191K90HuraDaeaKrtbRKYbIQqRjdByOIjppb4PT+TJnoPdTz0HuNFGz2iT9M3js4kQDsjHL46KAe0ioFX1hKReVguzKJABIkR9mSAD0GnvWG4RbjuPdSx3Huoppl0iQ62QUm79CBiRyScchnFRetps6FLeWleV0BATlN7fvHcKW+D05RB3HuNKDzT3UEjh0giU2dZ6QhUR13amnh23tYcB/0K/21Wef9pG7h/d+gWEHmnup+JVzTULJwzbcWEBtYUZiUKAwEnEittu0hQkVLxZLRotYMWrTMjiFc00jZ1bjWraEhaSk5GN2wgjPDZtrItuiEBICUvOSQID5F0AZ8o5ckd9G+Y9wiE0poRWixABYfjOQ/K8VqJCtmASNv2uiadjR4BCtVfmRnaExI5MqG0ckdc7areoz3EgmaVO1wZaUkE8cgkeiHjycIgRhWj82N/teKjexF6eRm016tH5qb6e+l80t9PfRvYh6eZmlY303GitT5rb3HvpfNbfT30b2IbiZlccKfjRWp81t7j30/zY1uPeaN7EPTzMouim44Vr/NrfN9586f5ub5vvPnRvoh6efgx+OFPxorX+b2+b7z51FVhb5nvPnRvoj9PMyuNFPfG+tPU2+YO804sbfMHeaW+iHp5mZeG+nv9PvrUGj0erHefOpfN6OYnvNG/iHppmVxp3++pB47609Qb5iffNPqLexCT3zT9Qg9LIzU2g7cfdXccCVywsxH0p2z9huuZ1NvmJPYZ/Gup4HoAaWEiBxp/I3RvVPQuOC4as5rTFri0viP7zeeYihNe/ZHeabhAr63aPvP4EUBfrjk/cztitEaGvfsjvNLX/2R3ms+/Tg9VTZVGinSI5o76c6QTzKASgnaO8U5YPR30WFBbmlEgElIgCc64/SjnHrvLmJwTPJjYDW+82CIMEddUak3zR76LadoHFNUzPat6hgIApcbK0G6JkiYExdUYnsrQFiRzR76hamkpSFQOSoE9WSj2Ak9lWsSfcyeDh1wJM2XlFeN67dExAEyY6Th3CjF2opgJPKOdVF5KIKiEifiN9SaUlcrRyhJF7H43UnmkszKjki8q/I0mLQoqCZxO2BRFoS4hRm4UQIwN+dsjKKC0afpU9R/StfS6gEycttHQmUmpUCMIU4lSkxImAZgnpIyFUFSkwlUXpjkzdnonGKP0Gfo+0xQVsUOOA23p7INVROZ2WWizOJg8koiSZIVO4JjHtIqoOHfWtbz9H2Vhh4bBUS0Lhrdl3GHfS4w76octAAJuk9AxJ6hUUvBaJEpkbsRO2pza0XpdBQWd9InpNZOouD0bQuNkpQrKNsY/wA6g9ZXIH06wobkpjNUSMto7qd+R0bPaaRVH2qyrMpxIIUsrM5lIBGAww6ZPbU7840WFGgXxzqbWRvNZ9+pXxRYUHi0J3mpccneazwsVILosKQUtY6fdUOOqAVVbid1Kx0goWupG17++swux1Ug92iix0aRtX/dMbVv7xWeHd3dTB3d2iiwo0FWnf3j9a7DgYuWVmZ+lP5G689D+7A7jXecAlTZ14R9Kr8qK2weYyxeByPCM/W7R95/Ais6a0uEbZ1u0GR/WfwIrMI6RWU+ZmkeVDzSmog0566kY81F1N4EY4iMM+w0gaZxMgiSJGYzHTRYUBnRIn+tdjDC+cx07cqsOjhAF9zCcb/Kx6aqGjlbX3CP/EHMHOOirG7IsKkvKUMZEJA6IjKJ91O/IqKntHpSJLjuBJELMyZy76OYdBEQcMOUDPvzoa3CEekcxmcM6satAUpULCoCcREZb6lylaVadzZQhkcnLXtp/JpWixNMqBZMmCCZCgAYkDYBFPxxWOUrHACcBGZAjASYPYKzwYkk4TVs9Pvqm2YqKLlJIOIIIy39hq1xXGEX1EwDEkkE4RMnogHp21SxaMCJlImQTkcsNxkiov4wLxwg7M8ynEZSaENp9gmzPlAhOA2gSB2gVWGk4EG8qBJJlYUMDJG3DuIqF26FC/JmBhsgz2gkCmsyIIJWo59JwEyCB1CN1PxYVq/uwp20qUACu8IgpK1EzsJEwBHfFRQ5GQAoaCSTfO+MCBGJAAGAPuqwmInbiOqpbsaVI2nLeGuKhpBNxCySMSTjnTt6THKv2dAK4DQKDylSCbs+lgqcN1A6T/uullHukGuHtltdKyFFUBZKcxtIF0jo/Cu3Z8B48nFOqOTGxFhxTriejN2tSSC4whLYIvktKAAOBJJwH8qip9asU2ZF04phlRwORBHfXntptz0QVKKbpBmSIKlCSd8AZ7qTdsdDfJUvGMBJiCZjbEAV0+gnV5lxox9Urquh6Iu3BccVZ21XQAuGyqFwLyTGRG6hnXAUBsM3XQZCUoUFcWBndziSB2VwVjtTl4qBUDelWcGZmQcKgi0uqWkKKr0EA8oK3/jT/p8razIS2vRaHaPIWn0kFPWkjHdjVPGGpWMrVZkAmSVpOe0oxqkyMyK8mSyuj0U7VjHSSBm4kdZA7ppHSaPWJ8QjvqCrEnMoTjnyQc+ypDRwIAuJIzHJG8Gct4HcKQFjVrSr0VhUZwoH8KuSuhl2RLMkpSiMCQkDLZIzyq5I2gyKTBNCea2jtFBqcIxFHIVMxsMHo+Jqi0sTiM/xoKBuN2jPdUeOvdBod3PDAiqS9e6FUwDFPzgrA7DXo3yeTqqpM/Sq/KivLtY+yvvr075Nh9UVjP0yvyorbB5jHG5TjeFLqhbbRAH9YPyN1lF9W4VrcKGSbbaCPWD8jdZmrq+DWU37mXFe1FWsL3VJNpVtFOWVbqbilbqmyiWsnm++lrCub76nZ7IVEgqQiB9tUT1YGr0aLlSUB5kqVMALOwTuqqYrBC8roqBdXv8Awo86J/zmfaH/AG03zX/nMe0PlRTCwuyOWc2ZTbhVfc9JQGKYMgJJBGz31VZnkWVtQsziytZElQTAAnEC70++qfmv/OY9ofKmGjZn6ZnD/MPlVqU0qRk8ODlmfEl8/WiZ4wTEeijLOIiKq+c3uefd5VZ81/57HtD5U40X/nM+0PlSzT7l5YE/6R2gAkvQNuCAO3CpDhJaPXe5HlVL+ifRCnWeXMctX2YnEDDGKo/owzz7P7RXlRcutjpdg8cJHz/fT4PKpHhI+M3fcnt2UAvg4yokldnJOZvqxmTu6TSPBlnDl2fAQPpFZTejLfjRcvIqj2RoJ4VO+s6DF3PKMs6SuFLgzdid9wTHZWerg2ySSVWck5njFb53b6ccHmQCkOWcjMjjFHODtHQO6l7vIe3waOk9NccpJj0RBw6iMj199Z6dLWhCAhKoSJjHeSezM99Ts+hW2/QcYTIAMOHZMbOk1fqQ9ez7Q+VGaSeg6jVAln0k+2pakn08TyulZxwx9Km158rQ4VStIO3fe6NxonUBttDPtP8AjT/N4EfWGsRI+k6SOb0VpvMS2/vhRGSFV99wW1260OyFqwkQJ3TOW+RV/wA82olIK8BniMoynPOD2VP5vH+Ia9p/xp/m8f4hr2n/ABpPEnVDyQuy+y6YdQ0lHGKBTAwOF0CI76GtbxdVeWoqN27JOyQqO8Cp6gP8Q17T/jTKsIA/r2vaf8azlmlxDLCqaCF6YeObqjHTTfOzpIPGrkDDlHbQRbHrUeP+VK0MhITDqFEwYCiTBkc33U4uUtExZoBNqta3AAtxZgyOUcCNoq1nSjqEhKXFgDIXqzVKjae+k2udp76yza3epVQvhqb+j9NrlaXF3rzawAtQAvbMTlmeussOUMEjpqy/VSlZajRXbLNfxGCvceusO0ZkHAiuhv0JbrGHBuUMj+h6KSY2jC1rYrvr1v5LP7Efvl/givILSwQbqhBHxhXrfyTCLAfvl/giunB5jDF4HOcJVfXLR95/A3Wbfo7hQr67aPvB+Rusy9XNPmZtDlRTpJ03QAF4nEtxeEY5bcYwoFKlZg2gQMcsSdoBz2VqXqV6knQ2gKx2k3hPHmR9tICRmcYyNazWkXEiErUBuCiOug1uVMD9KieJl1Jm1Fah9r0ipxKAoklAIk55znnQxVUYxjDLGokwJwz+BXM8aTZzrEa4FgXSKQFGDIJwwAwG+P131C7G7P8A7FORyowj4zqt8+CG5u0Smr7FbeKWlfNM7JyyoWMDl0dFRVspwxG5FRk5ug9OlHDMvLTgcRJxOyJFZNo0lyylLalJ+ySpIkZAxsNWOuQknorMsplzu29E/rXVm7jxJqElFdQ1u3lJAWgpBViQU4AnmgkmjluJ+yq8CT9kiBOEznh+FYtvc5XaPcCaMQrkiiUr1DCmnJwXT/gVarQEgXZcJJmISBld9IjpoXXlCTxSgI2KR0kk8rp2VF5eX+ofj1VIqkH+fR0VO8roc0tqVvxf7GgpSc0rnLC6QchOOWc01pUlKCQ4SqdiCMMIz7aBs7mX+kfp0VO0GUq6qM19Dqw8TeQzL7oLfWgIKgskxkEK/GkyEFIPGQrAn6NRO4pvTHbByoGzOgoGOyKrsDwgpnFNUpUU1bRo2JxCkmVkEEiCgnb0U9nWgrUFLIAiOQcRjMbtmdZza7rhHOEilaHLqgrIZGlYW6s0VkDJV7sI/GmeebSk3nDMSIbUdhkdJyodLoIkH4NV2pF5PSKE0aPVFLr6TilV4HbBGGwwamxagCRMAxyrsnDOBI+BWU2bpKe0dW0dk++rA7u99ZO8OWh5k7w5GraH0EkJXMZ8kjqInMeVUNPYjle40ApWRGYw6xtSf0q1LgIBGXxnSlTWZFydrPE12bSFDOrL9YiH4xFaLFqCh004ys6MHGU9HxCr9K/VN+kFVodIrXZg4IPYd1egfJeyUWNSTmHl/giuAvV6N8nZ+qq+9V+VFdGzv3GGNynEcK1fXbT94P3bdZV6tPhZ/brT94P3bdZM1jiczNYcqJ3qYrqM0yYJxOHXFZvQp6FrKcccDOG+RmIq9KcFDtjCaiHpSDuOW/p+BVpcAUMcxjjl292defiTlJnmYmI5MhOCTOWHQOukoQTJMZzSCxyhOWR+MDSS4JAnZiZn3VCviSm1qOkYmScRnhjG4UowgkjcNtOHARnEbdvvypg8DOwDIzJPbntNFsLYlbM+Ts3RvNULXicauW4I/QefnQldWzp1bOvZlo2yu2L5MbyBQ1gPKJ6zUrYvEdAJ8sqhYzAV0J6dp6a6jGcs20Jdv5/YrfXKh1k/gKOv+jWb9tPQmdu2T+lGKXyk/GymPZJZpN/erZJ1WWI9Lnq37sqmFDHLxK6Nv6VFSjdTnmNqd+6rQTezOXOTWLPHnJXL/ZTZ14JxHiUTt2ZUUpVDtk3czgT9pMZz21dNaI9b8PknGS8/qCWJyFKEROI7MPjtpcZddG44dOP86pbJSu7jAMT1ycap0mopcSobvj9KXQ1cmsO+zDLa4QtJAnAx14Ve4oLTgZ884NVum8gHbEjuobR7nKKYzF7tyNM1bqdPgwjR7xgpOEej1HKjL1Y9oVC8puwoRnGRmtRCpAO+hDwZcYvigC2tYyMxiPL9KqYRexnCtF5Eisw8kxOZ9+0fr30TWaJltOHmjZa5gc/OoqN0nmq9xOR7cj09dNJzmrGGrwMjo79lZw40cuAm5ZejItMHaKmmUkGcu6q0ulPJOMZdI39Yp1qn4yqZRcZETg8OdI0mrRe6D8YirL1Z1jiRvxnCjprWLtHpYE3OFsner0r5OD9UV96r8qK8ymvTPk3/ALIr75X5UV1bPzhj8pxHCz+3Wn7wfu26yd26ceqtXhafr1p+8H7tusmazk6m35Lirgl4D9G2ploKUpDhWpJSohaIuyYgKSSDBzmrNJWdlLLLrHGILhWCFKk8mATIG81zWl9Jrauw2FpO28RBGzL4xq1/S6xYGXbshb7qOLvclN1KTfBicZ91VrNO0S6T4mkh+Acc/jKq3bbhdnKTs92wViWzTwSpASi8CEkyqCCcxEfjQ402jjHBxeACiFXlSd14RhuNc/pl2M93E6VFsvEHHDvHXv7PdUjaDmTJ+Mprmm9PFLYWGhN4iL53DoqSeEBUhSi16MYBe/so9OuFDyQqjoRbjJVt37u/H420k2u6Cqcd/ntNc47wgASghokkEkFZwxwgxjVlo0zyGzxc3jiL5w91Hp1woMkaO20c0yLIpxxK1HjAkBKruabwOXQaD0raWnVBYbWFYBUrBBSNgSEjHLurLc0irUnHgCQi0IbSgnAlaCoryzyHbVjaiQLwgwJG47RW8bw0qRUIKqAbWrFXYMzv39lOgw2s71Adw6hvohyyg7SMZwO2m1VN0Jk5k4qxJOeO2s+JhHZ5qTlfGwJJ+kPQn42eVXrc5Y6Af0qwWRIVN4yrYSPdtrRszzSUXVWdtw3ib6lLCowhMpjAQe801V6mmz4Lwk83jgALSLics0/ZO07/AImrzE7MQfsYYdO2p6dthtF25dZKSSq6SsqyAm+cIissWV6Z1o+BNS8Pz+v7HmPYcZv8+vcOaSOUmB6XMxmJy31NC5AptBKUw4VuK4+RglXIAVI5cpxJgR21pO6QZKVBNkaSVTCry1KST9pN6apQS6nbseBPBbz9a+DDtDRKjdjlQcdl3Ekd1SeEgKwN2e3DI1etqTM/BwqJaEQThU0jr3UdfJCzohJScYme3ZVLLZCgcLqRB3mbxE91EoaAMzP86iUJyvZ9O7/v30UgeGtPBXa0RKhsSRls39lEWYEJAJxGf/dMpIUM52U6ERtooaglLMiwUDbWN3Z0dNG1FbYOdNaFsy0qvJjI/gRV1jfnPqOOR21emxpBJnPZO3f3VW7ZUiVASYynPEY/jVaMVPiPbGZxGYxHR/I1Shd4bv0NT1tWXEq8SfdVybMmb2UjETt86Omo6voQsD2YIg7fjpo2htURIO3rzG40RNS66AllVEq9M+Tb+yK++V+VFeYzXp3ya/2RX3yvyorfZ+Yxx+U4Xhcfr1p+8H7tusia1OGCvr9p+8H7tuse9Wc+ZlwftQJpUSAOs/p51bozhE80zxKQ0pAUVJvtJWUlWJi9h7ttXXqotKyBgi/vGA2dPTHvojJrgDSfEIXwoeGSLP8A+qz/ALaqPCx4KPIs8f8A5Wf9uND3yf7kDHaU4jHdlsqEk48RjhmoY91XnZOWIc7wldU2tBQxDiSkxZ20mDGIKQMarZ4SOttttpQzCOSLzDalEYmVFQMnGh+OUBIZ2kQCJwyIPfVinVXSeLx3Ep3xn1Y0Z5DyxLzwqfj0LPgP8Kz/ALaR4Vv8nkWf/wBVnd/poXjlwPohM4iRlh5nupayv1OOzlJjb/LvozyFliFaU4QvPNJaUG0ovBfIbSglSZgm7hhO6rUrwoNp9RIlu6N8g78MPjGib1ZybfEtUuBZNU2izJX6QmMs8JzqV6leqRlQsDcEXcDnierfTDRzcRcETOZz359NXXqV6nbFoVK0e2RFwREZnzplaObOaBs37MquvUr1FsNCaRAAGQEDsp5qu9SvUh2WTUHEBQhQkbjTXqV6gLKRo5vHkDGJz2EEe8Dup9Qb5gjH3xP4Duq29SvU7YtCpuwNpIIQAQQRnsomarvUr1IZZNDaQeKUGM8qtvUJpJX0faKqC9yOvYkpbRBPujJmmrvuDWjLJaGbWrV0HVrMhaVXnZU5xS1OFQvARfTkIyofS+i7OzYWLYhlJVaFJFwlZbQEpVxgSL0kqUkmSTAMDfXoH1/9QhvN3ld2l04tX37HE0q9Xe4A2ZoWs8WFhLAeYvrUCgqDkoUQoApBQCCYzMmgk8B7Mp0G6pPFWQPWhoFVwuESEoWTJSSFSQTkIONFGMfxjAlbp/HZPv5rtZ5rW3ox4qRjjBij3NBIe0Yq2JSG3Gnbi0pm4pJuAEBRMKBWMswKytFHkH/V+grHGXtOf8UxIY2zNpaxlX+GaM16h8mn9jV98r8qK8rvV6n8mR+pq++V+VFZbPzHxuNynAcM1fX7T94P3bdY1+juHlsCdI2kZ/SD7ScPo28wSKwRpHo/+0edTOPuZUXojQv0r9Z/zh0f/aO7OkdIjd/9I/3VOUqzQv0r9CItiSMwOgqT+hqWsp5yfEKVBYTfpX6G1lPOT4hS1lPOT4hRQWE36V+htZTzk+IUtZTzk+IUUFhN+lfobWU85PiFLWU85PiFFBYTfpX6G1lPOT4hS1lPOT4hRQWE36V+htZTzk+IUtZTzk+IUUFhN+lfobWU85PiFLWU85PiFFBYTfpX6G1lPOT4hS1lPOT4hRQWE36V+htZTzk+IUtZTzk+IUUFhN+lfobWU85PiFLWU85PiFFBYTfpX6G1lPOT4hS1lPOT4hRQWE36Gt6uR2ilrKecnxCq3nUqEX0+IVUdGmdOyYkcPHhOXBNGnwZ4VIsjNobLKlm0IuKIcCbqYUOSLpx5Zz6KHZ4RA2YWV1BW0hzjG4WErTneRMEFJvHZgT2Vj8X+0nxJ86XF/tJ8SfOuzOu59g8TYXJzzxttPm6rRddNDsk/KQVa1xrJVrLYa5LgSltsBYSlAKTJ5aiSczTOfKQr6ApZgtMlhwFcocbIAIi7KTyQQZwxzrjuL/aT4k+dLi/2k+JPnRnXcx3f4b3j/wCvFd+xvt8KkJsqrKliWTeVynOWXVRdWSkAQkAcmMc6z9Gq5J6/KgOL/aT4k+dGWdxKRF9PiFZYsk40jj/E8bZlgOGFJNt3o7/2HX69W+S8/UlffL/BFeQaynnJ8Qr1z5Klg2EkEH6ZeWOxFTgL3HyeNynWqsyDiUJJ6Uim1RHMT4RT0q7DlG1RHMT4RS1RHMT4RT0qAG1RHMT4RS1RHMT4RT0qAG1RHMT4RS1RHMT4RT0qAG1RHMT4RS1RHMT4RT0qAG1RHMT4RS1RHMT4RT0qAG1RHMT4RS1RHMT4RT0qAG1RHMT4RS1RHMT4RT0qAG1RHMT4RS1RHMT4RT0qAG1RHMT4RS1RHMT4RT0qAG1RHMT4RS1RHMT4RT0qAG1RHMT4RS1RHMT4RT0qAG1RHMT4RS1RHMT4RT0qAG1RHMT4RS1RHMT4RT0qAG1RHMT4RS1RHMT4RT0qAG1RHMT4RS1RHMT4RT0qAG1RHMT4RS1RHMT4RT0qAG1RHMT4RViGwBAAA6BFKlQ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084" name="Picture 4" descr="http://www.dripirrigation.org/images/Drip%20Systems%20Layout%20-%20English.jpg"/>
          <p:cNvPicPr>
            <a:picLocks noChangeAspect="1" noChangeArrowheads="1"/>
          </p:cNvPicPr>
          <p:nvPr/>
        </p:nvPicPr>
        <p:blipFill>
          <a:blip r:embed="rId5" cstate="print"/>
          <a:srcRect/>
          <a:stretch>
            <a:fillRect/>
          </a:stretch>
        </p:blipFill>
        <p:spPr bwMode="auto">
          <a:xfrm>
            <a:off x="0" y="304800"/>
            <a:ext cx="9144000" cy="5726931"/>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704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Product Information"/>
          <p:cNvPicPr>
            <a:picLocks noChangeAspect="1" noChangeArrowheads="1"/>
          </p:cNvPicPr>
          <p:nvPr/>
        </p:nvPicPr>
        <p:blipFill>
          <a:blip r:embed="rId5" cstate="print"/>
          <a:srcRect/>
          <a:stretch>
            <a:fillRect/>
          </a:stretch>
        </p:blipFill>
        <p:spPr bwMode="auto">
          <a:xfrm>
            <a:off x="679453" y="152400"/>
            <a:ext cx="3968747" cy="2286000"/>
          </a:xfrm>
          <a:prstGeom prst="rect">
            <a:avLst/>
          </a:prstGeom>
          <a:noFill/>
        </p:spPr>
      </p:pic>
      <p:pic>
        <p:nvPicPr>
          <p:cNvPr id="97284" name="Picture 4" descr="Triton X Illustration"/>
          <p:cNvPicPr>
            <a:picLocks noChangeAspect="1" noChangeArrowheads="1"/>
          </p:cNvPicPr>
          <p:nvPr/>
        </p:nvPicPr>
        <p:blipFill>
          <a:blip r:embed="rId6" cstate="print"/>
          <a:srcRect/>
          <a:stretch>
            <a:fillRect/>
          </a:stretch>
        </p:blipFill>
        <p:spPr bwMode="auto">
          <a:xfrm>
            <a:off x="4724400" y="762000"/>
            <a:ext cx="4288325" cy="4419600"/>
          </a:xfrm>
          <a:prstGeom prst="rect">
            <a:avLst/>
          </a:prstGeom>
          <a:noFill/>
        </p:spPr>
      </p:pic>
      <p:sp>
        <p:nvSpPr>
          <p:cNvPr id="5" name="Rectangle 4"/>
          <p:cNvSpPr/>
          <p:nvPr/>
        </p:nvSpPr>
        <p:spPr>
          <a:xfrm>
            <a:off x="679453" y="2590800"/>
            <a:ext cx="4038600" cy="4247317"/>
          </a:xfrm>
          <a:prstGeom prst="rect">
            <a:avLst/>
          </a:prstGeom>
        </p:spPr>
        <p:txBody>
          <a:bodyPr wrap="square">
            <a:spAutoFit/>
          </a:bodyPr>
          <a:lstStyle/>
          <a:p>
            <a:pPr fontAlgn="base"/>
            <a:r>
              <a:rPr lang="en-US" cap="all" dirty="0" smtClean="0"/>
              <a:t>SPECIFICATIONS</a:t>
            </a:r>
          </a:p>
          <a:p>
            <a:pPr fontAlgn="base"/>
            <a:r>
              <a:rPr lang="en-US" dirty="0" smtClean="0"/>
              <a:t>Wall thickness (mil):</a:t>
            </a:r>
          </a:p>
          <a:p>
            <a:pPr lvl="1" fontAlgn="base"/>
            <a:r>
              <a:rPr lang="en-US" dirty="0" smtClean="0"/>
              <a:t>0.540" (45 mil)</a:t>
            </a:r>
          </a:p>
          <a:p>
            <a:pPr lvl="1" fontAlgn="base"/>
            <a:r>
              <a:rPr lang="en-US" dirty="0" smtClean="0"/>
              <a:t>0.620" (45 mil)</a:t>
            </a:r>
          </a:p>
          <a:p>
            <a:pPr lvl="1" fontAlgn="base"/>
            <a:r>
              <a:rPr lang="en-US" dirty="0" smtClean="0"/>
              <a:t>0.690" (48 mil)</a:t>
            </a:r>
          </a:p>
          <a:p>
            <a:pPr lvl="1" fontAlgn="base"/>
            <a:r>
              <a:rPr lang="en-US" dirty="0" smtClean="0"/>
              <a:t>0.820" (60 mil)</a:t>
            </a:r>
          </a:p>
          <a:p>
            <a:pPr fontAlgn="base"/>
            <a:r>
              <a:rPr lang="en-US" dirty="0" smtClean="0"/>
              <a:t>Nominal flow rates (mil): 0.26, 0.4, 0.5, 1.0, 2.0</a:t>
            </a:r>
          </a:p>
          <a:p>
            <a:pPr fontAlgn="base"/>
            <a:r>
              <a:rPr lang="en-US" dirty="0" smtClean="0"/>
              <a:t>Common </a:t>
            </a:r>
            <a:r>
              <a:rPr lang="en-US" dirty="0" err="1" smtClean="0"/>
              <a:t>spacings</a:t>
            </a:r>
            <a:r>
              <a:rPr lang="en-US" dirty="0" smtClean="0"/>
              <a:t>: 18", 24", 30", 36", 42", 48", 60"</a:t>
            </a:r>
          </a:p>
          <a:p>
            <a:pPr fontAlgn="base"/>
            <a:r>
              <a:rPr lang="en-US" dirty="0" smtClean="0"/>
              <a:t>Recommended filtration: 120 mesh</a:t>
            </a:r>
          </a:p>
          <a:p>
            <a:pPr fontAlgn="base"/>
            <a:r>
              <a:rPr lang="en-US" dirty="0" smtClean="0"/>
              <a:t>Recommended operating pressure: 10 to 30 psi</a:t>
            </a:r>
          </a:p>
          <a:p>
            <a:r>
              <a:rPr lang="en-US" dirty="0" smtClean="0"/>
              <a:t/>
            </a:r>
            <a:br>
              <a:rPr lang="en-US" dirty="0" smtClean="0"/>
            </a:b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84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6645"/>
          <a:stretch/>
        </p:blipFill>
        <p:spPr>
          <a:xfrm>
            <a:off x="762428" y="304800"/>
            <a:ext cx="8004541" cy="53780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08229681"/>
      </p:ext>
    </p:extLst>
  </p:cSld>
  <p:clrMapOvr>
    <a:masterClrMapping/>
  </p:clrMapOvr>
  <p:transition spd="slow" advTm="758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Considerations for drip irrigation</a:t>
            </a:r>
            <a:endParaRPr lang="en-US" sz="3600" dirty="0"/>
          </a:p>
        </p:txBody>
      </p:sp>
      <p:sp>
        <p:nvSpPr>
          <p:cNvPr id="3" name="Content Placeholder 2"/>
          <p:cNvSpPr>
            <a:spLocks noGrp="1"/>
          </p:cNvSpPr>
          <p:nvPr>
            <p:ph idx="1"/>
          </p:nvPr>
        </p:nvSpPr>
        <p:spPr/>
        <p:txBody>
          <a:bodyPr/>
          <a:lstStyle/>
          <a:p>
            <a:r>
              <a:rPr lang="en-US" dirty="0" smtClean="0"/>
              <a:t>Water Source</a:t>
            </a:r>
          </a:p>
          <a:p>
            <a:r>
              <a:rPr lang="en-US" dirty="0" smtClean="0"/>
              <a:t>Design</a:t>
            </a:r>
          </a:p>
          <a:p>
            <a:r>
              <a:rPr lang="en-US" dirty="0" smtClean="0"/>
              <a:t>Operation and Maintenance</a:t>
            </a:r>
          </a:p>
          <a:p>
            <a:r>
              <a:rPr lang="en-US" dirty="0" smtClean="0"/>
              <a:t>Other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98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Water Source Problems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Surface</a:t>
            </a:r>
          </a:p>
          <a:p>
            <a:pPr lvl="1"/>
            <a:r>
              <a:rPr lang="en-US" dirty="0" smtClean="0"/>
              <a:t>Herbicide contamination</a:t>
            </a:r>
          </a:p>
          <a:p>
            <a:pPr lvl="1"/>
            <a:r>
              <a:rPr lang="en-US" dirty="0" smtClean="0"/>
              <a:t>Disease organisms</a:t>
            </a:r>
          </a:p>
          <a:p>
            <a:pPr lvl="1"/>
            <a:r>
              <a:rPr lang="en-US" dirty="0" smtClean="0"/>
              <a:t>Size</a:t>
            </a:r>
          </a:p>
          <a:p>
            <a:pPr lvl="1"/>
            <a:r>
              <a:rPr lang="en-US" dirty="0" smtClean="0"/>
              <a:t>Excessive algae</a:t>
            </a:r>
          </a:p>
          <a:p>
            <a:r>
              <a:rPr lang="en-US" dirty="0" smtClean="0"/>
              <a:t>Well</a:t>
            </a:r>
          </a:p>
          <a:p>
            <a:pPr lvl="1"/>
            <a:r>
              <a:rPr lang="en-US" dirty="0" smtClean="0"/>
              <a:t>Size/Capacity</a:t>
            </a:r>
          </a:p>
          <a:p>
            <a:pPr lvl="1"/>
            <a:r>
              <a:rPr lang="en-US" dirty="0" smtClean="0"/>
              <a:t>Iron</a:t>
            </a:r>
          </a:p>
          <a:p>
            <a:pPr lvl="1"/>
            <a:r>
              <a:rPr lang="en-US" dirty="0" smtClean="0"/>
              <a:t>Sand</a:t>
            </a:r>
          </a:p>
          <a:p>
            <a:r>
              <a:rPr lang="en-US" dirty="0" smtClean="0"/>
              <a:t>Municipal</a:t>
            </a:r>
          </a:p>
          <a:p>
            <a:pPr lvl="1"/>
            <a:r>
              <a:rPr lang="en-US" dirty="0" smtClean="0"/>
              <a:t>Volume/Pressure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49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Surface Water Problems</a:t>
            </a:r>
            <a:endParaRPr lang="en-US" sz="3600" dirty="0"/>
          </a:p>
        </p:txBody>
      </p:sp>
      <p:pic>
        <p:nvPicPr>
          <p:cNvPr id="1026" name="Picture 2" descr="http://www.gnb.ca/0171/20/images/4005502-11.jpg"/>
          <p:cNvPicPr>
            <a:picLocks noChangeAspect="1" noChangeArrowheads="1"/>
          </p:cNvPicPr>
          <p:nvPr/>
        </p:nvPicPr>
        <p:blipFill>
          <a:blip r:embed="rId5" cstate="print"/>
          <a:srcRect/>
          <a:stretch>
            <a:fillRect/>
          </a:stretch>
        </p:blipFill>
        <p:spPr bwMode="auto">
          <a:xfrm>
            <a:off x="1219200" y="1981200"/>
            <a:ext cx="2286000" cy="1514475"/>
          </a:xfrm>
          <a:prstGeom prst="rect">
            <a:avLst/>
          </a:prstGeom>
          <a:noFill/>
        </p:spPr>
      </p:pic>
      <p:pic>
        <p:nvPicPr>
          <p:cNvPr id="1028" name="Picture 4" descr="http://www.gnb.ca/0171/20/images/4005502-03.jpg"/>
          <p:cNvPicPr>
            <a:picLocks noChangeAspect="1" noChangeArrowheads="1"/>
          </p:cNvPicPr>
          <p:nvPr/>
        </p:nvPicPr>
        <p:blipFill>
          <a:blip r:embed="rId6" cstate="print"/>
          <a:srcRect/>
          <a:stretch>
            <a:fillRect/>
          </a:stretch>
        </p:blipFill>
        <p:spPr bwMode="auto">
          <a:xfrm>
            <a:off x="5638800" y="1676400"/>
            <a:ext cx="1524000" cy="2286001"/>
          </a:xfrm>
          <a:prstGeom prst="rect">
            <a:avLst/>
          </a:prstGeom>
          <a:noFill/>
        </p:spPr>
      </p:pic>
      <p:pic>
        <p:nvPicPr>
          <p:cNvPr id="1030" name="Picture 6" descr="http://agrilifecdn3.tamu.edu/wp-content/uploads/2011/06/Dry-pond-1-HR.jpg"/>
          <p:cNvPicPr>
            <a:picLocks noChangeAspect="1" noChangeArrowheads="1"/>
          </p:cNvPicPr>
          <p:nvPr/>
        </p:nvPicPr>
        <p:blipFill>
          <a:blip r:embed="rId7" cstate="print"/>
          <a:srcRect/>
          <a:stretch>
            <a:fillRect/>
          </a:stretch>
        </p:blipFill>
        <p:spPr bwMode="auto">
          <a:xfrm>
            <a:off x="2362199" y="4114800"/>
            <a:ext cx="3896563" cy="25908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853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Algae Problems</a:t>
            </a:r>
            <a:endParaRPr lang="en-US" sz="3600" dirty="0"/>
          </a:p>
        </p:txBody>
      </p:sp>
      <p:pic>
        <p:nvPicPr>
          <p:cNvPr id="19460" name="Picture 4" descr="http://1.bp.blogspot.com/-x19QX5g_ZiM/T5IS6iXFAiI/AAAAAAAAA2I/TkoFLKc7YH0/s1600/Grand_Forks_City-20120418-00271.jpg"/>
          <p:cNvPicPr>
            <a:picLocks noChangeAspect="1" noChangeArrowheads="1"/>
          </p:cNvPicPr>
          <p:nvPr/>
        </p:nvPicPr>
        <p:blipFill>
          <a:blip r:embed="rId5" cstate="print"/>
          <a:srcRect/>
          <a:stretch>
            <a:fillRect/>
          </a:stretch>
        </p:blipFill>
        <p:spPr bwMode="auto">
          <a:xfrm>
            <a:off x="2667000" y="1219200"/>
            <a:ext cx="3505200" cy="2628900"/>
          </a:xfrm>
          <a:prstGeom prst="rect">
            <a:avLst/>
          </a:prstGeom>
          <a:noFill/>
        </p:spPr>
      </p:pic>
      <p:pic>
        <p:nvPicPr>
          <p:cNvPr id="19462" name="Picture 6" descr="http://t3.gstatic.com/images?q=tbn:ANd9GcTkKwBze8YGkCS65Ucx1dO7Q9B4T2N2BZ4KmxhgM1ArUcK9oaRVwRisNPXF"/>
          <p:cNvPicPr>
            <a:picLocks noChangeAspect="1" noChangeArrowheads="1"/>
          </p:cNvPicPr>
          <p:nvPr/>
        </p:nvPicPr>
        <p:blipFill>
          <a:blip r:embed="rId6" cstate="print"/>
          <a:srcRect/>
          <a:stretch>
            <a:fillRect/>
          </a:stretch>
        </p:blipFill>
        <p:spPr bwMode="auto">
          <a:xfrm>
            <a:off x="2743200" y="4114800"/>
            <a:ext cx="3778769" cy="2514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92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1143000"/>
          </a:xfrm>
        </p:spPr>
        <p:txBody>
          <a:bodyPr>
            <a:normAutofit/>
          </a:bodyPr>
          <a:lstStyle/>
          <a:p>
            <a:r>
              <a:rPr lang="en-US" sz="3600" dirty="0" smtClean="0"/>
              <a:t>Algae Solutions</a:t>
            </a:r>
            <a:endParaRPr lang="en-US" sz="3600" dirty="0"/>
          </a:p>
        </p:txBody>
      </p:sp>
      <p:pic>
        <p:nvPicPr>
          <p:cNvPr id="3" name="Picture 2" descr="http://t0.gstatic.com/images?q=tbn:ANd9GcQpWfBd6XQDCoKkiqPIv2EeXomgkccgQ9FP_JXd8bRw3Jql0B8E6hYps4SnJw"/>
          <p:cNvPicPr>
            <a:picLocks noChangeAspect="1" noChangeArrowheads="1"/>
          </p:cNvPicPr>
          <p:nvPr/>
        </p:nvPicPr>
        <p:blipFill>
          <a:blip r:embed="rId5" cstate="print"/>
          <a:srcRect/>
          <a:stretch>
            <a:fillRect/>
          </a:stretch>
        </p:blipFill>
        <p:spPr bwMode="auto">
          <a:xfrm>
            <a:off x="5486400" y="457200"/>
            <a:ext cx="2860555" cy="1981200"/>
          </a:xfrm>
          <a:prstGeom prst="rect">
            <a:avLst/>
          </a:prstGeom>
          <a:noFill/>
        </p:spPr>
      </p:pic>
      <p:pic>
        <p:nvPicPr>
          <p:cNvPr id="20482" name="Picture 2" descr="http://2.imimg.com/data2/JB/IU/DIR-1681966/data2-lo-ij-dir-1681966-irrigation-filtration-20equipments-images-rotoclean-250x250.jpg"/>
          <p:cNvPicPr>
            <a:picLocks noChangeAspect="1" noChangeArrowheads="1"/>
          </p:cNvPicPr>
          <p:nvPr/>
        </p:nvPicPr>
        <p:blipFill>
          <a:blip r:embed="rId6" cstate="print"/>
          <a:srcRect/>
          <a:stretch>
            <a:fillRect/>
          </a:stretch>
        </p:blipFill>
        <p:spPr bwMode="auto">
          <a:xfrm>
            <a:off x="5786645" y="2743200"/>
            <a:ext cx="2381250" cy="1905000"/>
          </a:xfrm>
          <a:prstGeom prst="rect">
            <a:avLst/>
          </a:prstGeom>
          <a:noFill/>
        </p:spPr>
      </p:pic>
      <p:pic>
        <p:nvPicPr>
          <p:cNvPr id="20484" name="Picture 4" descr="http://www.techneatengineering.co.uk/products/irrigation_pic.jpg"/>
          <p:cNvPicPr>
            <a:picLocks noChangeAspect="1" noChangeArrowheads="1"/>
          </p:cNvPicPr>
          <p:nvPr/>
        </p:nvPicPr>
        <p:blipFill>
          <a:blip r:embed="rId7" cstate="print"/>
          <a:srcRect/>
          <a:stretch>
            <a:fillRect/>
          </a:stretch>
        </p:blipFill>
        <p:spPr bwMode="auto">
          <a:xfrm>
            <a:off x="1066800" y="1143000"/>
            <a:ext cx="3457575" cy="1600200"/>
          </a:xfrm>
          <a:prstGeom prst="rect">
            <a:avLst/>
          </a:prstGeom>
          <a:noFill/>
        </p:spPr>
      </p:pic>
      <p:pic>
        <p:nvPicPr>
          <p:cNvPr id="20486" name="Picture 6" descr="http://t3.gstatic.com/images?q=tbn:ANd9GcR2SpzJk1KfgJfzkih8ozi-PDalD_GojHGf_MeGotdh0pDcsQh8Hg"/>
          <p:cNvPicPr>
            <a:picLocks noChangeAspect="1" noChangeArrowheads="1"/>
          </p:cNvPicPr>
          <p:nvPr/>
        </p:nvPicPr>
        <p:blipFill>
          <a:blip r:embed="rId8" cstate="print"/>
          <a:srcRect/>
          <a:stretch>
            <a:fillRect/>
          </a:stretch>
        </p:blipFill>
        <p:spPr bwMode="auto">
          <a:xfrm>
            <a:off x="2747962" y="4916557"/>
            <a:ext cx="2619375" cy="1743076"/>
          </a:xfrm>
          <a:prstGeom prst="rect">
            <a:avLst/>
          </a:prstGeom>
          <a:noFill/>
        </p:spPr>
      </p:pic>
      <p:pic>
        <p:nvPicPr>
          <p:cNvPr id="20488" name="Picture 8" descr="http://t1.gstatic.com/images?q=tbn:ANd9GcSFDTU1N63ae871UCDn9jRp8J9vvP-7ijI7qis5biVXCvwSqjAB"/>
          <p:cNvPicPr>
            <a:picLocks noChangeAspect="1" noChangeArrowheads="1"/>
          </p:cNvPicPr>
          <p:nvPr/>
        </p:nvPicPr>
        <p:blipFill>
          <a:blip r:embed="rId9" cstate="print"/>
          <a:srcRect/>
          <a:stretch>
            <a:fillRect/>
          </a:stretch>
        </p:blipFill>
        <p:spPr bwMode="auto">
          <a:xfrm>
            <a:off x="1066800" y="2971800"/>
            <a:ext cx="4576934" cy="17526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cSld>
  <p:clrMapOvr>
    <a:masterClrMapping/>
  </p:clrMapOvr>
  <p:transition spd="slow" advTm="1428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Water Source Problems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Surface</a:t>
            </a:r>
          </a:p>
          <a:p>
            <a:pPr lvl="1"/>
            <a:r>
              <a:rPr lang="en-US" dirty="0" smtClean="0"/>
              <a:t>Herbicide contamination</a:t>
            </a:r>
          </a:p>
          <a:p>
            <a:pPr lvl="1"/>
            <a:r>
              <a:rPr lang="en-US" dirty="0" smtClean="0"/>
              <a:t>Disease organisms</a:t>
            </a:r>
          </a:p>
          <a:p>
            <a:pPr lvl="1"/>
            <a:r>
              <a:rPr lang="en-US" dirty="0" smtClean="0"/>
              <a:t>Size</a:t>
            </a:r>
          </a:p>
          <a:p>
            <a:pPr lvl="1"/>
            <a:r>
              <a:rPr lang="en-US" dirty="0" smtClean="0"/>
              <a:t>Excessive algae</a:t>
            </a:r>
          </a:p>
          <a:p>
            <a:r>
              <a:rPr lang="en-US" dirty="0" smtClean="0">
                <a:solidFill>
                  <a:srgbClr val="FF0000"/>
                </a:solidFill>
              </a:rPr>
              <a:t>Well</a:t>
            </a:r>
          </a:p>
          <a:p>
            <a:pPr lvl="1"/>
            <a:r>
              <a:rPr lang="en-US" dirty="0" smtClean="0">
                <a:solidFill>
                  <a:srgbClr val="FF0000"/>
                </a:solidFill>
              </a:rPr>
              <a:t>Size/Capacity</a:t>
            </a:r>
          </a:p>
          <a:p>
            <a:pPr lvl="1"/>
            <a:r>
              <a:rPr lang="en-US" dirty="0" smtClean="0">
                <a:solidFill>
                  <a:srgbClr val="FF0000"/>
                </a:solidFill>
              </a:rPr>
              <a:t>Iron</a:t>
            </a:r>
          </a:p>
          <a:p>
            <a:pPr lvl="1"/>
            <a:r>
              <a:rPr lang="en-US" dirty="0" smtClean="0">
                <a:solidFill>
                  <a:srgbClr val="FF0000"/>
                </a:solidFill>
              </a:rPr>
              <a:t>Sand</a:t>
            </a:r>
          </a:p>
          <a:p>
            <a:r>
              <a:rPr lang="en-US" dirty="0" smtClean="0"/>
              <a:t>Municipal</a:t>
            </a:r>
          </a:p>
          <a:p>
            <a:pPr lvl="1"/>
            <a:r>
              <a:rPr lang="en-US" dirty="0" smtClean="0"/>
              <a:t>Volume/Pressure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62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trick3"/>
          <p:cNvPicPr>
            <a:picLocks noChangeAspect="1" noChangeArrowheads="1"/>
          </p:cNvPicPr>
          <p:nvPr/>
        </p:nvPicPr>
        <p:blipFill>
          <a:blip r:embed="rId5" cstate="print"/>
          <a:srcRect/>
          <a:stretch>
            <a:fillRect/>
          </a:stretch>
        </p:blipFill>
        <p:spPr bwMode="auto">
          <a:xfrm>
            <a:off x="0" y="315913"/>
            <a:ext cx="9144000" cy="622617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65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19811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1A1488"/>
                </a:solidFill>
              </a:rPr>
              <a:t>Irrigation </a:t>
            </a:r>
            <a:endParaRPr lang="en-US" sz="4000" dirty="0">
              <a:solidFill>
                <a:srgbClr val="1A1488"/>
              </a:solidFill>
            </a:endParaRPr>
          </a:p>
        </p:txBody>
      </p:sp>
      <p:sp>
        <p:nvSpPr>
          <p:cNvPr id="3" name="Subtitle 2"/>
          <p:cNvSpPr>
            <a:spLocks noGrp="1"/>
          </p:cNvSpPr>
          <p:nvPr>
            <p:ph type="subTitle" idx="1"/>
            <p:custDataLst>
              <p:tags r:id="rId3"/>
            </p:custDataLst>
          </p:nvPr>
        </p:nvSpPr>
        <p:spPr>
          <a:xfrm>
            <a:off x="3975391" y="3124200"/>
            <a:ext cx="4772528" cy="990600"/>
          </a:xfrm>
        </p:spPr>
        <p:txBody>
          <a:bodyPr/>
          <a:lstStyle/>
          <a:p>
            <a:r>
              <a:rPr lang="en-US" dirty="0" smtClean="0"/>
              <a:t>Jeff </a:t>
            </a:r>
            <a:r>
              <a:rPr lang="en-US" dirty="0" err="1" smtClean="0"/>
              <a:t>Kindhart</a:t>
            </a:r>
            <a:r>
              <a:rPr lang="en-US" dirty="0" smtClean="0"/>
              <a:t> and Jeremy Shafer</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
        <p:nvSpPr>
          <p:cNvPr id="4" name="TextBox 3"/>
          <p:cNvSpPr txBox="1"/>
          <p:nvPr/>
        </p:nvSpPr>
        <p:spPr>
          <a:xfrm>
            <a:off x="5334000" y="3962400"/>
            <a:ext cx="3048000" cy="646331"/>
          </a:xfrm>
          <a:prstGeom prst="rect">
            <a:avLst/>
          </a:prstGeom>
          <a:noFill/>
        </p:spPr>
        <p:txBody>
          <a:bodyPr wrap="square" rtlCol="0">
            <a:spAutoFit/>
          </a:bodyPr>
          <a:lstStyle/>
          <a:p>
            <a:pPr algn="r"/>
            <a:r>
              <a:rPr lang="en-US" sz="3600" dirty="0" smtClean="0">
                <a:latin typeface="Georgia" panose="02040502050405020303" pitchFamily="18" charset="0"/>
              </a:rPr>
              <a:t>April 2015</a:t>
            </a:r>
            <a:endParaRPr lang="en-US" sz="36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4238008877"/>
      </p:ext>
    </p:extLst>
  </p:cSld>
  <p:clrMapOvr>
    <a:masterClrMapping/>
  </p:clrMapOvr>
  <p:transition spd="slow" advTm="132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trick4"/>
          <p:cNvPicPr>
            <a:picLocks noChangeAspect="1" noChangeArrowheads="1"/>
          </p:cNvPicPr>
          <p:nvPr/>
        </p:nvPicPr>
        <p:blipFill>
          <a:blip r:embed="rId5" cstate="print"/>
          <a:srcRect/>
          <a:stretch>
            <a:fillRect/>
          </a:stretch>
        </p:blipFill>
        <p:spPr bwMode="auto">
          <a:xfrm>
            <a:off x="0" y="508000"/>
            <a:ext cx="9144000" cy="58420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787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trick6"/>
          <p:cNvPicPr>
            <a:picLocks noChangeAspect="1" noChangeArrowheads="1"/>
          </p:cNvPicPr>
          <p:nvPr/>
        </p:nvPicPr>
        <p:blipFill>
          <a:blip r:embed="rId5" cstate="print"/>
          <a:srcRect/>
          <a:stretch>
            <a:fillRect/>
          </a:stretch>
        </p:blipFill>
        <p:spPr bwMode="auto">
          <a:xfrm>
            <a:off x="0" y="249238"/>
            <a:ext cx="9144000" cy="635952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9096876"/>
      </p:ext>
    </p:extLst>
  </p:cSld>
  <p:clrMapOvr>
    <a:masterClrMapping/>
  </p:clrMapOvr>
  <p:transition spd="slow" advTm="285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_50_mm_sand_separator_hydrocyclone_arkal"/>
          <p:cNvPicPr>
            <a:picLocks noChangeAspect="1" noChangeArrowheads="1"/>
          </p:cNvPicPr>
          <p:nvPr/>
        </p:nvPicPr>
        <p:blipFill>
          <a:blip r:embed="rId5" cstate="print"/>
          <a:srcRect/>
          <a:stretch>
            <a:fillRect/>
          </a:stretch>
        </p:blipFill>
        <p:spPr bwMode="auto">
          <a:xfrm>
            <a:off x="1447800" y="1981200"/>
            <a:ext cx="2133600" cy="3364523"/>
          </a:xfrm>
          <a:prstGeom prst="rect">
            <a:avLst/>
          </a:prstGeom>
          <a:noFill/>
        </p:spPr>
      </p:pic>
      <p:pic>
        <p:nvPicPr>
          <p:cNvPr id="24580" name="Picture 4" descr="hydrocyclone sand separator [centrifugal filter]"/>
          <p:cNvPicPr>
            <a:picLocks noChangeAspect="1" noChangeArrowheads="1"/>
          </p:cNvPicPr>
          <p:nvPr/>
        </p:nvPicPr>
        <p:blipFill>
          <a:blip r:embed="rId6" cstate="print"/>
          <a:srcRect/>
          <a:stretch>
            <a:fillRect/>
          </a:stretch>
        </p:blipFill>
        <p:spPr bwMode="auto">
          <a:xfrm>
            <a:off x="3810000" y="1981200"/>
            <a:ext cx="2457956" cy="3429000"/>
          </a:xfrm>
          <a:prstGeom prst="rect">
            <a:avLst/>
          </a:prstGeom>
          <a:noFill/>
        </p:spPr>
      </p:pic>
      <p:pic>
        <p:nvPicPr>
          <p:cNvPr id="24582" name="Picture 6" descr="http://t1.gstatic.com/images?q=tbn:ANd9GcTfWmEpTcXrVJJryiyd8YirUZnDfoNKDFxRNDjdWrS8LxYGyLiD"/>
          <p:cNvPicPr>
            <a:picLocks noChangeAspect="1" noChangeArrowheads="1"/>
          </p:cNvPicPr>
          <p:nvPr/>
        </p:nvPicPr>
        <p:blipFill>
          <a:blip r:embed="rId7" cstate="print"/>
          <a:srcRect/>
          <a:stretch>
            <a:fillRect/>
          </a:stretch>
        </p:blipFill>
        <p:spPr bwMode="auto">
          <a:xfrm>
            <a:off x="6553200" y="2362200"/>
            <a:ext cx="1905000" cy="2400301"/>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422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Water Source Problems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Surface</a:t>
            </a:r>
          </a:p>
          <a:p>
            <a:pPr lvl="1"/>
            <a:r>
              <a:rPr lang="en-US" dirty="0" smtClean="0"/>
              <a:t>Herbicide contamination</a:t>
            </a:r>
          </a:p>
          <a:p>
            <a:pPr lvl="1"/>
            <a:r>
              <a:rPr lang="en-US" dirty="0" smtClean="0"/>
              <a:t>Disease organisms</a:t>
            </a:r>
          </a:p>
          <a:p>
            <a:pPr lvl="1"/>
            <a:r>
              <a:rPr lang="en-US" dirty="0" smtClean="0"/>
              <a:t>Size</a:t>
            </a:r>
          </a:p>
          <a:p>
            <a:pPr lvl="1"/>
            <a:r>
              <a:rPr lang="en-US" dirty="0" smtClean="0"/>
              <a:t>Excessive algae</a:t>
            </a:r>
          </a:p>
          <a:p>
            <a:r>
              <a:rPr lang="en-US" dirty="0" smtClean="0"/>
              <a:t>Well</a:t>
            </a:r>
          </a:p>
          <a:p>
            <a:pPr lvl="1"/>
            <a:r>
              <a:rPr lang="en-US" dirty="0" smtClean="0"/>
              <a:t>Size/Capacity</a:t>
            </a:r>
          </a:p>
          <a:p>
            <a:pPr lvl="1"/>
            <a:r>
              <a:rPr lang="en-US" dirty="0" smtClean="0"/>
              <a:t>Iron</a:t>
            </a:r>
          </a:p>
          <a:p>
            <a:pPr lvl="1"/>
            <a:r>
              <a:rPr lang="en-US" dirty="0" smtClean="0"/>
              <a:t>Sand</a:t>
            </a:r>
          </a:p>
          <a:p>
            <a:r>
              <a:rPr lang="en-US" dirty="0" smtClean="0">
                <a:solidFill>
                  <a:srgbClr val="FF0000"/>
                </a:solidFill>
              </a:rPr>
              <a:t>Municipal</a:t>
            </a:r>
          </a:p>
          <a:p>
            <a:pPr lvl="1"/>
            <a:r>
              <a:rPr lang="en-US" dirty="0" smtClean="0">
                <a:solidFill>
                  <a:srgbClr val="FF0000"/>
                </a:solidFill>
              </a:rPr>
              <a:t>Volume/Pressure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292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urhamnc.gov/ich/op/dwm/PublishingImages/BACKFLOW2.png"/>
          <p:cNvPicPr>
            <a:picLocks noChangeAspect="1" noChangeArrowheads="1"/>
          </p:cNvPicPr>
          <p:nvPr/>
        </p:nvPicPr>
        <p:blipFill>
          <a:blip r:embed="rId5" cstate="print"/>
          <a:srcRect/>
          <a:stretch>
            <a:fillRect/>
          </a:stretch>
        </p:blipFill>
        <p:spPr bwMode="auto">
          <a:xfrm>
            <a:off x="4267200" y="152400"/>
            <a:ext cx="4762500" cy="3724276"/>
          </a:xfrm>
          <a:prstGeom prst="rect">
            <a:avLst/>
          </a:prstGeom>
          <a:noFill/>
        </p:spPr>
      </p:pic>
      <p:pic>
        <p:nvPicPr>
          <p:cNvPr id="5" name="Picture 2" descr="backflow"/>
          <p:cNvPicPr>
            <a:picLocks noChangeAspect="1" noChangeArrowheads="1"/>
          </p:cNvPicPr>
          <p:nvPr/>
        </p:nvPicPr>
        <p:blipFill>
          <a:blip r:embed="rId6" cstate="print"/>
          <a:srcRect b="1706"/>
          <a:stretch>
            <a:fillRect/>
          </a:stretch>
        </p:blipFill>
        <p:spPr bwMode="auto">
          <a:xfrm>
            <a:off x="762000" y="3429000"/>
            <a:ext cx="4912947" cy="3294063"/>
          </a:xfrm>
          <a:prstGeom prst="rect">
            <a:avLst/>
          </a:prstGeom>
          <a:noFill/>
        </p:spPr>
      </p:pic>
      <p:sp>
        <p:nvSpPr>
          <p:cNvPr id="7" name="TextBox 6"/>
          <p:cNvSpPr txBox="1"/>
          <p:nvPr/>
        </p:nvSpPr>
        <p:spPr>
          <a:xfrm>
            <a:off x="609600" y="762000"/>
            <a:ext cx="3505200" cy="1200329"/>
          </a:xfrm>
          <a:prstGeom prst="rect">
            <a:avLst/>
          </a:prstGeom>
          <a:noFill/>
        </p:spPr>
        <p:txBody>
          <a:bodyPr wrap="square" rtlCol="0">
            <a:spAutoFit/>
          </a:bodyPr>
          <a:lstStyle/>
          <a:p>
            <a:r>
              <a:rPr lang="en-US" sz="3600" dirty="0" smtClean="0"/>
              <a:t>RPZ Backflow</a:t>
            </a:r>
          </a:p>
          <a:p>
            <a:r>
              <a:rPr lang="en-US" sz="3600" dirty="0" smtClean="0"/>
              <a:t>Preventer</a:t>
            </a:r>
            <a:endParaRPr lang="en-US" sz="3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1432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data:image/jpeg;base64,/9j/4AAQSkZJRgABAQAAAQABAAD/2wCEAAkGBhQSERUUExQWFRQVFxwaGBgXFxcXGBgYGBcXGB0cGBocHCYfFxokHRcXHy8gJCcpLCwsGB8xNTAqNSYrLCkBCQoKDgwOGg8PGiwkHCUwLCwsKiwpLCwsLCwpLCwsLCwsLCwpLCwsLCwsLCwsLCksLCwsLCwsLCwsLCksLCwsLP/AABEIAKwBJgMBIgACEQEDEQH/xAAbAAACAwEBAQAAAAAAAAAAAAACAwQFBgEAB//EAEAQAAIBAgQDBgMHAgQFBQEAAAECEQADBBIhMQVBUQYiYXGBkRNSoRQjMrHB0fBCYgeCkvEzcrLC4TRTg6PSFf/EABkBAAIDAQAAAAAAAAAAAAAAAAAEAQIFA//EACkRAAIDAAICAQQBBAMAAAAAAAABAgMREiEEMUETIjJRYRRCkfAFI4H/2gAMAwEAAhEDEQA/APnowSfKKNcInyimrRgVJXRa4ZPlHtTBhU+VfaiFMQUEaB9kT5F9qIYVflX2pwWuxQAsYRPlX2FFbwy/IvsKcopgAoAUMKnyr7CiGFT5V9hTY+tdoJAGGT5V9hRfZ1+Vf9IpoFdAigBQwy/KvsP2rv2NPkX2FNVa6FqAEjCJ8i+w/aurg0+RfYU4LXRQAoYNPkX2Fc+xp8i/6RTxXApmgBH2JPkX2FC2BT5F9qlkUMUEkU4C38i+1A2At/IvtUwivMtAEFuH2/kWPKhPDbfyCp5SllaAITcNt/IPr+9A3Dbfyj61PIoStQBXtwy38v1P70DcMt/L9TU8rQlKMArn4bb+X6mgbhadD71PK0BSjCSvPDE8fehbhiePvVh8OdtanYbs9ddM4AC7CSJ0/t3j0rnOcILZPCUm/RnTw1ep96A8NXqavrvCGHQn+eFQLlsgwRFEbIT/ABekuLXsrTw4fMa59i/vapxFAVq+FSH9mPzt7n969UkiuUYBMAowK6BRxVyhwCmihUU1VoIPKKJVrsUdBJ0LRqtCopkUAEBXlrtHloJOBa7lo4rsUACoostEvrXSKgAIr0RRV6KAPBa8EroWu0ADkrhWjoTFAAxQmjy17LQAsigZabQMJoJFlaWwp+WlAUAKNCRTWOlJv3YUmofS0EteHktzUhMTYTcgnyzGqi1jN5UMOkkDz03o8Jhlc66Vn2ylL28X8D9cIr0uzR4bjlmDlV9B/avtqfyqNf7T2/8A2m/1D/8ANTeHcJsASylvNoH0pPErVg6JYgdSxk79eWo9qQytvGmN9orH42jnRX15QD+VLOKDDXvDo0j2O4qDj8DklkJWOU8vOqyyuae8BGupifLxpquqK7ixecn6ZZ4hAD3SSNOX08aURXMI5Ya+VNK1pQ3itM+XsRlr1MK16rkElRRgVxVowKuUOhaYq0MU1agDoolWvCmAUAcVaaBFcQUYFAHVWjFcAFGq0EnstdIooolXWgAAtdVa6K750ACbfvXgKMCaILUALyV7LRj868EoADLtXIoyK4VFBItl5iuBa6w08qdZ45aS0rNnDEkd34ZIiN1LAjfc/pXK2zhnWnSuvn8g28C7fhRj5A0N7Auv4kYeYq47PYr4xnOwHicp9kA/Ok9r8QbQ0ckH+4n3DCfrSf8AWS5Zgz/SrN0pWSgZKIX0No3BeViNwLd0ankSVyjnz5V1NQD1FN12/U+MFrK+AhkNR71iRFT4pLLXc5euyrxAZokDQRoAPyqTYtFWGmpAMe9Na30q/wABwaIBWX2PgQYg+GxHWazPKcalg/4/Kzsh4ckkZpy9BpyI96fctZtSDA32n/b96vbfAuqzXv8A+YeQ84ifKst2LdH1EzZsovIieo0029P2rN8U4YDdLKYU7wI15wOU1vr/AA8x3hP7Ty9KouI8OCnSdtZrtTbxlpzsr5LDPpZAEDahK1ZXeHMATpoJOvL/AGqC1bddkZrYmVODg8Ygiu0ZFcq5QclNUUC1f8Fwto2XZ1zNyHlGv1/kVdlEUyLTQKVZYaSQvQsQo18ZgesVzE3CU7jAExqIPPlyNRvROEkCjC1ERLiXFGcuCsnMgBHkQSN9IqXcuhRJIA8aiMlJaiZRcXjJGHwzOYUEnw6UIMMUOjLuCIMdYPLx2pvCuJi3clWMajMuVlY5eXLRjoddVq3sut8vmEsqQpKju5uawf7dutQ5rcLKLzSnVKMDSoXEuI/AuZGR2IAMqJGu35VzCcZS5O65RJzDLpt16x71bUUO4j47Xbduz8MZt2uGADMdfX1q37M2bhxNyxftqSgkOhlDBA2PMyINDw/AF2JHfA07oZ1H+ZQR9afgcX8C+TIjZhz01iOsj6Ur9Vu3j8DP00q+XyWnaDhIt21cbzGwG8nkOWlUAFb3jGDW9YgGGBDCI6HQ676msnhuzrXXKMxVQJYrIaAYIE/hbkZEj1BphM4NFJiMRp3SSQYIUSfxIsDqZuJ71L4pwq7ZQOQY0kGJUHrD/lNbJOArhEmyoQqIERtOYgkyxBMk+RNQuO4X4tksSBJzDvKJHdOVVYiNZOu8e6t2e2xirrpIgYRz8DNFowNQQc31NVFnG23aCVQzEF1X/qjTyp7rcEW1thiYhlBkhhInXTQjyilYns2LOR2nO3eBhkKkcgZ1AiZHWlKYSlJrcGrJRUda0EuJIBmOcgjXoRvXitDh8KqzlESZOpMnrrTWFasE0sb1mbJpvr0KZZpLoOn8FSksljAE6fSkXEJB5csx0AP5k+AodkY+2CrlL0h/ZvEBRQ9q7uYDMIIOoPTSkMyhQozEDnoNeccyPTnSHsKSM2eOndPQ+HWsV9y5GvmLAxgUUaKI6Aae21G4ojdk92CAsHSDI5kSfHUaUJrXqsU1qMu2Dg8YphSbpgfSrO1w5mUHvankpaPxGTrMd0/hBPhUTEutkgXEzMtxZPIAQZHXYR51ac3FbFaVhHk8bwh3bmUAjcGfbUV9P4HxjD4i0HRgGjvISMyHmI3jx2NfLu0XE7d24DaELA9OtAuEC/DO+ZZ15d5l09qy74/VSlLpmhX9n2r0fT+PcQ7oFvQk9YmOQ8ecTrBpOCxea1JBkSOsxyG/l71nuFYVGEOoI6GY9pipHELGWPh3LiDYLMqNtpO2+lZ/0160bTLU3JUsI2036H+CqdHF0QQc3l7g6DWoVtMVczBbvcGjM6gjXlESTUrhFk20YvcLsZ7zaBQD1Jn60xHxZSWrDlK9RZC4mISGiApExrljmfKswDIB6ipvEr1x2K3HlQ2wULIB0J5kc/GojVo+LRKpPkI+RapvoXXq6RXqcFR6rWjw+EAwoLEgkMRl3IIJH7+tZ6r6/wAWT4SZdWXKI8spPp3QPWrv0VRneIcIxbJ9otIfhISpIIBkiD6cp8akdlOz2KvvMg2i+a5m/CG5xBEtB5RX0XsbiLYsCyZlC2mplGbMrabyGj0NXIvKuZcpRFUMXIKp3p0GolvDc6Vwk96YzGKXZ8x41ww2LqmSULMne3BHI8uU1D4v2cxvwreLtSLI2ytleDK5jqIB1APj41f9vnHwQx0N6+bgXmFUMD7ZlXzBrb9kcVbfDIkSbaBH3I0EAwORUAz41ypn04otOCfbPmPZjs7jLlxWYq1q63eZ8xUE6HKV/q7sGOaiauryHCXjPettKmdCMpymfKfZhX0dcaq/EGVkS0RLEFVbNr938x5QOcCsB2ob72wD+K5cuMw/tuFVjxEhh/lqtsuLUl7Lxj/aZrtBaOJufES61tVULGUxoSZ32M/So+L7GY+xZt4pWZ0MMpUw4mYJE6SNfWm8IwnxMQEJ0zZdTpuQJ5b19q4Ji7V3DpIgZArK2wYCCpHUHSK6wny6Ocq1FafIOzXBsY94Ski4VnM+QqMoAIIGrZQORnLtVtxHg5tkspzrvPMjUT+ftX1CzirUOqd0WWhtMqqRBMaQRr7+lZFwWxSqTIu/GbL8qFhln1V/c9aX8l8cnH2d6Y7sX6IfZTHAqEkEFmH+aFaPq3tWos2cpJUDMd5mIEaE9f28K+e4H7vEXbKaN8TMh/vBge+q+o6VYXeL4kNnzNbLnKqxplXcwd9TE13dy4Kb+RdVPm4r4LniuIa3ZCIP7VVoIUDTQTMDlJO4ispjVt2QDfZc1xgFzNG8yTyVRzPKKv3vFEN67LtoNtzyGghRTe0n+FVu/b+IjN9pgZiTAMb5QdB0AkafVaKd8tfpDTX0Y/yyiwF+1iWZUgMqoYV0PdCBFIIjaDI0gnyJLFG4VC3CWVT3Tuy8tDzHgasuBf4SfDuZ7lxwwfusrgNodCQDqDpInmfWatoXbcwA40cDkw6eB3FcvIrdb5L0dKJc1xZnrfDniYERIOZQGEgd0TJOu29Q2NXF+9ct2b9tNCVlTAJXUZss7NGoPIiarMLkJAMQw7ozZZgTv7U1T5OwcpfArb4+TSj8i8MNWcgFYyga6tM6RsADr5xT7eFLmW1P826VMXB97KBCpIA35kn1mrrDYEAbUlbPlJyHa4cYqJTWuE+B9DH6VHvfCQtmLwn4iELqpgGGbLlXQyZIgVe2+EXcaLqWrnwFUAC4N2aTptOXunaPrWGxn+G2LRwiyzXC0mGnTQnSQQ2vpvXarx+S5T9HKy7Ptgi0u4BQc2QnmO8B/wBI/IiopxpBMok6kAIIbwP9U76zO+9aDC9n7uGt27V5s8qchIykZCAUI5wCCD0nwqs4jg4NLuUq5cWdlFTjpqeCYy18JANeQ13gmPpr61iOL3xcvXLikZWPd/5VAtg+uQn1rpYhDrCMpJE9PxCDpEz6GlXFkSDMAcoIAAAgDSIjatWixT9GZdW4dMhXMMDqQPapJwbMbQRZhPrmZj+dA3OtJgcMRaCJBaNTOXTMSJ0ncnaOlL+dPjFL5Ovhx1tv0VWDx5VgpGUTBJ1jrpTuJcQbKFnvTM6ERB28Nd6nHgmXKD3jBJiZYgqIHT8RM9FobNtSboS0CQdAfY/UE786zFj7wf8AXQrCcXK2DbKjMdYIgHTmeczPkKpe0tgFleC6m0uVdIESDC7A5sxPjVw+Pw+Ul8qxE6wQecDcjxqlxPHbDJ3SMisxkuM8dwEhDrHMayYOnKnqrLG/Xr/AtOuCXsr7eKL2llSrAkAHcABdPESdPOlmrlnCASAQuusQ0678+VVAYkaxr0211pum76nwK21cPkUa7XTXqYOJIC16K8tROJ8RNoABZZtug8T71Y5mj4fxZ7WR1mQCsgwwyxsehUqI2OWrG929zAyr3D0cgAGZ5Tl16AVgOE4y6zZZLqWlzIAUkAaEkcht51rOA8NgkfjEzoyudesGfelb00uSGacb4sqeL427i7uZpLtoABCqo2AHJRVt2c7RXbECDntEp3YLQp2g6XFHSR6jaFfsh8RcdWYBWKqVYg6aTI3qK3DygzJLMWmTE+OvOqQrlx1HSU4qXE2l3tyGKtke66juh+6oPUjMx/05T41V33dC2KxJ++YfdW9jMQGyj8CKNh5VN4Ub7W84K5Qs66mI9KzfxGdzdZPiANtMTrsK4JSnLDtkYLQeDOVfMR3SYJ8f4a+jYHj4sHNcDIWAl1XMlyNs6jUPGkjesRawYEwe4/eywQUJk5dd4016zV92Y426zadQ4H9LcxV7YyrycStclZsGX3Ee1tu4mWXumZAVTb1H9xAjnqATrpB1qRwThjWxcxuKhTlhF2yqBAAHIQAAPM07B8csIC64ZFI3MAR7CsN2u7ZXcWSsxbB0A51xk+ft6y6i4+ukUuH4sftzXxJgsdDB5xB6zFbK9eW89llXIMh7s5gDnMweYnnWK4TgNSzDQ6D9T+lbbh/DHWwrGJUllA1i2TBnoQeXSr21ONaa9BXYpTaLnF2ALBMHKCC3/ICM0ekn0rT8L4jnUAkEwOcZtN107wO4g84jSqjhl4MutQ8Rh1wrBwzfBLQUylwsgmViSBI28arRaodMLq+ZoTjnXOHyTmPwghklREF5/D4ms7wywCLjLqrPo3z5VClvVgxqTZwb4hQWfLZbUIi5SynbO2+24AFTb6KiwAAAIAHIVXybeaxei1MeL/kzV3Chr4XqGBjplNZ/GcHFi9atBs8G2doYDMRqNflPoKt+OY34Nq5dBOdh8O3G5YkSR6wJ86zmExq4eMwdsx77xnI2E6n22A8ar46koSaWlr+LnFN4arA4XvtO+Y/mauPs+gqFw1g0OplXAYHz39jIq+SzIriztuFP2Ovi0ptuNTtPzr3GXwOgI/8AIrU4u6VWVts5kCAIIk76xIG9UdzDFWLIBLfiVhKtGgPVWjSRUSxxk3Fi0wMgFl+MxCeBAGYbkRI2rQh5EeHb7EpUycuuz3aO7nvooAy2w8kfMQqxvuBv5jxrM8UWtA1uBrqY8gI2AHIan3JJJNUPFHrNts+pPR+uHGGGXxqSEU/hztI6win2ml4y46IzIAWGoB1Bjw56TU7FC2qguYIDMPMiApHiMvvUb6Vq+E1waMzy4tSTMxw7Hu10mTkYEkEkxGuntFfUsBxAW7ZZ1/CJiYJG+nWOv+9YFODqjPcB0IJy6ACR/NK+m4HhiXFRTOUAaT+ICCAxiSB0mk/+Q/JI7+HnFsbjQGgxIIBHI+Bkag671k8ZiSWcJ3UU97Uy7aDVt41HPYGtxxK3BXSBHLwrH4Cx95dsmA2c5Z+YlSuvjlK+bCl/GS54xi1vh0WnGv8ADqxfw9sT94lsSQMudiA3ejQ6mPIxNYi3/hjibjEZRbSQTJ0jaV11MTX1vsnx1MQgRpF62MrKYBOXSQCddBqNwancTdbQLPCWwpJdsoAM7GthyxYIJJnyHiXCWsv9nnMbYAzE7pEqSTHIx6VT/AZRDAjffnrpWg4/is957xBhzCgiCbagAEjlOpjyqiv4gu7MSY2E8gB+ZJJpah/9jUfR1vX2LfYllr1dJrlaAiSKs+Cmzmi6F1OmZQQfAyNPD/aq8Gu71YoaHjHCra2zctqFIfvgCJkAToIOy68xWaAvLcLo4UZTGk6wR6da0nA8U1y29ljIABE690bj00pFzss9699mzlFZCxuDkk5fcnTymucl1jOtbySaX+/+FXhMbmS2bgAuuTJUEJc5hgYjMRMgbxPOpYGnlVVhf8KsT8Y2pMCctwDKm+5PM+Gp5VpOJcCOFSyrMzlkYsXiZVwugHKGHM6AnwqVJESg/kh4TtNaXBOquMzH4amYGpk7+EUVizlUKOVQzwCyRGQRMwNBVkoqldag2/2dLLOSSOFalcFtJ9otBphiwOvXUcp3nnFRoqt4tx5cM1omZLZhGsBf9/zoujyg0Vqlxmmb7tlgLVnCfEWQz91RtoCZrDYPBZrThgFJylGILE9VjZZ5kzU3tL2xTF37NiSMoGhVlk5Q0Qfamq3vStFKetoYtta6TAyaVIs8cxNsjLc+7H9GVRPLVok6daA0AWnZRUljFIycXqNZwbGrdGawZgS1s6Mnl1E8quLPFANGlT46H618/wAJxf7IWcW84uDIwDZesGYOmv5a6VZYTjmMaWDCGJMMgKjwHQCsq2pVv2aVdn1F2jbHioOxny1qt4pjFRS95siDlIzN4AcqosJ25+CHGIkuNUyIIO2h1EbHXx8KzVnDPdPxL7FjuFJJA8x1ojQ7M7CVqr+C345x3DYpbQtBiyMWEgrkUiNeR5AAT15VV3bQZSp2IP1qS00GWtSuCgsRnTk5PSx7EYp0ssj6hH7uolZ30P8ASTW8wt3TWvk2JS4JNq4yneBzI8dxUrs729uW2Wzf76yAGMh1kxvGo8DWdbRKMm/gfrtjJJH1RyKgtZQSQqgneABP71XPxhAMzXAi8i5iZ21qM3GUbRbts6To4OnpypJ99jajg3HXgKzeMaczH8KgkxzgTA9qdxrjC2SFIa5cbZF0H+Y7xVHd4jfbcIDqAB+FQdwfYbDXXWr10SmtiuiJ3Rh1JkS3aLsbrjvsZAP9A2AA2BAppFMRYAEzoBPWBvS2rdhFRWIxZycnrFXdjqB4nQDz0rTdneNvetgqSIhWCRnWFXXwDGdfDwNZi8kiDz+tJvWfhXbZTu5ranqDMg+kjakfNq5JMc8SedH1PB4ktaC3oLCdeo5Gs9x/A27hm3cAvKII3DL0YfrUXCY+6V/4ZaB/Rt7bj0mhtYyymlxSveDLKkXBsY1GmsyZ5neslck9H+mR7XEMShJ+FLbF51MDSX5x4yep0qY+Le8Ab7BguyyWjzY/pHjNRcbxRLmmYKDuegnWq3EcTtW1iVzE/wBLAyJ0OVZ8qZdlko8ezmoQi9H8SX41wKTAEcp3P0qhuWCrOs7MdvIUb8RuN+AZQdy4B9l394pYSOZJOpJ3JNN+LTKD1+hTyLYzWIXFeoiK9WgJj1FGBQKaNRVig/C4lrbBl0I/WtRw/tKBeS6R/T8JzB2Zsyt5AqZ0P4xvFfO+J9o/hOUVMxG5JgTE+tP4P2iF0/CK95gWY7AFdlXUkiCTJ1mNBGsPGWi2j7djscUCtNoW9TcZnBhMsgoAO9J8KwnH+LriZurIt/8ACsyIL97NceOgEz07g3mqzD4y6gIW5AIjUKZHrv6zXgCTmZizREnkBsqjZV8AAKpwL8xwNdEUINdU1coGKXewisQWUNGokAx70YNGKAXXZFt8ItfEFwIocbEACPQQOtS9K8DQ1CSXSJlJyev2MiuZgN4FdmlX7BaI5GfDYj9aHudAs3sTxGDaaDMa+xFbTstdU2PxoDEZSROn5cvrWObDGdEBHjV/hOMqtnK9iySNlNttf8wkfSkL4zsz7RymUIdaZ/iKi5iiBqFMn0On1ip1Ie9akt8FkJ+SaXiMUqsTMW1XUsDvI58/Twq/jPglBxelb8l9yaHW8YhYqGGYGCJ1B6UZWs12kew1r4it97IAjTN/zDfQc6reG9pHswGHxAdQC2o8B0HOnBQ2ZFUPGsLldXXTMfqOft+VXODx6XVlD5jmPMVD4yn3fkwP1j9aia2LLQeSRN4XwO5fUM5mNtNPSofFeHHDsGWAR4VuOylonDHKYbkdevhWb7YCXRCde6Cd/M1iJtyw1uuOkDDZmHxLhzOwHou4A9/5Ao2FM/m1CRW3CKisRkyk5PWJKeP/AIpbJUiKU4qxVoQTXOJj/wBOf7CPa7c/eutXOJ/gw/k4/wDsn9aX8r8V/vwzv435M13ZnlWi47gkuW++oaCInlLKND61m+ygmK0nHruSwzfKA3+llP6Vhr2af6PmvGcGqgQI7o+oqosqACY1k8vKr/jeqqRsVH5CqNBofM/ma0fC3exXy/SBmuGiE0JrSM8A16vGvVID1NNBpMUxBUlSHiuz1u6+Zs084Oh+lS8Dwa1aMosNESSSaeppy0Ehg0wUsUwUAET70SbVyaKKACotKWDRrQSHmrq1yuzUAFRKaFdaIGgBi3IrwuUANFNABm5I5VX8Swq3bbI/4SJMeGsjxEVNJrNY3tYB8RVVgwOVTyJ2k9OtAGSt3M0AksFPkSAancCCfG+JdEqJ0O07a9QP2qLgcC11xbX8RO/TnJrU4TsXaVVzli+5KmAfCDy8d6qST7PCrSXVa3KltgG7pET7bHfpTuJ4cm2wEE6QARO4O0+FOexqpmCu0Rz9NqZ3zs4HhA0/WqT+puRzDpD6f926XnZXiptWoa3c88un51n+OYr4mJUwQJ5iORj61ZYTit22IzMfJlj2Ns1Dx167dOpnzy/oopFeNZGWjbvrcWhTqRuCPOhY0lsGYiBP05f+aaRrT8JTf5LBOaivxYtqWxprHSkMa6nNizSuIP3bI6F/+w0w1Fxzf8Pzb/trh5C+w6+O/vNTwfjC4a0br6xoB1NewnF72NBe4fuySq2xopiCS0alRI8zWZ41P2e3G2Yz7Vp+wuJQ4SP6kLKfNmVxPmMw81rGcchyXvTT37sPDApcDCNFZk0yiSu5HMD1rPcV4b8I6ElW2J5eFaLCXSiAXFdTLMTlLCWYndZ5RVd2mxKm2kc7gjfYIxO/nU+PZKFqS9ML4RlW9+DPBqE17nXmNbxjgE16uE16gCUtMFLBpi1YqMU0wUpachqACmmBqWKYtAHQfCjU1wCiU0Eh10CuDWiBoA6FoqCaKZoAMGizUFdFBIYNdNDzrtAHRVTxbgCXiG2cc+R86thXKgDI4LgOJs3VZSveMMwIMLM6gjbStZRmgJowDwNcmuMa5moAKaEtXiKAmP550AEWpbGvMaEvUgDcf3qO7Gm3HqHi2IQ5Zk7aTUeg9hF6hYpvvFHT9Y/am4Yt/VPqIq1waYaQbmSf7jSV/kJx4pMbqpcZa2i04Rw5b9r4b7N9D1qlx3Db/C7gYQy3JEHVXURow8JFanh+IwA3uWR/8kf91HxK1gbhAL2nA2+9mJ/z6Vmxco62ng88Yi9dX4AuqCAbYfLmMaoGgdN40rD3sWbzl2O0hQNlHOOZJO53re4i5aKqgZMmXLAYRlAiN+lZ/H8GsqjFNOejT+dR410a57NP+CL65ThkWZu41DNE9szFArbVuQsjP0ZU4OD7OMa9QE16uhQnLTFpNNBqSo1RzpqmlLRIdBQA+iUUCjX0os1ADRRzSUNHNBI0UVKB/OiDUAMrooB/PrXif570AMLUQNLf9f1oz/PagAlNFNLmuhtf550EjJrhO/8AOtciKGaACLCuOaBj/PegU0AMzVw11f0/ehZtJ86APTQMxOnP0olO9Dy9aABY0l6a5pbNQABpbfz3pjfz+elLnQ0EYeDkbb0L3Sd9fPX8685/npSS1R0yewxiCPwwPIAV67j3YamfODUdm1oGNRwj+ieT/YL2geQnrA/ahK+P5ftRNtSmO9HFfoNZxgfmP0/alRpFedqF2ihJL0Gtgsa7QzrXqk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CEAAkGBhQSERUUExQWFRQVFxwaGBgXFxcXGBgYGBcXGB0cGBocHCYfFxokHRcXHy8gJCcpLCwsGB8xNTAqNSYrLCkBCQoKDgwOGg8PGiwkHCUwLCwsKiwpLCwsLCwpLCwsLCwsLCwpLCwsLCwsLCwsLCksLCwsLCwsLCwsLCksLCwsLP/AABEIAKwBJgMBIgACEQEDEQH/xAAbAAACAwEBAQAAAAAAAAAAAAACAwQFBgEAB//EAEAQAAIBAgQDBgMHAgQFBQEAAAECEQADBBIhMQVBUQYiYXGBkRNSoRQjMrHB0fBCYgeCkvEzcrLC4TRTg6PSFf/EABkBAAIDAQAAAAAAAAAAAAAAAAAEAQIFA//EACkRAAIDAAICAQQBBAMAAAAAAAABAgMREiEEMUETIjJRYRRCkfAFI4H/2gAMAwEAAhEDEQA/APnowSfKKNcInyimrRgVJXRa4ZPlHtTBhU+VfaiFMQUEaB9kT5F9qIYVflX2pwWuxQAsYRPlX2FFbwy/IvsKcopgAoAUMKnyr7CiGFT5V9hTY+tdoJAGGT5V9hRfZ1+Vf9IpoFdAigBQwy/KvsP2rv2NPkX2FNVa6FqAEjCJ8i+w/aurg0+RfYU4LXRQAoYNPkX2Fc+xp8i/6RTxXApmgBH2JPkX2FC2BT5F9qlkUMUEkU4C38i+1A2At/IvtUwivMtAEFuH2/kWPKhPDbfyCp5SllaAITcNt/IPr+9A3Dbfyj61PIoStQBXtwy38v1P70DcMt/L9TU8rQlKMArn4bb+X6mgbhadD71PK0BSjCSvPDE8fehbhiePvVh8OdtanYbs9ddM4AC7CSJ0/t3j0rnOcILZPCUm/RnTw1ep96A8NXqavrvCGHQn+eFQLlsgwRFEbIT/ABekuLXsrTw4fMa59i/vapxFAVq+FSH9mPzt7n969UkiuUYBMAowK6BRxVyhwCmihUU1VoIPKKJVrsUdBJ0LRqtCopkUAEBXlrtHloJOBa7lo4rsUACoostEvrXSKgAIr0RRV6KAPBa8EroWu0ADkrhWjoTFAAxQmjy17LQAsigZabQMJoJFlaWwp+WlAUAKNCRTWOlJv3YUmofS0EteHktzUhMTYTcgnyzGqi1jN5UMOkkDz03o8Jhlc66Vn2ylL28X8D9cIr0uzR4bjlmDlV9B/avtqfyqNf7T2/8A2m/1D/8ANTeHcJsASylvNoH0pPErVg6JYgdSxk79eWo9qQytvGmN9orH42jnRX15QD+VLOKDDXvDo0j2O4qDj8DklkJWOU8vOqyyuae8BGupifLxpquqK7ixecn6ZZ4hAD3SSNOX08aURXMI5Ya+VNK1pQ3itM+XsRlr1MK16rkElRRgVxVowKuUOhaYq0MU1agDoolWvCmAUAcVaaBFcQUYFAHVWjFcAFGq0EnstdIooolXWgAAtdVa6K750ACbfvXgKMCaILUALyV7LRj868EoADLtXIoyK4VFBItl5iuBa6w08qdZ45aS0rNnDEkd34ZIiN1LAjfc/pXK2zhnWnSuvn8g28C7fhRj5A0N7Auv4kYeYq47PYr4xnOwHicp9kA/Ok9r8QbQ0ckH+4n3DCfrSf8AWS5Zgz/SrN0pWSgZKIX0No3BeViNwLd0ankSVyjnz5V1NQD1FN12/U+MFrK+AhkNR71iRFT4pLLXc5euyrxAZokDQRoAPyqTYtFWGmpAMe9Na30q/wABwaIBWX2PgQYg+GxHWazPKcalg/4/Kzsh4ckkZpy9BpyI96fctZtSDA32n/b96vbfAuqzXv8A+YeQ84ifKst2LdH1EzZsovIieo0029P2rN8U4YDdLKYU7wI15wOU1vr/AA8x3hP7Ty9KouI8OCnSdtZrtTbxlpzsr5LDPpZAEDahK1ZXeHMATpoJOvL/AGqC1bddkZrYmVODg8Ygiu0ZFcq5QclNUUC1f8Fwto2XZ1zNyHlGv1/kVdlEUyLTQKVZYaSQvQsQo18ZgesVzE3CU7jAExqIPPlyNRvROEkCjC1ERLiXFGcuCsnMgBHkQSN9IqXcuhRJIA8aiMlJaiZRcXjJGHwzOYUEnw6UIMMUOjLuCIMdYPLx2pvCuJi3clWMajMuVlY5eXLRjoddVq3sut8vmEsqQpKju5uawf7dutQ5rcLKLzSnVKMDSoXEuI/AuZGR2IAMqJGu35VzCcZS5O65RJzDLpt16x71bUUO4j47Xbduz8MZt2uGADMdfX1q37M2bhxNyxftqSgkOhlDBA2PMyINDw/AF2JHfA07oZ1H+ZQR9afgcX8C+TIjZhz01iOsj6Ur9Vu3j8DP00q+XyWnaDhIt21cbzGwG8nkOWlUAFb3jGDW9YgGGBDCI6HQ676msnhuzrXXKMxVQJYrIaAYIE/hbkZEj1BphM4NFJiMRp3SSQYIUSfxIsDqZuJ71L4pwq7ZQOQY0kGJUHrD/lNbJOArhEmyoQqIERtOYgkyxBMk+RNQuO4X4tksSBJzDvKJHdOVVYiNZOu8e6t2e2xirrpIgYRz8DNFowNQQc31NVFnG23aCVQzEF1X/qjTyp7rcEW1thiYhlBkhhInXTQjyilYns2LOR2nO3eBhkKkcgZ1AiZHWlKYSlJrcGrJRUda0EuJIBmOcgjXoRvXitDh8KqzlESZOpMnrrTWFasE0sb1mbJpvr0KZZpLoOn8FSksljAE6fSkXEJB5csx0AP5k+AodkY+2CrlL0h/ZvEBRQ9q7uYDMIIOoPTSkMyhQozEDnoNeccyPTnSHsKSM2eOndPQ+HWsV9y5GvmLAxgUUaKI6Aae21G4ojdk92CAsHSDI5kSfHUaUJrXqsU1qMu2Dg8YphSbpgfSrO1w5mUHvankpaPxGTrMd0/hBPhUTEutkgXEzMtxZPIAQZHXYR51ac3FbFaVhHk8bwh3bmUAjcGfbUV9P4HxjD4i0HRgGjvISMyHmI3jx2NfLu0XE7d24DaELA9OtAuEC/DO+ZZ15d5l09qy74/VSlLpmhX9n2r0fT+PcQ7oFvQk9YmOQ8ecTrBpOCxea1JBkSOsxyG/l71nuFYVGEOoI6GY9pipHELGWPh3LiDYLMqNtpO2+lZ/0160bTLU3JUsI2036H+CqdHF0QQc3l7g6DWoVtMVczBbvcGjM6gjXlESTUrhFk20YvcLsZ7zaBQD1Jn60xHxZSWrDlK9RZC4mISGiApExrljmfKswDIB6ipvEr1x2K3HlQ2wULIB0J5kc/GojVo+LRKpPkI+RapvoXXq6RXqcFR6rWjw+EAwoLEgkMRl3IIJH7+tZ6r6/wAWT4SZdWXKI8spPp3QPWrv0VRneIcIxbJ9otIfhISpIIBkiD6cp8akdlOz2KvvMg2i+a5m/CG5xBEtB5RX0XsbiLYsCyZlC2mplGbMrabyGj0NXIvKuZcpRFUMXIKp3p0GolvDc6Vwk96YzGKXZ8x41ww2LqmSULMne3BHI8uU1D4v2cxvwreLtSLI2ytleDK5jqIB1APj41f9vnHwQx0N6+bgXmFUMD7ZlXzBrb9kcVbfDIkSbaBH3I0EAwORUAz41ypn04otOCfbPmPZjs7jLlxWYq1q63eZ8xUE6HKV/q7sGOaiauryHCXjPettKmdCMpymfKfZhX0dcaq/EGVkS0RLEFVbNr938x5QOcCsB2ob72wD+K5cuMw/tuFVjxEhh/lqtsuLUl7Lxj/aZrtBaOJufES61tVULGUxoSZ32M/So+L7GY+xZt4pWZ0MMpUw4mYJE6SNfWm8IwnxMQEJ0zZdTpuQJ5b19q4Ji7V3DpIgZArK2wYCCpHUHSK6wny6Ocq1FafIOzXBsY94Ski4VnM+QqMoAIIGrZQORnLtVtxHg5tkspzrvPMjUT+ftX1CzirUOqd0WWhtMqqRBMaQRr7+lZFwWxSqTIu/GbL8qFhln1V/c9aX8l8cnH2d6Y7sX6IfZTHAqEkEFmH+aFaPq3tWos2cpJUDMd5mIEaE9f28K+e4H7vEXbKaN8TMh/vBge+q+o6VYXeL4kNnzNbLnKqxplXcwd9TE13dy4Kb+RdVPm4r4LniuIa3ZCIP7VVoIUDTQTMDlJO4ispjVt2QDfZc1xgFzNG8yTyVRzPKKv3vFEN67LtoNtzyGghRTe0n+FVu/b+IjN9pgZiTAMb5QdB0AkafVaKd8tfpDTX0Y/yyiwF+1iWZUgMqoYV0PdCBFIIjaDI0gnyJLFG4VC3CWVT3Tuy8tDzHgasuBf4SfDuZ7lxwwfusrgNodCQDqDpInmfWatoXbcwA40cDkw6eB3FcvIrdb5L0dKJc1xZnrfDniYERIOZQGEgd0TJOu29Q2NXF+9ct2b9tNCVlTAJXUZss7NGoPIiarMLkJAMQw7ozZZgTv7U1T5OwcpfArb4+TSj8i8MNWcgFYyga6tM6RsADr5xT7eFLmW1P826VMXB97KBCpIA35kn1mrrDYEAbUlbPlJyHa4cYqJTWuE+B9DH6VHvfCQtmLwn4iELqpgGGbLlXQyZIgVe2+EXcaLqWrnwFUAC4N2aTptOXunaPrWGxn+G2LRwiyzXC0mGnTQnSQQ2vpvXarx+S5T9HKy7Ptgi0u4BQc2QnmO8B/wBI/IiopxpBMok6kAIIbwP9U76zO+9aDC9n7uGt27V5s8qchIykZCAUI5wCCD0nwqs4jg4NLuUq5cWdlFTjpqeCYy18JANeQ13gmPpr61iOL3xcvXLikZWPd/5VAtg+uQn1rpYhDrCMpJE9PxCDpEz6GlXFkSDMAcoIAAAgDSIjatWixT9GZdW4dMhXMMDqQPapJwbMbQRZhPrmZj+dA3OtJgcMRaCJBaNTOXTMSJ0ncnaOlL+dPjFL5Ovhx1tv0VWDx5VgpGUTBJ1jrpTuJcQbKFnvTM6ERB28Nd6nHgmXKD3jBJiZYgqIHT8RM9FobNtSboS0CQdAfY/UE786zFj7wf8AXQrCcXK2DbKjMdYIgHTmeczPkKpe0tgFleC6m0uVdIESDC7A5sxPjVw+Pw+Ul8qxE6wQecDcjxqlxPHbDJ3SMisxkuM8dwEhDrHMayYOnKnqrLG/Xr/AtOuCXsr7eKL2llSrAkAHcABdPESdPOlmrlnCASAQuusQ0678+VVAYkaxr0211pum76nwK21cPkUa7XTXqYOJIC16K8tROJ8RNoABZZtug8T71Y5mj4fxZ7WR1mQCsgwwyxsehUqI2OWrG929zAyr3D0cgAGZ5Tl16AVgOE4y6zZZLqWlzIAUkAaEkcht51rOA8NgkfjEzoyudesGfelb00uSGacb4sqeL427i7uZpLtoABCqo2AHJRVt2c7RXbECDntEp3YLQp2g6XFHSR6jaFfsh8RcdWYBWKqVYg6aTI3qK3DygzJLMWmTE+OvOqQrlx1HSU4qXE2l3tyGKtke66juh+6oPUjMx/05T41V33dC2KxJ++YfdW9jMQGyj8CKNh5VN4Ub7W84K5Qs66mI9KzfxGdzdZPiANtMTrsK4JSnLDtkYLQeDOVfMR3SYJ8f4a+jYHj4sHNcDIWAl1XMlyNs6jUPGkjesRawYEwe4/eywQUJk5dd4016zV92Y426zadQ4H9LcxV7YyrycStclZsGX3Ee1tu4mWXumZAVTb1H9xAjnqATrpB1qRwThjWxcxuKhTlhF2yqBAAHIQAAPM07B8csIC64ZFI3MAR7CsN2u7ZXcWSsxbB0A51xk+ft6y6i4+ukUuH4sftzXxJgsdDB5xB6zFbK9eW89llXIMh7s5gDnMweYnnWK4TgNSzDQ6D9T+lbbh/DHWwrGJUllA1i2TBnoQeXSr21ONaa9BXYpTaLnF2ALBMHKCC3/ICM0ekn0rT8L4jnUAkEwOcZtN107wO4g84jSqjhl4MutQ8Rh1wrBwzfBLQUylwsgmViSBI28arRaodMLq+ZoTjnXOHyTmPwghklREF5/D4ms7wywCLjLqrPo3z5VClvVgxqTZwb4hQWfLZbUIi5SynbO2+24AFTb6KiwAAAIAHIVXybeaxei1MeL/kzV3Chr4XqGBjplNZ/GcHFi9atBs8G2doYDMRqNflPoKt+OY34Nq5dBOdh8O3G5YkSR6wJ86zmExq4eMwdsx77xnI2E6n22A8ar46koSaWlr+LnFN4arA4XvtO+Y/mauPs+gqFw1g0OplXAYHz39jIq+SzIriztuFP2Ovi0ptuNTtPzr3GXwOgI/8AIrU4u6VWVts5kCAIIk76xIG9UdzDFWLIBLfiVhKtGgPVWjSRUSxxk3Fi0wMgFl+MxCeBAGYbkRI2rQh5EeHb7EpUycuuz3aO7nvooAy2w8kfMQqxvuBv5jxrM8UWtA1uBrqY8gI2AHIan3JJJNUPFHrNts+pPR+uHGGGXxqSEU/hztI6win2ml4y46IzIAWGoB1Bjw56TU7FC2qguYIDMPMiApHiMvvUb6Vq+E1waMzy4tSTMxw7Hu10mTkYEkEkxGuntFfUsBxAW7ZZ1/CJiYJG+nWOv+9YFODqjPcB0IJy6ACR/NK+m4HhiXFRTOUAaT+ICCAxiSB0mk/+Q/JI7+HnFsbjQGgxIIBHI+Bkag671k8ZiSWcJ3UU97Uy7aDVt41HPYGtxxK3BXSBHLwrH4Cx95dsmA2c5Z+YlSuvjlK+bCl/GS54xi1vh0WnGv8ADqxfw9sT94lsSQMudiA3ejQ6mPIxNYi3/hjibjEZRbSQTJ0jaV11MTX1vsnx1MQgRpF62MrKYBOXSQCddBqNwancTdbQLPCWwpJdsoAM7GthyxYIJJnyHiXCWsv9nnMbYAzE7pEqSTHIx6VT/AZRDAjffnrpWg4/is957xBhzCgiCbagAEjlOpjyqiv4gu7MSY2E8gB+ZJJpah/9jUfR1vX2LfYllr1dJrlaAiSKs+Cmzmi6F1OmZQQfAyNPD/aq8Gu71YoaHjHCra2zctqFIfvgCJkAToIOy68xWaAvLcLo4UZTGk6wR6da0nA8U1y29ljIABE690bj00pFzss9699mzlFZCxuDkk5fcnTymucl1jOtbySaX+/+FXhMbmS2bgAuuTJUEJc5hgYjMRMgbxPOpYGnlVVhf8KsT8Y2pMCctwDKm+5PM+Gp5VpOJcCOFSyrMzlkYsXiZVwugHKGHM6AnwqVJESg/kh4TtNaXBOquMzH4amYGpk7+EUVizlUKOVQzwCyRGQRMwNBVkoqldag2/2dLLOSSOFalcFtJ9otBphiwOvXUcp3nnFRoqt4tx5cM1omZLZhGsBf9/zoujyg0Vqlxmmb7tlgLVnCfEWQz91RtoCZrDYPBZrThgFJylGILE9VjZZ5kzU3tL2xTF37NiSMoGhVlk5Q0Qfamq3vStFKetoYtta6TAyaVIs8cxNsjLc+7H9GVRPLVok6daA0AWnZRUljFIycXqNZwbGrdGawZgS1s6Mnl1E8quLPFANGlT46H618/wAJxf7IWcW84uDIwDZesGYOmv5a6VZYTjmMaWDCGJMMgKjwHQCsq2pVv2aVdn1F2jbHioOxny1qt4pjFRS95siDlIzN4AcqosJ25+CHGIkuNUyIIO2h1EbHXx8KzVnDPdPxL7FjuFJJA8x1ojQ7M7CVqr+C345x3DYpbQtBiyMWEgrkUiNeR5AAT15VV3bQZSp2IP1qS00GWtSuCgsRnTk5PSx7EYp0ssj6hH7uolZ30P8ASTW8wt3TWvk2JS4JNq4yneBzI8dxUrs729uW2Wzf76yAGMh1kxvGo8DWdbRKMm/gfrtjJJH1RyKgtZQSQqgneABP71XPxhAMzXAi8i5iZ21qM3GUbRbts6To4OnpypJ99jajg3HXgKzeMaczH8KgkxzgTA9qdxrjC2SFIa5cbZF0H+Y7xVHd4jfbcIDqAB+FQdwfYbDXXWr10SmtiuiJ3Rh1JkS3aLsbrjvsZAP9A2AA2BAppFMRYAEzoBPWBvS2rdhFRWIxZycnrFXdjqB4nQDz0rTdneNvetgqSIhWCRnWFXXwDGdfDwNZi8kiDz+tJvWfhXbZTu5ranqDMg+kjakfNq5JMc8SedH1PB4ktaC3oLCdeo5Gs9x/A27hm3cAvKII3DL0YfrUXCY+6V/4ZaB/Rt7bj0mhtYyymlxSveDLKkXBsY1GmsyZ5neslck9H+mR7XEMShJ+FLbF51MDSX5x4yep0qY+Le8Ab7BguyyWjzY/pHjNRcbxRLmmYKDuegnWq3EcTtW1iVzE/wBLAyJ0OVZ8qZdlko8ezmoQi9H8SX41wKTAEcp3P0qhuWCrOs7MdvIUb8RuN+AZQdy4B9l394pYSOZJOpJ3JNN+LTKD1+hTyLYzWIXFeoiK9WgJj1FGBQKaNRVig/C4lrbBl0I/WtRw/tKBeS6R/T8JzB2Zsyt5AqZ0P4xvFfO+J9o/hOUVMxG5JgTE+tP4P2iF0/CK95gWY7AFdlXUkiCTJ1mNBGsPGWi2j7djscUCtNoW9TcZnBhMsgoAO9J8KwnH+LriZurIt/8ACsyIL97NceOgEz07g3mqzD4y6gIW5AIjUKZHrv6zXgCTmZizREnkBsqjZV8AAKpwL8xwNdEUINdU1coGKXewisQWUNGokAx70YNGKAXXZFt8ItfEFwIocbEACPQQOtS9K8DQ1CSXSJlJyev2MiuZgN4FdmlX7BaI5GfDYj9aHudAs3sTxGDaaDMa+xFbTstdU2PxoDEZSROn5cvrWObDGdEBHjV/hOMqtnK9iySNlNttf8wkfSkL4zsz7RymUIdaZ/iKi5iiBqFMn0On1ip1Ie9akt8FkJ+SaXiMUqsTMW1XUsDvI58/Twq/jPglBxelb8l9yaHW8YhYqGGYGCJ1B6UZWs12kew1r4it97IAjTN/zDfQc6reG9pHswGHxAdQC2o8B0HOnBQ2ZFUPGsLldXXTMfqOft+VXODx6XVlD5jmPMVD4yn3fkwP1j9aia2LLQeSRN4XwO5fUM5mNtNPSofFeHHDsGWAR4VuOylonDHKYbkdevhWb7YCXRCde6Cd/M1iJtyw1uuOkDDZmHxLhzOwHou4A9/5Ao2FM/m1CRW3CKisRkyk5PWJKeP/AIpbJUiKU4qxVoQTXOJj/wBOf7CPa7c/eutXOJ/gw/k4/wDsn9aX8r8V/vwzv435M13ZnlWi47gkuW++oaCInlLKND61m+ygmK0nHruSwzfKA3+llP6Vhr2af6PmvGcGqgQI7o+oqosqACY1k8vKr/jeqqRsVH5CqNBofM/ma0fC3exXy/SBmuGiE0JrSM8A16vGvVID1NNBpMUxBUlSHiuz1u6+Zs084Oh+lS8Dwa1aMosNESSSaeppy0Ehg0wUsUwUAET70SbVyaKKACotKWDRrQSHmrq1yuzUAFRKaFdaIGgBi3IrwuUANFNABm5I5VX8Swq3bbI/4SJMeGsjxEVNJrNY3tYB8RVVgwOVTyJ2k9OtAGSt3M0AksFPkSAancCCfG+JdEqJ0O07a9QP2qLgcC11xbX8RO/TnJrU4TsXaVVzli+5KmAfCDy8d6qST7PCrSXVa3KltgG7pET7bHfpTuJ4cm2wEE6QARO4O0+FOexqpmCu0Rz9NqZ3zs4HhA0/WqT+puRzDpD6f926XnZXiptWoa3c88un51n+OYr4mJUwQJ5iORj61ZYTit22IzMfJlj2Ns1Dx167dOpnzy/oopFeNZGWjbvrcWhTqRuCPOhY0lsGYiBP05f+aaRrT8JTf5LBOaivxYtqWxprHSkMa6nNizSuIP3bI6F/+w0w1Fxzf8Pzb/trh5C+w6+O/vNTwfjC4a0br6xoB1NewnF72NBe4fuySq2xopiCS0alRI8zWZ41P2e3G2Yz7Vp+wuJQ4SP6kLKfNmVxPmMw81rGcchyXvTT37sPDApcDCNFZk0yiSu5HMD1rPcV4b8I6ElW2J5eFaLCXSiAXFdTLMTlLCWYndZ5RVd2mxKm2kc7gjfYIxO/nU+PZKFqS9ML4RlW9+DPBqE17nXmNbxjgE16uE16gCUtMFLBpi1YqMU0wUpachqACmmBqWKYtAHQfCjU1wCiU0Eh10CuDWiBoA6FoqCaKZoAMGizUFdFBIYNdNDzrtAHRVTxbgCXiG2cc+R86thXKgDI4LgOJs3VZSveMMwIMLM6gjbStZRmgJowDwNcmuMa5moAKaEtXiKAmP550AEWpbGvMaEvUgDcf3qO7Gm3HqHi2IQ5Zk7aTUeg9hF6hYpvvFHT9Y/am4Yt/VPqIq1waYaQbmSf7jSV/kJx4pMbqpcZa2i04Rw5b9r4b7N9D1qlx3Db/C7gYQy3JEHVXURow8JFanh+IwA3uWR/8kf91HxK1gbhAL2nA2+9mJ/z6Vmxco62ng88Yi9dX4AuqCAbYfLmMaoGgdN40rD3sWbzl2O0hQNlHOOZJO53re4i5aKqgZMmXLAYRlAiN+lZ/H8GsqjFNOejT+dR410a57NP+CL65ThkWZu41DNE9szFArbVuQsjP0ZU4OD7OMa9QE16uhQnLTFpNNBqSo1RzpqmlLRIdBQA+iUUCjX0os1ADRRzSUNHNBI0UVKB/OiDUAMrooB/PrXif570AMLUQNLf9f1oz/PagAlNFNLmuhtf550EjJrhO/8AOtciKGaACLCuOaBj/PegU0AMzVw11f0/ehZtJ86APTQMxOnP0olO9Dy9aABY0l6a5pbNQABpbfz3pjfz+elLnQ0EYeDkbb0L3Sd9fPX8685/npSS1R0yewxiCPwwPIAV67j3YamfODUdm1oGNRwj+ieT/YL2geQnrA/ahK+P5ftRNtSmO9HFfoNZxgfmP0/alRpFedqF2ihJL0Gtgsa7QzrXqk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hQSERUUExQWFRQVFxwaGBgXFxcXGBgYGBcXGB0cGBocHCYfFxokHRcXHy8gJCcpLCwsGB8xNTAqNSYrLCkBCQoKDgwOGg8PGiwkHCUwLCwsKiwpLCwsLCwpLCwsLCwsLCwpLCwsLCwsLCwsLCksLCwsLCwsLCwsLCksLCwsLP/AABEIAKwBJgMBIgACEQEDEQH/xAAbAAACAwEBAQAAAAAAAAAAAAACAwQFBgEAB//EAEAQAAIBAgQDBgMHAgQFBQEAAAECEQADBBIhMQVBUQYiYXGBkRNSoRQjMrHB0fBCYgeCkvEzcrLC4TRTg6PSFf/EABkBAAIDAQAAAAAAAAAAAAAAAAAEAQIFA//EACkRAAIDAAICAQQBBAMAAAAAAAABAgMREiEEMUETIjJRYRRCkfAFI4H/2gAMAwEAAhEDEQA/APnowSfKKNcInyimrRgVJXRa4ZPlHtTBhU+VfaiFMQUEaB9kT5F9qIYVflX2pwWuxQAsYRPlX2FFbwy/IvsKcopgAoAUMKnyr7CiGFT5V9hTY+tdoJAGGT5V9hRfZ1+Vf9IpoFdAigBQwy/KvsP2rv2NPkX2FNVa6FqAEjCJ8i+w/aurg0+RfYU4LXRQAoYNPkX2Fc+xp8i/6RTxXApmgBH2JPkX2FC2BT5F9qlkUMUEkU4C38i+1A2At/IvtUwivMtAEFuH2/kWPKhPDbfyCp5SllaAITcNt/IPr+9A3Dbfyj61PIoStQBXtwy38v1P70DcMt/L9TU8rQlKMArn4bb+X6mgbhadD71PK0BSjCSvPDE8fehbhiePvVh8OdtanYbs9ddM4AC7CSJ0/t3j0rnOcILZPCUm/RnTw1ep96A8NXqavrvCGHQn+eFQLlsgwRFEbIT/ABekuLXsrTw4fMa59i/vapxFAVq+FSH9mPzt7n969UkiuUYBMAowK6BRxVyhwCmihUU1VoIPKKJVrsUdBJ0LRqtCopkUAEBXlrtHloJOBa7lo4rsUACoostEvrXSKgAIr0RRV6KAPBa8EroWu0ADkrhWjoTFAAxQmjy17LQAsigZabQMJoJFlaWwp+WlAUAKNCRTWOlJv3YUmofS0EteHktzUhMTYTcgnyzGqi1jN5UMOkkDz03o8Jhlc66Vn2ylL28X8D9cIr0uzR4bjlmDlV9B/avtqfyqNf7T2/8A2m/1D/8ANTeHcJsASylvNoH0pPErVg6JYgdSxk79eWo9qQytvGmN9orH42jnRX15QD+VLOKDDXvDo0j2O4qDj8DklkJWOU8vOqyyuae8BGupifLxpquqK7ixecn6ZZ4hAD3SSNOX08aURXMI5Ya+VNK1pQ3itM+XsRlr1MK16rkElRRgVxVowKuUOhaYq0MU1agDoolWvCmAUAcVaaBFcQUYFAHVWjFcAFGq0EnstdIooolXWgAAtdVa6K750ACbfvXgKMCaILUALyV7LRj868EoADLtXIoyK4VFBItl5iuBa6w08qdZ45aS0rNnDEkd34ZIiN1LAjfc/pXK2zhnWnSuvn8g28C7fhRj5A0N7Auv4kYeYq47PYr4xnOwHicp9kA/Ok9r8QbQ0ckH+4n3DCfrSf8AWS5Zgz/SrN0pWSgZKIX0No3BeViNwLd0ankSVyjnz5V1NQD1FN12/U+MFrK+AhkNR71iRFT4pLLXc5euyrxAZokDQRoAPyqTYtFWGmpAMe9Na30q/wABwaIBWX2PgQYg+GxHWazPKcalg/4/Kzsh4ckkZpy9BpyI96fctZtSDA32n/b96vbfAuqzXv8A+YeQ84ifKst2LdH1EzZsovIieo0029P2rN8U4YDdLKYU7wI15wOU1vr/AA8x3hP7Ty9KouI8OCnSdtZrtTbxlpzsr5LDPpZAEDahK1ZXeHMATpoJOvL/AGqC1bddkZrYmVODg8Ygiu0ZFcq5QclNUUC1f8Fwto2XZ1zNyHlGv1/kVdlEUyLTQKVZYaSQvQsQo18ZgesVzE3CU7jAExqIPPlyNRvROEkCjC1ERLiXFGcuCsnMgBHkQSN9IqXcuhRJIA8aiMlJaiZRcXjJGHwzOYUEnw6UIMMUOjLuCIMdYPLx2pvCuJi3clWMajMuVlY5eXLRjoddVq3sut8vmEsqQpKju5uawf7dutQ5rcLKLzSnVKMDSoXEuI/AuZGR2IAMqJGu35VzCcZS5O65RJzDLpt16x71bUUO4j47Xbduz8MZt2uGADMdfX1q37M2bhxNyxftqSgkOhlDBA2PMyINDw/AF2JHfA07oZ1H+ZQR9afgcX8C+TIjZhz01iOsj6Ur9Vu3j8DP00q+XyWnaDhIt21cbzGwG8nkOWlUAFb3jGDW9YgGGBDCI6HQ676msnhuzrXXKMxVQJYrIaAYIE/hbkZEj1BphM4NFJiMRp3SSQYIUSfxIsDqZuJ71L4pwq7ZQOQY0kGJUHrD/lNbJOArhEmyoQqIERtOYgkyxBMk+RNQuO4X4tksSBJzDvKJHdOVVYiNZOu8e6t2e2xirrpIgYRz8DNFowNQQc31NVFnG23aCVQzEF1X/qjTyp7rcEW1thiYhlBkhhInXTQjyilYns2LOR2nO3eBhkKkcgZ1AiZHWlKYSlJrcGrJRUda0EuJIBmOcgjXoRvXitDh8KqzlESZOpMnrrTWFasE0sb1mbJpvr0KZZpLoOn8FSksljAE6fSkXEJB5csx0AP5k+AodkY+2CrlL0h/ZvEBRQ9q7uYDMIIOoPTSkMyhQozEDnoNeccyPTnSHsKSM2eOndPQ+HWsV9y5GvmLAxgUUaKI6Aae21G4ojdk92CAsHSDI5kSfHUaUJrXqsU1qMu2Dg8YphSbpgfSrO1w5mUHvankpaPxGTrMd0/hBPhUTEutkgXEzMtxZPIAQZHXYR51ac3FbFaVhHk8bwh3bmUAjcGfbUV9P4HxjD4i0HRgGjvISMyHmI3jx2NfLu0XE7d24DaELA9OtAuEC/DO+ZZ15d5l09qy74/VSlLpmhX9n2r0fT+PcQ7oFvQk9YmOQ8ecTrBpOCxea1JBkSOsxyG/l71nuFYVGEOoI6GY9pipHELGWPh3LiDYLMqNtpO2+lZ/0160bTLU3JUsI2036H+CqdHF0QQc3l7g6DWoVtMVczBbvcGjM6gjXlESTUrhFk20YvcLsZ7zaBQD1Jn60xHxZSWrDlK9RZC4mISGiApExrljmfKswDIB6ipvEr1x2K3HlQ2wULIB0J5kc/GojVo+LRKpPkI+RapvoXXq6RXqcFR6rWjw+EAwoLEgkMRl3IIJH7+tZ6r6/wAWT4SZdWXKI8spPp3QPWrv0VRneIcIxbJ9otIfhISpIIBkiD6cp8akdlOz2KvvMg2i+a5m/CG5xBEtB5RX0XsbiLYsCyZlC2mplGbMrabyGj0NXIvKuZcpRFUMXIKp3p0GolvDc6Vwk96YzGKXZ8x41ww2LqmSULMne3BHI8uU1D4v2cxvwreLtSLI2ytleDK5jqIB1APj41f9vnHwQx0N6+bgXmFUMD7ZlXzBrb9kcVbfDIkSbaBH3I0EAwORUAz41ypn04otOCfbPmPZjs7jLlxWYq1q63eZ8xUE6HKV/q7sGOaiauryHCXjPettKmdCMpymfKfZhX0dcaq/EGVkS0RLEFVbNr938x5QOcCsB2ob72wD+K5cuMw/tuFVjxEhh/lqtsuLUl7Lxj/aZrtBaOJufES61tVULGUxoSZ32M/So+L7GY+xZt4pWZ0MMpUw4mYJE6SNfWm8IwnxMQEJ0zZdTpuQJ5b19q4Ji7V3DpIgZArK2wYCCpHUHSK6wny6Ocq1FafIOzXBsY94Ski4VnM+QqMoAIIGrZQORnLtVtxHg5tkspzrvPMjUT+ftX1CzirUOqd0WWhtMqqRBMaQRr7+lZFwWxSqTIu/GbL8qFhln1V/c9aX8l8cnH2d6Y7sX6IfZTHAqEkEFmH+aFaPq3tWos2cpJUDMd5mIEaE9f28K+e4H7vEXbKaN8TMh/vBge+q+o6VYXeL4kNnzNbLnKqxplXcwd9TE13dy4Kb+RdVPm4r4LniuIa3ZCIP7VVoIUDTQTMDlJO4ispjVt2QDfZc1xgFzNG8yTyVRzPKKv3vFEN67LtoNtzyGghRTe0n+FVu/b+IjN9pgZiTAMb5QdB0AkafVaKd8tfpDTX0Y/yyiwF+1iWZUgMqoYV0PdCBFIIjaDI0gnyJLFG4VC3CWVT3Tuy8tDzHgasuBf4SfDuZ7lxwwfusrgNodCQDqDpInmfWatoXbcwA40cDkw6eB3FcvIrdb5L0dKJc1xZnrfDniYERIOZQGEgd0TJOu29Q2NXF+9ct2b9tNCVlTAJXUZss7NGoPIiarMLkJAMQw7ozZZgTv7U1T5OwcpfArb4+TSj8i8MNWcgFYyga6tM6RsADr5xT7eFLmW1P826VMXB97KBCpIA35kn1mrrDYEAbUlbPlJyHa4cYqJTWuE+B9DH6VHvfCQtmLwn4iELqpgGGbLlXQyZIgVe2+EXcaLqWrnwFUAC4N2aTptOXunaPrWGxn+G2LRwiyzXC0mGnTQnSQQ2vpvXarx+S5T9HKy7Ptgi0u4BQc2QnmO8B/wBI/IiopxpBMok6kAIIbwP9U76zO+9aDC9n7uGt27V5s8qchIykZCAUI5wCCD0nwqs4jg4NLuUq5cWdlFTjpqeCYy18JANeQ13gmPpr61iOL3xcvXLikZWPd/5VAtg+uQn1rpYhDrCMpJE9PxCDpEz6GlXFkSDMAcoIAAAgDSIjatWixT9GZdW4dMhXMMDqQPapJwbMbQRZhPrmZj+dA3OtJgcMRaCJBaNTOXTMSJ0ncnaOlL+dPjFL5Ovhx1tv0VWDx5VgpGUTBJ1jrpTuJcQbKFnvTM6ERB28Nd6nHgmXKD3jBJiZYgqIHT8RM9FobNtSboS0CQdAfY/UE786zFj7wf8AXQrCcXK2DbKjMdYIgHTmeczPkKpe0tgFleC6m0uVdIESDC7A5sxPjVw+Pw+Ul8qxE6wQecDcjxqlxPHbDJ3SMisxkuM8dwEhDrHMayYOnKnqrLG/Xr/AtOuCXsr7eKL2llSrAkAHcABdPESdPOlmrlnCASAQuusQ0678+VVAYkaxr0211pum76nwK21cPkUa7XTXqYOJIC16K8tROJ8RNoABZZtug8T71Y5mj4fxZ7WR1mQCsgwwyxsehUqI2OWrG929zAyr3D0cgAGZ5Tl16AVgOE4y6zZZLqWlzIAUkAaEkcht51rOA8NgkfjEzoyudesGfelb00uSGacb4sqeL427i7uZpLtoABCqo2AHJRVt2c7RXbECDntEp3YLQp2g6XFHSR6jaFfsh8RcdWYBWKqVYg6aTI3qK3DygzJLMWmTE+OvOqQrlx1HSU4qXE2l3tyGKtke66juh+6oPUjMx/05T41V33dC2KxJ++YfdW9jMQGyj8CKNh5VN4Ub7W84K5Qs66mI9KzfxGdzdZPiANtMTrsK4JSnLDtkYLQeDOVfMR3SYJ8f4a+jYHj4sHNcDIWAl1XMlyNs6jUPGkjesRawYEwe4/eywQUJk5dd4016zV92Y426zadQ4H9LcxV7YyrycStclZsGX3Ee1tu4mWXumZAVTb1H9xAjnqATrpB1qRwThjWxcxuKhTlhF2yqBAAHIQAAPM07B8csIC64ZFI3MAR7CsN2u7ZXcWSsxbB0A51xk+ft6y6i4+ukUuH4sftzXxJgsdDB5xB6zFbK9eW89llXIMh7s5gDnMweYnnWK4TgNSzDQ6D9T+lbbh/DHWwrGJUllA1i2TBnoQeXSr21ONaa9BXYpTaLnF2ALBMHKCC3/ICM0ekn0rT8L4jnUAkEwOcZtN107wO4g84jSqjhl4MutQ8Rh1wrBwzfBLQUylwsgmViSBI28arRaodMLq+ZoTjnXOHyTmPwghklREF5/D4ms7wywCLjLqrPo3z5VClvVgxqTZwb4hQWfLZbUIi5SynbO2+24AFTb6KiwAAAIAHIVXybeaxei1MeL/kzV3Chr4XqGBjplNZ/GcHFi9atBs8G2doYDMRqNflPoKt+OY34Nq5dBOdh8O3G5YkSR6wJ86zmExq4eMwdsx77xnI2E6n22A8ar46koSaWlr+LnFN4arA4XvtO+Y/mauPs+gqFw1g0OplXAYHz39jIq+SzIriztuFP2Ovi0ptuNTtPzr3GXwOgI/8AIrU4u6VWVts5kCAIIk76xIG9UdzDFWLIBLfiVhKtGgPVWjSRUSxxk3Fi0wMgFl+MxCeBAGYbkRI2rQh5EeHb7EpUycuuz3aO7nvooAy2w8kfMQqxvuBv5jxrM8UWtA1uBrqY8gI2AHIan3JJJNUPFHrNts+pPR+uHGGGXxqSEU/hztI6win2ml4y46IzIAWGoB1Bjw56TU7FC2qguYIDMPMiApHiMvvUb6Vq+E1waMzy4tSTMxw7Hu10mTkYEkEkxGuntFfUsBxAW7ZZ1/CJiYJG+nWOv+9YFODqjPcB0IJy6ACR/NK+m4HhiXFRTOUAaT+ICCAxiSB0mk/+Q/JI7+HnFsbjQGgxIIBHI+Bkag671k8ZiSWcJ3UU97Uy7aDVt41HPYGtxxK3BXSBHLwrH4Cx95dsmA2c5Z+YlSuvjlK+bCl/GS54xi1vh0WnGv8ADqxfw9sT94lsSQMudiA3ejQ6mPIxNYi3/hjibjEZRbSQTJ0jaV11MTX1vsnx1MQgRpF62MrKYBOXSQCddBqNwancTdbQLPCWwpJdsoAM7GthyxYIJJnyHiXCWsv9nnMbYAzE7pEqSTHIx6VT/AZRDAjffnrpWg4/is957xBhzCgiCbagAEjlOpjyqiv4gu7MSY2E8gB+ZJJpah/9jUfR1vX2LfYllr1dJrlaAiSKs+Cmzmi6F1OmZQQfAyNPD/aq8Gu71YoaHjHCra2zctqFIfvgCJkAToIOy68xWaAvLcLo4UZTGk6wR6da0nA8U1y29ljIABE690bj00pFzss9699mzlFZCxuDkk5fcnTymucl1jOtbySaX+/+FXhMbmS2bgAuuTJUEJc5hgYjMRMgbxPOpYGnlVVhf8KsT8Y2pMCctwDKm+5PM+Gp5VpOJcCOFSyrMzlkYsXiZVwugHKGHM6AnwqVJESg/kh4TtNaXBOquMzH4amYGpk7+EUVizlUKOVQzwCyRGQRMwNBVkoqldag2/2dLLOSSOFalcFtJ9otBphiwOvXUcp3nnFRoqt4tx5cM1omZLZhGsBf9/zoujyg0Vqlxmmb7tlgLVnCfEWQz91RtoCZrDYPBZrThgFJylGILE9VjZZ5kzU3tL2xTF37NiSMoGhVlk5Q0Qfamq3vStFKetoYtta6TAyaVIs8cxNsjLc+7H9GVRPLVok6daA0AWnZRUljFIycXqNZwbGrdGawZgS1s6Mnl1E8quLPFANGlT46H618/wAJxf7IWcW84uDIwDZesGYOmv5a6VZYTjmMaWDCGJMMgKjwHQCsq2pVv2aVdn1F2jbHioOxny1qt4pjFRS95siDlIzN4AcqosJ25+CHGIkuNUyIIO2h1EbHXx8KzVnDPdPxL7FjuFJJA8x1ojQ7M7CVqr+C345x3DYpbQtBiyMWEgrkUiNeR5AAT15VV3bQZSp2IP1qS00GWtSuCgsRnTk5PSx7EYp0ssj6hH7uolZ30P8ASTW8wt3TWvk2JS4JNq4yneBzI8dxUrs729uW2Wzf76yAGMh1kxvGo8DWdbRKMm/gfrtjJJH1RyKgtZQSQqgneABP71XPxhAMzXAi8i5iZ21qM3GUbRbts6To4OnpypJ99jajg3HXgKzeMaczH8KgkxzgTA9qdxrjC2SFIa5cbZF0H+Y7xVHd4jfbcIDqAB+FQdwfYbDXXWr10SmtiuiJ3Rh1JkS3aLsbrjvsZAP9A2AA2BAppFMRYAEzoBPWBvS2rdhFRWIxZycnrFXdjqB4nQDz0rTdneNvetgqSIhWCRnWFXXwDGdfDwNZi8kiDz+tJvWfhXbZTu5ranqDMg+kjakfNq5JMc8SedH1PB4ktaC3oLCdeo5Gs9x/A27hm3cAvKII3DL0YfrUXCY+6V/4ZaB/Rt7bj0mhtYyymlxSveDLKkXBsY1GmsyZ5neslck9H+mR7XEMShJ+FLbF51MDSX5x4yep0qY+Le8Ab7BguyyWjzY/pHjNRcbxRLmmYKDuegnWq3EcTtW1iVzE/wBLAyJ0OVZ8qZdlko8ezmoQi9H8SX41wKTAEcp3P0qhuWCrOs7MdvIUb8RuN+AZQdy4B9l394pYSOZJOpJ3JNN+LTKD1+hTyLYzWIXFeoiK9WgJj1FGBQKaNRVig/C4lrbBl0I/WtRw/tKBeS6R/T8JzB2Zsyt5AqZ0P4xvFfO+J9o/hOUVMxG5JgTE+tP4P2iF0/CK95gWY7AFdlXUkiCTJ1mNBGsPGWi2j7djscUCtNoW9TcZnBhMsgoAO9J8KwnH+LriZurIt/8ACsyIL97NceOgEz07g3mqzD4y6gIW5AIjUKZHrv6zXgCTmZizREnkBsqjZV8AAKpwL8xwNdEUINdU1coGKXewisQWUNGokAx70YNGKAXXZFt8ItfEFwIocbEACPQQOtS9K8DQ1CSXSJlJyev2MiuZgN4FdmlX7BaI5GfDYj9aHudAs3sTxGDaaDMa+xFbTstdU2PxoDEZSROn5cvrWObDGdEBHjV/hOMqtnK9iySNlNttf8wkfSkL4zsz7RymUIdaZ/iKi5iiBqFMn0On1ip1Ie9akt8FkJ+SaXiMUqsTMW1XUsDvI58/Twq/jPglBxelb8l9yaHW8YhYqGGYGCJ1B6UZWs12kew1r4it97IAjTN/zDfQc6reG9pHswGHxAdQC2o8B0HOnBQ2ZFUPGsLldXXTMfqOft+VXODx6XVlD5jmPMVD4yn3fkwP1j9aia2LLQeSRN4XwO5fUM5mNtNPSofFeHHDsGWAR4VuOylonDHKYbkdevhWb7YCXRCde6Cd/M1iJtyw1uuOkDDZmHxLhzOwHou4A9/5Ao2FM/m1CRW3CKisRkyk5PWJKeP/AIpbJUiKU4qxVoQTXOJj/wBOf7CPa7c/eutXOJ/gw/k4/wDsn9aX8r8V/vwzv435M13ZnlWi47gkuW++oaCInlLKND61m+ygmK0nHruSwzfKA3+llP6Vhr2af6PmvGcGqgQI7o+oqosqACY1k8vKr/jeqqRsVH5CqNBofM/ma0fC3exXy/SBmuGiE0JrSM8A16vGvVID1NNBpMUxBUlSHiuz1u6+Zs084Oh+lS8Dwa1aMosNESSSaeppy0Ehg0wUsUwUAET70SbVyaKKACotKWDRrQSHmrq1yuzUAFRKaFdaIGgBi3IrwuUANFNABm5I5VX8Swq3bbI/4SJMeGsjxEVNJrNY3tYB8RVVgwOVTyJ2k9OtAGSt3M0AksFPkSAancCCfG+JdEqJ0O07a9QP2qLgcC11xbX8RO/TnJrU4TsXaVVzli+5KmAfCDy8d6qST7PCrSXVa3KltgG7pET7bHfpTuJ4cm2wEE6QARO4O0+FOexqpmCu0Rz9NqZ3zs4HhA0/WqT+puRzDpD6f926XnZXiptWoa3c88un51n+OYr4mJUwQJ5iORj61ZYTit22IzMfJlj2Ns1Dx167dOpnzy/oopFeNZGWjbvrcWhTqRuCPOhY0lsGYiBP05f+aaRrT8JTf5LBOaivxYtqWxprHSkMa6nNizSuIP3bI6F/+w0w1Fxzf8Pzb/trh5C+w6+O/vNTwfjC4a0br6xoB1NewnF72NBe4fuySq2xopiCS0alRI8zWZ41P2e3G2Yz7Vp+wuJQ4SP6kLKfNmVxPmMw81rGcchyXvTT37sPDApcDCNFZk0yiSu5HMD1rPcV4b8I6ElW2J5eFaLCXSiAXFdTLMTlLCWYndZ5RVd2mxKm2kc7gjfYIxO/nU+PZKFqS9ML4RlW9+DPBqE17nXmNbxjgE16uE16gCUtMFLBpi1YqMU0wUpachqACmmBqWKYtAHQfCjU1wCiU0Eh10CuDWiBoA6FoqCaKZoAMGizUFdFBIYNdNDzrtAHRVTxbgCXiG2cc+R86thXKgDI4LgOJs3VZSveMMwIMLM6gjbStZRmgJowDwNcmuMa5moAKaEtXiKAmP550AEWpbGvMaEvUgDcf3qO7Gm3HqHi2IQ5Zk7aTUeg9hF6hYpvvFHT9Y/am4Yt/VPqIq1waYaQbmSf7jSV/kJx4pMbqpcZa2i04Rw5b9r4b7N9D1qlx3Db/C7gYQy3JEHVXURow8JFanh+IwA3uWR/8kf91HxK1gbhAL2nA2+9mJ/z6Vmxco62ng88Yi9dX4AuqCAbYfLmMaoGgdN40rD3sWbzl2O0hQNlHOOZJO53re4i5aKqgZMmXLAYRlAiN+lZ/H8GsqjFNOejT+dR410a57NP+CL65ThkWZu41DNE9szFArbVuQsjP0ZU4OD7OMa9QE16uhQnLTFpNNBqSo1RzpqmlLRIdBQA+iUUCjX0os1ADRRzSUNHNBI0UVKB/OiDUAMrooB/PrXif570AMLUQNLf9f1oz/PagAlNFNLmuhtf550EjJrhO/8AOtciKGaACLCuOaBj/PegU0AMzVw11f0/ehZtJ86APTQMxOnP0olO9Dy9aABY0l6a5pbNQABpbfz3pjfz+elLnQ0EYeDkbb0L3Sd9fPX8685/npSS1R0yewxiCPwwPIAV67j3YamfODUdm1oGNRwj+ieT/YL2geQnrA/ahK+P5ftRNtSmO9HFfoNZxgfmP0/alRpFedqF2ihJL0Gtgsa7QzrXqk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2" name="Picture 8" descr="http://www.meridiancity.org/uploadedImages/Departments/Water/Photos/meters-%20all%20sizes_edited.jpg?n=4059"/>
          <p:cNvPicPr>
            <a:picLocks noChangeAspect="1" noChangeArrowheads="1"/>
          </p:cNvPicPr>
          <p:nvPr/>
        </p:nvPicPr>
        <p:blipFill>
          <a:blip r:embed="rId5" cstate="print"/>
          <a:srcRect/>
          <a:stretch>
            <a:fillRect/>
          </a:stretch>
        </p:blipFill>
        <p:spPr bwMode="auto">
          <a:xfrm>
            <a:off x="1676400" y="457200"/>
            <a:ext cx="5676900" cy="3324226"/>
          </a:xfrm>
          <a:prstGeom prst="rect">
            <a:avLst/>
          </a:prstGeom>
          <a:noFill/>
        </p:spPr>
      </p:pic>
      <p:pic>
        <p:nvPicPr>
          <p:cNvPr id="26634" name="Picture 10" descr="http://site.theenergyconscious.com/img/flow-rateMULTIMAG-.75.jpg"/>
          <p:cNvPicPr>
            <a:picLocks noChangeAspect="1" noChangeArrowheads="1"/>
          </p:cNvPicPr>
          <p:nvPr/>
        </p:nvPicPr>
        <p:blipFill>
          <a:blip r:embed="rId6" cstate="print"/>
          <a:srcRect/>
          <a:stretch>
            <a:fillRect/>
          </a:stretch>
        </p:blipFill>
        <p:spPr bwMode="auto">
          <a:xfrm>
            <a:off x="838200" y="3929270"/>
            <a:ext cx="5622988" cy="27432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727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Considerations for Drip Irrigation</a:t>
            </a:r>
            <a:endParaRPr lang="en-US" sz="3600" dirty="0"/>
          </a:p>
        </p:txBody>
      </p:sp>
      <p:sp>
        <p:nvSpPr>
          <p:cNvPr id="3" name="Content Placeholder 2"/>
          <p:cNvSpPr>
            <a:spLocks noGrp="1"/>
          </p:cNvSpPr>
          <p:nvPr>
            <p:ph idx="1"/>
          </p:nvPr>
        </p:nvSpPr>
        <p:spPr/>
        <p:txBody>
          <a:bodyPr/>
          <a:lstStyle/>
          <a:p>
            <a:r>
              <a:rPr lang="en-US" dirty="0" smtClean="0"/>
              <a:t>Water Source</a:t>
            </a:r>
          </a:p>
          <a:p>
            <a:r>
              <a:rPr lang="en-US" dirty="0" smtClean="0">
                <a:solidFill>
                  <a:srgbClr val="FF0000"/>
                </a:solidFill>
              </a:rPr>
              <a:t>Design</a:t>
            </a:r>
          </a:p>
          <a:p>
            <a:r>
              <a:rPr lang="en-US" dirty="0" smtClean="0"/>
              <a:t>Operation and Maintenance</a:t>
            </a:r>
          </a:p>
          <a:p>
            <a:r>
              <a:rPr lang="en-US" dirty="0" smtClean="0"/>
              <a:t>Other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95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pumpfundamentals.com/images/tutorial/pipe%20sizes_friction.jpg"/>
          <p:cNvPicPr>
            <a:picLocks noChangeAspect="1" noChangeArrowheads="1"/>
          </p:cNvPicPr>
          <p:nvPr/>
        </p:nvPicPr>
        <p:blipFill>
          <a:blip r:embed="rId5" cstate="print"/>
          <a:srcRect/>
          <a:stretch>
            <a:fillRect/>
          </a:stretch>
        </p:blipFill>
        <p:spPr bwMode="auto">
          <a:xfrm>
            <a:off x="1295400" y="0"/>
            <a:ext cx="4095750" cy="682942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83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equipmentexplained.com/images/physics_images/fluid_images/flow_images/basics/laminar_turbulent_flow.gif"/>
          <p:cNvPicPr>
            <a:picLocks noChangeAspect="1" noChangeArrowheads="1"/>
          </p:cNvPicPr>
          <p:nvPr/>
        </p:nvPicPr>
        <p:blipFill>
          <a:blip r:embed="rId5" cstate="print"/>
          <a:srcRect/>
          <a:stretch>
            <a:fillRect/>
          </a:stretch>
        </p:blipFill>
        <p:spPr bwMode="auto">
          <a:xfrm>
            <a:off x="685800" y="609600"/>
            <a:ext cx="7620000" cy="2857500"/>
          </a:xfrm>
          <a:prstGeom prst="rect">
            <a:avLst/>
          </a:prstGeom>
          <a:noFill/>
        </p:spPr>
      </p:pic>
      <p:pic>
        <p:nvPicPr>
          <p:cNvPr id="29700" name="Picture 4" descr="http://precisionmeters.co.za/wp-content/uploads/2011/08/Laminar-Turbulent-flow-web.jpg"/>
          <p:cNvPicPr>
            <a:picLocks noChangeAspect="1" noChangeArrowheads="1"/>
          </p:cNvPicPr>
          <p:nvPr/>
        </p:nvPicPr>
        <p:blipFill>
          <a:blip r:embed="rId6" cstate="print"/>
          <a:srcRect/>
          <a:stretch>
            <a:fillRect/>
          </a:stretch>
        </p:blipFill>
        <p:spPr bwMode="auto">
          <a:xfrm>
            <a:off x="2286000" y="3657600"/>
            <a:ext cx="4413736" cy="29718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74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Problems</a:t>
            </a:r>
            <a:endParaRPr lang="en-US" sz="3600" dirty="0"/>
          </a:p>
        </p:txBody>
      </p:sp>
      <p:sp>
        <p:nvSpPr>
          <p:cNvPr id="3" name="Content Placeholder 2"/>
          <p:cNvSpPr>
            <a:spLocks noGrp="1"/>
          </p:cNvSpPr>
          <p:nvPr>
            <p:ph idx="1"/>
          </p:nvPr>
        </p:nvSpPr>
        <p:spPr/>
        <p:txBody>
          <a:bodyPr/>
          <a:lstStyle/>
          <a:p>
            <a:r>
              <a:rPr lang="en-US" dirty="0" smtClean="0"/>
              <a:t>Water Source</a:t>
            </a:r>
          </a:p>
          <a:p>
            <a:r>
              <a:rPr lang="en-US" dirty="0" smtClean="0">
                <a:solidFill>
                  <a:srgbClr val="FF0000"/>
                </a:solidFill>
              </a:rPr>
              <a:t>Design</a:t>
            </a:r>
          </a:p>
          <a:p>
            <a:r>
              <a:rPr lang="en-US" dirty="0" smtClean="0"/>
              <a:t>Operation and Maintenance</a:t>
            </a:r>
          </a:p>
          <a:p>
            <a:r>
              <a:rPr lang="en-US" dirty="0" smtClean="0"/>
              <a:t>Other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44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ddmcdn.com/gif/irrigation-moveable-sprink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
            <a:ext cx="4648200" cy="3683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livery.superstock.com/WI/223/1598/PreviewComp/SuperStock_1598R-1001588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343150"/>
            <a:ext cx="4953000" cy="329728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47360237"/>
      </p:ext>
    </p:extLst>
  </p:cSld>
  <p:clrMapOvr>
    <a:masterClrMapping/>
  </p:clrMapOvr>
  <p:transition spd="slow" advTm="248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5" cstate="print"/>
          <a:srcRect/>
          <a:stretch>
            <a:fillRect/>
          </a:stretch>
        </p:blipFill>
        <p:spPr bwMode="auto">
          <a:xfrm>
            <a:off x="1752600" y="76200"/>
            <a:ext cx="4189413" cy="6503148"/>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74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5" cstate="print"/>
          <a:srcRect/>
          <a:stretch>
            <a:fillRect/>
          </a:stretch>
        </p:blipFill>
        <p:spPr bwMode="auto">
          <a:xfrm>
            <a:off x="1219200" y="1437861"/>
            <a:ext cx="6858000" cy="2790825"/>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746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5" cstate="print"/>
          <a:srcRect/>
          <a:stretch>
            <a:fillRect/>
          </a:stretch>
        </p:blipFill>
        <p:spPr bwMode="auto">
          <a:xfrm>
            <a:off x="762000" y="1371600"/>
            <a:ext cx="7696200" cy="3660775"/>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8503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Fig1_654"/>
          <p:cNvPicPr>
            <a:picLocks noChangeAspect="1" noChangeArrowheads="1"/>
          </p:cNvPicPr>
          <p:nvPr/>
        </p:nvPicPr>
        <p:blipFill>
          <a:blip r:embed="rId5" cstate="print"/>
          <a:srcRect/>
          <a:stretch>
            <a:fillRect/>
          </a:stretch>
        </p:blipFill>
        <p:spPr bwMode="auto">
          <a:xfrm>
            <a:off x="762000" y="1606492"/>
            <a:ext cx="8305800" cy="2997257"/>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828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Lasco 15-5576P 25 PSI Drip..."/>
          <p:cNvPicPr>
            <a:picLocks noChangeAspect="1" noChangeArrowheads="1"/>
          </p:cNvPicPr>
          <p:nvPr/>
        </p:nvPicPr>
        <p:blipFill>
          <a:blip r:embed="rId5" cstate="print"/>
          <a:srcRect/>
          <a:stretch>
            <a:fillRect/>
          </a:stretch>
        </p:blipFill>
        <p:spPr bwMode="auto">
          <a:xfrm>
            <a:off x="762000" y="304800"/>
            <a:ext cx="2819400" cy="2819400"/>
          </a:xfrm>
          <a:prstGeom prst="rect">
            <a:avLst/>
          </a:prstGeom>
          <a:noFill/>
        </p:spPr>
      </p:pic>
      <p:pic>
        <p:nvPicPr>
          <p:cNvPr id="52228" name="Picture 4" descr="http://ecx.images-amazon.com/images/I/219Hkn%2BMfxL.jpg"/>
          <p:cNvPicPr>
            <a:picLocks noChangeAspect="1" noChangeArrowheads="1"/>
          </p:cNvPicPr>
          <p:nvPr/>
        </p:nvPicPr>
        <p:blipFill>
          <a:blip r:embed="rId6" cstate="print"/>
          <a:srcRect/>
          <a:stretch>
            <a:fillRect/>
          </a:stretch>
        </p:blipFill>
        <p:spPr bwMode="auto">
          <a:xfrm>
            <a:off x="5029200" y="381000"/>
            <a:ext cx="2362200" cy="2857500"/>
          </a:xfrm>
          <a:prstGeom prst="rect">
            <a:avLst/>
          </a:prstGeom>
          <a:noFill/>
        </p:spPr>
      </p:pic>
      <p:pic>
        <p:nvPicPr>
          <p:cNvPr id="52230" name="Picture 6" descr="http://www.hendricksonbros.com/Portals/17/images/LdscapeDripMan2_lg.jpg"/>
          <p:cNvPicPr>
            <a:picLocks noChangeAspect="1" noChangeArrowheads="1"/>
          </p:cNvPicPr>
          <p:nvPr/>
        </p:nvPicPr>
        <p:blipFill>
          <a:blip r:embed="rId7" cstate="print"/>
          <a:srcRect/>
          <a:stretch>
            <a:fillRect/>
          </a:stretch>
        </p:blipFill>
        <p:spPr bwMode="auto">
          <a:xfrm>
            <a:off x="1527313" y="3581400"/>
            <a:ext cx="3810000" cy="28575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895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Problems</a:t>
            </a:r>
            <a:endParaRPr lang="en-US" sz="3600" dirty="0"/>
          </a:p>
        </p:txBody>
      </p:sp>
      <p:sp>
        <p:nvSpPr>
          <p:cNvPr id="3" name="Content Placeholder 2"/>
          <p:cNvSpPr>
            <a:spLocks noGrp="1"/>
          </p:cNvSpPr>
          <p:nvPr>
            <p:ph idx="1"/>
          </p:nvPr>
        </p:nvSpPr>
        <p:spPr/>
        <p:txBody>
          <a:bodyPr/>
          <a:lstStyle/>
          <a:p>
            <a:r>
              <a:rPr lang="en-US" dirty="0" smtClean="0"/>
              <a:t>Water Source</a:t>
            </a:r>
          </a:p>
          <a:p>
            <a:r>
              <a:rPr lang="en-US" dirty="0" smtClean="0"/>
              <a:t>Design</a:t>
            </a:r>
          </a:p>
          <a:p>
            <a:r>
              <a:rPr lang="en-US" dirty="0" smtClean="0">
                <a:solidFill>
                  <a:srgbClr val="FF0000"/>
                </a:solidFill>
              </a:rPr>
              <a:t>Operation and Maintenance</a:t>
            </a:r>
          </a:p>
          <a:p>
            <a:r>
              <a:rPr lang="en-US" dirty="0" smtClean="0"/>
              <a:t>Other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12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Clogging Emitters </a:t>
            </a:r>
            <a:endParaRPr lang="en-US" sz="3600" dirty="0"/>
          </a:p>
        </p:txBody>
      </p:sp>
      <p:sp>
        <p:nvSpPr>
          <p:cNvPr id="4" name="Content Placeholder 3"/>
          <p:cNvSpPr>
            <a:spLocks noGrp="1"/>
          </p:cNvSpPr>
          <p:nvPr>
            <p:ph idx="1"/>
          </p:nvPr>
        </p:nvSpPr>
        <p:spPr/>
        <p:txBody>
          <a:bodyPr>
            <a:normAutofit fontScale="92500" lnSpcReduction="10000"/>
          </a:bodyPr>
          <a:lstStyle/>
          <a:p>
            <a:r>
              <a:rPr lang="en-US" dirty="0" smtClean="0"/>
              <a:t>Physical</a:t>
            </a:r>
          </a:p>
          <a:p>
            <a:pPr lvl="1"/>
            <a:r>
              <a:rPr lang="en-US" dirty="0" smtClean="0"/>
              <a:t>Silt</a:t>
            </a:r>
          </a:p>
          <a:p>
            <a:pPr lvl="1"/>
            <a:r>
              <a:rPr lang="en-US" dirty="0" smtClean="0"/>
              <a:t>Sand</a:t>
            </a:r>
          </a:p>
          <a:p>
            <a:r>
              <a:rPr lang="en-US" dirty="0" smtClean="0"/>
              <a:t>Biological</a:t>
            </a:r>
          </a:p>
          <a:p>
            <a:pPr lvl="1"/>
            <a:r>
              <a:rPr lang="en-US" dirty="0" smtClean="0"/>
              <a:t>Algae</a:t>
            </a:r>
          </a:p>
          <a:p>
            <a:pPr lvl="1"/>
            <a:r>
              <a:rPr lang="en-US" dirty="0" smtClean="0"/>
              <a:t>Bacteria</a:t>
            </a:r>
          </a:p>
          <a:p>
            <a:r>
              <a:rPr lang="en-US" dirty="0" smtClean="0"/>
              <a:t>Chemical</a:t>
            </a:r>
          </a:p>
          <a:p>
            <a:pPr lvl="1"/>
            <a:r>
              <a:rPr lang="en-US" dirty="0" smtClean="0"/>
              <a:t>Calcium, magnesium, iron, and manganese</a:t>
            </a:r>
          </a:p>
          <a:p>
            <a:pPr lvl="1"/>
            <a:r>
              <a:rPr lang="en-US" dirty="0" smtClean="0"/>
              <a:t>Fertilizer</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190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90410886"/>
              </p:ext>
            </p:extLst>
          </p:nvPr>
        </p:nvGraphicFramePr>
        <p:xfrm>
          <a:off x="838200" y="1143000"/>
          <a:ext cx="7696200" cy="4236720"/>
        </p:xfrm>
        <a:graphic>
          <a:graphicData uri="http://schemas.openxmlformats.org/drawingml/2006/table">
            <a:tbl>
              <a:tblPr/>
              <a:tblGrid>
                <a:gridCol w="3223090"/>
                <a:gridCol w="1740224"/>
                <a:gridCol w="1740224"/>
                <a:gridCol w="992662"/>
              </a:tblGrid>
              <a:tr h="353060">
                <a:tc>
                  <a:txBody>
                    <a:bodyPr/>
                    <a:lstStyle/>
                    <a:p>
                      <a:pPr fontAlgn="t"/>
                      <a:r>
                        <a:rPr lang="en-US" b="1" dirty="0">
                          <a:solidFill>
                            <a:srgbClr val="333333"/>
                          </a:solidFill>
                        </a:rPr>
                        <a:t>Constituent</a:t>
                      </a:r>
                      <a:endParaRPr lang="en-US" dirty="0"/>
                    </a:p>
                  </a:txBody>
                  <a:tcPr marL="0" marR="0" marT="0" marB="0">
                    <a:lnL>
                      <a:noFill/>
                    </a:lnL>
                    <a:lnR>
                      <a:noFill/>
                    </a:lnR>
                    <a:lnT>
                      <a:noFill/>
                    </a:lnT>
                    <a:lnB>
                      <a:noFill/>
                    </a:lnB>
                    <a:solidFill>
                      <a:srgbClr val="FFFFFF"/>
                    </a:solidFill>
                  </a:tcPr>
                </a:tc>
                <a:tc gridSpan="3">
                  <a:txBody>
                    <a:bodyPr/>
                    <a:lstStyle/>
                    <a:p>
                      <a:pPr algn="ctr" fontAlgn="t"/>
                      <a:r>
                        <a:rPr lang="en-US" b="1">
                          <a:solidFill>
                            <a:srgbClr val="333333"/>
                          </a:solidFill>
                        </a:rPr>
                        <a:t>Level of Concern</a:t>
                      </a:r>
                      <a:endParaRPr lang="en-US"/>
                    </a:p>
                  </a:txBody>
                  <a:tcPr marL="0" marR="0" marT="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r>
              <a:tr h="353060">
                <a:tc>
                  <a:txBody>
                    <a:bodyPr/>
                    <a:lstStyle/>
                    <a:p>
                      <a:pPr fontAlgn="t"/>
                      <a:r>
                        <a:rPr lang="en-US">
                          <a:solidFill>
                            <a:srgbClr val="333333"/>
                          </a:solidFill>
                        </a:rPr>
                        <a:t>  </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Low</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Moderate</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High</a:t>
                      </a:r>
                      <a:endParaRPr lang="en-US"/>
                    </a:p>
                  </a:txBody>
                  <a:tcPr marL="0" marR="0" marT="0" marB="0">
                    <a:lnL>
                      <a:noFill/>
                    </a:lnL>
                    <a:lnR>
                      <a:noFill/>
                    </a:lnR>
                    <a:lnT>
                      <a:noFill/>
                    </a:lnT>
                    <a:lnB>
                      <a:noFill/>
                    </a:lnB>
                    <a:solidFill>
                      <a:srgbClr val="FFFFFF"/>
                    </a:solidFill>
                  </a:tcPr>
                </a:tc>
              </a:tr>
              <a:tr h="353060">
                <a:tc>
                  <a:txBody>
                    <a:bodyPr/>
                    <a:lstStyle/>
                    <a:p>
                      <a:pPr fontAlgn="t"/>
                      <a:r>
                        <a:rPr lang="en-US">
                          <a:solidFill>
                            <a:srgbClr val="333333"/>
                          </a:solidFill>
                        </a:rPr>
                        <a:t>pH</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&lt;7.0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7.0-8.0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&gt;8.0</a:t>
                      </a:r>
                      <a:endParaRPr lang="en-US"/>
                    </a:p>
                  </a:txBody>
                  <a:tcPr marL="0" marR="0" marT="0" marB="0">
                    <a:lnL>
                      <a:noFill/>
                    </a:lnL>
                    <a:lnR>
                      <a:noFill/>
                    </a:lnR>
                    <a:lnT>
                      <a:noFill/>
                    </a:lnT>
                    <a:lnB>
                      <a:noFill/>
                    </a:lnB>
                    <a:solidFill>
                      <a:srgbClr val="FFFFFF"/>
                    </a:solidFill>
                  </a:tcPr>
                </a:tc>
              </a:tr>
              <a:tr h="353060">
                <a:tc>
                  <a:txBody>
                    <a:bodyPr/>
                    <a:lstStyle/>
                    <a:p>
                      <a:pPr fontAlgn="t"/>
                      <a:r>
                        <a:rPr lang="en-US">
                          <a:solidFill>
                            <a:srgbClr val="333333"/>
                          </a:solidFill>
                        </a:rPr>
                        <a:t>Iron (Fe) mg/L</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&lt;0.2</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0.2-1.5</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&gt;1.5</a:t>
                      </a:r>
                      <a:endParaRPr lang="en-US"/>
                    </a:p>
                  </a:txBody>
                  <a:tcPr marL="0" marR="0" marT="0" marB="0">
                    <a:lnL>
                      <a:noFill/>
                    </a:lnL>
                    <a:lnR>
                      <a:noFill/>
                    </a:lnR>
                    <a:lnT>
                      <a:noFill/>
                    </a:lnT>
                    <a:lnB>
                      <a:noFill/>
                    </a:lnB>
                    <a:solidFill>
                      <a:srgbClr val="FFFFFF"/>
                    </a:solidFill>
                  </a:tcPr>
                </a:tc>
              </a:tr>
              <a:tr h="353060">
                <a:tc>
                  <a:txBody>
                    <a:bodyPr/>
                    <a:lstStyle/>
                    <a:p>
                      <a:pPr fontAlgn="t"/>
                      <a:r>
                        <a:rPr lang="en-US">
                          <a:solidFill>
                            <a:srgbClr val="333333"/>
                          </a:solidFill>
                        </a:rPr>
                        <a:t>Manganese (Mn) mg/L</a:t>
                      </a:r>
                      <a:endParaRPr lang="en-US"/>
                    </a:p>
                  </a:txBody>
                  <a:tcPr marL="0" marR="0" marT="0" marB="0">
                    <a:lnL>
                      <a:noFill/>
                    </a:lnL>
                    <a:lnR>
                      <a:noFill/>
                    </a:lnR>
                    <a:lnT>
                      <a:noFill/>
                    </a:lnT>
                    <a:lnB>
                      <a:noFill/>
                    </a:lnB>
                    <a:solidFill>
                      <a:srgbClr val="FFFFFF"/>
                    </a:solidFill>
                  </a:tcPr>
                </a:tc>
                <a:tc>
                  <a:txBody>
                    <a:bodyPr/>
                    <a:lstStyle/>
                    <a:p>
                      <a:pPr fontAlgn="t"/>
                      <a:r>
                        <a:rPr lang="en-US" dirty="0">
                          <a:solidFill>
                            <a:srgbClr val="333333"/>
                          </a:solidFill>
                        </a:rPr>
                        <a:t>&lt;0.1</a:t>
                      </a:r>
                      <a:endParaRPr lang="en-US" dirty="0"/>
                    </a:p>
                  </a:txBody>
                  <a:tcPr marL="0" marR="0" marT="0" marB="0">
                    <a:lnL>
                      <a:noFill/>
                    </a:lnL>
                    <a:lnR>
                      <a:noFill/>
                    </a:lnR>
                    <a:lnT>
                      <a:noFill/>
                    </a:lnT>
                    <a:lnB>
                      <a:noFill/>
                    </a:lnB>
                    <a:solidFill>
                      <a:srgbClr val="FFFFFF"/>
                    </a:solidFill>
                  </a:tcPr>
                </a:tc>
                <a:tc>
                  <a:txBody>
                    <a:bodyPr/>
                    <a:lstStyle/>
                    <a:p>
                      <a:pPr fontAlgn="t"/>
                      <a:r>
                        <a:rPr lang="en-US">
                          <a:solidFill>
                            <a:srgbClr val="333333"/>
                          </a:solidFill>
                        </a:rPr>
                        <a:t>0.1-1.5</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&gt;1.5</a:t>
                      </a:r>
                      <a:endParaRPr lang="en-US"/>
                    </a:p>
                  </a:txBody>
                  <a:tcPr marL="0" marR="0" marT="0" marB="0">
                    <a:lnL>
                      <a:noFill/>
                    </a:lnL>
                    <a:lnR>
                      <a:noFill/>
                    </a:lnR>
                    <a:lnT>
                      <a:noFill/>
                    </a:lnT>
                    <a:lnB>
                      <a:noFill/>
                    </a:lnB>
                    <a:solidFill>
                      <a:srgbClr val="FFFFFF"/>
                    </a:solidFill>
                  </a:tcPr>
                </a:tc>
              </a:tr>
              <a:tr h="706120">
                <a:tc>
                  <a:txBody>
                    <a:bodyPr/>
                    <a:lstStyle/>
                    <a:p>
                      <a:pPr fontAlgn="t"/>
                      <a:r>
                        <a:rPr lang="en-US">
                          <a:solidFill>
                            <a:srgbClr val="333333"/>
                          </a:solidFill>
                        </a:rPr>
                        <a:t>Hydrogen Sulfide (H</a:t>
                      </a:r>
                      <a:r>
                        <a:rPr lang="en-US" baseline="-25000">
                          <a:solidFill>
                            <a:srgbClr val="333333"/>
                          </a:solidFill>
                        </a:rPr>
                        <a:t>2</a:t>
                      </a:r>
                      <a:r>
                        <a:rPr lang="en-US">
                          <a:solidFill>
                            <a:srgbClr val="333333"/>
                          </a:solidFill>
                        </a:rPr>
                        <a:t>S) mg/L</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&lt;0.2</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0.2-2.0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&gt;2.0</a:t>
                      </a:r>
                      <a:endParaRPr lang="en-US"/>
                    </a:p>
                  </a:txBody>
                  <a:tcPr marL="0" marR="0" marT="0" marB="0">
                    <a:lnL>
                      <a:noFill/>
                    </a:lnL>
                    <a:lnR>
                      <a:noFill/>
                    </a:lnR>
                    <a:lnT>
                      <a:noFill/>
                    </a:lnT>
                    <a:lnB>
                      <a:noFill/>
                    </a:lnB>
                    <a:solidFill>
                      <a:srgbClr val="FFFFFF"/>
                    </a:solidFill>
                  </a:tcPr>
                </a:tc>
              </a:tr>
              <a:tr h="706120">
                <a:tc>
                  <a:txBody>
                    <a:bodyPr/>
                    <a:lstStyle/>
                    <a:p>
                      <a:pPr fontAlgn="t"/>
                      <a:r>
                        <a:rPr lang="en-US">
                          <a:solidFill>
                            <a:srgbClr val="333333"/>
                          </a:solidFill>
                        </a:rPr>
                        <a:t>Total Dissolved Solids (TDS) mg/L</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&lt;500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500-2000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&gt;2000</a:t>
                      </a:r>
                      <a:endParaRPr lang="en-US"/>
                    </a:p>
                  </a:txBody>
                  <a:tcPr marL="0" marR="0" marT="0" marB="0">
                    <a:lnL>
                      <a:noFill/>
                    </a:lnL>
                    <a:lnR>
                      <a:noFill/>
                    </a:lnR>
                    <a:lnT>
                      <a:noFill/>
                    </a:lnT>
                    <a:lnB>
                      <a:noFill/>
                    </a:lnB>
                    <a:solidFill>
                      <a:srgbClr val="FFFFFF"/>
                    </a:solidFill>
                  </a:tcPr>
                </a:tc>
              </a:tr>
              <a:tr h="706120">
                <a:tc>
                  <a:txBody>
                    <a:bodyPr/>
                    <a:lstStyle/>
                    <a:p>
                      <a:pPr fontAlgn="t"/>
                      <a:r>
                        <a:rPr lang="en-US">
                          <a:solidFill>
                            <a:srgbClr val="333333"/>
                          </a:solidFill>
                        </a:rPr>
                        <a:t>Total Suspended Solids (TSS) mg/L</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&lt;50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50-100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&gt;100</a:t>
                      </a:r>
                      <a:endParaRPr lang="en-US"/>
                    </a:p>
                  </a:txBody>
                  <a:tcPr marL="0" marR="0" marT="0" marB="0">
                    <a:lnL>
                      <a:noFill/>
                    </a:lnL>
                    <a:lnR>
                      <a:noFill/>
                    </a:lnR>
                    <a:lnT>
                      <a:noFill/>
                    </a:lnT>
                    <a:lnB>
                      <a:noFill/>
                    </a:lnB>
                    <a:solidFill>
                      <a:srgbClr val="FFFFFF"/>
                    </a:solidFill>
                  </a:tcPr>
                </a:tc>
              </a:tr>
              <a:tr h="353060">
                <a:tc>
                  <a:txBody>
                    <a:bodyPr/>
                    <a:lstStyle/>
                    <a:p>
                      <a:pPr fontAlgn="t"/>
                      <a:r>
                        <a:rPr lang="en-US">
                          <a:solidFill>
                            <a:srgbClr val="333333"/>
                          </a:solidFill>
                        </a:rPr>
                        <a:t>Bacteria Count (#/ml)</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&lt;10,000</a:t>
                      </a:r>
                      <a:endParaRPr lang="en-US"/>
                    </a:p>
                  </a:txBody>
                  <a:tcPr marL="0" marR="0" marT="0" marB="0">
                    <a:lnL>
                      <a:noFill/>
                    </a:lnL>
                    <a:lnR>
                      <a:noFill/>
                    </a:lnR>
                    <a:lnT>
                      <a:noFill/>
                    </a:lnT>
                    <a:lnB>
                      <a:noFill/>
                    </a:lnB>
                    <a:solidFill>
                      <a:srgbClr val="FFFFFF"/>
                    </a:solidFill>
                  </a:tcPr>
                </a:tc>
                <a:tc>
                  <a:txBody>
                    <a:bodyPr/>
                    <a:lstStyle/>
                    <a:p>
                      <a:pPr fontAlgn="t"/>
                      <a:r>
                        <a:rPr lang="en-US">
                          <a:solidFill>
                            <a:srgbClr val="333333"/>
                          </a:solidFill>
                        </a:rPr>
                        <a:t>10,000-50,000</a:t>
                      </a:r>
                      <a:endParaRPr lang="en-US"/>
                    </a:p>
                  </a:txBody>
                  <a:tcPr marL="0" marR="0" marT="0" marB="0">
                    <a:lnL>
                      <a:noFill/>
                    </a:lnL>
                    <a:lnR>
                      <a:noFill/>
                    </a:lnR>
                    <a:lnT>
                      <a:noFill/>
                    </a:lnT>
                    <a:lnB>
                      <a:noFill/>
                    </a:lnB>
                    <a:solidFill>
                      <a:srgbClr val="FFFFFF"/>
                    </a:solidFill>
                  </a:tcPr>
                </a:tc>
                <a:tc>
                  <a:txBody>
                    <a:bodyPr/>
                    <a:lstStyle/>
                    <a:p>
                      <a:pPr fontAlgn="t"/>
                      <a:r>
                        <a:rPr lang="en-US" dirty="0">
                          <a:solidFill>
                            <a:srgbClr val="333333"/>
                          </a:solidFill>
                        </a:rPr>
                        <a:t>&gt;50,000</a:t>
                      </a:r>
                      <a:endParaRPr lang="en-US" dirty="0"/>
                    </a:p>
                  </a:txBody>
                  <a:tcPr marL="0" marR="0" marT="0" marB="0">
                    <a:lnL>
                      <a:noFill/>
                    </a:lnL>
                    <a:lnR>
                      <a:noFill/>
                    </a:lnR>
                    <a:lnT>
                      <a:noFill/>
                    </a:lnT>
                    <a:lnB>
                      <a:noFill/>
                    </a:lnB>
                    <a:solidFill>
                      <a:srgbClr val="FFFFFF"/>
                    </a:solidFill>
                  </a:tcPr>
                </a:tc>
              </a:tr>
            </a:tbl>
          </a:graphicData>
        </a:graphic>
      </p:graphicFrame>
      <p:sp>
        <p:nvSpPr>
          <p:cNvPr id="5120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333333"/>
                </a:solidFill>
                <a:effectLst/>
                <a:latin typeface="Verdana" pitchFamily="34" charset="0"/>
              </a:rPr>
              <a:t> </a:t>
            </a:r>
            <a:endParaRPr kumimoji="0" lang="en-US" sz="1100" b="0" i="0" u="none" strike="noStrike" cap="none" normalizeH="0" baseline="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333333"/>
                </a:solidFill>
                <a:effectLst/>
                <a:latin typeface="Verdana" pitchFamily="34"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76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Most Common Problem</a:t>
            </a:r>
            <a:endParaRPr lang="en-US" sz="3600" dirty="0"/>
          </a:p>
        </p:txBody>
      </p:sp>
      <p:sp>
        <p:nvSpPr>
          <p:cNvPr id="5" name="Content Placeholder 4"/>
          <p:cNvSpPr>
            <a:spLocks noGrp="1"/>
          </p:cNvSpPr>
          <p:nvPr>
            <p:ph idx="1"/>
          </p:nvPr>
        </p:nvSpPr>
        <p:spPr/>
        <p:txBody>
          <a:bodyPr/>
          <a:lstStyle/>
          <a:p>
            <a:r>
              <a:rPr lang="en-US" dirty="0" smtClean="0"/>
              <a:t>Management</a:t>
            </a:r>
          </a:p>
          <a:p>
            <a:r>
              <a:rPr lang="en-US" dirty="0" smtClean="0"/>
              <a:t>Management</a:t>
            </a:r>
          </a:p>
          <a:p>
            <a:r>
              <a:rPr lang="en-US" dirty="0" smtClean="0"/>
              <a:t>Management</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46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a:xfrm>
            <a:off x="609600" y="206375"/>
            <a:ext cx="5715000" cy="1470025"/>
          </a:xfrm>
        </p:spPr>
        <p:txBody>
          <a:bodyPr>
            <a:normAutofit/>
          </a:bodyPr>
          <a:lstStyle/>
          <a:p>
            <a:r>
              <a:rPr lang="en-US" sz="3600" dirty="0"/>
              <a:t>Monitor soil moisture</a:t>
            </a:r>
          </a:p>
        </p:txBody>
      </p:sp>
      <p:pic>
        <p:nvPicPr>
          <p:cNvPr id="32770" name="Picture 2" descr="https://encrypted-tbn1.gstatic.com/images?q=tbn:ANd9GcSjfpjHWLobdE1ZXk2WjpY1XVyBkJAcuM3vubTuIY4lOgQinm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1000"/>
            <a:ext cx="2828925" cy="1619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83234" y="3352800"/>
            <a:ext cx="4572000" cy="3046988"/>
          </a:xfrm>
          <a:prstGeom prst="rect">
            <a:avLst/>
          </a:prstGeom>
        </p:spPr>
        <p:txBody>
          <a:bodyPr>
            <a:spAutoFit/>
          </a:bodyPr>
          <a:lstStyle/>
          <a:p>
            <a:pPr marL="457200" indent="-457200">
              <a:buFont typeface="Arial" pitchFamily="34" charset="0"/>
              <a:buChar char="•"/>
            </a:pPr>
            <a:r>
              <a:rPr lang="en-US" sz="3200" dirty="0"/>
              <a:t>Sun</a:t>
            </a:r>
          </a:p>
          <a:p>
            <a:pPr marL="457200" indent="-457200">
              <a:buFont typeface="Arial" pitchFamily="34" charset="0"/>
              <a:buChar char="•"/>
            </a:pPr>
            <a:r>
              <a:rPr lang="en-US" sz="3200" dirty="0"/>
              <a:t>Wind</a:t>
            </a:r>
          </a:p>
          <a:p>
            <a:pPr marL="457200" indent="-457200">
              <a:buFont typeface="Arial" pitchFamily="34" charset="0"/>
              <a:buChar char="•"/>
            </a:pPr>
            <a:r>
              <a:rPr lang="en-US" sz="3200" dirty="0"/>
              <a:t>Rain</a:t>
            </a:r>
          </a:p>
          <a:p>
            <a:pPr marL="457200" indent="-457200">
              <a:buFont typeface="Arial" pitchFamily="34" charset="0"/>
              <a:buChar char="•"/>
            </a:pPr>
            <a:r>
              <a:rPr lang="en-US" sz="3200" dirty="0"/>
              <a:t>Temp</a:t>
            </a:r>
          </a:p>
          <a:p>
            <a:pPr marL="457200" indent="-457200">
              <a:buFont typeface="Arial" pitchFamily="34" charset="0"/>
              <a:buChar char="•"/>
            </a:pPr>
            <a:r>
              <a:rPr lang="en-US" sz="3200" dirty="0"/>
              <a:t>Relative humidity</a:t>
            </a:r>
          </a:p>
          <a:p>
            <a:pPr marL="457200" indent="-457200">
              <a:buFont typeface="Arial" pitchFamily="34" charset="0"/>
              <a:buChar char="•"/>
            </a:pPr>
            <a:r>
              <a:rPr lang="en-US" sz="3200" dirty="0"/>
              <a:t>Crop removal</a:t>
            </a:r>
          </a:p>
        </p:txBody>
      </p:sp>
      <p:sp>
        <p:nvSpPr>
          <p:cNvPr id="3" name="Rectangle 2"/>
          <p:cNvSpPr/>
          <p:nvPr/>
        </p:nvSpPr>
        <p:spPr>
          <a:xfrm>
            <a:off x="609600" y="1782396"/>
            <a:ext cx="4063933" cy="1077218"/>
          </a:xfrm>
          <a:prstGeom prst="rect">
            <a:avLst/>
          </a:prstGeom>
        </p:spPr>
        <p:txBody>
          <a:bodyPr wrap="none">
            <a:spAutoFit/>
          </a:bodyPr>
          <a:lstStyle/>
          <a:p>
            <a:r>
              <a:rPr lang="en-US" sz="3200" dirty="0">
                <a:latin typeface="+mj-lt"/>
                <a:ea typeface="+mj-ea"/>
                <a:cs typeface="+mj-cs"/>
              </a:rPr>
              <a:t>Factors that influence </a:t>
            </a:r>
            <a:endParaRPr lang="en-US" sz="3200" dirty="0" smtClean="0">
              <a:latin typeface="+mj-lt"/>
              <a:ea typeface="+mj-ea"/>
              <a:cs typeface="+mj-cs"/>
            </a:endParaRPr>
          </a:p>
          <a:p>
            <a:r>
              <a:rPr lang="en-US" sz="3200" dirty="0" smtClean="0">
                <a:latin typeface="+mj-lt"/>
                <a:ea typeface="+mj-ea"/>
                <a:cs typeface="+mj-cs"/>
              </a:rPr>
              <a:t>soil </a:t>
            </a:r>
            <a:r>
              <a:rPr lang="en-US" sz="3200" dirty="0">
                <a:latin typeface="+mj-lt"/>
                <a:ea typeface="+mj-ea"/>
                <a:cs typeface="+mj-cs"/>
              </a:rPr>
              <a:t>moisture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25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550" y="228600"/>
            <a:ext cx="3571875" cy="6350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9300" y="228600"/>
            <a:ext cx="2971800" cy="52832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5770021"/>
      </p:ext>
    </p:extLst>
  </p:cSld>
  <p:clrMapOvr>
    <a:masterClrMapping/>
  </p:clrMapOvr>
  <p:transition spd="slow" advTm="768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228600"/>
            <a:ext cx="8305800" cy="1143000"/>
          </a:xfrm>
        </p:spPr>
        <p:txBody>
          <a:bodyPr>
            <a:noAutofit/>
          </a:bodyPr>
          <a:lstStyle/>
          <a:p>
            <a:r>
              <a:rPr lang="en-US" sz="3600" dirty="0"/>
              <a:t>Soil Moisture </a:t>
            </a:r>
            <a:r>
              <a:rPr lang="en-US" sz="3600" dirty="0" smtClean="0"/>
              <a:t/>
            </a:r>
            <a:br>
              <a:rPr lang="en-US" sz="3600" dirty="0" smtClean="0"/>
            </a:br>
            <a:r>
              <a:rPr lang="en-US" sz="3600" dirty="0" smtClean="0"/>
              <a:t>Monitoring Techniques</a:t>
            </a:r>
            <a:endParaRPr lang="en-US" sz="3600" dirty="0"/>
          </a:p>
        </p:txBody>
      </p:sp>
      <p:sp>
        <p:nvSpPr>
          <p:cNvPr id="33795" name="Rectangle 3"/>
          <p:cNvSpPr>
            <a:spLocks noGrp="1" noChangeArrowheads="1"/>
          </p:cNvSpPr>
          <p:nvPr>
            <p:ph idx="1"/>
          </p:nvPr>
        </p:nvSpPr>
        <p:spPr>
          <a:xfrm>
            <a:off x="762000" y="1828800"/>
            <a:ext cx="8077200" cy="4297363"/>
          </a:xfrm>
        </p:spPr>
        <p:txBody>
          <a:bodyPr/>
          <a:lstStyle/>
          <a:p>
            <a:pPr>
              <a:lnSpc>
                <a:spcPct val="90000"/>
              </a:lnSpc>
            </a:pPr>
            <a:r>
              <a:rPr lang="en-US" dirty="0"/>
              <a:t>The "Feel Method" </a:t>
            </a:r>
          </a:p>
          <a:p>
            <a:pPr>
              <a:lnSpc>
                <a:spcPct val="90000"/>
              </a:lnSpc>
            </a:pPr>
            <a:r>
              <a:rPr lang="en-US" dirty="0"/>
              <a:t>Neutron Probe </a:t>
            </a:r>
          </a:p>
          <a:p>
            <a:pPr>
              <a:lnSpc>
                <a:spcPct val="90000"/>
              </a:lnSpc>
            </a:pPr>
            <a:r>
              <a:rPr lang="en-US" dirty="0"/>
              <a:t>Electrical Resistance </a:t>
            </a:r>
          </a:p>
          <a:p>
            <a:pPr>
              <a:lnSpc>
                <a:spcPct val="90000"/>
              </a:lnSpc>
            </a:pPr>
            <a:r>
              <a:rPr lang="en-US" dirty="0"/>
              <a:t>Soil Tension </a:t>
            </a:r>
          </a:p>
          <a:p>
            <a:pPr>
              <a:lnSpc>
                <a:spcPct val="90000"/>
              </a:lnSpc>
            </a:pPr>
            <a:r>
              <a:rPr lang="en-US" dirty="0"/>
              <a:t>New Technology </a:t>
            </a:r>
          </a:p>
          <a:p>
            <a:pPr>
              <a:lnSpc>
                <a:spcPct val="90000"/>
              </a:lnSpc>
            </a:pPr>
            <a:r>
              <a:rPr lang="en-US" dirty="0" smtClean="0"/>
              <a:t>Computerized </a:t>
            </a:r>
            <a:r>
              <a:rPr lang="en-US" dirty="0"/>
              <a:t>Irrigation Scheduling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588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p:cNvPicPr>
            <a:picLocks noChangeAspect="1" noChangeArrowheads="1"/>
          </p:cNvPicPr>
          <p:nvPr/>
        </p:nvPicPr>
        <p:blipFill>
          <a:blip r:embed="rId5" cstate="print"/>
          <a:srcRect/>
          <a:stretch>
            <a:fillRect/>
          </a:stretch>
        </p:blipFill>
        <p:spPr bwMode="auto">
          <a:xfrm>
            <a:off x="4648200" y="838200"/>
            <a:ext cx="3973513" cy="4419600"/>
          </a:xfrm>
          <a:prstGeom prst="rect">
            <a:avLst/>
          </a:prstGeom>
          <a:noFill/>
          <a:ln w="9525">
            <a:noFill/>
            <a:miter lim="800000"/>
            <a:headEnd/>
            <a:tailEnd/>
          </a:ln>
          <a:effectLst/>
        </p:spPr>
      </p:pic>
      <p:pic>
        <p:nvPicPr>
          <p:cNvPr id="29703" name="Picture 7"/>
          <p:cNvPicPr>
            <a:picLocks noChangeAspect="1" noChangeArrowheads="1"/>
          </p:cNvPicPr>
          <p:nvPr/>
        </p:nvPicPr>
        <p:blipFill>
          <a:blip r:embed="rId6" cstate="print"/>
          <a:srcRect/>
          <a:stretch>
            <a:fillRect/>
          </a:stretch>
        </p:blipFill>
        <p:spPr bwMode="auto">
          <a:xfrm>
            <a:off x="1143000" y="152400"/>
            <a:ext cx="2857500" cy="6400800"/>
          </a:xfrm>
          <a:prstGeom prst="rect">
            <a:avLst/>
          </a:prstGeom>
          <a:noFill/>
          <a:ln w="9525">
            <a:noFill/>
            <a:miter lim="800000"/>
            <a:headEnd/>
            <a:tailEnd/>
          </a:ln>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587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ChangeAspect="1" noChangeArrowheads="1"/>
          </p:cNvPicPr>
          <p:nvPr/>
        </p:nvPicPr>
        <p:blipFill>
          <a:blip r:embed="rId5" cstate="print"/>
          <a:srcRect/>
          <a:stretch>
            <a:fillRect/>
          </a:stretch>
        </p:blipFill>
        <p:spPr bwMode="auto">
          <a:xfrm>
            <a:off x="914400" y="381000"/>
            <a:ext cx="3690938" cy="5638800"/>
          </a:xfrm>
          <a:prstGeom prst="rect">
            <a:avLst/>
          </a:prstGeom>
          <a:noFill/>
          <a:ln w="9525">
            <a:noFill/>
            <a:miter lim="800000"/>
            <a:headEnd/>
            <a:tailEnd/>
          </a:ln>
          <a:effectLst/>
        </p:spPr>
      </p:pic>
      <p:pic>
        <p:nvPicPr>
          <p:cNvPr id="109574" name="Picture 6"/>
          <p:cNvPicPr>
            <a:picLocks noChangeAspect="1" noChangeArrowheads="1"/>
          </p:cNvPicPr>
          <p:nvPr/>
        </p:nvPicPr>
        <p:blipFill>
          <a:blip r:embed="rId6" cstate="print"/>
          <a:srcRect/>
          <a:stretch>
            <a:fillRect/>
          </a:stretch>
        </p:blipFill>
        <p:spPr bwMode="auto">
          <a:xfrm>
            <a:off x="4588773" y="685800"/>
            <a:ext cx="4419600" cy="1947863"/>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162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5" cstate="print"/>
          <a:srcRect/>
          <a:stretch>
            <a:fillRect/>
          </a:stretch>
        </p:blipFill>
        <p:spPr bwMode="auto">
          <a:xfrm>
            <a:off x="381000" y="76200"/>
            <a:ext cx="6934200" cy="6864350"/>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93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5" cstate="print"/>
          <a:srcRect/>
          <a:stretch>
            <a:fillRect/>
          </a:stretch>
        </p:blipFill>
        <p:spPr bwMode="auto">
          <a:xfrm>
            <a:off x="609600" y="609600"/>
            <a:ext cx="7772400" cy="5003800"/>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33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Phone Screenshot 1"/>
          <p:cNvPicPr>
            <a:picLocks noChangeAspect="1" noChangeArrowheads="1"/>
          </p:cNvPicPr>
          <p:nvPr/>
        </p:nvPicPr>
        <p:blipFill>
          <a:blip r:embed="rId5" cstate="print"/>
          <a:srcRect/>
          <a:stretch>
            <a:fillRect/>
          </a:stretch>
        </p:blipFill>
        <p:spPr bwMode="auto">
          <a:xfrm>
            <a:off x="990600" y="304800"/>
            <a:ext cx="3048000" cy="4572000"/>
          </a:xfrm>
          <a:prstGeom prst="rect">
            <a:avLst/>
          </a:prstGeom>
          <a:noFill/>
        </p:spPr>
      </p:pic>
      <p:pic>
        <p:nvPicPr>
          <p:cNvPr id="45060" name="Picture 4" descr="iPhone Screenshot 2"/>
          <p:cNvPicPr>
            <a:picLocks noChangeAspect="1" noChangeArrowheads="1"/>
          </p:cNvPicPr>
          <p:nvPr/>
        </p:nvPicPr>
        <p:blipFill>
          <a:blip r:embed="rId6" cstate="print"/>
          <a:srcRect/>
          <a:stretch>
            <a:fillRect/>
          </a:stretch>
        </p:blipFill>
        <p:spPr bwMode="auto">
          <a:xfrm>
            <a:off x="5181600" y="990600"/>
            <a:ext cx="3048000" cy="45720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144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jimlaurwilliams.org/wordpress/wp-content/uploads/2011/07/Chew2NotQuiteFixed0886.jpg"/>
          <p:cNvPicPr>
            <a:picLocks noChangeAspect="1" noChangeArrowheads="1"/>
          </p:cNvPicPr>
          <p:nvPr/>
        </p:nvPicPr>
        <p:blipFill>
          <a:blip r:embed="rId5" cstate="print"/>
          <a:srcRect/>
          <a:stretch>
            <a:fillRect/>
          </a:stretch>
        </p:blipFill>
        <p:spPr bwMode="auto">
          <a:xfrm>
            <a:off x="762000" y="160338"/>
            <a:ext cx="6667500" cy="4200526"/>
          </a:xfrm>
          <a:prstGeom prst="rect">
            <a:avLst/>
          </a:prstGeom>
          <a:noFill/>
        </p:spPr>
      </p:pic>
      <p:sp>
        <p:nvSpPr>
          <p:cNvPr id="50180" name="AutoShape 4" descr="data:image/jpeg;base64,/9j/4AAQSkZJRgABAQAAAQABAAD/2wCEAAkGBhQSERQTEhQWFRUWGBwUGBYXFRgYFxoXGBcYFRgZFxgYGyYfFxsjGRkYHy8gIycpLCwtGR4xNTAqNSYrLCkBCQoKDgwOGg8PGiwkHyQsLCwsLCwsLCwsLCwsLCwsKSksLCwsKSwsLCwsLCwsLCwsLCwsLCwsLCwsLCwsLCwsLP/AABEIALgBEgMBIgACEQEDEQH/xAAbAAACAwEBAQAAAAAAAAAAAAAEBQADBgIBB//EAD4QAAECBAQDBgMFCAICAwAAAAECEQADEiEEBTFBIlFhBhMycYGRobHwI0JSwdEHFBVicqLh8TOCkrIWJFP/xAAZAQADAQEBAAAAAAAAAAAAAAABAgMABAX/xAAkEQACAgMAAgICAwEAAAAAAAAAAQIREiExA0FRcRNhgaHwIv/aAAwDAQACEQMRAD8A+nJTFOMxoli5gxCYz3amQW1irnozQdl3aBKyzw+k4xHMR8mlLUnSGGW5nMJ1LC14lbbFzo+izs6Qks8F4fM0L0Ij53mCioO5hLgs/XKnColt+UNJUBTs+0R7CzJc1TOQCC9oZwo5IkSJGMcKTHJiwxSswyMSqIVxUVR4pcPQC0qjl4q72O0GDVGL0x0BHCFRY8TYD2JEiQoxypMVqlRdEaDYAbuI4Vh4MaI0AIuVJikyoaKlxSqXCsdCtciK+4hkqXHHcwgQVMmOu5gkojmFowDPkvAxw0NViK+6gozQPKlWi1EmLUy4tSINAoF7mJBbRINCixGYJ5xnO0eYOQBzhanEkHWOVoruTF6EystlSkAOdY8wkwFVoWzZKrh7RThVmUqGUq9E3G0abuHF4y3aDC0mHU3OGS4hHjpq5+gMHyU0JFNDvsdmqpJAPhj6bhs0QoC4vHxGTmRkkJIL84ZYbOV1AhR10iK4UTpn2gKj2E2RZlXLFRu0XnOkVUvBplLD1GKVmPO/B0MKc27QS5I5nkNtPyL+hhudN0PUqOVKjJntNMUxsNRpu4D+j/CBJmeTCKX0TyubkProxJ9oH5o+h/xM2qVQQlUfOU5rNVuoWJDkP19dn/zBEzMJoSEiY5fclQKiToLPvq220B+aw/jPoQMWAx83HaSZJqPeOx0Jflb2bTnD/K+3cuYsIXwksAbM7DVtHO20DKxZQZrHj2KUTgdCD6xaDBER1EiRDAGJEjx48qjGPY5UI9Co5WYRsJUoRWYsjymJOVDWVGOCmLjFazC5As57uLUpjlKo6rjORrPTLiglouMyBMSuGjIzO+8iQJ3kSL2az5xMF47kjrC8ziYuTMLWg2JQb3nvA5Xzj2QCYkxN4awMqMsNDDAIFOkDBmi6TO2gpoVrQvxmCrXpaPVYQhiNoeyZQZzrHYp0tAUfZOymRnKkS2FoSS8wmqm1XhrjpiEhtSXLDoCfygRGISAKkgKa/oXI6kjfpCeSdaL+Lxtq/Q2VnSyyQTe7XFgCX+vzgDFYkrNy5B+VIIfa5HwAgA4whaVP90ODs7vbyIP5xUrEMpJ1qBV0YanzuDbkLxyyk2zujFJaDpeLN1beEXF9CVX0YH2jkYmliHdTJAbXipADB2FvS/Jq0pG70oAJtsOH2cRVjs07tMsAEzFcg5B+9/2uEknRlG7BymBpIMm4gpAD/wBTG7m5JPIMPoPAOZYkyw6SC4UXGlRFm6MWvcjbklzVOInSilFMsEhNKie8NqUADRIPm/EfVFh582UQZyHc0ufEm4GjsNB7DlFowtE3KnzQ1n5gokJJZKWqc3JJdrnygtGZqcEKYJA6sRxEjcnp5QpzOYkoEwFxu2vK/qDb9I9wSytFiQSkgKs524fk/tDJGNd2d7UTErSpSjSLAEnow5Ei3teNZK7fEnRxbTW/0PePmctSUWFgwQBqSBY7bt1eCU4vYP6hn2vq2u7n8mEqz6/ge3MosFOOuvyhrJ7QyF6TU+pb5x8NlYhRFtPIgMOZ+9oekGYbEzCWLBufnyG/nvzeCJifaxmks3C0tzeO/wB8SzuI+PTMWb3YA8w7tZz9b+tmHzpaQGWPTXyb4/rAas1H1VWaJBjv+IpZ4+aDPivxFm3BY+zEDfeC149bWJPTf2hMBXZt52bgaQqxXacJ3jM4bM31VaAsznDaFwQts0h7UObGCP41aMRKKoP/AH8teGwVB2aiR2lToTBI7Qo5/GPnOLnHaOMLLWo2EJgmE+mKztPOBJ+ejnGORhJj3do4xiigXgqFGuzaDNBEjIScUaRc6D5RIa0NRMNICnAjs5cUnSOMFOCVesaDCzkkXh1TJNtCFaWED90rWCswLLJ2gYY5tLjR/wBYzNsOwGDr11+cXqwYRAmGx3L2+tY9n46reGVUBpnU2d1hZjceoWFzHSpxi0BITVZwWA9G+Z+BicpDRhbpFU9JRQs3JYk8gzkP5t8YAxhCFszgKMsN+Iyyx56j/UGYueUo5k0kf1XPp/mEuIx4VNKbAVAm/JLDz2NtW6xxW27PSSSjQZ3aQ4eok2O1kpdQ+OvNrwVKw/EQD4gQH1tcgEcyAA2nrAMlYUprhjSwDuXI/JuVw0NELSG1FJqPQBKrh9Szep5waA2V4/FmmbJQ9fAH5KVxJPRgCOlz90wJlOPSJIpHF4SvQtZwg+JyyS+9tGELM4MxSly0JZUwpWdSSAgIJUALIAqLn8RF3aHUmSnCyyl0Vi9dKq3s9JOjacIsNzF6Sj9krbdl2ERQCpctJDGrvEglhqxJtu41jOZh3awaVAsdi5YnQv8AVhBeZTFTE93KBVspZV4lhrCrYEm38pPSEqMOmUSQQp9ho4JYHm2pMPCzNIoxK6ELBc8T63L69Ta148wc6pVIYWciw1BASAPnsG5wK5Wq5Tc6PqpujsANz8TFqZyZakoB+1VqRYc9CH10BPK0UJDMLCSE3tYDZ9D8tW2MWpxFVhoPw3+b9Lmzc3gCWmgEqLvZiXJfbSwazCLMPMCuF7XNINIfmz29bxgjvCEsTto9wNtC7k9dYMTOQAHUC2gAYPY33O1j8dSilyl6zVMBYISz/wDY2+H+zKyQlIAf7uqh/aGJYOX5QoVTGFSDakl+h31LMP0itc5rJI5AKJA+A2vpygBexKkJG4YpfTcgHlp1iCnVJBH8h0vre+sFC0HCafvUOPYv0ADH15QVhMdT94eTny1t9HaFHfFg3ny/93fZxHKSQzgep/X9RpFUIzUompmfyK62f0f4iOpWAXVcQkkzDchx5Fn8hqfSHuXZzSwVcW87t6+8ZxsVjqTloYWjqdlAItBUrEJUmpOkWd9Z4FErYl/+N30h3gcnSkXEX4bEiL1ThGSo1gk3DJ2EIM/wfCWEaLvxAuPSlQgvgY9MjKRwjXQc4kOxl0SI0dGRm0FyTBKcYpO8DS1ARZNS1zDETmZPKjHKpB1EdSliCZK21hemBEJI6R6iSpR6x5iMcHax9wfeLcuxIq1+UC0g0dTssUOccKQyaXLghrtcGom9rVD/AMYb97VZ2ADuL7vAuIAPTwkWcOF7c+F7eUR80kuHR4YW7EWaY5pZNizAJNrABRH+fPnGUw8udLWhTElbMxc/acLskuAXHLbbXV4vAAsSUhNg+7tazXJBA9/SvL8FIkTKwTWHAUVAhD6lIIZPUvuTyhfG4pMr5E7GEvBCUDxXsTb+kGnYMAfS1oCxM9iybksBoxJSoliXbg/LnEnZnqZhFXgpBJdglTDZxodma/NYqYAAtytQYkJa6EgObgllUsCNXB6xkqM2EqzAqUhisLFaApKqQ0shydTU48VtNo7xWLqmpQmooASuYu5pLDhBJ4i7WveAcViGUjuwRLquprKdIY6B3NNhtAWY4gkqlpKQAxdSgx/CoX4mqCmtsLmHWxW6CpuNKVzAAHUHSQXFIADC9hq5sHPpC9VWyXUTckulyNKgQ7MbC1jePThhMFyuliKkpFRbVgxpAY2Ae5vyHk4WhSqSUyWGpUFFxzPmA3QWiyr0TbbPEyKCbC1iQWBO1mb69vcJNSkkk1qdq1WIA2/l8tD7wLOxbMmWaiq4J03ufr5xYvDOpNTKFIdzuGI02PTpGv5N9A0iYJi1AqLEsCmp/J9APhDjDyTJIVKDkWZ9i+6nbnpfpA6Z5NgSkblOoB0IOvNxyi1JUzJAWXYKchOhuLvc9OcByDgEIA7wruVqHhHhfd7OflF6sUpSQGQDpQTT7A62eFuGxs5RZaUhN2NWrFjvrvFok8ZICSFWcpty8Q09bdY36YfoYYWetP3EpuxCSE7jQn3/ADi9Cazd+G4vYbc7jf0iiVJ8ubIAD/Mnz+MECUeV+Y1H9SWdt4KYHZzNKtaQrqCkfK3qGMeFbeuoNvkPjHJlEXYX1IbZuQvtr8YneDQi2j7jzfXTn7xRMR8DcGphUQxFiNH9tfP9YJRiircG7B1AHYN/uFiVm9rXBBO9n9enytElzr+oZrln5m5HQ/pFBDVZRmzGlQb4vBwxqkqIJjJHEFKkuxBsbb+mnsY12TT0rYEpbYuXHvrAasVrRaMeRHM3M5m0O5mAG4HWPJeBS9xE8ZMS0ZxWNmPDPL0qUzmG03CIbwiFczFiWbQHFroYtWPU4UMIkJB2gj2FopZj8Oms2h3gsMFJIUwMZzLc2SixhrhcY6nBEVJPgzlZUlLnaLcPlyVm0V/vQO8DJzAIVrAdI0WwrGZCgbwtkZUgKOn1eLsyzgM7wD++BVr8QpJ5W+HvCOh0GYfEB2SWFiRqWDf56bbiK8SyUgpDuaSl2LHV7sByO0AZgFS1JcWB589xy2iudi3APh5B3cMHc6Daz845ZOzuUXE6xuMCuEWfbrSCdALhjpq/oFvcEKFiXBp0uWTy8NlB7eTiAZqCl5l7qDgsHudefqY0GW4QqloUCFOdHbhqS6WfQg6b1EkvrKq4M99E03DOuXUarkEq++p/CByDKsbsOsdrZImEUgrS5tehkEJcOWKduZA5CHWY5MlcpIDFSVgil0lgohypuqvNnvunzaYDNrRLIrCVgH7xtZX4QWUR5BXkydi82K5qDUpa1NUApD6pFlMscwo7B7HS0L8bIVKCMRMKVBlICSHAmUu5ve+/KHsuWVraWjvWDqKbhKAlJISEmomo3I6FhYR3iMAiYJaFlkqqJLB/EwcDQipyLeEchFoyrpJqzPzMdLKkpKgskPWVqAqIqZOtnLMbW6QPOxqpholhJcUrUAHuQDwaC7D0G94dSMhQELlTUi1YDAF0uFpII5X6tcWgb+GpkTQQRTTSWuSamex0IKWMVyiLTF+EwHdBlJBUzudPNKvmOrxDiHsLhzoWOj2f3gnHgkCnUE2O4Z9H8rdbaCBJ0uikkBgyt7FJBvvorToYXvR6pHeHmggEoUGOgd20exuQdri8EBCQs/hIdQDgF3268tb+0w6XSSwDh2fRrhumnoYLw0uoklJ3BIGybilty532byWxkgXLcPUonwgEgBYKww62UBYHl8oNEsJDA03ZgbAjcOBbo9rwTIwoSUsoOp2Giiehbkx2Oto5ApASEhSVEu55aNzHIjlDZWxcSipjZ3fis+v3gx+R9NY6nujiJLo5Omxbr+fxi0gE2AZil7aFyk+7gjqI5kSyLG+hYnY8jqA/zjIz+DmZO4nIdRDhyx/zrY8hHRnXPvfUbEONQDawiYg8JDMQdCA7ci1j/iBiqglRcpLOwPCQ1wHuxsQ769YrER6DhPAuCdA6S1xpbnEJLjRQLkW+FxYwKpFrFlXIVtq9jsHbbYeklYg34S7u2zNduY/XyasSbGS/CPXqLagg30HLaD8lxAQoJJYHzfnYPcM8LkTbPcAi7ai1iDHchBdlAE/iFgXuLfEfroQH0yVOdAMdmaYz+S4whF/nblDSRmCVCxgkZLZTjczKd4Tz8dU8W5xcvAaJYIiMn6CjwTDEiwSxziQtGyECsGH9YNwmBLsgxVMxSWJjzC5lTcWMVpAdhGO72UWJeFRmzFFyYKx2ZmYbxQhV9YSSvgVosl4JXiU/QfrygyTikhha3S3PTeNBlmESpDQrzrKgi4g4VwNlMrFImcEyqkA8QZwTo76udrax5iMiWB9kRNGxAvY7jYfpA2DRcA/1e1h+cbDsZk3ezbkhKACbsTclvcD084hPxppstDytaMh/AZ01wJa2DHwk+fPnDDD5VOkDiBQfEBuzNb2+mj7UU2jOdppSVSiSC6TUw1bc35RytKPS6m5aMVhZomyl80sbhnuKh5MB6VDzQ4bLhMqXMLqSVAlRLAWc+rfe2Ci8NlZU6iZS2Orf6t/uD0ZAkoFYDm7liHA5XB2294rGIJutCCQgSSUpVwg0qUPCAsS0qUpZAulxpYssG5ECY3ESlEELAmKYuwalKDVZ3ZSk21YnWNCckL2LmtCA7FNSkiYkAO1CUvbmA8IcZ2Xl973hU0xBBKfIJXS/NJB0d77xTATIAx+LlpFSVDipYOmxZnBazKdJCm1TpeF01AUQopBBTYP+FipIUwfhLg8tRDVHZSWk07lNVW6VF/Ri3vblHEvDaJI4gHBA6U3Hmpv9Rqrgyt9Fk6QLpLUiyVbh0gh/La+wgfBSiTSsBlALJ14qfzBPneGKsO4AVYqBBbRwkKHob36x3l+EJWAL12B0NIZn9Ff3RlwNgkrDMdLEFJ6hgPcg/KDcuw5ppFjUaT5UsoDYE2I2JgjE4JX2anuFBXIMFEK9CAR6EwdJd1EJa6kIcMQFAB08rVFz0hHwYVSuErqquxd3CWFtLgkeh83fxOHpdAJLsoKJfxKu3pB+GsCLOFEC2xPxubdFR4qRxherMgD8LvV+TdYKBYBhwUgqUA4IX0UNzyuGcR5icM7sGpuPIgkaXa3sIKOBL8TkAOB0KgNevED59I5xLpT6Fzy2foNR6w/sFaFK57OopsLHR0gMCTzHEY6CCosdWDEFn1Bf65QQqWQkg6sVBTdBr9c4ExcqgunzYfhU1iOgLD1HKKKibs9E1VANIqDvsdWIAPKx+rRn02Ohsx89uX00elY4j95Lc+p9nB9vOKv3pA1e4Ac61XUkHzHy9qoQPkzXKSzVBiNLufe/O/yi3CzQSCHGxBHhIflqD9bQCLgEBwoW/LzfTnZo7y4qE1TnUve4JF3Y6be+0EBsctLgi9wfocxpFqJJl7x7lUsAP9e+8W4swr+ScnR4uWVgwpxCFJMMsHjwLQPjcQCYRokjlBLDyj2OEqDRIw5mVYjUdY4VP5Rt05bLEvT4QvxOVS1BhaK4tAzMylzHUuaAbwTjssKDwmBZ+UzWqItCjWO8ozcgs9o9zPMFKOtoT4OQSdWgnFIpTzjWbRbIntfo3zj6x+z1YVhAqzlag41spmV16ciOcfFZM97aR9F/ZZmJEybIKrECYkdRwrb0ojn87eNjxSs+g5ljEoSSSB5kX9DGPzbGcMxTEMmrQgHz2P8AmNVjsOTxBIWrZ2s52LaiMR2gExKiFGyg2+7ghKdxs8Qj5FJ1/v5O7wwTWumGStM5ZJUpDKI4LFn2cNv8o28jE/ZpRLQBKSA4upSgXutThk7ndTEDZ8arKFSzwgqBPhI/9vrflq2mYpadykEEqO9k1ehukdPSOmMYk/NK2aHBISsFa6l01AFilNwUqUBuVEKT0T5Qlz/GJZU06lKVukgsaUORbSmYT7848y3MhMlJSbFI8DkWJLDXRk89jAqJiCFpN0JJRcalYLPpYCWi3InSzMQA5OK7yZfheWhvOyz5ptbzirD4cgGYTZTAgDesD4pCvN0xbjUupZSaVVBAO5SjVr82Oz39GGDkVVoNmYsC44mFvInT9YVodMBRhHKUkAhilwbBSRUlvNJPwhpkWUkoVNUGKUgW3ULWA0dgW9ImV4N5ZBZNKgu5swSC46MQP92KxOYESghFmZShzVSqkOObhx/iDibLYBjU0BSVMSaQlhd1VFKetkl/6yYrkrCSu4K168ThJakeVuVrnnC/M8XNrllXCynISRckNTfbjTpsGs9jMJhyUlZFwmoFmYghgWcEli467QMTZHCcGwL3YMNiQAgqI9SX9OUSZhabqVwqP/W4LG2gsPcQZMxIStEtQCFFgBZ967PoCwfnycQOKAKE3cLIdz4d/R/jAoNg4W3j3N26KYsrcEEloFxk1KAyndmLf1O/uCPWGv7sKUpbdQ22IYjzd4BnSEuSfxVq10IPwun2jaD6FM/dKRozf03sPQj6eKcT6Fg3uR86oOWsJcLs6Tc7HhOu9zrC+YAqynYnbkOItzul/UwyAzhUxyC3i23vrflcwvnygpBLE7eVKreoL/CCMZOZZYu4s53DubdD8Ium4Vwun7wpvoanHu4J9YohJEy7/jANwXIaxdQfTY2H0YcYOVUat7beYf2uPbYQhyZCiX2pSkj0Je/Un4RtMuwNwdLGx300P1qILdAXC+djAghIN+V/oxRi8zDawfPwpfwh/WBZmQVniiak2SlTFvfWtASpqn3jVSMuTKF/lFkvDpUenlBxbJ3Rl0ziw1+Mexshg5fSJBxZrRk5OfEoKTA8iYtTrCqUjUmHWYZPLwakoYTFlIUp0LPESrhQlnVowJYfKFWJXiClXdkgKWQZaJCy76WU6QGVZ3JaziEl5XxDJICnZ8QzUlL+IwXgu2oYomJCg9mhHicikTlU1TJKyAShgWb+QAM9iD8Lw7H7MZPdopxwS4cqUhXiYFqRdO9zyPKEjKn3Y0mro5mzpajUgt0MSUmosfjCzFdhihqMVUSWBKFIQ42rKjT/ANgPSNJ2d7NTQoomqSVJD01Cotr7ctYfNJ7BQpOBAVGl7EJMnGS17KqQ5/mDB/8As0c5dKnyypU6YikqZEoICi2tRU7JDBvOGeHzWSpbApChxGxPhuT6WMK5Rkmn7GSd6PpqTaAMxy1BeZS628RuR5cvSJkOdy8TLqlqCmNJZ3ChqCDcQTj5vC0cOFxaZdNp6PnXbhJlzZS06LlnSzqCi7+ih9NAeEkmbLch25iNLn8usS92qSzjWxJv7ekLE4NQshJ0vo0dfjlFRSaITUsm0IV4BJKk3TVYt11PSKcZg1JJUElRJKlXsX0DDYED0h2vLVgFRB6kBwBzJjmTLWo8Jqa2l4e16Cm/ZnZEkA8RcC46ktUT019+ogjKsVVWo8Ky4UPi46Ak/RhvOy5JLNxJLmzXZr+kReBSDYNuW3d309PhDKSCjhc4uAXDpc9X4UD0/KF0mYySdTUqzm6gSgH/AMU/2w1KSN0vwkeYB/O8JsRlS0sAQQli19rfrByQUCrxJJQSfvNy1v6bfDk0McZLYAuSggOCWBLsWA/XUjnC9WXKSQQNGb0JZvlBsyapdhuBroCk6gc6lO38o5Ro7CymRikrnJKtZcspJPhLqKixa7M79Bvp6JZssjRyB+FboCkt/MlTn0iT5YHe0spkg38lgnrdJJ/qMUTJpK2dhQWG7lITfqrRunSHdCl2LmUgkE8PGHuwCbv62isznUUt1HKzFST6hXsYi8bfkkBr/eZJSP7qi3Tk0LVzkgOCQHsx1JUSr5Ef6ibiUTKcyUFkF2YhIP8AXcW5AEg+W8DLWbhvC9tt7Dmwt/uLJ81hrZ39QkJ+XyMCTV3F+r9DcDpcRkgtnaEClMxQ0ASxt94VAt0B9+oiYOY8tDm4UARpbiV9eXlHC11Jto+3Kz6fVxBuS4AmZo4dm9LfFjFFwRjvs7liEupZCdteTn829IMPaeWhQApo+njlXZOZiAwVSwvf4e9/U84V4v8AZ6dFLL9GhHbJN26NXm/aGT3SVSyHjPq7VgByYqwX7PkqNPeqBPM/lGlR+xuz96FPzEFJsXhlZnagHeBMTnc7WU7RpZ37MxLV4vYRejsioeEj1Eav2bRlU5piWFo8jZJyGYB932jyDiNSNPNQiZNTMSFJmOAszkrSUoFwUIdIF71E2vblWrKQq6eIEbJWEqfX7QKdm3AUGYnYRZluBQs1IQo2Iau/uq55WIFmiYnIpXj7kqW9HEpy1iGqUoNuzM4vCVfQ8Fi8vQtJTMlyEzEqIcqUtg/3SgC9jqoU2Dhi6zG5SpSCZWJlJZ1mWZCnoSlygMsCbuKnU7li4uxx+OlJJCxMSEmwrSGAFPIgXAYa6Po0Lk4vDqVw1KCnF5ilDhfXh5gm+8LS+AGQzPL8xM6gqQZOgUhpUtYB4nQog/qGvtGvy9SpzSimVU5UA7OTw1BklaCdPEXYRZgs2CFpKVcBcqepZSm1RYqNSnSBp5NeFuLzKQV1y0VJBepSTUk13LMNLsB/rONg1ocYnJJlX2ndS+JMsOVkF6UgUpS6m6kJcF94rX2dSp5R78pKQVzEy0AOC5Sk21L3uLjWwIsntNMTLSsiYtI0StSgkDUOkG5KmZ4XZhnuJWsFSgkFwlSQlKkhTWKkkOHCQa9b8i4UEuIbaGOWyv4dNWrDzVTKiAtCilSQw1AlpZKwCpy5FlAuRBkzt3MJLySSAQOMABQDtZJJblrGJ/hsyZMBUO8WFBRLhICWKFOV2CqAdFMel2tk4bEImEywqYniVLXa6Ug0qexFg/S2ovEZeOLdjKckhnjcyn4ouqtP3UhKOABgGJU297ly+wZqpmFmSDSszEW4qAFcOjuFGwtdLs8Aq7RzElLgKcutZJ4iZiQqxN0Dwj+UFhy5VjEJu4VUSVMykOHSS27MVERk2NXsbd8lYPdqn0jhIAKwW1JUoiom5ZrRdh83TJeWiaZYWoFQCKSQLWJJYHn5wvwwE9SgBWGciooLMQoqU3CKdTYs3OPJ3ZF01JmzEI5FPf7l+JJB12Y6KGzmkdkfyK6Gk/EpJJ71Iu4JCiD5sPRzHTOHM+X1SF0sGZtDCzLP2fKnTQgzFqSNTKlHXlWsMhNj4g5syS9nOByDALQJshKVJBI401KLWqIUwTYPo8NivktFZcQjxM1JKicQlIT+GbUX8wks/QRfl2fyJS/tp3ev91/COdNgoksPe0V51k+HrcJSAbEMxYHoXgM5DKUknu00B2LFyo7Akn4QcEO/G0TtN2qr4pZUlmbQA36sPSLMgzlOIRfxhLszDVQPSwLnzEAJykaKQkDYDRnswfy9osy5CZV0rQBTpYBm5eX1eHUMdmbctMc4vCUFajYFCgLXepTe1WvUQtVNZxrx28wkDXYAj4xXjO06DSjUS1APzBKQRbZnPoIXYjNkVPUWQxI0JIJI9a7E9IbpPgVPn1MkWqSPSo0G+1vz84oTiAQE60cYH8pVd+Z29T6e4FSVyKxZy/UBId/Ut6nzikYYh7EPw2/mqZidmPxgBB5qnqDu4Z/Jkeux9Oscplgpb71NyduEt53+MWmQULY3Jsf6QU0xXisRRoNX3/CR+nxjGQdhpD26aeb7egHpG47KZOgJUtRPCWsQ/wBf4j59JzmhTCVWXY3I0JBdhp1hj/FJ0wimWlCRdnWU6a3LmCwNNrR9RxUyWiUJgqWnfQNs5IjPTcZLUXqKFcjy6GMkMfiCKXDEFJAJpbqHsNdRFiMQojiT50nT65QHG+CYNGq/fASUOnQlydeg6x6c/pCQmYo872EZvBTZRVRMWqWgl9ASPUD8oe4PKsKpZpV3gOoUsIJ000P+4y8bJttdDcR2sSkcKSVvq7husEye3FaOJIB9oisiwqA4lF38JUpRV6QSnLsLVUEJS2hDlKgxt6bwcZfIMgZPaZDaf3RIH/esH/8Akj4xIGEg5P4LJmYroDKAUHYA39tIFFSrrUUg3ZJIAUN09esLcPnCRxFb7sdAfSDP4sBoQxuA1o1qhqaL5uHWpBSmZS48JulVyTbmX94SzMumIAQUh9XVf1Db+fzgyXnaTYsnfV/aGqZskhypxqkVcWmlO4gtxaFqhRLSkNYFVuJ2Ap0Nrm56awb/AAlQFS0mUklx/wAjAgbVFjpuCYtVm8qkMlFrAliWZuerwJiMYCl+8STvzI89oRyHpHi8mRcVFdqrVAkn7ou4v6WinEYXu1JW5SBtxBQLMOEJZSd7klhfS/MrGMVKIUWHiD6NYPqP9QuxXa1iECqlmYbDTyibu9h0E4pSlS1KKO8uEJXd0kFSiph4nKtCNIOw0sKpHdrLsDUpIAVoSoq0AfXdh5x7l+JlzkVEc02sxvcjmX1j2ZPTRRJlKfVVRJGjAP0YbQn6CwPOsDLU4MpEy9Ne/iD0kKCmLPyt6HOq7LorJM6ZLLuymKbhuEpBtc7je5jWhdIFaEk1PYXNwPS0WzZUxiKUkqYp4iCNm6Ftx7w4oBkszuaEBpssskFTJIQGUQySQsghtTbVjGgy7NJ82cZUgIEtRJKikkoSp13IUxO5BTawbV0+Dy3WscABBpFPiclyDq8avLM0KgzlEsGygyagm4BBDhL2cu7wsFvQGktg2M7MGS0wTWK2/wCKUqWAKbpBStwCL+58gJfZiSiUJjzVCkpZJLByQFUFN0X0ILliwLxoM3zT/wCvQoEKV4O6LABJep9hqG3aMGvFqJAExRDME34S5JH5v1isnWgJ+0DzsgUu6ygqCT4WTfhCvAHSbCxcE6teD+1WLTKw8rCYQKCZf2ZmkOKk+OkqYqVU5J671CCsszGZWK18CLKqKSRo5NqhUSPDcip4ImY1KnQJk1Esu4pStBcFNwQ7HS1+sBSTKR8jRgMHkipgWFTV0t4m4bs6VW4XA5jSBMVkyHISuyBo3Eo2ItVw766Ha4j6fhM7mIQyKVVEs3Ajeyks5tZ303jpOGQtAmLwhmzanQoqZBYsspVcpIOgPRjYxS74I5Pp8jXlagAUhQUGe7vu7Nq49ejGAv4IS5uRq5BbXY9do+0ycnkomkLktWykKAIUFC5csECwJdncFjpAecZDIkCogLStT92rvAVKUDxCksDe+lidXMNTQMvR8mkJmIsFljbmC40+EP5GYqKUhYDnhUQCSAEuHB2DnQ/nG5w/ZTAzEk/u80BQEwGqeiq7GmpRsDa92JudYIxHYmTRXKlrU2qSpRNLWKSSDZwSC5uWvC0w5ejDYTCKmOxCmVT5DU3fSwD+Z2utx+AZXECCA9wR1cb6b7xu5XZnu1d4hB1oABSWe3VvO1m2McZhlJWod6FOAwSbaVaM30/SNaDbMgmQuWlK6UFKixUCQyn0trBKcyKUmsMGtSQCN3dRZQ9NRDpfZ8pp+zVc0pUUu6rBuai/LSD8H2VT3hTOlzEKDEBiEu4CbhJTdudtLvbJWFza6IpGbIIv9mUvchRcfdB42DXf0ZtI7wExUyqlCFMHYLIUU20F3Z3fSNFjf2dSyg0TZstSrMpSFBn3YXdtAfN4NybscMPW01XEGU4YWO7aEORY7vyZsGI/IY7F4VBcKQsEWPECElgRdnDu/leO+z82QibLZalKJACFMHUNQakgDzJaHWMyUha34iwSTxbJSEpSFLIp6XZtTsBhcBQg91MxHicy5cySHrYMa0gEc0k30jRbXQuTaNnShdHCq4L1qQGJAZ9iX5OzbxxiZXdqIKF0JSFKKaVNxUi1mJ/Ex8JhVj8PMTUmUVFVLkkpIs4H2YICgwL2UTuG0Gw2NXNEskLcS7zVkUTUJUFWMtKQoBTWJDEAXdRijkq4SUfY9/eBtLBGxoFxz/44kKUYqewZMo9b3/vESEyFpnzuYhTklJYnbSJLxEx0sT5HSJEjmXLOnxu1scYrEyloslSZmpYGj4QMlNwprtqPaJEgZNmktneIpKeRTuPlC3v1O926RIkBC2yyZjSU0mpgNiQ+9+cKkzGDlNzziRIe76PQ67PZsUEJVZJJJI26n2jSTu10xkdyUqQx26teJEjnqm5IN1EFx2dzFLBHhUkOwZjvFP70olJNXmSXfa+0SJFSdlxzalgSbja9+sFZdn0xSyChCkpNSQElyB91Rfw7xIkGL2CXDvM87WZ7qR9mtiZdyA/JvcCBpiEhSwQUck3uQdOnKJEg/P2KmWKwomLsGSWd9W5Eem3OCsTMoIQkWZkhjz+TmJEjONf0O3oFVOWkCpCtjfW+ohxlOPXwy+IAvYkEOA7JG23KJEii0JLQ5k5mqcpu6sgUqpJswIDgnVr25iMpmKpkxaqnVQpki4CfDte5AF21iRICbtxKTpRjJexpgMaD9klKmBLSzchD7c0B2YFwC14YjHmWkqAlFAJSpKbFykgJUWNR3ul+EauY9iQyk3EhFbBcrzoFwiSkiYo+GomosbIPMX5XJ5xfi54VJsmpaFM6QPDxOkvxenNPWJEgrgzdF+UTUmamWpJAKrOkWNBdIL8Dlj5gc2hljZlX2iiohCjdqbFiUsC6k2BJHttEiQeAkeYbEJKhU5LG6gQA1gCRs51Gx0c2Bn9o0o7wKUlSEyhMCmKioFSpZIRa6ZiWYau9tpEjOTTBD/oyM7FEqU/EEksUuxBNrK6N1DxRhjMSQriDKqDJBNjbWxJa45DVzaRISyozxOdSxNlKC00pKiQUVUhX4Q44wXY6souFMxJnZ3W/dLBC6VpLlQBKWZQd6nZQa4FQaJEgZt6JyjqxOM1V+InqFS2PUdIkSJEbD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2" name="AutoShape 6" descr="data:image/jpeg;base64,/9j/4AAQSkZJRgABAQAAAQABAAD/2wCEAAkGBhQSERQTEhQWFRUWGBwUGBYXFRgYFxoXGBcYFRgZFxgYGyYfFxsjGRkYHy8gIycpLCwtGR4xNTAqNSYrLCkBCQoKDgwOGg8PGiwkHyQsLCwsLCwsLCwsLCwsLCwsKSksLCwsKSwsLCwsLCwsLCwsLCwsLCwsLCwsLCwsLCwsLP/AABEIALgBEgMBIgACEQEDEQH/xAAbAAACAwEBAQAAAAAAAAAAAAAEBQADBgIBB//EAD4QAAECBAQDBgMFCAICAwAAAAECEQADEiEEBTFBIlFhBhMycYGRobHwI0JSwdEHFBVicqLh8TOCkrIWJFP/xAAZAQADAQEBAAAAAAAAAAAAAAABAgMABAX/xAAkEQACAgMAAgICAwEAAAAAAAAAAQIREiExA0FRcRNhgaHwIv/aAAwDAQACEQMRAD8A+nJTFOMxoli5gxCYz3amQW1irnozQdl3aBKyzw+k4xHMR8mlLUnSGGW5nMJ1LC14lbbFzo+izs6Qks8F4fM0L0Ij53mCioO5hLgs/XKnColt+UNJUBTs+0R7CzJc1TOQCC9oZwo5IkSJGMcKTHJiwxSswyMSqIVxUVR4pcPQC0qjl4q72O0GDVGL0x0BHCFRY8TYD2JEiQoxypMVqlRdEaDYAbuI4Vh4MaI0AIuVJikyoaKlxSqXCsdCtciK+4hkqXHHcwgQVMmOu5gkojmFowDPkvAxw0NViK+6gozQPKlWi1EmLUy4tSINAoF7mJBbRINCixGYJ5xnO0eYOQBzhanEkHWOVoruTF6EystlSkAOdY8wkwFVoWzZKrh7RThVmUqGUq9E3G0abuHF4y3aDC0mHU3OGS4hHjpq5+gMHyU0JFNDvsdmqpJAPhj6bhs0QoC4vHxGTmRkkJIL84ZYbOV1AhR10iK4UTpn2gKj2E2RZlXLFRu0XnOkVUvBplLD1GKVmPO/B0MKc27QS5I5nkNtPyL+hhudN0PUqOVKjJntNMUxsNRpu4D+j/CBJmeTCKX0TyubkProxJ9oH5o+h/xM2qVQQlUfOU5rNVuoWJDkP19dn/zBEzMJoSEiY5fclQKiToLPvq220B+aw/jPoQMWAx83HaSZJqPeOx0Jflb2bTnD/K+3cuYsIXwksAbM7DVtHO20DKxZQZrHj2KUTgdCD6xaDBER1EiRDAGJEjx48qjGPY5UI9Co5WYRsJUoRWYsjymJOVDWVGOCmLjFazC5As57uLUpjlKo6rjORrPTLiglouMyBMSuGjIzO+8iQJ3kSL2az5xMF47kjrC8ziYuTMLWg2JQb3nvA5Xzj2QCYkxN4awMqMsNDDAIFOkDBmi6TO2gpoVrQvxmCrXpaPVYQhiNoeyZQZzrHYp0tAUfZOymRnKkS2FoSS8wmqm1XhrjpiEhtSXLDoCfygRGISAKkgKa/oXI6kjfpCeSdaL+Lxtq/Q2VnSyyQTe7XFgCX+vzgDFYkrNy5B+VIIfa5HwAgA4whaVP90ODs7vbyIP5xUrEMpJ1qBV0YanzuDbkLxyyk2zujFJaDpeLN1beEXF9CVX0YH2jkYmliHdTJAbXipADB2FvS/Jq0pG70oAJtsOH2cRVjs07tMsAEzFcg5B+9/2uEknRlG7BymBpIMm4gpAD/wBTG7m5JPIMPoPAOZYkyw6SC4UXGlRFm6MWvcjbklzVOInSilFMsEhNKie8NqUADRIPm/EfVFh582UQZyHc0ufEm4GjsNB7DlFowtE3KnzQ1n5gokJJZKWqc3JJdrnygtGZqcEKYJA6sRxEjcnp5QpzOYkoEwFxu2vK/qDb9I9wSytFiQSkgKs524fk/tDJGNd2d7UTErSpSjSLAEnow5Ei3teNZK7fEnRxbTW/0PePmctSUWFgwQBqSBY7bt1eCU4vYP6hn2vq2u7n8mEqz6/ge3MosFOOuvyhrJ7QyF6TU+pb5x8NlYhRFtPIgMOZ+9oekGYbEzCWLBufnyG/nvzeCJifaxmks3C0tzeO/wB8SzuI+PTMWb3YA8w7tZz9b+tmHzpaQGWPTXyb4/rAas1H1VWaJBjv+IpZ4+aDPivxFm3BY+zEDfeC149bWJPTf2hMBXZt52bgaQqxXacJ3jM4bM31VaAsznDaFwQts0h7UObGCP41aMRKKoP/AH8teGwVB2aiR2lToTBI7Qo5/GPnOLnHaOMLLWo2EJgmE+mKztPOBJ+ejnGORhJj3do4xiigXgqFGuzaDNBEjIScUaRc6D5RIa0NRMNICnAjs5cUnSOMFOCVesaDCzkkXh1TJNtCFaWED90rWCswLLJ2gYY5tLjR/wBYzNsOwGDr11+cXqwYRAmGx3L2+tY9n46reGVUBpnU2d1hZjceoWFzHSpxi0BITVZwWA9G+Z+BicpDRhbpFU9JRQs3JYk8gzkP5t8YAxhCFszgKMsN+Iyyx56j/UGYueUo5k0kf1XPp/mEuIx4VNKbAVAm/JLDz2NtW6xxW27PSSSjQZ3aQ4eok2O1kpdQ+OvNrwVKw/EQD4gQH1tcgEcyAA2nrAMlYUprhjSwDuXI/JuVw0NELSG1FJqPQBKrh9Szep5waA2V4/FmmbJQ9fAH5KVxJPRgCOlz90wJlOPSJIpHF4SvQtZwg+JyyS+9tGELM4MxSly0JZUwpWdSSAgIJUALIAqLn8RF3aHUmSnCyyl0Vi9dKq3s9JOjacIsNzF6Sj9krbdl2ERQCpctJDGrvEglhqxJtu41jOZh3awaVAsdi5YnQv8AVhBeZTFTE93KBVspZV4lhrCrYEm38pPSEqMOmUSQQp9ho4JYHm2pMPCzNIoxK6ELBc8T63L69Ta148wc6pVIYWciw1BASAPnsG5wK5Wq5Tc6PqpujsANz8TFqZyZakoB+1VqRYc9CH10BPK0UJDMLCSE3tYDZ9D8tW2MWpxFVhoPw3+b9Lmzc3gCWmgEqLvZiXJfbSwazCLMPMCuF7XNINIfmz29bxgjvCEsTto9wNtC7k9dYMTOQAHUC2gAYPY33O1j8dSilyl6zVMBYISz/wDY2+H+zKyQlIAf7uqh/aGJYOX5QoVTGFSDakl+h31LMP0itc5rJI5AKJA+A2vpygBexKkJG4YpfTcgHlp1iCnVJBH8h0vre+sFC0HCafvUOPYv0ADH15QVhMdT94eTny1t9HaFHfFg3ny/93fZxHKSQzgep/X9RpFUIzUompmfyK62f0f4iOpWAXVcQkkzDchx5Fn8hqfSHuXZzSwVcW87t6+8ZxsVjqTloYWjqdlAItBUrEJUmpOkWd9Z4FErYl/+N30h3gcnSkXEX4bEiL1ThGSo1gk3DJ2EIM/wfCWEaLvxAuPSlQgvgY9MjKRwjXQc4kOxl0SI0dGRm0FyTBKcYpO8DS1ARZNS1zDETmZPKjHKpB1EdSliCZK21hemBEJI6R6iSpR6x5iMcHax9wfeLcuxIq1+UC0g0dTssUOccKQyaXLghrtcGom9rVD/AMYb97VZ2ADuL7vAuIAPTwkWcOF7c+F7eUR80kuHR4YW7EWaY5pZNizAJNrABRH+fPnGUw8udLWhTElbMxc/acLskuAXHLbbXV4vAAsSUhNg+7tazXJBA9/SvL8FIkTKwTWHAUVAhD6lIIZPUvuTyhfG4pMr5E7GEvBCUDxXsTb+kGnYMAfS1oCxM9iybksBoxJSoliXbg/LnEnZnqZhFXgpBJdglTDZxodma/NYqYAAtytQYkJa6EgObgllUsCNXB6xkqM2EqzAqUhisLFaApKqQ0shydTU48VtNo7xWLqmpQmooASuYu5pLDhBJ4i7WveAcViGUjuwRLquprKdIY6B3NNhtAWY4gkqlpKQAxdSgx/CoX4mqCmtsLmHWxW6CpuNKVzAAHUHSQXFIADC9hq5sHPpC9VWyXUTckulyNKgQ7MbC1jePThhMFyuliKkpFRbVgxpAY2Ae5vyHk4WhSqSUyWGpUFFxzPmA3QWiyr0TbbPEyKCbC1iQWBO1mb69vcJNSkkk1qdq1WIA2/l8tD7wLOxbMmWaiq4J03ufr5xYvDOpNTKFIdzuGI02PTpGv5N9A0iYJi1AqLEsCmp/J9APhDjDyTJIVKDkWZ9i+6nbnpfpA6Z5NgSkblOoB0IOvNxyi1JUzJAWXYKchOhuLvc9OcByDgEIA7wruVqHhHhfd7OflF6sUpSQGQDpQTT7A62eFuGxs5RZaUhN2NWrFjvrvFok8ZICSFWcpty8Q09bdY36YfoYYWetP3EpuxCSE7jQn3/ADi9Cazd+G4vYbc7jf0iiVJ8ubIAD/Mnz+MECUeV+Y1H9SWdt4KYHZzNKtaQrqCkfK3qGMeFbeuoNvkPjHJlEXYX1IbZuQvtr8YneDQi2j7jzfXTn7xRMR8DcGphUQxFiNH9tfP9YJRiircG7B1AHYN/uFiVm9rXBBO9n9enytElzr+oZrln5m5HQ/pFBDVZRmzGlQb4vBwxqkqIJjJHEFKkuxBsbb+mnsY12TT0rYEpbYuXHvrAasVrRaMeRHM3M5m0O5mAG4HWPJeBS9xE8ZMS0ZxWNmPDPL0qUzmG03CIbwiFczFiWbQHFroYtWPU4UMIkJB2gj2FopZj8Oms2h3gsMFJIUwMZzLc2SixhrhcY6nBEVJPgzlZUlLnaLcPlyVm0V/vQO8DJzAIVrAdI0WwrGZCgbwtkZUgKOn1eLsyzgM7wD++BVr8QpJ5W+HvCOh0GYfEB2SWFiRqWDf56bbiK8SyUgpDuaSl2LHV7sByO0AZgFS1JcWB589xy2iudi3APh5B3cMHc6Daz845ZOzuUXE6xuMCuEWfbrSCdALhjpq/oFvcEKFiXBp0uWTy8NlB7eTiAZqCl5l7qDgsHudefqY0GW4QqloUCFOdHbhqS6WfQg6b1EkvrKq4M99E03DOuXUarkEq++p/CByDKsbsOsdrZImEUgrS5tehkEJcOWKduZA5CHWY5MlcpIDFSVgil0lgohypuqvNnvunzaYDNrRLIrCVgH7xtZX4QWUR5BXkydi82K5qDUpa1NUApD6pFlMscwo7B7HS0L8bIVKCMRMKVBlICSHAmUu5ve+/KHsuWVraWjvWDqKbhKAlJISEmomo3I6FhYR3iMAiYJaFlkqqJLB/EwcDQipyLeEchFoyrpJqzPzMdLKkpKgskPWVqAqIqZOtnLMbW6QPOxqpholhJcUrUAHuQDwaC7D0G94dSMhQELlTUi1YDAF0uFpII5X6tcWgb+GpkTQQRTTSWuSamex0IKWMVyiLTF+EwHdBlJBUzudPNKvmOrxDiHsLhzoWOj2f3gnHgkCnUE2O4Z9H8rdbaCBJ0uikkBgyt7FJBvvorToYXvR6pHeHmggEoUGOgd20exuQdri8EBCQs/hIdQDgF3268tb+0w6XSSwDh2fRrhumnoYLw0uoklJ3BIGybilty532byWxkgXLcPUonwgEgBYKww62UBYHl8oNEsJDA03ZgbAjcOBbo9rwTIwoSUsoOp2Giiehbkx2Oto5ApASEhSVEu55aNzHIjlDZWxcSipjZ3fis+v3gx+R9NY6nujiJLo5Omxbr+fxi0gE2AZil7aFyk+7gjqI5kSyLG+hYnY8jqA/zjIz+DmZO4nIdRDhyx/zrY8hHRnXPvfUbEONQDawiYg8JDMQdCA7ci1j/iBiqglRcpLOwPCQ1wHuxsQ769YrER6DhPAuCdA6S1xpbnEJLjRQLkW+FxYwKpFrFlXIVtq9jsHbbYeklYg34S7u2zNduY/XyasSbGS/CPXqLagg30HLaD8lxAQoJJYHzfnYPcM8LkTbPcAi7ai1iDHchBdlAE/iFgXuLfEfroQH0yVOdAMdmaYz+S4whF/nblDSRmCVCxgkZLZTjczKd4Tz8dU8W5xcvAaJYIiMn6CjwTDEiwSxziQtGyECsGH9YNwmBLsgxVMxSWJjzC5lTcWMVpAdhGO72UWJeFRmzFFyYKx2ZmYbxQhV9YSSvgVosl4JXiU/QfrygyTikhha3S3PTeNBlmESpDQrzrKgi4g4VwNlMrFImcEyqkA8QZwTo76udrax5iMiWB9kRNGxAvY7jYfpA2DRcA/1e1h+cbDsZk3ezbkhKACbsTclvcD084hPxppstDytaMh/AZ01wJa2DHwk+fPnDDD5VOkDiBQfEBuzNb2+mj7UU2jOdppSVSiSC6TUw1bc35RytKPS6m5aMVhZomyl80sbhnuKh5MB6VDzQ4bLhMqXMLqSVAlRLAWc+rfe2Ci8NlZU6iZS2Orf6t/uD0ZAkoFYDm7liHA5XB2294rGIJutCCQgSSUpVwg0qUPCAsS0qUpZAulxpYssG5ECY3ESlEELAmKYuwalKDVZ3ZSk21YnWNCckL2LmtCA7FNSkiYkAO1CUvbmA8IcZ2Xl973hU0xBBKfIJXS/NJB0d77xTATIAx+LlpFSVDipYOmxZnBazKdJCm1TpeF01AUQopBBTYP+FipIUwfhLg8tRDVHZSWk07lNVW6VF/Ri3vblHEvDaJI4gHBA6U3Hmpv9Rqrgyt9Fk6QLpLUiyVbh0gh/La+wgfBSiTSsBlALJ14qfzBPneGKsO4AVYqBBbRwkKHob36x3l+EJWAL12B0NIZn9Ff3RlwNgkrDMdLEFJ6hgPcg/KDcuw5ppFjUaT5UsoDYE2I2JgjE4JX2anuFBXIMFEK9CAR6EwdJd1EJa6kIcMQFAB08rVFz0hHwYVSuErqquxd3CWFtLgkeh83fxOHpdAJLsoKJfxKu3pB+GsCLOFEC2xPxubdFR4qRxherMgD8LvV+TdYKBYBhwUgqUA4IX0UNzyuGcR5icM7sGpuPIgkaXa3sIKOBL8TkAOB0KgNevED59I5xLpT6Fzy2foNR6w/sFaFK57OopsLHR0gMCTzHEY6CCosdWDEFn1Bf65QQqWQkg6sVBTdBr9c4ExcqgunzYfhU1iOgLD1HKKKibs9E1VANIqDvsdWIAPKx+rRn02Ohsx89uX00elY4j95Lc+p9nB9vOKv3pA1e4Ac61XUkHzHy9qoQPkzXKSzVBiNLufe/O/yi3CzQSCHGxBHhIflqD9bQCLgEBwoW/LzfTnZo7y4qE1TnUve4JF3Y6be+0EBsctLgi9wfocxpFqJJl7x7lUsAP9e+8W4swr+ScnR4uWVgwpxCFJMMsHjwLQPjcQCYRokjlBLDyj2OEqDRIw5mVYjUdY4VP5Rt05bLEvT4QvxOVS1BhaK4tAzMylzHUuaAbwTjssKDwmBZ+UzWqItCjWO8ozcgs9o9zPMFKOtoT4OQSdWgnFIpTzjWbRbIntfo3zj6x+z1YVhAqzlag41spmV16ciOcfFZM97aR9F/ZZmJEybIKrECYkdRwrb0ojn87eNjxSs+g5ljEoSSSB5kX9DGPzbGcMxTEMmrQgHz2P8AmNVjsOTxBIWrZ2s52LaiMR2gExKiFGyg2+7ghKdxs8Qj5FJ1/v5O7wwTWumGStM5ZJUpDKI4LFn2cNv8o28jE/ZpRLQBKSA4upSgXutThk7ndTEDZ8arKFSzwgqBPhI/9vrflq2mYpadykEEqO9k1ehukdPSOmMYk/NK2aHBISsFa6l01AFilNwUqUBuVEKT0T5Qlz/GJZU06lKVukgsaUORbSmYT7848y3MhMlJSbFI8DkWJLDXRk89jAqJiCFpN0JJRcalYLPpYCWi3InSzMQA5OK7yZfheWhvOyz5ptbzirD4cgGYTZTAgDesD4pCvN0xbjUupZSaVVBAO5SjVr82Oz39GGDkVVoNmYsC44mFvInT9YVodMBRhHKUkAhilwbBSRUlvNJPwhpkWUkoVNUGKUgW3ULWA0dgW9ImV4N5ZBZNKgu5swSC46MQP92KxOYESghFmZShzVSqkOObhx/iDibLYBjU0BSVMSaQlhd1VFKetkl/6yYrkrCSu4K168ThJakeVuVrnnC/M8XNrllXCynISRckNTfbjTpsGs9jMJhyUlZFwmoFmYghgWcEli467QMTZHCcGwL3YMNiQAgqI9SX9OUSZhabqVwqP/W4LG2gsPcQZMxIStEtQCFFgBZ967PoCwfnycQOKAKE3cLIdz4d/R/jAoNg4W3j3N26KYsrcEEloFxk1KAyndmLf1O/uCPWGv7sKUpbdQ22IYjzd4BnSEuSfxVq10IPwun2jaD6FM/dKRozf03sPQj6eKcT6Fg3uR86oOWsJcLs6Tc7HhOu9zrC+YAqynYnbkOItzul/UwyAzhUxyC3i23vrflcwvnygpBLE7eVKreoL/CCMZOZZYu4s53DubdD8Ium4Vwun7wpvoanHu4J9YohJEy7/jANwXIaxdQfTY2H0YcYOVUat7beYf2uPbYQhyZCiX2pSkj0Je/Un4RtMuwNwdLGx300P1qILdAXC+djAghIN+V/oxRi8zDawfPwpfwh/WBZmQVniiak2SlTFvfWtASpqn3jVSMuTKF/lFkvDpUenlBxbJ3Rl0ziw1+Mexshg5fSJBxZrRk5OfEoKTA8iYtTrCqUjUmHWYZPLwakoYTFlIUp0LPESrhQlnVowJYfKFWJXiClXdkgKWQZaJCy76WU6QGVZ3JaziEl5XxDJICnZ8QzUlL+IwXgu2oYomJCg9mhHicikTlU1TJKyAShgWb+QAM9iD8Lw7H7MZPdopxwS4cqUhXiYFqRdO9zyPKEjKn3Y0mro5mzpajUgt0MSUmosfjCzFdhihqMVUSWBKFIQ42rKjT/ANgPSNJ2d7NTQoomqSVJD01Cotr7ctYfNJ7BQpOBAVGl7EJMnGS17KqQ5/mDB/8As0c5dKnyypU6YikqZEoICi2tRU7JDBvOGeHzWSpbApChxGxPhuT6WMK5Rkmn7GSd6PpqTaAMxy1BeZS628RuR5cvSJkOdy8TLqlqCmNJZ3ChqCDcQTj5vC0cOFxaZdNp6PnXbhJlzZS06LlnSzqCi7+ih9NAeEkmbLch25iNLn8usS92qSzjWxJv7ekLE4NQshJ0vo0dfjlFRSaITUsm0IV4BJKk3TVYt11PSKcZg1JJUElRJKlXsX0DDYED0h2vLVgFRB6kBwBzJjmTLWo8Jqa2l4e16Cm/ZnZEkA8RcC46ktUT019+ogjKsVVWo8Ky4UPi46Ak/RhvOy5JLNxJLmzXZr+kReBSDYNuW3d309PhDKSCjhc4uAXDpc9X4UD0/KF0mYySdTUqzm6gSgH/AMU/2w1KSN0vwkeYB/O8JsRlS0sAQQli19rfrByQUCrxJJQSfvNy1v6bfDk0McZLYAuSggOCWBLsWA/XUjnC9WXKSQQNGb0JZvlBsyapdhuBroCk6gc6lO38o5Ro7CymRikrnJKtZcspJPhLqKixa7M79Bvp6JZssjRyB+FboCkt/MlTn0iT5YHe0spkg38lgnrdJJ/qMUTJpK2dhQWG7lITfqrRunSHdCl2LmUgkE8PGHuwCbv62isznUUt1HKzFST6hXsYi8bfkkBr/eZJSP7qi3Tk0LVzkgOCQHsx1JUSr5Ef6ibiUTKcyUFkF2YhIP8AXcW5AEg+W8DLWbhvC9tt7Dmwt/uLJ81hrZ39QkJ+XyMCTV3F+r9DcDpcRkgtnaEClMxQ0ASxt94VAt0B9+oiYOY8tDm4UARpbiV9eXlHC11Jto+3Kz6fVxBuS4AmZo4dm9LfFjFFwRjvs7liEupZCdteTn829IMPaeWhQApo+njlXZOZiAwVSwvf4e9/U84V4v8AZ6dFLL9GhHbJN26NXm/aGT3SVSyHjPq7VgByYqwX7PkqNPeqBPM/lGlR+xuz96FPzEFJsXhlZnagHeBMTnc7WU7RpZ37MxLV4vYRejsioeEj1Eav2bRlU5piWFo8jZJyGYB932jyDiNSNPNQiZNTMSFJmOAszkrSUoFwUIdIF71E2vblWrKQq6eIEbJWEqfX7QKdm3AUGYnYRZluBQs1IQo2Iau/uq55WIFmiYnIpXj7kqW9HEpy1iGqUoNuzM4vCVfQ8Fi8vQtJTMlyEzEqIcqUtg/3SgC9jqoU2Dhi6zG5SpSCZWJlJZ1mWZCnoSlygMsCbuKnU7li4uxx+OlJJCxMSEmwrSGAFPIgXAYa6Po0Lk4vDqVw1KCnF5ilDhfXh5gm+8LS+AGQzPL8xM6gqQZOgUhpUtYB4nQog/qGvtGvy9SpzSimVU5UA7OTw1BklaCdPEXYRZgs2CFpKVcBcqepZSm1RYqNSnSBp5NeFuLzKQV1y0VJBepSTUk13LMNLsB/rONg1ocYnJJlX2ndS+JMsOVkF6UgUpS6m6kJcF94rX2dSp5R78pKQVzEy0AOC5Sk21L3uLjWwIsntNMTLSsiYtI0StSgkDUOkG5KmZ4XZhnuJWsFSgkFwlSQlKkhTWKkkOHCQa9b8i4UEuIbaGOWyv4dNWrDzVTKiAtCilSQw1AlpZKwCpy5FlAuRBkzt3MJLySSAQOMABQDtZJJblrGJ/hsyZMBUO8WFBRLhICWKFOV2CqAdFMel2tk4bEImEywqYniVLXa6Ug0qexFg/S2ovEZeOLdjKckhnjcyn4ouqtP3UhKOABgGJU297ly+wZqpmFmSDSszEW4qAFcOjuFGwtdLs8Aq7RzElLgKcutZJ4iZiQqxN0Dwj+UFhy5VjEJu4VUSVMykOHSS27MVERk2NXsbd8lYPdqn0jhIAKwW1JUoiom5ZrRdh83TJeWiaZYWoFQCKSQLWJJYHn5wvwwE9SgBWGciooLMQoqU3CKdTYs3OPJ3ZF01JmzEI5FPf7l+JJB12Y6KGzmkdkfyK6Gk/EpJJ71Iu4JCiD5sPRzHTOHM+X1SF0sGZtDCzLP2fKnTQgzFqSNTKlHXlWsMhNj4g5syS9nOByDALQJshKVJBI401KLWqIUwTYPo8NivktFZcQjxM1JKicQlIT+GbUX8wks/QRfl2fyJS/tp3ev91/COdNgoksPe0V51k+HrcJSAbEMxYHoXgM5DKUknu00B2LFyo7Akn4QcEO/G0TtN2qr4pZUlmbQA36sPSLMgzlOIRfxhLszDVQPSwLnzEAJykaKQkDYDRnswfy9osy5CZV0rQBTpYBm5eX1eHUMdmbctMc4vCUFajYFCgLXepTe1WvUQtVNZxrx28wkDXYAj4xXjO06DSjUS1APzBKQRbZnPoIXYjNkVPUWQxI0JIJI9a7E9IbpPgVPn1MkWqSPSo0G+1vz84oTiAQE60cYH8pVd+Z29T6e4FSVyKxZy/UBId/Ut6nzikYYh7EPw2/mqZidmPxgBB5qnqDu4Z/Jkeux9Oscplgpb71NyduEt53+MWmQULY3Jsf6QU0xXisRRoNX3/CR+nxjGQdhpD26aeb7egHpG47KZOgJUtRPCWsQ/wBf4j59JzmhTCVWXY3I0JBdhp1hj/FJ0wimWlCRdnWU6a3LmCwNNrR9RxUyWiUJgqWnfQNs5IjPTcZLUXqKFcjy6GMkMfiCKXDEFJAJpbqHsNdRFiMQojiT50nT65QHG+CYNGq/fASUOnQlydeg6x6c/pCQmYo872EZvBTZRVRMWqWgl9ASPUD8oe4PKsKpZpV3gOoUsIJ000P+4y8bJttdDcR2sSkcKSVvq7husEye3FaOJIB9oisiwqA4lF38JUpRV6QSnLsLVUEJS2hDlKgxt6bwcZfIMgZPaZDaf3RIH/esH/8Akj4xIGEg5P4LJmYroDKAUHYA39tIFFSrrUUg3ZJIAUN09esLcPnCRxFb7sdAfSDP4sBoQxuA1o1qhqaL5uHWpBSmZS48JulVyTbmX94SzMumIAQUh9XVf1Db+fzgyXnaTYsnfV/aGqZskhypxqkVcWmlO4gtxaFqhRLSkNYFVuJ2Ap0Nrm56awb/AAlQFS0mUklx/wAjAgbVFjpuCYtVm8qkMlFrAliWZuerwJiMYCl+8STvzI89oRyHpHi8mRcVFdqrVAkn7ou4v6WinEYXu1JW5SBtxBQLMOEJZSd7klhfS/MrGMVKIUWHiD6NYPqP9QuxXa1iECqlmYbDTyibu9h0E4pSlS1KKO8uEJXd0kFSiph4nKtCNIOw0sKpHdrLsDUpIAVoSoq0AfXdh5x7l+JlzkVEc02sxvcjmX1j2ZPTRRJlKfVVRJGjAP0YbQn6CwPOsDLU4MpEy9Ne/iD0kKCmLPyt6HOq7LorJM6ZLLuymKbhuEpBtc7je5jWhdIFaEk1PYXNwPS0WzZUxiKUkqYp4iCNm6Ftx7w4oBkszuaEBpssskFTJIQGUQySQsghtTbVjGgy7NJ82cZUgIEtRJKikkoSp13IUxO5BTawbV0+Dy3WscABBpFPiclyDq8avLM0KgzlEsGygyagm4BBDhL2cu7wsFvQGktg2M7MGS0wTWK2/wCKUqWAKbpBStwCL+58gJfZiSiUJjzVCkpZJLByQFUFN0X0ILliwLxoM3zT/wCvQoEKV4O6LABJep9hqG3aMGvFqJAExRDME34S5JH5v1isnWgJ+0DzsgUu6ygqCT4WTfhCvAHSbCxcE6teD+1WLTKw8rCYQKCZf2ZmkOKk+OkqYqVU5J671CCsszGZWK18CLKqKSRo5NqhUSPDcip4ImY1KnQJk1Esu4pStBcFNwQ7HS1+sBSTKR8jRgMHkipgWFTV0t4m4bs6VW4XA5jSBMVkyHISuyBo3Eo2ItVw766Ha4j6fhM7mIQyKVVEs3Ajeyks5tZ303jpOGQtAmLwhmzanQoqZBYsspVcpIOgPRjYxS74I5Pp8jXlagAUhQUGe7vu7Nq49ejGAv4IS5uRq5BbXY9do+0ycnkomkLktWykKAIUFC5csECwJdncFjpAecZDIkCogLStT92rvAVKUDxCksDe+lidXMNTQMvR8mkJmIsFljbmC40+EP5GYqKUhYDnhUQCSAEuHB2DnQ/nG5w/ZTAzEk/u80BQEwGqeiq7GmpRsDa92JudYIxHYmTRXKlrU2qSpRNLWKSSDZwSC5uWvC0w5ejDYTCKmOxCmVT5DU3fSwD+Z2utx+AZXECCA9wR1cb6b7xu5XZnu1d4hB1oABSWe3VvO1m2McZhlJWod6FOAwSbaVaM30/SNaDbMgmQuWlK6UFKixUCQyn0trBKcyKUmsMGtSQCN3dRZQ9NRDpfZ8pp+zVc0pUUu6rBuai/LSD8H2VT3hTOlzEKDEBiEu4CbhJTdudtLvbJWFza6IpGbIIv9mUvchRcfdB42DXf0ZtI7wExUyqlCFMHYLIUU20F3Z3fSNFjf2dSyg0TZstSrMpSFBn3YXdtAfN4NybscMPW01XEGU4YWO7aEORY7vyZsGI/IY7F4VBcKQsEWPECElgRdnDu/leO+z82QibLZalKJACFMHUNQakgDzJaHWMyUha34iwSTxbJSEpSFLIp6XZtTsBhcBQg91MxHicy5cySHrYMa0gEc0k30jRbXQuTaNnShdHCq4L1qQGJAZ9iX5OzbxxiZXdqIKF0JSFKKaVNxUi1mJ/Ex8JhVj8PMTUmUVFVLkkpIs4H2YICgwL2UTuG0Gw2NXNEskLcS7zVkUTUJUFWMtKQoBTWJDEAXdRijkq4SUfY9/eBtLBGxoFxz/44kKUYqewZMo9b3/vESEyFpnzuYhTklJYnbSJLxEx0sT5HSJEjmXLOnxu1scYrEyloslSZmpYGj4QMlNwprtqPaJEgZNmktneIpKeRTuPlC3v1O926RIkBC2yyZjSU0mpgNiQ+9+cKkzGDlNzziRIe76PQ67PZsUEJVZJJJI26n2jSTu10xkdyUqQx26teJEjnqm5IN1EFx2dzFLBHhUkOwZjvFP70olJNXmSXfa+0SJFSdlxzalgSbja9+sFZdn0xSyChCkpNSQElyB91Rfw7xIkGL2CXDvM87WZ7qR9mtiZdyA/JvcCBpiEhSwQUck3uQdOnKJEg/P2KmWKwomLsGSWd9W5Eem3OCsTMoIQkWZkhjz+TmJEjONf0O3oFVOWkCpCtjfW+ohxlOPXwy+IAvYkEOA7JG23KJEii0JLQ5k5mqcpu6sgUqpJswIDgnVr25iMpmKpkxaqnVQpki4CfDte5AF21iRICbtxKTpRjJexpgMaD9klKmBLSzchD7c0B2YFwC14YjHmWkqAlFAJSpKbFykgJUWNR3ul+EauY9iQyk3EhFbBcrzoFwiSkiYo+GomosbIPMX5XJ5xfi54VJsmpaFM6QPDxOkvxenNPWJEgrgzdF+UTUmamWpJAKrOkWNBdIL8Dlj5gc2hljZlX2iiohCjdqbFiUsC6k2BJHttEiQeAkeYbEJKhU5LG6gQA1gCRs51Gx0c2Bn9o0o7wKUlSEyhMCmKioFSpZIRa6ZiWYau9tpEjOTTBD/oyM7FEqU/EEksUuxBNrK6N1DxRhjMSQriDKqDJBNjbWxJa45DVzaRISyozxOdSxNlKC00pKiQUVUhX4Q44wXY6souFMxJnZ3W/dLBC6VpLlQBKWZQd6nZQa4FQaJEgZt6JyjqxOM1V+InqFS2PUdIkSJEbD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184" name="Picture 8" descr="http://www.hiltonpond.org/images/VolePine01.jpg"/>
          <p:cNvPicPr>
            <a:picLocks noChangeAspect="1" noChangeArrowheads="1"/>
          </p:cNvPicPr>
          <p:nvPr/>
        </p:nvPicPr>
        <p:blipFill>
          <a:blip r:embed="rId6" cstate="print"/>
          <a:srcRect/>
          <a:stretch>
            <a:fillRect/>
          </a:stretch>
        </p:blipFill>
        <p:spPr bwMode="auto">
          <a:xfrm>
            <a:off x="4311926" y="2590800"/>
            <a:ext cx="4536387" cy="305752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72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2.bp.blogspot.com/_3Svhu32A5Ew/TAaJyFixO_I/AAAAAAAAAFA/nWmWG-vQSFU/s1600/IMG_1885.JPG"/>
          <p:cNvPicPr>
            <a:picLocks noChangeAspect="1" noChangeArrowheads="1"/>
          </p:cNvPicPr>
          <p:nvPr/>
        </p:nvPicPr>
        <p:blipFill>
          <a:blip r:embed="rId5" cstate="print"/>
          <a:srcRect/>
          <a:stretch>
            <a:fillRect/>
          </a:stretch>
        </p:blipFill>
        <p:spPr bwMode="auto">
          <a:xfrm>
            <a:off x="1752600" y="2209800"/>
            <a:ext cx="5607358" cy="26670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57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mbria" pitchFamily="18" charset="0"/>
              </a:rPr>
              <a:t>Resources</a:t>
            </a:r>
            <a:endParaRPr lang="en-US" sz="3600" dirty="0"/>
          </a:p>
        </p:txBody>
      </p:sp>
      <p:sp>
        <p:nvSpPr>
          <p:cNvPr id="3" name="Content Placeholder 2"/>
          <p:cNvSpPr>
            <a:spLocks noGrp="1"/>
          </p:cNvSpPr>
          <p:nvPr>
            <p:ph idx="1"/>
          </p:nvPr>
        </p:nvSpPr>
        <p:spPr/>
        <p:txBody>
          <a:bodyPr>
            <a:normAutofit fontScale="85000" lnSpcReduction="10000"/>
          </a:bodyPr>
          <a:lstStyle/>
          <a:p>
            <a:pPr lvl="0"/>
            <a:r>
              <a:rPr lang="en-US" u="sng" dirty="0">
                <a:hlinkClick r:id="rId4"/>
              </a:rPr>
              <a:t>Drip Irrigation for Vegetable Production</a:t>
            </a:r>
            <a:r>
              <a:rPr lang="en-US" dirty="0">
                <a:hlinkClick r:id="rId4"/>
              </a:rPr>
              <a:t> </a:t>
            </a:r>
            <a:r>
              <a:rPr lang="en-US" dirty="0"/>
              <a:t>(and info sources at the end)</a:t>
            </a:r>
          </a:p>
          <a:p>
            <a:r>
              <a:rPr lang="en-US" dirty="0">
                <a:hlinkClick r:id="rId5"/>
              </a:rPr>
              <a:t>Maintaining Drip Irrigation Systems </a:t>
            </a:r>
            <a:r>
              <a:rPr lang="en-US" dirty="0"/>
              <a:t>(Kansas State University)</a:t>
            </a:r>
          </a:p>
          <a:p>
            <a:r>
              <a:rPr lang="en-US" dirty="0">
                <a:hlinkClick r:id="rId6"/>
              </a:rPr>
              <a:t>Drip Irrigation </a:t>
            </a:r>
            <a:r>
              <a:rPr lang="en-US" dirty="0"/>
              <a:t>(Washington State University Small Farms Team)</a:t>
            </a:r>
          </a:p>
          <a:p>
            <a:r>
              <a:rPr lang="en-US" dirty="0">
                <a:hlinkClick r:id="rId7"/>
              </a:rPr>
              <a:t>Drip Irrigation Web Links </a:t>
            </a:r>
            <a:r>
              <a:rPr lang="en-US" dirty="0"/>
              <a:t>(University of Missouri) </a:t>
            </a:r>
          </a:p>
          <a:p>
            <a:pPr lvl="0"/>
            <a:r>
              <a:rPr lang="en-US" u="sng" dirty="0">
                <a:hlinkClick r:id="rId8"/>
              </a:rPr>
              <a:t>Indiana Irrigation</a:t>
            </a:r>
            <a:r>
              <a:rPr lang="en-US" dirty="0"/>
              <a:t>, a Midwestern supplier</a:t>
            </a:r>
          </a:p>
          <a:p>
            <a:pPr lvl="0"/>
            <a:r>
              <a:rPr lang="en-US" u="sng" dirty="0" err="1">
                <a:hlinkClick r:id="rId9"/>
              </a:rPr>
              <a:t>DripWorks</a:t>
            </a:r>
            <a:r>
              <a:rPr lang="en-US" dirty="0"/>
              <a:t>, a supplier for small growers</a:t>
            </a:r>
          </a:p>
          <a:p>
            <a:pPr lvl="0"/>
            <a:r>
              <a:rPr lang="en-US" dirty="0">
                <a:hlinkClick r:id="rId10"/>
              </a:rPr>
              <a:t>IrrigationTutorials.com</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3870464"/>
      </p:ext>
    </p:extLst>
  </p:cSld>
  <p:clrMapOvr>
    <a:masterClrMapping/>
  </p:clrMapOvr>
  <p:transition spd="slow" advTm="268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535891" y="5195937"/>
            <a:ext cx="1062087" cy="1199491"/>
          </a:xfrm>
          <a:prstGeom prst="rect">
            <a:avLst/>
          </a:prstGeom>
        </p:spPr>
      </p:pic>
      <p:sp>
        <p:nvSpPr>
          <p:cNvPr id="3" name="Rectangle 2"/>
          <p:cNvSpPr/>
          <p:nvPr/>
        </p:nvSpPr>
        <p:spPr>
          <a:xfrm>
            <a:off x="3864830" y="1583251"/>
            <a:ext cx="3872753" cy="646331"/>
          </a:xfrm>
          <a:prstGeom prst="rect">
            <a:avLst/>
          </a:prstGeom>
        </p:spPr>
        <p:txBody>
          <a:bodyPr wrap="square">
            <a:spAutoFit/>
          </a:bodyPr>
          <a:lstStyle/>
          <a:p>
            <a:r>
              <a:rPr lang="en-US" sz="3600" dirty="0">
                <a:latin typeface="Cambria" pitchFamily="18" charset="0"/>
              </a:rPr>
              <a:t>To reach us</a:t>
            </a:r>
          </a:p>
        </p:txBody>
      </p:sp>
      <p:graphicFrame>
        <p:nvGraphicFramePr>
          <p:cNvPr id="8" name="Content Placeholder 4"/>
          <p:cNvGraphicFramePr>
            <a:graphicFrameLocks/>
          </p:cNvGraphicFramePr>
          <p:nvPr>
            <p:custDataLst>
              <p:tags r:id="rId2"/>
            </p:custDataLst>
            <p:extLst>
              <p:ext uri="{D42A27DB-BD31-4B8C-83A1-F6EECF244321}">
                <p14:modId xmlns:p14="http://schemas.microsoft.com/office/powerpoint/2010/main" val="3633096890"/>
              </p:ext>
            </p:extLst>
          </p:nvPr>
        </p:nvGraphicFramePr>
        <p:xfrm>
          <a:off x="3220414" y="2514600"/>
          <a:ext cx="5486400" cy="1798107"/>
        </p:xfrm>
        <a:graphic>
          <a:graphicData uri="http://schemas.openxmlformats.org/drawingml/2006/table">
            <a:tbl>
              <a:tblPr firstRow="1" bandRow="1">
                <a:tableStyleId>{5FD0F851-EC5A-4D38-B0AD-8093EC10F338}</a:tableStyleId>
              </a:tblPr>
              <a:tblGrid>
                <a:gridCol w="1866507"/>
                <a:gridCol w="3619893"/>
              </a:tblGrid>
              <a:tr h="487786">
                <a:tc>
                  <a:txBody>
                    <a:bodyPr/>
                    <a:lstStyle/>
                    <a:p>
                      <a:r>
                        <a:rPr lang="en-US" dirty="0" smtClean="0">
                          <a:latin typeface="Times New Roman" panose="02020603050405020304" pitchFamily="18" charset="0"/>
                          <a:cs typeface="Times New Roman" panose="02020603050405020304" pitchFamily="18" charset="0"/>
                        </a:rPr>
                        <a:t>Contacts</a:t>
                      </a:r>
                      <a:endParaRPr lang="en-US" dirty="0">
                        <a:latin typeface="Times New Roman" panose="02020603050405020304" pitchFamily="18" charset="0"/>
                        <a:cs typeface="Times New Roman" panose="02020603050405020304" pitchFamily="18" charset="0"/>
                      </a:endParaRPr>
                    </a:p>
                  </a:txBody>
                  <a:tcPr anchor="b"/>
                </a:tc>
                <a:tc>
                  <a:txBody>
                    <a:bodyPr/>
                    <a:lstStyle/>
                    <a:p>
                      <a:r>
                        <a:rPr lang="en-US" dirty="0" smtClean="0">
                          <a:latin typeface="Times New Roman" panose="02020603050405020304" pitchFamily="18" charset="0"/>
                          <a:cs typeface="Times New Roman" panose="02020603050405020304" pitchFamily="18" charset="0"/>
                        </a:rPr>
                        <a:t>Contact information</a:t>
                      </a:r>
                      <a:endParaRPr lang="en-US" dirty="0">
                        <a:latin typeface="Times New Roman" panose="02020603050405020304" pitchFamily="18" charset="0"/>
                        <a:cs typeface="Times New Roman" panose="02020603050405020304" pitchFamily="18" charset="0"/>
                      </a:endParaRPr>
                    </a:p>
                  </a:txBody>
                  <a:tcPr anchor="b"/>
                </a:tc>
              </a:tr>
              <a:tr h="487786">
                <a:tc>
                  <a:txBody>
                    <a:bodyPr/>
                    <a:lstStyle/>
                    <a:p>
                      <a:r>
                        <a:rPr lang="en-US" dirty="0" smtClean="0">
                          <a:latin typeface="Times New Roman" panose="02020603050405020304" pitchFamily="18" charset="0"/>
                          <a:cs typeface="Times New Roman" panose="02020603050405020304" pitchFamily="18" charset="0"/>
                        </a:rPr>
                        <a:t>Jeff Kindhart </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hlinkClick r:id="rId9"/>
                        </a:rPr>
                        <a:t>jkindhar@illinois.edu</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618-695-2770</a:t>
                      </a:r>
                      <a:endParaRPr lang="en-US" dirty="0">
                        <a:latin typeface="Times New Roman" panose="02020603050405020304" pitchFamily="18" charset="0"/>
                        <a:cs typeface="Times New Roman" panose="02020603050405020304" pitchFamily="18" charset="0"/>
                      </a:endParaRPr>
                    </a:p>
                  </a:txBody>
                  <a:tcPr/>
                </a:tc>
              </a:tr>
              <a:tr h="670241">
                <a:tc>
                  <a:txBody>
                    <a:bodyPr/>
                    <a:lstStyle/>
                    <a:p>
                      <a:r>
                        <a:rPr lang="en-US" sz="1800" kern="1200" dirty="0" smtClean="0">
                          <a:solidFill>
                            <a:schemeClr val="tx1"/>
                          </a:solidFill>
                          <a:latin typeface="Times New Roman" panose="02020603050405020304" pitchFamily="18" charset="0"/>
                          <a:ea typeface="+mn-ea"/>
                          <a:cs typeface="Times New Roman" panose="02020603050405020304" pitchFamily="18" charset="0"/>
                        </a:rPr>
                        <a:t>Rick Weinzierl</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r>
                        <a:rPr lang="en-US" sz="1800" kern="1200" dirty="0" smtClean="0">
                          <a:solidFill>
                            <a:schemeClr val="tx1"/>
                          </a:solidFill>
                          <a:latin typeface="Times New Roman" panose="02020603050405020304" pitchFamily="18" charset="0"/>
                          <a:ea typeface="+mn-ea"/>
                          <a:cs typeface="Times New Roman" panose="02020603050405020304" pitchFamily="18" charset="0"/>
                          <a:hlinkClick r:id="rId10"/>
                        </a:rPr>
                        <a:t>weinzier@illinois.edu</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Times New Roman" panose="02020603050405020304" pitchFamily="18" charset="0"/>
                          <a:ea typeface="+mn-ea"/>
                          <a:cs typeface="Times New Roman" panose="02020603050405020304" pitchFamily="18" charset="0"/>
                        </a:rPr>
                        <a:t>217-244-2126</a:t>
                      </a:r>
                    </a:p>
                  </a:txBody>
                  <a:tcPr/>
                </a:tc>
              </a:tr>
            </a:tbl>
          </a:graphicData>
        </a:graphic>
      </p:graphicFrame>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50406513"/>
      </p:ext>
    </p:extLst>
  </p:cSld>
  <p:clrMapOvr>
    <a:masterClrMapping/>
  </p:clrMapOvr>
  <p:transition advTm="121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257800"/>
            <a:ext cx="5486400" cy="566738"/>
          </a:xfrm>
        </p:spPr>
        <p:txBody>
          <a:bodyPr/>
          <a:lstStyle/>
          <a:p>
            <a:r>
              <a:rPr lang="en-US" dirty="0" smtClean="0"/>
              <a:t>Irrigation gun with reel cart</a:t>
            </a:r>
            <a:endParaRPr lang="en-US" dirty="0"/>
          </a:p>
        </p:txBody>
      </p:sp>
      <p:pic>
        <p:nvPicPr>
          <p:cNvPr id="5" name="Picture Placeholder 4"/>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12418" r="12418"/>
          <a:stretch>
            <a:fillRect/>
          </a:stretch>
        </p:blipFill>
        <p:spPr>
          <a:xfrm>
            <a:off x="1219200" y="914400"/>
            <a:ext cx="6211888" cy="4114800"/>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11901416"/>
      </p:ext>
    </p:extLst>
  </p:cSld>
  <p:clrMapOvr>
    <a:masterClrMapping/>
  </p:clrMapOvr>
  <p:transition spd="slow" advTm="423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701548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381000"/>
            <a:ext cx="7193280" cy="539496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1687594"/>
      </p:ext>
    </p:extLst>
  </p:cSld>
  <p:clrMapOvr>
    <a:masterClrMapping/>
  </p:clrMapOvr>
  <p:transition spd="slow" advTm="448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t0.gstatic.com/images?q=tbn:ANd9GcSW1b0Mg67yDxM5YdPuZHe6KPLHcFn2SZSTS4ZS58d6zvN2CWQl"/>
          <p:cNvPicPr>
            <a:picLocks noChangeAspect="1" noChangeArrowheads="1"/>
          </p:cNvPicPr>
          <p:nvPr/>
        </p:nvPicPr>
        <p:blipFill>
          <a:blip r:embed="rId5" cstate="print"/>
          <a:srcRect/>
          <a:stretch>
            <a:fillRect/>
          </a:stretch>
        </p:blipFill>
        <p:spPr bwMode="auto">
          <a:xfrm>
            <a:off x="846450" y="228600"/>
            <a:ext cx="3458850" cy="2590800"/>
          </a:xfrm>
          <a:prstGeom prst="rect">
            <a:avLst/>
          </a:prstGeom>
          <a:noFill/>
        </p:spPr>
      </p:pic>
      <p:pic>
        <p:nvPicPr>
          <p:cNvPr id="45060" name="Picture 4" descr="DIG Corporation's Mini Sprinkler Assembly with 13&quot; Stake, 24&quot; Micro Tubing and Barb"/>
          <p:cNvPicPr>
            <a:picLocks noChangeAspect="1" noChangeArrowheads="1"/>
          </p:cNvPicPr>
          <p:nvPr/>
        </p:nvPicPr>
        <p:blipFill>
          <a:blip r:embed="rId6" cstate="print"/>
          <a:srcRect/>
          <a:stretch>
            <a:fillRect/>
          </a:stretch>
        </p:blipFill>
        <p:spPr bwMode="auto">
          <a:xfrm>
            <a:off x="4724400" y="457200"/>
            <a:ext cx="3905727" cy="2590800"/>
          </a:xfrm>
          <a:prstGeom prst="rect">
            <a:avLst/>
          </a:prstGeom>
          <a:noFill/>
        </p:spPr>
      </p:pic>
      <p:pic>
        <p:nvPicPr>
          <p:cNvPr id="45062" name="Picture 6" descr="http://blogs.kqed.org/climatewatch/files/2012/02/pistachios-on-drip-300x200.jpg"/>
          <p:cNvPicPr>
            <a:picLocks noChangeAspect="1" noChangeArrowheads="1"/>
          </p:cNvPicPr>
          <p:nvPr/>
        </p:nvPicPr>
        <p:blipFill>
          <a:blip r:embed="rId7" cstate="print"/>
          <a:srcRect/>
          <a:stretch>
            <a:fillRect/>
          </a:stretch>
        </p:blipFill>
        <p:spPr bwMode="auto">
          <a:xfrm>
            <a:off x="1676400" y="3429000"/>
            <a:ext cx="4343400" cy="2895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349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t2.gstatic.com/images?q=tbn:ANd9GcTLR78iDjTqFmaN3OsOWS5ZBvpP6Q7Ii1T72l-Iz5RTKzOqiIjg"/>
          <p:cNvPicPr>
            <a:picLocks noChangeAspect="1" noChangeArrowheads="1"/>
          </p:cNvPicPr>
          <p:nvPr/>
        </p:nvPicPr>
        <p:blipFill>
          <a:blip r:embed="rId5" cstate="print"/>
          <a:srcRect/>
          <a:stretch>
            <a:fillRect/>
          </a:stretch>
        </p:blipFill>
        <p:spPr bwMode="auto">
          <a:xfrm>
            <a:off x="1066800" y="304800"/>
            <a:ext cx="7941733" cy="51054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616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irrigationsupplyoutlet.com/views/images/uploads/_3969d292.jpg"/>
          <p:cNvPicPr>
            <a:picLocks noChangeAspect="1" noChangeArrowheads="1"/>
          </p:cNvPicPr>
          <p:nvPr/>
        </p:nvPicPr>
        <p:blipFill>
          <a:blip r:embed="rId5" cstate="print"/>
          <a:srcRect/>
          <a:stretch>
            <a:fillRect/>
          </a:stretch>
        </p:blipFill>
        <p:spPr bwMode="auto">
          <a:xfrm>
            <a:off x="1600200" y="304800"/>
            <a:ext cx="2362200" cy="2362201"/>
          </a:xfrm>
          <a:prstGeom prst="rect">
            <a:avLst/>
          </a:prstGeom>
          <a:noFill/>
        </p:spPr>
      </p:pic>
      <p:pic>
        <p:nvPicPr>
          <p:cNvPr id="99334" name="Picture 6" descr="http://www.irrigationsupplyoutlet.com/views/images/uploads/_0479c8d1.jpg"/>
          <p:cNvPicPr>
            <a:picLocks noChangeAspect="1" noChangeArrowheads="1"/>
          </p:cNvPicPr>
          <p:nvPr/>
        </p:nvPicPr>
        <p:blipFill>
          <a:blip r:embed="rId6" cstate="print"/>
          <a:srcRect/>
          <a:stretch>
            <a:fillRect/>
          </a:stretch>
        </p:blipFill>
        <p:spPr bwMode="auto">
          <a:xfrm>
            <a:off x="4800600" y="152400"/>
            <a:ext cx="3333750" cy="3333750"/>
          </a:xfrm>
          <a:prstGeom prst="rect">
            <a:avLst/>
          </a:prstGeom>
          <a:noFill/>
        </p:spPr>
      </p:pic>
      <p:pic>
        <p:nvPicPr>
          <p:cNvPr id="99336" name="Picture 8" descr="http://www.irrigationsupplyoutlet.com/views/images/uploads/a710-50.jpg"/>
          <p:cNvPicPr>
            <a:picLocks noChangeAspect="1" noChangeArrowheads="1"/>
          </p:cNvPicPr>
          <p:nvPr/>
        </p:nvPicPr>
        <p:blipFill>
          <a:blip r:embed="rId7" cstate="print"/>
          <a:srcRect/>
          <a:stretch>
            <a:fillRect/>
          </a:stretch>
        </p:blipFill>
        <p:spPr bwMode="auto">
          <a:xfrm>
            <a:off x="914400" y="2971800"/>
            <a:ext cx="3333750" cy="3333750"/>
          </a:xfrm>
          <a:prstGeom prst="rect">
            <a:avLst/>
          </a:prstGeom>
          <a:noFill/>
        </p:spPr>
      </p:pic>
      <p:pic>
        <p:nvPicPr>
          <p:cNvPr id="99338" name="Picture 10" descr="http://www.irrigationsupplyoutlet.com/views/images/uploads/ein-dor-accessories-275x160v100.jpg"/>
          <p:cNvPicPr>
            <a:picLocks noChangeAspect="1" noChangeArrowheads="1"/>
          </p:cNvPicPr>
          <p:nvPr/>
        </p:nvPicPr>
        <p:blipFill>
          <a:blip r:embed="rId8" cstate="print"/>
          <a:srcRect/>
          <a:stretch>
            <a:fillRect/>
          </a:stretch>
        </p:blipFill>
        <p:spPr bwMode="auto">
          <a:xfrm>
            <a:off x="5257800" y="3962400"/>
            <a:ext cx="1905000" cy="19050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p:transition spd="slow" advTm="669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ezdaKHeWyBnZyZ2cDqRSoa"/>
</p:tagLst>
</file>

<file path=ppt/tags/tag7.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8.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9.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14933</TotalTime>
  <Words>3547</Words>
  <Application>Microsoft Office PowerPoint</Application>
  <PresentationFormat>On-screen Show (4:3)</PresentationFormat>
  <Paragraphs>263</Paragraphs>
  <Slides>50</Slides>
  <Notes>49</Notes>
  <HiddenSlides>0</HiddenSlides>
  <MMClips>50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Arial</vt:lpstr>
      <vt:lpstr>Calibri</vt:lpstr>
      <vt:lpstr>Cambria</vt:lpstr>
      <vt:lpstr>Georgia</vt:lpstr>
      <vt:lpstr>Impact</vt:lpstr>
      <vt:lpstr>Times New Roman</vt:lpstr>
      <vt:lpstr>Verdana</vt:lpstr>
      <vt:lpstr>Training</vt:lpstr>
      <vt:lpstr>Office Theme</vt:lpstr>
      <vt:lpstr>1_Office Theme</vt:lpstr>
      <vt:lpstr>1_Training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Irrigation </vt:lpstr>
      <vt:lpstr>PowerPoint Presentation</vt:lpstr>
      <vt:lpstr>PowerPoint Presentation</vt:lpstr>
      <vt:lpstr>Irrigation gun with reel cart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Considerations for drip irrigation</vt:lpstr>
      <vt:lpstr>Water Source Problems</vt:lpstr>
      <vt:lpstr>Surface Water Problems</vt:lpstr>
      <vt:lpstr>Algae Problems</vt:lpstr>
      <vt:lpstr>Algae Solutions</vt:lpstr>
      <vt:lpstr>Water Source Problems</vt:lpstr>
      <vt:lpstr>PowerPoint Presentation</vt:lpstr>
      <vt:lpstr>PowerPoint Presentation</vt:lpstr>
      <vt:lpstr>PowerPoint Presentation</vt:lpstr>
      <vt:lpstr>PowerPoint Presentation</vt:lpstr>
      <vt:lpstr>Water Source Problems</vt:lpstr>
      <vt:lpstr>PowerPoint Presentation</vt:lpstr>
      <vt:lpstr>PowerPoint Presentation</vt:lpstr>
      <vt:lpstr>Considerations for Drip Irrigation</vt:lpstr>
      <vt:lpstr>PowerPoint Presentation</vt:lpstr>
      <vt:lpstr>PowerPoint Presentation</vt:lpstr>
      <vt:lpstr>Types of Problems</vt:lpstr>
      <vt:lpstr>PowerPoint Presentation</vt:lpstr>
      <vt:lpstr>PowerPoint Presentation</vt:lpstr>
      <vt:lpstr>PowerPoint Presentation</vt:lpstr>
      <vt:lpstr>PowerPoint Presentation</vt:lpstr>
      <vt:lpstr>PowerPoint Presentation</vt:lpstr>
      <vt:lpstr>Types of Problems</vt:lpstr>
      <vt:lpstr>Clogging Emitters </vt:lpstr>
      <vt:lpstr>PowerPoint Presentation</vt:lpstr>
      <vt:lpstr>Most Common Problem</vt:lpstr>
      <vt:lpstr>Monitor soil moisture</vt:lpstr>
      <vt:lpstr>Soil Moisture  Monitoring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and Solving  Irrigation Problems</dc:title>
  <dc:creator>DSAC</dc:creator>
  <cp:lastModifiedBy>Hosier, Mary</cp:lastModifiedBy>
  <cp:revision>73</cp:revision>
  <dcterms:created xsi:type="dcterms:W3CDTF">2012-12-31T13:58:04Z</dcterms:created>
  <dcterms:modified xsi:type="dcterms:W3CDTF">2016-04-26T19:17:12Z</dcterms:modified>
</cp:coreProperties>
</file>