
<file path=[Content_Types].xml><?xml version="1.0" encoding="utf-8"?>
<Types xmlns="http://schemas.openxmlformats.org/package/2006/content-types">
  <Default Extension="png" ContentType="image/png"/>
  <Default Extension="jpeg" ContentType="image/jpeg"/>
  <Default Extension="m4a" ContentType="audio/mp4"/>
  <Default Extension="wma" ContentType="audio/x-ms-wma"/>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0.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6" r:id="rId1"/>
    <p:sldMasterId id="2147483681" r:id="rId2"/>
    <p:sldMasterId id="2147483694" r:id="rId3"/>
    <p:sldMasterId id="2147483706" r:id="rId4"/>
    <p:sldMasterId id="2147483718" r:id="rId5"/>
  </p:sldMasterIdLst>
  <p:notesMasterIdLst>
    <p:notesMasterId r:id="rId50"/>
  </p:notesMasterIdLst>
  <p:handoutMasterIdLst>
    <p:handoutMasterId r:id="rId51"/>
  </p:handoutMasterIdLst>
  <p:sldIdLst>
    <p:sldId id="490" r:id="rId6"/>
    <p:sldId id="488" r:id="rId7"/>
    <p:sldId id="449" r:id="rId8"/>
    <p:sldId id="270" r:id="rId9"/>
    <p:sldId id="417" r:id="rId10"/>
    <p:sldId id="416" r:id="rId11"/>
    <p:sldId id="418" r:id="rId12"/>
    <p:sldId id="460" r:id="rId13"/>
    <p:sldId id="419" r:id="rId14"/>
    <p:sldId id="420" r:id="rId15"/>
    <p:sldId id="459" r:id="rId16"/>
    <p:sldId id="450" r:id="rId17"/>
    <p:sldId id="331" r:id="rId18"/>
    <p:sldId id="343" r:id="rId19"/>
    <p:sldId id="344" r:id="rId20"/>
    <p:sldId id="345" r:id="rId21"/>
    <p:sldId id="346" r:id="rId22"/>
    <p:sldId id="353" r:id="rId23"/>
    <p:sldId id="354" r:id="rId24"/>
    <p:sldId id="451" r:id="rId25"/>
    <p:sldId id="454" r:id="rId26"/>
    <p:sldId id="455" r:id="rId27"/>
    <p:sldId id="359" r:id="rId28"/>
    <p:sldId id="486" r:id="rId29"/>
    <p:sldId id="361" r:id="rId30"/>
    <p:sldId id="487" r:id="rId31"/>
    <p:sldId id="423" r:id="rId32"/>
    <p:sldId id="424" r:id="rId33"/>
    <p:sldId id="425" r:id="rId34"/>
    <p:sldId id="426" r:id="rId35"/>
    <p:sldId id="427" r:id="rId36"/>
    <p:sldId id="457" r:id="rId37"/>
    <p:sldId id="428" r:id="rId38"/>
    <p:sldId id="429" r:id="rId39"/>
    <p:sldId id="430" r:id="rId40"/>
    <p:sldId id="436" r:id="rId41"/>
    <p:sldId id="437" r:id="rId42"/>
    <p:sldId id="438" r:id="rId43"/>
    <p:sldId id="439" r:id="rId44"/>
    <p:sldId id="410" r:id="rId45"/>
    <p:sldId id="411" r:id="rId46"/>
    <p:sldId id="412" r:id="rId47"/>
    <p:sldId id="489" r:id="rId48"/>
    <p:sldId id="491" r:id="rId49"/>
  </p:sldIdLst>
  <p:sldSz cx="9144000" cy="6858000" type="screen4x3"/>
  <p:notesSz cx="6858000" cy="9083675"/>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5613" indent="1588"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2813" indent="1588"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0013" indent="1588"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7213" indent="1588"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61">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57" autoAdjust="0"/>
    <p:restoredTop sz="76719" autoAdjust="0"/>
  </p:normalViewPr>
  <p:slideViewPr>
    <p:cSldViewPr>
      <p:cViewPr varScale="1">
        <p:scale>
          <a:sx n="65" d="100"/>
          <a:sy n="65" d="100"/>
        </p:scale>
        <p:origin x="552" y="48"/>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1613"/>
    </p:cViewPr>
  </p:sorterViewPr>
  <p:notesViewPr>
    <p:cSldViewPr>
      <p:cViewPr varScale="1">
        <p:scale>
          <a:sx n="80" d="100"/>
          <a:sy n="80" d="100"/>
        </p:scale>
        <p:origin x="-1974" y="-96"/>
      </p:cViewPr>
      <p:guideLst>
        <p:guide orient="horz" pos="2861"/>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4025"/>
          </a:xfrm>
          <a:prstGeom prst="rect">
            <a:avLst/>
          </a:prstGeom>
        </p:spPr>
        <p:txBody>
          <a:bodyPr vert="horz" lIns="91084" tIns="45542" rIns="91084" bIns="45542"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4025"/>
          </a:xfrm>
          <a:prstGeom prst="rect">
            <a:avLst/>
          </a:prstGeom>
        </p:spPr>
        <p:txBody>
          <a:bodyPr vert="horz" lIns="91084" tIns="45542" rIns="91084" bIns="45542" rtlCol="0"/>
          <a:lstStyle>
            <a:lvl1pPr algn="r">
              <a:defRPr sz="1200"/>
            </a:lvl1pPr>
          </a:lstStyle>
          <a:p>
            <a:pPr>
              <a:defRPr/>
            </a:pPr>
            <a:fld id="{BE714100-B4FF-4D2A-8135-69C2AAEADD4E}" type="datetimeFigureOut">
              <a:rPr lang="en-US"/>
              <a:pPr>
                <a:defRPr/>
              </a:pPr>
              <a:t>4/26/2016</a:t>
            </a:fld>
            <a:endParaRPr lang="en-US"/>
          </a:p>
        </p:txBody>
      </p:sp>
      <p:sp>
        <p:nvSpPr>
          <p:cNvPr id="4" name="Footer Placeholder 3"/>
          <p:cNvSpPr>
            <a:spLocks noGrp="1"/>
          </p:cNvSpPr>
          <p:nvPr>
            <p:ph type="ftr" sz="quarter" idx="2"/>
          </p:nvPr>
        </p:nvSpPr>
        <p:spPr>
          <a:xfrm>
            <a:off x="0" y="8628063"/>
            <a:ext cx="2971800" cy="454025"/>
          </a:xfrm>
          <a:prstGeom prst="rect">
            <a:avLst/>
          </a:prstGeom>
        </p:spPr>
        <p:txBody>
          <a:bodyPr vert="horz" lIns="91084" tIns="45542" rIns="91084" bIns="45542"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28063"/>
            <a:ext cx="2971800" cy="454025"/>
          </a:xfrm>
          <a:prstGeom prst="rect">
            <a:avLst/>
          </a:prstGeom>
        </p:spPr>
        <p:txBody>
          <a:bodyPr vert="horz" lIns="91084" tIns="45542" rIns="91084" bIns="45542" rtlCol="0" anchor="b"/>
          <a:lstStyle>
            <a:lvl1pPr algn="r">
              <a:defRPr sz="1200"/>
            </a:lvl1pPr>
          </a:lstStyle>
          <a:p>
            <a:pPr>
              <a:defRPr/>
            </a:pPr>
            <a:fld id="{9C3C3FDE-9E7C-4422-B9CA-E8A82E433652}" type="slidenum">
              <a:rPr lang="en-US"/>
              <a:pPr>
                <a:defRPr/>
              </a:pPr>
              <a:t>‹#›</a:t>
            </a:fld>
            <a:endParaRPr lang="en-US"/>
          </a:p>
        </p:txBody>
      </p:sp>
    </p:spTree>
    <p:extLst>
      <p:ext uri="{BB962C8B-B14F-4D97-AF65-F5344CB8AC3E}">
        <p14:creationId xmlns:p14="http://schemas.microsoft.com/office/powerpoint/2010/main" val="639235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4025"/>
          </a:xfrm>
          <a:prstGeom prst="rect">
            <a:avLst/>
          </a:prstGeom>
          <a:noFill/>
          <a:ln w="9525">
            <a:noFill/>
            <a:miter lim="800000"/>
            <a:headEnd/>
            <a:tailEnd/>
          </a:ln>
          <a:effectLst/>
        </p:spPr>
        <p:txBody>
          <a:bodyPr vert="horz" wrap="square" lIns="91084" tIns="45542" rIns="91084" bIns="45542" numCol="1" anchor="t" anchorCtr="0" compatLnSpc="1">
            <a:prstTxWarp prst="textNoShape">
              <a:avLst/>
            </a:prstTxWarp>
          </a:bodyPr>
          <a:lstStyle>
            <a:lvl1pPr>
              <a:defRPr sz="1200"/>
            </a:lvl1pPr>
          </a:lstStyle>
          <a:p>
            <a:pPr>
              <a:defRPr/>
            </a:pPr>
            <a:endParaRPr lang="en-US"/>
          </a:p>
        </p:txBody>
      </p:sp>
      <p:sp>
        <p:nvSpPr>
          <p:cNvPr id="54275" name="Rectangle 3"/>
          <p:cNvSpPr>
            <a:spLocks noGrp="1" noChangeArrowheads="1"/>
          </p:cNvSpPr>
          <p:nvPr>
            <p:ph type="dt" idx="1"/>
          </p:nvPr>
        </p:nvSpPr>
        <p:spPr bwMode="auto">
          <a:xfrm>
            <a:off x="3886200" y="0"/>
            <a:ext cx="2971800" cy="454025"/>
          </a:xfrm>
          <a:prstGeom prst="rect">
            <a:avLst/>
          </a:prstGeom>
          <a:noFill/>
          <a:ln w="9525">
            <a:noFill/>
            <a:miter lim="800000"/>
            <a:headEnd/>
            <a:tailEnd/>
          </a:ln>
          <a:effectLst/>
        </p:spPr>
        <p:txBody>
          <a:bodyPr vert="horz" wrap="square" lIns="91084" tIns="45542" rIns="91084" bIns="45542" numCol="1" anchor="t" anchorCtr="0" compatLnSpc="1">
            <a:prstTxWarp prst="textNoShape">
              <a:avLst/>
            </a:prstTxWarp>
          </a:bodyPr>
          <a:lstStyle>
            <a:lvl1pPr algn="r">
              <a:defRPr sz="1200"/>
            </a:lvl1pPr>
          </a:lstStyle>
          <a:p>
            <a:pPr>
              <a:defRPr/>
            </a:pPr>
            <a:endParaRPr lang="en-US"/>
          </a:p>
        </p:txBody>
      </p:sp>
      <p:sp>
        <p:nvSpPr>
          <p:cNvPr id="62468" name="Rectangle 4"/>
          <p:cNvSpPr>
            <a:spLocks noGrp="1" noRot="1" noChangeAspect="1" noChangeArrowheads="1" noTextEdit="1"/>
          </p:cNvSpPr>
          <p:nvPr>
            <p:ph type="sldImg" idx="2"/>
          </p:nvPr>
        </p:nvSpPr>
        <p:spPr bwMode="auto">
          <a:xfrm>
            <a:off x="1157288" y="681038"/>
            <a:ext cx="4543425" cy="3406775"/>
          </a:xfrm>
          <a:prstGeom prst="rect">
            <a:avLst/>
          </a:prstGeom>
          <a:noFill/>
          <a:ln w="9525">
            <a:solidFill>
              <a:srgbClr val="000000"/>
            </a:solidFill>
            <a:miter lim="800000"/>
            <a:headEnd/>
            <a:tailEnd/>
          </a:ln>
        </p:spPr>
      </p:sp>
      <p:sp>
        <p:nvSpPr>
          <p:cNvPr id="54277" name="Rectangle 5"/>
          <p:cNvSpPr>
            <a:spLocks noGrp="1" noChangeArrowheads="1"/>
          </p:cNvSpPr>
          <p:nvPr>
            <p:ph type="body" sz="quarter" idx="3"/>
          </p:nvPr>
        </p:nvSpPr>
        <p:spPr bwMode="auto">
          <a:xfrm>
            <a:off x="914400" y="4314825"/>
            <a:ext cx="5029200" cy="4087813"/>
          </a:xfrm>
          <a:prstGeom prst="rect">
            <a:avLst/>
          </a:prstGeom>
          <a:noFill/>
          <a:ln w="9525">
            <a:noFill/>
            <a:miter lim="800000"/>
            <a:headEnd/>
            <a:tailEnd/>
          </a:ln>
          <a:effectLst/>
        </p:spPr>
        <p:txBody>
          <a:bodyPr vert="horz" wrap="square" lIns="91084" tIns="45542" rIns="91084" bIns="4554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4278" name="Rectangle 6"/>
          <p:cNvSpPr>
            <a:spLocks noGrp="1" noChangeArrowheads="1"/>
          </p:cNvSpPr>
          <p:nvPr>
            <p:ph type="ftr" sz="quarter" idx="4"/>
          </p:nvPr>
        </p:nvSpPr>
        <p:spPr bwMode="auto">
          <a:xfrm>
            <a:off x="0" y="8629650"/>
            <a:ext cx="2971800" cy="454025"/>
          </a:xfrm>
          <a:prstGeom prst="rect">
            <a:avLst/>
          </a:prstGeom>
          <a:noFill/>
          <a:ln w="9525">
            <a:noFill/>
            <a:miter lim="800000"/>
            <a:headEnd/>
            <a:tailEnd/>
          </a:ln>
          <a:effectLst/>
        </p:spPr>
        <p:txBody>
          <a:bodyPr vert="horz" wrap="square" lIns="91084" tIns="45542" rIns="91084" bIns="45542" numCol="1" anchor="b" anchorCtr="0" compatLnSpc="1">
            <a:prstTxWarp prst="textNoShape">
              <a:avLst/>
            </a:prstTxWarp>
          </a:bodyPr>
          <a:lstStyle>
            <a:lvl1pPr>
              <a:defRPr sz="1200"/>
            </a:lvl1pPr>
          </a:lstStyle>
          <a:p>
            <a:pPr>
              <a:defRPr/>
            </a:pPr>
            <a:endParaRPr lang="en-US"/>
          </a:p>
        </p:txBody>
      </p:sp>
      <p:sp>
        <p:nvSpPr>
          <p:cNvPr id="54279" name="Rectangle 7"/>
          <p:cNvSpPr>
            <a:spLocks noGrp="1" noChangeArrowheads="1"/>
          </p:cNvSpPr>
          <p:nvPr>
            <p:ph type="sldNum" sz="quarter" idx="5"/>
          </p:nvPr>
        </p:nvSpPr>
        <p:spPr bwMode="auto">
          <a:xfrm>
            <a:off x="3886200" y="8629650"/>
            <a:ext cx="2971800" cy="454025"/>
          </a:xfrm>
          <a:prstGeom prst="rect">
            <a:avLst/>
          </a:prstGeom>
          <a:noFill/>
          <a:ln w="9525">
            <a:noFill/>
            <a:miter lim="800000"/>
            <a:headEnd/>
            <a:tailEnd/>
          </a:ln>
          <a:effectLst/>
        </p:spPr>
        <p:txBody>
          <a:bodyPr vert="horz" wrap="square" lIns="91084" tIns="45542" rIns="91084" bIns="45542" numCol="1" anchor="b" anchorCtr="0" compatLnSpc="1">
            <a:prstTxWarp prst="textNoShape">
              <a:avLst/>
            </a:prstTxWarp>
          </a:bodyPr>
          <a:lstStyle>
            <a:lvl1pPr algn="r">
              <a:defRPr sz="1200"/>
            </a:lvl1pPr>
          </a:lstStyle>
          <a:p>
            <a:pPr>
              <a:defRPr/>
            </a:pPr>
            <a:fld id="{36568DED-2D02-4630-8CEA-4592D155CDEE}" type="slidenum">
              <a:rPr lang="en-US"/>
              <a:pPr>
                <a:defRPr/>
              </a:pPr>
              <a:t>‹#›</a:t>
            </a:fld>
            <a:endParaRPr lang="en-US" dirty="0"/>
          </a:p>
        </p:txBody>
      </p:sp>
    </p:spTree>
    <p:extLst>
      <p:ext uri="{BB962C8B-B14F-4D97-AF65-F5344CB8AC3E}">
        <p14:creationId xmlns:p14="http://schemas.microsoft.com/office/powerpoint/2010/main" val="20214015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733" algn="l" defTabSz="914293" rtl="0" eaLnBrk="1" latinLnBrk="0" hangingPunct="1">
      <a:defRPr sz="1200" kern="1200">
        <a:solidFill>
          <a:schemeClr val="tx1"/>
        </a:solidFill>
        <a:latin typeface="+mn-lt"/>
        <a:ea typeface="+mn-ea"/>
        <a:cs typeface="+mn-cs"/>
      </a:defRPr>
    </a:lvl6pPr>
    <a:lvl7pPr marL="2742879"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2" algn="l" defTabSz="914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707">
              <a:defRPr/>
            </a:pPr>
            <a:r>
              <a:rPr lang="en-US" smtClean="0"/>
              <a:t>The following </a:t>
            </a:r>
            <a:r>
              <a:rPr lang="en-US" dirty="0" smtClean="0"/>
              <a:t>presentation was</a:t>
            </a:r>
            <a:r>
              <a:rPr lang="en-US" baseline="0" dirty="0" smtClean="0"/>
              <a:t> </a:t>
            </a:r>
            <a:r>
              <a:rPr lang="en-US" dirty="0" smtClean="0"/>
              <a:t>part of a</a:t>
            </a:r>
            <a:r>
              <a:rPr lang="en-US" baseline="0" dirty="0" smtClean="0"/>
              <a:t> beginning farmer course, “Preparing a New Generation of Illinois Fruit and Vegetable Farmers,”  offered by the University of Illinois and the Illinois Migrant Council from 2012 through 2015.  This course was funded by the United States Department of Agriculture’s National Institute of Food and Agriculture, and specifically by the Beginning Farmer and Rancher Development Program.  For more information about the program and for links to presentations and resources on many other topics, see the website newillinoisfarmers.org.  </a:t>
            </a:r>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dirty="0"/>
          </a:p>
        </p:txBody>
      </p:sp>
    </p:spTree>
    <p:extLst>
      <p:ext uri="{BB962C8B-B14F-4D97-AF65-F5344CB8AC3E}">
        <p14:creationId xmlns:p14="http://schemas.microsoft.com/office/powerpoint/2010/main" val="3505382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amount or number of</a:t>
            </a:r>
            <a:r>
              <a:rPr lang="en-US" baseline="0" dirty="0" smtClean="0"/>
              <a:t> </a:t>
            </a:r>
            <a:r>
              <a:rPr lang="en-US" baseline="0" dirty="0" err="1" smtClean="0"/>
              <a:t>cation</a:t>
            </a:r>
            <a:r>
              <a:rPr lang="en-US" baseline="0" dirty="0" smtClean="0"/>
              <a:t> exchange sites is </a:t>
            </a:r>
            <a:r>
              <a:rPr lang="en-US" baseline="0" dirty="0" err="1" smtClean="0"/>
              <a:t>refered</a:t>
            </a:r>
            <a:r>
              <a:rPr lang="en-US" baseline="0" dirty="0" smtClean="0"/>
              <a:t> to as the soils </a:t>
            </a:r>
            <a:r>
              <a:rPr lang="en-US" baseline="0" dirty="0" err="1" smtClean="0"/>
              <a:t>cation</a:t>
            </a:r>
            <a:r>
              <a:rPr lang="en-US" baseline="0" dirty="0" smtClean="0"/>
              <a:t> exchange capacity and is commonly reported on soil tests.  Sand has few exchange sites while silt has more and clay even more than silt.  However,  As this slide illustrates, soil humus (commonly derived from organic matter) has the greatest potential to increase soil </a:t>
            </a:r>
            <a:r>
              <a:rPr lang="en-US" baseline="0" dirty="0" err="1" smtClean="0"/>
              <a:t>cation</a:t>
            </a:r>
            <a:r>
              <a:rPr lang="en-US" baseline="0" dirty="0" smtClean="0"/>
              <a:t> exchange capacity.</a:t>
            </a:r>
            <a:endParaRPr lang="en-US" dirty="0"/>
          </a:p>
        </p:txBody>
      </p:sp>
      <p:sp>
        <p:nvSpPr>
          <p:cNvPr id="4" name="Slide Number Placeholder 3"/>
          <p:cNvSpPr>
            <a:spLocks noGrp="1"/>
          </p:cNvSpPr>
          <p:nvPr>
            <p:ph type="sldNum" sz="quarter" idx="10"/>
          </p:nvPr>
        </p:nvSpPr>
        <p:spPr/>
        <p:txBody>
          <a:bodyPr/>
          <a:lstStyle/>
          <a:p>
            <a:pPr>
              <a:defRPr/>
            </a:pPr>
            <a:fld id="{36568DED-2D02-4630-8CEA-4592D155CDEE}" type="slidenum">
              <a:rPr lang="en-US" smtClean="0"/>
              <a:pPr>
                <a:defRPr/>
              </a:pPr>
              <a:t>10</a:t>
            </a:fld>
            <a:endParaRPr lang="en-US" dirty="0"/>
          </a:p>
        </p:txBody>
      </p:sp>
    </p:spTree>
    <p:extLst>
      <p:ext uri="{BB962C8B-B14F-4D97-AF65-F5344CB8AC3E}">
        <p14:creationId xmlns:p14="http://schemas.microsoft.com/office/powerpoint/2010/main" val="1156047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potential CEC values from various soil types.</a:t>
            </a:r>
            <a:endParaRPr lang="en-US" dirty="0"/>
          </a:p>
        </p:txBody>
      </p:sp>
      <p:sp>
        <p:nvSpPr>
          <p:cNvPr id="4" name="Slide Number Placeholder 3"/>
          <p:cNvSpPr>
            <a:spLocks noGrp="1"/>
          </p:cNvSpPr>
          <p:nvPr>
            <p:ph type="sldNum" sz="quarter" idx="10"/>
          </p:nvPr>
        </p:nvSpPr>
        <p:spPr/>
        <p:txBody>
          <a:bodyPr/>
          <a:lstStyle/>
          <a:p>
            <a:pPr>
              <a:defRPr/>
            </a:pPr>
            <a:fld id="{36568DED-2D02-4630-8CEA-4592D155CDEE}" type="slidenum">
              <a:rPr lang="en-US" smtClean="0"/>
              <a:pPr>
                <a:defRPr/>
              </a:pPr>
              <a:t>11</a:t>
            </a:fld>
            <a:endParaRPr lang="en-US" dirty="0"/>
          </a:p>
        </p:txBody>
      </p:sp>
    </p:spTree>
    <p:extLst>
      <p:ext uri="{BB962C8B-B14F-4D97-AF65-F5344CB8AC3E}">
        <p14:creationId xmlns:p14="http://schemas.microsoft.com/office/powerpoint/2010/main" val="3646758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map show generally expectation of CEC throughout the state of Illinois.</a:t>
            </a:r>
            <a:endParaRPr lang="en-US" dirty="0"/>
          </a:p>
        </p:txBody>
      </p:sp>
      <p:sp>
        <p:nvSpPr>
          <p:cNvPr id="4" name="Slide Number Placeholder 3"/>
          <p:cNvSpPr>
            <a:spLocks noGrp="1"/>
          </p:cNvSpPr>
          <p:nvPr>
            <p:ph type="sldNum" sz="quarter" idx="10"/>
          </p:nvPr>
        </p:nvSpPr>
        <p:spPr/>
        <p:txBody>
          <a:bodyPr/>
          <a:lstStyle/>
          <a:p>
            <a:pPr>
              <a:defRPr/>
            </a:pPr>
            <a:fld id="{36568DED-2D02-4630-8CEA-4592D155CDEE}" type="slidenum">
              <a:rPr lang="en-US" smtClean="0"/>
              <a:pPr>
                <a:defRPr/>
              </a:pPr>
              <a:t>12</a:t>
            </a:fld>
            <a:endParaRPr lang="en-US" dirty="0"/>
          </a:p>
        </p:txBody>
      </p:sp>
    </p:spTree>
    <p:extLst>
      <p:ext uri="{BB962C8B-B14F-4D97-AF65-F5344CB8AC3E}">
        <p14:creationId xmlns:p14="http://schemas.microsoft.com/office/powerpoint/2010/main" val="2616750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r>
              <a:rPr lang="en-US" dirty="0" smtClean="0"/>
              <a:t>Before deciding to purchase or rent a piece</a:t>
            </a:r>
            <a:r>
              <a:rPr lang="en-US" baseline="0" dirty="0" smtClean="0"/>
              <a:t> a property it might be a good idea to learn about the sites soil(s).  The soil surveys are now online and can be easily accessed.</a:t>
            </a:r>
            <a:endParaRPr lang="en-US" dirty="0" smtClean="0"/>
          </a:p>
        </p:txBody>
      </p:sp>
      <p:sp>
        <p:nvSpPr>
          <p:cNvPr id="66564" name="Slide Number Placeholder 3"/>
          <p:cNvSpPr>
            <a:spLocks noGrp="1"/>
          </p:cNvSpPr>
          <p:nvPr>
            <p:ph type="sldNum" sz="quarter" idx="5"/>
          </p:nvPr>
        </p:nvSpPr>
        <p:spPr>
          <a:noFill/>
        </p:spPr>
        <p:txBody>
          <a:bodyPr/>
          <a:lstStyle/>
          <a:p>
            <a:fld id="{6F8087DD-F509-4CA1-B103-4C158BAE8BBA}" type="slidenum">
              <a:rPr lang="en-US" smtClean="0"/>
              <a:pPr/>
              <a:t>13</a:t>
            </a:fld>
            <a:endParaRPr lang="en-US" smtClean="0"/>
          </a:p>
        </p:txBody>
      </p:sp>
    </p:spTree>
    <p:extLst>
      <p:ext uri="{BB962C8B-B14F-4D97-AF65-F5344CB8AC3E}">
        <p14:creationId xmlns:p14="http://schemas.microsoft.com/office/powerpoint/2010/main" val="1023740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r>
              <a:rPr lang="en-US" dirty="0" smtClean="0"/>
              <a:t>One method of navigation</a:t>
            </a:r>
            <a:r>
              <a:rPr lang="en-US" baseline="0" dirty="0" smtClean="0"/>
              <a:t> will allow you to simply enter the physical address of the property in question.</a:t>
            </a:r>
            <a:endParaRPr lang="en-US" dirty="0" smtClean="0"/>
          </a:p>
        </p:txBody>
      </p:sp>
      <p:sp>
        <p:nvSpPr>
          <p:cNvPr id="67588" name="Slide Number Placeholder 3"/>
          <p:cNvSpPr>
            <a:spLocks noGrp="1"/>
          </p:cNvSpPr>
          <p:nvPr>
            <p:ph type="sldNum" sz="quarter" idx="5"/>
          </p:nvPr>
        </p:nvSpPr>
        <p:spPr>
          <a:noFill/>
        </p:spPr>
        <p:txBody>
          <a:bodyPr/>
          <a:lstStyle/>
          <a:p>
            <a:fld id="{D1D2BB26-A0CE-4FCD-B302-5AC2EA23ED91}" type="slidenum">
              <a:rPr lang="en-US" smtClean="0"/>
              <a:pPr/>
              <a:t>14</a:t>
            </a:fld>
            <a:endParaRPr lang="en-US" smtClean="0"/>
          </a:p>
        </p:txBody>
      </p:sp>
    </p:spTree>
    <p:extLst>
      <p:ext uri="{BB962C8B-B14F-4D97-AF65-F5344CB8AC3E}">
        <p14:creationId xmlns:p14="http://schemas.microsoft.com/office/powerpoint/2010/main" val="1014795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r>
              <a:rPr lang="en-US" dirty="0" smtClean="0"/>
              <a:t>The area of interest can then be refined.</a:t>
            </a:r>
          </a:p>
        </p:txBody>
      </p:sp>
      <p:sp>
        <p:nvSpPr>
          <p:cNvPr id="68612" name="Slide Number Placeholder 3"/>
          <p:cNvSpPr>
            <a:spLocks noGrp="1"/>
          </p:cNvSpPr>
          <p:nvPr>
            <p:ph type="sldNum" sz="quarter" idx="5"/>
          </p:nvPr>
        </p:nvSpPr>
        <p:spPr>
          <a:noFill/>
        </p:spPr>
        <p:txBody>
          <a:bodyPr/>
          <a:lstStyle/>
          <a:p>
            <a:fld id="{7333BF43-4E22-4C49-8609-87B24536AF35}" type="slidenum">
              <a:rPr lang="en-US" smtClean="0"/>
              <a:pPr/>
              <a:t>15</a:t>
            </a:fld>
            <a:endParaRPr lang="en-US" smtClean="0"/>
          </a:p>
        </p:txBody>
      </p:sp>
    </p:spTree>
    <p:extLst>
      <p:ext uri="{BB962C8B-B14F-4D97-AF65-F5344CB8AC3E}">
        <p14:creationId xmlns:p14="http://schemas.microsoft.com/office/powerpoint/2010/main" val="1959118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r>
              <a:rPr lang="en-US" dirty="0" smtClean="0"/>
              <a:t>Once you have selected the specific location</a:t>
            </a:r>
            <a:r>
              <a:rPr lang="en-US" baseline="0" dirty="0" smtClean="0"/>
              <a:t> you are interested in then soil types and subsequent characteristics of those soil types can be further explored.</a:t>
            </a:r>
            <a:endParaRPr lang="en-US" dirty="0" smtClean="0"/>
          </a:p>
        </p:txBody>
      </p:sp>
      <p:sp>
        <p:nvSpPr>
          <p:cNvPr id="69636" name="Slide Number Placeholder 3"/>
          <p:cNvSpPr>
            <a:spLocks noGrp="1"/>
          </p:cNvSpPr>
          <p:nvPr>
            <p:ph type="sldNum" sz="quarter" idx="5"/>
          </p:nvPr>
        </p:nvSpPr>
        <p:spPr>
          <a:noFill/>
        </p:spPr>
        <p:txBody>
          <a:bodyPr/>
          <a:lstStyle/>
          <a:p>
            <a:fld id="{9D96C2E7-81CF-4811-AFFC-C3198183BA37}" type="slidenum">
              <a:rPr lang="en-US" smtClean="0"/>
              <a:pPr/>
              <a:t>16</a:t>
            </a:fld>
            <a:endParaRPr lang="en-US" smtClean="0"/>
          </a:p>
        </p:txBody>
      </p:sp>
    </p:spTree>
    <p:extLst>
      <p:ext uri="{BB962C8B-B14F-4D97-AF65-F5344CB8AC3E}">
        <p14:creationId xmlns:p14="http://schemas.microsoft.com/office/powerpoint/2010/main" val="3377573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r>
              <a:rPr lang="en-US" dirty="0" smtClean="0"/>
              <a:t>Detailed</a:t>
            </a:r>
            <a:r>
              <a:rPr lang="en-US" baseline="0" dirty="0" smtClean="0"/>
              <a:t> information about the soil series found on this particular farm in </a:t>
            </a:r>
            <a:r>
              <a:rPr lang="en-US" baseline="0" dirty="0" err="1" smtClean="0"/>
              <a:t>Dekalb</a:t>
            </a:r>
            <a:r>
              <a:rPr lang="en-US" baseline="0" dirty="0" smtClean="0"/>
              <a:t> County.</a:t>
            </a:r>
            <a:endParaRPr lang="en-US" dirty="0" smtClean="0"/>
          </a:p>
        </p:txBody>
      </p:sp>
      <p:sp>
        <p:nvSpPr>
          <p:cNvPr id="70660" name="Slide Number Placeholder 3"/>
          <p:cNvSpPr>
            <a:spLocks noGrp="1"/>
          </p:cNvSpPr>
          <p:nvPr>
            <p:ph type="sldNum" sz="quarter" idx="5"/>
          </p:nvPr>
        </p:nvSpPr>
        <p:spPr>
          <a:noFill/>
        </p:spPr>
        <p:txBody>
          <a:bodyPr/>
          <a:lstStyle/>
          <a:p>
            <a:fld id="{AB7AEC81-7B78-406A-9662-5499CDB6278C}" type="slidenum">
              <a:rPr lang="en-US" smtClean="0"/>
              <a:pPr/>
              <a:t>17</a:t>
            </a:fld>
            <a:endParaRPr lang="en-US" smtClean="0"/>
          </a:p>
        </p:txBody>
      </p:sp>
    </p:spTree>
    <p:extLst>
      <p:ext uri="{BB962C8B-B14F-4D97-AF65-F5344CB8AC3E}">
        <p14:creationId xmlns:p14="http://schemas.microsoft.com/office/powerpoint/2010/main" val="751536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r>
              <a:rPr lang="en-US" dirty="0" smtClean="0"/>
              <a:t>Because</a:t>
            </a:r>
            <a:r>
              <a:rPr lang="en-US" baseline="0" dirty="0" smtClean="0"/>
              <a:t> soil type has a direct impact on so many aspects of agronomic and horticultural production,  it is important to study soil maps of areas one is interested in renting or purchasing. </a:t>
            </a:r>
            <a:endParaRPr lang="en-US" dirty="0" smtClean="0"/>
          </a:p>
        </p:txBody>
      </p:sp>
      <p:sp>
        <p:nvSpPr>
          <p:cNvPr id="74756" name="Slide Number Placeholder 3"/>
          <p:cNvSpPr>
            <a:spLocks noGrp="1"/>
          </p:cNvSpPr>
          <p:nvPr>
            <p:ph type="sldNum" sz="quarter" idx="5"/>
          </p:nvPr>
        </p:nvSpPr>
        <p:spPr>
          <a:noFill/>
        </p:spPr>
        <p:txBody>
          <a:bodyPr/>
          <a:lstStyle/>
          <a:p>
            <a:fld id="{8ACBF84D-4ECB-4EEE-967B-719830BE1DED}" type="slidenum">
              <a:rPr lang="en-US" smtClean="0"/>
              <a:pPr/>
              <a:t>18</a:t>
            </a:fld>
            <a:endParaRPr lang="en-US" smtClean="0"/>
          </a:p>
        </p:txBody>
      </p:sp>
    </p:spTree>
    <p:extLst>
      <p:ext uri="{BB962C8B-B14F-4D97-AF65-F5344CB8AC3E}">
        <p14:creationId xmlns:p14="http://schemas.microsoft.com/office/powerpoint/2010/main" val="2187226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r>
              <a:rPr lang="en-US" dirty="0" smtClean="0"/>
              <a:t>While soil type is determined</a:t>
            </a:r>
            <a:r>
              <a:rPr lang="en-US" baseline="0" dirty="0" smtClean="0"/>
              <a:t> by geographic location, soil structure is also important and can be improved or damaged based on horticultural practices such as tillage, cropping, and use of cover crops. </a:t>
            </a:r>
            <a:r>
              <a:rPr lang="en-US" sz="1200" b="0" i="0" kern="1200" dirty="0" smtClean="0">
                <a:solidFill>
                  <a:schemeClr val="tx1"/>
                </a:solidFill>
                <a:effectLst/>
                <a:latin typeface="Times New Roman" pitchFamily="18" charset="0"/>
                <a:ea typeface="+mn-ea"/>
                <a:cs typeface="+mn-cs"/>
              </a:rPr>
              <a:t>Soil structure is defined by the way individual particles of sand, silt, and clay are assembled. Single particles when assembled appear as larger particles. These are called aggregates .</a:t>
            </a:r>
            <a:endParaRPr lang="en-US" dirty="0" smtClean="0"/>
          </a:p>
        </p:txBody>
      </p:sp>
      <p:sp>
        <p:nvSpPr>
          <p:cNvPr id="75780" name="Slide Number Placeholder 3"/>
          <p:cNvSpPr>
            <a:spLocks noGrp="1"/>
          </p:cNvSpPr>
          <p:nvPr>
            <p:ph type="sldNum" sz="quarter" idx="5"/>
          </p:nvPr>
        </p:nvSpPr>
        <p:spPr>
          <a:noFill/>
        </p:spPr>
        <p:txBody>
          <a:bodyPr/>
          <a:lstStyle/>
          <a:p>
            <a:fld id="{8478137A-494D-4C0E-9CD1-37D75ADB7FC0}" type="slidenum">
              <a:rPr lang="en-US" smtClean="0"/>
              <a:pPr/>
              <a:t>19</a:t>
            </a:fld>
            <a:endParaRPr lang="en-US" smtClean="0"/>
          </a:p>
        </p:txBody>
      </p:sp>
    </p:spTree>
    <p:extLst>
      <p:ext uri="{BB962C8B-B14F-4D97-AF65-F5344CB8AC3E}">
        <p14:creationId xmlns:p14="http://schemas.microsoft.com/office/powerpoint/2010/main" val="1145031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A7F81D-5461-40D6-A829-149941BFC545}"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4224837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6568DED-2D02-4630-8CEA-4592D155CDEE}" type="slidenum">
              <a:rPr lang="en-US" smtClean="0"/>
              <a:pPr>
                <a:defRPr/>
              </a:pPr>
              <a:t>20</a:t>
            </a:fld>
            <a:endParaRPr lang="en-US" dirty="0"/>
          </a:p>
        </p:txBody>
      </p:sp>
    </p:spTree>
    <p:extLst>
      <p:ext uri="{BB962C8B-B14F-4D97-AF65-F5344CB8AC3E}">
        <p14:creationId xmlns:p14="http://schemas.microsoft.com/office/powerpoint/2010/main" val="2793860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Bulk density refers to the weight of soil per</a:t>
            </a:r>
            <a:r>
              <a:rPr lang="en-US" baseline="0" dirty="0" smtClean="0"/>
              <a:t> unit volume.  Soils with good structure and good soil health tend to have lower bulk density and provide improved plant growth.  Practices that destroy good soil structure tend to increase bulk density and reduce plant growth and yields.  Examples could include excessive tillage, high traffic or field preparation when soil is too wet.</a:t>
            </a:r>
            <a:endParaRPr lang="en-US" dirty="0"/>
          </a:p>
        </p:txBody>
      </p:sp>
      <p:sp>
        <p:nvSpPr>
          <p:cNvPr id="4" name="Slide Number Placeholder 3"/>
          <p:cNvSpPr>
            <a:spLocks noGrp="1"/>
          </p:cNvSpPr>
          <p:nvPr>
            <p:ph type="sldNum" sz="quarter" idx="10"/>
          </p:nvPr>
        </p:nvSpPr>
        <p:spPr/>
        <p:txBody>
          <a:bodyPr/>
          <a:lstStyle/>
          <a:p>
            <a:pPr>
              <a:defRPr/>
            </a:pPr>
            <a:fld id="{36568DED-2D02-4630-8CEA-4592D155CDEE}" type="slidenum">
              <a:rPr lang="en-US" smtClean="0"/>
              <a:pPr>
                <a:defRPr/>
              </a:pPr>
              <a:t>21</a:t>
            </a:fld>
            <a:endParaRPr lang="en-US" dirty="0"/>
          </a:p>
        </p:txBody>
      </p:sp>
    </p:spTree>
    <p:extLst>
      <p:ext uri="{BB962C8B-B14F-4D97-AF65-F5344CB8AC3E}">
        <p14:creationId xmlns:p14="http://schemas.microsoft.com/office/powerpoint/2010/main" val="3900199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device</a:t>
            </a:r>
            <a:r>
              <a:rPr lang="en-US" baseline="0" dirty="0" smtClean="0"/>
              <a:t> to measure bulk density is a penetrometer.</a:t>
            </a:r>
            <a:endParaRPr lang="en-US" dirty="0"/>
          </a:p>
        </p:txBody>
      </p:sp>
      <p:sp>
        <p:nvSpPr>
          <p:cNvPr id="4" name="Slide Number Placeholder 3"/>
          <p:cNvSpPr>
            <a:spLocks noGrp="1"/>
          </p:cNvSpPr>
          <p:nvPr>
            <p:ph type="sldNum" sz="quarter" idx="10"/>
          </p:nvPr>
        </p:nvSpPr>
        <p:spPr/>
        <p:txBody>
          <a:bodyPr/>
          <a:lstStyle/>
          <a:p>
            <a:pPr>
              <a:defRPr/>
            </a:pPr>
            <a:fld id="{36568DED-2D02-4630-8CEA-4592D155CDEE}" type="slidenum">
              <a:rPr lang="en-US" smtClean="0"/>
              <a:pPr>
                <a:defRPr/>
              </a:pPr>
              <a:t>22</a:t>
            </a:fld>
            <a:endParaRPr lang="en-US" dirty="0"/>
          </a:p>
        </p:txBody>
      </p:sp>
    </p:spTree>
    <p:extLst>
      <p:ext uri="{BB962C8B-B14F-4D97-AF65-F5344CB8AC3E}">
        <p14:creationId xmlns:p14="http://schemas.microsoft.com/office/powerpoint/2010/main" val="3089609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r>
              <a:rPr lang="en-US" dirty="0" smtClean="0"/>
              <a:t>Compaction zones often develop as the result of repeated</a:t>
            </a:r>
            <a:r>
              <a:rPr lang="en-US" baseline="0" dirty="0" smtClean="0"/>
              <a:t> tillage at the same depth.</a:t>
            </a:r>
            <a:endParaRPr lang="en-US" dirty="0" smtClean="0"/>
          </a:p>
        </p:txBody>
      </p:sp>
      <p:sp>
        <p:nvSpPr>
          <p:cNvPr id="77828" name="Slide Number Placeholder 3"/>
          <p:cNvSpPr>
            <a:spLocks noGrp="1"/>
          </p:cNvSpPr>
          <p:nvPr>
            <p:ph type="sldNum" sz="quarter" idx="5"/>
          </p:nvPr>
        </p:nvSpPr>
        <p:spPr>
          <a:noFill/>
        </p:spPr>
        <p:txBody>
          <a:bodyPr/>
          <a:lstStyle/>
          <a:p>
            <a:fld id="{196AD5C6-82CF-4332-8CC2-7E34EACE507D}" type="slidenum">
              <a:rPr lang="en-US" smtClean="0"/>
              <a:pPr/>
              <a:t>23</a:t>
            </a:fld>
            <a:endParaRPr lang="en-US" smtClean="0"/>
          </a:p>
        </p:txBody>
      </p:sp>
    </p:spTree>
    <p:extLst>
      <p:ext uri="{BB962C8B-B14F-4D97-AF65-F5344CB8AC3E}">
        <p14:creationId xmlns:p14="http://schemas.microsoft.com/office/powerpoint/2010/main" val="202914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r>
              <a:rPr lang="en-US" dirty="0" smtClean="0"/>
              <a:t>Marble example</a:t>
            </a:r>
          </a:p>
          <a:p>
            <a:endParaRPr lang="en-US" dirty="0" smtClean="0"/>
          </a:p>
        </p:txBody>
      </p:sp>
      <p:sp>
        <p:nvSpPr>
          <p:cNvPr id="79876" name="Slide Number Placeholder 3"/>
          <p:cNvSpPr>
            <a:spLocks noGrp="1"/>
          </p:cNvSpPr>
          <p:nvPr>
            <p:ph type="sldNum" sz="quarter" idx="5"/>
          </p:nvPr>
        </p:nvSpPr>
        <p:spPr>
          <a:noFill/>
        </p:spPr>
        <p:txBody>
          <a:bodyPr/>
          <a:lstStyle/>
          <a:p>
            <a:fld id="{8D67B41F-7AA7-4240-9D4B-1904AFBC1424}" type="slidenum">
              <a:rPr lang="en-US" smtClean="0"/>
              <a:pPr/>
              <a:t>25</a:t>
            </a:fld>
            <a:endParaRPr lang="en-US" smtClean="0"/>
          </a:p>
        </p:txBody>
      </p:sp>
    </p:spTree>
    <p:extLst>
      <p:ext uri="{BB962C8B-B14F-4D97-AF65-F5344CB8AC3E}">
        <p14:creationId xmlns:p14="http://schemas.microsoft.com/office/powerpoint/2010/main" val="3638473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Nutrient levels are</a:t>
            </a:r>
            <a:r>
              <a:rPr lang="en-US" baseline="0" dirty="0" smtClean="0"/>
              <a:t> reported by some labs such as this one in parts per million (ppm).</a:t>
            </a:r>
            <a:endParaRPr lang="en-US" dirty="0"/>
          </a:p>
        </p:txBody>
      </p:sp>
      <p:sp>
        <p:nvSpPr>
          <p:cNvPr id="4" name="Slide Number Placeholder 3"/>
          <p:cNvSpPr>
            <a:spLocks noGrp="1"/>
          </p:cNvSpPr>
          <p:nvPr>
            <p:ph type="sldNum" sz="quarter" idx="10"/>
          </p:nvPr>
        </p:nvSpPr>
        <p:spPr/>
        <p:txBody>
          <a:bodyPr/>
          <a:lstStyle/>
          <a:p>
            <a:pPr>
              <a:defRPr/>
            </a:pPr>
            <a:fld id="{36568DED-2D02-4630-8CEA-4592D155CDEE}" type="slidenum">
              <a:rPr lang="en-US" smtClean="0"/>
              <a:pPr>
                <a:defRPr/>
              </a:pPr>
              <a:t>27</a:t>
            </a:fld>
            <a:endParaRPr lang="en-US" dirty="0"/>
          </a:p>
        </p:txBody>
      </p:sp>
    </p:spTree>
    <p:extLst>
      <p:ext uri="{BB962C8B-B14F-4D97-AF65-F5344CB8AC3E}">
        <p14:creationId xmlns:p14="http://schemas.microsoft.com/office/powerpoint/2010/main" val="3450953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labs</a:t>
            </a:r>
            <a:r>
              <a:rPr lang="en-US" baseline="0" dirty="0" smtClean="0"/>
              <a:t> like this give nutrient levels in pounds per acre.  It is critical you are certain which method you are looking at.</a:t>
            </a:r>
            <a:endParaRPr lang="en-US" dirty="0"/>
          </a:p>
        </p:txBody>
      </p:sp>
      <p:sp>
        <p:nvSpPr>
          <p:cNvPr id="4" name="Slide Number Placeholder 3"/>
          <p:cNvSpPr>
            <a:spLocks noGrp="1"/>
          </p:cNvSpPr>
          <p:nvPr>
            <p:ph type="sldNum" sz="quarter" idx="10"/>
          </p:nvPr>
        </p:nvSpPr>
        <p:spPr/>
        <p:txBody>
          <a:bodyPr/>
          <a:lstStyle/>
          <a:p>
            <a:pPr>
              <a:defRPr/>
            </a:pPr>
            <a:fld id="{36568DED-2D02-4630-8CEA-4592D155CDEE}" type="slidenum">
              <a:rPr lang="en-US" smtClean="0"/>
              <a:pPr>
                <a:defRPr/>
              </a:pPr>
              <a:t>28</a:t>
            </a:fld>
            <a:endParaRPr lang="en-US" dirty="0"/>
          </a:p>
        </p:txBody>
      </p:sp>
    </p:spTree>
    <p:extLst>
      <p:ext uri="{BB962C8B-B14F-4D97-AF65-F5344CB8AC3E}">
        <p14:creationId xmlns:p14="http://schemas.microsoft.com/office/powerpoint/2010/main" val="1025284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Pounds per</a:t>
            </a:r>
            <a:r>
              <a:rPr lang="en-US" baseline="0" dirty="0" smtClean="0"/>
              <a:t> acre is equal to 2 x ppm.</a:t>
            </a:r>
            <a:endParaRPr lang="en-US" dirty="0"/>
          </a:p>
        </p:txBody>
      </p:sp>
      <p:sp>
        <p:nvSpPr>
          <p:cNvPr id="4" name="Slide Number Placeholder 3"/>
          <p:cNvSpPr>
            <a:spLocks noGrp="1"/>
          </p:cNvSpPr>
          <p:nvPr>
            <p:ph type="sldNum" sz="quarter" idx="10"/>
          </p:nvPr>
        </p:nvSpPr>
        <p:spPr/>
        <p:txBody>
          <a:bodyPr/>
          <a:lstStyle/>
          <a:p>
            <a:pPr>
              <a:defRPr/>
            </a:pPr>
            <a:fld id="{36568DED-2D02-4630-8CEA-4592D155CDEE}" type="slidenum">
              <a:rPr lang="en-US" smtClean="0"/>
              <a:pPr>
                <a:defRPr/>
              </a:pPr>
              <a:t>29</a:t>
            </a:fld>
            <a:endParaRPr lang="en-US" dirty="0"/>
          </a:p>
        </p:txBody>
      </p:sp>
    </p:spTree>
    <p:extLst>
      <p:ext uri="{BB962C8B-B14F-4D97-AF65-F5344CB8AC3E}">
        <p14:creationId xmlns:p14="http://schemas.microsoft.com/office/powerpoint/2010/main" val="2495179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reason</a:t>
            </a:r>
            <a:r>
              <a:rPr lang="en-US" baseline="0" dirty="0" smtClean="0"/>
              <a:t> is that one acre furrow slice (a 6.5” slice of soil across one acre) weighs 2,000,000 pounds</a:t>
            </a:r>
            <a:endParaRPr lang="en-US" dirty="0"/>
          </a:p>
        </p:txBody>
      </p:sp>
      <p:sp>
        <p:nvSpPr>
          <p:cNvPr id="4" name="Slide Number Placeholder 3"/>
          <p:cNvSpPr>
            <a:spLocks noGrp="1"/>
          </p:cNvSpPr>
          <p:nvPr>
            <p:ph type="sldNum" sz="quarter" idx="10"/>
          </p:nvPr>
        </p:nvSpPr>
        <p:spPr/>
        <p:txBody>
          <a:bodyPr/>
          <a:lstStyle/>
          <a:p>
            <a:pPr>
              <a:defRPr/>
            </a:pPr>
            <a:fld id="{36568DED-2D02-4630-8CEA-4592D155CDEE}" type="slidenum">
              <a:rPr lang="en-US" smtClean="0"/>
              <a:pPr>
                <a:defRPr/>
              </a:pPr>
              <a:t>30</a:t>
            </a:fld>
            <a:endParaRPr lang="en-US" dirty="0"/>
          </a:p>
        </p:txBody>
      </p:sp>
    </p:spTree>
    <p:extLst>
      <p:ext uri="{BB962C8B-B14F-4D97-AF65-F5344CB8AC3E}">
        <p14:creationId xmlns:p14="http://schemas.microsoft.com/office/powerpoint/2010/main" val="331978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blueberries acidic soil</a:t>
            </a:r>
            <a:r>
              <a:rPr lang="en-US" baseline="0" dirty="0" smtClean="0"/>
              <a:t> (less than 5.8) is required, and if planted into neutral soil the plants will die.  However for most crop soil pH of 6.5 to 7 is </a:t>
            </a:r>
            <a:r>
              <a:rPr lang="en-US" baseline="0" dirty="0" err="1" smtClean="0"/>
              <a:t>desrieable</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36568DED-2D02-4630-8CEA-4592D155CDEE}" type="slidenum">
              <a:rPr lang="en-US" smtClean="0"/>
              <a:pPr>
                <a:defRPr/>
              </a:pPr>
              <a:t>32</a:t>
            </a:fld>
            <a:endParaRPr lang="en-US" dirty="0"/>
          </a:p>
        </p:txBody>
      </p:sp>
    </p:spTree>
    <p:extLst>
      <p:ext uri="{BB962C8B-B14F-4D97-AF65-F5344CB8AC3E}">
        <p14:creationId xmlns:p14="http://schemas.microsoft.com/office/powerpoint/2010/main" val="2362663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r>
              <a:rPr lang="en-US" dirty="0" smtClean="0"/>
              <a:t>One</a:t>
            </a:r>
            <a:r>
              <a:rPr lang="en-US" baseline="0" dirty="0" smtClean="0"/>
              <a:t> definition of soil.</a:t>
            </a:r>
            <a:endParaRPr lang="en-US" dirty="0" smtClean="0"/>
          </a:p>
        </p:txBody>
      </p:sp>
      <p:sp>
        <p:nvSpPr>
          <p:cNvPr id="63492" name="Slide Number Placeholder 3"/>
          <p:cNvSpPr>
            <a:spLocks noGrp="1"/>
          </p:cNvSpPr>
          <p:nvPr>
            <p:ph type="sldNum" sz="quarter" idx="5"/>
          </p:nvPr>
        </p:nvSpPr>
        <p:spPr>
          <a:noFill/>
        </p:spPr>
        <p:txBody>
          <a:bodyPr/>
          <a:lstStyle/>
          <a:p>
            <a:fld id="{340444CC-FC6D-4C86-ADA3-6215D551A965}" type="slidenum">
              <a:rPr lang="en-US" smtClean="0"/>
              <a:pPr/>
              <a:t>3</a:t>
            </a:fld>
            <a:endParaRPr lang="en-US" smtClean="0"/>
          </a:p>
        </p:txBody>
      </p:sp>
    </p:spTree>
    <p:extLst>
      <p:ext uri="{BB962C8B-B14F-4D97-AF65-F5344CB8AC3E}">
        <p14:creationId xmlns:p14="http://schemas.microsoft.com/office/powerpoint/2010/main" val="1406366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impact of pH on crop yield has</a:t>
            </a:r>
            <a:r>
              <a:rPr lang="en-US" baseline="0" dirty="0" smtClean="0"/>
              <a:t> been widely demonstrated on numerous crops.</a:t>
            </a:r>
            <a:endParaRPr lang="en-US" dirty="0"/>
          </a:p>
        </p:txBody>
      </p:sp>
      <p:sp>
        <p:nvSpPr>
          <p:cNvPr id="4" name="Slide Number Placeholder 3"/>
          <p:cNvSpPr>
            <a:spLocks noGrp="1"/>
          </p:cNvSpPr>
          <p:nvPr>
            <p:ph type="sldNum" sz="quarter" idx="10"/>
          </p:nvPr>
        </p:nvSpPr>
        <p:spPr/>
        <p:txBody>
          <a:bodyPr/>
          <a:lstStyle/>
          <a:p>
            <a:pPr>
              <a:defRPr/>
            </a:pPr>
            <a:fld id="{36568DED-2D02-4630-8CEA-4592D155CDEE}" type="slidenum">
              <a:rPr lang="en-US" smtClean="0"/>
              <a:pPr>
                <a:defRPr/>
              </a:pPr>
              <a:t>33</a:t>
            </a:fld>
            <a:endParaRPr lang="en-US" dirty="0"/>
          </a:p>
        </p:txBody>
      </p:sp>
    </p:spTree>
    <p:extLst>
      <p:ext uri="{BB962C8B-B14F-4D97-AF65-F5344CB8AC3E}">
        <p14:creationId xmlns:p14="http://schemas.microsoft.com/office/powerpoint/2010/main" val="27303188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adjusting pH we maximize the availability</a:t>
            </a:r>
            <a:r>
              <a:rPr lang="en-US" baseline="0" dirty="0" smtClean="0"/>
              <a:t> of many plant nutrients.  This leads to the statement that lime is the cheapest fertilizer one can buy.  You not only are applying calcium and magnesium but you are at the same time shifting the pH to increase the plant available levels of many other nutrients.</a:t>
            </a:r>
            <a:endParaRPr lang="en-US" dirty="0"/>
          </a:p>
        </p:txBody>
      </p:sp>
      <p:sp>
        <p:nvSpPr>
          <p:cNvPr id="4" name="Slide Number Placeholder 3"/>
          <p:cNvSpPr>
            <a:spLocks noGrp="1"/>
          </p:cNvSpPr>
          <p:nvPr>
            <p:ph type="sldNum" sz="quarter" idx="10"/>
          </p:nvPr>
        </p:nvSpPr>
        <p:spPr/>
        <p:txBody>
          <a:bodyPr/>
          <a:lstStyle/>
          <a:p>
            <a:pPr>
              <a:defRPr/>
            </a:pPr>
            <a:fld id="{36568DED-2D02-4630-8CEA-4592D155CDEE}" type="slidenum">
              <a:rPr lang="en-US" smtClean="0"/>
              <a:pPr>
                <a:defRPr/>
              </a:pPr>
              <a:t>34</a:t>
            </a:fld>
            <a:endParaRPr lang="en-US" dirty="0"/>
          </a:p>
        </p:txBody>
      </p:sp>
    </p:spTree>
    <p:extLst>
      <p:ext uri="{BB962C8B-B14F-4D97-AF65-F5344CB8AC3E}">
        <p14:creationId xmlns:p14="http://schemas.microsoft.com/office/powerpoint/2010/main" val="21258662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Limestone recommendations can be found in the Illinois Agronomy Handbook.</a:t>
            </a:r>
            <a:endParaRPr lang="en-US" dirty="0"/>
          </a:p>
        </p:txBody>
      </p:sp>
      <p:sp>
        <p:nvSpPr>
          <p:cNvPr id="4" name="Slide Number Placeholder 3"/>
          <p:cNvSpPr>
            <a:spLocks noGrp="1"/>
          </p:cNvSpPr>
          <p:nvPr>
            <p:ph type="sldNum" sz="quarter" idx="10"/>
          </p:nvPr>
        </p:nvSpPr>
        <p:spPr/>
        <p:txBody>
          <a:bodyPr/>
          <a:lstStyle/>
          <a:p>
            <a:pPr>
              <a:defRPr/>
            </a:pPr>
            <a:fld id="{36568DED-2D02-4630-8CEA-4592D155CDEE}" type="slidenum">
              <a:rPr lang="en-US" smtClean="0"/>
              <a:pPr>
                <a:defRPr/>
              </a:pPr>
              <a:t>35</a:t>
            </a:fld>
            <a:endParaRPr lang="en-US" dirty="0"/>
          </a:p>
        </p:txBody>
      </p:sp>
    </p:spTree>
    <p:extLst>
      <p:ext uri="{BB962C8B-B14F-4D97-AF65-F5344CB8AC3E}">
        <p14:creationId xmlns:p14="http://schemas.microsoft.com/office/powerpoint/2010/main" val="25481006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Fertilizer recommendation can be found from numerous sources such as</a:t>
            </a:r>
            <a:r>
              <a:rPr lang="en-US" baseline="0" dirty="0" smtClean="0"/>
              <a:t> the University of Kentucky Vegetable Production Guide for Commercial Growers.</a:t>
            </a:r>
            <a:endParaRPr lang="en-US" dirty="0"/>
          </a:p>
        </p:txBody>
      </p:sp>
      <p:sp>
        <p:nvSpPr>
          <p:cNvPr id="4" name="Slide Number Placeholder 3"/>
          <p:cNvSpPr>
            <a:spLocks noGrp="1"/>
          </p:cNvSpPr>
          <p:nvPr>
            <p:ph type="sldNum" sz="quarter" idx="10"/>
          </p:nvPr>
        </p:nvSpPr>
        <p:spPr/>
        <p:txBody>
          <a:bodyPr/>
          <a:lstStyle/>
          <a:p>
            <a:pPr>
              <a:defRPr/>
            </a:pPr>
            <a:fld id="{36568DED-2D02-4630-8CEA-4592D155CDEE}" type="slidenum">
              <a:rPr lang="en-US" smtClean="0"/>
              <a:pPr>
                <a:defRPr/>
              </a:pPr>
              <a:t>36</a:t>
            </a:fld>
            <a:endParaRPr lang="en-US" dirty="0"/>
          </a:p>
        </p:txBody>
      </p:sp>
    </p:spTree>
    <p:extLst>
      <p:ext uri="{BB962C8B-B14F-4D97-AF65-F5344CB8AC3E}">
        <p14:creationId xmlns:p14="http://schemas.microsoft.com/office/powerpoint/2010/main" val="3174345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these</a:t>
            </a:r>
            <a:r>
              <a:rPr lang="en-US" baseline="0" dirty="0" smtClean="0"/>
              <a:t> recommendation make sure you soil test results are either in or converted to pound per acre.  Then locate where you soil test results fall and apply the amount of recommended P and K (phosphorus and potassium) Additional information on the amount of nitrogen to apply is also provided.</a:t>
            </a:r>
            <a:endParaRPr lang="en-US" dirty="0"/>
          </a:p>
        </p:txBody>
      </p:sp>
      <p:sp>
        <p:nvSpPr>
          <p:cNvPr id="4" name="Slide Number Placeholder 3"/>
          <p:cNvSpPr>
            <a:spLocks noGrp="1"/>
          </p:cNvSpPr>
          <p:nvPr>
            <p:ph type="sldNum" sz="quarter" idx="10"/>
          </p:nvPr>
        </p:nvSpPr>
        <p:spPr/>
        <p:txBody>
          <a:bodyPr/>
          <a:lstStyle/>
          <a:p>
            <a:pPr>
              <a:defRPr/>
            </a:pPr>
            <a:fld id="{36568DED-2D02-4630-8CEA-4592D155CDEE}" type="slidenum">
              <a:rPr lang="en-US" smtClean="0"/>
              <a:pPr>
                <a:defRPr/>
              </a:pPr>
              <a:t>37</a:t>
            </a:fld>
            <a:endParaRPr lang="en-US" dirty="0"/>
          </a:p>
        </p:txBody>
      </p:sp>
    </p:spTree>
    <p:extLst>
      <p:ext uri="{BB962C8B-B14F-4D97-AF65-F5344CB8AC3E}">
        <p14:creationId xmlns:p14="http://schemas.microsoft.com/office/powerpoint/2010/main" val="6418295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a:t>
            </a:r>
            <a:r>
              <a:rPr lang="en-US" baseline="0" dirty="0" smtClean="0"/>
              <a:t> some crops like tomatoes we are using for this example.  Fertility is not only provided by pre plant application but also subsequent application </a:t>
            </a:r>
            <a:r>
              <a:rPr lang="en-US" baseline="0" dirty="0" err="1" smtClean="0"/>
              <a:t>af</a:t>
            </a:r>
            <a:r>
              <a:rPr lang="en-US" baseline="0" dirty="0" smtClean="0"/>
              <a:t> fertilizer are applied through the irrigation in a process known as </a:t>
            </a:r>
            <a:r>
              <a:rPr lang="en-US" baseline="0" dirty="0" err="1" smtClean="0"/>
              <a:t>fertigation</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8A87757-F12D-40E7-86D9-EBC32699C7E4}" type="slidenum">
              <a:rPr lang="en-US" smtClean="0"/>
              <a:pPr/>
              <a:t>38</a:t>
            </a:fld>
            <a:endParaRPr lang="en-US"/>
          </a:p>
        </p:txBody>
      </p:sp>
    </p:spTree>
    <p:extLst>
      <p:ext uri="{BB962C8B-B14F-4D97-AF65-F5344CB8AC3E}">
        <p14:creationId xmlns:p14="http://schemas.microsoft.com/office/powerpoint/2010/main" val="8858349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different </a:t>
            </a:r>
            <a:r>
              <a:rPr lang="en-US" baseline="0" dirty="0" err="1" smtClean="0"/>
              <a:t>fertigation</a:t>
            </a:r>
            <a:r>
              <a:rPr lang="en-US" baseline="0" dirty="0" smtClean="0"/>
              <a:t> schedule for tomatoes if growers feel they need additional potassium to avoid yellow shoulder disorder a common problem throughout the </a:t>
            </a:r>
            <a:r>
              <a:rPr lang="en-US" baseline="0" dirty="0" err="1" smtClean="0"/>
              <a:t>midwest</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36568DED-2D02-4630-8CEA-4592D155CDEE}" type="slidenum">
              <a:rPr lang="en-US" smtClean="0"/>
              <a:pPr>
                <a:defRPr/>
              </a:pPr>
              <a:t>39</a:t>
            </a:fld>
            <a:endParaRPr lang="en-US" dirty="0"/>
          </a:p>
        </p:txBody>
      </p:sp>
    </p:spTree>
    <p:extLst>
      <p:ext uri="{BB962C8B-B14F-4D97-AF65-F5344CB8AC3E}">
        <p14:creationId xmlns:p14="http://schemas.microsoft.com/office/powerpoint/2010/main" val="40538607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is much more common to see market gardens than commercial row crop fields where there has been routine application of fertilizer without monitoring by soil tests.  This can lead to excessive phosphorus levels and also development of problems with base saturation that is to say nutrients may become out of balance.  Foliar feeding is normally practiced only to address specific problems rather than being utilized as a means of providing normal plant nutrition.  Examples would include sprayed calcium applications to address bitter pit of apple and blossom end rot of tomato.  To abiotic diseases that are caused b fertility issues.  </a:t>
            </a:r>
            <a:endParaRPr lang="en-US" dirty="0"/>
          </a:p>
        </p:txBody>
      </p:sp>
      <p:sp>
        <p:nvSpPr>
          <p:cNvPr id="4" name="Slide Number Placeholder 3"/>
          <p:cNvSpPr>
            <a:spLocks noGrp="1"/>
          </p:cNvSpPr>
          <p:nvPr>
            <p:ph type="sldNum" sz="quarter" idx="10"/>
          </p:nvPr>
        </p:nvSpPr>
        <p:spPr/>
        <p:txBody>
          <a:bodyPr/>
          <a:lstStyle/>
          <a:p>
            <a:pPr>
              <a:defRPr/>
            </a:pPr>
            <a:fld id="{36568DED-2D02-4630-8CEA-4592D155CDEE}" type="slidenum">
              <a:rPr lang="en-US" smtClean="0"/>
              <a:pPr>
                <a:defRPr/>
              </a:pPr>
              <a:t>40</a:t>
            </a:fld>
            <a:endParaRPr lang="en-US" dirty="0"/>
          </a:p>
        </p:txBody>
      </p:sp>
    </p:spTree>
    <p:extLst>
      <p:ext uri="{BB962C8B-B14F-4D97-AF65-F5344CB8AC3E}">
        <p14:creationId xmlns:p14="http://schemas.microsoft.com/office/powerpoint/2010/main" val="24611290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of the crop value and diversity of species</a:t>
            </a:r>
            <a:r>
              <a:rPr lang="en-US" baseline="0" dirty="0" smtClean="0"/>
              <a:t> cultivated specialty crops differ from row crops with regards to fertilizer in several ways.  High crop values allow for use of some fertilizer materials that would b cost prohibitive on row crops.  </a:t>
            </a:r>
            <a:r>
              <a:rPr lang="en-US" baseline="0" dirty="0" err="1" smtClean="0"/>
              <a:t>Fertigation</a:t>
            </a:r>
            <a:r>
              <a:rPr lang="en-US" baseline="0" dirty="0" smtClean="0"/>
              <a:t> is often used to apply nutrients weekly throughout the majority of the growing season rather than just one or two fertilizer applications.  </a:t>
            </a:r>
            <a:endParaRPr lang="en-US" dirty="0"/>
          </a:p>
        </p:txBody>
      </p:sp>
      <p:sp>
        <p:nvSpPr>
          <p:cNvPr id="4" name="Slide Number Placeholder 3"/>
          <p:cNvSpPr>
            <a:spLocks noGrp="1"/>
          </p:cNvSpPr>
          <p:nvPr>
            <p:ph type="sldNum" sz="quarter" idx="10"/>
          </p:nvPr>
        </p:nvSpPr>
        <p:spPr/>
        <p:txBody>
          <a:bodyPr/>
          <a:lstStyle/>
          <a:p>
            <a:pPr>
              <a:defRPr/>
            </a:pPr>
            <a:fld id="{36568DED-2D02-4630-8CEA-4592D155CDEE}" type="slidenum">
              <a:rPr lang="en-US" smtClean="0"/>
              <a:pPr>
                <a:defRPr/>
              </a:pPr>
              <a:t>41</a:t>
            </a:fld>
            <a:endParaRPr lang="en-US" dirty="0"/>
          </a:p>
        </p:txBody>
      </p:sp>
    </p:spTree>
    <p:extLst>
      <p:ext uri="{BB962C8B-B14F-4D97-AF65-F5344CB8AC3E}">
        <p14:creationId xmlns:p14="http://schemas.microsoft.com/office/powerpoint/2010/main" val="38116945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a:t>
            </a:r>
            <a:r>
              <a:rPr lang="en-US" baseline="0" dirty="0" smtClean="0"/>
              <a:t> to soil test, other testing procedure are occasionally used for specialty crops. Obviously visual inspection is always important but also tissue tests and petiole sap analysis are sometimes used to determine plant needs and make adjustments to fertility programs.</a:t>
            </a:r>
            <a:endParaRPr lang="en-US" dirty="0"/>
          </a:p>
        </p:txBody>
      </p:sp>
      <p:sp>
        <p:nvSpPr>
          <p:cNvPr id="4" name="Slide Number Placeholder 3"/>
          <p:cNvSpPr>
            <a:spLocks noGrp="1"/>
          </p:cNvSpPr>
          <p:nvPr>
            <p:ph type="sldNum" sz="quarter" idx="10"/>
          </p:nvPr>
        </p:nvSpPr>
        <p:spPr/>
        <p:txBody>
          <a:bodyPr/>
          <a:lstStyle/>
          <a:p>
            <a:pPr>
              <a:defRPr/>
            </a:pPr>
            <a:fld id="{36568DED-2D02-4630-8CEA-4592D155CDEE}" type="slidenum">
              <a:rPr lang="en-US" smtClean="0"/>
              <a:pPr>
                <a:defRPr/>
              </a:pPr>
              <a:t>42</a:t>
            </a:fld>
            <a:endParaRPr lang="en-US" dirty="0"/>
          </a:p>
        </p:txBody>
      </p:sp>
    </p:spTree>
    <p:extLst>
      <p:ext uri="{BB962C8B-B14F-4D97-AF65-F5344CB8AC3E}">
        <p14:creationId xmlns:p14="http://schemas.microsoft.com/office/powerpoint/2010/main" val="2957828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1B9926FA-BBB6-490B-B0C2-B023C33AA9EB}" type="slidenum">
              <a:rPr lang="en-US" smtClean="0"/>
              <a:pPr/>
              <a:t>4</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r>
              <a:rPr lang="en-US" dirty="0" smtClean="0"/>
              <a:t>The</a:t>
            </a:r>
            <a:r>
              <a:rPr lang="en-US" baseline="0" dirty="0" smtClean="0"/>
              <a:t> soil profile varies in depth by geographic region and forces of both nature and man.  Erosion, sediment deposition and tillage are some of the factors that can impact the soil profile.  A “typical” soil profile is shown in the diagram.  </a:t>
            </a:r>
            <a:endParaRPr lang="en-US" dirty="0" smtClean="0"/>
          </a:p>
        </p:txBody>
      </p:sp>
    </p:spTree>
    <p:extLst>
      <p:ext uri="{BB962C8B-B14F-4D97-AF65-F5344CB8AC3E}">
        <p14:creationId xmlns:p14="http://schemas.microsoft.com/office/powerpoint/2010/main" val="35028623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ltLang="en-US" smtClean="0"/>
              <a:t>Keep it brief. Make your text as brief as possible to maintain a larger font size.</a:t>
            </a:r>
          </a:p>
          <a:p>
            <a:pPr eaLnBrk="1" hangingPunct="1"/>
            <a:endParaRPr lang="en-US" altLang="en-US" smtClean="0"/>
          </a:p>
        </p:txBody>
      </p:sp>
      <p:sp>
        <p:nvSpPr>
          <p:cNvPr id="109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3C71528-EE4A-45F5-A414-ED13630D92F8}" type="slidenum">
              <a:rPr lang="en-US" altLang="en-US" smtClean="0">
                <a:solidFill>
                  <a:prstClr val="black"/>
                </a:solidFill>
              </a:rPr>
              <a:pPr/>
              <a:t>43</a:t>
            </a:fld>
            <a:endParaRPr lang="en-US" altLang="en-US" smtClean="0">
              <a:solidFill>
                <a:prstClr val="black"/>
              </a:solidFill>
            </a:endParaRPr>
          </a:p>
        </p:txBody>
      </p:sp>
      <p:sp>
        <p:nvSpPr>
          <p:cNvPr id="109573"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altLang="en-US" smtClean="0">
                <a:solidFill>
                  <a:prstClr val="black"/>
                </a:solidFill>
              </a:rPr>
              <a:t>March 9, 2013</a:t>
            </a:r>
          </a:p>
        </p:txBody>
      </p:sp>
      <p:sp>
        <p:nvSpPr>
          <p:cNvPr id="109574"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ltLang="en-US" smtClean="0">
                <a:solidFill>
                  <a:prstClr val="black"/>
                </a:solidFill>
              </a:rPr>
              <a:t>Dixon Springs Agricultural Center</a:t>
            </a:r>
          </a:p>
        </p:txBody>
      </p:sp>
    </p:spTree>
    <p:extLst>
      <p:ext uri="{BB962C8B-B14F-4D97-AF65-F5344CB8AC3E}">
        <p14:creationId xmlns:p14="http://schemas.microsoft.com/office/powerpoint/2010/main" val="10608537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beginning farmer training program ended in the fall of 2015.  The best way to pursue answers to questions about fruit and vegetable production in Illinois is to contact educators on the University of Illinois Extension Local Food Systems and Small Farms team.  Extension programs in other states are operated by the land-grant university in each state.  Additionally, USDA’s Start2Farm site provides listings of farmer training programs in</a:t>
            </a:r>
            <a:r>
              <a:rPr lang="en-US" baseline="0" dirty="0" smtClean="0"/>
              <a:t> specific states and localities.</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44</a:t>
            </a:fld>
            <a:endParaRPr lang="en-US"/>
          </a:p>
        </p:txBody>
      </p:sp>
    </p:spTree>
    <p:extLst>
      <p:ext uri="{BB962C8B-B14F-4D97-AF65-F5344CB8AC3E}">
        <p14:creationId xmlns:p14="http://schemas.microsoft.com/office/powerpoint/2010/main" val="2812318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mineral</a:t>
            </a:r>
            <a:r>
              <a:rPr lang="en-US" baseline="0" dirty="0" smtClean="0"/>
              <a:t> component consists of various sized particles.  In some cases very large gravel particles may be present, commonly sand, silt and clay are present.  These are differentiated from on another on the basis of size as seen in the diagram.  The percent of each, sand, silt and clay, is what determines the soils texture.</a:t>
            </a:r>
            <a:endParaRPr lang="en-US" dirty="0"/>
          </a:p>
        </p:txBody>
      </p:sp>
      <p:sp>
        <p:nvSpPr>
          <p:cNvPr id="4" name="Slide Number Placeholder 3"/>
          <p:cNvSpPr>
            <a:spLocks noGrp="1"/>
          </p:cNvSpPr>
          <p:nvPr>
            <p:ph type="sldNum" sz="quarter" idx="10"/>
          </p:nvPr>
        </p:nvSpPr>
        <p:spPr/>
        <p:txBody>
          <a:bodyPr/>
          <a:lstStyle/>
          <a:p>
            <a:pPr>
              <a:defRPr/>
            </a:pPr>
            <a:fld id="{36568DED-2D02-4630-8CEA-4592D155CDEE}" type="slidenum">
              <a:rPr lang="en-US" smtClean="0"/>
              <a:pPr>
                <a:defRPr/>
              </a:pPr>
              <a:t>5</a:t>
            </a:fld>
            <a:endParaRPr lang="en-US" dirty="0"/>
          </a:p>
        </p:txBody>
      </p:sp>
    </p:spTree>
    <p:extLst>
      <p:ext uri="{BB962C8B-B14F-4D97-AF65-F5344CB8AC3E}">
        <p14:creationId xmlns:p14="http://schemas.microsoft.com/office/powerpoint/2010/main" val="3039183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soil texture</a:t>
            </a:r>
            <a:r>
              <a:rPr lang="en-US" baseline="0" dirty="0" smtClean="0"/>
              <a:t> triangle.  Soil texture is determined by triangulating the % sand, silt and clay.  More or less equal part of all three give rise to soil that is referred to as loam which is commonly touted as the best soil for many plant species.</a:t>
            </a:r>
            <a:endParaRPr lang="en-US" dirty="0"/>
          </a:p>
        </p:txBody>
      </p:sp>
      <p:sp>
        <p:nvSpPr>
          <p:cNvPr id="4" name="Slide Number Placeholder 3"/>
          <p:cNvSpPr>
            <a:spLocks noGrp="1"/>
          </p:cNvSpPr>
          <p:nvPr>
            <p:ph type="sldNum" sz="quarter" idx="10"/>
          </p:nvPr>
        </p:nvSpPr>
        <p:spPr/>
        <p:txBody>
          <a:bodyPr/>
          <a:lstStyle/>
          <a:p>
            <a:pPr>
              <a:defRPr/>
            </a:pPr>
            <a:fld id="{36568DED-2D02-4630-8CEA-4592D155CDEE}" type="slidenum">
              <a:rPr lang="en-US" smtClean="0"/>
              <a:pPr>
                <a:defRPr/>
              </a:pPr>
              <a:t>6</a:t>
            </a:fld>
            <a:endParaRPr lang="en-US" dirty="0"/>
          </a:p>
        </p:txBody>
      </p:sp>
    </p:spTree>
    <p:extLst>
      <p:ext uri="{BB962C8B-B14F-4D97-AF65-F5344CB8AC3E}">
        <p14:creationId xmlns:p14="http://schemas.microsoft.com/office/powerpoint/2010/main" val="1861612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property of soils is </a:t>
            </a:r>
            <a:r>
              <a:rPr lang="en-US" baseline="0" dirty="0" err="1" smtClean="0"/>
              <a:t>cation</a:t>
            </a:r>
            <a:r>
              <a:rPr lang="en-US" baseline="0" dirty="0" smtClean="0"/>
              <a:t> exchange capacity.  This refers to the negative sites that occur on the outer surface of soil colloid and also organic matter.  For field production, high CEC is considered </a:t>
            </a:r>
            <a:r>
              <a:rPr lang="en-US" baseline="0" dirty="0" err="1" smtClean="0"/>
              <a:t>desireable</a:t>
            </a:r>
            <a:r>
              <a:rPr lang="en-US" baseline="0" dirty="0" smtClean="0"/>
              <a:t> because these sites temporarily hold </a:t>
            </a:r>
            <a:r>
              <a:rPr lang="en-US" baseline="0" dirty="0" err="1" smtClean="0"/>
              <a:t>cations</a:t>
            </a:r>
            <a:r>
              <a:rPr lang="en-US" baseline="0" dirty="0" smtClean="0"/>
              <a:t> (positively charged ions) many such as calcium, magnesium, potassium, and iron are required for plant growth.  The exchange sites help to keep positively charged plant nutrient from being washed away or leached into deeper layers of the soil profile where there are fewer roots available for nutrient uptake.</a:t>
            </a:r>
            <a:endParaRPr lang="en-US" dirty="0"/>
          </a:p>
        </p:txBody>
      </p:sp>
      <p:sp>
        <p:nvSpPr>
          <p:cNvPr id="4" name="Slide Number Placeholder 3"/>
          <p:cNvSpPr>
            <a:spLocks noGrp="1"/>
          </p:cNvSpPr>
          <p:nvPr>
            <p:ph type="sldNum" sz="quarter" idx="10"/>
          </p:nvPr>
        </p:nvSpPr>
        <p:spPr/>
        <p:txBody>
          <a:bodyPr/>
          <a:lstStyle/>
          <a:p>
            <a:pPr>
              <a:defRPr/>
            </a:pPr>
            <a:fld id="{36568DED-2D02-4630-8CEA-4592D155CDEE}" type="slidenum">
              <a:rPr lang="en-US" smtClean="0"/>
              <a:pPr>
                <a:defRPr/>
              </a:pPr>
              <a:t>7</a:t>
            </a:fld>
            <a:endParaRPr lang="en-US" dirty="0"/>
          </a:p>
        </p:txBody>
      </p:sp>
    </p:spTree>
    <p:extLst>
      <p:ext uri="{BB962C8B-B14F-4D97-AF65-F5344CB8AC3E}">
        <p14:creationId xmlns:p14="http://schemas.microsoft.com/office/powerpoint/2010/main" val="908985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6C51C9E4-95EB-4455-8375-F97FB50A45D3}" type="slidenum">
              <a:rPr lang="en-US" smtClean="0"/>
              <a:pPr/>
              <a:t>8</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r>
              <a:rPr lang="en-US" dirty="0" smtClean="0"/>
              <a:t>There are 16 commonly recognized</a:t>
            </a:r>
            <a:r>
              <a:rPr lang="en-US" baseline="0" dirty="0" smtClean="0"/>
              <a:t> nutrients essential for plant growth.  Many believe there are a few additional required elements for normal plant growth but because of the way essential has been defined it is likely this list of 16 will remain as the only essential elements. Of these, we do not worry about supplying carbon, hydrogen and oxygen.  The other 13 are all things that growers may be concerned about being present in sufficient quantities.  The major elements are required in the highest volumes, followed by the secondary nutrients.  Micronutrients are typically only required in small or trace amounts but even though they are not required in large volumes there are several situations in which they can be the limiting factor to plant growth and/or crop yield.</a:t>
            </a:r>
            <a:endParaRPr lang="en-US" dirty="0" smtClean="0"/>
          </a:p>
        </p:txBody>
      </p:sp>
    </p:spTree>
    <p:extLst>
      <p:ext uri="{BB962C8B-B14F-4D97-AF65-F5344CB8AC3E}">
        <p14:creationId xmlns:p14="http://schemas.microsoft.com/office/powerpoint/2010/main" val="529781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Plant nutrients</a:t>
            </a:r>
            <a:r>
              <a:rPr lang="en-US" baseline="0" dirty="0" smtClean="0"/>
              <a:t> may already be dissolved in the soil solution or may become dissolved in the soil solution after being displaced from a </a:t>
            </a:r>
            <a:r>
              <a:rPr lang="en-US" baseline="0" dirty="0" err="1" smtClean="0"/>
              <a:t>cation</a:t>
            </a:r>
            <a:r>
              <a:rPr lang="en-US" baseline="0" dirty="0" smtClean="0"/>
              <a:t> exchange site by another </a:t>
            </a:r>
            <a:r>
              <a:rPr lang="en-US" baseline="0" dirty="0" err="1" smtClean="0"/>
              <a:t>cation</a:t>
            </a:r>
            <a:r>
              <a:rPr lang="en-US" baseline="0" dirty="0" smtClean="0"/>
              <a:t> such as hydrogen, sodium or aluminum.  Plant roots uptake nutrients from the soil solution.  </a:t>
            </a:r>
          </a:p>
          <a:p>
            <a:endParaRPr lang="en-US" dirty="0"/>
          </a:p>
        </p:txBody>
      </p:sp>
      <p:sp>
        <p:nvSpPr>
          <p:cNvPr id="4" name="Slide Number Placeholder 3"/>
          <p:cNvSpPr>
            <a:spLocks noGrp="1"/>
          </p:cNvSpPr>
          <p:nvPr>
            <p:ph type="sldNum" sz="quarter" idx="10"/>
          </p:nvPr>
        </p:nvSpPr>
        <p:spPr/>
        <p:txBody>
          <a:bodyPr/>
          <a:lstStyle/>
          <a:p>
            <a:pPr>
              <a:defRPr/>
            </a:pPr>
            <a:fld id="{36568DED-2D02-4630-8CEA-4592D155CDEE}" type="slidenum">
              <a:rPr lang="en-US" smtClean="0"/>
              <a:pPr>
                <a:defRPr/>
              </a:pPr>
              <a:t>9</a:t>
            </a:fld>
            <a:endParaRPr lang="en-US" dirty="0"/>
          </a:p>
        </p:txBody>
      </p:sp>
    </p:spTree>
    <p:extLst>
      <p:ext uri="{BB962C8B-B14F-4D97-AF65-F5344CB8AC3E}">
        <p14:creationId xmlns:p14="http://schemas.microsoft.com/office/powerpoint/2010/main" val="13744861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3721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9100" y="5110163"/>
            <a:ext cx="19383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590800" y="2286000"/>
            <a:ext cx="6180224" cy="1470025"/>
          </a:xfrm>
        </p:spPr>
        <p:txBody>
          <a:bodyPr anchor="t"/>
          <a:lstStyle>
            <a:lvl1pPr algn="r">
              <a:defRPr b="1" cap="small" baseline="0">
                <a:solidFill>
                  <a:srgbClr val="00330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Picture Placeholder 9"/>
          <p:cNvSpPr>
            <a:spLocks noGrp="1"/>
          </p:cNvSpPr>
          <p:nvPr>
            <p:ph type="pic" sz="quarter" idx="13"/>
          </p:nvPr>
        </p:nvSpPr>
        <p:spPr>
          <a:xfrm>
            <a:off x="6858000" y="5105400"/>
            <a:ext cx="1828800" cy="990600"/>
          </a:xfrm>
        </p:spPr>
        <p:txBody>
          <a:bodyPr rtlCol="0">
            <a:normAutofit/>
          </a:bodyPr>
          <a:lstStyle>
            <a:lvl1pPr marL="0" indent="0" algn="ctr">
              <a:buNone/>
              <a:defRPr sz="2000" baseline="0"/>
            </a:lvl1pPr>
          </a:lstStyle>
          <a:p>
            <a:pPr lvl="0"/>
            <a:r>
              <a:rPr lang="en-US" noProof="0" smtClean="0"/>
              <a:t>Click icon to add picture</a:t>
            </a:r>
            <a:endParaRPr lang="en-US" noProof="0" dirty="0"/>
          </a:p>
        </p:txBody>
      </p:sp>
      <p:sp>
        <p:nvSpPr>
          <p:cNvPr id="8" name="Date Placeholder 10"/>
          <p:cNvSpPr>
            <a:spLocks noGrp="1"/>
          </p:cNvSpPr>
          <p:nvPr>
            <p:ph type="dt" sz="half" idx="14"/>
          </p:nvPr>
        </p:nvSpPr>
        <p:spPr/>
        <p:txBody>
          <a:bodyPr/>
          <a:lstStyle>
            <a:lvl1pPr>
              <a:defRPr smtClean="0"/>
            </a:lvl1pPr>
          </a:lstStyle>
          <a:p>
            <a:pPr>
              <a:defRPr/>
            </a:pPr>
            <a:fld id="{89C95E42-A3EB-4AC5-8346-EF5D2850716F}" type="datetimeFigureOut">
              <a:rPr lang="en-US"/>
              <a:pPr>
                <a:defRPr/>
              </a:pPr>
              <a:t>4/26/2016</a:t>
            </a:fld>
            <a:endParaRPr lang="en-US"/>
          </a:p>
        </p:txBody>
      </p:sp>
      <p:sp>
        <p:nvSpPr>
          <p:cNvPr id="9" name="Footer Placeholder 11"/>
          <p:cNvSpPr>
            <a:spLocks noGrp="1"/>
          </p:cNvSpPr>
          <p:nvPr>
            <p:ph type="ftr" sz="quarter" idx="15"/>
          </p:nvPr>
        </p:nvSpPr>
        <p:spPr/>
        <p:txBody>
          <a:bodyPr/>
          <a:lstStyle>
            <a:lvl1pPr>
              <a:defRPr b="1">
                <a:solidFill>
                  <a:schemeClr val="accent3">
                    <a:lumMod val="75000"/>
                  </a:schemeClr>
                </a:solidFill>
              </a:defRPr>
            </a:lvl1pPr>
          </a:lstStyle>
          <a:p>
            <a:pPr>
              <a:defRPr/>
            </a:pPr>
            <a:endParaRPr lang="en-US">
              <a:solidFill>
                <a:srgbClr val="9BBB59">
                  <a:lumMod val="75000"/>
                </a:srgbClr>
              </a:solidFill>
            </a:endParaRPr>
          </a:p>
        </p:txBody>
      </p:sp>
      <p:sp>
        <p:nvSpPr>
          <p:cNvPr id="11" name="Slide Number Placeholder 12"/>
          <p:cNvSpPr>
            <a:spLocks noGrp="1"/>
          </p:cNvSpPr>
          <p:nvPr>
            <p:ph type="sldNum" sz="quarter" idx="16"/>
          </p:nvPr>
        </p:nvSpPr>
        <p:spPr/>
        <p:txBody>
          <a:bodyPr/>
          <a:lstStyle>
            <a:lvl1pPr>
              <a:defRPr smtClean="0"/>
            </a:lvl1pPr>
          </a:lstStyle>
          <a:p>
            <a:pPr>
              <a:defRPr/>
            </a:pPr>
            <a:fld id="{694FB32F-1ECC-4DD8-A50B-8E55201D5BB7}" type="slidenum">
              <a:rPr lang="en-US"/>
              <a:pPr>
                <a:defRPr/>
              </a:pPr>
              <a:t>‹#›</a:t>
            </a:fld>
            <a:endParaRPr lang="en-US"/>
          </a:p>
        </p:txBody>
      </p:sp>
    </p:spTree>
    <p:extLst>
      <p:ext uri="{BB962C8B-B14F-4D97-AF65-F5344CB8AC3E}">
        <p14:creationId xmlns:p14="http://schemas.microsoft.com/office/powerpoint/2010/main" val="209454209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4573AAC-3A70-4486-BB05-0CA711F5802E}" type="datetimeFigureOut">
              <a:rPr lang="en-US"/>
              <a:pPr>
                <a:defRPr/>
              </a:pPr>
              <a:t>4/26/2016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F982A2D-44F8-454B-8160-99945BB87270}" type="slidenum">
              <a:rPr lang="en-US"/>
              <a:pPr>
                <a:defRPr/>
              </a:pPr>
              <a:t>‹#›</a:t>
            </a:fld>
            <a:endParaRPr lang="en-US"/>
          </a:p>
        </p:txBody>
      </p:sp>
    </p:spTree>
    <p:extLst>
      <p:ext uri="{BB962C8B-B14F-4D97-AF65-F5344CB8AC3E}">
        <p14:creationId xmlns:p14="http://schemas.microsoft.com/office/powerpoint/2010/main" val="2701224661"/>
      </p:ext>
    </p:extLst>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D4C27CE-60D7-47A7-B958-A13D5BC08BCA}" type="datetimeFigureOut">
              <a:rPr lang="en-US"/>
              <a:pPr>
                <a:defRPr/>
              </a:pPr>
              <a:t>4/26/2016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DAD360F-3392-4310-9EAA-A4B4A6F147EB}" type="slidenum">
              <a:rPr lang="en-US"/>
              <a:pPr>
                <a:defRPr/>
              </a:pPr>
              <a:t>‹#›</a:t>
            </a:fld>
            <a:endParaRPr lang="en-US"/>
          </a:p>
        </p:txBody>
      </p:sp>
    </p:spTree>
    <p:extLst>
      <p:ext uri="{BB962C8B-B14F-4D97-AF65-F5344CB8AC3E}">
        <p14:creationId xmlns:p14="http://schemas.microsoft.com/office/powerpoint/2010/main" val="1638078927"/>
      </p:ext>
    </p:extLst>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ackground Only">
    <p:spTree>
      <p:nvGrpSpPr>
        <p:cNvPr id="1" name=""/>
        <p:cNvGrpSpPr/>
        <p:nvPr/>
      </p:nvGrpSpPr>
      <p:grpSpPr>
        <a:xfrm>
          <a:off x="0" y="0"/>
          <a:ext cx="0" cy="0"/>
          <a:chOff x="0" y="0"/>
          <a:chExt cx="0" cy="0"/>
        </a:xfrm>
      </p:grpSpPr>
      <p:pic>
        <p:nvPicPr>
          <p:cNvPr id="2"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p:cNvSpPr>
            <a:spLocks noGrp="1"/>
          </p:cNvSpPr>
          <p:nvPr>
            <p:ph type="dt" sz="half" idx="10"/>
          </p:nvPr>
        </p:nvSpPr>
        <p:spPr/>
        <p:txBody>
          <a:bodyPr/>
          <a:lstStyle>
            <a:lvl1pPr>
              <a:defRPr smtClean="0"/>
            </a:lvl1pPr>
          </a:lstStyle>
          <a:p>
            <a:pPr>
              <a:defRPr/>
            </a:pPr>
            <a:fld id="{BE70F06F-82D4-43DC-80F3-E84085963A1A}" type="datetimeFigureOut">
              <a:rPr lang="en-US"/>
              <a:pPr>
                <a:defRPr/>
              </a:pPr>
              <a:t>4/26/2016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smtClean="0"/>
            </a:lvl1pPr>
          </a:lstStyle>
          <a:p>
            <a:pPr>
              <a:defRPr/>
            </a:pPr>
            <a:fld id="{65899284-782D-4D9A-864D-9F6247D42555}" type="slidenum">
              <a:rPr lang="en-US"/>
              <a:pPr>
                <a:defRPr/>
              </a:pPr>
              <a:t>‹#›</a:t>
            </a:fld>
            <a:endParaRPr lang="en-US"/>
          </a:p>
        </p:txBody>
      </p:sp>
    </p:spTree>
    <p:extLst>
      <p:ext uri="{BB962C8B-B14F-4D97-AF65-F5344CB8AC3E}">
        <p14:creationId xmlns:p14="http://schemas.microsoft.com/office/powerpoint/2010/main" val="202658081"/>
      </p:ext>
    </p:extLst>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E515862-4764-471D-8BDA-A1AB885F9E9F}" type="datetimeFigureOut">
              <a:rPr lang="en-US"/>
              <a:pPr>
                <a:defRPr/>
              </a:pPr>
              <a:t>4/26/2016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F5E90B9-0862-4BC7-8C01-13E4814B30CC}" type="slidenum">
              <a:rPr lang="en-US"/>
              <a:pPr>
                <a:defRPr/>
              </a:pPr>
              <a:t>‹#›</a:t>
            </a:fld>
            <a:endParaRPr lang="en-US"/>
          </a:p>
        </p:txBody>
      </p:sp>
    </p:spTree>
    <p:extLst>
      <p:ext uri="{BB962C8B-B14F-4D97-AF65-F5344CB8AC3E}">
        <p14:creationId xmlns:p14="http://schemas.microsoft.com/office/powerpoint/2010/main" val="1301752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dirty="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DDD17B-494F-49A8-9BF0-43AB0DF514CC}"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eaLnBrk="1" hangingPunct="1">
              <a:defRPr/>
            </a:pPr>
            <a:fld id="{BF83758F-7E32-45F8-9E0E-2F0B6B6C767C}" type="datetimeFigureOut">
              <a:rPr lang="en-US" smtClean="0">
                <a:latin typeface="Calibri" pitchFamily="34" charset="0"/>
                <a:ea typeface="MS PGothic" pitchFamily="34" charset="-128"/>
              </a:rPr>
              <a:pPr eaLnBrk="1" hangingPunct="1">
                <a:defRPr/>
              </a:pPr>
              <a:t>4/26/2016</a:t>
            </a:fld>
            <a:endParaRPr lang="en-US">
              <a:latin typeface="Calibri" pitchFamily="34" charset="0"/>
              <a:ea typeface="MS PGothic" pitchFamily="34" charset="-128"/>
            </a:endParaRPr>
          </a:p>
        </p:txBody>
      </p:sp>
      <p:sp>
        <p:nvSpPr>
          <p:cNvPr id="5" name="Footer Placeholder 4"/>
          <p:cNvSpPr>
            <a:spLocks noGrp="1"/>
          </p:cNvSpPr>
          <p:nvPr>
            <p:ph type="ftr" sz="quarter" idx="11"/>
          </p:nvPr>
        </p:nvSpPr>
        <p:spPr/>
        <p:txBody>
          <a:body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eaLnBrk="1" hangingPunct="1">
              <a:defRPr/>
            </a:pPr>
            <a:fld id="{CC21F7DE-A54E-4C9A-9385-678EEB7FE9A8}" type="slidenum">
              <a:rPr lang="en-US" smtClean="0">
                <a:latin typeface="Calibri" pitchFamily="34" charset="0"/>
                <a:ea typeface="MS PGothic" pitchFamily="34" charset="-128"/>
              </a:rPr>
              <a:pPr eaLnBrk="1" hangingPunct="1">
                <a:defRPr/>
              </a:pPr>
              <a:t>‹#›</a:t>
            </a:fld>
            <a:endParaRPr lang="en-US">
              <a:latin typeface="Calibri" pitchFamily="34" charset="0"/>
              <a:ea typeface="MS PGothic" pitchFamily="34" charset="-128"/>
            </a:endParaRPr>
          </a:p>
        </p:txBody>
      </p:sp>
    </p:spTree>
    <p:extLst>
      <p:ext uri="{BB962C8B-B14F-4D97-AF65-F5344CB8AC3E}">
        <p14:creationId xmlns:p14="http://schemas.microsoft.com/office/powerpoint/2010/main" val="1705203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2A6C8198-3ECD-46DA-A248-49F1113A135E}" type="datetimeFigureOut">
              <a:rPr lang="en-US" smtClean="0"/>
              <a:pPr>
                <a:defRPr/>
              </a:pPr>
              <a:t>4/26/2016</a:t>
            </a:fld>
            <a:endParaRPr lang="en-US"/>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1438C3-AEDE-4F76-B5B4-88564D1ADE6F}" type="slidenum">
              <a:rPr lang="en-US" smtClean="0"/>
              <a:pPr>
                <a:defRPr/>
              </a:pPr>
              <a:t>‹#›</a:t>
            </a:fld>
            <a:endParaRPr lang="en-US"/>
          </a:p>
        </p:txBody>
      </p:sp>
    </p:spTree>
    <p:extLst>
      <p:ext uri="{BB962C8B-B14F-4D97-AF65-F5344CB8AC3E}">
        <p14:creationId xmlns:p14="http://schemas.microsoft.com/office/powerpoint/2010/main" val="719689413"/>
      </p:ext>
    </p:extLst>
  </p:cSld>
  <p:clrMapOvr>
    <a:masterClrMapping/>
  </p:clrMapOvr>
  <p:transition spd="slow">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eaLnBrk="1" hangingPunct="1">
              <a:defRPr/>
            </a:pPr>
            <a:fld id="{BF83758F-7E32-45F8-9E0E-2F0B6B6C767C}" type="datetimeFigureOut">
              <a:rPr lang="en-US" smtClean="0">
                <a:latin typeface="Calibri" pitchFamily="34" charset="0"/>
                <a:ea typeface="MS PGothic" pitchFamily="34" charset="-128"/>
              </a:rPr>
              <a:pPr eaLnBrk="1" hangingPunct="1">
                <a:defRPr/>
              </a:pPr>
              <a:t>4/26/2016</a:t>
            </a:fld>
            <a:endParaRPr lang="en-US">
              <a:latin typeface="Calibri" pitchFamily="34" charset="0"/>
              <a:ea typeface="MS PGothic" pitchFamily="34" charset="-128"/>
            </a:endParaRPr>
          </a:p>
        </p:txBody>
      </p:sp>
      <p:sp>
        <p:nvSpPr>
          <p:cNvPr id="5" name="Footer Placeholder 4"/>
          <p:cNvSpPr>
            <a:spLocks noGrp="1"/>
          </p:cNvSpPr>
          <p:nvPr>
            <p:ph type="ftr" sz="quarter" idx="11"/>
          </p:nvPr>
        </p:nvSpPr>
        <p:spPr/>
        <p:txBody>
          <a:body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eaLnBrk="1" hangingPunct="1">
              <a:defRPr/>
            </a:pPr>
            <a:fld id="{CC21F7DE-A54E-4C9A-9385-678EEB7FE9A8}" type="slidenum">
              <a:rPr lang="en-US" smtClean="0">
                <a:latin typeface="Calibri" pitchFamily="34" charset="0"/>
                <a:ea typeface="MS PGothic" pitchFamily="34" charset="-128"/>
              </a:rPr>
              <a:pPr eaLnBrk="1" hangingPunct="1">
                <a:defRPr/>
              </a:pPr>
              <a:t>‹#›</a:t>
            </a:fld>
            <a:endParaRPr lang="en-US">
              <a:latin typeface="Calibri" pitchFamily="34" charset="0"/>
              <a:ea typeface="MS PGothic" pitchFamily="34" charset="-128"/>
            </a:endParaRPr>
          </a:p>
        </p:txBody>
      </p:sp>
    </p:spTree>
    <p:extLst>
      <p:ext uri="{BB962C8B-B14F-4D97-AF65-F5344CB8AC3E}">
        <p14:creationId xmlns:p14="http://schemas.microsoft.com/office/powerpoint/2010/main" val="4133758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7A704635-1A07-4FF2-9437-BA7FC18BD3F8}" type="datetimeFigureOut">
              <a:rPr lang="en-US" smtClean="0"/>
              <a:pPr>
                <a:defRPr/>
              </a:pPr>
              <a:t>4/26/2016</a:t>
            </a:fld>
            <a:endParaRPr lang="en-US"/>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D3CE86-A158-4FD8-A7AD-456491C44C54}" type="slidenum">
              <a:rPr lang="en-US" smtClean="0"/>
              <a:pPr>
                <a:defRPr/>
              </a:pPr>
              <a:t>‹#›</a:t>
            </a:fld>
            <a:endParaRPr lang="en-US"/>
          </a:p>
        </p:txBody>
      </p:sp>
    </p:spTree>
    <p:extLst>
      <p:ext uri="{BB962C8B-B14F-4D97-AF65-F5344CB8AC3E}">
        <p14:creationId xmlns:p14="http://schemas.microsoft.com/office/powerpoint/2010/main" val="3065415561"/>
      </p:ext>
    </p:extLst>
  </p:cSld>
  <p:clrMapOvr>
    <a:masterClrMapping/>
  </p:clrMapOvr>
  <p:transition spd="slow">
    <p:wipe dir="d"/>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B707A1B8-6C94-4F7F-A78D-CDF83741DB4F}" type="datetimeFigureOut">
              <a:rPr lang="en-US" smtClean="0"/>
              <a:pPr>
                <a:defRPr/>
              </a:pPr>
              <a:t>4/26/2016</a:t>
            </a:fld>
            <a:endParaRPr lang="en-US"/>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124DC70-61CD-4E29-A51F-0775B9B249B8}" type="slidenum">
              <a:rPr lang="en-US" smtClean="0"/>
              <a:pPr>
                <a:defRPr/>
              </a:pPr>
              <a:t>‹#›</a:t>
            </a:fld>
            <a:endParaRPr lang="en-US"/>
          </a:p>
        </p:txBody>
      </p:sp>
    </p:spTree>
    <p:extLst>
      <p:ext uri="{BB962C8B-B14F-4D97-AF65-F5344CB8AC3E}">
        <p14:creationId xmlns:p14="http://schemas.microsoft.com/office/powerpoint/2010/main" val="3539267077"/>
      </p:ext>
    </p:extLst>
  </p:cSld>
  <p:clrMapOvr>
    <a:masterClrMapping/>
  </p:clrMapOvr>
  <p:transition spd="slow">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4"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0"/>
            <a:ext cx="91725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0" y="3048000"/>
            <a:ext cx="4343400" cy="1362075"/>
          </a:xfrm>
        </p:spPr>
        <p:txBody>
          <a:bodyPr anchor="b"/>
          <a:lstStyle>
            <a:lvl1pPr algn="l">
              <a:defRPr sz="4000" b="1" cap="small" baseline="0">
                <a:solidFill>
                  <a:srgbClr val="003300"/>
                </a:solidFill>
              </a:defRPr>
            </a:lvl1pPr>
          </a:lstStyle>
          <a:p>
            <a:r>
              <a:rPr lang="en-US" smtClean="0"/>
              <a:t>Click to edit Master title style</a:t>
            </a:r>
            <a:endParaRPr lang="en-US" dirty="0"/>
          </a:p>
        </p:txBody>
      </p:sp>
      <p:sp>
        <p:nvSpPr>
          <p:cNvPr id="10" name="Picture Placeholder 9"/>
          <p:cNvSpPr>
            <a:spLocks noGrp="1"/>
          </p:cNvSpPr>
          <p:nvPr>
            <p:ph type="pic" sz="quarter" idx="13"/>
          </p:nvPr>
        </p:nvSpPr>
        <p:spPr>
          <a:xfrm>
            <a:off x="6781800" y="5334000"/>
            <a:ext cx="2133600" cy="990600"/>
          </a:xfrm>
        </p:spPr>
        <p:txBody>
          <a:bodyPr rtlCol="0">
            <a:normAutofit/>
          </a:bodyPr>
          <a:lstStyle>
            <a:lvl1pPr marL="0" indent="0" algn="ctr">
              <a:buNone/>
              <a:defRPr sz="1800"/>
            </a:lvl1pPr>
          </a:lstStyle>
          <a:p>
            <a:pPr lvl="0"/>
            <a:r>
              <a:rPr lang="en-US" noProof="0" smtClean="0"/>
              <a:t>Click icon to add picture</a:t>
            </a:r>
            <a:endParaRPr lang="en-US" noProof="0" dirty="0"/>
          </a:p>
        </p:txBody>
      </p:sp>
      <p:sp>
        <p:nvSpPr>
          <p:cNvPr id="6" name="Date Placeholder 3"/>
          <p:cNvSpPr>
            <a:spLocks noGrp="1"/>
          </p:cNvSpPr>
          <p:nvPr>
            <p:ph type="dt" sz="half" idx="14"/>
          </p:nvPr>
        </p:nvSpPr>
        <p:spPr/>
        <p:txBody>
          <a:bodyPr/>
          <a:lstStyle>
            <a:lvl1pPr>
              <a:defRPr smtClean="0"/>
            </a:lvl1pPr>
          </a:lstStyle>
          <a:p>
            <a:pPr>
              <a:defRPr/>
            </a:pPr>
            <a:fld id="{E6573399-D8F9-4C53-BFAA-5AB3B51E886D}" type="datetimeFigureOut">
              <a:rPr lang="en-US"/>
              <a:pPr>
                <a:defRPr/>
              </a:pPr>
              <a:t>4/26/2016</a:t>
            </a:fld>
            <a:endParaRPr lang="en-US"/>
          </a:p>
        </p:txBody>
      </p:sp>
      <p:sp>
        <p:nvSpPr>
          <p:cNvPr id="7"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6"/>
          </p:nvPr>
        </p:nvSpPr>
        <p:spPr/>
        <p:txBody>
          <a:bodyPr/>
          <a:lstStyle>
            <a:lvl1pPr>
              <a:defRPr smtClean="0"/>
            </a:lvl1pPr>
          </a:lstStyle>
          <a:p>
            <a:pPr>
              <a:defRPr/>
            </a:pPr>
            <a:fld id="{5B11DEF4-86F2-45FF-90B8-B11D49CC2B86}" type="slidenum">
              <a:rPr lang="en-US"/>
              <a:pPr>
                <a:defRPr/>
              </a:pPr>
              <a:t>‹#›</a:t>
            </a:fld>
            <a:endParaRPr lang="en-US"/>
          </a:p>
        </p:txBody>
      </p:sp>
    </p:spTree>
    <p:extLst>
      <p:ext uri="{BB962C8B-B14F-4D97-AF65-F5344CB8AC3E}">
        <p14:creationId xmlns:p14="http://schemas.microsoft.com/office/powerpoint/2010/main" val="33302504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64573AAC-3A70-4486-BB05-0CA711F5802E}" type="datetimeFigureOut">
              <a:rPr lang="en-US" smtClean="0"/>
              <a:pPr>
                <a:defRPr/>
              </a:pPr>
              <a:t>4/26/2016</a:t>
            </a:fld>
            <a:endParaRPr lang="en-US"/>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F982A2D-44F8-454B-8160-99945BB87270}" type="slidenum">
              <a:rPr lang="en-US" smtClean="0"/>
              <a:pPr>
                <a:defRPr/>
              </a:pPr>
              <a:t>‹#›</a:t>
            </a:fld>
            <a:endParaRPr lang="en-US"/>
          </a:p>
        </p:txBody>
      </p:sp>
    </p:spTree>
    <p:extLst>
      <p:ext uri="{BB962C8B-B14F-4D97-AF65-F5344CB8AC3E}">
        <p14:creationId xmlns:p14="http://schemas.microsoft.com/office/powerpoint/2010/main" val="3278084180"/>
      </p:ext>
    </p:extLst>
  </p:cSld>
  <p:clrMapOvr>
    <a:masterClrMapping/>
  </p:clrMapOvr>
  <p:transition spd="slow">
    <p:wipe dir="d"/>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D4C27CE-60D7-47A7-B958-A13D5BC08BCA}" type="datetimeFigureOut">
              <a:rPr lang="en-US" smtClean="0"/>
              <a:pPr>
                <a:defRPr/>
              </a:pPr>
              <a:t>4/26/2016</a:t>
            </a:fld>
            <a:endParaRPr lang="en-US"/>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EDAD360F-3392-4310-9EAA-A4B4A6F147EB}" type="slidenum">
              <a:rPr lang="en-US" smtClean="0"/>
              <a:pPr>
                <a:defRPr/>
              </a:pPr>
              <a:t>‹#›</a:t>
            </a:fld>
            <a:endParaRPr lang="en-US"/>
          </a:p>
        </p:txBody>
      </p:sp>
    </p:spTree>
    <p:extLst>
      <p:ext uri="{BB962C8B-B14F-4D97-AF65-F5344CB8AC3E}">
        <p14:creationId xmlns:p14="http://schemas.microsoft.com/office/powerpoint/2010/main" val="4180660973"/>
      </p:ext>
    </p:extLst>
  </p:cSld>
  <p:clrMapOvr>
    <a:masterClrMapping/>
  </p:clrMapOvr>
  <p:transition spd="slow">
    <p:wipe dir="d"/>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8580D80-A8A3-4A8A-BB8E-15E06FBF45EF}" type="datetimeFigureOut">
              <a:rPr lang="en-US" smtClean="0"/>
              <a:pPr>
                <a:defRPr/>
              </a:pPr>
              <a:t>4/26/2016</a:t>
            </a:fld>
            <a:endParaRPr lang="en-US"/>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836DDE4-1518-4399-AA01-A700050056AC}" type="slidenum">
              <a:rPr lang="en-US" smtClean="0"/>
              <a:pPr>
                <a:defRPr/>
              </a:pPr>
              <a:t>‹#›</a:t>
            </a:fld>
            <a:endParaRPr lang="en-US"/>
          </a:p>
        </p:txBody>
      </p:sp>
    </p:spTree>
    <p:extLst>
      <p:ext uri="{BB962C8B-B14F-4D97-AF65-F5344CB8AC3E}">
        <p14:creationId xmlns:p14="http://schemas.microsoft.com/office/powerpoint/2010/main" val="3258402220"/>
      </p:ext>
    </p:extLst>
  </p:cSld>
  <p:clrMapOvr>
    <a:masterClrMapping/>
  </p:clrMapOvr>
  <p:transition spd="slow">
    <p:wipe dir="d"/>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26A2C13-ADC4-4515-A505-989171AED9DB}" type="datetimeFigureOut">
              <a:rPr lang="en-US" smtClean="0"/>
              <a:pPr>
                <a:defRPr/>
              </a:pPr>
              <a:t>4/26/2016</a:t>
            </a:fld>
            <a:endParaRPr lang="en-US"/>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6FAD237-36C4-4354-A552-6AF03BD0B35E}" type="slidenum">
              <a:rPr lang="en-US" smtClean="0"/>
              <a:pPr>
                <a:defRPr/>
              </a:pPr>
              <a:t>‹#›</a:t>
            </a:fld>
            <a:endParaRPr lang="en-US"/>
          </a:p>
        </p:txBody>
      </p:sp>
    </p:spTree>
    <p:extLst>
      <p:ext uri="{BB962C8B-B14F-4D97-AF65-F5344CB8AC3E}">
        <p14:creationId xmlns:p14="http://schemas.microsoft.com/office/powerpoint/2010/main" val="39731604"/>
      </p:ext>
    </p:extLst>
  </p:cSld>
  <p:clrMapOvr>
    <a:masterClrMapping/>
  </p:clrMapOvr>
  <p:transition spd="slow">
    <p:wipe dir="d"/>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31CA22DE-08F8-49AA-AB27-B4A60DF4C822}" type="datetimeFigureOut">
              <a:rPr lang="en-US" smtClean="0"/>
              <a:pPr>
                <a:defRPr/>
              </a:pPr>
              <a:t>4/26/2016</a:t>
            </a:fld>
            <a:endParaRPr lang="en-US"/>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20F9887-1B94-4CDD-AF69-27A78B35DB0D}" type="slidenum">
              <a:rPr lang="en-US" smtClean="0"/>
              <a:pPr>
                <a:defRPr/>
              </a:pPr>
              <a:t>‹#›</a:t>
            </a:fld>
            <a:endParaRPr lang="en-US"/>
          </a:p>
        </p:txBody>
      </p:sp>
    </p:spTree>
    <p:extLst>
      <p:ext uri="{BB962C8B-B14F-4D97-AF65-F5344CB8AC3E}">
        <p14:creationId xmlns:p14="http://schemas.microsoft.com/office/powerpoint/2010/main" val="2525357123"/>
      </p:ext>
    </p:extLst>
  </p:cSld>
  <p:clrMapOvr>
    <a:masterClrMapping/>
  </p:clrMapOvr>
  <p:transition spd="slow">
    <p:wipe dir="d"/>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B2E9F45C-0039-4322-A814-D1BC2239E2A2}" type="datetimeFigureOut">
              <a:rPr lang="en-US" smtClean="0"/>
              <a:pPr>
                <a:defRPr/>
              </a:pPr>
              <a:t>4/26/2016</a:t>
            </a:fld>
            <a:endParaRPr lang="en-US"/>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0A6DBF1-E4A2-4E6A-9DB8-587997DBD0B5}" type="slidenum">
              <a:rPr lang="en-US" smtClean="0"/>
              <a:pPr>
                <a:defRPr/>
              </a:pPr>
              <a:t>‹#›</a:t>
            </a:fld>
            <a:endParaRPr lang="en-US"/>
          </a:p>
        </p:txBody>
      </p:sp>
    </p:spTree>
    <p:extLst>
      <p:ext uri="{BB962C8B-B14F-4D97-AF65-F5344CB8AC3E}">
        <p14:creationId xmlns:p14="http://schemas.microsoft.com/office/powerpoint/2010/main" val="3802122160"/>
      </p:ext>
    </p:extLst>
  </p:cSld>
  <p:clrMapOvr>
    <a:masterClrMapping/>
  </p:clrMapOvr>
  <p:transition spd="slow">
    <p:wipe dir="d"/>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dirty="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DDD17B-494F-49A8-9BF0-43AB0DF514CC}" type="slidenum">
              <a:rPr lang="en-US"/>
              <a:pPr>
                <a:defRPr/>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eaLnBrk="1" hangingPunct="1">
              <a:defRPr/>
            </a:pPr>
            <a:fld id="{BF83758F-7E32-45F8-9E0E-2F0B6B6C767C}" type="datetimeFigureOut">
              <a:rPr lang="en-US" smtClean="0">
                <a:latin typeface="Calibri" pitchFamily="34" charset="0"/>
                <a:ea typeface="MS PGothic" pitchFamily="34" charset="-128"/>
              </a:rPr>
              <a:pPr eaLnBrk="1" hangingPunct="1">
                <a:defRPr/>
              </a:pPr>
              <a:t>4/26/2016</a:t>
            </a:fld>
            <a:endParaRPr lang="en-US">
              <a:latin typeface="Calibri" pitchFamily="34" charset="0"/>
              <a:ea typeface="MS PGothic" pitchFamily="34" charset="-128"/>
            </a:endParaRPr>
          </a:p>
        </p:txBody>
      </p:sp>
      <p:sp>
        <p:nvSpPr>
          <p:cNvPr id="5" name="Footer Placeholder 4"/>
          <p:cNvSpPr>
            <a:spLocks noGrp="1"/>
          </p:cNvSpPr>
          <p:nvPr>
            <p:ph type="ftr" sz="quarter" idx="11"/>
          </p:nvPr>
        </p:nvSpPr>
        <p:spPr/>
        <p:txBody>
          <a:body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eaLnBrk="1" hangingPunct="1">
              <a:defRPr/>
            </a:pPr>
            <a:fld id="{CC21F7DE-A54E-4C9A-9385-678EEB7FE9A8}" type="slidenum">
              <a:rPr lang="en-US" smtClean="0">
                <a:latin typeface="Calibri" pitchFamily="34" charset="0"/>
                <a:ea typeface="MS PGothic" pitchFamily="34" charset="-128"/>
              </a:rPr>
              <a:pPr eaLnBrk="1" hangingPunct="1">
                <a:defRPr/>
              </a:pPr>
              <a:t>‹#›</a:t>
            </a:fld>
            <a:endParaRPr lang="en-US">
              <a:latin typeface="Calibri" pitchFamily="34" charset="0"/>
              <a:ea typeface="MS PGothic" pitchFamily="34" charset="-128"/>
            </a:endParaRPr>
          </a:p>
        </p:txBody>
      </p:sp>
    </p:spTree>
    <p:extLst>
      <p:ext uri="{BB962C8B-B14F-4D97-AF65-F5344CB8AC3E}">
        <p14:creationId xmlns:p14="http://schemas.microsoft.com/office/powerpoint/2010/main" val="17052032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2A6C8198-3ECD-46DA-A248-49F1113A135E}" type="datetimeFigureOut">
              <a:rPr lang="en-US" smtClean="0"/>
              <a:pPr>
                <a:defRPr/>
              </a:pPr>
              <a:t>4/26/2016</a:t>
            </a:fld>
            <a:endParaRPr lang="en-US"/>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1438C3-AEDE-4F76-B5B4-88564D1ADE6F}" type="slidenum">
              <a:rPr lang="en-US" smtClean="0"/>
              <a:pPr>
                <a:defRPr/>
              </a:pPr>
              <a:t>‹#›</a:t>
            </a:fld>
            <a:endParaRPr lang="en-US"/>
          </a:p>
        </p:txBody>
      </p:sp>
    </p:spTree>
    <p:extLst>
      <p:ext uri="{BB962C8B-B14F-4D97-AF65-F5344CB8AC3E}">
        <p14:creationId xmlns:p14="http://schemas.microsoft.com/office/powerpoint/2010/main" val="719689413"/>
      </p:ext>
    </p:extLst>
  </p:cSld>
  <p:clrMapOvr>
    <a:masterClrMapping/>
  </p:clrMapOvr>
  <p:transition spd="slow">
    <p:wipe dir="d"/>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eaLnBrk="1" hangingPunct="1">
              <a:defRPr/>
            </a:pPr>
            <a:fld id="{BF83758F-7E32-45F8-9E0E-2F0B6B6C767C}" type="datetimeFigureOut">
              <a:rPr lang="en-US" smtClean="0">
                <a:latin typeface="Calibri" pitchFamily="34" charset="0"/>
                <a:ea typeface="MS PGothic" pitchFamily="34" charset="-128"/>
              </a:rPr>
              <a:pPr eaLnBrk="1" hangingPunct="1">
                <a:defRPr/>
              </a:pPr>
              <a:t>4/26/2016</a:t>
            </a:fld>
            <a:endParaRPr lang="en-US">
              <a:latin typeface="Calibri" pitchFamily="34" charset="0"/>
              <a:ea typeface="MS PGothic" pitchFamily="34" charset="-128"/>
            </a:endParaRPr>
          </a:p>
        </p:txBody>
      </p:sp>
      <p:sp>
        <p:nvSpPr>
          <p:cNvPr id="5" name="Footer Placeholder 4"/>
          <p:cNvSpPr>
            <a:spLocks noGrp="1"/>
          </p:cNvSpPr>
          <p:nvPr>
            <p:ph type="ftr" sz="quarter" idx="11"/>
          </p:nvPr>
        </p:nvSpPr>
        <p:spPr/>
        <p:txBody>
          <a:body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eaLnBrk="1" hangingPunct="1">
              <a:defRPr/>
            </a:pPr>
            <a:fld id="{CC21F7DE-A54E-4C9A-9385-678EEB7FE9A8}" type="slidenum">
              <a:rPr lang="en-US" smtClean="0">
                <a:latin typeface="Calibri" pitchFamily="34" charset="0"/>
                <a:ea typeface="MS PGothic" pitchFamily="34" charset="-128"/>
              </a:rPr>
              <a:pPr eaLnBrk="1" hangingPunct="1">
                <a:defRPr/>
              </a:pPr>
              <a:t>‹#›</a:t>
            </a:fld>
            <a:endParaRPr lang="en-US">
              <a:latin typeface="Calibri" pitchFamily="34" charset="0"/>
              <a:ea typeface="MS PGothic" pitchFamily="34" charset="-128"/>
            </a:endParaRPr>
          </a:p>
        </p:txBody>
      </p:sp>
    </p:spTree>
    <p:extLst>
      <p:ext uri="{BB962C8B-B14F-4D97-AF65-F5344CB8AC3E}">
        <p14:creationId xmlns:p14="http://schemas.microsoft.com/office/powerpoint/2010/main" val="4133758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269632"/>
            <a:ext cx="8077200" cy="1143000"/>
          </a:xfrm>
        </p:spPr>
        <p:txBody>
          <a:bodyPr/>
          <a:lstStyle>
            <a:lvl1pPr algn="l">
              <a:defRPr lang="en-US" dirty="0"/>
            </a:lvl1pPr>
          </a:lstStyle>
          <a:p>
            <a:r>
              <a:rPr lang="en-US"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A6C8198-3ECD-46DA-A248-49F1113A135E}" type="datetimeFigureOut">
              <a:rPr lang="en-US"/>
              <a:pPr>
                <a:defRPr/>
              </a:pPr>
              <a:t>4/26/2016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71438C3-AEDE-4F76-B5B4-88564D1ADE6F}" type="slidenum">
              <a:rPr lang="en-US"/>
              <a:pPr>
                <a:defRPr/>
              </a:pPr>
              <a:t>‹#›</a:t>
            </a:fld>
            <a:endParaRPr lang="en-US"/>
          </a:p>
        </p:txBody>
      </p:sp>
    </p:spTree>
    <p:extLst>
      <p:ext uri="{BB962C8B-B14F-4D97-AF65-F5344CB8AC3E}">
        <p14:creationId xmlns:p14="http://schemas.microsoft.com/office/powerpoint/2010/main" val="2784681698"/>
      </p:ext>
    </p:extLst>
  </p:cSld>
  <p:clrMapOvr>
    <a:masterClrMapping/>
  </p:clrMapOvr>
  <p:transition spd="slow">
    <p:wipe dir="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7A704635-1A07-4FF2-9437-BA7FC18BD3F8}" type="datetimeFigureOut">
              <a:rPr lang="en-US" smtClean="0"/>
              <a:pPr>
                <a:defRPr/>
              </a:pPr>
              <a:t>4/26/2016</a:t>
            </a:fld>
            <a:endParaRPr lang="en-US"/>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D3CE86-A158-4FD8-A7AD-456491C44C54}" type="slidenum">
              <a:rPr lang="en-US" smtClean="0"/>
              <a:pPr>
                <a:defRPr/>
              </a:pPr>
              <a:t>‹#›</a:t>
            </a:fld>
            <a:endParaRPr lang="en-US"/>
          </a:p>
        </p:txBody>
      </p:sp>
    </p:spTree>
    <p:extLst>
      <p:ext uri="{BB962C8B-B14F-4D97-AF65-F5344CB8AC3E}">
        <p14:creationId xmlns:p14="http://schemas.microsoft.com/office/powerpoint/2010/main" val="3065415561"/>
      </p:ext>
    </p:extLst>
  </p:cSld>
  <p:clrMapOvr>
    <a:masterClrMapping/>
  </p:clrMapOvr>
  <p:transition spd="slow">
    <p:wipe dir="d"/>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B707A1B8-6C94-4F7F-A78D-CDF83741DB4F}" type="datetimeFigureOut">
              <a:rPr lang="en-US" smtClean="0"/>
              <a:pPr>
                <a:defRPr/>
              </a:pPr>
              <a:t>4/26/2016</a:t>
            </a:fld>
            <a:endParaRPr lang="en-US"/>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124DC70-61CD-4E29-A51F-0775B9B249B8}" type="slidenum">
              <a:rPr lang="en-US" smtClean="0"/>
              <a:pPr>
                <a:defRPr/>
              </a:pPr>
              <a:t>‹#›</a:t>
            </a:fld>
            <a:endParaRPr lang="en-US"/>
          </a:p>
        </p:txBody>
      </p:sp>
    </p:spTree>
    <p:extLst>
      <p:ext uri="{BB962C8B-B14F-4D97-AF65-F5344CB8AC3E}">
        <p14:creationId xmlns:p14="http://schemas.microsoft.com/office/powerpoint/2010/main" val="3539267077"/>
      </p:ext>
    </p:extLst>
  </p:cSld>
  <p:clrMapOvr>
    <a:masterClrMapping/>
  </p:clrMapOvr>
  <p:transition spd="slow">
    <p:wipe dir="d"/>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64573AAC-3A70-4486-BB05-0CA711F5802E}" type="datetimeFigureOut">
              <a:rPr lang="en-US" smtClean="0"/>
              <a:pPr>
                <a:defRPr/>
              </a:pPr>
              <a:t>4/26/2016</a:t>
            </a:fld>
            <a:endParaRPr lang="en-US"/>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F982A2D-44F8-454B-8160-99945BB87270}" type="slidenum">
              <a:rPr lang="en-US" smtClean="0"/>
              <a:pPr>
                <a:defRPr/>
              </a:pPr>
              <a:t>‹#›</a:t>
            </a:fld>
            <a:endParaRPr lang="en-US"/>
          </a:p>
        </p:txBody>
      </p:sp>
    </p:spTree>
    <p:extLst>
      <p:ext uri="{BB962C8B-B14F-4D97-AF65-F5344CB8AC3E}">
        <p14:creationId xmlns:p14="http://schemas.microsoft.com/office/powerpoint/2010/main" val="3278084180"/>
      </p:ext>
    </p:extLst>
  </p:cSld>
  <p:clrMapOvr>
    <a:masterClrMapping/>
  </p:clrMapOvr>
  <p:transition spd="slow">
    <p:wipe dir="d"/>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D4C27CE-60D7-47A7-B958-A13D5BC08BCA}" type="datetimeFigureOut">
              <a:rPr lang="en-US" smtClean="0"/>
              <a:pPr>
                <a:defRPr/>
              </a:pPr>
              <a:t>4/26/2016</a:t>
            </a:fld>
            <a:endParaRPr lang="en-US"/>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EDAD360F-3392-4310-9EAA-A4B4A6F147EB}" type="slidenum">
              <a:rPr lang="en-US" smtClean="0"/>
              <a:pPr>
                <a:defRPr/>
              </a:pPr>
              <a:t>‹#›</a:t>
            </a:fld>
            <a:endParaRPr lang="en-US"/>
          </a:p>
        </p:txBody>
      </p:sp>
    </p:spTree>
    <p:extLst>
      <p:ext uri="{BB962C8B-B14F-4D97-AF65-F5344CB8AC3E}">
        <p14:creationId xmlns:p14="http://schemas.microsoft.com/office/powerpoint/2010/main" val="4180660973"/>
      </p:ext>
    </p:extLst>
  </p:cSld>
  <p:clrMapOvr>
    <a:masterClrMapping/>
  </p:clrMapOvr>
  <p:transition spd="slow">
    <p:wipe dir="d"/>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8580D80-A8A3-4A8A-BB8E-15E06FBF45EF}" type="datetimeFigureOut">
              <a:rPr lang="en-US" smtClean="0"/>
              <a:pPr>
                <a:defRPr/>
              </a:pPr>
              <a:t>4/26/2016</a:t>
            </a:fld>
            <a:endParaRPr lang="en-US"/>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836DDE4-1518-4399-AA01-A700050056AC}" type="slidenum">
              <a:rPr lang="en-US" smtClean="0"/>
              <a:pPr>
                <a:defRPr/>
              </a:pPr>
              <a:t>‹#›</a:t>
            </a:fld>
            <a:endParaRPr lang="en-US"/>
          </a:p>
        </p:txBody>
      </p:sp>
    </p:spTree>
    <p:extLst>
      <p:ext uri="{BB962C8B-B14F-4D97-AF65-F5344CB8AC3E}">
        <p14:creationId xmlns:p14="http://schemas.microsoft.com/office/powerpoint/2010/main" val="3258402220"/>
      </p:ext>
    </p:extLst>
  </p:cSld>
  <p:clrMapOvr>
    <a:masterClrMapping/>
  </p:clrMapOvr>
  <p:transition spd="slow">
    <p:wipe dir="d"/>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26A2C13-ADC4-4515-A505-989171AED9DB}" type="datetimeFigureOut">
              <a:rPr lang="en-US" smtClean="0"/>
              <a:pPr>
                <a:defRPr/>
              </a:pPr>
              <a:t>4/26/2016</a:t>
            </a:fld>
            <a:endParaRPr lang="en-US"/>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6FAD237-36C4-4354-A552-6AF03BD0B35E}" type="slidenum">
              <a:rPr lang="en-US" smtClean="0"/>
              <a:pPr>
                <a:defRPr/>
              </a:pPr>
              <a:t>‹#›</a:t>
            </a:fld>
            <a:endParaRPr lang="en-US"/>
          </a:p>
        </p:txBody>
      </p:sp>
    </p:spTree>
    <p:extLst>
      <p:ext uri="{BB962C8B-B14F-4D97-AF65-F5344CB8AC3E}">
        <p14:creationId xmlns:p14="http://schemas.microsoft.com/office/powerpoint/2010/main" val="39731604"/>
      </p:ext>
    </p:extLst>
  </p:cSld>
  <p:clrMapOvr>
    <a:masterClrMapping/>
  </p:clrMapOvr>
  <p:transition spd="slow">
    <p:wipe dir="d"/>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31CA22DE-08F8-49AA-AB27-B4A60DF4C822}" type="datetimeFigureOut">
              <a:rPr lang="en-US" smtClean="0"/>
              <a:pPr>
                <a:defRPr/>
              </a:pPr>
              <a:t>4/26/2016</a:t>
            </a:fld>
            <a:endParaRPr lang="en-US"/>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20F9887-1B94-4CDD-AF69-27A78B35DB0D}" type="slidenum">
              <a:rPr lang="en-US" smtClean="0"/>
              <a:pPr>
                <a:defRPr/>
              </a:pPr>
              <a:t>‹#›</a:t>
            </a:fld>
            <a:endParaRPr lang="en-US"/>
          </a:p>
        </p:txBody>
      </p:sp>
    </p:spTree>
    <p:extLst>
      <p:ext uri="{BB962C8B-B14F-4D97-AF65-F5344CB8AC3E}">
        <p14:creationId xmlns:p14="http://schemas.microsoft.com/office/powerpoint/2010/main" val="2525357123"/>
      </p:ext>
    </p:extLst>
  </p:cSld>
  <p:clrMapOvr>
    <a:masterClrMapping/>
  </p:clrMapOvr>
  <p:transition spd="slow">
    <p:wipe dir="d"/>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B2E9F45C-0039-4322-A814-D1BC2239E2A2}" type="datetimeFigureOut">
              <a:rPr lang="en-US" smtClean="0"/>
              <a:pPr>
                <a:defRPr/>
              </a:pPr>
              <a:t>4/26/2016</a:t>
            </a:fld>
            <a:endParaRPr lang="en-US"/>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0A6DBF1-E4A2-4E6A-9DB8-587997DBD0B5}" type="slidenum">
              <a:rPr lang="en-US" smtClean="0"/>
              <a:pPr>
                <a:defRPr/>
              </a:pPr>
              <a:t>‹#›</a:t>
            </a:fld>
            <a:endParaRPr lang="en-US"/>
          </a:p>
        </p:txBody>
      </p:sp>
    </p:spTree>
    <p:extLst>
      <p:ext uri="{BB962C8B-B14F-4D97-AF65-F5344CB8AC3E}">
        <p14:creationId xmlns:p14="http://schemas.microsoft.com/office/powerpoint/2010/main" val="3802122160"/>
      </p:ext>
    </p:extLst>
  </p:cSld>
  <p:clrMapOvr>
    <a:masterClrMapping/>
  </p:clrMapOvr>
  <p:transition spd="slow">
    <p:wipe dir="d"/>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eaLnBrk="1" hangingPunct="1">
              <a:defRPr/>
            </a:pPr>
            <a:fld id="{BF83758F-7E32-45F8-9E0E-2F0B6B6C767C}" type="datetimeFigureOut">
              <a:rPr lang="en-US" smtClean="0">
                <a:latin typeface="Calibri" pitchFamily="34" charset="0"/>
                <a:ea typeface="MS PGothic" pitchFamily="34" charset="-128"/>
              </a:rPr>
              <a:pPr eaLnBrk="1" hangingPunct="1">
                <a:defRPr/>
              </a:pPr>
              <a:t>4/26/2016</a:t>
            </a:fld>
            <a:endParaRPr lang="en-US">
              <a:latin typeface="Calibri" pitchFamily="34" charset="0"/>
              <a:ea typeface="MS PGothic" pitchFamily="34" charset="-128"/>
            </a:endParaRPr>
          </a:p>
        </p:txBody>
      </p:sp>
      <p:sp>
        <p:nvSpPr>
          <p:cNvPr id="5" name="Footer Placeholder 4"/>
          <p:cNvSpPr>
            <a:spLocks noGrp="1"/>
          </p:cNvSpPr>
          <p:nvPr>
            <p:ph type="ftr" sz="quarter" idx="11"/>
          </p:nvPr>
        </p:nvSpPr>
        <p:spPr/>
        <p:txBody>
          <a:body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eaLnBrk="1" hangingPunct="1">
              <a:defRPr/>
            </a:pPr>
            <a:fld id="{CC21F7DE-A54E-4C9A-9385-678EEB7FE9A8}" type="slidenum">
              <a:rPr lang="en-US" smtClean="0">
                <a:latin typeface="Calibri" pitchFamily="34" charset="0"/>
                <a:ea typeface="MS PGothic" pitchFamily="34" charset="-128"/>
              </a:rPr>
              <a:pPr eaLnBrk="1" hangingPunct="1">
                <a:defRPr/>
              </a:pPr>
              <a:t>‹#›</a:t>
            </a:fld>
            <a:endParaRPr lang="en-US">
              <a:latin typeface="Calibri" pitchFamily="34" charset="0"/>
              <a:ea typeface="MS PGothic" pitchFamily="34" charset="-128"/>
            </a:endParaRPr>
          </a:p>
        </p:txBody>
      </p:sp>
    </p:spTree>
    <p:extLst>
      <p:ext uri="{BB962C8B-B14F-4D97-AF65-F5344CB8AC3E}">
        <p14:creationId xmlns:p14="http://schemas.microsoft.com/office/powerpoint/2010/main" val="17052032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2A6C8198-3ECD-46DA-A248-49F1113A135E}" type="datetimeFigureOut">
              <a:rPr lang="en-US" smtClean="0"/>
              <a:pPr>
                <a:defRPr/>
              </a:pPr>
              <a:t>4/26/2016</a:t>
            </a:fld>
            <a:endParaRPr lang="en-US"/>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1438C3-AEDE-4F76-B5B4-88564D1ADE6F}" type="slidenum">
              <a:rPr lang="en-US" smtClean="0"/>
              <a:pPr>
                <a:defRPr/>
              </a:pPr>
              <a:t>‹#›</a:t>
            </a:fld>
            <a:endParaRPr lang="en-US"/>
          </a:p>
        </p:txBody>
      </p:sp>
    </p:spTree>
    <p:extLst>
      <p:ext uri="{BB962C8B-B14F-4D97-AF65-F5344CB8AC3E}">
        <p14:creationId xmlns:p14="http://schemas.microsoft.com/office/powerpoint/2010/main" val="719689413"/>
      </p:ext>
    </p:extLst>
  </p:cSld>
  <p:clrMapOvr>
    <a:masterClrMapping/>
  </p:clrMapOvr>
  <p:transition spd="slow">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A704635-1A07-4FF2-9437-BA7FC18BD3F8}" type="datetimeFigureOut">
              <a:rPr lang="en-US"/>
              <a:pPr>
                <a:defRPr/>
              </a:pPr>
              <a:t>4/26/2016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2D3CE86-A158-4FD8-A7AD-456491C44C54}" type="slidenum">
              <a:rPr lang="en-US"/>
              <a:pPr>
                <a:defRPr/>
              </a:pPr>
              <a:t>‹#›</a:t>
            </a:fld>
            <a:endParaRPr lang="en-US"/>
          </a:p>
        </p:txBody>
      </p:sp>
    </p:spTree>
    <p:extLst>
      <p:ext uri="{BB962C8B-B14F-4D97-AF65-F5344CB8AC3E}">
        <p14:creationId xmlns:p14="http://schemas.microsoft.com/office/powerpoint/2010/main" val="3227001217"/>
      </p:ext>
    </p:extLst>
  </p:cSld>
  <p:clrMapOvr>
    <a:masterClrMapping/>
  </p:clrMapOvr>
  <p:transition spd="slow">
    <p:wipe dir="d"/>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eaLnBrk="1" hangingPunct="1">
              <a:defRPr/>
            </a:pPr>
            <a:fld id="{BF83758F-7E32-45F8-9E0E-2F0B6B6C767C}" type="datetimeFigureOut">
              <a:rPr lang="en-US" smtClean="0">
                <a:latin typeface="Calibri" pitchFamily="34" charset="0"/>
                <a:ea typeface="MS PGothic" pitchFamily="34" charset="-128"/>
              </a:rPr>
              <a:pPr eaLnBrk="1" hangingPunct="1">
                <a:defRPr/>
              </a:pPr>
              <a:t>4/26/2016</a:t>
            </a:fld>
            <a:endParaRPr lang="en-US">
              <a:latin typeface="Calibri" pitchFamily="34" charset="0"/>
              <a:ea typeface="MS PGothic" pitchFamily="34" charset="-128"/>
            </a:endParaRPr>
          </a:p>
        </p:txBody>
      </p:sp>
      <p:sp>
        <p:nvSpPr>
          <p:cNvPr id="5" name="Footer Placeholder 4"/>
          <p:cNvSpPr>
            <a:spLocks noGrp="1"/>
          </p:cNvSpPr>
          <p:nvPr>
            <p:ph type="ftr" sz="quarter" idx="11"/>
          </p:nvPr>
        </p:nvSpPr>
        <p:spPr/>
        <p:txBody>
          <a:body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eaLnBrk="1" hangingPunct="1">
              <a:defRPr/>
            </a:pPr>
            <a:fld id="{CC21F7DE-A54E-4C9A-9385-678EEB7FE9A8}" type="slidenum">
              <a:rPr lang="en-US" smtClean="0">
                <a:latin typeface="Calibri" pitchFamily="34" charset="0"/>
                <a:ea typeface="MS PGothic" pitchFamily="34" charset="-128"/>
              </a:rPr>
              <a:pPr eaLnBrk="1" hangingPunct="1">
                <a:defRPr/>
              </a:pPr>
              <a:t>‹#›</a:t>
            </a:fld>
            <a:endParaRPr lang="en-US">
              <a:latin typeface="Calibri" pitchFamily="34" charset="0"/>
              <a:ea typeface="MS PGothic" pitchFamily="34" charset="-128"/>
            </a:endParaRPr>
          </a:p>
        </p:txBody>
      </p:sp>
    </p:spTree>
    <p:extLst>
      <p:ext uri="{BB962C8B-B14F-4D97-AF65-F5344CB8AC3E}">
        <p14:creationId xmlns:p14="http://schemas.microsoft.com/office/powerpoint/2010/main" val="41337587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7A704635-1A07-4FF2-9437-BA7FC18BD3F8}" type="datetimeFigureOut">
              <a:rPr lang="en-US" smtClean="0"/>
              <a:pPr>
                <a:defRPr/>
              </a:pPr>
              <a:t>4/26/2016</a:t>
            </a:fld>
            <a:endParaRPr lang="en-US"/>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D3CE86-A158-4FD8-A7AD-456491C44C54}" type="slidenum">
              <a:rPr lang="en-US" smtClean="0"/>
              <a:pPr>
                <a:defRPr/>
              </a:pPr>
              <a:t>‹#›</a:t>
            </a:fld>
            <a:endParaRPr lang="en-US"/>
          </a:p>
        </p:txBody>
      </p:sp>
    </p:spTree>
    <p:extLst>
      <p:ext uri="{BB962C8B-B14F-4D97-AF65-F5344CB8AC3E}">
        <p14:creationId xmlns:p14="http://schemas.microsoft.com/office/powerpoint/2010/main" val="3065415561"/>
      </p:ext>
    </p:extLst>
  </p:cSld>
  <p:clrMapOvr>
    <a:masterClrMapping/>
  </p:clrMapOvr>
  <p:transition spd="slow">
    <p:wipe dir="d"/>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B707A1B8-6C94-4F7F-A78D-CDF83741DB4F}" type="datetimeFigureOut">
              <a:rPr lang="en-US" smtClean="0"/>
              <a:pPr>
                <a:defRPr/>
              </a:pPr>
              <a:t>4/26/2016</a:t>
            </a:fld>
            <a:endParaRPr lang="en-US"/>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124DC70-61CD-4E29-A51F-0775B9B249B8}" type="slidenum">
              <a:rPr lang="en-US" smtClean="0"/>
              <a:pPr>
                <a:defRPr/>
              </a:pPr>
              <a:t>‹#›</a:t>
            </a:fld>
            <a:endParaRPr lang="en-US"/>
          </a:p>
        </p:txBody>
      </p:sp>
    </p:spTree>
    <p:extLst>
      <p:ext uri="{BB962C8B-B14F-4D97-AF65-F5344CB8AC3E}">
        <p14:creationId xmlns:p14="http://schemas.microsoft.com/office/powerpoint/2010/main" val="3539267077"/>
      </p:ext>
    </p:extLst>
  </p:cSld>
  <p:clrMapOvr>
    <a:masterClrMapping/>
  </p:clrMapOvr>
  <p:transition spd="slow">
    <p:wipe dir="d"/>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64573AAC-3A70-4486-BB05-0CA711F5802E}" type="datetimeFigureOut">
              <a:rPr lang="en-US" smtClean="0"/>
              <a:pPr>
                <a:defRPr/>
              </a:pPr>
              <a:t>4/26/2016</a:t>
            </a:fld>
            <a:endParaRPr lang="en-US"/>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F982A2D-44F8-454B-8160-99945BB87270}" type="slidenum">
              <a:rPr lang="en-US" smtClean="0"/>
              <a:pPr>
                <a:defRPr/>
              </a:pPr>
              <a:t>‹#›</a:t>
            </a:fld>
            <a:endParaRPr lang="en-US"/>
          </a:p>
        </p:txBody>
      </p:sp>
    </p:spTree>
    <p:extLst>
      <p:ext uri="{BB962C8B-B14F-4D97-AF65-F5344CB8AC3E}">
        <p14:creationId xmlns:p14="http://schemas.microsoft.com/office/powerpoint/2010/main" val="3278084180"/>
      </p:ext>
    </p:extLst>
  </p:cSld>
  <p:clrMapOvr>
    <a:masterClrMapping/>
  </p:clrMapOvr>
  <p:transition spd="slow">
    <p:wipe dir="d"/>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D4C27CE-60D7-47A7-B958-A13D5BC08BCA}" type="datetimeFigureOut">
              <a:rPr lang="en-US" smtClean="0"/>
              <a:pPr>
                <a:defRPr/>
              </a:pPr>
              <a:t>4/26/2016</a:t>
            </a:fld>
            <a:endParaRPr lang="en-US"/>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EDAD360F-3392-4310-9EAA-A4B4A6F147EB}" type="slidenum">
              <a:rPr lang="en-US" smtClean="0"/>
              <a:pPr>
                <a:defRPr/>
              </a:pPr>
              <a:t>‹#›</a:t>
            </a:fld>
            <a:endParaRPr lang="en-US"/>
          </a:p>
        </p:txBody>
      </p:sp>
    </p:spTree>
    <p:extLst>
      <p:ext uri="{BB962C8B-B14F-4D97-AF65-F5344CB8AC3E}">
        <p14:creationId xmlns:p14="http://schemas.microsoft.com/office/powerpoint/2010/main" val="4180660973"/>
      </p:ext>
    </p:extLst>
  </p:cSld>
  <p:clrMapOvr>
    <a:masterClrMapping/>
  </p:clrMapOvr>
  <p:transition spd="slow">
    <p:wipe dir="d"/>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8580D80-A8A3-4A8A-BB8E-15E06FBF45EF}" type="datetimeFigureOut">
              <a:rPr lang="en-US" smtClean="0"/>
              <a:pPr>
                <a:defRPr/>
              </a:pPr>
              <a:t>4/26/2016</a:t>
            </a:fld>
            <a:endParaRPr lang="en-US"/>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836DDE4-1518-4399-AA01-A700050056AC}" type="slidenum">
              <a:rPr lang="en-US" smtClean="0"/>
              <a:pPr>
                <a:defRPr/>
              </a:pPr>
              <a:t>‹#›</a:t>
            </a:fld>
            <a:endParaRPr lang="en-US"/>
          </a:p>
        </p:txBody>
      </p:sp>
    </p:spTree>
    <p:extLst>
      <p:ext uri="{BB962C8B-B14F-4D97-AF65-F5344CB8AC3E}">
        <p14:creationId xmlns:p14="http://schemas.microsoft.com/office/powerpoint/2010/main" val="3258402220"/>
      </p:ext>
    </p:extLst>
  </p:cSld>
  <p:clrMapOvr>
    <a:masterClrMapping/>
  </p:clrMapOvr>
  <p:transition spd="slow">
    <p:wipe dir="d"/>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26A2C13-ADC4-4515-A505-989171AED9DB}" type="datetimeFigureOut">
              <a:rPr lang="en-US" smtClean="0"/>
              <a:pPr>
                <a:defRPr/>
              </a:pPr>
              <a:t>4/26/2016</a:t>
            </a:fld>
            <a:endParaRPr lang="en-US"/>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6FAD237-36C4-4354-A552-6AF03BD0B35E}" type="slidenum">
              <a:rPr lang="en-US" smtClean="0"/>
              <a:pPr>
                <a:defRPr/>
              </a:pPr>
              <a:t>‹#›</a:t>
            </a:fld>
            <a:endParaRPr lang="en-US"/>
          </a:p>
        </p:txBody>
      </p:sp>
    </p:spTree>
    <p:extLst>
      <p:ext uri="{BB962C8B-B14F-4D97-AF65-F5344CB8AC3E}">
        <p14:creationId xmlns:p14="http://schemas.microsoft.com/office/powerpoint/2010/main" val="39731604"/>
      </p:ext>
    </p:extLst>
  </p:cSld>
  <p:clrMapOvr>
    <a:masterClrMapping/>
  </p:clrMapOvr>
  <p:transition spd="slow">
    <p:wipe dir="d"/>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31CA22DE-08F8-49AA-AB27-B4A60DF4C822}" type="datetimeFigureOut">
              <a:rPr lang="en-US" smtClean="0"/>
              <a:pPr>
                <a:defRPr/>
              </a:pPr>
              <a:t>4/26/2016</a:t>
            </a:fld>
            <a:endParaRPr lang="en-US"/>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20F9887-1B94-4CDD-AF69-27A78B35DB0D}" type="slidenum">
              <a:rPr lang="en-US" smtClean="0"/>
              <a:pPr>
                <a:defRPr/>
              </a:pPr>
              <a:t>‹#›</a:t>
            </a:fld>
            <a:endParaRPr lang="en-US"/>
          </a:p>
        </p:txBody>
      </p:sp>
    </p:spTree>
    <p:extLst>
      <p:ext uri="{BB962C8B-B14F-4D97-AF65-F5344CB8AC3E}">
        <p14:creationId xmlns:p14="http://schemas.microsoft.com/office/powerpoint/2010/main" val="2525357123"/>
      </p:ext>
    </p:extLst>
  </p:cSld>
  <p:clrMapOvr>
    <a:masterClrMapping/>
  </p:clrMapOvr>
  <p:transition spd="slow">
    <p:wipe dir="d"/>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B2E9F45C-0039-4322-A814-D1BC2239E2A2}" type="datetimeFigureOut">
              <a:rPr lang="en-US" smtClean="0"/>
              <a:pPr>
                <a:defRPr/>
              </a:pPr>
              <a:t>4/26/2016</a:t>
            </a:fld>
            <a:endParaRPr lang="en-US"/>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0A6DBF1-E4A2-4E6A-9DB8-587997DBD0B5}" type="slidenum">
              <a:rPr lang="en-US" smtClean="0"/>
              <a:pPr>
                <a:defRPr/>
              </a:pPr>
              <a:t>‹#›</a:t>
            </a:fld>
            <a:endParaRPr lang="en-US"/>
          </a:p>
        </p:txBody>
      </p:sp>
    </p:spTree>
    <p:extLst>
      <p:ext uri="{BB962C8B-B14F-4D97-AF65-F5344CB8AC3E}">
        <p14:creationId xmlns:p14="http://schemas.microsoft.com/office/powerpoint/2010/main" val="3802122160"/>
      </p:ext>
    </p:extLst>
  </p:cSld>
  <p:clrMapOvr>
    <a:masterClrMapping/>
  </p:clrMapOvr>
  <p:transition spd="slow">
    <p:wipe dir="d"/>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11"/>
          <p:cNvPicPr>
            <a:picLocks noChangeAspect="1"/>
          </p:cNvPicPr>
          <p:nvPr/>
        </p:nvPicPr>
        <p:blipFill>
          <a:blip r:embed="rId2" cstate="print"/>
          <a:srcRect/>
          <a:stretch>
            <a:fillRect/>
          </a:stretch>
        </p:blipFill>
        <p:spPr bwMode="auto">
          <a:xfrm>
            <a:off x="42863" y="0"/>
            <a:ext cx="9101137" cy="6880225"/>
          </a:xfrm>
          <a:prstGeom prst="rect">
            <a:avLst/>
          </a:prstGeom>
          <a:noFill/>
          <a:ln w="9525">
            <a:noFill/>
            <a:miter lim="800000"/>
            <a:headEnd/>
            <a:tailEnd/>
          </a:ln>
        </p:spPr>
      </p:pic>
      <p:pic>
        <p:nvPicPr>
          <p:cNvPr id="6" name="Picture 5"/>
          <p:cNvPicPr>
            <a:picLocks noChangeAspect="1"/>
          </p:cNvPicPr>
          <p:nvPr/>
        </p:nvPicPr>
        <p:blipFill>
          <a:blip r:embed="rId3" cstate="print"/>
          <a:srcRect/>
          <a:stretch>
            <a:fillRect/>
          </a:stretch>
        </p:blipFill>
        <p:spPr bwMode="auto">
          <a:xfrm>
            <a:off x="0" y="1588"/>
            <a:ext cx="3721100" cy="6858000"/>
          </a:xfrm>
          <a:prstGeom prst="rect">
            <a:avLst/>
          </a:prstGeom>
          <a:noFill/>
          <a:ln w="9525">
            <a:noFill/>
            <a:miter lim="800000"/>
            <a:headEnd/>
            <a:tailEnd/>
          </a:ln>
        </p:spPr>
      </p:pic>
      <p:pic>
        <p:nvPicPr>
          <p:cNvPr id="7" name="Picture 13"/>
          <p:cNvPicPr>
            <a:picLocks noChangeAspect="1"/>
          </p:cNvPicPr>
          <p:nvPr/>
        </p:nvPicPr>
        <p:blipFill>
          <a:blip r:embed="rId4" cstate="print"/>
          <a:srcRect/>
          <a:stretch>
            <a:fillRect/>
          </a:stretch>
        </p:blipFill>
        <p:spPr bwMode="auto">
          <a:xfrm>
            <a:off x="6769100" y="5110163"/>
            <a:ext cx="1938338" cy="1371600"/>
          </a:xfrm>
          <a:prstGeom prst="rect">
            <a:avLst/>
          </a:prstGeom>
          <a:noFill/>
          <a:ln w="9525">
            <a:noFill/>
            <a:miter lim="800000"/>
            <a:headEnd/>
            <a:tailEnd/>
          </a:ln>
        </p:spPr>
      </p:pic>
      <p:sp>
        <p:nvSpPr>
          <p:cNvPr id="2" name="Title 1"/>
          <p:cNvSpPr>
            <a:spLocks noGrp="1"/>
          </p:cNvSpPr>
          <p:nvPr>
            <p:ph type="ctrTitle"/>
          </p:nvPr>
        </p:nvSpPr>
        <p:spPr>
          <a:xfrm>
            <a:off x="2590800" y="2286000"/>
            <a:ext cx="6180224" cy="1470025"/>
          </a:xfrm>
        </p:spPr>
        <p:txBody>
          <a:bodyPr anchor="t"/>
          <a:lstStyle>
            <a:lvl1pPr algn="r">
              <a:defRPr b="1" cap="small" baseline="0">
                <a:solidFill>
                  <a:srgbClr val="00330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Picture Placeholder 9"/>
          <p:cNvSpPr>
            <a:spLocks noGrp="1"/>
          </p:cNvSpPr>
          <p:nvPr>
            <p:ph type="pic" sz="quarter" idx="13"/>
          </p:nvPr>
        </p:nvSpPr>
        <p:spPr>
          <a:xfrm>
            <a:off x="6858000" y="5105400"/>
            <a:ext cx="1828800" cy="990600"/>
          </a:xfrm>
        </p:spPr>
        <p:txBody>
          <a:bodyPr rtlCol="0">
            <a:normAutofit/>
          </a:bodyPr>
          <a:lstStyle>
            <a:lvl1pPr marL="0" indent="0" algn="ctr">
              <a:buNone/>
              <a:defRPr sz="2000" baseline="0"/>
            </a:lvl1pPr>
          </a:lstStyle>
          <a:p>
            <a:pPr lvl="0"/>
            <a:r>
              <a:rPr lang="en-US" noProof="0" smtClean="0"/>
              <a:t>Click icon to add picture</a:t>
            </a:r>
            <a:endParaRPr lang="en-US" noProof="0" dirty="0"/>
          </a:p>
        </p:txBody>
      </p:sp>
      <p:sp>
        <p:nvSpPr>
          <p:cNvPr id="8" name="Date Placeholder 10"/>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9" name="Footer Placeholder 11"/>
          <p:cNvSpPr>
            <a:spLocks noGrp="1"/>
          </p:cNvSpPr>
          <p:nvPr>
            <p:ph type="ftr" sz="quarter" idx="15"/>
          </p:nvPr>
        </p:nvSpPr>
        <p:spPr/>
        <p:txBody>
          <a:bodyPr/>
          <a:lstStyle>
            <a:lvl1pPr>
              <a:defRPr b="1">
                <a:solidFill>
                  <a:schemeClr val="accent3">
                    <a:lumMod val="75000"/>
                  </a:schemeClr>
                </a:solidFill>
              </a:defRPr>
            </a:lvl1pPr>
          </a:lstStyle>
          <a:p>
            <a:pPr>
              <a:defRPr/>
            </a:pPr>
            <a:endParaRPr lang="en-US">
              <a:solidFill>
                <a:srgbClr val="9BBB59">
                  <a:lumMod val="75000"/>
                </a:srgbClr>
              </a:solidFill>
            </a:endParaRPr>
          </a:p>
        </p:txBody>
      </p:sp>
      <p:sp>
        <p:nvSpPr>
          <p:cNvPr id="11" name="Slide Number Placeholder 12"/>
          <p:cNvSpPr>
            <a:spLocks noGrp="1"/>
          </p:cNvSpPr>
          <p:nvPr>
            <p:ph type="sldNum" sz="quarter" idx="16"/>
          </p:nvPr>
        </p:nvSpPr>
        <p:spPr/>
        <p:txBody>
          <a:bodyPr/>
          <a:lstStyle>
            <a:lvl1pPr>
              <a:defRPr/>
            </a:lvl1pPr>
          </a:lstStyle>
          <a:p>
            <a:pPr>
              <a:defRPr/>
            </a:pPr>
            <a:fld id="{3E578D7C-13CC-4976-B7C4-6388BDA933F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239968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707A1B8-6C94-4F7F-A78D-CDF83741DB4F}" type="datetimeFigureOut">
              <a:rPr lang="en-US"/>
              <a:pPr>
                <a:defRPr/>
              </a:pPr>
              <a:t>4/26/2016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124DC70-61CD-4E29-A51F-0775B9B249B8}" type="slidenum">
              <a:rPr lang="en-US"/>
              <a:pPr>
                <a:defRPr/>
              </a:pPr>
              <a:t>‹#›</a:t>
            </a:fld>
            <a:endParaRPr lang="en-US"/>
          </a:p>
        </p:txBody>
      </p:sp>
    </p:spTree>
    <p:extLst>
      <p:ext uri="{BB962C8B-B14F-4D97-AF65-F5344CB8AC3E}">
        <p14:creationId xmlns:p14="http://schemas.microsoft.com/office/powerpoint/2010/main" val="1316293288"/>
      </p:ext>
    </p:extLst>
  </p:cSld>
  <p:clrMapOvr>
    <a:masterClrMapping/>
  </p:clrMapOvr>
  <p:transition spd="slow">
    <p:wipe dir="d"/>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4" name="Picture 11"/>
          <p:cNvPicPr>
            <a:picLocks noChangeAspect="1"/>
          </p:cNvPicPr>
          <p:nvPr/>
        </p:nvPicPr>
        <p:blipFill>
          <a:blip r:embed="rId2" cstate="print"/>
          <a:srcRect/>
          <a:stretch>
            <a:fillRect/>
          </a:stretch>
        </p:blipFill>
        <p:spPr bwMode="auto">
          <a:xfrm>
            <a:off x="42863" y="0"/>
            <a:ext cx="9101137" cy="6880225"/>
          </a:xfrm>
          <a:prstGeom prst="rect">
            <a:avLst/>
          </a:prstGeom>
          <a:noFill/>
          <a:ln w="9525">
            <a:noFill/>
            <a:miter lim="800000"/>
            <a:headEnd/>
            <a:tailEnd/>
          </a:ln>
        </p:spPr>
      </p:pic>
      <p:pic>
        <p:nvPicPr>
          <p:cNvPr id="5" name="Picture 4"/>
          <p:cNvPicPr>
            <a:picLocks noChangeAspect="1"/>
          </p:cNvPicPr>
          <p:nvPr/>
        </p:nvPicPr>
        <p:blipFill>
          <a:blip r:embed="rId3" cstate="print"/>
          <a:srcRect/>
          <a:stretch>
            <a:fillRect/>
          </a:stretch>
        </p:blipFill>
        <p:spPr bwMode="auto">
          <a:xfrm>
            <a:off x="-15875" y="0"/>
            <a:ext cx="9172575" cy="2819400"/>
          </a:xfrm>
          <a:prstGeom prst="rect">
            <a:avLst/>
          </a:prstGeom>
          <a:noFill/>
          <a:ln w="9525">
            <a:noFill/>
            <a:miter lim="800000"/>
            <a:headEnd/>
            <a:tailEnd/>
          </a:ln>
        </p:spPr>
      </p:pic>
      <p:sp>
        <p:nvSpPr>
          <p:cNvPr id="2" name="Title 1"/>
          <p:cNvSpPr>
            <a:spLocks noGrp="1"/>
          </p:cNvSpPr>
          <p:nvPr>
            <p:ph type="title"/>
          </p:nvPr>
        </p:nvSpPr>
        <p:spPr>
          <a:xfrm>
            <a:off x="4572000" y="3048000"/>
            <a:ext cx="4343400" cy="1362075"/>
          </a:xfrm>
        </p:spPr>
        <p:txBody>
          <a:bodyPr anchor="b"/>
          <a:lstStyle>
            <a:lvl1pPr algn="l">
              <a:defRPr sz="4000" b="1" cap="small" baseline="0">
                <a:solidFill>
                  <a:srgbClr val="003300"/>
                </a:solidFill>
              </a:defRPr>
            </a:lvl1pPr>
          </a:lstStyle>
          <a:p>
            <a:r>
              <a:rPr lang="en-US" smtClean="0"/>
              <a:t>Click to edit Master title style</a:t>
            </a:r>
            <a:endParaRPr lang="en-US" dirty="0"/>
          </a:p>
        </p:txBody>
      </p:sp>
      <p:sp>
        <p:nvSpPr>
          <p:cNvPr id="10" name="Picture Placeholder 9"/>
          <p:cNvSpPr>
            <a:spLocks noGrp="1"/>
          </p:cNvSpPr>
          <p:nvPr>
            <p:ph type="pic" sz="quarter" idx="13"/>
          </p:nvPr>
        </p:nvSpPr>
        <p:spPr>
          <a:xfrm>
            <a:off x="6781800" y="5334000"/>
            <a:ext cx="2133600" cy="990600"/>
          </a:xfrm>
        </p:spPr>
        <p:txBody>
          <a:bodyPr rtlCol="0">
            <a:normAutofit/>
          </a:bodyPr>
          <a:lstStyle>
            <a:lvl1pPr marL="0" indent="0" algn="ctr">
              <a:buNone/>
              <a:defRPr sz="1800"/>
            </a:lvl1pPr>
          </a:lstStyle>
          <a:p>
            <a:pPr lvl="0"/>
            <a:r>
              <a:rPr lang="en-US" noProof="0" smtClean="0"/>
              <a:t>Click icon to add picture</a:t>
            </a:r>
            <a:endParaRPr lang="en-US" noProof="0" dirty="0"/>
          </a:p>
        </p:txBody>
      </p:sp>
      <p:sp>
        <p:nvSpPr>
          <p:cNvPr id="6" name="Date Placeholder 3"/>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7"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6"/>
          </p:nvPr>
        </p:nvSpPr>
        <p:spPr/>
        <p:txBody>
          <a:bodyPr/>
          <a:lstStyle>
            <a:lvl1pPr>
              <a:defRPr/>
            </a:lvl1pPr>
          </a:lstStyle>
          <a:p>
            <a:pPr>
              <a:defRPr/>
            </a:pPr>
            <a:fld id="{E372CCDF-ACA7-4B7D-BEF8-2DA7F209CC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4677490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269632"/>
            <a:ext cx="8077200" cy="1143000"/>
          </a:xfrm>
        </p:spPr>
        <p:txBody>
          <a:bodyPr/>
          <a:lstStyle>
            <a:lvl1pPr algn="l">
              <a:defRPr lang="en-US" dirty="0"/>
            </a:lvl1pPr>
          </a:lstStyle>
          <a:p>
            <a:r>
              <a:rPr lang="en-US"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A577367-6764-4394-80F9-149D5AD5D8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53312923"/>
      </p:ext>
    </p:extLst>
  </p:cSld>
  <p:clrMapOvr>
    <a:masterClrMapping/>
  </p:clrMapOvr>
  <p:transition spd="slow">
    <p:wipe di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67DF65A-2932-4578-A83D-FBBF9DD92D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1034826"/>
      </p:ext>
    </p:extLst>
  </p:cSld>
  <p:clrMapOvr>
    <a:masterClrMapping/>
  </p:clrMapOvr>
  <p:transition spd="slow">
    <p:wipe di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374CE2E-7E23-4BC3-9B04-201DA37B68C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20115978"/>
      </p:ext>
    </p:extLst>
  </p:cSld>
  <p:clrMapOvr>
    <a:masterClrMapping/>
  </p:clrMapOvr>
  <p:transition spd="slow">
    <p:wipe dir="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64CA43F-C58E-4D20-A5ED-DE6BBAB9C5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5899979"/>
      </p:ext>
    </p:extLst>
  </p:cSld>
  <p:clrMapOvr>
    <a:masterClrMapping/>
  </p:clrMapOvr>
  <p:transition spd="slow">
    <p:wipe dir="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FAF612B-0D6A-4C2E-8B43-FC76548EBF6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77114954"/>
      </p:ext>
    </p:extLst>
  </p:cSld>
  <p:clrMapOvr>
    <a:masterClrMapping/>
  </p:clrMapOvr>
  <p:transition spd="slow">
    <p:wipe dir="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3917CA-270F-4540-AC10-6A168EB5892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4916910"/>
      </p:ext>
    </p:extLst>
  </p:cSld>
  <p:clrMapOvr>
    <a:masterClrMapping/>
  </p:clrMapOvr>
  <p:transition spd="slow">
    <p:wipe dir="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FBC0DA-37C1-4ACF-9472-DD975FB47A8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01519669"/>
      </p:ext>
    </p:extLst>
  </p:cSld>
  <p:clrMapOvr>
    <a:masterClrMapping/>
  </p:clrMapOvr>
  <p:transition spd="slow">
    <p:wipe dir="d"/>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22EA406-596D-4067-8AE2-016CD10A7FB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42293466"/>
      </p:ext>
    </p:extLst>
  </p:cSld>
  <p:clrMapOvr>
    <a:masterClrMapping/>
  </p:clrMapOvr>
  <p:transition spd="slow">
    <p:wipe dir="d"/>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AE343F9-30BE-402D-89D5-35F0451983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35368362"/>
      </p:ext>
    </p:extLst>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580D80-A8A3-4A8A-BB8E-15E06FBF45EF}" type="datetimeFigureOut">
              <a:rPr lang="en-US"/>
              <a:pPr>
                <a:defRPr/>
              </a:pPr>
              <a:t>4/26/2016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836DDE4-1518-4399-AA01-A700050056AC}" type="slidenum">
              <a:rPr lang="en-US"/>
              <a:pPr>
                <a:defRPr/>
              </a:pPr>
              <a:t>‹#›</a:t>
            </a:fld>
            <a:endParaRPr lang="en-US"/>
          </a:p>
        </p:txBody>
      </p:sp>
    </p:spTree>
    <p:extLst>
      <p:ext uri="{BB962C8B-B14F-4D97-AF65-F5344CB8AC3E}">
        <p14:creationId xmlns:p14="http://schemas.microsoft.com/office/powerpoint/2010/main" val="3156399624"/>
      </p:ext>
    </p:extLst>
  </p:cSld>
  <p:clrMapOvr>
    <a:masterClrMapping/>
  </p:clrMapOvr>
  <p:transition spd="slow">
    <p:wipe dir="d"/>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Background Only">
    <p:spTree>
      <p:nvGrpSpPr>
        <p:cNvPr id="1" name=""/>
        <p:cNvGrpSpPr/>
        <p:nvPr/>
      </p:nvGrpSpPr>
      <p:grpSpPr>
        <a:xfrm>
          <a:off x="0" y="0"/>
          <a:ext cx="0" cy="0"/>
          <a:chOff x="0" y="0"/>
          <a:chExt cx="0" cy="0"/>
        </a:xfrm>
      </p:grpSpPr>
      <p:pic>
        <p:nvPicPr>
          <p:cNvPr id="2" name="Picture 11"/>
          <p:cNvPicPr>
            <a:picLocks noChangeAspect="1"/>
          </p:cNvPicPr>
          <p:nvPr/>
        </p:nvPicPr>
        <p:blipFill>
          <a:blip r:embed="rId2" cstate="print"/>
          <a:srcRect/>
          <a:stretch>
            <a:fillRect/>
          </a:stretch>
        </p:blipFill>
        <p:spPr bwMode="auto">
          <a:xfrm>
            <a:off x="42863" y="0"/>
            <a:ext cx="9101137" cy="6880225"/>
          </a:xfrm>
          <a:prstGeom prst="rect">
            <a:avLst/>
          </a:prstGeom>
          <a:noFill/>
          <a:ln w="9525">
            <a:noFill/>
            <a:miter lim="800000"/>
            <a:headEnd/>
            <a:tailEnd/>
          </a:ln>
        </p:spPr>
      </p:pic>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AD0F505-2995-4B36-8AE5-97219296D1B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08435267"/>
      </p:ext>
    </p:extLst>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6A2C13-ADC4-4515-A505-989171AED9DB}" type="datetimeFigureOut">
              <a:rPr lang="en-US"/>
              <a:pPr>
                <a:defRPr/>
              </a:pPr>
              <a:t>4/26/2016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FAD237-36C4-4354-A552-6AF03BD0B35E}" type="slidenum">
              <a:rPr lang="en-US"/>
              <a:pPr>
                <a:defRPr/>
              </a:pPr>
              <a:t>‹#›</a:t>
            </a:fld>
            <a:endParaRPr lang="en-US"/>
          </a:p>
        </p:txBody>
      </p:sp>
    </p:spTree>
    <p:extLst>
      <p:ext uri="{BB962C8B-B14F-4D97-AF65-F5344CB8AC3E}">
        <p14:creationId xmlns:p14="http://schemas.microsoft.com/office/powerpoint/2010/main" val="3636451749"/>
      </p:ext>
    </p:extLst>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1CA22DE-08F8-49AA-AB27-B4A60DF4C822}" type="datetimeFigureOut">
              <a:rPr lang="en-US"/>
              <a:pPr>
                <a:defRPr/>
              </a:pPr>
              <a:t>4/26/2016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20F9887-1B94-4CDD-AF69-27A78B35DB0D}" type="slidenum">
              <a:rPr lang="en-US"/>
              <a:pPr>
                <a:defRPr/>
              </a:pPr>
              <a:t>‹#›</a:t>
            </a:fld>
            <a:endParaRPr lang="en-US"/>
          </a:p>
        </p:txBody>
      </p:sp>
    </p:spTree>
    <p:extLst>
      <p:ext uri="{BB962C8B-B14F-4D97-AF65-F5344CB8AC3E}">
        <p14:creationId xmlns:p14="http://schemas.microsoft.com/office/powerpoint/2010/main" val="2107692472"/>
      </p:ext>
    </p:extLst>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E9F45C-0039-4322-A814-D1BC2239E2A2}" type="datetimeFigureOut">
              <a:rPr lang="en-US"/>
              <a:pPr>
                <a:defRPr/>
              </a:pPr>
              <a:t>4/26/2016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0A6DBF1-E4A2-4E6A-9DB8-587997DBD0B5}" type="slidenum">
              <a:rPr lang="en-US"/>
              <a:pPr>
                <a:defRPr/>
              </a:pPr>
              <a:t>‹#›</a:t>
            </a:fld>
            <a:endParaRPr lang="en-US"/>
          </a:p>
        </p:txBody>
      </p:sp>
    </p:spTree>
    <p:extLst>
      <p:ext uri="{BB962C8B-B14F-4D97-AF65-F5344CB8AC3E}">
        <p14:creationId xmlns:p14="http://schemas.microsoft.com/office/powerpoint/2010/main" val="541173492"/>
      </p:ext>
    </p:extLst>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image" Target="../media/image4.jpeg"/><Relationship Id="rId2" Type="http://schemas.openxmlformats.org/officeDocument/2006/relationships/slideLayout" Target="../slideLayouts/slideLayout50.xml"/><Relationship Id="rId16" Type="http://schemas.openxmlformats.org/officeDocument/2006/relationships/image" Target="../media/image3.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762000" y="274638"/>
            <a:ext cx="807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762000" y="1600200"/>
            <a:ext cx="8077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7620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eaLnBrk="1" hangingPunct="1">
              <a:defRPr/>
            </a:pPr>
            <a:fld id="{BF83758F-7E32-45F8-9E0E-2F0B6B6C767C}" type="datetimeFigureOut">
              <a:rPr lang="en-US">
                <a:latin typeface="Calibri" pitchFamily="34" charset="0"/>
                <a:ea typeface="MS PGothic" pitchFamily="34" charset="-128"/>
              </a:rPr>
              <a:pPr eaLnBrk="1" hangingPunct="1">
                <a:defRPr/>
              </a:pPr>
              <a:t>4/26/2016</a:t>
            </a:fld>
            <a:endParaRPr lang="en-US">
              <a:latin typeface="Calibri" pitchFamily="34" charset="0"/>
              <a:ea typeface="MS PGothic" pitchFamily="34" charset="-128"/>
            </a:endParaRPr>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eaLnBrk="1" hangingPunct="1">
              <a:defRPr/>
            </a:pPr>
            <a:fld id="{CC21F7DE-A54E-4C9A-9385-678EEB7FE9A8}" type="slidenum">
              <a:rPr lang="en-US">
                <a:latin typeface="Calibri" pitchFamily="34" charset="0"/>
                <a:ea typeface="MS PGothic" pitchFamily="34" charset="-128"/>
              </a:rPr>
              <a:pPr eaLnBrk="1" hangingPunct="1">
                <a:defRPr/>
              </a:pPr>
              <a:t>‹#›</a:t>
            </a:fld>
            <a:endParaRPr lang="en-US">
              <a:latin typeface="Calibri" pitchFamily="34" charset="0"/>
              <a:ea typeface="MS PGothic" pitchFamily="34" charset="-128"/>
            </a:endParaRPr>
          </a:p>
        </p:txBody>
      </p:sp>
      <p:pic>
        <p:nvPicPr>
          <p:cNvPr id="1032" name="Picture 7"/>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52400" y="-109538"/>
            <a:ext cx="819150" cy="708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8"/>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635875" y="5834063"/>
            <a:ext cx="1258888"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629400" y="5834063"/>
            <a:ext cx="82708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539849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Lst>
  <p:transition spd="slow">
    <p:wipe dir="d"/>
  </p:transition>
  <p:timing>
    <p:tnLst>
      <p:par>
        <p:cTn id="1" dur="indefinite" restart="never" nodeType="tmRoot"/>
      </p:par>
    </p:tnLst>
  </p:timing>
  <p:txStyles>
    <p:titleStyle>
      <a:lvl1pPr algn="l" rtl="0" eaLnBrk="0" fontAlgn="base" hangingPunct="0">
        <a:spcBef>
          <a:spcPct val="0"/>
        </a:spcBef>
        <a:spcAft>
          <a:spcPct val="0"/>
        </a:spcAft>
        <a:defRPr lang="en-US" sz="4400" kern="1200" dirty="0">
          <a:solidFill>
            <a:schemeClr val="tx1"/>
          </a:solidFill>
          <a:latin typeface="+mj-lt"/>
          <a:ea typeface="MS PGothic" pitchFamily="34" charset="-128"/>
          <a:cs typeface="+mj-cs"/>
        </a:defRPr>
      </a:lvl1pPr>
      <a:lvl2pPr algn="l" rtl="0" eaLnBrk="0" fontAlgn="base" hangingPunct="0">
        <a:spcBef>
          <a:spcPct val="0"/>
        </a:spcBef>
        <a:spcAft>
          <a:spcPct val="0"/>
        </a:spcAft>
        <a:defRPr sz="4400">
          <a:solidFill>
            <a:schemeClr val="tx1"/>
          </a:solidFill>
          <a:latin typeface="Cambria" pitchFamily="18" charset="0"/>
          <a:ea typeface="MS PGothic" pitchFamily="34" charset="-128"/>
        </a:defRPr>
      </a:lvl2pPr>
      <a:lvl3pPr algn="l" rtl="0" eaLnBrk="0" fontAlgn="base" hangingPunct="0">
        <a:spcBef>
          <a:spcPct val="0"/>
        </a:spcBef>
        <a:spcAft>
          <a:spcPct val="0"/>
        </a:spcAft>
        <a:defRPr sz="4400">
          <a:solidFill>
            <a:schemeClr val="tx1"/>
          </a:solidFill>
          <a:latin typeface="Cambria" pitchFamily="18" charset="0"/>
          <a:ea typeface="MS PGothic" pitchFamily="34" charset="-128"/>
        </a:defRPr>
      </a:lvl3pPr>
      <a:lvl4pPr algn="l" rtl="0" eaLnBrk="0" fontAlgn="base" hangingPunct="0">
        <a:spcBef>
          <a:spcPct val="0"/>
        </a:spcBef>
        <a:spcAft>
          <a:spcPct val="0"/>
        </a:spcAft>
        <a:defRPr sz="4400">
          <a:solidFill>
            <a:schemeClr val="tx1"/>
          </a:solidFill>
          <a:latin typeface="Cambria" pitchFamily="18" charset="0"/>
          <a:ea typeface="MS PGothic" pitchFamily="34" charset="-128"/>
        </a:defRPr>
      </a:lvl4pPr>
      <a:lvl5pPr algn="l" rtl="0" eaLnBrk="0" fontAlgn="base" hangingPunct="0">
        <a:spcBef>
          <a:spcPct val="0"/>
        </a:spcBef>
        <a:spcAft>
          <a:spcPct val="0"/>
        </a:spcAft>
        <a:defRPr sz="4400">
          <a:solidFill>
            <a:schemeClr val="tx1"/>
          </a:solidFill>
          <a:latin typeface="Cambria" pitchFamily="18" charset="0"/>
          <a:ea typeface="MS PGothic" pitchFamily="34" charset="-128"/>
        </a:defRPr>
      </a:lvl5pPr>
      <a:lvl6pPr marL="457200" algn="l" rtl="0" eaLnBrk="1" fontAlgn="base" hangingPunct="1">
        <a:spcBef>
          <a:spcPct val="0"/>
        </a:spcBef>
        <a:spcAft>
          <a:spcPct val="0"/>
        </a:spcAft>
        <a:defRPr sz="4400">
          <a:solidFill>
            <a:schemeClr val="tx1"/>
          </a:solidFill>
          <a:latin typeface="Cambria" pitchFamily="18" charset="0"/>
        </a:defRPr>
      </a:lvl6pPr>
      <a:lvl7pPr marL="914400" algn="l" rtl="0" eaLnBrk="1" fontAlgn="base" hangingPunct="1">
        <a:spcBef>
          <a:spcPct val="0"/>
        </a:spcBef>
        <a:spcAft>
          <a:spcPct val="0"/>
        </a:spcAft>
        <a:defRPr sz="4400">
          <a:solidFill>
            <a:schemeClr val="tx1"/>
          </a:solidFill>
          <a:latin typeface="Cambria" pitchFamily="18" charset="0"/>
        </a:defRPr>
      </a:lvl7pPr>
      <a:lvl8pPr marL="1371600" algn="l" rtl="0" eaLnBrk="1" fontAlgn="base" hangingPunct="1">
        <a:spcBef>
          <a:spcPct val="0"/>
        </a:spcBef>
        <a:spcAft>
          <a:spcPct val="0"/>
        </a:spcAft>
        <a:defRPr sz="4400">
          <a:solidFill>
            <a:schemeClr val="tx1"/>
          </a:solidFill>
          <a:latin typeface="Cambria" pitchFamily="18" charset="0"/>
        </a:defRPr>
      </a:lvl8pPr>
      <a:lvl9pPr marL="1828800" algn="l" rtl="0" eaLnBrk="1" fontAlgn="base" hangingPunct="1">
        <a:spcBef>
          <a:spcPct val="0"/>
        </a:spcBef>
        <a:spcAft>
          <a:spcPct val="0"/>
        </a:spcAft>
        <a:defRPr sz="4400">
          <a:solidFill>
            <a:schemeClr val="tx1"/>
          </a:solidFill>
          <a:latin typeface="Cambria" pitchFamily="18"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defRPr/>
            </a:pPr>
            <a:fld id="{BF83758F-7E32-45F8-9E0E-2F0B6B6C767C}" type="datetimeFigureOut">
              <a:rPr lang="en-US" smtClean="0">
                <a:latin typeface="Calibri" pitchFamily="34" charset="0"/>
                <a:ea typeface="MS PGothic" pitchFamily="34" charset="-128"/>
              </a:rPr>
              <a:pPr eaLnBrk="1" hangingPunct="1">
                <a:defRPr/>
              </a:pPr>
              <a:t>4/26/2016</a:t>
            </a:fld>
            <a:endParaRPr lang="en-US">
              <a:latin typeface="Calibri" pitchFamily="34" charset="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defRPr/>
            </a:pPr>
            <a:fld id="{CC21F7DE-A54E-4C9A-9385-678EEB7FE9A8}" type="slidenum">
              <a:rPr lang="en-US" smtClean="0">
                <a:latin typeface="Calibri" pitchFamily="34" charset="0"/>
                <a:ea typeface="MS PGothic" pitchFamily="34" charset="-128"/>
              </a:rPr>
              <a:pPr eaLnBrk="1" hangingPunct="1">
                <a:defRPr/>
              </a:pPr>
              <a:t>‹#›</a:t>
            </a:fld>
            <a:endParaRPr lang="en-US">
              <a:latin typeface="Calibri" pitchFamily="34" charset="0"/>
              <a:ea typeface="MS PGothic" pitchFamily="34" charset="-128"/>
            </a:endParaRPr>
          </a:p>
        </p:txBody>
      </p:sp>
    </p:spTree>
    <p:extLst>
      <p:ext uri="{BB962C8B-B14F-4D97-AF65-F5344CB8AC3E}">
        <p14:creationId xmlns:p14="http://schemas.microsoft.com/office/powerpoint/2010/main" val="302720526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ransition spd="slow">
    <p:wipe dir="d"/>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defRPr/>
            </a:pPr>
            <a:fld id="{BF83758F-7E32-45F8-9E0E-2F0B6B6C767C}" type="datetimeFigureOut">
              <a:rPr lang="en-US" smtClean="0">
                <a:latin typeface="Calibri" pitchFamily="34" charset="0"/>
                <a:ea typeface="MS PGothic" pitchFamily="34" charset="-128"/>
              </a:rPr>
              <a:pPr eaLnBrk="1" hangingPunct="1">
                <a:defRPr/>
              </a:pPr>
              <a:t>4/26/2016</a:t>
            </a:fld>
            <a:endParaRPr lang="en-US">
              <a:latin typeface="Calibri" pitchFamily="34" charset="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defRPr/>
            </a:pPr>
            <a:fld id="{CC21F7DE-A54E-4C9A-9385-678EEB7FE9A8}" type="slidenum">
              <a:rPr lang="en-US" smtClean="0">
                <a:latin typeface="Calibri" pitchFamily="34" charset="0"/>
                <a:ea typeface="MS PGothic" pitchFamily="34" charset="-128"/>
              </a:rPr>
              <a:pPr eaLnBrk="1" hangingPunct="1">
                <a:defRPr/>
              </a:pPr>
              <a:t>‹#›</a:t>
            </a:fld>
            <a:endParaRPr lang="en-US">
              <a:latin typeface="Calibri" pitchFamily="34" charset="0"/>
              <a:ea typeface="MS PGothic" pitchFamily="34" charset="-128"/>
            </a:endParaRPr>
          </a:p>
        </p:txBody>
      </p:sp>
    </p:spTree>
    <p:extLst>
      <p:ext uri="{BB962C8B-B14F-4D97-AF65-F5344CB8AC3E}">
        <p14:creationId xmlns:p14="http://schemas.microsoft.com/office/powerpoint/2010/main" val="302720526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spd="slow">
    <p:wipe dir="d"/>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defRPr/>
            </a:pPr>
            <a:fld id="{BF83758F-7E32-45F8-9E0E-2F0B6B6C767C}" type="datetimeFigureOut">
              <a:rPr lang="en-US" smtClean="0">
                <a:latin typeface="Calibri" pitchFamily="34" charset="0"/>
                <a:ea typeface="MS PGothic" pitchFamily="34" charset="-128"/>
              </a:rPr>
              <a:pPr eaLnBrk="1" hangingPunct="1">
                <a:defRPr/>
              </a:pPr>
              <a:t>4/26/2016</a:t>
            </a:fld>
            <a:endParaRPr lang="en-US">
              <a:latin typeface="Calibri" pitchFamily="34" charset="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defRPr/>
            </a:pPr>
            <a:fld id="{CC21F7DE-A54E-4C9A-9385-678EEB7FE9A8}" type="slidenum">
              <a:rPr lang="en-US" smtClean="0">
                <a:latin typeface="Calibri" pitchFamily="34" charset="0"/>
                <a:ea typeface="MS PGothic" pitchFamily="34" charset="-128"/>
              </a:rPr>
              <a:pPr eaLnBrk="1" hangingPunct="1">
                <a:defRPr/>
              </a:pPr>
              <a:t>‹#›</a:t>
            </a:fld>
            <a:endParaRPr lang="en-US">
              <a:latin typeface="Calibri" pitchFamily="34" charset="0"/>
              <a:ea typeface="MS PGothic" pitchFamily="34" charset="-128"/>
            </a:endParaRPr>
          </a:p>
        </p:txBody>
      </p:sp>
    </p:spTree>
    <p:extLst>
      <p:ext uri="{BB962C8B-B14F-4D97-AF65-F5344CB8AC3E}">
        <p14:creationId xmlns:p14="http://schemas.microsoft.com/office/powerpoint/2010/main" val="302720526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spd="slow">
    <p:wipe dir="d"/>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p:cNvPicPr>
            <a:picLocks noChangeAspect="1"/>
          </p:cNvPicPr>
          <p:nvPr/>
        </p:nvPicPr>
        <p:blipFill>
          <a:blip r:embed="rId14" cstate="print"/>
          <a:srcRect/>
          <a:stretch>
            <a:fillRect/>
          </a:stretch>
        </p:blipFill>
        <p:spPr bwMode="auto">
          <a:xfrm>
            <a:off x="42863" y="0"/>
            <a:ext cx="9101137" cy="6880225"/>
          </a:xfrm>
          <a:prstGeom prst="rect">
            <a:avLst/>
          </a:prstGeom>
          <a:noFill/>
          <a:ln w="9525">
            <a:noFill/>
            <a:miter lim="800000"/>
            <a:headEnd/>
            <a:tailEnd/>
          </a:ln>
        </p:spPr>
      </p:pic>
      <p:sp>
        <p:nvSpPr>
          <p:cNvPr id="1027" name="Title Placeholder 1"/>
          <p:cNvSpPr>
            <a:spLocks noGrp="1"/>
          </p:cNvSpPr>
          <p:nvPr>
            <p:ph type="title"/>
          </p:nvPr>
        </p:nvSpPr>
        <p:spPr bwMode="auto">
          <a:xfrm>
            <a:off x="762000" y="274638"/>
            <a:ext cx="8077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762000" y="1600200"/>
            <a:ext cx="8077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latin typeface="Tahoma" pitchFamily="34" charset="0"/>
            </a:endParaRPr>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latin typeface="Tahoma" pitchFamily="34" charset="0"/>
            </a:endParaRPr>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09D66C9-C297-4E8E-937A-8AF3BC52E671}" type="slidenum">
              <a:rPr lang="en-US">
                <a:solidFill>
                  <a:prstClr val="black">
                    <a:tint val="75000"/>
                  </a:prstClr>
                </a:solidFill>
                <a:latin typeface="Tahoma" pitchFamily="34" charset="0"/>
              </a:rPr>
              <a:pPr>
                <a:defRPr/>
              </a:pPr>
              <a:t>‹#›</a:t>
            </a:fld>
            <a:endParaRPr lang="en-US">
              <a:solidFill>
                <a:prstClr val="black">
                  <a:tint val="75000"/>
                </a:prstClr>
              </a:solidFill>
              <a:latin typeface="Tahoma" pitchFamily="34" charset="0"/>
            </a:endParaRPr>
          </a:p>
        </p:txBody>
      </p:sp>
      <p:pic>
        <p:nvPicPr>
          <p:cNvPr id="1032" name="Picture 7"/>
          <p:cNvPicPr>
            <a:picLocks noChangeAspect="1"/>
          </p:cNvPicPr>
          <p:nvPr/>
        </p:nvPicPr>
        <p:blipFill>
          <a:blip r:embed="rId15" cstate="print"/>
          <a:srcRect/>
          <a:stretch>
            <a:fillRect/>
          </a:stretch>
        </p:blipFill>
        <p:spPr bwMode="auto">
          <a:xfrm>
            <a:off x="-152400" y="-109538"/>
            <a:ext cx="819150" cy="7083426"/>
          </a:xfrm>
          <a:prstGeom prst="rect">
            <a:avLst/>
          </a:prstGeom>
          <a:noFill/>
          <a:ln w="9525">
            <a:noFill/>
            <a:miter lim="800000"/>
            <a:headEnd/>
            <a:tailEnd/>
          </a:ln>
        </p:spPr>
      </p:pic>
      <p:pic>
        <p:nvPicPr>
          <p:cNvPr id="1033" name="Picture 8"/>
          <p:cNvPicPr>
            <a:picLocks noChangeAspect="1"/>
          </p:cNvPicPr>
          <p:nvPr/>
        </p:nvPicPr>
        <p:blipFill>
          <a:blip r:embed="rId16" cstate="print"/>
          <a:srcRect/>
          <a:stretch>
            <a:fillRect/>
          </a:stretch>
        </p:blipFill>
        <p:spPr bwMode="auto">
          <a:xfrm>
            <a:off x="7635875" y="5834063"/>
            <a:ext cx="1258888" cy="890587"/>
          </a:xfrm>
          <a:prstGeom prst="rect">
            <a:avLst/>
          </a:prstGeom>
          <a:noFill/>
          <a:ln w="9525">
            <a:noFill/>
            <a:miter lim="800000"/>
            <a:headEnd/>
            <a:tailEnd/>
          </a:ln>
        </p:spPr>
      </p:pic>
      <p:pic>
        <p:nvPicPr>
          <p:cNvPr id="1034" name="Picture 10"/>
          <p:cNvPicPr>
            <a:picLocks noChangeAspect="1"/>
          </p:cNvPicPr>
          <p:nvPr/>
        </p:nvPicPr>
        <p:blipFill>
          <a:blip r:embed="rId17" cstate="print"/>
          <a:srcRect/>
          <a:stretch>
            <a:fillRect/>
          </a:stretch>
        </p:blipFill>
        <p:spPr bwMode="auto">
          <a:xfrm>
            <a:off x="6629400" y="5834063"/>
            <a:ext cx="827088" cy="933450"/>
          </a:xfrm>
          <a:prstGeom prst="rect">
            <a:avLst/>
          </a:prstGeom>
          <a:noFill/>
          <a:ln w="9525">
            <a:noFill/>
            <a:miter lim="800000"/>
            <a:headEnd/>
            <a:tailEnd/>
          </a:ln>
        </p:spPr>
      </p:pic>
    </p:spTree>
    <p:extLst>
      <p:ext uri="{BB962C8B-B14F-4D97-AF65-F5344CB8AC3E}">
        <p14:creationId xmlns:p14="http://schemas.microsoft.com/office/powerpoint/2010/main" val="109963783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ransition spd="slow">
    <p:wipe dir="d"/>
  </p:transition>
  <p:timing>
    <p:tnLst>
      <p:par>
        <p:cTn id="1" dur="indefinite" restart="never" nodeType="tmRoot"/>
      </p:par>
    </p:tnLst>
  </p:timing>
  <p:txStyles>
    <p:titleStyle>
      <a:lvl1pPr algn="l" rtl="0" eaLnBrk="0" fontAlgn="base" hangingPunct="0">
        <a:spcBef>
          <a:spcPct val="0"/>
        </a:spcBef>
        <a:spcAft>
          <a:spcPct val="0"/>
        </a:spcAft>
        <a:defRPr lang="en-US" sz="4400" kern="1200" dirty="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ambria" pitchFamily="18" charset="0"/>
        </a:defRPr>
      </a:lvl2pPr>
      <a:lvl3pPr algn="l" rtl="0" eaLnBrk="0" fontAlgn="base" hangingPunct="0">
        <a:spcBef>
          <a:spcPct val="0"/>
        </a:spcBef>
        <a:spcAft>
          <a:spcPct val="0"/>
        </a:spcAft>
        <a:defRPr sz="4400">
          <a:solidFill>
            <a:schemeClr val="tx1"/>
          </a:solidFill>
          <a:latin typeface="Cambria" pitchFamily="18" charset="0"/>
        </a:defRPr>
      </a:lvl3pPr>
      <a:lvl4pPr algn="l" rtl="0" eaLnBrk="0" fontAlgn="base" hangingPunct="0">
        <a:spcBef>
          <a:spcPct val="0"/>
        </a:spcBef>
        <a:spcAft>
          <a:spcPct val="0"/>
        </a:spcAft>
        <a:defRPr sz="4400">
          <a:solidFill>
            <a:schemeClr val="tx1"/>
          </a:solidFill>
          <a:latin typeface="Cambria" pitchFamily="18" charset="0"/>
        </a:defRPr>
      </a:lvl4pPr>
      <a:lvl5pPr algn="l" rtl="0" eaLnBrk="0" fontAlgn="base" hangingPunct="0">
        <a:spcBef>
          <a:spcPct val="0"/>
        </a:spcBef>
        <a:spcAft>
          <a:spcPct val="0"/>
        </a:spcAft>
        <a:defRPr sz="4400">
          <a:solidFill>
            <a:schemeClr val="tx1"/>
          </a:solidFill>
          <a:latin typeface="Cambria" pitchFamily="18" charset="0"/>
        </a:defRPr>
      </a:lvl5pPr>
      <a:lvl6pPr marL="457200" algn="l" rtl="0" fontAlgn="base">
        <a:spcBef>
          <a:spcPct val="0"/>
        </a:spcBef>
        <a:spcAft>
          <a:spcPct val="0"/>
        </a:spcAft>
        <a:defRPr sz="4400">
          <a:solidFill>
            <a:schemeClr val="tx1"/>
          </a:solidFill>
          <a:latin typeface="Cambria" pitchFamily="18" charset="0"/>
        </a:defRPr>
      </a:lvl6pPr>
      <a:lvl7pPr marL="914400" algn="l" rtl="0" fontAlgn="base">
        <a:spcBef>
          <a:spcPct val="0"/>
        </a:spcBef>
        <a:spcAft>
          <a:spcPct val="0"/>
        </a:spcAft>
        <a:defRPr sz="4400">
          <a:solidFill>
            <a:schemeClr val="tx1"/>
          </a:solidFill>
          <a:latin typeface="Cambria" pitchFamily="18" charset="0"/>
        </a:defRPr>
      </a:lvl7pPr>
      <a:lvl8pPr marL="1371600" algn="l" rtl="0" fontAlgn="base">
        <a:spcBef>
          <a:spcPct val="0"/>
        </a:spcBef>
        <a:spcAft>
          <a:spcPct val="0"/>
        </a:spcAft>
        <a:defRPr sz="4400">
          <a:solidFill>
            <a:schemeClr val="tx1"/>
          </a:solidFill>
          <a:latin typeface="Cambria" pitchFamily="18" charset="0"/>
        </a:defRPr>
      </a:lvl8pPr>
      <a:lvl9pPr marL="1828800" algn="l" rtl="0" fontAlgn="base">
        <a:spcBef>
          <a:spcPct val="0"/>
        </a:spcBef>
        <a:spcAft>
          <a:spcPct val="0"/>
        </a:spcAft>
        <a:defRPr sz="4400">
          <a:solidFill>
            <a:schemeClr val="tx1"/>
          </a:solidFill>
          <a:latin typeface="Cambria" pitchFamily="18"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media" Target="../media/media1.m4a"/><Relationship Id="rId7" Type="http://schemas.openxmlformats.org/officeDocument/2006/relationships/hyperlink" Target="http://www.newillinoisfarmers.org/"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10.png"/><Relationship Id="rId4" Type="http://schemas.openxmlformats.org/officeDocument/2006/relationships/audio" Target="../media/media1.m4a"/><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11.png"/><Relationship Id="rId5" Type="http://schemas.openxmlformats.org/officeDocument/2006/relationships/image" Target="../media/image17.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1.png"/><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hyperlink" Target="http://websoilsurvey.nrcs.usda.gov/app/" TargetMode="External"/><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11.pn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11.png"/><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1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26.png"/><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8.jpe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11.png"/><Relationship Id="rId5" Type="http://schemas.openxmlformats.org/officeDocument/2006/relationships/image" Target="../media/image2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11.png"/><Relationship Id="rId5" Type="http://schemas.openxmlformats.org/officeDocument/2006/relationships/image" Target="../media/image28.gi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1.png"/><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30.gif"/><Relationship Id="rId5" Type="http://schemas.openxmlformats.org/officeDocument/2006/relationships/image" Target="../media/image29.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33.jpeg"/><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11.png"/><Relationship Id="rId5" Type="http://schemas.openxmlformats.org/officeDocument/2006/relationships/image" Target="../media/image34.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6.wma"/><Relationship Id="rId1" Type="http://schemas.microsoft.com/office/2007/relationships/media" Target="../media/media26.wma"/><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11.png"/><Relationship Id="rId5" Type="http://schemas.openxmlformats.org/officeDocument/2006/relationships/image" Target="../media/image35.jpe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11.png"/><Relationship Id="rId5" Type="http://schemas.openxmlformats.org/officeDocument/2006/relationships/image" Target="../media/image36.jpe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11.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11.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1.wma"/><Relationship Id="rId1" Type="http://schemas.microsoft.com/office/2007/relationships/media" Target="../media/media31.wma"/><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image" Target="../media/image11.png"/><Relationship Id="rId5" Type="http://schemas.openxmlformats.org/officeDocument/2006/relationships/image" Target="../media/image37.jpe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3.wma"/><Relationship Id="rId1" Type="http://schemas.microsoft.com/office/2007/relationships/media" Target="../media/media33.wma"/><Relationship Id="rId6" Type="http://schemas.openxmlformats.org/officeDocument/2006/relationships/image" Target="../media/image11.png"/><Relationship Id="rId5" Type="http://schemas.openxmlformats.org/officeDocument/2006/relationships/image" Target="../media/image38.jpeg"/><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4.wma"/><Relationship Id="rId1" Type="http://schemas.microsoft.com/office/2007/relationships/media" Target="../media/media34.wma"/><Relationship Id="rId6" Type="http://schemas.openxmlformats.org/officeDocument/2006/relationships/image" Target="../media/image11.png"/><Relationship Id="rId5" Type="http://schemas.openxmlformats.org/officeDocument/2006/relationships/image" Target="../media/image39.png"/><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35.wma"/><Relationship Id="rId1" Type="http://schemas.microsoft.com/office/2007/relationships/media" Target="../media/media35.wma"/><Relationship Id="rId6" Type="http://schemas.openxmlformats.org/officeDocument/2006/relationships/image" Target="../media/image11.png"/><Relationship Id="rId5" Type="http://schemas.openxmlformats.org/officeDocument/2006/relationships/image" Target="../media/image40.png"/><Relationship Id="rId4"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1.png"/><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hyperlink" Target="http://www2.ca.uky.edu/agc/pubs/id/id36/id36.pdf" TargetMode="External"/><Relationship Id="rId5" Type="http://schemas.openxmlformats.org/officeDocument/2006/relationships/image" Target="../media/image11.png"/><Relationship Id="rId4"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7.wma"/><Relationship Id="rId1" Type="http://schemas.microsoft.com/office/2007/relationships/media" Target="../media/media37.wma"/><Relationship Id="rId6" Type="http://schemas.openxmlformats.org/officeDocument/2006/relationships/image" Target="../media/image11.png"/><Relationship Id="rId5" Type="http://schemas.openxmlformats.org/officeDocument/2006/relationships/image" Target="../media/image42.png"/><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38.wma"/><Relationship Id="rId1" Type="http://schemas.microsoft.com/office/2007/relationships/media" Target="../media/media38.wma"/><Relationship Id="rId6" Type="http://schemas.openxmlformats.org/officeDocument/2006/relationships/image" Target="../media/image11.png"/><Relationship Id="rId5" Type="http://schemas.openxmlformats.org/officeDocument/2006/relationships/image" Target="../media/image43.png"/><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39.wma"/><Relationship Id="rId1" Type="http://schemas.microsoft.com/office/2007/relationships/media" Target="../media/media39.wma"/><Relationship Id="rId6" Type="http://schemas.openxmlformats.org/officeDocument/2006/relationships/image" Target="../media/image11.png"/><Relationship Id="rId5" Type="http://schemas.openxmlformats.org/officeDocument/2006/relationships/image" Target="../media/image44.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0.wma"/><Relationship Id="rId1" Type="http://schemas.microsoft.com/office/2007/relationships/media" Target="../media/media40.wma"/><Relationship Id="rId5" Type="http://schemas.openxmlformats.org/officeDocument/2006/relationships/image" Target="../media/image11.png"/><Relationship Id="rId4"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1.wma"/><Relationship Id="rId1" Type="http://schemas.microsoft.com/office/2007/relationships/media" Target="../media/media41.wma"/><Relationship Id="rId5" Type="http://schemas.openxmlformats.org/officeDocument/2006/relationships/image" Target="../media/image11.png"/><Relationship Id="rId4"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2.wma"/><Relationship Id="rId1" Type="http://schemas.microsoft.com/office/2007/relationships/media" Target="../media/media42.wma"/><Relationship Id="rId5" Type="http://schemas.openxmlformats.org/officeDocument/2006/relationships/image" Target="../media/image11.png"/><Relationship Id="rId4"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8" Type="http://schemas.openxmlformats.org/officeDocument/2006/relationships/hyperlink" Target="mailto:jkindhart@illinois.edu" TargetMode="External"/><Relationship Id="rId3" Type="http://schemas.openxmlformats.org/officeDocument/2006/relationships/tags" Target="../tags/tag5.xml"/><Relationship Id="rId7" Type="http://schemas.openxmlformats.org/officeDocument/2006/relationships/notesSlide" Target="../notesSlides/notesSlide40.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51.xml"/><Relationship Id="rId5" Type="http://schemas.openxmlformats.org/officeDocument/2006/relationships/audio" Target="../media/media43.wma"/><Relationship Id="rId10" Type="http://schemas.openxmlformats.org/officeDocument/2006/relationships/image" Target="../media/image10.png"/><Relationship Id="rId4" Type="http://schemas.microsoft.com/office/2007/relationships/media" Target="../media/media43.wma"/><Relationship Id="rId9" Type="http://schemas.openxmlformats.org/officeDocument/2006/relationships/hyperlink" Target="mailto:weinzier@illinois.edu"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web.extension.illinois.edu/smallfarm/" TargetMode="External"/><Relationship Id="rId3" Type="http://schemas.microsoft.com/office/2007/relationships/media" Target="../media/media44.m4a"/><Relationship Id="rId7" Type="http://schemas.openxmlformats.org/officeDocument/2006/relationships/image" Target="../media/image9.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41.xml"/><Relationship Id="rId5" Type="http://schemas.openxmlformats.org/officeDocument/2006/relationships/slideLayout" Target="../slideLayouts/slideLayout51.xml"/><Relationship Id="rId10" Type="http://schemas.openxmlformats.org/officeDocument/2006/relationships/image" Target="../media/image10.png"/><Relationship Id="rId4" Type="http://schemas.openxmlformats.org/officeDocument/2006/relationships/audio" Target="../media/media44.m4a"/><Relationship Id="rId9" Type="http://schemas.openxmlformats.org/officeDocument/2006/relationships/hyperlink" Target="http://www.start2farm.gov/"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11.png"/><Relationship Id="rId5" Type="http://schemas.openxmlformats.org/officeDocument/2006/relationships/image" Target="../media/image16.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600200" y="1524000"/>
            <a:ext cx="7162800" cy="3276600"/>
          </a:xfrm>
        </p:spPr>
        <p:txBody>
          <a:bodyPr>
            <a:normAutofit fontScale="90000"/>
          </a:bodyPr>
          <a:lstStyle/>
          <a:p>
            <a:r>
              <a:rPr lang="en-US" sz="3600" b="0" dirty="0" smtClean="0">
                <a:solidFill>
                  <a:srgbClr val="0000FF"/>
                </a:solidFill>
              </a:rPr>
              <a:t>Preparing a New Generation </a:t>
            </a:r>
            <a:br>
              <a:rPr lang="en-US" sz="3600" b="0" dirty="0" smtClean="0">
                <a:solidFill>
                  <a:srgbClr val="0000FF"/>
                </a:solidFill>
              </a:rPr>
            </a:br>
            <a:r>
              <a:rPr lang="en-US" sz="3600" b="0" dirty="0" smtClean="0">
                <a:solidFill>
                  <a:srgbClr val="0000FF"/>
                </a:solidFill>
              </a:rPr>
              <a:t>of Illinois Fruit and Vegetable Farmers</a:t>
            </a:r>
            <a:r>
              <a:rPr lang="en-US" sz="2800" dirty="0" smtClean="0"/>
              <a:t/>
            </a:r>
            <a:br>
              <a:rPr lang="en-US" sz="2800" dirty="0" smtClean="0"/>
            </a:br>
            <a:r>
              <a:rPr lang="en-US" sz="2800" dirty="0"/>
              <a:t/>
            </a:r>
            <a:br>
              <a:rPr lang="en-US" sz="2800" dirty="0"/>
            </a:br>
            <a:r>
              <a:rPr lang="en-US" sz="2700" b="0" cap="none" dirty="0" smtClean="0"/>
              <a:t>a</a:t>
            </a:r>
            <a:r>
              <a:rPr lang="en-US" sz="2700" dirty="0" smtClean="0"/>
              <a:t> </a:t>
            </a:r>
            <a:r>
              <a:rPr lang="en-US" sz="2700" b="0" dirty="0" smtClean="0"/>
              <a:t>USDA </a:t>
            </a:r>
            <a:r>
              <a:rPr lang="en-US" sz="2700" b="0" dirty="0"/>
              <a:t>NIFA Beginning Farmer and Rancher </a:t>
            </a:r>
            <a:r>
              <a:rPr lang="en-US" sz="2700" b="0" dirty="0" smtClean="0"/>
              <a:t/>
            </a:r>
            <a:br>
              <a:rPr lang="en-US" sz="2700" b="0" dirty="0" smtClean="0"/>
            </a:br>
            <a:r>
              <a:rPr lang="en-US" sz="2700" b="0" dirty="0" smtClean="0"/>
              <a:t>Development Program Project </a:t>
            </a:r>
            <a:r>
              <a:rPr lang="en-US" sz="2700" b="0" dirty="0"/>
              <a:t/>
            </a:r>
            <a:br>
              <a:rPr lang="en-US" sz="2700" b="0" dirty="0"/>
            </a:br>
            <a:r>
              <a:rPr lang="en-US" sz="2700" b="0" dirty="0"/>
              <a:t>Grant # </a:t>
            </a:r>
            <a:r>
              <a:rPr lang="en-US" sz="2700" b="0" dirty="0" smtClean="0"/>
              <a:t>2012-49400-19565</a:t>
            </a:r>
            <a:br>
              <a:rPr lang="en-US" sz="2700" b="0" dirty="0" smtClean="0"/>
            </a:br>
            <a:r>
              <a:rPr lang="en-US" sz="2700" b="0" dirty="0"/>
              <a:t/>
            </a:r>
            <a:br>
              <a:rPr lang="en-US" sz="2700" b="0" dirty="0"/>
            </a:br>
            <a:r>
              <a:rPr lang="en-US" sz="2700" b="0" cap="none" dirty="0" smtClean="0">
                <a:hlinkClick r:id="rId7"/>
              </a:rPr>
              <a:t>http://www.newillinoisfarmers.org</a:t>
            </a:r>
            <a:r>
              <a:rPr lang="en-US" sz="2700" b="0" cap="none" dirty="0" smtClean="0"/>
              <a:t> </a:t>
            </a:r>
            <a:r>
              <a:rPr lang="en-US" sz="2700" b="0" dirty="0" smtClean="0"/>
              <a:t> </a:t>
            </a:r>
            <a:r>
              <a:rPr lang="en-US" sz="1600" b="0" dirty="0" smtClean="0"/>
              <a:t/>
            </a:r>
            <a:br>
              <a:rPr lang="en-US" sz="1600" b="0" dirty="0" smtClean="0"/>
            </a:br>
            <a:endParaRPr lang="en-US" sz="1600" b="0" dirty="0">
              <a:solidFill>
                <a:srgbClr val="0000FF"/>
              </a:solidFill>
            </a:endParaRPr>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61234" y="152400"/>
            <a:ext cx="3606166" cy="93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t="22484" r="25979"/>
          <a:stretch/>
        </p:blipFill>
        <p:spPr>
          <a:xfrm>
            <a:off x="6248400" y="726831"/>
            <a:ext cx="2430046" cy="36354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90601353"/>
      </p:ext>
    </p:extLst>
  </p:cSld>
  <p:clrMapOvr>
    <a:masterClrMapping/>
  </p:clrMapOvr>
  <p:transition spd="slow" advTm="400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ctahr.hawaii.edu/mauisoil/images/c_relationship_clip_image002.jpg"/>
          <p:cNvPicPr>
            <a:picLocks noChangeAspect="1" noChangeArrowheads="1"/>
          </p:cNvPicPr>
          <p:nvPr/>
        </p:nvPicPr>
        <p:blipFill>
          <a:blip r:embed="rId5" cstate="print"/>
          <a:srcRect/>
          <a:stretch>
            <a:fillRect/>
          </a:stretch>
        </p:blipFill>
        <p:spPr bwMode="auto">
          <a:xfrm>
            <a:off x="2895600" y="19050"/>
            <a:ext cx="3505200" cy="6156325"/>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3664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82" name="Text Box 6"/>
          <p:cNvSpPr txBox="1">
            <a:spLocks noChangeArrowheads="1"/>
          </p:cNvSpPr>
          <p:nvPr/>
        </p:nvSpPr>
        <p:spPr bwMode="auto">
          <a:xfrm>
            <a:off x="832815" y="2667000"/>
            <a:ext cx="6989763" cy="2914404"/>
          </a:xfrm>
          <a:prstGeom prst="rect">
            <a:avLst/>
          </a:prstGeom>
          <a:noFill/>
          <a:ln w="9525">
            <a:noFill/>
            <a:miter lim="800000"/>
            <a:headEnd/>
            <a:tailEnd/>
          </a:ln>
        </p:spPr>
        <p:txBody>
          <a:bodyPr lIns="82058" tIns="41029" rIns="82058" bIns="41029">
            <a:spAutoFit/>
          </a:bodyPr>
          <a:lstStyle/>
          <a:p>
            <a:r>
              <a:rPr lang="en-US" sz="3200" b="1" dirty="0">
                <a:solidFill>
                  <a:schemeClr val="folHlink"/>
                </a:solidFill>
                <a:latin typeface="Arial" charset="0"/>
              </a:rPr>
              <a:t>Soil Texture   		CEC Range</a:t>
            </a:r>
          </a:p>
          <a:p>
            <a:r>
              <a:rPr lang="en-US" b="1" dirty="0">
                <a:latin typeface="Arial" charset="0"/>
              </a:rPr>
              <a:t>                    	      		          </a:t>
            </a:r>
            <a:r>
              <a:rPr lang="en-US" b="1" dirty="0" smtClean="0">
                <a:latin typeface="Arial" charset="0"/>
              </a:rPr>
              <a:t>(</a:t>
            </a:r>
            <a:r>
              <a:rPr lang="en-US" b="1" dirty="0" err="1">
                <a:latin typeface="Arial" charset="0"/>
              </a:rPr>
              <a:t>meq</a:t>
            </a:r>
            <a:r>
              <a:rPr lang="en-US" b="1" dirty="0">
                <a:latin typeface="Arial" charset="0"/>
              </a:rPr>
              <a:t>/100 g soil)</a:t>
            </a:r>
          </a:p>
          <a:p>
            <a:r>
              <a:rPr lang="en-US" sz="3200" b="1" dirty="0">
                <a:solidFill>
                  <a:srgbClr val="000099"/>
                </a:solidFill>
                <a:latin typeface="Arial" charset="0"/>
              </a:rPr>
              <a:t>organic soils      			 &gt; 50</a:t>
            </a:r>
          </a:p>
          <a:p>
            <a:r>
              <a:rPr lang="en-US" sz="3200" b="1" dirty="0">
                <a:solidFill>
                  <a:srgbClr val="000099"/>
                </a:solidFill>
                <a:latin typeface="Arial" charset="0"/>
              </a:rPr>
              <a:t>clays       			</a:t>
            </a:r>
            <a:r>
              <a:rPr lang="en-US" sz="3200" b="1" dirty="0" smtClean="0">
                <a:solidFill>
                  <a:srgbClr val="000099"/>
                </a:solidFill>
                <a:latin typeface="Arial" charset="0"/>
              </a:rPr>
              <a:t>	</a:t>
            </a:r>
            <a:r>
              <a:rPr lang="en-US" sz="3200" b="1" dirty="0">
                <a:solidFill>
                  <a:srgbClr val="000099"/>
                </a:solidFill>
                <a:latin typeface="Arial" charset="0"/>
              </a:rPr>
              <a:t>	25-50</a:t>
            </a:r>
          </a:p>
          <a:p>
            <a:r>
              <a:rPr lang="en-US" sz="3200" b="1" dirty="0">
                <a:solidFill>
                  <a:srgbClr val="000099"/>
                </a:solidFill>
                <a:latin typeface="Arial" charset="0"/>
              </a:rPr>
              <a:t>silts    					8-30</a:t>
            </a:r>
          </a:p>
          <a:p>
            <a:r>
              <a:rPr lang="en-US" sz="3200" b="1" dirty="0">
                <a:solidFill>
                  <a:srgbClr val="000099"/>
                </a:solidFill>
                <a:latin typeface="Arial" charset="0"/>
              </a:rPr>
              <a:t>sands   					5-15</a:t>
            </a:r>
          </a:p>
        </p:txBody>
      </p:sp>
      <p:sp>
        <p:nvSpPr>
          <p:cNvPr id="58371" name="Rectangle 7"/>
          <p:cNvSpPr>
            <a:spLocks noGrp="1" noChangeArrowheads="1"/>
          </p:cNvSpPr>
          <p:nvPr>
            <p:ph type="title"/>
          </p:nvPr>
        </p:nvSpPr>
        <p:spPr>
          <a:xfrm>
            <a:off x="706408" y="0"/>
            <a:ext cx="8077200" cy="1254125"/>
          </a:xfrm>
        </p:spPr>
        <p:txBody>
          <a:bodyPr/>
          <a:lstStyle/>
          <a:p>
            <a:r>
              <a:rPr lang="en-US" dirty="0" err="1"/>
              <a:t>Cation</a:t>
            </a:r>
            <a:r>
              <a:rPr lang="en-US" dirty="0"/>
              <a:t> Exchange Capacity (CEC)</a:t>
            </a:r>
          </a:p>
        </p:txBody>
      </p:sp>
      <p:sp>
        <p:nvSpPr>
          <p:cNvPr id="58372" name="Rectangle 8"/>
          <p:cNvSpPr>
            <a:spLocks noGrp="1" noChangeArrowheads="1"/>
          </p:cNvSpPr>
          <p:nvPr>
            <p:ph idx="1"/>
          </p:nvPr>
        </p:nvSpPr>
        <p:spPr>
          <a:xfrm>
            <a:off x="796161" y="1143000"/>
            <a:ext cx="7966075" cy="3994150"/>
          </a:xfrm>
        </p:spPr>
        <p:txBody>
          <a:bodyPr/>
          <a:lstStyle/>
          <a:p>
            <a:r>
              <a:rPr lang="en-US" dirty="0" smtClean="0">
                <a:latin typeface="Arial" charset="0"/>
              </a:rPr>
              <a:t>The total number of exchangeable </a:t>
            </a:r>
            <a:r>
              <a:rPr lang="en-US" dirty="0" err="1" smtClean="0">
                <a:latin typeface="Arial" charset="0"/>
              </a:rPr>
              <a:t>cations</a:t>
            </a:r>
            <a:r>
              <a:rPr lang="en-US" dirty="0" smtClean="0">
                <a:latin typeface="Arial" charset="0"/>
              </a:rPr>
              <a:t> a soil can hold</a:t>
            </a:r>
          </a:p>
          <a:p>
            <a:pPr lvl="1"/>
            <a:r>
              <a:rPr lang="en-US" dirty="0" smtClean="0">
                <a:latin typeface="Arial" charset="0"/>
              </a:rPr>
              <a:t>amount of its negative charge</a:t>
            </a:r>
          </a:p>
          <a:p>
            <a:endParaRPr lang="en-US" dirty="0" smtClean="0">
              <a:latin typeface="Arial" charset="0"/>
            </a:endParaRPr>
          </a:p>
        </p:txBody>
      </p:sp>
      <p:sp>
        <p:nvSpPr>
          <p:cNvPr id="58373" name="Line 9"/>
          <p:cNvSpPr>
            <a:spLocks noChangeShapeType="1"/>
          </p:cNvSpPr>
          <p:nvPr/>
        </p:nvSpPr>
        <p:spPr bwMode="auto">
          <a:xfrm>
            <a:off x="762000" y="3967163"/>
            <a:ext cx="7045325" cy="1587"/>
          </a:xfrm>
          <a:prstGeom prst="line">
            <a:avLst/>
          </a:prstGeom>
          <a:noFill/>
          <a:ln w="12700">
            <a:solidFill>
              <a:srgbClr val="000099"/>
            </a:solidFill>
            <a:round/>
            <a:headEnd/>
            <a:tailEnd/>
          </a:ln>
        </p:spPr>
        <p:txBody>
          <a:bodyPr wrap="none" lIns="82058" tIns="41029" rIns="82058" bIns="41029" anchor="ctr"/>
          <a:lstStyle/>
          <a:p>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1797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5" cstate="print"/>
          <a:srcRect/>
          <a:stretch>
            <a:fillRect/>
          </a:stretch>
        </p:blipFill>
        <p:spPr bwMode="auto">
          <a:xfrm>
            <a:off x="2286000" y="762000"/>
            <a:ext cx="4572000" cy="597786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1922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a:xfrm>
            <a:off x="609600" y="0"/>
            <a:ext cx="7772400" cy="1143000"/>
          </a:xfrm>
        </p:spPr>
        <p:txBody>
          <a:bodyPr>
            <a:normAutofit/>
          </a:bodyPr>
          <a:lstStyle/>
          <a:p>
            <a:r>
              <a:rPr lang="en-US" dirty="0">
                <a:latin typeface="Cambria" panose="02040503050406030204" pitchFamily="18" charset="0"/>
                <a:ea typeface="MS PGothic" pitchFamily="34" charset="-128"/>
              </a:rPr>
              <a:t>What Soil is on Your Property?</a:t>
            </a:r>
          </a:p>
        </p:txBody>
      </p:sp>
      <p:pic>
        <p:nvPicPr>
          <p:cNvPr id="11267" name="Picture 6"/>
          <p:cNvPicPr>
            <a:picLocks noChangeAspect="1" noChangeArrowheads="1"/>
          </p:cNvPicPr>
          <p:nvPr/>
        </p:nvPicPr>
        <p:blipFill>
          <a:blip r:embed="rId5" cstate="print"/>
          <a:srcRect/>
          <a:stretch>
            <a:fillRect/>
          </a:stretch>
        </p:blipFill>
        <p:spPr bwMode="auto">
          <a:xfrm>
            <a:off x="838200" y="960438"/>
            <a:ext cx="6908800" cy="5181600"/>
          </a:xfrm>
          <a:prstGeom prst="rect">
            <a:avLst/>
          </a:prstGeom>
          <a:noFill/>
          <a:ln w="9525">
            <a:noFill/>
            <a:miter lim="800000"/>
            <a:headEnd/>
            <a:tailEnd/>
          </a:ln>
        </p:spPr>
      </p:pic>
      <p:sp>
        <p:nvSpPr>
          <p:cNvPr id="11269" name="Text Box 5"/>
          <p:cNvSpPr txBox="1">
            <a:spLocks noChangeArrowheads="1"/>
          </p:cNvSpPr>
          <p:nvPr/>
        </p:nvSpPr>
        <p:spPr bwMode="auto">
          <a:xfrm>
            <a:off x="838200" y="6243947"/>
            <a:ext cx="7239000" cy="461653"/>
          </a:xfrm>
          <a:prstGeom prst="rect">
            <a:avLst/>
          </a:prstGeom>
          <a:solidFill>
            <a:schemeClr val="accent1"/>
          </a:solidFill>
          <a:ln w="9525">
            <a:noFill/>
            <a:miter lim="800000"/>
            <a:headEnd/>
            <a:tailEnd/>
          </a:ln>
        </p:spPr>
        <p:txBody>
          <a:bodyPr wrap="square" lIns="91429" tIns="45714" rIns="91429" bIns="45714">
            <a:spAutoFit/>
          </a:bodyPr>
          <a:lstStyle/>
          <a:p>
            <a:r>
              <a:rPr lang="en-US" b="1" dirty="0">
                <a:solidFill>
                  <a:schemeClr val="bg1"/>
                </a:solidFill>
                <a:latin typeface="Arial" charset="0"/>
                <a:cs typeface="Arial" charset="0"/>
                <a:hlinkClick r:id="rId6"/>
              </a:rPr>
              <a:t>http://websoilsurvey.nrcs.usda.gov/app/</a:t>
            </a:r>
            <a:endParaRPr lang="en-US" b="1" dirty="0">
              <a:solidFill>
                <a:schemeClr val="bg1"/>
              </a:solidFill>
              <a:latin typeface="Arial" charset="0"/>
              <a:cs typeface="Arial"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spd="slow" advTm="2545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endParaRPr lang="en-US" smtClean="0"/>
          </a:p>
        </p:txBody>
      </p:sp>
      <p:sp>
        <p:nvSpPr>
          <p:cNvPr id="12291" name="Content Placeholder 2"/>
          <p:cNvSpPr>
            <a:spLocks noGrp="1"/>
          </p:cNvSpPr>
          <p:nvPr>
            <p:ph idx="1"/>
          </p:nvPr>
        </p:nvSpPr>
        <p:spPr/>
        <p:txBody>
          <a:bodyPr/>
          <a:lstStyle/>
          <a:p>
            <a:endParaRPr lang="en-US" smtClean="0"/>
          </a:p>
        </p:txBody>
      </p:sp>
      <p:pic>
        <p:nvPicPr>
          <p:cNvPr id="12292" name="Picture 2"/>
          <p:cNvPicPr>
            <a:picLocks noChangeAspect="1" noChangeArrowheads="1"/>
          </p:cNvPicPr>
          <p:nvPr/>
        </p:nvPicPr>
        <p:blipFill>
          <a:blip r:embed="rId5" cstate="print"/>
          <a:srcRect/>
          <a:stretch>
            <a:fillRect/>
          </a:stretch>
        </p:blipFill>
        <p:spPr bwMode="auto">
          <a:xfrm>
            <a:off x="28937" y="0"/>
            <a:ext cx="8839200" cy="7070725"/>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1609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2"/>
          <p:cNvPicPr>
            <a:picLocks noChangeAspect="1" noChangeArrowheads="1"/>
          </p:cNvPicPr>
          <p:nvPr/>
        </p:nvPicPr>
        <p:blipFill>
          <a:blip r:embed="rId5" cstate="print"/>
          <a:srcRect/>
          <a:stretch>
            <a:fillRect/>
          </a:stretch>
        </p:blipFill>
        <p:spPr bwMode="auto">
          <a:xfrm>
            <a:off x="175419" y="152400"/>
            <a:ext cx="8572500" cy="68580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1706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2"/>
          <p:cNvPicPr>
            <a:picLocks noChangeAspect="1" noChangeArrowheads="1"/>
          </p:cNvPicPr>
          <p:nvPr/>
        </p:nvPicPr>
        <p:blipFill>
          <a:blip r:embed="rId5" cstate="print"/>
          <a:srcRect/>
          <a:stretch>
            <a:fillRect/>
          </a:stretch>
        </p:blipFill>
        <p:spPr bwMode="auto">
          <a:xfrm>
            <a:off x="152400" y="108030"/>
            <a:ext cx="8763000" cy="70104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1717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2"/>
          <p:cNvPicPr>
            <a:picLocks noChangeAspect="1" noChangeArrowheads="1"/>
          </p:cNvPicPr>
          <p:nvPr/>
        </p:nvPicPr>
        <p:blipFill>
          <a:blip r:embed="rId5" cstate="print"/>
          <a:srcRect/>
          <a:stretch>
            <a:fillRect/>
          </a:stretch>
        </p:blipFill>
        <p:spPr bwMode="auto">
          <a:xfrm>
            <a:off x="180242" y="0"/>
            <a:ext cx="8572500" cy="68580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2228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914400" y="0"/>
            <a:ext cx="7196138" cy="1244600"/>
          </a:xfrm>
        </p:spPr>
        <p:txBody>
          <a:bodyPr/>
          <a:lstStyle/>
          <a:p>
            <a:pPr algn="ctr" eaLnBrk="1" hangingPunct="1"/>
            <a:r>
              <a:rPr lang="en-US" dirty="0">
                <a:latin typeface="Cambria" panose="02040503050406030204" pitchFamily="18" charset="0"/>
              </a:rPr>
              <a:t>Some Factors Influenced </a:t>
            </a:r>
            <a:r>
              <a:rPr lang="en-US" dirty="0" smtClean="0">
                <a:latin typeface="Cambria" panose="02040503050406030204" pitchFamily="18" charset="0"/>
              </a:rPr>
              <a:t/>
            </a:r>
            <a:br>
              <a:rPr lang="en-US" dirty="0" smtClean="0">
                <a:latin typeface="Cambria" panose="02040503050406030204" pitchFamily="18" charset="0"/>
              </a:rPr>
            </a:br>
            <a:r>
              <a:rPr lang="en-US" dirty="0" smtClean="0">
                <a:latin typeface="Cambria" panose="02040503050406030204" pitchFamily="18" charset="0"/>
              </a:rPr>
              <a:t>by </a:t>
            </a:r>
            <a:r>
              <a:rPr lang="en-US" dirty="0">
                <a:latin typeface="Cambria" panose="02040503050406030204" pitchFamily="18" charset="0"/>
              </a:rPr>
              <a:t>Soil Type</a:t>
            </a:r>
          </a:p>
        </p:txBody>
      </p:sp>
      <p:sp>
        <p:nvSpPr>
          <p:cNvPr id="25603" name="Rectangle 3"/>
          <p:cNvSpPr>
            <a:spLocks noGrp="1" noChangeArrowheads="1"/>
          </p:cNvSpPr>
          <p:nvPr>
            <p:ph idx="1"/>
          </p:nvPr>
        </p:nvSpPr>
        <p:spPr>
          <a:xfrm>
            <a:off x="880641" y="1447800"/>
            <a:ext cx="8077200" cy="5781675"/>
          </a:xfrm>
        </p:spPr>
        <p:txBody>
          <a:bodyPr>
            <a:normAutofit/>
          </a:bodyPr>
          <a:lstStyle/>
          <a:p>
            <a:r>
              <a:rPr lang="en-US" sz="3600" b="0" dirty="0" smtClean="0">
                <a:latin typeface="Arial" charset="0"/>
              </a:rPr>
              <a:t>Plant Selection: </a:t>
            </a:r>
            <a:r>
              <a:rPr lang="en-US" b="0" dirty="0" smtClean="0">
                <a:latin typeface="Arial" charset="0"/>
              </a:rPr>
              <a:t>grow adapted varieties</a:t>
            </a:r>
          </a:p>
          <a:p>
            <a:r>
              <a:rPr lang="en-US" sz="3600" b="0" dirty="0" smtClean="0">
                <a:latin typeface="Arial" charset="0"/>
              </a:rPr>
              <a:t>Irrigation: </a:t>
            </a:r>
            <a:r>
              <a:rPr lang="en-US" b="0" dirty="0" smtClean="0">
                <a:latin typeface="Arial" charset="0"/>
              </a:rPr>
              <a:t>Soil types directly impacts plant available water</a:t>
            </a:r>
          </a:p>
          <a:p>
            <a:r>
              <a:rPr lang="en-US" sz="3600" dirty="0">
                <a:latin typeface="Arial" charset="0"/>
              </a:rPr>
              <a:t>Drainage</a:t>
            </a:r>
          </a:p>
          <a:p>
            <a:r>
              <a:rPr lang="en-US" sz="3600" b="0" dirty="0" smtClean="0">
                <a:latin typeface="Arial" charset="0"/>
              </a:rPr>
              <a:t>Fertilizer recommendation</a:t>
            </a:r>
          </a:p>
          <a:p>
            <a:r>
              <a:rPr lang="en-US" sz="3600" b="0" dirty="0" smtClean="0">
                <a:latin typeface="Arial" charset="0"/>
              </a:rPr>
              <a:t>Yield potential</a:t>
            </a:r>
          </a:p>
          <a:p>
            <a:r>
              <a:rPr lang="en-US" sz="3600" b="0" dirty="0" smtClean="0">
                <a:latin typeface="Arial" charset="0"/>
              </a:rPr>
              <a:t>Herbicides: </a:t>
            </a:r>
            <a:r>
              <a:rPr lang="en-US" b="0" dirty="0" smtClean="0">
                <a:latin typeface="Arial" charset="0"/>
              </a:rPr>
              <a:t>read label for special instructions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8390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idx="1"/>
          </p:nvPr>
        </p:nvSpPr>
        <p:spPr>
          <a:xfrm>
            <a:off x="1186967" y="22185"/>
            <a:ext cx="6494463" cy="1111250"/>
          </a:xfrm>
          <a:noFill/>
        </p:spPr>
        <p:txBody>
          <a:bodyPr lIns="0" tIns="0" rIns="0" bIns="0" anchor="b">
            <a:normAutofit/>
          </a:bodyPr>
          <a:lstStyle/>
          <a:p>
            <a:pPr marL="0" indent="0" algn="ctr" defTabSz="839788">
              <a:spcBef>
                <a:spcPct val="0"/>
              </a:spcBef>
              <a:buClr>
                <a:srgbClr val="000000"/>
              </a:buClr>
              <a:buSzPct val="90000"/>
              <a:buFontTx/>
              <a:buNone/>
            </a:pPr>
            <a:r>
              <a:rPr lang="en-US" sz="4400" dirty="0">
                <a:latin typeface="Cambria" panose="02040503050406030204" pitchFamily="18" charset="0"/>
                <a:cs typeface="+mj-cs"/>
              </a:rPr>
              <a:t>SOIL STRUCTURE</a:t>
            </a:r>
          </a:p>
        </p:txBody>
      </p:sp>
      <p:pic>
        <p:nvPicPr>
          <p:cNvPr id="20483" name="Picture 4" descr="S011T"/>
          <p:cNvPicPr>
            <a:picLocks noChangeAspect="1" noChangeArrowheads="1"/>
          </p:cNvPicPr>
          <p:nvPr/>
        </p:nvPicPr>
        <p:blipFill>
          <a:blip r:embed="rId5" cstate="print"/>
          <a:srcRect/>
          <a:stretch>
            <a:fillRect/>
          </a:stretch>
        </p:blipFill>
        <p:spPr bwMode="auto">
          <a:xfrm>
            <a:off x="942171" y="1184275"/>
            <a:ext cx="3094038" cy="4114800"/>
          </a:xfrm>
          <a:prstGeom prst="rect">
            <a:avLst/>
          </a:prstGeom>
          <a:noFill/>
          <a:ln w="9525">
            <a:noFill/>
            <a:miter lim="800000"/>
            <a:headEnd/>
            <a:tailEnd/>
          </a:ln>
        </p:spPr>
      </p:pic>
      <p:pic>
        <p:nvPicPr>
          <p:cNvPr id="20484" name="Picture 4" descr="SOILSTR3"/>
          <p:cNvPicPr>
            <a:picLocks noChangeAspect="1" noChangeArrowheads="1"/>
          </p:cNvPicPr>
          <p:nvPr/>
        </p:nvPicPr>
        <p:blipFill>
          <a:blip r:embed="rId6" cstate="print"/>
          <a:srcRect/>
          <a:stretch>
            <a:fillRect/>
          </a:stretch>
        </p:blipFill>
        <p:spPr bwMode="auto">
          <a:xfrm>
            <a:off x="6477965" y="1371600"/>
            <a:ext cx="1243013" cy="996950"/>
          </a:xfrm>
          <a:prstGeom prst="rect">
            <a:avLst/>
          </a:prstGeom>
          <a:noFill/>
          <a:ln w="9525">
            <a:noFill/>
            <a:miter lim="800000"/>
            <a:headEnd/>
            <a:tailEnd/>
          </a:ln>
        </p:spPr>
      </p:pic>
      <p:pic>
        <p:nvPicPr>
          <p:cNvPr id="20485" name="Picture 5" descr="SOILSTR2"/>
          <p:cNvPicPr>
            <a:picLocks noChangeAspect="1" noChangeArrowheads="1"/>
          </p:cNvPicPr>
          <p:nvPr/>
        </p:nvPicPr>
        <p:blipFill>
          <a:blip r:embed="rId7" cstate="print"/>
          <a:srcRect/>
          <a:stretch>
            <a:fillRect/>
          </a:stretch>
        </p:blipFill>
        <p:spPr bwMode="auto">
          <a:xfrm>
            <a:off x="7099059" y="3782732"/>
            <a:ext cx="1600200" cy="1249363"/>
          </a:xfrm>
          <a:prstGeom prst="rect">
            <a:avLst/>
          </a:prstGeom>
          <a:noFill/>
          <a:ln w="9525">
            <a:noFill/>
            <a:miter lim="800000"/>
            <a:headEnd/>
            <a:tailEnd/>
          </a:ln>
        </p:spPr>
      </p:pic>
      <p:sp>
        <p:nvSpPr>
          <p:cNvPr id="20486" name="TextBox 5"/>
          <p:cNvSpPr txBox="1">
            <a:spLocks noChangeArrowheads="1"/>
          </p:cNvSpPr>
          <p:nvPr/>
        </p:nvSpPr>
        <p:spPr bwMode="auto">
          <a:xfrm>
            <a:off x="6365111" y="2667000"/>
            <a:ext cx="2486025" cy="457200"/>
          </a:xfrm>
          <a:prstGeom prst="rect">
            <a:avLst/>
          </a:prstGeom>
          <a:noFill/>
          <a:ln w="9525">
            <a:noFill/>
            <a:miter lim="800000"/>
            <a:headEnd/>
            <a:tailEnd/>
          </a:ln>
        </p:spPr>
        <p:txBody>
          <a:bodyPr wrap="none" lIns="91429" tIns="45714" rIns="91429" bIns="45714">
            <a:spAutoFit/>
          </a:bodyPr>
          <a:lstStyle/>
          <a:p>
            <a:r>
              <a:rPr lang="en-US" dirty="0"/>
              <a:t>Granular structure</a:t>
            </a:r>
          </a:p>
        </p:txBody>
      </p:sp>
      <p:sp>
        <p:nvSpPr>
          <p:cNvPr id="20487" name="TextBox 6"/>
          <p:cNvSpPr txBox="1">
            <a:spLocks noChangeArrowheads="1"/>
          </p:cNvSpPr>
          <p:nvPr/>
        </p:nvSpPr>
        <p:spPr bwMode="auto">
          <a:xfrm>
            <a:off x="6703139" y="5011839"/>
            <a:ext cx="2276475" cy="457200"/>
          </a:xfrm>
          <a:prstGeom prst="rect">
            <a:avLst/>
          </a:prstGeom>
          <a:noFill/>
          <a:ln w="9525">
            <a:noFill/>
            <a:miter lim="800000"/>
            <a:headEnd/>
            <a:tailEnd/>
          </a:ln>
        </p:spPr>
        <p:txBody>
          <a:bodyPr wrap="none" lIns="91429" tIns="45714" rIns="91429" bIns="45714">
            <a:spAutoFit/>
          </a:bodyPr>
          <a:lstStyle/>
          <a:p>
            <a:r>
              <a:rPr lang="en-US" dirty="0"/>
              <a:t>Blocky structure</a:t>
            </a:r>
          </a:p>
        </p:txBody>
      </p:sp>
      <p:sp>
        <p:nvSpPr>
          <p:cNvPr id="20488" name="TextBox 7"/>
          <p:cNvSpPr txBox="1">
            <a:spLocks noChangeArrowheads="1"/>
          </p:cNvSpPr>
          <p:nvPr/>
        </p:nvSpPr>
        <p:spPr bwMode="auto">
          <a:xfrm>
            <a:off x="936384" y="5473861"/>
            <a:ext cx="5729288" cy="457200"/>
          </a:xfrm>
          <a:prstGeom prst="rect">
            <a:avLst/>
          </a:prstGeom>
          <a:noFill/>
          <a:ln w="9525">
            <a:noFill/>
            <a:miter lim="800000"/>
            <a:headEnd/>
            <a:tailEnd/>
          </a:ln>
        </p:spPr>
        <p:txBody>
          <a:bodyPr wrap="none" lIns="91429" tIns="45714" rIns="91429" bIns="45714">
            <a:spAutoFit/>
          </a:bodyPr>
          <a:lstStyle/>
          <a:p>
            <a:r>
              <a:rPr lang="en-US" dirty="0"/>
              <a:t>Relationship between structure and porosity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cSld>
  <p:clrMapOvr>
    <a:masterClrMapping/>
  </p:clrMapOvr>
  <p:transition advTm="3494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2141645" y="1143000"/>
            <a:ext cx="6823912" cy="2536825"/>
          </a:xfrm>
        </p:spPr>
        <p:txBody>
          <a:bodyPr/>
          <a:lstStyle/>
          <a:p>
            <a:pPr eaLnBrk="1" hangingPunct="1">
              <a:defRPr/>
            </a:pPr>
            <a:r>
              <a:rPr lang="en-US" sz="1800" dirty="0"/>
              <a:t>Growing a New Generation </a:t>
            </a:r>
            <a:br>
              <a:rPr lang="en-US" sz="1800" dirty="0"/>
            </a:br>
            <a:r>
              <a:rPr lang="en-US" sz="1800" dirty="0"/>
              <a:t>of Illinois Fruit and Vegetable Farmers</a:t>
            </a:r>
            <a:r>
              <a:rPr lang="en-US" sz="5400" dirty="0"/>
              <a:t/>
            </a:r>
            <a:br>
              <a:rPr lang="en-US" sz="5400" dirty="0"/>
            </a:br>
            <a:r>
              <a:rPr lang="en-US" sz="1200" b="0" cap="none" dirty="0">
                <a:solidFill>
                  <a:prstClr val="black"/>
                </a:solidFill>
              </a:rPr>
              <a:t>USDA NIFA Beginning Farmer and Rancher Development Program </a:t>
            </a:r>
            <a:br>
              <a:rPr lang="en-US" sz="1200" b="0" cap="none" dirty="0">
                <a:solidFill>
                  <a:prstClr val="black"/>
                </a:solidFill>
              </a:rPr>
            </a:br>
            <a:r>
              <a:rPr lang="en-US" sz="1200" b="0" cap="none" dirty="0">
                <a:solidFill>
                  <a:prstClr val="black"/>
                </a:solidFill>
              </a:rPr>
              <a:t>Grant # 2012-49400-19565</a:t>
            </a:r>
            <a:r>
              <a:rPr lang="en-US" sz="5400" dirty="0"/>
              <a:t/>
            </a:r>
            <a:br>
              <a:rPr lang="en-US" sz="5400" dirty="0"/>
            </a:br>
            <a:r>
              <a:rPr lang="en-US" sz="5400" dirty="0"/>
              <a:t/>
            </a:r>
            <a:br>
              <a:rPr lang="en-US" sz="5400" dirty="0"/>
            </a:br>
            <a:r>
              <a:rPr lang="en-US" sz="3600" dirty="0">
                <a:solidFill>
                  <a:schemeClr val="tx2">
                    <a:lumMod val="75000"/>
                  </a:schemeClr>
                </a:solidFill>
                <a:ea typeface="+mj-ea"/>
              </a:rPr>
              <a:t>Introduction to soils</a:t>
            </a:r>
          </a:p>
        </p:txBody>
      </p:sp>
      <p:sp>
        <p:nvSpPr>
          <p:cNvPr id="58371" name="Rectangle 3"/>
          <p:cNvSpPr>
            <a:spLocks noGrp="1" noChangeArrowheads="1"/>
          </p:cNvSpPr>
          <p:nvPr>
            <p:ph type="subTitle" idx="1"/>
          </p:nvPr>
        </p:nvSpPr>
        <p:spPr>
          <a:xfrm>
            <a:off x="4066672" y="3810000"/>
            <a:ext cx="4772528" cy="990600"/>
          </a:xfrm>
        </p:spPr>
        <p:txBody>
          <a:bodyPr/>
          <a:lstStyle/>
          <a:p>
            <a:pPr eaLnBrk="1" hangingPunct="1">
              <a:defRPr/>
            </a:pPr>
            <a:r>
              <a:rPr lang="en-US" dirty="0" smtClean="0"/>
              <a:t>J. D. Kindhart</a:t>
            </a:r>
            <a:r>
              <a:rPr lang="en-US" dirty="0"/>
              <a:t> </a:t>
            </a:r>
            <a:r>
              <a:rPr lang="en-US" dirty="0" smtClean="0"/>
              <a:t>&amp; Ellen Philips</a:t>
            </a:r>
          </a:p>
          <a:p>
            <a:pPr eaLnBrk="1" hangingPunct="1">
              <a:defRPr/>
            </a:pPr>
            <a:r>
              <a:rPr lang="en-US" dirty="0" smtClean="0"/>
              <a:t>March 2015</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pic>
        <p:nvPicPr>
          <p:cNvPr id="5" name="Picture 2" descr="uiextlogo"/>
          <p:cNvPicPr>
            <a:picLocks noChangeAspect="1" noChangeArrowheads="1"/>
          </p:cNvPicPr>
          <p:nvPr/>
        </p:nvPicPr>
        <p:blipFill>
          <a:blip r:embed="rId6" cstate="print"/>
          <a:srcRect/>
          <a:stretch>
            <a:fillRect/>
          </a:stretch>
        </p:blipFill>
        <p:spPr bwMode="auto">
          <a:xfrm>
            <a:off x="6019800" y="152400"/>
            <a:ext cx="2819400" cy="733425"/>
          </a:xfrm>
          <a:prstGeom prst="rect">
            <a:avLst/>
          </a:prstGeom>
          <a:noFill/>
          <a:ln w="9525">
            <a:noFill/>
            <a:miter lim="800000"/>
            <a:headEnd/>
            <a:tailEnd/>
          </a:ln>
        </p:spPr>
      </p:pic>
    </p:spTree>
    <p:extLst>
      <p:ext uri="{BB962C8B-B14F-4D97-AF65-F5344CB8AC3E}">
        <p14:creationId xmlns:p14="http://schemas.microsoft.com/office/powerpoint/2010/main" val="3780189081"/>
      </p:ext>
    </p:extLst>
  </p:cSld>
  <p:clrMapOvr>
    <a:masterClrMapping/>
  </p:clrMapOvr>
  <p:transition spd="slow" advTm="1511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5" cstate="print"/>
          <a:srcRect/>
          <a:stretch>
            <a:fillRect/>
          </a:stretch>
        </p:blipFill>
        <p:spPr bwMode="auto">
          <a:xfrm>
            <a:off x="838200" y="152400"/>
            <a:ext cx="6476999" cy="5562252"/>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2451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Bulk Density</a:t>
            </a:r>
            <a:endParaRPr lang="en-US" dirty="0"/>
          </a:p>
        </p:txBody>
      </p:sp>
      <p:pic>
        <p:nvPicPr>
          <p:cNvPr id="115714" name="Picture 2" descr="http://croptechnology.unl.edu/UserFiles/File/Crp.%20Prod.%20Nat.%20Res.%20Mngmt/Soils%20lesson%202/Fig-2.6.gif"/>
          <p:cNvPicPr>
            <a:picLocks noChangeAspect="1" noChangeArrowheads="1"/>
          </p:cNvPicPr>
          <p:nvPr/>
        </p:nvPicPr>
        <p:blipFill>
          <a:blip r:embed="rId5" cstate="print"/>
          <a:srcRect/>
          <a:stretch>
            <a:fillRect/>
          </a:stretch>
        </p:blipFill>
        <p:spPr bwMode="auto">
          <a:xfrm>
            <a:off x="1524000" y="1905000"/>
            <a:ext cx="6466971" cy="3276600"/>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4055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Penetrometer</a:t>
            </a:r>
            <a:endParaRPr lang="en-US" dirty="0"/>
          </a:p>
        </p:txBody>
      </p:sp>
      <p:sp>
        <p:nvSpPr>
          <p:cNvPr id="164866" name="AutoShape 2" descr="data:image/jpeg;base64,/9j/4AAQSkZJRgABAQAAAQABAAD/2wCEAAkGBhMSERQUExQWFRUWGBgaGRgYGBgaGBobHBcYGBgaGh0YGyYeGBwjHRwaHy8hIycpLCwsGB4xNTAqNSYrLCkBCQoKDgwOGg8PGiokHyQsLCwsLCwsLCwsLCwsLCwsLCwsLCwsLCwsLCwsLCwsLCwsLCwsLCwsLCwpLCwsLCwpLP/AABEIANwA5QMBIgACEQEDEQH/xAAcAAACAgMBAQAAAAAAAAAAAAAEBQMGAQIHAAj/xABHEAABAgQDBAgEBAMGAwkBAAABAhEAAyExBBJBBVFhcQYTIoGRobHwMsHR4QcUQvEjUnIkM2KCksIVQ7IXNERTY3SDotIW/8QAGgEAAwEBAQEAAAAAAAAAAAAAAQIDBAAFBv/EACcRAAICAgIBBAIDAQEAAAAAAAABAhEDIRIxQQQTUWEiMhRxgTMF/9oADAMBAAIRAxEAPwB4tVLesRTEuEsWYkmMG40jZKiCHpX1DC0Z/TyrIiXqVeNgS0uPhJLbqm0LJq2JFRVqisNEClHNPnzhXj5blw/at93j2VNvR4lbK5i3M7Ik34N5Q5ly8uVIFLUiu7MWfzC6OQ4HcW+sWFAcjVh5xKP2WyJqieYsuH5e+6JpYSAKs/PWBMXNUAMr33xLMWprCnMeMNya0LVqyGexQWOoo32j0tIYizPGoPY0vwiKYgkKKWbV9OUB62cnuibYaSxqwCjpxh1KSBYZmuagPCHozj0lE0KNlU7/AGbxZEKOgDHiIaG9gy6fRBLT2iWb9xvhkFVeFaZxKzpQ+3hk1AWFfpGL1qdJm70T7NkjiC76NGAsh/rGVe/tESwNFHjR48xno1YQpKiHp5faPKKrFnpR48DlFmJ/w25UjeTOp2g53kNHUhuBsqW25g3f5xGUh3AevP5x5BNCbB3a3rEU6fUlgG8TyY/KOoPA2xOBCzQMYhXsshnBNKs9uYjMicWDjNd2Jbzg9GIBsmu73wgoKWxaCkKBCTy/eGeExRsQW40MRz5IUQOyKHsKGVX+U2PcX4RUemGNxkhSOplzOrlpdamLAuaKItQO3GGjBt0dbjs6FLWFWvGxD3hPsnHFcqWtXZUpKSU6pJDtvhinEcYRlk7NJ2FCrseLCBl4ZrCg1EMQOLxquSDaOsIqzEWNPD0j0FzMPWxHI/SPQ2gC0hhube3t4wtbB9ePrGyZJy34Xb0rGszDUVyqSX4d/IRTBrJH+zFkjcGqFf5x6NT3w1hbjSX7JsaMW5uNIPmKUzFgAL93HfCrFSku9UtuePpnFOOzx1FFfkY9KcQtRoSS/AvWHOD2gFOrMK8flFZ2lh885ZFyr7RorDrRRQI46eMYeMo9Gh44y2WmfjApYqKH36RPicWcpZzFUw2GmKPZzPw+8T/lJ4uVU4PC1LuhPbV9j2YkqSKtyhfOcoPbYPZ784XTJq0hlLI4GkCrnKNn5n5QNvVDRx/ZaOiOGDTnP8o831iwJwZTY0De6xWOiklSBMNyrKznmSYsi50ytnbRzxjRDHJJEsnLm6CUq7QCQdYYSJwygs5alWhFh5pBchjXfuOkOZCHSDwFN3usY/XJxgkzR6SNSb+iczQzOM0SJyUNHavv3aIAkvpS9Lxu6AAS1Y8ls9NOzdWMS+gG8kl4kOMSRRld8QTJCTpd94vuYgwJnRYGxr96QLoblQWjaRKlJKaDw4xHNm6lKT3j0aBSUAkhRvVqwKCoOX8ySfd6QOQLGiZ7pCg4fv8AWI8biVBgM3hbw5wpkziVMQ16kH0AbfugyXMURejHViWuzV3+EcdF3ssvRXZkvFSCpZUFJWUhyBYA1cFxWItsSZkgqRJmBToUVCacwowozAEgq5mK/hNs9UnKlJCXJc201BG6MpxqZy1JH60qCyHDgIUwqd5BfhBjNxelX2XSU0rf+GuzVpVNW6VSVJTdJSuWp1XAfM9NFKpDA4kgmoUxoUuxN9WPlCXCbHRLm5057fDmowq1niOXtAu4DH+p973+sTU4yX4g9SnBptlqwu1QaeNGg8HiffKKcjaRoWPOh574ZYDbiVFhcHh7EMn8koZPkeJw5FlKbcS7eIjERScQ4e0ehqL2Ku0Qzj+pgW58YyAQGJfvZ+LWjCZoF1OeIPyjdCbi77vq8FaaZlpsRzMUA4NgS3Lh+8CYqenie4v4wxx2GAUXSx1GmhoYEm5WrQMbb/Zj6qEuUU/o8eS4uioKbrSA7Zqb2ekWCWBa4OlxCDEJHWKYiij6w3QmvLhuhYvQ0wo4QCxZnduf0gfHIWs5UHKBdV/KIcVtNMpSRMK8p3JCj4FQ9YJVtrZ/V/Fis5U5IQgUazdYxrq8JPPGOhoYpS2By9jSx8RK1by9u6CE4JD9lLAC9ydfSNNn7QlzFKTKz5QAe2ADu0UXiebNSgdogDjw3RRODXKIslJOmSYRCUkuSLMW98IbZ23k6EezCPZu0M6lBFGA7Rdrtz18ocSp01tLbjXvbhDRla0JOLMykLJOcM2hh+lNGAt9uEV7BYiYuYAUuDUnRtPGGygcwZShWzhi3OhePI/9GaclFG/0sGk2wxIVrvqRGkpcolgsBe77GMKxqC/8zNRQG67EvCtwpZVxpYeIa0eTJ0a5PiTbQx4T2U9suxIengbxGkZf0u/G3f7vGyzV1ZW7r3p+0QrQSBlBIc3LC9Q+tok+7JuW7MTCe1q+hL8dYGnYhdaUtT37aDRKTdRINd26z74lV1L2KiRUPVqB05abrjnBF4t/Qpm41QDKeraBmD2b6xr+dKljKQXIDmwci9Xb6Q2lYdKSgrC2uA5TwBJaxAt4RHtHZPWfDMMt/hUHbeAC13/aLRao0Ri6Hp6NCegGWqrVBFc2rtvu7Qq2bsJeHnkLSQ7V0Llu+Idj7XnSSBMTmykJMxCmJFa5SA5GuU1eghvtP8Q5coMVKc/zIUARZwSlj3Q73oaP47K1N6Wy5GJQDVKC6zu3ANvi54ifg8XIUpgiZkKgCkJU4DtuW9vpC9aUTCshMtSxMbNlSWIWU0pRqwF0mxUzqymXlC3BBJdJSCc9dC1d8Y4TgmsaX+nq5vRyljeSUvF0LJaEOK5SoU0Is3vhEU7CrT2k5VitQXI32eHezAhUlKZp7Z3DMLmiTmfd4xFNwSUnsLJADkgNo4+J6W1jRVHjvF8AcvbiwGKG7x849EiZaFk/CohjVQsbXYaaR6Bv4BUw1MlRpQC2ZiSK1ufpE7C4qLOdBaoo7xstgQGfdY6nxMZfMSAQd8EPJsY7E2DKxAmKUCpiwqREPSboQg4eYmSntlKsrqN2pfjFg6IpaUrXt+TBodTkBq0pGhcmls0Y3FdpbPkudJVLWUqdKkliKggi4PGGUvbk1AABzgfzCviCD4vHW/xJ6IIxbKlJCsRlLFDDMzdlW+ljf0jnX/Z9tEf+Enf6DGrHklVox5cKTplfx+2utbOnIQ9q7uA3QQdmkIKiFWdykhhdzSzQ0k9BcambLVMwc4ICnUpcs5QBfM4ZucW5C0GSkEOXLhk5SjQFg/jpAnJt2wRikqRzjDYkywSheV2qN0eVPUovUk6n6mLEOgWPWolOFmlJJZ5ZFHoztSDMD+GuPXMQJmHmIQVAKUwdI1LO5hrdAUdmvQPZk2aqaUIUoAJqLXJZzryiy4jZ81HxSlBr0NOZFucdD2BsyVIkolygAkD4QavqVbyYNxGDQv4khVNQDSOx+qlBVWik/RQk7bdnLtnqYKIAIJ76bq2vDJctw5JDcB84M2thwZq0ywCgGgTS4DsGrXSFeZKbpNW+JLFtCQaxizZHkm5M6MHBcUbZ6l0uKAF3pv4feFO05KcxOZq17vYh9KnZQTkUx4Fu794TYie61EByVFrA2jPIEtoElyyNCU3qCfX4YJTMSEZUoqWJU7EbwKeW/wAvTpyEhplCdNH0FKd8QGSlixHz9Ym9E3+PQwGLCRmy2AqFWD73qab4gmY8EgoVRyS5Z67kpbz4RpIFcqUW4vZng0YApSVEACooUmrbgSR4R3NoeM5Pokw2NCzlBDpAIDmrXahcwQoZACzVuBcPXhTwfySlQBzHs0sCXNSzngS9tI3E8zQErUpk2A+IHeD9T8oZT0OsutvYXiJyJjOqgIZqEXAdi4BsaG/JtJeGQtYTz7JBcWG4ghifUOKwJIlhN6uC9lABwBYsSx7o1RjijsoFCbgMeI4b+cMp62d7yS2N5+y0GcpUtWXrC6m7Ic5SX0JqFaXvGcGhCXoGZKVBwTcgkl+ZtSulYWz8YolJUSHRLrqCA3g6XNYynGq+JPaPJ/DfHSceTdFV6qTgotuh5PlAZigJCmoMwJIBAOj7hZ+ULUYlSgQpD1LhJIYOzOKi9qu5doC/OrU5rUDhw8dO4RpiJhUVK7QJvfW5LXeBzJvN9Bg2alGoSDYEsAOFt8YiCTOmAMHYd9+cYg8zve+hopZ/U3vgI2XizTQ+PoY8lde0xA3+HlGCsPYDiPGgaGFr4C8PtGZLz9Wq9wKHzhbh+m8tZAmzg+U/EoJ+EgEXte8TTpRyrAqwPiz6aRyXapdZuQHAdnbi1Hi2OHLsrHNKCLz0o6cS14ZHULPWGhIcEGr30+0U07cxH/nTB/mMJyYmSt41RjxVEsk3N2yw7Ax2InzFhUyZ1aJZKgSWJPZSD4v3RaZVJbEFyPl94D/DsDqZz6zGfhkTQ+PnG23+lC04VSkokMZsyQP4CGATYit21a8JfKTQOkU7E7dxCVqSJ0wAKUAMxoASBBOy+kU0TEmZMmLSCCRmNRCJIgnCi5ioi07OyyulkqZmShXaypLOxLvZ76WguTtFZcBSgPhDqYNqfl3xy7YaD18lbgkrDoY2LA2uGKh3R0+QgEBgOQ+kY5Q4s3LPKRClLEgFhztEwmksARS5YPeNkyk6tEK5ZNSxF3b6X+0Tog00bzFg0YHv+/tor2OldtTZfi5a8osKFMHJvw8NYom1duLE2YlwWWqmW5BI984HFvoDsZTEIUoOUgl3eprxD84yiQQaLCqu7X325RXhtieHZKWf+TTezxlfSRSEpPZUTYBNTufjwhfamybTfZaU4Vy9N3xfKNJiCniNwq/jA+xcFi5vbnlMtJsjK6+8v2fPuh6rCy2Y18zD/wAaf0c5CtLCoUz6MGt6d2kRzUKSzJcVJtqDZjvhmMBK0Bj35KX/AIh3loH8XJ9EnYol4tTMXGrG28iNlqD24Xa1oaTNlIUOyVAswLv63iqbaweLw5KyEzpTVKQykjeQ+m+B/FyHUxrMJBzd4IIpwrpHpUy2Z3VYsn36QkRt9a5aeqKSkXcW/qeNZPSAqOUt/pLHl73wFhkikYtFmKjVm4WGp4fSA566PmZxpv4QpxO1poAYAKbc9vfpASduzjdIL0dqjVvH1Md7UmNK2OwtaBVRL6iMwpl7UUoOsgbmcc3EejvZfkVYzos2Sl1NVL6saXYtqOUQEFqJSQ2grw4nSJjNJGVqB+BreoD+MZC0pqSBajPD1ZXjYHOCiguD56B9Dvjle05dfD0EdhXMzO3GhbX2I5LjpVWjRgVWTkqEyhGApoJmyGgVYjQKX38O8R/Dmo3KCv8AUG/2wL0ll5cGtJ0xs3zQDEn4Z4dX8ZbdnsJfiHVTxHjEvTNH9nm/+7J8cOgxBf8ARj+CjJEGCWsCBZYqIbn4YuIG9ExmxsqlgqlwOwqrb46Xhk3Y3o+7gNfKKF0NR/aydRLPnlEXY0KtS7cWrppGTM6ZRSpBQIdidTe/OMTDlBUKmlCeOm86sN0RXFTpu40EYJKagO5u/wB4lZRSJyks51GZu5gT53jm22FtPmnetb+NPfCOisaW439+sUDbGFzT5tW7a/8Aqh4nS30AYvGlKAoKG5qF9e6LL0T6MiWBPnh5qqpB/QD/ALjrutCLo1stM/GVH8OT2iNHBoO9Vf8ALHRgl6mNeONKyE5WRKBPARjKzUvTxtTnTvgyRhSosAfp9+PsyT9hrKiQA2UD4iCTmcg01FLxUQG/Kq4+UeOFV7A38I3xIODlLmzlOkBIABcqVQAB7a15mOfYv8S8StR6pCQl208io1MdaOouyw3A+zG6ZmhivbA6WHFnKQRNswGjHMBSmj99YsWIlM+o9+fAQGFJlM6V9FzKJxOGDazJYsRqQPUQDgVpmSgpBYajcdRwi/Sl/pPsRz3bmCOCxRyUlTe0ncDqO6JTjaseEqZLNCqi/caQIMMGUbKudDBKZJWkLzdrXSmkQjGJUerLhWhA+YqIzlSATdFsCPffHon/ACIX8QqNd8ehrO2dLmENVJB3b7R5SLOLvbfpG+IIZiX5HQi28xpJWAWHPU95eIDct0DKw4Scwcl2Y01aObdIGlzpgJsogR1B0kqzIcHWrjV6a0asc96aSkfnF8Qk+XsxbC90Tm7K3+ZBiGeqnDziefhd1IgEvRQMaiR1PoThcmCl0YrdZLfzEt/9QIV9MZZEhb64hJHLqEj5Ed0P+j+I/smHDUCEiu5meFXTqaF4YFv+Yn/pXw3MO6MsH+ZWS0c9kAAmDVnswB+rugzDnMlo1Ei0dCMN/GmL0Ay96reSTF0lgNX1DeRveKp0Blf3zgscqXGhqT5EeMWtCjmIqR3e/GMeX9isU+zBTYpbUH0+UYRIYvfvfuIJgjDgK1AejsRvGgeNFYYOL+73vE68hafZEQ28aXDb9/t459tPEJ/MTnJJC1PudzqKR0ROHcszsaenceEc12yP488CjrWLcT7pDQQq0Pvw4w/8GYrVcwA8kpzeqovHUpSxWQl61IDtzpFI/DVC1yWQfhmORvBCf/zHSJ80JPaIDhN1N+o6Mxjbe6J0Zw+LlIZGZILgMP5iAW3ajxEEy5qZiTkU4LjMk2PDjCjEy5SpmbrCagkIQpVB1dBlBasseJjXC48SJZHVzltUqyBAYJCf1KeyRDHfQg/FDCTRhkqdSpaZiSokijpWm17kV4xz/o30hlYXrUz5ImBacqXCSGcmhUlVC9WrQRdOlfTgTZapIlXIup/ICr2vFQk7EzfAZiB/Kzh9QCbRPmpdFZ4p4/2VHuhWEUvHSil2JTvHZS5Ud47NO+OwYrZwCWAoLcIpfQ7YcxC15HdUspMxWjkWa1tPlFqVsedlaj5EAsshykIDdxCi/wDiihLxQumIvwqPb74r/TzBiZhBMF5agocjQxasfhDLVVRL72aofRI9YSY7t4LEDchflWA3sFFL2OVFLaHTeI3nYUJ7SKHdbnwgPZElWQKSdbOwsxhxLnUZTb9Yyy7LrohTOzPUjewHzj0az8GFF3LaN+8egB2XzqzqVDLv+TGJZM1IZ01fQGvE8InIBfiLeoMbLWEgVvq59Ino6kenpdLpZHI/7dPvHNemGDUcUol2IBB7gPUNHRTLzEudwufpT7RROm+L/jZBZAA5vX5xXD+wkytMWY304xGpdLVESTE1jRaTcRqJnV9l4KZLkykqYNLSCCDQ5Q48YTdOQVYa1esl2rTKuLHszahn4aQVI7ZlpdQfMoMwB7qcYr/ThLYdh2e0jzzxkh+5VrRzlsprdolRNiGZKZUbJNY1kjpnRRhh0BDEHMVECyq/FxbLDmcAGJ0bnX3pFY6GTAJC6s697fpRrzh6nEhCGJatSz3erxhmvyZWMtUFSyk0BNnZ/U6xJOnAChrxbv46QKrGAUYVpRNuN6RhWKSxATUg1YmptAoawhIISwNSL34aVjnm25LzZhBZWY6cYvaMa1y4p+khu9q/aKBjsUTiZw/9RbNr2j4w0ExVQ4/CLFhOJmyVUK0unmntehPhHUMbLOlHDXVcVFE318I4dNmzMPOl4hNCghyPU/PnHctl49GKw6Jss/EAb2ULpLcacjGmL8iNeCRKFKAL3G76kxCvCguMxO+o82iFW1kSiEqftH4QKpLsoNfK/wCrUuzvEEjATJS5quyyzQipPbmLdVAx7YTr8MUFKditiJRiVrMtZSCyEpD3JAU53MS3FMNNly0mpkzAkEgkpY0SpVK1HZbmRDXFEAFSrCpiHottFRUpMwjtElLG1HyjeMrMd4VAUFHoeeWWR3J2NtlKll8gUm3xBnd7VrDKF209mqmLlKSwKSXJJDAlJNGOaga4YsYWYPZi5U2X/dgpBoCeyn+IH+H4SVAk0YpF6QRA/GSsz8zv0GXexrFW6QLEvA4hVnSQOaiEj1i6Ikhid9Ba2+l+fKObfiXjx/DwiC6nzr4U7IPmrwhTiqbKUlUooJIb6uGhgkCodnFvGsLZSgk2t58IZycQ7ECw4Rnk9lovwDp2kBRRFOfyj0RYnCF6MX3/AHjMdoOzpqkslyHL+v0iIzwoElJHHjuieZIzKrQG5c2tYXiASHKgkkAvUG3cbP7MQp2CnYDMmpLlSy1S1d9SYofSRb4iZzu24COhrwZBbOVagMH03B++Oe9IZb4mb/UfQRb0/bJVSFyqx54wN0ZNo2AOmbMlBMqUnMeylNjY5bA83hT01mEyFgaKlHuIWfGGeypj4eUohz1aK0rQVPj5wl6ULzIxHBcmn/xv84x4/wBhrsoqplQ8e6xzE2Ik2iJckiNYpauiE58yeRFHbQ2308ItyFWrl8Pnp4Rz7ontDq8Ql7KdJ77eYEX6fiZZatvF90Rmt2OnoHmKqanm1Pt9olCyWCQac/ZiGUxKmqTSr0990ZVLWGZRNLd13iSCqMqpf6cYlkdH8BNZZxCpcxVVChZRqR4xDNwSmBzdkFyG4Urz0ilbSwiutmEZfjV6mHxtJ7OlFnQ5v4fyJqSEYxBf+dP0MIMDtSbsTGGRMUJmHmMpKklw3Amyk2rfwMU5WKmJavgoxpiFzJoZQUrcHB9S8W/HwJs+iMJPlTkibLKVBTHMGcsKA6uHsbRNMHpHz5sHpHisCQUFRlmhQrh6+vGL/s/8SMNiUpRNUZRd2dqsRz9YW34CWbaEgKCUlKyCofBo1Q/B/lGcLsKUliBNBS2vEHdowgREnDTKiaTymc+/WHuDEpCAyxRy5W9SSokud5MO5CpBkpTixHONZ+CSvKVCqTQuQa0IpoRcWMJ9p7aw0pXWLxJSxByiYSmmmUPfXfFP23+LzujCJc2zqZhx3DvJ5QLsJbOmPSuVgpTkhUwjsI38TuSPOwjlWCQtS1T5vamTCSXuH9CfJgIe7J2bgJv8XHYqZMxCi5KFJCE8BnBKjxLcBDlPRvZyvgxk0f1Jlq9AI6WOTVJHRlFPZRcWplfC6TSkC47EqlqBABDU4cDHQJvQOQr4Mcj/ADSiPRcKp/RiVLWpEyamYQAQpDsQpxUGxBB8ol7Ul2inNPori5qlpSoC4q33j0WJGw5YtMLcWPyjEDhIPNFlViVJUCQWBIa3rpw9Y9Nxli+UmwPnVoj2jMXMbLlSlIYsnK/EkfFA6pRSUgsRxFmq1YzP4Qsr8dEkxBWAQRb5sOdIoW20kz5g/wARfnY3i/zsckmjPT4QAGruindIh1Ex1M83MpO+9X7z5RfBXJiNfAmOEpUtzhVjsWHCEF3N/QQRiVCYe0sjhQCITs+WWCVOeBDxr/oU6jhR1UtKXcpAFTuDDuhBt1ZEqetViuSXHIpPmPOJ8IVBKBnGYJSC4c2GuhpzjG1JWbCzXaipT8ipTentoyY+xr8FPUXKWNImaB+pCVDLS7jSCGJIAF7CNYoRgsIFTEMKgg04F4s2FSZjmYmubslJcV+cB7E2WuX2lpqWGUVUBew1J+UOEywGIDPYatau7fGeb5MZKzH5YUSFsfvxET4bDEE51NQi31jSUohXaBOWzln+RgifKVcVe4JB7ohLiw0iM4lRdQamj+xFG2riFGcvLfMr1MXaRJemUjuO+9rG/hB8v8Lpc0daZ8wGZ2yMqWGarcoaDsbHcujmy6Ct/DSIBhlhWdL+MdPxP4TII/vlHmAIEX+GhSGC1n/T8oa6KuDOd4+Sualm7QqCDueEKpawcpD8DHW19B5Y+KbMB3EJDcLQPM6DyKfxFHj2XhlkSJuJzOVmT8Klp5KI+cH4HrZqspmzW/qMXgfh1JJ/vV92X6RPK6CS0UEyYk8k+cH3UcoFQXsyR/iWf5iolzq3CMjBIFOsCNQ5vwAa/rF4PQ+Wx7a+bJgNfRFBACluQXFBfwifubG4lYVgGDhRPcDHpMokOFeKR9YsM/o+gMMyrWpr7vBaOjUgp/vFDMOH0rHe4/k7imVqXjFpaqPAj0gbFY+aFlSgA4ADFww/cxbVdDJNHmLO58v0jX/+Mllmmro/8vhUQ/vP5F9tFUG2Jm4x6LOjoNKH/MWe5P0j0H3ge2ywok/zp5EGnBmtEqSkFszn2Q3vSJEqZquKU1+26IpjK0DjS7bnjKFRfg2lrANQ6uDD50ipdKtmddNExXwpTlA45iX8xFpMvh2t9Ru1840xGESeJdtw8TFcbaehmvBzeZsdKas2+iT8ngNWEIUnIlKiTYUY+x5GLT0jkqlqKVAAA3oa8xCDAqyTMyQ+Y08ahtS3rGhS0SaLXLYpDgUDG7UHL28QbXlFOExATR1SCDeylgwThgewpbX+Fjfd2atpSDNvJEyTNCU5AcjJBdg6iwLcD4xKMlYzRz1GBUpQAVoXJAYR7/hsx3oVA0d76No8MJeEXLUM6WAdw/DUiHUpSFgMgM3f5Rbn8CqJLhVZkJWcwJSMzHVrFr+7wRh1JUzEgGlb7omRJATUFO9xv74KEgAAoS5Gt+XKM8+rDxJsjhnff6gVtrEqpeVJIFq3qfKNpCRZzcPcd+j7niXEYZQyl/irYM1GseESrQ1aBs73FKcPrryi77MP8KX/AEJ9BFQTLmJftuCzgEsauxcb6w8wm2EpQkFwQAPKOVo0+ni7djpaoGxM9t0Lp+2UNQ++G+BpuYoJCMyjYPXvOnIQXJo9BQQ1nYaXODLAUGodfERXMdsSWlQSlag70LGnlDDBmagBym/w1o+jt8ornSnai0rCgksHdQqA7X3Ryl8ksmGL2NUYFtUqazUjE2SGvWK5h+kob4oZ4bbiFsNY50Z5YqVoMlpLs7jg9fG8ZnySxLEcDrxEYk4sF2LG8Rz1EuQXPM174FGejTsrf5t38oj6pIJDurkKfKMZxL491vrGn5nNUA90A4imzClRFwNwtBaMak2DBhevAnx+UaLL0Z3e/KIRgiqgYNz+cBsDb8BMzEAGx98o9AXXsSCQ4OsegchOa8jebmBJSzhi5D2IuNRanGPSluoqd3NQEhIFatuESEk0UBRwSKppe4tGBOS5BBsbEA1DPr5j0h+mU1Ys2pLmrlqMlyXqKB+FaQhODxbf91mly7kpyuakPmZ+GkXEyAqwYA0cNpwNe6JlqUwCSC2hzMHu26HTaO4lCOFxU1eRSVJe7sQNxJFzeg8oebE6N/l0FIIOpLEF2beWP37rBlYEmpINK1IsH074iTJST2QUiu8F+7xaBKTZ3EFOHNilwxqOVg8DTUpyFqB0ihDgAqatR+8M0Sqlyzjf9Yhn4UkgEJy8L98BfJ0loUf8GlrchZSUlxV3u7g0Ny9qcojm4RcpjKlpXmIBawBo7PSrW3GGk3CozAqQDS+m4acfMxJJKWBSCATUl714trCqTQjfgqM3pHMWQkS1kFX8hGoZqPDHo716kqUpOVKlAgLFd2+nfFjlZnY34R4ipYB9XHpDud6DxMSphYuNb2Hq0RzVBnJKW7xw9Y8UPcuQ5DEhqajh4RFm39pWlKCtqUe1YRuhXJxJhjQQO0a1o33oIjmiY7gAg1GkeKQSSkA0s3IFzp84N64kAFJBAY0p3R0dmn0rfJ2Lc02/Vvuqn6wXhsfOY5k5QOI+sEDkYgxKgA5h2jcpUwKX0nSpZQVBLeehqC/gI0nYoKmdlQKFJoxo4PC14lwOxpZlLmKSBnOYmxAalfM8455Ix01WKKMM4QpbJJGn827940rGlGq7POfqJPJd6RZ9pdF0KOZJyE7qDvFvBoI2fsQILgqUeLU5AQBtrGiQB1hKiAWUb5gHDDdp3wZh9rrQhK5w6vO2XcHsFUoT5awjxMf34SW9Byi1aht8FyO0ynv3QNNxiVgKooEsCCD6W+0SJxjBmMTlEDxeVsMkP2gQntNcOeQ3faNVIAPPyiLrheseUVOGrEnok9E8uwIoW+0emJepd4iKySAxYxl1OQKjdujggs3CJUe0kE82j0TlD/EmvFo9C7F7+AkbUQogJc30+vfEgUkVIAtz4R6VhxXQmug0fS8bKlSyACQqrv3cKt7pDpM7fybDF0egvf14fvAq8SoqDEDg8bzsOhVHPJtGa3yiFeBFM1R3iO2NV+Tf/iBzMUim+2rcNIbS8VJMsM+fUB9ddUsIUjZaXBB1cGj04wRKwiwXKgRybz1MdTAk0em4AqSVJmDMD8BBewqCKBqljujXCS1ggrZWV6OVcA9vpSGCZksIfMoLBAI0UCQHB0a5fjA09QQKEKDliC5apAsDwtWOaQeKQOEMC9A5vdtPbRv1KWo7G/38YwtaVUYHmPWkZkSCXAFQbExx30YTKLEyzlCtC71Z3O/3WPT8ISghyCRQuRz0reJGVldiWNf37o2lLUR2g27WDSZ3BAzLNSnXQ3jCVS1M5GbwMFzpwA5e6aQN+YBqEu/DR/3gaQNLRMcMGduan7/KPBmoXjeZiiqX1ZUybtTfprcwsTjkpJS9iQO6GSSL4ewuYqEvSFU7qlCUHPJ6PUQwO0U8zEM3HqPwJSeBJHyhro1uNorM/pdPnSTh1ICVlgVpCgMv6gyqg6Rr0U2xhZc4pmOhXwpUR2Roz/pJO+H09KjUy09xr5gQpxXR6RNupaCS5S7AnfXXiIqsju2ZJemXGoioLl43HFS1PLlFkIeqmNwL1NSeAgzbATipiZKezJQrKmtFL/UonUJq3fvgmb0UklIADEMxF+YOh4xANnzZJQZISsJJOVY9CGbzh+dkvYcbffwH4rBtNQiUAkSh2gau/wAKXABIAD11VBM6etqpp/hqPr5QHg5E1AUVDMVEktx8IK/NhIYunmCIlN27NeKHCKQRg54N6c4MKrsacIAlYoUY0gvQt9om1Y2SLcSbDrVrUb43RLYmutuMQSlggvQjTfyjfDrF6sWfU9we8IYNBfVuBu5xiBTOPGMQbGC+uSQXU45H9j9oDnYYqV2dX4X3w4GHSl2SHUxJ1oIhxk4pSCAHJbyjnHyxHjVWxYorQ9CKMN3AUFzSJsKpagFKSbdw5i/rEM6cTLSTclQ8ASO+g8IzgsQVJU+jd/OJxkrogpfkNBlFHjZUwWqPfKkLNozciUqAD5gPJUahRKcxJckQ7lRdtob5AToTRn05RlOHAeteP2hVInGhfRPor6CCZOJJZ98dFphjJsIVhuyWt79tGsuUBQX8/oIhx88pSG1LGI9mYgqUX+f1h+O7D5say5LJqQK6mIMdiAihB8C33iUVp3xifhkhStWe9bAQGNsXqxwvWodmPzjOGKb6+XhwiXDYdPbPAnwAA9YOx2LzykpyITlYgpSxcu9ePyhV8iJS7YEkpIoB+0VDEgiYt1H41bt8WuTLALD9IccHpFVxSv405LChWX1+I+MNHZyk1tEUzFKTY5huqD5Kg7BbScOUK997wBhQ94MwyQHYQ9FI5pIJO0UKIFucSkA7i8K8VKAY3zAkvzIgOZNIdqMRbke6BdDLOvKH2UGhSI0xSOrQVpJ7NWOo15GE0naEyvasCYkk4tUxBKjq1KCDZV5o1oNlY9Kqg3gkTwaG0KJOCQCzP6jkRGs2aUEAF+cCzoZ09NDHGbODZpZCS4/pPMfOJsEV/CohuEApxKlip8IY4Iu3OOEyZXdRGE3Dg+/SBgkh8td/vf8ASCVS3ILm8D4yepJcEuBfWrvaJsiaSCa1I7yOVo9A65rAUEYhbFP/2Q=="/>
          <p:cNvSpPr>
            <a:spLocks noChangeAspect="1" noChangeArrowheads="1"/>
          </p:cNvSpPr>
          <p:nvPr/>
        </p:nvSpPr>
        <p:spPr bwMode="auto">
          <a:xfrm>
            <a:off x="168275" y="-1825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64868" name="Picture 4" descr="http://upload.wikimedia.org/wikipedia/commons/0/0c/Penetrometer.jpg"/>
          <p:cNvPicPr>
            <a:picLocks noChangeAspect="1" noChangeArrowheads="1"/>
          </p:cNvPicPr>
          <p:nvPr/>
        </p:nvPicPr>
        <p:blipFill>
          <a:blip r:embed="rId5" cstate="print"/>
          <a:srcRect/>
          <a:stretch>
            <a:fillRect/>
          </a:stretch>
        </p:blipFill>
        <p:spPr bwMode="auto">
          <a:xfrm>
            <a:off x="1219200" y="1905000"/>
            <a:ext cx="3241421" cy="3124200"/>
          </a:xfrm>
          <a:prstGeom prst="rect">
            <a:avLst/>
          </a:prstGeom>
          <a:noFill/>
        </p:spPr>
      </p:pic>
      <p:pic>
        <p:nvPicPr>
          <p:cNvPr id="164870" name="Picture 6" descr="http://regional.org.au/au/asa/1987/reviews/p-54.gif"/>
          <p:cNvPicPr>
            <a:picLocks noChangeAspect="1" noChangeArrowheads="1"/>
          </p:cNvPicPr>
          <p:nvPr/>
        </p:nvPicPr>
        <p:blipFill>
          <a:blip r:embed="rId6" cstate="print"/>
          <a:srcRect/>
          <a:stretch>
            <a:fillRect/>
          </a:stretch>
        </p:blipFill>
        <p:spPr bwMode="auto">
          <a:xfrm>
            <a:off x="4844744" y="1828800"/>
            <a:ext cx="3156256" cy="3200400"/>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p:transition spd="slow" advTm="2267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066800" y="0"/>
            <a:ext cx="4368800" cy="1143000"/>
          </a:xfrm>
          <a:noFill/>
        </p:spPr>
        <p:txBody>
          <a:bodyPr lIns="90478" tIns="44445" rIns="90478" bIns="44445"/>
          <a:lstStyle/>
          <a:p>
            <a:pPr algn="ctr" defTabSz="839788">
              <a:buClr>
                <a:srgbClr val="000000"/>
              </a:buClr>
              <a:buSzPct val="90000"/>
            </a:pPr>
            <a:r>
              <a:rPr lang="en-US" altLang="en-US" dirty="0">
                <a:latin typeface="Cambria" panose="02040503050406030204" pitchFamily="18" charset="0"/>
              </a:rPr>
              <a:t>Compacted Zone</a:t>
            </a:r>
          </a:p>
        </p:txBody>
      </p:sp>
      <p:pic>
        <p:nvPicPr>
          <p:cNvPr id="22533" name="Picture 1" descr="C:\Documents and Settings\mwander\Desktop\Active work\eorganicSOIL\compaction fig.jpg"/>
          <p:cNvPicPr>
            <a:picLocks noGrp="1" noChangeAspect="1" noChangeArrowheads="1"/>
          </p:cNvPicPr>
          <p:nvPr>
            <p:ph idx="1"/>
          </p:nvPr>
        </p:nvPicPr>
        <p:blipFill>
          <a:blip r:embed="rId5" cstate="print"/>
          <a:srcRect l="7547" t="7176" r="7547" b="9772"/>
          <a:stretch>
            <a:fillRect/>
          </a:stretch>
        </p:blipFill>
        <p:spPr>
          <a:xfrm>
            <a:off x="5938195" y="304800"/>
            <a:ext cx="2828212" cy="2136871"/>
          </a:xfrm>
        </p:spPr>
      </p:pic>
      <p:sp>
        <p:nvSpPr>
          <p:cNvPr id="22531" name="Text Box 3"/>
          <p:cNvSpPr txBox="1">
            <a:spLocks noChangeArrowheads="1"/>
          </p:cNvSpPr>
          <p:nvPr/>
        </p:nvSpPr>
        <p:spPr bwMode="auto">
          <a:xfrm>
            <a:off x="601662" y="1597158"/>
            <a:ext cx="4960937" cy="769429"/>
          </a:xfrm>
          <a:prstGeom prst="rect">
            <a:avLst/>
          </a:prstGeom>
          <a:noFill/>
          <a:ln w="9525">
            <a:noFill/>
            <a:miter lim="800000"/>
            <a:headEnd/>
            <a:tailEnd/>
          </a:ln>
        </p:spPr>
        <p:txBody>
          <a:bodyPr wrap="square" lIns="91429" tIns="45714" rIns="91429" bIns="45714">
            <a:spAutoFit/>
          </a:bodyPr>
          <a:lstStyle/>
          <a:p>
            <a:pPr algn="ctr" defTabSz="839788">
              <a:buClr>
                <a:srgbClr val="000000"/>
              </a:buClr>
              <a:buSzPct val="90000"/>
            </a:pPr>
            <a:r>
              <a:rPr lang="en-US" altLang="en-US" sz="4400" dirty="0">
                <a:latin typeface="Cambria" panose="02040503050406030204" pitchFamily="18" charset="0"/>
                <a:ea typeface="MS PGothic" pitchFamily="34" charset="-128"/>
                <a:cs typeface="+mj-cs"/>
              </a:rPr>
              <a:t>Impermeable Layer</a:t>
            </a:r>
          </a:p>
        </p:txBody>
      </p:sp>
      <p:grpSp>
        <p:nvGrpSpPr>
          <p:cNvPr id="22532" name="Group 5"/>
          <p:cNvGrpSpPr>
            <a:grpSpLocks/>
          </p:cNvGrpSpPr>
          <p:nvPr/>
        </p:nvGrpSpPr>
        <p:grpSpPr bwMode="auto">
          <a:xfrm>
            <a:off x="721670" y="2478781"/>
            <a:ext cx="7810500" cy="3727450"/>
            <a:chOff x="336" y="1644"/>
            <a:chExt cx="4920" cy="2348"/>
          </a:xfrm>
        </p:grpSpPr>
        <p:grpSp>
          <p:nvGrpSpPr>
            <p:cNvPr id="22534" name="Group 6"/>
            <p:cNvGrpSpPr>
              <a:grpSpLocks/>
            </p:cNvGrpSpPr>
            <p:nvPr/>
          </p:nvGrpSpPr>
          <p:grpSpPr bwMode="auto">
            <a:xfrm>
              <a:off x="336" y="1644"/>
              <a:ext cx="3984" cy="2348"/>
              <a:chOff x="336" y="1644"/>
              <a:chExt cx="3984" cy="2348"/>
            </a:xfrm>
          </p:grpSpPr>
          <p:grpSp>
            <p:nvGrpSpPr>
              <p:cNvPr id="22537" name="Group 7"/>
              <p:cNvGrpSpPr>
                <a:grpSpLocks/>
              </p:cNvGrpSpPr>
              <p:nvPr/>
            </p:nvGrpSpPr>
            <p:grpSpPr bwMode="auto">
              <a:xfrm>
                <a:off x="336" y="1644"/>
                <a:ext cx="3790" cy="2348"/>
                <a:chOff x="578" y="1644"/>
                <a:chExt cx="3790" cy="2348"/>
              </a:xfrm>
            </p:grpSpPr>
            <p:sp>
              <p:nvSpPr>
                <p:cNvPr id="22540" name="Rectangle 8" descr="Stationery"/>
                <p:cNvSpPr>
                  <a:spLocks noChangeArrowheads="1"/>
                </p:cNvSpPr>
                <p:nvPr/>
              </p:nvSpPr>
              <p:spPr bwMode="auto">
                <a:xfrm>
                  <a:off x="578" y="2482"/>
                  <a:ext cx="3790" cy="735"/>
                </a:xfrm>
                <a:prstGeom prst="rect">
                  <a:avLst/>
                </a:prstGeom>
                <a:blipFill dpi="0" rotWithShape="0">
                  <a:blip r:embed="rId6" cstate="print"/>
                  <a:srcRect/>
                  <a:tile tx="0" ty="0" sx="100000" sy="100000" flip="none" algn="tl"/>
                </a:blipFill>
                <a:ln w="12700">
                  <a:solidFill>
                    <a:schemeClr val="tx1"/>
                  </a:solidFill>
                  <a:miter lim="800000"/>
                  <a:headEnd/>
                  <a:tailEnd/>
                </a:ln>
              </p:spPr>
              <p:txBody>
                <a:bodyPr wrap="none" anchor="ctr"/>
                <a:lstStyle/>
                <a:p>
                  <a:endParaRPr lang="en-US"/>
                </a:p>
              </p:txBody>
            </p:sp>
            <p:sp>
              <p:nvSpPr>
                <p:cNvPr id="22541" name="Rectangle 9" descr="Brown marble"/>
                <p:cNvSpPr>
                  <a:spLocks noChangeArrowheads="1"/>
                </p:cNvSpPr>
                <p:nvPr/>
              </p:nvSpPr>
              <p:spPr bwMode="auto">
                <a:xfrm>
                  <a:off x="578" y="3222"/>
                  <a:ext cx="3790" cy="770"/>
                </a:xfrm>
                <a:prstGeom prst="rect">
                  <a:avLst/>
                </a:prstGeom>
                <a:blipFill dpi="0" rotWithShape="0">
                  <a:blip r:embed="rId7" cstate="print"/>
                  <a:srcRect/>
                  <a:tile tx="0" ty="0" sx="100000" sy="100000" flip="none" algn="tl"/>
                </a:blipFill>
                <a:ln w="12700">
                  <a:solidFill>
                    <a:schemeClr val="tx1"/>
                  </a:solidFill>
                  <a:miter lim="800000"/>
                  <a:headEnd/>
                  <a:tailEnd/>
                </a:ln>
              </p:spPr>
              <p:txBody>
                <a:bodyPr wrap="none" anchor="ctr"/>
                <a:lstStyle/>
                <a:p>
                  <a:endParaRPr lang="en-US"/>
                </a:p>
              </p:txBody>
            </p:sp>
            <p:sp>
              <p:nvSpPr>
                <p:cNvPr id="22542" name="AutoShape 10"/>
                <p:cNvSpPr>
                  <a:spLocks noChangeArrowheads="1"/>
                </p:cNvSpPr>
                <p:nvPr/>
              </p:nvSpPr>
              <p:spPr bwMode="auto">
                <a:xfrm rot="16200000" flipH="1">
                  <a:off x="825" y="2619"/>
                  <a:ext cx="523" cy="249"/>
                </a:xfrm>
                <a:prstGeom prst="rightArrow">
                  <a:avLst>
                    <a:gd name="adj1" fmla="val 75000"/>
                    <a:gd name="adj2" fmla="val 105030"/>
                  </a:avLst>
                </a:prstGeom>
                <a:solidFill>
                  <a:srgbClr val="3365FB"/>
                </a:solidFill>
                <a:ln w="12700">
                  <a:solidFill>
                    <a:schemeClr val="tx1"/>
                  </a:solidFill>
                  <a:miter lim="800000"/>
                  <a:headEnd/>
                  <a:tailEnd/>
                </a:ln>
              </p:spPr>
              <p:txBody>
                <a:bodyPr wrap="none" anchor="ctr"/>
                <a:lstStyle/>
                <a:p>
                  <a:endParaRPr lang="en-US"/>
                </a:p>
              </p:txBody>
            </p:sp>
            <p:sp>
              <p:nvSpPr>
                <p:cNvPr id="22543" name="AutoShape 11"/>
                <p:cNvSpPr>
                  <a:spLocks noChangeArrowheads="1"/>
                </p:cNvSpPr>
                <p:nvPr/>
              </p:nvSpPr>
              <p:spPr bwMode="auto">
                <a:xfrm flipH="1">
                  <a:off x="1773" y="3082"/>
                  <a:ext cx="377" cy="135"/>
                </a:xfrm>
                <a:prstGeom prst="rightArrow">
                  <a:avLst>
                    <a:gd name="adj1" fmla="val 50000"/>
                    <a:gd name="adj2" fmla="val 139643"/>
                  </a:avLst>
                </a:prstGeom>
                <a:solidFill>
                  <a:srgbClr val="3365FB"/>
                </a:solidFill>
                <a:ln w="12700">
                  <a:solidFill>
                    <a:schemeClr val="tx1"/>
                  </a:solidFill>
                  <a:miter lim="800000"/>
                  <a:headEnd/>
                  <a:tailEnd/>
                </a:ln>
              </p:spPr>
              <p:txBody>
                <a:bodyPr wrap="none" anchor="ctr"/>
                <a:lstStyle/>
                <a:p>
                  <a:endParaRPr lang="en-US"/>
                </a:p>
              </p:txBody>
            </p:sp>
            <p:sp>
              <p:nvSpPr>
                <p:cNvPr id="22544" name="AutoShape 12"/>
                <p:cNvSpPr>
                  <a:spLocks noChangeArrowheads="1"/>
                </p:cNvSpPr>
                <p:nvPr/>
              </p:nvSpPr>
              <p:spPr bwMode="auto">
                <a:xfrm>
                  <a:off x="2584" y="3082"/>
                  <a:ext cx="376" cy="135"/>
                </a:xfrm>
                <a:prstGeom prst="rightArrow">
                  <a:avLst>
                    <a:gd name="adj1" fmla="val 50000"/>
                    <a:gd name="adj2" fmla="val 139272"/>
                  </a:avLst>
                </a:prstGeom>
                <a:solidFill>
                  <a:srgbClr val="3365FB"/>
                </a:solidFill>
                <a:ln w="12700">
                  <a:solidFill>
                    <a:schemeClr val="tx1"/>
                  </a:solidFill>
                  <a:miter lim="800000"/>
                  <a:headEnd/>
                  <a:tailEnd/>
                </a:ln>
              </p:spPr>
              <p:txBody>
                <a:bodyPr wrap="none" anchor="ctr"/>
                <a:lstStyle/>
                <a:p>
                  <a:endParaRPr lang="en-US"/>
                </a:p>
              </p:txBody>
            </p:sp>
            <p:sp>
              <p:nvSpPr>
                <p:cNvPr id="143373" name="Rectangle 13"/>
                <p:cNvSpPr>
                  <a:spLocks noChangeArrowheads="1"/>
                </p:cNvSpPr>
                <p:nvPr/>
              </p:nvSpPr>
              <p:spPr bwMode="auto">
                <a:xfrm>
                  <a:off x="884" y="1644"/>
                  <a:ext cx="510" cy="289"/>
                </a:xfrm>
                <a:prstGeom prst="rect">
                  <a:avLst/>
                </a:prstGeom>
                <a:noFill/>
                <a:ln w="12700">
                  <a:noFill/>
                  <a:miter lim="800000"/>
                  <a:headEnd/>
                  <a:tailEnd/>
                </a:ln>
                <a:effectLst/>
              </p:spPr>
              <p:txBody>
                <a:bodyPr lIns="90488" tIns="44450" rIns="90488" bIns="44450">
                  <a:spAutoFit/>
                </a:bodyPr>
                <a:lstStyle/>
                <a:p>
                  <a:pPr>
                    <a:spcBef>
                      <a:spcPct val="50000"/>
                    </a:spcBef>
                    <a:defRPr/>
                  </a:pPr>
                  <a:r>
                    <a:rPr lang="en-US" altLang="en-US" b="1">
                      <a:solidFill>
                        <a:srgbClr val="0066FF"/>
                      </a:solidFill>
                      <a:effectLst>
                        <a:outerShdw blurRad="38100" dist="38100" dir="2700000" algn="tl">
                          <a:srgbClr val="000000"/>
                        </a:outerShdw>
                      </a:effectLst>
                    </a:rPr>
                    <a:t>H</a:t>
                  </a:r>
                  <a:r>
                    <a:rPr lang="en-US" altLang="en-US" b="1" baseline="-25000">
                      <a:solidFill>
                        <a:srgbClr val="0066FF"/>
                      </a:solidFill>
                      <a:effectLst>
                        <a:outerShdw blurRad="38100" dist="38100" dir="2700000" algn="tl">
                          <a:srgbClr val="000000"/>
                        </a:outerShdw>
                      </a:effectLst>
                    </a:rPr>
                    <a:t>2</a:t>
                  </a:r>
                  <a:r>
                    <a:rPr lang="en-US" altLang="en-US" b="1">
                      <a:solidFill>
                        <a:srgbClr val="0066FF"/>
                      </a:solidFill>
                      <a:effectLst>
                        <a:outerShdw blurRad="38100" dist="38100" dir="2700000" algn="tl">
                          <a:srgbClr val="000000"/>
                        </a:outerShdw>
                      </a:effectLst>
                    </a:rPr>
                    <a:t>O</a:t>
                  </a:r>
                  <a:endParaRPr lang="en-US" altLang="en-US" b="1">
                    <a:effectLst>
                      <a:outerShdw blurRad="38100" dist="38100" dir="2700000" algn="tl">
                        <a:srgbClr val="000000"/>
                      </a:outerShdw>
                    </a:effectLst>
                  </a:endParaRPr>
                </a:p>
              </p:txBody>
            </p:sp>
            <p:sp>
              <p:nvSpPr>
                <p:cNvPr id="22546" name="AutoShape 14"/>
                <p:cNvSpPr>
                  <a:spLocks noChangeArrowheads="1"/>
                </p:cNvSpPr>
                <p:nvPr/>
              </p:nvSpPr>
              <p:spPr bwMode="auto">
                <a:xfrm rot="16200000" flipH="1">
                  <a:off x="3642" y="2654"/>
                  <a:ext cx="522" cy="249"/>
                </a:xfrm>
                <a:prstGeom prst="rightArrow">
                  <a:avLst>
                    <a:gd name="adj1" fmla="val 75000"/>
                    <a:gd name="adj2" fmla="val 104829"/>
                  </a:avLst>
                </a:prstGeom>
                <a:solidFill>
                  <a:srgbClr val="3365FB"/>
                </a:solidFill>
                <a:ln w="12700">
                  <a:solidFill>
                    <a:schemeClr val="tx1"/>
                  </a:solidFill>
                  <a:miter lim="800000"/>
                  <a:headEnd/>
                  <a:tailEnd/>
                </a:ln>
              </p:spPr>
              <p:txBody>
                <a:bodyPr wrap="none" anchor="ctr"/>
                <a:lstStyle/>
                <a:p>
                  <a:endParaRPr lang="en-US"/>
                </a:p>
              </p:txBody>
            </p:sp>
            <p:sp>
              <p:nvSpPr>
                <p:cNvPr id="22547" name="AutoShape 15"/>
                <p:cNvSpPr>
                  <a:spLocks noChangeArrowheads="1"/>
                </p:cNvSpPr>
                <p:nvPr/>
              </p:nvSpPr>
              <p:spPr bwMode="auto">
                <a:xfrm rot="16200000" flipH="1">
                  <a:off x="2149" y="2090"/>
                  <a:ext cx="522" cy="249"/>
                </a:xfrm>
                <a:prstGeom prst="rightArrow">
                  <a:avLst>
                    <a:gd name="adj1" fmla="val 75000"/>
                    <a:gd name="adj2" fmla="val 104829"/>
                  </a:avLst>
                </a:prstGeom>
                <a:solidFill>
                  <a:srgbClr val="3365FB"/>
                </a:solidFill>
                <a:ln w="12700">
                  <a:solidFill>
                    <a:schemeClr val="tx1"/>
                  </a:solidFill>
                  <a:miter lim="800000"/>
                  <a:headEnd/>
                  <a:tailEnd/>
                </a:ln>
              </p:spPr>
              <p:txBody>
                <a:bodyPr wrap="none" anchor="ctr"/>
                <a:lstStyle/>
                <a:p>
                  <a:endParaRPr lang="en-US"/>
                </a:p>
              </p:txBody>
            </p:sp>
            <p:sp>
              <p:nvSpPr>
                <p:cNvPr id="22548" name="AutoShape 16"/>
                <p:cNvSpPr>
                  <a:spLocks noChangeArrowheads="1"/>
                </p:cNvSpPr>
                <p:nvPr/>
              </p:nvSpPr>
              <p:spPr bwMode="auto">
                <a:xfrm rot="16200000" flipH="1">
                  <a:off x="826" y="2090"/>
                  <a:ext cx="522" cy="249"/>
                </a:xfrm>
                <a:prstGeom prst="rightArrow">
                  <a:avLst>
                    <a:gd name="adj1" fmla="val 75000"/>
                    <a:gd name="adj2" fmla="val 104829"/>
                  </a:avLst>
                </a:prstGeom>
                <a:solidFill>
                  <a:srgbClr val="3365FB"/>
                </a:solidFill>
                <a:ln w="12700">
                  <a:solidFill>
                    <a:schemeClr val="tx1"/>
                  </a:solidFill>
                  <a:miter lim="800000"/>
                  <a:headEnd/>
                  <a:tailEnd/>
                </a:ln>
              </p:spPr>
              <p:txBody>
                <a:bodyPr wrap="none" anchor="ctr"/>
                <a:lstStyle/>
                <a:p>
                  <a:endParaRPr lang="en-US"/>
                </a:p>
              </p:txBody>
            </p:sp>
            <p:sp>
              <p:nvSpPr>
                <p:cNvPr id="22549" name="AutoShape 17"/>
                <p:cNvSpPr>
                  <a:spLocks noChangeArrowheads="1"/>
                </p:cNvSpPr>
                <p:nvPr/>
              </p:nvSpPr>
              <p:spPr bwMode="auto">
                <a:xfrm rot="16200000" flipH="1">
                  <a:off x="3642" y="2090"/>
                  <a:ext cx="522" cy="249"/>
                </a:xfrm>
                <a:prstGeom prst="rightArrow">
                  <a:avLst>
                    <a:gd name="adj1" fmla="val 75000"/>
                    <a:gd name="adj2" fmla="val 104829"/>
                  </a:avLst>
                </a:prstGeom>
                <a:solidFill>
                  <a:srgbClr val="3365FB"/>
                </a:solidFill>
                <a:ln w="12700">
                  <a:solidFill>
                    <a:schemeClr val="tx1"/>
                  </a:solidFill>
                  <a:miter lim="800000"/>
                  <a:headEnd/>
                  <a:tailEnd/>
                </a:ln>
              </p:spPr>
              <p:txBody>
                <a:bodyPr wrap="none" anchor="ctr"/>
                <a:lstStyle/>
                <a:p>
                  <a:endParaRPr lang="en-US"/>
                </a:p>
              </p:txBody>
            </p:sp>
            <p:sp>
              <p:nvSpPr>
                <p:cNvPr id="143378" name="Rectangle 18"/>
                <p:cNvSpPr>
                  <a:spLocks noChangeArrowheads="1"/>
                </p:cNvSpPr>
                <p:nvPr/>
              </p:nvSpPr>
              <p:spPr bwMode="auto">
                <a:xfrm>
                  <a:off x="3668" y="1644"/>
                  <a:ext cx="510" cy="289"/>
                </a:xfrm>
                <a:prstGeom prst="rect">
                  <a:avLst/>
                </a:prstGeom>
                <a:noFill/>
                <a:ln w="12700">
                  <a:noFill/>
                  <a:miter lim="800000"/>
                  <a:headEnd/>
                  <a:tailEnd/>
                </a:ln>
                <a:effectLst/>
              </p:spPr>
              <p:txBody>
                <a:bodyPr lIns="90488" tIns="44450" rIns="90488" bIns="44450">
                  <a:spAutoFit/>
                </a:bodyPr>
                <a:lstStyle/>
                <a:p>
                  <a:pPr>
                    <a:spcBef>
                      <a:spcPct val="50000"/>
                    </a:spcBef>
                    <a:defRPr/>
                  </a:pPr>
                  <a:r>
                    <a:rPr lang="en-US" altLang="en-US" b="1">
                      <a:solidFill>
                        <a:srgbClr val="0066FF"/>
                      </a:solidFill>
                      <a:effectLst>
                        <a:outerShdw blurRad="38100" dist="38100" dir="2700000" algn="tl">
                          <a:srgbClr val="000000"/>
                        </a:outerShdw>
                      </a:effectLst>
                    </a:rPr>
                    <a:t>H</a:t>
                  </a:r>
                  <a:r>
                    <a:rPr lang="en-US" altLang="en-US" b="1" baseline="-25000">
                      <a:solidFill>
                        <a:srgbClr val="0066FF"/>
                      </a:solidFill>
                      <a:effectLst>
                        <a:outerShdw blurRad="38100" dist="38100" dir="2700000" algn="tl">
                          <a:srgbClr val="000000"/>
                        </a:outerShdw>
                      </a:effectLst>
                    </a:rPr>
                    <a:t>2</a:t>
                  </a:r>
                  <a:r>
                    <a:rPr lang="en-US" altLang="en-US" b="1">
                      <a:solidFill>
                        <a:srgbClr val="0066FF"/>
                      </a:solidFill>
                      <a:effectLst>
                        <a:outerShdw blurRad="38100" dist="38100" dir="2700000" algn="tl">
                          <a:srgbClr val="000000"/>
                        </a:outerShdw>
                      </a:effectLst>
                    </a:rPr>
                    <a:t>O</a:t>
                  </a:r>
                </a:p>
              </p:txBody>
            </p:sp>
            <p:sp>
              <p:nvSpPr>
                <p:cNvPr id="22551" name="AutoShape 19"/>
                <p:cNvSpPr>
                  <a:spLocks noChangeArrowheads="1"/>
                </p:cNvSpPr>
                <p:nvPr/>
              </p:nvSpPr>
              <p:spPr bwMode="auto">
                <a:xfrm rot="16200000" flipH="1">
                  <a:off x="2149" y="2654"/>
                  <a:ext cx="522" cy="249"/>
                </a:xfrm>
                <a:prstGeom prst="rightArrow">
                  <a:avLst>
                    <a:gd name="adj1" fmla="val 75000"/>
                    <a:gd name="adj2" fmla="val 104829"/>
                  </a:avLst>
                </a:prstGeom>
                <a:solidFill>
                  <a:srgbClr val="3365FB"/>
                </a:solidFill>
                <a:ln w="12700">
                  <a:solidFill>
                    <a:schemeClr val="tx1"/>
                  </a:solidFill>
                  <a:miter lim="800000"/>
                  <a:headEnd/>
                  <a:tailEnd/>
                </a:ln>
              </p:spPr>
              <p:txBody>
                <a:bodyPr wrap="none" anchor="ctr"/>
                <a:lstStyle/>
                <a:p>
                  <a:endParaRPr lang="en-US"/>
                </a:p>
              </p:txBody>
            </p:sp>
            <p:sp>
              <p:nvSpPr>
                <p:cNvPr id="22552" name="AutoShape 20"/>
                <p:cNvSpPr>
                  <a:spLocks noChangeArrowheads="1"/>
                </p:cNvSpPr>
                <p:nvPr/>
              </p:nvSpPr>
              <p:spPr bwMode="auto">
                <a:xfrm flipH="1">
                  <a:off x="3309" y="3082"/>
                  <a:ext cx="377" cy="135"/>
                </a:xfrm>
                <a:prstGeom prst="rightArrow">
                  <a:avLst>
                    <a:gd name="adj1" fmla="val 50000"/>
                    <a:gd name="adj2" fmla="val 139643"/>
                  </a:avLst>
                </a:prstGeom>
                <a:solidFill>
                  <a:srgbClr val="3365FB"/>
                </a:solidFill>
                <a:ln w="12700">
                  <a:solidFill>
                    <a:schemeClr val="tx1"/>
                  </a:solidFill>
                  <a:miter lim="800000"/>
                  <a:headEnd/>
                  <a:tailEnd/>
                </a:ln>
              </p:spPr>
              <p:txBody>
                <a:bodyPr wrap="none" anchor="ctr"/>
                <a:lstStyle/>
                <a:p>
                  <a:endParaRPr lang="en-US"/>
                </a:p>
              </p:txBody>
            </p:sp>
            <p:sp>
              <p:nvSpPr>
                <p:cNvPr id="22553" name="AutoShape 21"/>
                <p:cNvSpPr>
                  <a:spLocks noChangeArrowheads="1"/>
                </p:cNvSpPr>
                <p:nvPr/>
              </p:nvSpPr>
              <p:spPr bwMode="auto">
                <a:xfrm flipH="1">
                  <a:off x="664" y="3082"/>
                  <a:ext cx="376" cy="135"/>
                </a:xfrm>
                <a:prstGeom prst="rightArrow">
                  <a:avLst>
                    <a:gd name="adj1" fmla="val 50000"/>
                    <a:gd name="adj2" fmla="val 139272"/>
                  </a:avLst>
                </a:prstGeom>
                <a:solidFill>
                  <a:srgbClr val="3365FB"/>
                </a:solidFill>
                <a:ln w="12700">
                  <a:solidFill>
                    <a:schemeClr val="tx1"/>
                  </a:solidFill>
                  <a:miter lim="800000"/>
                  <a:headEnd/>
                  <a:tailEnd/>
                </a:ln>
              </p:spPr>
              <p:txBody>
                <a:bodyPr wrap="none" anchor="ctr"/>
                <a:lstStyle/>
                <a:p>
                  <a:endParaRPr lang="en-US"/>
                </a:p>
              </p:txBody>
            </p:sp>
            <p:sp>
              <p:nvSpPr>
                <p:cNvPr id="22554" name="AutoShape 22"/>
                <p:cNvSpPr>
                  <a:spLocks noChangeArrowheads="1"/>
                </p:cNvSpPr>
                <p:nvPr/>
              </p:nvSpPr>
              <p:spPr bwMode="auto">
                <a:xfrm>
                  <a:off x="3864" y="3082"/>
                  <a:ext cx="376" cy="135"/>
                </a:xfrm>
                <a:prstGeom prst="rightArrow">
                  <a:avLst>
                    <a:gd name="adj1" fmla="val 50000"/>
                    <a:gd name="adj2" fmla="val 139272"/>
                  </a:avLst>
                </a:prstGeom>
                <a:solidFill>
                  <a:srgbClr val="3365FB"/>
                </a:solidFill>
                <a:ln w="12700">
                  <a:solidFill>
                    <a:schemeClr val="tx1"/>
                  </a:solidFill>
                  <a:miter lim="800000"/>
                  <a:headEnd/>
                  <a:tailEnd/>
                </a:ln>
              </p:spPr>
              <p:txBody>
                <a:bodyPr wrap="none" anchor="ctr"/>
                <a:lstStyle/>
                <a:p>
                  <a:endParaRPr lang="en-US"/>
                </a:p>
              </p:txBody>
            </p:sp>
            <p:sp>
              <p:nvSpPr>
                <p:cNvPr id="22555" name="AutoShape 23"/>
                <p:cNvSpPr>
                  <a:spLocks noChangeArrowheads="1"/>
                </p:cNvSpPr>
                <p:nvPr/>
              </p:nvSpPr>
              <p:spPr bwMode="auto">
                <a:xfrm>
                  <a:off x="1261" y="3082"/>
                  <a:ext cx="377" cy="135"/>
                </a:xfrm>
                <a:prstGeom prst="rightArrow">
                  <a:avLst>
                    <a:gd name="adj1" fmla="val 50000"/>
                    <a:gd name="adj2" fmla="val 139643"/>
                  </a:avLst>
                </a:prstGeom>
                <a:solidFill>
                  <a:srgbClr val="3365FB"/>
                </a:solidFill>
                <a:ln w="12700">
                  <a:solidFill>
                    <a:schemeClr val="tx1"/>
                  </a:solidFill>
                  <a:miter lim="800000"/>
                  <a:headEnd/>
                  <a:tailEnd/>
                </a:ln>
              </p:spPr>
              <p:txBody>
                <a:bodyPr wrap="none" anchor="ctr"/>
                <a:lstStyle/>
                <a:p>
                  <a:endParaRPr lang="en-US"/>
                </a:p>
              </p:txBody>
            </p:sp>
          </p:grpSp>
          <p:sp>
            <p:nvSpPr>
              <p:cNvPr id="22538" name="AutoShape 24"/>
              <p:cNvSpPr>
                <a:spLocks/>
              </p:cNvSpPr>
              <p:nvPr/>
            </p:nvSpPr>
            <p:spPr bwMode="auto">
              <a:xfrm>
                <a:off x="4128" y="2496"/>
                <a:ext cx="144" cy="720"/>
              </a:xfrm>
              <a:prstGeom prst="rightBrace">
                <a:avLst>
                  <a:gd name="adj1" fmla="val 41667"/>
                  <a:gd name="adj2" fmla="val 50000"/>
                </a:avLst>
              </a:prstGeom>
              <a:noFill/>
              <a:ln w="9525">
                <a:solidFill>
                  <a:schemeClr val="tx1"/>
                </a:solidFill>
                <a:round/>
                <a:headEnd/>
                <a:tailEnd/>
              </a:ln>
            </p:spPr>
            <p:txBody>
              <a:bodyPr wrap="none" anchor="ctr"/>
              <a:lstStyle/>
              <a:p>
                <a:endParaRPr lang="en-US"/>
              </a:p>
            </p:txBody>
          </p:sp>
          <p:sp>
            <p:nvSpPr>
              <p:cNvPr id="22539" name="AutoShape 25"/>
              <p:cNvSpPr>
                <a:spLocks/>
              </p:cNvSpPr>
              <p:nvPr/>
            </p:nvSpPr>
            <p:spPr bwMode="auto">
              <a:xfrm>
                <a:off x="4128" y="3216"/>
                <a:ext cx="192" cy="768"/>
              </a:xfrm>
              <a:prstGeom prst="rightBrace">
                <a:avLst>
                  <a:gd name="adj1" fmla="val 33333"/>
                  <a:gd name="adj2" fmla="val 50000"/>
                </a:avLst>
              </a:prstGeom>
              <a:noFill/>
              <a:ln w="9525">
                <a:solidFill>
                  <a:schemeClr val="tx1"/>
                </a:solidFill>
                <a:round/>
                <a:headEnd/>
                <a:tailEnd/>
              </a:ln>
            </p:spPr>
            <p:txBody>
              <a:bodyPr wrap="none" anchor="ctr"/>
              <a:lstStyle/>
              <a:p>
                <a:endParaRPr lang="en-US"/>
              </a:p>
            </p:txBody>
          </p:sp>
        </p:grpSp>
        <p:sp>
          <p:nvSpPr>
            <p:cNvPr id="22535" name="Text Box 26"/>
            <p:cNvSpPr txBox="1">
              <a:spLocks noChangeArrowheads="1"/>
            </p:cNvSpPr>
            <p:nvPr/>
          </p:nvSpPr>
          <p:spPr bwMode="auto">
            <a:xfrm>
              <a:off x="4320" y="2640"/>
              <a:ext cx="912" cy="442"/>
            </a:xfrm>
            <a:prstGeom prst="rect">
              <a:avLst/>
            </a:prstGeom>
            <a:noFill/>
            <a:ln w="9525">
              <a:noFill/>
              <a:miter lim="800000"/>
              <a:headEnd/>
              <a:tailEnd/>
            </a:ln>
          </p:spPr>
          <p:txBody>
            <a:bodyPr>
              <a:spAutoFit/>
            </a:bodyPr>
            <a:lstStyle/>
            <a:p>
              <a:pPr>
                <a:spcBef>
                  <a:spcPct val="50000"/>
                </a:spcBef>
              </a:pPr>
              <a:r>
                <a:rPr lang="en-US" altLang="en-US" sz="2000" b="1" dirty="0"/>
                <a:t>Non-Compacted</a:t>
              </a:r>
              <a:endParaRPr lang="en-US" altLang="en-US" dirty="0"/>
            </a:p>
          </p:txBody>
        </p:sp>
        <p:sp>
          <p:nvSpPr>
            <p:cNvPr id="22536" name="Text Box 27"/>
            <p:cNvSpPr txBox="1">
              <a:spLocks noChangeArrowheads="1"/>
            </p:cNvSpPr>
            <p:nvPr/>
          </p:nvSpPr>
          <p:spPr bwMode="auto">
            <a:xfrm>
              <a:off x="4344" y="3494"/>
              <a:ext cx="912" cy="252"/>
            </a:xfrm>
            <a:prstGeom prst="rect">
              <a:avLst/>
            </a:prstGeom>
            <a:noFill/>
            <a:ln w="9525">
              <a:noFill/>
              <a:miter lim="800000"/>
              <a:headEnd/>
              <a:tailEnd/>
            </a:ln>
          </p:spPr>
          <p:txBody>
            <a:bodyPr>
              <a:spAutoFit/>
            </a:bodyPr>
            <a:lstStyle/>
            <a:p>
              <a:pPr>
                <a:spcBef>
                  <a:spcPct val="50000"/>
                </a:spcBef>
              </a:pPr>
              <a:r>
                <a:rPr lang="en-US" altLang="en-US" sz="2000" b="1" dirty="0"/>
                <a:t>Compacted</a:t>
              </a:r>
              <a:endParaRPr lang="en-US" altLang="en-US" dirty="0"/>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cSld>
  <p:clrMapOvr>
    <a:masterClrMapping/>
  </p:clrMapOvr>
  <p:transition advTm="156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718" y="685800"/>
            <a:ext cx="8473281" cy="1143000"/>
          </a:xfrm>
        </p:spPr>
        <p:txBody>
          <a:bodyPr/>
          <a:lstStyle/>
          <a:p>
            <a:pPr algn="ctr"/>
            <a:r>
              <a:rPr lang="en-US" dirty="0">
                <a:solidFill>
                  <a:srgbClr val="000000"/>
                </a:solidFill>
              </a:rPr>
              <a:t>Preventing and Repairing Compaction</a:t>
            </a:r>
            <a:br>
              <a:rPr lang="en-US" dirty="0">
                <a:solidFill>
                  <a:srgbClr val="000000"/>
                </a:solidFill>
              </a:rPr>
            </a:br>
            <a:endParaRPr lang="en-US" dirty="0"/>
          </a:p>
        </p:txBody>
      </p:sp>
      <p:sp>
        <p:nvSpPr>
          <p:cNvPr id="3" name="Content Placeholder 2"/>
          <p:cNvSpPr>
            <a:spLocks noGrp="1"/>
          </p:cNvSpPr>
          <p:nvPr>
            <p:ph idx="1"/>
          </p:nvPr>
        </p:nvSpPr>
        <p:spPr>
          <a:xfrm>
            <a:off x="762000" y="1828800"/>
            <a:ext cx="8077200" cy="4297363"/>
          </a:xfrm>
        </p:spPr>
        <p:txBody>
          <a:bodyPr/>
          <a:lstStyle/>
          <a:p>
            <a:r>
              <a:rPr lang="en-US" dirty="0">
                <a:solidFill>
                  <a:schemeClr val="tx1"/>
                </a:solidFill>
              </a:rPr>
              <a:t>Break up compacted layer</a:t>
            </a:r>
          </a:p>
          <a:p>
            <a:pPr lvl="1"/>
            <a:r>
              <a:rPr lang="en-US" dirty="0">
                <a:solidFill>
                  <a:schemeClr val="tx1"/>
                </a:solidFill>
              </a:rPr>
              <a:t>Double digging</a:t>
            </a:r>
          </a:p>
          <a:p>
            <a:pPr lvl="1"/>
            <a:r>
              <a:rPr lang="en-US" dirty="0" smtClean="0">
                <a:solidFill>
                  <a:schemeClr val="tx1"/>
                </a:solidFill>
              </a:rPr>
              <a:t>Sub soiling</a:t>
            </a:r>
            <a:endParaRPr lang="en-US" dirty="0">
              <a:solidFill>
                <a:schemeClr val="tx1"/>
              </a:solidFill>
            </a:endParaRPr>
          </a:p>
          <a:p>
            <a:pPr lvl="1"/>
            <a:r>
              <a:rPr lang="en-US" dirty="0">
                <a:solidFill>
                  <a:schemeClr val="tx1"/>
                </a:solidFill>
              </a:rPr>
              <a:t>Core aeration of lawns</a:t>
            </a:r>
          </a:p>
          <a:p>
            <a:r>
              <a:rPr lang="en-US" dirty="0">
                <a:solidFill>
                  <a:schemeClr val="tx1"/>
                </a:solidFill>
              </a:rPr>
              <a:t>Plant deep rooted plants</a:t>
            </a:r>
          </a:p>
          <a:p>
            <a:pPr lvl="1"/>
            <a:r>
              <a:rPr lang="en-US" dirty="0">
                <a:solidFill>
                  <a:schemeClr val="tx1"/>
                </a:solidFill>
              </a:rPr>
              <a:t>Tillage </a:t>
            </a:r>
            <a:r>
              <a:rPr lang="en-US" dirty="0" smtClean="0">
                <a:solidFill>
                  <a:schemeClr val="tx1"/>
                </a:solidFill>
              </a:rPr>
              <a:t>radish</a:t>
            </a:r>
          </a:p>
          <a:p>
            <a:pPr lvl="1"/>
            <a:r>
              <a:rPr lang="en-US" dirty="0" smtClean="0">
                <a:solidFill>
                  <a:schemeClr val="tx1"/>
                </a:solidFill>
              </a:rPr>
              <a:t>Annual Ryegrass</a:t>
            </a:r>
            <a:endParaRPr lang="en-US" dirty="0">
              <a:solidFill>
                <a:schemeClr val="tx1"/>
              </a:solidFill>
            </a:endParaRP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48826196"/>
      </p:ext>
    </p:extLst>
  </p:cSld>
  <p:clrMapOvr>
    <a:masterClrMapping/>
  </p:clrMapOvr>
  <p:transition spd="slow" advTm="9293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152400"/>
            <a:ext cx="8062119" cy="1143000"/>
          </a:xfrm>
        </p:spPr>
        <p:txBody>
          <a:bodyPr>
            <a:normAutofit fontScale="90000"/>
          </a:bodyPr>
          <a:lstStyle/>
          <a:p>
            <a:pPr algn="ctr">
              <a:defRPr/>
            </a:pPr>
            <a:r>
              <a:rPr dirty="0" smtClean="0"/>
              <a:t>Preventing and Repairing Compaction</a:t>
            </a:r>
            <a:endParaRPr dirty="0"/>
          </a:p>
        </p:txBody>
      </p:sp>
      <p:sp>
        <p:nvSpPr>
          <p:cNvPr id="24580" name="Content Placeholder 3"/>
          <p:cNvSpPr>
            <a:spLocks noGrp="1"/>
          </p:cNvSpPr>
          <p:nvPr>
            <p:ph sz="half" idx="1"/>
          </p:nvPr>
        </p:nvSpPr>
        <p:spPr>
          <a:xfrm>
            <a:off x="879713" y="1635889"/>
            <a:ext cx="7010400" cy="5410200"/>
          </a:xfrm>
        </p:spPr>
        <p:txBody>
          <a:bodyPr/>
          <a:lstStyle/>
          <a:p>
            <a:r>
              <a:rPr lang="en-US" dirty="0" smtClean="0">
                <a:solidFill>
                  <a:schemeClr val="tx1"/>
                </a:solidFill>
              </a:rPr>
              <a:t>Prevent further compaction</a:t>
            </a:r>
          </a:p>
          <a:p>
            <a:pPr lvl="1"/>
            <a:r>
              <a:rPr lang="en-US" dirty="0" smtClean="0">
                <a:solidFill>
                  <a:schemeClr val="tx1"/>
                </a:solidFill>
              </a:rPr>
              <a:t>Minimize Tillage</a:t>
            </a:r>
          </a:p>
          <a:p>
            <a:pPr lvl="2"/>
            <a:r>
              <a:rPr lang="en-US" dirty="0" smtClean="0"/>
              <a:t>Minimize Rototilling</a:t>
            </a:r>
          </a:p>
          <a:p>
            <a:pPr lvl="2"/>
            <a:r>
              <a:rPr lang="en-US" dirty="0" smtClean="0"/>
              <a:t>Vary depth of tillage each year</a:t>
            </a:r>
          </a:p>
          <a:p>
            <a:pPr lvl="1"/>
            <a:r>
              <a:rPr lang="en-US" dirty="0" smtClean="0">
                <a:solidFill>
                  <a:schemeClr val="tx1"/>
                </a:solidFill>
              </a:rPr>
              <a:t>Minimize walking on soil</a:t>
            </a:r>
          </a:p>
          <a:p>
            <a:pPr lvl="2"/>
            <a:r>
              <a:rPr lang="en-US" dirty="0" smtClean="0"/>
              <a:t>Raised beds guide traffic</a:t>
            </a:r>
          </a:p>
          <a:p>
            <a:pPr lvl="1"/>
            <a:r>
              <a:rPr lang="en-US" dirty="0" smtClean="0">
                <a:solidFill>
                  <a:schemeClr val="tx1"/>
                </a:solidFill>
              </a:rPr>
              <a:t>Do not drive cars or other                           large vehicles across soil</a:t>
            </a:r>
          </a:p>
          <a:p>
            <a:pPr lvl="2"/>
            <a:r>
              <a:rPr lang="en-US" dirty="0" smtClean="0"/>
              <a:t>Develop drive aisles </a:t>
            </a:r>
            <a:endParaRPr lang="en-US" dirty="0" smtClean="0">
              <a:solidFill>
                <a:schemeClr val="tx1"/>
              </a:solidFill>
            </a:endParaRPr>
          </a:p>
        </p:txBody>
      </p:sp>
      <p:grpSp>
        <p:nvGrpSpPr>
          <p:cNvPr id="24581" name="Group 5"/>
          <p:cNvGrpSpPr>
            <a:grpSpLocks/>
          </p:cNvGrpSpPr>
          <p:nvPr/>
        </p:nvGrpSpPr>
        <p:grpSpPr bwMode="auto">
          <a:xfrm>
            <a:off x="5562600" y="1600200"/>
            <a:ext cx="3429000" cy="3962400"/>
            <a:chOff x="6386513" y="2895600"/>
            <a:chExt cx="2757487" cy="3200400"/>
          </a:xfrm>
        </p:grpSpPr>
        <p:pic>
          <p:nvPicPr>
            <p:cNvPr id="24585" name="Picture 4"/>
            <p:cNvPicPr>
              <a:picLocks noChangeAspect="1" noChangeArrowheads="1"/>
            </p:cNvPicPr>
            <p:nvPr/>
          </p:nvPicPr>
          <p:blipFill>
            <a:blip r:embed="rId5" cstate="print"/>
            <a:srcRect/>
            <a:stretch>
              <a:fillRect/>
            </a:stretch>
          </p:blipFill>
          <p:spPr bwMode="auto">
            <a:xfrm>
              <a:off x="6386513" y="2895600"/>
              <a:ext cx="2757487" cy="3200400"/>
            </a:xfrm>
            <a:prstGeom prst="rect">
              <a:avLst/>
            </a:prstGeom>
            <a:noFill/>
            <a:ln w="9525">
              <a:noFill/>
              <a:miter lim="800000"/>
              <a:headEnd/>
              <a:tailEnd/>
            </a:ln>
          </p:spPr>
        </p:pic>
        <p:sp>
          <p:nvSpPr>
            <p:cNvPr id="24586" name="TextBox 4"/>
            <p:cNvSpPr txBox="1">
              <a:spLocks noChangeArrowheads="1"/>
            </p:cNvSpPr>
            <p:nvPr/>
          </p:nvSpPr>
          <p:spPr bwMode="auto">
            <a:xfrm>
              <a:off x="7924800" y="4572000"/>
              <a:ext cx="711831" cy="198871"/>
            </a:xfrm>
            <a:prstGeom prst="rect">
              <a:avLst/>
            </a:prstGeom>
            <a:noFill/>
            <a:ln w="9525">
              <a:noFill/>
              <a:miter lim="800000"/>
              <a:headEnd/>
              <a:tailEnd/>
            </a:ln>
          </p:spPr>
          <p:txBody>
            <a:bodyPr wrap="none">
              <a:spAutoFit/>
            </a:bodyPr>
            <a:lstStyle/>
            <a:p>
              <a:r>
                <a:rPr lang="en-US" sz="1000">
                  <a:latin typeface="Arial" charset="0"/>
                  <a:cs typeface="Arial" charset="0"/>
                </a:rPr>
                <a:t>Urban, 2008</a:t>
              </a: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advTm="934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Interpreting Soil Test Results</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80450986"/>
      </p:ext>
    </p:extLst>
  </p:cSld>
  <p:clrMapOvr>
    <a:masterClrMapping/>
  </p:clrMapOvr>
  <p:transition spd="slow" advTm="884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www.ljcfeed.com/wp-content/uploads/2010/02/Soil-Test-Report.jpg"/>
          <p:cNvPicPr>
            <a:picLocks noChangeAspect="1" noChangeArrowheads="1"/>
          </p:cNvPicPr>
          <p:nvPr/>
        </p:nvPicPr>
        <p:blipFill>
          <a:blip r:embed="rId5" cstate="print"/>
          <a:srcRect/>
          <a:stretch>
            <a:fillRect/>
          </a:stretch>
        </p:blipFill>
        <p:spPr bwMode="auto">
          <a:xfrm>
            <a:off x="838200" y="457200"/>
            <a:ext cx="7620000" cy="5848350"/>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2433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extension.missouri.edu/explore/images/g09112art01.jpg"/>
          <p:cNvPicPr>
            <a:picLocks noChangeAspect="1" noChangeArrowheads="1"/>
          </p:cNvPicPr>
          <p:nvPr/>
        </p:nvPicPr>
        <p:blipFill>
          <a:blip r:embed="rId5" cstate="print"/>
          <a:srcRect/>
          <a:stretch>
            <a:fillRect/>
          </a:stretch>
        </p:blipFill>
        <p:spPr bwMode="auto">
          <a:xfrm>
            <a:off x="2057400" y="0"/>
            <a:ext cx="5381625" cy="6844380"/>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2439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947" y="1524000"/>
            <a:ext cx="7620000" cy="1143000"/>
          </a:xfrm>
        </p:spPr>
        <p:txBody>
          <a:bodyPr/>
          <a:lstStyle/>
          <a:p>
            <a:r>
              <a:rPr lang="en-US" dirty="0" smtClean="0"/>
              <a:t>Pounds/A = </a:t>
            </a:r>
            <a:r>
              <a:rPr lang="en-US" dirty="0" err="1" smtClean="0"/>
              <a:t>ppm</a:t>
            </a:r>
            <a:r>
              <a:rPr lang="en-US" dirty="0" smtClean="0"/>
              <a:t> x 2</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1434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lIns="91418" tIns="45709" rIns="91418" bIns="45709" anchor="t"/>
          <a:lstStyle/>
          <a:p>
            <a:r>
              <a:rPr lang="en-US" sz="4700" dirty="0" smtClean="0">
                <a:latin typeface="Arial" charset="0"/>
              </a:rPr>
              <a:t>Soil</a:t>
            </a:r>
            <a:endParaRPr lang="en-US" dirty="0" smtClean="0">
              <a:latin typeface="Arial" charset="0"/>
            </a:endParaRPr>
          </a:p>
        </p:txBody>
      </p:sp>
      <p:sp>
        <p:nvSpPr>
          <p:cNvPr id="7171" name="Rectangle 3"/>
          <p:cNvSpPr>
            <a:spLocks noGrp="1" noChangeArrowheads="1"/>
          </p:cNvSpPr>
          <p:nvPr>
            <p:ph idx="1"/>
          </p:nvPr>
        </p:nvSpPr>
        <p:spPr>
          <a:xfrm>
            <a:off x="685800" y="1981200"/>
            <a:ext cx="8458200" cy="3667125"/>
          </a:xfrm>
        </p:spPr>
        <p:txBody>
          <a:bodyPr lIns="91418" tIns="45709" rIns="91418" bIns="45709">
            <a:normAutofit lnSpcReduction="10000"/>
          </a:bodyPr>
          <a:lstStyle/>
          <a:p>
            <a:r>
              <a:rPr lang="en-US" sz="2400" dirty="0" smtClean="0"/>
              <a:t>This </a:t>
            </a:r>
            <a:r>
              <a:rPr lang="en-US" sz="2400" dirty="0"/>
              <a:t>definition is from Soil Taxonomy, second edition</a:t>
            </a:r>
          </a:p>
          <a:p>
            <a:endParaRPr lang="en-US" sz="2400" dirty="0"/>
          </a:p>
          <a:p>
            <a:endParaRPr lang="en-US" sz="2400" dirty="0"/>
          </a:p>
          <a:p>
            <a:r>
              <a:rPr lang="en-US" sz="2400" dirty="0"/>
              <a:t> Soil is a natural body comprised of solids (minerals and organic matter), liquid, and gases that occurs on the land surface, occupies space, and is characterized by one or both of the following: horizons, or layers, that are distinguishable from the initial material as a result of additions, losses, transfers, and transformations of energy </a:t>
            </a:r>
            <a:r>
              <a:rPr lang="en-US" sz="2400" dirty="0" smtClean="0"/>
              <a:t>and matter </a:t>
            </a:r>
            <a:r>
              <a:rPr lang="en-US" sz="2400" dirty="0"/>
              <a:t>or the ability to support rooted plants in a natural environment.</a:t>
            </a:r>
          </a:p>
          <a:p>
            <a:endParaRPr lang="en-US" sz="2400" dirty="0"/>
          </a:p>
          <a:p>
            <a:endParaRPr lang="en-US" sz="2400" dirty="0"/>
          </a:p>
          <a:p>
            <a:endParaRPr lang="en-US" sz="2400" b="0" dirty="0" smtClean="0">
              <a:solidFill>
                <a:schemeClr val="bg1"/>
              </a:solidFill>
              <a:ea typeface="+mn-ea"/>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4878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762000" y="0"/>
            <a:ext cx="8077200" cy="1143000"/>
          </a:xfrm>
          <a:noFill/>
        </p:spPr>
        <p:txBody>
          <a:bodyPr lIns="92075" tIns="46038" rIns="92075" bIns="46038" anchor="ctr"/>
          <a:lstStyle/>
          <a:p>
            <a:pPr eaLnBrk="1" hangingPunct="1"/>
            <a:r>
              <a:rPr lang="en-US" sz="2100" dirty="0" smtClean="0">
                <a:latin typeface="Comic Sans MS" pitchFamily="66" charset="0"/>
              </a:rPr>
              <a:t/>
            </a:r>
            <a:br>
              <a:rPr lang="en-US" sz="2100" dirty="0" smtClean="0">
                <a:latin typeface="Comic Sans MS" pitchFamily="66" charset="0"/>
              </a:rPr>
            </a:br>
            <a:r>
              <a:rPr lang="en-US" sz="2100" b="1" dirty="0" smtClean="0">
                <a:latin typeface="Comic Sans MS" pitchFamily="66" charset="0"/>
              </a:rPr>
              <a:t>Acre Furrow Slice</a:t>
            </a:r>
            <a:endParaRPr lang="en-US" dirty="0" smtClean="0">
              <a:latin typeface="Comic Sans MS" pitchFamily="66" charset="0"/>
            </a:endParaRPr>
          </a:p>
        </p:txBody>
      </p:sp>
      <p:sp>
        <p:nvSpPr>
          <p:cNvPr id="5123" name="Rectangle 3"/>
          <p:cNvSpPr>
            <a:spLocks noChangeArrowheads="1"/>
          </p:cNvSpPr>
          <p:nvPr/>
        </p:nvSpPr>
        <p:spPr bwMode="auto">
          <a:xfrm>
            <a:off x="917575" y="1346522"/>
            <a:ext cx="7378700" cy="4178300"/>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5124" name="Rectangle 4"/>
          <p:cNvSpPr>
            <a:spLocks noChangeArrowheads="1"/>
          </p:cNvSpPr>
          <p:nvPr/>
        </p:nvSpPr>
        <p:spPr bwMode="auto">
          <a:xfrm>
            <a:off x="1073150" y="1835150"/>
            <a:ext cx="1663700" cy="1358900"/>
          </a:xfrm>
          <a:prstGeom prst="rect">
            <a:avLst/>
          </a:prstGeom>
          <a:solidFill>
            <a:schemeClr val="hlink"/>
          </a:solidFill>
          <a:ln w="12700">
            <a:solidFill>
              <a:schemeClr val="tx1"/>
            </a:solidFill>
            <a:miter lim="800000"/>
            <a:headEnd/>
            <a:tailEnd/>
          </a:ln>
          <a:effectLst/>
        </p:spPr>
        <p:txBody>
          <a:bodyPr wrap="none" anchor="ctr"/>
          <a:lstStyle/>
          <a:p>
            <a:endParaRPr lang="en-US"/>
          </a:p>
        </p:txBody>
      </p:sp>
      <p:sp>
        <p:nvSpPr>
          <p:cNvPr id="5125" name="Rectangle 5"/>
          <p:cNvSpPr>
            <a:spLocks noChangeArrowheads="1"/>
          </p:cNvSpPr>
          <p:nvPr/>
        </p:nvSpPr>
        <p:spPr bwMode="auto">
          <a:xfrm>
            <a:off x="2749550" y="1835150"/>
            <a:ext cx="1739900" cy="1358900"/>
          </a:xfrm>
          <a:prstGeom prst="rect">
            <a:avLst/>
          </a:prstGeom>
          <a:solidFill>
            <a:schemeClr val="bg1"/>
          </a:solidFill>
          <a:ln w="12700">
            <a:solidFill>
              <a:schemeClr val="tx1"/>
            </a:solidFill>
            <a:miter lim="800000"/>
            <a:headEnd/>
            <a:tailEnd/>
          </a:ln>
          <a:effectLst/>
        </p:spPr>
        <p:txBody>
          <a:bodyPr wrap="none" anchor="ctr"/>
          <a:lstStyle/>
          <a:p>
            <a:endParaRPr lang="en-US"/>
          </a:p>
        </p:txBody>
      </p:sp>
      <p:sp>
        <p:nvSpPr>
          <p:cNvPr id="5126" name="Rectangle 6"/>
          <p:cNvSpPr>
            <a:spLocks noChangeArrowheads="1"/>
          </p:cNvSpPr>
          <p:nvPr/>
        </p:nvSpPr>
        <p:spPr bwMode="auto">
          <a:xfrm>
            <a:off x="2955925" y="2270125"/>
            <a:ext cx="979488" cy="822325"/>
          </a:xfrm>
          <a:prstGeom prst="rect">
            <a:avLst/>
          </a:prstGeom>
          <a:noFill/>
          <a:ln w="9525">
            <a:noFill/>
            <a:miter lim="800000"/>
            <a:headEnd/>
            <a:tailEnd/>
          </a:ln>
          <a:effectLst/>
        </p:spPr>
        <p:txBody>
          <a:bodyPr wrap="none" lIns="92075" tIns="46038" rIns="92075" bIns="46038">
            <a:spAutoFit/>
          </a:bodyPr>
          <a:lstStyle/>
          <a:p>
            <a:pPr eaLnBrk="0" hangingPunct="0"/>
            <a:r>
              <a:rPr lang="en-US" sz="2400"/>
              <a:t>D     </a:t>
            </a:r>
          </a:p>
          <a:p>
            <a:pPr eaLnBrk="0" hangingPunct="0"/>
            <a:r>
              <a:rPr lang="en-US" sz="2400"/>
              <a:t>      W</a:t>
            </a:r>
          </a:p>
        </p:txBody>
      </p:sp>
      <p:sp>
        <p:nvSpPr>
          <p:cNvPr id="5127" name="Line 7"/>
          <p:cNvSpPr>
            <a:spLocks noChangeShapeType="1"/>
          </p:cNvSpPr>
          <p:nvPr/>
        </p:nvSpPr>
        <p:spPr bwMode="auto">
          <a:xfrm flipV="1">
            <a:off x="3124200" y="1981200"/>
            <a:ext cx="0" cy="304800"/>
          </a:xfrm>
          <a:prstGeom prst="line">
            <a:avLst/>
          </a:prstGeom>
          <a:noFill/>
          <a:ln w="12700">
            <a:solidFill>
              <a:schemeClr val="tx1"/>
            </a:solidFill>
            <a:round/>
            <a:headEnd type="none" w="sm" len="sm"/>
            <a:tailEnd type="stealth" w="med" len="lg"/>
          </a:ln>
          <a:effectLst/>
        </p:spPr>
        <p:txBody>
          <a:bodyPr wrap="none" anchor="ctr"/>
          <a:lstStyle/>
          <a:p>
            <a:endParaRPr lang="en-US"/>
          </a:p>
        </p:txBody>
      </p:sp>
      <p:sp>
        <p:nvSpPr>
          <p:cNvPr id="5128" name="Line 8"/>
          <p:cNvSpPr>
            <a:spLocks noChangeShapeType="1"/>
          </p:cNvSpPr>
          <p:nvPr/>
        </p:nvSpPr>
        <p:spPr bwMode="auto">
          <a:xfrm>
            <a:off x="3124200" y="2667000"/>
            <a:ext cx="0" cy="457200"/>
          </a:xfrm>
          <a:prstGeom prst="line">
            <a:avLst/>
          </a:prstGeom>
          <a:noFill/>
          <a:ln w="12700">
            <a:solidFill>
              <a:schemeClr val="tx1"/>
            </a:solidFill>
            <a:round/>
            <a:headEnd type="stealth" w="med" len="med"/>
            <a:tailEnd type="stealth" w="med" len="med"/>
          </a:ln>
          <a:effectLst/>
        </p:spPr>
        <p:txBody>
          <a:bodyPr wrap="none" anchor="ctr"/>
          <a:lstStyle/>
          <a:p>
            <a:endParaRPr lang="en-US"/>
          </a:p>
        </p:txBody>
      </p:sp>
      <p:sp>
        <p:nvSpPr>
          <p:cNvPr id="5129" name="Line 9"/>
          <p:cNvSpPr>
            <a:spLocks noChangeShapeType="1"/>
          </p:cNvSpPr>
          <p:nvPr/>
        </p:nvSpPr>
        <p:spPr bwMode="auto">
          <a:xfrm flipH="1">
            <a:off x="2895600" y="2819400"/>
            <a:ext cx="533400" cy="0"/>
          </a:xfrm>
          <a:prstGeom prst="line">
            <a:avLst/>
          </a:prstGeom>
          <a:noFill/>
          <a:ln w="12700">
            <a:solidFill>
              <a:schemeClr val="tx1"/>
            </a:solidFill>
            <a:round/>
            <a:headEnd type="none" w="sm" len="sm"/>
            <a:tailEnd type="stealth" w="med" len="lg"/>
          </a:ln>
          <a:effectLst/>
        </p:spPr>
        <p:txBody>
          <a:bodyPr wrap="none" anchor="ctr"/>
          <a:lstStyle/>
          <a:p>
            <a:endParaRPr lang="en-US"/>
          </a:p>
        </p:txBody>
      </p:sp>
      <p:sp>
        <p:nvSpPr>
          <p:cNvPr id="5130" name="Line 10"/>
          <p:cNvSpPr>
            <a:spLocks noChangeShapeType="1"/>
          </p:cNvSpPr>
          <p:nvPr/>
        </p:nvSpPr>
        <p:spPr bwMode="auto">
          <a:xfrm>
            <a:off x="3886200" y="2819400"/>
            <a:ext cx="457200" cy="0"/>
          </a:xfrm>
          <a:prstGeom prst="line">
            <a:avLst/>
          </a:prstGeom>
          <a:noFill/>
          <a:ln w="12700">
            <a:solidFill>
              <a:schemeClr val="tx1"/>
            </a:solidFill>
            <a:round/>
            <a:headEnd type="none" w="sm" len="sm"/>
            <a:tailEnd type="stealth" w="med" len="lg"/>
          </a:ln>
          <a:effectLst/>
        </p:spPr>
        <p:txBody>
          <a:bodyPr wrap="none" anchor="ctr"/>
          <a:lstStyle/>
          <a:p>
            <a:endParaRPr lang="en-US"/>
          </a:p>
        </p:txBody>
      </p:sp>
      <p:sp>
        <p:nvSpPr>
          <p:cNvPr id="5131" name="Oval 11"/>
          <p:cNvSpPr>
            <a:spLocks noChangeArrowheads="1"/>
          </p:cNvSpPr>
          <p:nvPr/>
        </p:nvSpPr>
        <p:spPr bwMode="auto">
          <a:xfrm>
            <a:off x="4959350" y="1911350"/>
            <a:ext cx="1358900" cy="1282700"/>
          </a:xfrm>
          <a:prstGeom prst="ellipse">
            <a:avLst/>
          </a:prstGeom>
          <a:solidFill>
            <a:schemeClr val="bg2"/>
          </a:solidFill>
          <a:ln w="12700">
            <a:solidFill>
              <a:schemeClr val="tx1"/>
            </a:solidFill>
            <a:round/>
            <a:headEnd/>
            <a:tailEnd/>
          </a:ln>
          <a:effectLst/>
        </p:spPr>
        <p:txBody>
          <a:bodyPr wrap="none" anchor="ctr"/>
          <a:lstStyle/>
          <a:p>
            <a:endParaRPr lang="en-US"/>
          </a:p>
        </p:txBody>
      </p:sp>
      <p:sp>
        <p:nvSpPr>
          <p:cNvPr id="5132" name="Oval 12"/>
          <p:cNvSpPr>
            <a:spLocks noChangeArrowheads="1"/>
          </p:cNvSpPr>
          <p:nvPr/>
        </p:nvSpPr>
        <p:spPr bwMode="auto">
          <a:xfrm>
            <a:off x="4578350" y="1835150"/>
            <a:ext cx="444500" cy="1435100"/>
          </a:xfrm>
          <a:prstGeom prst="ellipse">
            <a:avLst/>
          </a:prstGeom>
          <a:solidFill>
            <a:schemeClr val="bg2"/>
          </a:solidFill>
          <a:ln w="12700">
            <a:solidFill>
              <a:schemeClr val="tx1"/>
            </a:solidFill>
            <a:round/>
            <a:headEnd/>
            <a:tailEnd/>
          </a:ln>
          <a:effectLst/>
        </p:spPr>
        <p:txBody>
          <a:bodyPr wrap="none" anchor="ctr"/>
          <a:lstStyle/>
          <a:p>
            <a:endParaRPr lang="en-US"/>
          </a:p>
        </p:txBody>
      </p:sp>
      <p:sp>
        <p:nvSpPr>
          <p:cNvPr id="5133" name="Oval 13"/>
          <p:cNvSpPr>
            <a:spLocks noChangeArrowheads="1"/>
          </p:cNvSpPr>
          <p:nvPr/>
        </p:nvSpPr>
        <p:spPr bwMode="auto">
          <a:xfrm>
            <a:off x="6254750" y="1911350"/>
            <a:ext cx="1282700" cy="1206500"/>
          </a:xfrm>
          <a:prstGeom prst="ellipse">
            <a:avLst/>
          </a:prstGeom>
          <a:solidFill>
            <a:schemeClr val="bg2"/>
          </a:solidFill>
          <a:ln w="12700">
            <a:solidFill>
              <a:schemeClr val="tx1"/>
            </a:solidFill>
            <a:round/>
            <a:headEnd/>
            <a:tailEnd/>
          </a:ln>
          <a:effectLst/>
        </p:spPr>
        <p:txBody>
          <a:bodyPr wrap="none" anchor="ctr"/>
          <a:lstStyle/>
          <a:p>
            <a:endParaRPr lang="en-US"/>
          </a:p>
        </p:txBody>
      </p:sp>
      <p:sp>
        <p:nvSpPr>
          <p:cNvPr id="5134" name="Oval 14"/>
          <p:cNvSpPr>
            <a:spLocks noChangeArrowheads="1"/>
          </p:cNvSpPr>
          <p:nvPr/>
        </p:nvSpPr>
        <p:spPr bwMode="auto">
          <a:xfrm>
            <a:off x="7321550" y="1987550"/>
            <a:ext cx="1054100" cy="1054100"/>
          </a:xfrm>
          <a:prstGeom prst="ellipse">
            <a:avLst/>
          </a:prstGeom>
          <a:solidFill>
            <a:schemeClr val="bg2"/>
          </a:solidFill>
          <a:ln w="12700">
            <a:solidFill>
              <a:schemeClr val="tx1"/>
            </a:solidFill>
            <a:round/>
            <a:headEnd/>
            <a:tailEnd/>
          </a:ln>
          <a:effectLst/>
        </p:spPr>
        <p:txBody>
          <a:bodyPr wrap="none" anchor="ctr"/>
          <a:lstStyle/>
          <a:p>
            <a:endParaRPr lang="en-US"/>
          </a:p>
        </p:txBody>
      </p:sp>
      <p:sp>
        <p:nvSpPr>
          <p:cNvPr id="5135" name="Rectangle 15"/>
          <p:cNvSpPr>
            <a:spLocks noChangeArrowheads="1"/>
          </p:cNvSpPr>
          <p:nvPr/>
        </p:nvSpPr>
        <p:spPr bwMode="auto">
          <a:xfrm>
            <a:off x="6288509" y="381000"/>
            <a:ext cx="1728788" cy="519113"/>
          </a:xfrm>
          <a:prstGeom prst="rect">
            <a:avLst/>
          </a:prstGeom>
          <a:noFill/>
          <a:ln w="9525">
            <a:noFill/>
            <a:miter lim="800000"/>
            <a:headEnd/>
            <a:tailEnd/>
          </a:ln>
          <a:effectLst/>
        </p:spPr>
        <p:txBody>
          <a:bodyPr wrap="none" lIns="92075" tIns="46038" rIns="92075" bIns="46038">
            <a:spAutoFit/>
          </a:bodyPr>
          <a:lstStyle/>
          <a:p>
            <a:pPr eaLnBrk="0" hangingPunct="0"/>
            <a:r>
              <a:rPr lang="en-US" sz="2800" dirty="0"/>
              <a:t>Tilled Soil</a:t>
            </a:r>
          </a:p>
        </p:txBody>
      </p:sp>
      <p:sp>
        <p:nvSpPr>
          <p:cNvPr id="5136" name="Line 16"/>
          <p:cNvSpPr>
            <a:spLocks noChangeShapeType="1"/>
          </p:cNvSpPr>
          <p:nvPr/>
        </p:nvSpPr>
        <p:spPr bwMode="auto">
          <a:xfrm flipH="1">
            <a:off x="7255297" y="742307"/>
            <a:ext cx="762000" cy="1295400"/>
          </a:xfrm>
          <a:prstGeom prst="line">
            <a:avLst/>
          </a:prstGeom>
          <a:noFill/>
          <a:ln w="76200">
            <a:solidFill>
              <a:schemeClr val="tx1"/>
            </a:solidFill>
            <a:round/>
            <a:headEnd type="none" w="sm" len="sm"/>
            <a:tailEnd type="stealth" w="med" len="lg"/>
          </a:ln>
          <a:effectLst/>
        </p:spPr>
        <p:txBody>
          <a:bodyPr wrap="none" anchor="ctr"/>
          <a:lstStyle/>
          <a:p>
            <a:endParaRPr lang="en-US"/>
          </a:p>
        </p:txBody>
      </p:sp>
      <p:sp>
        <p:nvSpPr>
          <p:cNvPr id="5137" name="Rectangle 17"/>
          <p:cNvSpPr>
            <a:spLocks noChangeArrowheads="1"/>
          </p:cNvSpPr>
          <p:nvPr/>
        </p:nvSpPr>
        <p:spPr bwMode="auto">
          <a:xfrm>
            <a:off x="1279525" y="4341813"/>
            <a:ext cx="7016750" cy="641350"/>
          </a:xfrm>
          <a:prstGeom prst="rect">
            <a:avLst/>
          </a:prstGeom>
          <a:noFill/>
          <a:ln w="9525">
            <a:noFill/>
            <a:miter lim="800000"/>
            <a:headEnd/>
            <a:tailEnd/>
          </a:ln>
          <a:effectLst/>
        </p:spPr>
        <p:txBody>
          <a:bodyPr wrap="none" lIns="92075" tIns="46038" rIns="92075" bIns="46038">
            <a:spAutoFit/>
          </a:bodyPr>
          <a:lstStyle/>
          <a:p>
            <a:pPr eaLnBrk="0" hangingPunct="0"/>
            <a:r>
              <a:rPr lang="en-US" sz="3600">
                <a:solidFill>
                  <a:schemeClr val="bg1"/>
                </a:solidFill>
              </a:rPr>
              <a:t>AFS = D x W = 2,000,000 pounds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25455">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895600"/>
            <a:ext cx="8305800" cy="1143000"/>
          </a:xfrm>
        </p:spPr>
        <p:txBody>
          <a:bodyPr/>
          <a:lstStyle/>
          <a:p>
            <a:pPr algn="ctr"/>
            <a:r>
              <a:rPr lang="en-US" dirty="0" smtClean="0"/>
              <a:t>Recommendations</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spd="slow" advTm="2081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976313" y="134938"/>
            <a:ext cx="6989762" cy="1130300"/>
          </a:xfrm>
        </p:spPr>
        <p:txBody>
          <a:bodyPr/>
          <a:lstStyle/>
          <a:p>
            <a:r>
              <a:rPr lang="en-US" dirty="0" smtClean="0">
                <a:cs typeface="Arial" charset="0"/>
              </a:rPr>
              <a:t>Soil pH </a:t>
            </a:r>
          </a:p>
        </p:txBody>
      </p:sp>
      <p:sp>
        <p:nvSpPr>
          <p:cNvPr id="52227" name="Rectangle 4"/>
          <p:cNvSpPr>
            <a:spLocks noGrp="1" noChangeArrowheads="1"/>
          </p:cNvSpPr>
          <p:nvPr>
            <p:ph idx="1"/>
          </p:nvPr>
        </p:nvSpPr>
        <p:spPr>
          <a:xfrm>
            <a:off x="685800" y="1143000"/>
            <a:ext cx="8458200" cy="3602038"/>
          </a:xfrm>
        </p:spPr>
        <p:txBody>
          <a:bodyPr/>
          <a:lstStyle/>
          <a:p>
            <a:r>
              <a:rPr lang="en-US" smtClean="0">
                <a:latin typeface="Arial" charset="0"/>
                <a:cs typeface="Arial" charset="0"/>
              </a:rPr>
              <a:t>Measure of alkalinity or acidity on a scale of 0 - 14</a:t>
            </a:r>
          </a:p>
          <a:p>
            <a:endParaRPr lang="en-US" smtClean="0"/>
          </a:p>
        </p:txBody>
      </p:sp>
      <p:sp>
        <p:nvSpPr>
          <p:cNvPr id="52228" name="Text Box 8"/>
          <p:cNvSpPr txBox="1">
            <a:spLocks noChangeArrowheads="1"/>
          </p:cNvSpPr>
          <p:nvPr/>
        </p:nvSpPr>
        <p:spPr bwMode="auto">
          <a:xfrm>
            <a:off x="900113" y="4230688"/>
            <a:ext cx="393700" cy="574675"/>
          </a:xfrm>
          <a:prstGeom prst="rect">
            <a:avLst/>
          </a:prstGeom>
          <a:noFill/>
          <a:ln w="9525">
            <a:noFill/>
            <a:miter lim="800000"/>
            <a:headEnd/>
            <a:tailEnd/>
          </a:ln>
        </p:spPr>
        <p:txBody>
          <a:bodyPr wrap="none" lIns="82058" tIns="41029" rIns="82058" bIns="41029">
            <a:spAutoFit/>
          </a:bodyPr>
          <a:lstStyle/>
          <a:p>
            <a:r>
              <a:rPr lang="en-US" sz="3200" b="1">
                <a:solidFill>
                  <a:srgbClr val="FF0000"/>
                </a:solidFill>
                <a:latin typeface="Arial" charset="0"/>
              </a:rPr>
              <a:t>0</a:t>
            </a:r>
            <a:endParaRPr lang="en-US" sz="2200">
              <a:latin typeface="Arial" charset="0"/>
            </a:endParaRPr>
          </a:p>
        </p:txBody>
      </p:sp>
      <p:sp>
        <p:nvSpPr>
          <p:cNvPr id="52229" name="Text Box 9"/>
          <p:cNvSpPr txBox="1">
            <a:spLocks noChangeArrowheads="1"/>
          </p:cNvSpPr>
          <p:nvPr/>
        </p:nvSpPr>
        <p:spPr bwMode="auto">
          <a:xfrm>
            <a:off x="7704138" y="4230688"/>
            <a:ext cx="620712" cy="574675"/>
          </a:xfrm>
          <a:prstGeom prst="rect">
            <a:avLst/>
          </a:prstGeom>
          <a:noFill/>
          <a:ln w="9525">
            <a:noFill/>
            <a:miter lim="800000"/>
            <a:headEnd/>
            <a:tailEnd/>
          </a:ln>
        </p:spPr>
        <p:txBody>
          <a:bodyPr wrap="none" lIns="82058" tIns="41029" rIns="82058" bIns="41029">
            <a:spAutoFit/>
          </a:bodyPr>
          <a:lstStyle/>
          <a:p>
            <a:r>
              <a:rPr lang="en-US" sz="3200" b="1">
                <a:solidFill>
                  <a:srgbClr val="FF0000"/>
                </a:solidFill>
                <a:latin typeface="Arial" charset="0"/>
              </a:rPr>
              <a:t>14</a:t>
            </a:r>
            <a:endParaRPr lang="en-US" sz="2200">
              <a:solidFill>
                <a:srgbClr val="FF0000"/>
              </a:solidFill>
              <a:latin typeface="Arial" charset="0"/>
            </a:endParaRPr>
          </a:p>
        </p:txBody>
      </p:sp>
      <p:sp>
        <p:nvSpPr>
          <p:cNvPr id="52230" name="Text Box 10"/>
          <p:cNvSpPr txBox="1">
            <a:spLocks noChangeArrowheads="1"/>
          </p:cNvSpPr>
          <p:nvPr/>
        </p:nvSpPr>
        <p:spPr bwMode="auto">
          <a:xfrm>
            <a:off x="4017963" y="4230688"/>
            <a:ext cx="393700" cy="574675"/>
          </a:xfrm>
          <a:prstGeom prst="rect">
            <a:avLst/>
          </a:prstGeom>
          <a:noFill/>
          <a:ln w="9525">
            <a:noFill/>
            <a:miter lim="800000"/>
            <a:headEnd/>
            <a:tailEnd/>
          </a:ln>
        </p:spPr>
        <p:txBody>
          <a:bodyPr wrap="none" lIns="82058" tIns="41029" rIns="82058" bIns="41029">
            <a:spAutoFit/>
          </a:bodyPr>
          <a:lstStyle/>
          <a:p>
            <a:r>
              <a:rPr lang="en-US" sz="3200" b="1">
                <a:solidFill>
                  <a:srgbClr val="33CC33"/>
                </a:solidFill>
                <a:latin typeface="Arial" charset="0"/>
              </a:rPr>
              <a:t>7</a:t>
            </a:r>
            <a:endParaRPr lang="en-US" sz="2200">
              <a:solidFill>
                <a:srgbClr val="33CC33"/>
              </a:solidFill>
              <a:latin typeface="Arial" charset="0"/>
            </a:endParaRPr>
          </a:p>
        </p:txBody>
      </p:sp>
      <p:sp>
        <p:nvSpPr>
          <p:cNvPr id="52231" name="Text Box 11"/>
          <p:cNvSpPr txBox="1">
            <a:spLocks noChangeArrowheads="1"/>
          </p:cNvSpPr>
          <p:nvPr/>
        </p:nvSpPr>
        <p:spPr bwMode="auto">
          <a:xfrm>
            <a:off x="969963" y="4878388"/>
            <a:ext cx="1281112" cy="530225"/>
          </a:xfrm>
          <a:prstGeom prst="rect">
            <a:avLst/>
          </a:prstGeom>
          <a:noFill/>
          <a:ln w="9525">
            <a:noFill/>
            <a:miter lim="800000"/>
            <a:headEnd/>
            <a:tailEnd/>
          </a:ln>
        </p:spPr>
        <p:txBody>
          <a:bodyPr wrap="none" lIns="82058" tIns="41029" rIns="82058" bIns="41029">
            <a:spAutoFit/>
          </a:bodyPr>
          <a:lstStyle/>
          <a:p>
            <a:r>
              <a:rPr lang="en-US" sz="2900" b="1">
                <a:solidFill>
                  <a:srgbClr val="000066"/>
                </a:solidFill>
                <a:latin typeface="Arial" charset="0"/>
              </a:rPr>
              <a:t>Acidic</a:t>
            </a:r>
            <a:endParaRPr lang="en-US" sz="2200">
              <a:solidFill>
                <a:srgbClr val="000066"/>
              </a:solidFill>
              <a:latin typeface="Arial" charset="0"/>
            </a:endParaRPr>
          </a:p>
        </p:txBody>
      </p:sp>
      <p:sp>
        <p:nvSpPr>
          <p:cNvPr id="52232" name="Text Box 12"/>
          <p:cNvSpPr txBox="1">
            <a:spLocks noChangeArrowheads="1"/>
          </p:cNvSpPr>
          <p:nvPr/>
        </p:nvSpPr>
        <p:spPr bwMode="auto">
          <a:xfrm>
            <a:off x="3879850" y="4878388"/>
            <a:ext cx="1446213" cy="530225"/>
          </a:xfrm>
          <a:prstGeom prst="rect">
            <a:avLst/>
          </a:prstGeom>
          <a:noFill/>
          <a:ln w="9525">
            <a:noFill/>
            <a:miter lim="800000"/>
            <a:headEnd/>
            <a:tailEnd/>
          </a:ln>
        </p:spPr>
        <p:txBody>
          <a:bodyPr wrap="none" lIns="82058" tIns="41029" rIns="82058" bIns="41029">
            <a:spAutoFit/>
          </a:bodyPr>
          <a:lstStyle/>
          <a:p>
            <a:r>
              <a:rPr lang="en-US" sz="2900" b="1">
                <a:solidFill>
                  <a:srgbClr val="000066"/>
                </a:solidFill>
                <a:latin typeface="Arial" charset="0"/>
              </a:rPr>
              <a:t>Neutral</a:t>
            </a:r>
            <a:endParaRPr lang="en-US" sz="2200">
              <a:solidFill>
                <a:srgbClr val="000066"/>
              </a:solidFill>
              <a:latin typeface="Arial" charset="0"/>
            </a:endParaRPr>
          </a:p>
        </p:txBody>
      </p:sp>
      <p:sp>
        <p:nvSpPr>
          <p:cNvPr id="52233" name="Text Box 13"/>
          <p:cNvSpPr txBox="1">
            <a:spLocks noChangeArrowheads="1"/>
          </p:cNvSpPr>
          <p:nvPr/>
        </p:nvSpPr>
        <p:spPr bwMode="auto">
          <a:xfrm>
            <a:off x="7273925" y="4878388"/>
            <a:ext cx="1590675" cy="530225"/>
          </a:xfrm>
          <a:prstGeom prst="rect">
            <a:avLst/>
          </a:prstGeom>
          <a:noFill/>
          <a:ln w="9525">
            <a:noFill/>
            <a:miter lim="800000"/>
            <a:headEnd/>
            <a:tailEnd/>
          </a:ln>
        </p:spPr>
        <p:txBody>
          <a:bodyPr wrap="none" lIns="82058" tIns="41029" rIns="82058" bIns="41029">
            <a:spAutoFit/>
          </a:bodyPr>
          <a:lstStyle/>
          <a:p>
            <a:r>
              <a:rPr lang="en-US" sz="2900" b="1">
                <a:solidFill>
                  <a:srgbClr val="000066"/>
                </a:solidFill>
                <a:latin typeface="Arial" charset="0"/>
              </a:rPr>
              <a:t>Alkaline</a:t>
            </a:r>
          </a:p>
        </p:txBody>
      </p:sp>
      <p:sp>
        <p:nvSpPr>
          <p:cNvPr id="117776" name="Rectangle 16"/>
          <p:cNvSpPr>
            <a:spLocks noChangeArrowheads="1"/>
          </p:cNvSpPr>
          <p:nvPr/>
        </p:nvSpPr>
        <p:spPr bwMode="auto">
          <a:xfrm>
            <a:off x="346075" y="1949450"/>
            <a:ext cx="8548688" cy="914400"/>
          </a:xfrm>
          <a:prstGeom prst="rect">
            <a:avLst/>
          </a:prstGeom>
          <a:noFill/>
          <a:ln w="9525">
            <a:noFill/>
            <a:miter lim="800000"/>
            <a:headEnd/>
            <a:tailEnd/>
          </a:ln>
        </p:spPr>
        <p:txBody>
          <a:bodyPr lIns="82058" tIns="41029" rIns="82058" bIns="41029"/>
          <a:lstStyle/>
          <a:p>
            <a:pPr marL="306388" indent="-306388">
              <a:spcBef>
                <a:spcPct val="20000"/>
              </a:spcBef>
              <a:buFontTx/>
              <a:buChar char="•"/>
            </a:pPr>
            <a:endParaRPr lang="en-US" sz="2500" b="1">
              <a:latin typeface="Arial" charset="0"/>
            </a:endParaRPr>
          </a:p>
        </p:txBody>
      </p:sp>
      <p:pic>
        <p:nvPicPr>
          <p:cNvPr id="52235" name="Picture 5" descr="L2 slide 6 crop"/>
          <p:cNvPicPr>
            <a:picLocks noChangeAspect="1" noChangeArrowheads="1"/>
          </p:cNvPicPr>
          <p:nvPr/>
        </p:nvPicPr>
        <p:blipFill>
          <a:blip r:embed="rId5" cstate="print"/>
          <a:srcRect b="16667"/>
          <a:stretch>
            <a:fillRect/>
          </a:stretch>
        </p:blipFill>
        <p:spPr bwMode="auto">
          <a:xfrm>
            <a:off x="762000" y="2824163"/>
            <a:ext cx="7827963" cy="1949450"/>
          </a:xfrm>
          <a:prstGeom prst="rect">
            <a:avLst/>
          </a:prstGeom>
          <a:noFill/>
          <a:ln w="38100">
            <a:solidFill>
              <a:srgbClr val="000000"/>
            </a:solid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3920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28600"/>
            <a:ext cx="8305800" cy="1143000"/>
          </a:xfrm>
        </p:spPr>
        <p:txBody>
          <a:bodyPr/>
          <a:lstStyle/>
          <a:p>
            <a:pPr algn="ctr"/>
            <a:r>
              <a:rPr lang="en-US" dirty="0" smtClean="0"/>
              <a:t>Adjusting pH</a:t>
            </a:r>
            <a:endParaRPr lang="en-US" dirty="0"/>
          </a:p>
        </p:txBody>
      </p:sp>
      <p:pic>
        <p:nvPicPr>
          <p:cNvPr id="142338" name="Picture 2" descr="http://www.aglime.com.au/aglimeactions/wheatgraph1.jpg"/>
          <p:cNvPicPr>
            <a:picLocks noChangeAspect="1" noChangeArrowheads="1"/>
          </p:cNvPicPr>
          <p:nvPr/>
        </p:nvPicPr>
        <p:blipFill>
          <a:blip r:embed="rId5" cstate="print"/>
          <a:srcRect/>
          <a:stretch>
            <a:fillRect/>
          </a:stretch>
        </p:blipFill>
        <p:spPr bwMode="auto">
          <a:xfrm>
            <a:off x="1143000" y="1524000"/>
            <a:ext cx="6119446" cy="4114800"/>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3504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5" cstate="print"/>
          <a:srcRect/>
          <a:stretch>
            <a:fillRect/>
          </a:stretch>
        </p:blipFill>
        <p:spPr bwMode="auto">
          <a:xfrm>
            <a:off x="990600" y="152400"/>
            <a:ext cx="5145731" cy="55626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10364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5" cstate="print"/>
          <a:srcRect/>
          <a:stretch>
            <a:fillRect/>
          </a:stretch>
        </p:blipFill>
        <p:spPr bwMode="auto">
          <a:xfrm>
            <a:off x="16810" y="381000"/>
            <a:ext cx="9127190" cy="6107246"/>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4381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
        <p:nvSpPr>
          <p:cNvPr id="3" name="Rectangle 2"/>
          <p:cNvSpPr/>
          <p:nvPr/>
        </p:nvSpPr>
        <p:spPr>
          <a:xfrm>
            <a:off x="609600" y="6050637"/>
            <a:ext cx="6477000" cy="461665"/>
          </a:xfrm>
          <a:prstGeom prst="rect">
            <a:avLst/>
          </a:prstGeom>
        </p:spPr>
        <p:txBody>
          <a:bodyPr wrap="square">
            <a:spAutoFit/>
          </a:bodyPr>
          <a:lstStyle/>
          <a:p>
            <a:r>
              <a:rPr lang="en-US" sz="2000" dirty="0">
                <a:hlinkClick r:id="rId6"/>
              </a:rPr>
              <a:t>http</a:t>
            </a:r>
            <a:r>
              <a:rPr lang="en-US" dirty="0">
                <a:hlinkClick r:id="rId6"/>
              </a:rPr>
              <a:t>://www2.ca.uky.edu/agc/pubs/id/id36/id36.pdf</a:t>
            </a:r>
            <a:endParaRPr lang="en-US" dirty="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128527"/>
            <a:ext cx="4519613" cy="5867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advTm="5175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5" cstate="print"/>
          <a:srcRect/>
          <a:stretch>
            <a:fillRect/>
          </a:stretch>
        </p:blipFill>
        <p:spPr bwMode="auto">
          <a:xfrm>
            <a:off x="2667000" y="26503"/>
            <a:ext cx="3733800" cy="6818245"/>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5670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5" cstate="print"/>
          <a:srcRect/>
          <a:stretch>
            <a:fillRect/>
          </a:stretch>
        </p:blipFill>
        <p:spPr bwMode="auto">
          <a:xfrm>
            <a:off x="67860" y="1524000"/>
            <a:ext cx="9076140" cy="3831391"/>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5105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5" cstate="print"/>
          <a:srcRect/>
          <a:stretch>
            <a:fillRect/>
          </a:stretch>
        </p:blipFill>
        <p:spPr bwMode="auto">
          <a:xfrm>
            <a:off x="43097" y="1676400"/>
            <a:ext cx="9100903" cy="374644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2998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0"/>
            <a:ext cx="762000" cy="6858000"/>
          </a:xfrm>
          <a:prstGeom prst="rect">
            <a:avLst/>
          </a:prstGeom>
          <a:solidFill>
            <a:schemeClr val="accent1"/>
          </a:solidFill>
          <a:ln w="9525">
            <a:solidFill>
              <a:schemeClr val="accent1"/>
            </a:solidFill>
            <a:miter lim="800000"/>
            <a:headEnd/>
            <a:tailEnd/>
          </a:ln>
        </p:spPr>
        <p:txBody>
          <a:bodyPr wrap="none" lIns="91429" tIns="45714" rIns="91429" bIns="45714" anchor="ctr"/>
          <a:lstStyle/>
          <a:p>
            <a:endParaRPr lang="en-US"/>
          </a:p>
        </p:txBody>
      </p:sp>
      <p:sp>
        <p:nvSpPr>
          <p:cNvPr id="4099" name="Rectangle 3"/>
          <p:cNvSpPr>
            <a:spLocks noChangeArrowheads="1"/>
          </p:cNvSpPr>
          <p:nvPr/>
        </p:nvSpPr>
        <p:spPr bwMode="auto">
          <a:xfrm>
            <a:off x="4419600" y="228600"/>
            <a:ext cx="4343400" cy="6629400"/>
          </a:xfrm>
          <a:prstGeom prst="rect">
            <a:avLst/>
          </a:prstGeom>
          <a:solidFill>
            <a:schemeClr val="accent1"/>
          </a:solidFill>
          <a:ln w="9525">
            <a:solidFill>
              <a:schemeClr val="tx1"/>
            </a:solidFill>
            <a:miter lim="800000"/>
            <a:headEnd/>
            <a:tailEnd/>
          </a:ln>
        </p:spPr>
        <p:txBody>
          <a:bodyPr wrap="none" lIns="91429" tIns="45714" rIns="91429" bIns="45714" anchor="ctr"/>
          <a:lstStyle/>
          <a:p>
            <a:endParaRPr lang="en-US"/>
          </a:p>
        </p:txBody>
      </p:sp>
      <p:sp>
        <p:nvSpPr>
          <p:cNvPr id="4100" name="Rectangle 4"/>
          <p:cNvSpPr>
            <a:spLocks noGrp="1" noChangeArrowheads="1"/>
          </p:cNvSpPr>
          <p:nvPr>
            <p:ph type="title"/>
          </p:nvPr>
        </p:nvSpPr>
        <p:spPr>
          <a:xfrm>
            <a:off x="426720" y="228600"/>
            <a:ext cx="4648200" cy="1143000"/>
          </a:xfrm>
        </p:spPr>
        <p:txBody>
          <a:bodyPr/>
          <a:lstStyle/>
          <a:p>
            <a:r>
              <a:rPr lang="en-US" sz="4000" dirty="0"/>
              <a:t>Ideal Soil Profile</a:t>
            </a:r>
          </a:p>
        </p:txBody>
      </p:sp>
      <p:pic>
        <p:nvPicPr>
          <p:cNvPr id="4104" name="Picture 8" descr="Soil profile and horizons"/>
          <p:cNvPicPr>
            <a:picLocks noGrp="1" noChangeAspect="1" noChangeArrowheads="1"/>
          </p:cNvPicPr>
          <p:nvPr>
            <p:ph type="clipArt" sz="half" idx="1"/>
          </p:nvPr>
        </p:nvPicPr>
        <p:blipFill>
          <a:blip r:embed="rId5" cstate="print"/>
          <a:srcRect/>
          <a:stretch>
            <a:fillRect/>
          </a:stretch>
        </p:blipFill>
        <p:spPr>
          <a:xfrm>
            <a:off x="841248" y="1464501"/>
            <a:ext cx="3486404" cy="4499365"/>
          </a:xfrm>
        </p:spPr>
      </p:pic>
      <p:sp>
        <p:nvSpPr>
          <p:cNvPr id="18437" name="Rectangle 5"/>
          <p:cNvSpPr>
            <a:spLocks noGrp="1" noChangeArrowheads="1"/>
          </p:cNvSpPr>
          <p:nvPr>
            <p:ph type="body" sz="half" idx="2"/>
          </p:nvPr>
        </p:nvSpPr>
        <p:spPr>
          <a:xfrm>
            <a:off x="4648200" y="1447800"/>
            <a:ext cx="3810000" cy="4876800"/>
          </a:xfrm>
        </p:spPr>
        <p:txBody>
          <a:bodyPr>
            <a:normAutofit fontScale="92500" lnSpcReduction="10000"/>
          </a:bodyPr>
          <a:lstStyle/>
          <a:p>
            <a:r>
              <a:rPr lang="en-US" sz="2000" dirty="0" smtClean="0">
                <a:solidFill>
                  <a:schemeClr val="tx1"/>
                </a:solidFill>
                <a:latin typeface="Arial" charset="0"/>
              </a:rPr>
              <a:t>(O horizon)</a:t>
            </a:r>
          </a:p>
          <a:p>
            <a:r>
              <a:rPr lang="en-US" sz="2800" dirty="0" smtClean="0">
                <a:solidFill>
                  <a:srgbClr val="FF0000"/>
                </a:solidFill>
                <a:latin typeface="Arial" charset="0"/>
              </a:rPr>
              <a:t>A horizon</a:t>
            </a:r>
          </a:p>
          <a:p>
            <a:pPr lvl="1"/>
            <a:r>
              <a:rPr lang="en-US" sz="2400" dirty="0" smtClean="0">
                <a:solidFill>
                  <a:schemeClr val="tx1"/>
                </a:solidFill>
                <a:latin typeface="Arial" charset="0"/>
              </a:rPr>
              <a:t>Topsoil</a:t>
            </a:r>
          </a:p>
          <a:p>
            <a:r>
              <a:rPr lang="en-US" sz="2000" dirty="0" smtClean="0">
                <a:solidFill>
                  <a:schemeClr val="tx1"/>
                </a:solidFill>
                <a:latin typeface="Arial" charset="0"/>
              </a:rPr>
              <a:t>(E horizon)</a:t>
            </a:r>
          </a:p>
          <a:p>
            <a:r>
              <a:rPr lang="en-US" sz="2800" dirty="0" smtClean="0">
                <a:solidFill>
                  <a:srgbClr val="FF0000"/>
                </a:solidFill>
                <a:latin typeface="Arial" charset="0"/>
              </a:rPr>
              <a:t>B horizon</a:t>
            </a:r>
          </a:p>
          <a:p>
            <a:pPr lvl="1"/>
            <a:r>
              <a:rPr lang="en-US" sz="2400" dirty="0" smtClean="0">
                <a:solidFill>
                  <a:schemeClr val="tx1"/>
                </a:solidFill>
                <a:latin typeface="Arial" charset="0"/>
              </a:rPr>
              <a:t>Subsoil</a:t>
            </a:r>
          </a:p>
          <a:p>
            <a:r>
              <a:rPr lang="en-US" sz="2800" dirty="0" smtClean="0">
                <a:solidFill>
                  <a:srgbClr val="FF0000"/>
                </a:solidFill>
                <a:latin typeface="Arial" charset="0"/>
              </a:rPr>
              <a:t>C horizon</a:t>
            </a:r>
          </a:p>
          <a:p>
            <a:pPr lvl="1"/>
            <a:r>
              <a:rPr lang="en-US" sz="2400" dirty="0" smtClean="0">
                <a:solidFill>
                  <a:schemeClr val="tx1"/>
                </a:solidFill>
                <a:latin typeface="Arial" charset="0"/>
              </a:rPr>
              <a:t>Substratum</a:t>
            </a:r>
          </a:p>
          <a:p>
            <a:pPr lvl="1"/>
            <a:r>
              <a:rPr lang="en-US" sz="2400" dirty="0" smtClean="0">
                <a:solidFill>
                  <a:schemeClr val="tx1"/>
                </a:solidFill>
                <a:latin typeface="Arial" charset="0"/>
              </a:rPr>
              <a:t>Parent Material</a:t>
            </a:r>
          </a:p>
          <a:p>
            <a:pPr lvl="1"/>
            <a:r>
              <a:rPr lang="en-US" sz="2400" dirty="0" smtClean="0">
                <a:solidFill>
                  <a:schemeClr val="tx1"/>
                </a:solidFill>
                <a:latin typeface="Arial" charset="0"/>
              </a:rPr>
              <a:t>Regolith</a:t>
            </a:r>
          </a:p>
          <a:p>
            <a:pPr lvl="1"/>
            <a:r>
              <a:rPr lang="en-US" sz="2400" dirty="0" smtClean="0">
                <a:solidFill>
                  <a:schemeClr val="tx1"/>
                </a:solidFill>
                <a:latin typeface="Arial" charset="0"/>
              </a:rPr>
              <a:t>Bedrock</a:t>
            </a:r>
          </a:p>
          <a:p>
            <a:pPr lvl="1">
              <a:buFontTx/>
              <a:buNone/>
            </a:pPr>
            <a:r>
              <a:rPr lang="en-US" sz="2400" dirty="0" smtClean="0">
                <a:latin typeface="Arial" charset="0"/>
              </a:rPr>
              <a:t>	</a:t>
            </a:r>
          </a:p>
          <a:p>
            <a:pPr lvl="1"/>
            <a:endParaRPr lang="en-US" sz="2400" dirty="0" smtClean="0">
              <a:latin typeface="Arial" charset="0"/>
            </a:endParaRPr>
          </a:p>
        </p:txBody>
      </p:sp>
      <p:sp>
        <p:nvSpPr>
          <p:cNvPr id="4102" name="Text Box 6"/>
          <p:cNvSpPr txBox="1">
            <a:spLocks noChangeArrowheads="1"/>
          </p:cNvSpPr>
          <p:nvPr/>
        </p:nvSpPr>
        <p:spPr bwMode="auto">
          <a:xfrm>
            <a:off x="1066800" y="6059488"/>
            <a:ext cx="2767013" cy="457200"/>
          </a:xfrm>
          <a:prstGeom prst="rect">
            <a:avLst/>
          </a:prstGeom>
          <a:noFill/>
          <a:ln w="9525">
            <a:noFill/>
            <a:miter lim="800000"/>
            <a:headEnd/>
            <a:tailEnd/>
          </a:ln>
        </p:spPr>
        <p:txBody>
          <a:bodyPr wrap="none" lIns="91429" tIns="45714" rIns="91429" bIns="45714">
            <a:spAutoFit/>
          </a:bodyPr>
          <a:lstStyle/>
          <a:p>
            <a:r>
              <a:rPr lang="en-US" dirty="0">
                <a:latin typeface="Arial" charset="0"/>
              </a:rPr>
              <a:t>2 inches to 5+ feet</a:t>
            </a:r>
          </a:p>
        </p:txBody>
      </p:sp>
      <p:sp>
        <p:nvSpPr>
          <p:cNvPr id="4103" name="Text Box 7"/>
          <p:cNvSpPr txBox="1">
            <a:spLocks noChangeArrowheads="1"/>
          </p:cNvSpPr>
          <p:nvPr/>
        </p:nvSpPr>
        <p:spPr bwMode="auto">
          <a:xfrm>
            <a:off x="5241925" y="533400"/>
            <a:ext cx="3133725" cy="646113"/>
          </a:xfrm>
          <a:prstGeom prst="rect">
            <a:avLst/>
          </a:prstGeom>
          <a:solidFill>
            <a:schemeClr val="bg1"/>
          </a:solidFill>
          <a:ln w="9525">
            <a:noFill/>
            <a:miter lim="800000"/>
            <a:headEnd/>
            <a:tailEnd/>
          </a:ln>
        </p:spPr>
        <p:txBody>
          <a:bodyPr wrap="none" lIns="91429" tIns="45714" rIns="91429" bIns="45714">
            <a:spAutoFit/>
          </a:bodyPr>
          <a:lstStyle/>
          <a:p>
            <a:r>
              <a:rPr lang="en-US" sz="3600" b="1">
                <a:solidFill>
                  <a:srgbClr val="0099FF"/>
                </a:solidFill>
                <a:latin typeface="Arial" charset="0"/>
              </a:rPr>
              <a:t>Soil Horizons</a:t>
            </a:r>
            <a:endParaRPr lang="en-US">
              <a:solidFill>
                <a:srgbClr val="0099FF"/>
              </a:solidFill>
              <a:latin typeface="Arial" charset="0"/>
            </a:endParaRPr>
          </a:p>
        </p:txBody>
      </p:sp>
      <p:sp>
        <p:nvSpPr>
          <p:cNvPr id="4105" name="Rectangle 9"/>
          <p:cNvSpPr>
            <a:spLocks noChangeArrowheads="1"/>
          </p:cNvSpPr>
          <p:nvPr/>
        </p:nvSpPr>
        <p:spPr bwMode="auto">
          <a:xfrm>
            <a:off x="841248" y="1028637"/>
            <a:ext cx="3429000" cy="457200"/>
          </a:xfrm>
          <a:prstGeom prst="rect">
            <a:avLst/>
          </a:prstGeom>
          <a:solidFill>
            <a:srgbClr val="0099FF"/>
          </a:solidFill>
          <a:ln w="9525">
            <a:solidFill>
              <a:srgbClr val="0099FF"/>
            </a:solidFill>
            <a:miter lim="800000"/>
            <a:headEnd/>
            <a:tailEnd/>
          </a:ln>
        </p:spPr>
        <p:txBody>
          <a:bodyPr wrap="none" lIns="91429" tIns="45714" rIns="91429" bIns="45714" anchor="ctr"/>
          <a:lstStyle/>
          <a:p>
            <a:endParaRPr lang="en-US"/>
          </a:p>
        </p:txBody>
      </p:sp>
      <p:sp>
        <p:nvSpPr>
          <p:cNvPr id="4106" name="Text Box 10"/>
          <p:cNvSpPr txBox="1">
            <a:spLocks noChangeArrowheads="1"/>
          </p:cNvSpPr>
          <p:nvPr/>
        </p:nvSpPr>
        <p:spPr bwMode="auto">
          <a:xfrm>
            <a:off x="1066800" y="1028637"/>
            <a:ext cx="2895600" cy="457200"/>
          </a:xfrm>
          <a:prstGeom prst="rect">
            <a:avLst/>
          </a:prstGeom>
          <a:noFill/>
          <a:ln w="9525">
            <a:noFill/>
            <a:miter lim="800000"/>
            <a:headEnd/>
            <a:tailEnd/>
          </a:ln>
        </p:spPr>
        <p:txBody>
          <a:bodyPr wrap="square" lIns="91429" tIns="45714" rIns="91429" bIns="45714">
            <a:spAutoFit/>
          </a:bodyPr>
          <a:lstStyle/>
          <a:p>
            <a:r>
              <a:rPr lang="en-US" dirty="0">
                <a:latin typeface="Arial" charset="0"/>
              </a:rPr>
              <a:t>0 feet - surface</a:t>
            </a:r>
          </a:p>
        </p:txBody>
      </p:sp>
      <p:sp>
        <p:nvSpPr>
          <p:cNvPr id="4107" name="Rectangle 11"/>
          <p:cNvSpPr>
            <a:spLocks noChangeArrowheads="1"/>
          </p:cNvSpPr>
          <p:nvPr/>
        </p:nvSpPr>
        <p:spPr bwMode="auto">
          <a:xfrm>
            <a:off x="838200" y="2514600"/>
            <a:ext cx="457200" cy="228600"/>
          </a:xfrm>
          <a:prstGeom prst="rect">
            <a:avLst/>
          </a:prstGeom>
          <a:solidFill>
            <a:schemeClr val="bg1"/>
          </a:solidFill>
          <a:ln w="9525">
            <a:solidFill>
              <a:schemeClr val="bg1"/>
            </a:solidFill>
            <a:miter lim="800000"/>
            <a:headEnd/>
            <a:tailEnd/>
          </a:ln>
        </p:spPr>
        <p:txBody>
          <a:bodyPr wrap="none" lIns="91429" tIns="45714" rIns="91429" bIns="45714" anchor="ctr"/>
          <a:lstStyle/>
          <a:p>
            <a:endParaRPr lang="en-US"/>
          </a:p>
        </p:txBody>
      </p:sp>
      <p:sp>
        <p:nvSpPr>
          <p:cNvPr id="4108" name="Rectangle 12"/>
          <p:cNvSpPr>
            <a:spLocks noChangeArrowheads="1"/>
          </p:cNvSpPr>
          <p:nvPr/>
        </p:nvSpPr>
        <p:spPr bwMode="auto">
          <a:xfrm>
            <a:off x="457200" y="2438400"/>
            <a:ext cx="228600" cy="304800"/>
          </a:xfrm>
          <a:prstGeom prst="rect">
            <a:avLst/>
          </a:prstGeom>
          <a:solidFill>
            <a:schemeClr val="bg1"/>
          </a:solidFill>
          <a:ln w="9525">
            <a:solidFill>
              <a:schemeClr val="bg1"/>
            </a:solidFill>
            <a:miter lim="800000"/>
            <a:headEnd/>
            <a:tailEnd/>
          </a:ln>
        </p:spPr>
        <p:txBody>
          <a:bodyPr wrap="none" lIns="91429" tIns="45714" rIns="91429" bIns="45714" anchor="ctr"/>
          <a:lstStyle/>
          <a:p>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5150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762000" y="381000"/>
            <a:ext cx="8077200" cy="1143000"/>
          </a:xfrm>
        </p:spPr>
        <p:txBody>
          <a:bodyPr>
            <a:normAutofit fontScale="90000"/>
          </a:bodyPr>
          <a:lstStyle/>
          <a:p>
            <a:pPr algn="ctr">
              <a:defRPr/>
            </a:pPr>
            <a:r>
              <a:rPr lang="en-US" sz="4000" dirty="0"/>
              <a:t>Problems more commonly found </a:t>
            </a:r>
            <a:r>
              <a:rPr lang="en-US" sz="4000" dirty="0" smtClean="0"/>
              <a:t/>
            </a:r>
            <a:br>
              <a:rPr lang="en-US" sz="4000" dirty="0" smtClean="0"/>
            </a:br>
            <a:r>
              <a:rPr lang="en-US" sz="4000" dirty="0" smtClean="0"/>
              <a:t>in </a:t>
            </a:r>
            <a:r>
              <a:rPr lang="en-US" sz="4000" dirty="0"/>
              <a:t>specialty crops</a:t>
            </a:r>
          </a:p>
        </p:txBody>
      </p:sp>
      <p:sp>
        <p:nvSpPr>
          <p:cNvPr id="46083" name="Rectangle 3"/>
          <p:cNvSpPr>
            <a:spLocks noGrp="1" noChangeArrowheads="1"/>
          </p:cNvSpPr>
          <p:nvPr>
            <p:ph idx="1"/>
          </p:nvPr>
        </p:nvSpPr>
        <p:spPr>
          <a:xfrm>
            <a:off x="670719" y="1752600"/>
            <a:ext cx="8077200" cy="4297363"/>
          </a:xfrm>
        </p:spPr>
        <p:txBody>
          <a:bodyPr>
            <a:normAutofit/>
          </a:bodyPr>
          <a:lstStyle/>
          <a:p>
            <a:pPr>
              <a:lnSpc>
                <a:spcPct val="150000"/>
              </a:lnSpc>
            </a:pPr>
            <a:r>
              <a:rPr lang="en-US" sz="3600" dirty="0" smtClean="0"/>
              <a:t>Phosphorus scores too high</a:t>
            </a:r>
          </a:p>
          <a:p>
            <a:pPr>
              <a:lnSpc>
                <a:spcPct val="150000"/>
              </a:lnSpc>
            </a:pPr>
            <a:r>
              <a:rPr lang="en-US" sz="3600" dirty="0" smtClean="0"/>
              <a:t>Advising on foliar feeding</a:t>
            </a:r>
          </a:p>
          <a:p>
            <a:pPr>
              <a:lnSpc>
                <a:spcPct val="150000"/>
              </a:lnSpc>
            </a:pPr>
            <a:r>
              <a:rPr lang="en-US" sz="3600" dirty="0" smtClean="0"/>
              <a:t>Nutrients out of balance?</a:t>
            </a:r>
          </a:p>
          <a:p>
            <a:pPr>
              <a:lnSpc>
                <a:spcPct val="150000"/>
              </a:lnSpc>
            </a:pPr>
            <a:r>
              <a:rPr lang="en-US" sz="3600" dirty="0" smtClean="0"/>
              <a:t>“Disease” associated with fertility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9574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mtClean="0"/>
              <a:t>Other differences</a:t>
            </a:r>
          </a:p>
        </p:txBody>
      </p:sp>
      <p:sp>
        <p:nvSpPr>
          <p:cNvPr id="47107" name="Rectangle 3"/>
          <p:cNvSpPr>
            <a:spLocks noGrp="1" noChangeArrowheads="1"/>
          </p:cNvSpPr>
          <p:nvPr>
            <p:ph idx="1"/>
          </p:nvPr>
        </p:nvSpPr>
        <p:spPr/>
        <p:txBody>
          <a:bodyPr>
            <a:normAutofit lnSpcReduction="10000"/>
          </a:bodyPr>
          <a:lstStyle/>
          <a:p>
            <a:r>
              <a:rPr lang="en-US" smtClean="0"/>
              <a:t>Fertilizer materials used</a:t>
            </a:r>
          </a:p>
          <a:p>
            <a:r>
              <a:rPr lang="en-US" smtClean="0"/>
              <a:t>Timing of application</a:t>
            </a:r>
          </a:p>
          <a:p>
            <a:r>
              <a:rPr lang="en-US" smtClean="0"/>
              <a:t>Method of application</a:t>
            </a:r>
          </a:p>
          <a:p>
            <a:r>
              <a:rPr lang="en-US" smtClean="0"/>
              <a:t>Fertilizer input expenses are normally not that significant in the overall cost of production</a:t>
            </a:r>
          </a:p>
          <a:p>
            <a:r>
              <a:rPr lang="en-US" smtClean="0"/>
              <a:t>Excess fertilizer may result in problems beyond the simple waste of money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4838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a:defRPr/>
            </a:pPr>
            <a:r>
              <a:rPr lang="en-US" sz="4000"/>
              <a:t>Tools in addition to soil testing utilized by Illinois specialty crop producers</a:t>
            </a:r>
          </a:p>
        </p:txBody>
      </p:sp>
      <p:sp>
        <p:nvSpPr>
          <p:cNvPr id="48131" name="Rectangle 3"/>
          <p:cNvSpPr>
            <a:spLocks noGrp="1" noChangeArrowheads="1"/>
          </p:cNvSpPr>
          <p:nvPr>
            <p:ph idx="1"/>
          </p:nvPr>
        </p:nvSpPr>
        <p:spPr>
          <a:xfrm>
            <a:off x="533400" y="1905000"/>
            <a:ext cx="8229600" cy="4525963"/>
          </a:xfrm>
        </p:spPr>
        <p:txBody>
          <a:bodyPr/>
          <a:lstStyle/>
          <a:p>
            <a:r>
              <a:rPr lang="en-US" dirty="0" smtClean="0"/>
              <a:t>Tissue analysis</a:t>
            </a:r>
          </a:p>
          <a:p>
            <a:r>
              <a:rPr lang="en-US" dirty="0" smtClean="0"/>
              <a:t>Petiole sap meters</a:t>
            </a:r>
          </a:p>
          <a:p>
            <a:r>
              <a:rPr lang="en-US" dirty="0" smtClean="0"/>
              <a:t>Visual inspection</a:t>
            </a:r>
          </a:p>
          <a:p>
            <a:pPr>
              <a:buNone/>
            </a:pPr>
            <a:endParaRPr lang="en-US" dirty="0" smtClean="0"/>
          </a:p>
          <a:p>
            <a:pPr>
              <a:buFontTx/>
              <a:buNone/>
            </a:pPr>
            <a:endParaRPr lang="en-U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5823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custDataLst>
              <p:tags r:id="rId2"/>
            </p:custDataLst>
          </p:nvPr>
        </p:nvSpPr>
        <p:spPr>
          <a:xfrm>
            <a:off x="1059084" y="838200"/>
            <a:ext cx="8077200" cy="1143000"/>
          </a:xfrm>
        </p:spPr>
        <p:txBody>
          <a:bodyPr/>
          <a:lstStyle/>
          <a:p>
            <a:pPr eaLnBrk="1" hangingPunct="1"/>
            <a:r>
              <a:rPr altLang="en-US" dirty="0" smtClean="0"/>
              <a:t>To reach us</a:t>
            </a:r>
          </a:p>
        </p:txBody>
      </p:sp>
      <p:graphicFrame>
        <p:nvGraphicFramePr>
          <p:cNvPr id="5" name="Content Placeholder 4"/>
          <p:cNvGraphicFramePr>
            <a:graphicFrameLocks noGrp="1"/>
          </p:cNvGraphicFramePr>
          <p:nvPr>
            <p:ph idx="1"/>
            <p:custDataLst>
              <p:tags r:id="rId3"/>
            </p:custDataLst>
            <p:extLst>
              <p:ext uri="{D42A27DB-BD31-4B8C-83A1-F6EECF244321}">
                <p14:modId xmlns:p14="http://schemas.microsoft.com/office/powerpoint/2010/main" val="3274778931"/>
              </p:ext>
            </p:extLst>
          </p:nvPr>
        </p:nvGraphicFramePr>
        <p:xfrm>
          <a:off x="1447800" y="2209800"/>
          <a:ext cx="5486400" cy="1759740"/>
        </p:xfrm>
        <a:graphic>
          <a:graphicData uri="http://schemas.openxmlformats.org/drawingml/2006/table">
            <a:tbl>
              <a:tblPr firstRow="1" bandRow="1">
                <a:tableStyleId>{5FD0F851-EC5A-4D38-B0AD-8093EC10F338}</a:tableStyleId>
              </a:tblPr>
              <a:tblGrid>
                <a:gridCol w="1866507"/>
                <a:gridCol w="3619893"/>
              </a:tblGrid>
              <a:tr h="479496">
                <a:tc>
                  <a:txBody>
                    <a:bodyPr/>
                    <a:lstStyle/>
                    <a:p>
                      <a:r>
                        <a:rPr lang="en-US" sz="1800" dirty="0" smtClean="0">
                          <a:latin typeface="+mj-lt"/>
                        </a:rPr>
                        <a:t>Contacts</a:t>
                      </a:r>
                      <a:endParaRPr lang="en-US" sz="1800" dirty="0">
                        <a:latin typeface="+mj-lt"/>
                      </a:endParaRPr>
                    </a:p>
                  </a:txBody>
                  <a:tcPr marT="45741" marB="45741" anchor="b"/>
                </a:tc>
                <a:tc>
                  <a:txBody>
                    <a:bodyPr/>
                    <a:lstStyle/>
                    <a:p>
                      <a:r>
                        <a:rPr lang="en-US" sz="1800" dirty="0" smtClean="0">
                          <a:latin typeface="+mj-lt"/>
                        </a:rPr>
                        <a:t>Contact information</a:t>
                      </a:r>
                      <a:endParaRPr lang="en-US" sz="1800" dirty="0">
                        <a:latin typeface="+mj-lt"/>
                      </a:endParaRPr>
                    </a:p>
                  </a:txBody>
                  <a:tcPr marT="45741" marB="45741" anchor="b"/>
                </a:tc>
              </a:tr>
              <a:tr h="471993">
                <a:tc>
                  <a:txBody>
                    <a:bodyPr/>
                    <a:lstStyle/>
                    <a:p>
                      <a:r>
                        <a:rPr lang="en-US" sz="1800" kern="1200" dirty="0" smtClean="0">
                          <a:solidFill>
                            <a:schemeClr val="tx1"/>
                          </a:solidFill>
                          <a:latin typeface="+mj-lt"/>
                          <a:ea typeface="+mn-ea"/>
                          <a:cs typeface="+mn-cs"/>
                        </a:rPr>
                        <a:t>Jeff Kindhart</a:t>
                      </a:r>
                      <a:endParaRPr lang="en-US" sz="1800" kern="1200" dirty="0">
                        <a:solidFill>
                          <a:schemeClr val="tx1"/>
                        </a:solidFill>
                        <a:latin typeface="+mj-lt"/>
                        <a:ea typeface="+mn-ea"/>
                        <a:cs typeface="+mn-cs"/>
                      </a:endParaRPr>
                    </a:p>
                  </a:txBody>
                  <a:tcPr marT="45741" marB="45741"/>
                </a:tc>
                <a:tc>
                  <a:txBody>
                    <a:bodyPr/>
                    <a:lstStyle/>
                    <a:p>
                      <a:r>
                        <a:rPr lang="en-US" sz="1800" dirty="0" smtClean="0">
                          <a:latin typeface="+mj-lt"/>
                          <a:hlinkClick r:id="rId8"/>
                        </a:rPr>
                        <a:t>jkindhar@illinois.edu</a:t>
                      </a:r>
                      <a:endParaRPr lang="en-US" sz="1800" dirty="0" smtClean="0">
                        <a:latin typeface="+mj-lt"/>
                      </a:endParaRPr>
                    </a:p>
                    <a:p>
                      <a:endParaRPr lang="en-US" sz="1800" dirty="0" smtClean="0">
                        <a:latin typeface="+mj-lt"/>
                      </a:endParaRPr>
                    </a:p>
                  </a:txBody>
                  <a:tcPr marT="45741" marB="45741"/>
                </a:tc>
              </a:tr>
              <a:tr h="471993">
                <a:tc>
                  <a:txBody>
                    <a:bodyPr/>
                    <a:lstStyle/>
                    <a:p>
                      <a:r>
                        <a:rPr lang="en-US" sz="1800" kern="1200" dirty="0" smtClean="0">
                          <a:solidFill>
                            <a:schemeClr val="tx1"/>
                          </a:solidFill>
                          <a:latin typeface="+mj-lt"/>
                          <a:ea typeface="+mn-ea"/>
                          <a:cs typeface="+mn-cs"/>
                        </a:rPr>
                        <a:t>Rick Weinzierl</a:t>
                      </a:r>
                      <a:endParaRPr lang="en-US" sz="1800" kern="1200" dirty="0">
                        <a:solidFill>
                          <a:schemeClr val="tx1"/>
                        </a:solidFill>
                        <a:latin typeface="+mj-lt"/>
                        <a:ea typeface="+mn-ea"/>
                        <a:cs typeface="+mn-cs"/>
                      </a:endParaRPr>
                    </a:p>
                  </a:txBody>
                  <a:tcPr marT="45741" marB="45741"/>
                </a:tc>
                <a:tc>
                  <a:txBody>
                    <a:bodyPr/>
                    <a:lstStyle/>
                    <a:p>
                      <a:r>
                        <a:rPr lang="en-US" sz="1800" kern="1200" dirty="0" smtClean="0">
                          <a:solidFill>
                            <a:schemeClr val="tx1"/>
                          </a:solidFill>
                          <a:latin typeface="+mj-lt"/>
                          <a:ea typeface="+mn-ea"/>
                          <a:cs typeface="+mn-cs"/>
                          <a:hlinkClick r:id="rId9"/>
                        </a:rPr>
                        <a:t>weinzier@illinois.edu</a:t>
                      </a:r>
                      <a:endParaRPr lang="en-US" sz="1800" kern="1200" dirty="0" smtClean="0">
                        <a:solidFill>
                          <a:schemeClr val="tx1"/>
                        </a:solidFill>
                        <a:latin typeface="+mj-lt"/>
                        <a:ea typeface="+mn-ea"/>
                        <a:cs typeface="+mn-cs"/>
                      </a:endParaRPr>
                    </a:p>
                    <a:p>
                      <a:endParaRPr lang="en-US" sz="1800" dirty="0" smtClean="0">
                        <a:latin typeface="+mj-lt"/>
                      </a:endParaRPr>
                    </a:p>
                  </a:txBody>
                  <a:tcPr marT="45741" marB="45741"/>
                </a:tc>
              </a:tr>
            </a:tbl>
          </a:graphicData>
        </a:graphic>
      </p:graphicFrame>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01511065"/>
      </p:ext>
    </p:extLst>
  </p:cSld>
  <p:clrMapOvr>
    <a:masterClrMapping/>
  </p:clrMapOvr>
  <p:transition spd="slow" advTm="1229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If you have questions … </a:t>
            </a:r>
            <a:endParaRPr lang="en-US" dirty="0"/>
          </a:p>
        </p:txBody>
      </p:sp>
      <p:pic>
        <p:nvPicPr>
          <p:cNvPr id="4"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sp>
        <p:nvSpPr>
          <p:cNvPr id="6" name="Content Placeholder 5"/>
          <p:cNvSpPr>
            <a:spLocks noGrp="1"/>
          </p:cNvSpPr>
          <p:nvPr>
            <p:ph idx="1"/>
          </p:nvPr>
        </p:nvSpPr>
        <p:spPr>
          <a:xfrm>
            <a:off x="685800" y="1596413"/>
            <a:ext cx="8305800" cy="4297363"/>
          </a:xfrm>
        </p:spPr>
        <p:txBody>
          <a:bodyPr/>
          <a:lstStyle/>
          <a:p>
            <a:r>
              <a:rPr lang="en-US" dirty="0" smtClean="0"/>
              <a:t>University of Illinois Extension Local Food Systems and Small Farms team</a:t>
            </a:r>
          </a:p>
          <a:p>
            <a:pPr lvl="1"/>
            <a:r>
              <a:rPr lang="en-US" dirty="0">
                <a:hlinkClick r:id="rId8"/>
              </a:rPr>
              <a:t>http://web.extension.illinois.edu/smallfarm</a:t>
            </a:r>
            <a:r>
              <a:rPr lang="en-US" dirty="0" smtClean="0">
                <a:hlinkClick r:id="rId8"/>
              </a:rPr>
              <a:t>/</a:t>
            </a:r>
            <a:endParaRPr lang="en-US" dirty="0" smtClean="0"/>
          </a:p>
          <a:p>
            <a:r>
              <a:rPr lang="en-US" dirty="0" smtClean="0"/>
              <a:t>USDA’s Start2Farm site</a:t>
            </a:r>
          </a:p>
          <a:p>
            <a:pPr lvl="1"/>
            <a:r>
              <a:rPr lang="en-US" dirty="0">
                <a:hlinkClick r:id="rId9"/>
              </a:rPr>
              <a:t>http://www.start2farm.gov</a:t>
            </a:r>
            <a:r>
              <a:rPr lang="en-US" dirty="0" smtClean="0">
                <a:hlinkClick r:id="rId9"/>
              </a:rPr>
              <a:t>/</a:t>
            </a:r>
            <a:r>
              <a:rPr lang="en-US" dirty="0" smtClean="0"/>
              <a:t> </a:t>
            </a:r>
            <a:endParaRPr lang="en-US" dirty="0"/>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17760456"/>
      </p:ext>
    </p:extLst>
  </p:cSld>
  <p:clrMapOvr>
    <a:masterClrMapping/>
  </p:clrMapOvr>
  <p:transition spd="slow" advTm="380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chool.discoveryeducation.com/schooladventures/soil/images/particle_sizes1.gif"/>
          <p:cNvPicPr>
            <a:picLocks noChangeAspect="1" noChangeArrowheads="1"/>
          </p:cNvPicPr>
          <p:nvPr/>
        </p:nvPicPr>
        <p:blipFill>
          <a:blip r:embed="rId5" cstate="print"/>
          <a:srcRect/>
          <a:stretch>
            <a:fillRect/>
          </a:stretch>
        </p:blipFill>
        <p:spPr bwMode="auto">
          <a:xfrm>
            <a:off x="2133600" y="1447800"/>
            <a:ext cx="5284788" cy="35052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418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upload.wikimedia.org/wikipedia/commons/thumb/8/80/SoilTexture_USDA.png/300px-SoilTexture_USDA.png"/>
          <p:cNvPicPr>
            <a:picLocks noChangeAspect="1" noChangeArrowheads="1"/>
          </p:cNvPicPr>
          <p:nvPr/>
        </p:nvPicPr>
        <p:blipFill>
          <a:blip r:embed="rId5" cstate="print"/>
          <a:srcRect/>
          <a:stretch>
            <a:fillRect/>
          </a:stretch>
        </p:blipFill>
        <p:spPr bwMode="auto">
          <a:xfrm>
            <a:off x="2286000" y="1371600"/>
            <a:ext cx="5029200" cy="4827588"/>
          </a:xfrm>
          <a:prstGeom prst="rect">
            <a:avLst/>
          </a:prstGeom>
          <a:noFill/>
          <a:ln w="9525">
            <a:noFill/>
            <a:miter lim="800000"/>
            <a:headEnd/>
            <a:tailEnd/>
          </a:ln>
        </p:spPr>
      </p:pic>
      <p:sp>
        <p:nvSpPr>
          <p:cNvPr id="6147" name="Title 4"/>
          <p:cNvSpPr>
            <a:spLocks noGrp="1"/>
          </p:cNvSpPr>
          <p:nvPr>
            <p:ph type="title"/>
          </p:nvPr>
        </p:nvSpPr>
        <p:spPr>
          <a:xfrm>
            <a:off x="685800" y="304800"/>
            <a:ext cx="7772400" cy="1143000"/>
          </a:xfrm>
        </p:spPr>
        <p:txBody>
          <a:bodyPr/>
          <a:lstStyle/>
          <a:p>
            <a:r>
              <a:rPr lang="en-US" dirty="0" smtClean="0"/>
              <a:t>Soil Texture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2983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err="1" smtClean="0"/>
              <a:t>Cation</a:t>
            </a:r>
            <a:r>
              <a:rPr lang="en-US" dirty="0" smtClean="0"/>
              <a:t> Exchange Capacity: CEC</a:t>
            </a:r>
          </a:p>
        </p:txBody>
      </p:sp>
      <p:pic>
        <p:nvPicPr>
          <p:cNvPr id="7171" name="Picture 2" descr="http://www.dpi.nsw.gov.au/__data/assets/image/0008/166418/cec-diagram.gif"/>
          <p:cNvPicPr>
            <a:picLocks noChangeAspect="1" noChangeArrowheads="1"/>
          </p:cNvPicPr>
          <p:nvPr/>
        </p:nvPicPr>
        <p:blipFill>
          <a:blip r:embed="rId5" cstate="print"/>
          <a:srcRect/>
          <a:stretch>
            <a:fillRect/>
          </a:stretch>
        </p:blipFill>
        <p:spPr bwMode="auto">
          <a:xfrm>
            <a:off x="2057400" y="2209800"/>
            <a:ext cx="4857750" cy="2009775"/>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5110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6"/>
          <p:cNvSpPr>
            <a:spLocks noChangeArrowheads="1"/>
          </p:cNvSpPr>
          <p:nvPr/>
        </p:nvSpPr>
        <p:spPr bwMode="auto">
          <a:xfrm>
            <a:off x="0" y="0"/>
            <a:ext cx="9372600" cy="6858000"/>
          </a:xfrm>
          <a:prstGeom prst="rect">
            <a:avLst/>
          </a:prstGeom>
          <a:solidFill>
            <a:schemeClr val="bg1"/>
          </a:solidFill>
          <a:ln w="9525" algn="ctr">
            <a:solidFill>
              <a:schemeClr val="tx1"/>
            </a:solidFill>
            <a:round/>
            <a:headEnd/>
            <a:tailEnd/>
          </a:ln>
        </p:spPr>
        <p:txBody>
          <a:bodyPr/>
          <a:lstStyle/>
          <a:p>
            <a:endParaRPr lang="en-US"/>
          </a:p>
        </p:txBody>
      </p:sp>
      <p:sp>
        <p:nvSpPr>
          <p:cNvPr id="56323" name="Rectangle 3"/>
          <p:cNvSpPr>
            <a:spLocks noGrp="1" noChangeArrowheads="1"/>
          </p:cNvSpPr>
          <p:nvPr>
            <p:ph type="title"/>
          </p:nvPr>
        </p:nvSpPr>
        <p:spPr>
          <a:xfrm>
            <a:off x="415925" y="403225"/>
            <a:ext cx="7750175" cy="673100"/>
          </a:xfrm>
          <a:solidFill>
            <a:schemeClr val="folHlink"/>
          </a:solidFill>
        </p:spPr>
        <p:txBody>
          <a:bodyPr/>
          <a:lstStyle/>
          <a:p>
            <a:r>
              <a:rPr lang="en-US" smtClean="0">
                <a:latin typeface="Arial" charset="0"/>
              </a:rPr>
              <a:t>16 Essential Nutrients</a:t>
            </a:r>
          </a:p>
        </p:txBody>
      </p:sp>
      <p:sp>
        <p:nvSpPr>
          <p:cNvPr id="234500" name="Rectangle 4"/>
          <p:cNvSpPr>
            <a:spLocks noGrp="1" noChangeArrowheads="1"/>
          </p:cNvSpPr>
          <p:nvPr>
            <p:ph sz="half" idx="1"/>
          </p:nvPr>
        </p:nvSpPr>
        <p:spPr>
          <a:xfrm>
            <a:off x="415925" y="2755900"/>
            <a:ext cx="4225925" cy="1706563"/>
          </a:xfrm>
          <a:solidFill>
            <a:srgbClr val="99FF99"/>
          </a:solidFill>
        </p:spPr>
        <p:txBody>
          <a:bodyPr/>
          <a:lstStyle/>
          <a:p>
            <a:r>
              <a:rPr lang="en-US" sz="2400" smtClean="0">
                <a:solidFill>
                  <a:schemeClr val="tx1"/>
                </a:solidFill>
                <a:latin typeface="Arial" charset="0"/>
              </a:rPr>
              <a:t>Major (macro) nutrients</a:t>
            </a:r>
          </a:p>
          <a:p>
            <a:pPr lvl="1"/>
            <a:r>
              <a:rPr lang="en-US" sz="2000" smtClean="0">
                <a:solidFill>
                  <a:schemeClr val="tx1"/>
                </a:solidFill>
                <a:latin typeface="Arial" charset="0"/>
              </a:rPr>
              <a:t>Nitrogen (N)</a:t>
            </a:r>
          </a:p>
          <a:p>
            <a:pPr lvl="1"/>
            <a:r>
              <a:rPr lang="en-US" sz="2000" smtClean="0">
                <a:solidFill>
                  <a:schemeClr val="tx1"/>
                </a:solidFill>
                <a:latin typeface="Arial" charset="0"/>
              </a:rPr>
              <a:t>Phosphorus (P)</a:t>
            </a:r>
          </a:p>
          <a:p>
            <a:pPr lvl="1"/>
            <a:r>
              <a:rPr lang="en-US" sz="2000" smtClean="0">
                <a:solidFill>
                  <a:schemeClr val="tx1"/>
                </a:solidFill>
                <a:latin typeface="Arial" charset="0"/>
              </a:rPr>
              <a:t>Potassium (K)</a:t>
            </a:r>
          </a:p>
        </p:txBody>
      </p:sp>
      <p:sp>
        <p:nvSpPr>
          <p:cNvPr id="234501" name="Rectangle 5"/>
          <p:cNvSpPr>
            <a:spLocks noGrp="1" noChangeArrowheads="1"/>
          </p:cNvSpPr>
          <p:nvPr>
            <p:ph sz="half" idx="2"/>
          </p:nvPr>
        </p:nvSpPr>
        <p:spPr>
          <a:xfrm>
            <a:off x="4779963" y="2819400"/>
            <a:ext cx="3805237" cy="3568700"/>
          </a:xfrm>
          <a:solidFill>
            <a:srgbClr val="FFCC00"/>
          </a:solidFill>
        </p:spPr>
        <p:txBody>
          <a:bodyPr/>
          <a:lstStyle/>
          <a:p>
            <a:r>
              <a:rPr lang="en-US" smtClean="0">
                <a:solidFill>
                  <a:schemeClr val="tx1"/>
                </a:solidFill>
                <a:latin typeface="Arial" charset="0"/>
              </a:rPr>
              <a:t>Micronutrients</a:t>
            </a:r>
          </a:p>
          <a:p>
            <a:pPr lvl="1"/>
            <a:r>
              <a:rPr lang="en-US" smtClean="0">
                <a:solidFill>
                  <a:schemeClr val="tx1"/>
                </a:solidFill>
                <a:latin typeface="Arial" charset="0"/>
              </a:rPr>
              <a:t>Boron (B)</a:t>
            </a:r>
          </a:p>
          <a:p>
            <a:pPr lvl="1"/>
            <a:r>
              <a:rPr lang="en-US" smtClean="0">
                <a:solidFill>
                  <a:schemeClr val="tx1"/>
                </a:solidFill>
                <a:latin typeface="Arial" charset="0"/>
              </a:rPr>
              <a:t>Chloride (Cl)</a:t>
            </a:r>
          </a:p>
          <a:p>
            <a:pPr lvl="1"/>
            <a:r>
              <a:rPr lang="en-US" smtClean="0">
                <a:solidFill>
                  <a:schemeClr val="tx1"/>
                </a:solidFill>
                <a:latin typeface="Arial" charset="0"/>
              </a:rPr>
              <a:t>Copper (Cu)</a:t>
            </a:r>
          </a:p>
          <a:p>
            <a:pPr lvl="1"/>
            <a:r>
              <a:rPr lang="en-US" smtClean="0">
                <a:solidFill>
                  <a:schemeClr val="tx1"/>
                </a:solidFill>
                <a:latin typeface="Arial" charset="0"/>
              </a:rPr>
              <a:t>Iron (Fe)</a:t>
            </a:r>
          </a:p>
          <a:p>
            <a:pPr lvl="1"/>
            <a:r>
              <a:rPr lang="en-US" smtClean="0">
                <a:solidFill>
                  <a:schemeClr val="tx1"/>
                </a:solidFill>
                <a:latin typeface="Arial" charset="0"/>
              </a:rPr>
              <a:t>Manganese (Mn)</a:t>
            </a:r>
          </a:p>
          <a:p>
            <a:pPr lvl="1"/>
            <a:r>
              <a:rPr lang="en-US" smtClean="0">
                <a:solidFill>
                  <a:schemeClr val="tx1"/>
                </a:solidFill>
                <a:latin typeface="Arial" charset="0"/>
              </a:rPr>
              <a:t>Molybdenum (Mo)</a:t>
            </a:r>
          </a:p>
          <a:p>
            <a:pPr lvl="1"/>
            <a:r>
              <a:rPr lang="en-US" smtClean="0">
                <a:solidFill>
                  <a:schemeClr val="tx1"/>
                </a:solidFill>
                <a:latin typeface="Arial" charset="0"/>
              </a:rPr>
              <a:t>Zinc(Zn)</a:t>
            </a:r>
          </a:p>
        </p:txBody>
      </p:sp>
      <p:sp>
        <p:nvSpPr>
          <p:cNvPr id="234502" name="Rectangle 6"/>
          <p:cNvSpPr>
            <a:spLocks noChangeArrowheads="1"/>
          </p:cNvSpPr>
          <p:nvPr/>
        </p:nvSpPr>
        <p:spPr bwMode="auto">
          <a:xfrm>
            <a:off x="415925" y="4638675"/>
            <a:ext cx="4156075" cy="1706563"/>
          </a:xfrm>
          <a:prstGeom prst="rect">
            <a:avLst/>
          </a:prstGeom>
          <a:solidFill>
            <a:srgbClr val="66FFFF"/>
          </a:solidFill>
          <a:ln w="9525">
            <a:noFill/>
            <a:miter lim="800000"/>
            <a:headEnd/>
            <a:tailEnd/>
          </a:ln>
        </p:spPr>
        <p:txBody>
          <a:bodyPr lIns="82058" tIns="41029" rIns="82058" bIns="41029"/>
          <a:lstStyle/>
          <a:p>
            <a:pPr marL="306388" indent="-306388">
              <a:spcBef>
                <a:spcPct val="20000"/>
              </a:spcBef>
              <a:buFontTx/>
              <a:buChar char="•"/>
            </a:pPr>
            <a:r>
              <a:rPr lang="en-US" sz="2500" b="1">
                <a:latin typeface="Arial" charset="0"/>
              </a:rPr>
              <a:t>Secondary nutrients</a:t>
            </a:r>
          </a:p>
          <a:p>
            <a:pPr marL="665163" lvl="1" indent="-255588">
              <a:spcBef>
                <a:spcPct val="20000"/>
              </a:spcBef>
              <a:buFontTx/>
              <a:buChar char="–"/>
            </a:pPr>
            <a:r>
              <a:rPr lang="en-US" b="1">
                <a:latin typeface="Arial" charset="0"/>
              </a:rPr>
              <a:t>Calcium (Ca)</a:t>
            </a:r>
          </a:p>
          <a:p>
            <a:pPr marL="665163" lvl="1" indent="-255588">
              <a:spcBef>
                <a:spcPct val="20000"/>
              </a:spcBef>
              <a:buFontTx/>
              <a:buChar char="–"/>
            </a:pPr>
            <a:r>
              <a:rPr lang="en-US" b="1">
                <a:latin typeface="Arial" charset="0"/>
              </a:rPr>
              <a:t>Magnesium (Mg)</a:t>
            </a:r>
          </a:p>
          <a:p>
            <a:pPr marL="665163" lvl="1" indent="-255588">
              <a:spcBef>
                <a:spcPct val="20000"/>
              </a:spcBef>
              <a:buFontTx/>
              <a:buChar char="–"/>
            </a:pPr>
            <a:r>
              <a:rPr lang="en-US" b="1">
                <a:latin typeface="Arial" charset="0"/>
              </a:rPr>
              <a:t>Sulfur (S)</a:t>
            </a:r>
          </a:p>
        </p:txBody>
      </p:sp>
      <p:sp>
        <p:nvSpPr>
          <p:cNvPr id="234503" name="Text Box 7"/>
          <p:cNvSpPr txBox="1">
            <a:spLocks noChangeArrowheads="1"/>
          </p:cNvSpPr>
          <p:nvPr/>
        </p:nvSpPr>
        <p:spPr bwMode="auto">
          <a:xfrm>
            <a:off x="484188" y="1177925"/>
            <a:ext cx="4157662" cy="1576388"/>
          </a:xfrm>
          <a:prstGeom prst="rect">
            <a:avLst/>
          </a:prstGeom>
          <a:solidFill>
            <a:srgbClr val="FFFF99"/>
          </a:solidFill>
          <a:ln w="9525">
            <a:noFill/>
            <a:miter lim="800000"/>
            <a:headEnd/>
            <a:tailEnd/>
          </a:ln>
        </p:spPr>
        <p:txBody>
          <a:bodyPr lIns="82058" tIns="41029" rIns="82058" bIns="41029">
            <a:spAutoFit/>
          </a:bodyPr>
          <a:lstStyle/>
          <a:p>
            <a:pPr>
              <a:buFontTx/>
              <a:buChar char="•"/>
            </a:pPr>
            <a:r>
              <a:rPr lang="en-US" sz="2500" b="1">
                <a:latin typeface="Arial" charset="0"/>
              </a:rPr>
              <a:t> Structural Nutrients</a:t>
            </a:r>
          </a:p>
          <a:p>
            <a:r>
              <a:rPr lang="en-US" b="1">
                <a:latin typeface="Arial" charset="0"/>
              </a:rPr>
              <a:t>   - Carbon (C)</a:t>
            </a:r>
          </a:p>
          <a:p>
            <a:r>
              <a:rPr lang="en-US" b="1">
                <a:latin typeface="Arial" charset="0"/>
              </a:rPr>
              <a:t>   - Oxygen (O)</a:t>
            </a:r>
          </a:p>
          <a:p>
            <a:r>
              <a:rPr lang="en-US" b="1">
                <a:latin typeface="Arial" charset="0"/>
              </a:rPr>
              <a:t>   - Hydrogen (H)</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spd="slow" advTm="6263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ation exchange capacity"/>
          <p:cNvPicPr>
            <a:picLocks noChangeAspect="1" noChangeArrowheads="1"/>
          </p:cNvPicPr>
          <p:nvPr/>
        </p:nvPicPr>
        <p:blipFill>
          <a:blip r:embed="rId5" cstate="print"/>
          <a:srcRect/>
          <a:stretch>
            <a:fillRect/>
          </a:stretch>
        </p:blipFill>
        <p:spPr bwMode="auto">
          <a:xfrm>
            <a:off x="1905000" y="1066800"/>
            <a:ext cx="5562600" cy="4583113"/>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4184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3.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4.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5.xml><?xml version="1.0" encoding="utf-8"?>
<p:tagLst xmlns:a="http://schemas.openxmlformats.org/drawingml/2006/main" xmlns:r="http://schemas.openxmlformats.org/officeDocument/2006/relationships" xmlns:p="http://schemas.openxmlformats.org/presentationml/2006/main">
  <p:tag name="DVSHAPEID" val="ip2w5yLf7gRoIxhgGANLdN"/>
</p:tagLst>
</file>

<file path=ppt/tags/tag6.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7.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heme/theme1.xml><?xml version="1.0" encoding="utf-8"?>
<a:theme xmlns:a="http://schemas.openxmlformats.org/drawingml/2006/main" name="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8229</TotalTime>
  <Words>2144</Words>
  <Application>Microsoft Office PowerPoint</Application>
  <PresentationFormat>On-screen Show (4:3)</PresentationFormat>
  <Paragraphs>224</Paragraphs>
  <Slides>44</Slides>
  <Notes>41</Notes>
  <HiddenSlides>0</HiddenSlides>
  <MMClips>44</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44</vt:i4>
      </vt:variant>
    </vt:vector>
  </HeadingPairs>
  <TitlesOfParts>
    <vt:vector size="57" baseType="lpstr">
      <vt:lpstr>MS PGothic</vt:lpstr>
      <vt:lpstr>Arial</vt:lpstr>
      <vt:lpstr>Calibri</vt:lpstr>
      <vt:lpstr>Cambria</vt:lpstr>
      <vt:lpstr>Comic Sans MS</vt:lpstr>
      <vt:lpstr>Georgia</vt:lpstr>
      <vt:lpstr>Tahoma</vt:lpstr>
      <vt:lpstr>Times New Roman</vt:lpstr>
      <vt:lpstr>Training</vt:lpstr>
      <vt:lpstr>Office Theme</vt:lpstr>
      <vt:lpstr>1_Office Theme</vt:lpstr>
      <vt:lpstr>2_Office Theme</vt:lpstr>
      <vt:lpstr>1_Training</vt:lpstr>
      <vt:lpstr>Preparing a New Generation  of Illinois Fruit and Vegetable Farmers  a USDA NIFA Beginning Farmer and Rancher  Development Program Project  Grant # 2012-49400-19565  http://www.newillinoisfarmers.org   </vt:lpstr>
      <vt:lpstr>Growing a New Generation  of Illinois Fruit and Vegetable Farmers USDA NIFA Beginning Farmer and Rancher Development Program  Grant # 2012-49400-19565  Introduction to soils</vt:lpstr>
      <vt:lpstr>Soil</vt:lpstr>
      <vt:lpstr>Ideal Soil Profile</vt:lpstr>
      <vt:lpstr>PowerPoint Presentation</vt:lpstr>
      <vt:lpstr>Soil Texture</vt:lpstr>
      <vt:lpstr>Cation Exchange Capacity: CEC</vt:lpstr>
      <vt:lpstr>16 Essential Nutrients</vt:lpstr>
      <vt:lpstr>PowerPoint Presentation</vt:lpstr>
      <vt:lpstr>PowerPoint Presentation</vt:lpstr>
      <vt:lpstr>Cation Exchange Capacity (CEC)</vt:lpstr>
      <vt:lpstr>PowerPoint Presentation</vt:lpstr>
      <vt:lpstr>What Soil is on Your Property?</vt:lpstr>
      <vt:lpstr>PowerPoint Presentation</vt:lpstr>
      <vt:lpstr>PowerPoint Presentation</vt:lpstr>
      <vt:lpstr>PowerPoint Presentation</vt:lpstr>
      <vt:lpstr>PowerPoint Presentation</vt:lpstr>
      <vt:lpstr>Some Factors Influenced  by Soil Type</vt:lpstr>
      <vt:lpstr>PowerPoint Presentation</vt:lpstr>
      <vt:lpstr>PowerPoint Presentation</vt:lpstr>
      <vt:lpstr>Bulk Density</vt:lpstr>
      <vt:lpstr>Penetrometer</vt:lpstr>
      <vt:lpstr>Compacted Zone</vt:lpstr>
      <vt:lpstr>Preventing and Repairing Compaction </vt:lpstr>
      <vt:lpstr>Preventing and Repairing Compaction</vt:lpstr>
      <vt:lpstr>Interpreting Soil Test Results</vt:lpstr>
      <vt:lpstr>PowerPoint Presentation</vt:lpstr>
      <vt:lpstr>PowerPoint Presentation</vt:lpstr>
      <vt:lpstr>Pounds/A = ppm x 2</vt:lpstr>
      <vt:lpstr> Acre Furrow Slice</vt:lpstr>
      <vt:lpstr>Recommendations</vt:lpstr>
      <vt:lpstr>Soil pH </vt:lpstr>
      <vt:lpstr>Adjusting pH</vt:lpstr>
      <vt:lpstr>PowerPoint Presentation</vt:lpstr>
      <vt:lpstr>PowerPoint Presentation</vt:lpstr>
      <vt:lpstr>PowerPoint Presentation</vt:lpstr>
      <vt:lpstr>PowerPoint Presentation</vt:lpstr>
      <vt:lpstr>PowerPoint Presentation</vt:lpstr>
      <vt:lpstr>PowerPoint Presentation</vt:lpstr>
      <vt:lpstr>Problems more commonly found  in specialty crops</vt:lpstr>
      <vt:lpstr>Other differences</vt:lpstr>
      <vt:lpstr>Tools in addition to soil testing utilized by Illinois specialty crop producers</vt:lpstr>
      <vt:lpstr>To reach us</vt:lpstr>
      <vt:lpstr>If you have questions … </vt:lpstr>
    </vt:vector>
  </TitlesOfParts>
  <Company>University of Illinois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phillipse</dc:creator>
  <cp:lastModifiedBy>Hosier, Mary</cp:lastModifiedBy>
  <cp:revision>146</cp:revision>
  <dcterms:created xsi:type="dcterms:W3CDTF">1999-12-07T03:45:20Z</dcterms:created>
  <dcterms:modified xsi:type="dcterms:W3CDTF">2016-04-26T19:53:55Z</dcterms:modified>
</cp:coreProperties>
</file>