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3" r:id="rId4"/>
  </p:sldMasterIdLst>
  <p:notesMasterIdLst>
    <p:notesMasterId r:id="rId74"/>
  </p:notesMasterIdLst>
  <p:handoutMasterIdLst>
    <p:handoutMasterId r:id="rId75"/>
  </p:handoutMasterIdLst>
  <p:sldIdLst>
    <p:sldId id="460" r:id="rId5"/>
    <p:sldId id="459" r:id="rId6"/>
    <p:sldId id="407" r:id="rId7"/>
    <p:sldId id="408" r:id="rId8"/>
    <p:sldId id="413" r:id="rId9"/>
    <p:sldId id="409" r:id="rId10"/>
    <p:sldId id="410" r:id="rId11"/>
    <p:sldId id="411" r:id="rId12"/>
    <p:sldId id="414" r:id="rId13"/>
    <p:sldId id="416" r:id="rId14"/>
    <p:sldId id="425" r:id="rId15"/>
    <p:sldId id="426" r:id="rId16"/>
    <p:sldId id="427" r:id="rId17"/>
    <p:sldId id="428" r:id="rId18"/>
    <p:sldId id="452" r:id="rId19"/>
    <p:sldId id="453" r:id="rId20"/>
    <p:sldId id="431" r:id="rId21"/>
    <p:sldId id="432" r:id="rId22"/>
    <p:sldId id="454" r:id="rId23"/>
    <p:sldId id="455" r:id="rId24"/>
    <p:sldId id="436" r:id="rId25"/>
    <p:sldId id="437" r:id="rId26"/>
    <p:sldId id="438" r:id="rId27"/>
    <p:sldId id="439" r:id="rId28"/>
    <p:sldId id="440" r:id="rId29"/>
    <p:sldId id="441" r:id="rId30"/>
    <p:sldId id="446" r:id="rId31"/>
    <p:sldId id="447" r:id="rId32"/>
    <p:sldId id="448" r:id="rId33"/>
    <p:sldId id="449" r:id="rId34"/>
    <p:sldId id="450" r:id="rId35"/>
    <p:sldId id="415" r:id="rId36"/>
    <p:sldId id="417" r:id="rId37"/>
    <p:sldId id="418" r:id="rId38"/>
    <p:sldId id="419" r:id="rId39"/>
    <p:sldId id="424" r:id="rId40"/>
    <p:sldId id="420" r:id="rId41"/>
    <p:sldId id="421" r:id="rId42"/>
    <p:sldId id="422" r:id="rId43"/>
    <p:sldId id="423" r:id="rId44"/>
    <p:sldId id="371" r:id="rId45"/>
    <p:sldId id="372" r:id="rId46"/>
    <p:sldId id="373" r:id="rId47"/>
    <p:sldId id="374" r:id="rId48"/>
    <p:sldId id="375" r:id="rId49"/>
    <p:sldId id="376" r:id="rId50"/>
    <p:sldId id="377" r:id="rId51"/>
    <p:sldId id="392" r:id="rId52"/>
    <p:sldId id="393" r:id="rId53"/>
    <p:sldId id="394" r:id="rId54"/>
    <p:sldId id="395" r:id="rId55"/>
    <p:sldId id="396" r:id="rId56"/>
    <p:sldId id="351" r:id="rId57"/>
    <p:sldId id="354" r:id="rId58"/>
    <p:sldId id="355" r:id="rId59"/>
    <p:sldId id="369" r:id="rId60"/>
    <p:sldId id="356" r:id="rId61"/>
    <p:sldId id="357" r:id="rId62"/>
    <p:sldId id="358" r:id="rId63"/>
    <p:sldId id="348" r:id="rId64"/>
    <p:sldId id="349" r:id="rId65"/>
    <p:sldId id="361" r:id="rId66"/>
    <p:sldId id="350" r:id="rId67"/>
    <p:sldId id="360" r:id="rId68"/>
    <p:sldId id="359" r:id="rId69"/>
    <p:sldId id="457" r:id="rId70"/>
    <p:sldId id="456" r:id="rId71"/>
    <p:sldId id="458" r:id="rId72"/>
    <p:sldId id="461"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0D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1" autoAdjust="0"/>
    <p:restoredTop sz="94660"/>
  </p:normalViewPr>
  <p:slideViewPr>
    <p:cSldViewPr>
      <p:cViewPr varScale="1">
        <p:scale>
          <a:sx n="80" d="100"/>
          <a:sy n="80" d="100"/>
        </p:scale>
        <p:origin x="230" y="10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12"/>
    </p:cViewPr>
  </p:sorterViewPr>
  <p:notesViewPr>
    <p:cSldViewPr>
      <p:cViewPr varScale="1">
        <p:scale>
          <a:sx n="64" d="100"/>
          <a:sy n="64" d="100"/>
        </p:scale>
        <p:origin x="165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r>
              <a:rPr lang="en-US" dirty="0"/>
              <a:t>Preparing a New Generation of </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September 2015</a:t>
            </a:r>
          </a:p>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994343-4F69-4EBA-890E-8AEB37B17FF8}" type="slidenum">
              <a:rPr lang="en-US" smtClean="0"/>
              <a:t>‹#›</a:t>
            </a:fld>
            <a:endParaRPr lang="en-US"/>
          </a:p>
        </p:txBody>
      </p:sp>
    </p:spTree>
    <p:extLst>
      <p:ext uri="{BB962C8B-B14F-4D97-AF65-F5344CB8AC3E}">
        <p14:creationId xmlns:p14="http://schemas.microsoft.com/office/powerpoint/2010/main" val="3725548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E899B2-6A1E-4472-BAF7-15F475DE1379}" type="datetimeFigureOut">
              <a:rPr lang="en-US" smtClean="0"/>
              <a:t>4/26/2016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DC53FF-05AC-4057-B3B7-CEFD938CA679}" type="slidenum">
              <a:rPr lang="en-US" smtClean="0"/>
              <a:t>‹#›</a:t>
            </a:fld>
            <a:endParaRPr lang="en-US"/>
          </a:p>
        </p:txBody>
      </p:sp>
    </p:spTree>
    <p:extLst>
      <p:ext uri="{BB962C8B-B14F-4D97-AF65-F5344CB8AC3E}">
        <p14:creationId xmlns:p14="http://schemas.microsoft.com/office/powerpoint/2010/main" val="3551287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01656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Hello.</a:t>
            </a:r>
            <a:r>
              <a:rPr lang="en-US" baseline="0" dirty="0" smtClean="0"/>
              <a:t>  I am Nathan Johanning, Extension Educator with the University of Illinois Extension and today we are going to talk about cover crops for fruit and vegetable production.</a:t>
            </a:r>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14120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DC53FF-05AC-4057-B3B7-CEFD938CA679}" type="slidenum">
              <a:rPr lang="en-US" smtClean="0"/>
              <a:t>33</a:t>
            </a:fld>
            <a:endParaRPr lang="en-US"/>
          </a:p>
        </p:txBody>
      </p:sp>
    </p:spTree>
    <p:extLst>
      <p:ext uri="{BB962C8B-B14F-4D97-AF65-F5344CB8AC3E}">
        <p14:creationId xmlns:p14="http://schemas.microsoft.com/office/powerpoint/2010/main" val="96243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69</a:t>
            </a:fld>
            <a:endParaRPr lang="en-US"/>
          </a:p>
        </p:txBody>
      </p:sp>
    </p:spTree>
    <p:extLst>
      <p:ext uri="{BB962C8B-B14F-4D97-AF65-F5344CB8AC3E}">
        <p14:creationId xmlns:p14="http://schemas.microsoft.com/office/powerpoint/2010/main" val="288230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91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29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226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511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593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834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935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082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088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346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601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483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8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215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126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sp>
        <p:nvSpPr>
          <p:cNvPr id="2" name="Title 1"/>
          <p:cNvSpPr>
            <a:spLocks noGrp="1"/>
          </p:cNvSpPr>
          <p:nvPr>
            <p:ph type="ctrTitle" hasCustomPrompt="1"/>
          </p:nvPr>
        </p:nvSpPr>
        <p:spPr>
          <a:xfrm>
            <a:off x="2590800" y="2286001"/>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1" y="4038600"/>
            <a:ext cx="4772528" cy="990600"/>
          </a:xfrm>
        </p:spPr>
        <p:txBody>
          <a:bodyPr>
            <a:normAutofit/>
          </a:bodyPr>
          <a:lstStyle>
            <a:lvl1pPr marL="0" indent="0" algn="r">
              <a:buNone/>
              <a:defRPr sz="1941" b="0">
                <a:solidFill>
                  <a:schemeClr val="tx1"/>
                </a:solidFill>
                <a:latin typeface="Georgia" pitchFamily="18" charset="0"/>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1941" baseline="0"/>
            </a:lvl1pPr>
          </a:lstStyle>
          <a:p>
            <a:r>
              <a:rPr lang="en-US" dirty="0" smtClean="0"/>
              <a:t>Company Logo</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68354" y="5109883"/>
            <a:ext cx="1938461" cy="1371600"/>
          </a:xfrm>
          <a:prstGeom prst="rect">
            <a:avLst/>
          </a:prstGeom>
        </p:spPr>
      </p:pic>
      <p:sp>
        <p:nvSpPr>
          <p:cNvPr id="11" name="Date Placeholder 10"/>
          <p:cNvSpPr>
            <a:spLocks noGrp="1"/>
          </p:cNvSpPr>
          <p:nvPr>
            <p:ph type="dt" sz="half" idx="14"/>
          </p:nvPr>
        </p:nvSpPr>
        <p:spPr/>
        <p:txBody>
          <a:bodyPr/>
          <a:lstStyle/>
          <a:p>
            <a:fld id="{9AA3A078-6A3C-4BB7-9881-58EE2A7CFDF3}" type="datetimeFigureOut">
              <a:rPr lang="en-US" smtClean="0"/>
              <a:pPr/>
              <a:t>4/26/2016</a:t>
            </a:fld>
            <a:endParaRPr lang="en-US"/>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endParaRPr lang="en-US"/>
          </a:p>
        </p:txBody>
      </p:sp>
      <p:sp>
        <p:nvSpPr>
          <p:cNvPr id="13" name="Slide Number Placeholder 12"/>
          <p:cNvSpPr>
            <a:spLocks noGrp="1"/>
          </p:cNvSpPr>
          <p:nvPr>
            <p:ph type="sldNum" sz="quarter" idx="16"/>
          </p:nvPr>
        </p:nvSpPr>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295034113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1"/>
            <a:ext cx="4343400" cy="1362075"/>
          </a:xfrm>
        </p:spPr>
        <p:txBody>
          <a:bodyPr anchor="b" anchorCtr="0"/>
          <a:lstStyle>
            <a:lvl1pPr algn="l">
              <a:defRPr sz="3971"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9AA3A078-6A3C-4BB7-9881-58EE2A7CFDF3}"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06EB9-AA21-489A-A391-8AFB4044912D}" type="slidenum">
              <a:rPr lang="en-US" smtClean="0"/>
              <a:pPr/>
              <a:t>‹#›</a:t>
            </a:fld>
            <a:endParaRPr lang="en-US"/>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765"/>
            </a:lvl1pPr>
          </a:lstStyle>
          <a:p>
            <a:r>
              <a:rPr lang="en-US" dirty="0" smtClean="0"/>
              <a:t>Company Logo</a:t>
            </a:r>
            <a:endParaRPr lang="en-US" dirty="0"/>
          </a:p>
        </p:txBody>
      </p:sp>
    </p:spTree>
    <p:extLst>
      <p:ext uri="{BB962C8B-B14F-4D97-AF65-F5344CB8AC3E}">
        <p14:creationId xmlns:p14="http://schemas.microsoft.com/office/powerpoint/2010/main" val="3657064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177">
                <a:latin typeface="+mn-lt"/>
              </a:defRPr>
            </a:lvl1pPr>
            <a:lvl2pPr>
              <a:defRPr sz="2735">
                <a:latin typeface="+mn-lt"/>
              </a:defRPr>
            </a:lvl2pPr>
            <a:lvl3pPr>
              <a:defRPr sz="2382">
                <a:latin typeface="+mn-lt"/>
              </a:defRPr>
            </a:lvl3pPr>
            <a:lvl4pPr>
              <a:defRPr sz="2382">
                <a:latin typeface="+mn-lt"/>
              </a:defRPr>
            </a:lvl4pPr>
            <a:lvl5pPr>
              <a:defRPr sz="2382">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A3A078-6A3C-4BB7-9881-58EE2A7CFDF3}"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05600" y="6356350"/>
            <a:ext cx="2133600" cy="365125"/>
          </a:xfrm>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3252187833"/>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A3A078-6A3C-4BB7-9881-58EE2A7CFDF3}"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4215814559"/>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535113"/>
            <a:ext cx="4040188"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smtClean="0"/>
              <a:t>Click to edit Master text styles</a:t>
            </a:r>
          </a:p>
        </p:txBody>
      </p:sp>
      <p:sp>
        <p:nvSpPr>
          <p:cNvPr id="4" name="Content Placeholder 3"/>
          <p:cNvSpPr>
            <a:spLocks noGrp="1"/>
          </p:cNvSpPr>
          <p:nvPr>
            <p:ph sz="half" idx="2"/>
          </p:nvPr>
        </p:nvSpPr>
        <p:spPr>
          <a:xfrm>
            <a:off x="6858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6" y="1535113"/>
            <a:ext cx="4041775"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smtClean="0"/>
              <a:t>Click to edit Master text styles</a:t>
            </a:r>
          </a:p>
        </p:txBody>
      </p:sp>
      <p:sp>
        <p:nvSpPr>
          <p:cNvPr id="6" name="Content Placeholder 5"/>
          <p:cNvSpPr>
            <a:spLocks noGrp="1"/>
          </p:cNvSpPr>
          <p:nvPr>
            <p:ph sz="quarter" idx="4"/>
          </p:nvPr>
        </p:nvSpPr>
        <p:spPr>
          <a:xfrm>
            <a:off x="4873626"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A3A078-6A3C-4BB7-9881-58EE2A7CFDF3}" type="datetimeFigureOut">
              <a:rPr lang="en-US" smtClean="0"/>
              <a:pPr/>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313548624"/>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273050"/>
            <a:ext cx="3008313" cy="1162050"/>
          </a:xfrm>
        </p:spPr>
        <p:txBody>
          <a:bodyPr anchor="b"/>
          <a:lstStyle>
            <a:lvl1pPr algn="l">
              <a:defRPr sz="1941"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435100"/>
            <a:ext cx="3008313" cy="4691063"/>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A3A078-6A3C-4BB7-9881-58EE2A7CFDF3}"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2196260620"/>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177"/>
            </a:lvl1pPr>
            <a:lvl2pPr marL="449505" indent="0">
              <a:buNone/>
              <a:defRPr sz="2735"/>
            </a:lvl2pPr>
            <a:lvl3pPr marL="899010" indent="0">
              <a:buNone/>
              <a:defRPr sz="2382"/>
            </a:lvl3pPr>
            <a:lvl4pPr marL="1348516" indent="0">
              <a:buNone/>
              <a:defRPr sz="1941"/>
            </a:lvl4pPr>
            <a:lvl5pPr marL="1798021" indent="0">
              <a:buNone/>
              <a:defRPr sz="1941"/>
            </a:lvl5pPr>
            <a:lvl6pPr marL="2247527" indent="0">
              <a:buNone/>
              <a:defRPr sz="1941"/>
            </a:lvl6pPr>
            <a:lvl7pPr marL="2697032" indent="0">
              <a:buNone/>
              <a:defRPr sz="1941"/>
            </a:lvl7pPr>
            <a:lvl8pPr marL="3146538" indent="0">
              <a:buNone/>
              <a:defRPr sz="1941"/>
            </a:lvl8pPr>
            <a:lvl9pPr marL="3596043" indent="0">
              <a:buNone/>
              <a:defRPr sz="1941"/>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A3A078-6A3C-4BB7-9881-58EE2A7CFDF3}"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1866098347"/>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390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A3A078-6A3C-4BB7-9881-58EE2A7CFDF3}"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636605274"/>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A3A078-6A3C-4BB7-9881-58EE2A7CFDF3}"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4077825385"/>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9AA3A078-6A3C-4BB7-9881-58EE2A7CFDF3}" type="datetimeFigureOut">
              <a:rPr lang="en-US" smtClean="0"/>
              <a:pPr/>
              <a:t>4/26/2016</a:t>
            </a:fld>
            <a:endParaRPr lang="en-US"/>
          </a:p>
        </p:txBody>
      </p:sp>
      <p:sp>
        <p:nvSpPr>
          <p:cNvPr id="6" name="Footer Placeholder 4"/>
          <p:cNvSpPr>
            <a:spLocks noGrp="1"/>
          </p:cNvSpPr>
          <p:nvPr>
            <p:ph type="ftr" sz="quarter" idx="11"/>
          </p:nvPr>
        </p:nvSpPr>
        <p:spPr>
          <a:xfrm>
            <a:off x="3352800" y="6356350"/>
            <a:ext cx="2895600" cy="365125"/>
          </a:xfrm>
        </p:spPr>
        <p:txBody>
          <a:bodyPr/>
          <a:lstStyle/>
          <a:p>
            <a:endParaRPr lang="en-US"/>
          </a:p>
        </p:txBody>
      </p:sp>
      <p:sp>
        <p:nvSpPr>
          <p:cNvPr id="7" name="Slide Number Placeholder 5"/>
          <p:cNvSpPr>
            <a:spLocks noGrp="1"/>
          </p:cNvSpPr>
          <p:nvPr>
            <p:ph type="sldNum" sz="quarter" idx="12"/>
          </p:nvPr>
        </p:nvSpPr>
        <p:spPr>
          <a:xfrm>
            <a:off x="6705600" y="6356350"/>
            <a:ext cx="2133600" cy="365125"/>
          </a:xfrm>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984021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A3A078-6A3C-4BB7-9881-58EE2A7CFDF3}" type="datetimeFigureOut">
              <a:rPr lang="en-US" smtClean="0"/>
              <a:pPr/>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1711523512"/>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3A078-6A3C-4BB7-9881-58EE2A7CFDF3}" type="datetimeFigureOut">
              <a:rPr lang="en-US" smtClean="0"/>
              <a:pPr/>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1971829726"/>
      </p:ext>
    </p:extLst>
  </p:cSld>
  <p:clrMapOvr>
    <a:masterClrMapping/>
  </p:clrMapOvr>
  <p:transition spd="slow">
    <p:wipe dir="d"/>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9AA3A078-6A3C-4BB7-9881-58EE2A7CFDF3}" type="datetimeFigureOut">
              <a:rPr lang="en-US" smtClean="0"/>
              <a:pPr/>
              <a:t>4/26/2016</a:t>
            </a:fld>
            <a:endParaRPr lang="en-US"/>
          </a:p>
        </p:txBody>
      </p:sp>
      <p:sp>
        <p:nvSpPr>
          <p:cNvPr id="4" name="Footer Placeholder 4"/>
          <p:cNvSpPr>
            <a:spLocks noGrp="1"/>
          </p:cNvSpPr>
          <p:nvPr>
            <p:ph type="ftr" sz="quarter" idx="11"/>
          </p:nvPr>
        </p:nvSpPr>
        <p:spPr>
          <a:xfrm>
            <a:off x="3352800" y="6356350"/>
            <a:ext cx="2895600" cy="365125"/>
          </a:xfrm>
        </p:spPr>
        <p:txBody>
          <a:bodyPr/>
          <a:lstStyle/>
          <a:p>
            <a:endParaRPr lang="en-US"/>
          </a:p>
        </p:txBody>
      </p:sp>
      <p:sp>
        <p:nvSpPr>
          <p:cNvPr id="5" name="Slide Number Placeholder 5"/>
          <p:cNvSpPr>
            <a:spLocks noGrp="1"/>
          </p:cNvSpPr>
          <p:nvPr>
            <p:ph type="sldNum" sz="quarter" idx="12"/>
          </p:nvPr>
        </p:nvSpPr>
        <p:spPr>
          <a:xfrm>
            <a:off x="6705600" y="6356350"/>
            <a:ext cx="2133600" cy="365125"/>
          </a:xfrm>
        </p:spPr>
        <p:txBody>
          <a:bodyPr/>
          <a:lstStyle/>
          <a:p>
            <a:fld id="{C9D06EB9-AA21-489A-A391-8AFB4044912D}" type="slidenum">
              <a:rPr lang="en-US" smtClean="0"/>
              <a:pPr/>
              <a:t>‹#›</a:t>
            </a:fld>
            <a:endParaRPr lang="en-US"/>
          </a:p>
        </p:txBody>
      </p:sp>
    </p:spTree>
    <p:extLst>
      <p:ext uri="{BB962C8B-B14F-4D97-AF65-F5344CB8AC3E}">
        <p14:creationId xmlns:p14="http://schemas.microsoft.com/office/powerpoint/2010/main" val="245136672"/>
      </p:ext>
    </p:extLst>
  </p:cSld>
  <p:clrMapOvr>
    <a:masterClrMapping/>
  </p:clrMapOvr>
  <p:transition spd="slow">
    <p:wipe dir="d"/>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5110163"/>
            <a:ext cx="19383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9" name="Footer Placeholder 11"/>
          <p:cNvSpPr>
            <a:spLocks noGrp="1"/>
          </p:cNvSpPr>
          <p:nvPr>
            <p:ph type="ftr" sz="quarter" idx="15"/>
          </p:nvPr>
        </p:nvSpPr>
        <p:spPr/>
        <p:txBody>
          <a:bodyPr/>
          <a:lstStyle>
            <a:lvl1pPr>
              <a:defRPr b="1" dirty="0" smtClean="0">
                <a:solidFill>
                  <a:schemeClr val="accent3">
                    <a:lumMod val="75000"/>
                  </a:schemeClr>
                </a:solidFill>
              </a:defRPr>
            </a:lvl1pPr>
          </a:lstStyle>
          <a:p>
            <a:pPr>
              <a:defRPr/>
            </a:pPr>
            <a:endParaRPr lang="en-US">
              <a:solidFill>
                <a:srgbClr val="9BBB59">
                  <a:lumMod val="75000"/>
                </a:srgbClr>
              </a:solidFill>
            </a:endParaRPr>
          </a:p>
        </p:txBody>
      </p:sp>
      <p:sp>
        <p:nvSpPr>
          <p:cNvPr id="11" name="Slide Number Placeholder 12"/>
          <p:cNvSpPr>
            <a:spLocks noGrp="1"/>
          </p:cNvSpPr>
          <p:nvPr>
            <p:ph type="sldNum" sz="quarter" idx="16"/>
          </p:nvPr>
        </p:nvSpPr>
        <p:spPr/>
        <p:txBody>
          <a:bodyPr/>
          <a:lstStyle>
            <a:lvl1pPr>
              <a:defRPr/>
            </a:lvl1pPr>
          </a:lstStyle>
          <a:p>
            <a:pPr>
              <a:defRPr/>
            </a:pPr>
            <a:fld id="{FE0B3188-50A9-403F-8C16-56985E4DC9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51263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smtClean="0"/>
            </a:lvl1pPr>
          </a:lstStyle>
          <a:p>
            <a:pPr>
              <a:defRPr/>
            </a:pPr>
            <a:endParaRPr lang="en-US">
              <a:solidFill>
                <a:prstClr val="black">
                  <a:tint val="75000"/>
                </a:prstClr>
              </a:solidFill>
            </a:endParaRPr>
          </a:p>
        </p:txBody>
      </p:sp>
      <p:sp>
        <p:nvSpPr>
          <p:cNvPr id="7"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6"/>
          </p:nvPr>
        </p:nvSpPr>
        <p:spPr/>
        <p:txBody>
          <a:bodyPr/>
          <a:lstStyle>
            <a:lvl1pPr>
              <a:defRPr/>
            </a:lvl1pPr>
          </a:lstStyle>
          <a:p>
            <a:pPr>
              <a:defRPr/>
            </a:pPr>
            <a:fld id="{FE0B3188-50A9-403F-8C16-56985E4DC9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95469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126F0C-2F90-4021-BDC4-7CE356096FD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4135032"/>
      </p:ext>
    </p:extLst>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1A0579E7-8F96-4AC8-AEA6-108B55C5559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8586813"/>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6601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vl1pPr>
          </a:lstStyle>
          <a:p>
            <a:pPr>
              <a:defRPr/>
            </a:pPr>
            <a:fld id="{654A8DBC-A07E-4438-933E-CC7D89C7E0A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1462778"/>
      </p:ext>
    </p:extLst>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AEDDE650-D15B-40D7-A07C-9A86978EB08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0808402"/>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364F3325-5734-409A-B702-3D77C89D92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7583128"/>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1BBB28-623B-4102-9C5D-C1292EE128A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6374176"/>
      </p:ext>
    </p:extLst>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1BCE9CCC-6A89-46F0-939E-F1C5F793C61D}" type="datetimeFigureOut">
              <a:rPr lang="en-US">
                <a:solidFill>
                  <a:prstClr val="black">
                    <a:tint val="75000"/>
                  </a:prstClr>
                </a:solidFill>
              </a:rPr>
              <a:pPr>
                <a:defRPr/>
              </a:pPr>
              <a:t>4/26/2016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053F94-FDD6-4BDC-9F4E-68A3F305FAE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832412"/>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D4816BA8-E270-460B-B121-B36641DF004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5011365"/>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A6DA260D-C24B-4EAF-97AE-58CC5A3503F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5240677"/>
      </p:ext>
    </p:extLst>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smtClean="0"/>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E0B3188-50A9-403F-8C16-56985E4DC9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6864456"/>
      </p:ext>
    </p:extLst>
  </p:cSld>
  <p:clrMapOvr>
    <a:masterClrMapping/>
  </p:clrMapOvr>
  <p:transition spd="slow">
    <p:wipe dir="d"/>
  </p:transition>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117763" name="Rectangle 3"/>
          <p:cNvSpPr>
            <a:spLocks noGrp="1" noChangeArrowheads="1"/>
          </p:cNvSpPr>
          <p:nvPr>
            <p:ph type="ctrTitle"/>
          </p:nvPr>
        </p:nvSpPr>
        <p:spPr>
          <a:xfrm>
            <a:off x="685800" y="1447800"/>
            <a:ext cx="7772400" cy="1470025"/>
          </a:xfrm>
        </p:spPr>
        <p:txBody>
          <a:bodyPr/>
          <a:lstStyle>
            <a:lvl1pPr algn="ctr">
              <a:defRPr>
                <a:solidFill>
                  <a:schemeClr val="tx1"/>
                </a:solidFill>
              </a:defRPr>
            </a:lvl1pPr>
          </a:lstStyle>
          <a:p>
            <a:r>
              <a:rPr lang="en-US"/>
              <a:t>Click to edit Master title style</a:t>
            </a:r>
          </a:p>
        </p:txBody>
      </p:sp>
      <p:sp>
        <p:nvSpPr>
          <p:cNvPr id="3" name="Rectangle 5"/>
          <p:cNvSpPr>
            <a:spLocks noGrp="1" noChangeArrowheads="1"/>
          </p:cNvSpPr>
          <p:nvPr>
            <p:ph type="dt" sz="half" idx="10"/>
          </p:nvPr>
        </p:nvSpPr>
        <p:spPr>
          <a:xfrm>
            <a:off x="457200" y="6534150"/>
            <a:ext cx="2133600" cy="323850"/>
          </a:xfrm>
        </p:spPr>
        <p:txBody>
          <a:bodyPr/>
          <a:lstStyle>
            <a:lvl1pPr>
              <a:defRPr/>
            </a:lvl1pPr>
          </a:lstStyle>
          <a:p>
            <a:pPr>
              <a:defRPr/>
            </a:pPr>
            <a:endParaRPr lang="en-US">
              <a:solidFill>
                <a:prstClr val="black">
                  <a:tint val="75000"/>
                </a:prstClr>
              </a:solidFill>
            </a:endParaRPr>
          </a:p>
        </p:txBody>
      </p:sp>
      <p:sp>
        <p:nvSpPr>
          <p:cNvPr id="4" name="Rectangle 15"/>
          <p:cNvSpPr>
            <a:spLocks noGrp="1" noChangeArrowheads="1"/>
          </p:cNvSpPr>
          <p:nvPr>
            <p:ph type="ftr" sz="quarter" idx="11"/>
          </p:nvPr>
        </p:nvSpPr>
        <p:spPr>
          <a:xfrm>
            <a:off x="3124200" y="6537325"/>
            <a:ext cx="2895600" cy="320675"/>
          </a:xfrm>
        </p:spPr>
        <p:txBody>
          <a:bodyPr/>
          <a:lstStyle>
            <a:lvl1pPr>
              <a:defRPr/>
            </a:lvl1pPr>
          </a:lstStyle>
          <a:p>
            <a:pPr>
              <a:defRPr/>
            </a:pPr>
            <a:endParaRPr lang="en-US">
              <a:solidFill>
                <a:prstClr val="black">
                  <a:tint val="75000"/>
                </a:prstClr>
              </a:solidFill>
            </a:endParaRPr>
          </a:p>
        </p:txBody>
      </p:sp>
      <p:sp>
        <p:nvSpPr>
          <p:cNvPr id="5" name="Rectangle 16"/>
          <p:cNvSpPr>
            <a:spLocks noGrp="1" noChangeArrowheads="1"/>
          </p:cNvSpPr>
          <p:nvPr>
            <p:ph type="sldNum" sz="quarter" idx="12"/>
          </p:nvPr>
        </p:nvSpPr>
        <p:spPr>
          <a:xfrm>
            <a:off x="6553200" y="6537325"/>
            <a:ext cx="1447800" cy="320675"/>
          </a:xfrm>
        </p:spPr>
        <p:txBody>
          <a:bodyPr/>
          <a:lstStyle>
            <a:lvl1pPr>
              <a:defRPr/>
            </a:lvl1pPr>
          </a:lstStyle>
          <a:p>
            <a:pPr>
              <a:defRPr/>
            </a:pPr>
            <a:fld id="{EC96D55C-C3C4-45EB-B940-3D7A4871F8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4599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5" y="1"/>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4"/>
            <a:ext cx="2819400" cy="9173031"/>
          </a:xfrm>
          <a:prstGeom prst="rect">
            <a:avLst/>
          </a:prstGeom>
        </p:spPr>
      </p:pic>
      <p:sp>
        <p:nvSpPr>
          <p:cNvPr id="2" name="Title 1"/>
          <p:cNvSpPr>
            <a:spLocks noGrp="1"/>
          </p:cNvSpPr>
          <p:nvPr>
            <p:ph type="title" hasCustomPrompt="1"/>
          </p:nvPr>
        </p:nvSpPr>
        <p:spPr>
          <a:xfrm>
            <a:off x="4572000" y="3048001"/>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4E79C15-A018-BA44-8250-8A15D4ECE290}" type="slidenum">
              <a:rPr lang="en-US">
                <a:solidFill>
                  <a:prstClr val="black">
                    <a:tint val="75000"/>
                  </a:prstClr>
                </a:solidFill>
              </a:rPr>
              <a:pPr>
                <a:defRPr/>
              </a:pPr>
              <a:t>‹#›</a:t>
            </a:fld>
            <a:endParaRPr lang="en-US">
              <a:solidFill>
                <a:prstClr val="black">
                  <a:tint val="75000"/>
                </a:prstClr>
              </a:solidFill>
            </a:endParaRPr>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extLst>
      <p:ext uri="{BB962C8B-B14F-4D97-AF65-F5344CB8AC3E}">
        <p14:creationId xmlns:p14="http://schemas.microsoft.com/office/powerpoint/2010/main" val="4069199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22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75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20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64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714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2.png"/><Relationship Id="rId2" Type="http://schemas.openxmlformats.org/officeDocument/2006/relationships/slideLayout" Target="../slideLayouts/slideLayout37.xml"/><Relationship Id="rId16" Type="http://schemas.openxmlformats.org/officeDocument/2006/relationships/image" Target="../media/image1.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image" Target="../media/image4.jpe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543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54BC1-714B-453A-908F-E03342B52EA0}" type="datetimeFigureOut">
              <a:rPr lang="en-US" smtClean="0">
                <a:solidFill>
                  <a:prstClr val="black">
                    <a:tint val="75000"/>
                  </a:prstClr>
                </a:solidFill>
              </a:rPr>
              <a:pPr/>
              <a:t>4/26/2016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4D952-1693-4FD8-885A-EA429DBCB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2328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101882" tIns="50941" rIns="101882" bIns="50941"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1"/>
            <a:ext cx="8077200" cy="4525963"/>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101882" tIns="50941" rIns="101882" bIns="50941" rtlCol="0" anchor="ctr"/>
          <a:lstStyle>
            <a:lvl1pPr algn="l">
              <a:defRPr sz="1147">
                <a:solidFill>
                  <a:schemeClr val="tx1">
                    <a:tint val="75000"/>
                  </a:schemeClr>
                </a:solidFill>
              </a:defRPr>
            </a:lvl1pPr>
          </a:lstStyle>
          <a:p>
            <a:fld id="{9AA3A078-6A3C-4BB7-9881-58EE2A7CFDF3}" type="datetimeFigureOut">
              <a:rPr lang="en-US" smtClean="0"/>
              <a:pPr/>
              <a:t>4/26/2016</a:t>
            </a:fld>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101882" tIns="50941" rIns="101882" bIns="50941" rtlCol="0" anchor="ctr"/>
          <a:lstStyle>
            <a:lvl1pPr algn="ctr">
              <a:defRPr sz="114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101882" tIns="50941" rIns="101882" bIns="50941" rtlCol="0" anchor="ctr"/>
          <a:lstStyle>
            <a:lvl1pPr algn="r">
              <a:defRPr sz="1147">
                <a:solidFill>
                  <a:schemeClr val="tx1">
                    <a:tint val="75000"/>
                  </a:schemeClr>
                </a:solidFill>
              </a:defRPr>
            </a:lvl1pPr>
          </a:lstStyle>
          <a:p>
            <a:fld id="{C9D06EB9-AA21-489A-A391-8AFB4044912D}" type="slidenum">
              <a:rPr lang="en-US" smtClean="0"/>
              <a:pPr/>
              <a:t>‹#›</a:t>
            </a:fld>
            <a:endParaRPr lang="en-US"/>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52400" y="-109182"/>
            <a:ext cx="818707" cy="7083189"/>
          </a:xfrm>
          <a:prstGeom prst="rect">
            <a:avLst/>
          </a:prstGeom>
        </p:spPr>
      </p:pic>
      <p:pic>
        <p:nvPicPr>
          <p:cNvPr id="9" name="Picture 8"/>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extLst>
      <p:ext uri="{BB962C8B-B14F-4D97-AF65-F5344CB8AC3E}">
        <p14:creationId xmlns:p14="http://schemas.microsoft.com/office/powerpoint/2010/main" val="10731040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spd="slow">
    <p:wipe dir="d"/>
  </p:transition>
  <p:timing>
    <p:tnLst>
      <p:par>
        <p:cTn id="1" dur="indefinite" restart="never" nodeType="tmRoot"/>
      </p:par>
    </p:tnLst>
  </p:timing>
  <p:txStyles>
    <p:titleStyle>
      <a:lvl1pPr algn="l" defTabSz="899010" rtl="0" eaLnBrk="1" latinLnBrk="0" hangingPunct="1">
        <a:spcBef>
          <a:spcPct val="0"/>
        </a:spcBef>
        <a:buNone/>
        <a:defRPr lang="en-US" sz="4324" kern="1200" dirty="0" smtClean="0">
          <a:solidFill>
            <a:schemeClr val="tx1"/>
          </a:solidFill>
          <a:latin typeface="+mj-lt"/>
          <a:ea typeface="+mj-ea"/>
          <a:cs typeface="+mj-cs"/>
        </a:defRPr>
      </a:lvl1pPr>
    </p:titleStyle>
    <p:bodyStyle>
      <a:lvl1pPr marL="337129" indent="-337129" algn="l" defTabSz="899010" rtl="0" eaLnBrk="1" latinLnBrk="0" hangingPunct="1">
        <a:spcBef>
          <a:spcPct val="20000"/>
        </a:spcBef>
        <a:buFont typeface="Arial" pitchFamily="34" charset="0"/>
        <a:buChar char="•"/>
        <a:defRPr sz="2735" kern="1200">
          <a:solidFill>
            <a:schemeClr val="tx1"/>
          </a:solidFill>
          <a:latin typeface="+mn-lt"/>
          <a:ea typeface="+mn-ea"/>
          <a:cs typeface="+mn-cs"/>
        </a:defRPr>
      </a:lvl1pPr>
      <a:lvl2pPr marL="730446" indent="-280941" algn="l" defTabSz="899010" rtl="0" eaLnBrk="1" latinLnBrk="0" hangingPunct="1">
        <a:spcBef>
          <a:spcPct val="20000"/>
        </a:spcBef>
        <a:buFont typeface="Arial" pitchFamily="34" charset="0"/>
        <a:buChar char="–"/>
        <a:defRPr sz="2382" kern="1200">
          <a:solidFill>
            <a:schemeClr val="tx1"/>
          </a:solidFill>
          <a:latin typeface="+mn-lt"/>
          <a:ea typeface="+mn-ea"/>
          <a:cs typeface="+mn-cs"/>
        </a:defRPr>
      </a:lvl2pPr>
      <a:lvl3pPr marL="1123764"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3pPr>
      <a:lvl4pPr marL="1573269" indent="-224753" algn="l" defTabSz="899010" rtl="0" eaLnBrk="1" latinLnBrk="0" hangingPunct="1">
        <a:spcBef>
          <a:spcPct val="20000"/>
        </a:spcBef>
        <a:buFont typeface="Arial" pitchFamily="34" charset="0"/>
        <a:buChar char="–"/>
        <a:defRPr sz="1765" kern="1200">
          <a:solidFill>
            <a:schemeClr val="tx1"/>
          </a:solidFill>
          <a:latin typeface="+mn-lt"/>
          <a:ea typeface="+mn-ea"/>
          <a:cs typeface="+mn-cs"/>
        </a:defRPr>
      </a:lvl4pPr>
      <a:lvl5pPr marL="2022774" indent="-224753" algn="l" defTabSz="899010" rtl="0" eaLnBrk="1" latinLnBrk="0" hangingPunct="1">
        <a:spcBef>
          <a:spcPct val="20000"/>
        </a:spcBef>
        <a:buFont typeface="Arial" pitchFamily="34" charset="0"/>
        <a:buChar char="»"/>
        <a:defRPr sz="1765" kern="1200">
          <a:solidFill>
            <a:schemeClr val="tx1"/>
          </a:solidFill>
          <a:latin typeface="+mn-lt"/>
          <a:ea typeface="+mn-ea"/>
          <a:cs typeface="+mn-cs"/>
        </a:defRPr>
      </a:lvl5pPr>
      <a:lvl6pPr marL="2472279"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6pPr>
      <a:lvl7pPr marL="2921785"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7pPr>
      <a:lvl8pPr marL="3371290"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8pPr>
      <a:lvl9pPr marL="3820796" indent="-224753" algn="l" defTabSz="899010" rtl="0" eaLnBrk="1" latinLnBrk="0" hangingPunct="1">
        <a:spcBef>
          <a:spcPct val="20000"/>
        </a:spcBef>
        <a:buFont typeface="Arial" pitchFamily="34" charset="0"/>
        <a:buChar char="•"/>
        <a:defRPr sz="1941" kern="1200">
          <a:solidFill>
            <a:schemeClr val="tx1"/>
          </a:solidFill>
          <a:latin typeface="+mn-lt"/>
          <a:ea typeface="+mn-ea"/>
          <a:cs typeface="+mn-cs"/>
        </a:defRPr>
      </a:lvl9pPr>
    </p:bodyStyle>
    <p:otherStyle>
      <a:defPPr>
        <a:defRPr lang="en-US"/>
      </a:defPPr>
      <a:lvl1pPr marL="0" algn="l" defTabSz="899010" rtl="0" eaLnBrk="1" latinLnBrk="0" hangingPunct="1">
        <a:defRPr sz="1765" kern="1200">
          <a:solidFill>
            <a:schemeClr val="tx1"/>
          </a:solidFill>
          <a:latin typeface="+mn-lt"/>
          <a:ea typeface="+mn-ea"/>
          <a:cs typeface="+mn-cs"/>
        </a:defRPr>
      </a:lvl1pPr>
      <a:lvl2pPr marL="449505" algn="l" defTabSz="899010" rtl="0" eaLnBrk="1" latinLnBrk="0" hangingPunct="1">
        <a:defRPr sz="1765" kern="1200">
          <a:solidFill>
            <a:schemeClr val="tx1"/>
          </a:solidFill>
          <a:latin typeface="+mn-lt"/>
          <a:ea typeface="+mn-ea"/>
          <a:cs typeface="+mn-cs"/>
        </a:defRPr>
      </a:lvl2pPr>
      <a:lvl3pPr marL="899010" algn="l" defTabSz="899010" rtl="0" eaLnBrk="1" latinLnBrk="0" hangingPunct="1">
        <a:defRPr sz="1765" kern="1200">
          <a:solidFill>
            <a:schemeClr val="tx1"/>
          </a:solidFill>
          <a:latin typeface="+mn-lt"/>
          <a:ea typeface="+mn-ea"/>
          <a:cs typeface="+mn-cs"/>
        </a:defRPr>
      </a:lvl3pPr>
      <a:lvl4pPr marL="1348516" algn="l" defTabSz="899010" rtl="0" eaLnBrk="1" latinLnBrk="0" hangingPunct="1">
        <a:defRPr sz="1765" kern="1200">
          <a:solidFill>
            <a:schemeClr val="tx1"/>
          </a:solidFill>
          <a:latin typeface="+mn-lt"/>
          <a:ea typeface="+mn-ea"/>
          <a:cs typeface="+mn-cs"/>
        </a:defRPr>
      </a:lvl4pPr>
      <a:lvl5pPr marL="1798021" algn="l" defTabSz="899010" rtl="0" eaLnBrk="1" latinLnBrk="0" hangingPunct="1">
        <a:defRPr sz="1765" kern="1200">
          <a:solidFill>
            <a:schemeClr val="tx1"/>
          </a:solidFill>
          <a:latin typeface="+mn-lt"/>
          <a:ea typeface="+mn-ea"/>
          <a:cs typeface="+mn-cs"/>
        </a:defRPr>
      </a:lvl5pPr>
      <a:lvl6pPr marL="2247527" algn="l" defTabSz="899010" rtl="0" eaLnBrk="1" latinLnBrk="0" hangingPunct="1">
        <a:defRPr sz="1765" kern="1200">
          <a:solidFill>
            <a:schemeClr val="tx1"/>
          </a:solidFill>
          <a:latin typeface="+mn-lt"/>
          <a:ea typeface="+mn-ea"/>
          <a:cs typeface="+mn-cs"/>
        </a:defRPr>
      </a:lvl6pPr>
      <a:lvl7pPr marL="2697032" algn="l" defTabSz="899010" rtl="0" eaLnBrk="1" latinLnBrk="0" hangingPunct="1">
        <a:defRPr sz="1765" kern="1200">
          <a:solidFill>
            <a:schemeClr val="tx1"/>
          </a:solidFill>
          <a:latin typeface="+mn-lt"/>
          <a:ea typeface="+mn-ea"/>
          <a:cs typeface="+mn-cs"/>
        </a:defRPr>
      </a:lvl7pPr>
      <a:lvl8pPr marL="3146538" algn="l" defTabSz="899010" rtl="0" eaLnBrk="1" latinLnBrk="0" hangingPunct="1">
        <a:defRPr sz="1765" kern="1200">
          <a:solidFill>
            <a:schemeClr val="tx1"/>
          </a:solidFill>
          <a:latin typeface="+mn-lt"/>
          <a:ea typeface="+mn-ea"/>
          <a:cs typeface="+mn-cs"/>
        </a:defRPr>
      </a:lvl8pPr>
      <a:lvl9pPr marL="3596043" algn="l" defTabSz="899010"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E0B3188-50A9-403F-8C16-56985E4DC9E9}" type="slidenum">
              <a:rPr lang="en-US">
                <a:solidFill>
                  <a:prstClr val="black">
                    <a:tint val="75000"/>
                  </a:prstClr>
                </a:solidFill>
              </a:rPr>
              <a:pPr>
                <a:defRPr/>
              </a:pPr>
              <a:t>‹#›</a:t>
            </a:fld>
            <a:endParaRPr lang="en-US">
              <a:solidFill>
                <a:prstClr val="black">
                  <a:tint val="75000"/>
                </a:prstClr>
              </a:solidFill>
            </a:endParaRPr>
          </a:p>
        </p:txBody>
      </p:sp>
      <p:pic>
        <p:nvPicPr>
          <p:cNvPr id="1032" name="Picture 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35875" y="5834063"/>
            <a:ext cx="12588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5834063"/>
            <a:ext cx="8270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38796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ransition spd="slow">
    <p:wipe dir="d"/>
  </p:transition>
  <p:timing>
    <p:tnLst>
      <p:par>
        <p:cTn id="1" dur="indefinite" restart="never" nodeType="tmRoot"/>
      </p:par>
    </p:tnLst>
  </p:timing>
  <p:hf sldNum="0" hdr="0" ftr="0" dt="0"/>
  <p:txStyles>
    <p:titleStyle>
      <a:lvl1pPr algn="l" rtl="0" eaLnBrk="1" fontAlgn="base" hangingPunct="1">
        <a:spcBef>
          <a:spcPct val="0"/>
        </a:spcBef>
        <a:spcAft>
          <a:spcPct val="0"/>
        </a:spcAft>
        <a:defRPr lang="en-US" sz="4400" kern="1200" dirty="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Cambria" pitchFamily="18" charset="0"/>
        </a:defRPr>
      </a:lvl2pPr>
      <a:lvl3pPr algn="l" rtl="0" eaLnBrk="1" fontAlgn="base" hangingPunct="1">
        <a:spcBef>
          <a:spcPct val="0"/>
        </a:spcBef>
        <a:spcAft>
          <a:spcPct val="0"/>
        </a:spcAft>
        <a:defRPr sz="4400">
          <a:solidFill>
            <a:schemeClr val="tx1"/>
          </a:solidFill>
          <a:latin typeface="Cambria" pitchFamily="18" charset="0"/>
        </a:defRPr>
      </a:lvl3pPr>
      <a:lvl4pPr algn="l" rtl="0" eaLnBrk="1" fontAlgn="base" hangingPunct="1">
        <a:spcBef>
          <a:spcPct val="0"/>
        </a:spcBef>
        <a:spcAft>
          <a:spcPct val="0"/>
        </a:spcAft>
        <a:defRPr sz="4400">
          <a:solidFill>
            <a:schemeClr val="tx1"/>
          </a:solidFill>
          <a:latin typeface="Cambria" pitchFamily="18" charset="0"/>
        </a:defRPr>
      </a:lvl4pPr>
      <a:lvl5pPr algn="l" rtl="0" eaLnBrk="1" fontAlgn="base" hangingPunct="1">
        <a:spcBef>
          <a:spcPct val="0"/>
        </a:spcBef>
        <a:spcAft>
          <a:spcPct val="0"/>
        </a:spcAft>
        <a:defRPr sz="4400">
          <a:solidFill>
            <a:schemeClr val="tx1"/>
          </a:solidFill>
          <a:latin typeface="Cambria" pitchFamily="18" charset="0"/>
        </a:defRPr>
      </a:lvl5pPr>
      <a:lvl6pPr marL="457200" algn="l" rtl="0" eaLnBrk="1" fontAlgn="base" hangingPunct="1">
        <a:spcBef>
          <a:spcPct val="0"/>
        </a:spcBef>
        <a:spcAft>
          <a:spcPct val="0"/>
        </a:spcAft>
        <a:defRPr sz="4400">
          <a:solidFill>
            <a:schemeClr val="tx1"/>
          </a:solidFill>
          <a:latin typeface="Cambria" pitchFamily="18" charset="0"/>
        </a:defRPr>
      </a:lvl6pPr>
      <a:lvl7pPr marL="914400" algn="l" rtl="0" eaLnBrk="1" fontAlgn="base" hangingPunct="1">
        <a:spcBef>
          <a:spcPct val="0"/>
        </a:spcBef>
        <a:spcAft>
          <a:spcPct val="0"/>
        </a:spcAft>
        <a:defRPr sz="4400">
          <a:solidFill>
            <a:schemeClr val="tx1"/>
          </a:solidFill>
          <a:latin typeface="Cambria" pitchFamily="18" charset="0"/>
        </a:defRPr>
      </a:lvl7pPr>
      <a:lvl8pPr marL="1371600" algn="l" rtl="0" eaLnBrk="1" fontAlgn="base" hangingPunct="1">
        <a:spcBef>
          <a:spcPct val="0"/>
        </a:spcBef>
        <a:spcAft>
          <a:spcPct val="0"/>
        </a:spcAft>
        <a:defRPr sz="4400">
          <a:solidFill>
            <a:schemeClr val="tx1"/>
          </a:solidFill>
          <a:latin typeface="Cambria" pitchFamily="18" charset="0"/>
        </a:defRPr>
      </a:lvl8pPr>
      <a:lvl9pPr marL="1828800" algn="l" rtl="0" eaLnBrk="1" fontAlgn="base" hangingPunct="1">
        <a:spcBef>
          <a:spcPct val="0"/>
        </a:spcBef>
        <a:spcAft>
          <a:spcPct val="0"/>
        </a:spcAft>
        <a:defRPr sz="4400">
          <a:solidFill>
            <a:schemeClr val="tx1"/>
          </a:solidFill>
          <a:latin typeface="Cambria" pitchFamily="18"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36.xml"/><Relationship Id="rId10" Type="http://schemas.openxmlformats.org/officeDocument/2006/relationships/image" Target="../media/image12.png"/><Relationship Id="rId4" Type="http://schemas.openxmlformats.org/officeDocument/2006/relationships/audio" Target="../media/media1.m4a"/><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3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36.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3.m4a"/><Relationship Id="rId7" Type="http://schemas.openxmlformats.org/officeDocument/2006/relationships/image" Target="../media/image1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4.xml"/><Relationship Id="rId5" Type="http://schemas.openxmlformats.org/officeDocument/2006/relationships/slideLayout" Target="../slideLayouts/slideLayout25.xml"/><Relationship Id="rId10"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hyperlink" Target="http://www.start2farm.go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5.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91625020"/>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weedportal.com/share/pdata/12992-m.jpg"/>
          <p:cNvPicPr>
            <a:picLocks noChangeAspect="1" noChangeArrowheads="1"/>
          </p:cNvPicPr>
          <p:nvPr/>
        </p:nvPicPr>
        <p:blipFill>
          <a:blip r:embed="rId2" cstate="print"/>
          <a:srcRect/>
          <a:stretch>
            <a:fillRect/>
          </a:stretch>
        </p:blipFill>
        <p:spPr bwMode="auto">
          <a:xfrm>
            <a:off x="914400" y="304800"/>
            <a:ext cx="4278384" cy="2590800"/>
          </a:xfrm>
          <a:prstGeom prst="rect">
            <a:avLst/>
          </a:prstGeom>
          <a:noFill/>
        </p:spPr>
      </p:pic>
      <p:pic>
        <p:nvPicPr>
          <p:cNvPr id="96260" name="Picture 4" descr="http://420dotcom.com/wp-content/uploads/2012/10/Grow-Boxes-DLX-11.png"/>
          <p:cNvPicPr>
            <a:picLocks noChangeAspect="1" noChangeArrowheads="1"/>
          </p:cNvPicPr>
          <p:nvPr/>
        </p:nvPicPr>
        <p:blipFill>
          <a:blip r:embed="rId3" cstate="print"/>
          <a:srcRect/>
          <a:stretch>
            <a:fillRect/>
          </a:stretch>
        </p:blipFill>
        <p:spPr bwMode="auto">
          <a:xfrm>
            <a:off x="5029200" y="228600"/>
            <a:ext cx="4438650" cy="4097215"/>
          </a:xfrm>
          <a:prstGeom prst="rect">
            <a:avLst/>
          </a:prstGeom>
          <a:noFill/>
        </p:spPr>
      </p:pic>
      <p:pic>
        <p:nvPicPr>
          <p:cNvPr id="96262" name="Picture 6" descr="http://new.pentagram.com/wp-content/uploads/2012/07/AN_BudCandy_620.jpg"/>
          <p:cNvPicPr>
            <a:picLocks noChangeAspect="1" noChangeArrowheads="1"/>
          </p:cNvPicPr>
          <p:nvPr/>
        </p:nvPicPr>
        <p:blipFill>
          <a:blip r:embed="rId4" cstate="print"/>
          <a:srcRect/>
          <a:stretch>
            <a:fillRect/>
          </a:stretch>
        </p:blipFill>
        <p:spPr bwMode="auto">
          <a:xfrm>
            <a:off x="914400" y="3505200"/>
            <a:ext cx="3962400" cy="2946236"/>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1470025"/>
          </a:xfrm>
        </p:spPr>
        <p:txBody>
          <a:bodyPr/>
          <a:lstStyle/>
          <a:p>
            <a:r>
              <a:rPr lang="en-US" dirty="0" smtClean="0"/>
              <a:t>Hydroponics for urban food production</a:t>
            </a:r>
            <a:endParaRPr lang="en-US" dirty="0"/>
          </a:p>
        </p:txBody>
      </p:sp>
      <p:sp>
        <p:nvSpPr>
          <p:cNvPr id="3" name="Subtitle 2"/>
          <p:cNvSpPr>
            <a:spLocks noGrp="1"/>
          </p:cNvSpPr>
          <p:nvPr>
            <p:ph type="subTitle" idx="1"/>
          </p:nvPr>
        </p:nvSpPr>
        <p:spPr>
          <a:xfrm>
            <a:off x="1371600" y="4987117"/>
            <a:ext cx="6400800" cy="1752600"/>
          </a:xfrm>
        </p:spPr>
        <p:txBody>
          <a:bodyPr>
            <a:normAutofit fontScale="92500" lnSpcReduction="10000"/>
          </a:bodyPr>
          <a:lstStyle/>
          <a:p>
            <a:pPr>
              <a:spcBef>
                <a:spcPts val="0"/>
              </a:spcBef>
            </a:pPr>
            <a:r>
              <a:rPr lang="en-US" dirty="0" smtClean="0"/>
              <a:t>Sam </a:t>
            </a:r>
            <a:r>
              <a:rPr lang="en-US" dirty="0" err="1" smtClean="0"/>
              <a:t>Wortman</a:t>
            </a:r>
            <a:endParaRPr lang="en-US" dirty="0" smtClean="0"/>
          </a:p>
          <a:p>
            <a:pPr>
              <a:spcBef>
                <a:spcPts val="0"/>
              </a:spcBef>
            </a:pPr>
            <a:r>
              <a:rPr lang="en-US" dirty="0" smtClean="0"/>
              <a:t>Assistant Professor</a:t>
            </a:r>
          </a:p>
          <a:p>
            <a:pPr>
              <a:spcBef>
                <a:spcPts val="0"/>
              </a:spcBef>
            </a:pPr>
            <a:r>
              <a:rPr lang="en-US" dirty="0" smtClean="0"/>
              <a:t>Department of Crop Sciences</a:t>
            </a:r>
          </a:p>
          <a:p>
            <a:pPr>
              <a:spcBef>
                <a:spcPts val="0"/>
              </a:spcBef>
            </a:pPr>
            <a:r>
              <a:rPr lang="en-US" dirty="0" smtClean="0"/>
              <a:t>swortman@illinois.edu</a:t>
            </a:r>
          </a:p>
          <a:p>
            <a:endParaRPr lang="en-US" dirty="0"/>
          </a:p>
        </p:txBody>
      </p:sp>
      <p:pic>
        <p:nvPicPr>
          <p:cNvPr id="11266" name="Picture 2" descr="F:\UIUC\Photos 2013\O'Hare Vertical Farm\2013-01-27_15-29-56_5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752600"/>
            <a:ext cx="5715000" cy="322169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29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Hydroponic production systems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Water culture</a:t>
            </a:r>
          </a:p>
          <a:p>
            <a:pPr lvl="1"/>
            <a:r>
              <a:rPr lang="en-US" dirty="0" smtClean="0"/>
              <a:t>Floating raft</a:t>
            </a:r>
          </a:p>
          <a:p>
            <a:pPr lvl="1"/>
            <a:r>
              <a:rPr lang="en-US" dirty="0" err="1" smtClean="0"/>
              <a:t>Aeroponics</a:t>
            </a:r>
            <a:endParaRPr lang="en-US" dirty="0" smtClean="0"/>
          </a:p>
          <a:p>
            <a:r>
              <a:rPr lang="en-US" dirty="0" smtClean="0"/>
              <a:t>Nutrient film technique</a:t>
            </a:r>
          </a:p>
          <a:p>
            <a:r>
              <a:rPr lang="en-US" dirty="0" smtClean="0"/>
              <a:t>Ebb-and-flow </a:t>
            </a:r>
          </a:p>
          <a:p>
            <a:r>
              <a:rPr lang="en-US" dirty="0" smtClean="0"/>
              <a:t>Soilless media culture</a:t>
            </a:r>
          </a:p>
          <a:p>
            <a:pPr lvl="1"/>
            <a:r>
              <a:rPr lang="en-US" dirty="0" smtClean="0"/>
              <a:t>Rockwool</a:t>
            </a:r>
          </a:p>
          <a:p>
            <a:pPr lvl="1"/>
            <a:r>
              <a:rPr lang="en-US" dirty="0" smtClean="0"/>
              <a:t>Vermiculite</a:t>
            </a:r>
          </a:p>
          <a:p>
            <a:pPr lvl="1"/>
            <a:r>
              <a:rPr lang="en-US" dirty="0" smtClean="0"/>
              <a:t>Perlite</a:t>
            </a:r>
          </a:p>
          <a:p>
            <a:pPr lvl="1"/>
            <a:r>
              <a:rPr lang="en-US" dirty="0" smtClean="0"/>
              <a:t>Coco coir</a:t>
            </a:r>
          </a:p>
          <a:p>
            <a:pPr marL="0" indent="0">
              <a:buNone/>
            </a:pPr>
            <a:endParaRPr lang="en-US" dirty="0" smtClean="0"/>
          </a:p>
          <a:p>
            <a:pPr marL="457200" lvl="1" indent="0">
              <a:buNone/>
            </a:pPr>
            <a:endParaRPr lang="en-US" dirty="0" smtClean="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575105"/>
            <a:ext cx="2381250" cy="250983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32005"/>
            <a:ext cx="2590800" cy="19431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descr="F:\UIUC\Photos 2013\Hydroponic Pepper Study 2013\2013-02-07_14-47-39_47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413"/>
          <a:stretch/>
        </p:blipFill>
        <p:spPr bwMode="auto">
          <a:xfrm>
            <a:off x="4572000" y="3541238"/>
            <a:ext cx="2085415" cy="28702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939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Floating raft systems</a:t>
            </a:r>
            <a:endParaRPr lang="en-US" dirty="0"/>
          </a:p>
        </p:txBody>
      </p:sp>
      <p:sp>
        <p:nvSpPr>
          <p:cNvPr id="3" name="Content Placeholder 2"/>
          <p:cNvSpPr>
            <a:spLocks noGrp="1"/>
          </p:cNvSpPr>
          <p:nvPr>
            <p:ph idx="1"/>
          </p:nvPr>
        </p:nvSpPr>
        <p:spPr/>
        <p:txBody>
          <a:bodyPr>
            <a:normAutofit/>
          </a:bodyPr>
          <a:lstStyle/>
          <a:p>
            <a:r>
              <a:rPr lang="en-US" dirty="0" smtClean="0"/>
              <a:t>Roots are continuously saturated in water</a:t>
            </a:r>
          </a:p>
          <a:p>
            <a:r>
              <a:rPr lang="en-US" dirty="0" smtClean="0"/>
              <a:t>Seedlings started in soilless media and transplanted into rafts</a:t>
            </a:r>
          </a:p>
          <a:p>
            <a:r>
              <a:rPr lang="en-US" dirty="0" smtClean="0"/>
              <a:t>Requirements:</a:t>
            </a:r>
          </a:p>
          <a:p>
            <a:pPr lvl="1"/>
            <a:r>
              <a:rPr lang="en-US" dirty="0" smtClean="0"/>
              <a:t>Root aeration</a:t>
            </a:r>
          </a:p>
          <a:p>
            <a:pPr lvl="1"/>
            <a:r>
              <a:rPr lang="en-US" dirty="0" smtClean="0"/>
              <a:t>Root darkness (avoid algae growth)</a:t>
            </a:r>
          </a:p>
          <a:p>
            <a:pPr lvl="1"/>
            <a:r>
              <a:rPr lang="en-US" dirty="0" smtClean="0"/>
              <a:t>Plant support</a:t>
            </a:r>
          </a:p>
        </p:txBody>
      </p:sp>
      <p:pic>
        <p:nvPicPr>
          <p:cNvPr id="12290" name="Picture 2" descr="F:\UIUC\Photos 2012\SweetWater Organics 2012\SweetWater Organics 2012 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819400"/>
            <a:ext cx="2209800" cy="391999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4954884"/>
            <a:ext cx="2755900" cy="184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712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Floating raft systems</a:t>
            </a:r>
            <a:endParaRPr lang="en-US" dirty="0"/>
          </a:p>
        </p:txBody>
      </p:sp>
      <p:sp>
        <p:nvSpPr>
          <p:cNvPr id="3" name="Content Placeholder 2"/>
          <p:cNvSpPr>
            <a:spLocks noGrp="1"/>
          </p:cNvSpPr>
          <p:nvPr>
            <p:ph idx="1"/>
          </p:nvPr>
        </p:nvSpPr>
        <p:spPr>
          <a:xfrm>
            <a:off x="457200" y="1600200"/>
            <a:ext cx="8229600" cy="4525963"/>
          </a:xfrm>
        </p:spPr>
        <p:txBody>
          <a:bodyPr/>
          <a:lstStyle/>
          <a:p>
            <a:r>
              <a:rPr lang="en-US" dirty="0"/>
              <a:t>Benefits:</a:t>
            </a:r>
          </a:p>
          <a:p>
            <a:pPr lvl="1"/>
            <a:r>
              <a:rPr lang="en-US" dirty="0"/>
              <a:t>Low cost and maintenance</a:t>
            </a:r>
          </a:p>
          <a:p>
            <a:pPr lvl="1"/>
            <a:r>
              <a:rPr lang="en-US" dirty="0"/>
              <a:t>Rafts can be maneuvered through the bed </a:t>
            </a:r>
          </a:p>
          <a:p>
            <a:pPr lvl="1"/>
            <a:r>
              <a:rPr lang="en-US" dirty="0"/>
              <a:t>Popular in </a:t>
            </a:r>
            <a:r>
              <a:rPr lang="en-US" dirty="0" err="1"/>
              <a:t>aquaponic</a:t>
            </a:r>
            <a:r>
              <a:rPr lang="en-US" dirty="0"/>
              <a:t> systems</a:t>
            </a:r>
          </a:p>
          <a:p>
            <a:r>
              <a:rPr lang="en-US" dirty="0"/>
              <a:t>Drawbacks:</a:t>
            </a:r>
          </a:p>
          <a:p>
            <a:pPr lvl="1"/>
            <a:r>
              <a:rPr lang="en-US" dirty="0"/>
              <a:t>Root </a:t>
            </a:r>
            <a:r>
              <a:rPr lang="en-US" dirty="0" smtClean="0"/>
              <a:t>disease</a:t>
            </a:r>
          </a:p>
          <a:p>
            <a:pPr marL="457200" lvl="1" indent="0">
              <a:buNone/>
            </a:pPr>
            <a:r>
              <a:rPr lang="en-US" dirty="0" smtClean="0"/>
              <a:t> </a:t>
            </a:r>
            <a:r>
              <a:rPr lang="en-US" dirty="0"/>
              <a:t>(</a:t>
            </a:r>
            <a:r>
              <a:rPr lang="en-US" i="1" dirty="0" err="1"/>
              <a:t>Pythium</a:t>
            </a:r>
            <a:r>
              <a:rPr lang="en-US" dirty="0"/>
              <a:t> spp.)</a:t>
            </a:r>
          </a:p>
          <a:p>
            <a:endParaRPr lang="en-US"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3810000"/>
            <a:ext cx="4394678" cy="274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0821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Aeroponic</a:t>
            </a:r>
            <a:r>
              <a:rPr lang="en-US" dirty="0" smtClean="0"/>
              <a:t> systems</a:t>
            </a:r>
            <a:endParaRPr lang="en-US" dirty="0"/>
          </a:p>
        </p:txBody>
      </p:sp>
      <p:sp>
        <p:nvSpPr>
          <p:cNvPr id="3" name="Content Placeholder 2"/>
          <p:cNvSpPr>
            <a:spLocks noGrp="1"/>
          </p:cNvSpPr>
          <p:nvPr>
            <p:ph idx="1"/>
          </p:nvPr>
        </p:nvSpPr>
        <p:spPr/>
        <p:txBody>
          <a:bodyPr>
            <a:normAutofit/>
          </a:bodyPr>
          <a:lstStyle/>
          <a:p>
            <a:r>
              <a:rPr lang="en-US" dirty="0" smtClean="0"/>
              <a:t>Roots are bathed in a nutrient mist</a:t>
            </a:r>
          </a:p>
          <a:p>
            <a:r>
              <a:rPr lang="en-US" dirty="0" smtClean="0"/>
              <a:t>Popular for plant physiology studies, less common commercially</a:t>
            </a:r>
          </a:p>
          <a:p>
            <a:r>
              <a:rPr lang="en-US" dirty="0" smtClean="0"/>
              <a:t>A-frames and vertical columns possible</a:t>
            </a:r>
          </a:p>
          <a:p>
            <a:pPr marL="0" indent="0">
              <a:buNone/>
            </a:pPr>
            <a:endParaRPr 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300" y="4191000"/>
            <a:ext cx="3886200" cy="260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224867"/>
            <a:ext cx="3733800" cy="246870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8765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Aeroponic</a:t>
            </a:r>
            <a:r>
              <a:rPr lang="en-US" dirty="0" smtClean="0"/>
              <a:t> systems</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a:t>Benefits:</a:t>
            </a:r>
          </a:p>
          <a:p>
            <a:pPr lvl="1"/>
            <a:r>
              <a:rPr lang="en-US" dirty="0"/>
              <a:t>Provides sufficient oxygen, minimizes disease</a:t>
            </a:r>
          </a:p>
          <a:p>
            <a:pPr lvl="1"/>
            <a:r>
              <a:rPr lang="en-US" dirty="0"/>
              <a:t>Used for growing root crops hydroponically (e.g., seed potatoes and medicinal roots)</a:t>
            </a:r>
          </a:p>
          <a:p>
            <a:r>
              <a:rPr lang="en-US" dirty="0"/>
              <a:t>Drawbacks:</a:t>
            </a:r>
          </a:p>
          <a:p>
            <a:pPr lvl="1"/>
            <a:r>
              <a:rPr lang="en-US" dirty="0"/>
              <a:t>Energy intensive</a:t>
            </a:r>
          </a:p>
          <a:p>
            <a:pPr marL="0" indent="0">
              <a:buNone/>
            </a:pPr>
            <a:endParaRPr lang="en-US" dirty="0"/>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724400"/>
            <a:ext cx="4038600" cy="17453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3688425"/>
            <a:ext cx="1851596" cy="27813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6396" y="3979497"/>
            <a:ext cx="3025204" cy="226890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92795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Nutrient film technique</a:t>
            </a:r>
            <a:endParaRPr lang="en-US" dirty="0"/>
          </a:p>
        </p:txBody>
      </p:sp>
      <p:sp>
        <p:nvSpPr>
          <p:cNvPr id="3" name="Content Placeholder 2"/>
          <p:cNvSpPr>
            <a:spLocks noGrp="1"/>
          </p:cNvSpPr>
          <p:nvPr>
            <p:ph idx="1"/>
          </p:nvPr>
        </p:nvSpPr>
        <p:spPr>
          <a:xfrm>
            <a:off x="457200" y="1600200"/>
            <a:ext cx="4191000" cy="4953000"/>
          </a:xfrm>
        </p:spPr>
        <p:txBody>
          <a:bodyPr>
            <a:normAutofit lnSpcReduction="10000"/>
          </a:bodyPr>
          <a:lstStyle/>
          <a:p>
            <a:r>
              <a:rPr lang="en-US" dirty="0" smtClean="0"/>
              <a:t>Similar to floating raft</a:t>
            </a:r>
          </a:p>
          <a:p>
            <a:r>
              <a:rPr lang="en-US" dirty="0" smtClean="0"/>
              <a:t>Nutrient solution continuously circulates/passes through bottom of root zone</a:t>
            </a:r>
          </a:p>
          <a:p>
            <a:r>
              <a:rPr lang="en-US" dirty="0" smtClean="0"/>
              <a:t>Nutrient solution is gravity-fed through troughs and pumped back to supply line</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3754532"/>
            <a:ext cx="3276601" cy="30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descr="http://farmtech-mart.com/yahoo_site_admin/assets/images/type-nft.178204813_st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256241"/>
            <a:ext cx="3810000"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044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Nutrient film technique</a:t>
            </a:r>
            <a:endParaRPr lang="en-US" dirty="0"/>
          </a:p>
        </p:txBody>
      </p:sp>
      <p:sp>
        <p:nvSpPr>
          <p:cNvPr id="3" name="Content Placeholder 2"/>
          <p:cNvSpPr>
            <a:spLocks noGrp="1"/>
          </p:cNvSpPr>
          <p:nvPr>
            <p:ph idx="1"/>
          </p:nvPr>
        </p:nvSpPr>
        <p:spPr>
          <a:xfrm>
            <a:off x="457200" y="1600200"/>
            <a:ext cx="4343400" cy="4953000"/>
          </a:xfrm>
        </p:spPr>
        <p:txBody>
          <a:bodyPr>
            <a:normAutofit fontScale="92500" lnSpcReduction="20000"/>
          </a:bodyPr>
          <a:lstStyle/>
          <a:p>
            <a:r>
              <a:rPr lang="en-US" dirty="0"/>
              <a:t>Benefits:</a:t>
            </a:r>
          </a:p>
          <a:p>
            <a:pPr lvl="1"/>
            <a:r>
              <a:rPr lang="en-US" dirty="0"/>
              <a:t>Improved oxygenation of roots</a:t>
            </a:r>
          </a:p>
          <a:p>
            <a:pPr lvl="1"/>
            <a:r>
              <a:rPr lang="en-US" dirty="0"/>
              <a:t>Can construct from home gutters</a:t>
            </a:r>
          </a:p>
          <a:p>
            <a:r>
              <a:rPr lang="en-US" dirty="0"/>
              <a:t>Drawbacks:</a:t>
            </a:r>
          </a:p>
          <a:p>
            <a:pPr lvl="1"/>
            <a:r>
              <a:rPr lang="en-US" dirty="0"/>
              <a:t>Troughs can get clogged by root mass, water level rises, oxygen level decrease</a:t>
            </a:r>
          </a:p>
          <a:p>
            <a:pPr lvl="1"/>
            <a:r>
              <a:rPr lang="en-US" dirty="0"/>
              <a:t>Most suitable for short-term crops (lettuce, herbs)</a:t>
            </a:r>
          </a:p>
          <a:p>
            <a:pPr marL="0" indent="0">
              <a:buNone/>
            </a:pPr>
            <a:endParaRPr lang="en-US" dirty="0"/>
          </a:p>
        </p:txBody>
      </p:sp>
      <p:pic>
        <p:nvPicPr>
          <p:cNvPr id="17411" name="Picture 3" descr="F:\UIUC\Photos 2013\Kaelyn Knoche Disney Living with the Land 2013\Disney 2013 0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6133" y="1490133"/>
            <a:ext cx="4064000" cy="304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7476" y="4495800"/>
            <a:ext cx="3199324" cy="213791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28299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Ebb-and-flow systems</a:t>
            </a:r>
            <a:endParaRPr lang="en-US" dirty="0"/>
          </a:p>
        </p:txBody>
      </p:sp>
      <p:sp>
        <p:nvSpPr>
          <p:cNvPr id="3" name="Content Placeholder 2"/>
          <p:cNvSpPr>
            <a:spLocks noGrp="1"/>
          </p:cNvSpPr>
          <p:nvPr>
            <p:ph idx="1"/>
          </p:nvPr>
        </p:nvSpPr>
        <p:spPr>
          <a:xfrm>
            <a:off x="457200" y="1371600"/>
            <a:ext cx="8229600" cy="4800600"/>
          </a:xfrm>
        </p:spPr>
        <p:txBody>
          <a:bodyPr>
            <a:normAutofit/>
          </a:bodyPr>
          <a:lstStyle/>
          <a:p>
            <a:r>
              <a:rPr lang="en-US" dirty="0" smtClean="0"/>
              <a:t>a.k.a. flood-and-drain systems</a:t>
            </a:r>
          </a:p>
          <a:p>
            <a:r>
              <a:rPr lang="en-US" dirty="0" smtClean="0"/>
              <a:t>Essentially sub-irrigation</a:t>
            </a:r>
          </a:p>
          <a:p>
            <a:r>
              <a:rPr lang="en-US" dirty="0" smtClean="0"/>
              <a:t>Tables or trays are flooded intermittently</a:t>
            </a:r>
          </a:p>
          <a:p>
            <a:r>
              <a:rPr lang="en-US" dirty="0" smtClean="0"/>
              <a:t>Flood tables have trenches to allow for complete drainage</a:t>
            </a:r>
          </a:p>
          <a:p>
            <a:pPr marL="457200" lvl="1" indent="0">
              <a:buNone/>
            </a:pPr>
            <a:endParaRPr lang="en-US" dirty="0"/>
          </a:p>
        </p:txBody>
      </p:sp>
      <p:pic>
        <p:nvPicPr>
          <p:cNvPr id="21506" name="Picture 2" descr="http://badger.uvm.edu/xmlui/bitstream/handle/2051/1965/Eb%26FlBench1.jpg?sequence=1"/>
          <p:cNvPicPr>
            <a:picLocks noChangeAspect="1" noChangeArrowheads="1"/>
          </p:cNvPicPr>
          <p:nvPr/>
        </p:nvPicPr>
        <p:blipFill>
          <a:blip r:embed="rId2" cstate="print"/>
          <a:srcRect/>
          <a:stretch>
            <a:fillRect/>
          </a:stretch>
        </p:blipFill>
        <p:spPr bwMode="auto">
          <a:xfrm>
            <a:off x="4800600" y="4038600"/>
            <a:ext cx="3962400" cy="2710813"/>
          </a:xfrm>
          <a:prstGeom prst="rect">
            <a:avLst/>
          </a:prstGeom>
          <a:noFill/>
          <a:ln w="12700">
            <a:solidFill>
              <a:schemeClr val="tx1"/>
            </a:solidFill>
          </a:ln>
        </p:spPr>
      </p:pic>
      <p:pic>
        <p:nvPicPr>
          <p:cNvPr id="21508" name="Picture 4" descr="ebb/flow system"/>
          <p:cNvPicPr>
            <a:picLocks noChangeAspect="1" noChangeArrowheads="1"/>
          </p:cNvPicPr>
          <p:nvPr/>
        </p:nvPicPr>
        <p:blipFill>
          <a:blip r:embed="rId3" cstate="print"/>
          <a:srcRect/>
          <a:stretch>
            <a:fillRect/>
          </a:stretch>
        </p:blipFill>
        <p:spPr bwMode="auto">
          <a:xfrm>
            <a:off x="990600" y="4572000"/>
            <a:ext cx="2743200" cy="2112265"/>
          </a:xfrm>
          <a:prstGeom prst="rect">
            <a:avLst/>
          </a:prstGeom>
          <a:noFill/>
          <a:ln w="12700">
            <a:solidFill>
              <a:schemeClr val="tx1"/>
            </a:solidFill>
          </a:ln>
        </p:spPr>
      </p:pic>
    </p:spTree>
    <p:extLst>
      <p:ext uri="{BB962C8B-B14F-4D97-AF65-F5344CB8AC3E}">
        <p14:creationId xmlns:p14="http://schemas.microsoft.com/office/powerpoint/2010/main" val="556052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828800" y="1143001"/>
            <a:ext cx="6942224" cy="2514599"/>
          </a:xfrm>
        </p:spPr>
        <p:txBody>
          <a:bodyPr>
            <a:normAutofit/>
          </a:bodyPr>
          <a:lstStyle/>
          <a:p>
            <a:r>
              <a:rPr lang="en-US" sz="2000" dirty="0" smtClean="0"/>
              <a:t>Preparing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3600" dirty="0" smtClean="0">
                <a:solidFill>
                  <a:srgbClr val="0000FF"/>
                </a:solidFill>
              </a:rPr>
              <a:t>Hydroponic Production</a:t>
            </a:r>
            <a:endParaRPr lang="en-US" sz="3600" dirty="0">
              <a:solidFill>
                <a:srgbClr val="0000FF"/>
              </a:solidFill>
            </a:endParaRPr>
          </a:p>
        </p:txBody>
      </p:sp>
      <p:sp>
        <p:nvSpPr>
          <p:cNvPr id="3" name="Subtitle 2"/>
          <p:cNvSpPr>
            <a:spLocks noGrp="1"/>
          </p:cNvSpPr>
          <p:nvPr>
            <p:ph type="subTitle" idx="1"/>
            <p:custDataLst>
              <p:tags r:id="rId3"/>
            </p:custDataLst>
          </p:nvPr>
        </p:nvSpPr>
        <p:spPr>
          <a:xfrm>
            <a:off x="3380872" y="3505200"/>
            <a:ext cx="5458328" cy="1219200"/>
          </a:xfrm>
        </p:spPr>
        <p:txBody>
          <a:bodyPr>
            <a:normAutofit/>
          </a:bodyPr>
          <a:lstStyle/>
          <a:p>
            <a:r>
              <a:rPr lang="en-US" sz="3600" dirty="0" smtClean="0"/>
              <a:t>Jeff Kindhart</a:t>
            </a:r>
          </a:p>
          <a:p>
            <a:r>
              <a:rPr lang="en-US" dirty="0" smtClean="0"/>
              <a:t>September 2015</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7764406"/>
      </p:ext>
    </p:extLst>
  </p:cSld>
  <p:clrMapOvr>
    <a:masterClrMapping/>
  </p:clrMapOvr>
  <p:transition spd="slow" advTm="12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Ebb-and-flow systems</a:t>
            </a:r>
            <a:endParaRPr lang="en-US" dirty="0"/>
          </a:p>
        </p:txBody>
      </p:sp>
      <p:sp>
        <p:nvSpPr>
          <p:cNvPr id="3" name="Content Placeholder 2"/>
          <p:cNvSpPr>
            <a:spLocks noGrp="1"/>
          </p:cNvSpPr>
          <p:nvPr>
            <p:ph idx="1"/>
          </p:nvPr>
        </p:nvSpPr>
        <p:spPr>
          <a:xfrm>
            <a:off x="457200" y="1600200"/>
            <a:ext cx="5029200" cy="5257800"/>
          </a:xfrm>
        </p:spPr>
        <p:txBody>
          <a:bodyPr>
            <a:normAutofit/>
          </a:bodyPr>
          <a:lstStyle/>
          <a:p>
            <a:r>
              <a:rPr lang="en-US" dirty="0" smtClean="0"/>
              <a:t>Benefits:</a:t>
            </a:r>
          </a:p>
          <a:p>
            <a:pPr lvl="1"/>
            <a:r>
              <a:rPr lang="en-US" dirty="0" smtClean="0"/>
              <a:t>Popular for potted ornamentals</a:t>
            </a:r>
          </a:p>
          <a:p>
            <a:pPr lvl="1"/>
            <a:r>
              <a:rPr lang="en-US" dirty="0" smtClean="0"/>
              <a:t>Roots are well oxygenated</a:t>
            </a:r>
          </a:p>
          <a:p>
            <a:r>
              <a:rPr lang="en-US" dirty="0" smtClean="0"/>
              <a:t>Drawbacks: </a:t>
            </a:r>
          </a:p>
          <a:p>
            <a:pPr lvl="1"/>
            <a:r>
              <a:rPr lang="en-US" dirty="0" smtClean="0"/>
              <a:t>Plant can become stressed during “ebb” phase</a:t>
            </a:r>
          </a:p>
          <a:p>
            <a:pPr lvl="1"/>
            <a:r>
              <a:rPr lang="en-US" dirty="0" smtClean="0"/>
              <a:t>Frequency and duration of flooding depends on growing media and crop</a:t>
            </a:r>
          </a:p>
          <a:p>
            <a:endParaRPr lang="en-US" dirty="0"/>
          </a:p>
        </p:txBody>
      </p:sp>
      <p:pic>
        <p:nvPicPr>
          <p:cNvPr id="1026" name="Picture 2" descr="http://ggs-greenhouse.com/sites/default/files/GGS%20Aluminum%20Flood%20Bench%20017.jpg"/>
          <p:cNvPicPr>
            <a:picLocks noChangeAspect="1" noChangeArrowheads="1"/>
          </p:cNvPicPr>
          <p:nvPr/>
        </p:nvPicPr>
        <p:blipFill>
          <a:blip r:embed="rId2" cstate="print"/>
          <a:srcRect/>
          <a:stretch>
            <a:fillRect/>
          </a:stretch>
        </p:blipFill>
        <p:spPr bwMode="auto">
          <a:xfrm>
            <a:off x="5410200" y="1524000"/>
            <a:ext cx="3454400" cy="2590800"/>
          </a:xfrm>
          <a:prstGeom prst="rect">
            <a:avLst/>
          </a:prstGeom>
          <a:noFill/>
          <a:ln w="19050">
            <a:solidFill>
              <a:schemeClr val="tx1"/>
            </a:solidFill>
          </a:ln>
        </p:spPr>
      </p:pic>
    </p:spTree>
    <p:extLst>
      <p:ext uri="{BB962C8B-B14F-4D97-AF65-F5344CB8AC3E}">
        <p14:creationId xmlns:p14="http://schemas.microsoft.com/office/powerpoint/2010/main" val="2255570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Soilless culture systems - Rockwool</a:t>
            </a:r>
            <a:endParaRPr lang="en-US" dirty="0"/>
          </a:p>
        </p:txBody>
      </p:sp>
      <p:sp>
        <p:nvSpPr>
          <p:cNvPr id="3" name="Content Placeholder 2"/>
          <p:cNvSpPr>
            <a:spLocks noGrp="1"/>
          </p:cNvSpPr>
          <p:nvPr>
            <p:ph idx="1"/>
          </p:nvPr>
        </p:nvSpPr>
        <p:spPr/>
        <p:txBody>
          <a:bodyPr/>
          <a:lstStyle/>
          <a:p>
            <a:pPr marL="342900" lvl="1" indent="-342900">
              <a:buFont typeface="Arial" panose="020B0604020202020204" pitchFamily="34" charset="0"/>
              <a:buChar char="•"/>
            </a:pPr>
            <a:r>
              <a:rPr lang="en-US" sz="3200" dirty="0" smtClean="0"/>
              <a:t>Stone </a:t>
            </a:r>
            <a:r>
              <a:rPr lang="en-US" sz="3200" dirty="0"/>
              <a:t>wool made from basalt (lava rock), heated to 1,500°C, spun into threads, and </a:t>
            </a:r>
            <a:r>
              <a:rPr lang="en-US" sz="3200" dirty="0" smtClean="0"/>
              <a:t>cooled ( 1 m</a:t>
            </a:r>
            <a:r>
              <a:rPr lang="en-US" sz="3200" baseline="30000" dirty="0" smtClean="0"/>
              <a:t>3</a:t>
            </a:r>
            <a:r>
              <a:rPr lang="en-US" sz="3200" dirty="0" smtClean="0"/>
              <a:t> basalt = 90 m</a:t>
            </a:r>
            <a:r>
              <a:rPr lang="en-US" sz="3200" baseline="30000" dirty="0"/>
              <a:t>3</a:t>
            </a:r>
            <a:r>
              <a:rPr lang="en-US" sz="3200" dirty="0" smtClean="0"/>
              <a:t> stone wool)</a:t>
            </a:r>
          </a:p>
          <a:p>
            <a:r>
              <a:rPr lang="en-US" dirty="0" smtClean="0"/>
              <a:t>95% pore space, 80% water-holding capacity </a:t>
            </a:r>
          </a:p>
          <a:p>
            <a:r>
              <a:rPr lang="en-US" dirty="0" smtClean="0"/>
              <a:t>Slightly alkaline, but no buffering capacity</a:t>
            </a:r>
          </a:p>
          <a:p>
            <a:pPr marL="0" lvl="1" indent="0">
              <a:buNone/>
            </a:pPr>
            <a:endParaRPr lang="en-US" sz="3200" dirty="0" smtClean="0"/>
          </a:p>
          <a:p>
            <a:pPr marL="342900" lvl="1" indent="-342900">
              <a:buFont typeface="Arial" panose="020B0604020202020204" pitchFamily="34" charset="0"/>
              <a:buChar char="•"/>
            </a:pPr>
            <a:endParaRPr lang="en-US" sz="3200" dirty="0"/>
          </a:p>
          <a:p>
            <a:pPr lvl="1"/>
            <a:endParaRPr lang="en-US" dirty="0"/>
          </a:p>
          <a:p>
            <a:pPr marL="457200" lvl="1" indent="0">
              <a:buNone/>
            </a:pPr>
            <a:endParaRPr lang="en-US" dirty="0" smtClean="0"/>
          </a:p>
          <a:p>
            <a:pPr lvl="1">
              <a:buNone/>
            </a:pPr>
            <a:endParaRPr lang="en-US" dirty="0"/>
          </a:p>
        </p:txBody>
      </p:sp>
      <p:pic>
        <p:nvPicPr>
          <p:cNvPr id="19458" name="Picture 2" descr="http://gorillagardener.files.wordpress.com/2011/10/cutting-edge-solutions-g-rex-t-rex1.jpg"/>
          <p:cNvPicPr>
            <a:picLocks noChangeAspect="1" noChangeArrowheads="1"/>
          </p:cNvPicPr>
          <p:nvPr/>
        </p:nvPicPr>
        <p:blipFill>
          <a:blip r:embed="rId2" cstate="print"/>
          <a:srcRect/>
          <a:stretch>
            <a:fillRect/>
          </a:stretch>
        </p:blipFill>
        <p:spPr bwMode="auto">
          <a:xfrm>
            <a:off x="1752600" y="4495800"/>
            <a:ext cx="2514600" cy="2238520"/>
          </a:xfrm>
          <a:prstGeom prst="rect">
            <a:avLst/>
          </a:prstGeom>
          <a:noFill/>
          <a:ln w="12700">
            <a:solidFill>
              <a:schemeClr val="tx1"/>
            </a:solidFill>
          </a:ln>
        </p:spPr>
      </p:pic>
      <p:pic>
        <p:nvPicPr>
          <p:cNvPr id="6" name="Picture 4" descr="http://www.greensea-hydroponics.co.uk/shop/XL.G1409.jpg"/>
          <p:cNvPicPr>
            <a:picLocks noChangeAspect="1" noChangeArrowheads="1"/>
          </p:cNvPicPr>
          <p:nvPr/>
        </p:nvPicPr>
        <p:blipFill>
          <a:blip r:embed="rId3" cstate="print"/>
          <a:srcRect/>
          <a:stretch>
            <a:fillRect/>
          </a:stretch>
        </p:blipFill>
        <p:spPr bwMode="auto">
          <a:xfrm>
            <a:off x="5410200" y="4267200"/>
            <a:ext cx="2362200" cy="2362200"/>
          </a:xfrm>
          <a:prstGeom prst="rect">
            <a:avLst/>
          </a:prstGeom>
          <a:noFill/>
        </p:spPr>
      </p:pic>
    </p:spTree>
    <p:extLst>
      <p:ext uri="{BB962C8B-B14F-4D97-AF65-F5344CB8AC3E}">
        <p14:creationId xmlns:p14="http://schemas.microsoft.com/office/powerpoint/2010/main" val="3064575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lstStyle/>
          <a:p>
            <a:r>
              <a:rPr lang="en-US" dirty="0" smtClean="0"/>
              <a:t>Rockwool</a:t>
            </a:r>
            <a:endParaRPr lang="en-US" dirty="0"/>
          </a:p>
        </p:txBody>
      </p:sp>
      <p:sp>
        <p:nvSpPr>
          <p:cNvPr id="3" name="Content Placeholder 2"/>
          <p:cNvSpPr>
            <a:spLocks noGrp="1"/>
          </p:cNvSpPr>
          <p:nvPr>
            <p:ph idx="1"/>
          </p:nvPr>
        </p:nvSpPr>
        <p:spPr>
          <a:xfrm>
            <a:off x="457200" y="1600200"/>
            <a:ext cx="4343400" cy="5029200"/>
          </a:xfrm>
        </p:spPr>
        <p:txBody>
          <a:bodyPr>
            <a:normAutofit fontScale="92500" lnSpcReduction="20000"/>
          </a:bodyPr>
          <a:lstStyle/>
          <a:p>
            <a:r>
              <a:rPr lang="en-US" dirty="0" smtClean="0"/>
              <a:t>Come in varying sizes to accommodate germination through maturity</a:t>
            </a:r>
          </a:p>
          <a:p>
            <a:pPr marL="342900" lvl="1" indent="-342900">
              <a:buFont typeface="Arial" panose="020B0604020202020204" pitchFamily="34" charset="0"/>
              <a:buChar char="•"/>
            </a:pPr>
            <a:r>
              <a:rPr lang="en-US" sz="3200" dirty="0" smtClean="0"/>
              <a:t>5,000 acres of greenhouse crops grown in </a:t>
            </a:r>
            <a:r>
              <a:rPr lang="en-US" sz="3200" dirty="0" err="1" smtClean="0"/>
              <a:t>rockwool</a:t>
            </a:r>
            <a:r>
              <a:rPr lang="en-US" sz="3200" dirty="0" smtClean="0"/>
              <a:t> in the Netherlands</a:t>
            </a:r>
            <a:endParaRPr lang="en-US" dirty="0" smtClean="0"/>
          </a:p>
          <a:p>
            <a:r>
              <a:rPr lang="en-US" dirty="0" smtClean="0"/>
              <a:t>Drawbacks:</a:t>
            </a:r>
          </a:p>
          <a:p>
            <a:pPr lvl="1"/>
            <a:r>
              <a:rPr lang="en-US" dirty="0" smtClean="0"/>
              <a:t>Not biodegradable, though </a:t>
            </a:r>
            <a:r>
              <a:rPr lang="en-US" dirty="0" err="1" smtClean="0"/>
              <a:t>Grodan</a:t>
            </a:r>
            <a:r>
              <a:rPr lang="en-US" dirty="0" smtClean="0"/>
              <a:t> offers recycling</a:t>
            </a:r>
          </a:p>
          <a:p>
            <a:endParaRPr lang="en-US" dirty="0" smtClean="0"/>
          </a:p>
          <a:p>
            <a:endParaRPr lang="en-US" dirty="0"/>
          </a:p>
        </p:txBody>
      </p:sp>
      <p:pic>
        <p:nvPicPr>
          <p:cNvPr id="18434" name="Picture 2" descr="http://www.gchydro.com/PRD/MIS/XROCKCLN_LG.JPG"/>
          <p:cNvPicPr>
            <a:picLocks noChangeAspect="1" noChangeArrowheads="1"/>
          </p:cNvPicPr>
          <p:nvPr/>
        </p:nvPicPr>
        <p:blipFill>
          <a:blip r:embed="rId2" cstate="print"/>
          <a:srcRect/>
          <a:stretch>
            <a:fillRect/>
          </a:stretch>
        </p:blipFill>
        <p:spPr bwMode="auto">
          <a:xfrm>
            <a:off x="6019800" y="762000"/>
            <a:ext cx="2828925" cy="2828925"/>
          </a:xfrm>
          <a:prstGeom prst="rect">
            <a:avLst/>
          </a:prstGeom>
          <a:noFill/>
          <a:ln w="12700">
            <a:solidFill>
              <a:schemeClr val="tx1"/>
            </a:solidFill>
          </a:ln>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714750"/>
            <a:ext cx="4191000" cy="314325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60170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Soilless culture systems - perlite</a:t>
            </a:r>
            <a:endParaRPr lang="en-US" dirty="0"/>
          </a:p>
        </p:txBody>
      </p:sp>
      <p:sp>
        <p:nvSpPr>
          <p:cNvPr id="3" name="Content Placeholder 2"/>
          <p:cNvSpPr>
            <a:spLocks noGrp="1"/>
          </p:cNvSpPr>
          <p:nvPr>
            <p:ph idx="1"/>
          </p:nvPr>
        </p:nvSpPr>
        <p:spPr>
          <a:xfrm>
            <a:off x="304800" y="1447800"/>
            <a:ext cx="5105400" cy="5029200"/>
          </a:xfrm>
        </p:spPr>
        <p:txBody>
          <a:bodyPr>
            <a:normAutofit lnSpcReduction="10000"/>
          </a:bodyPr>
          <a:lstStyle/>
          <a:p>
            <a:r>
              <a:rPr lang="en-US" dirty="0" smtClean="0"/>
              <a:t>Silica mineral mined from lava flows, heated to 760°C forming small, spongy, sterile, lightweight kernels</a:t>
            </a:r>
          </a:p>
          <a:p>
            <a:r>
              <a:rPr lang="en-US" dirty="0" smtClean="0"/>
              <a:t>Hold 3-4x weight in water</a:t>
            </a:r>
          </a:p>
          <a:p>
            <a:r>
              <a:rPr lang="en-US" dirty="0" smtClean="0"/>
              <a:t>No buffering or CEC capacity</a:t>
            </a:r>
          </a:p>
          <a:p>
            <a:r>
              <a:rPr lang="en-US" dirty="0" smtClean="0"/>
              <a:t>No nutrient value</a:t>
            </a:r>
          </a:p>
          <a:p>
            <a:r>
              <a:rPr lang="en-US" dirty="0" smtClean="0"/>
              <a:t>Rigid structure good for aeration</a:t>
            </a:r>
          </a:p>
          <a:p>
            <a:endParaRPr lang="en-US" dirty="0" smtClean="0"/>
          </a:p>
          <a:p>
            <a:endParaRPr lang="en-US" dirty="0"/>
          </a:p>
        </p:txBody>
      </p:sp>
      <p:pic>
        <p:nvPicPr>
          <p:cNvPr id="17410" name="Picture 2" descr="http://www.perlite.net/perlite.jpg"/>
          <p:cNvPicPr>
            <a:picLocks noChangeAspect="1" noChangeArrowheads="1"/>
          </p:cNvPicPr>
          <p:nvPr/>
        </p:nvPicPr>
        <p:blipFill>
          <a:blip r:embed="rId2" cstate="print"/>
          <a:srcRect/>
          <a:stretch>
            <a:fillRect/>
          </a:stretch>
        </p:blipFill>
        <p:spPr bwMode="auto">
          <a:xfrm>
            <a:off x="5638800" y="1524000"/>
            <a:ext cx="3505200" cy="1739222"/>
          </a:xfrm>
          <a:prstGeom prst="rect">
            <a:avLst/>
          </a:prstGeom>
          <a:noFill/>
          <a:ln w="12700">
            <a:solidFill>
              <a:schemeClr val="tx1"/>
            </a:solidFill>
          </a:ln>
        </p:spPr>
      </p:pic>
      <p:pic>
        <p:nvPicPr>
          <p:cNvPr id="17412" name="Picture 4" descr="http://www.gardeningtipsnideas.com/wp-content/uploads/2011/07/perlite.jpg"/>
          <p:cNvPicPr>
            <a:picLocks noChangeAspect="1" noChangeArrowheads="1"/>
          </p:cNvPicPr>
          <p:nvPr/>
        </p:nvPicPr>
        <p:blipFill>
          <a:blip r:embed="rId3" cstate="print"/>
          <a:srcRect/>
          <a:stretch>
            <a:fillRect/>
          </a:stretch>
        </p:blipFill>
        <p:spPr bwMode="auto">
          <a:xfrm>
            <a:off x="5283200" y="3962400"/>
            <a:ext cx="3556000" cy="2667000"/>
          </a:xfrm>
          <a:prstGeom prst="rect">
            <a:avLst/>
          </a:prstGeom>
          <a:noFill/>
          <a:ln w="12700">
            <a:solidFill>
              <a:schemeClr val="tx1"/>
            </a:solidFill>
          </a:ln>
        </p:spPr>
      </p:pic>
    </p:spTree>
    <p:extLst>
      <p:ext uri="{BB962C8B-B14F-4D97-AF65-F5344CB8AC3E}">
        <p14:creationId xmlns:p14="http://schemas.microsoft.com/office/powerpoint/2010/main" val="260086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Soilless culture systems – vermiculite</a:t>
            </a:r>
            <a:endParaRPr lang="en-US" dirty="0"/>
          </a:p>
        </p:txBody>
      </p:sp>
      <p:sp>
        <p:nvSpPr>
          <p:cNvPr id="3" name="Content Placeholder 2"/>
          <p:cNvSpPr>
            <a:spLocks noGrp="1"/>
          </p:cNvSpPr>
          <p:nvPr>
            <p:ph idx="1"/>
          </p:nvPr>
        </p:nvSpPr>
        <p:spPr>
          <a:xfrm>
            <a:off x="304800" y="1676400"/>
            <a:ext cx="4953000" cy="4525963"/>
          </a:xfrm>
        </p:spPr>
        <p:txBody>
          <a:bodyPr>
            <a:normAutofit fontScale="92500"/>
          </a:bodyPr>
          <a:lstStyle/>
          <a:p>
            <a:r>
              <a:rPr lang="en-US" dirty="0" smtClean="0"/>
              <a:t>Mica mineral that expands at 1,100°C forming porous, spongy, sterile kernels</a:t>
            </a:r>
          </a:p>
          <a:p>
            <a:r>
              <a:rPr lang="en-US" dirty="0" smtClean="0"/>
              <a:t>Light weight and high water holding capacity</a:t>
            </a:r>
          </a:p>
          <a:p>
            <a:r>
              <a:rPr lang="en-US" dirty="0" smtClean="0"/>
              <a:t>Unlike </a:t>
            </a:r>
            <a:r>
              <a:rPr lang="en-US" dirty="0" err="1" smtClean="0"/>
              <a:t>rockwool</a:t>
            </a:r>
            <a:r>
              <a:rPr lang="en-US" dirty="0" smtClean="0"/>
              <a:t> and perlite, has high CEC (contains some plant available Mg and K)</a:t>
            </a:r>
          </a:p>
        </p:txBody>
      </p:sp>
      <p:pic>
        <p:nvPicPr>
          <p:cNvPr id="16386" name="Picture 2" descr="http://purehydroponics.com/wp-content/uploads/2012/03/Growing-Media-Vermiculite.jpg"/>
          <p:cNvPicPr>
            <a:picLocks noChangeAspect="1" noChangeArrowheads="1"/>
          </p:cNvPicPr>
          <p:nvPr/>
        </p:nvPicPr>
        <p:blipFill>
          <a:blip r:embed="rId2" cstate="print"/>
          <a:srcRect/>
          <a:stretch>
            <a:fillRect/>
          </a:stretch>
        </p:blipFill>
        <p:spPr bwMode="auto">
          <a:xfrm>
            <a:off x="5410200" y="4267200"/>
            <a:ext cx="3581514" cy="2388870"/>
          </a:xfrm>
          <a:prstGeom prst="rect">
            <a:avLst/>
          </a:prstGeom>
          <a:noFill/>
          <a:ln w="12700">
            <a:solidFill>
              <a:schemeClr val="tx1"/>
            </a:solidFill>
          </a:ln>
        </p:spPr>
      </p:pic>
      <p:pic>
        <p:nvPicPr>
          <p:cNvPr id="16390" name="Picture 6" descr="http://upload.wikimedia.org/wikipedia/commons/b/b0/Vermiculite1.jpg"/>
          <p:cNvPicPr>
            <a:picLocks noChangeAspect="1" noChangeArrowheads="1"/>
          </p:cNvPicPr>
          <p:nvPr/>
        </p:nvPicPr>
        <p:blipFill>
          <a:blip r:embed="rId3" cstate="print"/>
          <a:srcRect/>
          <a:stretch>
            <a:fillRect/>
          </a:stretch>
        </p:blipFill>
        <p:spPr bwMode="auto">
          <a:xfrm>
            <a:off x="5638800" y="1676400"/>
            <a:ext cx="2946400" cy="2209800"/>
          </a:xfrm>
          <a:prstGeom prst="rect">
            <a:avLst/>
          </a:prstGeom>
          <a:noFill/>
          <a:ln w="12700">
            <a:solidFill>
              <a:schemeClr val="tx1"/>
            </a:solidFill>
          </a:ln>
        </p:spPr>
      </p:pic>
    </p:spTree>
    <p:extLst>
      <p:ext uri="{BB962C8B-B14F-4D97-AF65-F5344CB8AC3E}">
        <p14:creationId xmlns:p14="http://schemas.microsoft.com/office/powerpoint/2010/main" val="1548360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Soilless culture systems – coco coir</a:t>
            </a:r>
            <a:endParaRPr lang="en-US" dirty="0"/>
          </a:p>
        </p:txBody>
      </p:sp>
      <p:sp>
        <p:nvSpPr>
          <p:cNvPr id="3" name="Content Placeholder 2"/>
          <p:cNvSpPr>
            <a:spLocks noGrp="1"/>
          </p:cNvSpPr>
          <p:nvPr>
            <p:ph idx="1"/>
          </p:nvPr>
        </p:nvSpPr>
        <p:spPr/>
        <p:txBody>
          <a:bodyPr>
            <a:normAutofit/>
          </a:bodyPr>
          <a:lstStyle/>
          <a:p>
            <a:r>
              <a:rPr lang="en-US" sz="2800" dirty="0" smtClean="0"/>
              <a:t>Ground-up coconut palm husks</a:t>
            </a:r>
          </a:p>
          <a:p>
            <a:r>
              <a:rPr lang="en-US" sz="2800" dirty="0" smtClean="0"/>
              <a:t>Good air capacity, capillarity, and moisture retention </a:t>
            </a:r>
          </a:p>
          <a:p>
            <a:r>
              <a:rPr lang="en-US" sz="2800" dirty="0" smtClean="0"/>
              <a:t>pH 6 with high CEC (from lignin and cellulose)</a:t>
            </a:r>
          </a:p>
          <a:p>
            <a:r>
              <a:rPr lang="en-US" sz="2800" dirty="0" smtClean="0"/>
              <a:t>Coir pith (part of the fiber) is a dust that can be converted into a hydroponic medium </a:t>
            </a:r>
          </a:p>
          <a:p>
            <a:endParaRPr lang="en-US" sz="2800" dirty="0"/>
          </a:p>
        </p:txBody>
      </p:sp>
      <p:pic>
        <p:nvPicPr>
          <p:cNvPr id="15362" name="Picture 2" descr="http://sanctuarysoil.com/wp-content/uploads/coconut-fibre.jpg"/>
          <p:cNvPicPr>
            <a:picLocks noChangeAspect="1" noChangeArrowheads="1"/>
          </p:cNvPicPr>
          <p:nvPr/>
        </p:nvPicPr>
        <p:blipFill>
          <a:blip r:embed="rId2" cstate="print"/>
          <a:srcRect/>
          <a:stretch>
            <a:fillRect/>
          </a:stretch>
        </p:blipFill>
        <p:spPr bwMode="auto">
          <a:xfrm>
            <a:off x="1143000" y="4486278"/>
            <a:ext cx="3349290" cy="2224323"/>
          </a:xfrm>
          <a:prstGeom prst="rect">
            <a:avLst/>
          </a:prstGeom>
          <a:noFill/>
          <a:ln>
            <a:solidFill>
              <a:schemeClr val="tx1"/>
            </a:solidFill>
          </a:ln>
        </p:spPr>
      </p:pic>
      <p:pic>
        <p:nvPicPr>
          <p:cNvPr id="5" name="Picture 2" descr="http://greenterrafirma.net/wp-content/uploads/2011/04/CoirBlock.jpg"/>
          <p:cNvPicPr>
            <a:picLocks noChangeAspect="1" noChangeArrowheads="1"/>
          </p:cNvPicPr>
          <p:nvPr/>
        </p:nvPicPr>
        <p:blipFill>
          <a:blip r:embed="rId3" cstate="print"/>
          <a:srcRect/>
          <a:stretch>
            <a:fillRect/>
          </a:stretch>
        </p:blipFill>
        <p:spPr bwMode="auto">
          <a:xfrm>
            <a:off x="5181600" y="4426861"/>
            <a:ext cx="2362200" cy="2362200"/>
          </a:xfrm>
          <a:prstGeom prst="rect">
            <a:avLst/>
          </a:prstGeom>
          <a:noFill/>
        </p:spPr>
      </p:pic>
    </p:spTree>
    <p:extLst>
      <p:ext uri="{BB962C8B-B14F-4D97-AF65-F5344CB8AC3E}">
        <p14:creationId xmlns:p14="http://schemas.microsoft.com/office/powerpoint/2010/main" val="859909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coco coir</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A potentially sustainable, renewable resource</a:t>
            </a:r>
          </a:p>
          <a:p>
            <a:pPr lvl="1"/>
            <a:r>
              <a:rPr lang="en-US" dirty="0" smtClean="0"/>
              <a:t>Though coconuts are coming from SE Asia</a:t>
            </a:r>
          </a:p>
          <a:p>
            <a:pPr lvl="1"/>
            <a:r>
              <a:rPr lang="en-US" dirty="0" smtClean="0"/>
              <a:t>Could be recycled as a soil amendment</a:t>
            </a:r>
          </a:p>
          <a:p>
            <a:r>
              <a:rPr lang="en-US" dirty="0" smtClean="0"/>
              <a:t>Many growers switching from </a:t>
            </a:r>
            <a:r>
              <a:rPr lang="en-US" dirty="0" err="1" smtClean="0"/>
              <a:t>rockwool</a:t>
            </a:r>
            <a:endParaRPr lang="en-US" dirty="0" smtClean="0"/>
          </a:p>
          <a:p>
            <a:r>
              <a:rPr lang="en-US" dirty="0" smtClean="0"/>
              <a:t>In theory, coco can be inoculated with beneficial microbes</a:t>
            </a:r>
          </a:p>
          <a:p>
            <a:endParaRPr lang="en-US" dirty="0"/>
          </a:p>
        </p:txBody>
      </p:sp>
      <p:pic>
        <p:nvPicPr>
          <p:cNvPr id="44033" name="Picture 1" descr="H:\UIUC\Photos 2013\Hydroponic Pepper Study 2013\IMG_20130330_102439_367.jpg"/>
          <p:cNvPicPr>
            <a:picLocks noChangeAspect="1" noChangeArrowheads="1"/>
          </p:cNvPicPr>
          <p:nvPr/>
        </p:nvPicPr>
        <p:blipFill>
          <a:blip r:embed="rId2" cstate="print"/>
          <a:srcRect/>
          <a:stretch>
            <a:fillRect/>
          </a:stretch>
        </p:blipFill>
        <p:spPr bwMode="auto">
          <a:xfrm>
            <a:off x="4419600" y="4191000"/>
            <a:ext cx="4495800" cy="2534397"/>
          </a:xfrm>
          <a:prstGeom prst="rect">
            <a:avLst/>
          </a:prstGeom>
          <a:noFill/>
          <a:ln>
            <a:solidFill>
              <a:schemeClr val="tx1"/>
            </a:solidFill>
          </a:ln>
        </p:spPr>
      </p:pic>
    </p:spTree>
    <p:extLst>
      <p:ext uri="{BB962C8B-B14F-4D97-AF65-F5344CB8AC3E}">
        <p14:creationId xmlns:p14="http://schemas.microsoft.com/office/powerpoint/2010/main" val="304047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Hydroponics vs. </a:t>
            </a:r>
            <a:r>
              <a:rPr lang="en-US" dirty="0" err="1" smtClean="0"/>
              <a:t>aquaponics</a:t>
            </a:r>
            <a:r>
              <a:rPr lang="en-US" dirty="0"/>
              <a:t>?</a:t>
            </a:r>
          </a:p>
        </p:txBody>
      </p:sp>
      <p:sp>
        <p:nvSpPr>
          <p:cNvPr id="3" name="Content Placeholder 2"/>
          <p:cNvSpPr>
            <a:spLocks noGrp="1"/>
          </p:cNvSpPr>
          <p:nvPr>
            <p:ph idx="1"/>
          </p:nvPr>
        </p:nvSpPr>
        <p:spPr>
          <a:xfrm>
            <a:off x="457200" y="1600200"/>
            <a:ext cx="3962400" cy="4525963"/>
          </a:xfrm>
        </p:spPr>
        <p:txBody>
          <a:bodyPr>
            <a:normAutofit lnSpcReduction="10000"/>
          </a:bodyPr>
          <a:lstStyle/>
          <a:p>
            <a:r>
              <a:rPr lang="en-US" dirty="0" err="1" smtClean="0"/>
              <a:t>Aquaponics</a:t>
            </a:r>
            <a:r>
              <a:rPr lang="en-US" dirty="0" smtClean="0"/>
              <a:t> = aquaculture + hydroponics</a:t>
            </a:r>
          </a:p>
          <a:p>
            <a:r>
              <a:rPr lang="en-US" dirty="0" smtClean="0"/>
              <a:t>Fish effluent is used as fertilizer for plants, and plants filter water for fish</a:t>
            </a:r>
          </a:p>
          <a:p>
            <a:r>
              <a:rPr lang="en-US" dirty="0" smtClean="0"/>
              <a:t>Microbes convert ammonia to nitrate</a:t>
            </a:r>
          </a:p>
        </p:txBody>
      </p:sp>
      <p:pic>
        <p:nvPicPr>
          <p:cNvPr id="5123" name="Picture 3" descr="F:\UIUC\Photos 2012\SweetWater Organics 2012\SweetWater Organics 2012 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8205" y="1337733"/>
            <a:ext cx="2491441" cy="4419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5" name="Picture 5" descr="F:\UIUC\Photos 2012\SweetWater Organics 2012\SweetWater Organics 2012 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351" y="1524000"/>
            <a:ext cx="2018926" cy="35814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F:\UIUC\Photos 2012\SweetWater Organics 2012\SweetWater Organics 2012 0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721" t="44828"/>
          <a:stretch/>
        </p:blipFill>
        <p:spPr bwMode="auto">
          <a:xfrm>
            <a:off x="5210236" y="4744977"/>
            <a:ext cx="1323041" cy="207915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F:\UIUC\Photos 2012\Growing Power 2012\DROID PICS 5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6672" y="5486399"/>
            <a:ext cx="2373021" cy="133773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802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1143000"/>
          </a:xfrm>
        </p:spPr>
        <p:txBody>
          <a:bodyPr>
            <a:normAutofit fontScale="90000"/>
          </a:bodyPr>
          <a:lstStyle/>
          <a:p>
            <a:pPr algn="l"/>
            <a:r>
              <a:rPr lang="en-US" dirty="0" err="1"/>
              <a:t>Aquaponics</a:t>
            </a:r>
            <a:r>
              <a:rPr lang="en-US" dirty="0"/>
              <a:t> solution is typically about </a:t>
            </a:r>
            <a:r>
              <a:rPr lang="en-US" dirty="0" smtClean="0"/>
              <a:t>5-40% </a:t>
            </a:r>
            <a:r>
              <a:rPr lang="en-US" dirty="0"/>
              <a:t>dilute compared to ideal hydroponic </a:t>
            </a:r>
            <a:r>
              <a:rPr lang="en-US" dirty="0" smtClean="0"/>
              <a:t>conditions</a:t>
            </a:r>
            <a:r>
              <a:rPr lang="en-US" dirty="0"/>
              <a:t/>
            </a:r>
            <a:br>
              <a:rPr lang="en-US" dirty="0"/>
            </a:br>
            <a:endParaRPr lang="en-US"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39" t="37401" r="63254" b="46370"/>
          <a:stretch/>
        </p:blipFill>
        <p:spPr bwMode="auto">
          <a:xfrm>
            <a:off x="228600" y="2362200"/>
            <a:ext cx="8763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3400" y="3666322"/>
            <a:ext cx="7620000" cy="3046988"/>
          </a:xfrm>
          <a:prstGeom prst="rect">
            <a:avLst/>
          </a:prstGeom>
        </p:spPr>
        <p:txBody>
          <a:bodyPr wrap="square">
            <a:spAutoFit/>
          </a:bodyPr>
          <a:lstStyle/>
          <a:p>
            <a:r>
              <a:rPr lang="en-US" sz="2400" b="1" u="sng" dirty="0" smtClean="0">
                <a:solidFill>
                  <a:prstClr val="black"/>
                </a:solidFill>
              </a:rPr>
              <a:t>Hoagland’s solution…</a:t>
            </a:r>
          </a:p>
          <a:p>
            <a:r>
              <a:rPr lang="en-US" sz="2400" dirty="0" smtClean="0">
                <a:solidFill>
                  <a:prstClr val="black"/>
                </a:solidFill>
              </a:rPr>
              <a:t>N = 210 ppm</a:t>
            </a:r>
          </a:p>
          <a:p>
            <a:r>
              <a:rPr lang="en-US" sz="2400" dirty="0" smtClean="0">
                <a:solidFill>
                  <a:prstClr val="black"/>
                </a:solidFill>
              </a:rPr>
              <a:t>P </a:t>
            </a:r>
            <a:r>
              <a:rPr lang="en-US" sz="2400" dirty="0">
                <a:solidFill>
                  <a:prstClr val="black"/>
                </a:solidFill>
              </a:rPr>
              <a:t>=</a:t>
            </a:r>
            <a:r>
              <a:rPr lang="en-US" sz="2400" dirty="0" smtClean="0">
                <a:solidFill>
                  <a:prstClr val="black"/>
                </a:solidFill>
              </a:rPr>
              <a:t> 31 ppm </a:t>
            </a:r>
          </a:p>
          <a:p>
            <a:r>
              <a:rPr lang="en-US" sz="2400" dirty="0" smtClean="0">
                <a:solidFill>
                  <a:prstClr val="black"/>
                </a:solidFill>
              </a:rPr>
              <a:t>K </a:t>
            </a:r>
            <a:r>
              <a:rPr lang="en-US" sz="2400" dirty="0">
                <a:solidFill>
                  <a:prstClr val="black"/>
                </a:solidFill>
              </a:rPr>
              <a:t>=</a:t>
            </a:r>
            <a:r>
              <a:rPr lang="en-US" sz="2400" dirty="0" smtClean="0">
                <a:solidFill>
                  <a:prstClr val="black"/>
                </a:solidFill>
              </a:rPr>
              <a:t> 235</a:t>
            </a:r>
          </a:p>
          <a:p>
            <a:r>
              <a:rPr lang="en-US" sz="2400" dirty="0" smtClean="0">
                <a:solidFill>
                  <a:prstClr val="black"/>
                </a:solidFill>
              </a:rPr>
              <a:t>Ca </a:t>
            </a:r>
            <a:r>
              <a:rPr lang="en-US" sz="2400" dirty="0">
                <a:solidFill>
                  <a:prstClr val="black"/>
                </a:solidFill>
              </a:rPr>
              <a:t>=</a:t>
            </a:r>
            <a:r>
              <a:rPr lang="en-US" sz="2400" dirty="0" smtClean="0">
                <a:solidFill>
                  <a:prstClr val="black"/>
                </a:solidFill>
              </a:rPr>
              <a:t> 200</a:t>
            </a:r>
          </a:p>
          <a:p>
            <a:r>
              <a:rPr lang="en-US" sz="2400" dirty="0" smtClean="0">
                <a:solidFill>
                  <a:prstClr val="black"/>
                </a:solidFill>
              </a:rPr>
              <a:t>S </a:t>
            </a:r>
            <a:r>
              <a:rPr lang="en-US" sz="2400" dirty="0">
                <a:solidFill>
                  <a:prstClr val="black"/>
                </a:solidFill>
              </a:rPr>
              <a:t>=</a:t>
            </a:r>
            <a:r>
              <a:rPr lang="en-US" sz="2400" dirty="0" smtClean="0">
                <a:solidFill>
                  <a:prstClr val="black"/>
                </a:solidFill>
              </a:rPr>
              <a:t> 64</a:t>
            </a:r>
          </a:p>
          <a:p>
            <a:r>
              <a:rPr lang="en-US" sz="2400" dirty="0" smtClean="0">
                <a:solidFill>
                  <a:prstClr val="black"/>
                </a:solidFill>
              </a:rPr>
              <a:t>Mg = 48</a:t>
            </a:r>
          </a:p>
          <a:p>
            <a:r>
              <a:rPr lang="en-US" sz="2400" dirty="0" smtClean="0">
                <a:solidFill>
                  <a:prstClr val="black"/>
                </a:solidFill>
              </a:rPr>
              <a:t>B </a:t>
            </a:r>
            <a:r>
              <a:rPr lang="en-US" sz="2400" dirty="0">
                <a:solidFill>
                  <a:prstClr val="black"/>
                </a:solidFill>
              </a:rPr>
              <a:t>=</a:t>
            </a:r>
            <a:r>
              <a:rPr lang="en-US" sz="2400" dirty="0" smtClean="0">
                <a:solidFill>
                  <a:prstClr val="black"/>
                </a:solidFill>
              </a:rPr>
              <a:t> 0.5</a:t>
            </a:r>
          </a:p>
        </p:txBody>
      </p:sp>
      <p:pic>
        <p:nvPicPr>
          <p:cNvPr id="6148" name="Picture 4" descr="http://3.bp.blogspot.com/_PuoJ2BG8mkc/S8l3IV1u4cI/AAAAAAAACNM/vG_eeUnAGPg/s1600/tomato%2Bpl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222" y="4385102"/>
            <a:ext cx="1635778" cy="2286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5096674"/>
            <a:ext cx="1981200" cy="130900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1" name="Picture 7" descr="http://www.hort.purdue.edu/ext/senior/vegetabl/images/large/basilplan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5464" y="4433139"/>
            <a:ext cx="1595872" cy="212783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941387"/>
            <a:ext cx="1695586" cy="161958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2858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Hydroponics vs. </a:t>
            </a:r>
            <a:r>
              <a:rPr lang="en-US" dirty="0" err="1" smtClean="0"/>
              <a:t>aquaponics</a:t>
            </a:r>
            <a:r>
              <a:rPr lang="en-US" dirty="0" smtClean="0"/>
              <a:t>: which crops make sense?</a:t>
            </a:r>
            <a:endParaRPr lang="en-US" dirty="0"/>
          </a:p>
        </p:txBody>
      </p:sp>
      <p:sp>
        <p:nvSpPr>
          <p:cNvPr id="3" name="Content Placeholder 2"/>
          <p:cNvSpPr>
            <a:spLocks noGrp="1"/>
          </p:cNvSpPr>
          <p:nvPr>
            <p:ph idx="1"/>
          </p:nvPr>
        </p:nvSpPr>
        <p:spPr/>
        <p:txBody>
          <a:bodyPr/>
          <a:lstStyle/>
          <a:p>
            <a:endParaRPr lang="en-US"/>
          </a:p>
        </p:txBody>
      </p:sp>
      <p:pic>
        <p:nvPicPr>
          <p:cNvPr id="4" name="Picture 2" descr="F:\UIUC\Photos 2013\Hydroponic Pepper Study 2013\October, 2013 4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200"/>
            <a:ext cx="8452677" cy="476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77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ll 2010 004.jpg"/>
          <p:cNvPicPr>
            <a:picLocks noChangeAspect="1"/>
          </p:cNvPicPr>
          <p:nvPr/>
        </p:nvPicPr>
        <p:blipFill>
          <a:blip r:embed="rId2" cstate="print">
            <a:lum bright="-12000"/>
          </a:blip>
          <a:stretch>
            <a:fillRect/>
          </a:stretch>
        </p:blipFill>
        <p:spPr>
          <a:xfrm>
            <a:off x="0" y="0"/>
            <a:ext cx="9159903" cy="6869927"/>
          </a:xfrm>
          <a:prstGeom prst="rect">
            <a:avLst/>
          </a:prstGeom>
          <a:noFill/>
          <a:ln>
            <a:noFill/>
          </a:ln>
        </p:spPr>
      </p:pic>
      <p:sp>
        <p:nvSpPr>
          <p:cNvPr id="2" name="Title 1"/>
          <p:cNvSpPr>
            <a:spLocks noGrp="1"/>
          </p:cNvSpPr>
          <p:nvPr>
            <p:ph type="title"/>
          </p:nvPr>
        </p:nvSpPr>
        <p:spPr/>
        <p:txBody>
          <a:bodyPr>
            <a:normAutofit fontScale="90000"/>
          </a:bodyPr>
          <a:lstStyle/>
          <a:p>
            <a:r>
              <a:rPr lang="en-US" dirty="0" smtClean="0">
                <a:solidFill>
                  <a:srgbClr val="FFC000"/>
                </a:solidFill>
              </a:rPr>
              <a:t>Hydroponic – Water Work</a:t>
            </a:r>
            <a:r>
              <a:rPr lang="en-US" dirty="0" smtClean="0"/>
              <a:t/>
            </a:r>
            <a:br>
              <a:rPr lang="en-US" dirty="0" smtClean="0"/>
            </a:br>
            <a:endParaRPr lang="en-US" dirty="0"/>
          </a:p>
        </p:txBody>
      </p:sp>
      <p:sp>
        <p:nvSpPr>
          <p:cNvPr id="3" name="Content Placeholder 2"/>
          <p:cNvSpPr>
            <a:spLocks noGrp="1"/>
          </p:cNvSpPr>
          <p:nvPr>
            <p:ph idx="1"/>
          </p:nvPr>
        </p:nvSpPr>
        <p:spPr>
          <a:xfrm>
            <a:off x="457200" y="2286000"/>
            <a:ext cx="8229600" cy="4389120"/>
          </a:xfrm>
        </p:spPr>
        <p:txBody>
          <a:bodyPr/>
          <a:lstStyle/>
          <a:p>
            <a:r>
              <a:rPr lang="en-US" b="1" dirty="0" smtClean="0">
                <a:solidFill>
                  <a:srgbClr val="FFFF00"/>
                </a:solidFill>
              </a:rPr>
              <a:t>AKA </a:t>
            </a:r>
            <a:r>
              <a:rPr lang="en-US" b="1" dirty="0" err="1" smtClean="0">
                <a:solidFill>
                  <a:srgbClr val="FFFF00"/>
                </a:solidFill>
              </a:rPr>
              <a:t>hydroculture</a:t>
            </a:r>
            <a:endParaRPr lang="en-US" b="1" dirty="0" smtClean="0">
              <a:solidFill>
                <a:srgbClr val="FFFF00"/>
              </a:solidFill>
            </a:endParaRPr>
          </a:p>
          <a:p>
            <a:r>
              <a:rPr lang="en-US" b="1" dirty="0" smtClean="0">
                <a:solidFill>
                  <a:srgbClr val="FFFF00"/>
                </a:solidFill>
              </a:rPr>
              <a:t>Growing plants without soil (not geoponic)</a:t>
            </a:r>
          </a:p>
          <a:p>
            <a:r>
              <a:rPr lang="en-US" b="1" dirty="0" smtClean="0">
                <a:solidFill>
                  <a:srgbClr val="FFFF00"/>
                </a:solidFill>
              </a:rPr>
              <a:t>Essential elements provided in solution in water</a:t>
            </a:r>
          </a:p>
          <a:p>
            <a:r>
              <a:rPr lang="en-US" b="1" dirty="0" smtClean="0">
                <a:solidFill>
                  <a:srgbClr val="FFFF00"/>
                </a:solidFill>
              </a:rPr>
              <a:t>Term first appears in 1939 Science article by William </a:t>
            </a:r>
            <a:r>
              <a:rPr lang="en-US" b="1" dirty="0" err="1" smtClean="0">
                <a:solidFill>
                  <a:srgbClr val="FFFF00"/>
                </a:solidFill>
              </a:rPr>
              <a:t>Gericke</a:t>
            </a:r>
            <a:r>
              <a:rPr lang="en-US" b="1" dirty="0" smtClean="0">
                <a:solidFill>
                  <a:srgbClr val="FFFF00"/>
                </a:solidFill>
              </a:rPr>
              <a:t> he credits W.A. Satchel</a:t>
            </a:r>
            <a:endParaRPr lang="en-US" b="1" dirty="0">
              <a:solidFill>
                <a:srgbClr val="FFFF00"/>
              </a:solidFill>
            </a:endParaRPr>
          </a:p>
        </p:txBody>
      </p:sp>
    </p:spTree>
  </p:cSld>
  <p:clrMapOvr>
    <a:masterClrMapping/>
  </p:clrMapOvr>
  <p:transition spd="slow">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Plants can survive in </a:t>
            </a:r>
            <a:r>
              <a:rPr lang="en-US" dirty="0" err="1" smtClean="0"/>
              <a:t>aquaponic</a:t>
            </a:r>
            <a:r>
              <a:rPr lang="en-US" dirty="0" smtClean="0"/>
              <a:t> solution…</a:t>
            </a:r>
            <a:endParaRPr lang="en-US" dirty="0"/>
          </a:p>
        </p:txBody>
      </p:sp>
      <p:sp>
        <p:nvSpPr>
          <p:cNvPr id="3" name="Content Placeholder 2"/>
          <p:cNvSpPr>
            <a:spLocks noGrp="1"/>
          </p:cNvSpPr>
          <p:nvPr>
            <p:ph idx="1"/>
          </p:nvPr>
        </p:nvSpPr>
        <p:spPr/>
        <p:txBody>
          <a:bodyPr/>
          <a:lstStyle/>
          <a:p>
            <a:endParaRPr lang="en-US" dirty="0"/>
          </a:p>
        </p:txBody>
      </p:sp>
      <p:pic>
        <p:nvPicPr>
          <p:cNvPr id="8196" name="Picture 4" descr="F:\UIUC\Photos 2013\Hydroponic Pepper Study 2013\IMG_20131030_120800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733" y="1600200"/>
            <a:ext cx="8490005" cy="478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382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1143000"/>
          </a:xfrm>
        </p:spPr>
        <p:txBody>
          <a:bodyPr/>
          <a:lstStyle/>
          <a:p>
            <a:pPr algn="l"/>
            <a:r>
              <a:rPr lang="en-US" dirty="0" smtClean="0"/>
              <a:t>But can they thrive???</a:t>
            </a:r>
            <a:endParaRPr lang="en-US" dirty="0"/>
          </a:p>
        </p:txBody>
      </p:sp>
      <p:sp>
        <p:nvSpPr>
          <p:cNvPr id="3" name="Content Placeholder 2"/>
          <p:cNvSpPr>
            <a:spLocks noGrp="1"/>
          </p:cNvSpPr>
          <p:nvPr>
            <p:ph idx="1"/>
          </p:nvPr>
        </p:nvSpPr>
        <p:spPr>
          <a:xfrm>
            <a:off x="381000" y="5562600"/>
            <a:ext cx="8229600" cy="1143000"/>
          </a:xfrm>
        </p:spPr>
        <p:txBody>
          <a:bodyPr>
            <a:normAutofit/>
          </a:bodyPr>
          <a:lstStyle/>
          <a:p>
            <a:pPr marL="0" indent="0">
              <a:buNone/>
            </a:pPr>
            <a:r>
              <a:rPr lang="en-US" dirty="0" smtClean="0"/>
              <a:t>Most advocates of </a:t>
            </a:r>
            <a:r>
              <a:rPr lang="en-US" dirty="0" err="1" smtClean="0"/>
              <a:t>aquaponics</a:t>
            </a:r>
            <a:r>
              <a:rPr lang="en-US" dirty="0" smtClean="0"/>
              <a:t> suggest 90% of the profit is in the vegetables…</a:t>
            </a:r>
            <a:endParaRPr lang="en-US" dirty="0"/>
          </a:p>
        </p:txBody>
      </p:sp>
      <p:pic>
        <p:nvPicPr>
          <p:cNvPr id="4" name="Picture 2" descr="F:\UIUC\Photos 2013\Hydroponic Pepper Study 2013\IMG_20130507_145516_3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66800"/>
            <a:ext cx="7975158" cy="44958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7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in Illinois?</a:t>
            </a:r>
            <a:endParaRPr lang="en-US" dirty="0"/>
          </a:p>
        </p:txBody>
      </p:sp>
      <p:sp>
        <p:nvSpPr>
          <p:cNvPr id="5" name="Content Placeholder 4"/>
          <p:cNvSpPr>
            <a:spLocks noGrp="1"/>
          </p:cNvSpPr>
          <p:nvPr>
            <p:ph idx="1"/>
          </p:nvPr>
        </p:nvSpPr>
        <p:spPr/>
        <p:txBody>
          <a:bodyPr/>
          <a:lstStyle/>
          <a:p>
            <a:r>
              <a:rPr lang="en-US" dirty="0" smtClean="0"/>
              <a:t>Ebb and Flow – mostly ornamental</a:t>
            </a:r>
          </a:p>
          <a:p>
            <a:r>
              <a:rPr lang="en-US" dirty="0" smtClean="0"/>
              <a:t>Gutter systems</a:t>
            </a:r>
          </a:p>
          <a:p>
            <a:r>
              <a:rPr lang="en-US" dirty="0" smtClean="0"/>
              <a:t>Bag Culture</a:t>
            </a:r>
          </a:p>
          <a:p>
            <a:r>
              <a:rPr lang="en-US" dirty="0" err="1" smtClean="0"/>
              <a:t>Bato</a:t>
            </a:r>
            <a:r>
              <a:rPr lang="en-US" dirty="0" smtClean="0"/>
              <a:t> Buckets (</a:t>
            </a:r>
            <a:r>
              <a:rPr lang="en-US" dirty="0" err="1" smtClean="0"/>
              <a:t>dutch</a:t>
            </a:r>
            <a:r>
              <a:rPr lang="en-US" dirty="0" smtClean="0"/>
              <a:t> buckets)</a:t>
            </a:r>
          </a:p>
          <a:p>
            <a:r>
              <a:rPr lang="en-US" dirty="0" smtClean="0"/>
              <a:t>Vertical Systems</a:t>
            </a:r>
          </a:p>
          <a:p>
            <a:endParaRPr lang="en-US" dirty="0"/>
          </a:p>
        </p:txBody>
      </p:sp>
    </p:spTree>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315200" cy="1143000"/>
          </a:xfrm>
        </p:spPr>
        <p:txBody>
          <a:bodyPr/>
          <a:lstStyle/>
          <a:p>
            <a:r>
              <a:rPr lang="en-US" dirty="0" smtClean="0"/>
              <a:t>Gutter Systems</a:t>
            </a:r>
            <a:endParaRPr lang="en-US" dirty="0"/>
          </a:p>
        </p:txBody>
      </p:sp>
      <p:sp>
        <p:nvSpPr>
          <p:cNvPr id="100354" name="AutoShape 2" descr="data:image/jpeg;base64,/9j/4AAQSkZJRgABAQAAAQABAAD/2wCEAAkGBhIQEBQTExQWFBUUFxgWGBgWGRcXHRwXFRYXHBwbGBgXGyYeHxklHRcVHy8gJCcqLCwsFx8xNTAqNSY3LCkBCQoKDgwOGg8PGiwkHCQsKSwqLCw1Ki0sLCwsLCkpKSwsLCwsKiwsLCwpKSwpLCwvKSksLCwsLCwsLCwsLCksLP/AABEIAMIBAwMBIgACEQEDEQH/xAAcAAEAAgMBAQEAAAAAAAAAAAAABAUCAwYHAQj/xAA+EAACAQIEAwUGBAUDAwUAAAABAgADEQQSITEFQVEGEyJhcTKBkaHB0QdCsfAUI1Jy4WKC8RYzkhUkU2PS/8QAGAEBAQEBAQAAAAAAAAAAAAAAAAIBAwT/xAAkEQEBAAIBBAICAwEAAAAAAAAAAQIRIRIiMUEDUWFxMsHRE//aAAwDAQACEQMRAD8A9xiIgIiICIiAiIgIiICIiAiIgIiICIiAiVvFe0FHDIzOS2UXKoMzfAfW05Wt26fFZqdDNRJU2ayuRy3BKg6jQzNxuq7yJwHC1xdFs1TEtlt7Lakm+9jz3+MlVvxG7tyhoVGC6ZvCC3mgB1+syZRvTfTtYkDB8Zp1FLaqALnNp85MpVlYXUgjyN/0lJZxEQEREBERAREQEREBERAREQEREBERAREQEREBESPjeIU6CF6jqiqCSWNtBAkT4zgC5Nh5zlanb+i7BaV7sbKXV1BPkCBr6keko+IYHG4mqzCuxU7C5UJpyCjKeZuZNyVMft0nHO3FDClRZqha9stgotbd2IHPleUOI43V4jTK03qUhmt4Ba9raXU6qb7hvqJ9xWIpYSmvfu1VjZbIvtNbW9tBsTyE10uNriFelSLUjl/KMpAa4DBtQSD5yerd0rXG33h3BTQJNWsWvayC5tbnqxsT6+6Qv+rLMUShUTxZeRc62vbp6GbOH9nKlN1Zq7ZVvoc92uD7WZzfrtfTebOIdoqeHqCmEYm2bO2UDntmI105bSd8cq1utFXsuajtUNWomc3JJNx/YdwOkl8RxpoIDSpGsb2JNxYdcoBJ+EiV8MvEER71BYtYHrexuvsnbQg+/WS+G8KXDqQXZyTe19B6DkPIQxANI48FatNxlIIPImx2DAbeYtqLeU7huCp4Utldmc2JAYCxA09kC3uGsranatgxU0XUA2CgjMfMLbX0vrNlTsrRYs3iXOSWtl1J6EqWB9DpytB+1lU7b45ajfyFKg2UC5uvUvyJHWdRh+0qZGerlpKouSzADXlrOSxtR6VMmkneMALAmxOoG9idBr1NpWUq5xP8utQOUi5PjADLqPaAN+hB90qW7TrcemYLjdCt/wBuqjehHOTZ5hheG06LZ1vmtluWvYEg2+Q3kvH9o8bTNNaCr3arroWYtfpmGnxlTJnTzw9EicpwPtXWqACtSCsWyi1wWGljblvax6b6zq5SSIiAiIgIiICIiAiIgIiICJ8ZgNTpOfx3bvCU2ZQ+dlNmyBmAPQlVOvkIbJt0Mi4ridOnubnoNT/j3zmuIY98ZQIp1Si1F8LU+h5gjXy3G52MpuG9i3pOj1KoUIbiwYM3kbtqDzBGvWTb+FTH7qy7QdqsYHC0KQFMi5cA1Gvc6WBGXSxvrv5TVwylXr0y2IQC5I8V7MthqysTbmLXO3nafMV2ow1F2pqr1HTRjluAempAv5C8+VKq4+gRmbLUuvNSCraixHUWI5+hk758t1x4Z4Xh+EpNemiu45jYempldxbFY41CEt3WmUIE6C+bOd7320tabMB2MSk6VHqexqqhVU7W5a2120mfEO1SUKppLTYsACWJUe0LixJufcLSeNc8K98ct9DCnuAcV3a6Xe9suhNtCbDS19bXvaMBjMMPDh+6udfDkufOy/rNFF6ePokFWylrEHfMhBuCCQbGxuNP0jCdmqVF1cs7st8oJU2JBF9FHIkSuU8e1diMFj2qMRVDXJym6gAX08BQ+/f1lxialKjTzYh1AFgemY9BrueQuZX8b7RNQqCmKfhIzZi2Uak6DQ3Itrta4m3h9ZMbROen4Q1t7gkAEMjCx52voQbiZPqVtl1uxuTitOsDTpVArFTYAWYC1swVhrbSVeE4LiUZb17gMCSWdiwvqCrgjUXG+l9JZYbg9Gi+ZFJbWxLM1r72udJB43xLEUnULTDU7XLWdtbnw2W1tLG53v5R63f7PeoncQ4rTw4UuT4jZQAWud9AP1OkiV61PGo1JajK2jEeJTYHppdeRsecz4fW/iqR76kAAdLg2bTcBhcEXI/QzfhcCiE9ygW+7a/C5v8ACazx+0Hh/CGoPc1SRYjIAQDfYkFjqPK0y4pxlaDIrK5L3IygbC17liBz2FzMeLfxSVFNIZqdtSFDtmubixOgtbYHnrJGAqVKlNv4mmoF/DmX2hbco17EHSPx/p+b/SBUw1DHEEZlelyIBtn2NjdTfKdQeRknBYMUAwDFyxB6KLf0qNBfnN91UZUVUXooA+NpnwYUsRWNIVqeZDZqYdRU62Cmbplvr0sOzWHNTEAnUL4j9PnadvImESnSUKq92B1+rbE++SwZUQRETQiIgIiIHI9tO1GKwSNUo0DWClfDlY6Hdrrrp9ekqOz/AONuDrkJiFbDMdLt46d/NwLj/coA6z0Wc52k7AYLH+KrSAqf/InhfTqR7Q8mvDV/QxC1FDowZWFwykEEdQRoRNk4ftFxBuF0XqqvsAEKmiMCwUZh+UC+p5AaGcjjPxixmIpk4fDmkqAd44Bq2J6NbKB6i8y3Rrb2KrXVBdiBOS4x+IiUqrUqVJnZPaZiEUEgEAbk6Ea2tOQ7Gcf4hjK4uDUp652ZQABbk1hre2ms7yvwWgSGrIjsOWVWP/kRtJ3cpwuSS8q/hPGmxqZyrAhitrhhcW1UroRrvYagjlNbdisMGLPdLknKrsNSbnQHTXoZu7QcUr0aH/taYGoXRS2VbHxZV1bYCw635Sj4LjMbWroLMyH289MKLW3VrA5r201928m68XlU35nCy452iGBWmlCiAGuAzGyqFtpe25voNNjI3A+PVMVUYFAQBfOpJF7jwkEb630J2O06b+DVR/MP+0amYNX0sgCj5++Vq788J3NeFdiuzuHds1VFzHe17m3XKbfG8w4niXw9A/wtJbrYBQNhfU2XU2GuUbzmnw3EixDd6XJ3RkVP9utsv92vWdfg6DJTQVmBcKM2UbtbUgcv3pMl3vU02zWt1zHC+K4urWRSmYE+Mmm6WHUMTb/adTOixGAptbvEVyNgVDH5jSSBig1whFudiCffOc7QcCr1aoem90CgZM5Sza3OmjX032tpHOM+2eb9LuoWFMrSVUIU5RsL20vble205SjU4kDazF7/AJkp5PQkfl8wSfWXfZ/hlWgrd8/tEFUzF8tr3sW11002FtN5uxPGqKsUNWmhG4LDMPUcvfabrfPg3J+UmoQBrr5bzFGz8xbopv8AMSFxfgq4ugEDWBIcH2la17BrHxLrf1AMruGdmGoVVqPURQl7CmCCwIIs2wy63tY6gbRbd+GSTXlGrcJxwdrVGe5NitQIAL6WQ6Cw5WPvl9QqsiKHIeplGYqLAtbU/v5TRxPjaUgudsgY2XRmZrb5VUEnlrtrMsJi8NXDUlbMWUhlYFWKsLHQgG2ttNrxJot3GFDiFGq1u+psb2yq6nXpodT5CVvEOzFVqzVEqBsx0Ds4yjouW4A9APrM6nYlALd6RT2ylVJt0B2v52lpVxWmVbgAWudzbqZmt+W7mPhqweajSCO/euL672BOgJOpsNLnU2mIDVGAALMdgPpJPDuFVK7WUWA3Y7D7nynY8M4RToDwi7HdjufsPKWi1WcH7LhLPVszcl3A9ep+XrPMvxv4BTpYqjiU0auGDi35qWWzX6kEA/2ie2zw78acU2J4jRwqG5VEpgf/AGYl/sKfxmxib+GmD425p1BWZMISDbEePNTuDakpu4uuxuBrfWep8L4e9N67u+bval0UXCpTVVVVA6khmJ6v5CS8FhFo00pqLLTVUX0UAD5CboCIiAiIgIiICImmrilXzPQQOF/GKjiBhFrUKroEJSqqfmSrYXJG1iB7mMq/w6BOCqk4c0crglSrKrh1ADrm2ayi9tOlrzv+ILUqoRoi+fO2v7tKxQHp1KL6Z0Zb7XBB1B5GVNVvh5j2u7Z4vDYmphqCGkvhC6HO17XKHaxJKiwO3WVtPhnEWqhWp1g51uzderFvrJfZngeMHEQKlGpXpCsod6mpsrWSolRze6g5vCfI6T0btPVajRrMKfetSQstr3vyvbXz06SMvj6mzLSXwqkMPhqf8VWUuFsxzAXP9zb20F/KS6XFkqAiiyW55GDH3kEzwLD4zF46ubK1Z7E+H8qjyJ8I9+5nfdgey1Za4r1nFNVBGUHMzXBFjbQDW++4Ejd3qRXHmpfE+DY169RjmqqzHJaoFULfQZSwsQNzY3POdJ2f4VUoUQtd7tcmxYuVBtZQzam2up625STX7T4SkSoq0ww0JLAkfDaReJYX+Lw7inV1qCwqKbjcEi68jYqba2JiSS272W2zWkw45L5UZQfUFvhvKvtFwQ4qjkV8pzBje9mAv4Wtrl1v6gaGc9R7BV2AQikij8ym5HmtlFm6XInaVsUlJdSDlGrMQAPMk2HxiW5TmaLJjeLty3Cex1VKyVHNNBTNx3d7m35b5V8J5jX6y9x/GKVG2Z1S5sC5tc/6RuT6XmzDcQpV2sKqVDvlVlOnoDtK/j3ZYYl1qq+R1XJqMwK3J5EEG5O3w0jXTO031XlLwGNo1iclRahG9jqL9V3HvlLX7EeN2pVcgdixDLmsWJJ1zC+p5j4yXwrs6MK5q1Kmd8pUADLZSQTe5JPsjf4TPiXHqSMEq1MmYXCAMzEdcqgkDzMamU7o3fTe2tvD8OuGpCjT8Vrm+wuxJJtsBc7bCVlPtPhmJJZ3t+YIxTTobXYeYFpdcM4jQqhlpMCV9pSCGF/6lYXseu0q63Yeje61HprvYZbDyBK3t63i7n8WTVvcl4rh1DG00a9xujoRsbXtcEWNhoRykXC8Do4V8+Z6ji+XMRZcwsdgOWklUmWjTFKkLKt9Tubkkn1JJPvmFGg1RsqgsT+9fKb0ze9cs6rrUvDCtWLHWW/CezTPZqt1XkuxPr0Hz9JacJ7PLSsz2Z/kPTz85cSkMKVFUUKoAA2AmcRNHMfiH2ufhmDNZKTVGJyg2uiE7NUtrl6dTYXF5+dP+o6/8UuLZy9ZaorZm5shBAPQaZbbAbT9XV6C1FZHUMrAhlYAgg7gg6ETmW/C7hRYN/B07gg6ZgNOqhspHkRYwL/hHEkxNClXT2KqK6+jAHXzkufFUAWGgE+wEREBERAREQIOKrEsVB2tcev03+Ehtje7Nstv9W/w6SxxeCD2IOVxsw/Q9RILC5yOAG+Tf2n6TLFyzw1VMaD5k++YNwpqur2RfnNtzRHgQfX/ADPgx4bUm5mNRBR7lvCCVGmu84r8WuFNiQtXD53YAI6UyTdHufEo3swH/kZ6GMMz7+BfnI+K4aoHgFjzJ5y5l9psct+H3BK9PDtVxFIUsRcIX8N6lKwI7wIbXUki++nO0gfiVxYYfDDIhFSqxQkEqALG5JXcnYe+dzTxoWm6v4SB8fTznjnajCY5OIlaQq4hCWqojK1RMtW5ZcrXWwuy8uW0qyXwnmKDgwrV2yIhJAudbADqWOgnsPYzhQweHbvaisznOVU+FbC3tHn1Pp0vJXAeA0sJTIpUe7WsFrPSY5ijFFuqk7hddCetuk5D8T1oUaKZHcNUYkU1tY5bXLg7AXGnUzj/AM+nmL6t8O1/6iw7nL39JfIOv63tIfajs2cXTp5CoNNiwVvZa43JAPiHI2O59Z5DwZquJOSmjOw3tpa/Uk2Hvns/Z6gcLhKdKowqVFBvlNwLkkKDzAvaTLcuLG8Y8xR8N7H1hWp1axRFpMGGUlmuOQOUWB2PUXFtdOjxPEQAcpCgbuxCgepOgmSHvW8Tj+0ML/AbSn7X9mHxHdNTAYUs38okAEtazC+mYWI1679dkmGPa2253uWeAalU1WolVhvlZWt7gT8ZX8c7IjEVO9R+7cgBrrmBC7cwQbaX+UquDdlsR/EU6tRRRFIhsxZMxA3XwE+Ftjew9TOoxXEraJ/5faZO/Huhey9tVPCuArg2NR6neVCpUADKApIJG5O6jfptN+IxLOdduQ5TAkk9Sf1l5wvs5ezVfcn/AOvtLkkmoi5W3dVvDeDvXNx4U5sfp1M6vBcPSitkHqeZ9TJCqALAWA6T7KSREQEREBERAREQEREBERAREQEi8SwpqUmUaNup/wBQ2+3vkqIHNYDi9zkq6MNNeo6/u/rLA0suqBbnnbf3yB2rwRBWqo/0t9D67j4SHwzjJTRtV/T99ZVx3zGzL1VtTxpJs2jfv5TYHLGyDN58vjM+7SoL6MJHxOOembZQqf1L9ek5/tf6bnwaD/ueJug/ekglXpte116DkPrJ9JltcTU1cucqC/nyEqZWeGa35aMfWDZcrWLIwHkbHl5Tw6rxp8RjVoY9RUCt3DGkMjI2cKaiZRqbgaEWI0sJ7nW4aF1vep++XSR+G0aVOoxNJEqVD4mCgFj5sBc++dJ3IvDmOyvYGhg2r97aq2bKlW1iqW2P9LE3uRvYekhdvOBYmjQNSlWAorq4ZspINrDMTa3lzvO7D5atYAXuNvW/3nkPGu168TNPBgthgzA/zbFRWAyhGy6hPE2pGhtpvIuMsbKoMNxTMAL2PK3XyntXZvEVUwdI4m/eEHQ+1lucua/O1t9ffPFjRxXC8Rt3VQEjUBka39LfYgidfwb8QFqkLV8FQ8mOh/tbn6bzjjh01Vy3Hc4rGs/kOgkMtqBzOwmrC4nvjlTc8zsPv6S4wmDWmbJ4nPtO3L0+206JSeD4NqRzlQxPUbf2mWOOrK6Hwk2FwOYPWw194mvDt3S3Zrjc3MreI8SBufYT5n7CaN9DjZp6FjVQczofcdj+9Zfo4IBGxF/jOF4djKdasqVAchNgB10tn/0+XpyvO8AhhERAREQEREBERAREQEREBERAREQMKtIMpVhcHQgzlOLdn2pEvTuV+Y9eo8/+Z10TZdDh8BxFqZ0+H2+06TC4tKy8r8x+/wBJF4v2dDXemLHcr9V6HylJQqsjW2O1/oR1nTUyZLYv/wD0lFN7tl/oB0+/uvM8Pj1fwoMoGmosfhymOA4qH8L6H9/GbcZw0P4lOVuo5+vUTlZcVy7bkpAfeaMSqtpbMekww61iCHsoHO97+n+ZsVxtT95ktQK9LumLHUsLG2ptOYwv4XYKriamIcvUNRzUylrKpLZj7NidSdCdp3VPCjnqZBxlLKwNP2+g+o6Tpjnrips2o+0GCp1WqJVUOpY3DDz38j5jWef8Y/DKrlNTDKatPfu29sD/AEE+16b+s9S4ngvGpO9Rteg0vYfP4Sy7sCw2W3KRtunA9jOy1dMGlU1WLvqtNx7K7BTfxZtL67bcpaYbHV++y1FZco0UbHqb7ToadN2fOP5YGy78vzdTrMcXic4ZVTNUHMbC/U/TeaxXYzHZbd4bn8qjr19ZzfFcY7OA2l9bdP8AMsk4PVNdWqG+v6chPi8FGKx/dkkKFzNb+kEC3qSY1wN/Z/hrVSAmwILv0sb2HmZ301YXCpSQIgCqNgP3vNsMIiICIiAiIgIiICIiAiIgIiICIiAiIgJWcX4MKwJXwv15H1+8s4my6HI1aZA1BDLv1BEmcO4vlsGN16/vYyw4hwsucykAkWN/TfSUOKwD0jqLfoZ3lmU0nw6apSWqhG4Mq+7fDdWTrzHr95DwHESh025jmPuJ0GGxS1BpOOfx2eFTJDp4s1v+3tzbl/kz4zhART8THdjr+/0m/ilCoUtTIFtxtcdLyNw3Erswsw3B3nNT5iKdSqqJoDuzW2K8x+/hJBwNQbMD6j7Tdia6qLmQ6OGeqbszBOS3Iv69BNGbYF20Z7D/AEj6n7TIinh06D5k/qTM8djkoLrbbRdv+BPPuOdoHrk2Om1/oOg/WDbqabNiP5o0W5CgeWhN+t9PjNOHStRNSomXx2sGW5svnfzOm0icKoYjDUEL6Ix9gjULuSem+2/6S/wmPptcaEGcs+omkrhHFhXXWyuPaX6jyMsJz+M4QCc9MkEagjQibeznHGxBqIwuadvGNA1yw096nyM3DPfFLF3EROqSIiAiIgIiICIiAiIgIiICIiAiIgIiICYVaIcWYXBmcQOb4lwYp4luR15j16jzkTD4kqeh+R/zOvlRxLgoa7IPVft0PlO+HyeqmxvwPEg+h0P7/d5txfD1qanQ8mGh/wCJzIcodb6c+Y9ZbYTjJUWcXH9S6/L7Rn8fuEySsNwnKbsxe21xYD3czNfF+NpQU6jN8h6+flInFu1NOmvhYknkAb/MWE4StVq4qqAAWJPhUa/vzJnDWl7b8fxCpiSzG+RfaJ+v25S77GcKGfvK1PKQAaWfne/ityO1gdRfrttwvYqqtB1LITUFimtvQt/idBhOGtRw60z/ADcq6g/ot+XLWax848wygf3H4Aff5Stp1cNSwdN6q7qCSikt5m6629dJG4hWcJq11INr/lXcnqRpsekh8G4g+S1RP5eyf1KoFhfr/wAzhn806eFScrjiWDxHcMKB7wVFAU3CsFa2uthsTr8pZcA4R/DUgptmNs1ttNgPIfMknnIGFxL0gDTPeU/6enofyny29N5Z0eM0WKjNlZjYK2hv06X/AF5Rhnjf2WVOiInZJERAREQEREBERAREQEREBERAREQEREBERAREQIWP4YtTUaN16+soThnpsRa3UH9ROrmrEYZagsw+h9xnTD5NcVljgeIYWpiawpouvPoB1Y8hOv4FwCnhV08Tn2nO58h0Xyk3C4JKQOQWvqTuSfMmb5Fu60iImDkuN3ol2q5XVVL+qi51Hu9DMeH42liEz0mDA8uYmXa/HHTIL5RYm1x/xpOKXBHvO+wj9zV/NSPsOdzl6Gea4Y5bVLp2eFUirdWyKoLOeWUb3E5XC8XbG8VoKulIVLqPKndr+vh+ck8b4zUOAuy929WyuOd7m4v7vnIX4Y8Lapje9sQtFDcjbM2gW/mCx9B56zhhq8lr12IietJERAREQEREBERAREQEREBERAREQEREBERAREQEREBERAREQK7iHCA4JXfmOR+043ivZ4hiy6MOW2vX9dfSehzRicItQa/Ebzjl8fvHyqX7ecY3glbG9xQW4N81RzrkFtb2/NrYDn8x6FwnhNPC0lpUlsq/EnmWPMmSaVIKAALATOXjjpJERLCIiAiIgIiICIiAiIgIiICIiAiIgIiICIiAiIgIiICIiAiIgIiICIiAiIgIiICIiAiIgIiICIi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0356" name="Picture 4" descr="GH AeroFlo2 - 20 Site (2/Boxes) SKU:706030 General Hydroponics"/>
          <p:cNvPicPr>
            <a:picLocks noChangeAspect="1" noChangeArrowheads="1"/>
          </p:cNvPicPr>
          <p:nvPr/>
        </p:nvPicPr>
        <p:blipFill>
          <a:blip r:embed="rId3" cstate="print"/>
          <a:srcRect/>
          <a:stretch>
            <a:fillRect/>
          </a:stretch>
        </p:blipFill>
        <p:spPr bwMode="auto">
          <a:xfrm>
            <a:off x="5334000" y="142875"/>
            <a:ext cx="3810000" cy="3009901"/>
          </a:xfrm>
          <a:prstGeom prst="rect">
            <a:avLst/>
          </a:prstGeom>
          <a:noFill/>
        </p:spPr>
      </p:pic>
      <p:pic>
        <p:nvPicPr>
          <p:cNvPr id="8" name="Picture 7" descr="Fall 2010 457.jpg"/>
          <p:cNvPicPr>
            <a:picLocks noChangeAspect="1"/>
          </p:cNvPicPr>
          <p:nvPr/>
        </p:nvPicPr>
        <p:blipFill>
          <a:blip r:embed="rId4" cstate="print"/>
          <a:stretch>
            <a:fillRect/>
          </a:stretch>
        </p:blipFill>
        <p:spPr>
          <a:xfrm>
            <a:off x="685800" y="2571750"/>
            <a:ext cx="5334000" cy="4000500"/>
          </a:xfrm>
          <a:prstGeom prst="rect">
            <a:avLst/>
          </a:prstGeom>
        </p:spPr>
      </p:pic>
    </p:spTree>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all 2010 49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1382" name="Picture 6" descr="lettuce house on aisl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DSAC\My Documents\My Pictures\summer12\100_29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6" y="0"/>
            <a:ext cx="90497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762409"/>
      </p:ext>
    </p:extLst>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410_10302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410_10301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ll 2010 42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Stable  yields</a:t>
            </a:r>
          </a:p>
          <a:p>
            <a:r>
              <a:rPr lang="en-US" dirty="0" smtClean="0"/>
              <a:t>Rapid crop development</a:t>
            </a:r>
          </a:p>
          <a:p>
            <a:r>
              <a:rPr lang="en-US" dirty="0" smtClean="0"/>
              <a:t>Avoid soil borne pathogens</a:t>
            </a:r>
          </a:p>
          <a:p>
            <a:r>
              <a:rPr lang="en-US" dirty="0" smtClean="0"/>
              <a:t>Allows crop production where there is no soil or contaminated soil  (roof  tops, abandoned buildings)</a:t>
            </a:r>
          </a:p>
          <a:p>
            <a:r>
              <a:rPr lang="en-US" dirty="0" smtClean="0"/>
              <a:t>Lower bulk density of common substrates makes this method a better choice for vertical growing</a:t>
            </a:r>
          </a:p>
          <a:p>
            <a:r>
              <a:rPr lang="en-US" dirty="0" smtClean="0"/>
              <a:t>Food Safety?????</a:t>
            </a:r>
          </a:p>
          <a:p>
            <a:endParaRPr lang="en-US" dirty="0" smtClean="0"/>
          </a:p>
          <a:p>
            <a:endParaRPr lang="en-US" dirty="0" smtClean="0"/>
          </a:p>
          <a:p>
            <a:endParaRPr lang="en-US" dirty="0"/>
          </a:p>
        </p:txBody>
      </p:sp>
    </p:spTree>
  </p:cSld>
  <p:clrMapOvr>
    <a:masterClrMapping/>
  </p:clrMapOvr>
  <p:transition spd="slow">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sensorsportal.com/HTML/E-SHOP/PRODUCTS_PHOTOS_15/pH_meter_HI9813_0.jpg"/>
          <p:cNvPicPr>
            <a:picLocks noChangeAspect="1" noChangeArrowheads="1"/>
          </p:cNvPicPr>
          <p:nvPr/>
        </p:nvPicPr>
        <p:blipFill>
          <a:blip r:embed="rId2" cstate="print"/>
          <a:srcRect/>
          <a:stretch>
            <a:fillRect/>
          </a:stretch>
        </p:blipFill>
        <p:spPr bwMode="auto">
          <a:xfrm>
            <a:off x="2286000" y="1828800"/>
            <a:ext cx="4267200" cy="4267200"/>
          </a:xfrm>
          <a:prstGeom prst="rect">
            <a:avLst/>
          </a:prstGeom>
          <a:noFill/>
        </p:spPr>
      </p:pic>
      <p:sp>
        <p:nvSpPr>
          <p:cNvPr id="3" name="Title 2"/>
          <p:cNvSpPr>
            <a:spLocks noGrp="1"/>
          </p:cNvSpPr>
          <p:nvPr>
            <p:ph type="title"/>
          </p:nvPr>
        </p:nvSpPr>
        <p:spPr>
          <a:xfrm>
            <a:off x="533400" y="457200"/>
            <a:ext cx="8305800" cy="1143000"/>
          </a:xfrm>
        </p:spPr>
        <p:txBody>
          <a:bodyPr/>
          <a:lstStyle/>
          <a:p>
            <a:r>
              <a:rPr lang="en-US" dirty="0" smtClean="0"/>
              <a:t>pH and EC</a:t>
            </a:r>
            <a:endParaRPr lang="en-US" dirty="0"/>
          </a:p>
        </p:txBody>
      </p:sp>
    </p:spTree>
  </p:cSld>
  <p:clrMapOvr>
    <a:masterClrMapping/>
  </p:clrMapOvr>
  <p:transition spd="slow">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_3155.JPG"/>
          <p:cNvPicPr>
            <a:picLocks noChangeAspect="1"/>
          </p:cNvPicPr>
          <p:nvPr/>
        </p:nvPicPr>
        <p:blipFill>
          <a:blip r:embed="rId2" cstate="print"/>
          <a:stretch>
            <a:fillRect/>
          </a:stretch>
        </p:blipFill>
        <p:spPr>
          <a:xfrm>
            <a:off x="2000250" y="0"/>
            <a:ext cx="51435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429_09181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531_21070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531_21074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531_21071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712_16213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_304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mmer2011 128.jpg"/>
          <p:cNvPicPr>
            <a:picLocks noChangeAspect="1"/>
          </p:cNvPicPr>
          <p:nvPr/>
        </p:nvPicPr>
        <p:blipFill>
          <a:blip r:embed="rId2" cstate="print"/>
          <a:stretch>
            <a:fillRect/>
          </a:stretch>
        </p:blipFill>
        <p:spPr>
          <a:xfrm>
            <a:off x="1219200" y="-76200"/>
            <a:ext cx="51435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mmer2011 129.jpg"/>
          <p:cNvPicPr>
            <a:picLocks noChangeAspect="1"/>
          </p:cNvPicPr>
          <p:nvPr/>
        </p:nvPicPr>
        <p:blipFill>
          <a:blip r:embed="rId2" cstate="print"/>
          <a:stretch>
            <a:fillRect/>
          </a:stretch>
        </p:blipFill>
        <p:spPr>
          <a:xfrm>
            <a:off x="914400" y="152400"/>
            <a:ext cx="51435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a:t>
            </a:r>
            <a:endParaRPr lang="en-US" dirty="0"/>
          </a:p>
        </p:txBody>
      </p:sp>
      <p:sp>
        <p:nvSpPr>
          <p:cNvPr id="3" name="Content Placeholder 2"/>
          <p:cNvSpPr>
            <a:spLocks noGrp="1"/>
          </p:cNvSpPr>
          <p:nvPr>
            <p:ph idx="1"/>
          </p:nvPr>
        </p:nvSpPr>
        <p:spPr/>
        <p:txBody>
          <a:bodyPr/>
          <a:lstStyle/>
          <a:p>
            <a:r>
              <a:rPr lang="en-US" dirty="0" smtClean="0"/>
              <a:t>No or little buffering no power or no water = Disaster</a:t>
            </a:r>
          </a:p>
          <a:p>
            <a:r>
              <a:rPr lang="en-US" dirty="0" smtClean="0"/>
              <a:t>Requires a much higher level of management</a:t>
            </a:r>
          </a:p>
          <a:p>
            <a:r>
              <a:rPr lang="en-US" dirty="0" smtClean="0"/>
              <a:t>Expense  (equipment and supplies and labor)</a:t>
            </a:r>
          </a:p>
          <a:p>
            <a:r>
              <a:rPr lang="en-US" dirty="0" smtClean="0"/>
              <a:t>Difficult to conduct organically</a:t>
            </a:r>
            <a:endParaRPr lang="en-US" dirty="0"/>
          </a:p>
        </p:txBody>
      </p:sp>
    </p:spTree>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mmer2011 145.jpg"/>
          <p:cNvPicPr>
            <a:picLocks noChangeAspect="1"/>
          </p:cNvPicPr>
          <p:nvPr/>
        </p:nvPicPr>
        <p:blipFill>
          <a:blip r:embed="rId2" cstate="print"/>
          <a:stretch>
            <a:fillRect/>
          </a:stretch>
        </p:blipFill>
        <p:spPr>
          <a:xfrm>
            <a:off x="1066800" y="0"/>
            <a:ext cx="51435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mmer2011 138.jpg"/>
          <p:cNvPicPr>
            <a:picLocks noChangeAspect="1"/>
          </p:cNvPicPr>
          <p:nvPr/>
        </p:nvPicPr>
        <p:blipFill>
          <a:blip r:embed="rId2" cstate="print"/>
          <a:stretch>
            <a:fillRect/>
          </a:stretch>
        </p:blipFill>
        <p:spPr>
          <a:xfrm>
            <a:off x="762000" y="0"/>
            <a:ext cx="51435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ll2011 02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Fall 2010 417"/>
          <p:cNvPicPr>
            <a:picLocks noChangeAspect="1" noChangeArrowheads="1"/>
          </p:cNvPicPr>
          <p:nvPr/>
        </p:nvPicPr>
        <p:blipFill>
          <a:blip r:embed="rId2" cstate="email"/>
          <a:srcRect/>
          <a:stretch>
            <a:fillRect/>
          </a:stretch>
        </p:blipFill>
        <p:spPr bwMode="auto">
          <a:xfrm>
            <a:off x="-7938" y="-6350"/>
            <a:ext cx="9159876" cy="68707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Fall 2010 424"/>
          <p:cNvPicPr>
            <a:picLocks noChangeAspect="1" noChangeArrowheads="1"/>
          </p:cNvPicPr>
          <p:nvPr/>
        </p:nvPicPr>
        <p:blipFill>
          <a:blip r:embed="rId2" cstate="email"/>
          <a:srcRect/>
          <a:stretch>
            <a:fillRect/>
          </a:stretch>
        </p:blipFill>
        <p:spPr bwMode="auto">
          <a:xfrm>
            <a:off x="-7938" y="-6350"/>
            <a:ext cx="9159876" cy="68707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Fall 2010 425"/>
          <p:cNvPicPr>
            <a:picLocks noChangeAspect="1" noChangeArrowheads="1"/>
          </p:cNvPicPr>
          <p:nvPr/>
        </p:nvPicPr>
        <p:blipFill>
          <a:blip r:embed="rId2" cstate="email"/>
          <a:srcRect/>
          <a:stretch>
            <a:fillRect/>
          </a:stretch>
        </p:blipFill>
        <p:spPr bwMode="auto">
          <a:xfrm>
            <a:off x="-7938" y="-6350"/>
            <a:ext cx="9159876" cy="68707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528_13410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100_2976.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100_3288.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100_3282.JPG"/>
          <p:cNvPicPr>
            <a:picLocks noChangeAspect="1"/>
          </p:cNvPicPr>
          <p:nvPr/>
        </p:nvPicPr>
        <p:blipFill>
          <a:blip r:embed="rId2" cstate="email"/>
          <a:srcRect/>
          <a:stretch>
            <a:fillRect/>
          </a:stretch>
        </p:blipFill>
        <p:spPr bwMode="auto">
          <a:xfrm>
            <a:off x="762000" y="0"/>
            <a:ext cx="5143500" cy="68580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0338"/>
            <a:ext cx="8229600" cy="1143000"/>
          </a:xfrm>
        </p:spPr>
        <p:txBody>
          <a:bodyPr/>
          <a:lstStyle/>
          <a:p>
            <a:r>
              <a:rPr lang="en-US" dirty="0" smtClean="0"/>
              <a:t>History</a:t>
            </a:r>
            <a:endParaRPr lang="en-US" dirty="0"/>
          </a:p>
        </p:txBody>
      </p:sp>
      <p:sp>
        <p:nvSpPr>
          <p:cNvPr id="3" name="Content Placeholder 2"/>
          <p:cNvSpPr>
            <a:spLocks noGrp="1"/>
          </p:cNvSpPr>
          <p:nvPr>
            <p:ph idx="1"/>
          </p:nvPr>
        </p:nvSpPr>
        <p:spPr>
          <a:xfrm>
            <a:off x="685800" y="1143000"/>
            <a:ext cx="8229600" cy="4389120"/>
          </a:xfrm>
        </p:spPr>
        <p:txBody>
          <a:bodyPr>
            <a:normAutofit fontScale="77500" lnSpcReduction="20000"/>
          </a:bodyPr>
          <a:lstStyle/>
          <a:p>
            <a:pPr>
              <a:buNone/>
            </a:pPr>
            <a:r>
              <a:rPr lang="en-US" dirty="0" smtClean="0"/>
              <a:t>Ancient gardens of Babylon ???</a:t>
            </a:r>
          </a:p>
          <a:p>
            <a:pPr>
              <a:buNone/>
            </a:pPr>
            <a:r>
              <a:rPr lang="en-US" dirty="0" smtClean="0"/>
              <a:t>Being done in 1600’s but with minimal understanding</a:t>
            </a:r>
          </a:p>
          <a:p>
            <a:pPr>
              <a:buNone/>
            </a:pPr>
            <a:r>
              <a:rPr lang="en-US" dirty="0" smtClean="0"/>
              <a:t>		Francis Bacon &amp;  others</a:t>
            </a:r>
          </a:p>
          <a:p>
            <a:pPr>
              <a:buNone/>
            </a:pPr>
            <a:r>
              <a:rPr lang="en-US" dirty="0" smtClean="0"/>
              <a:t>1937 William </a:t>
            </a:r>
            <a:r>
              <a:rPr lang="en-US" dirty="0" err="1" smtClean="0"/>
              <a:t>Gericke</a:t>
            </a:r>
            <a:r>
              <a:rPr lang="en-US" dirty="0" smtClean="0"/>
              <a:t> – UC – coined term (credited Satchel) and promoted system</a:t>
            </a:r>
          </a:p>
          <a:p>
            <a:pPr marL="514350" indent="-514350">
              <a:buNone/>
            </a:pPr>
            <a:r>
              <a:rPr lang="en-US" dirty="0" smtClean="0"/>
              <a:t>1938 UC’s Dennis Hoagland and Daniel </a:t>
            </a:r>
            <a:r>
              <a:rPr lang="en-US" dirty="0" err="1" smtClean="0"/>
              <a:t>Amon</a:t>
            </a:r>
            <a:r>
              <a:rPr lang="en-US" dirty="0" smtClean="0"/>
              <a:t> publish bulletin “The Water Culture Method for Growing Plants Without Soil”</a:t>
            </a:r>
          </a:p>
          <a:p>
            <a:pPr marL="514350" indent="-514350">
              <a:buNone/>
            </a:pPr>
            <a:r>
              <a:rPr lang="en-US" dirty="0" smtClean="0"/>
              <a:t>1940’s Used on Pacific rim islands (soilless atolls)  for food production</a:t>
            </a:r>
          </a:p>
          <a:p>
            <a:pPr marL="514350" indent="-514350">
              <a:buNone/>
            </a:pPr>
            <a:r>
              <a:rPr lang="en-US" dirty="0" smtClean="0"/>
              <a:t>1960’s NFT</a:t>
            </a:r>
          </a:p>
          <a:p>
            <a:pPr marL="514350" indent="-514350">
              <a:buNone/>
            </a:pPr>
            <a:r>
              <a:rPr lang="en-US" dirty="0" smtClean="0"/>
              <a:t>1980’s Epcot Center</a:t>
            </a:r>
          </a:p>
          <a:p>
            <a:pPr marL="514350" indent="-514350">
              <a:buNone/>
            </a:pPr>
            <a:endParaRPr lang="en-US" dirty="0" smtClean="0"/>
          </a:p>
          <a:p>
            <a:pPr marL="514350" indent="-514350">
              <a:buNone/>
            </a:pPr>
            <a:endParaRPr lang="en-US" dirty="0" smtClean="0"/>
          </a:p>
          <a:p>
            <a:pPr marL="514350" indent="-514350">
              <a:buNone/>
            </a:pPr>
            <a:endParaRPr lang="en-US" dirty="0" smtClean="0"/>
          </a:p>
          <a:p>
            <a:pPr>
              <a:buNone/>
            </a:pPr>
            <a:endParaRPr lang="en-US" dirty="0"/>
          </a:p>
        </p:txBody>
      </p:sp>
      <p:sp>
        <p:nvSpPr>
          <p:cNvPr id="1026" name="AutoShape 2" descr="data:image/jpeg;base64,/9j/4AAQSkZJRgABAQAAAQABAAD/2wCEAAkGBxQTEhQTExQWFhUXFxobGRgYGB8dHxwcGhwbGhkbIBocHSggHholHBsYITEhJiosLi4uHB8zODMsNygtLisBCgoKDg0OGxAQGzckICQ0LCwsLCwsLCwsLCwsLCwsLCwsLCwsLCwsLCwsLCwsLCwsLCwsLCwsLCwsLCwsLCwsLP/AABEIALsBDQMBIgACEQEDEQH/xAAcAAACAwADAQAAAAAAAAAAAAAFBgMEBwECCAD/xABFEAACAQIEBAQDBwIEBAILAAABAhEDIQAEEjEFBkFREyJhcTKBkQcUI0KhscHR8FJicuEVgrPxJJIWJTNDRGR0k6Ky0v/EABoBAAMBAQEBAAAAAAAAAAAAAAECAwAEBQb/xAAsEQACAgICAQIFBAIDAAAAAAAAAQIRAyESMSJBUQQTMmFxQoGRobHwI8Hh/9oADAMBAAIRAxEAPwDWs6lOsr0nhlJIINiI7EbRjHOP8Nr5LMBGnw2JNOqNjHSRsw7e5HXBXjPO9M1K9JnalFWqkqJgpUZJnfpNh6YTK/N2YWlVoVM0K6PEahMAGZlhMm364834iEckuto55zT0ahwbnY01KPFWANJ1X9AT29cFeE8/Uqj6KlN6TExPxLPuNsefq/GG0jSSJYBrx5hJufUXHs2I6XH3VpkwwBt37+2FgviI9MCnM9YUM2j/AAurexBxNOPMWV5wNOosG4IaRYjpY749AcocYOZoLUbc9PTbcEgzvjrw5pS1ONMrGd6Yexxj4Y4LRjotFD44iPx/IfziacROPMMLIxLj7H2PsMY6VqSsIYBh2InA3McIIA8FtBBmO/oW3jtuPTBbH2NRhayXEcylV0zNMCnEpUB3gSRYR0PbpbDBl8wriVIP99R0x9maQZWU7MpB9iCDgc3BgINJjTYADqR7RMx88L0zBGt0/wBQx2ZZGA/32pTIWslpEOtwZMRtv9MF6NUMAR/fywLtmOoFoNx3/riFssASRed+/wAsWhjjT2xnHQQOwIrawCxiJJgAGN7T+X98SPWcN+IwCzB02ufebYImnN9jirVpdD8vTe474k40YsUcsm4E+pv+pxMRgXlq5RlTcExYe5n2wUnFIzVGPgcfMwG9sVqrCTL7RYG/rtfHQZlZ+Ez0JtP1vjPIkaidKo2F/btjlB123xVqZ3sL+kk/S2IVeo4mGHuY/bCPJfQaCNWqFEsQB3JgYo0s7TYsyqWM76T06gkC3tjhMgT5pUHvEn6m/wCuOM7lVRGZtTkAmJiT2HbA/wCR7NopZ7mAI4WIm0m4F9yFn9SMV8/wWjnUWpVkmYDIPDO8WI80fPC5U4m1cl2pClpOkLq1GB/iPfBzhvEXqUUSiIFM+Z2jSWv5BJuRqUk/LDdbbA3RSr8s5ylUT7vWVqIB1DM+bSbRpgE7TuT8upOi/EgifhUSSJMORHptvghwriy12q0gH10mCOWXSCYkkA7iOu2DQwYwTBdnmvmDlysM1malVVWl96rPqeYKs7FRYGZOEribI7HQWMd/Tt6Y9ScRy8u1rEmfXCDzByHRcllUK3oMShdtsi1Tsw7I19JgwQbEHYj+74t59bq1gNh7dMGuPclvQMqZE9u2FviNQzp7Yt3LRnuWiehlaZMmuqN6q1j7gYZeAZU09FTLZ1PFDS6ipocjppLgA+snCQzbYs8OyxdwOm59sGcdbY8o67PWHAOYCaCtmCEYmFuPN7QSCZwh/aBzcWrmjQqBqZUahGzLJJB3mw2wicOoMxipHhhZUMCyzN10hxbr7nAfiHH18ViKC0qgMakYkGLXRyQRHYjfHHxlkjRO5tUaXwznXMFJFYykBgwn2JmfUH5Y0zgPGfHUaxpqDfaD6gSTHvBx5tocaFNaj0qYkiKlIyUUg2cD8yntbSe4Ixa4PzPmGc6AAD5QVOiC0EwemEhiy4m2naBFyj2epFOOcJnCuPLlcglWq/igW1peSSTaTdRsGm8YAcU+0F289BahpuQikoQEcddVwfW/7Yu/ioxXWyryJGp4+wtcN5upOo1+Uxe4I7TbYE4YaNUMAwMg7HFsWfHk+ljJp9Hc45GODjnFfUJXzaAqP9aH6MDiHN5HV50JVwLXt7EdvbFmtt8x+4xIMI1swMyefYWqqRJgNFj0/cW+WCKVARIIIPUY+VRGKGY4eQreA3huRaRKz/pwbYQgVnEbibN/f++Ky50pAqiD/iA8s7fL598XQQRO4ONpmBGfRg0gmxBt2/rI/bETao8xvHW4n2OC7J5vSP64irZbsJk7HYev7Yi4GIaGSc/E0Dsv/bFlMkg6T74rZavoiTKnr2JNhgjOGhGJmzhUA2GOCtoxyrY+OKaAUOJZ3wqTOIOnoSBPp5iB+o2wt5Pmqnm3qKmtSijyMIkETqi53gCQJBG4g4t81cPOZJpA+GgQmpV06omwVZG8FmJHZR1xlauqvn/ubMtKmqJT8P8ANAUEMSBckn1F8c7nK2NypdDRncsims6M0vcmdjEQPUYFcp85PQZUzVdDQVAwIHnUSCs6d9RmbdRN8K2R5ic+IrmQwIF4ILeYm/oIjoQMD+DVYGZpFH1VaDUadQeYSxDuPWQqgBbgEycNaktiO2rN7y9apUqUMxla3i5cllqq0WBMhlsCCpgETt0xxzbxnwWprr0SCd97jthf+zrh9alQyLFCA6VadcFdLKZapTcj/lK9PiGGTOcpUa9V6tYs5MBRJAUAbWNyTJ+mFk8leAGrQWzFGZxTr5WRgqwwL4lxanRBNQMAOumQfmMVclHbEYoc2cvGvRdBIJFiO42mxtjB+LcDr03IqLDbRI+vtjd8/wDaLQkrSTU0W1nT+kHGSZipmM3rqgKwEzqt16dzfHPLOnK4kJT34itTyUETY+uNE5Q5HZ1p1iSuoTIjbtBW+F9nqpVpUhShplCdDahvJhiB7Thx5U+0ilRDJmA5WQQ4bXA+dyJm3TDqTb8hoyd+QZ4ry5pptoHmCmPeLdMYtmKr/E6S2q8jYjpj03kM1TzVLWgcA7B0KE+wa5GM65y5Oks9MQTc9pwdLcR/uYyKpLkgwTP67jBqhkatRAQoQqfVZB9Ow/k45znLroTKOfUCR+mIKPDqpIVQ/wCu/T2w8pprQXK1oP8ADuI5mlQrAagCATIkRNj2iflgHmc9XtULQDAhbW7R0GNq5S5TZOGhaqA1KisWlRMEkqp72/fGIcdy1RKhpuCCpiI/u2JQjvaEjGnsJ8N5gam3mGoEABizCOswCAT6G2NP5J54alR0PcAMKYNrCSGMxIv0xjtDhVSppZEYW7SDHaL/AC/sOnB+Ts02XqVzCkBluLkEbEET6YTLjitw0zNVuI58S+0ByVZ2FMTAYD4WjzGJuINpwy8q8+pXISoyDprAIE9JJNrfrjz1nsw1INTqormTALMNJ21WP6GcQ5Pi9ZHV6RNONikjb1mZ73wsPh8kfJS3/Q0VJbs9XZrmCgr+Ezw2oAzsOoJPY7TgujggEG2PK9TmJ/GR2qGnUCAGVMEkltViehA+U4eeCc3V6KNFQVNS6l0HWJWdSi/ltBj3OwwzzZYO5K19g/NrtG4A45xk3Ln2h1SxSqrkqJqKwgqFsTNgL7A4Z6P2iZU2YsDE3ECCYBF/7+uHj8XDqWh1kixwImxxVqZXSPw/Ke35dyTb5nHOT4hTqgFHDSJsRixOOhSjJaY6YNr55ksygHyX/LDOFMXmYn9MT5HiKVPhMxuek9r3B9MR8XWV/wCej/1Vwt5rh2co1Wq5WqrhjLUaqgaoEWdYIaIvfYWwjbTHUbGvNUC0RHqD2g7esxj5CQQtoj6RgRwzmEHyVabUKlvJUPU9FceU7EgWPpgxma6hGYmABc9sDT2haonABGPl/bFegNIEERc/W/8AOJAR/i+mDZhb+0KuqZR2LMCqll0hiAVBhm0/lXe9pg9MY3mq6k5llp1aBYHUpQgSWOzCWCXJMNuFHpjbuaOIUkpaaiGotQMCI8oAEksSRCzA9yMY9xri2Xq0auYpUxDhKRDEGQrShADSGhfWSJtiE/qsK7EzhWW1Cq0QLyb7XO5ubHc40/kjh2TNMrmC1POF9Roz4b/h/wDsyoMbbhhvJ3GEPh9E+BVamRoIbdSLx3JJ2xUXj9Wrmmcj8d10O/iMC8bqNJ0qunSABIhes4rV7B6HqPK1FKgrtEC0bdIwI4vzVSov4fxMBLAdO37HCd9l+XztCjTpKFbLsWJZyVekbeQofXpb+MPSoQSoqwRchVFpve/XA52vEC2EKhxlnP3NVVatWgkFFAkFQQZExjUquMs545adqr1Kdw5npvF/2xL4pSaVHPkTfRkueLL+NTmRcgb0/kROn/N9YxDl+OOSFEeciRtJBsTGCHFOA1UdXII0m52gdf79cLUMKnkEGZAAw0IRlGhFCNUxuzBqU3VWIhgWVjYDo1/p9cUstmGSuRV000QhvMLRfSQOszIwMz/Efw9JIZyBPoO09ffEuYzXjZOSZqUiAb3KdD7DAjhpbXev/Qxx+47cu85/eOI5dHH/AIcPpAmJZ4VXPsSMbnmcir7jHlnluoUWpUCA6V1T1UgiDIuMbL9mfOTVV8CvV11Lm+47CeoiB7++GjWN8V0NySdBXmWrlMkoauRLfCoEsfYdvUxjOOZuaWeBk6LpTUBnfqTJAukhV9Zwr858SzNXO1PEPnNQqoN4GqFAB2G364D1qlSkxUMQwJkhokfLDSi5AkpM1Hlz7R8xR0rUXxEn85g/ImT/AAI64eeLcMymco08zXpaCyg+axvsD39MYLw2oKo1VKmiojeVhF5HUR6b+uHPmPMVM3Tp1BXUPRQKKevSBA+OTHmP8Y574PiI5NaZNw3P1aNeogqUmWnIUssLBUlSYvIMW9MNHA+dqYytQ51qWqSB4QPm91Np9j22xmbcu56o4rOmqFuVqKSReNjfAzK8RCVDSqrAUk6rhlqASpt/mAHsZwYqV+LCuXSGDnHgdNg2bpkeGW0tJAINiRHUwQbHrjpyrk8lrY5kVGLUiafmAUkCw0+U+0ki+OeIIMxlQaWYVq4ZnNEXDM12ILH4gP6YAZDOUajFKx8KpHlqKx0MdoZIMAi2oEAdjho8nF1/v7Gim9oIcf4WSxaDV+EWGmLbReQADcdukYv8P5OzIoO1ONTUS/hCpDMplTNPexve1sdqXGRTZWY0/Lo1C06usC+ygAMPfritlOIHLV2JRVWrT1KXEhlYFUvuIIInuuJxlk41XQE3Qv5TMVmYUmd2R28wHxNHqQSY7G1ukTi9xbj9UstIkAUpF1MRa2mTHe3UnDFS4l5tWVSmax1SwKxpIhpLgRvvI+c4jr8NSo7PUZawMMxT8zbMpYTA/wA47Yb5sW7kg8k3tFYcxuqeLILDRdEKhVBUEadhIAHqcH8tz1XpoKtKsrrPwu+k9SZpwSABuZPzwDzPCUfw61BnVVXQVkEkC5jyi/UyvbtijS4Nqpl2Y6fyssGXLgbC6+WT7gjEuOHsFr3NWpfabTZCauiRpYKpudJDH2It9CbYYuE820KyI+rTqAJB6atgTbGKvwh6CaRUWo1ckEVFhtKlQCQT6NB9PXFOlUzKai4Ip6WULMqISfhnbSBE7zYk4Zcv0zv8lFklHo9BNTWt/wC/arTafIApUj3Akwf77wUOHslQBKh8Nt6TjUAI/Kdx3gki+PPtLmysp0t5lLJCiw8oiSo3m4vEycOvC/tFqUqtJAqMmlVKt5PDIgCB22gf98UTlF+S/gqs1fUjbEpqLaQMfMSpECx/TCxwHnmhXBFRkpOG06S0ztHQEXO3thl1AgFTIPa4+WKRyRktDKafQnfaVx40KQOgsAeotPlBafRWYCbaiO2Mc405TL1NNOpTfxmZQw6GQzFb6bFVImxI7wNP+1fjdXLKposmtYeG8xJPkTSpECNRM+w3vjLeJPVakmYqOgq2UgeUCxInqYU3AAu3TqIq3YW2tog5Z8VkakCIFmkA7iYMkexnb9nngPLGUqU2NatSBSoGimwKjTUVwrEtDtpUoCNlte5xnfCc5WqBgELlnGoqpLG8iADLXtpHpg7xjgqg5Wmjl3qIxrAVPEAr6jYqG+JTPvp+eLPQpu3/ABBblCBI8ziLRAFp7ddhbCPzDzu9OqyUKepQSNU7/qPX64Wc5zTWeiPMNQosSotDA0lg3E7ntttgPmazDMVl0ggeHE23WSdupOOebm/p0CX5PSLjFHO0NQOCDYiZcdTQrMe5x5WqPMB2PQk7fLGd5rlmuikNTkzYkG2PTGaywO+FfjfBg6MosSLH16YisXBPixHGto888bVUVabHVUWZYe8/zgbkc01NpUkH+OxBsRg/x3gNRazCoCDP9n1GKGV4UxqKijUzGFUbkn+98PCa40+zQyRqmM/J+WOfLUWRaYEEmkApieo3P7Y1PljkOllSKoOoqJFrzit9n/Jq5RdR81VwNbdB10gdvXrjQ6dHyxjPGmHimeUeKNUq5k1zq1M+q+4vIHyFsXs1w6lVGtVqLUJvTAn3I6xjY+LcgUfEZlWJMwNhhb41ycVVmU6QASTMQBckntGJS+Zr7CtSrsz7x1y9MKEXxSO0kdpB2OB4FWr5NJLRc3mBe4/n5YN5Lga1HIaooMAy7aTfa5+WHrlbgeTLtTSstTMaSsXmBcx36bdsCDX7ix9zHEyTgkgEFb9iIvi7wVQ9XVVZt5JmT9TfGlc1ckMnmp23knb54TMty+CXHj01ZF1EFum5vsT6dcUlkdNMeUntDJlcyjZalXTLuVB0VCR8NQAEsjCYU6pg/S+M9zWVOtnJABJYgEAiTMRjdOTM1wtcomR8YFnbV5xGp2gSLRBgRhb5y5MylOsEaoylyPIlyCbTsd8Tg1jbl6AXjtCLw7M00U1Ka06rSJWqpLJ6iCAy3j+MRcf4o9eqFeQwUKBstugX8skk4aeW+G5PL1qvj08xU0JKoVAnczaDJ02/XEvOXLuUrNSzeWzColQqpGknSe9vhIg2O8CMPGcHKwpxuxNenVNAU4YDVJUzfsYPYjceuCmSreEWemqgaQU1MZmB5YBAkHuLRvhvyudylFBRXLHMEAasxJ11O58MgkDVIAk2v3gTxCsaRWj93WmlVToYjUzKTLQxA0EeS0GD1hsSlO7SEbtAunxqs9c/A3iEMS91B1GQWvaRMk3Ed8fUs5WFeqaT0pRydMqFP+hj5Y9iDE4v0ayUNVWmtPWYQJVUNGoXaYA8wJtvibh9KkgeoMrrLgQ5PkQgkagpF76bFom0SRKcoewE4gzP5qsXfXFNQdSOslZkAwYJddQK2MBtyYjHNLj9RBSNRjX328rL2Goqb3MW29Dhj4nxBazBCmXWksU1ZV+AHqVmSZIHWCZxQzeXpCjTpuRrhnHhpYlZFiBqIMmw/wBsDnj6r+jWig/G1WzUQkBYhgQxgGGQi5InzWAJ95+rZhGJqNRqMjmdejtcKAYMRBHmuCbERjnLvQqquo9JVmXdlNgSOkEC8dMXFzofygazOoLfSdKgg+UiLAGO2FdL9LFso5hqLVDapT1dbyQJgn0+GLbjBfgXG6tFiaebsSY1qT69Pn8vfAriHEvMQaQDgBQI+HaRHaQTczfHGUfxPKFC2NwO4n4pi0nfeDhZJ1sFsd/tF44uYylMEqUHh1XfY38RFCrquSwYwD+XczhKrZak/D/GIIq6hEQTaAfzEi0GNwT6YvZjjH3fLoCKNWFVdLKWGkWXrBK6ma20+sYCZriL1KQVPDVfMSyAKDG8DpYAb3PvjpxNcbOuLVWTcKzgp0BUVtNRWUkDdSPzEQY2JJi18GOCVuHGnVcGsK4Ur3D9S6gabEkQDsAvXC8tOlVoMFPmkGppn8qk3n8sbnYQcHuTct94o0/DyepqaMoqI8M0k6iU03EmJM9MWl9JaMb0VaVJdBJVoNPyjqGaokNqj/KbW32xcbMVA9R9C/iNMGmXK9ltEQDt79sFeKUqlOn5sm6iAupg0RIN4UAXjsbzOFjNcbq0XZQaRM3CnUAe2qd7332xy029EM8eOmemScdScefeJc+55M3mqNJ6jaMxWVQBNlqMANjaIxpX2d801sxT8PNqUriSCwjWvoLXGOvnumLy3Q6uML/MPEadBZcydwo3jBbPZzQshSx7LH8kYwHimcr5mq9ZWLnVOgNBXsQLbes4nmyOOkLOVDTxDmfKVjpqUiwHQxP0MfXC5lObKGXzfiLRUIoIZEAkL1bUT8e37YU+JcQctqqKVYTMgie04K8qCh93q1KlNSRVszAGBpFrm8kzGJeSjzmJG+2anR+1LIBA6+K14gJEGJiSQO/Xpgrw37SslUjWWpati4Ef+ZSQL2vjGs7xFTSINOgrNZdIgxvJi0Tt/wB5Xxk8yZ8jBCR5ipAsbXIxRTlLd0Mptnq6vWp6DU1LoA1apkR3kdMZXz1zgPBcUqbww06ngKQZBgTP1jfCFnuNZqlkhRNVxT1yqz8QiCB10ggGNrn0wt0uM1Yg+ZTuvecG5zWujbmtDBwUjMnzP4aoQQvfzAsA26+97zi++XGXrCquaTxHOoIuosgndnsLC298AeGUvwXklSCCP9JNh9ZOJOKV6J0KzGYA1D4rEkGbyLnEnF82l0JXlSHvmDmd85Tp0vKWDSUU3qBRHc9ZIHWMZ3nKgNVjVAVbeXcyDYRNvnGCfCsygIZAfDpkkljDMSBu3RAB0HU+mKb0FzxzVbUwr+aoEAkOqxIA3kDpfb1wcUak7GgrbsYEo0agDJ5HQk+LsgMFgpAgCSAJJmTIGJUrVa70iWYVfys0tLEXD3kKQQL2g9N8KXDqxp0C6galb9GtEbbgHBvhfE9MV6ia3prqFMCIO4Yzebb9RiU8TW+6EknZXOdBqsxV6dSnZqOqQSshtBMmJM6bwJgkbSUOJJmNdLw20sSdQOiWi3dREes9sCOKZhqrisyDVJZtMidRLQD6bThl4Lyqa1I5qj4nhgsHDCSCoBNx8W++LThGr9RmoraAnLmZbVWphQajABJYBhDXAYwNibdfTDDxDIKaA8TxErArLPUXQmqdMAAnQQCk6gJMxvhFq0XZjNlJJv0m8emNd5Y4ElDJUqmbq0/CrKjsCoXyvGkMd2Mx9MHLH9SHlG+hSzS02pOtSqQQARVW48VRITUtm3Ag+pBtiic9WemTUgqlNgCsiTdSD3YibnvhxSnkctlszRVvvFRn1ookJYkCH2ICx5gRO3rgPluIpXV6fg5dYYt4tNdJgg+H3HpDRO04RtRi/sK1SBCrUFJAlQVdZjSfcWYnrPSfXFkZipSZEkyNS7Sq+bcA7GRNiehOK1XKqoOXqVFglmTSJ81gJAPlJI3v++JHyumKdUsLg03GrzxaVNxJ2wHVCNou1VoRSc06jvLqS7rB1BgGhVB3vEdInriOrnimtaNQISSClMQCNUmDuB5d5/nENbMMNE0giLUNMVPEWRYBgbRNixkbH5454rRp06zmjU8YeUCrcAQoOrSbmCAQQYiZBxql+o2/UopxBVdpJNhBA3MxuSYYXvfb1xcpE2DKRTJEMZiDc7WuRP12x0bLBWLVJBHmOnzXjcqBAn/ETaGG4xXYazrglWJEAzfYdvTpeBvOA0n0jfgYuBw1VQlMN5XWbk3GmRAGy7biPbFjN8tA09C0iijTHlOyhRe3UrJnDTyVy1WpKtVAPGZRIMQqmLD6DDzRo5v8wX9MaClH1OzFFqOzGX4GzAIjeEpDK76WPlZSrLYbkE4cODcLylK1DN1qQUU1lKNxoQq9yhUGpMsdPRe04efu9cSSF774W+LcGzFWn+Mik6JJWTF/hADDUxBi/WTGwxW2++imxQ5/zNPwxTo5h3HioG8TeCrMSAVFgRTEiILC2Fipl4VA70gdIMXJ8wBubCb9PfqMS8QpNQDagqVVZtAO50s3k1MwUhRAJuPKdyIwlZmrUBmoagLAMNWoFg1w9xdWmQcaOPktEMicnbHziPFjSzWaARF/8RWuR5jNRttrYB/+k9bxg1NypUzqXv8A09MVeYcvVrcQziLOlczX9LeK/XAalT0MwmRtbY43yUpN3sg4VdvZvnLXMzZ3K+IwAdWKNpNiQAZjpMi2Ml564e+VrGohIDsSCJsdz88aByFwpsvliHs1Ri5XtIAA94AxX5+qKaPhmJYjcbC8/OLY6MiSjykNaStmVLxxmGmsoqA9T8Q+f9cSUuJmiAiHy7j1m9/0GOM7lB0/TFHLUFn8QnSO31j54RfLkuv2DFwkgjm+I0XZToZSN9DBR+oa+/TBHhvMtSjr+J0ZSEBso9TG5BjpfuMCf+IKkNTo0yNpaSZ9YbHPh1Ko1aZLG8CwUbAduv6YDjGqktB4qtl7Og1adOp5nKgioSZ6nTb8oi0DtPXAxs0tNtQuw29Plh85O5aeorgpCkEsQLDbSsxEzJjFDjfJpTVCkiOv/bCQd3rQsUvUWuHUamZRwLt4gLAbkEEAx2B/fDRxKjlMtlgK+XV6jCwDaXmN9VyB8sKQ4eaRLGQUgjvMiMVKzl1JMlhvJkx88NLFzmmnSG43K09Dhy3lvvBNMIy02A0zeSBcHvMTipzPwE5V0qKWU7ggRBFx88NX2IUqr1aimnNHTdyPha0AHaSJ+mBv2uZqtUzTUFH4VOIAF2JAJJPW8xtgQjUnsK0JdXiNV7M1gwJhQJI2YxvjUuTOUDmAtSsGKvRLqSI0sXKwNvKQFaPU264zrg1AVFcOpZkIhRu02j3FjuNsHeXuPZvLzVOYqMQxp6DU1rGgsW0yV8oi/TBnX8Ab9SfmdaeSza0jR1opWdTkTPpFhgpw3nzN61pfgU6EQESnCgEbSTvfvfAvNZGlWp1axaoWEFi7AmJsQLmNREz0J2xR4e+rxGakWp61NTyGFAE6iRdVgb7XOOdZE4viS5X0VuK8HrFmZapdPEUKRJHmE/IjaB/OLFDPDM+Ga4LOsUxqaF0L+WwkAC4INvN3xfzVepR0OwP3UVNakKZBmBsNMmdj0UdRcdmBlwyOKupSxY6JDSTIkMIjaQLwPbBU3KK/yg22jvmKK5d2y5H+BlYnbxArFRAuJMX/AHx1rouXX7zRd/E+GqkwL2e4Gx7GYMG9hi/zNw01WSpRpVmZqcudLGCD5YBE3HTaCMS8SFfKZPJ1TSRWerUARhbyzOsNfUSD5SbWECIwYJypr17NGLsD53Nq9Om9NEBRRT0M2thJYqxdQoJvsRF/W1nK1SRU8d0fwUUjLsSpqaiwMMOqTJibAjpijmmbNu9VKa0nLKBTpgqhkksSGJIPzti9w+n94YU1oQ6sdRUEaTB80yTqnvIPWcM6X+9GdIp02ZizVAFIYsKUQrWOwnqfKG9d8WKnEAFpaqZE6RMyNA6QVmDdRBi0XxNw/N6aivWVvDDwxUAluxTdS0gTHczfFOuwzD1GIqCiGOmSBpBJ06ptMlfYYFXuQK9zsDrXwwjKhJCyVUkg6rmNgQR2EnDHylkgzCrUEhCSARs4tud4ja9zvilkeGSpDmF1AkI1oEERPe23rhq4BlhUqBQIppEgWG8gYbHDky+LH+pmh8ApeUMZlv26YY0NsBeHrERYDcWj+uCgfFGqZ0Nlg3wv825kIihmIkMAAYJY6UUn/KussfYemDLVcB+LZFaxGq4BU6dwdLq+3yg98Zt1RkZhzbToKMpRo+HmQfF82g1Hd9JHiFmsfM02kDeDAxmXONN1q01rVRUfwlJhChpzJ8IqQIKkm0dcbLxTh1OjnamaBp6iqIqsdYudVRtPxeISihbxvIxkfFcz4xVtYVvNqJUFmYsSWJAgi8D2wYSQsk09lnnDitd83m6SlVVcxWAixgVGFyThTqowPmv88NvGOGGrns7Akfeq/wD1Xwb5S5Ad66vWH4SQwH+I9BHbFI/VSRG6ekPnK+XcZOgKl38NZnfb+mFn7Q8gzU1qCfITIHY9Y+X741Cnk7RiOtwoNuMVyRUlQso2jzLXzDGw+uIqadMbvxjkbLuCTTUHuAB+o6YyfjnCaNJ2FKqCAJMGQOm/XHM48FQlcVSBdLhZYaUBZngKBuW6W7C5J6DGy8l8opSpU1qKrOAJt1xjXC80FeRqZxZTquJ3IAxbHFa1KoPCzDlgf8TWPzMG+Nfo1YybWns9MU8uqqFAAA2AG3yGM7564muXViBqczpnYEd/ScdeQftB8ZfBzLee8VDAB9G6A9vlgTz1VOowNRJssTPynb2xnPx8TSetCHX4glQanPm7e/QAdMVafAa7ONC3iYLAGB6EyQdhjpxA02kCmUqi8IwZfX1Htf3wVTjWqkJlSixq6jbbrJPyvib5Q3Fd+4K47Qz/AGZc6Ply1JwzUTJZbAoxiCJjtBH7Rf77Ss2lRUzdByjkwQRcwCY6g2vhUo5pqqVBTGlTLMfzMbDp1PpaP1Lf8JNfL0EoL508QvJu5aIi1oAiPn1xOU+ErbpewvOnQrUM4TLQDq+ORuf4xa4dmVaKYXQRIFQSWg7yNo6WAxU+7AVtLgqQYPvgynDczWqv931aQVWAdMgAAkG0jF3T0hvq6Lef4wKI8Kl+I5IDMy6Ra8BZme5tsMCeIcUzGrQtQhCqswUaZJFwY37QdxhvynLestTqLD0kue0bD6HCxm1qUqrpTXUixOobDqZnv0xz4kquK/kWMaVoduR+EffaFV8xqJp+UFj5IImY2DKQLiPXC1ks1laWb1vTbMUqLgMEIhiTCnrqXrFpIF+hjyXNmZOWqZeV+6uYYBZKTHUQbx69RiovCFSnUelVLMdMoVAtqF/iMEGN/XDJRh32FNLTHznznumRTbJ1Gp3IqFU0utrRI2mBhLr5h8yrhyaqyreYsR8Ih5BsYJJn1tjsgSsoNSm+mINRQY3i7EQRusdI+WK9DhLSEy9Kq/n0mpD266YU6Yubmdz2wbvXqjW2vuVVoPSqFEYEays7gGwvO4Km3zwY4srU2pVKiIUamG/CGnU1OUWLWvoY2uDhxy+U4dkGRq7P4zpENq8pImWp/l2MTMXxmuYoSWq61HmuWJJYgkgAwegA9ow1W02Fo5qVVr+dRpKtM28o7AmJmx9Tgrk4r010aleW81wCsAHUTMgEG0npjnhmUJdKtKmxganvpQwYWGM+cmLXmbCxIM8O4d4QYW1MxZiPU7A9hhWuS0NCHNndn0qFEmNhMmf76YeeXeGeHTUX1G7G1yfcGwsPYYB8tcP11C52SwHdj1+Q/f0w7ZKiwgkDexHtjpjHijq+yCeWkADFlsyFEkgDuTiBNwO+FbnCrLIga0XUG/viGbJxjY+OHJ0c8T5mqayEKhOhFyPU3g+wjbfAirxyoAdVR2Q9XsJb2iREyJ6YD5jMEDSGLetgYG5/8w27/TFNqx6MNjAJMxtYkd+t9/njzXOcmdyhFIE8ezVVlcKyyznTpF7hlAHZQrFib9MK/wB6ag7CjAUhZk9RInffvhpzL6lg7z2H8f8AfrgFXZbKdC6REkHzdZsROOzBPVNEcmOzXKPL4FeuY+KvVb31VGP84bchlAowtnmvLeNVRnCFatRTrIUSrEG5OGLI59H+B1b/AEsD+xx6yqrR5fJBJVx9UIGIfExj32uc3VWq/c6BIVR+IV3Y/wCExcKB06zicnQWyzz5zwtYPQoElAT4j9GA/KvWJ69dsZkpRqVdmJ1QAo9zinl6jXBlZ64s5fibqdEqR6qD/GINNttsmk07ZJy/kaTqzPUKtsoEfrO/974uZHIK7aXXSCSLuLAgxe1wY9DGwx1zNPVRLDQrb+URMdIFsD8pmmJ0gTsIuS3+W14OxjCXKdtM1uWwnwt/DUhiEVpCk9RME+q2iRaZ7HBDi1HMuqshNVVWJB6e2+37YBcVytZXR6/xPspkQB6WgdAP6YNcF49VUqiUydu5/QbYlljJecNiyTW0KrVGDyLHtgrkeFmpZ3hT7bnDxmOQaleoz1Do1RspJ/bFvNfZ3S8OAXDAHzdT7+2K8pSjrQ75Newm0OEihUl6o8Nfr7R1OG7lCkjVfItRd21EHQG3CyOuFWly5XFRacMRqH5T9Ta2NH4hkaWUVKwKICQrLqCy28rfqLxjh+IhJxvv+ifHdsoZ3khC75io5eZJEgD/APGDHTpgdw7nHL5Z9JpVNCeXXIJ9ZE7C15xe5n5pb7qdMoKlg28gSGIMX7SMZrmVHl/E1BrsSI9wIPoMdHw+RSitUOmvQ2ilz1k6lOFV5qKb6ANrCT1/jGYcx5R6mYYU2gNFtrd++4N8VclQ0KQlQkimHJKkFb+byg+ZQOp+WLOa4KalB6rt5wQVIm4JEj2gzF9saeRqW3r8Cylvsr8BofdqzU6o88WUzDA7NIPwgBp74t8KptXVsvVP4UsWcGCdJENqmGgwbgj02gflMvXCtU8NaqhSPOrEqOpBBsBc9t8HOTsrUzdUFKaqBaoyodAEEgkiRNpvgTbdtd/b3NJ3tFfhXCDUq5bLqtU+IZAf4dDFhrCRNiGMm0CfXGpcU5tyvDqwypRnYU/OE/KIt7zv7XwlZ7n51NBKIVGQMDVOnU2mVgE7IYJ/TAnm7OLmqgzihxWmmz0ku6woVjIk6TEgkfm9cNFu9jxdfkq8x5//AIhmGraFSo2knzG+kGAo6mOvUxtjvluHvVKjMWWWBJI9dPl3N5v+uIOFeBUDU1eprcRT1LBQkgmIJUkmR3v0xe4HwiqaniVHchGsXBlrbCeg2PqCOmBNS69gKEpsKcK4clNZp69G6BxB2hnKiwkzA3AjucXDSJIA3Jge5xcPc7454FRapmZgaV79v/6w8bO9JRVDLwrJilFND5goYg9Z6+kxg1kn1/nIImUgTI6X9fae4xzQo2gfXHdskDfYxuN/98NzfqakWkqjSC3lteYEXi9yBuLThK51AWsjFbMCCQQNiLkkXFwe+G6nmWRlFWNANnk7xYtOwibzvifivCqeYQg/UAH9wR+mJ5UpxoMXwZlttN+s3WIuTH0vf3wNzKST5oGo+pFtyRMe0ddz1Y+L8Lel+E6i5s3m0i282jp1tbAOsQIiAs2g/lIsZ7EX/i2OOq0ztjvaAtWkAW3YSA0dBebfLvtgVmqCz8TR08v13waSkvRZHpJPv0kzf1xBVy4Dk3aQCYMxuIIEaTEWvgqVDVZX5nybNmszBUAZit3mTUbfAs8QzGXuKlRSOoYx6dYxzzVxJkzmdE2Gargf/cfFXh7GoLzpi5O0fzjt4zg7fR85KMou2b9wDj9LNUVqUnDWGoA3Bi4I3nGNczZR6Wcq1DLTUYz6H+4+WF/htaopmmXQ9wSLe4w1cDqVK/ieKxcCACe9/wCMdGSSyUvUdtN8WKlH8UtAsP7GBFYENh2fhz0KzRTLI+xUTHpGBnF+Eo7lhUVIsVYxBxJT4T4taDGXGVPoo5aupVQSCYuCxF/TpG24xDkaoo1JIYlT8Pt67fPElShRo/n8Vuirt8z29r45yGQqZlmZZmdgO/TD+NP2HpU/YJZnNNmawq1SAoEBOgA6Dubkz3wyckZUZjO0aaLCK2tiNyEuB8zA+eFqhyvnHcIEqH/lI+tsbV9nXJv3QGpUg1CIAHQHeT3xBwTarf8A0TUbaGv7qD0wq818z5bKSrEvUj4FjrtJ2Hzw71DAJPQT9MeWuY+JtWq1KhnzuWHpJsD7CMdEm1SRSbrSGLjfPNRlLU6QpQZBmT3g2G/vhd4nzFmK8eOxKqJUKIW95gWmMUa+ZNQLTChVnfpfufTDNk3p0sk6kodYbz9pGm3WQD03xKT4La2xOl5AwZ011p03JFNZAuPKWljHeTfFSjwn8RqT1NMHyGPK0/2Md+G5bxR4asS0WWOsHTbe7QPQH0wb4vwyoaa0vLKkGYvbbzTMWwu4Ol1/j7mjFroqjhVelMrKkCmXU30nYXkAkenvhu4PwqpXdaQUsihTULFRpBNhIF2icDOVeCZ6qRZGWfid4v36ljjUuQeXK2VSoa7KWqGSFuLdZ+ZEYjLHOc0p9CqLcti9n8hlskAatTSht5yPN3EAX9gMXOH878OWhUFAaSFJIFIqGPvFzhT+2WsPvKK3wBAG9NUwfkQMZ7k801MCoCp0mINwbQPf++2LqHGL4Kh39iXN0VrM7UzoWnJJY76mso+Zt79cFuFhDUENUNUKFMCdQHcHfePZRbFdEevSqVTTbyuL0xF+0dQLH0xZ4HmqtarpYD4pB6iBuGF9gR88JO+P4FSbHDI8My9N0K04qAMxkDyh2LB2BnzgeRBsBLGbDFx2B2AAGwGOgWBEyd2O8nrfr29AABYY6u2CujvhHijrWfDZwHhwpqCRDkS39PlgHy5kzUfxCPKsx74c6KddsP0glqj7YtKvpiGnizTGEZiKvSkEGPWRI9r4jy6PTHkuP8JP/wCp6fri9GOCuJ9Ow3YG5hQZnLuiAeKLgNMqfUf2DO+M6fKshqUqynUglmRZTTC7mABZgBHZvSNXrZRGIYjzLswsRO4kbj02wLzdBYdayK1NpDGBETPnA+ur6xitwlGmt+4YylF6MkZYciDuQGAN4MQIa8zIPSPliulCmCfEYo0wQxi49JBt6+nrjR+L8tRo8E/hhizAksW8tgCSRpibDcx64Ws3wlCQUqqBtMFp022HwkbFYEHHLPE10dUcyfZlfOSTxDOX/wDiq/y/FfFFM4xhB8I6d/U4tc6t/wCsM6P/AJqv/wBVsUeGU5bHqzpRtnlT1FthDN1/DgKLkTP+2HfkDgVVEerVlfEiEO9rye2KfJvDErVWdgG8LTp7Bmm/uIGNNoUMNgx+KkyMK4opUMkO2BHM/I6Zka18lUDcbH0YfzhzpZeMWkpYq4JlKPOef5UzFGr4b0nJPwlQWB9iBhw5T+zuqXWpmJpqCDpDeYx3I2H6412ooAvhM4xztTSo9JYOncg9YkiMQyJQ3J6Fk/cZq3EaOXWajqirG5xPy7zhlc0xp0qnnH5WGkn2nfGFca4wazmrVMn8qzZR/X1wIy2dKsXJZBuCBG3Y2xP5rk/FaFjOT6R6T5v4v4GUrVBdghCrvLGyj6x+uPPGR42CxWpQBUTq0mI6EwR+mDHC+YKtcOhdnGliVZiZjaCTvvhbzrKniKJhjJ7+i+wM4m2sjqSGtNbR9XzipULUQDTbdSPrbEVSrTafiNjpUTY9omwxHwGnNUN+Vbnrbr+mCPG8uCVaiCBNu/8Ae+C2oyUf7M2ougpyvmXoVqDHSnmnQqyWWIaTeCVn6T0xqGf4YuqTsWse4Ikfrha+xzhD+M9WoshUsWFwxtbsdM/I4aftJzBoZF3SdbEKvoTN/lfBhTtsyerFrmrmZ8npp5UL4gEtUYeVR0Hqx/bAvJ8/cQdNCVmZ2IJOkWJ/KD0HYYSKHi5kt4rmFElj+nzwR4PlA8A2YmAyltSxZSALG4Mg99xvgZWqqwSdasKc08UOZpLUzJZKwbQxA3C3Fu999sBczlG1IaYBVk1RExMGI69L4mo5eZp1CCFYgiRIkyWkWBgx64uZ2jUy4VVZSkSHbfSQLAC+k9j2xJSa0uxE29IJZHMeCETU7+KsFF6E7ACNyZ9d/kV4PwkUNTtBqvuRsq9FX0HfqZxBy/TOkV6iBXIhRFwIifSR06A4KhuuNCMktnXhg4rZ3OIoLMEXc2H9faMcu+D3LOShfFYXb4fb/c4ooF7DPDcuEVVAsBFsFaWKtEYtJSGrV1iN/wCMBmLVEbYsoMV0OJVOEYCY45OOs45woDqydb+2OhEiYjv39j3xLjq+2A0FMEZjLGn5qQlZk042P+JOx7rsfTqKqZXW7VKNXwtUa10qfMJkwRZuh7xhnYYo1+H03MsBPcSP2OGjkcRqTPMvNmXLcRzvb71X/wCq2OEikurr0xJzSx/4hnf/AKqv/wBVsWOG0w70QwkaxY4vktySPOyW5UO32a8OdKT1KgINVgQD2AsY6bn9MaBQGA+S2GClE49FLikhkX0IxJrxVU4F8zVmXLVipIIptBHtgPSsLFvn/n2nRRqOXcPWNpAkJ3vPxb94xkvDvEc7M1zeCbnck/OZOCNaksbDAzLOZa+OKeX5i6F5eLJ+IJrqVFpgaEGot2AHfuTb3OKeXrnw3Qnydv8AN0xZ4YJ1g3Bn9NsDaFzB7H9jgx6r2KQ9h65KyaBDVkwoJP0sI/ucBOK5TzsYtvIBgT0xDk2IoU4t+I5/RMGkqF6bajMEATjinJwnf3OdupMEcPpNThtJCFgSf8uxj1xp3LvLVCtSFQ6vMZUixtbZl6+2BPIqBiJAMICJvBwI584lWGaZBVcKIgBiOg7YrFxnbkhk7WzSeI8xZbh9MUlUkuTCrck9SxJHphN5n5nbP5JlUAVqVQNpUGCoJgiSZI2N8JdRzIMkmDcmT9cQUcy4LAMQNR298Pz9F0LzZxQcVAVqMtNtXfTNt5NsWmzdTKyKThkIGlgwYX3kqe84H8wKNSnuoJ98VKTnwzfYj98FRUop+j9Cyiq5DfwTh2llWqoZX2b1PQnaD/dpwwZrIo1RR5fCpbxszrax6osQPUHoMInAzLrJJiIvtfp2w/ZgRAFgOntYYSMam2xsMPJssCrN8djUxSBx9NsVidVhLh+X8WoE6bt7f7mBh3pqIAjaIHt/Ywt8qDyVD11fxhiX+R/GC2Yu0Di4jYH5Y2+WLSHEZMJcVtsShsVkx3GJmLOvHYVMV1O2OQI2xkAn14+14hnHxwWajuxxSTMd9/b+MTVMD8wZa/YfzjnzJ9oe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TEhQTExQWFhUXFxobGRgYGB8dHxwcGhwbGhkbIBocHSggHholHBsYITEhJiosLi4uHB8zODMsNygtLisBCgoKDg0OGxAQGzckICQ0LCwsLCwsLCwsLCwsLCwsLCwsLCwsLCwsLCwsLCwsLCwsLCwsLCwsLCwsLCwsLCwsLP/AABEIALsBDQMBIgACEQEDEQH/xAAcAAACAwADAQAAAAAAAAAAAAAFBgMEBwECCAD/xABFEAACAQIEBAQDBwIEBAILAAABAhEDIQAEEjEFBkFREyJhcTKBkQcUI0KhscHR8FJicuEVgrPxJJIWJTNDRGR0k6Ky0v/EABoBAAMBAQEBAAAAAAAAAAAAAAECAwAEBQb/xAAsEQACAgICAQIFBAIDAAAAAAAAAQIRAyESMSJBUQQTMmFxQoGRobHwI8Hh/9oADAMBAAIRAxEAPwDWs6lOsr0nhlJIINiI7EbRjHOP8Nr5LMBGnw2JNOqNjHSRsw7e5HXBXjPO9M1K9JnalFWqkqJgpUZJnfpNh6YTK/N2YWlVoVM0K6PEahMAGZlhMm364834iEckuto55zT0ahwbnY01KPFWANJ1X9AT29cFeE8/Uqj6KlN6TExPxLPuNsefq/GG0jSSJYBrx5hJufUXHs2I6XH3VpkwwBt37+2FgviI9MCnM9YUM2j/AAurexBxNOPMWV5wNOosG4IaRYjpY749AcocYOZoLUbc9PTbcEgzvjrw5pS1ONMrGd6Yexxj4Y4LRjotFD44iPx/IfziacROPMMLIxLj7H2PsMY6VqSsIYBh2InA3McIIA8FtBBmO/oW3jtuPTBbH2NRhayXEcylV0zNMCnEpUB3gSRYR0PbpbDBl8wriVIP99R0x9maQZWU7MpB9iCDgc3BgINJjTYADqR7RMx88L0zBGt0/wBQx2ZZGA/32pTIWslpEOtwZMRtv9MF6NUMAR/fywLtmOoFoNx3/riFssASRed+/wAsWhjjT2xnHQQOwIrawCxiJJgAGN7T+X98SPWcN+IwCzB02ufebYImnN9jirVpdD8vTe474k40YsUcsm4E+pv+pxMRgXlq5RlTcExYe5n2wUnFIzVGPgcfMwG9sVqrCTL7RYG/rtfHQZlZ+Ez0JtP1vjPIkaidKo2F/btjlB123xVqZ3sL+kk/S2IVeo4mGHuY/bCPJfQaCNWqFEsQB3JgYo0s7TYsyqWM76T06gkC3tjhMgT5pUHvEn6m/wCuOM7lVRGZtTkAmJiT2HbA/wCR7NopZ7mAI4WIm0m4F9yFn9SMV8/wWjnUWpVkmYDIPDO8WI80fPC5U4m1cl2pClpOkLq1GB/iPfBzhvEXqUUSiIFM+Z2jSWv5BJuRqUk/LDdbbA3RSr8s5ylUT7vWVqIB1DM+bSbRpgE7TuT8upOi/EgifhUSSJMORHptvghwriy12q0gH10mCOWXSCYkkA7iOu2DQwYwTBdnmvmDlysM1malVVWl96rPqeYKs7FRYGZOEribI7HQWMd/Tt6Y9ScRy8u1rEmfXCDzByHRcllUK3oMShdtsi1Tsw7I19JgwQbEHYj+74t59bq1gNh7dMGuPclvQMqZE9u2FviNQzp7Yt3LRnuWiehlaZMmuqN6q1j7gYZeAZU09FTLZ1PFDS6ipocjppLgA+snCQzbYs8OyxdwOm59sGcdbY8o67PWHAOYCaCtmCEYmFuPN7QSCZwh/aBzcWrmjQqBqZUahGzLJJB3mw2wicOoMxipHhhZUMCyzN10hxbr7nAfiHH18ViKC0qgMakYkGLXRyQRHYjfHHxlkjRO5tUaXwznXMFJFYykBgwn2JmfUH5Y0zgPGfHUaxpqDfaD6gSTHvBx5tocaFNaj0qYkiKlIyUUg2cD8yntbSe4Ixa4PzPmGc6AAD5QVOiC0EwemEhiy4m2naBFyj2epFOOcJnCuPLlcglWq/igW1peSSTaTdRsGm8YAcU+0F289BahpuQikoQEcddVwfW/7Yu/ioxXWyryJGp4+wtcN5upOo1+Uxe4I7TbYE4YaNUMAwMg7HFsWfHk+ljJp9Hc45GODjnFfUJXzaAqP9aH6MDiHN5HV50JVwLXt7EdvbFmtt8x+4xIMI1swMyefYWqqRJgNFj0/cW+WCKVARIIIPUY+VRGKGY4eQreA3huRaRKz/pwbYQgVnEbibN/f++Ky50pAqiD/iA8s7fL598XQQRO4ONpmBGfRg0gmxBt2/rI/bETao8xvHW4n2OC7J5vSP64irZbsJk7HYev7Yi4GIaGSc/E0Dsv/bFlMkg6T74rZavoiTKnr2JNhgjOGhGJmzhUA2GOCtoxyrY+OKaAUOJZ3wqTOIOnoSBPp5iB+o2wt5Pmqnm3qKmtSijyMIkETqi53gCQJBG4g4t81cPOZJpA+GgQmpV06omwVZG8FmJHZR1xlauqvn/ubMtKmqJT8P8ANAUEMSBckn1F8c7nK2NypdDRncsims6M0vcmdjEQPUYFcp85PQZUzVdDQVAwIHnUSCs6d9RmbdRN8K2R5ic+IrmQwIF4ILeYm/oIjoQMD+DVYGZpFH1VaDUadQeYSxDuPWQqgBbgEycNaktiO2rN7y9apUqUMxla3i5cllqq0WBMhlsCCpgETt0xxzbxnwWprr0SCd97jthf+zrh9alQyLFCA6VadcFdLKZapTcj/lK9PiGGTOcpUa9V6tYs5MBRJAUAbWNyTJ+mFk8leAGrQWzFGZxTr5WRgqwwL4lxanRBNQMAOumQfmMVclHbEYoc2cvGvRdBIJFiO42mxtjB+LcDr03IqLDbRI+vtjd8/wDaLQkrSTU0W1nT+kHGSZipmM3rqgKwEzqt16dzfHPLOnK4kJT34itTyUETY+uNE5Q5HZ1p1iSuoTIjbtBW+F9nqpVpUhShplCdDahvJhiB7Thx5U+0ilRDJmA5WQQ4bXA+dyJm3TDqTb8hoyd+QZ4ry5pptoHmCmPeLdMYtmKr/E6S2q8jYjpj03kM1TzVLWgcA7B0KE+wa5GM65y5Oks9MQTc9pwdLcR/uYyKpLkgwTP67jBqhkatRAQoQqfVZB9Ow/k45znLroTKOfUCR+mIKPDqpIVQ/wCu/T2w8pprQXK1oP8ADuI5mlQrAagCATIkRNj2iflgHmc9XtULQDAhbW7R0GNq5S5TZOGhaqA1KisWlRMEkqp72/fGIcdy1RKhpuCCpiI/u2JQjvaEjGnsJ8N5gam3mGoEABizCOswCAT6G2NP5J54alR0PcAMKYNrCSGMxIv0xjtDhVSppZEYW7SDHaL/AC/sOnB+Ts02XqVzCkBluLkEbEET6YTLjitw0zNVuI58S+0ByVZ2FMTAYD4WjzGJuINpwy8q8+pXISoyDprAIE9JJNrfrjz1nsw1INTqormTALMNJ21WP6GcQ5Pi9ZHV6RNONikjb1mZ73wsPh8kfJS3/Q0VJbs9XZrmCgr+Ezw2oAzsOoJPY7TgujggEG2PK9TmJ/GR2qGnUCAGVMEkltViehA+U4eeCc3V6KNFQVNS6l0HWJWdSi/ltBj3OwwzzZYO5K19g/NrtG4A45xk3Ln2h1SxSqrkqJqKwgqFsTNgL7A4Z6P2iZU2YsDE3ECCYBF/7+uHj8XDqWh1kixwImxxVqZXSPw/Ke35dyTb5nHOT4hTqgFHDSJsRixOOhSjJaY6YNr55ksygHyX/LDOFMXmYn9MT5HiKVPhMxuek9r3B9MR8XWV/wCej/1Vwt5rh2co1Wq5WqrhjLUaqgaoEWdYIaIvfYWwjbTHUbGvNUC0RHqD2g7esxj5CQQtoj6RgRwzmEHyVabUKlvJUPU9FceU7EgWPpgxma6hGYmABc9sDT2haonABGPl/bFegNIEERc/W/8AOJAR/i+mDZhb+0KuqZR2LMCqll0hiAVBhm0/lXe9pg9MY3mq6k5llp1aBYHUpQgSWOzCWCXJMNuFHpjbuaOIUkpaaiGotQMCI8oAEksSRCzA9yMY9xri2Xq0auYpUxDhKRDEGQrShADSGhfWSJtiE/qsK7EzhWW1Cq0QLyb7XO5ubHc40/kjh2TNMrmC1POF9Roz4b/h/wDsyoMbbhhvJ3GEPh9E+BVamRoIbdSLx3JJ2xUXj9Wrmmcj8d10O/iMC8bqNJ0qunSABIhes4rV7B6HqPK1FKgrtEC0bdIwI4vzVSov4fxMBLAdO37HCd9l+XztCjTpKFbLsWJZyVekbeQofXpb+MPSoQSoqwRchVFpve/XA52vEC2EKhxlnP3NVVatWgkFFAkFQQZExjUquMs545adqr1Kdw5npvF/2xL4pSaVHPkTfRkueLL+NTmRcgb0/kROn/N9YxDl+OOSFEeciRtJBsTGCHFOA1UdXII0m52gdf79cLUMKnkEGZAAw0IRlGhFCNUxuzBqU3VWIhgWVjYDo1/p9cUstmGSuRV000QhvMLRfSQOszIwMz/Efw9JIZyBPoO09ffEuYzXjZOSZqUiAb3KdD7DAjhpbXev/Qxx+47cu85/eOI5dHH/AIcPpAmJZ4VXPsSMbnmcir7jHlnluoUWpUCA6V1T1UgiDIuMbL9mfOTVV8CvV11Lm+47CeoiB7++GjWN8V0NySdBXmWrlMkoauRLfCoEsfYdvUxjOOZuaWeBk6LpTUBnfqTJAukhV9Zwr858SzNXO1PEPnNQqoN4GqFAB2G364D1qlSkxUMQwJkhokfLDSi5AkpM1Hlz7R8xR0rUXxEn85g/ImT/AAI64eeLcMymco08zXpaCyg+axvsD39MYLw2oKo1VKmiojeVhF5HUR6b+uHPmPMVM3Tp1BXUPRQKKevSBA+OTHmP8Y574PiI5NaZNw3P1aNeogqUmWnIUssLBUlSYvIMW9MNHA+dqYytQ51qWqSB4QPm91Np9j22xmbcu56o4rOmqFuVqKSReNjfAzK8RCVDSqrAUk6rhlqASpt/mAHsZwYqV+LCuXSGDnHgdNg2bpkeGW0tJAINiRHUwQbHrjpyrk8lrY5kVGLUiafmAUkCw0+U+0ki+OeIIMxlQaWYVq4ZnNEXDM12ILH4gP6YAZDOUajFKx8KpHlqKx0MdoZIMAi2oEAdjho8nF1/v7Gim9oIcf4WSxaDV+EWGmLbReQADcdukYv8P5OzIoO1ONTUS/hCpDMplTNPexve1sdqXGRTZWY0/Lo1C06usC+ygAMPfritlOIHLV2JRVWrT1KXEhlYFUvuIIInuuJxlk41XQE3Qv5TMVmYUmd2R28wHxNHqQSY7G1ukTi9xbj9UstIkAUpF1MRa2mTHe3UnDFS4l5tWVSmax1SwKxpIhpLgRvvI+c4jr8NSo7PUZawMMxT8zbMpYTA/wA47Yb5sW7kg8k3tFYcxuqeLILDRdEKhVBUEadhIAHqcH8tz1XpoKtKsrrPwu+k9SZpwSABuZPzwDzPCUfw61BnVVXQVkEkC5jyi/UyvbtijS4Nqpl2Y6fyssGXLgbC6+WT7gjEuOHsFr3NWpfabTZCauiRpYKpudJDH2It9CbYYuE820KyI+rTqAJB6atgTbGKvwh6CaRUWo1ckEVFhtKlQCQT6NB9PXFOlUzKai4Ip6WULMqISfhnbSBE7zYk4Zcv0zv8lFklHo9BNTWt/wC/arTafIApUj3Akwf77wUOHslQBKh8Nt6TjUAI/Kdx3gki+PPtLmysp0t5lLJCiw8oiSo3m4vEycOvC/tFqUqtJAqMmlVKt5PDIgCB22gf98UTlF+S/gqs1fUjbEpqLaQMfMSpECx/TCxwHnmhXBFRkpOG06S0ztHQEXO3thl1AgFTIPa4+WKRyRktDKafQnfaVx40KQOgsAeotPlBafRWYCbaiO2Mc405TL1NNOpTfxmZQw6GQzFb6bFVImxI7wNP+1fjdXLKposmtYeG8xJPkTSpECNRM+w3vjLeJPVakmYqOgq2UgeUCxInqYU3AAu3TqIq3YW2tog5Z8VkakCIFmkA7iYMkexnb9nngPLGUqU2NatSBSoGimwKjTUVwrEtDtpUoCNlte5xnfCc5WqBgELlnGoqpLG8iADLXtpHpg7xjgqg5Wmjl3qIxrAVPEAr6jYqG+JTPvp+eLPQpu3/ABBblCBI8ziLRAFp7ddhbCPzDzu9OqyUKepQSNU7/qPX64Wc5zTWeiPMNQosSotDA0lg3E7ntttgPmazDMVl0ggeHE23WSdupOOebm/p0CX5PSLjFHO0NQOCDYiZcdTQrMe5x5WqPMB2PQk7fLGd5rlmuikNTkzYkG2PTGaywO+FfjfBg6MosSLH16YisXBPixHGto888bVUVabHVUWZYe8/zgbkc01NpUkH+OxBsRg/x3gNRazCoCDP9n1GKGV4UxqKijUzGFUbkn+98PCa40+zQyRqmM/J+WOfLUWRaYEEmkApieo3P7Y1PljkOllSKoOoqJFrzit9n/Jq5RdR81VwNbdB10gdvXrjQ6dHyxjPGmHimeUeKNUq5k1zq1M+q+4vIHyFsXs1w6lVGtVqLUJvTAn3I6xjY+LcgUfEZlWJMwNhhb41ycVVmU6QASTMQBckntGJS+Zr7CtSrsz7x1y9MKEXxSO0kdpB2OB4FWr5NJLRc3mBe4/n5YN5Lga1HIaooMAy7aTfa5+WHrlbgeTLtTSstTMaSsXmBcx36bdsCDX7ix9zHEyTgkgEFb9iIvi7wVQ9XVVZt5JmT9TfGlc1ckMnmp23knb54TMty+CXHj01ZF1EFum5vsT6dcUlkdNMeUntDJlcyjZalXTLuVB0VCR8NQAEsjCYU6pg/S+M9zWVOtnJABJYgEAiTMRjdOTM1wtcomR8YFnbV5xGp2gSLRBgRhb5y5MylOsEaoylyPIlyCbTsd8Tg1jbl6AXjtCLw7M00U1Ka06rSJWqpLJ6iCAy3j+MRcf4o9eqFeQwUKBstugX8skk4aeW+G5PL1qvj08xU0JKoVAnczaDJ02/XEvOXLuUrNSzeWzColQqpGknSe9vhIg2O8CMPGcHKwpxuxNenVNAU4YDVJUzfsYPYjceuCmSreEWemqgaQU1MZmB5YBAkHuLRvhvyudylFBRXLHMEAasxJ11O58MgkDVIAk2v3gTxCsaRWj93WmlVToYjUzKTLQxA0EeS0GD1hsSlO7SEbtAunxqs9c/A3iEMS91B1GQWvaRMk3Ed8fUs5WFeqaT0pRydMqFP+hj5Y9iDE4v0ayUNVWmtPWYQJVUNGoXaYA8wJtvibh9KkgeoMrrLgQ5PkQgkagpF76bFom0SRKcoewE4gzP5qsXfXFNQdSOslZkAwYJddQK2MBtyYjHNLj9RBSNRjX328rL2Goqb3MW29Dhj4nxBazBCmXWksU1ZV+AHqVmSZIHWCZxQzeXpCjTpuRrhnHhpYlZFiBqIMmw/wBsDnj6r+jWig/G1WzUQkBYhgQxgGGQi5InzWAJ95+rZhGJqNRqMjmdejtcKAYMRBHmuCbERjnLvQqquo9JVmXdlNgSOkEC8dMXFzofygazOoLfSdKgg+UiLAGO2FdL9LFso5hqLVDapT1dbyQJgn0+GLbjBfgXG6tFiaebsSY1qT69Pn8vfAriHEvMQaQDgBQI+HaRHaQTczfHGUfxPKFC2NwO4n4pi0nfeDhZJ1sFsd/tF44uYylMEqUHh1XfY38RFCrquSwYwD+XczhKrZak/D/GIIq6hEQTaAfzEi0GNwT6YvZjjH3fLoCKNWFVdLKWGkWXrBK6ma20+sYCZriL1KQVPDVfMSyAKDG8DpYAb3PvjpxNcbOuLVWTcKzgp0BUVtNRWUkDdSPzEQY2JJi18GOCVuHGnVcGsK4Ur3D9S6gabEkQDsAvXC8tOlVoMFPmkGppn8qk3n8sbnYQcHuTct94o0/DyepqaMoqI8M0k6iU03EmJM9MWl9JaMb0VaVJdBJVoNPyjqGaokNqj/KbW32xcbMVA9R9C/iNMGmXK9ltEQDt79sFeKUqlOn5sm6iAupg0RIN4UAXjsbzOFjNcbq0XZQaRM3CnUAe2qd7332xy029EM8eOmemScdScefeJc+55M3mqNJ6jaMxWVQBNlqMANjaIxpX2d801sxT8PNqUriSCwjWvoLXGOvnumLy3Q6uML/MPEadBZcydwo3jBbPZzQshSx7LH8kYwHimcr5mq9ZWLnVOgNBXsQLbes4nmyOOkLOVDTxDmfKVjpqUiwHQxP0MfXC5lObKGXzfiLRUIoIZEAkL1bUT8e37YU+JcQctqqKVYTMgie04K8qCh93q1KlNSRVszAGBpFrm8kzGJeSjzmJG+2anR+1LIBA6+K14gJEGJiSQO/Xpgrw37SslUjWWpati4Ef+ZSQL2vjGs7xFTSINOgrNZdIgxvJi0Tt/wB5Xxk8yZ8jBCR5ipAsbXIxRTlLd0Mptnq6vWp6DU1LoA1apkR3kdMZXz1zgPBcUqbww06ngKQZBgTP1jfCFnuNZqlkhRNVxT1yqz8QiCB10ggGNrn0wt0uM1Yg+ZTuvecG5zWujbmtDBwUjMnzP4aoQQvfzAsA26+97zi++XGXrCquaTxHOoIuosgndnsLC298AeGUvwXklSCCP9JNh9ZOJOKV6J0KzGYA1D4rEkGbyLnEnF82l0JXlSHvmDmd85Tp0vKWDSUU3qBRHc9ZIHWMZ3nKgNVjVAVbeXcyDYRNvnGCfCsygIZAfDpkkljDMSBu3RAB0HU+mKb0FzxzVbUwr+aoEAkOqxIA3kDpfb1wcUak7GgrbsYEo0agDJ5HQk+LsgMFgpAgCSAJJmTIGJUrVa70iWYVfys0tLEXD3kKQQL2g9N8KXDqxp0C6galb9GtEbbgHBvhfE9MV6ia3prqFMCIO4Yzebb9RiU8TW+6EknZXOdBqsxV6dSnZqOqQSshtBMmJM6bwJgkbSUOJJmNdLw20sSdQOiWi3dREes9sCOKZhqrisyDVJZtMidRLQD6bThl4Lyqa1I5qj4nhgsHDCSCoBNx8W++LThGr9RmoraAnLmZbVWphQajABJYBhDXAYwNibdfTDDxDIKaA8TxErArLPUXQmqdMAAnQQCk6gJMxvhFq0XZjNlJJv0m8emNd5Y4ElDJUqmbq0/CrKjsCoXyvGkMd2Mx9MHLH9SHlG+hSzS02pOtSqQQARVW48VRITUtm3Ag+pBtiic9WemTUgqlNgCsiTdSD3YibnvhxSnkctlszRVvvFRn1ookJYkCH2ICx5gRO3rgPluIpXV6fg5dYYt4tNdJgg+H3HpDRO04RtRi/sK1SBCrUFJAlQVdZjSfcWYnrPSfXFkZipSZEkyNS7Sq+bcA7GRNiehOK1XKqoOXqVFglmTSJ81gJAPlJI3v++JHyumKdUsLg03GrzxaVNxJ2wHVCNou1VoRSc06jvLqS7rB1BgGhVB3vEdInriOrnimtaNQISSClMQCNUmDuB5d5/nENbMMNE0giLUNMVPEWRYBgbRNixkbH5454rRp06zmjU8YeUCrcAQoOrSbmCAQQYiZBxql+o2/UopxBVdpJNhBA3MxuSYYXvfb1xcpE2DKRTJEMZiDc7WuRP12x0bLBWLVJBHmOnzXjcqBAn/ETaGG4xXYazrglWJEAzfYdvTpeBvOA0n0jfgYuBw1VQlMN5XWbk3GmRAGy7biPbFjN8tA09C0iijTHlOyhRe3UrJnDTyVy1WpKtVAPGZRIMQqmLD6DDzRo5v8wX9MaClH1OzFFqOzGX4GzAIjeEpDK76WPlZSrLYbkE4cODcLylK1DN1qQUU1lKNxoQq9yhUGpMsdPRe04efu9cSSF774W+LcGzFWn+Mik6JJWTF/hADDUxBi/WTGwxW2++imxQ5/zNPwxTo5h3HioG8TeCrMSAVFgRTEiILC2Fipl4VA70gdIMXJ8wBubCb9PfqMS8QpNQDagqVVZtAO50s3k1MwUhRAJuPKdyIwlZmrUBmoagLAMNWoFg1w9xdWmQcaOPktEMicnbHziPFjSzWaARF/8RWuR5jNRttrYB/+k9bxg1NypUzqXv8A09MVeYcvVrcQziLOlczX9LeK/XAalT0MwmRtbY43yUpN3sg4VdvZvnLXMzZ3K+IwAdWKNpNiQAZjpMi2Ml564e+VrGohIDsSCJsdz88aByFwpsvliHs1Ri5XtIAA94AxX5+qKaPhmJYjcbC8/OLY6MiSjykNaStmVLxxmGmsoqA9T8Q+f9cSUuJmiAiHy7j1m9/0GOM7lB0/TFHLUFn8QnSO31j54RfLkuv2DFwkgjm+I0XZToZSN9DBR+oa+/TBHhvMtSjr+J0ZSEBso9TG5BjpfuMCf+IKkNTo0yNpaSZ9YbHPh1Ko1aZLG8CwUbAduv6YDjGqktB4qtl7Og1adOp5nKgioSZ6nTb8oi0DtPXAxs0tNtQuw29Plh85O5aeorgpCkEsQLDbSsxEzJjFDjfJpTVCkiOv/bCQd3rQsUvUWuHUamZRwLt4gLAbkEEAx2B/fDRxKjlMtlgK+XV6jCwDaXmN9VyB8sKQ4eaRLGQUgjvMiMVKzl1JMlhvJkx88NLFzmmnSG43K09Dhy3lvvBNMIy02A0zeSBcHvMTipzPwE5V0qKWU7ggRBFx88NX2IUqr1aimnNHTdyPha0AHaSJ+mBv2uZqtUzTUFH4VOIAF2JAJJPW8xtgQjUnsK0JdXiNV7M1gwJhQJI2YxvjUuTOUDmAtSsGKvRLqSI0sXKwNvKQFaPU264zrg1AVFcOpZkIhRu02j3FjuNsHeXuPZvLzVOYqMQxp6DU1rGgsW0yV8oi/TBnX8Ab9SfmdaeSza0jR1opWdTkTPpFhgpw3nzN61pfgU6EQESnCgEbSTvfvfAvNZGlWp1axaoWEFi7AmJsQLmNREz0J2xR4e+rxGakWp61NTyGFAE6iRdVgb7XOOdZE4viS5X0VuK8HrFmZapdPEUKRJHmE/IjaB/OLFDPDM+Ga4LOsUxqaF0L+WwkAC4INvN3xfzVepR0OwP3UVNakKZBmBsNMmdj0UdRcdmBlwyOKupSxY6JDSTIkMIjaQLwPbBU3KK/yg22jvmKK5d2y5H+BlYnbxArFRAuJMX/AHx1rouXX7zRd/E+GqkwL2e4Gx7GYMG9hi/zNw01WSpRpVmZqcudLGCD5YBE3HTaCMS8SFfKZPJ1TSRWerUARhbyzOsNfUSD5SbWECIwYJypr17NGLsD53Nq9Om9NEBRRT0M2thJYqxdQoJvsRF/W1nK1SRU8d0fwUUjLsSpqaiwMMOqTJibAjpijmmbNu9VKa0nLKBTpgqhkksSGJIPzti9w+n94YU1oQ6sdRUEaTB80yTqnvIPWcM6X+9GdIp02ZizVAFIYsKUQrWOwnqfKG9d8WKnEAFpaqZE6RMyNA6QVmDdRBi0XxNw/N6aivWVvDDwxUAluxTdS0gTHczfFOuwzD1GIqCiGOmSBpBJ06ptMlfYYFXuQK9zsDrXwwjKhJCyVUkg6rmNgQR2EnDHylkgzCrUEhCSARs4tud4ja9zvilkeGSpDmF1AkI1oEERPe23rhq4BlhUqBQIppEgWG8gYbHDky+LH+pmh8ApeUMZlv26YY0NsBeHrERYDcWj+uCgfFGqZ0Nlg3wv825kIihmIkMAAYJY6UUn/KussfYemDLVcB+LZFaxGq4BU6dwdLq+3yg98Zt1RkZhzbToKMpRo+HmQfF82g1Hd9JHiFmsfM02kDeDAxmXONN1q01rVRUfwlJhChpzJ8IqQIKkm0dcbLxTh1OjnamaBp6iqIqsdYudVRtPxeISihbxvIxkfFcz4xVtYVvNqJUFmYsSWJAgi8D2wYSQsk09lnnDitd83m6SlVVcxWAixgVGFyThTqowPmv88NvGOGGrns7Akfeq/wD1Xwb5S5Ad66vWH4SQwH+I9BHbFI/VSRG6ekPnK+XcZOgKl38NZnfb+mFn7Q8gzU1qCfITIHY9Y+X741Cnk7RiOtwoNuMVyRUlQso2jzLXzDGw+uIqadMbvxjkbLuCTTUHuAB+o6YyfjnCaNJ2FKqCAJMGQOm/XHM48FQlcVSBdLhZYaUBZngKBuW6W7C5J6DGy8l8opSpU1qKrOAJt1xjXC80FeRqZxZTquJ3IAxbHFa1KoPCzDlgf8TWPzMG+Nfo1YybWns9MU8uqqFAAA2AG3yGM7564muXViBqczpnYEd/ScdeQftB8ZfBzLee8VDAB9G6A9vlgTz1VOowNRJssTPynb2xnPx8TSetCHX4glQanPm7e/QAdMVafAa7ONC3iYLAGB6EyQdhjpxA02kCmUqi8IwZfX1Htf3wVTjWqkJlSixq6jbbrJPyvib5Q3Fd+4K47Qz/AGZc6Ply1JwzUTJZbAoxiCJjtBH7Rf77Ss2lRUzdByjkwQRcwCY6g2vhUo5pqqVBTGlTLMfzMbDp1PpaP1Lf8JNfL0EoL508QvJu5aIi1oAiPn1xOU+ErbpewvOnQrUM4TLQDq+ORuf4xa4dmVaKYXQRIFQSWg7yNo6WAxU+7AVtLgqQYPvgynDczWqv931aQVWAdMgAAkG0jF3T0hvq6Lef4wKI8Kl+I5IDMy6Ra8BZme5tsMCeIcUzGrQtQhCqswUaZJFwY37QdxhvynLestTqLD0kue0bD6HCxm1qUqrpTXUixOobDqZnv0xz4kquK/kWMaVoduR+EffaFV8xqJp+UFj5IImY2DKQLiPXC1ks1laWb1vTbMUqLgMEIhiTCnrqXrFpIF+hjyXNmZOWqZeV+6uYYBZKTHUQbx69RiovCFSnUelVLMdMoVAtqF/iMEGN/XDJRh32FNLTHznznumRTbJ1Gp3IqFU0utrRI2mBhLr5h8yrhyaqyreYsR8Ih5BsYJJn1tjsgSsoNSm+mINRQY3i7EQRusdI+WK9DhLSEy9Kq/n0mpD266YU6Yubmdz2wbvXqjW2vuVVoPSqFEYEays7gGwvO4Km3zwY4srU2pVKiIUamG/CGnU1OUWLWvoY2uDhxy+U4dkGRq7P4zpENq8pImWp/l2MTMXxmuYoSWq61HmuWJJYgkgAwegA9ow1W02Fo5qVVr+dRpKtM28o7AmJmx9Tgrk4r010aleW81wCsAHUTMgEG0npjnhmUJdKtKmxganvpQwYWGM+cmLXmbCxIM8O4d4QYW1MxZiPU7A9hhWuS0NCHNndn0qFEmNhMmf76YeeXeGeHTUX1G7G1yfcGwsPYYB8tcP11C52SwHdj1+Q/f0w7ZKiwgkDexHtjpjHijq+yCeWkADFlsyFEkgDuTiBNwO+FbnCrLIga0XUG/viGbJxjY+OHJ0c8T5mqayEKhOhFyPU3g+wjbfAirxyoAdVR2Q9XsJb2iREyJ6YD5jMEDSGLetgYG5/8w27/TFNqx6MNjAJMxtYkd+t9/njzXOcmdyhFIE8ezVVlcKyyznTpF7hlAHZQrFib9MK/wB6ag7CjAUhZk9RInffvhpzL6lg7z2H8f8AfrgFXZbKdC6REkHzdZsROOzBPVNEcmOzXKPL4FeuY+KvVb31VGP84bchlAowtnmvLeNVRnCFatRTrIUSrEG5OGLI59H+B1b/AEsD+xx6yqrR5fJBJVx9UIGIfExj32uc3VWq/c6BIVR+IV3Y/wCExcKB06zicnQWyzz5zwtYPQoElAT4j9GA/KvWJ69dsZkpRqVdmJ1QAo9zinl6jXBlZ64s5fibqdEqR6qD/GINNttsmk07ZJy/kaTqzPUKtsoEfrO/974uZHIK7aXXSCSLuLAgxe1wY9DGwx1zNPVRLDQrb+URMdIFsD8pmmJ0gTsIuS3+W14OxjCXKdtM1uWwnwt/DUhiEVpCk9RME+q2iRaZ7HBDi1HMuqshNVVWJB6e2+37YBcVytZXR6/xPspkQB6WgdAP6YNcF49VUqiUydu5/QbYlljJecNiyTW0KrVGDyLHtgrkeFmpZ3hT7bnDxmOQaleoz1Do1RspJ/bFvNfZ3S8OAXDAHzdT7+2K8pSjrQ75Newm0OEihUl6o8Nfr7R1OG7lCkjVfItRd21EHQG3CyOuFWly5XFRacMRqH5T9Ta2NH4hkaWUVKwKICQrLqCy28rfqLxjh+IhJxvv+ifHdsoZ3khC75io5eZJEgD/APGDHTpgdw7nHL5Z9JpVNCeXXIJ9ZE7C15xe5n5pb7qdMoKlg28gSGIMX7SMZrmVHl/E1BrsSI9wIPoMdHw+RSitUOmvQ2ilz1k6lOFV5qKb6ANrCT1/jGYcx5R6mYYU2gNFtrd++4N8VclQ0KQlQkimHJKkFb+byg+ZQOp+WLOa4KalB6rt5wQVIm4JEj2gzF9saeRqW3r8Cylvsr8BofdqzU6o88WUzDA7NIPwgBp74t8KptXVsvVP4UsWcGCdJENqmGgwbgj02gflMvXCtU8NaqhSPOrEqOpBBsBc9t8HOTsrUzdUFKaqBaoyodAEEgkiRNpvgTbdtd/b3NJ3tFfhXCDUq5bLqtU+IZAf4dDFhrCRNiGMm0CfXGpcU5tyvDqwypRnYU/OE/KIt7zv7XwlZ7n51NBKIVGQMDVOnU2mVgE7IYJ/TAnm7OLmqgzihxWmmz0ku6woVjIk6TEgkfm9cNFu9jxdfkq8x5//AIhmGraFSo2knzG+kGAo6mOvUxtjvluHvVKjMWWWBJI9dPl3N5v+uIOFeBUDU1eprcRT1LBQkgmIJUkmR3v0xe4HwiqaniVHchGsXBlrbCeg2PqCOmBNS69gKEpsKcK4clNZp69G6BxB2hnKiwkzA3AjucXDSJIA3Jge5xcPc7454FRapmZgaV79v/6w8bO9JRVDLwrJilFND5goYg9Z6+kxg1kn1/nIImUgTI6X9fae4xzQo2gfXHdskDfYxuN/98NzfqakWkqjSC3lteYEXi9yBuLThK51AWsjFbMCCQQNiLkkXFwe+G6nmWRlFWNANnk7xYtOwibzvifivCqeYQg/UAH9wR+mJ5UpxoMXwZlttN+s3WIuTH0vf3wNzKST5oGo+pFtyRMe0ddz1Y+L8Lel+E6i5s3m0i282jp1tbAOsQIiAs2g/lIsZ7EX/i2OOq0ztjvaAtWkAW3YSA0dBebfLvtgVmqCz8TR08v13waSkvRZHpJPv0kzf1xBVy4Dk3aQCYMxuIIEaTEWvgqVDVZX5nybNmszBUAZit3mTUbfAs8QzGXuKlRSOoYx6dYxzzVxJkzmdE2Gargf/cfFXh7GoLzpi5O0fzjt4zg7fR85KMou2b9wDj9LNUVqUnDWGoA3Bi4I3nGNczZR6Wcq1DLTUYz6H+4+WF/htaopmmXQ9wSLe4w1cDqVK/ieKxcCACe9/wCMdGSSyUvUdtN8WKlH8UtAsP7GBFYENh2fhz0KzRTLI+xUTHpGBnF+Eo7lhUVIsVYxBxJT4T4taDGXGVPoo5aupVQSCYuCxF/TpG24xDkaoo1JIYlT8Pt67fPElShRo/n8Vuirt8z29r45yGQqZlmZZmdgO/TD+NP2HpU/YJZnNNmawq1SAoEBOgA6Dubkz3wyckZUZjO0aaLCK2tiNyEuB8zA+eFqhyvnHcIEqH/lI+tsbV9nXJv3QGpUg1CIAHQHeT3xBwTarf8A0TUbaGv7qD0wq818z5bKSrEvUj4FjrtJ2Hzw71DAJPQT9MeWuY+JtWq1KhnzuWHpJsD7CMdEm1SRSbrSGLjfPNRlLU6QpQZBmT3g2G/vhd4nzFmK8eOxKqJUKIW95gWmMUa+ZNQLTChVnfpfufTDNk3p0sk6kodYbz9pGm3WQD03xKT4La2xOl5AwZ011p03JFNZAuPKWljHeTfFSjwn8RqT1NMHyGPK0/2Md+G5bxR4asS0WWOsHTbe7QPQH0wb4vwyoaa0vLKkGYvbbzTMWwu4Ol1/j7mjFroqjhVelMrKkCmXU30nYXkAkenvhu4PwqpXdaQUsihTULFRpBNhIF2icDOVeCZ6qRZGWfid4v36ljjUuQeXK2VSoa7KWqGSFuLdZ+ZEYjLHOc0p9CqLcti9n8hlskAatTSht5yPN3EAX9gMXOH878OWhUFAaSFJIFIqGPvFzhT+2WsPvKK3wBAG9NUwfkQMZ7k801MCoCp0mINwbQPf++2LqHGL4Kh39iXN0VrM7UzoWnJJY76mso+Zt79cFuFhDUENUNUKFMCdQHcHfePZRbFdEevSqVTTbyuL0xF+0dQLH0xZ4HmqtarpYD4pB6iBuGF9gR88JO+P4FSbHDI8My9N0K04qAMxkDyh2LB2BnzgeRBsBLGbDFx2B2AAGwGOgWBEyd2O8nrfr29AABYY6u2CujvhHijrWfDZwHhwpqCRDkS39PlgHy5kzUfxCPKsx74c6KddsP0glqj7YtKvpiGnizTGEZiKvSkEGPWRI9r4jy6PTHkuP8JP/wCp6fri9GOCuJ9Ow3YG5hQZnLuiAeKLgNMqfUf2DO+M6fKshqUqynUglmRZTTC7mABZgBHZvSNXrZRGIYjzLswsRO4kbj02wLzdBYdayK1NpDGBETPnA+ur6xitwlGmt+4YylF6MkZYciDuQGAN4MQIa8zIPSPliulCmCfEYo0wQxi49JBt6+nrjR+L8tRo8E/hhizAksW8tgCSRpibDcx64Ws3wlCQUqqBtMFp022HwkbFYEHHLPE10dUcyfZlfOSTxDOX/wDiq/y/FfFFM4xhB8I6d/U4tc6t/wCsM6P/AJqv/wBVsUeGU5bHqzpRtnlT1FthDN1/DgKLkTP+2HfkDgVVEerVlfEiEO9rye2KfJvDErVWdgG8LTp7Bmm/uIGNNoUMNgx+KkyMK4opUMkO2BHM/I6Zka18lUDcbH0YfzhzpZeMWkpYq4JlKPOef5UzFGr4b0nJPwlQWB9iBhw5T+zuqXWpmJpqCDpDeYx3I2H6412ooAvhM4xztTSo9JYOncg9YkiMQyJQ3J6Fk/cZq3EaOXWajqirG5xPy7zhlc0xp0qnnH5WGkn2nfGFca4wazmrVMn8qzZR/X1wIy2dKsXJZBuCBG3Y2xP5rk/FaFjOT6R6T5v4v4GUrVBdghCrvLGyj6x+uPPGR42CxWpQBUTq0mI6EwR+mDHC+YKtcOhdnGliVZiZjaCTvvhbzrKniKJhjJ7+i+wM4m2sjqSGtNbR9XzipULUQDTbdSPrbEVSrTafiNjpUTY9omwxHwGnNUN+Vbnrbr+mCPG8uCVaiCBNu/8Ae+C2oyUf7M2ougpyvmXoVqDHSnmnQqyWWIaTeCVn6T0xqGf4YuqTsWse4Ikfrha+xzhD+M9WoshUsWFwxtbsdM/I4aftJzBoZF3SdbEKvoTN/lfBhTtsyerFrmrmZ8npp5UL4gEtUYeVR0Hqx/bAvJ8/cQdNCVmZ2IJOkWJ/KD0HYYSKHi5kt4rmFElj+nzwR4PlA8A2YmAyltSxZSALG4Mg99xvgZWqqwSdasKc08UOZpLUzJZKwbQxA3C3Fu999sBczlG1IaYBVk1RExMGI69L4mo5eZp1CCFYgiRIkyWkWBgx64uZ2jUy4VVZSkSHbfSQLAC+k9j2xJSa0uxE29IJZHMeCETU7+KsFF6E7ACNyZ9d/kV4PwkUNTtBqvuRsq9FX0HfqZxBy/TOkV6iBXIhRFwIifSR06A4KhuuNCMktnXhg4rZ3OIoLMEXc2H9faMcu+D3LOShfFYXb4fb/c4ooF7DPDcuEVVAsBFsFaWKtEYtJSGrV1iN/wCMBmLVEbYsoMV0OJVOEYCY45OOs45woDqydb+2OhEiYjv39j3xLjq+2A0FMEZjLGn5qQlZk042P+JOx7rsfTqKqZXW7VKNXwtUa10qfMJkwRZuh7xhnYYo1+H03MsBPcSP2OGjkcRqTPMvNmXLcRzvb71X/wCq2OEikurr0xJzSx/4hnf/AKqv/wBVsWOG0w70QwkaxY4vktySPOyW5UO32a8OdKT1KgINVgQD2AsY6bn9MaBQGA+S2GClE49FLikhkX0IxJrxVU4F8zVmXLVipIIptBHtgPSsLFvn/n2nRRqOXcPWNpAkJ3vPxb94xkvDvEc7M1zeCbnck/OZOCNaksbDAzLOZa+OKeX5i6F5eLJ+IJrqVFpgaEGot2AHfuTb3OKeXrnw3Qnydv8AN0xZ4YJ1g3Bn9NsDaFzB7H9jgx6r2KQ9h65KyaBDVkwoJP0sI/ucBOK5TzsYtvIBgT0xDk2IoU4t+I5/RMGkqF6bajMEATjinJwnf3OdupMEcPpNThtJCFgSf8uxj1xp3LvLVCtSFQ6vMZUixtbZl6+2BPIqBiJAMICJvBwI584lWGaZBVcKIgBiOg7YrFxnbkhk7WzSeI8xZbh9MUlUkuTCrck9SxJHphN5n5nbP5JlUAVqVQNpUGCoJgiSZI2N8JdRzIMkmDcmT9cQUcy4LAMQNR298Pz9F0LzZxQcVAVqMtNtXfTNt5NsWmzdTKyKThkIGlgwYX3kqe84H8wKNSnuoJ98VKTnwzfYj98FRUop+j9Cyiq5DfwTh2llWqoZX2b1PQnaD/dpwwZrIo1RR5fCpbxszrax6osQPUHoMInAzLrJJiIvtfp2w/ZgRAFgOntYYSMam2xsMPJssCrN8djUxSBx9NsVidVhLh+X8WoE6bt7f7mBh3pqIAjaIHt/Ywt8qDyVD11fxhiX+R/GC2Yu0Di4jYH5Y2+WLSHEZMJcVtsShsVkx3GJmLOvHYVMV1O2OQI2xkAn14+14hnHxwWajuxxSTMd9/b+MTVMD8wZa/YfzjnzJ9oe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www.waterencyclopedia.com/images/wsci_01_img0014.jpg"/>
          <p:cNvPicPr>
            <a:picLocks noChangeAspect="1" noChangeArrowheads="1"/>
          </p:cNvPicPr>
          <p:nvPr/>
        </p:nvPicPr>
        <p:blipFill>
          <a:blip r:embed="rId2" cstate="print"/>
          <a:srcRect/>
          <a:stretch>
            <a:fillRect/>
          </a:stretch>
        </p:blipFill>
        <p:spPr bwMode="auto">
          <a:xfrm>
            <a:off x="4186238" y="4638675"/>
            <a:ext cx="3209925" cy="2228850"/>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218_16252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322_08324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401_08014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328_14180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406_104332.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5791200" y="304800"/>
            <a:ext cx="3124200" cy="1938992"/>
          </a:xfrm>
          <a:prstGeom prst="rect">
            <a:avLst/>
          </a:prstGeom>
          <a:noFill/>
        </p:spPr>
        <p:txBody>
          <a:bodyPr wrap="square" rtlCol="0">
            <a:spAutoFit/>
          </a:bodyPr>
          <a:lstStyle/>
          <a:p>
            <a:r>
              <a:rPr lang="en-US" sz="2400" dirty="0" smtClean="0"/>
              <a:t>Seeded 11/20</a:t>
            </a:r>
          </a:p>
          <a:p>
            <a:r>
              <a:rPr lang="en-US" sz="2400" dirty="0" smtClean="0"/>
              <a:t>Planted 12/11</a:t>
            </a:r>
          </a:p>
          <a:p>
            <a:r>
              <a:rPr lang="en-US" sz="2400" dirty="0" smtClean="0"/>
              <a:t>Picked 3/18 – 6/25</a:t>
            </a:r>
          </a:p>
          <a:p>
            <a:r>
              <a:rPr lang="en-US" sz="2400" dirty="0" smtClean="0"/>
              <a:t>Yield 34.2 pounds 71 fruit</a:t>
            </a:r>
            <a:endParaRPr lang="en-US" sz="2400" dirty="0"/>
          </a:p>
        </p:txBody>
      </p:sp>
    </p:spTree>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30406_104242.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514600" y="5486400"/>
            <a:ext cx="2819400" cy="369332"/>
          </a:xfrm>
          <a:prstGeom prst="rect">
            <a:avLst/>
          </a:prstGeom>
          <a:noFill/>
        </p:spPr>
        <p:txBody>
          <a:bodyPr wrap="square" rtlCol="0">
            <a:spAutoFit/>
          </a:bodyPr>
          <a:lstStyle/>
          <a:p>
            <a:r>
              <a:rPr lang="en-US" dirty="0" smtClean="0"/>
              <a:t>19.2 pounds  46 fruit</a:t>
            </a:r>
            <a:endParaRPr lang="en-US" dirty="0"/>
          </a:p>
        </p:txBody>
      </p:sp>
    </p:spTree>
  </p:cSld>
  <p:clrMapOvr>
    <a:masterClrMapping/>
  </p:clrMapOvr>
  <p:transition spd="slow">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8077200" cy="557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368477"/>
      </p:ext>
    </p:extLst>
  </p:cSld>
  <p:clrMapOvr>
    <a:masterClrMapping/>
  </p:clrMapOvr>
  <p:transition spd="slow">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ature.com/scitable/content/ne0000/ne0000/ne0000/ne0000/59719652/1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650470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679821"/>
      </p:ext>
    </p:extLst>
  </p:cSld>
  <p:clrMapOvr>
    <a:masterClrMapping/>
  </p:clrMapOvr>
  <p:transition spd="slow">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assel.unl.edu/UserFiles/File/Crp.%20Prod.%20Nat.%20Res.%20Mngmt/Soils%20lesson%202/Fig-2.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970918"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183097"/>
      </p:ext>
    </p:extLst>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70974830"/>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house-garden.us/wp-content/uploads/2011/12/hydroponics-nasa.jpg"/>
          <p:cNvPicPr>
            <a:picLocks noChangeAspect="1" noChangeArrowheads="1"/>
          </p:cNvPicPr>
          <p:nvPr/>
        </p:nvPicPr>
        <p:blipFill>
          <a:blip r:embed="rId2" cstate="print"/>
          <a:srcRect/>
          <a:stretch>
            <a:fillRect/>
          </a:stretch>
        </p:blipFill>
        <p:spPr bwMode="auto">
          <a:xfrm>
            <a:off x="990600" y="1600200"/>
            <a:ext cx="5105400" cy="5105400"/>
          </a:xfrm>
          <a:prstGeom prst="rect">
            <a:avLst/>
          </a:prstGeom>
          <a:noFill/>
        </p:spPr>
      </p:pic>
      <p:sp>
        <p:nvSpPr>
          <p:cNvPr id="5" name="Title 4"/>
          <p:cNvSpPr>
            <a:spLocks noGrp="1"/>
          </p:cNvSpPr>
          <p:nvPr>
            <p:ph type="title"/>
          </p:nvPr>
        </p:nvSpPr>
        <p:spPr>
          <a:xfrm>
            <a:off x="685800" y="0"/>
            <a:ext cx="8077200" cy="1524000"/>
          </a:xfrm>
        </p:spPr>
        <p:txBody>
          <a:bodyPr>
            <a:normAutofit/>
          </a:bodyPr>
          <a:lstStyle/>
          <a:p>
            <a:r>
              <a:rPr lang="en-US" dirty="0" smtClean="0"/>
              <a:t>CELLS – Controlled Ecological Life Support Systems</a:t>
            </a:r>
            <a:endParaRPr lang="en-US" dirty="0"/>
          </a:p>
        </p:txBody>
      </p:sp>
    </p:spTree>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Types</a:t>
            </a:r>
            <a:endParaRPr lang="en-US" dirty="0"/>
          </a:p>
        </p:txBody>
      </p:sp>
      <p:sp>
        <p:nvSpPr>
          <p:cNvPr id="3" name="Content Placeholder 2"/>
          <p:cNvSpPr>
            <a:spLocks noGrp="1"/>
          </p:cNvSpPr>
          <p:nvPr>
            <p:ph idx="1"/>
          </p:nvPr>
        </p:nvSpPr>
        <p:spPr>
          <a:xfrm>
            <a:off x="695325" y="1249681"/>
            <a:ext cx="8001000" cy="4389120"/>
          </a:xfrm>
        </p:spPr>
        <p:txBody>
          <a:bodyPr/>
          <a:lstStyle/>
          <a:p>
            <a:r>
              <a:rPr lang="en-US" dirty="0" smtClean="0"/>
              <a:t>Static </a:t>
            </a:r>
          </a:p>
          <a:p>
            <a:endParaRPr lang="en-US" dirty="0" smtClean="0"/>
          </a:p>
          <a:p>
            <a:r>
              <a:rPr lang="en-US" dirty="0" smtClean="0"/>
              <a:t>Intermittent flow</a:t>
            </a:r>
          </a:p>
          <a:p>
            <a:endParaRPr lang="en-US" dirty="0" smtClean="0"/>
          </a:p>
          <a:p>
            <a:r>
              <a:rPr lang="en-US" dirty="0" smtClean="0"/>
              <a:t>Continuous flow</a:t>
            </a:r>
            <a:endParaRPr lang="en-US" dirty="0"/>
          </a:p>
        </p:txBody>
      </p:sp>
      <p:pic>
        <p:nvPicPr>
          <p:cNvPr id="92162" name="Picture 2" descr="http://s4.hubimg.com/u/1079963_f520.jpg"/>
          <p:cNvPicPr>
            <a:picLocks noChangeAspect="1" noChangeArrowheads="1"/>
          </p:cNvPicPr>
          <p:nvPr/>
        </p:nvPicPr>
        <p:blipFill>
          <a:blip r:embed="rId2" cstate="print"/>
          <a:srcRect/>
          <a:stretch>
            <a:fillRect/>
          </a:stretch>
        </p:blipFill>
        <p:spPr bwMode="auto">
          <a:xfrm>
            <a:off x="4419600" y="339090"/>
            <a:ext cx="4114800" cy="3086101"/>
          </a:xfrm>
          <a:prstGeom prst="rect">
            <a:avLst/>
          </a:prstGeom>
          <a:noFill/>
        </p:spPr>
      </p:pic>
      <p:pic>
        <p:nvPicPr>
          <p:cNvPr id="92164" name="Picture 4" descr="https://encrypted-tbn0.gstatic.com/images?q=tbn:ANd9GcQ-ilP6y041gKYZD7yGlyTPAtk0Ymq-BNjAlh4rNo6Z4qAG0L2clg"/>
          <p:cNvPicPr>
            <a:picLocks noChangeAspect="1" noChangeArrowheads="1"/>
          </p:cNvPicPr>
          <p:nvPr/>
        </p:nvPicPr>
        <p:blipFill>
          <a:blip r:embed="rId3" cstate="print"/>
          <a:srcRect/>
          <a:stretch>
            <a:fillRect/>
          </a:stretch>
        </p:blipFill>
        <p:spPr bwMode="auto">
          <a:xfrm>
            <a:off x="4343400" y="3642360"/>
            <a:ext cx="3200400" cy="2129722"/>
          </a:xfrm>
          <a:prstGeom prst="rect">
            <a:avLst/>
          </a:prstGeom>
          <a:noFill/>
        </p:spPr>
      </p:pic>
      <p:pic>
        <p:nvPicPr>
          <p:cNvPr id="92168" name="Picture 8" descr="http://www.buckscountytaste.com/wp-content/uploads/2009/02/100_1793.jpg"/>
          <p:cNvPicPr>
            <a:picLocks noChangeAspect="1" noChangeArrowheads="1"/>
          </p:cNvPicPr>
          <p:nvPr/>
        </p:nvPicPr>
        <p:blipFill>
          <a:blip r:embed="rId4" cstate="print"/>
          <a:srcRect/>
          <a:stretch>
            <a:fillRect/>
          </a:stretch>
        </p:blipFill>
        <p:spPr bwMode="auto">
          <a:xfrm>
            <a:off x="685800" y="4491922"/>
            <a:ext cx="3200400" cy="2133600"/>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omega 2"/>
          <p:cNvPicPr>
            <a:picLocks noChangeAspect="1" noChangeArrowheads="1"/>
          </p:cNvPicPr>
          <p:nvPr/>
        </p:nvPicPr>
        <p:blipFill>
          <a:blip r:embed="rId2" cstate="print"/>
          <a:srcRect/>
          <a:stretch>
            <a:fillRect/>
          </a:stretch>
        </p:blipFill>
        <p:spPr bwMode="auto">
          <a:xfrm>
            <a:off x="228600" y="304800"/>
            <a:ext cx="8628527" cy="5867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F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Perspective</Template>
  <TotalTime>6114</TotalTime>
  <Words>1058</Words>
  <Application>Microsoft Office PowerPoint</Application>
  <PresentationFormat>On-screen Show (4:3)</PresentationFormat>
  <Paragraphs>180</Paragraphs>
  <Slides>69</Slides>
  <Notes>4</Notes>
  <HiddenSlides>0</HiddenSlides>
  <MMClips>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69</vt:i4>
      </vt:variant>
    </vt:vector>
  </HeadingPairs>
  <TitlesOfParts>
    <vt:vector size="78" baseType="lpstr">
      <vt:lpstr>Arial</vt:lpstr>
      <vt:lpstr>Calibri</vt:lpstr>
      <vt:lpstr>Cambria</vt:lpstr>
      <vt:lpstr>Georgia</vt:lpstr>
      <vt:lpstr>Times New Roman</vt:lpstr>
      <vt:lpstr>Office Theme</vt:lpstr>
      <vt:lpstr>1_Office Theme</vt:lpstr>
      <vt:lpstr>BFRD</vt:lpstr>
      <vt:lpstr>Training</vt:lpstr>
      <vt:lpstr>Preparing a New Generation  of Illinois Fruit and Vegetable Farmers  a USDA NIFA Beginning Farmer and Rancher  Development Program Project  Grant # 2012-49400-19565  http://www.newillinoisfarmers.org   </vt:lpstr>
      <vt:lpstr>Preparing a New Generation  of Illinois Fruit and Vegetable Farmers  Hydroponic Production</vt:lpstr>
      <vt:lpstr>Hydroponic – Water Work </vt:lpstr>
      <vt:lpstr>Why ?</vt:lpstr>
      <vt:lpstr>Disadvantages</vt:lpstr>
      <vt:lpstr>History</vt:lpstr>
      <vt:lpstr>CELLS – Controlled Ecological Life Support Systems</vt:lpstr>
      <vt:lpstr>Types</vt:lpstr>
      <vt:lpstr>PowerPoint Presentation</vt:lpstr>
      <vt:lpstr>PowerPoint Presentation</vt:lpstr>
      <vt:lpstr>Hydroponics for urban food production</vt:lpstr>
      <vt:lpstr>Hydroponic production systems</vt:lpstr>
      <vt:lpstr>Floating raft systems</vt:lpstr>
      <vt:lpstr>Floating raft systems</vt:lpstr>
      <vt:lpstr>Aeroponic systems</vt:lpstr>
      <vt:lpstr>Aeroponic systems</vt:lpstr>
      <vt:lpstr>Nutrient film technique</vt:lpstr>
      <vt:lpstr>Nutrient film technique</vt:lpstr>
      <vt:lpstr>Ebb-and-flow systems</vt:lpstr>
      <vt:lpstr>Ebb-and-flow systems</vt:lpstr>
      <vt:lpstr>Soilless culture systems - Rockwool</vt:lpstr>
      <vt:lpstr>Rockwool</vt:lpstr>
      <vt:lpstr>Soilless culture systems - perlite</vt:lpstr>
      <vt:lpstr>Soilless culture systems – vermiculite</vt:lpstr>
      <vt:lpstr>Soilless culture systems – coco coir</vt:lpstr>
      <vt:lpstr>Benefits of coco coir</vt:lpstr>
      <vt:lpstr>Hydroponics vs. aquaponics?</vt:lpstr>
      <vt:lpstr>Aquaponics solution is typically about 5-40% dilute compared to ideal hydroponic conditions </vt:lpstr>
      <vt:lpstr>Hydroponics vs. aquaponics: which crops make sense?</vt:lpstr>
      <vt:lpstr>Plants can survive in aquaponic solution…</vt:lpstr>
      <vt:lpstr>But can they thrive???</vt:lpstr>
      <vt:lpstr>What is in Illinois?</vt:lpstr>
      <vt:lpstr>Gutter Systems</vt:lpstr>
      <vt:lpstr>PowerPoint Presentation</vt:lpstr>
      <vt:lpstr>PowerPoint Presentation</vt:lpstr>
      <vt:lpstr>PowerPoint Presentation</vt:lpstr>
      <vt:lpstr>PowerPoint Presentation</vt:lpstr>
      <vt:lpstr>PowerPoint Presentation</vt:lpstr>
      <vt:lpstr>PowerPoint Presentation</vt:lpstr>
      <vt:lpstr>pH and 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and Observations on High Tunnel Production at DSAC</dc:title>
  <dc:creator>jeff kindhart</dc:creator>
  <cp:lastModifiedBy>Hosier, Mary</cp:lastModifiedBy>
  <cp:revision>42</cp:revision>
  <dcterms:created xsi:type="dcterms:W3CDTF">2012-01-13T01:38:50Z</dcterms:created>
  <dcterms:modified xsi:type="dcterms:W3CDTF">2016-04-26T19:15:57Z</dcterms:modified>
</cp:coreProperties>
</file>