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107"/>
  </p:notesMasterIdLst>
  <p:handoutMasterIdLst>
    <p:handoutMasterId r:id="rId108"/>
  </p:handoutMasterIdLst>
  <p:sldIdLst>
    <p:sldId id="791" r:id="rId2"/>
    <p:sldId id="514" r:id="rId3"/>
    <p:sldId id="261" r:id="rId4"/>
    <p:sldId id="262" r:id="rId5"/>
    <p:sldId id="557" r:id="rId6"/>
    <p:sldId id="786" r:id="rId7"/>
    <p:sldId id="728" r:id="rId8"/>
    <p:sldId id="729" r:id="rId9"/>
    <p:sldId id="730" r:id="rId10"/>
    <p:sldId id="727" r:id="rId11"/>
    <p:sldId id="732" r:id="rId12"/>
    <p:sldId id="731" r:id="rId13"/>
    <p:sldId id="733" r:id="rId14"/>
    <p:sldId id="734" r:id="rId15"/>
    <p:sldId id="735" r:id="rId16"/>
    <p:sldId id="736" r:id="rId17"/>
    <p:sldId id="769" r:id="rId18"/>
    <p:sldId id="770" r:id="rId19"/>
    <p:sldId id="771" r:id="rId20"/>
    <p:sldId id="772" r:id="rId21"/>
    <p:sldId id="773" r:id="rId22"/>
    <p:sldId id="567" r:id="rId23"/>
    <p:sldId id="737" r:id="rId24"/>
    <p:sldId id="738" r:id="rId25"/>
    <p:sldId id="739" r:id="rId26"/>
    <p:sldId id="740" r:id="rId27"/>
    <p:sldId id="741" r:id="rId28"/>
    <p:sldId id="742" r:id="rId29"/>
    <p:sldId id="744" r:id="rId30"/>
    <p:sldId id="745" r:id="rId31"/>
    <p:sldId id="746" r:id="rId32"/>
    <p:sldId id="747" r:id="rId33"/>
    <p:sldId id="748" r:id="rId34"/>
    <p:sldId id="750" r:id="rId35"/>
    <p:sldId id="751" r:id="rId36"/>
    <p:sldId id="752" r:id="rId37"/>
    <p:sldId id="756" r:id="rId38"/>
    <p:sldId id="757" r:id="rId39"/>
    <p:sldId id="758" r:id="rId40"/>
    <p:sldId id="759" r:id="rId41"/>
    <p:sldId id="760" r:id="rId42"/>
    <p:sldId id="761" r:id="rId43"/>
    <p:sldId id="762" r:id="rId44"/>
    <p:sldId id="763" r:id="rId45"/>
    <p:sldId id="779" r:id="rId46"/>
    <p:sldId id="765" r:id="rId47"/>
    <p:sldId id="638" r:id="rId48"/>
    <p:sldId id="639" r:id="rId49"/>
    <p:sldId id="640" r:id="rId50"/>
    <p:sldId id="643" r:id="rId51"/>
    <p:sldId id="644" r:id="rId52"/>
    <p:sldId id="645" r:id="rId53"/>
    <p:sldId id="646" r:id="rId54"/>
    <p:sldId id="647" r:id="rId55"/>
    <p:sldId id="780" r:id="rId56"/>
    <p:sldId id="781" r:id="rId57"/>
    <p:sldId id="648" r:id="rId58"/>
    <p:sldId id="649" r:id="rId59"/>
    <p:sldId id="650" r:id="rId60"/>
    <p:sldId id="651" r:id="rId61"/>
    <p:sldId id="652" r:id="rId62"/>
    <p:sldId id="653" r:id="rId63"/>
    <p:sldId id="655" r:id="rId64"/>
    <p:sldId id="658" r:id="rId65"/>
    <p:sldId id="660" r:id="rId66"/>
    <p:sldId id="661" r:id="rId67"/>
    <p:sldId id="663" r:id="rId68"/>
    <p:sldId id="664" r:id="rId69"/>
    <p:sldId id="766" r:id="rId70"/>
    <p:sldId id="665" r:id="rId71"/>
    <p:sldId id="782" r:id="rId72"/>
    <p:sldId id="677" r:id="rId73"/>
    <p:sldId id="682" r:id="rId74"/>
    <p:sldId id="706" r:id="rId75"/>
    <p:sldId id="549" r:id="rId76"/>
    <p:sldId id="709" r:id="rId77"/>
    <p:sldId id="683" r:id="rId78"/>
    <p:sldId id="684" r:id="rId79"/>
    <p:sldId id="685" r:id="rId80"/>
    <p:sldId id="710" r:id="rId81"/>
    <p:sldId id="686" r:id="rId82"/>
    <p:sldId id="714" r:id="rId83"/>
    <p:sldId id="715" r:id="rId84"/>
    <p:sldId id="711" r:id="rId85"/>
    <p:sldId id="712" r:id="rId86"/>
    <p:sldId id="716" r:id="rId87"/>
    <p:sldId id="717" r:id="rId88"/>
    <p:sldId id="718" r:id="rId89"/>
    <p:sldId id="687" r:id="rId90"/>
    <p:sldId id="688" r:id="rId91"/>
    <p:sldId id="720" r:id="rId92"/>
    <p:sldId id="719" r:id="rId93"/>
    <p:sldId id="721" r:id="rId94"/>
    <p:sldId id="726" r:id="rId95"/>
    <p:sldId id="722" r:id="rId96"/>
    <p:sldId id="404" r:id="rId97"/>
    <p:sldId id="547" r:id="rId98"/>
    <p:sldId id="550" r:id="rId99"/>
    <p:sldId id="783" r:id="rId100"/>
    <p:sldId id="784" r:id="rId101"/>
    <p:sldId id="787" r:id="rId102"/>
    <p:sldId id="788" r:id="rId103"/>
    <p:sldId id="789" r:id="rId104"/>
    <p:sldId id="790" r:id="rId105"/>
    <p:sldId id="792" r:id="rId10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71327" autoAdjust="0"/>
  </p:normalViewPr>
  <p:slideViewPr>
    <p:cSldViewPr>
      <p:cViewPr varScale="1">
        <p:scale>
          <a:sx n="60" d="100"/>
          <a:sy n="60" d="100"/>
        </p:scale>
        <p:origin x="811" y="48"/>
      </p:cViewPr>
      <p:guideLst>
        <p:guide orient="horz" pos="2160"/>
        <p:guide pos="2880"/>
      </p:guideLst>
    </p:cSldViewPr>
  </p:slideViewPr>
  <p:notesTextViewPr>
    <p:cViewPr>
      <p:scale>
        <a:sx n="100" d="100"/>
        <a:sy n="100" d="100"/>
      </p:scale>
      <p:origin x="0" y="0"/>
    </p:cViewPr>
  </p:notesTextViewPr>
  <p:sorterViewPr>
    <p:cViewPr>
      <p:scale>
        <a:sx n="31" d="100"/>
        <a:sy n="31" d="100"/>
      </p:scale>
      <p:origin x="0" y="0"/>
    </p:cViewPr>
  </p:sorterViewPr>
  <p:notesViewPr>
    <p:cSldViewPr>
      <p:cViewPr varScale="1">
        <p:scale>
          <a:sx n="63" d="100"/>
          <a:sy n="63" d="100"/>
        </p:scale>
        <p:origin x="-165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dirty="0">
                <a:latin typeface="+mn-lt"/>
              </a:rPr>
              <a:t>Preparing a New Generation of Illinois </a:t>
            </a:r>
          </a:p>
          <a:p>
            <a:pPr>
              <a:defRPr/>
            </a:pPr>
            <a:r>
              <a:rPr lang="en-US" dirty="0">
                <a:latin typeface="+mn-lt"/>
              </a:rPr>
              <a:t>Fruit and Vegetable Farmers</a:t>
            </a:r>
          </a:p>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dirty="0">
                <a:latin typeface="+mn-lt"/>
              </a:rPr>
              <a:t>February 2015</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D9880B-59CA-4C2B-87C1-34A4324C4BE5}" type="slidenum">
              <a:rPr lang="en-US" smtClean="0"/>
              <a:t>‹#›</a:t>
            </a:fld>
            <a:endParaRPr lang="en-US"/>
          </a:p>
        </p:txBody>
      </p:sp>
    </p:spTree>
    <p:extLst>
      <p:ext uri="{BB962C8B-B14F-4D97-AF65-F5344CB8AC3E}">
        <p14:creationId xmlns:p14="http://schemas.microsoft.com/office/powerpoint/2010/main" val="2416197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4E585BC-57D4-4A2D-B57A-164DE89CEE35}" type="datetimeFigureOut">
              <a:rPr lang="en-US"/>
              <a:pPr>
                <a:defRPr/>
              </a:pPr>
              <a:t>4/26/2016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EA7F81D-5461-40D6-A829-149941BFC545}" type="slidenum">
              <a:rPr lang="en-US"/>
              <a:pPr>
                <a:defRPr/>
              </a:pPr>
              <a:t>‹#›</a:t>
            </a:fld>
            <a:endParaRPr lang="en-US"/>
          </a:p>
        </p:txBody>
      </p:sp>
    </p:spTree>
    <p:extLst>
      <p:ext uri="{BB962C8B-B14F-4D97-AF65-F5344CB8AC3E}">
        <p14:creationId xmlns:p14="http://schemas.microsoft.com/office/powerpoint/2010/main" val="576534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43130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manufacturers</a:t>
            </a:r>
            <a:r>
              <a:rPr lang="en-US" baseline="0" dirty="0" smtClean="0"/>
              <a:t> high tunnel structure the list at MSU shows the name and contact information for over thirty vendors.  Those participating in the EQUIP program will want to check with NRCS to determine vendors and structures that are approved in their state.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10</a:t>
            </a:fld>
            <a:endParaRPr lang="en-US"/>
          </a:p>
        </p:txBody>
      </p:sp>
    </p:spTree>
    <p:extLst>
      <p:ext uri="{BB962C8B-B14F-4D97-AF65-F5344CB8AC3E}">
        <p14:creationId xmlns:p14="http://schemas.microsoft.com/office/powerpoint/2010/main" val="36143335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105</a:t>
            </a:fld>
            <a:endParaRPr lang="en-US"/>
          </a:p>
        </p:txBody>
      </p:sp>
    </p:spTree>
    <p:extLst>
      <p:ext uri="{BB962C8B-B14F-4D97-AF65-F5344CB8AC3E}">
        <p14:creationId xmlns:p14="http://schemas.microsoft.com/office/powerpoint/2010/main" val="3351519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3 common</a:t>
            </a:r>
            <a:r>
              <a:rPr lang="en-US" baseline="0" dirty="0" smtClean="0"/>
              <a:t> styles of greenhouses and high tunnels.  The gothic style is designed to shed snow better than a </a:t>
            </a:r>
            <a:r>
              <a:rPr lang="en-US" baseline="0" dirty="0" err="1" smtClean="0"/>
              <a:t>quonset</a:t>
            </a:r>
            <a:r>
              <a:rPr lang="en-US" baseline="0" dirty="0" smtClean="0"/>
              <a:t> type house.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11</a:t>
            </a:fld>
            <a:endParaRPr lang="en-US"/>
          </a:p>
        </p:txBody>
      </p:sp>
    </p:spTree>
    <p:extLst>
      <p:ext uri="{BB962C8B-B14F-4D97-AF65-F5344CB8AC3E}">
        <p14:creationId xmlns:p14="http://schemas.microsoft.com/office/powerpoint/2010/main" val="2487836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Quonset</a:t>
            </a:r>
            <a:r>
              <a:rPr lang="en-US" baseline="0" dirty="0" smtClean="0"/>
              <a:t> style high tunnel are common.  They should ideally have a straight sidewall rather than being ground to ground.  The sidewall allows use all the way up to the edge and allows for ventilation when the sides are opened.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12</a:t>
            </a:fld>
            <a:endParaRPr lang="en-US"/>
          </a:p>
        </p:txBody>
      </p:sp>
    </p:spTree>
    <p:extLst>
      <p:ext uri="{BB962C8B-B14F-4D97-AF65-F5344CB8AC3E}">
        <p14:creationId xmlns:p14="http://schemas.microsoft.com/office/powerpoint/2010/main" val="2905462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Gable style</a:t>
            </a:r>
            <a:r>
              <a:rPr lang="en-US" baseline="0" dirty="0" smtClean="0"/>
              <a:t> houses should offer the most snow shed as they typically have a high pitch.</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13</a:t>
            </a:fld>
            <a:endParaRPr lang="en-US"/>
          </a:p>
        </p:txBody>
      </p:sp>
    </p:spTree>
    <p:extLst>
      <p:ext uri="{BB962C8B-B14F-4D97-AF65-F5344CB8AC3E}">
        <p14:creationId xmlns:p14="http://schemas.microsoft.com/office/powerpoint/2010/main" val="114045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single</a:t>
            </a:r>
            <a:r>
              <a:rPr lang="en-US" baseline="0" dirty="0" smtClean="0"/>
              <a:t> bay high tunnel there are also gutter connected structures.  These structure offer more protected square foot inside with less square footage of exterior wall for heat loss.  When you compare two 30’ x 96’ structures with a gutter connected 60’ x 96’ assuming a 6’ tall sidewall because we have eliminated two </a:t>
            </a:r>
            <a:r>
              <a:rPr lang="en-US" baseline="0" dirty="0" err="1" smtClean="0"/>
              <a:t>extertior</a:t>
            </a:r>
            <a:r>
              <a:rPr lang="en-US" baseline="0" dirty="0" smtClean="0"/>
              <a:t> walls there is 1152 square foot less exterior wall for heat loss. The example above is showing gutter connected gothic style structures.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14</a:t>
            </a:fld>
            <a:endParaRPr lang="en-US"/>
          </a:p>
        </p:txBody>
      </p:sp>
    </p:spTree>
    <p:extLst>
      <p:ext uri="{BB962C8B-B14F-4D97-AF65-F5344CB8AC3E}">
        <p14:creationId xmlns:p14="http://schemas.microsoft.com/office/powerpoint/2010/main" val="300359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 multi</a:t>
            </a:r>
            <a:r>
              <a:rPr lang="en-US" baseline="0" dirty="0" smtClean="0"/>
              <a:t> bay gutter connected </a:t>
            </a:r>
            <a:r>
              <a:rPr lang="en-US" baseline="0" dirty="0" err="1" smtClean="0"/>
              <a:t>quonset</a:t>
            </a:r>
            <a:r>
              <a:rPr lang="en-US" baseline="0" dirty="0" smtClean="0"/>
              <a:t> style house.  Sometime referred to as barrel style.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15</a:t>
            </a:fld>
            <a:endParaRPr lang="en-US"/>
          </a:p>
        </p:txBody>
      </p:sp>
    </p:spTree>
    <p:extLst>
      <p:ext uri="{BB962C8B-B14F-4D97-AF65-F5344CB8AC3E}">
        <p14:creationId xmlns:p14="http://schemas.microsoft.com/office/powerpoint/2010/main" val="1878863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Gutter</a:t>
            </a:r>
            <a:r>
              <a:rPr lang="en-US" baseline="0" dirty="0" smtClean="0"/>
              <a:t> connected gable style high tunnels are also available.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16</a:t>
            </a:fld>
            <a:endParaRPr lang="en-US"/>
          </a:p>
        </p:txBody>
      </p:sp>
    </p:spTree>
    <p:extLst>
      <p:ext uri="{BB962C8B-B14F-4D97-AF65-F5344CB8AC3E}">
        <p14:creationId xmlns:p14="http://schemas.microsoft.com/office/powerpoint/2010/main" val="3550614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a site with good drainage.  This is</a:t>
            </a:r>
            <a:r>
              <a:rPr lang="en-US" baseline="0" dirty="0" smtClean="0"/>
              <a:t> not a good site for a high tunnel.</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17</a:t>
            </a:fld>
            <a:endParaRPr lang="en-US"/>
          </a:p>
        </p:txBody>
      </p:sp>
    </p:spTree>
    <p:extLst>
      <p:ext uri="{BB962C8B-B14F-4D97-AF65-F5344CB8AC3E}">
        <p14:creationId xmlns:p14="http://schemas.microsoft.com/office/powerpoint/2010/main" val="3898468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these are subject</a:t>
            </a:r>
            <a:r>
              <a:rPr lang="en-US" baseline="0" dirty="0" smtClean="0"/>
              <a:t> to forces of nature.  Problems can occur at any time of the year.  Choosing a site that is well protected can unfortunately be a double edged sword.  While it may protect from high winds with a thunderstorm it may also block summer prevailing breezes needed to keep the tunnel cool.(or at least less hot)</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18</a:t>
            </a:fld>
            <a:endParaRPr lang="en-US"/>
          </a:p>
        </p:txBody>
      </p:sp>
    </p:spTree>
    <p:extLst>
      <p:ext uri="{BB962C8B-B14F-4D97-AF65-F5344CB8AC3E}">
        <p14:creationId xmlns:p14="http://schemas.microsoft.com/office/powerpoint/2010/main" val="1715728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Tunnels can be damaged in an instant</a:t>
            </a:r>
            <a:r>
              <a:rPr lang="en-US" baseline="0" dirty="0" smtClean="0"/>
              <a:t> by high winds.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19</a:t>
            </a:fld>
            <a:endParaRPr lang="en-US"/>
          </a:p>
        </p:txBody>
      </p:sp>
    </p:spTree>
    <p:extLst>
      <p:ext uri="{BB962C8B-B14F-4D97-AF65-F5344CB8AC3E}">
        <p14:creationId xmlns:p14="http://schemas.microsoft.com/office/powerpoint/2010/main" val="3381567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a:t>
            </a:fld>
            <a:endParaRPr lang="en-US"/>
          </a:p>
        </p:txBody>
      </p:sp>
    </p:spTree>
    <p:extLst>
      <p:ext uri="{BB962C8B-B14F-4D97-AF65-F5344CB8AC3E}">
        <p14:creationId xmlns:p14="http://schemas.microsoft.com/office/powerpoint/2010/main" val="4224837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can also be damaged by accumulated</a:t>
            </a:r>
            <a:r>
              <a:rPr lang="en-US" baseline="0" dirty="0" smtClean="0"/>
              <a:t> snow and/or ice.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20</a:t>
            </a:fld>
            <a:endParaRPr lang="en-US"/>
          </a:p>
        </p:txBody>
      </p:sp>
    </p:spTree>
    <p:extLst>
      <p:ext uri="{BB962C8B-B14F-4D97-AF65-F5344CB8AC3E}">
        <p14:creationId xmlns:p14="http://schemas.microsoft.com/office/powerpoint/2010/main" val="177540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Growers need to check with their township</a:t>
            </a:r>
            <a:r>
              <a:rPr lang="en-US" baseline="0" dirty="0" smtClean="0"/>
              <a:t> city and county for any ordinances that may be relevant and to obtain any permits that may be required.  This needs to be done before you order a tunnel and find out you will not be allowed to erect it on the site you had planned.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21</a:t>
            </a:fld>
            <a:endParaRPr lang="en-US"/>
          </a:p>
        </p:txBody>
      </p:sp>
    </p:spTree>
    <p:extLst>
      <p:ext uri="{BB962C8B-B14F-4D97-AF65-F5344CB8AC3E}">
        <p14:creationId xmlns:p14="http://schemas.microsoft.com/office/powerpoint/2010/main" val="692307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high tunnel will arrive by tractor trailer and ideally you should have equipment such as a 70hp+ tractor with front end loader and forks.  It can be unboxed and offloaded by hand but things can get lost, it takes a long time, and it makes for a mad tractor trailer driver.(sometimes really mad)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22</a:t>
            </a:fld>
            <a:endParaRPr lang="en-US"/>
          </a:p>
        </p:txBody>
      </p:sp>
    </p:spTree>
    <p:extLst>
      <p:ext uri="{BB962C8B-B14F-4D97-AF65-F5344CB8AC3E}">
        <p14:creationId xmlns:p14="http://schemas.microsoft.com/office/powerpoint/2010/main" val="2415599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will several boxes filled with parts ranging in size from really big to really small.  There are almost never any parts you do not need so don’t lose any.</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23</a:t>
            </a:fld>
            <a:endParaRPr lang="en-US"/>
          </a:p>
        </p:txBody>
      </p:sp>
    </p:spTree>
    <p:extLst>
      <p:ext uri="{BB962C8B-B14F-4D97-AF65-F5344CB8AC3E}">
        <p14:creationId xmlns:p14="http://schemas.microsoft.com/office/powerpoint/2010/main" val="3175021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high tunnel anatomy</a:t>
            </a:r>
            <a:r>
              <a:rPr lang="en-US" baseline="0" dirty="0" smtClean="0"/>
              <a:t> 101.  Ground post are straight pipes that form the sidewalls of the structure.  Bows form the arch and are connected to corresponding ground post on either side of the tunnel.  Purlins attach to bows and provide rigidity to the structure.  A hip board is normally supplied by the owner and not part of the kit.  In a few cases the hip board may be a metal and supplied with the tunnel but more often than not this is not the case.  An extrusion is commonly attached to the hip board which in conjunction with wiggle wire is what will hold the plastic that covers the tunnel in place.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24</a:t>
            </a:fld>
            <a:endParaRPr lang="en-US"/>
          </a:p>
        </p:txBody>
      </p:sp>
    </p:spTree>
    <p:extLst>
      <p:ext uri="{BB962C8B-B14F-4D97-AF65-F5344CB8AC3E}">
        <p14:creationId xmlns:p14="http://schemas.microsoft.com/office/powerpoint/2010/main" val="2526206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wiggle wire being installed to hold the plastic in place on the structure.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25</a:t>
            </a:fld>
            <a:endParaRPr lang="en-US"/>
          </a:p>
        </p:txBody>
      </p:sp>
    </p:spTree>
    <p:extLst>
      <p:ext uri="{BB962C8B-B14F-4D97-AF65-F5344CB8AC3E}">
        <p14:creationId xmlns:p14="http://schemas.microsoft.com/office/powerpoint/2010/main" val="1853360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hip</a:t>
            </a:r>
            <a:r>
              <a:rPr lang="en-US" baseline="0" dirty="0" smtClean="0"/>
              <a:t> board shown earlier, growers normally need to also supply a base board visible here.  Organic grower should note that they may not use treated lumber for the hip and base boards.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26</a:t>
            </a:fld>
            <a:endParaRPr lang="en-US"/>
          </a:p>
        </p:txBody>
      </p:sp>
    </p:spTree>
    <p:extLst>
      <p:ext uri="{BB962C8B-B14F-4D97-AF65-F5344CB8AC3E}">
        <p14:creationId xmlns:p14="http://schemas.microsoft.com/office/powerpoint/2010/main" val="2213365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tunnels have sides that can be opened or closed to provide ventilation.  This is an example of</a:t>
            </a:r>
            <a:r>
              <a:rPr lang="en-US" baseline="0" dirty="0" smtClean="0"/>
              <a:t> a drop down curtain.</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27</a:t>
            </a:fld>
            <a:endParaRPr lang="en-US"/>
          </a:p>
        </p:txBody>
      </p:sp>
    </p:spTree>
    <p:extLst>
      <p:ext uri="{BB962C8B-B14F-4D97-AF65-F5344CB8AC3E}">
        <p14:creationId xmlns:p14="http://schemas.microsoft.com/office/powerpoint/2010/main" val="554720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a:t>
            </a:r>
            <a:r>
              <a:rPr lang="en-US" baseline="0" dirty="0" smtClean="0"/>
              <a:t> to the drop down curtain seen in the previous slide this is a roll up curtain.  There are advantages and disadvantages to both types but the grower must choose one or the other.</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28</a:t>
            </a:fld>
            <a:endParaRPr lang="en-US"/>
          </a:p>
        </p:txBody>
      </p:sp>
    </p:spTree>
    <p:extLst>
      <p:ext uri="{BB962C8B-B14F-4D97-AF65-F5344CB8AC3E}">
        <p14:creationId xmlns:p14="http://schemas.microsoft.com/office/powerpoint/2010/main" val="2516140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ground posts</a:t>
            </a:r>
            <a:r>
              <a:rPr lang="en-US" baseline="0" dirty="0" smtClean="0"/>
              <a:t> and bows are commonly spaced at 4’ or 6’ although other spacing can be found.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29</a:t>
            </a:fld>
            <a:endParaRPr lang="en-US"/>
          </a:p>
        </p:txBody>
      </p:sp>
    </p:spTree>
    <p:extLst>
      <p:ext uri="{BB962C8B-B14F-4D97-AF65-F5344CB8AC3E}">
        <p14:creationId xmlns:p14="http://schemas.microsoft.com/office/powerpoint/2010/main" val="372013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Definitions of what a high tunnel is vary from group</a:t>
            </a:r>
            <a:r>
              <a:rPr lang="en-US" baseline="0" dirty="0" smtClean="0"/>
              <a:t> to group.</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a:t>
            </a:fld>
            <a:endParaRPr lang="en-US"/>
          </a:p>
        </p:txBody>
      </p:sp>
    </p:spTree>
    <p:extLst>
      <p:ext uri="{BB962C8B-B14F-4D97-AF65-F5344CB8AC3E}">
        <p14:creationId xmlns:p14="http://schemas.microsoft.com/office/powerpoint/2010/main" val="81732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ground posts are held in place most commonly by one of three methods.</a:t>
            </a:r>
            <a:r>
              <a:rPr lang="en-US" baseline="0" dirty="0" smtClean="0"/>
              <a:t>  The left picture is a short piece of pipe (normally around 3’) that is pounded into the ground with a sledgehammer.  While cheap and perhaps easy not always the most affective at keeping your structure where u last left it.  The middle picture shows a foot that the ground post sits in and is secured.  This is common employed where a grower is putting up a structure where there is existing concrete.  Old confinement hog house operations are typical examples of where this would be used in Illinois.  The right hand picture shows 8’ ground post that are set 2’ below grade in 42”  of concrete.  They result in a 6 foot sidewall.</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30</a:t>
            </a:fld>
            <a:endParaRPr lang="en-US"/>
          </a:p>
        </p:txBody>
      </p:sp>
    </p:spTree>
    <p:extLst>
      <p:ext uri="{BB962C8B-B14F-4D97-AF65-F5344CB8AC3E}">
        <p14:creationId xmlns:p14="http://schemas.microsoft.com/office/powerpoint/2010/main" val="1339077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moveable tunnels.  Although far less common than stationary tunnels they can be used in a fashion that a single tunnel may provide protection to three separate</a:t>
            </a:r>
            <a:r>
              <a:rPr lang="en-US" baseline="0" dirty="0" smtClean="0"/>
              <a:t> sites and crops.  In some cases these tunnels roll along fixed pipe and in other cases tires are placed along the structure it is moved and then the tires are removed.  Once in place these are often pinned into place using large steel stakes or rods.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31</a:t>
            </a:fld>
            <a:endParaRPr lang="en-US"/>
          </a:p>
        </p:txBody>
      </p:sp>
    </p:spTree>
    <p:extLst>
      <p:ext uri="{BB962C8B-B14F-4D97-AF65-F5344CB8AC3E}">
        <p14:creationId xmlns:p14="http://schemas.microsoft.com/office/powerpoint/2010/main" val="1617833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additional consideration for your high tunnel is the bow configuration.  Cheaper tunnels tend</a:t>
            </a:r>
            <a:r>
              <a:rPr lang="en-US" baseline="0" dirty="0" smtClean="0"/>
              <a:t> to have open bows and more expensive ones have some type of trussing.  Here are some common truss configuration list in order of strength.  Trussing is important in areas of high snow load or if the grower in planning on placing dead load on the structure by trellising to it or growing plants suspended such as hanging baskets.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32</a:t>
            </a:fld>
            <a:endParaRPr lang="en-US"/>
          </a:p>
        </p:txBody>
      </p:sp>
    </p:spTree>
    <p:extLst>
      <p:ext uri="{BB962C8B-B14F-4D97-AF65-F5344CB8AC3E}">
        <p14:creationId xmlns:p14="http://schemas.microsoft.com/office/powerpoint/2010/main" val="528446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a:t>
            </a:r>
            <a:r>
              <a:rPr lang="en-US" baseline="0" dirty="0" smtClean="0"/>
              <a:t> of a tunnel that has a very low load capacity.  Plastic need to be removed every winter because it is not capable of supporting and snow load.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33</a:t>
            </a:fld>
            <a:endParaRPr lang="en-US"/>
          </a:p>
        </p:txBody>
      </p:sp>
    </p:spTree>
    <p:extLst>
      <p:ext uri="{BB962C8B-B14F-4D97-AF65-F5344CB8AC3E}">
        <p14:creationId xmlns:p14="http://schemas.microsoft.com/office/powerpoint/2010/main" val="2925640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example of a tunnel that had four purlins but no ridge purlin.  The almost always leads to problems.  You can see the grower has fashioned 1” x 3” into a center </a:t>
            </a:r>
            <a:r>
              <a:rPr lang="en-US" baseline="0" dirty="0" err="1" smtClean="0"/>
              <a:t>perlin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34</a:t>
            </a:fld>
            <a:endParaRPr lang="en-US"/>
          </a:p>
        </p:txBody>
      </p:sp>
    </p:spTree>
    <p:extLst>
      <p:ext uri="{BB962C8B-B14F-4D97-AF65-F5344CB8AC3E}">
        <p14:creationId xmlns:p14="http://schemas.microsoft.com/office/powerpoint/2010/main" val="531470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a:t>
            </a:r>
            <a:r>
              <a:rPr lang="en-US" baseline="0" dirty="0" smtClean="0"/>
              <a:t> there should be a ridge </a:t>
            </a:r>
            <a:r>
              <a:rPr lang="en-US" baseline="0" dirty="0" err="1" smtClean="0"/>
              <a:t>perlin</a:t>
            </a:r>
            <a:r>
              <a:rPr lang="en-US" baseline="0" dirty="0" smtClean="0"/>
              <a:t> and typically more </a:t>
            </a:r>
            <a:r>
              <a:rPr lang="en-US" baseline="0" dirty="0" err="1" smtClean="0"/>
              <a:t>perlins</a:t>
            </a:r>
            <a:r>
              <a:rPr lang="en-US" baseline="0" dirty="0" smtClean="0"/>
              <a:t> lend to greater durability of the structure.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35</a:t>
            </a:fld>
            <a:endParaRPr lang="en-US"/>
          </a:p>
        </p:txBody>
      </p:sp>
    </p:spTree>
    <p:extLst>
      <p:ext uri="{BB962C8B-B14F-4D97-AF65-F5344CB8AC3E}">
        <p14:creationId xmlns:p14="http://schemas.microsoft.com/office/powerpoint/2010/main" val="1608596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bow high tunnel</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36</a:t>
            </a:fld>
            <a:endParaRPr lang="en-US"/>
          </a:p>
        </p:txBody>
      </p:sp>
    </p:spTree>
    <p:extLst>
      <p:ext uri="{BB962C8B-B14F-4D97-AF65-F5344CB8AC3E}">
        <p14:creationId xmlns:p14="http://schemas.microsoft.com/office/powerpoint/2010/main" val="198710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tunnel with a W truss.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37</a:t>
            </a:fld>
            <a:endParaRPr lang="en-US"/>
          </a:p>
        </p:txBody>
      </p:sp>
    </p:spTree>
    <p:extLst>
      <p:ext uri="{BB962C8B-B14F-4D97-AF65-F5344CB8AC3E}">
        <p14:creationId xmlns:p14="http://schemas.microsoft.com/office/powerpoint/2010/main" val="751285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 walls</a:t>
            </a:r>
            <a:r>
              <a:rPr lang="en-US" baseline="0" dirty="0" smtClean="0"/>
              <a:t> are not normally a part of the high tunnel package itself.  They may often be purchased as a separate kit or growers may construct their own.  The end wall construction is very important although not always well done by the grower.  In this case the end walls appear quite durable and have been constructed with wood.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38</a:t>
            </a:fld>
            <a:endParaRPr lang="en-US"/>
          </a:p>
        </p:txBody>
      </p:sp>
    </p:spTree>
    <p:extLst>
      <p:ext uri="{BB962C8B-B14F-4D97-AF65-F5344CB8AC3E}">
        <p14:creationId xmlns:p14="http://schemas.microsoft.com/office/powerpoint/2010/main" val="389047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Steel</a:t>
            </a:r>
            <a:r>
              <a:rPr lang="en-US" baseline="0" dirty="0" smtClean="0"/>
              <a:t> or aluminum material can also be used for end wall construction</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39</a:t>
            </a:fld>
            <a:endParaRPr lang="en-US"/>
          </a:p>
        </p:txBody>
      </p:sp>
    </p:spTree>
    <p:extLst>
      <p:ext uri="{BB962C8B-B14F-4D97-AF65-F5344CB8AC3E}">
        <p14:creationId xmlns:p14="http://schemas.microsoft.com/office/powerpoint/2010/main" val="368137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groups are very limiting while others are more permissive of what can be</a:t>
            </a:r>
            <a:r>
              <a:rPr lang="en-US" baseline="0" dirty="0" smtClean="0"/>
              <a:t> included in a “high tunnel”.  NRCS Fact Sheets also show variation in their definition from state to state. </a:t>
            </a:r>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a:t>
            </a:fld>
            <a:endParaRPr lang="en-US"/>
          </a:p>
        </p:txBody>
      </p:sp>
    </p:spTree>
    <p:extLst>
      <p:ext uri="{BB962C8B-B14F-4D97-AF65-F5344CB8AC3E}">
        <p14:creationId xmlns:p14="http://schemas.microsoft.com/office/powerpoint/2010/main" val="3171782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a:t>
            </a:r>
            <a:r>
              <a:rPr lang="en-US" baseline="0" dirty="0" smtClean="0"/>
              <a:t> a tunnel without adequate end wall support.  There are only three uprights across a thirty foot span.</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40</a:t>
            </a:fld>
            <a:endParaRPr lang="en-US"/>
          </a:p>
        </p:txBody>
      </p:sp>
    </p:spTree>
    <p:extLst>
      <p:ext uri="{BB962C8B-B14F-4D97-AF65-F5344CB8AC3E}">
        <p14:creationId xmlns:p14="http://schemas.microsoft.com/office/powerpoint/2010/main" val="3978604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material used to cover a high</a:t>
            </a:r>
            <a:r>
              <a:rPr lang="en-US" baseline="0" dirty="0" smtClean="0"/>
              <a:t> tunnel is referred to as glazing.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41</a:t>
            </a:fld>
            <a:endParaRPr lang="en-US"/>
          </a:p>
        </p:txBody>
      </p:sp>
    </p:spTree>
    <p:extLst>
      <p:ext uri="{BB962C8B-B14F-4D97-AF65-F5344CB8AC3E}">
        <p14:creationId xmlns:p14="http://schemas.microsoft.com/office/powerpoint/2010/main" val="573853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Polyethylene</a:t>
            </a:r>
            <a:r>
              <a:rPr lang="en-US" baseline="0" dirty="0" smtClean="0"/>
              <a:t> is most commonly used because of its lower expense.  It may be installed in a single layer or growers may install two layer and use a small inflation fan to blow air between the two pieces.  Double inflated poly as this is commonly </a:t>
            </a:r>
            <a:r>
              <a:rPr lang="en-US" baseline="0" dirty="0" err="1" smtClean="0"/>
              <a:t>refered</a:t>
            </a:r>
            <a:r>
              <a:rPr lang="en-US" baseline="0" dirty="0" smtClean="0"/>
              <a:t> to offers a much higher R value (level of insulation) and may help reduce condensation.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42</a:t>
            </a:fld>
            <a:endParaRPr lang="en-US"/>
          </a:p>
        </p:txBody>
      </p:sp>
    </p:spTree>
    <p:extLst>
      <p:ext uri="{BB962C8B-B14F-4D97-AF65-F5344CB8AC3E}">
        <p14:creationId xmlns:p14="http://schemas.microsoft.com/office/powerpoint/2010/main" val="3818247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Greenhouse</a:t>
            </a:r>
            <a:r>
              <a:rPr lang="en-US" baseline="0" dirty="0" smtClean="0"/>
              <a:t> cloth or fabric is also a fairly common glazing material for high tunnels.  It may be more durable than poly and also offers a higher R value than single poly.</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43</a:t>
            </a:fld>
            <a:endParaRPr lang="en-US"/>
          </a:p>
        </p:txBody>
      </p:sp>
    </p:spTree>
    <p:extLst>
      <p:ext uri="{BB962C8B-B14F-4D97-AF65-F5344CB8AC3E}">
        <p14:creationId xmlns:p14="http://schemas.microsoft.com/office/powerpoint/2010/main" val="3506275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Polycarbonate is a very durable high R value</a:t>
            </a:r>
            <a:r>
              <a:rPr lang="en-US" baseline="0" dirty="0" smtClean="0"/>
              <a:t> material that is used only sparingly for high tunnel because of its expense.  When used on high tunnels it is normally used as material for covering the end walls.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44</a:t>
            </a:fld>
            <a:endParaRPr lang="en-US"/>
          </a:p>
        </p:txBody>
      </p:sp>
    </p:spTree>
    <p:extLst>
      <p:ext uri="{BB962C8B-B14F-4D97-AF65-F5344CB8AC3E}">
        <p14:creationId xmlns:p14="http://schemas.microsoft.com/office/powerpoint/2010/main" val="1603275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you begin,</a:t>
            </a:r>
            <a:r>
              <a:rPr lang="en-US" baseline="0" dirty="0" smtClean="0"/>
              <a:t> first determine length of the diagonal based on the size of your structure.  Either crank it out with the </a:t>
            </a:r>
            <a:r>
              <a:rPr lang="en-US" baseline="0" dirty="0" err="1" smtClean="0"/>
              <a:t>pathagareun</a:t>
            </a:r>
            <a:r>
              <a:rPr lang="en-US" baseline="0" dirty="0" smtClean="0"/>
              <a:t> theory, or my personal choice, look it up on a chart like this one.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46</a:t>
            </a:fld>
            <a:endParaRPr lang="en-US"/>
          </a:p>
        </p:txBody>
      </p:sp>
    </p:spTree>
    <p:extLst>
      <p:ext uri="{BB962C8B-B14F-4D97-AF65-F5344CB8AC3E}">
        <p14:creationId xmlns:p14="http://schemas.microsoft.com/office/powerpoint/2010/main" val="3305073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find it helpful</a:t>
            </a:r>
            <a:r>
              <a:rPr lang="en-US" baseline="0" dirty="0" smtClean="0"/>
              <a:t> to then get 6 pieces of string , two each cut to length for the width and length and diagonal measurements for your particular high tunnel.  The are then attached to four stakes. When the strings are drawn tight the footprint of the building is easily discernable.  This is useful to making subtle shifts in where the building will sit prior to construction of the batter boards.  This is really a helpful step for those not in the habit of siting buildings.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47</a:t>
            </a:fld>
            <a:endParaRPr lang="en-US"/>
          </a:p>
        </p:txBody>
      </p:sp>
    </p:spTree>
    <p:extLst>
      <p:ext uri="{BB962C8B-B14F-4D97-AF65-F5344CB8AC3E}">
        <p14:creationId xmlns:p14="http://schemas.microsoft.com/office/powerpoint/2010/main" val="752176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figured</a:t>
            </a:r>
            <a:r>
              <a:rPr lang="en-US" baseline="0" dirty="0" smtClean="0"/>
              <a:t> out EXACTLY where you want the structure construct a set of batter boards in each of the four corners.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48</a:t>
            </a:fld>
            <a:endParaRPr lang="en-US"/>
          </a:p>
        </p:txBody>
      </p:sp>
    </p:spTree>
    <p:extLst>
      <p:ext uri="{BB962C8B-B14F-4D97-AF65-F5344CB8AC3E}">
        <p14:creationId xmlns:p14="http://schemas.microsoft.com/office/powerpoint/2010/main" val="387028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nails are placed in each</a:t>
            </a:r>
            <a:r>
              <a:rPr lang="en-US" baseline="0" dirty="0" smtClean="0"/>
              <a:t> horizontal board.  One at the exact dimension of the structure and on offset by ½ the diameter of the pipe used for the sidewalls.  These are CRITICAL measurements and must be done without slack in the tape measure.  Once the nails are in place a string is stretched between the nails and pulled as tight as possible to form the exact footprint of the building.  This string is first places on the nails representing the actual dimension not the offset.</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49</a:t>
            </a:fld>
            <a:endParaRPr lang="en-US"/>
          </a:p>
        </p:txBody>
      </p:sp>
    </p:spTree>
    <p:extLst>
      <p:ext uri="{BB962C8B-B14F-4D97-AF65-F5344CB8AC3E}">
        <p14:creationId xmlns:p14="http://schemas.microsoft.com/office/powerpoint/2010/main" val="1635983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a:t>
            </a:r>
            <a:r>
              <a:rPr lang="en-US" baseline="0" dirty="0" smtClean="0"/>
              <a:t> point the holes for all of the ground posts are marked.  The corner post is located at the intersection of the stings.  Subsequent posts spacing along the length of the building are marked by tape measure and the width is marked by dropping a plum bob from the string attached to the batter boards.  We used roofing nail to mark the exact location.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50</a:t>
            </a:fld>
            <a:endParaRPr lang="en-US"/>
          </a:p>
        </p:txBody>
      </p:sp>
    </p:spTree>
    <p:extLst>
      <p:ext uri="{BB962C8B-B14F-4D97-AF65-F5344CB8AC3E}">
        <p14:creationId xmlns:p14="http://schemas.microsoft.com/office/powerpoint/2010/main" val="31490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general a high tunnel is any greenhouse type structure that does not have any supplemental heat source.  At the point when supplemental heat is supplied the structure transitions from a high tunnel to a greenhouse.  It is in contrast to a low tunnel also shown above because it is tall enough to allow people to walk around inside and may also afford equipment to enter.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a:t>
            </a:fld>
            <a:endParaRPr lang="en-US"/>
          </a:p>
        </p:txBody>
      </p:sp>
    </p:spTree>
    <p:extLst>
      <p:ext uri="{BB962C8B-B14F-4D97-AF65-F5344CB8AC3E}">
        <p14:creationId xmlns:p14="http://schemas.microsoft.com/office/powerpoint/2010/main" val="168535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a:t>
            </a:r>
            <a:r>
              <a:rPr lang="en-US" baseline="0" dirty="0" smtClean="0"/>
              <a:t> roofing nail is in place we used a handcrafted device made from an old five gallon bucket as a marking stencil.  The middle of the bucket which has a hole in it is placed directly over the nail.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51</a:t>
            </a:fld>
            <a:endParaRPr lang="en-US"/>
          </a:p>
        </p:txBody>
      </p:sp>
    </p:spTree>
    <p:extLst>
      <p:ext uri="{BB962C8B-B14F-4D97-AF65-F5344CB8AC3E}">
        <p14:creationId xmlns:p14="http://schemas.microsoft.com/office/powerpoint/2010/main" val="904126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center and outside are then marked using</a:t>
            </a:r>
            <a:r>
              <a:rPr lang="en-US" baseline="0" dirty="0" smtClean="0"/>
              <a:t> spray paint.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52</a:t>
            </a:fld>
            <a:endParaRPr lang="en-US"/>
          </a:p>
        </p:txBody>
      </p:sp>
    </p:spTree>
    <p:extLst>
      <p:ext uri="{BB962C8B-B14F-4D97-AF65-F5344CB8AC3E}">
        <p14:creationId xmlns:p14="http://schemas.microsoft.com/office/powerpoint/2010/main" val="963886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 is a </a:t>
            </a:r>
            <a:r>
              <a:rPr lang="en-US" dirty="0" err="1" smtClean="0"/>
              <a:t>bullseye</a:t>
            </a:r>
            <a:r>
              <a:rPr lang="en-US" dirty="0" smtClean="0"/>
              <a:t> which allows for easy alignment of the post hole</a:t>
            </a:r>
            <a:r>
              <a:rPr lang="en-US" baseline="0" dirty="0" smtClean="0"/>
              <a:t> if you are using ground posts that will be in concrete.  If you are using ground post that will be driven into the ground then you are now ready for that step.</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53</a:t>
            </a:fld>
            <a:endParaRPr lang="en-US"/>
          </a:p>
        </p:txBody>
      </p:sp>
    </p:spTree>
    <p:extLst>
      <p:ext uri="{BB962C8B-B14F-4D97-AF65-F5344CB8AC3E}">
        <p14:creationId xmlns:p14="http://schemas.microsoft.com/office/powerpoint/2010/main" val="35181570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concrete buried ground posts you are not ready to dig the holes.  Typically a 42” deep hole is recommended by the manufacturer.  Existing utilities MUST be located before this step to avoid hitting them.</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54</a:t>
            </a:fld>
            <a:endParaRPr lang="en-US"/>
          </a:p>
        </p:txBody>
      </p:sp>
    </p:spTree>
    <p:extLst>
      <p:ext uri="{BB962C8B-B14F-4D97-AF65-F5344CB8AC3E}">
        <p14:creationId xmlns:p14="http://schemas.microsoft.com/office/powerpoint/2010/main" val="3030870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hole have all been dug the strings</a:t>
            </a:r>
            <a:r>
              <a:rPr lang="en-US" baseline="0" dirty="0" smtClean="0"/>
              <a:t> are shifted on the batter board to the ½ the diameter of the pipe offset position.  The point where the strings cross now is the EXACT location of the corner posts outside walls.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55</a:t>
            </a:fld>
            <a:endParaRPr lang="en-US"/>
          </a:p>
        </p:txBody>
      </p:sp>
    </p:spTree>
    <p:extLst>
      <p:ext uri="{BB962C8B-B14F-4D97-AF65-F5344CB8AC3E}">
        <p14:creationId xmlns:p14="http://schemas.microsoft.com/office/powerpoint/2010/main" val="3549644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Corner posts are set using hand mixed</a:t>
            </a:r>
            <a:r>
              <a:rPr lang="en-US" baseline="0" dirty="0" smtClean="0"/>
              <a:t> concrete.  They are plumbed in both directions and set at the correct depth to obtain the height desired for your site.  These are set using hand mixed concrete so that you have all the time you need to get these post set at the correct height and make certain the are in the correct location and plumb.  It is CRITICAL these be right.</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56</a:t>
            </a:fld>
            <a:endParaRPr lang="en-US"/>
          </a:p>
        </p:txBody>
      </p:sp>
    </p:spTree>
    <p:extLst>
      <p:ext uri="{BB962C8B-B14F-4D97-AF65-F5344CB8AC3E}">
        <p14:creationId xmlns:p14="http://schemas.microsoft.com/office/powerpoint/2010/main" val="1871238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the corner post have been given time to set.  Then stings are placed as seen to mark post height and location.  Spacing can also be marked by placing tape or marker on the string at the appropriate intervals.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57</a:t>
            </a:fld>
            <a:endParaRPr lang="en-US"/>
          </a:p>
        </p:txBody>
      </p:sp>
    </p:spTree>
    <p:extLst>
      <p:ext uri="{BB962C8B-B14F-4D97-AF65-F5344CB8AC3E}">
        <p14:creationId xmlns:p14="http://schemas.microsoft.com/office/powerpoint/2010/main" val="11042174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Posts</a:t>
            </a:r>
            <a:r>
              <a:rPr lang="en-US" baseline="0" dirty="0" smtClean="0"/>
              <a:t> are all set in concrete normally delivered by truck rather than hand mixed.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58</a:t>
            </a:fld>
            <a:endParaRPr lang="en-US"/>
          </a:p>
        </p:txBody>
      </p:sp>
    </p:spTree>
    <p:extLst>
      <p:ext uri="{BB962C8B-B14F-4D97-AF65-F5344CB8AC3E}">
        <p14:creationId xmlns:p14="http://schemas.microsoft.com/office/powerpoint/2010/main" val="33650337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the posts have cured the bows are assembled and hoisted in place.  This can be done with a front end loader or high lift.  The first bow is normally held in place with a rope until three or four bows have been put in place and the center purlin </a:t>
            </a:r>
            <a:r>
              <a:rPr lang="en-US" baseline="0" dirty="0" err="1" smtClean="0"/>
              <a:t>attatched</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59</a:t>
            </a:fld>
            <a:endParaRPr lang="en-US"/>
          </a:p>
        </p:txBody>
      </p:sp>
    </p:spTree>
    <p:extLst>
      <p:ext uri="{BB962C8B-B14F-4D97-AF65-F5344CB8AC3E}">
        <p14:creationId xmlns:p14="http://schemas.microsoft.com/office/powerpoint/2010/main" val="9223968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the</a:t>
            </a:r>
            <a:r>
              <a:rPr lang="en-US" baseline="0" dirty="0" smtClean="0"/>
              <a:t> work will occur high in the air requiring scaffolding or a cherry picker.</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60</a:t>
            </a:fld>
            <a:endParaRPr lang="en-US"/>
          </a:p>
        </p:txBody>
      </p:sp>
    </p:spTree>
    <p:extLst>
      <p:ext uri="{BB962C8B-B14F-4D97-AF65-F5344CB8AC3E}">
        <p14:creationId xmlns:p14="http://schemas.microsoft.com/office/powerpoint/2010/main" val="2917369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nearly every crop likes the high tunnel environment</a:t>
            </a:r>
            <a:r>
              <a:rPr lang="en-US" baseline="0" dirty="0" smtClean="0"/>
              <a:t>, because it is high value real estate most growers reserve their tunnel space for a few crops.  The economic opportunity and crop response to the high tunnel environment make these crops the ones most commonly grown.</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a:t>
            </a:fld>
            <a:endParaRPr lang="en-US"/>
          </a:p>
        </p:txBody>
      </p:sp>
    </p:spTree>
    <p:extLst>
      <p:ext uri="{BB962C8B-B14F-4D97-AF65-F5344CB8AC3E}">
        <p14:creationId xmlns:p14="http://schemas.microsoft.com/office/powerpoint/2010/main" val="34330416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bolts should be placed facing the same direction to reduce chances of damaging polyethylene cover that will be installed later.</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61</a:t>
            </a:fld>
            <a:endParaRPr lang="en-US"/>
          </a:p>
        </p:txBody>
      </p:sp>
    </p:spTree>
    <p:extLst>
      <p:ext uri="{BB962C8B-B14F-4D97-AF65-F5344CB8AC3E}">
        <p14:creationId xmlns:p14="http://schemas.microsoft.com/office/powerpoint/2010/main" val="30153561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a:t>
            </a:r>
            <a:r>
              <a:rPr lang="en-US" baseline="0" dirty="0" smtClean="0"/>
              <a:t> bow is always the prettiest.</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62</a:t>
            </a:fld>
            <a:endParaRPr lang="en-US"/>
          </a:p>
        </p:txBody>
      </p:sp>
    </p:spTree>
    <p:extLst>
      <p:ext uri="{BB962C8B-B14F-4D97-AF65-F5344CB8AC3E}">
        <p14:creationId xmlns:p14="http://schemas.microsoft.com/office/powerpoint/2010/main" val="7272957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bows</a:t>
            </a:r>
            <a:r>
              <a:rPr lang="en-US" baseline="0" dirty="0" smtClean="0"/>
              <a:t> are all in place then the remainder of the purlins are installed.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63</a:t>
            </a:fld>
            <a:endParaRPr lang="en-US"/>
          </a:p>
        </p:txBody>
      </p:sp>
    </p:spTree>
    <p:extLst>
      <p:ext uri="{BB962C8B-B14F-4D97-AF65-F5344CB8AC3E}">
        <p14:creationId xmlns:p14="http://schemas.microsoft.com/office/powerpoint/2010/main" val="11088330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sharp corners</a:t>
            </a:r>
            <a:r>
              <a:rPr lang="en-US" baseline="0" dirty="0" smtClean="0"/>
              <a:t> must be covered with duct tape to prevent damaging the cover that will be installed.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64</a:t>
            </a:fld>
            <a:endParaRPr lang="en-US"/>
          </a:p>
        </p:txBody>
      </p:sp>
    </p:spTree>
    <p:extLst>
      <p:ext uri="{BB962C8B-B14F-4D97-AF65-F5344CB8AC3E}">
        <p14:creationId xmlns:p14="http://schemas.microsoft.com/office/powerpoint/2010/main" val="23409005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using a kit that</a:t>
            </a:r>
            <a:r>
              <a:rPr lang="en-US" baseline="0" dirty="0" smtClean="0"/>
              <a:t> has a curtain type end wall covering like this </a:t>
            </a:r>
            <a:r>
              <a:rPr lang="en-US" baseline="0" dirty="0" err="1" smtClean="0"/>
              <a:t>FarmTek</a:t>
            </a:r>
            <a:r>
              <a:rPr lang="en-US" baseline="0" dirty="0" smtClean="0"/>
              <a:t> house the are lashed onto the end bows and then the extrusion for holding the wiggle wire is being installed here.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65</a:t>
            </a:fld>
            <a:endParaRPr lang="en-US"/>
          </a:p>
        </p:txBody>
      </p:sp>
    </p:spTree>
    <p:extLst>
      <p:ext uri="{BB962C8B-B14F-4D97-AF65-F5344CB8AC3E}">
        <p14:creationId xmlns:p14="http://schemas.microsoft.com/office/powerpoint/2010/main" val="16600290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noteworthy</a:t>
            </a:r>
            <a:r>
              <a:rPr lang="en-US" baseline="0" dirty="0" smtClean="0"/>
              <a:t> that while the wind may not blow all summer it will blow every day you are building your high tunnel.  It will also blow anytime you are trying to install the cover.</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66</a:t>
            </a:fld>
            <a:endParaRPr lang="en-US"/>
          </a:p>
        </p:txBody>
      </p:sp>
    </p:spTree>
    <p:extLst>
      <p:ext uri="{BB962C8B-B14F-4D97-AF65-F5344CB8AC3E}">
        <p14:creationId xmlns:p14="http://schemas.microsoft.com/office/powerpoint/2010/main" val="37268883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cover has been pulled into place over the</a:t>
            </a:r>
            <a:r>
              <a:rPr lang="en-US" baseline="0" dirty="0" smtClean="0"/>
              <a:t> bows it is then attached using wiggle wire as seen here.  The large cover is normally pulled tight by two individual working at opposite ends of the structure starting at the center and then working down while pulling the cover tight between them as they go.</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67</a:t>
            </a:fld>
            <a:endParaRPr lang="en-US"/>
          </a:p>
        </p:txBody>
      </p:sp>
    </p:spTree>
    <p:extLst>
      <p:ext uri="{BB962C8B-B14F-4D97-AF65-F5344CB8AC3E}">
        <p14:creationId xmlns:p14="http://schemas.microsoft.com/office/powerpoint/2010/main" val="4259461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person on the opposite end working to keep the cover tight and attaching</a:t>
            </a:r>
            <a:r>
              <a:rPr lang="en-US" baseline="0" dirty="0" smtClean="0"/>
              <a:t> it with wiggle wire.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68</a:t>
            </a:fld>
            <a:endParaRPr lang="en-US"/>
          </a:p>
        </p:txBody>
      </p:sp>
    </p:spTree>
    <p:extLst>
      <p:ext uri="{BB962C8B-B14F-4D97-AF65-F5344CB8AC3E}">
        <p14:creationId xmlns:p14="http://schemas.microsoft.com/office/powerpoint/2010/main" val="2523367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some</a:t>
            </a:r>
            <a:r>
              <a:rPr lang="en-US" baseline="0" dirty="0" smtClean="0"/>
              <a:t> point during the construction a perimeter drain system can be installed.  These are normally required for EQUIP participants and are a good idea for everyone.  There is a great deal of watershed from these structures and a drain to carry it away helps to keep it from running into the structure.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69</a:t>
            </a:fld>
            <a:endParaRPr lang="en-US"/>
          </a:p>
        </p:txBody>
      </p:sp>
    </p:spTree>
    <p:extLst>
      <p:ext uri="{BB962C8B-B14F-4D97-AF65-F5344CB8AC3E}">
        <p14:creationId xmlns:p14="http://schemas.microsoft.com/office/powerpoint/2010/main" val="4232675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Interior</a:t>
            </a:r>
            <a:r>
              <a:rPr lang="en-US" baseline="0" dirty="0" smtClean="0"/>
              <a:t> of structure just after installation of cover.</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70</a:t>
            </a:fld>
            <a:endParaRPr lang="en-US"/>
          </a:p>
        </p:txBody>
      </p:sp>
    </p:spTree>
    <p:extLst>
      <p:ext uri="{BB962C8B-B14F-4D97-AF65-F5344CB8AC3E}">
        <p14:creationId xmlns:p14="http://schemas.microsoft.com/office/powerpoint/2010/main" val="114507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there are many different plans</a:t>
            </a:r>
            <a:r>
              <a:rPr lang="en-US" baseline="0" dirty="0" smtClean="0"/>
              <a:t> from various sources on how to make a “homemade” high tunnel, this strategy very often yields less than desirable results.  In many cases a significant capital investment is made in materials that when assembled fail to perform adequately or as desired.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a:t>
            </a:fld>
            <a:endParaRPr lang="en-US"/>
          </a:p>
        </p:txBody>
      </p:sp>
    </p:spTree>
    <p:extLst>
      <p:ext uri="{BB962C8B-B14F-4D97-AF65-F5344CB8AC3E}">
        <p14:creationId xmlns:p14="http://schemas.microsoft.com/office/powerpoint/2010/main" val="11085234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ground has dried</a:t>
            </a:r>
            <a:r>
              <a:rPr lang="en-US" baseline="0" dirty="0" smtClean="0"/>
              <a:t> it can be worked.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71</a:t>
            </a:fld>
            <a:endParaRPr lang="en-US"/>
          </a:p>
        </p:txBody>
      </p:sp>
    </p:spTree>
    <p:extLst>
      <p:ext uri="{BB962C8B-B14F-4D97-AF65-F5344CB8AC3E}">
        <p14:creationId xmlns:p14="http://schemas.microsoft.com/office/powerpoint/2010/main" val="41585572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growers use</a:t>
            </a:r>
            <a:r>
              <a:rPr lang="en-US" baseline="0" dirty="0" smtClean="0"/>
              <a:t> raised beds constructed by hand, some use tractor mounted equipment to make raised beds  and still others may opt to make permanent constructed beds.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72</a:t>
            </a:fld>
            <a:endParaRPr lang="en-US"/>
          </a:p>
        </p:txBody>
      </p:sp>
    </p:spTree>
    <p:extLst>
      <p:ext uri="{BB962C8B-B14F-4D97-AF65-F5344CB8AC3E}">
        <p14:creationId xmlns:p14="http://schemas.microsoft.com/office/powerpoint/2010/main" val="31882403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Permanent</a:t>
            </a:r>
            <a:r>
              <a:rPr lang="en-US" baseline="0" dirty="0" smtClean="0"/>
              <a:t> beds can be worked with small gas or electric powered tillers.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73</a:t>
            </a:fld>
            <a:endParaRPr lang="en-US"/>
          </a:p>
        </p:txBody>
      </p:sp>
    </p:spTree>
    <p:extLst>
      <p:ext uri="{BB962C8B-B14F-4D97-AF65-F5344CB8AC3E}">
        <p14:creationId xmlns:p14="http://schemas.microsoft.com/office/powerpoint/2010/main" val="1201461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working beds any fertilizer that may be</a:t>
            </a:r>
            <a:r>
              <a:rPr lang="en-US" baseline="0" dirty="0" smtClean="0"/>
              <a:t> required is commonly incorporated.  Fertilizers will be covered next month.</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74</a:t>
            </a:fld>
            <a:endParaRPr lang="en-US"/>
          </a:p>
        </p:txBody>
      </p:sp>
    </p:spTree>
    <p:extLst>
      <p:ext uri="{BB962C8B-B14F-4D97-AF65-F5344CB8AC3E}">
        <p14:creationId xmlns:p14="http://schemas.microsoft.com/office/powerpoint/2010/main" val="28598549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worked</a:t>
            </a:r>
            <a:r>
              <a:rPr lang="en-US" baseline="0" dirty="0" smtClean="0"/>
              <a:t> beds are </a:t>
            </a:r>
            <a:r>
              <a:rPr lang="en-US" baseline="0" dirty="0" err="1" smtClean="0"/>
              <a:t>screeded</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77</a:t>
            </a:fld>
            <a:endParaRPr lang="en-US"/>
          </a:p>
        </p:txBody>
      </p:sp>
    </p:spTree>
    <p:extLst>
      <p:ext uri="{BB962C8B-B14F-4D97-AF65-F5344CB8AC3E}">
        <p14:creationId xmlns:p14="http://schemas.microsoft.com/office/powerpoint/2010/main" val="11861049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two</a:t>
            </a:r>
            <a:r>
              <a:rPr lang="en-US" baseline="0" dirty="0" smtClean="0"/>
              <a:t> drip tapes and black plastic mulch is installed.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78</a:t>
            </a:fld>
            <a:endParaRPr lang="en-US"/>
          </a:p>
        </p:txBody>
      </p:sp>
    </p:spTree>
    <p:extLst>
      <p:ext uri="{BB962C8B-B14F-4D97-AF65-F5344CB8AC3E}">
        <p14:creationId xmlns:p14="http://schemas.microsoft.com/office/powerpoint/2010/main" val="25135696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Plants are normally</a:t>
            </a:r>
            <a:r>
              <a:rPr lang="en-US" baseline="0" dirty="0" smtClean="0"/>
              <a:t> set by hand.  Bulb planters like seen in Julie’s hand are commonly used to make the planting hole for this operation.</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79</a:t>
            </a:fld>
            <a:endParaRPr lang="en-US"/>
          </a:p>
        </p:txBody>
      </p:sp>
    </p:spTree>
    <p:extLst>
      <p:ext uri="{BB962C8B-B14F-4D97-AF65-F5344CB8AC3E}">
        <p14:creationId xmlns:p14="http://schemas.microsoft.com/office/powerpoint/2010/main" val="26192531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Spacing of plants within the high</a:t>
            </a:r>
            <a:r>
              <a:rPr lang="en-US" baseline="0" dirty="0" smtClean="0"/>
              <a:t> tunnel is often tighter to allow more plants within the given area.</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80</a:t>
            </a:fld>
            <a:endParaRPr lang="en-US"/>
          </a:p>
        </p:txBody>
      </p:sp>
    </p:spTree>
    <p:extLst>
      <p:ext uri="{BB962C8B-B14F-4D97-AF65-F5344CB8AC3E}">
        <p14:creationId xmlns:p14="http://schemas.microsoft.com/office/powerpoint/2010/main" val="34772433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Tomatoes after</a:t>
            </a:r>
            <a:r>
              <a:rPr lang="en-US" baseline="0" dirty="0" smtClean="0"/>
              <a:t> planting.</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81</a:t>
            </a:fld>
            <a:endParaRPr lang="en-US"/>
          </a:p>
        </p:txBody>
      </p:sp>
    </p:spTree>
    <p:extLst>
      <p:ext uri="{BB962C8B-B14F-4D97-AF65-F5344CB8AC3E}">
        <p14:creationId xmlns:p14="http://schemas.microsoft.com/office/powerpoint/2010/main" val="32885002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planting of frost sensitive crops requires the use</a:t>
            </a:r>
            <a:r>
              <a:rPr lang="en-US" baseline="0" dirty="0" smtClean="0"/>
              <a:t> of row covers within the high tunnel.</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82</a:t>
            </a:fld>
            <a:endParaRPr lang="en-US"/>
          </a:p>
        </p:txBody>
      </p:sp>
    </p:spTree>
    <p:extLst>
      <p:ext uri="{BB962C8B-B14F-4D97-AF65-F5344CB8AC3E}">
        <p14:creationId xmlns:p14="http://schemas.microsoft.com/office/powerpoint/2010/main" val="385326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growers that insist on making their own high tunnels for small structures jigs can be made to bend the pipe.  Larger structures using heavier pipe may require the use of pneumatic or hydraulic pipe benders.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a:t>
            </a:fld>
            <a:endParaRPr lang="en-US"/>
          </a:p>
        </p:txBody>
      </p:sp>
    </p:spTree>
    <p:extLst>
      <p:ext uri="{BB962C8B-B14F-4D97-AF65-F5344CB8AC3E}">
        <p14:creationId xmlns:p14="http://schemas.microsoft.com/office/powerpoint/2010/main" val="18442007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light weight row cover protected all but</a:t>
            </a:r>
            <a:r>
              <a:rPr lang="en-US" baseline="0" dirty="0" smtClean="0"/>
              <a:t> the north most plant in these rows when outside night time temperatures dipped to 16 degrees F.</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83</a:t>
            </a:fld>
            <a:endParaRPr lang="en-US"/>
          </a:p>
        </p:txBody>
      </p:sp>
    </p:spTree>
    <p:extLst>
      <p:ext uri="{BB962C8B-B14F-4D97-AF65-F5344CB8AC3E}">
        <p14:creationId xmlns:p14="http://schemas.microsoft.com/office/powerpoint/2010/main" val="32847474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tomatoes commonly</a:t>
            </a:r>
            <a:r>
              <a:rPr lang="en-US" baseline="0" dirty="0" smtClean="0"/>
              <a:t> are trained regardless of whether they are raised in a field or in the high tunnel many crops like cucumbers and peppers are commonly trained inside the high tunnel even though they are not normally trained when field raised.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84</a:t>
            </a:fld>
            <a:endParaRPr lang="en-US"/>
          </a:p>
        </p:txBody>
      </p:sp>
    </p:spTree>
    <p:extLst>
      <p:ext uri="{BB962C8B-B14F-4D97-AF65-F5344CB8AC3E}">
        <p14:creationId xmlns:p14="http://schemas.microsoft.com/office/powerpoint/2010/main" val="40719947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 trellised</a:t>
            </a:r>
            <a:r>
              <a:rPr lang="en-US" baseline="0" dirty="0" smtClean="0"/>
              <a:t> crops in a high tunnel.</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85</a:t>
            </a:fld>
            <a:endParaRPr lang="en-US"/>
          </a:p>
        </p:txBody>
      </p:sp>
    </p:spTree>
    <p:extLst>
      <p:ext uri="{BB962C8B-B14F-4D97-AF65-F5344CB8AC3E}">
        <p14:creationId xmlns:p14="http://schemas.microsoft.com/office/powerpoint/2010/main" val="42004943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tunnels</a:t>
            </a:r>
            <a:r>
              <a:rPr lang="en-US" baseline="0" dirty="0" smtClean="0"/>
              <a:t> are not capable of supporting the load of the crop being raised so free standing trellises are often required.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86</a:t>
            </a:fld>
            <a:endParaRPr lang="en-US"/>
          </a:p>
        </p:txBody>
      </p:sp>
    </p:spTree>
    <p:extLst>
      <p:ext uri="{BB962C8B-B14F-4D97-AF65-F5344CB8AC3E}">
        <p14:creationId xmlns:p14="http://schemas.microsoft.com/office/powerpoint/2010/main" val="9697798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Trellised indeterminate tomatoes are show growing in a</a:t>
            </a:r>
            <a:r>
              <a:rPr lang="en-US" baseline="0" dirty="0" smtClean="0"/>
              <a:t> high tunnel.</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87</a:t>
            </a:fld>
            <a:endParaRPr lang="en-US"/>
          </a:p>
        </p:txBody>
      </p:sp>
    </p:spTree>
    <p:extLst>
      <p:ext uri="{BB962C8B-B14F-4D97-AF65-F5344CB8AC3E}">
        <p14:creationId xmlns:p14="http://schemas.microsoft.com/office/powerpoint/2010/main" val="307344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Raspberry and cucumber trellis</a:t>
            </a:r>
            <a:r>
              <a:rPr lang="en-US" baseline="0" dirty="0" smtClean="0"/>
              <a:t> being used in a high tunnel.</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88</a:t>
            </a:fld>
            <a:endParaRPr lang="en-US"/>
          </a:p>
        </p:txBody>
      </p:sp>
    </p:spTree>
    <p:extLst>
      <p:ext uri="{BB962C8B-B14F-4D97-AF65-F5344CB8AC3E}">
        <p14:creationId xmlns:p14="http://schemas.microsoft.com/office/powerpoint/2010/main" val="18060281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high</a:t>
            </a:r>
            <a:r>
              <a:rPr lang="en-US" baseline="0" dirty="0" smtClean="0"/>
              <a:t> tunnel with both determinate staked tomatoes and trellised indeterminate tomatoes.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89</a:t>
            </a:fld>
            <a:endParaRPr lang="en-US"/>
          </a:p>
        </p:txBody>
      </p:sp>
    </p:spTree>
    <p:extLst>
      <p:ext uri="{BB962C8B-B14F-4D97-AF65-F5344CB8AC3E}">
        <p14:creationId xmlns:p14="http://schemas.microsoft.com/office/powerpoint/2010/main" val="15736187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single 90’ row of indeterminate tomatoes can weigh 2000 pounds.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90</a:t>
            </a:fld>
            <a:endParaRPr lang="en-US"/>
          </a:p>
        </p:txBody>
      </p:sp>
    </p:spTree>
    <p:extLst>
      <p:ext uri="{BB962C8B-B14F-4D97-AF65-F5344CB8AC3E}">
        <p14:creationId xmlns:p14="http://schemas.microsoft.com/office/powerpoint/2010/main" val="34895982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crops raised in the high tunnel require either wind or insect pollination.  Providing a mechanism for pollination such as bumble bees, electric vibrating pollinators or even leaf blowers may increase yields.  This is especially true for early production when pollination will be occurring when the tunnel in not open for ventilation.</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91</a:t>
            </a:fld>
            <a:endParaRPr lang="en-US"/>
          </a:p>
        </p:txBody>
      </p:sp>
    </p:spTree>
    <p:extLst>
      <p:ext uri="{BB962C8B-B14F-4D97-AF65-F5344CB8AC3E}">
        <p14:creationId xmlns:p14="http://schemas.microsoft.com/office/powerpoint/2010/main" val="10269011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crops will completely fail to produce if pollination needs are not addressed.</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92</a:t>
            </a:fld>
            <a:endParaRPr lang="en-US"/>
          </a:p>
        </p:txBody>
      </p:sp>
    </p:spTree>
    <p:extLst>
      <p:ext uri="{BB962C8B-B14F-4D97-AF65-F5344CB8AC3E}">
        <p14:creationId xmlns:p14="http://schemas.microsoft.com/office/powerpoint/2010/main" val="524350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most growers</a:t>
            </a:r>
            <a:r>
              <a:rPr lang="en-US" baseline="0" dirty="0" smtClean="0"/>
              <a:t> the purchase of a prefabricated structure is the best choice.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a:t>
            </a:fld>
            <a:endParaRPr lang="en-US"/>
          </a:p>
        </p:txBody>
      </p:sp>
    </p:spTree>
    <p:extLst>
      <p:ext uri="{BB962C8B-B14F-4D97-AF65-F5344CB8AC3E}">
        <p14:creationId xmlns:p14="http://schemas.microsoft.com/office/powerpoint/2010/main" val="12471866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high tunnel environment</a:t>
            </a:r>
            <a:r>
              <a:rPr lang="en-US" baseline="0" dirty="0" smtClean="0"/>
              <a:t> tends to greatly reduce the number and severity of pest problems it will typically not eliminate all of them.  Pesticide applications for both organic and non organic growers is a common practice.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93</a:t>
            </a:fld>
            <a:endParaRPr lang="en-US"/>
          </a:p>
        </p:txBody>
      </p:sp>
    </p:spTree>
    <p:extLst>
      <p:ext uri="{BB962C8B-B14F-4D97-AF65-F5344CB8AC3E}">
        <p14:creationId xmlns:p14="http://schemas.microsoft.com/office/powerpoint/2010/main" val="34766547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steam generator that is</a:t>
            </a:r>
            <a:r>
              <a:rPr lang="en-US" baseline="0" dirty="0" smtClean="0"/>
              <a:t> being used in research projects by the University of Illinois.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94</a:t>
            </a:fld>
            <a:endParaRPr lang="en-US"/>
          </a:p>
        </p:txBody>
      </p:sp>
    </p:spTree>
    <p:extLst>
      <p:ext uri="{BB962C8B-B14F-4D97-AF65-F5344CB8AC3E}">
        <p14:creationId xmlns:p14="http://schemas.microsoft.com/office/powerpoint/2010/main" val="4402565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Steam can reduce weed</a:t>
            </a:r>
            <a:r>
              <a:rPr lang="en-US" baseline="0" dirty="0" smtClean="0"/>
              <a:t> and soil borne pathogen very effectively.</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95</a:t>
            </a:fld>
            <a:endParaRPr lang="en-US"/>
          </a:p>
        </p:txBody>
      </p:sp>
    </p:spTree>
    <p:extLst>
      <p:ext uri="{BB962C8B-B14F-4D97-AF65-F5344CB8AC3E}">
        <p14:creationId xmlns:p14="http://schemas.microsoft.com/office/powerpoint/2010/main" val="36736782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it does not ever rain in the high tunnel,</a:t>
            </a:r>
            <a:r>
              <a:rPr lang="en-US" baseline="0" dirty="0" smtClean="0"/>
              <a:t> irrigation is extremely important.  </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96</a:t>
            </a:fld>
            <a:endParaRPr lang="en-US"/>
          </a:p>
        </p:txBody>
      </p:sp>
    </p:spTree>
    <p:extLst>
      <p:ext uri="{BB962C8B-B14F-4D97-AF65-F5344CB8AC3E}">
        <p14:creationId xmlns:p14="http://schemas.microsoft.com/office/powerpoint/2010/main" val="16186605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Irrigation management</a:t>
            </a:r>
            <a:r>
              <a:rPr lang="en-US" baseline="0" dirty="0" smtClean="0"/>
              <a:t> should involve tools such as </a:t>
            </a:r>
            <a:r>
              <a:rPr lang="en-US" baseline="0" dirty="0" err="1" smtClean="0"/>
              <a:t>tensiometers</a:t>
            </a:r>
            <a:r>
              <a:rPr lang="en-US" baseline="0" dirty="0" smtClean="0"/>
              <a:t> shown here to help the grower better manage oil moisture.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98</a:t>
            </a:fld>
            <a:endParaRPr lang="en-US"/>
          </a:p>
        </p:txBody>
      </p:sp>
    </p:spTree>
    <p:extLst>
      <p:ext uri="{BB962C8B-B14F-4D97-AF65-F5344CB8AC3E}">
        <p14:creationId xmlns:p14="http://schemas.microsoft.com/office/powerpoint/2010/main" val="28150244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Temperatures</a:t>
            </a:r>
            <a:r>
              <a:rPr lang="en-US" baseline="0" dirty="0" smtClean="0"/>
              <a:t> within the high tunnel are most commonly controlled by opening the sidewalls to allow heat to escape.  The temperature at which ventilation should begin varies by crop and weather conditions.  Ventilating a tunnel at too low of a temperature can cost the growers plant growth and delay early harvest.  Failing to ventilate in time can result in loss of yield and even plant death.  Many growers will also install fans in the high tunnel like those shown here to provide air circulation.  Air circulation helps to control humidity and also keeps the temperature more uniform throughout the house.</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99</a:t>
            </a:fld>
            <a:endParaRPr lang="en-US"/>
          </a:p>
        </p:txBody>
      </p:sp>
    </p:spTree>
    <p:extLst>
      <p:ext uri="{BB962C8B-B14F-4D97-AF65-F5344CB8AC3E}">
        <p14:creationId xmlns:p14="http://schemas.microsoft.com/office/powerpoint/2010/main" val="18692107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growers are using shade cloth in late July and August to help reduce temperatures inside</a:t>
            </a:r>
            <a:r>
              <a:rPr lang="en-US" baseline="0" dirty="0" smtClean="0"/>
              <a:t> the high tunnel.</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100</a:t>
            </a:fld>
            <a:endParaRPr lang="en-US"/>
          </a:p>
        </p:txBody>
      </p:sp>
    </p:spTree>
    <p:extLst>
      <p:ext uri="{BB962C8B-B14F-4D97-AF65-F5344CB8AC3E}">
        <p14:creationId xmlns:p14="http://schemas.microsoft.com/office/powerpoint/2010/main" val="3089409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a small percentage of growers in Illinois are currently using hydroponic production systems interest and adoption of this method is increasing.  It is well suited where there are soil problems or no soil such as if the high tunnel is on a concrete slab.  Because there is no soil used in this system soil pathogens are seldom a problem and the system boasts rapid crop growth and development.  The produce harvested tends to be high yielding and high grade out of above average product.</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101</a:t>
            </a:fld>
            <a:endParaRPr lang="en-US"/>
          </a:p>
        </p:txBody>
      </p:sp>
    </p:spTree>
    <p:extLst>
      <p:ext uri="{BB962C8B-B14F-4D97-AF65-F5344CB8AC3E}">
        <p14:creationId xmlns:p14="http://schemas.microsoft.com/office/powerpoint/2010/main" val="26220576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Hydroponic strawberry production in Pope county</a:t>
            </a:r>
            <a:r>
              <a:rPr lang="en-US" baseline="0" dirty="0" smtClean="0"/>
              <a:t> Illinois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102</a:t>
            </a:fld>
            <a:endParaRPr lang="en-US"/>
          </a:p>
        </p:txBody>
      </p:sp>
    </p:spTree>
    <p:extLst>
      <p:ext uri="{BB962C8B-B14F-4D97-AF65-F5344CB8AC3E}">
        <p14:creationId xmlns:p14="http://schemas.microsoft.com/office/powerpoint/2010/main" val="17103499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Hydroponic tomato</a:t>
            </a:r>
            <a:r>
              <a:rPr lang="en-US" baseline="0" dirty="0" smtClean="0"/>
              <a:t> production in Union county Illinois.</a:t>
            </a:r>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pPr>
                <a:defRPr/>
              </a:pPr>
              <a:t>103</a:t>
            </a:fld>
            <a:endParaRPr lang="en-US"/>
          </a:p>
        </p:txBody>
      </p:sp>
    </p:spTree>
    <p:extLst>
      <p:ext uri="{BB962C8B-B14F-4D97-AF65-F5344CB8AC3E}">
        <p14:creationId xmlns:p14="http://schemas.microsoft.com/office/powerpoint/2010/main" val="1262974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smtClean="0"/>
            </a:lvl1pPr>
          </a:lstStyle>
          <a:p>
            <a:pPr>
              <a:defRPr/>
            </a:pPr>
            <a:fld id="{89C95E42-A3EB-4AC5-8346-EF5D2850716F}" type="datetimeFigureOut">
              <a:rPr lang="en-US"/>
              <a:pPr>
                <a:defRPr/>
              </a:pPr>
              <a:t>4/26/2016</a:t>
            </a:fld>
            <a:endParaRPr lang="en-US"/>
          </a:p>
        </p:txBody>
      </p:sp>
      <p:sp>
        <p:nvSpPr>
          <p:cNvPr id="9" name="Footer Placeholder 11"/>
          <p:cNvSpPr>
            <a:spLocks noGrp="1"/>
          </p:cNvSpPr>
          <p:nvPr>
            <p:ph type="ftr" sz="quarter" idx="15"/>
          </p:nvPr>
        </p:nvSpPr>
        <p:spPr/>
        <p:txBody>
          <a:bodyPr/>
          <a:lstStyle>
            <a:lvl1pPr>
              <a:defRPr b="1">
                <a:solidFill>
                  <a:schemeClr val="accent3">
                    <a:lumMod val="75000"/>
                  </a:schemeClr>
                </a:solidFill>
              </a:defRPr>
            </a:lvl1pPr>
          </a:lstStyle>
          <a:p>
            <a:pPr>
              <a:defRPr/>
            </a:pPr>
            <a:endParaRPr lang="en-US">
              <a:solidFill>
                <a:srgbClr val="9BBB59">
                  <a:lumMod val="75000"/>
                </a:srgbClr>
              </a:solidFill>
            </a:endParaRPr>
          </a:p>
        </p:txBody>
      </p:sp>
      <p:sp>
        <p:nvSpPr>
          <p:cNvPr id="11" name="Slide Number Placeholder 12"/>
          <p:cNvSpPr>
            <a:spLocks noGrp="1"/>
          </p:cNvSpPr>
          <p:nvPr>
            <p:ph type="sldNum" sz="quarter" idx="16"/>
          </p:nvPr>
        </p:nvSpPr>
        <p:spPr/>
        <p:txBody>
          <a:bodyPr/>
          <a:lstStyle>
            <a:lvl1pPr>
              <a:defRPr smtClean="0"/>
            </a:lvl1pPr>
          </a:lstStyle>
          <a:p>
            <a:pPr>
              <a:defRPr/>
            </a:pPr>
            <a:fld id="{694FB32F-1ECC-4DD8-A50B-8E55201D5BB7}" type="slidenum">
              <a:rPr lang="en-US"/>
              <a:pPr>
                <a:defRPr/>
              </a:pPr>
              <a:t>‹#›</a:t>
            </a:fld>
            <a:endParaRPr lang="en-US"/>
          </a:p>
        </p:txBody>
      </p:sp>
    </p:spTree>
    <p:extLst>
      <p:ext uri="{BB962C8B-B14F-4D97-AF65-F5344CB8AC3E}">
        <p14:creationId xmlns:p14="http://schemas.microsoft.com/office/powerpoint/2010/main" val="28219793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573AAC-3A70-4486-BB05-0CA711F5802E}" type="datetimeFigureOut">
              <a:rPr lang="en-US"/>
              <a:pPr>
                <a:defRPr/>
              </a:pPr>
              <a:t>4/26/2016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F982A2D-44F8-454B-8160-99945BB87270}" type="slidenum">
              <a:rPr lang="en-US"/>
              <a:pPr>
                <a:defRPr/>
              </a:pPr>
              <a:t>‹#›</a:t>
            </a:fld>
            <a:endParaRPr lang="en-US"/>
          </a:p>
        </p:txBody>
      </p:sp>
    </p:spTree>
    <p:extLst>
      <p:ext uri="{BB962C8B-B14F-4D97-AF65-F5344CB8AC3E}">
        <p14:creationId xmlns:p14="http://schemas.microsoft.com/office/powerpoint/2010/main" val="2130903708"/>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4C27CE-60D7-47A7-B958-A13D5BC08BCA}" type="datetimeFigureOut">
              <a:rPr lang="en-US"/>
              <a:pPr>
                <a:defRPr/>
              </a:pPr>
              <a:t>4/26/2016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DAD360F-3392-4310-9EAA-A4B4A6F147EB}" type="slidenum">
              <a:rPr lang="en-US"/>
              <a:pPr>
                <a:defRPr/>
              </a:pPr>
              <a:t>‹#›</a:t>
            </a:fld>
            <a:endParaRPr lang="en-US"/>
          </a:p>
        </p:txBody>
      </p:sp>
    </p:spTree>
    <p:extLst>
      <p:ext uri="{BB962C8B-B14F-4D97-AF65-F5344CB8AC3E}">
        <p14:creationId xmlns:p14="http://schemas.microsoft.com/office/powerpoint/2010/main" val="3017039462"/>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pPr>
              <a:defRPr/>
            </a:pPr>
            <a:fld id="{BE70F06F-82D4-43DC-80F3-E84085963A1A}" type="datetimeFigureOut">
              <a:rPr lang="en-US"/>
              <a:pPr>
                <a:defRPr/>
              </a:pPr>
              <a:t>4/26/2016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smtClean="0"/>
            </a:lvl1pPr>
          </a:lstStyle>
          <a:p>
            <a:pPr>
              <a:defRPr/>
            </a:pPr>
            <a:fld id="{65899284-782D-4D9A-864D-9F6247D42555}" type="slidenum">
              <a:rPr lang="en-US"/>
              <a:pPr>
                <a:defRPr/>
              </a:pPr>
              <a:t>‹#›</a:t>
            </a:fld>
            <a:endParaRPr lang="en-US"/>
          </a:p>
        </p:txBody>
      </p:sp>
    </p:spTree>
    <p:extLst>
      <p:ext uri="{BB962C8B-B14F-4D97-AF65-F5344CB8AC3E}">
        <p14:creationId xmlns:p14="http://schemas.microsoft.com/office/powerpoint/2010/main" val="4238163411"/>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E515862-4764-471D-8BDA-A1AB885F9E9F}"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5E90B9-0862-4BC7-8C01-13E4814B30CC}" type="slidenum">
              <a:rPr lang="en-US"/>
              <a:pPr>
                <a:defRPr/>
              </a:pPr>
              <a:t>‹#›</a:t>
            </a:fld>
            <a:endParaRPr lang="en-US"/>
          </a:p>
        </p:txBody>
      </p:sp>
    </p:spTree>
    <p:extLst>
      <p:ext uri="{BB962C8B-B14F-4D97-AF65-F5344CB8AC3E}">
        <p14:creationId xmlns:p14="http://schemas.microsoft.com/office/powerpoint/2010/main" val="53683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pPr>
              <a:defRPr/>
            </a:pPr>
            <a:fld id="{E6573399-D8F9-4C53-BFAA-5AB3B51E886D}" type="datetimeFigureOut">
              <a:rPr lang="en-US"/>
              <a:pPr>
                <a:defRPr/>
              </a:pPr>
              <a:t>4/26/2016</a:t>
            </a:fld>
            <a:endParaRPr lang="en-US"/>
          </a:p>
        </p:txBody>
      </p:sp>
      <p:sp>
        <p:nvSpPr>
          <p:cNvPr id="7"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smtClean="0"/>
            </a:lvl1pPr>
          </a:lstStyle>
          <a:p>
            <a:pPr>
              <a:defRPr/>
            </a:pPr>
            <a:fld id="{5B11DEF4-86F2-45FF-90B8-B11D49CC2B86}" type="slidenum">
              <a:rPr lang="en-US"/>
              <a:pPr>
                <a:defRPr/>
              </a:pPr>
              <a:t>‹#›</a:t>
            </a:fld>
            <a:endParaRPr lang="en-US"/>
          </a:p>
        </p:txBody>
      </p:sp>
    </p:spTree>
    <p:extLst>
      <p:ext uri="{BB962C8B-B14F-4D97-AF65-F5344CB8AC3E}">
        <p14:creationId xmlns:p14="http://schemas.microsoft.com/office/powerpoint/2010/main" val="41410230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A6C8198-3ECD-46DA-A248-49F1113A135E}"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71438C3-AEDE-4F76-B5B4-88564D1ADE6F}" type="slidenum">
              <a:rPr lang="en-US"/>
              <a:pPr>
                <a:defRPr/>
              </a:pPr>
              <a:t>‹#›</a:t>
            </a:fld>
            <a:endParaRPr lang="en-US"/>
          </a:p>
        </p:txBody>
      </p:sp>
    </p:spTree>
    <p:extLst>
      <p:ext uri="{BB962C8B-B14F-4D97-AF65-F5344CB8AC3E}">
        <p14:creationId xmlns:p14="http://schemas.microsoft.com/office/powerpoint/2010/main" val="2162303108"/>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704635-1A07-4FF2-9437-BA7FC18BD3F8}"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D3CE86-A158-4FD8-A7AD-456491C44C54}" type="slidenum">
              <a:rPr lang="en-US"/>
              <a:pPr>
                <a:defRPr/>
              </a:pPr>
              <a:t>‹#›</a:t>
            </a:fld>
            <a:endParaRPr lang="en-US"/>
          </a:p>
        </p:txBody>
      </p:sp>
    </p:spTree>
    <p:extLst>
      <p:ext uri="{BB962C8B-B14F-4D97-AF65-F5344CB8AC3E}">
        <p14:creationId xmlns:p14="http://schemas.microsoft.com/office/powerpoint/2010/main" val="1258076165"/>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707A1B8-6C94-4F7F-A78D-CDF83741DB4F}" type="datetimeFigureOut">
              <a:rPr lang="en-US"/>
              <a:pPr>
                <a:defRPr/>
              </a:pPr>
              <a:t>4/26/2016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124DC70-61CD-4E29-A51F-0775B9B249B8}" type="slidenum">
              <a:rPr lang="en-US"/>
              <a:pPr>
                <a:defRPr/>
              </a:pPr>
              <a:t>‹#›</a:t>
            </a:fld>
            <a:endParaRPr lang="en-US"/>
          </a:p>
        </p:txBody>
      </p:sp>
    </p:spTree>
    <p:extLst>
      <p:ext uri="{BB962C8B-B14F-4D97-AF65-F5344CB8AC3E}">
        <p14:creationId xmlns:p14="http://schemas.microsoft.com/office/powerpoint/2010/main" val="1536243782"/>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580D80-A8A3-4A8A-BB8E-15E06FBF45EF}"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36DDE4-1518-4399-AA01-A700050056AC}" type="slidenum">
              <a:rPr lang="en-US"/>
              <a:pPr>
                <a:defRPr/>
              </a:pPr>
              <a:t>‹#›</a:t>
            </a:fld>
            <a:endParaRPr lang="en-US"/>
          </a:p>
        </p:txBody>
      </p:sp>
    </p:spTree>
    <p:extLst>
      <p:ext uri="{BB962C8B-B14F-4D97-AF65-F5344CB8AC3E}">
        <p14:creationId xmlns:p14="http://schemas.microsoft.com/office/powerpoint/2010/main" val="285218016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6A2C13-ADC4-4515-A505-989171AED9DB}"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FAD237-36C4-4354-A552-6AF03BD0B35E}" type="slidenum">
              <a:rPr lang="en-US"/>
              <a:pPr>
                <a:defRPr/>
              </a:pPr>
              <a:t>‹#›</a:t>
            </a:fld>
            <a:endParaRPr lang="en-US"/>
          </a:p>
        </p:txBody>
      </p:sp>
    </p:spTree>
    <p:extLst>
      <p:ext uri="{BB962C8B-B14F-4D97-AF65-F5344CB8AC3E}">
        <p14:creationId xmlns:p14="http://schemas.microsoft.com/office/powerpoint/2010/main" val="2794860725"/>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CA22DE-08F8-49AA-AB27-B4A60DF4C822}"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0F9887-1B94-4CDD-AF69-27A78B35DB0D}" type="slidenum">
              <a:rPr lang="en-US"/>
              <a:pPr>
                <a:defRPr/>
              </a:pPr>
              <a:t>‹#›</a:t>
            </a:fld>
            <a:endParaRPr lang="en-US"/>
          </a:p>
        </p:txBody>
      </p:sp>
    </p:spTree>
    <p:extLst>
      <p:ext uri="{BB962C8B-B14F-4D97-AF65-F5344CB8AC3E}">
        <p14:creationId xmlns:p14="http://schemas.microsoft.com/office/powerpoint/2010/main" val="164714834"/>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E9F45C-0039-4322-A814-D1BC2239E2A2}"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A6DBF1-E4A2-4E6A-9DB8-587997DBD0B5}" type="slidenum">
              <a:rPr lang="en-US"/>
              <a:pPr>
                <a:defRPr/>
              </a:pPr>
              <a:t>‹#›</a:t>
            </a:fld>
            <a:endParaRPr lang="en-US"/>
          </a:p>
        </p:txBody>
      </p:sp>
    </p:spTree>
    <p:extLst>
      <p:ext uri="{BB962C8B-B14F-4D97-AF65-F5344CB8AC3E}">
        <p14:creationId xmlns:p14="http://schemas.microsoft.com/office/powerpoint/2010/main" val="1437407193"/>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eaLnBrk="1" hangingPunct="1">
              <a:defRPr/>
            </a:pPr>
            <a:fld id="{BF83758F-7E32-45F8-9E0E-2F0B6B6C767C}" type="datetimeFigureOut">
              <a:rPr lang="en-US">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1" hangingPunct="1">
              <a:defRPr/>
            </a:pPr>
            <a:fld id="{CC21F7DE-A54E-4C9A-9385-678EEB7FE9A8}" type="slidenum">
              <a:rPr lang="en-US">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pic>
        <p:nvPicPr>
          <p:cNvPr id="1032" name="Picture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635875" y="5834063"/>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29400"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54454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ransition spd="slow">
    <p:wipe dir="d"/>
  </p:transition>
  <p:timing>
    <p:tnLst>
      <p:par>
        <p:cTn id="1" dur="indefinite" restart="never" nodeType="tmRoot"/>
      </p:par>
    </p:tnLst>
  </p:timing>
  <p:txStyles>
    <p:titleStyle>
      <a:lvl1pPr algn="l" rtl="0" eaLnBrk="0" fontAlgn="base" hangingPunct="0">
        <a:spcBef>
          <a:spcPct val="0"/>
        </a:spcBef>
        <a:spcAft>
          <a:spcPct val="0"/>
        </a:spcAft>
        <a:defRPr lang="en-US" sz="4400" kern="1200" dirty="0">
          <a:solidFill>
            <a:schemeClr val="tx1"/>
          </a:solidFill>
          <a:latin typeface="+mj-lt"/>
          <a:ea typeface="MS PGothic" pitchFamily="34" charset="-128"/>
          <a:cs typeface="+mj-cs"/>
        </a:defRPr>
      </a:lvl1pPr>
      <a:lvl2pPr algn="l" rtl="0" eaLnBrk="0" fontAlgn="base" hangingPunct="0">
        <a:spcBef>
          <a:spcPct val="0"/>
        </a:spcBef>
        <a:spcAft>
          <a:spcPct val="0"/>
        </a:spcAft>
        <a:defRPr sz="4400">
          <a:solidFill>
            <a:schemeClr val="tx1"/>
          </a:solidFill>
          <a:latin typeface="Cambria" pitchFamily="18" charset="0"/>
          <a:ea typeface="MS PGothic" pitchFamily="34" charset="-128"/>
        </a:defRPr>
      </a:lvl2pPr>
      <a:lvl3pPr algn="l" rtl="0" eaLnBrk="0" fontAlgn="base" hangingPunct="0">
        <a:spcBef>
          <a:spcPct val="0"/>
        </a:spcBef>
        <a:spcAft>
          <a:spcPct val="0"/>
        </a:spcAft>
        <a:defRPr sz="4400">
          <a:solidFill>
            <a:schemeClr val="tx1"/>
          </a:solidFill>
          <a:latin typeface="Cambria" pitchFamily="18" charset="0"/>
          <a:ea typeface="MS PGothic" pitchFamily="34" charset="-128"/>
        </a:defRPr>
      </a:lvl3pPr>
      <a:lvl4pPr algn="l" rtl="0" eaLnBrk="0" fontAlgn="base" hangingPunct="0">
        <a:spcBef>
          <a:spcPct val="0"/>
        </a:spcBef>
        <a:spcAft>
          <a:spcPct val="0"/>
        </a:spcAft>
        <a:defRPr sz="4400">
          <a:solidFill>
            <a:schemeClr val="tx1"/>
          </a:solidFill>
          <a:latin typeface="Cambria" pitchFamily="18" charset="0"/>
          <a:ea typeface="MS PGothic" pitchFamily="34" charset="-128"/>
        </a:defRPr>
      </a:lvl4pPr>
      <a:lvl5pPr algn="l" rtl="0" eaLnBrk="0" fontAlgn="base" hangingPunct="0">
        <a:spcBef>
          <a:spcPct val="0"/>
        </a:spcBef>
        <a:spcAft>
          <a:spcPct val="0"/>
        </a:spcAft>
        <a:defRPr sz="4400">
          <a:solidFill>
            <a:schemeClr val="tx1"/>
          </a:solidFill>
          <a:latin typeface="Cambria" pitchFamily="18" charset="0"/>
          <a:ea typeface="MS PGothic" pitchFamily="34" charset="-128"/>
        </a:defRPr>
      </a:lvl5pPr>
      <a:lvl6pPr marL="457200" algn="l" rtl="0" eaLnBrk="1" fontAlgn="base" hangingPunct="1">
        <a:spcBef>
          <a:spcPct val="0"/>
        </a:spcBef>
        <a:spcAft>
          <a:spcPct val="0"/>
        </a:spcAft>
        <a:defRPr sz="4400">
          <a:solidFill>
            <a:schemeClr val="tx1"/>
          </a:solidFill>
          <a:latin typeface="Cambria" pitchFamily="18" charset="0"/>
        </a:defRPr>
      </a:lvl6pPr>
      <a:lvl7pPr marL="914400" algn="l" rtl="0" eaLnBrk="1" fontAlgn="base" hangingPunct="1">
        <a:spcBef>
          <a:spcPct val="0"/>
        </a:spcBef>
        <a:spcAft>
          <a:spcPct val="0"/>
        </a:spcAft>
        <a:defRPr sz="4400">
          <a:solidFill>
            <a:schemeClr val="tx1"/>
          </a:solidFill>
          <a:latin typeface="Cambria" pitchFamily="18" charset="0"/>
        </a:defRPr>
      </a:lvl7pPr>
      <a:lvl8pPr marL="1371600" algn="l" rtl="0" eaLnBrk="1" fontAlgn="base" hangingPunct="1">
        <a:spcBef>
          <a:spcPct val="0"/>
        </a:spcBef>
        <a:spcAft>
          <a:spcPct val="0"/>
        </a:spcAft>
        <a:defRPr sz="4400">
          <a:solidFill>
            <a:schemeClr val="tx1"/>
          </a:solidFill>
          <a:latin typeface="Cambria" pitchFamily="18" charset="0"/>
        </a:defRPr>
      </a:lvl8pPr>
      <a:lvl9pPr marL="1828800" algn="l" rtl="0" eaLnBrk="1" fontAlgn="base" hangingPunct="1">
        <a:spcBef>
          <a:spcPct val="0"/>
        </a:spcBef>
        <a:spcAft>
          <a:spcPct val="0"/>
        </a:spcAft>
        <a:defRPr sz="4400">
          <a:solidFill>
            <a:schemeClr val="tx1"/>
          </a:solidFill>
          <a:latin typeface="Cambria" pitchFamily="18"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1.m4a"/><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0.wma"/><Relationship Id="rId1" Type="http://schemas.microsoft.com/office/2007/relationships/media" Target="../media/media100.wma"/><Relationship Id="rId6" Type="http://schemas.openxmlformats.org/officeDocument/2006/relationships/image" Target="../media/image11.png"/><Relationship Id="rId5" Type="http://schemas.openxmlformats.org/officeDocument/2006/relationships/image" Target="../media/image114.jpeg"/><Relationship Id="rId4" Type="http://schemas.openxmlformats.org/officeDocument/2006/relationships/notesSlide" Target="../notesSlides/notesSlide96.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1.wma"/><Relationship Id="rId1" Type="http://schemas.microsoft.com/office/2007/relationships/media" Target="../media/media101.wma"/><Relationship Id="rId5" Type="http://schemas.openxmlformats.org/officeDocument/2006/relationships/image" Target="../media/image11.png"/><Relationship Id="rId4" Type="http://schemas.openxmlformats.org/officeDocument/2006/relationships/notesSlide" Target="../notesSlides/notesSlide9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2.wma"/><Relationship Id="rId1" Type="http://schemas.microsoft.com/office/2007/relationships/media" Target="../media/media102.wma"/><Relationship Id="rId6" Type="http://schemas.openxmlformats.org/officeDocument/2006/relationships/image" Target="../media/image11.png"/><Relationship Id="rId5" Type="http://schemas.openxmlformats.org/officeDocument/2006/relationships/image" Target="../media/image115.jpeg"/><Relationship Id="rId4" Type="http://schemas.openxmlformats.org/officeDocument/2006/relationships/notesSlide" Target="../notesSlides/notesSlide98.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3.wma"/><Relationship Id="rId1" Type="http://schemas.microsoft.com/office/2007/relationships/media" Target="../media/media103.wma"/><Relationship Id="rId6" Type="http://schemas.openxmlformats.org/officeDocument/2006/relationships/image" Target="../media/image11.png"/><Relationship Id="rId5" Type="http://schemas.openxmlformats.org/officeDocument/2006/relationships/image" Target="../media/image116.jpeg"/><Relationship Id="rId4" Type="http://schemas.openxmlformats.org/officeDocument/2006/relationships/notesSlide" Target="../notesSlides/notesSlide99.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4.wma"/><Relationship Id="rId1" Type="http://schemas.microsoft.com/office/2007/relationships/media" Target="../media/media104.wma"/><Relationship Id="rId5" Type="http://schemas.openxmlformats.org/officeDocument/2006/relationships/image" Target="../media/image11.png"/><Relationship Id="rId4" Type="http://schemas.openxmlformats.org/officeDocument/2006/relationships/image" Target="../media/image117.jpeg"/></Relationships>
</file>

<file path=ppt/slides/_rels/slide105.xml.rels><?xml version="1.0" encoding="UTF-8" standalone="yes"?>
<Relationships xmlns="http://schemas.openxmlformats.org/package/2006/relationships"><Relationship Id="rId8" Type="http://schemas.openxmlformats.org/officeDocument/2006/relationships/hyperlink" Target="http://www.start2farm.gov/" TargetMode="External"/><Relationship Id="rId3" Type="http://schemas.microsoft.com/office/2007/relationships/media" Target="../media/media105.m4a"/><Relationship Id="rId7" Type="http://schemas.openxmlformats.org/officeDocument/2006/relationships/hyperlink" Target="http://web.extension.illinois.edu/smallfarm/" TargetMode="Externa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00.xml"/><Relationship Id="rId5" Type="http://schemas.openxmlformats.org/officeDocument/2006/relationships/slideLayout" Target="../slideLayouts/slideLayout3.xml"/><Relationship Id="rId10" Type="http://schemas.openxmlformats.org/officeDocument/2006/relationships/image" Target="../media/image10.png"/><Relationship Id="rId4" Type="http://schemas.openxmlformats.org/officeDocument/2006/relationships/audio" Target="../media/media105.m4a"/><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1.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1.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1.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1.png"/><Relationship Id="rId5" Type="http://schemas.openxmlformats.org/officeDocument/2006/relationships/image" Target="../media/image2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1.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1.pn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1.png"/><Relationship Id="rId5" Type="http://schemas.openxmlformats.org/officeDocument/2006/relationships/image" Target="../media/image2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1.png"/><Relationship Id="rId5" Type="http://schemas.openxmlformats.org/officeDocument/2006/relationships/image" Target="../media/image27.w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8.jpe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1.png"/><Relationship Id="rId5" Type="http://schemas.openxmlformats.org/officeDocument/2006/relationships/image" Target="../media/image2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11.png"/><Relationship Id="rId5" Type="http://schemas.openxmlformats.org/officeDocument/2006/relationships/image" Target="../media/image3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1.png"/><Relationship Id="rId5" Type="http://schemas.openxmlformats.org/officeDocument/2006/relationships/image" Target="../media/image3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11.png"/><Relationship Id="rId5" Type="http://schemas.openxmlformats.org/officeDocument/2006/relationships/image" Target="../media/image3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1.png"/><Relationship Id="rId5" Type="http://schemas.openxmlformats.org/officeDocument/2006/relationships/image" Target="../media/image33.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1.png"/><Relationship Id="rId5" Type="http://schemas.openxmlformats.org/officeDocument/2006/relationships/image" Target="../media/image3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0.xml"/><Relationship Id="rId7" Type="http://schemas.openxmlformats.org/officeDocument/2006/relationships/image" Target="../media/image31.jpe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1.png"/><Relationship Id="rId5" Type="http://schemas.openxmlformats.org/officeDocument/2006/relationships/image" Target="../media/image41.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11.png"/><Relationship Id="rId5" Type="http://schemas.openxmlformats.org/officeDocument/2006/relationships/image" Target="../media/image42.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11.png"/><Relationship Id="rId5" Type="http://schemas.openxmlformats.org/officeDocument/2006/relationships/image" Target="../media/image4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11.png"/><Relationship Id="rId5" Type="http://schemas.openxmlformats.org/officeDocument/2006/relationships/image" Target="../media/image44.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1.png"/><Relationship Id="rId5" Type="http://schemas.openxmlformats.org/officeDocument/2006/relationships/image" Target="../media/image45.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11.png"/><Relationship Id="rId5" Type="http://schemas.openxmlformats.org/officeDocument/2006/relationships/image" Target="../media/image46.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11.png"/><Relationship Id="rId5" Type="http://schemas.openxmlformats.org/officeDocument/2006/relationships/image" Target="../media/image47.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11.png"/><Relationship Id="rId5" Type="http://schemas.openxmlformats.org/officeDocument/2006/relationships/image" Target="../media/image48.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0.xml"/><Relationship Id="rId7" Type="http://schemas.openxmlformats.org/officeDocument/2006/relationships/image" Target="../media/image51.jpe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47.jpeg"/><Relationship Id="rId5" Type="http://schemas.openxmlformats.org/officeDocument/2006/relationships/image" Target="../media/image54.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11.png"/><Relationship Id="rId5" Type="http://schemas.openxmlformats.org/officeDocument/2006/relationships/image" Target="../media/image5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11.png"/><Relationship Id="rId5" Type="http://schemas.openxmlformats.org/officeDocument/2006/relationships/image" Target="../media/image56.jpe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11.png"/><Relationship Id="rId5" Type="http://schemas.openxmlformats.org/officeDocument/2006/relationships/image" Target="../media/image57.jpe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11.png"/><Relationship Id="rId5" Type="http://schemas.openxmlformats.org/officeDocument/2006/relationships/image" Target="../media/image58.jpe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11.png"/><Relationship Id="rId5" Type="http://schemas.openxmlformats.org/officeDocument/2006/relationships/image" Target="../media/image59.jpe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11.png"/><Relationship Id="rId5" Type="http://schemas.openxmlformats.org/officeDocument/2006/relationships/image" Target="../media/image60.jpe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11.png"/><Relationship Id="rId5" Type="http://schemas.openxmlformats.org/officeDocument/2006/relationships/image" Target="../media/image61.jpe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11.png"/><Relationship Id="rId5" Type="http://schemas.openxmlformats.org/officeDocument/2006/relationships/image" Target="../media/image62.jpe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11.png"/><Relationship Id="rId5" Type="http://schemas.openxmlformats.org/officeDocument/2006/relationships/image" Target="../media/image63.jpe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11.png"/><Relationship Id="rId5" Type="http://schemas.openxmlformats.org/officeDocument/2006/relationships/image" Target="../media/image64.jpe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11.png"/><Relationship Id="rId5" Type="http://schemas.openxmlformats.org/officeDocument/2006/relationships/image" Target="../media/image65.jpe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11.png"/><Relationship Id="rId5" Type="http://schemas.openxmlformats.org/officeDocument/2006/relationships/image" Target="../media/image66.jpe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11.png"/><Relationship Id="rId5" Type="http://schemas.openxmlformats.org/officeDocument/2006/relationships/image" Target="../media/image67.jpe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11.png"/><Relationship Id="rId5" Type="http://schemas.openxmlformats.org/officeDocument/2006/relationships/image" Target="../media/image68.jpe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wma"/><Relationship Id="rId1" Type="http://schemas.microsoft.com/office/2007/relationships/media" Target="../media/media60.wma"/><Relationship Id="rId6" Type="http://schemas.openxmlformats.org/officeDocument/2006/relationships/image" Target="../media/image11.png"/><Relationship Id="rId5" Type="http://schemas.openxmlformats.org/officeDocument/2006/relationships/image" Target="../media/image69.jpe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11.png"/><Relationship Id="rId5" Type="http://schemas.openxmlformats.org/officeDocument/2006/relationships/image" Target="../media/image70.jpe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2.wma"/><Relationship Id="rId1" Type="http://schemas.microsoft.com/office/2007/relationships/media" Target="../media/media62.wma"/><Relationship Id="rId6" Type="http://schemas.openxmlformats.org/officeDocument/2006/relationships/image" Target="../media/image11.png"/><Relationship Id="rId5" Type="http://schemas.openxmlformats.org/officeDocument/2006/relationships/image" Target="../media/image71.jpe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image" Target="../media/image11.png"/><Relationship Id="rId5" Type="http://schemas.openxmlformats.org/officeDocument/2006/relationships/image" Target="../media/image72.jpe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4.wma"/><Relationship Id="rId1" Type="http://schemas.microsoft.com/office/2007/relationships/media" Target="../media/media64.wma"/><Relationship Id="rId6" Type="http://schemas.openxmlformats.org/officeDocument/2006/relationships/image" Target="../media/image11.png"/><Relationship Id="rId5" Type="http://schemas.openxmlformats.org/officeDocument/2006/relationships/image" Target="../media/image73.jpe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5.wma"/><Relationship Id="rId1" Type="http://schemas.microsoft.com/office/2007/relationships/media" Target="../media/media65.wma"/><Relationship Id="rId6" Type="http://schemas.openxmlformats.org/officeDocument/2006/relationships/image" Target="../media/image11.png"/><Relationship Id="rId5" Type="http://schemas.openxmlformats.org/officeDocument/2006/relationships/image" Target="../media/image74.jpe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6.wma"/><Relationship Id="rId1" Type="http://schemas.microsoft.com/office/2007/relationships/media" Target="../media/media66.wma"/><Relationship Id="rId6" Type="http://schemas.openxmlformats.org/officeDocument/2006/relationships/image" Target="../media/image11.png"/><Relationship Id="rId5" Type="http://schemas.openxmlformats.org/officeDocument/2006/relationships/image" Target="../media/image75.jpe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7.wma"/><Relationship Id="rId1" Type="http://schemas.microsoft.com/office/2007/relationships/media" Target="../media/media67.wma"/><Relationship Id="rId6" Type="http://schemas.openxmlformats.org/officeDocument/2006/relationships/image" Target="../media/image11.png"/><Relationship Id="rId5" Type="http://schemas.openxmlformats.org/officeDocument/2006/relationships/image" Target="../media/image32.jpe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8.wma"/><Relationship Id="rId1" Type="http://schemas.microsoft.com/office/2007/relationships/media" Target="../media/media68.wma"/><Relationship Id="rId6" Type="http://schemas.openxmlformats.org/officeDocument/2006/relationships/image" Target="../media/image11.png"/><Relationship Id="rId5" Type="http://schemas.openxmlformats.org/officeDocument/2006/relationships/image" Target="../media/image76.jpe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69.wma"/><Relationship Id="rId1" Type="http://schemas.microsoft.com/office/2007/relationships/media" Target="../media/media69.wma"/><Relationship Id="rId6" Type="http://schemas.openxmlformats.org/officeDocument/2006/relationships/image" Target="../media/image78.jpeg"/><Relationship Id="rId5" Type="http://schemas.openxmlformats.org/officeDocument/2006/relationships/image" Target="../media/image77.gif"/><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0.wma"/><Relationship Id="rId1" Type="http://schemas.microsoft.com/office/2007/relationships/media" Target="../media/media70.wma"/><Relationship Id="rId6" Type="http://schemas.openxmlformats.org/officeDocument/2006/relationships/image" Target="../media/image11.png"/><Relationship Id="rId5" Type="http://schemas.openxmlformats.org/officeDocument/2006/relationships/image" Target="../media/image79.jpeg"/><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1.wma"/><Relationship Id="rId1" Type="http://schemas.microsoft.com/office/2007/relationships/media" Target="../media/media71.wma"/><Relationship Id="rId6" Type="http://schemas.openxmlformats.org/officeDocument/2006/relationships/image" Target="../media/image11.png"/><Relationship Id="rId5" Type="http://schemas.openxmlformats.org/officeDocument/2006/relationships/image" Target="../media/image80.jp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2.wma"/><Relationship Id="rId1" Type="http://schemas.microsoft.com/office/2007/relationships/media" Target="../media/media72.wma"/><Relationship Id="rId6" Type="http://schemas.openxmlformats.org/officeDocument/2006/relationships/image" Target="../media/image11.png"/><Relationship Id="rId5" Type="http://schemas.openxmlformats.org/officeDocument/2006/relationships/image" Target="../media/image81.jpeg"/><Relationship Id="rId4"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3.wma"/><Relationship Id="rId1" Type="http://schemas.microsoft.com/office/2007/relationships/media" Target="../media/media73.wma"/><Relationship Id="rId6" Type="http://schemas.openxmlformats.org/officeDocument/2006/relationships/image" Target="../media/image11.png"/><Relationship Id="rId5" Type="http://schemas.openxmlformats.org/officeDocument/2006/relationships/image" Target="../media/image82.jpeg"/><Relationship Id="rId4"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4.wma"/><Relationship Id="rId1" Type="http://schemas.microsoft.com/office/2007/relationships/media" Target="../media/media74.wma"/><Relationship Id="rId5" Type="http://schemas.openxmlformats.org/officeDocument/2006/relationships/image" Target="../media/image11.png"/><Relationship Id="rId4"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5.wma"/><Relationship Id="rId1" Type="http://schemas.microsoft.com/office/2007/relationships/media" Target="../media/media75.wma"/><Relationship Id="rId5" Type="http://schemas.openxmlformats.org/officeDocument/2006/relationships/image" Target="../media/image11.png"/><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6.wma"/><Relationship Id="rId1" Type="http://schemas.microsoft.com/office/2007/relationships/media" Target="../media/media76.wma"/><Relationship Id="rId5" Type="http://schemas.openxmlformats.org/officeDocument/2006/relationships/image" Target="../media/image11.png"/><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7.wma"/><Relationship Id="rId1" Type="http://schemas.microsoft.com/office/2007/relationships/media" Target="../media/media77.wma"/><Relationship Id="rId6" Type="http://schemas.openxmlformats.org/officeDocument/2006/relationships/image" Target="../media/image11.png"/><Relationship Id="rId5" Type="http://schemas.openxmlformats.org/officeDocument/2006/relationships/image" Target="../media/image85.jpeg"/><Relationship Id="rId4"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8.wma"/><Relationship Id="rId1" Type="http://schemas.microsoft.com/office/2007/relationships/media" Target="../media/media78.wma"/><Relationship Id="rId6" Type="http://schemas.openxmlformats.org/officeDocument/2006/relationships/image" Target="../media/image11.png"/><Relationship Id="rId5" Type="http://schemas.openxmlformats.org/officeDocument/2006/relationships/image" Target="../media/image86.jpeg"/><Relationship Id="rId4"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9.wma"/><Relationship Id="rId1" Type="http://schemas.microsoft.com/office/2007/relationships/media" Target="../media/media79.wma"/><Relationship Id="rId6" Type="http://schemas.openxmlformats.org/officeDocument/2006/relationships/image" Target="../media/image11.png"/><Relationship Id="rId5" Type="http://schemas.openxmlformats.org/officeDocument/2006/relationships/image" Target="../media/image87.jpeg"/><Relationship Id="rId4"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0.wma"/><Relationship Id="rId1" Type="http://schemas.microsoft.com/office/2007/relationships/media" Target="../media/media80.wma"/><Relationship Id="rId5" Type="http://schemas.openxmlformats.org/officeDocument/2006/relationships/image" Target="../media/image11.png"/><Relationship Id="rId4" Type="http://schemas.openxmlformats.org/officeDocument/2006/relationships/notesSlide" Target="../notesSlides/notesSlide7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1.wma"/><Relationship Id="rId1" Type="http://schemas.microsoft.com/office/2007/relationships/media" Target="../media/media81.wma"/><Relationship Id="rId6" Type="http://schemas.openxmlformats.org/officeDocument/2006/relationships/image" Target="../media/image11.png"/><Relationship Id="rId5" Type="http://schemas.openxmlformats.org/officeDocument/2006/relationships/image" Target="../media/image88.jpeg"/><Relationship Id="rId4" Type="http://schemas.openxmlformats.org/officeDocument/2006/relationships/notesSlide" Target="../notesSlides/notesSlide78.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2.wma"/><Relationship Id="rId1" Type="http://schemas.microsoft.com/office/2007/relationships/media" Target="../media/media82.wma"/><Relationship Id="rId6" Type="http://schemas.openxmlformats.org/officeDocument/2006/relationships/image" Target="../media/image11.png"/><Relationship Id="rId5" Type="http://schemas.openxmlformats.org/officeDocument/2006/relationships/image" Target="../media/image89.jpeg"/><Relationship Id="rId4" Type="http://schemas.openxmlformats.org/officeDocument/2006/relationships/notesSlide" Target="../notesSlides/notesSlide79.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3.wma"/><Relationship Id="rId1" Type="http://schemas.microsoft.com/office/2007/relationships/media" Target="../media/media83.wma"/><Relationship Id="rId6" Type="http://schemas.openxmlformats.org/officeDocument/2006/relationships/image" Target="../media/image11.png"/><Relationship Id="rId5" Type="http://schemas.openxmlformats.org/officeDocument/2006/relationships/image" Target="../media/image90.jpeg"/><Relationship Id="rId4"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4.wma"/><Relationship Id="rId1" Type="http://schemas.microsoft.com/office/2007/relationships/media" Target="../media/media84.wma"/><Relationship Id="rId5" Type="http://schemas.openxmlformats.org/officeDocument/2006/relationships/image" Target="../media/image11.png"/><Relationship Id="rId4"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image" Target="../media/image93.png"/><Relationship Id="rId2" Type="http://schemas.openxmlformats.org/officeDocument/2006/relationships/audio" Target="../media/media85.wma"/><Relationship Id="rId1" Type="http://schemas.microsoft.com/office/2007/relationships/media" Target="../media/media85.wma"/><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image" Target="../media/image96.wmf"/><Relationship Id="rId2" Type="http://schemas.openxmlformats.org/officeDocument/2006/relationships/audio" Target="../media/media86.wma"/><Relationship Id="rId1" Type="http://schemas.microsoft.com/office/2007/relationships/media" Target="../media/media86.wma"/><Relationship Id="rId6" Type="http://schemas.openxmlformats.org/officeDocument/2006/relationships/image" Target="../media/image95.wmf"/><Relationship Id="rId5" Type="http://schemas.openxmlformats.org/officeDocument/2006/relationships/image" Target="../media/image94.png"/><Relationship Id="rId4"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7.wma"/><Relationship Id="rId1" Type="http://schemas.microsoft.com/office/2007/relationships/media" Target="../media/media87.wma"/><Relationship Id="rId6" Type="http://schemas.openxmlformats.org/officeDocument/2006/relationships/image" Target="../media/image11.png"/><Relationship Id="rId5" Type="http://schemas.openxmlformats.org/officeDocument/2006/relationships/image" Target="../media/image97.wmf"/><Relationship Id="rId4" Type="http://schemas.openxmlformats.org/officeDocument/2006/relationships/notesSlide" Target="../notesSlides/notesSlide84.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88.wma"/><Relationship Id="rId1" Type="http://schemas.microsoft.com/office/2007/relationships/media" Target="../media/media88.wma"/><Relationship Id="rId6" Type="http://schemas.openxmlformats.org/officeDocument/2006/relationships/image" Target="../media/image99.png"/><Relationship Id="rId5" Type="http://schemas.openxmlformats.org/officeDocument/2006/relationships/image" Target="../media/image98.wmf"/><Relationship Id="rId4"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9.wma"/><Relationship Id="rId1" Type="http://schemas.microsoft.com/office/2007/relationships/media" Target="../media/media89.wma"/><Relationship Id="rId6" Type="http://schemas.openxmlformats.org/officeDocument/2006/relationships/image" Target="../media/image11.png"/><Relationship Id="rId5" Type="http://schemas.openxmlformats.org/officeDocument/2006/relationships/image" Target="../media/image100.jpeg"/><Relationship Id="rId4"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0.wma"/><Relationship Id="rId1" Type="http://schemas.microsoft.com/office/2007/relationships/media" Target="../media/media90.wma"/><Relationship Id="rId6" Type="http://schemas.openxmlformats.org/officeDocument/2006/relationships/image" Target="../media/image11.png"/><Relationship Id="rId5" Type="http://schemas.openxmlformats.org/officeDocument/2006/relationships/image" Target="../media/image101.jpeg"/><Relationship Id="rId4"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slideLayout" Target="../slideLayouts/slideLayout10.xml"/><Relationship Id="rId7" Type="http://schemas.openxmlformats.org/officeDocument/2006/relationships/image" Target="../media/image104.jpeg"/><Relationship Id="rId2" Type="http://schemas.openxmlformats.org/officeDocument/2006/relationships/audio" Target="../media/media91.wma"/><Relationship Id="rId1" Type="http://schemas.microsoft.com/office/2007/relationships/media" Target="../media/media91.wma"/><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notesSlide" Target="../notesSlides/notesSlide88.xml"/><Relationship Id="rId9" Type="http://schemas.openxmlformats.org/officeDocument/2006/relationships/image" Target="../media/image11.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2.wma"/><Relationship Id="rId1" Type="http://schemas.microsoft.com/office/2007/relationships/media" Target="../media/media92.wma"/><Relationship Id="rId6" Type="http://schemas.openxmlformats.org/officeDocument/2006/relationships/image" Target="../media/image11.png"/><Relationship Id="rId5" Type="http://schemas.openxmlformats.org/officeDocument/2006/relationships/image" Target="../media/image106.jpeg"/><Relationship Id="rId4" Type="http://schemas.openxmlformats.org/officeDocument/2006/relationships/notesSlide" Target="../notesSlides/notesSlide89.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3.wma"/><Relationship Id="rId1" Type="http://schemas.microsoft.com/office/2007/relationships/media" Target="../media/media93.wma"/><Relationship Id="rId6" Type="http://schemas.openxmlformats.org/officeDocument/2006/relationships/image" Target="../media/image11.png"/><Relationship Id="rId5" Type="http://schemas.openxmlformats.org/officeDocument/2006/relationships/image" Target="../media/image107.jpeg"/><Relationship Id="rId4"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4.wma"/><Relationship Id="rId1" Type="http://schemas.microsoft.com/office/2007/relationships/media" Target="../media/media94.wma"/><Relationship Id="rId6" Type="http://schemas.openxmlformats.org/officeDocument/2006/relationships/image" Target="../media/image11.png"/><Relationship Id="rId5" Type="http://schemas.openxmlformats.org/officeDocument/2006/relationships/image" Target="../media/image108.jpeg"/><Relationship Id="rId4" Type="http://schemas.openxmlformats.org/officeDocument/2006/relationships/notesSlide" Target="../notesSlides/notesSlide9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5.wma"/><Relationship Id="rId1" Type="http://schemas.microsoft.com/office/2007/relationships/media" Target="../media/media95.wma"/><Relationship Id="rId6" Type="http://schemas.openxmlformats.org/officeDocument/2006/relationships/image" Target="../media/image11.png"/><Relationship Id="rId5" Type="http://schemas.openxmlformats.org/officeDocument/2006/relationships/image" Target="../media/image109.jpeg"/><Relationship Id="rId4"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6.wma"/><Relationship Id="rId1" Type="http://schemas.microsoft.com/office/2007/relationships/media" Target="../media/media96.wma"/><Relationship Id="rId5" Type="http://schemas.openxmlformats.org/officeDocument/2006/relationships/image" Target="../media/image11.png"/><Relationship Id="rId4"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7.wma"/><Relationship Id="rId1" Type="http://schemas.microsoft.com/office/2007/relationships/media" Target="../media/media97.wma"/><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image" Target="../media/image112.png"/><Relationship Id="rId2" Type="http://schemas.openxmlformats.org/officeDocument/2006/relationships/audio" Target="../media/media98.wma"/><Relationship Id="rId1" Type="http://schemas.microsoft.com/office/2007/relationships/media" Target="../media/media98.wma"/><Relationship Id="rId6" Type="http://schemas.openxmlformats.org/officeDocument/2006/relationships/image" Target="../media/image111.png"/><Relationship Id="rId5" Type="http://schemas.openxmlformats.org/officeDocument/2006/relationships/image" Target="../media/image110.wmf"/><Relationship Id="rId4" Type="http://schemas.openxmlformats.org/officeDocument/2006/relationships/notesSlide" Target="../notesSlides/notesSlide94.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9.wma"/><Relationship Id="rId1" Type="http://schemas.microsoft.com/office/2007/relationships/media" Target="../media/media99.wma"/><Relationship Id="rId6" Type="http://schemas.openxmlformats.org/officeDocument/2006/relationships/image" Target="../media/image11.png"/><Relationship Id="rId5" Type="http://schemas.openxmlformats.org/officeDocument/2006/relationships/image" Target="../media/image113.jpeg"/><Relationship Id="rId4"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5583529"/>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68222281"/>
      </p:ext>
    </p:extLst>
  </p:cSld>
  <p:clrMapOvr>
    <a:masterClrMapping/>
  </p:clrMapOvr>
  <mc:AlternateContent xmlns:mc="http://schemas.openxmlformats.org/markup-compatibility/2006" xmlns:p14="http://schemas.microsoft.com/office/powerpoint/2010/main">
    <mc:Choice Requires="p14">
      <p:transition spd="slow" p14:dur="2000" advTm="50964"/>
    </mc:Choice>
    <mc:Fallback xmlns="">
      <p:transition spd="slow" advTm="50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304800"/>
            <a:ext cx="7543800" cy="1431925"/>
          </a:xfrm>
        </p:spPr>
        <p:txBody>
          <a:bodyPr/>
          <a:lstStyle/>
          <a:p>
            <a:r>
              <a:rPr lang="en-US" dirty="0" err="1" smtClean="0"/>
              <a:t>Shadecloth</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712976"/>
            <a:ext cx="6705600" cy="50292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02254926"/>
      </p:ext>
    </p:extLst>
  </p:cSld>
  <p:clrMapOvr>
    <a:masterClrMapping/>
  </p:clrMapOvr>
  <p:transition spd="slow" advTm="338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Hydroponic Production</a:t>
            </a:r>
            <a:endParaRPr lang="en-US" dirty="0"/>
          </a:p>
        </p:txBody>
      </p:sp>
      <p:sp>
        <p:nvSpPr>
          <p:cNvPr id="3" name="Content Placeholder 2"/>
          <p:cNvSpPr>
            <a:spLocks noGrp="1"/>
          </p:cNvSpPr>
          <p:nvPr>
            <p:ph idx="1"/>
          </p:nvPr>
        </p:nvSpPr>
        <p:spPr/>
        <p:txBody>
          <a:bodyPr/>
          <a:lstStyle/>
          <a:p>
            <a:r>
              <a:rPr lang="en-US" dirty="0" smtClean="0"/>
              <a:t>Plants grown without soil</a:t>
            </a:r>
          </a:p>
          <a:p>
            <a:r>
              <a:rPr lang="en-US" dirty="0" smtClean="0"/>
              <a:t>Allows production on sites with contaminated, poor or no soil.</a:t>
            </a:r>
          </a:p>
          <a:p>
            <a:r>
              <a:rPr lang="en-US" dirty="0" smtClean="0"/>
              <a:t>Soil pathogens not a factor</a:t>
            </a:r>
          </a:p>
          <a:p>
            <a:r>
              <a:rPr lang="en-US" dirty="0" smtClean="0"/>
              <a:t>Early yields</a:t>
            </a:r>
          </a:p>
          <a:p>
            <a:r>
              <a:rPr lang="en-US" dirty="0" smtClean="0"/>
              <a:t>Large yields</a:t>
            </a:r>
          </a:p>
          <a:p>
            <a:r>
              <a:rPr lang="en-US" dirty="0" smtClean="0"/>
              <a:t>Quality produce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43105460"/>
      </p:ext>
    </p:extLst>
  </p:cSld>
  <p:clrMapOvr>
    <a:masterClrMapping/>
  </p:clrMapOvr>
  <p:transition spd="slow" advTm="474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3155.JPG"/>
          <p:cNvPicPr>
            <a:picLocks noChangeAspect="1"/>
          </p:cNvPicPr>
          <p:nvPr/>
        </p:nvPicPr>
        <p:blipFill>
          <a:blip r:embed="rId5" cstate="print"/>
          <a:stretch>
            <a:fillRect/>
          </a:stretch>
        </p:blipFill>
        <p:spPr>
          <a:xfrm>
            <a:off x="1905000" y="0"/>
            <a:ext cx="5143500"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6415261"/>
      </p:ext>
    </p:extLst>
  </p:cSld>
  <p:clrMapOvr>
    <a:masterClrMapping/>
  </p:clrMapOvr>
  <p:transition spd="slow" advTm="795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3288.JPG"/>
          <p:cNvPicPr>
            <a:picLocks noChangeAspect="1"/>
          </p:cNvPicPr>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12894308"/>
      </p:ext>
    </p:extLst>
  </p:cSld>
  <p:clrMapOvr>
    <a:masterClrMapping/>
  </p:clrMapOvr>
  <mc:AlternateContent xmlns:mc="http://schemas.openxmlformats.org/markup-compatibility/2006" xmlns:p14="http://schemas.microsoft.com/office/powerpoint/2010/main">
    <mc:Choice Requires="p14">
      <p:transition spd="slow" p14:dur="2000" advTm="9079"/>
    </mc:Choice>
    <mc:Fallback xmlns="">
      <p:transition spd="slow" advTm="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2" y="0"/>
            <a:ext cx="9296400" cy="69723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7160956"/>
      </p:ext>
    </p:extLst>
  </p:cSld>
  <p:clrMapOvr>
    <a:masterClrMapping/>
  </p:clrMapOvr>
  <mc:AlternateContent xmlns:mc="http://schemas.openxmlformats.org/markup-compatibility/2006" xmlns:p14="http://schemas.microsoft.com/office/powerpoint/2010/main">
    <mc:Choice Requires="p14">
      <p:transition spd="slow" p14:dur="2000" advTm="24706"/>
    </mc:Choice>
    <mc:Fallback xmlns="">
      <p:transition spd="slow" advTm="2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7"/>
              </a:rPr>
              <a:t>http://web.extension.illinois.edu/smallfarm</a:t>
            </a:r>
            <a:r>
              <a:rPr lang="en-US" dirty="0" smtClean="0">
                <a:hlinkClick r:id="rId7"/>
              </a:rPr>
              <a:t>/</a:t>
            </a:r>
            <a:endParaRPr lang="en-US" dirty="0" smtClean="0"/>
          </a:p>
          <a:p>
            <a:r>
              <a:rPr lang="en-US" dirty="0" smtClean="0"/>
              <a:t>USDA’s Start2Farm site</a:t>
            </a:r>
          </a:p>
          <a:p>
            <a:pPr lvl="1"/>
            <a:r>
              <a:rPr lang="en-US" dirty="0">
                <a:hlinkClick r:id="rId8"/>
              </a:rPr>
              <a:t>http://www.start2farm.gov</a:t>
            </a:r>
            <a:r>
              <a:rPr lang="en-US" dirty="0" smtClean="0">
                <a:hlinkClick r:id="rId8"/>
              </a:rPr>
              <a:t>/</a:t>
            </a:r>
            <a:r>
              <a:rPr lang="en-US" dirty="0" smtClean="0"/>
              <a:t> </a:t>
            </a:r>
            <a:endParaRPr lang="en-US" dirty="0"/>
          </a:p>
        </p:txBody>
      </p:sp>
      <p:pic>
        <p:nvPicPr>
          <p:cNvPr id="4"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26450313"/>
      </p:ext>
    </p:extLst>
  </p:cSld>
  <p:clrMapOvr>
    <a:masterClrMapping/>
  </p:clrMapOvr>
  <mc:AlternateContent xmlns:mc="http://schemas.openxmlformats.org/markup-compatibility/2006">
    <mc:Choice xmlns:p14="http://schemas.microsoft.com/office/powerpoint/2010/main" Requires="p14">
      <p:transition spd="slow" p14:dur="2000" advTm="38043"/>
    </mc:Choice>
    <mc:Fallback>
      <p:transition spd="slow" advTm="3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Gothic</a:t>
            </a:r>
            <a:endParaRPr lang="en-US" dirty="0"/>
          </a:p>
        </p:txBody>
      </p:sp>
      <p:pic>
        <p:nvPicPr>
          <p:cNvPr id="5122" name="Picture 2" descr="FieldPro Gothic High Tunnel Package - Complete Greenhouse Pack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752600"/>
            <a:ext cx="50292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76897373"/>
      </p:ext>
    </p:extLst>
  </p:cSld>
  <p:clrMapOvr>
    <a:masterClrMapping/>
  </p:clrMapOvr>
  <p:transition spd="slow" advTm="2815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Quonset</a:t>
            </a:r>
            <a:endParaRPr lang="en-US" dirty="0"/>
          </a:p>
        </p:txBody>
      </p:sp>
      <p:pic>
        <p:nvPicPr>
          <p:cNvPr id="6146" name="Picture 2" descr="climate controlled green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667000"/>
            <a:ext cx="7848600" cy="310804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92208308"/>
      </p:ext>
    </p:extLst>
  </p:cSld>
  <p:clrMapOvr>
    <a:masterClrMapping/>
  </p:clrMapOvr>
  <p:transition spd="slow" advTm="250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png;base64,iVBORw0KGgoAAAANSUhEUgAAAtUAAAGsCAIAAACdFMyoAAAgAElEQVR4nOy9Z3cbWZqlO7/wrjt3Zrqnpqu7uqd8VVdmKiVRoiTKW8rTAAiDgPdAeH/CwIQDSNFLIuVteiellUgA98MJBJmmq83KUmZVnmfFkkg4MiXmwtZ+97vPfxsiEAgEAoFAvFr+2w/9DSAQCAQCgfjJgfQHAoFAIBCIVw3SHwgEAoFAIF41SH8gEAgEAoF41SD9gUAgEAgE4lWD9AcCgUAgEIhXDdIfCAQCgUAgXjVIfyAQCAQCgXjVIP2BQCAQCATiVYP0BwKBQCAQiFcN0h8IBAKBQCBeNUh/IBAIBAKBeNUg/YFAIBAIBOJVg/QHAoFAIBCIVw3SHwgEAoFAIF41SH8gEAgEAoF41SD9gUAgEAgE4lWD9AcCgUAgEIhXDdIfCAQCgUAgXjVIfyAQCAQCgXjVIP2BQCAQCATiVYP0BwKBQCAQiFcN0h8IBAKBQCBeNUh/IBAIBAKBeNUg/YFAIBAIBOJVg/QHAoFAIBCIVw3SHwgEAoFAIF41SH8gEAgEAoF41SD9gUAgEAgE4lWD9AcCgUAgEIhXDdIfCAQCgUAgXjVIfyAQCMTfPP1vfDoYDODv4Q2D4WAwGA77w/5gMEQgXgVIfyAQCMTfOIOdoqI/GA6Gg8HWcLg5GPYHw/5w2O/3QyUSfYBA/KVB+gOBQCB+eAYj/pJfpL/jgjcMBoMt+OkAypTBsD9ECgTxKkD6A4FAIH5gtra2tra2+v3+X0p/DIaDwSASFvCLDIb9nWOZfr+/PZdBIP7yIP2BQCAQPzB/aeejPxyZHINBfziAM5dhf9Afbg2gHBmED0P2B+KVgfQHAoFA/I0TzVaGI6kRpk0HL2EGdas/HA6H/f5mf7j1w36riJ8OSH8gEAjE3yCRodIfDob9Qb/f/+SLL/xb9xJyc7IuZ03PW7/zYhQFGQ1mhn/pBAoCEYH0BwKBQPztsL1Y2x/AT796+eLhR58pcyvHc/V/OTP1syMXfncu8etTM784dOFIsvDkw+fDwXDHJi4C8YpA+gOBQCD+Cvi2MfHnnYoXL7fe+ujZ6lsfmusPpzntMJE7QhSPJAt7pxJvnr/y2plLfzx75WfjJ984P3Pr0ZPRcAaOYQaD4cgL2fE1UDAE8f2C9AcCgUD82BhtyYZdHWE3x/au7GAQWRyDaHrSH/QHw/5w8KK/9fTDT9qrd821RxV3+XCqfIwqXiqyY5djvz50/Pf7J36/e+9v9+7/zf5Dvz168ldHzv7uxIWVW3fClx28hOIjWtOFLx7egEB8fyD9gUAgED80A7j6Gr71f01VwPtHPsRgsAVVyE5n4uVm/9kXLx+/93z53tuLd99aefpB98E70sL1KUYZj6fOFdjJMrtvOr7nzMVTM8RVqnhxBj967NRrb+7+7e5dfzh06HdHzvzT+NHu6vXhAO7GbA0jt2MwHAwGW18LiSAQ3w9IfyAQCMSPiHAzJbIfQs/ja+bDYDj88qutdz789ObD99trDzh/jW4t8s4S21lurz/tPny/0Vs6U6wdilMXC8wEnv3jyXP7z1+Nlei0aFJii+LNZF04PxvftW/fa3tf+9PBQ7+eOPOPB477y7egAno5HAwHUBQNR2WpCMT3DNIfCAQC8aMj9EIGO6yIYb/f73/4/Iv1h+90b9xXezfy1rWUPpdUvKzq1uyetXJ77t6T5sa9KUHfM0udTVcv5uv7p/E/nr44cXk6XmZma/LVmnqpqs4wepzRMEa/imf2HDjwr2N7/3T41BsnL//8wHHr2spwCCMgfbiyOyorQyC+Z5D+QCAQiB8FI80RDmL6sBhsMPjqxeaT95/11h/r127XO8s54Od1Pwf8NHDSarugOXWrZyxt9B6+zc6tnSxUDxDpCxXuYpk7HKcmrsQupbMZXk+KBsaB2bo+W9fjDR2rg9m6jtPa5EzyT2N7X9t/YPz85V2TV3955Ly1fHPYH/aHW8PB1hA5H4i/GEh/IBAIxI+FUbxj+HJr85PPPt949G5z4SbjrhTs+Rzwc8BPq05OD3LATwMvb/canQV76ZZ3876xeptUrEN49gieO0zkxmbxfZenT04niCqXk82k0KR4k+RNgrOSrEVwVpwBCRokaIA15NMXp9/cP7bryJH95668efryPx+/JPUWB/1hv78Jkx9wBIQsEMT3C9IfCAQC8UMz6uz45LMvH7z70dzGI8FdLltzWd3LKO287uZ1N6c5OeDnjSCjuXkjqNk9rnPN23iw/PQDdfnGhQpzEMtcKNQPY+nXzlx47dipS8lsmlMzgpnkDIwDmGiSYjMldZJSC+cNjDMTrJFgjQQNyKpw+vyl1/a8sWtiYs+Zi785PPnzQ+cFf2Fza7jtf/RRMxniewbpDwQCgRixs+1iOwH6H3jjHYQ7LKPQ5p977R0J0+Hm1uCTZ5/efevD5dtP9LnrJXsuA4KU5mU1Pwf8oubngF8AXiRBsrpTMQO5uyT7i9fuvXXtyXsZyzmWLhxPl6cY5XK5cSxGnJ7FEyU6xao4rc1UldmaOk1rUw11uqHPMkacAfGGjrMmxhgYYyZog6ANoiKeOHth94Hdu49M7D9z6dcTZ/7P4cmqt/zFy/5wsBW5MsNvbOVsDcNJDQLxnwfpDwQCgfgPsF2J8fVVlB3iZMfSbD9SIeHBK6MnbvWHL14OPnj2+c0Hbzsrd+XuzbI1n9W9lNKBxkZe94uaX9KDoubnQTcNvKLuFnU3q7oVoyd6S62120sP31l6+G7z5v1LDX7vNHEYS49PYa9PXh2/eOlKtliQzaLaTklNSmwlhSbJghhnxBmQoA2MMTHOxDgTYwyCNhI0SLDGDKMnaI0os8fPTO4dP7Dn8JGxcxd/NXHyZ0cmi97qs882w29+1D4C/wP7kWmDQPyXQPoDgUAgvslglAIdDIebw0F/dGbbzrKv73wW/LUfHiPbHw62+v3+p1++fPL+s1uP35u79VDrrdDta3kjoFQ3qTik0s7qXgb0spqf1/287paAV9TdAgjyRlBQvRTw0sDL6k7J7oJrN7XeirNxp3v3SS2Yn6By4zHqTKpykiy+dur860fPXErnc7KRlW1KtFNKhxSbKalJiTaptEmxSYktSmwRcouQW5TYSgstQrBx3sIYI86AWF0hCvTxE2fGx/ftOXp4z7kL/zJx7OfHLxfclWefvRgMt/8EvvlHgRQI4r8E0h8IBAIR8rVJS1QxGsUvo5Nj+6MdlWjssuPpWy83P3r++ZN3P1y9+1Zz6S4fXC/Y85TqkkqblF1K9TNqkNX8rO5ldS8H3Izh5nU/r/tFows/KOlB2fALwCsArwCCguoVTVdfXOuu3124/1Zr/R6u2Ptj1DEqfzZTnria2Dd55VScIGssyWqxuhKj9QRrYByAOQ+MMxOCFefDD+CFS01SbJJCi+SbFGenpHacNwnOSFfYs2cnJ44d3Xvq+Ni5i7/YfeAXJy7nnNXnX27C/8ydvWTbx+oiEP95kP5AIBCIEYPt3wffeeTKcDgcDvv9/nA47A8H/cHwiy83P3j2+ZMPP7vx+ANn7aE6t0G3llKgSyguKbuE5CQVJ6V5Gc3N6l5O8/K6n9W9HPBzwM0YftYMMoZfAF4oPkA3r/sl4JUNt2y4Rd3N6y7TmW8ur68+eOvOR8/Za8tnC42jieyFPD0xQ+67PH1keiZWKJdkkJUMgrN2BEu1eEONM2CGBtMNPcYZsyyYZUGMNWcZY4YGMzRIMCbGmDFaj/NmnDcJwU6LZpoRL0xNHT9/duLixSNTid8fP/PbywQzt/HVVy/DgMuoGB7+YaBcKuK/BtIfCAQC8U0Gw2F/GDWdb0HDY3M4fOujT+48fW/p7lPz2i0puMn5axV7PqcHKc0jJCchtnHZIZWA0py06uQ0L6u6Oc2Deys54GcMP2P4eSOA5kfeCLJmkLO6MGFaMntFo1syewUQ5HU3b3hFq1eyPG1+de3tD+cePKXM5hiZOk2VL+brp1P5Ewni1EycavAF1copzbzczMp2WrRxFmAcwHkL560Ea8zQYIrWY6yZYI3ZhjZDhxIEKpJ4AyQYc5YxYg0Qb4DZhobx2lSuevDYsd2HxveeOnlgZvZfJs69NpWVl+5ubsGM7csoCILEB+K/DNIfCAQCEfK1KGl49ttwc7P//IsXb3/yeXDrScGex6QOzrVIvklwdlxs47JD6UFK81IaDGp4Wd1L6W5W9wogyOt+wezmgJ/VvQLo5vQgpwfQCCkAD05bCqCbMdy84RWAVzT8ou5WgC+4y/XmHN0KrPnrvbuP1esbl+riRCJzNlc9ly0dw6ljMWwqXyxKRpo3EjTAWZCRrJzSTCs2yZsEF05e4DXDGnHOwkQb48w4bUD9McuCGG/inI2xVpyzZhljlrFmGWOGBXFGu5gpj02M/Wls1+/3T/z2yIn/949jf7iSa63efzmMlnKjk/AQiP8KSH8gEAjEN3m52f/g4882Hr0bXL8H5m9Ya/cZfzWleYTUTqtORnHSspNUHFLuUKqbUb204kLlkdW9jOZmQJDTg7weZDU/bwQZw88BNwfcvBHemzW6WaObN4IC8EogVCol4JU0twrc9tJGe3ndXri+9uhp7+7Dass/TObH8dwxqjg2FTt4ZXoSx1O0kBUtjAOEbFOijTH6LKthop1SWmm1nZKaMFuK81aC1WcZI8ZbMd6M8ybOmjhrxXlzhjdmOXOGN+OCFePNacGaEq0p3pyWWlO8iYn2xXTxjfGx1/fu3nXo6OsnJv/XGwd3xcr++qNw72Uw6Pc3d276IBD/KZD+QCAQfz30v3ZC7Db/gXfAUetGuDa680Xhu+lXX71858NPb9x/q3vjntJdLQGvaPh0d427tl5sX0tqTlJzUroLvY3wUt2c7ORkN6t6GdXLaX5O87K6l9b9DAgyRhT1CK8CCHKaA2crcChTNPyq1S0bbgEEabWtdK/dffjonQ8+9ldurD5919p4MCsqu6fiJzKVM/nqSTJ9+MrMRaqQ5dScaGQkKylYBGckBYuS2zBkGufNpNpK6Z202k5KNvQ/4rw5y5mznIkJzbhgz/LNWak9LVhTYnNGbM1KzVmpOSPas1JzRmxNS6241Jzi7bhgXUpm943v37N/366jJ3aduvC/dh06mGKWH70X5mC+tYI7GAy3A6lIliD+LEh/IBCIvxrCf3BDduye7Gz0+ua98Nqu7uiP2jiGL15uffzpFw/f+3hu/Z42v8q4S2Wrm9OctNzKaQ7nr+hLt7lgqWA4Kd2lNCcar8B5Sg74Wc3Pql5GcdKqk9HcrBoKEXhtiw/Ny+t+AQSj3dpR8gP4BeBVTK9qeCXgpYz2+uO3X2y+vPPOW8uPn4rXlk/ka+N45myRnsxVjybIc2Q6WReyAkjxGsWDlGylFRsOXDDOJOQWKTYToh0XLExqptV2RmlTchsT7RhvzgpWTLTjUnNGtKel1qzSmZWaU2KoPKYFa1qwZkR7RrRnxNYMb8wKVoy3SFa5FEuMHzzw5sEDrx878frpS/9z1/hEpnH3nY+G4YSqH/5phzJuK1qQQfoD8edB+gOBQPy18rUWiuiWHdUdOx8Aazk+e7H19MNPVh+8463dlYOVkhnkjQAGQuFOSlbtVOyePL+hLN4udxagh5HRXGhXRBd8PNQZadVJq+00cLK6B2cxGTUsMA2Vykh/5IBbAF4OuAUTmh/dsuGXDb+se1WjV2vNa0s3Ft9+v3X3Ia5Ze2ewo8nCyVT5ZCJ1bAq7mM5TnJIWQVI0CMHEOJCUzbRiZ9RmRmkTgh3nTUxoYlIrITZnOSMuWKTSTOkdUmkmRHtWsKDPMS3ZM3J7Rm5Dt2NGtGcFa2YkUKAQmRWsGd6IcQbOAoqRr8Ri+8b3/+vY3l0nzvzxxJn/5/X9Zxr64w8+Hw43h6H2iBaDNgfDPvxDR/ID8edB+gOBQPx1Eu2CDrZGWdHRdGYQTQD6L168+OTZ50/e/uja+j19bpVxlwpmF4qDvO6GBRsgKJjdHHDLuiP4S2D5DhusZAyf0t2U5mXU7RlK3ggKZrdgdnN6EJkcGc3NaG5KdzOam1ad6PbILAmfAty8EeSNsEwd1nvkdbdodGlnUemudu886qzfpeeWT5e53TPJw1j+0DQxMTV7DsPICpMVQEowKN4keZuQW7jUTAgGzhsppZXVnZTSwqVmjLfigk0oHVxuxyU7LtmE0qZ0l1Dacak5K1izI59jeqQ2oPiI8RZMgcxyxgwfhkUSrI4xepIz0ox89srU7v17Xj+477UTp39//Nx/333kqtR673koQYbD4RZ0lwbbx/Yi/YH48yD9gUAg/nrofy1aMGoB2/6ndtjM0R9+/Mnzh4+eLK4/1IPliunlgJvVnazayetuWHAeHqri5/SgAIKs2qm2fG3xlrK4Ue7MU1o7pXdg1CPano0skBzwof6Au7XQ5MhoLqU5lOZAOZIDft7w8oYHY6d5wyuYftHw87o7skO8nOZUm3OMu2SvbCw//SDYeJDUzLEZ8tAMdTJTOpIg956+eAYj0jyfl/WsbGdlOylYCdbARBuTwlFLQrQJuUVp7bTaJtVOTLRjoh2TW7jaweVWTLQwpYXLLVxuY1IrwdsxPhzExAU7vHgzIViYaMd5M8YZMyxIMGaCNQjOSNAazpo4C4i6cPbK1J7xvb/ft/+NU5O/mTjxd2PH4pr70Rcvhv3BYLC1NfrL2f4rQblUxJ8F6Q8EAvHXw2AY/bManog2Gq9svnz51Weff3n/yTvdlQ2jt0o353OalzE6oesAunnQjXZfc5pfNLpw3zWrdoqGz/lrxsp9NljJWX5K74xWZIMc8NN62BIGr20vRPdHx8J5Oc3LaG4aeBmtk9E6Ych0dEGfowC8POjkgAvlS1p1Gp0Fa+W2vXx7/v5b/LW1g8nSnyYTB7HcwQR14PLUiXgiVqimJZ2SQFIGlGKkZCujNgnZjvMgzpsJuZWQW9OCBX0OUmkSShuXWwm5BVVIXGrGpWZCbsUlG5NahBSOaaBNEmPNGGsmBAuuycDiMowzcd7CGJ1kTIwxMA5gjIGzJsboWF04NXlxz/59uyYO7j517tfjx//HvlP51vKXL4fDQX8w2BqMFMegv/kD/Xwg/ppA+gOBQPw1sSNq2h8MBs8//fzJO+/P33hgdFe49nzZ8KH3kNVgONTNqF5K8yjVzWgulAUlMyiabsFwSsAp6p16swsW19WFjWpzLg28lO7C6jB4CByczkTmx84P8rpfNHzorMDDaeHHOc0paA48NA6aHKOej2BkhwRZ1S1b3faN+927b2nXbmCK/doV7I/npsdj1EQM33fu/MnpGFHlMjIgZBMTTUw0ScVKa1ZebWW1FiXahGBiI4UBRy243JoVzIRo42IrITbhqCUuNRNiMy5YCd7GORvnLbgLE2PNBGNC5QF3dDEOhGXtsLudNWGbKsboOGsmaIBxJlHhj56dHNu/b9fExJsnz/7LvpM/O3iGDVa+3BoOh/3hcLM/HEAHaoDcD8S/B9IfCATirwbo7W9ubn740Se37j92Fm427G5e9zOam9X8KPuZUT1Kc1K6Cz+FR6sUDb9kBiUzTHvAfjDOXzFWN9juQt50oPKAjaXheosZRDViO5vEYFIVZkdgsUfBcHJ6OwfcvO4WtcgXcQogDJ+G+kP3i5qfVztMa85dv29dv03PLZ8qNv5weurNK/j4ZXz3mUuHp6avUBmCFQjZxHkjpdqUaBOCHRcsQrUoxcoo7ZzSpkSbFJuYaMcFKyZacclOiM24EP4aF2yY54jxZlywE7yd4G1ocsR5M85ZCcbEWQsaHhgHEqweSZA4A0YSBOANEA1iMMbAOJOscMfPTI7t3/vmoYNvnpn8h7Ej/3jqsraysTkcDrdehOsw4cIRAvHnQPoDgUD8xYniGuGnYYHmjgd8/RT74XAIg6VbWy/7/c1hf/D551++/f5Hdx6/O7/xkHeWsqpHSR1CalMjhyOjeuHuqwb7OZy87uaMTt50CpZbtv2K6cFD3XLAzWlOrTWvzl+X5teq7fmM4WY0N6/7O+TFtzIfI1GS12GlmAuPjoOtHlBwZNVOHnQiIQLtllC+GEHG8LOqV7a65tLNlQfvuhsPSNB8bZr43WRsz9XU+FR877nJAxeuJGpcXrPitIhLFiGYpABSqp2UTZK3E7wdl+yU3knLraxsp2QrKZtx0YiJVlywMNEmBBsT7RhvxXgrzlmzsGGdN8OEB2cm2LB2PcGYOGdDSYFxAGN0jNExDsyyIM6AaUaH59VFdyVoLUGDBGvggo5X2KMnz+w9OP764YN7zpz/5z1Hfnku5qw/HIbx02FoUPW/+TeLQOwE6Q8EAvGK+I53ojCxuAVrND959umjt99bvXvfW93oLKxpTk9sdTV/CXRvNJoLacVNyQ4pu4Tsp7RgR5jD2w5khPuxYZd51fLLhlsyg6LhwwRoXneLussHq/rSbcZdggOR8HC4HUUd8Brt2bpfe/HRJm1Wd+DT4SoN/BiGPAqaA5Ml0P/I6QHUN0r3ur/xeOHRu9Ly9XMl5o/nZt64kNg3mxy/Ett/4eJZnEzUBVK00loTF/Q4o5FKMyHomAjSWjMpNBOskRCspGClVDut2BnJSslWUrIx0UwIRjiRGamNGGfAC2fNGDcKdowkyM52dowD0O3AOBCeXcduPwBnAc4COIWBGiXJaESxfvT06X0T47uPHBk7d+X/jB3bNZtZuv/W13QkDOgg/YH4N0D6A4FAfI/0o/qNEKgtvsuNj3oj+ptbm19+9d5Hz8yltbTZwRR7lmnGuWaCb+Fii5DaSbGdVJwU8DNqWC2aGyUzspqf18M0RgF4BTPcOinCXg3Dh54H9DYyWqfWmgeLt5Rr6yW7m9WdrO5ktM72bi3wioYfDVxGV7grC188KjAtGn7BcMI1WsMrmD68osBp0fDh1y1aPbp9rb16t3f7sbWyUex0d8fIX52+MjZFHbhC7D9/9VQiFq/UkqwSZ0CcB5RukZIeb+g4bxCyGec1UjIouUkINsYBeGNaa2ZlMyvbOaWZki1KMklBw3kDygWcDWtP4wzAGCPOaAlWhzJiNGcBUExEV6QzMA4QtIExRnSOLk5r8Ik4a+K8laC1DG+QxfKJU8fHJw7tOX7iwFXs5/tPjOOV9acfDgfD/tZw2B/0hy9f2Y8d4q8RpD8QCMT3Tn+n5vhW33n4gM2XX73//oc31+/cefh08d7jutsjZJuUO2nFz6heSnZIuUOqDil3koqTUb2UFqQ0L637sIcU6ozwIFmYtwButO8Kz1UZ+RNuVu1UzEDqroHlOw13Ma+7abWd1Z1wG2VUjr4tNaD/ofvbqyujLxGeEgcv0y0a/g51EsCCkJ0iptqck/xl5/qduTuP+bmVy3X+d+emfntmZs8VYv/l2fHzl0/P4hQnZRUd55Q4o2EcoCSQVkyc02K0SikWKQCMVXHJoORmkjMwDkBFkhKMlGDAvdy8audkMy2aKcFIcjrJAowDcR5A0RDaG4yOMTrBGThvRIGPkV4BOAtIFpAswFmQZK0wfMqZGGNgjA7dEYwzoY4hWS3FKmS+dPT4sQNHD+0+fmb3qcs/3396IlV79P7zwXA43ET9Y4h/B6Q/EAjE98l29+h33Dd8+eLL58+fP3jytr90XXeuiZ2evbQOVm5lbR9TWmkdnhMb5DQ/q/kwPZpW3LTiUqqb1JwMCCVIToc9HG5Oc2DME5oQ25UbulsCXsHsZrROVnfqnTljaUOdv1lu9lK6m9E60Wbs6HDaoDQqBNsObej+yBHxwuAIiASKVwBB0XQrplcxA2i0FI3uN3ZkmM68vXRz+cHbvXtPS05vLJH5zclLey+TY5fwPWcvH7hwZbpQwWgB47WUbBC8mqC1BK0RvJ5TLIpT46yC8VpGsigeYLyWlM2c0kxxAGNVnNPgyS8ZtZkWzYxk5GQzJ5tpEaRFQPGAZDWcBQRnRMoDXvDGb+iPkaoAZPhgI8EasyyYZUGCNaLnxjgd4wDBqCSrJRiFYhQskz9w5OCuA+N7j5997dTFv3vz6LES++TjT5H4QPy7IP2BQCC+P/rf7r3s97defvLJJw/eemv++i3NW+DsoKC187orBqv28l3GX07pbkZx8nrYrlGC4kP3U5oXbbWkFTen+WnghSuywMsYftrws2Y4bYEJDxjLiKpFs6pbNHxpfg2s3KL9hTRw4CtAGRFWkI1yIaNJjQtHJzv9D/gloskOfP2i0S2abtnwK2ZQtbpFWAQC/ILp54BbtAJ1/nqw8WD5yTudOw9mBfDrM9O/ODK5+zJ+eIoYO3vhXIKIlegkp8cYOc5KpKClRZNkQZzRYpyako2iaBKMOttQSN7MSS2KBwlOTslWXrKhyUEwOs6CpGgQvE7xICOYaREkRZ2SYFMqSHJ6kjOgpZGgtWiTFjoiO3ZeYPIjVCdQjsCkyOgKI6gYr2AcSNAazmlwgpNm5Olk6uCRw2OHDu05dmb3yQv/35sTl2jw0eebUSMtAvGdIP2BQCC+B74e++j3X3z1/NnHj5+8tXLrbmd+mTXdMmjDvtGM0q605ozrd/TljUK7R2ntjNaBbkHB6OX0IKf5BdXP6h6UI7BONKu6eWXUKzpabYUTkLKxXfMVjUugL8I6i/bqPXVho2R308BJAycsENOcnOaUdk5SjO3cxkhe+JHUCGWH6RetoGp1YaC1ALyi6ZbMoDL6FD49pzkNZ765dju4/ah79wl3bXmCKvzy5MXfnri869z02OTVI1dnTydwvMGRrIYxepxV4rSMc0pGMigexGg9xhmUZOZkI80BgtExxkiLdk6yMVbGOSUr21nJSAl6ktMJRqV4kBZNeFE8IHg9yelJTqd4gHMadDWSnB7lQhI0IDgrFBnM1yQInP5EuRCcNXHWTLB6nNHCdAirjm4HMU6PcTpOKxSjXMGJA4cn9h6e2H/izJ+Onvm7sWOE3Pr8ZR/W0SIQ3xw99+cAACAASURBVAnSHwgE4ntgMBj0+/3PPn325MmT6zfWuwsrhjvPGG7N8Mq6UwNB2fALIKgagT6/bl2/y/jLWd3JaG7G8HNWN6cHJb1b0gO4pxoNO+DbOWw3z6peGngZzYU7LHl9x5lwO8QH3IMtGr48f9Nevs24SzkQrrfAJjGYM40u+NySGRRMf/t2w4F9IaGwMP2SGZStbmk0aoFVIlWrWzT8nBaGT6GmEdxF7+b97p1H0vwKqbf/cCH2T4fPjV0l3zh3ZdfJySMXr8SLlatl+kqNJ1mNaChxWsQacoJTCRGkRZNg1ASj4JyWko2UbJEsmG1oCcHIilaO05OsQgogr5hZyUjxWpLRKF7LSEYkQVIcSHEgzRukAOK8hvMGwRlQkUD/A2dNkrdhnoMcJVLhUCY0QuhQhRCj2AeMr4ZzGRrAOpAYp8d5AH2RJC1djM3umxjfe+zIrlOn/3Ds3P/Yf6xkd7e2tr7xQ/JD/XwifoQg/YFA/KToD7/9NgCbKkeVlf3REWI7Q6Nf36scwNM9Xnz51fNPnn384UcfffTR/cdPektLpjcntvxG0y8bbsFwKqbTaPpMOyjZc3nd5dwFa+W2du1G2epmdY9SXVjqBXu94DltYYQTeEWjG4UwoF2RVd2c5mTVTm7ULgqlSQ74FeDndTdjuGngZNUO7yxZK3elazfLVhc+fkewdNvYKINuGXSj2Ok3nA+43lI03ZLlVcygbHWLhl8CXtUIhUj0gjk9yBpzOc0rW10xWA42Hrg3bwvzy+fKjV8cPfer4xf3XEjsm7y658TpU3FiKlcl6uKVUmOy1IjRKslqsYYUa0gxWiVEQEkgyenxhkowelYycrKZ4kC8ocZoNSkaUHOQrJIRQU42M5KBcwrOKUlRpyQzI1kUq0PxkRFMigcEoyY5I0yBcBrOaQSvw+AIyZtQT+y49JHzYWLM9swlQWuzLIhxBsYY0RwHY1WM1zBei3H6NKvGGS1DK+enY/sPH9h79MCe02d/P3H25wdOct3rsK82PCtwAGtBvtn+gvhpgvQHAvETov/1VOgOVdGPQqODQShEth/aHwy2Qi2ytfXys8+eP3709vzymhn0lLantbuyHdQMr2j4VdOpGJ0yaFdNh24FbHu+0ZovgKBo+OrChrl6r+EuwpVX2IcRCg7dL4CgaHSj/Obo5JTRVi3wCsDLqh2oOeA1mrN4ed0vAVjj0SmZgTp/EyzfYdylUfe5WwJeaFoAr2p1K2YAQ6MwNxqusZhu0XSrVjdaZinaXsnyYHFZCXgVM4B2SMkMSsCD3erwmy9qfk7zmPZSa+XO6qN35+4/KFju2Az5z8cvvH4B3zMZP3DuypGLl66SVKLCzpQa8Sp3tUxPFqvTdYFg1AQjzdbFmYaICzolAYrXErSWYJS0CDKSkRZBgoEDGg3eQvFaStBzipVTrKxsEoxMsgrFg4xkZYXQ/4D5D5LVSFpNMiDJ6SSrQReEZDWKN0kWYA0VZ8MzX2DyNMHq0C8J5QgHouYxjIN17CAKsUbWyGxDm2UBTitEgzs7Nb334PjY0SMHzp7/7cGTPztyVrm2Phj9DA0HwwHcyEYgkP5AIH6a7DikfntXNjq5FKqN7TTHYPjsixePPvho8dYDa25VcRdo26+aTsV0arZXNZ2a4ZS0Tgk4VdOpmg7TmuOdpUZnIWf5Wd1jvVVz9Z4wd71gdlO6Cw+Vhf0co7qwIHI74K+lHfOREvAiAVE2tts4onbRkh7As205d8lYuSvP3yzZ3Z3Hv8GnQP0B5yY106+ZPpyelCwPig9YkBqGQmwP6o+SGRR1F+qPihnkDS8SNHDhNq37BRBI/rK//mD1yfvN67emGuIfTl79h/GTb14h9l6YGTt19kIcI6s1ssbGKsxMmcFpKVblLuQqUxWGZBWCFvGGOFvhcVpJCXpK0DFWjTEyLugp2UgrJskqOK0QjEoKICubaSGcuWRlMyebGRGkBZ3iQVI0sqKV5g2KBxQPUoKR4kCS0VKsTrF6ktGSjAZXc+EF3RGYQqVYI8lo0NUg+JHzAQOqjA4TrDhvxBktzmjQCMGjTRkaYKxKsgrJKskqf/7K9IEjB8eOHN5z4uwvD575xxOX2jfuw2QyOhQXsROkPxCInxKD0cHoO94GBl+/E7aR9oeDz7/46sn7z9Yfv2sv3eTchWp7vmj4VavbsIJqq1tvdhtNv257VcstG5267THNgO10RX+B9ZaLrfmM4ZetOWVxg1+8XmrPwZrRvB52jI7ynmHNaKRCol3WsuFXrW7V6pYNvwL8CoiaxEIxURx5JBnFKVtdfWHDXr3H+MtZc3v/NiwCGc1KoslL1QiqRpgbjcwPqD/Khl+2/bLth2fUmUFp5HzAvZio0yxjuDk9KDfnzeX19vUNY+lm1Z2fIHL/fPjc62em//X4xfEL0wcmJ6cz2RTNkQ0Rb4h4TZitsFhDxOrC1XztaqGeqAtJWiYYOVblsIZI8VpGBCSrYQ05wSiUZKYVM8VrJCPjtIazIC2aORGkeC0l6FnZzEpGXjJzopHiNYLXCV4nBQB7QdK8keLgCoyeEQHF6kRDIVkt1B8CIHid4MJuD4oHFKvDtV6YWoW3xxmQoEe9IJyW4NRoFzdcFaYNkjEJRqUYhWTkJKOlG8KZ8xf2Hzr4xqFDY6cu/HL89K/OzizceTqE9ttg69vt+4ifJkh/IBA/IQaDwSjbMWo9H/YHg62XL19++NEnj95+b/3uw5Wbt5fX73VWNpjOfMnulswAziCqll+zA3g1mn6j6bOtLtMMmGbAtecFd1EMlrlgqeLM5Sw/b3icvwLLvrKml9LDHZaC6pX0ILI3Ij8DLphUzKBmdmumD80GOCuBC66R4ICbL3ACArMdtLNor96T5m4UrQBWhMEV3OirRC8Cr8IONwXqj5LlVUyvZoap0orplQ23bLhVyy9b3bwRRFXr0A7JaU5Wd4pWwLhL7dXb3VsP1cXr06z8p/Ozvzl+cc/k7PiFqV0nTp2JYVixTjVEghZJRsJrAlblEzWeYGSiLs4UGlfyjdkKT9AS1B+zFZ5gVNghRrJarK4QIkjJRkbUKUbBGmq8oRK8npPNNKdRnJoWQU6x0oKelYy0oKdFABMecPhCseEWTJLTSUZOskqSVaAcgTIFY+U4o0U5U5LV4BXt1hKMHmdAnAmryUJpwmk4p2GsCq/wLlqD/grGqhSvJXKlU+fP7zkwNnb8+K6jZ/737kN/vBhbf/r+jh88BALpDwTip0fohA/7w+GwPxw8/+LLuTtPmHY3q7WSspkUjbTcSimdrOYXba/U9EtmULN79eZczQ4araDe8urNbqMVMO0u787zzoLoLXHuQr0zl7d7aeBVm3Pm8h2xd73Q7Kb0DqwohVuv4eRCc8qGXwZh2KJqdaEhUTO7VSPUAVAZwILzaLu1tMPDyCjtit3TFm/Zq/cYd2l7KVd3o6WVyPaAEgQaGCUzKBtuCThlw4W6Cl4Vc1uv1K2ganhFvZPTnLzh5XW/ZM9lzbDxrGQG9c6c3Fvt3nnUvH6r5i0eJcu/O3XxT2cvH5pJHDx34cjkhUtkKsVJWF3A6gLByElWJuoC3hDjNR5+Gi+zV/KNq2UWa8gELWF1YbbCz9ZFXNBJSccFfaohJzg1JRtZ2UzxWoJRZhtKgtZSgpETDYpTSVaBbWOZ0ZUWdGiNULxGshoUHxSrU5xKcWqKh/MXDWZBCF5PsNsFITinUaxOsTrOaQlWH9WuG3EGQJkCBQcsH9spQeCAhmQ1kpGTnB6rK1hNSlXpE2fOHjg0/sahQ28eO/1P+w7vxQqPP/h0iLZgECOQ/kAgfnoMhsPh8Nnzzx5/8Gz93Wdg+U7O6CRFIyfZOcnOyq203EkpnbTqZAAsFPeLhl+2uhW7V7N7jdZ8rd1jOvNse77R6tXb18rNHvQe8oYnddeMlfs1bzlrBtCfSJthnShUFTnNgYKgpAejU+JC/VE1vKrhlYADBUTJGiUw4KejD6DUYL1l6/pdZeFGzQ5ywC3ApRj4yChDamwXmELhUrb9ghEqj1EKxIXbOlCdQN8F2i0wZAqPcRkt6bgVuyf4S/q1NWPxBli8kVCM301O/+7k5QOXsENXY4cuXZqMzSSLNaohkoyM0QJBiwQtkYxMMhLWEOM1PsFISV7Ba8JUkblaZmNVAWuIWEOcrvJXynycVWAKdbYmz9LSaL0WELweqyuxuoKzABoe0NKA92ZEkJWMrABSvJYJK1C1URc7FCJqkoMpjVB8QA0BH4CxaoJRkoxGsWFSFec0uOqSoMOmsgSjxBvq9v7LjmEN3BlOcirFA/hNUpxK5Bunz54a279v/+HDbx4994/jJw+kyu8+Q9WoiBCkPxCInxBfvXzx/rNn64/f7qxstFbvOusPWX8xo7cKSquodwpas6C1S8CD7+UFzYlOl82aQdbo5kG3aPUq9nzR6hWNbtnqlq25otXL6UFGcWrWPFi5JS7eyJpeVg9XVHKaU9T8vO5GIYxvLLvCN/hSuI3iQh9ilP/w4RykMlo8KZh+Vncqds9Yum2v3qPdawXDKRhOaZRILY7SpnndhUqi9LX5i1cxvYrplA23Zvo1w6voTgW4edDJAbcAE6kj2QHHNPBFohxJtTmnXbvh3bzvXL8j+nNHqeIvjkz+/tTVPx6Z3D956fjU1DSVztEiURfwhkByMkFLFKOkWIVkJJKRCUbGGyJOS5SgJmlptsxMl+h4lcMaIsnI8Zp4qcjONESK11K8RjBqnBYpTs2IICMZSVFP1KV4TU7QGiloGclI8RrFqWlBh1OYHRaICu9KcirUGTinkQIgeBXnlLC7ndcTO6QGxqo4HeoPmBTBWDXOKjDkATvKEoySoEGCDpdi4OtgrJqgtXhDjXGjEpGGjNMSySppWkuWKhPHD++ZOLDryPHxS9N/v3fiRL7xyVfoXDrEcIj0BwLxg/DnLehB9Ft/+8PRcsp3HCf73a82GA63+lsvN7/86uWTDz6+8fDt3s37crBSNTyuc8258cBYvV20vYzarOhhUUfNcuH7PUxX5HW3qHpZ1U3pbgp4GcPP6UFW87OaXzB6FXu+3OzljSCleTk94IPV1tpt2luCh8rCOvMK8Ev6ts9RNLrb5eUw9Wn4RcMvmT14FY1uuB8L3LLtl5p+aEgY4e5JwXDEYNlevafO36zYvQLwinqnbHxNykT9pwXTL2kuDHyMDmrxKqZXtv0ScEpmUABBVnWLugu/aAF4Wc0vhFVpXgF4VXOuanXzulu25srWHO0sNtduz917Yq1sUFr79avEL4+e3XURO3AJGzt19tTsDF6tUoyMCypOSwQjJ1kFOh9JViEZGV7wFopTKE5J1PhYhY1VOawuELSEN8TZMjNTZghGhgICr8sJRiElPSMZGREkWQVryDitEIycEvSsZGREPSPqOdmAq7kpBWREPc1pGRHgnIILKs4pSWYUCmF1GGuNRAnFaBSrE4yK00q0oAuHLHAXJsGpOKfB7rI4o8UbemiKMMr2/IXdPrYG5zRYXpJktCSrZHg9nskePjqx7+CBQ5PnXz957n/vPnSxJn+xCX9m+4NhH4adh8Phdx6SjPgbBukPBOJHRKgkvrmj2B/trQy/eXu0Ogv7FYb9fr//xWefv/X+Rzdu3Xa9oBPMg2CBbc9XzKAEPNru2su3O7cesd2lrNYqas2y7tStoGY5NcutmE7Z9kuWB4u28roL2zjCQ1h0P637BbNbMnslew52pWd1r9aaN9fuyAvrhWYX7sHCCAWMesC39qjRK8qBQp+jZm9XcUD1AL8BmHiFvkU1bB11q5ZvrN421+4w7hL8DqFHUjTdaE03CnDsbETNAbdgOCXgVIBbNtyi6Rb16Py5ICoCKQGvYnRqpl80fHiIbmjDNOcqdo8LlrxbDxcevqMs3JgsMb84eu73Z66OXSUPXJw+eunyFSpFMGySFSlWpBiZYORIf+CjKxIfJCOleDXFq0laile52QqLNwSSkQhajFe5mRIdr/FJVkkLepLRsIaY5NS0CDKiDhdhsJpEshrFa2kR5GQjI+pZCX4AMjKAG7kZEZCsQvFaklOTrJLk1LSgp0YrMBQPYCKEpFXof8D93kh/kKyG00qclhOMQrJaktEIRiUYHWuo4Ql2jApzJFC7JOgwU4KxKqwqSXJ6mtNSrIoz/FWSOnr82MGTx3YdO/anY5P/841DSbUFC2X6/c3tn2Q0mPmJgfQHAvFjYWcb2PaNw2F/EO2qfPs5Wy9evHj2/LO33/ng7p1Ha2t3vMUbYqdH2z5tOqzt0bZfs4Oq5detQJ9bDW49AYvrOctNamZBa9b1Dm37VcuvWW7NcquWX2kGRSusH4VtYFndy6heVvPzoFswekWrlzeCrNHN6l7R6PLBKmwVo7R2xgiPh4UiozQKflaNYLRXEsCV2prdg/oDxj+htqjZAdx6DSWI1S1bXfg6JeDx3mJz7baydLNs+0W9Ey3oVkyvBJzCjoaxIjxJDk5/4Im1pl803RJwqoZXNtyi3oFPiRrW4ZeAvkvV8uE+Th50yobLdBYanQXOXbBWNlrr9yizvXsm+X+Pnn/j/My+K7P7Llw9OTWdyOcpVsRpKcnKFCclaYlgZGh7QCMEfkpxKsFKSVYmGYnilBSrpFiFqAuJGoc3BIIWk7SEN8SZEj1donFaoniNZBWClpKsQvFaStTSgk5xKkFLoTIQAPRFUrwKjZC0oGfhEbiCnmLVDK9TnJpkFYpTswJIcxr8ruC9FKOQ7Mi0oGWsIcN9GZLViGjDllEIRiVplaRVnNbiDZg2hbVmYZoVpxUoWeDMKNaQ4BZMilUJRk4wEslIMSpz4tTJN/eP7Tlx9o/HLv39vpPV9kL0Iz0YbA2GfWR//NRA+gOB+BHRD4+vD82MsIp08LUq0q2Xmx9//OzBw6frd+7PLd7WvRWmM19tdRtNv266dduttzy62YNv53BXVgmW3PX77saDRquX0VtZ0K6YTsPyGpZXNR04kqha/sio6BZAkAfdnB5AhwO2lBatXtHq5UE3q/lZ1au1FvTlDWXpZs7yKc3J6k5Ob4djl9Gma2kUvBjNWbYlSNXqwpoNGDKNVnxHqygBTHvkQafR6hlLG+baHdpfyJtOyfIqwIV1IOHXGrV9RAUhMMKS1124QZMHHag5yroD116iJZrwGxvZJ0WjVzS60avx3rLaW7NXNozVDWFx9XyZ/tXxC78/cWXfZeLgldn9F86fTcSJaiNJS0lWgdqC4hSSk0lGGl3h4ivJyBSjkJxMcQp8GMXIKVZJ0hJBi9D/oBg5ycqxCnu1UIc1IQQjE7QEF3RTgp4WNIpTSUaObIaUYERTmIyoZ0aVqRkRpDkt1B+cSrASXI2BeijFaylWTdJSlP/Y6X/A4QscqUBhAX0OrKGGB8GwatiHxmrwO4mei9MK1B9JTk+yChReWE3KcTqeyr25b/fuiUO7Tpz57YGz/3DwtDK3Bn+kB0NUyv5TBOkPBOLHSn+w9XLz5Vcvtra2Xnz51fPnzx88fBzML5pOT2z5ddOt2b267VUNr271anavZoe1nrTdbTQ9pt3lnDnRvdZevdW7+1joLaVBO6c0C4YTGh6GUzUd6EMUrTDgGTWQFo1eTg/gtKVi9AogyFndNPBSslPSu/r8url8h/aW0sDJ6k7e3D4nJRq1wMkLPLataAVFK3RBosPboMMRSZNIl8AXKRtuBbhisGjfuCMtXK/YvUhehMoD+OGWSrhS65eAM4qjOgWtXTCcquFBgyQs8zBc+IBoNLMtRHQX6o+cFq4Ei96KtXTLXb/vbNzLt/z9Mer/nriw62Ji36XY/slLx65enc5kqAaP0xJBSxQrEqyQDCcaKhQZ4cUr0IRIsSqMfcArycpQcOCMiMOOkIZIMhJWF2bKzEyZiVU5gpWSrAILypKcmuI1eMGCMhjayITLLyAtaFEEFf4K/RK4+ZIW9CSnwrL2FK99rQ5klP+A+7pwjLLd8MFpCUaBIdOoERWnFZxWYDF8rCHhtBLmWBsq1lCjKpEkq5ANKUmrFKvnRDA5NbNn/77dE4d2Hz39mwPHfn7ovHP9Dvxh30TTl58eSH8gED880eQlCuJtbb18+vZbyxu3mwvLcjAvd+a4dq9muSXgQIegbPvlVlBpejXbq1tB3QqqphP2kLa7nDvPu3NgftW/87C1cbfc8tKKmVftquHVm92qFWYs6lZQMbePWyvBjKfZzet+yeyVrbmSGZStuaLRzelBRvVSslPrLFpr9/WFmxUzCM9eMQMYJoX6IzokpWb3IhujZHdLdhce2xYpj5LdjWwSuN8b1n5YQVF3G3a3tXKrtXab8eaLtgePiwsLPEaN7NtntZhuCThFvZMHHag/SsApmi7Mc8DYB+z8KJpu3nR2nn8L93TCPnjdLxo+05lXu8ve9Tu9u0/A2u3LDeV3p6/85uSlPVP42FRsbPL82VgsWa6mGmySluO0SNBimhlJDUZOsnKKV0MjZHRBtQFnLvDeyAghuTAskqSlJC3BLpB4jU/U4VBGTtLh+CbNabB5DF4EoxKMmuK1tKDv1B9ZAWREkBL0tAhgFwjFj2Y3jJwc6Q/4mjAFQtLbPgdJQ5myHe+A4Y/ROq6WoDWoP3BawRpyGInldYzR4w0VpzVYfYZzGkmrSVolaCklailRwyv02SvTY/v3vXno4Jsnz/7u0IlfHJpcvPcYJU9/miD9gUD8WBiMiiH7m1vvP3vWXFnLGU1CBEmhmZGasBMsB/yi0YVtYJVmAK+aHdSbXabdFZx50Z0X/Wtqd6lz44537xE7v5TSW6Ri5UGnrDvbCyB2mK4oG37ZmhuVgYZzFriNEioP4GeNblpxc5ovz29Ya/fr7jwsGC3qbsUMdhwS68FIKdQ3sLpj5xVlPiIhUrd6kf6IrIi87kr+cufmA2XhRtn2YWIj1ArALYZ17G7FHBWEgNDzGC3rehWjUzGdstHZvmVHxHVnm1lphwsCZZPQWwEL17u3Hs7de8IE1w7h+V8cmdx1YfbAND5+afrwxStXqBRF00lWJGgxRQsEK5GMRDEKxShJVk7SEslIO80PKD6SrJxiFYqRKUaO3BH4McnJMJ0K74UpEKwuYHUeq3LhvgyjpFg1xapQOlCckhZ0mCyBle2h/uD1rACyQmh+wAuu0oQbuawCV3ahFoE3kowc6Y8dx8RoUJckWSUUKLQOFQ/WkImGQjRC/QGXdcNGsoZMNBS4xEuyGskqeFXBaSUpaSleS1RFvMafvzL9xvjY/uPH9p848y+7J3557MKtp28PUQD1pwfSHwjED8bOvdl+v//FF188/+CjZ8+/uPn0Hd67llLtlNQsaZ2K3i5pblF3M0o7q3YKmgNXQiqtuVq7V7MDutkT3EUpWJSCBcm7Zi9cn7/3yLxxO9cMSK1V0No1w6lZbqUZBjzhcGQ0FunBqGnF6FWMXtmaK4AArsLmgJ815tK6n5KdWnvJWnuoLmyULC9ndEYntoTRjVFFRzfacYVrKWXbLxo+NELgjdEDKqEi6Y5MF78AvILm1JtzxtJte/UO7S/kLD89ypbmQadguaO1GrcC3KrhVYBb0jolrbN9i+lVDa9idKAbBMMfOw9/yesu7CMpGn4JOBXTi852Kdu+GCyrvTXnxoPW9QeY1PzT5cQfzl45NE3svzx7cPLy+elZolCkGizOiFhDJGgpSUtJRqBYMcnKSVYhWYXi1NDkYLfnLFB8ZEd3wWgIQYvRpzDnkaSlNCNDF4RsiGRDxKoc1hATdYGoi2laCbULp0LjJKoUiwYuOU6H5kcoPjgNpkCSI8uEGg1xSFbBWDk8NI5VoOaAre0kHToroRaBy8MjjwTqj8j2wGmFZOQEI+FceBfBqBQXPjfFwzmRRvEgxYFYVcIaYrLOHT8/OT5xaO/hiTePnPqH3UdeuxB//OHHw+HmD/g/I+LVg/QHAvFv8h29Gt++YbCjrWO4vT0bNXZ840VgvHT0WX842Priiy+evvve8o1bi2u3Vh6+Y6/egrUcJb1V1zt1WFwB3IoZ5DQnOo8+b3gwUVFrzdc7c6wzx7a6WrDYXb/v37pX9xeyoJ1Rm/BduW6FngScthSAVzC78Coa3bI1Bz8omXNZo5uzunkjyOlBHsxlVbcAAu3aurl6r9FZyKqd6O0f+iiRbRDOTeAYxfJ2hkmr1vZJcjW7V7W68Maa6ZdBuGWTN4Kc5vDd5db6A2lhNW97edCpALesO/DLlYBTsFzYKlYzfSgyKkYHao5I3JQNt2p4Zd2BEgQWqsKYarQjU9Q7oR1iOCW7C40QprMAFm/N3XrYvnG30Vs5nq7+4ezUnqvYwRli3+SVvWfOXMCJVJWmahxW52MNgaAlqiGmmXA4QtASwUoEK5GcTLIKFByh4cEpSV6BCy8kjGRyoS8CF2FITk6OHpziJJLm4RIvPLIOjmOwukAyEs7ALRuF4hRoXUA9AU2OjKjnBT0r6NlRF1lG1NOCluJV+IAwDgIFB6tAUUKOPoD6CcqROKvAREhYBMKqBKPitBaWr4+GL5EdgtMSfHC8JsLyMZKRYe87XpdxWoFH0sxW+ERdIhiVKFYnL5wfHw8HMb/Yc2o8nv3o0y/h/yDbJzMPht9eRkf8zYD0BwLxHfSH35Aeo4WU7RWV7Ru/XQi283nDwTclSH+49eWXX77//vsPHj5evXnL6HSVVi+4cX/+/lusfy2jWgWtWTW8BvAYM6iZftlwS5YTng6vh3utMCJatv1qc65mB2ynZy7dmL//1FxeLxtuWjFzehuGLqFPsF0sZvjRkbPRqCWvB3kjyBg+VB5RtwfvrjZvPFQWN0p2d9Te4dVMPzqhLRIfUT96GB0dLdaGB9eZXdjtAfVBJWpSN7yi4Ye2x8pdsHKLduegbwGlQ/ifr3Wqhle1whcvG27kcJSNTgk4VdOpWW7VdEbTFi/SIiXgrHAZ7AAAIABJREFUREmRaM4CdUwJeDm9XW3Oyd2b3vqj+YdvWWv3U3rnjauJ3569fGCWOnIlcfDchSMXL15NF1K0QDV4rM7jtJSoCxQjp+o8nLbAko8krxCshNEC1hDh7dDkgIfPRRdctSVYKcmPFmEEFWqXcGRDS3AKQ9I82RDxhoDVeazO4w0BrskkWfnbfkaK19KClhVAtIibFkLxkeK1DK+nWBUWcsDNW4pRvjGU2dYlrAI3XKARskN/KJH4iCwQrCFDSQF3YWINKcEo0AuB595B/UHxgOJBoi5Flkmmzp48dWbv+P43jx59/fi5n+09ejyZf/7ly+HmqMxmMOwPtwaDwQClQ/5GQfoDgfhuvm1+wHjGYMR3PGawLTgGg8HmcDDYESntb738/LPnd+7cWliY93rX9JbPGE7NcsDS9WsP3rJWbpetbh50SqBdt7266YaLLaZfM32oP2ANaAEEOeBnda9kzsHTaKVg0V+/7248qLu9rNYqKJ2i2t4x6fCiQ+2h+CiAAC7Zjq4u3KotmN2M4RdAt6QHZWtOXbrVXLvf6CxkQRuemQIrNHZaDpHrEG21jDZZQt0T3Qu3YUN/YuTBwM1YpbvqrT+Sr10vt4KC0a6aTgWE8xSY6mjYXXhL+HVNB17lMOfhwv6Sykh/FE037BMzvZFcc/OGB69Qhehuze4x7pK+cHP+7pPuncf84vWTBfpfJ2fGppKH4tShqzPjZ8+fjyXIUo2oC3iNJ2gRq/N4Q0zScoqWMqyU5cIdFopTMryW5lSKkaFE2N6z5RSKU0hGgsICVrNjtEAyEhQWGC3EGSE6KYagQyGS4iSKDeVLtKYL4yZQMVAcVBJyilXSnJrmVKg50sK2IkkLoTsCL4pTU+y2dvnGp9HLRv0lBCPD8rSwxYQNLZA4LcdpObJASFaDj8RYGefCglSC15OMBkUMHBURDYWkVZxWcFojGZnMVY6ePLV7fO+ew0d2HTn797uPXKrwm1sDuIs7kvl95ID8rYL0BwLxbxJ2RPf7w+Fwa+trTsa31El/MNiCNUqDwdbmy6+++uzT9959+9GjJ6vLa52W0+3Oda8tWV5XtDs0aDWafs1yRHd+4e6T3r2n5U6P0pol0K4aXt32apZbtcIaLhjbDI9stbyC6WdAkDN7ZWuuZgdMM7BX1ucePNX/f/betMmN60wX/GvzB2Yi5sPtvrf7xvS97r692W1bG2mRoqh930WyCkACiTX3c3JBYssdSOQGoPZ9ZbFYFCW57bZlyRYlVtV8eE8mQMo9MxHtibbsOpFRQqFQYIkRLDx41qX1muHVjAFABKAoMnEE/BzwsW5EDTOBi7FG5KNN7qn2olovbEar/tZxa2Gr4QR10yc7bRbxlgIFIjgRbw/TK2SdMOtTJ/0fZiRYJAXTsElEdhq0MYJab4ic2Fne7W8cKtES78XpMhzBHxltA5hDcsPsAsAhOgH51I0zOyrnTqtBwCHLOQlwLQ07athRzQyY7lDwxu3Rhru8Pbl9b7Bzu2IF//zGRz9668bVuer1efq59z669vY7H5TLOVHOi8282MwjPS/rOdzMI51CekFqlhS9qhK7Rklul9VuVe2CgYM0nCodWplaTStyt6p34Z5Za0hR6xSwXpCaFNLzonZLUG8K8i1RmRPwvIBvctJNDpNLkOeRlsMwqAsERjcFGURnyW7Dl4D/gMxtCkqmKgzgj0x5IVXxmSlE6VBpeVrmAgGnSKa/AMLIbCJ53MqqUSmlU5RJiIZM38ltCncLqJOX2gW5SyF9vtZ48aVXLl29/OzzL/74+uv/51PX6baV/RPLEMjF+ZM8F/jj4lyc33Mes+KDHAN3ZewHeQxZaTn93Ve//eJXv75//7P1jZ0wmvTDkW4POHPAGwOxN8D2kDP7vOPz9lBwAuSE/urOyt373ZWNsuVVe/1Gpy9YIWf58L4fmjohqNKwo7ob15yo7sZ1K25YI8ZKeDPoxEvj/bvD7duCP6qaA8b2OXMADZ6sSbIn6epK0jBjxhrVrbhuJow1qhtxBj7qZsI5Y8YaVbshb416C9vOxgEaTkiE1Sb5XoI5vJh1QsKCpJwElJo3nOCxvXsuzcoyDuk4b9hJ3QobvSHb8/V4Kdy6Yy5tC/6obg8BPJGUrOFzViA5sWCFohNIXoT6MR4kkhsiL8quDIVkIZrpzm1a0J4RP9lXWTtWg+VOsmYuroc7t3urO+8I+g/fufnPr773w9c+vPTuzWfffv+Nj28WGK4oyQWk5kWtIDUpuZXDzXlFn1f0PGoWcass60Bs5JFOyW1gIMA6CiFbgB1luV1RCEtBa21aaxcVksjNDCLVplFVu2VZLyk6rbUBPVBIL8rNeVG9xcs3GujjuvhBjf+wLnxQ49+p8R9y+IakAFLJ4WZBaeVlnVhD9KwIpEdrMx4RUF4eZTvSItROIa1Kg46QDH8A+CjJnSJOu9RmwjLTHnegOlAnq1yDR6bCDekig8cU5HZB7uaQXpLbuVL9+VdeunT18tMvPP8vL77xl8+8IFgh/Ls7m07DXJw/wXOBPy7Oxfl955T43k7PQX4+PT8/PTv99vTrr3771W9+9cW/ffr5ZwcHtw/3bx8cHm/t3x6v79nhQtOLkRNy5oAxfM6NGnbUsIbQvMmaQ87yWaPPdj0jXlu9cxIeHrODpNzzmJ7HGwMYnWdsH+ZXsrFWxopYd9ywI8aJWXskuQuSM1IGk/763vjwRF9YhSeHNRP4roY1JGux0JNhJmDzzJyedTOBq2bEjD2um0ndiBrdUAtXBpt3WuPNNBsyRNAsAnZRN4aLcyPejEQ7AT2IT4kNYuaYqdbILigNY6yo7o5qZiB5SX99z9890sarDSeoGP2aMWB7PtMdAKAR3VBwAsEeSnag9BPJDVE/Rv1YdEPRDSUXaltn3R4pvskqTYGPSZtMMzgiurEer5hL28nu8WDzoDEYPXOL/pe3bz6Xo1+l6j+6/vLTL736QZ4q8WJBQDlRppBOiUpO0nKSkpOUAtZzmKgntNoqKu0C1udFrYD1stqllQ5wGEXcAjhSktsVpVNVu5SoleR2HqnlZo8wImq3rHYppBewXtN69aZBq62i3KTVVllrV9VuJc3R0EqHxi0at0AGyovavKjOi+pNQZ4TlDlBucXimxy+xSs3ODXrLpuXmpDdLcgkajsN4mq9ktaDSjTiCFEfUWEK6VoeARO4DZaRrFSeSqvlU46kW5ANmJ0jVla5XZR78AypTNMGRAKf5nEHqtto1J6r1K5df/7ytauXX3zph9df+4ufvdKLl07J4tEF+/Eney7wx8W5OP/uyTiP89OzX3z6r5+ffHp8/+fuwjLv9KumW+s4bHfA90K2R1bNAG2QEXko5zADwQoZwxfsIXKCTjiOdg6W73zaXForW17F6HNWwBlDtucztt+wBsB5wCQsIAa4Ibox9ibYGSMnNhbW44Njb31P8pKqOeCsQDADwYobJvhJYaotYdO6i2xaduYaMfa4YY3AZ1rphpw3sVf2vfUDyR8zViRYoWAGghNIoLykW3HQVyY4iWiTPEvWtk4sqDMez9kLwAfswLUXNoZ7d621Pc6NapZfs/y66cM4HLAskhPzli86gdJPFCdS3Rh5kZA6PHh7CNQLOFKzetNZuiXb14WCVDadpJG8pDfeSPbvJod3eyt7NxTzp+/MPXur9EKh+tyHty6/9ub1N9+4SZeLIs6Jck6UKVHJHKBFRS/KzcwTmkfNktqCAvV5XqGQXtbaIMfkBJWSWxWtV1E6Zbld03o1rUdhjcJaHjUBlJTUTlntAV9SwHpV7Vb1bllrF+VmUW5W1XZVbVeUVhG3AH+U5XZZ1mncLOJWCelFqQm6D0R2K3KXVrqQxKHkNkR2c1JzXtTmRQ0m7uYENSc180jP49Yc1kkRuzL1fGTKS/ZpkUhFBE8Ab0GlD8tuF2TSxAouELg/W+ArKp2ZErMueQCkedOftoya84Xy89df/tlzV5948cV/fv7V/3rltWB1e2bz+eL8CZ4L/HFxLs7vOVmS9pvf/u7nP//F/tHdzaPj5b3bzCCkWkZZt2stt9K0Ky2n0vVqxoCxItZNGCfmnER0SSeYYIXICUgh6WA0XNlZv/t5f2O/6ga04deMAWcOWKPPgnRiBZxB+sKhCqzai2pG3DBjzklQf4LdRB+Mhxv7we5tJZ5wVsD2AHmEoFPwZgAgQLDHgj1umHHDTmpOUnMSKPnIgAhYQGDepdIN5XB9sHNHn2w27Ih1Qs4KBNMXLTB5BFkOJSNCBGvaJAaOEHBpwG7Ld/vEWOKZDXCwEO3eGWweCMGkag/rBvATQ7B9ZPiGt4eCPUT9WHJDbAWSHUhuKHkR4A/yw2SWFDsSrBA60BrWMEMb8BPOikGyv+gs744P7yX7d4Vg+bl8/an3869X0csl9vIHNy699tqbH9+gGK7AS3M8yglqQWrmkTovynmQYJBKYa2ANWjmyItaWWuD2/QWL+ckray1y1obXKUU0qfkh9ypqx1abc2LclntVrQe9IyB+AL96zWlXdM6tNam5FZe1Mpqt6y1S2qLkolThFZbFaVZgn1dpAERAn8QMBOAJMCICvINJH6Blcl0liJuF3ArAyh5pM9LzXmpmUN6DulzWL+FmmkZGoRi2rNKCtAe1Aw7kqENSB1DQpjgEoUs4IAFZMp5yG0KtSjUouQ2jdp5Wc/LegGpH+XoZ5792RNXnn3qxVf+17XX/+r5t1YP7l7kb/+EzwX+uDjf1/N7yjnOz9Mx+kdE47OzR5iMTFg5PT87O/92auRIn/DBg2//9Re/Prr7abKwaQ8Xx+sHy7c/0ccrtOE3eh5r9HnLF60hbwzYnt/oDaq9fq03rFthwwx5a8S7E96doP5E8xeaw4nuj6zx8uTwOLlzD8VLFaPP9nwCNUxSW87YAQyzESLBjuCpBHsseWPJibEbWgsbwc6Rub7T8KKGNeAtX7KDzBkK7lSy92aNGCtinFHDTmC0tmolNXsEKKRuxbAnVzYizptYqwfW6oHgj2DuFSq54MVbcmLoEJO8JI3hhIwdiHYkWHEGPgCgpKGYGAZvSdYGWkbMWLBCY7wRbN3pLG6yXpRZRDljyJtTGylUekw/hexu6jMV7GHDIUWrmccW5KfMjAJ/sdkl2glvx5Izao82/K2jhaP7/e2jfLv/5Af5a7n6O6zyYp6+/NZ7V99860OqRAkoz+M5Ht0SlTlJnRfVvKiRuKzUhCsvaiWklZBWlJsltVVU9JLamRdwUVaBtKCwNicoBdyitW5JbUHDR6XZKWvtvKTQSqemdcpam0J6Ka0RK2CNxq2K0ilr7aLSvskrBbld0Xo1rZON5Va0XkVplWUdrqKk5kQ5L2rwQl7MIjNpuTtAkAyIwB9ELCkkkgNqC2Rz2gViHW3nkZ4TtDlBnRO1HNJzUnNe0OelVtq3RvQXABkZNZLqLI9AE2BWSDnKlBTpFuQuJJPzsg435uXWnNwsIf39G3NXnrt66erzl1589X889/o/vPLR7U/+dVqqc35+fv5tFsf9d34DXJzvzbnAHxfne3wgmZKStCT7Cl95xEJ6BhTud6DJ2flZKi5/++23X3zxxd2TT1d3bpvxsmzHXM/vhktLh/f6OwesF9Fdl3EGoAKAL0GyA8EeglmS6UGuNQG6QvISyRtLgwXNHw839pdOPrM2dmquT7edWfAhWI+pFQnjjBpmzLsTwRuj/kjpj2U77IZLwfbt/sa+0I9qxqBhTSECxD1geQ6wS90K61Zcd0esPeLMhHPGADgYK2mYYdWOGXtcNpJqL9KjjeH2XTVabZhhzRgwhs8ZQxFeuR2yTJspL4A/SPw1zd9CgztPtt8I+kkJj5BJy77wYOyt7vfXDtRgMbVl+DBFC+QN8iLo8xCdAHkRxFskNxScQEzTLmmNWDjtek/dr4wdTAGHE6QBooi1Y9YMBW/cTNYHm7f9rSNlYeMVRn76w9y7DfnNOro+X7z0xjsvffDhx43GLUG8yeA8j3McyvO4IKg5Qc2JMiVqtKRnxouC1IQikKLcLCp6SdGLuDXHyUW5SXweWJvjlILULGvtSrNDhm3VDog4Jbld1tq02qKQnqKENiU3C1in1Val2Skq7TlBAZmmrLVLil5AKjhCwB0Cdas0buYlBSIzWTa4qLQraZ96GgAmGRnwycI1bX9XuyWZ9J4BYpjSJDOJGEqGng89JzVzggbbNMCXAIOSLfTOukYei+/mcSuH9KymbBavFHBrXm7NYb0g6ZSovffx3LVr1564du0nr7z+P66+8sQ7cyc//83UBXJ2fvbwlECQC2bke34u8MfF+VM4aR7l4flMViWr6Dg7e3iWIo+zmbdNDx8+/PK3Xx1/8tnyxl4wWW96CW/HdTOhW77kjEZbRysnn6PRYrHrNnoDwfZFZ5i9vJErjbnWjajWC+tWXDHjhp0ITiJ7cW+0Mjq8Fx7clcNJuWM3eiQcS15r7Yj4JZ0483k0vDHnTQRvQexPcD/W+vFgZTvZv9tb2Gw4QbXXh5d/cIMKTgRcguiORDvhzYi1R4wzqjlJ1UrqZsJYScMmmIa1CR1C90LenVhLB9bqgdifAHcimIFgErdHNhUrOBEoO9BVCkQLSDAglACHMTtaC2twWdpWsMLOeHWwedCdbODBmHVCGGrhzUCwh0TcsYfZ3yfcltxQdIaSO+1rf7RoJAC9hjSoWgFjP5bFDXmPCEDN4aK3vhft3jFXdytOeC1ffaHYeFfQXinXr7x/4+rbb39AUXmOv8nyHzPSHKfkeZzncU6U5wWclxTQXIoSicDA630RtwpILWCtpLZotVWQmnOcXFL0qtqtqt0S0m6xuCA1K81Ohj/KzV4eNedFrai0QaYpys2S3AZepKTo80grKnq52Slr7YLUnBOUktopNztVtZ2XlJKi02oL8AeFtaKiV5RWAak5Qc1QEfA0JbmdWjfaRWVKQqRpF3JBp0hJ7dBKF7rOSukWXeYzpdIik1mGAywmxA6SoocCbmWIpIBb+bS2tTBTHAJW0+xbwP+R3QnohEKtAm7lBO2t99792ZXLT1177qcvv/7fLr/07M3yL3/z2zPyb5m80zi7MIV8/88F/rg4389z9sjNsynsgDdGj2ouZ+fffPPwyy+//PKL3zz4+rdff/31Z7/41erOHW+0pg4mMFwCMdS6FbPm0F3c2Lz7mbO5W3P9csfmLF/yIskNkRNKbjALPkQ3jX3aCeOMoGGCsyLNXxjtHG2cfNZd2axZ/UbPE61QTCUDMlPiAGORQgQ7Yd0x5wD+GEtO3E1W4r077ua+5Ccw65rpIAA+RHfEuRFrx2S6xUxmraYNO6nacd0i9WLg9mB6UXe0Odi8rY/XUrVlKNhDKRVxssZ0yYmxm2A3AduHaEdwm1SATO2fcXalfw8xxGewN7KXt9zNfXW0xHtxozeAKBBRjpyAMwcZGvs99R7E90oiuKQTBVCRl5DCD3NA9Bo7kL0I9yPRjaHhQ3Ci3mRt8eBkfHjSXdp4V2w+N1f+uCG/V+VfyJUuvf3Oyx9+dKtULjDcLU6Y41GOk3McmuPRvIBzonyLRxB4ySMV/B/QFVaQmgACClgrKnpZa8+L6i0e0Wqrqnararss6zluagcBpyrYVHOCSiG90uxUVZ3GzbKsV9V2TeuUZT0v60WlXW72wB1yk8MFrNNaFwytFNKh3IwIN3K7orSKkjovYAprBaSCW5Y4UtO6kbLaTSFIu5iCEiBdppVoCpF4CBzRekWlU8CtDMHAVciAAtKL34nmZjBiFpEQIIJbFGg6KVMCDyB2VNTJduxIqxtq06ibl5TXP3j/8tUrT1y79pOX3virSy++WmR/+823QGmenT2c6Wi/ON/jc4E/Ls738pA29JkSUtBi0q+enZ+effvgm89/+euV/WNnacsIktYg1gfj5nBRGSxyzrhqhLQRVI2wbsVVa1w2xrVeqAeTxaOT8e1PhDApdt1qr8+ZA9EZYjcSrRC5CfLIO2ziu3QSzhlnE26Ck0h24CysL9657+8e8cMxJDvAyCk6AXKIUMI6EEyNGWcEPeiMM2LdseSNkZuog9FgbS/cvdOcrNTtAWP0oQwDQR+GG6eUQAKv0MBtsPZ4JjUTg+ySdZtWu4HcXwg2j4bbd6RgUjd9zhwIpi/YQ5jPzeK1kpdgb4QAecy0nZLVFTsEXYaM3GbFG3bEODHnTepGwBnD3mQt3L1jrm5L/rhm+dVen7MCwBmiEwBogI8Z55ERS8iLJCdOPa2pngJjLg4xowgWcaQK9hC7Ie7H8iCB7DHrhFq45K3tLhx+4u/dbgzi6wXm1TI/L3ferDSufnzz0htvvHPrZokTipyUY6QcJ87x4g1GuMmgHIcKHKZ4tSCoOUmZE3AeqZBbmROUnKRRcgte8otyk5KbJUWfE5RbPCoqOq10qmqbxk3gPzKeIydptNqqqm1KVAoSZFt0GjehPrXebFcVEmbJ+Ik5QZkX1ZJK3KOQr6GVDlAgJUWvYL0s6wVBBjMKJSqUqBQlNetup3GzqnazbtZUXpmiCrhdkNuz+IOEb3GLQnp2f1ok3wJ+AtAJcCFF3AaQAd8F8CLrS53FJRkvAnAEMEf2LRSZ32uX5F5BahZQJ8+i195569JzV565/vyTL77215dfeo9Rvv2GvMFI64f/k377XJw/0LnAHxfn+33IAku2w3JGuJAH3zxcPbjTsAY53aY0t6IPSnqf7vRLvQFtDctWVLaiip1UzLhsJJXuiDOTcP1g9c6n5vJGyXLorstbPmv0wWcAL4pELHCJPYIkSx2SkuXtWB1MRtt3Fo4+UUdLFbtfsXzejEiNmJMGR+2YtUd1K2TtEeCPhp0wViR4Y94dITcxxmujvWNnbVscxLBsgpwQuYk0k0CBNEq2Yg82zyn54aRWUyMC+yfbC6yFrWT/bme83nCCmkXyroIZiFbIe7HkxLwZZMhG8pJM8sjkD7Ix60ScGwEVAdYQzkl4d8Q5CZSaq/7ScPMo2DnSxyucG9RNH3wbghWK1pC3fMb0GKPPmQO44O+WuGoIChkKti/Yfmb+kOxAsiOAX6DC8GAWcULcj+RBLLkhjNGg/qidLMU7Rwt3PjVW9z+UO1epxntc6ybqvFKuPfve+1ffe+dGtUqLIiWIBV7Kc2KeE+cFaY5Ht1icZ1GBUwqCWhDUTH+hMOnbANkC7iyl5o9bvDwvqoA/ymq3gNSbDCpJLbCjFuVmhkUorOVFjVZblSYZmQOPCK22SkgH/AHIICdpc4ICFey01gWFpdLsgAWVxmpFaVWUFiUqNG7SWAXnbEHIHKl6CekVpVPELVrpzhg+HscfU/AhE5hSIOEXYh/JJmwAfxQfhRrE5JEiEgq1wPMBVo9ZzWXKi6S45DF0At+bx52c2sqjJo1beU58+Z23n33+ytPXr/7klTf/+pmXclone5tx9vCiF+R7fy7wx8X5Ezmnp6e/+92DX/7iiy9+87ujn/9ba2Gl0LarXRhbjxrdsNENq92g2osqZlw2orI1KlujYjepd0IjWl47vufv3W54SantMabHG33WHAhOwNg+44Zk9swNBCcS+gm88HNOIjgJMASSl5iLG+PDe976HutFFVhQs4ekQdxNX8u9mHUToDo4ZwwQRHRHyE0Uf6QFk+HGQbR7pxktMrbPmgPJDpATIi96JP7qQPwkfsS4aiWQlwELSN0gd9aNQO4vRNvH/uaB4MdVY9joDVhzwJrQ9BVzViBaQ2QSnoNzI86NGJsIMZxLIAjcD6KP6I6yUC4ETHg7Bjdod7Tubx3ZK7uSl4DVAxymwFVkmCObixOcINNfZrw1Q+T6ROqyI+Qmshej9BmgeQxSzbgfS25IJmDcuBktW0ub0e5RfHAsDsevVPiXi0Kx5X7A4+fmC1fe/fCtGzcpjqMEMS8plIgLvFDghYKAchwqCHKBl/IsmuPRLV6+xcsFQaYlrYDUeVHOwrd5pAL5kXWB3OTkeVGl5CatdMpaO4/UmxxOeY52UW7mRS0zcOQEFWAHeE5LagdCNKCqkLiKolNYmxcwhfSypgOJkpcUaASBFhCCfiS1KKkVWStjlRKVHIdygjovajlBLSGtprSLUhOyvrCmC2nYrNhjluEo4lYaZiGfgnZTwC2CurAO+AMm9OZFLYMdEOid6i9yG7wgwHYQwSW1hsxIMIQUIY9ELUAw81JzXtHysl6Q9Ju1+vU3Xn3q2cvPXH/xpy+//teXX6r2XCK+XJAf3/9zgT8uzvf0nJ6fPfzqq9/88pe/3N072Nw5HC9vhqO11YO7/Z2DijMstlyyAAKJUzNsmDHdCwF5VMy4YsbFzlAdTJZ2j1bvnODJImV69a7L9TyYVAVvBJcuvEMtKbkcCLmMkZsgJ+zEy+PdO8nuHSVaqFl9xhlIdiCSlErAm4FoJ6I7goIQ0i3mjDhnLNhj0R3J/bHST/rLW5O9Y2d5l/fiatfnrBR5uFObBRR/8dOZWRBfYoAy4AJJp17GdSNizbA33op27rYm61V7SFtDSN9wBlls4SxfckPsJqRII7W1ZuCjbg/J4K0X8+4Ioi6iO0rdoMR8yhi+7E+inbvu2i5PmtRDtheIVihaQ9HyeWvAWz5rDlhzyPZ8yY4kO+CtAZtSILMGUsklhAc4P2ArJ4UdgTyI1UEiDxLJDTnLB5lG9hfNxY145yjeO3Y2DnK6/UKxdlNrU5r9Vo279sGNa+++82GxWOSEoogpVqQEVJJkShBLEipJclFQChwuipgSlXkBg/m0KKm0pMFrfAlpRUktIHJRmORfKKzdZNCcgAFhlLV2TlJu8XIB65BYKSl6QWpWlA5cRakJQATsFyW1Q2tt0mwmt4qKXml2KkqzLGt5SSnKzbKm02qTpGBws6Z1wDgCzwxdIGVZL2OVEjElKiAS5QSVEpUyalKiQh4mtzNIkVaht4pKO63oIJt2lNwGtoNO12+JAAAgAElEQVRWOjN0CKl5zYK+OUmbE7WM0gAM8V2Gg0KkaCQ/o79kKKQgtwtKK49b86m4k8etIm6ne8KdPNLzSL3FMC+88vLTVy49+fzzP3rh9b+69BIeJOfnp2enD/6zfwVdnP/oucAfF+cPcH6fF+wU/BmPfSkbrs/evswkU9Ku5dPZJ5k+/uzh6e+++u3nn39+//79vdtH8Xi56waK2WdbjmT49vJmdHiijVdLPa9i9BnD582It0kHV90ISErFiCvmqGSErBn2F7fWTn4OPlO6a8OYO2f5vOXzZsA6IetFEPXkLLIwwpkJyCV4MJYHie6PgtXtpTt3jZUtzg0Yo59VdaVuiSFwBoI95pwxKDWcM4ZXcexNZG/UDZfinaNg50hJluv2sG76RK1wAtEN04rxOOsbJZYLJ27YEUEk1ohzxpkKwznjhhlqw8Vw+7i/ccj3x0B7COZ0XIY3CbUAPg/ei8FzmjpUwplWkoj3Ys5JODMRnER0R5I3Ft0Qvr3WG7J2bC1ux/t39YXVmhlUul6t40HfPG8MRGso2D5vD2EKhzhOnIA1+qI1fCz8Irkh7sfAfDy2M4e8kHd85IXNcIL7MW8PWWdYN/uM4Wvhkre+Nzq8Fx1+IiZr10rsaxWubvY/klsv5MrPvP7max98mK8zlCAWRKGIECWgooiLolSSEI0wjZSiJBcERImYElBORHM8KolqSVTBVwE3AHnkJGVelItyk8ZNGjfzSP2YEeZFGbyotNrKS8otTsojtaS2SM4FaWW5DRdJ8KqtsqYXZZVWW+DqoNVmAWsU1mpKu6rqJUWHTymsEbyCNBo3q3KnonRo3KRxC2AHjXAJKUVZpbBWEGQwz86lECovKRTWKLk5w3+0SmqnCK/06aJeQWlljlTAEBlrAoO9kPohPIrcIp0o6VXErYKkFx7VU4AUAW6jiNsFSYfH5BCpOMt0nIw4mZeac1gHFiQvNuelJiW3ilJzvsa/9NJLl648++QLL/7T9bf+6srr3WTl/Oz8DPTWs/Pzs3OYfjy/8IR8r84F/rg4f5jzOM54vAQsnVA5Pz09/fbsDLq/4Bsfnp89PJvCkdPTc7B0nP/mN1/dvXv39p2jta3deGljuLBuR8uqEyEnlNyQMfxGz+N6njVam9y+524fVO1hqecxhs/20gJyOwF3ZNUOG2bcsEZlK6aNQBlMRgcn4eEx60flnlPvurwx5IwhZwUNC9pIfSjAgC0VJp0xY91E8Mayv6j5Y2e8snz7JD44loJJ3exzli+6oegEj0VGgS8BuMBYUcOMWXss+4vKYKL0k8HyzmjvuLO4zrhhrUeaQGfUjYj4TK0QMq6g+2TWEwAirB2zRixaE86ZNMyQ92JreSfePemMVxvWELo9prEdh7SWZatyYhq7hTaRFG+FrBNKTszbMWuGnDX9LoJU3IQ3A+yN/K0jb+u2OBhVe/1GzxNMH4AFCCuZexQ+zeo9ZnK2j6GNoeQS22n2yClMsUIoXxGdgLED5MTOZKu/se/tHDk7Jx8o5o/evfFuXah3+28xwqWPPr785ptvzc9THFcWVYpXKQEVRakkyQUkFwRUEMWShEpIKQioIKASUsqiXBRxQUAlUc0ID2LtlNQsaQL8B622Cki9wQh5SckqOgB/UEgvKXpJbZUUvSg3y7IOblOwjADgIPhDbRUVvSJr0+Z1pVmWddB6iqlwA3An6x9LP9VorNJYLcpqUVaLklxCGoSH53iUE+UMgpSQDsZVsHoAmKBxC+I5mR0Eql0zE2uGOeB2ZkoF/AG8CGkS+27yFsBHSoQUJD0nNbOu1UccITMekTms5x7N7hZxqyipN+ja1esvPHv1Zz9+/vkfXH3pb154017eTGsDHwvifvv/32+5i/OHPRf44+L8h853mY//51zc2cx/po88nTYcnp6e/uLXv1o9PHQWllUvYroWYSPsuGb5NSeomQFRQIxhazBa3LszOrwnxotFw6kZg7pFRtihVEOwJ7xFIiF1d1S1Y94O3dWdyZ1P9IWVcs8pdZx6t88YfsMawgWuTGJ6SNu04FUfDxZkfxF7I3U4Crf3l47ud1c2a67PGD7yIvAiAGkBI22cA90bIePEDW/csBPenUjeGPmL4iDujFbinaP+5p7gxzVjwHSHghFNYYcVC1YMwg34LSQnFt1R5jnNnKfQLy46E96dNMxYDRaHW4fO6h7qx6w54Cy/YQ34zG8BNovUyDlbdZp1jkG8RXRj1gmJeGSDHTWYsjvWkLf87ng12b9rLW9BNwnbC0TLR5aPLF+yh5JLSkt5ywfICOAju8HbQ9GB69ECDycQsmFby8+qyQSHFJOAWxb14/7aQbx/39k5FuK1Z+bKz3yUr7bdOaV1vUg/89bb1999t9BgaV4oSxJoKyUJ4IWclzAl4qIklyS5JMkgvpQkuYZkWpCIKCPJeQnnJZyXlKKgUCKmRDwvSMSUKjdLaisvKTcYoYDUDF7kRPkGK05fvBWdwhqNmxWlWVGaoJtkZR5g/iiqWgXrZbkNm7oVrFeUFng+ClgrKXpFaZUQUWRKil6WtfQiWKQoN2mslrFK42ZRUguCDC1qYEqlsAb0SVFuZj9YWW6XwHWB9AxkPMJzID3t/2gDyVFMtZg0EUP4jzxqFh5VWOA2oI080kvSFH+k8IJ8b/Y88Mz5RytD8oCQRI1C+o1S+crz1565cumJ69d/8LOX//tzrw83DrLfIKfAgpx/c37hDPn+nAv8cXH+o+ff70H/fQb16agsfHP64fTs66+//uI3X+1/8mlrtFRsm0XdottOtRuUu8O6FbNGLDoTePUVrBj7cbC+t3ryaXt1o2j16U4fRshqZtBwAsYOGCuqW3HVSmpGzJmjhhnyZmCM15aO7ntbByC4sGkVOmsOa5YP4EMkiVPitxDsMeckYn+CB2PsjbCb9Bc3V47uDfePOH9UMwPBCZATYDfCbgQvq8iLJC/hHLCpjki3hz3i3QVpsIT6I90fDdZ244PjzuI68BMNIBisECrVs+CraBODBRF0nIS3Y3jmDIjw7oR1x3Ur5pzEWtwOdo61ZIl1QgZ64t0QrKyQIgEUAvQGAA5wlU59plYAbtOsXxUa1kGvkbyx4ES85cteFGwfxnvHnfEq0EW85Qumz1sDyR4iJ0BOINlD0fKJhdYJkReBaUOaGbCdIUICcLCSZlh7COncDM9Bz2lW+ar4I3d5O9g/aW8dvYWN//ny+29UONbwPhblqzfmn3zjtTfmbtAcW5E0WpDKkkQjXBBFSpJKSKFEJc9LlIBopFQkpSIpJR7RSCljtSyiioiqSC4ilJckwCgFQaZEDAJNnpdKSMv8H3ke32oIRUmFPG1ZJviDIkBBr2CdlrSKrFWUZknRILsLEAScGbTaKilaZtEAVoNUrSNSsVpRWjRuZo1nAD5orJZlDcpYCR2C1RJSSkihRFwQ5IIgE/whKrREHpPhDBq3KljPi82CRDgPID+y27MMBxAehBdJ4Qg8poB1agZzzOKPAgEQehG3KdTKSc2MEcnPuFNnr/yjJtn0zmYeNUtIv5Er/uzas5euXfrp8y/+7dXX/+6V9xcPTogMc37+8Gy6pXBxvhfnAn9cnD/8OUvP7/3q6SlBHOAh/frrr4+OjtfX93fv3O+v7zJuWGl5jY5fN/266VftmDaCmkmKOhgrEe2omyyvHN3zdo4qblRou4wRcFZQt4dVstwW1Y2AtUd1M6mYMeuOBSdpDsfJ7p3x4YmSLJZ6Xs0Y8JbPG31YDGHNIVkVMQPBChs2mZ/lzER0RyCUKP1YDybJ3u3F25/0JmucFbDOUHJD0RqKbojdCF5ihYz/IPhgRAwf3kTyxsiJrfHqwv6dwda+OIhrxiArA4XKcOxGgBKm42oOgR2iO4JYrOhmRMhI8BY4Z1w3AmW4MNw6dDf3xWFSs/yaMeAM0rQBQR7JDaEwHviPx0Qi0mieXqR7A8gYJwA1SnAizhxI9tAar8YHx8OdQ2U45i1fsH3e6AvmAFnTxCygCuRFyIskm+gpJGebWTqcMAvCQBka/G3AHwoVsdkPCcu6vBmo/kJntOKu7IW796R47akbxR+++XFe7RVV41Wq+tO33r70xhtzFF3jREoSKQGByZQSUEFANMIlCcFVFuUqUgF/0IJUxjKNlJKEKhKuIrkkoRLGlIhppFC8DAINoJAplyA3H8MfNG7OC/gGK1JYKcpqWdYgnAL4oyirVNoakhEhkKeF+G4RAyjRMrUFqtYrSgvCtJTcpDCAD6K/lGWtjFUaq2XULKNmhj/gInWuHMokJJjbzaMmhfSyrGfejgxMTNMuMx+z+8H/McUi6cdHuZDUF6K0C7iVNY9N0UmaiKG+ewO10j+3XZI7EIoB62tB0ouS+n4uf+W5q09e/dkPr13/u+de+8m78xsn98k7GPLL5+EFBPm+nAv88Wd9zs7OTk9PT09P/1BlgmczvMa/84yn5+fnv/vdg3/9xb/tHBxFk+WeFw9Hm/HeHTleojt98EDACitnRWUrqjlJ3UzKRlQ3IsmOos2Dlbv35fES1fHoTh9yFmzPZ81hzYwYK+KtEWeOGtaobsWSN5a9OFjfWzn+zFjZqlh+xein79SJz5Q0aTrEccnaccOO6lZct2LBG6v+AnYjrR/3l7dW73zqb+6Lg5gxfMWKZScgdWR2BG/TBSfg3Ij3Mn1kxLpj1h7x7kRwIs0fRZt7k4OT1mS1bkMONuRt6LcYSnYkOSPsRtnuCSRfYMeEdycsgSBjyRsLTgIrd5w34azIWtiI946bk5WaE1RNgmnIHps1U2puR0K6H0vssWYwazRJPafZeFskW4E8SHgvZJ1QdIb2ZGnx4Gi0f9QcrbJexJoD0ehLvb7sBBig2HdllLQTXXAymBWIwBLZAW/5nDlgzQFjEAZrFg8BDOLtkDcjzgglb9xJ1vyN28Ptu87m0VzL/sfX3nu11Kh1nDxqvnSz8NNX33jxww+pOlOVMCWIRVGiEeAPuSTJZVGuCHKJF8tYphGuSLiK1NSCistYhtvw1TKWq4oKAg0tYMAfqU0k5RKQNs9KN+t8UVLB4QH44yYrAjkBVwkpABForJI0iqJnDtaynOkpetppluIbhcgroLNkBAncU5SBKWmmT94so9QRghSasCAI8AfQIVAQQtwbWCshsuUL9e1wf17WKbX9GP54RHNRiAoDWATCuoBjyLPNABFSqZ5Ws4MKA6bU32sZ+S4jAiQKMChzcpMWlHc/uvX0s888ee3ZH1976W+ee+mpm/ThZ/9G3tGcz0KRi/PHfi7wx5/7+YM0GU9hR1ZICgmX07Ozh6fffnv6my9/+9kvfnXy6c83d4764/XmcCI5Mdv1FDf0N3a8je2qM6j2+jUzqDlR3R5yblS3wrozrtph3YprvYjpRUa8tnL70/72Ycka0m2HswJYrq9bYdWOgbSAqXdYPMFuYiUrK0f3o90jcTgud1wiSTgBb/mc5TN2wNhB3fQB7hCjhg2F6DEejDV/rHpRO1oc79+d3L7XGa2wTgi1HOpgRKqxnFhKO9GhDR2YCVBeWDsWvLHkJdZobfHgeLC1Kw7ierfPG8NHasXdgPfA8JF1q8dpFJZ0jXDOmHcnnDOG4C5vx4wRNKPVePdksHkgDpOqOWj0BpwxBFyVzbNldAJvE3aB+D+yCIwTZ0Mq4AUR7ShjL0QnQE6g9eNwbWft+N5gY0f0I8YOGKPP9DxsD1UvQqm5BDkp+WGnf6I9FOxhFiz6jv804C2f9JgBBeKEjB3UbWCkyLid5Iz0cNlb3U92j/3dY21p68US85O3Pixo3UrXeafGX7uRf+KVN96dy1V4CYiKEo/KIipjucSLFYmgCiA8ylgFtFGSZBoptCyXMIEgZSxXZKWK5CqSK7JSQkpRkmkBlyRUFKUcJ+Z5CdgOcFrMsxLwH5kVY45HNxk0JSdkrSjJKRwhYgpwHrP4oyJrFfwI/qBxkwJXhzwlPKZYRNGLchMolim4QUomxMzijzyP5wUixOQlJS9qBaSWkAaiDEhCGQQhK3GPNJ/OsCBKi0R2EXGETK2p2W3iSG1mvpDHmj8yh+l3r9kF3UyCKeBWXtYLcruI2yWpVeTwq++/99Szl5+4euXHL7zwN1defmq+cvdff30KSszZwwv08X05F/jj4vyBz9nZ2Zdffnn75NOdw+PJ+tZgvGzGy5o/5u2wbgSVnt/oDdmej5zQX92Jtm/L/qTe9SF7wlkBa4a8HcNqa92KG9ZitRvK/fF49068f5cPJ/mOW+kMWDOEi7SYW0nDDKF3nHcnvBk1+6N4Y2/x6ESfLJd7HpRu8dZAcmG/LWHtmHFD8qbfDRkrYm3Sg867EzwYy16s95NwbWfl7n1nc5f1gprlMza8uQ/QIMrCIxBb5VPOAyACWXJxkpa/mGweTm7f0xeA9vAggyq5IXYjwR5mCgvrhJIzEpyEcxKAAllwF2wfjD1m7DHnLtSNSHCSTrLmru+0F9YYO6h1vGx9XoTajBQY8XbIZzmUmSE3IR2b5cwB5G6y5HDKYQSCE4nW0EgWJ/v744PbzWiRt8NGb9AwXMkeyk6Q2kgD7IbIC7EbgqUUOUGGRTLzqZhKMNAkxtvDlOQg8aK0TxZizzEUnCjDJXflIN49iffvWeuHpZZ9+YObr+RKvDGYl1vPFyqX377xN08/e/Wtd2mEKEEo8WKJR8BwlCRU5nFFkGmECwgVEKIRriK5hhV4kS4hhZblsqLA/RUJkwcguYpkCisFJNNIoQSxwAvzDDuLP0pIm2PEOUbMzB8lRQf8AZ5TABYlSSZARG7OpFfUipJ+F1JAQIFisaKiA5lB4yYINwAvwBFCoI+sQkA3wyVFWS0gVEJ6WdZpSaORUpJkKAXJ83iOR/OsRCgQSclLSglpNFJoPFNtIjWzJEsGO2b9oY94RTHpbC3iVnk2IIMfsaZm+sts2iUnNfPy42INgJssLwNDdzPdqTp8C9hBSrz8yjvvP/WzJ5+4eu0fr17/L09dfZ7mPv31b+Ftz+n5xTTd9+Nc4I8/33N6fkbW2qbh2N9zZtiR02xjlsgrj8ZYvn3wzddff3Pn81+343W606dbXrntlztBpRfUzKBqx1VnVDZD0Qr9hc2F/TvtpXXa6Jfbfc4I4Z06vH4zVlK1kqodM1YiueFgaWvj5LPe6iZteXSnzxhBrTdsmCFrxEwvYqxRw4wbZli3Qr6/IDoTyYmdhfW14/v+9kHdDStGnzcGJAgKk2ZeyDpQq5WINjFyZoZT7E1kf1EexO5oeeXwJLlzDyfLVWPIWQFyAtGN0921kGy/kSvkrIh1xzUHSjhizkmwNzEna+PDE3dzvzEIS4bT6Hm85WfuS0IGTF0OCZ/BEXdEWjccUukBxeq8O2G6Qz1Ymhzc87cPGDesdL2aMYBydN7yRWso2YFkB6JF/gfhfhJ2tSMoHyPjscYQulDBZCrZkWiFWdEqb4e85beT5Xj/rrOxJ/kJZw44sy/YPvhdRMsXbB+cJZCIkdwA96P0inE/zqZkgGIBlAPVLAABoWWEnwn1wP81Y0WcM8bDld7C9vjg/ujo5/xo7Yait70B2+tVDPfNunjpw/knXnn7r39y6YfXXixKcokX0/QKopFSRSrkXFKpRaZETJQXjGtYAbRBIwwuDdBfqhhXEKphpS6rFVmhZbkoySUeUQKaZ4WCKELMlcbNoohv1tl5VqBETIPJQ9byLLrVEEoo84eqJVGtomYZNcG1CpYOIB6ghR3uz4SYkqIVZaKnwHOm3IZK42YBqZTcpLBCYQXcHgA14HYZq2UMQVxlxouKCgLKsyjPogKHCxyGOhOwkpCMMdLTig6dkqdTL7NZFQAoYDjN/KrweIAgOdzMy3pBSQ0imRaTog0I5c4/AlDSDhLcKsmdAm7Ny1kRWbuAWzRql+QOWEmgs4SEexnphVffePrpp3906Zm/v3L1v/7s5dcY9Yuvvjk/P4XfUGfnp/Ar7YIO+aM9F/jjz/XMgI1H9ZfTKRwhoyrTx59m7WHnp+fnp6fnDx88ePDll1+e3PtsZftw7ehTf32fsSKq7Vd6QcWMaTOiDag8H9W6CdMNNS9Jdo/9rUPeC8sdt24EDTOs20No6WCNGMBH3Yo5I+yGK+P9k+HeHW4YUx2nbgS8HTN2wLjDhhmCUFI3goad1I1YcibITbRgMt6/u3D0iRwv1CyoMB+KzlBwAt4eEqODPcwGXFgvSrfjE8ldUAaLij9qDceTrYO1k5+b6zs116+bfcb24RWatIk7cbZ8Cy+TsD0LPxLvTgQnaYWL493bycGJMlku2/1qr0/MFqRiazr0Sho1vAT1R6IdcW7EehHnJLw1Yu0x44xYN+HdiehMYEilv763eOd+b2GdiEfmkDUHLPha7CFvBpITk7U2i4zXTDu+Uk8rmDw4YwhsB7Yi+Eb4YRg3rJt97Eb99b3h9m09XmKMPmP0WaMP4yxToANiikUsJtiNcD8mbg9nWmQyO18neWOoUoU2s0fK7NNqE8YOJHuhHW86K9vB9u348LOyGf7o7feMpdWl40/qnv9CsfLEWx/+3dUX//Kfn/g/fvDDy29/VJb1IidURFTgpaIkF0VcFlERoSJCmb2jKEogspQxriK5KmGQWmpYqchKCeMaVmqyXJVQHSt1TIQY0lEm4jwnEl8q1kpIA/yR58QSUjLjRY7JFBmSUqFEXBJVGjcprBBXKdKgtzTzgqRMhjp7lRFRUgDKpBBEpXD6xxFeRAPYUZoBIrNG1KIkUwIq8BLFy3mWlM1DOwglKkW5CRaQgqQXMYm35MXmzESLnkckuEu0mPTBJblDbB8z7AiBJo8aVyFEMxvKndVcpjVluDWH9ZnhmIwLac2wMu080otSM19nXn79taefvvRPTzz1gyvP/eUzL7yPOr/7ekp+EAgyncK+mIz54zoX+OPP9KRDbWdZ92gWWYEE21dfffXFF1/8+te/fvDgwdnZ2TcPH3z55RcPHjx48ODBF198cf/Tz49O7q/uHvT8BcXwrWTFWd7FwyW606/0/JoZVayoYkUVM6bNpGaMau2haIXDld3x4Ul7tFLuEesoZ4ScEcJue8Ma1Yy4biasGWI3GW4cjA/ua+NV2uiXuwNItcDbZeLVsKKaGTWsUd2IBXusDiajlb3Vk0/tjZ2q6YEeAR4LyQ1El1SRQnEWoIeGHbFOyHkj3hphbyL7E9yP3cWNteP7o9vHcjipGP2aMQCLBmMHnBWJNnmdJm/frYS1RzDzVndHvDsR7QQ5sbeys3h04m7tNPpBxXAb1kB0AtivJzUhaf0X/Dwzq/cjxg4adgQbMdAtJtgT1h6zvaA5nEwOTsLdO5I/ZuygbvaZnpciD7Ilm0VYAXnMVogKVig5I/iq5MTYGxGrhx0gL0L9Ueb6FOxhK1yc7B37W4dCP2pY090WwR5Cvdgju7V2BCYPADeMTarMBCcS7URyRpDfAagneWMRqtydBOpcsy41wB+sHUv+2FrcTXZPor1je/PgA9T66dsfNboW5w3mlNa82nryrXf+24+e/J8/feYv/vaf/rf//S/+r59cLolqiRdLvAhRl6Ikg+cDEEMZE+ajhhUa4TLGFQnXkNyQlbqi1LAC99ewkvEftRR/VCRcwmQshka4hHEBASki3qwxOVYoSnKGP+ZZ4VZDyEtKWdaBuigguYDkoqxSWCF16bDhgtKGU5zhj8xMSvwchOF4FJdMC8fIcyqZJARdrkVJpkRcmrlNCYgSUFFQ8iyaZ6Uch6CgrCDIBaQSU4jUhI9ppJYIMTN9Zc20cIzAAiAkKKQXlBaltslwTOoCycv6dE0GmjzkmXYyqQnySmZBnTWrpndObwCOAU9JHukFSadEZb7GvvTKyz/+6U/+4cmn//HqS//l0qvz+uB3357NVBqePvJr7+L8MZ0L/PFnejK0cXYG/McpGZY8ffjVb778xS/+zY8nTrKA7UE3mriT9dYwkQ3HiRaNZFn2J4yV1I24pA+QO/bWb3cWtmtmUOkFDTOuG1Hdimv2qGoltJlUe0mt5RvR8tLhPWdtu+oGdNdlDB+cCoIV82bEWyPGGtXNpGEnyB1bo7XJwYm9vlu1h6XeoGESKwDrhA0ngLk1zkyg3qNhjXg7NuPljaNPxofHoh9Ve33WJBoEqdPwknTtLALRhLVjWICDGRexP0H9uO0nC9uHq3c/761uVZ1BvevypL4i5qyAcUPWIcEQ6AUBWYQkbL0J54wlZ9QNl0Z7x8n+kZos0JZXszzB9hHggLR6S3SG2dh91igKr9bgQWHdsWCPJWcE9zTMWDICb2Vn8e6nvdWtmhMwdsAafbbrAuzIar6mbaGpk2Pa+mUHojUEqwrMuUleIrqx5MQ41UegvxU5ob24Ge8ddxbXJS/KrKOzRekgowCfAVIOhFagLY1zEtYlo7gC/A3PNKfxbupxScEHKXV1YgAuzWjZXdlLDk5Gdz5rLm5dL7PP3cxhN8TB+H1WfOHjuXmGffHdd5959rlnL1954smn//bvf/jC6+/SHAKXBmAOOrWOZvGWDH8A4QEOjzLGwIUA8ki/F1dkpSIrxJEq4ZKEcixX5ISKhCsSBsmjyAkfV+p5TixKckkhUZd5VrrJihTWAH+UkJKXcIY/ZrEFZHTTj6QirDJDbIDgAmQJnaoqcAP0F0A2FIaGU62EdAAcBHOknSUF0jePqdSOSsZyeVwQ5KKkTpvaMak2oXGrAL4NRHQWYG4KUjOdoEvnYB6N4M5CEBiLyRpHwJEKUAN2YR4zn1Jyi1I6s5Fdgjlmes9mEAmZwbtZrl598fqTly7/85Ur/3D1tb+6+k7Fjr85O599Q0X6DS+UmD+yc4E//lxPpr+cTv9hfvvbh/u7B5u7B0sHR3q8VLH8kulXrAAuzhvVrbjYC4q9qKgPWCN2lvfdtV1xOKaNoGZGDTNmrFHFjMtWXLHHtJVOCyUAACAASURBVJmU20PeDAZru+HuHSmYVHo+bQR1I2AMn7dD1gxhHA7qxRpmqAWThf278d6xFC0Wu26j53EkypG+S7aihhnXnKRhjRh73LAjeZjEW/tr9z7rrmyULa9mDCDWAdtvUMEpuiPJJbYG1k1qTlJzEtYdi84EDxZQfyTZgTde2Tn5fHx0lw+SStdjugPJDojQYEcNM2w4AWP7HHmxHLP2SLDHgj1mjVh0R6IdKf3EW9keHx7bq1uM7VeMDAYNRec7veNunPlA+RnfA2NFnDfh3QlQI6wdM4bfChdWju6NDk6UZLlqD2uGV2vbvDFdrs94DuAkcD9GoKRY0GQaSm6o9GOtH8tejJwwTfmmJg8zQE4MUZR2MIk2D4Lt283RMmMH0KAK6pVA3KYhNLVn/wsgo4huTDbq3BE7U5IGUAO650FzAeaJd0eiO2LtmHVC3ouh6l4cjMyl7WjvZHL4abh/v2j6z3x06/0qh7zhvN59ucxdufHxs++8keMa7xbz78/fzOXmbhZyVLVaYYQSJxR4IcfzJQnRgkQLuChiWiCu0gpCAB0yYaVGXKi4Iss1rDRktY7l1A6iVJVmRdbKmPAfZRHlWI4SRGgHAbIkxwo3a0yBlwoCAoRRQsocI95gBNiuA60kJyJgIyisgJ8DlBFCY0hyCSkZEQLRGKKeYCWrFyshBaAG4A+AIBl8AYwyiz9g0Wb2dp6X4MpxaJ6VIJebZ1Gex1AqDxN38FQU0nOSRjIskK3FWlnWSzMO0xmqI8MrzYzwoHGLTiWb2URuHirIpvWmeibxpOHeNjwmG+nNyzqF0g08IvQQpmRO1OdF9SOq9OzzV358+ekfXrn299de/e/X3hO8hW8zgjctBbnAH39s5wJ//Jmes0f+c3p2+uDk+O7u9t7iwXFvcY3pxyUjKHeHtV5Y6QW04dO9uNQbFY1RsReV274er/W3j/SF9aoxLPWGFTOumVHVCMtmWLWSqpXQHb/RG3aTlWT/uLO8DhpKoxsyRgBl52VzWLGTshGxzoSxEuRFw9W9xdufdJY3apbf6A1FK5TckDezyEbM2nEaihlxzlh0Y3dxY/3O/XDngB+E5Y7d6HmQqkg324Ygu2RNEpwVMVZSteOak/DuBAiGlj9Z2T/euP/z9uombfRrHYe3BlBNwTpD1hzAqzhjB6JNKtUZZwT4Q7QT8Feao6WF23eH+0eCH9e7LtMdMIYv2dFMBiQGaydxQjhRVvYlzDSVQe264JCVO9EJos29rU9+bq5vC/2IMfxGp890XOgok7yE+FFgM9YNss16KVt48RLRjpAXNYfj5iBBTpiZNmYryAC1mJO1eOfIXFznvbDe7TPdIdhaAXCQijYn4r2YsaKsjAQ4D8lLeC8mlzsitfFZVatLeuKzCRuw7gKDwlk+Y/TV4djfPBjf/jS8/YmxcfhaQ3jmvY+qLZOz/A+l5vV56pk33rn81huv3fzg7UL+liDmOX6uVsmxLFXj8yzKsUKe4wu8kOfEAi/RCNOiCOWnFVGqSqgmyzVZrmO5juWShIjzQ5ZrstyQ1TpWqhiXRQQcSQ0rNawRmILkiohyLFcQRbC1gilknhU+rtTBbkJkEUm+1RBuMEJJVLPYy5SHQDKdWkTLMwoLjdWilG7dESRB8EfmJM04DxBc6FSaIeFe1KQlrSSqj+GPzP9RlFQAHwSIcGKeRTlGyvNKjpMBf4AdBH6GgtScF9WsFISSW3mkFpBaltuAM0CjAVxSwNojlamP5nLzqAmRXSg9K5CFFx3Mqnl5moIBgYZ0nuIWBet3EPpNny1NxLTgeXJIn5NUSlRuUKXnrj7748tP/9PVa//r2Vd+8PJHzfHG2Tlxo154UP84zwX++FM7/x/7POAxp+dnp+dnv/7VL3c21rd39pKtbTleanhR3Y2rRtjoRrV2VO0lpW5EdUOqG1Jtn7Vjb3XfXtllnJjqDGq9sA5SiBHWzKhixpVuWG35+mAcbB646zusNxVcGmZYN/2GGdbMqGolZStmnJHkjMxkffXOp/7uETtIKj2fM4Yi7IzYkWgnrBNyfTJb37ATxkpEO+nEy4sHJ4tHJ0q0UO/2eWPAGwPe8kUvgA4rku+wAs6NWGfIukkjTfYyzojzRpKXICccLG1tffKL6PZddhiXex7bg3aQAesF2RKKkDayizYxmTLOSPAWUH+CvZHsxcHmwcLRSWdprWb16bbDdj3J8BGINU40LftKN2xhz4WM3NqR4EQpWzCWnJFoR5wVcWaiB0vrd+4v3rmHkoWa5TM9j+26vDEgoMEKJTvCboKcx8EHlIig/gjmbXE/hlrVabn7DG8BKMRe3Fi8/UmwfaiPV+o2qYRvmOTHg5U7zhuBpAIkh0iuWPIICIPaEslLQNmBrRbo9sj+MjPUBW1jIlhVLF8djrvJSrB9Ozq6L8aLT9+kXi1W2vGk3LFfq4lXP5p/7q2335n7+M2PP3r+3TfeKc69W6TmKtVcrX6r3sixwjzDzzN8geGKnAReB0oQy5JEi2IFoSrGcNUQrslyFeOaLBMhRpZrCAP5UUO4LElVCdUxgR1VCcFVFiSK40DWoZFCI1TCOMeJt+osWdNNbRa3GtwNRihKMrSMgP+0IMiAKtJvV8rTxg51qqqI+DHPRwZB4GEFJNOZzzSFJtMnRAqoTln/KdzOSxhGYbIK+RwnwjXP4jkezfFoXsDzvJLnFWhKhVBMtsFLYS2PVApr05oQSSPdqXKzgLUMfMw0soMXtZ31uGcPAMABu7sFZbpml8PNORlut1NHaouSwVlCPCgpNCFG1HlFL+BWAakVSfvoZv7Zqz/76aVL/3L1ub+5/OIPXrvlLO+eEv7j/OH5+fnjS3UX5z/5XOCPP7UDfab/7487e3h+fvrgd19/dvf++urGwsa2ubgu+kuMPa4ZcaUbVrphsTMsGTHViYvdhGr75e6wM970t45wuEx1/WLXrxtxrRdWe1HZiOpmUu0llXYkGNFwcSvav6MlK7XeMOv2YKyoZga13rBuxDVj1DAT3o41fxxvHf7f7L3nc2PpmeX5/23ExMRObPT0THdHSy2puyWVVJLKpE96Eh643htc72BoYe6FxzUwJJNMZibTM32VSmZbbaa1qszcD+8FyFJsf9uWVtp84wYDJAGQyYgkDp/nnN85fvbFzv5xsdkD1fNOKzRdH6QhzFZgxInWie7t661JqTPyjx+cvPgCGETEWstw+4BnqnhdreWbraHhDUBnPUBKxD1tYG7RmVj9A7sTgaXG3Vdf7B4cs42OWOuYzb7j9q3WMH6x9ALD89U2sJ2O9FYkd2P5orXHdm9a7o69/Tv7T1/0T06NYSTUW0q9Y8wWFmDMAOYQ4AmB6VLzQqUT2a3RHBwyy7uO7M4YtOXZXhDdvn/66ivv9n257UuNjt7sWe7AbPaBvXQew5mVrZxHaYDWAW4SpxOAbUu5E89CnPZ4tkIaWe2RVh9aXuAe3r33+qvRsxdWMC42ewDBYnbGmhdaXgTEB/hXg8GP6Y1nro7YxRIbaUEJXzcEM6e52rDaodqOsapgmhIX0MwSOrvBQfvwXnD/zH/0ktrzfphB6NL2lj9ldtwFVvoknV/K54miyOgqytEIhSk6K4o4Q+O8yFE8TQkcIQq0orK6SWommIIA7KlgOcBtKpRKcqmilKtypcKXS3KprFaqcqUib25K5bJaqaqlimyXgFgB+kMqVYAXVSqXRcPidAPkeIVSmS+XuJJDaiauqEB/xLwNq4QrOqbolF0CHDOhVKXsEmmVAWYDxFXAfGK+UuEqm3Ncx0VJwTkVtvoNCQIY6gDvMRtsVDhAUStVQYXe7yPYnTJTqvD2NmdVQc0eY5UASI3ULdxwCLOEGQ5plUnrnNQOpiC0U+WcTb60BcK6XGU7XspUdpgZ+QOA5GN2SGUH5G8vkEL2+EqNmwHNQDR3TjajyttUeXv27h5T2cMr22xll6vWqGqsOeaPAhU5M0YZ2PvsMaVavJ2xdwRnK49hn1757CefXf7hjaVvX1r9XorunZ6BHN+7D710/987H/THn9X5fxh+vH0HWu/fv4+TLb+bkTt+86uvXp49Pnn0pDG9rXcmohswjYFY8/l6KDQioD+4RsjWInrHrw4P/fvP9w5PeHfA1PpizS/WfKkxkpuR2Az5ZlBs+MpetxkdjR48827dU70hoISZbqi7geyGihep7khxR8A0ardG7emdkxc/750+UXohV++AThZQNWK2Iqs1Mb0JKG9TvbHempitqBHeOn76Zvz4hd2PirseWLgYbt/0Bro7nNtKYphVy1dboepGenOkuiO1NdI7I7MVlXuRf3z64M0vBw8fK51AanTMZr/kDm1veDEvOkN++UZ7BMCjchvUyE3L/f3t4XT/4ZPTNz9vHd/j6h1p150nYOdNs04ncLqjOVkk3kd4vt2J4kq5tu90Q8Pz7c7YaY+d9lh1gx1/enz24ujs1aY/jb0y4Jm9uBwufiBI8Lb8eZR3ThOx2mGpF4HL6Ybl/sTuzDgl3swz25nI3sC/dffVL//Pg+dnlfGR2g31bqi6AdAWQP9ZXmB2xnondnIA0onTjkptv9QPnd5sydUNrF7odILZ5iuYR3xjwdQOLS8ehMRotbYPeKnu9CS6/2zy9HXn9Okir30KEXbbNzp+3ihdyqGX1pNZAmc1ldEMQtUoWaI53NJJQ4INFRd5iOMgik5xTJ6iUVqWSE0nVI0zTcG2BdueiYlysRQLAsD8UEsVxako5Rh+qm5uyiVHLjmiZSpOueiUpeqmXCqDLjqpVOF0k9Vt0a4olU2lHD8JpqqoJLOWDVwjQqnMOg6mqoRqgA9ypRJfLoPFB2uX2XJsaAUfP2d4OHEIBWiUCzuXTcHZEpwtoAn4CzsXzqnQDmB4xM8AHgUGHtyF8l7KLjFWhZ+tYzi7TJsOaTmkBaYgJXABUyphlgAmlQdQdmBKBROOeMixxVW2+dIWyAzPmnJnquIiN6y0y5X3+GrMbueqNRCWmWuR+SwkFh/zxUr1PDjDVHeZGIcKmnhr4G6AizqjwsdfkXK2mdLmBgR/euWzn1z5/OPrq39zNfEDSDp4+mYORX337uv3b9+9ff91HAF8BzwiH5TJH+d80B9/Jufif6Fv3P76/CPzEPz/+rffvHjy4PTR4+j+2dboqOj5QiPg6yHXCPlmxNfDYj0SGhHXCJndoeqOOoePOnfOzN4+s9cT60O+7rP1Id8MivVAqgeiGxSbvXIvGt553L//1B5OlPoA1LhoLV91I/DaX/RCuRlJjZHhhbVgf//Rs/HTl3awzze6ijuw2qHuDsGr/twMMUNBTJRm5LTCyd1Ht199WTu8LTf7cq2tu33Q4QIkCKB3a+1I9eLnAcAuzRuZ7khrgyxGWA8P7py9Pnr5xfb0ltToKW7P8AZxN+zMluG0I7s1stojgGOfU8XMzr7THm92ot701t2Xb6LHZ/ogFOotrdEBGmjeHzv3lgKiCQDD660oTot0gjlhHYwljE5otoa2Nxwd37/76uetO/e0zkBpDUFE2fIi2xsCvCmItMzYIcM45NKOSucZluh8LNEdAeWheSGoyTU7U7O3D/CsO5Pbd17/8vbzN9XRvtQcSs3hBSxHNNukTObJ2LlTZNbxG1ptP4aOtIaGN9Dd/nmzrueDJcuc/AGiy3PQrdUaljtB/9b9g6dvDl/8ojQ6+bhAJUVjazCWGp1VUf48lby2sYGyPG+YjKrTqkkpGq1pRZk3NUwr5lQJUiVIFiGeyRTFDI6uwXACw3MYXsAJCCcRgqOYogAuQZV5XRNNQ7Ts+VZFLld5pySAmUe1WnTKouWolU0AX5ecEm/oYsWRymVa0zjDEkpVuVxVqlW5VCk6ZUxWCEkR7TisK9olznYwWcNkjbVKccglhqA7QBnE7lFgR7XLLJhYOBUwZgD6Y/6WL23NJhybs+uCnxSEVsCcwyrN1i5Vztnk7c049gJ0iVPhnUosg6wSY5UI0yat2It6MZEbL2KsMudsxlz20iZd2gTLl1k0Jua0MuWtixgxrrzLV2p8pXaxoI6tbHPVeBDCzvpi2Mouvxl7S+epFuAn5ap7THV3bg2Z6495F+4F/TEvptk7b5Cxt1jLXstlf/b5Zx9fuvLRjdW/vrzyM1K+/fIX79+/vZCAeTsPxbx9+7s/1C/pD+f3zwf98edz/oO1y9sLSZev3/7u61988eb5s8f7pw9qk2O1OxHdoNjwudqQrUVcfcI3I7YeABUi7g1ro3uDe2fb42O2PuRqQ2FvKNaHYjPkG2O+Hor1IV9tmrV+d/9ucP9sa3IsukOpHg8hFC+SWpHSDDVvJLuh1IoUL7La4eDW/dtnXzSP74qtHhAfejuwXN/wQtUN9FakNH21FcpuqLcmdmtiur43Ob599nr05IXWGYIal/mYIQ6FztialgcqcM9pYKAtxWiPKt1wdHL64Iuv+vceyZ2+UG/pjYHtnYPJLxhCwd5hrHTGSmcMpi/l3qHVG9WG41v3n9x79UXj6Dbvdor1rt7sGa2+4faN5nAuO4AYAtmWmPXeOmefg3ZcuzO2WyOnOyn1pro73OyP9x89O3z2aiucqu2B1vK15sByB7FTZF5M7wVz/eF0Q2D/BIphvsSJV1eduB03Lo7pTvX+vtGeaF5Y6o17tx/7959XokPJ7evtwPBCtTG02iFwjcw7aIxOCESS1Q7N2U/bunBjvkmZN86AGRKgrM40ZWB7gR3baALD881mv+YfhKdPD55/GT35Et/p/DiDC1sNp+MXzNLlAnppbT1LopKhyI7NGyarm6xuk5rOKlpRE+2SICuormCaWBC5nChki2IOg5cK2ZtwfhHKLSCFJSS/WiisY8g6hidQPIlhSYLIYngOI/M4VcBolOFogqEJjqFFlldEUVM4WWZkVTAt0XHkUlkwLdYwhFKp6JQZXWctG5g9ASyVs8uYrJGaBvIyYNrB2DYky5CscnZZLG8KlQpXKnF2mdItDqiNGa5ULG/yF72idvzkcXlNqUrZJba8BViu80gtiNHy8ZBjE+iPuaDhnApT2mSsCmtW4jmKUwEPmZfngW0RmMfEcmSWiMF0GyxiABcEeFGB5pjvX0AKBrTfMeUtIEEAI4Sv7AlxSe8uU97iqjtcdYetbAubu+drlGq8OuFnyPaLxtVvUN7nRTOVb4DYwZoGfHZ2hxmJpLJHOdt8aYs37dVE+vPLn/3oyqV/vLbwPy4tXxLse6+/ehfH/n4XM47eff0uZjr/wX5JfzjfOB/0x5/JmRe/nTfAxedc3f/6179+eP/J0emT9u1T078luIHQ9Iv1iK+HXC1g6wFT88naSGhEwo5vdQ86d543bp0qXsDVhnzd5+s+8IUIjTFfH4l7Q3HT3RuMJg+edY4e6q1IrA+lZmB4oemCsUekupHUDIpuJHkjrenXw4Pjsxf+42d6f1Js+HJjqLSGSmuoNX2t5StNwPYIwQP11thoRtvdaP/B2cnrn29PbxWbHaXWttyB3QptbwhaVABx62JxvN4aq+5Ib53jPSwvcsdHd198uf/suRNN+FpbrnXBxAIESeZckDmLwpy313ZGTv/Q6eyXO+Hg4NaDV29ARlesdeTdjtroas0eaLq3WsO5rTJelHRHTjsCdhDrnD0K8iATwx3ZnbHlRbYXtKf3Ds++6J08tAaR0hoqTV93A9Mb2N6g1Padlh+30s9GHaXeGKiZGaA9DpUAzQGqccENACYxO9PYz9Ee7YWH44fPvdv39W4ouX2p0dMbA4APsWY1MTHPwx1qLd9qDYG9xpppjvhn7vqWF4AOP2smL+aWDuvCu3MJ5bR83e2brr87OBifPps+fV2/e3aFV65TQnUwlmvtRFFbgLDr6xsoikuGIZgGq6lFxxAdS7AcqeyIpqFb8vamoqukplOqAhf5rCRkeDZLoGtQ7kYhexXJXcPzN7D8ApRbwAo3cGSRwJcJdIXBNgh0jcDWCWydwtcYIo0jKRRN4XgKwxMUkcLRBIbnSAalOZzlMBjJohTGyUVG4GESJ0WJUXXRLvGWxZu2aJdIWaV04xyu6lRo04FkHVYMxnR4J6avck6F0EzaLLN2latsghf+81SLXZ6PKICDBAgRMPCY2TiqoLplnk+Z4z1iBQOspo5D2RVAWAdqI8Z+2GWQAWbtMmM6rFW6qD/o2IhqYbqJGw5uOJQRw1Jne5+t+WyGcqqAGQ+0CFfZjonym7vzDwJdAsQHW9nmZzaOeWsuuEBGV5zd/v2imZm8mGNYzxtkZvoDYN2Z8i7jbPOVPcbZZit7jLMtVnY4xVrZWP/Jlc9/dOXKD68u/cXnKwvq1oOvfvP+/e/evXv//l08C3kH2iQ+7F/+SOeD/vizPRf/U/32t789PX0wmh71T04r0xPBG3ONcDbSCLhawDcDth5w9RGzE0n1YG98x739WB8ccI2h6AbFegTWLnwz4uojsRbymx2z2R8c348eP69MDoXmQKoPtKYft8E1LiDC2lOpEVqu7588PHrxZnd6LDU6xXpXbQwtL9JdAD8NFS9Q3UBthUU3kryJ4Y7LXtiZHp+8eO2fPtI6w2KzZ7WGltu3vaHlRYB+AZiesza1kdUeqV489tA7APId7PQn+/fOHn/1q+6dU8HrMnsdrd63G33bAw2rAWhyAfkasCgBdkswWij3953uaM+fHj4+u//FV/Wju3KzK+211HoHbH9M17e8KK7VbQ3NORV0thmZL0ecdlTqTMzOGFBNjfZIbfS3e+PJ6dn06aud/ROlE8076AGqFTzJ7B8YjzfmBlKjPQFRFHAZ3bHeGRndsdXdB5femYCfg92JQPds7+TB9PGrncltuR0qbk/3errbV2sDoMbmhNNzjmprWGoHZS/u6bVmMut85gHGG7Oiu1h7XZjWmK5vub7uDg23bzR6pXbQjI78209Gj7/Qh9PPIRayNp1hRG/WVknhaiaXRGBVlZWSw2oqZ1i8YVKKyBmK6FiSY8uOblpSbUd1LF5WacNkDI2Q2JxUzOPIMla4QRRuYrnrcPoKmr8O56/D+etI4QaBLuHIIgot0ugqAS2R2CqFr1D4GoknSTyJocs4tkQSKyi0SKBrJJ5i6SwJLxey12kyQ9MFFF7LppZQNINTMM3hOSiRg1IkgxaQDEbjnCyImiJqClMUGEXGOAEXJc6wBNvmLYuzHdayCc2M699KJcoukZYD0GGgn5azqkBDgOUIUANgawOyPIxRBhYNdjbAmLW6VOapWnauM8BDZvqDteKvGN/TnOeD4vsALyptOoQZCxFKt2jDZowyED0Xd0PApzKntQL9AZprhPIm0CLgg1xlG8iCi1x2MDu5CJ6/ABEB9o44OwP2L7FHZM59L8/2LDNRAggiQMoAeCtb2qGdKmtWKMVYXV/5yaef/fDK9X+4uvSXl9dWjb2zX/7z+7fvwMTj7fuvP0w+/rjng/74czu/t4V59/Z3v3jz8s7d0+Ht09rkRO+MRDcQ3YCtD7lGyNdDsebzdR/4TPndsNI/co+eVMa3BW/IN4ZSE8RbRoI7EpsjsTkq1gN5t9MIpqOHT2u37hS9gVDrSXVfaYay6yteILuh4o4ULyi6kdgM5UZQDw6Pzl75p0/Uts/X2lozznFoTV9rhECCGO5IcUfF1khwA9UN9ob7h49eHr14U4n2Bbcj7bUsd2C4PTN+dZxXuMXKA0RdAJ1M70yM7thqh+VO6O2fjB48Gz14thlMmJor1jpWE2xqBmZzCJiqWssHyKy5/lDdIE7Ydibl1tC/dXL/zc9HT57pw4ivtdVGF2R9DbcXN857s33EzBYKmuuB4xK8VJc6E6ezP6vGHZluuNmJgqM7t54+7919aPZHsjfQ3SFYr8RIsXYE6vGM7lhvB7OVygS8BQojZnx1J1Z3ondi6qjZAR28I0D3stqh6Q22g+nowbP+3ceOPxXdoeoGRnOoen3Z6+mNGEcbN+i2hgATYrd90GQLbs+68cJYDHkX3KZeHBfSWj7w34BdWHy5vuX6htuv9kb9W/f9e8/8J6+Qav0Sylqtoer1M6q1gBIr+TxEYIplyCVHKjty2eINnbcswTRoRSalIq0pimVZtry1KegmKxtF2ZJ0R2VEShRxFE1hyAaBJVF4vZBbhvLL+ezNQv4GjiwT6ApFruPYCo4sU8gKia1SRIrEN0hsnYSW8onPSWSRxJah3A0EWqboDE0mc5lLKHyDoVIUnULxJRRapIiEyOcZKlXIXkehZQrfKGRvovAay+V5HmaYfKGwShBZCEoWoCTJERRPUjzJFjmmKOACiws8p6m8rrGaTukGbVms43ClWAQwtg0GIYxVInWLMO2YGmLZ7EyRUIYd71BiT0msD8BchLEqrF0G656LCxfgNgXaYo4gYwACxHTm+mOeyKV0i9Gs2ZergKY64HVlSrOS3tKW4GwJ5W1gTeWrO3Nsa7G6O6/k5Us74gyNCsIy890NEB9AhXyzL/cb18VPXWi82z1HoJYBiXWHc7aF8jYHLCClHd7e5EtbtCAtrSz/5PLVH1y/+f1ra391LZEqey9/868xfGDmPP0w//hjnQ/648/nfFN5vH3/7v/61S+/fHTv6PjkKLr3wAkPRC8SGhFf9/lmIDZDrhFHXYTGmN8N9dakfetR8+i+3plwtWGxHkh1v9jwwf2FRiQ0gmJtWO1NontP/NNHzmAk1vsqKKR1w2I9KNZ8qRHKzajoRsBWYrfC0enjoxdvNqMDsd4X93pgW2E0h0B2aF4ImlyUZqR5Y7UeWK4/OL535+WX3TsPhGaPrbXlWld3h1qzZ3qDWDp4A93t6+5Qb4MnGYHWXL01Br4KpxXu9sdgcbOzf8zU2+JeT28MDLcP5v/xC6fr663I8MLYojHrf3e6k1JvbLainf7+vbM3j7/61d7hbd7tiY2u0eia3iC2cbR92xs6rWGpG5R6ERgPnFevAUNJ1pwAQAAAIABJREFUN7Davt2JjPZEb0+Nzr7pjc1GUO2NTp69efzVr2rjA6UTyK5vun6lFZQ6oznAw+qN7N50TjQHymMmL0bGjDoKXKJAQmltsDwK4uSOF/tD20f3Dl9+2Tw8kdsxn15rDgwvlmKGN5iPK0AdneH2Ta9vtQYzFeLbbd90fd0dxpsgL4jfnc88WoHp+qo3BPpDd4fxfMgbgA1OzT+Y3H+5/+znO7dPr3PShmTuhAfE9t4yX7wBwRuFLC8LRtkRTUMuOUrJ0SqWVDJ5y+ItS3JsVlMxgacEQdPY3a0iQeUWkomPrl3+x88/X8xkMjCcKeRThVwSzm8Ussl8Ol1I5dEsTkA4kSfJAkEWCBoiaAhG0hiWJckciiay6euJ5Z+lVz/Npa9mM1dXFj9OpW+QVDKfu17IXqXIVRxboch1FFmC4EWaSQtiAUWWMHiBZ1I8k8KQVRLfkESoKBQIbB3OL9JEAi6s5LNLBJEmyQxDZXm2QNMFGE3moXWKKZBkAcXyKIVgDIFzOMrjGE8RIkNJRUoq0opKyQqt6nGRjW4CojyhmaRuxRscZ5O1q8A6ejG9QhklBpTMWSXWrtJmGWiIedplPuQAt8EWBggUJuai2rRh04bN6ib4inMRQ9kloEKEUhWU1wjOlljZAfqDq8yb87bn1Tbz20J5W5itWsTKTrx/qZ6rEBCxAaaQb6xgZlAQkJGZ6485hZ1xduYkNL60w5e25vfhS1tMqSKWNylOvLp488eXr/zwxsIPrq38xdV1qDb85W/+/f17YED93X/U+/3h/AHOB/3xZ3ViIf/u69/++7/cOTkcRYPo9r364T2lOy3WA6Hpc27ANkK2MRIa42I9khohVwuK9WAvutu/+6waHYtuIDQCseZLwOrhjnh3xDWGSn1gt0atg9PwwbPt6W2hOSjW+npjoNYDQFUX3UBqhCCRKzVCtdHvHNw5fva6fRdQOjpgOwMsBXo7AHgr2fUBUkJ1R0Zj4PoH955/sX/22vRHbK0NXilNr296fdMFLe0xQGL+JEB5zMTHxO6MS+3Av3X34Ze/GD15pvaG9K5XrPWNZgD+BJ/ZQgO9HeitSHcDqz2yvMjwQqM7NnsTpzspdUZOy/dv3X3y5S9HT54pPZ+r99TG0HR9ezafANnXcmcEfKAzotcs9tIOjE5odMdxB1tnrLXHWn9fakVOO5ref3b8+pV7+545nNiDfTD2sFuh0x6DWhanG480rO4EFKbMpxrx5qUTAnNJ3L3ihoB0Ai6zFQD7qtHobffG4enT8MGzargvuB25MQSixGlHoBEmXht5/YuW3tmQyS+Bpt92cF5g6/oXnaS2F4D1CviK8Y/X9U3XB4Fko9FzWn778O708avxkzdiO/gUpolqrdwfEU5lkaQXc/kCjsqmLtmGXLZADlYqmUrFlhxbLZck2yjalmyXZFPnBJphMyWHKFdVTlIXkul/+Ozzz9fXb2SSORpPooXPFm7+9Nr1FIqlUOzTxZs31tfSKJKACmu57NX11ZvZ1BqUTeazORSFCGw9vZbNJQgSQXEoD6cz2TWMhGgOzuWXSDyFk+lcfgGBlnOF5Wx+ieHyFJ3J564T+DJJrBFkAsZWKSIlFiFeyMPQAomt8kwKR1YLuQWSSdFMmmezApejmSwEr2bzSwSVpqkNDFklqTRBpAksgUFrGLKOIRsYskGgaQjawPAcQSMYCREsjtFoBs6lUSiNQhBNAcYJo2pEUYYlCVeNmS6Z7V8chzUrIMwy63mJBxuztK1NmDbtlGnTAS7UuAXGiFc/AI3KmBalG6RmUro1n4vMC+1opzxjsW8x5S22si2Uzw2qfHVHKG+DPjy+ugPYrMXyjljanhfBsKXdWC7M7CN8dQdIlt+Dq9KVHaA/4iHHzKwaB3fBfewtvrLHOdusvcU425SzDeDxoCOQMxyEZK7cvPrJlSs/uLb8nSvrf3E1gdQGX/7Tv8TeuLcfaun+aOeD/viTO/9xWh1oj/dvX509mvqdg+PbvTuPjOGh3BoLjYBvRkIjvrhGKLgjvhkJe8NK77B/crZ3cCq1R3zdF5q+1AyKDV9qhEU3KrqRsDeU6n7dPwhPz9p3HyidgG8MizVfqvtScyjWh2LNlxqh0AgEN+TrfrHWL/ei/Qcvpk9fW/6Uq3fkWluvd8HsQW4MwcADpFTiXKs72uoF+3cfP3r1i9atu8Vmp7jbNr2B3R46Hd/0+nZ7CKwVYJ6vtXxgDo2hqG6keSO7M3a80V40vX32+uTVL3b2j9lGS6x1wHJBcQem62vNAYBPAB4amJeAl3DLi0A81faCuj+5+/TlnTdfVSYHXLMruX2t3gdVumY3smbiA+REDM+3OzEyJHaAxpOJsdkZ6+2p0Z7q7ananahuVO0f7D968eirX9VOHkitoewNgIyI07OdqNSJ4aHgmudl5k1v85XHRXo6kB26G5itADhRDLdvNvve/snh2Red4/uGB8hvvuX6theAAlugJ6zWEDTUAFE1t46CdRLwop5jUdzYCRvPPLyB0/ItdwBmIeCnGkddwKbMHWz2x9OHz/fP3ninLzfM3Rtk0en4arOTKWo3cthaIUNxrGaZatmWypZSseWypZQsuVKSS45aLmmOo9q2ZFuyYyslS9UVVYHLFpTLLy2s3kxkkxkom4ByS6mNAk2RPJ9FIETgGFXnJC1P0au5PMZzGM9lceTq6kqGoPIUk4ChH1+9upzLpXA0jaErmfTSxkYWQTay6Zsb6yvZTALKrWSSy7nUBpzLQNl0OpnIpXCRREiIoHI4nckW1jAiU4A3CCIrFHGSzGDIOolvFLI3MXgll1+imBzD5EUekoQCRa4XoKV0dgHDEziawJBVlk6zdBZDNlBoOZ+7XoCWCHSNwdZIbJWl02ABRGLrGLSWSF7bSF5LZxcRLEUQeQLNIoWNZPLGyvqNTD6RhzIojuAMQXAMJXCUwNG8gPMiLBYRWaY1jdF1UtNpw8YNg7bO5xmMaXG2Q5kmZ5TBjIS1SgAdS5sObZiUbpG6hWoGodmEZtNOlS9VxXIFmD+4yiZX2Z730hUrWzEV/rwtbzsGhAAJEnf2ztyp1VimiJUd0OJLO9VzO8jM2cqUNs97YS6UyABRwpR3aHsLGE7n0oeyK2A0QlmbpFllzU3GqpCaWcDIK1ev//TqpR/fWP7u5YX/fmUNq9Z+/et/iocfM0jSBU7BW5DX/cP9Xv//5fmgP/6EzyzCPqfofP3rX/38zvH+eDoKj+/WDu4WOyHXjIQGCK0EXDMChbR8M+IaodKMWocP23ceW/2pWB9K9UCth1IjFGs+0CticyTVA8cbDW7dH9x7Ug4P+EZfrPel+qBY6wtNn6/7UjMoemHRjfjGWNgLtKbfOzw9OnvTPLgnNXpirSM3+0ABgNoX1Q0UD1yR3hobXmg2h53R8YMXvxg/fqEPQmHP0xpdqzW0Z4VqQHkYnVD1hmBLorZCAGLXvBFwVDjdSbU3Gt8+ffzVr/zHz8TWQNjt6vW+3uwZM1+F4cXbgblWAOMEoBic7sTqTuxO1D86ffrFr8NHz/TOQKy1FHdgNIelbmh1hlr7nG8xp6pbbVAkO54ZMiZGe2J19/X2VGlPpPZY7Uy11kR1o9rkZP/5q9ad+2o3NDq+3h5qzYHTCTb742pvVOrGhtN4FtIdXQR5XaiwiZcdIOJrtmIPL/gIeLjeGFT6o9GjF+Mnr7aCQ7nZV9z4hxBvWFpAxwytmciYx14uhlaA4IhjO/NgS2sIYrdzs+o8C2O2AtDY57R8pzmwvcFeeBDdfzF9/ktndPQ5JWS1Urk7xkvbG0LxajadgQuyqui2JTumXLaUiq2ULKVkqWVbLdtquaSUHNW21bItObZomZJtyLphqPiWkV298p1PP/6r65e++9nPvpPNrWcRKAPDOIksLl3J5jOLqyvJfBpnSVoUmWJR1DRZNyy7VCpXneqmUS7ziiJqmuZYkqFRHC+bpl3dVpwyJogoz3FF6Sc//eTyzZvX11Y3stm1dPrKyvKNTLLA0utQ9mZybT2fSeRyWQRKIHmIJlAKwwkYgXPZQhLCCzCSo2iM4UiOJ3E8U8gt5fJL2dxirrCMoxsklaToFE0m4fxiPnktm7pWyF4n8FUKX+PoNENlWDrHUBkcXcsXFhPJK8nUdRTboOgMSaUpIkVAS1juOpS7VsheR+EVCksSWBJFEwiWgJD1AryWTi8lU8vp3FoBSiJ4HsLzGAGjFIaQKMkytMiTRZ6SioyqkZpOKRqt6qxhcKbJWhYNLsOmTQfVDFjRMEWnDZuxSqTl0A6I6pTmeZ8LKZjztl6wcwGrIlCwN3OHbHPOZsxrnz0wXr7M9i9z7wh4KgAdYUqbcbwFDDyAInG2OWebr+6w5S3aLAvlXb60wwH/qb3FWtuEUWGsTcaqkLrFqHoORj69fOm7P/vke5cX/vaTq//z0g2x7v3rP//L797P0WSzP+zexb9dP7hT/7PPB/3xJ3jevgPC/B2wcL9///79+3//9397cOcw7Hvh9NA7OK2Et4teyNd9sTkRGhHnBlzDFxqR0JxwjVCtBzvBcf/kbGd8R5phxKR6ILuh2AwFdwTwHkozrI9uR/fP3Ft3VK8v1HrFhj+bfAR8Yyh5I7EZSu0pKKXbHUyPn74JHjyT+yG/2xJrHak+UOoDtTFUG0O5MZQbQ9Edat5I88ZSK1LcQbUdHjx8dvL655XpLa7RkvY6ljuw3AEwJTjNQQw2bfmxTcSLQLwFsMXs9rTUmZTaQWtycO/VF8cvv6hGU77miXs9veGbLmisHQCwqe4OjU6ot+NZBWBqgcBqub/vtKPtYHrr8Yu7L76qH96RvZ7U6KmNvuH5VntmkugMnXbM8wA80HjI0RqbnX29PdVaE2N2Q+vuS+2p3opUN3La4+De08mTl9XRgdr25WYfaCyj0bO9YakdlNp+qRtaraEzQ3UBJXFReczlyLkKcX0wSbK8WLUAb01zcmfy5FXr5IHaDUV3qDT9eUJ4XhADJhylbgB0z8Uhx1xqxLiw5rnCiI0g3sCYeTsAc2wWsj3ngmz3xv1b98OHz7uPXxG73Ss4L9Y6qjfM6c4ihq/k8xhDqY5qlxzVNpWKDcSHWo7fqrYJZh5AmkiOXbR0ydAEVTZ0bFvPMtlPsis/SC78/fK179M0XKCptXyO0SSYRAmG3sim8zRaYLACSydIYo0g0hQNMzTOEBiN4zRFMijDojQLUVQWx1MkmaGYAi9ifJFkOUzkcBzKkgQs6UXVUeWSqpoGo8j6ZjUJQ2u5LClKomlwuoZyLMzQWqWsGDon8Bm4kMKgHIGv5rJr+QJTLNIsQxAYTmIoTWZxBMFgFIdwCi4gmWRmZSO1kIfWC4V1jMyyAkoyBYrKw3AChhN5aDVXWIGyyzi8QWEpEk/RZIbAEgS6ghVuwNmrOLLMUCmGytBkmsQ3EGgZyt0o5K8hhQUov4zCaziySqBrKLyCw+twYSWfXUThdYpI43gGRVMQnIKJAozlMALGSYykCZwhUI5EOZoSBIRjIY4hZJlRNUYzSE3HdJswKoRmUoYNePMX+2vm+gPIhdgo6mwD3rxU3eYc0ICzJcbDkjjTCxTGDE6/DVyu576QWdaXcbYZZxu07zLONpAvIM/MV3dIs0rbW0K1Rlmb8ZrG3iKsKlva4e1t2iyzdpmU1WuLq9/+6Cff+vjTH95c/dtLS9++kaj0/H/5l998c6L8djZI/uBL/U8/H/THn9p5N38zGw+++/rl0/tTvzMej8OjB/XxXaM7Ft2+6AbF+lhoRHwzAukVrj5iar7RnnSOHraOTq3eiN/rA6RHsR4U65HUGInNsOhGciMstyfDO4+H95+Y/oird8R6v1jry41AqvtyIwRWU7EZsl7I1Ya2G03vPDl58cXuwTFbawPAhtroS3sdZSZBlGYoNQPFHcnNSPNGlhe505PJoxfe0V21PRDqHaXeAY4BMC/R3b7W7oO5hdL0zVZkuCMgPtTWSOmMS63pZmu024+OHj158otf9u7eL7Z6/F5Xaw5Mb6A1e7o7jF9rZyMEYHc15ij0uMRkXO2Nglv3T158MXj8xArGqjfU3SEgaAGniNEJZ37PMaB3gMvoTq3uPtAc8wt0zZidqeGO9GavObp16+nr3p1HZjdS6j293jWbfb0568xr9uc4L6cT2LP5xHk13UxqzHccc9IaEChOOwI7Ea3er/RH4YNn0cPn1dEt2RsUGwOl6WtNf76XAYnluEGm5ZfaQan9DXTH741AvkHyaMWWUmPmKp1z28BngSHX9oK98Ch88Ozg+Vfu3WdLgr5AF51uKGx7q6JyBYLWoCxTFDTHkUuO5Njzt0q5JFdKUtlSSpZWcSTHBpdomZJtSbZV1FVe5R2bqig5PPVpbv2n6ZWPNpZ+ynJElqKup9K8oadRZLmAQCyPsAzC0wWaSeDEAozfgIkFBE1QSIHBIBpDWAYmcZwhCAolSBjDcyiWRbEsjCYL8BqBbDBIAoPWEGgVLqzAhSW4sIriaRzPMGSeYSBZZjRdkAxedzTdVIyyZVXLkqHJpmnt7GrVTaVc4XTT3NyxtnbkkkOpqlLZlMtVUhZgkmQ5AaeZAo5vFLLr+dxaPreSSSYROEMgKI0jWCGH5BO5VCqfTMOpDJLOIJksnC5AaQhJZHJL6exCPr8CoxswmoThBIJsoNgGVLiZSV+B8oswvJ6D1rPQCoqtIfBNFFmA8zdz+RsIugqGKASWAKwUFFnCkWUS36DJDEWkCWSDIlIYsp7PrxRyyyiaIimEoBGCRnAGRWgkVchAeIEWWVaSaFliNZXVVNE0JNviLUu0S4LlAF0yb60D6VwgL4CYAJU3fOwYjWXKeTPOzBECKO98aQuYWIGqADMSkHApbjUAHk3aqdP2FtAfQKYUt2tcZZu0K8CXytpbuFkizFISZ398eel/fvSTv/z40o+Xs9/6fOX7ieyW1/q33/wa7LXPJyDv3l2ApX44/1nng/74EzvnMNO3b9+/e//Pv/7F8f7I7zYPju6290/K4YE1GMuNodAIRG8sNkO+GXHNiG9GYi2U6sHu5LRz56waHgpNX6gNig1fdAO+MRSbodAYC/Wp0owcb9S7dW/6+OXu9LjY7Am1nlQfSHVfqfkgESM1AylO0IRKzXdHxyfP3gT3n+rdUNhrq/WO1ugq9Z7a6IPJB1AeIBcjNUZa098b7h88fhk9fG4PJ3ytzdc8vdkz3L7h9nS3r7V8zQt1d2h4A9ONMzJ6MzLcEXB7WN1JqXtQ7oTDydHTNz8/evHKGoTFeltuduNK9xgKDopgfMAgjxMu7UhvRaA7Xm9Faq1X7UW3z14fv/qyND4oer7cGMrtuLUVRGPixtfefswv70yt7sTs7audqdKe6O2p2Zlq7bHqRlZrarQB8mtkNAZbnci/+3j/yaut0aHo9iW3bzR6dqNvtYZAY50zQ1vD+Wbk4jU3tM69nyByMr9zuRPOuWd70fH06ev+3cdGxxeaAwAxA7zzeHbSGoIfjgEyKXOR4Q3m2A9wnffLzMLA88EGYH6UgFrqBGBOAyK+tjestIL24d39szejsy/U/vgSzuCl7e3hhKjuXCepK+l0EoEZpcgbOmeavGFxpi46lmAagqGLjsOXLME2Jdsq2lbRduRSWSk5km2Jli3oJqepolqslniDX8uvfQSnPsms/iiX/FyWmSSGLKaziqn+8Mff++GlTxbzcI7lIIZGObZAU2mKXkLpayh5A8OSFJmnSIihIYaGWQZhGZRjEZbBBZbgGIznMJEleZrhaIIlCRYnaYygEYJCERKG8DyCpcCmIw+tFNA1CF6GkTUUXoMLKzCyhkDLBLpGYusUlacZhGFxhicwFsVFUjIU1dLMSknWjaJmkZIMMTTJ88ZmVamWKamYwnGEFzM4sZbNX1tbT8BIEs4vZjLrMJzC8bV8YaOQX89nlrPJBJLNowWIQBASJWkCQfPZXCKVXc3DGxiWRbF8Hk6vJ5cTqYVCYTWfXSzkFlA0QZIZDEujeBrFNnB0DSksYPASQaZIMkMQaZxIkvgGnL+ZTV2DCysUvsEQaYpIM1SGJpNw/mYufRUuLBFkCkUTQK4heBYj8wRZwPEcTsEkg1IMjtE4QhEkzzOKzCgyZ5qcbnC6wZs2bdi8U+GdEl8uM6XN2KMK/CLOVrG8U6xsiZWtYhVMTS4wQuZJmdJOsVrjSzusXVV3GsXqLudsF7ca0k6dr+4Ut2vSTl3c2lNrrlZvFrd39UZLq3tWwzPdlrSzlxOVhRzyX//6u//lW//w3c8XP1pJ/7SA3STYyu72v/3rP83/ont74Y+8D+c/9XzQH39qZ/Zf47e//V9np3duRf7J6X3/7uPy8NDqjYxeVGwMxGYYszrciHdHgjsSa36lf6t//LR+cF9qBWJ9GNfb1kG8NgJ2VNUb7wa3po9fDe4+MvsBV+8UG75U9+VGMNuhxG23fDMQ93qV7vj2g5e3XnxZHh+wtXZxt6vWBmqjLzV6WtNXG0OtEapuBHysUiNUmqHZitqH947O3nhHdyW3K+60lL2u1uwpXldxe4YXZyjURh+0lujNmKOqNEPDHRle6HQnZivYHU6OHj0/ffPz3YPjYrMn17oxPss9Vx52Z2x4PmhXAWBTqz2yW0BMTNRG3/KCw0fPp09f7B2eyN1A8QKwWwF1a6B3bZ5DAfxyvT0FrhG9M9JaE7kFKmEjqz0C8shqTUw3NJvDZnR06+nr/t3HZm8iNQOtOdCbvTk/NCaUu+HsBrBuRPPJx8U5BEi9zg0Z80/FOxrXt1th9+Rh9OjF1ugIZGt1N9Ddb9SvxGuduD7GL3VD8O756GIWe7Hbw/k1D/uA9RCowQP8WdMbmPN/i+cbbn97OB09eH74/MvBg+c5a/cziFXcgdUZpmTj81Ty05XFJJxlJZFVFU5TaUXGFQWAPRhVYVSFUlVG11lNZVWFURVW03nN4HWNU3VG1ShVpRWZk4VKmTX4NWTjYyJ/Gc18VkhekmXqOx99/9rauuY4P/rRt7/93f/9Zzc+u5LOpjkOESmYIyCGTpHMAkrdwKhlnEiRFMSSMEehHIvxHMKxKM8hLEPyLMrRKEcTHMMIPMnz8R1YBuMZmGdhnkYFChZImKMQlsIYCmbIPENANAETSIEoFIh8HkvnsSQMJ/KFRDq3lsosZHOLufxSJnsjl1/I5G/m0pfxwiIKrxfgDZLM0HSBFyhJ5YUiy4gszpJ5DKIkQSlZRtlhNAkTWZhlfnTp88+XF1M4jgliDqeyCJQj8CyBp1BkvZBPwNAGnEsg+RxJFCiygKNZqLCcyqxmMxm4gLEYRaM4BUNoNgMnIDQJIYl0eokkcwQN4WQWhtcRdBVBlwu5hVzqJoEkKCpPkxmaTOPoWi59FcrdINA1HN2A0Q0UTxBkCkc3SHyDIhIUkSDxDQxfx5BVKL+cTS8UCus4ngEXSWYQJJnJrCZTqwU4S9IExZAESxIcRQsMK4mUJDCKzKgap4NqnrJcrkqlilTdlDZ3xK0dYXNb2N6Rt3blrd1idVva3FF3GmJlq7i9q9YaQL7IuzWusilu7Ug7e0ypwlU25e1tSrcou0RaFqrIMM8ncPxGOnNpefXb//jjv/ruD//u488+WlrPWtWEbF3PI1v1vX/913++YPn40Avzhzgf9Mef2Hn37ut3797967/85vatSTQOpw/P6gf3gZFT80ZiMxSbodCIBHckemPBDdmmL7th++Dh4M5TrRdx9Z48s6MKbig2R0JjXHSnQiOwupPhncfjxy+qowOu2RVqPXGvxzf6QtOX6oHUHBYbg2LDV5qRWPPlRtA9uPfw5ZfuyWmx2eN2O8JeW6y1pEavWBuq9UBuBHIjUJqh3IyERiA1A90NdoNbx0/f+I+eq/2A22sptbZZ6+qNgdYczLkghucr7kD1hkrTV7xAb42VZggqW+3O2G6FTsv3Du88ePXl4OFTuRuIje58PWG4/Xg1MFMSwJgJorZmN3LaY7s1Ut1A9gbVwfjg8cuT11/sHZ4UPV/zRqXeuNSL7E7sSDXaI4ATvQg4B2nhWdIV5H4jwBOL+3KbA6fl+7cfTZ++3pkcqa1QbfT1xsB0Q6cdmb83eLhQmBJPOGYmj29sYbxvVLid32iHujvc9g/Hj1737z41u5Hk9tXG0GwEc7fpHHYCEOkldzhHejhAjsS4kQAg3b7RqnMBuA5uADnye/MSsNOpjW6PHr7aP3tTnd67Qssp2Sp3QnbbXRXlS+lUMpsRJUGyNdE0JN0SDFU0Nd4yBEMXDJXXFd7QBdMSdFOyLdHURFMTTEMwDWCz4HTwVhM1qVoWVG4dTX6G566hmStw5rokMzkYghhWtByUKPz4R//jb7/13z669MmVdLrAspjAkzyLcmyKpJYxahEjlzEqSZEFnodZBhN4VGCAnkA5GuYomKcxkcV4BuU5mGUQlkIFBuVYlOcghs4zVJajsxybZ5gCzWQ5LsmxKUHMiVJWKGbEYloQs0Upx3NZQUjxXIpjshydovAMiWdJNIskf/bTv/3h9/7r5c/+/vrCp0uZm4nccmJjOZW4lklczyWuZlI3Uukb2dxiJnUzn1nJZ1ZwJIUjKQRJIliKFfCixCmKRNMkyVEoR2dJFGbIomXKJYcQijmeS1H4eiF/aWHpZia7kM9fXt+4mclkCTyJwDcTGyvZzEoutZZLIxSBcizJs1k4ByG5PJqFiCxGQixHSDIvFhmKhmE0mSusQNAaiacoPIuiKRRNwIUVFFrGkVWKSBFkiqIzOJGE4MVc5kYht4SjGxSRAhdNpjlybX3h48XLP8wnb+DwBoEkcHgDhdcwZINAEgSSgKCNArxRgJIQmobwPIpDOIkQFE6wJMXTlMDRssiqkqCbomXzhsmommDajGZQuiFUKqxh4JKEyQqhaogs05YFS1KO5zBZQTghT7MFUchxdJ575AcRAAAgAElEQVShMjSdp1mIYgu8gFLC9z/9/C9/+PESXUxLxt9fXr6SyHr9/tdv/x2sYN6+/d2HVO4f4HzQH39i5+uvv37+7Onx8fH+3Yfto9NKcKC4A7MVqa0RwJgKrYhrRkJzIjSiYsPfi+4O7j3fmhwLzZ5Y70uNsFgPRDeQ6oHUGInNCd8YS/WgFp5MH79q3blf9AbCXru42y3WhmD4AXYuxYYfi5vd/vbwILr3JHr83Agierct7LWLu21pryPu9aTmsFgbyo1AdsP4agR6M3K8Uffo/tHzLxvH9yS3y++25N2OWgM7mr5WB5uaPnBdAKCZ4gVgaAEq3MxW5LSj3eFk/8HZ8bOXlfGR2OhKjZ5W7+v1vun6ijvQWj7o3Y3LVjpjoz2xupPKYFrpTazeCJSVmK2gc+vB8bMvWsd3lFZMYTc83+qNyv1RqRvOMGLANRL3x4JvRge1ut5I80ZmK7JbMXgDUL/0Zm832D94+tp/8NTsh0VvAKry5sICjBwuLlyM5hA4M2JVMYvUzj2hYMgxp7nPhYjuDq122Dt+MHn6emf/RHZ9pekD163lBTOwB/B5hE4rBJEipzX7eDvu0b34vYF+XTCMmYsPZxZEstt+qRvGEqQVlLphqR1YrUF1MG5O7owevooevWIaw0s4w9dcpxuiZnmNom+mEhCGqromO6ZkG6DjXrIN2TElWwO2U82xZMeUHVsxHdmx5bJVdAypZEqOXXQMwdLiBY2mKJq6u6nyyNLK5b+n4QUifxVKXytKLM7SRFEWTANhCZzBfvrxt771t//lH37240830llWgHkWFRiEYzM0s4rTNxF8GScSJFlgWYihIZYssDTEMRDHICwF8zQiMIjAFQQ2zzOIwME8XRC5vMAXeAESxBTPpUQ+Kwh5gc9zXJ5hcjyf5NgEyyRYJskxKZpKM3SKpFIklSTIBEmskfgKga1TRJIiM3juo4++9Z1v/x8/uvTxJxuJNYrOcfQGgaICA9FEniIhjkph+bX8xlJqbS21sp5e3UgtrSeuJZLXEutXVlcvr6xdTaxeSSWup5PXs8kbWH4Fya9iWBrDcyiWR7ACDBcQDCYFkpVZhERzKIxwbJ6gNvIQVZRZRcuTRJ4ikxiykE5+evPGjeTGT27eXIOgDE6gPIcITAKGlrPJxfTaSiGZwQowgeAkAiG5bD6VzSVwAsJICCMhBM/DSLoAr2UyixC0RqBpHM9A0AYErRFEGsUTUG4hsfb5xtInUHYJg9ZweB3OL8LQAoptYMg6WljF4BW0sIrD6zi8jkCrBWS5gCxD8GoBWoHgVQhaQ5AkBG1gcBpFMyiSy+WTifTqanJlLbOWQjMQgaShfBpFYJpNYwQuFhlVg1kGk2VO1QlB4nSDNQzKNDDdJHWH1C3McGCx+Hc/+vhvPruUkc0raeI7P7361z9bWIMgP+i9e/u72Y777Ydiuv/s80F//JHPu9me8fe81qAY6cJ5+/7d1z9//Wp6sB/tHw2P7u+Nj/RuWGz2QOXKbJMSiN6Ya4RCI3I6+4OTJ92Tx/NmOKAhBDfkakOhOeEbY7EWlrsH/unT4aMzxx9z9Y6411PqA6k+KDZ8MMMAARnBDaV6YDVD//jBnZdf1g5O2Fqb323Jey251hXrfbE+Ux7gAhQyd2R4YT08uH32evz4hdoPuJ2mvNdSdlszg0hfbXQVt2e4fa05kBuB5o1Mb2x4M6BWe2x0Qrvtlzvh4OjB8YufD+49sYcTtdbT3SG4YhdFK7Daod6K1O5E602t7r49ODT6h8bgQOlOgPPD8Pzd/mT68Hnw9IUdTSW3Lzf7WnNgNIfmPOURP9usm8YN4jZdNwLfG7CXal5oztip8Y3WcHj3wcHZy93psewNQHB33oEyT6ieb0NmeA+ASJ8bTi/Cvs6HIvHYY2R5kdmKdHe45U/D07PW6VPHn4KErerF7C+nNcOIxTYOf75wuRiumd+I0SYgc9SZc1192xtY7RDEc5yOb7eHlVZQ9gDmNbJbodUa7oUHg7uPx0/euHefLojmTYJ1OgFokrucza1kkjTPKZZVdAzJNmTHlhy7GMM8HKVkgXeVckkqmXLZApoDeD6Kli6VzKJj8KYqGLqoaYIqy6riOCKdv3Htx3/D4CtY/gqcvqIoLMIytKoLppGj8RxHIyzx00+//62/+d9+9OlHn6fSaxQNcQzE0BDDpil2GScWMXoJQTYIPEmRkCDkBSHNCRmBywtCgRcKopAV+VxRyIp8XuBzPJdjuQzLpDkuy3FZhs1ybJqhkyydZ6gCzUIMm6PJNEXlGSbD4EkKT9NEmiYyNJ2mqA2CSNF0giSSBJGiiTzDwDjxyU+/953v/rePr3768XJiEcPXcXyFwFIck6GZDYpbxOgbGHUdJW/i5CJCLEPoEgQtIcgSCq8ghQ0ESqGZDSi5DiXX8hvp3EYmt7KeuJZJ3Uglrq1vXFldu7SRuJpYvZxav5pN3sylFpLpxUxmGSlsEEgKR1IkBaFEAcEKGSibQTIwAa2l1nMomsNJiGGTGLKSz2cJcgMqXFldTMBQEkIXNpJX15aW06krays3M5k1CFqHCwup9cXk6komuZ5PZXEM5bksiWbhTDq3AaHZXD6Zh9M4g8EElC8kMvnVVHa5kF3FsDSO5/L5tVTiGpRfROEVCF4twGu5wgpcWEWQDQhaw5B1HFnNZ28WoBUEWsvllwqFVRJPFXLLifWrSws/W1z6ZGPjWgFKZhILyyvXVjduXv7sJ9cXLmMklC8k0tlUAc7m8imMxSACyZNEhqYhhs3QDCII6wX44xuLNxFygxV+cOXm9352+bufL/7dp4tLdPHOk8fn9g/QURf/Ar7w+/kDF+T/pfNBf/yxz7uv379/C9DpX797+w0tMgvZgoXL6elpLwyH+yetgzul4dRoj9TGUHUDwD6XGqHoRaI3ZmuR4k5ahw9HD19tjo/E+lBoDooNX6z5ohuLCbE5ERqB1vTb0zvTx692bp1wXo+r95S9vtoYghkG4J9KjVBxR0IjkPeGtejw7ss3o0fPjcFYqHeU3Za825FrXaU+iGVKYyDVB0ozBB4RqTl0Wn548uD45Re7B8eC2xH22nKtrdY7yl5sUNXqfbXRV9wBSLgAGum8zMVoj8Brcz04PPvq14dPnpWCfb7RVxtD3Q2U5nllrumNjfbE6E719lTvTLTeVO3tq52p3BlL7bHW2tdaE6M5bO8f33r+2rt9X2oFxcZAbvZjEnnz/2bvvZ/jONNz0T/PrnPs43DO8XqTdrUKFLUSxQwCGEzOnXOO0z15wIzJebp7ZpDBnEmRoqT12id5vde7K/L+8DWGkPb6Vp3j9d1bLn71FqoxMyRAFmr6wfM+YVJqTRbxnYfZ5J5fp9eZgWqYfGdmd71Kf17pbuY7s3zH14fazdE1Z2vryUvn3tPyeJ5rjUCLylFV6cJPe5hY6ixcOQv84YeJdZ1yz/MRFeBIOj5ts1B79Pbuu/ef1zcPrO7E/3JHXCqL9ju/AA9oOAB30h1/J1LML3kZeEfpDdD/Uu1OwByqTeelNvDpOKXOqNZz+3t3tp693Hzxd7XZzXOUhJdqhd6EXb+SEJVVFE4RuG7ZdqlsFouAzwBWF6NSBsYWwIUYlXKuVjWqRaNazK2Xc9WKUS4B561eKaglW68UtFJRyduabaumYduCxsUzwU9YIkgiSzh0oVA0CUWhc3mpYGMiuPczjCqsrJ776Tt/8fFnPz8bSyYEEdM0QlZxXU8oWoyXYrwU54W0KKO6CUsqoiiwLGdlGZZlRJFhWYJlCZdlQgIj4rKIqRKlaYSiYJKASQIui7jM06oCVK6YIBKCRIgCLkqQIECCkBH4jMBnRXDBpjg6K7BplstwPCpQJ08f+/Bn3ztx9uSpRJwp58IMHucYVFbiLBth2CDFBil+lWHXGC5McUGSClJ0iGbCNBMiqChDRRg6QOJrBB4lySiORzAsRmJxHI3gSBhOR5FUEkmmkVQaSSahRBpJZvB0FksTNMSwKMthssJoOq/rvKIQApeWmASLRykkwqIxDk8yZIZnYJ5BSQLmBUoQGZImeFmSDI3keZJnRSuPcEIgnYZZLkXgq4lklmbSOBWIp0KpTDSVDcbjCQLJikIIQwMwHMxmw9lMhiRIlmM5AWOINJbOElmMRkkaQ7EMBCchNIGhGQiK4XiSJJMMm8bxOIonYCSBIAB/ZFg6hcIhBAqFg6fj8QskHqPwCJRaTaVXkqFzich5gYNoPJ6F1lA8iiFhmk5DSDSRWE2m11KptVQ2kslGE/FQOptAKCwBpVYCqyfPnvtkNXwuib9zPpyya1/99//55n34CNJYpIO89eX+oc5b/PFHP9+ui1v8ZH/z6tWrV9+8fvXq1esvnr7Y3d2/8ejJ5N79K+5udTArdhyrMS51p7mmu+i4z7Xm2sbkiru/9ejL3sEjs+sqjaFed/TGxE9Vb8209kxtuWbDuebszh+9mNx7XBy6Wn0I2Auz4RjNsdlwQFi70Z6qranRdNa7k827j29/8curW/tivWs0Bub1Tq4+sDZGufrIbIxzTfc7a5d8a7wx2d5/+sXs4dPSwNXrfXOjn6v38s2BXR9ajaHVGNrNSaHpgFx2q7UgPKb53rzYnlV781LbaTmz2c27O4+etg/uliabuc4YEBK+vKM3Lw62SsNtfwY7+cF2frBtDbby3U2rPct152ZnZtWdSn+69eiLnSdfrjubentktiZ+GDzAHK1JoTk+zOlybSDe/Pa2BVTTVbqzUncKTLyF7tRqj8vdyWj/7u7Trza2b5jdiQkqZsBKpTtZGGWPyjsAnwFMKyCsHeCPRRkvWLi88dkeopN8a3hxPPfuPp3d//zieAs0rfip8F2v2vVqvanvWzlkOCpdzxd2+FLT8SJtbOFwAezI+nDqx4F0nUpnst73Kj3ncF8zWUAf8O/amO3N7zw6ePbSffQFvF4/RQrmRrfUGcF2KUiTa2iaEDmzmDcrRaNcMCtltZwHsMPwvS3lo5+CbNNctZSr+rEfZqWsFgtaOa+V80D5oRTysm3Jpl4oSHk1Q6XPk8gyjS0T6Gqlmk8RJGXaUqGACBwsSxlZhBSFMYxAZOUn7/zZh8d/+kkwGBdkRDNQVYVlOS0JKVnJqlpKkqOMkGIFVBQRSSYUhZQVSpFJVSYUiVYVShYIkaMVmdYkWpcZTaUUmVQEXOZxmUcVltYkRpVIRcAkARV5VGQRgcMlDubZNEdnBRaTpDRNZ2g2xbBpGk+yVIQl0jxDi+z5sx/99P2/+WT1fHXUj7JMlKZTHJvh+BjDhRk+QPMBgl7FiSBJBUkqgBPLKLaC4csoFkKQMI5FCCJMkmGSTjJ8VlCzioHrOlMo8OWyvL5eqNdLzWap2Sw3O5V2u9zplDqtQv1asX4tf2XdXC+rJVs2VUrCUTKWSZ+NRT5Zu/B++MIHwaX3IyvH4msfJ0KfZZMrUHpZkzMEHoQyazwP40QERaMoGieoNM3hnEArKs9yJC/RNINhOMQIPKdIEE1leCZLU8fPnI1AMMxygWRqJZmMkkQYhs9HwyEUWkolVzPZBEbEICSSTYWhRAjKJEk8nM0kCSRNwCiNIxSG0ngWy8BElmIRhkcwPA3B8Vg8EAyfQ5AIQSWzydVw+GwmtZpOBxguS1KJDBROQ+FsNkySaRSNQ5m1bHIFzqygUACBgigcItEYicc5JiOw2OrK+QvR+Goa/dnp0A+XovL15i9/+Qv/d8FvjgYe+L8WvkUff6jzFn/8kc+r3/N5LUzor169+uqrX4xH3ni65d2629jcLw3cfN8tdpx8YwTAR6m/ZbenuaZrtaaV/nx4cN+7+7Q22dI3hkZ9orc8o+kAqSlQpKoNrzbcmty47957etXbUxpDqT7SG5PcxiTXdNVDr6zvoGlM8q1hb/vg7hd/591/qnVGwrWuer2rXOvoG8NcfZRrDYz6yGyMjeY41/ZAsEe+Mal2nfmdR/uff72xfQtEplqNsS/4qA/t5shqObnmxF6Mb9ZwS91pvjOzu7NCf1bqjLve3ue//IdbX359bWvP7kzKg+3ScLM4nJaHflxpebC5iOLI9+b53tzqz00gzujMrd6m2fQKbbezfXP32ReDmw+KvZm+MTQbY9DNBqAGSC5fXAP2pbDw6x4hP4AYpdibFQZeYeAV2pOrk63Nhy9mDz+vudtg51Lo+eJNvwVmEdTR9pHEQmwBRCcLwcdRVcdiQeMvYnpetetVOm535/bmk5edG/fKQ29hilkkgwFZKEj1KHfHPhHSd2sDsILxi3m/Y6n9Nhx5IzhdhJUBSqYEhCCdyXrfHd14cPP5L7aefn11515ANMOCWuqMxcv1hGyu4GiMRCRDscplrVTWKiVzvaxXi4DnMBfIo1w1y1WzWgPkR65a8aPGqiXwAr1cApoPrVhQiwW1WFAKecm2VNOolGSTixHJ0wy6yhGrNBFev1hKQFCK4aVSOSsKKUHIimJKkBICjyhKOLny3k//4tjxd04E19YYIasqlKSQqojKMqYokCTFOD4lCKgsE4rCKQqvqpwisZrM6DKryUCUSkgiLvOUJtGqQisiIfOIwMASj4o8JUucojCSgApMliVhnkZFFuM5mKNSLJFlSVzmUd6HIxmeyQhsgiEzHIfygqDy7x778UoseOPu49OBIGGZKzgSoagYRYUIKkqzYUaMcmJK1mDdwHIWVchLF9eVy5f06xuFZruw0bQ2NnLNut3YKG5smFcuyhdrYq3EFC1MFyGRStFQBE0EMuG1eGA5fOFCaOns6pkza2c/Wz11cuXU2dUzy4Fzy8GlSHw1mghE08FYNppCk0k8lSYzWRrKUFCWQhEO1YvCheDpDJrWTWYteiKdXfv04+///MO/XDr30XLgXBKKI3gCyqyh2WA2G4ThKIYlECQGw3EIisBIgmVwisYoGoNRCKXJDJpFcYSVOFxgMxRJSDImiAgvJgkqS1MIw10IR2FOCKQyp9bWkiQZI7FzkUgMQ1aS0bVUMk1ScRgNpVPBeHgtHU+SaBJKRVKxGJyKZRIMRxI0kkiGY8lQMhVBkASKpeLxlVR8NZ0IZDIhCAmjaJQgEhyTkXiMZfAUnI7BmVOB4LHltR+fCryzHLauXP3Vr/7XN69fLTKm3+xi3qKPP9x5iz/+2Ofbq0SwiHn1+vWv/tc/7u/uObOt4c7N5s6Ny85WoT2p9Od227Vajt2emg0HJGoYTafcm3W270zvPbu+dWB2XaPpGA1Xb0zMhqO3PKPh6q2Z0poaTWcwv7n/+GXn1n2jO1Sv9fWNiV53jIZrNB2tPjZbrt52gYPGbDiXB97Bw8e3Xnx5cb4v1vvKRle93tU3hmYDZIeMc60RkJVYLc9qefmOV+w49enuracvvftP831X2ugfWmP6ZmNsN1yjDnLMJlbLs9tTAETyLSffGhdbbrHjAVHn5dHcuf1o59mX13dulIezS5Pti6NZte9eHG5X+vNK3wXLkUJ3ane9XNvPRbU6U6s9s9vTYnuW7831xmR9MN+6/3zz8YvaZEtvDoAmo9iaHEaMuIvOtuJhE++hcWZmv3l2djhevu8WutNiyy21Jr3d27tPv2zt3LJ7jt4eWe1xvjVe+FlKXbfQO8zq6PgZXwB2gNCwRc8tiF335aV9v1IOFL8tkMrl0dy7+/nswRdXZvtWd2J3JuXuBOTDfhtJ+JFiAHCArQqQbhxCEGcRgXq4kZmUOqMFHXK07fbNjqbrAfxxaTib3Li///RL7+kXWtf7DBeY0qVyewQXqwGaP5dKZWhctcxcqaQW8lqpaJQqermkrfuoYhHsASZXW9cqJT9n7JAO0csltVgCwVb6IQSR8zbw6GqWXi0rOhNBoicEMsTiKxQeqtYKEEvCkspadophIEFABAGRpKwoZHiK0rQsEv/4g78+/vEPPgksh2gBUxREFmhN4nSF1nXKMJO8GGdZRJIoRWY1FWAOSpEJSaRkiZQlTBIwiaM1iVMUVhYJkcuyZJIhIZEjFIFRJVoRMZHNsmSWJQmZp2QJFZgMQ6RpHBNZTGTTNJmgiTiFx0gsQVERgkhztGyqy9G1XP36b//5N3Yhb1+9yq9X9WtXcxvXiq1WudMrNJt2YyO3cS139Yp+sSoVbNZUMYlLslQIygQS0Quxtc+CSydXz5xcOvnp0omTSyfPrJw5s3L6zMrpc4Gzy+ELq9GVYCIYToXjUDyDZrMYlMGgOJZJ4HAMzcbwTIyEYhgUw6AIjsRILEEgUQKOEnCCQJIkniCwJIkmsSzQeSTwbByDUBrPQrHjH37vg/f+y/GTx38eXAlRBMrRMImmSDhFolkczeJwBs+kkVQcyyTQTAxJxNFkGkklsrEsFEOyCRRKomgSRhIQmsBICMOzEJzECZiiMZyAaYHhFCmNohjDYJwQycCMpmMCH0inUwwfwchVCDodjbx/8uRSIhHBsJV0+nw8EcHwpVAkmE6tZTKrieRaKh1KpxJQJgFlknA2mc3EkWwaySBYFqUQTqAlSeAkUSnkYY44t7p07MypDy4E/+aTpWPRTOnixX/8b78EjlwQtvTtgvG35w9w3uKPP/Y5pPe+OfzwzW9/9+TR4/FkurV/c3bn/vXZXnEwzzUnhe4UIA+r5ZkNB9y/8x3virs7ffD56PajXM9TW47edrWWYza9XGuaa4MgEE9vTC4NZ3sPnm0+erbubGqNPqhx0TfGIN7D37k0XaPj6XXHbk6GOzfvvfhqdOeh0XPVa32zObQaQ6M+0upjvTEym8Ncc2I0XL3l5VrTQnduN0dXhtPdu08Onr28srmrNPp6vQ98MVZjCGQioCxXb0wANrJaXq7t2G231HZKg+n6YH5puHlxMO1sHtx4+pV3/1lhMs81J3ZzVOqMLw6moESm2PHyTS/fmVmtN7Aj15pa7RmYfGeea7q5+qizfWvnycv2wd181zHbI7szsZsjPwK14xtZD8tTpmCr4mOO3tzvpulOy71ZvjOz21Ngu7W7XqE9uTKYbd//fPbwecXdNtsjuzkqtkBK+hjQD4voMKDkqB4mbfy+q3aBP0ALnc929Ka1Q6tLsTXZmN+YPXrRvfmwNJrlOmOwc6l2fVUpoDRqPRcINdb7Xm3ggUq8N19rYfo9VKW8Ee0e9rkswEcZLFz873xS7TrV3vTScNac7o4P7s0ffzl+8AVUvLTKy+tDp9QZQYXKBZJYhbKsKJh5WyvaSqmgVUrqIXSQi0W5WAQAQirYUsGW8wU5X1BKJbmYl2xLKfhuW6WQ10pltVjSyyW1WFALebWQB3khct4WcqZiqpWqaooJOnOOxgIcGSSxYLFkQRyXEiSpUEBYBhNZVGRhicclDpMZROBYU8ep7CfH/vNHx3/46WoggBMpkUdFllZEztBpVUtzYohkYwyDCAypCKQiEDJPqSIhcqTEEyKHcCwmsrQi8rLESSIlcITIoTyXZWlUZClVpBUR5egUicZxNE2TqMhnBRYSOUSSKMMQ83k+X5DLldzly4WNq5V6vVRvXOk3VEM8feGseLlSa1wyS6agC6TEp2kygkPLmdByYvVCdOVs8PzJ1XOnAudPrp77ZOnUieUzJ1fPnAqcPx9ZXYoGVpLRtUwilElHYSiE+kgijkEJHE7gcIJAwMRIKIJDMQxKEkgSg2NoNoZBYSwbhtMhNBPGshEkE8GhKAHHMChKwEkCSZFohsbTNA7+hhSFJWgsScFZioRoAuVIBE0f//B7P3vvvx47/cmpWCJK00mWShBIjMKjNJ3iuARDJlk2xvFRlovzQoTlwgwfprgYw6U4LsWxaZZNsVRWoFMUlqaQNAFn8HQGTWWxdBpJJrLxRCoaT4Qz6Vg6E8nCERiNZeBIGoon0zEIyaI4wtJMFkVgEs/iOEIyrKqTFBdHsQRFrSZSGZqFWH4pEouheBBGTgRCAQhfSWeWYrE4ioVS2XOhSCAL4aoh2HYsHjp9+vQn55c+XIn8l4/PnU0htVrtt7/6NWA+FsuXP+7t4t/ZeYs//vjnqAXmH/7hv2/vHDjTbffW/c7OweXJvNzzzMbY7npAsuCHajTdXHNS7XqjvXvzRy8uTreV5gRU16oNx2x6INhUa8/ElmO1vPH2nVvPXw5u3c13x4XmOHe9b9SB4GMMsk3Npgcgi96Y1PqznQfP9p9/WZ1uifWuvjE0ro2sDV9natQnesO35uab00J3brWcSsfduvX45uMvOzfvWoOJ2Rxa7XGuNbIafhCZ3ZyAIHaj6Rgdz+xO7c680J2XB5tX3N1r7t4Vd3d9OL06mm3de7b/4heXt/f19sioT+xGP98a5lvjcsctNB274YJFj892AMKjMwfIw+7M9Y6X25hcGe1uP3gxffCs6syNzths+HHsdts1Op4NUrz8Bvk3/AfYudht1+7OCt15oQ32I9N8Z2Z1QAyaW+w4ne1bID8t33eN5hhEb1V8+YVb7k8qPVDpMvX5jCOwY8FwVHvTw+CN6SLqFKSbgNs/MKFcHEyd24/nj7+4unWj0PNTPSrdQ8wx8Nb7LvCqrPe9Ws8BQtFS1y0DkgPoQo7Uu7xZrIDmuUPMAYCIb7U9fLzadyudcW3gXXG2nJsPth58vvv5V5fn+0uUipj21dFMvHjtHIZ+dGFpJRxgOJo3VFHXWUOhdZnVNVr1LxjNAL1ujKYyhsYYGmeYnGHylsVbJm+ZQs4UrZyQM4WcKdl5yc5LeRDvXZDzBcm2/FAyK6fbRrmqiuRa7MKHDBliqCCOBPLFXAInkwwv2RbBMZjIYhIHSzwmsojAoAKFSxytSSSFfHL8Bx8c+8Gny0tqtUppCiHztKpQiprlhQjFhGkmwzOoyOISt8AfuMCiHI1wLMQxiMABRgQXWExkIYaGRQnXNT6f16tVvVrWL1bNK1fs69fyG9eLjXqp2ShsXDUu1dRynstppCqiApOioSgcDyaCKSxaKIpLFz5CxcWCo34AACAASURBVKRoUj/78Hvv/vQ//fSdv/jg05+djgQDUDqYiUSyiTCUiqJwlCQiNLmGo6so7A+GrGLICgqvQtkgDAdRJIAhqygcwtAQCoVQKIJDYSwbxrJRAo2i2TCcjqLZBAolMRhAkDgGxdBsBMlE0WwUS0cOuZAkg6cIPEORWZrKMkSSRJMkGiOROIOlaCjLEBkaT9AILnEImj72/n/+4L3v/fzc2ZPxWIRjEgwZp9AoQ8U5JslSMZaOsXSEoaM0HeP4AM0HWTHAclGWi7BcmGEjLBdlhBgrRlkuyvFhho1yfEIQk7yYEqSUIGQEPiuwAKxkWTJNITAFw0QWIyEETUNwPIPFkplgIh3KZqOZbBSF4ulsCIIiUDqCExDDEhzHcIqUJolAFoJEJUYyy5lMKIueXg2/+9nJFRiOEjSq6DBJLgUunL5w4ZPzS8cuRP/rJ2fPImRnNHj1u29ev3r9u1ff+G/Wb88f7rzFH///ON+8+u0//+b27bvj6ebu/ceT2/cvTnfLQ6/Qm5jtUaE7zbecQts1WxO946kNJ9+cXh3vjW48am7fNlsTeWMMUjoA86G3ZnprU21N1ZZzxdnae/Jy8+Hz8tDTm4NcfZCrD4yGH++xKH/Rmm6u6RaaXm/75t6zrwa37uc6Q7Xe0xp9ozGwGmPAWwBHDDDFWJ1pvjOrtsbd6c709r3RrXuXZntG09EbE0Cu5A4753zaoL9ZHu1UR7tlZ6/sHtQmB5fG+5cmuwB51Drj/tbNG198PXrwxBo6RnMM1Kx2c+LvaDpeHqhG2q7VcQH+AGsRgD/s9sxsuPmmB7I9Ojfv5kDTW2sMFhb+wqV7WKfSBVV2ntl17a6f8g7EH6Cbt9B2yx0AUGZWe2a23PJgc37v8fzR84Xao9geFVuTcsur9Ea1gQcIjErPKfcnYBWyoDf82z+QevS8Sn9aOcJ/HKE93CoIIOk5jdn+1v3n7p0nF8fzRXaI70wBLpWBt97188QWPlsQ/1oZAPQwqXa9hcKjNvBqPafSe1M3Uxt4ftRpf7rwzixKcSudSa0/q8/3Zg+eHDz/u+nTXwj14VmMVS5erXYnsJFfguBPA0uxdFSSBEGRGVPiVZnTFVbzPzKayuoaq2usbhxeaIwBPjU4w+RyBohABQMgiGjZUt6UbAtgEdHKiVZOti3ZttScVq6qLLocOf8+wB8kFrbyxkoilRVkMW8hPA3zNMpzuChgPINybJbDcYFlJInVVJqDT3z6/WPHf9gdDjIkAVJQKU3BZTErsGGSXCPwMEkmWQaWJVxVGUNjdY01dSaX44u2erlmXrlsXbliX7tcrF+zr17NXb5sXKmKFVuwDVbnCYnKMlgCT4fhaCAdvBBdXg5fWA4urYaXo4lAJLoSjFwIJoKxTCIKpdeyMdnWCZ7ISJhUNRNE6uzZj378gz957/gPP15ZXoawCEVFSSJKkkGcDGDUGskECHoVJZchbAXFAii+jKDLCLoGYwEYXoKyARgOYMgaAocQJIJAMQyKotk4DkfRLJg4DsdxOEYiYQIK4dkIDsWJbJSAIzgUwaEYiSRoLMsQaZpMMniaxjMMkaKwNI0nKThBY3EGS7BomiazDAFxVJKmcVHIwLFj7//VseM/PH76s0/DySBJpRgmTpIxivQhCEHEOSZO01GCDjNimBGDFB+lxAjNhxk+ynJRmo1QTIRiwgwbocUwxUVZLsZwMVYMcUKUE6OMEOKECCvFeCXByylBykhSVpbTopgUhbQkUJJCyhIpS4TMkwrHyAzOkhhDYDSCYSkIigTWzn107L1jn/78ZGDl7MrKZ0vLwXQmGI8nUskUjmGSlFUVVNYgglhdC5w9c+HEmaX3z4f/5lQgKhDu1HujOf3m1Vvzyx/wvMUff/jzrRKjxYP/r22KX331i5E767kz98a97t6d0mgGIjvNhmO1pmbLtTpAZOrpG+NyZzo8eDi89bjm7KobI31jbDQdpTEGyMBsemZzpjWndsMd7z44eP6L5vZNozHQN4b6xlCrD4FiQ2u7RtPJtT2QSGY2nMvj3d2HX8wevVx3NtV6R633jPooVx9ZhxzJIg4k13QLbdduTir9ubt786v/+Y+TOw/M1iTfmdmdid31Sp3NQn9W6G+WhtuV8W55tFMb761P9mvjvfxg2+5v5bpzs+FU2tOLg3m5PbrWd/buPT14/ourW/tKa6C1xrnmxGo5ZmuitzwDAILWtNCaAs4j1/Zy3S2zN7O7XrHlFttgxzS6NNzcevTF7NGLqrNldSfAoOtPx12oXBech9Vycm0PEBsgXszuenbXK/RcELOR703zvWmx4xXak+bWje2nLzs3HpR7HnDNvAk1701r/dl3LK++3vPIVqXSn1b601p/VjtcuBztWCn3vMpofmiIdYY3H8wevbg+Oyj0XAB0fl80WupOyu2xn9XRcxZLlkV62Hrfq/V8gsR/TWda7DuloVPtH6Kfvnux61Z7UxAWAliTSmdc6U2uTzYH+3f3P/9678XfNW8+CWnlsxRf6AyNa40ww38WCp0NrhEcYxRstWApeVst5CXbv1AKebBA0YoFvVzSyyWtWDDKJb1cUstFpVrSKiUgSgX1cnqpqBYLarmslEpqsaSVykrRUks5pWjJeXsBRGRTvVjRmPRS5Ox7Ahlm6RBLRQ1TCcNZzsipuTxM4hBNoBzLCDwlcARH4SyLcjQq0bgsipoEY0mcyv7TP/1jKpFUCxZpqKxlcYW8XC6L1apy8aJ25ZJ9/Vr+2vX8lUvW5XLuUkkt56VCjjNVWqIRGk6TmTgaC6bXgsnVtdhyMHI+mliJJVeTmWAiGUykIyk4iZEZgkayNJyk4DSFQTRBCQLF8VmGSFEYuK8nCCyEQjEKj5JYCM9GCTRN4+cufPqzH/+Hn334tz87d+Y8SoYZNoCjERwJ4niIooMkdQEnl2BsCYFWYPhCNruMwCswHMhCgWx2BYHCGBzG4BAKhTE4isJRFI5h0ELSkSTRpL+OQeIUGqWQQ50HungwyeAZhkjQ2AKCpGk8RWEpCktTWJrG0xSWZYgsS2YYIsMQMEfEM4n33v/rYx/87fHTn56IxkIElaDoMEkGKTRBUSmGieJ4iCCCJBUjuSjNB1guRHNRmg/idJCkQjQTougYw8VZPspyYBKcEGf5JC8mOCHG8QlOSHBCUpQSghjnpKSgAHYkIYhpUc5IEhhEUVBZoVQd10xUVghNJ1WVlCVS4gmOQSgigULRZOL8+bOiribhbDwWiiXCjKbSuoqrBqXqnCIlUsnAWmg5mjq+lvxpMI1J3ObcXbyPv3r16vWr3706PP+Wd5J//+ct/vgDH/AT+erVq++IlXwr+avXr15/8+rV70DX0W9fv/rVr3594+bdwXjq7t/q7925Nt0FodqF9iTXGlndSa7tWC0v3/SsjZG1MWhP9+YPnl/bvqm3J9r1kXl9rF4fK/WJ1pxqTddoOmZ9ajXnl4c7e4+/dB88tQeedn0AGmj1jWGuOfGRRNuz2jOrNbUa44uD6ezGw4NnX7Vu3NXbI60+9F0t9ZFRHwG5SaE1K7SmoAC2OtisDjaveTuz24+H95/UhtNixy+Cvzjeqg3BL/QzcP+2ux5Qpy6cOFbLszZGpc64NnAvdkaT3VsHz172bz+0uiOjNTSaY6BIBcwHcBeD9YfV8qWmQBwKbCl2Z55revmm19u7v/v0y/bB/cLAM5rjvJ/e4ebaDsgGBX1sbzwv3SnwsxTabqHnAlol3/Mj2xcm23xrvD6cuneezB69qM527c4ExHyBTriFivPofAtYLNYfh7RHrT9b788AKAFCDZ+HAJKRzviKszV98Pnw7tPKZNPqTgrtSaXzZjlyFH8sHjnipH3jua32QYaHAyQpvvml65U6Y1+F2nOKnTGAHbWeWwbttb1JqTu5OJi3Nm9M7z29+fnfzZ99WXQ2z9Mykq/VBi5VqZ1DyTORSAJDZdvMVUt6uaRVSmq5qJQKb9BDqeSDiXJZr1a1SkUpleRiETwCHjRqNb1aNWq+/hRoVK31i/Z6DSSf6hUb4A/RskXLFnKmmNMrJVmiwtnQpyIV4akQR0SsnEYqgpwvaLaNUFiawiCGhlkGl0VCV1hTFyxdLeeNWq14eX0tFTIq5YNHTzY6DetiSa7ktXJeyGu0IVIyRzE4TEApNBXORsOpUDSxEo0vRxPBaCIYTwUzUBjFEziVJmgIp+AslsniMM6SnMyzssgpEiVwEE1laQrjKVygswwRI5EYiSRJNMNTME8DOUWcQtM0niTRKArHSCxO4XEcDhNQEEUyFH1h9eSPf/QnP/vwex+dXzqTSq8S2BqGhUk6SBIRilrD6RWMXIKxVQxfRZAVFF5BoEA2G4ThNQQOoZkogUYJNIIjERyJEuih/uMN1ABKjgSNxWg0SiFx6luvAZ/GKRS80t+8UGicQhM0lmGINIUBOUiawlIUlqIRiMZSmeD77/7lB+/9zbHTJz6LxQMEHaXZMEXESSrJsgmGCRFEmKaiNBtjuCDLhxk2TDMhig5SdJhhoywXYVgwUZaLcXyMFWOMkOCkOCvGOD7FcSlWSHBSQhCTopQQ+ITAp2UlJQgpQUjyfEoQfPyhqqiqkoqGygosy1lRAClwWZ6HZQnheFwULiyds8xcFsWSmWgsE6J1lTZztGkzOUsqFAhJDIRDF4LB84n0yRRygeA5mX/2+Nbr19+8OlIK43sF3qKQf8V5iz/+8Odfkkkf/ph+A+Dzb37zu2fPns+29ieb++6th1e9ndLAD+ACmwKr5RgdR29PjPrIvDYotx3n9uPpvWeV0VxtTrT62GyAZQdYi8zM5syoO+WO6xzc33n0oj7fN5tDH0y0XLM1MVsTq+XYDdduz0BER74xujKY3Xz25d6zrwoDT2n0QckLIEVAkofVmRZ7W1Zvu9Dbuj69fc3dWx/NBvv33DtPrm8d5DpDc6Ofb0xA7VyuOTFbk1xnnG85wJcLEs+s1hToS8ymZ7Wcate53JvUJ/Pth8/mj57X3E2lMcy1nVzTBd0xVsuzWo7ddvNNz+7Ocr2FAmMKviWr41qdqdWa2g13fbTpPfjce/D5ZWcn15z4pfMdD3iFFkAkf5ipCpAHsNcCo0q+6wDmw+56xd7M77ztTkttpzk/2Hvysn/jvtV3c23Hao8B+Ch2HGCUrYGkDQACem/EpEfxx3em0vXW+7NFzjp4cbk7KbfHnd3bs0cvmnt3geIn1xotwtR/L7TDXYhPv4U/DrPSAf6o9dz1vnf02fW+B7Sr1b5b7IxL3Um1NwU5H7WeWx3MLjs79fn+6NbDvWdfDx4+RavXPoNp4fJ1u9FDjOIyQa2k04QkGuVSrlJTi2W1WpOrValS0Wo1vVw1KjWjVtMqFblclkplpVhWSxWhUJBKJTA+ECmWlWJZKpXkSlEtF/22l3IpV6va6zVrvZZbL+uVglzIiVZugT9U06hVVF1IEpnzAh2hyTWWihZKFmEYUqlaunqtcKmSv1wpXbtUunZJKdnSelWtlZWiKVoyr/GayYViZ88GPoM57OzKiQvLPz915oOT5z8OZYJpNEogUQhNpZFUDE5F0WyKRDGGoAWG5HmSZXCWJHmalXlW4mieIzguS5EQjWEMRQkcJXCsKJEsh9IkzJAIy5A8j3JslqZAMxywxqRYIsngC/wBJk6hCQIL40gEw8IolmXJYOjUz378H95//28/Wjp7NgMHKTZMkjGODdNMlCTDJB0gyDWCXMXwVQxfI/Awjh1iDihGIhECDeNIGPehT4KEYiQCli8LMQeYKIUsnorjcASH4hQaI5EUhSUIJI4fsiM0BuAIACJgUhQG/i0ZFkM5MpZYee+nf/HBsR8cP3fms1g8TDNxmkpQVIwi4zQVoagAjgEhCEAbIYoO0cwaSQUpOkwzYZqJcnyM42McH6H5CA2UqkKMEaKMkGT4OMsnOCHOCzGOjXFsnOeSvJjgODBpUQTRtJiiIoqMSGAkRJIA+MjyPCJJWYo8cfrMyrlTJdtcWwulkpEEFKIMg7WLTC7P5CxCz6GqGoXSn54+cfz0qfdOL/3gxNLJOGRX7a9fPnv9GiRG/kvv7W/P/955iz/+wGcBh49efOsFr1+/fv365cuvur3xfPumc+dBe+vGpfG8NJgadT8YY/F7PwgVNa73rjhb3v1nza0bSmOsNMbqxugwctQBBbNmfWrVnQ1v9+DZi+Hte7meY4Bor/rYqI/AHd1uuGbD8cPKOuNKZ3Lw4PPbz79e93bMPrj7zoDcId/dtPtbIMsrP9jOD3aL453L3sG6s33V3dq8/2R0615h4OjNQa7esxpDUHtrNMfa9VGu6flKlJZrNIFJeG42vXzTK7VByKZ7ZehOb9y7+fwXnRv3cj1Pazm5pmvVHbvh4w/fUtue+jbdztTqTO1DkanZmRntKVCHtHdu7Tz7snVw2+pOcs0JKH0Fk+86IE+s1H4DO4pveun8MI8iAHxd3+FySIpMav2Zd+vx1v3nV+d7dm8MAAdI7Kj2pj6fseA/DvHHd4iQRZPcdzmSQ3SyKJO7PNmcPfx89ujlJW831xmb7ZHdPiyi+5fZjsOg0jckx3de+a0H+2514MeRVfvuot62drh8qTt7G9ODq97O8ODezvOvGvt3V1UzLOtGd6heb0NmcZmgkiwj5U2zWjMqVbO6rldqahVMVa2VjUpVL1f0anVBb+jVql6uahU/akyrlORKUalUlEpFX183ahWjVsnVqosBXAhIPpXyJhB/CDkLSEM0Q61VZF2Mo8lTLLFGk2s4tlao5kndyK1f0vMWSmQRPJWBY6lsJBi5EI0vpTLBVCaYzoYgOM6LmKQRaTR8daOGMVBw9eN3f/SnH378o3ORUEYQGE2lRZbkWYRjUwwTIfAYiUEcA/M0zFEwR2E8AxwxpMSTPI0yaIbGEZaiBI4WeUrgKI7FGAphKZSjCY6BOSrLkovNBcTQPgo5XGdkaBzc1GMkliQPrwkC4dhwdOndH/3phx/98OfLy2dhPEwzYZKMUFScJCMUE6LIEEWvEeQqTq0RZAjDAPgAE8LgEAYD/JEgkAQJLRBGHIeBLiSGQXEcBgJV3zVz+AJAbwDyA1z4EIrCwS4mzmBxBgNrGoBXEjQBc1QwvvLTd//q+Mc/+vjcqZPxRJxlkwwZI7EYiQUJbI0iQhQRJYkoTUdoPkixAZpepYkQRUYoKkwzEaAFYdgF/ogyQowR4qwYprgwzYDVTIRiojSbZPgky8YYJs6ySZ5PiyIsSqgoYpIEi2KCZzMcB/M8InAZnsnwDCJwhCjgLJvOQGsr5wp5I7CylolHslCMyeUwI0ebOVrL4aqBqwYlKYlM9vzK8qnVwMm12I9PBs+lCFlV/uEXX756/V0I8hZ8/B+ft/jj3+R8B4IcffzXv/71zu5+b+hu3rzn3Hyw7m0V+16x4+RbTr7lGNcHuebEbIytztSoT8yNYaXr1ef77d3bhZ57tGbFqjs5P3N9mm961d7UOXiw+fhFdbarNv22F7Ph2E3QyeLZDc9uT8G9ttyZNmY3vLtP+zfur3s7hfao3HHLg20/ywvEbXU3zc7M7M2N7izXnV/s71wcbvd270zvPbvk7RrNMZCG5BuTN8ua5thqjO26Ayp2gSfWxwrNSbE9ujjwro2c7nRr79Hz+aPn684mYFzyLWdRHAPkHYudC/C+2u2pz520Z3ZnbndnVt25NNzcfPjCvf+sNtmym5Nia1LqTkptB4SRA6BQ7Hul7rTUfsN5+Cik45U7U9CFCxLG/D65/hzEgjU2D7YfvxzdflQeTw9TwnwJBdCZ+knq/enRutqFz2WhC1nYW34fl9R60+rhizvbt7aevOzcuFccToFCFshIF17cRXSYb3sZ+vyKT2YcwR+/Fyl2ZAZeaeBWfbuNs6BDau3JxZ7T3rrd2b4zunF/++Gz7Wdfyc3+8TikrF+vDBy8VFuG8bOhSAJFZN1Q8vahUDQHPoq2IVi6aBtCzhTsHDDZinlLsHOSbSl2YWGjVQp5qWCLpbxQtOViXivaStFSC5ZsW5JtCXZOsHO8aUh5U8zpYm6BP0whZ4o5UzHVak3R1RSePcsSQQYPEGioUiuTqmxfvqxaOoImYSyZQVMQnsFolOAJQE7gAosLPCMJjCSwsgjRGCFyvMhEQqc/+OmfHT/2g5OrSzGCIGUJgAlUZFMcHaawKAFDPAFzBMISBMfQIk+LItAT4AyB0jTBsDTPgT9F8r5ZBuYokP8B5BRARQEehzgK6CoAFknTeJLBk4x/kaCRDEUmSRLm6Uh8+Sc/+o/vH/vRz4OB8xAeYeg4TSQoOkJRIYICG5lVDF3F0BUYXkPgIIqEsWwIzYRQKIgeml8OoUbicAAEWXAbSRI9So2kKCzLEAAbJSkY5HkA8AHRBEziWQoHu5gsQ6QAhUMggGLJMMRaeOn9d//yvfe+9/7JE6eSqTBLBwksSqBhHAmSeJDAYgQRJYkQRQcpdpVi1kgmRNERiokxjM+O0DTYwkRoPsoIUZoPk2yIZEMUHaJIAFYiFBWn6STLxhguxvFJP3ROQAQBEbiswMY5KsMzwLIESTwsC6gikqqM89JKOBgMni/nc8FgOJ2KwXCc1nXMyFGGRakmpeq0lqO1HKNoKSgbCoXW0tkwQp3JsLBgFC3j17/+1dF3+D/K/eXfzXmLP/4/O9+8evW7p4+fNBqt8XRreuf+xuZeeegVO16h7fqYozHONz2z4Vidaa4+suvD+ny/s3enOt40G2OtPtbqY7vhh39YLc9qz/S2m6sP2tO9Oy9+sXFwW2v7pS1my7VantGe+t6QzrzQ26oMty4ON+vOzuzuk+mDz9fdPaUx1JsDu+2CKrhc29Pabq7tfw96yzPa03xvXu7NGt7O1r1nw5sPCgNPqw/1jaG5MbTrQ6vuAJkIYFaA4UVveWDhAliKXH1Q6UyuT2bXxq5z896Nz79ubt80Oo7RdABwsRpDo+kstKUAfJgt1+xOrdbUak3znbnZmZnAB9twC61pd+fu9pOvW/v3Cj0X1Lj4HbYd12cp2g5YrPj22r4HaI+F7KPUnZY7bvlw21LoTiv9aaE1rPZd986TnScvr20fWH3XL17pTkqdcak78R0iwGPSn4KvBRLTQaLG0dSNxbblzadgadKf1fqbQCV6aTh17z2ZP/7ikrdb6k6LLbfccUud8ULAsd6fAQ/LYUS6twgWK3cnC1DyXRXIYZnLd3Y0lZ7jO3IPY9prPbc+mt589PnWvSc7D57f/PLvBw8+TxbWTyCkca2Vb3aXGfajwOrpwFmYyCqGLpoWb+iCqYGRTV0yNEFTBFNjdY3TFUaXGV3mDZU3VFbXOF0TNE3QNFZTfQuuqnC6xukao6mCpvhOGdB3r8q0rjKaypkqb6iCafCmwRk6Z+iCaQimoVn6+kVDE5N45jxLBAl0FUeCpUo5xTBKrSYX8wRHoRyZprAEDsM8S4gCxjMYz6AcjbM0JTCMxDGSRIssIXIkJ3Iyn04uffDun3547PufLp2PEQQhiawsUgKHCFycpoI4HqNImKNQjiRYkuJpkqdxgSUlHmdpguNIlqE4lpU4TuZZiSN5FuMZVORJScQEHuFpVGAwngEMCsrRCE8DXgRIOJMMnuSIOE3FGV/ymaaQJInGSCzL0uHYhZ+882cffvTDT1dXz0NwiCLjNBWniQhBhAhiDcMCOLaK4UCFuoajQHkawZEwlgWBHwtiY4E/3ixWwBzBH+Bj+hCCJAkoSUBpCgGe2wxDZCk8yxAAfwCwAtY3SQqOkHCEQGGOWgsvvfvOn3947PvHz506BcEBmg2TZJRAIyQcJ8kYQcRpKspQQYoO0OwayUVIYH6mIgwVpekYw8QYJkqzIHU+RNEhggri+BqGBVA0gGNBAgtTRJShkiwbZ/kYw8V5Ls5zcY4B/zkJFk9zNCRykCDAIgi6VXFVowwTIrDI6qeRC8erBSudziZTIQhN4KqKKjoia6iio7KCyzKmqISsUgKXCK99dvbEiZWVZQhbIQTKsJrNy69e/+b/8S3+LRz53z1v8ce/7QHBea+/efXf/sc/bM03t7f2d+7e7+7euOTMC72J1Z0UO06x5eYbfnmK1fKsxtjcGF4ebY1uPby2uZ/rjLX6EPhazYZjNlyz4YKgUqM5vjrcuvH0q/HdBxV3G4RhgM1FobuZ727ag017uGv3dwq9rUuT3cujrf727e3HL1v7d7TOSG/2zPZIaQxB54ted7SWo7ddtTnRW57e8oqDrVJ/XhvOe3v3vftPr8z2zcY4V/c7X0AQqtmaGM2x0Tx037TcXNM1mzPAfJjdqXG9V24OGuNZb3N/58lL9/4XxcFcbg61lpNveiDPQ29PzJYvNwHgQ2+7ZndqdKdWa2q3Z2bTM7vTfG9uNcYXh9vT+y/c+8/Kzo7R8fItp9yd2J1RvusU27NS+43JFvAWJR9wLLpXAPhwgRul0p8DwU255xXao+vT3c3HX0zuPgG0h9VyCt1pqe2U2+NKz8l3/UbZo07acs8r9r3FOuY7KtRafwasMdXeFEABUFsPUk2vz/bmj16Mbz+qjKZ2Z1Jqe+sdr9KZLBI4gHpjcbFIT/8OsXEUYbxJJDsCTRZuW2DJKfecysCpDbxia9Lwtv7pt69efP33O08/P3j59xe3Dj4j+biUKzYH9HrtAkl8ElqNJKOaLmmWLps6b6iCpom6ymoqb+i8oYu6P7xuiroKkIesa7KugRdIms7pGkASrK6xmioZhqjrjCoxqsKoEqvJrCbTmkQpMq0qjKowuswaCkAerKFwpsoZOm/oiqlevmjm5AyWPseQIRILZFPnS5XiSjqNaZpUKCAsgbBEhsbBb/AQQ8McBbEkytE4S1IiycgMpwisKDCSwIgsxbGMxOFE7KN3/9P77/3VJ0tn4jhKKBKvyqwsojyXZKkQiaYoCuVYkmcZgWcEnpVFEE/yMgAAIABJREFUTtdwgUcEDhcFWhEZVQLkCiVwGM/gooALPMpzEEcB5AFxFMSSMEMC8LEwlYB7eZzB4hQOfChJCk5RWBxHYzSa4ZlgfOUnP/rz9z74wfHlC2fTmShDRUksRpEhEg+gaBD3hSArKLKKwkEUCmEwSP4A+GPhvI0dhpIt9ixJAgHoZMGRxHEYqDrSFJYkkCQBZUgkS6FZCk0dUiMZGvdFrDgMpCRRIhsjkRCJRkg4TqEQQ6+unXzvp39+/PhPPjx/7lQyFSDoCIbFMChGYnGaCuNYhECDOB6imTDFhSluDacDBBmmqSgLwAcNvNABnAjgxAqKrSHwKoKACWBImCISDJ1gmATDgC1MmKZCFBmjyCRDpjkaEThY4lFFxBSFUBRCUjBBQngRI+Jk5AM8+GHJNrMwlM5EskgSlWVMzeGqBksqImuErBKaTmi6kDN5WQoGA6dPnz5xYflYKHI8kshQ5KDfBm/vR1mQt+Dj/+C8xR9/6POdgLxvXv3m//rng53d1rWN3b2D7QcPG9t766PZYf3pFIRr2W3f12o3J+WO29m9Pbr9qDKa6w1fZwrUHmZ3ananVmea780r/XnT23NuP+7demAPPLPlFgdbVn9u9TbBhsLuzO3WptGeW+1Zubu54e27d544955WnS11YwAiOuzmxKo7RtMBgAMACKM9Nbqbhd7WpdFOY7bv3HvavnnP6k+NxsBq9K1G32oMQZiYvXDTNF2z6WlN1+xOQT5YrjW1O3OrMa50JnVnOrtzf/vpy+ubt30lbGMMbL1Wy8k1Xb3tApwB9i92dwY67hfxYnZnnmt7+abX3ry7+fBlb/9ufjg1OmO77RZbbrHlLsiPUtOPNAXdbMCM6usw+tOjiKHY9wo9F+g/gDV3cPBw6+mX1zb37d7YajnA5wKi0/1FSc8DKpBK16sOZuCi3HNKA3exjlnIO3ys0PV+H39Uu876eDq8+cC79/zq1g275/jBYr0jaxQg1zjEEyBV/SiZcXh9mILac9f7HhjwFMAcIM3sMKzMhy+lgVsdutWuU+m481v3fvOb3xy8eDF79JK+1D6B4MLlq+b1JpQrXICwc+EATmKmldOsgmYV5EIOJHMIpsabBoj34A2VV2VB82M/OENnNZVXVUHTWF0DuIHVVMB5sJoPXARNETSF0zVaVVhDoTWJUkUQJMopEq1JjC6DP86ZKp/TABaRTbW2rucNhMMCPBWiiAABL+cLRgzD0pwol8sQTWA8A2wmSRLNUmiWIWCehRga5WiMZxhJ4BVBlCVRFliZZ0SWEVlOESgq88nPv/fOO3/98/MnwhRG6AqvypwiYQKfYagYhScZEuIYUhJZWWYkiZIlTOAxkSUlf61DizzNcwTHECLDigLNcwhPgwoYiKMQnkZYCmbILEOkaRwMkFAkaCxDw6lDOwl4KkUjcQqOEUSaZ2LxwI9/8B/fefdvPlo6eyqRDJJEhCAiFBWmiDBFrGHYKoauoMgKDAcwKITBYcJfvoD9C1B4AJBxFGoAUAImgcPAmhun0BiN+uGnFJKlUJhEYRLNUngaCFkINE2gGRKDCCxJIEkKjhPZJIlGSDhM+AmqaQpZWT3zwU/+6sNjP/ngwvmT6WyEIKJoNowjIQwNo2gEw8IUEWWZCENHGDZEc4ALCdMUWK+ESTJIEgGcABrbC1l4BYZXYDiAoiGCiJFMkmYyNBun6QTDxCgKCEEyAo9JEiGJh12AfgotzLMZhkpRBE0mhMxHROy4bekQhiZTEQjKkLJC6DnaNCnTJo28bJeVfEUu15RKVS1UOUmNRkJnl8+dXFk+sRY9m8YyFD2bzcAb/FvY8a85b/HHv/b8Sz9/r169ev36m7//+itvOJyNHXf/Vm/39mVnp9ib2Z1Jvju2O378aKHt5luO3RwVm8PO7GB2/8Wl6YHWnWotx2xNFo2yudbU7G0VuvPacH7d3ent323vPyz0N/WNcaHtG0yMjmf0XK3tmp3NXGsOCmKqg83B/t3Z/Wf1nZtma6LVh1ZjbDaHuaZrNlyj4QKhKwgOMZuzXHcr35vX+pv9vbvTh8/XvR2zMbY2BsDhAr5n0OGSazu5tudHsrY9o+3noJvdab4xsevDiz1nuHNz++Gz7v7dwsDTG6PDUDJ3kSZiNr1cd57veAuHCxCc5nozs+vanbnVmeaak1p/5t554t1/dmmyWej5ba5+iPiRphKwYQHYYqH2sNv+niXfdcBGBihP8z2QoDq+4mxtPnwxufuk6mzZPafYmiySRo92oPiFLP03LS1+u33fLQ1c38h6lPDofYul8J0pnUnD3Z0//mJ0+8m6s213JsXO+EjlvVPrvWEs3kCKnutTID0XbGHALJ46CkpALupCDlLtO7WB30JXGkxBSGu161yebDa9va0Hnx98+cuNg8crvH4WIa16W73aWCHp48vLS+E1mueMgi3blpgzedNgdU2wdD6nKYapGKaSywFZhqwbimEKpiEZhmBqRxkL3tBZQ2EPkQeALIKm8SpYxCiMqoBSWX87A641idFl5pBiWXAnqmlUq3pOx0gswJAhjgzi2KqdVyM4khZltVoFew2Uo4FeAWJJiKFRnkN5DhdYkqdpgeEVgZN5WuQZSeAUiRZ5TpEEVWQ48rNPvv/+O3/581OfriIIDlLUZBGW+BhFRmgyRpEYz5E8SyoCLgo4y+Is7ZtfJI4SGEpgMJ7CeIaUeFbiCEC9CAwYiCUBF5KhcRBtnmJ9/JGmcYglMxSZJokURWQYKkFjERIOU1gUxyGOiWXWfvyjP3nvg7/9+MLy6VQ2QhBhHAlS6Nr/zd57freV3ueif9v9lOqcm8THTuLx2FM1VTPqhRUd2L03ALsXNFLSSCJRNgoBbFRSVC9UH0134iQnOXESW9L98NuAOLJ91nLOh3PvunrXu7Q2SZDUzJq18MxTaTJC4UsUcZLATmMYUCARmohQaJRAInhmLsFAyDb0nNKzRAyNJCgkTmaiBALSDMR0UwwBiAQkmAyDp2ksxWBJGk0waJolwxdAcQiJRmksSiAxKhOlkQiDJWgcY4jTC8fe+fkP3vvw5+8ePXo0iawyTJTGVkkkZC84Os6xUY6L8NwSL57kxEVOWOH4CMuDtLREEcsEvkwQCzh5CidOE+QSzSwzbITlYyybYLkkx6d4IcnxKYZLcnxaEFBZJhSJUuSMxGYkNi0yUFiSoLAonolgaYpcUjIf0okP7aKVIKlEchXDU7yR50xTsG3JcnJeEa5su6Jpi6YtqwYjCQtLp08ePfLJiVOvHzn51kKCFsWHD/ZgvTwssH767PfpMq/O7zuv8Md/+YTh7/CjZzMWbvbJ//zP/7x7596V3at7D5+Mb989N5iWWoHX6Dt+320GZr2vN/pqPfBqw4IflFtBa3Tl5pNf1C7ftjtTHdwP/tjxt+3G2KqPTH+s14d2PTjXHrV2b/nX7q4PLuuNvl4FL+rAqvWBxjBrQ6MxUWsTq7ld9Cf+6Ppo74vm9b3C1kjd6JjVwKz2rHpXbwxCj0gt0BsDwx8ajZHpT+3G2PXHG8MrozuPW1fvWq1Aq7bN2pZT60KHugkd6jVwewxsYE38sdEYgeBi1fr2RteptjeC7cmdR6O7j8+NLgFwsetDwB92PbSwQJ4WeB23Niw0xrY/sNsjszlwGqNCa+r6w0J90Nq9c/XJL7p7D8r9sdcaeK2Q8CjM5mqLzXCtHsBcGI5tjedtHyV/VGiMofAUvr3YGHr1UckftHZvXXr49eal68BDFBvh3Px8wyX0n0LxeWswz7ns93aU24O5NLPemeyP4AIggEbRtdagc+XO9OFXm5dvFNpDr9EHBgWQxNnWcK6zrHWGZzojuHMUcqazj0R5YRD5HgT5bSMI0CphPLgdlJq984Mdf/dmfef69Pbj6eff2Vvj93A2pttOvc14pcPJxLvHPj2xeFIQBDGfFfNZXs0DFSFbpmRpsq2rdrjJknMdreAZnmcWCnqxYJQ8vezlCza4SrWCY3iO5lh518q7Vs4xFcdQHCNrG3nLyJm6bGqingeQIeqaoOUETeXVPKtlWS372/gjb6pra4ZtEBy9LLCrAr1EkUuWraZYFlXy5vo6KjB0ToJxFkLmgXggJZEEi6jMczIv5CQ+KwJjMWcvhKyoaFklRx86+JOfvfYn731yYBFBGDXHqXk2l0UkOcYycY5OcwwpS0xWoWSBFnlcYBlJ4GReyIq8IghZkZE4kmdJRWBlnpE4hKcRnsYlDpd5TGQxiYObYklEYNIiAxAkyRBQShZjyChNACiJUGiMQSFYi4hUPLX4xus/eOudH3944sjRdGaRIpYJNELhcYaJM8wSjp0isUUSh+TLnPMA8SXJEPM61BiJrhCZKIHECCRGpJMkkiAyMSKdoJAkHVIjaRZPUEiSzsDNsCEEARSSYogUE7aGxEk0TqKrNBqh0LmPJEHjSRpFefzEiY/f+tlfv/fe6x8eP3wslVpl6ThLxWg6IYopHrLEYTp3RoGwywy7RNJwFwlqkaBOE+RJDAf8scoLMVGKCwLcpMAnOS7F8ymeT/BMUmDTIpfmqBiDx0k0jiNRNL2CJJcyieVMYiWdYOgVJvJWZuktd809urq6mljGyLTgmLLjKI6nOJ5iu5LliKbNaQavm5xpsqrOazrO0sePHz1y5Mh7R068duj4h1FENa1ffvft8+dPnz799azP6dX5w84r/PFfPM8gggWbRM+f7YPAT58/+81Xnz8J+uPptZvBrTsXJ7vF5gDI/NDw2NmBwIXTHJdawwvBTmNypXn51vnta7o/NP1x0Z+6/sSqj4zqwKqOrepYr/adWrc6vNS/ca9x6YbrD9XZ4EtIXdRBwRkajYnmb6u1SaE1HVy/P7335MJo16hvQSgGEjFOrW/WhuD2MGqB3RgbjZHVnDjN8Xpnu3V5L7j98MxgW6919FrHqoe0BwguVm0AkCVkPhpj+HbTnxrNqd4YaJ/Vzrf6g9v3JvefNHZvOq3ArPYgWwutHlDsYYdl6rM+D5jTg74yf+T644I/tKu9M53h9t6Tyf0v1oeXzOYA+rigTB1aPeBHzX+mWw/A3lHwh3BDgNIYes2wzDTczq31zrenO3ufB3celQYTtxkU6n3oRC/6vfk8G9yw5LQ1evFO3/r+bu1sUSWsF5uNv8ylkFKzfyHYGdx5NNh7vB5M3WbgtQal1nDeUjqHHetbo/WtEHYA/lhrDeDD/d6OEI60BvAn2ET2448ymEjmEASywX5/Y3hlePvhg3/4p8uffzW9/3XGO/NhhpbObRjV1qqsfrC8cvDkiTSG5nRNsXTZNLK2BVXoOddTC0VYY8m7TtaxFdeeN6PDvJwSvtievwzQie6GcEQrOGrRUYuOXnTNgmt4HvSl5lwn51mQeckahmhpgqmC7RSUF7iqlV9b1y0dZ6klgV0V6GWSWDQt9XQyiUhZs7LGSAKtiKwsUooMeRNS4ilZICWelUVGElhZZHMykxXCxEpWohWRUyRO5jlFEHOCrHCnjr7x9ht/8cHH755OxjEty+UVWhExSUjwXIJnMjxLSiKtiJTA4QJLKyKnCEJWhMtIHMExdE7iFIGROFxiUIFBBQoTaVziEIEB/BGGTYSwXTTEHwId58kIgyU4MiXQc2vFKolEaAKXxURi4Y3X/uStt3/4wanjhxLJVYpMUFiKF6IMvUIhCwSyhIcWkDBVSyBRPBPBM0CEAFYIeRECSRBoinpxExSSoBBwpKZhEI5FkyySYhDAHwhLpVk8SaMphkBYKsUQSRoHQBNhwn7VWcErm+SpOIuhAnX65EdvvfbnB95/DbpMooIYF/kER6cFISnwMZaJsxQkYhYo+gSOnibwUyh6EkFOoSjcBZI4TVKLFL1EM0s0tUSSixi2hKJLKLqMIMtIehlJL2VSS5nUyVR0IRVbTMeXkrGVRGw1EVmOry4lIyvpWBRNJkmMolfE9AEy8YFzxju4uBhNreIkkvW8nFfMuoWs44mmLRiWYFi8bgqGw+gGrVuMbvGagVHkyeMnPj105K1jx14/unI4zVbW1/7pH//h+fOnoLu/2sf9Q88r/PFfP7NFgOewTgQo5N9/9S+P79/b3b3S3722Mb281p+49a2yPzjTmVQ6Y685qrR3yq3tQmtcbg7PNge1yZXm5Vtr/W2rMVSrgVoNtNrAagyN6kDf6OnVvlrrm9WgVO21d272bt9fH14yaj1js2/VhsZmEBpR/aFRHen1se5PjObYrA0/618d7X3RvXHPavf0Wgcisma9r1e7QHvAr7AbY6MxsZrbpj92/eGFweXh7UfNK7ftZt+ob8GAnL3RcWqhVATshVkfGDO5ZFbIMTX9qVkbWhe3Ngc7l+4/CvYelnojs9EFTAAZH7vRmxeczEDDrOGjPgTw4bWnTmNs14d2dauxfe3Ko68bV2873ZFZ78Pwnl0PvFowBx/z681uWOzxffzhNsP2jkJrXPCHpfqweenmzqOv6lduue2+Ve9CZCZUW/wXsGN/mHaOM8rtAVg95tsu+7mHcnO43pmAXrPWGUJKpXXl9s7jb+pXbhXaQcHvFRthegUAzZnOaH1rtN/wMZddXtJc1rdGL7ItrRcVIHPDx/eiLq1RqTUsNvvl9qDU7FWa/WD3zvbdR1eefH3jyS8v7N4+xIgrUu5cd6xu1DOqdRLDIySZN0y7UDZKRa0Es7QlvVTWymW1WNbKZaNcUQvFvFeQHUd2HNmyJdOCPbnZqose5lYsizcM0bIk04DPKJaZtyzVDgFK3nXyrpODeTnXyXtuHvraXTdXsBXXlC0ztKDqGq+pgqaqVr6yprkWxTMrPLMi0MsEvqAbuVOxhGi6qm1TPM1KHCOyEIXFRBrCL7jAkhJPizwlC1RWDDGHIlGyQCs8p0ignnCKIGbVbE5cOPn+G6/98YEPfnYsEceULK9mmaxEKXJGFJMCnxJYQuZpkQe7CeAPXhFAf4HwLQ9YROZRgUF4EhNpQuaBCyFkPsNRCRpPcxQiMKjAQOUXtJNBh1iao0IKhETjNLJKoysMkeaoWHzxjdd/8ObbPz546tjRZHoJx+MUEefJVRpdxbAVElvCERifi1NYbEZyzBdxIfMC5tMUhScoJE4jSRpN0ZkYlYLncPCWwVIcnuDwFIeCEQTlyAxHpBgsxWAIS6XpsM19Lu5EKDQZ8iJknMKiNBZhMFIgTxx5743Xf/D2Bz9/+8jxYwi5KnAJmozSWIylVil8GcMWUOQUjh1HMkeR1CkcPYlmTmXSCyhyEs2cRDMLJLHKsSs0Df7TJRxbxrAoQUQJbBVDogQWwdFVLB3BMytoahlJLqRikVQikkpEktHVRCSajsewVJLEEJZi+HgW+5BMf+ScLR2KLEdSSySF5Gw363iK7coz8kM0bcUpiqbLWzZrOpzhiaYrGxaK4keOHHnv8KF3Tiz87SenDyfJM2fL//7v//786bPf/OaV+PIHn1f44796nr2o94DC06e//s3ff/Pto8dP7j78fOf23npvVGgHTq271h5/1r90LrgES+5ee+o0BkW/91lv2rt+t3F1z22NtDqEUQOrPtLrQ7U6NC/2tI1+vtrLnW8U/W732t3NSzf11kCthbtxkDeBmg2gH/Tm1GiOvfqofXlvfO/JZ+MrRq33YuEWgip+YPhDrTYwa0O7NtHrY6u9Y9VHa+3p1rX7wZ1H68FU22i59QDYjrnP1JmJJhBUAWcorL45/rbVvGTVR8VG0L+2t/Pgy+ruDacV2I2eWw8K9YHTGEApKizQ2rO2D0Ae85IPIIQMf6hX++X2ZLj3eOfRV2cmV+xm3270HL8POMarj+z6EKCGO1tyCQdsGwMgQkBzmaOQYnPktQYFPyi3J269d3ZrCpzK2fFlo9W36t2Q7fB7sJZSqPf3h1le+D+aYV/q3Me6H3/MDZ5r7XE49dIZllsBdMcF9z4/N9kNuz1aQ5ByAFtAM0fYLLLvzoWV/T6S/fjjtwWXfc/BWmdYDlWkoNTsbQSTm4+/3Pv7X+59/Q+Tx1+rfv9jlMWNwloroKzioVTi4OmTKQpXPdvwPMPzjJJnlwpGuaIVS0a5YqytWWfOWGfOGGtr8KFeKoe4pFDUCyXNK+YKBbVQBFSRd52c68mOo7hu1rEV28k6rmI7edPJOx7sueQdbz4Wk/dctejoZc+qlO1SSS97+aKTdWzZMqV5ClfXNFutrGmezQrsKs+syNwqTS2rmkJIimi6VtFTcqKcFTiBpXmO5FmEJSARg4k0RHAZSZjTHpQscIrAKQKAD0biGIljJU7IKVlVjCx/8vpP/vid9352NJpIyAqrKrKqMFklJYoRjsnwNCULoL/wssQrAifzIeAQWVzixLzMZ0VS4jGeQTkSE2kmK4EFlZIFKM9I0DgiMAhPR2ksTmHp+d79bCguRuJRMr1KIhEGW6UzURZPMUQ8tfrOm3/5zls/OnjyxKF4epFEkyyWYlnQblYIdJVEwMYR2kupzDx8m6TxFEOAIyTFEEkWSzBokkZTDJZg0CSLpVk8xRBpFk8xWJLFUhye4vAMi2IsmmER0F8SFAIGVZB1YEd3FUuvksgqmY6SabBcRPDMKonEKYzk6ZMnP/r563/53vtvvHv40+MoFuP5VZaEyG6UoaMMGeXZCM+F+y9cWCwWF4SYKMXFbEqW44IQYdkox0U4Boy3KwwRZ6kYQ8JyHozXgKSFSQIlhxYfJi8zqsJrqqxpOQVXiY9F6qi+5h5PxiKZRYJGZMsMrR62Kzqu6LiC7ShOUbI8wSmIblFyi4pTzDmlvOmk0sjRo4cPL5z+JJL4YDm1gNP1jfPPfvMUFPlX5w86r/DH/8Z59vzZs2e/ef702bPf/Opf/vXerbs3bt4Ort/t3bjTv3W33OoXGt1ye1TuTortCfxvt1PrO7Vuqdmvjq90b9w7N7mSq/e1jb5VG2q1AXRvaBd7+ubQ2gjy51vaucZGf6dz5W6lf0mrBxA2eRFXgZKx2tD0d0x/bFZ7Z7amw9uf+5fvOK1ArXWNWgDlp/v9nrD8YtWBtBg7jVF1+9bo3pe1y7fdZmBtdqELxK2HiglQDm5t1kM6gx1gNfX8Has+cv3x+WB3+/4Xo7uP1/rbdn3o+H2v0S82hk5jYPk92x/Y/mA29jaC9dqXGsbC8HA9qG1f2330dfvantceW43A8ftuvVeo94uNwJ3Bi2JzNH+GkvVSa+w1+nM44uxDJ4V5BXu127l068rn3zWu3vbaY9cferWe2wwcv1tq9kuNLtSQl1ohETLP2YZqy8yFCv7T/U0bawALWoP1zqTSGZfbI4AUjUs3dp9817pxt9gdOn53Poe7H0OUWwEILmu/Xa/+/czLSwrLSyhkToGsdYaVrcEMwYBmFNx+8u2T7/5p+uTr5u2HCbt4hOK0zYZ+rpZQtMOR+KmVJZImlJwsa3lFVxVdVXQdPKeKbWVtS7bMrOfkCm6u4MLgi1kuwZ4cDMgZpaJWDvfkjO9f+Cp8SSsWoAjVLJesStkoeValaK2X4NprJbtUMAtuvmBD0EaZUSCSaYi6plr5tTXDMWmOXmapJYZaoKll2zXofF5xippjSQovq4qSk7OaKquKKAu8yDEiSwkMKbG0yDOSQMkcn5VpRSREDhwhwHywEscJNKuwjMTxCierYnT1yJs/+ZO333/zk5WVpCDQ+byk5mhFTIlCjGVSLImzLCVwgD+ErMgpAmALTGR5ReAUgRA5wB8IS9AKjwsswlKowCA8DfgABmbBqJFkiDT3QtdIcGSMwWMkCn0eMQZNcHiUxpI0nswsv/vWD99644cHTx07HE8uU1SMIeMsEaFQmJoLR1sg50IjIPEAsknMYi8JCkvSaIzKxMlMkkbB/5Gi0AyDozyOciT8TTIMjjIoQmdQNp1h8AxHpFkc4cl5u2uKIZI0GtpRGTTDEYCuQFpKcGSCZzCRPn78gzd/+qfvf/jzA8eOH8WoCC9EaGIJR6IMHWPICIWv0PQqKy4x/AJJLVL0MsMu0swizS1RwiJFL1PMIkEtEgREcFdIYpHEV4jMEpZaxtPzFd9wwoajofOUUCQqp9D5LK+pomGqOdKgP+WIo+Z6KSPxseQCTqVEQw9lF9vhLVuwHcF2eMuVLE90XMlyZNvNOp5kuKJpC5qaSMQ+PfTRgU8/fvPQ0Z98cjJOi4NgK3T/vTp/yHmFP/7r5+nzZ8+eP3329Ne/+PqbRw8e7965u7m9U9oaevVOudU92xuf60+h6cFtjbxaD0otL3Sn3Wt3q7u37PbI2Oyb1Rdkhlkb6hs9vdrNV7fkM37Z73d3b9W3b9r1obH5oi0DpBPIrYAJw6wO3Gq/celGsPdwPdjRNres2iCcjqv3jRrwDUO7PrJqw9Cu0do2a8MzWzuDW497e58XgqlW34LQilvtWvWu1QiMWhBKITOv6Bx2QMLWbU5df7Le3eldv7v76Ov6pRu2P4A+U0Aws4xMYFZ7TmMEcAfitYA/5mlbqzU2ar1KazS+9WjnwZfnp7uW37PrQaHeL9T7MCNn14NCfeA1+najV/JH8zG5Gdsx8Br94v6e09as/7Q5cuvB2e72eO/x+N7n50aXneYQIEuxOSj6vRedod9fcQMVZj8E2T8vN2/j2G/LAPKj2Bysd8f9W/enD7+6eOma2x7YjR5IIaCYrLUGpWa/shX+utDDsTV8iQJ5qc/jpf71/S94qWcsLCtrDc50Rhf70+b2td1HX19+/E15dPkgziyLOfWzGuKVI4J8Mh5NoinD0By3kDdsRc1Lak7WNEXXFVWDeg9ZC+vCODUvmio0cyiWmbUtMHyonpt3Ha1Y0IuuUfKMSsEsF4ySZ5YLZrlgVYrmWggy4MFeK7mVklsp2Wsle61kVAp62dNKrlZwVM/WnJlT1bYAf4RBXF0D/cXSSZZaYqklijhFkUvFcoFVdbVyJufYtMjSIk/yLC3ysqpk80pOTf6gAAAgAElEQVQ2r2hGLqvnOEUgeRrjKUykKVkQcgojcazE8EqIQjiZZ3mKkjmwg7AKK+YENLX41ht/fuDATw4tLSREmVPzWV0hZSnGMlEWT9EUwlK0yLMSB4AjxBwiy0gcpwgQeMF4Ks3iqEBBGQnC06jAhD5NJny3Tsy6z+f8B1SbRwksTmExKgOLLXGWSDBoisNTWOLtN/7qzZ//9YdHjxyKpSIck+DC0ZYYg8dZKsHRUZoALDIPtiRpPEFhYERNs2SGRRGWAEiRYjB4wHiKEBlSYjGeQlgK5UicJVEGxTk8w2GoQGA8RXAUypGZ2YoNGEfAX5JksZkKg8cYMkKhqxQeZUhMIA4dfvvvfvKDt99/893jx4+j2BLNLBN4hKaiDBmliRjLrtDsEsMuUPQCRS/SzGmGWaDoRYpeADhCEIsEsUwQEZKMkeQqhkG6eAY7qAzPZngWFXlMErCshGYlIq9AqIrXVN4wsjlCpz9lyaP6mQoui/HkAkFmJNPgTIs1TPgzhCCGJVmebDmS5cxEGZe3bM40JVWNxlc+/eTDT44dObiSPJjCCDl/aWf6igL5Q88r/PG/df7HL//x8f0Ht+/d71+/vj4Yea2+V+2c6Qw3Rtsb491z/Wm5FRT9nleFAtBpa/dm5/rdYn8nv9nXagO1GjjVoVYbqPVArQbqxZ6+0dPOt/Lr1c3BdOv63fLWtl4Nu7nCOZjGyKgF2mYvX+1pjaFeH5obW+e3JuPbDxu7N61GYNYHdrUXchgwp9IYGv7QbM7Csf5Ub07txnhzfGO893lt57rd7EMy1qxt2dW2W+3a1R7oNW5t6NaGVn0EnlDXHzv+xG5N7dbUaY4LrWl1enX30dfB7QeV3hjW5qxa36p358lh8Jzuz7xAf4nVeoFCwBhbnVzfffT11s27xe7QbvS8Rt+tdQr1gV0PrMb3DB/gJ4WqsbnhI4zjwnMrjMlAgKXYGLa3r+4++rpz/a7XGbrtgdsMvEa/4AcOlH3NfBuV1gTgxVwleXHbo0pnPH+Dh4qwSmdYbg8KsznZSmdYbo+KjeDi8Mr04VfB3sNCb+K0Asj9hpRJM1hrzRvTA3CVAgUCm3D7hZg57JjTIfPAy/4vgTvkBS/SGqy1RqVm/2xvsjna7eze3H30zfTz77hzm++lELF0Tr3YQCxvkeOWMhlOEotFr1Qpm+WCXixYXkF33ayhKXrY4SFrmqJqYj4v6poAV8uFhgxdg24P+FA0dElVRT0vGHnJ0mTTyDm2YluyYyjuC8NH3nU0x9EcMH+YOdeB5nXJNuc964qlgxdVNg15DkF0LW9mS+U88B8MucjSizQTLa+VyLyqrp3NuR6tiLgoYDyHCywjcaTCYQLByIysKrqpGZaeM/KiKlIyx8oiI7KMSDMiLUi8IPGUwDAyTYssKwqsLDISx0liTs3iyMJHb/zZ22//3ScLCzGWZdQcl1dwiYsw2CqJxRgclzha4fmsyCkCnxVpkcUljhZZVuZJRSAVAeFJwB+owMwvIjBQbQ4fphgixuAJgUoJNLx/A9URZ4kojcQpLELhURpLcXiUxlbJdEpgk2jqvTd/+NYbf/XhsaOHE5klmgJAEGcJCIPEOTrGhbVgIFIA9IEAS5olMYEgBRLlSHB1pFk8xSCYQCA8jnAYyuMojyMchrEYxmIZFkUZFOVxsKNiPAU/KknjcTKToLA4gYPtY85GrJBYhMJjJA6IB6GwDz564/Wf/Om7H715YOH0UYyI0PQygS9SxDKNJ2h6maKWGXaJ4RdpboFiTzPMIs0sEtQyQy9TFOCPJRxbwfFVEoOm1xhDwj9pgmXTgoApCqlmyawMtAer5QXd4DUdclWKhGrkQYE5kSsXCElMpBYRMkNrGmdanGnxlj2/gmFJlqNYBc50OMvlTEc0XdF0ed1UbDer6bFY5PDRQ5+eOv7GseNvnFymxPzenRv/p9+R/j92XuGPF+d3Nnns/9Rvnv36+fOnz549e/7s+X/8x68e7e1du3L98t37tUtX1rpDz98y661CvX9xsNOY7NZGO2e6Y7feMy/6681+a3u3d/P+he2bRnOc2+iZ9bCxw6kOzdpQrQbaZi9/rp6tXKg0+91rexe2AUz0gd6Adi+9PlTrA30zMKoD3R+ptb670Wvv3BzcelDp7ujVrlELrBdejcCuDw1/CFkV2x9ZzYnuT0x/XOlM+7cfD+9+vt4dW5stt9bx6lvFet+rdgv1PqyxzDiPAfATUAjmNqd2a2p3tq3WeL07Hd68P3zwxWfTq5bfM2tboScDbCLNEXSRzRUWrzmx60OAHfBJID/MalDqTKGD/OL2VbcZgNpS8IP5ktwsLBP6TGHSpdh40XBabo6LTfBaQhwXCIxxoT44uzWe3n6w8/ib85PLhfYwTNL6gzm9AQNvJbhNCMQOAbvAvG2INlpBaOyA586g1AoK7QDKTyutUaE9LLSDSnvQv3p3++FX1d1bXmfo1LqFer/cHEJx+7wFBNDDme54P4nyUofp/qqxObYAVmMefllrjyvtQbHZh86PSmtU6YxLzd6Z5sCfXBvdejDde3jly7+v33p4XNQ/xVlrwxdL544h5IGF08dXTnM8qZuaYpkADoySZxZczbFM19FtSzUNVTMUXQ+rO9S8pOZ4NcvNk7GqCl+Ceg9R1+aQBdrG5ndeRAbNp/AC2TQEM9RWANlAg0hON0D3AedH1rZk04CfkDOyhWLWtRiWWOCJRQ5fYOmoV3RXcEIpVrKeMwcWGM8QIsfmREYSSJ4leZaRBFJiOUVQtKyiZQ1LVTVZynKsRDMizYgsJ/CsxFECQ8kcrfCsxIkyJ8qckhMpIvLh23/5xhv//f1TJ1c5ntNVVlUQQYgxZIwkYwyJyzyADzYnczLPZKUQiyg8JYfNY7goAOwAS2zYQsaSAEHAvxlnwwjJTNfAUywZpbEVBlthsAiFJmgcVutibCbDUTiJfPjej998668/Pnn0UDy9yrEITyMCk5KYjEQnBTYmMFGeTHAv9uSgYjXN4mGklsVTDIZQGBAhSRbJcBjCoXAzLJJhkTSDoAxKsDjCYWkWTbN4miUzHJHi0DiNpCgyVIX2kTfgaFkhMstk5kUYmMaSTPqDgz//2et//tFHbx84cfQYgUZoYoXIRCg8RtMRmlihIQvDLtLcAkkt4OQCji8T+CKGLmLoKQwBCmSZwCMUHmOZpMAiiohmpYwopgUhLXJpkaEkhcllOV3lVI3Ja5Sq4TmZVARZSmrccZFfzpYL6eyM/9At0TB53QSGg7dssIOACsOZ4Z+sYXOmw+s2r5uiZvCCdOLEsU8Pf/z+kcOvfXri/aWkqJm/+PzJ8+fPnz//NQQknz37TfiW8er8rvMKf/ze8/3/aJ4CEgHw8cvvfvHwzp0bd/YGN26fG0zLraDQ6Bb97lpncKY7Wt8anQsune3vrLUGldpWNZj2b+41ru4VOpP8xS2zNrQaQ7XWh0JPa6NvVgN1o6t+1tDWz9eHO+2rdwq97Xwt0CAhUh2YYDL1h0atZ25sGdVBfrOvXmif6Y5Hdx7Vdm7a9aFa6xu1nlPru/tcoma9P+9LdZtTqz4qNkeN7ZuX7n1dv3LHbQZmbctubIVrsfUeGDydxvccplZj6DTHrj+2G2OruW01J4XWtLF9c+fRV+1bd4udkd3oweT9POri+mP4C7j+2K0N53BkDjvs9gT+Yk51UJ/euPro286t++XuCHgCsHp4tR5QFAU/mPs5PCA/moPZgO2g2Bx4If8xKjfH5eYYKtWLjWGl1u1Mr1x+/E3nzqNCO+wznUGWQRh4mQ3MQk/ovPbDaw32T8cBFoHntfYY4ELYfNoZVTrjUiso+r3zg53J/S/6dx9XhpcMv2c3QtHtt3WT/VHb36me7K9anzMi+/df4GEd0El7VGkOK+1BsTMoNLrnB9uDG3uXH35+44tvr339P5yt7XdTWDxvFDp9tnR2VVKOxWIZNJ1TZahUV207a1s5x1Q92yy4ZsG1il54vQJEZHOOnbcsRVdFPc9pWUlVxRkFImgqcCSKGk69QL3Y/BlqT+dN7XMIsr++PUQqkLPVNVh7eelKhq5bOa+gOCbJU4sCuUimj5HYQqHknE4msayaK7iEzAICwAU2w5C0yPKKwIgsLTCUwDASR/I0ydO0QAlZPqfKhqWqVl618lldESSe5Rkwi4AcI2clXhH4rCjmJIZFPzjww5/+7C8PHDkUoSnR0MV8HlHkiEDHOCLDUVRW5LMiJ7OszFMyx2U5VmGZHMfkOEJkcIHFBRYRmAxHoRwNLaiowKAcjUAvO8+kWTLBkajIJnkqxZIYz0BHargRw5Owep/mqASHg8CBsBSKpz94/8c/+/lfHDpy+Gg0EeGYJE9AiRkm0nGWAqdnjMGTM2fJbFgOA5MpxFsQFlQYBNymOIchHJZh0QyHpRgkxSAIh2V4FOBIks4kWSTFZhJUOqw4g4jNTN8BzLGMI8tkZoVIRfFUBM8soskIlYlTyQ8+eP3nP/2Ldz9+58CpheMYskiiqyQWZfFVll4kiCWSXWalBVY8zXAncPQ0jkLadhFBTiOZJRxbpUhQbRI8lxTYlMghsoDKckYUEVkg8hJ02bFans2rhKJkRDEj8YjAyAqSF0/IckQqWiscGYkvkBQi6San64A/IHwLdhDOtDjT4UxHMBxeNznN4DSD1TRO11lN4/MawbBHjx/75MjhQyvRwwnsNMroRfuf//kfnz9//vw3z58+/XX4lvFKlvk95xX++F8d6DANVb2nz54/ff5v//qrGzduXLmye3XvXv3Srtvuu/Wes9EpNftnuuMLwc6FYKfo9wp+70xn6I93h9f3gtsPzox2tdogt9HTGwMYsAUNxagFxmY/91nTuNj6rDdtX7792WDX8If5zb5eH4cplfrQboxD8aXWMzb72nm/VOsEu7cndx6tB1Oz0TWrPac6cGqhT8KqDcA6avhDrz6yWmOrPXUa48+6u6M7j4L7j4v9HaPaMWtbVr1r1bt2IwzWvuhabQxhf870x3Zravpjz98BzeXi4PL23pPth1+eGe1Yfs9u9CDZazW+F6wFrSfM6PojszlymmOvPrL9kQNjcvXBWns8vfP57qNvNiZXnFZg+b1wt6UOY7YDt9mbUSADG8IvjbBn3fXDKvRCe2j7A685qrQm5eY4rB2rBWutwfj2/StPvr64c8Xwe47fB/zhNfoFv1ds9gFtzPIsgD9Ctwegk+/Xi43mFpD9g7dhrbs/qDSD5qWb2w+/al/bK22N5wM0pX1tHHMAsX+f5aWtlpfwx29bPV5CJ8VO2POx3h6W/X51uP3wi28efvvdra/+4fKX3/XuPUHKn32MsnzxrLXhpzTrUCJ5PB4XsmKh4FqeqxU8q1i0C17oA60U3UrJKRedctEsF/Sia3muVfSMkqcXXavo6a6tu3bedXKmmTNNgA4h8wG4QfveBZwB6CSr6VlNn2OU+XfN52MAYUiGLpuGous508waBtz5z9GtXKWU9UySpxYZ/BSHnybQk17BWkFRRM5p5SIhMqQiMBLHSAIusKzEcDLPShwtMIzIQsKFyQpclmMlhhFpVuJYmZdVybDztqfrZl4zs0peEGSGE2hJ4YUsz2U5TpEkNccLxCcf/+j1n/7Ze4cOxklaUHU6J6AKn+DoOEsleYpUBOgawQWalmhaoimFAQoE4jaEIlBZkclKhMwjAgOl7OFGDM9gPIMKDNAbSZ5KMgTwFpDFBQNH2BdCo7C9EqcwhKUyZOz993705mt/cfDYwUOpxDJLpDkqzTFployzRJyjlygEwrFpNpRaIPOSYrAUg6RZNMUgaQZBOAzhMJRBUQbBWBRl0AyLIjP8keGwDIuCFpOmsQSFJKh0nMxE8EwUT8WwVIxIzxtHVgj4fCaCZyJEKoKlo3gmQqFLRHqFyMTR+IH3fvT6z/7bux998P7CwkkCizJ0lMYg5LJI0QsUe4KkT1LMaYI8iSBLOL5KhMXtUYqCEd0Ez6RFDpGFjMRnJB7LSng2S+UUTs/xmsqoOUKRCEnM8GyCo+HfpCymVf6oJEZFzz6Yii0ml1AqwxsG4I8QfBimNMcfmvHS5XUTsAij64JuEAy/uLh4/PSpw0uRvzt47OMkfm7js1/9z397/vz586fPnz5/Nq+mfHV++7zCH7/3zPpMw57Tp8+fffH5k3Ew2LlydXzn9vnRjtPcMqotu9out4K1rdGF0e75YLfSHhT9bqXR2dq+vH3388bubac5VquBUR3kNrtqrQ+eU73az1/cyn3WVM7VzAstf+dWc/ducWsKlWJGdTDfj9XrQ90f6fWhVeubF1rORrM2uHTp/hfNq7fKveH61qjYCOxGD3STEH80YPR17DanVmtsNCZOY1zfuT65/2Tz8i2t3lNrHbu65dZ7oNRAQDe0mDRHen0I6MFpju32xGpPrfaO40/KzXFw7d7VJ991bux5naHVCOz6cGYyBcjywqIBS7bAnYB3xGmM3NbEaY7N+sCuB43tm9c+/za4/aDYHdr+wGsMACIA5wElY9A2BpwKBGuB/Cg2+2V/ACwFlJmGyktr7LUGbrW7Mdy9/Pib/r1HxWBsN7tFv1fwh259Vm/q90rNfqnZBwpkXm8Ke7mQ1J13gZT8+XBd+Azl7pXOuNIaVZpBqdH7rDed3H0yffjV2fEltxkUG8FaY1Bpfg98vORX3Y8tfh/s2K+/VPZVnULKd2b1GK11hmc6w3OdYaEddHau/duvfn3jm6+2n/ziwu7eISF3hOGtDZ8rnEkp+ipFxTIJnmcNy1Q9Vy+V7VLJLhUMz1I9e24XdcpFsIWCS9QpF42SZ3iOVfScYsEqFg3Pm7WHObprg1dUtnXRVAE6zC9Ah/BZ04EjCdGGpmUNYz8FAi+WDF2xTMAf85fNHwwzX/QURyMZcpHBT4vMMoaeMix1MZXJSFnnzDolMFRW5BSBFQVGCktIaYWnRRbMobTCkwrHZTkuy3GKAC0grMwzIi1IrJDlpLyg2XmnYDiurmpyNicIEstKDCNxQk5RFObYpz/96Wt/+u4nHy1kEFrPS6rCZKUEz8UEJimweDZLZUUmG3pR4TfSikgrIszh4jIPMAWTuHCUTmShJhVwxrydPckQMS4EGftr1KM0lqCwJItB1iNGZZI0jpDpdw/895+89qfvHfnwk0hsiYZZGQoRQ+wCjexJGgfwkaTRBJVOMViaRdMMkmTSILIgNAL4AyDISxeffQllkAyVhnbUOJmJk5kkiSRpNE5mYgQSn+VrEAoD5iNOEVEMjeCZZTy9SmKrJBJFk+8c+NufvfZn73/y4UcrsQWSijNMnCIiNLFI4icx9DROn0CIUxi1QNFLNLXKMDGWSbBskuPSHIcIAqEoqCyjiogIHCryVC7H6Tqr5SlFxmURFfkMy6RZMsXSaY6BYv6cghrcYVmMcp719tKp46snE+mIYJqsMQMWpilaYf8YZ1rwSUE3xbCUzIYrGhZvWYJpyoaFYOjRI4c+PXrswPFTPzm+ssoqw1Hv109/A9Ojz1/FYn7/eYU/vndeWjKcP/zTL//x2s7O7u7ujcePt67frrQHbr3nVNtFv3emG7LxZ7rjSmd4ptWrj6b9K7e6N+5V+pcgqGJUB8ZmX93o6htbdrWnb/TUjY5xsWV/1vhsa9S5cuf88CrQG/N5FAd6veoDqzmxmhOjFuif+WfrvenNe4M7D8v9qb7Ztqttt75lN3r2ZgAZV1A9nObYbI5Mf2w1J1YYcnnQv/Og2J+qjZ6x2QWHqVsP5nqN0xiZ9ZnK0xjZrR2QWrz21G1N7Mb4/PDyzoOvth9+tTbaNWAYdiaIgNEkRBvwyeYIXuBUB+Ba9ZoTtzXRWyOrNlhrj8d7jy89/vri9lWvM4RC+mIjdHs4fh+ghlXrm40uGEq8WV+qXQcvZ69Q73utgeP3C/X+ensMsMBu9EqNYHjz/tUn321euu62B47fLTb75Vbg1kM1p+j3in6v6HfhoeQPQlGmEQD+cJtBsTkAgBK2jbWCUiuYr9rOhnPDFEzj0o1Lj7/ZunGv1BtZrcBrwa4buD1e1lxm3pHf0d6x/wX7XaVrs/058HxAL9k84XKuPYL/As90Rud6O6O7j6989Yvx59+qjd47aSxtuE61RbilqCBGcJQXuWLRK5SKmmNJhp4zdc2xjJJnVcphMmVGgbiVkrdW9tbKhfUKXG+t7JVLhUrZLZXtUsksuHrR1UquVnLVogPFpnnXUj03rEO1LcUyQwOpaeznOeasxnwyZv7JkP+YfaNimTnTzFsWcCGKrhtm3nMkSydpYoEmFjhykcAXNEM9lUJivFw8f4EWeU4JV+WA7QD6gZE4WmR5hWMkjpLDrAqfDVvI+KzIyfysxoPlFU7I8nlN0c28V7Ac1zBtTdFkXuEURcpm6SOHX//R3/7x2wffOZZBYCaGUuSkwEc4KsGRuMRRWZGRBCBXaIUnJR6XOGA7cIkLMYfAwDAvIfOYyOICm+aoJE+FzyyZoHHQTQB2gIED4i0RKhNWo9JohEITFIYxBMqgH7z/45/8zR998OnBTyKRVTKdZtEUZEOo0I0BaRGYfUkQmSQdMhzg9sBYDGVQjMXSTAYkGIxGMBohWIxgMYxGcA6bY5EMlU5Q6SSdSVBpCO7ClEyCQBMEmqCwNE2kCSxBIVECiRJYnERjRBqeV4hMjKBiWOr99370s5/+xVsHP/hgcXmJpuIUEaHwKEMvE8QKQa8wwhIvnhK4JYZdYbkoxyUFIS1JiCSjsoLKcornYe2WUCQ8m8UUBZflNMeA/ATG3gxPZ3gakzhCEUQhjp78scKvsAXr3cVTy4llhEzzhsFqGqcZjG4wpsGZJsAOYERE05YtB9rJRNOVLE80C6JhcZrB5DVGVbl8DsEyR48ePnzy+MHFlXeWE1FeHgy7z58/fR66QP5PvaH9v/28wh8vzu+aUX76n//xq3s3b076g6u39ga3986Nd7xG397ouNXuWmd4dmu81hqUGr1ivVtpdC9sDbe2r/av7W1OrzrNoVoN5qv0+magXthSzjaz55vaRkv7rFaqbnWv3G5f3vPaY60xAGMmrM9DbMQCCmSzb5xvmueq1eGl3XtfXJhesxs9s7ZlVDtgFIUKVOgknX+j1YTZtkFzenP64IvNy9fNRlevdq16x6l1wgr2Kpg2whEWx5/AdJzRHNudbau943Z2XX9SaU22ru5devxN7eodpzO2GoFbD9xmYNVmhWCNwbzVA3KtULkBHMwL76o/dOtBbXL16pNf9G/dL2wN3HaYZCnU+06tW/ADu9F7IQbVQvLDBUGn1ocC1pmSMoT1ODB/uM3Arm5dCHZ3H309ffDFWn8SFqBVu2DyACtGsREU6v2C34P7Mr0BBamQfPm+Y+MFVpj5P0rN/vrWKLjzaPL464vjyyV/4Ph9u9Ert4J1Pyi3gnInKLf6+9O5+ymQ/cbS/fbS32cT+V4v2dboJS/I+f60NrmydXXv8pPveveepOzKIYzVztfzF2uo5a3QdBxH8lquvFYqrlWsStFeKznFgm5bqm3mLSvvOjnP0sueVSk662VAG/v/DG+5VFyreOXSXKOxKkXI2cKF8K1edOGqRSdfsHOelXPMvGWppqWaVt4ws0bo51AsE9iOOQQBnCHPPKeATl58XtM0M1sqZC0dx5ETROY4jZ2kyKWckT20uJqUcsaZM6QscYokSDyvCEwOGA6BD8vReSHLQ9tY2NgRDsGIQk7iszIvS0JWlPIyn+P5HA8GDl7hxJyQ1xTTNizHNJ2cYWc1XTp+7K2/+dH/9fOPfn44ukJqKqerhKIkOS7OEuDhoBURFB9K5kiJxSUGE2kAHBjPZHg6zVEIT4P+gkscZIbhqwhLAdSALTdI5863amMkGiPSCQaNUBnYm03SeBxPp2kCo5GP3//pT/7mjw4e+uDw6uoijcVZKs3icQqLUOgKhSxRyAqFRGkkQSFQu56msXnCZX7TDBI+0yhGh5oLzoVZGIInUB5PMdDXjiaYTJqdD9ThsI6bYogUhUcJbD5DA+gkRqKQCl4lkShDRrD4W2//8PXXfnDg4IEPlpdOk9QKTcdYNsGyMZqOclxUlJYlOSoqq7wQ4YWoIMYFKcbzMZ6PCVycY5M8kxLYJM/EWCpCU3GWSrF0kmcyfGjFBZ4JlzhM4iQhwi7+ncKvcJ51OLGykljIECnGUDld53Sd0fX9+EMwX8YfL7K4lsVplqDZnGbwhiHms6lM8tiJ40ePnXj36IkfH13McMr1K9uvelH/1+cV/nj57EMhT3/x3Tc3L1/euXR55/ZebftqoT20NjterVf0e2uzgTFoti5sts53Rv2dm83dO+XuRKv3zPrAq4/mxV/6ZqBv9LSLnexndfVcdbO/E1y7dy64ZNVHVmOoNwZaY6DXh1Z9AjO20JWuX2jn1i4WN/zxrb3e9buVzljf2DKrPaPWM2o9SNuatWGomNSHZjUAv4Wx2V3vTCa3H3f37hX701xty6h2rM2W3ehZ9a5b78HbOWRfX7SK+RO3OTVbE7MztdpTuz66MLg6uftkcOtBpTe1GoHtAxsRNqk7jdGLgnN/6DRBghk5jZHXHLmtiduamM2R1556jcF6ezy+9ej6k282dq6ZzT50fxX8wK33vFoP2tmB/LBq8EMG+7HI/M4juABubH9kNQK33utc27v65Beta7edVuA0h16jW2h0Q/tqvec2Q/wBRAtoLpXWaC61hD0fs86x7+OPYD/+KDeHhXp/Y3x55/E3vb1H68G04PfKfr/Q6Jaa/bXWYN0Pyn6//FtlYr8Tf+yHF7/98Nv1HnPXKjyfbQ396dXWlVvbdz+/+uS7s9uXP8GoFU60LtZIu3gCI4/Eogk0pelZp1iwixW96JrlglUpF9bXvbU1u+DptpW3DMW2co6ZtQ3Nsayi55SL3lr5ZSKkUi5UQixir5WADnCbObgAACAASURBVCmuVZz1MnR7GJWCUy7apQLgEr3sGZUCIBKnWPCKhUKp6Hiu7tp518p5Vs6zVNvUHCtvGXnLUE1Ds0zVNPKGDvQJuExypgmoRdF1zcyWi4qtYXj6KJI4RCLHCXxB0eRT8TTvlZVSMcOzdFYR83KYRpF5IStKeTF0csgsrwicJM7r0lmZDyFIVhSyIiezYk4Qsjyf4xmZAZmGz/GSwgsSz8mMrIqGmRNkhuPxyPKHb7/5Z+9+9ObhyDIiC7ymEpKY5JkVhoiyOCayNFyJJmWakCiExxGWyDB4hsEh/ILwNMJSaY7CWZqkKZymMhyF8DTGMwhPh+0aNJ6mif2lHQkKy5B4ikLjZAZSJzMHaCrFEJRIHfr09df+9o8PHHr/o+jqCktnOCLDUXEKW6XRZRoFTiVsWGewJI2mGQRnMILFcQ7HWJTgcYTDcA7HWIxgcUAeKI/jIokJOMETBI+jPIbyGGRx0xyCCzTKkdCdmqLwDENmOCrFEDGGjFNEgsbjNBKjMlECiVDoKo2u0plVElmikDhLxZHk22/83z/9uz96++P3DiwuLZBUhGVjLBNjqShDrzJchFOWWWGJZmD/dplhlylqmaIiNAXdZSmWjDF4hCYiNJHg6CRPwaQwyFhwUYFBBC6rJBz+CM0uZMulGIOvRI6jWJJT82Ap5XRdME3eMHjN4DWDN4z94gvADsm0JNOSbFux3azjCbYj265o6JKai8YSx44dO7awcDSKHkVEXlEfPLw1V2Fend8+r/DH7Dx9tl92+dd/+eebN67duHLp6t693pXr5/oTr9F1ap2wq6o5LPmjkg9vSP01f6s22O5dv3dhes32B0AMuH7Y3BVOxFUDtdYX16r2Z43e5dv+5VtOc2jVhrBba9aGTmNs1cKmL6s2UGv93NlNbe2sPxxP7j26ML1i1LfgDditDuzNQG8M9LCVa2j4QxikNYDJ2Nzyp1en9x/Xd68afmBWe06t6zUGNgy4+D270Qt/Efgz9oEPr3XJbu2A8rJ17f6lh1/7uzcLfg+UDoiizKUWx+9DIOV7+KM59poTuz1xWxNI2Lr1oDa8evXRt8N7j8v9ccHveY2+Ve86ft+pdd06/H0Cs9oLMzj1EZSuQgXZnPmA59DJ0RqUWuNCY2zV+p/1L1269+X2/S/Wh1OnOQSfKUCNSjMo1vvFxhAmVwr1fqE+gHzNHHbMQEkXHB4hFvHDXC7s188LQqCyrHv9we7n3zZ2b4JDFjiV2czsbNilM1xvjwEuvFQLNtdWXoIXL4GM/S+Y78/NoUnZ75/dGvdu3Ln++NsbX/3y6lf/IFfrB5IZyijrF+uIaX4aj75/9GA0tixnBVHPiqYq6nnZ1HKmmXNs1XNN1zEcW3MszXGytpVzbNU2VdvUXdvwHLPgAskBQATID7dSKqxXwuqwUgGoFFBtnPUQlABBAhDEXis562WrUoQ2d69cKlXKhUoZGBS74HnFglcsWJ4Lid8ZJWOotg3KS94wc7oBf+Z0Q7dyBVd0dAxLHIabTh2TsxIiybJbkT0vwdEpgSUUgc5JQlbkc7yYEySFB/wxq+iQ511hQIeA5gKyCyezQpYXc6GIA7hEUnghz/MKJ0isIEFZGZvTJJ6JLZ56d2nlaJLE6JzA6womCRGaWqSxGINjPEMJDCmQlEhhApFhEYKjMhwBKyoJGoche8jf4iyNcnSGoxCWwlkaYSlI4aIcjQsswoelIGmWzDBkhiExhkJpEn7OLM9CpBgszVG0wBz69PW/+ds/eveTDz6NRVYpEhNZMJfMDSVQxJ5isDRPZDgMZzCSI0iBRDgU5wBbYASPkxxOsBgpEKRAYCyKsRjBUQRP4AyKczjKkdCOijEESuMZjkAFJiQ/Zr2oaZZMMsSsEQSPkWiETkWoDPhR4iSa4agUHnv7jb967Wd//tbBDz5eWjxNkAsUvUiRiyS+SOJLJLlI0QskdZogFyl6iaQjNL1KEFECi9JEjERnXWc4dJykODwhEBAdgiXhDE8jPJ1i6Vw25UgnaW5FK1XiFLYaP44TGV5TWU3jVE3QDdEwBd0UNVM0LM40eU0XdFOYhV8EwxINSzJt2bKzlpP1HMl1s25JLRQNz9ENB0XRU0uLJ6LLbx8//fZiMmuXv/zi0Sv88fvO///wx9PvaXGwWwsDLvClp0+f3r9ze9Lv716+Or1zrzrdXesM4C3TrfeKzcHa1qjSGUK9ZskfXOhO25dvV6/cLgQ7MAUXvmXWhmGxqT82GhNts2de6GwGl/pX7673d/O1vloNrPrIro9epE5qA1BG9Go3Vz5bvrg5vXGrf+Oe1x6rta5Z7Tm1vlkNbRBg13AaY9cfw68z6wNzY+tMczC5dX9w536xO8xXt+YhF6ve3fcuPvBqQxcAR3vqtiZOZ+q0t4vtHa912fUnF4fXdh58Obr/eWkw0RvdeQ8H4AO3HgZi533n+2ZcwPAxmY+5lFrj6Y2HN774xcbudbM5sOsBEDBuvWdXt5wZqzFbeAEjbQ80F7PeBxRi+T1APMBbgKEEVmCal29d+eK77q17Xmtg+EHB70GCptgIQBcrNcI2kRBwNAII10DIpdQMsQhkVaAvruD3Sj4UrgeVZlBuDiHTW6j3LwwvTR98Obz7xdnhbjho3OjNzSL7u8Iq7cHa1oum1Ll19MXmy/f5j32Gj8GZznB9a1huD9bb4/X2cK07rHSG653JWmtwdmu03h4Um/3z/enNh1/c/Obvd778tnXnUcQuHaaF/NkLyvqZ4yhx4PiRT48fZlg8b2YFTeHVrJjPyloWIiqKrot6Hq5kqIqlh2/2lqWahuE5uusajmsXik6x4JaKhUoZUMWcFLFLJWvGZCiOkXVNvehqBU8vFrSCl/dcvezZayVvrVyohCKOUy66lVJ5reKVS4X1SmV9rXR2HX6yUyxA7ld3Xd11IeubM/WZCqOBRpPTNdPKFz3J1FEqcwJJHMrEPyWwlZypJxU5W1qTXC+dlSO8EOE5RGY4ReAVjs2JfI5Xsrwy84SKssTPLKiswjIywyth1QevcJzMzkpRWVZiBJmRZFaSWUAegsTyIsMrLCezgshICp+MH3vvrf929PA7STyZL5h62WLy/P/D3ns/uXHnZ4N/29l7Xq99dvn1uXaVpVWkwkqkmNPkgNQ55/52bgAzpJhmgG7kjJnhkMNhGIpZpERK2l37as/2Bor3w6cBjrS+P+Bd7dS3UAAGBWBKquqHT5znySkit0BhBEeRPJ3lySyPkwKZZnMZDlbcMqNGsuRkOCrLUlmWynFkjiPBkQosCPw7Pg1iDUtkeZJgSZyl0zQBQ7VZDsMYAqNImKhNcxQpEAf2vfHyCz/d88mej09MTlMkIfM5iV4QqAWOnqbwSRrmagmMpzCBwDkc53CCJzA2R/A4zpKgs+SYLMFiBIsldhAeH5WSZbNcLsdjGSqNM1iSlOEw4FoWGQI8K+CchWrUaTI7SecmyQwYaafJ9AyRmiOyswS2yBBTi5NvvPavL778T2+9/85HxyeOYdQJnDyOZyZpfIampkhigqSP4cQxPHeSIKYJcobCZ8jR+AuFzVPEPEVA4+osTST8B0eNIUiKw9MsbkqLlnhQ5ObkIFigycnpQwSZkQwo1kO8iTiEeBMppi1bDm9ZomkJts1blmjZErJF0wL+Q7BtwbaTanYvUD1f8wM98GVVOnb04Ceffvj+gb2vHpz8aI50w+L/8x+/Ta413/3p2bOnT5/90F/4o/358eGPZ08Bc/zpKUCP754+fTqKujz7+snDYSMedlsb13fizaunWwO/1gqrLaA9IO2Zr/aWm2tL9e6ZWr9x8Xpz+87p/pYddazVBBOgysCuDuxol4HjfLVYabe2b0Ub170RV2GVu3bUgc5QaDW1L7Sd1ZZ5tmyfWSn3NjZu3T8z2NRLTbTSdFdaXrmDSp0EpkR9a7XjVgZO3IV3c1Yb/vlqbX1r/e6jC5vXnHIHpJbdykWycR8P3KhvVQdupedXhm48tCvrbmPDqa871bVCdX1w/d72F19Xtm9albZdbrqlJsgiu6drR1JL1y43nXLPKUPItutWBm48hJIPq9w907545d7jwa0H+c66VUkcEk7UAjfo2FjqlDvwK/jCz0O8pcSL6sU9KBcJ46G7mmy+fNZeW7v1xcaDr06vbaFq14m7+agTRM0Rz9GGjVmoEgEVZsx8jD2nyRRt3AVr6m7baT7ujq2m+WovX2nXL+9cfvhNZftmodlPCA/Is1Q70ExarHTGq3LjitIfqDDJb3exHbtll2K9d6reP1VJJm2LEKytdpaq3aV6F/pS85X2hc76vSe/efCb32zcf+w2+x9lyTnNKlTb8tLZkzTzyfHjc6m0Zuiub5mWpiCNN1TB1HhDHcdiRaQLpiYZmqxrqmmMHBiGapmajQzXtYLADkPQYkBVAW7DDYN8seAvFUC7MVxbcZBs6pKhSYYG7g0RmbKLVN82AhecqmAQsYsh4BivmAfhxsuHcNwwcALf8nzkeobr6o6j2UhxbNWyZNsc9ZIZyJKLoWzrmczs3szs3sWZj7KLx53ATysayp9iTfNILjOvK5MsN8VQWZFiJI6RGVZhRIUeaSgcK4uMSHEyy8gMJVKMSLMSw0qMILGczIgKC/ACjihzksyJEgMARZBYTqCBLBFljlVYVRPw3ORrr/z01df+Zd+JIxlR1AJHQQZvq4QikDxL8WSOyWVZIsvTGE9hIp3lySxL5DgSlnJJniY5iuRZXGCzCVghcxwJNhHAH3Aphe52TGRzAgU2VYJjMIbAWRJnSZylcxydZakMh2UEkpGZQ/vffuXln727d8/eyblJAk8JSe8qlKJO07lFhkizOMZiBE+A4AKAA2NzyaET/IEzuSyYQqgMzuTAiIpzGMbmcA7P0XiKysE3X4RG9tEu7vgWlBdY9IVpuikCukOwKSIzT2ZmFybfeOmfX3npn9/7aM8HJyaOU8QERUwTxCxDTpPYDE1PQDU7gZ8kiBmaOknisww5x+BzDD5PQc4FckPkIkOkWTLH0TmBWeDIBY5Mc1SOI2VhzhIOi/SM6vmEJE7NHMbIRRGZMOAsIIu3LAFZsuUotgvribLjwkPV8RTbVVxP8X3F92XPEx0H4AhjGJSmUJrCairOYEePHPr4033vHz36y2PTH89j4aml//rdb58+++7ZU0AcT6Gd7K8/Pzr8sRtwQpkYZGv/+z//68aljU68cu3a9trOzXOD9UKzD33kftQsVDvF+gDaM4vV/pn6WmX9cu/G3crlm0F9iGKwX/TdqG+We040MEpdI+oZF9rG2ap9Lo76lxrbny93NlDcQaWOXerZ5T4qweZtyyh3zKgLMEVdOlcs1QbbN+pXb+arHbQClaZdGKQFfDM2qEJoBa00zTPxZ/XO+uf3IM5qRm2r3LZLbfB5jAI1SYH6eHjFrg7c+ppXHXqVDSve8Cprq4PL2/efDG59sdy7CDKNH3Xd59Xpz/HHuCPEL/ehI9WKB15lzYsHfqUPtEf76u2tRyBSdJxKsn8LzIdX/n5fGYR4R2MxdtSBITowt/rlfhANgnLi+XDKvUKl171+5+L9r6rXbuZbfafSdsYAImp9D3/E3XGadxy+TU4CRFpB3AlHsCPBH5VeWO8Wav1idQiCy+nWsHfzHmR2glrHjZv5UVClELd2449xSgVu/zxeu1R/HmD5cwmmUG0DdklgR70LnpJiLQE0hVr3TGu4ufNg64uvu/cfY4Wzb08v5kxfPXV+RpAPLCxMplOiLPm+D6DBCXzLc5Hv6o4FreoAFJKdOV2TNFUxRj3rpq4gQ7ZNxUGQYVEcW/Nc0/OQ7zv5vF8oBsWlQnHZXyqAFxVwg+17yHWQbWnIVAxdRDpUl443YoAj0QLHDn2QY8C+6oYBUCxwx/UCy3ZNx9UdB4SYhAiByIyhIyTlfd4xsvjC/tzC3tTMR9n5w7ZrLVKMWViiRXbPvo9O4GRaR9McM0njKYGlRs4PXmEFlQOHhyAzvMICjIADEoyosJLKiQrLSvRu/CErnKiwgsyIEitILK9wvMKKI2uIZkoUPff6Sz95+cX/64P9n87QlGDppCpmZY41VdnUVUsXNIkXOVqgSJ4GUoQQGYxnCJHDBZoWGEpgAILgAp3hiAxH5AQqK1I5gQI6JPkHPcARngClBmdpwB9ZlsgwZJalgLpYpHMZgWQk7PCht195+afvf/zBJ9PTExSRE6gsSyzy1CyLz9DENJ1bZDGMxUiBxDkcYzGCxUkmR3I4yecwLoNzGMUTBIuRHIGxGARhKBYjWAyjE0YEEwgQYkYlZgQoR6nR6B30rkJhCdAVAEeSVDCVm6bwGQpPM3Rqfuqt1/7xrTf+1xvvv/ve5OQEw85S9Cxs2dDUDC9MMPwJigbzxyRNgpw0S2MzFA6wAwrmodgty1Lj/Au4ahQ55UhHFXZOtpwMQ09M7afYLOCPsdQimpaEEpOH6DiK7QLsSOad/UDzAyPMa36ger7ieqLjcAgxhsYYGquprKpnstiBQwf3Hfr0vcOHXzh48sAitlI69+yPfwDwAUT7XyHIsx8j/oBKsVEtLpiDfv340Wa/efnSxet370cXt/KNXhB3nAt1P2oWKr1ifZCv9pYaw0KlV6x0zrfX+ldv927c+2x4GcUdO+rBKhsEWOxy36r0YcxFXl4pRs3W1k55/RpEVOxyHyo97FLPWu0YKw1ztWmttsyVmnJm1Tx1oTHc3Lh573Rvw4qaI/ai65f7SVA27qJohD/iPip1zHM1dKbcWN/avP/owsYVFHfM1TZoHE7U8kbLKeOlezBk2NWBGw/96rpfXferF914eKp5qb9z//rDb8uXr1tR0yo1/Khtl9pWueuUe36pNWpk74DhAyIzTtz3K8Pxkq0bD+3K0C61z3Y3rtx7PLz9cKm74QADEbV30R6tMb1hl9qjyvbnY3XArDjlThD38nEXClXB6+qVW+f6m+t3H7U+v7vUXk96UcuNMG765ToAi93gA0bpxoZTgBfJibsJ7QFdZON+9NHaC8zOFaqdysWrsB2Tb/W9WteNQb5ph3ELMEex1h3rL2MxBaiRPw/RQJPHn7eAJHCk0gbkMWY+oFtsqd7Nx93P2murw4uDz+9uffnrC1u393P6PpxVz5bkU+fmNeN4Njs5N8XxlO+7+WIB5X0jDOxiwckHTj6wQ9/yfCNwdcdSTUPWNQAfgqYIpiaqiqxrigHLt7pgalAOJllItSzdcXTHMVzX9DwrCKwgAA4D/KdwvHxoea7re4ZtqZYpWUhASaUYbxoJHHFszXONwIdbMwycwAf4kphOPB+53hh/6I4FRAhAENU0LEsOPc7S0vjCfnxhX3r6o9zCEcsxDkxM8o7DSvQvX/3XD/a9fwzLZg19TpRmGTIjkKws8rLEazyvcbzCAcjgFYARHK9wnMxC5kVSOcAf8FsgOUSZk1RO1ngQcSRFFFRR1ARJFySVkxRe1ATNlDhq/p2X/u6lX/zdB0cPzHKcYOmEzM/SxAxHpUWG0yXd1gxH0wxZ0kVwhAALgoskJVKUwGD8SHxh8AxHZHkS4AK8DFwj45U40HFSDJZishkOA8iC8RTOYASLYyyW5XJpNkfw+JGDb7/60s/2fPLevumpKRLDRBoTiKzAzDLkLIsv0HiaxTGBAG2F5AiaJTB6zG1gpECChQUEGoInCBYnOYLgiSyHZXk8K1I5joZROowhMgy+yGJg+UwxWGqXCRRQCICSWRqbYbBZGoNgzjSFz5BkmuNm5o+98dI/vPHGv73xyQcfTk1P0AwYS2eo3BRJTDDscZI6SRDTBDFFYrCuB/hjjsTBrjtP5hZJbHG0gbdI42CsSTGEyM154nGFWZAtd5EkpmYOk1RW0hFvIl43BQPBEU0LvCCiZUu2I9mO6Diy56meD1KL4fgASmTPk1xXdlzF9RTb1WxbQo5gGjhJHDl0+MCh/e8fPvLmkdkpSuwP2t/r0f6rKeRHiD+ePvsT/IeH/xF+///+7v6tnevbm9fv3R7s7Jzur9txw1ypeavNsNIt1Pr5+poftZeq3c9q/dO17rnmWvv6nfLFq151CPOwXjyErg43HsKl3Sn30Pm6fS6OB5uNrZ1Ca8Mp96Hgy456sEBrlXrGhar5Wck8VzHOxvpnq5/FzYs7txvbN71a145bUCZmldtO3B1pEMlgCiQ+zFLdOFP6LGqv3bzfvHnHbw5QuQGRWmu1Za0CddF04u7umVn4hnZ14NfW7MrQqa4F1bV44+q1L54Mb39RaA/MSge22ZzVlh1ByVgHoi7uqIQ04SFGPIpXHfq1Nb+25sTdIO41r9ze+uKbePOaV+u6UTcot4OoGURNf0TkeLt4FAAlgEgg2wKGEqBGAHAA3HHibqHW7V+/c/HulyuXrnqNIbSu5cHP8f1WD0A5Qbmdr7R3V52CZbhQ7UD4FpIs0H8K5EdYaUPPaVjpB3HnVLO/dvPuxftfXdjc9us9r9IZ8yi720HCEXb5QWn67tsfVJA994jsUmpGz3SWqp2lenep2i3WB0uN/lK1W6x1yoNLvRt3N+48uvzwGyNuf5AlcS9A51azpj3B0sfSCzRL+YHtuKaJVMezg2LByedRPkR53yz4ZsE3wsAs+GaY9IYBIyIZmmBqqq4B/lBNQzF0WdckQxORLhmaggwgTnapM7ZhW7pjId8Fd0i4lKRjwkLe8VzdSQo8QNaBYnUI3MKt7jiq6wCsQb4PJWaKgwDiGK6r2UizDcjFwEn0FyQELovUFDb/aXb24+f4Y2YmLQjOUjAzu/+NN/7+rQ/fOLiYzpkoK0kLHJkVGEaXeVUUNEnSZU5mRY0XNUFQ+e8dXZBVQVJ4WeMlXRi9gJNUTtQEWeMVlZdVQVJESPOKgEg0XlRYXuE0XVTE9Ptv/8urr/zDh4f2TpEEgxAmsvMcPcHkZqhMmiVpiWJ1njdFy0d2YNEqy8gMwxM0SxAsjnN4jiMhS5JliSxLZSksyxKALXZVpOeej9ay2UU2m2ZzKSabZQkAECRHUCJF8ATBUTiHMyJ94uiel1/46XsfvPXJyYlJGsclihCZjMRCVCTNE1mRwkQSF0lMIHCRJDmCFEiCx0mBHB+CJ3ICgQkEwJEEQvF4Vky+MMZikNFdYHKLLJZisEUSWlZxmN5Nojo0NkdlYBd3msSglWSWxibx7HEyu0iR0zPHXnr5Z2+984t39/3q46mZSYaeIokZKjNNZk8SxAmKPorhx3K5k1hmGkuDm2SWwGYJ8NVmwdILdAsM06QofIHCFmgcXzzocIcUdk6z3CxFzc8cJcgMpxmMprK6BuCDM0zeREnsxbJYy+JsW0CWhGzJdkCUAS1GdlzJdQF/qI6n255u+4brKg4ykZ3NYkcOH/z000/3HD7x5rG5lKBuXd58lnDwT589v/3x/vzo8Md3z56C4eO77/705NGDW9tbd+7dvXTv7urm1WKj667W/FKrUBsWW2t+pe9XhkF1UKh2iqXG+Wa/unmtduVmobUB2RMnGrjRwIkGVpxESKx4YK229DPRmVq/u3VnZW0bpufBIeGVekHcc+K+VerZpR5aaSpnynLhrHO23Li4Pfz8wXLvolFuoVLLjlvPW8iivh11EqIlHjrlnl1qm+ci73y5vnHl0v3HFza3zUpDLzWtUgNmb+HSnmzTw9h99Dzk4lYGfm3Nrg6C6tqZ1sbGrfuXvvjqwsYVt9qxo93Z2i40gznlTlIDH0PcJgFDCY8ygjVOuXe+e+nKvcdrIN9Ue6PITC9p8lht2kndWcda7VirrSRhW27CezplsGX0wkp/VLXec+KuFw+8cudUvb92+377xt3l5ho0so/LxCDV4kdtP2qOuj06Yz9HGLe8cuN5n2mlHcQtP2om7tFx/3qlHcYt4DzycdeP2quDy1cePOl/fn+pu+ZU2k7UgkxvuEupCSvtwvebxMbY4v8Pc/xAcxn3iRVHSy7Ltd6pame51ku4t6h1rjHoX9m58ujJtSe/HTx4kvKW98zm2OCUtPzZcZLZNzdzbHaCY0lk63beDguB7VoG0pFteoEPURSU943AhUCsGXq674Anww798dSchkzVNFTT0AxdM3TF0EGjUYzkyCOMopuGrGsAR3TLth3PDQO3EPqFfHF5KSgW3EIIZtJx4QfMu0C9qYKQZtuybemWrdk2YBHVtVTX0h0rCeOYhmYbCjI0ZAIQUZChmKptS6HHWdoi6C/Y4r7s/GHT0g7MzGR5ERWKuiPj2NG3X/vnd/b88tD8TEY1c6q6KLAZiWZ0UVBkRZFUjRtjDuA/JCW5Lym8rAqKLogaL6gcHEnlBJWXVE5WOCA8JIUXZU5QeVkVFI2WVAZiuoomKiJx8FcvvP7q37+778PD2RyhK5TKzzLkBE3OU1jSAsISFE9yKsdrvGqrhqOZSJUUnhcZgsUJFsdZMseRuEATHJUTqIxA5gQKcEmGI9I8keVJACVjs0hiAREJjKcIjsJZkhAZUiBpgaIEQVap40c/evUXP3tvz5ufTByfZUhS4QiZzYrUAocvcOQ8i6V5IicQWR7PCQTJ4RRPkAJBCgTFEyDBECyWFbAcjxF84lTNsDkYy82OIruAPxbpzCKLLVDZFJWDiTtYh1mgMIjgQnnaHBg78MwcmZvBM9NYeobKzJF4iiEmFo6+8fo/vvfOC+99+vEnMwuTFDVDE/McPcVQ0xx/gqKPYrkJHJsjcegXGadgwG6ywJFzDA7Fa/AkfAFNmPaEQwo9azo+y3Pz04dIKs3qGqVJtK5yhs7qBmMYkMXlDMSaJmUYFDLBgvrceeo446P4PogyehAaft70PMPxTcfXDZROp/ft/3jf4YPvHjnxy+MpUjHu3N7ZtUj3V/zxY/t5+t2z757913/+7vbOtUubGzfu36tdvrLUHhaqHXelEUadM+2LZ7qXYa3Nr/Qhw3m+td7Yunlu7Ypb4y5NIAAAIABJREFU6RmlLoqGTty34gGqDOzKEEV9CL7q5xruhXq8sV2/cjNsbFilAcAFu9S2y0PYcrOjHgRT0UpTXl45V+1v3npYubqDql1ztW2utpPZ26hjl/sAOJ7rJlFHO1s1PyudrbY3b97rfn7PbQ+0ct1ZbTirDdBrxlrGbpuIE/ftct8u973q0IsHQXUtXx00L9+49uhx79bdoJbUg4Jw45baXrnlRI2Rt7Tnxm271HXirhN3k1axKGFi3ErPrQz8qNu6fHP70bfxlR2/3gsrXT9qeiN7h1PuoFLHKXeCqOnGbTdK7CzgRXXKHSfuA2YK4t4YeeSrg7DS9+KeH7VX+pcu3/uqde221+h7lU6x3AFOBXSW8VLumGuBKg6AFGGlPTaZArCAPxb8H2HUSRrcR4u4ftQuVjrd63e3H/26urXj1ztO1ArL7bDc9CqtfNQq7CJLgriV362V7BJcfqC87P7VD8BH4h2pdZcb/aSvrNpdqveKlc7pWre9efX6o8fXv/z11qNvLly+cYRTphQrrLTlpbOTrHQkh+Vo0rS0IO/7hbxXDNyCHywXndBFtmlahuki6E13w8AOfRBi7NCH3jA7TOQPaF5HvmvYloFMA5mKqcqmKpvqGIWMCRLd1BRDlyxDsgwNmbpp6BYyXNv2PS8fQrwFAi/gC4GWM/BwgKCjmkg2TdWEYjFDQYbijKgOZKqWqVvIcEzN0nUL6bYBEoxm6bYtFALOkOdyc/vw1Kdk5sDi3EHd1g5OTi2wQuHseVGTdCQL1Oz7b/7LK2/+fO/ERFpUspo2xxEpgaYVUVJ4RUlKPpKqD5kFzkNUkjuyxoNAI4yQByczkszKSgJBZIWTZFZWBV5hgQLhNY5TBE7mZYVDGn30wC9fe+Hv39/7/pFMhkYqoQizDD3N5VICjYksLSa5G0qkaIkmJFLUBM1S3QDZjq6biqDytEQD04CLJC4lDSI5LgEiY3UGeJEcRwLmIAUCEwiMp0iezvF4jsdxhiBYnBJJTmZPHv/45Z//7QcfvrXv5PEZBsMVNisSKQ6HhMgCh6d5IsNhOR6HzC0pYpSAkRzOCiQF5g8OwzmMFECOScynOIfDZ0GOJsthKQZLMcnKborKpWlsnsxATzxM48KQL+CGcaPaDJGCgtQJIr3IYkdP7Hv9lX98+90X3937yadzcydIYoImZ2hiksAnGfoESRzL5Sbx7CSensBSU7nUNJaG3TvoeJ0f16KMVvFmc4umPOdLh1RmzrA9VhRmZg7hVIpWFUpTaF1lNJ3RdFrXKcOAhTnOMBnDoAyDMgzaNDmEOIQEZDEIQVO7YNtAgUiuKzqOZDuiaYumLdmOgpCsa7OpuUNHDu47fHjP8ekPptOyjp58/WhkQ/wr/viR/fzx6R++ffjg4c2d+18+6O3snBtchMhlsdY93Rgs14dBdWBXhlap58UDv9xfjjvltau1K3eKzU2QTuCYcc+uDL3KGpgerHLXudA819zoXLu3srYNxVnJtb/cc+J+UswVD614gOKeejbyVqqD7Zvrdx6caq2bq21UgixM2yp3DfB7jnQTgA5opameOh+eK7c3r27df3xh44odQ5lY0hAK4gV8IqActzJInoEejuoQekg/61zauHlv895X59e33GrHLjeDcttbHfWSldsAXIK455aaXqXjQsNpZQDdHuEoXuvEfTcanOtsXr731caDr5YHl5xa3692AQr4UTsfdcLy82ytHSWCywhntBMqJR4+H44pw3hNz6/0ndXWUm3Qv37r6sOvos1rfm3Ni3v5ShuCtaCzfB95NPxyIylWr7TDuAV0BbSwj18MdpB83C2AuaTS8SpJvbpXbp3tbF66/2R49+Fn/YtepQN1c37UDOPWUtTOV9phuVmI22Gl7VfbMFMHSd0Ef9S6hVo3rLTz1U5xV5/6bv7j+RDMn4VllqqdfLWz1OgX6p2luLFz/+Hvfv/05uPHg3tfcudKH6RxqXimWKrRbjjBsLMEQYu8FXju8pKTz9vFglUs+IW8XwyCpdAr+G7eM12EbMt2HSfwoX4jLOSDfOjlw91AxMh7ZsGHlg54geki1dIVpClIA5kmcaeaqoI01TIFSxcsXbVMxRhJM8jULWR5rpMPoDgEIjN26NthaHqe7jiShTTblnVDMA1NN+E9AV6opoFsy7SQbiHTQoZj6rahW0iDT0GGbhuWxQcurYkz+MJ+bHEfkd63OLdfMeWPjh2fF6TChTOKyouaoCNZFhb2fviLV3/5f+87eXJOUHKqmuHZDE9TKs+r4pjA4BVOVgVZFcD5oeiCogsKsB0aL2oCMCKCyskKp6mCorKqzqgapyq8qoni6DWqBnqNKEisrPG6xR45/M6LP//bdz9+61AqRZsmrQmLAjvDYIs8RUoQ7qVImaYUmhZIXKBJmaZEkpVozZSSMTxXV0yJVhlMwAkeWr+wBJSwJEgwaXbkFOFxnMMJFid4PMPnMIGgeJLkiAybwzkcE/AcjzMKeeL4+y//29+8s+eXH5w4McHguEJjciLEzDF4midwkRwpLwQpYqSIJVwIR1A8SfA46DvgBUlSuywOsCPH4xCigS7UWTI9R2UWyWyaxhaoLKRtoch1Es/O4JnpXIIbZonsDJaexTMTWOpELj2JL57ILszg+JHjn776yt/veffFPQcO7JudP4Hjk3h6isidpIiTDHkEw49nMydy6ZO5RRBxpojUJJ6exLMjUSY7T+bmE/Ijs0jnkDLvCYd0bsFwfIznJqcP4FSKURVa1xnDYDSdVXVG00ldZ3VDUA3KMDjDZHUDXsCaJocQA3t1CCVlZQjxlsVbFm8i2rQ5A7GaSmkaoSicrnG8ODN98tCR/UcnJ988eHzfQtYP8pDI/evPXxr+SHit75798X8a/fndv//27vXtB3fu7tx/GG9fC5tJo+Wpxsbp9mahNoR4hRcPg2gQlNvnuxfr27c/G1xBUR8qwmCN1o2HVrxmVdet6hBV+miluRz3OlduNbZvho0No9yxo55f7nulHhgz/XLfrfRQpW+UusaZur50brXVu3T3QXTlulvtoNW6W2rDYi1MxaK4Z0cdiKu4lYEd9cwLDfXU+eW4dvHzL3o37xVbA2O15paa3mrTj7pAsYDQA7bQMeAI4l7S0lHt26VuPu42L9+4/uhx6/qdpUbfLdWDctsvJSYMMDfAkq0/AgSgwkC9mF/pF+NBoTLIJ1GXYfPyjSsPv6lduRk0+m61k7Sej3ym0JUOD6FzzI7hU5pQv+HFPb8ydKN+GCUlZiB7OXE/iDv1javXHn3bv/XFUnvdq3ScqBFEzULchoYPP+p65ZZXbkCDKtAeYbk9mpJpAmjIV9p+lMRboNsjjDqFhAtp5qs94FqCcjeMOtXLN7Yefdu6fidsrDlxd4SWOkHUzEetQpzYVMf6y3NuI25D+PaHRpDKc//HbkakUBksVbuFantcsbpUh2G5TrHWLdZ7xXqv1N949Ot/v/Pkm8bO7WOK9d7UnP7Zed5fPpwifnX8+MHjhxmW8DwnLARJJ/pywV0uOEtFt1BwwwC6wvxCPsj7vu86nm26yM17fhGStMWROyS0Ag/lfVQMwCYCKATiM1YhsALPdGwNmUBUaJauWSNFxtRVpMEzsqlKlgYPdQuZjo1cDyUxHA8gCHK9cf+6gpBimGNxRzUN3UIasnQLJZyHpWvINAGLIFM3NV1XLYv3bFITJqmFT6mFT4nFvXjqGCezbx84QOgof/q0aoiqISqqgJBk6vS+T1745ev/uu/Y0SmazhnavMinJIZRBUkXQWeRFFFRJFHjJV1QVF7VBE0XFU2UVUHUBElPfKaiISq6oGqcpnGqJqiGqGqCrvOKLqiGKGs8ECcg1sgKI+miZkqTJ/e89oufvPveL/fPTmV1mVTFWZ6eoYk5Bs8JFCVzlMIQEkXJHCNSlEhRMkfKNKgerMQIqmhaGrJ1w1IUU+JklhYojMVwDsM5HBMSrgJqSXM8hgk4JuBQ4AFm0qTSQyCgMQzncFogTxz94OWf/+3b77/54cmTEzRJqiKt8BASWaRzWQ4D8IFzGCHkSD7H8BjN5UgOJ3gcY3MEi9EcTrAY8B8Ym8OZXJrJptlcmoMRmWyGyizSmQUms0hnFqj0PJkBW+gChc2TmXkyM0/mgKiYImAdJjOLZ2Ayd4rITGCpk1hmAsvMk5nDRz96/ZWfvfPOy2/u3bd3dnGGwufp7DFs8TiBHcOxYzn8RCYziacn8cVpfHGKyEySydvOj+wmULaWpqkUk0XKrC8c0phF0w0zLDM7f5hhsqyuMarCaiq4QFhd402DM3RW11jdYPUEgnCGCTXtjJGUhfCWxRlmcnbBEc5A0GYmWkjQFEbgJ6dPHDl5eN/xE28fmd43l10+c/a/f/+7p8++++7ZH6AGYhcX8vTHQ4v8heCPHxS5jIO144d//OMfnzz+8uqlje2dW73r15c6vXytvQRcd2MIe2lhPAyqa0F96FU6pxtrnWv36tt3w8YGKnXQKFgLblOYpHeqa2bUtS7Uyr1LvRv3zq5fSTyVcd+Nh16pD+4QGIEzyi39XE0snnXOXli/dmN4617QGhrlVqK2lNqo1Br1iva9Us8ttd2o75ba9krdOFPyzkbN9avrtx+eXb9sl5v2Sh0kDG9kCIX12u+Bj3gALaIg99jnG2fr/a3bX1z+4quza5t+1PTKjWTyrdQc14u5cduv9JMZuXLfr/T9Sj+Ie0Ft1MFVXQuqa27UXW70r9x5ePnh1xc2rni1MSZoQ70YjLlADMeJWn7UBvOmV+64cdutdpxK26skgosXD/wIlmz7YaXvlDtL9d7GrS+uPvxm9dK2X++4cTsfd/1yIyw3/XLDr3bDCNK5Ta/c8EutXS7XFnyN530ekHMZKTKFSi+IO36UNJ8W4m4h7oZxa6neG37+aOPuk3NrV+xaC/pIvPLI8zFK7T5vB/n+QN3/OGk7xhx/Ls0kBMnIf7oMCk6tW6h2LrQ36hevl4aXL957cPXxb06vbX+AUYcZAZ2L2HD5IIZ9cvzwxMkjLIfJhqTqimkZum0Yrm0FnpMPIJYCoVagH8JTS+GppaBYcAIf+TbybTcM/EI+KC75S0teMQ/xVztMplvGey52Mek/hZYwJ/BNzxnLIhCiUQxds3TdNhSkyaaum5puapqlJ5XqjoNcB3IxXuDbfmB5vum4oMiolgWmkwSCWKaGkoNsazf+0JCpWbqBdNMSApvUuCkytR+b34sv7MNTx0RDPJ4hSMMJlk4blqIaoqLJqiZalmya/LHD7772yj99ePBXJyk6oxtpmc2JLKWKgiaJGi9qvKwKqi7JGq/pEkAQkGDEkQtV1ARR42WNVTVO1YAXSY6s8YougF4jqZygcrLGq5ogyTSvsKYlLE7tffnnf/P6O7/4dHoiJctZXZ4TmCmGWOBoQuQYmaElipE4VqI5lWVkmpFpVmFYieZkhhMpRqQokaQlitc4xZRMW5UNUdIFTmbgMp+lsxk2lxOIHI/DSgvO5DA6m2FzWQ5LKsL4XIbDoEwMYzFaIE8e+/ClX/zdOx/+8oMTJyZpHJd5SpFTArvAjZozQEwRCZBgKAEDAgZcIGMtZsx5ZNhcJtFiMJzDM2wuRWcWqHSKyY4ARwZGdxeY3DydBSFmEk/PULl5Cpsb0RWzRHYST09R2ZNkZorEZvBchsocOvrxKy//7O33Xnnrk08OLKRmaGoGz0zh+EkSP5rNHsOyx7Mp4D8m8fQ0mZ0iMmA7nSPSwH8s0niOo9NM1pRnPPGgxs5bbj5FkZPThygyyxkmrSqspnK6xukaq2usqXOGzhs6pxmCgXjdhAPuVDCoJrcoqSzjzQRzwAtEy1Y9X7ItEemajXhRODl54tiJw58cOfzaweNHc0wcV//09L/hEjWWY54mW3U/FgDyF4I/nj17NkKRz0Y96n/87tmzp3969uzpd7/9zdf3bt+4d+/O1bv3VtcuLzd6QM4Xal2v1oYarrA2LDTWi/W1YrVfGm51d+6dHWyjuGeUus4IRgDmgJ02tNo1LzSWonZv+1Zl+5bXGNqlLqAHp9wbdYAOvXjoxH0z6uqny0r+1Gq9uX3nXnnrmhG30UobrTSd1RZaacKE/TjI6pR7kGExzpbNU+fOxo31z+91du6F9b5eaqJSC7pQ4UA5B4APq9KHSvWkoCzq+5WheaHhXKi3L16/+eib9rWbYaMTjJQLSNmAIcMrt0JoVR/lbgB8eHGvUBl4cc+vdsPauldZ8+Je7eKVm4+/6d2857f7btyEyCu4X8cNH0B+OJVkMS5pGIMBl3ERWdwDCALkh13tuaVm3N28/uDLwa17y82BU2k6lWYQd8JyO4iaXqnuR02AOInhNGr6pef8B4CPxOGxO45bbsJfPW6LB59pGHWCUqO8tnX1y193b94P6/1k326Xj2SMPwrVXfHdXWeMSHZbUP8cf3yPL6m2Qawp1rqnq72lardQ6+Zr7c+ag+rG1o0vvrr6xZeXHn5DLl94f5GQls75cYNyCidJ9nBqhpEZP3R0x1RMWdJFxZQVU5UNRTIU1dJ121CRZiDdcpDjuU7gQ/7WLYRumHfzHvIsx3MdzwWhxCvm88tLeeghHXEeyZhcMUgq2At5iLeM60rdUWP6eLFFNQ0FGbpp6KamIg3gCEAK5DqmYyPXQb6bNIW4jmFbhu3oVsKsPM/XoETHAcyhWbqKNDgG0hESfIvQxRkyfQhLHSDS+7HF44IqTmA0qdn+0pJmCpopaIasGqKi8pouujY/feL911792bt79xzHiIyuLcriokhTuiDqsmRwqsGqmgjZFk0XNV1UdEHUWUHlRjhDEHVW1lhF54BfUQ1R0gVR43VDAvwBt2P8ISuMpDKiwiIkpGb3vvzi37z5/ov7JqdSqpbRlDmBmaZz83SW5FlW4miJgnoSRiFpmaAFkuIJXqIFmRJkihZxUiCgCgxncpRI8qaguKrpGyqSBZkBkQUu/5lxbxiL5XgcSJHRdAuOM7kck0vTGCVgU5O/eu3F//ONd1/61cSRaZakNYFUuJTELAgUVHVBMJiQSErCKQknRYwUCErAGB5jeIziCYLHs1wOtKGEL+FxUiCgyixFZ8AFAjmdNI2lqNwClZ2jMgs0Pk/mwAgCJ/FnENlZIgscxnFi4QS2OEVkJrOLC1T22JEPX3n5Z+++/9qbe/ftX8hME8Q0lj2JZU7g+JFc9kg2fTKXnsTTYGIFFDJP5lJUDj4IojdpJouUeU88qHMLpuNnSBLyt5yhM5rO6hpv6JyuAfPBmwaYpndPN0sWgmcEA0GqS0AWhxBvGgIyeR2CM0g0Lc0PZMfmTUP1XNm2TMflOeb4sYP7juzbc+jwBxOLU5TY7XafPYVK1ARwwMXrx1MN8peAP3aTH885j2fPnj777g+//6/Pr29fv7Z1697d3tVrp9rJPzGBfvcqnbA2zNc3wvrFpfrFIO6daa21r96ub93ya2t6qW3GPTCWevHAiQZ2bcOsrFnxwL7QdkvNytp2++rtz4aXE8NE3Hfirh31gmjgl/tQyeVGfetcVS6eDs6cW7tybe3m3XxriEotc7WJSi13pWWttmB/DiwXXqlnXWhYqy3nQt04W3bOrrYubm3d//LcxhaKW1bUhN1ayNmOqtDBDZrYWiEN60JzV6njXKifawy2bn+x9fDx2bVNmIEdeyD8BHkkJIofdRPNCIwjlZ4ddfxKP18d+LW1oLrulHtL9e7W7S92vvx2ZW3Lq3WdqOFEDbfU9EvJqktCG5RaXrkFve9O1AKI45baYMgFk+mou72bryZ96mHU6W3fuv7lN/Hla361ba7UnNUaJGn9UsuPmlapNoYXftT2yw3AH95qM4iabqkOfx284PngbbkdlpugQ43hTljpBnGrUOm1r9+58uW3lcs3Rsnn1jjQC/hjF/PxPPnyA/AxPkmOZpSR+Z4LFdrcq50CxFuqnXytvSss0+5f2/n84ZPrD7++9sWT9s6tKcP5OMug8zGXPzXJSicxbB7PSrro5UMvX/DyBSfwDUdXkaIiTTFVxVQ1S1WRolmqYSq6qai6pJuKbioG0jVL12zDdi3YcbVdy3RsaN1w8x6UkI6nbiHDAoXrQTFpKR23fRROLReWiuPnoeJsDETG6oliqqppaMg0XEjkmpJlaDYybAuNwrem4xq2BfEWCPcC/hg9NBIhxtJNy7As00FiYJNIXaAyh6nMYSJzAM9MyIYykcME1wuX88iSDVPUDUnVOE3nDV3SDcHxlMX5vW++8Y/vffzegdTiomosKtKcQNGaIGqCrLEJ7WHyI4aDTfgPlZOTW1rROeBFNJ3XdF5RWbgva6ysMIrKyhoraAyvsJLKyRoryawgM6xEa6aQTR979eWfvPPWL/admFiQBMxUFwRqhslmOIKVeVKGunealUlGIhiRYiVakBlRoRWFESWKESlaIBmRpkQKF8msiGf4HC4SvMYhR7NcXbdVGcmsxJACQXBZks9Ro4gsKZC4QOMiSQg5SiQJACUiyevM/Nze11/4uzffeeWDo4dmaII1FEzi0iKTFbgMR+QEggQ+RiZZmQQYxEgE0CGUgJEihoNBREzgyC4sgkOFSZolszyZZpPW9nRSN0KmR73pCxQ2x+CLDJFO0rPYLJGdJrNTRGqWzs4QKbCUZins0KEPXn7hp+++/9pb+/btX8hM0XSyoMvSkzQ5RRIwBQywZpbGUgyRYcgMQ6dhBZfncJG0tEXwf6gaSmP4yZP7SSrNGgrADpBdxrADQuOQGN892iwgU7TsJE9uW+OqPcFAku3Ijqv7nuq5km3Jjg13kO9alsMw1JHjB/bt//TwfOrdiZk0K1/ZugRsx24G/8fTyv6/Pf4A5PjduNjlWZJwefbds998/eTiRn9z+9Klm7cu9C4uNwfFWtevdqEu04+6S7W15cZmvr7hV4ZhNCgNt5tXb50eXNLLXaPUd6I1q9IHuyhIKiga6qsd43xzqdrvXLtdvrzjVgZQ7OFGXavcdaprSUtHPHSigbnalk5fkMNipdm5fOteaWPbrHS01QbMmlirLUjnQlM7pHm9Uk89XTLPRe7pC6fi5sat+/2bdwrNvhk1YZ4tKHfHoZJRGrbvRokz9DkWKbfcC9WllXr38vWdL7/t3Ljj1zt2uQmwAEZhnKg1vhiPe9Dh+0NMBlwjQXUQ1tb9yppX7lTXrtz66pvhrXvLzTWv3HGrnSTdGrcS/BG3oJYDLvxeuZVIOVHXK3eCcheQBzw5Hs714p612vqsub5196vN+49O9zbsqGOVGs5KxT5f81abYdQZoxmv3IK5uBH+aAA6CaImwKDk4eg7QMjFq8DCywA+EdSZc72NjTtfDm8//Kx/aeRcabiluldujPiPRhA1n/d8jGyt46b2Mf5Ihgm/L7L8j/gDHCHFSqdYT5ynQaUera3df/Lt/W///eaT31z96j/8zuavSHbRdLxyg8mfmROUiUwmQ6QQEoLQKRQKxWK+sJT3isVgyXdCF3nWmCqQDEVBmm4qBlJ1U0GWZiIVUIhmqSrSDEc3HBPZpuUgZI/ueJbluZCUgam5pM9jqZhfXvrBw8Kp5XA5nz9VCJfz4XI+6R8r+HYAHWKu6T53j6qmIesGeFRl20ySLDaSbUt1HcN2AH88PyMJRrORbhu6bZjW6CAV2WLoMY6eYlKH2PRhKnuQZxetgjdNUXIQBsWCaciaKhi6ZJiiaYqGLusmZ1iSF8gMfuzdt/7lrQ/f2DszM6sYs6q0KNKEyEi6qOicpvOqwWoGq2qjkIvGK7qg6JyssYoK4osAAEXVGUmlFJ0DlKPqjKLRskbLGgu0h6xwssJIKidoDKeyKlIIbOKtl3/y+hv/8smxQ/OSmNGERZ5KcTgmkmBHZSVGhE5VheJVmlMoSeUklZFURpApXqJZiQG9hhQIWqIJicqJeI7HSIFgFUbSBcvVLVe1XFVHIidS4NgACIJJBCXhhIRjEoEJBCVSpECohpidP/jyv/0fb73zwofHDs+xFGUqpCpnJDYlkJjMUArDyYkYxMg0IzOczAAYongChCFKwmkRh/ekeJIUSEKicInBJQYXaELmcYkhZTrpC4FQschRAodJHCFytMjDHVYUCJmlZIGQREIScVEgZJ5UBEzicgqfU0RFUydP7n3pxZ+8894rew4dPUazGU3KqjyuKxlNWZT5rCxkJDYjsaQqEooAb04rIqkIpCJQssDItItSHn/Q4NK8oMwvLpw8uY8gU4KpsZrMmSpjKJyp8oYOhzN0AdrzkCmM6BBh1Kcn20nJjWQh0UKSbUnIlh1XdlzZseEZZVQirHuBZtuGbRF47tChA0dmpt87dPTDyRRlWA/u3B5tj/3oSsn+t8cfz8ac1ej+s++e/efv/uvzm1c//3zn6t37pfVLhVo3iMd7Ij0n7nvxMIzXwnjoVnrOauuz5np9++7qxR0n7mqlthENnGjNKQ2daICivhUPrHiAoj5aaQflbnVzp339zqn+JmzP2qWuWxlYla5V6Xvx0I2HXjy0y32r3FZPnT9bbQ+vfj64cTdfXzNXm3B5hm4Pu9SFGq4gGvjlgV9Zs8pdK2qi87FzPm5vXtm6/+Xq5lWn0oZKD5h+TQbkoh5ABFBY3HjoV9YgcGuttuxzsXc2utDubT94tP3F4/PDTSg0A0Bgl+teuWVFSeuGW2qPKk0hYdv3K0M76gXVtTAehrX1oLrmlXqnq4PLtx7sPP516dI1r9IJ45ZfbnirTbtc90r1sJzwH+NJ25EPozs+QdwLo14+7gPz4VYS5OFHXb/UqqxfufLoSf3GrbA5cEttv9RyVmveSs1ZbQTltrvSAErDLTXdlUZYbvtg+wCIAOxIueGXICibnDEQCcptr9IBuJOvDvyoXax1W9duXf7ym8r2zXxjMCKTWgmhMhJfRrJLgjx+YATZDUF2EyF/bgEBIyqsvgkhAAAgAElEQVSgjVFNaq/Y6C43+vmoVRuu//6Pf/j217/devh47c4javnCXpxXzkXKuVIKubOcMEtgkiTkC25QcPzQyYd+vhg6S0GwFIbLeYi62IGDPMt0keEizTZk29Qs3TR109SB/NBtw0Cqbmq6bWiWaloagA84tmuZLkKeBXYN2/ecwHfDYAw7AIIk4GOpmD9VAPzhFwOgT5LQzYgRsUPfCV0ndF3fsxwbUrUQYwFsoSCkmgjcpvBMAk2QOc4A66YGRSZgOtEMGdniUsBZ8jyVPkRnDtKZgzwzp3noWCYt+UG4VDQNRTckVRNMJJmmaOiSgXgD8brJuL6kiIsfvPOvb77z0kdTk1OCkdL0lMSQCiNbgqJzuiGYlmCYoqaLiiqomqjpomrwqsECQNEN+C2vGez46CanGayus5rBwitVjVNkXtUpRWcUnQPiRNU4lpt/+82fvfLqP/3qyKdzIk8hM6eIWYEhJIpVWF7hBJkRFVbQGEFjOIVSdEE0OVFnRYUGKoVVGEYEOoQiZRqXkgQNI9MEj5MczoiUZHC6I7uB4QaG7siyyQsyRQkYKdOkTNMSRSkMp0IhvWAgPpc+8tqLf/v6W//2/rEDEyzF2CahS5gu4hpPawKvirzGC7og6IJkSpKhSIYi6rKoy6IB5lxRNiRW50UjeSVvyKwmcrrE6RJrSLD/R6vJ2h8r85TMkRKLiSwmsjmByQkMdMynWTzDYaMhXxxEkzkiO40vTpPZ2Vw6Q6Q+/uT1N176hz3vv/Xe4UP704snsMXjmfmj6YX9CzMH5qYPLU4fmJ88tjBzdG7i8NTxEzMTx2anDk8dPzR57NCJI8dmDhvySY8/oLHzhmmls5lDR36FERnBNGhNYg2FNRTOVJ8LMbrGmwZoLmNShE9kF1O0kqmjBJ0gM2lKHTX/wlFdR7KQZrkwPS1p5kJq/tiJwx98emDP0akP57KS7Tx58tVoFObpdz+mXbq/BPzxbFer+tM//WFnZ6fb7127dXOwc6PQ6tlxKxlsK3ed2rBQ3fDLgyAaBNU1p9xxS+3S2tXmtbvF9kWj3DHLPTdeh924caWYXe475Z5bap/pbnau3482b/jVLiollaBedWhGXbsydKKBFw/88sCOeuZKpbBabW9sXbr7cHX9CigmcKUfCRBtt9R2V3tuZWCVu27Ut0ttt9R0V2unqp2Nm/f6n9/Nt/pW1IRuD2jrssrdsdYDhAdwHl51GJT7dqmNVuvW2XLhQjy8cuPGV982ru2EzQGwAl65Za0m229eqe5G3fG6m5uQH/C2PQjdeNVhoboexD2/1ImHV289+nrj3pfFzjoEWLzVpr9ah6s1NIX4pZa/2gTbx2jhtjPuVnfH+g4M50KxR6VvlRrFWnft5v2rD5+c37jsVNrQPuKWa16p5q3U0GrVK9XdUtNZbbgrDfhDQB8B/OGXRxGe1aa32g7K3aDcDsb8B5SMVdr5ai+sdPPVnltqftZe27jzaPPBk/PrW3a1Y5eb3mozKLe9csMrN8Yu12AUnwHksfvh98iPuA25mO/bO75nBBkvzz2vGmv2RsNynYdPfv3fv//jzleP46s7E4pxklfQhUgqnknr9jRLYyxmW5pXcPPFMDxVCE4F+WLohoG/VCguBcBABMv5cDnvFXzXd5zQNT1H98H16diuA/ViyLYQMizLTHpBLAOu66aLTBdZDrIcZDhmYtRwE99okH++GAcukHHhericz58K86cKwVI4Dv2Gy3nAKIllNXS9wPVDzw5d5LvId03Hho+wXcdxPHgImEN3nKRf1bbAdmpaBrIt+GIq0hRTtizxVF5AyjyVOUzlDtG5Qww2yaviq7/6iDbNwumiZWsmkgzEayZnIgkhybAkhASEONMWPU+3NWLvhy+8+Pr/+ujw0WlWThtqRmEImVZM2TBlE0mGKRqmrBsSHDCUqIaoGrxhioA/dEPQDUHXWdMSDMQbBmeavIF4zRRUg9d0UTcEXed1k1M02kC8qgmyKiimJCvZD9/75xde/OlHh/fPcyxtGZgqYSJNyRyv8eA4kXRBNkRIAoMBRdEFEcpIdF7QeVHjOUPgTZEzBNEQRxd+OAJn8JzK8gorG6IV6MGy4+dRWHRRgBRLUUxZ1HjREGUkS6aomLLjmyRx8tWXf/Lauy/uOX50VuA416IslTRkWpdpTYDCVkAboiYIusBrPJxxhxuMCcOSMCsxSV+qRGEiCU2s0KwK1hCYx0txeJon0jyRZvEUhy8wmRSTnafTC1R6kc7Nk5k5Ir1I4/MkJGhys+TiPJnJ0fgn+95+/ZV/3PPhm28d+vRINj1DE7MMOU3hJ8ncCSI7Q+Ug9Juicotkdp7MLRCZNJHNkLkMvahLxwPxgMHPK4aZzuSOnjiYozDe0BldZg2FBRVmdATT4A19TH4A1IBnkp1FYD6QLYMK4zhAiiiOLdvJoDQsSxu2JdmW7jgiMkVdXVyY2X/w0z2fHnj/xOzeNO4tn/6Pf//NqJLsx2L+ePaXgT/G4OO3v/l2fW3Q6rTXLm+uDDbytbZXaTlRyyq3/cqwUF13ogGKe0F9vdjccKLW2c5mc/vO+cGWGTX1cscu953S0C4PUdR3asPxVIpd6oalbmPzRnfnbrEzNKP27hEWp9xLisKigVXpW1FT/2zlQqNz5db93o27QaOvl+pwhUuqNUrjgtG+V01a21Gphc7H+VK9uXn1yoOvootbKG7BFddZrTlRa8yXQC43iAYAO5xa3630grjnXKhbZyP7zEqp3b3x4OH2g0dnuhtGuWGXum6pDe1kMOziltp+qQN53d2Tb5A9dqNkyAZCLvlKe+Pmg7tf/3tte8ertRGM0pVaXrmVwJpS3S3Vx3u2sIgLlabQwQpl6uNCVSfuupWeV+37lb670ljpX9r64uvhrXtL3Y2RcbXhlupO1EKrVWsldldr8BFWqeGtNt1S0yolEAEyL15UT/wfSQtqN+kWq3Th5Ku9fLVTqPWhJqRy8drWF193bt5dag+9cssvQba2GUSNIOlTaYydp7t7RMbkx7jZLB+1ipVOIW6H5SbcAXvHeAvmBygkaRWDgpB6t1jpnIrb3cvXb331zbXH34bN7gGSJe3QXa0SVjDLCROZhSydVW3V8AzT0kDRMGxLs3TTNezAcjzX8m07dO3QtQMryLtB3vcC1/Jcy3ORZ4E0g1zHcmzP81zXdl0XLucgwQAKQbZpuobpIt0xDRdZngsGVdt1bNexPNdwbcjX2L5n+54bBlbguXkvLARB3k/sIwXfzXtW4Fie64aBF/h+GLi+Y7uW49lO6NqBA11nSQea7zmOA1/PsC3TcWH2Npl9sQ3DMZFtwQEXiG5rjiOfKiq2niJTB4nUQTJ7kMInxf+Pvff8juM+0wX/s3vu7ATbO3M9Y+91lBWtZImUKDGJEimJGQTQ3dWVc/1yVQeApCgC3dUBnQMA5kwxB5GUZM/4zMydO2MR3A9vdRGS5+7Z2f1ge3b7vAcqFDpCR6oHz/sE3351y9aMZc0dLjPmYmITZgXEwMTFzPOxjrBFiE25jYkdhg4nyvZNzz77zN+8tnXrTlXPUJT1bM23PGQg6vrYxsTFxIYJiBUQBxOXEFtQmzEbMwczD1EbE5tymzCLUosxmzGXUIdQj1CPcpsyl1AHEzcgFmaOjxyELcZsRNS3NvzkmZ/+5RtbNuxVZFMIhQR5z1E90wwMF9sgKPaRg7DjUtfGto1tO7Bc7ADZYAamFug6MmxsJWgAmUaSDZ/kqhmuqdp6zpYlR5FdVUO2i20qPCyCgPl2YCqTuBHNVtxAnc2+98wzf/7cyz9984P3d8kZKbBnTXValw/puRk9mzVzqiXrRk42s3krK9s5UKTmTUk2JMXMK46kWrJm5jUzn9dzkpl4d3OWJGlZScvN6NmMCXqUHPhxMqacNeSMnp818hDrPqNnp1TpkCrNahLUBU+p0owuzWiZWU09lJTIyBkjt+XdX/7iZ9997a1XX9/5wU4pe9BQ92vyx5r0kZzdk589qGZmdPmgnNTQTCmZWTk7K2en1UPE3SP0Lb6xX7edgzPZXR+9PytnTRpYQaAFvop81Q8MFJi+byDPIP565GFTAgcmRi7CJkYGxQaloAWBvjr/W0OoR6lHscuZiwJQQQWUBAHe8/HujW/9auO2D17ZuWfrIWlxofY//+mfITbi8f9nFCB/Uvjj8Td0pmuTU2tPnvzrv/7Lzc8unzt7+txn15snzpaavUK9K6otXu+RuMfqI6hc4Y1x2FgR9XG5NW6fuw60BzTDkfoKq32j0wQSTuli51h7eXTpRu3URdrsg3SD1oZP71wbi2T30ceLvUKlNjhz4dytzysnzuK4jRc7YbXPKm1R6aW1sWBUgTdDGiNSbZMj1cXW8PzNuydv3ZvrLaNKhy+2+WIb7C0i7ofVflgb0BoU30MW6pA3xqg2INU2/jTmn9aO1JZWLly68uCL1oWrotGdxLEnF28S9yDf7GnTbLVHqz1WH5C4F9YGxSRVbAgxZWFtEA9PXf/8yzN3H8yNT+B6l8adJN+9kshHaNwh1XZibIk7SftMrUNqHVYfAM2TykpEfcjqA9ocQkVOsT4YXfjs8ueP6mcu0vZYxBMMAZaWuM2rLVxpgsMWPkUYt8O4HVZaYaXFq7AlaYtqK6x2w2oSFFZYl4ga1YdAtBSb40KtP780HF25dfruo8qpS+HSeGJySaUe6+FFN92z/P5AABrQHgnmqD9dwRQb30Ah5cbwSGOwvkZurjUsN4ZRffhp/8Ty5c8uf/5o+ea92dKRzTklOHoMfbIwi8mH+dz+6QOKnAmQ6VPXp17AfLgkUw5DKCdMYFIgJGKwKwlLxWiuAFd6JBgSLOAYcUw5wZxhQbBAPGQ0YgkaEJiHjDCMGEU8QDwAmsEjfsAQIkGAfY9i6KGFRUlACWIUAkkRoywKEx9NFPKiICGlEUuGE8IwE1REHJY7AUMkpJQTn4A1lyBGGaGUYsoJFgRQjs9IwCk4awgDCgQh7MIwbJaE7Jt7clPbZvdvzk1tnZ7aodvWxve2ZCyj/MmRQplHBRoVaKFIogItFBl8m0yEiiVaLNHyPN6781fP/fR/f+2dTR9oqloMNRbYPMAhpREOIxKFJCxSHCESYh4yEWIRYsYDxgMRYh5hHgUs9FlkM+5xgbhAjCewgzKfUIcyF1Mz0cNi20NGQIBNsRBWtr79k2d//OdvvPOrXfncLEEzrj5jKJItG75uuLodmIangOPG9lRYwdieatg5y1U0J79+dEs2bAW+gnZVt2TdknRLUqycbOVlV5UNKQlTd2TD111iijAQYYCwZbmaaktuoOazH7z4zJ+/+MpPXtux44N8TgrcjKVNGfKskc+bkmpLmpNXHEm2M6qdTZ7ZystWXjFl3VQMWzFsRbMV1VEUW5atvGxIeTMPstmclYcUV8mWJTufNeSMKWctLWuoOVOTLD1jyhlTntWzWVPK6PlZQ8la2qyRz5hS1pAly8yYKkCirKHqlvzW2y/+/Bd/9asNr2zY+cHHujLlaAd0Za8u79NyU4Y6rcuzRj5j5CDwPmOqeUOTzSyzd0faVk8/YPhiJid9/PG2nJo1MDI8BwQfWuAbyNMDN9mzIM8igYl9myIQUNsUOTiAekUQediMWgxZDNmMuoQA4eFR6jMCrQJQLADdAh6lHiaIYNPU39+x9c1NGzbteO/5bR++N613+72vf/cva2tPnjx5/PjJ15Omuq9TS8V/PlTyJ4M/1p48+ToxJk0Ep49/BweP7t2+cGL5/JULK1euHukOo4nGgsV9iAxP29dIY0Rr/YXR2cGl28dXz6NaD1f70EnL6iNcG9HGKkSastqYVLqFerd15krv8s1Cb8WLO6g2INUhi5Mi+4TAaIxZbUwqA77YrvRXLty4P7x6K2z1ycKSqHREpZP2m9BqT9SHYNNlS8u43sfVrn94QRxd7J88d/H+F/GZS6jWQ9UWqyzBCoOnfffQE5t4UpIEdFLp0sUWPENjsHLpzucnb34+P1z1qy1U6fBqj1W6gBhItZ2wHeun1gdpbRiPRHOZNsdhY8QbY15fLrdWxhdvXP/yN60Ll8PWkFYHk6zVxNVCqm0QsaYOl6e/80ngRxKMVuvzZp824W0v88aYVnvHBycv3Xl45tb9+eEqa/REpQOqT15t0cVmImhN0z7WaUITCBK3E8FHelxNFCewcAH+o9gclhpDCBRZWD5z5s4XKzfuzw9XSbMTVrtR9alHNx1YuzzNbp8wH+lAvmqxlkypPsEiEwnqU+VpkkjWLzX7pUZSNfdJa1xs9kutfuvsxVN3751/8GXlzMX3DPcjJ8Cfxmph/oDj7s/nskoGYTcqhtFcQZS4mBO8FLJixAtRWI5EKYRsD1EKw7k0n6MMIeug0hDFAtAMrMDDguCFiBcFLzIeEsAfvCjCghARx4LQUIQh55wyQSdcBcGCYEFoxCAyhEwGC0IjggRBjALVEZaKiX2mVAzLEY0SBQkNBREchCnwwFSXGnCKBFhwScAxEgSIkBTNAFNCQ4E4JiG8MUxYwKlREgqyDswe3Dy7/93pvZumDmzXbPXN7dtnDOPo4nFRICLEhQJm3GPc48KHA8pczh3OHSFcwizGg2LJ27v7jWd+/t3XNm38QMrP4CAfBIpruNjGzPIxbFtsD1ketRC2MLERtpIhBmEWYQZhBiJGsrXBerKOQSYiBiKGjzQfJcIREIKAWNUNVEz1HVue+9lP/uvLb778wczMTIBmbG3akCRLdXzDR5rtqZarOb7iBqoVKKBstVwF1CSGp4BGVbMV3VF1R4WD9Fuw0uiurLkqBIqk4SKKI8lm1rDzlqsExKDCI9wNiBUERmZm589//r898+zfvrZt84f5TBY7s44+a6o5GxSysurmVVsy7LxuSYkkxZI1W1EtRbPViUxVVh0lUXtYimrJspWX7HzOkiQjJ1v5vClB0UzWymcNWdLlvJlP1zSzBpTayLOGMqNLgEumtfysJkE/37QuT1uyZM5s2Pjsc8989/VNr7y5a9eHuj7lWAd05YCuTBnSQSU3ayhZQ86ZyqyRz5iybKqqLTFvr9C3evqBWcU6MHVw3+73cmpW9T3Nd9Kdi4GRjj0DIwdjA3km9k2c0CFwYCPfnCg/zETqEZg0MDByEHUQtTC1ME39MmCfgV2MiZHDqEepF/iyLG1/b9O772351fb3f7r5/X26ffbs6fSCBy7cx2v/mcty/2Twx1PYsfb0+J//x28vnFheXRmevXy5fvKsaHTBQklrfVwbodqAN4bF1kphaRV2HOXWSvvCjeaF64X2Cqr0QOSB4iGIPGg8oo1V1jyB4iGt9hZHp09ev1c5fR7X+161B5dPACvwRzzIL2htGBxvhZXW6ML10zfvLYxPs8oSq7TpJNuDTxwfuN7H9SGvjaLamFZ7wULdOXL8WK159vrt1Rt3Sp2Rv9AilS5e7OC4TaptwB9JNEg85LWRqI9pbchqye6DVdru4eOFxfjMxauXH3yxdP4Ka/ToQo8v9mm1hyodUumyyuRJ1kEZFvd5ZQC+G94Y0+aQN4ZRc4U1V2h1uDA8c+XeF+fvPpwbn0C1HmhUIaMM1i4p+ZEOBKeC2mNdxnki+GBLI1zvh0srojqM4lHnzOUrD7/sXfqs0BqIRjesdQoT2kNUW6yyxCpLIUR9xO0wbotqiy02RbWVogExgR3RRGSalrlE8SCq9yFbrNAY0Wqv2Bz2L944e//L6umLYmkAG5YwboF+VkxADPAfKRESPrXAdNIfhXE7kX2sgx3rYz++Uf7S6Bdr3fJSEvIB0ahRvf9Jd/nc7Xs3Hv36zL0vcLP31kxe5iW6WJG42KfbezKHNEPmAkVzoShHYVkUShGLQlEu8lKBFxKNRWGuDFf9NJYD9BZhqRjOlUS5WJzoRktzxWK5EJVL0VwhmgtLc1E0VwD1aCLXOFwqHJ4rz5dKc0WYwnwxmgsLJVEsF8KyYAUuSiEIXXlRsAIPyxEwKJByBv7bpGIGwE0hgvcmigVeFKIUwnYmZUcA02BBEKMAdBINiuA45CQSAE1oxEjEkCAkpGE5EiVeKARH550Ck/LZD7KHtk7t2bB/zzuaIb/89jvTpnX4+DHKfExszh0mLMIsTM10KLUoNSgFLYhLiF4sObnMey88851XN77y7v5Dh3yc8628q9rY8pmNqImxATWoiBjrn4oQkxCdUgNTHQYAx+Ru+vqDAOsAUBAxfKKCNsUlumDmnl2v/fhH//WXr7+0/dDMLAlmAytrKZqrghPY83UXyR5WHF+x3HwagOZ6muNPrDGuZrgaYI4UiKiOorp5GMXKgbMXCAw4CcSJYuV0S9acnG5lPWTk1YyiTcv5ndvfeWbTppc37Hj3/cwhydMzljZt6VlLkQ1YsuR0S1KNLHAt8MyKmQdgARsZcAsr68CQbOdkKw8PUUw5a+YyRjZrS1lz0nJnSjk1k9NzM1pmRs+CIhVS1ECXmvbbzejStJGd1TOyNvvWmz//+c/+8pcbX97w4ccfq8qUYxyy1SlLmVKlaS2f0fMZXZnWMjkrLxmSYuWouycyt3vGwbzlHjx0YN+ebXk1owcumG8nYAKbNICI3sR8y2hipuXs6beU2JQA4eEw7DBsEexQDuDDJNScSFAtgtMEEZCP2AjZfuD6XjZzaMvWjZu2bXn53a3PbPngoI1u3749IToeP6X8/1jJj/+XUtk/HfzxeO3xOgj4+Mna/Xs3z54anDi1evLKZ0d6K5Nq0z6JBygeBrUBryfqClLpRnFvcXyuf+XOJ6NzuN4PagNaG5LqEMVDXBvReMRqK6A2xdX+3NJ4dPHm+OqdYmsFV7vJIqY2JPFTKoXXkqB0ttCpj8+cu3O/d+kz0egHi21YfIi4jxa6CXSo9sD0K+rjYmNFxH222OSfVturp8/ffdg4c5nWu3ixwxfbbKHFKl1S6ac1trQGQtcRhIyRuCeqLbpQpwuN6HijMVi5eO/BiTv35wYroO2AmA1caUEdHYheRRoWkkoxJmUukHaaJJfEo97Zz649+m334rVCZwhkRpLtUe2CzIJXE7YDuBAAJYBLIL0UgtWjep/Xe1BWJ5rLvLVC487x3sqZG5+fufPo+IkzvNlhtTb04oa1DgCCcB0aADoEJCaARaJaGxpeIFg9xR/QLVeo9Qu14aRnLslRPTY8vXrz81N3Hn6yfJLXk4rgqNouxG1RbYW13jqQ0S42vqH2+F+5XVJuI0Ubvw9BAH+U6qBI7ZfbyX2aZy5duvfFtUe/HVy/u5+F72Zl78iCf6xy0A12Tk/vnzloWyplPo2IHxIUIiwQE1QUS3DhFxEvlERpLiqWC8kcLpWOJG4UOC4cLhUOl8rzc6ADnT8yN3e4XJ4vlY6U54/MzR0uzh+ZA98KgI9orhDOFaC4DiACCDsKpSiKRKEUiVIIexbQjRLBfYJJSNPYD0j+CCjBlMDCBc6DiBVsNQFDgDNgEhYEu+BwgYEFk0t8E4NPGPkMucQPeGLE5SErFEm5oBeY5FjTivTR7IFNez/eKKu5VzZvyweoeGSeUIcwizGTCUsIm3IbUxPQAGM2YyalBiE6Y4kcpFj0de3jl5//3suv/eKdAwenEFIRUj3TJBbCFqUW5Sbcef0QZmGqU6bDswERMjlvYqoT9m1oAuyIS3REtACrPlERMbgw9+5+42f//c9efO3ZzVN7DwVe1jOzlpJ3FMfXfF/2AtkLZMAfXqC6vuL6iuNJtpu33LzpSLorrxtJsxPHrGLlVFtS7axqS7qbJItMVjY5zckncMSSNVvR3axh5yxHMuyc48kBkvfsem3/wR3T6qziWhYJspZySM9ktYxsZmVzVrWzsp2DtDTNzBmmpFuSbGYlM5O3soqZX5/cCq+lOJLmyZqt6Jas6rCakVJGBAawCySUzOpZcPTk9GzWlGb1JEs+a0oAJnJ6LmvIsjLzxq9+8szPv/vaW6+98eGufbZxyNUPmvIhLT+lSrOGkjXUjCllzVxOz8lmlvv7Ius9U9snu97+6X27P3pXUmZt5FtBYKAAIEga9QHgw8TIosSi5CmZwajLmctZwHnAObQ3J+sVwV3OPMFdwWHz4gmg+phPKGI8oMxnDLYwLsKuF8zM7N35wfbNW7e88u57z2/fbRRKX3z1ICE8Hq+tK8v9Y/fF/D94e38y+ON3T548efIY/mX85tePVnr182dWz167Xlk9EcYtSOPmibtkQKsD2KdAVtiR7vLgys3W+etRazWI+7jax9U+aYxQPBSwamkus+YJGo9E3F86eeHUjfvVExdJ3CNxT1SHLB6i2oDUQfAxYPURi0ckHtBqb645GF++fubug6Ojk8FCE7gButjhlQGYbuDhtJYQDGE8YpU2OxZ/0mifunZn9eb9qLvsLjZx3ObVDj3ehlR1nvbUxz1opEvec6XLFhvB0eP0yMKxZu/kletXHz5qnruI613wrIbVLo07OG6zWpdV2tAnB5wHPGfa6kIaAwjjSuNWjw1OnL/94NydR5+snGaNpxyDqHTYxOMqKk+T2oF1SKBJrcerHfC2iPpQNPoAa0BqymuDQtxrn750+cEX/cs3iu0ha3RgvcKrLRonnAesXSZQowPMx8TH+5SoENVWEku6zl4L76rQGBQavUJjAEbf9tmr5+9/1bl4XXQGrNGJ6l2ANVGtU4g7hbjD66mrpVuod4o1mG6x9g3Y8fsQJP02TV7/d7NQ02K5Qr1bbg1XLt/67N6js/e/nB+f3ixr++2ALzTU8pGPTXvbgf1TuSnPNwkLMPVBDYo4pqEAXwkQElGRF8thoSQAhRRKUbFcKM0V5w4X5w4XAYhE88XikXJhrhzNlwuH50pHynOHy6UjZcAf5fkCwBFAJMXDhYRQKYliOSyUIhFx6IgRpZAILiIeliNRLIgo5GGiP4VFCSCSxM8iCBOUcsIFZkQB15cAACAASURBVILykPGQwYGIOA8JYTjx9wpCGKYRCwswgocsXc1AJAnYcyDRBMQo8CNCfRHio/NeRCXLmLKtg466OzO9Q9LyO6czKqHhXAEAB+cWExalxrf4j7Q1nVKDMRcIjLDg+97Ur177/i9f+9nmvXv32G4G+aqjur6FmUOYRamTIg8mHMrtCeAwgAghDCCIhakJPyLMwFTDVMNUR0RDxEBEg4OkHgRpPpZ8JAthzxza8sxP/stLr/zi3X37pnw373lZQzYgjMRXvED2EXzVXF9x/bzr5203Z/uS6UiAQiw3D5NuZAw7bzpSOgkRYku6JelW1rDzE0Yko9iK6uZ0e9ayZRPggq/NZne8+Oxf/Or1H++dPagiH5dFwLHpGbolqcasaszK5qzq5lQ3p9pZzcxoZi4hQqycbGaBDslZEsAUxcrBQZIrDzkioBGx8ukBSEYkMwPsCMStQvR7XpcUTYKUM6gCzhi5GSMjW7Kszb7+2o+ee/Z7L254+Y0Pdx10rGlfmzKkKUOe1uVZQ8la+YyRzZv5vJER7t7Ies+2Ds5Y1t7pvXs+3qKoWRcFluc7GKd8ho1QknxKiUWwM2E+ILTGmaTnAQpxOXMY9hnBXCDBAJF4ggLygEQcHIY0jMJCJKBuWoQ4DJEQmDNCSD4zveuDnW+9/c6G7R+8+N7H+Pixf/zH3z55vLb25PHak3978uTJ2iRa4o/59vjxf3hJ9CeDP9bWvn7yeG1tbe3GZ+c7zWOrJ1fapy+VW8NCI4mCoLUhro1AO8nqI1ZbQZWeiLuNkxdHn905PDrl17oJ7REPSGNEGiNw2PKlk6S5SqrDcmulf/FG79L1Umc5iPusPhJxn9VHJO7xxpjHK7y+iutDWhvShX5Y7dbGZ8/efti5dE0s9dBCGwIkaLUHQVuAPJJ8jsaY1wZ0seMficWxaufEmYv3HtTPXAziLnhScKWVlN9W+mnCB6sPwLibSEerbfJpE88vRMcWW8urlz9/tHr78+JgjOMlUemEcZtXlni1xSrtp5Uu1W66dkkLcsPGCFLFoBhPxH1RbfXPXr3+xT90L3/GW7DfaYkYgjcmPEe1+7SmrtoBEyxwD2nyR4o/oAQHNKe83jvcGp67dvfy/V8vnjonlgaw/ijV4bregT1ISnvAS4cTlDDJaU3K5L4hyJhsXiZq035Y60W1cVjrfTo8eeLG/dN3Hy2ePB82e8BzpDuUxGc7UZMkcaX1bnGCS0r1bxtu17/0typg0oyQb6eNTZwvpXpvYXjy1I27lx/85uSdR+anlbczOaN8mByLcyjalZd3HPhI1TIImT71fIZ8hkhIeVHAAiUsR7zMeZGJEudFxouMFbgo8bAsaMSiYhgWGCCSsCDCcgTDiiIJME3gS7JqmTtcLM0Vy/OlCRdSmjtcjuYKc+Vofq4wN1cqlguJxKQU8kIkIgpYJywwEXFYo4go6XNhgoOyFdASExi0sQA+wPkShjwqMDAGh+UI8FNU5CKiIqIATRIbMPFAZIqRC+FpkOWauIWJh7BLmFUu2MSdzUsfGupuVz9gmzOmb28/cEjyg2iuQJhFuU2pRZjBmM2YncICxkzOLcYAIuicWIRZAdUoNcKCS1huy1s/fuG5H7z54c7dlpPHKOcYWmAgYkC5KexuALskx9yg1KAM8IdOuUm5SZiBiIqpDvgDETXAKoCPAKuIqBiDWVeFHwVU48LMZbY8+9O/eP6Vn23c/dGhwJMCN2vlNU92fMVHio8UhFSAIJA44niyG6igDrE92fEVx5MdT7ZcUGbkbUexHMlK8YctaU7edGTTkSeoRTbsvOJkEyLEzpqObFqK6Uiyq7iBqqkfv/jsX/zi+b95Y/umPbLsRsJhAYKIM2a5vqJbWdWYVe2samdB7goQBEQhii1Ldh70IqotqW4eouVVS1bMvObklUlyiWrJYKLRzByQKDkr2cvkTUm2c5KRU0w5b0pwRjJyWTPpppk1s3lDyauHXnvl757/+XdeffOVt/fu2e/bs55x0JSnDHnGULKWkjUl2cjL5qxwdwtjm2FOHdD1XQd279mzTTdkFwVOgFwEhYgTby1OAtchQGzdqoXajIKAOoEgIfUEDTilTPgsIUXAzBVwjrnAXPihQCKxtSNG4Uc+IwFDiGDXd/I5adu2LRvf2fTalp0vfLTnSLf9+PHvnkAQ++O1p+lWf8S3x48f/0ff4Z8A/lhbW3v8+PGTx2v/45//8c7Ny2cvnBxeuHi0v0pr/SDpW+nTGP74HvHGmDaWUX3Zr/SPdk+NrtyOz1wijQGpDnFtlOCPxgjXh2FjhdeXSXOZNEZRPKqtXB5evX1s+XQQd2ltCOwFq49wfQhdblAmR+IBXewcbQ5PXbm7cuPe/HAVV7u8mpTXkwR29Fncj+rDQn2Z15dJY8RrA/+Tqjv36dF659yNeyvXb5f7Yxy3abXHKktR3OPVHol7uA7+miFEcbD6AFda6NMGWVhCiw38aRx+Gh+LO2eu3rz6xRfVc+dJo0cqXVHpwIZCVDp8YmyBkC4Rd1PkkSpIRHM5yf6K+2yh9cnS8OL1u1cefPHp6mla76brFVbpssqEcphkl4m4u375Moki7cG2BZiVqJbEq4SNURT3mivnrj749erNu+VuYjkp1PpRrVNe6hcb3TBuF2p9uOpH1XYKDni1FU2WLKmgJBV5PFV71DqFWr/YHBab42J9UGoMS83V7vlrZ+897F+9Pj9c5fVeWO0Wa91UuyriNqslL5GCnvWqjkLcgfunaCOd6JswCH7t4BCGMykWAUakUO/ONQe15TMnrt2+9PmXvc9ufxiwHbJBFmP7k4X9trd16sCuqY8VPUOoQ1mAqQ/IA9SmNBRwafeIj4hHRWJRCRhCPMACYUEYI4wjERIRErjw85BRjrBA5KluFKea00IpKs+X5uZK5XJxbr4wd7g4d7g8dxhWM2WY0pFyEisyVyiWw7DAoiIHiBMVeVgQYUFEUSQizgQlIQVig0YMhKIAPgjDlGLGCHwFWSsrUCYw44hQHxEPM28Sz+ohEgQAPogHX4NJbCs4cQLsBtglzJgvudTLSJn3NWmnlvtI0w452Ht39z4JocJ8kQkHFi6wAQGGgzCDcpNyg3HgLUxMNcIMTE3CLMJ0yvRCaAumbd/63IvP/3Djju3vq8o08vOepXsaSEAI0THWKDVS8QdlOqY65QY8M+MGZTplOqEaoJDJaBOlqoqpRqiCkOojxUdagEzENERUFuqy9MELz3znmRf/j40fv7/fsfLIm7VymidbgeIFMkKq78sB1kHT6vpKso6Z4A/bk21PTlczCS/iSLabN+ycamcNO2fYOfgRHBt2TrFl3ZUMO6+7kubkTEeCIFfNyXnIMLV9rz73nWef+7s3t727M5c55DnTjpZzFRtbVHgiDAizvEC1HEkzczBPgYglq5asu5JuZXUrm1IjSca8lctbWcWRFCdhTYCbSW29sJrJm1LeykpGTrWlnJXNWVLOkuCkakuqkc2auZyelc2soh7Y8MoPX3zuv/3yrVc37t09G3hTjnHQlA+ZCgSw5vWcbs8y/0NhbTfMqYOG8dHU3v37P9BNxSWJOMPBGL6CYgOwiEuITQmc9yj1GUSaJvjDozR1uASUBZRNbOQswSKU+YS6nK0L+QWbTFKZ5CDX9T3LMffu3f3WWxve2r7thc3vv7Z/f/fUqbWvv2HF/aNGH/9Z+Y+1tbWvv/769u0rly+cvHHvTu30OVzvfku9wWtjXhvh2gjVl/3KMGwst85c6Vy5XeyfDOI+5ImBdQXVh5BnSprLuDEmlf7c0rh/8Ub9/OVoaUgqfVEdhvGIxcndEISp10e43g8W2+zTdnPl3Pk79xtnL/F6Dy92gPZ4mmpaG4rqMKpBDvqYLY1ore8crbNjC50TZy7c/Tw+ezGI23ixQ4+3w2p3vclWpAmtMUhN+6TaDj6p+ocX0dFKcbHRXj51/f6Dk7fulHpjcKOAFUXE7WKtz6s9Wh3wyiCs9WjcovWn4APwh6iPw8YyeHZEpRctLHVXz9149Ovl67cLnaFo9KN4EFX6E2tJK6lWgQ5YQDO1btokx2pd1uiB4EM0+rBzKTZWYKL68HBjdOLSrauPflM/f5kudXmzH8U9SNoAgWcYt3i8FNbbUa3DKktA4aSy00QBOlmypPgjinvF+qAYD4v1QaLPaIwKtWGhNlwYnT1168HJO48WTlwQjX44savABie19YoJymG1REqSOlZSCJLqT9eLUgF/hJPdEFlo0IUGryzxylK6GCrUu6koZK496p25tHzt1tm7X871Vjdl8tOEhXFTCec/lJX39++emtnnuCrhPgkxCSlYWxEPPOK6KLCRb/q2jVwfBQi7CDseshKpBHIC7AbYh/MIO4T6GENOuYeoi7+RcJosdHwaYEF4yMKQhxEVIRERhXwwUQpTRUjxcKEwHxXmo2gujIoh2GQAdoQFERXDqBgWixH8iBU42G5BkZoYZDghDBOCCEEYBxgHAfYD5gfMpxxRFiDsIuoS7hPqY5roP+CzYAKfyJ2gkFQd4rnYodQolyzqz8iZHfnZ96YPbjt4aKfsmFv2HlAZK8wXeegSZqXmFEJMwixgJig3mbCAoqDMpTxxqTBhcm4J4bPILhaM3bte/sUz33t9y6YP1Pwsx7Lv6p4eTPSnhFmEmIRMWJAJ5wGIhFANzgP6IUzHVENEmyhCNEJ0THXEFERUEuiE6AFWMdYo1hgzHX3Pqy989xcv/HDjRx8d8nzZt7NWXnNVD2kBVoMg2cUAdvGRBt+6SAYUYrl5x8m5ft5y87or6a5kOpLt5kHYYTqSbmVNRzLsHBzorqS7smErlpvXnJzhKZaXs33JsHO2m7McKcC6oX386gt/9dzzP3hzx44PclLW92ZsbdbI5U1J82QjkD1uBtzCzELEcH3FtHOGlTXsnOnIppVgINPOAShRrJzm5FQ7q1vZiUJFShGJamc1T1LdnOJIiZrVyspmNtnpWBnFykh2LmflZSjns7K6kdPMjGLmNVdVtINvvPKD55/9/iub3th88MC078745oytzVqyZMuKmTfdDPU/FNY2w5zaI8v7s4dmZnYrpqxjz/IS84sVBFYQJOAjQA7GqXXFw8Qn1CXEItjmYCDnAWUexQBHgNKYWG1pckBJQIlLCCASYFM8Sn1CEYT/Umx5fhBgx7N3ffje2+9seGPLtuc2v7dpNnPiypWnXXR/lOjj3y1f+79/+0Pij8ePk/SOtW9276RlLmtrXz9Ze/JP//D3166cPnPuZP/c+WJ3OagNWG0MPhRQeMC30NVCKoOF0cXR5fvVExdprU8q/TAe03hE4gGuDJIyucYKXVoJakNe7dWWz4yu3Do2PAm9sqnME9eHuPE0fJ3GI7bQOdYYnLt2+8TNu6XhCqq2IAs8rPaT8NBJCS3kgtDmmDbHuNp1jyzO1ZoXbtxdvnmn1BuThSVW6aKFNlhUWKWdPjyMRyLNQY/7tNZH1ZZ7dEEcPV5ptM5eu3Hl4ZeVM5dFow/2UcjhSFtdgI0A4QirD6DgPmwORH1YbKwU6itRczVsrkbNFVTpHa73Lly7c+PRr+NT58lSn9b6SZwoKCTS8pS4B3qIsNpNJKWNxOEiGn0W98MYNDGDYnNcaIzCpXG4tMLry4vjE5fvf3n69sPy+ARpdpJlyuTCn+5ZWGWJV1ui1oIz6VV/fQlLWOtBbV6h1i/W+gnh0eiVGsNSYwxrl7ml8fDCjQv3vmxdulnqLENUSbpnEbVEwZoQRZNAEQE5Zk+rXhIXDJxMTTEpBAGwkj4VW2zyylJUbYvFJltopSLW8tIgqg8/HZ07cfXO5bsPTt15qB5dfCeTx0cWyfH6gYBum556f99OWclgbGHm+TTwQeJA4RrseoFtB5YdOND7ageOgywPWX5g+4HtI8cLbNe3vMAOkOMFNkAQhJ2AOD5y/MBO+QOgDdJByXkPYAHEoUL+OnhcmcA8JFGRg7IEmA8QaqRAJCqGkDwG9ymBGScKeSiiSIQhBwokTVZlPMk6C7BLOeIh4SGBD0uoT6hPqMd4QKgfYNennos9+IzpGw5w0qsnhFsq28g/lJvenp9+L3fw3akDO6YV6e33d6qEiHLEuMeEA/sXwgyMDYwNQiaKEG4mtAfRKTVgHQMHnFsYa5TbhbIzPfX2C89955VNr2/P5WZwkPMdxdM8ZCFiIKKmUANzffKcCe0BCxqQnsDWBicN7U8HIRVjjRB9ogjRENECqiGkFiMXu4fe+OX3nnnur3+1c9s+152lTsZWDE+BxU2AdZ+oQaAEWMVERVjxkewEeStQHF9x/bwXyK6fdzzJ8WTLliE1xHQkw9UML2+6WdORYPMCLAiIVUEs4niy7eZhfDdn+FnDy/lY14w9rz7/ly8/9/0339+6I5fJIDfrqFlbytiS7OYlfVa2c4adc30Fll+EGQFWHU+2bBV2QACAwH2juzJsiBI4MhGO5K1Z2ZzVzEyy0HHlxMszASiantUtSbJzkp3TnLxuSaqb1y1JNqfzxkzelDRXVfL7fvXS3770wvfe2PrOpgP7chSrnpsx1ZypKaZsWDPM+ZCbW/Pm1EHLysr5qf07ZUMC/GH7SVGR7XuW59p+4CIoUkJPIQhN8Mck4RT7BAOq8BlBBAeUeZgkHQKUuATBowijhNGEIKFkMgwxGlAGtArmwrbN93dseXfzW29u2fyLLdt2mta1+3fW0ryrx2tPnjx+/GRtcn2Ei+Uf91bm//L2B8Mfa2trTx6vrT3+XarvTTtcHgMCebz29b/97tG9G/dvX75++1Z89jyvd3C1j+tDVBvg+jDFH6g+Is1lXBkUGyvdCze7l24V2iveYg80m7g+DKoDkHqw2pg1V2hzjI8352vd4YUbrfPXRXNEah1UH4JXhcVDMMLAPUl9TKsDsbjUXj196c7nzbNXoDROxF24AKeQJVlqNFZEcznxylZ7/Fi9d+rClc+/is9eZLU2XWwByUGrPQgLTz0puD4UzeViYyWMR2FjFNX7wUIdH1s8Um12V05ef/jVyVv3yt0xjtuQpgpS0AR/rKuEnTzhkNdGUX3IG8NCY1RsjqPmSri0wuoDuthsDE7dePjFyq37pcEJ1uiBKlPE7bDaF3E7VXuk6s6o1gE0A+RHUi3bGECDLphooua42FgJG8tRvT88f/Xqg79vXb7Gu31ab7NaoifllaUEcFRbYLXl1RabcB58cl2Pah2y0EjohLgjqq1kywNvpt4XjX65OSotDQqtkagP55bGq9fvnbz94NjqOdbosVpXNPpinZsmXKf2iGqdqN6FSbHFerdtEgQyUap+a/8STSBIElhSWRLVllhcimrtqNot1LtRtVWsdbtnL1178Ojiwy9al67vdPxdlh3FdffI4i7N2rJv786DuzUzh4lLePJnvYsdKFrDFMEVl7CAsMCnnoOS+EsLWXZgeb7lBTY8BP5C8wI7QMn42PaRMyFF3HXzrW+TwdQPmO8RN8A+Ih6mPgyknDFBw4iKiIKrJYqEEIyHjIeECxyGPIpEFCWMSMqRJPuXkJKQJvnrEYXzlCNEPMICyhEXmFAfEw+GMp9yRFjgETdgiLAAEc9HDnwNsOv6lutbhOihyCu5bVMfb5Smtkr73zl0YLuk5Z/bsDHjONFcgVCHCYcxG/Shk3WJCbCAiYk+lOipkiOFIIyZmOpMmPPlQMl+8Pyz333+V89tm5rOuIGMXdXXHWRRbnKqgrCUcoMJk/LJYoXp8JVyIzXaEKoRqlGWYJH0a8qRwARYQUgNAk2EFg6m3nrtr3/+zPde277tI8vMIpSzVcNTfKJiqiGsIKIGWMFEJVQLAsVHiocV18+DTNULZNCCOJ4M+g9Qe9ierLtZML8ALgGAAtSIaWcsL5cubmw3Z/s5wDFeIFv63td/+XfPv/D9jdve2T4zPYv8nKtkTUmy85qTUxxJM3OGndOsGdORDE/xsYmoHXCHMAvUKiAW0a2sZmYMK2vYednOqW4eokQURwJSRDMzmpkBdgQMO4CNNDOjGzndkhQnK9k5xcqlchOQqRp2Pm9ldVeSpb2vvvj9F178wWvvbth6aCrLsOSas5acMxXFyrFgD7O3541Dhxxn76H9+/a9pxqSjXzHcwFzAP/hYOyiwAl8F2FYwUCkWDrAYUycX9DkTAF/BJRB3QFhFEBGQNk68AGYgwDuBtUqodwn1MOEMKqoufd3bH3nnbff2PzeS1t3ThPx1VdfPMUZ60M4v/GPP8nbH47/eDxBcE/jZh8nv+O1J2trT377D7+5dvnEvfs3T12/dbg39qs9FA9RPMTVPq0NMaxRqkOoiMOVQXXlwuizO5Aqhmq9lCDBtRGqjwCj0KUVd7HjlD+t91dPXL316ehUYq9tjHBlkICG5pg0x6y5IhorrDbm1c5crXfq6q2T1+8VuyNUbYGLJKz1aLWXEh64PhTNUbE5Fs1R2FjmtRFfbB9tDk7duLty6/58Z4yqLVxpQSYYZJ+HtUEYj2BNwxtDyDHj9WVRH7JKGx9bZEcXq53hpZu3rz/8on76Eq7309QvoF5YpZ3Gj4bVPkg3eD2Vr47gE4WN5ai5IupDUm0XG71z127f/uo38dmzvNlldWhLAZ6gF1a7EG8KUaSp5hTYDoAdKQsCjbK83oua46i5UmquhrXBsd7qxdsPzn/+8JOV06TZSZAH8BmgllinmUhWIXAm/kbmx2Raid6i1i80BhOHC0SqD+HM0d7KyZufDz+7U+gM01SSlGVJMUe4LswjRRX/bsJHev9woj9N/S9pRhmgJVZZguWLqLaiajuqdaJq+0h3+cyNe49++0+XvvxKdIdvz0pSVCzVu0o0t03Kbd29a+rQXs1WMLED4gTY9YgbMJ+wAFNEw8T+KiLKBMbUR8TzqedTzyOujW2PJMJMj7g+9TDxgA5J8UTCcyAH4aT5FmEXEsHB7gcv+hR/EA8eBcfwv0QABHAHUG9wTsOIRgVWKPIwokzgMORCMJB3EIaZwCKiUZEnSKXIQQYLutfyfGnucLk8FxVLolDkIiST/xUHlCNMfTI5oByFBUYjAvALIFGAHIRdP7ADZBOkIGe/md2a27cps//dzP5NM1M7ZEN5buOmfbIcliPK3NQiCwgAWAdKDRBqUJCAwJZkIiwlROfcotRgwuLC5NwqRo6tffTSC995/pWfbflo/0E3kGige3pALMIMzhP/LWE6E1ZqeAFEQpieCkQSOQjVCNUwURlPXhQWMRN3jEqZjoiGkBpglQlToOnNG37445/91UubN35s6TmKs5aieJpLdExkTNQAKwBZEFKDQPGR7CPZC+QAqyn+SGwybs7xZNtTbU+2vJzh5SG7zHIV05EtL2e6WcvL2W7O8nIAQQCyOE7OdjIAQZwgb5kH3nj+r5//xX97673t22czs4GTd3XZklVb0l0Qt0qqnQUDTrJMcXJeoGJqYmZR4SBiOJ4MCxpgLxQnC4/NO5LiybqVNe2cboFUJQ9SEt2SYGdk2HnNyRteHuzEhp0HEAMKVtORNCeXd2TLVeTsnlde+JuXXvjBq5s3bJ/NZHGQddSMpSmOxPE+7OzImNMHHXvPoT17921TjazpOrZrOZ5r+4GNEEAQFyXj4ABqiaCWGZoRYR0DLUWg8IBo4IAyxDh40VP8QShfjz9Sy7pPqE8wwpQQFgSBEyCfMR95eWl269aNb7/99pvbdj6342OlVPqnxA6z7rr5+BtJ7X/k0tT/1e0PjT/+HfT2+He/+93NG1dOn+hduHK5snoO1/t4sUerQ1wZ0DjJRyfVIRyTymC+tdo9f6N94VqhM8bVLq0luhBeG9N4hOIhbSyz1qpfHyil4/zT2vD81da5K+HSmC70WNwnjQGrjdNEc1Ffpo1lurTCG2O20GmsnLxw52Hz7BUSD2h1ABqIsNaj1YGoDnlthOtD0hix+ojXl2ljGQpdi5Vu9/TF858/rJ+/HMRtr7LEKm1caUHcBY07sLMgjQGuD8OlFfDI0OaY1DrBp1X/yKfF44u9k6duPPxi5frtqDcitRZfbEN3TBL5VX2aRkrjThSPQqiRq3WT1JDGkDaHUX0YLo1ZPCQL7cbw9K2HX569fW++vwLW06jaimrtsNYRlQ5fBFVmh1c7Tx2wcRvWH+sVoAkcaYxgoua4tLRcaIw6py7dePDV6LObhU7isBVxm9c7vNpKtKUT5JFSDqkINElYrya23qRhLpVoTPJME/xRHxWbQ9Ho10+cv/L5bwZXb4v2Mq/3RHUJ1i5h7elHWK/h+Nbxt/LXv5kFsi4aNe6AKDWRplYTkkZUOmyhBaktYnGpUO9WVs5evf/l9S9/s3r3UbZ09N1sniwsksX4IOKbD0x/sOcDST7o+JqHLAdZLrYBK3jEBb4B6leQICTENCKsQKMijwpMhIQXBU/kGhRsJoQFgBXANgJcCFAFT7EF8RDxAH8ABZIsaJCTEg/rJZ+/jz8Q8tPzhPqMIzahRtbZa9lkSFgQxXI4f6Q090m5fHQOpKzFcqFQiubmC+W5qDwXRgVaKPKwwHhIYOMDaANPCA+PJEIQzCZaFuwEyA4Cg6I8dfY5ua2zuzfO7n83c2Dz/gPvZfT882+983E2KyJOSGKRZcJJjSoJGpioQFK5BqxdwJErhM2YyUVyQJheKLquvf/11374i5f++5sffbjbsfMYacj0iJNYeRNAs+5pE3FrYpYB/JEOECGYqAkESUSpGiIqobCdgRAzjTA95NLWt3/0kx//2S83v75DkfKM5FxNsRUfm4zoYLEJsBpgFVgWRDQPKz5SXF9x3MS46wV51887YJAJ8k6Qt70EeQAK0d2s5mSeQhAnC/sXx5MdJ+f6kuPlTDtjeHkXya419fqL33/x2R9s2rFlRy4zG3iSo6mWbNg53ZUNLwlgNX3VcpPXteyEX3F8JcA6CGgwswJkGl4evLuqsy8V7AAAIABJREFUnYUoEd2VDVMy7Zxp5wBemM4EJ7lJ3qvhKaavGp5iuYrtKMlCx5V0V07yXp2842v53J5fPvudF1/64WvvvPuBpOQwztqm5uQE3h1Y22eMmRzjB2b27939rqZnLd92fceFtQtCDsZOgDxMAoy8dQNoA24uwghTPNmkpGKOFH8ABIFiI8oEYRTBfzyMwy4GU4IJo5wRyhljGAcBZT4VPsGYeFJu+p1Nb27Y9PZL72x57qN9Iq7827/+C+wKJuFka49/97Spbm1t7U8Rgvxh9aePoTfuyTr49ptfP7xybnjh4sn26XOFpWUwoOJqP4i7ftwnjRGLh7Q6JPUxiQci7tdPXu5fun1seJrEAxqPSGVA4kEQ9xOfbXNMWit8adU8EudIVO0MV69ePzI8gatdCAAFkoA0RmxpWTSXw+YqXzrJl06SSr/c6J/47MaJm7fL3TGp9Plid3IlHvBqL0wkokPaHLOlZVEf8/oy9MV80h5Bk0upN3YXmyLuisWkMAX2JqzWBfwBNbNhc5UvrQL4QJ8s8COfLDRb52/cuvnFV7XTF3AdmlxavNoSld7TyPNKOw3eCGs9UR2u77iP6sOwsRw1x4WlZV4ZhJXWmSvX7n75m8aZy2FrCFf6qNoOK0uJzhRWCbDEWR9tXuvAzgWKbcHkEtWHMKI+jJrjsNY73Bqev3n3ysMvj506y5tdUW2lag8at0AkwSptXu2kSWIpBZJGffBqa73a9KnkotYvNYbF5jBsDsLmIFoaslp3rr08vnr73OdfxWcuhY2RiLuTgLLO769U/h0Z6eTT/f5DoP9lPf741vM8JU7iHl9MsEh5aTA4d+Xagy8vPfp1fObKDt3+2LTn6m3r2Kcf6vbbez7edXCnqs+4nuYGpoNsC1kWsgAKuDjBDS51fe5jgViBhmURzYXRXAE0FoX5IiSZgg8lCergFCiEBIhgN8AunhynyxRMEvCBiYfRN8iP9FEBsoEygQFNBqEePDOhHmU+MChooiMB0EBYQBhOrLYFUSqH5bmoNBcVyyFQIJOotLBYEqWyKM+F84cLc/OF8mRKc1GhJMKIwlCOmMCU+ZT5hHoBcQLiAP7wA4NhmXsHfGlbZs9bMwfePbRv0/TMLtkzfr7hrX2yPH9kjnOPhy4PXR7aQthMJLIPys0UaiQqjckACkmwiLBoaDFhcWpgbPDQDlB246YfPfP8323cuWOP60kU667pYjuKfCYsIDxEZIO4NYUgyUtwgwuTC/Nb7phUowpgBYYDF8J0ynREVMrNQqTv2vrcT3/8Z7/c9OqOfF6iWPYMxdN8bIJwNUUwEx5FQ0TzkeYHEP2uACni+ortSxAcAh5d2JLA6K60Dn9IEwlI1nazQH6AoUZ3JTdQHWv6zV9+/+Xnvv/Wjq3bMzMZ4uVdXTFlzVYMV7NczXI101GfSkk81XIV11fgRROVa6AhbInI46GLmO4GKhiDJ9kkuckABFENWzFcTfc03dNAvKI5ed2VHU82PAUMxrqjajaknsiaq3qBKmU/eunnf/nSL3/0+pYt78uqQonqKFHwMTK2zRgzswjvO7R390ebVCNrI9fyXFi4eIHvo8BHAWi5EcHBhPPAlCCCMSWUUkwYIQRTAtTI+oVLkohDCaaEcsYEp5QSRukkNYdyBhCEcsYYS4oeKUYE+1QEnCPiIT84eGD3ts1vbdj09qtb33/94OxCv/X46/8JV8m1J49BHPkkSWf///HHf/C29rTM5TH4dr7+3b/cuX7pwoXx1Vs3FsangrhLKn3wzZK4hyo9VBv48QDMsWyxf7h7cvTZnaVzV2lz6Ff6QEgA+EjKaZsrrLniVdo5WuRHPl0+d7l97gJt9lmlHVb7vDYC9ECbY+iQE40VvrSKKp3gk2pr5cz52w9aZy/6NYj26qfuU14bhPEoaaBtrIjGCoGtTaUrFrpLq2cv3v9i6fwVWm+jxSW46BYriUGGVycm1fowqo3Z0nLUHPNWIknB85+Wji+OTp+9++WvT9+8U+4vk7gXxm34s3494bE+fhQGfC6FxgieOWquwBqIHl+q9ka37j+8cO/B3PgEr/fSdNEwbhXijqh0wmoXRKBhDNkhrfU7CFi1iCQ1dSjqw7CxXGyOi82xqA9F3G2snrv5+Vcnbt4ujpZpvRvWeqLaCuNWWG+HlSW+0OTVFqkuhbUeq7TThUuYikOrLV5psoVJ1BiU2db7ScRIvV9sDiFZtbQ0KjaHYa13fHz25J1HJ258fmR4Cip5n+KDuAOrkG8AjnWS0hSXgAr1W92261pg2oX605Pwq4jq3WKzX2gkeWjwKUrN/rHBie7ZKxe/+PLiw694s//mdE4Jo1JjKRvOv5fJbv5o14FDHxtW1vRVwzdMz3A80w4s8LaYvu0gO1mOMN+nHmgjwJzCCpwWuChHxXIBPLEpHInmCuVysQhwpMgLRYjZIExgyoIURtCEJknQBiV+ym1g4qWQYj0igQdOjl0Y2OAkJ6kPZwj11rMj614uoV4wRYQFlAUiJGFEw4gUigwACsz8kdL8kdLho+XDR0qHj5SOHC3PHykVy2GpHBZLQoSEsCBRoRIHE5diOUKHfPm9mb1vzex/e9+Hrx/YuyVvKD97/c1Z2z66cKRQCIrloFgOCiU/LDhhwU1tL4wlEahpEIgQNqxdIMwjjGwmHC5MCBaj1ALnbSjUD7a98OJzf/vGjnc/UlSDcw3ZHnHCgs+EyUMrKroisnloJV5cMUE268AHYBERWmyiDgFTzGT0iTtXo0yHl6bcLEbO/l2v/uLH/+Xlt155L5PNMpLzDcXToIAmfQZEEmUJpjp4dL0ALL6QV6Z4gex4kuvnwak7yStTgF0AwQeYX2xfsryc40nwENvN255s2DnbzZt2zsOK6xza8PLfPv/c37z5/ub3c5KEUN6zVEfVHJDBaranW65muYoVKKav2hMxiunLqpvTfUV3Zd1XTEeyPdnBGuE2Fz6hTkAsMPLAa1kT+OL4hunpuqcZrpYgFVfWXdmaxK/Znmp7uuHqhqvZnm64munLHjKyM+8//7M/f/mFH72+bduHiiphSwR7ibUza2b2qOpH+3bt3vOuZisOxg4Okt1K4CHkI4TAduWiYD3+8DACqJHQIDRxu/hAjUzqmgmjBG6MUs4opUmVNBxyzjlnjBFGGWOAS3goEMGYMCJCxDFjJPDdg/t2vbPpzQ2b3nl5664NhzK90yefPF6bqFC//sb19E8QfDz5w+pP1y1fHv/9b764dPnc5Svnhpcuha2+X+3hyiBY6JHqkFT6tDoglT5b7IfxiMadQr3bOX1lePnWkfFJVEkSQgFzkLjH6gMaj8LmKquPzPJxlxe7o5XVa9fmhyu42seVyZKiPhL1ZRIPeGMcNldZPCRxD31SP9bsnf/s9plbdw93l9FCmy32abUHHXK02ovqQ1rtJRHsSX75Mov7/vHGXGt46tq9c7fvzfWWg8U2q7R5ZQkUFbTeBdUIBHuAzrTYWGGtlbA15NVO8Ek1mD92rLF04fqtqw+/jE+dJ40e6DBYpQ05HBCumkaeg9Q0fVesPkiZibAxYvUBXWyx443RmYs3Hv166fwV3uyLuMvjpTBuRdUum0hBWa1Lqkm8KbzKelgT1fuiPhT1YaExSgrwaoOoOYZG2VKzf+rKnc+++Pv6+cthsxclaKklKp0IOJvKkqi2SHUJWJD/k7r3fK7jzM9E/7Ctundd413b1167amxPUJxRpBjFTDGJOYAATuqc3tzhJIABODkHJOYgkmIOIilRlDTREyThfvh1N45kf9nr9dwZ1FuoxsHBAUEV2I+e6EXdHpHhNJzndSvhVp8fJWZB9wH8ETSGQWM+11oEIqT30Z3Ln3zevnLTbQ15dSBKHV7r8FrHHYnM+KNbcY1eUO/GdR1xiSrUtY2Ov8QBGVFuedV2XAk/ima8Wjdo9P2ol+xUb6lz+ebcjXuXHj9buvfkAPPfH0/6pSqbrR6y8Oajx3bu2z2ROGQYSdmQFPiX0VZhRd3EhuYYGtIMpJu2Zjm6aWsmNmxk2E7sM7Ut6lCPuT5zcyLIublckM2HfWLFYj7s8CgGxalscSobkgoFP5f3/IBHHs8QKzDuQOoE7ughtsAWJXaMPL6HP+KICrARjDvQ3gEfjqKTSOJZCdCG7R3EoswG4ZtQG8QjaB7zA57NeyEQmcpOn8xPTeeK07nCVHb6ZL44lYXGkTAvIxzGHZerLh6zMzuP7Ft97MDaox+uOrT3/aMTx19dsz6NcVDMEqYJzxBCz+ZRvoizeccLTAAHMfMRtpBRBa7DRnahClfjru67BucaEQqmMky9MKbnfPXowdWvvfy3721a92EikaYkg3XT1qirUVdzfTPI2dmc7WctP2f4OcPzzFHw8e9ZkNHtGMIUKtKUqxhLFGei+hCZUoUINRcY4/vXvPrjv/rZ2p9tGzueIGTS1iRTwq7FXR3YFOA/wEQCogyAD7CDxCdUZ1DKgtSMmQTwoZlJ3ZwE/AGOEMNKAV4xrIRpJyE4Y1gpxUqaKGUax9576x9fefV/rdm6Zef45ARBk7aWMNKKk1LtFGz2GnZatVO6ldLNpDVaj2YlVTulOBnFgnr4yYw+oRopCykWVSgzhWcxoVlOSjdjO0ho+4j/tPHRrZRqZ3QjbZgZ2U6rjmLYiunIKkobtoSZNn5462s/+qufv/mjt7ZvPpA54eIxpO0+oU4clOUP9m4/cHCrYso2oSZyTOQAzgD+w0QOZOAtjHAELwB/ODQEH6GSQjkcABzwOLzFPAdwIUB4wKdC5ME55xTwBxOUc06ZIIIzgTkjjq3t3//Bxk3r3tu08a1tB7YkpfM3ri8vL3/79TffLH/9F4k4vvv2/6P+8s0ydIv9/rfPHt25eePK4tVrpcWLtNonlQGtzOHSgFb7vNwRlT6rzpP6nFPpO9PVcm/h6r1H/eu33EbPPlPHsx3YbKPVPqoOaGWO1ea81gKq9mS3cKbSuH7vYfOjG6TeI6Uu1GxAsZioLbj1Ra+xFHTOoWov403jYHrx3OV7nz5vXb2Ja11U6sDumqj0eXUOTKO8Ogc7uqK+SGrzrLnAagO31OksXb328Fn36g1a7bNSW5RbbrnrV3pBtR/aQmtD6EIFi6vbXATzhKh00amyP1sZXrz08PMXl+4/ynbmrEqHzYT2UlJuk2oHYi8wxeKWu15l4FUGsC4LAzF+cwGG7vz6nFvtkTO1M525Ww+fXX307NTwHKt2BeRFS4Bj2rzcgr0YUBB4uRONxfRBZgpNplGlKVhZc61FyNn61X557vztpy+uPnoyPX+WN/pepcdnGiCjiHKLlZp0tsHLLbfUCkptUW6JasstNUOfR7UDuAoYEV5uheRHtRPUu26l5VY7fn3gVXq5cMx23qsNT/XPX7j/7OKjz0pnL7FKX1S6rNT2Kj14fUA5bqUVw4WIzGj7EToJYz4jZ6VMrNYW1Vbc4RHUu6DCxDu3uXq/0ByOdqvPzl04d/vRx59+df3J8/KlG5tSyoe6kas2jOLMjpSyfu+uvYd2pDKHwWGnmJJsybIlGZaq2bpka4alWkgzkK7ZumaZBjJNW9MdzbBUgCMG0g2k28gAMSXsGfNFkPNhKC6fz+YLfmEqW5zKTk3nAH8UprLAJRSKQa7g+1nhZZkbUOET4RPBMaMOmPQJt6lwCLcJc0blGELtmMYgBEUSjBODGMAx8By4YBzFLtcYf6AVZ6tFqIWwMZoHDukZgcG76vosm3OzeQ865gvws0wH+Sk/V/RyeTebE0GWB54Z0ARR9o0dfP/g3lUHdr754e51R5MTmz48nMZE5LxwtIXplOuub+YKqDBFvKwuPN3zzBBzuCuBl9ioEYIDEaZnQ0MolQEfuMzw8trEiU1vvPIPb61btW18bJLYCrF1K4OoHoIeV3N9w88ZQd7M5Z0ga2Vzth+Yrqe7ng7ODwAfgELiahBM5RWrbNSaGta3E5lyxfONyaNbXv7X//bz917afvx4QrAUNtNWhrqa6+mUycIzmFCpkAiTURSQATsqqDAmSoXpXCtp2knTTup2AipAZDOhmhOaNWlYk5FfNWnaSd2cNKyEbk6Y1qRmTSrWpGZN6lZKMyZMlNKNsXVv/OMrL/39u9u3bJ2YmCBo3FaTVtrAkkOlkHfBaRB9LCflOGnHkaDcTHPSphVGcw0rZZgZzYQdu0lVSzo4rEtxfVN4BqayjaQwmwM8jTmpRUVqupmUzdAzK1kJOaxfy2iOBK4XzLSxgxtf/tF/f/Pdn27bs02g45a256g6sV9Wdu/94MC+LbKaNrBjOLbh2GA4NRwbwIeJHItim+CQ8Ij0F0AYcMEp41RQFh4Uej5C5AFtpygWYgTnnAP/ITyXu3DFOOdceNxljBHOXSa4YC5jTHDqmNKuPZvWv79m1cb3f7bt4AFTvXH3LvhARjiPv9R13P9y/BEWx379zfLychxcjv+6vvry+f1b127dvt67dNlr9p1K1y71UWVIykNSGaDqAJf7uNwntXlSns/V5ueufnz27sOp+XOo1KHlHq1AhWiPlnuo1MO1IWsuWKdrsp8PStX5K9cv3nk0PVh0Sk1S6otKH5ZaIZsKx20usmqXTJdKre7FW/fO33uS687jSpuV2nHAhJd7bjVqGYe6s8ZCGHKp9E+25i/feXDp0SfT82fRTJvNNtxSyy11+Gwb7o5uuetWB15l4FeHQWPeay3x1iJrhvXq+GT5VKNz8+6DB89f1C9dpc0urXVFqUcrYTYVjKt4Nky+EMjHQv4CNB34QSpzojYMLSal5vDC1adf/vL83bu5/hKvdbxqh802eKnJyy1aadEKFG90ebkT/6S83IG1OVbt0lo3YomGMF4jakO3Oe82F73asFDvnb328YPPvxrcuAvTKjGlAeQBnW2wUpNHh5Wa8KGYbUIEl5dbrNQEcQrwmVtpiXIL2j7CnG2179W62fo8LAu2Ll6//uzLhTuP/d4iq82FJEcFTKZtABkBiEr174dZ/HDYpetXOvG2CyAJ+HK31PQrbXg8D13sjV6+0c83+sX6IFsf5pvz+cYgqHez9WG21is0h53zH9149PTupy+uf/YLq9Zec2zSnD6da7Unmb/9+MSWD3cdGT8gKSdULQlbXBkjnTEysiUrtqJaimYrmq2qlqI7mu5oJjaA+XCQYTs6cCGGpVqObmPdQhp8CiACd4lwiR9wL+Bhn+lUPh+WmWahVR3q1QGITJ3Mh7fzYgA3eD8rvICHFWQedT0aGks5gvffBRbOCC8SGkEItYEIGf0s6DXwhFgDgq+KXK5m7Ccl2CTYJNTCzCIcxJoQjgiXCJ9A72qu4BeKQaHoF6eCbE5ks3gq0LlzTJ7clT6x48TB9ccOb5tIjG88eNR0s45HVaKbWAe3KaEWY2o27+SLOPAM39W5q3Ff577q+kbk21AhMRsf4UFMV4kMngphGhcyE1o2ZyvJnW+9/ndvr/n5B8ePH8NYJkhCKuzlEqESKjEuEaEKz3JdI8ha2bwTAC+StbircU+JMjhKHIRhkfgCcAQKRSBNw7jCuES5HgQodWLraz/+b2+++5Mtx46OC5rCpmLLmCuYykwYrh8ezzdcT+dCJjTt4DSmsrOCAzKmk7FRGnCGYafB8xFRIIA5Ji0nadpJw0pYThJcIMCLgEcE4IiBJcs4se6df3715X9YvXXdzkQ6LUjK1iUz4+AMYRqmMkKyRSUbpW07ZaM0BHwcJ20hCXpKDCthWCs7NbqZVI0UFJlAbMe002BzAU4LYwnaTUKfLARzrJRppy0nY9hp0HQMO22Zim6lDCdp2TLnxtih9a//5P/atPUtwcbUiS2HEkd3K5m9x/YdPbRL0xTLMgxkruAP7FjR9pCFQ10mbtIjjDqUUIrZCvHBYsElRhvhYeEzOedhETCnri9CzUWEBEjYGswBzTCXCyaoEIIxQSk11PTu7RvXrl/z7sbNP9tzeJLxR4/vRYu4cCv9j/HHn78o8yfgP0Y64aPMyzfL3/7x93/49MmDu3duXLh548zcOVrp0GofVYZOdUAqA1hco+XIRloe1BYuX7r3rHnxY97oW6Umqw1IpUerQ1YbsMqQV+dEe4k05tPByQx2K53+lbv3u1dvuI0eqXbiUnNRmxeQcW3OayfL+nSZnKqK6dmlKx9df/xZ5dI1p9ZC5Rb8jzWUh8KECqRaBNSdtRbd5rxfW/Rqw/6Fa3c+eTa4fkvU+wARRKg+rOykgOfDr8951XmvOp9tLPHqgJc7dLqSLbXmLl259+zF2bsPg+4cKbdFpUsrrfCGXW6JSltUutAXAjKQC63t1VAVCsO30AZW7uBT9elG7+OHj+9+/uLM2YtgExGVSH0IYybd2Acaxl7KXRi2DT0ukazj1udEY85tDILawGvM+7UFrzac6S99/OjZ9Sefnj57kTajldrvkgrAgvDvtn2MtpVH4ZfwO/rVfjw+t+LkqA2Cxrxb7RW7C2fvfHL16RdnLl5lzQGv9cIfJHoptwIu2k52pUass9I2FgEjgCa5Zj/XHAS1gVtpi9kGn2m4peYoOsk3Brl6OEEHtEe+0c+3BkF7OFWbm2oMm0uXrt1/+PDFl/e/+HLh7qM9JtuSUPxai8zWjlt024EDW3duPnZiXyJ9VNYSMGyRMdJwJD2j6pKqS4opA/7QbNVAetjnMZKJdbAJjRcOMSykWY5uO7qDDBSJGiS8YcPkLPMCniv4+RVfZy4EHxH+KE7nTp4qTJ/MwwGZA0BJoRhkc258IGQLuES4JIYmETpxGF+BJvFFCFkoqDz2KB0CeAWkmfhBymxKQjQTxYPNFa8Jt7mHuYe5SyD3G2R5Lu/m87SYM1wyoaY/VJN7lOROKX0wpSQ37/kwqRmWxxSBdWojbFLhQB2W65v5Is7lHS8whWf4WdvzIkXG1cDAEaMQeARaPQB/wP+Oc65Ba3uQNWzt8Oq3f/jGqpe2Hj50nDCF84yjqURzYAiGKpwqhIWECry+6+lZEGhyhheY3NUpV0ADCnvJmAxN7ZGlIy4XgdJVlQglyFpqeu/rL/31Gz/7542H9iURzSA7bWUMpCGqR2yNLDzD80wvMJkrw88FokzoP0WpyIiaBGcG2EuhxF03k6adjFIzSci/ABYxrEQsxxh2WrGSiEiOOb5m1Y9fefXv12zZuDORnKQ4acopM42o6gkdMdjBUUD6oVSBzhJCJcdJ23bKtsOsjW4m4T1Ur44eUIVslMIkw4UqPN31DeEZ4JhBFJy2MiKKjSQLSTaWLSSB8ISQ7DgSQnLO14/uW7dxzb96ZL90fM2hySOHLOvDIx/u27dNNzXoHAPOw8LIxFY4fEgcqOSBA32+lGLKGaCKCIKEIgvljLsipkbi7DrndBR/CI/HWkyMP1yXx890XRfy7UIwxghnSFcSW7dsWLdh7Ttbtr6777DsBY+f3l9eXl7+dvmPoZPy+29//uBj+U+BP8K88tfwdwTtKf/26y+f3Lt+/+Gd/uUrXrOPy11wmJLy0Kn0UalHKgNc7vPqHKkM8u2lhev3F27dK3YXrFIbVQfQMi5q8zBmCykSc7YzQXycK1y8cevC7cdQuYGqPVbpg/HCbS6y6ryon3U7Z+X8GckrsJNnKs3uxw8/ufzwodebI+U2tJHSah9G1Eilx2s9Xp1zG0uiNg9rrl4jpD2ufPzwxpNPpxfO4Uqbz7b5bNst90Ulas6ohT3lkYSxkG0s+bUFt9x3Sx0x2zzd6d+69/D+8y9rF6+wegcQRqywhMxEpUsrHQgBwbKdWx2A2xRoCa/ZB0GBl5riTKV3/uKjF1+cvXs/25unta6odKGgAsiYFckjnoyp9r53QvBRG7DawGstec2h1+zDWExQG/QvXb///Muluw+DwYKod71qxyu3vXKUoAFTRbnllUMJBlZtR/0WImoVyzb6YelIrQ+ZXhA7QHkJagNQXs4sXbr+yRdn73ySnz9L6r045yJCl0bHr3UBf3jVdrbWDaqd7/EfoOn4ja4fdXi4lTYvNcRswyu3srVerh4eiNfmmoNso5er93PNQbY5yDYH+dYgqPeKrblia2Fw9eYXv/rtw8+/uPLk8+mzFzenpTHm5Zp9pTi9KyNv2LNn9/6dY8lDKWsybSQkdXJ04RMWMVQjo5mSpGdUR424EBVYkBBwQMkpMmwUChY2DqtOoW0MCk+jG7YdgwBwrfoBz+W9bD50hEyfzE+dzIPNc/pkfmqqMD1dPHlyaupksThdWDlT2fgUikEuF56wYcx3PU+AhzQmS2JQ8h3/KbXhABGCiTmKQgC7jBhawyfDLDmhFmUmYyalBmUm4TZzEWAdAaSIi4WrZT2JWEekxG4ltVee3CWlD6c16f1de1K2rWJz+9iRhGAqdRykE66Pxl7Aher6puvbQH58xzHqavFdH/ZsY3cnExp146itkQtsgSfWr/3xG+/8eN3+fYd0Ky2IhHQDaZgr0e6uHBIYkM5lqhC65xtgiXV9E2pI4txK2OcRyj3yCP5QOddY2GymBllLl/a9+fJfv/L6v7y/b984RhK20pZkOrKDVIsqcXyXCRURCfyz8LWwYAfgA7ylox1lMA1jWBE0CfMyKxYQw0pYVtKyw353sK9aSLLN8fWrfvjay//Pmh0bP0hMJDhKOLpiKw7RMJUQytgkY2DJdDIOlhGRMMk4KBX5YTOGnTYdGQAQyCuGldCMCcNKmHbCwimIDUeNJhn4poRpwrO8wGKuSbmOUAahTAyzHJwJo0BEsbFsOhnLlglKZia2BvZ2lN40rkweVIxN2zfu+GCNbEgr+otjI4LDNQCKMEUYO7AeAEBkhM+gUH7DGImRB2GYEMIYiz9FKQZIIYQY3UKKwQdQIEIwzxOeJ4RgsToTfciEYJw56cSxbZve27Bh3btbt63ef9zK5158/hQaQb4HNf4ikAe8/Sn8H/Ffx7fffv3N17/7/Pk0WSLGAAAgAElEQVTTZ48fXPr45nRvAVV7qDpwygOnOu+UB6TUxbN9p9JH1QEuDUipX52/dPne0+qFq6TassstVO2RykDU5sGUyqtzrLnAq3NycCrN3fb84vWHj0sXrrBqNxysrw5FbV7Uhqw2x2sLfuucaC8kvNwJ3cpOnb5w9cadZ5/VL1wh1Q6utFmp61eHXriWAjd4YDsWocXLay25zXmv3O4sXrr36fPhzTu83Sfltlfuwv4ctHWtlGTUw7SIWwevyTw0mheqvbnzVx88f3H27v1CfzFssqp0V7BLZQDG1XDvDdiI6sCrDaOZt/mgvhjUBqLcojN1cqY21WjeuP/o/he/qF7+SNT74OVc0UQi2gOoHdibdUcejG2tojYU9T6vD73GvN+a85pDmPc71Zn/6N7jO88/L124xFvDOKbrVzpe+TsdHtBnulJ1OoI/AI7ESdcYf3i1fq4+jJpJB15l4Jb7+dZw8NGda09etK587LfmQl1m5GsBQkURlW4IPgBtjGzbjlpQ/VpXlFu81Ii4kAHYO8DtkW8M8o1BrjnItvoAO3LNQb4xyNaHZ4YXZ+cunBqeO3/rwYPPv7j65DPpdHnd2CQ6edqrNo8gtm3sxIa92w+N7c3IY2k1OSlPJqTJpDyZVlNpNZXR0mk1CV3XspGRzIxsZGRLkq2QBVFMWbUUwB9AddiOjrAJQZKRVjHLwSZm4eYLwsb3QisxCglybi7vgS81XwyKUbpkeroIZ+pkcRSCADUCfEmxmM/ns7lcACMvQc7PZv1c3oOTL/h+wDx/BYvE1AgXiBKbYOt7+OO7nIdFicVCKQeN4pLIXGJRZlJmMm6BpzV+BS4QZ6mATzravsSxbeOHN08c2pycPDCRSq7+YG/CdgysvLH251uOHZE8oVPbxAYTRthwKsIJXO7qRChAS8ANPhZcYggSdngIjTBFeIbwDO4pVEjh4K3QhKcznt625eWXX/tfq3fsOKhqEicS0k2sY6bB62MqM6ERoRKuc9d0XQM28KI5OiVGOVClOtqpCnQI/GEIz2AqYSwhkqFc9X1LVw+8/urf/vTVf1r/4QfjmKiMKLasYdkkMiaQAYZ9XRUTHWIyGEvQGY9w2nKSCGUcJw19qSBYwNHthIXTFk4bThL8pyvBGTv0XoT9IlZaNRIqSjtUQtbE+6t/+PPX/n7t9g3bkxOTnCSRkbElw047OGM6GR3JGlJNrNtYtREM+WYiukI1sGISNZywMSdjqAHjwDaWDSxBoapDDN1Rwy0CojlYtplOhcVdU3gWZK0J0xwsI2wwpiOiWFw3mWZTk1CD8XTO2WWnt4zLyb1JafvOzXt3r1P0tIFM3bai8K0NmIMQhDEm1IaNAkxRzHmMHkpxFG+hlJMYfwiXhL8XnEYsB43pEHiO64IXhAHb4XvCc7nrghzjcjdSYcKsjJMaO7Bly9q1G9e9vW3P2qNJr3rmF798sRz9X/2oIyQO5f4J7u//mbf/cvzx9behNPXtt8tf/+43v3jx+Paj240Ll2i1j8tdXBvi6hyuLjjlgV3qg9uDlod0pldozi9evzf46E62OXBmGrjcxeU+lIDR6tAu96AClZTbaZHzTp6+fufOuXv3gu6CM9t2Kl0whbDagNfneW2B1pfc9jl7pnPEoQndaLZbtx59snT7UdCeByuJKEW1pJWBXw2DKqw2x1sAOxa91pJbHUzVB5duP7z59LPS4kVcadJKK6h2vXLbLXX86lDUhtn60K/2g8YQ6jHCr20ses1hUBvkKt1yZ/7je48efP5V7eI1cE5E5EF3Zdq+HiGYKPELg7p+fU7U++A+gfZPUerw09XWwtLDz1+cf/goP1j0akO/0svXul655Za7otx0K62w77zUBBICqsfj1ZjwOzaGQWM+qA3c+pxoLBRaC/nGAPBQ4+ylhy9+cfHh46m5Ja/WDap9XmqC0jQqc8QSTxxFie0XUIH6nSqOeg8a3KFSDAwf2foQbKezc5cuPfzs3MOnp+fOs3on3LiptHmtIyrtbK0XizhhXLbSASQRJ1/8kfZSvwb/jZpuqemVW0G1E1S7wHlka71sow+iDJyg3ss2B7nWMNcaghzTvHC9dfnmzMLFxev37jz/YuH2/Q9Me7uk+bWufaZ61CKbDh/c9uHOieRhWR1LqRMZJZFREpH4koZ2BDgZLQWMiKSnZUsC2AFHs1WwfViOjqL1K4iQILBtYhNWXTAL6zpidiEKnoQQhAssXOL5LMgKkFRAZylOZadPFaZPFaZO5qdO5qdPFWJFZlSaCQHKVKFYzBem8rlCNpv34lhNoejnC16+4OXyXqzURDINimseR2BH6F0NIcgI/qDM5sKOba1cIC5sOABBKDMBkRBqEGowbgmaCtiEmdk9dmDD2IENYwfWnTj2wYnk2KurVo8rmhc4W7f87J33Xtu0f2+CMEtwm1p+QPyszTydeXoIR4QqPAMgCIAP4EIwlblQKZOjftJQv3B9I/AM4avMlUPJJtCIkFxP3b/rzddf+4e12zfvk+SMS4EFCZOx3y05jQrKlEhkUQAlICIRFlpTw+/OZDCohkEYrhChAkFChEK5EniGYx979+d/8+pr/7hm5/bjDkoLkrIzNlYdKiEmwwIwwAvCNEx0G6UJkSmTCZNNO2E5KVAoHJwxUcpwkg6VgDwwnKSFU1FxSORajYQb05IMK+U4ko3Sqjku2eOqM4mIRJzExvd++OpLf7dmx4ZtifFxZieQnHYkA6c1M6kaKdVRFKyplmw6qmFmLCttWWnTTpuObDqyhRTLliEmE3bAG4nQAGulDFsynQzCmkM0A2kG0gwbKkYSEizt6ZO6OQl+W8IUL3AoMwmVsJM27aTqTBp22kaSgyby6EMjsXlcTh5V9D17dxzcv0XWUrpjaJZpOHaMPyK3B1nRX8D8MTqZxAg8jVLKGAu5DcAlHMFvhHDJ98wfMRyJ16EZI0ByeC4XAFBcBmZV4bmu64bYhSGGzbGjezdtWr1245Y3PvhwU0I+02z8/g+/GUUZfynIA97+JP6P5eVvvvnmj7/96pe/enH+9u18f94p1UgpzM2SyoBVhnS2QyoDVJnn5Z4o9bpnr12//0n13CVjpu7MdvFsD5f7kMIlpQGUn7rNRVTqoJMzgwsXb33ypHnpOqn0QjBRHpJKj9QjDqO24DaWrOnKmI5tL7hw9fqtJ8/K5y6Scts506HlASt1ca0PHAOQJW5zkVfnRG2BNRf89lm3vsBnWs2FC3effbZ4+z5vDdFMG+6IQAC41Q6v9YLKPNAnXmM+21zwGvNBa9FvLrjVgV/p5KqdufMfPXn+JYRcaLkHUgittHi5BQwKr/V8aPiuhFUfoh7KH2HlVxNaRxfd5iIrtYPZ+qVbdz558VXj8nW3BVpMm1eabqWdLcO9v+NV26LcdCttrxzVglXa/ki3OuRsc42FXGMB/uS5xoJfHXqVXq7eO3fr7v1Pv2hcu+m1B9FgG7wCFJNEHosRIcaLYiZ+JRx4i5WXXL0fVnvVBtkw2zIMGkO/NedXh0FlmG/Od6/duv7sy/51MM+GS/es2vZq3dDzUV5JxoILFSpK48xtEOVj47p0XmqIctOvdPKNfqE5yDf6U83BVGOYaw5gqzbGH/nWMNccFOuDoNo9PTw7d/POrU8/H167Mf/x3Y+f/zI/d3HV2AklVyy2+xOev1tRd4+fODp5JKVOaHpKNjKyJWeMNPQ5AtpIacm0mgyZDz0t6emMlgJcIukZ2ZAkPQNARDcVwB/2d0fm4MO4twP0F4AgMPsSOSdWWBDIsEBcFkSZbM7N5T3gQmI55nv4YwWFTBdBpilOFwpTecAr4BfJF3yoEQM4Ai8LWMQPmB9wP+Cez0aNI5ABjitW47wuZTaP2A4gPITrcGFzbjFucWHDe9dDlJlQncloUqCjRuaDsUPrTxx8/+iHq48d3pZSki+981bGof25NqMTe3a98+bbP96we+uk42i+p3OHe44XONw1YZoO1umiujAFkrHhQK5QXU8nRBZC50IFUgQeJ0zBVOLwZFcWvspdPRuoxw6997PX/371+2v3JBIpwWVsmJbiYBlTmRAZ7ohgfUAkA/kaEFzoSFyWUCmGIPAe/lSIZEIBhcmEKYhJmKUJkT3fIOjY+nf+6dVX/vbdHe8fMCyJs4yjGBTYAoUJAxHJRilMZcpMxKCOLEOEYpOMbicAdpgoZZMMWD0cnEYkY1iTujlhoxS4VuG+DnldE6UcnNHNCd2csHBKx0nNmlDNcdNOOk6a0eSm9f/68kv/c82ODdsSJ8YpSmAtDWkUIyGbKR1rBtIsWzUdOUy+2Gndyhi2ZNhQ2CqZTibco7EmAX9Ad1noEbEkeLJpSfCIbE6o5gQUlmjGuGaM6+akaSZslMZcJkIlREY0ZTkp00xY5pGsuReltkl6ZsK09h/ac+jQDtmQNMfSw/0X28Gh5oKxQxgOlReCCEEcAAfDmDPKQ/RAKQb8QQhaIUWipmDhhhJM/HyAI9+RY6ITNpNFHAnoMK7LBaeuYJwRxhFx1CP7d23auGH15k3vfnBwl2LPXVz6XofnX9DbnyL/8sc//ParLz978PST+vnzvN5G5RYpdWl54JQHuDqHKkNcGkDPBz3TnmovXr31YOnmx16rZ5+p00oHl7ukNKDVoSgPRanHKkNSn8OzHTt3ZqbZu/bgwYW7j/LtOWOmictdWg6H7FF1gGtDt7mIy117tqHnTyvEa7QHdz55tnD7PmsP7ZmWW+7DFC0tg5V1LkQe9fmwmbS15DXP8nLHn6ldunH31rMvZs5dssp1Z7bNSm1W6rrlfnjTrfVFbSgqfVYZQitorrXo1+egx7NQ65c6izcfPHr05Zetq9d5rSdKHVHq8HLPqbRZqe1W2uFqCegXERYJ9+4jTOM3F9zW0G8u+LUFfqZT7s3d//TZ9U+eFIZLvBZmSVi5Abv2PGo6j9vGoOo0hAhxzWjEQAD/kW0sZZtzXr0jyq3S4PytJ59df/r05MI5aBUL3Z2Vtlvt0EpLVFtiZFc2HGMbOaP8h1frAq8T1qsD/mjMQ5WZXx+wUvv04MK5u08uPf5s5twlVu94tX6uEpZ9hd0h5ZZfgYzuyouHtWNR4Dbb6Af1blDteOWWW2pGDFAjqHZy9X6+MSi2+1OdwVR7Lt+Yyzb6heYwqHbzjRB55BuDQq0/2xlc+Pj2zcdPbj365MkXX9369LOPnn0+kZ96b3xSlGqFdv8wE+sOHFy9bdOefVsT6f2p9FhSnkwoiYSSSMqJycx4SkmklERCmUyqiaSaSOuplBLaUVUjo5hySkmm1ZRsSABBZENSLc2yNdPW4vytiY1R8QWNTr2EjxgxBBmtEYuSKdboP4WuRzyfZXNuPgyVBLFH9T9gQU7mY7/I9Kmp7xWFTU1Hid+Cv9I+UvDgZQGawIH++FHLyHccIRH4gMOFLVyHc8t1QwjChS2EzbklPIsJg7OET8f09I4j+1afOLj+8J5VB/dvSauZV1avlnmu3mkIX80WtIljm95+64drt284rKtG1jM5wdT2A+L5GKqumGt6gSM8Ix5/cX0TcAZjanjtauCciOQSnUbF5xDQJTzDhOrnjNT4jrde/ftV697ZdeKELLjOHR1riOpMGKDjQNFZGOX1bS+wgBSJ9ZeQdGEygI8wssui/AvLMB55YEW4nyc8nbPJLev++eWf/I81294/ahoZl2YcTcGyRRXCTcpMRBQLpzHTsGsQrtsobZOMwxXNSWrWJKRaIC5r2knLTgBIspyk5SQRyYSPO0CHpByccUgS0YRunTCchIXTJkpqxrhhTNoo5WAZ04nNG3708k/+5u1N720bH0sRnEZaysxAS6lqJGysIqqbjgxyj+lk4j0aoChsR9GtlGqnNCep2wl4WtgwZmYAf8SQxXRkC0mmI9uO4hANUd3GqoUUh2gO0XRHNYjBXBQEKJsTuaJwRSpr77ETm3RDPpaR9x3cvf/AFkXLaI4F/lMzLD+1oX4MU4SIE5tPI7cH1IvhETyx4gUB2B1fR5ZSSkOBEj7FwPMBn3XdULvhnLpuSHgIwUCOATjiciE4sIzIsfV9e7ZseH/N25s3v7Vr/wGH3H38+C+L9ojf/svxxx9+/5snz5+e//jGVKfHZuvkdIOeabvlPi0PcLnvVPoAPsiZrnumMX/po9uPn1SWLqDTVTLTBOtlqKRUhqwyFLV5VhtouVMoOz134fLtJ09rF6/wcgvNtEmpSyo9Wu1DPIQ25v3mEit11dwpLVvMz9TPX7v18Sefli5cwZU2LvdJqQvxXVHpsxoMxi7w2kK82RZ0zpH6HJ1tNYZLd598evbuQ9EcoDCU2+LlHtRnudUeIB4/zMgseK2lbHsp21yAEZNioz+88NGTzz+7+vhxoTsnIoQRWkErbfgxSakrKl24owvoGqn1eKPPG7GPZN5tzvu1BVbq+qXmhes3n/3yV91rN3mjSystVu2KcssttSBMy0pNUmnQUt0td0WlzWsdVmuJaiskP6r9oDbw6wPAN1BqDu2i2eaCV+llS62zl649eP753M07fmde1LsgUhSaA2BQIsNHN/Z8xIv23wnCxCpMtQ+GXL8+yNaHkGj1mwtwss0FXuu1Lt64/uTF8OMHfm+R1QZutScqYQlYlA1uu5WWV+949Q4kb0dRSFDvBVGeVsw2+ExdzDb8StuvtINqB1K1OYjXNvvgCIEUbr4xmGoMAX/kW8NCrT/bO/vrX//62+VvfvWbX37x618//uKr4c07OzVjl2ZNd/u0VP5QN1bt3rNl15ZjY3uOJ/Yfndg/ljxyLHn4eOrIWPLIRPpEWp5MSRMpJZE2Eil9MqFMprRkSklktFRGS8lGRjakjAZESCoiRdKKKWu6pBkyLNya2LBIyIIA2qAkLAQLuzqoPdpDCpJNjD9iUBKmdgV2PeKK7+gy4OcYPQBKYi/IyUiLmTpZnD5VgOvp6SLgD4AghWIAXpNYmgF2JHazAhyB/Tk/4H7AXA/MpN+xo0aKDGLc4txwXcv1EBe25yHXdYTrCNdxuQz6y4mD64/vX3tw1ztHDm5JyonX3luzP5EUOcKFKgJjqmhJiV2rV/3zu5vWHpJSRjawXIEFyha4n8NBnmUL3M8iP4t83/I8MwhsP2sLz4jMoRpYRMGTQZgWl51TriKSQSgTDs5xiTIzyFpa5sNVb/7Tm++9+sHxY0nODIFMaiJhuoHj+qbrm9k88QKHMIW7ZmGK+1k7itqqKy7X8AL8sDoTmss1WIoBU2qY1xVq4GmYy9w3slzZvemnL7/8g3e3rDtkaGbWyziK6iiIWMInzDUdKmlOGgnTCxzCNMNOO1xziBIyH07GBKcFkWwniUkGk4yNUiZK2igF9SExNYKpjHAaU8nBactKEio5NGXhhGaM63bCclI2VilLbVr7Ly/9+K9XbVn9wcR4GmMJWxlb0kwwlGRsrDpEM52MhST47roFmduMg2VgRzQnrTlpUF7gWrVT8HwLSZqTNmxJcyQDKwhrDlIRNR1iWMQwiO4wC3EbQdUetbFwMLMQd4hne67kWbutyY2GqRzPyLv2bj1ydLumZ3THMJAJKRg7rCCzEXEchoDVoJzAjgGlWAhGeai2QBwGwEeYVRE4hh0w0AgxFigmFm4IMsD2EUIQl0GKjbsC8Ifnea4vPOF64dy063mBJ1zhYp8zLrBtpHbt2fT+pnXvbNz89r7jY8x79uzZXxz4WP4/gj++XV7+Oh7iizpNv13+5o/f/OE3v/7qzpNP6otLXr2Fz9Tw6So+U8OlRr45T0pdXO7j6hwq9fDJSrnbv/7g4fnbt91a2z5ZJjNNMtMmpT60rbvlIa0O3foCnu1o2eLJUun+g0fX7j3Id4ZotsnLHVru4doQVQe0MS8aC6I2T6t9Iz+btAXNF1vzc7efPF28fd/vDJ1Sk1Y6otTzywO3CiHePiRjeX0e6thF56zbnHdOlr2Z5sUbH995/kXp/FVS7ZCZplfu8tkQMcDwvVfr80ZfNOagC9VtLoLhI9dYyNX75d7CjYePH734sn7xujcy1+6Vw90yeISXO9BtCmUhrDbg1ZAq8BrzfnMp21jKt86J2hCfrsw0e48eP7nz7LPphXO01uXllqi2WLnBo2oNOFGPZ0dU2qTcZKUmRG2jyMmcqA1hw9ZvLgSts7nWYq454KXGqUbnxp37tz97XrpwhTf6brmbq3SD+krCBaQW8JNCTwmQK1DhJaott9b2a2GxGPS7A/gQtSEwLl5zCMjDa8yL2jDfOnf+xsNrz76cvXDVa/bBsOKFbFD0l1bt8ErTrbWhNp5XmqIcmTki5OGWmny2ymerfKYOn8rCxl6lnW/0i63hVHuu2JnLNlaq1nPNgV/vgRwTBl7q7Ys37y5/s/z0xYvrnzy5/eLXXn/+vRPjen56ujtM+vntJ8a2H9pz7MS+jHQklTmSSB+fSB6fTB05kTo6kTk+mRlPSBNpeXIyMw7XKSWRlBMpJZlSkmk1PPAhHEnPxEBENjKKKUHzh2WHdAjCpoN0cJuOFqVHlaYrkdf4dh6feNUlXt8ULvZ86vnUD5gfsCAL6VYBoCRf8KBsI4YjMcMBnaQhOgEHSeRmjbIzK1816leFE2EUcKIE+YKXzYlswXUD6nrE9QgXCIIwjFvcNYH8YBzGXCzXN4Wne1wueAk7vXv80IaxA2uO7l51/ODW8cyJn7zzbkJTp6azoZ2CyH6gK/L+99f/9O01r+8ZP64HvukJxLEf8CDPsgWaLzK/yLMFns/jIOcI3xZC9zwTvpGIGAjCFMwVG8uYhqt1cW4FPCKca0wYbta0rEPrV/3wrbde2nLg4AShqktUalGP5Ao0CJCfRYWiG+QwE4bn2cVp4WdtkGOAhvneNg3QISO4ZHRoV8GeGjV/aL4n797y6k9/9IPVW9bu02Xd81Xb1GyFe1h4VPgIYQ1RlQWIZzGiKqYyrNFSqiGUIURFREFMBmDh4DTIRjZKw7guoBDCFAdnKNUQCgM74GaFZ2rGuGUnbJR2iMKItHndj19+6X+u3/H+rslxWXCFmLqV0cyk5qQtJAExA/5TyMXYSHKwjLDmYNlCCsgxFk4bOG0hyXEUaC6xUCjTAFgx7LSNVYcYsKpoEdNhNuJOdGzEbSwIcTH3HCYMgid9Z5d2bL1tm0eS6W27Nx05tN20VBuQB3IQsjGyoYKdYIcSBF4Qxkjs/wg5D4FDqiOyeng+i0m+SEBhrsvhwHWMS8IH3RXOQwhPCC8EH9/9KnjQ80RsaxUcaXJy5/ZN6ze89+7mzasOjhv54pdfvojuyd98s/z118vLy/9RLvfP6u1/H398G79bXl7+Tvgnhl/fLv/hd7//9bPPn89fvZpvdkW1hmfK9HSNnG7QmXpQG/DqgJS6tDJHZ3r5SufsR9dvPHlSWjjnnCyjMxU023Rmu7gELSC9MG1bHhonK3xq5uKlK49ffF4/f5HONvCZBp1tgOzCq3OoOqDVodtcxLW+XDg5rpr53PT1W3dvffrZ7PnLtNLi5Q4H1wX0Z1SGojYPvgrWnPMai17zrNs+h2c7Tu50vT/38MmnF+899DsDu9rk5VZQarulDgy/iUo7pE8g3FtfCFpnc82zbnPRby7l6wvTzbne+cuPXnx55eEnxd68iABBWD0O99Ryl1XbMCAX15v61b5XGwa1Ba8WDs2Dj8SttMnp0vnLVz598dXCrTus06OVlphti1LHLXVEucVLTTbbECOVGxCCZaVmKMRU++FqTLUjGnN+fS6oLwb1xWxjya/PBfWeN9uoLZy9+/Tz83ce5vvzrBp2leZrXbfSJjN1eClRbvGZBpsNEQ8gErcS8iveiIokKiMNJdUegCrQp7LNORCSZvsXrj3+9ML9Z9P9JVbvgMkjnsQTYXinDc3xuXovqHdFuclKTbfaCWoDaDjlpRqdqbCZCp+tuqVmhDw6YrYJWCRX7xVbw1yz71XbQb1XaM+F/WONbqE5zDfnQwtIvT84e/X3v//jF7/8xfUnn1785LPjucLmtJRvdt1K64hDNx06smrzhj37tk4mD6TUE5KelrWUrE0k5BOT0lgyM57MjE+kTwD4SEkTaXlSUpOylopMqSlJTUpqUtIz8QEvSFoNIYhiStARYpgK4A97xJE6Ot0St5GO4g9QN/5dA8dKTJcLBPd7OJ5Po4INOByaNka9HTGqiIBI7uSpwqnTxdNnpk6eKsQnLFAfzfHmvdFaERipCbIil/cA6OSn/PCi4GVzApI1fkBAK2HcCk0hrsldk7u6TyWPjZmZ3YlD6ycPrjv64epjh7ccmTj8k3ffkhy7UPShuZwxFVOJC9Wwj23Z/Pqbb/9k+4HdKYQ019U5ZgJ7BQYoJFdkuaKXy/NcgfpZ2wsc6P/mrh5XsxOmYBa6Skm0EgftIITJjOmEyJSrnmdSNLlh/UtvvP0v6/btPuZYsqAKsoiLgzzJ5liQF7kCzRcZ54afRcVpFgk9uvAM7uqj+APiKvDKYAERnsGEBrgHSk4xlRFRKFddkdm9/c2f/ugH72x6Z78sKb4vI1VHsiNs5tpCmBaSENX9gHieTalGmCZcB2ozMFYQVUmY15UgqQvd7YA5QkgHbWwoA+ZZKEwDaIKI4uCM46RtlLaoZjOdssym919+9ZW/eXfT6h3jJzJCyNiQHFlz0g7OYKaBpxi6OsICD6o6RLOxbBIV0XBuMAq/KIgoNpZtLDtYxlSFoWAHywZWLGLY1DSxYVMLC0RcjAXCwiEuYj5xfcY9jJmGqcpoMmvvssY3Gaay79jY3v07jxzaoRuSaWsGMkF2cRwr9p9i7IAXZKX5A8wcNGzq43xFWAQXNhz4VIw5IOESazEhqoDqP5d7nvA8z/O8iPwQ0YNhItfzhO+7rsv9gHseVLgjl1lyemLH1vVr17/37tYd7x+a8Mvlf/u33ywvLy9/+4flcOHkz70X9Vz9DowAACAASURBVH8ff3zz7XLMdnzz7fK/o3y+/voPX/3i8xsPbleWlkS5SWdqbLaOT1f5TEPMNgvtOVru2eUeKfXFbLs6WLjx8NG5O3dYrWWdrvCZOi81yUwblXqoMqTVIav0SaVnlbr4ZKXU7N979OTSvft+u2+fqZKZJpvpkHIbpBleHaCZNszBWKcrqhDVWuPJ0+eXHzxmrZ5zpgX9p7jc59WBAKtpeQgztrQx9BqLfuucqM1ruVNOfurKjVuPv/iqeuUiqrVwqeGWWtAgDjtqIlqEEbV5v7YQ1Be91pJoLOQaC7nWfKE2nOnOf3T3/qPnX9QvfcQbXa/cWunAiA7EX8NJl0oYQgF6wK/P0ci7GrTOBY15eqY8Xa8/fPT00fMXpbPnSLUFA7ZwJyblJtSbxi8et46KUgeG00AEAR0k2xxA+3u2OZdvLwSNoZht5ir1czc+vvPss/qlq25rCK/v1tpeHRysIZRh0XeBNtUR/NGOEy5epedVerzcAVzlNYegvERLLvO51rzfXMo3F/uXbt569sXw5r1scxDPuAD4CCM2lRbUewT1Xr4RqT+1LhhW3GqHl2p0tsRny6JUizmPoNoRs0231PIrHZBdwLkSVqpHbtNCc5hv9LONfqHWLzSH092zM73zV+998uWvfn3n+Retq9c3p+VJ160unJenSx+o6oYP9+45tGcydSyVOXJ84sOjEwcn0idSSkIykhk9kVaTGSWRkiYS0gRQIIA/0vKkrKUAecCFoqdj8AFCDFhAAItAR5luKoapmNDFbmvQCDJChJijqy7CxcAcAIUQqRjOaLsXXHCBhItB/gDwMcKF8OiwIMuzOZHNuXDxPQhSKPoxEQLI49TpIiRr4g9jK0lsE4lNIZFxVeTybpAXuTzs4q5oN4Ui+Fs9YGg8n4L4wl3TZZLPJvTUzokDa8f3rzuxb+3RQ5uPJ4+v27VLJRjwR6iSMBlTmbsawumd2996+60frv9g8zhGeuBqzGY+cXPcL/IgT3J5N5fn+YLIFUWuKLI5BigkXq2jUa8GODYwVzCPqkGYSqMmdYcolKucpXZuff3VN/5x/Z4dhw1TFlTFpklNlqVuTgR5kivQbJ4EOZwvsnyRge4zutMbHyByMJZWaA8qR31lGnwKoQymKmGa50r7d7356o//73fXv7NPSisuU5Ch2YrDDe5hKgyENddDXpa4vg1uXy5sC0mIKJCaQUQCaIVI2KGOqQwhGodK8OPbKAU0SVxYApt2NsnYKO2glE0yOpJtrGKS2rzxlZ/86K/e3bR65+SELKhMzYwtaU4aEYUym3ELE910ZMuOQrbcwMywmW5Rzca6iXWLahZSAKBAtxgQURAtxkTHruUwy8S6RUzEHSocwhzKERUO4SYVFmaWQzSHKJjKGJ3I23u1YxtsRxtPpw8f2X/o0A7dSFu2CqMHoXwZUR2jJyw8paGfOraaAgSJ3dbhSEJ0PD8EH+DIjlYYwwMf+gEHeOG63PdBoOSA1MNnAhaJXkEIz/Uo5xajdmr8yNaNq9atW7Nq+961xydm+q1vv/ljfC/+D3vJ/qze/hP6y7crfabQgrK8/M0f//C7Zy8+HVy9NNXp0JkKKtXIbAVNV/lMyy81S8NzQWOISh1nplGodxauXLtw69ZUf6CfmsVnanSmTmbqbKZFym0wfNDq0Kl0zVNl93Tt/JXrt54+nV06a8/WwO2BSy0+2xXlIS1DiKZPyz1S6dkny/6pM+fOX3744svq5Y+sSgvNtN3ZnlvuO5WQKYn614dBY95tLrLWEm8u2WfqGRFMV2v3n312+fGTbG8OgzIy04pGUlrQxgENHNEY29ls42zQWgza8/nm4nRjMLhw6emLF1cfPcn3FqJ2jSikCk0hUV9IWLwRWUFDhaIxDxtvQWvRby6J8pCcqgyWlp7/4hfn7j3w2n2v2vHKXRhYcUtNMdvA5fqKYFFq0pk6nW2IShuqveAbQblI0BgCGgjqi35r4Da7Xq2LT81Wu4Pbj59eevT01NxZVm+zKigsTRBTWK012qS+UmZabQEcCfvgy63RStM4WePXB25jEFtMcq3FoDF/un/24p1HN59/Wb38kah38ZkanW3EVtZwGw924MotyNaCtQVSu161w2br5EyZzpZEqZattKE9LPSczja8cjtX7+fqPZBggtDCMojf5xuDYmsu15jLNwZT3fnK2cvlpculxYtXHj6998WvcLO9OZH2ZiunhnMJL7fl+Phb2zfv3rfp6IndKfWE4mTS2uR44sixyQMnUkdjnSWtJlNKAqgOSU2mlISkJuEaLuA6o6UULaPq0qj5FB4BCKLqkmErhikD/nCi8rHYcDoavo1RBYAPwB/CxaOkSHwNTxAu5sxxBY5v8KP4I0qyxOoMBxQCvMj3SJF4Nw7gCCCPU6eLcBFfw1lpX53KAo6BYRf4pxagTzYn4OTybuRmhbgvz+ZYPmsWAxnpB08c3jB2YMPYh+uOHd5yePL4+j37JAdlc4JylXIdU0AJMqEGE4bna0ePbHzjrX9a98GGo6qiBUxjNnFRkBfBlMgVaL4ggqJXKPq5oigU3eKUV5ji2TxxfRNoCUrDrAo4QoAqAPIDUwkxCTHZoRKiKudazlcP7nn3ldf+9t0t6/bLiuIyhdgGt6iH3cAJchjwR5AnfhbBRZBzcgUc5BwYPYkRCedavEFDuQp8A8ZShIdUQmSE0w5RHK65nnxk77uv/Oi/v7X29b3pjB4EKjZVSzaITn0HM4O5tsgRnsWMW5Qano8JNx0sWzgNjI6DZZtkHJyxsWyTkPmA8AsAEWj3guCugzOIZMJ+MNiXsVO2k7QRmEMzJkrt3PLKT3/0g1Wb3tuTSCQpzWBdtiQHy5iF+SYbq4YtWVTRiaQTBVHTZrpJZIsqJlEtqtlYdZBqIQmOSWSHa8w1qbCosCyqmUQ1sW4RA3GbcBszC1HTQoqNVTuuRoU1HGcssHZP7HmTOHoimd7xweaDh3fYWEWObtmqaSkh0HcsjJ1Y64xCthiCLWG+PXKPAvKIyY+4F2flvctdN0QS8KvkBysQJL7+LjShYNKKfil4/LhwMTQBuh5iHHkcjR3dt3H9u2+vX/fWzh2bUplLH1+PRk/+jyCE/9q3/6z/49sV58fXv/vdb288ujO7MCfKdXSqQmbqbLZOZ+q81MyWO6d6i0F7yGY6vFhqLy5dv3+vce4sninbJ8tspsVmG7zcwbMdUumx2oCWe7Q8cE418MlKuTd37c69pVu3so0ePlWnsw0020SlHikNeH3eqw2hi4zV5uyZlpU7Ndvu3ngYhmJQucVKbVZqQz86n+271QGrzZHaPKnNAxBxm4t2uWcUZ+xccenCxSdffNW88hGpduhsyy21PLDB1kJxBAbeYAnWay0ErcVca9FvLmWbC4Vav9Seu3n34Sdf/bJ+9SqvdfhsGExlpbZXDrdg4r5zgAUgTMDSGyhBsPVaaC0VWkt0pj5Vrd+6d//xF19WL1ymza5X62fLHbfUjAwQba/czpY7sLoCEomIttZg2zaWdfzIxwom0Fxrkc622KmZc5evPXj+onvtVtCeZ2FAtxXnaES1JWYbbqXFSw1gI3ipEV+vLL9UO16tG2/z8loPfKagH4HVI+guQG1JY+nqzaefnX/0OD93ntd6rNwAfBNVpbVjxOaV29laD+ItbrXj13tupU1navRMmZwusdmqX+vAE9xSC1pN/Uo7W+vmG32IwPiVdq7eg5AtgI98awhBGDineku9j24v3r6/8NHtG08+vfT42WEebM8opcF8UO+OMW/r8WPrd7x/+Mi2icm9Y8kDx1OHJD2tW7Kspcal42PJI2OJY+OpsUTEfGQiCJKKNBcgP2LwAQhD0TKKloHwrWbIqi7JahoQiapLqpHRDckwFcNSrSiUG8du4SKWYGJWA4iNGIXE6szIem2IUThzBEfwfMAf8T92gANG8QdcxGYRsJHGlpFRLBLneOMLkGlOnS78e2gyfTI/fTKcygNSBASg6LtzyM5EZIzI5kQh5xRzGrfHMpM7pYld0omdifE9hyaOrdu1V3Jsz8dgF6Vcp67GPJ0KgwmNu2aQN1OJHave/uGqde8cSE0qvq9ThAXy8iLIs1xRZAs8n6fZAgcupDDFC9MiP8WzBRrksO9bwjNGF2uBjUBMRlRHVHWoBBABWkMKWfPYkY2vv/Z3b6x968NUSuJExabBTephN8BBDnsARHIsyGE/h4MczhdJroCzeZTNIz+LXN/mLlS1mkwYlEOTmAYoBMQXCHo4OGPhtEUVIlQ/Zxw/+v5LP/nBG6tf352Y0HxPwZrkyCrRiIuYa8PhwhY+Ejni5yjluoXTDpUAt9kkYzkpHWUcKtkkY5MMxHRj/GGjkTU7J2U4YVmqYachpaIZE1CabjoZByW2bHr5lZf/Zs229R8kJpIMyUhVnIxFDMJNzAzuOZgZmiOpSDKIbnMLuxZzTeHbzLWxayFhOtwA/cVCkoEliypI6EiY2LUw00IIQlSTqDbTbaabRHWIYjoZG8uQALJwGlOZ4BNZe49+Yj2y1MOHj27dvvbA4S0OMSixbUc3LdUwFdPUbTv2ca9sMcZTR/GOdAQ4QugAtlN4BH47Ykjh+2704HfwB/yijUIWABnxgzHyGCVF4gcB9BBsHj686/2Na1a/v/ZnO3bvtZyHzx4vL3/z509+LP9/wB8rbg/Yk/vmGyBCvvrtL8/+v8y9+XMc95nmOX/ZbvTO7nZvr2Omdzbadrdt2bJlS7JEiRJFUeIlUiRBEFfdd97fI++qAurIO7PuKlw8xJsUKYmHKIqibvdhi+T+8GYVIblnYndjd9qIbyAShSIAUQTyg+d53ue9fsmIAtRyxKaL2oFsd1DTw61Icbqrg00lGiIr1O1w68Kl8+9fNaOIrTWEhiO1fGz3sTWU7BF2x5IzltwR0/CKal1vOuevvH/1zsfW+rrYdIVmILTBcBnAahjRH8YJDK/PN1yhunrmwuWbn3zqbJ9GbkdyIqgwh1wnsnowHCu5A6HdF9oDvj1A3pBv+2y11fTDD29/8v69B7XBmG26uN0h7ZA6EXI72O7K3og4A+wOsTuW3YkerOvRhtLZ0jrbZndLC8c1fzjaPn/vyy8u3bmrDyawCAbZAbgA2Allu4OtEIyJWSRT8YcQCIWa9tgT6Wya3S092qBWNNg68+Crry7evVsbrGM7gq5xmHOR7Y7idOGIrTBOY3hdmFYlNoRdusjtxcaHN4RhVz2aqN5QdXu0GdTczvU7t288eNDaPkfCIUyvkOngrux2sBVQK1SskFoh+CDUiWCi9WnBuR0jCAAHVHrI4UgNRkA5SrgpBxtaZ5MGQzNa337/o5sPv+xevaH0N5DbU5yuZndnW3PjhTJ2R7O7htvX/ZEWDNRgoIVD6kTE8qRmW2q2UcsBU0bxesQOUdtHbZ86EUy4zMgDdsgZwQB6R7RgENd7RONqNNb9gTM5s3n12rkPbl24/cntz78cXLq2J5ldoYq/sc3W20fzpTeOHHnryN75pQOJ5LsL6WML6RNLiblkarFQypb5YraUTuaXFpJzwB+ZfAIMl0R2OTV9c5b/APiAUrJCMZPNpwBBiuVcsZwrM4VSOZev5ABHiuVcCU4lDxRSYYscX+L40qx8faZ/gAVD5e8FO4BI4nGSGXZMfZmdvDJ1YdBUh/jemUkg33/86U/GWCBRsaFT0C1mkY5qTa3VNTj1VR2CIzvyIvrqmgFoMrVs9Fpd21FxRqeiC4F0iKYwmppjCsdXTr2ZOPX2yvxbi6cOnlw+9eK+falygcq8hEtwa1cNUdUwkcsw74pxUdPZSvHErpd+/MLLzxyDezOROCyoOtVMbFRFw5B0UwJ/RNF41RCnARFkVJFmSrLGE4XFMiPikoCKnJgviVkWFURUBPiIqzvkMpFLqs5lU4ef+flf//qFZw6vLGcozhOpLDBIkTQdaToCRUfTkWqIIIpoBq89vRYVjVdUUdF4RReoykmkLOISImVOyFXEDCtmoF9cokWR5EUSF8bLamVlad/Pf/o//vbFfzy8PF+QaQHxBbbESgysO0aUR5TFModUnii8rAiIVnipANwmoCLLZ2HeBBCkzCUZIc3yaZZPx71kEAsVcpyQg4LzspAt8RlWKDBsrsImi8xyhU1UKglGSHN8Yt/rzzzzs7/Zve/Vg8lEhuIcX8jxeYFwAipLhMOyIFCGJWWBcEjlEWUlwiHK85gliohlDmuChCqCVODFfDw1I+YYqSigMqYVQBNOzMNhhRzDx48wfLbCpzgpC36ZKCxqlf3lpVdFobK4tHL44KsLp/axQkkU+dnGpQpbZLgKw5UYvghFw7Ps9rRfOPY6Z99iVBZnhguhwg+8lR0YMUt8kz8H/Z3wAd9Qs+8vWZGmAiRRNDmOUqmyIiOZSgTzIpc7eXTva6+8+PzuV585cHSJqLfuffT1Nw+/+frhf/tu/u/+8v9K/3j85Gno9NHjP/7xj9duf9jeHBm+TyyPOhFMPGIrgFCCGY50f0BbfnfjzPkPPnDWJ9xag622hDVfaAai3RGtHnbH2FtH3lj11pmqzai1znDy4ccfb16/JvuB0HBQK6JWV7L7oj9G3hj7I+T3YWEKtruo6Vm9wfsf3Tlz46beGSJr1mgO+dAhtvvY7sMimKfXXp9dtaV6Y7J97oP7n/YuXEFuR2yFZKrh4+ldPM6LOAPqryvhph5tGMG2Hm1o3XUtHDc6k+sf3Prk62/C8xcEv4OsUHa71IqoFRE3xgXUimduYzsmrmkfq94YZAmjs6lGG2p3U+uuK17PCAaXbn50/6tvehevQrGYAltL4pt0X3a7xA6RHUiWj+wAOjaAuuLmDxciFxPFH2rhGIpZYyOjHeBVZ3D6zIf3Pzl940N9sI78DrBFvEslnnAJVTvSYfDECpUdcy4gTkD3mgLiijuAgR3VG2rhGIZc9GiiB+tGZ1Pvbin+0JqcvXLvs8v3H05xpw/VHbrdhb+o2MSxQ90F+BhAISmyA6nlCQ1LbFioZcmer/q9OIja9rHlUSdQvK7uD6CITHV7oHDo/kDz+nAN/w7hwgxHRjBsDLaG5y+tX/ng2if3P/z8c8Hv7F5OKZbrDDaSirZv7tQrb7yx//DuU0tvrySPLSdPrKTmFldOLCdPLiXmV1ILxUq2whVyxdRSZnEptbCcPJVKL6XSS4AgO8/MeQEVBBSRXCGdK6TBdgH+KJZzoH+UKvkyUyhX8qVyrsTkypVcmc1XmDzLFVmuCBIIYAf8loYwB80ZhHKyIuxMdUCjF6HcD3SR6QSsMIuDwI9OKovfhw9p+htb/DGnOEKmP2QlWZF2RFkRPGea6ogjHdWaCsesKjBfMyMSOPDmFEfMtYa+umbAqa/q1ZpcqyvVmlytSrVqGfNL2ZXDK4v7Tx7fs7RwaCFx6oU3Xk9X8rIiYFqRVU5WOaqwmiaBwQGjtrLMqiorSsm9e37+69/99K0TBzNIYCgRiChrol5FuoFNE8X5DEMEFIhBxBBVQ1R0QdZ4LHOCWII7HE8qRC0TuURkhsglSLCqKq/qgqwztVXMVeZffO7vfrvrV2/Nn0hLUhFLRZERCKcaSFFFVRWBMGamjKLxssrBa6JWqCoQhScKCweghxPzFbEgUAaRIsL5uOUd5UVUJKgg4byqstnlA7/86f/w69/95MCpU0VKS5KYZYsVqSJSIb6py1xMIZghCo9oBdMK0BUnFstCFvhDkHKMkIIU6myVLifAapUCxxc4vsBy+ZKYLQtpmGRh+XhxDMelOS7N8zksZfa/8cwvf/q/vvzmK4dTiTIRc0K5JJRYieEQK2JWpLwkC1SV4OuRECsQjkMMoqxEGCxzROElwiBSFqQCLxVEXJIII6CyiIq8mOfF/GwLHS/GYR1gkTjaIhUQKvDsvFraxyzv5rnS4uLywf2vnDy+h+MLAmwwQBwgCOxaYoUSJ8YT7E/XG2F+FrT6QYhqGviQAB2gbge+m3YamjNhb/bg9NuKzB6B77iZygjWJ+SxdD1eFamqsq5RTcWyIimyhJj0uwf2vLTrhef37Hn+3cWsQt//4Mo//9PX/1/Cwv8PL/+P+ePRk8dx3fyTJ9/98U9P/vTd1//yT87pseb4uO0SOyR2KLshartSyxObnhEMiBvJTnDm0vvnP/hA8b1ybU1YdaRmKDYCZPWQN0buRHT6XLvD2l3GbFYtf/Ps+fM3blrr60LLFpue0o6wFVK3D/IDdofEHxB/gJwBtkLD6W6+d+X63Xv25hnB6RBnQJ0OsfqS3cfuOOYPd6h464q3TsMN5Ixkb8RW2wWi1Cz3+u271+/eq40343Cl05sFKrEdUXsAwzKyN1CDiepv6OGWGW0anbHamej+YLR9/sEXX16+97ExXBftDvzurjgd4A9qRbLTx+0eZBegVWzaOjrS/AnIHuDjyMGEBkPF6/nr5+49fHj13r3meHNanQ6WR0d2u5ITCVYgtFyp5RE7VP2e7naBSwQrkJx4x8rU/liP4cPp6uFQdju4YRuWd+n6zQ8fPPTPXaBBn9o9ze5TK5LtSPG61Imo1yE2pCgiZAfIjre1xW2qcTKjq0KPiDuYss5ID8Z6MIaxHajTMDrrerRhhJPRxfdvfPrl1s0P68MN4g8AXzS7G/eoxi1hEXEjxesaXk/3B4rfJ3YoNVypaaOWgy2Peh017Mtej3odYvvE8lQviudp3Z7uxgtsATV2nhl2wKl1xmY4bAw2e9vnr9+9t3Xz1pxEj1XY1nCIHf8IIxxcWN57+MC7x/fNLx04sXLoVOLYSmo+kT6ZSM4vpeeW0nMrqblEerFQyhaYPFDFSmohkV5MZpbSmeVMdiWdW0nmVjLZpWxhJVtI5kvpfCmdLSSzuUQun5w9MuOPUiVfquTBjoHrClMolXPFSrZciSmEYQssU+C5kihUMOIwiZvOYWYVRkVkRVBUKPnAmk4UVaQyD2eGIDNpZPYLXGwtK5KsSJpOVE1SVBFeK6o4o5nZT1tNxdq0yWP6oCArwkwm2TFHE4siMxlj9uZM3jBMohvYrFKgE7OqVGsyMAec+qparcn1VbVWlxqrjCImirm5VOZwYulAavno/PLcz377fKqQM6qIKhVZAXeD0zRONTnVEFVNMgxJ1QVFl8wa1k3+4OHf/e65v993eF9S4FmVCIRXdGxWacwfpqTogmaIui5qhqibkqLxVOUQrYg43jAiSAVEyorCySqDlTKiLFUFolZknVE0HmsMNSRZ401TJGjl1Zf+y3PP/XT/8RNJJJYUVJTKSOVVA4H+Af4L8AfAk6LxRK0QtYJlTiKMRMoQuuTEPC8VBFTEtIIUEdEKIgUsM6LMIloRaJnIjESLEi1qGlfIHv3VM3/9q+d+vPfYsQxCOcxn+QIjVjARZvCBZQ4UCERZqrBEYSWFQZRlUYET85yUnW2T4cWsIGRFMRePy4pFTizCxCwoELyYh4p0SJAwXIYT0pyQ46QsJ+YpLhzY+8uf/+Q/vvrGrsMriyWCiiJX4is8FhARRMxKhEOYE2UWE1YSGYQZEHsEVOYxKyisKLNU5TCtIFpBtALGDS8VWFRgUSGejplqIRCO4cR83F4vFUQxxzEn1cqbfGKvwJSOHTtx4K1Xjx/dLUg5UXq6EABahtl43XRp1qAjiMxsgh0TfkfUdGeIG+9IUyFVwzM6hweBJEDV0HQ6Q42dlTzwDTINXdHZ5mfQPwxdNnSq6FjRiKbKqoYVHSsyoTLPllbe2ffyS7teeHn/geMMpzr2d3/p4y//Fn/815rUdjzy6Lt/+ecvv/zy/bu3Ni+cu3Lro9bmutj2pJYnrjma00FND/yX1XCkO34wHL93/ZqzuSk6AbdqoaYnND1hzeetPu/2kTOi7pBv+/yaI+irnUH/o3v3Nq9ekyyfaTio6eGWDzfveC2cM5CDDdmdkHYHW57dH565dnP9yg0t6OM21IrHs7XYHdJgSCCr4UH6YV3pb+FgkJCUDMtvbWzf/+KL4dVrOOhJzfD7+9yn9VnuCOq/4kxG57QebZjRuu6PWp3R9Q9uPfj2m8GVy8jvEqenON3Z/nfV7eou3F/7xOpqdp9YXchmEqen+GPZnSjeOu1uaN11PZpAAXk9GJ2/9uHDb74aX/tQiwaiHUpOJFk+sUNo4kJNT2g4QtPDdqT6PcXrEjuULF+wglg88Hs0iHUINRjRoB/3jfp9akWk6fmjyd0HDy7c/qQ+2ZK8DraBk0LqRFAlMot3TNWFQHW7sfPiRk/hw+9rQR/WwajeUIVoRTA2wokRjfRgrEcTPdrQwvXGYOv8R3euf/pFcO6KFg7hLxkWssg2kEdA7AgcEzX+yAPZ7aCWJTZaYqOF267idEDYoFZEGj5u+dSJtKCvBf1pRrVXDQZGMIQ9ugAiRjCAxXJmODSikRlOqv6wMdqyRtve5HRw5tzFOw/Wxlv7MwW23vY2zpTX2vuzuWdf2334nX3p7MlscWExdWIhObewfHw5eXIpPb+SXVhJza+k5peTJ5eTJ1PZxUI5U67kMsUUeC6J9OJO5yWdWcxkl3LFRL6UBBDJ5ZPZXCKGj1I6X0rniolcMVGsZIvl3Aw+WK5UYYux+FHJlcrpciXDsAWwYHihLEllhCozS0WUGIw4qAqllJuNsMJPPUVFiioqylOpY9a3AcbNDhcGFGBJ0yRdR0AV8KGm18AcUhyIw7xMRUURVFWUlZkczQO1KLKkKIKq8ooi6OA1TMkGfjrrOoKjaUIsGyiCNnumwmmaMP0InKZxmlpQaIrJH1k+vufUkddOHt61OP/2Umrxx889t5RMGAYmclnWeKqwqs5Rg9N1XtM4yFhQlVN1TtFY1eSqNXFh/rXfPvd3bx16c6lcLimEx5xRRasNUq2jalUyDEE3JVlDVBYVWYKoASyREUkB0QqetpLIKkPkMlU5qrBUYeX4ooJlRtYQCFvKAAAAIABJREFUljnD5FUl++aeX/3uN/9lzzsH5plKjgp5oSDJgqJjoouqzqk6p+oCHOAPRCsS3H2lkiCW4lALLkCuZTqQXIHVa9OKFFbRWPgyCBUMA3Ps/LPP/vUvfvaj3e/sL1BUxijHlVjMSAoHtDG7kSPKSqQs0aJEyqCFQOJEwiWqsNDAxgkZRsrH0kgsMxQAPuLpGDEzHanNcEKG5zMMIIiQ4cUMlQoH9/76H/7hr1549YX9iYUsFguYzQsF6OqQCIMJD9X7EmE4XOZJScSleBMy5uKSflKGA4PWvJjnpQI3nc4tC9mykIWvB9pZIKnDiXkJlyRxWWcOCIm9lGOOHTvx9pu7jh97TcIlTFjYugx9wWDHxBXDfFngy6JQmUa5eVGKQ9wz/WNG4VQWFVWcSoBE1TC8d8YT018JnqapdsyaPcUOSHlPw1Uxvu987+xPzeRGmYqKLJVySwcO7Nl/5OByqXBgebkWBP/8T98++mFnxl/Qy1P+ALx49Oh7yDRjkR2xjz9+dOPa5UsXJu+dWxv2Fdelto1tR2p4aNUlDV9setgJcctv9obNTme49d7GhUu1IGRrDb7hinYHDBfBikSrJ7S72O5Tp0NbrrLW3Dp75uYn97ztbb5pCQ0HN1zcCmSnT6w+tQfYnRBvgtqB2PRQMzScaPvSxQu3bpu9IWeFotWDGzxxetQdKu4Au0PVW1e9deyPSDDWow2tsyk0g4SI1Jp569atjz77vD7Z4tu+0o5Xxs/qK1RvqLgjxR9r/kQL15XOhh5taN4QaqyMYDzYOvPgi6+vfHyvOt6kwBmzMVfYfOb1Vben2V3NG2r+SPHHmjfU/YHq9/VgDGqHHK1rnU0jnOjBWPYG7vjMvQefffzF59aZ89jvzOKl1OtgJxQajrjm0pYP0xyw00RqeVI7kJxIdAIKW2PsHoycAHbAkhq5FdKGpzv+mSuXP/ny6/Ur17XeiDoRaccjLbIdYSsQbB87ISRMYXBadjugiExBIZLdbryl1uvJXk/1xorfV4OB6g21cN3obAJ/GJ24kC04ffHm/Qfn796vj89guz/9S4aVNBGxQxgbVryeBikNr68FA8XrQcgUtV1i+4B0xA6lli+1PNmO4JmQVpHdLiRJVben+R0t6AN26OFA9wdmOKqH46o/NNxhNVpf7W00e5vd05eu3X1w6e4ny7p5pFiudYdm1F+h2t6F5Vfe3nvg4Cvzi/sTqePZQjJfzKTyiUT65OLKsYXkXCJ9aiU1n0jG/LGSmk/nVgqwXq6YyhaSqexyMrOUzCyksouZ/HI2t5wtrORL6VQ+kcytgAsD+gdIIIVyJldM5IqpQjlTKGWBP4qlbKmcZfgiwxcrTH7KH7kdFkxRnPJH/DsWEYA8ZJnFuAyey0yQULU4aqCoiMo8odxM/4glE0WQZR5eq6oIx1CfkgedPq6oU6tFlhRZAviAMwugwNIWKvOKImiapKq8LLNAGHE4Q5NUVdQ0CR6M4WPHkVVOlllFYRSFoZSBllIqlyhKKtP+05OHd80dfmnp1P6FxOLPX3jhVGJxranW6oJZE6tVqVoTq1XJqApGjTNMtr4q1upCtcbX6pJZE2t1qbXGl/OHdr304zcPvn4iky0qMqeKRlWs1pFRl1STJwpLVUEiDC+VMGYIqchyRVErRC5TjaEao2gsGCWyyoDFo+qCpgmaJqiapGi8olYUjaVKRTe4WpU59Navn/nZ3/5+3665crEkKyVUEeWKUsW6KWkGr05VEFnlECkLqCigojg9iJR3MAfYPUycSyUMoiyWGSwzYKBgWiFyGZGCqrI8u/LbZ//mmV/87/vePZgShRLmCkKFQzyV4/+z8A8AURZ0BYGWBRrf48HmgL8BaAyrcBleKvBSQcLQLl+E6V9IwAAEMHyWEdLT+tQcDOxwQkYUcwin33rrVz/++796+bXf718+laeoJJSKfJFDLEIViTDAGZiwiE6Dt6gi4grCzIyHplFcUGVi/piqMvnpX1pOkvISjueGECkjUqQ4oVX2S+m3JLb8zpHjb7/56pGjr8XvRSWEZoGquF+YFyqiwAh8+c+H2GcTZzun2WeGy9RkQTO/8gejZDMK+cF82XTcnc6eBheQhQIJZIcds4NajDgdVUjOvbH7+V8/98tnX3vt9bllp9/77vGjJ48ef/f4EbR1/UWByH948meCxxRBHj35MxXkT3/619G46/vu4PS22e2IbQe3fGGtTZoOaruk6YlrjtQOsBXW7Kg/2bpw4/32YMxXV4VaE695qBUJ7S7yhqIzRN6YhMOsWs2IWK2uDSfblz64uX7xPHEDseWLrVBqhqjtk3aIWhEUnFNnjKxeBuuibvbGm9fu3htevoydUGz5yOpQeyA7Q+oOidNTg1E8IuuMZW9Ew4nS2VCicV6vpxnO7XQ+uHv7zI2b2O9w7Q62u4rTgVsgdbswkzIbRVGjDa2zSZwetiPV79f8Yaszunbj1oMvvxlcuSpHfdmN5y/gxJMmXk/1+7o/0P1R7FBEYz0Ym9G6EU7MaFML1/XultHbNqJtzR8ZXm/74pXPv/7q0q1btd4E5BNtui9ebHtCw8EtX4vJoyNZ8WDRtEekA90hsjdS/KEeTdRgoPsD0xsoXo80PbRm2b3B7Xuf3vzss/bp00rQQ1aIrVC1OooT72YDIEBtX2p54OwA98BwygwRoN4DLCTF70OPu+IO9GBdjTZoMDTCCdBVrbd++uoHtx5+NblxS+tvYLurOF1iR7PPha0AW6Hs9fRoBEQFa2zjYEfTo1aoBX14JnxhxA5jzcPuUCuiTgc6TOMvDHrWw6Hq93W/b3oDM5xo/kh2O6udcWtyxhqe9oanh+9dufPw6wsf3TvCiknDbE+2uNXW/mxu95Ejr+/bc3zu7cWVAwtL7ywsvZPMLAAipLKLifQpYI5k6lQyFV8vpk4upecT2WUAiHwpnc6tJDMLycwCwEccASkkZ9O50P8xqyODPwWfJV/M5Evp2HApZytMvsLkp5OBBQCRCpNl2BzHFwSxJIqlWO1QBE2TFEWglAH+AC8G3jVzUlRNUjVJjkEBfoHjCOUUhVMUuN9zIDmoKq8rvK4AGYjACrqOgDNkRZgxClALgAulnEzF+ELmAWV0XYRb8gwydl4YGgfH1HlT53WVhdeqyspyJcYOWoYbP5VLGknL4iKb2Z84/srS0V0L7+xamj+4lE7+7PnnE7mU41V9h3q2HAZ6JzAGYbUb1npRfdSpD3ur/Y7ZDfUo1PxAd2217VDHVSRpYc+rPz7w9q4TqVRJpZiKYEag2WI8UqaxJwLqQoXIZXBJZEWgChuHS1SOKqyqC5rGQZu7ojGqxigaA53uhsnXa+zRd1547pc/emnP747lswUZl3EFa5xRl3RTUnWBKJC+ZOKIAy6BvgIN7lSpgDQC0zFUYYnMzPwIorBYKWOZQaRIFBbJJayUECnrKoul5d8/96NfPfOfXz+0b5FlSwop8kWJcECfwKOIlInCSqQskbJEGAmXRFzixCIjFctCviIWYhkGw0jRDw8oE8BMYNxAO4iEcryYEVEOEETAOUKzB/b+4uf/+L+8uOeldxKJEkFlxJX5kigxRGYkws32/iBSxjjGIACIuBNlijuC9DTzwYv5GaUhVMK0CIuO4x45UqRyCUuLGvO2mNrHlQsHD7176OC+Y8ffRKRIaBHjMiEVCruBMCdKzHRvIssLle9tLIrHzbgZf0yzU09tlx8Et6dOyveQ4s8hY6c1+b0LjcyS3bohz7zLWcRK04luYN3AqiaphEnMHXp91/O/fenF37x5cF8is7G1+fjxd4+nu+jjzoy/jJdY/3j8/ZcfPOnx48ePH3/3L//6reu1bN/rnjljdCLiuKjlSKs2aXrU9nHbpi2XtANshbTlW+Fg69IV1XeLmsaZddxwcSui9oDELR1Dzh2mtWqK4UQkbGxtnr5yba07kJq20Axwe0DskeyNYPsrcXqoHUjtQHG6tOGr9fbm2fNX7tyxts4IViS1I9QM5VYoez3J6WK7q3pjyJkib0zDCZSLi04/KVGkm5evXrnx4LO1jdNs04fRXBhYhRAljKXAgZos6g5xK6Atfy0aV6ORNdi4c/+LKx9/bI4nkhNRu6d5PcUNFUgzeH3Z6c9imE+3rHlDLRjo0UgNRma0aXQ2q52tWrSldTYVp2v31+98cv/eV1/6Z8/JbmxA6PGgqY+tUHE6pt83w6HsdpAdiG0PWeFs/GSawBjBGhco5tKjiRGNzHBE2oG81t46e+7u5w/Xb36g9TeI05OcSGlHUBZC2gGYL6jtSw0XtWOvhzqRZPlCy0VWKHs9NRjATOysxww+r+4P9GAMYzVGMDTi9bwTd3Lu+sefXr//qXP6PAmHyO3EJWZ28EOgCXrYCbnVltTywH9BbVds2qjlUCsUGo7QcKSWp3hdPRwoHuSafdnuQIF6vF/Gm9Z7eH3VG+r+qBaM4gCK1zl78epHn35x5qPbzuaZrasf3Pn6m/bm6QPZoh76zuZ2VjbfXFjc9fbeo8cPLC4dPrV8cCF5fHllbmnl6FLy3Uw+dljyhVQys7CSmgcJZCU1v5SeB/5YyS6kcytTMSOVySdS2cV0bimdW0pNB2GAP9LTCCqEUqd1ZEmgkEwxDUQyQxAwX0D5mJ4sw+ZYLs8LxRmCEMLCzR4AglIG1rYRws6UiVmYY3YRCyGUUxSOkIoss4AgU7NDAAlEVfkZgsTihMyrlNdkTld4TQZ8iSUQQliAHlUVdYU3VEHTBF3nZ0xjqIKhCgA3hioAdsyOplR0ldFVxtA4TWF0lTXgdq4wqsYoakVDKQ2v8LmDK8d2JY7vXn5398Lc/sVs6v989tdZthgEq4PI6Id6v2P2OnrXV/qhFjrEc3C7JVptyW5Jq9WKaRRVk1H0vKyVzDqryitHD/z21deeO74ylxcrgizIGpIVwaii+hqprYmNJq6tidVVwahxusnHXgkgnc5BaQeAwtRJ4fQqq+qsavKKwSkaoxkczLbU6sLy4pu//tVf73rtN0eTy1nCM6iC1Iqqx0MoccID57FSpkpFViuKxlClPCsFoUqFKiy8OX2wAmUhRC5TWkakDBM6sEJPwnlZZZC08tKzf/OLn/3otSOHTjHliiIWpZJEylQVZE2c9q1VEGVFXBFxRURFARV5qQD8wUjFmeYh4RIoE7ElNN1dHMsVpCyg4mxEGeG8IGUFKRtv7EN5ERV1pXD00HM/+/F/fGXvrkPJlSwWKyLLiWWEShJhIMk0NVlKQEIAH+C57DjZuDNNykFv7I5SuALGcbEsISVMS4paIeK8Ut6Hcvsr5fyJU0tH3tl/4sTbRGYoLWMcH0TKhM7G1IWnu5bEyvfr/uLSnZlruTOdPfNHZtltRUUzD2Xmp+jG0+sfnBm4GDqFM1s6bejUNGQ4s+uqLlV1SVaxpmKDVOaP7tv1+2d/v+f13739zv5Ecv30BqQ2v3v8px8iwL/ry3/YKXvM4OPfioA8+vKrzxy3NT57xowixXVVy4YxSNJ0kGXTlqu0PM0KSNOTm647HMuWVTR0XGuQNRe1IuT2JKdL3T6yOqLbLa6205jqjfala9fXz18QGhbfdHArolYX233kjLA/Qc4Iu2MtHPNrdl4kdSf0+qOz166PL16S/S7bDmB/G2yAA5KQnC52h9idaP5EDiZqMDG7W5Ldryj1oDu49+DT9z66Q6M+3/ahuRy5HWxHsjcA/gB20cJ1M1pXvaHi9GU7MrxezR+0wuGFy+/f+uyhffas6vexPV2xZvcUpyv7XSXoGe5T+ADyMMKJEU40f2SEG2a0qUcTs7tV7WyZ3S09GBtOb+vcxS+++frqnY/NwQaCfnGo32gHsh0vTjOCgeJ0prVa0c47rhrEBV9GODE6Yz0amdF6tbOlRhtaOERNrxX2P7xz7/ZnD9zTZ0jYj1tM7I7ahpHagDoBbru44eIp61ArBAkEWwGUjRInprT4lu8OZqO28B8oewNo9IJe0eGFqx999vnpD++Yw3XkdqjbJXaIrQBPi1llr6eFQyXoETcSmzZTX2XrTciakHaAWo7UclDbRW1fbLrUiYxoaERDqNOV3S5M0kLpmeL1YKQWUiNwzHBUjcZmONLd6Prtu0+ePPn0i69Pf3jnyr3P7jz8NrfafDObDjc27I2NZQm9OT+/e//rR959I508msnNLyy/u7Iyt5KaW1o5tpw8sZSYyxaS5UqmWMnmiqlEbjGRPpVIn0pmFhLpU4upkwvJuaXEXDKzBD2n+VI6V0ylsssxgmSWUztmcWP/pZjIFlZyxUS+lM4XEpAOgSwqQAycafIDhJBYBQH44PjCjD8QqiBUwZiZIoggyzyhT7MgsszP+AMuQAIB0VhVRVmOoQH4Y0ohoqqK38cLbqZexAwhc5oc8wqlnEI4hXAq5XVF1BUxVlAURlfZGXmYqlDVxB3MwZk6b2hc1RDgwlTZqsZVNd5Uuer0cU1hYi4hGeCP1NzuxPHdK8deXTy1/535Y7948cWKyHperRuancDoRvUoNDxXadtorcmvNflmW7Qc7NjYaSOnjRqWYDXFdkNotbHtyG6b3f/6z17d9Uyezak1opuCaYptS7Ud2XOp78m2hRwbt23UbKHVNaHekOoNqbaK4MKs82adN6oCnGpdMqqCbvLw2qyJmsnoVVY1GVVna6somzn84q//8yuvPvvO0omiKJSEIkyUgOwh4DxWSrrJGzVOr7IxyuisqrOyWpFV2FAzY5H4YFrCtEjlkoRLiBQlnIfyeAnnRVySlTKRErue/z9++Yv/tOfwm6eYco4KRakAZSSqysdIgStQoA4mC9grAirGo79yKb5PTytJQPkArQJNq1ZmWoWECxgDr5QoZTAuElpEpIzkYk2tHHn7l8/841+9/OZL+5cXizKuSBVOLMayxzTUMvsssw+4o38lJ0hZUYyjHnFpPSliWqK0DGWywGewTFgmecKfkEtvivn9pXL26Im5I4feWlw8SqigaQKlDCEVQuDPwu4hnsritPwD0qmwwWA26/6UP3YUe8wGxKRpjOmpwwIkMUUQDMmnGWE8RQ0dgeECb8aoARltQzZ0WjNIzSCmSQydGgauGUTXkakKuo40WdBlhgrZk0f3vvzS717aveeFQ+8ezuTH4+HjR/8KN/i/nE11sf4Bnst333338OHD7777Xm/J7Gv9+uuvr16/Njpz2h8N7V63Efi6a1Vd17RdzXbktqPZjt62adPS3UD3PGm1iRs2bTgwA0LdPnJ7QjMQml6l2qxoNd0Oo42zrf4IrbVoM0CtCNtd2F6LnAH116m/Tv2xZPkFWXZc/9zFS6evXav3BqQdkHYIjVWw+pW6Q2qPVG+deCPkDBRvXfXWtXCM2kGWGJK5ev7ytTuffR6+d150I6kdqHZErXC2HQ0WlCg+LHtbV6MNNZhQu0etbjUY1PxeONm4/+lnd7/4sn36LDSOG05PcbrAAVD2FddkTTUPmASJTzSBqRm9u6V1to1o2wgnjc7oxkd3Hnz7Te/iVRJ0FaejeX1ih8TyqBWpft8IBprXm26Q7yhOx9ixYl4Ph2ow0KOJ0Vk3o3Wzu1XtbJjRuhmt69FECwa0afW2tu989vmljz+uDydQow5JDrkdUCcwvI7mhBDt1JyO4nSo14GafOpEsB4WWIfavdnCNi0Y6MFY80dqMNLCcdwm4g3VYKSFw0ZvePnWnZufPYwuXFa6Q+p2KfSlQse814EOMdjYgm1HaLaYWoNfa2MrkN0OAAegD1SMKEFPCXpAHsSNFL+vxJ0fEagyajDQgkE8/+IPIERidid6MFatzvi9S7cffrF59erk0qW7X3x15v07+/KlJUq2r1zT+8OjnPTbA2/teuPl4yffOLWyf3n5aDo9n86eWkmcXEnNrSRPLK4cW1w5sZKaK5RWSkyuwhYzxRREUOMgSPpUMrOwkppLpE8lM0tTvEhlC8l0biWdW8pkl9KZxXRmMZtbhixqJr8MgdNcfiVfSOTyK3ABLkyxlClWsmU2P0uegvjBsAU4FSYP/gscUSyJYinOok5pAwQP8EEwZuLyclBEKDdVPoTpL3CxaAEH/pSiCCrlNVnQNGHmp4C4AoCiyRzwhCZzIJyAKDI7mixoMqdRVpen/AE+i8qZKlfVeAALYI4Zf9R0oapxO4+psobGgi5iahWDpHWyLOQPpeZ2p46/tnJs1/LC28dX5nYdOFySxEZbd1ytbWu2a1pO1QvW/LDh+3XXMx1Xc2zqOnLgGa6nuz4NPMPzDcejlk09l6zqmRef/7vF5SONNjHXOL3ONC3s+rLj0cBXotDwfM12ZNuRbZdYDm7bCF63bdSypGZbbLZQs4VWm+JqU6w3JEic1FfF6SNCrc4Zq6xZ5WprosCdevl3P3rhxZ8cX5groQo3zTFIpEw1xqzzq80doLMmwqmuCsA6Zi1GHFVnFY1RdZYqZaqUiVpWNIbQIiYFKoMEUoJVMkQuU5J57aW//+Uzf/vqwT0nivkSEctiCcscrMYVpXJcaCbm44UppCxJRVAFIPoK/AFb8TCNY7CIPC1s3VneikiRkArGQEUFRIqIFCScR3JRJkVTKx1+65lf/PR/euXNlw4tL5RVXBYYQSwhVALFApGihEsIlRCaLd7LTSOlORHlRJyBhcAYFyktU1omcpkqFULifTpELmFaxCSHcFbGGcS8SwpvSIUD2UJy34H9h/a/tnjqkKxIsswDQ8tyZer3sVRh4dtk1t03M1/Af6EyP4tmq5o0W10ELiccQBBNR5pODAODiQnVL7qOTJPECGJgw8BwYZoE3jQNWddi88U0yezoOgL+gKfNrquGYGqiqYlVXVqtIR2XTxzcu3vXC6/v2//CwWOH06kzp9cfPfrTXw58PPnz+Zdvv/368ePvnvxbe2s+/exBrdFsBn4w6keTYbQx6m1Ohpvrg42NzmTDHw7cfqfhe2thuBp1VMeWW7Zux/vTZbsHgj+yQqnlcfqq0nZavY1qMEBNDzU9uR1QqwsTtsgbKv5YsYfEGQhOsCTwyNA3Tp/ZvHxRsW1ptS23A2J51PZJO6RuX3aG1B5QZ0y8iexOVG+seUMj2laDQUGW9Wbjzif3r3/8SW2wzsEv8VaHwJyI87S7Ant9GgzlcKR2JjQYqsFA83qqHdXs6OzFK59//dX5j25p/TFvB9ADNoOPeOAFLAnYrgKDr6AQBBNIZardTb27Ve1s6dGGHI7c4eb9z7++fv9+dbxJ3EB1u4oVKpavOB0jGBpuHzQD0g5UO1LtKK4a87pwx1WDAcy46tHECCdmtG52TpvRphmta8EAN2zTds/fuHn384f9y5f0cKB4PdmOqBMQ25ftSHFD6kSyEyiWrzmh5vUgZErsUHV72vSOHmdpvaHmjzRvaIYTMxwZUSzqgD9lBGM9ANNn4G2f+ejBZ+/fu29vn407SwBfrEjzemrY18Ih9Tqo7aKWhds2btuoZWHLU4IeGED8mj1TOFS/j+1IageS5ctuRw8H8X+I25XdLggtMySCqg+Ys60FEyOcaF6v/97FzWs3hucvnb9775Mv/qB3+i+vLOvdaHLpcrlhHcgWXz9xbO87+47Pv72SOLS4+M784pFE+mQifTKRXkykF1OZ+UTq+FLi+FLi+EriZL6ULjOFApNP5RMgfjw9qbmVxMlk6lQ6s5jJroCHkium0rmVVHYR+COTXcpkl3L5FYCPQjGZLyRy+WQMHwV4JFUopgvFNCDIDD5mCMLxJZaDFrLCTAIRxJIolSUpnogBmADgABABQRtjBqHKbEwX8qdTPZmjlCNTywbcHFnmFfI9KIFwiSyzVIYuDV5XYsqBRxTCUMrQae5EkzmVsprMzZwaQ2Hjo8Wyh6k/BZGqxtd0vjqVQGbXuspoSkWXK6ZWMWlGw0ti4XB6bnfi2K7loy8tzb11fGHu9YOHynwpdOiljfrVzfqFSfXsSD83NDd6tUlHn3TUjZ4+jOSOiwMbR4HSCaqBYzpt2W5h16JWS/Ed7Z2DL769//X6GqmtokZLabSUVluxXcP1a46veqHphabr6b6nhoEaBmrgK/AajucqtiO3LdK2SNOSmi3UauNmCzUtvNaSGk2p1ZRWG9xqi6uvsVZbktHcb5/9mz17XiywGYkWWTEj4YJmcPWG1GhKaw1xrcnXG8JqU1xriI2m1GyhRhOvNtFaC9cb0moTrTbF2hoPUGLUOM1kNJNRjZKqlalSRjRHlAImOUKLEs5LOE+Vskyzb7z6D7989kevvPnSQjZToUKRL8CCN/gXJeGSosVai6IwM11htpOPkBlMFGcaA6gviMy4pDg9JULzmBaRPP0ItIhIAct5Qkq6Wj781q9+/Yu/fmP/K0cSC4yMKkKJE5+uvwG8EMXcDDgElBakrChlJZRDOCuhHCIFIpdkpUzlEqZFIpcwKWBaxKQgoYyEMgSnFTlnyFmxcBDldnO5twql7JF3jx7Y9/Liqf2aIWqaYKiCqYnwb1JX2VnwCKxJhJnZKiVMeAh3A3+A4gi0oUxDUaoqzga7ACyeqh3T0rkZgswOwMf0INNEhoF1AxvTM3vajDlMk9QMtGrimoHqJq6buFaTV1fV1VW1WZcpmz128PU9r+9+dd/bv93/zkK5dPPGlf8uXPF/9+UH/PHo0aM/PXnyaEf49NGTJ4+ePP7uyZNHk40xK3FGs1333bpn1WyrZrcavuX3wmDU76yPRmc2xu+d7p0+3d3ciiZjbzhyh+uN3rjWGdc6E9PvazAY4nfkVrvm+vVgqHl9zR+pfl/xurLTV7ye7I2eDm643QzVshJqBVEw2SCtFmm1SNOCBeuo6WM7kp0+zLJC9BLWnSjhOo1GYrW5vX3mq2++HF29LHmR1I5IO5TtnjzdwAJTmoo70HywSCZ6MNbDoeb1dDeqe1Fv6/SnDz7+5OuvvLPnZ6vR4tWs0wIueES+UxQNAAAgAElEQVR1u1owgC1rQB56MDbCDT3aMDqbRmdT664bvW0lXK8Hw2sf3Lr1+eft06dxZyC1A+pEqh3oblcPh4AdqOmjdjBrclPd7rTHIlY+oGND7Uy07rrWXTe7G9XOhhFONK9PGm2vP7z76cPr9z9tTDYVr6c5Hc3pEDskdgTXsCQFFtPLbme6ODfU/b7ux/d4yHUaQazlaP4EtByYrQXo0YOxGU70cKgH3e0r124//HzzxgfGYCJ7Pd3pwVeueF0tGmhBnzqB1HKkZlNqNollqV6geoHmd1S/g61AbLpi0yW2rwV9PRzKbldqB9iJTR8jGk15qKsFfTOMaeNppXownDZ8DI1grPuDqx/d+cO//sv5G+/f+/rba5/cX1T1eVYYXrjsbp/LGPVX50/8ft/u+ROHc6XFdPZkIjW3lDi+sHR0KTG3kllKZuZTmflk+uRK8sRy8uRy8tTyylwydSpfShbZQonJ5YoJyILEIJKaS6TmkumTydSpVHopm9u58GX5BwiSyS9n8olcfqVYyuQLqVw+WSylAEcKxXSxlCmWMhABKZWzEAHZmUKd8kcJXBhYxAUgMjNiEEjimIE5lPgaM4TEsUpM2FkL6tOJAxh9RBV4c5ZjjfOAmIGMHqYVQjmqsIRUgFSAdShlZFwhpAKfHXhlBh8AIrrM6TIDgoemMJrM6Spr6pyhsabKAnDUdN5UWTBfzPi9nKYwulwxFEbHaQMnmPTbiWMvJY++vHTo98sn9s8tLP5+79v5Si6yhM8urH19qfbggvbgkn57C93eJA/Om59eMD+5aN6/WH9wee3e+frdc9VbZ2rXN7VrG8q1Te36Vu3KRu3GJVdhT73xxgsUpc9M2qeH7bPrzqRfG/eq/U6t1zXDQO+EtfGwvTFub4zb66PGZNwYj5qjYaPbqXYi0w9MPzA932g71LKVtqO0bNKySauNW20cSyZtqdkW2i2x3uB8Hy8df/X53/wkW1iqrokSyRo1Dmij2f6z00JANo0mbjRxo42abbHREuD1WpOPkaUu1lf56ipnrgp6jQMHRzVKisbIakVWirJaUbXiuwd//Y8//atd+15OVgo85QVUhvYOLDOyzlZXBcCa2ppo1kTN4GbuD6YlWWVAa4GPObOBZjkVeC9ViwQEGBmyLGUqF2RSonKJyCUil7GcR3LR0EvvvvWL3/z8f3vjwJ6DiVOMzFdQUUCx2yJJedjwJ6C0iFMCSgooCVSBcJ7QPJbzRClgOY9JDnQOCWWwlEE4S1AekwymKUpSKs2YNKOwR2lxD5d7K1/MHJ87cXT/7sX5farOGSYP+YmaKVYNoWrwhsbqKqPp8QSWogDQQ/MYC4dQDoST2JTUJFWTpsPk0ow2QLHQdmobJpnxR1WXagaKP7uBagYyNbFmoJopmqZoGFK89gjgQ4s/ZlXHO/mjUaOrVblaU+t1Wq8rtZq8WpWrVbpqShKTPLz/1df27H51/+Hn9h3IIOnzL+7PGrz+3V/+2/1jj2DD7aMnjx8/ftyw11SNcZyaG7TXnFXTqtqu1XadZuTVPavutFddp+6060571XNbUdiKQrvX9yeTztZW98x7nc0z9mjcHvWtfr8ZdRvdQXu4Ue+vV3vrZnei+j3Z7pjhSHd6uj+CZbCo7UurbdPzm4OBagfE8kjTwm1bsXzF8kGij7EjmMjBBvXXoQVL80dKK3z/5o1v/vUPjckm2/SxFVDbh1XsYAbBGjnFHxvhhhmtYyvgzKZi+dR2OcMkqrG9vf3NH769fP9+tT8SnYC6fWp1Fa8XZzC96cDLdGpD8/pwd9T9gTlVCIxwYnTWq50No7OpecPO+umHX3x+94vPm9vnGCskTU/xIi3oqn5ntisY3CXgA22qr+jhEFbG14KJEW6Y3S2ts6l3t/Tuab27pfc2zO6G0u7Ka/b2+fMPv/lm/cZNZTCBflLIeUBIVranHV9TCiHtQHZhPVtfdbsKhDy8oe6P9KmKY/jrRjiBSrFqZ0OPQHEZy15PczpOb/39O/duf/FFcO49EvaRFWpOx/B6mtfTw4Ea9rEVCA1LbLSEtTWp2ZQdT/M7UJEOaQ9YXQv/pTDQROxI9ftqMNDDAUhoUJ0OfwlaMKgHQ1ggZ0RDvRNf69HICIar0SQYbN249fEX3/7zgz/8k3/uvZdPLfOmeenOHT3qHGeEXUeP7N7/2jtHdi8sv5XKniqUU4n0qaXE3Kmlo0uJ40srx5Lpk5nsUiq9sJw8sZQ4vpI8kUjNJZLzifSpfDFT4QolJpPKLsYnvZBIzieT86n0AozmpjOLuWIik18GbyWbW85kl+A11JFl8stAHrn8ShwEKSTyhRToH8VSCk6pnK4w2WIpNcufMmxh5rzAb6twJKkMQwHxMKRYmC44fVo1BnQCPCFKZWk6bQjyMvxslaZPmLGIKMV7wmbvmpHN7AIkEzy9Bv7AuCzLLKWMQhgZV+JMCWVBCNFVFogEft2EeAegBmROdZkxFAZuA7rKqHIZjk7TprRUTh9YPLY7dfy1zPFXS6nj8ysLz+/dmymm+o5w72z1wXva/QvypxeVe2fx/QvyZxf1hxeMz87rX1wyP7uofn5Z//yy+fCC/slZ/OCC9tkF5dOL2v33lM/Oaw2ycPSdPUsLe84P2A83xJub4gen0a2zykeb9MY6vjYSr47o1YlxdUO/umVc3azeOL16fXvt6pnmxc362bF2dt3YHpvrfXOzXx11tH6oRb7a9dV+qHd9teMpkUsdS2hauNlCq02+YVGRX3jhdz85lTq+2sIwKmyuMY222LRw06JtizRs3LCUhqU0WnJ9DTfapOmQlqO0bNlyVcfVPEdzHeLYyLFxu0maLWS1pXZLbLZQoy2utfn6Gltf5RtrXHOVq68io1oya+VmW9z76t//wz/+7ZGFo4ouqCororyqc/U1bNb56qqwuiasNcS1BlproNU1aXVNqK3x9YZUXRWqNbG6KujVSr3K16u8ZpaNqqCajGpUjKoAsPJUjDEZ1ahoesk0yqbOaDrkV0CbyRGloOmVdo05vv+Xv3n2R6+8+eI7SycqhMVSRpTSIs5IQkbEGQElASkwyVGcU2hBpTlVyVO5IJG0RNKIZjDJiFJSlJISSiGSpCgr06xKM7qS05WcqRVqRsXgl2hxbyX/dqKUOnji3SMHX1uaP2iYfNVgTZ2rGny9KoF/UdUlQ2NNDdLQrKFxKmVVysZZbxhalnlFEXZGqqu6VNXEmi6Zmqhpgq6Lui4ahmQY0sxkMQxsmggeNDVxSjyCqfMAHAAipongz+q6GDOKIVSrUrUaqyDVKq1Waa0m1+tKfFbVak2G7YlwXa3JDUMSissHDuzZs/f1XW8e+NXbh2Sr+eiPf4AbfFy68eTfbvz67/DyX+WPx0+ezFwY+MqCSUetC2fXnc2xF0arfmA6lma11LWm3GhpttuyA8cOHDt0G75VdRqkrjEKlnTKaQqu6dXmWqsbBdsbwzOnu9vb4+3t4ZmzgzPnOqfPuJP1tU630R00uoN6NKiFw3o00vyO5vim5zc7nbUwNG1ftVzD8lTLVdu+bnemNRtDIxhr/gSKxmH0VPF6nc1zl+9+XO11+WZLsXy17VMrguJz6k7XyAUTNZio3hg1Q1avsnpVrK3Req1er967/eHX//TP0fn34i1o8UL5iDgd2espXk9xB/oOnwVUHDUYxLO4ftz5bYSTerhpRpvVYLB16fLn33575qPbtDeSLF93u7LfVb0It12p4eKWP+sAne2gBx0CCjamysf6VHvY1IJN4o303obamUgtr+p4V2/cvHrnY+fcReL3oNtj2i0WyE6gunHZKHUiGHuB3WxaAOvppzPD4XCmBsVWy7RVTO6M1d66EU7Mzlj1e4rTGWy/d+fzLy/evduYbBO/N61OH07HaH3UcoS1ptRsi602dT09iIywo7ghtX3UclDLkZ1A9SLNiy0YbEfadIYWmkJiJSYamZ0xRE2NaGQEAzMc1aNRLRwa0TBGvWjUHJ2NTl/0ts6fvfXxrYdfCS13Tzrb3dzYvHqNt7wDycwL+15/68Du4yffXEoeXVh6Z3HlWDa/mC8kkumTYLUsLr+bSM2l0wup9EIqvQDTtonk/PLK3EriZDq3Uqxky2w2X0qCtgFPS0+fCSedWczkl2fxjmxuGfIf8C6Ig4Dzki2sZAsr8LRcfqVQTBeKyUIxCfxRrmSKpVSxlNnJH7P86U7+gDIoGElAqCSIMJjAzthClBhJKotSGSwbYAtYJTNdqcXuhI+4Blt8OuAwU0e+p5SA3IIZPLV48HR+AbICwB+UMiCQwAHxQyGMJnOqXAEEAQrRlIqmVDRaUeWKplRUuazKFVWuyKQok6JOM6acquQOJef35k+9mV/cl1l+59C7B3+z69VSORc12I8m6u2xdGdT+ngbf7It3d3gP9mW7p8WP9kWbm+yn5wjn5yT77+nPDiLbo+Ld7a4uxvs3W3x9iZ7d4NXy4eOvLs3sbJ/lc5f7uQ/HKRvDlI3xsW7Z8Xbk9LtSeWjUeGDQe7mqPzBhPtgwl0fFG/28+8Piu8Piu8PK9cH5au90tVu5Vq3dKlTutjlznf48132vQ5zJqpsB6VNr7ARsBtdYexzG1280Ze77eKRt393+N03NCMbOii0pcCWQgd5DvY92XWwZxPXVn3XtGytbWstW260SdvWLEe3HN31dNczg7Du+VU/rNuu6flVP6gFYTUIq35gup7q+ZrnaI6ruZ7quFrboc0W8j3VJOlnfvI/v31wD9FFWWd1g6mvorUmbVtyoymtNsVGG7Xa2LaIbSGrLVltqdkW11pC4/9i7r2eHLmvPc+/bCP2cSd2Hzdm7sTu3CvpUhLJJrvJ9tXVZVHw3qZBIoG08JlAApmJ9AlvyldXlzftaCSRoiiKohy79+GHQhepWc192Ll3K04gEglUAmw+5Ke+53u+p0kKItmQiGYjW2/gtQbOC9laneJrZK1OcTxR5XJVLleu4DWO4Gs4x2fqNaxew+o1vMZnuEqmUkqX8imuDNf4TKNO8pU0X0r4nR/+/L/9bx/ffS8Q9eWoGEHGyFycpWI5MkhSUYqOkVSUZqP5QqpYSBTYaCEfKxYSLBPNs7FCPp5nY3k2ViwkyqVUpZyqleE6lxZ4rFknRT6rNmmjxcj5SAG+n4UfxzFo2bW2+PCDoG+eq2RqlRxXydY4gq8SfJWoVWmukuNKOF/JcCW8UsiUi5kZQBfZTLlAgCYjmAIDVA06OFyJACYMwB9X8EFUKmS1SgGpA/RWOI4GHZNp36RC/aB4huNo8FjnmDrH1Kp0jSNrNZbnmRl2gFYLgA+QFFwXSnWh1GiUG41ys1kRhWKDp5GI98HdD2/duf3Bg/kbK0udjc03r/8GbvFT7Hj95vXs+N/x5x/xx+vXf5t+oe9fv/n+9fb+Fl1AhAYjyiVJKehm0TArdpu3rappFDt2w7abmsYrGicpNV4sc81CgaO5eoEXG6VmpVyvVlQ1Uy35klG8SJVqXE2RWm3bGo+Guzvjve3J/pPJ/pPu9nZ7fcMcjcV2u2mbQEcRdK1uGHXDAHbXqmZW9S5wAMzsCNPYK2NY0rrN7qi397Ru95mmVmppeVFiWzqwmjI6CMkYFo0R2OReULpF2S4pZlXtVBSrqehf/eaLr7/9Y2M4wkWDFq2i2iuAFC+1XdQ7YNMKsERc+S5B1ueoYA0r5ggsmq90xyVzyJnrJa0vd0aXn3/2mz98o+1u54x20RiAIReiqVKiwrZ0IEXkwbp51Z6ZK8GMSUGfpouWzX7JHFbMUckEd9xJtb2R1zpUU2sPxl9+883ll19WB5OsZAIFhZUtRjJoUQf3+HzLAvvwmJbJyiaIGClddVum69mMPrB0VOzxVOewxlVrzF0dFNvrhfaoqLZrZvvg2Ytfff1N//A0b/eJlllQ2mWlU9bBlKyWa4pkUyIaItmUWLFV1Kyy2QHkQUstRlaYll7QponvIPYNDLOA2ZbrU7XT/9EAPq5aLbwxmMoeZr9iDQR7rEx2e4en49PLZ7/5aufFp3MQ4ieyZ59/qm7sxEqVxWjyzuO5ufmbvsCDQHjRE1oNBNYCIUcg5EhCgSQUiMY9wfBaIOSIxj2RiCcS9cYTgWjCH454whFPKOwGB4lkEE3HAYLEkoFY3B+N+eJxPyCPaNQbBQcJP/CfAviYNl+u1cx/CvwfswK9GASNXa+ZFwTkj4H8jx/wR24aSga0jRl/ALyYBRhMcx4JhCRRIpcGRRIYQWLARwIAhSDRq8CD6dOri6BT/rjW6yFJlCIz06LS9FWLB/RrrleBwYpspsBgeQYBEwfgaZHNlApYMZ8uFbBiHi2wSIFFQeUZhL12XGbjfCmFY864/2Hcdc/v+MjtfOjwrP7Xn/00BUUb1WQ+O8+zC1J5Ua06TN5l1ZxjLbRtxva70OEAPZ9kz0eZF5u5s17iUPOfDaCLbupigD4fI5+McC7jeDB3487Nf9K40It18qKbeDkhXq1Tz8aZ8z500ccuBvD5MPViPftyg3y5kQPnj+zY83H6xXr22Tj7fJw5ayeOjdB5J34xQJ9Pcs/G2ZNe8sCO7mnhfSO6b8QP2qmnZmJPC18MM7sGnArNz819yGAL+z1yv4PvtrMbJrRpQtttbLuNb9vZLZva7rHbg/x6h9kZlrb6hY1OfmvE7W819zaEvY3m9kjcW1d2xvLOWN5bV3Y21a1NbXtD21pXNybaZF3bXNfXx8ZwrI0GymBkdPtqu9sa9fU7t39y6/YvS82Kaimq1lBUQdHrmlEzrKZu1nWzZlp1yxbaVs22qrpR1vSSoZc0paQpFV0t6wqrqQW5VWhJ+ZZIghEhRaJaIik3KblJqSLZEklZzMliriURLYmQm4RUx5t8mq/CzTquNHMSj3HFZI1D9GZm8eb/+S//9//+aPUBSkQpMkQTEYoIkEQgz8YKTKxUTFbKEFeG6xWEL6X4ElQtQZViiiujtSp2RRs5sUnKEqnLlK6whpq39HLXLPes8sag1ioGysg9HJqPpVMrbuejB++G/A95DquXs3w5W6vkapUcX87VKkStQtSrJGgIzrzSoA8IpA6QZwPEEvD4I4CoVafcUOepGkfWOLLOUw2eFjimzjECzwo8W/+74xlq8DwzRRBwqSotcIzAUTWOBLwCCGb2NrCsoC6UGs1Ks1mRJE6Wq6JYbjYLklCsFTIx7/L9j2/ceXD/vfmF24Hg4fnp21hU0OD4j+jK/KP+y/dvpjgEvtvLV5dEASYLOJnPlSpElSeoYjpfzfK1nCzRms6ZptDpip2uOBorLSXfkqkan+Y5lOepspDjpHJNaVIcS+SppiJWxFpRqJLlQq7I5opsoc7xSqth6Eq3016f9Lc2x3vbmwdPJk92Rrtbve11e2NDHQy0wUgbTNT+utRdF7rr9c6E74z4zphrj6r2kLeHnNETrL7cH0n9SbllVltmVbYrml3SpslgYP97yRyClO5p4KbWKWpWUbcrqnFwenny6adFTaMldZoI3rLKSievtllt6v8ogd6E1gezLSByAxgyCtawYk7AhG3VWq+o3f7mzm9///XZ55/zwzGl2gXJyres3DSi3sqr5tVgrT3t5midijUoGgNgggEr7EvmsHjVgACkxXfGFXtY0Lvllvn0+Oyb7/609exZoTckWiYjmayo5yWNkTVG1vKKUVBNVjZpUadF4+1Ge2UaWw4iR8Fgy+zuDiwmU0+MNapaY85cr1rrRb3LtMxGu/fi11+++O1vpa2dvNZh5Cv7TsuiZQ1vSJl6jWg0iIbIKGpeNSuazRkdRtZoaYpcBdUsaFZRny69AyIHUH2mlg5ruqsF8AcQPwAhVU0gewyq5qhq9oX2oD3ZfnJ68eLTX1189uln33xT700+9AZKqnL4/AVrt5cg5NbS0vzqvMf3OBxZ9geXQJ/FH3KEIk7QcElCgXgiEI66/MHV4FXPJZYMRBP+UNQTCLvAmUjMDbozCBpDsHgSDk95IumLJbzRuCcadU+1k+n8rX/Wf5kBByCSmeYBmGNWs+bL9UbMP+CPHICJKSWkAUMQV77U6yJHjkhf5w8QLA3qrY+VSl8xx3X+wK5GEDNA9rjq4ICPw0gCIwmMpnD6mtGVpNKgHQOegpeAFjJDE6CO0DSap9N5BskzSIFFGQa5QpbrBwjLohU2xRWTUGwxuHbHv3zTtfSh2znnCfn+6Wc/DcZCdD626PjXBedP1nzvOL2/8AY/8AY/8Hh/6fH+MhB4NxB4NxZ5H07dglMfphPvItF/zSG3ipl7QnFZ5hxy2YFBKw8fffDzf/lfkMjPy9jHamF5r4Nv64ldLXBoJ447yGkfOx3hz7fo5xvExTDzYpx7vkE8n+CnA+Ryg/hkm30+zlx04geq79kk/fkT9nKSvRzhrzaJi2H6rAe/GuOn3eRJL37WSxwavvNupM2tuRwfPV66m0VdAyn26S573EVPuuixDZ110dNu8hQoK4P0SS992MOedtCDbvqwi++1Uwc97HRIHvUzR/3M+TD3bEKd9vGzXu58UjyeFE8mheNx/mS9crzOnWzwp5vC4QZ3NOGPNuX9DfHJpni0a3o9dz5+8F6GQftDdTJsba6bGxNta10fD7XxUBuPjcmGNdmw1jftze32xpa9vmlvrpub6+bWhg3ePFk3hmN9MFT6A6k3aHV7Uq8t9K16z6z1LX5gVXom1zFKbb1oagVDzZsKa7QYVSQUiTLUotFilDrWElBNyhkizue8P/vP/+vHt9/B8Eg1Hy2S4Woh1qyiQi3d5GCxDos1VKyhsoDJAiYLuNIklCahiqQqkrpM2Vq+Y5S6ZqlvV/p2tWuWB1ZlZHEDrdjXywOz3KC8FfQ+jjwOJCMLDsfS/EfR0EKNTwsVvFEjhAreqGYFjqxXCVDT+z1H1qukUCbq5SxXylbL2WIxO2vT/Ig8ahzJVwm+QtUqVK1CcZUc0FT4aq5eJQWOqlfJepUEl+WrBHgKCnwcOOY4muNIjiPrPFXnqbe/y1N1ngK88hY+OJrjaL5WkFu1TlcbjezxuD0YmO22Yuo1TebERp4vkD7Hwr37H91bWr7h9qAV7ssvfv3m9fU4sv+AbTH/A/4AB2Bo+Iuvf0PwOMXAdClHMniFZzE2jVBwmkpRxUw2j1LFbIEjqw1GMXhJKQCzVUsmTa2gmVSVw8oVVGxmGzVCEFhOoOvNIi8WGwrfaAlCq1lTJJqrEuUKXsjjhTzDlbmm0FRber8z2NsaPtkdP30y2X862T/YODga7h30d/btrV19stkaTuTBuNkdid1B3bKbtq0NRkJvVNUtzuiATafgz/qKNZjuBzF6Zb3LGZ2q3i0pZkE1S4pZbGnaYDQ+PCxqGi1JFVkpiXJe0cqqVVRnPtPp3bqsDyrGELRgpjdpEG9qDCv2esXa5I1J0+gdnZ1/+c03g6MjSrcpychLRkm2CrJJySbdsmaCB7CPzDhgNnUC4lOLWh/oKyVwJzYHNXNcMoeMaqm9wa9/8+UX3/7BfnJIahajWgVZB8v/GFljFLWgmnnFmKogLauodqamEOWqgfW2szMs6QPwTwTu+sBhCowsXHdUsccFpVtW9Cen5xef/9rYe8p1RwQI4VDsfMumJD3baGbrDUqQyWaLkTXw6UXNKhttMLPItvSiZgFrKjCjgKB0MOtb0DqAPMB/Jvh/B+AS6B9Ve3qyYvWr9pCzhmp7+Nuvvv72z3/681//8re/vb789RehQnE+EZ3sP9k4OU3Wm8sw+uH844fzt4PhlXBsJRxdC4ZcoYgzGF4LRpyhq4pEvYlkMJrwA89HOOqKxj0gQwwknwKT6dRqGvUmUyEsk0QziRQUns7WJn3RuCcW88RinljcH455Z/rHDDVmdpAfUciP9I/r5DHjD9CCmfHHDD6IK56Y5nVSU5iYSSCAPwgSy+bQ2UsU9Xa3RS6LZnPwdaqY8cfVdTIzjgFQMivwzhyRzhFpkniri8yuBkZyrhysGEWlGSY944/rGgno18wO/u4lmKbhIhUnUadj/hd+x0euxRtrC+87HfcdAfd/+fnPw8l4low6vR+t+W6u+T9w+m+tBj72xOa80Tl38I7Te3PN+96S6+fLvncX3e8uen6+4H5nyfXzx46fPV756cLKP88v/2TRee/R8v1HC/+86vmZw/3O6upPnK5fBLzvBlzvQOF3odi7GHQrh90vUHNF8n4x96BeWNE570AOTbTIpp3a62JPO/CeFh3W1j7dr3z2tPrqSeHlDvtqi3m1xbzcIF9t5F5u5F5sYS838RcT7NN1fCCHlhbfv//wxurCe2J+9WKM75vJ0x563kcuh+nTbvysnXg5ylwOkcshctZHnq3jLzZzr3bZ5xuZZ+v4q03i2ST9yTZ+OYSej5HLUep5P/VinXi2ST0bZ8/7yLNx5uUW9Wycuxyjz0bo6SB9NiaOB/hBFz4ZEOnEo+XVe/NLHyktdLub2bIzmzq+bea2bGqiZ9dtcrOX3xyUtobVnTH/dFM62NL2N7WDbf1wx3i6pT3dVp7uGAdPevu79t62vr9r7+/aBzud/S37yab1ZKe9t9Pe3bK21vWNsbo+UoZdud+Vhv2WZQtdq9GzxbZRtw3OUPOqTGtN0hapRzf+6YP3/1sKC3F8ps5llCauNnKtRkZt5NRGThdJU6atFmPKtCnTpsyYCmupeVNhNYk0FcbW8m0139HZtkaZKqGLaa2JqjzSqqVbtTSPr5aRe2nosS8ZfuRYXZy/GwosCfWMUMEa1UyTw5tcTqjgQgWvc1mAILVKrl4laxWiXs7WStNAmnIxc91VfT3DF5g5+PK0pjpKNcdXiVqFEMpEowJQg6xxxIw2BI4CVa8SAkcKHCnUaIAajToj1GiBo5o1RuCoBk+DEmrTqvNUnWPq9XyjURTFqqoK7bayvt7d3hlt74zWR1a7rUgyX+UrFJ11LN1/MHd/IUBM1pwAACAASURBVBqJF6pUpfztt9/88Jb//5v+y5s3oDf0tiP0zbe/Eww+Q0ToMpVhiYrE5UoETEIQBWWK2TQLwyQEkxBCpzIMSpYyOJOk8giYZefqWK/T2N7VdS2r1NHJqNHtCZLMiBJdqxOSXGw2C/VGodYoCXJdVJuiLoq6WJOEIl8tCHWizqXzFM1VObUl6Ibc7Rrj8WBvb/3wcPPoZHJwMD48HD152tnY7GysdzfWu5sbynCk9AZKbyJ2JkJ7UGuPau1R3ezV7T6v9zitXTPbFW36dzmnW1XVrquWPlnnbLskSUVZZlutUksB46l5rQMsmRW1Ox0lnbYq+lPyMEfTzCtrXLLXS/pA64y++vJ3v/r917XJmJA0StJZ2QRNlqLaZiSDaZmsOg0xA+O1JW3aVCpq/atrjjgQ2d6eVNuTsjUCVtOyNSppndHO3h+/+/PzL37LjyeUarOyWWwZQFqYukq1tz6PggKUBhsILdfzPN5OsVoDgDhAbwD8wbfXy9agbo1Y2Wx2up/96vNf//4P2uFJTuuwchssjiElmWw2mUaTEmSiITOyVlBsVjHYllpqaWXVoCSVUa2i2i5qFog4mwEQ2KIHRmpBghlAjatAs97sTNUeVu1hxepz1rBk9qvmqKJ19g5PX//t+6+++cNvvv1j7+j4TjgWY6iTl8/UrU1vPj8XDHz86N7C4v1QeCmWcAXDa6GoJxhxRmLOUMQRDK+Fo1NhIxheSySDsWQgGvNFYu5w1BVLTL0aUxdIzB2JucPRNXAQjfkgOJLGEggaA/wRTfgj8SsVJO4BoSDRmC+e9CVS/usIMnV+XFNErvMHGIe5bgGZ1SwIBPhPrw/fghv/DAtmRo2ZRAHoYTayS1LpHJHO5sCG8XQ2h15hB0qQaDYHg/NXF8SyORSsA73agpG+rq9M30wgNI3N9BX6rdE1TdPoDE1oGqOYKVuAdIfr/EFRyIxCZucpCqEoiKKgAhWhoCXP43f8yx84F951Lb7ncd5fC3r+y7/+NA4nKDbpCdwLxB4Go/fdwTuu8N2V0G1P5GEg+igYfegP3/UGb7sCH635PloJ3Fzw3Vz131wJ3Fzy3Fj1vr/ofn/VNz+/8mB+6d1A/K478vGK57214O1oatkXW1jzfOwO3nAF3l1zv+v0vuvy/XLN88sV1y+cnhtu3w1v8H1P4Jcuz0+9vp9Fgu8EvD+BE7cw+DaB3yvSjyv5Jb601uBcIreq8W676Ru0ohMt9qQDGY2wx/vgl+/9X46F/7o/zJxNyLNN9vkO83yLfrlTeLWVf7FJvtigPtthP9/Nv9piXm5Rr7bp51v0p9vUJ1vkq03i5Sb+fIK/3KBerBNnA+j5GPlkh/lkr/BsQhy1k0/N2MUYPx/iz0bYZSf1coN8ucOeDtInveSBkaAh18rqozXPI6Ge7Ev+bdl7oEWObei4hxx2oH0rsatH983kEyOxKYd2tcQTC9010P0OdtjD9kxkS09tG8i2he8Ni/t99mBYeLbbfP5EOt/iL7aqF9u1s63G2a54ud862WoebTTPd7WTbe1gSzvaMTYnynpf3Jmo6yN5PJKGPXG9L+9NDNTz6Ma7/xLFk52t3tnZXquRa9ZxRaLUVlFTSoZaVuWC1sobatFWS5ZStNUSONBl2mgxllK0WgVbydsKayqsqTCmwtgKayv5vlHi8dU8dCcRm1vyuT6ae7i4eD8SWRPqGbGGNXmsWc00KpjI4U0Ob1QzjWq2Uc02K9kmR9arBF/OXp/PAmPk5Tw2DbMp4eAN/FUrp1ElGm91lClnNCpkkyNFnmpcFcAOkaNFnpqdF3mqKbAz1ADVrDENnm7WZgdMU2CbAtuoM2KdBcfNekEUisD50WrVNL1pmK2WUi8WqCxD7B3ucvns3Y/fn19bebi69u6jRa1tvH79t+9BD+Y/4ud/wB9v3rz525s3r1//7c3rN99/993O7jjLQFSJwosUr9WJMgkkELyQxQsZmEQwNgOTEEojKAMhdAKm4mkKxugkTiYUpX5yvp/LJytlZDSQJ+uablQ1vaQZhU67aunFjlXRWkxLyosNuikyTakoiBXVkJpas6Y1OFloqlLTUEXTEC270Gzm60Kh2Sw0BaFtir221LF7W5ubB0/3jo72z8/2Ts62j08m+wfD3Sf2xoY5Xld6A6nTkTqdptVumnbDsmqmyRsmpxu8qjdMu9HtNjvdmq5XWq2SquQVpawanNEpaZ2pmdQAf5r3KlMFpVe5cmhy1pizhuCeXbWHanv4h999/fnXvyt3+6SoF2S91NLyigE2tV7JHiDSozNTPsDf/WDetWiAJNPJNFWsPam2J9X2RqWzWTQGfLt//vLld3/928bFBdPu0SAjRNYZWQMUUlbB7G7n6rHNyharWOBOX9K6syyN2eK3mTI0Exumc7b2sKx3S7LR39z55g9/vPzyy9rGNm30GLmdlwxKVChBJAWBEkVWbIFAEaalF2SVkZViS+MMu6CaIHmMVWyQMlLQpgkfYJ6oqINdcV3gKp1ZPcCEbcUaTJUYa8C1R+Alzho3BptyZ7Rzcva7b//0+e++YU3zfigkW+2DV69qg54rR7y/+Pje47tO95w/NBeJrMUSXjBnG4o4IxFXJOYORRyAPCIxZyjijMZ8YEp2ShhxTyzmA82UWNw/7a0kvG9fjftTUDiNJdB0PAVF46lgLDltxFwvwB+pVCD1Q/64jh3XmQPUdf5IY4lZzfJPZ/yRI5AfdT3e7i65RiQAHWa/As5cQQaWzaHA3vEjYeP6r1/TP37Ql7nai4FRVHoWhjZ7nNpRwX6vKzaimQyAjxlwXBc/foQjVwVRFMTkAnRqPuG64V1817N8w7vyvnvtzrJ37T//80+SCMwW0jHIEUXWIvBKFFkNQ8thZDkMLUdgRwxyhFIrodSSNz7vjc+7o/fd0Tl39L47dtcduecK314N3Fn1P3q09NDhvu8N3l7xfehMPPBCiwF4LUWGwimXNzrnid71hu/4w3f9kduB2H1/Ys6fWAmmVvzJBX983hd/6Ine94bveIO3l33vLnp+seB+Z9Hz89XAe6vBG8uBdx3B952BG87ADZf3fbf3HV/gl07PjTXf4ztzN4KJOxj2iMTnafxRkXhUL6w0q44Wv6Y3fEbTb0n+vh4dG8mdLrLbgXY7yGE/czzMngwzp6PM6ShzNiYuN8jn28SrTeLVNvlqm36xQb3apJ9Pci82yecbxPMJcdpB9rTYxTrxbEJdDNOXoyyZXJ1fvPfxnV/AifkdGzvuwEd24qSTOrQTZ33suAMf2qnzXvpigB634ydd6KyfPh9g5wPscpA5acMHVvLYhoa1kFyONrlEvRRRm5jaRNtS6rANH7eTh2by0Iof2YnjdvLASp500dNuBtTTNnZgp0/7ueN+7mxcOB3kz4alV9tCCw+uPLq96lmcbNm/+fTJ03HjyXpzf0PenbT21pXdibo5lNf74rDDd81yz6jaakmXWFVm5SbVEmlFyisNpiXQksCKjXyjkW82C81mQWzk5SZTJdx5+ONYZG7Bs3Zn7sHq0v1E0t2s4xKfkfiMXMMlPivXcuBYruUaFUzmshKfbVSztSpeq+Qa1axQwevlDFfGqsVMOZ8GWTX1clao5IRKDkgmjSrR5HJNLlfnsgJHNms0UDWaHCnyhMgTUo0UeUqq0c0aLdVouc6AR7nOtARWrjNinZGvShJYsc40a3SzRot15r9bzRoj1llJyDdr0+MpkTRLkpCvlohSmRLlClfKpmPe1aWHt2+9/4t7j1YjkdPzo/+3xK9/h59/6D99M/tW379+/fpPv//97uEmQiREtVGoMU2rTlXpXJlCWYwqkel8GqIQmEYRJg3TKMIgCAPBNAzTqTSVypHJZi1/+ewUoiA8nypVsr2BUqzihUq6xKcbEtFSGcsste1Kt1Ptd7muWRr1BduqToYt2+SlJiPKJUEo8EJRkGuqrQuGLBtKq60LuiZ1OmK3G82kISLHtZSGYTYsq9XrmZuT4e7O9tHh7vnx3unR3tHReH9ntLtlT8b6aCB32w3LaFhW3TDEdlswzbplCXa72lI5ReNVnTfsutUR7C5vdqtmv24POWsAZP8rEOnPkjAAdgD+qOudg4tnx7/6VcXqgh5EuWWWlU5JMfOKUdSnwFFUO0WAAldRFkWjB4ylZWtUster7WmeKWdPuM56xV6vtjeq2qg92f7d77/+8puv1a1tUjUZySjIJt1SCrKev1I78qqZ10GbYzonDAZSymZvup7e6IJPBDMvV9vq+7wxAo5O3p5w1rhqjgqKXVGsw7PL3/35T+uXF/nehND7rGKxLTXXFGlBpBsSaKzkWxZweDCykpeUsqLzeqegtRnVms71aHZBAx7e9pXt1L4KTQfw0a8C6cUeAjmkoHcr1oBvr4PVfUCqEfob6nhHHm92nzz5/IuvXvz6Sx9NLKfip5cXm6dniNh6FEt99PjR3Uc3Xe4HochqMLgSjnjiSV846gqHneGoKxB720wJRRzh6Fo07olEvVMEiXujCW846orFPPG4Nxr3JFL+mcNjCh8AL+J+4BWdhnnAYfBO8OZ4fMofyaQ/mfSnUiEICl/PPL1KIQvNgANGw1cXjMJIFMgeGD7TP37MH0CrmPlAaSYD1nPQTPbtJAuVBjO3P3KYAp7AswhQQWZUAXysV+95+yvXTCEYNYWbGY5gs+9AXPlRyLepaAhJwtS0I5MBX4YgIJpGSRImSXgGGVeiCDQbn/kBf9ApJhdg4QXE96F/6T3/8gee5fe8jjsLjpVf3LoJYTBbQGPJ1RTsS8DuJOJJYG4o7UsiHjjjTWDuGOKOIK4IshZFnRF4JQq7IuhqGFqKwCthZCWYWlkJPH60MueJLnrCH3liD/yoI4ishGFnHPPmCkgyF0nkAhFkLQQvB1LzgdS8L7Xsgxa80LIfWgGXjaLuCOKJQO4AvByAVwPJ5UBqMYysBOBVP7QSSC574RVPasGXeOxLzPsS82uBB6u+pYfzt73ROV94zhO6u+Z/3+H9pTvwgT9yOxC86Q986PF/4PS/54t8EIh9FI58FI3eikduJRI30/C9HPaAwO+RmXtMdp7PO4SSs1lyq3Wf3Qz15MRYgzcNZKLFtqzUfgc76GG7ZuJpN33cJy9G1LOtUia27PGuvP/O/2HW/Kdj4nyIXw4yFwP02IYOrfhxO3nWg0+60FkfuRymLwboRR87G2KnPfSsi5720scd+MUQ0/JrQedHgdBDj/u2zz/ncN2h8JWnHfi8GzsyQqd28sUQezHBTjqJiwH6YoI/H6RfDNFnXejMhs+66bMuetJJnbeRMxs+byMVdNXrW7t37z2hEhvbyPEAf9qB9+30kY0eWshJL3vcJ48HzMGAPhqxJ5PC4aBwOCicblQPJ6WDUfl4vXYyqZ1Mak/Xa7tjYW+9vjXgt7r8eqe+1eWbxEohdTMRm1/0uO/PP1ha+AhKulqNXIvHJR5TatlZterZKZTwGOASiSOaXA6IIo1qRqhg9XKGK6B8MQPgAwgeoAB8iDzRrJONGtGs0Q2ekmq0VCPlOgVKqtFSjRYFSq5TLYEGJ1sCrTQYpcHIdUppMKrAKHVabbJykxEFSmrQksDKjbwksABKRIF6e1xnJIF9Sy1ToKFEnmhWqUaV4Ep4rUKI5SwZdd/94KcffHzv4zUfw+e/++6r/ygJ5B/pH1euFJBC9uaL3365dbyLl9Hd3fH+wa692asaQkEo4oUsxmYQFoNINEWhEI3CLAKTSCqXhKgkTMNpKpUrIFyROjzYT3AERCUL5VxLa2aqOZhOpYlkNo+WeYItoIVKpspP577aNte2K4N+48lup9flB92abZR0hbX0Yq9bV1VOalWbUpEX8o1GuVSrxHGYr1c0q6N0e2qv22i3OUOtKjKvaYJu1DVVbtvmaDjc3Rvv7T45O945Ptg5PhjubfV3N631oTUaWuOJ1h/K3S7QSES7J7X7zfawZvVqRrfRGfOdUd0e1s1BxepXrTFnDXl7WGtPVQq+M6p1BhXN1MfbW5ef1vqTgmKDmZqyapVVo6LZADgAfFTUbkXtVox+Ue9e5ZWN3o6ctCdce8TbE87eACEi1fakYQxPz559//2b488+K9gdUtRZUS9Kel5S2JZ6Zepsgx25QF+ZDrkY0z7L9GavdWcyQ0kfAM6Y+Uzr1oQ3BlWzX7HHjGSond6XX/32N9/+Ud3bp+xeTjYYySBFhRLlvCjlJYWRlbxqMi2dklRaUpmmXGxpFc2sgGkX2cy3LDBaXNa7Ja0DFKCS1qmafbDaBmTPl/VeBaSnTz2nvaLeKZn9kjkEFuOy0hGs/tb5M313XxqNdk6ff/Pdn7YuTj+Ohh76vc8/+8Te2/Myxfse3637t1Ydd6KRx6HIaijiDEUckZg7nvRFYm7QcwEaRii0Fom4olF39CpwDLRdAECAk0C9iCd9sbg/FpsiyLTJkvBG4p5EMjhTLCA4koQCEBScUkgiMG2+QL4kBIwgkanJAwlByFsESUFhGA0D+JgJIWg6fl3/QNNxLHO1/xZP5XJw9soFAlobU/IAKgIzzSpgWfytGkHMeiXYzN4x67ZcGUTSM2crQaIUmcll0SyOELn0dRwB18y9dbmiM1vJrCMzawwRJAoWlc14aKqLUMhsXvcqsGSqi5D0W2kE4AuIosrngiV8LR28E1r9wL/0nnfxXc/aQ5ffffvxfBJN0CycgpwQ7EHTfggJJNJ+CPWCSsDuOOSJpdwATZKIJ4a4o7ArAjmDqCecdsZRz1p45f7KnMP30Bu8HUg+CqfdEcQTT7v80FKCCGfzMIxH0kQcyoWTuD8MO6KoM4SuBeC1MOyMQ54Y4o5mvJGMN44HY5lALBOI4b4o5o/igSgeCGOecMYVRF1+yOGHVnypVX980Rl4vOpevjt32xt9HIg99EcfuH23PP6PgrH5YGw+kHzkT8z5E3O+xJw3/tAbe+CL3PUGb4PyR257Qzc9wQ/dgZu+0J1A5F4gcs8fvhsI3w2Fbgf8H4ZDH0UjH0fCH8ViHyWjN9HkAwx5mEXmiPQclZkr0Ctu34O1kHNx8Z1q3iGX3FrVYwvBvhjvNSMjKbbRiu/pySd6/LANH3WQgy5y1E+fDLOnffx8iJ+O8LMhdtHHjm14QwqOpEibC/bqUaPo6XHuk07qsged24lnXeRZH73owqd28rKHXPaQEytx2UPAq6dm4rKbPrOSl3biog2dWnDK+fH86vxH924FIqscH77cIM666VM7fmFFdprOEyt2oEX2ldBTNfhUDR8YiSea/8hKXfQzR1bqwIw9NRMHNnTUQY46yPmQfL5OvtgqvtrjPtkr/XqnOioslRO34fjSgtv18eKDhfmbqfiq0iSUOq4KWb0OKqPXM1oNAwd6PavU8VY9K9emMonIYRKfafIYQJB6OSNU8GYl26xmRA4DJpImh8u1nFzLyTwp8oRcpxSBVARSrZOtOqE0qJZAtgS6VaNaAn3FHJTSoNQGpTVpXWSmjyKjNmlQmshoIqOLjNqkWyKrNlmlwQA0aYksoBZwclp1ulUDoENKNVLkCYBELY4Ui5nA4scf3Xr/o9VVVzS4tdV78+bN67/98O7/7zKL+2/gjzdvXr/5/s2bN99+84eXnzwrcvmebWztbPZ3JkW1RsqFTBmHaRSmYZTF0vkMWkhjBQxlMZhEUmQKplGIgsgCRjLY1taG2NFieIwt5hoSXzcaSSqFswhMJUsCk2FSGSaVoSAijxAMxOTRCkdUOEI3G5ohtGTGNotds2AZbMcu99pc164OB81uV65wVK1eLJRJXiw3xFpLlRVVF01Ntg2t39NHI7U/FLvdqq7QDY6oFNh6tdysi6amdu3+1vroyfbW8dPds6Pd05Pd05P1/Sfjvd3e5oY1npiTiT4YKb2B2hu0ukOpP2p2R4I1rHfGte6k3hkL3UmjMxbao2Z3JLR7dbvb7PTtzSfSeLNgdIpqu6LZFc3mtHbZaIN00bLeK+pTsWHWXwAO1lnDBQBB1R5y7WGtPa5aY767Iej9F88/e/P6zfblZVZRcw2FFfWCrBckpdjS8opWUE3AHyAGDaxEmXk7rldZ75WMLvBYlM1+xRhy1hgYWThrzFnjij1kNZtt6Rt7e3/+7k8XX3zZWN+mjTahGIysFSSFFVVWVAuSAvostKRSkgpC8cuqVdHMsmrlr4WeFfVOUe8wksHKVr5lg1ZLUW0DtaZyNYsErB7g3wRMxFTNfs0c8t2NendT7G4cPvvk2RdfTI5Oj19+8tUf/lI2jA+8a1Vbn+w/ydQ4d5a6ubhw59Ftx9rdWHwlHHVE465IzBkMr4ajawApgNsU2Eujcc+MP2aNlUjMnUj5AUDMEGTKH3H/rKUy67PEk75kKoSgMUASiWQwlQqANyRToSQUmCkiM8MHBEdm/PF2+AUJwei0EXNt7Pat8gHIA1TmGn+ALTBAZmDy2FRCuJo3+TtrCPb3bZQfMQSo2TQvWDHz4/maa5MyYA3e3/d0AIJcZw4woAtIaHpwtblmOiYDln1cKSLXpBGIpmGKgvJkuEx4UP/d4PKHvsV33Y9/4V67t+hcvPVgDs2mCSqVgn0Q4ocRbxoJIKgHQr1J2B1LOWMpZzTpiiZdsZQ7lnLGIdf0JOoNQa4o6g4hHnfUdX9lzhFaWPXdDiQWIogrjnoSyBQyciyM4pEE7IPxCJKNp7BQOLUGKgI5YylnOLUWRJwBxBlEnGHYGUXdUdQdQl0x3BfNeKOYP44HU9lQIheI4b445o2jHld0ecGz/GDxQSCxFE4sBKKP3P67gchcGFoNxReCycVgciFwJZYEEo+DsflA7GEw+jAYmw9EH/ki94PxuWhqKZZcjiaWIvHFUGw+EHngD98NRO4Fo/dDsblIYj4cf+QP3w2FbkeiH4dDtyOR+6Ho3WDk3oLz0YJnddn5cSo5lwjfjgdvxH3vpcJ30ORDPPmQgOdzyQe55D0CukvC92hkLo89ruJLHLEiFlxa1WdUvXbd15eCw1Z4U49uWMmjDfZip3w2oc+HuYsRcTEiLvqZywF+McTPe+lnQ/zZEL/oY89H2Zfr2RdD9FiPPeujx2b8WRd60UcuOiji/GBxef7Ghz+7e+efq6z3bJA568Evxrnng/R5J3nRTZxakSM9eKgFjo3QoR4+sRLP+/iLQfayh5x3ksdm/MCM7euRIyO2J3uOzfCxDZ10kfNe+tUw0yXvVVK30OTSst9948Gdx48+hBIrqpjV62lAG2YdNwXsB1XHZxQCqlXLyFxG5LBmNSNUMKGCNasZkcMlPivxmRaPX9dRlBqh1AhFyClCTq3nNIHQBEJrklqTVhuUJlCKQF4HDl2kdJEyJNoUWVPOGxJrSG8PDIk1RdaQWE1kDLEAShPzulRQpLwm5jUxrzVYrcGqzbeAAhpSQFxpCbRSp1scmUk4H9y+eWdpYTngKeTJb3//5ZvriRuzW//r1z86+O8+/Z/AHz+4/vdv3rz57ts//urzl4VGuSHWNKNltO28xGN1MpPH0gyWZlCESaMslmZQcAzTaIpMIUwaZ9NMjYSyic1ev7c9DhNJIp8pVVm1rUJ5DKURhEHwQiadTyNsEmUglIEwGsJplCzgWSZNFvCqwLEVkmKgUhkRGlSjSeoKa6n5blsYdOTt7a7UqipSVddrg47U7rYGQ8uyRNMWdUtSLUUxVb1jmj1btXWja5m9jtnrKJYhaC2+1SDLhYoosPWqaJn6oN/bXu9vre+eHG8dHuycHO8dnmwfn0ye7HU31tubm8b6uj4cK8OJMpxI/QnADrHba1ptqd1ttDtib6iM1uvdYcXs1M0eb3YrZoc3p82F6VLWK48nsIxMzZXmgLOG4IC3R7w94axhpd3jrAFnTypGf2P36ffff795ekrKKiHqJVErtTRW1Yoto6SYRc0CcyUgTAzc7wHr/ED5MHpgtGS6mx6YOs1B1Zy6O7n2iOuOKopVU/Xz56/+/Ne/7L56Ue6Nc7JFSTortvKSAtI7WFFlmgortgB/gEHfktbhjM7s+4D8+JLWmSarqm3AXiWty8pWQQFM1i2q7VlLq6B3K/YQ+DzAnAvXWa/31s2N7ZPzF2effn72+edfffPHT3/7dbjAPAoFRpvjo1fPcElaiCR+ef/O/UcfuH1z4dDjeHQtHHZEYs5o3BWNuiMxZyzhjsY9s7bLrJMC4GNGG5GY+/pT8CowkCaSwevtlRmIpFKBmXVj2l6B3o69vJ2/hQIpOJiCgwA+ICQ0c3vASBRJR2b8AZQPkH8KlA8Ui6YzsUw2kcFToGYpqLkcTJIoScKgowFqts8FqCAzOwggEpLAKDIDmiMztrhuDbnef5mpGn/PKFMr61Wf5WoG52pZOZBJqDTo14BPvOKMNEVmyJkd9W2TBWFIhKXQKx/rrEeTmvZf6FiJ9CPBB4Glm/7FG56F9zxrD1c8Kx/cvg0hCYJIRuMuGA2iaCiV8iVSnnjKGUuuReKrkdhaOLoWjq6FIo5w1OGPrYZijlDM4Y+tBuPOQNyBZKMRKDy/Ou+JrHgi8/74Yhh2xtOuRNobhN0xxA2lA0Izn4J9EBIAATBxxB+OO8Px1UhyJQY5osm1EOQKQa4w7A4lHRHIGUXWwrBjSiFpTxzzJrFAEvfHs34oF0RyoQDkXvSuPFp5FIqtBMKPIsmVaGIlBjmisCcOuWKoM4qsRWBHBHZMD5IrkeRKJLkUii+FE8uR5Eo0tRyDwJmFYGwxFJsPxebD8ccxaDmJrsWglUhiIRSbj8QfxmL3E4mHqcR8MjmXTM5F4g/XfMtLHsfy2h0YXk5Di0jiPhK7hyYe4xkPjjhxxIGmFqD4Qzgxh8Tn4NhDJPooHX2YTi5gqcVsYjGXeJxNPsqm5ujUHJN6QCbvUfBDBn1cxpZ4fFUgHCLtkvNOrew1uYBdDXRr4YEQHYuJjRa0qSSeaMkjb0w9vwAAIABJREFUCzruIGDk+LyHXfZzpdT82ur99/71P8GBd572iZcT4vk4/emEfDmmn4+y5534ZTdxZkeP9OCRETm0ood6+NMJ+byfObFiZ+0Y0FTOrOSxEXqiuM666FEbOu6kjmz01RjXsh+WoFsYtOKMBN69d3PuwftoclWXclYjbdTTRj1t17HrZdXSdn1KIUYtY9QyRi2r1XCFwyQuLVbSzWqmUUGb1bTIYTKXafG4VsOv6ShZQ8gZQk6vZ7VGThWyWiOnNXJmgzAbhCmQpkACKDGalNGkbJFqS3RHZiyZtpt0R2ItibEkxpZZW2YtielIbFfO2zJryuB8AaCJKedVmdWvAGXGKGqTVpus1mBVgVEFBoAI0F3ymejy/L37jx8tB3wohhzur/+HuED+cf767Of7N2/e/PGPf3z56qJqCGQpK8n13qBdbvF4maCKWcAfGJtOM2iGQTE2DdNwkoQRJo1QaIZBSwIDESlTau4c7oRoKJPHCDZr9cxcjc2VsjAJwSSCFfA0C8NMAqFTYIgGo9JkKYOzabZSKjR4jE1nqGSOhekCxNexhoBzlYxUIX/72bnRVSYbbVEpty2hN1AmI2U0Vja39NFQHPalYU8cduVeR1RVTlH4VqumaqKqy1bP0GylPWobXUuxjJrSqspSsSHkGzxZKVckUelY9njQ3hyvH+ztHR1sHT/dPj3eOzvfODjcPDwY7u70NrbsyVjr95ROW+v2W71eazRSR+tSbyh2B1K7L9q9ZntY6wzqdr9uD4X2qNYeAZcDb4/AXX+aX2IOeHvIWYNZlXWALIOK0ZPaw2ef/3rvxSWpWZSkl1WrrOgVdZpqCmLEQAHBY7qPXuvOFIVpfNnVtpRZqFf5ym/BtUdce1TrTiqK1e2Nvv766+++/75/fEIYdk42QKOHFVuMrJGiArbH0ZLKtkDpecWYbasBuSkgPx48LevdqtkHWWesYgO7CUheAQgyDWK5iiHh7AngJL4zrtrDpxcv//aXv3719W+/+fb33/75TwcXzx4nY2iRvfz8k8nREVSp3nE6F1wrtx9+4Pc9jMTW/CFHNO6Jx92RqCMad8VinmjcFUu4ZwYOABkzhrj+OG24xL2JxLTbkkj5QTpIIhn8EXkAHEkm/YmUHyDIrHsyi/pIpkKJZDiZCqXgYAr2AwQBFPKDkI8r/gCyx4/EDwyPpzMxDI9jeBxIINPhWwK6clq8NVKA7PN8Pgv4g2VxmsnkizhJI28Tw6j0bGUdMR2HmSkf192maI5AiNxbSQOEiLxVQX4IH7OTM84AiPMjhWP26rXvg1w3fEw5iYQBfxAEdIUgsQLth8IPfau3vCsfeJZv+Dzzaz7Xe7c/TqSiuVwiGnUCXoTgSCTuC4RWQhFHILTiDy77g6vBoMPnWw4GV/zhFXdwxRtY8QdXPf7leNKTzsScvrVlx2OHe84feRyILAXiK8HEahzzxtOBaNIVjbsoBhJb+XBsJQX7kXQEzSQSaCSS8gQTa+HEcjS5Fkk4IglnEvImsUAMcYeh1VBqJQw7I4grjrlj2Foi40tivjjmTmR8KdwbSjodvtX51flwYjkQmYumVmMpZwxxxxBvAvbGUU8c9cQQNyjQNroqXxLypmBfCvEkoLUk7EjCjgS0moSdSdgJpz1oxgeh7gS0Fk8ux5NLSWgFQtYgxIEgKzA0j0CLMLy84n285HEse+7gmZUcuoxD89n4XBZaJjNuKhMkMA+OLuXQZRxexlMrOXgFhxbSqTkcXsykHmOJhVxyiYKWKGiJTC2S8BINLzPIEg0vMuhiAV0qoEsldLmAOwq4o5hxFDOOCr5WwlZL2GoFd5SwpSL8iMceVzOPy9h8JbPI48siuYaFF13e5fkH/1yjHxtV71iIjMXEjp5+omMHdvqwDZ900dNe+nKUvRznzifkaQ8962OXo+zzSe7ZCHsxxD4ZE5+MiYtOfK/lPGkj5/3soZ06slJHRsQg75Xguxl4bS0YePfezQf3fpFOrRpibgYcbSED6vpxW8hYjYwpYABBtBqu8VmFw8RKullNA/6QqphUxZQ6rvOYWc+ZdRwgi1nPvX0q4GYjazaylpC1r85YAmEJhN0g7QbZbhLtJtGVqLZEdiWmJ7M9me226J7C9GS632IGSqHfYnoK023R3RbbbbF2i7FbTLuVN2XGlllwsiNNecWQKENijSYDSmvSQHdp1YkanXKtzN+be/jY5fQnwooq/PUvf/rH/PE/oyPzb+SPN6/fvPnzn7979fykv96GSUjVxMFmn9cbVI3NFnOZYiabRzN5LJPHsnksk8dQFoWuvKi5QqZQoyAKKuXJV588S1dImIbJAq6bSlWts7V8Jo/BJAKGeBEGQSgYpRGMzaSZTLaIE+VclqHyAkdxBZROZyiIysMUmyxXUEVi5Br+/GCnO9A63brRlcscVa1TTamoaNVeX+x2uGGvvjlq7oylvU3lyZa6NW707cqgK3TbgqaUNJ1rNPKiWJZbNUUXZV1sWbI96ci2Zo36TVUSNLWuqVVZEjWNkyWpbSg9uz0Zrh/sbR89fXp8dHh+un9x/uTsdPPgyfjp7nBvv7u1097YMkYTbTDSByO1O5I7A7k/kvujZqcvtAeNzrDRGYLGTa094u1hrT0S2qO6PeTsHt/uV61uxerynTGv93izyxmd/s7+k5cvy/0Bq1gVxSrpZlG3K1qHM3rgFg6GdGZO0lnqyQwyZgdXaShv38O1pxlufGdcUdpbuwdv/vrmq2+/lTfXs7JGiUqx2cpLCiu2aKnFyFpe0vKSkpcURjLyipZXtDxo/UyDQCyQ7noleHTAbMtM/5jurVU70416AEHM/ixbDHylWndS7034zpizJ+Ojy62jk2effvrH7/483N3zkFneVH711ZfN8cRTKj/weh8vzrn9C5Ho0tTwEfVEEq5YzJWIeuJxdyThjCXcf88f18ljhhQz6yhAkETCF0/6ktA0sWPWT5k9gvekUoEkFACTLEC6uO4zBbYPCAlByFsJZKZ2TBEEDSPpt7aP6xSSxhLpTAzoH3guCfSPqUWDgICAcX2WBESL5vMZhknTNJbPZ2g2zRYyFAP2p2PXyWCWXXZN/PhB1EeOQHJZdJZgBuZsZ79OXO29u96auX5+1v0hr3HJLK/9Og/9MDVktngdISj4CkRSLJ0sMWEkPh9y3/U7b3lXPvC5Hs0vP/rZBx/G4USWSMUS3mjMF4174nF/PBEIhlzBkMsfcvr8Dp/fEQg6Pd4VX2DFH1hz+xw+v8PjXfEF13IU7A04HEHnwur8quuB2/cgEF6MJt3RpDsYdcQS3gQUSEKBUMRRbzAVHg+FF2IJVyzpi0LBZDoKZeIxOBBJOKMJRzThiCdWEzCwvvoSsDeUdASTy2FoOYY6khkPhHlSuDeZ8SQzHn9secW/em/pvj/yKBB6GE2tRpNrMcQdR30J2BtOrf2AOWA3qBTigZBAIuVNwX4YDULI1OYCp33pTBjDI5lcGMsEYcSbQjxw2pPGvQQZI3IhPOfHM55sxkVkfbmMz+Gdf+x2uMKLLOllsm4258ljrnzWR2d8RSpeycfpnJvGXUzGRaVdVHqNxFaJ9AqNrtDoCoWtUsgiDS+y8CIBPc4hSyS8RMJLTHo1n1nNp1dK6bUi6ixn3cWsq4S7qoSXp/yVnKdKeDnSVyUDJdxVQJfLWWcp5y6R/nLOV8y44765x87lBwu3WNLNwvP5xH0m8ZCI3y/Ci3l4vogulLGlUvpxBZvn8IU66WgxaxLlUPMuq+rt8r4+7xs3Qlut+I4U3RTD3apnR03um9C+kXhqJlXycRF5kIGdi27X+/duPXr4HgY5tAZm8vB12QN0XqxGxmq8hQ9TwIx6GvCHymdUDpeqmFhJC2WkUUHESlqspJUpc+Bv+zh13K7jbSHTqWfBpcA1Zx/UFjKdRq7TyHUaeE/M9cRcXyK6MtGXqL5E9SWi1yL7CjVsUSOFvl5jlRkpdF+h+grVbzFdiRrI5LBF9RVqoLDTUumePK2uRHVEsifTHZmyRUKvYImg89HiwoOV5bWgh2DJZ8/P3vwbAOP/Wwr5t/LHmzdv3vz1L5+eH+w83fKh4XyF4cRqTa3nhVKuRODFdDaP4ixCFHGySKB0GqZhhEEQJo0waaZMMDyN0giTQT+7PMeFYqqAUWyGq5Ulu0VydLaIYwU8nU+n8wjGplEaSTNoOp9BmDRWwMkKQRbJbIEpivVclc2yeI5FiXyaLWF1nlTkwunG8OnBFk0H2ma13WlW61SBy1U4oibQQoOS5LymFiy92O9yGxNxd0NaH9Qm/frepjLscE+21GGHH7Q5Qy/oWr4l0rLICg1GlCuSUpOUmma0zK7Rnwysbsce9PR+pyLWOFlgeK4iiXVNr6hqpl5rdjobT/e3jp/unZ0/ef58/9mzJ6fneydn608P+ts7g509a31dGw61wUgZjoA6InZGYmckdcf/D2/v+STHdaV9/pnvRmxs7DtazY5EmRFJ0ABoAO27fGWlrfR505ubvrz3XW3hCQ+SEqWRyFFo5DUzBLEfbnWhQY3ZiHfmRZyouHkrM6sQ/SF/9ZznnFObLmvjQxTxaB6MZunkMJ4eBqNZfTRL+uNkND365Hn37K7Tm7jdSdQdh/0R7E683jToz6Lhwu2hua9zJCqsh9GjXM9l/lilWgYLVHCLkj6IPKLpsT86XN65983r13/4459ryyOx3nbrXafWchsNu7USPKxG1252rHbXbvacxsDuDJzu0L7I/iD+QGN1nc54PVwGrf3BfJ0MWneeRfrHerCL15uFo2U8OfJHC7c/ht1Be3l299nzr377m5//+je909PR6fHLLz57+ctfWYPWliTcqODvbbyfzV2jyYNyeaeE7ZTLOzi+j+P7BJHFcZRAQfBx8KZL6UXO5a/FjNUmnkFgQZI5lDdZuTeqxcuWDrSmqDxar+FjLYS8Ve2yTrtwK7fp2ueB9A9OqCDauMwfq8pbERckQlIIUSYFkUL9xxSVAYC5EDPeiB+GtWowalkiCjS3VjO41Xy4Sw9+FG+3LOPfbsTOXbJ3vNlR3xY/LvUdWTUre6tB6kWxzIo/NMnQZTRE4/IEmUvjdlezdtHXvijKZV296mklDr9eOrhSPnivtP/3pfzGXmbr//ybv2GqhKLQFI2RdAWr5LFyrlTaL5ZzueJ+vnSQK+7nivuFciZb2MkVd3PF/UxuL5PfzeS3gc5jRG43t7lX2Lu+eW1z+4PdvfcLpc0KnqvyOM2UcTyHE/kqV2bYEkEX+8OaIBZxYgcn9yvULk7uV7kyL1GcSFa5IklnKsRehdzBqV2c3KerOYrJUkyWZPYJeo9mMzSXZYQMzWUZPpcnd7ZLux9uflTArpZKH+LUdoXexpkdnD4gmX2C2V8zxwo7qhmaOaDofZLZJ5l9upqrsnmmmqOZLFPNcXxRkcqKVOa5DFvdFfgsL+REqQRUXFOKQNhXxQNDypsgr8t5Sy1ns1sbBzv5yo5v4K6ct9SCA3KeUQ4sKrCrCRRij3dUzDdwTys5oGCDkg1KDiiZUtaUsoa4b4j7Jr+n8bsqtwP4PVXY14UDk9+zhH2LOzDZjC3sO1LGlbOunIUg7yk5V856SgGCsivnDW5XZ3csOWcpJUfFLLmAZa9+tLX53s0rQC/rUkYlNiTsA0BdN8SMIeZ0MacLWZ3dUchrgLiqktd0+rpZvWFztwxmw2Sumcw1q3rdpDcs5gYUdlzhlsVuuNymy21C/pbHX7O5DyRmb3v/4CdXP9y88WOe3u6mQjdkehHXDdlexPUirhtx3YjrxXw34lBe5k1EYifkWz7f8IU6FFMoxG418dg65Bu+0AqlXij0I3EQCsOIvyylTBPpsqCy1lcmsThJpWlNvuAPad4As7oyrcnTmjyrK/OGvGgqi6Zy2FQOm8pRW0Vx3FJP2tpxRzvuaEdt9agJjprgsKksGjI6c9kCy5aMLlm25EVDXNSEw7q4qAnzujDwWbaU2drb/d57727sbdKyFNXDP/z+t//B8/+vyeN/nUX+//LHq9ffvP7m6y+e3H/08hFl8cCRrMBs9ZtW7Bi+qtqCYPKSycqWIFoSZwqswbIGy5kCbwhWqKsQcDqriszLew+8SYvQqqqlmL7Rm/ZkqGmuqrgyytrwBifaHG+xnMlVdU5yFc3XndgUdUH1LdW3ZFcVTFF2FN1VXCjHobbsxC8/fQrMcgLJbkPtD4J6w3QD2Q1EGAp+JPqRGEYSWgRQbLfMUd8dD7zJEC7nydlxc7mIl8vocB4czYLDsTcbeuOB3227nbbVbmitup7GappajWaYNsLeuDuaj7uj3nA5TwaD2mKxLws/3LiuWi6s15x6Go9HyWAwPz47vn/v7NEn9188/+SzT+89f3bv+bPzx08O79+fnJ8Pjk76y+PB0Vl7tmhOZu3Zoj2d10eT+nTWnC/qo0k6nqTjcTIYpINRf3k8Ortfn51E/XnYm6SDWdSfxoNZOjmMB7OwNwtGx9FwEQxXvUH9wSJeuzoQYQwP/81FNF7JHvHsOBov09nJP/3h93/6l39unZ9KjY5Ra1v1lltve42O3Wjbjbbd7F0WPLzOeNVSrDNweyMkZqCA/dlq3Z86vRUqOZ0xAqM3ssfb+gdKA4Wjw87RnaA/iQbjwdHZ02cvvv76X375239KJpMvv/rN69evf/G7f6om8TZNbZdye5kbuexHFJWl6FKlsodhuxi+h+P7FI7KXw8IKlOpHFSIfZzMUlQeQQkqrH2rVvZC/EC1siSZQyegQPrHSsxgCohC1pkUiinQ1TzSP9alKxxPoKoWhi2tTru4wzrbsoYMlsM5ocIJFWQyXXk+LjtPBVIUCVmmJIlcF78AgPijupp5q1Z1ndNN3rCE1bw3S0Svti0hClnzx2X4UL9FG2+bP96kaS50EQWwmiqqYKWOrL2lqAu7poq6IV/EalK5cdH/dJ0SMk3JsmQk1RgGjxbfagSy7gWiaaypV029aqu4A3Ic9lFp5++L2z/Mb76zv3NlJ7P9f/3N/ySpMs9XiqUMQeEEXS5juVI5WyxlC8WDQjmD+GMdmeJ+pniwn9/jAUMypWxuO1/YPyjsb2xdv3Xrg1ub72Xym8VShiBLLEeyHEnRJZLO02yJFSjDBv1+StEZmjmo8vtMdZ9mkBRRRn8vmsUopkBQBwS5SzNZispWqwWWLbJcgWYOmGqG4bIsV+CFQpHc3Sxsf7j5UbmyQeI3GHqXonerfKbKZqv0AcNlq+ybYLkcy+W4aparZjn2gOcyPJdhq/s8mxP5giyWgIxpQk5hD8TqrsJngFTUlLKmlHWppIoHmnhgygUblC21YGglz2bzhf0bmd0iuevJWYvfs0DeVfOhhaVeNbQpaFD1EKS+CA3C00q+gfkGDvVyYFagXkbh6iVHK7pq2dNKtlqw1YKp5BxQ8LSSK+chKHpKwQEFW8nbStHTME/DXLXsgJKrlk25qAtZwO4Cdl8Xi6aCWUoJy9zY2Lz1/tW/57l9lTsA+A2AXzfoLV0qGXLZkMuWgtlyyRJyJn9g8gemsGOJu7a050oZqORQuHLek7NQ2bf4LZPdN6p7GnNLo67Z/HWH/xBwB5lc9oPrH23e+DFHbbcSoRlyjYBt+Ww74Dqh2AnFVrSKTsivoxsJnZBvB0Ld5+qQT6Gw5o+axzV8oRHwzVDohGIvFC7Hf5DfmcTiOBEnqYQCMQfCkRV/1JR5XZrXpUVDRnHYVJYNadmQjlvKcQecdNWTNjhuKcctZdmQ1pBxWBcPG8JRSzrpKMdt+aglHdWFZY1dJMw8phNQpMsHOweZv3v3J+9tXMcFnpCqJ3dOv/766/8UBl7/b/CfrkbSXPz719evX73++vnDs88+feqEQLe5uBV1xh0jcezQ0j1NtATZ4mRLYHWB1ljWYHmDQ74QJ9QEV+QNjlao48no7qP7DKAVS5ZcJaqHemxb0NAhUG1J8xRRF4AjCSaPqmkkSzU8y00s1RYkQ9KgBaApu6poyYolw1APYy12hF/+9KdJTXb1XOpTg6axmDQ6XS9KRM+lAkhFARP4VRiwrs8BjdINotHSkhQEoRzFWq1ht7rucACnI/9oFi2n/skiWi7io1l0PAvODuPzRXw09WcTv9+z2y2z2bKTut6sm+1uFKR+2GlkOdKrxZ1etzMfdxYzu1kLej2/3VRC6DaSuNOM2o3ufDY+OV7cuXv6+PHtZ8/Onz698/TZ7SdPj+7fO35wf3Z+Nj4+mp6dDpaHrcm4PZ01JqNav9OcjluLw9Hx6fD4vD45rs+OmpNZc7KsT46RXpJOjtLRMhnOYzT+ZrgIR4fx6DAeHV44Xhf+YB5ewhE0s80fLdDJ0fQonCzDyRL2Z0ePX/zqt38YPXgotLpGow8bLbvVMlsdp9lymh2n1b/gjz5KtXj94cp90hu5vRECDuQntdsX6aH+1O1P/d7U703XVpULz8cU9t+0HQuGh3A490cLpzNuTI8602V7PHv62fPXr15/+bs/5GXx+Pa9b7755vN/+krqNrdY9vr+dr64iVW2SDJD0zmSzqI2Hji+j6pdKCpPEzlEIUilQFSBEitogTACJ7NIyUCNwkgyhySNNX+QdB41TWeq2FoFWfMHMnagOboILxCCvHF1cMUqh0ptV7oIUjveKnIRKiyPoSJbQaS+XfYikKJISBIpSSQArA44IDGqTKtqVVFoNPZ2Vaqqs7rJaxp7+dFumqtaXPT4X8+KWzVH11cjcE0LmBawbMV2AArPNVxH91wDeqYH3wT0TNczXE9zXNV1VdtWLBNYJnBM2TYUQ5cNXV7f3DBENPbWMET0rUxTWssbCDJsQzA1ztS49Znr+hdd5wyNMfWqrlKOjnl6hi9/UNr5UX7znYON7+1sXdnc3/4/vvNdjKrwfIWkyhWihFqzYJVsqZipYHmski+Vs2Ust8aRUvkgUzyo8qSsVHPF3XIpWywc7OX2P96+duPWlRu33jsobpWxHFkp0HSJ5UieJ+hqnmCyeLVAVSvNRtyseSS1V+UKApcX+CzLZehqjqLy1SrGciQvUSyP0dU8zWSrbJ7lCixb5PkyJxYELs8LBVHCFKlMUAe72e1rW1dpaoslNwU2I4l5WSrIIibzZUEsC2KZFwq8UBDEoiAWJaEoCWVJKEtcSRaKilgAUlEHuKESmlJWkEIg5g25bKiEAShTwXWxaEp5S845oOAZZUcrelYpgUISqJnS9o3M7l7p+sqioRUhKMYOHjs41Iu+VYm8aqepQ4vwjDLUi4FZjk0sNvFQx2IT9w3MNzColz2t5OkrKPENzNMr0MB9Aw+0MjrHNzBHLXsaFphEYJBQwz0d9wzKAhVDKphy0QIVCxCeQVWp/d3s3odX3xPYjMrs2Oyuye+ZoOQZlKNXXK3i6aSrkC7AXYA5KuYphbWm4sp5V846UsZVixDkXWnXEQ8cIWvxOzq3pVc3XfGGw3+o8ZlMJnPl6vvbGz8Wq3u1UKj5fArZtY0DJVPQuhmIDV+oeVzd55qQuyAPLoVc7HKJxycen3hs6rJ1yNcgi4yo7UC4QBapG0m9UOhGXC/i1mmXfswPI34cvcUlk1RaL0axNEmlWSpPE2maSNNUmNXEeV2a1sQ5ApGacNSUj9rKcUc56ShHbfmko5y25JOmdNKUjxvSsiketaRlQzpsSsuWdNoFZ23ltCkc1dh5RPlSHq8U9g/yP7p69YfXbuxj5TzHDE/nf/zjH/8DtvjLX/7ypz/9CZ3wX4Ig/4H+sbKivPmYb14//eTsF8/v1TpRVaPCxKkNGn4z8OrQbUA9Mk3fUCHgLJG3RN4QWIMXTBHobJhYnM6KlkBLlWm79eTTZ4RGi44IPCVIoVv3lcgEUJdsWXc02ZQkWxRsTjJZYCuKq+qBaUDD8FXJZCVbBtDUA1PxNNlV3cg0oeLawhfPn3Zmbc0oQ5eKIVtPpUbTiCOh19RaqWwZmGPhvo2HPulCRjcoP5JbbQv6vGVzus2pNmd5IoyAH4K4pvW6zqiPcCS4fVy7c1JfjoOzRXrnqHE8j08P4+UEzidhfwANB++0LccTm3Wn3ghqTVhv+b1hqzfu9yajznw4OpnXB+1mv1vvtqN2y6mnsNXwmvW412pNxu3pZH739vnjR3efPnrw4vEnnz6/9+zp7ccPTx/eWdw9mZ+fLO7cnpyezc9uT8/Oe4dH/cOj7uK4Oz9EnpLGbF6fLmrjw/pk2Rov0sk8ns7TyTwZztPJYTJeppOjZLxIxot4NI8Hs3S0iEfzaLIIJ4twdByNj6LxMhrO0snc7w2T8ezBT38+e/7S7g7Nestttd1W2+103FbXa/dgp+t1+l5niEhi5XXtDr3+2O+NURt7v7d2wqIC4xnsz9b7KOPj9CaIOfwL/kCjeYLx0h9PnF7Habb83rA1PepOlk9ffv7q9Tc//erLrCqNz06++urX8Xic05Sf7G2W6IO97PVKZY8mckjqIIgDDNutVA4u8OKAJDNI8EA7CCxW5LFqy1GgqDwafvtG52AKFDKNrg+Zwoo2LmplkQqyFjYYtkQxuRWUXJJAqmyFEypIAqly5Wq1xLJlZPuocmUEHAhE0Oa6zgW5TUWZ5EVcFAlBwFEgCURRaPSqKNV1HmQtMNi2YtuKacm2AzxPc10VQh1C3fU0PzA9qHtQh761Dj+w/cgJQicInTByUfiB6QdmEFpBYAYXV6G7eZ7muKplK4YpmZZsWrJuiOtaG1PjDJU1NcFQ+fWrpYvrZmgXzU9FQ+UNlbc0zrwU6NDQGENlDZXVFMYAVUNlEX8YGmMpRQ9kuNKH+c0fZm9+L3Pj+9ubVzazu//jb75DcpwkM1WuzPIlhi2QVJmksNVoHrKAE3mcKJaxXAXLl0u5UiVH0ZhuiDhRrODFMpYrY7liObexdX3j1pWtnQ8wfA8nsxSTQ39Zhi2xPIZkDJ4vCwI2m7Us+ipgAAAgAElEQVRcW6jyOVHCZLGkiAWJzwlckaZzNJ1jeWxl1hErgliWRUyRKrJYkkVMVSqKVFaViqFWaCabye1t7d5g6C2puq2IOVXMaUpRB7gqYyiAjClSGcgYkMpooSoVTaloStnQMdsgXZ10VNxSihbI26DsaIRjMpZO2RrmapitFhyt6OmVwKA9vQItIo1AI9VDl87nt65ntnLYNtSLUC+HFg71cmJVUo9MIJ1AOnLxADKDTpBCIbKJxCVSiKc2njpYaGFQr8QmDvWia5RDvbSmDWhinlH2TQLqlVDHXbUMNdzTMAjKgVYJDNLVCBuUoUk7JuNqhANKDijYGhZ4QrW8f31/+91b7ylKxhZ2XTlrqzloEdCgoIZHNpW4DJIcYreauExk0YlFRQYRGYSvliAo+iAbqJkQHHjyHlT2oZLz5Kwr7drCtivcsriPFPZga2/3ypX3bl5/R+QOYh+EUESdPFJPqkE59aTEFROo1AIVNTxdR+qDCCqhJydQiVwpsIXQEUNHTKAUuULsiTV/FfVAavhSHYrNQG4GMuKYhi+0/ZWDpBcK3YDvBmIvlHoXiRukl/QjuRcKgwvhZJiKo5qEVBPkIJmkEsKRRUNeNMTDprRsyYdN6agpH7flk6Z03BCXTXHZFA/r4mFdXDQuoiZMY3bgE1AoVirZja3dH3z48TtXP/xw68YeR52+ePSXP//u9UXx6zfffPMWBnzzL5NYZiu7f/7TH/7XyeM/5Y/L3+DVq1evXr/65vMXD549OLd7cV7FTFdot+PetOvUPS+17cSFsevGjhFbRmgZoQU8TXNV1ZedWOcNjtNZHlCdKHz84glu87IlaJ7ixo5b9xVPU6Em2bJky8BWFFdWXFl1ZdWVNVfVfEPzDcHkFZtXbFF2VQB12VWBp7qRqUOgmeL947Oje2eCTkFfTGsmDCXfZW0Dt0GpGYm9jmHqZdco+x7uuZTnVx232uv7g74XhKILJd0SFFNQbUm1JWCxlie4vhDEUlyT6w290TR6XWc+CRfTaD4NTo5qt49rR4fRdORPJ8HhBE771mLsH47j+TSYDOFwAFsNp9lyGw03jo3+oDEcdXrjfn86Hh0tW5Px8HjRGPeDdt1vNoJWUzB0KwpRa/neYj4+OV7cPbv79NG9Z0/vv3h+/8XzBy+eP3jx/PaTxycPPzm6e392fja/fWd6dj45OR4vjvqz48HyuLs47kyXrelhfbpozJeN+RL5S+qTlbkEgQiyvtamS7RADUvC/sjvDXsnd46fvEyXZ6sO7u2e1+7AXhf2erDX87uDsDcJuuOgOw17M7839XtjvzcO+qs1GuZ3QRXzcDBHnOH1pkF3GnSnfm/q9qdwMHnTB6Uzgf1ZPD0MB1PYHTjNVtDuRoNhazKbnd/59It/eP3N609/+Q85TVw+evCzX/9jtJhtkOTfffhuJneDoA4wbBc1J0VJFoLIkhU0fvaSdYPKrxc0XXiTWCFX2saaP95CDfqt3MoaTRCCrKJavMwfb4QQpowaeCABA/UFYapYlSszTHHNH0wVu8wfyPmx1jwuO0wvxtu+ybYghyl69jsOQEwQBGYYWuvXIDCjyFxP6PZ9IwhM3zdcT/OgDqHuOACRimXJpikZFz4MJFqsRJGLMpnLhtPLtTOXK2gAYA2V10FVUxjEFobKawq7Wrxd8KLra0BhDZXVQRXF+lDT2MuHhsYYGm1otKEUXeWALX6Uv/mD/K3v71377u7mlZu7m//j//5OVeANU2E5kuMJUcY5ocIwRdT5DblzVhYfNK+YLBimhPq1EGQJMUq+dHBje2Pj1pWdvY9wMkvQ6I9bQEzD8iVexASpIskVWcEtm5vP20AlFVDRVMxQK4ZcBlJZFksiXxL5MpAJXaVsk3VMxlAJTaloANeUig5wDeC6SpgGwfLF/eL+jd0NgdsD/J4OSpZatjXM0QhLJ0wNt0DFUCu6VjHUig4wTV3Bh6mRjsk4JuUauKfjUMM9veKZeOjwocNCi3Q1zNVLnlGGBg4t0rXIyOZjt5oGfC1WfJcNHKqQ3dw42Crhu55W8LQSEjBWnOHRkU2EFu6bRCtRF6PIUcuRTQQW6ekVaGKuXnLVoquWXbVsg5KrFh1QcEDBASUH7WiYq2GBVkHZFqhXAq3sqyXfwKFBuBrm25TvsoFd9fSKq5cCk0hdlsP2P9re+GD7Y0Mv2+KBrxZcNR+6dOwygUkEZiWyiZrPNUIxhWzs0DXINmG15lCpTaY2mdp4apVTq5haxdQq1+xSpBcCNRdq+UjNuMJVi/1QJHe2trY++PDdG9e+z1f3aoEauULkSqiT2AVwXAxwWTdW92S0RgvfFHxTCCzRswRoi6EnR5e7sHvyqheqp9QgqEGQBGrqg9SXa4FS95UalNFrAyoNX2r40gWmrAJJL61QaoVSJxTbgbCSUmK5F8uoEmcYiaNYQvIJ0k4mqTCtibNLMU2FSSoMU36Qit1UasdSE3KhWgFMMZ/bu35r+/vvvv+TjY/fvXa1yFK9afdXv/zZG8Hh4t/q8NU/J6CY23n/fx9/vH79+ptvvn716l9fv379+pvXv/jZ0+m0Oz6fkwpuWJwfmN1RJ2rXvMS1Q8sJLL8GzcgyI9uJHCeyvdiKU9OvuyDQRUcEFh945mefvoDtiAE0cCTNU7y6rwemunKBAOApOgSKLWqeorqy7mmabwBoyo6i2oJsCbIHFE+TPWCEJkxMzVOArQwbzWeff0poVceXw7rlp1YSaVEguxbdqBmLo1YQilHI+yEXhTxKxESx1ul6SU0KIwkGwHQkzZF1RwWOpLuSCSUbSjYULU8wXd7z5SCUg1BOUtBqW6OhPxy4Z4fd3//mF8tJsugax9Po2b3xi4eD22etk6Pk6DA6nAfLaTgf+fNprT+MWx0/qbu1ThTVg6QZNwfN9rA7OJy1F8P6uD9YHobtVtztJL1u0GoaYWCnftRuwEa9NRmPjpbz23eOHj689/zlw08/e/jpy08+ffn488/uPXt8+8njs0ePl/fuT05P5icni9PT6dn58Pi0u1j25sed6bIzW7Rny8bscFUSPDtsjOet6WFtMk9G49pkGvR6frebTCaDszvds7twOHVafb87CHrDoNcP+2hEzjDojoP+JBxMUT3OpfWqQgchSDiYB/1Z0J8hUcTvTdEOejfoj9C1iFH80cIfTt1Ox221o063NhjFo6nbG7Qm02eff/769euff/UrKbSefvby5MkTJgy3aObjg+13fvSdSnGLIvaJyh6G7VaIDE5ncPIAxzMU/kbtQDaOy/yBEGStglyckP0WgqBz1prHt/Ms63ZhFyoIOgEhCMOWWLbMXWRV1u3CLnIouCgS6Gcxat0hA1pRGdSbHJWQ6IaoXjyqERYgh+Z6JAqqswVaFTUMXU+INS5ECIQOls7bhuBakmOtZtxbOm/pIpIZ0HMd3UpVVz7WVSmvXF3TgA6qqNXp+mSgVVWVM1ReBxwCCx1wKDSF1RQW1cq+XV+DPoVbV8Qg+DBUHrX6MNQ3nT/WgZIvCEE0hTE0xtQZQ6MttezK2WrhSu7GO7mb/+/+te/ub7537dbV7/7wxyxftW3FtABQBV7EJLmiSGVBwFm2jLBv3WqWpIq6yUsys/rbVTGSLDBsqYhlr936eHv3o1z+BkFkaabMsAWOL3JcSRDLvIhxEiYDQgEVXSWAjDeb3mRUMzTS0HFLpyydMjXcUCuGShgqYWqkqZGOSYUOG9hV16ItnbBVHLGFBnDTIDihtJvfubF3TeYOdOHA0Su+SYYujX7iRw4T2nTg0NChoUU6esXUcFNbfZalU65O+iYZmERokYnHJlCIfCFwaKhXfAP3NMxRMc8kXIv2bNaz+ACKjVSFFunpuG8S+fzWzYPtYmXHEPdtJe+qRVcv+QbmWxWoV6BeCVTcN3BDKQ573rQf2qDsqLirk5ZatpSiDUqmXDSkgiHlTbmAwlJKNijboOyoZUctu2rZUyuejvsG7huYp5UCsxI5NDQxR8egQyc+F0PWN4nYxJseJRN7G3ub1w5uhpCNjEpkVAKzHDt0PeDrfjX1yJpD1P1q3UcJkWrLZ5uwWnfJhke1fKblM02PaEGyF1V7UbUbUi1ItiDZ9pmWW7aq7zr8hwab3d3c+vuf/ODGxjscs4sG234LMi7rHKvwQOyuXiNHDm0ptCXfkRB/BK4cuHLkyGgRuHJ0cWHqgwQqEVQu5sIgEAH1UEPrBCqIS1Bzd8QlqSdd9HqX657cgEozkOuB1AzkVqggNaXti21fbEGh7YvIttIJxW4kdAMeiSvtgGsHXCfkG76QQCEKQJKYaWQZoMqQxf38wc3d3Xfef++DrRs/+vADRuHH4+Yv/+Gn/x4JfP2vf65p5XLm4z/98bev/7vzL2/neF69ev3N69evv/zyp9N+/PzFo6rOAZ01fQPWo7TX9FLbjCwdAs1TZEcxfcP0DTvQvUCrN92g4VmpoweaHahhaP306eP6pEvbnOrKOgRWYBqhqQa65imSLQJPAZ6iuADpH4avAk9TPVPxNMMDwOJlRwK+pkLNiU0n1lVXVqFW992f/uwl5wErVNxIh7EbxHYYm1FiLI4G7WHqp0acGlGiR7HmR7Lny44nhbGW1uU4Ff1IDiLNgZrp6bqrGJ5s+cCBwPYUx5NciM4XHU90fMnxZRfKfiT328Fvv/qqN6ylAddt6+dHjc+fHj57fHjvrHPvrH3npH6+TO6fNB6cde7e7pws64tpdLRs9Pp+rW6lNbPRcqNEj1I7qQftbgs1SRsu54PD2fh02V/O2pNxazKujQZxt2MmkeTaWhiaSeA2ku5iMjpaLO+enz7+5O6LFw8//ezhs2ePP//sk09f3nv29PbjR6cPH0xPT+YnJ5PTs+HRcW+57C2X3cPDzmzens5ak2l9NGlMJslgkAx66Xhcn866x2fNozM4GPm9YdgfRYNxbTiOh5N4OFnNDR5M/eE0Gk7WEQ7Gfm8cDqZBfxQOxusdtz1AgBL1V2ji98Z+bxj0hqv94SwaTrz+0Gl13U4nHo5qo1HYH4SDcTQYtufzz3/+xW9//ztYT3755c9Pnz8pAHWbpPew3H5uI5vbKJf3yuUdFARx8GbM219pHij/clkCWfPHt6AERbVaWgX3Vov0dcUKz1cEgRRFSlh5QilZpmSZkhRKUihJIhWFVhRaFAlJouWLKS2oSyl6C8GHKNGojfrqcokURUpEpCKQkkSLIiVJNFqIIiUIODJ/XA5ZZmSZUBQSAGqtjqz6f+i8pfOOdSlM0TaEVXfzSw1GV2ABGAAYpF5cfgUqt2aRNanogLvEKNxlCrncwQyonKIyqs6qOmtqAkrHoJPXDIR4aGXyUFeaB9pBEsjqTI2xjKqhMZZacuR9Jv9+YfOd7I2/3bv6Nwdb7+8dbL+3cb0qMo4jep7mQdO0RQAoIOOqQspihefLHFdCahNdLSK7DF0tvqlCYssMWypjuRs3P85lNih8h6sWeL4sSpgiVYCIS3JFAYRyAR8ILzRAzqfNJDU0nbQM2lRp26AtnViZFQzcMwnfpkKXCV0mcGjXon2b8kykbZCuRYsSdpDb2d7bUMWcK+d9m4pdpuZzDV9ohkIzFOo+V/O5GFYjjwkc2jEJ2yBtlTQ13NVJVyOgQfkmGdp0AoXI5UKXiRwGwYerEY5G2QZtm4xjcaZeDULZNkhTwWxQsdRyLr9zY38nV9rU+F1Tylogj4jBUcuIIWxQNuWiCYpAKc0m9WbNMMWSDcqWglkKZkgFQynqckGTMpqU16T8ysyhlFA9CwpXqzgq7qiYp1eQNcQzicAiPRMPHCrxuXok1nw+tcmOR8vE3q29rau7G55NBVo51LFQLyUWVQ+Ehi80PKbmUCiasNry0SHRgnQnqLZ8pgnpbsii6tl+zPZjph+zg0Tox2zXq2jkjyz2islm9jc3v/f979688X2+uoewYw0fsSdHjhx6SugpEQQJVBB2IPL4a/hwTd5zRN+RIgdduIo1fCARZY0jNQhST0k95WJSjHrxKiPp5QI7wEUCCNQgQFCCoh5I60ApnjoUkYiCnCvrqHlcDNnIYaHJGSpr2aoLLctWFZmr4AWMxos09f7Nax/tb125eYNVxfG4/o9f/eLfA4tvXv1zyyJKBx/96Y+//a+ygPyH/de/3XL19T/95st+3X70+D7myooLbN+CsdcatoKWr4WGHpmyo6BQXVl3FcdTooatR7qZ2Fao+5ERJ+7Ds5PF3TMx1OzI8GLLTzw7cYCvWaEuO5Jki7InC7akurLmKcBTgKdqrqYFpu5pmiMCR5JsWfe0sO6ZgQY8VYW6a6lfvHxZnw3VQLV8zfYt19e9QItT++zOYdiEQc2OEiOM9Ti1w9RwA8ULNBiAIFZqdS1OlCgx/MiyfdP0DcsHli+7geIGiucrnq/AAHi+YkPJhJIJFdOR/Eiup+bPnj6bns0Nl4YB6wdSrwVPj/uDnj8dhct5cras3TmuPbrb/uRO695p7c5x7fZx7fQwPZpFy2l4OAkWY384cDstp9v2Gw0Yx1Zag/VGUG/F7UGrO+q0h93x8Xy0mExPDw/vnTeGvfZk2FlM9AhymuJGgd9IvUZiJlHc7XVm8+HR8fGD+3eePnn46ctHn7149OIZyuDcefrk/NEnx/fvLW6fjo4W/eWsu5jUB93GsNecDNrTSXd+ODw+r0+W8XCSjmfNyaIxntZHk3QwSkbjdDxLRtNkNI2GEzSTLxlN48GsNpxHw0mMDoeTsD8KL0Ak6k+jITJ/DMPBOBqMg94wHIzj0TwZTf1uz2t33FY76PWT0djv9oJeP5lM6uNx1OoM5/Ovfv2PtX7nk08+efLzn2cM7XqxmKeKVQljqEyF2KsQe+XKfqVygOP7JJlZCR4r68YbnmCYIsMUEVWgH8Grn8LVEtrhOEySSFEkBIHkeQLxhHghVAgCzos4AgKer3AcxvLYxVskzxPoEp4n0FucUEH35DgMLdiLrh4oeL7C85WVOsLhHIejnfXHrUMRSRRAohSRlAVClHFJWbGOKtOawqgyrcq0qpAaoDRAIWK4/Ai3dN61Bc8RXVtA/GHpl8fZv4l1ckdTGHQfFJrCqiqHTBiIPxCpGAp36RxEKqymsGsVRFPY9X0ucigcIhVNWWVb1ghyGURMlbV13tJ5JOGg/wVyhJh6VVdpUy448j6bez9/6/vZa//P7sffyWxfubG98fdXr1Ec7Vi854gh1IJAh45qaIyuEqZOARmX5IooYYKAAUA5jsjyJZ6vsGyRFzFexEWxwvNlkiru7t0q5G5y5K7EF2QRU6SyDnBdoTRAGiqB5AfbIG2D9gzK0QjPEc5OBrbDGhrp2qxjsJZOORrhmasIXSbyqog/PIOCFgkt0rVoV6c9gxL5Uia7s7V9TZPyrpwPHDqFbM3nUCVFI2CboVAP+MRnY1gNXcYzKM+gHI0yNcwzCU8nXY2wdMoxGdeiXY3wdNLTcfTgt3TK0GjUtw0Aynckx2RkIQ9kDMg4kMq5/M7Ng92D3C3Abmv8viHlDamAwpTLmlJU5ZIhl025qMoFU2dOjvqhwxtSwQYVXcJMBdOkvCoUZCELpKIqFHSpZMplUy6bcnHNH46KOSqOEARxiasRgcWENu2bROTQKeTqgZC4TN2m+PLWzd3NDzY/NrSSp+QCrRwZldgkI4dNPLYG2RpkE4uKTbLu0jWHqrt0w6HbPtOCdM0h6i6Jfv13IqYTMb2ouiqpDZkexB3mfYf/0GQzmVub7/zgb1f84YE1f0SuFDky4gyEIImjJI6C2AKF70iBKyP+gLboO9J6B12IIvFA4iipuwKXCAIEMSuUQQ4SqLzZfHuC3Tp3g2AlgVLiiqknIYcKgo+a/2an5ko1T0hdfh2xy0UOG9ica/KqXBWFqiDxLE/zPMFXy2Q5W8KKu8XCDz94792bH93MHHCaMugmv/7y5/8eBlzoHx/++U+/+y+Bj/+EP9bY8foiFfTHP/ym3jDPTpfOoC57wPQNP3KG48Hx7aPOoqfHlgJVFWqCLSku0BzZ8ZRaw5EdSQ1UxRa92PJTZ9Zrf/7552po2qEV17xGO0lbcVD3vcTVI12HQPZkyZWAI+muoriyZMuqoyqOrriqakuaI2qeYkLVTx0VaioEBtQNU3lwcnp471wODdWVncByAsuNTBia48N+2IR+akWJFUSGHxleoMFQd30VBhoMND9Uo0SPamaYOE5gWb5mQtWBwPVVz1ctH1g+cAPFC4Hjy6uFJ6V1Kw7V08n42eefcgbjQN6FchhatSZMGx6M1CBSG2272TL7PftoFt89qZ8vk9vHtbNl7WSRnMzio0l4NAnPl9H5Ye1sWT+chKM+nE3S/iBodpxuG3bbfppaUWKEoRbGZlzzmq1kMOqO5uP+dNifDk/u3h4u593FZHJ+qsZBkaE16FlpbKSpCv1ab9CdL8Ynx9Oz09OHD+4/f/bJpy8fffbi4ctn9148OX/04PjO+dHts8nJcricT4+OZqfnvcWyOz9sT+etyaw5njSn0+ZkVp/OapN5YzytTaaoqWttOI0HM8QfyWgaDcYoktE0Hc8QasSD2Xo/Gk7QW7XJPOiP/G4v7PTSwag2HMfDUTQYJqNRYzytjUZhuxU1ag+fPO4tF73F/NHnn5GBfwMrFYiCqtKiXMHIfZLMkWSGJFENbR5BBsPkGabIcfiaLS4e9hgCDrRA6zWCrNcMU2aYcrWKXcR6v/gtiGGY4sWFFY7DeZ5AJLH6Jc2+FYhLEJqsDaSiSPACibBDEFYIIoqELBAINRSRBDKhSLgi4UAmgEQBiZIBCQClKDQ61GRaVxj9QqX4FjcYKose247FQ1dCgfSP1eP8wldxWfxY88elu3GKQiP+QJvoHF1hVJle88f6fE1hLihktanK9CovI1cvEIS9zEnfClNlLY2zVibWSzKJjiwgjA1KUMlw+Sv5mz/I3fze/rXvZveuXrn6wf/8/veqHOW4gmuzvieFPogDw/NkW6/aetXSGFOlDUCZKh16iiaTgoQJAiaKFVnBZZlAdFLBc9s7NzKZDZrYloRVLw0gY6pCGoAyNdzWMM/EPZMI7GroMqFN2QbebljzaU0HmKUTlk7ZBm2r+DpcnfQMKnDo0GF9i/FMAlokYgho0qKEHRT2N7auydyBIeYcveLbVOQxqKsVetymkI0hG7qMb5KORqDbGmrZUss2qNgqqavEyhQilw2pZEglWyUNQGmAMvWqopCiWLFN1rN4kcsDqSwJZUXCRb6ULextZ/Z396+L1KZc3QNCFvB5XSwactmQK5pYBFJRE8uGVNKkvCKWPEc8PR3pAEdvAamoi0VDKgGprIglRSzpUslYIUjRBmWUi0FyiKWUHKViy5ijlB2lbIOKp+OuWg4tMrJW+abEZThs9+bu9pWbH6jigSPv+2opNvHYJH2TCCwydpnEZQKDDAwytpnIomMTT4xVpDbZ8JgmrDYcuhUQqAKlHVRbPtMOuJ5PQ+5Dl/vQ5LO71zd+/O47tza+L3IHsfu2veNthlgDROwqKLGCaCNwZWiL0Bbf5F8s8bJMss7XJB6IIHhrZ53TuSSurDM1a+GkBkHiyol7QSpQih0BbSLsSFwxdoTEFRNXTB0xdcTYZlGEFheYrGcwpsooIknRGMOSnMCIImUAWqKzZH57d2/zg5s3vvvO93589f1b2Yykq91W+I+/+unrV2/ZPtb/Xn39l5ZF5HevoPzLf8m//2T+C/oSr17969ev/vLq1b9+/vmTRsu9c7Ycn0wFW9J83U6coBa1u632tCtDVQ10FWqiIytQ1V3F81WYmMCRDF+VDdaNTC8wGoH38599IQW6HhhhZNeaQa2dJM0obAR+DcLEdhPLCnU70C1f01wVeKriAsVVJVsBjmQ6kulIfmT4qaVAVfMUJzYVTZh32y9++lIKLc3X3dC2AgtZUubH07Rfs0IdJrYbmU6ouf4KL1xfXYFIqIexHsSmExqWr9mB7vq6B3UXAsNXDF+xA8ULgR+qfqx6oeL5cqPler7crQVffflLxQWaScFAgb7RaIb9Wc/0DQdqad32Q2DaXOgrs3HS77mdttXrOv2eOxp6s4l/skhO5uH9s+b9s+bpIjqahHeOmo/uDU8Payfz+v3T3tE0nQ3hqG0NO1a7obUSNQ5E6IpJpNUaTqOdtHv1Vr/RHfVGh6P+sLc8Phwup0m/nXRb9UE3aNftJLbiSA/8oNW046DW7/QX09HJYWexuP3oycMXn957/uzOk8f3nzx58PTp2aNPlnfvzM/PZudn45Pj/uGif7jsLQ47s0X38LA1m7Wm8+Zk1hhPG+N5bTKvj2Zpf1gbjN6IJf1h0h/WhuNoMIy6/aQ7SgeTZDRNxrOwP/AaLdjpJINBYzJZnTmZ1kaj2miQ9ntRuxU0a7JtNCajquccP34sNtJNmsgVDhQJ14wqy5ZxfJ8gDkiygGQP1OPyUhqlhEyma+fH2nZ6eX/l8KDySCO5EEsQf5T+WixZY8e32ILjMKSC8KhuhX8T6wtRIMJ4K3UiELJAXKgvuCDgskAAiVrzx5uQKE2mZZkAgFppHjKtyfTbT33mUkKkip7ctiFYBuvaAtI/PFt2Lck0hXWxycrp+VeXX46/UkTefOhlBFEvvs+3Tl7zx1ogWcPHGpWQ23SFIKD6Bj70KgpEHrpKm3rVBiVH3kfz5wqb7xxc/9tSZmNj68Y7P/kxzeJRotebbhSZYWgEoeVHhueBdfmuZVSjAHiOoCoE0GgAGFkmJAmXZUJVCEUhK3hua/fGQXYDJ3Y4viiLFSBWFKmiAEJXSFMjLb3iGrhr4NCkoUWi3IqlE4ezeqtuAqmoA0wHuKmRhkroAEdhqISjEa5Oujq55hJHozyD4vjibnZnY+c6Xz3QhayhVmwVdw3c1UlokaFNRw6DUja2ilugYoGKqWCmgqFymFWBjFRWxNmf2wUAACAASURBVIIqFBA96BKmK5SmMBqgVIWUhLKhkaHDS3yBFwoiX5JFDIi4yBYPCnvbBzs7ex+L+E2R3JGqGZnNq0JJFQqaWNbEMuCLmlhEOwhc0ro7nzZloQikoiIWNLGoS5gmVoBYAWJFl7C1BOKouA0qiDxMuWhIJUvBHKXiKGVLKroS5gIM+VKhhkODiCw6smgO293YvvnRrSsKt20LuxCUISj6aslTCqGOxQ4d2RTUcBdgnoYhT2uoliMNj/VKapMoNdNw6IZHNSHX8JiGR9Ug0wj4lkMa1LuQ/dgQ8rs3b358/cr2jXckPhNBBfk/Yk9G6RXEBEjtWO9EECBFBCHIOvniGBzij9CWEg8gF+paUFnBh7/yfHwLMlb88bb15LIQgnystUBdn5BC9c3N3fUHiYhFQotD5OEbnKtXdYUSWJwg8jRT5nhCUWjHYD2d1LgsUdw6yGx/vLX5tz/4/ns3PtrY39Nsvdv0fv3lz16/ejNz7q35c9/8S6qW8rtXkP7x38wfr765lON59bvf//pnX7y8c2fx+PH5k4f37j+9z8e6GppWbLo1L+rEUTMyYkvzdQPqaqArUNFdKaqZhq8ATwFQ0kzeTSzDA54NPnv+DDR8wZFdT4OhGaQwbYRhzU8bYa0ZJXXopxZMbDd2nMixQ0uFmuZqoq0oLjBs0bTFKDHsQFE8zXA1M9A0U6555q9++YWa+mpo2r7lhrYXOTC024Nm1Amd2PRiy4stK9Sd0HAj0wkNJ9TsQHFCYAeq6+tOaNiBbgYaOscOVC8EdqCiXIwfqn6owkiFEYgSvd72nFDzbfXLL77wm6HhcH4I/FCPInsw79uJY3tqEKhhrNlQtByhVjf6o9CPRBgKMJL9SIY+3++5w7bTbRmf3O2fH6WLITyexvfOOrfPWudH9QdnnQfnrbsn9fsntXvH6dlhfDQJlxM46buDrj3oWaOu3a+rNciELh37oFm349hKG36rU+/02oPZpL+cjU4Ojx7c6S9n6aBTG3bjXito11XPrZpmlqKMMDLiuD4ej49Ojm/fO/3k0b3nL+4+e/7g5ad3nz09fXjv/MG903t3Ds9Opqcn45PjwfKwPz/szRbIRNKaTDuTWWcya4zGaX9QH46a40lzPKkPR7XBMO0P64NpfTRLB5Og3fdbnXQ4rA3H9fE47Hbj4bA+nYX9ftht10e9dr/Xnk+1NLqWyxZoJqy1asvDWwyzVykyVVzXOVEmCSpHk5kqmcHJA4o4oKgsRaHC2hIKiilUqQLHlDhmJV2gNUsX1zuX4g1wXJZDLqKylkw4Drt4q3IZPtb8wXE4x2GCgHMchoSNNYWgHI0gkGsDB6qhVSVKEd8ycygiqUoUkjcQeagKqSrkSm9QaR1UgXQJQS5SMJef+kgqsAzW1ARL5x1TdKxVFsYxRccUXUtCEshlFQQA5jIT6CqNEjroo9+AxcUh+horU8jFN0HfQf03wOjfSMqsEzeGyq5tK6bGXSSPBIQdukpfwAeFGMIEeUfeZYsf5G5+L3/r7wqb38vtfnj15kff/9EPSZYYH/affvrsweNHDx89uP/4we2H988f3FucHPbG3Xav3uomjXbkBYZhy6rOAsCuE16SgAkCTlLlrd0bewfXMHyX58uKSGoyCWRcBoSuULpK6SphG6SjEY5GmBquaxVkJrV06nTZ82xWkYuqUgEyAWQchSJVFKmiypimlHWAqTKmSyVTwSxA2CrO8cW93O71zWssvScxe7JQBFJZlUumgpsKpolFE5R0UEI9xHSppIlFTcoDISvyJVHCRAkTubzMHQAuo3A5VSjpIqHJpCrTQCaAWEE3DD0Z0QmQcSATsohJXEmoFkqV3H5mb3f3Y658VSC2pWpG5PKAL4pcVuJzKldWqnmRyypiSRaKEl+QxRJXLfQ78aAF5WoG8EUglWUhrwoFRVjxhyauvqoNKjaoIEXEeKOLlE25bMslX8FQXYynYZ5aQRHqOFPcurlz6+ObVwC77QkHnlSEoOiDfAQKoVoOddxXMQjKiEsgyPtqKQClUK1EGp5YRGxisYmlNll3q3W3mtp43aVTr1qHfGJiCvZjWP3IlIvZnZ1b29f3b/1I5g6iC/JY2zvWWsUaOwJ35QgJPQXpHyj54pq8ZwnocFX/4iipC1KoojukUI0gCKF24UIFsa9GEEQQJJ6WQv1NsuYiUqjGrhK5UrSSPVaokbhy4iEGWmFK5EqRKyVQCqGI1og/fIPzDNYAtMiXaQqrsoQMaMtgockFBu3rhCkXOTKTye58cPPG3/3gnY+3Nj7cvKUZyqBu/vrLn/17XdiR/lE6+Ogvf/79Gyj57+KPVeHvK7T4+T88Xxw1Hj05f/qzl7/66pe//dPvTh7fHZ/P65N22Eu681592nCbJoh1NbGM0LQCy4RqreUYvgo8RXYkzVNgYpuerhvKJ/duz47mlMEBS9Qd1a9BJ7VhaIaJB2M3aHhhE4Y1P6oHQQph6rmxY4eWEZpGaJqe7nhK0rAMX1KhZriabimywUee8YvPX9rtWPF1NdCt2EH8Edf89qBlh5YTmzBSvdjyoO5AzY4MI9TdyHQj3QpV2zetwLJ90/VNLzC82HBCzQk1PzK8EHgh8GPND/UgMlwoJzWrVrd8X3Nt4dn9u6OTQ80TYCT7oQp9o9NvpJ3EDADqAe8Gsu2KLpT6g6DdsaHPe4Ho+bJhsUlqNFu2ZVcHPX8y9jstrd3Smi2z1/cnQzgd+aeH6e2j9HyZnB/W7hw17izTs3lwMg1OZ/GdeXj3EJ7P7bMFPJqEk6496dqDptFp2vXUrKdWpxmkqRNFZhwbjW691q0NJtPFye3x0cni7pmahO9cvZKncdht6bWa7kOvFoMwEj3o93v14ai3mB/evXP+6JP7L54/+fTFJ5/9f8S953McV7rm+aftftqImdidmLgzsRvTV7elbqllSFGip2jhCFfem/Tee1sWQMF7DxIAQYKelEhKFOVFAbUfTiFRBKXu6TsTMxknKrIys7KyIsjMH57ned+zu3pre3Vzc2VjfXFtaXZ5cX51eXJ2bmh8vDY6Wh8bq09MVcYnyhMT3uiINzpSGm24wyPeSMOu14xK2a2PlEbHvdFRo1p3hobdRsNujJr1uun71eGhxtTE3bt3Hjx5nKDJD86eHUilraGhjMBfDodS2RhOZkgKQdB8JhPKpUP57GA2G82lI8VcNJ8JF7KR9gBpMRuBclEwAHbAhTiUf8M6AYYL6BIGF+Jw4cCOKSaLUKpQSATwgRQTKJREoSQ4pggmims5Ly3OQNGW+NF6ksGHA3wWhZJA7WhpG1iWQDME2nJS/mgEnNEuLRwZDFmgyQx4QgOxnaVzHJMXuCJHIwKLiDwscBDIn8oCLrBI4MIERswRtaN9S5DVeFv8CF4DnYPCcySWPbRdgENEFkiySBAFmiiChmntnwK88maOJA+qbd+QSajcAYjkeCIqU72FyNnBa8dCHSf6Ln8UGrh4ufvyf/vru8VifKiqTE/UZqerk1Pl+lBpYnJkbnFi9ebKzdu3bt7d3by3s3lvZ/Pe3Rs7O2ub60vri5NzU0OjjVLF90q2oom5QvpSx8W+wc5YvD+XTxagQOWKY0gCheMElmyVztKZA3kjQWBxGIkpCjE5WcOQOIHGMCiOQbEiFClA0UIhgkBRqBAuFAcLhRhcSBYKERiOE0iShKPZ3MBA+Prlziup+LVMuquYD8PFKIxEMCRKoDECiuBojMDiOBLGkTCBRnAkikBhBApDcBSFIwQUQfP9UL4PKYYQKEYgaQCyGJzC4QQGR5DigKagJJ7A0SSBJVE0icIxpBBB84NodiAWHejt777eeyEfvwSnuqD8AFYIEVAEK/ZhcASDI0gxBBcG4WIIgcIoHMGRKAFFilBkdMy1DRLKD5BwlIRbXgyFRBgkzmFJGo2yRFQg4wIeY/E4g8VoJEQigxwe5bGogMdEIi5TaYlMaHRSpRI8HhHImETFNTpejFzp6rl2seMcgfTw6HWRjMhESKejNhUzqbhGxjQyphJxBY+A5qo6EdWpuEYnDTatMymdTut0WuPSFp92hJTNpW2paCuQIWQtJkTHP5ULF0QkMtjb3TvQ1dd5Ei+GDYUwZdQUWthxkDxthVJBClVXSV0mglyIImEH/IHKPKaKhCK0yl4sEcAEbSg04AxDIUyVNBTS0lpbbIVyVBowyhuhEIk4+AjZziW21BoBoBzKJweZWVNEdBE1JEzhCiKdp7A0XEjmsolcPonjWY7Jy0LRlGFDLGpszmAyHBqLRK5f7O746JOPL3de+fTcaZyC6z7/9bPHfzQL3f7ea5/LDXSf/vGn/wX6R7N5MCHvXrPZ/Omnn+7e25K1okjFF4b8V9989fzrZ89ffrP71eMbuzsbdzdnt1adRklwFdaQOEPgNU42eadisDpDqxQt4qLOqq7ESARDY2szU5MrC2kGYkRKkBnFlBVbFnReNEROowWDFU1OsQTDlgxXs3zD8TXDlhRLUGxZMyXLEnxfFhWSU1laI2gRxSVEUdmN5YWJlQVUoGiBAjAh6qxs8tWGb5VN2eQ1nZdtTtZoSaV4neE0WtRZReckgxE1XtIFQeVkjVV0RtEZUadlk1UNVjVYxaBUg9VNTjNYRSP9sqKatKLRsoyP1bwHTx/yOiUahGbQmilYrlYfr4kmJ2mEopGqSYsyJkio54sjDdN2GEXHRBll+aKsYLbLizKq6Xi9JtgW6tiYaWOaiRkWqpuI5eCeS5dL3HBdmxi3Jkb1qVFlccpZnnZXp8y1KXVjRl+ZNeYm9JmGtjBhLUxY0w1takSdHTOmRtRGhR/2mapDlTzRdjhF55xKhZNkyVFShQzGEKVadXR6cmx+ZmhqfHhuZnJjVR+uca5FyLzgWDmKMCtlRlM13zOq9bGFxcmlxZWbN9e3N7fv3N65u7t5e2tle2tt6+bqzbX51cXxhdnRuenG7NTwxFhtYrw6NuENjZQaI+WxUW98wm6M2vUhd6heaox4w0N2raqX/MrI0NTM9PbOrf1m87vvf06S5L8dPx4r5Fnfv5pKXwsNFItJiiqQZBGCUqDVWD47mM2GC5kwgA8gbwRgAQQPABztOY8DgIi3KRnJfCEB6AToFsVDtkiD7AhgCKSYQIqJAyelpXYEwAEiHcBAabkqcAqDU2Al2AjgI+APQBhHOKN9BM/yo8Dx5tugMRdL53m2yLMt/SOofxE4SBIQicdkAQf6R1s57iGCtIcwjjDHEf5od1uObA+QgsJzLFlgW+sF0LD1rXBJ4cgZgggIR+UDzwXYLoe/kQwLeHc+fC7UcTx87Xj/lQ/DAxev9nT86b13crnI8y/v7++9/vWXH759+ezR47s7t2+uLI2tLk1urM7Vq9rUVLUxVhoesSYmyhMT1cnp6sLi5PLqws2t9e2drftPHgiqeKnzWg4psLI4Pjs7Oj1dGx1xyq7laqLEMiyOEwXwDwOCEigch4vRfD5aKCbzxVgyFSpXrFJZLuT6kUIUgaL5fDSTG8zlIun0YCYLZgDoz2QGCrnBQi6Uz4Tz+XA6EwlHB77ouJAIf5GOXs2l+vLZQagQhosRuBhFi7FiMVooROBiBIVjKBSGC8HeCFIMwdneYq6/mA8Vi3EEzcJIDi5G4XwYyw3i+RCSG9BkhCFTBJIgsCQGR+BiBC4MovlBLN+P5AbCkb7Ovu7O7nPZ2OVCsqOY64fyfVC+D8pfh/J9cGEQyg+0zp8fgAuDSDGEFAewQgjDk9OTZY5IwYV+kAVh0CiDRoG0w+FRFgvzRFSkEiC+ymIRBg1zeITHojwWFYk4MGJUKqFSMZEEI6JSMTje1dndceHqGRLu5aDrMhEDzKFTcZWIqkRUJ6I63uIPiYoqeEQloioR15lUy5Hh0jqTMuiUwaYtuWjJRYvLmUzaYkJS/ryUPy9hseudVzs6L/VcPUHCUUujQM2LJuGByXIgUbRoAGwM1JGD8Acu85jMY4qAq2JLGjkMfKjU2yPYHsBH+/Y31ZFDKGnPsba0mTebkYDkrCYgCgdxVI7Gc3Ahmc3EC4UEjmR5GtIERBdhW8ZsBbFEyBILKplMRK9f6un8+NMT5zuuHDt3KldMVFzq62ePm/u/04Id2CBloRDtv/DTz9/9r+CPNg7a299rNpvNGzenuk/+35nP37m7OCs6xuRU48bW8p27t+5++fj204frd3cWNlcnVxa8iRHJV2VXMasWrbKcwfM6Y3iS5gicRosSMzZUXb29VZQIVqKB8aHaIqszkiPzOsUpFK/SskZLBiPovGSKqi1atmy5iuNrnq+XSprriprJKZYgWDwnYorFqRo3NzayeutGQSQJieRkRpAp2eRFnS3VvdKwL1m8YnGSQQGYkE0WwIeic5LBCRoDXhWd04wWgqgGq5kcGLrJ6San6pRhsaWKKpusojOqTtkK8/VXT9yaQwhF3eQ0U9AtuTE5bPqqpFKaQWsGLcu4pOCaQXk+b3usbpGSgvEiLCuYabOyiosK7Pms7RKWg5k2ZtiYasGKCQNSkRRS0RnNoDWTsB2mUhJrZWFsSJ5qyDNj6mRDnRzXFybthQlracpamjJWp/X1aWN9Wlub0TZmncVJfWbUmG7oE+OGaXMSj7k2T2JRSUZ1nZUkQlapUsX1qn6t7g+Nj9Ynx0anJxdubAzPTHsjw/5YozTagFlOsEyYIyhdoDXJrlWNcqk80Ridn1tcX7+xfWv7zu6te7vrt7c3b29t72xt3FydW56dX1mYWZyenJsaGh8tDdWqw0OVkaFqo14ZrnqVcm10ZHZ5fmll8Zeff2zuN7cfPr6YTv35xDGEolDdPBuJdAx24WiSpWASy8L5WDEbyWcHi7looRCBctF8JlzMReFCvF3naK9tafEHFC9AccAQSDEBBA+kmCgWk4VCAimm4EIchZIYnEGKKaSYQqE0BmfAMybgDxRqPXVamgeUDESOdtkDEEY7cLRjByCPADsOa1iCdSITPNqBMHCEOd4OZ7SSDXRrcEyr+AXoHGAEzgvoBRKM9iLY9ljo2/LG26DwVv3LUUI6oty01sksQx2yC/iNhzU7VJGnIY7KA/4AK+BHtRCEzLH4oIB3ZwfPDF77ONJ5rP/Kh/09Fzp6uv/1L38pFuNff/Wkdb8CjROBk723/+rFV8+/fPjLz9//9NMPr7598fzZkyf3d3ZvrW7fXF5dmp6bHp6ZrE+OVTAkcbnzUldfRwHOVIf8+aXpG7c2bt+7u3P33s79+zv3727fvbO+tbGwujg5NzU8PuKUXc2QOYFmOBLBCwU4MzpeJqhsMtmfSA6m0uFEqjeZ7E8me1Opvkwmkk0NZjIDhVwIjGx2MJ2JxeKhju7LidAlwB+FXChfCBWKYagQgYtRuBiFixGoEIaLIaBGQPkBuDAIZfrgbD+SG4DzYQhKgDkLM7lwJtsPFQaxQggphgSuyHEQgiRwNIHBERQaRKEwlu9Hc31ItgfO9odj/T2DvZ3d57KxK/lEZy59Hcp2w9leONtbzPVC+b5irr+Q7Svm+ou5fig/gOYH8eIgBYfxYljkoakxn0IioPKWgSMguAqmcQH8wYM6XjzGYWEOCwtEVCHjAh5rDSIKOpa2SIKMalQETvZ29/dc7DhHIX083CNjgDDiGhkD/KGRMZ1oYQeIhihkVMFjKtVm6NAJg8kYfM6SYYPPGXTKoFMmFRayZ4XsWRGNXjx/6srl8z3XjlNIzFZJXcaByXIoP6jUERYBmkTAH6qIKQIucajIoUD/aKVADo4PmMPSaEuj29+244ilsUfIo/0b25mjvQDYEHEQWW1VCwuYyiEyA4lUgcYzEJTKZOP5fBxH0jwNaTxqSXgrqSrDpgTZUlElk7FQ18Xujs8unD/bcfnEF2cxEqo61MsXT3+XP5rN5v7e67KQiw9eDPyX//Hlv6f+Zb/ZfN36b/ztCyz2af+n/2nWMk5GOk+cficZOU8xkVpFnZlv3Nha3n54686XD7YfP1y6szW1Ol+eHJZ8lbMERmPtsq45kmCwii7Ylvrk8UPOUxiFVHRGNlnTESWLlW2B1ylOo3mV5lVS0CjQHUQAIoTO6ZZo2XK5avhlzfEVx1dUW1R1plwzdUscKrt37+9SpsTINK+wvMLyKq3ogmkpo9NDosMJNq2atGbQCiiBMRjF4mSTVyxBNlkQUFUNXtUZYLVoBqubHJBAwFtFI11fcn1J1ljdZnWbFZjio1vb82vzOA+pOqOZgmqIlbpXqTug0EYzWE2jFJ2RFFw3actlTIfWDEqQEFnFdZNWdVJWcd0gLJu0XcJycMNCNQtWDVhSEUFCJZmWVEZUSFWnZJ3UbUYxcEXHNB21bNKySb/EgZ7xU6P63KS1MGUuTRnrs+bavLU8482MGwsT1tqUv7roNka0sbp6Y6E24pIll6q6fKMqD9X4qsu6Om6IeUNHPZ93PNG0Bb/mloYq9cmxyfn5xty8NzJcn5lqLC/Yw8OiaUuOy3s2xOKKa9GKbJarVqU2Ojs/u7y8fOPG1u7trd3btx/c27p/++bO5ubW+saNlfUbK7NLc6NTjdHx4amZyaGR+vTs1KtXL5t7+99++40zNXEyEX7v02MEKyQo7lRPT1+km8LSLIXiSBrKhYvZSCEbKRRicPEN7AhWAFiAV6SYCEphgZNyZBSLSRhOo1AaKabgQhKQR4AgAWQEHgpAELASwMcR1DgygjLaNtslc8RVefs5fSRCETzs35A9DgtG8gF88HRBZFudPwKRQ2QRiUMPBiyyiHCwt9Ur/fDBX2TJAnegQLQ4gCywbzYnBce0KyXt1HKEP4LPBh4KRx3mSACRAGHjkDaoPE8XBKZ4sFLgqNzhLiIqEj2FyNlI9ycDVz/qOv9eX/f5zus9//qXv+B49tU3XzWbzb29NwTk7159/ezZg8BQbmXq95t7h0b3XrO599vrn8ZGqpe++LTsy9s3FsaGHdfkdJVUVVJVSctgLINxHKkxWpmcGZ1fmVvdWr2xs3lr986t3Ts7d3d3H9zfvnP75s7m2ub6xMx0daTmlC3TNmRZJCgUQor5fDadiiWS4UQ6kkqH0+nBXC6SSEfC0YGOzkuZWGc23pVP90OFCIzEWvPFIDEMisP5SDEfApoHYJFCLgRlBqBcCEeTIHVUKMQKOYAm/XChv5DrZ9i8KGMIGkehMAmHMTiEQ/0kHMYLfWjuOpLrg/IDg7GB6+HrHV1nstFLueiVXKIbSvcguQEkNwD4A8n1QZk+JDeA5vuxwgBRHGTgCIOGOCyM5vtdm5tq2AwWY4koi8VoJAJCpiwR5ciYQMZFKiEScZmIHcQ1oiqVkImYQEQFPMbjEYWMA4xoDTyCZgf6IgMXO84RUDcP90hoSEJDgEKA5nEAHBENj2h4RMKjMhETyZhARGUiplIJiYrLTFJlUwafM4SszaUtLmFyGYuLcenTTOozDgtfunD64sVT1zs+pfAYMFmAe3IEONpZ5Hf5A5C9IhKqSKgi1k4Ph59SKVNlDkCEBesHe2lTZYBTExwP1ts1mHYtxFSpIwkVXcA0HlVYmKcLNJ5DoSRIthFohqGyCgfpImqKSFApY0qQrUAqmU6Eey90dhw/e+Zib9eZq1c4ga774rdff/lH+Y/m/m9VqRDt/eKH71/+kUfzzy7/Pf0/Dr5pb3//t72teeXisf9QQ6HSiP23T/7l8uV3r1x+51LHX/p7Px322Kn5iYn58Z3bm/efPr39YHfr/u3F3a3xldnyWLU8VlVKGmvyqiFaqvjs/iO15tI6K2usqLO2owCHRbJ4zmB5neFVGgRFBZUTVE4wWMngFJVVNc72ZNXmTUf0fdlxhFJFrdYtv2SUPfPLp4+9Rp3VRFYTJVMSDUEyOMMUp2YbisOLJqPojKozoPJWbqMQ1eZVW1RMSTV4VeMC+NBNTrf4A/6gVZ0qVzXDYnWT0yxaMSieLW4tLOzcv0NIuKKRqsHrluy4+sTkkGYKqsGqOqNplKRSkkaoOmnarO3yADtEGdMMynI4BeyyKNthbIcxLUo3MEVFFRVXFEJWGEnlRIWWVUrRSM2gFAOXNVQzCdOhNZPQTEyzSMOmTIuybNL3mIrPjQ5rM5Pu1IQ33jAWJu3VmdLMqH5ne2VjdWZ2zJgdVkeHtYmaujbtLc3Yy5Pq6qQyMyZONtSxmjhU5soe69ika9Gmhqsa4ThCrWaVq54/Um/MzoxMTjbmZuvzM/XJMb8xUp2Y9Bsjasmx6zXW1CXPw1TJrtdKo43K+NjY4uzi+urm7a3de3du379z9/7tnTtbNzY3llYWHz64t//b3o8//ji9NE2Y8slw37ufHCtQTAjBznd39w9eo4gMTaEIkoIKERDpKBRiCBQLUCMYLbAotEIbB2pHEi4k27EjgAmkmEKQDFA7AHZgcAYgyBsGCpzCD94eyXOAjQFeBPEOoHCAYwLZA5DHkVKRty2JIzGLw+1vYke7VSEwRZGFRBYC/CFwkMihYMub8IGKLCRxqMDA4gGdCAwsMDAoeT3CH+B5DzYe4Q/2TRnmbVWmdfzB4KgiyLQyVI4lc8EZWKrIkrkD0Mm1JBwqD36UwBTb0aqFI0RYIq/nw2cGOz4cuPpR57l3r3eevdLZ8c7fPiAp6OWLo+71659+/Oqr+3v7v7Td0A57ChxE/feazWZzv7mxvnzp8vEHD27t7e3tN5v7zebe3t733796+fLrx4/u7ty6sbY8MzlWG6l7JVfzHVVXaEkhRRHneVTXWc/TKlV7anp0dW3hxq2bm7e3Nndub+7c2ryzs7Zza3nrxvzq8sTsZH1s2K36lmPqugoTUFe4p2OgJ54ajKcGW837i1EIjuJoAkOiOBzH0QToREKgMZDJQIohFE2CnnUQlMrnw4XcIJAogMmC42lZxlE4jiNRGo0yaJhBwzQySGNhEhrAoX4c6kfzg+FIf0+op/v6+Wz8Yj5xtZDt9XIPvgAAIABJREFUgzJ9wIUBwIEXB8ErCQ3QSIjFwhwaEYgoT4ZFMkYhkeG6MVJRSDjM4nEaCVHwIIOGWSwiUgmBjMtUEmRFNTqpUjEwFDIuEFGRiPN4RCZiCh5TibhMRBQyKmNhvBjujw6ev3YGL3ZxUKeIDIrIoIhFZCz8Nn+oWBjwh4RHRSyikHHAH7qQNYSsxactNuXxKYfP2ArkKzkm9RmV+JTHI13XLp4//1lv56cUHjNALLSt50c7BxyRJUBARJNwVSSkA1lRFnBVJALxo91nCfjDUVlb52yda0MQxlSZ4C3QRcBX2Aqjq+Tb/HF4JSKuCxh4VVhYZiCeLlB4ASpmCoUEDCcpIsPTBZEt6iKqizDgDzAMsejIkE5nE+HeS52dHxw7drmv+9L1HorB67743ctnf8wfv1bEfKzv4s8//fDvo423l388/1z7HxN7v/36cFU78/7/IV07Nzpa+W+f/6mn55MrXe9f7vro0vl/rUjw/ScPElgSQaOlkja/2Ni5vbHz6P6dLx/denx/497u5MZyeXrMqnq6qeze2q7MjKIaI5u8ZHB+yfIrNsh8SAYnmpxq8Jop6JYom7ykC7zOSAYnK4xpC6YjChqlmZxpsprGWA5fqRjlsln29K/u351bWZI9TXc0yzd1T9Md1S3pM/NjqiupNg98E9DbQ9ZoxaAUg9JNRjV42eRlQ1QNUTMFzeRUgzUsXgfmi8XrJqebjGlzlZquGbRpsqbNyTopy/h4pfTim+eiLYkqDvwX3ZBqdb9UtXRLNCxeM2jNYmSdBH1BAIIoGiGrhG7SjieoOqnqpGZQmkEZFqObtG4QykHRjayxgsrxCitrrAyONAndIsGRikGqJqHblGaRukXqNmParOXwnqf4Zc31Jb8kVEvsSEWaGra+fHjn8ZP7jWFjftxcmPKna8rmQnl52rwxqewuOreWK0tTxuqUuTLjLI7p8w11oi5MDsnjdbleYqsu61q0qhGWzRoGo5ucXzFrwyW/Xh2ZmR6aGp9anhuZmWwszNXmpqtTE97EqFItGbUKpSmia1u1quzY7lC1PjY8uzw/v7G6tnXz9u6d51+/uP/0cWNuTHL1MwM97318DGWFq8nEZ5e+GOzroOkiSRYh6A3UQOE4Uky0ixMBWASQgRQTKATkjcSRYw4Hmgb8AY7E4MzBSGFwhkBzOJJu54922SMQPNrtld+Nkf5u0QpD5EFCs710BfQaP4IjLXsCPMXbpkQB0ACkggBBRBYCBS8gmS9xsMxjB/CBHGIHG0wU1yqE4ekCd1D+ClgkeOQHDMEdwAdP/07rjkM6AZ1F8FxLKQEUAgpoqUDngMCRPN2CD5bMCUyRY/Kt/MrB7wp+HaAQmQjJaGd+4Mzg1Y9C1z7sufDuQPfZqx3XPj51kiCLr7552lI49lqNA148ffjb61/2mvtA7djf39/f/611g93bb+439/Zeg6P39l6vrc9fvPDx7Z2bf3RPbA/87+3t/fzzz9+9evnV40f3bm9vri3NTNYbQ+7okK0rKEOlR4crMzON+fnRldX5lfWFpdW5ldX5G5sbNzY3bt3e3Lp14+793ZGJoc5QdzifzmC46ntj83ONqYnqSK1UcR3H0nRJlCiWwyimSNIFFE0WCpFCIYJhKQjNQHAaglLFfLiYHSzk+ov5EAwnYTgOw0lZJlE4jkJhGgkxeIQlQE/SKE/FWSwMcISEQrHowEB0cGDwMpS6jGa78eIgXhwkoBCJDNBIBOgZ4GAOC/N4BMgMrQAHGRHJGEMmZibKJYMlkUESGaCRQRYLC0RUouIiGZPpBBA8FDIq4WGZiCh4RCYiHDbI4xEej4hYREIjCh6TiZiEh2UsDGUGegb7z145hRU6mUInB/cLKICMiEK2/BfgxSh4REJDIhaS8LCCRzQyptFJkP+whZzFp20+CYYvFasWXdGLdPpzOnlcouJfXDh97tyJnmvHAX8E2dLgGf+2FBFwyR/xRzu4BCAScEY7f4DRYhGN1Q/0jzdEEY0KcKQtmkoHZTggsKIIqMAUOapIYlkYyhYLGRjKkliWpwsyA8k8YkiYIbXEj5YKIkKuAmt0MhHpuXb9+ofHTpy+crkzEuJkZrjCf//yxd/hj7oCQZmBPzzgn1/+Dn+8/p0OJHuvH6yZ0Qv/OX/mfavm/OnKBz19n3R1ftDZfezK5XepTP/9x08SHHT+2kfx2KVsvhvO9vomPT8/snNve/fRg3tffXn/+bOtx7sLm8t37+/e2N1mXFl2FdPTSxW3OlLWPNlyJdORDVvSLVG3eNORVVtULEE2REllVJ1xfUk3GVGhZY1VdUYQScPhLFfSLd4wmJvzs3fv3jFLhl/WKlW7OuRX6t7oWH18ZtQsa4anqDav2i09Q9UZxaBUnTIMEPUQFF1QdEE1eM3kNIsxLBZIHYYF2pfRXknyy7JuMobFGrYgq4RuMhVTefHkSX1smBVwTecNW9F00S9ZQ42SYYqawZoub9qcaXOqSesmY1iM7fKGxQDmAI3hVZ3UTUY3GSCNgF3g2xWdEzWBk5kWf5i0btKaQekmrdusZtGaRRs2ZbmM7bGaRes24/qSX1ZsVzJtTrNx06JskxmtaRuL4y+eP7UsbqTMj9alpUl3fbG0MKmsT8q7K/7WYmV1Wl+fNVdmjbVx9eaMvrXkbC156/Pu0pQzP27OjqrTo8poXRyu8ENVperLpg7pBuX5eqlsGqZoWGq5XquMDI1OTw/NTEysLIwtzDfmZkfmp61GzR1vaPUKZ2laxWMMTbQto+yNzc+s7Gz6tRIqMKfDve9/ejyRy53ovPb+5ycG+rs5GiOxLIiUtnQOKIbC8cAEOYoUB/4IsFFQKN1uo7xdk3KAFAF5ZA42ZnAkiyPZt2Kk2T+KlLZHR4Pt7eTRvoVpK2dtFw/YN0fgjIARhDTb+AMCYCGyrW4EgDzAishCMg92oYHzApqKHrYcpSGWCsQGSDgQRQQGDtSI4BqCfEZwSe0jsGaAYAO0jRa7gH4eVGtjgDhCW3glQI1A+QhUkGBFRHtF+Fqu/3To2seRzo+7z7/T33Wmb6D3clcHSbb8l2YTtC96/eyrRz9+9/XB7fKgoG9vH9gve3vgFre31/wNfGR1Zf7Cuffu7944tMBbSkkTyCFv3hD3ms2WTHLQqqD1qfv3dsoe+83XX7b/FffTTz/9+MN3P3z/8tW337x4/uTplw+ev3i6vDIfivZd67naF+mWDGZssj63OLW8sbixs7F5Z2fn/p3bD+5t7d6+efvW2tbN2eXFqYW5sZmp2uiIX3N1S+YlmqJhgsqjeKYIpfJQGkYynIAiSAKBogQUIpFBCg1xZEyks632IXicw6McHmGxSCre1xfuHQxdwfOdFNRLY2EGDTFomEFDoGkHkDEEvBURBVQhkQmNSkl0QiRjAhnn2dzq/Igu5VksLJIRmW4dJhBREC+ViYhMREQsJGIhCQ1JeFhABxmkn8PCAhoWkbCMRRW8xR/5+PWe/r5zl0/h+U622MEjAzwy0OIPPCJjYQ2PqET04JwDEj6okmGNimhURGditgD6ouYdPuMLaV/OluRCzSDqJunLaS53mk4eF8nYmdOfXbx0tufacZpKGBoJ4hRHnJf2lEY7eRw0H8MVAQdp7iP6BwCFYAT8EZAH0DwOXg/jIO38oatkO39YMoAPKuAPTcJlvpXiovAcBmeQYgZH8jRRZMmcyEIaj4J+8JZCAOfFEGBDgE2haEuwSiVi4e4r3d0nz1640NV5oaeL4onhEvfDt1//EV7s7/1S4vNwJhT0BTlidP47ln84/+1vbTPw/tZsNh/fLBXD71z/+L/MDNcHklc6rn4weP2zrt4Puns+iHZ+PjExoY5WL1//PB273N1z6sLJP8e6j+XC5zg8UnGYhYXGzr3tJy+fff399y++ffnddz/M3VyrTAyXGjWvVrFrvlWzrYpsl3XL1QxbMGxBd2XdEk1b0C0RYEG1rps2Jyo0aNEhKST4c183OcNgJqvlR08eio5iurzrS+WyXq3ajUa5MV6vDJcrNd+v6F5ZMx1wTl63eN1mDYs1LB58haJzskarJm04rGExps2ZtgCGYbHVum67vGlzus1qpiDLuFeSSrqws7pyY2eb4gnLljVbARbM8GjZsmXT5A2HtRzOsFjD4TSLMW0WSCBgPhrLZm2HM0zatBjL4lq7bEo3adPmDItXDVHVJUnlJJUB2GFYjGExus0Az8W1GdvhHJe1HUa3SNOhTYcGWGOblO5glk06Lj3esGq28v3Lb/2ybJuIb2HjdXm0LlYdaNgnZqad4bo2M24uTjhLU876tLU959xacjdnjZVZY3nWWZ61VmaslRlrddZdXyytzNnzE+LMmDjd0EZrSsVnXBtzbcZ3RdsWdZNRNcJ1Za9sVUdq1Ua9MTUxsbgwvDg3sbIwMjsD+puVx0cEWx2eaEiGFsfgk4O97x3/qCsy8NfTpz46+XlH1xWWQAkkiQJVA46jxQQGxTE4haPJQJNAoSSBpHE4hR1ACY609AwcygQCBmAO9I1jkgSSJg7BIovBrQApieUJNEegufYMKYFmcCTb0kXaimnbpY6j1bNYlsZzFJYNgIMlC0D8YMkCS+YYInuEP7g3Mxn/kD8CXJB5rB0+2vgDavEHixz6LwcfD3QUgAWB/nFwDYUj/HHghhwNjrQzU3uChKPyPAMHpzoIrLSUG55tVesILCIwRXDZ7YoOWJE4GLQxFbBevngl138y0nks0nms//L7oetnu3qunbnwBUFkvnv5rNl8vb//W3O/+eN3z7//5tlec3//ME+3d/RvqnY02du/ub7Q8cWHj+7uNFu0sRcUALbdEn/v9rzf3N9v7jX3D1o3vZ6f9OZnh8Dx+81f2y7g8GJAAgUnCqGBK0+e7N7fvbGyOLE4Nzo5VhkedkdGStWqWR92hhteY7w6NTs2tzyzcmN5bWvjxu725r07O08e3Hp8f/vRvZt3b69s31y+sTq1MDM2PT48PmR7umZKokQJIslxEENlGSpH42mGyHBYC0FYLJJI9F2PdEXi12i0l8EGWCIikK2pW8D0cgqblpmURLZ6hUlUXCBbwoaAxw4miIlrCro8W5HphIJHNBJwSYzHgbARkYmIhIdb/IGHwRYeDwlEWCCiMhaV0IiMhSU8LOHhXKTz+mDvxSuniGIHV7gmIH080idiIRA+lbEw0DxELATIQyfCKjloMBGLizlCwpeznphzxKwnZytypqrkqwY2ZFEVHfWEGJ89xWU+49DIpYvnurqv9neepMmUqpKGiANW0GRKU4h27+OIqgEgA+gfioDLAg7go9WCPRAnFFo/GEYLMlpuyxH+eLtApp0/3myiSmsyBb5FFTFZRAUWAUIjjqQRJIMjWYbIAxMW9GbVBQz0CzEkxJAQXYR1ETbEoiXDMpqIR3ovdnedOHPmWqjvxJWLtEANl4QfX30T9B97a3ntsVk4E/p7/xH+yeUf50+PLI93Gvn4X3rf/49rlpxBolc7PhnsPRbuPTHY99H1jk8oHPInx64OfBEKX+y8+lnHF39LDZyI9R+L9n+U6P84Gz7JoKF6VVtcmtq9s/3rjz89/PLB/RePbjy6P7mxPLk2X54eM6u2P+RbvmE6oufruq8onmw6qumrmiPZrlSpaU5J1E3GMDhZJxWN9Eqy7QqGwRmm6Jnq8ycPtaojaJRhMV5J9spGuaIMD9ujY/XRsWpjtDI07Fdrjl8yXE9zXNVyFdtTbU92fM20FFXjVJ0xLKBYsJbTetVNxvHE2pBp2pzl8IbDGRaj6lTJkyyHmx0ZevLkCW8KhikC/ca2xfqwUx1yTZO3PAF8qiWcWIxhMZbDWTZrOZzlcLbL2y4P5qUDA9CDaXOgMbxhyrLCyQpjmqxlcbbDWTYLjgf4Yjuc4/JlX3Jc1rJpkEv1XNqwCdchfAurV5WRYdlWkOcP703ODMlipmzDZRsdstHhElsuq15J5URMM1jHYmseN1oVpkfkuRFpbkxbmDJXZ+2VGWdpygFVNitT2saUsjmjrM15a3Ol9Rl3edZYWXBWZ0rTDX2syo2VqLpL+A5tOZxu0rJQNFXSsiS/7JSqjuUbQ+MjE3MzKxvrEzPTN2/f1qt+OJs509/33qfHemKhdz56/6MTxy9cOYfCcRSOo3AMQ1o9GLA2QwTQw6E+AadA84N2yAj2HkmMApIIqOKAPw7mXkHSwdwrAERIJEe+mfM4InKA6EM7fDBtmgdoYxrARytG+nuCR7vycQgEB1nRAAXAMQIDB9qGyCKKgAO1A/x9JvNI0KWxpYIc1MUEXciAHBLEUdsRhD9oCMbS+bZwRvEtdjnkleAKg2QJeAWRjjf1lWKQmW33j9opBOAU2CuzRZHOS9h1EbqcH/w80nks0XWs//L7A71ne3q7T549QxCZV98+bzab+829X3/54fuXT/47b5DBnXRjY6Hj0oeP7t/6Z++Kby8//fBz1aOePr37D+/SNAslEn1vbd57/fqXH3/8/tuvv/zqyf17d7Y2NxZbaFI3XZs3bc5yOMdXajWnPuwMTw5NLM4t3Fhb2txYv729ee/O9oO7oGBn887O+vbmwsry5NxEY2yoNux5ZcO0JFWlE8lwb+R6NNFLE0mWiDJYjMWTLJ3j6AxIj6pcWmaSEp0ArxKdBC6MSMYE/HCGOQ6PlsrywkRFwHolMsETUYEIc3hcouIKGZfwKI9HBCIKfBkQNZXpmIIDLonIWFRAwyw6IKCD+VjHwOD1y9fOEMUOPn+NR/p4pE/CBxUipOEhFRuU0JCADgZujsaEdTpsslGbT3py1pVTvpAs8WlPSvlKrmLhNYf0lUJVKZb4qJD5XMidFuBQV+e1/r7u7o7PKCJtqhRwN95MjFJAbzjQMKg2C4ZWRUIRCYnHJB5TBFyTSFUkNIkE+kTAEKbKtDjmLf4I/Bdb54LtYOXgs1S742NKhCXTukAYIgmsH4FFWAomsTy4cYFyfWC7AOXjsH8raE0moqBG15AQW0FEIhkP9V27fv3YmZNX+no/ufgFrbLjQ9r33/1Rb/W9/b3XtgLB+Qgg8v89/PH87mwu/XHP3/6DA+fjHHLh+rFU//FE/8fxgc/iPccLiV7OrfQme8PxaydPvd/7xcfpwc9SAyfS/SfSA5+mBj+N9h2LD3yWi12QoOiT3dtb2xtffXX/3pNHD188f/D1062nD2Y218YWp4fnGqUR1ysbbkk3PMVyNdOR3ZJarmp+WXY8wfFEw+GAe+KXFdPmDIOzXcnU+Ee3b43MTZAqLamU48luSS+VlHJZnZwcqg87ww1nZMQZGnKGh936sFOtOeWKVSqbfkX3K6bjqpYtW45oOaLjiZbDOS4P5ArTZitVtVxWTZuzPMHxRNukdINyXdFw2Jqrf/vsWXmkLKmMZaumI7uuXKmZ9SHPtmXbFSxPMF3e9kXDYgHQAOBwXN71BNcXPV/0fNH1BAcMgCOuAPhDt2RZ42WNNU3Wtluk0s4rtsN5Du+7XKUkuh5nWoRjk45JODbp2GTJpcYbRrlEl01sa3H24aNdWcxU7GLVRkpGseqQ1apuuRorkLLGagZt2bRj456Dl2y84pLVEjs+JIwPy1Oj2syovjimLo8ra1P66py5MuOsTBrr08bmontzqbQx66yNqxsT8uaivTprz06Y48Nyo8rWfbLmM75Dez6va4gs5A2FMDW2VnMmpycW1tYEU+lNRE71Xn/n+Me98dh//fO//fmv7587fxIuRlvYgSQwJBFgxyFwHIgTrazGgSLS3gfsgCHaS1Sygb2CI2ngtrQ4o5UYzR0IIUDwOISVI/W0bzUNK4DpTii8QKGH9SxM2/g7/HFERTh8ur+hQBzyAcCOwGEBUY+DzEdL/wgkEIlDAwJox472EcRRwWDIAs/AoMQXEANgi9ZEcW0Xc8AZrb3tFw8iI4G/c+AZQaDIpT3nAcgjEG/eRJOiyBZFvI8vXskPfh7rOJbsOtZz4d2B7tNdPZ0nz56hycw3L582m83mb6+//fbJ3t5R6eIfLjduLF794oOH97b/2bvi7yz7zedfPpwZNw6bJew39/d/e/uuTTHF3+OPZkssaZlF+62V/d+azb3fXv/y04/fv/rmq2dfPb57e311cWJmpqGIEI4O2DZvGIxhMI4n+2WtVDaHhv2x8dr0wuTc6uzKzbUbO9s37+5u7e5u725l0EJnuEewVUpgOEXwa16pbHu+7piColCyiIo8zFE5jkhxWJLFYgKZpIk4R6dEJikySYVNK2xa5zM6nxHJ0NS4O1bWFSau0CmFSIH8qcomJCoqUVFgzahUTGcSBp0AfdNBHETGwjIWFrEBCRuA4x2DoetfXDtNQp1C8YqAXBeQ6xo+IOO9Mt4r4/0SNiATIZWKaXTcoBM6HTXZuMWmHD7jCCmLizhCzOIinpSpmWjZxEoqXBIzVTnjcxEuc1KBznNQ6NKVi/0D3b3dp1gya6oUqLw94raAyhSAIIGwocuELlOAP0QOFVkE9B87wh+63Ip9tGkbb8BHO4IE8GEodBuFkLpMtHEPDb4X8IfAwKA9IJBpKbwABFGRhVQOAdHU1jy9IgrIo41CEEdFRSIZG+y52tP16emT3eHQJ5cvS54zM1H7O/yx99uvCpuGcuH/Cf87DpZ/mj9ePFqNRf9y6i//Z/TaxfHFib6+T+MDn8ZDx5Khk/nwqWTvOUo1szgWSXR9+PGfei8ezw5+ngl9nomeSoU/z0dPFxNnCtHPc+Hj6a4TuwtzeQaOJjtHq+LS3PDu3e0nz58++/bF19+/evD1Vyt3b83fXBuZHXVGHK1iaK7ql4yxsbJXkh2XL1dVy5VUjTMd0fFkyxEdR7BdyTTFGyuL02sLhMpIMm1akmXLjie6vjQ9PVKpW35ZqdfNalUvl9VazajVjErNrA875apWrhqup3m+Xqroflnzy4rjtZjAdnnL4epDhueLlsNZHm85vKUTvis4nmD7nKOyX93dnV6cJXjcMGUAMaWKPjxSqlQMx5NtXzQczvYFIHgYFnBMWvwRwEfAH2Cj44mWwxu2ZNgKCKaYNneEPxyXt13etRnf5coeX/aFsi/4HuPZlGdTvknaBl6viBMjasnDqzY2UzK+e/XSdhjPyJWsgmdAJZuo1g3JlGiBklROM4CgQjk27tlEySZ8hy57tO9R5RJT9aiag4765MSwODaiTgzJc2PK2rS1Meutz7hrE/L6GH9zTNhedpdnnbkJfWVC3phS1qb0pXFtpiFNDIuNMtUoUzWHrNh02eOrVdMtmZLMhpPRkz1d737ycV889i/v/Ou/vvve+TOfQbkwgSQxKH4IH2iGxltw8HbLjSNNwIJxYKbkgMkS8Eew/QA+8iSWP+hPmm/fTuGFADje5A+wKw8GWAcfobECHXQCBdgRDCLPtNSOw5KQwwgFSJsSfxCzANPbHowgXgq6IQkMDJSPg8kpcNCoAEBJEBYB4HIkiBrwR7t60QqOvMkl/Juk0o4j7duBznHAFmgbfIALaIVUgmPAZQtMUeTh4Ce0trBFiYNEMiSjnbn+k4muT6NXP7x+7s+DPWcuXT5//OSnAlN49epps9l89fWjX37+HkQ8/qmb282bS1e/+OB/iv7RbDab+80Ht1d2d+aazWbz98gDLBRTTKV+nz/+Dj/tN4E/BPIpzf1ff1mdsr998XBv7/Wvv/z04w/ffvfq62+eP3n8YOfu7fU7t1ZvrCysLk3Oz4xMjpcqFWNkpDQ05GXSse5of54shpIhzhCmVueXtm+s3dle393auHNrbWdrbWtjcW1henZidKxeq/uebzqOZBiMrtOagqsypkiwrsCqVDSFvCTAc1O1IZ/VhazFpzU+Y4o5S8oaQtoWMhbfenX4jMNnHCVvCymTSxls0mSSGhnT6ahOhKFkd//g9S+unaaLnWL2Cg/3ilhIIvolbEAhQioZVsmwRsZMJmnQCZ2KO3TcYlM2l7a5tMslHSbqcnFHTJc1pKwhnlz0xJzHJ0piymXDTOa0VDjLwKFPTx2/2nlh8Popns6/JXu0nvcHlbG0qTJBXQzAESB4tDcfO4CPAF/oNvhgTJUBRHIEOxyDb6uIYQ4kE9rSWEs+VF/AmTWJVARcYVGBgRkSCu4zOJ6nqAJHQxKHyvwhfJgCbvAt/gAIAjqVAQuGQyPxcPflro5jn53oHOw73ddLmcpQTf/h+z/sbbr/257CFTKJ3r29t3zMf+/yT/PHs4er6dgHF078x+inH91bn++NnUlHTubCn+eiJ4ux03DovOW5KV6I46m/HX+3/9IxPHm+ED9dTJ2D0ueh5Fk4cRoMZPD4bNlETOmvx//Exi8IhQ6TS4zU6IWFsZ3bN5++ePL02+ePvn5299mTtfu3G+vLpekhu2Q2RiuluueVjWrdKpUUw2D8klGtmm5Ztm3eLam2o0wO1e482GUtUdUZ0+RtV3I80fHE8fHa+NSQaXOOJ5ZKil+SSmW5UlXLVbVS0yoVrVazajWnXNYrFaNaNSsVo1xWSxWlVJY9X/RLUn3YdDzBdnnPF22Xt0y8XpF9V3A9zjGYrbnZe48e0iqjG5JlSYA/akN2bci2XcFy+FJFARxju7xps5bNOk5L5wCnddr4A3yj54u2K5iOrJmSrPGAP0ybCwwX8FnHEzyHLXl82eNLLlf22IrP+Q5dtmnfJH0LH6krwxXOd7Gqiw5p+ItHDyZnRlQh5Rk5x0J9j6mNWKIhypas6IJmsJYNim/xskMC/vBc2nUo36FdC/dM1HeJks/6Luc7ZM2n61VutCpM1bi5EWZ5hFsakxenrblxc3nCvDml3pxS18bVpTF1bVxdmdBXx5TVSW15XFsY1aZH1OkJqzHqlD01i2RPdXX+24d/6wr1/5d3/+3/fffPJ099AuXCJJoikGSgeRBImsLeaK3xJnlkg41HsqVtmkf2H/HHG+sklqeJ4ttNzCnPAAAgAElEQVTZjoA5gsPaB4UXGLz4Nn8wbfPHglREUHvCtmKbb8ROj9gxh926Dp704LkeEAZoywgmpwjeBiW4Mo+9EUc9GC0j5i3+eJs2gl1HxJhAjzny8YPo6BtRlTbNBmrXPALZA6yrHKKwsMLCEg0SIUWBGBTha7mBz0KXP4xe/bD7zJ/7u05d7bj07gfv8Wzup+9f/PDq2U8/ffPvuxtubi5fufB+O3/8D9xn95r7zb3Xv311f+PVN4+bzWari9JbC0nnUqm+P/6iv4NQe6+b+81m87ff9jdmSy+fP3hjtrA/PtWvv/78668///D9S5YqXuu4IAjEzfW55YXxpfmJifHh8amR+og/OjE0Md0YnxmbXphaWl9cvrG6cnNt9dbmjZ2djVtbN3a2b+xsrm9tLK4tzc5PTUyNjo0Pj4yU6nV7fWW27PG2QZoiZkmorUCWXLTlgisVXCnnyXlXypTUvK8UfDnriGmLT7pi2mTjOhsxmAgUvdrX33Xh6ikyf00sXOHhHhEZbDX/wCMGE7O4hMklLD5pCykLVLgIKVfKeFLKF+M+HyuJmZqOlw3clQqOkHKElCtlyhrkcBE6eUIqnKWKA59+9smVa2cGek5yVM7SaKOtAqUNBaggSdrOH2CorZ4fh0OTSE0ig2PeRpl2yAAsAuAD7Aq8mOBtAB/gzCDuKnEoR7VmU2rdZMgC0DKDmXhBdYwhtvgDKB9tLVNRU4JYLBYe6LjYcfX45yev9vWcH+wnZL5RVn784Y97i+03h0pKMtoNsP5/k//ycIUonOo48/9ce+dfVqenugrXCvGTaOwUGj+NxU/S0XPby0vW3FSMRY9/8VnPFx+wuQtU+iydOcfmLjD5c3TuLJ07S2fOMOkLKpxcWpw9e+ZdHbqq4FdV9LKCXFawHk/Oj9aUpeXRW3c2Hj178vib53e/+vL2l0+WdtYmVqYa8+ON+cnySLkxVnJ9qVazymXdLcu2y3sVpVTR66717MljsazLJm/aguvKjid6njQ67K2vz7plGeCICzwOT/BKUrmqlsuq68q+r1cqBhjVqlmt6uWqVq5q5bJar5u1IcP1RdcXS2XZ8QTLJqtlqeSJJZcrefxU2Xvx7LnkqorKmyZvOqJXkocbzsio63ii7XC1uu6XJIALQAUJkh/BcN3Whbkl/kB6afGHoguaKfwd/vActuRyZY8vuQwYQAKpOtTEqF7yyJKN+y5W1qCdlbm793ZEIeObcMWlKlW5XNX8kl1r1GVLUg3WslnbIhwTcy3csXHHpT2X9h3aswnHJh2Xdku863G+x3gu7Tuk5+BlGy1bhbJVqLvEUFWoV/hGlZ1rCMsT4uqksjSuLTa0tXF1bVxdHZfWx6W1MXFtQt6Y1Nfny6vzQ4uzw6RAnurq/NP773X2Xf///vrn//bXd8+dO44UogSSJNEUiWYORopEU+19NY7kQ9tcldQRzngLOzLAQD1CHi3rBG310QLe6ttVte1qxxEJpDXd2oH+0S57vFFhe5BIZQ/mrQUzxAZNxoJcapv4AQezyAaqA+APMA5YBGkzYg7Fj/bHf7vIwb2hWMBHQOHNohjod/kDCBvtxlCgf4gsFJytPa0CXJiAOYIReEYqhwAEUTlE4mBFQERqQEY7AX/Ern107fQ7/dfPdfV0vvvBeyyZvbu9+MOrZ3vN31otxv7JZWtr5dK5vzy8t/0/5d4Koqa//fzDq2e3fvn5++Z+83dhgmLy6XT/P3/6vb3mfnPvt/39/bVp7+GdxT86rF1HCaYUBYU/ji52dH5xZ3f78OD93/b3Xv/6y0/fffftNy+fPX5y/+7u9q3tjeWl2ZmZxsxMY2JyZGp6dGp2bGZ+Ym55dnZpZnJuYmp+cmX75tatzZs7mzv37966d/vm3d21rZtLGyuLSzPTM41GozxUtepVveJJjsFYGmVrsCUXDTFvSgWdz1h8VqOTJhWH4le7e69cuHYeyfYIhQ6J6JfxQY2KmGzcYGKANmwh5cl5R8nbcs6T876S8+Ssp6Q9Je2rmbqF1S3C04qenPXlrC9nS0axbCIuG6bjx1T4HA0Nnj33+ZUrJ/u6TvBs0dRYSz7sANauQwQuzEEvVCqggSB/CupvFZE40D9ausUBf1Dt/NFOIUeyqIEKAs4AJJPgG4HcIrIIRyOBvUsTrf90EgdLAgKmpAEIooqYLmCgNdnhLL4BgogIDSfioeuXu7pOnD/XEerrTKWGpmeGS9pPP37/x/+gmwuTtWS0+/Xr3yfpf8fyz/svj9fJ4tmOC//5w//6f02Uq6KJFKIniPQZOnOOy51jE2cWKvb206dZTTh+5XTfxY817IqEXJTgSwpyWUcuK8glFb1soFc0+LIU615fXDxx6WMT7XaprjLX6/O9PnPdZfocutfjB0paulHhF+eHt2/feP71i9tP79/66tGtJ4/Wdm9PrixML02PTI0MNUrlmlmp6ZWKVqqotZpV880n93fL4yOiIViO6HmS44mlsjwyZC0sNMp13fUloGH4Zdkrya4vgVfHk72S6pVUv6yUKmql1oKPat2o1o3GmFcbMisVDUCJa3Oez1fqiueLviuUymLNlF8+ftKYG+NkRjNYzWIshy9XlKERq1zVAF6UyrJfEhy/RR6mywHZw/a5lgQC4iAe55Z4ACKWw1uOqJmSZkq6Idiu4DiCexAQAcc7PtfiD48veXzJ5QB8uBbpOtRImW8MyZ5N+A7pe6RvwtMV/ZuXzxSDtAy47LGVmma7Uq1eGhkf01xN0TnLZl2LDs7g+Jzv0J5NOTZpO1Trmh3GdijbocoOWXGQip0vWQXfwnyHLPl0yWfLDlZ1oJoLD5Wo4RI7WuGn6+LciDQ/yi9NSIvj8saMuTnv3JjzV+eqs5MVmIJPdnb86f33zl46/9ePP/zbJx9fvXgSg+IBfwTmC4mmqDb+IA9mjgW+SbvUEawHK2+aLJl2k6Xdc6HQo45JUFtLYtmANgBntGc+AH+ALQxeZPAijRUoNE8fbUZepIliwB80kQfT0wd4EXQ+Ba8APhgSAsewFBy0LgWP80DbAEbMm0EQFGjFQUYkqH/5/3l7z+A20jTP877fp42NvYvd27mJ3fmwO7FzF7O7s9Oz09PT1V1dPW1mZ7p7urqry0glR1KOlOi996S86GETSO+9BUArylGO8qIM5R0lUaIcSSDvw5tIJEGpuqu64t54g0okMhMJCED+8H/+z/MALADUsnp6gzWr9Q+vLpJlOPXGbtIBlAwhuTk4zldnelKYH7Q1pzA/QBAwwVcqhflJ3EdHOnFf9UDXjs7avPaK9Q0la9tbSusaqtdu2Bjx75k5fwhcmL8Zf1y8eKqqdP3dWzNfd8f3jdRy0rbthWf3nj64lFxefOc2EXiwt7fzDz5k0pv3a9vJWxeO3Jw5bjtpwN6irqBnOiij5gCHbSddW0wymeTpaFNTxfVrl52tnMJszo5eCAOJkEl7eXlxafHt64UX848f3bt758a1K+enTx05dXxsYkwdHpZGR41YXLFianxEG54YOTx1ZGr65Imzp85ePn/h6qWrt2Yvzl47f33m7NXL05fOnTx94ujxycmjY2NjpmUJkoQpAuo/uKuxraGqqTwS6ML9bUigiwzu4aIHBbRHwntUql+l+lWqV6V6ZbpfZQcNdshkBwym36AHTc5nScGEFDKZIZ3uMZhekxuMi/6YOBjjB3RsN7xvGzlQBA907CzcVlm+ta2xIBrt5+ioSLk1SSNeRHAVCFeHcBdoIgzgg0ADFB6iiTBDQmw6VpJOvs0YUQFSgJtu/CXL/7H6cb38QSB+NB15gYL90bCbez8IPjgAO9wEGQb1u/AB+AOUbBeoEIv6EN/+PZ2tVc1NBRXlrft3N/Ue5C0tZpBfVVssmZo6FN/bXb+09I7aHN9sfG3+eHLvQmSouK7i47xffjiOYONj/MDuHUhPGdZfRvmq6P4KEzkwc2MWnYhtKtu6u3yLHK5lgzVMqIYJVHP+ajFYK4bqhGAtB9X0NxRMjIxW76pifdVGpMlA2zSszcLbLaI1RraZeIuOt+t4u4LtwqN7NQk/enT08pXzt+/eujf36O7Txzcf3b9w48qR6WOJIyOJUTORUM2YYFqSoUuXzp+evnQBF0lBwlWVVHXKMGkrzk1NjcSHRUUjVY3QDUqWcUnBAW3oJq1opKxSoowpGqnqlKpTqk4aBgjNcCNjCgARMBUVNy3GinOqTpo6pRuULhA3L5w7e/k8TEUZDuYEVFJwVSNGxuTRcRVEXnSDUFRUUVFZQdxAjKjAogJLKgK2kRVMUVFZS6fDiBn+YFhUEBBRdKSRtGsEkRVEkVBFQjUFBSqIJkdlCZIlSOSCownGUBFNjspCUJMhhfVZHPTs6aORcZ3hhhQV1QxakFBeolVLU0yZomFJQGQhoglRlQ+rSlRWnAMKYtg5WxkGBhFZCmli0OKHdKFfFXyKGFLkiCKHwXqND6hCwJAhS40aMqRL4bgaNZWQpUZiGjxm4UdGqJOTwrFxYXRMHoz6NpQW/27Tup2VZZ9t2vh5zqYdO/IG+3YD2cOVOqBAT9jDHOFAD5SegD+8URWXPNybq6MtLo4AncNhC18veKBIsDcaHID8QOToXR1qAUqJo5p4+AMU4FpNKi6duIASDWYgBrCFt2f9yi61Gf7wKhAAEVxrBYH48WjAe733lEB1NsAifiySkSK8Pg8vf3hJIssO4tJJlpSStZylebisA6wqgDy8Vg93DSAP8N2abjc6iAdb8aHa/s4d7TW57dU5jSXru1vLGxpr1q3fiEH7nzy6Cb6mUu/pYfHV4+LFUzXlG+/fufYN9s0aqXSVVdu2l5cXFx5fn396850nBUUH+vt3f7OHeHzr8o0Lh1LJpYxZNStbeGXZknQRtmVQco2noYbGytkbM+4GqVTKTi0n7cWkW/LEE9Pxwk32WLaTyaWlxVcvnj959PCOLoU5tPfE0cRwjIkZpKEQioTpOm0YHMgojo8YY4cSx6YOnzp38uLVS+euXDp/feb6nVschde2Nbf07Ic5ygcFRF2OxfVYQoobjKEQqgRrAqQKQYUPKHxAFoKGGNJ5n877DCFoyZG4CiekUEL0J8ShuOiPydCwHI5LQwlxKEYfgPfloz07Awfbtxdsqa7Mb2/agUaHeDbi+kPTGSvZCOIFEcf/QYQpPOTk3xJhMJk0MazMnXEOBcIrnsof2RXJvBKIYzglwiDRBoMDMDQUDg9AwUEHPpxP0xCJ+tz6aSDswhBBIH64KTBOEm+6ay6H+SP+XZ0dzUU11Rvzt9e0NpW2NIax0IiBvn3z6n1vNjtlHxu39nbXf7MP1zvH19c/7p9D/MUNZb/O+eXfCfsPTExaPb3FzGAFO1RJBys5f7U42HzrykXh5NG8ioKOyk1qoE7y10ihOiFQxQUquUA5O1QqDFWw/or2pu1xWeEZP9ZTbEab1WiTBjcbaFuMbIsTLTGiw8Ta40SbSnW3du6sLt/GhA4YZP9YDJ4+M3zz1tW5+WcPnj+98/TJ9Uf3Lt+YOXXh1OTpw4nxmBXTLp0+efXWdVyheBlVdUo3GctgDIu9cPbYxIQO0mFMk9UNSjcoTScNkzQsBmCHIKGSgukGpWqEqhGaRhkalYjx8bigaKQeYw2LNU1WlNF4grfinG7Sjiii06cPjz2ae0wpDMUiwHeiytjIiHzs2IiiEYqK6yqmKagqwbqKKZKjcEgqIiqwrKGyijsWEBkGhKHKmCzjokTRHA74A+TfAqcqOENAM5qCqzIGEESTEUWEVCUqS5AuRobjLPjcKmJIl8IK6zeY0M2ZmSszF0jKp2qYqpKCCHMiZsVUc9ggGVgQECmtf2gqLMmwJEdkJSqIEVGKCnJUlCBRCEliWJGCshjQ+IDC+2UhqIiQKEGiHFIkvyqHVCGoS2FdCplKRJXCihxWpbAsBjQxqHL+URU+PkIfHWXHR7hYnDsY6N1cUfHJhrUF5SV5hUWby8pLqksO7mt3IyxO7qvvQCTYC/gjq8aGW5/DRY0stymoauqNm3hYxA2vpKki0OMoH/6+SKDfRYcsBAH84WKHJwoDVJMMcIB7gc4BbkaDA3BoEA4NumvATTg0iISHnAVoIJru+oZEfEjEBwDFqzq4EkhGWogGCDiYXjnkFUXQyCAeDWARPxwaRKFMIXYvbbiHXY0UXuDwRlKydvEm47jLXmRJu2JBYCWzAJbBrzdPuSc/QwQJZIgItJP++p6OgvaazR01uW2VuZ3NxfV1lRs3rMPhgadPnf5z3+zbEOgf925f/Wa7v2s4Tr2lxZfPHl5+vTAH1roVnGzbjsCDPt/+lWJDlvCQvRKMV0/vXD8/AUrFJ5NLqZWHfedIuUXYbNtO2SIRbm6tmL1xJb1PEiBKpj79Vw7PBt4Qz/Kybb+ZfzAuDc0/uQfyNpcW37x5/WLhxZNHj27dvH5+5tKp6dMTxyat8WE5bnGahCsSpqukxMG+gb1NnY0Nezta9na2HehIHB87ceHs+evXZu7cvnzrxpXZq5euXT5/cfr8xenpi2dOnj1x7Pjk2Jg5HBfGR5XRhBLT6ZiCxISQJYXjSiSuRCzeb4q+hBSwmIN4bwlyoDA4sKu4oqSmZmdb/Q4CDQD+8EBAxJuu4gKBNx2GIcIudlBp5wdLQqwHVrwBl5UFx2AXR9wUXHe6iTDgsQDi4EgQifjCoaEw5IuGfTDkx+AAjvhJ1OeoHWSQQwM8FsykvYCJ+Fnc74ofbqdcDvPDfZ1drY2lddV5+Vua2lq3VVbCHDY2Iiy+ff0V75xj49aerrp04b5vYXxt/ng1d41Fahor/yX3kx8MVZRPn5kKDdUIQxVisFIM1AmBCtFXc+/aOe301Mbana2luaKvhhks43wVnK+CHSqlB4qp/hK2v5QerPAfbBrmxJghBg+WqqFaLdpgoo0GWhfHmiysSUHrTazeRBsNurOqdnNTXRGyt2oE6zDJDp3YFeMHJkfZs2cmbszO3Hty79HLudtP5m48fHDh5szxC9MnTp18+PiROm5KKqMolBnjrDhvJvgLl09OHh3RDNYwmLjFxi3OMhjDpIELVdUpRaNllZJlXFVBRAYXFViTsJEYrxmUqhG6SqgqCewj8QRvxFkzxiZiXDwuWJaQMKT5R3PKmMHwhKwwikYrCpGI8ZOTsdiICJJsVRmTRcQyaE0hZBHVZERNT13FNAVXVFzRCIAUioTKMi6IJCuQrEByPC7KmCQDqQNXZUyVEU1BHQ+KjMhiFIRgVAlWREgRQwmLjBm4LEYVCdVkRJfCEj2oC8HT4/GnTx4yQlRXYFmDBREWeErXVcNSGR7jhajIQ7IQUSRUNyhRispiVJJhUUJkEZHFKC9AvBAShZDI+wTWB5wimhxVpYgmR1UpDMyqqhTRBEjlw5oAaWJIEUOyENT4gCb4dCF4ZJg9MykfnxAnxhRRRncf7NxSWfbbdV8WlpaVVFXkFRcW11X09u4O+g54IyxQoCfiOwjIAOgTblgE5Nl6TR5ZqS6u2yOjf/gyYRevmTSTwBLo94ZmXHYBVAFkj0hoAAocgAI9YHuPBJKWOgJO2Q8o0OPVNsD2DoIEB+CQ8+PGwY5wv6uFAOXDhRI4tII/XEXBe43PCru40RmXVPBoAIV8aRVkAHAJWINF/C5zvDMK443FOOCS5pjVu7j6BxrpB8s0EqBgP42ky5OgGcEjveBz4QOoysARgoU6MF9jT2tBV/WmPXU5LaXr2hpKyqpLNxcUYPDBZ3N3019UXx9BkqnLF07Vln9599a3kX+7arx9Nf/kwbm0EcS2wW/KZAqK9g36u9+7m5PgkkyLF0mnN83Ci6sXx5OLL2zAKCn7fW1LVx/NXWQpf2tr5a3b17/pc1o9ko75xrYf3Jk5PEy/WXydafkHqllmE1Vyeentm9cv5p89fnD/Nhk80NhYWlG7haH8lkYNj4iijCoKoaqkZQnDI/rE4ZEjJw6fPn/m7KVzp86dnpo+feHG1ZuP7t9//Oj67LWzly9OTZ8+de70uctnz184fez4+OR4bCQmDFucTvuxA8V4X1FwsK2ksrS2rqyjcQeF+UQetF/J+DBWChKQlyFYKsJSMENGKRyiiQiFQ67zFCBIlskjk0dDR3mXP9JT4jKJuDwDc3SUS1tfBQZmSYjEwgQaikD+UHAwHBqKhn0wNAS6W5O4owsyRIDG/ZmcW0+R1nTCcFCg3CJmYYEKcdhQuL+tu72uvLZ2S1F+a3d3XlkxKhFHx5WlxTfv+5+1bfvEIXN/V0MqCfwfybcvFy5PH7t0/uTsjSu3b117/Ojei+fPXi48f7v07lDj6vG1+ePN/KyE1TeW/zrv8x935q67d/E0gXQIvhIxVK4Ea5RQlRJuPjmqH718Ka+upLE0hx+sYofK2aFSZrCMHigmeneSfcVsfyk1UB7qb4qGguaoGeyv0kKVcrhWiTQaSFMMbjKjjWKkTofr41iTQbSWVq7b3Vk70JQ/TnSM0O1j7O5hutugd2n0Po0bGE1Qp08OX7l27vaj2w+ez92dn7vz5MHb12/Oz14ZPjahJdRYQhpNKAlLPHly8vixQ7G4ouqUbpGGxZgWY1mcGeOAfURSSFHGRNlJP9ENSlFxQyHGRiRJwTSdNDRS1QhRQgyNjFusZlC6SVsGbVlcLCbGNGHu1u3Tl89RLCYrjG4III9m8vDw4WPDhsXKKlAsnFRbWcEAeWgK6kgjaZ4A9wL+4EWMl2iaQ1ke4UVEklFVxrz8oauEgx1pjlEkGFz+x0c4XYHT7tSoxAd0KRxT0YSAv3j6ODGqi0JIVhBRREWJkhR+bGJYEEmXPwyFADXNFDGqSLAsIpIAS0JEEsO8EBL4IM8MiZxf4gNAcVHkiCJCIF8GnAAQUZxkYCmiSmGZ88ucTxODh+LkuaPK1CFxckLDqaHuPa1bK8t+veaLgqLCnSXFuTsKthZuHezbG1oVbYn6e1z+gFbW4fCSB1A7vM7TbJNHsH913oo3nwWoIK6r1NU5vKm2TjgWZLgE+rMiLC5nZOp/hIHa4SxkJJAg6PQ2CENDcGgQJN/C0JAblIGhIRTyuTNLq3Av895yIK7s4Q3NZKIwcNAThRlAI4MOeURWZMdkwcRqR6oLJd7MXu9jgTY06X40PgLx03iIQR3+cIMsLoIA4PCKH64uQoTaMH/DYHfhnvrNu2o2tpZ92dZQ1NRaV15dhUT2A/74BpU/bNu2U/bVy9PVpWvu3b5i/9H2/tV6Riq59OLprWcPZ5aXF+3UshvaCEF9g4NfHX9JSwtuC9+lhcvnRl69ePLOh/vK07K9rwxD+traqr4l/sjkZDpPLbl4Z/biuZOJ5VTStpOOppLMWBddG2xmppZVxl9Rsb1/cE+6Ur6dSr59+2bhxfMnD+7fvn3r2o3rly+cnTo9NX54RFXZaExnjh8fjsV4hgrheFBU2CMnDl+8fO7ipbPnLpy9cff2g6dz8/NP5+fnL547ThwoxvqLQ4OdReXFJaX5HY07aDIo8RjPwBKHZkkRrjjhsgjgA46OcjRCExGaiJBYON38BWJJiFsZtVnBMSuX+TR2eGUPgUW4NLIA2weOBGHYD0GD4dAQFPbBEPgcBUjUR+MBN88FRFi8LfTcBjQAO0QKEol0KXcqxGFD8EBXd3tdVV19QfGO9u6ubeXFEBWZHObe51IC/8NHx/Td3fWplFPV98LUyP/64f/7s4/+28e/+N7Hv/jeZx9/tHHNL379Tx/Akd4/8E3ztfljaf6OStW1V/9662c/aFn38e1Tkzh9EB8qlwJlUqBCDlaakbYEGbp2+8bm+tLako38YBUzWMYMltADpUTvTmT/drynkO4t5gfLo76Wru62c2dPoaFm0V8uBqvFYLUWrtOheh2qVyP1RrTOQBp0vKW5cXNbe3ln6ZpxomOYahunuw6xu8b4XaPs7nGuy6K6DGqPJQwcGmHOnBqfvXXt4dNHy8uLz9+8unb3/rlrV6YunDx0avLwifFDR0YnD4+OjhqmyRsGE4vxAD7MGBeL8bpOawar6pQkYapGKBqhaISmEHGLBRiu6aSmk4qKikLI0ihTpxQVBysNkzZNVlfoC1PHb9y+RUu0otFWXDRN3rKEw4eHjxwfiw/LusmZMU7TKE0nAdyoGgEMH1560FWnBAgoPcKJGC+R7+QPR/xQcMc1oiCSDCsqCoDD0rGROOsCga5EBNZnqIgmIwodeHjz+vmL0xQdVCRYEDBBpgSZSYxYokiKPCwLEVVEYzqtKTg4miTDkowqEqyIUVkIS3xI5vwCGwBVzlQlCjaThTAQQhz7qhBWREgWo7IEqUpUEsMSH1CFgCoExkzs1AR/dso4NC5jRM+uvS15ZcVrcnNKKsrX5+VsLiyorCn19e+CAgeA4dSdADuAnOA1onoiNRkZI4s5Vqsd7k13pQMQwV5opdsU8meCLF7CCAf6gPgB+bMdqSt8HqD4ugMZoGHbEAAOJDyUbp4yFAkNoJDjD3WjLUjYj0LZ4kQWB6y85GcSbt2gTPYuadRY7QJxZRIvTGTVDslYSTzbeyMsHtYZdDmDwvygagKF+RnU78KHu+D+dHPFD/deCvOTwTYq0OTbXdRVl9tVs76ldG1XU2lDc01xaQkK7fHoH19/pOxrV87Wlq/36h/fFoUAL+zS4quHt88uPLnpeUwbgvqHhvZ95WGSqeX0MVLLtp28dWHyyaOZdG+a5fRV/PcOT/DFtm3bZrDBzvbqu3dmv8ZTes9Y6QnIpNvcvDx1++a07Zph37u7EzkyhUhddVEk6vMcLGWnloF28s6WZK/fvnry9OGj+7duXD1/febC7LVL0yeOjsc5S2OtGJtIiBPjifGxuC5AkQMFWH+xv6+tqLy4ompHV3MhTQZFDhXTdThEFpE41J3uTZFDATRwdJSlIgwJ0USYICAcDxMEBJwfYGaVF8sqcpoBjndZUDiD5REAACAASURBVL3xF4YIU3gIjfohaBCCBiORITTqx+CA9zPCEyGegNwC7V4Ecauoufzh1T9YdDDa39nd1lBdU7e9YFt7Z0dFcz0hoMcnZC8grhrJI6Nad3s1cFXbdnIqIUQGdh0d08cS0ojJGgopsggWHbp0fuoPfNv8b1/3A7Y0fy/BtXTW/Wrnug/q1v7ibEy2YmSop4QfKOGHSiV/lYm0if72Q4djO9uqqorWcAOVZF8x2VdI9ZdgBwvQA/l4TyHVU8T0lEZ9LZ31tZePHsWI/ehAKd9foQQqlUClFKhQQlUGVGtG6nS4UYo29u2rqqsraiv8YgRtTZCtI3TnKNOR4DpG2K4JZvcYu3uY6hhmOg2iQ8W6LH5oIsHenb06/+L5k4XnbxZfP3nx9MHTR1fu3jx5+fyRU4cnjo6NjJumJY2MGmZMMCzejHGWxZkxQTNYSSElhVRVUlVJXWd1lRwdk03LQQ1VI2QFkfhAzCB1lXBNGMApoijEkbj15PGcYEksH9VNxorzVpwfmzBGR41EQjVN3rI4YEABcR/NoIA1RFFxQCFgugKJICG8jDI8xvAYyyOg+LoqY57gC6rKwIuKZhBEgiUhMhxjLJ2QJQjID5ocFTl/zMBVCdb44Lmj4/cf3sPpoMj5BQHjFZaVaN2QBJHkuKgsRDQJ01VCVhBFglUZcY+siE5yjcIHQH1VWYIUFRWlKHhcFz6AR0SWoMxmIiRyQU0MqUJwzMBPjnPXL40dO26h8N7u/c25pUVrN20qr6767Ya1n+Ws31m4JdDfDQUOAMNp1N8DB3qjoT4odDCSbiHrIgiYji7ic7QNb8KLNz82y6vhbrNCsUg7Qx3Pub8PrASGD5DY4q4By5FAf1reGHDjLEC3QMJDTraLp+uslz/cDBf3JhYdShs+BgB5uH/flea6whCaRQDeYEpGtIB8KOQkoYA6Il+hc2RbPWAf7jn4Ox2snnPIcpUGwW84N+Di/nWBAyyQqA/Uc8xoJKFOKtwytAvwx4aGws+6Wspq6iqLSgop+IBbA+ObcEMydfXydH3lRq//49uKc7vOzbevns7dnp6ff5BK2Ul72baT0Wj/V+e/ZJJ5kqmUbd+5fvLe9bO2k1yz5G1S8/vOdSV/pGwOGWxrqbhz+8Yf89Q857nCDgKyaVLJt/dvnn+98Ch9R+qdGOGOcY2qrykORQZTqWXgk31nCx7vYznLaZ+tx8uy9Pbt65ev5h8/eXDv7uykCUf25qD9OwcONG0p2FzXUNTdUkiTQYFFBCYislEwJQ52+IBFBBbhGVjw3AQSBWjsQpJhwB8EATnJL1QEMArvETxc4HBpJnPklZu51hCWhEg0AGwfAD4QJECgAYYIU0TA048XBHfCLBkSqahARlzIcOuuuuQhkM5KwB/hvq72tsbK2rr8/G0tbc117S0Ehxwbl7IEqsyybadSqRMT8X1dNW5m2RGTu3/rBmgi/dX/re8b7+aPrzC4pubvHxI7Omv+ZceGD8u++KeTDHz+1HDowA52oJjrL5b9FQrSSA9W4lhvcXNZaf5nXF8FebAQO7gTPbAD2b8dPbAD21eA7ysg9pbgwdbGmrK4JEs6jPaVCL4ywVcmByulQIUarNCgGjVcrYXr5HA9je3fWZTTVvjFGNKcwBvjWFOCbE3QHXGyM0F1x4iOYaojTrTE8GYLbzCI1uBgDTO4786NmcSEfuvO5Vv3Zx88uvtk4fn86xcPns5du3fz1JXpQ6cmJ6fG4gnVqcUek+MJVTMFWWMllVI0UtdpTaMsgxmfUFUNM3XKMhhdpyUZVuRI3KKBdCGB9Ffg7VBJmaMe3n+QODxGsmFJRmMmaxnMcFyYmDBHR7XhYWlkRE4kRNNkYzEepPhqBq3rtG5QgEVAgAaoGqDQGS/hwH9KcyjPw7KIqDKiSDCoearKiCwiQAvxEAmiKehInFUkWJYgWQjrCgzKkRkqAlhkwuQXFp7rFs8xA5KECSrPSrQoMZxI8CIiCxFLo2MJXpCjwFwC/CVOXq4ESWJYFEKSEJGECBBdQCaOLEZVCZbFqMsc4ATcqYsRVQg6/DHKnpvSjh81abK360BzXnnJ+ry80sqKT3PWr9+aV1FaEOzrjvod/oj4DoLIC5RVVCNNIe7NsK8X+DAyZg5f2kbqYYWwr9ebNwuECke3CDjm0HcQSaA/GhzwWjGAXdQROTwpKsCxgYSH0isHYLewmFN11PGTuvwBQ0NIxIdCvkx1jXRxjhVZr2kWAU5SkO3yTmeo6wDNMoe68RdQImy1wrFazPDm0GLpbnZe0HFzW7xraDy0IoCCDIGSkR6rh9/LHM5f1E8jPgZ1AttggUH9VLiLDDUPdO3cVbu5u3pTc8marpay2vqq4uJCHNr77PGtd357/kEjmZq5dKa69EuQ//JHk0fWJXPZBiSRsuef3Ll15fDrV8/Bo4SgnoGBXe87ipMQm7ZNPLpz6dr5sQxwpNLd9VK/nz6y70/ZHDLY2lz+regfjjpj20tJ8EyXbTu5nFqybTu5vPhibja19Cp92XoHTLiv9qRKVFfvCMJD4JgZAclOORnCK/9f3A6pWabdVDpc5YhDydStS1NI5wbKXxzoa9mQs7amdkdXSwFNBnk2IjAQQBCBiQhMhGcjAhcF8538wdFRIIG8kz/cXYCyIvGYxBOOypKGD+9NV31J6yswhUM4EkSjfiTiQ6N+Ag1ROEQTYTatsjArvK5hjgqLVNSdPA2BJyIwEYmOiBQEpssfHDYE9e/uaG+qqqvfUbizraO1qbsDZyNZ+seKlzqZSqXs42NWz56GdCjtrSlEHj644/p4Mjv+we+ad8RfUqnl5fcHgZIvHhxWu3bV/2bnhh+Xr/35ocD+i2cPh4eq5GC5OFRiwvUyUieEKnF07/aK7fmbfi0N1TB9JWRfIdVTRPbswA7uRPfmY3vziX2FeKC9vrEGHhqcPjmGHizm/eVisFIOVipQnQHVqsEqNVxpROukcD3HDu4o39pY+Nkw0pTA6xN4s4U1WURrHO80sGYLa7KwJhNtViONWrROhpsO7q/qqKq8cvqMwAYkbPeIEZo6LF+4dOL2vWtzT58sLCy8fP1q7sX81fu3T1w5e3j62PixMWvMssYsI6GrhqhoGSAYHZaGRyVNJ02dipmMrtOihKgaFotzwE8KKpLpBmXqlKZRPINePnv24swVjImKEqLppKKRmk6Ojemjo4oV50fGlJExxbK4WEKIJQQrzpsma1mcFefNGKs7TljSVElTp8DuvIRzIkUxOM3hHBcF+gfwgQIQkYSIImTIA/g/4iYVNym3bqmlICofNmXYlGFdgU2dMkVs7sHdE6ePElSfrOK8wnEyo6j8xOERXkQkITIxpsaHRV6KgLKqquwkxYBCILwQ4gUISCOagqoaBoJTshhVxKicnqoEq45kEnWMIFxI4kOGFB03icvHlCunrKOTCoLs3t3bllNS+GXOxrKaqjUbN+bkbi4v2h7s6476e0A2LBTogQP9kUC/yx8rOqqk10SCvQAvQLjEiZV4SAVsBqfLf4H+LFC6ORyoxuFmxrpmDicnJbvLqxNVQSFfBkcg0MttCIaGEGgAhYBrzAf4w8UIcJdj5kiHVACO4NFAlrvCreLlAEE04Ho1AH+QSMgbfPGCiLfyxwpxIhrAoyA5JZs2Mh5VT2cZL1V4gzJZK7PWeMt4uDoHiL+A9W54BXCGk+2COpNF/CziB/zBYgEq1E766/vatndWbNpVtam5+Iv2+qLS8qLConwK3u/lj6890vGX+3dm7G+JP5LJpJ10Or+4XXaXU8m5exfuXj+ZXErZth2O9H5F/q33CvDy+YOrZ+Ig29YrY3g2+qooTCprOWULyGB7a+X9e3/Ei7biiKBRjZ31yqVsO7m0/PbVXGrx7e89zDAXLi3bHECGks7r5jHrroq9rKyrllzlQbFte8m2l5aTtm0nL07p8N5NTLA8NNC2cdPa2uqCPW3FDBFMJ7xkrtkCExG4KM9GeDbidWy48ReWijBUCJQAIbEwKAHCpk2mLqlIPJZGEEIWcFnAJR4DKwGUSDzB8xkQ4RmUZ1CGjBJoCEfCaDSIwQECDdFEhCGjTNpikpVc4/pVV8d9BAb28odIQRwV5skgiw4Gezoc/WNHQXt7a2NXJ+CP97mYwQs7NWH07WsAN5cWX7FkEPSLWV5e9nYY+MM/O+/gj2RyafG9Jlh7+cXDI2Z3Z/U/F238sGLNT83e5isXT6JIpxQoEf3lBtIkQdWiv5zB9jbvaSja9inXV870FzH9RWx/KdNfRPXuxPfvIA/spPsK4WBHXX2Vv6Xl2oWp8FCVBtVoUJUeqVagOjVcrYWq9XCVEqqSwg0M6y+oLK7c/oUaqFegGjVSr0XrdLRBizZo0QYj0mAgTWqkVg7XyoFqGW7u2lW2Izdvyhg+cdgQIo1SqEYMNcpwd0IKHJ3ULlw4dvfBzacLz54tvJx78eL+/JOrD2+dun55cvrk2InD8Ym4ZkqGwVkGYxnM4UNGLCGYFmMZtGkxukHJChaLc6bFyKBEOrCJ6KShkZKC8QJxeDj+4MEDlMd4ISormKJQmk7GTPb48eHhUUkzKGAWMQzGdBJnuFiMj8eFFURi0DGTMUxa1SlJpmWNZ3mKEyng/1BUHDScA8Ahi1FJcOqPASBQJHg4zmoKqsgRWQrpSsSUYZUPxzVMV2BTww2N1GX86vTpu/fv0CwkKZiosLzI8AKVGDYlCdMNamxM1wxakmFVdswlAGUcBBEiLnwAz4qh4eAEwAZpz2mGP0DgBoCILIQnDGzmuHz1tH7ysIwgu/f1deWWFm3cklfVULd206ac3M0VpQXBvs6ov8ep3xV0qnFEVvJHpqh5oMdtbb+65Lk74ZWFR9/d/i085CbBRkIDcLoUutMP1lME3YmnhIe8GbPoynYqQOdAIr7VZUZdM6lzM+rHYIctvPVMVzs8MDiARv0uiBBwcHX85X1xGTC9D+3VS7IcHt6S7QBl3FSarOIiWYEb3OnE63o+MpU8XChxyyWxWIAnQuAv0D+A4LGimRYWoEKtZKC2v7OgsypnT+2WxqLPOxqKKypLNuWso+D9Tx/dfN8X1+8fKfv6zLm6inXfSv5LWvBIJZPJtF6dgYO3iwuPb515PnfPtpPhcF/Qd+ArD5WyU8tv3yxcm469ffMChGMySTSOL2I5feP9x8leTnLR3tbWyvsPbn9LYaZklnAOsMDJzkkuvXkxl1xaTq30wGaNGBeqqNzmjwzYtp22fXylHu8+tr286rBA/1hO2fbLZw+HmU547yYeqvL3NuXkrq2pyt/XWswQARCkcCfAkSwoccMZrq8CZL26WbgMEXTLnrpmVRdEPEIIJvGEwGIih0s8IXI4z+Mch4HJMAhNoQQeReAQAocwFGJIhKVgMDka4RkYUE5W4VRASF4LCzCspMM6GRUE8AeDDIV6OztaG0qrqzdvz29paapobMD56MnDyqrspMzrnEotT01ofT2tIN9qYeE5BvvevnmVIb6vP97BH8vLi1/BH6nXT0/FDuyp/UXRhh8Urfk5311x/8KUxvcwQ0V6uC5BdInBWn6wnAh2SBrR2V6E7i5g+ovovkKqdyc7UMwOFNO9xfxAGTtQzEDdLV11nSWFV8+eJIkuLVpnIXU6Uq1F6/RwjRysVEIVSqBSi3ZQHFRUW1q19TOxv0oOVIOpROu1aIMK1ylQnRiqEwIVQqhaDtQqSEv37vKt69aqA+Fz547BwToJqhUDdXKwkvVVs4F6KdoVF8PHJvSLF0/dunPz2fP5128WX715/eDp3IVb109cPX9o+ujwZGJ4zEgk1COTpmVxQKIwY6xmULpKDA9LpsWoOgWcpCqwoGqkrOKChMdl7tnjR/qYKYiwouKSQqo6aarU8aPxiUOablCGSVsGDVJpdJ22DCZmsqbJgjzhWIyPxfi4xQF7rKpTms4bpizJrKjQkkKCJBpAIaqGpc2hqCghoGSIIqG6SowkBJDzooghTQlrYkgTQzEV1RXU0EhTp3SVHNfl+fl5QWYEEZYVhhdoksYUmZ8Y1ccPaROTlqYxqoyoMg4CPW5Wi6bCsoJIMqorqK6ghooZ6fydNH+EVCmsSmFNjmqy4yABCTJAF1FEaNIiLh/lLx3jz01pLHFwX1/XpuKdgD++yNm0YfPmsvIdocFuONAL+AMKHYSCvdHgQDTU42oVLkx4acO91/vXO8H2K5q6hfudlJOVreDcfm8I1AeHexFP1fOsTvRYxA8oJHOBB5JGOs6CRHxupQ3QsmG1YQKN+nEkmMUToHmbFz7QyCAGB1xSQSEfCMF4pI5M8MWz75AbqXH9p+/kD280x7uMe3yp3i1JNECgAWyVcAIqfJCoj8SCBAaYY8gbcwGTJUNu03C3dJJbPTqDILif9DcR/preroLOmi3d9VsaS9d0NBTXN1Tnbd5AwfvnHvwRVoZk6vrMuZqytd9W/u2yAwnpJnErv9BfPHvw8ObUm5fP+nr3+Yd+T/2x5PLrCyeN589uuyiTdAqWfo3zWc0fbKSnra3qwcM7X+MoX33wlO2eYSYwlJYllpcXXy/MpZJvnZflXUPnA5Xlm4PQQEb4+D3u2iXbKbyWdTLJpL0M0G1+7vbd61OnJtDw7o1itMbf25Sfn9NYW7i/rYSjQjwdFumwRELApynRkYxVgvH2hcnwB0gwYYggjg45/VZcv2e6fIg31RawiMihIoMJLAZ0DrCQIQ8apqgogUfhaBCBwygWIfAoTaFp8kA5GuHojPvESdZlUEAzgG9E4JzN6C6YxGMCi7juFo6BGCJAwgP+3ta25rodFaU527Y1tTTuqKyAOWhimF5eeodG5bx1l5M8HW1sqb1z73YqufTk6UOWDAG8s+0/LP171Xi3/vH2PUVIbNtefj1/amTwQOvvijf/POfTn9HtpbenEpoBc4FKHaofJbuUYI0crg0drC6v3dFYsp49WMoPFNE9O5neYnagmBssEf3lSqCa95ezkY6WvY2VuV/OnjkZ00MyUmchDTpUb0bqDKhaCFQpwRrRV62hXRjhL22srdi+Vg81yFClDDUoUIMRadDgZhNtNZAmDWlUI/VSuJ4L1ytw265dJXmb1hysbLp9fYaE9/BQgxhplENNYqheCNZJ4Xox0qBiHQqxN67CJ44mZmcvzT19/Hh+bm5h7vHz5zfn7l26M3vi0unj08ePnZgcnYjHhlUjJsUSkqqTZowdHpWtGKsZNKiRqum4YZKmxWgaJSucxFOzV64cnz5OMWFJgDWN0gxaV8nRYfHosZib/AK0E5DlqxuUplG6zoJSZobBxOLc8LAUjwumyVpxUbdkSeVkhdE0RtdpUHEVQA9IvnVyZxRYV1BVRhIxTjcISYZBQQ5diYicX5MhQ0VUDVN1UjcoUycMDnny8N6RY4cZFpUVjhYolEF5gRoZ02Ij4siYommUpuAuWKiZFjOIs1LFFdXZIN10JgS65oLGdcA44kggEmxIiCxGRSkqCMi4xc4cl6+fEK6c1iSup3tf58bi4k3bC2rr69bmbVq7JaeypCDU3wWoAgn2ZOHFiuYp71rwwocTKAkNeqMncLgfgfoQaMBxaQQH3Loajp4R7sc83eRBBQsXWbwtXt0EVNfU6ebEurUx3AoZAA7S2DEAbmbJCTiYYCUcdJNZvCXVXX3CE+zIbIBF3Wy9gJsFk2XseKe91Kt8ZHDnXZVPsyQZ7wbZdJI2n3pLrTNE2HV7OMEXNFOCHSglYIOMfcTXiA5UH+jIb67Naa/d0FyyprupsKmxJndbHhHd/fTh7XTgP2kn7aS96srkulPTfgXvr/aZmTN15Wvu376SSi2n7CXgNXC3+/aGE5p5+vjKw3sXe3o6Qr69njNcTqUv2OmHt29dPvbk/kzKY3f4usP1TXgiGst0tKetrerBg3se5fxbK235rnNYXlp+/XLhqZ1a9OgWzn+Cbdsp29aFUE3tDn+gNyPwrMIL78jafSWrJG07+eTh9enDUnLx5YXTpr9zLQvVDeyvKyza2lC3Y297kUAFeNIvUCGRDgtUiKchlgxx4CZIW6VXJI+4COJNy/IYQtPbMBDHQK6hxDWXAGgQVva8BQk1OB6GYT8Ch+BoMAL5cSRMYhGagBkyCsiDpWCahhkSookIScAkAVM0SjMYy2EcjysipUq0JjOazKgS7U5FJBSRkgUSgIjAIgIVYuGB0MH2psaa4srK3O1bG1vb8svLUBE9d3Jseemtg7bJdPn+1LKdshdfPt/VUvlJXl5eSdVf/fV/HRzqffbglsaH/8i3xLv9H0vvgiAwFt8unBoN7m1dX1Twqw2f/Bhv3jltMRNHNDpYaWEtCtIi+yvkYCWF7K5qKi3Y+Cuxt1z0FbG+QtFfKvlK5aFyyVcq+8tEfykX7e7obipZ98ns2NjwCM9CjUa0Rg9XaVCNAdUaUL0cqZNDTRZ1AKMCFa01ZTu+tNBuk+40yU6L6jKIjhjRmaC642SnSXZqaIccbmX8dTLUvK+7ImfTl43bt9w9f2EouifSWxzdWzLQuCHQlgu1bY50bgu3bwl1bB5sWtfT8OXBuvXogcqE6D9/fPjm7MzduTuP5ucfzT+982Tu/M1rZ2cvn7524fiF04emDiUmTN3khoeV4WEFKCKgd64ZYw2LNSxe11lVExSROXP8+Ozdm5SAcVxUUQjDYAB2jI7JsRhvGIypU5ZBu91uZRVXNFIzaN1kdINSVTJmMokYb5qsYdJWXNRMSVF5Xec1gwUrQekR03Lqp1kGbWi4pRNAipgYFQExaDKiShFdgWXOb6hRXYF1FVM1zDBpyyBlOnT93PT12zdoBpFkluUpgsVYDpMkzIyxVpwDJdfSPWUQoHboCgqiLbKCuI5XUPTdic7IYV0K62JE83hXgYPElFGg1ggCMmoxM8flGyfFq9OGKA607m9fs7Pgy815O8tK1uTlbti2ubxkm5c/0szREwXN294tafSBdvZeVSNLz/ACBAL1oZFBkJ+ChDPN1dwCGysm5AM4klUkdIWGkTZVeGkAT08s0/QkkxwLNktHK4JOx1owwWZICFQLJdL9bN1d3AVvn1uw7AJEFhCsTsfNgonVXOJdzkqiyZpZFhD3eaWfqc+tcwq+voHhFBg+nAiLx47q1v/IZNAEO1Bf/VB3ya7azZ2V61pK1uxuKa6rrdi8NYdC9t6aOW6ni3u6tS681+xUWtJPgmYpzrfssp1MpZJL16+ebqj9AuS/AEZZ7a3zfFG6v/W/2UjaS4uT43xd40440meDPFM7Y3pwL7uPb56/NzvtPGbyre3EGr72WOU/XaYiB1ubyx8+vG9nuOQblo79qsddATfJN69fvHo5b9u2bS+tdgyYQriuZkcw1P8Hmlps2017SWaeQtrt++jR7KXT8eW3CynbvnBSC3avp0M1gwcaSkp3NDaV7Osq4aiQQAVEOiwxkEiHOcqBD5EO82SQJ5xlN7uVo8Lue9K1NLkSCGCULC0EaCoiG01rKpnKZqCnHaimCrJd0iqpH1QeI7GwW+iMxMKeGcGxCEUiFIkwDMJxmMBTksgoMqcqvKrwuibqmqipgq7zmipoqqDInKIwPI+LLMIift/BtobG6sKyqk1btzY2N5U31FK68OThvSU7lVbXltL/QUnbtscM8bs//dnffZ770a8++3f//t9urdh27tyRUYv6I98b76z/kUy+Pwk4+fbVaHyopn5DQf6nuZ/+jOgsOkQOXr18jA7Vx4k2BWlRw9VyoJrFD7TsaynI/VTor9OgGjlSI4SqhUCNHGqQQnViuEYJ1kh4T8eelh0bPzkliSdOH0JC9QLUwPvqmME62lfLDNbRvno53M6gXTA8UNHZuG3r77CDFUhvMbRrR7BrR2BXga89t6dxfU/t5weqP+0u/kXblp915v+0ddtPu+sKiisKt6374rQZQ/ED1Ru+2577k6ZN32/J+/v2bT9q2/ph+7aPOrZ+tDv/J7u2/0PX1o925/+ke8fPd1Wsifo6DI08derQjdlLs/euXrkzc+/Zo9nH96/cu3XxzrVTV85NHJs8fGx8/JBpDCuGxYPWMKbJmjEhlhDMGKeZkqKyCVN7MvdINAROgE2dMgwGlAlJDAvDw5JlcaZOAQ1D1QhVw2QFEyUElAMBfy2NMnXa0EjdoHSTkzVeUXlN43TTicuYFgPShg2DATXgAYXETGY0LowPS5qCGxquq5ihYroY0QTI0jFDRw0NN3XC1HDDJFU+fGIstrDwnFNZhkUFmSEZlGYQRSHiCX7yiKlqhKbgsoKAIIsXPlzs0BXUUBFdgb38YUhRYHQF68GCK88IEsLyyEicvXpCnT0lXTmtkERPw+7mtQXbNm/ftqO0eE1uzobcnLLiraH+LjgM3B4H09pGr8sfLoW4cRM43Avmu1BjAF5pHfX2bvX2kXevo67CgaQzYLNsod5an64g4V6ASRCSSFOCgyNogEgvgy6aoH834AawDDYj0yxCIiF3d7CNd3c3zSSr5keWXvLO9BbCU+HDq46s5g8XXLLYy90AvHpelPG+Jl7Lqjfz1msHoZFMLTK3exZYoOB0dxhoFxFsGugs6izfuKtiXVvZl7taSyurSnLycunogTNj0RcPr7x+NZ9MvU1lk0e6o4lHDEinrSZBrsTVq9NN5Z8+uDMDDPje6EnWAMGPrxf/cPd1NZiUff7sZG3j1kikL5WyU7ZjVrUzP/qTTx/dvDNzzAaok1q0U7ZtL30zt8Zq/iChAx1tVY8fPfCs/fb5w3aNIE7ixPKrl88W34I+q0mQ+5JKA5/FBitKc13++IpIzaoTTtr2Uiq1DLrD28nU86d3Z84m3rx5ZafslG1fmlKD3euYcN3ggabqmvLmlrI9HUUsGRSogJCmEI4KCWn+EKgQT4QEKgTKlrvNY7P4w80bd+twAFjxVt3IUlDABBEc8Fl27WIgLIvBrnSH9wAAIABJREFUPgoPgQ+4t74qKApC4SFAJwBNGDLK0VGGQVgG51hC4CmBp0SJkRVOUwVVE3RD1g1Z0yXDVHRD0nWep6O+3s7mlrqi8qrN2/NbOtqbdnVjIn3i2KHkUiqZsm17Kbm8+ObNq+U3r207OWJp//TbX/0od91ffPD9f/8nf/onf/anJfU7AuTA4XHzj3xjvLv+2Ff5fRZfjw2Hi0rXrd3w8W9/+YNQ286JSN/slZP+SJtGtPCBWnqwghooZ6N7O/e3bdv0RXRPJby3CNqVH+ja7uvaPtixvac552DTpr01a3s6Ktr3t23K+QRpb7187nT+9l/Wbf1V0/aPq7b9c1Xez2ryfl6+6SN/++bmoo97O6vrdrdtyPm4Ovdn9Xk/asz9ae2mf6jJ+XHjpo9q1/2gYcP3mzZ92Jz3YXvujzpyf9CZ9+Hemm1te3dt+vLzRCgwOqrkf/m9PZt/tGvzR615P+za+qOOzT/s2vxhZ96H7Tk/6Mz7sD3ngz35H3XmfVS76ceV+WsKC3OqS3PC+8oOqaELZ+IXLh6+fef6s4UXT14v3J9/fO3BrfOzV0/PnD96bmr0yMjIuJ4YkcyY01QpFuM1U9BMQZO5J/cfTpycJPmIppOmySoaoRvU8Ig4MiLrOh23WMugNZ3UVczUCU1BZRFxcm4lVJUxUyV1ldBVQtNJzWAFmeEFiudxSSE1jQKckYhxQCMB3hEzxukmY1rMxCEtFud03YGSuMVqQjSm4nGTMnXC0HBLo0wNNzTcUhBLwl88fRKbTJAMLIg0QSIsh6kqPRwXRkYlcIaKiuoaoipRTUENDTdUDAgtpuyaPxBDRUwZ1sWIIoY0GYopiKUggEvcqclRXUFlBRMklOGRhEXPTCk3ToqXT0g8O9i8p23dju1bt28rLC1Zu2nTxk255cVbg32dDnCEepyu9Gl5Y3UqCgINZPEHuNdlC/emU+7T07vV283VvVK6l1tg78CjAe+v/6yIiStmgL8UFsRhH+EhD6BtUFiQwkNe8qDTN0GjS7fjpfvt411w9/KCCzi4+xBeHcULQ14Q8fLH6pQWFyO8r4kbwcmy0K6msa+QRtJU5POGY3B4EOCFiyaO+QMNMLCPRRz+wOFBNNiO+up72ra3l6/rrl7fVLa2s7m4vKJ4+/atLHrw4qh/9nDo+pHQ3ZP0vQvKs9kTzx9cfvv8fnLxZcpeTLkaw8qSEik7CRSFGzPTTWVf3J69nJZG0npJ1qU75Zlffzj8Ydup1PL9e7camvLDkR7bTZZJppbAj3nbXnwxd+vykeTym7Qukr5Of0v8QYT3///DH1lHTiaX3rx8nFxaXrk+aSdTCSFcWZYXDPU75/gHhITc1ySVSiXtZdtespP23NydmbMji29fp0DbvKR9ZpIM7lpLh2oHDzSUlRZWVG7b113KEAGBCvAOhQQAdrjhGDB5MiiSIZEMcUSAJ4NuZRr37er4k4iAQIVANVIBD4F6oxkowVfQCYc7BON+ytwcN29GmLeMutd3Aj74ToNcOszSYZAPTBNhhowCKwlFRYGthGYwmkIZGmMZnOdIgcVoPOTv6WztaKxqaimrqdq9t6t9/77dUAiWpQdPH7158+rGrZnrM9N3b16gBg50t9f9Nm/9jzdurNrf+Tff/86/+T/+1b/6v/71T3/9j/1h3/mL03/ke+J9/PHeN/ji25cnR6JosHNgqHV7we9yPvuoNX/92LBZ1rS1vzO3evNP2/L/uXXzz3sb8vv6967f9Om6X/5N7q/++85P/rZszQeVG35Uvu6HFes/LF/3w6LPvt+Qv3Zvz56NeZ925ayZPnrsR//y92v/8S8KP/u77Wt+ULLm++VrPyj7/O8DHdvKv/zJYHt1056W3Lzf1Gz8cVPuBy15P27J+3F9zocNG3/clvNhc84HbTkftm/7qCn3g+bc71d98T/31efvHuhZt+5jqKr0+LEjuTk/adr0/bacj9o2f3iw9Fe9Fb8dql/vb87xt+YGWnLJfaXiQL3sb+lr2rp1/b9sL9y6OfeT5oJf07sLIp1bhUDNER06OxWbmTk1e+/q/ScP517Mz714+vDJ3PX7d6ZvXDpy9vjY0dGxQ+bImBIbEWNxxYzLisxdOXfu6t1ZWsYUjYjFeDPGmhYzPCJOTOgggAKazugybqiYoYFi6piuErqKGQoBCp87hcU0mpdoViB5gZAkQkvfa2ikpVGWQcct1opzsQQfS/DxBH9oUrfiHCh9Fk/wcYtVRXTY4hIxDiTyxA0mZlKmSuoaYgnY3dlrl65fiTIwx5M4iTA8oShUIsYfmtQNkzY03NBRQ0d1DTF01NRQQ0ViBm4piCnDpoaDiA/gD9Dk1lQiMQWJqajDJRrqgoimoKKI8iLG8EjcpK4cl2+cFK+clBU51LqvY03+9rxtWwuKd3y5OW9dbm5ZcUGov8uxaEAufPSikUEsPICFM9jhaiFZkkaaTvreWbDL1TbcZe+v+SwZwHu1zgoxeKUIFzUcEMGC6XIXHtrw/KAB0/1Ccb9WvE0l3L9eFmGIsHtkVxdxpZEsHAFEkpUum+Vp9QZfcE/nOa/n1PG4eDrivk8OWe0s8cZ3AG3g8EB6IbvzLY34aMRHwUNkdJCCh4gISD8eCPXWIP1Vva3bOqrWddSubyj5rLO5uLa+qrKynIT2zRxG757AZo+Gboz7rk70XRkduD42dGMycGcKvT8tPbo0Mn/79MLc1TcLD5YW3zjfcqB9W8q2bXv2+nRN6e9uXZ+2MwGaNAusqoL1x4xUyjn4vbuzTQ0lIehgaulVOoKQXF5eTtl2avHtnZljy69fpJyecOnEBDv5zeI+q/kDD+1raSpbyR/f/lh5NXFexuTym4WFx24lTffecRWpry0IhQdW7vL+g7uV3T1q1csnty9Pj7x+tQAKp4DVJ4Yjwc7PqGC1/2DTtq05ZeVb9neXMkSAI3ycQyF+QBsCFRDpjObBEQGBCApEkCMCHBEAZAy6ERHIkFOlBvd7+QNgh1uNlMYDPBZ0+8M5kh7mJ5AhjxDbj0b6AWS70iCgDW9LF/f4YMEhEirIkkFP5fUIS0VYEgL7giZ2FBZEQc3DcC8SOji0r6Whuaasvm5bYX5HV2vn3t31+zp2+XrGzp86efoUgoYFkTx0eKynvu6jv/2rv/zRD//8xz/8L9//3r/9v//jZzvzhxBo994uFAk/eXjvj3xvfG3+SC0uXT/OXJyAb5zmLp2mMbhxx7p/tGiCJgY6Kz8pXPO9mg0/bPjy+33lOX19uzbkflL05Q/L1n637NO/Kf7tdwo/+U7hJ98p+eK7xV98d8fHf9OQ+2lP797czZ+X/e6fj8aHtzbmb/7ddwo+/W7+Z98r+vTvij/7Xkvuz3tbtm7/3Q9622sa97Rv2fzbyrU/qPzif1R+/tdVX3yn6Ld/ueM3/6Nu3fcbNn2wq+Dnuwv/V3v+z7t2/qKvep2/u7Kjd1dja3l0d8P1M0clPnT13NF7N689vHfj+dzD1y+evX3zanHxzdLS22RyCeh1y3by7eLLgcHOzZvXjY3GXjx7dPX8+Jkjxr17V57N3X185+qV6UOnjqnnzoxcnjl99/6dJwvP51+/fLLw/O7Th1fv37gwe2n68vTUmePjJyasQzHNlKYmJ+ceP9QtUdEIw2KtOBdP8MNxfnxcGxmRQe9cw2KAwgFqsSvpBnWaggPxA8RiJIXkRIpiMZpBBAFRZczQSEPDDQ0HZUJMnTJ1ImZScYseHxXHR8VEjInFuVicSwwLhkZaBj06LA7HeSvGOutjXEynLYOMa8S5Y0cezT2GOYzmcIrBWQEHDpXJCc20KMsgTQ21FCSuYQAjAFJoctTSMUsnTA3XFRjAhyVHLDkSU6IxJRpTUVNDLR2zdMzUUFPDTQ3XFFwUUU5AaTYaM8irJ9TZU8rMKcU0I+37Oz/ftnXjli3bC/PX5OV+tmljWXFBeKAbgfrAdISNYA8CDeDQIBYewKGMhpEldXhUjX400u/lD7dtW9bN1dOlEC9wZJk3AXNk4ibZUOJ37wKI4AUL72RWQYm73hVF3JtecPGKJa47xAsl3jXugjcQ807+wFYaTr2I5mU19yXKWpn1Sq7Kzh0Av/YAVeDwIIH5vF++Xl3E3QaFB6D+OtJX09+xrbN6XWf1usbiTzuad9Y2VReVF9PhfWeMg9cnQjPjgasTA9fG+q+O7Ls9OXR7cujO0eDtY9Ds4aA7bx8n7p2V7lxKzN058/zxjTcvn9lLz0dNsqZsrc4PLr5wGtXay2lj/7dnQU2TxFIqZT+4O1tfvePgwfb5pzdfvXzhFFNP2anl5L0rx14+f5TeB/yTZqBvdDLZ0aLUMhHe39pcNvf4/jd8Jl9/pMuo27ZtL799/urF45UnlhxXkerKraHIoP2HWlLc5jjOcZ4/fXjl7Ojy63nb9hqQk0eNkL/9M9Rf4e9pzN+aU1eTv7ezkCN8PO7jyaBA+DnClxY8/Dzp5wifN/ICxA8W99PoEI34CGQIvCcBKDOYszEAETDBGoYIUJgPkAdI5iKjg0RkAHwEwG8kFz4A1njFD1f/AAs8FhTwEI85SWHAJsWmtRmeXNGCjiVDAuGAEThzEh4gor1YeF//nvrGpqqdZSU52/JaOlu7drUHQvsHDzZDkX0oPBAe2hM32JjBd5Zv+9N/87//h//0Z3/y5//pT/7sP/zr//Pf/fBXv2rc3R1C+o8eNt/frO4PHV+7/0tyafnRtH7jMHT9cPDascj9S9yVw+jMhCxZ6Oef/vdNv/yL8s++W/rxX+0v/MIX2Pflxn/Z+pv/WfS7v9756/+W/5u/2v6b7+T/5m/zf/e3+Z99N/ef/rLo83862Lc7b8va9f/4g0mCGoQO/OMH//mLn/w/n/zDf/nkR3/+yQf/uSr3n7Zu/MlnP/2ve9urmvbv2rzxl31NWy26/2SCvTQVOzc1fPpE4vr5qQc3Lz97dOfJ3P2F+cevXs6nFt+emjrEcOTS6zep5NvXTx+773h3pDtGglZVTu74ctI+feZ4bW2h59O+Qv1bfPty7uHs1cvHLpxJTJ8evXL11MO5228WX795u/Ri4dX9+SfXHt2evnFp4uxU/MhIPGYuPHly6MiorBKGwYBed4kYNz6ujY2pVowFGTRAk9ANSlZxACJA2NDT7XZNnRJFnJdohicoFmH5qCQ7NdqBtwP4Oaz0nByXExadsOhEjEnEuOE4q6vE2Ig0NiKNjErxBJ8YFmIJPhFzEGQkwR2O6QsLz/UxE6ERjidFiTIMxtDIo4fNsXHFMElLJxI6GdewuIbFdcTSEVODgQoSM0hTQw01GtNgQ4ZMJWKp0ZgGW2rUUqOAP1yNRFNQScEECed4nKDCloJdPaHentavT5sxC+s+0L1m27ZNm7eUV1d9nrNpTe7GsqIt4b4uNNSLQH0Y1ItAfWik//8j772CG9nWez8/uvxiX9tXtqQrX7nKVbar7LoOVbYfXOUHy/a9siRL174K5+w0OWdyOIlpSA7DMBMZIHLOgYgdEAnmHMCc0zAHEETqbj+s7kYD5HDO2TrnSGV39Z4NLnQDjQa612/9v//3La2MC8QPjbTQT6qW8zUKKqUlL6rCL4gmXB6j00N5pofjcsYH6M6ZKgLtsSjo/kE8BYxjrpQ6mCuYbpv5p9WooO47sgJMYT4owBRaRCmI0dA4wkyHuRyO0V5V9pQpEefLxbmwCzN6dfnZAi5hUA59wgU0jtB3YdBIr+BPg6RW31nKrXvUVHq78cPNmuLvGmtelVaUFL95YZI3z/Y7dhdC872aCU/TZFfNrOfzDNI652cthrjrvcLVKH8tKl7vkax2dy73ilf7Olf7Opd6+Yvd/IWwcC4iVLOef3z9nV1etjSo3Zx2H6z2nO7GEmdrqdQRlk1Shb/+/kvOXfdla7W6/BGf35TNJOIH83iWlDoO1mPxg0367TCc/u/nH0ABf+BYRi9rr6t+s7/39x3FXr/km0wZVboxPJU6ourAkrdZv11W/PKWTCmkd/xG/AUD4TPSJnl+erA815NJ5qYFJhNEcWIQVUgab2jF78XtH4uePSp994jVWGzVCq06PqAQu15Cuj10IqtWSPFH5xX8oRHSv1ijWgBaLLpOs1Zk0XWSc9xTCAL4Azxl1opMapFewdfJeWo5V63kgfsV+IWT4p9SQAsqObwwghIjuanmrDoJ843Ae9ExoxwA6URWrdCmE1k0ArOab1RyDUqWRtrMay0tr3j3tKjo7qN71Z+qPlaVQagjcX6cSp+DbwSc2mwqbpKx//v//A9///d//z/943/2R//sD37v9/7jf+8P/wOxjEfgvwFF8NfmDwLPbo55lvpVW6OGtX7tHMpfDItPFoJr6xOizld3f/hvbv3lv3j6V/9ty+O/1qoFf3vjL37xv//XN//0v7jxJ//Zj//yv/zl//Ff/fCn/93dv/yfHv/N/1xy83+rLbrD6+S8KS9p+fB00KKze8wPnv/QUvGE8+ktt7lc0lHj0AtVap5dK0I8XTXt9fdv/F8zw5F8kCCnpcZxUOmXDKzOTPb29MGkfIql8mvKZslLmXKh0a4ogiBm56aePrsxNNSNpc8z6QRBMEceuXdMpS4OdtZWZkdmJ7qX5gdX12e29zcPz45OEqeHpyfrB/uzO6vDsfGjg8P5tXmv3+HzWRG/HfXbQgFHJOLp70fDEZc/YEcQmx+xIpAZgcwgCxf2mSC3AXIbfBBIkTXCPlNXl97psdm6TGabFugfdJ1TYAiFPDqvWwt5jQHU1tPt8bq1sM8A+wwIZER8BrdTHQrYENQa9Nv9Abs/6EADdiCB+BFbJGgPeC27GxvDsXGFWW2zG71eGwRZUNgSCbn6+9Fwt9uPWBGfAfbqAX+AFXFrELfG79WhXjXiUaJeFeSSA/hA3BrEo/S5lT63GggkoOKZx6Xrculsdr3ZotHrpbBLvTjsXh/3LE/BCKxvYDX+4uG9Z8WvKj5Vf3f3zvd3b70peiDjftbJeXoFX6cgVRCtjKuTC3KGD4aTVCcXkNsoyZjL5d6R7hSZssfl4X5B+ihtXNDllxMFj0G/TosczJXmj3zlQ8pEBzBtN40d9Er51PLar+QVJtyAP+kDKLCY0OEYgBf0n7S9FLQUREy+xhwFkHFlC1N2unJHtRwMBHmkyKHg6VS5ASJ4yqAUGJQCg5yvF1brRB9aax58Lr3VUna74d2t5triysq3b0ve6CVN26tTIK9kY35wZdS1MGiYCwinYNY01DoDtUx5G2bgxvlA21KYM+PnrEZEa92K9SH1zph2e0Cx1MtXsYuqy24rhWW9zqYpqG41yl0flC/1dG4MKbfH9F9ijoMl/8nmUHxvLnm8mYnvg0H2r7/kLLFftpY/lT+RdDYTePbiZP1gO4YTxMHG/PHuEk5QdhUMp7rYwlf4tZYC0QTLpvWy9tqqksODL0QhJfyGl0s1PHJCzvnpXjJ5THtpYKPo9avbMrmAcXP+9ocFJydx+mUx1oOlyELvBR+jB5aKG2/rxGWi1o9Fjx+Wf3jCaiy2aARWHd+sFdg0QptObNV2WrWdVq3QqhXa9Z02nQgIIaA7NwGA0AiNahKONQquUS0AYEETBt330/9adJ20/GBQCrQyrlbGVcu5Sjkb/Oy1Sp5OxTdqRWDaAYuW0k40ZHKN3aywGCQWgwSwRYElNocgOrFFBw5YZNEJzWq+RSMA5GHR8owqtlHFNihZWlmLoKW0suLDi+LXtx/c+lhdWfL2tb8bunSqwXeU9ZhV/+KPf//3/uk/+aN//gd//M//6D/64z+02IyXz/DPWH5t/sBxfG+hZzkqXhuQb4waVnrlMb9wJiKb6TcdLvmWx7WDEdPi7OhgwM4XN9x79H3Qa5weDs+M9SzNjS3OTK4tLHzZ3Dg53E4lTuJnJ0qdfGF1DsezqfR5OnFOvwVAh5PdFXAKEol4TXv97Vt/NT0YIhgMwTgqstog+HNyctBo14KrF8MyeCrxq5i2cDw7Nz995+4PRY++m+r14Ph1lyIgmsxF/GR3bX1xZGYqEosNLK/MfDncPYofx5MXp4mLVCp1mjgfmR3rH+vvHggGI95g0B0KuXp6oFDEDSbdDaA21G+DUJMXNnhhA6jMgcIWGCE9IhBsdnvNLq/d1mWy2nT2Lo3TpaXJA9g/Ia8Rdmk9TnVPtyuIWnxuNQrpEZ/BD5s8TiXk0YT8VhQ2+RErCluCfnsAtcB+Mwqb/H5HJOJDIPPixNj+4YHGarDaNTDcBaFOGLWFg11DA/7R4VAg1IWgVhQyoh4t7FJDHg2Aj4BX5/eo/R416lUjLgXiUsBuBeRRQR4N6tFCHhXsVSNuDerRwl61z6NzufR2h8HuMJhtWoNJ6vdp5oZdqxOetUmfHzF/6mj8/v7tDx8/Vn5u+O7+3R/v3Cl68VDKadArhCoFVy3nquR8jYIHhg6UEYQH+icwjNAoeCrKAsJEDUbnx6Mu+LyYS4HnlI4XGFWdBqXIpBYbVUKjtlOnEjDNnkzxg+lHM+lyjhBQaJwud3FZxqClDiptL1dcmX6WntGbRhDms/RL5XwhDNqggz50CzM6U5CfQjPW18wcTKQokJFImACrnHuJ/3LfCx0s05KlU3g0Z+R/QXytkg/GiFol36AU6OQ8XWeVVlDaUn6nsfRuU/nt+vc3Wj6VlL59XVT8TCut31geZPbuGIFnMpnz+PHJwcbB5syXhb61MfdcVDHl50xC7TFf8wzSvNDNX+2XrfVJVwfkSs6Lj2/vV5U+8Zmq5iKfV/o6d8a0S1HeYlSwEOEsRDgL3fylHuFib+dSr2R1QL42qNqede0vBg6Wu093JxLHa+mLQyx9hmMpcPNh3kBAvgyZxkLdsva2VmorX6jkHQSG40R6faEvNuhbme0BZkyMwMlsDuoTXX9nztc3cg7ZK/N1cSyjkbXV1rw5Pjq4/OzvbMGJ9OnZHl3xAbIr3hQ/lsnJ+Ev+nHb0AwzDaEmbbD873luIRdIXp/kb5zqKXl+nvO2OsfMDq+l90aunVaVPOj6/tuj4Fl2nTcu36IQWndCiEdl0YptObNGIbAaJRSc0UUgBAMKoFgDU0Mt4Bjlfr+ADlxJ4lhl8AcwBWsxakVlFmpk0Cp5KwVXKgUeeq1fwdSq+TsU3aIQAbiwakVktBCRk11MGFKPUYpCYGWEdpvgBmMNm6AQIBdQOo5pnVPNMKp5JxTNruGYN16jq0Cva9Io2jbSZ0/y+8uOH1yVv7z2+X/+p8vWb4shA5Bpfkaaj4ff+7X/rn/6H/+7v/yd/8E/+/X9HpRYDr/Tf89v/NfiDMU0QdnG0sTXWtd4jXe1TLA9pZqLyEZ9wqVuzNWndXkIWZwO93V2t/LrXxbcYL4DhBJYFFyD121EoxeOTIzhOYASeSScZvzX8InG6vTJD80eToO3vvv+LEOqgifiSrSn3e11cnOKIO05OjgiCwPFsNnmOYZnrTxbYcX1z5eGz+2XFdzcWRr4xDgAaCkFKsunUxcHu+srS2ORYaGG2f3d3bffoSzxxjhPE2fnpafxsff/L3MrC8NRwz1B4YKy7fygUCLkDAVcw7AKCBDCKorDFj5gR1AwjFgg2o7AFgs1Ot9HpsVmdZqtD73Bq3R49SGPxubVAWgAr7DP0Rt1eN+nJgH0G2Kt32mV+2BBETbDPgEBmFLYEUAsCGWHEhPgMAdQeDrtR2BL1e+PxuDsA2Z16CHJAiB2GSYGkN+rr6YNRvw2FjAGfHoX0KGREfIaAT4969IhHhXhUqFuFuJSISwG5FF6XAvJoULcG9aohjwr1aBG3BvZqfR5dV5fW7jBYbTqTRWmxykOQdnHYvTrh2ZpBI93O6raGX969WfP5c0VD/fcP7v14507xy0cSdr1eAap+5fiDpg1md0X3eQVBgfwxd66301EZtsy+lpEVwi+oWkERRq72Bh1/Yegc5PStYJZXKgJCzykvL5A9mNoGs7qzzXQFeTBgpVD/YKogBbTBXJkKzTVRmAKnC1MiuhxzYVIF4A/6ewG12mj+KCjBQjVymfBxJYiQ2TEKvkbKUYuqdMKKlvK7LeX3m8tu1779obm2uPj18wcPb2skdStz/VcNl/NastlsMplIHG0frE6tT0ErY/b5qG7U0z4KtarYRc/u/WtW5U/jvsYZ9PNciPVlVLMxKF3tlSxEuYs9vLUh8cqAeLlfMh8VTvs7FiKc+Sh/NsKPhbjTQdbyoHxjTLc5rt8YNWxOuvaXwidfJuMHi8nTLSJ5nE2e41gmA1AAI6uT7G6v1X58phST9U9PD774dJ8zyTOcSBGFSPEryt1Y/nrNLS+rkbXV1747PTn6FV72t7KAmzmWTR8dbeJYhsAJ1Kn+8Pa5VMYvvP2SFmDmAnJ3sxhOxI8P5ifQVDJRACXMpdstkLfcNkvK2M1lb0pefqp4zm18Y9UKzVqRSc0xqnkWjcCqFVo0IotGZNVS3ABUDbXQohGZtSJa7QAxFCDNGlR8EIWhJZCCFWwAblxUdh6XuoNxdSo+jTUmjdCqF9sMnUwHCeAPm0FiMUhAfIeGD8A9VspFSx6zmm/S8E0aPs0fRiWXFj908naNtJXfVlZXXfnmzbtHj+/Vf6p8X/ou2he6ZoiePD/26hU//Os/+V//5H9QaPg7mysERmR+Vh0a5vKr8geYyCCbZVqxsKP1ic0h3XqPdHVIOwwJ5yPKuV45amgYdAu2ZqDRQYuys+Job4fqq8lMNmC9yBBZnMB0RpkL6gKvnzqP0xSME8Th7ure1grYN3F+1sRv+Te//HMEsnz9CHNEsrW11MCqn10i6yjj6Yvri+iBj5PFse0vWyUfXos6Pqbih986IeReeI5rMAJPH+1uqKRNTrtkdATZ2Vy5SJxmMikMJ5KpzEUqeXx+snn4ZXZjaWRucnhqqH8o1N0DB8MuxG/3+x2BQFcg6KAtGghqRf02BLV7IB4wAAAgAElEQVR6IavLa3e4LHan0e02ud0GUEAduFCBx8Ln1oYCtnCwy+vWI5AR8uohn9brUrltsiBkgDwaxKdDYRMKmwKIGYX0MKSDXeoQag/67TBigp2mo73doekxk1OLQnY/YkNQawC1hYPOwcFQd48P9dv8iBmF9JSOYkIgIwoZEZ8O9WgBf6BuFS1+AP5AvWq/R414VJBH4/boHU693WEwWzQmk8xhlYV8msUR5/qEd2MGjfa4q1rr//bWj9UNDeX1dUD/ePH0nphVB/iDGkDztDKgc3DUci64BYAWxjZXhF2Aqn/VIDsXbWG6TTUKHtP/SCMI7aWgwy5Uv56bX425sUmX867TrlImPeTjhezSenXkhf6zQFO57Egt8H/QFFKQ/8LUP5gBpgLfzOUwFlMOof03zK+DuT0TR8B3AfiDiSxXIohewdcr+FoZVyuuUfNKG9781Fp2v63ibt27HxtqXpZVvrl776ZG0rC2MIhT82Ax4qqXJ3AnJ3bHsAxOENls9vRg26pqa/t45+3D/1PVdG8m1Dnfp1qIylb6pMuDsqVeyWyINxviLPWJlvslqwPy5V7JYkS41iNa6eucjfBnQ7xJpGOlT7o0IIsBHAlwZyP8mTBnMsSa6RYsDyuWR3Ubk9adOf/x1sDZ7uzR9uT+8nB3wFRe+lyjZAObwunJgU1WkUjEyTsMlsYvTapC3yHxS+NPZo0TuuVr4ygcy6gkLXX1789Ov3Gv+20s1IFh2WyWwInkxenB7iqBY6hT/f7Ns04xp3CHvI8KRpug0C2RPD9enA5nLhLkRtjVek+4i6tqvWOVVLKaSj+UltRWvuA2vrFoBGa10KzmM0MVZjUfxC9IDUMjApoE0D8ATGiVfJ2cp1fywJ8AIACC0DEa8C/YRafiM030GgVPp+DqlTyDRkjaRzQioF5YdEKzVkBrJ5S8kRfTIXEk5zjpNOk6qZfiG1Rco5oHHuiVHPCvXsnRK1k6RYdO3q6VtfFaymqrKoqLi588vV9TXfGxtira46fSkb72nRE+fWd79Vu6sv4/QPyFtEHhJEdgqcTufGQuIAxpqyZ93LVhg0//KWqs3x4z7s+4z9dC2wuBg+0YaWnJFyRxHNdZVAq9HLxuOh5Pp9MEQXpCv6zHUokTcFkmzs/aeK3fff/nUdRBVxAi8uNPzPkCdrbXqlqqPH4P2YKlsljyW2IRhhPE2vZ6dW2FVtaSOD36htp5VTgTJwgcJ9o7qj68e1RX/vTsy07q/PT07PD07PDwZPfweO80fpZKpdLp9Nl5fPvgy/zG6sTS9MB4f7QvEIlCfr/D73cEgg5/wI4G7OABglpB/XWX197lNrvd5Ny8dNoL7TztjbphnwnM04tARtir9jjlsEsdRky0VxT2AvVCh/h0fo86iFpQ2OT1aV12zdz46Pr2ls6pczh0kNcECod0h93RXijc7QmFnajfgkBG2sQKFBqQHeP3aIM+vd+rgyFSd0E9WsSjQr1qYAcBwZcup8nuMBhMcotJ6nUoun3qxaGuzSloPYb09nmrWuv/7vZPVfW15Q2fbjx59N3Nmy+fkPxBaxvA/0H3XqQ1RM4URXLJL1pGrdIrOzYaL2i7pUEjzmVkAP7QCLVqAaNYxRUFPwwaMZ0yR5cPp0p8SuhZTpj+DyaL5KsadBLdV/njcqYM0/xBVlRkFCtjaiHXuFALjCBMGrtS+Sgo71bAHxSFCDQKgUrOz59th5u/De9yC72SfCnlgKi5Xlqj4X9ofH+jo/JRS+mdunc/fa4pLqt89/DRXbW4fn1xhLwgsQLgKDQ30NmaeJYs9XG0u60W12qElQsT/enUeTqbSiVOjvfXd9dnNxYHtqaRmR5DrFs2ExIuRCUL0c6FHsFSn2Chm7/QI1obkG0MyNcH5StDivl+yWxUNN8rne8WzUcE8yH+TJA3FxbMhvizId60r33S37oyrJ0L8xejIsTSUFtdXP32zuwQkj7Z2Vgatis+XZztYDiBgxgvRoIG0wmBM2IrjFsQ+F8W/xVkcRzHsWxa0dlUV//27PTwt+H5+OYBEFQkHXwR8fj+2fGXoFPz4e1zsYRbsDF5v6V6H8rKSiTPDxeno6nz0ywIM2F5fhGc8V5+a4eq9Y5dVtXeUPqx/N3n6iJ20zujmmdQ8MxqvknF+FfDt+iEJg3frBVRKoIAkIReydOp+BoFVy3nqGRsnYKrU3ABYQCMoOHDoOIbVHy9kqdX8nTU9ioZWyllq+UcsCPYhtxRLbRoRBZdJ/XWAoAdAESY5EFbQIDaYdWLzFqBQSPUq4EZllQ+jGqeQcXVKdg6BRtQiE7RoZW3A/2D21xaVV3+5l3Js6cPaj5VVtRX9/b7r/2+shiBdyn4LR/fUV8c8Q/hPyUwRp1goCNmDncWIE31mKNpqUflUFcHNHW7E46lHs3ygHprumtr2r4+49laH02l44zZBwgcx/VWtVjVCSIy6cQ54A8COLPWY8A3CviDK+bc/vHP+hBbwS/symVvd7OmrYYt4ZA/ViyVyV5cT2vgwJZXl/jcz2JuDchsvvayvPoYcDzb2l5dVPyk7PWjk709Ak9fJM+wbDKLZ84TJwf720eHX45P9k/jZ6lM+vz8/OgsvnGwO7e5PDY/0Tfa2zcY7ulDQxG3P9gVDDqDQSeC2GDU4UNcbp/D6bF4vRYIsoC+HxQ8BQgSQMx9PR7YZyCTX2AD7FW77eIgZAhCBpo/gCkE8mi8LhXiUflhAwzpIJ/W7dD0+OF4PG6BHXqT0uPSu9w6BDIH/Xa/3xGN+qI9Xj9i9iNmf8AeDrtzCOLVw16936sLQgYyrINaEciMQkbYq0d8OsijQXwGj8fY5TI4uowWq9ZgkDhsStip6vFpaP7ojnaVN1Z9d+dmdV1tWW31j4/u/XT3btHze50dtTR/gK5LJ811VFpZTgKhOzyg8zNtH0DPKOzYQD0rFV+j4mvBXHEqkU7dqVULdJrCOuIF2FHQi9P8AcgD1Ben6ohLGROtSekZT76WycIsN8SEj8vekcspuAW0cfk4L+fsXC4BUhBzuewVZdaTZRZ5Y8ynw2V8X3ll4vIL1HJpIbpgzY0R5bycxCXlaKQcvbRGKyhtrbjbUn6/8cOt+vc3mmtL3n94ff/+XZ2seWdt8luXLX354hiRpWqYkkkZqWQ8kzzD80YX1NACJ3AcT6biJydfDr4sbS4Nb84Gl0cdC33asZCwz9XYbakYcFbPhDmTKHsuyJ8JcmeCvLlI50JUstgjngvzp9D2hR7eUo940N04GxZNI6zZINtrqKuvffP80d/YJWVTfs5cRBILcJcG9Mcbg0fbk4mDhVTiKJM+B/VYyTsMDU9fv4+R21HV1q48HVg2Le1sbGwqPY8ff/t0/RYWZnotUG5OT3ccGn5J0aP8+h8EQVB1PnKDT4zA8FT8cDHWl4yfgBNyOV+X+cEhY4u86aZX29BUVfK26GljxXN20xuDlm9QcIxKrknBBfwBem7QeRtUfJOGb1bzzWoSKWj+AAiilXNIGYNSQeiV3JhBHioZWy1laWRssBcZlFGAdxEyIzi0dfQyf9gMElAbnpZAgF5iosQPsBpUXPC59EoOQBCdgq2Vt2vl7TpFh1bWxm8tr/5UWfLhzYvnj2rrq6ubP/UPBr/1hWVhY2d9ZRFOYFRSevobu3xr+Sp/fO0apsu54FkMI/AMQeZYB7ydDuGzqKPeIK0IahsOxrs2x6wrw9qlfs1cVLHQq9iaNG/OeLaWhxLnx/Tow+I0cETtBEHgBJGMn5zHj8H7XsSPttfnCGqmhuTFGU/OvfPTn3V7TeRR5HD4imV/b7ue/flt9ev4GQhtXq1hXv5wC4szaiW77uPLg52NbxRXpq6ESzNCYSx27dNn9yrePT7Y3yEILJtJAY0RPJtJJ+Jnh7t7mxvbK5v7m4dnR4nk+UUqeXR2unm4N7+1NrEQG5sZG57s7x4IhqMQEnAiAS8agLw+p9fX5YNtoMgpKHsKBA/IbeiLuiMhB+IzBFELChkBf0AueRgxgQoctG/DD5sQn8HrUsFerR82+Lwar0vldqrdVv3JwWFwsFemlTocGo9LB/woAdTWHXYF/XaAL+FgVzTiCQUcAEfAa6KQPoCYA6gN8ZOV1kBSDwIZYZ8B9plcHpPTZXZ0Gc1WlcWicHWpIKcqCmkWh91bM8jWvD8csZfWVXx/90ZZRfmbyrIbTx78eOdO8Yv7ovZPIP6ilYFpXLh6WW64THdOoCejDQcFfaRGISgQ+elxtlEhMCmFJqXQqBAY5HyjQgBamDm3Bo2YDtPQsYmrsnBFdAUtuoIhHYKhtJBcav6V/FGQAnPZ4XFlUVSmwkFXG7uMHVqlkI4cFdg7aOPtZcGDVpIuk0cBYRSgxuWC90z4ID09Mo5SyqZBhN5AKWWTWhelfFAI8kklKGuvflhfeq+x7HZd6Y3m2uL3H4ru37+rl7cszw6QVydD58CvDEPg5JCO2hjDiCyety8dtQE2Lzp9NHcnwXE8iyXjZ4d7WyursaGZAc+QX4lamqNdzSPe1hFfyzjSOhXomI1w57oFc2F+LMBdjIqmA9xYgDsd6lyIcLqk5eVv7hS9vtHy+WXA2jjiaxn1NIz52qbD/FhUGAuLZyP8xQHF5rRzdzl8tDEcP5hPnW1nk0f03YnSRS7bVHMWkCtvk1g2LRM3NbdUJkjPZm7f34EcQhUCAW+FUVGzjFPHf1P0oIA/mF8fqAuH43gyfrIY60slThiKOuiZLr8XThAEZGxRttxGzU2NVUWvn9xtqnjGan6jVXP1Sg7pkFByDQoODR9GNc+kEYJ2k0pgUPAMCp5BxQfEoJJxmBIIQBCaQmj40Mo5KhlbIenQyNhgBe06BZdkDlUOWXLhGxUVBtLm3CTMKAwzz5bUS9RCs1oIjpyKtnAMihx86BRsnaIDSCAaij9evy95VfSstu5j9eeqgaHQN7812ChpqCiizEu/itD2jeVn5N8CbTPP34Rlk6N9JjP3qaLhZundP/GJ3u2PWLaGjdtjxpVh/Wy3dBoVzIXEm8PK7Und9qLvYGcymzwnCAJCHc2tVelUHCewzEUicUJGIg93Vw/3tmg0TqbifAXvxk9/hrp0BHN0UhjQIVFgf2+7VdD+pPju4twUQZpXMtdfVODZtaV5mZz1uujO4d7WNYMM6r2uPD0Eh9Nw5+4PFSX3z473CILAsUwWu2BuANwwF8nT/YPNrc2Vje2V7f3N/bP9s2Q8kbw4OU98OThc2FyZXpgZjY32jvQEe4NIOOiCPS7I6UO6IMQOZn5BEBsQGxDIPDSAorAJ9hkiQWsAMQcQI+TRhBB9OGAD0RbEp0MhIwoZ/bAJ8uhgr56mB9ildjvVdot6Y35hYW1NqBJZLArYY0RhC+wzoLCpt9sVRGywV4/4DKGAI+i3B2BrADH7YUMQMiA+HQLrw0F7d9gVCHSBo4IRCwxbYdgKIxav1+Tx2jxem8tldDi1oH4J5FSFIe3isHtjGt5bDIUjXWX1lT/dvf2prvbZm+IfH9378c6dl8/uC9tqgP5B84dOmtPqC0R7preL7s+YY/F81yrd3eYqXDGtqUy8uFwXpMA8oSULkYmYQohBI6KCIGJGPXUJbVMtKG9aoHAUIEhB/dPLibXMamO0yEED0/WF1C7n0NKODRDMugwcl/lDDSYZLhQ8rpidh4YMaoLAXItCwsrDETFLLWFrpOQGOsknlaCspfJeY+ndxrJbDR9utNS9Lip+8uzZE620aW4yWhhqwSmPFpZrzxm2Cp3soBA7XfgHo/WD/HtH4Y505wicBxfJs+OTvYMvSxvz/atT/sUR51RUMxEUjnhbJz1t41DbFNwxHeYvdIsconelr37x6MH/U1L8Q5+XPR3kTKGsGMKbCQlnw6K5SOdciDPtZy/0yWa6O6fD/JluwWxUON/buThk2JhyHSx3n21NJI6WU+e72cwFRUhkbJqqikGGhguWTCYlEzc1tVQCu8nvfslVdGUUZPOZxW+LH9Lxlzw5h8JBHMcT5yfzs/3p89NcZZQsBqwfX1tQa4eO88hvbGyseFn06HZj+VNO81u9hmdQcEipQM7Wy9mAIWieoJ7iAv4AqKFX8pRStlLKVsnYWmWukV4BeQDgAPyhZYgllP4BzBmAWngAd+jYDfCNUqqGsCC5JjdDjUFiM3RadELgXDGpAH+Ag+fSFKKXs3Uylk7G0spZQAIRtldWfSp/8+H901fP6uqrKj++GxnpvqaLBL0hYlE3VJTQusA/SPyFcUxUf5/NZhNnh7PjoX6/aWYseLi3cba/sTnpW+1TbQ5pVvoV892iaZQ36WPP+gWbQ5q9KeuXOehoZwpBzVU1b+JnJzhBEHg2lYxjGIbj+N7mbCqZIG1EGJ5MnXVKuT/d+Cu/15RP+gUQQI5Ojo/22vnt95791BNBmH6Rb3wcgtjbWuMKWp4+u/FlZ+Oq17+85IZN9CIQtd25f+PD85snh9sEQRB4FkslCGocBg4zNxEFlomfHe7srCwvT6ysxXb2NuKJs4tU8jRxcRw/2z74srC5MrY42zM9AQ9E3VE/hLqRgBPx2xHE5vc7ENSKwpbusGtgwO+DTJBXH0CMQdSCQEaPUxkNWP2IGYZ0KKRHfDoQmkEhI+TR+b0GP2IOwWbYq/d7tF6P2uHQDUW6D4/OVBa12SKDPDrgL4E8ugBi7g67gFnEj5gRyAx79bBXC8yngD8CqCWA2oJ+RyjQBQqNIIgN5Bi7vWYf5PB4bW63weXSe7wG2GeAPLqwT7cw6tuMIftL4Ui3s7Tu4w+3b35uanxd/uHm04d/d/NG8ctHwrYavUygknG0MjL+opWQ0j2NIPRKaxsF42kmf9Bb5ne6PJo/mFm4VFedNx1dwQYFWbsM86nYqGUmyJBJuWa9xKwXF5hCLlcSoxBERlUzzDXmuUoZxg5a9qCljoIE2oKUWvrjFPhJC2gDtKgYte0LyIOal5irkvEUEg5oVFCNuSmLpWzqrk2iBminX0QhYQH+ANuAx+BPukXT+VHNe99Sdru14kHT+1sN72401hRXlL9/+7ZE1dkwMx4puKJpdPj6HQD0W6DPpkqbg+xZgulkLBAYMIalnS7BiVF/URBAg0k2mUqcHB9s7a3PrM33TUdNQ37R0dp4pEv4+slffP8X/6Oa92rKz4mh7FiAMxfkxSL8uZBoprtzPsyd9LPWR7WL/fLZsGA2xIsFOLEAd8TXNA61TCId02h7zN82H2Yv9XSu9EnXJ+xHqz2Z01UsdZxOxenAzZX8Ie1sbGmrSiYT+R/td7QA8RgnctnIBEHANsmHN487JayrDokkjEzidGG2P504I9vA3Hz52zDehnwR2NymZj9AdQ0NZc9fPbxR++5ex+fXeg1PL2fTnbRRyc/3bbCNap5OwabhA4CFVk4zNFst54BADE0YNHmopSy1lKWSsZVSlkbG1hVGbTg6BVuv5BlUXEpl4THkEJ5RzQNuEtqgalYL6XAMPUkNqNZqoZDFqOZRH4GjV5LkoZezwQfUyllaOUunYAtZH2s+Vbx7X/rg5bP6xqqK0tfjI9Hrv3sMJyCzqqWqhBr2f2NI/6ssfy/+yFsKunmcwLLJ/S8bW2Nda/3KhW7hXFgwFxJNIqxJmBPzC7cH1Hsz5pWYy2bkHOysgX2zF2dZLIkls1+2YiCwgRNpAieSiYtOZecPP/3ffocGzyk/X4MvLHlxLpBybjz+rqtLS1Dy3fXmXrDJ9vZyVXPp86c3t9cWfp6/FyNwUSf77r0fSx59v7+9Dt44k76ieGJBtDKVutjf21penlpcHFtdndrZ2zg6OjhNnJ+nksfnJ1tH+/NbK6MLM72x0b6JgUhfKBTx+oNdgUAXBFn6+9FI1BNAbYjPEPJbQwEbDOkQyBhAbUDzCPiMgDz8iDmAmGGvniqQaoa9ar9P4/XpPT4L4nOeHR17Q4jeKIY9Ri9k9ng1PrcW8Zr6ou6+fp8PMfoQow/SQR4N5FH53EqysLrbgHhNQCDxQ2TUBoKNEGJFEAeCOFC/2wc5nG6912f0QQYgq0QQ/cKoZ3sW/bIYDgft72rKf7j1Y2Pz5+elr2++evLd3TvPnj/ittVoFALSECDNAQcYENOoASac08pyVdiZwQLaGslElvx0jFzXyxQ5aKcq4JWCklzMvpxZwROEYOj6Y0AFASEbOhYDjCC0EALmerAY5FadjKl2FFRNpe0jzATagpKsX6vfmmcgleczh7KTnHvzUrRFRa2X5hkmsUMu4YCVnh0QzBSokHLlEo5MzKZ1DrCNQsZWyNhyKUspZcs62xlcAlCDCyIvajlXKWWrJfTuHPCnXlxnEle2Vd5rLr/fWHa75u2thuqij1Wlb96+UIgbpkcDxO+2E/21FzwLrAyJ8xOCwLZWF9+++K62/OHq0sju+tjaNLo4aF7sU8+EhCNw+6C3ZRZunfI1DbsaVvulsyH+XFgwG+JN+ztGfC3jUFsMZU+j7VNIy0ygfcJdN2Quj3lrYdnLWICzP+NYHbMsj3VtzKD7K72nX2bOTzbTiQMsmwRBiouTMxGnjsv+lM2kKAgggCfm0gkkE4UoCYkRhMJyd0mq3igpuoBXufxVYFe05Z6ELJLi4gedSlFuqEafORwnCCyVOJmf6kslTr41+TBGev+AcoJhXnWNlv0Q0TfUfXj86sWd6pLbHXVFwCehl7OZ6gUVPQGeCRZloeDSkKGRsRWSDqWUBfgDtACqoJmDQmcWHXnRysloiF7OBqEcUIhdr+TplRwQOjGpBGa10KQSGFRcs1ZAZ9YAJ4pJw2fyBzlbjV5iM0iAQAICOgA+DCpS0aHfVCdjaWQdOhlLK27ntJR/qql4+/7d81ePqxqq3pZ+mJgcvO5nSxAEQQS8to6mShLWL8c0v7bv14N6vzn+yF+oGE2GwNOnOwsLvZop3+e5EGcmJJwJCacD/AkvZy4k3hg17C94tuc8+1ujmYtENnmO4anz+NHh7iqOEWkcA6G+i0Rcre38/sZfuswy8PPFyakOr37z5MW5WMa79fQHi0lGBhgxjLoirl5wHCcwfCo2+Lam5MWzW1uriz9zkiccV+vk9x7eePPsp/3tdfJkZNOZdPJKYMILL2nsPH60tbUwN9M3NRGZWxrd3l0/Pj5MJM+T6dR5Ir0XP1nb24mtLQzHJgfGhnr6wz29gZGxCBpyBIIOFLaEg/Zw0A75tOGQFcz5gsIWP2QB/IHCJrJ6B2IO+q1+xAx5VLBb6fXpIcTusBrWlpan5mMGi8zr1vsgkwfUN/Po/LBpoA/u64cR1OpxkfZV2K30udWQR4f4SP6AvXpQsxWBjB6vwe01enwWCLHDiNMHObyQGUGtEGxGYVMAtXSjxsUxaGcusLfcjfot72oqb9y53dbW8uxN8YPiF7+4fevZ80fctiqNQkCPgGngoAV5RjK9gMkf+aZIJmfk0nSZ4/uv1LTIySpMP8Rl/YNq4dO5M0YtUCPyqoYAp6peLaQ0DBI+aKcIs2IpkzwY3lKQ5SsueGsmcFxZOiwvV1YuyqsGJhcqZTxmJVn61IF2eno/ZnhFKeUqJByZmC3tZMnEbBIvJCyFhEVDiVyS0zkUoEXKUuTuziD+QvIHmNmYqXYwH4BddOI6Q2dFS+XdxtK7TaW3wfy3lRXv37x9IRPVxcaC4ELOXdT/2BY8l/SBEfj8wvTLF9/LpR1ENkNgOKhymk4nL+JHh9uLc+PdU1HbyohzFBaOeltHPY1jrs/TaGvM3zbuZ8+E+AvdooVuYSzAmQtx5vztU976Sbi53/5pyNU4ibJno6JYRDAV4sWCvFhENNMtmO+RLw9oV8esGxPu+QEbq7G44fP75YUpUOuMyujFKIDIMg+bIAhSKMLw/PQiSkDCGT0N+Wf21/0KXAb+25JHVZ/L0pkE+dqMEFI6cbY4HU2cHQK/6rUvnTdLH45ljLxiYd33iL7xc/mLkuIHdaUP+G0fDCoukAd0Mhbt5NApuHSfDQQDjawDCBhaOQcQBs0ZNFuAVS1lqSQdCkmHXNwhF7crJB1qKQu0U2EaDuAPOlIDGoEKAvgDpAQbVFyDikvVdwc2WL5ZK6CrvAMJBNhRQS6MUS2waERmNZ/MeWFYUCn+aNPK2jTiFl5LxaeaitdvSp6/elxRU1ZaWXE9f4ClP4p08puI39yV9ZvkjwLMof4kCILIYsm99dHVPs2inz8XEC50C2ejwliAO4VwZ8Pi3UnTwZx9fxHdXuhPnh3tbC4lTo9whsKZvji1WBQ/3v8bk66T+RZfQQQseXEuV4lvP7th1ItzB/NNnsCzXsha1lDx7MlPK4szP/sU+xDXw6JHRY9/PKKTaPAslk0zHNr5b1sIkhhBYBkse3rwZXN5IjYWnJsZWN9a3DveP42fJC5SmSyeyaROL87W9nZn1uYmF8bGp/r7B7qHRiJowBEMO5GABfYZusOuoN8RQO1Bvz2E2gOwlYqeGEENjwBq8yNmxKdDIT2MWCDE7rCbBnqiB0eHJofO6dLCPoPXrYVdelDQLOi39/RAQb8d9upBnXW/TwN5wCRzeuApQXwG2GeCfSavW+vxGlwek8tt8fgsbo/V6Ta6PHoINgN3Kgpbon7T0ji8Pev/shiGUFNRxYfvb/xU/anmyetXD4pf/PLO7ZcvHnNbPurkAnoQTK80f9DDZbWcr5HymJjCFPyvNk5eQSdfhZL8euGF9UDzYxwCXeFUJrlS7lSmrpQmkgIPB7NiqUknNWglOka6L/2gQNi4pj5YgQ6klPGUMoGKeR6kApo/mNCmlPGAkgHwQi7h0OEVmTincICnZGK2TMyWi9n0Y6CI0FEYhYTDCMfQ3yaPirmQOALaFRKWXNwBvCBM/tBI6vSi8raq+3Xvfmr8cKv6zU8N1UVVH0vfvitSiBpiowGCIK4fafzDLjidWIsTBIb3RjwP7/zLkmd/ex4/veIGRZZ1JqDh2zUAACAASURBVDAMOz7a29mYX57pnRnsmujWDkOCfldHyFjTY6+dQNumAh2TSNsE1DINtY57W8e8HbGIaKa7czYqmkTZsyHeQlQ27WfHUM40wp6A20d9nyOWanbL2w+ljwQdr5dHLWtjzv2V/oOtybPj1YvTw3TqHMum8911pCIBRoD5Cc45N0ye7eYK6wxB0NkTl1oxArdr2CWv7tXVv81mEmfnp5TdkCAI7CJxujQbTcZPCOJrd37GmSMIgiDIglUElkkn7eL36o77kL6xoezl+7dP6isfC1hleiVHK+3QylnAHkFrHlo5CSU0f2jlLCZ/gPCKStKhknQA/iBbxCxlZ4dS3K4UtyupLZnmj8tmETrjxqTiAfgwqQQgHAPKmNK5weABWaqVmnGXRhByehoVj3KBcIC1BWS+6OTtOnm7Vt6uV3RoJa28lopPtR/fvHv78tWTyk/l1fU1k1ND16Z74jiO93bDXF4D2YB9I55AbZa5ZrPfPH8Q+XDECMsR2UzqYGV0qVu9EOAvhDoXo53z3eK5qCIWEcSCoo1B7dGk6/xofXTUkzjbJaigIE4Q6dS5y6376dEvNQoeTdkY9lUFLpVMKJTi249/1GkY8xh9K/4SPzvUG2VtvLYHd/5ueW7yZ58HfwR5U/2u6Pntwy9b1KfHsWz6K26Sq6ZFAI9xAsfxbCo+NRRy2/gDvc7F+cG9neX42SGOZVKZdCKdiacTa/sbm3vbM6sL47NjPUPhvsEwirqiYV9v1BcKO4NhZyDoCPrtYA2gNtD3g8d+xAx5NJBXD8NWGHE6XVavs+v0+MQfQSw2BZg3DnEbIDDFnc8UCnQhkBnyaPw+DSjsAfm0sM8A6rGS88x5dJBXD3n1Hq/B6Ta6PVaX22K1a2wOtcutcbnBs0bEawL6x/Ysur0Q8MK64o/vv79142Pdp/e1VbdfPf/F7VvPnj7gNFdqZfwC+CjIlWDkc5Kj58v8ccn/mFNHCopyMnHkcokL7aV5TOjHl+dmA94RgybPtUqVaRczjaJ00kpBZXS9ulOvEdP8wQyyFMgb2vx5fS/zByV15Pgjl7EiFVDRE/JUKKVcBbUyxQx5TvDgKqR8mjPoEAxzS7A7qXyI2XIxqYIoJDmkkIvZlMMjJ4cA/mCaP2j+UItr9aJyTt2Tz6W3Gj/crCr6/lPF8/fvit++K1J2fh7ucZMj43+s/JEfvCBODvbHh8PL8+MYGZ+9um4pjmcL7h7pTOLs9GBvY2llun9mwBPrMcXC0jG4bdDb3G2vnfJzpvyc2bBgvls00y0chlqnw8LpAH86zJ8OsiaDnNkQx6+raKorfvv2SU1dsd3YMAa1T/k5k0H+TLdwJiKZ7xYv9KrWJ+x7i6H91YGjnenE8UYyvpdNnRJ4mj5OsqI8QWBkBIce52HkxG+XcnOojBfmx8vZhG3KjuKXN+pqXhJEJnFxuru1DnZPJc/W54fjZycZIovjOb657kRjdGZvNpWMOxXlFvGrkIPTUFpU8eFFfeVDXvsHvZKjVzD4g1rJyAXFHxSCcGjmACvgDBpH1FKWupOlknTQjEKjCY0gORVEydErSSMImW6jEjBWHhA8cgVMSYMIj1ZB6FwYq1HqMMnA/C+UcZVvUHHBjkD/MChZekWHXtGhk7drxC2clvLqT5XFb9+8fPWkpq6yrql2Mjb8zd/uQK9fwGv85mb0d51MJs7Pz66xUf5W+CN/wahxP6mhpRJHe0tD6wO65bB4KSpYHzEuj+piEUHMz5+PyDcXexdnPF8W4POdqWwqDn5mOJ6F/NYbj3+pkbEJakrDa3596WRKo5bdf35LLWfUsfnGqAg7ONg8PNg5OjnkttbNTw7+vFsYjuORvtCbmvcvn9/a39kkTwtOZDOpnBcs/5XzIqaX0nkwIptOnYtFTa1NZR1NpX6zYKzPvjg3sLm9sH+0c3C0v3PwJZ1OnqfSR/HjrYOt2fX5/rG+vsHw6ET/yHhftBcJhTyhQFeIKq4KIxYEtYYCjkDQQbpTYZPf70RQT5fLZrUYdjbWJ2enjFa516UCObeQT+vzGFDY0hv1BlALmNiFlD1Qkw8yuNwaUInV51Z73VqfR+d0qZ1uvdNlBmm3Nofa6dK63Cpy2jy3FvEZgj7tzGAX4A+XV/mqouSXN76vb2n62NZ8p+jFL27fev7sIae5klY1ClInClamYk/rIsxMzkt5MXnlwC+jxmW95GuRmgIoyX+KT8dKGBXf+UyjBrMOB0UtuWfVCoGWkXFTEFtRX6VzqOjoCRUuIZUPIEjIeEqZQElZRFUynkLKp1kBtFzJH3SQRS7hyCW5veinmLEYuYRDPqZWQB6yThb1FgApaGWLxMQC7GDyh1zcoems1gnet1fdbS6701J2u/LlL2srXxS9evbk6X2VtGl8ECZ+ncj0737B6UpaRBpY1/Gv3TkxZs0Lal/mA4aNnSCIdDp9cXF+fLCxsTK5Nt+3MOqJ9eomI9LpiHgY6hiFGqdQ1nSYPxPij/tZU8EWVFPWXFNUWvLg5et7XO77yTB3Emmbi3TOd4unQoJJpGMCbh2DGieRtmk/ewplT6LsWIi72KdcHjSsjtq3Z9H91aGz/YXj/dWz4+106hxPZwgcI/AsadEjyKIp5DEzUv/oJKPLi13Feld0t7a+CMNTBE7sb6/v7yxnkmdrcyOgmAL5ybPUKbruXOdOZeL8pEtZYRC9Clg59e9fVn142Vz1RMQq18vZOmkbrXbQ5MHkD42sg17JsIukQ8FYVWKWSsyiiYTij3awi1aeq/lBaR4cuiYYSFShkn75NH8waQM8oGuzWjQCi05IlyCzGqVWo7TLLCf/1AotGgHNH3QJMqCF0PzBba0A9T9el7yoqav89Llmavo6/gDncqQ3IOI15Rqvr5dKEBiWSX/FeACW35b/o3DBCYJRJyND4Knz093ZnpUeyUqPZHVIv9SrWOyXz/XrJqO6MVQ6FxKvDRu2Zr2ne/OZdCJ+fOCAzDcef6eUsnAQprxW/MmmMxaL5vHL23JxB/n++OWwZf4u2fTZ6SE4wr4IOjHcS/zcKFc46i+pfvfi5e39nU2yIjCG4VgmnU5+w4TP+JO+aoHaaTArPtZW3L3/vZxds70yOhx1RBDFUNQRGwvOLwzGT3bjiZOLVCKVSZ+n0seJ+Or2+tTS7Oh8bGJqdGi0b2Aw2h1FAyE3GnAgqDUQdARDXYGgA4VNCKz3B6yBgAtGnG6fw+4wTYwM7+3t2bp0HrcqgJghr94H6SDYDCOWvh4PihggjwryaRHIiPptPtjshUwer87r1nqcSp9b7fWoIZ/W7dF3uQy2LoPNobXY1DabyulSe9wqj1vlc6u9LpXPrfZ7VNP99s0YvDkHW7rErypKfrj14+emxkYe596rFz/cvv30WZ7+8ZUEisIWRm5nXrxGI6X96nkFsr5W1kJN1TFjhiQozmBm/4JGHjPKo1EI6JruzALkBQJJgVGUmdnLjKpcU5xDRdEGvdJBE6YmQbeQMRGKP8CfCim1FylOcAvAIi/CIuFIRB1yCU8m5ko7WfRKwwf4t4BFyJUCEWVhdkxO/6CVD+ZK84dWXKMXfuiovtdSfre59FbZs7+t+/jyw/vXDx7eVkoa5ybz81/+cVIIfVB0PLawbDr9fF4Um27Oj+QW3joIksAIDMOS8ZPTw82dtenlcX+s1zAIC8cDgvke9eqwOepqrym7ef/Wnz9+8KceS90o1DzqaZwKimK9stluaSwimgrxRuC2UaR9HGmfCfPGkfZhb2MswJlE2ibh5lFPw7i7bhpqHvE0D0MdG5P22ahqaUC/Pt71ZS58uDYe319NJw4y6SRRMPfF1WNH8iNYNO3vi+9VfXoF5uLAiOxEDxTxqi7iB+RejEylXykGQxCAP8zidzrRy5CdV/vuxfviB80fH0rZlYA/aOygE3EpIYRTwB+0zgG8HQpJh0LCUkvYagkb8AelfHQA/qDtqwYVF6gsejkbGDsY+bdcquKIgK6gCoCDhAlaC8lzgQjodFyzXgxyYYAEYtaS6TNGJRfwh1bOIrNw5e06ebtK1MRuLqur+1RWUfr+XXF1TWl1TXksNvLNczkS9QtZDTl98VewSF6fQ/pb5w+GrYkSzfAsjmWATHd+fLA17V/slixHxRvDmrVx60yfdqFbvRCVjKK8EYQ/6lf0hdR9qN7RJf/Fj/9KzP+Uw2niq58fz2LuLsPjV7dknW2MQ7mOP9KJ80QiTuAEjhNms3p4IPrz7l0YgXdHA+9rS18U3drZXsOzVCYelqFnt7nigBkjtrybJvUBFcr2iqp3jx7eUYmacIzACPzgcGt+sn8kYg2hqrF+d2ymd31j+vBwK544jydTyVQmkbw4O4+v73+ZXVuemo8NTQ71Dff09AcjEV93yBsMu9CAI4Dagn5rIOgIhTww4nRBXW6PPYj4zs/igbDP7VKiHj0CGSHYCEyjvT3OIAryaKzBUFcw7PJCJh9k8Hh1Xo/a61LBXj0Ivrg8BqfH0uU2W+0ai0Xh6FK7nAqXQ+7uUnhdCo9T6XWpQpB2dsi5GYO3FwJ2t+xp6esbt24qFIoOSefd589+un3rydO7HU3lajmf9jAWSB2X4YM5egaPybxNkj+uhg9mOOarkYv8OlrgfWn+UMu5oMQ4zSsFea0F/MGcV4VWPq7Znul+zbeO5tQOcIQF3MAEETLIQhlOwaqQcmklQ8HYUiZmSzs5MjEXoIZMzJV2ckCLRJRTO5i0QfMHE0pkDEcIgA86FkPzB9A/QP5L3jcoy8t/kUtZKnG1TvSho+ZhY9ntxg83S5/9m7qq5xUVb54+e6CSNs1OhP+RMgdzwfLQAcxEQw/PLlvBCu/gOJFvvcQouYF8Mtd4aUmmU+fJk2QqjmeJrbXZpprnd/76f9Hwy5dGHZMh8STKnQoJVkc0cxHhdIA7GxZMBznTQc6QpykW4o7DHZMoOxbkxQKc2QB3Nsie9DYMWCpgdXnYyQvaWoPmpoj1c6+tttdUNmyvGumqHfO1xoKChV7Vyohte9a/uzZysreYOP2SvjjGskmmC4R2qtr03KIXP7U0lQEnbIbA58a7IQuXPAkYGHtmaDPKNac5d0fFMufxI7PojUVaEnHyPpcVl7y40/rxvpRdqVdydPJ2OkmVqXx8hT9IwmCKH4A/gC7C3JLpI6HSXji5hBQlR68k/aEUkYDyZTyDiksWM6UDLmq+Uc2z6Drp8vBmrQAYQQCCMNJxJWatSKfmgtQe8MpA/wAzv2hlbUphY/vn9/X1tWUVpSWvX1R+fFdeXjI7O3b9tYPj+GCvn89uYPz0/r7X2m+QPy7HLOmDy6WeXqm8xY/21ifdixHRxoBifdQStjUtdssWejWDCMsmeD+FCL+MWzfnfF53m15Zvb2zAl7husn3MBz2mV8U35UIW3KHcW1UOHFyCMxK6XT2Q3lRX2/kyg/1zQUj8MmJ4Q+fSovf3Nv9ssFk8HQ6mclkrmGgy4dHBUsJoaj59fuih0/uKnkNZPwUzxJYcntl+jx+vL48Md7v7kU0/SHD9ERgY2Pu+PRg7+jw7CKRyqTjyYuT8/jO4f7C5sr4/PTw1PDA+ED/QLivPxT0O8LBrnC3JxTyIajH5/cgqMfnchzvHk7HxrqcKtSjhxETBBthxOLz6MIBS3+Ppz/qi0Y8kYgn3O32+oxen97rUcNeLezV+9xayGuEYLPLa3Z6bIA/bDaVq0vl7pJBTpW7S+FyyF1OhdulDHjVsQHH+pTvy1LI6pQ9fP/qp9t3eHxhDavt/qtnt+7cfvLkVtvnUrWcT8b+JVylFIyeSbaQk4NmjkKW45IC0wDpP5XkMmiAU4Tp/Pjag4IqWzRqME0nFBhx6WAHxTE8lYxTmHjC8LcWcMZlQ+vlGFBBEQ4lqV5wmZmxNHAo6ZRXxkoxBz+/UZDLT6GQBaAGwA4aPgCLSER55MHkjyvJg+YPGSV+kBIIVfZDJeMopcBwyrCGSFkKGVul4NJ8KZey1NI6vaSyo+7x5/I7jR9ufnj+1421r8rKih4+umNUdSxOR8Hl/+tetr+zBVSLJhdqUPaVGkUFOkdu+dp97MpWnCDLFZBxXpwAtee3ttcq3z2sr35BEBiGExiGYalk4mz3/GRra3F4GFb3uoW9rvZhqCNo+DjibR1yNY75WmNB3myIFwtwp/ycmVDHJNrSUXOz9tPLqtJ7HyseNTWUtDY89+orR9y1E+66cVftpKd+wtUw6qgddTaMOhvGXJ9HuuqH7DVTft58j3JlxLE5G95bGzvZWzw/2ckkTrXCuqLiO/WfSs5OjwkMxzK4VNbmMJFpBwzliCAI7Jv1vykAyV7Ej0zCEmNnUdDBafz4pvjlrZbKezJ2uUHF1SpaARmQibh5FMKhAigkUugUbDoEQxo+gPghJlto7AAb04kngABAiVWDApg/eHolDzRSpd8FVCEyLlkRlTJ/gGfB3LYGFRfM8EIjCEiHcZhkIApj0XUadaRxlXKZdICZb3Xydp28VSlsYDWXNTTUfSh7//LVk5pPZeXlJQsLk9elNGM4QRBD/UEOpwG/9kf41e/id5l/+82FFnAwPJUlCAwnTnaWl4a7VvpVqLF6yi/YHNJM9qjUgpdjztb5oHilV348Yz9e7poeUk4Nd21vLGPU/Ie51yRyyeVB1P3k9R0OpwGYRYAL98oOniCwbDYdPyNLr66ur9y8/0P/QPfPvofNz8+W1pa/Kr4P/B/0ksmk0unklYfxtYX6QWACQevz148fPb6t5NURBAG0x4Mvi/GDTfpHk0qcbC6Ojvc4emD1QMQ2G+tfWYvtHmydnZ8mk+mLZPoikz1NJr8cHax9WYutLQ1PDUX6A4MjvSPjA6Funz/k9kcQXwD2uiwLM1M7u5sujx7yaFDYBKEmFDGgkD7g00eC9p5uT3e3NxRxw4gFJPSikB5UeYe8eh9kgiCLF7J6fBaHywCcH26n2uNUurtkHqfc41S6XUq3S466lbE+y8aU58tSyOQUP3n36pe3f2xlsUubGh+8evnTnRsvnt5rb6zQSOkRMNMWwFLI2HIJBxAGNaQmUQPcEcieTMqVSnOFNS+VJqM6ckpHoZ5i/kkaKdRUZi+gDYbL9YriWrTR9UodpSDvhllsNJebA6puyPlqRk0w5sYahUCtIK2jaoVIKRNQ8ZTC0EkuCYURiMk9yFECVy7hgVUq5UkkXCZYXOaMgpacBYTxp1zMVnbmXCD5iTBcZb7Dg9arCv6l9S2trNYg/ciuefz5/e26dz9WvPybzzXPKkqLHjy+ZdSw5ieiP/eq/f/6QtZsyJVTO48feZzmUBCme/EC6SWbTV8k4icHuzurs0tT0YkeS49X3O/mhi0NPdZPg111477mSaTD2lnc+fleJ+tVe+2jpvLbzWXfQ9qyEW/DuLsu5mueD7BjcNsE1DLua56EWyc8nwcsFSFF0ai9YsRaPWipGnZ8Guz6NNBV1+9oGHR+VgsqmuvePfnhX8lZb0eC6umoxaVhQVbRweZc6nw/nTrPYFkaL2kJpHASDHoDSlY5jx/p2C9N0tfdNl7Dx5Ki1/cbK+4qeRUaJVuvZGnlLL2s3aDMSSAGBUcnY2mlHUYVGxg4NDK2VtqhlbVpJO0aSbtanIu20G5TrZStlnNU8g61gsUsHwLCHzR/ADOpUQlsHxxa5zAq+WA1aUAKDJ/cRsk1KDgmFc+i4puVPLOSZ1bzjUquWSsAWohVK7TohDZDp90odhjEdn0nCMEYFByjkg+4CvhPdQq2StKiEjcLO+o+N9aWvHn1qujpx6qyisr3i3MT1+AH+OUMD0QEvMbfoMT4D8YfjJ9LBseowASe3d9ZtEnejnTV74zqp4a0opZnI47mjUHtfLd4BuUvhsXHC+69ZedYn3x2AjrcW6MuKIxOOicIgsAJ2Gt/VnyP3VHLHFvgl8YTgD+SyUQqSRYhDncHvrv513294W+6TL62zM/PltdXvnhxZ3d7jdmezaZTqYtfbSaaggUTi1lPix7ev/+TgltLEODjZrdWxvH0BTUWoMqw4kTi7HB9cWRy0N3nV/YFjdMToY3Nxf2Tg5Oz00TyIpPJZDEikTzfPzlYWFuaXp6bWJwanOwL9aLRoSgSDbo99r7uyPn5ub/b2+XRoH4bDFv9sCHg0wchQxC1IKjVH+xCA3YYsQRyU8AYA4gRzAKDBpww6nB7zQ6n3uHUut0Gr1vvcWlcToXXpfC6VG6X0t2lQFyKyahxfdK9t9xtc4pflpb8cPNGY1PLs7L3j0te/XjnxqOHd9obyjVSzuU8CIWMrRKzFBJy2EFLIEDnAEWu6JyXAo9qfvoMj3ZcMnN3mQ/o9JkCCmGYYbkFCTWX50OhdslrvNJ9kguvMNf83BYmptCWUrkk5/xQMOwaDNtHnkBSkLFCbc+jV5mYe1nekIg6mHEWmZhNtzAtqPSzSimX6T+lLSb0Cb8sVl128NBfn1Zco+0sZ9c++VRys/btjx9f/1D78dmbt6+K3zwz6zgLU9fVkP7/+cLMj6W0kDRTnM7bEr8iVwXH8VQqdXpytLu5vDIzFBv0LY+5V0ftM73q6Yh4wNk84mrqNZb2G9/1Gt8NWCsHu+pGPY0TUMtckDeNsCehjnFv65irftz1acpbP+FqmHA1T3iaJqCmMe/nYWdjt+GTSlDd2FR+5/s/bau8Z+Q8g2WvByy13brKfkv1iKtpJshb7JGvDBnXx107C9H9jbHTw7XE2X4qSVd6Zc7aQ5APMCJxtq/veGDpLAlauA0VJe/fP2v8+EDJrzIoOHpZu0HeYVCyDEqWTtGhV5CPwQOqbAbJH+AxzRwF5cX0ci4oMkaXGaXjLABrmPwBiIROlKWSXCgEoVyoACPISfJUJHmQRELNNgcqtYMoTJdR1mWUARXErCbrshuVXPChtHKWWtqqkbZy26rqG2pevnz+4uXD8or3NXWV83NT11w74McwPPD/svfe0XGcV5Y4NXv2/HbH9thmlmVZ1oyzR45jzdjjdZJkr6NsSVaWGECABAGQiETO6JxzzlVdnZFzDgRA5MRMECQBEAQRiQx0V9Xvj6+7urobgCyKO/LYfKeAU12pq6vDd+u+++5rU8hYfxP4wycL8Sm8UQxH3TiGY56+jjJm8stOwem2Gik368RwEX2q33qnz3q1XXulWX65Xn6ny7x4o3LhVvW1YeuV4YoH89OYB8dxtzcpgXtwHG9qqkhIj+bx8nESTMa3hxTo2toKMCjzeDywxXAk/K3zbY0PBz5wHL9580YeO/9s7PHJO6NBqzY313evh/ZfHt/PBPil0OkksQmnT506apDQwGtZXpyenbyO4zjmIchV345ectKzvrYyeXOkv6Oso87c3eq6eun8xN2rswv3Nt0bq+tLHsy95XGvbKwvLC+NT08NXL/cfW24tb+7savlfEfbytLqwFB/ebW9oc7Z0lTaVO9qqnc1NxQ2NRQ2NpW0d1Q3NZc2NxY1NxQ21jkb6rxN71oaixobS2sbymvrS0or7KXllvJKW1W1vbrSBspegPIU4I/GKvPIedetocqp682FZZr4zOT3w47QaLQjpyPOJMcfizh+JiaST09HDBJgBRFcEGGQmHRiROudgQ1SyCCHtVKT754eNBbxWVZIyfiDEJCS8UcgPggu7iWUHwRrQq5WJWkpZOQZIi9DlmiEzoTiDy9k8cELApSEghiyGykc6LcRZE4a6InupUMAVggqYyG5esh8UlMpWQJCzryAIxAoJOggQPAB3oUg8EGGHeSZXWqtLVoKos4S0WIYmeHsrBMFSe/T8+KzctJzC9KdFvGNi+cf7jv7Nx87UL/kh9vu5xWg+O+asC0ibeTPr2+tba49mJm6OTN+aeJqx2hvxbUO6+Um7UCV8Lwtu86Q2F2UO1LNHK5iDVSxh2sEQ9WCkWruYBm9v4TeX8YYKGcOlLEHypnttnxBXlRudnxSXASfneMw5HcWU3qKcvtK8voKczut6f0l1P7Sgt7i3KHSgqFyxkg1d6RedLlZea3dcLvXcbOrcGKk9t6N9qmxnrnJa8uzdzdWHnjcaziGry/NuhRnSvRpraVKelZiRloMI++USVXggGROg8huFDhMYodJ7IAldkjsgCVAFGI3Se1Gkd0oAg+9FTF6EaITwjoRpBdDgXUuQDJCGJoRVAqZ/CBUrgSecMLyAFIEktmMMi/5AckId3bycbxgxasUCS7HLXMZQTmuy6xyQDIHLLEZJQBOIQYRyMLIBbkUam5c3NnEpJjsnDQ6kzJ28+rOlp7e6O9qk0uZu2/zoeJj5D/wgK5QOA6GTAzHFxdmjKLTRt5JJic+NebVi/bcmW7odrfxeqd+9AI0dgG62qq+3qoZ70aWblYvjdfcvlI53Ft5e2x4a3Mdx3E37kFxrPN8XVL6WTYnG8d99TLYNhIQ8HBzcx3DccyDTk1NipXcsMh3OtoaHxrljY2N5tJzzpw9Nn7retCqra0NkIL5i64PKd2p00nOJJ6OiHhfI6ZgqBvD8enxi6srC16hO75tQbJXuYZh2OrKwu2b/QOdxR31xrY6+OpQy9S9WzPzUyubqyubq5ubmziKuVHPwuqDsft3u68MdvR1zEzfn70/09xW29hc2tBQUl9b2Fhf1NJU2tJU2na+8nx7VVNzaVNDYUtTcXNjUUtTcVNDYVNDYVNzaUNTeU19WVWdq7TSWlltr6l1EgYhNVXWmkpzbRVSXQFXlUNN1ciljpLbw1Xjl+udJer4zOTT0SdpNEpkfMyZxNj3w44Q+CMIfIAki04nMuu8TUOsRqXNpLAa5UAHCukUJq0c0svMOolZJ4O18p2GNLIchJwc2dZchBB/kLGCd8jfGX8QYIWMRchkyU7VN0FURwDtQeJjtgNPcnK2JUD5QZJfmAJzNAFJGZ9KFEhAtpskoRAkyI4sCIUQ5h9kCxDfyQT4nAaRHwFV0zqKVZslSiyaDwAAIABJREFUpEVxssN52RGUc0eY+Qn5eZk5+Rkuq2RitPvhvrN/H4ECl5FQqTuZGvkLIzDlgRI0M/FDtLW1sbqysDQ3dX/86vi1C9f6KkbOWwYbNMP18uFayVC1YLhGMFTBHapk95fRBsrpfcWUVnOaIPtkbmp0bOQbiWffsWkye8tp3cU5vRXs/jLKYBl9pJIzUErrLc7rK8nvKcwfKGcOllD7yxgDVeyhGm53EaWnmDpYweotZ3SXUnrK6ANVwktNqmsdyJULtkJlTCmS21Ii5+Qnp547SUk9BisLCMDhhCQO2D95KRCAHoBzhlFiNUgteolFLwEqVNDYJQR/iK0GMQE1iCOQMQSBMwCM8PITJHhBTEAp4u/NCykIV1OfiMTHoHjNUuUui7LEoS1z6YvtmkJEaYfETrMUnIMdEpv1QuACIuNmUwpy4uPOJiadzc3LFEn4t0NGq5B3HOu70CoV0z/sR2WX+DjxB47jRMaE+NRiGOZxrznNafTs18Lee+HNF75myHnvxnn4bp/tZrv+Tg98s9t0u9cyegG60qK53qyd7LcsjFbP36q9OoC0t+guX2rb3FrFcbyvu/1cRjwlP9Grst4ts4WhKApaGM3MTinUgmOn3mxprHqY7i84juP4ndtj+cy8mDNH74xdCX65qJvc7ekvDlSvl56OjTgVeUzBz8YxfHNrdXy033f+OE4yG8b8FxMlnJ5xH4m6ubp079bwQLtzoLO4p63w6kjzvXs35hfnVjbWN91bGIahOLaF4QvLS6ury1uezeHRi83dTR2dLQ1N5c2tVS0tFXV1RW1tVf2DrS1tFc2t5Q2NxY1NRU0NhY31rsbG0ubWqsaWyvqm8ooaR1mFtaLKVlVtBxUxXl8y4BFSAVeVQ41V5pHOktvDVRNXGuwuVVzGuZTUBKGAE5+SGHMu4Uh4WPSZSB4tDTH4x6TASWbWyUwGCawWJaXEZGSf06mEkEFuM2sQk9KGaAktCGQMtg8h984NghSk7icyn7wUpGwAOvF5rZL8NghlqE9KItuWoggiKnZJx4RO8M7t38CTBuESsm86GaAQWhCwkEyNkCkQk58gUZAzMkRexhQCNYikDwAiXnyjERMSEzL5YQo8DcBUEXoasn0L8X4BPS+iKXDosqW008yM46zM49SU9xl5sXl5aXmUrGK7ZGK0e/s6sr/78F2N7f3NcBIxvNN1Q3EPim959augpBb1K2e3va/zS/99cx735vrag5UH92emb0zcHBgbabreWzLSCg/Uqttd7CYkS0U7kxT93m9/+mVu3rsdJbQLruzOopyeMmpvOW2gnNlXSh+sYA2UU3tL8ntL8nvKqN2OnKFy1lA1f7CK11tC63LmDpXSBopoHc60TkdGjzOrx5F5wZ46WEO3CSNK4bzWYoWgICM96SQt/Riiyi+CRU5I5IQkxPjtk0344YLTLCUSMRa9lwLx2YuJQFIG/CccRAiewwtBIDEZWIQyGVaDGKRgiF2CtrSbpDaj377dO/lNzPzn70QURTZ1mUtf5tKX2rWFFrkDlhDOH8CIDNZypewcSkFOXHxMUkpcLjWHxqZ8IP7AcXygp1Um+tvAHyEadQzHPZgbfKBv3+xvqbVeH+6cnRzbWF/1eDxry7Pz11qmuqGJHv1kv3lq0Ha7zzzaob/arr3aqrzZaZi5XDI/VnGlH+rtQMYud/X0NWfSMnLz4gnhlc+PLziILw+GYSjqNsLKoyffaKwrf4jiF3CQyYk7dB4tOubIrdFLIWs9m5vrf8lPZKARGdbUXB2bfPbk6WNqUR6O4wszd+7fvxXQcIEIFNuGCSG1UQALVteX7t65fKm7uq/VOdRXfvlSy/T06PLK/Nr6g62tLRT1opiZhfkr46OD1y62XGjuHrjQ0XO+q7etb+D8wFBHT09TV1dDY3NZc0tZS1NxU3NpU0tly/m65taqurqiiip7RZW9qsZRU+sEjuw1VfaaKjso0wVZmIZKeLij+NZQ5d1rTRa7PDY9KTsnhc2hnY6Njk9JORZ+4mxcNIeWataLjVpRUGELIDbMOpkVVqemxT//+xdeeO0Prx1553hMeG5empRfwKGk2UwKWK806YHP+ja0B9GRjvgf4h8qD0QqCt9e20CBnfQfQXAhdNUu+CPIWIx8kN3xB1nwQd4LCnxSKFAOQhTO+PM4PmgSbCgCOBKyv4gvzwLgCIEzTD4BrC8jJicTMOTlQbKPIPwBHlq0FIcmS0qJ4mSe4OVGUFKPsagJefnpObnphVbBneudO32JHge+A+ER9FOzw57kOxt0u122tyTxmpDiXnt1/24+1Zobx9webGN99e7opUqHlJF+LOb4H4+9+nxLrfb2xfqrnY7hRvVQlaS3hNZfQh+sYA1WsAarOSCPM1gjGKxgdTiyL9VyhyqZfSX5Xa7sodKCbmf6eSSpw5J6wZ7aZc8cLCnoLc2z88PKzKlNLjk7Ozk7NYpbEImos8ogZhnEKoU4xZCgGBIVwaJiWFIEiQvNMhckd0AyJyTx8gcECDDKrAYpohOa9UJQXmszSix6UQDg8HbTlYH0hx2WOGAJUcyyLc9BpkzIByHXA9uMMqvJ388WCE38lTVeE1W5E1EU2zWlTl2ZQ1dsVTtgicussENii0Fgh2UOWAKrOSJWTgEl51xKQnxybGZBZmZBxsTk2Ad+cgZ6WmUi2l/6afsL4mPOv/jKcVEv+vaVVeEB1Vb+j/L6/OTkQPmdNv1kDzQxYJ8Yclzq0N/s1F1qkl1rUd/pguYuFy1cLRntgy+OVNA5qUmJRzyeLQxHcdy9k/Az0HvD43SZj4W/XlXlejj8geP43clxgD9Gr10MWYm63ZuBX9Qdg3xi3T1tdCEj/HSYQpiHe9z37lza2trw2iMG3NkEPBfuM3HHSb81vu4LXrOBtfUHk+OXLvbVdZ8vvDhYNXFrZPru6Ora4pZnE8Px1bUND4ZuedyzS/O3p8YvXr/cM9zTN9wzMNxz6XJ/X39He2d9W3ttS1tlS1t1U2tNY0ttfWNZdbWzqspRW1tYW+ci8EdttaO22uGzaTdXV5nrq+DhzpLRoYrp0VbEIY9KicvKTaMzCk5GnzqXkXH8RNiZmEgOLR1oOMg+VMDPAzZItUpBU2NNFo/yma987pvPf+s7P//h93/5i9++/scXf/6jf33mEC8v1YVoYIPUqpcBrw5iskAKBFYgsAL0tgXwAnRsAQ3kCPwBWsqR3caC0AlhARIII3x98rYzUd0dYYSW6YauDbUkCeVLoBCUQ27y4ivh8fuVhUpVYBL4CPYR8TW/JXWe81e1GAOpDsJ5jFB+kDcm4Q+iF0wwX0VAE0RTYNdmSWmnOdnhnOzwrLNvMvPjMjKTAP64ebmN+O584PfrcewemM+X2edT4jVz8i0PACso7gH5dJKRvA+reFBglBkgfcVx0N+cfBAPutHdUk3PDaennnBvbm1hKIpvuVHP6srC/NToxPWe0b7qkVbkYrN+qErUX8oaKGdequZ1OjJakSTgONJTRB8qZ/UV5rSYE9ssKZ2OtB5n1kAxpdeV4xCcKNYnNjhFjJzkzLQoZv5JmyazCi6ohAqqYFo1RKuCadUws9LMLIdZ5TC73MwrNwtKEEmxWQw4EgcsAYkYi1FqMQgQg9c4NQBtkBSmXit0sxQkQbwPYWWAhoPEc4SgjSAzEjH5IcAfZFsRska1yKYucWjLnfoyh67IogL4ww6JCxGlzSQyKVkCVjaVlhcXH3MuNTYjNy2bmjV17w7+QTHY1SIVUv8m9KdEeGUZ3jERIz0kfQFAxSmK4phnC529c2myz3W3yzjVb7/eY7rbZ7vRrb/ZbbjVCY3UCgeL6feHHA/Gaq8MljnMBQ/mQRO4AMVUoLoThPenqrzCFXbyzdJSK4p/6OaN4JjT9+7SOdS4s8evXR4KWY+iKPoX4g/i+mAY1t3TJtKIo2IjheyszZX5uanrpOuzW3bJ9ywk0avvJoZYC34m5u/fVknzYKOovgoe6q6+dWPgwdIsiqKb6xtgLxRFVzbW7y/Oj969PTx6se9ib/dQ18DghYHhrvPdzQ2tdfUttfVN1TV1xVU1zvpaF/B6r61z1Nc66msddTX2uhp7TZW1rtpWXWWurjI3VJsvdpXdGCyfut6MWMUxKfG5eZlUWl5qVlpiWsrxE2ExMVFMarrvXlxi1klALYxX5KEXm42KG3du/j7sjajIt1MTj776+s9/8avvf/U7z3xm3/96eu8nudkpRVYdAisQk9JqDHDuskAqBFIhkMpmVgF4YYEUFkiOmGQ+REJuluuDLCZ5oCeYggxKyFkbYtrW/CMISZA3QAIb3QVBEOBpFrQZGWGQvUOCngj29dsLlZWEEjBB/Eqo4oSgT4LgC6E7IXuimALID0Lq4cc6pMNuU/xCnizafIs2XUI7Dfq/pEe+yso+m5J0JjHpbJGNP3blfMgn/3GAQPEQ9f3OolTUBzm2OQgekFgB/z1BWj7ipxsN/Mn1b4Dj/ttO4uAYjuP4+vq6Z33Ft5H/vpTYaGNjbeXB7Py9G+M3um721ww2GbvKOK223A5HdiOU2uWkdNmzO8xxrabYViS53ZbSZk1sgWJt3CMV+tTGIhGDkpaaFs3KOe3Q5FSY8sug/HKIWgXTqmBatZleCRXUwNQamFprZtSaGVUwrQpiVEDscphdBrFKTOxCE8ep51iNfKuRbzOJABQg19b6cIYcuJcWWuSFFmkR4pWagvZy3i5xPqRCJjyAWQggVEJRiP+hj/ywGSV2gx+UEP1fCq2qEoe2zGEotWsdkMxqFDrNUpdZgej5RgWTx86k06lJifEZGfEZmUk0Zv7c7NTuHyAMw4a6W+Vi+u6bfaj4L/RfD/4IooEzXvHpzgfwfRAxD4rhGxtrc3cGxjpMd7oNswPWW12m8V5oYthytV3VX5R7o1V5q92wcLl06VbN7Hi7Z3MpgDAEf5gHYJqgL0ZlTenRiDeLncaHfq33p6d4AmrUmXdGhvv9ogzyK0eDW71s93px8IUECdfurvNMGTc6MVLMzJ2auLi8BNxKgirNPlIsLc+z2TlUen5sbASi545dvXBtoG11ZWly4taD5Xura/MPVuaAxbvH49nc3JxfenB94vbQ9Uv9Vwd7rvR19Xe3drXUnK+vbiyvqSuuq3E11BU21hc11BU21rsa6pwNdc76WkdDra22xlJTjVRWWRqrLJe6y8dGqmZGW2GrPCYlllaQKVIK06gFySlpx0+ERZ+NYFBSzTqZWSM162SAxkf0ctgghU0ytYJ/9cqI3mZMSQsvcxkL7fpCqwo28mTCjPCjv4mPeduJqGwmldWoJNgLQGaACVAdYAZMNrOKWOhzA1MgJjlYCFCI1QjgCAAEch8E8W5AZGe2RRhmkqsY2J5sPoYEmqISmMM3LyPOKuiY2ypFQvmV0FRR6MZmkvyFLMjddsl2ot0AmQuBOQISQ9soP7zMB7n+mTBrCTJWsesodnWmjBrNzgjj5oQVpL7HocXl5yRHRZ9wWfijl9oCP9SP8cejjsCmMw9dJPiowqsa9KDLC7Ozk6O3Lnde6am4UGu4UMist6TXwemdzpzecka7NdPAfLPUmFztlDDyUrIzY5lZJ+zKrHJjXqmxoAzKrzDmVpkKqkwF1RClylRQA9OrIVo1RKs00yvNzGqYWQUxKoy0UiO1xEAr1FGKjDSXnlqoZxQbWaUQpxjmlcDCUou0EBEXIdIiq6LIoiLwR7FNSSxxmqVgckFyh1EKaBU7JA6CFzaD0GYQAmWJRS+yGoVAwEGoXL0QRC+yGSUOoxRsAEgRIEd1WZSFVkWJQ1vq1IF2MEVWhQOWWPUCWMEQ8XPzKXmJifGpafG5eWlcAXPm/r3dLjSKoRje2+XVn+Ih4+bDxcebfyGKRb0f6V1fkO+D7lNygO4G9653TXbbJju1U92m6WHb9XZFd2HOzfPqG23aa22q8W5k4XLx7Gjd1toMgOSgxAj1sy1AHkLQLXhdY9W7J/5shZXYdvcHf0nMzd7n8CmnY94dHOjZdv9ACmTXl4xi4Kagf6CLqxLHJEYzcs+Nj40EWRc/xEmGxvLKApOdTefRj0dFuGw6HEe31pY3VxZvXh/p6665fa1z4vbA+NTV+wv3VtdXPB6Px+PZ8rg33VvzSw/uzNy7eOtG/7WR9qG+9r7W1vb69rZKwH/U1Rc2NBbXN7jqax0AhdTVWmtrzHXVlsZq69XeyjuX6qbH2o1WRXRSLJdB1eiUqfl557IzTkSEJcTHMKjJiF6O6OUQMPnQy2CjAtIpdEpxfUVRa393TPz7dqMIMYF7aKnFpLGZNUVWXbFNbzOpbCZAb0iDwAeBPwjwsRP+IJIyAH/YTAqfTIQMTbx7EUxJqG96UEsX4lmIbQi0QfZlJ0zcfSemCjrOTvwKmSYhO6vukg8iUym7QxZziAyFWEsuyfGSH6RUSxCDEoRCzL7yZrIKlewaB+klFnWeTZMpoUTxMsOFWWEFiW9zqQlZWYlR0SfsMOdiX+1jzcf/01hdWZqfm9lYXyV+dj72C+41KfFl7XFQ5+N2Ly/NTd8dW5y7i7u3lmZuW6VninXJ1S4huyCVmn2Wk3XMrswo1eeUGfLL9bkVhjwwVRopVSYvHVIF08ohaiVErTTRK030coheZmKUGOlFelqRkVZkpIOpDGJWwIxqmFlrZtQjvDoLrxbh1lj41VZhlVVcaZNVWOVVTlWZXVlqUxVb1QCOlNhVxTZlESJ3ITIHLHGapU5I4jUjMYqI9Ipv8hqT2Ewiu1Hk7WRrElmMQqtJZDWJrDqR3eCnRoAi1WVRAi1qsdNQ6jSUOLR2WGbW8YwKJoeRVUDNP5ccn5Ial1+QJZLyZu7f220owXAcx/u72oD+9FHFx5x/ISo1vJ+f3T7JqH994Ed/ef7eta6im82KmV7rWKe2tzRvrFN3rUNz64L++nn9aIdxvEM/f7l848FNgnTAiIIRFMMCxnKsub3xvfDXzZD8ob9ViwtzAjEj+uz7vT0dO+GPD7xvIJAZOMLgUI9ALY2KP62WUOZnJkIP+HCnSv7teLA0l5OXVMClhMVGuixqkO7dWF1cWX6wvrw4O3n9zvXuy/1110dabt4YuD93d3ljaXljyePB3G43hqObqGd+Zen21FT/1cHey339F7t7hjrbLzQ0tZQ3Npc2NRc31rsa610NdYV1Nc7mhsKGKltTtfVqT/XkxbrpsXbIooiOixLz2BYrlJyXBbxAYuOi2QXJvqoNYDgmJbq23pkYT6UmyQVZdkhp1kmMRqnFoPAXSgSkTlSh4AOgjSD8QUAQ3+gut8JKUvJFHpSRscIBCCaUWSEQDHFwMG9H1HZEbQ3siwv+E93mAnvegqfYpjsdGVsEzZMJGPK0o5tqoL4k1JWVjE7IktjQtWSaxGxUAMf3UI4k6D8BQcgVuWT8gWjyzKp0KTVakH2Sl36Udu5dITM5NvbUqchjRTbxleGmh/siPI6/MDDUvbGx5vFsBZiCfIznQ87MEMl6kFH2oDiOovgWhuOri/ftiqQiU2qtU8TMOcfIieNkh8OKfLuOYdeynFpWkZ5WrKOVGGglBlqFkVZuLKgwUcqNBRUwowpiganSxCw10ksMtCIdxa6j2LRUu45WaKCVmhhlJloVTKtBaLUWZp2VVWth1lqY9TZmvY3ZYGfV25gNdk6DjVdr49fahbV2cbVNUmOXV1jlZXZlmV1ZZJUVWRWFFjlobwtUI+R6YH9JMLBH84lFvJSJSWQ1ycBkg+SIQQRqgJ2wstCqqSgyVpdba0qtRTatDZJaDAK9jM6iZdAY1MSk2IzMpHxqtlDGn5u994F84VB3q+K/o/50u4oPNwl9eEfaD0xIkFWWgM/A8C3Mg2MYPj81dv1C8WC1qKeIfq/POtZpvtNjGu3QX+/UXms1jLVqxy7oNxcmcZLuFcMwXxbGe0AMx7v6O49Fvm02yh4afyzMz/JF9FOn321vb9jpaoBeMx8QpNTpQH+XTCtNzUioKtW511dIV+AjBfkIS8vzqZlnk3NTI2JPuRANWLW1ub61tuxGPUCZs7qyePfWyOXu2oHzpZdHzt+ZvDa/OLOxtbmxsYaiOIribvfm2sb67OLC6NTYwLWh7qGunsGu7r7znV2NLW2VDQ0ldY0ubzqm1lFXbbvcU3PvWtPseDuESM/GnjappYjFdC47IzEz5d2jR2LOnqbnnQO0h0knhbVis1EGm2QaBffySK/casjKOe00q806mc0oM0NAh+EFH7BB6hv7wdCuDMIfocwHGUP4BnI5GUmADAtxEJtZZTN7d7EjagJt2BE1+YAAbQD8AWbAxnZEbTNrHBadHdGSeY5AYkZtM2vsiNZ3fJXNrAFLyC3rwO4EniCnUcgaEXIT3aDcUJAuJAivbAtBEJIZ2rZMCTlNA/AHFIQ8/E72fj1sqOY0UH+aByvT5IxobtYJduZRWur7XGpC6rmzUdEni22yqyPNH/Eb8Th2j4+d7dg2yOW+oWfoca83FkrMgogK6Fy5lUfNiKVmRrNzInRyKqThQGoerOHDOoFZK0D0fKteYDPwHQaew8Cx69kuHb1QzyjSM4oN9GI9tVCbV6TLL9TmOTVUp4ZaqKEU6SiluoJyA7XSRK+CGLVmWg1MrzUzamB6HcKst7DqEGaDlV1vYdVbWPUWRp2VAUBJg5NXZ+c0WNn1Vm6dXVBjE1RZxWVWSblNXmZXelM2AJQgMhci8yZuIAkoyXHAEtC7zgaJrSaR1Sj0Oax7m+7aILmvoa6yshSpK7eX2A12WIbo+XoZncfKptIpCQlxObnpVEaOQMaZm981/4LjOI6PdLcohWT88VGzbx9f/xcS8+FVVn9Q26ggDQexA4pjoKuTZ8t9ZbCjVJV7sYQ50w1P9Jhv9cK3uvVjHYabbborTcrxgcLNtTl884F7afrB4uzE7SHvKfjkmRiOj1weOBHzLmKSP/RLW1yYE0lZEafebmmp2Wkbj+dDiVvR7u5mkZTFExQ4ENHa0gPcd96PJMMNzmRldTEl40xCRvKJqBMWSIXjwLINR9cW19aXvH7Mvndt5cH98dH+kf7a7gslo1f7pqfH5hYn55ZmllYWNjc33W63ewvf2HTPLi6MTd6+NHpp8FJ/71B3d9/5C90N51sr6xuLgSh17HLb/ET30kyfGpGdTowuckKOYns+j5VckPnW8WMxsZHUgmSLTmrWAWWAAjHJdBpBXWVp73D/meQTFqPQbFJajXKLUYro5Vaj0mwAN/2AsQCdZpWAwyCDiSB8QDwkYRS//oPYEdAhQXuBGYLSsCNqh0UDZsiAA8w4LJrAvbz4A7AaNrMm6MSILe2I2gIpAPKwwmo7onVYdIAaITI1O8ELcgomlBQhwEewPjeQDtlF1ELO/oTiD7AcMiihkOpf2NvZmMyLBDAfQXaokF6CqHKt6jQp7TQvO5ydeZSS/C6fce7cuejk5KQSu+J6oP/pX+dg+TgeaaBEkxfcb1KyheO4z0Iex3G8r9FiZB2vMaWVm3nMnER6ZpQgP1KvoJmULFjNgTQcs4YLJkTLg7Vcs46H6Pmwho/o+WYdD9HybFquTcexatk2DdOiotu0dLua4tQUFGrzSnS5ZYb8SiOl0phfgzCqTAU1MLUGodUgtBqEUWth1iLsehu73sICQKTBym20cRqs7DqEWW9h1FsYDVYmMQHIUmvj1tr4NTZBlVVYbhWVWWUlVnmxTVlskxfbvIKSQou80CJ3mqU2k8gFS12w12QMYBHQwsZqkllhRYnLVFoIlTlNTkQFa7kGOUPIzwf4g0LNychO4UiYC4szu19oDMP+W+IPUrGJV2aB4TiO+fIpfh+93drvAdKCtB7UdADHdcxHBqI4jm+uLg131J63M6/Vi+722ca6zTc7tGMdptFOzbVW2WiHfrLXunK7dXnx9p2rde6NhaDeRVdvXDwdd8ysF+MP9fuFYdjy8gOpghtx6p2WxoqdjvCXpGBwP0TD+7pbpHKW1abm0BM3Vpa3LYH7iLG2vpSeGRuXkRIWGW7WSYgk19ba6sb6sgfzleGRk1+Y59aVXouhoKpE3ttReP3K+Vt3Lt69e2N+YRo0mgFKF4/Hs7K2PHn/7uXRq0Mj/T39nZ3dLW1dDc1ttYWVtvJiuKTMnE7P/sORt46Ev3PsdHhE7Nn4zOR3w0/EnDlFz0mAvc3ZRWZIDutEiEl58854Ki1NIaXYTApEL/W2RzHIgDjDCisQk4ys+UBMMkKrQR7Xg8Z4cn7EN6IrfHmW4DQNmeQAwILAH0EkR9AUhD/siBZMRJ4FrAKcCnFiALiQtyeIEHISh4xCyGgjSNkalKkJVchuqw4h4AV5l9D5bbELMEMLOlSQvT0Jf+xgAaKT2NR5iDJFRo8U5JwQZoXRk9/jMRLyClJpNEqhRXplqCXwJvix/vTRx85VMx9LBL7FvhtToPPDcBzDUcyDXu1vNTKO1SM55WYBPT2ekRopyD2lk9NNSpZBzjAqOSY126RmG1UsSMMxqdmQmgdp+SaNANbwiQnScMBkUnFNKq5BwTapuLCWjWg5Dh3XpWMXG5glRnqJgVJmolVCVFDWWwPTa020ajO92kytQWi1ZlqtmVZvYdRb6fVWeh1CB2maOisDYJF6C6MOoZNBSaON1WhjNdo4jTZOo51f7+DX2gXVNlGlTVbpUJbaVEVWRalNVWpT+aUksBxkZ+ywzGZWumw6h0XjsunMRplOwdHJmGx2Xj69ICc3g84oKGBQeFLegwcLu7+NGIYN97TJhdRH+Ob91+EPYh7FcDcxsqL+dbvLPzAPGlA16isPI4TY/hQPjmMYtrA4M9hiHyoT3m7VTfSarrerbnXBoxegK+3aax2a612OS71F00NFK3ebt1YmyMP57Ts3YuKOwxrhQ3+pVlaWpAr+8RNv1NcU78TpgFF516fwFdBjOI7jw8MXTLDcYJJq6QnEAAAgAElEQVSkxB/fWCHzH49Mgr6xuZKZHR+XnBQWGQ6rRYRd/dbWxubmA7fbX8FL9hFaWX5gUhXwaadzYv9QY5durC4uz9+fvHtl8u6V6emxxQczaxurKEljvLyxNHZv/NL1iwPXh/lW03df+0M6hfbqu8e+8MVnDjzzhc8e2rfv0MEDBw595WtfPXosLD7hDC8v1WyUmQzeMUkjFw4N9mrtxpzcs3ZEbfbWuyrMRoXVIDVDRNWrnCzdIGDEtskXApSQkQGBP4KkqTaTFxaA45OJDTL/AZaAhaHQxGZWAQAB/oMNSFIPtRX2cycE+LAjagJ5ADxB3oVIzZAFJaGKkJ2IkCD1KxJYBkykb0JhB5lxIctpgxSvQZIRxKQM8lYnIxKzURqKPywGGaKXWlW5FlWqlBHJz/XiDz49gUpPp9LyXIj4xsXWoG/ZI/lqPI6g+ECz1L+C8I4IqNuDo9il3joT7716W06FTViQEs1MPSnIiVBLqQYVSyen6pVsvZJtUHH0SjaBRUwqrlHJMSqYJgXHpOBASq5RyfFNPKOSY1JxjWrvZNYKzGo+ouUgGoFNy7dr+HYt12XguozsEohZCjMrjMxKE7MK9uEPM60BoTdaGLUIuwZh1CCMGoRWh9AbEHoDQmu00GstdIIaabSxmv0Ts9nmRSRNdnaTk1dn59U6eI1OSZ1DVGMXV9nlFXZFhU1ZYlUWIfIii6TEpimyaa0miQWSIyalXi1SS+kcTj6FSc3MSs0vyJYopSqjcn7h/m6XE8MxDBvq7ZAK/xvqP8jiZAzH5x6slAzcW3PjOOb2A4hdj0BeS9iK++/FAeGG4jjuRvEtkNJBMXx+enKk0Xaxij/erp3osYz1QGPt2okB+2gf0lYjvdSmvTtsvTPkmr87DNrCYRg2NNybeO6UScX/oDPaMVZWluQq4bGwN2uqHLtAqg+FP65cHSwshqjM9LTEiI3VRfyDUp4PERubK9nZCedSkk7HRJg0AmI55kHR1eWtLaK9pP8ZMQy7fLFdxo2j5b2dFv2rW8NdgNDCcHxjfXl2dmJqanRi4src3O31jUX/vjjuRj2rmxvvsfOe+s2L333hpWe+9LWvfePrh59+cv+BQ4eePHzgwIG9+/c9//zz7x89QslILkY0DlhjNqj0Cl5tbXVzT2dU8jG7QWI2yhBIheilZpPYawIGyRGTH38gJpnPz8ObfwG8ApBukIkNMvkBeAuf0tOLPHwLlU6zOkhDClYF5V8I9EBgETJMcVi8QMGOaG1mldOqJegNgtUgiA2bWWNH1DYLeBYNebnV7M/mkIkTcP5BYlWiyiYUf5gDm+uS8Qc5nxKKPILwB5kCIQtQgC4HCIFBngUxKQmlsM9tXUGIP4J6zsEGKaL3ThZ1nlWdJmdF8fPCeTlhlOR3udS4grxz+QVZDjP/2nAzSWr20b8Tj+Mvio8dhZAtFokbWa+3AoajGD7UW6kTnGhyUgqtgoK0OFZqlDDnlEZG06voJjnVIGcY5AyjgmlUMA1yBqRiG1Uso5Kjl7MMSqZewTAo2F5QomYbVSyjigUoEJOabVIzIQ3HrBWQdSQWrdCiFVoMAkQntGiFVp3IZhA6DQKHgVdo5JWY+KVGbgXErYQ51RCjGqLVIcwamFoNUerNtDqY2oDQq+GCOoTuI0K8uZsGK7fJymy2sZqszBY7u83JbXNyG22cJiev3ckFD1uc/BaXqKlQ1OgSNjgFNS55baGu1K51wBLEIDLppDqVUCmmc7l5DC4zISEuOyedI2QxBAX3ZyZ3IwBQDMPxof5OiVd/Cm7XP+ob96jxh9fnG8cxX9sR3OOv48DwudV1bs3oVzPq/iGsyNo75RtffWPtIzwR3+07huMzE9cut1puNinH27XjF6DJfsvNHvOti43j19tHu6zD57Xt1bLeZvvK3OT9e9ftpapjka8oxXQvPUN4o+E+E7MPOtWNtXWdXn70+J+ryuw7fTMB/7EtdeFDaW4c9T/16NhIWTmSmhGXlXhqfXnRl+18lNfM7d7Mp6TFJSWejInUKPiY//ioe3V1c2sVeKfivgwahnk2NjYsBhqPeSI77ncK1qnNjWWSmBi8GM/62oPZ6VuT45fuTl2dW5xaXl3c2FwBWmNdeck3fvnvn//Ck0899dSPfvSjp7/wxc8e2H/owEFAgRzYd/DzX3zm29/+9qu//qmcneNCdLBeOXbrTnxWrFyUbTOriFtnSC8hl78G2oXJySbroSrUUAjigFV2SBnEkexUw0KGHUHJFyLDYoXVBHwhoxPioZcggdROs5ZMnJDxEEFs+HSvfoxCaEcA7AglJLZFDKFLdhKIIIH1MkGQZfeKm1DUAjAH4QxLzsKEMCJeFILopRaDzGqSIQaJVZtnUaTIGdG83AhWxpGCc+/wmYkFeecotAwnwrk61BgwFD2Ov9sg7mtxDMfxgbYyLedYjT2nEBHmpZ3lZJzm551Sigt0MqZBTtMpGHo5Sy9n6WRMvZxlULANSqZ3UrEMSqYXbai4kJoHKBAwT/w3qbhmHQ/ScGAtF9JwzDoeohPCGr5XR6LlwlquRce36PhWvQDR8qx6gc0gdOiFToPAZRK4DPxCo6DYyCsxscsgVgXMKoeo1WZ6DUyvNlNrbAxAhzRaGI0Ir97Cqrcx6m1eXqTRxmpx8psdnPM2XruT11bEaysUtroErUXC1kJxW4myuVhe75KVWyQ2A99kEGrVHKOaK5fzhWJRZnZaPoMiNRrrq4tmZ+/s8q0BnhfDAxeUUg5hmvHR36VHhz8wb8INwAmMnE/xQgEP3Hn329kNTxwt2XPU+Q9vWU8YBzHcHfAySMkY0lC3my5k5/CKD4COwYPi926OXK4z3G5W3e2Fp/rtl7tsPfXqycGiGz0WxJDrVORM9xUt3KibHK0qLmQYDDSvIzwpw7Odi9o2sbWxaTAqw8LfrCqz77IZiqK7VMGADk8Y5gHPNjk56nRpz6XGZiac9OOPkHa+HyqCHQkxj0ojjDmXcCLmlEzEBF7LACG519fW15Y8ni3chyNRFMVwdKi/iU85SU99m5r4u8mxYRx3+1Q+fsdV8Cwez9bc/dvDvZXXLrdNTF6eX5jacq9duNTzn7/74Ze/+ezBwweefvqpF//vr77znz/Yu3/focOfO3j40JNPPvnUU0/vPXjo05/+9Dee/XxeQvTErTG5WZGdFmEzq8BARdSkEJyHxSCzGuU2E/BQD+jtslMuJrT4BeAPMtqwbmcWQkAEQqXh5Sr8OxL60IAsT9C+PsChdVh0ZEKFBETUDosOUCO+4wQlazRBKtQgOchOIIOQrwat3ZYjCUqghEIN8hMFyUECj+N9UwD4ILed8y0PZkEsBpnFKEUMErMyx6ZKkzNO83NPcDKO0lLf5zKS0tJiCyiZhQj/Un/9Th/vx/H3GSAdP9xZpma+21ZKLzWLclPPcHJi2DkRSnGBTsHSSSlaGS0YfyjYBgXbqOR4UQiYV7BDkQek5oHJrOPBWi6sZcNarlkr8E86nlnHAeADIA9Ez7cYBGCJRce16gUAlFi0QmA7ZjeKnDqhyyAoNAqKIG4ZxKk0Masgr8UIyODUmhn1FlaDldlsY7Y5uS1OYYtD3FEoaS/kny8StZbIG1yS2kJFfbmxDJEWmkRWk0SvFWoUfJWULxYwGQwam8+jMKmpeZmlLfWz03cWZu5hu0AKQCMN9iilrIAx/qPFo8QfXjID2JhiW4SqFMPxi1MPXhZ37wlz7Tnm2hNR+sTx0v95vEjdOuHblcyCkNtDezMUD3efD8RHOOmXyO12T17tvdamm7pgutSiabBRJgat45eLISjLyDsz3Q3PjhQtj9VsTLfcv9OwsTJNoDxw64/hQZbt28fWxqbRpDoW9np5sWX3Ld1u966QE/cWoaDYrdFLWgM/KT0uPeHU2tLCwyGykOMH4w+LTZdBLwiPPS0VMsDzAoiDouj62hLq2cL9gAzd3Fo16/JpmW9nR/2yxiHEvRcHx3A3KK4msTtuHMdxDG2uMzsgQWuDvb+zYvxWf1G94xu/+N4Xv/vVg5976tlnn/nlH19+7of/vm/fvsOHP3f4c08+9dRThw49eejQoYOfe/of//F/cahZnSMDZxLesxskZsjv8EEMYN7+ZDqpxSADKITcOo6MQshABCAVss8YIBjIDwP0H6QZAkP4NlZZIcBJKH2+IGqfjUdAYS2hLyHTJ4GsCTmf4gcWgOQAhTC+9I2GwB9EtiWoKCb0YWi9TBBMIYtItiVFgtSsQXRLEF+yHXaRB5EcRJNbs1GG6KUkjELwIlJIL7ao86zKVDktkp8dJs4Jp6a8x6YlxCdEpabGlTulkzf7Qj/Yj+PvM3wKZAzH0aF2l471VncVv9wio+UmcXPPMNNPqCX5WjldJ6fr5HSQZNEpWACIgMmgYIPl3nk5C2hOCc4DwBGAMwDJ4QMc/gnR8xGdENEJwWYWg8Bi8EEQ3zyYLAaBWQ8qbjiIRgBwiUXHtxtFDj3fruPZDHyXiVdo5JUYeKVGfqVZWGHm1Fh5DU5RnU1caZOVIdJSRAZc4Y0KvlEjU4pYPHoeh0lJTUs6l5J0Ojoq8VzSsbDj8ZmpQrVKopCrVQp7RUljc93K4sIHMhojF/uF/AKyavMjxiPDH8GCcxTcBXtQHFO03DkcW7nnSOkTJ8r3hBf9j/ed38xocPTdB9v4UgxAUOp1j8FwHJA8PqvQD031YL4CDbLsANh+bCwvjg40Vhvzh6qV9/qRsX4nAmepsl5bGLLdH7FPX3LNXC1eHatYnmzZWh73tjb4MNfbs+U2W/XHwl+vLLUFXpyQLXdIwYDTxYgEFor1ddfJ1dyEzPistDMb66sf4mw+TNgcBp5KdiY1Qcil+C6gd9XW2rJ7a8OrKscwDMcvDbRx8k7Q09/kpL+6ODOF+RJeZF0Oim2QPxg8Mec3770TlhBPpefDdt1ZVvb33n7rO7/59cHDh5559osv/Om1b/zHD/d+5rOHDh06/ORThw8f/uRnP7V372f+96c++doffz9xbzo2PUoqyrHCaotOSuAPYgADMwB8WAwBQtQg/EEGIjaTwmdpGuwOQrZDJS8h4xVCROLbzO8VBugQnyzUeyiSapWADn6o4VOBqEhuIttABwukImdeSNRI8JahC0PhSFBShow/tpWRhqKQIJIjCHYE1ff6FspCdR7kdzDobfX3v1WD/MtpYX6ENO9kQeI7PHpSRkZ8QkJkqV08fqPncf7lcYAg8AeGeYY7CnXMd/pqJBVmKSUzlpMVxUw7ppHkaeV0nYzpRSEKhl7JDsQfXDBjVHKARtWo9mIO8N+k4UFaPqwTQFo+pOXCOp5Zz4d1PMQgADNmPd87oxUAFELgDAJ5AOIEIBWzjmfR8c0absASvciLYPRCrx27QWqD5DZEbjaJTTqRQSPUyfkKCZNJyyrIzUhMis0ryE5Iik9ITktIiIuKO5uQkR6fkpJHp3NlUqlaqdKolXKFkMtJTzxz8s1XOWxaWXXJyvLCbvWnmGd9fbWs0pVfcG7s+hUc/7Cj4vbx6PWnQAoKZB8P1rZOQsN7jjn3hBXvOVH2RHjpJ6LK04sv31vexHE35qtq8dIbvpwNRhilY0CD8VC/Jl7dBuo76haOebw35RiO43hNsV5bEHmxTDB/pdCmyXSywhf7oalB2/0rZXdHXPeG7POXnUu3apan+7bW7uPBDZbcOz8xjnlQq8N0LPz1siJk9zPfLQXj7U2D4zjuXl9BIJFGL0vOPZeTFbe1uf6hr8ZOpxp4ek4nLNGqknPSBcwcL7vme8mejfWN9SXAheA47vFsQZpcTs77mWdeqi9VBjBYHtynDsZw3I3i3hTSxubK28d/+82XfvzdP/3uR39+/xdHT72cnPpmctoPXvzVgSc/9/kvPvO7t9/51o9//Jm9nz1w6OD+A4c+9/mnTsScev5n//H1r399aGiAZxDFnX3biagsBhnZKCJUqBgkIPCOatsZmBL5GjIjQiZItrVsD3IkC/VXJaMW33gfkO4hpKYk3UZAxodwGyP8x3zuIBo7oiVjCJtZRTiIENuT/5PpDbIoNSjnQsCIINhBmLGShaWhyZdQzUfowsBJZg4RmXpzaiT8EcSOwAapWZmDyJOljEhB/ilh7kl6yhEBI7EgJzEpKbLULp642Yc/uoqwx/E3EOD3a6ij2CQI661RlBsF2QnhnKxIYcFplTRPI2NopQydgqVXMECehci/6OUcg4LrzcWoON7qGF/BC7n4xaThgQnygQYCW/jpDQAgdDxYy/V6ipCWE+wIrOGbtQJEI0A0IoteBOsEZqP3SwGbZDqDWKvmq1QioYDNYdP4HHpmRkpqavLp6KjoMzFxCbFRsdG5lAIml0cX8PlSsVqthEw6rU6pUkulIqZCRBHRkgV5Z5mp4VmnX4k78tvXfvvjd1554UzU25WVhajbs9t9PopNz98XmgRSIzsv9+zN65ceifzwUeIPv1ACxXEcH51Z+xm7/Yn3XXsiip8IL94TUbwnvPzTsZV3Zlcxv8CDTOWgOI57cL8piM8w5GFOxk3UfBJcCHGemAdHsfFb/YyMV9KP/QTmhhvk6U5m9FK3fqIPnhqxzVwpmhx23h8uvTtsn7/qWrlVvzE74t5YwEgZpR0vAobhKGZzGsNOvlnshPBdb8UwDCPqWrfdDGQ07o7fKC+GzYguNT8tPf3sI+E/tnk6DC8sRGRqeVpBBp+RjWEecvYK9Wytrz1A3R4Mx3GP+3xjIT3vKC3lZRnlyNryvO8Koz7VjodIDmIeFOhCttxrCnX28fDf/OLl//OtF773lRd//J9vvfH8Cz/6p3/65JNPPvnFf37mz2+/9oOf/ehTn927/8ChvXv3fu7zT52JPSsSc/UaMV2U94c3fhz1/u8dFjWil5sMErNRZtKJQXOQoF4hoeMWwX8QXejI+IOsVyUbjhFFvATnQTwMxCUqor4GlNuQ8AdR1Bpc90uU4PogQmCVr487IeMPQkpCKs8hNKpBJiJqci0umQUhrwrFHKFEy7bsCJnMCOU8iFVBpEigI7sfeQSZjAG1R6AERAIbJGajFDZIEEU2Ik9WsKN5uRG8rBPMlKNCWlxedmxSUmSRTXj7ejeO47s7CT2Ov6sAP9a9LS5YfKqjUlpi4GUmnGRlnBRTo3VyKgAcOgXLqGIB/AFEHr4iW55JxTequQYVB/z3QxAlh0AeAJ0Y1VxIy4c1Qp9rGces41gMArNWAKkFPnWIl9iAtVxEJwRMhlkrsugliEFi0giMWhGklxi1IoNabtTITFq5QSsTC9gsWkFGamJ+XmZmVkrM2ejYxIS4pMTElOSzCfFpOVkFHCaXz+MLBQIRX6uUWQwqhZSnkbEosUcKol9LD/vtyT/98MzbP80I/2XuyV9mH/9FdviLWREvxh//7Vuvv/Tan36SlhyxMH//A78043OzbLu6sq8GQoS9Xa04tvVXhj/8Gg782szqd3Ob9hxxPBFR9kR46Z6w4idOluyJKPqH94vZ9TcBsY/hOO7ewD1uDHWjbgzDMNSD+/zEfFAMI4780GeF4STuAsMwN47jGL65sdLbqi83p3PyIiLDfi88++uZNsVEj368Wzc9aL874pi9Un7vonOq33p/2LZwpXDlVuPm/DX31qrvVe7ylLjdZQo7+abTrsM/CH/sVIWL+QLHtm6NjkxNjBlM0tT8lLSMs2trK+RPykekmv27o5jdbhIrJOmUTDYlHUPdZGNBDPNsri553Os4jg/3t+WnvccrOJEf9+veliIcxzEM93ivq5f6wvwpMOJNxHAM31hfun3zYlNdcS419hs/+NI/7T1w4MC+zx1+6tlnn/3d71/61+ef++ze/Qf2HTy4/8Devfs/9YlPfuPrXw1/75U3/vyzb331QGr424UODawVgxEL4A+yUea2jEiQk0QQOgkVkZiNXu3ItixIqI7VN07vyH8Q+tPtrEeCOAkiuaPediIdinAQAfIRP/IIAiJB6pAgyxCyBCRIEbKtQCQIhWw7kaGJOaRNLrnDC6T3li8R+IM0LyFPFqPUYpSa9UKLMseqTFVyYnjZ4cKscEbyEQEjMSvjbELSqRKH9Oow8D/1dnf6a2hQ8jg+9sAwrL+txCQ8eaFa5jLw8zPi2dnRwrxIk5KlV7INKpZOzQGSDiK3AvCHQcUzqHhGNd+g4gCoATCHUc31whTfQ6Oab1DxwGZGNZewLEN0QkjLN6q5sE4EafmQlg9phZBWaNKJvZ0XNRKDRmxQS3VqmUTMFwr5fD6XQqFk5mUknYvLzkqLT4wLj4pMzMxIycqiMOgMDpsrFkvVaqVeq9RqYBiWyyQ8Fl3IyleLGSLqOUb80fyoVxOPvJge9qvs47/IDPtJ4nv/Gfn6DyJe/f7p139w6k/fjfjTv5165Ucx7/wqPf5YQV5MVmpYVbl5c3MT23UoQXHsyu1byiqXvbXcVWJCiVqEjxaPOv+C4RiOP1jz/Dutbc8R157w8j0nS58IL/2HiLJ/iCjbE1G655gr1n4ZnLj7+q2V16If/D5i4U+nlv8Ytfink8uvRi29Ev3glTMLfz678tqZxddOL52hoGNjD3MmgSSF35+XMG3HUc/GamOZXC6MZ+dFGnk5N9pdU722qQ7tZK/hTq/x7ojj3kjh9CXHvSHrZL/l3pB17lrh0p2G9flR1L3r7xqKuYrN4ZFvuxz67S8S6W0GjWS3sRT0neTM9Oi9ievz96d0en56/rmUjDOrq8sfnfoKEZ9iOIrZbEa+VJhOz2ZQ0jxbAcQMhmFba6se9/r62hKsZ7Nzwxipb6pYpzc21sgwxes8SJRh47gH858rIKO89mUYLuClPPvPew8ePnToyYNPP/vP/+eFH37nR9/79Gf2HjhwaP+BQ/v2H9y377P7D3zmC08ePHzowBe/sFcvpiOwwqSVw2oRAB9GrYi4YwgFIkHCglBEEiofAYwIWRESWtNLJlGAuYjZ6CVCCCwCiBDSAO/dmDAgIRrXkVMkVliNmORBbASZoiBhFGKJt48MwBzkFMy2aIPc3C4o/7JLFoa8PNQCJBRzEEtCm+USb0RQt5egtw/Si2GDBNKLIb0YgA/EIDLrhVZlvk2VJqVF8HNPiLJPMJKP8OhJ586dTk2PLXEqxq73e784KPZwurHH8bcSKGkG7WkuNArCu2qkDh0vJzORTYnn5Eaa1Gy9hmvUMIkyFgJkAEhBmoJTLV79qZobtLFezTdoBJCW78vI8HUqnl7N16sFOhVfrxYYNGKtSqhUCkVCDoNeQKNRKLSClLTU+HNJsecS49PT0gvyk3OymTyhSCwViUQMFpPL5wkEPLGALeYxhCIOl0Hh5aXxMuMK4sI4aVH05PCEsN+lnf5jZszvciJ/nRH2UvrxFxLf/Y+4t/49/JXvhr38rROv/nvkey9Q08Pl/PQiq6K1rmSov/Pe1Pjy6iKGurEtt09OsJuoAMfxkYsDYkhZWOssKoK8iz4yvn+k+MNXZZLpurznfdee8NI9J8v2RJQ+cbz4e/kt+eWX9oQXPvG+S948BrbzdA/O731+7v/75swnnpv5xLfvf+o7s594bvYTz83+47dnP/Hc7Ce/O/fJb83t+Ze1XJH/2ES6BvNV3HykQFdWlqbvT+K+MuCN1cXFse77fdbJTvW9Huj+oHXmomP+SvHMRddkv2W8F7p9QTN3ybl697xnZRrFNr0KCeL+Hpwa5nGWWk+Gv1lZpPXege0MF8gpmJBVHgzDbl/rcK+vzM3e0+lkaZTk5NTo5eUHH/V17xAuFyRTSHMYBYy8FNy94S318VZaoZ4t99baamVDhVpPEzGj8pJeGe7ZscHNboHhKLaJ43h/Z8N3vnP4qS8cePLQ4We//JV/+fpXv/7cv+7ff3D/gUP7D+7bf/DAgUMHDx068Om9hz7zyf995vhrxVatUStEDCKzzjtKGbUiQIEAIEI8BOjEpJOadFKiqyoBOMjoZFudI1F5EZiLCSg9JTgPxCSzQMDrzKsF8ZeEBBS+KgiyBKwNzXT4lCLB9EOQqxg5jRJYJKwmQxBi2hZ/WEj1MtsSG9suCUIkhGW7xVdwG2rc7kMesm1zLkHMBzGZdGIAPsDko0DEDnWeRZWiYEYKc8OE2ccoSe9w6fHpmWep1Ixim+z21T4fcAfxGH88DhzH8d5mu4F/orWc79JyszNimHkxMnqCSQ2SKWyAJGCdCNaJIK0Q1glAVYtJIzCphQYtT6/m61R8k0YAaBJYJ4A1fBIdwtep+D54ITRohAad0KATarVilVIikwoUUh6Xw2AyKGmpSWlpKXEJ8WfjYlOyspJzspMzM3MZrHwGrYBBodDyqNSs5IRTOalnObR0Vm4yLTU6O/5Y+unXs079KSPiD2kRv884/Vpe5KuZx36d9PZPzx35aWr4ixnhL0X/6fuRr/0g+q0fnnzj+Zj3f5oW/TIl9ZiMm1lu111ob7w5emVt9UFQm/cPewExzHP7zo2amqLm5vKenhYM3SB7jj90PLr6F/BVR7Hrs2v7EqufOF76P8IK94SXPhFevOdIUUbR5fHFzX+Mqvrsmdqbcys4jmMYtjl0cf6538185RezX31p4Sv/d+5LL85/+aXZL784+9WXFr7089kv/Xzx2Z/OfeM36xUN4ClQ3IP5FAYf6VT9QAHDcRxFCQ8SFMO3MBzdWl9audO3MOic6jEACDJ7qXB62HFvyDrRC032QPcGLSvXS9fvd7k357znhvq6P6MYjqMl5Y6TJ98rRRR+E7aQc/DzCltbvjKf4NhYeTBxsw9HsbnZeyZYmUFNT06OWlqe/4hXYKcoLbWK5OICHoOWn7K1uYr7S6NxHMU8mBvfWGs4Xy8Qpecnv2ySpODY1od/ErfvkGhv34Vnv3b48NOHDh889PSzX/zlr376ne89t3ffoQMHDh08ePDA/if37t3/T5/+7IEDn3r/jcEoxK8AACAASURBVF85IQmkl5kMElgnMutkBPlBZkF8sIPIy8hMOqmvvVnAmEdM29Z/+p2vSA8JCELKNfgTNORiHGIADuI/AhM6KgKLkA9CEpT4G9sGpnKCNKTk1rt+w1MSRlGRn9FKKqklcAniMwIhnxWZyQhiQXaSnVp8ZbehXejIJh8E4AiCI8QbR1obkIJBDCKzOhdSpCpZ0eKccEHWUWrSOzxaLJOeSqOnFVuFt6504ziOYx+quePj+NuPzjpIzTrSWsozK6jpKZGUzFNiRoJeyTRpeMAxzGvjoeWbNDyzXmjWC2GdADIIjTq+Qcsz6cQGjVCv5kMakUktNKmFRq3IoBEatSJII9IqeWoFX6ORKJRCiZAlELKFXFZOdmZGVnpcQnxMQlxyelpMQlwelUZhsHMp1BwGlS2XKgwmnd6oVqsVYj4771zqqdcS3/1Z4js/jn/nx2fe+lHsez/Oi/ptetjPM8NfyAx/IffEL7PCXkp87ycxb/3H2Tf/4/2XvvLWS1868ed/S4l5WUSPFhacNmpoVeXGwd7mu+M31lYfkOyzt1WVPgwu9xo7YR5vNcajiEfIf3ilntKG23ves+85UbLnRMmeI8V73i3ec6Sw6eocjuOvy3uUreOEzwe+gaP3F7HJac/daWz8Pjox5Rm/i05MuW9NYWNT2NjU1ugddGHBf3AQBO3xka9A4I8U6nf2QHEcxz0bC8sTvTP9lsk+6P6I/f6l4skR68SgebIPutOlvd1lmBmyrY5Wb82MuNElYi8wU1HtOhn1tkUv8t6NbXeqxLNtbW2FVsGAtXN3b8zdv43j+OLstMWmyaFnpqREP1ia+6ivfIeoqnJJVLI8Hj0/N2ljfdl76igBQPD7t6+N3x2jsM5Sk/84fn3gYX1ZvPt1drc996uffPn73z/85FPP/Ms//+KF//zmd77+mf0HDh48uO/A/n379j3zzNM/fP7b2alRLkQG60RGrQTgCaNeTCY8yJgjFH+AXYgRbtu77Z2qaUJJEYIaIUMNC6Qib2CBFKRROdh6hAAZZPDhWwg2CC1w9eMSQlBCIBJySoWsWgXECUGQgLOyBFAy22RPguBFKDsSNO2ERUKIkGBuKUiX43vvRCadCNITOmIpIT4F/IdZlW1RpGjYZ4S54byso/Tk9wTUeGpBEo2eVmgVXBsG/V/++ruTPI7/usAwrKvBrGS801zCgiVZaQlhnNwoMeWMUc01aQRmDRdS82CNENaJEIMIsCDej6JeYNSL9VqhSS8zGpUajUSjFBk1Mq2Mp1aIpRI+j0djULOZjAIKNTcuITYhKTE29szZhPi09OwzCecyKTQan0MXcSRKqUoq5DJzudRUZmY0JeUkK+sM9VxEXszbmSdfTg/79bljv8yM+FVO2M9zT76YFf7LlCM/SzvxU/qZ38a+/v2zb3w/+s/fj3zle+Gv/NupN3+SEvMGI+u0QUKpKYGH+9tnZ+5ugnJIUrNfEOQuXSHxkLxg0Ij5gSmbD4xHiT9Af9qj2v49R+3/M7L8pOkivepGqusKq3ZsccONY/jyhhvzFqagW24Um763KoQ2eZo1vmZdqF/ja9e5uk2udpNv2OBpV/naNYFug6NbZ2qW6fJ1hR1bXPA+FQbqPNGHyz5tI30gpGoYjqIo6jUgwVAcw9dnV251zg8WTg9Z7w7bp4ddU4OOiUHrRK/pdpd+okc/O2xfvd2wuTyK4Vs4jrpxHMfRiirb6ah3ymGJt9zXs9v77fF4fN1VAq4n5sEnRrvdWxs4ji/O3bPZNbmMjOTkqA9slPzQUVNTJNcqqSJ2Tk7i6soi2UoBw9H56btlNv2DudkCRnwRxCbkxh8y3ESxbkd78zd+9v1n/+1b+w8/+fmnn/navz73xa98ad+B/fsO7P/UZz/zgx88Fxl1lJIZC2n5OrXIoJVAKiGslRq0EoNOSNZ/gBlwOxKISAjwISPQSRDmILYPSsqEgg8gUw3CH7BB6iv0kBPdTMjQJAh5kEAMGJi3rRAOBQEKMv7wyU0CMjUE5vj/2Xvv4DbSO1tUs+9VvXr1dsfjXdv7au+t2r331t3y83sbZhzG9jjOOO/a3mt7xpoZBWYx55wzASLn0I2cQQIEgyKVEyUxiElZlJjBnCOA7n5/fOgPHwBqRp7hemQZv/qKajYaTYAC0Qfnd875WUODyIKYlRDcgDZQ4P4Q/iYci+wpDQnpT4XdFGo+2jP8g4aGIfhDajGA/HWRTVnWhBUpGpO4VdGc8qN1OR/y67IY9UUNzPImE+9+/xX0Ty2CPv5sK+RNvqtTp+NFn29hGITlmalRzPJkWUOmScU3qoUmFd+EiwD+0IGGi1KIy3m4gq9SCjCpUCHlKeQikUjUyOKUlpampqaWl5cXFOQlpSTmFOTnFBUUlJUU11QW11SyxCKhTCCRCuQyoUDIrq8pZZTnNhQkMgriq1J+m3PkhwVRPyyN/VF57E8q4n5SGP394sS3i2J+kBf9g8T3v33s4LdSD72VePDNhIPfzYz7RUnqL3mVsaKaJDk7/4QDv3Ku9f6dvvkF9653B6Rq0c+R5t1DHAl+08UzbZWf+PeJ3Jf49Pru/cMfBPhlkG/UXH4lynUg/vivxd1PFjZpuoKgfbkERVDlbQ+03fPe/nuLf/utpb98ff5zX1383NfmXntj/vNfm3vtjYXXvjr/uTcWXvvq4ue/tvDaV+df+9fF116f/z++slEhhAGxtL3ikzz/vX6VFOQ/yJC3LdJDUpR3a2X96XV3t3Gy1zA9ZJsdaHIPWKcGrWN9xvEew3S/ZfGuY2Pysm/DTfm2V9cmrQ7poSM/d+r4fjxD+j4iOJUkyd3d3ZDHQ5K+rdVF99gQ2Le8NNvi0NZzq3Jyji0sznyCZ/081dnZqtRgDBGnsDB1c3WJQvtEFHXtcrtWxpgZfdJxwvb4YR9N7n2iIimKIoYHbvz63778d//t86+++toXvvClz//1lz73+ddeffXV11577e///u+PHno3MzOhqihVLWfrVEINJjTgQp1KqFWJjSoRYERRzBHCiOjVfr6EXgH8EeyakZl0cngYpFhQOBIS1ok2aOAHeiuSBI+sQNZ4CKYJNgajUaGysM6Fgj4ykDT60Y5Zu1mFAAgoeg3qs4TAixDoEEKN7Ak+9jTRPPsMoSErKOraE4hA/AE2gP/FhlVaFYWKxhR+dTyn/GhD/iFRfU51RSaDUd5k4ty+cYoMeZVF6s++SJLsOW/U82MuOhkWvBHDBOz6fG5NBi5lKCRMXNooFzNFogaplC2RcHi8Bja7ltVYV1tXWVpaWl1VlpaemFuUl5KZk5aVXVJRXlJVweTxGtgMtpAvx1UYplJIhDI+g1NXWFNwrCbnUH7CL4sSf1WS/B+5UT8uivtxWfw7FfFvVyb8uDLhx4XR30/58Ntx734z7r234j/4TkrUD1IP/6A8930JJ/90u+r6JefpE6a+ngvT7qfLS3O7O1t+JTXAGwRJEHu8pkk6tzPk4oUEPxL7K4Tax4i/fdR/UBRFEST1P8rOvhLTciCh/UCU4/8u6MQuj3l9IMvTR1LEo9m192S9Bw7b+NemqKHhxf/61uLnv770N9+a/8I3lr/45tLffHXlC99c+OI3lv/mzYUvvrn0hW8sfPEbC3/75tJff3Ppb766ydXQP23/9WXBV1M4D88vpPdSJEkRnpXJtUedM/16d795esA8O2gb77ePDlinbpsn+0wTvcblIefGk9Mbk5ennp5rMjNPNMlo5cfHvAI8Hk8YQCHmxu+BUbcURa2uzLscaga/KjM7bnZuar+edUidPdumwOQMEaegIGVjeQHuJ0nf8vyM2cwVcwsvtlnGxkcWFt1oOuofUnT3jaJ2d709XXa54Njvfvedf/jHv/vKV/77j3/81m8P/u67b38n6uiHCfFRKSmx5SWJWjnLoBIAbZcfYSD91z0XxB9gGbWykE4NypEYtTJwGMAftGpEEv65fE8sYgkMVJM/C6mgZAmqh6DP7xdMWAxKk04azn8gZuCgZHSzXgFBAGp1CQkNC7HAoMjjWZQGBCshx4SEoaEKEghukLvskeGGkDFB9qI9f2MWg8ysl8Jl0UnMqkqbskjFzhRUxnErYlhlsbyG3JysuIqyzBYre+DGSeRFG4EfkfK/DK6dVBmFcZddjSacJVeIGhurqyqyGY0VTEZNbV1lA7O2oaGusLCwtLS0tLwktyCztqEyMy+joKyEK+Y38rksHl8iEbHrSng1eZyKXGZJJrc8nV2RwavIZOTF1aS9V57wi9L4H5fH/6Qi/u2i2O9VJf00P+aHmYe/k33kWynvfz3j4Lfif/O1o//xekrU2+V5B6tLExTSujMdxu4rrgdDXesrsz7vFjKwLPCJnQr/PBz6MZVE0ABB90SIkOP3vMsfWPTj2fvT+yesfc5fJyniHda1A0fbQdrHgaOt/7WwcxPxd/BOPz3wofNAdJvs8ji5trbTdna75Yyn9eyOq9PTenbHdXbX1bnrOr0FvgU3tZzasZ/aOn6O8mzR/xkwVuyTP9SwPQT9KIOMWwEui9Zabq+MLt7tmOrVufst7mH7zHDL7KBrZsg6OWCeum2euW1Zve/aGD23O3dl4Unn9sYU5fHRVA2x50+nKMrn84FZMPDW7fWViUd98NuV5flmm5LJq8rMinXPTHySp/0cBfBHo4RXUJS6POdGHi3RdaldpapprI1TM/MX5t2ra4uf4vVHkDR3R1LezYnO7muSg1E/i4t5F5M0OI87M4uzkpLjEhJjjyXHlhTGqyQMo0qiU0sA8jCpxXq1SIsLUMCBciHIkiDAwg9KwvQi0j0XlIw8Sw4SogiB+MOqCxpfEkaHBPwg6Od+JKpcGmIkAWCFvlqHhpDC7ZBGTEi+CMpPoKAh/IBglUloBAgYkoeaa1AgYgtKXw0KsH8W/gg3OaNdKrtRbjfKaVmMzKyX2tTVzapSFTNdUBYjrIpnFEfxGHnlpRmFuYltNvbo/WuBF1kkBfXPu9A3qK7TGrskseu4QMAoqK4pV6hwrojD5jKZjXWFxQXZuRkl5QUZ6UnlJbksZmljbW5dUVJpZlRDeUZjeWZ9cXJtwbHqrMPZh79XcPS7JbE/rEr6aXX8T8viflx+7GcVCT+tTvpFcew7+dE/yov+ScrBbya++/XoX76RlfzLqvKj6VHvMMqiBfWZeox5/oxzZGRoeWFqa3OVoiMh/KR78Fsp6uEKIhtAjhXhvyQ9xzvwPn4+94Rdv/aBVtn3/HUiwz584Gj7gYTWV+LbDxxtidcPkCS5vOEZnFonKN/dydXPpZ08ENUqvTJJ7niowQfkwP3dwXvE0D3f4LB38L538K5n4I5v4L5n4I5v8K63/4Fv4KFvY40C/0khXa5PUWF3J5B0EHQnFfgtEyQB9MQEsbnwaPHBqdl+68ygbW7YsTDsWrjb4h5unh1qnh+2zw07Fu461h63b02d2XZf31oe2d3dJulQ1z0fT4gEZHFmfMU9CsPLN1YWm+0YW1ibmnZ0anrs0zzxj6jOzlaxQsKQcHMLk+fdk9B+u7AwZ9PzZNKC+sLfNksrNhbdW1sbn1BE7f/H50/AJamFe6e6TjTGHvv3hNgjCl5dS2vz0eSYjKz0mLjo5NSk0sI0XMw04SKdSqxVCw2aoFYLCj7gAiBDpxLqVGJAaejVkhB0gmCRAOeB4hWgGtlLJikO+byOKkJsejmIDwc7DToxiE826aQmvcIU5A0J4kv2Eo4EsjRQfBMisLCGJXnY/JGpOGi7hLtwwbcWgxKdGoOmk6EsC7wjTGuFce/NVg1Y8CbkXhid4upPQ4FYBE2aB+ad4CHDcisNOKxGRZNJYTfKm0z+6DaLQd6sZdjU5TJmqqg6QVoTX59/SNKYW1eRUZyf4jQy7/R0gj9g9BNkpP7si7jcoXTIU26dEIlqUjPT4mQKsVIprCxOrStNqciPL0x6Lzv23wvj/j0/5qeZUd/Pifp+7qFvZx38Vk7U93Oj38mL/l5x7A9LYt4pjXu7MvFHlYk/qTz2s4pj7+RGff/Y77+R/MG3Et77WuqRt6J/90b2sZ9WFEWz69Ml/NJbN85OTo3MzU+ArAEqQFEECigWCPjJN+BWQMAHnZ0J++DkR137wq8voPu/P0F8e0onP03tc/+FJElnz8yBaNeB+PYD8a7/Pa710qO5e7Pb3228/PmUk/zOEYqk3uFeO3DYIeuap+7cXfovby389dcXv/Tmwt9+feFL31z80puLX/z28pe+vvC3X1/44pvLX/zm/Je+sfDa11a/96FvYjq0s/uZ0qskSVKkZ3Ph0dzd41M9Bne/ZW7YMXfHPn/HuXC3ZfZus3vYPnvbPjNgnb/vWHvUtvTozOr0oGebBlL+QXsAcxAURXm8myStnSMpYnr87u7OBkn5M2631peczRq2qCYt/cjMxOg+PncSGa9z8eIJiVJcw+Nk5ifTLAtBUdT1Cw4dXtFQdVTFzdjZXKG8O9tbawRBhPuK/7AfTVEURS3fP3WjnZEQ/7+SEz80Spkdx1vyy/JKKwrj4qOSU6OLCxLVsgadWgL6L0D5YdCITGqxUSXSqYRaXKDT+AEHhCMI+REEU0KUImhkSAg0AfiDRiHyEOoinAhByAyoLVVAHQnkNkIIFXA8TChBOzLw54bJR1CVRkAlinZGmixqOMcOzpqBAWUovICLTnDH4R0hqgjpuThs2marBuSuOmxqp13TbFU1W1UQSaDfglOBuXpwzC+8FeyBU/fQZFiLSQHwh82ksJoVNovSapTbjXKHvr5JW6lgp4pq43nlUazSozJWTl1JRlFBssPMHOw9Dd+CI92XP/MifQQgnkmKutQub1am3jojV9SlZcT95tjhH0X96htp7/8w69B38w9/ryj6+9mH3iyN+0F9+i+qkn5cmfijktgfFsf8oCLxJ2UJPymIeycv6oe5h7+XcfBbSe99I+Y3/xr9q386/Kt/So1+pyT3oFXPPtGq7us+++hez/LCxLPyrD+regbZ/6LU/vEf/iflXVjf/afqyweiHAdiW/9Lzpnq1kf/UNT5SrTjQIzrQGzrYc3AQWXfXxxpFd1wk7fvLX7p64v/178u/tUb86/+y9KrX136y9fnX/2X+VdfX/yr1xc+98b8q6/Pv/r6/P/5zwt//z3v4F264UKPpnuWsfWPVqSPogivZ3N9Znh+qMV9Szs7aJu927z40LXwsGPmbtvsXedEv/XhZdx907B6x7Xx8PjiyOmF6Z7t7XmS9NG5ZQRJeSiSorw+EKtKkpRnd3N29qn/h5AkRRGba4ttLiNPVJeSfnhq7Mm+PQOEwyNJ8vLlU2wpp14ozMxNcE+OAKDtnrhvVdepFSVVeb8e6jlLkT7K593cWt3Ls/NJauH+ya5WRnbu0eSED/XihlOn2yuqi0rLCuKORaWmx5YVJClFNVoV8N/7VSAGjdioEgEsoleLdJpw5amIZjLE6E3gW6R3E6QjgaQImmwWHAouhYAAoAE0ERXij+AlDd4ZEn0ROBLNI0Fjy1GWBVWKoNJOcNWnoQCgJQIgABIVKEWBilUhqwEgBX1fNaQ30OWwaR02rcOmdtjULU1acLzTrgEL7Ac/GmAL+EjgNjgGXeBWOkseh6jFacUdFsxmUtjNyiYL1mRSYPxctSBLw80UVsUC/CFhZZcXJhYVpLTaucO3zwY+O+7LqzNSf5oF3teA9JCiqHMtEh037uYpXFqXlR79q8zD3834zRslMe8UJ7xTeuxnRXE/Lo5+uyLx55zCD8uTflGR+LPU334t7b03k9/95qFf/vOh334tOfYn6XE/z4j7VXVxvFnDvnTG2nfr/OLcGOHbDqE0npXk9J/6TMEc0+dRZrxQ4IPaX/wBJQ7WnukD0a4DcW2vHGs7EO06ENvxSkLHgfjjoCNzIM51ILZVemWcnJnbqhJtFHE2yvjrpTywNks5myXCjRLuRgl7I5+9kcfYzKrfsR4nvD46uAqKQz/LCiHBCM/mxlT/3GCz+5Z+dtC2eM+1dL997l7L7N1m94B9rM883WObG3TODTpXH3XMP2hfHL++sTIJYj/AWXzebRCqT5HU8vzo+vo8anDaWlttb7eIZMzUzKPjYyPUvr6S4KkA/mgQiTJz4yfHHgJN7qlWtVlVya2NxjnpOztbFEURBOHx7Ozubn96epskyYX7J6+46kvL0tJSjprF9adPtBSX5ZaV58cnRKVlxJQXJuKiWj3NfwD0ACBIiJgjvBcTfgDavqF3SkK4EBANDu9lCh2QFkSBhEgWzHoZDSb87AW02PjHPfjPE4RLQKMnGH8E2Xfht5bgTDAQx06HfCjhpR3iDwgjAHQAWAQQGDTfgAOQQaMKLY0e1Ogdm60BYOG0a1qatC1NWog5wB6IQsBNEFvARxKCPEJOAqEMPLK1SdNiU7ns6mYr3mTBnFbcbpRrxIVGSb6qMVVYES2simWVRIvZeQWFidWVuR0O0ejDW+hL+kV7t43UH61AUiXspnc6hGZJ0vXjCl5FZnbMbwrjf1oa/U5xzE/KEn9eHvfzjN+9mXvoB0VHf1J09Gfvfv/L//G9L7/30zfiP/hJeX60RtnQde3E2MT9re01z84uTIgiCS+Fdus/oxcaQRAej2dnZ+dZ+OMF/xPYz/wPNBA9wzp04IjrQFzbgYTWVxI6Xok7fiCh9UBC64Gk9gPHXK9EuSQXR0nC651fImeXdmdnSfeib3aenFsg5haImUXvzBy5skxSBAUdRySYpErAF8BnjEFgR42kaBLBS+2sLY92z/U2ubsNkwO2+SHH3JB99q5zrM881WuZum1+fF0z3WNbHLCvj3Qsj19YnunbXJ32ebdJkiRJn5fY8fl8pI9YnnlCESRJP12CIjc2V1pajRKMl5YV9fTJw9DH8kn93CF3vHbtnFAmaJBI0nMTxkYfUwTpnhyxWfi4rKih6DfDPRfA8/VSPsLn2dleJz8y1+Q5a+nBmcsuRlFpSmryEbOkzuUwFpXmVVaVJCXGpqTFlBcmqiW1OpVQreTR8cZimHMcAj7CGyshM2LC2y4hZ0ANumHIw89/APTwLMMLAjVkCLCQQZxB8x9BNAnqkYF9FhgbD823IZEbUGdqN2NNFgwSD3YzesnXOu06h02LfouSDQB2OO26liY9WBCLgDvSX/30BsANEDrAbXBTODoBPRqAOVCOBBzmataF3wscCfBHa5PGaVc77WqXXd1sVlpVFU1YEcZIFFTGiGviWcVRAmZuZVUOh1XR3iyM4I9IBYq+VFAE2WJqbNHmdZ1Q1henJh/5VfrRtwuifnjw7a/8x/e+/PNv/T///v1/STjycwW7xChlOkzKm1fPu6fHt+kxn7REFNEfhgUvfuavtOfnPD7zh4rWfuo/QNOVpCiS8ux6yDTr8IHotgNRHQfiXa8kdBxI6jgQ2/EXCW2vxB0/EOeSdrnJh4833j60+q13l7/z/vJbB9fe+mD12wfXvv3e8lsHl77926XvH9o+dRFhUz0kPYkE/qDPtAjad01RtIAZJLD5NpeXn14f79ZP95rmhpvm7zsne40TfYbJXuPYTcNEn2F6wDw3ZF99dGJz4tzq1IWF6eur8498O5vb29sURWytLy0vT6FKIoIit7ZXT56xqQyyzNzYAP7YjxBc1HRz8+YluVJSKxYkZhwbffKUInznz7YYTBxm1SGTtMC76wE/lKBIkvB6dje93t1P/wBWRi5cdDKKStLSk4/q+OVGo7y0qrissuhYYkxyckxpfgIuqgadFzDDSa+WQAgSHv6xp892L4NMkClmz7vvOWI3pJOCKjNQqIE0UKRIXwaNXpVBXgTts4Tkf0AJSHjGKOQ/IAShCQatw6YF/QvwLc1wqJ12TUuT3mnXgU4NTUUEgQ9Xs8HVbACYAxxM36RFl6tZ52rWQdwQ8i26M+SOcLU69K0OPTwMPRKeqrVJA/BHS5PG1ax1WDC7pqpJVSxnHBNURwuro+rz3hc1ZDHrCwS8apT/iNSfeyFvzhRJKbmFJnHSGWstM/doSer7hWnvixpLhKwagxY7f/7s5PTE1tYG8pk21PtK0GM//O+WZMAPAmxW0P75R36WH1v7a5fd99rv+S8URdHDrymKUF8b/0rFhb842nzgsOOVmNYDsa3/W6zrQIzrwFGX5LrbNzg8/4VvLPzl60t/9S8Lf/X/zb/6+sJfvj7/6utLf/nG4l+9MX/gf+7EFS/vem48Xe0ZX1nZ3EXx5wuAP0ARJAjDp91QdMfEu7Mxs/zk6kyfbWbAOjvknBq0T/aZJnoM07fNM4NN0/0WYJxZfty2NXVmdfLM7JPLW8tTG6tzczOPPF6CJEmC8kEz9+7OxtVrxzUmWXp29KOHdwN2rE9R4a/I3t5rMrW0WsQ5khj16OFd9+RTm10pkZQ0VvxmZKiLCno1+3ze3V3vzqd/Wa89vXS2GeCPI1puodWGldaUlFeWHEuMSTwWU5yboOBXQeWHBuNrcZFO5Q8fg72Y4Nj1oDFmKJigezRinUpM+1wkIQwK3akJ8eLKwCg7sI3KUVEUgupJ6RV0KyRU4GCasJyxUPMtzOFADbeokhQKOCBXAfUZsLfS0qSnKQo/pKCxgn5P/EHDlMACEKHVoYdwAWzDPRBMAGABFkQV8F7o3VsdupAzoOd3NetczVpXsxbgD6dd3WTBbOpqq7JA0ZgkrosTVB1mFP5e1JDGZeYJuBXtzfzRh7cizEekKLo/TrtFKPfTYZep4VK7/PGd3sW5qfU1f64SzBdAgAdJkf6hYGh8KAnmnlAEQfm8qO6epMl4cn8+EP5nlNfrRUd8vDh/Hfvuv/VzACSxA76bWd1RX5uM1vS/2XD5H0vO//eSC/9QeuG/5Z3T989Rj0bW3z668q13l996b/U7Hy59+/dL33lv8a3/tfLdD1e/+fvVHx+lOq8teSnngFt8YezJ/AY4ObWXkemPty1LGwAAIABJREFUX378C80jJEVvAzjsf0HurrsXHnRO39S4+8zufvPMkHVuyObuN08MGNzDNvdw80S/eabfvvjQtfX0HLk2vjj/9MFQ587GPMKs+EjS59vZvd51GteL07OjHz+6Bx/EPjwR5P16eLin83KnsskUk5XscFrPXzhpsMi5nCybtor0bIOWE0mSwDxLEt6dna1PoLcK9ExJkqKozbHr553skrKM9OQjOk6eswkvrCjIzc9KSY5PTIotyTum4FdpcREcL6nFRWABGAGQRLBvNnzOnAyqQ4DmA9zRoJEaNKK9+i97BKoCLUiwM0UJEsPMehmi3giZviYL3gmjzOTokehdLMiUOySfQwGj2cNDO2wmfxsFAA6nXQe+AmyBAg74bcgCGAWADxSCgA14EwQWbU4D3EBXq8PY5jSB1eow0vcytjr0YA9YrmZdm9PQ6tChJ0GBC8QuEME47epmK27DquxYsZyZLKqJEVcfqc9/V9qYzWHk8jnlHXbB/f4rwa+1F+7zaKT+SEXAzrifu9jeWvN5d0nKQ8L3sYBt0weRA0lRXuBQfMaoUwA2/BHofoke8UlDvfanPrL54tvd3d7cXN8vu8D+1r7qTyn/ZZgISCL8F2OKpAiC2NwhNrZ9GzvetW2Px0uQhJfa3qG2toldj29ri9rapba2qe0t384uublFErv+E1LgRKSfDKCZD3j+z6aCCQiQdUQQXuSFAOMHiI250aWh49O9puk+/eygzT1gH+vRzd2xz91rmRiwTfWbJvpNs/3WxfHr87MPZx+fXZw8Nzl6ZX11EpyPJH1ez865iy1SnSAp7dCD+8P79zQQ8pAkL148ZbSb1S02x6VTOrPm2o0LzR0mqbBgsO8KcrCPosBwI8/uzsanxx/bEzcutHDyS9Mzk4+oGZkOOyZVCHPzMtLSE5KS48oKUuTcaoA/aAgi1mBCCEG0KrFOLQGLDlwPGqMKQsag2wUdDQMPRvYEqVP3asEE+iYIdJAhSe0Bi0pI6ySYNZGHnUQBo05hQhediqGgR+AGTccF+4GrBWhFaRZEEwIy6H6KFt0Djml1GAG8AF9pBgICER0AEAA9tLcYUawAYUeHy9TeYmxvMba3mNtbzAB/wI29lgE9FQJfgigQKAoB+MNuVjbjNU14iZKVysj7vbjyKKv4iIxdWF6SymksOd4kHLlzgwqC1BH88Wda/mgAEHOAyNQIwkuiOdeBuBgwHIT0x28AVAE/8foICr7bozwHksxBwZ/3YhXM/3gBH9v+4Q+C/i8MgEHQlaBoboA+EkWd/v9IeBjSeAtAjReV1PqDiiR9W4tPFu+enO02TfUYn97UAggyMWCY6je5By3TQ01P+m13b5qnBtvWJ88tj529f8s09eDC2uJDivR5dz0XLp/ENeLU1Kj79wYpKqDAJeiZfgEO8Dl+Yei7M+wcnTnjEil4ArWEh/FsTqvWYZBo+e3HrWAGXnh5PB6PZyfwv/aHAhHAf7h7z7m4uQWpWckfYMycJqsC10jzC7JSUxKSk6PKC1Nl3DKtQqBV8DQYX4PRMg5MBICIH4KoxAaNVKcSwq4KAiOkdAR7aMg64EvosS/i4K6NFB6DtmDQXgzKgiApqEroWwGIBOaWhjMicD/KeYCBcP4cML0yJAcsJGrMGpw6inRh1BCF0GSGBoAJtMkCuQ2aljC4mg2QuoBfWx3GVqepFSE2Wh16ADhonGGg8YeRxiLm9hYzfYyh1WlyOfUupx7CDsiX0OyIAeU8YF8GVbw2WfBmVaVDWaRmJnOL35dWHBWUxYgY2QVZsVVlWaccstH73f6ry0vxphGpF78+W+bjT732s/8CR8giKmGIJ7z+HYhNN0CQ0MTG3KZXdnnc58/8pHWmAWTzp14E4dvennuwMNgy2295elM7O2h2D9jH+63u4eap2+apAWf/Oc3DW+aF++1Pbzsm7rUsTFzt72ntPGU50WFpdupECk5S6of37/dDXwxocwbBO/+v93nCH0PzdEdG7jDqSrML0zOyo3nMonpGsc4qf/B46Fm6Kq/Xuyet9zx/kPCYjemeMw5WfnFqRtL7ckaW1STF9MqcwuzU9KRjiVGFuYlSTrkGE0L8AVSogPzQYEI1JtTgIg2kQ3CRThXCYcggmEBhB0QSCMiQIIRH6AFoIipKsYDmC+2IUSLAAuKP0CH1UOcRPoQFDeeA2g4YSxoy3c1qxCD+QMgPXYh6I4gIadI7g2FHS7OhBYIMhxFSHRB5+DEHjT9oVsMAtiHh0d5iDmFBUAgCMArKc9BsRwB/oNIQCEdQXUiTBW9SVVrl+WpWirDiiKI6ild6RNqYXVOWVlmWfrJFfn/w6mdOhkfqz6oiL7ZPU/uv/6C5LX/AJ2xTgNAwkoIdCnqGC10kRY0vb/9c3L2+sQvTzF4W5EGRZMCM7vPuehYfzg+1zAxY3f3myT7T7JDdPWx7fEt/ySWeGDwx3W8ZvW28c1PX0aJwONXXr7hu32wd6O0w23nxx34zNNRNn5WA1AXNZxAk9Tz0h//uId+urS6YLMpGYc3BD39WlHm0r/vqxMQjr2fnWWckCGJ3d/dT2s033b2nmph5BckZqR8qmNlGrViskqcX5aVlp8YnROVmx4s5ZWpMqFJwVQq+BhNqVAIARNR7LdiXgeQHSl0A6IBOvkVBRjjgCFGhQrVpMFIJJJzu6VJBZ8yi6tE9NaQ2E24xYjazykrvDJk5B88Dvlro5FMoNUUEH3upSpv0LYjIA+APVzD4aHOaXMj+kNYJ2lUB2+COwZjD3OGydLgsKDppc5raWwJUB/3V1Oowou2YkI4M2utx2jVmrMKqKFQwE6U1MfLaaFbhQSU3n1WbXVWReaXTODFyG7LrkQtDpF7KAoFjL8drez/zP6ApgySpU0Mztu7JzKY7wvNjT+a2mCcfJZoGrj5ZJijy8dx6/YmHuU3DsgsTG4SPoqihyaX8pjtlrfct3VOH8B6vh5pY2anteJjefOfU4Dy5X+H1n2mRJAX1mxRFkRTl21nemuxfvtc+22ueGbDO3Gmaudd0sY1jFuQ+uayc7DZ0d8oMeOVFl3Tl/tn5B+3b7msrE1d6Lxsf37lGkR6CgF0PmnMKekF+fEMk/NbVlQWzFRPK2R8c+tW18ycoiqJIH0WQzyKzSZL0eDyfWFkNDt6a6Wu31efmJ2Umf6BgZlpM8kaxKKe8OC07JT4hKjszjt9YrFIKVAq+GhNqMCEtBBGFgQ+xGvNLQ6AoFeIGiB4QXYgsBIKg34YzJfAMyNmCNBzhsAMViobMjEUywQIMB0wptVvUNmS6G4g/D5kbB/svMCgMaE4h4IAMB9ptCcEfLkB+OE1Q5AHZDpfD6KK5kHAUgq6QA0KACMQfkCDpcJnAQts0kDsJvjUAStpbjC1NWpu62ijJVTATFfXxwvIPmfnvKTh5jKqs6sqci6cM7rE7flQd6b9E6iWtlwlY7/f8F9qn9CPBzaPqge6x5UPq/jfrL7n63YYbEz/kXp/f8D6a3ejon747vZlg6Gecejy3vvM2r8twY+rqo/n3FL3/Ju6eXfNGa/pMN6YHpxYOKgZODLpfChaECPRKSJoSoijf9vrWZM/qHdfCbdPifcfNcxI1J2bknHi8W9d3QWrEC88Yqh6dkY3d0i3fb9kYP7M9d3Fl9OziWNfW8hRJi7DpTpafc4JKmufOp/f/eldXFmwWTCjnHo7+7UDPDXB3n8/zEWcBAXzP//cQfuTGTF+rpTYnLzE/47Cak2PUS9gSYWVDZVZOYnJyTF5OgoBVolIKcDlPpRTQ/Rc/yFBhPDXO16rEGlykVYk1uAS1xqAQJHykbQjaQFNKQzLEgo+RojJS1LSyVzgpnMaiQqEGzDVHTSvgW38+qU3bRIemwwFvcEoLlHoApBKIRbfrmoP7LyF+lpYw8sOPTlCdR/CCvZhwzAGVpKAXsyf+6HBZjrdaj7da210WmhQxdbhMx1vNNMgI4I/wBfAHxCWtDr1dU2WR5Wl46fK6OGH5h5ziQzJ2fnVpenVl7vkThonHg/7XWKgwMFKRitQLV/vKf/j/4L0+H/lbRe+lh0sURXUMuX+v6AXyjoN4d9eTpcXtXfGFcU7n01TjUKy+T3FhotR1H9x9cHLlA7zv+ND8d5nXTg3PdQzPp5qHj2puvwz4gwxErYNeCSRCPCThWZ3beHp1+b6z74LUKEkfu6qcvqW/06U1aWvaJHn99rqxbv1kn2Vm0Lb66MTW5Nkt9/nVp52rEze2VkZ9xA7ldx0FC2/+gPIfvb62ZG9W8zHRwZjfd129QFIekiSpj6OfIP74g2QfJF0bM/0OY01WTmJR1hEtL8eoF2mM2uq68vTM+NTUuPzcY0JWCa7gYzIuJueplXTzRSmghSB+Uy4Uf4TgD7BoSiMQbxpOeOzpSQnhOZAptTKYggpsKbAnApEHgB0AMaDjVNDIc1SlgaaONgUbaOEd4awWFLIA5sPZpHfYdY5g5UewBFWHtmM+drUG8x9o54VuuBgRiABVIBa4jrdaT7TZTrTZOgAEcVmOt1rpWwHIAG0aIwAlEJeEsyCgd9OsrmrCinTcdGlNjKjiELvoQwW3sCj/WH198YVTprGRQRjaEIEekYrUC1776L/1+uWiFOXxEkfUfTcezZEU1dY/F6XtpyiKpKg47eD1kfk4Xb/w3Mj96VX51bEkw4Dg4pPajvvggvl4bvOIqr990P3NxquGGxOa6xPGrqnb4yv79iA/y6ID9UhoTKcoivC3UQiSIqm1hSedVkaTIH2u1/T0Bj58XWM3MTTVH9x11Uz1GJ5eV43c0o/d0s3ctizdb10f61ybOLP49NTSRNfO2jTl3YGxbxQ0xDxv58rfrNlYX7bZcaFKciTx6KXzp/23ER8DZ3w+HxoC+AcVSVFbc4PNhtrMzITynMMGUbZRLzJb9DW1pWmZ8SkpscUFiXxmASbjYjIuJhcoZXxcwdfiIkCEhKeQwVCQcPwBlRy0TTcIf6CRpsBGG76AqhQOnKO9LWD+ixJttcBpbWAgHAAiSK65BuADVC7a0qT3wwhwE8ATNCMCAQo8BgUr/oVAEEiBfIQiFUKTEMzhchhbnaa2FjNYaAPF30+huQ20bwKABcQfgPZAN0J8uTSrYTnRZgPIA4CP463mE20WRMoa+BGuZp1dU9OEFatZKZLqaFlNFKf4kJSVV1OZJZY0dHboxkYGIRSO4I9IReoFr/3OX6cIiiJ8BPVrac/5B0sUSTh6J3+n7ANHHFT2XHq8/GvhzfaB2fUdX0HL8K9Et54u7rzFunFyaPb+1FaU+vbbnK6xlc13Zd2ufvfS+q6ha2xw8mXAHwHTOMoM+1ECCZ0sty4f17HTbrYx7pzj3Dwr1OlKJOW/mDjHn7ppHL2iGO3SjFxXPb2hedKlnuw1LNx1bIyf3Zq+vDreuTJ3y7MxQ/ooEnEYffyjCmS2EhRFbW2uOu0ahUYSl3zkzBkXQZEU6QtkrO19Bh9J+ny+TxhuQ5DUunvApq3KyIivzD9sVRQatILmJjOLXZuUlZCUHFOYF8dj5AH8oZTxlTI+Judhch4cBxMyjg4CDphwigIOgDbCwYdRG5gxC50se2pIQ7K/QnQe6JBYetKbCuSQQiaDnoSiQy//MATMv7/Z4KAhCMQK4bFgMCLdv5r0KAWCjJQLSlJHj3Q26QG34aJhh9/nQoOPNoTPCCAJGmdAcNDhMh1vtaLKUyg+RRNBYCuHJlSMHX5GxAT5jxAKBKIQgD9s6uomrFjZmKSoj5fVRPFKj8g5BUJepVzBPNOhnhgZoF+XL4FmLFKR2qMi+o+9CxpbfCShuDz+cGaVpKjB8TVN1xi4hqmujo0tbfWNLkXpB7Otw4KzTzRXJkiKOn9/9n2sN8nYZ+2Z1lyfoijqjns90TT4vqqnrPX+/Noz/RcvVxEkSY4+GWRWvs8v+nVnU+EJJ9Nm4duECQs3xBO39BM3VGPXVGM3NKNX8SfXVCPXNOPXNdO3DEv3WzfGz25OdG6Mn1lz39xcdxNevwU3IHoNjWsj6K/+CFeQurO9teFsVuFqUUziB20tZgq4pj+ywF8CQXiDdz7z3T/4L4egKGplZsCirkjPOFZTFOVUl9rUbJNZK5IIEzMSE5JiCrPj+HU5uJynlPGVMi6u4CtlXJVcCLwwMJfdb7jVSVDOI8S9gmpBAsJSnRwsFG2Yg5POUdhhMWJWxBYbLu8AvRJ0hBvKVYQYYqFKA7ZFICxAdwLdRng+aXM4sAhuuwTRJHZdC8Q6we0VFHmABXoloGkCWydgo63F3B6MLUI8LxB8oC2bPZUlUPYB+y8QdrS5jB0IygERZ60OvU1V06Qq1nCSsIYYee1RftlRJTdfzCkR80pPt8nHHvVSlJekCcWXQrkeqUi9tLWv828piqKZTxSL+Dx0ypi/+0CHV1AERVEer/+OS1u7W9swQYSgCNLjRZLKXt5CSYi1tblTreImddIFVx2Pld3IKuEW/nbulmxuyDLWoxu7pZ24pXt6Wf7kivTxVfnoVdXIRfnIZdl4Fz43ZF9/dHzz6Yn1yc612Z7N9WmgGwWTaWjSBVoTfX7HDBkUVra9udXs0OAaaUzy4Wab9jldBCRJEoQXtGDoek75CUFR1Pr8XaumMiMjvr44xqUutuCNOCbVGbTJWclJqfG52Qmc2hyllKOQcpQyrkrBx+QClVyIK/i4nAdQiE4VEmkqRcEHRB4hWlSQ0oHGiIUHdYQzHBbEDQuNrzD4Cx3CAnUbIQHn4dnnqEsWch4h+MO5ZwMluI0SgkLC+RVUhRqEBoJpD4g/2hE8EU5phGMORNsRcN76+ZUw3St0taA+l5CGC+LC1Xe4jK5mrUNT14wXazmpqvo4RWU0tyxaISoSsIvkwtrT7djj+z0U5R8G+dJ8RoxUpF7W2n/8AQtgjnszK5quMYqivGA2LEVt7PqO4Ld7xpdJirg3s/KuvHdj18c58+ib9de/Vn8x33XfR3oJkuq8O/s/iy48nd9FklVfygp9at7tjVtX7fcHzvfcOHfp0slrZ6w3O2Qz/c2z/ZbZAd3MgGW8W/fkuvLxJfG9TvboNeWTa6onV+SPL0lHrknm+w0bj9q2J89sz17eXrm7tTUX6IwQJNSlks+IKfPsbre0GDCdLC412mTCnh/2EQQBXbgfTQ+G8x/by48t2prMrFhWWWybttiIN4glfJPdnFaQnpyWkJeXxqrNlYtZCgkbk3ExKV8p4+MKISbnYXIBLhOoFQHDS7jzFuKPkPRSOEYOakvRPktQwKhRYTMpUessbLLQCo+AewUiDzh+BaU9gqLAmg1gOelMsMDaS5YRMoclZH+QeiNcz4F0bQAgaKHJD6jnQC0tQFuKwohwSLFnzkf4t2jDJRh/6Fv3Gh8TAkdCbnLaNTZ1pQ3LV3OTccYxZVUMpzxaKS6urUiVCWo6j2uePuoPCJyf87UbqUhF6jOqfc4fI5HAMYr0gf6L+MIYp/NxnK4/Ttc/v7G7sbP7tdoL5+4uUBR1a3Tpn6ouDU2t/o/ic6fvzI3Mb5x7uODz7lIUcRDv/ceic2WtD152HhXoUsEoZy9FEQSYPEB4YNOEJCmPx7Ox8HT2TsfsbfXckG2iR/+0Cxu9phy/rp7s1k90a0Yuyx5cEj2+IJq4olx/2Lo9eWZ37sr27PWtxX5ie5YkvDTh4fPH3vuC2A2w5d31tLQa5SppTGq0Tid7HtgH5X5er/eTfeL0rE+YdbVZ2XGcirgTxnKbji1VCA1WY35lwbG06Nzc5MaaHKmQKRU1KiRshZirlPFxmQCT83CFEEIQtVKgxUV6tQRAkPDQ9JCODNSc2vR0LDrScIF5G3YzZjMpmyx4kwX3+12RsC/oQ4HWFehGAY0YVIERAkFCiBDUnxJinQ1vW6DtjJDWRngmBxqsHpQ5FtJ/CZoVZ0RUokGoApVxhJti0J5LiHcGxUlosOmz5tj5U9uR0XQgf8wgLzXJclWNScqGBGVDArciRi0rKyqMbajNu3jKMDkyRFEEQXjpKQQv8eeWSEXqT772Of8D+d4Lrm8n784fwvp+Le49fnc2WtPf1DdJUtQ3GFcvPFwkKHJ4bPWrdZdmNzzJxsH/t/JifvPg6NwGSVEX7sz9VNg9vrz5Q8b1qaXt/XqQL2oRUGkB5z4jE6HpNHqS9Pl8G+7hmeHWmX7jbL917Jbu6VXF5A3tzKBt5Jpk5Lxw5oZmtEs90aOfHTAt33duPj2xOX1ha/ry5lzP9sZUsEo0JKCdAGac4yftSq00Ni0GwwRQefo8OWY+n++T4Q/fhtugqU1NjRJUxp3Sl9nUjTI532DSVzZUJiQdKcxNZNdky4RsiZAlE3MUErZSxsekfi2IH38o/QvkgmgwYbgKJGQPxB9WHW1soTkPaJoF7hW7GQP4AwUTqLADpTogKIESVLtZhfZlQjojyCXZGDJyZc84jQBjAfM2Wsxo3ySgG6UPgMjGYdMCkUqzVdNMP4UAGYM8kpDk9ZCfuCfcCQ9IDU8ZAbPu0Nm2cNRLSPI6aMG0OfX0AhhF57CpdMpKg7wQZ6eomcmK2nhRRZxGVMJuyKmvyT3Tho096qVfkAQ6dSxSkYrUC1j7jj8IiiLAZw9wAT097D6I9/5G3vNgbiOvech4c5qiiG80XO+866YIqnd0+ctl51a3djc9xO3RtYLmu18uOz+9sptkHvy7vM5E08DnUjpYp0dedio1MLEC2mICsxYpiqB8AJcAwLC7ubEw2j9/r21u0DzehY9exSe79eNd8onrSnePbrJHO3VLM9mleXpdNd2nXbnftjXRuT11bm30zNrkza2Vca9vG3AhBOUDofjwP89HejvPOtVGeUJmvEjUAO05z/UcCGJnZ+f5jwdFkqRnfVajrk5JixHXxHeayi04Qy7navWaSmZtfOLhsuIUXk2OVMASC9gSIUsmapSJWQoxF+APoAIBQhC1UkCLUgNdGMCF7ClHDZlkCwUfIV5ZYFcJaa+00CpRVOrhtOvQSFNAjQA2BZ4zXJnxEcFfME4D8buGqT5poQZQhgY0pPRV32HT2s0qs0Fp0itMeoVZh0GyByaxOoOVqq7gEXThXEtYBNkeiajhzw5lPgD+cNo19GxbDcAiEH+0OU1+pOLUu5z6FofO1ax12FRmTXWTulTFScXqj2HVcYLKBKWwpLEmq6E2z9UkuTfUFem/RCpSfyq1r/2XwOUKfPLwUhQ1urjZPjRzfMC9sO49/2DprnuZIqlU49A73K7mPvevZTfjDcMPZ9Z/q+hpG5g23hj/5+qLbYPuf60+r7o+bu6erjr++F9rry5v7D1/9eUo+h2ToMIEGX59KIwV8wcrERRFebbWVyb7nlzGnl4Uz/U3jfXoRrvU4134+C18uk8/328a78Inb+KjXZr5ftPqA8fW2ImtidNro6fWJm9urYxSPuB8CRpITRDeM51NGpMsOe8Yi1VB/4dSH5ujCvDT+vpqiBHmGRXEu3i25rWamuS0GHFN/AVbtU3NUGB8XI2VMWpjE6OLC1MaqzLF/AaJkCUVsKQClkTIkos4MjELQhCVgq9SCnCFEFeAXDI4AkaCAhH0WwhE0HgxkOERkhKGJoPBy7ML0W2gWRqQAkGbNWh0KSRL0Kmz4RHmsLXRAU0o9IKZHKFESFggeqvDCDJFzAalQSszaBUGrT9UzYxMsAP4A0VIqOMXjW+HsAkVcIStIOSBClAA4QGhBsQfEIWAPTRAASSQAUAQp13jtKudVqUZqzAriuSNaaKaZHF1cl1xgkJeU1uTVVORM9BzanbqceCFFQEgkYrUi137mD/27Fv8n+k9MCx8edvT9WD51ujSpUcL61veXQ95fWS56/HijafLI7Obi2s7D6a3KIoCjYn+8ZXNnZeYSvUnd0GYERC7kD4Y/BVgQ0iKIGmGmaLWV+YXHl5fu9uydNc+PWAe79aN39SNd+tGb2qeXFdO9GgfX1OM3sAnbqimb+iXBpvWH7dvPj2x+fTU6sxNz8YM4KgJik5YJ32dZ+06qzyjOLWeUQwf4nO+k29tbWxtbTzfUw44gXc359Tq6pSMaGV9ypXmGru2QSxmq1SqCkZdzLHYzOxj9RVpQl69RMCQCBhyEUciZElFbImQJZdwgSkGJIIoZXyVUoI2YkJ0qWBebmg6GQ1BrDqF3YA1m1SwSQFlpHsKSP1GleBcUXQD9l8gEEGjwODdgfc1EPkVrAD1ow1E1Ok/+BkL5S1czQanXWe3qC1GzGzALUaV2UAPkfFbeJRNFtxhUzfb/SAJ5X7okFYQoaZqtqqaLHizVQXgAmyXQDKD3hOEPxBLTgBkoPwHyEdx2NQtTVqHTW03Y3RiispuVlpNUoNWYNAK9Bq+SS+w6HkGNUujrMWkNRoFUymuNao4OoxVUpRaWZ599Zx9cmSIflmREQIkUpF6wWv/59/+J9XLFLryKQv+HvzZqaRvY315feTa4nDz8rBtoscw3quf6NG6uw3Tt/Tjt/CHl8Wj1+RjV5VjV/HRq/jyXcfu+Ont6c71qfNr87e31tw+D01akL6Ll1pNNmVOZWp9TabfMkMG/DJ++WqggsYwejw7m5vrFI04n/0Egi4NOxuzWrwqLStW1Zh6o7XBoa3kc2p1emMFoyY+MTon51h1aTqfXSPk1km49WJ+g1TIlAgYUiFTKmDJRTy5iCMXszAZVyUXYlIhJvfjDxjKrldLNBCIqMTq4AYNPQ6GtuDSo1XAFRcQFahKFLWcBA94C4yJ9xMkdh3kQsAVPdyiggpR9+x3hLRdQlSiUFQRYnUJWYB6AYQHQFdWEw4XENsG5Z0YMatZaQ6YkBUWg9xmwpuMuM0gsxrlNEWEA+jgsKlbmzStdi39K9JBhsPVrINyWj+Gs4FnrWu1a102XZNFbTMprUa5WS816SRmrdioFeu1IrWSq1JwVBgXV7JUSpZRL7GbMZWoUStnyfg8EUfZAAAgAElEQVSV1SVJmckfMCoyK/NiSwviMrLi6ll1J5uVPZdakJeWN/J+EalIvcgVwR9/koVOUaGjxsiNxanlJ5cnew0zg7bRXtPkbeP0bfPoTdXoNfnYTdXT66rxa6qJK8rpW3r3gHX1Yev22NntqXObM+fX57p3192E10dS1I2udmuzOr8qp6Ysy9+aoUflUcHAgqRC+zI+n2dtbSU4COQZjx/Z3l6f0eJVGVlxWk7arfYGp64KV3K1ek05ozI+8XBeXlJ1aTqPVc1jVQtZdUJunYjLEPMbJAKGmMeUClgyIVsuZsmBKETCAwGpkAWBRIhWJQZj6sBCKRCgAoGjW0CXhE4pBR/Z9RAioELR4HZJYJo85CEgaxKefgGBQhApYoOXcEMICgkxnoSAjxCQBFJWnXYN5BUgewE2wDbYaLL4PcY2kxJOsTHpFQadxKARG7Qyk0Fq0IkNWplBK9NrxXot2Ckz6qUmvcKkx2xGf8Brk1XTbFc7m7VQXgqTXp12HRDzWo0Kq1FuNohNepFWxVUruVqcr8K4GMbDMIHRiDscJp1BLpcyebwaNqMME9SJOWU8ZlFJUWpmdnxJWWZRUVZ6xrEPj7x7LDEqMe79orzk4uJsHJOebjf1dp32/zlQVMT8EqlIveD1IuIPFGogwswI/ggq9LdB+lPSfT7Su7Y0Nffw4niPYXbYNt1nHe/WT3brJ27pRq7io13qiRvY5E31bK95psc0d9u4fK9pe/TkrvvC9vy1jcUh39Zc/+0zNpc6qyi1ujCD8nkJKsB2wPwQuvkTXsTW1obX+xypqcj29vqMXlWZnhlj4KXfam9waCtVGFutxWoaqxOTDxcVJFeXpnIbqzjMSi6zhtdYy2XWcFm1Il6tiFcv5jEl/EapkCkVMuUiDsAfShlXpRRgcp4KNcXgIg0uUmNCsIGqQEAQCNSf0pZaLVREBhs0jK3BDhFaDLGHGDMktwM1o6K2FGfwuBbIIsDTAuYDRT/IfQFUQswsiK4ToBCnXQP6GvTBarDd0kTPuqPFLnazymJQGrQynVqixoRqTKhUCjFMoFDwlEqhUsnHlVxcyVUpBWpMqFNLtCqxXi0x6eRAt2s3qxxmtdOicdk0TituN/uJDYNGpFOJVQoumFeMyXk4LtZoZHI5VyYGYJGLKxpl4jpWQ2lVWW5NZVFJSVZxSU52TkphYXpNTVFFZWFJaUFdQy2Lw2A11vPYNTx2WWVxck7y+6zKdGZlhphdhUnqem+eA01baBn7ZH9ckYpUpP4I9SLijz0r8lYCK/xXEdhD+iiK8Hq9G0vj84/OzA/b5wdt07fNUz3GqVuaqZu68ZvayW793JB9+rZhsls/fUs/12vafNDmnbrone/amb+xMnXt4hVrdmlsftYRyrtDQM2Ov5DPlDDNLPB4CNiC+ZingGx71mdN2pqMrFirIKP3RKNTV4XhbJVGWc+qS0o5AvAHj1XNaaziMms4jTUcRjWXVQs6MkJunYhXL+LVi7gMPxci4colXEzOA7oQXMH3EyG4SEOzIHA0DLTAhOAPwB+EG0QBF4IyELDLEKK9CAEKqHIT1YdCnIHSIWAnNIOgUAZgHVo8EZgmE4I/XM2Bxw8wB4o/AAsCzgB/KI0/MLNepteKtWqhQsGTy/kyMUsiYUokTImEJZWypVK2XMLGZQKlko/jQjUm1Pp/mWKTTmLQiLRqgU4j1GmEGhVfpxHpdDKVSoRhIrVaiuNiDBMoFByBoKGxsZrDqWOzKyvLszNTo6oqMqtr8sorc1LT4vOLsqvqK5isRhWuVCrEIhFTJmGKBLViQTWvvoBTmVaXG9VYdJhd9H55yi9zY37BKDtWmHO0oTJTxsobvnWeoiiKgpLqCAUSqUi9uPUngz8i9XFF0An3JEgb83m3N2cfLTw4NdtvWRi2Tvdbxm/qpnqMkz3m2X7L/JBp5rbZ3W2cvqWf7TXND9uXH7TtTF7Ynb/hW7499vhEazN7bXkOIgWS9FGgF0NAFeweRZK+jY21PygvzrM+a1RVZWXHNYmyhjp5Tl0VrmRhKnkjuyEh8XB+bnxFURK3sYrLquY11nJZfv6D21jFZ9fw2TUCTq2AXS9g14u4DDGPKRY0ysQcuYSrlPExuQA4YmAXBrXAwOYLikIAELGZQOCHGjWIggXFHGiPBg20CJaJBOazhLRUaPyBqjgNdEvFryNB4rmM9Nm0yA/yu0UgFqGXnxGBZmCoQWmyqKFiA6pB4Z4mCw74D51aolNLcFwol3MlEo5IxOTx6ni8OpGIKZEwFTIWpuAo5WxcyVVhXJVKoNNJNBqRSiXA1SI1JsTkPJWCr1JwMRlbIqhjM0pryrIKco5VlGQyG0pqawvT0xNKywobWfUcPpPLa2SxGzhcplDME4u4CiFDwi4TN+SK6nOEVRncsqS6/KO1uYcbi2N5FQmCshh+4aH6rN8x899j5P2+Iv13lVmH6qvSi0rSa2rzGZUpV047wv4oIhWpSL2gFcEff2IVrPxAiiB9pJekI2hhHIvHu7Xivrt0t2NtyOLuN493a6ZvqqZu6uf7zDO9+sdX5VN9+tlB62y/dbbXNN9vWHt8cmv09K77wq770trUta2VcYLwUpTXS5EEsOkEcSGBVgt8PNvbmx89Dhed/UtRlHdjTqeszEg70i4tvH9O2KKtUilZCqWExW5ISjqan3usoiiJx6oWcGqF3DoBt07AqeWxawTsegGn1r+TXc9n1Qk5DUJOg5jHlAnZAIUopKAdw1chplz4FahDkC6MX4gKQlEBYQDdGU0W3G7GQBwqTCQDOwFSQT0gKEQIUYwGQxCoV0UhiG7PBU+ILhS1QKcJNA/7B9bQUR+oDQcuoEu1m1VNRqXdoLAbMKNWpsGEuIKvkHKkokaxlCES14slDXIFS4lxlBhHpRLgOF+JCzBcrMJlWg0mFwtkYhaHVc5iFguZhTxGIbu+MCstOjU1Ji8/vbgsv7K6LDs3o7yyhMVp5PDYcrlUq1GplQpMJlbJhbiEg4nZmIytFNYJanOElYnCsihx0YfiksOS0iPcgoPsgoO84g8l5Ue5RR+wCw83FBxhVybya9NZ5SmlOTEsZhlHyOVLeIVFWSfam8FsI+KZLcJIRSpSL0pF8MefcKGaGALYmwkYJQIOAN+RXs/O6syD5XvtCwPm8ZvayZvqqV7ddJ92uk8732+auqWZ7TPM95vm+szuHt1sj37toXNj4uTGxKm1px1rU1d21qYpn5dCB8cA9WkYz0GSpM/n+YgUEAS9+Dc9W4sqWVl2RlSHpPD+OWGrvkoqqm1k1TGYNQmJhwvykqpK0kS8ejG/wd9q4dWL+A0iLkPIrRNya8Rgm9Mg5DTAjgwAIlIBC3AhQAuCmnI1mFCtFNBeGKFeLTJoxAaNGIayw9h1sADsQCGIzaS0GhVWowJaRtF8CwAO2pwhAVywq2IKSRmHDMqesAO9KSRFAzZxwHLaNXBUTchEPXTGnt2saraqwOOnNadSINTQYDxcycEUbKWcjcl5coVIhcsMWoVWJcZxoRITSWU8kZgt4lfwuRXl5dmZmYm/P/ibrOzkguKMxJSo4tKCuobquobqBmatEpfhaoVcIZLJhWolT6cSKiRsmahRLmjgM0ok7DI5u1LMKZOwy2TcCo2sUS1nqyQMOa9cyioS1qTyKhL5pXH80lhOaYygLE5YniCoSuRXpXOqsji1ORJOMY+R31hfbDApXcdbWo93tB4/8fjxYz8LSFEwvTdSkYrUi1kR/PEnVh/3hkpHa5AUSfoIygMZaJIkvTurG1P9C8Mu9y3tTK9+6pZmskfrvm2YHTDN9lvctw3TfVr3bcN0n959S7s4YFu917Yz3rk5fnJj4uT69NXdtXGfz+OlSILykT4inNsGzheC8O56Nj/28YNrA0GR3u0llawiKfG9E7LihxfELfoKjYpbx6ioayhNTD6ck3OsoihFxKuXCBhyAVMmYshEjTIJU8JvlAgYEkE9MMKIeUwxv0HEqwUQBIASEZch4jOlIrZcwgZhZTCdDHzEV2NCLS7QqYQAfBg0YqNWYtHKrTrQhfEvgDbAshjkYJn1MotBDpwjFoMcZmMAgQVgRFoduhDdBjrNBJ21BikQGOQV0meBzaCwzC49bKaAw5osOBibBxbASRaDHBA8Rq3EoBEZNCKjTgiiNXQqgV4t1GlEGpVApRRgmAjHxRgmUigEMhlPImPX15eWlWSUF6dXlmdlZsYlJB4uKsmsaygtKc/LLcpmCzgsHlckFyvUcolSjOEyXCUTiVgyEQOXMjBhlZJTjHMKlbwSKbdEyCrBxUxc3CDnlSsFlVpxvZZfpRfWaITVKnGdRsHS43y9kqeRsTFxtbKxWFqbKaxJ51VnsStz2dVFEla1Wsaz6NWXL5y6M9Q1OfZ4cX5hZ2uX9BHQCu6HxsHO8EhFKlIvYEXwx59B+ZUhXjBKhthaWp7onrutn7qFTd5STHer5/rMs/2WqT7jdJ9+uk/vvm2Y6TcuDJhneoxzA7aNkY6tsRPbox2rTzpWJq7srI0TvtCcdZQIIUlyd2fLn00Ch3FAKibsquDb3dAoatISf3cKKxu5KHfqKkx6AZtbU1tXkJb8fnF+SllBkohXLxHUy0SNfqut0L8hETBkfIaM73fkSgQMwJSADUiHSIBBRsxSSDkYndcOItvVSoFOJUYhiEknNWjEZr3MpJMCqAEQhtWoMOulZr0MXMjNehlcdEKGErZjwFe6BROUEOqfb+Lwkx9w1murQ9/erG9r1nY4gvgMp11Dp5HqWpo0TruaxiI6h03bbNM6/O5W3GEDQWEaqxlgJtxikJt0EpNGZNZItLhApxKocQ4uZ2swvgrjqdVilUqiVksVSrFYxJVIWBxeVV19YUlRKqO2kNlQwmJUlJTmZualV9ZVMBobhEK+WCFhCThqo95o0KhwOY5J5dJGsaBaJqjiNhTwGSXcunwxq1jMLpKxizF+KS4o04gr9bIaraRKJazEeeUYq0RYlcYrixeUxYvLjwkLD/PyDrFzD3ELY/klidySZHZJCrMoqaHgGKMwSVhfrBazLpxquzt4e3zs6eLi4u7ubgRYRCpSL0dF8MdLX7RjliJI0ucj/ezI7sbSypPrC7dN41ck073GmQHrbL/F3Wea7NEu9FvnbhtnBwwz/frpXuPMbcvMgHX9cfvuxNmNsZPro8fXJ69sr47RKMSPPAJTN0ifx7vl9cLrBIF83evxeTa1ytrMlIOnleUjlxQt+kqzls9kVTbUFaYlf1hcmFJRlCTh1gLwIRM1giUVMhUSNroHbEsEDDG/QSxgCOlmTZBNht8gFjCkQiY4HpNxcTlPrRRoML5OJYSNGL1aBDaMWgngOQBzABfEHyadFG5bDHKIP6DB1eUwtjQbWhy61ha629JiaHMZW1v0ba4A8gC4hM4Q07U69DBFo9mqctphIwY11CDBHibMppdb9VKrXqrX8A1agV4t1KgEOo1IpRKoVCKlUqhWyWVyvlTGkwnZgsZKEa9WzK+V8muZdcUZGbHpOanFFYV1jTV8EbukvIDJqhfJxUqtWqLGVHq1VofjuFghYStFTBm/XsSr5dQVMyty+LX5ovo8aUMuxi5SckoV7FIFpwznV2pENWpBlZZfqeGWYswceW0qt+gQK+f3lfG/qIj5UenR75cc+V7+obfyDn23KOrt8oRf1GUcFFVmmCSM41Zt1/nTd/u6p6cm1tdWwIuWDr77+FGIkYpUpP6EKoI/Xv5CgsIIoM7zUn484NlanH94capX5+7GZ/sM833G6W71Qr91ccA2P2SZHTAsDNkX+m3zty1zfZb5Qdvqo7atqTObE8c3nnasTVzdXnvq8+5S/vSRgBjF5/N5PDshyGMP2zC4eXdLizWkp3xwFq8ZuYo5deVGNbeuobi+Oj899WhRcXJ5YaKUVycVNkgEDCmvQcitA1wICjtABIhUyASHiQUMEb9BzG8AqhExp07EqxdwavmcWj6n1q8R4dZJBAxwBqWUg8nYuJyjVvJARwZgEb1aROtSpegGoEkg/wGZEtTmCpgP4J7tcJk6XAHNR3uLsc0FOi+m9mZ9h8PQ3gwaLnqo9giRpgKTCzDdOK14k0lm1grNWqFBJ9ZrRVqcr8UFapyvVotxXCyVCWRykVwhlsv5CilHKmyoKsstyk9rqC1paCgrKcmKjv59ckpsYXFedW1VVX01W8hVG7UKFa7WarRaNY5JZTKeVMoW8GoEnCoxq1TYkCdi5AobciSMAlljsYxbgfEqMH45LqjAeeUSRoGCXaJgFyk5xXhjvrQ2U1SexCuKacw+WJv2q8Ko72S9/9Xc997Ifverib/8l4pj/9aYf0TLK3NohFdOt9wZ6JueGtvaXCfBhEX42oik/kQqUi97RfDHy14kRVD0HBmCNgaQPoLyQZvMzvL06pNzCwPGuV7TbI9+6ga+PGhdHrS7uw3zQ5aFYfPcoHnmttndb5m5bZnrM688aNlxn92cPL359MT61MWd5SfE7g6FmnJJ38b6EvzwigCRPVgQYndLizEyUj/sVNU87cKaDaVqjFFekVVbmZuSEl1QlFJZnCzl1MpEDCmvQcyqFv//7d3nc1R3uifw/2Df7Lu7Vbv75u74ztzrsY3T2J5xxB5swEZESUgotDrnqM7hdDh9+uTOQS2pFQkiGQw2GAw2IIIkonEgCZTB2MZESd1nX5xWwnju3fKiKnueT52ijkULhVa5v3p+z+/5ET6WRGJUccGlOIudDcbYYJxG47Q/yvhjbCDCF0LoQIwKRMliFYQmvGTIQ4Y8VMhDYm4Sc/M7a6IMyqeQTILIJAi+HDK7KYRPG9NdFHzm4O/5FtT1ucTG1tTmjoYtndltG5r4VMEvsvCnye/Y2jZ9hhx/jAtfDpluLN28qWlLV9PWzTm+QLJ1c27Lxqau9Q1dHelN7an2XIzPQ40NdDZDNTQwuVwq19zQmEtmGqKZdIxlCDzoRVwmq1lht6qEtWsrypa77HqzWaVQ1NUK1+nNOiToo2OxcDIeTccz2WRHZ0trSzbXmGhIkgkmEKe8aRZJMa4wbmFD5ihuTZK2BG1Nk9YG2p6hHCnKnmUcDaS5gTI0BFQprzzqFrOOOqK+gjCUuiVLnOJFltq3dGtfUax6VlPxkkf1vlX+PuYQbmzCuvdvPnV037dfnrxxfXTOGsrcXSqzJtk8otcJkggAvyeQP37vHpofxnFcnuMmucJMm2pxcWbix+EfLu6/caLl0kF2tCd742TnWG/76KmW4b7moZ62kVNtY73t1/s6R3vaBo7nRk51/Pjt9vuDe+4Nfnq7f9etq/vu/vDN+MSd4qtJYfzOreuTEw+mKufcP1iFmRi/n01jGnnpniak/1h2a4crStu8HkMoaJdKqwwmudUgioS8UcYfJb0xwhsl/WHKHyX9MSoQp9EI7QtT3ijpjZLeGBWIM7447Y+xAb41lU8kcdIXJb1hykvjbiLk5KepEkEXjjr5Gz6FROgAXw5pSJKzIwhf8HioEML/Od0gsj6XWJ9LbGpLb+5o2LahafvG5mJhY0vrjq1tH25r27mtnb92bG37cEvrjq62HV0tHxaPlW/qbOW31aQ25OLrmyNtjUxLE5PNUE1ZNpOJZDKRVDqcaYg3ZJOxOBOO4ASBuN0mt9vktGrddm29UVpZuapWUKnUSE1mvdvvMTssSr3WHfB5CRwlSW/Q5w94CMIXZUNhyptkvEnancRtyYA57jcmMVMcMycxQ5aqbwxbczFXLubKhR3NtK2ZtTeR9dmgPotpkz551F7N1q8OqhYjwredNW9Yql7VrH5WtXqBbu1LTvli0r4uQ9Rvbia/2LPpy75DN0cH79y+VYwU+Vnp9OfbpmbfTY37hxIIAL9vkD9+5+b+rzs/sxaTnzqXeObFIF/IT9y7eXH4zNarn0f6D8dHT7ePnW4d62m+3tcxeqpl7HT76MmOoZ7W4d62kZOtgydahnpab3299cG1vfeH9t25tvOna/sf/HA5P3m/UCjc/mF4bOzSnA89k0Jm3shx3OTEg8YGUicv3ZNDLndnt3a4kmFrjPVHo0GptFKnlxu1wqDPRpMelkQiBBKhAyzpixC+KOmPkt4IgYRxTxj3RElvjPLx+SPK+CO0byqU+Pj8wZIIjbtp3E2FXDhqJ4IOHLXz+WM6hfBLMzE2mIximQQxvTtmejmG7w5pbYq2N0bbG4tBhF+F4W82tKenNr/ktnXlPtzUunNzO1//4MPHtq5c1/rs5s7U+pZoW45paWIa0lQ6QaWTRCZFZDJsNhtLJplUio1F6UgEj0XQCOujccRerzXpFQ6Hsd6istr0UlldTW2lXCOTa2Rak67eZmUj4XRDKpWOxhMsv/GYIQME6iEDzqBTF7BISLuMcqooj4p0SiNeRdynSPmVGVQdR2QRjzTlVzbh+mbc1BjSpf2yhEsQtwvClrURwxpSsdQnfttV+7ql/BX9yhdFi5+Wlb/lVJeH/YYNzfTxzz+6eunM7Z++f+jkn5laRvGYol8YXTPnXabjxpziWWHuWBsAwO8A5I/fvelDa/PcTFU7P+vFYOpx+eKvqIX8g1ujXw31dV09lLzWnR491XbjbPtQb9NAb+P1c+1jp9sHjzWO9ORGe1tGe9oGTjSN9rb8cH7Lg6F946Of3hnY/dPQ4Ts3v71989LQwPnrN4Y4jitw4xzHFfL8ePg5nxvHcRMTDxqypEa28pNmz9UTLTs6vE1JJ0sjDBMQS0qNRrlBWxtALDjmoEIulkTClDdG+WJUIEb5IgTChtwM5uLzx/QVo3xR0hvGPWzIzacT/mEM5mJDbjbkpoNOKuQiMSd/8bUQHHXiQReBucmQhyV9MTaYioUakmRThuGDSC5bHBbChw/+4mskfDThKyLr21L81LIN7emujmRXR7KzLdbRGm1tZpuzVFOGzmaoTIZNp5lMhk2l2GiUSCToaIwmGSzodwf9TgQxIYhJLF4rl9fodBJrvcZoVkvkdUESiySSiUxDIpWMxhiGxRkCYwgsyoZIzEkFLBSio5wqyi4h3eqITxv166I+Q9iriQW0lFPMOCUJRMt4VJhVHPMqE15ZzCeJe4UZrzjhrmEsZZRpJa5dgsoX+kSvO6v/Wl/+F0PZK+bKN12iZZhZlCYdm1qTn+3Zefbs6bHRwYnx+8UfoamnkpudEPIFrrjzaXJW9njEj+fUz+F/Ei5+ft4hAOA3DfLH798jfm/Mc7M3x84qS8ysxhcm7n539eSlI239X6SGjjaM9OTGetvHTrePnem4fqZt9FTbcF/zUG/T4ImWkb72oZ624ZMd33+9/d7gp/cGP711eef3Yz1jg/3HenZPfbz83H9+5vMYH7+faSRVkuV7csjlnradnb7mlCuZwuNxQiRdbamX1RsEAaQ+FLQTQReJOWncHcHdYcpfrHwQbhZ3MSEnG3IzhIdPG/xfsUEXgzr5wMEGXXTQyYbcYcwdxtx8LmEID18RITEnXw4Joc7iFXBQIQ9DeCK0LxEJzm5NbWmMtDdGOxtj65vinc3x1qZoLhtuTFMNSaIhSWRTJH81pqlsimxIUw1pKpkkUik6lQ6n0tF4IkwzOEUhQb/dYzfhPjvut4QCVrdTKxSu1RvUdqcFQT1BKoTgQUfAH2QZMh6JxWKJRCweYxjSh3rrEZs8YJMGLCLCpQoHTAxqYjBTOGSMYsY4qosH1DG/KuKRsi5pxKNkXfIoIos6RTGHMIxIWY+EsNWEjKsx9ZKA7G133WuGVS9I339G9sECbenLLtEiTFMeQ/TNYXTnxuZjB/df+ubr7777fnKcf/XP80cS5rnCTBqY/RM29RTz9bVfygv/OG1AygDgnwHkD/CQWbM6OG5i/O71S8cvfJG98Cl17XBmtLflxqnW4b7my0fSA0ezI8ebh3rahvraBntbB0+0XjuWGznVef3c5nv9n4x+8/Hly+euj5y/NXzq/v0fimsvhZmdONz0y9bEeEsDoVWU7m3xDfR27NwYaMmim7vWh6OoULTSWi+ymQSo10ziLirkonGExt0s7mIID0N4aNLDZw466CQxJ4m7+DoHi7tY3EWhDjro5C8yYCcDdgp18Bf/mDDhZkmEJRG+LsJgLjLgJDE3jtpRny3ot4cCDhy146idJZF4GE3GQ5kE0ZyiWxqYxgzRkAo1pPFkHEtGg7EIGg6HwiyRTEWSqUgyFY3HGJbFWBZjmGCEQSMEEvJaVIpqtVpoMCrdHpvdY62T1hqMar/PHQyhviCKkUQik05k0olUPJ5go1GCogIE4QuFENxnJRAT7lSGLMKAYR1pE1IuWTSoSxH2NOVMUI40606z7hTrzDD2VMiY8iviiDTsFNKWGsJQjiqXe0TvOmoX1le/Yap81bLudWvVGx7Je0HDWtKuiKH2tqbMvj0ffXm6b2R48N69e9ByAQB43CB/gIfMqoUUJvmB65MPbt+4cOibz1Nf7wkOHk6MHG+8eiTRfzQ52ts82NM8fKJ56Hj26rHMUF/bQE/rtWPNAz2tF79I3x7+cvzB7Zv9++5c/eTW2LmJ8Tt8IaQ4oXJqJ87kxIPmJlKrKN3fjvb3tu/Y4N/Yzm7ZupFmfXXCVXqDyKgTUCFXlEGjpDdC+MKUN0whYdxDhVwM4WHJ4hIMQ3ho3MWGEL62QaEOOuCg/HbKb8cRSzBgRb1mzG/F/HZ+qSUUcNBBN4O56KCbDrqJoIPEXSTuCgbtPp8ZQcx+xOLzmIN+e9BvJzA3Q3ijpD/C+mNhLMKg4XCIDRPRGB2NUIkoHYlgkQhOEqgfcQS8TmFdlVot1ukkIkGFwai02Q12R71KI9eYdAGaoKJRNpVJZLORRDISi0bjMYohSQqjyCARdBFBB43ZGKw+ErJECUuStCQxQwJTx1BlGJGyDmHUKW4IqDKoqiGozmDahF8Z9cmjPjnrFtG26pBxNapZhsgWOaNwysQAABSNSURBVOuKkzasVW84694N6tZGPPL2CPbxhpZjB/Z+dfbU8NDA3bt3Zz3vMDMUADB/IH+Ah+QLHDc+XUSfXp7nuMkHt4bPf/rVZ5HLn0cGj6aGjqVvnMpdP7thsKdx+ETzYHfT5S/i13qyQ31tY73tX++lr/ZsLRQmf7rae69/993LH41+u/vy2X2TD27P+jj5fJ7jJiZzzQSfP66d7Ny9ObShNRKLMwHUIpaU6zQCo7omHkYbM+F0HI/QAYZCwhTChtxUyEnjLhp3RwgkiiNRHAnjnkjIEw65+EUZGnOQmANHbZjf4kOMfq8J9ZpRrznos2B+ayhgJYJ2OuCgAw7C78BROxFyoqgj6LdjAUcAc2MhhGGC4QjORnE2QYZjRDRGhyMUSWE0gZIhLxp0Gwyyer3Ea9chNq3TqlYoakUSgdlpF2s1DjSARRmb3+elQmQ8wsSjTDRGxyIEQ+OhIBbweN02xGHxIzbUZwv6LFTQGqNdCRpJ0u6msCdLmJvI+jSmjjirWMsq0lhCGlcQhuWYegmpXYIp38GUi7yihW7JQnfday7Bq9bqv5nX/c1e845HWoLq18a8yo6Yd8+WlhOHPv3myzMjQ8N37twpzqLluMnC1EYlviPnv9yEAQAA/79A/gBzFffrzgwNKxQKXGGSm+pgvfvjd0Pn9lw+khw8nho+lh3pyd3oa+s/nB480XK5O3v1WHasr3X0ZOdId+PA0U35+7cHLp3sP97+w8WdZ/fFL3W3/NT/8e0b5yYf3JpuDshP3s+1x3XKsn1tgat9HR9tCu7Y3OT3Oxx2mUJWaTVIzNqahniosz3Zmos2pKlYBGVJhF9zoUIuGndP95lGyGI7CH/DN5ySqI2YKn7w4QP1mlG/JRiwBgNWIuTEUBuGuXASwSkUZwgmxrIRio6xTJgkCZQm/Czlp0lPMGDxe00KabVcXlNvkOt0ErNFK5EK1lWWadRynU5jsRodLns4noqlGyOJdCwRpRmcpkI46iMwHx5AyJDXj1iCiInw1dMBB+WzYm4tiahwu5B1CMN2YcQlZlxC0lJNGEpD6pKQcikqWxSQve2XvB6QvoHUveoR/A2pe9UrehWVL/QrFxPG1WFEkiUNXQ3Evu3tvYf2ffvl6dGRgbv3bj38rM7axfrII5R/6R4AAB4TyB/gF+T5l6x8nivkC1yem8zn89PzQu7cHBg4te2bg+xod3rkeOPQ8exIT9NIT27geG64r2XwWMPQ8ezA0Y0/Dl88c+bI5b7dV452nPyYGjnTefPslptfbfnhyt4H353jxu9yHDcydjka8xtUpQfXY1f7Oj5aH9ixOYvjLpdVrJZX6bV1RnVVa4b5sKt5U3uitSnalGWT8VCUQWkcoUIufhsLFbTTmIPFHXznR5RCWNxFhZxE0BEK2EjUhvrNgYA1GHIFMU+IDJAMRrA4HafDUToao/lGDYoOeX0us0UfCNi9LoPPbVTJqoTrVpq1YqNWYtDKhKJ16yrLDEZNvd1s9zjsTpvVZtLoFSq1VKsS66S1DoPabjI5rTaP3YzYtH6PEfPW06g9gjmihCvBuJO4LUvYkwEd66glzZWoaplf/p5P9DoqfM0neNlZ86Kt8kWP4G8+8WsB8SuI4EVX7csOwesu0d9R/fIYUpej6z9qCx/c2Xa6e9+Vb8/dHBu+e/vOfy0u5GfvaP15Z+hMQCn87C0AAPAYQP4Ac8wMS51+AzczGLs4qowb5/tCbgx+e/Fw66XPYzdOpEdPNF071jzY23r99PrrfR2DxxoHTm4Zu3byfN/eaxeOXuvp/PIAe3ZXaPh468ipzu8v7hz8cufZnk9O9BzatmsjxXgt2vL9bd7+3vbdG9GtGxPROOY0S1SydQpVjUpe0Zpld21r27I+vaE10dmaWN8Sb2mMZBJEmPGRuCuEOv2Ixeu1+P22YNCJBRxEyEnhCI57KMZPswGGCWBUCKNCOEOECDSEB9CAB0Vd9fVKq0GCevQBt85hUer18rLyVWJJrd6g0OqUeqPGYNGLJAKVWqbTKvUGtVIt06skJrVUpxLqZTVaQbm2erVGXKoQLJdVr9QLSy3SCodGQnqt0aA1FjInCHOUdCRwW4qwxVFd2COmTOWYpsSvXOyXvuEXvxGUvBkQveap+6uz5iVzxXPGsgWu6jcwzfKYR9LKWrY3Ewd2tvUd2TvY/9UP33937949bmqpZGrj0uyJKvmpyPgIjwoTeX5w/uzHzL6BcRsAgMcK8geYqzBnVGVxOabws5p8vsAVuEKBGy/kb924cuXklqtHEgPdyYHuptGetuu97cO9bVePNl3o2Xzx28PDV3ovHu+43J05sysweDx17Vjzl0fat2/JdnTmEtlU+6ZOjHQ5DWs/a0eu9LTt3ow1ZjGVQWTQ1Mlk69RakUZR3Zyid+/o3La5cfOGbGdror0p0pyi47SfCDpQn83nd3gDLh/m9RN+nAkRFEYzIYbFsZDP53ehAY/HbfO5jTazWqGoq6kpU8oEeo3YoJUolTVrSpdJxLUatVytkYskQpFMajAZ9XqtUasy6dRqhVghrpHXlokqlgvWLJZULJPXrFIL1miFa+rFpVZJuUtZZZNX2NQ1Nl2NU1/j1QsIuyLqMyQCumxQH3VKGXtN0FAWUC33ihZ5a99wV7/sEb7qEb7uE78dVC1lzeUpn7iVtWxrZb7Yvelc98GBi+f5qsb0s1D8xhcmOS4/WZj42VbqwnRcyE8Pc/nF4JDnuHw+P8GXtaYG0P18X/TUkw/1DwDAYwP5A8xR4IpzG34+GoSbOeR2kt/Gkucm+ZeufD5/9/vBka/2DRzPXTucGunJjfa0DRxpvNLb+fXpg+dPfnatb9PoqbYTH3n7D8UGu7PHP02lk1hDwnfgk+xHH+Ywot6uWX1oo7+/b/3H2/CO9RGZTiiXVEkVNSqNUCYqD3nM6QiGeowh1BkMOlHUgYUQikYJ0o+FfAyLMyyOEwE0iFhtRnO9zu0wWetVWq24rGypTFKhVQtUaqlMKSqtLFtXW6NQKZVKpcGgM9brNDqlWq1UKZQKuVgiqRbXrZVWr5FWrKytWCZYu6y2dIm0skRds1JdtVxdtUxXu8JQu7JeVm6SlVuVFU59jVO1ziErc8rL7cpyq3ylVfS+W7TUJVpUL3jdXPOaveoNZ+XLLvFbQW1J1FKRC8g7YradndHuT7q+6jt89eL5m9+N3r97bypnPPwnNzVmg+8SnXM2ytRQ0anHTU+RK0yP6Jhu3Cm++z+qZzw8F79QKEzPrAMAgMcB8gf49fLTg00f3Bq5efHzkZOtoyeaRnuy/ceavzneui3r2pUwXzuY/PrzyNEu66XPE90fJ7KZQJJUn9sbOXYwGyJMDvXKQ+s9/b3te7rYHduyPtRud+oFdRUiaa1EJjSYtA6HXlKzxud3BHAfTfiDXofNrDYoBW6TwmfX2k0yk1ooF6+rrFylVkkNRrXepNbqVRJpnUhco1Qr1FqN3mhQKuVSSZ1UVCOuXSerrVKJa6S1pcq6tSphhby2TC4oldas1NSt1gtL9eI1OtFqtWCFQbrGKFlTL15jrFtpEJSYhCv0tcu0VYsNVe/p1r2jWfu6es0rshXPCZcvkK16QbX65frKN4OqFUlE1hF37V4fO7Rny7meg4P9X936fmxi/O4//j4CAMA/D8gf4FcpzOpFKNb/C+P379y80X9opK9jsDszfKJxV7vVJn7zSLt99FTLxw2KSweifXszDXFnhtSd/pjuO5ijKatLu/pQp+vC4Yadrf6uDiYcRdNpyqSXuZ06hnCHaTcZNGIOpVq4Vq8W2E2S8hVLV5S8XVVZUlm+QiisrK0tFdRVrBNUKlRSU73OYNRodUqtTmnQax0Oh8vrQwIoigXxoNdulCsFa9SCNVpBqVFYqhesMApXGepWGupWGgQl+tr3TXXLTDXvG6oXqSoWKsrflJe/rih9Tbb6b+KSl2TL/yJY/EzFwj9VL/qP2qULJCtfMlQvcinXxLzq9Uls3/b2U8cOXvrm/Hc3xsbH7xc7PSeLJYRZA0MffQ4wAAD8U4H8AX4lfo771AlhsxpHxu/8eOPK4aHe3MGdqN9VtauhfuxU52edlr3N+r796ShlJhFR327q7JFWnKx3G8tObPFdOda8JePY0BgkaQ9OIjqVwGUSe8xSi6FGLllTUbqkumKFSi5SaxVKlVSnV+kNKom8VqEWORzGgMfhspmtJrleUWtUCCxqoUMrRC2qgEXjNikcWqFZVmWTrrWJVmjK35KvelWy/GVRyQuSFS+IV74gWvG8ZMVzspJnRYufrHzzX6vffqL63SfW/f2J6nf/VLno32uXLhCveNlQvcivLaURdVsisGdb28kjn1359vx3N8bu37873bHLn3kya7PJ9Ddj7toHtFUAAP7pQf4Av06+UCgU8lyhwP9any8UJqeGnBa4Qp6buH3jzKFOxivYGDONHs2d2ctuj0uP7olhXqXXWnlkB37ySBPOWF3G8u4uT39ve1fGsakJC2I2nPILhWUiQblcUiMW1QSCXk/AZbZp/IjD70NcHqfNZrPUm60Wo9dtIf1Wk2iNeOVbivJ35GVvyUoXqsvfNlS8qVn9injJM8rlz0uWPi37YIF82bPK5c/LSp4Vf/Bs3QcLqpb8WbDkyapFf6z4+79VLfpj5Vv/Vv3Ok6Ilz5vWvePRljMeVXsy+PGWllPd+y9/8+UPN0bHH9zjv+iZ5hh+CwnfKzrrmu4JLb4FAgcAAMwF+QP8WnyjYqEwOWffZoErcBN8p+qN0SthryrrlXyzL37+APtRSnpkRxj1yG3GtXs3urr3JGjW7jZUnPuEGjq7qSvr7Ex6UnE00xgTiNYKBGUapah6bWkqEtm1e7vXbw246n1Ws8ducduMHqsOMSrNotLaJc8JFv1JueRJ8aI/qkqekX3wjHLlC8pVz6pWP6de/aJi5QL+kpQ8U73k3yve/ePa956ueO+5uuV/1VYt9mjWhf2Gzgz56daOk4f2D1z4+scboxPFBRRu9tJS8ejg/OzdyMUsMv3lz5LnuDxkDwAAeCTIH+BX4TeJznnpLUxy3ATHccXOhwLHcdzGtrhTtfLDBuOBTfZmbM3uzgDiUmnVpbs6kAM7GJaxeY1rz+0mR851bUjVN9HGGGnOpELVtatWrFokEZVVr1mWJfwfb2xS1i4Tr3pNtuYdVdlCxerXpCUvihY/LVn6lGz504qVC9TLnpUte0pa8pTw/T8L339KsOTJ2qV/rn3/WcEHzylKXzPUvufSrMXdisYEuntbx4kjBy5/c/bmje/Gx8c5jptqy5g6Fnj23tc5/rNzUqarIFNfPeQPAAD4Ocgf4NeaHps5PX/ioUmaXL5w4tg+jfi9LYn647vJTQ1ahtCGorhGV7krh3zxEUMxVsRQ1rvNd+1Ey4aYpj1qotwCh3Fd2ZpFb7/zl5rq9xe+/lzp318UfvCXqsVPV777h7pVz8kqXxEue0ay9GnJ0qdqFv2x7J0/rFr4h7KFT1S991Tdipe0Ne851eWMV9/RRH+yo7Ov+7PLF85/Nzp0/96dWZ92YSZtPOKLmpxOJLM6OfJz330qX8zaGFuYeeQEVxifsy4zE3Gg/xQA8M8O8gf4leacl8tNzaXgCtxUESBf4PI//fSjy1SWQ+vOfJrY0u5ryKU7dn1kscp2Joy9+xMh2uwxlfdt9V74PLUhomiL6khXuddYvuL9V159+ZmSpW888cT//utT/6t84X+8+/z/qF3+58MHmumIZuXiP4nW/EVW9ppFXBK0iLJR/67NbT2H912+cP67m6P379/littzJh96uZ8dOGZGZcx5BPcLEWHmWJyH/6YAoQIAAP4fQP4Aj0m+OMeMG5/gCgWOG7x0dkcbur3ZGMeNTbl468aW51/8k73u1V0bUIywWOQlfZuRi93pVla+PW0l3dUeU2lZyV//z7/+9wUL/vAv//Lfnnvyf1aXvBwwVZ440PXjzcsnew9+/XVff//X18eGHjy4x8GwTgAA+E2B/AEeo+l9Ivl8cc731UvnulqwTMKZjGJJ1nXyYOOWLXEijSWy9PH9HX37wptiio2Jerd+mUnytkn8nkFdkmsKtnemjnR/duP6MFeYnDrIJP+o3gooQQAAwG8D5A/weOQLU62pxaHgBS4/wW/TneAmHvAtn9yViycQn2n/0QN9Z3s+3t2+a4NrZ4dl98ZgRxrp/mznzeHLkxN3OW6iwI0XZu0leWhIOQAAgN8cyB/gcSlMbyMp/jc3vXOEPztmguPGhq/4POaW1lhTLhIj1Hs2Bi6c23P3p5tcgZvkZm1zLXCFyfz0XA2O4x7VHAoAAOA3A/IHeGyKe0Meygf5Ar83hMtzHDc2fNXm0qaydCxiz6UdF8915/MT/NrKxKOnlRczyC9sWoGKCAAA/DZA/gCPyUx/RqEwWbymZnlN1S3y1wYuGR0aJoKEw+ZLF07OjM2YtYOX372a5yYLhcnZ892n0wbEDgAA+M2B/AEeo0JhcrKQL05FnbUUU7wvTA4MXk5l6e1bW7/96kxxJSVfmB4wyj106Hx+5vbnszQKhQIEEQAA+K2A/AEei8LP96cU7/k5XHwJpDCRn3xw//bMjPPCZGH62JRH/7MAAAB+DyB/AAAAAGC+Qf4AAAAAwHyD/AEAAACA+Qb5AwAAAADzDfIHAAAAAOYb5A8AAAAAzDfIHwAAAACYb5A/AAAAADDfIH8AAAAAYL5B/gAAAADAfIP8AQAAAID5BvkDAAAAAPMN8gcAAAAA5hvkDwAAAADMN8gfAAAAAJhvkD8AAAAAMN8gfwAAAABgvkH+AAAAAMB8g/wBAAAAgPkG+QMAAAAA8w3yBwAAAADmG+QPAAAAAMw3yB8AAAAAmG+QPwAAAAAw3yB/AAAAAGC+Qf4AAAAAwHyD/AEAAACA+Qb5AwAAAADzDfIHAAAAAOYb5A8AAAAAzDfIHwAAAACYb5A/AAAAADDfIH8AAAAAYL5B/gAAAADAfIP8AQAAAID5BvkDAAAAAPPt/wIDZ6kRg7plZ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png;base64,iVBORw0KGgoAAAANSUhEUgAAAtUAAAGsCAIAAACdFMyoAAAgAElEQVR4nOy9Z3cbWZqlO7/wrjt3Zrqnpqu7uqd8VVdmKiVRoiTKW8rTAAiDgPdAeH/CwIQDSNFLIuVteiellUgA98MJBJmmq83KUmZVnmfFkkg4MiXmwtZ+97vPfxsiEAgEAoFAvFr+2w/9DSAQCAQCgfjJgfQHAoFAIBCIVw3SHwgEAoFAIF41SH8gEAgEAoF41SD9gUAgEAgE4lWD9AcCgUAgEIhXDdIfCAQCgUAgXjVIfyAQCAQCgXjVIP2BQCAQCATiVYP0BwKBQCAQiFcN0h8IBAKBQCBeNUh/IBAIBAKBeNUg/YFAIBAIBOJVg/QHAoFAIBCIVw3SHwgEAoFAIF41SH8gEAgEAoF41SD9gUAgEAgE4lWD9AcCgUAgEIhXDdIfCAQCgUAgXjVIfyAQCAQCgXjVIP2BQCAQCATiVYP0BwKBQCAQiFcN0h8IBAKBQCBeNUh/IBAIBAKBeNUg/YFAIBAIBOJVg/QHAoFAIBCIVw3SHwgEAoFAIF41SH8gEAgEAoF41SD9gUAgEAgE4lWD9AcCgUAgEIhXDdIfCAQCgUAgXjVIfyAQCMTfPP1vfDoYDODv4Q2D4WAwGA77w/5gMEQgXgVIfyAQCMTfOIOdoqI/GA6Gg8HWcLg5GPYHw/5w2O/3QyUSfYBA/KVB+gOBQCB+eAYj/pJfpL/jgjcMBoMt+OkAypTBsD9ECgTxKkD6A4FAIH5gtra2tra2+v3+X0p/DIaDwSASFvCLDIb9nWOZfr+/PZdBIP7yIP2BQCAQPzB/aeejPxyZHINBfziAM5dhf9Afbg2gHBmED0P2B+KVgfQHAoFA/I0TzVaGI6kRpk0HL2EGdas/HA6H/f5mf7j1w36riJ8OSH8gEAjE3yCRodIfDob9Qb/f/+SLL/xb9xJyc7IuZ03PW7/zYhQFGQ1mhn/pBAoCEYH0BwKBQPztsL1Y2x/AT796+eLhR58pcyvHc/V/OTP1syMXfncu8etTM784dOFIsvDkw+fDwXDHJi4C8YpA+gOBQCD+Cvi2MfHnnYoXL7fe+ujZ6lsfmusPpzntMJE7QhSPJAt7pxJvnr/y2plLfzx75WfjJ984P3Pr0ZPRcAaOYQaD4cgL2fE1UDAE8f2C9AcCgUD82BhtyYZdHWE3x/au7GAQWRyDaHrSH/QHw/5w8KK/9fTDT9qrd821RxV3+XCqfIwqXiqyY5djvz50/Pf7J36/e+9v9+7/zf5Dvz168ldHzv7uxIWVW3fClx28hOIjWtOFLx7egEB8fyD9gUAgED80A7j6Gr71f01VwPtHPsRgsAVVyE5n4uVm/9kXLx+/93z53tuLd99aefpB98E70sL1KUYZj6fOFdjJMrtvOr7nzMVTM8RVqnhxBj967NRrb+7+7e5dfzh06HdHzvzT+NHu6vXhAO7GbA0jt2MwHAwGW18LiSAQ3w9IfyAQCMSPiHAzJbIfQs/ja+bDYDj88qutdz789ObD99trDzh/jW4t8s4S21lurz/tPny/0Vs6U6wdilMXC8wEnv3jyXP7z1+Nlei0aFJii+LNZF04PxvftW/fa3tf+9PBQ7+eOPOPB477y7egAno5HAwHUBQNR2WpCMT3DNIfCAQC8aMj9EIGO6yIYb/f73/4/Iv1h+90b9xXezfy1rWUPpdUvKzq1uyetXJ77t6T5sa9KUHfM0udTVcv5uv7p/E/nr44cXk6XmZma/LVmnqpqs4wepzRMEa/imf2HDjwr2N7/3T41BsnL//8wHHr2spwCCMgfbiyOyorQyC+Z5D+QCAQiB8FI80RDmL6sBhsMPjqxeaT95/11h/r127XO8s54Od1Pwf8NHDSarugOXWrZyxt9B6+zc6tnSxUDxDpCxXuYpk7HKcmrsQupbMZXk+KBsaB2bo+W9fjDR2rg9m6jtPa5EzyT2N7X9t/YPz85V2TV3955Ly1fHPYH/aHW8PB1hA5H4i/GEh/IBAIxI+FUbxj+HJr85PPPt949G5z4SbjrhTs+Rzwc8BPq05OD3LATwMvb/canQV76ZZ3876xeptUrEN49gieO0zkxmbxfZenT04niCqXk82k0KR4k+RNgrOSrEVwVpwBCRokaIA15NMXp9/cP7bryJH95668efryPx+/JPUWB/1hv78Jkx9wBIQsEMT3C9IfCAQC8UMz6uz45LMvH7z70dzGI8FdLltzWd3LKO287uZ1N6c5OeDnjSCjuXkjqNk9rnPN23iw/PQDdfnGhQpzEMtcKNQPY+nXzlx47dipS8lsmlMzgpnkDIwDmGiSYjMldZJSC+cNjDMTrJFgjQQNyKpw+vyl1/a8sWtiYs+Zi785PPnzQ+cFf2Fza7jtf/RRMxniewbpDwQCgRixs+1iOwH6H3jjHYQ7LKPQ5p977R0J0+Hm1uCTZ5/efevD5dtP9LnrJXsuA4KU5mU1Pwf8oubngF8AXiRBsrpTMQO5uyT7i9fuvXXtyXsZyzmWLhxPl6cY5XK5cSxGnJ7FEyU6xao4rc1UldmaOk1rUw11uqHPMkacAfGGjrMmxhgYYyZog6ANoiKeOHth94Hdu49M7D9z6dcTZ/7P4cmqt/zFy/5wsBW5MsNvbOVsDcNJDQLxnwfpDwQCgfgPsF2J8fVVlB3iZMfSbD9SIeHBK6MnbvWHL14OPnj2+c0Hbzsrd+XuzbI1n9W9lNKBxkZe94uaX9KDoubnQTcNvKLuFnU3q7oVoyd6S62120sP31l6+G7z5v1LDX7vNHEYS49PYa9PXh2/eOlKtliQzaLaTklNSmwlhSbJghhnxBmQoA2MMTHOxDgTYwyCNhI0SLDGDKMnaI0os8fPTO4dP7Dn8JGxcxd/NXHyZ0cmi97qs882w29+1D4C/wP7kWmDQPyXQPoDgUAgvslglAIdDIebw0F/dGbbzrKv73wW/LUfHiPbHw62+v3+p1++fPL+s1uP35u79VDrrdDta3kjoFQ3qTik0s7qXgb0spqf1/287paAV9TdAgjyRlBQvRTw0sDL6k7J7oJrN7XeirNxp3v3SS2Yn6By4zHqTKpykiy+dur860fPXErnc7KRlW1KtFNKhxSbKalJiTaptEmxSYktSmwRcouQW5TYSgstQrBx3sIYI86AWF0hCvTxE2fGx/ftOXp4z7kL/zJx7OfHLxfclWefvRgMt/8EvvlHgRQI4r8E0h8IBAIR8rVJS1QxGsUvo5Nj+6MdlWjssuPpWy83P3r++ZN3P1y9+1Zz6S4fXC/Y85TqkkqblF1K9TNqkNX8rO5ldS8H3Izh5nU/r/tFows/KOlB2fALwCsArwCCguoVTVdfXOuu3124/1Zr/R6u2Ptj1DEqfzZTnria2Dd55VScIGssyWqxuhKj9QRrYByAOQ+MMxOCFefDD+CFS01SbJJCi+SbFGenpHacNwnOSFfYs2cnJ44d3Xvq+Ni5i7/YfeAXJy7nnNXnX27C/8ydvWTbx+oiEP95kP5AIBCIEYPt3wffeeTKcDgcDvv9/nA47A8H/cHwiy83P3j2+ZMPP7vx+ANn7aE6t0G3llKgSyguKbuE5CQVJ6V5Gc3N6l5O8/K6n9W9HPBzwM0YftYMMoZfAF4oPkA3r/sl4JUNt2y4Rd3N6y7TmW8ur68+eOvOR8/Za8tnC42jieyFPD0xQ+67PH1keiZWKJdkkJUMgrN2BEu1eEONM2CGBtMNPcYZsyyYZUGMNWcZY4YGMzRIMCbGmDFaj/NmnDcJwU6LZpoRL0xNHT9/duLixSNTid8fP/PbywQzt/HVVy/DgMuoGB7+YaBcKuK/BtIfCAQC8U0Gw2F/GDWdb0HDY3M4fOujT+48fW/p7lPz2i0puMn5axV7PqcHKc0jJCchtnHZIZWA0py06uQ0L6u6Oc2Deys54GcMP2P4eSOA5kfeCLJmkLO6MGFaMntFo1syewUQ5HU3b3hFq1eyPG1+de3tD+cePKXM5hiZOk2VL+brp1P5Ewni1EycavAF1copzbzczMp2WrRxFmAcwHkL560Ea8zQYIrWY6yZYI3ZhjZDhxIEKpJ4AyQYc5YxYg0Qb4DZhobx2lSuevDYsd2HxveeOnlgZvZfJs69NpWVl+5ubsGM7csoCILEB+K/DNIfCAQCEfK1KGl49ttwc7P//IsXb3/yeXDrScGex6QOzrVIvklwdlxs47JD6UFK81IaDGp4Wd1L6W5W9wogyOt+wezmgJ/VvQLo5vQgpwfQCCkAD05bCqCbMdy84RWAVzT8ou5WgC+4y/XmHN0KrPnrvbuP1esbl+riRCJzNlc9ly0dw6ljMWwqXyxKRpo3EjTAWZCRrJzSTCs2yZsEF05e4DXDGnHOwkQb48w4bUD9McuCGG/inI2xVpyzZhljlrFmGWOGBXFGu5gpj02M/Wls1+/3T/z2yIn/949jf7iSa63efzmMlnKjk/AQiP8KSH8gEAjEN3m52f/g4882Hr0bXL8H5m9Ya/cZfzWleYTUTqtORnHSspNUHFLuUKqbUb204kLlkdW9jOZmQJDTg7weZDU/bwQZw88BNwfcvBHemzW6WaObN4IC8EogVCol4JU0twrc9tJGe3ndXri+9uhp7+7Dass/TObH8dwxqjg2FTt4ZXoSx1O0kBUtjAOEbFOijTH6LKthop1SWmm1nZKaMFuK81aC1WcZI8ZbMd6M8ybOmjhrxXlzhjdmOXOGN+OCFePNacGaEq0p3pyWWlO8iYn2xXTxjfGx1/fu3nXo6OsnJv/XGwd3xcr++qNw72Uw6Pc3d276IBD/KZD+QCAQfz30v3ZC7Db/gXfAUetGuDa680Xhu+lXX71858NPb9x/q3vjntJdLQGvaPh0d427tl5sX0tqTlJzUroLvY3wUt2c7ORkN6t6GdXLaX5O87K6l9b9DAgyRhT1CK8CCHKaA2crcChTNPyq1S0bbgEEabWtdK/dffjonQ8+9ldurD5919p4MCsqu6fiJzKVM/nqSTJ9+MrMRaqQ5dScaGQkKylYBGckBYuS2zBkGufNpNpK6Z202k5KNvQ/4rw5y5mznIkJzbhgz/LNWak9LVhTYnNGbM1KzVmpOSPas1JzRmxNS6241Jzi7bhgXUpm943v37N/366jJ3aduvC/dh06mGKWH70X5mC+tYI7GAy3A6lIliD+LEh/IBCIvxrCf3BDduye7Gz0+ua98Nqu7uiP2jiGL15uffzpFw/f+3hu/Z42v8q4S2Wrm9OctNzKaQ7nr+hLt7lgqWA4Kd2lNCcar8B5Sg74Wc3Pql5GcdKqk9HcrBoKEXhtiw/Ny+t+AQSj3dpR8gP4BeBVTK9qeCXgpYz2+uO3X2y+vPPOW8uPn4rXlk/ka+N45myRnsxVjybIc2Q6WReyAkjxGsWDlGylFRsOXDDOJOQWKTYToh0XLExqptV2RmlTchsT7RhvzgpWTLTjUnNGtKel1qzSmZWaU2KoPKYFa1qwZkR7RrRnxNYMb8wKVoy3SFa5FEuMHzzw5sEDrx878frpS/9z1/hEpnH3nY+G4YSqH/5phzJuK1qQQfoD8edB+gOBQPy18rUWiuiWHdUdOx8Aazk+e7H19MNPVh+8463dlYOVkhnkjQAGQuFOSlbtVOyePL+hLN4udxagh5HRXGhXRBd8PNQZadVJq+00cLK6B2cxGTUsMA2Vykh/5IBbAF4OuAUTmh/dsuGXDb+se1WjV2vNa0s3Ft9+v3X3Ia5Ze2ewo8nCyVT5ZCJ1bAq7mM5TnJIWQVI0CMHEOJCUzbRiZ9RmRmkTgh3nTUxoYlIrITZnOSMuWKTSTOkdUmkmRHtWsKDPMS3ZM3J7Rm5Dt2NGtGcFa2YkUKAQmRWsGd6IcQbOAoqRr8Ri+8b3/+vY3l0nzvzxxJn/5/X9Zxr64w8+Hw43h6H2iBaDNgfDPvxDR/ID8edB+gOBQPx1Eu2CDrZGWdHRdGYQTQD6L168+OTZ50/e/uja+j19bpVxlwpmF4qDvO6GBRsgKJjdHHDLuiP4S2D5DhusZAyf0t2U5mXU7RlK3ggKZrdgdnN6EJkcGc3NaG5KdzOam1ad6PbILAmfAty8EeSNsEwd1nvkdbdodGlnUemudu886qzfpeeWT5e53TPJw1j+0DQxMTV7DsPICpMVQEowKN4keZuQW7jUTAgGzhsppZXVnZTSwqVmjLfigk0oHVxuxyU7LtmE0qZ0l1Dacak5K1izI59jeqQ2oPiI8RZMgcxyxgwfhkUSrI4xepIz0ox89srU7v17Xj+477UTp39//Nx/333kqtR673koQYbD4RZ0lwbbx/Yi/YH48yD9gUAg/nrofy1aMGoB2/6ndtjM0R9+/Mnzh4+eLK4/1IPliunlgJvVnazayetuWHAeHqri5/SgAIKs2qm2fG3xlrK4Ue7MU1o7pXdg1CPano0skBzwof6Au7XQ5MhoLqU5lOZAOZIDft7w8oYHY6d5wyuYftHw87o7skO8nOZUm3OMu2SvbCw//SDYeJDUzLEZ8tAMdTJTOpIg956+eAYj0jyfl/WsbGdlOylYCdbARBuTwlFLQrQJuUVp7bTaJtVOTLRjoh2TW7jaweVWTLQwpYXLLVxuY1IrwdsxPhzExAU7vHgzIViYaMd5M8YZMyxIMGaCNQjOSNAazpo4C4i6cPbK1J7xvb/ft/+NU5O/mTjxd2PH4pr70Rcvhv3BYLC1NfrL2f4rQblUxJ8F6Q8EAvHXw2AY/bManog2Gq9svnz51Weff3n/yTvdlQ2jt0o353OalzE6oesAunnQjXZfc5pfNLpw3zWrdoqGz/lrxsp9NljJWX5K74xWZIMc8NN62BIGr20vRPdHx8J5Oc3LaG4aeBmtk9E6Ych0dEGfowC8POjkgAvlS1p1Gp0Fa+W2vXx7/v5b/LW1g8nSnyYTB7HcwQR14PLUiXgiVqimJZ2SQFIGlGKkZCujNgnZjvMgzpsJuZWQW9OCBX0OUmkSShuXWwm5BVVIXGrGpWZCbsUlG5NahBSOaaBNEmPNGGsmBAuuycDiMowzcd7CGJ1kTIwxMA5gjIGzJsboWF04NXlxz/59uyYO7j517tfjx//HvlP51vKXL4fDQX8w2BqMFMegv/kD/Xwg/ppA+gOBQPw1sSNq2h8MBs8//fzJO+/P33hgdFe49nzZ8KH3kNVgONTNqF5K8yjVzWgulAUlMyiabsFwSsAp6p16swsW19WFjWpzLg28lO7C6jB4CByczkTmx84P8rpfNHzorMDDaeHHOc0paA48NA6aHKOej2BkhwRZ1S1b3faN+927b2nXbmCK/doV7I/npsdj1EQM33fu/MnpGFHlMjIgZBMTTUw0ScVKa1ZebWW1FiXahGBiI4UBRy243JoVzIRo42IrITbhqCUuNRNiMy5YCd7GORvnLbgLE2PNBGNC5QF3dDEOhGXtsLudNWGbKsboOGsmaIBxJlHhj56dHNu/b9fExJsnz/7LvpM/O3iGDVa+3BoOh/3hcLM/HEAHaoDcD8S/B9IfCATirwbo7W9ubn740Se37j92Fm427G5e9zOam9X8KPuZUT1Kc1K6Cz+FR6sUDb9kBiUzTHvAfjDOXzFWN9juQt50oPKAjaXheosZRDViO5vEYFIVZkdgsUfBcHJ6OwfcvO4WtcgXcQogDJ+G+kP3i5qfVztMa85dv29dv03PLZ8qNv5weurNK/j4ZXz3mUuHp6avUBmCFQjZxHkjpdqUaBOCHRcsQrUoxcoo7ZzSpkSbFJuYaMcFKyZacclOiM24EP4aF2yY54jxZlywE7yd4G1ocsR5M85ZCcbEWQsaHhgHEqweSZA4A0YSBOANEA1iMMbAOJOscMfPTI7t3/vmoYNvnpn8h7Ej/3jqsraysTkcDrdehOsw4cIRAvHnQPoDgUD8xYniGuGnYYHmjgd8/RT74XAIg6VbWy/7/c1hf/D551++/f5Hdx6/O7/xkHeWsqpHSR1CalMjhyOjeuHuqwb7OZy87uaMTt50CpZbtv2K6cFD3XLAzWlOrTWvzl+X5teq7fmM4WY0N6/7O+TFtzIfI1GS12GlmAuPjoOtHlBwZNVOHnQiIQLtllC+GEHG8LOqV7a65tLNlQfvuhsPSNB8bZr43WRsz9XU+FR877nJAxeuJGpcXrPitIhLFiGYpABSqp2UTZK3E7wdl+yU3knLraxsp2QrKZtx0YiJVlywMNEmBBsT7RhvxXgrzlmzsGGdN8OEB2cm2LB2PcGYOGdDSYFxAGN0jNExDsyyIM6AaUaH59VFdyVoLUGDBGvggo5X2KMnz+w9OP764YN7zpz/5z1Hfnku5qw/HIbx02FoUPW/+TeLQOwE6Q8EAvGK+I53ojCxuAVrND959umjt99bvXvfW93oLKxpTk9sdTV/CXRvNJoLacVNyQ4pu4Tsp7RgR5jD2w5khPuxYZd51fLLhlsyg6LhwwRoXneLussHq/rSbcZdggOR8HC4HUUd8Brt2bpfe/HRJm1Wd+DT4SoN/BiGPAqaA5Ml0P/I6QHUN0r3ur/xeOHRu9Ly9XMl5o/nZt64kNg3mxy/Ett/4eJZnEzUBVK00loTF/Q4o5FKMyHomAjSWjMpNBOskRCspGClVDut2BnJSslWUrIx0UwIRjiRGamNGGfAC2fNGDcKdowkyM52dowD0O3AOBCeXcduPwBnAc4COIWBGiXJaESxfvT06X0T47uPHBk7d+X/jB3bNZtZuv/W13QkDOgg/YH4N0D6A4FAfI/0o/qNEKgtvsuNj3oj+ptbm19+9d5Hz8yltbTZwRR7lmnGuWaCb+Fii5DaSbGdVJwU8DNqWC2aGyUzspqf18M0RgF4BTPcOinCXg3Dh54H9DYyWqfWmgeLt5Rr6yW7m9WdrO5ktM72bi3wioYfDVxGV7grC188KjAtGn7BcMI1WsMrmD68osBp0fDh1y1aPbp9rb16t3f7sbWyUex0d8fIX52+MjZFHbhC7D9/9VQiFq/UkqwSZ0CcB5RukZIeb+g4bxCyGec1UjIouUkINsYBeGNaa2ZlMyvbOaWZki1KMklBw3kDygWcDWtP4wzAGCPOaAlWhzJiNGcBUExEV6QzMA4QtIExRnSOLk5r8Ik4a+K8laC1DG+QxfKJU8fHJw7tOX7iwFXs5/tPjOOV9acfDgfD/tZw2B/0hy9f2Y8d4q8RpD8QCMT3Tn+n5vhW33n4gM2XX73//oc31+/cefh08d7jutsjZJuUO2nFz6heSnZIuUOqDil3koqTUb2UFqQ0L637sIcU6ozwIFmYtwButO8Kz1UZ+RNuVu1UzEDqroHlOw13Ma+7abWd1Z1wG2VUjr4tNaD/ofvbqyujLxGeEgcv0y0a/g51EsCCkJ0iptqck/xl5/qduTuP+bmVy3X+d+emfntmZs8VYv/l2fHzl0/P4hQnZRUd55Q4o2EcoCSQVkyc02K0SikWKQCMVXHJoORmkjMwDkBFkhKMlGDAvdy8audkMy2aKcFIcjrJAowDcR5A0RDaG4yOMTrBGThvRIGPkV4BOAtIFpAswFmQZK0wfMqZGGNgjA7dEYwzoY4hWS3FKmS+dPT4sQNHD+0+fmb3qcs/3396IlV79P7zwXA43ET9Y4h/B6Q/EAjE98l29+h33Dd8+eLL58+fP3jytr90XXeuiZ2evbQOVm5lbR9TWmkdnhMb5DQ/q/kwPZpW3LTiUqqb1JwMCCVIToc9HG5Oc2DME5oQ25UbulsCXsHsZrROVnfqnTljaUOdv1lu9lK6m9E60Wbs6HDaoDQqBNsObej+yBHxwuAIiASKVwBB0XQrplcxA2i0FI3uN3ZkmM68vXRz+cHbvXtPS05vLJH5zclLey+TY5fwPWcvH7hwZbpQwWgB47WUbBC8mqC1BK0RvJ5TLIpT46yC8VpGsigeYLyWlM2c0kxxAGNVnNPgyS8ZtZkWzYxk5GQzJ5tpEaRFQPGAZDWcBQRnRMoDXvDGb+iPkaoAZPhgI8EasyyYZUGCNaLnxjgd4wDBqCSrJRiFYhQskz9w5OCuA+N7j5997dTFv3vz6LES++TjT5H4QPy7IP2BQCC+P/rf7r3s97defvLJJw/eemv++i3NW+DsoKC187orBqv28l3GX07pbkZx8nrYrlGC4kP3U5oXbbWkFTen+WnghSuywMsYftrws2Y4bYEJDxjLiKpFs6pbNHxpfg2s3KL9hTRw4CtAGRFWkI1yIaNJjQtHJzv9D/gloskOfP2i0S2abtnwK2ZQtbpFWAQC/ILp54BbtAJ1/nqw8WD5yTudOw9mBfDrM9O/ODK5+zJ+eIoYO3vhXIKIlegkp8cYOc5KpKClRZNkQZzRYpyako2iaBKMOttQSN7MSS2KBwlOTslWXrKhyUEwOs6CpGgQvE7xICOYaREkRZ2SYFMqSHJ6kjOgpZGgtWiTFjoiO3ZeYPIjVCdQjsCkyOgKI6gYr2AcSNAazmlwgpNm5Olk6uCRw2OHDu05dmb3yQv/35sTl2jw0eebUSMtAvGdIP2BQCC+B74e++j3X3z1/NnHj5+8tXLrbmd+mTXdMmjDvtGM0q605ozrd/TljUK7R2ntjNaBbkHB6OX0IKf5BdXP6h6UI7BONKu6eWXUKzpabYUTkLKxXfMVjUugL8I6i/bqPXVho2R308BJAycsENOcnOaUdk5SjO3cxkhe+JHUCGWH6RetoGp1YaC1ALyi6ZbMoDL6FD49pzkNZ765dju4/ah79wl3bXmCKvzy5MXfnri869z02OTVI1dnTydwvMGRrIYxepxV4rSMc0pGMigexGg9xhmUZOZkI80BgtExxkiLdk6yMVbGOSUr21nJSAl6ktMJRqV4kBZNeFE8IHg9yelJTqd4gHMadDWSnB7lQhI0IDgrFBnM1yQInP5EuRCcNXHWTLB6nNHCdAirjm4HMU6PcTpOKxSjXMGJA4cn9h6e2H/izJ+Onvm7sWOE3Pr8ZR/W0SIQ3xw99+cAACAASURBVAnSHwgE4ntgMBj0+/3PPn325MmT6zfWuwsrhjvPGG7N8Mq6UwNB2fALIKgagT6/bl2/y/jLWd3JaG7G8HNWN6cHJb1b0gO4pxoNO+DbOWw3z6peGngZzYU7LHl9x5lwO8QH3IMtGr48f9Nevs24SzkQrrfAJjGYM40u+NySGRRMf/t2w4F9IaGwMP2SGZStbmk0aoFVIlWrWzT8nBaGT6GmEdxF7+b97p1H0vwKqbf/cCH2T4fPjV0l3zh3ZdfJySMXr8SLlatl+kqNJ1mNaChxWsQacoJTCRGkRZNg1ASj4JyWko2UbJEsmG1oCcHIilaO05OsQgogr5hZyUjxWpLRKF7LSEYkQVIcSHEgzRukAOK8hvMGwRlQkUD/A2dNkrdhnoMcJVLhUCY0QuhQhRCj2AeMr4ZzGRrAOpAYp8d5AH2RJC1djM3umxjfe+zIrlOn/3Ds3P/Yf6xkd7e2tr7xQ/JD/XwifoQg/YFA/KToD7/9NgCbKkeVlf3REWI7Q6Nf36scwNM9Xnz51fNPnn384UcfffTR/cdPektLpjcntvxG0y8bbsFwKqbTaPpMOyjZc3nd5dwFa+W2du1G2epmdY9SXVjqBXu94DltYYQTeEWjG4UwoF2RVd2c5mTVTm7ULgqlSQ74FeDndTdjuGngZNUO7yxZK3elazfLVhc+fkewdNvYKINuGXSj2Ok3nA+43lI03ZLlVcygbHWLhl8CXtUIhUj0gjk9yBpzOc0rW10xWA42Hrg3bwvzy+fKjV8cPfer4xf3XEjsm7y658TpU3FiKlcl6uKVUmOy1IjRKslqsYYUa0gxWiVEQEkgyenxhkowelYycrKZ4kC8ocZoNSkaUHOQrJIRQU42M5KBcwrOKUlRpyQzI1kUq0PxkRFMigcEoyY5I0yBcBrOaQSvw+AIyZtQT+y49JHzYWLM9swlQWuzLIhxBsYY0RwHY1WM1zBei3H6NKvGGS1DK+enY/sPH9h79MCe02d/P3H25wdOct3rsK82PCtwAGtBvtn+gvhpgvQHAvETov/1VOgOVdGPQqODQShEth/aHwy2Qi2ytfXys8+eP3709vzymhn0lLantbuyHdQMr2j4VdOpGJ0yaFdNh24FbHu+0ZovgKBo+OrChrl6r+EuwpVX2IcRCg7dL4CgaHSj/Obo5JTRVi3wCsDLqh2oOeA1mrN4ed0vAVjj0SmZgTp/EyzfYdylUfe5WwJeaFoAr2p1K2YAQ6MwNxqusZhu0XSrVjdaZinaXsnyYHFZCXgVM4B2SMkMSsCD3erwmy9qfk7zmPZSa+XO6qN35+4/KFju2Az5z8cvvH4B3zMZP3DuypGLl66SVKLCzpQa8Sp3tUxPFqvTdYFg1AQjzdbFmYaICzolAYrXErSWYJS0CDKSkRZBgoEDGg3eQvFaStBzipVTrKxsEoxMsgrFg4xkZYXQ/4D5D5LVSFpNMiDJ6SSrQReEZDWKN0kWYA0VZ8MzX2DyNMHq0C8J5QgHouYxjIN17CAKsUbWyGxDm2UBTitEgzs7Nb334PjY0SMHzp7/7cGTPztyVrm2Phj9DA0HwwHcyEYgkP5AIH6a7DikfntXNjq5FKqN7TTHYPjsixePPvho8dYDa25VcRdo26+aTsV0arZXNZ2a4ZS0Tgk4VdOpmg7TmuOdpUZnIWf5Wd1jvVVz9Z4wd71gdlO6Cw+Vhf0co7qwIHI74K+lHfOREvAiAVE2tts4onbRkh7As205d8lYuSvP3yzZ3Z3Hv8GnQP0B5yY106+ZPpyelCwPig9YkBqGQmwP6o+SGRR1F+qPihnkDS8SNHDhNq37BRBI/rK//mD1yfvN67emGuIfTl79h/GTb14h9l6YGTt19kIcI6s1ssbGKsxMmcFpKVblLuQqUxWGZBWCFvGGOFvhcVpJCXpK0DFWjTEyLugp2UgrJskqOK0QjEoKICubaSGcuWRlMyebGRGkBZ3iQVI0sqKV5g2KBxQPUoKR4kCS0VKsTrF6ktGSjAZXc+EF3RGYQqVYI8lo0NUg+JHzAQOqjA4TrDhvxBktzmjQCMGjTRkaYKxKsgrJKskqf/7K9IEjB8eOHN5z4uwvD575xxOX2jfuw2QyOhQXsROkPxCInxKD0cHoO94GBl+/E7aR9oeDz7/46sn7z9Yfv2sv3eTchWp7vmj4VavbsIJqq1tvdhtNv257VcstG5267THNgO10RX+B9ZaLrfmM4ZetOWVxg1+8XmrPwZrRvB52jI7ynmHNaKRCol3WsuFXrW7V6pYNvwL8CoiaxEIxURx5JBnFKVtdfWHDXr3H+MtZc3v/NiwCGc1KoslL1QiqRpgbjcwPqD/Khl+2/bLth2fUmUFp5HzAvZio0yxjuDk9KDfnzeX19vUNY+lm1Z2fIHL/fPjc62em//X4xfEL0wcmJ6cz2RTNkQ0Rb4h4TZitsFhDxOrC1XztaqGeqAtJWiYYOVblsIZI8VpGBCSrYQ05wSiUZKYVM8VrJCPjtIazIC2aORGkeC0l6FnZzEpGXjJzopHiNYLXCV4nBQB7QdK8keLgCoyeEQHF6kRDIVkt1B8CIHid4MJuD4oHFKvDtV6YWoW3xxmQoEe9IJyW4NRoFzdcFaYNkjEJRqUYhWTkJKOlG8KZ8xf2Hzr4xqFDY6cu/HL89K/OzizceTqE9ttg69vt+4ifJkh/IBA/IQaDwSjbMWo9H/YHg62XL19++NEnj95+b/3uw5Wbt5fX73VWNpjOfMnulswAziCqll+zA3g1mn6j6bOtLtMMmGbAtecFd1EMlrlgqeLM5Sw/b3icvwLLvrKml9LDHZaC6pX0ILI3Ij8DLphUzKBmdmumD80GOCuBC66R4ICbL3ACArMdtLNor96T5m4UrQBWhMEV3OirRC8Cr8IONwXqj5LlVUyvZoap0orplQ23bLhVyy9b3bwRRFXr0A7JaU5Wd4pWwLhL7dXb3VsP1cXr06z8p/Ozvzl+cc/k7PiFqV0nTp2JYVixTjVEghZJRsJrAlblEzWeYGSiLs4UGlfyjdkKT9AS1B+zFZ5gVNghRrJarK4QIkjJRkbUKUbBGmq8oRK8npPNNKdRnJoWQU6x0oKelYy0oKdFABMecPhCseEWTJLTSUZOskqSVaAcgTIFY+U4o0U5U5LV4BXt1hKMHmdAnAmryUJpwmk4p2GsCq/wLlqD/grGqhSvJXKlU+fP7zkwNnb8+K6jZ/737kN/vBhbf/r+jh88BALpDwTip0fohA/7w+GwPxw8/+LLuTtPmHY3q7WSspkUjbTcSimdrOYXba/U9EtmULN79eZczQ4araDe8urNbqMVMO0u787zzoLoLXHuQr0zl7d7aeBVm3Pm8h2xd73Q7Kb0DqwohVuv4eRCc8qGXwZh2KJqdaEhUTO7VSPUAVAZwILzaLu1tMPDyCjtit3TFm/Zq/cYd2l7KVd3o6WVyPaAEgQaGCUzKBtuCThlw4W6Cl4Vc1uv1K2ganhFvZPTnLzh5XW/ZM9lzbDxrGQG9c6c3Fvt3nnUvH6r5i0eJcu/O3XxT2cvH5pJHDx34cjkhUtkKsVJWF3A6gLByElWJuoC3hDjNR5+Gi+zV/KNq2UWa8gELWF1YbbCz9ZFXNBJSccFfaohJzg1JRtZ2UzxWoJRZhtKgtZSgpETDYpTSVaBbWOZ0ZUWdGiNULxGshoUHxSrU5xKcWqKh/MXDWZBCF5PsNsFITinUaxOsTrOaQlWH9WuG3EGQJkCBQcsH9spQeCAhmQ1kpGTnB6rK1hNSlXpE2fOHjg0/sahQ28eO/1P+w7vxQqPP/h0iLZgECOQ/kAgfnoMhsPh8Nnzzx5/8Gz93Wdg+U7O6CRFIyfZOcnOyq203EkpnbTqZAAsFPeLhl+2uhW7V7N7jdZ8rd1jOvNse77R6tXb18rNHvQe8oYnddeMlfs1bzlrBtCfSJthnShUFTnNgYKgpAejU+JC/VE1vKrhlYADBUTJGiUw4KejD6DUYL1l6/pdZeFGzQ5ywC3ApRj4yChDamwXmELhUrb9ghEqj1EKxIXbOlCdQN8F2i0wZAqPcRkt6bgVuyf4S/q1NWPxBli8kVCM301O/+7k5QOXsENXY4cuXZqMzSSLNaohkoyM0QJBiwQtkYxMMhLWEOM1PsFISV7Ba8JUkblaZmNVAWuIWEOcrvJXynycVWAKdbYmz9LSaL0WELweqyuxuoKzABoe0NKA92ZEkJWMrABSvJYJK1C1URc7FCJqkoMpjVB8QA0BH4CxaoJRkoxGsWFSFec0uOqSoMOmsgSjxBvq9v7LjmEN3BlOcirFA/hNUpxK5Bunz54a279v/+HDbx4994/jJw+kyu8+Q9WoiBCkPxCInxBfvXzx/rNn64/f7qxstFbvOusPWX8xo7cKSquodwpas6C1S8CD7+UFzYlOl82aQdbo5kG3aPUq9nzR6hWNbtnqlq25otXL6UFGcWrWPFi5JS7eyJpeVg9XVHKaU9T8vO5GIYxvLLvCN/hSuI3iQh9ilP/w4RykMlo8KZh+Vncqds9Yum2v3qPdawXDKRhOaZRILY7SpnndhUqi9LX5i1cxvYrplA23Zvo1w6voTgW4edDJAbcAE6kj2QHHNPBFohxJtTmnXbvh3bzvXL8j+nNHqeIvjkz+/tTVPx6Z3D956fjU1DSVztEiURfwhkByMkFLFKOkWIVkJJKRCUbGGyJOS5SgJmlptsxMl+h4lcMaIsnI8Zp4qcjONESK11K8RjBqnBYpTs2IICMZSVFP1KV4TU7QGiloGclI8RrFqWlBh1OYHRaICu9KcirUGTinkQIgeBXnlLC7ndcTO6QGxqo4HeoPmBTBWDXOKjDkATvKEoySoEGCDpdi4OtgrJqgtXhDjXGjEpGGjNMSySppWkuWKhPHD++ZOLDryPHxS9N/v3fiRL7xyVfoXDrEcIj0BwLxg/DnLehB9Ft/+8PRcsp3HCf73a82GA63+lsvN7/86uWTDz6+8fDt3s37crBSNTyuc8258cBYvV20vYzarOhhUUfNcuH7PUxX5HW3qHpZ1U3pbgp4GcPP6UFW87OaXzB6FXu+3OzljSCleTk94IPV1tpt2luCh8rCOvMK8Ev6ts9RNLrb5eUw9Wn4RcMvmT14FY1uuB8L3LLtl5p+aEgY4e5JwXDEYNlevafO36zYvQLwinqnbHxNykT9pwXTL2kuDHyMDmrxKqZXtv0ScEpmUABBVnWLugu/aAF4Wc0vhFVpXgF4VXOuanXzulu25srWHO0sNtduz917Yq1sUFr79avEL4+e3XURO3AJGzt19tTsDF6tUoyMCypOSwQjJ1kFOh9JViEZGV7wFopTKE5J1PhYhY1VOawuELSEN8TZMjNTZghGhgICr8sJRiElPSMZGREkWQVryDitEIycEvSsZGREPSPqOdmAq7kpBWREPc1pGRHgnIILKs4pSWYUCmF1GGuNRAnFaBSrE4yK00q0oAuHLHAXJsGpOKfB7rI4o8UbemiKMMr2/IXdPrYG5zRYXpJktCSrZHg9nskePjqx7+CBQ5PnXz957n/vPnSxJn+xCX9m+4NhH4adh8Phdx6SjPgbBukPBOJHRKgkvrmj2B/trQy/eXu0Ogv7FYb9fr//xWefv/X+Rzdu3Xa9oBPMg2CBbc9XzKAEPNru2su3O7cesd2lrNYqas2y7tStoGY5NcutmE7Z9kuWB4u28roL2zjCQ1h0P637BbNbMnslew52pWd1r9aaN9fuyAvrhWYX7sHCCAWMesC39qjRK8qBQp+jZm9XcUD1AL8BmHiFvkU1bB11q5ZvrN421+4w7hL8DqFHUjTdaE03CnDsbETNAbdgOCXgVIBbNtyi6Rb16Py5ICoCKQGvYnRqpl80fHiIbmjDNOcqdo8LlrxbDxcevqMs3JgsMb84eu73Z66OXSUPXJw+eunyFSpFMGySFSlWpBiZYORIf+CjKxIfJCOleDXFq0laile52QqLNwSSkQhajFe5mRIdr/FJVkkLepLRsIaY5NS0CDKiDhdhsJpEshrFa2kR5GQjI+pZCX4AMjKAG7kZEZCsQvFaklOTrJLk1LSgp0YrMBQPYCKEpFXof8D93kh/kKyG00qclhOMQrJaktEIRiUYHWuo4Ql2jApzJFC7JOgwU4KxKqwqSXJ6mtNSrIoz/FWSOnr82MGTx3YdO/anY5P/841DSbUFC2X6/c3tn2Q0mPmJgfQHAvFjYWcb2PaNw2F/EO2qfPs5Wy9evHj2/LO33/ng7p1Ha2t3vMUbYqdH2z5tOqzt0bZfs4Oq5detQJ9bDW49AYvrOctNamZBa9b1Dm37VcuvWW7NcquWX2kGRSusH4VtYFndy6heVvPzoFswekWrlzeCrNHN6l7R6PLBKmwVo7R2xgiPh4UiozQKflaNYLRXEsCV2prdg/oDxj+htqjZAdx6DSWI1S1bXfg6JeDx3mJz7baydLNs+0W9Ey3oVkyvBJzCjoaxIjxJDk5/4Im1pl803RJwqoZXNtyi3oFPiRrW4ZeAvkvV8uE+Th50yobLdBYanQXOXbBWNlrr9yizvXsm+X+Pnn/j/My+K7P7Llw9OTWdyOcpVsRpKcnKFCclaYlgZGh7QCMEfkpxKsFKSVYmGYnilBSrpFiFqAuJGoc3BIIWk7SEN8SZEj1donFaoniNZBWClpKsQvFaStTSgk5xKkFLoTIQAPRFUrwKjZC0oGfhEbiCnmLVDK9TnJpkFYpTswJIcxr8ruC9FKOQ7Mi0oGWsIcN9GZLViGjDllEIRiVplaRVnNbiDZg2hbVmYZoVpxUoWeDMKNaQ4BZMilUJRk4wEslIMSpz4tTJN/eP7Tlx9o/HLv39vpPV9kL0Iz0YbA2GfWR//NRA+gOB+BHRD4+vD82MsIp08LUq0q2Xmx9//OzBw6frd+7PLd7WvRWmM19tdRtNv266dduttzy62YNv53BXVgmW3PX77saDRquX0VtZ0K6YTsPyGpZXNR04kqha/sio6BZAkAfdnB5AhwO2lBatXtHq5UE3q/lZ1au1FvTlDWXpZs7yKc3J6k5Ob4djl9Gma2kUvBjNWbYlSNXqwpoNGDKNVnxHqygBTHvkQafR6hlLG+baHdpfyJtOyfIqwIV1IOHXGrV9RAUhMMKS1124QZMHHag5yroD116iJZrwGxvZJ0WjVzS60avx3rLaW7NXNozVDWFx9XyZ/tXxC78/cWXfZeLgldn9F86fTcSJaiNJS0lWgdqC4hSSk0lGGl3h4ivJyBSjkJxMcQp8GMXIKVZJ0hJBi9D/oBg5ycqxCnu1UIc1IQQjE7QEF3RTgp4WNIpTSUaObIaUYERTmIyoZ0aVqRkRpDkt1B+cSrASXI2BeijFaylWTdJSlP/Y6X/A4QscqUBhAX0OrKGGB8GwatiHxmrwO4mei9MK1B9JTk+yChReWE3KcTqeyr25b/fuiUO7Tpz57YGz/3DwtDK3Bn+kB0NUyv5TBOkPBOLHSn+w9XLz5Vcvtra2Xnz51fPnzx88fBzML5pOT2z5ddOt2b267VUNr271anavZoe1nrTdbTQ9pt3lnDnRvdZevdW7+1joLaVBO6c0C4YTGh6GUzUd6EMUrTDgGTWQFo1eTg/gtKVi9AogyFndNPBSslPSu/r8url8h/aW0sDJ6k7e3D4nJRq1wMkLPLataAVFK3RBosPboMMRSZNIl8AXKRtuBbhisGjfuCMtXK/YvUhehMoD+OGWSrhS65eAM4qjOgWtXTCcquFBgyQs8zBc+IBoNLMtRHQX6o+cFq4Ei96KtXTLXb/vbNzLt/z9Mer/nriw62Ji36XY/slLx65enc5kqAaP0xJBSxQrEqyQDCcaKhQZ4cUr0IRIsSqMfcArycpQcOCMiMOOkIZIMhJWF2bKzEyZiVU5gpWSrAILypKcmuI1eMGCMhjayITLLyAtaFEEFf4K/RK4+ZIW9CSnwrL2FK99rQ5klP+A+7pwjLLd8MFpCUaBIdOoERWnFZxWYDF8rCHhtBLmWBsq1lCjKpEkq5ANKUmrFKvnRDA5NbNn/77dE4d2Hz39mwPHfn7ovHP9Dvxh30TTl58eSH8gED880eQlCuJtbb18+vZbyxu3mwvLcjAvd+a4dq9muSXgQIegbPvlVlBpejXbq1tB3QqqphP2kLa7nDvPu3NgftW/87C1cbfc8tKKmVftquHVm92qFWYs6lZQMbePWyvBjKfZzet+yeyVrbmSGZStuaLRzelBRvVSslPrLFpr9/WFmxUzCM9eMQMYJoX6IzokpWb3IhujZHdLdhce2xYpj5LdjWwSuN8b1n5YQVF3G3a3tXKrtXab8eaLtgePiwsLPEaN7NtntZhuCThFvZMHHag/SsApmi7Mc8DYB+z8KJpu3nR2nn8L93TCPnjdLxo+05lXu8ve9Tu9u0/A2u3LDeV3p6/85uSlPVP42FRsbPL82VgsWa6mGmySluO0SNBimhlJDUZOsnKKV0MjZHRBtQFnLvDeyAghuTAskqSlJC3BLpB4jU/U4VBGTtLh+CbNabB5DF4EoxKMmuK1tKDv1B9ZAWREkBL0tAhgFwjFj2Y3jJwc6Q/4mjAFQtLbPgdJQ5myHe+A4Y/ROq6WoDWoP3BawRpyGInldYzR4w0VpzVYfYZzGkmrSVolaCklailRwyv02SvTY/v3vXno4Jsnz/7u0IlfHJpcvPcYJU9/miD9gUD8WBiMiiH7m1vvP3vWXFnLGU1CBEmhmZGasBMsB/yi0YVtYJVmAK+aHdSbXabdFZx50Z0X/Wtqd6lz44537xE7v5TSW6Ri5UGnrDvbCyB2mK4oG37ZmhuVgYZzFriNEioP4GeNblpxc5ovz29Ya/fr7jwsGC3qbsUMdhwS68FIKdQ3sLpj5xVlPiIhUrd6kf6IrIi87kr+cufmA2XhRtn2YWIj1ArALYZ17G7FHBWEgNDzGC3rehWjUzGdstHZvmVHxHVnm1lphwsCZZPQWwEL17u3Hs7de8IE1w7h+V8cmdx1YfbAND5+afrwxStXqBRF00lWJGgxRQsEK5GMRDEKxShJVk7SEslIO80PKD6SrJxiFYqRKUaO3BH4McnJMJ0K74UpEKwuYHUeq3LhvgyjpFg1xapQOlCckhZ0mCyBle2h/uD1rACyQmh+wAuu0oQbuawCV3ahFoE3kowc6Y8dx8RoUJckWSUUKLQOFQ/WkImGQjRC/QGXdcNGsoZMNBS4xEuyGskqeFXBaSUpaSleS1RFvMafvzL9xvjY/uPH9p848y+7J3557MKtp28PUQD1pwfSHwjED8bOvdl+v//FF188/+CjZ8+/uPn0Hd67llLtlNQsaZ2K3i5pblF3M0o7q3YKmgNXQiqtuVq7V7MDutkT3EUpWJSCBcm7Zi9cn7/3yLxxO9cMSK1V0No1w6lZbqUZBjzhcGQ0FunBqGnF6FWMXtmaK4AArsLmgJ815tK6n5KdWnvJWnuoLmyULC9ndEYntoTRjVFFRzfacYVrKWXbLxo+NELgjdEDKqEi6Y5MF78AvILm1JtzxtJte/UO7S/kLD89ypbmQadguaO1GrcC3KrhVYBb0jolrbN9i+lVDa9idKAbBMMfOw9/yesu7CMpGn4JOBXTi852Kdu+GCyrvTXnxoPW9QeY1PzT5cQfzl45NE3svzx7cPLy+elZolCkGizOiFhDJGgpSUtJRqBYMcnKSVYhWYXi1NDkYLfnLFB8ZEd3wWgIQYvRpzDnkaSlNCNDF4RsiGRDxKoc1hATdYGoi2laCbULp0LjJKoUiwYuOU6H5kcoPjgNpkCSI8uEGg1xSFbBWDk8NI5VoOaAre0kHToroRaBy8MjjwTqj8j2wGmFZOQEI+FceBfBqBQXPjfFwzmRRvEgxYFYVcIaYrLOHT8/OT5xaO/hiTePnPqH3UdeuxB//OHHw+HmD/g/I+LVg/QHAvFv8h29Gt++YbCjrWO4vT0bNXZ840VgvHT0WX842Priiy+evvve8o1bi2u3Vh6+Y6/egrUcJb1V1zt1WFwB3IoZ5DQnOo8+b3gwUVFrzdc7c6wzx7a6WrDYXb/v37pX9xeyoJ1Rm/BduW6FngScthSAVzC78Coa3bI1Bz8omXNZo5uzunkjyOlBHsxlVbcAAu3aurl6r9FZyKqd6O0f+iiRbRDOTeAYxfJ2hkmr1vZJcjW7V7W68Maa6ZdBuGWTN4Kc5vDd5db6A2lhNW97edCpALesO/DLlYBTsFzYKlYzfSgyKkYHao5I3JQNt2p4Zd2BEgQWqsKYarQjU9Q7oR1iOCW7C40QprMAFm/N3XrYvnG30Vs5nq7+4ezUnqvYwRli3+SVvWfOXMCJVJWmahxW52MNgaAlqiGmmXA4QtASwUoEK5GcTLIKFByh4cEpSV6BCy8kjGRyoS8CF2FITk6OHpziJJLm4RIvPLIOjmOwukAyEs7ALRuF4hRoXUA9AU2OjKjnBT0r6NlRF1lG1NOCluJV+IAwDgIFB6tAUUKOPoD6CcqROKvAREhYBMKqBKPitBaWr4+GL5EdgtMSfHC8JsLyMZKRYe87XpdxWoFH0sxW+ERdIhiVKFYnL5wfHw8HMb/Yc2o8nv3o0y/h/yDbJzMPht9eRkf8zYD0BwLxHfSH35Aeo4WU7RWV7Ru/XQi283nDwTclSH+49eWXX77//vsPHj5evXnL6HSVVi+4cX/+/lusfy2jWgWtWTW8BvAYM6iZftlwS5YTng6vh3utMCJatv1qc65mB2ynZy7dmL//1FxeLxtuWjFzehuGLqFPsF0sZvjRkbPRqCWvB3kjyBg+VB5RtwfvrjZvPFQWN0p2d9Te4dVMPzqhLRIfUT96GB0dLdaGB9eZXdjtAfVBJWpSN7yi4Ye2x8pdsHKLduegbwGlQ/ifr3Wqhle1whcvG27kcJSNTgk4VdOpWW7VdEbTFi/SIiXgrHAZ7AAAIABJREFUREmRaM4CdUwJeDm9XW3Oyd2b3vqj+YdvWWv3U3rnjauJ3569fGCWOnIlcfDchSMXL15NF1K0QDV4rM7jtJSoCxQjp+o8nLbAko8krxCshNEC1hDh7dDkgIfPRRdctSVYKcmPFmEEFWqXcGRDS3AKQ9I82RDxhoDVeazO4w0BrskkWfnbfkaK19KClhVAtIibFkLxkeK1DK+nWBUWcsDNW4pRvjGU2dYlrAI3XKARskN/KJH4iCwQrCFDSQF3YWINKcEo0AuB595B/UHxgOJBoi5Flkmmzp48dWbv+P43jx59/fi5n+09ejyZf/7ly+HmqMxmMOwPtwaDwQClQ/5GQfoDgfhuvm1+wHjGYMR3PGawLTgGg8HmcDDYESntb738/LPnd+7cWliY93rX9JbPGE7NcsDS9WsP3rJWbpetbh50SqBdt7266YaLLaZfM32oP2ANaAEEOeBnda9kzsHTaKVg0V+/7248qLu9rNYqKJ2i2t4x6fCiQ+2h+CiAAC7Zjq4u3KotmN2M4RdAt6QHZWtOXbrVXLvf6CxkQRuemQIrNHZaDpHrEG21jDZZQt0T3Qu3YUN/YuTBwM1YpbvqrT+Sr10vt4KC0a6aTgWE8xSY6mjYXXhL+HVNB17lMOfhwv6Sykh/FE037BMzvZFcc/OGB69Qhehuze4x7pK+cHP+7pPuncf84vWTBfpfJ2fGppKH4tShqzPjZ8+fjyXIUo2oC3iNJ2gRq/N4Q0zScoqWMqyU5cIdFopTMryW5lSKkaFE2N6z5RSKU0hGgsICVrNjtEAyEhQWGC3EGSE6KYagQyGS4iSKDeVLtKYL4yZQMVAcVBJyilXSnJrmVKg50sK2IkkLoTsCL4pTU+y2dvnGp9HLRv0lBCPD8rSwxYQNLZA4LcdpObJASFaDj8RYGefCglSC15OMBkUMHBURDYWkVZxWcFojGZnMVY6ePLV7fO+ew0d2HTn797uPXKrwm1sDuIs7kvl95ID8rYL0BwLxbxJ2RPf7w+Fwa+trTsa31El/MNiCNUqDwdbmy6+++uzT9959+9GjJ6vLa52W0+3Oda8tWV5XtDs0aDWafs1yRHd+4e6T3r2n5U6P0pol0K4aXt32apZbtcIaLhjbDI9stbyC6WdAkDN7ZWuuZgdMM7BX1ucePNX/f/betMmN60wX/GvzB2Yi5sPtvrf7xvS97r692W1bG2mRoqh930WyCkACiTX3c3JBYssdSOQGoPZ9ZbFYFCW57bZlyRYlVtV8eE8mQMo9MxHtibbsOpFRQqFQYIkRLDx41qX1muHVjAFABKAoMnEE/BzwsW5EDTOBi7FG5KNN7qn2olovbEar/tZxa2Gr4QR10yc7bRbxlgIFIjgRbw/TK2SdMOtTJ/0fZiRYJAXTsElEdhq0MYJab4ic2Fne7W8cKtES78XpMhzBHxltA5hDcsPsAsAhOgH51I0zOyrnTqtBwCHLOQlwLQ07athRzQyY7lDwxu3Rhru8Pbl9b7Bzu2IF//zGRz9668bVuer1efq59z669vY7H5TLOVHOi8282MwjPS/rOdzMI51CekFqlhS9qhK7Rklul9VuVe2CgYM0nCodWplaTStyt6p34Z5Za0hR6xSwXpCaFNLzonZLUG8K8i1RmRPwvIBvctJNDpNLkOeRlsMwqAsERjcFGURnyW7Dl4D/gMxtCkqmKgzgj0x5IVXxmSlE6VBpeVrmAgGnSKa/AMLIbCJ53MqqUSmlU5RJiIZM38ltCncLqJOX2gW5SyF9vtZ48aVXLl29/OzzL/74+uv/51PX6baV/RPLEMjF+ZM8F/jj4lyc33Mes+KDHAN3ZewHeQxZaTn93Ve//eJXv75//7P1jZ0wmvTDkW4POHPAGwOxN8D2kDP7vOPz9lBwAuSE/urOyt373ZWNsuVVe/1Gpy9YIWf58L4fmjohqNKwo7ob15yo7sZ1K25YI8ZKeDPoxEvj/bvD7duCP6qaA8b2OXMADZ6sSbIn6epK0jBjxhrVrbhuJow1qhtxBj7qZsI5Y8YaVbshb416C9vOxgEaTkiE1Sb5XoI5vJh1QsKCpJwElJo3nOCxvXsuzcoyDuk4b9hJ3QobvSHb8/V4Kdy6Yy5tC/6obg8BPJGUrOFzViA5sWCFohNIXoT6MR4kkhsiL8quDIVkIZrpzm1a0J4RP9lXWTtWg+VOsmYuroc7t3urO+8I+g/fufnPr773w9c+vPTuzWfffv+Nj28WGK4oyQWk5kWtIDUpuZXDzXlFn1f0PGoWcass60Bs5JFOyW1gIMA6CiFbgB1luV1RCEtBa21aaxcVksjNDCLVplFVu2VZLyk6rbUBPVBIL8rNeVG9xcs3GujjuvhBjf+wLnxQ49+p8R9y+IakAFLJ4WZBaeVlnVhD9KwIpEdrMx4RUF4eZTvSItROIa1Kg46QDH8A+CjJnSJOu9RmwjLTHnegOlAnq1yDR6bCDekig8cU5HZB7uaQXpLbuVL9+VdeunT18tMvPP8vL77xl8+8IFgh/Ls7m07DXJw/wXOBPy7Oxfl955T43k7PQX4+PT8/PTv99vTrr3771W9+9cW/ffr5ZwcHtw/3bx8cHm/t3x6v79nhQtOLkRNy5oAxfM6NGnbUsIbQvMmaQ87yWaPPdj0jXlu9cxIeHrODpNzzmJ7HGwMYnWdsH+ZXsrFWxopYd9ywI8aJWXskuQuSM1IGk/763vjwRF9YhSeHNRP4roY1JGux0JNhJmDzzJyedTOBq2bEjD2um0ndiBrdUAtXBpt3WuPNNBsyRNAsAnZRN4aLcyPejEQ7AT2IT4kNYuaYqdbILigNY6yo7o5qZiB5SX99z9890sarDSeoGP2aMWB7PtMdAKAR3VBwAsEeSnag9BPJDVE/Rv1YdEPRDSUXaltn3R4pvskqTYGPSZtMMzgiurEer5hL28nu8WDzoDEYPXOL/pe3bz6Xo1+l6j+6/vLTL736QZ4q8WJBQDlRppBOiUpO0nKSkpOUAtZzmKgntNoqKu0C1udFrYD1stqllQ5wGEXcAjhSktsVpVNVu5SoleR2HqnlZo8wImq3rHYppBewXtN69aZBq62i3KTVVllrV9VuJc3R0EqHxi0at0AGyovavKjOi+pNQZ4TlDlBucXimxy+xSs3ODXrLpuXmpDdLcgkajsN4mq9ktaDSjTiCFEfUWEK6VoeARO4DZaRrFSeSqvlU46kW5ANmJ0jVla5XZR78AypTNMGRAKf5nEHqtto1J6r1K5df/7ytauXX3zph9df+4ufvdKLl07J4tEF+/Eney7wx8W5OP/uyTiP89OzX3z6r5+ffHp8/+fuwjLv9KumW+s4bHfA90K2R1bNAG2QEXko5zADwQoZwxfsIXKCTjiOdg6W73zaXForW17F6HNWwBlDtucztt+wBsB5wCQsIAa4Ibox9ibYGSMnNhbW44Njb31P8pKqOeCsQDADwYobJvhJYaotYdO6i2xaduYaMfa4YY3AZ1rphpw3sVf2vfUDyR8zViRYoWAGghNIoLykW3HQVyY4iWiTPEvWtk4sqDMez9kLwAfswLUXNoZ7d621Pc6NapZfs/y66cM4HLAskhPzli86gdJPFCdS3Rh5kZA6PHh7CNQLOFKzetNZuiXb14WCVDadpJG8pDfeSPbvJod3eyt7NxTzp+/MPXur9EKh+tyHty6/9ub1N9+4SZeLIs6Jck6UKVHJHKBFRS/KzcwTmkfNktqCAvV5XqGQXtbaIMfkBJWSWxWtV1E6Zbld03o1rUdhjcJaHjUBlJTUTlntAV9SwHpV7Vb1bllrF+VmUW5W1XZVbVeUVhG3AH+U5XZZ1mncLOJWCelFqQm6D0R2K3KXVrqQxKHkNkR2c1JzXtTmRQ0m7uYENSc180jP49Yc1kkRuzL1fGTKS/ZpkUhFBE8Ab0GlD8tuF2TSxAouELg/W+ArKp2ZErMueQCkedOftoya84Xy89df/tlzV5948cV/fv7V/3rltWB1e2bz+eL8CZ4L/HFxLs7vOVmS9pvf/u7nP//F/tHdzaPj5b3bzCCkWkZZt2stt9K0Ky2n0vVqxoCxItZNGCfmnER0SSeYYIXICUgh6WA0XNlZv/t5f2O/6ga04deMAWcOWKPPgnRiBZxB+sKhCqzai2pG3DBjzklQf4LdRB+Mhxv7we5tJZ5wVsD2AHmEoFPwZgAgQLDHgj1umHHDTmpOUnMSKPnIgAhYQGDepdIN5XB9sHNHn2w27Ih1Qs4KBNMXLTB5BFkOJSNCBGvaJAaOEHBpwG7Ld/vEWOKZDXCwEO3eGWweCMGkag/rBvATQ7B9ZPiGt4eCPUT9WHJDbAWSHUhuKHkR4A/yw2SWFDsSrBA60BrWMEMb8BPOikGyv+gs744P7yX7d4Vg+bl8/an3869X0csl9vIHNy699tqbH9+gGK7AS3M8yglqQWrmkTovynmQYJBKYa2ANWjmyItaWWuD2/QWL+ckray1y1obXKUU0qfkh9ypqx1abc2LclntVrQe9IyB+AL96zWlXdM6tNam5FZe1Mpqt6y1S2qLkolThFZbFaVZgn1dpAERAn8QMBOAJMCICvINJH6Blcl0liJuF3ArAyh5pM9LzXmpmUN6DulzWL+FmmkZGoRi2rNKCtAe1Aw7kqENSB1DQpjgEoUs4IAFZMp5yG0KtSjUouQ2jdp5Wc/LegGpH+XoZ5792RNXnn3qxVf+17XX/+r5t1YP7l7kb/+EzwX+uDjf1/N7yjnOz9Mx+kdE47OzR5iMTFg5PT87O/92auRIn/DBg2//9Re/Prr7abKwaQ8Xx+sHy7c/0ccrtOE3eh5r9HnLF60hbwzYnt/oDaq9fq03rFthwwx5a8S7E96doP5E8xeaw4nuj6zx8uTwOLlzD8VLFaPP9nwCNUxSW87YAQyzESLBjuCpBHsseWPJibEbWgsbwc6Rub7T8KKGNeAtX7KDzBkK7lSy92aNGCtinFHDTmC0tmolNXsEKKRuxbAnVzYizptYqwfW6oHgj2DuFSq54MVbcmLoEJO8JI3hhIwdiHYkWHEGPgCgpKGYGAZvSdYGWkbMWLBCY7wRbN3pLG6yXpRZRDljyJtTGylUekw/hexu6jMV7GHDIUWrmccW5KfMjAJ/sdkl2glvx5Izao82/K2jhaP7/e2jfLv/5Af5a7n6O6zyYp6+/NZ7V99860OqRAkoz+M5Ht0SlTlJnRfVvKiRuKzUhCsvaiWklZBWlJsltVVU9JLamRdwUVaBtKCwNicoBdyitW5JbUHDR6XZKWvtvKTQSqemdcpam0J6Ka0RK2CNxq2K0ilr7aLSvskrBbld0Xo1rZON5Va0XkVplWUdrqKk5kQ5L2rwQl7MIjNpuTtAkAyIwB9ELCkkkgNqC2Rz2gViHW3nkZ4TtDlBnRO1HNJzUnNe0OelVtq3RvQXABkZNZLqLI9AE2BWSDnKlBTpFuQuJJPzsg435uXWnNwsIf39G3NXnrt66erzl1589X889/o/vPLR7U/+dVqqc35+fv5tFsf9d34DXJzvzbnAHxfne3wgmZKStCT7Cl95xEJ6BhTud6DJ2flZKi5/++23X3zxxd2TT1d3bpvxsmzHXM/vhktLh/f6OwesF9Fdl3EGoAKAL0GyA8EeglmS6UGuNQG6QvISyRtLgwXNHw839pdOPrM2dmquT7edWfAhWI+pFQnjjBpmzLsTwRuj/kjpj2U77IZLwfbt/sa+0I9qxqBhTSECxD1geQ6wS90K61Zcd0esPeLMhHPGADgYK2mYYdWOGXtcNpJqL9KjjeH2XTVabZhhzRgwhs8ZQxFeuR2yTJspL4A/SPw1zd9CgztPtt8I+kkJj5BJy77wYOyt7vfXDtRgMbVl+DBFC+QN8iLo8xCdAHkRxFskNxScQEzTLmmNWDjtek/dr4wdTAGHE6QBooi1Y9YMBW/cTNYHm7f9rSNlYeMVRn76w9y7DfnNOro+X7z0xjsvffDhx43GLUG8yeA8j3McyvO4IKg5Qc2JMiVqtKRnxouC1IQikKLcLCp6SdGLuDXHyUW5SXweWJvjlILULGvtSrNDhm3VDog4Jbld1tq02qKQnqKENiU3C1in1Val2Skq7TlBAZmmrLVLil5AKjhCwB0Cdas0buYlBSIzWTa4qLQraZ96GgAmGRnwycI1bX9XuyWZ9J4BYpjSJDOJGEqGng89JzVzggbbNMCXAIOSLfTOukYei+/mcSuH9KymbBavFHBrXm7NYb0g6ZSovffx3LVr1564du0nr7z+P66+8sQ7cyc//83UBXJ2fvbwlECQC2bke34u8MfF+VM4aR7l4flMViWr6Dg7e3iWIo+zmbdNDx8+/PK3Xx1/8tnyxl4wWW96CW/HdTOhW77kjEZbRysnn6PRYrHrNnoDwfZFZ5i9vJErjbnWjajWC+tWXDHjhp0ITiJ7cW+0Mjq8Fx7clcNJuWM3eiQcS15r7Yj4JZ0483k0vDHnTQRvQexPcD/W+vFgZTvZv9tb2Gw4QbXXh5d/cIMKTgRcguiORDvhzYi1R4wzqjlJ1UrqZsJYScMmmIa1CR1C90LenVhLB9bqgdifAHcimIFgErdHNhUrOBEoO9BVCkQLSDAglACHMTtaC2twWdpWsMLOeHWwedCdbODBmHVCGGrhzUCwh0TcsYfZ3yfcltxQdIaSO+1rf7RoJAC9hjSoWgFjP5bFDXmPCEDN4aK3vhft3jFXdytOeC1ffaHYeFfQXinXr7x/4+rbb39AUXmOv8nyHzPSHKfkeZzncU6U5wWclxTQXIoSicDA630RtwpILWCtpLZotVWQmnOcXFL0qtqtqt0S0m6xuCA1K81Ohj/KzV4eNedFrai0QaYpys2S3AZepKTo80grKnq52Slr7YLUnBOUktopNztVtZ2XlJKi02oL8AeFtaKiV5RWAak5Qc1QEfA0JbmdWjfaRWVKQqRpF3JBp0hJ7dBKF7rOSukWXeYzpdIik1mGAywmxA6SoocCbmWIpIBb+bS2tTBTHAJW0+xbwP+R3QnohEKtAm7lBO2t99792ZXLT1177qcvv/7fLr/07M3yL3/z2zPyb5m80zi7MIV8/88F/rg4389z9sjNsynsgDdGj2ouZ+fffPPwyy+//PKL3zz4+rdff/31Z7/41erOHW+0pg4mMFwCMdS6FbPm0F3c2Lz7mbO5W3P9csfmLF/yIskNkRNKbjALPkQ3jX3aCeOMoGGCsyLNXxjtHG2cfNZd2axZ/UbPE61QTCUDMlPiAGORQgQ7Yd0x5wD+GEtO3E1W4r077ua+5Ccw65rpIAA+RHfEuRFrx2S6xUxmraYNO6nacd0i9WLg9mB6UXe0Odi8rY/XUrVlKNhDKRVxssZ0yYmxm2A3AduHaEdwm1SATO2fcXalfw8xxGewN7KXt9zNfXW0xHtxozeAKBBRjpyAMwcZGvs99R7E90oiuKQTBVCRl5DCD3NA9Bo7kL0I9yPRjaHhQ3Ci3mRt8eBkfHjSXdp4V2w+N1f+uCG/V+VfyJUuvf3Oyx9+dKtULjDcLU6Y41GOk3McmuPRvIBzonyLRxB4ySMV/B/QFVaQmgACClgrKnpZa8+L6i0e0Wqrqnararss6zluagcBpyrYVHOCSiG90uxUVZ3GzbKsV9V2TeuUZT0v60WlXW72wB1yk8MFrNNaFwytFNKh3IwIN3K7orSKkjovYAprBaSCW5Y4UtO6kbLaTSFIu5iCEiBdppVoCpF4CBzRekWlU8CtDMHAVciAAtKL34nmZjBiFpEQIIJbFGg6KVMCDyB2VNTJduxIqxtq06ibl5TXP3j/8tUrT1y79pOX3virSy++WmR/+823QGmenT2c6Wi/ON/jc4E/Ls738pA29JkSUtBi0q+enZ+effvgm89/+euV/WNnacsIktYg1gfj5nBRGSxyzrhqhLQRVI2wbsVVa1w2xrVeqAeTxaOT8e1PhDApdt1qr8+ZA9EZYjcSrRC5CfLIO2ziu3QSzhlnE26Ck0h24CysL9657+8e8cMxJDvAyCk6AXKIUMI6EEyNGWcEPeiMM2LdseSNkZuog9FgbS/cvdOcrNTtAWP0oQwDQR+GG6eUQAKv0MBtsPZ4JjUTg+ySdZtWu4HcXwg2j4bbd6RgUjd9zhwIpi/YQ5jPzeK1kpdgb4QAecy0nZLVFTsEXYaM3GbFG3bEODHnTepGwBnD3mQt3L1jrm5L/rhm+dVen7MCwBmiEwBogI8Z55ERS8iLJCdOPa2pngJjLg4xowgWcaQK9hC7Ie7H8iCB7DHrhFq45K3tLhx+4u/dbgzi6wXm1TI/L3ferDSufnzz0htvvHPrZokTipyUY6QcJ87x4g1GuMmgHIcKHKZ4tSCoOUmZE3AeqZBbmROUnKRRcgte8otyk5KbJUWfE5RbPCoqOq10qmqbxk3gPzKeIydptNqqqm1KVAoSZFt0GjehPrXebFcVEmbJ+Ik5QZkX1ZJK3KOQr6GVDlAgJUWvYL0s6wVBBjMKJSqUqBQlNetup3GzqnazbtZUXpmiCrhdkNuz+IOEb3GLQnp2f1ok3wJ+AtAJcCFF3AaQAd8F8CLrS53FJRkvAnAEMEf2LRSZ32uX5F5BahZQJ8+i195569JzV565/vyTL77215dfeo9Rvv2GvMFI64f/k377XJw/0LnAHxfn+33IAku2w3JGuJAH3zxcPbjTsAY53aY0t6IPSnqf7vRLvQFtDctWVLaiip1UzLhsJJXuiDOTcP1g9c6n5vJGyXLorstbPmv0wWcAL4pELHCJPYIkSx2SkuXtWB1MRtt3Fo4+UUdLFbtfsXzejEiNmJMGR+2YtUd1K2TtEeCPhp0wViR4Y94dITcxxmujvWNnbVscxLBsgpwQuYk0k0CBNEq2Yg82zyn54aRWUyMC+yfbC6yFrWT/bme83nCCmkXyroIZiFbIe7HkxLwZZMhG8pJM8sjkD7Ix60ScGwEVAdYQzkl4d8Q5CZSaq/7ScPMo2DnSxyucG9RNH3wbghWK1pC3fMb0GKPPmQO44O+WuGoIChkKti/Yfmb+kOxAsiOAX6DC8GAWcULcj+RBLLkhjNGg/qidLMU7Rwt3PjVW9z+UO1epxntc6ybqvFKuPfve+1ffe+dGtUqLIiWIBV7Kc2KeE+cFaY5Ht1icZ1GBUwqCWhDUTH+hMOnbANkC7iyl5o9bvDwvqoA/ymq3gNSbDCpJLbCjFuVmhkUorOVFjVZblSYZmQOPCK22SkgH/AHIICdpc4ICFey01gWFpdLsgAWVxmpFaVWUFiUqNG7SWAXnbEHIHKl6CekVpVPELVrpzhg+HscfU/AhE5hSIOEXYh/JJmwAfxQfhRrE5JEiEgq1wPMBVo9ZzWXKi6S45DF0At+bx52c2sqjJo1beU58+Z23n33+ytPXr/7klTf/+pmXclone5tx9vCiF+R7fy7wx8X5Ezmnp6e/+92DX/7iiy9+87ujn/9ba2Gl0LarXRhbjxrdsNENq92g2osqZlw2orI1KlujYjepd0IjWl47vufv3W54SantMabHG33WHAhOwNg+44Zk9swNBCcS+gm88HNOIjgJMASSl5iLG+PDe976HutFFVhQs4ekQdxNX8u9mHUToDo4ZwwQRHRHyE0Uf6QFk+HGQbR7pxktMrbPmgPJDpATIi96JP7qQPwkfsS4aiWQlwELSN0gd9aNQO4vRNvH/uaB4MdVY9joDVhzwJrQ9BVzViBaQ2QSnoNzI86NGJsIMZxLIAjcD6KP6I6yUC4ETHg7Bjdod7Tubx3ZK7uSl4DVAxymwFVkmCObixOcINNfZrw1Q+T6ROqyI+Qmshej9BmgeQxSzbgfS25IJmDcuBktW0ub0e5RfHAsDsevVPiXi0Kx5X7A4+fmC1fe/fCtGzcpjqMEMS8plIgLvFDghYKAchwqCHKBl/IsmuPRLV6+xcsFQaYlrYDUeVHOwrd5pAL5kXWB3OTkeVGl5CatdMpaO4/UmxxOeY52UW7mRS0zcOQEFWAHeE5LagdCNKCqkLiKolNYmxcwhfSypgOJkpcUaASBFhCCfiS1KKkVWStjlRKVHIdygjovajlBLSGtprSLUhOyvrCmC2nYrNhjluEo4lYaZiGfgnZTwC2CurAO+AMm9OZFLYMdEOid6i9yG7wgwHYQwSW1hsxIMIQUIY9ELUAw81JzXtHysl6Q9Ju1+vU3Xn3q2cvPXH/xpy+//teXX6r2XCK+XJAf3/9zgT8uzvf0nJ6fPfzqq9/88pe/3N072Nw5HC9vhqO11YO7/Z2DijMstlyyAAKJUzNsmDHdCwF5VMy4YsbFzlAdTJZ2j1bvnODJImV69a7L9TyYVAVvBJcuvEMtKbkcCLmMkZsgJ+zEy+PdO8nuHSVaqFl9xhlIdiCSlErAm4FoJ6I7goIQ0i3mjDhnLNhj0R3J/bHST/rLW5O9Y2d5l/fiatfnrBR5uFObBRR/8dOZWRBfYoAy4AJJp17GdSNizbA33op27rYm61V7SFtDSN9wBlls4SxfckPsJqRII7W1ZuCjbg/J4K0X8+4Ioi6iO0rdoMR8yhi+7E+inbvu2i5PmtRDtheIVihaQ9HyeWvAWz5rDlhzyPZ8yY4kO+CtAZtSILMGUsklhAc4P2ArJ4UdgTyI1UEiDxLJDTnLB5lG9hfNxY145yjeO3Y2DnK6/UKxdlNrU5r9Vo279sGNa+++82GxWOSEoogpVqQEVJJkShBLEipJclFQChwuipgSlXkBg/m0KKm0pMFrfAlpRUktIHJRmORfKKzdZNCcgAFhlLV2TlJu8XIB65BYKSl6QWpWlA5cRakJQATsFyW1Q2tt0mwmt4qKXml2KkqzLGt5SSnKzbKm02qTpGBws6Z1wDgCzwxdIGVZL2OVEjElKiAS5QSVEpUyalKiQh4mtzNIkVaht4pKO63oIJt2lNwGtoNO12+JAAAgAElEQVRWOjN0CKl5zYK+OUmbE7WM0gAM8V2Gg0KkaCQ/o79kKKQgtwtKK49b86m4k8etIm6ne8KdPNLzSL3FMC+88vLTVy49+fzzP3rh9b+69BIeJOfnp2enD/6zfwVdnP/oucAfF+cPcH6fF+wU/BmPfSkbrs/evswkU9Ku5dPZJ5k+/uzh6e+++u3nn39+//79vdtH8Xi56waK2WdbjmT49vJmdHiijVdLPa9i9BnD582It0kHV90ISErFiCvmqGSErBn2F7fWTn4OPlO6a8OYO2f5vOXzZsA6IetFEPXkLLIwwpkJyCV4MJYHie6PgtXtpTt3jZUtzg0Yo59VdaVuiSFwBoI95pwxKDWcM4ZXcexNZG/UDZfinaNg50hJluv2sG76RK1wAtEN04rxOOsbJZYLJ27YEUEk1ohzxpkKwznjhhlqw8Vw+7i/ccj3x0B7COZ0XIY3CbUAPg/ei8FzmjpUwplWkoj3Ys5JODMRnER0R5I3Ft0Qvr3WG7J2bC1ux/t39YXVmhlUul6t40HfPG8MRGso2D5vD2EKhzhOnIA1+qI1fCz8Irkh7sfAfDy2M4e8kHd85IXNcIL7MW8PWWdYN/uM4Wvhkre+Nzq8Fx1+IiZr10rsaxWubvY/klsv5MrPvP7max98mK8zlCAWRKGIECWgooiLolSSEI0wjZSiJBcERImYElBORHM8KolqSVTBVwE3AHnkJGVelItyk8ZNGjfzSP2YEeZFGbyotNrKS8otTsojtaS2SM4FaWW5DRdJ8KqtsqYXZZVWW+DqoNVmAWsU1mpKu6rqJUWHTymsEbyCNBo3q3KnonRo3KRxC2AHjXAJKUVZpbBWEGQwz86lECovKRTWKLk5w3+0SmqnCK/06aJeQWlljlTAEBlrAoO9kPohPIrcIp0o6VXErYKkFx7VU4AUAW6jiNsFSYfH5BCpOMt0nIw4mZeac1gHFiQvNuelJiW3ilJzvsa/9NJLl648++QLL/7T9bf+6srr3WTl/Oz8DPTWs/Pzs3OYfjy/8IR8r84F/rg4f5jzOM54vAQsnVA5Pz09/fbsDLq/4Bsfnp89PJvCkdPTc7B0nP/mN1/dvXv39p2jta3deGljuLBuR8uqEyEnlNyQMfxGz+N6njVam9y+524fVO1hqecxhs/20gJyOwF3ZNUOG2bcsEZlK6aNQBlMRgcn4eEx60flnlPvurwx5IwhZwUNC9pIfSjAgC0VJp0xY91E8Mayv6j5Y2e8snz7JD44loJJ3exzli+6oegEj0VGgS8BuMBYUcOMWXss+4vKYKL0k8HyzmjvuLO4zrhhrUeaQGfUjYj4TK0QMq6g+2TWEwAirB2zRixaE86ZNMyQ92JreSfePemMVxvWELo9prEdh7SWZatyYhq7hTaRFG+FrBNKTszbMWuGnDX9LoJU3IQ3A+yN/K0jb+u2OBhVe/1GzxNMH4AFCCuZexQ+zeo9ZnK2j6GNoeQS22n2yClMsUIoXxGdgLED5MTOZKu/se/tHDk7Jx8o5o/evfFuXah3+28xwqWPPr785ptvzc9THFcWVYpXKQEVRakkyQUkFwRUEMWShEpIKQioIKASUsqiXBRxQUAlUc0ID2LtlNQsaQL8B622Cki9wQh5SckqOgB/UEgvKXpJbZUUvSg3y7IOblOwjADgIPhDbRUVvSJr0+Z1pVmWddB6iqlwA3An6x9LP9VorNJYLcpqUVaLklxCGoSH53iUE+UMgpSQDsZVsHoAmKBxC+I5mR0Eql0zE2uGOeB2ZkoF/AG8CGkS+27yFsBHSoQUJD0nNbOu1UccITMekTms5x7N7hZxqyipN+ja1esvPHv1Zz9+/vkfXH3pb154017eTGsDHwvifvv/32+5i/OHPRf44+L8h853mY//51zc2cx/po88nTYcnp6e/uLXv1o9PHQWllUvYroWYSPsuGb5NSeomQFRQIxhazBa3LszOrwnxotFw6kZg7pFRtihVEOwJ7xFIiF1d1S1Y94O3dWdyZ1P9IWVcs8pdZx6t88YfsMawgWuTGJ6SNu04FUfDxZkfxF7I3U4Crf3l47ud1c2a67PGD7yIvAiAGkBI22cA90bIePEDW/csBPenUjeGPmL4iDujFbinaP+5p7gxzVjwHSHghFNYYcVC1YMwg34LSQnFt1R5jnNnKfQLy46E96dNMxYDRaHW4fO6h7qx6w54Cy/YQ34zG8BNovUyDlbdZp1jkG8RXRj1gmJeGSDHTWYsjvWkLf87ng12b9rLW9BNwnbC0TLR5aPLF+yh5JLSkt5ywfICOAju8HbQ9GB69ECDycQsmFby8+qyQSHFJOAWxb14/7aQbx/39k5FuK1Z+bKz3yUr7bdOaV1vUg/89bb1999t9BgaV4oSxJoKyUJ4IWclzAl4qIklyS5JMkgvpQkuYZkWpCIKCPJeQnnJZyXlKKgUCKmRDwvSMSUKjdLaisvKTcYoYDUDF7kRPkGK05fvBWdwhqNmxWlWVGaoJtkZR5g/iiqWgXrZbkNm7oVrFeUFng+ClgrKXpFaZUQUWRKil6WtfQiWKQoN2mslrFK42ZRUguCDC1qYEqlsAb0SVFuZj9YWW6XwHWB9AxkPMJzID3t/2gDyVFMtZg0EUP4jzxqFh5VWOA2oI080kvSFH+k8IJ8b/Y88Mz5RytD8oCQRI1C+o1S+crz1565cumJ69d/8LOX//tzrw83DrLfIKfAgpx/c37hDPn+nAv8cXH+o+ff70H/fQb16agsfHP64fTs66+//uI3X+1/8mlrtFRsm0XdottOtRuUu8O6FbNGLDoTePUVrBj7cbC+t3ryaXt1o2j16U4fRshqZtBwAsYOGCuqW3HVSmpGzJmjhhnyZmCM15aO7ntbByC4sGkVOmsOa5YP4EMkiVPitxDsMeckYn+CB2PsjbCb9Bc3V47uDfePOH9UMwPBCZATYDfCbgQvq8iLJC/hHLCpjki3hz3i3QVpsIT6I90fDdZ244PjzuI68BMNIBisECrVs+CraBODBRF0nIS3Y3jmDIjw7oR1x3Ur5pzEWtwOdo61ZIl1QgZ64t0QrKyQIgEUAvQGAA5wlU59plYAbtOsXxUa1kGvkbyx4ES85cteFGwfxnvHnfEq0EW85Qumz1sDyR4iJ0BOINlD0fKJhdYJkReBaUOaGbCdIUICcLCSZlh7COncDM9Bz2lW+ar4I3d5O9g/aW8dvYWN//ny+29UONbwPhblqzfmn3zjtTfmbtAcW5E0WpDKkkQjXBBFSpJKSKFEJc9LlIBopFQkpSIpJR7RSCljtSyiioiqSC4ilJckwCgFQaZEDAJNnpdKSMv8H3ke32oIRUmFPG1ZJviDIkBBr2CdlrSKrFWUZknRILsLEAScGbTaKilaZtEAVoNUrSNSsVpRWjRuZo1nAD5orJZlDcpYCR2C1RJSSkihRFwQ5IIgE/whKrREHpPhDBq3KljPi82CRDgPID+y27MMBxAehBdJ4Qg8poB1agZzzOKPAgEQehG3KdTKSc2MEcnPuFNnr/yjJtn0zmYeNUtIv5Er/uzas5euXfrp8y/+7dXX/+6V9xcPTogMc37+8Gy6pXBxvhfnAn9cnD/8OUvP7/3q6SlBHOAh/frrr4+OjtfX93fv3O+v7zJuWGl5jY5fN/266VftmDaCmkmKOhgrEe2omyyvHN3zdo4qblRou4wRcFZQt4dVstwW1Y2AtUd1M6mYMeuOBSdpDsfJ7p3x4YmSLJZ6Xs0Y8JbPG31YDGHNIVkVMQPBChs2mZ/lzER0RyCUKP1YDybJ3u3F25/0JmucFbDOUHJD0RqKbojdCF5ihYz/IPhgRAwf3kTyxsiJrfHqwv6dwda+OIhrxiArA4XKcOxGgBKm42oOgR2iO4JYrOhmRMhI8BY4Z1w3AmW4MNw6dDf3xWFSs/yaMeAM0rQBQR7JDaEwHviPx0Qi0mieXqR7A8gYJwA1SnAizhxI9tAar8YHx8OdQ2U45i1fsH3e6AvmAFnTxCygCuRFyIskm+gpJGebWTqcMAvCQBka/G3AHwoVsdkPCcu6vBmo/kJntOKu7IW796R47akbxR+++XFe7RVV41Wq+tO33r70xhtzFF3jREoSKQGByZQSUEFANMIlCcFVFuUqUgF/0IJUxjKNlJKEKhKuIrkkoRLGlIhppFC8DAINoJAplyA3H8MfNG7OC/gGK1JYKcpqWdYgnAL4oyirVNoakhEhkKeF+G4RAyjRMrUFqtYrSgvCtJTcpDCAD6K/lGWtjFUaq2XULKNmhj/gInWuHMokJJjbzaMmhfSyrGfejgxMTNMuMx+z+8H/McUi6cdHuZDUF6K0C7iVNY9N0UmaiKG+ewO10j+3XZI7EIoB62tB0ouS+n4uf+W5q09e/dkPr13/u+de+8m78xsn98k7GPLL5+EFBPm+nAv88Wd9zs7OTk9PT09P/1BlgmczvMa/84yn5+fnv/vdg3/9xb/tHBxFk+WeFw9Hm/HeHTleojt98EDACitnRWUrqjlJ3UzKRlQ3IsmOos2Dlbv35fES1fHoTh9yFmzPZ81hzYwYK+KtEWeOGtaobsWSN5a9OFjfWzn+zFjZqlh+xein79SJz5Q0aTrEccnaccOO6lZct2LBG6v+AnYjrR/3l7dW73zqb+6Lg5gxfMWKZScgdWR2BG/TBSfg3Ij3Mn1kxLpj1h7x7kRwIs0fRZt7k4OT1mS1bkMONuRt6LcYSnYkOSPsRtnuCSRfYMeEdycsgSBjyRsLTgIrd5w34azIWtiI946bk5WaE1RNgmnIHps1U2puR0K6H0vssWYwazRJPafZeFskW4E8SHgvZJ1QdIb2ZGnx4Gi0f9QcrbJexJoD0ehLvb7sBBig2HdllLQTXXAymBWIwBLZAW/5nDlgzQFjEAZrFg8BDOLtkDcjzgglb9xJ1vyN28Ptu87m0VzL/sfX3nu11Kh1nDxqvnSz8NNX33jxww+pOlOVMCWIRVGiEeAPuSTJZVGuCHKJF8tYphGuSLiK1NSCistYhtvw1TKWq4oKAg0tYMAfqU0k5RKQNs9KN+t8UVLB4QH44yYrAjkBVwkpABForJI0iqJnDtaynOkpetppluIbhcgroLNkBAncU5SBKWmmT94so9QRghSasCAI8AfQIVAQQtwbWCshsuUL9e1wf17WKbX9GP54RHNRiAoDWATCuoBjyLPNABFSqZ5Ws4MKA6bU32sZ+S4jAiQKMChzcpMWlHc/uvX0s888ee3ZH1976W+ee+mpm/ThZ/9G3tGcz0KRi/PHfi7wx5/7+YM0GU9hR1ZICgmX07Ozh6fffnv6my9/+9kvfnXy6c83d4764/XmcCI5Mdv1FDf0N3a8je2qM6j2+jUzqDlR3R5yblS3wrozrtph3YprvYjpRUa8tnL70/72Ycka0m2HswJYrq9bYdWOgbSAqXdYPMFuYiUrK0f3o90jcTgud1wiSTgBb/mc5TN2wNhB3fQB7hCjhg2F6DEejDV/rHpRO1oc79+d3L7XGa2wTgi1HOpgRKqxnFhKO9GhDR2YCVBeWDsWvLHkJdZobfHgeLC1Kw7ierfPG8NHasXdgPfA8JF1q8dpFJZ0jXDOmHcnnDOG4C5vx4wRNKPVePdksHkgDpOqOWj0BpwxBFyVzbNldAJvE3aB+D+yCIwTZ0Mq4AUR7ShjL0QnQE6g9eNwbWft+N5gY0f0I8YOGKPP9DxsD1UvQqm5BDkp+WGnf6I9FOxhFiz6jv804C2f9JgBBeKEjB3UbWCkyLid5Iz0cNlb3U92j/3dY21p68US85O3Pixo3UrXeafGX7uRf+KVN96dy1V4CYiKEo/KIipjucSLFYmgCiA8ylgFtFGSZBoptCyXMIEgZSxXZKWK5CqSK7JSQkpRkmkBlyRUFKUcJ+Z5CdgOcFrMsxLwH5kVY45HNxk0JSdkrSjJKRwhYgpwHrP4oyJrFfwI/qBxkwJXhzwlPKZYRNGLchMolim4QUomxMzijzyP5wUixOQlJS9qBaSWkAaiDEhCGQQhK3GPNJ/OsCBKi0R2EXGETK2p2W3iSG1mvpDHmj8yh+l3r9kF3UyCKeBWXtYLcruI2yWpVeTwq++/99Szl5+4euXHL7zwN1defmq+cvdff30KSszZwwv08X05F/jj4vyBz9nZ2Zdffnn75NOdw+PJ+tZgvGzGy5o/5u2wbgSVnt/oDdmej5zQX92Jtm/L/qTe9SF7wlkBa4a8HcNqa92KG9ZitRvK/fF49068f5cPJ/mOW+kMWDOEi7SYW0nDDKF3nHcnvBk1+6N4Y2/x6ESfLJd7HpRu8dZAcmG/LWHtmHFD8qbfDRkrYm3Sg867EzwYy16s95NwbWfl7n1nc5f1gprlMza8uQ/QIMrCIxBb5VPOAyACWXJxkpa/mGweTm7f0xeA9vAggyq5IXYjwR5mCgvrhJIzEpyEcxKAAllwF2wfjD1m7DHnLtSNSHCSTrLmru+0F9YYO6h1vGx9XoTajBQY8XbIZzmUmSE3IR2b5cwB5G6y5HDKYQSCE4nW0EgWJ/v744PbzWiRt8NGb9AwXMkeyk6Q2kgD7IbIC7EbgqUUOUGGRTLzqZhKMNAkxtvDlOQg8aK0TxZizzEUnCjDJXflIN49iffvWeuHpZZ9+YObr+RKvDGYl1vPFyqX377xN08/e/Wtd2mEKEEo8WKJR8BwlCRU5nFFkGmECwgVEKIRriK5hhV4kS4hhZblsqLA/RUJkwcguYpkCisFJNNIoQSxwAvzDDuLP0pIm2PEOUbMzB8lRQf8AZ5TABYlSSZARG7OpFfUipJ+F1JAQIFisaKiA5lB4yYINwAvwBFCoI+sQkA3wyVFWS0gVEJ6WdZpSaORUpJkKAXJ83iOR/OsRCgQSclLSglpNFJoPFNtIjWzJEsGO2b9oY94RTHpbC3iVnk2IIMfsaZm+sts2iUnNfPy42INgJssLwNDdzPdqTp8C9hBSrz8yjvvP/WzJ5+4eu0fr17/L09dfZ7mPv31b+Ftz+n5xTTd9+Nc4I8/33N6fkbW2qbh2N9zZtiR02xjlsgrj8ZYvn3wzddff3Pn81+343W606dbXrntlztBpRfUzKBqx1VnVDZD0Qr9hc2F/TvtpXXa6Jfbfc4I4Z06vH4zVlK1kqodM1YiueFgaWvj5LPe6iZteXSnzxhBrTdsmCFrxEwvYqxRw4wbZli3Qr6/IDoTyYmdhfW14/v+9kHdDStGnzcGJAgKk2ZeyDpQq5WINjFyZoZT7E1kf1EexO5oeeXwJLlzDyfLVWPIWQFyAtGN0921kGy/kSvkrIh1xzUHSjhizkmwNzEna+PDE3dzvzEIS4bT6Hm85WfuS0IGTF0OCZ/BEXdEWjccUukBxeq8O2G6Qz1Ymhzc87cPGDesdL2aMYBydN7yRWso2YFkB6JF/gfhfhJ2tSMoHyPjscYQulDBZCrZkWiFWdEqb4e85beT5Xj/rrOxJ/kJZw44sy/YPvhdRMsXbB+cJZCIkdwA96P0inE/zqZkgGIBlAPVLAABoWWEnwn1wP81Y0WcM8bDld7C9vjg/ujo5/xo7Yait70B2+tVDPfNunjpw/knXnn7r39y6YfXXixKcokX0/QKopFSRSrkXFKpRaZETJQXjGtYAbRBIwwuDdBfqhhXEKphpS6rFVmhZbkoySUeUQKaZ4WCKELMlcbNoohv1tl5VqBETIPJQ9byLLrVEEoo84eqJVGtomYZNcG1CpYOIB6ghR3uz4SYkqIVZaKnwHOm3IZK42YBqZTcpLBCYQXcHgA14HYZq2UMQVxlxouKCgLKsyjPogKHCxyGOhOwkpCMMdLTig6dkqdTL7NZFQAoYDjN/KrweIAgOdzMy3pBSQ0imRaTog0I5c4/AlDSDhLcKsmdAm7Ny1kRWbuAWzRql+QOWEmgs4SEexnphVffePrpp3906Zm/v3L1v/7s5dcY9Yuvvjk/P4XfUGfnp/Ar7YIO+aM9F/jjz/XMgI1H9ZfTKRwhoyrTx59m7WHnp+fnp6fnDx88ePDll1+e3PtsZftw7ehTf32fsSKq7Vd6QcWMaTOiDag8H9W6CdMNNS9Jdo/9rUPeC8sdt24EDTOs20No6WCNGMBH3Yo5I+yGK+P9k+HeHW4YUx2nbgS8HTN2wLjDhhmCUFI3goad1I1YcibITbRgMt6/u3D0iRwv1CyoMB+KzlBwAt4eEqODPcwGXFgvSrfjE8ldUAaLij9qDceTrYO1k5+b6zs116+bfcb24RWatIk7cbZ8Cy+TsD0LPxLvTgQnaYWL493bycGJMlku2/1qr0/MFqRiazr0Sho1vAT1R6IdcW7EehHnJLw1Yu0x44xYN+HdiehMYEilv763eOd+b2GdiEfmkDUHLPha7CFvBpITk7U2i4zXTDu+Uk8rmDw4YwhsB7Yi+Eb4YRg3rJt97Eb99b3h9m09XmKMPmP0WaMP4yxToANiikUsJtiNcD8mbg9nWmQyO18neWOoUoU2s0fK7NNqE8YOJHuhHW86K9vB9u348LOyGf7o7feMpdWl40/qnv9CsfLEWx/+3dUX//Kfn/g/fvDDy29/VJb1IidURFTgpaIkF0VcFlERoSJCmb2jKEogspQxriK5KmGQWmpYqchKCeMaVmqyXJVQHSt1TIQY0lEm4jwnEl8q1kpIA/yR58QSUjLjRY7JFBmSUqFEXBJVGjcprBBXKdKgtzTzgqRMhjp7lRFRUgDKpBBEpXD6xxFeRAPYUZoBIrNG1KIkUwIq8BLFy3mWlM1DOwglKkW5CRaQgqQXMYm35MXmzESLnkckuEu0mPTBJblDbB8z7AiBJo8aVyFEMxvKndVcpjVluDWH9ZnhmIwLac2wMu080otSM19nXn79taefvvRPTzz1gyvP/eUzL7yPOr/7ekp+EAgyncK+mIz54zoX+OPP9KRDbWdZ92gWWYEE21dfffXFF1/8+te/fvDgwdnZ2TcPH3z55RcPHjx48ODBF198cf/Tz49O7q/uHvT8BcXwrWTFWd7FwyW606/0/JoZVayoYkUVM6bNpGaMau2haIXDld3x4Ul7tFLuEesoZ4ScEcJue8Ma1Yy4biasGWI3GW4cjA/ua+NV2uiXuwNItcDbZeLVsKKaGTWsUd2IBXusDiajlb3Vk0/tjZ2q6YEeAR4LyQ1El1SRQnEWoIeGHbFOyHkj3hphbyL7E9yP3cWNteP7o9vHcjipGP2aMQCLBmMHnBWJNnmdJm/frYS1RzDzVndHvDsR7QQ5sbeys3h04m7tNPpBxXAb1kB0AtivJzUhaf0X/Dwzq/cjxg4adgQbMdAtJtgT1h6zvaA5nEwOTsLdO5I/ZuygbvaZnpciD7Ilm0VYAXnMVogKVig5I/iq5MTYGxGrhx0gL0L9Ueb6FOxhK1yc7B37W4dCP2pY090WwR5Cvdgju7V2BCYPADeMTarMBCcS7URyRpDfAagneWMRqtydBOpcsy41wB+sHUv+2FrcTXZPor1je/PgA9T66dsfNboW5w3mlNa82nryrXf+24+e/J8/feYv/vaf/rf//S/+r59cLolqiRdLvAhRl6Ikg+cDEEMZE+ajhhUa4TLGFQnXkNyQlbqi1LAC99ewkvEftRR/VCRcwmQshka4hHEBASki3qwxOVYoSnKGP+ZZ4VZDyEtKWdaBuigguYDkoqxSWCF16bDhgtKGU5zhj8xMSvwchOF4FJdMC8fIcyqZJARdrkVJpkRcmrlNCYgSUFFQ8iyaZ6Uch6CgrCDIBaQSU4jUhI9ppJYIMTN9Zc20cIzAAiAkKKQXlBaltslwTOoCycv6dE0GmjzkmXYyqQnySmZBnTWrpndObwCOAU9JHukFSadEZb7GvvTKyz/+6U/+4cmn//HqS//l0qvz+uB3357NVBqePvJr7+L8MZ0L/PFnejK0cXYG/McpGZY8ffjVb778xS/+zY8nTrKA7UE3mriT9dYwkQ3HiRaNZFn2J4yV1I24pA+QO/bWb3cWtmtmUOkFDTOuG1Hdimv2qGoltJlUe0mt5RvR8tLhPWdtu+oGdNdlDB+cCoIV82bEWyPGGtXNpGEnyB1bo7XJwYm9vlu1h6XeoGESKwDrhA0ngLk1zkyg3qNhjXg7NuPljaNPxofHoh9Ve33WJBoEqdPwknTtLALRhLVjWICDGRexP0H9uO0nC9uHq3c/761uVZ1BvevypL4i5qyAcUPWIcEQ6AUBWYQkbL0J54wlZ9QNl0Z7x8n+kZos0JZXszzB9hHggLR6S3SG2dh91igKr9bgQWHdsWCPJWcE9zTMWDICb2Vn8e6nvdWtmhMwdsAafbbrAuzIar6mbaGpk2Pa+mUHojUEqwrMuUleIrqx5MQ41UegvxU5ob24Ge8ddxbXJS/KrKOzRekgowCfAVIOhFagLY1zEtYlo7gC/A3PNKfxbupxScEHKXV1YgAuzWjZXdlLDk5Gdz5rLm5dL7PP3cxhN8TB+H1WfOHjuXmGffHdd5959rlnL1954smn//bvf/jC6+/SHAKXBmAOOrWOZvGWDH8A4QEOjzLGwIUA8ki/F1dkpSIrxJEq4ZKEcixX5ISKhCsSBsmjyAkfV+p5TixKckkhUZd5VrrJihTWAH+UkJKXcIY/ZrEFZHTTj6QirDJDbIDgAmQJnaoqcAP0F0A2FIaGU62EdAAcBHOknSUF0jePqdSOSsZyeVwQ5KKkTpvaMak2oXGrAL4NRHQWYG4KUjOdoEvnYB6N4M5CEBiLyRpHwJEKUAN2YR4zn1Jyi1I6s5Fdgjlmes9mEAmZwbtZrl598fqTly7/85Ur/3D1tb+6+k7Fjr85O599Q0X6DS+UmD+yc4E//lxPpr+cTv9hfvvbh/u7B5u7B0sHR3q8VLH8kulXrAAuzhvVrbjYC4q9qKgPWCN2lvfdtV1xOKaNoGZGDTNmrFHFjMtWXLHHtJVOCyUAACAASURBVJmU20PeDAZru+HuHSmYVHo+bQR1I2AMn7dD1gxhHA7qxRpmqAWThf278d6xFC0Wu26j53EkypG+S7aihhnXnKRhjRh73LAjeZjEW/tr9z7rrmyULa9mDCDWAdtvUMEpuiPJJbYG1k1qTlJzEtYdi84EDxZQfyTZgTde2Tn5fHx0lw+SStdjugPJDojQYEcNM2w4AWP7HHmxHLP2SLDHgj1mjVh0R6IdKf3EW9keHx7bq1uM7VeMDAYNRec7veNunPlA+RnfA2NFnDfh3QlQI6wdM4bfChdWju6NDk6UZLlqD2uGV2vbvDFdrs94DuAkcD9GoKRY0GQaSm6o9GOtH8tejJwwTfmmJg8zQE4MUZR2MIk2D4Lt283RMmMH0KAK6pVA3KYhNLVn/wsgo4huTDbq3BE7U5IGUAO650FzAeaJd0eiO2LtmHVC3ouh6l4cjMyl7WjvZHL4abh/v2j6z3x06/0qh7zhvN59ucxdufHxs++8keMa7xbz78/fzOXmbhZyVLVaYYQSJxR4IcfzJQnRgkQLuChiWiCu0gpCAB0yYaVGXKi4Iss1rDRktY7l1A6iVJVmRdbKmPAfZRHlWI4SRGgHAbIkxwo3a0yBlwoCAoRRQsocI95gBNiuA60kJyJgIyisgJ8DlBFCY0hyCSkZEQLRGKKeYCWrFyshBaAG4A+AIBl8AYwyiz9g0Wb2dp6X4MpxaJ6VIJebZ1Gex1AqDxN38FQU0nOSRjIskK3FWlnWSzMO0xmqI8MrzYzwoHGLTiWb2URuHirIpvWmeibxpOHeNjwmG+nNyzqF0g08IvQQpmRO1OdF9SOq9OzzV358+ekfXrn299de/e/X3hO8hW8zgjctBbnAH39s5wJ//Jmes0f+c3p2+uDk+O7u9t7iwXFvcY3pxyUjKHeHtV5Y6QW04dO9uNQbFY1RsReV274er/W3j/SF9aoxLPWGFTOumVHVCMtmWLWSqpXQHb/RG3aTlWT/uLO8DhpKoxsyRgBl52VzWLGTshGxzoSxEuRFw9W9xdufdJY3apbf6A1FK5TckDezyEbM2nEaihlxzlh0Y3dxY/3O/XDngB+E5Y7d6HmQqkg324Ygu2RNEpwVMVZSteOak/DuBAiGlj9Z2T/euP/z9uombfRrHYe3BlBNwTpD1hzAqzhjB6JNKtUZZwT4Q7QT8Feao6WF23eH+0eCH9e7LtMdMIYv2dFMBiQGaydxQjhRVvYlzDSVQe264JCVO9EJos29rU9+bq5vC/2IMfxGp890XOgok7yE+FFgM9YNss16KVt48RLRjpAXNYfj5iBBTpiZNmYryAC1mJO1eOfIXFznvbDe7TPdIdhaAXCQijYn4r2YsaKsjAQ4D8lLeC8mlzsitfFZVatLeuKzCRuw7gKDwlk+Y/TV4djfPBjf/jS8/YmxcfhaQ3jmvY+qLZOz/A+l5vV56pk33rn81huv3fzg7UL+liDmOX6uVsmxLFXj8yzKsUKe4wu8kOfEAi/RCNOiCOWnFVGqSqgmyzVZrmO5juWShIjzQ5ZrstyQ1TpWqhiXRQQcSQ0rNawRmILkiohyLFcQRbC1gilknhU+rtTBbkJkEUm+1RBuMEJJVLPYy5SHQDKdWkTLMwoLjdWilG7dESRB8EfmJM04DxBc6FSaIeFe1KQlrSSqj+GPzP9RlFQAHwSIcGKeRTlGyvNKjpMBf4AdBH6GgtScF9WsFISSW3mkFpBaltuAM0CjAVxSwNojlamP5nLzqAmRXSg9K5CFFx3Mqnl5moIBgYZ0nuIWBet3EPpNny1NxLTgeXJIn5NUSlRuUKXnrj7748tP/9PVa//r2Vd+8PJHzfHG2Tlxo154UP84zwX++FM7/x/7POAxp+dnp+dnv/7VL3c21rd39pKtbTleanhR3Y2rRtjoRrV2VO0lpW5EdUOqG1Jtn7Vjb3XfXtllnJjqDGq9sA5SiBHWzKhixpVuWG35+mAcbB646zusNxVcGmZYN/2GGdbMqGolZStmnJHkjMxkffXOp/7uETtIKj2fM4Yi7IzYkWgnrBNyfTJb37ATxkpEO+nEy4sHJ4tHJ0q0UO/2eWPAGwPe8kUvgA4rku+wAs6NWGfIukkjTfYyzojzRpKXICccLG1tffKL6PZddhiXex7bg3aQAesF2RKKkDayizYxmTLOSPAWUH+CvZHsxcHmwcLRSWdprWb16bbDdj3J8BGINU40LftKN2xhz4WM3NqR4EQpWzCWnJFoR5wVcWaiB0vrd+4v3rmHkoWa5TM9j+26vDEgoMEKJTvCboKcx8EHlIig/gjmbXE/hlrVabn7DG8BKMRe3Fi8/UmwfaiPV+o2qYRvmOTHg5U7zhuBpAIkh0iuWPIICIPaEslLQNmBrRbo9sj+MjPUBW1jIlhVLF8djrvJSrB9Ozq6L8aLT9+kXi1W2vGk3LFfq4lXP5p/7q2335n7+M2PP3r+3TfeKc69W6TmKtVcrX6r3sixwjzDzzN8geGKnAReB0oQy5JEi2IFoSrGcNUQrslyFeOaLBMhRpZrCAP5UUO4LElVCdUxgR1VCcFVFiSK40DWoZFCI1TCOMeJt+osWdNNbRa3GtwNRihKMrSMgP+0IMiAKtJvV8rTxg51qqqI+DHPRwZB4GEFJNOZzzSFJtMnRAqoTln/KdzOSxhGYbIK+RwnwjXP4jkezfFoXsDzvJLnFWhKhVBMtsFLYS2PVApr05oQSSPdqXKzgLUMfMw0soMXtZ31uGcPAMABu7sFZbpml8PNORlut1NHaouSwVlCPCgpNCFG1HlFL+BWAakVSfvoZv7Zqz/76aVL/3L1ub+5/OIPXrvlLO+eEv7j/OH5+fnjS3UX5z/5XOCPP7UDfab/7487e3h+fvrgd19/dvf++urGwsa2ubgu+kuMPa4ZcaUbVrphsTMsGTHViYvdhGr75e6wM970t45wuEx1/WLXrxtxrRdWe1HZiOpmUu0llXYkGNFwcSvav6MlK7XeMOv2YKyoZga13rBuxDVj1DAT3o41fxxvHf7f7L3nc2PpmeX5/23ExMRObPT0THdHSy2puyWVVJLKpE96Eh643htc72BoYe6FxzUwJJNMZibTM32VSmZbbaa1qszcD+8FyFJsf9uWVtp84wYDJAGQyYgkDp/nnN85fvbFzv5xsdkD1fNOKzRdH6QhzFZgxInWie7t661JqTPyjx+cvPgCGETEWstw+4BnqnhdreWbraHhDUBnPUBKxD1tYG7RmVj9A7sTgaXG3Vdf7B4cs42OWOuYzb7j9q3WMH6x9ALD89U2sJ2O9FYkd2P5orXHdm9a7o69/Tv7T1/0T06NYSTUW0q9Y8wWFmDMAOYQ4AmB6VLzQqUT2a3RHBwyy7uO7M4YtOXZXhDdvn/66ivv9n257UuNjt7sWe7AbPaBvXQew5mVrZxHaYDWAW4SpxOAbUu5E89CnPZ4tkIaWe2RVh9aXuAe3r33+qvRsxdWMC42ewDBYnbGmhdaXgTEB/hXg8GP6Y1nro7YxRIbaUEJXzcEM6e52rDaodqOsapgmhIX0MwSOrvBQfvwXnD/zH/0ktrzfphB6NL2lj9ldtwFVvoknV/K54miyOgqytEIhSk6K4o4Q+O8yFE8TQkcIQq0orK6SWommIIA7KlgOcBtKpRKcqmilKtypcKXS3KprFaqcqUib25K5bJaqaqlimyXgFgB+kMqVYAXVSqXRcPidAPkeIVSmS+XuJJDaiauqEB/xLwNq4QrOqbolF0CHDOhVKXsEmmVAWYDxFXAfGK+UuEqm3Ncx0VJwTkVtvoNCQIY6gDvMRtsVDhAUStVQYXe7yPYnTJTqvD2NmdVQc0eY5UASI3ULdxwCLOEGQ5plUnrnNQOpiC0U+WcTb60BcK6XGU7XspUdpgZ+QOA5GN2SGUH5G8vkEL2+EqNmwHNQDR3TjajyttUeXv27h5T2cMr22xll6vWqGqsOeaPAhU5M0YZ2PvsMaVavJ2xdwRnK49hn1757CefXf7hjaVvX1r9XorunZ6BHN+7D710/987H/THn9X5fxh+vH0HWu/fv4+TLb+bkTt+86uvXp49Pnn0pDG9rXcmohswjYFY8/l6KDQioD+4RsjWInrHrw4P/fvP9w5PeHfA1PpizS/WfKkxkpuR2Az5ZlBs+MpetxkdjR48827dU70hoISZbqi7geyGihep7khxR8A0ardG7emdkxc/750+UXohV++AThZQNWK2Iqs1Mb0JKG9TvbHempitqBHeOn76Zvz4hd2PirseWLgYbt/0Bro7nNtKYphVy1dboepGenOkuiO1NdI7I7MVlXuRf3z64M0vBw8fK51AanTMZr/kDm1veDEvOkN++UZ7BMCjchvUyE3L/f3t4XT/4ZPTNz9vHd/j6h1p150nYOdNs04ncLqjOVkk3kd4vt2J4kq5tu90Q8Pz7c7YaY+d9lh1gx1/enz24ujs1aY/jb0y4Jm9uBwufiBI8Lb8eZR3ThOx2mGpF4HL6Ybl/sTuzDgl3swz25nI3sC/dffVL//Pg+dnlfGR2g31bqi6AdAWQP9ZXmB2xnondnIA0onTjkptv9QPnd5sydUNrF7odILZ5iuYR3xjwdQOLS8ehMRotbYPeKnu9CS6/2zy9HXn9Okir30KEXbbNzp+3ihdyqGX1pNZAmc1ldEMQtUoWaI53NJJQ4INFRd5iOMgik5xTJ6iUVqWSE0nVI0zTcG2BdueiYlysRQLAsD8UEsVxako5Rh+qm5uyiVHLjmiZSpOueiUpeqmXCqDLjqpVOF0k9Vt0a4olU2lHD8JpqqoJLOWDVwjQqnMOg6mqoRqgA9ypRJfLoPFB2uX2XJsaAUfP2d4OHEIBWiUCzuXTcHZEpwtoAn4CzsXzqnQDmB4xM8AHgUGHtyF8l7KLjFWhZ+tYzi7TJsOaTmkBaYgJXABUyphlgAmlQdQdmBKBROOeMixxVW2+dIWyAzPmnJnquIiN6y0y5X3+GrMbueqNRCWmWuR+SwkFh/zxUr1PDjDVHeZGIcKmnhr4G6AizqjwsdfkXK2mdLmBgR/euWzn1z5/OPrq39zNfEDSDp4+mYORX337uv3b9+9ff91HAF8BzwiH5TJH+d80B9/Jufif6Fv3P76/CPzEPz/+rffvHjy4PTR4+j+2dboqOj5QiPg6yHXCPlmxNfDYj0SGhHXCJndoeqOOoePOnfOzN4+s9cT60O+7rP1Id8MivVAqgeiGxSbvXIvGt553L//1B5OlPoA1LhoLV91I/DaX/RCuRlJjZHhhbVgf//Rs/HTl3awzze6ijuw2qHuDsGr/twMMUNBTJRm5LTCyd1Ht199WTu8LTf7cq2tu33Q4QIkCKB3a+1I9eLnAcAuzRuZ7khrgyxGWA8P7py9Pnr5xfb0ltToKW7P8AZxN+zMluG0I7s1stojgGOfU8XMzr7THm92ot701t2Xb6LHZ/ogFOotrdEBGmjeHzv3lgKiCQDD660oTot0gjlhHYwljE5otoa2Nxwd37/76uetO/e0zkBpDUFE2fIi2xsCvCmItMzYIcM45NKOSucZluh8LNEdAeWheSGoyTU7U7O3D/CsO5Pbd17/8vbzN9XRvtQcSs3hBSxHNNukTObJ2LlTZNbxG1ptP4aOtIaGN9Dd/nmzrueDJcuc/AGiy3PQrdUaljtB/9b9g6dvDl/8ojQ6+bhAJUVjazCWGp1VUf48lby2sYGyPG+YjKrTqkkpGq1pRZk3NUwr5lQJUiVIFiGeyRTFDI6uwXACw3MYXsAJCCcRgqOYogAuQZV5XRNNQ7Ts+VZFLld5pySAmUe1WnTKouWolU0AX5ecEm/oYsWRymVa0zjDEkpVuVxVqlW5VCk6ZUxWCEkR7TisK9olznYwWcNkjbVKccglhqA7QBnE7lFgR7XLLJhYOBUwZgD6Y/6WL23NJhybs+uCnxSEVsCcwyrN1i5Vztnk7c049gJ0iVPhnUosg6wSY5UI0yat2It6MZEbL2KsMudsxlz20iZd2gTLl1k0Jua0MuWtixgxrrzLV2p8pXaxoI6tbHPVeBDCzvpi2Mouvxl7S+epFuAn5ap7THV3bg2Z6495F+4F/TEvptk7b5Cxt1jLXstlf/b5Zx9fuvLRjdW/vrzyM1K+/fIX79+/vZCAeTsPxbx9+7s/1C/pD+f3zwf98edz/oO1y9sLSZev3/7u61988eb5s8f7pw9qk2O1OxHdoNjwudqQrUVcfcI3I7YeABUi7g1ro3uDe2fb42O2PuRqQ2FvKNaHYjPkG2O+Hor1IV9tmrV+d/9ucP9sa3IsukOpHg8hFC+SWpHSDDVvJLuh1IoUL7La4eDW/dtnXzSP74qtHhAfejuwXN/wQtUN9FakNH21FcpuqLcmdmtiur43Ob599nr05IXWGYIal/mYIQ6FztialgcqcM9pYKAtxWiPKt1wdHL64Iuv+vceyZ2+UG/pjYHtnYPJLxhCwd5hrHTGSmcMpi/l3qHVG9WG41v3n9x79UXj6Dbvdor1rt7sGa2+4faN5nAuO4AYAtmWmPXeOmefg3ZcuzO2WyOnOyn1pro73OyP9x89O3z2aiucqu2B1vK15sByB7FTZF5M7wVz/eF0Q2D/BIphvsSJV1eduB03Lo7pTvX+vtGeaF5Y6o17tx/7959XokPJ7evtwPBCtTG02iFwjcw7aIxOCESS1Q7N2U/bunBjvkmZN86AGRKgrM40ZWB7gR3baALD881mv+YfhKdPD55/GT35Et/p/DiDC1sNp+MXzNLlAnppbT1LopKhyI7NGyarm6xuk5rOKlpRE+2SICuormCaWBC5nChki2IOg5cK2ZtwfhHKLSCFJSS/WiisY8g6hidQPIlhSYLIYngOI/M4VcBolOFogqEJjqFFlldEUVM4WWZkVTAt0XHkUlkwLdYwhFKp6JQZXWctG5g9ASyVs8uYrJGaBvIyYNrB2DYky5CscnZZLG8KlQpXKnF2mdItDqiNGa5ULG/yF72idvzkcXlNqUrZJba8BViu80gtiNHy8ZBjE+iPuaDhnApT2mSsCmtW4jmKUwEPmZfngW0RmMfEcmSWiMF0GyxiABcEeFGB5pjvX0AKBrTfMeUtIEEAI4Sv7AlxSe8uU97iqjtcdYetbAubu+drlGq8OuFnyPaLxtVvUN7nRTOVb4DYwZoGfHZ2hxmJpLJHOdt8aYs37dVE+vPLn/3oyqV/vLbwPy4tXxLse6+/ehfH/n4XM47eff0uZjr/wX5JfzjfOB/0x5/JmRe/nTfAxedc3f/6179+eP/J0emT9u1T078luIHQ9Iv1iK+HXC1g6wFT88naSGhEwo5vdQ86d543bp0qXsDVhnzd5+s+8IUIjTFfH4l7Q3HT3RuMJg+edY4e6q1IrA+lZmB4oemCsUekupHUDIpuJHkjrenXw4Pjsxf+42d6f1Js+HJjqLSGSmuoNX2t5StNwPYIwQP11thoRtvdaP/B2cnrn29PbxWbHaXWttyB3QptbwhaVABx62JxvN4aq+5Ib53jPSwvcsdHd198uf/suRNN+FpbrnXBxAIESeZckDmLwpy313ZGTv/Q6eyXO+Hg4NaDV29ARlesdeTdjtroas0eaLq3WsO5rTJelHRHTjsCdhDrnD0K8iATwx3ZnbHlRbYXtKf3Ds++6J08tAaR0hoqTV93A9Mb2N6g1Padlh+30s9GHaXeGKiZGaA9DpUAzQGqccENACYxO9PYz9Ee7YWH44fPvdv39W4ouX2p0dMbA4APsWY1MTHPwx1qLd9qDYG9xpppjvhn7vqWF4AOP2smL+aWDuvCu3MJ5bR83e2brr87OBifPps+fV2/e3aFV65TQnUwlmvtRFFbgLDr6xsoikuGIZgGq6lFxxAdS7AcqeyIpqFb8vamoqukplOqAhf5rCRkeDZLoGtQ7kYhexXJXcPzN7D8ApRbwAo3cGSRwJcJdIXBNgh0jcDWCWydwtcYIo0jKRRN4XgKwxMUkcLRBIbnSAalOZzlMBjJohTGyUVG4GESJ0WJUXXRLvGWxZu2aJdIWaV04xyu6lRo04FkHVYMxnR4J6avck6F0EzaLLN2latsghf+81SLXZ6PKICDBAgRMPCY2TiqoLplnk+Z4z1iBQOspo5D2RVAWAdqI8Z+2GWQAWbtMmM6rFW6qD/o2IhqYbqJGw5uOJQRw1Jne5+t+WyGcqqAGQ+0CFfZjonym7vzDwJdAsQHW9nmZzaOeWsuuEBGV5zd/v2imZm8mGNYzxtkZvoDYN2Z8i7jbPOVPcbZZit7jLMtVnY4xVrZWP/Jlc9/dOXKD68u/cXnKwvq1oOvfvP+/e/evXv//l08C3kH2iQ+7F/+SOeD/vizPRf/U/32t789PX0wmh71T04r0xPBG3ONcDbSCLhawDcDth5w9RGzE0n1YG98x739WB8ccI2h6AbFegTWLnwz4uojsRbymx2z2R8c348eP69MDoXmQKoPtKYft8E1LiDC2lOpEVqu7588PHrxZnd6LDU6xXpXbQwtL9JdAD8NFS9Q3UBthUU3kryJ4Y7LXtiZHp+8eO2fPtI6w2KzZ7WGltu3vaHlRYB+AZiesza1kdUeqV489tA7APId7PQn+/fOHn/1q+6dU8HrMnsdrd63G33bAw2rAWhyAfkasCgBdkswWij3953uaM+fHj4+u//FV/Wju3KzK+211HoHbH9M17e8KK7VbQ3NORV0thmZL0ecdlTqTMzOGFBNjfZIbfS3e+PJ6dn06aud/ROlE8076AGqFTzJ7B8YjzfmBlKjPQFRFHAZ3bHeGRndsdXdB5femYCfg92JQPds7+TB9PGrncltuR0qbk/3errbV2sDoMbmhNNzjmprWGoHZS/u6bVmMut85gHGG7Oiu1h7XZjWmK5vub7uDg23bzR6pXbQjI78209Gj7/Qh9PPIRayNp1hRG/WVknhaiaXRGBVlZWSw2oqZ1i8YVKKyBmK6FiSY8uOblpSbUd1LF5WacNkDI2Q2JxUzOPIMla4QRRuYrnrcPoKmr8O56/D+etI4QaBLuHIIgot0ugqAS2R2CqFr1D4GoknSTyJocs4tkQSKyi0SKBrJJ5i6SwJLxey12kyQ9MFFF7LppZQNINTMM3hOSiRg1IkgxaQDEbjnCyImiJqClMUGEXGOAEXJc6wBNvmLYuzHdayCc2M699KJcoukZYD0GGgn5azqkBDgOUIUANgawOyPIxRBhYNdjbAmLW6VOapWnauM8BDZvqDteKvGN/TnOeD4vsALyptOoQZCxFKt2jDZowyED0Xd0PApzKntQL9AZprhPIm0CLgg1xlG8iCi1x2MDu5CJ6/ABEB9o44OwP2L7FHZM59L8/2LDNRAggiQMoAeCtb2qGdKmtWKMVYXV/5yaef/fDK9X+4uvSXl9dWjb2zX/7z+7fvwMTj7fuvP0w+/rjng/74czu/t4V59/Z3v3jz8s7d0+Ht09rkRO+MRDcQ3YCtD7lGyNdDsebzdR/4TPndsNI/co+eVMa3BW/IN4ZSE8RbRoI7EpsjsTkq1gN5t9MIpqOHT2u37hS9gVDrSXVfaYay6yteILuh4o4ULyi6kdgM5UZQDw6Pzl75p0/Uts/X2lozznFoTV9rhECCGO5IcUfF1khwA9UN9ob7h49eHr14U4n2Bbcj7bUsd2C4PTN+dZxXuMXKA0RdAJ1M70yM7thqh+VO6O2fjB48Gz14thlMmJor1jpWE2xqBmZzCJiqWssHyKy5/lDdIE7Ydibl1tC/dXL/zc9HT57pw4ivtdVGF2R9DbcXN857s33EzBYKmuuB4xK8VJc6E6ezP6vGHZluuNmJgqM7t54+7919aPZHsjfQ3SFYr8RIsXYE6vGM7lhvB7OVygS8BQojZnx1J1Z3ondi6qjZAR28I0D3stqh6Q22g+nowbP+3ceOPxXdoeoGRnOoen3Z6+mNGEcbN+i2hgATYrd90GQLbs+68cJYDHkX3KZeHBfSWj7w34BdWHy5vuX6htuv9kb9W/f9e8/8J6+Qav0Sylqtoer1M6q1gBIr+TxEYIplyCVHKjty2eINnbcswTRoRSalIq0pimVZtry1KegmKxtF2ZJ0R2VEShRxFE1hyAaBJVF4vZBbhvLL+ezNQv4GjiwT6ApFruPYCo4sU8gKia1SRIrEN0hsnYSW8onPSWSRxJah3A0EWqboDE0mc5lLKHyDoVIUnULxJRRapIiEyOcZKlXIXkehZQrfKGRvovAay+V5HmaYfKGwShBZCEoWoCTJERRPUjzJFjmmKOACiws8p6m8rrGaTukGbVms43ClWAQwtg0GIYxVInWLMO2YGmLZ7EyRUIYd71BiT0msD8BchLEqrF0G656LCxfgNgXaYo4gYwACxHTm+mOeyKV0i9Gs2ZergKY64HVlSrOS3tKW4GwJ5W1gTeWrO3Nsa7G6O6/k5Us74gyNCsIy890NEB9AhXyzL/cb18VPXWi82z1HoJYBiXWHc7aF8jYHLCClHd7e5EtbtCAtrSz/5PLVH1y/+f1ra391LZEqey9/868xfGDmPP0w//hjnQ/648/nfFN5vH3/7v/61S+/fHTv6PjkKLr3wAkPRC8SGhFf9/lmIDZDrhFHXYTGmN8N9dakfetR8+i+3plwtWGxHkh1v9jwwf2FRiQ0gmJtWO1NontP/NNHzmAk1vsqKKR1w2I9KNZ8qRHKzajoRsBWYrfC0enjoxdvNqMDsd4X93pgW2E0h0B2aF4ImlyUZqR5Y7UeWK4/OL535+WX3TsPhGaPrbXlWld3h1qzZ3qDWDp4A93t6+5Qb4MnGYHWXL01Br4KpxXu9sdgcbOzf8zU2+JeT28MDLcP5v/xC6fr663I8MLYojHrf3e6k1JvbLainf7+vbM3j7/61d7hbd7tiY2u0eia3iC2cbR92xs6rWGpG5R6ERgPnFevAUNJ1pwAQAAAIABJREFUN7Davt2JjPZEb0+Nzr7pjc1GUO2NTp69efzVr2rjA6UTyK5vun6lFZQ6oznAw+qN7N50TjQHymMmL0bGjDoKXKJAQmltsDwK4uSOF/tD20f3Dl9+2Tw8kdsxn15rDgwvlmKGN5iPK0AdneH2Ta9vtQYzFeLbbd90fd0dxpsgL4jfnc88WoHp+qo3BPpDd4fxfMgbgA1OzT+Y3H+5/+znO7dPr3PShmTuhAfE9t4yX7wBwRuFLC8LRtkRTUMuOUrJ0SqWVDJ5y+ItS3JsVlMxgacEQdPY3a0iQeUWkomPrl3+x88/X8xkMjCcKeRThVwSzm8Ussl8Ol1I5dEsTkA4kSfJAkEWCBoiaAhG0hiWJckciiay6euJ5Z+lVz/Npa9mM1dXFj9OpW+QVDKfu17IXqXIVRxboch1FFmC4EWaSQtiAUWWMHiBZ1I8k8KQVRLfkESoKBQIbB3OL9JEAi6s5LNLBJEmyQxDZXm2QNMFGE3moXWKKZBkAcXyKIVgDIFzOMrjGE8RIkNJRUoq0opKyQqt6nGRjW4CojyhmaRuxRscZ5O1q8A6ejG9QhklBpTMWSXWrtJmGWiIedplPuQAt8EWBggUJuai2rRh04bN6ib4inMRQ9kloEKEUhWU1wjOlljZAfqDq8yb87bn1Tbz20J5W5itWsTKTrx/qZ6rEBCxAaaQb6xgZlAQkJGZ6485hZ1xduYkNL60w5e25vfhS1tMqSKWNylOvLp488eXr/zwxsIPrq38xdV1qDb85W/+/f17YED93X/U+/3h/AHOB/3xZ3ViIf/u69/++7/cOTkcRYPo9r364T2lOy3WA6Hpc27ANkK2MRIa42I9khohVwuK9WAvutu/+6waHYtuIDQCseZLwOrhjnh3xDWGSn1gt0atg9PwwbPt6W2hOSjW+npjoNYDQFUX3UBqhCCRKzVCtdHvHNw5fva6fRdQOjpgOwMsBXo7AHgr2fUBUkJ1R0Zj4PoH955/sX/22vRHbK0NXilNr296fdMFLe0xQGL+JEB5zMTHxO6MS+3Av3X34Ze/GD15pvaG9K5XrPWNZgD+BJ/ZQgO9HeitSHcDqz2yvMjwQqM7NnsTpzspdUZOy/dv3X3y5S9HT54pPZ+r99TG0HR9ezafANnXcmcEfKAzotcs9tIOjE5odMdxB1tnrLXHWn9fakVOO5ref3b8+pV7+545nNiDfTD2sFuh0x6DWhanG480rO4EFKbMpxrx5qUTAnNJ3L3ihoB0Ai6zFQD7qtHobffG4enT8MGzargvuB25MQSixGlHoBEmXht5/YuW3tmQyS+Bpt92cF5g6/oXnaS2F4D1CviK8Y/X9U3XB4Fko9FzWn778O708avxkzdiO/gUpolqrdwfEU5lkaQXc/kCjsqmLtmGXLZADlYqmUrFlhxbLZck2yjalmyXZFPnBJphMyWHKFdVTlIXkul/+Ozzz9fXb2SSORpPooXPFm7+9Nr1FIqlUOzTxZs31tfSKJKACmu57NX11ZvZ1BqUTeazORSFCGw9vZbNJQgSQXEoD6cz2TWMhGgOzuWXSDyFk+lcfgGBlnOF5Wx+ieHyFJ3J564T+DJJrBFkAsZWKSIlFiFeyMPQAomt8kwKR1YLuQWSSdFMmmezApejmSwEr2bzSwSVpqkNDFklqTRBpAksgUFrGLKOIRsYskGgaQjawPAcQSMYCREsjtFoBs6lUSiNQhBNAcYJo2pEUYYlCVeNmS6Z7V8chzUrIMwy63mJBxuztK1NmDbtlGnTAS7UuAXGiFc/AI3KmBalG6RmUro1n4vMC+1opzxjsW8x5S22si2Uzw2qfHVHKG+DPjy+ugPYrMXyjljanhfBsKXdWC7M7CN8dQdIlt+Dq9KVHaA/4iHHzKwaB3fBfewtvrLHOdusvcU425SzDeDxoCOQMxyEZK7cvPrJlSs/uLb8nSvrf3E1gdQGX/7Tv8TeuLcfaun+aOeD/viTO/9xWh1oj/dvX509mvqdg+PbvTuPjOGh3BoLjYBvRkIjvrhGKLgjvhkJe8NK77B/crZ3cCq1R3zdF5q+1AyKDV9qhEU3KrqRsDeU6n7dPwhPz9p3HyidgG8MizVfqvtScyjWh2LNlxqh0AgEN+TrfrHWL/ei/Qcvpk9fW/6Uq3fkWluvd8HsQW4MwcADpFTiXKs72uoF+3cfP3r1i9atu8Vmp7jbNr2B3R46Hd/0+nZ7CKwVYJ6vtXxgDo2hqG6keSO7M3a80V40vX32+uTVL3b2j9lGS6x1wHJBcQem62vNAYBPAB4amJeAl3DLi0A81faCuj+5+/TlnTdfVSYHXLMruX2t3gdVumY3smbiA+REDM+3OzEyJHaAxpOJsdkZ6+2p0Z7q7ananahuVO0f7D968eirX9VOHkitoewNgIyI07OdqNSJ4aHgmudl5k1v85XHRXo6kB26G5itADhRDLdvNvve/snh2Red4/uGB8hvvuX6theAAlugJ6zWEDTUAFE1t46CdRLwop5jUdzYCRvPPLyB0/ItdwBmIeCnGkddwKbMHWz2x9OHz/fP3ninLzfM3Rtk0en4arOTKWo3cthaIUNxrGaZatmWypZSseWypZQsuVKSS45aLmmOo9q2ZFuyYyslS9UVVYHLFpTLLy2s3kxkkxkom4ByS6mNAk2RPJ9FIETgGFXnJC1P0au5PMZzGM9lceTq6kqGoPIUk4ChH1+9upzLpXA0jaErmfTSxkYWQTay6Zsb6yvZTALKrWSSy7nUBpzLQNl0OpnIpXCRREiIoHI4nckW1jAiU4A3CCIrFHGSzGDIOolvFLI3MXgll1+imBzD5EUekoQCRa4XoKV0dgHDEziawJBVlk6zdBZDNlBoOZ+7XoCWCHSNwdZIbJWl02ABRGLrGLSWSF7bSF5LZxcRLEUQeQLNIoWNZPLGyvqNTD6RhzIojuAMQXAMJXCUwNG8gPMiLBYRWaY1jdF1UtNpw8YNg7bO5xmMaXG2Q5kmZ5TBjIS1SgAdS5sObZiUbpG6hWoGodmEZtNOlS9VxXIFmD+4yiZX2Z730hUrWzEV/rwtbzsGhAAJEnf2ztyp1VimiJUd0OJLO9VzO8jM2cqUNs97YS6UyABRwpR3aHsLGE7n0oeyK2A0QlmbpFllzU3GqpCaWcDIK1ev//TqpR/fWP7u5YX/fmUNq9Z+/et/iocfM0jSBU7BW5DX/cP9Xv//5fmgP/6EzyzCPqfofP3rX/38zvH+eDoKj+/WDu4WOyHXjIQGCK0EXDMChbR8M+IaodKMWocP23ceW/2pWB9K9UCth1IjFGs+0CticyTVA8cbDW7dH9x7Ug4P+EZfrPel+qBY6wtNn6/7UjMoemHRjfjGWNgLtKbfOzw9OnvTPLgnNXpirSM3+0ABgNoX1Q0UD1yR3hobXmg2h53R8YMXvxg/fqEPQmHP0xpdqzW0Z4VqQHkYnVD1hmBLorZCAGLXvBFwVDjdSbU3Gt8+ffzVr/zHz8TWQNjt6vW+3uwZM1+F4cXbgblWAOMEoBic7sTqTuxO1D86ffrFr8NHz/TOQKy1FHdgNIelbmh1hlr7nG8xp6pbbVAkO54ZMiZGe2J19/X2VGlPpPZY7Uy11kR1o9rkZP/5q9ad+2o3NDq+3h5qzYHTCTb742pvVOrGhtN4FtIdXQR5XaiwiZcdIOJrtmIPL/gIeLjeGFT6o9GjF+Mnr7aCQ7nZV9z4hxBvWFpAxwytmciYx14uhlaA4IhjO/NgS2sIYrdzs+o8C2O2AtDY57R8pzmwvcFeeBDdfzF9/ktndPQ5JWS1Urk7xkvbG0LxajadgQuyqui2JTumXLaUiq2ULKVkqWVbLdtquaSUHNW21bItObZomZJtyLphqPiWkV298p1PP/6r65e++9nPvpPNrWcRKAPDOIksLl3J5jOLqyvJfBpnSVoUmWJR1DRZNyy7VCpXneqmUS7ziiJqmuZYkqFRHC+bpl3dVpwyJogoz3FF6Sc//eTyzZvX11Y3stm1dPrKyvKNTLLA0utQ9mZybT2fSeRyWQRKIHmIJlAKwwkYgXPZQhLCCzCSo2iM4UiOJ3E8U8gt5fJL2dxirrCMoxsklaToFE0m4fxiPnktm7pWyF4n8FUKX+PoNENlWDrHUBkcXcsXFhPJK8nUdRTboOgMSaUpIkVAS1juOpS7VsheR+EVCksSWBJFEwiWgJD1AryWTi8lU8vp3FoBSiJ4HsLzGAGjFIaQKMkytMiTRZ6SioyqkZpOKRqt6qxhcKbJWhYNLsOmTQfVDFjRMEWnDZuxSqTl0A6I6pTmeZ8LKZjztl6wcwGrIlCwN3OHbHPOZsxrnz0wXr7M9i9z7wh4KgAdYUqbcbwFDDyAInG2OWebr+6w5S3aLAvlXb60wwH/qb3FWtuEUWGsTcaqkLrFqHoORj69fOm7P/vke5cX/vaTq//z0g2x7v3rP//L797P0WSzP+zexb9dP7hT/7PPB/3xJ3jevgPC/B2wcL9///79+3//9397cOcw7Hvh9NA7OK2Et4teyNd9sTkRGhHnBlzDFxqR0JxwjVCtBzvBcf/kbGd8R5phxKR6ILuh2AwFdwTwHkozrI9uR/fP3Ft3VK8v1HrFhj+bfAR8Yyh5I7EZSu0pKKXbHUyPn74JHjyT+yG/2xJrHak+UOoDtTFUG0O5MZQbQ9Edat5I88ZSK1LcQbUdHjx8dvL655XpLa7RkvY6ljuw3AEwJTjNQQw2bfmxTcSLQLwFsMXs9rTUmZTaQWtycO/VF8cvv6hGU77miXs9veGbLmisHQCwqe4OjU6ot+NZBWBqgcBqub/vtKPtYHrr8Yu7L76qH96RvZ7U6KmNvuH5VntmkugMnXbM8wA80HjI0RqbnX29PdVaE2N2Q+vuS+2p3opUN3La4+De08mTl9XRgdr25WYfaCyj0bO9YakdlNp+qRtaraEzQ3UBJXFReczlyLkKcX0wSbK8WLUAb01zcmfy5FXr5IHaDUV3qDT9eUJ4XhADJhylbgB0z8Uhx1xqxLiw5rnCiI0g3sCYeTsAc2wWsj3ngmz3xv1b98OHz7uPXxG73Ss4L9Y6qjfM6c4ihq/k8xhDqY5qlxzVNpWKDcSHWo7fqrYJZh5AmkiOXbR0ydAEVTZ0bFvPMtlPsis/SC78/fK179M0XKCptXyO0SSYRAmG3sim8zRaYLACSydIYo0g0hQNMzTOEBiN4zRFMijDojQLUVQWx1MkmaGYAi9ifJFkOUzkcBzKkgQs6UXVUeWSqpoGo8j6ZjUJQ2u5LClKomlwuoZyLMzQWqWsGDon8Bm4kMKgHIGv5rJr+QJTLNIsQxAYTmIoTWZxBMFgFIdwCi4gmWRmZSO1kIfWC4V1jMyyAkoyBYrKw3AChhN5aDVXWIGyyzi8QWEpEk/RZIbAEgS6ghVuwNmrOLLMUCmGytBkmsQ3EGgZyt0o5K8hhQUov4zCaziySqBrKLyCw+twYSWfXUThdYpI43gGRVMQnIKJAozlMALGSYykCZwhUI5EOZoSBIRjIY4hZJlRNUYzSE3HdJswKoRmUoYNePMX+2vm+gPIhdgo6mwD3rxU3eYc0ICzJcbDkjjTCxTGDE6/DVyu576QWdaXcbYZZxu07zLONpAvIM/MV3dIs0rbW0K1Rlmb8ZrG3iKsKlva4e1t2iyzdpmU1WuLq9/+6Cff+vjTH95c/dtLS9++kaj0/H/5l998c6L8djZI/uBL/U8/H/THn9p5N38zGw+++/rl0/tTvzMej8OjB/XxXaM7Ft2+6AbF+lhoRHwzAukVrj5iar7RnnSOHraOTq3eiN/rA6RHsR4U65HUGInNsOhGciMstyfDO4+H95+Y/oird8R6v1jry41AqvtyIwRWU7EZsl7I1Ya2G03vPDl58cXuwTFbawPAhtroS3sdZSZBlGYoNQPFHcnNSPNGlhe505PJoxfe0V21PRDqHaXeAY4BMC/R3b7W7oO5hdL0zVZkuCMgPtTWSOmMS63pZmu024+OHj158otf9u7eL7Z6/F5Xaw5Mb6A1e7o7jF9rZyMEYHc15ij0uMRkXO2Nglv3T158MXj8xArGqjfU3SEgaAGniNEJZ37PMaB3gMvoTq3uPtAc8wt0zZidqeGO9GavObp16+nr3p1HZjdS6j293jWbfb0568xr9uc4L6cT2LP5xHk13UxqzHccc9IaEChOOwI7Ea3er/RH4YNn0cPn1dEt2RsUGwOl6WtNf76XAYnluEGm5ZfaQan9DXTH741AvkHyaMWWUmPmKp1z28BngSHX9oK98Ch88Ozg+Vfu3WdLgr5AF51uKGx7q6JyBYLWoCxTFDTHkUuO5Njzt0q5JFdKUtlSSpZWcSTHBpdomZJtSbZV1FVe5R2bqig5PPVpbv2n6ZWPNpZ+ynJElqKup9K8oadRZLmAQCyPsAzC0wWaSeDEAozfgIkFBE1QSIHBIBpDWAYmcZwhCAolSBjDcyiWRbEsjCYL8BqBbDBIAoPWEGgVLqzAhSW4sIriaRzPMGSeYSBZZjRdkAxedzTdVIyyZVXLkqHJpmnt7GrVTaVc4XTT3NyxtnbkkkOpqlLZlMtVUhZgkmQ5AaeZAo5vFLLr+dxaPreSSSYROEMgKI0jWCGH5BO5VCqfTMOpDJLOIJksnC5AaQhJZHJL6exCPr8CoxswmoThBIJsoNgGVLiZSV+B8oswvJ6D1rPQCoqtIfBNFFmA8zdz+RsIugqGKASWAKwUFFnCkWUS36DJDEWkCWSDIlIYsp7PrxRyyyiaIimEoBGCRnAGRWgkVchAeIEWWVaSaFliNZXVVNE0JNviLUu0S4LlAF0yb60D6VwgL4CYAJU3fOwYjWXKeTPOzBECKO98aQuYWIGqADMSkHApbjUAHk3aqdP2FtAfQKYUt2tcZZu0K8CXytpbuFkizFISZ398eel/fvSTv/z40o+Xs9/6fOX7ieyW1/q33/wa7LXPJyDv3l2ApX44/1nng/74EzvnMNO3b9+/e//Pv/7F8f7I7zYPju6290/K4YE1GMuNodAIRG8sNkO+GXHNiG9GYi2U6sHu5LRz56waHgpNX6gNig1fdAO+MRSbodAYC/Wp0owcb9S7dW/6+OXu9LjY7Am1nlQfSHVfqfkgESM1AylO0IRKzXdHxyfP3gT3n+rdUNhrq/WO1ugq9Z7a6IPJB1AeIBcjNUZa098b7h88fhk9fG4PJ3ytzdc8vdkz3L7h9nS3r7V8zQt1d2h4A9ONMzJ6MzLcEXB7WN1JqXtQ7oTDydHTNz8/evHKGoTFeltuduNK9xgKDopgfMAgjxMu7UhvRaA7Xm9Faq1X7UW3z14fv/qyND4oer7cGMrtuLUVRGPixtfefswv70yt7sTs7audqdKe6O2p2Zlq7bHqRlZrarQB8mtkNAZbnci/+3j/yaut0aHo9iW3bzR6dqNvtYZAY50zQ1vD+Wbk4jU3tM69nyByMr9zuRPOuWd70fH06ev+3cdGxxeaAwAxA7zzeHbSGoIfjgEyKXOR4Q3m2A9wnffLzMLA88EGYH6UgFrqBGBOAyK+tjestIL24d39szejsy/U/vgSzuCl7e3hhKjuXCepK+l0EoEZpcgbOmeavGFxpi46lmAagqGLjsOXLME2Jdsq2lbRduRSWSk5km2Jli3oJqepolqslniDX8uvfQSnPsms/iiX/FyWmSSGLKaziqn+8Mff++GlTxbzcI7lIIZGObZAU2mKXkLpayh5A8OSFJmnSIihIYaGWQZhGZRjEZbBBZbgGIznMJEleZrhaIIlCRYnaYygEYJCERKG8DyCpcCmIw+tFNA1CF6GkTUUXoMLKzCyhkDLBLpGYusUlacZhGFxhicwFsVFUjIU1dLMSknWjaJmkZIMMTTJ88ZmVamWKamYwnGEFzM4sZbNX1tbT8BIEs4vZjLrMJzC8bV8YaOQX89nlrPJBJLNowWIQBASJWkCQfPZXCKVXc3DGxiWRbF8Hk6vJ5cTqYVCYTWfXSzkFlA0QZIZDEujeBrFNnB0DSksYPASQaZIMkMQaZxIkvgGnL+ZTV2DCysUvsEQaYpIM1SGJpNw/mYufRUuLBFkCkUTQK4heBYj8wRZwPEcTsEkg1IMjtE4QhEkzzOKzCgyZ5qcbnC6wZs2bdi8U+GdEl8uM6XN2KMK/CLOVrG8U6xsiZWtYhVMTS4wQuZJmdJOsVrjSzusXVV3GsXqLudsF7ca0k6dr+4Ut2vSTl3c2lNrrlZvFrd39UZLq3tWwzPdlrSzlxOVhRzyX//6u//lW//w3c8XP1pJ/7SA3STYyu72v/3rP83/ont74Y+8D+c/9XzQH39qZ/Zf47e//V9np3duRf7J6X3/7uPy8NDqjYxeVGwMxGYYszrciHdHgjsSa36lf6t//LR+cF9qBWJ9GNfb1kG8NgJ2VNUb7wa3po9fDe4+MvsBV+8UG75U9+VGMNuhxG23fDMQ93qV7vj2g5e3XnxZHh+wtXZxt6vWBmqjLzV6WtNXG0OtEapuBHysUiNUmqHZitqH947O3nhHdyW3K+60lL2u1uwpXldxe4YXZyjURh+0lujNmKOqNEPDHRle6HQnZivYHU6OHj0/ffPz3YPjYrMn17oxPss9Vx52Z2x4PmhXAWBTqz2yW0BMTNRG3/KCw0fPp09f7B2eyN1A8QKwWwF1a6B3bZ5DAfxyvT0FrhG9M9JaE7kFKmEjqz0C8shqTUw3NJvDZnR06+nr/t3HZm8iNQOtOdCbvTk/NCaUu+HsBrBuRPPJx8U5BEi9zg0Z80/FOxrXt1th9+Rh9OjF1ugIZGt1N9Ddb9SvxGuduD7GL3VD8O756GIWe7Hbw/k1D/uA9RCowQP8WdMbmPN/i+cbbn97OB09eH74/MvBg+c5a/cziFXcgdUZpmTj81Ty05XFJJxlJZFVFU5TaUXGFQWAPRhVYVSFUlVG11lNZVWFURVW03nN4HWNU3VG1ShVpRWZk4VKmTX4NWTjYyJ/Gc18VkhekmXqOx99/9rauuY4P/rRt7/93f/9Zzc+u5LOpjkOESmYIyCGTpHMAkrdwKhlnEiRFMSSMEehHIvxHMKxKM8hLEPyLMrRKEcTHMMIPMnz8R1YBuMZmGdhnkYFChZImKMQlsIYCmbIPENANAETSIEoFIh8HkvnsSQMJ/KFRDq3lsosZHOLufxSJnsjl1/I5G/m0pfxwiIKrxfgDZLM0HSBFyhJ5YUiy4gszpJ5DKIkQSlZRtlhNAkTWZhlfnTp88+XF1M4jgliDqeyCJQj8CyBp1BkvZBPwNAGnEsg+RxJFCiygKNZqLCcyqxmMxm4gLEYRaM4BUNoNgMnIDQJIYl0eokkcwQN4WQWhtcRdBVBlwu5hVzqJoEkKCpPkxmaTOPoWi59FcrdINA1HN2A0Q0UTxBkCkc3SHyDIhIUkSDxDQxfx5BVKL+cTS8UCus4ngEXSWYQJJnJrCZTqwU4S9IExZAESxIcRQsMK4mUJDCKzKgap4NqnrJcrkqlilTdlDZ3xK0dYXNb2N6Rt3blrd1idVva3FF3GmJlq7i9q9YaQL7IuzWusilu7Ug7e0ypwlU25e1tSrcou0RaFqrIMM8ncPxGOnNpefXb//jjv/ruD//u488+WlrPWtWEbF3PI1v1vX/913++YPn40Avzhzgf9Mef2Hn37ut3797967/85vatSTQOpw/P6gf3gZFT80ZiMxSbodCIBHckemPBDdmmL7th++Dh4M5TrRdx9Z48s6MKbig2R0JjXHSnQiOwupPhncfjxy+qowOu2RVqPXGvxzf6QtOX6oHUHBYbg2LDV5qRWPPlRtA9uPfw5ZfuyWmx2eN2O8JeW6y1pEavWBuq9UBuBHIjUJqh3IyERiA1A90NdoNbx0/f+I+eq/2A22sptbZZ6+qNgdYczLkghucr7kD1hkrTV7xAb42VZggqW+3O2G6FTsv3Du88ePXl4OFTuRuIje58PWG4/Xg1MFMSwJgJorZmN3LaY7s1Ut1A9gbVwfjg8cuT11/sHZ4UPV/zRqXeuNSL7E7sSDXaI4ATvQg4B2nhWdIV5H4jwBOL+3KbA6fl+7cfTZ++3pkcqa1QbfT1xsB0Q6cdmb83eLhQmBJPOGYmj29sYbxvVLid32iHujvc9g/Hj1737z41u5Hk9tXG0GwEc7fpHHYCEOkldzhHejhAjsS4kQAg3b7RqnMBuA5uADnye/MSsNOpjW6PHr7aP3tTnd67Qssp2Sp3QnbbXRXlS+lUMpsRJUGyNdE0JN0SDFU0Nd4yBEMXDJXXFd7QBdMSdFOyLdHURFMTTEMwDWCz4HTwVhM1qVoWVG4dTX6G566hmStw5rokMzkYghhWtByUKPz4R//jb7/13z669MmVdLrAspjAkzyLcmyKpJYxahEjlzEqSZEFnodZBhN4VGCAnkA5GuYomKcxkcV4BuU5mGUQlkIFBuVYlOcghs4zVJajsxybZ5gCzWQ5LsmxKUHMiVJWKGbEYloQs0Upx3NZQUjxXIpjshydovAMiWdJNIskf/bTv/3h9/7r5c/+/vrCp0uZm4nccmJjOZW4lklczyWuZlI3Uukb2dxiJnUzn1nJZ1ZwJIUjKQRJIliKFfCixCmKRNMkyVEoR2dJFGbIomXKJYcQijmeS1H4eiF/aWHpZia7kM9fXt+4mclkCTyJwDcTGyvZzEoutZZLIxSBcizJs1k4ByG5PJqFiCxGQixHSDIvFhmKhmE0mSusQNAaiacoPIuiKRRNwIUVFFrGkVWKSBFkiqIzOJGE4MVc5kYht4SjGxSRAhdNpjlybX3h48XLP8wnb+DwBoEkcHgDhdcwZINAEgSSgKCNArxRgJIQmobwPIpDOIkQFE6wJMXTlMDRssiqkqCbomXzhsmommDajGZQuiFUKqxh4JKEyQqhaogs05YFS1KO5zBZQTghT7MFUchxdJ575AcRAAAgAElEQVShMjSdp1mIYgu8gFLC9z/9/C9/+PESXUxLxt9fXr6SyHr9/tdv/x2sYN6+/d2HVO4f4HzQH39i5+uvv37+7Onx8fH+3Yfto9NKcKC4A7MVqa0RwJgKrYhrRkJzIjSiYsPfi+4O7j3fmhwLzZ5Y70uNsFgPRDeQ6oHUGInNCd8YS/WgFp5MH79q3blf9AbCXru42y3WhmD4AXYuxYYfi5vd/vbwILr3JHr83Agierct7LWLu21pryPu9aTmsFgbyo1AdsP4agR6M3K8Uffo/tHzLxvH9yS3y++25N2OWgM7mr5WB5uaPnBdAKCZ4gVgaAEq3MxW5LSj3eFk/8HZ8bOXlfGR2OhKjZ5W7+v1vun6ijvQWj7o3Y3LVjpjoz2xupPKYFrpTazeCJSVmK2gc+vB8bMvWsd3lFZMYTc83+qNyv1RqRvOMGLANRL3x4JvRge1ut5I80ZmK7JbMXgDUL/0Zm832D94+tp/8NTsh0VvAKry5sICjBwuLlyM5hA4M2JVMYvUzj2hYMgxp7nPhYjuDq122Dt+MHn6emf/RHZ9pekD163lBTOwB/B5hE4rBJEipzX7eDvu0b34vYF+XTCMmYsPZxZEstt+qRvGEqQVlLphqR1YrUF1MG5O7owevooevWIaw0s4w9dcpxuiZnmNom+mEhCGqromO6ZkG6DjXrIN2TElWwO2U82xZMeUHVsxHdmx5bJVdAypZEqOXXQMwdLiBY2mKJq6u6nyyNLK5b+n4QUifxVKXytKLM7SRFEWTANhCZzBfvrxt771t//lH37240830llWgHkWFRiEYzM0s4rTNxF8GScSJFlgWYihIZYssDTEMRDHICwF8zQiMIjAFQQ2zzOIwME8XRC5vMAXeAESxBTPpUQ+Kwh5gc9zXJ5hcjyf5NgEyyRYJskxKZpKM3SKpFIklSTIBEmskfgKga1TRJIiM3juo4++9Z1v/x8/uvTxJxuJNYrOcfQGgaICA9FEniIhjkph+bX8xlJqbS21sp5e3UgtrSeuJZLXEutXVlcvr6xdTaxeSSWup5PXs8kbWH4Fya9iWBrDcyiWR7ACDBcQDCYFkpVZhERzKIxwbJ6gNvIQVZRZRcuTRJ4ikxiykE5+evPGjeTGT27eXIOgDE6gPIcITAKGlrPJxfTaSiGZwQowgeAkAiG5bD6VzSVwAsJICCMhBM/DSLoAr2UyixC0RqBpHM9A0AYErRFEGsUTUG4hsfb5xtInUHYJg9ZweB3OL8LQAoptYMg6WljF4BW0sIrD6zi8jkCrBWS5gCxD8GoBWoHgVQhaQ5AkBG1gcBpFMyiSy+WTifTqanJlLbOWQjMQgaShfBpFYJpNYwQuFhlVg1kGk2VO1QlB4nSDNQzKNDDdJHWH1C3McGCx+Hc/+vhvPruUkc0raeI7P7361z9bWIMgP+i9e/u72Y777Ydiuv/s80F//JHPu9me8fe81qAY6cJ5+/7d1z9//Wp6sB/tHw2P7u+Nj/RuWGz2QOXKbJMSiN6Ya4RCI3I6+4OTJ92Tx/NmOKAhBDfkakOhOeEbY7EWlrsH/unT4aMzxx9z9Y6411PqA6k+KDZ8MMMAARnBDaV6YDVD//jBnZdf1g5O2Fqb323Jey251hXrfbE+Ux7gAhQyd2R4YT08uH32evz4hdoPuJ2mvNdSdlszg0hfbXQVt2e4fa05kBuB5o1Mb2x4M6BWe2x0Qrvtlzvh4OjB8YufD+49sYcTtdbT3SG4YhdFK7Daod6K1O5E602t7r49ODT6h8bgQOlOgPPD8Pzd/mT68Hnw9IUdTSW3Lzf7WnNgNIfmPOURP9usm8YN4jZdNwLfG7CXal5oztip8Y3WcHj3wcHZy93psewNQHB33oEyT6ieb0NmeA+ASJ8bTi/Cvs6HIvHYY2R5kdmKdHe45U/D07PW6VPHn4KErerF7C+nNcOIxTYOf75wuRiumd+I0SYgc9SZc1192xtY7RDEc5yOb7eHlVZQ9gDmNbJbodUa7oUHg7uPx0/euHefLojmTYJ1OgFokrucza1kkjTPKZZVdAzJNmTHlhy7GMM8HKVkgXeVckkqmXLZApoDeD6Kli6VzKJj8KYqGLqoaYIqy6riOCKdv3Htx3/D4CtY/gqcvqIoLMIytKoLppGj8RxHIyzx00+//62/+d9+9OlHn6fSaxQNcQzE0BDDpil2GScWMXoJQTYIPEmRkCDkBSHNCRmBywtCgRcKopAV+VxRyIp8XuBzPJdjuQzLpDkuy3FZhs1ybJqhkyydZ6gCzUIMm6PJNEXlGSbD4EkKT9NEmiYyNJ2mqA2CSNF0giSSBJGiiTzDwDjxyU+/953v/rePr3768XJiEcPXcXyFwFIck6GZDYpbxOgbGHUdJW/i5CJCLEPoEgQtIcgSCq8ghQ0ESqGZDSi5DiXX8hvp3EYmt7KeuJZJ3Uglrq1vXFldu7SRuJpYvZxav5pN3sylFpLpxUxmGSlsEEgKR1IkBaFEAcEKGSibQTIwAa2l1nMomsNJiGGTGLKSz2cJcgMqXFldTMBQEkIXNpJX15aW06krays3M5k1CFqHCwup9cXk6komuZ5PZXEM5bksiWbhTDq3AaHZXD6Zh9M4g8EElC8kMvnVVHa5kF3FsDSO5/L5tVTiGpRfROEVCF4twGu5wgpcWEWQDQhaw5B1HFnNZ28WoBUEWsvllwqFVRJPFXLLifWrSws/W1z6ZGPjWgFKZhILyyvXVjduXv7sJ9cXLmMklC8k0tlUAc7m8imMxSACyZNEhqYhhs3QDCII6wX44xuLNxFygxV+cOXm9352+bufL/7dp4tLdPHOk8fn9g/QURf/Ar7w+/kDF+T/pfNBf/yxz7uv379/C9DpX797+w0tMgvZgoXL6elpLwyH+yetgzul4dRoj9TGUHUDwD6XGqHoRaI3ZmuR4k5ahw9HD19tjo/E+lBoDooNX6z5ohuLCbE5ERqB1vTb0zvTx692bp1wXo+r95S9vtoYghkG4J9KjVBxR0IjkPeGtejw7ss3o0fPjcFYqHeU3Za825FrXaU+iGVKYyDVB0ozBB4RqTl0Wn548uD45Re7B8eC2xH22nKtrdY7yl5sUNXqfbXRV9wBSLgAGum8zMVoj8Brcz04PPvq14dPnpWCfb7RVxtD3Q2U5nllrumNjfbE6E719lTvTLTeVO3tq52p3BlL7bHW2tdaE6M5bO8f33r+2rt9X2oFxcZAbvZjEnnz/2bvvZ/jONNz0T/PrnPs43DO8XqTdrUKFLUSxQwCGEzOnXOO0z15wIzJebp7ZpDBnEmRoqT12id5vde7K/L+8DWGkPb6Vp3j9d1bLn71FqoxMyRAFmr6wfM+YVJqTRbxnYfZ5J5fp9eZgWqYfGdmd71Kf17pbuY7s3zH14fazdE1Z2vryUvn3tPyeJ5rjUCLylFV6cJPe5hY6ixcOQv84YeJdZ1yz/MRFeBIOj5ts1B79Pbuu/ef1zcPrO7E/3JHXCqL9ju/AA9oOAB30h1/J1LML3kZeEfpDdD/Uu1OwByqTeelNvDpOKXOqNZz+3t3tp693Hzxd7XZzXOUhJdqhd6EXb+SEJVVFE4RuG7ZdqlsFouAzwBWF6NSBsYWwIUYlXKuVjWqRaNazK2Xc9WKUS4B561eKaglW68UtFJRyduabaumYduCxsUzwU9YIkgiSzh0oVA0CUWhc3mpYGMiuPczjCqsrJ776Tt/8fFnPz8bSyYEEdM0QlZxXU8oWoyXYrwU54W0KKO6CUsqoiiwLGdlGZZlRJFhWYJlCZdlQgIj4rKIqRKlaYSiYJKASQIui7jM06oCVK6YIBKCRIgCLkqQIECCkBH4jMBnRXDBpjg6K7BplstwPCpQJ08f+/Bn3ztx9uSpRJwp58IMHucYVFbiLBth2CDFBil+lWHXGC5McUGSClJ0iGbCNBMiqChDRRg6QOJrBB4lySiORzAsRmJxHI3gSBhOR5FUEkmmkVQaSSahRBpJZvB0FksTNMSwKMthssJoOq/rvKIQApeWmASLRykkwqIxDk8yZIZnYJ5BSQLmBUoQGZImeFmSDI3keZJnRSuPcEIgnYZZLkXgq4lklmbSOBWIp0KpTDSVDcbjCQLJikIIQwMwHMxmw9lMhiRIlmM5AWOINJbOElmMRkkaQ7EMBCchNIGhGQiK4XiSJJMMm8bxOIonYCSBIAB/ZFg6hcIhBAqFg6fj8QskHqPwCJRaTaVXkqFzich5gYNoPJ6F1lA8iiFhmk5DSDSRWE2m11KptVQ2kslGE/FQOptAKCwBpVYCqyfPnvtkNXwuib9zPpyya1/99//55n34CNJYpIO89eX+oc5b/PFHP9+ui1v8ZH/z6tWrV9+8fvXq1esvnr7Y3d2/8ejJ5N79K+5udTArdhyrMS51p7mmu+i4z7Xm2sbkiru/9ejL3sEjs+sqjaFed/TGxE9Vb8209kxtuWbDuebszh+9mNx7XBy6Wn0I2Auz4RjNsdlwQFi70Z6qranRdNa7k827j29/8curW/tivWs0Bub1Tq4+sDZGufrIbIxzTfc7a5d8a7wx2d5/+sXs4dPSwNXrfXOjn6v38s2BXR9ajaHVGNrNSaHpgFx2q7UgPKb53rzYnlV781LbaTmz2c27O4+etg/uliabuc4YEBK+vKM3Lw62SsNtfwY7+cF2frBtDbby3U2rPct152ZnZtWdSn+69eiLnSdfrjubentktiZ+GDzAHK1JoTk+zOlybSDe/Pa2BVTTVbqzUncKTLyF7tRqj8vdyWj/7u7Trza2b5jdiQkqZsBKpTtZGGWPyjsAnwFMKyCsHeCPRRkvWLi88dkeopN8a3hxPPfuPp3d//zieAs0rfip8F2v2vVqvanvWzlkOCpdzxd2+FLT8SJtbOFwAezI+nDqx4F0nUpnst73Kj3ncF8zWUAf8O/amO3N7zw6ePbSffQFvF4/RQrmRrfUGcF2KUiTa2iaEDmzmDcrRaNcMCtltZwHsMPwvS3lo5+CbNNctZSr+rEfZqWsFgtaOa+V80D5oRTysm3Jpl4oSHk1Q6XPk8gyjS0T6Gqlmk8RJGXaUqGACBwsSxlZhBSFMYxAZOUn7/zZh8d/+kkwGBdkRDNQVYVlOS0JKVnJqlpKkqOMkGIFVBQRSSYUhZQVSpFJVSYUiVYVShYIkaMVmdYkWpcZTaUUmVQEXOZxmUcVltYkRpVIRcAkARV5VGQRgcMlDubZNEdnBRaTpDRNZ2g2xbBpGk+yVIQl0jxDi+z5sx/99P2/+WT1fHXUj7JMlKZTHJvh+BjDhRk+QPMBgl7FiSBJBUkqgBPLKLaC4csoFkKQMI5FCCJMkmGSTjJ8VlCzioHrOlMo8OWyvL5eqNdLzWap2Sw3O5V2u9zplDqtQv1asX4tf2XdXC+rJVs2VUrCUTKWSZ+NRT5Zu/B++MIHwaX3IyvH4msfJ0KfZZMrUHpZkzMEHoQyazwP40QERaMoGieoNM3hnEArKs9yJC/RNINhOMQIPKdIEE1leCZLU8fPnI1AMMxygWRqJZmMkkQYhs9HwyEUWkolVzPZBEbEICSSTYWhRAjKJEk8nM0kCSRNwCiNIxSG0ngWy8BElmIRhkcwPA3B8Vg8EAyfQ5AIQSWzydVw+GwmtZpOBxguS1KJDBROQ+FsNkySaRSNQ5m1bHIFzqygUACBgigcItEYicc5JiOw2OrK+QvR+Goa/dnp0A+XovL15i9/+Qv/d8FvjgYe+L8WvkUff6jzFn/8kc+r3/N5LUzor169+uqrX4xH3ni65d2629jcLw3cfN8tdpx8YwTAR6m/ZbenuaZrtaaV/nx4cN+7+7Q22dI3hkZ9orc8o+kAqSlQpKoNrzbcmty47957etXbUxpDqT7SG5PcxiTXdNVDr6zvoGlM8q1hb/vg7hd/591/qnVGwrWuer2rXOvoG8NcfZRrDYz6yGyMjeY41/ZAsEe+Mal2nfmdR/uff72xfQtEplqNsS/4qA/t5shqObnmxF6Mb9ZwS91pvjOzu7NCf1bqjLve3ue//IdbX359bWvP7kzKg+3ScLM4nJaHflxpebC5iOLI9+b53tzqz00gzujMrd6m2fQKbbezfXP32ReDmw+KvZm+MTQbY9DNBqAGSC5fXAP2pbDw6x4hP4AYpdibFQZeYeAV2pOrk63Nhy9mDz+vudtg51Lo+eJNvwVmEdTR9pHEQmwBRCcLwcdRVcdiQeMvYnpetetVOm535/bmk5edG/fKQ29hilkkgwFZKEj1KHfHPhHSd2sDsILxi3m/Y6n9Nhx5IzhdhJUBSqYEhCCdyXrfHd14cPP5L7aefn11515ANMOCWuqMxcv1hGyu4GiMRCRDscplrVTWKiVzvaxXi4DnMBfIo1w1y1WzWgPkR65a8aPGqiXwAr1cApoPrVhQiwW1WFAKecm2VNOolGSTixHJ0wy6yhGrNBFev1hKQFCK4aVSOSsKKUHIimJKkBICjyhKOLny3k//4tjxd04E19YYIasqlKSQqojKMqYokCTFOD4lCKgsE4rCKQqvqpwisZrM6DKryUCUSkgiLvOUJtGqQisiIfOIwMASj4o8JUucojCSgApMliVhnkZFFuM5mKNSLJFlSVzmUd6HIxmeyQhsgiEzHIfygqDy7x778UoseOPu49OBIGGZKzgSoagYRYUIKkqzYUaMcmJK1mDdwHIWVchLF9eVy5f06xuFZruw0bQ2NnLNut3YKG5smFcuyhdrYq3EFC1MFyGRStFQBE0EMuG1eGA5fOFCaOns6pkza2c/Wz11cuXU2dUzy4Fzy8GlSHw1mghE08FYNppCk0k8lSYzWRrKUFCWQhEO1YvCheDpDJrWTWYteiKdXfv04+///MO/XDr30XLgXBKKI3gCyqyh2WA2G4ThKIYlECQGw3EIisBIgmVwisYoGoNRCKXJDJpFcYSVOFxgMxRJSDImiAgvJgkqS1MIw10IR2FOCKQyp9bWkiQZI7FzkUgMQ1aS0bVUMk1ScRgNpVPBeHgtHU+SaBJKRVKxGJyKZRIMRxI0kkiGY8lQMhVBkASKpeLxlVR8NZ0IZDIhCAmjaJQgEhyTkXiMZfAUnI7BmVOB4LHltR+fCryzHLauXP3Vr/7XN69fLTKm3+xi3qKPP9x5iz/+2Ofbq0SwiHn1+vWv/tc/7u/uObOt4c7N5s6Ny85WoT2p9Od227Vajt2emg0HJGoYTafcm3W270zvPbu+dWB2XaPpGA1Xb0zMhqO3PKPh6q2Z0poaTWcwv7n/+GXn1n2jO1Sv9fWNiV53jIZrNB2tPjZbrt52gYPGbDiXB97Bw8e3Xnx5cb4v1vvKRle93tU3hmYDZIeMc60RkJVYLc9qefmOV+w49enuracvvftP831X2ugfWmP6ZmNsN1yjDnLMJlbLs9tTAETyLSffGhdbbrHjAVHn5dHcuf1o59mX13dulIezS5Pti6NZte9eHG5X+vNK3wXLkUJ3ane9XNvPRbU6U6s9s9vTYnuW7831xmR9MN+6/3zz8YvaZEtvDoAmo9iaHEaMuIvOtuJhE++hcWZmv3l2djhevu8WutNiyy21Jr3d27tPv2zt3LJ7jt4eWe1xvjVe+FlKXbfQO8zq6PgZXwB2gNCwRc8tiF335aV9v1IOFL8tkMrl0dy7+/nswRdXZvtWd2J3JuXuBOTDfhtJ+JFiAHCArQqQbhxCEGcRgXq4kZmUOqMFHXK07fbNjqbrAfxxaTib3Li///RL7+kXWtf7DBeY0qVyewQXqwGaP5dKZWhctcxcqaQW8lqpaJQqermkrfuoYhHsASZXW9cqJT9n7JAO0csltVgCwVb6IQSR8zbw6GqWXi0rOhNBoicEMsTiKxQeqtYKEEvCkspadophIEFABAGRpKwoZHiK0rQsEv/4g78+/vEPPgksh2gBUxREFmhN4nSF1nXKMJO8GGdZRJIoRWY1FWAOSpEJSaRkiZQlTBIwiaM1iVMUVhYJkcuyZJIhIZEjFIFRJVoRMZHNsmSWJQmZp2QJFZgMQ6RpHBNZTGTTNJmgiTiFx0gsQVERgkhztGyqy9G1XP36b//5N3Yhb1+9yq9X9WtXcxvXiq1WudMrNJt2YyO3cS139Yp+sSoVbNZUMYlLslQIygQS0Quxtc+CSydXz5xcOvnp0omTSyfPrJw5s3L6zMrpc4Gzy+ELq9GVYCIYToXjUDyDZrMYlMGgOJZJ4HAMzcbwTIyEYhgUw6AIjsRILEEgUQKOEnCCQJIkniCwJIkmsSzQeSTwbByDUBrPQrHjH37vg/f+y/GTx38eXAlRBMrRMImmSDhFolkczeJwBs+kkVQcyyTQTAxJxNFkGkklsrEsFEOyCRRKomgSRhIQmsBICMOzEJzECZiiMZyAaYHhFCmNohjDYJwQycCMpmMCH0inUwwfwchVCDodjbx/8uRSIhHBsJV0+nw8EcHwpVAkmE6tZTKrieRaKh1KpxJQJgFlknA2mc3EkWwaySBYFqUQTqAlSeAkUSnkYY44t7p07MypDy4E/+aTpWPRTOnixX/8b78EjlwQtvTtgvG35w9w3uKPP/Y5pPe+OfzwzW9/9+TR4/FkurV/c3bn/vXZXnEwzzUnhe4UIA+r5ZkNB9y/8x3virs7ffD56PajXM9TW47edrWWYza9XGuaa4MgEE9vTC4NZ3sPnm0+erbubGqNPqhx0TfGIN7D37k0XaPj6XXHbk6GOzfvvfhqdOeh0XPVa32zObQaQ6M+0upjvTEym8Ncc2I0XL3l5VrTQnduN0dXhtPdu08Onr28srmrNPp6vQ98MVZjCGQioCxXb0wANrJaXq7t2G231HZKg+n6YH5puHlxMO1sHtx4+pV3/1lhMs81J3ZzVOqMLw6moESm2PHyTS/fmVmtN7Aj15pa7RmYfGeea7q5+qizfWvnycv2wd181zHbI7szsZsjPwK14xtZD8tTpmCr4mOO3tzvpulOy71ZvjOz21Ngu7W7XqE9uTKYbd//fPbwecXdNtsjuzkqtkBK+hjQD4voMKDkqB4mbfy+q3aBP0ALnc929Ka1Q6tLsTXZmN+YPXrRvfmwNJrlOmOwc6l2fVUpoDRqPRcINdb7Xm3ggUq8N19rYfo9VKW8Ee0e9rkswEcZLFz873xS7TrV3vTScNac7o4P7s0ffzl+8AVUvLTKy+tDp9QZQYXKBZJYhbKsKJh5WyvaSqmgVUrqIXSQi0W5WAQAQirYUsGW8wU5X1BKJbmYl2xLKfhuW6WQ10pltVjSyyW1WFALebWQB3khct4WcqZiqpWqaooJOnOOxgIcGSSxYLFkQRyXEiSpUEBYBhNZVGRhicclDpMZROBYU8ep7CfH/vNHx3/46WoggBMpkUdFllZEztBpVUtzYohkYwyDCAypCKQiEDJPqSIhcqTEEyKHcCwmsrQi8rLESSIlcITIoTyXZWlUZClVpBUR5egUicZxNE2TqMhnBRYSOUSSKMMQ83k+X5DLldzly4WNq5V6vVRvXOk3VEM8feGseLlSa1wyS6agC6TEp2kygkPLmdByYvVCdOVs8PzJ1XOnAudPrp77ZOnUieUzJ1fPnAqcPx9ZXYoGVpLRtUwilElHYSiE+kgijkEJHE7gcIJAwMRIKIJDMQxKEkgSg2NoNoZBYSwbhtMhNBPGshEkE8GhKAHHMChKwEkCSZFohsbTNA7+hhSFJWgsScFZioRoAuVIBE0f//B7P3vvvx47/cmpWCJK00mWShBIjMKjNJ3iuARDJlk2xvFRlovzQoTlwgwfprgYw6U4LsWxaZZNsVRWoFMUlqaQNAFn8HQGTWWxdBpJJrLxRCoaT4Qz6Vg6E8nCERiNZeBIGoon0zEIyaI4wtJMFkVgEs/iOEIyrKqTFBdHsQRFrSZSGZqFWH4pEouheBBGTgRCAQhfSWeWYrE4ioVS2XOhSCAL4aoh2HYsHjp9+vQn55c+XIn8l4/PnU0htVrtt7/6NWA+FsuXP+7t4t/ZeYs//vjnqAXmH/7hv2/vHDjTbffW/c7OweXJvNzzzMbY7npAsuCHajTdXHNS7XqjvXvzRy8uTreV5gRU16oNx2x6INhUa8/ElmO1vPH2nVvPXw5u3c13x4XmOHe9b9SB4GMMsk3Npgcgi96Y1PqznQfP9p9/WZ1uifWuvjE0ro2sDV9natQnesO35uab00J3brWcSsfduvX45uMvOzfvWoOJ2Rxa7XGuNbIafhCZ3ZyAIHaj6Rgdz+xO7c680J2XB5tX3N1r7t4Vd3d9OL06mm3de7b/4heXt/f19sioT+xGP98a5lvjcsctNB274YJFj892AMKjMwfIw+7M9Y6X25hcGe1uP3gxffCs6syNzths+HHsdts1Op4NUrz8Bvk3/AfYudht1+7OCt15oQ32I9N8Z2Z1QAyaW+w4ne1bID8t33eN5hhEb1V8+YVb7k8qPVDpMvX5jCOwY8FwVHvTw+CN6SLqFKSbgNs/MKFcHEyd24/nj7+4unWj0PNTPSrdQ8wx8Nb7LvCqrPe9Ws8BQtFS1y0DkgPoQo7Uu7xZrIDmuUPMAYCIb7U9fLzadyudcW3gXXG2nJsPth58vvv5V5fn+0uUipj21dFMvHjtHIZ+dGFpJRxgOJo3VFHXWUOhdZnVNVr1LxjNAL1ujKYyhsYYGmeYnGHylsVbJm+ZQs4UrZyQM4WcKdl5yc5LeRDvXZDzBcm2/FAyK6fbRrmqiuRa7MKHDBliqCCOBPLFXAInkwwv2RbBMZjIYhIHSzwmsojAoAKFSxytSSSFfHL8Bx8c+8Gny0tqtUppCiHztKpQiprlhQjFhGkmwzOoyOISt8AfuMCiHI1wLMQxiMABRgQXWExkIYaGRQnXNT6f16tVvVrWL1bNK1fs69fyG9eLjXqp2ShsXDUu1dRynstppCqiApOioSgcDyaCKSxaKIpLFz5CxcWCo34AACAASURBVKRoUj/78Hvv/vQ//fSdv/jg05+djgQDUDqYiUSyiTCUiqJwlCQiNLmGo6so7A+GrGLICgqvQtkgDAdRJIAhqygcwtAQCoVQKIJDYSwbxrJRAo2i2TCcjqLZBAolMRhAkDgGxdBsBMlE0WwUS0cOuZAkg6cIPEORWZrKMkSSRJMkGiOROIOlaCjLEBkaT9AILnEImj72/n/+4L3v/fzc2ZPxWIRjEgwZp9AoQ8U5JslSMZaOsXSEoaM0HeP4AM0HWTHAclGWi7BcmGEjLBdlhBgrRlkuyvFhho1yfEIQk7yYEqSUIGQEPiuwAKxkWTJNITAFw0QWIyEETUNwPIPFkplgIh3KZqOZbBSF4ulsCIIiUDqCExDDEhzHcIqUJolAFoJEJUYyy5lMKIueXg2/+9nJFRiOEjSq6DBJLgUunL5w4ZPzS8cuRP/rJ2fPImRnNHj1u29ev3r9u1ff+G/Wb88f7rzFH///ON+8+u0//+b27bvj6ebu/ceT2/cvTnfLQ6/Qm5jtUaE7zbecQts1WxO946kNJ9+cXh3vjW48am7fNlsTeWMMUjoA86G3ZnprU21N1ZZzxdnae/Jy8+Hz8tDTm4NcfZCrD4yGH++xKH/Rmm6u6RaaXm/75t6zrwa37uc6Q7Xe0xp9ozGwGmPAWwBHDDDFWJ1pvjOrtsbd6c709r3RrXuXZntG09EbE0Cu5A4753zaoL9ZHu1UR7tlZ6/sHtQmB5fG+5cmuwB51Drj/tbNG198PXrwxBo6RnMM1Kx2c+LvaDpeHqhG2q7VcQH+AGsRgD/s9sxsuPmmB7I9Ojfv5kDTW2sMFhb+wqV7WKfSBVV2ntl17a6f8g7EH6Cbt9B2yx0AUGZWe2a23PJgc37v8fzR84Xao9geFVuTcsur9Ea1gQcIjErPKfcnYBWyoDf82z+QevS8Sn9aOcJ/HKE93CoIIOk5jdn+1v3n7p0nF8fzRXaI70wBLpWBt97188QWPlsQ/1oZAPQwqXa9hcKjNvBqPafSe1M3Uxt4ftRpf7rwzixKcSudSa0/q8/3Zg+eHDz/u+nTXwj14VmMVS5erXYnsJFfguBPA0uxdFSSBEGRGVPiVZnTFVbzPzKayuoaq2usbhxeaIwBPjU4w+RyBohABQMgiGjZUt6UbAtgEdHKiVZOti3ZttScVq6qLLocOf8+wB8kFrbyxkoilRVkMW8hPA3zNMpzuChgPINybJbDcYFlJInVVJqDT3z6/WPHf9gdDjIkAVJQKU3BZTErsGGSXCPwMEkmWQaWJVxVGUNjdY01dSaX44u2erlmXrlsXbliX7tcrF+zr17NXb5sXKmKFVuwDVbnCYnKMlgCT4fhaCAdvBBdXg5fWA4urYaXo4lAJLoSjFwIJoKxTCIKpdeyMdnWCZ7ISJhUNRNE6uzZj378gz957/gPP15ZXoawCEVFSSJKkkGcDGDUGskECHoVJZchbAXFAii+jKDLCLoGYwEYXoKyARgOYMgaAocQJIJAMQyKotk4DkfRLJg4DsdxOEYiYQIK4dkIDsWJbJSAIzgUwaEYiSRoLMsQaZpMMniaxjMMkaKwNI0nKThBY3EGS7BomiazDAFxVJKmcVHIwLFj7//VseM/PH76s0/DySBJpRgmTpIxivQhCEHEOSZO01GCDjNimBGDFB+lxAjNhxk+ynJRmo1QTIRiwgwbocUwxUVZLsZwMVYMcUKUE6OMEOKECCvFeCXByylBykhSVpbTopgUhbQkUJJCyhIpS4TMkwrHyAzOkhhDYDSCYSkIigTWzn107L1jn/78ZGDl7MrKZ0vLwXQmGI8nUskUjmGSlFUVVNYgglhdC5w9c+HEmaX3z4f/5lQgKhDu1HujOf3m1Vvzyx/wvMUff/jzrRKjxYP/r22KX331i5E767kz98a97t6d0mgGIjvNhmO1pmbLtTpAZOrpG+NyZzo8eDi89bjm7KobI31jbDQdpTEGyMBsemZzpjWndsMd7z44eP6L5vZNozHQN4b6xlCrD4FiQ2u7RtPJtT2QSGY2nMvj3d2HX8wevVx3NtV6R633jPooVx9ZhxzJIg4k13QLbdduTir9ubt786v/+Y+TOw/M1iTfmdmdid31Sp3NQn9W6G+WhtuV8W55tFMb761P9mvjvfxg2+5v5bpzs+FU2tOLg3m5PbrWd/buPT14/ourW/tKa6C1xrnmxGo5ZmuitzwDAILWtNCaAs4j1/Zy3S2zN7O7XrHlFttgxzS6NNzcevTF7NGLqrNldSfAoOtPx12oXBech9Vycm0PEBsgXszuenbXK/RcELOR703zvWmx4xXak+bWje2nLzs3HpR7HnDNvAk1701r/dl3LK++3vPIVqXSn1b601p/VjtcuBztWCn3vMpofmiIdYY3H8wevbg+Oyj0XAB0fl80WupOyu2xn9XRcxZLlkV62Hrfq/V8gsR/TWda7DuloVPtH6Kfvnux61Z7UxAWAliTSmdc6U2uTzYH+3f3P/9678XfNW8+CWnlsxRf6AyNa40ww38WCp0NrhEcYxRstWApeVst5CXbv1AKebBA0YoFvVzSyyWtWDDKJb1cUstFpVrSKiUgSgX1cnqpqBYLarmslEpqsaSVykrRUks5pWjJeXsBRGRTvVjRmPRS5Ox7Ahlm6RBLRQ1TCcNZzsipuTxM4hBNoBzLCDwlcARH4SyLcjQq0bgsipoEY0mcyv7TP/1jKpFUCxZpqKxlcYW8XC6L1apy8aJ25ZJ9/Vr+2vX8lUvW5XLuUkkt56VCjjNVWqIRGk6TmTgaC6bXgsnVtdhyMHI+mliJJVeTmWAiGUykIyk4iZEZgkayNJyk4DSFQTRBCQLF8VmGSFEYuK8nCCyEQjEKj5JYCM9GCTRN4+cufPqzH/+Hn334tz87d+Y8SoYZNoCjERwJ4niIooMkdQEnl2BsCYFWYPhCNruMwCswHMhCgWx2BYHCGBzG4BAKhTE4isJRFI5h0ELSkSTRpL+OQeIUGqWQQ50HungwyeAZhkjQ2AKCpGk8RWEpCktTWJrG0xSWZYgsS2YYIsMQMEfEM4n33v/rYx/87fHTn56IxkIElaDoMEkGKTRBUSmGieJ4iCCCJBUjuSjNB1guRHNRmg/idJCkQjQTougYw8VZPspyYBKcEGf5JC8mOCHG8QlOSHBCUpQSghjnpKSgAHYkIYhpUc5IEhhEUVBZoVQd10xUVghNJ1WVlCVS4gmOQSgigULRZOL8+bOiribhbDwWiiXCjKbSuoqrBqXqnCIlUsnAWmg5mjq+lvxpMI1J3ObcXbyPv3r16vWr3706PP+Wd5J//+ct/vgDH/AT+erVq++IlXwr+avXr15/8+rV70DX0W9fv/rVr3594+bdwXjq7t/q7925Nt0FodqF9iTXGlndSa7tWC0v3/SsjZG1MWhP9+YPnl/bvqm3J9r1kXl9rF4fK/WJ1pxqTddoOmZ9ajXnl4c7e4+/dB88tQeedn0AGmj1jWGuOfGRRNuz2jOrNbUa44uD6ezGw4NnX7Vu3NXbI60+9F0t9ZFRHwG5SaE1K7SmoAC2OtisDjaveTuz24+H95/UhtNixy+Cvzjeqg3BL/QzcP+2ux5Qpy6cOFbLszZGpc64NnAvdkaT3VsHz172bz+0uiOjNTSaY6BIBcwHcBeD9YfV8qWmQBwKbCl2Z55revmm19u7v/v0y/bB/cLAM5rjvJ/e4ebaDsgGBX1sbzwv3SnwsxTabqHnAlol3/Mj2xcm23xrvD6cuneezB69qM527c4ExHyBTriFivPofAtYLNYfh7RHrT9b788AKAFCDZ+HAJKRzviKszV98Pnw7tPKZNPqTgrtSaXzZjlyFH8sHjnipH3jua32QYaHAyQpvvml65U6Y1+F2nOKnTGAHbWeWwbttb1JqTu5OJi3Nm9M7z29+fnfzZ99WXQ2z9Mykq/VBi5VqZ1DyTORSAJDZdvMVUt6uaRVSmq5qJQKb9BDqeSDiXJZr1a1SkUpleRiETwCHjRqNb1aNWq+/hRoVK31i/Z6DSSf6hUb4A/RskXLFnKmmNMrJVmiwtnQpyIV4akQR0SsnEYqgpwvaLaNUFiawiCGhlkGl0VCV1hTFyxdLeeNWq14eX0tFTIq5YNHTzY6DetiSa7ktXJeyGu0IVIyRzE4TEApNBXORsOpUDSxEo0vRxPBaCIYTwUzUBjFEziVJmgIp+AslsniMM6SnMyzssgpEiVwEE1laQrjKVygswwRI5EYiSRJNMNTME8DOUWcQtM0niTRKArHSCxO4XEcDhNQEEUyFH1h9eSPf/QnP/vwex+dXzqTSq8S2BqGhUk6SBIRilrD6RWMXIKxVQxfRZAVFF5BoEA2G4ThNQQOoZkogUYJNIIjERyJEuih/uMN1ABKjgSNxWg0SiFx6luvAZ/GKRS80t+8UGicQhM0lmGINIUBOUiawlIUlqIRiMZSmeD77/7lB+/9zbHTJz6LxQMEHaXZMEXESSrJsgmGCRFEmKaiNBtjuCDLhxk2TDMhig5SdJhhoywXYVgwUZaLcXyMFWOMkOCkOCvGOD7FcSlWSHBSQhCTopQQ+ITAp2UlJQgpQUjyfEoQfPyhqqiqkoqGygosy1lRAClwWZ6HZQnheFwULiyds8xcFsWSmWgsE6J1lTZztGkzOUsqFAhJDIRDF4LB84n0yRRygeA5mX/2+Nbr19+8OlIK43sF3qKQf8V5iz/+8Odfkkkf/ph+A+Dzb37zu2fPns+29ieb++6th1e9ndLAD+ACmwKr5RgdR29PjPrIvDYotx3n9uPpvWeV0VxtTrT62GyAZQdYi8zM5syoO+WO6xzc33n0oj7fN5tDH0y0XLM1MVsTq+XYDdduz0BER74xujKY3Xz25d6zrwoDT2n0QckLIEVAkofVmRZ7W1Zvu9Dbuj69fc3dWx/NBvv33DtPrm8d5DpDc6Ofb0xA7VyuOTFbk1xnnG85wJcLEs+s1hToS8ymZ7Wcate53JvUJ/Pth8/mj57X3E2lMcy1nVzTBd0xVsuzWo7ddvNNz+7Ocr2FAmMKviWr41qdqdWa2g13fbTpPfjce/D5ZWcn15z4pfMdD3iFFkAkf5ipCpAHsNcCo0q+6wDmw+56xd7M77ztTkttpzk/2Hvysn/jvtV3c23Hao8B+Ch2HGCUrYGkDQACem/EpEfxx3em0vXW+7NFzjp4cbk7KbfHnd3bs0cvmnt3geIn1xotwtR/L7TDXYhPv4U/DrPSAf6o9dz1vnf02fW+B7Sr1b5b7IxL3Um1NwU5H7WeWx3MLjs79fn+6NbDvWdfDx4+RavXPoNp4fJ1u9FDjOIyQa2k04QkGuVSrlJTi2W1WpOrValS0Wo1vVw1KjWjVtMqFblclkplpVhWSxWhUJBKJTA+ECmWlWJZKpXkSlEtF/22l3IpV6va6zVrvZZbL+uVglzIiVZugT9U06hVVF1IEpnzAh2hyTWWihZKFmEYUqlaunqtcKmSv1wpXbtUunZJKdnSelWtlZWiKVoyr/GayYViZ88GPoM57OzKiQvLPz915oOT5z8OZYJpNEogUQhNpZFUDE5F0WyKRDGGoAWG5HmSZXCWJHmalXlW4mieIzguS5EQjWEMRQkcJXCsKJEsh9IkzJAIy5A8j3JslqZAMxywxqRYIsngC/wBJk6hCQIL40gEw8IolmXJYOjUz378H95//28/Wjp7NgMHKTZMkjGODdNMlCTDJB0gyDWCXMXwVQxfI/Awjh1iDihGIhECDeNIGPehT4KEYiQCli8LMQeYKIUsnorjcASH4hQaI5EUhSUIJI4fsiM0BuAIACJgUhQG/i0ZFkM5MpZYee+nf/HBsR8cP3fms1g8TDNxmkpQVIwi4zQVoagAjgEhCEAbIYoO0cwaSQUpOkwzYZqJcnyM42McH6H5CA2UqkKMEaKMkGT4OMsnOCHOCzGOjXFsnOeSvJjgODBpUQTRtJiiIoqMSGAkRJIA+MjyPCJJWYo8cfrMyrlTJdtcWwulkpEEFKIMg7WLTC7P5CxCz6GqGoXSn54+cfz0qfdOL/3gxNLJOGRX7a9fPnv9GiRG/kvv7W/P/955iz/+wGcBh49efOsFr1+/fv365cuvur3xfPumc+dBe+vGpfG8NJgadT8YY/F7PwgVNa73rjhb3v1nza0bSmOsNMbqxugwctQBBbNmfWrVnQ1v9+DZi+Hte7meY4Bor/rYqI/AHd1uuGbD8cPKOuNKZ3Lw4PPbz79e93bMPrj7zoDcId/dtPtbIMsrP9jOD3aL453L3sG6s33V3dq8/2R0615h4OjNQa7esxpDUHtrNMfa9VGu6flKlJZrNIFJeG42vXzTK7VByKZ7ZehOb9y7+fwXnRv3cj1Pazm5pmvVHbvh4w/fUtue+jbdztTqTO1DkanZmRntKVCHtHdu7Tz7snVw2+pOcs0JKH0Fk+86IE+s1H4DO4pveun8MI8iAHxd3+FySIpMav2Zd+vx1v3nV+d7dm8MAAdI7Kj2pj6fseA/DvHHd4iQRZPcdzmSQ3SyKJO7PNmcPfx89ujlJW831xmb7ZHdPiyi+5fZjsOg0jckx3de+a0H+2514MeRVfvuot62drh8qTt7G9ODq97O8ODezvOvGvt3V1UzLOtGd6heb0NmcZmgkiwj5U2zWjMqVbO6rldqahVMVa2VjUpVL1f0anVBb+jVql6uahU/akyrlORKUalUlEpFX183ahWjVsnVqosBXAhIPpXyJhB/CDkLSEM0Q61VZF2Mo8lTLLFGk2s4tlao5kndyK1f0vMWSmQRPJWBY6lsJBi5EI0vpTLBVCaYzoYgOM6LmKQRaTR8daOGMVBw9eN3f/SnH378o3ORUEYQGE2lRZbkWYRjUwwTIfAYiUEcA/M0zFEwR2E8AxwxpMSTPI0yaIbGEZaiBI4WeUrgKI7FGAphKZSjCY6BOSrLkovNBcTQPgo5XGdkaBzc1GMkliQPrwkC4dhwdOndH/3phx/98OfLy2dhPEwzYZKMUFScJCMUE6LIEEWvEeQqTq0RZAjDAPgAE8LgEAYD/JEgkAQJLRBGHIeBLiSGQXEcBgJV3zVz+AJAbwDyA1z4EIrCwS4mzmBxBgNrGoBXEjQBc1QwvvLTd//q+Mc/+vjcqZPxRJxlkwwZI7EYiQUJbI0iQhQRJYkoTUdoPkixAZpepYkQRUYoKkwzEaAFYdgF/ogyQowR4qwYprgwzYDVTIRiojSbZPgky8YYJs6ySZ5PiyIsSqgoYpIEi2KCZzMcB/M8InAZnsnwDCJwhCjgLJvOQGsr5wp5I7CylolHslCMyeUwI0ebOVrL4aqBqwYlKYlM9vzK8qnVwMm12I9PBs+lCFlV/uEXX756/V0I8hZ8/B+ft/jj3+R8B4IcffzXv/71zu5+b+hu3rzn3Hyw7m0V+16x4+RbTr7lGNcHuebEbIytztSoT8yNYaXr1ef77d3bhZ57tGbFqjs5P3N9mm961d7UOXiw+fhFdbarNv22F7Ph2E3QyeLZDc9uT8G9ttyZNmY3vLtP+zfur3s7hfao3HHLg20/ywvEbXU3zc7M7M2N7izXnV/s71wcbvd270zvPbvk7RrNMZCG5BuTN8ua5thqjO26Ayp2gSfWxwrNSbE9ujjwro2c7nRr79Hz+aPn684mYFzyLWdRHAPkHYudC/C+2u2pz520Z3ZnbndnVt25NNzcfPjCvf+sNtmym5Nia1LqTkptB4SRA6BQ7Hul7rTUfsN5+Cik45U7U9CFCxLG/D65/hzEgjU2D7YfvxzdflQeTw9TwnwJBdCZ+knq/enRutqFz2WhC1nYW34fl9R60+rhizvbt7aevOzcuFccToFCFshIF17cRXSYb3sZ+vyKT2YcwR+/Fyl2ZAZeaeBWfbuNs6BDau3JxZ7T3rrd2b4zunF/++Gz7Wdfyc3+8TikrF+vDBy8VFuG8bOhSAJFZN1Q8vahUDQHPoq2IVi6aBtCzhTsHDDZinlLsHOSbSl2YWGjVQp5qWCLpbxQtOViXivaStFSC5ZsW5JtCXZOsHO8aUh5U8zpYm6BP0whZ4o5UzHVak3R1RSePcsSQQYPEGioUiuTqmxfvqxaOoImYSyZQVMQnsFolOAJQE7gAosLPCMJjCSwsgjRGCFyvMhEQqc/+OmfHT/2g5OrSzGCIGUJgAlUZFMcHaawKAFDPAFzBMISBMfQIk+LItAT4AyB0jTBsDTPgT9F8r5ZBuYokP8B5BRARQEehzgK6CoAFknTeJLBk4x/kaCRDEUmSRLm6Uh8+Sc/+o/vH/vRz4OB8xAeYeg4TSQoOkJRIYICG5lVDF3F0BUYXkPgIIqEsWwIzYRQKIgeml8OoUbicAAEWXAbSRI9So2kKCzLEAAbJSkY5HkA8AHRBEziWQoHu5gsQ6QAhUMggGLJMMRaeOn9d//yvfe+9/7JE6eSqTBLBwksSqBhHAmSeJDAYgQRJYkQRQcpdpVi1kgmRNERiokxjM+O0DTYwkRoPsoIUZoPk2yIZEMUHaJIAFYiFBWn6STLxhguxvFJP3ROQAQBEbiswMY5KsMzwLIESTwsC6gikqqM89JKOBgMni/nc8FgOJ2KwXCc1nXMyFGGRakmpeq0lqO1HKNoKSgbCoXW0tkwQp3JsLBgFC3j17/+1dF3+D/K/eXfzXmLP/4/O9+8evW7p4+fNBqt8XRreuf+xuZeeegVO16h7fqYozHONz2z4Vidaa4+suvD+ny/s3enOt40G2OtPtbqY7vhh39YLc9qz/S2m6sP2tO9Oy9+sXFwW2v7pS1my7VantGe+t6QzrzQ26oMty4ON+vOzuzuk+mDz9fdPaUx1JsDu+2CKrhc29Pabq7tfw96yzPa03xvXu7NGt7O1r1nw5sPCgNPqw/1jaG5MbTrQ6vuAJkIYFaA4UVveWDhAliKXH1Q6UyuT2bXxq5z896Nz79ubt80Oo7RdABwsRpDo+kstKUAfJgt1+xOrdbUak3znbnZmZnAB9twC61pd+fu9pOvW/v3Cj0X1Lj4HbYd12cp2g5YrPj22r4HaI+F7KPUnZY7bvlw21LoTiv9aaE1rPZd986TnScvr20fWH3XL17pTkqdcak78R0iwGPSn4KvBRLTQaLG0dSNxbblzadgadKf1fqbQCV6aTh17z2ZP/7ikrdb6k6LLbfccUud8ULAsd6fAQ/LYUS6twgWK3cnC1DyXRXIYZnLd3Y0lZ7jO3IPY9prPbc+mt589PnWvSc7D57f/PLvBw8+TxbWTyCkca2Vb3aXGfajwOrpwFmYyCqGLpoWb+iCqYGRTV0yNEFTBFNjdY3TFUaXGV3mDZU3VFbXOF0TNE3QNFZTfQuuqnC6xukao6mCpvhOGdB3r8q0rjKaypkqb6iCafCmwRk6Z+iCaQimoVn6+kVDE5N45jxLBAl0FUeCpUo5xTBKrSYX8wRHoRyZprAEDsM8S4gCxjMYz6AcjbM0JTCMxDGSRIssIXIkJ3Iyn04uffDun3547PufLp2PEQQhiawsUgKHCFycpoI4HqNImKNQjiRYkuJpkqdxgSUlHmdpguNIlqE4lpU4TuZZiSN5FuMZVORJScQEHuFpVGAwngEMCsrRCE8DXgRIOJMMnuSIOE3FGV/ymaaQJInGSCzL0uHYhZ+882cffvTDT1dXz0NwiCLjNBWniQhBhAhiDcMCOLaK4UCFuoajQHkawZEwlgWBHwtiY4E/3ixWwBzBH+Bj+hCCJAkoSUBpCgGe2wxDZCk8yxAAfwCwAtY3SQqOkHCEQGGOWgsvvfvOn3947PvHz506BcEBmg2TZJRAIyQcJ8kYQcRpKspQQYoO0OwayUVIYH6mIgwVpekYw8QYJkqzIHU+RNEhggri+BqGBVA0gGNBAgtTRJShkiwbZ/kYw8V5Ls5zcY4B/zkJFk9zNCRykCDAIgi6VXFVowwTIrDI6qeRC8erBSudziZTIQhN4KqKKjoia6iio7KCyzKmqISsUgKXCK99dvbEiZWVZQhbIQTKsJrNy69e/+b/8S3+LRz53z1v8ce/7QHBea+/efXf/sc/bM03t7f2d+7e7+7euOTMC72J1Z0UO06x5eYbfnmK1fKsxtjcGF4ebY1uPby2uZ/rjLX6EPhazYZjNlyz4YKgUqM5vjrcuvH0q/HdBxV3G4RhgM1FobuZ727ag017uGv3dwq9rUuT3cujrf727e3HL1v7d7TOSG/2zPZIaQxB54ted7SWo7ddtTnRW57e8oqDrVJ/XhvOe3v3vftPr8z2zcY4V/c7X0AQqtmaGM2x0Tx037TcXNM1mzPAfJjdqXG9V24OGuNZb3N/58lL9/4XxcFcbg61lpNveiDPQ29PzJYvNwHgQ2+7ZndqdKdWa2q3Z2bTM7vTfG9uNcYXh9vT+y/c+8/Kzo7R8fItp9yd2J1RvusU27NS+43JFvAWJR9wLLpXAPhwgRul0p8DwU255xXao+vT3c3HX0zuPgG0h9VyCt1pqe2U2+NKz8l3/UbZo07acs8r9r3FOuY7KtRafwasMdXeFEABUFsPUk2vz/bmj16Mbz+qjKZ2Z1Jqe+sdr9KZLBI4gHpjcbFIT/8OsXEUYbxJJDsCTRZuW2DJKfecysCpDbxia9Lwtv7pt69efP33O08/P3j59xe3Dj4j+biUKzYH9HrtAkl8ElqNJKOaLmmWLps6b6iCpom6ymoqb+i8oYu6P7xuiroKkIesa7KugRdIms7pGkASrK6xmioZhqjrjCoxqsKoEqvJrCbTmkQpMq0qjKowuswaCkAerKFwpsoZOm/oiqlevmjm5AyWPseQIRILZFPnS5XiSjqNaZpUKCAsgbBEhsbBb/AQQ8McBbEkytE4S1IiycgMpwisKDCSwIgsxbGMxOFE7KN3/9P77/3VJ0tn4jhKKBKvyqwsojyXZKkQiaYoCuVYkmcZgWcEnpVFEE/yMgAAIABJREFUTtdwgUcEDhcFWhEZVQLkCiVwGM/gooALPMpzEEcB5AFxFMSSMEMC8LEwlYB7eZzB4hQOfChJCk5RWBxHYzSa4ZlgfOUnP/rz9z74wfHlC2fTmShDRUksRpEhEg+gaBD3hSArKLKKwkEUCmEwSP4A+GPhvI0dhpIt9ixJAgHoZMGRxHEYqDrSFJYkkCQBZUgkS6FZCk0dUiMZGvdFrDgMpCRRIhsjkRCJRkg4TqEQQ6+unXzvp39+/PhPPjx/7lQyFSDoCIbFMChGYnGaCuNYhECDOB6imTDFhSluDacDBBmmqSgLwAcNvNABnAjgxAqKrSHwKoKACWBImCISDJ1gmATDgC1MmKZCFBmjyCRDpjkaEThY4lFFxBSFUBRCUjBBQngRI+Jk5AM8+GHJNrMwlM5EskgSlWVMzeGqBksqImuErBKaTmi6kDN5WQoGA6dPnz5xYflYKHI8kshQ5KDfBm/vR1mQt+Dj/+C8xR9/6POdgLxvXv3m//rng53d1rWN3b2D7QcPG9t766PZYf3pFIRr2W3f12o3J+WO29m9Pbr9qDKa6w1fZwrUHmZ3ananVmea780r/XnT23NuP+7demAPPLPlFgdbVn9u9TbBhsLuzO3WptGeW+1Zubu54e27d544955WnS11YwAiOuzmxKo7RtMBgAMACKM9Nbqbhd7WpdFOY7bv3HvavnnP6k+NxsBq9K1G32oMQZiYvXDTNF2z6WlN1+xOQT5YrjW1O3OrMa50JnVnOrtzf/vpy+ubt30lbGMMbL1Wy8k1Xb3tApwB9i92dwY67hfxYnZnnmt7+abX3ry7+fBlb/9ufjg1OmO77RZbbrHlLsiPUtOPNAXdbMCM6usw+tOjiKHY9wo9F+g/gDV3cPBw6+mX1zb37d7YajnA5wKi0/1FSc8DKpBK16sOZuCi3HNKA3exjlnIO3ys0PV+H39Uu876eDq8+cC79/zq1g275/jBYr0jaxQg1zjEEyBV/SiZcXh9mILac9f7HhjwFMAcIM3sMKzMhy+lgVsdutWuU+m481v3fvOb3xy8eDF79JK+1D6B4MLlq+b1JpQrXICwc+EATmKmldOsgmYV5EIOJHMIpsabBoj34A2VV2VB82M/OENnNZVXVUHTWF0DuIHVVMB5sJoPXARNETSF0zVaVVhDoTWJUkUQJMopEq1JjC6DP86ZKp/TABaRTbW2rucNhMMCPBWiiAABL+cLRgzD0pwol8sQTWA8A2wmSRLNUmiWIWCehRga5WiMZxhJ4BVBlCVRFliZZ0SWEVlOESgq88nPv/fOO3/98/MnwhRG6AqvypwiYQKfYagYhScZEuIYUhJZWWYkiZIlTOAxkSUlf61DizzNcwTHECLDigLNcwhPgwoYiKMQnkZYCmbILEOkaRwMkFAkaCxDw6lDOwl4KkUjcQqOEUSaZ2LxwI9/8B/fefdvPlo6eyqRDJJEhCAiFBWmiDBFrGHYKoauoMgKDAcwKITBYcJfvoD9C1B4AJBxFGoAUAImgcPAmhun0BiN+uGnFJKlUJhEYRLNUngaCFkINE2gGRKDCCxJIEkKjhPZJIlGSDhM+AmqaQpZWT3zwU/+6sNjP/ngwvmT6WyEIKJoNowjIQwNo2gEw8IUEWWZCENHGDZEc4ALCdMUWK+ESTJIEgGcABrbC1l4BYZXYDiAoiGCiJFMkmYyNBun6QTDxCgKCEEyAo9JEiGJh12AfgotzLMZhkpRBE0mhMxHROy4bekQhiZTEQjKkLJC6DnaNCnTJo28bJeVfEUu15RKVS1UOUmNRkJnl8+dXFk+sRY9m8YyFD2bzcAb/FvY8a85b/HHv/b8Sz9/r169ev36m7//+itvOJyNHXf/Vm/39mVnp9ib2Z1Jvju2O378aKHt5luO3RwVm8PO7GB2/8Wl6YHWnWotx2xNFo2yudbU7G0VuvPacH7d3ent323vPyz0N/WNcaHtG0yMjmf0XK3tmp3NXGsOCmKqg83B/t3Z/Wf1nZtma6LVh1ZjbDaHuaZrNlyj4QKhKwgOMZuzXHcr35vX+pv9vbvTh8/XvR2zMbY2BsDhAr5n0OGSazu5tudHsrY9o+3noJvdab4xsevDiz1nuHNz++Gz7v7dwsDTG6PDUDJ3kSZiNr1cd57veAuHCxCc5nozs+vanbnVmeaak1p/5t554t1/dmmyWej5ba5+iPiRphKwYQHYYqH2sNv+niXfdcBGBihP8z2QoDq+4mxtPnwxufuk6mzZPafYmiySRo92oPiFLP03LS1+u33fLQ1c38h6lPDofYul8J0pnUnD3Z0//mJ0+8m6s213JsXO+EjlvVPrvWEs3kCKnutTID0XbGHALJ46CkpALupCDlLtO7WB30JXGkxBSGu161yebDa9va0Hnx98+cuNg8crvH4WIa16W73aWCHp48vLS+E1mueMgi3blpgzedNgdU2wdD6nKYapGKaSywFZhqwbimEKpiEZhmBqRxkL3tBZQ2EPkQeALIKm8SpYxCiMqoBSWX87A641idFl5pBiWXAnqmlUq3pOx0gswJAhjgzi2KqdVyM4khZltVoFew2Uo4FeAWJJiKFRnkN5DhdYkqdpgeEVgZN5WuQZSeAUiRZ5TpEEVWQ48rNPvv/+O3/581OfriIIDlLUZBGW+BhFRmgyRpEYz5E8SyoCLgo4y+Is7ZtfJI4SGEpgMJ7CeIaUeFbiCEC9CAwYiCUBF5KhcRBtnmJ9/JGmcYglMxSZJokURWQYKkFjERIOU1gUxyGOiWXWfvyjP3nvg7/9+MLy6VQ2QhBhHAlS6Nr/zd57freV3ueif9v9lOqcm8THTuLx2FM1VTPqhRUd2L03ALsXNFLSSCJRNgoBbFRSVC9UH0134iQnOXESW9L98NuAOLJ91nLOh3PvunrXu7Q2SZDUzJq18MxTaTJC4UsUcZLATmMYUCARmohQaJRAInhmLsFAyDb0nNKzRAyNJCgkTmaiBALSDMR0UwwBiAQkmAyDp2ksxWBJGk0waJolwxdAcQiJRmksSiAxKhOlkQiDJWgcY4jTC8fe+fkP3vvw5+8ePXo0iawyTJTGVkkkZC84Os6xUY6L8NwSL57kxEVOWOH4CMuDtLREEcsEvkwQCzh5CidOE+QSzSwzbITlYyybYLkkx6d4IcnxKYZLcnxaEFBZJhSJUuSMxGYkNi0yUFiSoLAonolgaYpcUjIf0okP7aKVIKlEchXDU7yR50xTsG3JcnJeEa5su6Jpi6YtqwYjCQtLp08ePfLJiVOvHzn51kKCFsWHD/ZgvTwssH767PfpMq/O7zuv8Md/+YTh7/CjZzMWbvbJ//zP/7x7596V3at7D5+Mb989N5iWWoHX6Dt+320GZr2vN/pqPfBqw4IflFtBa3Tl5pNf1C7ftjtTHdwP/tjxt+3G2KqPTH+s14d2PTjXHrV2b/nX7q4PLuuNvl4FL+rAqvWBxjBrQ6MxUWsTq7ld9Cf+6Ppo74vm9b3C1kjd6JjVwKz2rHpXbwxCj0gt0BsDwx8ajZHpT+3G2PXHG8MrozuPW1fvWq1Aq7bN2pZT60KHugkd6jVwewxsYE38sdEYgeBi1fr2RteptjeC7cmdR6O7j8+NLgFwsetDwB92PbSwQJ4WeB23Niw0xrY/sNsjszlwGqNCa+r6w0J90Nq9c/XJL7p7D8r9sdcaeK2Q8CjM5mqLzXCtHsBcGI5tjedtHyV/VGiMofAUvr3YGHr1UckftHZvXXr49eal68BDFBvh3Px8wyX0n0LxeWswz7ns93aU24O5NLPemeyP4AIggEbRtdagc+XO9OFXm5dvFNpDr9EHBgWQxNnWcK6zrHWGZzojuHMUcqazj0R5YRD5HgT5bSMI0CphPLgdlJq984Mdf/dmfef69Pbj6eff2Vvj93A2pttOvc14pcPJxLvHPj2xeFIQBDGfFfNZXs0DFSFbpmRpsq2rdrjJknMdreAZnmcWCnqxYJQ8vezlCza4SrWCY3iO5lh518q7Vs4xFcdQHCNrG3nLyJm6bGqingeQIeqaoOUETeXVPKtlWS372/gjb6pra4ZtEBy9LLCrAr1EkUuWraZYFlXy5vo6KjB0ToJxFkLmgXggJZEEi6jMczIv5CQ+KwJjMWcvhKyoaFklRx86+JOfvfYn731yYBFBGDXHqXk2l0UkOcYycY5OcwwpS0xWoWSBFnlcYBlJ4GReyIq8IghZkZE4kmdJRWBlnpE4hKcRnsYlDpd5TGQxiYObYklEYNIiAxAkyRBQShZjyChNACiJUGiMQSFYi4hUPLX4xus/eOudH3944sjRdGaRIpYJNELhcYaJM8wSjp0isUUSh+TLnPMA8SXJEPM61BiJrhCZKIHECCRGpJMkkiAyMSKdoJAkHVIjaRZPUEiSzsDNsCEEARSSYogUE7aGxEk0TqKrNBqh0LmPJEHjSRpFefzEiY/f+tlfv/fe6x8eP3wslVpl6ThLxWg6IYopHrLEYTp3RoGwywy7RNJwFwlqkaBOE+RJDAf8scoLMVGKCwLcpMAnOS7F8ymeT/BMUmDTIpfmqBiDx0k0jiNRNL2CJJcyieVMYiWdYOgVJvJWZuktd809urq6mljGyLTgmLLjKI6nOJ5iu5LliKbNaQavm5xpsqrOazrO0sePHz1y5Mh7R068duj4h1FENa1ffvft8+dPnz799azP6dX5w84r/PFfPM8gggWbRM+f7YPAT58/+81Xnz8J+uPptZvBrTsXJ7vF5gDI/NDw2NmBwIXTHJdawwvBTmNypXn51vnta7o/NP1x0Z+6/sSqj4zqwKqOrepYr/adWrc6vNS/ca9x6YbrD9XZ4EtIXdRBwRkajYnmb6u1SaE1HVy/P7335MJo16hvQSgGEjFOrW/WhuD2MGqB3RgbjZHVnDjN8Xpnu3V5L7j98MxgW6919FrHqoe0BwguVm0AkCVkPhpj+HbTnxrNqd4YaJ/Vzrf6g9v3JvefNHZvOq3ArPYgWwutHlDsYYdl6rM+D5jTg74yf+T644I/tKu9M53h9t6Tyf0v1oeXzOYA+rigTB1aPeBHzX+mWw/A3lHwh3BDgNIYes2wzDTczq31zrenO3ufB3celQYTtxkU6n3oRC/6vfk8G9yw5LQ1evFO3/r+bu1sUSWsF5uNv8ylkFKzfyHYGdx5NNh7vB5M3WbgtQal1nDeUjqHHetbo/WtEHYA/lhrDeDD/d6OEI60BvAn2ET2448ymEjmEASywX5/Y3hlePvhg3/4p8uffzW9/3XGO/NhhpbObRjV1qqsfrC8cvDkiTSG5nRNsXTZNLK2BVXoOddTC0VYY8m7TtaxFdeeN6PDvJwSvtievwzQie6GcEQrOGrRUYuOXnTNgmt4HvSl5lwn51mQeckahmhpgqmC7RSUF7iqlV9b1y0dZ6klgV0V6GWSWDQt9XQyiUhZs7LGSAKtiKwsUooMeRNS4ilZICWelUVGElhZZHMykxXCxEpWohWRUyRO5jlFEHOCrHCnjr7x9ht/8cHH755OxjEty+UVWhExSUjwXIJnMjxLSiKtiJTA4QJLKyKnCEJWhMtIHMExdE7iFIGROFxiUIFBBQoTaVziEIEB/BGGTYSwXTTEHwId58kIgyU4MiXQc2vFKolEaAKXxURi4Y3X/uStt3/4wanjhxLJVYpMUFiKF6IMvUIhCwSyhIcWkDBVSyBRPBPBM0CEAFYIeRECSRBoinpxExSSoBBwpKZhEI5FkyySYhDAHwhLpVk8SaMphkBYKsUQSRoHQBNhwn7VWcErm+SpOIuhAnX65EdvvfbnB95/DbpMooIYF/kER6cFISnwMZaJsxQkYhYo+gSOnibwUyh6EkFOoSjcBZI4TVKLFL1EM0s0tUSSixi2hKJLKLqMIMtIehlJL2VSS5nUyVR0IRVbTMeXkrGVRGw1EVmOry4lIyvpWBRNJkmMolfE9AEy8YFzxju4uBhNreIkkvW8nFfMuoWs44mmLRiWYFi8bgqGw+gGrVuMbvGagVHkyeMnPj105K1jx14/unI4zVbW1/7pH//h+fOnoLu/2sf9Q88r/PFfP7NFgOewTgQo5N9/9S+P79/b3b3S3722Mb281p+49a2yPzjTmVQ6Y685qrR3yq3tQmtcbg7PNge1yZXm5Vtr/W2rMVSrgVoNtNrAagyN6kDf6OnVvlrrm9WgVO21d272bt9fH14yaj1js2/VhsZmEBpR/aFRHen1se5PjObYrA0/618d7X3RvXHPavf0Wgcisma9r1e7QHvAr7AbY6MxsZrbpj92/eGFweXh7UfNK7ftZt+ob8GAnL3RcWqhVATshVkfGDO5ZFbIMTX9qVkbWhe3Ngc7l+4/CvYelnojs9EFTAAZH7vRmxeczEDDrOGjPgTw4bWnTmNs14d2dauxfe3Ko68bV2873ZFZ78Pwnl0PvFowBx/z681uWOzxffzhNsP2jkJrXPCHpfqweenmzqOv6lduue2+Ve9CZCZUW/wXsGN/mHaOM8rtAVg95tsu+7mHcnO43pmAXrPWGUJKpXXl9s7jb+pXbhXaQcHvFRthegUAzZnOaH1rtN/wMZddXtJc1rdGL7ItrRcVIHPDx/eiLq1RqTUsNvvl9qDU7FWa/WD3zvbdR1eefH3jyS8v7N4+xIgrUu5cd6xu1DOqdRLDIySZN0y7UDZKRa0Es7QlvVTWymW1WNbKZaNcUQvFvFeQHUd2HNmyJdOCPbnZqose5lYsizcM0bIk04DPKJaZtyzVDgFK3nXyrpODeTnXyXtuHvraXTdXsBXXlC0ztKDqGq+pgqaqVr6yprkWxTMrPLMi0MsEvqAbuVOxhGi6qm1TPM1KHCOyEIXFRBrCL7jAkhJPizwlC1RWDDGHIlGyQCs8p0ignnCKIGbVbE5cOPn+G6/98YEPfnYsEceULK9mmaxEKXJGFJMCnxJYQuZpkQe7CeAPXhFAf4HwLQ9YROZRgUF4EhNpQuaBCyFkPsNRCRpPcxQiMKjAQOUXtJNBh1iao0IKhETjNLJKoysMkeaoWHzxjdd/8ObbPz546tjRZHoJx+MUEefJVRpdxbAVElvCERifi1NYbEZyzBdxIfMC5tMUhScoJE4jSRpN0ZkYlYLncPCWwVIcnuDwFIeCEQTlyAxHpBgsxWAIS6XpsM19Lu5EKDQZ8iJknMKiNBZhMFIgTxx5743Xf/D2Bz9/+8jxYwi5KnAJmozSWIylVil8GcMWUOQUjh1HMkeR1CkcPYlmTmXSCyhyEs2cRDMLJLHKsSs0Df7TJRxbxrAoQUQJbBVDogQWwdFVLB3BMytoahlJLqRikVQikkpEktHVRCSajsewVJLEEJZi+HgW+5BMf+ScLR2KLEdSSySF5Gw363iK7coz8kM0bcUpiqbLWzZrOpzhiaYrGxaK4keOHHnv8KF3Tiz87SenDyfJM2fL//7v//786bPf/OaV+PIHn1f44796nr2o94DC06e//s3ff/Pto8dP7j78fOf23npvVGgHTq271h5/1r90LrgES+5ee+o0BkW/91lv2rt+t3F1z22NtDqEUQOrPtLrQ7U6NC/2tI1+vtrLnW8U/W732t3NSzf11kCthbtxkDeBmg2gH/Tm1GiOvfqofXlvfO/JZ+MrRq33YuEWgip+YPhDrTYwa0O7NtHrY6u9Y9VHa+3p1rX7wZ1H68FU22i59QDYjrnP1JmJJhBUAWcorL45/rbVvGTVR8VG0L+2t/Pgy+ruDacV2I2eWw8K9YHTGEApKizQ2rO2D0Ae85IPIIQMf6hX++X2ZLj3eOfRV2cmV+xm3270HL8POMarj+z6EKCGO1tyCQdsGwMgQkBzmaOQYnPktQYFPyi3J269d3ZrCpzK2fFlo9W36t2Q7fB7sJZSqPf3h1le+D+aYV/q3Me6H3/MDZ5r7XE49dIZllsBdMcF9z4/N9kNuz1aQ5ByAFtAM0fYLLLvzoWV/T6S/fjjtwWXfc/BWmdYDlWkoNTsbQSTm4+/3Pv7X+59/Q+Tx1+rfv9jlMWNwloroKzioVTi4OmTKQpXPdvwPMPzjJJnlwpGuaIVS0a5YqytWWfOWGfOGGtr8KFeKoe4pFDUCyXNK+YKBbVQBFSRd52c68mOo7hu1rEV28k6rmI7edPJOx7sueQdbz4Wk/dctejoZc+qlO1SSS97+aKTdWzZMqV5ClfXNFutrGmezQrsKs+syNwqTS2rmkJIimi6VtFTcqKcFTiBpXmO5FmEJSARg4k0RHAZSZjTHpQscIrAKQKAD0biGIljJU7IKVlVjCx/8vpP/vid9352NJpIyAqrKrKqMFklJYoRjsnwNCULoL/wssQrAifzIeAQWVzixLzMZ0VS4jGeQTkSE2kmK4EFlZIFKM9I0DgiMAhPR2ksTmHp+d79bCguRuJRMr1KIhEGW6UzURZPMUQ8tfrOm3/5zls/OnjyxKF4epFEkyyWYlnQblYIdJVEwMYR2kupzDx8m6TxFEOAIyTFEEkWSzBokkZTDJZg0CSLpVk8xRBpFk8xWJLFUhye4vAMi2IsmmER0F8SFAIGVZB1YEd3FUuvksgqmY6SabBcRPDMKonEKYzk6ZMnP/r563/53vtvvHv40+MoFuP5VZaEyG6UoaMMGeXZCM+F+y9cWCwWF4SYKMXFbEqW44IQYdkox0U4Boy3KwwRZ6kYQ8JyHozXgKSFSQIlhxYfJi8zqsJrqqxpOQVXiY9F6qi+5h5PxiKZRYJGZMsMrR62Kzqu6LiC7ShOUbI8wSmIblFyi4pTzDmlvOmk0sjRo4cPL5z+JJL4YDm1gNP1jfPPfvMUFPlX5w86r/DH/8Z59vzZs2e/ef702bPf/Opf/vXerbs3bt4Ort/t3bjTv3W33OoXGt1ye1TuTortCfxvt1PrO7Vuqdmvjq90b9w7N7mSq/e1jb5VG2q1AXRvaBd7+ubQ2gjy51vaucZGf6dz5W6lf0mrBxA2eRFXgZKx2tD0d0x/bFZ7Z7amw9uf+5fvOK1ArXWNWgDlp/v9nrD8YtWBtBg7jVF1+9bo3pe1y7fdZmBtdqELxK2HiglQDm5t1kM6gx1gNfX8Has+cv3x+WB3+/4Xo7uP1/rbdn3o+H2v0S82hk5jYPk92x/Y/mA29jaC9dqXGsbC8HA9qG1f2330dfvantceW43A8ftuvVeo94uNwJ3Bi2JzNH+GkvVSa+w1+nM44uxDJ4V5BXu127l068rn3zWu3vbaY9cferWe2wwcv1tq9kuNLtSQl1ohETLP2YZqy8yFCv7T/U0bawALWoP1zqTSGZfbI4AUjUs3dp9817pxt9gdOn53Poe7H0OUWwEILmu/Xa/+/czLSwrLSyhkToGsdYaVrcEMwYBmFNx+8u2T7/5p+uTr5u2HCbt4hOK0zYZ+rpZQtMOR+KmVJZImlJwsa3lFVxVdVXQdPKeKbWVtS7bMrOfkCm6u4MLgi1kuwZ4cDMgZpaJWDvfkjO9f+Cp8SSsWoAjVLJesStkoeValaK2X4NprJbtUMAtuvmBD0EaZUSCSaYi6plr5tTXDMWmOXmapJYZaoKll2zXofF5xippjSQovq4qSk7OaKquKKAu8yDEiSwkMKbG0yDOSQMkcn5VpRSREDhwhwHywEscJNKuwjMTxCierYnT1yJs/+ZO333/zk5WVpCDQ+byk5mhFTIlCjGVSLImzLCVwgD+ErMgpAmALTGR5ReAUgRA5wB8IS9AKjwsswlKowCA8DfgABmbBqJFkiDT3QtdIcGSMwWMkCn0eMQZNcHiUxpI0nswsv/vWD99644cHTx07HE8uU1SMIeMsEaFQmJoLR1sg50IjIPEAsknMYi8JCkvSaIzKxMlMkkbB/5Gi0AyDozyOciT8TTIMjjIoQmdQNp1h8AxHpFkc4cl5u2uKIZI0GtpRGTTDEYCuQFpKcGSCZzCRPn78gzd/+qfvf/jzA8eOH8WoCC9EaGIJR6IMHWPICIWv0PQqKy4x/AJJLVL0MsMu0swizS1RwiJFL1PMIkEtEgREcFdIYpHEV4jMEpZaxtPzFd9wwoajofOUUCQqp9D5LK+pomGqOdKgP+WIo+Z6KSPxseQCTqVEQw9lF9vhLVuwHcF2eMuVLE90XMlyZNvNOp5kuKJpC5qaSMQ+PfTRgU8/fvPQ0Z98cjJOi4NgK3T/vTp/yHmFP/7r5+nzZ8+eP3329Ne/+PqbRw8e7965u7m9U9oaevVOudU92xuf60+h6cFtjbxaD0otL3Sn3Wt3q7u37PbI2Oyb1Rdkhlkb6hs9vdrNV7fkM37Z73d3b9W3b9r1obH5oi0DpBPIrYAJw6wO3Gq/celGsPdwPdjRNres2iCcjqv3jRrwDUO7PrJqw9Cu0do2a8MzWzuDW497e58XgqlW34LQilvtWvWu1QiMWhBKITOv6Bx2QMLWbU5df7Le3eldv7v76Ov6pRu2P4A+U0Aws4xMYFZ7TmMEcAfitYA/5mlbqzU2ar1KazS+9WjnwZfnp7uW37PrQaHeL9T7MCNn14NCfeA1+najV/JH8zG5Gdsx8Br94v6e09as/7Q5cuvB2e72eO/x+N7n50aXneYQIEuxOSj6vRedod9fcQMVZj8E2T8vN2/j2G/LAPKj2Bysd8f9W/enD7+6eOma2x7YjR5IIaCYrLUGpWa/shX+utDDsTV8iQJ5qc/jpf71/S94qWcsLCtrDc50Rhf70+b2td1HX19+/E15dPkgziyLOfWzGuKVI4J8Mh5NoinD0By3kDdsRc1Lak7WNEXXFVWDeg9ZC+vCODUvmio0cyiWmbUtMHyonpt3Ha1Y0IuuUfKMSsEsF4ySZ5YLZrlgVYrmWggy4MFeK7mVklsp2Wsle61kVAp62dNKrlZwVM/WnJlT1bYAf4RBXF0D/cXSSZZaYqklijhFkUvFcoFVdbVyJufYtMjSIk/yLC3ysqpk80pOTf6gAAAgAElEQVQ2r2hGLqvnOEUgeRrjKUykKVkQcgojcazE8EqIQjiZZ3mKkjmwg7AKK+YENLX41ht/fuDATw4tLSREmVPzWV0hZSnGMlEWT9EUwlK0yLMSB4AjxBwiy0gcpwgQeMF4Ks3iqEBBGQnC06jAhD5NJny3Tsy6z+f8B1SbRwksTmExKgOLLXGWSDBoisNTWOLtN/7qzZ//9YdHjxyKpSIck+DC0ZYYg8dZKsHRUZoALDIPtiRpPEFhYERNs2SGRRGWAEiRYjB4wHiKEBlSYjGeQlgK5UicJVEGxTk8w2GoQGA8RXAUypGZ2YoNGEfAX5JksZkKg8cYMkKhqxQeZUhMIA4dfvvvfvKDt99/893jx4+j2BLNLBN4hKaiDBmliRjLrtDsEsMuUPQCRS/SzGmGWaDoRYpeADhCEIsEsUwQEZKMkeQqhkG6eAY7qAzPZngWFXlMErCshGYlIq9AqIrXVN4wsjlCpz9lyaP6mQoui/HkAkFmJNPgTIs1TPgzhCCGJVmebDmS5cxEGZe3bM40JVWNxlc+/eTDT44dObiSPJjCCDl/aWf6igL5Q88r/PG/df7HL//x8f0Ht+/d71+/vj4Yea2+V+2c6Qw3Rtsb491z/Wm5FRT9nleFAtBpa/dm5/rdYn8nv9nXagO1GjjVoVYbqPVArQbqxZ6+0dPOt/Lr1c3BdOv63fLWtl4Nu7nCOZjGyKgF2mYvX+1pjaFeH5obW+e3JuPbDxu7N61GYNYHdrUXchgwp9IYGv7QbM7Csf5Ub07txnhzfGO893lt57rd7EMy1qxt2dW2W+3a1R7oNW5t6NaGVn0EnlDXHzv+xG5N7dbUaY4LrWl1enX30dfB7QeV3hjW5qxa36p358lh8Jzuz7xAf4nVeoFCwBhbnVzfffT11s27xe7QbvS8Rt+tdQr1gV0PrMb3DB/gJ4WqsbnhI4zjwnMrjMlAgKXYGLa3r+4++rpz/a7XGbrtgdsMvEa/4AcOlH3NfBuV1gTgxVwleXHbo0pnPH+Dh4qwSmdYbg8KsznZSmdYbo+KjeDi8Mr04VfB3sNCb+K0Asj9hpRJM1hrzRvTA3CVAgUCm3D7hZg57JjTIfPAy/4vgTvkBS/SGqy1RqVm/2xvsjna7eze3H30zfTz77hzm++lELF0Tr3YQCxvkeOWMhlOEotFr1Qpm+WCXixYXkF33ayhKXrY4SFrmqJqYj4v6poAV8uFhgxdg24P+FA0dElVRT0vGHnJ0mTTyDm2YluyYyjuC8NH3nU0x9EcMH+YOdeB5nXJNuc964qlgxdVNg15DkF0LW9mS+U88B8MucjSizQTLa+VyLyqrp3NuR6tiLgoYDyHCywjcaTCYQLByIysKrqpGZaeM/KiKlIyx8oiI7KMSDMiLUi8IPGUwDAyTYssKwqsLDISx0liTs3iyMJHb/zZ22//3ScLCzGWZdQcl1dwiYsw2CqJxRgclzha4fmsyCkCnxVpkcUljhZZVuZJRSAVAeFJwB+owMwvIjBQbQ4fphgixuAJgUoJNLx/A9URZ4kojcQpLELhURpLcXiUxlbJdEpgk2jqvTd/+NYbf/XhsaOHE5klmgJAEGcJCIPEOTrGhbVgIFIA9IEAS5olMYEgBRLlSHB1pFk8xSCYQCA8jnAYyuMojyMchrEYxmIZFkUZFOVxsKNiPAU/KknjcTKToLA4gYPtY85GrJBYhMJjJA6IB6GwDz564/Wf/Om7H715YOH0UYyI0PQygS9SxDKNJ2h6maKWGXaJ4RdpboFiTzPMIs0sEtQyQy9TFOCPJRxbwfFVEoOm1xhDwj9pgmXTgoApCqlmyawMtAer5QXd4DUdclWKhGrkQYE5kSsXCElMpBYRMkNrGmdanGnxlj2/gmFJlqNYBc50OMvlTEc0XdF0ed1UbDer6bFY5PDRQ5+eOv7GseNvnFymxPzenRv/p9+R/j92XuGPF+d3Nnns/9Rvnv36+fOnz549e/7s+X/8x68e7e1du3L98t37tUtX1rpDz98y661CvX9xsNOY7NZGO2e6Y7feMy/6681+a3u3d/P+he2bRnOc2+iZ9bCxw6kOzdpQrQbaZi9/rp6tXKg0+91rexe2AUz0gd6Adi+9PlTrA30zMKoD3R+ptb670Wvv3BzcelDp7ujVrlELrBdejcCuDw1/CFkV2x9ZzYnuT0x/XOlM+7cfD+9+vt4dW5stt9bx6lvFet+rdgv1PqyxzDiPAfATUAjmNqd2a2p3tq3WeL07Hd68P3zwxWfTq5bfM2tboScDbCLNEXSRzRUWrzmx60OAHfBJID/MalDqTKGD/OL2VbcZgNpS8IP5ktwsLBP6TGHSpdh40XBabo6LTfBaQhwXCIxxoT44uzWe3n6w8/ib85PLhfYwTNL6gzm9AQNvJbhNCMQOAbvAvG2INlpBaOyA586g1AoK7QDKTyutUaE9LLSDSnvQv3p3++FX1d1bXmfo1LqFer/cHEJx+7wFBNDDme54P4nyUofp/qqxObYAVmMefllrjyvtQbHZh86PSmtU6YxLzd6Z5sCfXBvdejDde3jly7+v33p4XNQ/xVlrwxdL544h5IGF08dXTnM8qZuaYpkADoySZxZczbFM19FtSzUNVTMUXQ+rO9S8pOZ4NcvNk7GqCl+Ceg9R1+aQBdrG5ndeRAbNp/AC2TQEM9RWANlAg0hON0D3AedH1rZk04CfkDOyhWLWtRiWWOCJRQ5fYOmoV3RXcEIpVrKeMwcWGM8QIsfmREYSSJ4leZaRBFJiOUVQtKyiZQ1LVTVZynKsRDMizYgsJ/CsxFECQ8kcrfCsxIkyJ8qckhMpIvLh23/5xhv//f1TJ1c5ntNVVlUQQYgxZIwkYwyJyzyADzYnczLPZKUQiyg8JYfNY7goAOwAS2zYQsaSAEHAvxlnwwjJTNfAUywZpbEVBlthsAiFJmgcVutibCbDUTiJfPjej998668/Pnn0UDy9yrEITyMCk5KYjEQnBTYmMFGeTHAv9uSgYjXN4mGklsVTDIZQGBAhSRbJcBjCoXAzLJJhkTSDoAxKsDjCYWkWTbN4miUzHJHi0DiNpCgyVIX2kTfgaFkhMstk5kUYmMaSTPqDgz//2et//tFHbx84cfQYgUZoYoXIRCg8RtMRmlihIQvDLtLcAkkt4OQCji8T+CKGLmLoKQwBCmSZwCMUHmOZpMAiiohmpYwopgUhLXJpkaEkhcllOV3lVI3Ja5Sq4TmZVARZSmrccZFfzpYL6eyM/9At0TB53QSGg7dssIOACsOZ4Z+sYXOmw+s2r5uiZvCCdOLEsU8Pf/z+kcOvfXri/aWkqJm/+PzJ8+fPnz//NQQknz37TfiW8er8rvMKf/ze8/3/aJ4CEgHw8cvvfvHwzp0bd/YGN26fG0zLraDQ6Bb97lpncKY7Wt8anQsune3vrLUGldpWNZj2b+41ru4VOpP8xS2zNrQaQ7XWh0JPa6NvVgN1o6t+1tDWz9eHO+2rdwq97Xwt0CAhUh2YYDL1h0atZ25sGdVBfrOvXmif6Y5Hdx7Vdm7a9aFa6xu1nlPru/tcoma9P+9LdZtTqz4qNkeN7ZuX7n1dv3LHbQZmbctubIVrsfUeGDydxvccplZj6DTHrj+2G2OruW01J4XWtLF9c+fRV+1bd4udkd3oweT9POri+mP4C7j+2K0N53BkDjvs9gT+Yk51UJ/euPro286t++XuCHgCsHp4tR5QFAU/mPs5PCA/moPZgO2g2Bx4If8xKjfH5eYYKtWLjWGl1u1Mr1x+/E3nzqNCO+wznUGWQRh4mQ3MQk/ovPbDaw32T8cBFoHntfYY4ELYfNoZVTrjUiso+r3zg53J/S/6dx9XhpcMv2c3QtHtt3WT/VHb36me7K9anzMi+/df4GEd0El7VGkOK+1BsTMoNLrnB9uDG3uXH35+44tvr339P5yt7XdTWDxvFDp9tnR2VVKOxWIZNJ1TZahUV207a1s5x1Q92yy4ZsG1il54vQJEZHOOnbcsRVdFPc9pWUlVxRkFImgqcCSKGk69QL3Y/BlqT+dN7XMIsr++PUQqkLPVNVh7eelKhq5bOa+gOCbJU4sCuUimj5HYQqHknE4msayaK7iEzAICwAU2w5C0yPKKwIgsLTCUwDASR/I0ydO0QAlZPqfKhqWqVl618lldESSe5Rkwi4AcI2clXhH4rCjmJIZFPzjww5/+7C8PHDkUoSnR0MV8HlHkiEDHOCLDUVRW5LMiJ7OszFMyx2U5VmGZHMfkOEJkcIHFBRYRmAxHoRwNLaiowKAcjUAvO8+kWTLBkajIJnkqxZIYz0BHargRw5Owep/mqASHg8CBsBSKpz94/8c/+/lfHDpy+Gg0EeGYJE9AiRkm0nGWAqdnjMGTM2fJbFgOA5MpxFsQFlQYBNymOIchHJZh0QyHpRgkxSAIh2V4FOBIks4kWSTFZhJUOqw4g4jNTN8BzLGMI8tkZoVIRfFUBM8soskIlYlTyQ8+eP3nP/2Ldz9+58CpheMYskiiqyQWZfFVll4kiCWSXWalBVY8zXAncPQ0jkLadhFBTiOZJRxbpUhQbRI8lxTYlMghsoDKckYUEVkg8hJ02bFans2rhKJkRDEj8YjAyAqSF0/IckQqWiscGYkvkBQi6San64A/IHwLdhDOtDjT4UxHMBxeNznN4DSD1TRO11lN4/MawbBHjx/75MjhQyvRwwnsNMroRfuf//kfnz9//vw3z58+/XX4lvFKlvk95xX++F8d6DANVb2nz54/ff5v//qrGzduXLmye3XvXv3Srtvuu/Wes9EpNftnuuMLwc6FYKfo9wp+70xn6I93h9f3gtsPzox2tdogt9HTGwMYsAUNxagFxmY/91nTuNj6rDdtX7792WDX8If5zb5eH4cplfrQboxD8aXWMzb72nm/VOsEu7cndx6tB1Oz0TWrPac6cGqhT8KqDcA6avhDrz6yWmOrPXUa48+6u6M7j4L7j4v9HaPaMWtbVr1r1bt2IwzWvuhabQxhf870x3Zravpjz98BzeXi4PL23pPth1+eGe1Yfs9u9CDZazW+F6wFrSfM6PojszlymmOvPrL9kQNjcvXBWns8vfP57qNvNiZXnFZg+b1wt6UOY7YDt9mbUSADG8IvjbBn3fXDKvRCe2j7A685qrQm5eY4rB2rBWutwfj2/StPvr64c8Xwe47fB/zhNfoFv1ds9gFtzPIsgD9Ctwegk+/Xi43mFpD9g7dhrbs/qDSD5qWb2w+/al/bK22N5wM0pX1tHHMAsX+f5aWtlpfwx29bPV5CJ8VO2POx3h6W/X51uP3wi28efvvdra/+4fKX3/XuPUHKn32MsnzxrLXhpzTrUCJ5PB4XsmKh4FqeqxU8q1i0C17oA60U3UrJKRedctEsF/Sia3muVfSMkqcXXavo6a6tu3bedXKmmTNNgA4h8wG4QfveBZwB6CSr6VlNn2OU+XfN52MAYUiGLpuGous508waBtz5z9GtXKWU9UySpxYZ/BSHnybQk17BWkFRRM5p5SIhMqQiMBLHSAIusKzEcDLPShwtMIzIQsKFyQpclmMlhhFpVuJYmZdVybDztqfrZl4zs0peEGSGE2hJ4YUsz2U5TpEkNccLxCcf/+j1n/7Ze4cOxklaUHU6J6AKn+DoOEsleYpUBOgawQWalmhaoimFAQoE4jaEIlBZkclKhMwjAgOl7OFGDM9gPIMKDNAbSZ5KMgTwFpDFBQNH2BdCo7C9EqcwhKUyZOz993705mt/cfDYwUOpxDJLpDkqzTFployzRJyjlygEwrFpNpRaIPOSYrAUg6RZNMUgaQZBOAzhMJRBUQbBWBRl0AyLIjP8keGwDIuCFpOmsQSFJKh0nMxE8EwUT8WwVIxIzxtHVgj4fCaCZyJEKoKlo3gmQqFLRHqFyMTR+IH3fvT6z/7bux998P7CwkkCizJ0lMYg5LJI0QsUe4KkT1LMaYI8iSBLOL5KhMXtUYqCEd0Ez6RFDpGFjMRnJB7LSng2S+UUTs/xmsqoOUKRCEnM8GyCo+HfpCymVf6oJEZFzz6Yii0ml1AqwxsG4I8QfBimNMcfmvHS5XUTsAij64JuEAy/uLh4/PSpw0uRvzt47OMkfm7js1/9z397/vz586fPnz5/Nq+mfHV++7zCH7/3zPpMw57Tp8+fffH5k3Ew2LlydXzn9vnRjtPcMqotu9out4K1rdGF0e75YLfSHhT9bqXR2dq+vH3388bubac5VquBUR3kNrtqrQ+eU73az1/cyn3WVM7VzAstf+dWc/ducWsKlWJGdTDfj9XrQ90f6fWhVeubF1rORrM2uHTp/hfNq7fKveH61qjYCOxGD3STEH80YPR17DanVmtsNCZOY1zfuT65/2Tz8i2t3lNrHbu65dZ7oNRAQDe0mDRHen0I6MFpju32xGpPrfaO40/KzXFw7d7VJ991bux5naHVCOz6cGYyBcjywqIBS7bAnYB3xGmM3NbEaY7N+sCuB43tm9c+/za4/aDYHdr+wGsMACIA5wElY9A2BpwKBGuB/Cg2+2V/ACwFlJmGyktr7LUGbrW7Mdy9/Pib/r1HxWBsN7tFv1fwh259Vm/q90rNfqnZBwpkXm8Ke7mQ1J13gZT8+XBd+Azl7pXOuNIaVZpBqdH7rDed3H0yffjV2fEltxkUG8FaY1Bpfg98vORX3Y8tfh/s2K+/VPZVnULKd2b1GK11hmc6w3OdYaEddHau/duvfn3jm6+2n/ziwu7eISF3hOGtDZ8rnEkp+ipFxTIJnmcNy1Q9Vy+V7VLJLhUMz1I9e24XdcpFsIWCS9QpF42SZ3iOVfScYsEqFg3Pm7WHObprg1dUtnXRVAE6zC9Ah/BZ04EjCdGGpmUNYz8FAi+WDF2xTMAf85fNHwwzX/QURyMZcpHBT4vMMoaeMix1MZXJSFnnzDolMFRW5BSBFQVGCktIaYWnRRbMobTCkwrHZTkuy3GKAC0grMwzIi1IrJDlpLyg2XmnYDiurmpyNicIEstKDCNxQk5RFObYpz/96Wt/+u4nHy1kEFrPS6rCZKUEz8UEJimweDZLZUUmG3pR4TfSikgrIszh4jIPMAWTuHCUTmShJhVwxrydPckQMS4EGftr1KM0lqCwJItB1iNGZZI0jpDpdw/895+89qfvHfnwk0hsiYZZGQoRQ+wCjexJGgfwkaTRBJVOMViaRdMMkmTSILIgNAL4AyDISxeffQllkAyVhnbUOJmJk5kkiSRpNE5mYgQSn+VrEAoD5iNOEVEMjeCZZTy9SmKrJBJFk+8c+NufvfZn73/y4UcrsQWSijNMnCIiNLFI4icx9DROn0CIUxi1QNFLNLXKMDGWSbBskuPSHIcIAqEoqCyjiogIHCryVC7H6Tqr5SlFxmURFfkMy6RZMsXSaY6BYv6cghrcYVmMcp719tKp46snE+mIYJqsMQMWpilaYf8YZ1rwSUE3xbCUzIYrGhZvWYJpyoaFYOjRI4c+PXrswPFTPzm+ssoqw1Hv109/A9Ojz1/FYn7/eYU/vndeWjKcP/zTL//x2s7O7u7ujcePt67frrQHbr3nVNtFv3emG7LxZ7rjSmd4ptWrj6b9K7e6N+5V+pcgqGJUB8ZmX93o6htbdrWnb/TUjY5xsWV/1vhsa9S5cuf88CrQG/N5FAd6veoDqzmxmhOjFuif+WfrvenNe4M7D8v9qb7Ztqttt75lN3r2ZgAZV1A9nObYbI5Mf2w1J1YYcnnQv/Og2J+qjZ6x2QWHqVsP5nqN0xiZ9ZnK0xjZrR2QWrz21G1N7Mb4/PDyzoOvth9+tTbaNWAYdiaIgNEkRBvwyeYIXuBUB+Ba9ZoTtzXRWyOrNlhrj8d7jy89/vri9lWvM4RC+mIjdHs4fh+ghlXrm40uGEq8WV+qXQcvZ69Q73utgeP3C/X+ensMsMBu9EqNYHjz/tUn321euu62B47fLTb75Vbg1kM1p+j3in6v6HfhoeQPQlGmEQD+cJtBsTkAgBK2jbWCUiuYr9rOhnPDFEzj0o1Lj7/ZunGv1BtZrcBrwa4buD1e1lxm3pHf0d6x/wX7XaVrs/058HxAL9k84XKuPYL/As90Rud6O6O7j6989Yvx59+qjd47aSxtuE61RbilqCBGcJQXuWLRK5SKmmNJhp4zdc2xjJJnVcphMmVGgbiVkrdW9tbKhfUKXG+t7JVLhUrZLZXtUsksuHrR1UquVnLVogPFpnnXUj03rEO1LcUyQwOpaeznOeasxnwyZv7JkP+YfaNimTnTzFsWcCGKrhtm3nMkSydpYoEmFjhykcAXNEM9lUJivFw8f4EWeU4JV+WA7QD6gZE4WmR5hWMkjpLDrAqfDVvI+KzIyfysxoPlFU7I8nlN0c28V7Ac1zBtTdFkXuEURcpm6SOHX//R3/7x2wffOZZBYCaGUuSkwEc4KsGRuMRRWZGRBCBXaIUnJR6XOGA7cIkLMYfAwDAvIfOYyOICm+aoJE+FzyyZoHHQTQB2gIED4i0RKhNWo9JohEITFIYxBMqgH7z/45/8zR998OnBTyKRVTKdZtEUZEOo0I0BaRGYfUkQmSQdMhzg9sBYDGVQjMXSTAYkGIxGMBohWIxgMYxGcA6bY5EMlU5Q6SSdSVBpCO7ClEyCQBMEmqCwNE2kCSxBIVECiRJYnERjRBqeV4hMjKBiWOr99370s5/+xVsHP/hgcXmJpuIUEaHwKEMvE8QKQa8wwhIvnhK4JYZdYbkoxyUFIS1JiCSjsoLKcornYe2WUCQ8m8UUBZflNMeA/ATG3gxPZ3gakzhCEUQhjp78scKvsAXr3cVTy4llhEzzhsFqGqcZjG4wpsGZJsAOYERE05YtB9rJRNOVLE80C6JhcZrB5DVGVbl8DsEyR48ePnzy+MHFlXeWE1FeHgy7z58/fR66QP5PvaH9v/28wh8vzu+aUX76n//xq3s3b076g6u39ga3986Nd7xG397ouNXuWmd4dmu81hqUGr1ivVtpdC9sDbe2r/av7W1OrzrNoVoN5qv0+magXthSzjaz55vaRkv7rFaqbnWv3G5f3vPaY60xAGMmrM9DbMQCCmSzb5xvmueq1eGl3XtfXJhesxs9s7ZlVDtgFIUKVOgknX+j1YTZtkFzenP64IvNy9fNRlevdq16x6l1wgr2Kpg2whEWx5/AdJzRHNudbau943Z2XX9SaU22ru5devxN7eodpzO2GoFbD9xmYNVmhWCNwbzVA3KtULkBHMwL76o/dOtBbXL16pNf9G/dL2wN3HaYZCnU+06tW/ADu9F7IQbVQvLDBUGn1ocC1pmSMoT1ODB/uM3Arm5dCHZ3H309ffDFWn8SFqBVu2DyACtGsREU6v2C34P7Mr0BBamQfPm+Y+MFVpj5P0rN/vrWKLjzaPL464vjyyV/4Ph9u9Ert4J1Pyi3gnInKLf6+9O5+ymQ/cbS/fbS32cT+V4v2dboJS/I+f60NrmydXXv8pPveveepOzKIYzVztfzF2uo5a3QdBxH8lquvFYqrlWsStFeKznFgm5bqm3mLSvvOjnP0sueVSk662VAG/v/DG+5VFyreOXSXKOxKkXI2cKF8K1edOGqRSdfsHOelXPMvGWppqWaVt4ws0bo51AsE9iOOQQBnCHPPKeATl58XtM0M1sqZC0dx5ETROY4jZ2kyKWckT20uJqUcsaZM6QscYokSDyvCEwOGA6BD8vReSHLQ9tY2NgRDsGIQk7iszIvS0JWlPIyn+P5HA8GDl7hxJyQ1xTTNizHNJ2cYWc1XTp+7K2/+dH/9fOPfn44ukJqKqerhKIkOS7OEuDhoBURFB9K5kiJxSUGE2kAHBjPZHg6zVEIT4P+gkscZIbhqwhLAdSALTdI5863amMkGiPSCQaNUBnYm03SeBxPp2kCo5GP3//pT/7mjw4e+uDw6uoijcVZKs3icQqLUOgKhSxRyAqFRGkkQSFQu56msXnCZX7TDBI+0yhGh5oLzoVZGIInUB5PMdDXjiaYTJqdD9ThsI6bYogUhUcJbD5DA+gkRqKQCl4lkShDRrD4W2//8PXXfnDg4IEPlpdOk9QKTcdYNsGyMZqOclxUlJYlOSoqq7wQ4YWoIMYFKcbzMZ6PCVycY5M8kxLYJM/EWCpCU3GWSrF0kmcyfGjFBZ4JlzhM4iQhwi7+ncKvcJ51OLGykljIECnGUDld53Sd0fX9+EMwX8YfL7K4lsVplqDZnGbwhiHms6lM8tiJ40ePnXj36IkfH13McMr1K9uvelH/1+cV/nj57EMhT3/x3Tc3L1/euXR55/ZebftqoT20NjterVf0e2uzgTFoti5sts53Rv2dm83dO+XuRKv3zPrAq4/mxV/6ZqBv9LSLnexndfVcdbO/E1y7dy64ZNVHVmOoNwZaY6DXh1Z9AjO20JWuX2jn1i4WN/zxrb3e9buVzljf2DKrPaPWM2o9SNuatWGomNSHZjUAv4Wx2V3vTCa3H3f37hX701xty6h2rM2W3ehZ9a5b78HbOWRfX7SK+RO3OTVbE7MztdpTuz66MLg6uftkcOtBpTe1GoHtAxsRNqk7jdGLgnN/6DRBghk5jZHXHLmtiduamM2R1556jcF6ezy+9ej6k282dq6ZzT50fxX8wK33vFoP2tmB/LBq8EMG+7HI/M4juABubH9kNQK33utc27v65Beta7edVuA0h16jW2h0Q/tqvec2Q/wBRAtoLpXWaC61hD0fs86x7+OPYD/+KDeHhXp/Y3x55/E3vb1H68G04PfKfr/Q6Jaa/bXWYN0Pyn6//FtlYr8Tf+yHF7/98Nv1HnPXKjyfbQ396dXWlVvbdz+/+uS7s9uXP8GoFU60LtZIu3gCI4/Eogk0pelZp1iwixW96JrlglUpF9bXvbU1u+DptpW3DMW2co6ZtQ3Nsayi55SL3lr5ZSKkUi5UQixir5WADnCbObgAACAASURBVCmuVZz1MnR7GJWCUy7apQLgEr3sGZUCIBKnWPCKhUKp6Hiu7tp518p5Vs6zVNvUHCtvGXnLUE1Ds0zVNPKGDvQJuExypgmoRdF1zcyWi4qtYXj6KJI4RCLHCXxB0eRT8TTvlZVSMcOzdFYR83KYRpF5IStKeTF0csgsrwicJM7r0lmZDyFIVhSyIiezYk4Qsjyf4xmZAZmGz/GSwgsSz8mMrIqGmRNkhuPxyPKHb7/5Z+9+9ObhyDIiC7ymEpKY5JkVhoiyOCayNFyJJmWakCiExxGWyDB4hsEh/ILwNMJSaY7CWZqkKZymMhyF8DTGMwhPh+0aNJ6mif2lHQkKy5B4ikLjZAZSJzMHaCrFEJRIHfr09df+9o8PHHr/o+jqCktnOCLDUXEKW6XRZRoFTiVsWGewJI2mGQRnMILFcQ7HWJTgcYTDcA7HWIxgcUAeKI/jIokJOMETBI+jPIbyGGRx0xyCCzTKkdCdmqLwDENmOCrFEDGGjFNEgsbjNBKjMlECiVDoKo2u0plVElmikDhLxZHk22/83z/9uz96++P3DiwuLZBUhGVjLBNjqShDrzJchFOWWWGJZmD/dplhlylqmaIiNAXdZSmWjDF4hCYiNJHg6CRPwaQwyFhwUYFBBC6rJBz+CM0uZMulGIOvRI6jWJJT82Ap5XRdME3eMHjN4DWDN4z94gvADsm0JNOSbFux3azjCbYj265o6JKai8YSx44dO7awcDSKHkVEXlEfPLw1V2Fend8+r/DH7Dx9tl92+dd/+eebN67duHLp6t693pXr5/oTr9F1ap2wq6o5LPmjkg9vSP01f6s22O5dv3dhes32B0AMuH7Y3BVOxFUDtdYX16r2Z43e5dv+5VtOc2jVhrBba9aGTmNs1cKmL6s2UGv93NlNbe2sPxxP7j26ML1i1LfgDditDuzNQG8M9LCVa2j4QxikNYDJ2Nzyp1en9x/Xd68afmBWe06t6zUGNgy4+D270Qt/Efgz9oEPr3XJbu2A8rJ17f6lh1/7uzcLfg+UDoiizKUWx+9DIOV7+KM59poTuz1xWxNI2Lr1oDa8evXRt8N7j8v9ccHveY2+Ve86ft+pdd06/H0Cs9oLMzj1EZSuQgXZnPmA59DJ0RqUWuNCY2zV+p/1L1269+X2/S/Wh1OnOQSfKUCNSjMo1vvFxhAmVwr1fqE+gHzNHHbMQEkXHB4hFvHDXC7s188LQqCyrHv9we7n3zZ2b4JDFjiV2czsbNilM1xvjwEuvFQLNtdWXoIXL4GM/S+Y78/NoUnZ75/dGvdu3Ln++NsbX/3y6lf/IFfrB5IZyijrF+uIaX4aj75/9GA0tixnBVHPiqYq6nnZ1HKmmXNs1XNN1zEcW3MszXGytpVzbNU2VdvUXdvwHLPgAskBQATID7dSKqxXwuqwUgGoFFBtnPUQlABBAhDEXis562WrUoQ2d69cKlXKhUoZGBS74HnFglcsWJ4Lid8ZJWOotg3KS94wc7oBf+Z0Q7dyBVd0dAxLHIabTh2TsxIiybJbkT0vwdEpgSUUgc5JQlbkc7yYEySFB/wxq+iQ511hQIeA5gKyCyezQpYXc6GIA7hEUnghz/MKJ0isIEFZGZvTJJ6JLZ56d2nlaJLE6JzA6womCRGaWqSxGINjPEMJDCmQlEhhApFhEYKjMhwBKyoJGoche8jf4iyNcnSGoxCWwlkaYSlI4aIcjQsswoelIGmWzDBkhiExhkJpEn7OLM9CpBgszVG0wBz69PW/+ds/eveTDz6NRVYpEhNZMJfMDSVQxJ5isDRPZDgMZzCSI0iBRDgU5wBbYASPkxxOsBgpEKRAYCyKsRjBUQRP4AyKczjKkdCOijEESuMZjkAFJiQ/Zr2oaZZMMsSsEQSPkWiETkWoDPhR4iSa4agUHnv7jb967Wd//tbBDz5eWjxNkAsUvUiRiyS+SOJLJLlI0QskdZogFyl6iaQjNL1KEFECi9JEjERnXWc4dJykODwhEBAdgiXhDE8jPJ1i6Vw25UgnaW5FK1XiFLYaP44TGV5TWU3jVE3QDdEwBd0UNVM0LM40eU0XdFOYhV8EwxINSzJt2bKzlpP1HMl1s25JLRQNz9ENB0XRU0uLJ6LLbx8//fZiMmuXv/zi0Sv88fvO///wx9PvaXGwWwsDLvClp0+f3r9ze9Lv716+Or1zrzrdXesM4C3TrfeKzcHa1qjSGUK9ZskfXOhO25dvV6/cLgQ7MAUXvmXWhmGxqT82GhNts2de6GwGl/pX7673d/O1vloNrPrIro9epE5qA1BG9Go3Vz5bvrg5vXGrf+Oe1x6rta5Z7Tm1vlkNbRBg13AaY9cfw68z6wNzY+tMczC5dX9w536xO8xXt+YhF6ve3fcuPvBqQxcAR3vqtiZOZ+q0t4vtHa912fUnF4fXdh58Obr/eWkw0RvdeQ8H4AO3HgZi533n+2ZcwPAxmY+5lFrj6Y2HN774xcbudbM5sOsBEDBuvWdXt5wZqzFbeAEjbQ80F7PeBxRi+T1APMBbgKEEVmCal29d+eK77q17Xmtg+EHB70GCptgIQBcrNcI2kRBwNAII10DIpdQMsQhkVaAvruD3Sj4UrgeVZlBuDiHTW6j3LwwvTR98Obz7xdnhbjho3OjNzSL7u8Iq7cHa1oum1Ll19MXmy/f5j32Gj8GZznB9a1huD9bb4/X2cK07rHSG653JWmtwdmu03h4Um/3z/enNh1/c/Obvd778tnXnUcQuHaaF/NkLyvqZ4yhx4PiRT48fZlg8b2YFTeHVrJjPyloWIiqKrot6Hq5kqIqlh2/2lqWahuE5uusajmsXik6x4JaKhUoZUMWcFLFLJWvGZCiOkXVNvehqBU8vFrSCl/dcvezZayVvrVyohCKOUy66lVJ5reKVS4X1SmV9rXR2HX6yUyxA7ld3Xd11IeubM/WZCqOBRpPTNdPKFz3J1FEqcwJJHMrEPyWwlZypJxU5W1qTXC+dlSO8EOE5RGY4ReAVjs2JfI5Xsrwy84SKssTPLKiswjIywyth1QevcJzMzkpRWVZiBJmRZFaSWUAegsTyIsMrLCezgshICp+MH3vvrf929PA7STyZL5h62WLy/P/D3ns/uXHnZ4N/29l7Xq99dvn1uXaVpVWkwkqkmNPkgNQ55/52bgAzpJhmgG7kjJnhkMNhGIpZpERK2l37as/2Bor3w6cBjrS+P+Bd7dS3UAAGBWBKquqHT5znySkit0BhBEeRPJ3lySyPkwKZZnMZDlbcMqNGsuRkOCrLUlmWynFkjiPBkQosCPw7Pg1iDUtkeZJgSZyl0zQBQ7VZDsMYAqNImKhNcxQpEAf2vfHyCz/d88mej09MTlMkIfM5iV4QqAWOnqbwSRrmagmMpzCBwDkc53CCJzA2R/A4zpKgs+SYLMFiBIsldhAeH5WSZbNcLsdjGSqNM1iSlOEw4FoWGQI8K+CchWrUaTI7SecmyQwYaafJ9AyRmiOyswS2yBBTi5NvvPavL778T2+9/85HxyeOYdQJnDyOZyZpfIampkhigqSP4cQxPHeSIKYJcobCZ8jR+AuFzVPEPEVA4+osTST8B0eNIUiKw9MsbkqLlnhQ5ObkIFigycnpQwSZkQwo1kO8iTiEeBMppi1bDm9ZomkJts1blmjZErJF0wL+Q7BtwbaTanYvUD1f8wM98GVVOnb04Ceffvj+gb2vHpz8aI50w+L/8x+/Ta413/3p2bOnT5/90F/4o/358eGPZ08Bc/zpKUCP754+fTqKujz7+snDYSMedlsb13fizaunWwO/1gqrLaA9IO2Zr/aWm2tL9e6ZWr9x8Xpz+87p/pYddazVBBOgysCuDuxol4HjfLVYabe2b0Ub170RV2GVu3bUgc5QaDW1L7Sd1ZZ5tmyfWSn3NjZu3T8z2NRLTbTSdFdaXrmDSp0EpkR9a7XjVgZO3IV3c1Yb/vlqbX1r/e6jC5vXnHIHpJbdykWycR8P3KhvVQdupedXhm48tCvrbmPDqa871bVCdX1w/d72F19Xtm9albZdbrqlJsgiu6drR1JL1y43nXLPKUPItutWBm48hJIPq9w907545d7jwa0H+c66VUkcEk7UAjfo2FjqlDvwK/jCz0O8pcSL6sU9KBcJ46G7mmy+fNZeW7v1xcaDr06vbaFq14m7+agTRM0Rz9GGjVmoEgEVZsx8jD2nyRRt3AVr6m7baT7ujq2m+WovX2nXL+9cfvhNZftmodlPCA/Is1Q70ExarHTGq3LjitIfqDDJb3exHbtll2K9d6reP1VJJm2LEKytdpaq3aV6F/pS85X2hc76vSe/efCb32zcf+w2+x9lyTnNKlTb8tLZkzTzyfHjc6m0Zuiub5mWpiCNN1TB1HhDHcdiRaQLpiYZmqxrqmmMHBiGapmajQzXtYLADkPQYkBVAW7DDYN8seAvFUC7MVxbcZBs6pKhSYYG7g0RmbKLVN82AhecqmAQsYsh4BivmAfhxsuHcNwwcALf8nzkeobr6o6j2UhxbNWyZNsc9ZIZyJKLoWzrmczs3szs3sWZj7KLx53ATysayp9iTfNILjOvK5MsN8VQWZFiJI6RGVZhRIUeaSgcK4uMSHEyy8gMJVKMSLMSw0qMILGczIgKC/ACjihzksyJEgMARZBYTqCBLBFljlVYVRPw3ORrr/z01df+Zd+JIxlR1AJHQQZvq4QikDxL8WSOyWVZIsvTGE9hIp3lySxL5DgSlnJJniY5iuRZXGCzCVghcxwJNhHAH3Aphe52TGRzAgU2VYJjMIbAWRJnSZylcxydZakMh2UEkpGZQ/vffuXln727d8/eyblJAk8JSe8qlKJO07lFhkizOMZiBE+A4AKAA2NzyaET/IEzuSyYQqgMzuTAiIpzGMbmcA7P0XiKysE3X4RG9tEu7vgWlBdY9IVpuikCukOwKSIzT2ZmFybfeOmfX3npn9/7aM8HJyaOU8QERUwTxCxDTpPYDE1PQDU7gZ8kiBmaOknisww5x+BzDD5PQc4FckPkIkOkWTLH0TmBWeDIBY5Mc1SOI2VhzhIOi/SM6vmEJE7NHMbIRRGZMOAsIIu3LAFZsuUotgvribLjwkPV8RTbVVxP8X3F92XPEx0H4AhjGJSmUJrCairOYEePHPr4033vHz36y2PTH89j4aml//rdb58+++7ZU0AcT6Gd7K8/Pzr8sRtwQpkYZGv/+z//68aljU68cu3a9trOzXOD9UKzD33kftQsVDvF+gDaM4vV/pn6WmX9cu/G3crlm0F9iGKwX/TdqG+We040MEpdI+oZF9rG2ap9Lo76lxrbny93NlDcQaWOXerZ5T4qweZtyyh3zKgLMEVdOlcs1QbbN+pXb+arHbQClaZdGKQFfDM2qEJoBa00zTPxZ/XO+uf3IM5qRm2r3LZLbfB5jAI1SYH6eHjFrg7c+ppXHXqVDSve8Cprq4PL2/efDG59sdy7CDKNH3Xd59Xpz/HHuCPEL/ehI9WKB15lzYsHfqUPtEf76u2tRyBSdJxKsn8LzIdX/n5fGYR4R2MxdtSBITowt/rlfhANgnLi+XDKvUKl171+5+L9r6rXbuZbfafSdsYAImp9D3/E3XGadxy+TU4CRFpB3AlHsCPBH5VeWO8Wav1idQiCy+nWsHfzHmR2glrHjZv5UVClELd2449xSgVu/zxeu1R/HmD5cwmmUG0DdklgR70LnpJiLQE0hVr3TGu4ufNg64uvu/cfY4Wzb08v5kxfPXV+RpAPLCxMplOiLPm+D6DBCXzLc5Hv6o4FreoAFJKdOV2TNFUxRj3rpq4gQ7ZNxUGQYVEcW/Nc0/OQ7zv5vF8oBsWlQnHZXyqAFxVwg+17yHWQbWnIVAxdRDpUl443YoAj0QLHDn2QY8C+6oYBUCxwx/UCy3ZNx9UdB4SYhAiByIyhIyTlfd4xsvjC/tzC3tTMR9n5w7ZrLVKMWViiRXbPvo9O4GRaR9McM0njKYGlRs4PXmEFlQOHhyAzvMICjIADEoyosJLKiQrLSvRu/CErnKiwgsyIEitILK9wvMKKI2uIZkoUPff6Sz95+cX/64P9n87QlGDppCpmZY41VdnUVUsXNIkXOVqgSJ4GUoQQGYxnCJHDBZoWGEpgAILgAp3hiAxH5AQqK1I5gQI6JPkHPcARngClBmdpwB9ZlsgwZJalgLpYpHMZgWQk7PCht195+afvf/zBJ9PTExSRE6gsSyzy1CyLz9DENJ1bZDGMxUiBxDkcYzGCxUkmR3I4yecwLoNzGMUTBIuRHIGxGARhKBYjWAyjE0YEEwgQYkYlZgQoR6nR6B30rkJhCdAVAEeSVDCVm6bwGQpPM3Rqfuqt1/7xrTf+1xvvv/ve5OQEw85S9Cxs2dDUDC9MMPwJigbzxyRNgpw0S2MzFA6wAwrmodgty1Lj/Au4ahQ55UhHFXZOtpwMQ09M7afYLOCPsdQimpaEEpOH6DiK7QLsSOad/UDzAyPMa36ger7ieqLjcAgxhsYYGquprKpnstiBQwf3Hfr0vcOHXzh48sAitlI69+yPfwDwAUT7XyHIsx8j/oBKsVEtLpiDfv340Wa/efnSxet370cXt/KNXhB3nAt1P2oWKr1ifZCv9pYaw0KlV6x0zrfX+ldv927c+2x4GcUdO+rBKhsEWOxy36r0YcxFXl4pRs3W1k55/RpEVOxyHyo97FLPWu0YKw1ztWmttsyVmnJm1Tx1oTHc3Lh573Rvw4qaI/ai65f7SVA27qJohD/iPip1zHM1dKbcWN/avP/owsYVFHfM1TZoHE7U8kbLKeOlezBk2NWBGw/96rpfXferF914eKp5qb9z//rDb8uXr1tR0yo1/Khtl9pWueuUe36pNWpk74DhAyIzTtz3K8Pxkq0bD+3K0C61z3Y3rtx7PLz9cKm74QADEbV30R6tMb1hl9qjyvbnY3XArDjlThD38nEXClXB6+qVW+f6m+t3H7U+v7vUXk96UcuNMG765ToAi93gA0bpxoZTgBfJibsJ7QFdZON+9NHaC8zOFaqdysWrsB2Tb/W9WteNQb5ph3ELMEex1h3rL2MxBaiRPw/RQJPHn7eAJHCk0gbkMWY+oFtsqd7Nx93P2murw4uDz+9uffnrC1u393P6PpxVz5bkU+fmNeN4Njs5N8XxlO+7+WIB5X0jDOxiwckHTj6wQ9/yfCNwdcdSTUPWNQAfgqYIpiaqiqxrigHLt7pgalAOJllItSzdcXTHMVzX9DwrCKwgAA4D/KdwvHxoea7re4ZtqZYpWUhASaUYbxoJHHFszXONwIdbMwycwAf4kphOPB+53hh/6I4FRAhAENU0LEsOPc7S0vjCfnxhX3r6o9zCEcsxDkxM8o7DSvQvX/3XD/a9fwzLZg19TpRmGTIjkKws8rLEazyvcbzCAcjgFYARHK9wnMxC5kVSOcAf8FsgOUSZk1RO1ngQcSRFFFRR1ARJFySVkxRe1ATNlDhq/p2X/u6lX/zdB0cPzHKcYOmEzM/SxAxHpUWG0yXd1gxH0wxZ0kVwhAALgoskJVKUwGD8SHxh8AxHZHkS4AK8DFwj45U40HFSDJZishkOA8iC8RTOYASLYyyW5XJpNkfw+JGDb7/60s/2fPLevumpKRLDRBoTiKzAzDLkLIsv0HiaxTGBAG2F5AiaJTB6zG1gpECChQUEGoInCBYnOYLgiSyHZXk8K1I5joZROowhMgy+yGJg+UwxWGqXCRRQCICSWRqbYbBZGoNgzjSFz5BkmuNm5o+98dI/vPHGv73xyQcfTk1P0AwYS2eo3BRJTDDscZI6SRDTBDFFYrCuB/hjjsTBrjtP5hZJbHG0gbdI42CsSTGEyM154nGFWZAtd5EkpmYOk1RW0hFvIl43BQPBEU0LvCCiZUu2I9mO6Diy56meD1KL4fgASmTPk1xXdlzF9RTb1WxbQo5gGjhJHDl0+MCh/e8fPvLmkdkpSuwP2t/r0f6rKeRHiD+ePvsT/IeH/xF+///+7v6tnevbm9fv3R7s7Jzur9txw1ypeavNsNIt1Pr5+poftZeq3c9q/dO17rnmWvv6nfLFq151CPOwXjyErg43HsKl3Sn30Pm6fS6OB5uNrZ1Ca8Mp96Hgy456sEBrlXrGhar5Wck8VzHOxvpnq5/FzYs7txvbN71a145bUCZmldtO3B1pEMlgCiQ+zFLdOFP6LGqv3bzfvHnHbw5QuQGRWmu1Za0CddF04u7umVn4hnZ14NfW7MrQqa4F1bV44+q1L54Mb39RaA/MSge22ZzVlh1ByVgHoi7uqIQ04SFGPIpXHfq1Nb+25sTdIO41r9ze+uKbePOaV+u6UTcot4OoGURNf0TkeLt4FAAlgEgg2wKGEqBGAHAA3HHibqHW7V+/c/HulyuXrnqNIbSu5cHP8f1WD0A5Qbmdr7R3V52CZbhQ7UD4FpIs0H8K5EdYaUPPaVjpB3HnVLO/dvPuxftfXdjc9us9r9IZ8yi720HCEXb5QWn67tsfVJA994jsUmpGz3SWqp2lenep2i3WB0uN/lK1W6x1yoNLvRt3N+48uvzwGyNuf5AlcS9A51azpj3B0sfSCzRL+YHtuKaJVMezg2LByedRPkR53yz4ZsE3wsAs+GaY9IYBIyIZmmBqqq4B/lBNQzF0WdckQxORLhmaggwgTnapM7ZhW7pjId8Fd0i4lKRjwkLe8VzdSQo8QNaBYnUI3MKt7jiq6wCsQb4PJWaKgwDiGK6r2UizDcjFwEn0FyQELovUFDb/aXb24+f4Y2YmLQjOUjAzu/+NN/7+rQ/fOLiYzpkoK0kLHJkVGEaXeVUUNEnSZU5mRY0XNUFQ+e8dXZBVQVJ4WeMlXRi9gJNUTtQEWeMVlZdVQVJESPOKgEg0XlRYXuE0XVTE9Ptv/8urr/zDh4f2TpEEgxAmsvMcPcHkZqhMmiVpiWJ1njdFy0d2YNEqy8gMwxM0SxAsjnN4jiMhS5JliSxLZSksyxKALXZVpOeej9ay2UU2m2ZzKSabZQkAECRHUCJF8ATBUTiHMyJ94uiel1/46XsfvPXJyYlJGsclihCZjMRCVCTNE1mRwkQSF0lMIHCRJDmCFEiCx0mBHB+CJ3ICgQkEwJEEQvF4Vky+MMZikNFdYHKLLJZisEUSWlZxmN5Nojo0NkdlYBd3msSglWSWxibx7HEyu0iR0zPHXnr5Z2+984t39/3q46mZSYaeIokZKjNNZk8SxAmKPorhx3K5k1hmGkuDm2SWwGYJ8NVmwdILdAsM06QofIHCFmgcXzzocIcUdk6z3CxFzc8cJcgMpxmMprK6BuCDM0zeREnsxbJYy+JsW0CWhGzJdkCUAS1GdlzJdQF/qI6n255u+4brKg4ykZ3NYkcOH/z000/3HD7x5rG5lKBuXd58lnDwT589v/3x/vzo8Md3z56C4eO77/705NGDW9tbd+7dvXTv7urm1WKj667W/FKrUBsWW2t+pe9XhkF1UKh2iqXG+Wa/unmtduVmobUB2RMnGrjRwIkGVpxESKx4YK229DPRmVq/u3VnZW0bpufBIeGVekHcc+K+VerZpR5aaSpnynLhrHO23Li4Pfz8wXLvolFuoVLLjlvPW8iivh11EqIlHjrlnl1qm+ci73y5vnHl0v3HFza3zUpDLzWtUgNmb+HSnmzTw9h99Dzk4lYGfm3Nrg6C6tqZ1sbGrfuXvvjqwsYVt9qxo93Z2i40gznlTlIDH0PcJgFDCY8ygjVOuXe+e+nKvcdrIN9Ue6PITC9p8lht2kndWcda7VirrSRhW27CezplsGX0wkp/VLXec+KuFw+8cudUvb92+377xt3l5ho0so/LxCDV4kdtP2qOuj06Yz9HGLe8cuN5n2mlHcQtP2om7tFx/3qlHcYt4DzycdeP2quDy1cePOl/fn+pu+ZU2k7UgkxvuEupCSvtwvebxMbY4v8Pc/xAcxn3iRVHSy7Ltd6pame51ku4t6h1rjHoX9m58ujJtSe/HTx4kvKW98zm2OCUtPzZcZLZNzdzbHaCY0lk63beDguB7VoG0pFteoEPURSU943AhUCsGXq674Anww798dSchkzVNFTT0AxdM3TF0EGjUYzkyCOMopuGrGsAR3TLth3PDQO3EPqFfHF5KSgW3EIIZtJx4QfMu0C9qYKQZtuybemWrdk2YBHVtVTX0h0rCeOYhmYbCjI0ZAIQUZChmKptS6HHWdoi6C/Y4r7s/GHT0g7MzGR5ERWKuiPj2NG3X/vnd/b88tD8TEY1c6q6KLAZiWZ0UVBkRZFUjRtjDuA/JCW5Lym8rAqKLogaL6gcHEnlBJWXVE5WOCA8JIUXZU5QeVkVFI2WVAZiuoomKiJx8FcvvP7q37+778PD2RyhK5TKzzLkBE3OU1jSAsISFE9yKsdrvGqrhqOZSJUUnhcZgsUJFsdZMseRuEATHJUTqIxA5gQKcEmGI9I8keVJACVjs0hiAREJjKcIjsJZkhAZUiBpgaIEQVap40c/evUXP3tvz5ufTByfZUhS4QiZzYrUAocvcOQ8i6V5IicQWR7PCQTJ4RRPkAJBCgTFEyDBECyWFbAcjxF84lTNsDkYy82OIruAPxbpzCKLLVDZFJWDiTtYh1mgMIjgQnnaHBg78MwcmZvBM9NYeobKzJF4iiEmFo6+8fo/vvfOC+99+vEnMwuTFDVDE/McPcVQ0xx/gqKPYrkJHJsjcegXGadgwG6ywJFzDA7Fa/AkfAFNmPaEQwo9azo+y3Pz04dIKs3qGqVJtK5yhs7qBmMYkMXlDMSaJmUYFDLBgvrceeo446P4PogyehAaft70PMPxTcfXDZROp/ft/3jf4YPvHjnxy+MpUjHu3N7ZtUj3V/zxY/t5+t2z757913/+7vbOtUubGzfu36tdvrLUHhaqHXelEUadM+2LZ7qXYa3Nr/Qhw3m+td7Yunlu7Ypb4y5NIAAAIABJREFU6RmlLoqGTty34gGqDOzKEEV9CL7q5xruhXq8sV2/cjNsbFilAcAFu9S2y0PYcrOjHgRT0UpTXl45V+1v3npYubqDql1ztW2utpPZ26hjl/sAOJ7rJlFHO1s1PyudrbY3b97rfn7PbQ+0ct1ZbTirDdBrxlrGbpuIE/ftct8u973q0IsHQXUtXx00L9+49uhx79bdoJbUg4Jw45baXrnlRI2Rt7Tnxm271HXirhN3k1axKGFi3ErPrQz8qNu6fHP70bfxlR2/3gsrXT9qeiN7h1PuoFLHKXeCqOnGbTdK7CzgRXXKHSfuA2YK4t4YeeSrg7DS9+KeH7VX+pcu3/uqde221+h7lU6x3AFOBXSW8VLumGuBKg6AFGGlPTaZArCAPxb8H2HUSRrcR4u4ftQuVjrd63e3H/26urXj1ztO1ArL7bDc9CqtfNQq7CJLgriV362V7BJcfqC87P7VD8BH4h2pdZcb/aSvrNpdqveKlc7pWre9efX6o8fXv/z11qNvLly+cYRTphQrrLTlpbOTrHQkh+Vo0rS0IO/7hbxXDNyCHywXndBFtmlahuki6E13w8AOfRBi7NCH3jA7TOQPaF5HvmvYloFMA5mKqcqmKpvqGIWMCRLd1BRDlyxDsgwNmbpp6BYyXNv2PS8fQrwFAi/gC4GWM/BwgKCjmkg2TdWEYjFDQYbijKgOZKqWqVvIcEzN0nUL6bYBEoxm6bYtFALOkOdyc/vw1Kdk5sDi3EHd1g5OTi2wQuHseVGTdCQL1Oz7b/7LK2/+fO/ERFpUspo2xxEpgaYVUVJ4RUlKPpKqD5kFzkNUkjuyxoNAI4yQByczkszKSgJBZIWTZFZWBV5hgQLhNY5TBE7mZYVDGn30wC9fe+Hv39/7/pFMhkYqoQizDD3N5VICjYksLSa5G0qkaIkmJFLUBM1S3QDZjq6biqDytEQD04CLJC4lDSI5LgEiY3UGeJEcRwLmIAUCEwiMp0iezvF4jsdxhiBYnBJJTmZPHv/45Z//7QcfvrXv5PEZBsMVNisSKQ6HhMgCh6d5IsNhOR6HzC0pYpSAkRzOCiQF5g8OwzmMFECOScynOIfDZ0GOJsthKQZLMcnKborKpWlsnsxATzxM48KQL+CGcaPaDJGCgtQJIr3IYkdP7Hv9lX98+90X3937yadzcydIYoImZ2hiksAnGfoESRzL5Sbx7CSensBSU7nUNJaG3TvoeJ0f16KMVvFmc4umPOdLh1RmzrA9VhRmZg7hVIpWFUpTaF1lNJ3RdFrXKcOAhTnOMBnDoAyDMgzaNDmEOIQEZDEIQVO7YNtAgUiuKzqOZDuiaYumLdmOgpCsa7OpuUNHDu47fHjP8ekPptOyjp58/WhkQ/wr/viR/fzx6R++ffjg4c2d+18+6O3snBtchMhlsdY93Rgs14dBdWBXhlap58UDv9xfjjvltau1K3eKzU2QTuCYcc+uDL3KGpgerHLXudA819zoXLu3srYNxVnJtb/cc+J+UswVD614gOKeejbyVqqD7Zvrdx6caq2bq21UgixM2yp3DfB7jnQTgA5opameOh+eK7c3r27df3xh44odQ5lY0hAK4gV8IqActzJInoEejuoQekg/61zauHlv895X59e33GrHLjeDcttbHfWSldsAXIK455aaXqXjQsNpZQDdHuEoXuvEfTcanOtsXr731caDr5YHl5xa3692AQr4UTsfdcLy82ytHSWCywhntBMqJR4+H44pw3hNz6/0ndXWUm3Qv37r6sOvos1rfm3Ni3v5ShuCtaCzfB95NPxyIylWr7TDuAV0BbSwj18MdpB83C2AuaTS8SpJvbpXbp3tbF66/2R49+Fn/YtepQN1c37UDOPWUtTOV9phuVmI22Gl7VfbMFMHSd0Ef9S6hVo3rLTz1U5xV5/6bv7j+RDMn4VllqqdfLWz1OgX6p2luLFz/+Hvfv/05uPHg3tfcudKH6RxqXimWKrRbjjBsLMEQYu8FXju8pKTz9vFglUs+IW8XwyCpdAr+G7eM12EbMt2HSfwoX4jLOSDfOjlw91AxMh7ZsGHlg54geki1dIVpClIA5kmcaeaqoI01TIFSxcsXbVMxRhJM8jULWR5rpMPoDgEIjN26NthaHqe7jiShTTblnVDMA1NN+E9AV6opoFsy7SQbiHTQoZj6rahW0iDT0GGbhuWxQcurYkz+MJ+bHEfkd63OLdfMeWPjh2fF6TChTOKyouaoCNZFhb2fviLV3/5f+87eXJOUHKqmuHZDE9TKs+r4pjA4BVOVgVZFcD5oeiCogsKsB0aL2oCMCKCyskKp6mCorKqzqgapyq8qoni6DWqBnqNKEisrPG6xR45/M6LP//bdz9+61AqRZsmrQmLAjvDYIs8RUoQ7qVImaYUmhZIXKBJmaZEkpVozZSSMTxXV0yJVhlMwAkeWr+wBJSwJEgwaXbkFOFxnMMJFid4PMPnMIGgeJLkiAybwzkcE/AcjzMKeeL4+y//29+8s+eXH5w4McHguEJjciLEzDF4midwkRwpLwQpYqSIJVwIR1A8SfA46DvgBUlSuywOsCPH4xCigS7UWTI9R2UWyWyaxhaoLKRtoch1Es/O4JnpXIIbZonsDJaexTMTWOpELj2JL57ILszg+JHjn776yt/veffFPQcO7JudP4Hjk3h6isidpIiTDHkEw49nMydy6ZO5RRBxpojUJJ6exLMjUSY7T+bmE/Ijs0jnkDLvCYd0bsFwfIznJqcP4FSKURVa1xnDYDSdVXVG00ldZ3VDUA3KMDjDZHUDXsCaJocQA3t1CCVlZQjxlsVbFm8i2rQ5A7GaSmkaoSicrnG8ODN98tCR/UcnJ988eHzfQtYP8pDI/evPXxr+SHit75798X8a/fndv//27vXtB3fu7tx/GG9fC5tJo+Wpxsbp9mahNoR4hRcPg2gQlNvnuxfr27c/G1xBUR8qwmCN1o2HVrxmVdet6hBV+miluRz3OlduNbZvho0No9yxo55f7nulHhgz/XLfrfRQpW+UusaZur50brXVu3T3QXTlulvtoNW6W2rDYi1MxaK4Z0cdiKu4lYEd9cwLDfXU+eW4dvHzL3o37xVbA2O15paa3mrTj7pAsYDQA7bQMeAI4l7S0lHt26VuPu42L9+4/uhx6/qdpUbfLdWDctsvJSYMMDfAkq0/AgSgwkC9mF/pF+NBoTLIJ1GXYfPyjSsPv6lduRk0+m61k7Sej3ym0JUOD6FzzI7hU5pQv+HFPb8ydKN+GCUlZiB7OXE/iDv1javXHn3bv/XFUnvdq3ScqBFEzULchoYPP+p65ZZXbkCDKtAeYbk9mpJpAmjIV9p+lMRboNsjjDqFhAtp5qs94FqCcjeMOtXLN7Yefdu6fidsrDlxd4SWOkHUzEetQpzYVMf6y3NuI25D+PaHRpDKc//HbkakUBksVbuFantcsbpUh2G5TrHWLdZ7xXqv1N949Ot/v/Pkm8bO7WOK9d7UnP7Zed5fPpwifnX8+MHjhxmW8DwnLARJJ/pywV0uOEtFt1BwwwC6wvxCPsj7vu86nm26yM17fhGStMWROyS0Ag/lfVQMwCYCKATiM1YhsALPdGwNmUBUaJauWSNFxtRVpMEzsqlKlgYPdQuZjo1cDyUxHA8gCHK9cf+6gpBimGNxRzUN3UIasnQLJZyHpWvINAGLIFM3NV1XLYv3bFITJqmFT6mFT4nFvXjqGCezbx84QOgof/q0aoiqISqqgJBk6vS+T1745ev/uu/Y0SmazhnavMinJIZRBUkXQWeRFFFRJFHjJV1QVF7VBE0XFU2UVUHUBElPfKaiISq6oGqcpnGqJqiGqGqCrvOKLqiGKGs8ECcg1sgKI+miZkqTJ/e89oufvPveL/fPTmV1mVTFWZ6eoYk5Bs8JFCVzlMIQEkXJHCNSlEhRMkfKNKgerMQIqmhaGrJ1w1IUU+JklhYojMVwDsM5HBMSrgJqSXM8hgk4JuBQ4AFm0qTSQyCgMQzncFogTxz94OWf/+3b77/54cmTEzRJqiKt8BASWaRzWQ4D8IFzGCHkSD7H8BjN5UgOJ3gcY3MEi9EcTrAY8B8Ym8OZXJrJptlcmoMRmWyGyizSmQUms0hnFqj0PJkBW+gChc2TmXkyM0/mgKiYImAdJjOLZ2Ayd4rITGCpk1hmAsvMk5nDRz96/ZWfvfPOy2/u3bd3dnGGwufp7DFs8TiBHcOxYzn8RCYziacn8cVpfHGKyEySydvOj+wmULaWpqkUk0XKrC8c0phF0w0zLDM7f5hhsqyuMarCaiq4QFhd402DM3RW11jdYPUEgnCGCTXtjJGUhfCWxRlmcnbBEc5A0GYmWkjQFEbgJ6dPHDl5eN/xE28fmd43l10+c/a/f/+7p8++++7ZH6AGYhcX8vTHQ4v8heCPHxS5jIO144d//OMfnzz+8uqlje2dW73r15c6vXytvQRcd2MIe2lhPAyqa0F96FU6pxtrnWv36tt3w8YGKnXQKFgLblOYpHeqa2bUtS7Uyr1LvRv3zq5fSTyVcd+Nh16pD+4QGIEzyi39XE0snnXOXli/dmN4617QGhrlVqK2lNqo1Br1iva9Us8ttd2o75ba9krdOFPyzkbN9avrtx+eXb9sl5v2Sh0kDG9kCIX12u+Bj3gALaIg99jnG2fr/a3bX1z+4quza5t+1PTKjWTyrdQc14u5cduv9JMZuXLfr/T9Sj+Ie0Ft1MFVXQuqa27UXW70r9x5ePnh1xc2rni1MSZoQ70YjLlADMeJWn7UBvOmV+64cdutdpxK26skgosXD/wIlmz7YaXvlDtL9d7GrS+uPvxm9dK2X++4cTsfd/1yIyw3/XLDr3bDCNK5Ta/c8EutXS7XFnyN530ekHMZKTKFSi+IO36UNJ8W4m4h7oZxa6neG37+aOPuk3NrV+xaC/pIvPLI8zFK7T5vB/n+QN3/OGk7xhx/Ls0kBMnIf7oMCk6tW6h2LrQ36hevl4aXL957cPXxb06vbX+AUYcZAZ2L2HD5IIZ9cvzwxMkjLIfJhqTqimkZum0Yrm0FnpMPIJYCoVagH8JTS+GppaBYcAIf+TbybTcM/EI+KC75S0teMQ/xVztMplvGey52Mek/hZYwJ/BNzxnLIhCiUQxds3TdNhSkyaaum5puapqlJ5XqjoNcB3IxXuDbfmB5vum4oMiolgWmkwSCWKaGkoNsazf+0JCpWbqBdNMSApvUuCkytR+b34sv7MNTx0RDPJ4hSMMJlk4blqIaoqLJqiZalmya/LHD7772yj99ePBXJyk6oxtpmc2JLKWKgiaJGi9qvKwKqi7JGq/pEkAQkGDEkQtV1ARR42WNVTVO1YAXSY6s8YougF4jqZygcrLGq5ogyTSvsKYlLE7tffnnf/P6O7/4dHoiJctZXZ4TmCmGWOBoQuQYmaElipE4VqI5lWVkmpFpVmFYieZkhhMpRqQokaQlitc4xZRMW5UNUdIFTmbgMp+lsxk2lxOIHI/DSgvO5DA6m2FzWQ5LKsL4XIbDoEwMYzFaIE8e+/ClX/zdOx/+8oMTJyZpHJd5SpFTArvAjZozQEwRCZBgKAEDAgZcIGMtZsx5ZNhcJtFiMJzDM2wuRWcWqHSKyY4ARwZGdxeY3DydBSFmEk/PULl5Cpsb0RWzRHYST09R2ZNkZorEZvBchsocOvrxKy//7O33Xnnrk08OLKRmaGoGz0zh+EkSP5rNHsOyx7Mp4D8m8fQ0mZ0iMmA7nSPSwH8s0niOo9NM1pRnPPGgxs5bbj5FkZPThygyyxkmrSqspnK6xukaq2usqXOGzhs6pxmCgXjdhAPuVDCoJrcoqSzjzQRzwAtEy1Y9X7ItEemajXhRODl54tiJw58cOfzaweNHc0wcV//09L/hEjWWY54mW3U/FgDyF4I/nj17NkKRz0Y96n/87tmzp3969uzpd7/9zdf3bt+4d+/O1bv3VtcuLzd6QM4Xal2v1oYarrA2LDTWi/W1YrVfGm51d+6dHWyjuGeUus4IRgDmgJ02tNo1LzSWonZv+1Zl+5bXGNqlLqAHp9wbdYAOvXjoxH0z6uqny0r+1Gq9uX3nXnnrmhG30UobrTSd1RZaacKE/TjI6pR7kGExzpbNU+fOxo31z+91du6F9b5eaqJSC7pQ4UA5B4APq9KHSvWkoCzq+5WheaHhXKi3L16/+eib9rWbYaMTjJQLSNmAIcMrt0JoVR/lbgB8eHGvUBl4cc+vdsPauldZ8+Je7eKVm4+/6d2857f7btyEyCu4X8cNH0B+OJVkMS5pGIMBl3ERWdwDCALkh13tuaVm3N28/uDLwa17y82BU2k6lWYQd8JyO4iaXqnuR02AOInhNGr6pef8B4CPxOGxO45bbsJfPW6LB59pGHWCUqO8tnX1y193b94P6/1k326Xj2SMPwrVXfHdXWeMSHZbUP8cf3yPL6m2Qawp1rqnq72lardQ6+Zr7c+ag+rG1o0vvrr6xZeXHn5DLl94f5GQls75cYNyCidJ9nBqhpEZP3R0x1RMWdJFxZQVU5UNRTIU1dJ121CRZiDdcpDjuU7gQ/7WLYRumHfzHvIsx3MdzwWhxCvm88tLeeghHXEeyZhcMUgq2At5iLeM60rdUWP6eLFFNQ0FGbpp6KamIg3gCEAK5DqmYyPXQb6bNIW4jmFbhu3oVsKsPM/XoETHAcyhWbqKNDgG0hESfIvQxRkyfQhLHSDS+7HF44IqTmA0qdn+0pJmCpopaIasGqKi8pouujY/feL911792bt79xzHiIyuLcriokhTuiDqsmRwqsGqmgjZFk0XNV1UdEHUWUHlRjhDEHVW1lhF54BfUQ1R0gVR43VDAvwBt2P8ISuMpDKiwiIkpGb3vvzi37z5/ov7JqdSqpbRlDmBmaZz83SW5FlW4miJgnoSRiFpmaAFkuIJXqIFmRJkihZxUiCgCgxncpRI8qaguKrpGyqSBZkBkQUu/5lxbxiL5XgcSJHRdAuOM7kck0vTGCVgU5O/eu3F//ONd1/61cSRaZakNYFUuJTELAgUVHVBMJiQSErCKQknRYwUCErAGB5jeIziCYLHs1wOtKGEL+FxUiCgyixFZ8AFAjmdNI2lqNwClZ2jMgs0Pk/mwAgCJ/FnENlZIgscxnFi4QS2OEVkJrOLC1T22JEPX3n5Z+++/9qbe/ftX8hME8Q0lj2JZU7g+JFc9kg2fTKXnsTTYGIFFDJP5lJUDj4IojdpJouUeU88qHMLpuNnSBLyt5yhM5rO6hpv6JyuAfPBmwaYpndPN0sWgmcEA0GqS0AWhxBvGgIyeR2CM0g0Lc0PZMfmTUP1XNm2TMflOeb4sYP7juzbc+jwBxOLU5TY7XafPYVK1ARwwMXrx1MN8peAP3aTH885j2fPnj777g+//6/Pr29fv7Z1697d3tVrp9rJPzGBfvcqnbA2zNc3wvrFpfrFIO6daa21r96ub93ya2t6qW3GPTCWevHAiQZ2bcOsrFnxwL7QdkvNytp2++rtz4aXE8NE3Hfirh31gmjgl/tQyeVGfetcVS6eDs6cW7tybe3m3XxriEotc7WJSi13pWWttmB/DiwXXqlnXWhYqy3nQt04W3bOrrYubm3d//LcxhaKW1bUhN1ayNmOqtDBDZrYWiEN60JzV6njXKifawy2bn+x9fDx2bVNmIEdeyD8BHkkJIofdRPNCIwjlZ4ddfxKP18d+LW1oLrulHtL9e7W7S92vvx2ZW3Lq3WdqOFEDbfU9EvJqktCG5RaXrkFve9O1AKI45baYMgFk+mou72bryZ96mHU6W3fuv7lN/Hla361ba7UnNUaJGn9UsuPmlapNoYXftT2yw3AH95qM4iabqkOfx284PngbbkdlpugQ43hTljpBnGrUOm1r9+58uW3lcs3Rsnn1jjQC/hjF/PxPPnyA/AxPkmOZpSR+Z4LFdrcq50CxFuqnXytvSss0+5f2/n84ZPrD7++9sWT9s6tKcP5OMug8zGXPzXJSicxbB7PSrro5UMvX/DyBSfwDUdXkaIiTTFVxVQ1S1WRolmqYSq6qai6pJuKbioG0jVL12zDdi3YcbVdy3RsaN1w8x6UkI6nbiHDAoXrQTFpKR23fRROLReWiuPnoeJsDETG6oliqqppaMg0XEjkmpJlaDYybAuNwrem4xq2BfEWCPcC/hg9NBIhxtJNy7As00FiYJNIXaAyh6nMYSJzAM9MyIYykcME1wuX88iSDVPUDUnVOE3nDV3SDcHxlMX5vW++8Y/vffzegdTiomosKtKcQNGaIGqCrLEJ7WHyI4aDTfgPlZOTW1rROeBFNJ3XdF5RWbgva6ysMIrKyhoraAyvsJLKyRoryawgM6xEa6aQTR979eWfvPPWL/admFiQBMxUFwRqhslmOIKVeVKGunealUlGIhiRYiVakBlRoRWFESWKESlaIBmRpkQKF8msiGf4HC4SvMYhR7NcXbdVGcmsxJACQXBZks9Ro4gsKZC4QOMiSQg5SiQJACUiyevM/Nze11/4uzffeeWDo4dmaII1FEzi0iKTFbgMR+QEggQ+RiZZmQQYxEgE0CGUgJEihoNBREzgyC4sgkOFSZolszyZZpPW9nRSN0KmR73pCxQ2x+CLDJFO0rPYLJGdJrNTRGqWzs4QKbCUZins0KEPXn7hp+++/9pb+/btX8hM0XSyoMvSkzQ5RRIwBQywZpbGUgyRYcgMQ6dhBZfncJG0tEXwf6gaSmP4yZP7SSrNGgrADpBdxrADQuOQGN892iwgU7TsJE9uW+OqPcFAku3Ijqv7nuq5km3Jjg13kO9alsMw1JHjB/bt//TwfOrdiZk0K1/ZugRsx24G/8fTyv6/Pf4A5PjduNjlWZJwefbds998/eTiRn9z+9Klm7cu9C4uNwfFWtevdqEu04+6S7W15cZmvr7hV4ZhNCgNt5tXb50eXNLLXaPUd6I1q9IHuyhIKiga6qsd43xzqdrvXLtdvrzjVgZQ7OFGXavcdaprSUtHPHSigbnalk5fkMNipdm5fOteaWPbrHS01QbMmlirLUjnQlM7pHm9Uk89XTLPRe7pC6fi5sat+/2bdwrNvhk1YZ4tKHfHoZJRGrbvRokz9DkWKbfcC9WllXr38vWdL7/t3Ljj1zt2uQmwAEZhnKg1vhiPe9Dh+0NMBlwjQXUQ1tb9yppX7lTXrtz66pvhrXvLzTWv3HGrnSTdGrcS/BG3oJYDLvxeuZVIOVHXK3eCcheQBzw5Hs714p612vqsub5196vN+49O9zbsqGOVGs5KxT5f81abYdQZoxmv3IK5uBH+aAA6CaImwKDk4eg7QMjFq8DCywA+EdSZc72NjTtfDm8//Kx/aeRcabiluldujPiPRhA1n/d8jGyt46b2Mf5Ihgm/L7L8j/gDHCHFSqdYT5ynQaUera3df/Lt/W///eaT31z96j/8zuavSHbRdLxyg8mfmROUiUwmQ6QQEoLQKRQKxWK+sJT3isVgyXdCF3nWmCqQDEVBmm4qBlJ1U0GWZiIVUIhmqSrSDEc3HBPZpuUgZI/ueJbluZCUgam5pM9jqZhfXvrBw8Kp5XA5nz9VCJfz4XI+6R8r+HYAHWKu6T53j6qmIesGeFRl20ySLDaSbUt1HcN2AH88PyMJRrORbhu6bZjW6CAV2WLoMY6eYlKH2PRhKnuQZxetgjdNUXIQBsWCaciaKhi6ZJiiaYqGLusmZ1iSF8gMfuzdt/7lrQ/f2DszM6sYs6q0KNKEyEi6qOicpvOqwWoGq2qjkIvGK7qg6JyssYoK4osAAEXVGUmlFJ0DlKPqjKLRskbLGgu0h6xwssJIKidoDKeyKlIIbOKtl3/y+hv/8smxQ/OSmNGERZ5KcTgmkmBHZSVGhE5VheJVmlMoSeUklZFURpApXqJZiQG9hhQIWqIJicqJeI7HSIFgFUbSBcvVLVe1XFVHIidS4NgACIJJBCXhhIRjEoEJBCVSpECohpidP/jyv/0fb73zwofHDs+xFGUqpCpnJDYlkJjMUArDyYkYxMg0IzOczAAYongChCFKwmkRh/ekeJIUSEKicInBJQYXaELmcYkhZTrpC4FQschRAodJHCFytMjDHVYUCJmlZIGQREIScVEgZJ5UBEzicgqfU0RFUydP7n3pxZ+8894rew4dPUazGU3KqjyuKxlNWZT5rCxkJDYjsaQqEooAb04rIqkIpCJQssDItItSHn/Q4NK8oMwvLpw8uY8gU4KpsZrMmSpjKJyp8oYOhzN0AdrzkCmM6BBh1Kcn20nJjWQh0UKSbUnIlh1XdlzZseEZZVQirHuBZtuGbRF47tChA0dmpt87dPTDyRRlWA/u3B5tj/3oSsn+t8cfz8ac1ej+s++e/efv/uvzm1c//3zn6t37pfVLhVo3iMd7Ij0n7nvxMIzXwnjoVnrOauuz5np9++7qxR0n7mqlthENnGjNKQ2daICivhUPrHiAoj5aaQflbnVzp339zqn+JmzP2qWuWxlYla5V6Xvx0I2HXjy0y32r3FZPnT9bbQ+vfj64cTdfXzNXm3B5hm4Pu9SFGq4gGvjlgV9Zs8pdK2qi87FzPm5vXtm6/+Xq5lWn0oZKD5h+TQbkoh5ABFBY3HjoV9YgcGuttuxzsXc2utDubT94tP3F4/PDTSg0A0Bgl+teuWVFSeuGW2qPKk0hYdv3K0M76gXVtTAehrX1oLrmlXqnq4PLtx7sPP516dI1r9IJ45ZfbnirTbtc90r1sJzwH+NJ25EPozs+QdwLo14+7gPz4VYS5OFHXb/UqqxfufLoSf3GrbA5cEttv9RyVmveSs1ZbQTltrvSAErDLTXdlUZYbvtg+wCIAOxIueGXICibnDEQCcptr9IBuJOvDvyoXax1W9duXf7ym8r2zXxjMCKTWgmhMhJfRrJLgjx+YATZDUF2EyF/bgEBIyqsvgkhAAAgAElEQVSgjVFNaq/Y6C43+vmoVRuu//6Pf/j217/devh47c4javnCXpxXzkXKuVIKubOcMEtgkiTkC25QcPzQyYd+vhg6S0GwFIbLeYi62IGDPMt0keEizTZk29Qs3TR109SB/NBtw0Cqbmq6bWiWaloagA84tmuZLkKeBXYN2/ecwHfDYAw7AIIk4GOpmD9VAPzhFwOgT5LQzYgRsUPfCV0ndF3fsxwbUrUQYwFsoSCkmgjcpvBMAk2QOc4A66YGRSZgOtEMGdniUsBZ8jyVPkRnDtKZgzwzp3noWCYt+UG4VDQNRTckVRNMJJmmaOiSgXgD8brJuL6kiIsfvPOvb77z0kdTk1OCkdL0lMSQCiNbgqJzuiGYlmCYoqaLiiqomqjpomrwqsECQNEN+C2vGez46CanGayus5rBwitVjVNkXtUpRWcUnQPiRNU4lpt/+82fvfLqP/3qyKdzIk8hM6eIWYEhJIpVWF7hBJkRFVbQGEFjOIVSdEE0OVFnRYUGKoVVGEYEOoQiZRqXkgQNI9MEj5MczoiUZHC6I7uB4QaG7siyyQsyRQkYKdOkTNMSRSkMp0IhvWAgPpc+8tqLf/v6W//2/rEDEyzF2CahS5gu4hpPawKvirzGC7og6IJkSpKhSIYi6rKoy6IB5lxRNiRW50UjeSVvyKwmcrrE6RJrSLD/R6vJ2h8r85TMkRKLiSwmsjmByQkMdMynWTzDYaMhXxxEkzkiO40vTpPZ2Vw6Q6Q+/uT1N176hz3vv/Xe4UP704snsMXjmfmj6YX9CzMH5qYPLU4fmJ88tjBzdG7i8NTxEzMTx2anDk8dPzR57NCJI8dmDhvySY8/oLHzhmmls5lDR36FERnBNGhNYg2FNRTOVJ8LMbrGmwZoLmNShE9kF1O0kqmjBJ0gM2lKHTX/wlFdR7KQZrkwPS1p5kJq/tiJwx98emDP0akP57KS7Tx58tVoFObpdz+mXbq/BPzxbFer+tM//WFnZ6fb7127dXOwc6PQ6tlxKxlsK3ed2rBQ3fDLgyAaBNU1p9xxS+3S2tXmtbvF9kWj3DHLPTdeh924caWYXe475Z5bap/pbnau3482b/jVLiollaBedWhGXbsydKKBFw/88sCOeuZKpbBabW9sXbr7cHX9CigmcKUfCRBtt9R2V3tuZWCVu27Ut0ttt9R0V2unqp2Nm/f6n9/Nt/pW1IRuD2jrssrdsdYDhAdwHl51GJT7dqmNVuvW2XLhQjy8cuPGV982ru2EzQGwAl65Za0m229eqe5G3fG6m5uQH/C2PQjdeNVhoboexD2/1ImHV289+nrj3pfFzjoEWLzVpr9ah6s1NIX4pZa/2gTbx2jhtjPuVnfH+g4M50KxR6VvlRrFWnft5v2rD5+c37jsVNrQPuKWa16p5q3U0GrVK9XdUtNZbbgrDfhDQB8B/OGXRxGe1aa32g7K3aDcDsb8B5SMVdr5ai+sdPPVnltqftZe27jzaPPBk/PrW3a1Y5eb3mozKLe9csMrN8Yu12AUnwHksfvh98iPuA25mO/bO75nBBkvzz2vGmv2RsNynYdPfv3fv//jzleP46s7E4pxklfQhUgqnknr9jRLYyxmW5pXcPPFMDxVCE4F+WLohoG/VCguBcBABMv5cDnvFXzXd5zQNT1H98H16diuA/ViyLYQMizLTHpBLAOu66aLTBdZDrIcZDhmYtRwE99okH++GAcukHHhericz58K86cKwVI4Dv2Gy3nAKIllNXS9wPVDzw5d5LvId03Hho+wXcdxPHgImEN3nKRf1bbAdmpaBrIt+GIq0hRTtizxVF5AyjyVOUzlDtG5Qww2yaviq7/6iDbNwumiZWsmkgzEayZnIgkhybAkhASEONMWPU+3NWLvhy+8+Pr/+ujw0WlWThtqRmEImVZM2TBlE0mGKRqmrBsSHDCUqIaoGrxhioA/dEPQDUHXWdMSDMQbBmeavIF4zRRUg9d0UTcEXed1k1M02kC8qgmyKiimJCvZD9/75xde/OlHh/fPcyxtGZgqYSJNyRyv8eA4kXRBNkRIAoMBRdEFEcpIdF7QeVHjOUPgTZEzBNEQRxd+OAJn8JzK8gorG6IV6MGy4+dRWHRRgBRLUUxZ1HjREGUkS6aomLLjmyRx8tWXf/Lauy/uOX50VuA416IslTRkWpdpTYDCVkAboiYIusBrPJxxhxuMCcOSMCsxSV+qRGEiCU2s0KwK1hCYx0txeJon0jyRZvEUhy8wmRSTnafTC1R6kc7Nk5k5Ir1I4/MkJGhys+TiPJnJ0fgn+95+/ZV/3PPhm28d+vRINj1DE7MMOU3hJ8ncCSI7Q+Ug9Juicotkdp7MLRCZNJHNkLkMvahLxwPxgMHPK4aZzuSOnjiYozDe0BldZg2FBRVmdATT4A19TH4A1IBnkp1FYD6QLYMK4zhAiiiOLdvJoDQsSxu2JdmW7jgiMkVdXVyY2X/w0z2fHnj/xOzeNO4tn/6Pf//NqJLsx2L+ePaXgT/G4OO3v/l2fW3Q6rTXLm+uDDbytbZXaTlRyyq3/cqwUF13ogGKe0F9vdjccKLW2c5mc/vO+cGWGTX1cscu953S0C4PUdR3asPxVIpd6oalbmPzRnfnbrEzNKP27hEWp9xLisKigVXpW1FT/2zlQqNz5db93o27QaOvl+pwhUuqNUrjgtG+V01a21Gphc7H+VK9uXn1yoOvootbKG7BFddZrTlRa8yXQC43iAYAO5xa3630grjnXKhbZyP7zEqp3b3x4OH2g0dnuhtGuWGXum6pDe1kMOziltp+qQN53d2Tb5A9dqNkyAZCLvlKe+Pmg7tf/3tte8ertRGM0pVaXrmVwJpS3S3Vx3u2sIgLlabQwQpl6uNCVSfuupWeV+37lb670ljpX9r64uvhrXtL3Y2RcbXhlupO1EKrVWsldldr8BFWqeGtNt1S0yolEAEyL15UT/wfSQtqN+kWq3Th5Ku9fLVTqPWhJqRy8drWF193bt5dag+9cssvQba2GUSNIOlTaYydp7t7RMbkx7jZLB+1ipVOIW6H5SbcAXvHeAvmBygkaRWDgpB6t1jpnIrb3cvXb331zbXH34bN7gGSJe3QXa0SVjDLCROZhSydVW3V8AzT0kDRMGxLs3TTNezAcjzX8m07dO3QtQMryLtB3vcC1/Jcy3ORZ4E0g1zHcmzP81zXdl0XLucgwQAKQbZpuobpIt0xDRdZngsGVdt1bNexPNdwbcjX2L5n+54bBlbguXkvLARB3k/sIwXfzXtW4Fie64aBF/h+GLi+Y7uW49lO6NqBA11nSQea7zmOA1/PsC3TcWH2Npl9sQ3DMZFtwQEXiG5rjiOfKiq2niJTB4nUQTJ7kMInxf+Pvff8juM+0wX/s3vu7ATbO3M9Y+91lBWtZImUKDGJEimJGQTQ3dWVc/1yVQeApCgC3dUBnQMA5kwxB5GUZM/4zMydO2MR3A9vdRGS5+7Z2f1ge3b7vAcqFDpCR6oHz/sE3351y9aMZc0dLjPmYmITZgXEwMTFzPOxjrBFiE25jYkdhg4nyvZNzz77zN+8tnXrTlXPUJT1bM23PGQg6vrYxsTFxIYJiBUQBxOXEFtQmzEbMwczD1EbE5tymzCLUosxmzGXUIdQj1CPcpsyl1AHEzcgFmaOjxyELcZsRNS3NvzkmZ/+5RtbNuxVZFMIhQR5z1E90wwMF9sgKPaRg7DjUtfGto1tO7Bc7ADZYAamFug6MmxsJWgAmUaSDZ/kqhmuqdp6zpYlR5FdVUO2i20qPCyCgPl2YCqTuBHNVtxAnc2+98wzf/7cyz9984P3d8kZKbBnTXValw/puRk9mzVzqiXrRk42s3krK9s5UKTmTUk2JMXMK46kWrJm5jUzn9dzkpl4d3OWJGlZScvN6NmMCXqUHPhxMqacNeSMnp818hDrPqNnp1TpkCrNahLUBU+p0owuzWiZWU09lJTIyBkjt+XdX/7iZ9997a1XX9/5wU4pe9BQ92vyx5r0kZzdk589qGZmdPmgnNTQTCmZWTk7K2en1UPE3SP0Lb6xX7edgzPZXR+9PytnTRpYQaAFvop81Q8MFJi+byDPIP565GFTAgcmRi7CJkYGxQaloAWBvjr/W0OoR6lHscuZiwJQQQWUBAHe8/HujW/9auO2D17ZuWfrIWlxofY//+mfITbi8f9nFCB/Uvjj8Td0pmuTU2tPnvzrv/7Lzc8unzt7+txn15snzpaavUK9K6otXu+RuMfqI6hc4Y1x2FgR9XG5NW6fuw60BzTDkfoKq32j0wQSTuli51h7eXTpRu3URdrsg3SD1oZP71wbi2T30ceLvUKlNjhz4dytzysnzuK4jRc7YbXPKm1R6aW1sWBUgTdDGiNSbZMj1cXW8PzNuydv3ZvrLaNKhy+2+WIb7C0i7ofVflgb0BoU30MW6pA3xqg2INU2/jTmn9aO1JZWLly68uCL1oWrotGdxLEnF28S9yDf7GnTbLVHqz1WH5C4F9YGxSRVbAgxZWFtEA9PXf/8yzN3H8yNT+B6l8adJN+9kshHaNwh1XZibIk7SftMrUNqHVYfAM2TykpEfcjqA9ocQkVOsT4YXfjs8ueP6mcu0vZYxBMMAZaWuM2rLVxpgsMWPkUYt8O4HVZaYaXFq7AlaYtqK6x2w2oSFFZYl4ga1YdAtBSb40KtP780HF25dfruo8qpS+HSeGJySaUe6+FFN92z/P5AABrQHgnmqD9dwRQb30Ah5cbwSGOwvkZurjUsN4ZRffhp/8Ty5c8uf/5o+ea92dKRzTklOHoMfbIwi8mH+dz+6QOKnAmQ6VPXp17AfLgkUw5DKCdMYFIgJGKwKwlLxWiuAFd6JBgSLOAYcUw5wZxhQbBAPGQ0YgkaEJiHjDCMGEU8QDwAmsEjfsAQIkGAfY9i6KGFRUlACWIUAkkRoywKEx9NFPKiICGlEUuGE8IwE1REHJY7AUMkpJQTn4A1lyBGGaGUYsoJFgRQjs9IwCk4awgDCgQh7MIwbJaE7Jt7clPbZvdvzk1tnZ7aodvWxve2ZCyj/MmRQplHBRoVaKFIogItFBl8m0yEiiVaLNHyPN6781fP/fR/f+2dTR9oqloMNRbYPMAhpREOIxKFJCxSHCESYh4yEWIRYsYDxgMRYh5hHgUs9FlkM+5xgbhAjCewgzKfUIcyF1Mz0cNi20NGQIBNsRBWtr79k2d//OdvvPOrXfncLEEzrj5jKJItG75uuLodmIangOPG9lRYwdieatg5y1U0J79+dEs2bAW+gnZVt2TdknRLUqycbOVlV5UNKQlTd2TD111iijAQYYCwZbmaaktuoOazH7z4zJ+/+MpPXtux44N8TgrcjKVNGfKskc+bkmpLmpNXHEm2M6qdTZ7ZystWXjFl3VQMWzFsRbMV1VEUW5atvGxIeTMPstmclYcUV8mWJTufNeSMKWctLWuoOVOTLD1jyhlTntWzWVPK6PlZQ8la2qyRz5hS1pAly8yYKkCirKHqlvzW2y/+/Bd/9asNr2zY+cHHujLlaAd0Za8u79NyU4Y6rcuzRj5j5CDwPmOqeUOTzSyzd0faVk8/YPhiJid9/PG2nJo1MDI8BwQfWuAbyNMDN9mzIM8igYl9myIQUNsUOTiAekUQediMWgxZDNmMuoQA4eFR6jMCrQJQLADdAh6lHiaIYNPU39+x9c1NGzbteO/5bR++N613+72vf/cva2tPnjx5/PjJ15Omuq9TS8V/PlTyJ4M/1p48+ToxJk0Ep49/BweP7t2+cGL5/JULK1euHukOo4nGgsV9iAxP29dIY0Rr/YXR2cGl28dXz6NaD1f70EnL6iNcG9HGKkSastqYVLqFerd15krv8s1Cb8WLO6g2INUhi5Mi+4TAaIxZbUwqA77YrvRXLty4P7x6K2z1ycKSqHREpZP2m9BqT9SHYNNlS8u43sfVrn94QRxd7J88d/H+F/GZS6jWQ9UWqyzBCoOnfffQE5t4UpIEdFLp0sUWPENjsHLpzucnb34+P1z1qy1U6fBqj1W6gBhItZ2wHeun1gdpbRiPRHOZNsdhY8QbY15fLrdWxhdvXP/yN60Ll8PWkFYHk6zVxNVCqm0QsaYOl6e/80ngRxKMVuvzZp824W0v88aYVnvHBycv3Xl45tb9+eEqa/REpQOqT15t0cVmImhN0z7WaUITCBK3E8FHelxNFCewcAH+o9gclhpDCBRZWD5z5s4XKzfuzw9XSbMTVrtR9alHNx1YuzzNbp8wH+lAvmqxlkypPsEiEwnqU+VpkkjWLzX7pUZSNfdJa1xs9kutfuvsxVN3751/8GXlzMX3DPcjJ8Cfxmph/oDj7s/nskoGYTcqhtFcQZS4mBO8FLJixAtRWI5EKYRsD1EKw7k0n6MMIeug0hDFAtAMrMDDguCFiBcFLzIeEsAfvCjCghARx4LQUIQh55wyQSdcBcGCYEFoxCAyhEwGC0IjggRBjALVEZaKiX2mVAzLEY0SBQkNBREchCnwwFSXGnCKBFhwScAxEgSIkBTNAFNCQ4E4JiG8MUxYwKlREgqyDswe3Dy7/93pvZumDmzXbPXN7dtnDOPo4nFRICLEhQJm3GPc48KHA8pczh3OHSFcwizGg2LJ27v7jWd+/t3XNm38QMrP4CAfBIpruNjGzPIxbFtsD1ketRC2MLERtpIhBmEWYQZhBiJGsrXBerKOQSYiBiKGjzQfJcIREIKAWNUNVEz1HVue+9lP/uvLb778wczMTIBmbG3akCRLdXzDR5rtqZarOb7iBqoVKKBstVwF1CSGp4BGVbMV3VF1R4WD9Fuw0uiurLkqBIqk4SKKI8lm1rDzlqsExKDCI9wNiBUERmZm589//r898+zfvrZt84f5TBY7s44+a6o5GxSysurmVVsy7LxuSYkkxZI1W1EtRbPViUxVVh0lUXtYimrJspWX7HzOkiQjJ1v5vClB0UzWymcNWdLlvJlP1zSzBpTayLOGMqNLgEumtfysJkE/37QuT1uyZM5s2Pjsc8989/VNr7y5a9eHuj7lWAd05YCuTBnSQSU3ayhZQ86ZyqyRz5iybKqqLTFvr9C3evqBWcU6MHVw3+73cmpW9T3Nd9Kdi4GRjj0DIwdjA3km9k2c0CFwYCPfnCg/zETqEZg0MDByEHUQtTC1ME39MmCfgV2MiZHDqEepF/iyLG1/b9O772351fb3f7r5/X26ffbs6fSCBy7cx2v/mcty/2Twx1PYsfb0+J//x28vnFheXRmevXy5fvKsaHTBQklrfVwbodqAN4bF1kphaRV2HOXWSvvCjeaF64X2Cqr0QOSB4iGIPGg8oo1V1jyB4iGt9hZHp09ev1c5fR7X+161B5dPACvwRzzIL2htGBxvhZXW6ML10zfvLYxPs8oSq7TpJNuDTxwfuN7H9SGvjaLamFZ7wULdOXL8WK159vrt1Rt3Sp2Rv9AilS5e7OC4TaptwB9JNEg85LWRqI9pbchqye6DVdru4eOFxfjMxauXH3yxdP4Ka/ToQo8v9mm1hyodUumyyuRJ1kEZFvd5ZQC+G94Y0+aQN4ZRc4U1V2h1uDA8c+XeF+fvPpwbn0C1HmhUIaMM1i4p+ZEOBKeC2mNdxnki+GBLI1zvh0srojqM4lHnzOUrD7/sXfqs0BqIRjesdQoT2kNUW6yyxCpLIUR9xO0wbotqiy02RbWVogExgR3RRGSalrlE8SCq9yFbrNAY0Wqv2Bz2L944e//L6umLYmkAG5YwboF+VkxADPAfKRESPrXAdNIfhXE7kX2sgx3rYz++Uf7S6Bdr3fJSEvIB0ahRvf9Jd/nc7Xs3Hv36zL0vcLP31kxe5iW6WJG42KfbezKHNEPmAkVzoShHYVkUShGLQlEu8lKBFxKNRWGuDFf9NJYD9BZhqRjOlUS5WJzoRktzxWK5EJVL0VwhmgtLc1E0VwD1aCLXOFwqHJ4rz5dKc0WYwnwxmgsLJVEsF8KyYAUuSiEIXXlRsAIPyxEwKJByBv7bpGIGwE0hgvcmigVeFKIUwnYmZUcA02BBEKMAdBINiuA45CQSAE1oxEjEkCAkpGE5EiVeKARH550Ck/LZD7KHtk7t2bB/zzuaIb/89jvTpnX4+DHKfExszh0mLMIsTM10KLUoNSgFLYhLiF4sObnMey88851XN77y7v5Dh3yc8628q9rY8pmNqImxATWoiBjrn4oQkxCdUgNTHQYAx+Ru+vqDAOsAUBAxfKKCNsUlumDmnl2v/fhH//WXr7+0/dDMLAlmAytrKZqrghPY83UXyR5WHF+x3HwagOZ6muNPrDGuZrgaYI4UiKiOorp5GMXKgbMXCAw4CcSJYuV0S9acnG5lPWTk1YyiTcv5ndvfeWbTppc37Hj3/cwhydMzljZt6VlLkQ1YsuR0S1KNLHAt8MyKmQdgARsZcAsr68CQbOdkKw8PUUw5a+YyRjZrS1lz0nJnSjk1k9NzM1pmRs+CIhVS1ECXmvbbzejStJGd1TOyNvvWmz//+c/+8pcbX97w4ccfq8qUYxyy1SlLmVKlaS2f0fMZXZnWMjkrLxmSYuWouycyt3vGwbzlHjx0YN+ebXk1owcumG8nYAKbNICI3sR8y2hipuXs6beU2JQA4eEw7DBsEexQDuDDJNScSFAtgtMEEZCP2AjZfuD6XjZzaMvWjZu2bXn53a3PbPngoI1u3749IToeP6X8/1jJj/+XUtk/HfzxeO3xOgj4+Mna/Xs3z54anDi1evLKZ0d6K5Nq0z6JBygeBrUBryfqClLpRnFvcXyuf+XOJ6NzuN4PagNaG5LqEMVDXBvReMRqK6A2xdX+3NJ4dPHm+OqdYmsFV7vJIqY2JPFTKoXXkqB0ttCpj8+cu3O/d+kz0egHi21YfIi4jxa6CXSo9sD0K+rjYmNFxH222OSfVturp8/ffdg4c5nWu3ixwxfbbKHFKl1S6ac1trQGQtcRhIyRuCeqLbpQpwuN6HijMVi5eO/BiTv35wYroO2AmA1caUEdHYheRRoWkkoxJmUukHaaJJfEo97Zz649+m334rVCZwhkRpLtUe2CzIJXE7YDuBAAJYBLIL0UgtWjep/Xe1BWJ5rLvLVC487x3sqZG5+fufPo+IkzvNlhtTb04oa1DgCCcB0aADoEJCaARaJaGxpeIFg9xR/QLVeo9Qu14aRnLslRPTY8vXrz81N3Hn6yfJLXk4rgqNouxG1RbYW13jqQ0S42vqH2+F+5XVJuI0Ubvw9BAH+U6qBI7ZfbyX2aZy5duvfFtUe/HVy/u5+F72Zl78iCf6xy0A12Tk/vnzloWyplPo2IHxIUIiwQE1QUS3DhFxEvlERpLiqWC8kcLpWOJG4UOC4cLhUOl8rzc6ADnT8yN3e4XJ4vlY6U54/MzR0uzh+ZA98KgI9orhDOFaC4DiACCDsKpSiKRKEUiVIIexbQjRLBfYJJSNPYD0j+CCjBlMDCBc6DiBVsNQFDgDNgEhYEu+BwgYEFk0t8E4NPGPkMucQPeGLE5SErFEm5oBeY5FjTivTR7IFNez/eKKu5VzZvyweoeGSeUIcwizGTCUsIm3IbUxPQAGM2YyalBiE6Y4kcpFj0de3jl5//3suv/eKdAwenEFIRUj3TJBbCFqUW5Sbcef0QZmGqU6bDswERMjlvYqoT9m1oAuyIS3REtACrPlERMbgw9+5+42f//c9efO3ZzVN7DwVe1jOzlpJ3FMfXfF/2AtkLZMAfXqC6vuL6iuNJtpu33LzpSLorrxtJsxPHrGLlVFtS7axqS7qbJItMVjY5zckncMSSNVvR3axh5yxHMuyc48kBkvfsem3/wR3T6qziWhYJspZySM9ktYxsZmVzVrWzsp2DtDTNzBmmpFuSbGYlM5O3soqZX5/cCq+lOJLmyZqt6Jas6rCakVJGBAawCySUzOpZcPTk9GzWlGb1JEs+a0oAJnJ6LmvIsjLzxq9+8szPv/vaW6+98eGufbZxyNUPmvIhLT+lSrOGkjXUjCllzVxOz8lmlvv7Ius9U9snu97+6X27P3pXUmZt5FtBYKAAIEga9QHgw8TIosSi5CmZwajLmctZwHnAObQ3J+sVwV3OPMFdwWHz4gmg+phPKGI8oMxnDLYwLsKuF8zM7N35wfbNW7e88u57z2/fbRRKX3z1ICE8Hq+tK8v9Y/fF/D94e38y+ON3T548efIY/mX85tePVnr182dWz167Xlk9EcYtSOPmibtkQKsD2KdAVtiR7vLgys3W+etRazWI+7jax9U+aYxQPBSwamkus+YJGo9E3F86eeHUjfvVExdJ3CNxT1SHLB6i2oDUQfAxYPURi0ckHtBqb645GF++fubug6Ojk8FCE7gButjhlQGYbuDhtJYQDGE8YpU2OxZ/0mifunZn9eb9qLvsLjZx3ObVDj3ehlR1nvbUxz1opEvec6XLFhvB0eP0yMKxZu/kletXHz5qnruI613wrIbVLo07OG6zWpdV2tAnB5wHPGfa6kIaAwjjSuNWjw1OnL/94NydR5+snGaNpxyDqHTYxOMqKk+T2oF1SKBJrcerHfC2iPpQNPoAa0BqymuDQtxrn750+cEX/cs3iu0ha3RgvcKrLRonnAesXSZQowPMx8TH+5SoENVWEku6zl4L76rQGBQavUJjAEbf9tmr5+9/1bl4XXQGrNGJ6l2ANVGtU4g7hbjD66mrpVuod4o1mG6x9g3Y8fsQJP02TV7/d7NQ02K5Qr1bbg1XLt/67N6js/e/nB+f3ixr++2ALzTU8pGPTXvbgf1TuSnPNwkLMPVBDYo4pqEAXwkQElGRF8thoSQAhRRKUbFcKM0V5w4X5w4XAYhE88XikXJhrhzNlwuH50pHynOHy6UjZcAf5fkCwBFAJMXDhYRQKYliOSyUIhFx6IgRpZAILiIeliNRLIgo5GGiP4VFCSCSxM8iCBOUcsIFZkQB15cAACAASURBVILykPGQwYGIOA8JYTjx9wpCGKYRCwswgocsXc1AJAnYcyDRBMQo8CNCfRHio/NeRCXLmLKtg466OzO9Q9LyO6czKqHhXAEAB+cWExalxrf4j7Q1nVKDMRcIjLDg+97Ur177/i9f+9nmvXv32G4G+aqjur6FmUOYRamTIg8mHMrtCeAwgAghDCCIhakJPyLMwFTDVMNUR0RDxEBEg4OkHgRpPpZ8JAthzxza8sxP/stLr/zi3X37pnw373lZQzYgjMRXvED2EXzVXF9x/bzr5203Z/uS6UiAQiw3D5NuZAw7bzpSOgkRYku6JelW1rDzE0Yko9iK6uZ0e9ayZRPggq/NZne8+Oxf/Or1H++dPagiH5dFwLHpGbolqcasaszK5qzq5lQ3p9pZzcxoZi4hQqycbGaBDslZEsAUxcrBQZIrDzkioBGx8ukBSEYkMwPsCMStQvR7XpcUTYKUM6gCzhi5GSMjW7Kszb7+2o+ee/Z7L254+Y0Pdx10rGlfmzKkKUOe1uVZQ8la+YyRzZv5vJER7t7Ies+2Ds5Y1t7pvXs+3qKoWRcFluc7GKd8ho1QknxKiUWwM2E+ILTGmaTnAQpxOXMY9hnBXCDBAJF4ggLygEQcHIY0jMJCJKBuWoQ4DJEQmDNCSD4zveuDnW+9/c6G7R+8+N7H+Pixf/zH3z55vLb25PHak3978uTJ2iRa4o/59vjxf3hJ9CeDP9bWvn7yeG1tbe3GZ+c7zWOrJ1fapy+VW8NCI4mCoLUhro1AO8nqI1ZbQZWeiLuNkxdHn905PDrl17oJ7REPSGNEGiNw2PKlk6S5SqrDcmulf/FG79L1Umc5iPusPhJxn9VHJO7xxpjHK7y+iutDWhvShX5Y7dbGZ8/efti5dE0s9dBCGwIkaLUHQVuAPJJ8jsaY1wZ0seMficWxaufEmYv3HtTPXAziLnhScKWVlN9W+mnCB6sPwLibSEerbfJpE88vRMcWW8urlz9/tHr78+JgjOMlUemEcZtXlni1xSrtp5Uu1W66dkkLcsPGCFLFoBhPxH1RbfXPXr3+xT90L3/GW7DfaYkYgjcmPEe1+7SmrtoBEyxwD2nyR4o/oAQHNKe83jvcGp67dvfy/V8vnjonlgaw/ijV4bregT1ISnvAS4cTlDDJaU3K5L4hyJhsXiZq035Y60W1cVjrfTo8eeLG/dN3Hy2ePB82e8BzpDuUxGc7UZMkcaX1bnGCS0r1bxtu17/0typg0oyQb6eNTZwvpXpvYXjy1I27lx/85uSdR+anlbczOaN8mByLcyjalZd3HPhI1TIImT71fIZ8hkhIeVHAAiUsR7zMeZGJEudFxouMFbgo8bAsaMSiYhgWGCCSsCDCcgTDiiIJME3gS7JqmTtcLM0Vy/OlCRdSmjtcjuYKc+Vofq4wN1cqlguJxKQU8kIkIgpYJywwEXFYo4go6XNhgoOyFdASExi0sQA+wPkShjwqMDAGh+UI8FNU5CKiIqIATRIbMPFAZIqRC+FpkOWauIWJh7BLmFUu2MSdzUsfGupuVz9gmzOmb28/cEjyg2iuQJhFuU2pRZjBmM2YncICxkzOLcYAIuicWIRZAdUoNcKCS1huy1s/fuG5H7z54c7dlpPHKOcYWmAgYkC5KexuALskx9yg1KAM8IdOuUm5SZiBiIqpDvgDETXAKoCPAKuIqBiDWVeFHwVU48LMZbY8+9O/eP6Vn23c/dGhwJMCN2vlNU92fMVHio8UhFSAIJA44niyG6igDrE92fEVx5MdT7ZcUGbkbUexHMlK8YctaU7edGTTkSeoRTbsvOJkEyLEzpqObFqK6Uiyq7iBqqkfv/jsX/zi+b95Y/umPbLsRsJhAYKIM2a5vqJbWdWYVe2samdB7goQBEQhii1Ldh70IqotqW4eouVVS1bMvObklUlyiWrJYKLRzByQKDkr2cvkTUm2c5KRU0w5b0pwRjJyWTPpppk1s3lDyauHXnvl757/+XdeffOVt/fu2e/bs55x0JSnDHnGULKWkjUl2cjL5qxwdwtjm2FOHdD1XQd279mzTTdkFwVOgFwEhYgTby1OAtchQGzdqoXajIKAOoEgIfUEDTilTPgsIUXAzBVwjrnAXPihQCKxtSNG4Uc+IwFDiGDXd/I5adu2LRvf2fTalp0vfLTnSLf9+PHvnkAQ++O1p+lWf8S3x48f/0ff4Z8A/lhbW3v8+PGTx2v/45//8c7Ny2cvnBxeuHi0v0pr/SDpW+nTGP74HvHGmDaWUX3Zr/SPdk+NrtyOz1wijQGpDnFtlOCPxgjXh2FjhdeXSXOZNEZRPKqtXB5evX1s+XQQd2ltCOwFq49wfQhdblAmR+IBXewcbQ5PXbm7cuPe/HAVV7u8mpTXkwR29Fncj+rDQn2Z15dJY8RrA/+Tqjv36dF659yNeyvXb5f7Yxy3abXHKktR3OPVHol7uA7+miFEcbD6AFda6NMGWVhCiw38aRx+Gh+LO2eu3rz6xRfVc+dJo0cqXVHpwIZCVDp8YmyBkC4Rd1PkkSpIRHM5yf6K+2yh9cnS8OL1u1cefPHp6mla76brFVbpssqEcphkl4m4u375Moki7cG2BZiVqJbEq4SNURT3mivnrj749erNu+VuYjkp1PpRrVNe6hcb3TBuF2p9uOpH1XYKDni1FU2WLKmgJBV5PFV71DqFWr/YHBab42J9UGoMS83V7vlrZ+897F+9Pj9c5fVeWO0Wa91UuyriNqslL5GCnvWqjkLcgfunaCOd6JswCH7t4BCGMykWAUakUO/ONQe15TMnrt2+9PmXvc9ufxiwHbJBFmP7k4X9trd16sCuqY8VPUOoQ1mAqQ/IA9SmNBRwafeIj4hHRWJRCRhCPMACYUEYI4wjERIRErjw85BRjrBA5KluFKea00IpKs+X5uZK5XJxbr4wd7g4d7g8dxhWM2WY0pFyEisyVyiWw7DAoiIHiBMVeVgQYUFEUSQizgQlIQVig0YMhKIAPgjDlGLGCHwFWSsrUCYw44hQHxEPM28Sz+ohEgQAPogHX4NJbCs4cQLsBtglzJgvudTLSJn3NWmnlvtI0w452Ht39z4JocJ8kQkHFi6wAQGGgzCDcpNyg3HgLUxMNcIMTE3CLMJ0yvRCaAumbd/63IvP/3Djju3vq8o08vOepXsaSEAI0THWKDVS8QdlOqY65QY8M+MGZTplOqEaoJDJaBOlqoqpRqiCkOojxUdagEzENERUFuqy9MELz3znmRf/j40fv7/fsfLIm7VymidbgeIFMkKq78sB1kHT6vpKso6Z4A/bk21PTlczCS/iSLabN+ycamcNO2fYOfgRHBt2TrFl3ZUMO6+7kubkTEeCIFfNyXnIMLV9rz73nWef+7s3t727M5c55DnTjpZzFRtbVHgiDAizvEC1HEkzczBPgYglq5asu5JuZXUrm1IjSca8lctbWcWRFCdhTYCbSW29sJrJm1LeykpGTrWlnJXNWVLOkuCkakuqkc2auZyelc2soh7Y8MoPX3zuv/3yrVc37t09G3hTjnHQlA+ZCgSw5vWcbs8y/0NhbTfMqYOG8dHU3v37P9BNxSWJOMPBGL6CYgOwiEuITQmc9yj1GUSaJvjDozR1uASUBZRNbOQswSKU+YS6nK0L+QWbTFKZ5CDX9T3LMffu3f3WWxve2r7thc3vv7Z/f/fUqbWvv2HF/aNGH/9Z+Y+1tbWvv/769u0rly+cvHHvTu30OVzvfku9wWtjXhvh2gjVl/3KMGwst85c6Vy5XeyfDOI+5ImBdQXVh5BnSprLuDEmlf7c0rh/8Ub9/OVoaUgqfVEdhvGIxcndEISp10e43g8W2+zTdnPl3Pk79xtnL/F6Dy92gPZ4mmpaG4rqMKpBDvqYLY1ore8crbNjC50TZy7c/Tw+ezGI23ixQ4+3w2p3vclWpAmtMUhN+6TaDj6p+ocX0dFKcbHRXj51/f6Dk7fulHpjcKOAFUXE7WKtz6s9Wh3wyiCs9WjcovWn4APwh6iPw8YyeHZEpRctLHVXz9149Ovl67cLnaFo9KN4EFX6E2tJK6lWgQ5YQDO1btokx2pd1uiB4EM0+rBzKTZWYKL68HBjdOLSrauPflM/f5kudXmzH8U9SNoAgWcYt3i8FNbbUa3DKktA4aSy00QBOlmypPgjinvF+qAYD4v1QaLPaIwKtWGhNlwYnT1168HJO48WTlwQjX44savABie19YoJymG1REqSOlZSCJLqT9eLUgF/hJPdEFlo0IUGryzxylK6GCrUu6koZK496p25tHzt1tm7X871Vjdl8tOEhXFTCec/lJX39++emtnnuCrhPgkxCSlYWxEPPOK6KLCRb/q2jVwfBQi7CDseshKpBHIC7AbYh/MIO4T6GENOuYeoi7+RcJosdHwaYEF4yMKQhxEVIRERhXwwUQpTRUjxcKEwHxXmo2gujIoh2GQAdoQFERXDqBgWixH8iBU42G5BkZoYZDghDBOCCEEYBxgHAfYD5gfMpxxRFiDsIuoS7hPqY5roP+CzYAKfyJ2gkFQd4rnYodQolyzqz8iZHfnZ96YPbjt4aKfsmFv2HlAZK8wXeegSZqXmFEJMwixgJig3mbCAoqDMpTxxqTBhcm4J4bPILhaM3bte/sUz33t9y6YP1Pwsx7Lv6p4eTPSnhFmEmIRMWJAJ5wGIhFANzgP6IUzHVENEmyhCNEJ0THXEFERUEuiE6AFWMdYo1hgzHX3Pqy989xcv/HDjRx8d8nzZt7NWXnNVD2kBVoMg2cUAdvGRBt+6SAYUYrl5x8m5ft5y87or6a5kOpLt5kHYYTqSbmVNRzLsHBzorqS7smErlpvXnJzhKZaXs33JsHO2m7McKcC6oX386gt/9dzzP3hzx44PclLW92ZsbdbI5U1J82QjkD1uBtzCzELEcH3FtHOGlTXsnOnIppVgINPOAShRrJzm5FQ7q1vZiUJFShGJamc1T1LdnOJIiZrVyspmNtnpWBnFykh2LmflZSjns7K6kdPMjGLmNVdVtINvvPKD55/9/iub3th88MC078745oytzVqyZMuKmTfdDPU/FNY2w5zaI8v7s4dmZnYrpqxjz/IS84sVBFYQJOAjQA7GqXXFw8Qn1CXEItjmYCDnAWUexQBHgNKYWG1pckBJQIlLCCASYFM8Sn1CEYT/Umx5fhBgx7N3ffje2+9seGPLtuc2v7dpNnPiypWnXXR/lOjj3y1f+79/+0Pij8ePk/SOtW9276RlLmtrXz9Ze/JP//D3166cPnPuZP/c+WJ3OagNWG0MPhRQeMC30NVCKoOF0cXR5fvVExdprU8q/TAe03hE4gGuDJIyucYKXVoJakNe7dWWz4yu3Do2PAm9sqnME9eHuPE0fJ3GI7bQOdYYnLt2+8TNu6XhCqq2IAs8rPaT8NBJCS3kgtDmmDbHuNp1jyzO1ZoXbtxdvnmn1BuThSVW6aKFNlhUWKWdPjyMRyLNQY/7tNZH1ZZ7dEEcPV5ptM5eu3Hl4ZeVM5dFow/2UcjhSFtdgI0A4QirD6DgPmwORH1YbKwU6itRczVsrkbNFVTpHa73Lly7c+PRr+NT58lSn9b6SZwoKCTS8pS4B3qIsNpNJKWNxOEiGn0W98MYNDGDYnNcaIzCpXG4tMLry4vjE5fvf3n69sPy+ARpdpJlyuTCn+5ZWGWJV1ui1oIz6VV/fQlLWOtBbV6h1i/W+gnh0eiVGsNSYwxrl7ml8fDCjQv3vmxdulnqLENUSbpnEbVEwZoQRZNAEQE5Zk+rXhIXDJxMTTEpBAGwkj4VW2zyylJUbYvFJltopSLW8tIgqg8/HZ07cfXO5bsPTt15qB5dfCeTx0cWyfH6gYBum556f99OWclgbGHm+TTwQeJA4RrseoFtB5YdOND7ageOgywPWX5g+4HtI8cLbNe3vMAOkOMFNkAQhJ2AOD5y/MBO+QOgDdJByXkPYAHEoUL+OnhcmcA8JFGRg7IEmA8QaqRAJCqGkDwG9ymBGScKeSiiSIQhBwokTVZlPMk6C7BLOeIh4SGBD0uoT6hPqMd4QKgfYNennos9+IzpGw5w0qsnhFsq28g/lJvenp9+L3fw3akDO6YV6e33d6qEiHLEuMeEA/sXwgyMDYwNQiaKEG4mtAfRKTVgHQMHnFsYa5TbhbIzPfX2C89955VNr2/P5WZwkPMdxdM8ZCFiIKKmUANzffKcCe0BCxqQnsDWBicN7U8HIRVjjRB9ogjRENECqiGkFiMXu4fe+OX3nnnur3+1c9s+152lTsZWDE+BxU2AdZ+oQaAEWMVERVjxkewEeStQHF9x/bwXyK6fdzzJ8WTLliE1xHQkw9UML2+6WdORYPMCLAiIVUEs4niy7eZhfDdn+FnDy/lY14w9rz7/ly8/9/0339+6I5fJIDfrqFlbytiS7OYlfVa2c4adc30Fll+EGQFWHU+2bBV2QACAwH2juzJsiBI4MhGO5K1Z2ZzVzEyy0HHlxMszASiantUtSbJzkp3TnLxuSaqb1y1JNqfzxkzelDRXVfL7fvXS3770wvfe2PrOpgP7chSrnpsx1ZypKaZsWDPM+ZCbW/Pm1EHLysr5qf07ZUMC/GH7SVGR7XuW59p+4CIoUkJPIQhN8Mck4RT7BAOq8BlBBAeUeZgkHQKUuATBowijhNGEIKFkMgwxGlAGtArmwrbN93dseXfzW29u2fyLLdt2mta1+3fW0ryrx2tPnjx+/GRtcn2Ei+Uf91bm//L2B8Mfa2trTx6vrT3+XarvTTtcHgMCebz29b/97tG9G/dvX75++1Z89jyvd3C1j+tDVBvg+jDFH6g+Is1lXBkUGyvdCze7l24V2iveYg80m7g+DKoDkHqw2pg1V2hzjI8352vd4YUbrfPXRXNEah1UH4JXhcVDMMLAPUl9TKsDsbjUXj196c7nzbNXoDROxF24AKeQJVlqNFZEcznxylZ7/Fi9d+rClc+/is9eZLU2XWwByUGrPQgLTz0puD4UzeViYyWMR2FjFNX7wUIdH1s8Um12V05ef/jVyVv3yt0xjtuQpgpS0AR/rKuEnTzhkNdGUX3IG8NCY1RsjqPmSri0wuoDuthsDE7dePjFyq37pcEJ1uiBKlPE7bDaF3E7VXuk6s6o1gE0A+RHUi3bGECDLphooua42FgJG8tRvT88f/Xqg79vXb7Gu31ab7NaoifllaUEcFRbYLXl1RabcB58cl2Pah2y0EjohLgjqq1kywNvpt4XjX65OSotDQqtkagP55bGq9fvnbz94NjqOdbosVpXNPpinZsmXKf2iGqdqN6FSbHFerdtEgQyUap+a/8STSBIElhSWRLVllhcimrtqNot1LtRtVWsdbtnL1178Ojiwy9al67vdPxdlh3FdffI4i7N2rJv786DuzUzh4lLePJnvYsdKFrDFMEVl7CAsMCnnoOS+EsLWXZgeb7lBTY8BP5C8wI7QMn42PaRMyFF3HXzrW+TwdQPmO8RN8A+Ih6mPgyknDFBw4iKiIKrJYqEEIyHjIeECxyGPIpEFCWMSMqRJPuXkJKQJvnrEYXzlCNEPMICyhEXmFAfEw+GMp9yRFjgETdgiLAAEc9HDnwNsOv6lutbhOihyCu5bVMfb5Smtkr73zl0YLuk5Z/bsDHjONFcgVCHCYcxG/Shk3WJCbCAiYk+lOipkiOFIIyZmOpMmPPlQMl+8Pyz333+V89tm5rOuIGMXdXXHWRRbnKqgrCUcoMJk/LJYoXp8JVyIzXaEKoRqlGWYJH0a8qRwARYQUgNAk2EFg6m3nrtr3/+zPde277tI8vMIpSzVcNTfKJiqiGsIKIGWMFEJVQLAsVHiocV18+DTNULZNCCOJ4M+g9Qe9ierLtZML8ALgGAAtSIaWcsL5cubmw3Z/s5wDFeIFv63td/+XfPv/D9jdve2T4zPYv8nKtkTUmy85qTUxxJM3OGndOsGdORDE/xsYmoHXCHMAvUKiAW0a2sZmYMK2vYednOqW4eokQURwJSRDMzmpkBdgQMO4CNNDOjGzndkhQnK9k5xcqlchOQqRp2Pm9ldVeSpb2vvvj9F178wWvvbth6aCrLsOSas5acMxXFyrFgD7O3541Dhxxn76H9+/a9pxqSjXzHcwFzAP/hYOyiwAl8F2FYwUCkWDrAYUycX9DkTAF/BJRB3QFhFEBGQNk68AGYgwDuBtUqodwn1MOEMKqoufd3bH3nnbff2PzeS1t3ThPx1VdfPMUZ60M4v/GPP8nbH47/eDxBcE/jZh8nv+O1J2trT377D7+5dvnEvfs3T12/dbg39qs9FA9RPMTVPq0NMaxRqkOoiMOVQXXlwuizO5Aqhmq9lCDBtRGqjwCj0KUVd7HjlD+t91dPXL316ehUYq9tjHBlkICG5pg0x6y5IhorrDbm1c5crXfq6q2T1+8VuyNUbYGLJKz1aLWXEh64PhTNUbE5Fs1R2FjmtRFfbB9tDk7duLty6/58Z4yqLVxpQSYYZJ+HtUEYj2BNwxtDyDHj9WVRH7JKGx9bZEcXq53hpZu3rz/8on76Eq7309QvoF5YpZ3Gj4bVPkg3eD2Vr47gE4WN5ai5IupDUm0XG71z127f/uo38dmzvNlldWhLAZ6gF1a7EG8KUaSp5hTYDoAdKQsCjbK83oua46i5UmquhrXBsd7qxdsPzn/+8JOV06TZSZAH8BmgllinmUhWIXAm/kbmx2Raid6i1i80BhOHC0SqD+HM0d7KyZufDz+7U+gM01SSlGVJMUe4LswjRRX/bsJHev9woj9N/S9pRhmgJVZZguWLqLaiajuqdaJq+0h3+cyNe49++0+XvvxKdIdvz0pSVCzVu0o0t03Kbd29a+rQXs1WMLED4gTY9YgbMJ+wAFNEw8T+KiLKBMbUR8TzqedTzyOujW2PJMJMj7g+9TDxgA5J8UTCcyAH4aT5FmEXEsHB7gcv+hR/EA8eBcfwv0QABHAHUG9wTsOIRgVWKPIwokzgMORCMJB3EIaZwCKiUZEnSKXIQQYLutfyfGnucLk8FxVLolDkIiST/xUHlCNMfTI5oByFBUYjAvALIFGAHIRdP7ADZBOkIGe/md2a27cps//dzP5NM1M7ZEN5buOmfbIcliPK3NQiCwgAWAdKDRBqUJCAwJZkIiwlROfcotRgwuLC5NwqRo6tffTSC995/pWfbflo/0E3kGige3pALMIMzhP/LWE6E1ZqeAFEQpieCkQSOQjVCNUwURlPXhQWMRN3jEqZjoiGkBpglQlToOnNG37445/91UubN35s6TmKs5aieJpLdExkTNQAKwBZEFKDQPGR7CPZC+QAqyn+SGwybs7xZNtTbU+2vJzh5SG7zHIV05EtL2e6WcvL2W7O8nIAQQCyOE7OdjIAQZwgb5kH3nj+r5//xX97673t22czs4GTd3XZklVb0l0Qt0qqnQUDTrJMcXJeoGJqYmZR4SBiOJ4MCxpgLxQnC4/NO5LiybqVNe2cboFUJQ9SEt2SYGdk2HnNyRteHuzEhp0HEAMKVtORNCeXd2TLVeTsnlde+JuXXvjBq5s3bJ/NZHGQddSMpSmOxPE+7OzImNMHHXvPoT17921TjazpOrZrOZ5r+4GNEEAQFyXj4ABqiaCWGZoRYR0DLUWg8IBo4IAyxDh40VP8QShfjz9Sy7pPqE8wwpQQFgSBEyCfMR95eWl269aNb7/99pvbdj6342OlVPqnxA6z7rr5+BtJ7X/k0tT/1e0PjT/+HfT2+He/+93NG1dOn+hduHK5snoO1/t4sUerQ1wZ0DjJRyfVIRyTymC+tdo9f6N94VqhM8bVLq0luhBeG9N4hOIhbSyz1qpfHyil4/zT2vD81da5K+HSmC70WNwnjQGrjdNEc1Ffpo1lurTCG2O20GmsnLxw52Hz7BUSD2h1ABqIsNaj1YGoDnlthOtD0hix+ojXl2ljGQpdi5Vu9/TF858/rJ+/HMRtr7LEKm1caUHcBY07sLMgjQGuD8OlFfDI0OaY1DrBp1X/yKfF44u9k6duPPxi5frtqDcitRZfbEN3TBL5VX2aRkrjThSPQqiRq3WT1JDGkDaHUX0YLo1ZPCQL7cbw9K2HX569fW++vwLW06jaimrtsNYRlQ5fBFVmh1c7Tx2wcRvWH+sVoAkcaYxgoua4tLRcaIw6py7dePDV6LObhU7isBVxm9c7vNpKtKUT5JFSDqkINElYrya23qRhLpVoTPJME/xRHxWbQ9Ho10+cv/L5bwZXb4v2Mq/3RHUJ1i5h7elHWK/h+Nbxt/LXv5kFsi4aNe6AKDWRplYTkkZUOmyhBaktYnGpUO9WVs5evf/l9S9/s3r3UbZ09N1sniwsksX4IOKbD0x/sOcDST7o+JqHLAdZLrYBK3jEBb4B6leQICTENCKsQKMijwpMhIQXBU/kGhRsJoQFgBXANgJcCFAFT7EF8RDxAH8ABZIsaJCTEg/rJZ+/jz8Q8tPzhPqMIzahRtbZa9lkSFgQxXI4f6Q090m5fHQOpKzFcqFQiubmC+W5qDwXRgVaKPKwwHhIYOMDaANPCA+PJEIQzCZaFuwEyA4Cg6I8dfY5ua2zuzfO7n83c2Dz/gPvZfT882+983E2KyJOSGKRZcJJjSoJGpioQFK5BqxdwJErhM2YyUVyQJheKLquvf/11374i5f++5sffbjbsfMYacj0iJNYeRNAs+5pE3FrYpYB/JEOECGYqAkESUSpGiIqobCdgRAzjTA95NLWt3/0kx//2S83v75DkfKM5FxNsRUfm4zoYLEJsBpgFVgWRDQPKz5SXF9x3MS46wV51887YJAJ8k6Qt70EeQAK0d2s5mSeQhAnC/sXx5MdJ+f6kuPlTDtjeHkXya419fqL33/x2R9s2rFlRy4zG3iSo6mWbNg53ZUNLwlgNX3VcpPXteyEX3F8JcA6CGgwswJkGl4evLuqsy8V7AAAIABJREFUnYUoEd2VDVMy7Zxp5wBemM4EJ7lJ3qvhKaavGp5iuYrtKMlCx5V0V07yXp2842v53J5fPvudF1/64WvvvPuBpOQwztqm5uQE3h1Y22eMmRzjB2b27939rqZnLd92fceFtQtCDsZOgDxMAoy8dQNoA24uwghTPNmkpGKOFH8ABIFiI8oEYRTBfzyMwy4GU4IJo5wRyhljGAcBZT4VPsGYeFJu+p1Nb27Y9PZL72x57qN9Iq7827/+C+wKJuFka49/97Spbm1t7U8Rgvxh9aePoTfuyTr49ptfP7xybnjh4sn26XOFpWUwoOJqP4i7ftwnjRGLh7Q6JPUxiQci7tdPXu5fun1seJrEAxqPSGVA4kEQ9xOfbXNMWit8adU8EudIVO0MV69ePzI8gatdCAAFkoA0RmxpWTSXw+YqXzrJl06SSr/c6J/47MaJm7fL3TGp9Plid3IlHvBqL0wkokPaHLOlZVEf8/oy9MV80h5Bk0upN3YXmyLuisWkMAX2JqzWBfwBNbNhc5UvrQL4QJ8s8COfLDRb52/cuvnFV7XTF3AdmlxavNoSld7TyPNKOw3eCGs9UR2u77iP6sOwsRw1x4WlZV4ZhJXWmSvX7n75m8aZy2FrCFf6qNoOK0uJzhRWCbDEWR9tXuvAzgWKbcHkEtWHMKI+jJrjsNY73Bqev3n3ysMvj506y5tdUW2lag8at0AkwSptXu2kSWIpBZJGffBqa73a9KnkotYvNYbF5jBsDsLmIFoaslp3rr08vnr73OdfxWcuhY2RiLuTgLLO769U/h0Z6eTT/f5DoP9lPf741vM8JU7iHl9MsEh5aTA4d+Xagy8vPfp1fObKDt3+2LTn6m3r2Kcf6vbbez7edXCnqs+4nuYGpoNsC1kWsgAKuDjBDS51fe5jgViBhmURzYXRXAE0FoX5IiSZgg8lCergFCiEBIhgN8AunhynyxRMEvCBiYfRN8iP9FEBsoEygQFNBqEePDOhHmU+MChooiMB0EBYQBhOrLYFUSqH5bmoNBcVyyFQIJOotLBYEqWyKM+F84cLc/OF8mRKc1GhJMKIwlCOmMCU+ZT5hHoBcQLiAP7wA4NhmXsHfGlbZs9bMwfePbRv0/TMLtkzfr7hrX2yPH9kjnOPhy4PXR7aQthMJLIPys0UaiQqjckACkmwiLBoaDFhcWpgbPDQDlB246YfPfP8323cuWOP60kU667pYjuKfCYsIDxEZIO4NYUgyUtwgwuTC/Nb7phUowpgBYYDF8J0ynREVMrNQqTv2vrcT3/8Z7/c9OqOfF6iWPYMxdN8bIJwNUUwEx5FQ0TzkeYHEP2uACni+ortSxAcAh5d2JLA6K60Dn9IEwlI1nazQH6AoUZ3JTdQHWv6zV9+/+Xnvv/Wjq3bMzMZ4uVdXTFlzVYMV7NczXI101GfSkk81XIV11fgRROVa6AhbInI46GLmO4GKhiDJ9kkuckABFENWzFcTfc03dNAvKI5ed2VHU82PAUMxrqjajaknsiaq3qBKmU/eunnf/nSL3/0+pYt78uqQonqKFHwMTK2zRgzswjvO7R390ebVCNrI9fyXFi4eIHvo8BHAWi5EcHBhPPAlCCCMSWUUkwYIQRTAtTI+oVLkohDCaaEcsYEp5QSRukkNYdyBhCEcsYYS4oeKUYE+1QEnCPiIT84eGD3ts1vbdj09qtb33/94OxCv/X46/8JV8m1J49BHPkkSWf///HHf/C29rTM5TH4dr7+3b/cuX7pwoXx1Vs3FsangrhLKn3wzZK4hyo9VBv48QDMsWyxf7h7cvTZnaVzV2lz6Ff6QEgA+EjKaZsrrLniVdo5WuRHPl0+d7l97gJt9lmlHVb7vDYC9ECbY+iQE40VvrSKKp3gk2pr5cz52w9aZy/6NYj26qfuU14bhPEoaaBtrIjGCoGtTaUrFrpLq2cv3v9i6fwVWm+jxSW46BYriUGGVycm1fowqo3Z0nLUHPNWIknB85+Wji+OTp+9++WvT9+8U+4vk7gXxm34s3494bE+fhQGfC6FxgieOWquwBqIHl+q9ka37j+8cO/B3PgEr/fSdNEwbhXijqh0wmoXRKBhDNkhrfU7CFi1iCQ1dSjqw7CxXGyOi82xqA9F3G2snrv5+Vcnbt4ujpZpvRvWeqLaCuNWWG+HlSW+0OTVFqkuhbUeq7TThUuYikOrLV5psoVJ1BiU2db7ScRIvV9sDiFZtbQ0KjaHYa13fHz25J1HJ258fmR4Cip5n+KDuAOrkG8AjnWS0hSXgAr1W92261pg2oX605Pwq4jq3WKzX2gkeWjwKUrN/rHBie7ZKxe/+PLiw694s//mdE4Jo1JjKRvOv5fJbv5o14FDHxtW1vRVwzdMz3A80w4s8LaYvu0gO1mOMN+nHmgjwJzCCpwWuChHxXIBPLEpHInmCuVysQhwpMgLRYjZIExgyoIURtCEJknQBiV+ym1g4qWQYj0igQdOjl0Y2OAkJ6kPZwj11rMj614uoV4wRYQFlAUiJGFEw4gUigwACsz8kdL8kdLho+XDR0qHj5SOHC3PHykVy2GpHBZLQoSEsCBRoRIHE5diOUKHfPm9mb1vzex/e9+Hrx/YuyVvKD97/c1Z2z66cKRQCIrloFgOCiU/LDhhwU1tL4wlEahpEIgQNqxdIMwjjGwmHC5MCBaj1ALnbSjUD7a98OJzf/vGjnc/UlSDcw3ZHnHCgs+EyUMrKroisnloJV5cMUE268AHYBERWmyiDgFTzGT0iTtXo0yHl6bcLEbO/l2v/uLH/+Xlt155L5PNMpLzDcXToIAmfQZEEmUJpjp4dL0ALL6QV6Z4gex4kuvnwak7yStTgF0AwQeYX2xfsryc40nwENvN255s2DnbzZt2zsOK6xza8PLfPv/c37z5/ub3c5KEUN6zVEfVHJDBaranW65muYoVKKav2hMxiunLqpvTfUV3Zd1XTEeyPdnBGuE2Fz6hTkAsMPLAa1kT+OL4hunpuqcZrpYgFVfWXdmaxK/Znmp7uuHqhqvZnm64munLHjKyM+8//7M/f/mFH72+bduHiiphSwR7ibUza2b2qOpH+3bt3vOuZisOxg4Okt1K4CHkI4TAduWiYD3+8DACqJHQIDRxu/hAjUzqmgmjBG6MUs4opUmVNBxyzjlnjBFGGWOAS3goEMGYMCJCxDFjJPDdg/t2vbPpzQ2b3nl5664NhzK90yefPF6bqFC//sb19E8QfDz5w+pP1y1fHv/9b764dPnc5Svnhpcuha2+X+3hyiBY6JHqkFT6tDoglT5b7IfxiMadQr3bOX1lePnWkfFJVEkSQgFzkLjH6gMaj8LmKquPzPJxlxe7o5XVa9fmhyu42seVyZKiPhL1ZRIPeGMcNldZPCRxD31SP9bsnf/s9plbdw93l9FCmy32abUHHXK02ovqQ1rtJRHsSX75Mov7/vHGXGt46tq9c7fvzfWWg8U2q7R5ZQkUFbTeBdUIBHuAzrTYWGGtlbA15NVO8Ek1mD92rLF04fqtqw+/jE+dJ40e6DBYpQ05HBCumkaeg9Q0fVesPkiZibAxYvUBXWyx443RmYs3Hv166fwV3uyLuMvjpTBuRdUum0hBWa1Lqkm8KbzKelgT1fuiPhT1YaExSgrwaoOoOYZG2VKzf+rKnc+++Pv6+cthsxclaKklKp0IOJvKkqi2SHUJWJD/k7r3fK7jzM9E/7Ctundd413b1167amxPUJxRpBjFTDGJOYAATuqc3tzhJIABODkHJOYgkmIOIilRlDTREyThfvh1N45kf9nr9dwZ1FuoxsHBAUEV2I+e6EXdHpHhNJzndSvhVp8fJWZB9wH8ETSGQWM+11oEIqT30Z3Ln3zevnLTbQ15dSBKHV7r8FrHHYnM+KNbcY1eUO/GdR1xiSrUtY2Ov8QBGVFuedV2XAk/ima8Wjdo9P2ol+xUb6lz+ebcjXuXHj9buvfkAPPfH0/6pSqbrR6y8Oajx3bu2z2ROGQYSdmQFPiX0VZhRd3EhuYYGtIMpJu2Zjm6aWsmNmxk2E7sM7Ut6lCPuT5zcyLIublckM2HfWLFYj7s8CgGxalscSobkgoFP5f3/IBHHs8QKzDuQOoE7ughtsAWJXaMPL6HP+KICrARjDvQ3gEfjqKTSOJZCdCG7R3EoswG4ZtQG8QjaB7zA57NeyEQmcpOn8xPTeeK07nCVHb6ZL44lYXGkTAvIxzGHZerLh6zMzuP7Ft97MDaox+uOrT3/aMTx19dsz6NcVDMEqYJzxBCz+ZRvoizeccLTAAHMfMRtpBRBa7DRnahClfjru67BucaEQqmMky9MKbnfPXowdWvvfy3721a92EikaYkg3XT1qirUVdzfTPI2dmc7WctP2f4OcPzzFHw8e9ZkNHtGMIUKtKUqxhLFGei+hCZUoUINRcY4/vXvPrjv/rZ2p9tGzueIGTS1iRTwq7FXR3YFOA/wEQCogyAD7CDxCdUZ1DKgtSMmQTwoZlJ3ZwE/AGOEMNKAV4xrIRpJyE4Y1gpxUqaKGUax9576x9fefV/rdm6Zef45ARBk7aWMNKKk1LtFGz2GnZatVO6ldLNpDVaj2YlVTulOBnFgnr4yYw+oRopCykWVSgzhWcxoVlOSjdjO0ho+4j/tPHRrZRqZ3QjbZgZ2U6rjmLYiunIKkobtoSZNn5462s/+qufv/mjt7ZvPpA54eIxpO0+oU4clOUP9m4/cHCrYso2oSZyTOQAzgD+w0QOZOAtjHAELwB/ODQEH6GSQjkcABzwOLzFPAdwIUB4wKdC5ME55xTwBxOUc06ZIIIzgTkjjq3t3//Bxk3r3tu08a1tB7YkpfM3ri8vL3/79TffLH/9F4k4vvv2/6P+8s0ydIv9/rfPHt25eePK4tVrpcWLtNonlQGtzOHSgFb7vNwRlT6rzpP6nFPpO9PVcm/h6r1H/eu33EbPPlPHsx3YbKPVPqoOaGWO1ea81gKq9mS3cKbSuH7vYfOjG6TeI6Uu1GxAsZioLbj1Ra+xFHTOoWov403jYHrx3OV7nz5vXb2Ja11U6sDumqj0eXUOTKO8Ogc7uqK+SGrzrLnAagO31OksXb328Fn36g1a7bNSW5RbbrnrV3pBtR/aQmtD6EIFi6vbXATzhKh00amyP1sZXrz08PMXl+4/ynbmrEqHzYT2UlJuk2oHYi8wxeKWu15l4FUGsC4LAzF+cwGG7vz6nFvtkTO1M525Ww+fXX307NTwHKt2BeRFS4Bj2rzcgr0YUBB4uRONxfRBZgpNplGlKVhZc61FyNn61X557vztpy+uPnoyPX+WN/pepcdnGiCjiHKLlZp0tsHLLbfUCkptUW6JasstNUOfR7UDuAoYEV5uheRHtRPUu26l5VY7fn3gVXq5cMx23qsNT/XPX7j/7OKjz0pnL7FKX1S6rNT2Kj14fUA5bqUVw4WIzGj7EToJYz4jZ6VMrNYW1Vbc4RHUu6DCxDu3uXq/0ByOdqvPzl04d/vRx59+df3J8/KlG5tSyoe6kas2jOLMjpSyfu+uvYd2pDKHwWGnmJJsybIlGZaq2bpka4alWkgzkK7ZumaZBjJNW9MdzbBUgCMG0g2k28gAMSXsGfNFkPNhKC6fz+YLfmEqW5zKTk3nAH8UprLAJRSKQa7g+1nhZZkbUOET4RPBMaMOmPQJt6lwCLcJc0blGELtmMYgBEUSjBODGMAx8By4YBzFLtcYf6AVZ6tFqIWwMZoHDukZgcG76vosm3OzeQ865gvws0wH+Sk/V/RyeTebE0GWB54Z0ARR9o0dfP/g3lUHdr754e51R5MTmz48nMZE5LxwtIXplOuub+YKqDBFvKwuPN3zzBBzuCuBl9ioEYIDEaZnQ0MolQEfuMzw8trEiU1vvPIPb61btW18bJLYCrF1K4OoHoIeV3N9w88ZQd7M5Z0ga2Vzth+Yrqe7ng7ODwAfgELiahBM5RWrbNSaGta3E5lyxfONyaNbXv7X//bz917afvx4QrAUNtNWhrqa6+mUycIzmFCpkAiTURSQATsqqDAmSoXpXCtp2knTTup2AipAZDOhmhOaNWlYk5FfNWnaSd2cNKyEbk6Y1qRmTSrWpGZN6lZKMyZMlNKNsXVv/OMrL/39u9u3bJ2YmCBo3FaTVtrAkkOlkHfBaRB9LCflOGnHkaDcTHPSphVGcw0rZZgZzYQdu0lVSzo4rEtxfVN4BqayjaQwmwM8jTmpRUVqupmUzdAzK1kJOaxfy2iOBK4XzLSxgxtf/tF/f/Pdn27bs02g45a256g6sV9Wdu/94MC+LbKaNrBjOLbh2GA4NRwbwIeJHItim+CQ8Ij0F0AYcMEp41RQFh4Uej5C5AFtpygWYgTnnAP/ITyXu3DFOOdceNxljBHOXSa4YC5jTHDqmNKuPZvWv79m1cb3f7bt4AFTvXH3LvhARjiPv9R13P9y/BEWx379zfLychxcjv+6vvry+f1b127dvt67dNlr9p1K1y71UWVIykNSGaDqAJf7uNwntXlSns/V5ueufnz27sOp+XOo1KHlHq1AhWiPlnuo1MO1IWsuWKdrsp8PStX5K9cv3nk0PVh0Sk1S6otKH5ZaIZsKx20usmqXTJdKre7FW/fO33uS687jSpuV2nHAhJd7bjVqGYe6s8ZCGHKp9E+25i/feXDp0SfT82fRTJvNNtxSyy11+Gwb7o5uuetWB15l4FeHQWPeay3x1iJrhvXq+GT5VKNz8+6DB89f1C9dpc0urXVFqUcrYTYVjKt4Nky+EMjHQv4CNB34QSpzojYMLSal5vDC1adf/vL83bu5/hKvdbxqh802eKnJyy1aadEKFG90ebkT/6S83IG1OVbt0lo3YomGMF4jakO3Oe82F73asFDvnb328YPPvxrcuAvTKjGlAeQBnW2wUpNHh5Wa8KGYbUIEl5dbrNQEcQrwmVtpiXIL2j7CnG2179W62fo8LAu2Ll6//uzLhTuP/d4iq82FJEcFTKZtABkBiEr174dZ/HDYpetXOvG2CyAJ+HK31PQrbXg8D13sjV6+0c83+sX6IFsf5pvz+cYgqHez9WG21is0h53zH9149PTupy+uf/YLq9Zec2zSnD6da7Unmb/9+MSWD3cdGT8gKSdULQlbXBkjnTEysiUrtqJaimYrmq2qlqI7mu5oJjaA+XCQYTs6cCGGpVqObmPdQhp8CiACd4lwiR9wL+Bhn+lUPh+WmWahVR3q1QGITJ3Mh7fzYgA3eD8rvICHFWQedT0aGks5gvffBRbOCC8SGkEItYEIGf0s6DXwhFgDgq+KXK5m7Ccl2CTYJNTCzCIcxJoQjgiXCJ9A72qu4BeKQaHoF6eCbE5ks3gq0LlzTJ7clT6x48TB9ccOb5tIjG88eNR0s45HVaKbWAe3KaEWY2o27+SLOPAM39W5q3Ff577q+kbk21AhMRsf4UFMV4kMngphGhcyE1o2ZyvJnW+9/ndvr/n5B8ePH8NYJkhCKuzlEqESKjEuEaEKz3JdI8ha2bwTAC+StbircU+JMjhKHIRhkfgCcAQKRSBNw7jCuES5HgQodWLraz/+b2+++5Mtx46OC5rCpmLLmCuYykwYrh8ezzdcT+dCJjTt4DSmsrOCAzKmk7FRGnCGYafB8xFRIIA5Ji0nadpJw0pYThJcIMCLgEcE4IiBJcs4se6df3715X9YvXXdzkQ6LUjK1iUz4+AMYRqmMkKyRSUbpW07ZaM0BHwcJ20hCXpKDCthWCs7NbqZVI0UFJlAbMe002BzAU4LYwnaTUKfLARzrJRppy0nY9hp0HQMO22Zim6lDCdp2TLnxtih9a//5P/atPUtwcbUiS2HEkd3K5m9x/YdPbRL0xTLMgxkruAP7FjR9pCFQ10mbtIjjDqUUIrZCvHBYsElRhvhYeEzOedhETCnri9CzUWEBEjYGswBzTCXCyaoEIIxQSk11PTu7RvXrl/z7sbNP9tzeJLxR4/vRYu4cCv9j/HHn78o8yfgP0Y64aPMyzfL3/7x93/49MmDu3duXLh548zcOVrp0GofVYZOdUAqA1hco+XIRloe1BYuX7r3rHnxY97oW6Umqw1IpUerQ1YbsMqQV+dEe4k05tPByQx2K53+lbv3u1dvuI0eqXbiUnNRmxeQcW3OayfL+nSZnKqK6dmlKx9df/xZ5dI1p9ZC5Rb8jzWUh8KECqRaBNSdtRbd5rxfW/Rqw/6Fa3c+eTa4fkvU+wARRKg+rOykgOfDr8951XmvOp9tLPHqgJc7dLqSLbXmLl259+zF2bsPg+4cKbdFpUsrrfCGXW6JSltUutAXAjKQC63t1VAVCsO30AZW7uBT9elG7+OHj+9+/uLM2YtgExGVSH0IYybd2Acaxl7KXRi2DT0ukazj1udEY85tDILawGvM+7UFrzac6S99/OjZ9Sefnj57kTajldrvkgrAgvDvtn2MtpVH4ZfwO/rVfjw+t+LkqA2Cxrxb7RW7C2fvfHL16RdnLl5lzQGv9cIfJHoptwIu2k52pUass9I2FgEjgCa5Zj/XHAS1gVtpi9kGn2m4peYoOsk3Brl6OEEHtEe+0c+3BkF7OFWbm2oMm0uXrt1/+PDFl/e/+HLh7qM9JtuSUPxai8zWjlt024EDW3duPnZiXyJ9VNYSMGyRMdJwJD2j6pKqS4opA/7QbNVAetjnMZKJdbAJjRcOMSykWY5uO7qDDBSJGiS8YcPkLPMCniv4+RVfZy4EHxH+KE7nTp4qTJ/MwwGZA0BJoRhkc258IGQLuES4JIYmETpxGF+BJvFFCFkoqDz2KB0CeAWkmfhBymxKQjQTxYPNFa8Jt7mHuYe5SyD3G2R5Lu/m87SYM1wyoaY/VJN7lOROKX0wpSQ37/kwqRmWxxSBdWojbFLhQB2W65v5Is7lHS8whWf4WdvzIkXG1cDAEaMQeARaPQB/wP+Oc65Ba3uQNWzt8Oq3f/jGqpe2Hj50nDCF84yjqURzYAiGKpwqhIWECry+6+lZEGhyhheY3NUpV0ADCnvJmAxN7ZGlIy4XgdJVlQglyFpqeu/rL/31Gz/7542H9iURzSA7bWUMpCGqR2yNLDzD80wvMJkrw88FokzoP0WpyIiaBGcG2EuhxF03k6adjFIzSci/ABYxrEQsxxh2WrGSiEiOOb5m1Y9fefXv12zZuDORnKQ4acopM42o6gkdMdjBUUD6oVSBzhJCJcdJ23bKtsOsjW4m4T1Ur44eUIVslMIkw4UqPN31DeEZ4JhBFJy2MiKKjSQLSTaWLSSB8ISQ7DgSQnLO14/uW7dxzb96ZL90fM2hySOHLOvDIx/u27dNNzXoHAPOw8LIxFY4fEgcqOSBA32+lGLKGaCKCIKEIgvljLsipkbi7DrndBR/CI/HWkyMP1yXx890XRfy7UIwxghnSFcSW7dsWLdh7Ttbtr6777DsBY+f3l9eXl7+dvmPoZPy+29//uBj+U+BP8K88tfwdwTtKf/26y+f3Lt+/+Gd/uUrXrOPy11wmJLy0Kn0UalHKgNc7vPqHKkM8u2lhev3F27dK3YXrFIbVQfQMi5q8zBmCykSc7YzQXycK1y8cevC7cdQuYGqPVbpg/HCbS6y6ryon3U7Z+X8GckrsJNnKs3uxw8/ufzwodebI+U2tJHSah9G1Eilx2s9Xp1zG0uiNg9rrl4jpD2ufPzwxpNPpxfO4Uqbz7b5bNst90Ulas6ohT3lkYSxkG0s+bUFt9x3Sx0x2zzd6d+69/D+8y9rF6+wegcQRqywhMxEpUsrHQgBwbKdWx2A2xRoCa/ZB0GBl5riTKV3/uKjF1+cvXs/25unta6odKGgAsiYFckjnoyp9r53QvBRG7DawGstec2h1+zDWExQG/QvXb///Muluw+DwYKod71qxyu3vXKUoAFTRbnllUMJBlZtR/0WImoVyzb6YelIrQ+ZXhA7QHkJagNQXs4sXbr+yRdn73ySnz9L6r045yJCl0bHr3UBf3jVdrbWDaqd7/EfoOn4ja4fdXi4lTYvNcRswyu3srVerh4eiNfmmoNso5er93PNQbY5yDYH+dYgqPeKrblia2Fw9eYXv/rtw8+/uPLk8+mzFzenpTHm5Zp9pTi9KyNv2LNn9/6dY8lDKWsybSQkdXJ04RMWMVQjo5mSpGdUR424EBVYkBBwQMkpMmwUChY2DqtOoW0MCk+jG7YdgwBwrfoBz+W9bD50hEyfzE+dzIPNc/pkfmqqMD1dPHlyaupksThdWDlT2fgUikEuF56wYcx3PU+AhzQmS2JQ8h3/KbXhABGCiTmKQgC7jBhawyfDLDmhFmUmYyalBmUm4TZzEWAdAaSIi4WrZT2JWEekxG4ltVee3CWlD6c16f1de1K2rWJz+9iRhGAqdRykE66Pxl7Aher6puvbQH58xzHqavFdH/ZsY3cnExp146itkQtsgSfWr/3xG+/8eN3+fYd0Ky2IhHQDaZgr0e6uHBIYkM5lqhC65xtgiXV9E2pI4txK2OcRyj3yCP5QOddY2GymBllLl/a9+fJfv/L6v7y/b984RhK20pZkOrKDVIsqcXyXCRURCfyz8LWwYAfgA7ylox1lMA1jWBE0CfMyKxYQw0pYVtKyw353sK9aSLLN8fWrfvjay//Pmh0bP0hMJDhKOLpiKw7RMJUQytgkY2DJdDIOlhGRMMk4KBX5YTOGnTYdGQAQyCuGldCMCcNKmHbCwimIDUeNJhn4poRpwrO8wGKuSbmOUAahTAyzHJwJo0BEsbFsOhnLlglKZia2BvZ2lN40rkweVIxN2zfu+GCNbEgr+otjI4LDNQCKMEUYO7AeAEBkhM+gUH7DGImRB2GYEMIYiz9FKQZIIYQY3UKKwQdQIEIwzxOeJ4RgsToTfciEYJw56cSxbZve27Bh3btbt63ef9zK5158/hQaQb4HNf4ikAe8/Sn8H/Ffx7fffv3N17/7/Pk0WSLGAAAgAElEQVTTZ48fXPr45nRvAVV7qDpwygOnOu+UB6TUxbN9p9JH1QEuDUipX52/dPne0+qFq6TassstVO2RykDU5sGUyqtzrLnAq3NycCrN3fb84vWHj0sXrrBqNxysrw5FbV7Uhqw2x2sLfuucaC8kvNwJ3cpOnb5w9cadZ5/VL1wh1Q6utFmp61eHXriWAjd4YDsWocXLay25zXmv3O4sXrr36fPhzTu83Sfltlfuwv4ctHWtlGTUw7SIWwevyTw0mheqvbnzVx88f3H27v1CfzFssqp0V7BLZQDG1XDvDdiI6sCrDaOZt/mgvhjUBqLcojN1cqY21WjeuP/o/he/qF7+SNT74OVc0UQi2gOoHdibdUcejG2tojYU9T6vD73GvN+a85pDmPc71Zn/6N7jO88/L124xFvDOKbrVzpe+TsdHtBnulJ1OoI/AI7ESdcYf3i1fq4+jJpJB15l4Jb7+dZw8NGda09etK587LfmQl1m5GsBQkURlW4IPgBtjGzbjlpQ/VpXlFu81Ii4kAHYO8DtkW8M8o1BrjnItvoAO3LNQb4xyNaHZ4YXZ+cunBqeO3/rwYPPv7j65DPpdHnd2CQ6edqrNo8gtm3sxIa92w+N7c3IY2k1OSlPJqTJpDyZVlNpNZXR0mk1CV3XspGRzIxsZGRLkq2QBVFMWbUUwB9AddiOjrAJQZKRVjHLwSZm4eYLwsb3QisxCglybi7vgS81XwyKUbpkeroIZ+pkcRSCADUCfEmxmM/ns7lcACMvQc7PZv1c3oOTL/h+wDx/BYvE1AgXiBKbYOt7+OO7nIdFicVCKQeN4pLIXGJRZlJmMm6BpzV+BS4QZ6mATzravsSxbeOHN08c2pycPDCRSq7+YG/CdgysvLH251uOHZE8oVPbxAYTRthwKsIJXO7qRChAS8ANPhZcYggSdngIjTBFeIbwDO4pVEjh4K3QhKcznt625eWXX/tfq3fsOKhqEicS0k2sY6bB62MqM6ERoRKuc9d0XQM28KI5OiVGOVClOtqpCnQI/GEIz2AqYSwhkqFc9X1LVw+8/urf/vTVf1r/4QfjmKiMKLasYdkkMiaQAYZ9XRUTHWIyGEvQGY9w2nKSCGUcJw19qSBYwNHthIXTFk4bThL8pyvBGTv0XoT9IlZaNRIqSjtUQtbE+6t/+PPX/n7t9g3bkxOTnCSRkbElw047OGM6GR3JGlJNrNtYtREM+WYiukI1sGISNZywMSdjqAHjwDaWDSxBoapDDN1Rwy0CojlYtplOhcVdU3gWZK0J0xwsI2wwpiOiWFw3mWZTk1CD8XTO2WWnt4zLyb1JafvOzXt3r1P0tIFM3bai8K0NmIMQhDEm1IaNAkxRzHmMHkpxFG+hlJMYfwiXhL8XnEYsB43pEHiO64IXhAHb4XvCc7nrghzjcjdSYcKsjJMaO7Bly9q1G9e9vW3P2qNJr3rmF798sRz9X/2oIyQO5f4J7u//mbf/cvzx9behNPXtt8tf/+43v3jx+Paj240Ll2i1j8tdXBvi6hyuLjjlgV3qg9uDlod0pldozi9evzf46E62OXBmGrjcxeU+lIDR6tAu96AClZTbaZHzTp6+fufOuXv3gu6CM9t2Kl0whbDagNfneW2B1pfc9jl7pnPEoQndaLZbtx59snT7UdCeByuJKEW1pJWBXw2DKqw2x1sAOxa91pJbHUzVB5duP7z59LPS4kVcadJKK6h2vXLbLXX86lDUhtn60K/2g8YQ6jHCr20ses1hUBvkKt1yZ/7je48efP5V7eI1cE5E5EF3Zdq+HiGYKPELg7p+fU7U++A+gfZPUerw09XWwtLDz1+cf/goP1j0akO/0svXul655Za7otx0K62w77zUBBICqsfj1ZjwOzaGQWM+qA3c+pxoLBRaC/nGAPBQ4+ylhy9+cfHh46m5Ja/WDap9XmqC0jQqc8QSTxxFie0XUIH6nSqOeg8a3KFSDAwf2foQbKezc5cuPfzs3MOnp+fOs3on3LiptHmtIyrtbK0XizhhXLbSASQRJ1/8kfZSvwb/jZpuqemVW0G1E1S7wHlka71sow+iDJyg3ss2B7nWMNcaghzTvHC9dfnmzMLFxev37jz/YuH2/Q9Me7uk+bWufaZ61CKbDh/c9uHOieRhWR1LqRMZJZFREpH4koZ2BDgZLQWMiKSnZUsC2AFHs1WwfViOjqL1K4iQILBtYhNWXTAL6zpidiEKnoQQhAssXOL5LMgKkFRAZylOZadPFaZPFaZO5qdO5qdPFWJFZlSaCQHKVKFYzBem8rlCNpv34lhNoejnC16+4OXyXqzURDINimseR2BH6F0NIcgI/qDM5sKOba1cIC5sOABBKDMBkRBqEGowbgmaCtiEmdk9dmDD2IENYwfWnTj2wYnk2KurVo8rmhc4W7f87J33Xtu0f2+CMEtwm1p+QPyszTydeXoIR4QqPAMgCIAP4EIwlblQKZOjftJQv3B9I/AM4avMlUPJJtCIkFxP3b/rzddf+4e12zfvk+SMS4EFCZOx3y05jQrKlEhkUQAlICIRFlpTw+/OZDCohkEYrhChAkFChEK5EniGYx979+d/8+pr/7hm5/bjDkoLkrIzNlYdKiEmwwIwwAvCNEx0G6UJkSmTCZNNO2E5KVAoHJwxUcpwkg6VgDwwnKSFU1FxSORajYQb05IMK+U4ko3Sqjku2eOqM4mIRJzExvd++OpLf7dmx4ZtifFxZieQnHYkA6c1M6kaKdVRFKyplmw6qmFmLCttWWnTTpuObDqyhRTLliEmE3bAG4nQAGulDFsynQzCmkM0A2kG0gwbKkYSEizt6ZO6OQl+W8IUL3AoMwmVsJM27aTqTBp22kaSgyby6EMjsXlcTh5V9D17dxzcv0XWUrpjaJZpOHaMPyK3B1nRX8D8MTqZxAg8jVLKGAu5DcAlHMFvhHDJ98wfMRyJ16EZI0ByeC4XAFBcBmZV4bmu64bYhSGGzbGjezdtWr1245Y3PvhwU0I+02z8/g+/GUUZfynIA97+JP6P5eVvvvnmj7/96pe/enH+9u18f94p1UgpzM2SyoBVhnS2QyoDVJnn5Z4o9bpnr12//0n13CVjpu7MdvFsD5f7kMIlpQGUn7rNRVTqoJMzgwsXb33ypHnpOqn0QjBRHpJKj9QjDqO24DaWrOnKmI5tL7hw9fqtJ8/K5y6Scts506HlASt1ca0PHAOQJW5zkVfnRG2BNRf89lm3vsBnWs2FC3effbZ4+z5vDdFMG+6IQAC41Q6v9YLKPNAnXmM+21zwGvNBa9FvLrjVgV/p5KqdufMfPXn+JYRcaLkHUgittHi5BQwKr/V8aPiuhFUfoh7KH2HlVxNaRxfd5iIrtYPZ+qVbdz558VXj8nW3BVpMm1eabqWdLcO9v+NV26LcdCttrxzVglXa/ki3OuRsc42FXGMB/uS5xoJfHXqVXq7eO3fr7v1Pv2hcu+m1B9FgG7wCFJNEHosRIcaLYiZ+JRx4i5WXXL0fVnvVBtkw2zIMGkO/NedXh0FlmG/Od6/duv7sy/51MM+GS/es2vZq3dDzUV5JxoILFSpK48xtEOVj47p0XmqIctOvdPKNfqE5yDf6U83BVGOYaw5gqzbGH/nWMNccFOuDoNo9PTw7d/POrU8/H167Mf/x3Y+f/zI/d3HV2AklVyy2+xOev1tRd4+fODp5JKVOaHpKNjKyJWeMNPQ5AtpIacm0mgyZDz0t6emMlgJcIukZ2ZAkPQNARDcVwB/2d0fm4MO4twP0F4AgMPsSOSdWWBDIsEBcFkSZbM7N5T3gQmI55nv4YwWFTBdBpilOFwpTecAr4BfJF3yoEQM4Ai8LWMQPmB9wP+Cez0aNI5ABjitW47wuZTaP2A4gPITrcGFzbjFucWHDe9dDlJlQncloUqCjRuaDsUPrTxx8/+iHq48d3pZSki+981bGof25NqMTe3a98+bbP96we+uk42i+p3OHe44XONw1YZoO1umiujAFkrHhQK5QXU8nRBZC50IFUgQeJ0zBVOLwZFcWvspdPRuoxw6997PX/371+2v3JBIpwWVsmJbiYBlTmRAZ7ohgfUAkA/kaEFzoSFyWUCmGIPAe/lSIZEIBhcmEKYhJmKUJkT3fIOjY+nf+6dVX/vbdHe8fMCyJs4yjGBTYAoUJAxHJRilMZcpMxKCOLEOEYpOMbicAdpgoZZMMWD0cnEYkY1iTujlhoxS4VuG+DnldE6UcnNHNCd2csHBKx0nNmlDNcdNOOk6a0eSm9f/68kv/c82ODdsSJ8YpSmAtDWkUIyGbKR1rBtIsWzUdOUy+2Gndyhi2ZNhQ2CqZTibco7EmAX9Ad1noEbEkeLJpSfCIbE6o5gQUlmjGuGaM6+akaSZslMZcJkIlREY0ZTkp00xY5pGsuReltkl6ZsK09h/ac+jQDtmQNMfSw/0X28Gh5oKxQxgOlReCCEEcAAfDmDPKQ/RAKQb8QQhaIUWipmDhhhJM/HyAI9+RY6ITNpNFHAnoMK7LBaeuYJwRxhFx1CP7d23auGH15k3vfnBwl2LPXVz6XofnX9DbnyL/8sc//ParLz978PST+vnzvN5G5RYpdWl54JQHuDqHKkNcGkDPBz3TnmovXr31YOnmx16rZ5+p00oHl7ukNKDVoSgPRanHKkNSn8OzHTt3ZqbZu/bgwYW7j/LtOWOmictdWg6H7FF1gGtDt7mIy117tqHnTyvEa7QHdz55tnD7PmsP7ZmWW+7DFC0tg5V1LkQe9fmwmbS15DXP8nLHn6ldunH31rMvZs5dssp1Z7bNSm1W6rrlfnjTrfVFbSgqfVYZQitorrXo1+egx7NQ65c6izcfPHr05Zetq9d5rSdKHVHq8HLPqbRZqe1W2uFqCegXERYJ9+4jTOM3F9zW0G8u+LUFfqZT7s3d//TZ9U+eFIZLvBZmSVi5Abv2PGo6j9vGoOo0hAhxzWjEQAD/kW0sZZtzXr0jyq3S4PytJ59df/r05MI5aBUL3Z2Vtlvt0EpLVFtiZFc2HGMbOaP8h1frAq8T1qsD/mjMQ5WZXx+wUvv04MK5u08uPf5s5twlVu94tX6uEpZ9hd0h5ZZfgYzuyouHtWNR4Dbb6Af1blDteOWWW2pGDFAjqHZy9X6+MSi2+1OdwVR7Lt+Yyzb6heYwqHbzjRB55BuDQq0/2xlc+Pj2zcdPbj365MkXX9369LOPnn0+kZ96b3xSlGqFdv8wE+sOHFy9bdOefVsT6f2p9FhSnkwoiYSSSMqJycx4SkmklERCmUyqiaSaSOuplBLaUVUjo5hySkmm1ZRsSABBZENSLc2yNdPW4vytiY1R8QWNTr2EjxgxBBmtEYuSKdboP4WuRzyfZXNuPgyVBLFH9T9gQU7mY7/I9Kmp7xWFTU1Hid+Cv9I+UvDgZQGawIH++FHLyHccIRH4gMOFLVyHc8t1QwjChS2EzbklPIsJg7OET8f09I4j+1afOLj+8J5VB/dvSauZV1avlnmu3mkIX80WtIljm95+64drt284rKtG1jM5wdT2A+L5GKqumGt6gSM8Ix5/cX0TcAZjanjtauCciOQSnUbF5xDQJTzDhOrnjNT4jrde/ftV697ZdeKELLjOHR1riOpMGKDjQNFZGOX1bS+wgBSJ9ZeQdGEygI8wssui/AvLMB55YEW4nyc8nbPJLev++eWf/I81294/ahoZl2YcTcGyRRXCTcpMRBQLpzHTsGsQrtsobZOMwxXNSWrWJKRaIC5r2knLTgBIspyk5SQRyYSPO0CHpByccUgS0YRunTCchIXTJkpqxrhhTNoo5WAZ04nNG3708k/+5u1N720bH0sRnEZaysxAS6lqJGysIqqbjgxyj+lk4j0aoChsR9GtlGqnNCep2wl4WtgwZmYAf8SQxXRkC0mmI9uO4hANUd3GqoUUh2gO0XRHNYjBXBQEKJsTuaJwRSpr77ETm3RDPpaR9x3cvf/AFkXLaI4F/lMzLD+1oX4MU4SIE5tPI7cH1IvhETyx4gUB2B1fR5ZSSkOBEj7FwPMBn3XdULvhnLpuSHgIwUCOATjiciE4sIzIsfV9e7ZseH/N25s3v7Vr/wGH3H38+C+L9ojf/svxxx9+/5snz5+e//jGVKfHZuvkdIOeabvlPi0PcLnvVPoAPsiZrnumMX/po9uPn1SWLqDTVTLTBOtlqKRUhqwyFLV5VhtouVMoOz134fLtJ09rF6/wcgvNtEmpSyo9Wu1DPIQ25v3mEit11dwpLVvMz9TPX7v18Sefli5cwZU2LvdJqQvxXVHpsxoMxi7w2kK82RZ0zpH6HJ1tNYZLd598evbuQ9EcoDCU2+LlHtRnudUeIB4/zMgseK2lbHsp21yAEZNioz+88NGTzz+7+vhxoTsnIoQRWkErbfgxSakrKl24owvoGqn1eKPPG7GPZN5tzvu1BVbq+qXmhes3n/3yV91rN3mjSystVu2KcssttSBMy0pNUmnQUt0td0WlzWsdVmuJaiskP6r9oDbw6wPAN1BqDu2i2eaCV+llS62zl649eP753M07fmde1LsgUhSaA2BQIsNHN/Z8xIv23wnCxCpMtQ+GXL8+yNaHkGj1mwtwss0FXuu1Lt64/uTF8OMHfm+R1QZutScqYQlYlA1uu5WWV+949Q4kb0dRSFDvBVGeVsw2+ExdzDb8StuvtINqB1K1OYjXNvvgCIEUbr4xmGoMAX/kW8NCrT/bO/vrX//62+VvfvWbX37x618//uKr4c07OzVjl2ZNd/u0VP5QN1bt3rNl15ZjY3uOJ/Yfndg/ljxyLHn4eOrIWPLIRPpEWp5MSRMpJZE2Eil9MqFMprRkSklktFRGS8lGRjakjAZESCoiRdKKKWu6pBkyLNya2LBIyIIA2qAkLAQLuzqoPdpDCpJNjD9iUBKmdgV2PeKK7+gy4OcYPQBKYi/IyUiLmTpZnD5VgOvp6SLgD4AghWIAXpNYmgF2JHazAhyB/Tk/4H7AXA/MpN+xo0aKDGLc4txwXcv1EBe25yHXdYTrCNdxuQz6y4mD64/vX3tw1ztHDm5JyonX3luzP5EUOcKFKgJjqmhJiV2rV/3zu5vWHpJSRjawXIEFyha4n8NBnmUL3M8iP4t83/I8MwhsP2sLz4jMoRpYRMGTQZgWl51TriKSQSgTDs5xiTIzyFpa5sNVb/7Tm++9+sHxY0nODIFMaiJhuoHj+qbrm9k88QKHMIW7ZmGK+1k7itqqKy7X8AL8sDoTmss1WIoBU2qY1xVq4GmYy9w3slzZvemnL7/8g3e3rDtkaGbWyziK6iiIWMInzDUdKmlOGgnTCxzCNMNOO1xziBIyH07GBKcFkWwniUkGk4yNUiZK2igF9SExNYKpjHAaU8nBactKEio5NGXhhGaM63bCclI2VilLbVr7Ly/9+K9XbVn9wcR4GmMJWxlb0kwwlGRsrDpEM52MhST47roFmduMg2VgRzQnrTlpUF7gWrVT8HwLSZqTNmxJcyQDKwhrDlIRNR1iWMQwiO4wC3EbQdUetbFwMLMQd4hne67kWbutyY2GqRzPyLv2bj1ydLumZ3THMJAJKRg7rCCzEXEchoDVoJzAjgGlWAhGeai2QBwGwEeYVRE4hh0w0AgxFigmFm4IMsD2EUIQl0GKjbsC8Ifnea4vPOF64dy063mBJ1zhYp8zLrBtpHbt2fT+pnXvbNz89r7jY8x79uzZXxz4WP4/gj++XV7+Oh7iizpNv13+5o/f/OE3v/7qzpNP6otLXr2Fz9Tw6So+U8OlRr45T0pdXO7j6hwq9fDJSrnbv/7g4fnbt91a2z5ZJjNNMtMmpT60rbvlIa0O3foCnu1o2eLJUun+g0fX7j3Id4ZotsnLHVru4doQVQe0MS8aC6I2T6t9Iz+btAXNF1vzc7efPF28fd/vDJ1Sk1Y6otTzywO3CiHePiRjeX0e6thF56zbnHdOlr2Z5sUbH995/kXp/FVS7ZCZplfu8tkQMcDwvVfr80ZfNOagC9VtLoLhI9dYyNX75d7CjYePH734sn7xujcy1+6Vw90yeISXO9BtCmUhrDbg1ZAq8BrzfnMp21jKt86J2hCfrsw0e48eP7nz7LPphXO01uXllqi2WLnBo2oNOFGPZ0dU2qTcZKUmRG2jyMmcqA1hw9ZvLgSts7nWYq454KXGqUbnxp37tz97XrpwhTf6brmbq3SD+krCBaQW8JNCTwmQK1DhJaott9b2a2GxGPS7A/gQtSEwLl5zCMjDa8yL2jDfOnf+xsNrz76cvXDVa/bBsOKFbFD0l1bt8ErTrbWhNp5XmqIcmTki5OGWmny2ymerfKYOn8rCxl6lnW/0i63hVHuu2JnLNlaq1nPNgV/vgRwTBl7q7Ys37y5/s/z0xYvrnzy5/eLXXn/+vRPjen56ujtM+vntJ8a2H9pz7MS+jHQklTmSSB+fSB6fTB05kTo6kTk+mRlPSBNpeXIyMw7XKSWRlBMpJZlSkmk1PPAhHEnPxEBENjKKKUHzh2WHdAjCpoN0cJuOFqVHlaYrkdf4dh6feNUlXt8ULvZ86vnUD5gfsCAL6VYBoCRf8KBsI4YjMcMBnaQhOgEHSeRmjbIzK1816leFE2EUcKIE+YKXzYlswXUD6nrE9QgXCIIwjFvcNYH8YBzGXCzXN4Wne1wueAk7vXv80IaxA2uO7l51/ODW8cyJn7zzbkJTp6azoZ2CyH6gK/L+99f/9O01r+8ZP64HvukJxLEf8CDPsgWaLzK/yLMFns/jIOcI3xZC9zwTvpGIGAjCFMwVG8uYhqt1cW4FPCKca0wYbta0rEPrV/3wrbde2nLg4AShqktUalGP5Ao0CJCfRYWiG+QwE4bn2cVp4WdtkGOAhvneNg3QISO4ZHRoV8GeGjV/aL4n797y6k9/9IPVW9bu02Xd81Xb1GyFe1h4VPgIYQ1RlQWIZzGiKqYyrNFSqiGUIURFREFMBmDh4DTIRjZKw7guoBDCFAdnKNUQCgM74GaFZ2rGuGUnbJR2iMKItHndj19+6X+u3/H+rslxWXCFmLqV0cyk5qQtJAExA/5TyMXYSHKwjLDmYNlCCsgxFk4bOG0hyXEUaC6xUCjTAFgx7LSNVYcYsKpoEdNhNuJOdGzEbSwIcTH3HCYMgid9Z5d2bL1tm0eS6W27Nx05tN20VBuQB3IQsjGyoYKdYIcSBF4Qxkjs/wg5D4FDqiOyeng+i0m+SEBhrsvhwHWMS8IH3RXOQwhPCC8EH9/9KnjQ80RsaxUcaXJy5/ZN6ze89+7mzasOjhv54pdfvojuyd98s/z118vLy/9RLvfP6u1/H398G79bXl7+Tvgnhl/fLv/hd7//9bPPn89fvZpvdkW1hmfK9HSNnG7QmXpQG/DqgJS6tDJHZ3r5SufsR9dvPHlSWjjnnCyjMxU023Rmu7gELSC9MG1bHhonK3xq5uKlK49ffF4/f5HONvCZBp1tgOzCq3OoOqDVodtcxLW+XDg5rpr53PT1W3dvffrZ7PnLtNLi5Q4H1wX0Z1SGojYPvgrWnPMai17zrNs+h2c7Tu50vT/38MmnF+899DsDu9rk5VZQarulDgy/iUo7pE8g3FtfCFpnc82zbnPRby7l6wvTzbne+cuPXnx55eEnxd68iABBWD0O99Ryl1XbMCAX15v61b5XGwa1Ba8WDs2Dj8SttMnp0vnLVz598dXCrTus06OVlphti1LHLXVEucVLTTbbECOVGxCCZaVmKMRU++FqTLUjGnN+fS6oLwb1xWxjya/PBfWeN9uoLZy9+/Tz83ce5vvzrBp2leZrXbfSJjN1eClRbvGZBpsNEQ8gErcS8iveiIokKiMNJdUegCrQp7LNORCSZvsXrj3+9ML9Z9P9JVbvgMkjnsQTYXinDc3xuXovqHdFuclKTbfaCWoDaDjlpRqdqbCZCp+tuqVmhDw6YrYJWCRX7xVbw1yz71XbQb1XaM+F/WONbqE5zDfnQwtIvT84e/X3v//jF7/8xfUnn1785LPjucLmtJRvdt1K64hDNx06smrzhj37tk4mD6TUE5KelrWUrE0k5BOT0lgyM57MjE+kTwD4SEkTaXlSUpOylopMqSlJTUpqUtIz8QEvSFoNIYhiStARYpgK4A97xJE6Ot0St5GO4g9QN/5dA8dKTJcLBPd7OJ5Po4INOByaNka9HTGqiIBI7uSpwqnTxdNnpk6eKsQnLFAfzfHmvdFaERipCbIil/cA6OSn/PCi4GVzApI1fkBAK2HcCk0hrsldk7u6TyWPjZmZ3YlD6ycPrjv64epjh7ccmTj8k3ffkhy7UPShuZwxFVOJC9Wwj23Z/Pqbb/9k+4HdKYQ019U5ZgJ7BQYoJFdkuaKXy/NcgfpZ2wsc6P/mrh5XsxOmYBa6Skm0EgftIITJjOmEyJSrnmdSNLlh/UtvvP0v6/btPuZYsqAKsoiLgzzJ5liQF7kCzRcZ54afRcVpFgk9uvAM7uqj+APiKvDKYAERnsGEBrgHSk4xlRFRKFddkdm9/c2f/ugH72x6Z78sKb4vI1VHsiNs5tpCmBaSENX9gHieTalGmCZcB2ozMFYQVUmY15UgqQvd7YA5QkgHbWwoA+ZZKEwDaIKI4uCM46RtlLaoZjOdssym919+9ZW/eXfT6h3jJzJCyNiQHFlz0g7OYKaBpxi6OsICD6o6RLOxbBIV0XBuMAq/KIgoNpZtLDtYxlSFoWAHywZWLGLY1DSxYVMLC0RcjAXCwiEuYj5xfcY9jJmGqcpoMmvvssY3Gaay79jY3v07jxzaoRuSaWsGMkF2cRwr9p9i7IAXZKX5A8wcNGzq43xFWAQXNhz4VIw5IOESazEhqoDqP5d7nvA8z/O8iPwQ0YNhItfzhO+7rsv9gHseVLgjl1lyemLH1vVr17/37tYd7x+a8Mvlf/u33ywvLy9/+4flcOHkz70X9Vz9DowAACAASURBVH8ff3zz7XLMdnzz7fK/o3y+/voPX/3i8xsPbleWlkS5SWdqbLaOT1f5TEPMNgvtOVru2eUeKfXFbLs6WLjx8NG5O3dYrWWdrvCZOi81yUwblXqoMqTVIav0SaVnlbr4ZKXU7N979OTSvft+u2+fqZKZJpvpkHIbpBleHaCZNszBWKcrqhDVWuPJ0+eXHzxmrZ5zpgX9p7jc59WBAKtpeQgztrQx9BqLfuucqM1ruVNOfurKjVuPv/iqeuUiqrVwqeGWWtAgDjtqIlqEEbV5v7YQ1Be91pJoLOQaC7nWfKE2nOnOf3T3/qPnX9QvfcQbXa/cWunAiA7EX8NJl0oYQgF6wK/P0ci7GrTOBY15eqY8Xa8/fPT00fMXpbPnSLUFA7ZwJyblJtSbxi8et46KUgeG00AEAR0k2xxA+3u2OZdvLwSNoZht5ir1czc+vvPss/qlq25rCK/v1tpeHRysIZRh0XeBNtUR/NGOEy5epedVerzcAVzlNYegvERLLvO51rzfXMo3F/uXbt569sXw5r1scxDPuAD4CCM2lRbUewT1Xr4RqT+1LhhW3GqHl2p0tsRny6JUizmPoNoRs0231PIrHZBdwLkSVqpHbtNCc5hv9LONfqHWLzSH092zM73zV+998uWvfn3n+Retq9c3p+VJ160unJenSx+o6oYP9+45tGcydSyVOXJ84sOjEwcn0idSSkIykhk9kVaTGSWRkiYS0gRQIIA/0vKkrKUAecCFoqdj8AFCDFhAAItAR5luKoapmNDFbmvQCDJChJijqy7CxcAcAIUQqRjOaLsXXHCBhItB/gDwMcKF8OiwIMuzOZHNuXDxPQhSKPoxEQLI49TpIiRr4g9jK0lsE4lNIZFxVeTybpAXuTzs4q5oN4Ui+Fs9YGg8n4L4wl3TZZLPJvTUzokDa8f3rzuxb+3RQ5uPJ4+v27VLJRjwR6iSMBlTmbsawumd2996+60frv9g8zhGeuBqzGY+cXPcL/IgT3J5N5fn+YLIFUWuKLI5BigkXq2jUa8GODYwVzCPqkGYSqMmdYcolKucpXZuff3VN/5x/Z4dhw1TFlTFpklNlqVuTgR5kivQbJ4EOZwvsnyRge4zutMbHyByMJZWaA8qR31lGnwKoQymKmGa50r7d7356o//73fXv7NPSisuU5Ch2YrDDe5hKgyENddDXpa4vg1uXy5sC0mIKJCaQUQCaIVI2KGOqQwhGodK8OPbKAU0SVxYApt2NsnYKO2glE0yOpJtrGKS2rzxlZ/86K/e3bR65+SELKhMzYwtaU4aEYUym3ELE910ZMuOQrbcwMywmW5Rzca6iXWLahZSAKBAtxgQURAtxkTHruUwy8S6RUzEHSocwhzKERUO4SYVFmaWQzSHKJjKGJ3I23u1YxtsRxtPpw8f2X/o0A7dSFu2CqMHoXwZUR2jJyw8paGfOraaAgSJ3dbhSEJ0PD8EH+DIjlYYwwMf+gEHeOG63PdBoOSA1MNnAhaJXkEIz/Uo5xajdmr8yNaNq9atW7Nq+961xydm+q1vv/ljfC/+D3vJ/qze/hP6y7crfabQgrK8/M0f//C7Zy8+HVy9NNXp0JkKKtXIbAVNV/lMyy81S8NzQWOISh1nplGodxauXLtw69ZUf6CfmsVnanSmTmbqbKZFym0wfNDq0Kl0zVNl93Tt/JXrt54+nV06a8/WwO2BSy0+2xXlIS1DiKZPyz1S6dkny/6pM+fOX3744svq5Y+sSgvNtN3ZnlvuO5WQKYn614dBY95tLrLWEm8u2WfqGRFMV2v3n312+fGTbG8OgzIy04pGUlrQxgENHNEY29ls42zQWgza8/nm4nRjMLhw6emLF1cfPcn3FqJ2jSikCk0hUV9IWLwRWUFDhaIxDxtvQWvRby6J8pCcqgyWlp7/4hfn7j3w2n2v2vHKXRhYcUtNMdvA5fqKYFFq0pk6nW2IShuqveAbQblI0BgCGgjqi35r4Da7Xq2LT81Wu4Pbj59eevT01NxZVm+zKigsTRBTWK012qS+UmZabQEcCfvgy63RStM4WePXB25jEFtMcq3FoDF/un/24p1HN59/Wb38kah38ZkanW3EVtZwGw924MotyNaCtQVSu161w2br5EyZzpZEqZattKE9LPSczja8cjtX7+fqPZBggtDCMojf5xuDYmsu15jLNwZT3fnK2cvlpculxYtXHj6998WvcLO9OZH2ZiunhnMJL7fl+Phb2zfv3rfp6IndKfWE4mTS2uR44sixyQMnUkdjnSWtJlNKAqgOSU2mlISkJuEaLuA6o6UULaPq0qj5FB4BCKLqkmErhikD/nCi8rHYcDoavo1RBYAPwB/CxaOkSHwNTxAu5sxxBY5v8KP4I0qyxOoMBxQCvMj3SJF4Nw7gCCCPU6eLcBFfw1lpX53KAo6BYRf4pxagTzYn4OTybuRmhbgvz+ZYPmsWAxnpB08c3jB2YMPYh+uOHd5yePL4+j37JAdlc4JylXIdU0AJMqEGE4bna0ePbHzjrX9a98GGo6qiBUxjNnFRkBfBlMgVaL4ggqJXKPq5oigU3eKUV5ji2TxxfRNoCUrDrAo4QoAqAPIDUwkxCTHZoRKiKudazlcP7nn3ldf+9t0t6/bLiuIyhdgGt6iH3cAJchjwR5AnfhbBRZBzcgUc5BwYPYkRCedavEFDuQp8A8ZShIdUQmSE0w5RHK65nnxk77uv/Oi/v7X29b3pjB4EKjZVSzaITn0HM4O5tsgRnsWMW5Qano8JNx0sWzgNjI6DZZtkHJyxsWyTkPmA8AsAEWj3guCugzOIZMJ+MNiXsVO2k7QRmEMzJkrt3PLKT3/0g1Wb3tuTSCQpzWBdtiQHy5iF+SYbq4YtWVTRiaQTBVHTZrpJZIsqJlEtqtlYdZBqIQmOSWSHa8w1qbCosCyqmUQ1sW4RA3GbcBszC1HTQoqNVTuuRoU1HGcssHZP7HmTOHoimd7xweaDh3fYWEWObtmqaSkh0HcsjJ1Y64xCthiCLWG+PXKPAvKIyY+4F2flvctdN0QS8KvkBysQJL7+LjShYNKKfil4/LhwMTQBuh5iHHkcjR3dt3H9u2+vX/fWzh2bUplLH1+PRk/+jyCE/9q3/6z/49sV58fXv/vdb288ujO7MCfKdXSqQmbqbLZOZ+q81MyWO6d6i0F7yGY6vFhqLy5dv3+vce4sninbJ8tspsVmG7zcwbMdUumx2oCWe7Q8cE418MlKuTd37c69pVu3so0ePlWnsw0020SlHikNeH3eqw2hi4zV5uyZlpU7Ndvu3ngYhmJQucVKbVZqQz86n+271QGrzZHaPKnNAxBxm4t2uWcUZ+xccenCxSdffNW88hGpduhsyy21PLDB1kJxBAbeYAnWay0ErcVca9FvLmWbC4Vav9Seu3n34Sdf/bJ+9SqvdfhsGExlpbZXDrdg4r5zgAUgTMDSGyhBsPVaaC0VWkt0pj5Vrd+6d//xF19WL1ymza5X62fLHbfUjAwQba/czpY7sLoCEomIttZg2zaWdfzIxwom0Fxrkc622KmZc5evPXj+onvtVtCeZ2FAtxXnaES1JWYbbqXFSw1gI3ipEV+vLL9UO16tG2/z8loPfKagH4HVI+guQG1JY+nqzaefnX/0OD93ntd6rNwAfBNVpbVjxOaV29laD+ItbrXj13tupU1navRMmZwusdmqX+vAE9xSC1pN/Uo7W+vmG32IwPiVdq7eg5AtgI98awhBGDineku9j24v3r6/8NHtG08+vfT42WEebM8opcF8UO+OMW/r8WPrd7x/+Mi2icm9Y8kDx1OHJD2tW7Kspcal42PJI2OJY+OpsUTEfGQiCJKKNBcgP2LwAQhD0TKKloHwrWbIqi7JahoQiapLqpHRDckwFcNSrSiUG8du4SKWYGJWA4iNGIXE6szIem2IUThzBEfwfMAf8T92gANG8QdcxGYRsJHGlpFRLBLneOMLkGlOnS78e2gyfTI/fTKcygNSBASg6LtzyM5EZIzI5kQh5xRzGrfHMpM7pYld0omdifE9hyaOrdu1V3Jsz8dgF6Vcp67GPJ0KgwmNu2aQN1OJHave/uGqde8cSE0qvq9ThAXy8iLIs1xRZAs8n6fZAgcupDDFC9MiP8WzBRrksO9bwjNGF2uBjUBMRlRHVHWoBBABWkMKWfPYkY2vv/Z3b6x968NUSuJExabBTephN8BBDnsARHIsyGE/h4MczhdJroCzeZTNIz+LXN/mLlS1mkwYlEOTmAYoBMQXCHo4OGPhtEUVIlQ/Zxw/+v5LP/nBG6tf352Y0HxPwZrkyCrRiIuYa8PhwhY+Ejni5yjluoXTDpUAt9kkYzkpHWUcKtkkY5MMxHRj/GGjkTU7J2U4YVmqYachpaIZE1CabjoZByW2bHr5lZf/Zs229R8kJpIMyUhVnIxFDMJNzAzuOZgZmiOpSDKIbnMLuxZzTeHbzLWxayFhOtwA/cVCkoEliypI6EiY2LUw00IIQlSTqDbTbaabRHWIYjoZG8uQALJwGlOZ4BNZe49+Yj2y1MOHj27dvvbA4S0OMSixbUc3LdUwFdPUbTv2ca9sMcZTR/GOdAQ4QugAtlN4BH47Ykjh+2704HfwB/yijUIWABnxgzHyGCVF4gcB9BBsHj686/2Na1a/v/ZnO3bvtZyHzx4vL3/z509+LP9/wB8rbg/Yk/vmGyBCvvrtL8/+v8y9+XMc95nmOX/ZbvTO7nZvr2Omdzbadrdt2bJlS7JEiRJFUeIlUiRBEFfdd97fI++qAurIO7PuKlw8xJsUKYmHKIqibvdhi+T+8GYVIblnYndjd9qIbyAShSIAUQTyg+d53ue9fsmIAtRyxKaL2oFsd1DTw61Icbqrg00lGiIr1O1w68Kl8+9fNaOIrTWEhiO1fGz3sTWU7BF2x5IzltwR0/CKal1vOuevvH/1zsfW+rrYdIVmILTBcBnAahjRH8YJDK/PN1yhunrmwuWbn3zqbJ9GbkdyIqgwh1wnsnowHCu5A6HdF9oDvj1A3pBv+2y11fTDD29/8v69B7XBmG26uN0h7ZA6EXI72O7K3og4A+wOsTuW3YkerOvRhtLZ0jrbZndLC8c1fzjaPn/vyy8u3bmrDyawCAbZAbgA2Allu4OtEIyJWSRT8YcQCIWa9tgT6Wya3S092qBWNNg68+Crry7evVsbrGM7gq5xmHOR7Y7idOGIrTBOY3hdmFYlNoRdusjtxcaHN4RhVz2aqN5QdXu0GdTczvU7t288eNDaPkfCIUyvkOngrux2sBVQK1SskFoh+CDUiWCi9WnBuR0jCAAHVHrI4UgNRkA5SrgpBxtaZ5MGQzNa337/o5sPv+xevaH0N5DbU5yuZndnW3PjhTJ2R7O7htvX/ZEWDNRgoIVD6kTE8qRmW2q2UcsBU0bxesQOUdtHbZ86EUy4zMgDdsgZwQB6R7RgENd7RONqNNb9gTM5s3n12rkPbl24/cntz78cXLq2J5ldoYq/sc3W20fzpTeOHHnryN75pQOJ5LsL6WML6RNLiblkarFQypb5YraUTuaXFpJzwB+ZfAIMl0R2OTV9c5b/APiAUrJCMZPNpwBBiuVcsZwrM4VSOZev5ABHiuVcCU4lDxRSYYscX+L40qx8faZ/gAVD5e8FO4BI4nGSGXZMfZmdvDJ1YdBUh/jemUkg33/86U/GWCBRsaFT0C1mkY5qTa3VNTj1VR2CIzvyIvrqmgFoMrVs9Fpd21FxRqeiC4F0iKYwmppjCsdXTr2ZOPX2yvxbi6cOnlw+9eK+falygcq8hEtwa1cNUdUwkcsw74pxUdPZSvHErpd+/MLLzxyDezOROCyoOtVMbFRFw5B0UwJ/RNF41RCnARFkVJFmSrLGE4XFMiPikoCKnJgviVkWFURUBPiIqzvkMpFLqs5lU4ef+flf//qFZw6vLGcozhOpLDBIkTQdaToCRUfTkWqIIIpoBq89vRYVjVdUUdF4RReoykmkLOISImVOyFXEDCtmoF9cokWR5EUSF8bLamVlad/Pf/o//vbFfzy8PF+QaQHxBbbESgysO0aUR5TFModUnii8rAiIVnipANwmoCLLZ2HeBBCkzCUZIc3yaZZPx71kEAsVcpyQg4LzspAt8RlWKDBsrsImi8xyhU1UKglGSHN8Yt/rzzzzs7/Zve/Vg8lEhuIcX8jxeYFwAipLhMOyIFCGJWWBcEjlEWUlwiHK85gliohlDmuChCqCVODFfDw1I+YYqSigMqYVQBNOzMNhhRzDx48wfLbCpzgpC36ZKCxqlf3lpVdFobK4tHL44KsLp/axQkkU+dnGpQpbZLgKw5UYvghFw7Ps9rRfOPY6Z99iVBZnhguhwg+8lR0YMUt8kz8H/Z3wAd9Qs+8vWZGmAiRRNDmOUqmyIiOZSgTzIpc7eXTva6+8+PzuV585cHSJqLfuffT1Nw+/+frhf/tu/u/+8v9K/3j85Gno9NHjP/7xj9duf9jeHBm+TyyPOhFMPGIrgFCCGY50f0BbfnfjzPkPPnDWJ9xag622hDVfaAai3RGtHnbH2FtH3lj11pmqzai1znDy4ccfb16/JvuB0HBQK6JWV7L7oj9G3hj7I+T3YWEKtruo6Vm9wfsf3Tlz46beGSJr1mgO+dAhtvvY7sMimKfXXp9dtaV6Y7J97oP7n/YuXEFuR2yFZKrh4+ldPM6LOAPqryvhph5tGMG2Hm1o3XUtHDc6k+sf3Prk62/C8xcEv4OsUHa71IqoFRE3xgXUimduYzsmrmkfq94YZAmjs6lGG2p3U+uuK17PCAaXbn50/6tvehevQrGYAltL4pt0X3a7xA6RHUiWj+wAOjaAuuLmDxciFxPFH2rhGIpZYyOjHeBVZ3D6zIf3Pzl940N9sI78DrBFvEslnnAJVTvSYfDECpUdcy4gTkD3mgLiijuAgR3VG2rhGIZc9GiiB+tGZ1Pvbin+0JqcvXLvs8v3H05xpw/VHbrdhb+o2MSxQ90F+BhAISmyA6nlCQ1LbFioZcmer/q9OIja9rHlUSdQvK7uD6CITHV7oHDo/kDz+nAN/w7hwgxHRjBsDLaG5y+tX/ng2if3P/z8c8Hv7F5OKZbrDDaSirZv7tQrb7yx//DuU0tvrySPLSdPrKTmFldOLCdPLiXmV1ILxUq2whVyxdRSZnEptbCcPJVKL6XSS4AgO8/MeQEVBBSRXCGdK6TBdgH+KJZzoH+UKvkyUyhX8qVyrsTkypVcmc1XmDzLFVmuCBIIYAf8loYwB80ZhHKyIuxMdUCjF6HcD3SR6QSsMIuDwI9OKovfhw9p+htb/DGnOEKmP2QlWZF2RFkRPGea6ogjHdWaCsesKjBfMyMSOPDmFEfMtYa+umbAqa/q1ZpcqyvVmlytSrVqGfNL2ZXDK4v7Tx7fs7RwaCFx6oU3Xk9X8rIiYFqRVU5WOaqwmiaBwQGjtrLMqiorSsm9e37+69/99K0TBzNIYCgRiChrol5FuoFNE8X5DEMEFIhBxBBVQ1R0QdZ4LHOCWII7HE8qRC0TuURkhsglSLCqKq/qgqwztVXMVeZffO7vfrvrV2/Nn0hLUhFLRZERCKcaSFFFVRWBMGamjKLxssrBa6JWqCoQhScKCweghxPzFbEgUAaRIsL5uOUd5UVUJKgg4byqstnlA7/86f/w69/95MCpU0VKS5KYZYsVqSJSIb6py1xMIZghCo9oBdMK0BUnFstCFvhDkHKMkIIU6myVLifAapUCxxc4vsBy+ZKYLQtpmGRh+XhxDMelOS7N8zksZfa/8cwvf/q/vvzmK4dTiTIRc0K5JJRYieEQK2JWpLwkC1SV4OuRECsQjkMMoqxEGCxzROElwiBSFqQCLxVEXJIII6CyiIq8mOfF/GwLHS/GYR1gkTjaIhUQKvDsvFraxyzv5rnS4uLywf2vnDy+h+MLAmwwQBwgCOxaYoUSJ8YT7E/XG2F+FrT6QYhqGviQAB2gbge+m3YamjNhb/bg9NuKzB6B77iZygjWJ+SxdD1eFamqsq5RTcWyIimyhJj0uwf2vLTrhef37Hn+3cWsQt//4Mo//9PX/1/Cwv8PL/+P+ePRk8dx3fyTJ9/98U9P/vTd1//yT87pseb4uO0SOyR2KLshartSyxObnhEMiBvJTnDm0vvnP/hA8b1ybU1YdaRmKDYCZPWQN0buRHT6XLvD2l3GbFYtf/Ps+fM3blrr60LLFpue0o6wFVK3D/IDdofEHxB/gJwBtkLD6W6+d+X63Xv25hnB6RBnQJ0OsfqS3cfuOOYPd6h464q3TsMN5Ixkb8RW2wWi1Cz3+u271+/eq40343Cl05sFKrEdUXsAwzKyN1CDiepv6OGWGW0anbHamej+YLR9/sEXX16+97ExXBftDvzurjgd4A9qRbLTx+0eZBegVWzaOjrS/AnIHuDjyMGEBkPF6/nr5+49fHj13r3meHNanQ6WR0d2u5ITCVYgtFyp5RE7VP2e7naBSwQrkJx4x8rU/liP4cPp6uFQdju4YRuWd+n6zQ8fPPTPXaBBn9o9ze5TK5LtSPG61Imo1yE2pCgiZAfIjre1xW2qcTKjq0KPiDuYss5ID8Z6MIaxHajTMDrrerRhhJPRxfdvfPrl1s0P68MN4g8AXzS7G/eoxi1hEXEjxesaXk/3B4rfJ3YoNVypaaOWgy2Peh017Mtej3odYvvE8lQviudp3Z7uxgtsATV2nhl2wKl1xmY4bAw2e9vnr9+9t3Xz1pxEj1XY1nCIHf8IIxxcWN57+MC7x/fNLx04sXLoVOLYSmo+kT6ZSM4vpeeW0nMrqblEerFQyhaYPFDFSmohkV5MZpbSmeVMdiWdW0nmVjLZpWxhJVtI5kvpfCmdLSSzuUQun5w9MuOPUiVfquTBjoHrClMolXPFSrZciSmEYQssU+C5kihUMOIwiZvOYWYVRkVkRVBUKPnAmk4UVaQyD2eGIDNpZPYLXGwtK5KsSJpOVE1SVBFeK6o4o5nZT1tNxdq0yWP6oCArwkwm2TFHE4siMxlj9uZM3jBMohvYrFKgE7OqVGsyMAec+qparcn1VbVWlxqrjCImirm5VOZwYulAavno/PLcz377fKqQM6qIKhVZAXeD0zRONTnVEFVNMgxJ1QVFl8wa1k3+4OHf/e65v993eF9S4FmVCIRXdGxWacwfpqTogmaIui5qhqibkqLxVOUQrYg43jAiSAVEyorCySqDlTKiLFUFolZknVE0HmsMNSRZ401TJGjl1Zf+y3PP/XT/8RNJJJYUVJTKSOVVA4H+Af4L8AfAk6LxRK0QtYJlTiKMRMoQuuTEPC8VBFTEtIIUEdEKIgUsM6LMIloRaJnIjESLEi1qGlfIHv3VM3/9q+d+vPfYsQxCOcxn+QIjVjARZvCBZQ4UCERZqrBEYSWFQZRlUYET85yUnW2T4cWsIGRFMRePy4pFTizCxCwoELyYh4p0SJAwXIYT0pyQ46QsJ+YpLhzY+8uf/+Q/vvrGrsMriyWCiiJX4is8FhARRMxKhEOYE2UWE1YSGYQZEHsEVOYxKyisKLNU5TCtIFpBtALGDS8VWFRgUSGejplqIRCO4cR83F4vFUQxxzEn1cqbfGKvwJSOHTtx4K1Xjx/dLUg5UXq6EABahtl43XRp1qAjiMxsgh0TfkfUdGeIG+9IUyFVwzM6hweBJEDV0HQ6Q42dlTzwDTINXdHZ5mfQPwxdNnSq6FjRiKbKqoYVHSsyoTLPllbe2ffyS7teeHn/geMMpzr2d3/p4y//Fn/815rUdjzy6Lt/+ecvv/zy/bu3Ni+cu3Lro9bmutj2pJYnrjma00FND/yX1XCkO34wHL93/ZqzuSk6AbdqoaYnND1hzeetPu/2kTOi7pBv+/yaI+irnUH/o3v3Nq9ekyyfaTio6eGWDzfveC2cM5CDDdmdkHYHW57dH565dnP9yg0t6OM21IrHs7XYHdJgSCCr4UH6YV3pb+FgkJCUDMtvbWzf/+KL4dVrOOhJzfD7+9yn9VnuCOq/4kxG57QebZjRuu6PWp3R9Q9uPfj2m8GVy8jvEqenON3Z/nfV7eou3F/7xOpqdp9YXchmEqen+GPZnSjeOu1uaN11PZpAAXk9GJ2/9uHDb74aX/tQiwaiHUpOJFk+sUNo4kJNT2g4QtPDdqT6PcXrEjuULF+wglg88Hs0iHUINRjRoB/3jfp9akWk6fmjyd0HDy7c/qQ+2ZK8DraBk0LqRFAlMot3TNWFQHW7sfPiRk/hw+9rQR/WwajeUIVoRTA2wokRjfRgrEcTPdrQwvXGYOv8R3euf/pFcO6KFg7hLxkWssg2kEdA7AgcEzX+yAPZ7aCWJTZaYqOF267idEDYoFZEGj5u+dSJtKCvBf1pRrVXDQZGMIQ9ugAiRjCAxXJmODSikRlOqv6wMdqyRtve5HRw5tzFOw/Wxlv7MwW23vY2zpTX2vuzuWdf2334nX3p7MlscWExdWIhObewfHw5eXIpPb+SXVhJza+k5peTJ5eTJ1PZxUI5U67kMsUUeC6J9OJO5yWdWcxkl3LFRL6UBBDJ5ZPZXCKGj1I6X0rniolcMVGsZIvl3Aw+WK5UYYux+FHJlcrpciXDsAWwYHihLEllhCozS0WUGIw4qAqllJuNsMJPPUVFiioqylOpY9a3AcbNDhcGFGBJ0yRdR0AV8KGm18AcUhyIw7xMRUURVFWUlZkczQO1KLKkKIKq8ooi6OA1TMkGfjrrOoKjaUIsGyiCNnumwmmaMP0InKZxmlpQaIrJH1k+vufUkddOHt61OP/2Umrxx889t5RMGAYmclnWeKqwqs5Rg9N1XtM4yFhQlVN1TtFY1eSqNXFh/rXfPvd3bx16c6lcLimEx5xRRasNUq2jalUyDEE3JVlDVBYVWYKoASyREUkB0QqetpLIKkPkMlU5qrBUYeX4ooJlRtYQCFvKAAAAIABJREFUljnD5FUl++aeX/3uN/9lzzsH5plKjgp5oSDJgqJjoouqzqk6p+oCHOAPRCsS3H2lkiCW4lALLkCuZTqQXIHVa9OKFFbRWPgyCBUMA3Ps/LPP/vUvfvaj3e/sL1BUxijHlVjMSAoHtDG7kSPKSqQs0aJEyqCFQOJEwiWqsNDAxgkZRsrH0kgsMxQAPuLpGDEzHanNcEKG5zMMIIiQ4cUMlQoH9/76H/7hr1549YX9iYUsFguYzQsF6OqQCIMJD9X7EmE4XOZJScSleBMy5uKSflKGA4PWvJjnpQI3nc4tC9mykIWvB9pZIKnDiXkJlyRxWWcOCIm9lGOOHTvx9pu7jh97TcIlTFjYugx9wWDHxBXDfFngy6JQmUa5eVGKQ9wz/WNG4VQWFVWcSoBE1TC8d8YT018JnqapdsyaPcUOSHlPw1Uxvu987+xPzeRGmYqKLJVySwcO7Nl/5OByqXBgebkWBP/8T98++mFnxl/Qy1P+ALx49Oh7yDRjkR2xjz9+dOPa5UsXJu+dWxv2Fdelto1tR2p4aNUlDV9setgJcctv9obNTme49d7GhUu1IGRrDb7hinYHDBfBikSrJ7S72O5Tp0NbrrLW3Dp75uYn97ztbb5pCQ0HN1zcCmSnT6w+tQfYnRBvgtqB2PRQMzScaPvSxQu3bpu9IWeFotWDGzxxetQdKu4Au0PVW1e9deyPSDDWow2tsyk0g4SI1Jp569atjz77vD7Z4tu+0o5Xxs/qK1RvqLgjxR9r/kQL15XOhh5taN4QaqyMYDzYOvPgi6+vfHyvOt6kwBmzMVfYfOb1Vben2V3NG2r+SPHHmjfU/YHq9/VgDGqHHK1rnU0jnOjBWPYG7vjMvQefffzF59aZ89jvzOKl1OtgJxQajrjm0pYP0xyw00RqeVI7kJxIdAIKW2PsHoycAHbAkhq5FdKGpzv+mSuXP/ny6/Ur17XeiDoRaccjLbIdYSsQbB87ISRMYXBadjugiExBIZLdbryl1uvJXk/1xorfV4OB6g21cN3obAJ/GJ24kC04ffHm/Qfn796vj89guz/9S4aVNBGxQxgbVryeBikNr68FA8XrQcgUtV1i+4B0xA6lli+1PNmO4JmQVpHdLiRJVben+R0t6AN26OFA9wdmOKqH46o/NNxhNVpf7W00e5vd05eu3X1w6e4ny7p5pFiudYdm1F+h2t6F5Vfe3nvg4Cvzi/sTqePZQjJfzKTyiUT65OLKsYXkXCJ9aiU1n0jG/LGSmk/nVgqwXq6YyhaSqexyMrOUzCyksouZ/HI2t5wtrORL6VQ+kcytgAsD+gdIIIVyJldM5IqpQjlTKGWBP4qlbKmcZfgiwxcrTH7KH7kdFkxRnPJH/DsWEYA8ZJnFuAyey0yQULU4aqCoiMo8odxM/4glE0WQZR5eq6oIx1CfkgedPq6oU6tFlhRZAviAMwugwNIWKvOKImiapKq8LLNAGHE4Q5NUVdQ0CR6M4WPHkVVOlllFYRSFoZSBllIqlyhKKtP+05OHd80dfmnp1P6FxOLPX3jhVGJxranW6oJZE6tVqVoTq1XJqApGjTNMtr4q1upCtcbX6pJZE2t1qbXGl/OHdr304zcPvn4iky0qMqeKRlWs1pFRl1STJwpLVUEiDC+VMGYIqchyRVErRC5TjaEao2gsGCWyyoDFo+qCpgmaJqiapGi8olYUjaVKRTe4WpU59Navn/nZ3/5+3665crEkKyVUEeWKUsW6KWkGr05VEFnlECkLqCigojg9iJR3MAfYPUycSyUMoiyWGSwzYKBgWiFyGZGCqrI8u/LbZ//mmV/87/vePZgShRLmCkKFQzyV4/+z8A8AURZ0BYGWBRrf48HmgL8BaAyrcBleKvBSQcLQLl+E6V9IwAAEMHyWEdLT+tQcDOxwQkYUcwin33rrVz/++796+bXf718+laeoJJSKfJFDLEIViTDAGZiwiE6Dt6gi4grCzIyHplFcUGVi/piqMvnpX1pOkvISjueGECkjUqQ4oVX2S+m3JLb8zpHjb7/56pGjr8XvRSWEZoGquF+YFyqiwAh8+c+H2GcTZzun2WeGy9RkQTO/8gejZDMK+cF82XTcnc6eBheQhQIJZIcds4NajDgdVUjOvbH7+V8/98tnX3vt9bllp9/77vGjJ48ef/f4EbR1/UWByH948meCxxRBHj35MxXkT3/619G46/vu4PS22e2IbQe3fGGtTZoOaruk6YlrjtQOsBXW7Kg/2bpw4/32YMxXV4VaE695qBUJ7S7yhqIzRN6YhMOsWs2IWK2uDSfblz64uX7xPHEDseWLrVBqhqjtk3aIWhEUnFNnjKxeBuuibvbGm9fu3htevoydUGz5yOpQeyA7Q+oOidNTg1E8IuuMZW9Ew4nS2VCicV6vpxnO7XQ+uHv7zI2b2O9w7Q62u4rTgVsgdbswkzIbRVGjDa2zSZwetiPV79f8Yaszunbj1oMvvxlcuSpHfdmN5y/gxJMmXk/1+7o/0P1R7FBEYz0Ym9G6EU7MaFML1/XultHbNqJtzR8ZXm/74pXPv/7q0q1btd4E5BNtui9ebHtCw8EtX4vJoyNZ8WDRtEekA90hsjdS/KEeTdRgoPsD0xsoXo80PbRm2b3B7Xuf3vzss/bp00rQQ1aIrVC1OooT72YDIEBtX2p54OwA98BwygwRoN4DLCTF70OPu+IO9GBdjTZoMDTCCdBVrbd++uoHtx5+NblxS+tvYLurOF1iR7PPha0AW6Hs9fRoBEQFa2zjYEfTo1aoBX14JnxhxA5jzcPuUCuiTgc6TOMvDHrWw6Hq93W/b3oDM5xo/kh2O6udcWtyxhqe9oanh+9dufPw6wsf3TvCiknDbE+2uNXW/mxu95Ejr+/bc3zu7cWVAwtL7ywsvZPMLAAipLKLifQpYI5k6lQyFV8vpk4upecT2WUAiHwpnc6tJDMLycwCwEccASkkZ9O50P8xqyODPwWfJV/M5Evp2HApZytMvsLkp5OBBQCRCpNl2BzHFwSxJIqlWO1QBE2TFEWglAH+AC8G3jVzUlRNUjVJjkEBfoHjCOUUhVMUuN9zIDmoKq8rvK4AGYjACrqOgDNkRZgxClALgAulnEzF+ELmAWV0XYRb8gwydl4YGgfH1HlT53WVhdeqyspyJcYOWoYbP5VLGknL4iKb2Z84/srS0V0L7+xamj+4lE7+7PnnE7mU41V9h3q2HAZ6JzAGYbUb1npRfdSpD3ur/Y7ZDfUo1PxAd2217VDHVSRpYc+rPz7w9q4TqVRJpZiKYEag2WI8UqaxJwLqQoXIZXBJZEWgChuHS1SOKqyqC5rGQZu7ojGqxigaA53uhsnXa+zRd1547pc/emnP747lswUZl3EFa5xRl3RTUnWBKJC+ZOKIAy6BvgIN7lSpgDQC0zFUYYnMzPwIorBYKWOZQaRIFBbJJayUECnrKoul5d8/96NfPfOfXz+0b5FlSwop8kWJcECfwKOIlInCSqQskbJEGAmXRFzixCIjFctCviIWYhkGw0jRDw8oE8BMYNxAO4iEcryYEVEOEETAOUKzB/b+4uf/+L+8uOeldxKJEkFlxJX5kigxRGYkws32/iBSxjjGIACIuBNlijuC9DTzwYv5GaUhVMK0CIuO4x45UqRyCUuLGvO2mNrHlQsHD7176OC+Y8ffRKRIaBHjMiEVCruBMCdKzHRvIssLle9tLIrHzbgZf0yzU09tlx8Et6dOyveQ4s8hY6c1+b0LjcyS3bohz7zLWcRK04luYN3AqiaphEnMHXp91/O/fenF37x5cF8is7G1+fjxd4+nu+jjzoy/jJdY/3j8/ZcfPOnx48ePH3/3L//6reu1bN/rnjljdCLiuKjlSKs2aXrU9nHbpi2XtANshbTlW+Fg69IV1XeLmsaZddxwcSui9oDELR1Dzh2mtWqK4UQkbGxtnr5yba07kJq20Axwe0DskeyNYPsrcXqoHUjtQHG6tOGr9fbm2fNX7tyxts4IViS1I9QM5VYoez3J6WK7q3pjyJkib0zDCZSLi04/KVGkm5evXrnx4LO1jdNs04fRXBhYhRAljKXAgZos6g5xK6Atfy0aV6ORNdi4c/+LKx9/bI4nkhNRu6d5PcUNFUgzeH3Z6c9imE+3rHlDLRjo0UgNRma0aXQ2q52tWrSldTYVp2v31+98cv/eV1/6Z8/JbmxA6PGgqY+tUHE6pt83w6HsdpAdiG0PWeFs/GSawBjBGhco5tKjiRGNzHBE2oG81t46e+7u5w/Xb36g9TeI05OcSGlHUBZC2gGYL6jtSw0XtWOvhzqRZPlCy0VWKHs9NRjATOysxww+r+4P9GAMYzVGMDTi9bwTd3Lu+sefXr//qXP6PAmHyO3EJWZ28EOgCXrYCbnVltTywH9BbVds2qjlUCsUGo7QcKSWp3hdPRwoHuSafdnuQIF6vF/Gm9Z7eH3VG+r+qBaM4gCK1zl78epHn35x5qPbzuaZrasf3Pn6m/bm6QPZoh76zuZ2VjbfXFjc9fbeo8cPLC4dPrV8cCF5fHllbmnl6FLy3Uw+dljyhVQys7CSmgcJZCU1v5SeB/5YyS6kcytTMSOVySdS2cV0bimdW0pNB2GAP9LTCCqEUqd1ZEmgkEwxDUQyQxAwX0D5mJ4sw+ZYLs8LxRmCEMLCzR4AglIG1rYRws6UiVmYY3YRCyGUUxSOkIoss4AgU7NDAAlEVfkZgsTihMyrlNdkTld4TQZ8iSUQQliAHlUVdYU3VEHTBF3nZ0xjqIKhCgA3hioAdsyOplR0ldFVxtA4TWF0lTXgdq4wqsYoakVDKQ2v8LmDK8d2JY7vXn5398Lc/sVs6v989tdZthgEq4PI6Id6v2P2OnrXV/qhFjrEc3C7JVptyW5Jq9WKaRRVk1H0vKyVzDqryitHD/z21deeO74ylxcrgizIGpIVwaii+hqprYmNJq6tidVVwahxusnHXgkgnc5BaQeAwtRJ4fQqq+qsavKKwSkaoxkczLbU6sLy4pu//tVf73rtN0eTy1nCM6iC1Iqqx0MoccID57FSpkpFViuKxlClPCsFoUqFKiy8OX2wAmUhRC5TWkakDBM6sEJPwnlZZZC08tKzf/OLn/3otSOHTjHliiIWpZJEylQVZE2c9q1VEGVFXBFxRURFARV5qQD8wUjFmeYh4RIoE7ElNN1dHMsVpCyg4mxEGeG8IGUFKRtv7EN5ERV1pXD00HM/+/F/fGXvrkPJlSwWKyLLiWWEShJhIMk0NVlKQEIAH+C57DjZuDNNykFv7I5SuALGcbEsISVMS4paIeK8Ut6Hcvsr5fyJU0tH3tl/4sTbRGYoLWMcH0TKhM7G1IWnu5bEyvfr/uLSnZlruTOdPfNHZtltRUUzD2Xmp+jG0+sfnBm4GDqFM1s6bejUNGQ4s+uqLlV1SVaxpmKDVOaP7tv1+2d/v+f13739zv5Ecv30BqQ2v3v8px8iwL/ry3/YKXvM4OPfioA8+vKrzxy3NT57xowixXVVy4YxSNJ0kGXTlqu0PM0KSNOTm647HMuWVTR0XGuQNRe1IuT2JKdL3T6yOqLbLa6205jqjfala9fXz18QGhbfdHArolYX233kjLA/Qc4Iu2MtHPNrdl4kdSf0+qOz166PL16S/S7bDmB/G2yAA5KQnC52h9idaP5EDiZqMDG7W5Ldryj1oDu49+DT9z66Q6M+3/ahuRy5HWxHsjcA/gB20cJ1M1pXvaHi9GU7MrxezR+0wuGFy+/f+uyhffas6vexPV2xZvcUpyv7XSXoGe5T+ADyMMKJEU40f2SEG2a0qUcTs7tV7WyZ3S09GBtOb+vcxS+++frqnY/NwQaCfnGo32gHsh0vTjOCgeJ0prVa0c47rhrEBV9GODE6Yz0amdF6tbOlRhtaOERNrxX2P7xz7/ZnD9zTZ0jYj1tM7I7ahpHagDoBbru44eIp61ArBAkEWwGUjRInprT4lu8OZqO28B8oewNo9IJe0eGFqx999vnpD++Yw3XkdqjbJXaIrQBPi1llr6eFQyXoETcSmzZTX2XrTciakHaAWo7UclDbRW1fbLrUiYxoaERDqNOV3S5M0kLpmeL1YKQWUiNwzHBUjcZmONLd6Prtu0+ePPn0i69Pf3jnyr3P7jz8NrfafDObDjc27I2NZQm9OT+/e//rR959I508msnNLyy/u7Iyt5KaW1o5tpw8sZSYyxaS5UqmWMnmiqlEbjGRPpVIn0pmFhLpU4upkwvJuaXEXDKzBD2n+VI6V0ylsssxgmSWUztmcWP/pZjIFlZyxUS+lM4XEpAOgSwqQAycafIDhJBYBQH44PjCjD8QqiBUwZiZIoggyzyhT7MgsszP+AMuQAIB0VhVRVmOoQH4Y0ohoqqK38cLbqZexAwhc5oc8wqlnEI4hXAq5XVF1BUxVlAURlfZGXmYqlDVxB3MwZk6b2hc1RDgwlTZqsZVNd5Uuer0cU1hYi4hGeCP1NzuxPHdK8deXTy1/535Y7948cWKyHperRuancDoRvUoNDxXadtorcmvNflmW7Qc7NjYaSOnjRqWYDXFdkNotbHtyG6b3f/6z17d9Uyezak1opuCaYptS7Ud2XOp78m2hRwbt23UbKHVNaHekOoNqbaK4MKs82adN6oCnGpdMqqCbvLw2qyJmsnoVVY1GVVna6somzn84q//8yuvPvvO0omiKJSEIkyUgOwh4DxWSrrJGzVOr7IxyuisqrOyWpFV2FAzY5H4YFrCtEjlkoRLiBQlnIfyeAnnRVySlTKRErue/z9++Yv/tOfwm6eYco4KRakAZSSqysdIgStQoA4mC9grAirGo79yKb5PTytJQPkArQJNq1ZmWoWECxgDr5QoZTAuElpEpIzkYk2tHHn7l8/841+9/OZL+5cXizKuSBVOLMayxzTUMvsssw+4o38lJ0hZUYyjHnFpPSliWqK0DGWywGewTFgmecKfkEtvivn9pXL26Im5I4feWlw8SqigaQKlDCEVQuDPwu4hnsritPwD0qmwwWA26/6UP3YUe8wGxKRpjOmpwwIkMUUQDMmnGWE8RQ0dgeECb8aoARltQzZ0WjNIzSCmSQydGgauGUTXkakKuo40WdBlhgrZk0f3vvzS717aveeFQ+8ezuTH4+HjR/8KN/i/nE11sf4Bnst333338OHD7777Xm/J7Gv9+uuvr16/Njpz2h8N7V63Efi6a1Vd17RdzXbktqPZjt62adPS3UD3PGm1iRs2bTgwA0LdPnJ7QjMQml6l2qxoNd0Oo42zrf4IrbVoM0CtCNtd2F6LnAH116m/Tv2xZPkFWXZc/9zFS6evXav3BqQdkHYIjVWw+pW6Q2qPVG+deCPkDBRvXfXWtXCM2kGWGJK5ev7ytTuffR6+d150I6kdqHZErXC2HQ0WlCg+LHtbV6MNNZhQu0etbjUY1PxeONm4/+lnd7/4sn36LDSOG05PcbrAAVD2FddkTTUPmASJTzSBqRm9u6V1to1o2wgnjc7oxkd3Hnz7Te/iVRJ0FaejeX1ih8TyqBWpft8IBprXm26Q7yhOx9ixYl4Ph2ow0KOJ0Vk3o3Wzu1XtbJjRuhmt69FECwa0afW2tu989vmljz+uDydQow5JDrkdUCcwvI7mhBDt1JyO4nSo14GafOpEsB4WWIfavdnCNi0Y6MFY80dqMNLCcdwm4g3VYKSFw0ZvePnWnZufPYwuXFa6Q+p2KfSlQse814EOMdjYgm1HaLaYWoNfa2MrkN0OAAegD1SMKEFPCXpAHsSNFL+vxJ0fEagyajDQgkE8/+IPIERidid6MFatzvi9S7cffrF59erk0qW7X3x15v07+/KlJUq2r1zT+8OjnPTbA2/teuPl4yffOLWyf3n5aDo9n86eWkmcXEnNrSRPLK4cW1w5sZKaK5RWSkyuwhYzxRREUOMgSPpUMrOwkppLpE8lM0tTvEhlC8l0biWdW8pkl9KZxXRmMZtbhixqJr8MgdNcfiVfSOTyK3ABLkyxlClWsmU2P0uegvjBsAU4FSYP/gscUSyJYinOok5pAwQP8EEwZuLyclBEKDdVPoTpL3CxaAEH/pSiCCrlNVnQNGHmp4C4AoCiyRzwhCZzIJyAKDI7mixoMqdRVpen/AE+i8qZKlfVeAALYI4Zf9R0oapxO4+psobGgi5iahWDpHWyLOQPpeZ2p46/tnJs1/LC28dX5nYdOFySxEZbd1ytbWu2a1pO1QvW/LDh+3XXMx1Xc2zqOnLgGa6nuz4NPMPzDcejlk09l6zqmRef/7vF5SONNjHXOL3ONC3s+rLj0cBXotDwfM12ZNuRbZdYDm7bCF63bdSypGZbbLZQs4VWm+JqU6w3JEic1FfF6SNCrc4Zq6xZ5WprosCdevl3P3rhxZ8cX5groQo3zTFIpEw1xqzzq80doLMmwqmuCsA6Zi1GHFVnFY1RdZYqZaqUiVpWNIbQIiYFKoMEUoJVMkQuU5J57aW//+Uzf/vqwT0nivkSEctiCcscrMYVpXJcaCbm44UppCxJRVAFIPoK/AFb8TCNY7CIPC1s3VneikiRkArGQEUFRIqIFCScR3JRJkVTKx1+65lf/PR/euXNlw4tL5RVXBYYQSwhVALFApGihEsIlRCaLd7LTSOlORHlRJyBhcAYFyktU1omcpkqFULifTpELmFaxCSHcFbGGcS8SwpvSIUD2UJy34H9h/a/tnjqkKxIsswDQ8tyZer3sVRh4dtk1t03M1/Af6EyP4tmq5o0W10ELiccQBBNR5pODAODiQnVL7qOTJPECGJgw8BwYZoE3jQNWddi88U0yezoOgL+gKfNrquGYGqiqYlVXVqtIR2XTxzcu3vXC6/v2//CwWOH06kzp9cfPfrTXw58PPnz+Zdvv/368ePvnvxbe2s+/exBrdFsBn4w6keTYbQx6m1Ohpvrg42NzmTDHw7cfqfhe2thuBp1VMeWW7Zux/vTZbsHgj+yQqnlcfqq0nZavY1qMEBNDzU9uR1QqwsTtsgbKv5YsYfEGQhOsCTwyNA3Tp/ZvHxRsW1ptS23A2J51PZJO6RuX3aG1B5QZ0y8iexOVG+seUMj2laDQUGW9Wbjzif3r3/8SW2wzsEv8VaHwJyI87S7Ant9GgzlcKR2JjQYqsFA83qqHdXs6OzFK59//dX5j25p/TFvB9ADNoOPeOAFLAnYrgKDr6AQBBNIZardTb27Ve1s6dGGHI7c4eb9z7++fv9+dbxJ3EB1u4oVKpavOB0jGBpuHzQD0g5UO1LtKK4a87pwx1WDAcy46tHECCdmtG52TpvRphmta8EAN2zTds/fuHn384f9y5f0cKB4PdmOqBMQ25ftSHFD6kSyEyiWrzmh5vUgZErsUHV72vSOHmdpvaHmjzRvaIYTMxwZUSzqgD9lBGM9ANNn4G2f+ejBZ+/fu29vn407SwBfrEjzemrY18Ih9Tqo7aKWhds2btuoZWHLU4IeGED8mj1TOFS/j+1IageS5ctuRw8H8X+I25XdLggtMySCqg+Ys60FEyOcaF6v/97FzWs3hucvnb9775Mv/qB3+i+vLOvdaHLpcrlhHcgWXz9xbO87+47Pv72SOLS4+M784pFE+mQifTKRXkykF1OZ+UTq+FLi+FLi+EriZL6ULjOFApNP5RMgfjw9qbmVxMlk6lQ6s5jJroCHkium0rmVVHYR+COTXcpkl3L5FYCPQjGZLyRy+WQMHwV4JFUopgvFNCDIDD5mCMLxJZaDFrLCTAIRxJIolSUpnogBmADgABABQRtjBqHKbEwX8qdTPZmjlCNTywbcHFnmFfI9KIFwiSyzVIYuDV5XYsqBRxTCUMrQae5EkzmVsprMzZwaQ2Hjo8Wyh6k/BZGqxtd0vjqVQGbXuspoSkWXK6ZWMWlGw0ti4XB6bnfi2K7loy8tzb11fGHu9YOHynwpdOiljfrVzfqFSfXsSD83NDd6tUlHn3TUjZ4+jOSOiwMbR4HSCaqBYzpt2W5h16JWS/Ed7Z2DL769//X6GqmtokZLabSUVluxXcP1a46veqHphabr6b6nhoEaBmrgK/AajucqtiO3LdK2SNOSmi3UauNmCzUtvNaSGk2p1ZRWG9xqi6uvsVZbktHcb5/9mz17XiywGYkWWTEj4YJmcPWG1GhKaw1xrcnXG8JqU1xriI2m1GyhRhOvNtFaC9cb0moTrTbF2hoPUGLUOM1kNJNRjZKqlalSRjRHlAImOUKLEs5LOE+Vskyzb7z6D7989kevvPnSQjZToUKRL8CCN/gXJeGSosVai6IwM11htpOPkBlMFGcaA6gviMy4pDg9JULzmBaRPP0ItIhIAct5Qkq6Wj781q9+/Yu/fmP/K0cSC4yMKkKJE5+uvwG8EMXcDDgElBakrChlJZRDOCuhHCIFIpdkpUzlEqZFIpcwKWBaxKQgoYyEMgSnFTlnyFmxcBDldnO5twql7JF3jx7Y9/Liqf2aIWqaYKiCqYnwb1JX2VnwCKxJhJnZKiVMeAh3A3+A4gi0oUxDUaoqzga7ACyeqh3T0rkZgswOwMf0INNEhoF1AxvTM3vajDlMk9QMtGrimoHqJq6buFaTV1fV1VW1WZcpmz128PU9r+9+dd/bv93/zkK5dPPGlf8uXPF/9+UH/PHo0aM/PXnyaEf49NGTJ4+ePP7uyZNHk40xK3FGs1333bpn1WyrZrcavuX3wmDU76yPRmc2xu+d7p0+3d3ciiZjbzhyh+uN3rjWGdc6E9PvazAY4nfkVrvm+vVgqHl9zR+pfl/xurLTV7ye7I2eDm643QzVshJqBVEw2SCtFmm1SNOCBeuo6WM7kp0+zLJC9BLWnSjhOo1GYrW5vX3mq2++HF29LHmR1I5IO5TtnjzdwAJTmoo70HywSCZ6MNbDoeb1dDeqe1Fv6/SnDz7+5OuvvLPnZ6vR4tWs0wIueES+UxQNAAAgAElEQVR1u1owgC1rQB56MDbCDT3aMDqbRmdT664bvW0lXK8Hw2sf3Lr1+eft06dxZyC1A+pEqh3oblcPh4AdqOmjdjBrclPd7rTHIlY+oGND7Uy07rrWXTe7G9XOhhFONK9PGm2vP7z76cPr9z9tTDYVr6c5Hc3pEDskdgTXsCQFFtPLbme6ODfU/b7ux/d4yHUaQazlaP4EtByYrQXo0YOxGU70cKgH3e0r124//HzzxgfGYCJ7Pd3pwVeueF0tGmhBnzqB1HKkZlNqNollqV6geoHmd1S/g61AbLpi0yW2rwV9PRzKbldqB9iJTR8jGk15qKsFfTOMaeNppXownDZ8DI1grPuDqx/d+cO//sv5G+/f+/rba5/cX1T1eVYYXrjsbp/LGPVX50/8ft/u+ROHc6XFdPZkIjW3lDi+sHR0KTG3kllKZuZTmflk+uRK8sRy8uRy8tTyylwydSpfShbZQonJ5YoJyILEIJKaS6TmkumTydSpVHopm9u58GX5BwiSyS9n8olcfqVYyuQLqVw+WSylAEcKxXSxlCmWMhABKZWzEAHZmUKd8kcJXBhYxAUgMjNiEEjimIE5lPgaM4TEsUpM2FkL6tOJAxh9RBV4c5ZjjfOAmIGMHqYVQjmqsIRUgFSAdShlZFwhpAKfHXhlBh8AIrrM6TIDgoemMJrM6Spr6pyhsabKAnDUdN5UWTBfzPi9nKYwulwxFEbHaQMnmPTbiWMvJY++vHTo98sn9s8tLP5+79v5Si6yhM8urH19qfbggvbgkn57C93eJA/Om59eMD+5aN6/WH9wee3e+frdc9VbZ2rXN7VrG8q1Te36Vu3KRu3GJVdhT73xxgsUpc9M2qeH7bPrzqRfG/eq/U6t1zXDQO+EtfGwvTFub4zb66PGZNwYj5qjYaPbqXYi0w9MPzA932g71LKVtqO0bNKySauNW20cSyZtqdkW2i2x3uB8Hy8df/X53/wkW1iqrokSyRo1Dmij2f6z00JANo0mbjRxo42abbHREuD1WpOPkaUu1lf56ipnrgp6jQMHRzVKisbIakVWirJaUbXiuwd//Y8//atd+15OVgo85QVUhvYOLDOyzlZXBcCa2ppo1kTN4GbuD6YlWWVAa4GPObOBZjkVeC9ViwQEGBmyLGUqF2RSonKJyCUil7GcR3LR0EvvvvWL3/z8f3vjwJ6DiVOMzFdQUUCx2yJJedjwJ6C0iFMCSgooCVSBcJ7QPJbzRClgOY9JDnQOCWWwlEE4S1AekwymKUpSKs2YNKOwR2lxD5d7K1/MHJ87cXT/7sX5farOGSYP+YmaKVYNoWrwhsbqKqPp8QSWogDQQ/MYC4dQDoST2JTUJFWTpsPk0ow2QLHQdmobJpnxR1WXagaKP7uBagYyNbFmoJopmqZoGFK89gjgQ4s/ZlXHO/mjUaOrVblaU+t1Wq8rtZq8WpWrVbpqShKTPLz/1df27H51/+Hn9h3IIOnzL+7PGrz+3V/+2/1jj2DD7aMnjx8/ftyw11SNcZyaG7TXnFXTqtqu1XadZuTVPavutFddp+6060571XNbUdiKQrvX9yeTztZW98x7nc0z9mjcHvWtfr8ZdRvdQXu4Ue+vV3vrZnei+j3Z7pjhSHd6uj+CZbCo7UurbdPzm4OBagfE8kjTwm1bsXzF8kGij7EjmMjBBvXXoQVL80dKK3z/5o1v/vUPjckm2/SxFVDbh1XsYAbBGjnFHxvhhhmtYyvgzKZi+dR2OcMkqrG9vf3NH769fP9+tT8SnYC6fWp1Fa8XZzC96cDLdGpD8/pwd9T9gTlVCIxwYnTWq50No7OpecPO+umHX3x+94vPm9vnGCskTU/xIi3oqn5ntisY3CXgA22qr+jhEFbG14KJEW6Y3S2ts6l3t/Tuab27pfc2zO6G0u7Ka/b2+fMPv/lm/cZNZTCBflLIeUBIVranHV9TCiHtQHZhPVtfdbsKhDy8oe6P9KmKY/jrRjiBSrFqZ0OPQHEZy15PczpOb/39O/duf/FFcO49EvaRFWpOx/B6mtfTw4Ea9rEVCA1LbLSEtTWp2ZQdT/M7UJEOaQ9YXQv/pTDQROxI9ftqMNDDAUhoUJ0OfwlaMKgHQ1ggZ0RDvRNf69HICIar0SQYbN249fEX3/7zgz/8k3/uvZdPLfOmeenOHT3qHGeEXUeP7N7/2jtHdi8sv5XKniqUU4n0qaXE3Kmlo0uJ40srx5Lpk5nsUiq9sJw8sZQ4vpI8kUjNJZLzifSpfDFT4QolJpPKLsYnvZBIzieT86n0AozmpjOLuWIik18GbyWbW85kl+A11JFl8stAHrn8ShwEKSTyhRToH8VSCk6pnK4w2WIpNcufMmxh5rzAb6twJKkMQwHxMKRYmC44fVo1BnQCPCFKZWk6bQjyMvxslaZPmLGIKMV7wmbvmpHN7AIkEzy9Bv7AuCzLLKWMQhgZV+JMCWVBCNFVFogEft2EeAegBmROdZkxFAZuA7rKqHIZjk7TprRUTh9YPLY7dfy1zPFXS6nj8ysLz+/dmymm+o5w72z1wXva/QvypxeVe2fx/QvyZxf1hxeMz87rX1wyP7uofn5Z//yy+fCC/slZ/OCC9tkF5dOL2v33lM/Oaw2ycPSdPUsLe84P2A83xJub4gen0a2zykeb9MY6vjYSr47o1YlxdUO/umVc3azeOL16fXvt6pnmxc362bF2dt3YHpvrfXOzXx11tH6oRb7a9dV+qHd9teMpkUsdS2hauNlCq02+YVGRX3jhdz85lTq+2sIwKmyuMY222LRw06JtizRs3LCUhqU0WnJ9DTfapOmQlqO0bNlyVcfVPEdzHeLYyLFxu0maLWS1pXZLbLZQoy2utfn6Gltf5RtrXHOVq68io1oya+VmW9z76t//wz/+7ZGFo4ouqCororyqc/U1bNb56qqwuiasNcS1BlproNU1aXVNqK3x9YZUXRWqNbG6KujVSr3K16u8ZpaNqqCajGpUjKoAsPJUjDEZ1ahoesk0yqbOaDrkV0CbyRGloOmVdo05vv+Xv3n2R6+8+eI7SycqhMVSRpTSIs5IQkbEGQElASkwyVGcU2hBpTlVyVO5IJG0RNKIZjDJiFJSlJISSiGSpCgr06xKM7qS05WcqRVqRsXgl2hxbyX/dqKUOnji3SMHX1uaP2iYfNVgTZ2rGny9KoF/UdUlQ2NNDdLQrKFxKmVVysZZbxhalnlFEXZGqqu6VNXEmi6Zmqhpgq6Lui4ahmQY0sxkMQxsmggeNDVxSjyCqfMAHAAipongz+q6GDOKIVSrUrUaqyDVKq1Waa0m1+tKfFbVak2G7YlwXa3JDUMSissHDuzZs/f1XW8e+NXbh2Sr+eiPf4AbfFy68eTfbvz67/DyX+WPx0+ezFwY+MqCSUetC2fXnc2xF0arfmA6lma11LWm3GhpttuyA8cOHDt0G75VdRqkrjEKlnTKaQqu6dXmWqsbBdsbwzOnu9vb4+3t4ZmzgzPnOqfPuJP1tU630R00uoN6NKiFw3o00vyO5vim5zc7nbUwNG1ftVzD8lTLVdu+bnemNRtDIxhr/gSKxmH0VPF6nc1zl+9+XO11+WZLsXy17VMrguJz6k7XyAUTNZio3hg1Q1avsnpVrK3Req1er967/eHX//TP0fn34i1o8UL5iDgd2espXk9xB/oOnwVUHDUYxLO4ftz5bYSTerhpRpvVYLB16fLn33575qPbtDeSLF93u7LfVb0It12p4eKWP+sAne2gBx0CCjamysf6VHvY1IJN4o303obamUgtr+p4V2/cvHrnY+fcReL3oNtj2i0WyE6gunHZKHUiGHuB3WxaAOvppzPD4XCmBsVWy7RVTO6M1d66EU7Mzlj1e4rTGWy/d+fzLy/evduYbBO/N61OH07HaH3UcoS1ptRsi602dT09iIywo7ghtX3UclDLkZ1A9SLNiy0YbEfadIYWmkJiJSYamZ0xRE2NaGQEAzMc1aNRLRwa0TBGvWjUHJ2NTl/0ts6fvfXxrYdfCS13Tzrb3dzYvHqNt7wDycwL+15/68Du4yffXEoeXVh6Z3HlWDa/mC8kkumTYLUsLr+bSM2l0wup9EIqvQDTtonk/PLK3EriZDq3Uqxky2w2X0qCtgFPS0+fCSedWczkl2fxjmxuGfIf8C6Ig4Dzki2sZAsr8LRcfqVQTBeKyUIxCfxRrmSKpVSxlNnJH7P86U7+gDIoGElAqCSIMJjAzthClBhJKotSGSwbYAtYJTNdqcXuhI+4Blt8OuAwU0e+p5SA3IIZPLV48HR+AbICwB+UMiCQwAHxQyGMJnOqXAEEAQrRlIqmVDRaUeWKplRUuazKFVWuyKQok6JOM6acquQOJef35k+9mV/cl1l+59C7B3+z69VSORc12I8m6u2xdGdT+ngbf7It3d3gP9mW7p8WP9kWbm+yn5wjn5yT77+nPDiLbo+Ld7a4uxvs3W3x9iZ7d4NXy4eOvLs3sbJ/lc5f7uQ/HKRvDlI3xsW7Z8Xbk9LtSeWjUeGDQe7mqPzBhPtgwl0fFG/28+8Piu8Piu8PK9cH5au90tVu5Vq3dKlTutjlznf48132vQ5zJqpsB6VNr7ARsBtdYexzG1280Ze77eKRt393+N03NCMbOii0pcCWQgd5DvY92XWwZxPXVn3XtGytbWstW260SdvWLEe3HN31dNczg7Du+VU/rNuu6flVP6gFYTUIq35gup7q+ZrnaI6ruZ7quFrboc0W8j3VJOlnfvI/v31wD9FFWWd1g6mvorUmbVtyoymtNsVGG7Xa2LaIbSGrLVltqdkW11pC4/9i7r2eHLmvPc+/bCP2cSd2Hzdm7sTu3CvpUhLJJrvJ9tXVZVHw3qZBIoG08JlAApmJ9AlvyldXlzftaCSRoiiKohy79+GHQhepWc192Ll3K04gEglUAmw+5Ke+53u+p0kKItmQiGYjW2/gtQbOC9laneJrZK1OcTxR5XJVLleu4DWO4Gs4x2fqNaxew+o1vMZnuEqmUkqX8imuDNf4TKNO8pU0X0r4nR/+/L/9bx/ffS8Q9eWoGEHGyFycpWI5MkhSUYqOkVSUZqP5QqpYSBTYaCEfKxYSLBPNs7FCPp5nY3k2ViwkyqVUpZyqleE6lxZ4rFknRT6rNmmjxcj5SAG+n4UfxzFo2bW2+PCDoG+eq2RqlRxXydY4gq8SfJWoVWmukuNKOF/JcCW8UsiUi5kZQBfZTLlAgCYjmAIDVA06OFyJACYMwB9X8EFUKmS1SgGpA/RWOI4GHZNp36RC/aB4huNo8FjnmDrH1Kp0jSNrNZbnmRl2gFYLgA+QFFwXSnWh1GiUG41ys1kRhWKDp5GI98HdD2/duf3Bg/kbK0udjc03r/8GbvFT7Hj95vXs+N/x5x/xx+vXf5t+oe9fv/n+9fb+Fl1AhAYjyiVJKehm0TArdpu3rappFDt2w7abmsYrGicpNV4sc81CgaO5eoEXG6VmpVyvVlQ1Uy35klG8SJVqXE2RWm3bGo+Guzvjve3J/pPJ/pPu9nZ7fcMcjcV2u2mbQEcRdK1uGHXDAHbXqmZW9S5wAMzsCNPYK2NY0rrN7qi397Ru95mmVmppeVFiWzqwmjI6CMkYFo0R2OReULpF2S4pZlXtVBSrqehf/eaLr7/9Y2M4wkWDFq2i2iuAFC+1XdQ7YNMKsERc+S5B1ueoYA0r5ggsmq90xyVzyJnrJa0vd0aXn3/2mz98o+1u54x20RiAIReiqVKiwrZ0IEXkwbp51Z6ZK8GMSUGfpouWzX7JHFbMUckEd9xJtb2R1zpUU2sPxl9+883ll19WB5OsZAIFhZUtRjJoUQf3+HzLAvvwmJbJyiaIGClddVum69mMPrB0VOzxVOewxlVrzF0dFNvrhfaoqLZrZvvg2Ytfff1N//A0b/eJlllQ2mWlU9bBlKyWa4pkUyIaItmUWLFV1Kyy2QHkQUstRlaYll7QponvIPYNDLOA2ZbrU7XT/9EAPq5aLbwxmMoeZr9iDQR7rEx2e4en49PLZ7/5aufFp3MQ4ieyZ59/qm7sxEqVxWjyzuO5ufmbvsCDQHjRE1oNBNYCIUcg5EhCgSQUiMY9wfBaIOSIxj2RiCcS9cYTgWjCH454whFPKOwGB4lkEE3HAYLEkoFY3B+N+eJxPyCPaNQbBQcJP/CfAviYNl+u1cx/CvwfswK9GASNXa+ZFwTkj4H8jx/wR24aSga0jRl/ALyYBRhMcx4JhCRRIpcGRRIYQWLARwIAhSDRq8CD6dOri6BT/rjW6yFJlCIz06LS9FWLB/RrrleBwYpspsBgeQYBEwfgaZHNlApYMZ8uFbBiHi2wSIFFQeUZhL12XGbjfCmFY864/2Hcdc/v+MjtfOjwrP7Xn/00BUUb1WQ+O8+zC1J5Ua06TN5l1ZxjLbRtxva70OEAPZ9kz0eZF5u5s17iUPOfDaCLbupigD4fI5+McC7jeDB3487Nf9K40It18qKbeDkhXq1Tz8aZ8z500ccuBvD5MPViPftyg3y5kQPnj+zY83H6xXr22Tj7fJw5ayeOjdB5J34xQJ9Pcs/G2ZNe8sCO7mnhfSO6b8QP2qmnZmJPC18MM7sGnArNz819yGAL+z1yv4PvtrMbJrRpQtttbLuNb9vZLZva7rHbg/x6h9kZlrb6hY1OfmvE7W819zaEvY3m9kjcW1d2xvLOWN5bV3Y21a1NbXtD21pXNybaZF3bXNfXx8ZwrI0GymBkdPtqu9sa9fU7t39y6/YvS82Kaimq1lBUQdHrmlEzrKZu1nWzZlp1yxbaVs22qrpR1vSSoZc0paQpFV0t6wqrqQW5VWhJ+ZZIghEhRaJaIik3KblJqSLZEklZzMliriURLYmQm4RUx5t8mq/CzTquNHMSj3HFZI1D9GZm8eb/+S//9//+aPUBSkQpMkQTEYoIkEQgz8YKTKxUTFbKEFeG6xWEL6X4ElQtQZViiiujtSp2RRs5sUnKEqnLlK6whpq39HLXLPes8sag1ioGysg9HJqPpVMrbuejB++G/A95DquXs3w5W6vkapUcX87VKkStQtSrJGgIzrzSoA8IpA6QZwPEEvD4I4CoVafcUOepGkfWOLLOUw2eFjimzjECzwo8W/+74xlq8DwzRRBwqSotcIzAUTWOBLwCCGb2NrCsoC6UGs1Ks1mRJE6Wq6JYbjYLklCsFTIx7/L9j2/ceXD/vfmF24Hg4fnp21hU0OD4j+jK/KP+y/dvpjgEvtvLV5dEASYLOJnPlSpElSeoYjpfzfK1nCzRms6ZptDpip2uOBorLSXfkqkan+Y5lOepspDjpHJNaVIcS+SppiJWxFpRqJLlQq7I5opsoc7xSqth6Eq3016f9Lc2x3vbmwdPJk92Rrtbve11e2NDHQy0wUgbTNT+utRdF7rr9c6E74z4zphrj6r2kLeHnNETrL7cH0n9SbllVltmVbYrml3SpslgYP97yRyClO5p4KbWKWpWUbcrqnFwenny6adFTaMldZoI3rLKSievtllt6v8ogd6E1gezLSByAxgyCtawYk7AhG3VWq+o3f7mzm9///XZ55/zwzGl2gXJyres3DSi3sqr5tVgrT3t5midijUoGgNgggEr7EvmsHjVgACkxXfGFXtY0Lvllvn0+Oyb7/609exZoTckWiYjmayo5yWNkTVG1vKKUVBNVjZpUadF4+1Ge2UaWw4iR8Fgy+zuDiwmU0+MNapaY85cr1rrRb3LtMxGu/fi11+++O1vpa2dvNZh5Cv7TsuiZQ1vSJl6jWg0iIbIKGpeNSuazRkdRtZoaYpcBdUsaFZRny69AyIHUH2mlg5ruqsF8AcQPwAhVU0gewyq5qhq9oX2oD3ZfnJ68eLTX1189uln33xT700+9AZKqnL4/AVrt5cg5NbS0vzqvMf3OBxZ9geXQJ/FH3KEIk7QcElCgXgiEI66/MHV4FXPJZYMRBP+UNQTCLvAmUjMDbozCBpDsHgSDk95IumLJbzRuCcadU+1k+n8rX/Wf5kBByCSmeYBmGNWs+bL9UbMP+CPHICJKSWkAUMQV77U6yJHjkhf5w8QLA3qrY+VSl8xx3X+wK5GEDNA9rjq4ICPw0gCIwmMpnD6mtGVpNKgHQOegpeAFjJDE6CO0DSap9N5BskzSIFFGQa5QpbrBwjLohU2xRWTUGwxuHbHv3zTtfSh2znnCfn+6Wc/DcZCdD626PjXBedP1nzvOL2/8AY/8AY/8Hh/6fH+MhB4NxB4NxZ5H07dglMfphPvItF/zSG3ipl7QnFZ5hxy2YFBKw8fffDzf/lfkMjPy9jHamF5r4Nv64ldLXBoJ447yGkfOx3hz7fo5xvExTDzYpx7vkE8n+CnA+Ryg/hkm30+zlx04geq79kk/fkT9nKSvRzhrzaJi2H6rAe/GuOn3eRJL37WSxwavvNupM2tuRwfPV66m0VdAyn26S573EVPuuixDZ110dNu8hQoK4P0SS992MOedtCDbvqwi++1Uwc97HRIHvUzR/3M+TD3bEKd9vGzXu58UjyeFE8mheNx/mS9crzOnWzwp5vC4QZ3NOGPNuX9DfHJpni0a3o9dz5+8F6GQftDdTJsba6bGxNta10fD7XxUBuPjcmGNdmw1jftze32xpa9vmlvrpub6+bWhg3ePFk3hmN9MFT6A6k3aHV7Uq8t9K16z6z1LX5gVXom1zFKbb1oagVDzZsKa7QYVSQUiTLUotFilDrWElBNyhkizue8P/vP/+vHt9/B8Eg1Hy2S4Woh1qyiQi3d5GCxDos1VKyhsoDJAiYLuNIklCahiqQqkrpM2Vq+Y5S6ZqlvV/p2tWuWB1ZlZHEDrdjXywOz3KC8FfQ+jjwOJCMLDsfS/EfR0EKNTwsVvFEjhAreqGYFjqxXCVDT+z1H1qukUCbq5SxXylbL2WIxO2vT/Ig8ahzJVwm+QtUqVK1CcZUc0FT4aq5eJQWOqlfJepUEl+WrBHgKCnwcOOY4muNIjiPrPFXnqbe/y1N1ngK88hY+OJrjaL5WkFu1TlcbjezxuD0YmO22Yuo1TebERp4vkD7Hwr37H91bWr7h9qAV7ssvfv3m9fU4sv+AbTH/A/4AB2Bo+Iuvf0PwOMXAdClHMniFZzE2jVBwmkpRxUw2j1LFbIEjqw1GMXhJKQCzVUsmTa2gmVSVw8oVVGxmGzVCEFhOoOvNIi8WGwrfaAlCq1lTJJqrEuUKXsjjhTzDlbmm0FRber8z2NsaPtkdP30y2X862T/YODga7h30d/btrV19stkaTuTBuNkdid1B3bKbtq0NRkJvVNUtzuiATafgz/qKNZjuBzF6Zb3LGZ2q3i0pZkE1S4pZbGnaYDQ+PCxqGi1JFVkpiXJe0cqqVVRnPtPp3bqsDyrGELRgpjdpEG9qDCv2esXa5I1J0+gdnZ1/+c03g6MjSrcpychLRkm2CrJJySbdsmaCB7CPzDhgNnUC4lOLWh/oKyVwJzYHNXNcMoeMaqm9wa9/8+UX3/7BfnJIahajWgVZB8v/GFljFLWgmnnFmKogLauodqamEOWqgfW2szMs6QPwTwTu+sBhCowsXHdUsccFpVtW9Cen5xef/9rYe8p1RwQI4VDsfMumJD3baGbrDUqQyWaLkTXw6UXNKhttMLPItvSiZgFrKjCjgKB0MOtb0DqAPMB/Jvh/B+AS6B9Ve3qyYvWr9pCzhmp7+Nuvvv72z3/681//8re/vb789RehQnE+EZ3sP9k4OU3Wm8sw+uH844fzt4PhlXBsJRxdC4ZcoYgzGF4LRpyhq4pEvYlkMJrwA89HOOqKxj0gQwwknwKT6dRqGvUmUyEsk0QziRQUns7WJn3RuCcW88RinljcH455Z/rHDDVmdpAfUciP9I/r5DHjD9CCmfHHDD6IK56Y5nVSU5iYSSCAPwgSy+bQ2UsU9Xa3RS6LZnPwdaqY8cfVdTIzjgFQMivwzhyRzhFpkniri8yuBkZyrhysGEWlGSY944/rGgno18wO/u4lmKbhIhUnUadj/hd+x0euxRtrC+87HfcdAfd/+fnPw8l4low6vR+t+W6u+T9w+m+tBj72xOa80Tl38I7Te3PN+96S6+fLvncX3e8uen6+4H5nyfXzx46fPV756cLKP88v/2TRee/R8v1HC/+86vmZw/3O6upPnK5fBLzvBlzvQOF3odi7GHQrh90vUHNF8n4x96BeWNE570AOTbTIpp3a62JPO/CeFh3W1j7dr3z2tPrqSeHlDvtqi3m1xbzcIF9t5F5u5F5sYS838RcT7NN1fCCHlhbfv//wxurCe2J+9WKM75vJ0x563kcuh+nTbvysnXg5ylwOkcshctZHnq3jLzZzr3bZ5xuZZ+v4q03i2ST9yTZ+OYSej5HLUep5P/VinXi2ST0bZ8/7yLNx5uUW9Wycuxyjz0bo6SB9NiaOB/hBFz4ZEOnEo+XVe/NLHyktdLub2bIzmzq+bea2bGqiZ9dtcrOX3xyUtobVnTH/dFM62NL2N7WDbf1wx3i6pT3dVp7uGAdPevu79t62vr9r7+/aBzud/S37yab1ZKe9t9Pe3bK21vWNsbo+UoZdud+Vhv2WZQtdq9GzxbZRtw3OUPOqTGtN0hapRzf+6YP3/1sKC3F8ps5llCauNnKtRkZt5NRGThdJU6atFmPKtCnTpsyYCmupeVNhNYk0FcbW8m0139HZtkaZKqGLaa2JqjzSqqVbtTSPr5aRe2nosS8ZfuRYXZy/GwosCfWMUMEa1UyTw5tcTqjgQgWvc1mAILVKrl4laxWiXs7WStNAmnIxc91VfT3DF5g5+PK0pjpKNcdXiVqFEMpEowJQg6xxxIw2BI4CVa8SAkcKHCnUaIAajToj1GiBo5o1RuCoBk+DEmrTqvNUnWPq9XyjURTFqqoK7bayvt7d3hlt74zWR1a7rUgyX+UrFJ11LN1/MHd/IUBM1pwAACAASURBVBqJF6pUpfztt9/88Jb//5v+y5s3oDf0tiP0zbe/Eww+Q0ToMpVhiYrE5UoETEIQBWWK2TQLwyQEkxBCpzIMSpYyOJOk8giYZefqWK/T2N7VdS2r1NHJqNHtCZLMiBJdqxOSXGw2C/VGodYoCXJdVJuiLoq6WJOEIl8tCHWizqXzFM1VObUl6Ibc7Rrj8WBvb/3wcPPoZHJwMD48HD152tnY7GysdzfWu5sbynCk9AZKbyJ2JkJ7UGuPau1R3ezV7T6v9zitXTPbFW36dzmnW1XVrquWPlnnbLskSUVZZlutUksB46l5rQMsmRW1Ox0lnbYq+lPyMEfTzCtrXLLXS/pA64y++vJ3v/r917XJmJA0StJZ2QRNlqLaZiSDaZmsOg0xA+O1JW3aVCpq/atrjjgQ2d6eVNuTsjUCVtOyNSppndHO3h+/+/PzL37LjyeUarOyWWwZQFqYukq1tz6PggKUBhsILdfzPN5OsVoDgDhAbwD8wbfXy9agbo1Y2Wx2up/96vNf//4P2uFJTuuwchssjiElmWw2mUaTEmSiITOyVlBsVjHYllpqaWXVoCSVUa2i2i5qFog4mwEQ2KIHRmpBghlAjatAs97sTNUeVu1hxepz1rBk9qvmqKJ19g5PX//t+6+++cNvvv1j7+j4TjgWY6iTl8/UrU1vPj8XDHz86N7C4v1QeCmWcAXDa6GoJxhxRmLOUMQRDK+Fo1NhIxheSySDsWQgGvNFYu5w1BVLTL0aUxdIzB2JucPRNXAQjfkgOJLGEggaA/wRTfgj8SsVJO4BoSDRmC+e9CVS/usIMnV+XFNErvMHGIe5bgGZ1SwIBPhPrw/fghv/DAtmRo2ZRAHoYTayS1LpHJHO5sCG8XQ2h15hB0qQaDYHg/NXF8SyORSsA73agpG+rq9M30wgNI3N9BX6rdE1TdPoDE1oGqOYKVuAdIfr/EFRyIxCZucpCqEoiKKgAhWhoCXP43f8yx84F951Lb7ncd5fC3r+y7/+NA4nKDbpCdwLxB4Go/fdwTuu8N2V0G1P5GEg+igYfegP3/UGb7sCH635PloJ3Fzw3Vz131wJ3Fzy3Fj1vr/ofn/VNz+/8mB+6d1A/K478vGK57214O1oatkXW1jzfOwO3nAF3l1zv+v0vuvy/XLN88sV1y+cnhtu3w1v8H1P4Jcuz0+9vp9Fgu8EvD+BE7cw+DaB3yvSjyv5Jb601uBcIreq8W676Ru0ohMt9qQDGY2wx/vgl+/9X46F/7o/zJxNyLNN9vkO83yLfrlTeLWVf7FJvtigPtthP9/Nv9piXm5Rr7bp51v0p9vUJ1vkq03i5Sb+fIK/3KBerBNnA+j5GPlkh/lkr/BsQhy1k0/N2MUYPx/iz0bYZSf1coN8ucOeDtInveSBkaAh18rqozXPI6Ge7Ev+bdl7oEWObei4hxx2oH0rsatH983kEyOxKYd2tcQTC9010P0OdtjD9kxkS09tG8i2he8Ni/t99mBYeLbbfP5EOt/iL7aqF9u1s63G2a54ud862WoebTTPd7WTbe1gSzvaMTYnynpf3Jmo6yN5PJKGPXG9L+9NDNTz6Ma7/xLFk52t3tnZXquRa9ZxRaLUVlFTSoZaVuWC1sobatFWS5ZStNUSONBl2mgxllK0WgVbydsKayqsqTCmwtgKayv5vlHi8dU8dCcRm1vyuT6ae7i4eD8SWRPqGbGGNXmsWc00KpjI4U0Ob1QzjWq2Uc02K9kmR9arBF/OXp/PAmPk5Tw2DbMp4eAN/FUrp1ElGm91lClnNCpkkyNFnmpcFcAOkaNFnpqdF3mqKbAz1ADVrDENnm7WZgdMU2CbAtuoM2KdBcfNekEUisD50WrVNL1pmK2WUi8WqCxD7B3ucvns3Y/fn19bebi69u6jRa1tvH79t+9BD+Y/4ud/wB9v3rz525s3r1//7c3rN99/993O7jjLQFSJwosUr9WJMgkkELyQxQsZmEQwNgOTEEojKAMhdAKm4mkKxugkTiYUpX5yvp/LJytlZDSQJ+uablQ1vaQZhU67aunFjlXRWkxLyosNuikyTakoiBXVkJpas6Y1OFloqlLTUEXTEC270Gzm60Kh2Sw0BaFtir221LF7W5ubB0/3jo72z8/2Ts62j08m+wfD3Sf2xoY5Xld6A6nTkTqdptVumnbDsmqmyRsmpxu8qjdMu9HtNjvdmq5XWq2SquQVpawanNEpaZ2pmdQAf5r3KlMFpVe5cmhy1pizhuCeXbWHanv4h999/fnXvyt3+6SoF2S91NLyigE2tV7JHiDSozNTPsDf/WDetWiAJNPJNFWsPam2J9X2RqWzWTQGfLt//vLld3/928bFBdPu0SAjRNYZWQMUUlbB7G7n6rHNyharWOBOX9K6syyN2eK3mTI0Exumc7b2sKx3S7LR39z55g9/vPzyy9rGNm30GLmdlwxKVChBJAWBEkVWbIFAEaalF2SVkZViS+MMu6CaIHmMVWyQMlLQpgkfYJ6oqINdcV3gKp1ZPcCEbcUaTJUYa8C1R+Alzho3BptyZ7Rzcva7b//0+e++YU3zfigkW+2DV69qg54rR7y/+Pje47tO95w/NBeJrMUSXjBnG4o4IxFXJOYORRyAPCIxZyjijMZ8YEp2ShhxTyzmA82UWNw/7a0kvG9fjftTUDiNJdB0PAVF46lgLDltxFwvwB+pVCD1Q/64jh3XmQPUdf5IY4lZzfJPZ/yRI5AfdT3e7i65RiQAHWa/As5cQQaWzaHA3vEjYeP6r1/TP37Ql7nai4FRVHoWhjZ7nNpRwX6vKzaimQyAjxlwXBc/foQjVwVRFMTkAnRqPuG64V1817N8w7vyvnvtzrJ37T//80+SCMwW0jHIEUXWIvBKFFkNQ8thZDkMLUdgRwxyhFIrodSSNz7vjc+7o/fd0Tl39L47dtcduecK314N3Fn1P3q09NDhvu8N3l7xfehMPPBCiwF4LUWGwimXNzrnid71hu/4w3f9kduB2H1/Ys6fWAmmVvzJBX983hd/6Ine94bveIO3l33vLnp+seB+Z9Hz89XAe6vBG8uBdx3B952BG87ADZf3fbf3HV/gl07PjTXf4ztzN4KJOxj2iMTnafxRkXhUL6w0q44Wv6Y3fEbTb0n+vh4dG8mdLrLbgXY7yGE/czzMngwzp6PM6ShzNiYuN8jn28SrTeLVNvlqm36xQb3apJ9Pci82yecbxPMJcdpB9rTYxTrxbEJdDNOXoyyZXJ1fvPfxnV/AifkdGzvuwEd24qSTOrQTZ33suAMf2qnzXvpigB634ydd6KyfPh9g5wPscpA5acMHVvLYhoa1kFyONrlEvRRRm5jaRNtS6rANH7eTh2by0Iof2YnjdvLASp500dNuBtTTNnZgp0/7ueN+7mxcOB3kz4alV9tCCw+uPLq96lmcbNm/+fTJ03HjyXpzf0PenbT21pXdibo5lNf74rDDd81yz6jaakmXWFVm5SbVEmlFyisNpiXQksCKjXyjkW82C81mQWzk5SZTJdx5+ONYZG7Bs3Zn7sHq0v1E0t2s4xKfkfiMXMMlPivXcuBYruUaFUzmshKfbVSztSpeq+Qa1axQwevlDFfGqsVMOZ8GWTX1clao5IRKDkgmjSrR5HJNLlfnsgJHNms0UDWaHCnyhMgTUo0UeUqq0c0aLdVouc6AR7nOtARWrjNinZGvShJYsc40a3SzRot15r9bzRoj1llJyDdr0+MpkTRLkpCvlohSmRLlClfKpmPe1aWHt2+9/4t7j1YjkdPzo/+3xK9/h59/6D99M/tW379+/fpPv//97uEmQiREtVGoMU2rTlXpXJlCWYwqkel8GqIQmEYRJg3TKMIgCAPBNAzTqTSVypHJZi1/+ewUoiA8nypVsr2BUqzihUq6xKcbEtFSGcsste1Kt1Ptd7muWRr1BduqToYt2+SlJiPKJUEo8EJRkGuqrQuGLBtKq60LuiZ1OmK3G82kISLHtZSGYTYsq9XrmZuT4e7O9tHh7vnx3unR3tHReH9ntLtlT8b6aCB32w3LaFhW3TDEdlswzbplCXa72lI5ReNVnTfsutUR7C5vdqtmv24POWsAZP8rEOnPkjAAdgD+qOudg4tnx7/6VcXqgh5EuWWWlU5JMfOKUdSnwFFUO0WAAldRFkWjB4ylZWtUster7WmeKWdPuM56xV6vtjeq2qg92f7d77/+8puv1a1tUjUZySjIJt1SCrKev1I78qqZ10GbYzonDAZSymZvup7e6IJPBDMvV9vq+7wxAo5O3p5w1rhqjgqKXVGsw7PL3/35T+uXF/nehND7rGKxLTXXFGlBpBsSaKzkWxZweDCykpeUsqLzeqegtRnVms71aHZBAx7e9pXt1L4KTQfw0a8C6cUeAjmkoHcr1oBvr4PVfUCqEfob6nhHHm92nzz5/IuvXvz6Sx9NLKfip5cXm6dniNh6FEt99PjR3Uc3Xe4HochqMLgSjnjiSV846gqHneGoKxB720wJRRzh6Fo07olEvVMEiXujCW846orFPPG4Nxr3JFL+mcNjCh8AL+J+4BWdhnnAYfBO8OZ4fMofyaQ/mfSnUiEICl/PPL1KIQvNgANGw1cXjMJIFMgeGD7TP37MH0CrmPlAaSYD1nPQTPbtJAuVBjO3P3KYAp7AswhQQWZUAXysV+95+yvXTCEYNYWbGY5gs+9AXPlRyLepaAhJwtS0I5MBX4YgIJpGSRImSXgGGVeiCDQbn/kBf9ApJhdg4QXE96F/6T3/8gee5fe8jjsLjpVf3LoJYTBbQGPJ1RTsS8DuJOJJYG4o7UsiHjjjTWDuGOKOIK4IshZFnRF4JQq7IuhqGFqKwCthZCWYWlkJPH60MueJLnrCH3liD/yoI4ishGFnHPPmCkgyF0nkAhFkLQQvB1LzgdS8L7Xsgxa80LIfWgGXjaLuCOKJQO4AvByAVwPJ5UBqMYysBOBVP7QSSC574RVPasGXeOxLzPsS82uBB6u+pYfzt73ROV94zhO6u+Z/3+H9pTvwgT9yOxC86Q986PF/4PS/54t8EIh9FI58FI3eikduJRI30/C9HPaAwO+RmXtMdp7PO4SSs1lyq3Wf3Qz15MRYgzcNZKLFtqzUfgc76GG7ZuJpN33cJy9G1LOtUia27PGuvP/O/2HW/Kdj4nyIXw4yFwP02IYOrfhxO3nWg0+60FkfuRymLwboRR87G2KnPfSsi5720scd+MUQ0/JrQedHgdBDj/u2zz/ncN2h8JWnHfi8GzsyQqd28sUQezHBTjqJiwH6YoI/H6RfDNFnXejMhs+66bMuetJJnbeRMxs+byMVdNXrW7t37z2hEhvbyPEAf9qB9+30kY0eWshJL3vcJ48HzMGAPhqxJ5PC4aBwOCicblQPJ6WDUfl4vXYyqZ1Mak/Xa7tjYW+9vjXgt7r8eqe+1eWbxEohdTMRm1/0uO/PP1ha+AhKulqNXIvHJR5TatlZterZKZTwGOASiSOaXA6IIo1qRqhg9XKGK6B8MQPgAwgeoAB8iDzRrJONGtGs0Q2ekmq0VCPlOgVKqtFSjRYFSq5TLYEGJ1sCrTQYpcHIdUppMKrAKHVabbJykxEFSmrQksDKjbwksABKRIF6e1xnJIF9Sy1ToKFEnmhWqUaV4Ep4rUKI5SwZdd/94KcffHzv4zUfw+e/++6r/ygJ5B/pH1euFJBC9uaL3365dbyLl9Hd3fH+wa692asaQkEo4oUsxmYQFoNINEWhEI3CLAKTSCqXhKgkTMNpKpUrIFyROjzYT3AERCUL5VxLa2aqOZhOpYlkNo+WeYItoIVKpspP577aNte2K4N+48lup9flB92abZR0hbX0Yq9bV1VOalWbUpEX8o1GuVSrxHGYr1c0q6N0e2qv22i3OUOtKjKvaYJu1DVVbtvmaDjc3Rvv7T45O945Ptg5PhjubfV3N631oTUaWuOJ1h/K3S7QSES7J7X7zfawZvVqRrfRGfOdUd0e1s1BxepXrTFnDXl7WGtPVQq+M6p1BhXN1MfbW5ef1vqTgmKDmZqyapVVo6LZADgAfFTUbkXtVox+Ue9e5ZWN3o6ctCdce8TbE87eACEi1fakYQxPz559//2b488+K9gdUtRZUS9Kel5S2JZ6Zepsgx25QF+ZDrkY0z7L9GavdWcyQ0kfAM6Y+Uzr1oQ3BlWzX7HHjGSond6XX/32N9/+Ud3bp+xeTjYYySBFhRLlvCjlJYWRlbxqMi2dklRaUpmmXGxpFc2sgGkX2cy3LDBaXNa7Ja0DFKCS1qmafbDaBmTPl/VeBaSnTz2nvaLeKZn9kjkEFuOy0hGs/tb5M313XxqNdk6ff/Pdn7YuTj+Ohh76vc8/+8Te2/Myxfse3637t1Ydd6KRx6HIaijiDEUckZg7nvRFYm7QcwEaRii0Fom4olF39CpwDLRdAECAk0C9iCd9sbg/FpsiyLTJkvBG4p5EMjhTLCA4koQCEBScUkgiMG2+QL4kBIwgkanJAwlByFsESUFhGA0D+JgJIWg6fl3/QNNxLHO1/xZP5XJw9soFAlobU/IAKgIzzSpgWfytGkHMeiXYzN4x67ZcGUTSM2crQaIUmcll0SyOELn0dRwB18y9dbmiM1vJrCMzawwRJAoWlc14aKqLUMhsXvcqsGSqi5D0W2kE4AuIosrngiV8LR28E1r9wL/0nnfxXc/aQ5ffffvxfBJN0CycgpwQ7EHTfggJJNJ+CPWCSsDuOOSJpdwATZKIJ4a4o7ArAjmDqCecdsZRz1p45f7KnMP30Bu8HUg+CqfdEcQTT7v80FKCCGfzMIxH0kQcyoWTuD8MO6KoM4SuBeC1MOyMQ54Y4o5mvJGMN44HY5lALBOI4b4o5o/igSgeCGOecMYVRF1+yOGHVnypVX980Rl4vOpevjt32xt9HIg99EcfuH23PP6PgrH5YGw+kHzkT8z5E3O+xJw3/tAbe+CL3PUGb4PyR257Qzc9wQ/dgZu+0J1A5F4gcs8fvhsI3w2Fbgf8H4ZDH0UjH0fCH8ViHyWjN9HkAwx5mEXmiPQclZkr0Ctu34O1kHNx8Z1q3iGX3FrVYwvBvhjvNSMjKbbRiu/pySd6/LANH3WQgy5y1E+fDLOnffx8iJ+O8LMhdtHHjm14QwqOpEibC/bqUaPo6XHuk07qsged24lnXeRZH73owqd28rKHXPaQEytx2UPAq6dm4rKbPrOSl3biog2dWnDK+fH86vxH924FIqscH77cIM666VM7fmFFdprOEyt2oEX2ldBTNfhUDR8YiSea/8hKXfQzR1bqwIw9NRMHNnTUQY46yPmQfL5OvtgqvtrjPtkr/XqnOioslRO34fjSgtv18eKDhfmbqfiq0iSUOq4KWb0OKqPXM1oNAwd6PavU8VY9K9emMonIYRKfafIYQJB6OSNU8GYl26xmRA4DJpImh8u1nFzLyTwp8oRcpxSBVARSrZOtOqE0qJZAtgS6VaNaAn3FHJTSoNQGpTVpXWSmjyKjNmlQmshoIqOLjNqkWyKrNlmlwQA0aYksoBZwclp1ulUDoENKNVLkCYBELY4Ui5nA4scf3Xr/o9VVVzS4tdV78+bN67/98O7/7zKL+2/gjzdvXr/5/s2bN99+84eXnzwrcvmebWztbPZ3JkW1RsqFTBmHaRSmYZTF0vkMWkhjBQxlMZhEUmQKplGIgsgCRjLY1taG2NFieIwt5hoSXzcaSSqFswhMJUsCk2FSGSaVoSAijxAMxOTRCkdUOEI3G5ohtGTGNotds2AZbMcu99pc164OB81uV65wVK1eLJRJXiw3xFpLlRVVF01Ntg2t39NHI7U/FLvdqq7QDY6oFNh6tdysi6amdu3+1vroyfbW8dPds6Pd05Pd05P1/Sfjvd3e5oY1npiTiT4YKb2B2hu0ukOpP2p2R4I1rHfGte6k3hkL3UmjMxbao2Z3JLR7dbvb7PTtzSfSeLNgdIpqu6LZFc3mtHbZaIN00bLeK+pTsWHWXwAO1lnDBQBB1R5y7WGtPa5aY767Iej9F88/e/P6zfblZVZRcw2FFfWCrBckpdjS8opWUE3AHyAGDaxEmXk7rldZ75WMLvBYlM1+xRhy1hgYWThrzFnjij1kNZtt6Rt7e3/+7k8XX3zZWN+mjTahGIysFSSFFVVWVAuSAvostKRSkgpC8cuqVdHMsmrlr4WeFfVOUe8wksHKVr5lg1ZLUW0DtaZyNYsErB7g3wRMxFTNfs0c8t2NendT7G4cPvvk2RdfTI5Oj19+8tUf/lI2jA+8a1Vbn+w/ydQ4d5a6ubhw59Ftx9rdWHwlHHVE465IzBkMr4ajawApgNsU2Eujcc+MP2aNlUjMnUj5AUDMEGTKH3H/rKUy67PEk75kKoSgMUASiWQwlQqANyRToSQUmCkiM8MHBEdm/PF2+AUJwei0EXNt7Pat8gHIA1TmGn+ALTBAZmDy2FRCuJo3+TtrCPb3bZQfMQSo2TQvWDHz4/maa5MyYA3e3/d0AIJcZw4woAtIaHpwtblmOiYDln1cKSLXpBGIpmGKgvJkuEx4UP/d4PKHvsV33Y9/4V67t+hcvPVgDs2mCSqVgn0Q4ocRbxoJIKgHQr1J2B1LOWMpZzTpiiZdsZQ7lnLGIdf0JOoNQa4o6g4hHnfUdX9lzhFaWPXdDiQWIogrjnoSyBQyciyM4pEE7IPxCJKNp7BQOLUGKgI5YylnOLUWRJwBxBlEnGHYGUXdUdQdQl0x3BfNeKOYP44HU9lQIheI4b445o2jHld0ecGz/GDxQSCxFE4sBKKP3P67gchcGFoNxReCycVgciFwJZYEEo+DsflA7GEw+jAYmw9EH/ki94PxuWhqKZZcjiaWIvHFUGw+EHngD98NRO4Fo/dDsblIYj4cf+QP3w2FbkeiH4dDtyOR+6Ho3WDk3oLz0YJnddn5cSo5lwjfjgdvxH3vpcJ30ORDPPmQgOdzyQe55D0CukvC92hkLo89ruJLHLEiFlxa1WdUvXbd15eCw1Z4U49uWMmjDfZip3w2oc+HuYsRcTEiLvqZywF+McTPe+lnQ/zZEL/oY89H2Zfr2RdD9FiPPeujx2b8WRd60UcuOiji/GBxef7Ghz+7e+efq6z3bJA568Evxrnng/R5J3nRTZxakSM9eKgFjo3QoR4+sRLP+/iLQfayh5x3ksdm/MCM7euRIyO2J3uOzfCxDZ10kfNe+tUw0yXvVVK30OTSst9948Gdx48+hBIrqpjV62lAG2YdNwXsB1XHZxQCqlXLyFxG5LBmNSNUMKGCNasZkcMlPivxmRaPX9dRlBqh1AhFyClCTq3nNIHQBEJrklqTVhuUJlCKQF4HDl2kdJEyJNoUWVPOGxJrSG8PDIk1RdaQWE1kDLEAShPzulRQpLwm5jUxrzVYrcGqzbeAAhpSQFxpCbRSp1scmUk4H9y+eWdpYTngKeTJb3//5ZvriRuzW//r1z86+O8+/Z/AHz+4/vdv3rz57ts//urzl4VGuSHWNKNltO28xGN1MpPH0gyWZlCESaMslmZQcAzTaIpMIUwaZ9NMjYSyic1ev7c9DhNJIp8pVVm1rUJ5DKURhEHwQiadTyNsEmUglIEwGsJplCzgWSZNFvCqwLEVkmKgUhkRGlSjSeoKa6n5blsYdOTt7a7UqipSVddrg47U7rYGQ8uyRNMWdUtSLUUxVb1jmj1btXWja5m9jtnrKJYhaC2+1SDLhYoosPWqaJn6oN/bXu9vre+eHG8dHuycHO8dnmwfn0ye7HU31tubm8b6uj4cK8OJMpxI/QnADrHba1ptqd1ttDtib6iM1uvdYcXs1M0eb3YrZoc3p82F6VLWK48nsIxMzZXmgLOG4IC3R7w94axhpd3jrAFnTypGf2P36ffff795ekrKKiHqJVErtTRW1Yoto6SYRc0CcyUgTAzc7wHr/ED5MHpgtGS6mx6YOs1B1Zy6O7n2iOuOKopVU/Xz56/+/Ne/7L56Ue6Nc7JFSTortvKSAtI7WFFlmgortgB/gEHfktbhjM7s+4D8+JLWmSarqm3AXiWty8pWQQFM1i2q7VlLq6B3K/YQ+DzAnAvXWa/31s2N7ZPzF2effn72+edfffPHT3/7dbjAPAoFRpvjo1fPcElaiCR+ef/O/UcfuH1z4dDjeHQtHHZEYs5o3BWNuiMxZyzhjsY9s7bLrJMC4GNGG5GY+/pT8CowkCaSwevtlRmIpFKBmXVj2l6B3o69vJ2/hQIpOJiCgwA+ICQ0c3vASBRJR2b8AZQPkH8KlA8Ui6YzsUw2kcFToGYpqLkcTJIoScKgowFqts8FqCAzOwggEpLAKDIDmiMztrhuDbnef5mpGn/PKFMr61Wf5WoG52pZOZBJqDTo14BPvOKMNEVmyJkd9W2TBWFIhKXQKx/rrEeTmvZf6FiJ9CPBB4Glm/7FG56F9zxrD1c8Kx/cvg0hCYJIRuMuGA2iaCiV8iVSnnjKGUuuReKrkdhaOLoWjq6FIo5w1OGPrYZijlDM4Y+tBuPOQNyBZKMRKDy/Ou+JrHgi8/74Yhh2xtOuRNobhN0xxA2lA0Izn4J9EBIAATBxxB+OO8Px1UhyJQY5osm1EOQKQa4w7A4lHRHIGUXWwrBjSiFpTxzzJrFAEvfHs34oF0RyoQDkXvSuPFp5FIqtBMKPIsmVaGIlBjmisCcOuWKoM4qsRWBHBHZMD5IrkeRKJLkUii+FE8uR5Eo0tRyDwJmFYGwxFJsPxebD8ccxaDmJrsWglUhiIRSbj8QfxmL3E4mHqcR8MjmXTM5F4g/XfMtLHsfy2h0YXk5Di0jiPhK7hyYe4xkPjjhxxIGmFqD4Qzgxh8Tn4NhDJPooHX2YTi5gqcVsYjGXeJxNPsqm5ujUHJN6QCbvUfBDBn1cxpZ4fFUgHCLtkvNOrew1uYBdDXRr4YEQHYuJjRa0qSSeaMkjb0w9vwAAIABJREFUCzruIGDk+LyHXfZzpdT82ur99/71P8GBd572iZcT4vk4/emEfDmmn4+y5534ZTdxZkeP9OCRETm0ood6+NMJ+byfObFiZ+0Y0FTOrOSxEXqiuM666FEbOu6kjmz01RjXsh+WoFsYtOKMBN69d3PuwftoclWXclYjbdTTRj1t17HrZdXSdn1KIUYtY9QyRi2r1XCFwyQuLVbSzWqmUUGb1bTIYTKXafG4VsOv6ShZQ8gZQk6vZ7VGThWyWiOnNXJmgzAbhCmQpkACKDGalNGkbJFqS3RHZiyZtpt0R2ItibEkxpZZW2YtielIbFfO2zJryuB8AaCJKedVmdWvAGXGKGqTVpus1mBVgVEFBoAI0F3ymejy/L37jx8tB3wohhzur/+HuED+cf767Of7N2/e/PGPf3z56qJqCGQpK8n13qBdbvF4maCKWcAfGJtOM2iGQTE2DdNwkoQRJo1QaIZBSwIDESlTau4c7oRoKJPHCDZr9cxcjc2VsjAJwSSCFfA0C8NMAqFTYIgGo9JkKYOzabZSKjR4jE1nqGSOhekCxNexhoBzlYxUIX/72bnRVSYbbVEpty2hN1AmI2U0Vja39NFQHPalYU8cduVeR1RVTlH4VqumaqKqy1bP0GylPWobXUuxjJrSqspSsSHkGzxZKVckUelY9njQ3hyvH+ztHR1sHT/dPj3eOzvfODjcPDwY7u70NrbsyVjr95ROW+v2W71eazRSR+tSbyh2B1K7L9q9ZntY6wzqdr9uD4X2qNYeAZcDb4/AXX+aX2IOeHvIWYNZlXWALIOK0ZPaw2ef/3rvxSWpWZSkl1WrrOgVdZpqCmLEQAHBY7qPXuvOFIVpfNnVtpRZqFf5ym/BtUdce1TrTiqK1e2Nvv766+++/75/fEIYdk42QKOHFVuMrJGiArbH0ZLKtkDpecWYbasBuSkgPx48LevdqtkHWWesYgO7CUheAQgyDWK5iiHh7AngJL4zrtrDpxcv//aXv3719W+/+fb33/75TwcXzx4nY2iRvfz8k8nREVSp3nE6F1wrtx9+4Pc9jMTW/CFHNO6Jx92RqCMad8VinmjcFUu4ZwYOABkzhrj+OG24xL2JxLTbkkj5QTpIIhn8EXkAHEkm/YmUHyDIrHsyi/pIpkKJZDiZCqXgYAr2AwQBFPKDkI8r/gCyx4/EDwyPpzMxDI9jeBxIINPhWwK6clq8NVKA7PN8Pgv4g2VxmsnkizhJI28Tw6j0bGUdMR2HmSkf192maI5AiNxbSQOEiLxVQX4IH7OTM84AiPMjhWP26rXvg1w3fEw5iYQBfxAEdIUgsQLth8IPfau3vCsfeJZv+Dzzaz7Xe7c/TqSiuVwiGnUCXoTgSCTuC4RWQhFHILTiDy77g6vBoMPnWw4GV/zhFXdwxRtY8QdXPf7leNKTzsScvrVlx2OHe84feRyILAXiK8HEahzzxtOBaNIVjbsoBhJb+XBsJQX7kXQEzSQSaCSS8gQTa+HEcjS5Fkk4IglnEvImsUAMcYeh1VBqJQw7I4grjrlj2Foi40tivjjmTmR8KdwbSjodvtX51flwYjkQmYumVmMpZwxxxxBvAvbGUU8c9cQQNyjQNroqXxLypmBfCvEkoLUk7EjCjgS0moSdSdgJpz1oxgeh7gS0Fk8ux5NLSWgFQtYgxIEgKzA0j0CLMLy84n285HEse+7gmZUcuoxD89n4XBZaJjNuKhMkMA+OLuXQZRxexlMrOXgFhxbSqTkcXsykHmOJhVxyiYKWKGiJTC2S8BINLzPIEg0vMuhiAV0qoEsldLmAOwq4o5hxFDOOCr5WwlZL2GoFd5SwpSL8iMceVzOPy9h8JbPI48siuYaFF13e5fkH/1yjHxtV71iIjMXEjp5+omMHdvqwDZ900dNe+nKUvRznzifkaQ8962OXo+zzSe7ZCHsxxD4ZE5+MiYtOfK/lPGkj5/3soZ06slJHRsQg75Xguxl4bS0YePfezQf3fpFOrRpibgYcbSED6vpxW8hYjYwpYABBtBqu8VmFw8RKullNA/6QqphUxZQ6rvOYWc+ZdRwgi1nPvX0q4GYjazaylpC1r85YAmEJhN0g7QbZbhLtJtGVqLZEdiWmJ7M9me226J7C9GS632IGSqHfYnoK023R3RbbbbF2i7FbTLuVN2XGlllwsiNNecWQKENijSYDSmvSQHdp1YkanXKtzN+be/jY5fQnwooq/PUvf/rH/PE/oyPzb+SPN6/fvPnzn7979fykv96GSUjVxMFmn9cbVI3NFnOZYiabRzN5LJPHsnksk8dQFoWuvKi5QqZQoyAKKuXJV588S1dImIbJAq6bSlWts7V8Jo/BJAKGeBEGQSgYpRGMzaSZTLaIE+VclqHyAkdxBZROZyiIysMUmyxXUEVi5Br+/GCnO9A63brRlcscVa1TTamoaNVeX+x2uGGvvjlq7oylvU3lyZa6NW707cqgK3TbgqaUNJ1rNPKiWJZbNUUXZV1sWbI96ci2Zo36TVUSNLWuqVVZEjWNkyWpbSg9uz0Zrh/sbR89fXp8dHh+un9x/uTsdPPgyfjp7nBvv7u1097YMkYTbTDSByO1O5I7A7k/kvujZqcvtAeNzrDRGYLGTa094u1hrT0S2qO6PeTsHt/uV61uxerynTGv93izyxmd/s7+k5cvy/0Bq1gVxSrpZlG3K1qHM3rgFg6GdGZO0lnqyQwyZgdXaShv38O1pxlufGdcUdpbuwdv/vrmq2+/lTfXs7JGiUqx2cpLCiu2aKnFyFpe0vKSkpcURjLyipZXtDxo/UyDQCyQ7noleHTAbMtM/5jurVU70416AEHM/ixbDHylWndS7034zpizJ+Ojy62jk2effvrH7/483N3zkFneVH711ZfN8cRTKj/weh8vzrn9C5Ho0tTwEfVEEq5YzJWIeuJxdyThjCXcf88f18ljhhQz6yhAkETCF0/6ktA0sWPWT5k9gvekUoEkFACTLEC6uO4zBbYPCAlByFsJZKZ2TBEEDSPpt7aP6xSSxhLpTAzoH3guCfSPqUWDgICAcX2WBESL5vMZhknTNJbPZ2g2zRYyFAP2p2PXyWCWXXZN/PhB1EeOQHJZdJZgBuZsZ79OXO29u96auX5+1v0hr3HJLK/9Og/9MDVktngdISj4CkRSLJ0sMWEkPh9y3/U7b3lXPvC5Hs0vP/rZBx/G4USWSMUS3mjMF4174nF/PBEIhlzBkMsfcvr8Dp/fEQg6Pd4VX2DFH1hz+xw+v8PjXfEF13IU7A04HEHnwur8quuB2/cgEF6MJt3RpDsYdcQS3gQUSEKBUMRRbzAVHg+FF2IJVyzpi0LBZDoKZeIxOBBJOKMJRzThiCdWEzCwvvoSsDeUdASTy2FoOYY6khkPhHlSuDeZ8SQzHn9secW/em/pvj/yKBB6GE2tRpNrMcQdR30J2BtOrf2AOWA3qBTigZBAIuVNwX4YDULI1OYCp33pTBjDI5lcGMsEYcSbQjxw2pPGvQQZI3IhPOfHM55sxkVkfbmMz+Gdf+x2uMKLLOllsm4258ljrnzWR2d8RSpeycfpnJvGXUzGRaVdVHqNxFaJ9AqNrtDoCoWtUsgiDS+y8CIBPc4hSyS8RMJLTHo1n1nNp1dK6bUi6ixn3cWsq4S7qoSXp/yVnKdKeDnSVyUDJdxVQJfLWWcp5y6R/nLOV8y44765x87lBwu3WNLNwvP5xH0m8ZCI3y/Ci3l4vogulLGlUvpxBZvn8IU66WgxaxLlUPMuq+rt8r4+7xs3Qlut+I4U3RTD3apnR03um9C+kXhqJlXycRF5kIGdi27X+/duPXr4HgY5tAZm8vB12QN0XqxGxmq8hQ9TwIx6GvCHymdUDpeqmFhJC2WkUUHESlqspJUpc+Bv+zh13K7jbSHTqWfBpcA1Zx/UFjKdRq7TyHUaeE/M9cRcXyK6MtGXqL5E9SWi1yL7CjVsUSOFvl5jlRkpdF+h+grVbzFdiRrI5LBF9RVqoLDTUumePK2uRHVEsifTHZmyRUKvYImg89HiwoOV5bWgh2DJZ8/P3vwbAOP/Wwr5t/LHmzdv3vz1L5+eH+w83fKh4XyF4cRqTa3nhVKuRODFdDaP4ixCFHGySKB0GqZhhEEQJo0waaZMMDyN0giTQT+7PMeFYqqAUWyGq5Ulu0VydLaIYwU8nU+n8wjGplEaSTNoOp9BmDRWwMkKQRbJbIEpivVclc2yeI5FiXyaLWF1nlTkwunG8OnBFk0H2ma13WlW61SBy1U4oibQQoOS5LymFiy92O9yGxNxd0NaH9Qm/frepjLscE+21GGHH7Q5Qy/oWr4l0rLICg1GlCuSUpOUmma0zK7Rnwysbsce9PR+pyLWOFlgeK4iiXVNr6hqpl5rdjobT/e3jp/unZ0/ef58/9mzJ6fneydn608P+ts7g509a31dGw61wUgZjoA6InZGYmckdcf/D2/v+STHdaV9/pnvRmxs7DtazY5EmRFJ0ABoAO27fGWlrfR505ubvrz3XW3hCQ+SEqWRyFFo5DUzBLEfbnWhQY3ZiHfmRZyouHkrM6sQ/SF/9ZznnFObLmvjQxTxaB6MZunkMJ4eBqNZfTRL+uNkND365Hn37K7Tm7jdSdQdh/0R7E683jToz6Lhwu2hua9zJCqsh9GjXM9l/lilWgYLVHCLkj6IPKLpsT86XN65983r13/4459ryyOx3nbrXafWchsNu7USPKxG1252rHbXbvacxsDuDJzu0L7I/iD+QGN1nc54PVwGrf3BfJ0MWneeRfrHerCL15uFo2U8OfJHC7c/ht1Be3l299nzr377m5//+je909PR6fHLLz57+ctfWYPWliTcqODvbbyfzV2jyYNyeaeE7ZTLOzi+j+P7BJHFcZRAQfBx8KZL6UXO5a/FjNUmnkFgQZI5lDdZuTeqxcuWDrSmqDxar+FjLYS8Ve2yTrtwK7fp2ueB9A9OqCDauMwfq8pbERckQlIIUSYFkUL9xxSVAYC5EDPeiB+GtWowalkiCjS3VjO41Xy4Sw9+FG+3LOPfbsTOXbJ3vNlR3xY/LvUdWTUre6tB6kWxzIo/NMnQZTRE4/IEmUvjdlezdtHXvijKZV296mklDr9eOrhSPnivtP/3pfzGXmbr//ybv2GqhKLQFI2RdAWr5LFyrlTaL5ZzueJ+vnSQK+7nivuFciZb2MkVd3PF/UxuL5PfzeS3gc5jRG43t7lX2Lu+eW1z+4PdvfcLpc0KnqvyOM2UcTyHE/kqV2bYEkEX+8OaIBZxYgcn9yvULk7uV7kyL1GcSFa5IklnKsRehdzBqV2c3KerOYrJUkyWZPYJeo9mMzSXZYQMzWUZPpcnd7ZLux9uflTArpZKH+LUdoXexpkdnD4gmX2C2V8zxwo7qhmaOaDofZLZJ5l9upqrsnmmmqOZLFPNcXxRkcqKVOa5DFvdFfgsL+REqQRUXFOKQNhXxQNDypsgr8t5Sy1ns1sbBzv5yo5v4K6ct9SCA3KeUQ4sKrCrCRRij3dUzDdwTys5oGCDkg1KDiiZUtaUsoa4b4j7Jr+n8bsqtwP4PVXY14UDk9+zhH2LOzDZjC3sO1LGlbOunIUg7yk5V856SgGCsivnDW5XZ3csOWcpJUfFLLmAZa9+tLX53s0rQC/rUkYlNiTsA0BdN8SMIeZ0MacLWZ3dUchrgLiqktd0+rpZvWFztwxmw2Sumcw1q3rdpDcs5gYUdlzhlsVuuNymy21C/pbHX7O5DyRmb3v/4CdXP9y88WOe3u6mQjdkehHXDdlexPUirhtx3YjrxXw34lBe5k1EYifkWz7f8IU6FFMoxG418dg65Bu+0AqlXij0I3EQCsOIvyylTBPpsqCy1lcmsThJpWlNvuAPad4As7oyrcnTmjyrK/OGvGgqi6Zy2FQOm8pRW0Vx3FJP2tpxRzvuaEdt9agJjprgsKksGjI6c9kCy5aMLlm25EVDXNSEw7q4qAnzujDwWbaU2drb/d57727sbdKyFNXDP/z+t//B8/+vyeN/nUX+//LHq9ffvP7m6y+e3H/08hFl8cCRrMBs9ZtW7Bi+qtqCYPKSycqWIFoSZwqswbIGy5kCbwhWqKsQcDqriszLew+8SYvQqqqlmL7Rm/ZkqGmuqrgyytrwBifaHG+xnMlVdU5yFc3XndgUdUH1LdW3ZFcVTFF2FN1VXCjHobbsxC8/fQrMcgLJbkPtD4J6w3QD2Q1EGAp+JPqRGEYSWgRQbLfMUd8dD7zJEC7nydlxc7mIl8vocB4czYLDsTcbeuOB3227nbbVbmitup7GappajWaYNsLeuDuaj7uj3nA5TwaD2mKxLws/3LiuWi6s15x6Go9HyWAwPz47vn/v7NEn9188/+SzT+89f3bv+bPzx08O79+fnJ8Pjk76y+PB0Vl7tmhOZu3Zoj2d10eT+nTWnC/qo0k6nqTjcTIYpINRf3k8Ortfn51E/XnYm6SDWdSfxoNZOjmMB7OwNwtGx9FwEQxXvUH9wSJeuzoQYQwP/81FNF7JHvHsOBov09nJP/3h93/6l39unZ9KjY5Ra1v1lltve42O3Wjbjbbd7F0WPLzOeNVSrDNweyMkZqCA/dlq3Z86vRUqOZ0xAqM3ssfb+gdKA4Wjw87RnaA/iQbjwdHZ02cvvv76X375239KJpMvv/rN69evf/G7f6om8TZNbZdye5kbuexHFJWl6FKlsodhuxi+h+P7FI7KXw8IKlOpHFSIfZzMUlQeQQkqrH2rVvZC/EC1siSZQyegQPrHSsxgCohC1pkUiinQ1TzSP9alKxxPoKoWhi2tTru4wzrbsoYMlsM5ocIJFWQyXXk+LjtPBVIUCVmmJIlcF78AgPijupp5q1Z1ndNN3rCE1bw3S0Svti0hClnzx2X4UL9FG2+bP96kaS50EQWwmiqqYKWOrL2lqAu7poq6IV/EalK5cdH/dJ0SMk3JsmQk1RgGjxbfagSy7gWiaaypV029aqu4A3Ic9lFp5++L2z/Mb76zv3NlJ7P9f/3N/ySpMs9XiqUMQeEEXS5juVI5WyxlC8WDQjmD+GMdmeJ+pniwn9/jAUMypWxuO1/YPyjsb2xdv3Xrg1ub72Xym8VShiBLLEeyHEnRJZLO02yJFSjDBv1+StEZmjmo8vtMdZ9mkBRRRn8vmsUopkBQBwS5SzNZispWqwWWLbJcgWYOmGqG4bIsV+CFQpHc3Sxsf7j5UbmyQeI3GHqXonerfKbKZqv0AcNlq+ybYLkcy+W4aparZjn2gOcyPJdhq/s8mxP5giyWgIxpQk5hD8TqrsJngFTUlLKmlHWppIoHmnhgygUblC21YGglz2bzhf0bmd0iuevJWYvfs0DeVfOhhaVeNbQpaFD1EKS+CA3C00q+gfkGDvVyYFagXkbh6iVHK7pq2dNKtlqw1YKp5BxQ8LSSK+chKHpKwQEFW8nbStHTME/DXLXsgJKrlk25qAtZwO4Cdl8Xi6aCWUoJy9zY2Lz1/tW/57l9lTsA+A2AXzfoLV0qGXLZkMuWgtlyyRJyJn9g8gemsGOJu7a050oZqORQuHLek7NQ2bf4LZPdN6p7GnNLo67Z/HWH/xBwB5lc9oPrH23e+DFHbbcSoRlyjYBt+Ww74Dqh2AnFVrSKTsivoxsJnZBvB0Ld5+qQT6Gw5o+axzV8oRHwzVDohGIvFC7Hf5DfmcTiOBEnqYQCMQfCkRV/1JR5XZrXpUVDRnHYVJYNadmQjlvKcQecdNWTNjhuKcctZdmQ1pBxWBcPG8JRSzrpKMdt+aglHdWFZY1dJMw8phNQpMsHOweZv3v3J+9tXMcFnpCqJ3dOv/766/8UBl7/b/CfrkbSXPz719evX73++vnDs88+feqEQLe5uBV1xh0jcezQ0j1NtATZ4mRLYHWB1ljWYHmDQ74QJ9QEV+QNjlao48no7qP7DKAVS5ZcJaqHemxb0NAhUG1J8xRRF4AjCSaPqmkkSzU8y00s1RYkQ9KgBaApu6poyYolw1APYy12hF/+9KdJTXb1XOpTg6axmDQ6XS9KRM+lAkhFARP4VRiwrs8BjdINotHSkhQEoRzFWq1ht7rucACnI/9oFi2n/skiWi7io1l0PAvODuPzRXw09WcTv9+z2y2z2bKTut6sm+1uFKR+2GlkOdKrxZ1etzMfdxYzu1kLej2/3VRC6DaSuNOM2o3ufDY+OV7cuXv6+PHtZ8/Onz698/TZ7SdPj+7fO35wf3Z+Nj4+mp6dDpaHrcm4PZ01JqNav9OcjluLw9Hx6fD4vD45rs+OmpNZc7KsT46RXpJOjtLRMhnOYzT+ZrgIR4fx6DAeHV44Xhf+YB5ewhE0s80fLdDJ0fQonCzDyRL2Z0ePX/zqt38YPXgotLpGow8bLbvVMlsdp9lymh2n1b/gjz5KtXj94cp90hu5vRECDuQntdsX6aH+1O1P/d7U703XVpULz8cU9t+0HQuGh3A490cLpzNuTI8602V7PHv62fPXr15/+bs/5GXx+Pa9b7755vN/+krqNrdY9vr+dr64iVW2SDJD0zmSzqI2Hji+j6pdKCpPEzlEIUilQFSBEitogTACJ7NIyUCNwkgyhySNNX+QdB41TWeq2FoFWfMHMnagOboILxCCvHF1cMUqh0ptV7oIUjveKnIRKiyPoSJbQaS+XfYikKJISBIpSSQArA44IDGqTKtqVVFoNPZ2Vaqqs7rJaxp7+dFumqtaXPT4X8+KWzVH11cjcE0LmBawbMV2AArPNVxH91wDeqYH3wT0TNczXE9zXNV1VdtWLBNYJnBM2TYUQ5cNXV7f3DBENPbWMET0rUxTWssbCDJsQzA1ztS49Znr+hdd5wyNMfWqrlKOjnl6hi9/UNr5UX7znYON7+1sXdnc3/4/vvNdjKrwfIWkyhWihFqzYJVsqZipYHmski+Vs2Ust8aRUvkgUzyo8qSsVHPF3XIpWywc7OX2P96+duPWlRu33jsobpWxHFkp0HSJ5UieJ+hqnmCyeLVAVSvNRtyseSS1V+UKApcX+CzLZehqjqLy1SrGciQvUSyP0dU8zWSrbJ7lCixb5PkyJxYELs8LBVHCFKlMUAe72e1rW1dpaoslNwU2I4l5WSrIIibzZUEsC2KZFwq8UBDEoiAWJaEoCWVJKEtcSRaKilgAUlEHuKESmlJWkEIg5g25bKiEAShTwXWxaEp5S845oOAZZUcrelYpgUISqJnS9o3M7l7p+sqioRUhKMYOHjs41Iu+VYm8aqepQ4vwjDLUi4FZjk0sNvFQx2IT9w3MNzColz2t5OkrKPENzNMr0MB9Aw+0MjrHNzBHLXsaFphEYJBQwz0d9wzKAhVDKphy0QIVCxCeQVWp/d3s3odX3xPYjMrs2Oyuye+ZoOQZlKNXXK3i6aSrkC7AXYA5KuYphbWm4sp5V846UsZVixDkXWnXEQ8cIWvxOzq3pVc3XfGGw3+o8ZlMJnPl6vvbGz8Wq3u1UKj5fArZtY0DJVPQuhmIDV+oeVzd55qQuyAPLoVc7HKJxycen3hs6rJ1yNcgi4yo7UC4QBapG0m9UOhGXC/i1mmXfswPI34cvcUlk1RaL0axNEmlWSpPE2maSNNUmNXEeV2a1sQ5ApGacNSUj9rKcUc56ShHbfmko5y25JOmdNKUjxvSsiketaRlQzpsSsuWdNoFZ23ltCkc1dh5RPlSHq8U9g/yP7p69YfXbuxj5TzHDE/nf/zjH/8DtvjLX/7ypz/9CZ3wX4Ig/4H+sbKivPmYb14//eTsF8/v1TpRVaPCxKkNGn4z8OrQbUA9Mk3fUCHgLJG3RN4QWIMXTBHobJhYnM6KlkBLlWm79eTTZ4RGi44IPCVIoVv3lcgEUJdsWXc02ZQkWxRsTjJZYCuKq+qBaUDD8FXJZCVbBtDUA1PxNNlV3cg0oeLawhfPn3Zmbc0oQ5eKIVtPpUbTiCOh19RaqWwZmGPhvo2HPulCRjcoP5JbbQv6vGVzus2pNmd5IoyAH4K4pvW6zqiPcCS4fVy7c1JfjoOzRXrnqHE8j08P4+UEzidhfwANB++0LccTm3Wn3ghqTVhv+b1hqzfu9yajznw4OpnXB+1mv1vvtqN2y6mnsNXwmvW412pNxu3pZH739vnjR3efPnrw4vEnnz6/9+zp7ccPTx/eWdw9mZ+fLO7cnpyezc9uT8/Oe4dH/cOj7uK4Oz9EnpLGbF6fLmrjw/pk2Rov0sk8ns7TyTwZztPJYTJeppOjZLxIxot4NI8Hs3S0iEfzaLIIJ4twdByNj6LxMhrO0snc7w2T8ezBT38+e/7S7g7Nestttd1W2+103FbXa/dgp+t1+l5niEhi5XXtDr3+2O+NURt7v7d2wqIC4xnsz9b7KOPj9CaIOfwL/kCjeYLx0h9PnF7Habb83rA1PepOlk9ffv7q9Tc//erLrCqNz06++urX8Xic05Sf7G2W6IO97PVKZY8mckjqIIgDDNutVA4u8OKAJDNI8EA7CCxW5LFqy1GgqDwafvtG52AKFDKNrg+Zwoo2LmplkQqyFjYYtkQxuRWUXJJAqmyFEypIAqly5Wq1xLJlZPuocmUEHAhE0Oa6zgW5TUWZ5EVcFAlBwFEgCURRaPSqKNV1HmQtMNi2YtuKacm2AzxPc10VQh1C3fU0PzA9qHtQh761Dj+w/cgJQicInTByUfiB6QdmEFpBYAYXV6G7eZ7muKplK4YpmZZsWrJuiOtaG1PjDJU1NcFQ+fWrpYvrZmgXzU9FQ+UNlbc0zrwU6NDQGENlDZXVFMYAVUNlEX8YGmMpRQ9kuNKH+c0fZm9+L3Pj+9ubVzazu//jb75DcpwkM1WuzPIlhi2QVJmksNVoHrKAE3mcKJaxXAXLl0u5UiVH0ZhuiDhRrODFMpYrY7liObexdX3j1pWtnQ8wfA8nsxSTQ39Zhi2xPIZkDJ4vCwI2m7Us+ipgAAAgAElEQVRcW6jyOVHCZLGkiAWJzwlckaZzNJ1jeWxl1hErgliWRUyRKrJYkkVMVSqKVFaViqFWaCabye1t7d5g6C2puq2IOVXMaUpRB7gqYyiAjClSGcgYkMpooSoVTaloStnQMdsgXZ10VNxSihbI26DsaIRjMpZO2RrmapitFhyt6OmVwKA9vQItIo1AI9VDl87nt65ntnLYNtSLUC+HFg71cmJVUo9MIJ1AOnLxADKDTpBCIbKJxCVSiKc2njpYaGFQr8QmDvWia5RDvbSmDWhinlH2TQLqlVDHXbUMNdzTMAjKgVYJDNLVCBuUoUk7JuNqhANKDijYGhZ4QrW8f31/+91b7ylKxhZ2XTlrqzloEdCgoIZHNpW4DJIcYreauExk0YlFRQYRGYSvliAo+iAbqJkQHHjyHlT2oZLz5Kwr7drCtivcsriPFPZga2/3ypX3bl5/R+QOYh+EUESdPFJPqkE59aTEFROo1AIVNTxdR+qDCCqhJydQiVwpsIXQEUNHTKAUuULsiTV/FfVAavhSHYrNQG4GMuKYhi+0/ZWDpBcK3YDvBmIvlHoXiRukl/QjuRcKgwvhZJiKo5qEVBPkIJmkEsKRRUNeNMTDprRsyYdN6agpH7flk6Z03BCXTXHZFA/r4mFdXDQuoiZMY3bgE1AoVirZja3dH3z48TtXP/xw68YeR52+ePSXP//u9UXx6zfffPMWBnzzL5NYZiu7f/7TH/7XyeM/5Y/L3+DVq1evXr/65vMXD549OLd7cV7FTFdot+PetOvUPS+17cSFsevGjhFbRmgZoQU8TXNV1ZedWOcNjtNZHlCdKHz84glu87IlaJ7ixo5b9xVPU6Em2bJky8BWFFdWXFl1ZdWVNVfVfEPzDcHkFZtXbFF2VQB12VWBp7qRqUOgmeL947Oje2eCTkFfTGsmDCXfZW0Dt0GpGYm9jmHqZdco+x7uuZTnVx232uv7g74XhKILJd0SFFNQbUm1JWCxlie4vhDEUlyT6w290TR6XWc+CRfTaD4NTo5qt49rR4fRdORPJ8HhBE771mLsH47j+TSYDOFwAFsNp9lyGw03jo3+oDEcdXrjfn86Hh0tW5Px8HjRGPeDdt1vNoJWUzB0KwpRa/neYj4+OV7cPbv79NG9Z0/vv3h+/8XzBy+eP3jx/PaTxycPPzm6e392fja/fWd6dj45OR4vjvqz48HyuLs47kyXrelhfbpozJeN+RL5S+qTlbkEgQiyvtamS7RADUvC/sjvDXsnd46fvEyXZ6sO7u2e1+7AXhf2erDX87uDsDcJuuOgOw17M7839XtjvzcO+qs1GuZ3QRXzcDBHnOH1pkF3GnSnfm/q9qdwMHnTB6Uzgf1ZPD0MB1PYHTjNVtDuRoNhazKbnd/59It/eP3N609/+Q85TVw+evCzX/9jtJhtkOTfffhuJneDoA4wbBc1J0VJFoLIkhU0fvaSdYPKrxc0XXiTWCFX2saaP95CDfqt3MoaTRCCrKJavMwfb4QQpowaeCABA/UFYapYlSszTHHNH0wVu8wfyPmx1jwuO0wvxtu+ybYghyl69jsOQEwQBGYYWuvXIDCjyFxP6PZ9IwhM3zdcT/OgDqHuOACRimXJpikZFz4MJFqsRJGLMpnLhtPLtTOXK2gAYA2V10FVUxjEFobKawq7Wrxd8KLra0BhDZXVQRXF+lDT2MuHhsYYGm1otKEUXeWALX6Uv/mD/K3v71377u7mlZu7m//j//5OVeANU2E5kuMJUcY5ocIwRdT5DblzVhYfNK+YLBimhPq1EGQJMUq+dHBje2Pj1pWdvY9wMkvQ6I9bQEzD8iVexASpIskVWcEtm5vP20AlFVDRVMxQK4ZcBlJZFksiXxL5MpAJXaVsk3VMxlAJTaloANeUig5wDeC6SpgGwfLF/eL+jd0NgdsD/J4OSpZatjXM0QhLJ0wNt0DFUCu6VjHUig4wTV3Bh6mRjsk4JuUauKfjUMM9veKZeOjwocNCi3Q1zNVLnlGGBg4t0rXIyOZjt5oGfC1WfJcNHKqQ3dw42Crhu55W8LQSEjBWnOHRkU2EFu6bRCtRF6PIUcuRTQQW6ekVaGKuXnLVoquWXbVsg5KrFh1QcEDBASUH7WiYq2GBVkHZFqhXAq3sqyXfwKFBuBrm25TvsoFd9fSKq5cCk0hdlsP2P9re+GD7Y0Mv2+KBrxZcNR+6dOwygUkEZiWyiZrPNUIxhWzs0DXINmG15lCpTaY2mdp4apVTq5haxdQq1+xSpBcCNRdq+UjNuMJVi/1QJHe2trY++PDdG9e+z1f3aoEauULkSqiT2AVwXAxwWTdW92S0RgvfFHxTCCzRswRoi6EnR5e7sHvyqheqp9QgqEGQBGrqg9SXa4FS95UalNFrAyoNX2r40gWmrAJJL61QaoVSJxTbgbCSUmK5F8uoEmcYiaNYQvIJ0k4mqTCtibNLMU2FSSoMU36Qit1UasdSE3KhWgFMMZ/bu35r+/vvvv+TjY/fvXa1yFK9afdXv/zZG8Hh4t/q8NU/J6CY23n/fx9/vH79+ptvvn716l9fv379+pvXv/jZ0+m0Oz6fkwpuWJwfmN1RJ2rXvMS1Q8sJLL8GzcgyI9uJHCeyvdiKU9OvuyDQRUcEFh945mefvoDtiAE0cCTNU7y6rwemunKBAOApOgSKLWqeorqy7mmabwBoyo6i2oJsCbIHFE+TPWCEJkxMzVOArQwbzWeff0poVceXw7rlp1YSaVEguxbdqBmLo1YQilHI+yEXhTxKxESx1ul6SU0KIwkGwHQkzZF1RwWOpLuSCSUbSjYULU8wXd7z5SCUg1BOUtBqW6OhPxy4Z4fd3//mF8tJsugax9Po2b3xi4eD22etk6Pk6DA6nAfLaTgf+fNprT+MWx0/qbu1ThTVg6QZNwfN9rA7OJy1F8P6uD9YHobtVtztJL1u0GoaYWCnftRuwEa9NRmPjpbz23eOHj689/zlw08/e/jpy08+ffn488/uPXt8+8njs0ePl/fuT05P5icni9PT6dn58Pi0u1j25sed6bIzW7Rny8bscFUSPDtsjOet6WFtMk9G49pkGvR6frebTCaDszvds7twOHVafb87CHrDoNcP+2hEzjDojoP+JBxMUT3OpfWqQgchSDiYB/1Z0J8hUcTvTdEOejfoj9C1iFH80cIfTt1Ox221o063NhjFo6nbG7Qm02eff/769euff/UrKbSefvby5MkTJgy3aObjg+13fvSdSnGLIvaJyh6G7VaIDE5ncPIAxzMU/kbtQDaOy/yBEGStglyckP0WgqBz1prHt/Ms63ZhFyoIOgEhCMOWWLbMXWRV1u3CLnIouCgS6Gcxat0hA1pRGdSbHJWQ6IaoXjyqERYgh+Z6JAqqswVaFTUMXU+INS5ECIQOls7bhuBakmOtZtxbOm/pIpIZ0HMd3UpVVz7WVSmvXF3TgA6qqNXp+mSgVVWVM1ReBxwCCx1wKDSF1RQW1cq+XV+DPoVbV8Qg+DBUHrX6MNQ3nT/WgZIvCEE0hTE0xtQZQ6MttezK2WrhSu7GO7mb/+/+te/ub7537dbV7/7wxyxftW3FtABQBV7EJLmiSGVBwFm2jLBv3WqWpIq6yUsys/rbVTGSLDBsqYhlr936eHv3o1z+BkFkaabMsAWOL3JcSRDLvIhxEiYDQgEVXSWAjDeb3mRUMzTS0HFLpyydMjXcUCuGShgqYWqkqZGOSYUOG9hV16ItnbBVHLGFBnDTIDihtJvfubF3TeYOdOHA0Su+SYYujX7iRw4T2nTg0NChoUU6esXUcFNbfZalU65O+iYZmERokYnHJlCIfCFwaKhXfAP3NMxRMc8kXIv2bNaz+ACKjVSFFunpuG8S+fzWzYPtYmXHEPdtJe+qRVcv+QbmWxWoV6BeCVTcN3BDKQ573rQf2qDsqLirk5ZatpSiDUqmXDSkgiHlTbmAwlJKNijboOyoZUctu2rZUyuejvsG7huYp5UCsxI5NDQxR8egQyc+F0PWN4nYxJseJRN7G3ub1w5uhpCNjEpkVAKzHDt0PeDrfjX1yJpD1P1q3UcJkWrLZ5uwWnfJhke1fKblM02PaEGyF1V7UbUbUi1ItiDZ9pmWW7aq7zr8hwab3d3c+vuf/ODGxjscs4sG234LMi7rHKvwQOyuXiNHDm0ptCXfkRB/BK4cuHLkyGgRuHJ0cWHqgwQqEVQu5sIgEAH1UEPrBCqIS1Bzd8QlqSdd9HqX657cgEozkOuB1AzkVqggNaXti21fbEGh7YvIttIJxW4kdAMeiSvtgGsHXCfkG76QQCEKQJKYaWQZoMqQxf38wc3d3Xfef++DrRs/+vADRuHH4+Yv/+Gn/x4JfP2vf65p5XLm4z/98bev/7vzL2/neF69ev3N69evv/zyp9N+/PzFo6rOAZ01fQPWo7TX9FLbjCwdAs1TZEcxfcP0DTvQvUCrN92g4VmpoweaHahhaP306eP6pEvbnOrKOgRWYBqhqQa65imSLQJPAZ6iuADpH4avAk9TPVPxNMMDwOJlRwK+pkLNiU0n1lVXVqFW992f/uwl5wErVNxIh7EbxHYYm1FiLI4G7WHqp0acGlGiR7HmR7Lny44nhbGW1uU4Ff1IDiLNgZrp6bqrGJ5s+cCBwPYUx5NciM4XHU90fMnxZRfKfiT328Fvv/qqN6ylAddt6+dHjc+fHj57fHjvrHPvrH3npH6+TO6fNB6cde7e7pws64tpdLRs9Pp+rW6lNbPRcqNEj1I7qQftbgs1SRsu54PD2fh02V/O2pNxazKujQZxt2MmkeTaWhiaSeA2ku5iMjpaLO+enz7+5O6LFw8//ezhs2ePP//sk09f3nv29PbjR6cPH0xPT+YnJ5PTs+HRcW+57C2X3cPDzmzens5ak2l9NGlMJslgkAx66Xhcn866x2fNozM4GPm9YdgfRYNxbTiOh5N4OFnNDR5M/eE0Gk7WEQ7Gfm8cDqZBfxQOxusdtz1AgBL1V2ji98Z+bxj0hqv94SwaTrz+0Gl13U4nHo5qo1HYH4SDcTQYtufzz3/+xW9//ztYT3755c9Pnz8pAHWbpPew3H5uI5vbKJf3yuUdFARx8GbM219pHij/clkCWfPHt6AERbVaWgX3Vov0dcUKz1cEgRRFSlh5QilZpmSZkhRKUihJIhWFVhRaFAlJouWLKS2oSyl6C8GHKNGojfrqcokURUpEpCKQkkSLIiVJNFqIIiUIODJ/XA5ZZmSZUBQSAGqtjqz6f+i8pfOOdSlM0TaEVXfzSw1GV2ABGAAYpF5cfgUqt2aRNanogLvEKNxlCrncwQyonKIyqs6qOmtqAkrHoJPXDIR4aGXyUFeaB9pBEsjqTI2xjKqhMZZacuR9Jv9+YfOd7I2/3bv6Nwdb7+8dbL+3cb0qMo4jep7mQdO0RQAoIOOqQspihefLHFdCahNdLSK7DF0tvqlCYssMWypjuRs3P85lNih8h6sWeL4sSpgiVYCIS3JFAYRyAR8ILzRAzqfNJDU0nbQM2lRp26AtnViZFQzcMwnfpkKXCV0mcGjXon2b8kykbZCuRYsSdpDb2d7bUMWcK+d9m4pdpuZzDV9ohkIzFOo+V/O5GFYjjwkc2jEJ2yBtlTQ13NVJVyOgQfkmGdp0AoXI5UKXiRwGwYerEY5G2QZtm4xjcaZeDULZNkhTwWxQsdRyLr9zY38nV9rU+F1Tylogj4jBUcuIIWxQNuWiCYpAKc0m9WbNMMWSDcqWglkKZkgFQynqckGTMpqU16T8ysyhlFA9CwpXqzgq7qiYp1eQNcQzicAiPRMPHCrxuXok1nw+tcmOR8vE3q29rau7G55NBVo51LFQLyUWVQ+Ehi80PKbmUCiasNry0SHRgnQnqLZ8pgnpbsii6tl+zPZjph+zg0Tox2zXq2jkjyz2islm9jc3v/f979688X2+uoewYw0fsSdHjhx6SugpEQQJVBB2IPL4a/hwTd5zRN+RIgdduIo1fCARZY0jNQhST0k95WJSjHrxKiPp5QI7wEUCCNQgQFCCoh5I60ApnjoUkYiCnCvrqHlcDNnIYaHJGSpr2aoLLctWFZmr4AWMxos09f7Nax/tb125eYNVxfG4/o9f/eLfA4tvXv1zyyJKBx/96Y+//a+ygPyH/de/3XL19T/95st+3X70+D7myooLbN+CsdcatoKWr4WGHpmyo6BQXVl3FcdTooatR7qZ2Fao+5ERJ+7Ds5PF3TMx1OzI8GLLTzw7cYCvWaEuO5Jki7InC7akurLmKcBTgKdqrqYFpu5pmiMCR5JsWfe0sO6ZgQY8VYW6a6lfvHxZnw3VQLV8zfYt19e9QItT++zOYdiEQc2OEiOM9Ti1w9RwA8ULNBiAIFZqdS1OlCgx/MiyfdP0DcsHli+7geIGiucrnq/AAHi+YkPJhJIJFdOR/Eiup+bPnj6bns0Nl4YB6wdSrwVPj/uDnj8dhct5cras3TmuPbrb/uRO695p7c5x7fZx7fQwPZpFy2l4OAkWY384cDstp9v2Gw0Yx1Zag/VGUG/F7UGrO+q0h93x8Xy0mExPDw/vnTeGvfZk2FlM9AhymuJGgd9IvUZiJlHc7XVm8+HR8fGD+3eePnn46ctHn7149OIZyuDcefrk/NEnx/fvLW6fjo4W/eWsu5jUB93GsNecDNrTSXd+ODw+r0+W8XCSjmfNyaIxntZHk3QwSkbjdDxLRtNkNI2GEzSTLxlN48GsNpxHw0mMDoeTsD8KL0Ak6k+jITJ/DMPBOBqMg94wHIzj0TwZTf1uz2t33FY76PWT0djv9oJeP5lM6uNx1OoM5/Ovfv2PtX7nk08+efLzn2cM7XqxmKeKVQljqEyF2KsQe+XKfqVygOP7JJlZCR4r68YbnmCYIsMUEVWgH8Grn8LVEtrhOEySSFEkBIHkeQLxhHghVAgCzos4AgKer3AcxvLYxVskzxPoEp4n0FucUEH35DgMLdiLrh4oeL7C85WVOsLhHIejnfXHrUMRSRRAohSRlAVClHFJWbGOKtOawqgyrcq0qpAaoDRAIWK4/Ai3dN61Bc8RXVtA/GHpl8fZv4l1ckdTGHQfFJrCqiqHTBiIPxCpGAp36RxEKqymsGsVRFPY9X0ucigcIhVNWWVb1ghyGURMlbV13tJ5JOGg/wVyhJh6VVdpUy448j6bez9/6/vZa//P7sffyWxfubG98fdXr1Ec7Vi854gh1IJAh45qaIyuEqZOARmX5IooYYKAAUA5jsjyJZ6vsGyRFzFexEWxwvNlkiru7t0q5G5y5K7EF2QRU6SyDnBdoTRAGiqB5AfbIG2D9gzK0QjPEc5OBrbDGhrp2qxjsJZOORrhmasIXSbyqog/PIOCFgkt0rVoV6c9gxL5Uia7s7V9TZPyrpwPHDqFbM3nUCVFI2CboVAP+MRnY1gNXcYzKM+gHI0yNcwzCU8nXY2wdMoxGdeiXY3wdNLTcfTgt3TK0GjUtw0Aynckx2RkIQ9kDMg4kMq5/M7Ng92D3C3Abmv8viHlDamAwpTLmlJU5ZIhl025qMoFU2dOjvqhwxtSwQYVXcJMBdOkvCoUZCELpKIqFHSpZMplUy6bcnHNH46KOSqOEARxiasRgcWENu2bROTQKeTqgZC4TN2m+PLWzd3NDzY/NrSSp+QCrRwZldgkI4dNPLYG2RpkE4uKTbLu0jWHqrt0w6HbPtOCdM0h6i6Jfv13IqYTMb2ouiqpDZkexB3mfYf/0GQzmVub7/zgb1f84YE1f0SuFDky4gyEIImjJI6C2AKF70iBKyP+gLboO9J6B12IIvFA4iipuwKXCAIEMSuUQQ4SqLzZfHuC3Tp3g2AlgVLiiqknIYcKgo+a/2an5ko1T0hdfh2xy0UOG9ica/KqXBWFqiDxLE/zPMFXy2Q5W8KKu8XCDz94792bH93MHHCaMugmv/7y5/8eBlzoHx/++U+/+y+Bj/+EP9bY8foiFfTHP/ym3jDPTpfOoC57wPQNP3KG48Hx7aPOoqfHlgJVFWqCLSku0BzZ8ZRaw5EdSQ1UxRa92PJTZ9Zrf/7552po2qEV17xGO0lbcVD3vcTVI12HQPZkyZWAI+muoriyZMuqoyqOrriqakuaI2qeYkLVTx0VaioEBtQNU3lwcnp471wODdWVncByAsuNTBia48N+2IR+akWJFUSGHxleoMFQd30VBhoMND9Uo0SPamaYOE5gWb5mQtWBwPVVz1ctH1g+cAPFC4Hjy6uFJ6V1Kw7V08n42eefcgbjQN6FchhatSZMGx6M1CBSG2272TL7PftoFt89qZ8vk9vHtbNl7WSRnMzio0l4NAnPl9H5Ye1sWT+chKM+nE3S/iBodpxuG3bbfppaUWKEoRbGZlzzmq1kMOqO5uP+dNifDk/u3h4u593FZHJ+qsZBkaE16FlpbKSpCv1ab9CdL8Ynx9Oz09OHD+4/f/bJpy8fffbi4ctn9148OX/04PjO+dHts8nJcricT4+OZqfnvcWyOz9sT+etyaw5njSn0+ZkVp/OapN5YzytTaaoqWttOI0HM8QfyWgaDcYoktE0Hc8QasSD2Xo/Gk7QW7XJPOiP/G4v7PTSwag2HMfDUTQYJqNRYzytjUZhuxU1ag+fPO4tF73F/NHnn5GBfwMrFYiCqtKiXMHIfZLMkWSGJFENbR5BBsPkGabIcfiaLS4e9hgCDrRA6zWCrNcMU2aYcrWKXcR6v/gtiGGY4sWFFY7DeZ5AJLH6Jc2+FYhLEJqsDaSiSPACibBDEFYIIoqELBAINRSRBDKhSLgi4UAmgEQBiZIBCQClKDQ61GRaVxj9QqX4FjcYKose247FQ1dCgfSP1eP8wldxWfxY88elu3GKQiP+QJvoHF1hVJle88f6fE1hLihktanK9CovI1cvEIS9zEnfClNlLY2zVibWSzKJjiwgjA1KUMlw+Sv5mz/I3fze/rXvZveuXrn6wf/8/veqHOW4gmuzvieFPogDw/NkW6/aetXSGFOlDUCZKh16iiaTgoQJAiaKFVnBZZlAdFLBc9s7NzKZDZrYloRVLw0gY6pCGoAyNdzWMM/EPZMI7GroMqFN2QbebljzaU0HmKUTlk7ZBm2r+DpcnfQMKnDo0GF9i/FMAlokYgho0qKEHRT2N7auydyBIeYcveLbVOQxqKsVetymkI0hG7qMb5KORqDbGmrZUss2qNgqqavEyhQilw2pZEglWyUNQGmAMvWqopCiWLFN1rN4kcsDqSwJZUXCRb6ULextZ/Z396+L1KZc3QNCFvB5XSwactmQK5pYBFJRE8uGVNKkvCKWPEc8PR3pAEdvAamoi0VDKgGprIglRSzpUslYIUjRBmWUi0FyiKWUHKViy5ijlB2lbIOKp+OuWg4tMrJW+abEZThs9+bu9pWbH6jigSPv+2opNvHYJH2TCCwydpnEZQKDDAwytpnIomMTT4xVpDbZ8JgmrDYcuhUQqAKlHVRbPtMOuJ5PQ+5Dl/vQ5LO71zd+/O47tza+L3IHsfu2veNthlgDROwqKLGCaCNwZWiL0Bbf5F8s8bJMss7XJB6IIHhrZ53TuSSurDM1a+GkBkHiyol7QSpQih0BbSLsSFwxdoTEFRNXTB0xdcTYZlGEFheYrGcwpsooIknRGMOSnMCIImUAWqKzZH57d2/zg5s3vvvO93589f1b2Yykq91W+I+/+unrV2/ZPtb/Xn39l5ZF5HevoPzLf8m//2T+C/oSr17969ev/vLq1b9+/vmTRsu9c7Ycn0wFW9J83U6coBa1u632tCtDVQ10FWqiIytQ1V3F81WYmMCRDF+VDdaNTC8wGoH38599IQW6HhhhZNeaQa2dJM0obAR+DcLEdhPLCnU70C1f01wVeKriAsVVJVsBjmQ6kulIfmT4qaVAVfMUJzYVTZh32y9++lIKLc3X3dC2AgtZUubH07Rfs0IdJrYbmU6ouf4KL1xfXYFIqIexHsSmExqWr9mB7vq6B3UXAsNXDF+xA8ULgR+qfqx6oeL5cqPler7crQVffflLxQWaScFAgb7RaIb9Wc/0DQdqad32Q2DaXOgrs3HS77mdttXrOv2eOxp6s4l/skhO5uH9s+b9s+bpIjqahHeOmo/uDU8Payfz+v3T3tE0nQ3hqG0NO1a7obUSNQ5E6IpJpNUaTqOdtHv1Vr/RHfVGh6P+sLc8Phwup0m/nXRb9UE3aNftJLbiSA/8oNW046DW7/QX09HJYWexuP3oycMXn957/uzOk8f3nzx58PTp2aNPlnfvzM/PZudn45Pj/uGif7jsLQ47s0X38LA1m7Wm8+Zk1hhPG+N5bTKvj2Zpf1gbjN6IJf1h0h/WhuNoMIy6/aQ7SgeTZDRNxrOwP/AaLdjpJINBYzJZnTmZ1kaj2miQ9ntRuxU0a7JtNCajquccP34sNtJNmsgVDhQJ14wqy5ZxfJ8gDkiygGQP1OPyUhqlhEyma+fH2nZ6eX/l8KDySCO5EEsQf5T+WixZY8e32ILjMKSC8KhuhX8T6wtRIMJ4K3UiELJAXKgvuCDgskAAiVrzx5uQKE2mZZkAgFppHjKtyfTbT33mUkKkip7ctiFYBuvaAtI/PFt2Lck0hXWxycrp+VeXX46/UkTefOhlBFEvvs+3Tl7zx1ogWcPHGpWQ23SFIKD6Bj70KgpEHrpKm3rVBiVH3kfz5wqb7xxc/9tSZmNj68Y7P/kxzeJRotebbhSZYWgEoeVHhueBdfmuZVSjAHiOoCoE0GgAGFkmJAmXZUJVCEUhK3hua/fGQXYDJ3Y4viiLFSBWFKmiAEJXSFMjLb3iGrhr4NCkoUWi3IqlE4ezeqtuAqmoA0wHuKmRhkroAEdhqISjEa5Oujq55hJHozyD4vjibnZnY+c6Xz3QhayhVmwVdw3c1UlokaFNRw6DUja2ilugYoGKqWCmgqFymFWBjFRWxNmf2wUAACAASURBVIIqFBA96BKmK5SmMBqgVIWUhLKhkaHDS3yBFwoiX5JFDIi4yBYPCnvbBzs7ex+L+E2R3JGqGZnNq0JJFQqaWNbEMuCLmlhEOwhc0ro7nzZloQikoiIWNLGoS5gmVoBYAWJFl7C1BOKouA0qiDxMuWhIJUvBHKXiKGVLKroS5gIM+VKhhkODiCw6smgO293YvvnRrSsKt20LuxCUISj6aslTCqGOxQ4d2RTUcBdgnoYhT2uoliMNj/VKapMoNdNw6IZHNSHX8JiGR9Ug0wj4lkMa1LuQ/dgQ8rs3b358/cr2jXckPhNBBfk/Yk9G6RXEBEjtWO9EECBFBCHIOvniGBzij9CWEg8gF+paUFnBh7/yfHwLMlb88bb15LIQgnystUBdn5BC9c3N3fUHiYhFQotD5OEbnKtXdYUSWJwg8jRT5nhCUWjHYD2d1LgsUdw6yGx/vLX5tz/4/ns3PtrY39Nsvdv0fv3lz16/ejNz7q35c9/8S6qW8rtXkP7x38wfr765lON59bvf//pnX7y8c2fx+PH5k4f37j+9z8e6GppWbLo1L+rEUTMyYkvzdQPqaqArUNFdKaqZhq8ATwFQ0kzeTSzDA54NPnv+DDR8wZFdT4OhGaQwbYRhzU8bYa0ZJXXopxZMbDd2nMixQ0uFmuZqoq0oLjBs0bTFKDHsQFE8zXA1M9A0U6555q9++YWa+mpo2r7lhrYXOTC024Nm1Amd2PRiy4stK9Sd0HAj0wkNJ9TsQHFCYAeq6+tOaNiBbgYaOscOVC8EdqCiXIwfqn6owkiFEYgSvd72nFDzbfXLL77wm6HhcH4I/FCPInsw79uJY3tqEKhhrNlQtByhVjf6o9CPRBgKMJL9SIY+3++5w7bTbRmf3O2fH6WLITyexvfOOrfPWudH9QdnnQfnrbsn9fsntXvH6dlhfDQJlxM46buDrj3oWaOu3a+rNciELh37oFm349hKG36rU+/02oPZpL+cjU4Ojx7c6S9n6aBTG3bjXito11XPrZpmlqKMMDLiuD4ej49Ojm/fO/3k0b3nL+4+e/7g5ad3nz09fXjv/MG903t3Ds9Opqcn45PjwfKwPz/szRbIRNKaTDuTWWcya4zGaX9QH46a40lzPKkPR7XBMO0P64NpfTRLB5Og3fdbnXQ4rA3H9fE47Hbj4bA+nYX9ftht10e9dr/Xnk+1NLqWyxZoJqy1asvDWwyzVykyVVzXOVEmCSpHk5kqmcHJA4o4oKgsRaHC2hIKiilUqQLHlDhmJV2gNUsX1zuX4g1wXJZDLqKylkw4Drt4q3IZPtb8wXE4x2GCgHMchoSNNYWgHI0gkGsDB6qhVSVKEd8ycygiqUoUkjcQeagKqSrkSm9QaR1UgXQJQS5SMJef+kgqsAzW1ARL5x1TdKxVFsYxRccUXUtCEshlFQQA5jIT6CqNEjroo9+AxcUh+horU8jFN0HfQf03wOjfSMqsEzeGyq5tK6bGXSSPBIQdukpfwAeFGMIEeUfeZYsf5G5+L3/r7wqb38vtfnj15kff/9EPSZYYH/affvrsweNHDx89uP/4we2H988f3FucHPbG3Xav3uomjXbkBYZhy6rOAsCuE16SgAkCTlLlrd0bewfXMHyX58uKSGoyCWRcBoSuULpK6SphG6SjEY5GmBquaxVkJrV06nTZ82xWkYuqUgEyAWQchSJVFKmiypimlHWAqTKmSyVTwSxA2CrO8cW93O71zWssvScxe7JQBFJZlUumgpsKpolFE5R0UEI9xHSppIlFTcoDISvyJVHCRAkTubzMHQAuo3A5VSjpIqHJpCrTQCaAWEE3DD0Z0QmQcSATsohJXEmoFkqV3H5mb3f3Y658VSC2pWpG5PKAL4pcVuJzKldWqnmRyypiSRaKEl+QxRJXLfQ78aAF5WoG8EUglWUhrwoFRVjxhyauvqoNKjaoIEXEeKOLlE25bMslX8FQXYynYZ5aQRHqOFPcurlz6+ObVwC77QkHnlSEoOiDfAQKoVoOddxXMQjKiEsgyPtqKQClUK1EGp5YRGxisYmlNll3q3W3mtp43aVTr1qHfGJiCvZjWP3IlIvZnZ1b29f3b/1I5g6iC/JY2zvWWsUaOwJ35QgJPQXpHyj54pq8ZwnocFX/4iipC1KoojukUI0gCKF24UIFsa9GEEQQJJ6WQv1NsuYiUqjGrhK5UrSSPVaokbhy4iEGWmFK5EqRKyVQCqGI1og/fIPzDNYAtMiXaQqrsoQMaMtgockFBu3rhCkXOTKTye58cPPG3/3gnY+3Nj7cvKUZyqBu/vrLn/17XdiR/lE6+Ogvf/79Gyj57+KPVeHvK7T4+T88Xxw1Hj05f/qzl7/66pe//dPvTh7fHZ/P65N22Eu681592nCbJoh1NbGM0LQCy4RqreUYvgo8RXYkzVNgYpuerhvKJ/duz47mlMEBS9Qd1a9BJ7VhaIaJB2M3aHhhE4Y1P6oHQQph6rmxY4eWEZpGaJqe7nhK0rAMX1KhZriabimywUee8YvPX9rtWPF1NdCt2EH8Edf89qBlh5YTmzBSvdjyoO5AzY4MI9TdyHQj3QpV2zetwLJ90/VNLzC82HBCzQk1PzK8EHgh8GPND/UgMlwoJzWrVrd8X3Nt4dn9u6OTQ80TYCT7oQp9o9NvpJ3EDADqAe8Gsu2KLpT6g6DdsaHPe4Ho+bJhsUlqNFu2ZVcHPX8y9jstrd3Smi2z1/cnQzgd+aeH6e2j9HyZnB/W7hw17izTs3lwMg1OZ/GdeXj3EJ7P7bMFPJqEk6496dqDptFp2vXUrKdWpxmkqRNFZhwbjW691q0NJtPFye3x0cni7pmahO9cvZKncdht6bWa7kOvFoMwEj3o93v14ai3mB/evXP+6JP7L54/+fTFJ5/9f8S953McV7rm+aftftqImdidmLgzsRvTV7elbqllSFGip2jhCFfem/Tee1sWQMF7DxIAQYKelEhKFOVFAbUfTiFRBKXu6TsTMxknKrIys7KyIsjMH57ned+zu3pre3Vzc2VjfXFtaXZ5cX51eXJ2bmh8vDY6Wh8bq09MVcYnyhMT3uiINzpSGm24wyPeSMOu14xK2a2PlEbHvdFRo1p3hobdRsNujJr1uun71eGhxtTE3bt3Hjx5nKDJD86eHUilraGhjMBfDodS2RhOZkgKQdB8JhPKpUP57GA2G82lI8VcNJ8JF7KR9gBpMRuBclEwAHbAhTiUf8M6AYYL6BIGF+Jw4cCOKSaLUKpQSATwgRQTKJREoSQ4pggmims5Ly3OQNGW+NF6ksGHA3wWhZJA7WhpG1iWQDME2nJS/mgEnNEuLRwZDFmgyQx4QgOxnaVzHJMXuCJHIwKLiDwscBDIn8oCLrBI4MIERswRtaN9S5DVeFv8CF4DnYPCcySWPbRdgENEFkiySBAFmiiChmntnwK88maOJA+qbd+QSajcAYjkeCIqU72FyNnBa8dCHSf6Ln8UGrh4ufvyf/vru8VifKiqTE/UZqerk1Pl+lBpYnJkbnFi9ebKzdu3bt7d3by3s3lvZ/Pe3Rs7O2ub60vri5NzU0OjjVLF90q2oom5QvpSx8W+wc5YvD+XTxagQOWKY0gCheMElmyVztKZA3kjQWBxGIkpCjE5WcOQOIHGMCiOQbEiFClA0UIhgkBRqBAuFAcLhRhcSBYKERiOE0iShKPZ3MBA+Prlziup+LVMuquYD8PFKIxEMCRKoDECiuBojMDiOBLGkTCBRnAkikBhBApDcBSFIwQUQfP9UL4PKYYQKEYgaQCyGJzC4QQGR5DigKagJJ7A0SSBJVE0icIxpBBB84NodiAWHejt777eeyEfvwSnuqD8AFYIEVAEK/ZhcASDI0gxBBcG4WIIgcIoHMGRKAFFilBkdMy1DRLKD5BwlIRbXgyFRBgkzmFJGo2yRFQg4wIeY/E4g8VoJEQigxwe5bGogMdEIi5TaYlMaHRSpRI8HhHImETFNTpejFzp6rl2seMcgfTw6HWRjMhESKejNhUzqbhGxjQyphJxBY+A5qo6EdWpuEYnDTatMymdTut0WuPSFp92hJTNpW2paCuQIWQtJkTHP5ULF0QkMtjb3TvQ1dd5Ei+GDYUwZdQUWthxkDxthVJBClVXSV0mglyIImEH/IHKPKaKhCK0yl4sEcAEbSg04AxDIUyVNBTS0lpbbIVyVBowyhuhEIk4+AjZziW21BoBoBzKJweZWVNEdBE1JEzhCiKdp7A0XEjmsolcPonjWY7Jy0LRlGFDLGpszmAyHBqLRK5f7O746JOPL3de+fTcaZyC6z7/9bPHfzQL3f7ea5/LDXSf/vGn/wX6R7N5MCHvXrPZ/Omnn+7e25K1okjFF4b8V9989fzrZ89ffrP71eMbuzsbdzdnt1adRklwFdaQOEPgNU42eadisDpDqxQt4qLOqq7ESARDY2szU5MrC2kGYkRKkBnFlBVbFnReNEROowWDFU1OsQTDlgxXs3zD8TXDlhRLUGxZMyXLEnxfFhWSU1laI2gRxSVEUdmN5YWJlQVUoGiBAjAh6qxs8tWGb5VN2eQ1nZdtTtZoSaV4neE0WtRZReckgxE1XtIFQeVkjVV0RtEZUadlk1UNVjVYxaBUg9VNTjNYRSP9sqKatKLRsoyP1bwHTx/yOiUahGbQmilYrlYfr4kmJ2mEopGqSYsyJkio54sjDdN2GEXHRBll+aKsYLbLizKq6Xi9JtgW6tiYaWOaiRkWqpuI5eCeS5dL3HBdmxi3Jkb1qVFlccpZnnZXp8y1KXVjRl+ZNeYm9JmGtjBhLUxY0w1takSdHTOmRtRGhR/2mapDlTzRdjhF55xKhZNkyVFShQzGEKVadXR6cmx+ZmhqfHhuZnJjVR+uca5FyLzgWDmKMCtlRlM13zOq9bGFxcmlxZWbN9e3N7fv3N65u7t5e2tle2tt6+bqzbX51cXxhdnRuenG7NTwxFhtYrw6NuENjZQaI+WxUW98wm6M2vUhd6heaox4w0N2raqX/MrI0NTM9PbOrf1m87vvf06S5L8dPx4r5Fnfv5pKXwsNFItJiiqQZBGCUqDVWD47mM2GC5kwgA8gbwRgAQQPABztOY8DgIi3KRnJfCEB6AToFsVDtkiD7AhgCKSYQIqJAyelpXYEwAEiHcBAabkqcAqDU2Al2AjgI+APQBhHOKN9BM/yo8Dx5tugMRdL53m2yLMt/SOofxE4SBIQicdkAQf6R1s57iGCtIcwjjDHEf5od1uObA+QgsJzLFlgW+sF0LD1rXBJ4cgZgggIR+UDzwXYLoe/kQwLeHc+fC7UcTx87Xj/lQ/DAxev9nT86b13crnI8y/v7++9/vWXH759+ezR47s7t2+uLI2tLk1urM7Vq9rUVLUxVhoesSYmyhMT1cnp6sLi5PLqws2t9e2drftPHgiqeKnzWg4psLI4Pjs7Oj1dGx1xyq7laqLEMiyOEwXwDwOCEigch4vRfD5aKCbzxVgyFSpXrFJZLuT6kUIUgaL5fDSTG8zlIun0YCYLZgDoz2QGCrnBQi6Uz4Tz+XA6EwlHB77ouJAIf5GOXs2l+vLZQagQhosRuBhFi7FiMVooROBiBIVjKBSGC8HeCFIMwdneYq6/mA8Vi3EEzcJIDi5G4XwYyw3i+RCSG9BkhCFTBJIgsCQGR+BiBC4MovlBLN+P5AbCkb7Ovu7O7nPZ2OVCsqOY64fyfVC+D8pfh/J9cGEQyg+0zp8fgAuDSDGEFAewQgjDk9OTZY5IwYV+kAVh0CiDRoG0w+FRFgvzRFSkEiC+ymIRBg1zeITHojwWFYk4MGJUKqFSMZEEI6JSMTje1dndceHqGRLu5aDrMhEDzKFTcZWIqkRUJ6I63uIPiYoqeEQloioR15lUy5Hh0jqTMuiUwaYtuWjJRYvLmUzaYkJS/ryUPy9hseudVzs6L/VcPUHCUUujQM2LJuGByXIgUbRoAGwM1JGD8Acu85jMY4qAq2JLGjkMfKjU2yPYHsBH+/Y31ZFDKGnPsba0mTebkYDkrCYgCgdxVI7Gc3Ahmc3EC4UEjmR5GtIERBdhW8ZsBbFEyBILKplMRK9f6un8+NMT5zuuHDt3KldMVFzq62ePm/u/04Id2CBloRDtv/DTz9/9r+CPNg7a299rNpvNGzenuk/+35nP37m7OCs6xuRU48bW8p27t+5++fj204frd3cWNlcnVxa8iRHJV2VXMasWrbKcwfM6Y3iS5gicRosSMzZUXb29VZQIVqKB8aHaIqszkiPzOsUpFK/SskZLBiPovGSKqi1atmy5iuNrnq+XSprriprJKZYgWDwnYorFqRo3NzayeutGQSQJieRkRpAp2eRFnS3VvdKwL1m8YnGSQQGYkE0WwIeic5LBCRoDXhWd04wWgqgGq5kcGLrJ6San6pRhsaWKKpusojOqTtkK8/VXT9yaQwhF3eQ0U9AtuTE5bPqqpFKaQWsGLcu4pOCaQXk+b3usbpGSgvEiLCuYabOyiosK7Pms7RKWg5k2ZtiYasGKCQNSkRRS0RnNoDWTsB2mUhJrZWFsSJ5qyDNj6mRDnRzXFybthQlracpamjJWp/X1aWN9Wlub0TZmncVJfWbUmG7oE+OGaXMSj7k2T2JRSUZ1nZUkQlapUsX1qn6t7g+Nj9Ynx0anJxdubAzPTHsjw/5YozTagFlOsEyYIyhdoDXJrlWNcqk80Ridn1tcX7+xfWv7zu6te7vrt7c3b29t72xt3FydW56dX1mYWZyenJsaGh8tDdWqw0OVkaFqo14ZrnqVcm10ZHZ5fmll8Zeff2zuN7cfPr6YTv35xDGEolDdPBuJdAx24WiSpWASy8L5WDEbyWcHi7looRCBctF8JlzMReFCvF3naK9tafEHFC9AccAQSDEBBA+kmCgWk4VCAimm4EIchZIYnEGKKaSYQqE0BmfAMybgDxRqPXVamgeUDESOdtkDEEY7cLRjByCPADsOa1iCdSITPNqBMHCEOd4OZ7SSDXRrcEyr+AXoHGAEzgvoBRKM9iLY9ljo2/LG26DwVv3LUUI6oty01sksQx2yC/iNhzU7VJGnIY7KA/4AK+BHtRCEzLH4oIB3ZwfPDF77ONJ5rP/Kh/09Fzp6uv/1L38pFuNff/Wkdb8CjROBk723/+rFV8+/fPjLz9//9NMPr7598fzZkyf3d3ZvrW7fXF5dmp6bHp6ZrE+OVTAkcbnzUldfRwHOVIf8+aXpG7c2bt+7u3P33s79+zv3727fvbO+tbGwujg5NzU8PuKUXc2QOYFmOBLBCwU4MzpeJqhsMtmfSA6m0uFEqjeZ7E8me1Opvkwmkk0NZjIDhVwIjGx2MJ2JxeKhju7LidAlwB+FXChfCBWKYagQgYtRuBiFixGoEIaLIaBGQPkBuDAIZfrgbD+SG4DzYQhKgDkLM7lwJtsPFQaxQggphgSuyHEQgiRwNIHBERQaRKEwlu9Hc31ItgfO9odj/T2DvZ3d57KxK/lEZy59Hcp2w9leONtbzPVC+b5irr+Q7Svm+ou5fig/gOYH8eIgBYfxYljkoakxn0IioPKWgSMguAqmcQH8wYM6XjzGYWEOCwtEVCHjAh5rDSIKOpa2SIKMalQETvZ29/dc7DhHIX083CNjgDDiGhkD/KGRMZ1oYQeIhihkVMFjKtVm6NAJg8kYfM6SYYPPGXTKoFMmFRayZ4XsWRGNXjx/6srl8z3XjlNIzFZJXcaByXIoP6jUERYBmkTAH6qIKQIucajIoUD/aKVADo4PmMPSaEuj29+244ilsUfIo/0b25mjvQDYEHEQWW1VCwuYyiEyA4lUgcYzEJTKZOP5fBxH0jwNaTxqSXgrqSrDpgTZUlElk7FQ18Xujs8unD/bcfnEF2cxEqo61MsXT3+XP5rN5v7e67KQiw9eDPyX//Hlv6f+Zb/ZfN36b/ztCyz2af+n/2nWMk5GOk+cficZOU8xkVpFnZlv3Nha3n54686XD7YfP1y6szW1Ol+eHJZ8lbMERmPtsq45kmCwii7Ylvrk8UPOUxiFVHRGNlnTESWLlW2B1ylOo3mV5lVS0CjQHUQAIoTO6ZZo2XK5avhlzfEVx1dUW1R1plwzdUscKrt37+9SpsTINK+wvMLyKq3ogmkpo9NDosMJNq2atGbQCiiBMRjF4mSTVyxBNlkQUFUNXtUZYLVoBqubHJBAwFtFI11fcn1J1ljdZnWbFZjio1vb82vzOA+pOqOZgmqIlbpXqTug0EYzWE2jFJ2RFFw3actlTIfWDEqQEFnFdZNWdVJWcd0gLJu0XcJycMNCNQtWDVhSEUFCJZmWVEZUSFWnZJ3UbUYxcEXHNB21bNKySb/EgZ7xU6P63KS1MGUuTRnrs+bavLU8482MGwsT1tqUv7roNka0sbp6Y6E24pIll6q6fKMqD9X4qsu6Om6IeUNHPZ93PNG0Bb/mloYq9cmxyfn5xty8NzJcn5lqLC/Yw8OiaUuOy3s2xOKKa9GKbJarVqU2Ojs/u7y8fOPG1u7trd3btx/c27p/++bO5ubW+saNlfUbK7NLc6NTjdHx4amZyaGR+vTs1KtXL5t7+99++40zNXEyEX7v02MEKyQo7lRPT1+km8LSLIXiSBrKhYvZSCEbKRRicPEN7AhWAFiAV6SYCEphgZNyZBSLSRhOo1AaKabgQhKQR4AgAWQEHgpAELASwMcR1DgygjLaNtslc8RVefs5fSRCETzs35A9DgtG8gF88HRBZFudPwKRQ2QRiUMPBiyyiHCwt9Ur/fDBX2TJAnegQLQ4gCywbzYnBce0KyXt1HKEP4LPBh4KRx3mSACRAGHjkDaoPE8XBKZ4sFLgqNzhLiIqEj2FyNlI9ycDVz/qOv9eX/f5zus9//qXv+B49tU3XzWbzb29NwTk7159/ezZg8BQbmXq95t7h0b3XrO599vrn8ZGqpe++LTsy9s3FsaGHdfkdJVUVVJVSctgLINxHKkxWpmcGZ1fmVvdWr2xs3lr986t3Ts7d3d3H9zfvnP75s7m2ub6xMx0daTmlC3TNmRZJCgUQor5fDadiiWS4UQ6kkqH0+nBXC6SSEfC0YGOzkuZWGc23pVP90OFCIzEWvPFIDEMisP5SDEfApoHYJFCLgRlBqBcCEeTIHVUKMQKOYAm/XChv5DrZ9i8KGMIGkehMAmHMTiEQ/0kHMYLfWjuOpLrg/IDg7GB6+HrHV1nstFLueiVXKIbSvcguQEkNwD4A8n1QZk+JDeA5vuxwgBRHGTgCIOGOCyM5vtdm5tq2AwWY4koi8VoJAJCpiwR5ciYQMZFKiEScZmIHcQ1oiqVkImYQEQFPMbjEYWMA4xoDTyCZgf6IgMXO84RUDcP90hoSEJDgEKA5nEAHBENj2h4RMKjMhETyZhARGUiplIJiYrLTFJlUwafM4SszaUtLmFyGYuLcenTTOozDgtfunD64sVT1zs+pfAYMFmAe3IEONpZ5Hf5A5C9IhKqSKgi1k4Ph59SKVNlDkCEBesHe2lTZYBTExwP1ts1mHYtxFSpIwkVXcA0HlVYmKcLNJ5DoSRIthFohqGyCgfpImqKSFApY0qQrUAqmU6Eey90dhw/e+Zib9eZq1c4ga774rdff/lH+Y/m/m9VqRDt/eKH71/+kUfzzy7/Pf0/Dr5pb3//t72teeXisf9QQ6HSiP23T/7l8uV3r1x+51LHX/p7Px322Kn5iYn58Z3bm/efPr39YHfr/u3F3a3xldnyWLU8VlVKGmvyqiFaqvjs/iO15tI6K2usqLO2owCHRbJ4zmB5neFVGgRFBZUTVE4wWMngFJVVNc72ZNXmTUf0fdlxhFJFrdYtv2SUPfPLp4+9Rp3VRFYTJVMSDUEyOMMUp2YbisOLJqPojKozoPJWbqMQ1eZVW1RMSTV4VeMC+NBNTrf4A/6gVZ0qVzXDYnWT0yxaMSieLW4tLOzcv0NIuKKRqsHrluy4+sTkkGYKqsGqOqNplKRSkkaoOmnarO3yADtEGdMMynI4BeyyKNthbIcxLUo3MEVFFRVXFEJWGEnlRIWWVUrRSM2gFAOXNVQzCdOhNZPQTEyzSMOmTIuybNL3mIrPjQ5rM5Pu1IQ33jAWJu3VmdLMqH5ne2VjdWZ2zJgdVkeHtYmaujbtLc3Yy5Pq6qQyMyZONtSxmjhU5soe69ika9Gmhqsa4ThCrWaVq54/Um/MzoxMTjbmZuvzM/XJMb8xUp2Y9Bsjasmx6zXW1CXPw1TJrtdKo43K+NjY4uzi+urm7a3de3du379z9/7tnTtbNzY3llYWHz64t//b3o8//ji9NE2Y8slw37ufHCtQTAjBznd39w9eo4gMTaEIkoIKERDpKBRiCBQLUCMYLbAotEIbB2pHEi4k27EjgAmkmEKQDFA7AHZgcAYgyBsGCpzCD94eyXOAjQFeBPEOoHCAYwLZA5DHkVKRty2JIzGLw+1vYke7VSEwRZGFRBYC/CFwkMihYMub8IGKLCRxqMDA4gGdCAwsMDAoeT3CH+B5DzYe4Q/2TRnmbVWmdfzB4KgiyLQyVI4lc8EZWKrIkrkD0Mm1JBwqD36UwBTb0aqFI0RYIq/nw2cGOz4cuPpR57l3r3eevdLZ8c7fPiAp6OWLo+71659+/Oqr+3v7v7Td0A57ChxE/feazWZzv7mxvnzp8vEHD27t7e3tN5v7zebe3t733796+fLrx4/u7ty6sbY8MzlWG6l7JVfzHVVXaEkhRRHneVTXWc/TKlV7anp0dW3hxq2bm7e3Nndub+7c2ryzs7Zza3nrxvzq8sTsZH1s2K36lmPqugoTUFe4p2OgJ54ajKcGW837i1EIjuJoAkOiOBzH0QToREKgMZDJQIohFE2CnnUQlMrnw4XcIJAogMmC42lZxlE4jiNRGo0yaJhBwzQySGNhEhrAoX4c6kfzg+FIf0+op/v6+Wz8Yj5xtZDt9XIPvgAAIABJREFUgzJ9wIUBwIEXB8ErCQ3QSIjFwhwaEYgoT4ZFMkYhkeG6MVJRSDjM4nEaCVHwIIOGWSwiUgmBjMtUEmRFNTqpUjEwFDIuEFGRiPN4RCZiCh5TibhMRBQyKmNhvBjujw6ev3YGL3ZxUKeIDIrIoIhFZCz8Nn+oWBjwh4RHRSyikHHAH7qQNYSsxactNuXxKYfP2ArkKzkm9RmV+JTHI13XLp4//1lv56cUHjNALLSt50c7BxyRJUBARJNwVSSkA1lRFnBVJALxo91nCfjDUVlb52yda0MQxlSZ4C3QRcBX2Aqjq+Tb/HF4JSKuCxh4VVhYZiCeLlB4ASpmCoUEDCcpIsPTBZEt6iKqizDgDzAMsejIkE5nE+HeS52dHxw7drmv+9L1HorB67743ctnf8wfv1bEfKzv4s8//fDvo423l388/1z7HxN7v/36cFU78/7/IV07Nzpa+W+f/6mn55MrXe9f7vro0vl/rUjw/ScPElgSQaOlkja/2Ni5vbHz6P6dLx/denx/497u5MZyeXrMqnq6qeze2q7MjKIaI5u8ZHB+yfIrNsh8SAYnmpxq8Jop6JYom7ykC7zOSAYnK4xpC6YjChqlmZxpsprGWA5fqRjlsln29K/u351bWZI9TXc0yzd1T9Md1S3pM/NjqiupNg98E9DbQ9ZoxaAUg9JNRjV42eRlQ1QNUTMFzeRUgzUsXgfmi8XrJqebjGlzlZquGbRpsqbNyTopy/h4pfTim+eiLYkqDvwX3ZBqdb9UtXRLNCxeM2jNYmSdBH1BAIIoGiGrhG7SjieoOqnqpGZQmkEZFqObtG4QykHRjayxgsrxCitrrAyONAndIsGRikGqJqHblGaRukXqNmParOXwnqf4Zc31Jb8kVEvsSEWaGra+fHjn8ZP7jWFjftxcmPKna8rmQnl52rwxqewuOreWK0tTxuqUuTLjLI7p8w11oi5MDsnjdbleYqsu61q0qhGWzRoGo5ucXzFrwyW/Xh2ZmR6aGp9anhuZmWwszNXmpqtTE97EqFItGbUKpSmia1u1quzY7lC1PjY8uzw/v7G6tnXz9u6d51+/uP/0cWNuTHL1MwM97318DGWFq8nEZ5e+GOzroOkiSRYh6A3UQOE4Uky0ixMBWASQgRQTKATkjcSRYw4Hmgb8AY7E4MzBSGFwhkBzOJJu54922SMQPNrtld+Nkf5u0QpD5EFCs710BfQaP4IjLXsCPMXbpkQB0ACkggBBRBYCBS8gmS9xsMxjB/CBHGIHG0wU1yqE4ekCd1D+ClgkeOQHDMEdwAdP/07rjkM6AZ1F8FxLKQEUAgpoqUDngMCRPN2CD5bMCUyRY/Kt/MrB7wp+HaAQmQjJaGd+4Mzg1Y9C1z7sufDuQPfZqx3XPj51kiCLr7552lI49lqNA148ffjb61/2mvtA7djf39/f/611g93bb+439/Zeg6P39l6vrc9fvPDx7Z2bf3RPbA/87+3t/fzzz9+9evnV40f3bm9vri3NTNYbQ+7okK0rKEOlR4crMzON+fnRldX5lfWFpdW5ldX5G5sbNzY3bt3e3Lp14+793ZGJoc5QdzifzmC46ntj83ONqYnqSK1UcR3H0nRJlCiWwyimSNIFFE0WCpFCIYJhKQjNQHAaglLFfLiYHSzk+ov5EAwnYTgOw0lZJlE4jkJhGgkxeIQlQE/SKE/FWSwMcISEQrHowEB0cGDwMpS6jGa78eIgXhwkoBCJDNBIBOgZ4GAOC/N4BMgMrQAHGRHJGEMmZibKJYMlkUESGaCRQRYLC0RUouIiGZPpBBA8FDIq4WGZiCh4RCYiHDbI4xEej4hYREIjCh6TiZiEh2UsDGUGegb7z145hRU6mUInB/cLKICMiEK2/BfgxSh4REJDIhaS8LCCRzQyptFJkP+whZzFp20+CYYvFasWXdGLdPpzOnlcouJfXDh97tyJnmvHAX8E2dLgGf+2FBFwyR/xRzu4BCAScEY7f4DRYhGN1Q/0jzdEEY0KcKQtmkoHZTggsKIIqMAUOapIYlkYyhYLGRjKkliWpwsyA8k8YkiYIbXEj5YKIkKuAmt0MhHpuXb9+ofHTpy+crkzEuJkZrjCf//yxd/hj7oCQZmBPzzgn1/+Dn+8/p0OJHuvH6yZ0Qv/OX/mfavm/OnKBz19n3R1ftDZfezK5XepTP/9x08SHHT+2kfx2KVsvhvO9vomPT8/snNve/fRg3tffXn/+bOtx7sLm8t37+/e2N1mXFl2FdPTSxW3OlLWPNlyJdORDVvSLVG3eNORVVtULEE2REllVJ1xfUk3GVGhZY1VdUYQScPhLFfSLd4wmJvzs3fv3jFLhl/WKlW7OuRX6t7oWH18ZtQsa4anqDav2i09Q9UZxaBUnTIMEPUQFF1QdEE1eM3kNIsxLBZIHYYF2pfRXknyy7JuMobFGrYgq4RuMhVTefHkSX1smBVwTecNW9F00S9ZQ42SYYqawZoub9qcaXOqSesmY1iM7fKGxQDmAI3hVZ3UTUY3GSCNgF3g2xWdEzWBk5kWf5i0btKaQekmrdusZtGaRRs2ZbmM7bGaRes24/qSX1ZsVzJtTrNx06JskxmtaRuL4y+eP7UsbqTMj9alpUl3fbG0MKmsT8q7K/7WYmV1Wl+fNVdmjbVx9eaMvrXkbC156/Pu0pQzP27OjqrTo8poXRyu8ENVperLpg7pBuX5eqlsGqZoWGq5XquMDI1OTw/NTEysLIwtzDfmZkfmp61GzR1vaPUKZ2laxWMMTbQto+yNzc+s7Gz6tRIqMKfDve9/ejyRy53ovPb+5ycG+rs5GiOxLIiUtnQOKIbC8cAEOYoUB/4IsFFQKN1uo7xdk3KAFAF5ZA42ZnAkiyPZt2Kk2T+KlLZHR4Pt7eTRvoVpK2dtFw/YN0fgjIARhDTb+AMCYCGyrW4EgDzAishCMg92oYHzApqKHrYcpSGWCsQGSDgQRQQGDtSI4BqCfEZwSe0jsGaAYAO0jRa7gH4eVGtjgDhCW3glQI1A+QhUkGBFRHtF+Fqu/3To2seRzo+7z7/T33Wmb6D3clcHSbb8l2YTtC96/eyrRz9+9/XB7fKgoG9vH9gve3vgFre31/wNfGR1Zf7Cuffu7944tMBbSkkTyCFv3hD3ms2WTHLQqqD1qfv3dsoe+83XX7b/FffTTz/9+MN3P3z/8tW337x4/uTplw+ev3i6vDIfivZd67naF+mWDGZssj63OLW8sbixs7F5Z2fn/p3bD+5t7d6+efvW2tbN2eXFqYW5sZmp2uiIX3N1S+YlmqJhgsqjeKYIpfJQGkYynIAiSAKBogQUIpFBCg1xZEyks632IXicw6McHmGxSCre1xfuHQxdwfOdFNRLY2EGDTFomEFDoGkHkDEEvBURBVQhkQmNSkl0QiRjAhnn2dzq/Igu5VksLJIRmW4dJhBREC+ViYhMREQsJGIhCQ1JeFhABxmkn8PCAhoWkbCMRRW8xR/5+PWe/r5zl0/h+U622MEjAzwy0OIPPCJjYQ2PqET04JwDEj6okmGNimhURGditgD6ouYdPuMLaV/OluRCzSDqJunLaS53mk4eF8nYmdOfXbx0tufacZpKGBoJ4hRHnJf2lEY7eRw0H8MVAQdp7iP6BwCFYAT8EZAH0DwOXg/jIO38oatkO39YMoAPKuAPTcJlvpXiovAcBmeQYgZH8jRRZMmcyEIaj4J+8JZCAOfFEGBDgE2haEuwSiVi4e4r3d0nz1640NV5oaeL4onhEvfDt1//EV7s7/1S4vNwJhT0BTlidP47ln84/+1vbTPw/tZsNh/fLBXD71z/+L/MDNcHklc6rn4weP2zrt4Puns+iHZ+PjExoY5WL1//PB273N1z6sLJP8e6j+XC5zg8UnGYhYXGzr3tJy+fff399y++ffnddz/M3VyrTAyXGjWvVrFrvlWzrYpsl3XL1QxbMGxBd2XdEk1b0C0RYEG1rps2Jyo0aNEhKST4c183OcNgJqvlR08eio5iurzrS+WyXq3ajUa5MV6vDJcrNd+v6F5ZMx1wTl63eN1mDYs1LB58haJzskarJm04rGExps2ZtgCGYbHVum67vGlzus1qpiDLuFeSSrqws7pyY2eb4gnLljVbARbM8GjZsmXT5A2HtRzOsFjD4TSLMW0WSCBgPhrLZm2HM0zatBjL4lq7bEo3adPmDItXDVHVJUnlJJUB2GFYjGExus0Az8W1GdvhHJe1HUa3SNOhTYcGWGOblO5glk06Lj3esGq28v3Lb/2ybJuIb2HjdXm0LlYdaNgnZqad4bo2M24uTjhLU876tLU959xacjdnjZVZY3nWWZ61VmaslRlrddZdXyytzNnzE+LMmDjd0EZrSsVnXBtzbcZ3RdsWdZNRNcJ1Za9sVUdq1Ua9MTUxsbgwvDg3sbIwMjsD+puVx0cEWx2eaEiGFsfgk4O97x3/qCsy8NfTpz46+XlH1xWWQAkkiQJVA46jxQQGxTE4haPJQJNAoSSBpHE4hR1ACY609AwcygQCBmAO9I1jkgSSJg7BIovBrQApieUJNEegufYMKYFmcCTb0kXaimnbpY6j1bNYlsZzFJYNgIMlC0D8YMkCS+YYInuEP7g3Mxn/kD8CXJB5rB0+2vgDavEHixz6LwcfD3QUgAWB/nFwDYUj/HHghhwNjrQzU3uChKPyPAMHpzoIrLSUG55tVesILCIwRXDZ7YoOWJE4GLQxFbBevngl138y0nks0nms//L7oetnu3qunbnwBUFkvnv5rNl8vb//W3O/+eN3z7//5tlec3//ME+3d/RvqnY02du/ub7Q8cWHj+7uNFu0sRcUALbdEn/v9rzf3N9v7jX3D1o3vZ6f9OZnh8Dx+81f2y7g8GJAAgUnCqGBK0+e7N7fvbGyOLE4Nzo5VhkedkdGStWqWR92hhteY7w6NTs2tzyzcmN5bWvjxu725r07O08e3Hp8f/vRvZt3b69s31y+sTq1MDM2PT48PmR7umZKokQJIslxEENlGSpH42mGyHBYC0FYLJJI9F2PdEXi12i0l8EGWCIikK2pW8D0cgqblpmURLZ6hUlUXCBbwoaAxw4miIlrCro8W5HphIJHNBJwSYzHgbARkYmIhIdb/IGHwRYeDwlEWCCiMhaV0IiMhSU8LOHhXKTz+mDvxSuniGIHV7gmIH080idiIRA+lbEw0DxELATIQyfCKjloMBGLizlCwpeznphzxKwnZytypqrkqwY2ZFEVHfWEGJ89xWU+49DIpYvnurqv9neepMmUqpKGiANW0GRKU4h27+OIqgEgA+gfioDLAg7go9WCPRAnFFo/GEYLMlpuyxH+eLtApp0/3myiSmsyBb5FFTFZRAUWAUIjjqQRJIMjWYbIAxMW9GbVBQz0CzEkxJAQXYR1ETbEoiXDMpqIR3ovdnedOHPmWqjvxJWLtEANl4QfX30T9B97a3ntsVk4E/p7/xH+yeUf50+PLI93Gvn4X3rf/49rlpxBolc7PhnsPRbuPTHY99H1jk8oHPInx64OfBEKX+y8+lnHF39LDZyI9R+L9n+U6P84Gz7JoKF6VVtcmtq9s/3rjz89/PLB/RePbjy6P7mxPLk2X54eM6u2P+RbvmE6oufruq8onmw6qumrmiPZrlSpaU5J1E3GMDhZJxWN9Eqy7QqGwRmm6Jnq8ycPtaojaJRhMV5J9spGuaIMD9ujY/XRsWpjtDI07Fdrjl8yXE9zXNVyFdtTbU92fM20FFXjVJ0xLKBYsJbTetVNxvHE2pBp2pzl8IbDGRaj6lTJkyyHmx0ZevLkCW8KhikC/ca2xfqwUx1yTZO3PAF8qiWcWIxhMZbDWTZrOZzlcLbL2y4P5qUDA9CDaXOgMbxhyrLCyQpjmqxlcbbDWTYLjgf4Yjuc4/JlX3Jc1rJpkEv1XNqwCdchfAurV5WRYdlWkOcP703ODMlipmzDZRsdstHhElsuq15J5URMM1jHYmseN1oVpkfkuRFpbkxbmDJXZ+2VGWdpygFVNitT2saUsjmjrM15a3Ol9Rl3edZYWXBWZ0rTDX2syo2VqLpL+A5tOZxu0rJQNFXSsiS/7JSqjuUbQ+MjE3MzKxvrEzPTN2/f1qt+OJs509/33qfHemKhdz56/6MTxy9cOYfCcRSOo3AMQ1o9GLA2QwTQw6E+AadA84N2yAj2HkmMApIIqOKAPw7mXkHSwdwrAERIJEe+mfM4InKA6EM7fDBtmgdoYxrARytG+nuCR7vycQgEB1nRAAXAMQIDB9qGyCKKgAO1A/x9JvNI0KWxpYIc1MUEXciAHBLEUdsRhD9oCMbS+bZwRvEtdjnkleAKg2QJeAWRjjf1lWKQmW33j9opBOAU2CuzRZHOS9h1EbqcH/w80nks0XWs//L7A71ne3q7T549QxCZV98+bzab+829X3/54fuXT/47b5DBnXRjY6Hj0oeP7t/6Z++Kby8//fBz1aOePr37D+/SNAslEn1vbd57/fqXH3/8/tuvv/zqyf17d7Y2NxZbaFI3XZs3bc5yOMdXajWnPuwMTw5NLM4t3Fhb2txYv729ee/O9oO7oGBn887O+vbmwsry5NxEY2yoNux5ZcO0JFWlE8lwb+R6NNFLE0mWiDJYjMWTLJ3j6AxIj6pcWmaSEp0ArxKdBC6MSMYE/HCGOQ6PlsrywkRFwHolMsETUYEIc3hcouIKGZfwKI9HBCIKfBkQNZXpmIIDLonIWFRAwyw6IKCD+VjHwOD1y9fOEMUOPn+NR/p4pE/CBxUipOEhFRuU0JCADgZujsaEdTpsslGbT3py1pVTvpAs8WlPSvlKrmLhNYf0lUJVKZb4qJD5XMidFuBQV+e1/r7u7o7PKCJtqhRwN95MjFJAbzjQMKg2C4ZWRUIRCYnHJB5TBFyTSFUkNIkE+kTAEKbKtDjmLf4I/Bdb54LtYOXgs1S742NKhCXTukAYIgmsH4FFWAomsTy4cYFyfWC7AOXjsH8raE0moqBG15AQW0FEIhkP9V27fv3YmZNX+no/ufgFrbLjQ9r33/1Rb/W9/b3XtgLB+Qgg8v89/PH87mwu/XHP3/6DA+fjHHLh+rFU//FE/8fxgc/iPccLiV7OrfQme8PxaydPvd/7xcfpwc9SAyfS/SfSA5+mBj+N9h2LD3yWi12QoOiT3dtb2xtffXX/3pNHD188f/D1062nD2Y218YWp4fnGqUR1ysbbkk3PMVyNdOR3ZJarmp+WXY8wfFEw+GAe+KXFdPmDIOzXcnU+Ee3b43MTZAqLamU48luSS+VlHJZnZwcqg87ww1nZMQZGnKGh936sFOtOeWKVSqbfkX3K6bjqpYtW45oOaLjiZbDOS4P5ArTZitVtVxWTZuzPMHxRNukdINyXdFw2Jqrf/vsWXmkLKmMZaumI7uuXKmZ9SHPtmXbFSxPMF3e9kXDYgHQAOBwXN71BNcXPV/0fNH1BAcMgCOuAPhDt2RZ42WNNU3Wtluk0s4rtsN5Du+7XKUkuh5nWoRjk45JODbp2GTJpcYbRrlEl01sa3H24aNdWcxU7GLVRkpGseqQ1apuuRorkLLGagZt2bRj456Dl2y84pLVEjs+JIwPy1Oj2syovjimLo8ra1P66py5MuOsTBrr08bmontzqbQx66yNqxsT8uaivTprz06Y48Nyo8rWfbLmM75Dez6va4gs5A2FMDW2VnMmpycW1tYEU+lNRE71Xn/n+Me98dh//fO//fmv7587fxIuRlvYgSQwJBFgxyFwHIgTrazGgSLS3gfsgCHaS1Sygb2CI2ngtrQ4o5UYzR0IIUDwOISVI/W0bzUNK4DpTii8QKGH9SxM2/g7/HFERTh8ur+hQBzyAcCOwGEBUY+DzEdL/wgkEIlDAwJox472EcRRwWDIAs/AoMQXEANgi9ZEcW0Xc8AZrb3tFw8iI4G/c+AZQaDIpT3nAcgjEG/eRJOiyBZFvI8vXskPfh7rOJbsOtZz4d2B7tNdPZ0nz56hycw3L582m83mb6+//fbJ3t5R6eIfLjduLF794oOH97b/2bvi7yz7zedfPpwZNw6bJew39/d/e/uuTTHF3+OPZkssaZlF+62V/d+azb3fXv/y04/fv/rmq2dfPb57e311cWJmpqGIEI4O2DZvGIxhMI4n+2WtVDaHhv2x8dr0wuTc6uzKzbUbO9s37+5u7e5u725l0EJnuEewVUpgOEXwa16pbHu+7piColCyiIo8zFE5jkhxWJLFYgKZpIk4R6dEJikySYVNK2xa5zM6nxHJ0NS4O1bWFSau0CmFSIH8qcomJCoqUVFgzahUTGcSBp0AfdNBHETGwjIWFrEBCRuA4x2DoetfXDtNQp1C8YqAXBeQ6xo+IOO9Mt4r4/0SNiATIZWKaXTcoBM6HTXZuMWmHD7jCCmLizhCzOIinpSpmWjZxEoqXBIzVTnjcxEuc1KBznNQ6NKVi/0D3b3dp1gya6oUqLw94raAyhSAIIGwocuELlOAP0QOFVkE9B87wh+63Ip9tGkbb8BHO4IE8GEodBuFkLpMtHEPDb4X8IfAwKA9IJBpKbwABFGRhVQOAdHU1jy9IgrIo41CEEdFRSIZG+y52tP16emT3eHQJ5cvS54zM1H7O/yx99uvCpuGcuH/Cf87DpZ/mj9ePFqNRf9y6i//Z/TaxfHFib6+T+MDn8ZDx5Khk/nwqWTvOUo1szgWSXR9+PGfei8ezw5+ngl9nomeSoU/z0dPFxNnCtHPc+Hj6a4TuwtzeQaOJjtHq+LS3PDu3e0nz58++/bF19+/evD1Vyt3b83fXBuZHXVGHK1iaK7ql4yxsbJXkh2XL1dVy5VUjTMd0fFkyxEdR7BdyTTFGyuL02sLhMpIMm1akmXLjie6vjQ9PVKpW35ZqdfNalUvl9VazajVjErNrA875apWrhqup3m+Xqroflnzy4rjtZjAdnnL4epDhueLlsNZHm85vKUTvis4nmD7nKOyX93dnV6cJXjcMGUAMaWKPjxSqlQMx5NtXzQczvYFIHgYFnBMWvwRwEfAH2Cj44mWwxu2ZNgKCKaYNneEPxyXt13etRnf5coeX/aFsi/4HuPZlGdTvknaBl6viBMjasnDqzY2UzK+e/XSdhjPyJWsgmdAJZuo1g3JlGiBklROM4CgQjk27tlEySZ8hy57tO9R5RJT9aiag4765MSwODaiTgzJc2PK2rS1Meutz7hrE/L6GH9zTNhedpdnnbkJfWVC3phS1qb0pXFtpiFNDIuNMtUoUzWHrNh02eOrVdMtmZLMhpPRkz1d737ycV889i/v/Ou/vvve+TOfQbkwgSQxKH4IH2iGxltw8HbLjSNNwIJxYKbkgMkS8Eew/QA+8iSWP+hPmm/fTuGFADje5A+wKw8GWAcfobECHXQCBdgRDCLPtNSOw5KQwwgFSJsSfxCzANPbHowgXgq6IQkMDJSPg8kpcNCoAEBJEBYB4HIkiBrwR7t60QqOvMkl/Juk0o4j7duBznHAFmgbfIALaIVUgmPAZQtMUeTh4Ce0trBFiYNEMiSjnbn+k4muT6NXP7x+7s+DPWcuXT5//OSnAlN49epps9l89fWjX37+HkQ8/qmb282bS1e/+OB/iv7RbDab+80Ht1d2d+aazWbz98gDLBRTTKV+nz/+Dj/tN4E/BPIpzf1ff1mdsr998XBv7/Wvv/z04w/ffvfq62+eP3n8YOfu7fU7t1ZvrCysLk3Oz4xMjpcqFWNkpDQ05GXSse5of54shpIhzhCmVueXtm+s3dle393auHNrbWdrbWtjcW1henZidKxeq/uebzqOZBiMrtOagqsypkiwrsCqVDSFvCTAc1O1IZ/VhazFpzU+Y4o5S8oaQtoWMhbfenX4jMNnHCVvCymTSxls0mSSGhnT6ahOhKFkd//g9S+unaaLnWL2Cg/3ilhIIvolbEAhQioZVsmwRsZMJmnQCZ2KO3TcYlM2l7a5tMslHSbqcnFHTJc1pKwhnlz0xJzHJ0piymXDTOa0VDjLwKFPTx2/2nlh8Popns6/JXu0nvcHlbG0qTJBXQzAESB4tDcfO4CPAF/oNvhgTJUBRHIEOxyDb6uIYQ4kE9rSWEs+VF/AmTWJVARcYVGBgRkSCu4zOJ6nqAJHQxKHyvwhfJgCbvAt/gAIAjqVAQuGQyPxcPflro5jn53oHOw73ddLmcpQTf/h+z/sbbr/257CFTKJ3r29t3zMf+/yT/PHs4er6dgHF078x+inH91bn++NnUlHTubCn+eiJ4ux03DovOW5KV6I46m/HX+3/9IxPHm+ED9dTJ2D0ueh5Fk4cRoMZPD4bNlETOmvx//Exi8IhQ6TS4zU6IWFsZ3bN5++ePL02+ePvn5299mTtfu3G+vLpekhu2Q2RiuluueVjWrdKpUUw2D8klGtmm5Ztm3eLam2o0wO1e482GUtUdUZ0+RtV3I80fHE8fHa+NSQaXOOJ5ZKil+SSmW5UlXLVbVS0yoVrVazajWnXNYrFaNaNSsVo1xWSxWlVJY9X/RLUn3YdDzBdnnPF22Xt0y8XpF9V3A9zjGYrbnZe48e0iqjG5JlSYA/akN2bci2XcFy+FJFARxju7xps5bNOk5L5wCnddr4A3yj54u2K5iOrJmSrPGAP0ybCwwX8FnHEzyHLXl82eNLLlf22IrP+Q5dtmnfJH0LH6krwxXOd7Gqiw5p+ItHDyZnRlQh5Rk5x0J9j6mNWKIhypas6IJmsJYNim/xskMC/vBc2nUo36FdC/dM1HeJks/6Luc7ZM2n61VutCpM1bi5EWZ5hFsakxenrblxc3nCvDml3pxS18bVpTF1bVxdmdBXx5TVSW15XFsY1aZH1OkJqzHqlD01i2RPdXX+24d/6wr1/5d3/+3/fffPJ099AuXCJJoikGSgeRBImsLeaK3xJnlkg41HsqVtmkf2H/HHG+sklqeJ4ttNzCnPAAAgAElEQVTZjoA5gsPaB4UXGLz4Nn8wbfPHglREUHvCtmKbb8ROj9gxh926Dp704LkeEAZoywgmpwjeBiW4Mo+9EUc9GC0j5i3+eJs2gl1HxJhAjzny8YPo6BtRlTbNBmrXPALZA6yrHKKwsMLCEg0SIUWBGBTha7mBz0KXP4xe/bD7zJ/7u05d7bj07gfv8Wzup+9f/PDq2U8/ffPvuxtubi5fufB+O3/8D9xn95r7zb3Xv311f+PVN4+bzWari9JbC0nnUqm+P/6iv4NQe6+b+81m87ff9jdmSy+fP3hjtrA/PtWvv/78668///D9S5YqXuu4IAjEzfW55YXxpfmJifHh8amR+og/OjE0Md0YnxmbXphaWl9cvrG6cnNt9dbmjZ2djVtbN3a2b+xsrm9tLK4tzc5PTUyNjo0Pj4yU6nV7fWW27PG2QZoiZkmorUCWXLTlgisVXCnnyXlXypTUvK8UfDnriGmLT7pi2mTjOhsxmAgUvdrX33Xh6ikyf00sXOHhHhEZbDX/wCMGE7O4hMklLD5pCykLVLgIKVfKeFLKF+M+HyuJmZqOlw3clQqOkHKElCtlyhrkcBE6eUIqnKWKA59+9smVa2cGek5yVM7SaKOtAqUNBaggSdrOH2CorZ4fh0OTSE0ig2PeRpl2yAAsAuAD7Aq8mOBtAB/gzCDuKnEoR7VmU2rdZMgC0DKDmXhBdYwhtvgDKB9tLVNRU4JYLBYe6LjYcfX45yev9vWcH+wnZL5RVn784Y97i+03h0pKMtoNsP5/k//ycIUonOo48/9ce+dfVqenugrXCvGTaOwUGj+NxU/S0XPby0vW3FSMRY9/8VnPFx+wuQtU+iydOcfmLjD5c3TuLJ07S2fOMOkLKpxcWpw9e+ZdHbqq4FdV9LKCXFawHk/Oj9aUpeXRW3c2Hj178vib53e/+vL2l0+WdtYmVqYa8+ON+cnySLkxVnJ9qVazymXdLcu2y3sVpVTR66717MljsazLJm/aguvKjid6njQ67K2vz7plGeCICzwOT/BKUrmqlsuq68q+r1cqBhjVqlmt6uWqVq5q5bJar5u1IcP1RdcXS2XZ8QTLJqtlqeSJJZcrefxU2Xvx7LnkqorKmyZvOqJXkocbzsio63ii7XC1uu6XJIALQAUJkh/BcN3Whbkl/kB6afGHoguaKfwd/vActuRyZY8vuQwYQAKpOtTEqF7yyJKN+y5W1qCdlbm793ZEIeObcMWlKlW5XNX8kl1r1GVLUg3WslnbIhwTcy3csXHHpT2X9h3aswnHJh2Xdku863G+x3gu7Tuk5+BlGy1bhbJVqLvEUFWoV/hGlZ1rCMsT4uqksjSuLTa0tXF1bVxdHZfWx6W1MXFtQt6Y1Nfny6vzQ4uzw6RAnurq/NP773X2Xf///vrn//bXd8+dO44UogSSJNEUiWYORopEU+19NY7kQ9tcldQRzngLOzLAQD1CHi3rBG310QLe6ttVte1qxxEJpDXd2oH+0S57vFFhe5BIZQ/mrQUzxAZNxoJcapv4AQezyAaqA+APMA5YBGkzYg7Fj/bHf7vIwb2hWMBHQOHNohjod/kDCBvtxlCgf4gsFJytPa0CXJiAOYIReEYqhwAEUTlE4mBFQERqQEY7AX/Ern107fQ7/dfPdfV0vvvBeyyZvbu9+MOrZ3vN31otxv7JZWtr5dK5vzy8t/0/5d4Koqa//fzDq2e3fvn5++Z+83dhgmLy6XT/P3/6vb3mfnPvt/39/bVp7+GdxT86rF1HCaYUBYU/ji52dH5xZ3f78OD93/b3Xv/6y0/fffftNy+fPX5y/+7u9q3tjeWl2ZmZxsxMY2JyZGp6dGp2bGZ+Ym55dnZpZnJuYmp+cmX75tatzZs7mzv37966d/vm3d21rZtLGyuLSzPTM41GozxUtepVveJJjsFYGmVrsCUXDTFvSgWdz1h8VqOTJhWH4le7e69cuHYeyfYIhQ6J6JfxQY2KmGzcYGKANmwh5cl5R8nbcs6T876S8+Ssp6Q9Je2rmbqF1S3C04qenPXlrC9nS0axbCIuG6bjx1T4HA0Nnj33+ZUrJ/u6TvBs0dRYSz7sANauQwQuzEEvVCqggSB/CupvFZE40D9ausUBf1Dt/NFOIUeyqIEKAs4AJJPgG4HcIrIIRyOBvUsTrf90EgdLAgKmpAEIooqYLmCgNdnhLL4BgogIDSfioeuXu7pOnD/XEerrTKWGpmeGS9pPP37/x/+gmwuTtWS0+/Xr3yfpf8fyz/svj9fJ4tmOC//5w//6f02Uq6KJFKIniPQZOnOOy51jE2cWKvb206dZTTh+5XTfxY817IqEXJTgSwpyWUcuK8glFb1soFc0+LIU615fXDxx6WMT7XaprjLX6/O9PnPdZfocutfjB0paulHhF+eHt2/feP71i9tP79/66tGtJ4/Wdm9PrixML02PTI0MNUrlmlmp6ZWKVqqotZpV880n93fL4yOiIViO6HmS44mlsjwyZC0sNMp13fUloGH4Zdkrya4vgVfHk72S6pVUv6yUKmql1oKPat2o1o3GmFcbMisVDUCJa3Oez1fqiueLviuUymLNlF8+ftKYG+NkRjNYzWIshy9XlKERq1zVAF6UyrJfEhy/RR6mywHZw/a5lgQC4iAe55Z4ACKWw1uOqJmSZkq6Idiu4DiCexAQAcc7PtfiD48veXzJ5QB8uBbpOtRImW8MyZ5N+A7pe6RvwtMV/ZuXzxSDtAy47LGVmma7Uq1eGhkf01xN0TnLZl2LDs7g+Jzv0J5NOTZpO1Trmh3GdijbocoOWXGQip0vWQXfwnyHLPl0yWfLDlZ1oJoLD5Wo4RI7WuGn6+LciDQ/yi9NSIvj8saMuTnv3JjzV+eqs5MVmIJPdnb86f33zl46/9ePP/zbJx9fvXgSg+IBfwTmC4mmqDb+IA9mjgW+SbvUEawHK2+aLJl2k6Xdc6HQo45JUFtLYtmANgBntGc+AH+ALQxeZPAijRUoNE8fbUZepIliwB80kQfT0wd4EXQ+Ba8APhgSAsewFBy0LgWP80DbAEbMm0EQFGjFQUYkqH/5/3l7z+A20jTP877fp42NvYvd27mJ3fmwO7FzF7O7s9Oz09PT1V1dPW1mZ7p7urqry0glR1KOlOi996S86GETSO+9BUArylGO8qIM5R0lUaIcSSDvw5tIJEGpuqu64t54g0okMhMJCED+8H/+z/MALADUsnp6gzWr9Q+vLpJlOPXGbtIBlAwhuTk4zldnelKYH7Q1pzA/QBAwwVcqhflJ3EdHOnFf9UDXjs7avPaK9Q0la9tbSusaqtdu2Bjx75k5fwhcmL8Zf1y8eKqqdP3dWzNfd8f3jdRy0rbthWf3nj64lFxefOc2EXiwt7fzDz5k0pv3a9vJWxeO3Jw5bjtpwN6irqBnOiij5gCHbSddW0wymeTpaFNTxfVrl52tnMJszo5eCAOJkEl7eXlxafHt64UX848f3bt758a1K+enTx05dXxsYkwdHpZGR41YXLFianxEG54YOTx1ZGr65Imzp85ePn/h6qWrt2Yvzl47f33m7NXL05fOnTx94ujxycmjY2NjpmUJkoQpAuo/uKuxraGqqTwS6ML9bUigiwzu4aIHBbRHwntUql+l+lWqV6V6ZbpfZQcNdshkBwym36AHTc5nScGEFDKZIZ3uMZhekxuMi/6YOBjjB3RsN7xvGzlQBA907CzcVlm+ta2xIBrt5+ioSLk1SSNeRHAVCFeHcBdoIgzgg0ADFB6iiTBDQmw6VpJOvs0YUQFSgJtu/CXL/7H6cb38QSB+NB15gYL90bCbez8IPjgAO9wEGQb1u/AB+AOUbBeoEIv6EN/+PZ2tVc1NBRXlrft3N/Ue5C0tZpBfVVssmZo6FN/bXb+09I7aHN9sfG3+eHLvQmSouK7i47xffjiOYONj/MDuHUhPGdZfRvmq6P4KEzkwc2MWnYhtKtu6u3yLHK5lgzVMqIYJVHP+ajFYK4bqhGAtB9X0NxRMjIxW76pifdVGpMlA2zSszcLbLaI1RraZeIuOt+t4u4LtwqN7NQk/enT08pXzt+/eujf36O7Txzcf3b9w48qR6WOJIyOJUTORUM2YYFqSoUuXzp+evnQBF0lBwlWVVHXKMGkrzk1NjcSHRUUjVY3QDUqWcUnBAW3oJq1opKxSoowpGqnqlKpTqk4aBgjNcCNjCgARMBUVNy3GinOqTpo6pRuULhA3L5w7e/k8TEUZDuYEVFJwVSNGxuTRcRVEXnSDUFRUUVFZQdxAjKjAogJLKgK2kRVMUVFZS6fDiBn+YFhUEBBRdKSRtGsEkRVEkVBFQjUFBSqIJkdlCZIlSOSCownGUBFNjspCUJMhhfVZHPTs6aORcZ3hhhQV1QxakFBeolVLU0yZomFJQGQhoglRlQ+rSlRWnAMKYtg5WxkGBhFZCmli0OKHdKFfFXyKGFLkiCKHwXqND6hCwJAhS40aMqRL4bgaNZWQpUZiGjxm4UdGqJOTwrFxYXRMHoz6NpQW/27Tup2VZZ9t2vh5zqYdO/IG+3YD2cOVOqBAT9jDHOFAD5SegD+8URWXPNybq6MtLo4AncNhC18veKBIsDcaHID8QOToXR1qAUqJo5p4+AMU4FpNKi6duIASDWYgBrCFt2f9yi61Gf7wKhAAEVxrBYH48WjAe733lEB1NsAifiySkSK8Pg8vf3hJIssO4tJJlpSStZylebisA6wqgDy8Vg93DSAP8N2abjc6iAdb8aHa/s4d7TW57dU5jSXru1vLGxpr1q3fiEH7nzy6Cb6mUu/pYfHV4+LFUzXlG+/fufYN9s0aqXSVVdu2l5cXFx5fn396850nBUUH+vt3f7OHeHzr8o0Lh1LJpYxZNStbeGXZknQRtmVQco2noYbGytkbM+4GqVTKTi0n7cWkW/LEE9Pxwk32WLaTyaWlxVcvnj959PCOLoU5tPfE0cRwjIkZpKEQioTpOm0YHMgojo8YY4cSx6YOnzp38uLVS+euXDp/feb6nVschde2Nbf07Ic5ygcFRF2OxfVYQoobjKEQqgRrAqQKQYUPKHxAFoKGGNJ5n877DCFoyZG4CiekUEL0J8ShuOiPydCwHI5LQwlxKEYfgPfloz07Awfbtxdsqa7Mb2/agUaHeDbi+kPTGSvZCOIFEcf/QYQpPOTk3xJhMJk0MazMnXEOBcIrnsof2RXJvBKIYzglwiDRBoMDMDQUDg9AwUEHPpxP0xCJ+tz6aSDswhBBIH64KTBOEm+6ay6H+SP+XZ0dzUU11Rvzt9e0NpW2NIax0IiBvn3z6n1vNjtlHxu39nbXf7MP1zvH19c/7p9D/MUNZb/O+eXfCfsPTExaPb3FzGAFO1RJBys5f7U42HzrykXh5NG8ioKOyk1qoE7y10ihOiFQxQUquUA5O1QqDFWw/or2pu1xWeEZP9ZTbEab1WiTBjcbaFuMbIsTLTGiw8Ta40SbSnW3du6sLt/GhA4YZP9YDJ4+M3zz1tW5+WcPnj+98/TJ9Uf3Lt+YOXXh1OTpw4nxmBXTLp0+efXWdVyheBlVdUo3GctgDIu9cPbYxIQO0mFMk9UNSjcoTScNkzQsBmCHIKGSgukGpWqEqhGaRhkalYjx8bigaKQeYw2LNU1WlNF4grfinG7Sjiii06cPjz2ae0wpDMUiwHeiytjIiHzs2IiiEYqK6yqmKagqwbqKKZKjcEgqIiqwrKGyijsWEBkGhKHKmCzjokTRHA74A+TfAqcqOENAM5qCqzIGEESTEUWEVCUqS5AuRobjLPjcKmJIl8IK6zeY0M2ZmSszF0jKp2qYqpKCCHMiZsVUc9ggGVgQECmtf2gqLMmwJEdkJSqIEVGKCnJUlCBRCEliWJGCshjQ+IDC+2UhqIiQKEGiHFIkvyqHVCGoS2FdCplKRJXCihxWpbAsBjQxqHL+URU+PkIfHWXHR7hYnDsY6N1cUfHJhrUF5SV5hUWby8pLqksO7mt3IyxO7qvvQCTYC/gjq8aGW5/DRY0stymoauqNm3hYxA2vpKki0OMoH/6+SKDfRYcsBAH84WKHJwoDVJMMcIB7gc4BbkaDA3BoEA4NumvATTg0iISHnAVoIJru+oZEfEjEBwDFqzq4EkhGWogGCDiYXjnkFUXQyCAeDWARPxwaRKFMIXYvbbiHXY0UXuDwRlKydvEm47jLXmRJu2JBYCWzAJbBrzdPuSc/QwQJZIgItJP++p6OgvaazR01uW2VuZ3NxfV1lRs3rMPhgadPnf5z3+zbEOgf925f/Wa7v2s4Tr2lxZfPHl5+vTAH1roVnGzbjsCDPt/+lWJDlvCQvRKMV0/vXD8/AUrFJ5NLqZWHfedIuUXYbNtO2SIRbm6tmL1xJb1PEiBKpj79Vw7PBt4Qz/Kybb+ZfzAuDc0/uQfyNpcW37x5/WLhxZNHj27dvH5+5tKp6dMTxyat8WE5bnGahCsSpqukxMG+gb1NnY0Nezta9na2HehIHB87ceHs+evXZu7cvnzrxpXZq5euXT5/cfr8xenpi2dOnj1x7Pjk2Jg5HBfGR5XRhBLT6ZiCxISQJYXjSiSuRCzeb4q+hBSwmIN4bwlyoDA4sKu4oqSmZmdb/Q4CDQD+8EBAxJuu4gKBNx2GIcIudlBp5wdLQqwHVrwBl5UFx2AXR9wUXHe6iTDgsQDi4EgQifjCoaEw5IuGfTDkx+AAjvhJ1OeoHWSQQwM8FsykvYCJ+Fnc74ofbqdcDvPDfZ1drY2lddV5+Vua2lq3VVbCHDY2Iiy+ff0V75xj49aerrp04b5vYXxt/ng1d41Fahor/yX3kx8MVZRPn5kKDdUIQxVisFIM1AmBCtFXc+/aOe301Mbana2luaKvhhks43wVnK+CHSqlB4qp/hK2v5QerPAfbBrmxJghBg+WqqFaLdpgoo0GWhfHmiysSUHrTazeRBsNurOqdnNTXRGyt2oE6zDJDp3YFeMHJkfZs2cmbszO3Hty79HLudtP5m48fHDh5szxC9MnTp18+PiROm5KKqMolBnjrDhvJvgLl09OHh3RDNYwmLjFxi3OMhjDpIELVdUpRaNllZJlXFVBRAYXFViTsJEYrxmUqhG6SqgqCewj8QRvxFkzxiZiXDwuWJaQMKT5R3PKmMHwhKwwikYrCpGI8ZOTsdiICJJsVRmTRcQyaE0hZBHVZERNT13FNAVXVFzRCIAUioTKMi6IJCuQrEByPC7KmCQDqQNXZUyVEU1BHQ+KjMhiFIRgVAlWREgRQwmLjBm4LEYVCdVkRJfCEj2oC8HT4/GnTx4yQlRXYFmDBREWeErXVcNSGR7jhajIQ7IQUSRUNyhRispiVJJhUUJkEZHFKC9AvBAShZDI+wTWB5wimhxVpYgmR1UpDMyqqhTRBEjlw5oAaWJIEUOyENT4gCb4dCF4ZJg9MykfnxAnxhRRRncf7NxSWfbbdV8WlpaVVFXkFRcW11X09u4O+g54IyxQoCfiOwjIAOgTblgE5Nl6TR5ZqS6u2yOjf/gyYRevmTSTwBLo94ZmXHYBVAFkj0hoAAocgAI9YHuPBJKWOgJO2Q8o0OPVNsD2DoIEB+CQ8+PGwY5wv6uFAOXDhRI4tII/XEXBe43PCru40RmXVPBoAIV8aRVkAHAJWINF/C5zvDMK443FOOCS5pjVu7j6BxrpB8s0EqBgP42ky5OgGcEjveBz4QOoysARgoU6MF9jT2tBV/WmPXU5LaXr2hpKyqpLNxcUYPDBZ3N3019UXx9BkqnLF07Vln9599a3kX+7arx9Nf/kwbm0EcS2wW/KZAqK9g36u9+7m5PgkkyLF0mnN83Ci6sXx5OLL2zAKCn7fW1LVx/NXWQpf2tr5a3b17/pc1o9ko75xrYf3Jk5PEy/WXydafkHqllmE1Vyeentm9cv5p89fnD/Nhk80NhYWlG7haH8lkYNj4iijCoKoaqkZQnDI/rE4ZEjJw6fPn/m7KVzp86dnpo+feHG1ZuP7t9//Oj67LWzly9OTZ8+de70uctnz184fez4+OR4bCQmDFucTvuxA8V4X1FwsK2ksrS2rqyjcQeF+UQetF/J+DBWChKQlyFYKsJSMENGKRyiiQiFQ67zFCBIlskjk0dDR3mXP9JT4jKJuDwDc3SUS1tfBQZmSYjEwgQaikD+UHAwHBqKhn0wNAS6W5O4owsyRIDG/ZmcW0+R1nTCcFCg3CJmYYEKcdhQuL+tu72uvLZ2S1F+a3d3XlkxKhFHx5WlxTfv+5+1bfvEIXN/V0MqCfwfybcvFy5PH7t0/uTsjSu3b117/Ojei+fPXi48f7v07lDj6vG1+ePN/KyE1TeW/zrv8x935q67d/E0gXQIvhIxVK4Ea5RQlRJuPjmqH718Ka+upLE0hx+sYofK2aFSZrCMHigmeneSfcVsfyk1UB7qb4qGguaoGeyv0kKVcrhWiTQaSFMMbjKjjWKkTofr41iTQbSWVq7b3Vk70JQ/TnSM0O1j7O5hutugd2n0Po0bGE1Qp08OX7l27vaj2w+ez92dn7vz5MHb12/Oz14ZPjahJdRYQhpNKAlLPHly8vixQ7G4ouqUbpGGxZgWY1mcGeOAfURSSFHGRNlJP9ENSlFxQyHGRiRJwTSdNDRS1QhRQgyNjFusZlC6SVsGbVlcLCbGNGHu1u3Tl89RLCYrjG4III9m8vDw4WPDhsXKKlAsnFRbWcEAeWgK6kgjaZ4A9wL+4EWMl2iaQ1ke4UVEklFVxrz8oauEgx1pjlEkGFz+x0c4XYHT7tSoxAd0KRxT0YSAv3j6ODGqi0JIVhBRREWJkhR+bGJYEEmXPwyFADXNFDGqSLAsIpIAS0JEEsO8EBL4IM8MiZxf4gNAcVHkiCJCIF8GnAAQUZxkYCmiSmGZ88ucTxODh+LkuaPK1CFxckLDqaHuPa1bK8t+veaLgqLCnSXFuTsKthZuHezbG1oVbYn6e1z+gFbW4fCSB1A7vM7TbJNHsH913oo3nwWoIK6r1NU5vKm2TjgWZLgE+rMiLC5nZOp/hIHa4SxkJJAg6PQ2CENDcGgQJN/C0JAblIGhIRTyuTNLq3Av895yIK7s4Q3NZKIwcNAThRlAI4MOeURWZMdkwcRqR6oLJd7MXu9jgTY06X40PgLx03iIQR3+cIMsLoIA4PCKH64uQoTaMH/DYHfhnvrNu2o2tpZ92dZQ1NRaV15dhUT2A/74BpU/bNu2U/bVy9PVpWvu3b5i/9H2/tV6Riq59OLprWcPZ5aXF+3UshvaCEF9g4NfHX9JSwtuC9+lhcvnRl69ePLOh/vK07K9rwxD+traqr4l/sjkZDpPLbl4Z/biuZOJ5VTStpOOppLMWBddG2xmppZVxl9Rsb1/cE+6Ur6dSr59+2bhxfMnD+7fvn3r2o3rly+cnTo9NX54RFXZaExnjh8fjsV4hgrheFBU2CMnDl+8fO7ipbPnLpy9cff2g6dz8/NP5+fnL547ThwoxvqLQ4OdReXFJaX5HY07aDIo8RjPwBKHZkkRrjjhsgjgA46OcjRCExGaiJBYON38BWJJiFsZtVnBMSuX+TR2eGUPgUW4NLIA2weOBGHYD0GD4dAQFPbBEPgcBUjUR+MBN88FRFi8LfTcBjQAO0QKEol0KXcqxGFD8EBXd3tdVV19QfGO9u6ubeXFEBWZHObe51IC/8NHx/Td3fWplFPV98LUyP/64f/7s4/+28e/+N7Hv/jeZx9/tHHNL379Tx/Akd4/8E3ztfljaf6OStW1V/9662c/aFn38e1Tkzh9EB8qlwJlUqBCDlaakbYEGbp2+8bm+tLako38YBUzWMYMltADpUTvTmT/drynkO4t5gfLo76Wru62c2dPoaFm0V8uBqvFYLUWrtOheh2qVyP1RrTOQBp0vKW5cXNbe3ln6ZpxomOYahunuw6xu8b4XaPs7nGuy6K6DGqPJQwcGmHOnBqfvXXt4dNHy8uLz9+8unb3/rlrV6YunDx0avLwifFDR0YnD4+OjhqmyRsGE4vxAD7MGBeL8bpOawar6pQkYapGKBqhaISmEHGLBRiu6aSmk4qKikLI0ihTpxQVBysNkzZNVlfoC1PHb9y+RUu0otFWXDRN3rKEw4eHjxwfiw/LusmZMU7TKE0nAdyoGgEMH1560FWnBAgoPcKJGC+R7+QPR/xQcMc1oiCSDCsqCoDD0rGROOsCga5EBNZnqIgmIwodeHjz+vmL0xQdVCRYEDBBpgSZSYxYokiKPCwLEVVEYzqtKTg4miTDkowqEqyIUVkIS3xI5vwCGwBVzlQlCjaThTAQQhz7qhBWREgWo7IEqUpUEsMSH1CFgCoExkzs1AR/dso4NC5jRM+uvS15ZcVrcnNKKsrX5+VsLiyorCn19e+CAgeA4dSdADuAnOA1onoiNRkZI4s5Vqsd7k13pQMQwV5opdsU8meCLF7CCAf6gPgB+bMdqSt8HqD4ugMZoGHbEAAOJDyUbp4yFAkNoJDjD3WjLUjYj0LZ4kQWB6y85GcSbt2gTPYuadRY7QJxZRIvTGTVDslYSTzbeyMsHtYZdDmDwvygagKF+RnU78KHu+D+dHPFD/deCvOTwTYq0OTbXdRVl9tVs76ldG1XU2lDc01xaQkK7fHoH19/pOxrV87Wlq/36h/fFoUAL+zS4quHt88uPLnpeUwbgvqHhvZ95WGSqeX0MVLLtp28dWHyyaOZdG+a5fRV/PcOT/DFtm3bZrDBzvbqu3dmv8ZTes9Y6QnIpNvcvDx1++a07Zph37u7EzkyhUhddVEk6vMcLGWnloF28s6WZK/fvnry9OGj+7duXD1/febC7LVL0yeOjsc5S2OtGJtIiBPjifGxuC5AkQMFWH+xv6+tqLy4ompHV3MhTQZFDhXTdThEFpE41J3uTZFDATRwdJSlIgwJ0USYICAcDxMEBJwfYGaVF8sqcpoBjndZUDiD5REAACAASURBVL3xF4YIU3gIjfohaBCCBiORITTqx+CA9zPCEyGegNwC7V4Ecauoufzh1T9YdDDa39nd1lBdU7e9YFt7Z0dFcz0hoMcnZC8grhrJI6Nad3s1cFXbdnIqIUQGdh0d08cS0ojJGgopsggWHbp0fuoPfNv8b1/3A7Y0fy/BtXTW/Wrnug/q1v7ibEy2YmSop4QfKOGHSiV/lYm0if72Q4djO9uqqorWcAOVZF8x2VdI9ZdgBwvQA/l4TyHVU8T0lEZ9LZ31tZePHsWI/ehAKd9foQQqlUClFKhQQlUGVGtG6nS4UYo29u2rqqsraiv8YgRtTZCtI3TnKNOR4DpG2K4JZvcYu3uY6hhmOg2iQ8W6LH5oIsHenb06/+L5k4XnbxZfP3nx9MHTR1fu3jx5+fyRU4cnjo6NjJumJY2MGmZMMCzejHGWxZkxQTNYSSElhVRVUlVJXWd1lRwdk03LQQ1VI2QFkfhAzCB1lXBNGMApoijEkbj15PGcYEksH9VNxorzVpwfmzBGR41EQjVN3rI4YEABcR/NoIA1RFFxQCFgugKJICG8jDI8xvAYyyOg+LoqY57gC6rKwIuKZhBEgiUhMhxjLJ2QJQjID5ocFTl/zMBVCdb44Lmj4/cf3sPpoMj5BQHjFZaVaN2QBJHkuKgsRDQJ01VCVhBFglUZcY+siE5yjcIHQH1VWYIUFRWlKHhcFz6AR0SWoMxmIiRyQU0MqUJwzMBPjnPXL40dO26h8N7u/c25pUVrN20qr6767Ya1n+Ws31m4JdDfDQUOAMNp1N8DB3qjoT4odDCSbiHrIgiYji7ic7QNb8KLNz82y6vhbrNCsUg7Qx3Pub8PrASGD5DY4q4By5FAf1reGHDjLEC3QMJDTraLp+uslz/cDBf3JhYdShs+BgB5uH/flea6whCaRQDeYEpGtIB8KOQkoYA6Il+hc2RbPWAf7jn4Ox2snnPIcpUGwW84N+Di/nWBAyyQqA/Uc8xoJKFOKtwytAvwx4aGws+6Wspq6iqLSgop+IBbA+ObcEMydfXydH3lRq//49uKc7vOzbevns7dnp6ff5BK2Ul72baT0Wj/V+e/ZJJ5kqmUbd+5fvLe9bO2k1yz5G1S8/vOdSV/pGwOGWxrqbhz+8Yf89Q857nCDgKyaVLJt/dvnn+98Ch9R+qdGOGOcY2qrykORQZTqWXgk31nCx7vYznLaZ+tx8uy9Pbt65ev5h8/eXDv7uykCUf25qD9OwcONG0p2FzXUNTdUkiTQYFFBCYislEwJQ52+IBFBBbhGVjw3AQSBWjsQpJhwB8EATnJL1QEMArvETxc4HBpJnPklZu51hCWhEg0AGwfAD4QJECgAYYIU0TA048XBHfCLBkSqahARlzIcOuuuuQhkM5KwB/hvq72tsbK2rr8/G0tbc117S0Ehxwbl7IEqsyybadSqRMT8X1dNW5m2RGTu3/rBmgi/dX/re8b7+aPrzC4pubvHxI7Omv+ZceGD8u++KeTDHz+1HDowA52oJjrL5b9FQrSSA9W4lhvcXNZaf5nXF8FebAQO7gTPbAD2b8dPbAD21eA7ysg9pbgwdbGmrK4JEs6jPaVCL4ywVcmByulQIUarNCgGjVcrYXr5HA9je3fWZTTVvjFGNKcwBvjWFOCbE3QHXGyM0F1x4iOYaojTrTE8GYLbzCI1uBgDTO4786NmcSEfuvO5Vv3Zx88uvtk4fn86xcPns5du3fz1JXpQ6cmJ6fG4gnVqcUek+MJVTMFWWMllVI0UtdpTaMsgxmfUFUNM3XKMhhdpyUZVuRI3KKBdCGB9Ffg7VBJmaMe3n+QODxGsmFJRmMmaxnMcFyYmDBHR7XhYWlkRE4kRNNkYzEepPhqBq3rtG5QgEVAgAaoGqDQGS/hwH9KcyjPw7KIqDKiSDCoearKiCwiQAvxEAmiKehInFUkWJYgWQjrCgzKkRkqAlhkwuQXFp7rFs8xA5KECSrPSrQoMZxI8CIiCxFLo2MJXpCjwFwC/CVOXq4ESWJYFEKSEJGECBBdQCaOLEZVCZbFqMsc4ATcqYsRVQg6/DHKnpvSjh81abK360BzXnnJ+ry80sqKT3PWr9+aV1FaEOzrjvod/oj4DoLIC5RVVCNNIe7NsK8X+DAyZg5f2kbqYYWwr9ebNwuECke3CDjm0HcQSaA/GhzwWjGAXdQROTwpKsCxgYSH0isHYLewmFN11PGTuvwBQ0NIxIdCvkx1jXRxjhVZr2kWAU5SkO3yTmeo6wDNMoe68RdQImy1wrFazPDm0GLpbnZe0HFzW7xraDy0IoCCDIGSkR6rh9/LHM5f1E8jPgZ1AttggUH9VLiLDDUPdO3cVbu5u3pTc8marpay2vqq4uJCHNr77PGtd357/kEjmZq5dKa69EuQ//JHk0fWJXPZBiSRsuef3Ll15fDrV8/Bo4SgnoGBXe87ipMQm7ZNPLpz6dr5sQxwpNLd9VK/nz6y70/ZHDLY2lz+regfjjpj20tJ8EyXbTu5nFqybTu5vPhibja19Cp92XoHTLiv9qRKVFfvCMJD4JgZAclOORnCK/9f3A6pWabdVDpc5YhDydStS1NI5wbKXxzoa9mQs7amdkdXSwFNBnk2IjAQQBCBiQhMhGcjAhcF8538wdFRIIG8kz/cXYCyIvGYxBOOypKGD+9NV31J6yswhUM4EkSjfiTiQ6N+Ag1ROEQTYTatsjArvK5hjgqLVNSdPA2BJyIwEYmOiBQEpssfHDYE9e/uaG+qqqvfUbizraO1qbsDZyNZ+seKlzqZSqXs42NWz56GdCjtrSlEHj644/p4Mjv+we+ad8RfUqnl5fcHgZIvHhxWu3bV/2bnhh+Xr/35ocD+i2cPh4eq5GC5OFRiwvUyUieEKnF07/aK7fmbfi0N1TB9JWRfIdVTRPbswA7uRPfmY3vziX2FeKC9vrEGHhqcPjmGHizm/eVisFIOVipQnQHVqsEqNVxpROukcD3HDu4o39pY+Nkw0pTA6xN4s4U1WURrHO80sGYLa7KwJhNtViONWrROhpsO7q/qqKq8cvqMwAYkbPeIEZo6LF+4dOL2vWtzT58sLCy8fP1q7sX81fu3T1w5e3j62PixMWvMssYsI6GrhqhoGSAYHZaGRyVNJ02dipmMrtOihKgaFotzwE8KKpLpBmXqlKZRPINePnv24swVjImKEqLppKKRmk6Ojemjo4oV50fGlJExxbK4WEKIJQQrzpsma1mcFefNGKs7TljSVElTp8DuvIRzIkUxOM3hHBcF+gfwgQIQkYSIImTIA/g/4iYVNym3bqmlICofNmXYlGFdgU2dMkVs7sHdE6ePElSfrOK8wnEyo6j8xOERXkQkITIxpsaHRV6KgLKqquwkxYBCILwQ4gUISCOagqoaBoJTshhVxKicnqoEq45kEnWMIFxI4kOGFB03icvHlCunrKOTCoLs3t3bllNS+GXOxrKaqjUbN+bkbi4v2h7s6476e0A2LBTogQP9kUC/yx8rOqqk10SCvQAvQLjEiZV4SAVsBqfLf4H+LFC6ORyoxuFmxrpmDicnJbvLqxNVQSFfBkcg0MttCIaGEGgAhYBrzAf4w8UIcJdj5kiHVACO4NFAlrvCreLlAEE04Ho1AH+QSMgbfPGCiLfyxwpxIhrAoyA5JZs2Mh5VT2cZL1V4gzJZK7PWeMt4uDoHiL+A9W54BXCGk+2COpNF/CziB/zBYgEq1E766/vatndWbNpVtam5+Iv2+qLS8qLConwK3u/lj6890vGX+3dm7G+JP5LJpJ10Or+4XXaXU8m5exfuXj+ZXErZth2O9H5F/q33CvDy+YOrZ+Ig29YrY3g2+qooTCprOWULyGB7a+X9e3/Ei7biiKBRjZ31yqVsO7m0/PbVXGrx7e89zDAXLi3bHECGks7r5jHrroq9rKyrllzlQbFte8m2l5aTtm0nL07p8N5NTLA8NNC2cdPa2uqCPW3FDBFMJ7xkrtkCExG4KM9GeDbidWy48ReWijBUCJQAIbEwKAHCpk2mLqlIPJZGEEIWcFnAJR4DKwGUSDzB8xkQ4RmUZ1CGjBJoCEfCaDSIwQECDdFEhCGjTNpikpVc4/pVV8d9BAb28odIQRwV5skgiw4Gezoc/WNHQXt7a2NXJ+CP97mYwQs7NWH07WsAN5cWX7FkEPSLWV5e9nYY+MM/O+/gj2RyafG9Jlh7+cXDI2Z3Z/U/F238sGLNT83e5isXT6JIpxQoEf3lBtIkQdWiv5zB9jbvaSja9inXV870FzH9RWx/KdNfRPXuxPfvIA/spPsK4WBHXX2Vv6Xl2oWp8FCVBtVoUJUeqVagOjVcrYWq9XCVEqqSwg0M6y+oLK7c/oUaqFegGjVSr0XrdLRBizZo0QYj0mAgTWqkVg7XyoFqGW7u2lW2Izdvyhg+cdgQIo1SqEYMNcpwd0IKHJ3ULlw4dvfBzacLz54tvJx78eL+/JOrD2+dun55cvrk2InD8Ym4ZkqGwVkGYxnM4UNGLCGYFmMZtGkxukHJChaLc6bFyKBEOrCJ6KShkZKC8QJxeDj+4MEDlMd4ISormKJQmk7GTPb48eHhUUkzKGAWMQzGdBJnuFiMj8eFFURi0DGTMUxa1SlJpmWNZ3mKEyng/1BUHDScA8Ahi1FJcOqPASBQJHg4zmoKqsgRWQrpSsSUYZUPxzVMV2BTww2N1GX86vTpu/fv0CwkKZiosLzI8AKVGDYlCdMNamxM1wxakmFVdswlAGUcBBEiLnwAz4qh4eAEwAZpz2mGP0DgBoCILIQnDGzmuHz1tH7ysIwgu/f1deWWFm3cklfVULd206ac3M0VpQXBvs6ov8ep3xV0qnFEVvJHpqh5oMdtbb+65Lk74ZWFR9/d/i085CbBRkIDcLoUutMP1lME3YmnhIe8GbPoynYqQOdAIr7VZUZdM6lzM+rHYIctvPVMVzs8MDiARv0uiBBwcHX85X1xGTC9D+3VS7IcHt6S7QBl3FSarOIiWYEb3OnE63o+MpU8XChxyyWxWIAnQuAv0D+A4LGimRYWoEKtZKC2v7OgsypnT+2WxqLPOxqKKypLNuWso+D9Tx/dfN8X1+8fKfv6zLm6inXfSv5LWvBIJZPJtF6dgYO3iwuPb515PnfPtpPhcF/Qd+ArD5WyU8tv3yxcm469ffMChGMySTSOL2I5feP9x8leTnLR3tbWyvsPbn9LYaZklnAOsMDJzkkuvXkxl1xaTq30wGaNGBeqqNzmjwzYtp22fXylHu8+tr286rBA/1hO2fbLZw+HmU547yYeqvL3NuXkrq2pyt/XWswQARCkcCfAkSwoccMZrq8CZL26WbgMEXTLnrpmVRdEPEIIJvGEwGIih0s8IXI4z+Mch4HJMAhNoQQeReAQAocwFGJIhKVgMDka4RkYUE5W4VRASF4LCzCspMM6GRUE8AeDDIV6OztaG0qrqzdvz29paapobMD56MnDyqrspMzrnEotT01ofT2tIN9qYeE5BvvevnmVIb6vP97BH8vLi1/BH6nXT0/FDuyp/UXRhh8Urfk5311x/8KUxvcwQ0V6uC5BdInBWn6wnAh2SBrR2V6E7i5g+ovovkKqdyc7UMwOFNO9xfxAGTtQzEDdLV11nSWFV8+eJIkuLVpnIXU6Uq1F6/RwjRysVEIVSqBSi3ZQHFRUW1q19TOxv0oOVIOpROu1aIMK1ylQnRiqEwIVQqhaDtQqSEv37vKt69aqA+Fz547BwToJqhUDdXKwkvVVs4F6KdoVF8PHJvSLF0/dunPz2fP5128WX715/eDp3IVb109cPX9o+ujwZGJ4zEgk1COTpmVxQKIwY6xmULpKDA9LpsWoOgWcpCqwoGqkrOKChMdl7tnjR/qYKYiwouKSQqo6aarU8aPxiUOablCGSVsGDVJpdJ22DCZmsqbJgjzhWIyPxfi4xQF7rKpTms4bpizJrKjQkkKCJBpAIaqGpc2hqCghoGSIIqG6SowkBJDzooghTQlrYkgTQzEV1RXU0EhTp3SVHNfl+fl5QWYEEZYVhhdoksYUmZ8Y1ccPaROTlqYxqoyoMg4CPW5Wi6bCsoJIMqorqK6ghooZ6fydNH+EVCmsSmFNjmqy4yABCTJAF1FEaNIiLh/lLx3jz01pLHFwX1/XpuKdgD++yNm0YfPmsvIdocFuONAL+AMKHYSCvdHgQDTU42oVLkx4acO91/vXO8H2K5q6hfudlJOVreDcfm8I1AeHexFP1fOsTvRYxA8oJHOBB5JGOs6CRHxupQ3QsmG1YQKN+nEkmMUToHmbFz7QyCAGB1xSQSEfCMF4pI5M8MWz75AbqXH9p+/kD280x7uMe3yp3i1JNECgAWyVcAIqfJCoj8SCBAaYY8gbcwGTJUNu03C3dJJbPTqDILif9DcR/preroLOmi3d9VsaS9d0NBTXN1Tnbd5AwfvnHvwRVoZk6vrMuZqytd9W/u2yAwnpJnErv9BfPHvw8ObUm5fP+nr3+Yd+T/2x5PLrCyeN589uuyiTdAqWfo3zWc0fbKSnra3qwcM7X+MoX33wlO2eYSYwlJYllpcXXy/MpZJvnZflXUPnA5Xlm4PQQEb4+D3u2iXbKbyWdTLJpL0M0G1+7vbd61OnJtDw7o1itMbf25Sfn9NYW7i/rYSjQjwdFumwRELApynRkYxVgvH2hcnwB0gwYYggjg45/VZcv2e6fIg31RawiMihIoMJLAZ0DrCQIQ8apqgogUfhaBCBwygWIfAoTaFp8kA5GuHojPvESdZlUEAzgG9E4JzN6C6YxGMCi7juFo6BGCJAwgP+3ta25rodFaU527Y1tTTuqKyAOWhimF5eeodG5bx1l5M8HW1sqb1z73YqufTk6UOWDAG8s+0/LP171Xi3/vH2PUVIbNtefj1/amTwQOvvijf/POfTn9HtpbenEpoBc4FKHaofJbuUYI0crg0drC6v3dFYsp49WMoPFNE9O5neYnagmBssEf3lSqCa95ezkY6WvY2VuV/OnjkZ00MyUmchDTpUb0bqDKhaCFQpwRrRV62hXRjhL22srdi+Vg81yFClDDUoUIMRadDgZhNtNZAmDWlUI/VSuJ4L1ytw265dJXmb1hysbLp9fYaE9/BQgxhplENNYqheCNZJ4Xox0qBiHQqxN67CJ44mZmcvzT19/Hh+bm5h7vHz5zfn7l26M3vi0unj08ePnZgcnYjHhlUjJsUSkqqTZowdHpWtGKsZNKiRqum4YZKmxWgaJSucxFOzV64cnz5OMWFJgDWN0gxaV8nRYfHosZib/AK0E5DlqxuUplG6zoJSZobBxOLc8LAUjwumyVpxUbdkSeVkhdE0RtdpUHEVQA9IvnVyZxRYV1BVRhIxTjcISYZBQQ5diYicX5MhQ0VUDVN1UjcoUycMDnny8N6RY4cZFpUVjhYolEF5gRoZ02Ij4siYommUpuAuWKiZFjOIs1LFFdXZIN10JgS65oLGdcA44kggEmxIiCxGRSkqCMi4xc4cl6+fEK6c1iSup3tf58bi4k3bC2rr69bmbVq7JaeypCDU3wWoAgn2ZOHFiuYp71rwwocTKAkNeqMncLgfgfoQaMBxaQQH3Loajp4R7sc83eRBBQsXWbwtXt0EVNfU6ebEurUx3AoZAA7S2DEAbmbJCTiYYCUcdJNZvCXVXX3CE+zIbIBF3Wy9gJsFk2XseKe91Kt8ZHDnXZVPsyQZ7wbZdJI2n3pLrTNE2HV7OMEXNFOCHSglYIOMfcTXiA5UH+jIb67Naa/d0FyyprupsKmxJndbHhHd/fTh7XTgP2kn7aS96srkulPTfgXvr/aZmTN15Wvu376SSi2n7CXgNXC3+/aGE5p5+vjKw3sXe3o6Qr69njNcTqUv2OmHt29dPvbk/kzKY3f4usP1TXgiGst0tKetrerBg3se5fxbK235rnNYXlp+/XLhqZ1a9OgWzn+Cbdsp29aFUE3tDn+gNyPwrMIL78jafSWrJG07+eTh9enDUnLx5YXTpr9zLQvVDeyvKyza2lC3Y297kUAFeNIvUCGRDgtUiKchlgxx4CZIW6VXJI+4COJNy/IYQtPbMBDHQK6hxDWXAGgQVva8BQk1OB6GYT8Ch+BoMAL5cSRMYhGagBkyCsiDpWCahhkSookIScAkAVM0SjMYy2EcjysipUq0JjOazKgS7U5FJBSRkgUSgIjAIgIVYuGB0MH2psaa4srK3O1bG1vb8svLUBE9d3Jseemtg7bJdPn+1LKdshdfPt/VUvlJXl5eSdVf/fV/HRzqffbglsaH/8i3xLv9H0vvgiAwFt8unBoN7m1dX1Twqw2f/Bhv3jltMRNHNDpYaWEtCtIi+yvkYCWF7K5qKi3Y+Cuxt1z0FbG+QtFfKvlK5aFyyVcq+8tEfykX7e7obipZ98ns2NjwCM9CjUa0Rg9XaVCNAdUaUL0cqZNDTRZ1AKMCFa01ZTu+tNBuk+40yU6L6jKIjhjRmaC642SnSXZqaIccbmX8dTLUvK+7ImfTl43bt9w9f2EouifSWxzdWzLQuCHQlgu1bY50bgu3bwl1bB5sWtfT8OXBuvXogcqE6D9/fPjm7MzduTuP5ucfzT+982Tu/M1rZ2cvn7524fiF04emDiUmTN3khoeV4WEFKCKgd64ZYw2LNSxe11lVExSROXP8+Ozdm5SAcVxUUQjDYAB2jI7JsRhvGIypU5ZBu91uZRVXNFIzaN1kdINSVTJmMokYb5qsYdJWXNRMSVF5Xec1gwUrQekR03Lqp1kGbWi4pRNAipgYFQExaDKiShFdgWXOb6hRXYF1FVM1zDBpyyBlOnT93PT12zdoBpFkluUpgsVYDpMkzIyxVpwDJdfSPWUQoHboCgqiLbKCuI5XUPTdic7IYV0K62JE83hXgYPElFGg1ggCMmoxM8flGyfFq9OGKA607m9fs7Pgy815O8tK1uTlbti2ubxkm5c/0szREwXN294tafSBdvZeVSNLz/ACBAL1oZFBkJ+ChDPN1dwCGysm5AM4klUkdIWGkTZVeGkAT08s0/QkkxwLNktHK4JOx1owwWZICFQLJdL9bN1d3AVvn1uw7AJEFhCsTsfNgonVXOJdzkqiyZpZFhD3eaWfqc+tcwq+voHhFBg+nAiLx47q1v/IZNAEO1Bf/VB3ya7azZ2V61pK1uxuKa6rrdi8NYdC9t6aOW6ni3u6tS681+xUWtJPgmYpzrfssp1MpZJL16+ebqj9AuS/AEZZ7a3zfFG6v/W/2UjaS4uT43xd40440meDPFM7Y3pwL7uPb56/NzvtPGbyre3EGr72WOU/XaYiB1ubyx8+vG9nuOQblo79qsddATfJN69fvHo5b9u2bS+tdgyYQriuZkcw1P8Hmlps2017SWaeQtrt++jR7KXT8eW3CynbvnBSC3avp0M1gwcaSkp3NDaV7Osq4aiQQAVEOiwxkEiHOcqBD5EO82SQJ5xlN7uVo8Lue9K1NLkSCGCULC0EaCoiG01rKpnKZqCnHaimCrJd0iqpH1QeI7GwW+iMxMKeGcGxCEUiFIkwDMJxmMBTksgoMqcqvKrwuibqmqipgq7zmipoqqDInKIwPI+LLMIift/BtobG6sKyqk1btzY2N5U31FK68OThvSU7lVbXltL/QUnbtscM8bs//dnffZ770a8++3f//t9urdh27tyRUYv6I98b76z/kUy+Pwk4+fbVaHyopn5DQf6nuZ/+jOgsOkQOXr18jA7Vx4k2BWlRw9VyoJrFD7TsaynI/VTor9OgGjlSI4SqhUCNHGqQQnViuEYJ1kh4T8eelh0bPzkliSdOH0JC9QLUwPvqmME62lfLDNbRvno53M6gXTA8UNHZuG3r77CDFUhvMbRrR7BrR2BXga89t6dxfU/t5weqP+0u/kXblp915v+0ddtPu+sKiisKt6374rQZQ/ED1Ru+2577k6ZN32/J+/v2bT9q2/ph+7aPOrZ+tDv/J7u2/0PX1o925/+ke8fPd1Wsifo6DI08derQjdlLs/euXrkzc+/Zo9nH96/cu3XxzrVTV85NHJs8fGx8/JBpDCuGxYPWMKbJmjEhlhDMGKeZkqKyCVN7MvdINAROgE2dMgwGlAlJDAvDw5JlcaZOAQ1D1QhVw2QFEyUElAMBfy2NMnXa0EjdoHSTkzVeUXlN43TTicuYFgPShg2DATXgAYXETGY0LowPS5qCGxquq5ihYroY0QTI0jFDRw0NN3XC1HDDJFU+fGIstrDwnFNZhkUFmSEZlGYQRSHiCX7yiKlqhKbgsoKAIIsXPlzs0BXUUBFdgb38YUhRYHQF68GCK88IEsLyyEicvXpCnT0lXTmtkERPw+7mtQXbNm/ftqO0eE1uzobcnLLiraH+LjgM3B4H09pGr8sfLoW4cRM43Avmu1BjAF5pHfX2bvX2kXevo67CgaQzYLNsod5an64g4V6ASRCSSFOCgyNogEgvgy6aoH834AawDDYj0yxCIiF3d7CNd3c3zSSr5keWXvLO9BbCU+HDq46s5g8XXLLYy90AvHpelPG+Jl7Lqjfz1msHoZFMLTK3exZYoOB0dxhoFxFsGugs6izfuKtiXVvZl7taSyurSnLycunogTNj0RcPr7x+NZ9MvU1lk0e6o4lHDEinrSZBrsTVq9NN5Z8+uDMDDPje6EnWAMGPrxf/cPd1NZiUff7sZG3j1kikL5WyU7ZjVrUzP/qTTx/dvDNzzAaok1q0U7ZtL30zt8Zq/iChAx1tVY8fPfCs/fb5w3aNIE7ixPKrl88W34I+q0mQ+5JKA5/FBitKc13++IpIzaoTTtr2Uiq1DLrD28nU86d3Z84m3rx5ZafslG1fmlKD3euYcN3ggabqmvLmlrI9HUUsGRSogJCmEI4KCWn+EKgQT4QEKgTKlrvNY7P4w80bd+twAFjxVt3IUlDABBEc8Fl27WIgLIvBrnSH9wAAIABJREFUPgoPgQ+4t74qKApC4SFAJwBNGDLK0VGGQVgG51hC4CmBp0SJkRVOUwVVE3RD1g1Z0yXDVHRD0nWep6O+3s7mlrqi8qrN2/NbOtqbdnVjIn3i2KHkUiqZsm17Kbm8+ObNq+U3r207OWJp//TbX/0od91ffPD9f/8nf/onf/anJfU7AuTA4XHzj3xjvLv+2Ff5fRZfjw2Hi0rXrd3w8W9/+YNQ286JSN/slZP+SJtGtPCBWnqwghooZ6N7O/e3bdv0RXRPJby3CNqVH+ja7uvaPtixvac552DTpr01a3s6Ktr3t23K+QRpb7187nT+9l/Wbf1V0/aPq7b9c1Xez2ryfl6+6SN/++bmoo97O6vrdrdtyPm4Ovdn9Xk/asz9ae2mf6jJ+XHjpo9q1/2gYcP3mzZ92Jz3YXvujzpyf9CZ9+Hemm1te3dt+vLzRCgwOqrkf/m9PZt/tGvzR615P+za+qOOzT/s2vxhZ96H7Tk/6Mz7sD3ngz35H3XmfVS76ceV+WsKC3OqS3PC+8oOqaELZ+IXLh6+fef6s4UXT14v3J9/fO3BrfOzV0/PnD96bmr0yMjIuJ4YkcyY01QpFuM1U9BMQZO5J/cfTpycJPmIppOmySoaoRvU8Ig4MiLrOh23WMugNZ3UVczUCU1BZRFxcm4lVJUxUyV1ldBVQtNJzWAFmeEFiudxSSE1jQKckYhxQCMB3hEzxukmY1rMxCEtFud03YGSuMVqQjSm4nGTMnXC0HBLo0wNNzTcUhBLwl88fRKbTJAMLIg0QSIsh6kqPRwXRkYlcIaKiuoaoipRTUENDTdUDAgtpuyaPxBDRUwZ1sWIIoY0GYopiKUggEvcqclRXUFlBRMklOGRhEXPTCk3ToqXT0g8O9i8p23dju1bt28rLC1Zu2nTxk255cVbg32dDnCEepyu9Gl5Y3UqCgINZPEHuNdlC/emU+7T07vV283VvVK6l1tg78CjAe+v/6yIiStmgL8UFsRhH+EhD6BtUFiQwkNe8qDTN0GjS7fjpfvt411w9/KCCzi4+xBeHcULQ14Q8fLH6pQWFyO8r4kbwcmy0K6msa+QRtJU5POGY3B4EOCFiyaO+QMNMLCPRRz+wOFBNNiO+up72ra3l6/rrl7fVLa2s7m4vKJ4+/atLHrw4qh/9nDo+pHQ3ZP0vQvKs9kTzx9cfvv8fnLxZcpeTLkaw8qSEik7CRSFGzPTTWVf3J69nJZG0npJ1qU75Zlffzj8Ydup1PL9e7camvLDkR7bTZZJppbAj3nbXnwxd+vykeTym7Qukr5Of0v8QYT3///DH1lHTiaX3rx8nFxaXrk+aSdTCSFcWZYXDPU75/gHhITc1ySVSiXtZdtespP23NydmbMji29fp0DbvKR9ZpIM7lpLh2oHDzSUlRZWVG7b113KEAGBCvAOhQQAdrjhGDB5MiiSIZEMcUSAJ4NuZRr37er4k4iAQIVANVIBD4F6oxkowVfQCYc7BON+ytwcN29GmLeMutd3Aj74ToNcOszSYZAPTBNhhowCKwlFRYGthGYwmkIZGmMZnOdIgcVoPOTv6WztaKxqaimrqdq9t6t9/77dUAiWpQdPH7158+rGrZnrM9N3b16gBg50t9f9Nm/9jzdurNrf+Tff/86/+T/+1b/6v/71T3/9j/1h3/mL03/ke+J9/PHeN/ji25cnR6JosHNgqHV7we9yPvuoNX/92LBZ1rS1vzO3evNP2/L/uXXzz3sb8vv6967f9Om6X/5N7q/++85P/rZszQeVG35Uvu6HFes/LF/3w6LPvt+Qv3Zvz56NeZ925ayZPnrsR//y92v/8S8KP/u77Wt+ULLm++VrPyj7/O8DHdvKv/zJYHt1056W3Lzf1Gz8cVPuBy15P27J+3F9zocNG3/clvNhc84HbTkftm/7qCn3g+bc71d98T/31efvHuhZt+5jqKr0+LEjuTk/adr0/bacj9o2f3iw9Fe9Fb8dql/vb87xt+YGWnLJfaXiQL3sb+lr2rp1/b9sL9y6OfeT5oJf07sLIp1bhUDNER06OxWbmTk1e+/q/ScP517Mz714+vDJ3PX7d6ZvXDpy9vjY0dGxQ+bImBIbEWNxxYzLisxdOXfu6t1ZWsYUjYjFeDPGmhYzPCJOTOgggAKazugybqiYoYFi6piuErqKGQoBCp87hcU0mpdoViB5gZAkQkvfa2ikpVGWQcct1opzsQQfS/DxBH9oUrfiHCh9Fk/wcYtVRXTY4hIxDiTyxA0mZlKmSuoaYgnY3dlrl65fiTIwx5M4iTA8oShUIsYfmtQNkzY03NBRQ0d1DTF01NRQQ0ViBm4piCnDpoaDiA/gD9Dk1lQiMQWJqajDJRrqgoimoKKI8iLG8EjcpK4cl2+cFK+clBU51LqvY03+9rxtWwuKd3y5OW9dbm5ZcUGov8uxaEAufPSikUEsPICFM9jhaiFZkkaaTvreWbDL1TbcZe+v+SwZwHu1zgoxeKUIFzUcEMGC6XIXHtrw/KAB0/1Ccb9WvE0l3L9eFmGIsHtkVxdxpZEsHAFEkpUum+Vp9QZfcE/nOa/n1PG4eDrivk8OWe0s8cZ3AG3g8EB6IbvzLY34aMRHwUNkdJCCh4gISD8eCPXWIP1Vva3bOqrWddSubyj5rLO5uLa+qrKynIT2zRxG757AZo+Gboz7rk70XRkduD42dGMycGcKvT8tPbo0Mn/79MLc1TcLD5YW3zjfcqB9W8q2bXv2+nRN6e9uXZ+2MwGaNAusqoL1x4xUyjn4vbuzTQ0lIehgaulVOoKQXF5eTtl2avHtnZljy69fpJyecOnEBDv5zeI+q/kDD+1raSpbyR/f/lh5NXFexuTym4WFx24lTffecRWpry0IhQdW7vL+g7uV3T1q1csnty9Pj7x+tQAKp4DVJ4Yjwc7PqGC1/2DTtq05ZeVb9neXMkSAI3ycQyF+QBsCFRDpjObBEQGBCApEkCMCHBEAZAy6ERHIkFOlBvd7+QNgh1uNlMYDPBZ0+8M5kh7mJ5AhjxDbj0b6AWS70iCgDW9LF/f4YMEhEirIkkFP5fUIS0VYEgL7giZ2FBZEQc3DcC8SOji0r6Whuaasvm5bYX5HV2vn3t31+zp2+XrGzp86efoUgoYFkTx0eKynvu6jv/2rv/zRD//8xz/8L9//3r/9v//jZzvzhxBo994uFAk/eXjvj3xvfG3+SC0uXT/OXJyAb5zmLp2mMbhxx7p/tGiCJgY6Kz8pXPO9mg0/bPjy+33lOX19uzbkflL05Q/L1n637NO/Kf7tdwo/+U7hJ98p+eK7xV98d8fHf9OQ+2lP797czZ+X/e6fj8aHtzbmb/7ddwo+/W7+Z98r+vTvij/7Xkvuz3tbtm7/3Q9622sa97Rv2fzbyrU/qPzif1R+/tdVX3yn6Ld/ueM3/6Nu3fcbNn2wq+Dnuwv/V3v+z7t2/qKvep2/u7Kjd1dja3l0d8P1M0clPnT13NF7N689vHfj+dzD1y+evX3zanHxzdLS22RyCeh1y3by7eLLgcHOzZvXjY3GXjx7dPX8+Jkjxr17V57N3X185+qV6UOnjqnnzoxcnjl99/6dJwvP51+/fLLw/O7Th1fv37gwe2n68vTUmePjJyasQzHNlKYmJ+ceP9QtUdEIw2KtOBdP8MNxfnxcGxmRQe9cw2KAwgFqsSvpBnWaggPxA8RiJIXkRIpiMZpBBAFRZczQSEPDDQ0HZUJMnTJ1ImZScYseHxXHR8VEjInFuVicSwwLhkZaBj06LA7HeSvGOutjXEynLYOMa8S5Y0cezT2GOYzmcIrBWQEHDpXJCc20KMsgTQ21FCSuYQAjAFJoctTSMUsnTA3XFRjAhyVHLDkSU6IxJRpTUVNDLR2zdMzUUFPDTQ3XFFwUUU5AaTYaM8irJ9TZU8rMKcU0I+37Oz/ftnXjli3bC/PX5OV+tmljWXFBeKAbgfrAdISNYA8CDeDQIBYewKGMhpEldXhUjX400u/lD7dtW9bN1dOlEC9wZJk3AXNk4ibZUOJ37wKI4AUL72RWQYm73hVF3JtecPGKJa47xAsl3jXugjcQ807+wFYaTr2I5mU19yXKWpn1Sq7Kzh0Av/YAVeDwIIH5vF++Xl3E3QaFB6D+OtJX09+xrbN6XWf1usbiTzuad9Y2VReVF9PhfWeMg9cnQjPjgasTA9fG+q+O7Ls9OXR7cujO0eDtY9Ds4aA7bx8n7p2V7lxKzN058/zxjTcvn9lLz0dNsqZsrc4PLr5wGtXay2lj/7dnQU2TxFIqZT+4O1tfvePgwfb5pzdfvXzhFFNP2anl5L0rx14+f5TeB/yTZqBvdDLZ0aLUMhHe39pcNvf4/jd8Jl9/pMuo27ZtL799/urF45UnlhxXkerKraHIoP2HWlLc5jjOcZ4/fXjl7Ojy63nb9hqQk0eNkL/9M9Rf4e9pzN+aU1eTv7ezkCN8PO7jyaBA+DnClxY8/Dzp5wifN/ICxA8W99PoEI34CGQIvCcBKDOYszEAETDBGoYIUJgPkAdI5iKjg0RkAHwEwG8kFz4A1njFD1f/AAs8FhTwEI85SWHAJsWmtRmeXNGCjiVDAuGAEThzEh4gor1YeF//nvrGpqqdZSU52/JaOlu7drUHQvsHDzZDkX0oPBAe2hM32JjBd5Zv+9N/87//h//0Z3/y5//pT/7sP/zr//Pf/fBXv2rc3R1C+o8eNt/frO4PHV+7/0tyafnRtH7jMHT9cPDascj9S9yVw+jMhCxZ6Oef/vdNv/yL8s++W/rxX+0v/MIX2Pflxn/Z+pv/WfS7v9756/+W/5u/2v6b7+T/5m/zf/e3+Z99N/ef/rLo83862Lc7b8va9f/4g0mCGoQO/OMH//mLn/w/n/zDf/nkR3/+yQf/uSr3n7Zu/MlnP/2ve9urmvbv2rzxl31NWy26/2SCvTQVOzc1fPpE4vr5qQc3Lz97dOfJ3P2F+cevXs6nFt+emjrEcOTS6zep5NvXTx+773h3pDtGglZVTu74ctI+feZ4bW2h59O+Qv1bfPty7uHs1cvHLpxJTJ8evXL11MO5228WX795u/Ri4dX9+SfXHt2evnFp4uxU/MhIPGYuPHly6MiorBKGwYBed4kYNz6ujY2pVowFGTRAk9ANSlZxACJA2NDT7XZNnRJFnJdohicoFmH5qCQ7NdqBtwP4Oaz0nByXExadsOhEjEnEuOE4q6vE2Ig0NiKNjErxBJ8YFmIJPhFzEGQkwR2O6QsLz/UxE6ERjidFiTIMxtDIo4fNsXHFMElLJxI6GdewuIbFdcTSEVODgQoSM0hTQw01GtNgQ4ZMJWKp0ZgGW2rUUqOAP1yNRFNQScEECed4nKDCloJdPaHentavT5sxC+s+0L1m27ZNm7eUV1d9nrNpTe7GsqIt4b4uNNSLQH0Y1ItAfWik//8j772CG9nWez8/uvxiX9tXtqQrX7nKVbar7LoOVbYfXOUHy/a9siRL174K5+w0OWdyOIlpSA7DMBMZIHLOgYgdEAnmHMCc0zAHEETqbj+s7kYD5HDO2TrnSGV39Z4NLnQDjQa612/9v//3La2MC8QPjbTQT6qW8zUKKqUlL6rCL4gmXB6j00N5pofjcsYH6M6ZKgLtsSjo/kE8BYxjrpQ6mCuYbpv5p9WooO47sgJMYT4owBRaRCmI0dA4wkyHuRyO0V5V9pQpEefLxbmwCzN6dfnZAi5hUA59wgU0jtB3YdBIr+BPg6RW31nKrXvUVHq78cPNmuLvGmtelVaUFL95YZI3z/Y7dhdC872aCU/TZFfNrOfzDNI652cthrjrvcLVKH8tKl7vkax2dy73ilf7Olf7Opd6+Yvd/IWwcC4iVLOef3z9nV1etjSo3Zx2H6z2nO7GEmdrqdQRlk1Shb/+/kvOXfdla7W6/BGf35TNJOIH83iWlDoO1mPxg0367TCc/u/nH0ABf+BYRi9rr6t+s7/39x3FXr/km0wZVboxPJU6ourAkrdZv11W/PKWTCmkd/xG/AUD4TPSJnl+erA815NJ5qYFJhNEcWIQVUgab2jF78XtH4uePSp994jVWGzVCq06PqAQu15Cuj10IqtWSPFH5xX8oRHSv1ijWgBaLLpOs1Zk0XWSc9xTCAL4Azxl1opMapFewdfJeWo5V63kgfsV+IWT4p9SQAsqObwwghIjuanmrDoJ843Ae9ExoxwA6URWrdCmE1k0ArOab1RyDUqWRtrMay0tr3j3tKjo7qN71Z+qPlaVQagjcX6cSp+DbwSc2mwqbpKx//v//A9///d//z/943/2R//sD37v9/7jf+8P/wOxjEfgvwFF8NfmDwLPbo55lvpVW6OGtX7tHMpfDItPFoJr6xOizld3f/hvbv3lv3j6V/9ty+O/1qoFf3vjL37xv//XN//0v7jxJ//Zj//yv/zl//Ff/fCn/93dv/yfHv/N/1xy83+rLbrD6+S8KS9p+fB00KKze8wPnv/QUvGE8+ktt7lc0lHj0AtVap5dK0I8XTXt9fdv/F8zw5F8kCCnpcZxUOmXDKzOTPb29MGkfIql8mvKZslLmXKh0a4ogiBm56aePrsxNNSNpc8z6QRBMEceuXdMpS4OdtZWZkdmJ7qX5gdX12e29zcPz45OEqeHpyfrB/uzO6vDsfGjg8P5tXmv3+HzWRG/HfXbQgFHJOLp70fDEZc/YEcQmx+xIpAZgcwgCxf2mSC3AXIbfBBIkTXCPlNXl97psdm6TGabFugfdJ1TYAiFPDqvWwt5jQHU1tPt8bq1sM8A+wwIZER8BrdTHQrYENQa9Nv9Abs/6EADdiCB+BFbJGgPeC27GxvDsXGFWW2zG71eGwRZUNgSCbn6+9Fwt9uPWBGfAfbqAX+AFXFrELfG79WhXjXiUaJeFeSSA/hA3BrEo/S5lT63GggkoOKZx6Xrculsdr3ZotHrpbBLvTjsXh/3LE/BCKxvYDX+4uG9Z8WvKj5Vf3f3zvd3b70peiDjftbJeXoFX6cgVRCtjKuTC3KGD4aTVCcXkNsoyZjL5d6R7hSZssfl4X5B+ihtXNDllxMFj0G/TosczJXmj3zlQ8pEBzBtN40d9Er51PLar+QVJtyAP+kDKLCY0OEYgBf0n7S9FLQUREy+xhwFkHFlC1N2unJHtRwMBHmkyKHg6VS5ASJ4yqAUGJQCg5yvF1brRB9aax58Lr3VUna74d2t5triysq3b0ve6CVN26tTIK9kY35wZdS1MGiYCwinYNY01DoDtUx5G2bgxvlA21KYM+PnrEZEa92K9SH1zph2e0Cx1MtXsYuqy24rhWW9zqYpqG41yl0flC/1dG4MKbfH9F9ijoMl/8nmUHxvLnm8mYnvg0H2r7/kLLFftpY/lT+RdDYTePbiZP1gO4YTxMHG/PHuEk5QdhUMp7rYwlf4tZYC0QTLpvWy9tqqksODL0QhJfyGl0s1PHJCzvnpXjJ5THtpYKPo9avbMrmAcXP+9ocFJydx+mUx1oOlyELvBR+jB5aKG2/rxGWi1o9Fjx+Wf3jCaiy2aARWHd+sFdg0QptObNV2WrWdVq3QqhXa9Z02nQgIIaA7NwGA0AiNahKONQquUS0AYEETBt330/9adJ20/GBQCrQyrlbGVcu5Sjkb/Oy1Sp5OxTdqRWDaAYuW0k40ZHKN3aywGCQWgwSwRYElNocgOrFFBw5YZNEJzWq+RSMA5GHR8owqtlHFNihZWlmLoKW0suLDi+LXtx/c+lhdWfL2tb8bunSqwXeU9ZhV/+KPf//3/uk/+aN//gd//M//6D/64z+02IyXz/DPWH5t/sBxfG+hZzkqXhuQb4waVnrlMb9wJiKb6TcdLvmWx7WDEdPi7OhgwM4XN9x79H3Qa5weDs+M9SzNjS3OTK4tLHzZ3Dg53E4lTuJnJ0qdfGF1DsezqfR5OnFOvwVAh5PdFXAKEol4TXv97Vt/NT0YIhgMwTgqstog+HNyctBo14KrF8MyeCrxq5i2cDw7Nz995+4PRY++m+r14Ph1lyIgmsxF/GR3bX1xZGYqEosNLK/MfDncPYofx5MXp4mLVCp1mjgfmR3rH+vvHggGI95g0B0KuXp6oFDEDSbdDaA21G+DUJMXNnhhA6jMgcIWGCE9IhBsdnvNLq/d1mWy2nT2Lo3TpaXJA9g/Ia8Rdmk9TnVPtyuIWnxuNQrpEZ/BD5s8TiXk0YT8VhQ2+RErCluCfnsAtcB+Mwqb/H5HJOJDIPPixNj+4YHGarDaNTDcBaFOGLWFg11DA/7R4VAg1IWgVhQyoh4t7FJDHg2Aj4BX5/eo/R416lUjLgXiUsBuBeRRQR4N6tFCHhXsVSNuDerRwl61z6NzufR2h8HuMJhtWoNJ6vdp5oZdqxOetUmfHzF/6mj8/v7tDx8/Vn5u+O7+3R/v3Cl68VDKadArhCoFVy3nquR8jYIHhg6UEYQH+icwjNAoeCrKAsJEDUbnx6Mu+LyYS4HnlI4XGFWdBqXIpBYbVUKjtlOnEjDNnkzxg+lHM+lyjhBQaJwud3FZxqClDiptL1dcmX6WntGbRhDms/RL5XwhDNqggz50CzM6U5CfQjPW18wcTKQokJFImACrnHuJ/3LfCx0s05KlU3g0Z+R/QXytkg/GiFol36AU6OQ8XWeVVlDaUn6nsfRuU/nt+vc3Wj6VlL59XVT8TCut31geZPbuGIFnMpnz+PHJwcbB5syXhb61MfdcVDHl50xC7TFf8wzSvNDNX+2XrfVJVwfkSs6Lj2/vV5U+8Zmq5iKfV/o6d8a0S1HeYlSwEOEsRDgL3fylHuFib+dSr2R1QL42qNqede0vBg6Wu093JxLHa+mLQyx9hmMpcPNh3kBAvgyZxkLdsva2VmorX6jkHQSG40R6faEvNuhbme0BZkyMwMlsDuoTXX9nztc3cg7ZK/N1cSyjkbXV1rw5Pjq4/OzvbMGJ9OnZHl3xAbIr3hQ/lsnJ+Ev+nHb0AwzDaEmbbD873luIRdIXp/kb5zqKXl+nvO2OsfMDq+l90aunVaVPOj6/tuj4Fl2nTcu36IQWndCiEdl0YptObNGIbAaJRSc0UUgBAMKoFgDU0Mt4Bjlfr+ADlxJ4lhl8AcwBWsxakVlFmpk0Cp5KwVXKgUeeq1fwdSq+TsU3aIQAbiwakVktBCRk11MGFKPUYpCYGWEdpvgBmMNm6AQIBdQOo5pnVPNMKp5JxTNruGYN16jq0Cva9Io2jbSZ0/y+8uOH1yVv7z2+X/+p8vWb4shA5Bpfkaaj4ff+7X/rn/6H/+7v/yd/8E/+/X9HpRYDr/Tf89v/NfiDMU0QdnG0sTXWtd4jXe1TLA9pZqLyEZ9wqVuzNWndXkIWZwO93V2t/LrXxbcYL4DhBJYFFyD121EoxeOTIzhOYASeSScZvzX8InG6vTJD80eToO3vvv+LEOqgifiSrSn3e11cnOKIO05OjgiCwPFsNnmOYZnrTxbYcX1z5eGz+2XFdzcWRr4xDgAaCkFKsunUxcHu+srS2ORYaGG2f3d3bffoSzxxjhPE2fnpafxsff/L3MrC8NRwz1B4YKy7fygUCLkDAVcw7AKCBDCKorDFj5gR1AwjFgg2o7AFgs1Ot9HpsVmdZqtD73Bq3R49SGPxubVAWgAr7DP0Rt1eN+nJgH0G2Kt32mV+2BBETbDPgEBmFLYEUAsCGWHEhPgMAdQeDrtR2BL1e+PxuDsA2Z16CHJAiB2GSYGkN+rr6YNRvw2FjAGfHoX0KGREfIaAT4969IhHhXhUqFuFuJSISwG5FF6XAvJoULcG9aohjwr1aBG3BvZqfR5dV5fW7jBYbTqTRWmxykOQdnHYvTrh2ZpBI93O6raGX969WfP5c0VD/fcP7v14507xy0cSdr1eAap+5fiDpg1md0X3eQVBgfwxd66301EZtsy+lpEVwi+oWkERRq72Bh1/Yegc5PStYJZXKgJCzykvL5A9mNoGs7qzzXQFeTBgpVD/YKogBbTBXJkKzTVRmAKnC1MiuhxzYVIF4A/6ewG12mj+KCjBQjVymfBxJYiQ2TEKvkbKUYuqdMKKlvK7LeX3m8tu1779obm2uPj18wcPb2skdStz/VcNl/NastlsMplIHG0frE6tT0ErY/b5qG7U0z4KtarYRc/u/WtW5U/jvsYZ9PNciPVlVLMxKF3tlSxEuYs9vLUh8cqAeLlfMh8VTvs7FiKc+Sh/NsKPhbjTQdbyoHxjTLc5rt8YNWxOuvaXwidfJuMHi8nTLSJ5nE2e41gmA1AAI6uT7G6v1X58phST9U9PD774dJ8zyTOcSBGFSPEryt1Y/nrNLS+rkbXV1747PTn6FV72t7KAmzmWTR8dbeJYhsAJ1Kn+8Pa5VMYvvP2SFmDmAnJ3sxhOxI8P5ifQVDJRACXMpdstkLfcNkvK2M1lb0pefqp4zm18Y9UKzVqRSc0xqnkWjcCqFVo0IotGZNVS3ABUDbXQohGZtSJa7QAxFCDNGlR8EIWhJZCCFWwAblxUdh6XuoNxdSo+jTUmjdCqF9sMnUwHCeAPm0FiMUhAfIeGD8A9VspFSx6zmm/S8E0aPs0fRiWXFj908naNtJXfVlZXXfnmzbtHj+/Vf6p8X/ou2he6ZoiePD/26hU//Os/+V//5H9QaPg7mysERmR+Vh0a5vKr8geYyCCbZVqxsKP1ic0h3XqPdHVIOwwJ5yPKuV45amgYdAu2ZqDRQYuys+Job4fqq8lMNmC9yBBZnMB0RpkL6gKvnzqP0xSME8Th7ure1grYN3F+1sRv+Te//HMEsnz9CHNEsrW11MCqn10i6yjj6Yvri+iBj5PFse0vWyUfXos6Pqbih986IeReeI5rMAJPH+1uqKRNTrtkdATZ2Vy5SJxmMikMJ5KpzEUqeXx+snn4ZXZjaWRucnhqqH8o1N0DB8MuxG/3+x2BQFcg6KAtGghqRf02BLV7IB4wAAAgAElEQVR6IavLa3e4LHan0e02ud0GUEAduFCBx8Ln1oYCtnCwy+vWI5AR8uohn9brUrltsiBkgDwaxKdDYRMKmwKIGYX0MKSDXeoQag/67TBigp2mo73doekxk1OLQnY/YkNQawC1hYPOwcFQd48P9dv8iBmF9JSOYkIgIwoZEZ8O9WgBf6BuFS1+AP5AvWq/R414VJBH4/boHU693WEwWzQmk8xhlYV8msUR5/qEd2MGjfa4q1rr//bWj9UNDeX1dUD/ePH0nphVB/iDGkDztDKgc3DUci64BYAWxjZXhF2Aqn/VIDsXbWG6TTUKHtP/SCMI7aWgwy5Uv56bX425sUmX867TrlImPeTjhezSenXkhf6zQFO57Egt8H/QFFKQ/8LUP5gBpgLfzOUwFlMOof03zK+DuT0TR8B3AfiDiSxXIohewdcr+FoZVyuuUfNKG9781Fp2v63ibt27HxtqXpZVvrl776ZG0rC2MIhT82Ax4qqXJ3AnJ3bHsAxOENls9vRg26pqa/t45+3D/1PVdG8m1Dnfp1qIylb6pMuDsqVeyWyINxviLPWJlvslqwPy5V7JYkS41iNa6eucjfBnQ7xJpGOlT7o0IIsBHAlwZyP8mTBnMsSa6RYsDyuWR3Ubk9adOf/x1sDZ7uzR9uT+8nB3wFRe+lyjZAObwunJgU1WkUjEyTsMlsYvTapC3yHxS+NPZo0TuuVr4ygcy6gkLXX1789Ov3Gv+20s1IFh2WyWwInkxenB7iqBY6hT/f7Ns04xp3CHvI8KRpug0C2RPD9enA5nLhLkRtjVek+4i6tqvWOVVLKaSj+UltRWvuA2vrFoBGa10KzmM0MVZjUfxC9IDUMjApoE0D8ATGiVfJ2cp1fywJ8AIACC0DEa8C/YRafiM030GgVPp+DqlTyDRkjaRzQioF5YdEKzVkBrJ5S8kRfTIXEk5zjpNOk6qZfiG1Rco5oHHuiVHPCvXsnRK1k6RYdO3q6VtfFaymqrKoqLi588vV9TXfGxtira46fSkb72nRE+fWd79Vu6sv4/QPyFtEHhJEdgqcTufGQuIAxpqyZ93LVhg0//KWqs3x4z7s+4z9dC2wuBg+0YaWnJFyRxHNdZVAq9HLxuOh5Pp9MEQXpCv6zHUokTcFkmzs/aeK3fff/nUdRBVxAi8uNPzPkCdrbXqlqqPH4P2YKlsljyW2IRhhPE2vZ6dW2FVtaSOD36htp5VTgTJwgcJ9o7qj68e1RX/vTsy07q/PT07PD07PDwZPfweO80fpZKpdLp9Nl5fPvgy/zG6sTS9MB4f7QvEIlCfr/D73cEgg5/wI4G7OABglpB/XWX197lNrvd5Ny8dNoL7TztjbphnwnM04tARtir9jjlsEsdRky0VxT2AvVCh/h0fo86iFpQ2OT1aV12zdz46Pr2ls6pczh0kNcECod0h93RXijc7QmFnajfgkBG2sQKFBqQHeP3aIM+vd+rgyFSd0E9WsSjQr1qYAcBwZcup8nuMBhMcotJ6nUoun3qxaGuzSloPYb09nmrWuv/7vZPVfW15Q2fbjx59N3Nmy+fkPxBaxvA/0H3XqQ1RM4URXLJL1pGrdIrOzYaL2i7pUEjzmVkAP7QCLVqAaNYxRUFPwwaMZ0yR5cPp0p8SuhZTpj+DyaL5KsadBLdV/njcqYM0/xBVlRkFCtjaiHXuFALjCBMGrtS+Sgo71bAHxSFCDQKgUrOz59th5u/De9yC72SfCnlgKi5Xlqj4X9ofH+jo/JRS+mdunc/fa4pLqt89/DRXbW4fn1xhLwgsQLgKDQ30NmaeJYs9XG0u60W12qElQsT/enUeTqbSiVOjvfXd9dnNxYHtqaRmR5DrFs2ExIuRCUL0c6FHsFSn2Chm7/QI1obkG0MyNcH5StDivl+yWxUNN8rne8WzUcE8yH+TJA3FxbMhvizId60r33S37oyrJ0L8xejIsTSUFtdXP32zuwQkj7Z2Vgatis+XZztYDiBgxgvRoIG0wmBM2IrjFsQ+F8W/xVkcRzHsWxa0dlUV//27PTwt+H5+OYBEFQkHXwR8fj+2fGXoFPz4e1zsYRbsDF5v6V6H8rKSiTPDxeno6nz0ywIM2F5fhGc8V5+a4eq9Y5dVtXeUPqx/N3n6iJ20zujmmdQ8MxqvknF+FfDt+iEJg3frBVRKoIAkIReydOp+BoFVy3nqGRsnYKrU3ABYQCMoOHDoOIbVHy9kqdX8nTU9ioZWyllq+UcsCPYhtxRLbRoRBZdJ/XWAoAdAESY5EFbQIDaYdWLzFqBQSPUq4EZllQ+jGqeQcXVKdg6BRtQiE7RoZW3A/2D21xaVV3+5l3Js6cPaj5VVtRX9/b7r/2+shiBdyn4LR/fUV8c8Q/hPyUwRp1goCNmDncWIE31mKNpqUflUFcHNHW7E46lHs3ygHprumtr2r4+49laH02l44zZBwgcx/VWtVjVCSIy6cQ54A8COLPWY8A3CviDK+bc/vHP+hBbwS/symVvd7OmrYYt4ZA/ViyVyV5cT2vgwJZXl/jcz2JuDchsvvayvPoYcDzb2l5dVPyk7PWjk709Ak9fJM+wbDKLZ84TJwf720eHX45P9k/jZ6lM+vz8/OgsvnGwO7e5PDY/0Tfa2zcY7ulDQxG3P9gVDDqDQSeC2GDU4UNcbp/D6bF4vRYIsoC+HxQ8BQgSQMx9PR7YZyCTX2AD7FW77eIgZAhCBpo/gCkE8mi8LhXiUflhAwzpIJ/W7dD0+OF4PG6BHXqT0uPSu9w6BDIH/Xa/3xGN+qI9Xj9i9iNmf8AeDrtzCOLVw16936sLQgYyrINaEciMQkbYq0d8OsijQXwGj8fY5TI4uowWq9ZgkDhsStip6vFpaP7ojnaVN1Z9d+dmdV1tWW31j4/u/XT3btHze50dtTR/gK5LJ811VFpZTgKhOzyg8zNtH0DPKOzYQD0rFV+j4mvBXHEqkU7dqVULdJrCOuIF2FHQi9P8AcgD1Ben6ohLGROtSekZT76WycIsN8SEj8vekcspuAW0cfk4L+fsXC4BUhBzuewVZdaTZRZ5Y8ynw2V8X3ll4vIL1HJpIbpgzY0R5bycxCXlaKQcvbRGKyhtrbjbUn6/8cOt+vc3mmtL3n94ff/+XZ2seWdt8luXLX354hiRpWqYkkkZqWQ8kzzD80YX1NACJ3AcT6biJydfDr4sbS4Nb84Gl0cdC33asZCwz9XYbakYcFbPhDmTKHsuyJ8JcmeCvLlI50JUstgjngvzp9D2hR7eUo940N04GxZNI6zZINtrqKuvffP80d/YJWVTfs5cRBILcJcG9Mcbg0fbk4mDhVTiKJM+B/VYyTsMDU9fv4+R21HV1q48HVg2Le1sbGwqPY8ff/t0/RYWZnotUG5OT3ccGn5J0aP8+h8EQVB1PnKDT4zA8FT8cDHWl4yfgBNyOV+X+cEhY4u86aZX29BUVfK26GljxXN20xuDlm9QcIxKrknBBfwBem7QeRtUfJOGb1bzzWoSKWj+AAiilXNIGYNSQeiV3JhBHioZWy1laWRssBcZlFGAdxEyIzi0dfQyf9gMElAbnpZAgF5iosQPsBpUXPC59EoOQBCdgq2Vt2vl7TpFh1bWxm8tr/5UWfLhzYvnj2rrq6ubP/UPBr/1hWVhY2d9ZRFOYFRSevobu3xr+Sp/fO0apsu54FkMI/AMQeZYB7ydDuGzqKPeIK0IahsOxrs2x6wrw9qlfs1cVLHQq9iaNG/OeLaWhxLnx/Tow+I0cETtBEHgBJGMn5zHj8H7XsSPttfnCGqmhuTFGU/OvfPTn3V7TeRR5HD4imV/b7ue/flt9ev4GQhtXq1hXv5wC4szaiW77uPLg52NbxRXpq6ESzNCYSx27dNn9yrePT7Y3yEILJtJAY0RPJtJJ+Jnh7t7mxvbK5v7m4dnR4nk+UUqeXR2unm4N7+1NrEQG5sZG57s7x4IhqMQEnAiAS8agLw+p9fX5YNtoMgpKHsKBA/IbeiLuiMhB+IzBFELChkBf0AueRgxgQoctG/DD5sQn8HrUsFerR82+Lwar0vldqrdVv3JwWFwsFemlTocGo9LB/woAdTWHXYF/XaAL+FgVzTiCQUcAEfAa6KQPoCYA6gN8ZOV1kBSDwIZYZ8B9plcHpPTZXZ0Gc1WlcWicHWpIKcqCmkWh91bM8jWvD8csZfWVXx/90ZZRfmbyrIbTx78eOdO8Yv7ovZPIP6ilYFpXLh6WW64THdOoCejDQcFfaRGISgQ+elxtlEhMCmFJqXQqBAY5HyjQgBamDm3Bo2YDtPQsYmrsnBFdAUtuoIhHYKhtJBcav6V/FGQAnPZ4XFlUVSmwkFXG7uMHVqlkI4cFdg7aOPtZcGDVpIuk0cBYRSgxuWC90z4ID09Mo5SyqZBhN5AKWWTWhelfFAI8kklKGuvflhfeq+x7HZd6Y3m2uL3H4ru37+rl7cszw6QVydD58CvDEPg5JCO2hjDiCyety8dtQE2Lzp9NHcnwXE8iyXjZ4d7WyursaGZAc+QX4lamqNdzSPe1hFfyzjSOhXomI1w57oFc2F+LMBdjIqmA9xYgDsd6lyIcLqk5eVv7hS9vtHy+WXA2jjiaxn1NIz52qbD/FhUGAuLZyP8xQHF5rRzdzl8tDEcP5hPnW1nk0f03YnSRS7bVHMWkCtvk1g2LRM3NbdUJkjPZm7f34EcQhUCAW+FUVGzjFPHf1P0oIA/mF8fqAuH43gyfrIY60slThiKOuiZLr8XThAEZGxRttxGzU2NVUWvn9xtqnjGan6jVXP1Sg7pkFByDQoODR9GNc+kEYJ2k0pgUPAMCp5BxQfEoJJxmBIIQBCaQmj40Mo5KhlbIenQyNhgBe06BZdkDlUOWXLhGxUVBtLm3CTMKAwzz5bUS9RCs1oIjpyKtnAMihx86BRsnaIDSCAaij9evy95VfSstu5j9eeqgaHQN7812ChpqCiizEu/itD2jeVn5N8CbTPP34Rlk6N9JjP3qaLhZundP/GJ3u2PWLaGjdtjxpVh/Wy3dBoVzIXEm8PK7Und9qLvYGcymzwnCAJCHc2tVelUHCewzEUicUJGIg93Vw/3tmg0TqbifAXvxk9/hrp0BHN0UhjQIVFgf2+7VdD+pPju4twUQZpXMtdfVODZtaV5mZz1uujO4d7WNYMM6r2uPD0Eh9Nw5+4PFSX3z473CILAsUwWu2BuANwwF8nT/YPNrc2Vje2V7f3N/bP9s2Q8kbw4OU98OThc2FyZXpgZjY32jvQEe4NIOOiCPS7I6UO6IMQOZn5BEBsQGxDIPDSAorAJ9hkiQWsAMQcQI+TRhBB9OGAD0RbEp0MhIwoZ/bAJ8uhgr56mB9ildjvVdot6Y35hYW1NqBJZLArYY0RhC+wzoLCpt9sVRGywV4/4DKGAI+i3B2BrADH7YUMQMiA+HQLrw0F7d9gVCHSBo4IRCwxbYdgKIxav1+Tx2jxem8tldDi1oH4J5FSFIe3isHtjGt5bDIUjXWX1lT/dvf2prvbZm+IfH9378c6dl8/uC9tqgP5B84dOmtPqC0R7preL7s+YY/F81yrd3eYqXDGtqUy8uFwXpMA8oSULkYmYQohBI6KCIGJGPXUJbVMtKG9aoHAUIEhB/dPLibXMamO0yEED0/WF1C7n0NKODRDMugwcl/lDDSYZLhQ8rpidh4YMaoLAXItCwsrDETFLLWFrpOQGOsknlaCspfJeY+ndxrJbDR9utNS9Lip+8uzZE620aW4yWhhqwSmPFpZrzxm2Cp3soBA7XfgHo/WD/HtH4Y505wicBxfJs+OTvYMvSxvz/atT/sUR51RUMxEUjnhbJz1t41DbFNwxHeYvdIsconelr37x6MH/U1L8Q5+XPR3kTKGsGMKbCQlnw6K5SOdciDPtZy/0yWa6O6fD/JluwWxUON/buThk2JhyHSx3n21NJI6WU+e72cwFRUhkbJqqikGGhguWTCYlEzc1tVQCu8nvfslVdGUUZPOZxW+LH9Lxlzw5h8JBHMcT5yfzs/3p89NcZZQsBqwfX1tQa4eO88hvbGyseFn06HZj+VNO81u9hmdQcEipQM7Wy9mAIWieoJ7iAv4AqKFX8pRStlLKVsnYWmWukV4BeQDgAPyhZYgllP4BzBmAWngAd+jYDfCNUqqGsCC5JjdDjUFiM3RadELgXDGpAH+Ag+fSFKKXs3Uylk7G0spZQAIRtldWfSp/8+H901fP6uqrKj++GxnpvqaLBL0hYlE3VJTQusA/SPyFcUxUf5/NZhNnh7PjoX6/aWYseLi3cba/sTnpW+1TbQ5pVvoV892iaZQ36WPP+gWbQ5q9KeuXOehoZwpBzVU1b+JnJzhBEHg2lYxjGIbj+N7mbCqZIG1EGJ5MnXVKuT/d+Cu/15RP+gUQQI5Ojo/22vnt95791BNBmH6Rb3wcgtjbWuMKWp4+u/FlZ+Oq17+85IZN9CIQtd25f+PD85snh9sEQRB4FkslCGocBg4zNxEFlomfHe7srCwvT6ysxXb2NuKJs4tU8jRxcRw/2z74srC5MrY42zM9AQ9E3VE/hLqRgBPx2xHE5vc7ENSKwpbusGtgwO+DTJBXH0CMQdSCQEaPUxkNWP2IGYZ0KKRHfDoQmkEhI+TR+b0GP2IOwWbYq/d7tF6P2uHQDUW6D4/OVBa12SKDPDrgL4E8ugBi7g67gFnEj5gRyAx79bBXC8yngD8CqCWA2oJ+RyjQBQqNIIgN5Bi7vWYf5PB4bW63weXSe7wG2GeAPLqwT7cw6tuMIftL4Ui3s7Tu4w+3b35uanxd/uHm04d/d/NG8ctHwrYavUygknG0MjL+opWQ0j2NIPRKaxsF42kmf9Bb5ne6PJo/mFm4VFedNx1dwQYFWbsM86nYqGUmyJBJuWa9xKwXF5hCLlcSoxBERlUzzDXmuUoZxg5a9qCljoIE2oKUWvrjFPhJC2gDtKgYte0LyIOal5irkvEUEg5oVFCNuSmLpWzqrk2iBminX0QhYQH+ANuAx+BPukXT+VHNe99Sdru14kHT+1sN72401hRXlL9/+7ZE1dkwMx4puKJpdPj6HQD0W6DPpkqbg+xZgulkLBAYMIalnS7BiVF/URBAg0k2mUqcHB9s7a3PrM33TUdNQ37R0dp4pEv4+slffP8X/6Oa92rKz4mh7FiAMxfkxSL8uZBoprtzPsyd9LPWR7WL/fLZsGA2xIsFOLEAd8TXNA61TCId02h7zN82H2Yv9XSu9EnXJ+xHqz2Z01UsdZxOxenAzZX8Ie1sbGmrSiYT+R/td7QA8RgnctnIBEHANsmHN487JayrDokkjEzidGG2P504I9vA3Hz52zDehnwR2NymZj9AdQ0NZc9fPbxR++5ex+fXeg1PL2fTnbRRyc/3bbCNap5OwabhA4CFVk4zNFst54BADE0YNHmopSy1lKWSsZVSlkbG1hVGbTg6BVuv5BlUXEpl4THkEJ5RzQNuEtqgalYL6XAMPUkNqNZqoZDFqOZRH4GjV5LkoZezwQfUyllaOUunYAtZH2s+Vbx7X/rg5bP6xqqK0tfjI9Hrv3sMJyCzqqWqhBr2f2NI/6ssfy/+yFsKunmcwLLJ/S8bW2Nda/3KhW7hXFgwFxJNIqxJmBPzC7cH1Hsz5pWYy2bkHOysgX2zF2dZLIkls1+2YiCwgRNpAieSiYtOZecPP/3ffocGzyk/X4MvLHlxLpBybjz+rqtLS1Dy3fXmXrDJ9vZyVXPp86c3t9cWfp6/FyNwUSf77r0fSx59v7+9Dt44k76ieGJBtDKVutjf21penlpcHFtdndrZ2zg6OjhNnJ+nksfnJ1tH+/NbK6MLM72x0b6JgUhfKBTx+oNdgUAXBFn6+9FI1BNAbYjPEPJbQwEbDOkQyBhAbUDzCPiMgDz8iDmAmGGvniqQaoa9ar9P4/XpPT4L4nOeHR17Q4jeKIY9Ri9k9ng1PrcW8Zr6ou6+fp8PMfoQow/SQR4N5FH53EqysLrbgHhNQCDxQ2TUBoKNEGJFEAeCOFC/2wc5nG6912f0QQYgq0QQ/cKoZ3sW/bIYDgft72rKf7j1Y2Pz5+elr2++evLd3TvPnj/ittVoFALSECDNAQcYENOoASac08pyVdiZwQLaGslElvx0jFzXyxQ5aKcq4JWCklzMvpxZwROEYOj6Y0AFASEbOhYDjCC0EALmerAY5FadjKl2FFRNpe0jzATagpKsX6vfmmcgleczh7KTnHvzUrRFRa2X5hkmsUMu4YCVnh0QzBSokHLlEo5MzKZ1DrCNQsZWyNhyKUspZcs62xlcAlCDCyIvajlXKWWrJfTuHPCnXlxnEle2Vd5rLr/fWHa75u2thuqij1Wlb96+UIgbpkcDxO+2E/21FzwLrAyJ8xOCwLZWF9+++K62/OHq0sju+tjaNLo4aF7sU8+EhCNw+6C3ZRZunfI1DbsaVvulsyH+XFgwG+JN+ztGfC3jUFsMZU+j7VNIy0ygfcJdN2Quj3lrYdnLWICzP+NYHbMsj3VtzKD7K72nX2bOTzbTiQMsmwRBiouTMxGnjsv+lM2kKAgggCfm0gkkE4UoCYkRhMJyd0mq3igpuoBXufxVYFe05Z6ELJLi4gedSlFuqEafORwnCCyVOJmf6kslTr41+TBGev+AcoJhXnWNlv0Q0TfUfXj86sWd6pLbHXVFwCehl7OZ6gUVPQGeCRZloeDSkKGRsRWSDqWUBfgDtACqoJmDQmcWHXnRysloiF7OBqEcUIhdr+TplRwQOjGpBGa10KQSGFRcs1ZAZ9YAJ4pJw2fyBzlbjV5iM0iAQAICOgA+DCpS0aHfVCdjaWQdOhlLK27ntJR/qql4+/7d81ePqxqq3pZ+mJgcvO5nSxAEQQS8to6mShLWL8c0v7bv14N6vzn+yF+oGE2GwNOnOwsLvZop3+e5EGcmJJwJCacD/AkvZy4k3hg17C94tuc8+1ujmYtENnmO4anz+NHh7iqOEWkcA6G+i0Rcre38/sZfuswy8PPFyakOr37z5MW5WMa79fQHi0lGBhgxjLoirl5wHCcwfCo2+Lam5MWzW1uriz9zkiccV+vk9x7eePPsp/3tdfJkZNOZdPJKYMILL2nsPH60tbUwN9M3NRGZWxrd3l0/Pj5MJM+T6dR5Ir0XP1nb24mtLQzHJgfGhnr6wz29gZGxCBpyBIIOFLaEg/Zw0A75tOGQFcz5gsIWP2QB/IHCJrJ6B2IO+q1+xAx5VLBb6fXpIcTusBrWlpan5mMGi8zr1vsgkwfUN/Po/LBpoA/u64cR1OpxkfZV2K30udWQR4f4SP6AvXpQsxWBjB6vwe01enwWCLHDiNMHObyQGUGtEGxGYVMAtXSjxsUxaGcusLfcjfot72oqb9y53dbW8uxN8YPiF7+4fevZ80fctiqNQkCPgGngoAV5RjK9gMkf+aZIJmfk0nSZ4/uv1LTIySpMP8Rl/YNq4dO5M0YtUCPyqoYAp6peLaQ0DBI+aKcIs2IpkzwY3lKQ5SsueGsmcFxZOiwvV1YuyqsGJhcqZTxmJVn61IF2eno/ZnhFKeUqJByZmC3tZMnEbBIvJCyFhEVDiVyS0zkUoEXKUuTuziD+QvIHmNmYqXYwH4BddOI6Q2dFS+XdxtK7TaW3wfy3lRXv37x9IRPVxcaC4ELOXdT/2BY8l/SBEfj8wvTLF9/LpR1ENkNgOKhymk4nL+JHh9uLc+PdU1HbyohzFBaOeltHPY1jrs/TaGvM3zbuZ8+E+AvdooVuYSzAmQtx5vztU976Sbi53/5pyNU4ibJno6JYRDAV4sWCvFhENNMtmO+RLw9oV8esGxPu+QEbq7G44fP75YUpUOuMyujFKIDIMg+bIAhSKMLw/PQiSkDCGT0N+Wf21/0KXAb+25JHVZ/L0pkE+dqMEFI6cbY4HU2cHQK/6rUvnTdLH45ljLxiYd33iL7xc/mLkuIHdaUP+G0fDCoukAd0Mhbt5NApuHSfDQQDjawDCBhaOQcQBs0ZNFuAVS1lqSQdCkmHXNwhF7crJB1qKQu0U2EaDuAPOlIDGoEKAvgDpAQbVFyDikvVdwc2WL5ZK6CrvAMJBNhRQS6MUS2waERmNZ/MeWFYUCn+aNPK2jTiFl5LxaeaitdvSp6/elxRU1ZaWXE9f4ClP4p08puI39yV9ZvkjwLMof4kCILIYsm99dHVPs2inz8XEC50C2ejwliAO4VwZ8Pi3UnTwZx9fxHdXuhPnh3tbC4lTo9whsKZvji1WBQ/3v8bk66T+RZfQQQseXEuV4lvP7th1ItzB/NNnsCzXsha1lDx7MlPK4szP/sU+xDXw6JHRY9/PKKTaPAslk0zHNr5b1sIkhhBYBkse3rwZXN5IjYWnJsZWN9a3DveP42fJC5SmSyeyaROL87W9nZn1uYmF8bGp/r7B7qHRiJowBEMO5GABfYZusOuoN8RQO1Bvz2E2gOwlYqeGEENjwBq8yNmxKdDIT2MWCDE7rCbBnqiB0eHJofO6dLCPoPXrYVdelDQLOi39/RAQb8d9upBnXW/TwN5wCRzeuApQXwG2GeCfSavW+vxGlwek8tt8fgsbo/V6Ta6PHoINgN3Kgpbon7T0ji8Pev/shiGUFNRxYfvb/xU/anmyetXD4pf/PLO7ZcvHnNbPurkAnoQTK80f9DDZbWcr5HymJjCFPyvNk5eQSdfhZL8euGF9UDzYxwCXeFUJrlS7lSmrpQmkgIPB7NiqUknNWglOka6L/2gQNi4pj5YgQ6klPGUMoGKeR6kApo/mNCmlPGAkgHwQi7h0OEVmTincICnZGK2TMyWi9n0Y6CI0FEYhYTDCMfQ3yaPirmQOALaFRKWXNwBvCBM/tBI6vSi8raq+3Xvfmr8cKv6zU8N1UVVH0vfvitSiBpiowGCIK4fafzDLjidWIsTBIb3RjwP7/zLkmd/ex4/veIGRZZ1JqDh2zUAACAASURBVDAMOz7a29mYX57pnRnsmujWDkOCfldHyFjTY6+dQNumAh2TSNsE1DINtY57W8e8HbGIaKa7czYqmkTZsyHeQlQ27WfHUM40wp6A20d9nyOWanbL2w+ljwQdr5dHLWtjzv2V/oOtybPj1YvTw3TqHMum8911pCIBRoD5Cc45N0ye7eYK6wxB0NkTl1oxArdr2CWv7tXVv81mEmfnp5TdkCAI7CJxujQbTcZPCOJrd37GmSMIgiDIglUElkkn7eL36o77kL6xoezl+7dP6isfC1hleiVHK+3QylnAHkFrHlo5CSU0f2jlLCZ/gPCKStKhknQA/iBbxCxlZ4dS3K4UtyupLZnmj8tmETrjxqTiAfgwqQQgHAPKmNK5weABWaqVmnGXRhByehoVj3KBcIC1BWS+6OTtOnm7Vt6uV3RoJa28lopPtR/fvHv78tWTyk/l1fU1k1ND16Z74jiO93bDXF4D2YB9I55AbZa5ZrPfPH8Q+XDECMsR2UzqYGV0qVu9EOAvhDoXo53z3eK5qCIWEcSCoo1B7dGk6/xofXTUkzjbJaigIE4Q6dS5y6376dEvNQoeTdkY9lUFLpVMKJTi249/1GkY8xh9K/4SPzvUG2VtvLYHd/5ueW7yZ58HfwR5U/2u6Pntwy9b1KfHsWz6K26Sq6ZFAI9xAsfxbCo+NRRy2/gDvc7F+cG9neX42SGOZVKZdCKdiacTa/sbm3vbM6sL47NjPUPhvsEwirqiYV9v1BcKO4NhZyDoCPrtYA2gNtD3g8d+xAx5NJBXD8NWGHE6XVavs+v0+MQfQSw2BZg3DnEbIDDFnc8UCnQhkBnyaPw+DSjsAfm0sM8A6rGS88x5dJBXD3n1Hq/B6Ta6PVaX22K1a2wOtcutcbnBs0bEawL6x/Ysur0Q8MK64o/vv79142Pdp/e1VbdfPf/F7VvPnj7gNFdqZfwC+CjIlWDkc5Kj58v8ccn/mFNHCopyMnHkcokL7aV5TOjHl+dmA94RgybPtUqVaRczjaJ00kpBZXS9ulOvEdP8wQyyFMgb2vx5fS/zByV15Pgjl7EiFVDRE/JUKKVcBbUyxQx5TvDgKqR8mjPoEAxzS7A7qXyI2XIxqYIoJDmkkIvZlMMjJ4cA/mCaP2j+UItr9aJyTt2Tz6W3Gj/crCr6/lPF8/fvit++K1J2fh7ucZMj43+s/JEfvCBODvbHh8PL8+MYGZ+9um4pjmcL7h7pTOLs9GBvY2llun9mwBPrMcXC0jG4bdDb3G2vnfJzpvyc2bBgvls00y0chlqnw8LpAH86zJ8OsiaDnNkQx6+raKorfvv2SU1dsd3YMAa1T/k5k0H+TLdwJiKZ7xYv9KrWJ+x7i6H91YGjnenE8UYyvpdNnRJ4mj5OsqI8QWBkBIce52HkxG+XcnOojBfmx8vZhG3KjuKXN+pqXhJEJnFxuru1DnZPJc/W54fjZycZIovjOb657kRjdGZvNpWMOxXlFvGrkIPTUFpU8eFFfeVDXvsHvZKjVzD4g1rJyAXFHxSCcGjmACvgDBpH1FKWupOlknTQjEKjCY0gORVEydErSSMImW6jEjBWHhA8cgVMSYMIj1ZB6FwYq1HqMMnA/C+UcZVvUHHBjkD/MChZekWHXtGhk7drxC2clvLqT5XFb9+8fPWkpq6yrql2Mjb8zd/uQK9fwGv85mb0d51MJs7Pz66xUf5W+CN/wahxP6mhpRJHe0tD6wO65bB4KSpYHzEuj+piEUHMz5+PyDcXexdnPF8W4POdqWwqDn5mOJ6F/NYbj3+pkbEJakrDa3596WRKo5bdf35LLWfUsfnGqAg7ONg8PNg5OjnkttbNTw7+vFsYjuORvtCbmvcvn9/a39kkTwtOZDOpnBcs/5XzIqaX0nkwIptOnYtFTa1NZR1NpX6zYKzPvjg3sLm9sH+0c3C0v3PwJZ1OnqfSR/HjrYOt2fX5/rG+vsHw6ET/yHhftBcJhTyhQFeIKq4KIxYEtYYCjkDQQbpTYZPf70RQT5fLZrUYdjbWJ2enjFa516UCObeQT+vzGFDY0hv1BlALmNiFlD1Qkw8yuNwaUInV51Z73VqfR+d0qZ1uvdNlBmm3Nofa6dK63Cpy2jy3FvEZgj7tzGAX4A+XV/mqouSXN76vb2n62NZ8p+jFL27fev7sIae5klY1ClInClamYk/rIsxMzkt5MXnlwC+jxmW95GuRmgIoyX+KT8dKGBXf+UyjBrMOB0UtuWfVCoGWkXFTEFtRX6VzqOjoCRUuIZUPIEjIeEqZQElZRFUynkLKp1kBtFzJH3SQRS7hyCW5veinmLEYuYRDPqZWQB6yThb1FgApaGWLxMQC7GDyh1zcoems1gnet1fdbS6701J2u/LlL2srXxS9evbk6X2VtGl8ECZ+ncj0737B6UpaRBpY1/Gv3TkxZs0Lal/mA4aNnSCIdDp9cXF+fLCxsTK5Nt+3MOqJ9eomI9LpiHgY6hiFGqdQ1nSYPxPij/tZU8EWVFPWXFNUWvLg5et7XO77yTB3Emmbi3TOd4unQoJJpGMCbh2DGieRtmk/ewplT6LsWIi72KdcHjSsjtq3Z9H91aGz/YXj/dWz4+106hxPZwgcI/AsadEjyKIp5DEzUv/oJKPLi13Feld0t7a+CMNTBE7sb6/v7yxnkmdrcyOgmAL5ybPUKbruXOdOZeL8pEtZYRC9Clg59e9fVn142Vz1RMQq18vZOmkbrXbQ5MHkD42sg17JsIukQ8FYVWKWSsyiiYTij3awi1aeq/lBaR4cuiYYSFShkn75NH8waQM8oGuzWjQCi05IlyCzGqVWo7TLLCf/1AotGgHNH3QJMqCF0PzBba0A9T9el7yoqav89Llmavo6/gDncqQ3IOI15Rqvr5dKEBiWSX/FeACW35b/o3DBCYJRJyND4Knz093ZnpUeyUqPZHVIv9SrWOyXz/XrJqO6MVQ6FxKvDRu2Zr2ne/OZdCJ+fOCAzDcef6eUsnAQprxW/MmmMxaL5vHL23JxB/n++OWwZf4u2fTZ6SE4wr4IOjHcS/zcKFc46i+pfvfi5e39nU2yIjCG4VgmnU5+w4TP+JO+aoHaaTArPtZW3L3/vZxds70yOhx1RBDFUNQRGwvOLwzGT3bjiZOLVCKVSZ+n0seJ+Or2+tTS7Oh8bGJqdGi0b2Aw2h1FAyE3GnAgqDUQdARDXYGgA4VNCKz3B6yBgAtGnG6fw+4wTYwM7+3t2bp0HrcqgJghr94H6SDYDCOWvh4PihggjwryaRHIiPptPtjshUwer87r1nqcSp9b7fWoIZ/W7dF3uQy2LoPNobXY1DabyulSe9wqj1vlc6u9LpXPrfZ7VNP99s0YvDkHW7rErypKfrj14+emxkYe596rFz/cvv30WZ7+8ZUEisIWRm5nXrxGI6X96nkFsr5W1kJN1TFjhiQozmBm/4JGHjPKo1EI6JruzALkBQJJgVGUmdnLjKpcU5xDRdEGvdJBE6YmQbeQMRGKP8CfCim1FylOcAvAIi/CIuFIRB1yCU8m5ko7WfRKwwf4t4BFyJUCEWVhdkxO/6CVD+ZK84dWXKMXfuiovtdSfre59FbZs7+t+/jyw/vXDx7eVkoa5ybz81/+cVIIfVB0PLawbDr9fF4Um27Oj+QW3joIksAIDMOS8ZPTw82dtenlcX+s1zAIC8cDgvke9eqwOepqrym7ef/Wnz9+8KceS90o1DzqaZwKimK9stluaSwimgrxRuC2UaR9HGmfCfPGkfZhb2MswJlE2ibh5lFPw7i7bhpqHvE0D0MdG5P22ahqaUC/Pt71ZS58uDYe319NJw4y6SRRMPfF1WNH8iNYNO3vi+9VfXoF5uLAiOxEDxTxqi7iB+RejEylXykGQxCAP8zidzrRy5CdV/vuxfviB80fH0rZlYA/aOygE3EpIYRTwB+0zgG8HQpJh0LCUkvYagkb8AelfHQA/qDtqwYVF6gsejkbGDsY+bdcquKIgK6gCoCDhAlaC8lzgQjodFyzXgxyYYAEYtaS6TNGJRfwh1bOIrNw5e06ebtK1MRuLqur+1RWUfr+XXF1TWl1TXksNvLNczkS9QtZDTl98VewSF6fQ/pb5w+GrYkSzfAsjmWATHd+fLA17V/slixHxRvDmrVx60yfdqFbvRCVjKK8EYQ/6lf0hdR9qN7RJf/Fj/9KzP+Uw2niq58fz2LuLsPjV7dknW2MQ7mOP9KJ80QiTuAEjhNms3p4IPrz7l0YgXdHA+9rS18U3drZXsOzVCYelqFnt7nigBkjtrybJvUBFcr2iqp3jx7eUYmacIzACPzgcGt+sn8kYg2hqrF+d2ymd31j+vBwK544jydTyVQmkbw4O4+v73+ZXVuemo8NTQ71Dff09AcjEV93yBsMu9CAI4Dagn5rIOgIhTww4nRBXW6PPYj4zs/igbDP7VKiHj0CGSHYCEyjvT3OIAryaKzBUFcw7PJCJh9k8Hh1Xo/a61LBXj0Ivrg8BqfH0uU2W+0ai0Xh6FK7nAqXQ+7uUnhdCo9T6XWpQpB2dsi5GYO3FwJ2t+xp6esbt24qFIoOSefd589+un3rydO7HU3lajmf9jAWSB2X4YM5egaPybxNkj+uhg9mOOarkYv8OlrgfWn+UMu5oMQ4zSsFea0F/MGcV4VWPq7Znul+zbeO5tQOcIQF3MAEETLIQhlOwaqQcmklQ8HYUiZmSzs5MjEXoIZMzJV2ckCLRJRTO5i0QfMHE0pkDEcIgA86FkPzB9A/QP5L3jcoy8t/kUtZKnG1TvSho+ZhY9ntxg83S5/9m7qq5xUVb54+e6CSNs1OhP+RMgdzwfLQAcxEQw/PLlvBCu/gOJFvvcQouYF8Mtd4aUmmU+fJk2QqjmeJrbXZpprnd/76f9Hwy5dGHZMh8STKnQoJVkc0cxHhdIA7GxZMBznTQc6QpykW4o7DHZMoOxbkxQKc2QB3Nsie9DYMWCpgdXnYyQvaWoPmpoj1c6+tttdUNmyvGumqHfO1xoKChV7Vyohte9a/uzZysreYOP2SvjjGskmmC4R2qtr03KIXP7U0lQEnbIbA58a7IQuXPAkYGHtmaDPKNac5d0fFMufxI7PojUVaEnHyPpcVl7y40/rxvpRdqVdydPJ2OkmVqXx8hT9IwmCKH4A/gC7C3JLpI6HSXji5hBQlR68k/aEUkYDyZTyDiksWM6UDLmq+Uc2z6Drp8vBmrQAYQQCCMNJxJWatSKfmgtQe8MpA/wAzv2hlbUphY/vn9/X1tWUVpSWvX1R+fFdeXjI7O3b9tYPj+GCvn89uYPz0/r7X2m+QPy7HLOmDy6WeXqm8xY/21ifdixHRxoBifdQStjUtdssWejWDCMsmeD+FCL+MWzfnfF53m15Zvb2zAl7husn3MBz2mV8U35UIW3KHcW1UOHFyCMxK6XT2Q3lRX2/kyg/1zQUj8MmJ4Q+fSovf3Nv9ssFk8HQ6mclkrmGgy4dHBUsJoaj59fuih0/uKnkNZPwUzxJYcntl+jx+vL48Md7v7kU0/SHD9ERgY2Pu+PRg7+jw7CKRyqTjyYuT8/jO4f7C5sr4/PTw1PDA+ED/QLivPxT0O8LBrnC3JxTyIajH5/cgqMfnchzvHk7HxrqcKtSjhxETBBthxOLz6MIBS3+Ppz/qi0Y8kYgn3O32+oxen97rUcNeLezV+9xayGuEYLPLa3Z6bIA/bDaVq0vl7pJBTpW7S+FyyF1OhdulDHjVsQHH+pTvy1LI6pQ9fP/qp9t3eHxhDavt/qtnt+7cfvLkVtvnUrWcT8b+JVylFIyeSbaQk4NmjkKW45IC0wDpP5XkMmiAU4Tp/Pjag4IqWzRqME0nFBhx6WAHxTE8lYxTmHjC8LcWcMZlQ+vlGFBBEQ4lqV5wmZmxNHAo6ZRXxkoxBz+/UZDLT6GQBaAGwA4aPgCLSER55MHkjyvJg+YPGSV+kBIIVfZDJeMopcBwyrCGSFkKGVul4NJ8KZey1NI6vaSyo+7x5/I7jR9ufnj+1421r8rKih4+umNUdSxOR8Hl/+tetr+zBVSLJhdqUPaVGkUFOkdu+dp97MpWnCDLFZBxXpwAtee3ttcq3z2sr35BEBiGExiGYalk4mz3/GRra3F4GFb3uoW9rvZhqCNo+DjibR1yNY75WmNB3myIFwtwp/ycmVDHJNrSUXOz9tPLqtJ7HyseNTWUtDY89+orR9y1E+66cVftpKd+wtUw6qgddTaMOhvGXJ9HuuqH7DVTft58j3JlxLE5G95bGzvZWzw/2ckkTrXCuqLiO/WfSs5OjwkMxzK4VNbmMJFpBwzliCAI7Jv1vykAyV7Ej0zCEmNnUdDBafz4pvjlrZbKezJ2uUHF1SpaARmQibh5FMKhAigkUugUbDoEQxo+gPghJlto7AAb04kngABAiVWDApg/eHolDzRSpd8FVCEyLlkRlTJ/gGfB3LYGFRfM8EIjCEiHcZhkIApj0XUadaRxlXKZdICZb3Xydp28VSlsYDWXNTTUfSh7//LVk5pPZeXlJQsLk9elNGM4QRBD/UEOpwG/9kf41e/id5l/+82FFnAwPJUlCAwnTnaWl4a7VvpVqLF6yi/YHNJM9qjUgpdjztb5oHilV348Yz9e7poeUk4Nd21vLGPU/Ie51yRyyeVB1P3k9R0OpwGYRYAL98oOniCwbDYdPyNLr66ur9y8/0P/QPfPvofNz8+W1pa/Kr4P/B/0ksmk0unklYfxtYX6QWACQevz148fPb6t5NURBAG0x4Mvi/GDTfpHk0qcbC6Ojvc4emD1QMQ2G+tfWYvtHmydnZ8mk+mLZPoikz1NJr8cHax9WYutLQ1PDUX6A4MjvSPjA6Funz/k9kcQXwD2uiwLM1M7u5sujx7yaFDYBKEmFDGgkD7g00eC9p5uT3e3NxRxw4gFJPSikB5UeYe8eh9kgiCLF7J6fBaHywCcH26n2uNUurtkHqfc41S6XUq3S466lbE+y8aU58tSyOQUP3n36pe3f2xlsUubGh+8evnTnRsvnt5rb6zQSOkRMNMWwFLI2HIJBxAGNaQmUQPcEcieTMqVSnOFNS+VJqM6ckpHoZ5i/kkaKdRUZi+gDYbL9YriWrTR9UodpSDvhllsNJebA6puyPlqRk0w5sYahUCtIK2jaoVIKRNQ8ZTC0EkuCYURiMk9yFECVy7hgVUq5UkkXCZYXOaMgpacBYTxp1zMVnbmXCD5iTBcZb7Dg9arCv6l9S2trNYg/ciuefz5/e26dz9WvPybzzXPKkqLHjy+ZdSw5ieiP/eq/f/6QtZsyJVTO48feZzmUBCme/EC6SWbTV8k4icHuzurs0tT0YkeS49X3O/mhi0NPdZPg111477mSaTD2lnc+fleJ+tVe+2jpvLbzWXfQ9qyEW/DuLsu5mueD7BjcNsE1DLua56EWyc8nwcsFSFF0ai9YsRaPWipGnZ8Guz6NNBV1+9oGHR+VgsqmuvePfnhX8lZb0eC6umoxaVhQVbRweZc6nw/nTrPYFkaL2kJpHASDHoDSlY5jx/p2C9N0tfdNl7Dx5Ki1/cbK+4qeRUaJVuvZGnlLL2s3aDMSSAGBUcnY2mlHUYVGxg4NDK2VtqhlbVpJO0aSbtanIu20G5TrZStlnNU8g61gsUsHwLCHzR/ADOpUQlsHxxa5zAq+WA1aUAKDJ/cRsk1KDgmFc+i4puVPLOSZ1bzjUquWSsAWohVK7TohDZDp90odhjEdn0nCMEYFByjkg+4CvhPdQq2StKiEjcLO+o+N9aWvHn1qujpx6qyisr3i3MT1+AH+OUMD0QEvMbfoMT4D8YfjJ9LBseowASe3d9ZtEnejnTV74zqp4a0opZnI47mjUHtfLd4BuUvhsXHC+69ZedYn3x2AjrcW6MuKIxOOicIgsAJ2Gt/VnyP3VHLHFvgl8YTgD+SyUQqSRYhDncHvrv513294W+6TL62zM/PltdXvnhxZ3d7jdmezaZTqYtfbSaaggUTi1lPix7ev/+TgltLEODjZrdWxvH0BTUWoMqw4kTi7HB9cWRy0N3nV/YFjdMToY3Nxf2Tg5Oz00TyIpPJZDEikTzfPzlYWFuaXp6bWJwanOwL9aLRoSgSDbo99r7uyPn5ub/b2+XRoH4bDFv9sCHg0wchQxC1IKjVH+xCA3YYsQRyU8AYA4gRzAKDBpww6nB7zQ6n3uHUut0Gr1vvcWlcToXXpfC6VG6X0t2lQFyKyahxfdK9t9xtc4pflpb8cPNGY1PLs7L3j0te/XjnxqOHd9obyjVSzuU8CIWMrRKzFBJy2EFLIEDnAEWu6JyXAo9qfvoMj3ZcMnN3mQ/o9JkCCmGYYbkFCTWX50OhdslrvNJ9kguvMNf83BYmptCWUrkk5/xQMOwaDNtHnkBSkLFCbc+jV5mYe1nekIg6mHEWmZhNtzAtqPSzSimX6T+lLSb0Cb8sVl128NBfn1Zco+0sZ9c++VRys/btjx9f/1D78dmbt6+K3zwz6zgLU9fVkP7/+cLMj6W0kDRTnM7bEr8iVwXH8VQqdXpytLu5vDIzFBv0LY+5V0ftM73q6Yh4wNk84mrqNZb2G9/1Gt8NWCsHu+pGPY0TUMtckDeNsCehjnFv65irftz1acpbP+FqmHA1T3iaJqCmMe/nYWdjt+GTSlDd2FR+5/s/bau8Z+Q8g2WvByy13brKfkv1iKtpJshb7JGvDBnXx107C9H9jbHTw7XE2X4qSVd6Zc7aQ5APMCJxtq/veGDpLAlauA0VJe/fP2v8+EDJrzIoOHpZu0HeYVCyDEqWTtGhV5CPwQOqbAbJH+AxzRwF5cX0ci4oMkaXGaXjLABrmPwBiIROlKWSXCgEoVyoACPISfJUJHmQRELNNgcqtYMoTJdR1mWUARXErCbrshuVXPChtHKWWtqqkbZy26rqG2pevnz+4uXD8or3NXWV83NT11w74McwPPD/svfe0XGcV5Y4NXv2/HbH9thmlmVZ1oyzR45jzdjjdZJkr6NsSVaWGECABAGQiETO6JxzzlVdnZFzDgRA5MRMECQBEAQRiQx0V9Xvj6+7urobgCyKO/LYfKeAU12pq6vDd+u+++5rU8hYfxP4wycL8Sm8UQxH3TiGY56+jjJm8stOwem2Gik368RwEX2q33qnz3q1XXulWX65Xn6ny7x4o3LhVvW1YeuV4YoH89OYB8dxtzcpgXtwHG9qqkhIj+bx8nESTMa3hxTo2toKMCjzeDywxXAk/K3zbY0PBz5wHL9580YeO/9s7PHJO6NBqzY313evh/ZfHt/PBPil0OkksQmnT506apDQwGtZXpyenbyO4zjmIchV345ectKzvrYyeXOkv6Oso87c3eq6eun8xN2rswv3Nt0bq+tLHsy95XGvbKwvLC+NT08NXL/cfW24tb+7savlfEfbytLqwFB/ebW9oc7Z0lTaVO9qqnc1NxQ2NRQ2NpW0d1Q3NZc2NxY1NxQ21jkb6rxN71oaixobS2sbymvrS0or7KXllvJKW1W1vbrSBspegPIU4I/GKvPIedetocqp682FZZr4zOT3w47QaLQjpyPOJMcfizh+JiaST09HDBJgBRFcEGGQmHRiROudgQ1SyCCHtVKT754eNBbxWVZIyfiDEJCS8UcgPggu7iWUHwRrQq5WJWkpZOQZIi9DlmiEzoTiDy9k8cELApSEghiyGykc6LcRZE4a6InupUMAVggqYyG5esh8UlMpWQJCzryAIxAoJOggQPAB3oUg8EGGHeSZXWqtLVoKos4S0WIYmeHsrBMFSe/T8+KzctJzC9KdFvGNi+cf7jv7Nx87UL/kh9vu5xWg+O+asC0ibeTPr2+tba49mJm6OTN+aeJqx2hvxbUO6+Um7UCV8Lwtu86Q2F2UO1LNHK5iDVSxh2sEQ9WCkWruYBm9v4TeX8YYKGcOlLEHypnttnxBXlRudnxSXASfneMw5HcWU3qKcvtK8voKczut6f0l1P7Sgt7i3KHSgqFyxkg1d6RedLlZea3dcLvXcbOrcGKk9t6N9qmxnrnJa8uzdzdWHnjcaziGry/NuhRnSvRpraVKelZiRloMI++USVXggGROg8huFDhMYodJ7IAldkjsgCVAFGI3Se1Gkd0oAg+9FTF6EaITwjoRpBdDgXUuQDJCGJoRVAqZ/CBUrgSecMLyAFIEktmMMi/5AckId3bycbxgxasUCS7HLXMZQTmuy6xyQDIHLLEZJQBOIQYRyMLIBbkUam5c3NnEpJjsnDQ6kzJ28+rOlp7e6O9qk0uZu2/zoeJj5D/wgK5QOA6GTAzHFxdmjKLTRt5JJic+NebVi/bcmW7odrfxeqd+9AI0dgG62qq+3qoZ70aWblYvjdfcvlI53Ft5e2x4a3Mdx3E37kFxrPN8XVL6WTYnG8d99TLYNhIQ8HBzcx3DccyDTk1NipXcsMh3OtoaHxrljY2N5tJzzpw9Nn7retCqra0NkIL5i64PKd2p00nOJJ6OiHhfI6ZgqBvD8enxi6srC16hO75tQbJXuYZh2OrKwu2b/QOdxR31xrY6+OpQy9S9WzPzUyubqyubq5ubmziKuVHPwuqDsft3u68MdvR1zEzfn70/09xW29hc2tBQUl9b2Fhf1NJU2tJU2na+8nx7VVNzaVNDYUtTcXNjUUtTcVNDYVNDYVNzaUNTeU19WVWdq7TSWlltr6l1EgYhNVXWmkpzbRVSXQFXlUNN1ciljpLbw1Xjl+udJer4zOTT0SdpNEpkfMyZxNj3w44Q+CMIfIAki04nMuu8TUOsRqXNpLAa5UAHCukUJq0c0svMOolZJ4O18p2GNLIchJwc2dZchBB/kLGCd8jfGX8QYIWMRchkyU7VN0FURwDtQeJjtgNPcnK2JUD5QZJfmAJzNAFJGZ9KFEhAtpskoRAkyI4sCIUQ5h9kCxDfyQT4nAaRHwFV0zqKVZslSiyaDwAAIABJREFUpEVxssN52RGUc0eY+Qn5eZk5+Rkuq2RitPvhvrN/H4ECl5FQqTuZGvkLIzDlgRI0M/FDtLW1sbqysDQ3dX/86vi1C9f6KkbOWwYbNMP18uFayVC1YLhGMFTBHapk95fRBsrpfcWUVnOaIPtkbmp0bOQbiWffsWkye8tp3cU5vRXs/jLKYBl9pJIzUErrLc7rK8nvKcwfKGcOllD7yxgDVeyhGm53EaWnmDpYweotZ3SXUnrK6ANVwktNqmsdyJULtkJlTCmS21Ii5+Qnp547SUk9BisLCMDhhCQO2D95KRCAHoBzhlFiNUgteolFLwEqVNDYJQR/iK0GMQE1iCOQMQSBMwCM8PITJHhBTEAp4u/NCykIV1OfiMTHoHjNUuUui7LEoS1z6YvtmkJEaYfETrMUnIMdEpv1QuACIuNmUwpy4uPOJiadzc3LFEn4t0NGq5B3HOu70CoV0z/sR2WX+DjxB47jRMaE+NRiGOZxrznNafTs18Lee+HNF75myHnvxnn4bp/tZrv+Tg98s9t0u9cyegG60qK53qyd7LcsjFbP36q9OoC0t+guX2rb3FrFcbyvu/1cRjwlP9Grst4ts4WhKApaGM3MTinUgmOn3mxprHqY7i84juP4ndtj+cy8mDNH74xdCX65qJvc7ekvDlSvl56OjTgVeUzBz8YxfHNrdXy033f+OE4yG8b8FxMlnJ5xH4m6ubp079bwQLtzoLO4p63w6kjzvXs35hfnVjbWN91bGIahOLaF4QvLS6ury1uezeHRi83dTR2dLQ1N5c2tVS0tFXV1RW1tVf2DrS1tFc2t5Q2NxY1NRU0NhY31rsbG0ubWqsaWyvqm8ooaR1mFtaLKVlVtBxUxXl8y4BFSAVeVQ41V5pHOktvDVRNXGuwuVVzGuZTUBKGAE5+SGHMu4Uh4WPSZSB4tDTH4x6TASWbWyUwGCawWJaXEZGSf06mEkEFuM2sQk9KGaAktCGQMtg8h984NghSk7icyn7wUpGwAOvF5rZL8NghlqE9KItuWoggiKnZJx4RO8M7t38CTBuESsm86GaAQWhCwkEyNkCkQk58gUZAzMkRexhQCNYikDwAiXnyjERMSEzL5YQo8DcBUEXoasn0L8X4BPS+iKXDosqW008yM46zM49SU9xl5sXl5aXmUrGK7ZGK0e/s6sr/78F2N7f3NcBIxvNN1Q3EPim959augpBb1K2e3va/zS/99cx735vrag5UH92emb0zcHBgbabreWzLSCg/Uqttd7CYkS0U7kxT93m9/+mVu3rsdJbQLruzOopyeMmpvOW2gnNlXSh+sYA2UU3tL8ntL8nvKqN2OnKFy1lA1f7CK11tC63LmDpXSBopoHc60TkdGjzOrx5F5wZ46WEO3CSNK4bzWYoWgICM96SQt/Riiyi+CRU5I5IQkxPjtk0344YLTLCUSMRa9lwLx2YuJQFIG/CccRAiewwtBIDEZWIQyGVaDGKRgiF2CtrSbpDaj377dO/lNzPzn70QURTZ1mUtf5tKX2rWFFrkDlhDOH8CIDNZypewcSkFOXHxMUkpcLjWHxqZ8IP7AcXygp1Um+tvAHyEadQzHPZgbfKBv3+xvqbVeH+6cnRzbWF/1eDxry7Pz11qmuqGJHv1kv3lq0Ha7zzzaob/arr3aqrzZaZi5XDI/VnGlH+rtQMYud/X0NWfSMnLz4gnhlc+PLziILw+GYSjqNsLKoyffaKwrf4jiF3CQyYk7dB4tOubIrdFLIWs9m5vrf8lPZKARGdbUXB2bfPbk6WNqUR6O4wszd+7fvxXQcIEIFNuGCSG1UQALVteX7t65fKm7uq/VOdRXfvlSy/T06PLK/Nr6g62tLRT1opiZhfkr46OD1y62XGjuHrjQ0XO+q7etb+D8wFBHT09TV1dDY3NZc0tZS1NxU3NpU0tly/m65taqurqiiip7RZW9qsZRU+sEjuw1VfaaKjso0wVZmIZKeLij+NZQ5d1rTRa7PDY9KTsnhc2hnY6Njk9JORZ+4mxcNIeWataLjVpRUGELIDbMOpkVVqemxT//+xdeeO0Prx1553hMeG5empRfwKGk2UwKWK806YHP+ja0B9GRjvgf4h8qD0QqCt9e20CBnfQfQXAhdNUu+CPIWIx8kN3xB1nwQd4LCnxSKFAOQhTO+PM4PmgSbCgCOBKyv4gvzwLgCIEzTD4BrC8jJicTMOTlQbKPIPwBHlq0FIcmS0qJ4mSe4OVGUFKPsagJefnpObnphVbBneudO32JHge+A+ER9FOzw57kOxt0u122tyTxmpDiXnt1/24+1Zobx9webGN99e7opUqHlJF+LOb4H4+9+nxLrfb2xfqrnY7hRvVQlaS3hNZfQh+sYA1WsAarOSCPM1gjGKxgdTiyL9VyhyqZfSX5Xa7sodKCbmf6eSSpw5J6wZ7aZc8cLCnoLc2z88PKzKlNLjk7Ozk7NYpbEImos8ogZhnEKoU4xZCgGBIVwaJiWFIEiQvNMhckd0AyJyTx8gcECDDKrAYpohOa9UJQXmszSix6UQDg8HbTlYH0hx2WOGAJUcyyLc9BpkzIByHXA9uMMqvJ388WCE38lTVeE1W5E1EU2zWlTl2ZQ1dsVTtgicussENii0Fgh2UOWAKrOSJWTgEl51xKQnxybGZBZmZBxsTk2Ad+cgZ6WmUi2l/6afsL4mPOv/jKcVEv+vaVVeEB1Vb+j/L6/OTkQPmdNv1kDzQxYJ8Yclzq0N/s1F1qkl1rUd/pguYuFy1cLRntgy+OVNA5qUmJRzyeLQxHcdy9k/Az0HvD43SZj4W/XlXlejj8geP43clxgD9Gr10MWYm63ZuBX9Qdg3xi3T1tdCEj/HSYQpiHe9z37lza2trw2iMG3NkEPBfuM3HHSb81vu4LXrOBtfUHk+OXLvbVdZ8vvDhYNXFrZPru6Ora4pZnE8Px1bUND4ZuedyzS/O3p8YvXr/cM9zTN9wzMNxz6XJ/X39He2d9W3ttS1tlS1t1U2tNY0ttfWNZdbWzqspRW1tYW+ci8EdttaO22uGzaTdXV5nrq+DhzpLRoYrp0VbEIY9KicvKTaMzCk5GnzqXkXH8RNiZmEgOLR1oOMg+VMDPAzZItUpBU2NNFo/yma987pvPf+s7P//h93/5i9++/scXf/6jf33mEC8v1YVoYIPUqpcBrw5iskAKBFYgsAL0tgXwAnRsAQ3kCPwBWsqR3caC0AlhARIII3x98rYzUd0dYYSW6YauDbUkCeVLoBCUQ27y4ivh8fuVhUpVYBL4CPYR8TW/JXWe81e1GAOpDsJ5jFB+kDcm4Q+iF0wwX0VAE0RTYNdmSWmnOdnhnOzwrLNvMvPjMjKTAP64ebmN+O584PfrcewemM+X2edT4jVz8i0PACso7gH5dJKRvA+reFBglBkgfcVx0N+cfBAPutHdUk3PDaennnBvbm1hKIpvuVHP6srC/NToxPWe0b7qkVbkYrN+qErUX8oaKGdequZ1OjJakSTgONJTRB8qZ/UV5rSYE9ssKZ2OtB5n1kAxpdeV4xCcKNYnNjhFjJzkzLQoZv5JmyazCi6ohAqqYFo1RKuCadUws9LMLIdZ5TC73MwrNwtKEEmxWQw4EgcsAYkYi1FqMQgQg9c4NQBtkBSmXit0sxQkQbwPYWWAhoPEc4SgjSAzEjH5IcAfZFsRska1yKYucWjLnfoyh67IogL4ww6JCxGlzSQyKVkCVjaVlhcXH3MuNTYjNy2bmjV17w7+QTHY1SIVUv8m9KdEeGUZ3jERIz0kfQFAxSmK4phnC529c2myz3W3yzjVb7/eY7rbZ7vRrb/ZbbjVCY3UCgeL6feHHA/Gaq8MljnMBQ/mQRO4AMVUoLoThPenqrzCFXbyzdJSK4p/6OaN4JjT9+7SOdS4s8evXR4KWY+iKPoX4g/i+mAY1t3TJtKIo2IjheyszZX5uanrpOuzW3bJ9ywk0avvJoZYC34m5u/fVknzYKOovgoe6q6+dWPgwdIsiqKb6xtgLxRFVzbW7y/Oj969PTx6se9ib/dQ18DghYHhrvPdzQ2tdfUttfVN1TV1xVU1zvpaF/B6r61z1Nc66msddTX2uhp7TZW1rtpWXWWurjI3VJsvdpXdGCyfut6MWMUxKfG5eZlUWl5qVlpiWsrxE2ExMVFMarrvXlxi1klALYxX5KEXm42KG3du/j7sjajIt1MTj776+s9/8avvf/U7z3xm3/96eu8nudkpRVYdAisQk9JqDHDuskAqBFIhkMpmVgF4YYEUFkiOmGQ+REJuluuDLCZ5oCeYggxKyFkbYtrW/CMISZA3QAIb3QVBEOBpFrQZGWGQvUOCngj29dsLlZWEEjBB/Eqo4oSgT4LgC6E7IXuimALID0Lq4cc6pMNuU/xCnizafIs2XUI7Dfq/pEe+yso+m5J0JjHpbJGNP3blfMgn/3GAQPEQ9f3OolTUBzm2OQgekFgB/z1BWj7ipxsN/Mn1b4Dj/ttO4uAYjuP4+vq6Z33Ft5H/vpTYaGNjbeXB7Py9G+M3um721ww2GbvKOK223A5HdiOU2uWkdNmzO8xxrabYViS53ZbSZk1sgWJt3CMV+tTGIhGDkpaaFs3KOe3Q5FSY8sug/HKIWgXTqmBatZleCRXUwNQamFprZtSaGVUwrQpiVEDscphdBrFKTOxCE8ep51iNfKuRbzOJABQg19b6cIYcuJcWWuSFFmkR4pWagvZy3i5xPqRCJjyAWQggVEJRiP+hj/ywGSV2gx+UEP1fCq2qEoe2zGEotWsdkMxqFDrNUpdZgej5RgWTx86k06lJifEZGfEZmUk0Zv7c7NTuHyAMw4a6W+Vi+u6bfaj4L/RfD/4IooEzXvHpzgfwfRAxD4rhGxtrc3cGxjpMd7oNswPWW12m8V5oYthytV3VX5R7o1V5q92wcLl06VbN7Hi7Z3MpgDAEf5gHYJqgL0ZlTenRiDeLncaHfq33p6d4AmrUmXdGhvv9ogzyK0eDW71s93px8IUECdfurvNMGTc6MVLMzJ2auLi8BNxKgirNPlIsLc+z2TlUen5sbASi545dvXBtoG11ZWly4taD5Xura/MPVuaAxbvH49nc3JxfenB94vbQ9Uv9Vwd7rvR19Xe3drXUnK+vbiyvqSuuq3E11BU21hc11BU21rsa6pwNdc76WkdDra22xlJTjVRWWRqrLJe6y8dGqmZGW2GrPCYlllaQKVIK06gFySlpx0+ERZ+NYFBSzTqZWSM162SAxkf0ctgghU0ytYJ/9cqI3mZMSQsvcxkL7fpCqwo28mTCjPCjv4mPeduJqGwmldWoJNgLQGaACVAdYAZMNrOKWOhzA1MgJjlYCFCI1QjgCAAEch8E8W5AZGe2RRhmkqsY2J5sPoYEmqISmMM3LyPOKuiY2ypFQvmV0FRR6MZmkvyFLMjddsl2ot0AmQuBOQISQ9soP7zMB7n+mTBrCTJWsesodnWmjBrNzgjj5oQVpL7HocXl5yRHRZ9wWfijl9oCP9SP8cejjsCmMw9dJPiowqsa9KDLC7Ozk6O3Lnde6am4UGu4UMist6TXwemdzpzecka7NdPAfLPUmFztlDDyUrIzY5lZJ+zKrHJjXqmxoAzKrzDmVpkKqkwF1RClylRQA9OrIVo1RKs00yvNzGqYWQUxKoy0UiO1xEAr1FGKjDSXnlqoZxQbWaUQpxjmlcDCUou0EBEXIdIiq6LIoiLwR7FNSSxxmqVgckFyh1EKaBU7JA6CFzaD0GYQAmWJRS+yGoVAwEGoXL0QRC+yGSUOoxRsAEgRIEd1WZSFVkWJQ1vq1IF2MEVWhQOWWPUCWMEQ8XPzKXmJifGpafG5eWlcAXPm/r3dLjSKoRje2+XVn+Ih4+bDxcebfyGKRb0f6V1fkO+D7lNygO4G9653TXbbJju1U92m6WHb9XZFd2HOzfPqG23aa22q8W5k4XLx7Gjd1toMgOSgxAj1sy1AHkLQLXhdY9W7J/5shZXYdvcHf0nMzd7n8CmnY94dHOjZdv9ACmTXl4xi4Kagf6CLqxLHJEYzcs+Nj40EWRc/xEmGxvLKApOdTefRj0dFuGw6HEe31pY3VxZvXh/p6665fa1z4vbA+NTV+wv3VtdXPB6Px+PZ8rg33VvzSw/uzNy7eOtG/7WR9qG+9r7W1vb69rZKwH/U1Rc2NBbXN7jqax0AhdTVWmtrzHXVlsZq69XeyjuX6qbH2o1WRXRSLJdB1eiUqfl557IzTkSEJcTHMKjJiF6O6OUQMPnQy2CjAtIpdEpxfUVRa393TPz7dqMIMYF7aKnFpLGZNUVWXbFNbzOpbCZAb0iDwAeBPwjwsRP+IJIyAH/YTAqfTIQMTbx7EUxJqG96UEsX4lmIbQi0QfZlJ0zcfSemCjrOTvwKmSYhO6vukg8iUym7QxZziAyFWEsuyfGSH6RUSxCDEoRCzL7yZrIKlewaB+klFnWeTZMpoUTxMsOFWWEFiW9zqQlZWYlR0SfsMOdiX+1jzcf/01hdWZqfm9lYXyV+dj72C+41KfFl7XFQ5+N2Ly/NTd8dW5y7i7u3lmZuW6VninXJ1S4huyCVmn2Wk3XMrswo1eeUGfLL9bkVhjwwVRopVSYvHVIF08ohaiVErTTRK030coheZmKUGOlFelqRkVZkpIOpDGJWwIxqmFlrZtQjvDoLrxbh1lj41VZhlVVcaZNVWOVVTlWZXVlqUxVb1QCOlNhVxTZlESJ3ITIHLHGapU5I4jUjMYqI9Ipv8hqT2Ewiu1Hk7WRrElmMQqtJZDWJrDqR3eCnRoAi1WVRAi1qsdNQ6jSUOLR2WGbW8YwKJoeRVUDNP5ccn5Ial1+QJZLyZu7f220owXAcx/u72oD+9FHFx5x/ISo1vJ+f3T7JqH994Ed/ef7eta6im82KmV7rWKe2tzRvrFN3rUNz64L++nn9aIdxvEM/f7l848FNgnTAiIIRFMMCxnKsub3xvfDXzZD8ob9ViwtzAjEj+uz7vT0dO+GPD7xvIJAZOMLgUI9ALY2KP62WUOZnJkIP+HCnSv7teLA0l5OXVMClhMVGuixqkO7dWF1cWX6wvrw4O3n9zvXuy/1110dabt4YuD93d3ljaXljyePB3G43hqObqGd+Zen21FT/1cHey339F7t7hjrbLzQ0tZQ3Npc2NRc31rsa610NdYV1Nc7mhsKGKltTtfVqT/XkxbrpsXbIooiOixLz2BYrlJyXBbxAYuOi2QXJvqoNYDgmJbq23pkYT6UmyQVZdkhp1kmMRqnFoPAXSgSkTlSh4AOgjSD8QUAQ3+gut8JKUvJFHpSRscIBCCaUWSEQDHFwMG9H1HZEbQ3siwv+E93mAnvegqfYpjsdGVsEzZMJGPK0o5tqoL4k1JWVjE7IktjQtWSaxGxUAMf3UI4k6D8BQcgVuWT8gWjyzKp0KTVakH2Sl36Udu5dITM5NvbUqchjRTbxleGmh/siPI6/MDDUvbGx5vFsBZiCfIznQ87MEMl6kFH2oDiOovgWhuOri/ftiqQiU2qtU8TMOcfIieNkh8OKfLuOYdeynFpWkZ5WrKOVGGglBlqFkVZuLKgwUcqNBRUwowpiganSxCw10ksMtCIdxa6j2LRUu45WaKCVmhhlJloVTKtBaLUWZp2VVWth1lqY9TZmvY3ZYGfV25gNdk6DjVdr49fahbV2cbVNUmOXV1jlZXZlmV1ZZJUVWRWFFjlobwtUI+R6YH9JMLBH84lFvJSJSWQ1ycBkg+SIQQRqgJ2wstCqqSgyVpdba0qtRTatDZJaDAK9jM6iZdAY1MSk2IzMpHxqtlDGn5u994F84VB3q+K/o/50u4oPNwl9eEfaD0xIkFWWgM/A8C3Mg2MYPj81dv1C8WC1qKeIfq/POtZpvtNjGu3QX+/UXms1jLVqxy7oNxcmcZLuFcMwXxbGe0AMx7v6O49Fvm02yh4afyzMz/JF9FOn321vb9jpaoBeMx8QpNTpQH+XTCtNzUioKtW511dIV+AjBfkIS8vzqZlnk3NTI2JPuRANWLW1ub61tuxGPUCZs7qyePfWyOXu2oHzpZdHzt+ZvDa/OLOxtbmxsYaiOIribvfm2sb67OLC6NTYwLWh7qGunsGu7r7znV2NLW2VDQ0ldY0ubzqm1lFXbbvcU3PvWtPseDuESM/GnjappYjFdC47IzEz5d2jR2LOnqbnnQO0h0knhbVis1EGm2QaBffySK/casjKOe00q806mc0oM0NAh+EFH7BB6hv7wdCuDMIfocwHGUP4BnI5GUmADAtxEJtZZTN7d7EjagJt2BE1+YAAbQD8AWbAxnZEbTNrHBadHdGSeY5AYkZtM2vsiNZ3fJXNrAFLyC3rwO4EniCnUcgaEXIT3aDcUJAuJAivbAtBEJIZ2rZMCTlNA/AHFIQ8/E72fj1sqOY0UH+aByvT5IxobtYJduZRWur7XGpC6rmzUdEni22yqyPNH/Eb8Th2j4+d7dg2yOW+oWfoca83FkrMgogK6Fy5lUfNiKVmRrNzInRyKqThQGoerOHDOoFZK0D0fKteYDPwHQaew8Cx69kuHb1QzyjSM4oN9GI9tVCbV6TLL9TmOTVUp4ZaqKEU6SiluoJyA7XSRK+CGLVmWg1MrzUzamB6HcKst7DqEGaDlV1vYdVbWPUWRp2VAUBJg5NXZ+c0WNn1Vm6dXVBjE1RZxWVWSblNXmZXelM2AJQgMhci8yZuIAkoyXHAEtC7zgaJrSaR1Sj0Oax7m+7aILmvoa6yshSpK7eX2A12WIbo+XoZncfKptIpCQlxObnpVEaOQMaZm981/4LjOI6PdLcohWT88VGzbx9f/xcS8+FVVn9Q26ggDQexA4pjoKuTZ8t9ZbCjVJV7sYQ50w1P9Jhv9cK3uvVjHYabbborTcrxgcLNtTl884F7afrB4uzE7SHvKfjkmRiOj1weOBHzLmKSP/RLW1yYE0lZEafebmmp2Wkbj+dDiVvR7u5mkZTFExQ4ENHa0gPcd96PJMMNzmRldTEl40xCRvKJqBMWSIXjwLINR9cW19aXvH7Mvndt5cH98dH+kf7a7gslo1f7pqfH5hYn55ZmllYWNjc33W63ewvf2HTPLi6MTd6+NHpp8FJ/71B3d9/5C90N51sr6xuLgSh17HLb/ET30kyfGpGdTowuckKOYns+j5VckPnW8WMxsZHUgmSLTmrWAWWAAjHJdBpBXWVp73D/meQTFqPQbFJajXKLUYro5Vaj0mwAN/2AsQCdZpWAwyCDiSB8QDwkYRS//oPYEdAhQXuBGYLSsCNqh0UDZsiAA8w4LJrAvbz4A7AaNrMm6MSILe2I2gIpAPKwwmo7onVYdIAaITI1O8ELcgomlBQhwEewPjeQDtlF1ELO/oTiD7AcMiihkOpf2NvZmMyLBDAfQXaokF6CqHKt6jQp7TQvO5ydeZSS/C6fce7cuejk5KQSu+J6oP/pX+dg+TgeaaBEkxfcb1KyheO4z0Iex3G8r9FiZB2vMaWVm3nMnER6ZpQgP1KvoJmULFjNgTQcs4YLJkTLg7Vcs46H6Pmwho/o+WYdD9HybFquTcexatk2DdOiotu0dLua4tQUFGrzSnS5ZYb8SiOl0phfgzCqTAU1MLUGodUgtBqEUWth1iLsehu73sICQKTBym20cRqs7DqEWW9h1FsYDVYmMQHIUmvj1tr4NTZBlVVYbhWVWWUlVnmxTVlskxfbvIKSQou80CJ3mqU2k8gFS12w12QMYBHQwsZqkllhRYnLVFoIlTlNTkQFa7kGOUPIzwf4g0LNychO4UiYC4szu19oDMP+W+IPUrGJV2aB4TiO+fIpfh+93drvAdKCtB7UdADHdcxHBqI4jm+uLg131J63M6/Vi+722ca6zTc7tGMdptFOzbVW2WiHfrLXunK7dXnx9p2rde6NhaDeRVdvXDwdd8ysF+MP9fuFYdjy8gOpghtx6p2WxoqdjvCXpGBwP0TD+7pbpHKW1abm0BM3Vpa3LYH7iLG2vpSeGRuXkRIWGW7WSYgk19ba6sb6sgfzleGRk1+Y59aVXouhoKpE3ttReP3K+Vt3Lt69e2N+YRo0mgFKF4/Hs7K2PHn/7uXRq0Mj/T39nZ3dLW1dDc1ttYWVtvJiuKTMnE7P/sORt46Ev3PsdHhE7Nn4zOR3w0/EnDlFz0mAvc3ZRWZIDutEiEl58854Ki1NIaXYTApEL/W2RzHIgDjDCisQk4ys+UBMMkKrQR7Xg8Z4cn7EN6IrfHmW4DQNmeQAwILAH0EkR9AUhD/siBZMRJ4FrAKcCnFiALiQtyeIEHISh4xCyGgjSNkalKkJVchuqw4h4AV5l9D5bbELMEMLOlSQvT0Jf+xgAaKT2NR5iDJFRo8U5JwQZoXRk9/jMRLyClJpNEqhRXplqCXwJvix/vTRx85VMx9LBL7FvhtToPPDcBzDUcyDXu1vNTKO1SM55WYBPT2ekRopyD2lk9NNSpZBzjAqOSY126RmG1UsSMMxqdmQmgdp+SaNANbwiQnScMBkUnFNKq5BwTapuLCWjWg5Dh3XpWMXG5glRnqJgVJmolVCVFDWWwPTa020ajO92kytQWi1ZlqtmVZvYdRb6fVWeh1CB2maOisDYJF6C6MOoZNBSaON1WhjNdo4jTZOo51f7+DX2gXVNlGlTVbpUJbaVEVWRalNVWpT+aUksBxkZ+ywzGZWumw6h0XjsunMRplOwdHJmGx2Xj69ICc3g84oKGBQeFLegwcLu7+NGIYN97TJhdRH+Ob91+EPYh7FcDcxsqL+dbvLPzAPGlA16isPI4TY/hQPjmMYtrA4M9hiHyoT3m7VTfSarrerbnXBoxegK+3aax2a612OS71F00NFK3ebt1YmyMP57Ts3YuKOwxrhQ3+pVlaWpAr+8RNv1NcU78TpgFF516fwFdBjOI7jw8MXTLDcYJJq6QnEAAAgAElEQVSkxB/fWCHzH49Mgr6xuZKZHR+XnBQWGQ6rRYRd/dbWxubmA7fbX8FL9hFaWX5gUhXwaadzYv9QY5durC4uz9+fvHtl8u6V6emxxQczaxurKEljvLyxNHZv/NL1iwPXh/lW03df+0M6hfbqu8e+8MVnDjzzhc8e2rfv0MEDBw595WtfPXosLD7hDC8v1WyUmQzeMUkjFw4N9mrtxpzcs3ZEbfbWuyrMRoXVIDVDRNWrnCzdIGDEtskXApSQkQGBP4KkqTaTFxaA45OJDTL/AZaAhaHQxGZWAQAB/oMNSFIPtRX2cycE+LAjagJ5ADxB3oVIzZAFJaGKkJ2IkCD1KxJYBkykb0JhB5lxIctpgxSvQZIRxKQM8lYnIxKzURqKPywGGaKXWlW5FlWqlBHJz/XiDz49gUpPp9LyXIj4xsXWoG/ZI/lqPI6g+ECz1L+C8I4IqNuDo9il3joT7716W06FTViQEs1MPSnIiVBLqQYVSyen6pVsvZJtUHH0SjaBRUwqrlHJMSqYJgXHpOBASq5RyfFNPKOSY1JxjWrvZNYKzGo+ouUgGoFNy7dr+HYt12XguozsEohZCjMrjMxKE7MK9uEPM60BoTdaGLUIuwZh1CCMGoRWh9AbEHoDQmu00GstdIIaabSxmv0Ts9nmRSRNdnaTk1dn59U6eI1OSZ1DVGMXV9nlFXZFhU1ZYlUWIfIii6TEpimyaa0miQWSIyalXi1SS+kcTj6FSc3MSs0vyJYopSqjcn7h/m6XE8MxDBvq7ZAK/xvqP8jiZAzH5x6slAzcW3PjOOb2A4hdj0BeS9iK++/FAeGG4jjuRvEtkNJBMXx+enKk0Xaxij/erp3osYz1QGPt2okB+2gf0lYjvdSmvTtsvTPkmr87DNrCYRg2NNybeO6UScX/oDPaMVZWluQq4bGwN2uqHLtAqg+FP65cHSwshqjM9LTEiI3VRfyDUp4PERubK9nZCedSkk7HRJg0AmI55kHR1eWtLaK9pP8ZMQy7fLFdxo2j5b2dFv2rW8NdgNDCcHxjfXl2dmJqanRi4src3O31jUX/vjjuRj2rmxvvsfOe+s2L333hpWe+9LWvfePrh59+cv+BQ4eePHzgwIG9+/c9//zz7x89QslILkY0DlhjNqj0Cl5tbXVzT2dU8jG7QWI2yhBIheilZpPYawIGyRGTH38gJpnPz8ObfwG8ApBukIkNMvkBeAuf0tOLPHwLlU6zOkhDClYF5V8I9EBgETJMcVi8QMGOaG1mldOqJegNgtUgiA2bWWNH1DYLeBYNebnV7M/mkIkTcP5BYlWiyiYUf5gDm+uS8Qc5nxKKPILwB5kCIQtQgC4HCIFBngUxKQmlsM9tXUGIP4J6zsEGKaL3ThZ1nlWdJmdF8fPCeTlhlOR3udS4grxz+QVZDjP/2nAzSWr20b8Tj+Mvio8dhZAtFokbWa+3AoajGD7UW6kTnGhyUgqtgoK0OFZqlDDnlEZG06voJjnVIGcY5AyjgmlUMA1yBqRiG1Uso5Kjl7MMSqZewTAo2F5QomYbVSyjigUoEJOabVIzIQ3HrBWQdSQWrdCiFVoMAkQntGiFVp3IZhA6DQKHgVdo5JWY+KVGbgXErYQ51RCjGqLVIcwamFoNUerNtDqY2oDQq+GCOoTuI0K8uZsGK7fJymy2sZqszBY7u83JbXNyG22cJiev3ckFD1uc/BaXqKlQ1OgSNjgFNS55baGu1K51wBLEIDLppDqVUCmmc7l5DC4zISEuOyedI2QxBAX3ZyZ3IwBQDMPxof5OiVd/Cm7XP+ob96jxh9fnG8cxX9sR3OOv48DwudV1bs3oVzPq/iGsyNo75RtffWPtIzwR3+07huMzE9cut1puNinH27XjF6DJfsvNHvOti43j19tHu6zD57Xt1bLeZvvK3OT9e9ftpapjka8oxXQvPUN4o+E+E7MPOtWNtXWdXn70+J+ryuw7fTMB/7EtdeFDaW4c9T/16NhIWTmSmhGXlXhqfXnRl+18lNfM7d7Mp6TFJSWejInUKPiY//ioe3V1c2sVeKfivgwahnk2NjYsBhqPeSI77ncK1qnNjWWSmBi8GM/62oPZ6VuT45fuTl2dW5xaXl3c2FwBWmNdeck3fvnvn//Ck0899dSPfvSjp7/wxc8e2H/owEFAgRzYd/DzX3zm29/+9qu//qmcneNCdLBeOXbrTnxWrFyUbTOriFtnSC8hl78G2oXJySbroSrUUAjigFV2SBnEkexUw0KGHUHJFyLDYoXVBHwhoxPioZcggdROs5ZMnJDxEEFs+HSvfoxCaEcA7AglJLZFDKFLdhKIIIH1MkGQZfeKm1DUAjAH4QxLzsKEMCJeFILopRaDzGqSIQaJVZtnUaTIGdG83AhWxpGCc+/wmYkFeecotAwnwrk61BgwFD2Ov9sg7mtxDMfxgbYyLedYjT2nEBHmpZ3lZJzm551Sigt0MqZBTtMpGHo5Sy9n6WRMvZxlULANSqZ3UrEMSqYXbai4kJoHKBAwT/w3qbhmHQ/ScGAtF9JwzDoeohPCGr5XR6LlwlquRce36PhWvQDR8qx6gc0gdOiFToPAZRK4DPxCo6DYyCsxscsgVgXMKoeo1WZ6DUyvNlNrbAxAhzRaGI0Ir97Cqrcx6m1eXqTRxmpx8psdnPM2XruT11bEaysUtroErUXC1kJxW4myuVhe75KVWyQ2A99kEGrVHKOaK5fzhWJRZnZaPoMiNRrrq4tmZ+/s8q0BnhfDAxeUUg5hmvHR36VHhz8wb8INwAmMnE/xQgEP3Hn329kNTxwt2XPU+Q9vWU8YBzHcHfAySMkY0lC3my5k5/CKD4COwYPi926OXK4z3G5W3e2Fp/rtl7tsPfXqycGiGz0WxJDrVORM9xUt3KibHK0qLmQYDDSvIzwpw7Odi9o2sbWxaTAqw8LfrCqz77IZiqK7VMGADk8Y5gHPNjk56nRpz6XGZiac9OOPkHa+HyqCHQkxj0ojjDmXcCLmlEzEBF7LACG519fW15Y8ni3chyNRFMVwdKi/iU85SU99m5r4u8mxYRx3+1Q+fsdV8Cwez9bc/dvDvZXXLrdNTF6eX5jacq9duNTzn7/74Ze/+ezBwweefvqpF//vr77znz/Yu3/focOfO3j40JNPPvnUU0/vPXjo05/+9Dee/XxeQvTErTG5WZGdFmEzq8BARdSkEJyHxSCzGuU2E/BQD+jtslMuJrT4BeAPMtqwbmcWQkAEQqXh5Sr8OxL60IAsT9C+PsChdVh0ZEKFBETUDosOUCO+4wQlazRBKtQgOchOIIOQrwat3ZYjCUqghEIN8hMFyUECj+N9UwD4ILed8y0PZkEsBpnFKEUMErMyx6ZKkzNO83NPcDKO0lLf5zKS0tJiCyiZhQj/Un/9Th/vx/H3GSAdP9xZpma+21ZKLzWLclPPcHJi2DkRSnGBTsHSSSlaGS0YfyjYBgXbqOR4UQiYV7BDkQek5oHJrOPBWi6sZcNarlkr8E86nlnHAeADIA9Ez7cYBGCJRce16gUAlFi0QmA7ZjeKnDqhyyAoNAqKIG4ZxKk0Masgr8UIyODUmhn1FlaDldlsY7Y5uS1OYYtD3FEoaS/kny8StZbIG1yS2kJFfbmxDJEWmkRWk0SvFWoUfJWULxYwGQwam8+jMKmpeZmlLfWz03cWZu5hu0AKQCMN9iilrIAx/qPFo8QfXjID2JhiW4SqFMPxi1MPXhZ37wlz7Tnm2hNR+sTx0v95vEjdOuHblcyCkNtDezMUD3efD8RHOOmXyO12T17tvdamm7pgutSiabBRJgat45eLISjLyDsz3Q3PjhQtj9VsTLfcv9OwsTJNoDxw64/hQZbt28fWxqbRpDoW9np5sWX3Ld1u966QE/cWoaDYrdFLWgM/KT0uPeHU2tLCwyGykOMH4w+LTZdBLwiPPS0VMsDzAoiDouj62hLq2cL9gAzd3Fo16/JpmW9nR/2yxiHEvRcHx3A3KK4msTtuHMdxDG2uMzsgQWuDvb+zYvxWf1G94xu/+N4Xv/vVg5976tlnn/nlH19+7of/vm/fvsOHP3f4c08+9dRThw49eejQoYOfe/of//F/cahZnSMDZxLesxskZsjv8EEMYN7+ZDqpxSADKITcOo6MQshABCAVss8YIBjIDwP0H6QZAkP4NlZZIcBJKH2+IGqfjUdAYS2hLyHTJ4GsCTmf4gcWgOQAhTC+9I2GwB9EtiWoKCb0YWi9TBBMIYtItiVFgtSsQXRLEF+yHXaRB5EcRJNbs1GG6KUkjELwIlJIL7ao86zKVDktkp8dJs4Jp6a8x6YlxCdEpabGlTulkzf7Qj/Yj+PvM3wKZAzH0aF2l471VncVv9wio+UmcXPPMNNPqCX5WjldJ6fr5HSQZNEpWACIgMmgYIPl3nk5C2hOCc4DwBGAMwDJ4QMc/gnR8xGdENEJwWYWg8Bi8EEQ3zyYLAaBWQ8qbjiIRgBwiUXHtxtFDj3fruPZDHyXiVdo5JUYeKVGfqVZWGHm1Fh5DU5RnU1caZOVIdJSRAZc4Y0KvlEjU4pYPHoeh0lJTUs6l5J0Ojoq8VzSsbDj8ZmpQrVKopCrVQp7RUljc93K4sIHMhojF/uF/AKyavMjxiPDH8GCcxTcBXtQHFO03DkcW7nnSOkTJ8r3hBf9j/ed38xocPTdB9v4UgxAUOp1j8FwHJA8PqvQD031YL4CDbLsANh+bCwvjg40Vhvzh6qV9/qRsX4nAmepsl5bGLLdH7FPX3LNXC1eHatYnmzZWh73tjb4MNfbs+U2W/XHwl+vLLUFXpyQLXdIwYDTxYgEFor1ddfJ1dyEzPistDMb66sf4mw+TNgcBp5KdiY1Qcil+C6gd9XW2rJ7a8OrKscwDMcvDbRx8k7Q09/kpL+6ODOF+RJeZF0Oim2QPxg8Mec3770TlhBPpefDdt1ZVvb33n7rO7/59cHDh5559osv/Om1b/zHD/d+5rOHDh06/ORThw8f/uRnP7V372f+96c++doffz9xbzo2PUoqyrHCaotOSuAPYgADMwB8WAwBQtQg/EEGIjaTwmdpGuwOQrZDJS8h4xVCROLbzO8VBugQnyzUeyiSapWADn6o4VOBqEhuIttABwukImdeSNRI8JahC0PhSFBShow/tpWRhqKQIJIjCHYE1ff6FspCdR7kdzDobfX3v1WD/MtpYX6ENO9kQeI7PHpSRkZ8QkJkqV08fqPncf7lcYAg8AeGeYY7CnXMd/pqJBVmKSUzlpMVxUw7ppHkaeV0nYzpRSEKhl7JDsQfXDBjVHKARtWo9mIO8N+k4UFaPqwTQFo+pOXCOp5Zz4d1PMQgADNmPd87oxUAFELgDAJ5AOIEIBWzjmfR8c0absASvciLYPRCrx27QWqD5DZEbjaJTTqRQSPUyfkKCZNJyyrIzUhMis0ryE5Iik9ITktIiIuKO5uQkR6fkpJHp3NlUqlaqdKolXKFkMtJTzxz8s1XOWxaWXXJyvLCbvWnmGd9fbWs0pVfcG7s+hUc/7Cj4vbx6PWnQAoKZB8P1rZOQsN7jjn3hBXvOVH2RHjpJ6LK04sv31vexHE35qtq8dIbvpwNRhilY0CD8VC/Jl7dBuo76haOebw35RiO43hNsV5bEHmxTDB/pdCmyXSywhf7oalB2/0rZXdHXPeG7POXnUu3apan+7bW7uPBDZbcOz8xjnlQq8N0LPz1siJk9zPfLQXj7U2D4zjuXl9BIJFGL0vOPZeTFbe1uf6hr8ZOpxp4ek4nLNGqknPSBcwcL7vme8mejfWN9SXAheA47vFsQZpcTs77mWdeqi9VBjBYHtynDsZw3I3i3hTSxubK28d/+82XfvzdP/3uR39+/xdHT72cnPpmctoPXvzVgSc/9/kvPvO7t9/51o9//Jm9nz1w6OD+A4c+9/mnTsScev5n//H1r399aGiAZxDFnX3biagsBhnZKCJUqBgkIPCOatsZmBL5GjIjQiZItrVsD3IkC/VXJaMW33gfkO4hpKYk3UZAxodwGyP8x3zuIBo7oiVjCJtZRTiIENuT/5PpDbIoNSjnQsCIINhBmLGShaWhyZdQzUfowsBJZg4RmXpzaiT8EcSOwAapWZmDyJOljEhB/ilh7kl6yhEBI7EgJzEpKbLULp642Yc/uoqwx/E3EOD3a6ij2CQI661RlBsF2QnhnKxIYcFplTRPI2NopQydgqVXMECehci/6OUcg4LrzcWoON7qGF/BC7n4xaThgQnygQYCW/jpDQAgdDxYy/V6ipCWE+wIrOGbtQJEI0A0IoteBOsEZqP3SwGbZDqDWKvmq1QioYDNYdP4HHpmRkpqavLp6KjoMzFxCbFRsdG5lAIml0cX8PlSsVqthEw6rU6pUkulIqZCRBHRkgV5Z5mp4VmnX4k78tvXfvvjd1554UzU25WVhajbs9t9PopNz98XmgRSIzsv9+zN65ceifzwUeIPv1ACxXEcH51Z+xm7/Yn3XXsiip8IL94TUbwnvPzTsZV3Zlcxv8CDTOWgOI57cL8piM8w5GFOxk3UfBJcCHGemAdHsfFb/YyMV9KP/QTmhhvk6U5m9FK3fqIPnhqxzVwpmhx23h8uvTtsn7/qWrlVvzE74t5YwEgZpR0vAobhKGZzGsNOvlnshPBdb8UwDCPqWrfdDGQ07o7fKC+GzYguNT8tPf3sI+E/tnk6DC8sRGRqeVpBBp+RjWEecvYK9Wytrz1A3R4Mx3GP+3xjIT3vKC3lZRnlyNryvO8Koz7VjodIDmIeFOhCttxrCnX28fDf/OLl//OtF773lRd//J9vvfH8Cz/6p3/65JNPPvnFf37mz2+/9oOf/ehTn927/8ChvXv3fu7zT52JPSsSc/UaMV2U94c3fhz1/u8dFjWil5sMErNRZtKJQXOQoF4hoeMWwX8QXejI+IOsVyUbjhFFvATnQTwMxCUqor4GlNuQ8AdR1Bpc90uU4PogQmCVr487IeMPQkpCKs8hNKpBJiJqci0umQUhrwrFHKFEy7bsCJnMCOU8iFVBpEigI7sfeQSZjAG1R6AERAIbJGajFDZIEEU2Ik9WsKN5uRG8rBPMlKNCWlxedmxSUmSRTXj7ejeO47s7CT2Ov6sAP9a9LS5YfKqjUlpi4GUmnGRlnBRTo3VyKgAcOgXLqGIB/AFEHr4iW55JxTequQYVB/z3QxAlh0AeAJ0Y1VxIy4c1Qp9rGces41gMArNWAKkFPnWIl9iAtVxEJwRMhlkrsugliEFi0giMWhGklxi1IoNabtTITFq5QSsTC9gsWkFGamJ+XmZmVkrM2ejYxIS4pMTElOSzCfFpOVkFHCaXz+MLBQIRX6uUWQwqhZSnkbEosUcKol9LD/vtyT/98MzbP80I/2XuyV9mH/9FdviLWREvxh//7Vuvv/Tan36SlhyxMH//A78043OzbLu6sq8GQoS9Xa04tvVXhj/8Gg782szqd3Ob9hxxPBFR9kR46Z6w4idOluyJKPqH94vZ9TcBsY/hOO7ewD1uDHWjbgzDMNSD+/zEfFAMI4780GeF4STuAsMwN47jGL65sdLbqi83p3PyIiLDfi88++uZNsVEj368Wzc9aL874pi9Un7vonOq33p/2LZwpXDlVuPm/DX31qrvVe7ylLjdZQo7+abTrsM/CH/sVIWL+QLHtm6NjkxNjBlM0tT8lLSMs2trK+RPykekmv27o5jdbhIrJOmUTDYlHUPdZGNBDPNsri553Os4jg/3t+WnvccrOJEf9+veliIcxzEM93ivq5f6wvwpMOJNxHAM31hfun3zYlNdcS419hs/+NI/7T1w4MC+zx1+6tlnn/3d71/61+ef++ze/Qf2HTy4/8Devfs/9YlPfuPrXw1/75U3/vyzb331QGr424UODawVgxEL4A+yUea2jEiQk0QQOgkVkZiNXu3ItixIqI7VN07vyH8Q+tPtrEeCOAkiuaPediIdinAQAfIRP/IIAiJB6pAgyxCyBCRIEbKtQCQIhWw7kaGJOaRNLrnDC6T3li8R+IM0LyFPFqPUYpSa9UKLMseqTFVyYnjZ4cKscEbyEQEjMSvjbELSqRKH9Oow8D/1dnf6a2hQ8jg+9sAwrL+txCQ8eaFa5jLw8zPi2dnRwrxIk5KlV7INKpZOzQGSDiK3AvCHQcUzqHhGNd+g4gCoATCHUc31whTfQ6Oab1DxwGZGNZewLEN0QkjLN6q5sE4EafmQlg9phZBWaNKJvZ0XNRKDRmxQS3VqmUTMFwr5fD6XQqFk5mUknYvLzkqLT4wLj4pMzMxIycqiMOgMDpsrFkvVaqVeq9RqYBiWyyQ8Fl3IyleLGSLqOUb80fyoVxOPvJge9qvs47/IDPtJ4nv/Gfn6DyJe/f7p139w6k/fjfjTv5165Ucx7/wqPf5YQV5MVmpYVbl5c3MT23UoQXHsyu1byiqXvbXcVWJCiVqEjxaPOv+C4RiOP1jz/Dutbc8R157w8j0nS58IL/2HiLJ/iCjbE1G655gr1n4ZnLj7+q2V16If/D5i4U+nlv8Ytfink8uvRi29Ev3glTMLfz678tqZxddOL52hoGNjD3MmgSSF35+XMG3HUc/GamOZXC6MZ+dFGnk5N9pdU722qQ7tZK/hTq/x7ojj3kjh9CXHvSHrZL/l3pB17lrh0p2G9flR1L3r7xqKuYrN4ZFvuxz67S8S6W0GjWS3sRT0neTM9Oi9ievz96d0en56/rmUjDOrq8sfnfoKEZ9iOIrZbEa+VJhOz2ZQ0jxbAcQMhmFba6se9/r62hKsZ7Nzwxipb6pYpzc21sgwxes8SJRh47gH858rIKO89mUYLuClPPvPew8ePnToyYNPP/vP/+eFH37nR9/79Gf2HjhwaP+BQ/v2H9y377P7D3zmC08ePHzowBe/sFcvpiOwwqSVw2oRAB9GrYi4YwgFIkHCglBEEiofAYwIWRESWtNLJlGAuYjZ6CVCCCwCiBDSAO/dmDAgIRrXkVMkVliNmORBbASZoiBhFGKJt48MwBzkFMy2aIPc3C4o/7JLFoa8PNQCJBRzEEtCm+USb0RQt5egtw/Si2GDBNKLIb0YgA/EIDLrhVZlvk2VJqVF8HNPiLJPMJKP8OhJ586dTk2PLXEqxq73e784KPZwurHH8bcSKGkG7WkuNArCu2qkDh0vJzORTYnn5Eaa1Gy9hmvUMIkyFgJkAEhBmoJTLV79qZobtLFezTdoBJCW78vI8HUqnl7N16sFOhVfrxYYNGKtSqhUCkVCDoNeQKNRKLSClLTU+HNJsecS49PT0gvyk3OymTyhSCwViUQMFpPL5wkEPLGALeYxhCIOl0Hh5aXxMuMK4sI4aVH05PCEsN+lnf5jZszvciJ/nRH2UvrxFxLf/Y+4t/49/JXvhr38rROv/nvkey9Q08Pl/PQiq6K1rmSov/Pe1Pjy6iKGurEtt09OsJuoAMfxkYsDYkhZWOssKoK8iz4yvn+k+MNXZZLpurznfdee8NI9J8v2RJQ+cbz4e/kt+eWX9oQXPvG+S948BrbzdA/O731+7v/75swnnpv5xLfvf+o7s594bvYTz83+47dnP/Hc7Ce/O/fJb83t+Ze1XJH/2ES6BvNV3HykQFdWlqbvT+K+MuCN1cXFse77fdbJTvW9Huj+oHXmomP+SvHMRddkv2W8F7p9QTN3ybl697xnZRrFNr0KCeL+Hpwa5nGWWk+Gv1lZpPXege0MF8gpmJBVHgzDbl/rcK+vzM3e0+lkaZTk5NTo5eUHH/V17xAuFyRTSHMYBYy8FNy94S318VZaoZ4t99baamVDhVpPEzGj8pJeGe7ZscHNboHhKLaJ43h/Z8N3vnP4qS8cePLQ4We//JV/+fpXv/7cv+7ff3D/gUP7D+7bf/DAgUMHDx068Om9hz7zyf995vhrxVatUStEDCKzzjtKGbUiQIEAIEI8BOjEpJOadFKiqyoBOMjoZFudI1F5EZiLCSg9JTgPxCSzQMDrzKsF8ZeEBBS+KgiyBKwNzXT4lCLB9EOQqxg5jRJYJKwmQxBi2hZ/WEj1MtsSG9suCUIkhGW7xVdwG2rc7kMesm1zLkHMBzGZdGIAPsDko0DEDnWeRZWiYEYKc8OE2ccoSe9w6fHpmWep1Ixim+z21T4fcAfxGH88DhzH8d5mu4F/orWc79JyszNimHkxMnqCSQ2SKWyAJGCdCNaJIK0Q1glAVYtJIzCphQYtT6/m61R8k0YAaBJYJ4A1fBIdwtep+D54ITRohAad0KATarVilVIikwoUUh6Xw2AyKGmpSWlpKXEJ8WfjYlOyspJzspMzM3MZrHwGrYBBodDyqNSs5IRTOalnObR0Vm4yLTU6O/5Y+unXs079KSPiD2kRv884/Vpe5KuZx36d9PZPzx35aWr4ixnhL0X/6fuRr/0g+q0fnnzj+Zj3f5oW/TIl9ZiMm1lu111ob7w5emVt9UFQm/cPewExzHP7zo2amqLm5vKenhYM3SB7jj90PLr6F/BVR7Hrs2v7EqufOF76P8IK94SXPhFevOdIUUbR5fHFzX+Mqvrsmdqbcys4jmMYtjl0cf6538185RezX31p4Sv/d+5LL85/+aXZL784+9WXFr7089kv/Xzx2Z/OfeM36xUN4ClQ3IP5FAYf6VT9QAHDcRxFCQ8SFMO3MBzdWl9audO3MOic6jEACDJ7qXB62HFvyDrRC032QPcGLSvXS9fvd7k357znhvq6P6MYjqMl5Y6TJ98rRRR+E7aQc/DzCltbvjKf4NhYeTBxsw9HsbnZeyZYmUFNT06OWlqe/4hXYKcoLbWK5OICHoOWn7K1uYr7S6NxHMU8mBvfWGs4Xy8Qpecnv2ySpODY1od/ErfvkGhv34Vnv3b48NOHDh889PSzX/zlr376ne89t3ffoQMHDh08ePDA/if37t3/T5/+7IEDn3r/jcEoxK8AACAASURBVF85IQmkl5kMElgnMutkBPlBZkF8sIPIy8hMOqmvvVnAmEdM29Z/+p2vSA8JCELKNfgTNORiHGIADuI/AhM6KgKLkA9CEpT4G9sGpnKCNKTk1rt+w1MSRlGRn9FKKqklcAniMwIhnxWZyQhiQXaSnVp8ZbehXejIJh8E4AiCI8QbR1obkIJBDCKzOhdSpCpZ0eKccEHWUWrSOzxaLJOeSqOnFVuFt6504ziOYx+quePj+NuPzjpIzTrSWsozK6jpKZGUzFNiRoJeyTRpeMAxzGvjoeWbNDyzXmjWC2GdADIIjTq+Qcsz6cQGjVCv5kMakUktNKmFRq3IoBEatSJII9IqeWoFX6ORKJRCiZAlELKFXFZOdmZGVnpcQnxMQlxyelpMQlwelUZhsHMp1BwGlS2XKgwmnd6oVqsVYj4771zqqdcS3/1Z4js/jn/nx2fe+lHsez/Oi/ptetjPM8NfyAx/IffEL7PCXkp87ycxb/3H2Tf/4/2XvvLWS1868ed/S4l5WUSPFhacNmpoVeXGwd7mu+M31lYfkOyzt1WVPgwu9xo7YR5vNcajiEfIf3ilntKG23ves+85UbLnRMmeI8V73i3ec6Sw6eocjuOvy3uUreOEzwe+gaP3F7HJac/daWz8Pjox5Rm/i05MuW9NYWNT2NjU1ugddGHBf3AQBO3xka9A4I8U6nf2QHEcxz0bC8sTvTP9lsk+6P6I/f6l4skR68SgebIPutOlvd1lmBmyrY5Wb82MuNElYi8wU1HtOhn1tkUv8t6NbXeqxLNtbW2FVsGAtXN3b8zdv43j+OLstMWmyaFnpqREP1ia+6ivfIeoqnJJVLI8Hj0/N2ljfdl76igBQPD7t6+N3x2jsM5Sk/84fn3gYX1ZvPt1drc996uffPn73z/85FPP/Ms//+KF//zmd77+mf0HDh48uO/A/n379j3zzNM/fP7b2alRLkQG60RGrQTgCaNeTCY8yJgjFH+AXYgRbtu77Z2qaUJJEYIaIUMNC6Qib2CBFKRROdh6hAAZZPDhWwg2CC1w9eMSQlBCIBJySoWsWgXECUGQgLOyBFAy22RPguBFKDsSNO2ERUKIkGBuKUiX43vvRCadCNITOmIpIT4F/IdZlW1RpGjYZ4S54byso/Tk9wTUeGpBEo2eVmgVXBsG/V/++ruTPI7/usAwrKvBrGS801zCgiVZaQlhnNwoMeWMUc01aQRmDRdS82CNENaJEIMIsCDej6JeYNSL9VqhSS8zGpUajUSjFBk1Mq2Mp1aIpRI+j0djULOZjAIKNTcuITYhKTE29szZhPi09OwzCecyKTQan0MXcSRKqUoq5DJzudRUZmY0JeUkK+sM9VxEXszbmSdfTg/79bljv8yM+FVO2M9zT76YFf7LlCM/SzvxU/qZ38a+/v2zb3w/+s/fj3zle+Gv/NupN3+SEvMGI+u0QUKpKYGH+9tnZ+5ugnJIUrNfEOQuXSHxkLxg0Ij5gSmbD4xHiT9Af9qj2v49R+3/M7L8pOkivepGqusKq3ZsccONY/jyhhvzFqagW24Um763KoQ2eZo1vmZdqF/ja9e5uk2udpNv2OBpV/naNYFug6NbZ2qW6fJ1hR1bXPA+FQbqPNGHyz5tI30gpGoYjqIo6jUgwVAcw9dnV251zg8WTg9Z7w7bp4ddU4OOiUHrRK/pdpd+okc/O2xfvd2wuTyK4Vs4jrpxHMfRiirb6ah3ymGJt9zXs9v77fF4fN1VAq4n5sEnRrvdWxs4ji/O3bPZNbmMjOTkqA9slPzQUVNTJNcqqSJ2Tk7i6soi2UoBw9H56btlNv2DudkCRnwRxCbkxh8y3ESxbkd78zd+9v1n/+1b+w8/+fmnn/navz73xa98ad+B/fsO7P/UZz/zgx88Fxl1lJIZC2n5OrXIoJVAKiGslRq0EoNOSNZ/gBlwOxKISAjwISPQSRDmILYPSsqEgg8gUw3CH7BB6iv0kBPdTMjQJAh5kEAMGJi3rRAOBQEKMv7wyU0CMjUE5vj/2Xvv4DbSO1tUs+9VvXr1dsfjXdv7au+t2r331t3y83sbZhzG9jjOOO/a3mt7xpoZBWYx55wzASLn0I2cQQIEgyKVEyUxiElZlJjBnCOA7n5/fOgPHwBqRp7hemQZv/qKajYaTYAC0Qfnd875WUODyIKYlRDcgDZQ4P4Q/iYci+wpDQnpT4XdFGo+2jP8g4aGIfhDajGA/HWRTVnWhBUpGpO4VdGc8qN1OR/y67IY9UUNzPImE+9+/xX0Ty2CPv5sK+RNvqtTp+NFn29hGITlmalRzPJkWUOmScU3qoUmFd+EiwD+0IGGi1KIy3m4gq9SCjCpUCHlKeQikUjUyOKUlpampqaWl5cXFOQlpSTmFOTnFBUUlJUU11QW11SyxCKhTCCRCuQyoUDIrq8pZZTnNhQkMgriq1J+m3PkhwVRPyyN/VF57E8q4n5SGP394sS3i2J+kBf9g8T3v33s4LdSD72VePDNhIPfzYz7RUnqL3mVsaKaJDk7/4QDv3Ku9f6dvvkF9653B6Rq0c+R5t1DHAl+08UzbZWf+PeJ3Jf49Pru/cMfBPhlkG/UXH4lynUg/vivxd1PFjZpuoKgfbkERVDlbQ+03fPe/nuLf/utpb98ff5zX1383NfmXntj/vNfm3vtjYXXvjr/uTcWXvvq4ue/tvDaV+df+9fF116f/z++slEhhAGxtL3ikzz/vX6VFOQ/yJC3LdJDUpR3a2X96XV3t3Gy1zA9ZJsdaHIPWKcGrWN9xvEew3S/ZfGuY2Pysm/DTfm2V9cmrQ7poSM/d+r4fjxD+j4iOJUkyd3d3ZDHQ5K+rdVF99gQ2Le8NNvi0NZzq3Jyji0sznyCZ/081dnZqtRgDBGnsDB1c3WJQvtEFHXtcrtWxpgZfdJxwvb4YR9N7n2iIimKIoYHbvz63778d//t86+++toXvvClz//1lz73+ddeffXV11577e///u+PHno3MzOhqihVLWfrVEINJjTgQp1KqFWJjSoRYERRzBHCiOjVfr6EXgH8EeyakZl0cngYpFhQOBIS1ok2aOAHeiuSBI+sQNZ4CKYJNgajUaGysM6Fgj4ykDT60Y5Zu1mFAAgoeg3qs4TAixDoEEKN7Ak+9jTRPPsMoSErKOraE4hA/AE2gP/FhlVaFYWKxhR+dTyn/GhD/iFRfU51RSaDUd5k4ty+cYoMeZVF6s++SJLsOW/U82MuOhkWvBHDBOz6fG5NBi5lKCRMXNooFzNFogaplC2RcHi8Bja7ltVYV1tXWVpaWl1VlpaemFuUl5KZk5aVXVJRXlJVweTxGtgMtpAvx1UYplJIhDI+g1NXWFNwrCbnUH7CL4sSf1WS/B+5UT8uivtxWfw7FfFvVyb8uDLhx4XR30/58Ntx734z7r234j/4TkrUD1IP/6A8930JJ/90u+r6JefpE6a+ngvT7qfLS3O7O1t+JTXAGwRJEHu8pkk6tzPk4oUEPxL7K4Tax4i/fdR/UBRFEST1P8rOvhLTciCh/UCU4/8u6MQuj3l9IMvTR1LEo9m192S9Bw7b+NemqKHhxf/61uLnv770N9+a/8I3lr/45tLffHXlC99c+OI3lv/mzYUvvrn0hW8sfPEbC3/75tJff3Ppb766ydXQP23/9WXBV1M4D88vpPdSJEkRnpXJtUedM/16d795esA8O2gb77ePDlinbpsn+0wTvcblIefGk9Mbk5ennp5rMjNPNMlo5cfHvAI8Hk8YQCHmxu+BUbcURa2uzLscaga/KjM7bnZuar+edUidPdumwOQMEaegIGVjeQHuJ0nf8vyM2cwVcwsvtlnGxkcWFt1oOuofUnT3jaJ2d709XXa54Njvfvedf/jHv/vKV/77j3/81m8P/u67b38n6uiHCfFRKSmx5SWJWjnLoBIAbZcfYSD91z0XxB9gGbWykE4NypEYtTJwGMAftGpEEv65fE8sYgkMVJM/C6mgZAmqh6DP7xdMWAxKk04azn8gZuCgZHSzXgFBAGp1CQkNC7HAoMjjWZQGBCshx4SEoaEKEghukLvskeGGkDFB9qI9f2MWg8ysl8Jl0UnMqkqbskjFzhRUxnErYlhlsbyG3JysuIqyzBYre+DGSeRFG4EfkfK/DK6dVBmFcZddjSacJVeIGhurqyqyGY0VTEZNbV1lA7O2oaGusLCwtLS0tLwktyCztqEyMy+joKyEK+Y38rksHl8iEbHrSng1eZyKXGZJJrc8nV2RwavIZOTF1aS9V57wi9L4H5fH/6Qi/u2i2O9VJf00P+aHmYe/k33kWynvfz3j4Lfif/O1o//xekrU2+V5B6tLExTSujMdxu4rrgdDXesrsz7vFjKwLPCJnQr/PBz6MZVE0ABB90SIkOP3vMsfWPTj2fvT+yesfc5fJyniHda1A0fbQdrHgaOt/7WwcxPxd/BOPz3wofNAdJvs8ji5trbTdna75Yyn9eyOq9PTenbHdXbX1bnrOr0FvgU3tZzasZ/aOn6O8mzR/xkwVuyTP9SwPQT9KIOMWwEui9Zabq+MLt7tmOrVufst7mH7zHDL7KBrZsg6OWCeum2euW1Zve/aGD23O3dl4Unn9sYU5fHRVA2x50+nKMrn84FZMPDW7fWViUd98NuV5flmm5LJq8rMinXPTHySp/0cBfBHo4RXUJS6POdGHi3RdaldpapprI1TM/MX5t2ra4uf4vVHkDR3R1LezYnO7muSg1E/i4t5F5M0OI87M4uzkpLjEhJjjyXHlhTGqyQMo0qiU0sA8jCpxXq1SIsLUMCBciHIkiDAwg9KwvQi0j0XlIw8Sw4SogiB+MOqCxpfEkaHBPwg6Od+JKpcGmIkAWCFvlqHhpDC7ZBGTEi+CMpPoKAh/IBglUloBAgYkoeaa1AgYgtKXw0KsH8W/gg3OaNdKrtRbjfKaVmMzKyX2tTVzapSFTNdUBYjrIpnFEfxGHnlpRmFuYltNvbo/WuBF1kkBfXPu9A3qK7TGrskseu4QMAoqK4pV6hwrojD5jKZjXWFxQXZuRkl5QUZ6UnlJbksZmljbW5dUVJpZlRDeUZjeWZ9cXJtwbHqrMPZh79XcPS7JbE/rEr6aXX8T8viflx+7GcVCT+tTvpFcew7+dE/yov+ScrBbya++/XoX76RlfzLqvKj6VHvMMqiBfWZeox5/oxzZGRoeWFqa3OVoiMh/KR78Fsp6uEKIhtAjhXhvyQ9xzvwPn4+94Rdv/aBVtn3/HUiwz584Gj7gYTWV+LbDxxtidcPkCS5vOEZnFonKN/dydXPpZ08ENUqvTJJ7niowQfkwP3dwXvE0D3f4LB38L538K5n4I5v4L5n4I5v8K63/4Fv4KFvY40C/0khXa5PUWF3J5B0EHQnFfgtEyQB9MQEsbnwaPHBqdl+68ygbW7YsTDsWrjb4h5unh1qnh+2zw07Fu461h63b02d2XZf31oe2d3dJulQ1z0fT4gEZHFmfMU9CsPLN1YWm+0YW1ibmnZ0anrs0zzxj6jOzlaxQsKQcHMLk+fdk9B+u7AwZ9PzZNKC+sLfNksrNhbdW1sbn1BE7f/H50/AJamFe6e6TjTGHvv3hNgjCl5dS2vz0eSYjKz0mLjo5NSk0sI0XMw04SKdSqxVCw2aoFYLCj7gAiBDpxLqVGJAaejVkhB0gmCRAOeB4hWgGtlLJikO+byOKkJsejmIDwc7DToxiE826aQmvcIU5A0J4kv2Eo4EsjRQfBMisLCGJXnY/JGpOGi7hLtwwbcWgxKdGoOmk6EsC7wjTGuFce/NVg1Y8CbkXhid4upPQ4FYBE2aB+ad4CHDcisNOKxGRZNJYTfKm0z+6DaLQd6sZdjU5TJmqqg6QVoTX59/SNKYW1eRUZyf4jQy7/R0gj9g9BNkpP7si7jcoXTIU26dEIlqUjPT4mQKsVIprCxOrStNqciPL0x6Lzv23wvj/j0/5qeZUd/Pifp+7qFvZx38Vk7U93Oj38mL/l5x7A9LYt4pjXu7MvFHlYk/qTz2s4pj7+RGff/Y77+R/MG3Et77WuqRt6J/90b2sZ9WFEWz69Ml/NJbN85OTo3MzU+ArAEqQFEECigWCPjJN+BWQMAHnZ0J++DkR137wq8voPu/P0F8e0onP03tc/+FJElnz8yBaNeB+PYD8a7/Pa710qO5e7Pb3228/PmUk/zOEYqk3uFeO3DYIeuap+7cXfovby389dcXv/Tmwt9+feFL31z80puLX/z28pe+vvC3X1/44pvLX/zm/Je+sfDa11a/96FvYjq0s/uZ0qskSVKkZ3Ph0dzd41M9Bne/ZW7YMXfHPn/HuXC3ZfZus3vYPnvbPjNgnb/vWHvUtvTozOr0oGebBlL+QXsAcxAURXm8myStnSMpYnr87u7OBkn5M2631peczRq2qCYt/cjMxOg+PncSGa9z8eIJiVJcw+Nk5ifTLAtBUdT1Cw4dXtFQdVTFzdjZXKG8O9tbawRBhPuK/7AfTVEURS3fP3WjnZEQ/7+SEz80Spkdx1vyy/JKKwrj4qOSU6OLCxLVsgadWgL6L0D5YdCITGqxUSXSqYRaXKDT+AEHhCMI+REEU0KUImhkSAg0AfiDRiHyEOoinAhByAyoLVVAHQnkNkIIFXA8TChBOzLw54bJR1CVRkAlinZGmixqOMcOzpqBAWUovICLTnDH4R0hqgjpuThs2marBuSuOmxqp13TbFU1W1UQSaDfglOBuXpwzC+8FeyBU/fQZFiLSQHwh82ksJoVNovSapTbjXKHvr5JW6lgp4pq43nlUazSozJWTl1JRlFBssPMHOw9Dd+CI92XP/MifQQgnkmKutQub1am3jojV9SlZcT95tjhH0X96htp7/8w69B38w9/ryj6+9mH3iyN+0F9+i+qkn5cmfijktgfFsf8oCLxJ2UJPymIeycv6oe5h7+XcfBbSe99I+Y3/xr9q386/Kt/So1+pyT3oFXPPtGq7us+++hez/LCxLPyrD+regbZ/6LU/vEf/iflXVjf/afqyweiHAdiW/9Lzpnq1kf/UNT5SrTjQIzrQGzrYc3AQWXfXxxpFd1wk7fvLX7p64v/178u/tUb86/+y9KrX136y9fnX/2X+VdfX/yr1xc+98b8q6/Pv/r6/P/5zwt//z3v4F264UKPpnuWsfWPVqSPogivZ3N9Znh+qMV9Szs7aJu927z40LXwsGPmbtvsXedEv/XhZdx907B6x7Xx8PjiyOmF6Z7t7XmS9NG5ZQRJeSiSorw+EKtKkpRnd3N29qn/h5AkRRGba4ttLiNPVJeSfnhq7Mm+PQOEwyNJ8vLlU2wpp14ozMxNcE+OAKDtnrhvVdepFSVVeb8e6jlLkT7K593cWt3Ls/NJauH+ya5WRnbu0eSED/XihlOn2yuqi0rLCuKORaWmx5YVJClFNVoV8N/7VSAGjdioEgEsoleLdJpw5amIZjLE6E3gW6R3E6QjgaQImmwWHAouhYAAoAE0ERXij+AlDd4ZEn0ROBLNI0Fjy1GWBVWKoNJOcNWnoQCgJQIgABIVKEWBilUhqwEgBX1fNaQ30OWwaR02rcOmdtjULU1acLzTrgEL7Ac/GmAL+EjgNjgGXeBWOkseh6jFacUdFsxmUtjNyiYL1mRSYPxctSBLw80UVsUC/CFhZZcXJhYVpLTaucO3zwY+O+7LqzNSf5oF3teA9JCiqHMtEh037uYpXFqXlR79q8zD3834zRslMe8UJ7xTeuxnRXE/Lo5+uyLx55zCD8uTflGR+LPU334t7b03k9/95qFf/vOh334tOfYn6XE/z4j7VXVxvFnDvnTG2nfr/OLcGOHbDqE0npXk9J/6TMEc0+dRZrxQ4IPaX/wBJQ7WnukD0a4DcW2vHGs7EO06ENvxSkLHgfjjoCNzIM51ILZVemWcnJnbqhJtFHE2yvjrpTywNks5myXCjRLuRgl7I5+9kcfYzKrfsR4nvD46uAqKQz/LCiHBCM/mxlT/3GCz+5Z+dtC2eM+1dL997l7L7N1m94B9rM883WObG3TODTpXH3XMP2hfHL++sTIJYj/AWXzebRCqT5HU8vzo+vo8anDaWlttb7eIZMzUzKPjYyPUvr6S4KkA/mgQiTJz4yfHHgJN7qlWtVlVya2NxjnpOztbFEURBOHx7Ozubn96epskyYX7J6+46kvL0tJSjprF9adPtBSX5ZaV58cnRKVlxJQXJuKiWj3NfwD0ACBIiJgjvBcTfgDavqF3SkK4EBANDu9lCh2QFkSBhEgWzHoZDSb87AW02PjHPfjPE4RLQKMnGH8E2Xfht5bgTDAQx06HfCjhpR3iDwgjAHQAWAQQGDTfgAOQQaMKLY0e1Ogdm60BYOG0a1qatC1NWog5wB6IQsBNEFvARxKCPEJOAqEMPLK1SdNiU7ns6mYr3mTBnFbcbpRrxIVGSb6qMVVYES2simWVRIvZeQWFidWVuR0O0ejDW+hL+kV7t43UH61AUiXspnc6hGZJ0vXjCl5FZnbMbwrjf1oa/U5xzE/KEn9eHvfzjN+9mXvoB0VHf1J09Gfvfv/L//G9L7/30zfiP/hJeX60RtnQde3E2MT9re01z84uTIgiCS+Fdus/oxcaQRAej2dnZ+dZ+OMF/xPYz/wPNBA9wzp04IjrQFzbgYTWVxI6Xok7fiCh9UBC64Gk9gPHXK9EuSQXR0nC651fImeXdmdnSfeib3aenFsg5haImUXvzBy5skxSBAUdRySYpErAF8BnjEFgR42kaBLBS+2sLY92z/U2ubsNkwO2+SHH3JB99q5zrM881WuZum1+fF0z3WNbHLCvj3Qsj19YnunbXJ32ebdJkiRJn5fY8fl8pI9YnnlCESRJP12CIjc2V1pajRKMl5YV9fTJw9DH8kn93CF3vHbtnFAmaJBI0nMTxkYfUwTpnhyxWfi4rKih6DfDPRfA8/VSPsLn2dleJz8y1+Q5a+nBmcsuRlFpSmryEbOkzuUwFpXmVVaVJCXGpqTFlBcmqiW1OpVQreTR8cZimHMcAj7CGyshM2LC2y4hZ0ANumHIw89/APTwLMMLAjVkCLCQQZxB8x9BNAnqkYF9FhgbD823IZEbUGdqN2NNFgwSD3YzesnXOu06h02LfouSDQB2OO26liY9WBCLgDvSX/30BsANEDrAbXBTODoBPRqAOVCOBBzmataF3wscCfBHa5PGaVc77WqXXd1sVlpVFU1YEcZIFFTGiGviWcVRAmZuZVUOh1XR3iyM4I9IBYq+VFAE2WJqbNHmdZ1Q1henJh/5VfrRtwuifnjw7a/8x/e+/PNv/T///v1/STjycwW7xChlOkzKm1fPu6fHt+kxn7REFNEfhgUvfuavtOfnPD7zh4rWfuo/QNOVpCiS8ux6yDTr8IHotgNRHQfiXa8kdBxI6jgQ2/EXCW2vxB0/EOeSdrnJh4833j60+q13l7/z/vJbB9fe+mD12wfXvv3e8lsHl77926XvH9o+dRFhUz0kPYkE/qDPtAjad01RtIAZJLD5NpeXn14f79ZP95rmhpvm7zsne40TfYbJXuPYTcNEn2F6wDw3ZF99dGJz4tzq1IWF6eur8498O5vb29sURWytLy0vT6FKIoIit7ZXT56xqQyyzNzYAP7YjxBc1HRz8+YluVJSKxYkZhwbffKUInznz7YYTBxm1SGTtMC76wE/lKBIkvB6dje93t1P/wBWRi5cdDKKStLSk4/q+OVGo7y0qrissuhYYkxyckxpfgIuqgadFzDDSa+WQAgSHv6xp892L4NMkClmz7vvOWI3pJOCKjNQqIE0UKRIXwaNXpVBXgTts4Tkf0AJSHjGKOQ/IAShCQatw6YF/QvwLc1wqJ12TUuT3mnXgU4NTUUEgQ9Xs8HVbACYAxxM36RFl6tZ52rWQdwQ8i26M+SOcLU69K0OPTwMPRKeqrVJA/BHS5PG1ax1WDC7pqpJVSxnHBNURwuro+rz3hc1ZDHrCwS8apT/iNSfeyFvzhRJKbmFJnHSGWstM/doSer7hWnvixpLhKwagxY7f/7s5PTE1tYG8pk21PtK0GM//O+WZMAPAmxW0P75R36WH1v7a5fd99rv+S8URdHDrymKUF8b/0rFhb842nzgsOOVmNYDsa3/W6zrQIzrwFGX5LrbNzg8/4VvLPzl60t/9S8Lf/X/zb/6+sJfvj7/6utLf/nG4l+9MX/gf+7EFS/vem48Xe0ZX1nZ3EXx5wuAP0ARJAjDp91QdMfEu7Mxs/zk6kyfbWbAOjvknBq0T/aZJnoM07fNM4NN0/0WYJxZfty2NXVmdfLM7JPLW8tTG6tzczOPPF6CJEmC8kEz9+7OxtVrxzUmWXp29KOHdwN2rE9R4a/I3t5rMrW0WsQ5khj16OFd9+RTm10pkZQ0VvxmZKiLCno1+3ze3V3vzqd/Wa89vXS2GeCPI1puodWGldaUlFeWHEuMSTwWU5yboOBXQeWHBuNrcZFO5Q8fg72Y4Nj1oDFmKJigezRinUpM+1wkIQwK3akJ8eLKwCg7sI3KUVEUgupJ6RV0KyRU4GCasJyxUPMtzOFADbeokhQKOCBXAfUZsLfS0qSnKQo/pKCxgn5P/EHDlMACEKHVoYdwAWzDPRBMAGABFkQV8F7o3VsdupAzoOd3NetczVpXsxbgD6dd3WTBbOpqq7JA0ZgkrosTVB1mFP5e1JDGZeYJuBXtzfzRh7cizEekKLo/TrtFKPfTYZep4VK7/PGd3sW5qfU1f64SzBdAgAdJkf6hYGh8KAnmnlAEQfm8qO6epMl4cn8+EP5nlNfrRUd8vDh/Hfvuv/VzACSxA76bWd1RX5uM1vS/2XD5H0vO//eSC/9QeuG/5Z3T989Rj0bW3z668q13l996b/U7Hy59+/dL33lv8a3/tfLdD1e/+fvVHx+lOq8teSnngFt8YezJ/AY4ObWXkemPty1LGwAAIABJREFUX378C80jJEVvAzjsf0HurrsXHnRO39S4+8zufvPMkHVuyObuN08MGNzDNvdw80S/eabfvvjQtfX0HLk2vjj/9MFQ587GPMKs+EjS59vZvd51GteL07OjHz+6Bx/EPjwR5P16eLin83KnsskUk5XscFrPXzhpsMi5nCybtor0bIOWE0mSwDxLEt6dna1PoLcK9ExJkqKozbHr553skrKM9OQjOk6eswkvrCjIzc9KSY5PTIotyTum4FdpcREcL6nFRWABGAGQRLBvNnzOnAyqQ4DmA9zRoJEaNKK9+i97BKoCLUiwM0UJEsPMehmi3giZviYL3gmjzOTokehdLMiUOySfQwGj2cNDO2wmfxsFAA6nXQe+AmyBAg74bcgCGAWADxSCgA14EwQWbU4D3EBXq8PY5jSB1eow0vcytjr0YA9YrmZdm9PQ6tChJ0GBC8QuEME47epmK27DquxYsZyZLKqJEVcfqc9/V9qYzWHk8jnlHXbB/f4rwa+1F+7zaKT+SEXAzrifu9jeWvN5d0nKQ8L3sYBt0weRA0lRXuBQfMaoUwA2/BHofoke8UlDvfanPrL54tvd3d7cXN8vu8D+1r7qTyn/ZZgISCL8F2OKpAiC2NwhNrZ9GzvetW2Px0uQhJfa3qG2toldj29ri9rapba2qe0t384uublFErv+E1LgRKSfDKCZD3j+z6aCCQiQdUQQXuSFAOMHiI250aWh49O9puk+/eygzT1gH+vRzd2xz91rmRiwTfWbJvpNs/3WxfHr87MPZx+fXZw8Nzl6ZX11EpyPJH1ez865iy1SnSAp7dCD+8P79zQQ8pAkL148ZbSb1S02x6VTOrPm2o0LzR0mqbBgsO8KcrCPosBwI8/uzsanxx/bEzcutHDyS9Mzk4+oGZkOOyZVCHPzMtLSE5KS48oKUuTcaoA/aAgi1mBCCEG0KrFOLQGLDlwPGqMKQsag2wUdDQMPRvYEqVP3asEE+iYIdJAhSe0Bi0pI6ySYNZGHnUQBo05hQhediqGgR+AGTccF+4GrBWhFaRZEEwIy6H6KFt0Djml1GAG8AF9pBgICER0AEAA9tLcYUawAYUeHy9TeYmxvMba3mNtbzAB/wI29lgE9FQJfgigQKAoB+MNuVjbjNU14iZKVysj7vbjyKKv4iIxdWF6SymksOd4kHLlzgwqC1BH88Wda/mgAEHOAyNQIwkuiOdeBuBgwHIT0x28AVAE/8foICr7bozwHksxBwZ/3YhXM/3gBH9v+4Q+C/i8MgEHQlaBoboA+EkWd/v9IeBjSeAtAjReV1PqDiiR9W4tPFu+enO02TfUYn97UAggyMWCY6je5By3TQ01P+m13b5qnBtvWJ88tj529f8s09eDC2uJDivR5dz0XLp/ENeLU1Kj79wYpKqDAJeiZfgEO8Dl+Yei7M+wcnTnjEil4ArWEh/FsTqvWYZBo+e3HrWAGXnh5PB6PZyfwv/aHAhHAf7h7z7m4uQWpWckfYMycJqsC10jzC7JSUxKSk6PKC1Nl3DKtQqBV8DQYX4PRMg5MBICIH4KoxAaNVKcSwq4KAiOkdAR7aMg64EvosS/i4K6NFB6DtmDQXgzKgiApqEroWwGIBOaWhjMicD/KeYCBcP4cML0yJAcsJGrMGpw6inRh1BCF0GSGBoAJtMkCuQ2aljC4mg2QuoBfWx3GVqepFSE2Wh16ADhonGGg8YeRxiLm9hYzfYyh1WlyOfUupx7CDsiX0OyIAeU8YF8GVbw2WfBmVaVDWaRmJnOL35dWHBWUxYgY2QVZsVVlWaccstH73f6ry0vxphGpF78+W+bjT732s/8CR8giKmGIJ7z+HYhNN0CQ0MTG3KZXdnnc58/8pHWmAWTzp14E4dvennuwMNgy2295elM7O2h2D9jH+63u4eap2+apAWf/Oc3DW+aF++1Pbzsm7rUsTFzt72ntPGU50WFpdupECk5S6of37/dDXwxocwbBO/+v93nCH0PzdEdG7jDqSrML0zOyo3nMonpGsc4qf/B46Fm6Kq/Xuyet9zx/kPCYjemeMw5WfnFqRtL7ckaW1STF9MqcwuzU9KRjiVGFuYlSTrkGE0L8AVSogPzQYEI1JtTgIg2kQ3CRThXCYcggmEBhB0QSCMiQIIRH6AFoIipKsYDmC+2IUSLAAuKP0CH1UOcRPoQFDeeA2g4YSxoy3c1qxCD+QMgPXYh6I4gIadI7g2FHS7OhBYIMhxFSHRB5+DEHjT9oVsMAtiHh0d5iDmFBUAgCMArKc9BsRwB/oNIQCEdQXUiTBW9SVVrl+WpWirDiiKI6ild6RNqYXVOWVlmWfrJFfn/w6mdOhkfqz6oiL7ZPU/uv/6C5LX/AJ2xTgNAwkoIdCnqGC10kRY0vb/9c3L2+sQvTzF4W5EGRZMCM7vPuehYfzg+1zAxY3f3myT7T7JDdPWx7fEt/ySWeGDwx3W8ZvW28c1PX0aJwONXXr7hu32wd6O0w23nxx34zNNRNn5WA1AXNZxAk9Tz0h//uId+urS6YLMpGYc3BD39WlHm0r/vqxMQjr2fnWWckCGJ3d/dT2s033b2nmph5BckZqR8qmNlGrViskqcX5aVlp8YnROVmx4s5ZWpMqFJwVQq+BhNqVAIARNR7LdiXgeQHSl0A6IBOvkVBRjjgCFGhQrVpMFIJJJzu6VJBZ8yi6tE9NaQ2E24xYjazykrvDJk5B88Dvlro5FMoNUUEH3upSpv0LYjIA+APVzD4aHOaXMj+kNYJ2lUB2+COwZjD3OGydLgsKDppc5raWwJUB/3V1Oowou2YkI4M2utx2jVmrMKqKFQwE6U1MfLaaFbhQSU3n1WbXVWReaXTODFyG7LrkQtDpF7KAoFjL8drez/zP6ApgySpU0Mztu7JzKY7wvNjT+a2mCcfJZoGrj5ZJijy8dx6/YmHuU3DsgsTG4SPoqihyaX8pjtlrfct3VOH8B6vh5pY2anteJjefOfU4Dy5X+H1n2mRJAX1mxRFkRTl21nemuxfvtc+22ueGbDO3Gmaudd0sY1jFuQ+uayc7DZ0d8oMeOVFl3Tl/tn5B+3b7msrE1d6Lxsf37lGkR6CgF0PmnMKekF+fEMk/NbVlQWzFRPK2R8c+tW18ycoiqJIH0WQzyKzSZL0eDyfWFkNDt6a6Wu31efmJ2Umf6BgZlpM8kaxKKe8OC07JT4hKjszjt9YrFIKVAq+GhNqMCEtBBGFgQ+xGvNLQ6AoFeIGiB4QXYgsBIKg34YzJfAMyNmCNBzhsAMViobMjEUywQIMB0wptVvUNmS6G4g/D5kbB/svMCgMaE4h4IAMB9ptCcEfLkB+OE1Q5AHZDpfD6KK5kHAUgq6QA0KACMQfkCDpcJnAQts0kDsJvjUAStpbjC1NWpu62ijJVTATFfXxwvIPmfnvKTh5jKqs6sqci6cM7rE7flQd6b9E6iWtlwlY7/f8F9qn9CPBzaPqge6x5UPq/jfrL7n63YYbEz/kXp/f8D6a3ejon747vZlg6Gecejy3vvM2r8twY+rqo/n3FL3/Ju6eXfNGa/pMN6YHpxYOKgZODLpfChaECPRKSJoSoijf9vrWZM/qHdfCbdPifcfNcxI1J2bknHi8W9d3QWrEC88Yqh6dkY3d0i3fb9kYP7M9d3Fl9OziWNfW8hRJi7DpTpafc4JKmufOp/f/eldXFmwWTCjnHo7+7UDPDXB3n8/zEWcBAXzP//cQfuTGTF+rpTYnLzE/47Cak2PUS9gSYWVDZVZOYnJyTF5OgoBVolIKcDlPpRTQ/Rc/yFBhPDXO16rEGlykVYk1uAS1xqAQJHykbQjaQFNKQzLEgo+RojJS1LSyVzgpnMaiQqEGzDVHTSvgW38+qU3bRIemwwFvcEoLlHoApBKIRbfrmoP7LyF+lpYw8sOPTlCdR/CCvZhwzAGVpKAXsyf+6HBZjrdaj7da210WmhQxdbhMx1vNNMgI4I/wBfAHxCWtDr1dU2WR5Wl46fK6OGH5h5ziQzJ2fnVpenVl7vkThonHg/7XWKgwMFKRitQLV/vKf/j/4L0+H/lbRe+lh0sURXUMuX+v6AXyjoN4d9eTpcXtXfGFcU7n01TjUKy+T3FhotR1H9x9cHLlA7zv+ND8d5nXTg3PdQzPp5qHj2puvwz4gwxErYNeCSRCPCThWZ3beHp1+b6z74LUKEkfu6qcvqW/06U1aWvaJHn99rqxbv1kn2Vm0Lb66MTW5Nkt9/nVp52rEze2VkZ9xA7ldx0FC2/+gPIfvb62ZG9W8zHRwZjfd129QFIekiSpj6OfIP74g2QfJF0bM/0OY01WTmJR1hEtL8eoF2mM2uq68vTM+NTUuPzcY0JWCa7gYzIuJueplXTzRSmghSB+Uy4Uf4TgD7BoSiMQbxpOeOzpSQnhOZAptTKYggpsKbAnApEHgB0AMaDjVNDIc1SlgaaONgUbaOEd4awWFLIA5sPZpHfYdY5g5UewBFWHtmM+drUG8x9o54VuuBgRiABVIBa4jrdaT7TZTrTZOgAEcVmOt1rpWwHIAG0aIwAlEJeEsyCgd9OsrmrCinTcdGlNjKjiELvoQwW3sCj/WH198YVTprGRQRjaEIEekYrUC1776L/1+uWiFOXxEkfUfTcezZEU1dY/F6XtpyiKpKg47eD1kfk4Xb/w3Mj96VX51bEkw4Dg4pPajvvggvl4bvOIqr990P3NxquGGxOa6xPGrqnb4yv79iA/y6ID9UhoTKcoivC3UQiSIqm1hSedVkaTIH2u1/T0Bj58XWM3MTTVH9x11Uz1GJ5eV43c0o/d0s3ctizdb10f61ybOLP49NTSRNfO2jTl3YGxbxQ0xDxv58rfrNlYX7bZcaFKciTx6KXzp/23ER8DZ3w+HxoC+AcVSVFbc4PNhtrMzITynMMGUbZRLzJb9DW1pWmZ8SkpscUFiXxmASbjYjIuJhcoZXxcwdfiIkCEhKeQwVCQcPwBlRy0TTcIf6CRpsBGG76AqhQOnKO9LWD+ixJttcBpbWAgHAAiSK65BuADVC7a0qT3wwhwE8ATNCMCAQo8BgUr/oVAEEiBfIQiFUKTEMzhchhbnaa2FjNYaAPF30+huQ20bwKABcQfgPZAN0J8uTSrYTnRZgPIA4CP463mE20WRMoa+BGuZp1dU9OEFatZKZLqaFlNFKf4kJSVV1OZJZY0dHboxkYGIRSO4I9IReoFr/3OX6cIiiJ8BPVrac/5B0sUSTh6J3+n7ANHHFT2XHq8/GvhzfaB2fUdX0HL8K9Et54u7rzFunFyaPb+1FaU+vbbnK6xlc13Zd2ufvfS+q6ha2xw8mXAHwHTOMoM+1ECCZ0sty4f17HTbrYx7pzj3Dwr1OlKJOW/mDjHn7ppHL2iGO3SjFxXPb2hedKlnuw1LNx1bIyf3Zq+vDreuTJ3y7MxQ/ooEnEYffyjCmS2EhRFbW2uOu0ahUYSl3zkzBkXQZEU6QtkrO19Bh9J+ny+TxhuQ5DUunvApq3KyIivzD9sVRQatILmJjOLXZuUlZCUHFOYF8dj5AH8oZTxlTI+Judhch4cBxMyjg4CDphwigIOgDbCwYdRG5gxC50se2pIQ7K/QnQe6JBYetKbCuSQQiaDnoSiQy//MATMv7/Z4KAhCMQK4bFgMCLdv5r0KAWCjJQLSlJHj3Q26QG34aJhh9/nQoOPNoTPCCAJGmdAcNDhMh1vtaLKUyg+RRNBYCuHJlSMHX5GxAT5jxAKBKIQgD9s6uomrFjZmKSoj5fVRPFKj8g5BUJepVzBPNOhnhgZoF+XL4FmLFKR2qMi+o+9CxpbfCShuDz+cGaVpKjB8TVN1xi4hqmujo0tbfWNLkXpB7Otw4KzTzRXJkiKOn9/9n2sN8nYZ+2Z1lyfoijqjns90TT4vqqnrPX+/Noz/RcvVxEkSY4+GWRWvs8v+nVnU+EJJ9Nm4duECQs3xBO39BM3VGPXVGM3NKNX8SfXVCPXNOPXNdO3DEv3WzfGz25OdG6Mn1lz39xcdxNevwU3IHoNjWsj6K/+CFeQurO9teFsVuFqUUziB20tZgq4pj+ywF8CQXiDdz7z3T/4L4egKGplZsCirkjPOFZTFOVUl9rUbJNZK5IIEzMSE5JiCrPj+HU5uJynlPGVMi6u4CtlXJVcCLwwMJfdb7jVSVDOI8S9gmpBAsJSnRwsFG2Yg5POUdhhMWJWxBYbLu8AvRJ0hBvKVYQYYqFKA7ZFICxAdwLdRng+aXM4sAhuuwTRJHZdC8Q6we0VFHmABXoloGkCWydgo63F3B6MLUI8LxB8oC2bPZUlUPYB+y8QdrS5jB0IygERZ60OvU1V06Qq1nCSsIYYee1RftlRJTdfzCkR80pPt8nHHvVSlJekCcWXQrkeqUi9tLWv828piqKZTxSL+Dx0ypi/+0CHV1AERVEer/+OS1u7W9swQYSgCNLjRZLKXt5CSYi1tblTreImddIFVx2Pld3IKuEW/nbulmxuyDLWoxu7pZ24pXt6Wf7kivTxVfnoVdXIRfnIZdl4Fz43ZF9/dHzz6Yn1yc612Z7N9WmgGwWTaWjSBVoTfX7HDBkUVra9udXs0OAaaUzy4Wab9jldBCRJEoQXtGDoek75CUFR1Pr8XaumMiMjvr44xqUutuCNOCbVGbTJWclJqfG52Qmc2hyllKOQcpQyrkrBx+QClVyIK/i4nAdQiE4VEmkqRcEHRB4hWlSQ0oHGiIUHdYQzHBbEDQuNrzD4Cx3CAnUbIQHn4dnnqEsWch4h+MO5ZwMluI0SgkLC+RVUhRqEBoJpD4g/2hE8EU5phGMORNsRcN76+ZUw3St0taA+l5CGC+LC1Xe4jK5mrUNT14wXazmpqvo4RWU0tyxaISoSsIvkwtrT7djj+z0U5R8G+dJ8RoxUpF7W2n/8AQtgjnszK5quMYqivGA2LEVt7PqO4Ld7xpdJirg3s/KuvHdj18c58+ib9de/Vn8x33XfR3oJkuq8O/s/iy48nd9FklVfygp9at7tjVtX7fcHzvfcOHfp0slrZ6w3O2Qz/c2z/ZbZAd3MgGW8W/fkuvLxJfG9TvboNeWTa6onV+SPL0lHrknm+w0bj9q2J89sz17eXrm7tTUX6IwQJNSlks+IKfPsbre0GDCdLC412mTCnh/2EQQBXbgfTQ+G8x/by48t2prMrFhWWWybttiIN4glfJPdnFaQnpyWkJeXxqrNlYtZCgkbk3ExKV8p4+MKISbnYXIBLhOoFQHDS7jzFuKPkPRSOEYOakvRPktQwKhRYTMpUessbLLQCo+AewUiDzh+BaU9gqLAmg1gOelMsMDaS5YRMoclZH+QeiNcz4F0bQAgaKHJD6jnQC0tQFuKwohwSLFnzkf4t2jDJRh/6Fv3Gh8TAkdCbnLaNTZ1pQ3LV3OTccYxZVUMpzxaKS6urUiVCWo6j2uePuoPCJyf87UbqUhF6jOqfc4fI5HAMYr0gf6L+MIYp/NxnK4/Ttc/v7G7sbP7tdoL5+4uUBR1a3Tpn6ouDU2t/o/ic6fvzI3Mb5x7uODz7lIUcRDv/ceic2WtD152HhXoUsEoZy9FEQSYPEB4YNOEJCmPx7Ox8HT2TsfsbfXckG2iR/+0Cxu9phy/rp7s1k90a0Yuyx5cEj2+IJq4olx/2Lo9eWZ37sr27PWtxX5ie5YkvDTh4fPH3vuC2A2w5d31tLQa5SppTGq0Tid7HtgH5X5er/eTfeL0rE+YdbVZ2XGcirgTxnKbji1VCA1WY35lwbG06Nzc5MaaHKmQKRU1KiRshZirlPFxmQCT83CFEEIQtVKgxUV6tQRAkPDQ9JCODNSc2vR0LDrScIF5G3YzZjMpmyx4kwX3+12RsC/oQ4HWFehGAY0YVIERAkFCiBDUnxJinQ1vW6DtjJDWRngmBxqsHpQ5FtJ/CZoVZ0RUokGoApVxhJti0J5LiHcGxUlosOmz5tj5U9uR0XQgf8wgLzXJclWNScqGBGVDArciRi0rKyqMbajNu3jKMDkyRFEEQXjpKQQv8eeWSEXqT772Of8D+d4Lrm8n784fwvp+Le49fnc2WtPf1DdJUtQ3GFcvPFwkKHJ4bPWrdZdmNzzJxsH/t/JifvPg6NwGSVEX7sz9VNg9vrz5Q8b1qaXt/XqQL2oRUGkB5z4jE6HpNHqS9Pl8G+7hmeHWmX7jbL917Jbu6VXF5A3tzKBt5Jpk5Lxw5oZmtEs90aOfHTAt33duPj2xOX1ha/ry5lzP9sZUsEo0JKCdAGac4yftSq00Ni0GwwRQefo8OWY+n++T4Q/fhtugqU1NjRJUxp3Sl9nUjTI532DSVzZUJiQdKcxNZNdky4RsiZAlE3MUErZSxsekfi2IH38o/QvkgmgwYbgKJGQPxB9WHW1soTkPaJoF7hW7GQP4AwUTqLADpTogKIESVLtZhfZlQjojyCXZGDJyZc84jQBjAfM2Wsxo3ySgG6UPgMjGYdMCkUqzVdNMP4UAGYM8kpDk9ZCfuCfcCQ9IDU8ZAbPu0Nm2cNRLSPI6aMG0OfX0AhhF57CpdMpKg7wQZ6eomcmK2nhRRZxGVMJuyKmvyT3Tho096qVfkAQ6dSxSkYrUC1j7jj8IiiLAZw9wAT097D6I9/5G3vNgbiOvech4c5qiiG80XO+866YIqnd0+ctl51a3djc9xO3RtYLmu18uOz+9sptkHvy7vM5E08DnUjpYp0dedio1MLEC2mICsxYpiqB8AJcAwLC7ubEw2j9/r21u0DzehY9exSe79eNd8onrSnePbrJHO3VLM9mleXpdNd2nXbnftjXRuT11bm30zNrkza2Vca9vG3AhBOUDofjwP89HejvPOtVGeUJmvEjUAO05z/UcCGJnZ+f5jwdFkqRnfVajrk5JixHXxHeayi04Qy7navWaSmZtfOLhsuIUXk2OVMASC9gSIUsmapSJWQoxF+APoAIBQhC1UkCLUgNdGMCF7ClHDZlkCwUfIV5ZYFcJaa+00CpRVOrhtOvQSFNAjQA2BZ4zXJnxEcFfME4D8buGqT5poQZQhgY0pPRV32HT2s0qs0Fp0itMeoVZh0GyByaxOoOVqq7gEXThXEtYBNkeiajhzw5lPgD+cNo19GxbDcAiEH+0OU1+pOLUu5z6FofO1ax12FRmTXWTulTFScXqj2HVcYLKBKWwpLEmq6E2z9UkuTfUFem/RCpSfyq1r/2XwOUKfPLwUhQ1urjZPjRzfMC9sO49/2DprnuZIqlU49A73K7mPvevZTfjDcMPZ9Z/q+hpG5g23hj/5+qLbYPuf60+r7o+bu6erjr++F9rry5v7D1/9eUo+h2ToMIEGX59KIwV8wcrERRFebbWVyb7nlzGnl4Uz/U3jfXoRrvU4134+C18uk8/328a78Inb+KjXZr5ftPqA8fW2ImtidNro6fWJm9urYxSPuB8CRpITRDeM51NGpMsOe8Yi1VB/4dSH5ujCvDT+vpqiBHmGRXEu3i25rWamuS0GHFN/AVbtU3NUGB8XI2VMWpjE6OLC1MaqzLF/AaJkCUVsKQClkTIkos4MjELQhCVgq9SCnCFEFeAXDI4AkaCAhH0WwhE0HgxkOERkhKGJoPBy7ML0W2gWRqQAkGbNWh0KSRL0Kmz4RHmsLXRAU0o9IKZHKFESFggeqvDCDJFzAalQSszaBUGrT9UzYxMsAP4A0VIqOMXjW+HsAkVcIStIOSBClAA4QGhBsQfEIWAPTRAASSQAUAQp13jtKudVqUZqzAriuSNaaKaZHF1cl1xgkJeU1uTVVORM9BzanbqceCFFQEgkYrUi137mD/27Fv8n+k9MCx8edvT9WD51ujSpUcL61veXQ95fWS56/HijafLI7Obi2s7D6a3KIoCjYn+8ZXNnZeYSvUnd0GYERC7kD4Y/BVgQ0iKIGmGmaLWV+YXHl5fu9uydNc+PWAe79aN39SNd+tGb2qeXFdO9GgfX1OM3sAnbqimb+iXBpvWH7dvPj2x+fTU6sxNz8YM4KgJik5YJ32dZ+06qzyjOLWeUQwf4nO+k29tbWxtbTzfUw44gXc359Tq6pSMaGV9ypXmGru2QSxmq1SqCkZdzLHYzOxj9RVpQl69RMCQCBhyEUciZElFbImQJZdwgSkGJIIoZXyVUoI2YkJ0qWBebmg6GQ1BrDqF3YA1m1SwSQFlpHsKSP1GleBcUXQD9l8gEEGjwODdgfc1EPkVrAD1ow1E1Ok/+BkL5S1czQanXWe3qC1GzGzALUaV2UAPkfFbeJRNFtxhUzfb/SAJ5X7okFYQoaZqtqqaLHizVQXgAmyXQDKD3hOEPxBLTgBkoPwHyEdx2NQtTVqHTW03Y3RiispuVlpNUoNWYNAK9Bq+SS+w6HkGNUujrMWkNRoFUymuNao4OoxVUpRaWZ599Zx9cmSIflmREQIkUpF6wWv/59/+J9XLFLryKQv+HvzZqaRvY315feTa4nDz8rBtoscw3quf6NG6uw3Tt/Tjt/CHl8Wj1+RjV5VjV/HRq/jyXcfu+Ont6c71qfNr87e31tw+D01akL6Ll1pNNmVOZWp9TabfMkMG/DJ++WqggsYwejw7m5vrFI04n/0Egi4NOxuzWrwqLStW1Zh6o7XBoa3kc2p1emMFoyY+MTon51h1aTqfXSPk1km49WJ+g1TIlAgYUiFTKmDJRTy5iCMXszAZVyUXYlIhJvfjDxjKrldLNBCIqMTq4AYNPQ6GtuDSo1XAFRcQFahKFLWcBA94C4yJ9xMkdh3kQsAVPdyiggpR9+x3hLRdQlSiUFQRYnUJWYB6AYQHQFdWEw4XENsG5Z0YMatZaQ6YkBUWg9xmwpuMuM0gsxrlNEWEA+jgsKlbmzStdi39K9JBhsPVrINyWj+Gs4FnrWu1a102XZNFbTMprUa5WS816SRmrdioFeu1IrWSq1JwVBgXV7JUSpZRL7GbMZWoUStnyfg8EUfZAAAgAElEQVSV1SVJmckfMCoyK/NiSwviMrLi6ll1J5uVPZdakJeWN/J+EalIvcgVwR9/koVOUaGjxsiNxanlJ5cnew0zg7bRXtPkbeP0bfPoTdXoNfnYTdXT66rxa6qJK8rpW3r3gHX1Yev22NntqXObM+fX57p3192E10dS1I2udmuzOr8qp6Ysy9+aoUflUcHAgqRC+zI+n2dtbSU4COQZjx/Z3l6f0eJVGVlxWk7arfYGp64KV3K1ek05ozI+8XBeXlJ1aTqPVc1jVQtZdUJunYjLEPMbJAKGmMeUClgyIVsuZsmBKETCAwGpkAWBRIhWJQZj6sBCKRCgAoGjW0CXhE4pBR/Z9RAioELR4HZJYJo85CEgaxKefgGBQhApYoOXcEMICgkxnoSAjxCQBFJWnXYN5BUgewE2wDbYaLL4PcY2kxJOsTHpFQadxKARG7Qyk0Fq0IkNWplBK9NrxXot2Ckz6qUmvcKkx2xGf8Brk1XTbFc7m7VQXgqTXp12HRDzWo0Kq1FuNohNepFWxVUruVqcr8K4GMbDMIHRiDscJp1BLpcyebwaNqMME9SJOWU8ZlFJUWpmdnxJWWZRUVZ6xrEPj7x7LDEqMe79orzk4uJsHJOebjf1dp32/zlQVMT8EqlIveD1IuIPFGogwswI/ggq9LdB+lPSfT7Su7Y0Nffw4niPYXbYNt1nHe/WT3brJ27pRq7io13qiRvY5E31bK95psc0d9u4fK9pe/TkrvvC9vy1jcUh39Zc/+0zNpc6qyi1ujCD8nkJKsB2wPwQuvkTXsTW1obX+xypqcj29vqMXlWZnhlj4KXfam9waCtVGFutxWoaqxOTDxcVJFeXpnIbqzjMSi6zhtdYy2XWcFm1Il6tiFcv5jEl/EapkCkVMuUiDsAfShlXpRRgcp4KNcXgIg0uUmNCsIGqQEAQCNSf0pZaLVREBhs0jK3BDhFaDLGHGDMktwM1o6K2FGfwuBbIIsDTAuYDRT/IfQFUQswsiK4ToBCnXQP6GvTBarDd0kTPuqPFLnazymJQGrQynVqixoRqTKhUCjFMoFDwlEqhUsnHlVxcyVUpBWpMqFNLtCqxXi0x6eRAt2s3qxxmtdOicdk0TituN/uJDYNGpFOJVQoumFeMyXk4LtZoZHI5VyYGYJGLKxpl4jpWQ2lVWW5NZVFJSVZxSU52TkphYXpNTVFFZWFJaUFdQy2Lw2A11vPYNTx2WWVxck7y+6zKdGZlhphdhUnqem+eA01baBn7ZH9ckYpUpP4I9SLijz0r8lYCK/xXEdhD+iiK8Hq9G0vj84/OzA/b5wdt07fNUz3GqVuaqZu68ZvayW793JB9+rZhsls/fUs/12vafNDmnbrone/amb+xMnXt4hVrdmlsftYRyrtDQM2Ov5DPlDDNLPB4CNiC+ZingGx71mdN2pqMrFirIKP3RKNTV4XhbJVGWc+qS0o5AvAHj1XNaaziMms4jTUcRjWXVQs6MkJunYhXL+LVi7gMPxci4colXEzOA7oQXMH3EyG4SEOzIHA0DLTAhOAPwB+EG0QBF4IyELDLEKK9CAEKqHIT1YdCnIHSIWAnNIOgUAZgHVo8EZgmE4I/XM2Bxw8wB4o/AAsCzgB/KI0/MLNepteKtWqhQsGTy/kyMUsiYUokTImEJZWypVK2XMLGZQKlko/jQjUm1Pp/mWKTTmLQiLRqgU4j1GmEGhVfpxHpdDKVSoRhIrVaiuNiDBMoFByBoKGxsZrDqWOzKyvLszNTo6oqMqtr8sorc1LT4vOLsqvqK5isRhWuVCrEIhFTJmGKBLViQTWvvoBTmVaXG9VYdJhd9H55yi9zY37BKDtWmHO0oTJTxsobvnWeoiiKgpLqCAUSqUi9uPUngz8i9XFF0An3JEgb83m3N2cfLTw4NdtvWRi2Tvdbxm/qpnqMkz3m2X7L/JBp5rbZ3W2cvqWf7TXND9uXH7TtTF7Ynb/hW7499vhEazN7bXkOIgWS9FGgF0NAFeweRZK+jY21PygvzrM+a1RVZWXHNYmyhjp5Tl0VrmRhKnkjuyEh8XB+bnxFURK3sYrLquY11nJZfv6D21jFZ9fw2TUCTq2AXS9g14u4DDGPKRY0ysQcuYSrlPExuQA4YmAXBrXAwOYLikIAELGZQOCHGjWIggXFHGiPBg20CJaJBOazhLRUaPyBqjgNdEvFryNB4rmM9Nm0yA/yu0UgFqGXnxGBZmCoQWmyqKFiA6pB4Z4mCw74D51aolNLcFwol3MlEo5IxOTx6ni8OpGIKZEwFTIWpuAo5WxcyVVhXJVKoNNJNBqRSiXA1SI1JsTkPJWCr1JwMRlbIqhjM0pryrIKco5VlGQyG0pqawvT0xNKywobWfUcPpPLa2SxGzhcplDME4u4CiFDwi4TN+SK6nOEVRncsqS6/KO1uYcbi2N5FQmCshh+4aH6rN8x899j5P2+Iv13lVmH6qvSi0rSa2rzGZUpV047wv4oIhWpSL2gFcEff2IVrPxAiiB9pJekI2hhHIvHu7Xivrt0t2NtyOLuN493a6ZvqqZu6uf7zDO9+sdX5VN9+tlB62y/dbbXNN9vWHt8cmv09K77wq770trUta2VcYLwUpTXS5EEsOkEcSGBVgt8PNvbmx89Dhed/UtRlHdjTqeszEg70i4tvH9O2KKtUilZCqWExW5ISjqan3usoiiJx6oWcGqF3DoBt07AqeWxawTsegGn1r+TXc9n1Qk5DUJOg5jHlAnZAIUopKAdw1chplz4FahDkC6MX4gKQlEBYQDdGU0W3G7GQBwqTCQDOwFSQT0gKEQIUYwGQxCoV0UhiG7PBU+ILhS1QKcJNA/7B9bQUR+oDQcuoEu1m1VNRqXdoLAbMKNWpsGEuIKvkHKkokaxlCES14slDXIFS4lxlBhHpRLgOF+JCzBcrMJlWg0mFwtkYhaHVc5iFguZhTxGIbu+MCstOjU1Ji8/vbgsv7K6LDs3o7yyhMVp5PDYcrlUq1GplQpMJlbJhbiEg4nZmIytFNYJanOElYnCsihx0YfiksOS0iPcgoPsgoO84g8l5Ue5RR+wCw83FBxhVybya9NZ5SmlOTEsZhlHyOVLeIVFWSfam8FsI+KZLcJIRSpSL0pF8MefcKGaGALYmwkYJQIOAN+RXs/O6syD5XvtCwPm8ZvayZvqqV7ddJ92uk8732+auqWZ7TPM95vm+szuHt1sj37toXNj4uTGxKm1px1rU1d21qYpn5dCB8cA9WkYz0GSpM/n+YgUEAS9+Dc9W4sqWVl2RlSHpPD+OWGrvkoqqm1k1TGYNQmJhwvykqpK0kS8ejG/wd9q4dWL+A0iLkPIrRNya8Rgm9Mg5DTAjgwAIlIBC3AhQAuCmnI1mFCtFNBeGKFeLTJoxAaNGIayw9h1sADsQCGIzaS0GhVWowJaRtF8CwAO2pwhAVywq2IKSRmHDMqesAO9KSRFAzZxwHLaNXBUTchEPXTGnt2saraqwOOnNadSINTQYDxcycEUbKWcjcl5coVIhcsMWoVWJcZxoRITSWU8kZgt4lfwuRXl5dmZmYm/P/ibrOzkguKMxJSo4tKCuobquobqBmatEpfhaoVcIZLJhWolT6cSKiRsmahRLmjgM0ok7DI5u1LMKZOwy2TcCo2sUS1nqyQMOa9cyioS1qTyKhL5pXH80lhOaYygLE5YniCoSuRXpXOqsji1ORJOMY+R31hfbDApXcdbWo93tB4/8fjxYz8LSFEwvTdSkYrUi1kR/PEnVh/3hkpHa5AUSfoIygMZaJIkvTurG1P9C8Mu9y3tTK9+6pZmskfrvm2YHTDN9lvctw3TfVr3bcN0n959S7s4YFu917Yz3rk5fnJj4uT69NXdtXGfz+OlSILykT4inNsGzheC8O56Nj/28YNrA0GR3u0llawiKfG9E7LihxfELfoKjYpbx6ioayhNTD6ck3OsoihFxKuXCBhyAVMmYshEjTIJU8JvlAgYEkE9MMKIeUwxv0HEqwUQBIASEZch4jOlIrZcwgZhZTCdDHzEV2NCLS7QqYQAfBg0YqNWYtHKrTrQhfEvgDbAshjkYJn1MotBDpwjFoMcZmMAgQVgRFoduhDdBjrNBJ21BikQGOQV0meBzaCwzC49bKaAw5osOBibBxbASRaDHBA8Rq3EoBEZNCKjTgiiNXQqgV4t1GlEGpVApRRgmAjHxRgmUigEMhlPImPX15eWlWSUF6dXlmdlZsYlJB4uKsmsaygtKc/LLcpmCzgsHlckFyvUcolSjOEyXCUTiVgyEQOXMjBhlZJTjHMKlbwSKbdEyCrBxUxc3CDnlSsFlVpxvZZfpRfWaITVKnGdRsHS43y9kqeRsTFxtbKxWFqbKaxJ51VnsStz2dVFEla1Wsaz6NWXL5y6M9Q1OfZ4cX5hZ2uX9BHQCu6HxsHO8EhFKlIvYEXwx59B+ZUhXjBKhthaWp7onrutn7qFTd5STHer5/rMs/2WqT7jdJ9+uk/vvm2Y6TcuDJhneoxzA7aNkY6tsRPbox2rTzpWJq7srI0TvtCcdZQIIUlyd2fLn00Ch3FAKibsquDb3dAoatISf3cKKxu5KHfqKkx6AZtbU1tXkJb8fnF+SllBkohXLxHUy0SNfqut0L8hETBkfIaM73fkSgQMwJSADUiHSIBBRsxSSDkYndcOItvVSoFOJUYhiEknNWjEZr3MpJMCqAEQhtWoMOulZr0MXMjNehlcdEKGErZjwFe6BROUEOqfb+Lwkx9w1murQ9/erG9r1nY4gvgMp11Dp5HqWpo0TruaxiI6h03bbNM6/O5W3GEDQWEaqxlgJtxikJt0EpNGZNZItLhApxKocQ4uZ2swvgrjqdVilUqiVksVSrFYxJVIWBxeVV19YUlRKqO2kNlQwmJUlJTmZualV9ZVMBobhEK+WCFhCThqo95o0KhwOY5J5dJGsaBaJqjiNhTwGSXcunwxq1jMLpKxizF+KS4o04gr9bIaraRKJazEeeUYq0RYlcYrixeUxYvLjwkLD/PyDrFzD3ELY/klidySZHZJCrMoqaHgGKMwSVhfrBazLpxquzt4e3zs6eLi4u7ubgRYRCpSL0dF8MdLX7RjliJI0ucj/ezI7sbSypPrC7dN41ck073GmQHrbL/F3Wea7NEu9FvnbhtnBwwz/frpXuPMbcvMgHX9cfvuxNmNsZPro8fXJ69sr47RKMSPPAJTN0ifx7vl9cLrBIF83evxeTa1ytrMlIOnleUjlxQt+kqzls9kVTbUFaYlf1hcmFJRlCTh1gLwIRM1giUVMhUSNroHbEsEDDG/QSxgCOlmTZBNht8gFjCkQiY4HpNxcTlPrRRoML5OJYSNGL1aBDaMWgngOQBzABfEHyadFG5bDHKIP6DB1eUwtjQbWhy61ha629JiaHMZW1v0ba4A8gC4hM4Q07U69DBFo9mqctphIwY11CDBHibMppdb9VKrXqrX8A1agV4t1KgEOo1IpRKoVCKlUqhWyWVyvlTGkwnZgsZKEa9WzK+V8muZdcUZGbHpOanFFYV1jTV8EbukvIDJqhfJxUqtWqLGVHq1VofjuFghYStFTBm/XsSr5dQVMyty+LX5ovo8aUMuxi5SckoV7FIFpwznV2pENWpBlZZfqeGWYswceW0qt+gQK+f3lfG/qIj5UenR75cc+V7+obfyDn23KOrt8oRf1GUcFFVmmCSM41Zt1/nTd/u6p6cm1tdWwIuWDr77+FGIkYpUpP6EKoI/Xv5CgsIIoM7zUn484NlanH94capX5+7GZ/sM833G6W71Qr91ccA2P2SZHTAsDNkX+m3zty1zfZb5Qdvqo7atqTObE8c3nnasTVzdXnvq8+5S/vSRgBjF5/N5PDshyGMP2zC4eXdLizWkp3xwFq8ZuYo5deVGNbeuobi+Oj899WhRcXJ5YaKUVycVNkgEDCmvQcitA1wICjtABIhUyASHiQUMEb9BzG8AqhExp07EqxdwavmcWj6n1q8R4dZJBAxwBqWUg8nYuJyjVvJARwZgEb1aROtSpegGoEkg/wGZEtTmCpgP4J7tcJk6XAHNR3uLsc0FOi+m9mZ9h8PQ3gwaLnqo9giRpgKTCzDdOK14k0lm1grNWqFBJ9ZrRVqcr8UFapyvVotxXCyVCWRykVwhlsv5CilHKmyoKsstyk9rqC1paCgrKcmKjv59ckpsYXFedW1VVX01W8hVG7UKFa7WarRaNY5JZTKeVMoW8GoEnCoxq1TYkCdi5AobciSMAlljsYxbgfEqMH45LqjAeeUSRoGCXaJgFyk5xXhjvrQ2U1SexCuKacw+WJv2q8Ko72S9/9Xc997Ifverib/8l4pj/9aYf0TLK3NohFdOt9wZ6JueGtvaXCfBhEX42oik/kQqUi97RfDHy14kRVD0HBmCNgaQPoLyQZvMzvL06pNzCwPGuV7TbI9+6ga+PGhdHrS7uw3zQ5aFYfPcoHnmttndb5m5bZnrM688aNlxn92cPL359MT61MWd5SfE7g6FmnJJ38b6EvzwigCRPVgQYndLizEyUj/sVNU87cKaDaVqjFFekVVbmZuSEl1QlFJZnCzl1MpEDCmvQcyqFv//7d3nc1R3uifw/2Df7Lu7Vbv75u74ztzrsY3T2J5xxB5swEZESUgotDrnqM7hdDh9+uTOQS2pFQkiGQw2GAw2IIIkonEgCZTB2MZESd1nX5xWwnju3fKiKnueT52ijkULhVa5v3p+z+/5ET6WRGJUccGlOIudDcbYYJxG47Q/yvhjbCDCF0LoQIwKRMliFYQmvGTIQ4Y8VMhDYm4Sc/M7a6IMyqeQTILIJAi+HDK7KYRPG9NdFHzm4O/5FtT1ucTG1tTmjoYtndltG5r4VMEvsvCnye/Y2jZ9hhx/jAtfDpluLN28qWlLV9PWzTm+QLJ1c27Lxqau9Q1dHelN7an2XIzPQ40NdDZDNTQwuVwq19zQmEtmGqKZdIxlCDzoRVwmq1lht6qEtWsrypa77HqzWaVQ1NUK1+nNOiToo2OxcDIeTccz2WRHZ0trSzbXmGhIkgkmEKe8aRZJMa4wbmFD5ihuTZK2BG1Nk9YG2p6hHCnKnmUcDaS5gTI0BFQprzzqFrOOOqK+gjCUuiVLnOJFltq3dGtfUax6VlPxkkf1vlX+PuYQbmzCuvdvPnV037dfnrxxfXTOGsrcXSqzJtk8otcJkggAvyeQP37vHpofxnFcnuMmucJMm2pxcWbix+EfLu6/caLl0kF2tCd742TnWG/76KmW4b7moZ62kVNtY73t1/s6R3vaBo7nRk51/Pjt9vuDe+4Nfnq7f9etq/vu/vDN+MSd4qtJYfzOreuTEw+mKufcP1iFmRi/n01jGnnpniak/1h2a4crStu8HkMoaJdKqwwmudUgioS8UcYfJb0xwhsl/WHKHyX9MSoQp9EI7QtT3ijpjZLeGBWIM7447Y+xAb41lU8kcdIXJb1hykvjbiLk5KepEkEXjjr5Gz6FROgAXw5pSJKzIwhf8HioEML/Od0gsj6XWJ9LbGpLb+5o2LahafvG5mJhY0vrjq1tH25r27mtnb92bG37cEvrjq62HV0tHxaPlW/qbOW31aQ25OLrmyNtjUxLE5PNUE1ZNpOJZDKRVDqcaYg3ZJOxOBOO4ASBuN0mt9vktGrddm29UVpZuapWUKnUSE1mvdvvMTssSr3WHfB5CRwlSW/Q5w94CMIXZUNhyptkvEnancRtyYA57jcmMVMcMycxQ5aqbwxbczFXLubKhR3NtK2ZtTeR9dmgPotpkz551F7N1q8OqhYjwredNW9Yql7VrH5WtXqBbu1LTvli0r4uQ9Rvbia/2LPpy75DN0cH79y+VYwU+Vnp9OfbpmbfTY37hxIIAL9vkD9+5+b+rzs/sxaTnzqXeObFIF/IT9y7eXH4zNarn0f6D8dHT7ePnW4d62m+3tcxeqpl7HT76MmOoZ7W4d62kZOtgydahnpab3299cG1vfeH9t25tvOna/sf/HA5P3m/UCjc/mF4bOzSnA89k0Jm3shx3OTEg8YGUicv3ZNDLndnt3a4kmFrjPVHo0GptFKnlxu1wqDPRpMelkQiBBKhAyzpixC+KOmPkt4IgYRxTxj3RElvjPLx+SPK+CO0byqU+Pj8wZIIjbtp3E2FXDhqJ4IOHLXz+WM6hfBLMzE2mIximQQxvTtmejmG7w5pbYq2N0bbG4tBhF+F4W82tKenNr/ktnXlPtzUunNzO1//4MPHtq5c1/rs5s7U+pZoW45paWIa0lQ6QaWTRCZFZDJsNhtLJplUio1F6UgEj0XQCOujccRerzXpFQ6Hsd6istr0UlldTW2lXCOTa2Rak67eZmUj4XRDKpWOxhMsv/GYIQME6iEDzqBTF7BISLuMcqooj4p0SiNeRdynSPmVGVQdR2QRjzTlVzbh+mbc1BjSpf2yhEsQtwvClrURwxpSsdQnfttV+7ql/BX9yhdFi5+Wlb/lVJeH/YYNzfTxzz+6eunM7Z++f+jkn5laRvGYol8YXTPnXabjxpziWWHuWBsAwO8A5I/fvelDa/PcTFU7P+vFYOpx+eKvqIX8g1ujXw31dV09lLzWnR491XbjbPtQb9NAb+P1c+1jp9sHjzWO9ORGe1tGe9oGTjSN9rb8cH7Lg6F946Of3hnY/dPQ4Ts3v71989LQwPnrN4Y4jitw4xzHFfL8ePg5nxvHcRMTDxqypEa28pNmz9UTLTs6vE1JJ0sjDBMQS0qNRrlBWxtALDjmoEIulkTClDdG+WJUIEb5IgTChtwM5uLzx/QVo3xR0hvGPWzIzacT/mEM5mJDbjbkpoNOKuQiMSd/8bUQHHXiQReBucmQhyV9MTaYioUakmRThuGDSC5bHBbChw/+4mskfDThKyLr21L81LIN7emujmRXR7KzLdbRGm1tZpuzVFOGzmaoTIZNp5lMhk2l2GiUSCToaIwmGSzodwf9TgQxIYhJLF4rl9fodBJrvcZoVkvkdUESiySSiUxDIpWMxhiGxRkCYwgsyoZIzEkFLBSio5wqyi4h3eqITxv166I+Q9iriQW0lFPMOCUJRMt4VJhVHPMqE15ZzCeJe4UZrzjhrmEsZZRpJa5dgsoX+kSvO6v/Wl/+F0PZK+bKN12iZZhZlCYdm1qTn+3Zefbs6bHRwYnx+8UfoamnkpudEPIFrrjzaXJW9njEj+fUz+F/Ei5+ft4hAOA3DfLH798jfm/Mc7M3x84qS8ysxhcm7n539eSlI239X6SGjjaM9OTGetvHTrePnem4fqZt9FTbcF/zUG/T4ImWkb72oZ624ZMd33+9/d7gp/cGP711eef3Yz1jg/3HenZPfbz83H9+5vMYH7+faSRVkuV7csjlnradnb7mlCuZwuNxQiRdbamX1RsEAaQ+FLQTQReJOWncHcHdYcpfrHwQbhZ3MSEnG3IzhIdPG/xfsUEXgzr5wMEGXXTQyYbcYcwdxtx8LmEID18RITEnXw4Joc7iFXBQIQ9DeCK0LxEJzm5NbWmMtDdGOxtj65vinc3x1qZoLhtuTFMNSaIhSWRTJH81pqlsimxIUw1pKpkkUik6lQ6n0tF4IkwzOEUhQb/dYzfhPjvut4QCVrdTKxSu1RvUdqcFQT1BKoTgQUfAH2QZMh6JxWKJRCweYxjSh3rrEZs8YJMGLCLCpQoHTAxqYjBTOGSMYsY4qosH1DG/KuKRsi5pxKNkXfIoIos6RTGHMIxIWY+EsNWEjKsx9ZKA7G133WuGVS9I339G9sECbenLLtEiTFMeQ/TNYXTnxuZjB/df+ubr7777fnKcf/XP80cS5rnCTBqY/RM29RTz9bVfygv/OG1AygDgnwHkD/CQWbM6OG5i/O71S8cvfJG98Cl17XBmtLflxqnW4b7my0fSA0ezI8ebh3rahvraBntbB0+0XjuWGznVef3c5nv9n4x+8/Hly+euj5y/NXzq/v0fimsvhZmdONz0y9bEeEsDoVWU7m3xDfR27NwYaMmim7vWh6OoULTSWi+ymQSo10ziLirkonGExt0s7mIID0N4aNLDZw466CQxJ4m7+DoHi7tY3EWhDjro5C8yYCcDdgp18Bf/mDDhZkmEJRG+LsJgLjLgJDE3jtpRny3ot4cCDhy146idJZF4GE3GQ5kE0ZyiWxqYxgzRkAo1pPFkHEtGg7EIGg6HwiyRTEWSqUgyFY3HGJbFWBZjmGCEQSMEEvJaVIpqtVpoMCrdHpvdY62T1hqMar/PHQyhviCKkUQik05k0olUPJ5go1GCogIE4QuFENxnJRAT7lSGLMKAYR1pE1IuWTSoSxH2NOVMUI40606z7hTrzDD2VMiY8iviiDTsFNKWGsJQjiqXe0TvOmoX1le/Yap81bLudWvVGx7Je0HDWtKuiKH2tqbMvj0ffXm6b2R48N69e9ByAQB43CB/gIfMqoUUJvmB65MPbt+4cOibz1Nf7wkOHk6MHG+8eiTRfzQ52ts82NM8fKJ56Hj26rHMUF/bQE/rtWPNAz2tF79I3x7+cvzB7Zv9++5c/eTW2LmJ8Tt8IaQ4oXJqJ87kxIPmJlKrKN3fjvb3tu/Y4N/Yzm7ZupFmfXXCVXqDyKgTUCFXlEGjpDdC+MKUN0whYdxDhVwM4WHJ4hIMQ3ho3MWGEL62QaEOOuCg/HbKb8cRSzBgRb1mzG/F/HZ+qSUUcNBBN4O56KCbDrqJoIPEXSTuCgbtPp8ZQcx+xOLzmIN+e9BvJzA3Q3ijpD/C+mNhLMKg4XCIDRPRGB2NUIkoHYlgkQhOEqgfcQS8TmFdlVot1ukkIkGFwai02Q12R71KI9eYdAGaoKJRNpVJZLORRDISi0bjMYohSQqjyCARdBFBB43ZGKw+ErJECUuStCQxQwJTx1BlGJGyDmHUKW4IqDKoqiGozmDahF8Z9cmjPjnrFtG26pBxNapZhsgWOaNwysQAABSNSURBVOuKkzasVW84694N6tZGPPL2CPbxhpZjB/Z+dfbU8NDA3bt3Zz3vMDMUADB/IH+Ah+QLHDc+XUSfXp7nuMkHt4bPf/rVZ5HLn0cGj6aGjqVvnMpdP7thsKdx+ETzYHfT5S/i13qyQ31tY73tX++lr/ZsLRQmf7rae69/993LH41+u/vy2X2TD27P+jj5fJ7jJiZzzQSfP66d7Ny9ObShNRKLMwHUIpaU6zQCo7omHkYbM+F0HI/QAYZCwhTChtxUyEnjLhp3RwgkiiNRHAnjnkjIEw65+EUZGnOQmANHbZjf4kOMfq8J9ZpRrznos2B+ayhgJYJ2OuCgAw7C78BROxFyoqgj6LdjAUcAc2MhhGGC4QjORnE2QYZjRDRGhyMUSWE0gZIhLxp0Gwyyer3Ea9chNq3TqlYoakUSgdlpF2s1DjSARRmb3+elQmQ8wsSjTDRGxyIEQ+OhIBbweN02xGHxIzbUZwv6LFTQGqNdCRpJ0u6msCdLmJvI+jSmjjirWMsq0lhCGlcQhuWYegmpXYIp38GUi7yihW7JQnfday7Bq9bqv5nX/c1e845HWoLq18a8yo6Yd8+WlhOHPv3myzMjQ8N37twpzqLluMnC1EYlviPnv9yEAQAA/79A/gBzFffrzgwNKxQKXGGSm+pgvfvjd0Pn9lw+khw8nho+lh3pyd3oa+s/nB480XK5O3v1WHasr3X0ZOdId+PA0U35+7cHLp3sP97+w8WdZ/fFL3W3/NT/8e0b5yYf3JpuDshP3s+1x3XKsn1tgat9HR9tCu7Y3OT3Oxx2mUJWaTVIzNqahniosz3Zmos2pKlYBGVJhF9zoUIuGndP95lGyGI7CH/DN5ySqI2YKn7w4QP1mlG/JRiwBgNWIuTEUBuGuXASwSkUZwgmxrIRio6xTJgkCZQm/Czlp0lPMGDxe00KabVcXlNvkOt0ErNFK5EK1lWWadRynU5jsRodLns4noqlGyOJdCwRpRmcpkI46iMwHx5AyJDXj1iCiInw1dMBB+WzYm4tiahwu5B1CMN2YcQlZlxC0lJNGEpD6pKQcikqWxSQve2XvB6QvoHUveoR/A2pe9UrehWVL/QrFxPG1WFEkiUNXQ3Evu3tvYf2ffvl6dGRgbv3bj38rM7axfrII5R/6R4AAB4TyB/gF+T5l6x8nivkC1yem8zn89PzQu7cHBg4te2bg+xod3rkeOPQ8exIT9NIT27geG64r2XwWMPQ8ezA0Y0/Dl88c+bI5b7dV452nPyYGjnTefPslptfbfnhyt4H353jxu9yHDcydjka8xtUpQfXY1f7Oj5aH9ixOYvjLpdVrJZX6bV1RnVVa4b5sKt5U3uitSnalGWT8VCUQWkcoUIufhsLFbTTmIPFHXznR5RCWNxFhZxE0BEK2EjUhvrNgYA1GHIFMU+IDJAMRrA4HafDUToao/lGDYoOeX0us0UfCNi9LoPPbVTJqoTrVpq1YqNWYtDKhKJ16yrLDEZNvd1s9zjsTpvVZtLoFSq1VKsS66S1DoPabjI5rTaP3YzYtH6PEfPW06g9gjmihCvBuJO4LUvYkwEd66glzZWoaplf/p5P9DoqfM0neNlZ86Kt8kWP4G8+8WsB8SuI4EVX7csOwesu0d9R/fIYUpej6z9qCx/c2Xa6e9+Vb8/dHBu+e/vOfy0u5GfvaP15Z+hMQCn87C0AAPAYQP4Ac8wMS51+AzczGLs4qowb5/tCbgx+e/Fw66XPYzdOpEdPNF071jzY23r99PrrfR2DxxoHTm4Zu3byfN/eaxeOXuvp/PIAe3ZXaPh468ipzu8v7hz8cufZnk9O9BzatmsjxXgt2vL9bd7+3vbdG9GtGxPROOY0S1SydQpVjUpe0Zpld21r27I+vaE10dmaWN8Sb2mMZBJEmPGRuCuEOv2Ixeu1+P22YNCJBRxEyEnhCI57KMZPswGGCWBUCKNCOEOECDSEB9CAB0Vd9fVKq0GCevQBt85hUer18rLyVWJJrd6g0OqUeqPGYNGLJAKVWqbTKvUGtVIt06skJrVUpxLqZTVaQbm2erVGXKoQLJdVr9QLSy3SCodGQnqt0aA1FjInCHOUdCRwW4qwxVFd2COmTOWYpsSvXOyXvuEXvxGUvBkQveap+6uz5iVzxXPGsgWu6jcwzfKYR9LKWrY3Ewd2tvUd2TvY/9UP33937949bmqpZGrj0uyJKvmpyPgIjwoTeX5w/uzHzL6BcRsAgMcK8geYqzBnVGVxOabws5p8vsAVuEKBGy/kb924cuXklqtHEgPdyYHuptGetuu97cO9bVePNl3o2Xzx28PDV3ovHu+43J05sysweDx17Vjzl0fat2/JdnTmEtlU+6ZOjHQ5DWs/a0eu9LTt3ow1ZjGVQWTQ1Mlk69RakUZR3Zyid+/o3La5cfOGbGdror0p0pyi47SfCDpQn83nd3gDLh/m9RN+nAkRFEYzIYbFsZDP53ehAY/HbfO5jTazWqGoq6kpU8oEeo3YoJUolTVrSpdJxLUatVytkYskQpFMajAZ9XqtUasy6dRqhVghrpHXlokqlgvWLJZULJPXrFIL1miFa+rFpVZJuUtZZZNX2NQ1Nl2NU1/j1QsIuyLqMyQCumxQH3VKGXtN0FAWUC33ihZ5a99wV7/sEb7qEb7uE78dVC1lzeUpn7iVtWxrZb7Yvelc98GBi+f5qsb0s1D8xhcmOS4/WZj42VbqwnRcyE8Pc/nF4JDnuHw+P8GXtaYG0P18X/TUkw/1DwDAYwP5A8xR4IpzG34+GoSbOeR2kt/Gkucm+ZeufD5/9/vBka/2DRzPXTucGunJjfa0DRxpvNLb+fXpg+dPfnatb9PoqbYTH3n7D8UGu7PHP02lk1hDwnfgk+xHH+Ywot6uWX1oo7+/b/3H2/CO9RGZTiiXVEkVNSqNUCYqD3nM6QiGeowh1BkMOlHUgYUQikYJ0o+FfAyLMyyOEwE0iFhtRnO9zu0wWetVWq24rGypTFKhVQtUaqlMKSqtLFtXW6NQKZVKpcGgM9brNDqlWq1UKZQKuVgiqRbXrZVWr5FWrKytWCZYu6y2dIm0skRds1JdtVxdtUxXu8JQu7JeVm6SlVuVFU59jVO1ziErc8rL7cpyq3ylVfS+W7TUJVpUL3jdXPOaveoNZ+XLLvFbQW1J1FKRC8g7YradndHuT7q+6jt89eL5m9+N3r97bypnPPwnNzVmg+8SnXM2ytRQ0anHTU+RK0yP6Jhu3Cm++z+qZzw8F79QKEzPrAMAgMcB8gf49fLTg00f3Bq5efHzkZOtoyeaRnuy/ceavzneui3r2pUwXzuY/PrzyNEu66XPE90fJ7KZQJJUn9sbOXYwGyJMDvXKQ+s9/b3te7rYHduyPtRud+oFdRUiaa1EJjSYtA6HXlKzxud3BHAfTfiDXofNrDYoBW6TwmfX2k0yk1ooF6+rrFylVkkNRrXepNbqVRJpnUhco1Qr1FqN3mhQKuVSSZ1UVCOuXSerrVKJa6S1pcq6tSphhby2TC4oldas1NSt1gtL9eI1OtFqtWCFQbrGKFlTL15jrFtpEJSYhCv0tcu0VYsNVe/p1r2jWfu6es0rshXPCZcvkK16QbX65frKN4OqFUlE1hF37V4fO7Rny7meg4P9X936fmxi/O4//j4CAMA/D8gf4FcpzOpFKNb/C+P379y80X9opK9jsDszfKJxV7vVJn7zSLt99FTLxw2KSweifXszDXFnhtSd/pjuO5ijKatLu/pQp+vC4Yadrf6uDiYcRdNpyqSXuZ06hnCHaTcZNGIOpVq4Vq8W2E2S8hVLV5S8XVVZUlm+QiisrK0tFdRVrBNUKlRSU73OYNRodUqtTmnQax0Oh8vrQwIoigXxoNdulCsFa9SCNVpBqVFYqhesMApXGepWGupWGgQl+tr3TXXLTDXvG6oXqSoWKsrflJe/rih9Tbb6b+KSl2TL/yJY/EzFwj9VL/qP2qULJCtfMlQvcinXxLzq9Uls3/b2U8cOXvrm/Hc3xsbH7xc7PSeLJYRZA0MffQ4wAAD8U4H8AX4lfo771AlhsxpHxu/8eOPK4aHe3MGdqN9VtauhfuxU52edlr3N+r796ShlJhFR327q7JFWnKx3G8tObPFdOda8JePY0BgkaQ9OIjqVwGUSe8xSi6FGLllTUbqkumKFSi5SaxVKlVSnV+kNKom8VqEWORzGgMfhspmtJrleUWtUCCxqoUMrRC2qgEXjNikcWqFZVmWTrrWJVmjK35KvelWy/GVRyQuSFS+IV74gWvG8ZMVzspJnRYufrHzzX6vffqL63SfW/f2J6nf/VLno32uXLhCveNlQvcivLaURdVsisGdb28kjn1359vx3N8bu37873bHLn3kya7PJ9Ddj7toHtFUAAP7pQf4Av06+UCgU8lyhwP9any8UJqeGnBa4Qp6buH3jzKFOxivYGDONHs2d2ctuj0uP7olhXqXXWnlkB37ySBPOWF3G8u4uT39ve1fGsakJC2I2nPILhWUiQblcUiMW1QSCXk/AZbZp/IjD70NcHqfNZrPUm60Wo9dtIf1Wk2iNeOVbivJ35GVvyUoXqsvfNlS8qVn9injJM8rlz0uWPi37YIF82bPK5c/LSp4Vf/Bs3QcLqpb8WbDkyapFf6z4+79VLfpj5Vv/Vv3Ok6Ilz5vWvePRljMeVXsy+PGWllPd+y9/8+UPN0bHH9zjv+iZ5hh+CwnfKzrrmu4JLb4FAgcAAMwF+QP8WnyjYqEwOWffZoErcBN8p+qN0SthryrrlXyzL37+APtRSnpkRxj1yG3GtXs3urr3JGjW7jZUnPuEGjq7qSvr7Ex6UnE00xgTiNYKBGUapah6bWkqEtm1e7vXbw246n1Ws8ducduMHqsOMSrNotLaJc8JFv1JueRJ8aI/qkqekX3wjHLlC8pVz6pWP6de/aJi5QL+kpQ8U73k3yve/ePa956ueO+5uuV/1VYt9mjWhf2Gzgz56daOk4f2D1z4+scboxPFBRRu9tJS8ejg/OzdyMUsMv3lz5LnuDxkDwAAeCTIH+BX4TeJznnpLUxy3ATHccXOhwLHcdzGtrhTtfLDBuOBTfZmbM3uzgDiUmnVpbs6kAM7GJaxeY1rz+0mR851bUjVN9HGGGnOpELVtatWrFokEZVVr1mWJfwfb2xS1i4Tr3pNtuYdVdlCxerXpCUvihY/LVn6lGz504qVC9TLnpUte0pa8pTw/T8L339KsOTJ2qV/rn3/WcEHzylKXzPUvufSrMXdisYEuntbx4kjBy5/c/bmje/Gx8c5jptqy5g6Fnj23tc5/rNzUqarIFNfPeQPAAD4Ocgf4NeaHps5PX/ioUmaXL5w4tg+jfi9LYn647vJTQ1ahtCGorhGV7krh3zxEUMxVsRQ1rvNd+1Ey4aYpj1qotwCh3Fd2ZpFb7/zl5rq9xe+/lzp318UfvCXqsVPV777h7pVz8kqXxEue0ay9GnJ0qdqFv2x7J0/rFr4h7KFT1S991Tdipe0Ne851eWMV9/RRH+yo7Ov+7PLF85/Nzp0/96dWZ92YSZtPOKLmpxOJLM6OfJz330qX8zaGFuYeeQEVxifsy4zE3Gg/xQA8M8O8gf4leacl8tNzaXgCtxUESBf4PI//fSjy1SWQ+vOfJrY0u5ryKU7dn1kscp2Joy9+xMh2uwxlfdt9V74PLUhomiL6khXuddYvuL9V159+ZmSpW888cT//utT/6t84X+8+/z/qF3+58MHmumIZuXiP4nW/EVW9ppFXBK0iLJR/67NbT2H912+cP67m6P379/littzJh96uZ8dOGZGZcx5BPcLEWHmWJyH/6YAoQIAAP4fQP4Aj0m+OMeMG5/gCgWOG7x0dkcbur3ZGMeNTbl468aW51/8k73u1V0bUIywWOQlfZuRi93pVla+PW0l3dUeU2lZyV//z7/+9wUL/vAv//Lfnnvyf1aXvBwwVZ440PXjzcsnew9+/XVff//X18eGHjy4x8GwTgAA+E2B/AEeo+l9Ivl8cc731UvnulqwTMKZjGJJ1nXyYOOWLXEijSWy9PH9HX37wptiio2Jerd+mUnytkn8nkFdkmsKtnemjnR/duP6MFeYnDrIJP+o3gooQQAAwG8D5A/weOQLU62pxaHgBS4/wW/TneAmHvAtn9yViycQn2n/0QN9Z3s+3t2+a4NrZ4dl98ZgRxrp/mznzeHLkxN3OW6iwI0XZu0leWhIOQAAgN8cyB/gcSlMbyMp/jc3vXOEPztmguPGhq/4POaW1lhTLhIj1Hs2Bi6c23P3p5tcgZvkZm1zLXCFyfz0XA2O4x7VHAoAAOA3A/IHeGyKe0Meygf5Ar83hMtzHDc2fNXm0qaydCxiz6UdF8915/MT/NrKxKOnlRczyC9sWoGKCAAA/DZA/gCPyUx/RqEwWbymZnlN1S3y1wYuGR0aJoKEw+ZLF07OjM2YtYOX372a5yYLhcnZ892n0wbEDgAA+M2B/AEeo0JhcrKQL05FnbUUU7wvTA4MXk5l6e1bW7/96kxxJSVfmB4wyj106Hx+5vbnszQKhQIEEQAA+K2A/AEei8LP96cU7/k5XHwJpDCRn3xw//bMjPPCZGH62JRH/7MAAAB+DyB/AAAAAGC+Qf4AAAAAwHyD/AEAAACA+Qb5AwAAAADzDfIHAAAAAOYb5A8AAAAAzDfIHwAAAACYb5A/AAAAADDfIH8AAAAAYL5B/gAAAADAfIP8AQAAAID5BvkDAAAAAPMN8gcAAAAA5hvkDwAAAADMN8gfAAAAAJhvkD8AAAAAMN8gfwAAAABgvkH+AAAAAMB8g/wBAAAAgPkG+QMAAAAA8w3yBwAAAADmG+QPAAAAAMw3yB8AAAAAmG+QPwAAAAAw3yB/AAAAAGC+Qf4AAAAAwHyD/AEAAACA+Qb5AwAAAADzDfIHAAAAAOYb5A8AAAAAzDfIHwAAAACYb5A/AAAAADDfIH8AAAAAYL5B/gAAAADAfIP8AQAAAID5BvkDAAAAAPPt/wIDZ6kRg7plZ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FieldPro Gable High Tunnel Package - Complete Greenhouse Pack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905000"/>
            <a:ext cx="4953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US" dirty="0" smtClean="0"/>
              <a:t>Gable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87062855"/>
      </p:ext>
    </p:extLst>
  </p:cSld>
  <p:clrMapOvr>
    <a:masterClrMapping/>
  </p:clrMapOvr>
  <p:transition spd="slow" advTm="300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Gutter Connect</a:t>
            </a:r>
            <a:endParaRPr lang="en-US" dirty="0"/>
          </a:p>
        </p:txBody>
      </p:sp>
      <p:pic>
        <p:nvPicPr>
          <p:cNvPr id="10242" name="Picture 2" descr="2in Square Connect Green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7526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81565341"/>
      </p:ext>
    </p:extLst>
  </p:cSld>
  <p:clrMapOvr>
    <a:masterClrMapping/>
  </p:clrMapOvr>
  <p:transition spd="slow" advTm="906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hoto 1 - StateMman Structure by United Greenhouse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85" y="1021080"/>
            <a:ext cx="8843515" cy="478354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0033332"/>
      </p:ext>
    </p:extLst>
  </p:cSld>
  <p:clrMapOvr>
    <a:masterClrMapping/>
  </p:clrMapOvr>
  <p:transition spd="slow" advTm="71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researchgreenhouse.net/maricopa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389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69534232"/>
      </p:ext>
    </p:extLst>
  </p:cSld>
  <p:clrMapOvr>
    <a:masterClrMapping/>
  </p:clrMapOvr>
  <mc:AlternateContent xmlns:mc="http://schemas.openxmlformats.org/markup-compatibility/2006" xmlns:p14="http://schemas.microsoft.com/office/powerpoint/2010/main">
    <mc:Choice Requires="p14">
      <p:transition spd="slow" p14:dur="2000" advTm="3259"/>
    </mc:Choice>
    <mc:Fallback xmlns="">
      <p:transition spd="slow" advTm="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usask.ca/agriculture/plantsci/vegetable/images/vegetable/hightunnel/ht_flood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4" y="0"/>
            <a:ext cx="9130145" cy="68820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90600" y="0"/>
            <a:ext cx="7543800" cy="1431925"/>
          </a:xfrm>
        </p:spPr>
        <p:txBody>
          <a:bodyPr/>
          <a:lstStyle/>
          <a:p>
            <a:r>
              <a:rPr lang="en-US" dirty="0" smtClean="0">
                <a:solidFill>
                  <a:schemeClr val="bg1"/>
                </a:solidFill>
              </a:rPr>
              <a:t>SITE SELECTION</a:t>
            </a:r>
            <a:endParaRPr lang="en-US"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8420681"/>
      </p:ext>
    </p:extLst>
  </p:cSld>
  <p:clrMapOvr>
    <a:masterClrMapping/>
  </p:clrMapOvr>
  <mc:AlternateContent xmlns:mc="http://schemas.openxmlformats.org/markup-compatibility/2006" xmlns:p14="http://schemas.microsoft.com/office/powerpoint/2010/main">
    <mc:Choice Requires="p14">
      <p:transition spd="slow" p14:dur="2000" advTm="22960"/>
    </mc:Choice>
    <mc:Fallback xmlns="">
      <p:transition spd="slow" advTm="2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Subject to forces of nature: wind or snow damage</a:t>
            </a:r>
            <a:br>
              <a:rPr lang="en-US" dirty="0"/>
            </a:br>
            <a:endParaRPr lang="en-US" dirty="0"/>
          </a:p>
        </p:txBody>
      </p:sp>
      <p:pic>
        <p:nvPicPr>
          <p:cNvPr id="4" name="Content Placeholder 3"/>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1752600" y="1285454"/>
            <a:ext cx="7391400" cy="5542066"/>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49336345"/>
      </p:ext>
    </p:extLst>
  </p:cSld>
  <p:clrMapOvr>
    <a:masterClrMapping/>
  </p:clrMapOvr>
  <p:transition spd="slow" advTm="136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7200"/>
            <a:ext cx="807720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74523389"/>
      </p:ext>
    </p:extLst>
  </p:cSld>
  <p:clrMapOvr>
    <a:masterClrMapping/>
  </p:clrMapOvr>
  <p:transition spd="slow" advTm="182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034899" y="982006"/>
            <a:ext cx="4842401" cy="790668"/>
          </a:xfrm>
        </p:spPr>
        <p:txBody>
          <a:bodyPr/>
          <a:lstStyle/>
          <a:p>
            <a:pPr eaLnBrk="1" hangingPunct="1">
              <a:defRPr/>
            </a:pPr>
            <a:r>
              <a:rPr lang="en-US" sz="1800" dirty="0"/>
              <a:t>Growing a New Generation </a:t>
            </a:r>
            <a:br>
              <a:rPr lang="en-US" sz="1800" dirty="0"/>
            </a:br>
            <a:r>
              <a:rPr lang="en-US" sz="1800" dirty="0"/>
              <a:t>of Illinois Fruit and Vegetable Farmers</a:t>
            </a:r>
            <a:r>
              <a:rPr lang="en-US" sz="5400" dirty="0"/>
              <a:t/>
            </a:r>
            <a:br>
              <a:rPr lang="en-US" sz="5400" dirty="0"/>
            </a:br>
            <a:r>
              <a:rPr lang="en-US" sz="5400" dirty="0"/>
              <a:t/>
            </a:r>
            <a:br>
              <a:rPr lang="en-US" sz="5400" dirty="0"/>
            </a:br>
            <a:endParaRPr lang="en-US" sz="3600" dirty="0" smtClean="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3" name="Subtitle 2"/>
          <p:cNvSpPr>
            <a:spLocks noGrp="1"/>
          </p:cNvSpPr>
          <p:nvPr>
            <p:ph type="subTitle" idx="1"/>
          </p:nvPr>
        </p:nvSpPr>
        <p:spPr>
          <a:xfrm>
            <a:off x="3962400" y="3200400"/>
            <a:ext cx="4772528" cy="1828800"/>
          </a:xfrm>
        </p:spPr>
        <p:txBody>
          <a:bodyPr>
            <a:normAutofit lnSpcReduction="10000"/>
          </a:bodyPr>
          <a:lstStyle/>
          <a:p>
            <a:pPr algn="l" eaLnBrk="1" hangingPunct="1">
              <a:lnSpc>
                <a:spcPct val="145000"/>
              </a:lnSpc>
              <a:spcBef>
                <a:spcPts val="600"/>
              </a:spcBef>
              <a:defRPr/>
            </a:pPr>
            <a:r>
              <a:rPr lang="en-US" dirty="0"/>
              <a:t>J. D. Kindhart, Kyle Cecil, Mike Roegge, Zack Grant and Shelby Henning</a:t>
            </a:r>
          </a:p>
          <a:p>
            <a:pPr algn="l" eaLnBrk="1" hangingPunct="1">
              <a:defRPr/>
            </a:pPr>
            <a:endParaRPr lang="en-US" sz="1200" dirty="0"/>
          </a:p>
          <a:p>
            <a:r>
              <a:rPr lang="en-US" sz="3600" dirty="0"/>
              <a:t>February  2015</a:t>
            </a:r>
          </a:p>
          <a:p>
            <a:endParaRPr lang="en-US" dirty="0"/>
          </a:p>
        </p:txBody>
      </p:sp>
      <p:pic>
        <p:nvPicPr>
          <p:cNvPr id="6" name="Picture 2" descr="uiextlog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62300" y="1711190"/>
            <a:ext cx="5715000" cy="1200329"/>
          </a:xfrm>
          <a:prstGeom prst="rect">
            <a:avLst/>
          </a:prstGeom>
          <a:noFill/>
        </p:spPr>
        <p:txBody>
          <a:bodyPr wrap="square" rtlCol="0">
            <a:spAutoFit/>
          </a:bodyPr>
          <a:lstStyle/>
          <a:p>
            <a:pPr algn="r"/>
            <a:r>
              <a:rPr lang="en-US" sz="3600" b="1" cap="small" dirty="0">
                <a:latin typeface="+mj-lt"/>
                <a:ea typeface="MS PGothic" pitchFamily="34" charset="-128"/>
                <a:cs typeface="+mj-cs"/>
              </a:rPr>
              <a:t>High Tunnel Construction </a:t>
            </a:r>
            <a:br>
              <a:rPr lang="en-US" sz="3600" b="1" cap="small" dirty="0">
                <a:latin typeface="+mj-lt"/>
                <a:ea typeface="MS PGothic" pitchFamily="34" charset="-128"/>
                <a:cs typeface="+mj-cs"/>
              </a:rPr>
            </a:br>
            <a:r>
              <a:rPr lang="en-US" sz="3600" b="1" cap="small" dirty="0">
                <a:latin typeface="+mj-lt"/>
                <a:ea typeface="MS PGothic" pitchFamily="34" charset="-128"/>
                <a:cs typeface="+mj-cs"/>
              </a:rPr>
              <a:t>and operation</a:t>
            </a:r>
          </a:p>
        </p:txBody>
      </p:sp>
    </p:spTree>
  </p:cSld>
  <p:clrMapOvr>
    <a:masterClrMapping/>
  </p:clrMapOvr>
  <p:transition spd="slow" advTm="105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2484269"/>
      </p:ext>
    </p:extLst>
  </p:cSld>
  <p:clrMapOvr>
    <a:masterClrMapping/>
  </p:clrMapOvr>
  <mc:AlternateContent xmlns:mc="http://schemas.openxmlformats.org/markup-compatibility/2006" xmlns:p14="http://schemas.microsoft.com/office/powerpoint/2010/main">
    <mc:Choice Requires="p14">
      <p:transition spd="slow" p14:dur="2000" advTm="44872"/>
    </mc:Choice>
    <mc:Fallback xmlns="">
      <p:transition spd="slow" advTm="44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077200" cy="1143000"/>
          </a:xfrm>
        </p:spPr>
        <p:txBody>
          <a:bodyPr>
            <a:normAutofit fontScale="90000"/>
          </a:bodyPr>
          <a:lstStyle/>
          <a:p>
            <a:r>
              <a:rPr lang="en-US" dirty="0"/>
              <a:t>Urban growers need to check local zoning ordinances and building laws</a:t>
            </a:r>
            <a:br>
              <a:rPr lang="en-US" dirty="0"/>
            </a:b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057400"/>
            <a:ext cx="64008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37130845"/>
      </p:ext>
    </p:extLst>
  </p:cSld>
  <p:clrMapOvr>
    <a:masterClrMapping/>
  </p:clrMapOvr>
  <p:transition spd="slow" advTm="330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endParaRPr lang="en-US" smtClean="0"/>
          </a:p>
        </p:txBody>
      </p:sp>
      <p:sp>
        <p:nvSpPr>
          <p:cNvPr id="9219" name="Rectangle 3"/>
          <p:cNvSpPr>
            <a:spLocks noGrp="1" noChangeArrowheads="1"/>
          </p:cNvSpPr>
          <p:nvPr>
            <p:ph idx="1"/>
          </p:nvPr>
        </p:nvSpPr>
        <p:spPr/>
        <p:txBody>
          <a:bodyPr/>
          <a:lstStyle/>
          <a:p>
            <a:pPr eaLnBrk="1" hangingPunct="1">
              <a:defRPr/>
            </a:pPr>
            <a:endParaRPr lang="en-US" smtClean="0"/>
          </a:p>
        </p:txBody>
      </p:sp>
      <p:pic>
        <p:nvPicPr>
          <p:cNvPr id="17412" name="Picture 5" descr="100_1556"/>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665"/>
    </mc:Choice>
    <mc:Fallback xmlns="">
      <p:transition spd="slow" advTm="45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95600"/>
            <a:ext cx="8077200" cy="1143000"/>
          </a:xfrm>
        </p:spPr>
        <p:txBody>
          <a:bodyPr/>
          <a:lstStyle/>
          <a:p>
            <a:pPr algn="ctr"/>
            <a:r>
              <a:rPr lang="en-US" dirty="0" smtClean="0"/>
              <a:t>Pieces and Parts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28374851"/>
      </p:ext>
    </p:extLst>
  </p:cSld>
  <p:clrMapOvr>
    <a:masterClrMapping/>
  </p:clrMapOvr>
  <p:transition spd="slow" advTm="769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Fall 2010 109.jpg"/>
          <p:cNvPicPr>
            <a:picLocks noChangeAspect="1"/>
          </p:cNvPicPr>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sp>
        <p:nvSpPr>
          <p:cNvPr id="35843" name="TextBox 2"/>
          <p:cNvSpPr txBox="1">
            <a:spLocks noChangeArrowheads="1"/>
          </p:cNvSpPr>
          <p:nvPr/>
        </p:nvSpPr>
        <p:spPr bwMode="auto">
          <a:xfrm>
            <a:off x="0" y="4648200"/>
            <a:ext cx="2133600" cy="369888"/>
          </a:xfrm>
          <a:prstGeom prst="rect">
            <a:avLst/>
          </a:prstGeom>
          <a:noFill/>
          <a:ln w="9525">
            <a:noFill/>
            <a:miter lim="800000"/>
            <a:headEnd/>
            <a:tailEnd/>
          </a:ln>
        </p:spPr>
        <p:txBody>
          <a:bodyPr>
            <a:spAutoFit/>
          </a:bodyPr>
          <a:lstStyle/>
          <a:p>
            <a:r>
              <a:rPr lang="en-US"/>
              <a:t>Ground Post</a:t>
            </a:r>
          </a:p>
        </p:txBody>
      </p:sp>
      <p:sp>
        <p:nvSpPr>
          <p:cNvPr id="35844" name="TextBox 3"/>
          <p:cNvSpPr txBox="1">
            <a:spLocks noChangeArrowheads="1"/>
          </p:cNvSpPr>
          <p:nvPr/>
        </p:nvSpPr>
        <p:spPr bwMode="auto">
          <a:xfrm>
            <a:off x="4267200" y="2971800"/>
            <a:ext cx="2819400" cy="646113"/>
          </a:xfrm>
          <a:prstGeom prst="rect">
            <a:avLst/>
          </a:prstGeom>
          <a:noFill/>
          <a:ln w="9525">
            <a:noFill/>
            <a:miter lim="800000"/>
            <a:headEnd/>
            <a:tailEnd/>
          </a:ln>
        </p:spPr>
        <p:txBody>
          <a:bodyPr>
            <a:spAutoFit/>
          </a:bodyPr>
          <a:lstStyle/>
          <a:p>
            <a:r>
              <a:rPr lang="en-US"/>
              <a:t>Hip Board and Wiggle Wire Extrusion</a:t>
            </a:r>
          </a:p>
        </p:txBody>
      </p:sp>
      <p:sp>
        <p:nvSpPr>
          <p:cNvPr id="35845" name="TextBox 4"/>
          <p:cNvSpPr txBox="1">
            <a:spLocks noChangeArrowheads="1"/>
          </p:cNvSpPr>
          <p:nvPr/>
        </p:nvSpPr>
        <p:spPr bwMode="auto">
          <a:xfrm>
            <a:off x="685800" y="1676400"/>
            <a:ext cx="1752600" cy="369888"/>
          </a:xfrm>
          <a:prstGeom prst="rect">
            <a:avLst/>
          </a:prstGeom>
          <a:noFill/>
          <a:ln w="9525">
            <a:noFill/>
            <a:miter lim="800000"/>
            <a:headEnd/>
            <a:tailEnd/>
          </a:ln>
        </p:spPr>
        <p:txBody>
          <a:bodyPr>
            <a:spAutoFit/>
          </a:bodyPr>
          <a:lstStyle/>
          <a:p>
            <a:r>
              <a:rPr lang="en-US"/>
              <a:t>Bows</a:t>
            </a:r>
          </a:p>
        </p:txBody>
      </p:sp>
      <p:sp>
        <p:nvSpPr>
          <p:cNvPr id="35846" name="TextBox 5"/>
          <p:cNvSpPr txBox="1">
            <a:spLocks noChangeArrowheads="1"/>
          </p:cNvSpPr>
          <p:nvPr/>
        </p:nvSpPr>
        <p:spPr bwMode="auto">
          <a:xfrm>
            <a:off x="1524000" y="762000"/>
            <a:ext cx="2438400" cy="381000"/>
          </a:xfrm>
          <a:prstGeom prst="rect">
            <a:avLst/>
          </a:prstGeom>
          <a:noFill/>
          <a:ln w="9525">
            <a:noFill/>
            <a:miter lim="800000"/>
            <a:headEnd/>
            <a:tailEnd/>
          </a:ln>
        </p:spPr>
        <p:txBody>
          <a:bodyPr>
            <a:spAutoFit/>
          </a:bodyPr>
          <a:lstStyle/>
          <a:p>
            <a:r>
              <a:rPr lang="en-US"/>
              <a:t>Purlins</a:t>
            </a:r>
          </a:p>
        </p:txBody>
      </p:sp>
      <p:cxnSp>
        <p:nvCxnSpPr>
          <p:cNvPr id="35847" name="Straight Arrow Connector 7"/>
          <p:cNvCxnSpPr>
            <a:cxnSpLocks noChangeShapeType="1"/>
          </p:cNvCxnSpPr>
          <p:nvPr/>
        </p:nvCxnSpPr>
        <p:spPr bwMode="auto">
          <a:xfrm>
            <a:off x="2362200" y="990600"/>
            <a:ext cx="4038600" cy="609600"/>
          </a:xfrm>
          <a:prstGeom prst="straightConnector1">
            <a:avLst/>
          </a:prstGeom>
          <a:noFill/>
          <a:ln w="9525" algn="ctr">
            <a:solidFill>
              <a:schemeClr val="tx1"/>
            </a:solidFill>
            <a:round/>
            <a:headEnd/>
            <a:tailEnd type="arrow" w="med" len="med"/>
          </a:ln>
        </p:spPr>
      </p:cxnSp>
      <p:cxnSp>
        <p:nvCxnSpPr>
          <p:cNvPr id="35848" name="Straight Arrow Connector 9"/>
          <p:cNvCxnSpPr>
            <a:cxnSpLocks noChangeShapeType="1"/>
          </p:cNvCxnSpPr>
          <p:nvPr/>
        </p:nvCxnSpPr>
        <p:spPr bwMode="auto">
          <a:xfrm>
            <a:off x="2362200" y="990600"/>
            <a:ext cx="4876800" cy="1371600"/>
          </a:xfrm>
          <a:prstGeom prst="straightConnector1">
            <a:avLst/>
          </a:prstGeom>
          <a:noFill/>
          <a:ln w="9525" algn="ctr">
            <a:solidFill>
              <a:schemeClr val="tx1"/>
            </a:solidFill>
            <a:round/>
            <a:headEnd/>
            <a:tailEnd type="arrow" w="med" len="med"/>
          </a:ln>
        </p:spPr>
      </p:cxnSp>
      <p:cxnSp>
        <p:nvCxnSpPr>
          <p:cNvPr id="35849" name="Straight Arrow Connector 11"/>
          <p:cNvCxnSpPr>
            <a:cxnSpLocks noChangeShapeType="1"/>
          </p:cNvCxnSpPr>
          <p:nvPr/>
        </p:nvCxnSpPr>
        <p:spPr bwMode="auto">
          <a:xfrm>
            <a:off x="1524000" y="1905000"/>
            <a:ext cx="685800" cy="533400"/>
          </a:xfrm>
          <a:prstGeom prst="straightConnector1">
            <a:avLst/>
          </a:prstGeom>
          <a:noFill/>
          <a:ln w="9525" algn="ctr">
            <a:solidFill>
              <a:schemeClr val="tx1"/>
            </a:solidFill>
            <a:round/>
            <a:headEnd/>
            <a:tailEnd type="arrow" w="med" len="med"/>
          </a:ln>
        </p:spPr>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36674614"/>
      </p:ext>
    </p:extLst>
  </p:cSld>
  <p:clrMapOvr>
    <a:masterClrMapping/>
  </p:clrMapOvr>
  <mc:AlternateContent xmlns:mc="http://schemas.openxmlformats.org/markup-compatibility/2006" xmlns:p14="http://schemas.microsoft.com/office/powerpoint/2010/main">
    <mc:Choice Requires="p14">
      <p:transition spd="slow" p14:dur="2000" advTm="64878"/>
    </mc:Choice>
    <mc:Fallback xmlns="">
      <p:transition spd="slow" advTm="64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endParaRPr lang="en-US" smtClean="0"/>
          </a:p>
        </p:txBody>
      </p:sp>
      <p:sp>
        <p:nvSpPr>
          <p:cNvPr id="32771" name="Rectangle 3"/>
          <p:cNvSpPr>
            <a:spLocks noGrp="1" noChangeArrowheads="1"/>
          </p:cNvSpPr>
          <p:nvPr>
            <p:ph idx="1"/>
          </p:nvPr>
        </p:nvSpPr>
        <p:spPr/>
        <p:txBody>
          <a:bodyPr/>
          <a:lstStyle/>
          <a:p>
            <a:pPr eaLnBrk="1" hangingPunct="1">
              <a:defRPr/>
            </a:pPr>
            <a:endParaRPr lang="en-US" smtClean="0"/>
          </a:p>
        </p:txBody>
      </p:sp>
      <p:pic>
        <p:nvPicPr>
          <p:cNvPr id="62468" name="Picture 4" descr="winter10 053"/>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26816748"/>
      </p:ext>
    </p:extLst>
  </p:cSld>
  <p:clrMapOvr>
    <a:masterClrMapping/>
  </p:clrMapOvr>
  <mc:AlternateContent xmlns:mc="http://schemas.openxmlformats.org/markup-compatibility/2006" xmlns:p14="http://schemas.microsoft.com/office/powerpoint/2010/main">
    <mc:Choice Requires="p14">
      <p:transition spd="slow" p14:dur="2000" advTm="17198"/>
    </mc:Choice>
    <mc:Fallback xmlns="">
      <p:transition spd="slow" advTm="1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all 2010 473.jpg"/>
          <p:cNvPicPr>
            <a:picLocks noChangeAspect="1"/>
          </p:cNvPicPr>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26161086"/>
      </p:ext>
    </p:extLst>
  </p:cSld>
  <p:clrMapOvr>
    <a:masterClrMapping/>
  </p:clrMapOvr>
  <mc:AlternateContent xmlns:mc="http://schemas.openxmlformats.org/markup-compatibility/2006" xmlns:p14="http://schemas.microsoft.com/office/powerpoint/2010/main">
    <mc:Choice Requires="p14">
      <p:transition spd="slow" p14:dur="2000" advTm="33644"/>
    </mc:Choice>
    <mc:Fallback xmlns="">
      <p:transition spd="slow" advTm="33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5" cstate="email"/>
          <a:srcRect/>
          <a:stretch>
            <a:fillRect/>
          </a:stretch>
        </p:blipFill>
        <p:spPr bwMode="auto">
          <a:xfrm>
            <a:off x="0" y="95250"/>
            <a:ext cx="9220200" cy="691515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26571016"/>
      </p:ext>
    </p:extLst>
  </p:cSld>
  <p:clrMapOvr>
    <a:masterClrMapping/>
  </p:clrMapOvr>
  <mc:AlternateContent xmlns:mc="http://schemas.openxmlformats.org/markup-compatibility/2006" xmlns:p14="http://schemas.microsoft.com/office/powerpoint/2010/main">
    <mc:Choice Requires="p14">
      <p:transition spd="slow" p14:dur="2000" advTm="18566"/>
    </mc:Choice>
    <mc:Fallback xmlns="">
      <p:transition spd="slow" advTm="1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19031134"/>
      </p:ext>
    </p:extLst>
  </p:cSld>
  <p:clrMapOvr>
    <a:masterClrMapping/>
  </p:clrMapOvr>
  <mc:AlternateContent xmlns:mc="http://schemas.openxmlformats.org/markup-compatibility/2006" xmlns:p14="http://schemas.microsoft.com/office/powerpoint/2010/main">
    <mc:Choice Requires="p14">
      <p:transition spd="slow" p14:dur="2000" advTm="23181"/>
    </mc:Choice>
    <mc:Fallback xmlns="">
      <p:transition spd="slow" advTm="2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Fall 2010 109.jpg"/>
          <p:cNvPicPr>
            <a:picLocks noChangeAspect="1"/>
          </p:cNvPicPr>
          <p:nvPr/>
        </p:nvPicPr>
        <p:blipFill>
          <a:blip r:embed="rId5" cstate="email"/>
          <a:srcRect/>
          <a:stretch>
            <a:fillRect/>
          </a:stretch>
        </p:blipFill>
        <p:spPr bwMode="auto">
          <a:xfrm>
            <a:off x="1295400" y="2457450"/>
            <a:ext cx="5562600" cy="4171950"/>
          </a:xfrm>
          <a:prstGeom prst="rect">
            <a:avLst/>
          </a:prstGeom>
          <a:noFill/>
          <a:ln w="9525">
            <a:noFill/>
            <a:miter lim="800000"/>
            <a:headEnd/>
            <a:tailEnd/>
          </a:ln>
        </p:spPr>
      </p:pic>
      <p:sp>
        <p:nvSpPr>
          <p:cNvPr id="35843" name="TextBox 2"/>
          <p:cNvSpPr txBox="1">
            <a:spLocks noChangeArrowheads="1"/>
          </p:cNvSpPr>
          <p:nvPr/>
        </p:nvSpPr>
        <p:spPr bwMode="auto">
          <a:xfrm>
            <a:off x="533400" y="5181600"/>
            <a:ext cx="2133600" cy="369888"/>
          </a:xfrm>
          <a:prstGeom prst="rect">
            <a:avLst/>
          </a:prstGeom>
          <a:noFill/>
          <a:ln w="9525">
            <a:noFill/>
            <a:miter lim="800000"/>
            <a:headEnd/>
            <a:tailEnd/>
          </a:ln>
        </p:spPr>
        <p:txBody>
          <a:bodyPr>
            <a:spAutoFit/>
          </a:bodyPr>
          <a:lstStyle/>
          <a:p>
            <a:r>
              <a:rPr lang="en-US" dirty="0"/>
              <a:t>Ground Post</a:t>
            </a:r>
          </a:p>
        </p:txBody>
      </p:sp>
      <p:sp>
        <p:nvSpPr>
          <p:cNvPr id="35845" name="TextBox 4"/>
          <p:cNvSpPr txBox="1">
            <a:spLocks noChangeArrowheads="1"/>
          </p:cNvSpPr>
          <p:nvPr/>
        </p:nvSpPr>
        <p:spPr bwMode="auto">
          <a:xfrm>
            <a:off x="2667000" y="2942963"/>
            <a:ext cx="1752600" cy="369888"/>
          </a:xfrm>
          <a:prstGeom prst="rect">
            <a:avLst/>
          </a:prstGeom>
          <a:noFill/>
          <a:ln w="9525">
            <a:noFill/>
            <a:miter lim="800000"/>
            <a:headEnd/>
            <a:tailEnd/>
          </a:ln>
        </p:spPr>
        <p:txBody>
          <a:bodyPr>
            <a:spAutoFit/>
          </a:bodyPr>
          <a:lstStyle/>
          <a:p>
            <a:r>
              <a:rPr lang="en-US" dirty="0"/>
              <a:t>Bows</a:t>
            </a:r>
          </a:p>
        </p:txBody>
      </p:sp>
      <p:cxnSp>
        <p:nvCxnSpPr>
          <p:cNvPr id="35849" name="Straight Arrow Connector 11"/>
          <p:cNvCxnSpPr>
            <a:cxnSpLocks noChangeShapeType="1"/>
          </p:cNvCxnSpPr>
          <p:nvPr/>
        </p:nvCxnSpPr>
        <p:spPr bwMode="auto">
          <a:xfrm>
            <a:off x="3573439" y="3294856"/>
            <a:ext cx="685800" cy="533400"/>
          </a:xfrm>
          <a:prstGeom prst="straightConnector1">
            <a:avLst/>
          </a:prstGeom>
          <a:noFill/>
          <a:ln w="9525" algn="ctr">
            <a:solidFill>
              <a:schemeClr val="tx1"/>
            </a:solidFill>
            <a:round/>
            <a:headEnd/>
            <a:tailEnd type="arrow" w="med" len="med"/>
          </a:ln>
        </p:spPr>
      </p:cxnSp>
      <p:sp>
        <p:nvSpPr>
          <p:cNvPr id="2" name="Title 1"/>
          <p:cNvSpPr>
            <a:spLocks noGrp="1"/>
          </p:cNvSpPr>
          <p:nvPr>
            <p:ph type="title"/>
          </p:nvPr>
        </p:nvSpPr>
        <p:spPr/>
        <p:txBody>
          <a:bodyPr/>
          <a:lstStyle/>
          <a:p>
            <a:r>
              <a:rPr lang="en-US" dirty="0" smtClean="0"/>
              <a:t>Bow spacing usually 6’ or 4’</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89083604"/>
      </p:ext>
    </p:extLst>
  </p:cSld>
  <p:clrMapOvr>
    <a:masterClrMapping/>
  </p:clrMapOvr>
  <p:transition spd="slow" advTm="228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lstStyle/>
          <a:p>
            <a:pPr eaLnBrk="1" hangingPunct="1">
              <a:defRPr/>
            </a:pPr>
            <a:r>
              <a:rPr lang="en-US" smtClean="0"/>
              <a:t>Hightunnels.org</a:t>
            </a:r>
          </a:p>
        </p:txBody>
      </p:sp>
      <p:sp>
        <p:nvSpPr>
          <p:cNvPr id="11269" name="Rectangle 5"/>
          <p:cNvSpPr>
            <a:spLocks noGrp="1" noChangeArrowheads="1"/>
          </p:cNvSpPr>
          <p:nvPr>
            <p:ph idx="1"/>
          </p:nvPr>
        </p:nvSpPr>
        <p:spPr/>
        <p:txBody>
          <a:bodyPr/>
          <a:lstStyle/>
          <a:p>
            <a:pPr eaLnBrk="1" hangingPunct="1">
              <a:defRPr/>
            </a:pPr>
            <a:r>
              <a:rPr lang="en-US" smtClean="0"/>
              <a:t>High tunnels are unheated, plastic-covered structures that provide an intermediate level of environmental protection and control compared to open field conditions and heated greenhouses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259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Anchoring</a:t>
            </a:r>
            <a:endParaRPr lang="en-US" dirty="0"/>
          </a:p>
        </p:txBody>
      </p:sp>
      <p:pic>
        <p:nvPicPr>
          <p:cNvPr id="7170" name="Picture 2" descr="Greenhouse Accessories - Greenhouse Anchors &amp;amp;amp; Ground Posts - Ground Posts &amp;amp; Drivers - 3' Ground Po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82755"/>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187853"/>
            <a:ext cx="289560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descr="Fall 2010 109.jpg"/>
          <p:cNvPicPr>
            <a:picLocks noChangeAspect="1"/>
          </p:cNvPicPr>
          <p:nvPr/>
        </p:nvPicPr>
        <p:blipFill rotWithShape="1">
          <a:blip r:embed="rId7" cstate="email"/>
          <a:srcRect l="13433" t="25672" r="63731"/>
          <a:stretch/>
        </p:blipFill>
        <p:spPr bwMode="auto">
          <a:xfrm>
            <a:off x="6652374" y="550781"/>
            <a:ext cx="2088108" cy="5097439"/>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30191577"/>
      </p:ext>
    </p:extLst>
  </p:cSld>
  <p:clrMapOvr>
    <a:masterClrMapping/>
  </p:clrMapOvr>
  <p:transition spd="slow" advTm="856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Moveable</a:t>
            </a:r>
            <a:endParaRPr lang="en-US" dirty="0"/>
          </a:p>
        </p:txBody>
      </p:sp>
      <p:pic>
        <p:nvPicPr>
          <p:cNvPr id="8194" name="Picture 2" descr="http://springcreekhomesteading.files.wordpress.com/2011/04/high-tunnels.jpg?w=300&amp;h=1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0" y="2133600"/>
            <a:ext cx="4324864"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msue.anr.msu.edu/uploads/images/11-19railsystem2R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299045"/>
            <a:ext cx="525517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31203485"/>
      </p:ext>
    </p:extLst>
  </p:cSld>
  <p:clrMapOvr>
    <a:masterClrMapping/>
  </p:clrMapOvr>
  <p:transition spd="slow" advTm="562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59" y="1"/>
            <a:ext cx="7708241" cy="683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29914789"/>
      </p:ext>
    </p:extLst>
  </p:cSld>
  <p:clrMapOvr>
    <a:masterClrMapping/>
  </p:clrMapOvr>
  <p:transition spd="slow" advTm="653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1.gstatic.com/images?q=tbn:ANd9GcT2sGr76FZjsHf-bk8RR76De0w8TKvG-jd1d36eO0SDvRIau0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828800"/>
            <a:ext cx="571499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77171774"/>
      </p:ext>
    </p:extLst>
  </p:cSld>
  <p:clrMapOvr>
    <a:masterClrMapping/>
  </p:clrMapOvr>
  <p:transition spd="slow" advTm="2191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igh tunnell 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5293158"/>
      </p:ext>
    </p:extLst>
  </p:cSld>
  <p:clrMapOvr>
    <a:masterClrMapping/>
  </p:clrMapOvr>
  <mc:AlternateContent xmlns:mc="http://schemas.openxmlformats.org/markup-compatibility/2006" xmlns:p14="http://schemas.microsoft.com/office/powerpoint/2010/main">
    <mc:Choice Requires="p14">
      <p:transition spd="slow" p14:dur="2000" advTm="24414"/>
    </mc:Choice>
    <mc:Fallback xmlns="">
      <p:transition spd="slow" advTm="2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endParaRPr lang="en-US" smtClean="0"/>
          </a:p>
        </p:txBody>
      </p:sp>
      <p:sp>
        <p:nvSpPr>
          <p:cNvPr id="24579" name="Rectangle 3"/>
          <p:cNvSpPr>
            <a:spLocks noGrp="1" noChangeArrowheads="1"/>
          </p:cNvSpPr>
          <p:nvPr>
            <p:ph idx="1"/>
          </p:nvPr>
        </p:nvSpPr>
        <p:spPr/>
        <p:txBody>
          <a:bodyPr/>
          <a:lstStyle/>
          <a:p>
            <a:pPr eaLnBrk="1" hangingPunct="1">
              <a:defRPr/>
            </a:pPr>
            <a:endParaRPr lang="en-US" smtClean="0"/>
          </a:p>
        </p:txBody>
      </p:sp>
      <p:pic>
        <p:nvPicPr>
          <p:cNvPr id="38916" name="Picture 5" descr="winter10 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635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30247949"/>
      </p:ext>
    </p:extLst>
  </p:cSld>
  <p:clrMapOvr>
    <a:masterClrMapping/>
  </p:clrMapOvr>
  <mc:AlternateContent xmlns:mc="http://schemas.openxmlformats.org/markup-compatibility/2006" xmlns:p14="http://schemas.microsoft.com/office/powerpoint/2010/main">
    <mc:Choice Requires="p14">
      <p:transition spd="slow" p14:dur="2000" advTm="15558"/>
    </mc:Choice>
    <mc:Fallback xmlns="">
      <p:transition spd="slow" advTm="15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endParaRPr lang="en-US" smtClean="0"/>
          </a:p>
        </p:txBody>
      </p:sp>
      <p:sp>
        <p:nvSpPr>
          <p:cNvPr id="35843" name="Rectangle 3"/>
          <p:cNvSpPr>
            <a:spLocks noGrp="1" noChangeArrowheads="1"/>
          </p:cNvSpPr>
          <p:nvPr>
            <p:ph idx="1"/>
          </p:nvPr>
        </p:nvSpPr>
        <p:spPr/>
        <p:txBody>
          <a:bodyPr/>
          <a:lstStyle/>
          <a:p>
            <a:pPr eaLnBrk="1" hangingPunct="1">
              <a:defRPr/>
            </a:pPr>
            <a:endParaRPr lang="en-US" smtClean="0"/>
          </a:p>
        </p:txBody>
      </p:sp>
      <p:pic>
        <p:nvPicPr>
          <p:cNvPr id="49156" name="Picture 4" descr="winter10 0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635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44829886"/>
      </p:ext>
    </p:extLst>
  </p:cSld>
  <p:clrMapOvr>
    <a:masterClrMapping/>
  </p:clrMapOvr>
  <mc:AlternateContent xmlns:mc="http://schemas.openxmlformats.org/markup-compatibility/2006" xmlns:p14="http://schemas.microsoft.com/office/powerpoint/2010/main">
    <mc:Choice Requires="p14">
      <p:transition spd="slow" p14:dur="2000" advTm="11520"/>
    </mc:Choice>
    <mc:Fallback xmlns="">
      <p:transition spd="slow" advTm="1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9220200" cy="691515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73875025"/>
      </p:ext>
    </p:extLst>
  </p:cSld>
  <p:clrMapOvr>
    <a:masterClrMapping/>
  </p:clrMapOvr>
  <mc:AlternateContent xmlns:mc="http://schemas.openxmlformats.org/markup-compatibility/2006" xmlns:p14="http://schemas.microsoft.com/office/powerpoint/2010/main">
    <mc:Choice Requires="p14">
      <p:transition spd="slow" p14:dur="2000" advTm="12862"/>
    </mc:Choice>
    <mc:Fallback xmlns="">
      <p:transition spd="slow" advTm="1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njsustainingfarms.rutgers.edu/highslide/images/large/slide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350"/>
            <a:ext cx="9321800" cy="69913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53474475"/>
      </p:ext>
    </p:extLst>
  </p:cSld>
  <p:clrMapOvr>
    <a:masterClrMapping/>
  </p:clrMapOvr>
  <mc:AlternateContent xmlns:mc="http://schemas.openxmlformats.org/markup-compatibility/2006" xmlns:p14="http://schemas.microsoft.com/office/powerpoint/2010/main">
    <mc:Choice Requires="p14">
      <p:transition spd="slow" p14:dur="2000" advTm="49223"/>
    </mc:Choice>
    <mc:Fallback xmlns="">
      <p:transition spd="slow" advTm="49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_0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9" y="859536"/>
            <a:ext cx="9088581" cy="599846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8023664"/>
      </p:ext>
    </p:extLst>
  </p:cSld>
  <p:clrMapOvr>
    <a:masterClrMapping/>
  </p:clrMapOvr>
  <p:transition spd="slow" advTm="260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mtClean="0"/>
              <a:t>University of MN</a:t>
            </a:r>
          </a:p>
        </p:txBody>
      </p:sp>
      <p:sp>
        <p:nvSpPr>
          <p:cNvPr id="13315" name="Rectangle 3"/>
          <p:cNvSpPr>
            <a:spLocks noGrp="1" noChangeArrowheads="1"/>
          </p:cNvSpPr>
          <p:nvPr>
            <p:ph idx="1"/>
          </p:nvPr>
        </p:nvSpPr>
        <p:spPr/>
        <p:txBody>
          <a:bodyPr/>
          <a:lstStyle/>
          <a:p>
            <a:pPr eaLnBrk="1" hangingPunct="1">
              <a:defRPr/>
            </a:pPr>
            <a:r>
              <a:rPr lang="en-US" smtClean="0"/>
              <a:t>A high tunnel, by definition, is a non-permanent structure that has no electrical service, no automated ventilation and no heating system.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436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all 2010 4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635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3125036"/>
      </p:ext>
    </p:extLst>
  </p:cSld>
  <p:clrMapOvr>
    <a:masterClrMapping/>
  </p:clrMapOvr>
  <mc:AlternateContent xmlns:mc="http://schemas.openxmlformats.org/markup-compatibility/2006" xmlns:p14="http://schemas.microsoft.com/office/powerpoint/2010/main">
    <mc:Choice Requires="p14">
      <p:transition spd="slow" p14:dur="2000" advTm="28362"/>
    </mc:Choice>
    <mc:Fallback xmlns="">
      <p:transition spd="slow" advTm="2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33600"/>
            <a:ext cx="8077200" cy="1143000"/>
          </a:xfrm>
        </p:spPr>
        <p:txBody>
          <a:bodyPr/>
          <a:lstStyle/>
          <a:p>
            <a:pPr algn="ctr"/>
            <a:r>
              <a:rPr lang="en-US" dirty="0" smtClean="0"/>
              <a:t>Glazing</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0691360"/>
      </p:ext>
    </p:extLst>
  </p:cSld>
  <p:clrMapOvr>
    <a:masterClrMapping/>
  </p:clrMapOvr>
  <p:transition spd="slow" advTm="821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Poly</a:t>
            </a:r>
            <a:endParaRPr lang="en-US" dirty="0"/>
          </a:p>
        </p:txBody>
      </p:sp>
      <p:pic>
        <p:nvPicPr>
          <p:cNvPr id="17410" name="Picture 2" descr="http://bwgreenhouses.ca/products/images/P1010349_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95400"/>
            <a:ext cx="436879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encrypted-tbn3.gstatic.com/images?q=tbn:ANd9GcTa46Hx5jNmH5mkGVmFUguak3kH6lzS2x7p_ZY550whnvokNK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524000"/>
            <a:ext cx="1514475"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encrypted-tbn3.gstatic.com/images?q=tbn:ANd9GcR2dkClTq8vDAMvMzPP55HWO79V9XqmSDfVqzNsTDYz3hNX6kP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638834"/>
            <a:ext cx="4170966"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10370112"/>
      </p:ext>
    </p:extLst>
  </p:cSld>
  <p:clrMapOvr>
    <a:masterClrMapping/>
  </p:clrMapOvr>
  <p:transition spd="slow" advTm="467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Cloth or Fabric</a:t>
            </a:r>
            <a:endParaRPr lang="en-US" dirty="0"/>
          </a:p>
        </p:txBody>
      </p:sp>
      <p:pic>
        <p:nvPicPr>
          <p:cNvPr id="18434" name="Picture 2" descr="https://encrypted-tbn1.gstatic.com/images?q=tbn:ANd9GcRE8MV7Ov0a280IogMkXzTGkJHb0MG8_6xNVTObu5NArjC6NAz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64820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encrypted-tbn3.gstatic.com/images?q=tbn:ANd9GcS6fzv2Yyt7YZCmyZfD_zj5s6dqPJ7GcNBKnCDcPMnmCYJuXSa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19199"/>
            <a:ext cx="5029200" cy="378646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20563977"/>
      </p:ext>
    </p:extLst>
  </p:cSld>
  <p:clrMapOvr>
    <a:masterClrMapping/>
  </p:clrMapOvr>
  <p:transition spd="slow" advTm="395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Polycarbonate</a:t>
            </a:r>
            <a:endParaRPr lang="en-US" dirty="0"/>
          </a:p>
        </p:txBody>
      </p:sp>
      <p:sp>
        <p:nvSpPr>
          <p:cNvPr id="3" name="AutoShape 2" descr="data:image/jpeg;base64,/9j/4AAQSkZJRgABAQAAAQABAAD/2wCEAAkGBhQSERMUEhQUFRUWGBcUFBcXFxQUFxQVFRQVFRYWFBUXHCYfFxkjGhQUHy8gIycpLCwsFx4xNzAqNSYrLCkBCQoKDgwOFw8PFywcHBwsLCkpKSksKSwsKSkpKSksLCwpKSksLCkpKSkpKSwpKSwpKSwpKSkpKSkpLCkpLCksKf/AABEIAMIBAwMBIgACEQEDEQH/xAAbAAACAwEBAQAAAAAAAAAAAAAABQIDBAEGB//EAEYQAAEDAgIGBgcGBAQFBQAAAAEAAgMRIQQxBRIUQVFhEyIycYGRBkJSobHR8CNicsHS4TNTgpJDk6LxNGODssIHFRdzs//EABcBAQEBAQAAAAAAAAAAAAAAAAABAgP/xAAeEQEBAQACAwEBAQAAAAAAAAAAEQEhMQISUXFB8P/aAAwDAQACEQMRAD8A+kjE8RT4eanYqC50fBVUThqZVHcjpXDMa3uKmHEKWtVBUMQ02yPA2U48OK1AFeKi+IFaMLDSgGQRcWuGq1Rw7LruINwOCsgbQVRpXKalWPFGquMVKtxByCCOHbdQcblXwixVLc0E5uyEQDNdxByXYMigp3qc+a4zNTnzRXAOr4quAXV7BZVQ5oiuRvW8VOZtgu4ht1Y5tWoapw4zVIFHK/D5qE7KFAYpmR8F2EVbRWSNqxVYc3URVHZw8lLEx3qu4hl1Y4azVRBg1m0VGHdR1PA96twzqGnFQxMdHd/xQRxDKH6zUj1hX6qrXDWbX6qqIXXpx+KCEJvTjl3quUapqPrkrcQyl/qq64aza/VUZRbe/wCaFkJ8F1EbqICk5hC4qrteKiQpFQLVB1jLrbCLLPCxapDQI1jPmVfLZtFCBt1Kc3oiu4dqjLmrohQFU5lBdTqqqFtwrprBRgF0EZ8wrIhZVy5/X1vVzR1UGeIXU5xdEWalOihgsqoxdXsFlUBdEGJCky7V3EBEGSCiMUcpYlii4XV0zahBCC7VnAo5acNvVeIZdB3EMUMKcwrxdqzss5REJGUKtmbrNUsSxRwxsRwVFOFfenH4qvEMoe/4qUrKO96umj1moKXdZvfn3qiA0NDvz71dhXXod/xXMTHS/gfmiB2GFckKbZxS+a4glFKHCrSD3fmNykWhebieD1o3eRuPzC3Q6YcLPFRxFj8j7lWc8vpoYzuuoNzRDimv7J8Mj5K9oRrFkDEYh16K6NlAs9alRpdAxV5u+tyvyaqomoLjZqphCtxGS5C26AxG5dhCjNmrYhZBQ7Mq89lU7yr3DqoKohddmCIc1KZAR5Ko5q+PJUvzQTmFlDDZK2TJVYfMqCMourfVUZgpQ3CCllnKeIaq3i6vkFlRVhzmFVM1TiNHKyZqg5m1Z2Wcr8NvCrxDKKiWIj3qGGOYV0Rq1ZidV1eCCueKhqrj1m181ZiGawWfDuvQ7/iiMjmkGiEwLUKI+aYPFNkGvE8OpmWk1byc00c3xAW+LTDm2kGsOIsfkV84kifG/XjJZI3eCRUcKjcn+jPSbXH2jdbcS2geDzb2Xe5Pb65evx7jDzskux3hkR4L0mB1gGh1zSprnxovnOHka/rQuDqdoCoc38TTdvflzXssDi39C17yS55qPV6v9NOFfFba8dejlko3moQtSKXrapD5AS6lOkkpTVcctamYClGHAmjn0/8Ask/UpMbp/ObAIhGSSSULmVdKLOcftZCCAWjeajtLXhsPUV1nn/qS5eDk4WmE5upwhJ8RB9p25KBoNOkkzLnX7VcgtMeEt2pP8yX9ScFa35/X1uVzRZJW4frv68hAIAHSSW6jSfWvc71rGGFM3/5kv6k2DS1XvySXBQVBJdIes8fxJMg8gZO4Bap8MNUnWkG/+LL+pOBthRMl2CwvUaXOkJoCT0klyQK5Ooo4+Cjah0gNQB9pJmXBuRdTenAaxiyqfmqGYUAZv/zJf1LLiIOuwB0gqTWkkmQaTvdxATgNnZKmLNUHCDi//Ml/UsceG+1oXSU1a06WXOoHtd6nBTaULmHKxSYUcX/5kv6lRhMMCZKukNHUH2suWq07nc04KYzNVsd2pZJhRxeP+pL+pGDw/UB1pDc5ySHJxp6ycFa3ihV7rhKJos6ufx/iSC2/1lazDUa3rPNhUmSS5pc9pOCtYNHKyZqUzQ1HaeDkCHyC5IA9ZXzYemRf4vk/NyvBWrDPoaLuJjS12Gq5tC8VO6SQWDXEjtfdHmrJIbi76G13yZ/3JwlbsM+opwWfEMoViGH69nSWaSftJADdtK0dwLlY6AGxLuXXf804KYMmBFyheU0jPqSFo6Wgp/iyjNoJ9bmha9c+pXghG2dlRZwt3HeClGJwTmO12i47Q4jgefNejkwZY/XYL+u3c9vEfe+uKvmwIkbrx58N/cVnfFjNedhd0gD2EteMiCWkHhUXBT7/AOQpmkdJE1zGjVOpVr286OcQ7ut3pO/Caji9gvk9uVactzgtLsGJW68efDjyPNc5udNPWYP0iGIYHQva6lerSjhUEHWYb5E3FRzXWaYlZkRTeKCvgSF83khdE/XYDY9ZuRrxHAr0mj/SNzmgmko5nVf3a9Ln8QPete/1Nzf49jFpXpCD0hBoW0IYBQkE+rnVo8lpixcrOy+34WfK68rhcZHKfsndbfG4ar+7Vyd/SSt8GLezsmo3tN78OS0lejjxxJLnvcCaAnVjLbVpYNqO0eKaRNe4VbLUcQ2M/wDivMQ6SY6zhqHncee5b4WubdpI5g5+O9Gs00bh3BzvtHdY1No8w0D2OAHktAw8l6Sn+2P9KwR6VIPXFeYsfLI+FE0w8zXjquB5XB8kazcYcPh3tJaJHC5PZjObiTm3jdXT4Z5aQZXUIPqxjPmG2WxkJGdCumPv9xSqxQRyUtIf7Y/0qOJw7iBrSOzBFBGLggj1MqgLfHh6DPzC5JhyRuSjM2GT+Yf7WfpVEuHfrtJkdUVpZm8cNVMuiP0VW6I1uKhQUOhf/MP9sf6VRHA/XJ13VpTJmVSfZ5lMNX6ouNw961Hl+6DJJC/+Y7yj/Qq8Pg3guPSO6xqbRkGwHs2sAmLoTyUY4CP90Rikgf8AzHeUf6UYfCua0ASOpc5MOZrnqra5h4fBEcVBSp8kC+XDE1DnuuCLBgNxQjsq7ZnUA6R1BYWj3f0rW/D13+5dMRQLJcGSQC92YPqC7SCPV4gK+TDu/mO8o/0rUIiFIt5IFzMIag676trTsbxT2b2Un4cnN7/KP9K1vaG3JpTP/ZY36RB7IpzIr/pVOgNHkEu6R2VCepSgJORbQZm6yPmAyke48TqAf9lSrXuJBJNQAa3pQUPGwWKKWN3ZcCeBt8c/BGd1TLgA4lxLiTmdYLqm7Cy1zb5D8xVcT21mvOOiD2hzTzaVkvG4vaLf4jfzC01awCSM60EnWtfUJ3jlxWiaCtxn7iFplRisE2Voe3OliN44d6QT4d0DukaKt9YDfzpucE6ik6I1HYJ6w3sPFasdFVhe2hqPBwPDmpuNZrz+JhbM0SMzI/uHDv8AgkOIw7oXa8dx67ePyKaMaYnlzLxkkuZw+83geIW3FQCQB8ZBq2vJwr8Vy3GiosbM0PZSvxpudwPNWQekU0WY6ZosWPJD209mUX8Haw5KrZjCTLGKt/xGZV+RC2HDtnaHxG/P/teOKzNzpez7Rml4cS2sbqOPqPo14PDg7wNeS2ROkjPUJFM27j4FfPcRhHMcXRijsnsOTu8fmn2h/SR5aKHXAsWSVJbyDh1h505LXv8AWfX49vhtLtdZ41T5j9kwZHW7SDwIP5heQh0rFKaE9FJ7LyKH8MnZcO/VPJNIC5hsS13Dj4bwt8b0n69JhtKyNs7rDnn4Hem0GOY/I0PA5/uvKQaY3SN8R8kwj1XirCD9bxuRrNejoiiS4bFSMtWo53/cJjBpJrs+qfd5o1WmiKKSEVAtXKKxcogihd1VyiDlFyimiiCC6AqJ8cG2AJPu81mfiC7eRy3fNErXPiWsz8AL/wCywvxznfd7rn3/AJKvEzBgGtTf3nLIKluIa8dU0PMX99kZ3U5pNVpc4im8k03hZo8TG/smh3VsuYjAP1XW1sudqjyXncdpaKLW1SZHjNkZaaH7z8h4Bx5InL0E2BkIOb7GlM8tw+SQY3Hwxdp9Xbmsvcbi7stPImvJedxHpe+cGPsNIoYqlut3P9f8Jp3BJthe2phNR60ZHuLVPYmH0vpziWkhsDNUZVMzjTm5r2g+ACF54aSAsWyNIzAc2g7ta6Fm+S8PS4WZuGcCCHYOe9rtie/Ij7jq+BTQN6Fwabxu/hu9kn1Ty4L536D+krW1wuIoYn2YXZNcfVP3T7j3r3OAf0Z2Sepjd/w7z/8Am4+0Nx3juXVncb8Rh8yPEcQk02kegcGn+E+l/wCW6pNDyt+ac4d5Y7opM/Ud7beHeEr07o6+tm11nN3W3jmiYzyYfNzb2qQN/Mc0mgJhOsy8brvaN1+03yCb6NHRUjkd9m60T6nfXqngrJtGarnUrQdoUrelyOXJY3G6m/DiSMvZe271hz5pKMOYndLFlXrt3HvG4rdIThnVzheKHV1qscSKOa31hcW5Jph8M2QF8ZzzFiHDx3pORhkYzERhzKB1aVOY4tckeI0c4O14+rI3tN49/EJnjtHvhlEkNw6mvHcB2rmKVsRx5pxh8O3EMa9tnC3MfdcN6nqV57DTNnbTJwzG9p/MKyDHzwdVjgQLhjwXRn8O9n9JB713SGiD0mtH1JWitNzu/iDRbcIG4hpBGq8dpu8Eb2nhz8Cs+u50tbdEelkMx1JB0MnsvNWO5skt/qA7ynb4S2haSDmCN/iMwvB6R0NU0NnDsuHEX8D9BX6F09LCeie6h3A3jk8Dk7upX3K+8Z9Xv8LptwtKNb7wsU2hlY/sm/DIryEHpBEbSjo/vXdHXm7tM8QRzTHVIAIu05EGv9rhYhbzc3o5zt6SORzMie79lth0kD2hTmMvJeew+k3tAr1x7/NMYMSx+RoeB+aNZp214ORqupUGFpqKhaYsafWFee9FbVGR4AqTRZn4ons2+KomcaDW557st6C1+kPZHifkqauJzr9cFQ3EMJoHAny9+9Vyskry4D6qjNdlxjGkhxvXIX8+CHVeOo4fn8wlEpDQ50hDWAmrnENaO9xsl+L9I2MAMX2lcpLiMeXWd7u9TeEu6c43BuoKiwqS7IDK5du8V53H+lMELg0kvducARGD95+bv6RTmEi0ppnEPNZz00ZvQADU5saLfnzUWMbI3q/aM/1N5EZ/n3qUmLdL6RkxDQ17y0WLA0kRHgQK3PNxJ5pO6V7TSYE0ylb2h+KnaHv71qZgnxXjpJHvYbjnQ7j9EJhgnMmFGeMbrOH4eI+rKTVLcRgmvbV+qQcpG9k8nDcVBgkiprjXZuIPWH4X/kUyOh5I6yYd34mEVDt1HNOfxU8JjGvsB0clwYieq4/8s7jyWoils8JFemhHKQFrxycOKFtk0DESSdcE5i9lxWYPjS+i+iGnm4uLZMQftGj7N9aFwbcUO57bX5d68HsynC1zHBzSWuaQQRmCMiFWtyvseCmMoOHnNJoxVr8ukaMpG89zhuPer8M4ydWUasrcxUUcPaHEfNJNF48Y+BrmkMxMN6jc72gN7HZEfIJ1hsRtLNYDo54jR7fZfTLmxwuDvBVYZNJaF1mOZUFjuIu01zF/BGh4yw9FNWvqSVqHg7iTmRlcVp3JxhZw8XFCLPbwPyVWIwgpquyPZPslP0Z9IaGJFndWtSCK08vVO9ZcHhXYd921jdmWn+GeO40NeB+bfAYk16OTtDI+0PmrpIKfhO7h+yKpxGihIWva41F6WINkum0fJEekiaHmvWaDq6w31rlRMYXmE0P8M/6D8kyLK3HjzU6GA4CPENDqua4CxsS0ncQc+6qRaV0C8HWaQ2RuTtx7+R59yfywlh14/EcVvhlbK2o/cHgU0eWwErZwWStDZR2hudTe3l7x71g0t6OVBBuNx3g8+fPIr0GltA612dWRtxS3kdyr0XjDJWKUUlGbSKaw4t48x4hTcV5HDYp0R6Oe7cmvPDg/5+fFMImyQVdA8hp7Te0PFps4eFQnGk9DNcCHC3HeO/5pHG5+FcGS1MWTXi5ZyP3eW7dbLnvitN8J6XsFOnYWffZV7O8tu5veNbuC9FhyyRofG5r2nJzSHNJ4VGR5G68litHW1mgFpvQZEG9W/VClcMcuGf0uFcRXtsB6rxwI4+HhuTPLc7I+mQYp7MjUcDfyKYYfHsdY9U88vAryWh/S5kzeu2hFiWi7T9+OvvaacAnsOrIKscHDi29O8Zt8aLebmpzhrLUDqiqW46RxADq5nuFAN3ioTaZjw5DZZWsLuywmrnVyozMV4mgPFKdMelUjqtY0RN9V5DXu772Z5HvSw7bZy2NutI5rG7i40r3DN3hVKNIenDoSBHG4syMjs282R8PxHwXm34yWJ56cumY49skue3xOY5eXA7o4qtBjo+M8Nw5fL4KUzIMXiDONd7zM05EnW1eQG7usQlowj4etD1mG5ZuPyP0arb/7S+M9JARftMNdV3IjcfeE0wD2y16MaknrRn5bx94ePBIFujo2Sgllj60ZsRzHzC5LoajteElj94pnyI3jzCY4zQYs4OEcgvYkkH+m62YHHP1S17NZ7RXWHV1hxIvf6stZ4pS7Rz2vdqytMMptfsSdxrnyN+BKs0l6MtJ1mkxPBqHV3jnb4grkWMGIcY5R0bx6hAGsBva6+sONKU3gLfN6PGSNtJHhzahp1jXquIGdRS2RqFeBiwekHVDJm1OQlZS/AOyB8PLesk0UU8hYBqSDLWqC4by1uThxoTRM8NO6NzWYlur1m0lFQxwa4E63sGgOZodx3LL6R+kGjgCHyB7hcCKr3AjeHNsDzqCn4R0YXEN6rZjQZVLCad7mE+9C8i7/ANQKGg6RwGRe1msRu1qOF1xa/wB/CPNbMjZk12ZGzKOrLovFPgkbJHmMxucN7TyX0Bk3SBmLw3bAo9mWu3N0b+BGYO48ivE7MmegdIuw8lbljrPby4jmEZ8sr24eJWtxEFzk5psTTtMcNzgVsgkbI2oyPmDvB5pOZdnftEfWhkoZmi9t0rfvAZ8R3JlMzUImj60bqFwFwQcntRhHEYWtiaEdh3DkVowOK1qtfZ4zHEcQrdUPbY1BuD+YWSbDk0paRt2niOCDVJBS2bTbu5FUYeUwnVd2DkfZPA8lpweKEjTUUcLOauywbjcHL5FQaXMrceI4/usMsBYdeP8AqG496MNOYiGO7J7DuH3SmLmbx4jinR2hh52ytr/u08CsOlNDtlpWrXtux7TRwpvB/JTmgLD0kfiNxHArdhsQ2Vv1VpRWDCTF32c1NcWDgKa/hlXlkd3AUY7RdAQRrMOe+n7fBMMXg9azs9x+Sjg8aWnUkz9V253fz+KK8tDGcKaCroT6uZjrvZy5Zfnrm0aHjpISDW/3Xd/A80+xeiwQS3I5t3eA3dy88+B+HdrMFWG7mfm08efnykoUYnRhDukiqyQWPP7rhvBW3RuNEpp1oZ2+yS08yxwuRy8+KdUjmbrtIG6uVOLXA/ApLjcCyV2q1w6VtD1SNZvB1a2B3LHqlRxmADurKLnJ/td/A+4+5U4fEOh6k1XxmzX9ot5O3uHPMc9znBQSPjLZNRxFiaHrWtUfXcsDcSY36mJFIyaMkFQ1pOTJb2PB1aHkVr1nZWqXAMa2pc3UIrmKU4g1uFjw2AdE7Xw5qx13NNS1w4t503j35L0eC0Sx0ZbQZuGWaUYjRMmCJdFQwk1dESG04uhJNGn7uR5K9dJytx5la0PijBrQka1NZpFcyKVypUeKho9sUxa9tdcPa1wcKPYS4NLXt3WJ7+YWp3plho42tJMhDWijRW4aB2jZeX0l6Uh0rZIYRG9uTi4kkcHAUBFb0NRUBa5q+r1mP9FdZ3SROLJALEXqPZc02c3kfCiz4XTjIXHatSJzWkG9WvqWmrB2vVyItzzXicdp7EzWfM+nsg6rfJtEr2ZSNer2PpB6ZYOQUbFJIRdrh9lQ7i13aB5gJHJ/6gYvUDIy1gG+ge81JJJcRStTuASrZkbMqsZMdjJpjWWR8n4nEjwGQWXZk12ZGzIpVsyE12ZCBrsyNmTfZUbKqpRsyNmTfZUbKgnoHH6n2b+wcq+qT+RTbBy7K/o3f8PIaMO6F7vUPCNxy4G28JNsqa4KQPYYpQCCKCu8UyP18FNxjyz+mJb0Dv8AlONvuE/kVtfFUfBLNFzlp2ac61Qehef8RgzY4/zG+8X4rXhyYndG7sn+G7/xPNO2UJonV12We3Me0Ftw2IbI2o7nDeCuyxVuM9yxvYWnpGC/rt4hOxpmgBGq64OR4/uq8JiTGQx5t6juPI81pjkD21FwfMH5rJjHMFWyOHK9z3DOqiGTmbx4hYZoCw9JH/UNxHAqnBaVcKsLS8i7T2erYVdW+8blzSeNnDdaJrTvLR2nN36hdbX4VArknS9m2GxDZG28RvaefzWHSM8Q6r3tqbNoQS48ABvtksejImzFr2O1mua43rm0ts5u4ipFCLLbpDQLJ2FrhXusWkZFp3Ebin4vKGD0k/sausRk5xpbK9K1Pkl2msXO2h1A6P8AxGtB16e0ypNSN7czu5z0XO6GQx4kijWkNlp2wXNoHNGTxqmu45jgteJ9IYqEBrn8PVHmb+5OdMZdEYaOTrRlrmubrAjvp5jLiq9KejGtSSM6kjew8Zt4gj1mne0+5L48aY3vfC0Rl/apcE7zQ2qbVNL0Cz4iWSTtvc7vJp5ZKy9meJzorTjWNdtFGPqAQ067XUr1mUvQ1yNCFm0p6TRPaWthL6ilX0AIOYLb1HJKNlRsqsxrPFUzS8zY+jjcWMGQBJIB3azqn3rDMxzzVxLjxJJ+KZ7KjZUamFOzLmzJvsqNlQKNlRsyb7KjZUCnZkbMm2yo2VAo2ZGzJvsqNlQKNmXU22VCBvsqNlTjZUbKohPsqNlTjZVzZUCjZUbKnGyo2VAvmw4mZqOq1woWuFi1w7L2cDX8xlnpwmLE0bo5y1srKa9w0O9mVhO408DUbla7CbxmMv35KjSGizK1rmHUlZeN3A72Ppm02r4EKMbkXYTSVAWuBcW72iocMga5LPpLSMjWl8UYc4CtKmrhv3UrStt6Y6AxfT62s0tewBkjDmx1TUd2RrvBCniIGNJANeQ6xHgE/EJtBgYgFzHmjm62rWg1gQCHNFPaC04rQrXsMb21ad2WWRFMnDMFdwWj+imdLGKa4o9ps0k5uAGTjQV7uJqtssr3ZkD8Ip7zUpN3szC3QMj45einvRrtSU0AkbVtNbg8UoRzB3ppPi4m2B1h92/kcvesxw1c6k8TU/FGyqzGoxMk6OZ0sQLS4EOBu1xt1y0ZOoACQb0FclyfFyvzee4dUe5btlRsqLCfZUbKnGyo2VVSfZUbKnGyo2VQJtlXdlTjZUbKgT7KjZU42VGyoE2yruypxsqNlQJ9lRsqcbKjZUCfZUbKm+yruyoE+yo2VONlRsqBPsqE42VCBxsiNkTjZEbIpWaT7IjZE42RGyJSk+yLmyJzsiNkSlJ9kUTgzuNONga/unWyI2RKlIRoptS6lXHMnM0yruVowac7IjZEoTbIu7InGyI2RKtJtkXdkTjZEbIlKT7IubInOyI2RKUn2RGyJxsiNkSlJ9kRsicbIjZEpSfZEbInGyI2RKUn2RGyJxsiNkSlJ9kRsicbIjZEpSfZEbInGyI2RKUn2Rc2ROdkRsiUpPsiNkTjZEbIlSk+yITjZEIUxQhCygQhCAQhCDlF1CEAhCEAhCEAhCEAhCEHF1CEBRCEIBCEIBCEIBCEIBCEIBCEIBCEIBCEI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0" name="Picture 4" descr="http://pacificaluminum.ca/wp-content/uploads/2012/07/Greenhouse-Multi-Wall-PC-Sheet-ZD1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447800"/>
            <a:ext cx="38608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SC_0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415284"/>
            <a:ext cx="5562600" cy="367131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70931214"/>
      </p:ext>
    </p:extLst>
  </p:cSld>
  <p:clrMapOvr>
    <a:masterClrMapping/>
  </p:clrMapOvr>
  <p:transition spd="slow" advTm="643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Construction</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13538198"/>
      </p:ext>
    </p:extLst>
  </p:cSld>
  <p:clrMapOvr>
    <a:masterClrMapping/>
  </p:clrMapOvr>
  <p:transition spd="slow" advTm="125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67589556"/>
      </p:ext>
    </p:extLst>
  </p:cSld>
  <p:clrMapOvr>
    <a:masterClrMapping/>
  </p:clrMapOvr>
  <mc:AlternateContent xmlns:mc="http://schemas.openxmlformats.org/markup-compatibility/2006" xmlns:p14="http://schemas.microsoft.com/office/powerpoint/2010/main">
    <mc:Choice Requires="p14">
      <p:transition spd="slow" p14:dur="2000" advTm="32175"/>
    </mc:Choice>
    <mc:Fallback xmlns="">
      <p:transition spd="slow" advTm="32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Fall 2010 018"/>
          <p:cNvPicPr>
            <a:picLocks noChangeAspect="1" noChangeArrowheads="1"/>
          </p:cNvPicPr>
          <p:nvPr/>
        </p:nvPicPr>
        <p:blipFill>
          <a:blip r:embed="rId5" cstate="email"/>
          <a:srcRect/>
          <a:stretch>
            <a:fillRect/>
          </a:stretch>
        </p:blipFill>
        <p:spPr bwMode="auto">
          <a:xfrm>
            <a:off x="-15875" y="0"/>
            <a:ext cx="9159875"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686"/>
    </mc:Choice>
    <mc:Fallback xmlns="">
      <p:transition spd="slow" advTm="7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Fall 2010 013"/>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sp>
        <p:nvSpPr>
          <p:cNvPr id="2" name="Title 1"/>
          <p:cNvSpPr>
            <a:spLocks noGrp="1"/>
          </p:cNvSpPr>
          <p:nvPr>
            <p:ph type="title"/>
          </p:nvPr>
        </p:nvSpPr>
        <p:spPr>
          <a:xfrm>
            <a:off x="1066800" y="0"/>
            <a:ext cx="7543800" cy="1431925"/>
          </a:xfrm>
        </p:spPr>
        <p:txBody>
          <a:bodyPr/>
          <a:lstStyle/>
          <a:p>
            <a:r>
              <a:rPr lang="en-US" dirty="0" smtClean="0"/>
              <a:t>CONSTRUCTION</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77"/>
    </mc:Choice>
    <mc:Fallback xmlns="">
      <p:transition spd="slow" advTm="2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endParaRPr lang="en-US" smtClean="0"/>
          </a:p>
        </p:txBody>
      </p:sp>
      <p:sp>
        <p:nvSpPr>
          <p:cNvPr id="10243" name="Rectangle 3"/>
          <p:cNvSpPr>
            <a:spLocks noGrp="1" noChangeArrowheads="1"/>
          </p:cNvSpPr>
          <p:nvPr>
            <p:ph idx="1"/>
          </p:nvPr>
        </p:nvSpPr>
        <p:spPr/>
        <p:txBody>
          <a:bodyPr/>
          <a:lstStyle/>
          <a:p>
            <a:pPr eaLnBrk="1" hangingPunct="1">
              <a:defRPr/>
            </a:pPr>
            <a:endParaRPr lang="en-US" smtClean="0"/>
          </a:p>
        </p:txBody>
      </p:sp>
      <p:pic>
        <p:nvPicPr>
          <p:cNvPr id="40964" name="Picture 4" descr="100_1596"/>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503"/>
    </mc:Choice>
    <mc:Fallback xmlns="">
      <p:transition spd="slow" advTm="5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noble.org/Global/ag/horticulture/RaisedBedGardening/images/mini_tunnel8.jpg"/>
          <p:cNvPicPr>
            <a:picLocks noChangeAspect="1" noChangeArrowheads="1"/>
          </p:cNvPicPr>
          <p:nvPr/>
        </p:nvPicPr>
        <p:blipFill>
          <a:blip r:embed="rId5" cstate="email"/>
          <a:srcRect/>
          <a:stretch>
            <a:fillRect/>
          </a:stretch>
        </p:blipFill>
        <p:spPr bwMode="auto">
          <a:xfrm>
            <a:off x="0" y="0"/>
            <a:ext cx="4762500" cy="3371850"/>
          </a:xfrm>
          <a:prstGeom prst="rect">
            <a:avLst/>
          </a:prstGeom>
          <a:noFill/>
          <a:ln w="9525">
            <a:noFill/>
            <a:miter lim="800000"/>
            <a:headEnd/>
            <a:tailEnd/>
          </a:ln>
        </p:spPr>
      </p:pic>
      <p:pic>
        <p:nvPicPr>
          <p:cNvPr id="16387" name="Picture 5" descr="100_3450.JPG"/>
          <p:cNvPicPr>
            <a:picLocks noChangeAspect="1"/>
          </p:cNvPicPr>
          <p:nvPr/>
        </p:nvPicPr>
        <p:blipFill>
          <a:blip r:embed="rId6" cstate="email"/>
          <a:srcRect/>
          <a:stretch>
            <a:fillRect/>
          </a:stretch>
        </p:blipFill>
        <p:spPr bwMode="auto">
          <a:xfrm>
            <a:off x="3759200" y="2819400"/>
            <a:ext cx="5384800" cy="40386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336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endParaRPr lang="en-US" smtClean="0"/>
          </a:p>
        </p:txBody>
      </p:sp>
      <p:sp>
        <p:nvSpPr>
          <p:cNvPr id="13315" name="Rectangle 3"/>
          <p:cNvSpPr>
            <a:spLocks noGrp="1" noChangeArrowheads="1"/>
          </p:cNvSpPr>
          <p:nvPr>
            <p:ph idx="1"/>
          </p:nvPr>
        </p:nvSpPr>
        <p:spPr/>
        <p:txBody>
          <a:bodyPr/>
          <a:lstStyle/>
          <a:p>
            <a:pPr eaLnBrk="1" hangingPunct="1">
              <a:defRPr/>
            </a:pPr>
            <a:endParaRPr lang="en-US" smtClean="0"/>
          </a:p>
        </p:txBody>
      </p:sp>
      <p:pic>
        <p:nvPicPr>
          <p:cNvPr id="44036" name="Picture 4" descr="100_1614"/>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29"/>
    </mc:Choice>
    <mc:Fallback xmlns="">
      <p:transition spd="slow" advTm="4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endParaRPr lang="en-US" smtClean="0"/>
          </a:p>
        </p:txBody>
      </p:sp>
      <p:sp>
        <p:nvSpPr>
          <p:cNvPr id="15363" name="Rectangle 3"/>
          <p:cNvSpPr>
            <a:spLocks noGrp="1" noChangeArrowheads="1"/>
          </p:cNvSpPr>
          <p:nvPr>
            <p:ph idx="1"/>
          </p:nvPr>
        </p:nvSpPr>
        <p:spPr/>
        <p:txBody>
          <a:bodyPr/>
          <a:lstStyle/>
          <a:p>
            <a:pPr eaLnBrk="1" hangingPunct="1">
              <a:defRPr/>
            </a:pPr>
            <a:endParaRPr lang="en-US" smtClean="0"/>
          </a:p>
        </p:txBody>
      </p:sp>
      <p:pic>
        <p:nvPicPr>
          <p:cNvPr id="45060" name="Picture 4" descr="100_1619"/>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71"/>
    </mc:Choice>
    <mc:Fallback xmlns="">
      <p:transition spd="slow" advTm="1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endParaRPr lang="en-US" smtClean="0"/>
          </a:p>
        </p:txBody>
      </p:sp>
      <p:sp>
        <p:nvSpPr>
          <p:cNvPr id="14339" name="Rectangle 3"/>
          <p:cNvSpPr>
            <a:spLocks noGrp="1" noChangeArrowheads="1"/>
          </p:cNvSpPr>
          <p:nvPr>
            <p:ph idx="1"/>
          </p:nvPr>
        </p:nvSpPr>
        <p:spPr/>
        <p:txBody>
          <a:bodyPr/>
          <a:lstStyle/>
          <a:p>
            <a:pPr eaLnBrk="1" hangingPunct="1">
              <a:defRPr/>
            </a:pPr>
            <a:endParaRPr lang="en-US" smtClean="0"/>
          </a:p>
        </p:txBody>
      </p:sp>
      <p:pic>
        <p:nvPicPr>
          <p:cNvPr id="46084" name="Picture 4" descr="100_1620"/>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8"/>
    </mc:Choice>
    <mc:Fallback xmlns="">
      <p:transition spd="slow" advTm="5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endParaRPr lang="en-US" smtClean="0"/>
          </a:p>
        </p:txBody>
      </p:sp>
      <p:sp>
        <p:nvSpPr>
          <p:cNvPr id="16387" name="Rectangle 3"/>
          <p:cNvSpPr>
            <a:spLocks noGrp="1" noChangeArrowheads="1"/>
          </p:cNvSpPr>
          <p:nvPr>
            <p:ph idx="1"/>
          </p:nvPr>
        </p:nvSpPr>
        <p:spPr/>
        <p:txBody>
          <a:bodyPr/>
          <a:lstStyle/>
          <a:p>
            <a:pPr eaLnBrk="1" hangingPunct="1">
              <a:defRPr/>
            </a:pPr>
            <a:endParaRPr lang="en-US" smtClean="0"/>
          </a:p>
        </p:txBody>
      </p:sp>
      <p:pic>
        <p:nvPicPr>
          <p:cNvPr id="47108" name="Picture 4" descr="100_1618"/>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78"/>
    </mc:Choice>
    <mc:Fallback xmlns="">
      <p:transition spd="slow" advTm="2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endParaRPr lang="en-US" smtClean="0"/>
          </a:p>
        </p:txBody>
      </p:sp>
      <p:sp>
        <p:nvSpPr>
          <p:cNvPr id="17411" name="Rectangle 3"/>
          <p:cNvSpPr>
            <a:spLocks noGrp="1" noChangeArrowheads="1"/>
          </p:cNvSpPr>
          <p:nvPr>
            <p:ph idx="1"/>
          </p:nvPr>
        </p:nvSpPr>
        <p:spPr/>
        <p:txBody>
          <a:bodyPr/>
          <a:lstStyle/>
          <a:p>
            <a:pPr eaLnBrk="1" hangingPunct="1">
              <a:defRPr/>
            </a:pPr>
            <a:endParaRPr lang="en-US" smtClean="0"/>
          </a:p>
        </p:txBody>
      </p:sp>
      <p:pic>
        <p:nvPicPr>
          <p:cNvPr id="48132" name="Picture 4" descr="100_1632"/>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378"/>
    </mc:Choice>
    <mc:Fallback xmlns="">
      <p:transition spd="slow" advTm="8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endParaRPr lang="en-US" smtClean="0"/>
          </a:p>
        </p:txBody>
      </p:sp>
      <p:sp>
        <p:nvSpPr>
          <p:cNvPr id="11267" name="Rectangle 3"/>
          <p:cNvSpPr>
            <a:spLocks noGrp="1" noChangeArrowheads="1"/>
          </p:cNvSpPr>
          <p:nvPr>
            <p:ph idx="1"/>
          </p:nvPr>
        </p:nvSpPr>
        <p:spPr/>
        <p:txBody>
          <a:bodyPr/>
          <a:lstStyle/>
          <a:p>
            <a:pPr eaLnBrk="1" hangingPunct="1">
              <a:defRPr/>
            </a:pPr>
            <a:endParaRPr lang="en-US" smtClean="0"/>
          </a:p>
        </p:txBody>
      </p:sp>
      <p:pic>
        <p:nvPicPr>
          <p:cNvPr id="41988" name="Picture 5" descr="100_1597"/>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69943634"/>
      </p:ext>
    </p:extLst>
  </p:cSld>
  <p:clrMapOvr>
    <a:masterClrMapping/>
  </p:clrMapOvr>
  <mc:AlternateContent xmlns:mc="http://schemas.openxmlformats.org/markup-compatibility/2006" xmlns:p14="http://schemas.microsoft.com/office/powerpoint/2010/main">
    <mc:Choice Requires="p14">
      <p:transition spd="slow" p14:dur="2000" advTm="28482"/>
    </mc:Choice>
    <mc:Fallback xmlns="">
      <p:transition spd="slow" advTm="2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100_1624"/>
          <p:cNvPicPr>
            <a:picLocks noChangeAspect="1" noChangeArrowheads="1"/>
          </p:cNvPicPr>
          <p:nvPr/>
        </p:nvPicPr>
        <p:blipFill>
          <a:blip r:embed="rId5" cstate="email"/>
          <a:srcRect/>
          <a:stretch>
            <a:fillRect/>
          </a:stretch>
        </p:blipFill>
        <p:spPr bwMode="auto">
          <a:xfrm>
            <a:off x="1847850" y="0"/>
            <a:ext cx="51435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86030550"/>
      </p:ext>
    </p:extLst>
  </p:cSld>
  <p:clrMapOvr>
    <a:masterClrMapping/>
  </p:clrMapOvr>
  <p:transition spd="slow" advTm="3843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endParaRPr lang="en-US" smtClean="0"/>
          </a:p>
        </p:txBody>
      </p:sp>
      <p:sp>
        <p:nvSpPr>
          <p:cNvPr id="18435" name="Rectangle 3"/>
          <p:cNvSpPr>
            <a:spLocks noGrp="1" noChangeArrowheads="1"/>
          </p:cNvSpPr>
          <p:nvPr>
            <p:ph idx="1"/>
          </p:nvPr>
        </p:nvSpPr>
        <p:spPr/>
        <p:txBody>
          <a:bodyPr/>
          <a:lstStyle/>
          <a:p>
            <a:pPr eaLnBrk="1" hangingPunct="1">
              <a:defRPr/>
            </a:pPr>
            <a:endParaRPr lang="en-US" smtClean="0"/>
          </a:p>
        </p:txBody>
      </p:sp>
      <p:pic>
        <p:nvPicPr>
          <p:cNvPr id="49156" name="Picture 4" descr="100_1634"/>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148"/>
    </mc:Choice>
    <mc:Fallback xmlns="">
      <p:transition spd="slow" advTm="4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defRPr/>
            </a:pPr>
            <a:endParaRPr lang="en-US" smtClean="0"/>
          </a:p>
        </p:txBody>
      </p:sp>
      <p:sp>
        <p:nvSpPr>
          <p:cNvPr id="112643" name="Rectangle 3"/>
          <p:cNvSpPr>
            <a:spLocks noGrp="1" noChangeArrowheads="1"/>
          </p:cNvSpPr>
          <p:nvPr>
            <p:ph idx="1"/>
          </p:nvPr>
        </p:nvSpPr>
        <p:spPr/>
        <p:txBody>
          <a:bodyPr/>
          <a:lstStyle/>
          <a:p>
            <a:pPr eaLnBrk="1" hangingPunct="1">
              <a:defRPr/>
            </a:pPr>
            <a:endParaRPr lang="en-US" smtClean="0"/>
          </a:p>
        </p:txBody>
      </p:sp>
      <p:pic>
        <p:nvPicPr>
          <p:cNvPr id="50180" name="Picture 4" descr="Fall 2010 051"/>
          <p:cNvPicPr>
            <a:picLocks noChangeAspect="1" noChangeArrowheads="1"/>
          </p:cNvPicPr>
          <p:nvPr/>
        </p:nvPicPr>
        <p:blipFill>
          <a:blip r:embed="rId5" cstate="email"/>
          <a:srcRect/>
          <a:stretch>
            <a:fillRect/>
          </a:stretch>
        </p:blipFill>
        <p:spPr bwMode="auto">
          <a:xfrm>
            <a:off x="-16213" y="21077"/>
            <a:ext cx="9419609" cy="7065523"/>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50"/>
    </mc:Choice>
    <mc:Fallback xmlns="">
      <p:transition spd="slow" advTm="39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endParaRPr lang="en-US" smtClean="0"/>
          </a:p>
        </p:txBody>
      </p:sp>
      <p:sp>
        <p:nvSpPr>
          <p:cNvPr id="19459" name="Rectangle 3"/>
          <p:cNvSpPr>
            <a:spLocks noGrp="1" noChangeArrowheads="1"/>
          </p:cNvSpPr>
          <p:nvPr>
            <p:ph idx="1"/>
          </p:nvPr>
        </p:nvSpPr>
        <p:spPr/>
        <p:txBody>
          <a:bodyPr/>
          <a:lstStyle/>
          <a:p>
            <a:pPr eaLnBrk="1" hangingPunct="1">
              <a:defRPr/>
            </a:pPr>
            <a:endParaRPr lang="en-US" smtClean="0"/>
          </a:p>
        </p:txBody>
      </p:sp>
      <p:pic>
        <p:nvPicPr>
          <p:cNvPr id="51204" name="Picture 4" descr="100_1638"/>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78"/>
    </mc:Choice>
    <mc:Fallback xmlns="">
      <p:transition spd="slow" advTm="31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High Tunnel Crops in Illinois</a:t>
            </a:r>
            <a:endParaRPr lang="en-US" dirty="0"/>
          </a:p>
        </p:txBody>
      </p:sp>
      <p:sp>
        <p:nvSpPr>
          <p:cNvPr id="3" name="Content Placeholder 2"/>
          <p:cNvSpPr>
            <a:spLocks noGrp="1"/>
          </p:cNvSpPr>
          <p:nvPr>
            <p:ph idx="1"/>
          </p:nvPr>
        </p:nvSpPr>
        <p:spPr/>
        <p:txBody>
          <a:bodyPr/>
          <a:lstStyle/>
          <a:p>
            <a:r>
              <a:rPr lang="en-US" dirty="0" smtClean="0"/>
              <a:t>Tomato</a:t>
            </a:r>
          </a:p>
          <a:p>
            <a:r>
              <a:rPr lang="en-US" dirty="0" smtClean="0"/>
              <a:t>Pepper</a:t>
            </a:r>
          </a:p>
          <a:p>
            <a:r>
              <a:rPr lang="en-US" dirty="0" smtClean="0"/>
              <a:t>Cucumber</a:t>
            </a:r>
          </a:p>
          <a:p>
            <a:r>
              <a:rPr lang="en-US" dirty="0" smtClean="0"/>
              <a:t>Raspberry</a:t>
            </a:r>
          </a:p>
          <a:p>
            <a:r>
              <a:rPr lang="en-US" dirty="0" smtClean="0"/>
              <a:t>Strawberry </a:t>
            </a:r>
          </a:p>
          <a:p>
            <a:r>
              <a:rPr lang="en-US" dirty="0" smtClean="0"/>
              <a:t>Blackberry in northern IL</a:t>
            </a:r>
          </a:p>
          <a:p>
            <a:r>
              <a:rPr lang="en-US" dirty="0" smtClean="0"/>
              <a:t>Lettuce and other Greens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57675290"/>
      </p:ext>
    </p:extLst>
  </p:cSld>
  <p:clrMapOvr>
    <a:masterClrMapping/>
  </p:clrMapOvr>
  <p:transition spd="slow" advTm="1006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endParaRPr lang="en-US" smtClean="0"/>
          </a:p>
        </p:txBody>
      </p:sp>
      <p:sp>
        <p:nvSpPr>
          <p:cNvPr id="20483" name="Rectangle 3"/>
          <p:cNvSpPr>
            <a:spLocks noGrp="1" noChangeArrowheads="1"/>
          </p:cNvSpPr>
          <p:nvPr>
            <p:ph idx="1"/>
          </p:nvPr>
        </p:nvSpPr>
        <p:spPr/>
        <p:txBody>
          <a:bodyPr/>
          <a:lstStyle/>
          <a:p>
            <a:pPr eaLnBrk="1" hangingPunct="1">
              <a:defRPr/>
            </a:pPr>
            <a:endParaRPr lang="en-US" smtClean="0"/>
          </a:p>
        </p:txBody>
      </p:sp>
      <p:pic>
        <p:nvPicPr>
          <p:cNvPr id="52228" name="Picture 4" descr="100_1648"/>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07"/>
    </mc:Choice>
    <mc:Fallback xmlns="">
      <p:transition spd="slow" advTm="1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endParaRPr lang="en-US" smtClean="0"/>
          </a:p>
        </p:txBody>
      </p:sp>
      <p:sp>
        <p:nvSpPr>
          <p:cNvPr id="22531" name="Rectangle 3"/>
          <p:cNvSpPr>
            <a:spLocks noGrp="1" noChangeArrowheads="1"/>
          </p:cNvSpPr>
          <p:nvPr>
            <p:ph idx="1"/>
          </p:nvPr>
        </p:nvSpPr>
        <p:spPr/>
        <p:txBody>
          <a:bodyPr/>
          <a:lstStyle/>
          <a:p>
            <a:pPr eaLnBrk="1" hangingPunct="1">
              <a:defRPr/>
            </a:pPr>
            <a:endParaRPr lang="en-US" smtClean="0"/>
          </a:p>
        </p:txBody>
      </p:sp>
      <p:pic>
        <p:nvPicPr>
          <p:cNvPr id="53252" name="Picture 4" descr="100_1660"/>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989"/>
    </mc:Choice>
    <mc:Fallback xmlns="">
      <p:transition spd="slow" advTm="3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endParaRPr lang="en-US" smtClean="0"/>
          </a:p>
        </p:txBody>
      </p:sp>
      <p:sp>
        <p:nvSpPr>
          <p:cNvPr id="21507" name="Rectangle 3"/>
          <p:cNvSpPr>
            <a:spLocks noGrp="1" noChangeArrowheads="1"/>
          </p:cNvSpPr>
          <p:nvPr>
            <p:ph idx="1"/>
          </p:nvPr>
        </p:nvSpPr>
        <p:spPr/>
        <p:txBody>
          <a:bodyPr/>
          <a:lstStyle/>
          <a:p>
            <a:pPr eaLnBrk="1" hangingPunct="1">
              <a:defRPr/>
            </a:pPr>
            <a:endParaRPr lang="en-US" smtClean="0"/>
          </a:p>
        </p:txBody>
      </p:sp>
      <p:pic>
        <p:nvPicPr>
          <p:cNvPr id="54276" name="Picture 4" descr="100_1654"/>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37"/>
    </mc:Choice>
    <mc:Fallback xmlns="">
      <p:transition spd="slow" advTm="18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endParaRPr lang="en-US" smtClean="0"/>
          </a:p>
        </p:txBody>
      </p:sp>
      <p:sp>
        <p:nvSpPr>
          <p:cNvPr id="24579" name="Rectangle 3"/>
          <p:cNvSpPr>
            <a:spLocks noGrp="1" noChangeArrowheads="1"/>
          </p:cNvSpPr>
          <p:nvPr>
            <p:ph idx="1"/>
          </p:nvPr>
        </p:nvSpPr>
        <p:spPr/>
        <p:txBody>
          <a:bodyPr/>
          <a:lstStyle/>
          <a:p>
            <a:pPr eaLnBrk="1" hangingPunct="1">
              <a:defRPr/>
            </a:pPr>
            <a:endParaRPr lang="en-US" smtClean="0"/>
          </a:p>
        </p:txBody>
      </p:sp>
      <p:pic>
        <p:nvPicPr>
          <p:cNvPr id="56324" name="Picture 5" descr="winter10 012"/>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11"/>
    </mc:Choice>
    <mc:Fallback xmlns="">
      <p:transition spd="slow" advTm="1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endParaRPr lang="en-US" smtClean="0"/>
          </a:p>
        </p:txBody>
      </p:sp>
      <p:sp>
        <p:nvSpPr>
          <p:cNvPr id="27651" name="Rectangle 3"/>
          <p:cNvSpPr>
            <a:spLocks noGrp="1" noChangeArrowheads="1"/>
          </p:cNvSpPr>
          <p:nvPr>
            <p:ph idx="1"/>
          </p:nvPr>
        </p:nvSpPr>
        <p:spPr/>
        <p:txBody>
          <a:bodyPr/>
          <a:lstStyle/>
          <a:p>
            <a:pPr eaLnBrk="1" hangingPunct="1">
              <a:defRPr/>
            </a:pPr>
            <a:endParaRPr lang="en-US" smtClean="0"/>
          </a:p>
        </p:txBody>
      </p:sp>
      <p:pic>
        <p:nvPicPr>
          <p:cNvPr id="59396" name="Picture 4" descr="winter10 038"/>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43"/>
    </mc:Choice>
    <mc:Fallback xmlns="">
      <p:transition spd="slow" advTm="31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endParaRPr lang="en-US" smtClean="0"/>
          </a:p>
        </p:txBody>
      </p:sp>
      <p:sp>
        <p:nvSpPr>
          <p:cNvPr id="30723" name="Rectangle 3"/>
          <p:cNvSpPr>
            <a:spLocks noGrp="1" noChangeArrowheads="1"/>
          </p:cNvSpPr>
          <p:nvPr>
            <p:ph idx="1"/>
          </p:nvPr>
        </p:nvSpPr>
        <p:spPr/>
        <p:txBody>
          <a:bodyPr/>
          <a:lstStyle/>
          <a:p>
            <a:pPr eaLnBrk="1" hangingPunct="1">
              <a:defRPr/>
            </a:pPr>
            <a:endParaRPr lang="en-US" smtClean="0"/>
          </a:p>
        </p:txBody>
      </p:sp>
      <p:pic>
        <p:nvPicPr>
          <p:cNvPr id="60420" name="Picture 4" descr="winter10 043"/>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33"/>
    </mc:Choice>
    <mc:Fallback xmlns="">
      <p:transition spd="slow" advTm="33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endParaRPr lang="en-US" smtClean="0"/>
          </a:p>
        </p:txBody>
      </p:sp>
      <p:sp>
        <p:nvSpPr>
          <p:cNvPr id="29699" name="Rectangle 3"/>
          <p:cNvSpPr>
            <a:spLocks noGrp="1" noChangeArrowheads="1"/>
          </p:cNvSpPr>
          <p:nvPr>
            <p:ph idx="1"/>
          </p:nvPr>
        </p:nvSpPr>
        <p:spPr/>
        <p:txBody>
          <a:bodyPr/>
          <a:lstStyle/>
          <a:p>
            <a:pPr eaLnBrk="1" hangingPunct="1">
              <a:defRPr/>
            </a:pPr>
            <a:endParaRPr lang="en-US" smtClean="0"/>
          </a:p>
        </p:txBody>
      </p:sp>
      <p:pic>
        <p:nvPicPr>
          <p:cNvPr id="61444" name="Picture 4" descr="winter10 042"/>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56"/>
    </mc:Choice>
    <mc:Fallback xmlns="">
      <p:transition spd="slow" advTm="3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endParaRPr lang="en-US" smtClean="0"/>
          </a:p>
        </p:txBody>
      </p:sp>
      <p:sp>
        <p:nvSpPr>
          <p:cNvPr id="32771" name="Rectangle 3"/>
          <p:cNvSpPr>
            <a:spLocks noGrp="1" noChangeArrowheads="1"/>
          </p:cNvSpPr>
          <p:nvPr>
            <p:ph idx="1"/>
          </p:nvPr>
        </p:nvSpPr>
        <p:spPr/>
        <p:txBody>
          <a:bodyPr/>
          <a:lstStyle/>
          <a:p>
            <a:pPr eaLnBrk="1" hangingPunct="1">
              <a:defRPr/>
            </a:pPr>
            <a:endParaRPr lang="en-US" smtClean="0"/>
          </a:p>
        </p:txBody>
      </p:sp>
      <p:pic>
        <p:nvPicPr>
          <p:cNvPr id="62468" name="Picture 4" descr="winter10 053"/>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58"/>
    </mc:Choice>
    <mc:Fallback xmlns="">
      <p:transition spd="slow" advTm="39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endParaRPr lang="en-US" smtClean="0"/>
          </a:p>
        </p:txBody>
      </p:sp>
      <p:sp>
        <p:nvSpPr>
          <p:cNvPr id="34819" name="Rectangle 3"/>
          <p:cNvSpPr>
            <a:spLocks noGrp="1" noChangeArrowheads="1"/>
          </p:cNvSpPr>
          <p:nvPr>
            <p:ph idx="1"/>
          </p:nvPr>
        </p:nvSpPr>
        <p:spPr/>
        <p:txBody>
          <a:bodyPr/>
          <a:lstStyle/>
          <a:p>
            <a:pPr eaLnBrk="1" hangingPunct="1">
              <a:defRPr/>
            </a:pPr>
            <a:endParaRPr lang="en-US" smtClean="0"/>
          </a:p>
        </p:txBody>
      </p:sp>
      <p:pic>
        <p:nvPicPr>
          <p:cNvPr id="63492" name="Picture 4" descr="winter10 058"/>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02"/>
    </mc:Choice>
    <mc:Fallback xmlns="">
      <p:transition spd="slow" advTm="1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rvivalacres.com/blog/images/greenhouse5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1" y="1981201"/>
            <a:ext cx="4006296" cy="2666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ctr"/>
            <a:r>
              <a:rPr lang="en-US" dirty="0" smtClean="0"/>
              <a:t>Perimeter Drain</a:t>
            </a:r>
            <a:endParaRPr lang="en-US" dirty="0"/>
          </a:p>
        </p:txBody>
      </p:sp>
      <p:pic>
        <p:nvPicPr>
          <p:cNvPr id="5124" name="Picture 4" descr="http://classicdrainage.com/wp-content/uploads/2012/09/French-Drain-clean-imag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3365" y="3733800"/>
            <a:ext cx="4640635" cy="311034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33861227"/>
      </p:ext>
    </p:extLst>
  </p:cSld>
  <p:clrMapOvr>
    <a:masterClrMapping/>
  </p:clrMapOvr>
  <p:transition spd="slow" advTm="467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seup of a homemade hoop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828800"/>
            <a:ext cx="61976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Homemade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1160427"/>
      </p:ext>
    </p:extLst>
  </p:cSld>
  <p:clrMapOvr>
    <a:masterClrMapping/>
  </p:clrMapOvr>
  <p:transition spd="slow" advTm="299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endParaRPr lang="en-US" smtClean="0"/>
          </a:p>
        </p:txBody>
      </p:sp>
      <p:sp>
        <p:nvSpPr>
          <p:cNvPr id="35843" name="Rectangle 3"/>
          <p:cNvSpPr>
            <a:spLocks noGrp="1" noChangeArrowheads="1"/>
          </p:cNvSpPr>
          <p:nvPr>
            <p:ph idx="1"/>
          </p:nvPr>
        </p:nvSpPr>
        <p:spPr/>
        <p:txBody>
          <a:bodyPr/>
          <a:lstStyle/>
          <a:p>
            <a:pPr eaLnBrk="1" hangingPunct="1">
              <a:defRPr/>
            </a:pPr>
            <a:endParaRPr lang="en-US" smtClean="0"/>
          </a:p>
        </p:txBody>
      </p:sp>
      <p:pic>
        <p:nvPicPr>
          <p:cNvPr id="64516" name="Picture 4" descr="winter10 060"/>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67"/>
    </mc:Choice>
    <mc:Fallback xmlns="">
      <p:transition spd="slow" advTm="2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43327595"/>
      </p:ext>
    </p:extLst>
  </p:cSld>
  <p:clrMapOvr>
    <a:masterClrMapping/>
  </p:clrMapOvr>
  <mc:AlternateContent xmlns:mc="http://schemas.openxmlformats.org/markup-compatibility/2006" xmlns:p14="http://schemas.microsoft.com/office/powerpoint/2010/main">
    <mc:Choice Requires="p14">
      <p:transition spd="slow" p14:dur="2000" advTm="22239"/>
    </mc:Choice>
    <mc:Fallback xmlns="">
      <p:transition spd="slow" advTm="2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endParaRPr lang="en-US" smtClean="0"/>
          </a:p>
        </p:txBody>
      </p:sp>
      <p:sp>
        <p:nvSpPr>
          <p:cNvPr id="37891" name="Rectangle 3"/>
          <p:cNvSpPr>
            <a:spLocks noGrp="1" noChangeArrowheads="1"/>
          </p:cNvSpPr>
          <p:nvPr>
            <p:ph idx="1"/>
          </p:nvPr>
        </p:nvSpPr>
        <p:spPr/>
        <p:txBody>
          <a:bodyPr/>
          <a:lstStyle/>
          <a:p>
            <a:pPr eaLnBrk="1" hangingPunct="1">
              <a:defRPr/>
            </a:pPr>
            <a:endParaRPr lang="en-US" smtClean="0"/>
          </a:p>
        </p:txBody>
      </p:sp>
      <p:pic>
        <p:nvPicPr>
          <p:cNvPr id="74756" name="Picture 4" descr="winter10 091"/>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67"/>
    </mc:Choice>
    <mc:Fallback xmlns="">
      <p:transition spd="slow" advTm="35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endParaRPr lang="en-US" smtClean="0"/>
          </a:p>
        </p:txBody>
      </p:sp>
      <p:sp>
        <p:nvSpPr>
          <p:cNvPr id="38915" name="Rectangle 3"/>
          <p:cNvSpPr>
            <a:spLocks noGrp="1" noChangeArrowheads="1"/>
          </p:cNvSpPr>
          <p:nvPr>
            <p:ph idx="1"/>
          </p:nvPr>
        </p:nvSpPr>
        <p:spPr/>
        <p:txBody>
          <a:bodyPr/>
          <a:lstStyle/>
          <a:p>
            <a:pPr eaLnBrk="1" hangingPunct="1">
              <a:defRPr/>
            </a:pPr>
            <a:endParaRPr lang="en-US" smtClean="0"/>
          </a:p>
        </p:txBody>
      </p:sp>
      <p:pic>
        <p:nvPicPr>
          <p:cNvPr id="75780" name="Picture 4" descr="winter10 100"/>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36"/>
    </mc:Choice>
    <mc:Fallback xmlns="">
      <p:transition spd="slow" advTm="2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smtClean="0"/>
              <a:t>Fertility</a:t>
            </a:r>
          </a:p>
        </p:txBody>
      </p:sp>
      <p:sp>
        <p:nvSpPr>
          <p:cNvPr id="18435" name="Rectangle 3"/>
          <p:cNvSpPr>
            <a:spLocks noGrp="1" noChangeArrowheads="1"/>
          </p:cNvSpPr>
          <p:nvPr>
            <p:ph idx="1"/>
          </p:nvPr>
        </p:nvSpPr>
        <p:spPr/>
        <p:txBody>
          <a:bodyPr>
            <a:normAutofit fontScale="92500"/>
          </a:bodyPr>
          <a:lstStyle/>
          <a:p>
            <a:pPr eaLnBrk="1" hangingPunct="1">
              <a:defRPr/>
            </a:pPr>
            <a:r>
              <a:rPr lang="en-US" dirty="0" smtClean="0"/>
              <a:t>Cropping cycle often shorter so care with organic or slow release fertilizer</a:t>
            </a:r>
          </a:p>
          <a:p>
            <a:pPr eaLnBrk="1" hangingPunct="1">
              <a:defRPr/>
            </a:pPr>
            <a:r>
              <a:rPr lang="en-US" dirty="0" smtClean="0"/>
              <a:t>High density should impact fertilizer recommendations ….. But how???</a:t>
            </a:r>
          </a:p>
          <a:p>
            <a:pPr eaLnBrk="1" hangingPunct="1">
              <a:defRPr/>
            </a:pPr>
            <a:r>
              <a:rPr lang="en-US" dirty="0" smtClean="0"/>
              <a:t>Small raised beds require careful calculations and measurements</a:t>
            </a:r>
          </a:p>
          <a:p>
            <a:pPr eaLnBrk="1" hangingPunct="1">
              <a:defRPr/>
            </a:pPr>
            <a:r>
              <a:rPr lang="en-US" dirty="0" smtClean="0"/>
              <a:t>Salt buildup can occur</a:t>
            </a:r>
          </a:p>
          <a:p>
            <a:pPr eaLnBrk="1" hangingPunct="1">
              <a:defRPr/>
            </a:pPr>
            <a:r>
              <a:rPr lang="en-US" dirty="0" smtClean="0"/>
              <a:t>Normally split between </a:t>
            </a:r>
            <a:r>
              <a:rPr lang="en-US" dirty="0" err="1" smtClean="0"/>
              <a:t>preplant</a:t>
            </a:r>
            <a:r>
              <a:rPr lang="en-US" dirty="0" smtClean="0"/>
              <a:t> and </a:t>
            </a:r>
            <a:r>
              <a:rPr lang="en-US" dirty="0" err="1" smtClean="0"/>
              <a:t>fertigated</a:t>
            </a: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764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p:cNvPicPr>
            <a:picLocks noChangeAspect="1" noChangeArrowheads="1"/>
          </p:cNvPicPr>
          <p:nvPr/>
        </p:nvPicPr>
        <p:blipFill>
          <a:blip r:embed="rId4" cstate="email"/>
          <a:srcRect/>
          <a:stretch>
            <a:fillRect/>
          </a:stretch>
        </p:blipFill>
        <p:spPr bwMode="auto">
          <a:xfrm>
            <a:off x="1752600" y="0"/>
            <a:ext cx="5146675"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44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all 2010 426"/>
          <p:cNvPicPr>
            <a:picLocks noChangeAspect="1" noChangeArrowheads="1"/>
          </p:cNvPicPr>
          <p:nvPr/>
        </p:nvPicPr>
        <p:blipFill>
          <a:blip r:embed="rId4"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72"/>
    </mc:Choice>
    <mc:Fallback xmlns="">
      <p:transition spd="slow" advTm="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endParaRPr lang="en-US" smtClean="0"/>
          </a:p>
        </p:txBody>
      </p:sp>
      <p:sp>
        <p:nvSpPr>
          <p:cNvPr id="44035" name="Rectangle 3"/>
          <p:cNvSpPr>
            <a:spLocks noGrp="1" noChangeArrowheads="1"/>
          </p:cNvSpPr>
          <p:nvPr>
            <p:ph idx="1"/>
          </p:nvPr>
        </p:nvSpPr>
        <p:spPr/>
        <p:txBody>
          <a:bodyPr/>
          <a:lstStyle/>
          <a:p>
            <a:pPr eaLnBrk="1" hangingPunct="1">
              <a:defRPr/>
            </a:pPr>
            <a:endParaRPr lang="en-US" smtClean="0"/>
          </a:p>
        </p:txBody>
      </p:sp>
      <p:pic>
        <p:nvPicPr>
          <p:cNvPr id="78852" name="Picture 4" descr="winter10 107"/>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51"/>
    </mc:Choice>
    <mc:Fallback xmlns="">
      <p:transition spd="slow" advTm="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Fall 2010 197"/>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25"/>
    </mc:Choice>
    <mc:Fallback xmlns="">
      <p:transition spd="slow" advTm="1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endParaRPr lang="en-US" smtClean="0"/>
          </a:p>
        </p:txBody>
      </p:sp>
      <p:sp>
        <p:nvSpPr>
          <p:cNvPr id="45059" name="Rectangle 3"/>
          <p:cNvSpPr>
            <a:spLocks noGrp="1" noChangeArrowheads="1"/>
          </p:cNvSpPr>
          <p:nvPr>
            <p:ph idx="1"/>
          </p:nvPr>
        </p:nvSpPr>
        <p:spPr/>
        <p:txBody>
          <a:bodyPr/>
          <a:lstStyle/>
          <a:p>
            <a:pPr eaLnBrk="1" hangingPunct="1">
              <a:defRPr/>
            </a:pPr>
            <a:endParaRPr lang="en-US" smtClean="0"/>
          </a:p>
        </p:txBody>
      </p:sp>
      <p:pic>
        <p:nvPicPr>
          <p:cNvPr id="80900" name="Picture 4" descr="winter10 115"/>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71"/>
    </mc:Choice>
    <mc:Fallback xmlns="">
      <p:transition spd="slow" advTm="20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cob Pipe Ben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28600"/>
            <a:ext cx="4015474" cy="3011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_4rlblmSIbqs/TUd2nQmes_I/AAAAAAAAB7U/Cdobwug9FGc/s400/DSC_83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240207"/>
            <a:ext cx="38100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1231367"/>
      </p:ext>
    </p:extLst>
  </p:cSld>
  <p:clrMapOvr>
    <a:masterClrMapping/>
  </p:clrMapOvr>
  <p:transition spd="slow" advTm="3342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smtClean="0"/>
              <a:t>Spacing issue</a:t>
            </a:r>
          </a:p>
        </p:txBody>
      </p:sp>
      <p:sp>
        <p:nvSpPr>
          <p:cNvPr id="9219" name="Rectangle 3"/>
          <p:cNvSpPr>
            <a:spLocks noGrp="1" noChangeArrowheads="1"/>
          </p:cNvSpPr>
          <p:nvPr>
            <p:ph idx="1"/>
          </p:nvPr>
        </p:nvSpPr>
        <p:spPr/>
        <p:txBody>
          <a:bodyPr/>
          <a:lstStyle/>
          <a:p>
            <a:pPr eaLnBrk="1" hangingPunct="1">
              <a:defRPr/>
            </a:pPr>
            <a:r>
              <a:rPr lang="en-US" smtClean="0"/>
              <a:t>Tunnels are vital real estate</a:t>
            </a:r>
          </a:p>
          <a:p>
            <a:pPr lvl="1" eaLnBrk="1" hangingPunct="1">
              <a:defRPr/>
            </a:pPr>
            <a:r>
              <a:rPr lang="en-US" smtClean="0"/>
              <a:t>Tight spacing needed for high yields</a:t>
            </a:r>
          </a:p>
          <a:p>
            <a:pPr lvl="1" eaLnBrk="1" hangingPunct="1">
              <a:defRPr/>
            </a:pPr>
            <a:r>
              <a:rPr lang="en-US" smtClean="0"/>
              <a:t>Tighter spacing can increase insect and disease problems</a:t>
            </a:r>
          </a:p>
          <a:p>
            <a:pPr eaLnBrk="1" hangingPunct="1">
              <a:defRPr/>
            </a:pPr>
            <a:r>
              <a:rPr lang="en-US" smtClean="0"/>
              <a:t>Tighter spacing may impact cultivar performance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317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endParaRPr lang="en-US" smtClean="0"/>
          </a:p>
        </p:txBody>
      </p:sp>
      <p:sp>
        <p:nvSpPr>
          <p:cNvPr id="46083" name="Rectangle 3"/>
          <p:cNvSpPr>
            <a:spLocks noGrp="1" noChangeArrowheads="1"/>
          </p:cNvSpPr>
          <p:nvPr>
            <p:ph idx="1"/>
          </p:nvPr>
        </p:nvSpPr>
        <p:spPr/>
        <p:txBody>
          <a:bodyPr/>
          <a:lstStyle/>
          <a:p>
            <a:pPr eaLnBrk="1" hangingPunct="1">
              <a:defRPr/>
            </a:pPr>
            <a:endParaRPr lang="en-US" smtClean="0"/>
          </a:p>
        </p:txBody>
      </p:sp>
      <p:pic>
        <p:nvPicPr>
          <p:cNvPr id="82948" name="Picture 4" descr="winter10 125"/>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76"/>
    </mc:Choice>
    <mc:Fallback xmlns="">
      <p:transition spd="slow" advTm="1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igh tunnell 020"/>
          <p:cNvPicPr>
            <a:picLocks noChangeAspect="1" noChangeArrowheads="1"/>
          </p:cNvPicPr>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49"/>
    </mc:Choice>
    <mc:Fallback xmlns="">
      <p:transition spd="slow" advTm="1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2007frostinjury4-12-07 016"/>
          <p:cNvPicPr>
            <a:picLocks noChangeAspect="1" noChangeArrowheads="1"/>
          </p:cNvPicPr>
          <p:nvPr/>
        </p:nvPicPr>
        <p:blipFill>
          <a:blip r:embed="rId5" cstate="email"/>
          <a:srcRect/>
          <a:stretch>
            <a:fillRect/>
          </a:stretch>
        </p:blipFill>
        <p:spPr bwMode="auto">
          <a:xfrm>
            <a:off x="0" y="0"/>
            <a:ext cx="8991600" cy="6743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42"/>
    </mc:Choice>
    <mc:Fallback xmlns="">
      <p:transition spd="slow" advTm="2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p:txBody>
          <a:bodyPr/>
          <a:lstStyle/>
          <a:p>
            <a:pPr eaLnBrk="1" hangingPunct="1">
              <a:defRPr/>
            </a:pPr>
            <a:r>
              <a:rPr lang="en-US" dirty="0" smtClean="0"/>
              <a:t>Training and Trellising</a:t>
            </a:r>
          </a:p>
        </p:txBody>
      </p:sp>
      <p:sp>
        <p:nvSpPr>
          <p:cNvPr id="10245" name="Rectangle 5"/>
          <p:cNvSpPr>
            <a:spLocks noGrp="1" noChangeArrowheads="1"/>
          </p:cNvSpPr>
          <p:nvPr>
            <p:ph idx="1"/>
          </p:nvPr>
        </p:nvSpPr>
        <p:spPr/>
        <p:txBody>
          <a:bodyPr/>
          <a:lstStyle/>
          <a:p>
            <a:pPr eaLnBrk="1" hangingPunct="1">
              <a:defRPr/>
            </a:pPr>
            <a:r>
              <a:rPr lang="en-US" dirty="0" smtClean="0"/>
              <a:t>The value of the space dictates careful consideration of training systems</a:t>
            </a:r>
          </a:p>
          <a:p>
            <a:pPr eaLnBrk="1" hangingPunct="1">
              <a:defRPr/>
            </a:pPr>
            <a:r>
              <a:rPr lang="en-US" dirty="0" smtClean="0"/>
              <a:t>Cultivar selection may predicate the type of training system i.e. tomato</a:t>
            </a:r>
          </a:p>
          <a:p>
            <a:pPr lvl="1" eaLnBrk="1" hangingPunct="1">
              <a:defRPr/>
            </a:pPr>
            <a:r>
              <a:rPr lang="en-US" dirty="0" smtClean="0"/>
              <a:t>Determinate</a:t>
            </a:r>
          </a:p>
          <a:p>
            <a:pPr lvl="1" eaLnBrk="1" hangingPunct="1">
              <a:defRPr/>
            </a:pPr>
            <a:r>
              <a:rPr lang="en-US" dirty="0" smtClean="0"/>
              <a:t>Indeterminate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366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5" cstate="email"/>
          <a:srcRect/>
          <a:stretch>
            <a:fillRect/>
          </a:stretch>
        </p:blipFill>
        <p:spPr bwMode="auto">
          <a:xfrm>
            <a:off x="533400" y="0"/>
            <a:ext cx="4267200" cy="3200400"/>
          </a:xfrm>
          <a:prstGeom prst="rect">
            <a:avLst/>
          </a:prstGeom>
          <a:noFill/>
          <a:ln w="9525">
            <a:noFill/>
            <a:miter lim="800000"/>
            <a:headEnd/>
            <a:tailEnd/>
          </a:ln>
        </p:spPr>
      </p:pic>
      <p:pic>
        <p:nvPicPr>
          <p:cNvPr id="87043" name="Picture 5"/>
          <p:cNvPicPr>
            <a:picLocks noChangeAspect="1" noChangeArrowheads="1"/>
          </p:cNvPicPr>
          <p:nvPr/>
        </p:nvPicPr>
        <p:blipFill>
          <a:blip r:embed="rId6" cstate="email"/>
          <a:srcRect/>
          <a:stretch>
            <a:fillRect/>
          </a:stretch>
        </p:blipFill>
        <p:spPr bwMode="auto">
          <a:xfrm>
            <a:off x="4876800" y="0"/>
            <a:ext cx="4267200" cy="3200400"/>
          </a:xfrm>
          <a:prstGeom prst="rect">
            <a:avLst/>
          </a:prstGeom>
          <a:noFill/>
          <a:ln w="9525">
            <a:noFill/>
            <a:miter lim="800000"/>
            <a:headEnd/>
            <a:tailEnd/>
          </a:ln>
        </p:spPr>
      </p:pic>
      <p:pic>
        <p:nvPicPr>
          <p:cNvPr id="87044" name="Picture 6"/>
          <p:cNvPicPr>
            <a:picLocks noChangeAspect="1" noChangeArrowheads="1"/>
          </p:cNvPicPr>
          <p:nvPr/>
        </p:nvPicPr>
        <p:blipFill>
          <a:blip r:embed="rId7" cstate="email"/>
          <a:srcRect/>
          <a:stretch>
            <a:fillRect/>
          </a:stretch>
        </p:blipFill>
        <p:spPr bwMode="auto">
          <a:xfrm>
            <a:off x="609600" y="3305175"/>
            <a:ext cx="2667000" cy="355282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1146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5" cstate="email"/>
          <a:srcRect/>
          <a:stretch>
            <a:fillRect/>
          </a:stretch>
        </p:blipFill>
        <p:spPr bwMode="auto">
          <a:xfrm>
            <a:off x="457200" y="533400"/>
            <a:ext cx="3335338" cy="2644775"/>
          </a:xfrm>
          <a:prstGeom prst="rect">
            <a:avLst/>
          </a:prstGeom>
          <a:noFill/>
          <a:ln w="9525">
            <a:noFill/>
            <a:miter lim="800000"/>
            <a:headEnd/>
            <a:tailEnd/>
          </a:ln>
        </p:spPr>
      </p:pic>
      <p:pic>
        <p:nvPicPr>
          <p:cNvPr id="88067" name="Picture 5"/>
          <p:cNvPicPr>
            <a:picLocks noChangeAspect="1" noChangeArrowheads="1"/>
          </p:cNvPicPr>
          <p:nvPr/>
        </p:nvPicPr>
        <p:blipFill>
          <a:blip r:embed="rId6" cstate="email"/>
          <a:srcRect/>
          <a:stretch>
            <a:fillRect/>
          </a:stretch>
        </p:blipFill>
        <p:spPr bwMode="auto">
          <a:xfrm>
            <a:off x="4648200" y="381000"/>
            <a:ext cx="3762375" cy="3668713"/>
          </a:xfrm>
          <a:prstGeom prst="rect">
            <a:avLst/>
          </a:prstGeom>
          <a:noFill/>
          <a:ln w="9525">
            <a:noFill/>
            <a:miter lim="800000"/>
            <a:headEnd/>
            <a:tailEnd/>
          </a:ln>
        </p:spPr>
      </p:pic>
      <p:pic>
        <p:nvPicPr>
          <p:cNvPr id="88068" name="Picture 6"/>
          <p:cNvPicPr>
            <a:picLocks noChangeAspect="1" noChangeArrowheads="1"/>
          </p:cNvPicPr>
          <p:nvPr/>
        </p:nvPicPr>
        <p:blipFill>
          <a:blip r:embed="rId7" cstate="email"/>
          <a:srcRect/>
          <a:stretch>
            <a:fillRect/>
          </a:stretch>
        </p:blipFill>
        <p:spPr bwMode="auto">
          <a:xfrm>
            <a:off x="381000" y="3262313"/>
            <a:ext cx="4191000" cy="338137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206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ChangeAspect="1" noChangeArrowheads="1"/>
          </p:cNvPicPr>
          <p:nvPr/>
        </p:nvPicPr>
        <p:blipFill>
          <a:blip r:embed="rId5" cstate="email"/>
          <a:srcRect/>
          <a:stretch>
            <a:fillRect/>
          </a:stretch>
        </p:blipFill>
        <p:spPr bwMode="auto">
          <a:xfrm>
            <a:off x="228600" y="228600"/>
            <a:ext cx="8610600" cy="633412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96"/>
    </mc:Choice>
    <mc:Fallback xmlns="">
      <p:transition spd="slow" advTm="4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5" cstate="email"/>
          <a:srcRect/>
          <a:stretch>
            <a:fillRect/>
          </a:stretch>
        </p:blipFill>
        <p:spPr bwMode="auto">
          <a:xfrm>
            <a:off x="0" y="0"/>
            <a:ext cx="5683250" cy="3757613"/>
          </a:xfrm>
          <a:prstGeom prst="rect">
            <a:avLst/>
          </a:prstGeom>
          <a:noFill/>
          <a:ln w="9525">
            <a:noFill/>
            <a:miter lim="800000"/>
            <a:headEnd/>
            <a:tailEnd/>
          </a:ln>
        </p:spPr>
      </p:pic>
      <p:pic>
        <p:nvPicPr>
          <p:cNvPr id="90115" name="Picture 5"/>
          <p:cNvPicPr>
            <a:picLocks noChangeAspect="1" noChangeArrowheads="1"/>
          </p:cNvPicPr>
          <p:nvPr/>
        </p:nvPicPr>
        <p:blipFill>
          <a:blip r:embed="rId6" cstate="email"/>
          <a:srcRect/>
          <a:stretch>
            <a:fillRect/>
          </a:stretch>
        </p:blipFill>
        <p:spPr bwMode="auto">
          <a:xfrm>
            <a:off x="3816350" y="2859088"/>
            <a:ext cx="5327650" cy="3998912"/>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94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Fall 2010 236"/>
          <p:cNvPicPr>
            <a:picLocks noChangeAspect="1" noChangeArrowheads="1"/>
          </p:cNvPicPr>
          <p:nvPr/>
        </p:nvPicPr>
        <p:blipFill>
          <a:blip r:embed="rId5" cstate="email"/>
          <a:srcRect/>
          <a:stretch>
            <a:fillRect/>
          </a:stretch>
        </p:blipFill>
        <p:spPr bwMode="auto">
          <a:xfrm>
            <a:off x="0" y="0"/>
            <a:ext cx="9144000" cy="6859588"/>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74"/>
    </mc:Choice>
    <mc:Fallback xmlns="">
      <p:transition spd="slow" advTm="27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Prefabricated</a:t>
            </a:r>
            <a:endParaRPr lang="en-US" dirty="0"/>
          </a:p>
        </p:txBody>
      </p:sp>
      <p:pic>
        <p:nvPicPr>
          <p:cNvPr id="3074" name="Picture 2" descr="FieldPro Gable and Gothic-style high tunnel green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371600"/>
            <a:ext cx="6517105" cy="4191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2814280"/>
      </p:ext>
    </p:extLst>
  </p:cSld>
  <p:clrMapOvr>
    <a:masterClrMapping/>
  </p:clrMapOvr>
  <p:transition spd="slow" advTm="174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Fall 2010 240"/>
          <p:cNvPicPr>
            <a:picLocks noChangeAspect="1" noChangeArrowheads="1"/>
          </p:cNvPicPr>
          <p:nvPr/>
        </p:nvPicPr>
        <p:blipFill>
          <a:blip r:embed="rId5" cstate="email"/>
          <a:srcRect/>
          <a:stretch>
            <a:fillRect/>
          </a:stretch>
        </p:blipFill>
        <p:spPr bwMode="auto">
          <a:xfrm>
            <a:off x="0" y="0"/>
            <a:ext cx="9144000" cy="6859588"/>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13"/>
    </mc:Choice>
    <mc:Fallback xmlns="">
      <p:transition spd="slow" advTm="11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SC00182"/>
          <p:cNvPicPr>
            <a:picLocks noChangeAspect="1" noChangeArrowheads="1"/>
          </p:cNvPicPr>
          <p:nvPr/>
        </p:nvPicPr>
        <p:blipFill>
          <a:blip r:embed="rId5" cstate="email"/>
          <a:srcRect/>
          <a:stretch>
            <a:fillRect/>
          </a:stretch>
        </p:blipFill>
        <p:spPr bwMode="auto">
          <a:xfrm>
            <a:off x="0" y="1447800"/>
            <a:ext cx="3200400" cy="2400300"/>
          </a:xfrm>
          <a:prstGeom prst="rect">
            <a:avLst/>
          </a:prstGeom>
          <a:noFill/>
          <a:ln w="9525">
            <a:noFill/>
            <a:miter lim="800000"/>
            <a:headEnd/>
            <a:tailEnd/>
          </a:ln>
        </p:spPr>
      </p:pic>
      <p:sp>
        <p:nvSpPr>
          <p:cNvPr id="2" name="Title 1"/>
          <p:cNvSpPr>
            <a:spLocks noGrp="1"/>
          </p:cNvSpPr>
          <p:nvPr>
            <p:ph type="title"/>
          </p:nvPr>
        </p:nvSpPr>
        <p:spPr/>
        <p:txBody>
          <a:bodyPr/>
          <a:lstStyle/>
          <a:p>
            <a:pPr algn="ctr"/>
            <a:r>
              <a:rPr lang="en-US" dirty="0" smtClean="0"/>
              <a:t>Pollination</a:t>
            </a:r>
            <a:endParaRPr lang="en-US" dirty="0"/>
          </a:p>
        </p:txBody>
      </p:sp>
      <p:pic>
        <p:nvPicPr>
          <p:cNvPr id="3074" name="Picture 2" descr="Bumblebee pollinating toma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91356"/>
            <a:ext cx="2743200" cy="28666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3.bp.blogspot.com/_bMncWNHcSHM/S9ssp1XiprI/AAAAAAAAAbE/YZbROKtzui8/s320/tomato+tickl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7036" y="1461655"/>
            <a:ext cx="4107830" cy="22721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3.bp.blogspot.com/-RmdGcqYB_as/T3JhF50IG8I/AAAAAAAAAO4/2X_i5MSs7hc/s1600/DSCN123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59194" y="3848100"/>
            <a:ext cx="2215204" cy="295360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p:transition spd="slow" advTm="440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descr="summer2011 145.jpg"/>
          <p:cNvPicPr>
            <a:picLocks noChangeAspect="1"/>
          </p:cNvPicPr>
          <p:nvPr/>
        </p:nvPicPr>
        <p:blipFill>
          <a:blip r:embed="rId5" cstate="email"/>
          <a:srcRect/>
          <a:stretch>
            <a:fillRect/>
          </a:stretch>
        </p:blipFill>
        <p:spPr bwMode="auto">
          <a:xfrm>
            <a:off x="2000250" y="0"/>
            <a:ext cx="51435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273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Fall 2010 410"/>
          <p:cNvPicPr>
            <a:picLocks noChangeAspect="1" noChangeArrowheads="1"/>
          </p:cNvPicPr>
          <p:nvPr/>
        </p:nvPicPr>
        <p:blipFill>
          <a:blip r:embed="rId5" cstate="email"/>
          <a:srcRect/>
          <a:stretch>
            <a:fillRect/>
          </a:stretch>
        </p:blipFill>
        <p:spPr bwMode="auto">
          <a:xfrm>
            <a:off x="-7938" y="-6350"/>
            <a:ext cx="9159876" cy="68707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79"/>
    </mc:Choice>
    <mc:Fallback xmlns="">
      <p:transition spd="slow" advTm="2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100_3591.JPG"/>
          <p:cNvPicPr>
            <a:picLocks noChangeAspect="1"/>
          </p:cNvPicPr>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716"/>
    </mc:Choice>
    <mc:Fallback xmlns="">
      <p:transition spd="slow" advTm="18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100_3604.JPG"/>
          <p:cNvPicPr>
            <a:picLocks noChangeAspect="1"/>
          </p:cNvPicPr>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65"/>
    </mc:Choice>
    <mc:Fallback xmlns="">
      <p:transition spd="slow" advTm="2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Rot="1" noChangeArrowheads="1"/>
          </p:cNvSpPr>
          <p:nvPr>
            <p:ph type="title"/>
          </p:nvPr>
        </p:nvSpPr>
        <p:spPr>
          <a:xfrm>
            <a:off x="762000" y="2819400"/>
            <a:ext cx="8077200" cy="1143000"/>
          </a:xfrm>
        </p:spPr>
        <p:txBody>
          <a:bodyPr/>
          <a:lstStyle/>
          <a:p>
            <a:pPr algn="ctr" eaLnBrk="1" hangingPunct="1">
              <a:defRPr/>
            </a:pPr>
            <a:r>
              <a:rPr lang="en-US" smtClean="0"/>
              <a:t>IRRIGATION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93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smtClean="0"/>
              <a:t>Irrigation</a:t>
            </a:r>
          </a:p>
        </p:txBody>
      </p:sp>
      <p:sp>
        <p:nvSpPr>
          <p:cNvPr id="20483" name="Rectangle 3"/>
          <p:cNvSpPr>
            <a:spLocks noGrp="1" noChangeArrowheads="1"/>
          </p:cNvSpPr>
          <p:nvPr>
            <p:ph idx="1"/>
          </p:nvPr>
        </p:nvSpPr>
        <p:spPr/>
        <p:txBody>
          <a:bodyPr/>
          <a:lstStyle/>
          <a:p>
            <a:pPr eaLnBrk="1" hangingPunct="1">
              <a:defRPr/>
            </a:pPr>
            <a:r>
              <a:rPr lang="en-US" smtClean="0"/>
              <a:t>Likely used to deliver fertilizer</a:t>
            </a:r>
          </a:p>
          <a:p>
            <a:pPr eaLnBrk="1" hangingPunct="1">
              <a:defRPr/>
            </a:pPr>
            <a:r>
              <a:rPr lang="en-US" smtClean="0"/>
              <a:t>High density and warm temperatures can result in relatively high demand particularly as crop is maturing….some growers will use twin tapes</a:t>
            </a:r>
          </a:p>
          <a:p>
            <a:pPr eaLnBrk="1" hangingPunct="1">
              <a:defRPr/>
            </a:pPr>
            <a:r>
              <a:rPr lang="en-US" smtClean="0"/>
              <a:t>Needs to be MANAGED otherwise still may experience BER and cracking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3765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p:cNvPicPr>
            <a:picLocks noChangeAspect="1" noChangeArrowheads="1"/>
          </p:cNvPicPr>
          <p:nvPr/>
        </p:nvPicPr>
        <p:blipFill>
          <a:blip r:embed="rId5" cstate="email"/>
          <a:srcRect/>
          <a:stretch>
            <a:fillRect/>
          </a:stretch>
        </p:blipFill>
        <p:spPr bwMode="auto">
          <a:xfrm>
            <a:off x="381000" y="0"/>
            <a:ext cx="4876800" cy="3600450"/>
          </a:xfrm>
          <a:prstGeom prst="rect">
            <a:avLst/>
          </a:prstGeom>
          <a:noFill/>
          <a:ln w="9525">
            <a:noFill/>
            <a:miter lim="800000"/>
            <a:headEnd/>
            <a:tailEnd/>
          </a:ln>
        </p:spPr>
      </p:pic>
      <p:pic>
        <p:nvPicPr>
          <p:cNvPr id="144387" name="Picture 5"/>
          <p:cNvPicPr>
            <a:picLocks noChangeAspect="1" noChangeArrowheads="1"/>
          </p:cNvPicPr>
          <p:nvPr/>
        </p:nvPicPr>
        <p:blipFill>
          <a:blip r:embed="rId6" cstate="email"/>
          <a:srcRect/>
          <a:stretch>
            <a:fillRect/>
          </a:stretch>
        </p:blipFill>
        <p:spPr bwMode="auto">
          <a:xfrm>
            <a:off x="4532313" y="3403600"/>
            <a:ext cx="4611687" cy="3454400"/>
          </a:xfrm>
          <a:prstGeom prst="rect">
            <a:avLst/>
          </a:prstGeom>
          <a:noFill/>
          <a:ln w="9525">
            <a:noFill/>
            <a:miter lim="800000"/>
            <a:headEnd/>
            <a:tailEnd/>
          </a:ln>
        </p:spPr>
      </p:pic>
      <p:pic>
        <p:nvPicPr>
          <p:cNvPr id="144388" name="Picture 6"/>
          <p:cNvPicPr>
            <a:picLocks noChangeAspect="1" noChangeArrowheads="1"/>
          </p:cNvPicPr>
          <p:nvPr/>
        </p:nvPicPr>
        <p:blipFill>
          <a:blip r:embed="rId7" cstate="email"/>
          <a:srcRect/>
          <a:stretch>
            <a:fillRect/>
          </a:stretch>
        </p:blipFill>
        <p:spPr bwMode="auto">
          <a:xfrm>
            <a:off x="5791200" y="228600"/>
            <a:ext cx="2857500" cy="28575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199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304800"/>
            <a:ext cx="7543800" cy="1431925"/>
          </a:xfrm>
        </p:spPr>
        <p:txBody>
          <a:bodyPr/>
          <a:lstStyle/>
          <a:p>
            <a:r>
              <a:rPr lang="en-US" dirty="0" smtClean="0"/>
              <a:t>Ventilation &amp; Circulation</a:t>
            </a:r>
            <a:endParaRPr lang="en-US" dirty="0"/>
          </a:p>
        </p:txBody>
      </p:sp>
      <p:pic>
        <p:nvPicPr>
          <p:cNvPr id="3" name="Picture 2" descr="IMG_20130429_091817.jpg"/>
          <p:cNvPicPr>
            <a:picLocks noChangeAspect="1"/>
          </p:cNvPicPr>
          <p:nvPr/>
        </p:nvPicPr>
        <p:blipFill>
          <a:blip r:embed="rId5" cstate="print"/>
          <a:stretch>
            <a:fillRect/>
          </a:stretch>
        </p:blipFill>
        <p:spPr>
          <a:xfrm>
            <a:off x="914400" y="1509522"/>
            <a:ext cx="7086600" cy="531495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7567688"/>
      </p:ext>
    </p:extLst>
  </p:cSld>
  <p:clrMapOvr>
    <a:masterClrMapping/>
  </p:clrMapOvr>
  <p:transition spd="slow" advTm="5223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5186</TotalTime>
  <Words>4004</Words>
  <Application>Microsoft Office PowerPoint</Application>
  <PresentationFormat>On-screen Show (4:3)</PresentationFormat>
  <Paragraphs>279</Paragraphs>
  <Slides>105</Slides>
  <Notes>100</Notes>
  <HiddenSlides>0</HiddenSlides>
  <MMClips>105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105</vt:i4>
      </vt:variant>
    </vt:vector>
  </HeadingPairs>
  <TitlesOfParts>
    <vt:vector size="113" baseType="lpstr">
      <vt:lpstr>MS PGothic</vt:lpstr>
      <vt:lpstr>Arial</vt:lpstr>
      <vt:lpstr>Calibri</vt:lpstr>
      <vt:lpstr>Cambria</vt:lpstr>
      <vt:lpstr>Georgia</vt:lpstr>
      <vt:lpstr>Tahoma</vt:lpstr>
      <vt:lpstr>Times New Roman</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vt:lpstr>
      <vt:lpstr>Hightunnels.org</vt:lpstr>
      <vt:lpstr>University of MN</vt:lpstr>
      <vt:lpstr>PowerPoint Presentation</vt:lpstr>
      <vt:lpstr>Common High Tunnel Crops in Illinois</vt:lpstr>
      <vt:lpstr>Homemade</vt:lpstr>
      <vt:lpstr>PowerPoint Presentation</vt:lpstr>
      <vt:lpstr>Prefabricated</vt:lpstr>
      <vt:lpstr>PowerPoint Presentation</vt:lpstr>
      <vt:lpstr>Gothic</vt:lpstr>
      <vt:lpstr>Quonset</vt:lpstr>
      <vt:lpstr>Gable</vt:lpstr>
      <vt:lpstr>Gutter Connect</vt:lpstr>
      <vt:lpstr>PowerPoint Presentation</vt:lpstr>
      <vt:lpstr>PowerPoint Presentation</vt:lpstr>
      <vt:lpstr>SITE SELECTION</vt:lpstr>
      <vt:lpstr>Subject to forces of nature: wind or snow damage </vt:lpstr>
      <vt:lpstr>PowerPoint Presentation</vt:lpstr>
      <vt:lpstr>PowerPoint Presentation</vt:lpstr>
      <vt:lpstr>Urban growers need to check local zoning ordinances and building laws </vt:lpstr>
      <vt:lpstr>PowerPoint Presentation</vt:lpstr>
      <vt:lpstr>Pieces and Parts</vt:lpstr>
      <vt:lpstr>PowerPoint Presentation</vt:lpstr>
      <vt:lpstr>PowerPoint Presentation</vt:lpstr>
      <vt:lpstr>PowerPoint Presentation</vt:lpstr>
      <vt:lpstr>PowerPoint Presentation</vt:lpstr>
      <vt:lpstr>PowerPoint Presentation</vt:lpstr>
      <vt:lpstr>Bow spacing usually 6’ or 4’</vt:lpstr>
      <vt:lpstr>Anchoring</vt:lpstr>
      <vt:lpstr>Moveable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Glazing</vt:lpstr>
      <vt:lpstr>Poly</vt:lpstr>
      <vt:lpstr>Cloth or Fabric</vt:lpstr>
      <vt:lpstr>Polycarbonate</vt:lpstr>
      <vt:lpstr>Construction</vt:lpstr>
      <vt:lpstr>PowerPoint Presentation</vt:lpstr>
      <vt:lpstr>PowerPoint Presentation</vt:lpstr>
      <vt:lpstr>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Perimeter Drain</vt:lpstr>
      <vt:lpstr>PowerPoint Presentation</vt:lpstr>
      <vt:lpstr>PowerPoint Presentation</vt:lpstr>
      <vt:lpstr>PowerPoint Presentation</vt:lpstr>
      <vt:lpstr>PowerPoint Presentation</vt:lpstr>
      <vt:lpstr>Fertility</vt:lpstr>
      <vt:lpstr>PowerPoint Presentation</vt:lpstr>
      <vt:lpstr>PowerPoint Presentation</vt:lpstr>
      <vt:lpstr>PowerPoint Presentation</vt:lpstr>
      <vt:lpstr>PowerPoint Presentation</vt:lpstr>
      <vt:lpstr>PowerPoint Presentation</vt:lpstr>
      <vt:lpstr>Spacing issue</vt:lpstr>
      <vt:lpstr>PowerPoint Presentation</vt:lpstr>
      <vt:lpstr>PowerPoint Presentation</vt:lpstr>
      <vt:lpstr>PowerPoint Presentation</vt:lpstr>
      <vt:lpstr>Training and Trellising</vt:lpstr>
      <vt:lpstr>PowerPoint Presentation</vt:lpstr>
      <vt:lpstr>PowerPoint Presentation</vt:lpstr>
      <vt:lpstr>PowerPoint Presentation</vt:lpstr>
      <vt:lpstr>PowerPoint Presentation</vt:lpstr>
      <vt:lpstr>PowerPoint Presentation</vt:lpstr>
      <vt:lpstr>PowerPoint Presentation</vt:lpstr>
      <vt:lpstr>Pollination</vt:lpstr>
      <vt:lpstr>PowerPoint Presentation</vt:lpstr>
      <vt:lpstr>PowerPoint Presentation</vt:lpstr>
      <vt:lpstr>PowerPoint Presentation</vt:lpstr>
      <vt:lpstr>PowerPoint Presentation</vt:lpstr>
      <vt:lpstr>IRRIGATION</vt:lpstr>
      <vt:lpstr>Irrigation</vt:lpstr>
      <vt:lpstr>PowerPoint Presentation</vt:lpstr>
      <vt:lpstr>Ventilation &amp; Circulation</vt:lpstr>
      <vt:lpstr>Shadecloth</vt:lpstr>
      <vt:lpstr>Hydroponic Production</vt:lpstr>
      <vt:lpstr>PowerPoint Presentation</vt:lpstr>
      <vt:lpstr>PowerPoint Presentation</vt:lpstr>
      <vt:lpstr>PowerPoint Presentation</vt:lpstr>
      <vt:lpstr>If you have questions … </vt:lpstr>
    </vt:vector>
  </TitlesOfParts>
  <Company>NRES - University of Illinois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Jeffrey D. Kindhart</dc:creator>
  <cp:lastModifiedBy>Hosier, Mary</cp:lastModifiedBy>
  <cp:revision>97</cp:revision>
  <dcterms:created xsi:type="dcterms:W3CDTF">2010-01-06T13:28:53Z</dcterms:created>
  <dcterms:modified xsi:type="dcterms:W3CDTF">2016-04-26T19:10:32Z</dcterms:modified>
</cp:coreProperties>
</file>