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Lst>
  <p:notesMasterIdLst>
    <p:notesMasterId r:id="rId55"/>
  </p:notesMasterIdLst>
  <p:handoutMasterIdLst>
    <p:handoutMasterId r:id="rId56"/>
  </p:handoutMasterIdLst>
  <p:sldIdLst>
    <p:sldId id="319" r:id="rId3"/>
    <p:sldId id="257" r:id="rId4"/>
    <p:sldId id="258" r:id="rId5"/>
    <p:sldId id="259" r:id="rId6"/>
    <p:sldId id="279" r:id="rId7"/>
    <p:sldId id="260" r:id="rId8"/>
    <p:sldId id="283" r:id="rId9"/>
    <p:sldId id="280" r:id="rId10"/>
    <p:sldId id="308" r:id="rId11"/>
    <p:sldId id="284" r:id="rId12"/>
    <p:sldId id="295" r:id="rId13"/>
    <p:sldId id="288" r:id="rId14"/>
    <p:sldId id="285" r:id="rId15"/>
    <p:sldId id="287" r:id="rId16"/>
    <p:sldId id="286" r:id="rId17"/>
    <p:sldId id="289" r:id="rId18"/>
    <p:sldId id="290" r:id="rId19"/>
    <p:sldId id="291" r:id="rId20"/>
    <p:sldId id="292" r:id="rId21"/>
    <p:sldId id="293" r:id="rId22"/>
    <p:sldId id="294" r:id="rId23"/>
    <p:sldId id="270" r:id="rId24"/>
    <p:sldId id="282" r:id="rId25"/>
    <p:sldId id="273" r:id="rId26"/>
    <p:sldId id="281" r:id="rId27"/>
    <p:sldId id="272" r:id="rId28"/>
    <p:sldId id="309" r:id="rId29"/>
    <p:sldId id="275" r:id="rId30"/>
    <p:sldId id="276" r:id="rId31"/>
    <p:sldId id="277" r:id="rId32"/>
    <p:sldId id="278" r:id="rId33"/>
    <p:sldId id="297" r:id="rId34"/>
    <p:sldId id="296" r:id="rId35"/>
    <p:sldId id="298" r:id="rId36"/>
    <p:sldId id="299" r:id="rId37"/>
    <p:sldId id="300" r:id="rId38"/>
    <p:sldId id="303" r:id="rId39"/>
    <p:sldId id="301" r:id="rId40"/>
    <p:sldId id="302" r:id="rId41"/>
    <p:sldId id="305" r:id="rId42"/>
    <p:sldId id="306" r:id="rId43"/>
    <p:sldId id="317" r:id="rId44"/>
    <p:sldId id="307" r:id="rId45"/>
    <p:sldId id="310" r:id="rId46"/>
    <p:sldId id="311" r:id="rId47"/>
    <p:sldId id="312" r:id="rId48"/>
    <p:sldId id="313" r:id="rId49"/>
    <p:sldId id="314" r:id="rId50"/>
    <p:sldId id="315" r:id="rId51"/>
    <p:sldId id="316" r:id="rId52"/>
    <p:sldId id="318" r:id="rId53"/>
    <p:sldId id="320" r:id="rId54"/>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3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66104" autoAdjust="0"/>
  </p:normalViewPr>
  <p:slideViewPr>
    <p:cSldViewPr>
      <p:cViewPr varScale="1">
        <p:scale>
          <a:sx n="56" d="100"/>
          <a:sy n="56" d="100"/>
        </p:scale>
        <p:origin x="125"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6331"/>
    </p:cViewPr>
  </p:sorterViewPr>
  <p:notesViewPr>
    <p:cSldViewPr>
      <p:cViewPr varScale="1">
        <p:scale>
          <a:sx n="63" d="100"/>
          <a:sy n="63" d="100"/>
        </p:scale>
        <p:origin x="-1656" y="-8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pPr>
              <a:defRPr/>
            </a:pPr>
            <a:r>
              <a:rPr lang="en-US" dirty="0"/>
              <a:t>Preparing a New Generation of Illinois </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r>
              <a:rPr lang="en-US" dirty="0" smtClean="0"/>
              <a:t>February 2015</a:t>
            </a:r>
            <a:endParaRPr lang="en-US" dirty="0"/>
          </a:p>
        </p:txBody>
      </p:sp>
      <p:sp>
        <p:nvSpPr>
          <p:cNvPr id="4" name="Footer Placeholder 3"/>
          <p:cNvSpPr>
            <a:spLocks noGrp="1"/>
          </p:cNvSpPr>
          <p:nvPr>
            <p:ph type="ftr" sz="quarter" idx="2"/>
          </p:nvPr>
        </p:nvSpPr>
        <p:spPr>
          <a:xfrm>
            <a:off x="0" y="8772668"/>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440" tIns="45720" rIns="91440" bIns="45720" rtlCol="0" anchor="b"/>
          <a:lstStyle>
            <a:lvl1pPr algn="r">
              <a:defRPr sz="1200"/>
            </a:lvl1pPr>
          </a:lstStyle>
          <a:p>
            <a:fld id="{1903E3E1-6B31-47A6-BF44-2E445DCC9B3D}" type="slidenum">
              <a:rPr lang="en-US" smtClean="0"/>
              <a:t>‹#›</a:t>
            </a:fld>
            <a:endParaRPr lang="en-US"/>
          </a:p>
        </p:txBody>
      </p:sp>
    </p:spTree>
    <p:extLst>
      <p:ext uri="{BB962C8B-B14F-4D97-AF65-F5344CB8AC3E}">
        <p14:creationId xmlns:p14="http://schemas.microsoft.com/office/powerpoint/2010/main" val="73570492"/>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374C27CD-09F3-4710-AD27-62128C7E6002}" type="datetimeFigureOut">
              <a:rPr lang="en-US" smtClean="0"/>
              <a:t>4/26/2016</a:t>
            </a:fld>
            <a:endParaRPr lang="en-US"/>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440" tIns="45720" rIns="91440" bIns="45720" rtlCol="0" anchor="b"/>
          <a:lstStyle>
            <a:lvl1pPr algn="l">
              <a:defRPr sz="1200"/>
            </a:lvl1pPr>
          </a:lstStyle>
          <a:p>
            <a:r>
              <a:rPr lang="en-US" smtClean="0"/>
              <a:t>bvhulbljbvj</a:t>
            </a:r>
            <a:endParaRPr lang="en-US"/>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440" tIns="45720" rIns="91440" bIns="45720" rtlCol="0" anchor="b"/>
          <a:lstStyle>
            <a:lvl1pPr algn="r">
              <a:defRPr sz="1200"/>
            </a:lvl1pPr>
          </a:lstStyle>
          <a:p>
            <a:fld id="{E85DD37E-9B32-40D4-B88A-33F97434CD05}" type="slidenum">
              <a:rPr lang="en-US" smtClean="0"/>
              <a:t>‹#›</a:t>
            </a:fld>
            <a:endParaRPr lang="en-US"/>
          </a:p>
        </p:txBody>
      </p:sp>
    </p:spTree>
    <p:extLst>
      <p:ext uri="{BB962C8B-B14F-4D97-AF65-F5344CB8AC3E}">
        <p14:creationId xmlns:p14="http://schemas.microsoft.com/office/powerpoint/2010/main" val="836367626"/>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14446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using unit heaters,</a:t>
            </a:r>
            <a:r>
              <a:rPr lang="en-US" baseline="0" dirty="0" smtClean="0"/>
              <a:t> i</a:t>
            </a:r>
            <a:r>
              <a:rPr lang="en-US" dirty="0" smtClean="0"/>
              <a:t>f it is determined that 400,000 </a:t>
            </a:r>
            <a:r>
              <a:rPr lang="en-US" dirty="0" err="1" smtClean="0"/>
              <a:t>btu</a:t>
            </a:r>
            <a:r>
              <a:rPr lang="en-US" dirty="0" smtClean="0"/>
              <a:t> of heat is required for the greenhouse,</a:t>
            </a:r>
            <a:r>
              <a:rPr lang="en-US" baseline="0" dirty="0" smtClean="0"/>
              <a:t> this will normally be provided with 2 - 200,000 or 250,000 </a:t>
            </a:r>
            <a:r>
              <a:rPr lang="en-US" baseline="0" dirty="0" err="1" smtClean="0"/>
              <a:t>btu</a:t>
            </a:r>
            <a:r>
              <a:rPr lang="en-US" baseline="0" dirty="0" smtClean="0"/>
              <a:t> units.  The two units are controlled with a two stage thermostat so that if the primary unit is unable to keep up then the second unit also is utilized.  This can potentially result in some energy saving but more importantly will hopefully allow the grower to maintain temperatures above freezing in the greenhouse even in the event that one of the units fails.</a:t>
            </a:r>
          </a:p>
          <a:p>
            <a:endParaRPr lang="en-US" baseline="0" dirty="0" smtClean="0"/>
          </a:p>
          <a:p>
            <a:r>
              <a:rPr lang="en-US" baseline="0" dirty="0" smtClean="0"/>
              <a:t>Growers utilizing boiler or hot water heat will normally have unit heaters also in place sized to maintain temperatures above freezing on the coldest night.</a:t>
            </a:r>
          </a:p>
          <a:p>
            <a:endParaRPr lang="en-US" baseline="0" dirty="0" smtClean="0"/>
          </a:p>
          <a:p>
            <a:r>
              <a:rPr lang="en-US" baseline="0" dirty="0" smtClean="0"/>
              <a:t>Additionally all heating requires electricity for blowers, gas valves, controls etc., making a backup generator a necessity for greenhouse operations.</a:t>
            </a:r>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119363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three bay gutter</a:t>
            </a:r>
            <a:r>
              <a:rPr lang="en-US" baseline="0" dirty="0" smtClean="0"/>
              <a:t> connected greenhouse used for vegetable production in southern Illinois.</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928079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a:t>
            </a:r>
            <a:r>
              <a:rPr lang="en-US" baseline="0" dirty="0" smtClean="0"/>
              <a:t> outdoor wood boiler.  New EPA regulations which take affect this year, 2015, will impact the price and availability of larger boilers like this one.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758675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 blower motor</a:t>
            </a:r>
            <a:r>
              <a:rPr lang="en-US" baseline="0" dirty="0" smtClean="0"/>
              <a:t> so firebox door can be opened.</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440734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Cracking firebox door.</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347798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firebox with</a:t>
            </a:r>
            <a:r>
              <a:rPr lang="en-US" baseline="0" dirty="0" smtClean="0"/>
              <a:t> burning firewood.</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25239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exchanger for the wood</a:t>
            </a:r>
            <a:r>
              <a:rPr lang="en-US" baseline="0" dirty="0" smtClean="0"/>
              <a:t> fired boiler previously shown. The orange tubing visible in the slide is </a:t>
            </a:r>
            <a:r>
              <a:rPr lang="en-US" baseline="0" dirty="0" err="1" smtClean="0"/>
              <a:t>pex</a:t>
            </a:r>
            <a:r>
              <a:rPr lang="en-US" baseline="0" dirty="0" smtClean="0"/>
              <a:t> tubing which carries warm water from the boiler to the heat exchanger and cool water from the exchanger back to the boiler.</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620563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Propane</a:t>
            </a:r>
            <a:r>
              <a:rPr lang="en-US" baseline="0" dirty="0" smtClean="0"/>
              <a:t> fired unit heater which serves as backup should something go wrong with the wood fired boiler and waste oiler heaters that are in this greenhouse.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49293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Waste oil heater.</a:t>
            </a:r>
            <a:r>
              <a:rPr lang="en-US" baseline="0" dirty="0" smtClean="0"/>
              <a:t>  In addition to the waste oil reservoir below the furnace a much larger holding tank is located outside the greenhouse.  The waste oil burner is designed as a back up heating system behind the wood boiler.</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06512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Propane fired</a:t>
            </a:r>
            <a:r>
              <a:rPr lang="en-US" baseline="0" dirty="0" smtClean="0"/>
              <a:t> unit heater.</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416910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47315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a:t>
            </a:r>
            <a:r>
              <a:rPr lang="en-US" baseline="0" dirty="0" smtClean="0"/>
              <a:t> velocity horizontal air flow fans, commonly called HAF fans are commonly used in a greenhouse to make temperatures more uniform throughout the greenhouse.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8934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Fan-jet or power tube polyethylene heat distribution tube to get more uniform</a:t>
            </a:r>
            <a:r>
              <a:rPr lang="en-US" baseline="0" dirty="0" smtClean="0"/>
              <a:t> heat distribution throughout the greenhouse.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67720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Greenhouses</a:t>
            </a:r>
            <a:r>
              <a:rPr lang="en-US" baseline="0" dirty="0" smtClean="0"/>
              <a:t> concerns quickly change from heating to cooling even on cold day when the sun is shining.  Nearly all greenhouse rely on electrical fans in conjunction with motorized shutters as their first line of cooling.  With the onset of summer temperatures, typically sometime in June, additional measures of whitewash or shade clothe are also commonly used.  Some greenhouses may also have fan and pad cooling similar to what is now commonly call swamp coolers.  The fan and pad cooling greatly loses efficiency when the ambient relative humidity levels are high.</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681601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Motorized</a:t>
            </a:r>
            <a:r>
              <a:rPr lang="en-US" baseline="0" dirty="0" smtClean="0"/>
              <a:t> inlet shutter and exhaust fan for cooling greenhouse.  These are also useful in reducing humidity levels inside the greenhouse. </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731490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Greenhouses at the</a:t>
            </a:r>
            <a:r>
              <a:rPr lang="en-US" baseline="0" dirty="0" smtClean="0"/>
              <a:t> Urbana/Champaign campus that have been whitewashed to help keep greenhouse temperatures cooler in summer time.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390165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 at DSAC that has been covered with 50% white shade cloth to help control greenhouse</a:t>
            </a:r>
            <a:r>
              <a:rPr lang="en-US" baseline="0" dirty="0" smtClean="0"/>
              <a:t> temperature in summertime.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99657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fan and pad cooling system</a:t>
            </a:r>
            <a:r>
              <a:rPr lang="en-US" baseline="0" dirty="0" smtClean="0"/>
              <a:t> that helps reduce greenhouse temperatures through the process of evaporative cooling.</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736573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Supplemental lighting is not a component for most new greenhouse growers.  The HID or LED that</a:t>
            </a:r>
            <a:r>
              <a:rPr lang="en-US" baseline="0" dirty="0" smtClean="0"/>
              <a:t> can be used tend to be expensive to purchase and the HID lights are also expensive to operate.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824959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crops often raised in the field that can be raised as greenhouse crops. Selecting the right crop is a function of grower expertise and marketing opportunities. </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060252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 production can be</a:t>
            </a:r>
            <a:r>
              <a:rPr lang="en-US" baseline="0" dirty="0" smtClean="0"/>
              <a:t> done in beds very similar to high tunnel production only with the addition of heat or increasingly is being done using hydroponic systems.  Hydroponic systems may offer earlier and larger yields but also require higher degrees of management and significant additional capital investment for materials and supplies.</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68555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deciding</a:t>
            </a:r>
            <a:r>
              <a:rPr lang="en-US" baseline="0" dirty="0" smtClean="0"/>
              <a:t> to convert a high tunnel to a greenhouse for longer season extension or even all year production many things should be considered.  First realistically evaluate the market and income potential for the off season produce you are considering producing.  Greenhouse crop production varies from field production and therefor requires growers study cultural systems used for greenhouse production of the crops they plan to raise.  There are also several considerations for how you will heat your greenhouse.  You will also need to consider if supplemental lighting will be required.  High tunnels are typically not constructed for year round production so growers should also think in terms of energy conservation possibilities.  </a:t>
            </a:r>
            <a:endParaRPr lang="en-US" dirty="0"/>
          </a:p>
        </p:txBody>
      </p:sp>
      <p:sp>
        <p:nvSpPr>
          <p:cNvPr id="5" name="Footer Placeholder 4"/>
          <p:cNvSpPr>
            <a:spLocks noGrp="1"/>
          </p:cNvSpPr>
          <p:nvPr>
            <p:ph type="ftr" sz="quarter" idx="11"/>
          </p:nvPr>
        </p:nvSpPr>
        <p:spPr/>
        <p:txBody>
          <a:bodyPr/>
          <a:lstStyle/>
          <a:p>
            <a:r>
              <a:rPr lang="en-US" smtClean="0"/>
              <a:t>bvhulbljbvj</a:t>
            </a:r>
            <a:endParaRPr lang="en-US"/>
          </a:p>
        </p:txBody>
      </p:sp>
    </p:spTree>
    <p:extLst>
      <p:ext uri="{BB962C8B-B14F-4D97-AF65-F5344CB8AC3E}">
        <p14:creationId xmlns:p14="http://schemas.microsoft.com/office/powerpoint/2010/main" val="402306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adding</a:t>
            </a:r>
            <a:r>
              <a:rPr lang="en-US" baseline="0" dirty="0" smtClean="0"/>
              <a:t> heat to the high tunnel to make it into a greenhouse that may only be utilized for an additional couple of months and not all year long has proven to be beneficial for many growers.  The addition of heat allows growers to do a much better job controlling humidity early in the growing season reducing disease problems.  Also the heat allows for better and more predictable early season growth and early yields.</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839007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addition</a:t>
            </a:r>
            <a:r>
              <a:rPr lang="en-US" baseline="0" dirty="0" smtClean="0"/>
              <a:t> of heat definitely increases operating expenses.  The increased expenses come from both equipment and fuel purchases. Additionally, the longer the growing season the more likely growers may have to combat more traditional greenhouse pests like whiteflies and </a:t>
            </a:r>
            <a:r>
              <a:rPr lang="en-US" baseline="0" dirty="0" err="1" smtClean="0"/>
              <a:t>thrips</a:t>
            </a:r>
            <a:r>
              <a:rPr lang="en-US" baseline="0" dirty="0" smtClean="0"/>
              <a:t> which can represent significant control challenges.</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635676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Tomato transplants seeded on January 1.</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741164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Tomato transplants seeded on January 1.</a:t>
            </a:r>
          </a:p>
          <a:p>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932697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Tomato transplants seeded on January 1.</a:t>
            </a:r>
          </a:p>
          <a:p>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14755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284553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0" dirty="0" smtClean="0"/>
              <a:t> week old transplants move up to a Dutch bucket.</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536861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Dutch buckets</a:t>
            </a:r>
            <a:r>
              <a:rPr lang="en-US" baseline="0" dirty="0" smtClean="0"/>
              <a:t> being placed in greenhouse.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880326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single </a:t>
            </a:r>
            <a:r>
              <a:rPr lang="en-US" dirty="0" err="1" smtClean="0"/>
              <a:t>ducth</a:t>
            </a:r>
            <a:r>
              <a:rPr lang="en-US" dirty="0" smtClean="0"/>
              <a:t> bucket containing</a:t>
            </a:r>
            <a:r>
              <a:rPr lang="en-US" baseline="0" dirty="0" smtClean="0"/>
              <a:t> two tomato plants. Each plant has its own emitter for irrigation and the buckets which are filled with perlite have a </a:t>
            </a:r>
            <a:r>
              <a:rPr lang="en-US" baseline="0" dirty="0" err="1" smtClean="0"/>
              <a:t>styrofoam</a:t>
            </a:r>
            <a:r>
              <a:rPr lang="en-US" baseline="0" dirty="0" smtClean="0"/>
              <a:t> plate placed on top to reduce algae growth on the perlite.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915225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Hydroponic greenhouse tomatoes in southern Illinois on June 28.</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59838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a:t>
            </a:r>
            <a:r>
              <a:rPr lang="en-US" baseline="0" dirty="0" smtClean="0"/>
              <a:t> in even longer season extension than can be afforded by a high tunnel is increasing for numerous reasons.  These may include one or more of the following: Year round demand from some types of institutional buyers like nursing homes, hospitals and others.  Weighted demand for produce in all but late December and early January from institutional buyers like elementary and high schools as well as colleges and universities.  Additionally, the ability to provide heat allows an insurance policy for growers that are continually pushing the envelope for how early they can plant frost sensitive vegetables in their current high tunnels. The ability to provide supplemental heat early in the growing season allows for better growth during cold wet periods often experienced in late March and early April and also allow growers to do a much better job controlling humidity levels in the spring and fall growing season.</a:t>
            </a:r>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284340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Notice</a:t>
            </a:r>
            <a:r>
              <a:rPr lang="en-US" baseline="0" dirty="0" smtClean="0"/>
              <a:t> the trellis supports. This production system involves seeding around January 1 and harvest into September or October.  The greenhouse is left vacant in November and December.  This is a common schedule in Illinois as productivity levels decline rapidly in the fall with waning day length.</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790105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Hydroponic tomatoes tend to be high quality with much</a:t>
            </a:r>
            <a:r>
              <a:rPr lang="en-US" baseline="0" dirty="0" smtClean="0"/>
              <a:t> higher grade out of marketable fruit.  It may be a useful tool for those wanting to raise heirloom varieties with less cracking.</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620453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Hydroponic lettuce</a:t>
            </a:r>
            <a:r>
              <a:rPr lang="en-US" baseline="0" dirty="0" smtClean="0"/>
              <a:t> is likely better suited for true year round production.</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758831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home made A frame to allow</a:t>
            </a:r>
            <a:r>
              <a:rPr lang="en-US" baseline="0" dirty="0" smtClean="0"/>
              <a:t> for vertical integration in an attempt to raise more produce per square foot of greenhouse floor space.</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317772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Commercially available </a:t>
            </a:r>
            <a:r>
              <a:rPr lang="en-US" dirty="0" err="1" smtClean="0"/>
              <a:t>sytem</a:t>
            </a:r>
            <a:r>
              <a:rPr lang="en-US" baseline="0" dirty="0" smtClean="0"/>
              <a:t> for hydroponic plant production.</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210757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Lettuce ready for harvest.</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228558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a:t>
            </a:r>
            <a:r>
              <a:rPr lang="en-US" baseline="0" dirty="0" smtClean="0"/>
              <a:t> of nutrient film technique (NFT) in channel or sometimes called gutters in increasingly common in Illinois.  Seedlings are grown in rock wool blocks as seen on left.  The block with seedling in then placed in the holes in the channel lid.</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556269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commercially</a:t>
            </a:r>
            <a:r>
              <a:rPr lang="en-US" baseline="0" dirty="0" smtClean="0"/>
              <a:t> available small NFT system.  The reservoir filled with hydroponic solution contains a small pump which trickles nutrient solutions continuously down each trough.  The material is then returned to the tank.  </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308494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Float bed or deep water hydroponic is another choice for hydroponic lettuce production.</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363924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Float</a:t>
            </a:r>
            <a:r>
              <a:rPr lang="en-US" baseline="0" dirty="0" smtClean="0"/>
              <a:t> bed lettuce ready for harvest.</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25549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considering the economics of greenhouse production numerous</a:t>
            </a:r>
            <a:r>
              <a:rPr lang="en-US" baseline="0" dirty="0" smtClean="0"/>
              <a:t> land grant institutions as well as other sources have prepared budgets that can be found by simply using an internet search engine to find greenhouse vegetable crop budgets.  When looking at these sample budgets rely on those from place with similar climates.  It is likely that greenhouse production in southern states likely has lower heat bills and higher production levels in winter than Illinois and conversely northern states would have higher heat bills and lower production levels for most vegetable crops.</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3284810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C71528-EE4A-45F5-A414-ED13630D92F8}" type="slidenum">
              <a:rPr lang="en-US" altLang="en-US" smtClean="0"/>
              <a:pPr/>
              <a:t>51</a:t>
            </a:fld>
            <a:endParaRPr lang="en-US" altLang="en-US" smtClean="0"/>
          </a:p>
        </p:txBody>
      </p:sp>
      <p:sp>
        <p:nvSpPr>
          <p:cNvPr id="10957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ltLang="en-US" smtClean="0"/>
              <a:t>March 9, 2013</a:t>
            </a:r>
          </a:p>
        </p:txBody>
      </p:sp>
      <p:sp>
        <p:nvSpPr>
          <p:cNvPr id="10957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en-US" smtClean="0"/>
              <a:t>Dixon Springs Agricultural Center</a:t>
            </a:r>
          </a:p>
        </p:txBody>
      </p:sp>
    </p:spTree>
    <p:extLst>
      <p:ext uri="{BB962C8B-B14F-4D97-AF65-F5344CB8AC3E}">
        <p14:creationId xmlns:p14="http://schemas.microsoft.com/office/powerpoint/2010/main" val="1060853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52</a:t>
            </a:fld>
            <a:endParaRPr lang="en-US"/>
          </a:p>
        </p:txBody>
      </p:sp>
    </p:spTree>
    <p:extLst>
      <p:ext uri="{BB962C8B-B14F-4D97-AF65-F5344CB8AC3E}">
        <p14:creationId xmlns:p14="http://schemas.microsoft.com/office/powerpoint/2010/main" val="44570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Greenhouses</a:t>
            </a:r>
            <a:r>
              <a:rPr lang="en-US" baseline="0" dirty="0" smtClean="0"/>
              <a:t> can be heated in a number of different ways.  Boilers, hot water heaters, and gas fired unit heaters are three common choices.  They each have advantages and disadvantages.  There are also considerations for what type(s) of fuel will be utilized.  Greenhouses are normally not heated using a ducted central furnace like in a residential structure.  Also it is common to see pollution injury to plants when growers attempt to use residential </a:t>
            </a:r>
            <a:r>
              <a:rPr lang="en-US" baseline="0" dirty="0" err="1" smtClean="0"/>
              <a:t>ventless</a:t>
            </a:r>
            <a:r>
              <a:rPr lang="en-US" baseline="0" dirty="0" smtClean="0"/>
              <a:t> propane heaters. The type of heating system and fuel(s) used need to be decided on a number of factors including purchase price, installation expenses, and yearly operational cost.</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287531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a:t>
            </a:r>
            <a:r>
              <a:rPr lang="en-US" baseline="0" dirty="0" smtClean="0"/>
              <a:t> sizing of heating units can be done in two ways.  A google search of “calculating greenhouse heating requirements” will provide you with information on how to hand calculate the required BTU.  Since I am not a mathematician I do not like to do the math.  The same search will show you where to find calculators where you enter the parameters for your individual greenhouse (style, size, glazing material, </a:t>
            </a:r>
            <a:r>
              <a:rPr lang="en-US" baseline="0" dirty="0" err="1" smtClean="0"/>
              <a:t>etc</a:t>
            </a:r>
            <a:r>
              <a:rPr lang="en-US" baseline="0" dirty="0" smtClean="0"/>
              <a:t>) and it will determine your required BTU’s</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91085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greenhouse covering has a significant</a:t>
            </a:r>
            <a:r>
              <a:rPr lang="en-US" baseline="0" dirty="0" smtClean="0"/>
              <a:t> impact on heat requirement.</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07687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Inflation fan</a:t>
            </a:r>
            <a:r>
              <a:rPr lang="en-US" baseline="0" dirty="0" smtClean="0"/>
              <a:t> for double inflated poly system.</a:t>
            </a:r>
            <a:endParaRPr lang="en-US" dirty="0"/>
          </a:p>
        </p:txBody>
      </p:sp>
      <p:sp>
        <p:nvSpPr>
          <p:cNvPr id="4" name="Footer Placeholder 3"/>
          <p:cNvSpPr>
            <a:spLocks noGrp="1"/>
          </p:cNvSpPr>
          <p:nvPr>
            <p:ph type="ftr" sz="quarter" idx="10"/>
          </p:nvPr>
        </p:nvSpPr>
        <p:spPr/>
        <p:txBody>
          <a:bodyPr/>
          <a:lstStyle/>
          <a:p>
            <a:r>
              <a:rPr lang="en-US" smtClean="0"/>
              <a:t>bvhulbljbvj</a:t>
            </a:r>
            <a:endParaRPr lang="en-US"/>
          </a:p>
        </p:txBody>
      </p:sp>
    </p:spTree>
    <p:extLst>
      <p:ext uri="{BB962C8B-B14F-4D97-AF65-F5344CB8AC3E}">
        <p14:creationId xmlns:p14="http://schemas.microsoft.com/office/powerpoint/2010/main" val="1475943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smtClean="0"/>
            </a:lvl1pPr>
          </a:lstStyle>
          <a:p>
            <a:pPr>
              <a:defRPr/>
            </a:pPr>
            <a:r>
              <a:rPr lang="en-US" smtClean="0"/>
              <a:t>1/29/2015</a:t>
            </a:r>
            <a:endParaRPr lang="en-US"/>
          </a:p>
        </p:txBody>
      </p:sp>
      <p:sp>
        <p:nvSpPr>
          <p:cNvPr id="9" name="Footer Placeholder 11"/>
          <p:cNvSpPr>
            <a:spLocks noGrp="1"/>
          </p:cNvSpPr>
          <p:nvPr>
            <p:ph type="ftr" sz="quarter" idx="15"/>
          </p:nvPr>
        </p:nvSpPr>
        <p:spPr/>
        <p:txBody>
          <a:bodyPr/>
          <a:lstStyle>
            <a:lvl1pPr>
              <a:defRPr b="1">
                <a:solidFill>
                  <a:schemeClr val="accent3">
                    <a:lumMod val="75000"/>
                  </a:schemeClr>
                </a:solidFill>
              </a:defRPr>
            </a:lvl1pPr>
          </a:lstStyle>
          <a:p>
            <a:pPr>
              <a:defRPr/>
            </a:pPr>
            <a:endParaRPr lang="en-US">
              <a:solidFill>
                <a:srgbClr val="9BBB59">
                  <a:lumMod val="75000"/>
                </a:srgbClr>
              </a:solidFill>
            </a:endParaRPr>
          </a:p>
        </p:txBody>
      </p:sp>
      <p:sp>
        <p:nvSpPr>
          <p:cNvPr id="11" name="Slide Number Placeholder 12"/>
          <p:cNvSpPr>
            <a:spLocks noGrp="1"/>
          </p:cNvSpPr>
          <p:nvPr>
            <p:ph type="sldNum" sz="quarter" idx="16"/>
          </p:nvPr>
        </p:nvSpPr>
        <p:spPr/>
        <p:txBody>
          <a:bodyPr/>
          <a:lstStyle>
            <a:lvl1pPr>
              <a:defRPr smtClean="0"/>
            </a:lvl1pPr>
          </a:lstStyle>
          <a:p>
            <a:pPr>
              <a:defRPr/>
            </a:pPr>
            <a:fld id="{694FB32F-1ECC-4DD8-A50B-8E55201D5BB7}" type="slidenum">
              <a:rPr lang="en-US"/>
              <a:pPr>
                <a:defRPr/>
              </a:pPr>
              <a:t>‹#›</a:t>
            </a:fld>
            <a:endParaRPr lang="en-US"/>
          </a:p>
        </p:txBody>
      </p:sp>
    </p:spTree>
    <p:extLst>
      <p:ext uri="{BB962C8B-B14F-4D97-AF65-F5344CB8AC3E}">
        <p14:creationId xmlns:p14="http://schemas.microsoft.com/office/powerpoint/2010/main" val="37669601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F982A2D-44F8-454B-8160-99945BB87270}" type="slidenum">
              <a:rPr lang="en-US"/>
              <a:pPr>
                <a:defRPr/>
              </a:pPr>
              <a:t>‹#›</a:t>
            </a:fld>
            <a:endParaRPr lang="en-US"/>
          </a:p>
        </p:txBody>
      </p:sp>
    </p:spTree>
    <p:extLst>
      <p:ext uri="{BB962C8B-B14F-4D97-AF65-F5344CB8AC3E}">
        <p14:creationId xmlns:p14="http://schemas.microsoft.com/office/powerpoint/2010/main" val="3245123142"/>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DAD360F-3392-4310-9EAA-A4B4A6F147EB}" type="slidenum">
              <a:rPr lang="en-US"/>
              <a:pPr>
                <a:defRPr/>
              </a:pPr>
              <a:t>‹#›</a:t>
            </a:fld>
            <a:endParaRPr lang="en-US"/>
          </a:p>
        </p:txBody>
      </p:sp>
    </p:spTree>
    <p:extLst>
      <p:ext uri="{BB962C8B-B14F-4D97-AF65-F5344CB8AC3E}">
        <p14:creationId xmlns:p14="http://schemas.microsoft.com/office/powerpoint/2010/main" val="3673619857"/>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r>
              <a:rPr lang="en-US" smtClean="0"/>
              <a:t>1/29/2015</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smtClean="0"/>
            </a:lvl1pPr>
          </a:lstStyle>
          <a:p>
            <a:pPr>
              <a:defRPr/>
            </a:pPr>
            <a:fld id="{65899284-782D-4D9A-864D-9F6247D42555}" type="slidenum">
              <a:rPr lang="en-US"/>
              <a:pPr>
                <a:defRPr/>
              </a:pPr>
              <a:t>‹#›</a:t>
            </a:fld>
            <a:endParaRPr lang="en-US"/>
          </a:p>
        </p:txBody>
      </p:sp>
    </p:spTree>
    <p:extLst>
      <p:ext uri="{BB962C8B-B14F-4D97-AF65-F5344CB8AC3E}">
        <p14:creationId xmlns:p14="http://schemas.microsoft.com/office/powerpoint/2010/main" val="3370257257"/>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5E90B9-0862-4BC7-8C01-13E4814B30CC}" type="slidenum">
              <a:rPr lang="en-US"/>
              <a:pPr>
                <a:defRPr/>
              </a:pPr>
              <a:t>‹#›</a:t>
            </a:fld>
            <a:endParaRPr lang="en-US"/>
          </a:p>
        </p:txBody>
      </p:sp>
    </p:spTree>
    <p:extLst>
      <p:ext uri="{BB962C8B-B14F-4D97-AF65-F5344CB8AC3E}">
        <p14:creationId xmlns:p14="http://schemas.microsoft.com/office/powerpoint/2010/main" val="1041119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smtClean="0">
                <a:ea typeface="MS PGothic" pitchFamily="34" charset="-128"/>
              </a:rPr>
              <a:t>1/29/2015</a:t>
            </a:r>
            <a:endParaRPr lang="en-US">
              <a:ea typeface="MS PGothic" pitchFamily="34" charset="-128"/>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C21F7DE-A54E-4C9A-9385-678EEB7FE9A8}" type="slidenum">
              <a:rPr lang="en-US" smtClean="0">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17149524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1/29/2015</a:t>
            </a:r>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1438C3-AEDE-4F76-B5B4-88564D1ADE6F}" type="slidenum">
              <a:rPr lang="en-US" smtClean="0"/>
              <a:pPr>
                <a:defRPr/>
              </a:pPr>
              <a:t>‹#›</a:t>
            </a:fld>
            <a:endParaRPr lang="en-US"/>
          </a:p>
        </p:txBody>
      </p:sp>
    </p:spTree>
    <p:extLst>
      <p:ext uri="{BB962C8B-B14F-4D97-AF65-F5344CB8AC3E}">
        <p14:creationId xmlns:p14="http://schemas.microsoft.com/office/powerpoint/2010/main" val="4135259845"/>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r>
              <a:rPr lang="en-US" smtClean="0">
                <a:ea typeface="MS PGothic" pitchFamily="34" charset="-128"/>
              </a:rPr>
              <a:t>1/29/2015</a:t>
            </a:r>
            <a:endParaRPr lang="en-US">
              <a:ea typeface="MS PGothic" pitchFamily="34" charset="-128"/>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C21F7DE-A54E-4C9A-9385-678EEB7FE9A8}" type="slidenum">
              <a:rPr lang="en-US" smtClean="0">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232987199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smtClean="0"/>
              <a:t>1/29/2015</a:t>
            </a:r>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D3CE86-A158-4FD8-A7AD-456491C44C54}" type="slidenum">
              <a:rPr lang="en-US" smtClean="0"/>
              <a:pPr>
                <a:defRPr/>
              </a:pPr>
              <a:t>‹#›</a:t>
            </a:fld>
            <a:endParaRPr lang="en-US"/>
          </a:p>
        </p:txBody>
      </p:sp>
    </p:spTree>
    <p:extLst>
      <p:ext uri="{BB962C8B-B14F-4D97-AF65-F5344CB8AC3E}">
        <p14:creationId xmlns:p14="http://schemas.microsoft.com/office/powerpoint/2010/main" val="273767339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smtClean="0"/>
              <a:t>1/29/2015</a:t>
            </a:r>
            <a:endParaRPr lang="en-US"/>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124DC70-61CD-4E29-A51F-0775B9B249B8}" type="slidenum">
              <a:rPr lang="en-US" smtClean="0"/>
              <a:pPr>
                <a:defRPr/>
              </a:pPr>
              <a:t>‹#›</a:t>
            </a:fld>
            <a:endParaRPr lang="en-US"/>
          </a:p>
        </p:txBody>
      </p:sp>
    </p:spTree>
    <p:extLst>
      <p:ext uri="{BB962C8B-B14F-4D97-AF65-F5344CB8AC3E}">
        <p14:creationId xmlns:p14="http://schemas.microsoft.com/office/powerpoint/2010/main" val="2230181457"/>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t>1/29/2015</a:t>
            </a:r>
            <a:endParaRPr lang="en-US"/>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F982A2D-44F8-454B-8160-99945BB87270}" type="slidenum">
              <a:rPr lang="en-US" smtClean="0"/>
              <a:pPr>
                <a:defRPr/>
              </a:pPr>
              <a:t>‹#›</a:t>
            </a:fld>
            <a:endParaRPr lang="en-US"/>
          </a:p>
        </p:txBody>
      </p:sp>
    </p:spTree>
    <p:extLst>
      <p:ext uri="{BB962C8B-B14F-4D97-AF65-F5344CB8AC3E}">
        <p14:creationId xmlns:p14="http://schemas.microsoft.com/office/powerpoint/2010/main" val="66562355"/>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r>
              <a:rPr lang="en-US" smtClean="0"/>
              <a:t>1/29/2015</a:t>
            </a:r>
            <a:endParaRPr lang="en-US"/>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smtClean="0"/>
            </a:lvl1pPr>
          </a:lstStyle>
          <a:p>
            <a:pPr>
              <a:defRPr/>
            </a:pPr>
            <a:fld id="{5B11DEF4-86F2-45FF-90B8-B11D49CC2B86}" type="slidenum">
              <a:rPr lang="en-US"/>
              <a:pPr>
                <a:defRPr/>
              </a:pPr>
              <a:t>‹#›</a:t>
            </a:fld>
            <a:endParaRPr lang="en-US"/>
          </a:p>
        </p:txBody>
      </p:sp>
    </p:spTree>
    <p:extLst>
      <p:ext uri="{BB962C8B-B14F-4D97-AF65-F5344CB8AC3E}">
        <p14:creationId xmlns:p14="http://schemas.microsoft.com/office/powerpoint/2010/main" val="32339423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1/29/2015</a:t>
            </a:r>
            <a:endParaRPr lang="en-US"/>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DAD360F-3392-4310-9EAA-A4B4A6F147EB}" type="slidenum">
              <a:rPr lang="en-US" smtClean="0"/>
              <a:pPr>
                <a:defRPr/>
              </a:pPr>
              <a:t>‹#›</a:t>
            </a:fld>
            <a:endParaRPr lang="en-US"/>
          </a:p>
        </p:txBody>
      </p:sp>
    </p:spTree>
    <p:extLst>
      <p:ext uri="{BB962C8B-B14F-4D97-AF65-F5344CB8AC3E}">
        <p14:creationId xmlns:p14="http://schemas.microsoft.com/office/powerpoint/2010/main" val="4084227988"/>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1/29/2015</a:t>
            </a:r>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836DDE4-1518-4399-AA01-A700050056AC}" type="slidenum">
              <a:rPr lang="en-US" smtClean="0"/>
              <a:pPr>
                <a:defRPr/>
              </a:pPr>
              <a:t>‹#›</a:t>
            </a:fld>
            <a:endParaRPr lang="en-US"/>
          </a:p>
        </p:txBody>
      </p:sp>
    </p:spTree>
    <p:extLst>
      <p:ext uri="{BB962C8B-B14F-4D97-AF65-F5344CB8AC3E}">
        <p14:creationId xmlns:p14="http://schemas.microsoft.com/office/powerpoint/2010/main" val="1938666285"/>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1/29/2015</a:t>
            </a:r>
            <a:endParaRPr lang="en-US"/>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6FAD237-36C4-4354-A552-6AF03BD0B35E}" type="slidenum">
              <a:rPr lang="en-US" smtClean="0"/>
              <a:pPr>
                <a:defRPr/>
              </a:pPr>
              <a:t>‹#›</a:t>
            </a:fld>
            <a:endParaRPr lang="en-US"/>
          </a:p>
        </p:txBody>
      </p:sp>
    </p:spTree>
    <p:extLst>
      <p:ext uri="{BB962C8B-B14F-4D97-AF65-F5344CB8AC3E}">
        <p14:creationId xmlns:p14="http://schemas.microsoft.com/office/powerpoint/2010/main" val="287274837"/>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1/29/2015</a:t>
            </a:r>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0F9887-1B94-4CDD-AF69-27A78B35DB0D}" type="slidenum">
              <a:rPr lang="en-US" smtClean="0"/>
              <a:pPr>
                <a:defRPr/>
              </a:pPr>
              <a:t>‹#›</a:t>
            </a:fld>
            <a:endParaRPr lang="en-US"/>
          </a:p>
        </p:txBody>
      </p:sp>
    </p:spTree>
    <p:extLst>
      <p:ext uri="{BB962C8B-B14F-4D97-AF65-F5344CB8AC3E}">
        <p14:creationId xmlns:p14="http://schemas.microsoft.com/office/powerpoint/2010/main" val="56905567"/>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1/29/2015</a:t>
            </a:r>
            <a:endParaRPr lang="en-US"/>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0A6DBF1-E4A2-4E6A-9DB8-587997DBD0B5}" type="slidenum">
              <a:rPr lang="en-US" smtClean="0"/>
              <a:pPr>
                <a:defRPr/>
              </a:pPr>
              <a:t>‹#›</a:t>
            </a:fld>
            <a:endParaRPr lang="en-US"/>
          </a:p>
        </p:txBody>
      </p:sp>
    </p:spTree>
    <p:extLst>
      <p:ext uri="{BB962C8B-B14F-4D97-AF65-F5344CB8AC3E}">
        <p14:creationId xmlns:p14="http://schemas.microsoft.com/office/powerpoint/2010/main" val="613944374"/>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71438C3-AEDE-4F76-B5B4-88564D1ADE6F}" type="slidenum">
              <a:rPr lang="en-US"/>
              <a:pPr>
                <a:defRPr/>
              </a:pPr>
              <a:t>‹#›</a:t>
            </a:fld>
            <a:endParaRPr lang="en-US"/>
          </a:p>
        </p:txBody>
      </p:sp>
    </p:spTree>
    <p:extLst>
      <p:ext uri="{BB962C8B-B14F-4D97-AF65-F5344CB8AC3E}">
        <p14:creationId xmlns:p14="http://schemas.microsoft.com/office/powerpoint/2010/main" val="3670500721"/>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D3CE86-A158-4FD8-A7AD-456491C44C54}" type="slidenum">
              <a:rPr lang="en-US"/>
              <a:pPr>
                <a:defRPr/>
              </a:pPr>
              <a:t>‹#›</a:t>
            </a:fld>
            <a:endParaRPr lang="en-US"/>
          </a:p>
        </p:txBody>
      </p:sp>
    </p:spTree>
    <p:extLst>
      <p:ext uri="{BB962C8B-B14F-4D97-AF65-F5344CB8AC3E}">
        <p14:creationId xmlns:p14="http://schemas.microsoft.com/office/powerpoint/2010/main" val="3167372233"/>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124DC70-61CD-4E29-A51F-0775B9B249B8}" type="slidenum">
              <a:rPr lang="en-US"/>
              <a:pPr>
                <a:defRPr/>
              </a:pPr>
              <a:t>‹#›</a:t>
            </a:fld>
            <a:endParaRPr lang="en-US"/>
          </a:p>
        </p:txBody>
      </p:sp>
    </p:spTree>
    <p:extLst>
      <p:ext uri="{BB962C8B-B14F-4D97-AF65-F5344CB8AC3E}">
        <p14:creationId xmlns:p14="http://schemas.microsoft.com/office/powerpoint/2010/main" val="3016285163"/>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36DDE4-1518-4399-AA01-A700050056AC}" type="slidenum">
              <a:rPr lang="en-US"/>
              <a:pPr>
                <a:defRPr/>
              </a:pPr>
              <a:t>‹#›</a:t>
            </a:fld>
            <a:endParaRPr lang="en-US"/>
          </a:p>
        </p:txBody>
      </p:sp>
    </p:spTree>
    <p:extLst>
      <p:ext uri="{BB962C8B-B14F-4D97-AF65-F5344CB8AC3E}">
        <p14:creationId xmlns:p14="http://schemas.microsoft.com/office/powerpoint/2010/main" val="2470053214"/>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FAD237-36C4-4354-A552-6AF03BD0B35E}" type="slidenum">
              <a:rPr lang="en-US"/>
              <a:pPr>
                <a:defRPr/>
              </a:pPr>
              <a:t>‹#›</a:t>
            </a:fld>
            <a:endParaRPr lang="en-US"/>
          </a:p>
        </p:txBody>
      </p:sp>
    </p:spTree>
    <p:extLst>
      <p:ext uri="{BB962C8B-B14F-4D97-AF65-F5344CB8AC3E}">
        <p14:creationId xmlns:p14="http://schemas.microsoft.com/office/powerpoint/2010/main" val="1259760020"/>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0F9887-1B94-4CDD-AF69-27A78B35DB0D}" type="slidenum">
              <a:rPr lang="en-US"/>
              <a:pPr>
                <a:defRPr/>
              </a:pPr>
              <a:t>‹#›</a:t>
            </a:fld>
            <a:endParaRPr lang="en-US"/>
          </a:p>
        </p:txBody>
      </p:sp>
    </p:spTree>
    <p:extLst>
      <p:ext uri="{BB962C8B-B14F-4D97-AF65-F5344CB8AC3E}">
        <p14:creationId xmlns:p14="http://schemas.microsoft.com/office/powerpoint/2010/main" val="329324073"/>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1/29/2015</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A6DBF1-E4A2-4E6A-9DB8-587997DBD0B5}" type="slidenum">
              <a:rPr lang="en-US"/>
              <a:pPr>
                <a:defRPr/>
              </a:pPr>
              <a:t>‹#›</a:t>
            </a:fld>
            <a:endParaRPr lang="en-US"/>
          </a:p>
        </p:txBody>
      </p:sp>
    </p:spTree>
    <p:extLst>
      <p:ext uri="{BB962C8B-B14F-4D97-AF65-F5344CB8AC3E}">
        <p14:creationId xmlns:p14="http://schemas.microsoft.com/office/powerpoint/2010/main" val="3558810311"/>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fontAlgn="base">
              <a:spcBef>
                <a:spcPct val="0"/>
              </a:spcBef>
              <a:spcAft>
                <a:spcPct val="0"/>
              </a:spcAft>
              <a:defRPr/>
            </a:pPr>
            <a:r>
              <a:rPr lang="en-US" smtClean="0">
                <a:ea typeface="MS PGothic" pitchFamily="34" charset="-128"/>
              </a:rPr>
              <a:t>1/29/2015</a:t>
            </a:r>
            <a:endParaRPr lang="en-US">
              <a:ea typeface="MS PGothic" pitchFamily="34" charset="-128"/>
            </a:endParaRPr>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CC21F7DE-A54E-4C9A-9385-678EEB7FE9A8}" type="slidenum">
              <a:rPr lang="en-US">
                <a:ea typeface="MS PGothic" pitchFamily="34" charset="-128"/>
              </a:rPr>
              <a:pPr fontAlgn="base">
                <a:spcBef>
                  <a:spcPct val="0"/>
                </a:spcBef>
                <a:spcAft>
                  <a:spcPct val="0"/>
                </a:spcAft>
                <a:defRPr/>
              </a:pPr>
              <a:t>‹#›</a:t>
            </a:fld>
            <a:endParaRPr lang="en-US">
              <a:ea typeface="MS PGothic" pitchFamily="34" charset="-128"/>
            </a:endParaRPr>
          </a:p>
        </p:txBody>
      </p:sp>
      <p:pic>
        <p:nvPicPr>
          <p:cNvPr id="1032" name="Picture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2428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p:wipe dir="d"/>
  </p:transition>
  <p:timing>
    <p:tnLst>
      <p:par>
        <p:cTn id="1" dur="indefinite" restart="never" nodeType="tmRoot"/>
      </p:par>
    </p:tnLst>
  </p:timing>
  <p:hf sldNum="0" hdr="0" ftr="0" dt="0"/>
  <p:txStyles>
    <p:titleStyle>
      <a:lvl1pPr algn="l" rtl="0" eaLnBrk="0" fontAlgn="base" hangingPunct="0">
        <a:spcBef>
          <a:spcPct val="0"/>
        </a:spcBef>
        <a:spcAft>
          <a:spcPct val="0"/>
        </a:spcAft>
        <a:defRPr lang="en-US" sz="4400" kern="1200" dirty="0">
          <a:solidFill>
            <a:schemeClr val="tx1"/>
          </a:solidFill>
          <a:latin typeface="+mj-lt"/>
          <a:ea typeface="MS PGothic" pitchFamily="34" charset="-128"/>
          <a:cs typeface="+mj-cs"/>
        </a:defRPr>
      </a:lvl1pPr>
      <a:lvl2pPr algn="l" rtl="0" eaLnBrk="0" fontAlgn="base" hangingPunct="0">
        <a:spcBef>
          <a:spcPct val="0"/>
        </a:spcBef>
        <a:spcAft>
          <a:spcPct val="0"/>
        </a:spcAft>
        <a:defRPr sz="4400">
          <a:solidFill>
            <a:schemeClr val="tx1"/>
          </a:solidFill>
          <a:latin typeface="Cambria" pitchFamily="18" charset="0"/>
          <a:ea typeface="MS PGothic" pitchFamily="34" charset="-128"/>
        </a:defRPr>
      </a:lvl2pPr>
      <a:lvl3pPr algn="l" rtl="0" eaLnBrk="0" fontAlgn="base" hangingPunct="0">
        <a:spcBef>
          <a:spcPct val="0"/>
        </a:spcBef>
        <a:spcAft>
          <a:spcPct val="0"/>
        </a:spcAft>
        <a:defRPr sz="4400">
          <a:solidFill>
            <a:schemeClr val="tx1"/>
          </a:solidFill>
          <a:latin typeface="Cambria" pitchFamily="18" charset="0"/>
          <a:ea typeface="MS PGothic" pitchFamily="34" charset="-128"/>
        </a:defRPr>
      </a:lvl3pPr>
      <a:lvl4pPr algn="l" rtl="0" eaLnBrk="0" fontAlgn="base" hangingPunct="0">
        <a:spcBef>
          <a:spcPct val="0"/>
        </a:spcBef>
        <a:spcAft>
          <a:spcPct val="0"/>
        </a:spcAft>
        <a:defRPr sz="4400">
          <a:solidFill>
            <a:schemeClr val="tx1"/>
          </a:solidFill>
          <a:latin typeface="Cambria" pitchFamily="18" charset="0"/>
          <a:ea typeface="MS PGothic" pitchFamily="34" charset="-128"/>
        </a:defRPr>
      </a:lvl4pPr>
      <a:lvl5pPr algn="l" rtl="0" eaLnBrk="0" fontAlgn="base" hangingPunct="0">
        <a:spcBef>
          <a:spcPct val="0"/>
        </a:spcBef>
        <a:spcAft>
          <a:spcPct val="0"/>
        </a:spcAft>
        <a:defRPr sz="4400">
          <a:solidFill>
            <a:schemeClr val="tx1"/>
          </a:solidFill>
          <a:latin typeface="Cambria" pitchFamily="18" charset="0"/>
          <a:ea typeface="MS PGothic" pitchFamily="34" charset="-128"/>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r>
              <a:rPr lang="en-US" smtClean="0">
                <a:ea typeface="MS PGothic" pitchFamily="34" charset="-128"/>
              </a:rPr>
              <a:t>1/29/2015</a:t>
            </a:r>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CC21F7DE-A54E-4C9A-9385-678EEB7FE9A8}" type="slidenum">
              <a:rPr lang="en-US" smtClean="0">
                <a:ea typeface="MS PGothic" pitchFamily="34" charset="-128"/>
              </a:rPr>
              <a:pPr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95103734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1.png"/><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1.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1.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jpe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1.png"/><Relationship Id="rId5" Type="http://schemas.openxmlformats.org/officeDocument/2006/relationships/image" Target="../media/image2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1.png"/><Relationship Id="rId5" Type="http://schemas.openxmlformats.org/officeDocument/2006/relationships/image" Target="../media/image29.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11.png"/><Relationship Id="rId5" Type="http://schemas.openxmlformats.org/officeDocument/2006/relationships/image" Target="../media/image30.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1.pn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11.png"/><Relationship Id="rId5" Type="http://schemas.openxmlformats.org/officeDocument/2006/relationships/image" Target="../media/image33.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11.png"/><Relationship Id="rId5" Type="http://schemas.openxmlformats.org/officeDocument/2006/relationships/image" Target="../media/image34.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1.png"/><Relationship Id="rId5" Type="http://schemas.openxmlformats.org/officeDocument/2006/relationships/image" Target="../media/image35.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11.png"/><Relationship Id="rId5" Type="http://schemas.openxmlformats.org/officeDocument/2006/relationships/image" Target="../media/image3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1.png"/><Relationship Id="rId5" Type="http://schemas.openxmlformats.org/officeDocument/2006/relationships/image" Target="../media/image37.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11.png"/><Relationship Id="rId5" Type="http://schemas.openxmlformats.org/officeDocument/2006/relationships/image" Target="../media/image38.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1.pn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1.png"/><Relationship Id="rId5" Type="http://schemas.openxmlformats.org/officeDocument/2006/relationships/image" Target="../media/image40.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11.png"/><Relationship Id="rId5" Type="http://schemas.openxmlformats.org/officeDocument/2006/relationships/image" Target="../media/image41.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11.png"/><Relationship Id="rId5" Type="http://schemas.openxmlformats.org/officeDocument/2006/relationships/image" Target="../media/image43.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11.png"/><Relationship Id="rId5" Type="http://schemas.openxmlformats.org/officeDocument/2006/relationships/image" Target="../media/image44.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11.png"/><Relationship Id="rId5" Type="http://schemas.openxmlformats.org/officeDocument/2006/relationships/image" Target="../media/image45.jpe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11.png"/><Relationship Id="rId5" Type="http://schemas.openxmlformats.org/officeDocument/2006/relationships/image" Target="../media/image46.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11.png"/><Relationship Id="rId5" Type="http://schemas.openxmlformats.org/officeDocument/2006/relationships/image" Target="../media/image47.jpe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11.png"/><Relationship Id="rId5" Type="http://schemas.openxmlformats.org/officeDocument/2006/relationships/image" Target="../media/image48.jpe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11.png"/><Relationship Id="rId5" Type="http://schemas.openxmlformats.org/officeDocument/2006/relationships/image" Target="../media/image49.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11.png"/><Relationship Id="rId5" Type="http://schemas.openxmlformats.org/officeDocument/2006/relationships/image" Target="../media/image50.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11.png"/><Relationship Id="rId5" Type="http://schemas.openxmlformats.org/officeDocument/2006/relationships/image" Target="../media/image51.jpe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8" Type="http://schemas.openxmlformats.org/officeDocument/2006/relationships/hyperlink" Target="mailto:jkindhart@illinois.edu" TargetMode="External"/><Relationship Id="rId3" Type="http://schemas.openxmlformats.org/officeDocument/2006/relationships/tags" Target="../tags/tag5.xml"/><Relationship Id="rId7" Type="http://schemas.openxmlformats.org/officeDocument/2006/relationships/notesSlide" Target="../notesSlides/notesSlide50.xml"/><Relationship Id="rId12" Type="http://schemas.openxmlformats.org/officeDocument/2006/relationships/image" Target="../media/image1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3.xml"/><Relationship Id="rId11" Type="http://schemas.openxmlformats.org/officeDocument/2006/relationships/hyperlink" Target="mailto:weinzier@illinois.edu" TargetMode="External"/><Relationship Id="rId5" Type="http://schemas.openxmlformats.org/officeDocument/2006/relationships/audio" Target="../media/media51.wma"/><Relationship Id="rId10" Type="http://schemas.openxmlformats.org/officeDocument/2006/relationships/hyperlink" Target="mailto:njohaning@illinois.edu" TargetMode="External"/><Relationship Id="rId4" Type="http://schemas.microsoft.com/office/2007/relationships/media" Target="../media/media51.wma"/><Relationship Id="rId9" Type="http://schemas.openxmlformats.org/officeDocument/2006/relationships/hyperlink" Target="mailto:roeggem@illinois.edu"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2.m4a"/><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51.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52.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37959538"/>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heat considerations</a:t>
            </a:r>
            <a:endParaRPr lang="en-US" dirty="0"/>
          </a:p>
        </p:txBody>
      </p:sp>
      <p:sp>
        <p:nvSpPr>
          <p:cNvPr id="3" name="Content Placeholder 2"/>
          <p:cNvSpPr>
            <a:spLocks noGrp="1"/>
          </p:cNvSpPr>
          <p:nvPr>
            <p:ph idx="1"/>
          </p:nvPr>
        </p:nvSpPr>
        <p:spPr/>
        <p:txBody>
          <a:bodyPr/>
          <a:lstStyle/>
          <a:p>
            <a:r>
              <a:rPr lang="en-US" dirty="0" smtClean="0"/>
              <a:t>Split required BTU amount to avoid a zero heat situation</a:t>
            </a:r>
          </a:p>
          <a:p>
            <a:r>
              <a:rPr lang="en-US" dirty="0" smtClean="0"/>
              <a:t>Have back up systems in place</a:t>
            </a:r>
          </a:p>
          <a:p>
            <a:pPr lvl="1"/>
            <a:r>
              <a:rPr lang="en-US" dirty="0" smtClean="0"/>
              <a:t>Extra fuel</a:t>
            </a:r>
          </a:p>
          <a:p>
            <a:pPr lvl="1"/>
            <a:r>
              <a:rPr lang="en-US" dirty="0" smtClean="0"/>
              <a:t>Stand by electrical generator</a:t>
            </a:r>
          </a:p>
          <a:p>
            <a:pPr lvl="2"/>
            <a:r>
              <a:rPr lang="en-US" dirty="0" smtClean="0"/>
              <a:t>Wired with disconnect switch</a:t>
            </a:r>
          </a:p>
          <a:p>
            <a:pPr lvl="2"/>
            <a:r>
              <a:rPr lang="en-US" dirty="0" smtClean="0"/>
              <a:t>Fired periodically to make sure it will work when needed</a:t>
            </a:r>
          </a:p>
          <a:p>
            <a:pPr lvl="2"/>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61581600"/>
      </p:ext>
    </p:extLst>
  </p:cSld>
  <p:clrMapOvr>
    <a:masterClrMapping/>
  </p:clrMapOvr>
  <p:transition spd="slow" advTm="966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439"/>
            <a:ext cx="9296400" cy="69723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63700158"/>
      </p:ext>
    </p:extLst>
  </p:cSld>
  <p:clrMapOvr>
    <a:masterClrMapping/>
  </p:clrMapOvr>
  <p:transition spd="slow" advTm="136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28074408"/>
      </p:ext>
    </p:extLst>
  </p:cSld>
  <p:clrMapOvr>
    <a:masterClrMapping/>
  </p:clrMapOvr>
  <p:transition spd="slow" advTm="2226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0901061"/>
      </p:ext>
    </p:extLst>
  </p:cSld>
  <p:clrMapOvr>
    <a:masterClrMapping/>
  </p:clrMapOvr>
  <p:transition spd="slow" advTm="125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0385842"/>
      </p:ext>
    </p:extLst>
  </p:cSld>
  <p:clrMapOvr>
    <a:masterClrMapping/>
  </p:clrMapOvr>
  <p:transition spd="slow" advTm="112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1457201"/>
      </p:ext>
    </p:extLst>
  </p:cSld>
  <p:clrMapOvr>
    <a:masterClrMapping/>
  </p:clrMapOvr>
  <p:transition spd="slow" advTm="215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13447"/>
            <a:ext cx="51435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73443425"/>
      </p:ext>
    </p:extLst>
  </p:cSld>
  <p:clrMapOvr>
    <a:masterClrMapping/>
  </p:clrMapOvr>
  <p:transition spd="slow" advTm="415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0"/>
            <a:ext cx="51435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35931473"/>
      </p:ext>
    </p:extLst>
  </p:cSld>
  <p:clrMapOvr>
    <a:masterClrMapping/>
  </p:clrMapOvr>
  <p:transition spd="slow" advTm="315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80999823"/>
      </p:ext>
    </p:extLst>
  </p:cSld>
  <p:clrMapOvr>
    <a:masterClrMapping/>
  </p:clrMapOvr>
  <p:transition spd="slow" advTm="466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6307152"/>
      </p:ext>
    </p:extLst>
  </p:cSld>
  <p:clrMapOvr>
    <a:masterClrMapping/>
  </p:clrMapOvr>
  <p:transition spd="slow" advTm="727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99038"/>
            <a:ext cx="8229600" cy="1858962"/>
          </a:xfrm>
        </p:spPr>
        <p:txBody>
          <a:bodyPr>
            <a:normAutofit/>
          </a:bodyPr>
          <a:lstStyle/>
          <a:p>
            <a:r>
              <a:rPr lang="en-US" dirty="0" smtClean="0"/>
              <a:t>.</a:t>
            </a:r>
            <a:br>
              <a:rPr lang="en-US" dirty="0" smtClean="0"/>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5" name="Picture 2" descr="uiext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996799" y="982006"/>
            <a:ext cx="4842401" cy="7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4400" kern="1200" dirty="0">
                <a:solidFill>
                  <a:schemeClr val="tx1"/>
                </a:solidFill>
                <a:latin typeface="+mj-lt"/>
                <a:ea typeface="MS PGothic" pitchFamily="34" charset="-128"/>
                <a:cs typeface="+mj-cs"/>
              </a:defRPr>
            </a:lvl1pPr>
            <a:lvl2pPr algn="l" rtl="0" eaLnBrk="0" fontAlgn="base" hangingPunct="0">
              <a:spcBef>
                <a:spcPct val="0"/>
              </a:spcBef>
              <a:spcAft>
                <a:spcPct val="0"/>
              </a:spcAft>
              <a:defRPr sz="4400">
                <a:solidFill>
                  <a:schemeClr val="tx1"/>
                </a:solidFill>
                <a:latin typeface="Cambria" pitchFamily="18" charset="0"/>
                <a:ea typeface="MS PGothic" pitchFamily="34" charset="-128"/>
              </a:defRPr>
            </a:lvl2pPr>
            <a:lvl3pPr algn="l" rtl="0" eaLnBrk="0" fontAlgn="base" hangingPunct="0">
              <a:spcBef>
                <a:spcPct val="0"/>
              </a:spcBef>
              <a:spcAft>
                <a:spcPct val="0"/>
              </a:spcAft>
              <a:defRPr sz="4400">
                <a:solidFill>
                  <a:schemeClr val="tx1"/>
                </a:solidFill>
                <a:latin typeface="Cambria" pitchFamily="18" charset="0"/>
                <a:ea typeface="MS PGothic" pitchFamily="34" charset="-128"/>
              </a:defRPr>
            </a:lvl3pPr>
            <a:lvl4pPr algn="l" rtl="0" eaLnBrk="0" fontAlgn="base" hangingPunct="0">
              <a:spcBef>
                <a:spcPct val="0"/>
              </a:spcBef>
              <a:spcAft>
                <a:spcPct val="0"/>
              </a:spcAft>
              <a:defRPr sz="4400">
                <a:solidFill>
                  <a:schemeClr val="tx1"/>
                </a:solidFill>
                <a:latin typeface="Cambria" pitchFamily="18" charset="0"/>
                <a:ea typeface="MS PGothic" pitchFamily="34" charset="-128"/>
              </a:defRPr>
            </a:lvl4pPr>
            <a:lvl5pPr algn="l" rtl="0" eaLnBrk="0" fontAlgn="base" hangingPunct="0">
              <a:spcBef>
                <a:spcPct val="0"/>
              </a:spcBef>
              <a:spcAft>
                <a:spcPct val="0"/>
              </a:spcAft>
              <a:defRPr sz="4400">
                <a:solidFill>
                  <a:schemeClr val="tx1"/>
                </a:solidFill>
                <a:latin typeface="Cambria" pitchFamily="18" charset="0"/>
                <a:ea typeface="MS PGothic" pitchFamily="34" charset="-128"/>
              </a:defRPr>
            </a:lvl5pPr>
            <a:lvl6pPr marL="457200" algn="l" rtl="0" eaLnBrk="1" fontAlgn="base" hangingPunct="1">
              <a:spcBef>
                <a:spcPct val="0"/>
              </a:spcBef>
              <a:spcAft>
                <a:spcPct val="0"/>
              </a:spcAft>
              <a:defRPr sz="4400">
                <a:solidFill>
                  <a:schemeClr val="tx1"/>
                </a:solidFill>
                <a:latin typeface="Cambria" pitchFamily="18" charset="0"/>
              </a:defRPr>
            </a:lvl6pPr>
            <a:lvl7pPr marL="914400" algn="l" rtl="0" eaLnBrk="1" fontAlgn="base" hangingPunct="1">
              <a:spcBef>
                <a:spcPct val="0"/>
              </a:spcBef>
              <a:spcAft>
                <a:spcPct val="0"/>
              </a:spcAft>
              <a:defRPr sz="4400">
                <a:solidFill>
                  <a:schemeClr val="tx1"/>
                </a:solidFill>
                <a:latin typeface="Cambria" pitchFamily="18" charset="0"/>
              </a:defRPr>
            </a:lvl7pPr>
            <a:lvl8pPr marL="1371600" algn="l" rtl="0" eaLnBrk="1" fontAlgn="base" hangingPunct="1">
              <a:spcBef>
                <a:spcPct val="0"/>
              </a:spcBef>
              <a:spcAft>
                <a:spcPct val="0"/>
              </a:spcAft>
              <a:defRPr sz="4400">
                <a:solidFill>
                  <a:schemeClr val="tx1"/>
                </a:solidFill>
                <a:latin typeface="Cambria" pitchFamily="18" charset="0"/>
              </a:defRPr>
            </a:lvl8pPr>
            <a:lvl9pPr marL="1828800" algn="l" rtl="0" eaLnBrk="1" fontAlgn="base" hangingPunct="1">
              <a:spcBef>
                <a:spcPct val="0"/>
              </a:spcBef>
              <a:spcAft>
                <a:spcPct val="0"/>
              </a:spcAft>
              <a:defRPr sz="4400">
                <a:solidFill>
                  <a:schemeClr val="tx1"/>
                </a:solidFill>
                <a:latin typeface="Cambria" pitchFamily="18" charset="0"/>
              </a:defRPr>
            </a:lvl9pPr>
          </a:lstStyle>
          <a:p>
            <a:pPr eaLnBrk="1" hangingPunct="1">
              <a:defRPr/>
            </a:pPr>
            <a:r>
              <a:rPr lang="en-US" sz="8800" i="1" dirty="0"/>
              <a:t/>
            </a:r>
            <a:br>
              <a:rPr lang="en-US" sz="8800" i="1" dirty="0"/>
            </a:br>
            <a:r>
              <a:rPr lang="en-US" sz="8800" i="1" dirty="0"/>
              <a:t/>
            </a:r>
            <a:br>
              <a:rPr lang="en-US" sz="8800" i="1" dirty="0"/>
            </a:br>
            <a:endParaRPr lang="en-US" sz="6000" i="1" dirty="0"/>
          </a:p>
        </p:txBody>
      </p:sp>
      <p:sp>
        <p:nvSpPr>
          <p:cNvPr id="7" name="TextBox 6"/>
          <p:cNvSpPr txBox="1"/>
          <p:nvPr/>
        </p:nvSpPr>
        <p:spPr>
          <a:xfrm>
            <a:off x="1447800" y="2133600"/>
            <a:ext cx="7391400" cy="1754326"/>
          </a:xfrm>
          <a:prstGeom prst="rect">
            <a:avLst/>
          </a:prstGeom>
          <a:noFill/>
        </p:spPr>
        <p:txBody>
          <a:bodyPr wrap="square" rtlCol="0">
            <a:spAutoFit/>
          </a:bodyPr>
          <a:lstStyle/>
          <a:p>
            <a:pPr algn="r"/>
            <a:r>
              <a:rPr lang="en-US" sz="3600" dirty="0" smtClean="0"/>
              <a:t> </a:t>
            </a:r>
            <a:r>
              <a:rPr lang="en-US" sz="3600" b="1" cap="small" dirty="0">
                <a:solidFill>
                  <a:schemeClr val="tx2">
                    <a:lumMod val="75000"/>
                  </a:schemeClr>
                </a:solidFill>
                <a:latin typeface="+mj-lt"/>
                <a:ea typeface="MS PGothic" pitchFamily="34" charset="-128"/>
                <a:cs typeface="+mj-cs"/>
              </a:rPr>
              <a:t>Converting to Year-Around Greenhouse Production: </a:t>
            </a:r>
            <a:br>
              <a:rPr lang="en-US" sz="3600" b="1" cap="small" dirty="0">
                <a:solidFill>
                  <a:schemeClr val="tx2">
                    <a:lumMod val="75000"/>
                  </a:schemeClr>
                </a:solidFill>
                <a:latin typeface="+mj-lt"/>
                <a:ea typeface="MS PGothic" pitchFamily="34" charset="-128"/>
                <a:cs typeface="+mj-cs"/>
              </a:rPr>
            </a:br>
            <a:r>
              <a:rPr lang="en-US" sz="3600" b="1" cap="small" dirty="0">
                <a:solidFill>
                  <a:schemeClr val="tx2">
                    <a:lumMod val="75000"/>
                  </a:schemeClr>
                </a:solidFill>
                <a:latin typeface="+mj-lt"/>
                <a:ea typeface="MS PGothic" pitchFamily="34" charset="-128"/>
                <a:cs typeface="+mj-cs"/>
              </a:rPr>
              <a:t>Why and </a:t>
            </a:r>
            <a:r>
              <a:rPr lang="en-US" sz="3600" b="1" cap="small" dirty="0" smtClean="0">
                <a:solidFill>
                  <a:schemeClr val="tx2">
                    <a:lumMod val="75000"/>
                  </a:schemeClr>
                </a:solidFill>
                <a:latin typeface="+mj-lt"/>
                <a:ea typeface="MS PGothic" pitchFamily="34" charset="-128"/>
                <a:cs typeface="+mj-cs"/>
              </a:rPr>
              <a:t>How</a:t>
            </a:r>
            <a:endParaRPr lang="en-US" sz="3600" b="1" cap="small" dirty="0">
              <a:solidFill>
                <a:schemeClr val="tx2">
                  <a:lumMod val="75000"/>
                </a:schemeClr>
              </a:solidFill>
              <a:latin typeface="+mj-lt"/>
              <a:ea typeface="MS PGothic" pitchFamily="34" charset="-128"/>
              <a:cs typeface="+mj-cs"/>
            </a:endParaRPr>
          </a:p>
        </p:txBody>
      </p:sp>
      <p:sp>
        <p:nvSpPr>
          <p:cNvPr id="8" name="TextBox 7"/>
          <p:cNvSpPr txBox="1"/>
          <p:nvPr/>
        </p:nvSpPr>
        <p:spPr>
          <a:xfrm>
            <a:off x="2362200" y="1094967"/>
            <a:ext cx="6477000" cy="646331"/>
          </a:xfrm>
          <a:prstGeom prst="rect">
            <a:avLst/>
          </a:prstGeom>
          <a:noFill/>
        </p:spPr>
        <p:txBody>
          <a:bodyPr wrap="square" rtlCol="0">
            <a:spAutoFit/>
          </a:bodyPr>
          <a:lstStyle/>
          <a:p>
            <a:pPr algn="r"/>
            <a:r>
              <a:rPr lang="en-US" b="1" dirty="0" smtClean="0">
                <a:solidFill>
                  <a:srgbClr val="303C18"/>
                </a:solidFill>
                <a:latin typeface="+mj-lt"/>
              </a:rPr>
              <a:t>GROWING A NEW GENERATION </a:t>
            </a:r>
            <a:br>
              <a:rPr lang="en-US" b="1" dirty="0" smtClean="0">
                <a:solidFill>
                  <a:srgbClr val="303C18"/>
                </a:solidFill>
                <a:latin typeface="+mj-lt"/>
              </a:rPr>
            </a:br>
            <a:r>
              <a:rPr lang="en-US" b="1" dirty="0" smtClean="0">
                <a:solidFill>
                  <a:srgbClr val="303C18"/>
                </a:solidFill>
                <a:latin typeface="+mj-lt"/>
              </a:rPr>
              <a:t>OF ILLINOIS FRUIT AND VEGETABLE FARMERS</a:t>
            </a:r>
            <a:endParaRPr lang="en-US" b="1" dirty="0">
              <a:solidFill>
                <a:srgbClr val="303C18"/>
              </a:solidFill>
              <a:latin typeface="+mj-lt"/>
            </a:endParaRPr>
          </a:p>
        </p:txBody>
      </p:sp>
      <p:sp>
        <p:nvSpPr>
          <p:cNvPr id="9" name="Rectangle 8"/>
          <p:cNvSpPr/>
          <p:nvPr/>
        </p:nvSpPr>
        <p:spPr>
          <a:xfrm>
            <a:off x="2209800" y="3887926"/>
            <a:ext cx="6538119" cy="1618905"/>
          </a:xfrm>
          <a:prstGeom prst="rect">
            <a:avLst/>
          </a:prstGeom>
        </p:spPr>
        <p:txBody>
          <a:bodyPr wrap="square">
            <a:spAutoFit/>
          </a:bodyPr>
          <a:lstStyle/>
          <a:p>
            <a:pPr>
              <a:lnSpc>
                <a:spcPct val="145000"/>
              </a:lnSpc>
              <a:spcBef>
                <a:spcPts val="600"/>
              </a:spcBef>
              <a:defRPr/>
            </a:pPr>
            <a:r>
              <a:rPr lang="en-US" sz="3600" dirty="0">
                <a:latin typeface="Georgia" panose="02040502050405020303" pitchFamily="18" charset="0"/>
              </a:rPr>
              <a:t>J. D. </a:t>
            </a:r>
            <a:r>
              <a:rPr lang="en-US" sz="3600" dirty="0" smtClean="0">
                <a:latin typeface="Georgia" panose="02040502050405020303" pitchFamily="18" charset="0"/>
              </a:rPr>
              <a:t>Kindhart</a:t>
            </a:r>
            <a:endParaRPr lang="en-US" sz="3600" dirty="0">
              <a:latin typeface="Georgia" panose="02040502050405020303" pitchFamily="18" charset="0"/>
            </a:endParaRPr>
          </a:p>
          <a:p>
            <a:pPr>
              <a:defRPr/>
            </a:pPr>
            <a:endParaRPr lang="en-US" sz="1100" dirty="0"/>
          </a:p>
          <a:p>
            <a:pPr algn="r"/>
            <a:r>
              <a:rPr lang="en-US" sz="3600" dirty="0">
                <a:latin typeface="Georgia" panose="02040502050405020303" pitchFamily="18" charset="0"/>
              </a:rPr>
              <a:t>February  </a:t>
            </a:r>
            <a:r>
              <a:rPr lang="en-US" sz="3600" dirty="0" smtClean="0">
                <a:latin typeface="Georgia" panose="02040502050405020303" pitchFamily="18" charset="0"/>
              </a:rPr>
              <a:t>2015</a:t>
            </a:r>
            <a:endParaRPr lang="en-US" sz="3600" dirty="0">
              <a:latin typeface="Georgia" panose="02040502050405020303" pitchFamily="18" charset="0"/>
            </a:endParaRPr>
          </a:p>
        </p:txBody>
      </p:sp>
    </p:spTree>
    <p:extLst>
      <p:ext uri="{BB962C8B-B14F-4D97-AF65-F5344CB8AC3E}">
        <p14:creationId xmlns:p14="http://schemas.microsoft.com/office/powerpoint/2010/main" val="3376643386"/>
      </p:ext>
    </p:extLst>
  </p:cSld>
  <p:clrMapOvr>
    <a:masterClrMapping/>
  </p:clrMapOvr>
  <p:transition spd="slow" advTm="163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3124103"/>
      </p:ext>
    </p:extLst>
  </p:cSld>
  <p:clrMapOvr>
    <a:masterClrMapping/>
  </p:clrMapOvr>
  <p:transition spd="slow" advTm="3968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47800"/>
            <a:ext cx="6197600" cy="46482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04800"/>
            <a:ext cx="4722522" cy="629669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4536612"/>
      </p:ext>
    </p:extLst>
  </p:cSld>
  <p:clrMapOvr>
    <a:masterClrMapping/>
  </p:clrMapOvr>
  <p:transition spd="slow" advTm="452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Greenhouse Cooling</a:t>
            </a:r>
            <a:endParaRPr lang="en-US" dirty="0"/>
          </a:p>
        </p:txBody>
      </p:sp>
      <p:sp>
        <p:nvSpPr>
          <p:cNvPr id="3" name="Content Placeholder 2"/>
          <p:cNvSpPr>
            <a:spLocks noGrp="1"/>
          </p:cNvSpPr>
          <p:nvPr>
            <p:ph idx="1"/>
          </p:nvPr>
        </p:nvSpPr>
        <p:spPr/>
        <p:txBody>
          <a:bodyPr/>
          <a:lstStyle/>
          <a:p>
            <a:r>
              <a:rPr lang="en-US" dirty="0" smtClean="0"/>
              <a:t>Ventilation fans</a:t>
            </a:r>
          </a:p>
          <a:p>
            <a:r>
              <a:rPr lang="en-US" dirty="0" smtClean="0"/>
              <a:t>Whitewash </a:t>
            </a:r>
          </a:p>
          <a:p>
            <a:r>
              <a:rPr lang="en-US" dirty="0" smtClean="0"/>
              <a:t>Shade cloth</a:t>
            </a:r>
          </a:p>
          <a:p>
            <a:r>
              <a:rPr lang="en-US" dirty="0" smtClean="0"/>
              <a:t>Fan and pad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40604470"/>
      </p:ext>
    </p:extLst>
  </p:cSld>
  <p:clrMapOvr>
    <a:masterClrMapping/>
  </p:clrMapOvr>
  <p:transition spd="slow" advTm="567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9000" y="0"/>
            <a:ext cx="4318000" cy="3238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276600"/>
            <a:ext cx="4572000" cy="3429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31101275"/>
      </p:ext>
    </p:extLst>
  </p:cSld>
  <p:clrMapOvr>
    <a:masterClrMapping/>
  </p:clrMapOvr>
  <p:transition spd="slow" advTm="255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exterior of a UI greenhouse equipped with energy shade curtains. Without the curtains, the glass had to be whitewashed each summer to block intense sunlight. On cloudy days lamps inside the greenhouse compensated for the lack of su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14401"/>
            <a:ext cx="8007695" cy="409994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68373798"/>
      </p:ext>
    </p:extLst>
  </p:cSld>
  <p:clrMapOvr>
    <a:masterClrMapping/>
  </p:clrMapOvr>
  <p:transition spd="slow" advTm="624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82857099"/>
      </p:ext>
    </p:extLst>
  </p:cSld>
  <p:clrMapOvr>
    <a:masterClrMapping/>
  </p:clrMapOvr>
  <p:transition spd="slow" advTm="318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encrypted-tbn2.gstatic.com/images?q=tbn:ANd9GcR1W-Rcgi6vGEtx2SSLA9Srpd7tYK6atz_bLBs-PVIXVqhwZX_M3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228600"/>
            <a:ext cx="6968609"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7708295"/>
      </p:ext>
    </p:extLst>
  </p:cSld>
  <p:clrMapOvr>
    <a:masterClrMapping/>
  </p:clrMapOvr>
  <p:transition spd="slow" advTm="271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7754770"/>
      </p:ext>
    </p:extLst>
  </p:cSld>
  <p:clrMapOvr>
    <a:masterClrMapping/>
  </p:clrMapOvr>
  <p:transition spd="slow" advTm="481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Crops</a:t>
            </a:r>
            <a:endParaRPr lang="en-US" dirty="0"/>
          </a:p>
        </p:txBody>
      </p:sp>
      <p:sp>
        <p:nvSpPr>
          <p:cNvPr id="3" name="Content Placeholder 2"/>
          <p:cNvSpPr>
            <a:spLocks noGrp="1"/>
          </p:cNvSpPr>
          <p:nvPr>
            <p:ph idx="1"/>
          </p:nvPr>
        </p:nvSpPr>
        <p:spPr/>
        <p:txBody>
          <a:bodyPr/>
          <a:lstStyle/>
          <a:p>
            <a:r>
              <a:rPr lang="en-US" dirty="0" smtClean="0"/>
              <a:t>Tomato</a:t>
            </a:r>
          </a:p>
          <a:p>
            <a:r>
              <a:rPr lang="en-US" dirty="0" smtClean="0"/>
              <a:t>Pepper</a:t>
            </a:r>
          </a:p>
          <a:p>
            <a:r>
              <a:rPr lang="en-US" dirty="0" smtClean="0"/>
              <a:t>Cucumber</a:t>
            </a:r>
          </a:p>
          <a:p>
            <a:r>
              <a:rPr lang="en-US" dirty="0" smtClean="0"/>
              <a:t>Lettuce</a:t>
            </a:r>
          </a:p>
          <a:p>
            <a:r>
              <a:rPr lang="en-US" dirty="0" smtClean="0"/>
              <a:t>Herbs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17051790"/>
      </p:ext>
    </p:extLst>
  </p:cSld>
  <p:clrMapOvr>
    <a:masterClrMapping/>
  </p:clrMapOvr>
  <p:transition spd="slow" advTm="305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Cultural Systems</a:t>
            </a:r>
            <a:endParaRPr lang="en-US" dirty="0"/>
          </a:p>
        </p:txBody>
      </p:sp>
      <p:sp>
        <p:nvSpPr>
          <p:cNvPr id="3" name="Content Placeholder 2"/>
          <p:cNvSpPr>
            <a:spLocks noGrp="1"/>
          </p:cNvSpPr>
          <p:nvPr>
            <p:ph idx="1"/>
          </p:nvPr>
        </p:nvSpPr>
        <p:spPr/>
        <p:txBody>
          <a:bodyPr/>
          <a:lstStyle/>
          <a:p>
            <a:r>
              <a:rPr lang="en-US" dirty="0" smtClean="0"/>
              <a:t>Soil</a:t>
            </a:r>
          </a:p>
          <a:p>
            <a:r>
              <a:rPr lang="en-US" dirty="0" smtClean="0"/>
              <a:t>Hydroponic</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47574481"/>
      </p:ext>
    </p:extLst>
  </p:cSld>
  <p:clrMapOvr>
    <a:masterClrMapping/>
  </p:clrMapOvr>
  <p:transition spd="slow" advTm="517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Converting a high tunnel</a:t>
            </a:r>
            <a:endParaRPr lang="en-US" dirty="0"/>
          </a:p>
        </p:txBody>
      </p:sp>
      <p:sp>
        <p:nvSpPr>
          <p:cNvPr id="3" name="Content Placeholder 2"/>
          <p:cNvSpPr>
            <a:spLocks noGrp="1"/>
          </p:cNvSpPr>
          <p:nvPr>
            <p:ph idx="1"/>
          </p:nvPr>
        </p:nvSpPr>
        <p:spPr/>
        <p:txBody>
          <a:bodyPr/>
          <a:lstStyle/>
          <a:p>
            <a:r>
              <a:rPr lang="en-US" dirty="0" smtClean="0"/>
              <a:t>Carefully evaluate market and income potential</a:t>
            </a:r>
          </a:p>
          <a:p>
            <a:r>
              <a:rPr lang="en-US" dirty="0" smtClean="0"/>
              <a:t>Evaluate crops being raised and cultural systems to be used</a:t>
            </a:r>
          </a:p>
          <a:p>
            <a:r>
              <a:rPr lang="en-US" dirty="0"/>
              <a:t>Add heat</a:t>
            </a:r>
          </a:p>
          <a:p>
            <a:r>
              <a:rPr lang="en-US" dirty="0" smtClean="0"/>
              <a:t>Lighting?</a:t>
            </a:r>
          </a:p>
          <a:p>
            <a:r>
              <a:rPr lang="en-US" dirty="0" smtClean="0"/>
              <a:t>Energy conservation possibilities</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196536"/>
      </p:ext>
    </p:extLst>
  </p:cSld>
  <p:clrMapOvr>
    <a:masterClrMapping/>
  </p:clrMapOvr>
  <p:transition spd="slow" advTm="5123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Bonuses</a:t>
            </a:r>
            <a:endParaRPr lang="en-US" dirty="0"/>
          </a:p>
        </p:txBody>
      </p:sp>
      <p:sp>
        <p:nvSpPr>
          <p:cNvPr id="3" name="Content Placeholder 2"/>
          <p:cNvSpPr>
            <a:spLocks noGrp="1"/>
          </p:cNvSpPr>
          <p:nvPr>
            <p:ph idx="1"/>
          </p:nvPr>
        </p:nvSpPr>
        <p:spPr/>
        <p:txBody>
          <a:bodyPr/>
          <a:lstStyle/>
          <a:p>
            <a:r>
              <a:rPr lang="en-US" dirty="0" smtClean="0"/>
              <a:t>Better ability to control humidity</a:t>
            </a:r>
          </a:p>
          <a:p>
            <a:r>
              <a:rPr lang="en-US" dirty="0" smtClean="0"/>
              <a:t>More rapid crop development</a:t>
            </a:r>
          </a:p>
          <a:p>
            <a:r>
              <a:rPr lang="en-US" dirty="0" smtClean="0"/>
              <a:t>More predictable</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27631752"/>
      </p:ext>
    </p:extLst>
  </p:cSld>
  <p:clrMapOvr>
    <a:masterClrMapping/>
  </p:clrMapOvr>
  <p:transition spd="slow" advTm="654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Drawbacks</a:t>
            </a:r>
            <a:endParaRPr lang="en-US" dirty="0"/>
          </a:p>
        </p:txBody>
      </p:sp>
      <p:sp>
        <p:nvSpPr>
          <p:cNvPr id="3" name="Content Placeholder 2"/>
          <p:cNvSpPr>
            <a:spLocks noGrp="1"/>
          </p:cNvSpPr>
          <p:nvPr>
            <p:ph idx="1"/>
          </p:nvPr>
        </p:nvSpPr>
        <p:spPr/>
        <p:txBody>
          <a:bodyPr/>
          <a:lstStyle/>
          <a:p>
            <a:r>
              <a:rPr lang="en-US" dirty="0" smtClean="0"/>
              <a:t>EXPENSE</a:t>
            </a:r>
          </a:p>
          <a:p>
            <a:r>
              <a:rPr lang="en-US" dirty="0" smtClean="0"/>
              <a:t>Insect pests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30587513"/>
      </p:ext>
    </p:extLst>
  </p:cSld>
  <p:clrMapOvr>
    <a:masterClrMapping/>
  </p:clrMapOvr>
  <p:transition spd="slow" advTm="516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 y="1690609"/>
            <a:ext cx="9144000" cy="5149146"/>
          </a:xfrm>
          <a:prstGeom prst="rect">
            <a:avLst/>
          </a:prstGeom>
        </p:spPr>
      </p:pic>
      <p:sp>
        <p:nvSpPr>
          <p:cNvPr id="3" name="Title 2"/>
          <p:cNvSpPr>
            <a:spLocks noGrp="1"/>
          </p:cNvSpPr>
          <p:nvPr>
            <p:ph type="title"/>
          </p:nvPr>
        </p:nvSpPr>
        <p:spPr/>
        <p:txBody>
          <a:bodyPr/>
          <a:lstStyle/>
          <a:p>
            <a:pPr algn="ctr"/>
            <a:r>
              <a:rPr lang="en-US" dirty="0" smtClean="0">
                <a:latin typeface="Cambria" panose="02040503050406030204" pitchFamily="18" charset="0"/>
              </a:rPr>
              <a:t>January 5</a:t>
            </a:r>
            <a:endParaRPr lang="en-US" dirty="0">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28548295"/>
      </p:ext>
    </p:extLst>
  </p:cSld>
  <p:clrMapOvr>
    <a:masterClrMapping/>
  </p:clrMapOvr>
  <p:transition spd="slow" advTm="459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10267"/>
            <a:ext cx="9144000" cy="5147733"/>
          </a:xfrm>
          <a:prstGeom prst="rect">
            <a:avLst/>
          </a:prstGeom>
        </p:spPr>
      </p:pic>
      <p:sp>
        <p:nvSpPr>
          <p:cNvPr id="5" name="Title 4"/>
          <p:cNvSpPr>
            <a:spLocks noGrp="1"/>
          </p:cNvSpPr>
          <p:nvPr>
            <p:ph type="title"/>
          </p:nvPr>
        </p:nvSpPr>
        <p:spPr/>
        <p:txBody>
          <a:bodyPr>
            <a:normAutofit/>
          </a:bodyPr>
          <a:lstStyle/>
          <a:p>
            <a:r>
              <a:rPr lang="en-US" dirty="0">
                <a:latin typeface="Cambria" panose="02040503050406030204" pitchFamily="18" charset="0"/>
              </a:rPr>
              <a:t>January 12</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3374100"/>
      </p:ext>
    </p:extLst>
  </p:cSld>
  <p:clrMapOvr>
    <a:masterClrMapping/>
  </p:clrMapOvr>
  <p:transition spd="slow" advTm="2691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28800"/>
            <a:ext cx="9144000" cy="5147733"/>
          </a:xfrm>
          <a:prstGeom prst="rect">
            <a:avLst/>
          </a:prstGeom>
        </p:spPr>
      </p:pic>
      <p:sp>
        <p:nvSpPr>
          <p:cNvPr id="3" name="Title 2"/>
          <p:cNvSpPr>
            <a:spLocks noGrp="1"/>
          </p:cNvSpPr>
          <p:nvPr>
            <p:ph type="title"/>
          </p:nvPr>
        </p:nvSpPr>
        <p:spPr/>
        <p:txBody>
          <a:bodyPr/>
          <a:lstStyle/>
          <a:p>
            <a:pPr algn="ctr"/>
            <a:r>
              <a:rPr lang="en-US" dirty="0" smtClean="0"/>
              <a:t>January 20</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58377167"/>
      </p:ext>
    </p:extLst>
  </p:cSld>
  <p:clrMapOvr>
    <a:masterClrMapping/>
  </p:clrMapOvr>
  <p:transition spd="slow" advTm="298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mbria" panose="02040503050406030204" pitchFamily="18" charset="0"/>
              </a:rPr>
              <a:t>January 30</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371600"/>
            <a:ext cx="7162800" cy="53721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80831607"/>
      </p:ext>
    </p:extLst>
  </p:cSld>
  <p:clrMapOvr>
    <a:masterClrMapping/>
  </p:clrMapOvr>
  <p:transition spd="slow" advTm="184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13218341"/>
      </p:ext>
    </p:extLst>
  </p:cSld>
  <p:clrMapOvr>
    <a:masterClrMapping/>
  </p:clrMapOvr>
  <p:transition spd="slow" advTm="79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90099065"/>
      </p:ext>
    </p:extLst>
  </p:cSld>
  <p:clrMapOvr>
    <a:masterClrMapping/>
  </p:clrMapOvr>
  <p:transition spd="slow" advTm="192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5281349"/>
      </p:ext>
    </p:extLst>
  </p:cSld>
  <p:clrMapOvr>
    <a:masterClrMapping/>
  </p:clrMapOvr>
  <p:transition spd="slow" advTm="113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75176356"/>
      </p:ext>
    </p:extLst>
  </p:cSld>
  <p:clrMapOvr>
    <a:masterClrMapping/>
  </p:clrMapOvr>
  <p:transition spd="slow" advTm="494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convert?</a:t>
            </a:r>
            <a:endParaRPr lang="en-US" dirty="0"/>
          </a:p>
        </p:txBody>
      </p:sp>
      <p:sp>
        <p:nvSpPr>
          <p:cNvPr id="3" name="Content Placeholder 2"/>
          <p:cNvSpPr>
            <a:spLocks noGrp="1"/>
          </p:cNvSpPr>
          <p:nvPr>
            <p:ph idx="1"/>
          </p:nvPr>
        </p:nvSpPr>
        <p:spPr/>
        <p:txBody>
          <a:bodyPr/>
          <a:lstStyle/>
          <a:p>
            <a:r>
              <a:rPr lang="en-US" dirty="0" smtClean="0"/>
              <a:t>Year round demand?</a:t>
            </a:r>
          </a:p>
          <a:p>
            <a:endParaRPr lang="en-US" dirty="0"/>
          </a:p>
          <a:p>
            <a:r>
              <a:rPr lang="en-US" dirty="0" smtClean="0"/>
              <a:t>Potential to make income?</a:t>
            </a:r>
          </a:p>
          <a:p>
            <a:endParaRPr lang="en-US" dirty="0"/>
          </a:p>
          <a:p>
            <a:r>
              <a:rPr lang="en-US" dirty="0" smtClean="0"/>
              <a:t>No longer have winters off!</a:t>
            </a:r>
          </a:p>
          <a:p>
            <a:pPr marL="36576" indent="0">
              <a:buNone/>
            </a:pPr>
            <a:endParaRPr lang="en-US" dirty="0" smtClean="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88302027"/>
      </p:ext>
    </p:extLst>
  </p:cSld>
  <p:clrMapOvr>
    <a:masterClrMapping/>
  </p:clrMapOvr>
  <p:transition spd="slow" advTm="821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100_3288.JPG"/>
          <p:cNvPicPr>
            <a:picLocks noChangeAspect="1"/>
          </p:cNvPicPr>
          <p:nvPr/>
        </p:nvPicPr>
        <p:blipFill>
          <a:blip r:embed="rId5" cstate="email"/>
          <a:srcRect/>
          <a:stretch>
            <a:fillRect/>
          </a:stretch>
        </p:blipFill>
        <p:spPr bwMode="auto">
          <a:xfrm>
            <a:off x="0" y="0"/>
            <a:ext cx="91440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4231160"/>
      </p:ext>
    </p:extLst>
  </p:cSld>
  <p:clrMapOvr>
    <a:masterClrMapping/>
  </p:clrMapOvr>
  <p:transition spd="slow" advTm="1816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100_3282.JPG"/>
          <p:cNvPicPr>
            <a:picLocks noChangeAspect="1"/>
          </p:cNvPicPr>
          <p:nvPr/>
        </p:nvPicPr>
        <p:blipFill>
          <a:blip r:embed="rId5" cstate="email"/>
          <a:srcRect/>
          <a:stretch>
            <a:fillRect/>
          </a:stretch>
        </p:blipFill>
        <p:spPr bwMode="auto">
          <a:xfrm>
            <a:off x="838200" y="0"/>
            <a:ext cx="5143500" cy="68580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77161232"/>
      </p:ext>
    </p:extLst>
  </p:cSld>
  <p:clrMapOvr>
    <a:masterClrMapping/>
  </p:clrMapOvr>
  <p:transition spd="slow" advTm="662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84783355"/>
      </p:ext>
    </p:extLst>
  </p:cSld>
  <p:clrMapOvr>
    <a:masterClrMapping/>
  </p:clrMapOvr>
  <p:transition spd="slow" advTm="637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5483340"/>
      </p:ext>
    </p:extLst>
  </p:cSld>
  <p:clrMapOvr>
    <a:masterClrMapping/>
  </p:clrMapOvr>
  <p:transition spd="slow" advTm="175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0372313"/>
      </p:ext>
    </p:extLst>
  </p:cSld>
  <p:clrMapOvr>
    <a:masterClrMapping/>
  </p:clrMapOvr>
  <p:transition spd="slow" advTm="240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61916467"/>
      </p:ext>
    </p:extLst>
  </p:cSld>
  <p:clrMapOvr>
    <a:masterClrMapping/>
  </p:clrMapOvr>
  <p:transition spd="slow" advTm="130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06510925"/>
      </p:ext>
    </p:extLst>
  </p:cSld>
  <p:clrMapOvr>
    <a:masterClrMapping/>
  </p:clrMapOvr>
  <p:transition spd="slow" advTm="238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4538316"/>
      </p:ext>
    </p:extLst>
  </p:cSld>
  <p:clrMapOvr>
    <a:masterClrMapping/>
  </p:clrMapOvr>
  <p:transition spd="slow" advTm="306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32141943"/>
      </p:ext>
    </p:extLst>
  </p:cSld>
  <p:clrMapOvr>
    <a:masterClrMapping/>
  </p:clrMapOvr>
  <p:transition spd="slow" advTm="525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35785378"/>
      </p:ext>
    </p:extLst>
  </p:cSld>
  <p:clrMapOvr>
    <a:masterClrMapping/>
  </p:clrMapOvr>
  <p:transition spd="slow" advTm="364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4248"/>
          <a:stretch/>
        </p:blipFill>
        <p:spPr bwMode="auto">
          <a:xfrm>
            <a:off x="1066800" y="0"/>
            <a:ext cx="43589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2360479"/>
      </p:ext>
    </p:extLst>
  </p:cSld>
  <p:clrMapOvr>
    <a:masterClrMapping/>
  </p:clrMapOvr>
  <p:transition spd="slow" advTm="542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72645313"/>
      </p:ext>
    </p:extLst>
  </p:cSld>
  <p:clrMapOvr>
    <a:masterClrMapping/>
  </p:clrMapOvr>
  <p:transition spd="slow" advTm="942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custDataLst>
              <p:tags r:id="rId2"/>
            </p:custDataLst>
          </p:nvPr>
        </p:nvSpPr>
        <p:spPr>
          <a:xfrm>
            <a:off x="762000" y="269875"/>
            <a:ext cx="8077200" cy="1143000"/>
          </a:xfrm>
        </p:spPr>
        <p:txBody>
          <a:bodyPr/>
          <a:lstStyle/>
          <a:p>
            <a:pPr eaLnBrk="1" hangingPunct="1"/>
            <a:r>
              <a:rPr altLang="en-US" smtClean="0"/>
              <a:t>To reach us</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026087818"/>
              </p:ext>
            </p:extLst>
          </p:nvPr>
        </p:nvGraphicFramePr>
        <p:xfrm>
          <a:off x="2041525" y="1838325"/>
          <a:ext cx="5486400" cy="3339484"/>
        </p:xfrm>
        <a:graphic>
          <a:graphicData uri="http://schemas.openxmlformats.org/drawingml/2006/table">
            <a:tbl>
              <a:tblPr firstRow="1" bandRow="1">
                <a:tableStyleId>{5FD0F851-EC5A-4D38-B0AD-8093EC10F338}</a:tableStyleId>
              </a:tblPr>
              <a:tblGrid>
                <a:gridCol w="1866507"/>
                <a:gridCol w="3619893"/>
              </a:tblGrid>
              <a:tr h="676364">
                <a:tc>
                  <a:txBody>
                    <a:bodyPr/>
                    <a:lstStyle/>
                    <a:p>
                      <a:r>
                        <a:rPr lang="en-US" sz="1800" dirty="0" smtClean="0">
                          <a:latin typeface="+mj-lt"/>
                        </a:rPr>
                        <a:t>Contacts</a:t>
                      </a:r>
                      <a:endParaRPr lang="en-US" sz="1800" dirty="0">
                        <a:latin typeface="+mj-lt"/>
                      </a:endParaRPr>
                    </a:p>
                  </a:txBody>
                  <a:tcPr marT="45741" marB="45741" anchor="b"/>
                </a:tc>
                <a:tc>
                  <a:txBody>
                    <a:bodyPr/>
                    <a:lstStyle/>
                    <a:p>
                      <a:r>
                        <a:rPr lang="en-US" sz="1800" dirty="0" smtClean="0">
                          <a:latin typeface="+mj-lt"/>
                        </a:rPr>
                        <a:t>Contact information</a:t>
                      </a:r>
                      <a:endParaRPr lang="en-US" sz="1800" dirty="0">
                        <a:latin typeface="+mj-lt"/>
                      </a:endParaRPr>
                    </a:p>
                  </a:txBody>
                  <a:tcPr marT="45741" marB="45741" anchor="b"/>
                </a:tc>
              </a:tr>
              <a:tr h="66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rPr>
                        <a:t>Jeff Kindhart</a:t>
                      </a:r>
                    </a:p>
                    <a:p>
                      <a:pPr marL="0" algn="l" defTabSz="914400" rtl="0" eaLnBrk="1" latinLnBrk="0" hangingPunct="1"/>
                      <a:endParaRPr lang="en-US" sz="1800" kern="1200" dirty="0">
                        <a:solidFill>
                          <a:schemeClr val="tx1"/>
                        </a:solidFill>
                        <a:latin typeface="+mj-lt"/>
                        <a:ea typeface="+mn-ea"/>
                        <a:cs typeface="+mn-cs"/>
                      </a:endParaRPr>
                    </a:p>
                  </a:txBody>
                  <a:tcPr marT="45741" marB="457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8"/>
                        </a:rPr>
                        <a:t>jkindhar@illinois.edu</a:t>
                      </a:r>
                      <a:endParaRPr lang="en-US" sz="1800" kern="1200" dirty="0" smtClean="0">
                        <a:solidFill>
                          <a:schemeClr val="tx1"/>
                        </a:solidFill>
                        <a:latin typeface="+mj-lt"/>
                        <a:ea typeface="+mn-ea"/>
                        <a:cs typeface="+mn-cs"/>
                      </a:endParaRPr>
                    </a:p>
                  </a:txBody>
                  <a:tcPr marT="45741" marB="45741"/>
                </a:tc>
              </a:tr>
              <a:tr h="66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rPr>
                        <a:t>Mike Roegge</a:t>
                      </a:r>
                    </a:p>
                    <a:p>
                      <a:pPr marL="0" algn="l" defTabSz="914400" rtl="0" eaLnBrk="1" latinLnBrk="0" hangingPunct="1"/>
                      <a:endParaRPr lang="en-US" sz="1800" kern="1200" dirty="0">
                        <a:solidFill>
                          <a:schemeClr val="tx1"/>
                        </a:solidFill>
                        <a:latin typeface="+mj-lt"/>
                        <a:ea typeface="+mn-ea"/>
                        <a:cs typeface="+mn-cs"/>
                      </a:endParaRPr>
                    </a:p>
                  </a:txBody>
                  <a:tcPr marT="45741" marB="457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j-lt"/>
                          <a:ea typeface="+mn-ea"/>
                          <a:cs typeface="+mn-cs"/>
                          <a:hlinkClick r:id="rId9"/>
                        </a:rPr>
                        <a:t>roeggem@illinois.edu</a:t>
                      </a:r>
                      <a:endParaRPr lang="en-US" sz="1800" kern="1200" dirty="0" smtClean="0">
                        <a:solidFill>
                          <a:schemeClr val="tx1"/>
                        </a:solidFill>
                        <a:latin typeface="+mj-lt"/>
                        <a:ea typeface="+mn-ea"/>
                        <a:cs typeface="+mn-cs"/>
                      </a:endParaRPr>
                    </a:p>
                    <a:p>
                      <a:pPr marL="0" algn="l" defTabSz="914400" rtl="0" eaLnBrk="1" latinLnBrk="0" hangingPunct="1"/>
                      <a:endParaRPr lang="en-US" sz="1800" kern="1200" dirty="0" smtClean="0">
                        <a:solidFill>
                          <a:schemeClr val="tx1"/>
                        </a:solidFill>
                        <a:latin typeface="+mj-lt"/>
                        <a:ea typeface="+mn-ea"/>
                        <a:cs typeface="+mn-cs"/>
                      </a:endParaRPr>
                    </a:p>
                  </a:txBody>
                  <a:tcPr marT="45741" marB="45741"/>
                </a:tc>
              </a:tr>
              <a:tr h="665780">
                <a:tc>
                  <a:txBody>
                    <a:bodyPr/>
                    <a:lstStyle/>
                    <a:p>
                      <a:r>
                        <a:rPr lang="en-US" sz="1800" kern="1200" dirty="0" smtClean="0">
                          <a:solidFill>
                            <a:schemeClr val="tx1"/>
                          </a:solidFill>
                          <a:latin typeface="+mj-lt"/>
                          <a:ea typeface="+mn-ea"/>
                          <a:cs typeface="+mn-cs"/>
                        </a:rPr>
                        <a:t>Nathan </a:t>
                      </a:r>
                      <a:r>
                        <a:rPr lang="en-US" sz="1800" kern="1200" dirty="0" err="1" smtClean="0">
                          <a:solidFill>
                            <a:schemeClr val="tx1"/>
                          </a:solidFill>
                          <a:latin typeface="+mj-lt"/>
                          <a:ea typeface="+mn-ea"/>
                          <a:cs typeface="+mn-cs"/>
                        </a:rPr>
                        <a:t>Johanning</a:t>
                      </a:r>
                      <a:endParaRPr lang="en-US" sz="1800" kern="1200" dirty="0">
                        <a:solidFill>
                          <a:schemeClr val="tx1"/>
                        </a:solidFill>
                        <a:latin typeface="+mj-lt"/>
                        <a:ea typeface="+mn-ea"/>
                        <a:cs typeface="+mn-cs"/>
                      </a:endParaRPr>
                    </a:p>
                  </a:txBody>
                  <a:tcPr marT="45741" marB="45741"/>
                </a:tc>
                <a:tc>
                  <a:txBody>
                    <a:bodyPr/>
                    <a:lstStyle/>
                    <a:p>
                      <a:r>
                        <a:rPr lang="en-US" sz="1800" dirty="0" smtClean="0">
                          <a:latin typeface="+mj-lt"/>
                          <a:hlinkClick r:id="rId10"/>
                        </a:rPr>
                        <a:t>njohann@illinois.edu</a:t>
                      </a:r>
                      <a:endParaRPr lang="en-US" sz="1800" dirty="0" smtClean="0">
                        <a:latin typeface="+mj-lt"/>
                      </a:endParaRPr>
                    </a:p>
                    <a:p>
                      <a:endParaRPr lang="en-US" sz="1800" dirty="0" smtClean="0">
                        <a:latin typeface="+mj-lt"/>
                      </a:endParaRPr>
                    </a:p>
                  </a:txBody>
                  <a:tcPr marT="45741" marB="45741"/>
                </a:tc>
              </a:tr>
              <a:tr h="665780">
                <a:tc>
                  <a:txBody>
                    <a:bodyPr/>
                    <a:lstStyle/>
                    <a:p>
                      <a:endParaRPr lang="en-US" sz="1800" dirty="0" smtClean="0">
                        <a:latin typeface="+mj-lt"/>
                      </a:endParaRPr>
                    </a:p>
                    <a:p>
                      <a:r>
                        <a:rPr lang="en-US" sz="1800" dirty="0" smtClean="0">
                          <a:latin typeface="+mj-lt"/>
                        </a:rPr>
                        <a:t>Rick Weinzierl</a:t>
                      </a:r>
                      <a:endParaRPr lang="en-US" sz="1800" dirty="0">
                        <a:latin typeface="+mj-lt"/>
                      </a:endParaRPr>
                    </a:p>
                  </a:txBody>
                  <a:tcPr marT="45741" marB="45741"/>
                </a:tc>
                <a:tc>
                  <a:txBody>
                    <a:bodyPr/>
                    <a:lstStyle/>
                    <a:p>
                      <a:endParaRPr lang="en-US" sz="1800" dirty="0" smtClean="0">
                        <a:latin typeface="+mj-lt"/>
                        <a:hlinkClick r:id="rId11"/>
                      </a:endParaRPr>
                    </a:p>
                    <a:p>
                      <a:r>
                        <a:rPr lang="en-US" sz="1800" dirty="0" smtClean="0">
                          <a:latin typeface="+mj-lt"/>
                          <a:hlinkClick r:id="rId11"/>
                        </a:rPr>
                        <a:t>weinzier@illinois.edu</a:t>
                      </a:r>
                      <a:endParaRPr lang="en-US" sz="1800" dirty="0" smtClean="0">
                        <a:latin typeface="+mj-lt"/>
                      </a:endParaRPr>
                    </a:p>
                  </a:txBody>
                  <a:tcPr marT="45741" marB="45741"/>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3959307"/>
      </p:ext>
    </p:extLst>
  </p:cSld>
  <p:clrMapOvr>
    <a:masterClrMapping/>
  </p:clrMapOvr>
  <p:transition spd="slow" advTm="122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41486784"/>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Heating options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Hot water / Boiler</a:t>
            </a:r>
          </a:p>
          <a:p>
            <a:pPr lvl="1"/>
            <a:r>
              <a:rPr lang="en-US" dirty="0" smtClean="0"/>
              <a:t>Boiler Types</a:t>
            </a:r>
          </a:p>
          <a:p>
            <a:pPr lvl="2"/>
            <a:r>
              <a:rPr lang="en-US" dirty="0" smtClean="0"/>
              <a:t>Fire tube</a:t>
            </a:r>
          </a:p>
          <a:p>
            <a:pPr lvl="2"/>
            <a:r>
              <a:rPr lang="en-US" dirty="0" smtClean="0"/>
              <a:t>Water tube</a:t>
            </a:r>
          </a:p>
          <a:p>
            <a:pPr lvl="2"/>
            <a:r>
              <a:rPr lang="en-US" dirty="0" smtClean="0"/>
              <a:t>Water jacket</a:t>
            </a:r>
          </a:p>
          <a:p>
            <a:pPr lvl="1"/>
            <a:r>
              <a:rPr lang="en-US" dirty="0" smtClean="0"/>
              <a:t>Fuels</a:t>
            </a:r>
          </a:p>
          <a:p>
            <a:pPr lvl="2"/>
            <a:r>
              <a:rPr lang="en-US" dirty="0" smtClean="0"/>
              <a:t>Waste wood/biofuel</a:t>
            </a:r>
          </a:p>
          <a:p>
            <a:pPr lvl="2"/>
            <a:r>
              <a:rPr lang="en-US" dirty="0" smtClean="0"/>
              <a:t>Waste Oil</a:t>
            </a:r>
          </a:p>
          <a:p>
            <a:pPr lvl="2"/>
            <a:r>
              <a:rPr lang="en-US" dirty="0" smtClean="0"/>
              <a:t>Firewood/Coal</a:t>
            </a:r>
          </a:p>
          <a:p>
            <a:pPr lvl="2"/>
            <a:r>
              <a:rPr lang="en-US" dirty="0" smtClean="0"/>
              <a:t>Gas</a:t>
            </a:r>
          </a:p>
          <a:p>
            <a:r>
              <a:rPr lang="en-US" dirty="0" smtClean="0"/>
              <a:t>Unit Gas Fired Heaters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36541957"/>
      </p:ext>
    </p:extLst>
  </p:cSld>
  <p:clrMapOvr>
    <a:masterClrMapping/>
  </p:clrMapOvr>
  <p:transition spd="slow" advTm="559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Heat Requirement</a:t>
            </a:r>
            <a:endParaRPr lang="en-US" sz="3600" dirty="0"/>
          </a:p>
        </p:txBody>
      </p:sp>
      <p:sp>
        <p:nvSpPr>
          <p:cNvPr id="4" name="Content Placeholder 3"/>
          <p:cNvSpPr>
            <a:spLocks noGrp="1"/>
          </p:cNvSpPr>
          <p:nvPr>
            <p:ph idx="1"/>
          </p:nvPr>
        </p:nvSpPr>
        <p:spPr/>
        <p:txBody>
          <a:bodyPr/>
          <a:lstStyle/>
          <a:p>
            <a:r>
              <a:rPr lang="en-US" dirty="0" smtClean="0"/>
              <a:t>Hand calculation</a:t>
            </a:r>
          </a:p>
          <a:p>
            <a:pPr lvl="1"/>
            <a:r>
              <a:rPr lang="en-US" dirty="0" smtClean="0"/>
              <a:t>Greenhouse volume</a:t>
            </a:r>
          </a:p>
          <a:p>
            <a:pPr lvl="1"/>
            <a:r>
              <a:rPr lang="en-US" dirty="0" smtClean="0"/>
              <a:t>GH surface area</a:t>
            </a:r>
          </a:p>
          <a:p>
            <a:pPr lvl="1"/>
            <a:r>
              <a:rPr lang="en-US" dirty="0" smtClean="0"/>
              <a:t>R-value of glazing</a:t>
            </a:r>
          </a:p>
          <a:p>
            <a:pPr lvl="1"/>
            <a:r>
              <a:rPr lang="en-US" dirty="0" err="1" smtClean="0"/>
              <a:t>Etc.etc.etc</a:t>
            </a:r>
            <a:r>
              <a:rPr lang="en-US" dirty="0" smtClean="0"/>
              <a:t>.</a:t>
            </a:r>
          </a:p>
          <a:p>
            <a:r>
              <a:rPr lang="en-US" dirty="0" smtClean="0"/>
              <a:t>Online calculators</a:t>
            </a:r>
            <a:endParaRPr lang="en-US"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65563"/>
          <a:stretch/>
        </p:blipFill>
        <p:spPr bwMode="auto">
          <a:xfrm>
            <a:off x="4800600" y="7513"/>
            <a:ext cx="41985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885253"/>
      </p:ext>
    </p:extLst>
  </p:cSld>
  <p:clrMapOvr>
    <a:masterClrMapping/>
  </p:clrMapOvr>
  <p:transition spd="slow" advTm="418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 value of some common </a:t>
            </a:r>
            <a:br>
              <a:rPr lang="en-US" dirty="0" smtClean="0"/>
            </a:br>
            <a:r>
              <a:rPr lang="en-US" dirty="0" smtClean="0"/>
              <a:t>glazing materials</a:t>
            </a:r>
            <a:endParaRPr lang="en-US" dirty="0"/>
          </a:p>
        </p:txBody>
      </p:sp>
      <p:sp>
        <p:nvSpPr>
          <p:cNvPr id="4" name="Content Placeholder 3"/>
          <p:cNvSpPr>
            <a:spLocks noGrp="1"/>
          </p:cNvSpPr>
          <p:nvPr>
            <p:ph idx="1"/>
          </p:nvPr>
        </p:nvSpPr>
        <p:spPr/>
        <p:txBody>
          <a:bodyPr>
            <a:normAutofit/>
          </a:bodyPr>
          <a:lstStyle/>
          <a:p>
            <a:pPr marL="0" indent="0">
              <a:buNone/>
            </a:pPr>
            <a:r>
              <a:rPr lang="en-US" dirty="0"/>
              <a:t> </a:t>
            </a:r>
            <a:br>
              <a:rPr lang="en-US" dirty="0"/>
            </a:br>
            <a:r>
              <a:rPr lang="en-US" dirty="0" smtClean="0"/>
              <a:t>Single layer 6 mil poly</a:t>
            </a:r>
            <a:r>
              <a:rPr lang="en-US" dirty="0"/>
              <a:t> R = </a:t>
            </a:r>
            <a:r>
              <a:rPr lang="en-US" dirty="0" smtClean="0"/>
              <a:t>1.15</a:t>
            </a:r>
          </a:p>
          <a:p>
            <a:pPr marL="0" indent="0">
              <a:buNone/>
            </a:pPr>
            <a:r>
              <a:rPr lang="en-US" dirty="0" smtClean="0"/>
              <a:t>Double inflated 6mil poly </a:t>
            </a:r>
            <a:r>
              <a:rPr lang="en-US" dirty="0"/>
              <a:t>film R = </a:t>
            </a:r>
            <a:r>
              <a:rPr lang="en-US" dirty="0" smtClean="0"/>
              <a:t>0.7</a:t>
            </a:r>
            <a:r>
              <a:rPr lang="en-US" dirty="0"/>
              <a:t/>
            </a:r>
            <a:br>
              <a:rPr lang="en-US" dirty="0"/>
            </a:br>
            <a:r>
              <a:rPr lang="en-US" dirty="0" smtClean="0"/>
              <a:t>Polycarbonate </a:t>
            </a:r>
            <a:r>
              <a:rPr lang="en-US" dirty="0"/>
              <a:t>10mm double wall R = 0.53</a:t>
            </a:r>
            <a:br>
              <a:rPr lang="en-US" dirty="0"/>
            </a:b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7606507"/>
      </p:ext>
    </p:extLst>
  </p:cSld>
  <p:clrMapOvr>
    <a:masterClrMapping/>
  </p:clrMapOvr>
  <p:transition spd="slow" advTm="3245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90339618"/>
      </p:ext>
    </p:extLst>
  </p:cSld>
  <p:clrMapOvr>
    <a:masterClrMapping/>
  </p:clrMapOvr>
  <p:transition spd="slow" advTm="248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5.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8151</TotalTime>
  <Words>2178</Words>
  <Application>Microsoft Office PowerPoint</Application>
  <PresentationFormat>On-screen Show (4:3)</PresentationFormat>
  <Paragraphs>198</Paragraphs>
  <Slides>52</Slides>
  <Notes>51</Notes>
  <HiddenSlides>0</HiddenSlides>
  <MMClips>52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MS PGothic</vt:lpstr>
      <vt:lpstr>Arial</vt:lpstr>
      <vt:lpstr>Calibri</vt:lpstr>
      <vt:lpstr>Cambria</vt:lpstr>
      <vt:lpstr>Georgia</vt:lpstr>
      <vt:lpstr>Times New Roman</vt:lpstr>
      <vt:lpstr>Training</vt:lpstr>
      <vt:lpstr>Office Theme</vt:lpstr>
      <vt:lpstr>Preparing a New Generation  of Illinois Fruit and Vegetable Farmers  a USDA NIFA Beginning Farmer and Rancher  Development Program Project  Grant # 2012-49400-19565  http://www.newillinoisfarmers.org   </vt:lpstr>
      <vt:lpstr>. </vt:lpstr>
      <vt:lpstr>Converting a high tunnel</vt:lpstr>
      <vt:lpstr>Why convert?</vt:lpstr>
      <vt:lpstr>PowerPoint Presentation</vt:lpstr>
      <vt:lpstr>Heating options</vt:lpstr>
      <vt:lpstr>Heat Requirement</vt:lpstr>
      <vt:lpstr>R value of some common  glazing materials</vt:lpstr>
      <vt:lpstr>PowerPoint Presentation</vt:lpstr>
      <vt:lpstr>Other heat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Greenhouse Cooling</vt:lpstr>
      <vt:lpstr>PowerPoint Presentation</vt:lpstr>
      <vt:lpstr>PowerPoint Presentation</vt:lpstr>
      <vt:lpstr>PowerPoint Presentation</vt:lpstr>
      <vt:lpstr>PowerPoint Presentation</vt:lpstr>
      <vt:lpstr>PowerPoint Presentation</vt:lpstr>
      <vt:lpstr>Crops</vt:lpstr>
      <vt:lpstr>Cultural Systems</vt:lpstr>
      <vt:lpstr>Bonuses</vt:lpstr>
      <vt:lpstr>Drawbacks</vt:lpstr>
      <vt:lpstr>January 5</vt:lpstr>
      <vt:lpstr>January 12</vt:lpstr>
      <vt:lpstr>January 20</vt:lpstr>
      <vt:lpstr>January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Converting to Year-Around Production: Why and How.</dc:title>
  <dc:creator>jeff</dc:creator>
  <cp:lastModifiedBy>Hosier, Mary</cp:lastModifiedBy>
  <cp:revision>59</cp:revision>
  <cp:lastPrinted>2015-02-13T19:56:44Z</cp:lastPrinted>
  <dcterms:created xsi:type="dcterms:W3CDTF">2015-01-05T02:56:38Z</dcterms:created>
  <dcterms:modified xsi:type="dcterms:W3CDTF">2016-04-26T19:09:08Z</dcterms:modified>
</cp:coreProperties>
</file>