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7" r:id="rId2"/>
    <p:sldMasterId id="2147483689" r:id="rId3"/>
    <p:sldMasterId id="2147483701" r:id="rId4"/>
  </p:sldMasterIdLst>
  <p:notesMasterIdLst>
    <p:notesMasterId r:id="rId31"/>
  </p:notesMasterIdLst>
  <p:handoutMasterIdLst>
    <p:handoutMasterId r:id="rId32"/>
  </p:handoutMasterIdLst>
  <p:sldIdLst>
    <p:sldId id="289" r:id="rId5"/>
    <p:sldId id="257" r:id="rId6"/>
    <p:sldId id="260" r:id="rId7"/>
    <p:sldId id="273" r:id="rId8"/>
    <p:sldId id="274" r:id="rId9"/>
    <p:sldId id="275" r:id="rId10"/>
    <p:sldId id="276" r:id="rId11"/>
    <p:sldId id="281" r:id="rId12"/>
    <p:sldId id="261" r:id="rId13"/>
    <p:sldId id="262" r:id="rId14"/>
    <p:sldId id="263" r:id="rId15"/>
    <p:sldId id="264" r:id="rId16"/>
    <p:sldId id="266" r:id="rId17"/>
    <p:sldId id="278" r:id="rId18"/>
    <p:sldId id="265" r:id="rId19"/>
    <p:sldId id="279" r:id="rId20"/>
    <p:sldId id="282" r:id="rId21"/>
    <p:sldId id="283" r:id="rId22"/>
    <p:sldId id="286" r:id="rId23"/>
    <p:sldId id="285" r:id="rId24"/>
    <p:sldId id="284" r:id="rId25"/>
    <p:sldId id="272" r:id="rId26"/>
    <p:sldId id="277" r:id="rId27"/>
    <p:sldId id="287" r:id="rId28"/>
    <p:sldId id="288" r:id="rId29"/>
    <p:sldId id="290"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89" autoAdjust="0"/>
    <p:restoredTop sz="75754" autoAdjust="0"/>
  </p:normalViewPr>
  <p:slideViewPr>
    <p:cSldViewPr>
      <p:cViewPr varScale="1">
        <p:scale>
          <a:sx n="64" d="100"/>
          <a:sy n="64" d="100"/>
        </p:scale>
        <p:origin x="701" y="62"/>
      </p:cViewPr>
      <p:guideLst>
        <p:guide orient="horz" pos="2160"/>
        <p:guide pos="2880"/>
      </p:guideLst>
    </p:cSldViewPr>
  </p:slideViewPr>
  <p:notesTextViewPr>
    <p:cViewPr>
      <p:scale>
        <a:sx n="1" d="1"/>
        <a:sy n="1" d="1"/>
      </p:scale>
      <p:origin x="0" y="0"/>
    </p:cViewPr>
  </p:notesTextViewPr>
  <p:sorterViewPr>
    <p:cViewPr>
      <p:scale>
        <a:sx n="100" d="100"/>
        <a:sy n="100" d="100"/>
      </p:scale>
      <p:origin x="0" y="6427"/>
    </p:cViewPr>
  </p:sorterViewPr>
  <p:notesViewPr>
    <p:cSldViewPr>
      <p:cViewPr varScale="1">
        <p:scale>
          <a:sx n="63" d="100"/>
          <a:sy n="63" d="100"/>
        </p:scale>
        <p:origin x="-1656"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r>
              <a:rPr lang="en-US" dirty="0"/>
              <a:t>Preparing a New Generation of Illinois</a:t>
            </a:r>
          </a:p>
          <a:p>
            <a:pPr>
              <a:defRPr/>
            </a:pPr>
            <a:r>
              <a:rPr lang="en-US" dirty="0"/>
              <a:t>Fruit and Vegetable Farmers</a:t>
            </a:r>
          </a:p>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en-US" dirty="0" smtClean="0"/>
              <a:t>April 2015</a:t>
            </a:r>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4169111-8E7A-4C15-8FF4-D629D05512BA}" type="slidenum">
              <a:rPr lang="en-US" smtClean="0"/>
              <a:t>‹#›</a:t>
            </a:fld>
            <a:endParaRPr lang="en-US"/>
          </a:p>
        </p:txBody>
      </p:sp>
    </p:spTree>
    <p:extLst>
      <p:ext uri="{BB962C8B-B14F-4D97-AF65-F5344CB8AC3E}">
        <p14:creationId xmlns:p14="http://schemas.microsoft.com/office/powerpoint/2010/main" val="17536915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A43296-7550-491F-B689-8444EBE8801A}" type="datetimeFigureOut">
              <a:rPr lang="en-US" smtClean="0"/>
              <a:t>4/26/2016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BC8097-EA3A-425A-89EF-4375AB0F5290}" type="slidenum">
              <a:rPr lang="en-US" smtClean="0"/>
              <a:t>‹#›</a:t>
            </a:fld>
            <a:endParaRPr lang="en-US" dirty="0"/>
          </a:p>
        </p:txBody>
      </p:sp>
    </p:spTree>
    <p:extLst>
      <p:ext uri="{BB962C8B-B14F-4D97-AF65-F5344CB8AC3E}">
        <p14:creationId xmlns:p14="http://schemas.microsoft.com/office/powerpoint/2010/main" val="4070830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707">
              <a:defRPr/>
            </a:pPr>
            <a:r>
              <a:rPr lang="en-US" smtClean="0"/>
              <a:t>The following </a:t>
            </a:r>
            <a:r>
              <a:rPr lang="en-US" dirty="0" smtClean="0"/>
              <a:t>presentation was</a:t>
            </a:r>
            <a:r>
              <a:rPr lang="en-US" baseline="0" dirty="0" smtClean="0"/>
              <a:t> </a:t>
            </a:r>
            <a:r>
              <a:rPr lang="en-US" dirty="0" smtClean="0"/>
              <a:t>part of a</a:t>
            </a:r>
            <a:r>
              <a:rPr lang="en-US" baseline="0" dirty="0" smtClean="0"/>
              <a:t> beginning farmer course, “Preparing a New Generation of Illinois Fruit and Vegetable Farmers,”  offered by the University of Illinois and the Illinois Migrant Council from 2012 through 2015.  This course was funded by the United States Department of Agriculture’s National Institute of Food and Agriculture, and specifically by the Beginning Farmer and Rancher Development Program.  For more information about the program and for links to presentations and resources on many other topics, see the website newillinoisfarmers.org.  </a:t>
            </a:r>
          </a:p>
        </p:txBody>
      </p:sp>
      <p:sp>
        <p:nvSpPr>
          <p:cNvPr id="4" name="Slide Number Placeholder 3"/>
          <p:cNvSpPr>
            <a:spLocks noGrp="1"/>
          </p:cNvSpPr>
          <p:nvPr>
            <p:ph type="sldNum" sz="quarter" idx="10"/>
          </p:nvPr>
        </p:nvSpPr>
        <p:spPr/>
        <p:txBody>
          <a:bodyPr/>
          <a:lstStyle/>
          <a:p>
            <a:fld id="{EC6EAC7D-5A89-47C2-8ABA-56C9C2DEF7A4}" type="slidenum">
              <a:rPr lang="en-US" smtClean="0"/>
              <a:pPr/>
              <a:t>1</a:t>
            </a:fld>
            <a:endParaRPr lang="en-US" dirty="0"/>
          </a:p>
        </p:txBody>
      </p:sp>
    </p:spTree>
    <p:extLst>
      <p:ext uri="{BB962C8B-B14F-4D97-AF65-F5344CB8AC3E}">
        <p14:creationId xmlns:p14="http://schemas.microsoft.com/office/powerpoint/2010/main" val="1946235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a general breakdown of how the 2013 fatalities occurred. </a:t>
            </a:r>
            <a:endParaRPr lang="en-US" dirty="0"/>
          </a:p>
        </p:txBody>
      </p:sp>
      <p:sp>
        <p:nvSpPr>
          <p:cNvPr id="4" name="Slide Number Placeholder 3"/>
          <p:cNvSpPr>
            <a:spLocks noGrp="1"/>
          </p:cNvSpPr>
          <p:nvPr>
            <p:ph type="sldNum" sz="quarter" idx="10"/>
          </p:nvPr>
        </p:nvSpPr>
        <p:spPr/>
        <p:txBody>
          <a:bodyPr/>
          <a:lstStyle/>
          <a:p>
            <a:fld id="{00BC8097-EA3A-425A-89EF-4375AB0F5290}" type="slidenum">
              <a:rPr lang="en-US" smtClean="0"/>
              <a:t>10</a:t>
            </a:fld>
            <a:endParaRPr lang="en-US" dirty="0"/>
          </a:p>
        </p:txBody>
      </p:sp>
    </p:spTree>
    <p:extLst>
      <p:ext uri="{BB962C8B-B14F-4D97-AF65-F5344CB8AC3E}">
        <p14:creationId xmlns:p14="http://schemas.microsoft.com/office/powerpoint/2010/main" val="1710767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the more common accident causes are listed</a:t>
            </a:r>
            <a:r>
              <a:rPr lang="en-US" baseline="0" dirty="0" smtClean="0"/>
              <a:t> here. Tractor rollovers tend to be the number one cause of fatal injuries. Power take off and grain bin accidents tend to be significant contributors to farm fatality numbers.</a:t>
            </a:r>
            <a:endParaRPr lang="en-US" dirty="0"/>
          </a:p>
        </p:txBody>
      </p:sp>
      <p:sp>
        <p:nvSpPr>
          <p:cNvPr id="4" name="Slide Number Placeholder 3"/>
          <p:cNvSpPr>
            <a:spLocks noGrp="1"/>
          </p:cNvSpPr>
          <p:nvPr>
            <p:ph type="sldNum" sz="quarter" idx="10"/>
          </p:nvPr>
        </p:nvSpPr>
        <p:spPr/>
        <p:txBody>
          <a:bodyPr/>
          <a:lstStyle/>
          <a:p>
            <a:fld id="{00BC8097-EA3A-425A-89EF-4375AB0F5290}" type="slidenum">
              <a:rPr lang="en-US" smtClean="0"/>
              <a:t>11</a:t>
            </a:fld>
            <a:endParaRPr lang="en-US" dirty="0"/>
          </a:p>
        </p:txBody>
      </p:sp>
    </p:spTree>
    <p:extLst>
      <p:ext uri="{BB962C8B-B14F-4D97-AF65-F5344CB8AC3E}">
        <p14:creationId xmlns:p14="http://schemas.microsoft.com/office/powerpoint/2010/main" val="851804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Agricultural</a:t>
            </a:r>
            <a:r>
              <a:rPr lang="en-US" baseline="0" dirty="0" smtClean="0"/>
              <a:t> related morbidity and mortality information from the United States Center for Disease Control.</a:t>
            </a:r>
            <a:endParaRPr lang="en-US" dirty="0"/>
          </a:p>
        </p:txBody>
      </p:sp>
      <p:sp>
        <p:nvSpPr>
          <p:cNvPr id="4" name="Slide Number Placeholder 3"/>
          <p:cNvSpPr>
            <a:spLocks noGrp="1"/>
          </p:cNvSpPr>
          <p:nvPr>
            <p:ph type="sldNum" sz="quarter" idx="10"/>
          </p:nvPr>
        </p:nvSpPr>
        <p:spPr/>
        <p:txBody>
          <a:bodyPr/>
          <a:lstStyle/>
          <a:p>
            <a:fld id="{00BC8097-EA3A-425A-89EF-4375AB0F5290}" type="slidenum">
              <a:rPr lang="en-US" smtClean="0"/>
              <a:t>12</a:t>
            </a:fld>
            <a:endParaRPr lang="en-US" dirty="0"/>
          </a:p>
        </p:txBody>
      </p:sp>
    </p:spTree>
    <p:extLst>
      <p:ext uri="{BB962C8B-B14F-4D97-AF65-F5344CB8AC3E}">
        <p14:creationId xmlns:p14="http://schemas.microsoft.com/office/powerpoint/2010/main" val="1543799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Information on</a:t>
            </a:r>
            <a:r>
              <a:rPr lang="en-US" baseline="0" dirty="0" smtClean="0"/>
              <a:t> properly operating a tractor should always begin with both a thorough reading and understanding of the manufacturer supplied owners manual. If you have purchased a used tractor which did not come with a manual,  you should obtain one. Many manuals are available as free PDF downloads on the internet. Most can be ordered through dealerships. All safety decals, stickers, guards, and shields should always be maintained as designed unless there has been a factory authorized retro-fit. If you are unfamiliar with basic tractor operation procedure, there are numerous training materials available online from both public and private sector websites. Even if you are familiar with these procedures, it would be good to find training materials that you like to properly train all of your family members and employees that might operate the tractor. The same holds true for virtually all other farm equipment. </a:t>
            </a:r>
          </a:p>
          <a:p>
            <a:endParaRPr lang="en-US" baseline="0" dirty="0" smtClean="0"/>
          </a:p>
          <a:p>
            <a:r>
              <a:rPr lang="en-US" baseline="0" dirty="0" smtClean="0"/>
              <a:t>I would encourage employees be shown the slide set at the above link so that they have a concrete understanding of the potential outcome from failure to properly operate a tractor or machinery.   </a:t>
            </a:r>
            <a:endParaRPr lang="en-US" dirty="0"/>
          </a:p>
        </p:txBody>
      </p:sp>
      <p:sp>
        <p:nvSpPr>
          <p:cNvPr id="4" name="Slide Number Placeholder 3"/>
          <p:cNvSpPr>
            <a:spLocks noGrp="1"/>
          </p:cNvSpPr>
          <p:nvPr>
            <p:ph type="sldNum" sz="quarter" idx="10"/>
          </p:nvPr>
        </p:nvSpPr>
        <p:spPr/>
        <p:txBody>
          <a:bodyPr/>
          <a:lstStyle/>
          <a:p>
            <a:fld id="{00BC8097-EA3A-425A-89EF-4375AB0F5290}" type="slidenum">
              <a:rPr lang="en-US" smtClean="0"/>
              <a:t>13</a:t>
            </a:fld>
            <a:endParaRPr lang="en-US" dirty="0"/>
          </a:p>
        </p:txBody>
      </p:sp>
    </p:spTree>
    <p:extLst>
      <p:ext uri="{BB962C8B-B14F-4D97-AF65-F5344CB8AC3E}">
        <p14:creationId xmlns:p14="http://schemas.microsoft.com/office/powerpoint/2010/main" val="3170740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very good websites devoted entirely to farm safety. Here are some training materials</a:t>
            </a:r>
            <a:r>
              <a:rPr lang="en-US" baseline="0" dirty="0" smtClean="0"/>
              <a:t> available from Alabama Extension that could be easily adopted to any farm. </a:t>
            </a:r>
            <a:endParaRPr lang="en-US" dirty="0"/>
          </a:p>
        </p:txBody>
      </p:sp>
      <p:sp>
        <p:nvSpPr>
          <p:cNvPr id="4" name="Slide Number Placeholder 3"/>
          <p:cNvSpPr>
            <a:spLocks noGrp="1"/>
          </p:cNvSpPr>
          <p:nvPr>
            <p:ph type="sldNum" sz="quarter" idx="10"/>
          </p:nvPr>
        </p:nvSpPr>
        <p:spPr/>
        <p:txBody>
          <a:bodyPr/>
          <a:lstStyle/>
          <a:p>
            <a:fld id="{00BC8097-EA3A-425A-89EF-4375AB0F5290}" type="slidenum">
              <a:rPr lang="en-US" smtClean="0"/>
              <a:t>14</a:t>
            </a:fld>
            <a:endParaRPr lang="en-US" dirty="0"/>
          </a:p>
        </p:txBody>
      </p:sp>
    </p:spTree>
    <p:extLst>
      <p:ext uri="{BB962C8B-B14F-4D97-AF65-F5344CB8AC3E}">
        <p14:creationId xmlns:p14="http://schemas.microsoft.com/office/powerpoint/2010/main" val="1378578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different ways accidents can occur in agriculture. Here</a:t>
            </a:r>
            <a:r>
              <a:rPr lang="en-US" baseline="0" dirty="0" smtClean="0"/>
              <a:t> are a few of the “more common”  lessor perils that annually result in agricultural fatalities. </a:t>
            </a:r>
            <a:endParaRPr lang="en-US" dirty="0"/>
          </a:p>
        </p:txBody>
      </p:sp>
      <p:sp>
        <p:nvSpPr>
          <p:cNvPr id="4" name="Slide Number Placeholder 3"/>
          <p:cNvSpPr>
            <a:spLocks noGrp="1"/>
          </p:cNvSpPr>
          <p:nvPr>
            <p:ph type="sldNum" sz="quarter" idx="10"/>
          </p:nvPr>
        </p:nvSpPr>
        <p:spPr/>
        <p:txBody>
          <a:bodyPr/>
          <a:lstStyle/>
          <a:p>
            <a:fld id="{00BC8097-EA3A-425A-89EF-4375AB0F5290}" type="slidenum">
              <a:rPr lang="en-US" smtClean="0"/>
              <a:t>15</a:t>
            </a:fld>
            <a:endParaRPr lang="en-US" dirty="0"/>
          </a:p>
        </p:txBody>
      </p:sp>
    </p:spTree>
    <p:extLst>
      <p:ext uri="{BB962C8B-B14F-4D97-AF65-F5344CB8AC3E}">
        <p14:creationId xmlns:p14="http://schemas.microsoft.com/office/powerpoint/2010/main" val="565610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Lightning has decreased as a fatal event in agriculture overall largely due to most tractors now having an enclosed cab. Open cab tractors,</a:t>
            </a:r>
            <a:r>
              <a:rPr lang="en-US" baseline="0" dirty="0" smtClean="0"/>
              <a:t> while far less common in row crop production, are very much still commonplace for specialty crop producers. Lightning is not only a problem for individuals in open cab tractors, but also for all field workers on foot. When lightning is present, workers must be immediately removed from harms way until after the danger has passed for several minutes. Smart phone apps like </a:t>
            </a:r>
            <a:r>
              <a:rPr lang="en-US" baseline="0" dirty="0" err="1" smtClean="0"/>
              <a:t>Weatherbug</a:t>
            </a:r>
            <a:r>
              <a:rPr lang="en-US" baseline="0" dirty="0" smtClean="0"/>
              <a:t> that provide lightning notification are very worthwhile downloads. </a:t>
            </a:r>
            <a:endParaRPr lang="en-US" dirty="0"/>
          </a:p>
        </p:txBody>
      </p:sp>
      <p:sp>
        <p:nvSpPr>
          <p:cNvPr id="4" name="Slide Number Placeholder 3"/>
          <p:cNvSpPr>
            <a:spLocks noGrp="1"/>
          </p:cNvSpPr>
          <p:nvPr>
            <p:ph type="sldNum" sz="quarter" idx="10"/>
          </p:nvPr>
        </p:nvSpPr>
        <p:spPr/>
        <p:txBody>
          <a:bodyPr/>
          <a:lstStyle/>
          <a:p>
            <a:fld id="{00BC8097-EA3A-425A-89EF-4375AB0F5290}" type="slidenum">
              <a:rPr lang="en-US" smtClean="0"/>
              <a:t>16</a:t>
            </a:fld>
            <a:endParaRPr lang="en-US"/>
          </a:p>
        </p:txBody>
      </p:sp>
    </p:spTree>
    <p:extLst>
      <p:ext uri="{BB962C8B-B14F-4D97-AF65-F5344CB8AC3E}">
        <p14:creationId xmlns:p14="http://schemas.microsoft.com/office/powerpoint/2010/main" val="415650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Accidents that result</a:t>
            </a:r>
            <a:r>
              <a:rPr lang="en-US" baseline="0" dirty="0" smtClean="0"/>
              <a:t> from chainsaw operating are commonplace. In many cases, it is not the actual chainsaw that causes the injury, but instead the injury is the result of being struck by branches or trees, falling, or tripping. There is a training site devoted to chainsaw safety operated by the University of Illinois Dept. of NRES. In addition, they also offer chainsaw safety clinics periodically. </a:t>
            </a:r>
            <a:endParaRPr lang="en-US" dirty="0"/>
          </a:p>
        </p:txBody>
      </p:sp>
      <p:sp>
        <p:nvSpPr>
          <p:cNvPr id="4" name="Slide Number Placeholder 3"/>
          <p:cNvSpPr>
            <a:spLocks noGrp="1"/>
          </p:cNvSpPr>
          <p:nvPr>
            <p:ph type="sldNum" sz="quarter" idx="10"/>
          </p:nvPr>
        </p:nvSpPr>
        <p:spPr/>
        <p:txBody>
          <a:bodyPr/>
          <a:lstStyle/>
          <a:p>
            <a:fld id="{00BC8097-EA3A-425A-89EF-4375AB0F5290}" type="slidenum">
              <a:rPr lang="en-US" smtClean="0"/>
              <a:t>17</a:t>
            </a:fld>
            <a:endParaRPr lang="en-US"/>
          </a:p>
        </p:txBody>
      </p:sp>
    </p:spTree>
    <p:extLst>
      <p:ext uri="{BB962C8B-B14F-4D97-AF65-F5344CB8AC3E}">
        <p14:creationId xmlns:p14="http://schemas.microsoft.com/office/powerpoint/2010/main" val="6245564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Electrical shocks and electrocution do</a:t>
            </a:r>
            <a:r>
              <a:rPr lang="en-US" baseline="0" dirty="0" smtClean="0"/>
              <a:t> unfortunately occur in agricultural production. While these can occur while operating any electrical device, we should be especially careful with electricity in greenhouse and high tunnel settings. </a:t>
            </a:r>
            <a:r>
              <a:rPr lang="en-US" dirty="0" smtClean="0"/>
              <a:t>Wire greenhouse circuits in accordance with electrical standards including conduit where appropriate and use of ground fault interrupt devices. </a:t>
            </a:r>
          </a:p>
          <a:p>
            <a:endParaRPr lang="en-US" dirty="0"/>
          </a:p>
        </p:txBody>
      </p:sp>
      <p:sp>
        <p:nvSpPr>
          <p:cNvPr id="4" name="Slide Number Placeholder 3"/>
          <p:cNvSpPr>
            <a:spLocks noGrp="1"/>
          </p:cNvSpPr>
          <p:nvPr>
            <p:ph type="sldNum" sz="quarter" idx="10"/>
          </p:nvPr>
        </p:nvSpPr>
        <p:spPr/>
        <p:txBody>
          <a:bodyPr/>
          <a:lstStyle/>
          <a:p>
            <a:fld id="{00BC8097-EA3A-425A-89EF-4375AB0F5290}" type="slidenum">
              <a:rPr lang="en-US" smtClean="0"/>
              <a:t>18</a:t>
            </a:fld>
            <a:endParaRPr lang="en-US"/>
          </a:p>
        </p:txBody>
      </p:sp>
    </p:spTree>
    <p:extLst>
      <p:ext uri="{BB962C8B-B14F-4D97-AF65-F5344CB8AC3E}">
        <p14:creationId xmlns:p14="http://schemas.microsoft.com/office/powerpoint/2010/main" val="1210518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a:t>
            </a:r>
            <a:r>
              <a:rPr lang="en-US" baseline="0" dirty="0" smtClean="0"/>
              <a:t> mindful of overhead and buried electrical lines that can cause serious injury or death. </a:t>
            </a:r>
            <a:endParaRPr lang="en-US" dirty="0"/>
          </a:p>
        </p:txBody>
      </p:sp>
      <p:sp>
        <p:nvSpPr>
          <p:cNvPr id="4" name="Slide Number Placeholder 3"/>
          <p:cNvSpPr>
            <a:spLocks noGrp="1"/>
          </p:cNvSpPr>
          <p:nvPr>
            <p:ph type="sldNum" sz="quarter" idx="10"/>
          </p:nvPr>
        </p:nvSpPr>
        <p:spPr/>
        <p:txBody>
          <a:bodyPr/>
          <a:lstStyle/>
          <a:p>
            <a:fld id="{00BC8097-EA3A-425A-89EF-4375AB0F5290}" type="slidenum">
              <a:rPr lang="en-US" smtClean="0"/>
              <a:t>19</a:t>
            </a:fld>
            <a:endParaRPr lang="en-US"/>
          </a:p>
        </p:txBody>
      </p:sp>
    </p:spTree>
    <p:extLst>
      <p:ext uri="{BB962C8B-B14F-4D97-AF65-F5344CB8AC3E}">
        <p14:creationId xmlns:p14="http://schemas.microsoft.com/office/powerpoint/2010/main" val="2764187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2</a:t>
            </a:fld>
            <a:endParaRPr lang="en-US" dirty="0"/>
          </a:p>
        </p:txBody>
      </p:sp>
    </p:spTree>
    <p:extLst>
      <p:ext uri="{BB962C8B-B14F-4D97-AF65-F5344CB8AC3E}">
        <p14:creationId xmlns:p14="http://schemas.microsoft.com/office/powerpoint/2010/main" val="1799110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Agricultural</a:t>
            </a:r>
            <a:r>
              <a:rPr lang="en-US" baseline="0" dirty="0" smtClean="0"/>
              <a:t> workers should be mindful of safe ladder operation and be receive training on proper lifting techniques.</a:t>
            </a:r>
            <a:endParaRPr lang="en-US" dirty="0"/>
          </a:p>
        </p:txBody>
      </p:sp>
      <p:sp>
        <p:nvSpPr>
          <p:cNvPr id="4" name="Slide Number Placeholder 3"/>
          <p:cNvSpPr>
            <a:spLocks noGrp="1"/>
          </p:cNvSpPr>
          <p:nvPr>
            <p:ph type="sldNum" sz="quarter" idx="10"/>
          </p:nvPr>
        </p:nvSpPr>
        <p:spPr/>
        <p:txBody>
          <a:bodyPr/>
          <a:lstStyle/>
          <a:p>
            <a:fld id="{00BC8097-EA3A-425A-89EF-4375AB0F5290}" type="slidenum">
              <a:rPr lang="en-US" smtClean="0"/>
              <a:t>20</a:t>
            </a:fld>
            <a:endParaRPr lang="en-US"/>
          </a:p>
        </p:txBody>
      </p:sp>
    </p:spTree>
    <p:extLst>
      <p:ext uri="{BB962C8B-B14F-4D97-AF65-F5344CB8AC3E}">
        <p14:creationId xmlns:p14="http://schemas.microsoft.com/office/powerpoint/2010/main" val="1392189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Carbon monoxide poisoning is another potentially fatal</a:t>
            </a:r>
            <a:r>
              <a:rPr lang="en-US" baseline="0" dirty="0" smtClean="0"/>
              <a:t> hazard for farmers. Operating gas powered engines or non-electric heat sources in enclosed areas has the potential to result in carbon monoxide poisoning. Always afford ventilation when operating gasoline powered engines in enclosed areas such as greenhouses, high tunnels, coolers, and packing sheds. </a:t>
            </a:r>
            <a:endParaRPr lang="en-US" dirty="0"/>
          </a:p>
        </p:txBody>
      </p:sp>
      <p:sp>
        <p:nvSpPr>
          <p:cNvPr id="4" name="Slide Number Placeholder 3"/>
          <p:cNvSpPr>
            <a:spLocks noGrp="1"/>
          </p:cNvSpPr>
          <p:nvPr>
            <p:ph type="sldNum" sz="quarter" idx="10"/>
          </p:nvPr>
        </p:nvSpPr>
        <p:spPr/>
        <p:txBody>
          <a:bodyPr/>
          <a:lstStyle/>
          <a:p>
            <a:fld id="{00BC8097-EA3A-425A-89EF-4375AB0F5290}" type="slidenum">
              <a:rPr lang="en-US" smtClean="0"/>
              <a:t>21</a:t>
            </a:fld>
            <a:endParaRPr lang="en-US"/>
          </a:p>
        </p:txBody>
      </p:sp>
    </p:spTree>
    <p:extLst>
      <p:ext uri="{BB962C8B-B14F-4D97-AF65-F5344CB8AC3E}">
        <p14:creationId xmlns:p14="http://schemas.microsoft.com/office/powerpoint/2010/main" val="9947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 farm utilizing pesticides must be in compliance with</a:t>
            </a:r>
            <a:r>
              <a:rPr lang="en-US" baseline="0" dirty="0" smtClean="0"/>
              <a:t> the US EPA worker protection standard also known as WPS. This law has elements requiring employee training, right to know, requirements for personal protective equipment, and more. More information on the US EPA WPS can be found at the above link.</a:t>
            </a:r>
          </a:p>
          <a:p>
            <a:endParaRPr lang="en-US" baseline="0" dirty="0" smtClean="0"/>
          </a:p>
          <a:p>
            <a:r>
              <a:rPr lang="en-US" baseline="0" dirty="0" smtClean="0"/>
              <a:t>I am certain nearly everyone is familiar with US Dept. of Labor OSHA regulations. Most farms are exempted from these regulations, however, even though your farm may be exempt from their regulations, it is still good to review their guidelines, training materials, and educational opportunities. </a:t>
            </a:r>
            <a:endParaRPr lang="en-US" dirty="0"/>
          </a:p>
        </p:txBody>
      </p:sp>
      <p:sp>
        <p:nvSpPr>
          <p:cNvPr id="4" name="Slide Number Placeholder 3"/>
          <p:cNvSpPr>
            <a:spLocks noGrp="1"/>
          </p:cNvSpPr>
          <p:nvPr>
            <p:ph type="sldNum" sz="quarter" idx="10"/>
          </p:nvPr>
        </p:nvSpPr>
        <p:spPr/>
        <p:txBody>
          <a:bodyPr/>
          <a:lstStyle/>
          <a:p>
            <a:fld id="{00BC8097-EA3A-425A-89EF-4375AB0F5290}" type="slidenum">
              <a:rPr lang="en-US" smtClean="0"/>
              <a:t>22</a:t>
            </a:fld>
            <a:endParaRPr lang="en-US" dirty="0"/>
          </a:p>
        </p:txBody>
      </p:sp>
    </p:spTree>
    <p:extLst>
      <p:ext uri="{BB962C8B-B14F-4D97-AF65-F5344CB8AC3E}">
        <p14:creationId xmlns:p14="http://schemas.microsoft.com/office/powerpoint/2010/main" val="2571920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the exemptions and limitations associated with OSHA regulations. </a:t>
            </a:r>
            <a:endParaRPr lang="en-US" dirty="0"/>
          </a:p>
        </p:txBody>
      </p:sp>
      <p:sp>
        <p:nvSpPr>
          <p:cNvPr id="4" name="Slide Number Placeholder 3"/>
          <p:cNvSpPr>
            <a:spLocks noGrp="1"/>
          </p:cNvSpPr>
          <p:nvPr>
            <p:ph type="sldNum" sz="quarter" idx="10"/>
          </p:nvPr>
        </p:nvSpPr>
        <p:spPr/>
        <p:txBody>
          <a:bodyPr/>
          <a:lstStyle/>
          <a:p>
            <a:fld id="{00BC8097-EA3A-425A-89EF-4375AB0F5290}" type="slidenum">
              <a:rPr lang="en-US" smtClean="0"/>
              <a:t>23</a:t>
            </a:fld>
            <a:endParaRPr lang="en-US" dirty="0"/>
          </a:p>
        </p:txBody>
      </p:sp>
    </p:spTree>
    <p:extLst>
      <p:ext uri="{BB962C8B-B14F-4D97-AF65-F5344CB8AC3E}">
        <p14:creationId xmlns:p14="http://schemas.microsoft.com/office/powerpoint/2010/main" val="11923236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final thought on farm safety. Growers should be mindful to protect themselves and their employees from biological hazards.</a:t>
            </a:r>
            <a:r>
              <a:rPr lang="en-US" baseline="0" dirty="0" smtClean="0"/>
              <a:t> Vector- borne diseases, such as West Nile disease and Lime disease make it so growers should consider the use of insect repellants for personal protection in certain situations. Everyone on the farm should be mindful of the potential for insect and spider stings and bites. Those with anaphylactic concerns should carry EPI pens or other appropriate rescue measures. The hot environment of the greenhouse can sometimes lead to significant populations of brown recluse and black widow spiders. In the southern part of the state where venomous snakes are indigenous, farmers and their employees should have training on identification of any potential threats. Outbreaks of poison ivy are common and for some individuals may become relatively severe. Protective measures should be undertaken when dealing with poison ivy. Like Mama always said, leaflets three, let it be.</a:t>
            </a:r>
            <a:endParaRPr lang="en-US" dirty="0"/>
          </a:p>
        </p:txBody>
      </p:sp>
      <p:sp>
        <p:nvSpPr>
          <p:cNvPr id="4" name="Slide Number Placeholder 3"/>
          <p:cNvSpPr>
            <a:spLocks noGrp="1"/>
          </p:cNvSpPr>
          <p:nvPr>
            <p:ph type="sldNum" sz="quarter" idx="10"/>
          </p:nvPr>
        </p:nvSpPr>
        <p:spPr/>
        <p:txBody>
          <a:bodyPr/>
          <a:lstStyle/>
          <a:p>
            <a:fld id="{00BC8097-EA3A-425A-89EF-4375AB0F5290}" type="slidenum">
              <a:rPr lang="en-US" smtClean="0"/>
              <a:t>24</a:t>
            </a:fld>
            <a:endParaRPr lang="en-US" dirty="0"/>
          </a:p>
        </p:txBody>
      </p:sp>
    </p:spTree>
    <p:extLst>
      <p:ext uri="{BB962C8B-B14F-4D97-AF65-F5344CB8AC3E}">
        <p14:creationId xmlns:p14="http://schemas.microsoft.com/office/powerpoint/2010/main" val="29141247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785358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beginning farmer training program ended in the fall of 2015.  The best way to pursue answers to questions about fruit and vegetable production in Illinois is to contact educators on the University of Illinois Extension Local Food Systems and Small Farms team.  Extension programs in other states are operated by the land-grant university in each state.  Additionally, USDA’s Start2Farm site provides listings of farmer training programs in</a:t>
            </a:r>
            <a:r>
              <a:rPr lang="en-US" baseline="0" dirty="0" smtClean="0"/>
              <a:t> specific states and localities.</a:t>
            </a:r>
            <a:endParaRPr lang="en-US" dirty="0" smtClean="0"/>
          </a:p>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26</a:t>
            </a:fld>
            <a:endParaRPr lang="en-US"/>
          </a:p>
        </p:txBody>
      </p:sp>
    </p:spTree>
    <p:extLst>
      <p:ext uri="{BB962C8B-B14F-4D97-AF65-F5344CB8AC3E}">
        <p14:creationId xmlns:p14="http://schemas.microsoft.com/office/powerpoint/2010/main" val="3487267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Agriculture</a:t>
            </a:r>
            <a:r>
              <a:rPr lang="en-US" baseline="0" dirty="0" smtClean="0"/>
              <a:t> work is both dangerous and hazardous. Growers should think in terms of their own personal safety as well as the safety and legal and moral responsibilities  that they have for their employees. </a:t>
            </a:r>
            <a:endParaRPr lang="en-US" dirty="0"/>
          </a:p>
        </p:txBody>
      </p:sp>
      <p:sp>
        <p:nvSpPr>
          <p:cNvPr id="4" name="Slide Number Placeholder 3"/>
          <p:cNvSpPr>
            <a:spLocks noGrp="1"/>
          </p:cNvSpPr>
          <p:nvPr>
            <p:ph type="sldNum" sz="quarter" idx="10"/>
          </p:nvPr>
        </p:nvSpPr>
        <p:spPr/>
        <p:txBody>
          <a:bodyPr/>
          <a:lstStyle/>
          <a:p>
            <a:fld id="{00BC8097-EA3A-425A-89EF-4375AB0F5290}" type="slidenum">
              <a:rPr lang="en-US" smtClean="0"/>
              <a:t>3</a:t>
            </a:fld>
            <a:endParaRPr lang="en-US" dirty="0"/>
          </a:p>
        </p:txBody>
      </p:sp>
    </p:spTree>
    <p:extLst>
      <p:ext uri="{BB962C8B-B14F-4D97-AF65-F5344CB8AC3E}">
        <p14:creationId xmlns:p14="http://schemas.microsoft.com/office/powerpoint/2010/main" val="355719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start by discussing eye protection. Potentials for eye injuries</a:t>
            </a:r>
            <a:r>
              <a:rPr lang="en-US" baseline="0" dirty="0" smtClean="0"/>
              <a:t> are everywhere. From apple pruning to pumpkin picking numerous farm activities have the potential to cause eye injury. We most commonly think about physical injury which can be addressed through safety glasses. Additionally, growers should consider protecting their eyes from excess UV radiation through either sunglasses or appropriately coated prescription glasses. Protecting one’s skin from excessive UV radiation is also very important. Routine use of hat and sunscreen should be standard practice. A 2011 study by the National Cancer Institute showed farmers have higher skin cancer rates than the general population. </a:t>
            </a:r>
            <a:endParaRPr lang="en-US" dirty="0"/>
          </a:p>
        </p:txBody>
      </p:sp>
      <p:sp>
        <p:nvSpPr>
          <p:cNvPr id="4" name="Slide Number Placeholder 3"/>
          <p:cNvSpPr>
            <a:spLocks noGrp="1"/>
          </p:cNvSpPr>
          <p:nvPr>
            <p:ph type="sldNum" sz="quarter" idx="10"/>
          </p:nvPr>
        </p:nvSpPr>
        <p:spPr/>
        <p:txBody>
          <a:bodyPr/>
          <a:lstStyle/>
          <a:p>
            <a:fld id="{00BC8097-EA3A-425A-89EF-4375AB0F5290}" type="slidenum">
              <a:rPr lang="en-US" smtClean="0"/>
              <a:t>4</a:t>
            </a:fld>
            <a:endParaRPr lang="en-US" dirty="0"/>
          </a:p>
        </p:txBody>
      </p:sp>
    </p:spTree>
    <p:extLst>
      <p:ext uri="{BB962C8B-B14F-4D97-AF65-F5344CB8AC3E}">
        <p14:creationId xmlns:p14="http://schemas.microsoft.com/office/powerpoint/2010/main" val="878107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Hearing loss is common among agriculture</a:t>
            </a:r>
            <a:r>
              <a:rPr lang="en-US" baseline="0" dirty="0" smtClean="0"/>
              <a:t> workers. The powered equipment in common use for many hours of each work day often generate noise levels of sufficient quantity to result in ear damage. Farmers and their employees should always wear hearing protection when warranted. Various types of hearing protectors offer varying degrees of protection. When deciding what type of hearing protectors to purchase, growers should consult manufacturer information and select those that afford the appropriate level of protection. </a:t>
            </a:r>
            <a:endParaRPr lang="en-US" dirty="0"/>
          </a:p>
        </p:txBody>
      </p:sp>
      <p:sp>
        <p:nvSpPr>
          <p:cNvPr id="4" name="Slide Number Placeholder 3"/>
          <p:cNvSpPr>
            <a:spLocks noGrp="1"/>
          </p:cNvSpPr>
          <p:nvPr>
            <p:ph type="sldNum" sz="quarter" idx="10"/>
          </p:nvPr>
        </p:nvSpPr>
        <p:spPr/>
        <p:txBody>
          <a:bodyPr/>
          <a:lstStyle/>
          <a:p>
            <a:fld id="{00BC8097-EA3A-425A-89EF-4375AB0F5290}" type="slidenum">
              <a:rPr lang="en-US" smtClean="0"/>
              <a:t>5</a:t>
            </a:fld>
            <a:endParaRPr lang="en-US" dirty="0"/>
          </a:p>
        </p:txBody>
      </p:sp>
    </p:spTree>
    <p:extLst>
      <p:ext uri="{BB962C8B-B14F-4D97-AF65-F5344CB8AC3E}">
        <p14:creationId xmlns:p14="http://schemas.microsoft.com/office/powerpoint/2010/main" val="3314527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Gloves and good shoes are also an important part of farm</a:t>
            </a:r>
            <a:r>
              <a:rPr lang="en-US" baseline="0" dirty="0" smtClean="0"/>
              <a:t> safety. Gloves should be appropriate for the size of the individual and the task being performed. Footwear should be selected that keeps feet dry and comfortable. They should be slip resistant and completely cover the foot. Open toed footwear is never recommended. Laces should always be tied to avoid slips, trips, or entanglements. </a:t>
            </a:r>
            <a:endParaRPr lang="en-US" dirty="0"/>
          </a:p>
        </p:txBody>
      </p:sp>
      <p:sp>
        <p:nvSpPr>
          <p:cNvPr id="4" name="Slide Number Placeholder 3"/>
          <p:cNvSpPr>
            <a:spLocks noGrp="1"/>
          </p:cNvSpPr>
          <p:nvPr>
            <p:ph type="sldNum" sz="quarter" idx="10"/>
          </p:nvPr>
        </p:nvSpPr>
        <p:spPr/>
        <p:txBody>
          <a:bodyPr/>
          <a:lstStyle/>
          <a:p>
            <a:fld id="{00BC8097-EA3A-425A-89EF-4375AB0F5290}" type="slidenum">
              <a:rPr lang="en-US" smtClean="0"/>
              <a:t>6</a:t>
            </a:fld>
            <a:endParaRPr lang="en-US" dirty="0"/>
          </a:p>
        </p:txBody>
      </p:sp>
    </p:spTree>
    <p:extLst>
      <p:ext uri="{BB962C8B-B14F-4D97-AF65-F5344CB8AC3E}">
        <p14:creationId xmlns:p14="http://schemas.microsoft.com/office/powerpoint/2010/main" val="1447056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 tunnels and greenhouses are particularly good places to experience excessively high temperatures in summer.</a:t>
            </a:r>
            <a:endParaRPr lang="en-US" dirty="0"/>
          </a:p>
        </p:txBody>
      </p:sp>
      <p:sp>
        <p:nvSpPr>
          <p:cNvPr id="4" name="Slide Number Placeholder 3"/>
          <p:cNvSpPr>
            <a:spLocks noGrp="1"/>
          </p:cNvSpPr>
          <p:nvPr>
            <p:ph type="sldNum" sz="quarter" idx="10"/>
          </p:nvPr>
        </p:nvSpPr>
        <p:spPr/>
        <p:txBody>
          <a:bodyPr/>
          <a:lstStyle/>
          <a:p>
            <a:fld id="{00BC8097-EA3A-425A-89EF-4375AB0F5290}" type="slidenum">
              <a:rPr lang="en-US" smtClean="0"/>
              <a:t>7</a:t>
            </a:fld>
            <a:endParaRPr lang="en-US" dirty="0"/>
          </a:p>
        </p:txBody>
      </p:sp>
    </p:spTree>
    <p:extLst>
      <p:ext uri="{BB962C8B-B14F-4D97-AF65-F5344CB8AC3E}">
        <p14:creationId xmlns:p14="http://schemas.microsoft.com/office/powerpoint/2010/main" val="2244322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Heat exhaustion and heat stroke are two common forms of heat induced illness. Extreme cases of heat stroke can be fatal</a:t>
            </a:r>
            <a:r>
              <a:rPr lang="en-US" baseline="0" dirty="0" smtClean="0"/>
              <a:t> and even when not a single event may result in long term health consequences. During periods of high heat it is critical that you and your employees have access to something to drink and exercise good judgment in amount of time spent on tasks and taking breaks. Growers may benefit from downloading apps that provide heat warning and advisory alerts. </a:t>
            </a:r>
            <a:r>
              <a:rPr lang="en-US" dirty="0" smtClean="0"/>
              <a:t> </a:t>
            </a:r>
            <a:endParaRPr lang="en-US" dirty="0"/>
          </a:p>
        </p:txBody>
      </p:sp>
      <p:sp>
        <p:nvSpPr>
          <p:cNvPr id="4" name="Slide Number Placeholder 3"/>
          <p:cNvSpPr>
            <a:spLocks noGrp="1"/>
          </p:cNvSpPr>
          <p:nvPr>
            <p:ph type="sldNum" sz="quarter" idx="10"/>
          </p:nvPr>
        </p:nvSpPr>
        <p:spPr/>
        <p:txBody>
          <a:bodyPr/>
          <a:lstStyle/>
          <a:p>
            <a:fld id="{00BC8097-EA3A-425A-89EF-4375AB0F5290}" type="slidenum">
              <a:rPr lang="en-US" smtClean="0"/>
              <a:t>8</a:t>
            </a:fld>
            <a:endParaRPr lang="en-US" dirty="0"/>
          </a:p>
        </p:txBody>
      </p:sp>
    </p:spTree>
    <p:extLst>
      <p:ext uri="{BB962C8B-B14F-4D97-AF65-F5344CB8AC3E}">
        <p14:creationId xmlns:p14="http://schemas.microsoft.com/office/powerpoint/2010/main" val="1505985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 until now this talk has largely centered on personal safety. It is important to understand just how dangerous this industry is for all who participate in it. The nature of the activities being performed, machinery and tools being utilized, typical long days, and the environment where the tasks are being performed, almost all have a degree of danger. According to US Dept. of Labor, 479 fatal</a:t>
            </a:r>
            <a:r>
              <a:rPr lang="en-US" baseline="0" dirty="0" smtClean="0"/>
              <a:t> </a:t>
            </a:r>
            <a:r>
              <a:rPr lang="en-US" dirty="0" smtClean="0"/>
              <a:t>accidents occurred in 2013 performing agriculture, forestry, fishing, and hunting occupations. The right half of the table shows just how truly dangerous agriculture is. The fatal injury rate per 100,000 full time equivalents is highest in the agriculture, forestry, fishing, and hunting category.</a:t>
            </a:r>
            <a:r>
              <a:rPr lang="en-US" baseline="0" dirty="0" smtClean="0"/>
              <a:t> The 22.2 per 100,000 rate for agriculture is nearly 70 percent higher than the next highest occupational sector.</a:t>
            </a:r>
            <a:endParaRPr lang="en-US" dirty="0"/>
          </a:p>
        </p:txBody>
      </p:sp>
      <p:sp>
        <p:nvSpPr>
          <p:cNvPr id="4" name="Slide Number Placeholder 3"/>
          <p:cNvSpPr>
            <a:spLocks noGrp="1"/>
          </p:cNvSpPr>
          <p:nvPr>
            <p:ph type="sldNum" sz="quarter" idx="10"/>
          </p:nvPr>
        </p:nvSpPr>
        <p:spPr/>
        <p:txBody>
          <a:bodyPr/>
          <a:lstStyle/>
          <a:p>
            <a:fld id="{00BC8097-EA3A-425A-89EF-4375AB0F5290}" type="slidenum">
              <a:rPr lang="en-US" smtClean="0"/>
              <a:t>9</a:t>
            </a:fld>
            <a:endParaRPr lang="en-US" dirty="0"/>
          </a:p>
        </p:txBody>
      </p:sp>
    </p:spTree>
    <p:extLst>
      <p:ext uri="{BB962C8B-B14F-4D97-AF65-F5344CB8AC3E}">
        <p14:creationId xmlns:p14="http://schemas.microsoft.com/office/powerpoint/2010/main" val="38927675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1"/>
          <p:cNvSpPr>
            <a:spLocks noGrp="1"/>
          </p:cNvSpPr>
          <p:nvPr>
            <p:ph type="ctrTitle" hasCustomPrompt="1"/>
          </p:nvPr>
        </p:nvSpPr>
        <p:spPr>
          <a:xfrm>
            <a:off x="2590800" y="2286000"/>
            <a:ext cx="6180224" cy="1470025"/>
          </a:xfrm>
        </p:spPr>
        <p:txBody>
          <a:bodyPr anchor="t"/>
          <a:lstStyle>
            <a:lvl1pPr algn="r">
              <a:defRPr b="1" cap="small" baseline="0">
                <a:solidFill>
                  <a:srgbClr val="0033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962400" y="4038600"/>
            <a:ext cx="4772528"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251"/>
            <a:ext cx="3721618" cy="6858000"/>
          </a:xfrm>
          <a:prstGeom prst="rect">
            <a:avLst/>
          </a:prstGeom>
        </p:spPr>
      </p:pic>
      <p:sp>
        <p:nvSpPr>
          <p:cNvPr id="10" name="Picture Placeholder 9"/>
          <p:cNvSpPr>
            <a:spLocks noGrp="1"/>
          </p:cNvSpPr>
          <p:nvPr>
            <p:ph type="pic" sz="quarter" idx="13" hasCustomPrompt="1"/>
          </p:nvPr>
        </p:nvSpPr>
        <p:spPr>
          <a:xfrm>
            <a:off x="6858000" y="5105400"/>
            <a:ext cx="1828800" cy="990600"/>
          </a:xfrm>
        </p:spPr>
        <p:txBody>
          <a:bodyPr>
            <a:normAutofit/>
          </a:bodyPr>
          <a:lstStyle>
            <a:lvl1pPr marL="0" indent="0" algn="ctr">
              <a:buNone/>
              <a:defRPr sz="2000" baseline="0"/>
            </a:lvl1pPr>
          </a:lstStyle>
          <a:p>
            <a:r>
              <a:rPr lang="en-US" dirty="0" smtClean="0"/>
              <a:t>Company Logo</a:t>
            </a:r>
            <a:endParaRPr lang="en-US" dirty="0"/>
          </a:p>
        </p:txBody>
      </p:sp>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68353" y="5109883"/>
            <a:ext cx="1938461" cy="1371600"/>
          </a:xfrm>
          <a:prstGeom prst="rect">
            <a:avLst/>
          </a:prstGeom>
        </p:spPr>
      </p:pic>
      <p:sp>
        <p:nvSpPr>
          <p:cNvPr id="11" name="Date Placeholder 10"/>
          <p:cNvSpPr>
            <a:spLocks noGrp="1"/>
          </p:cNvSpPr>
          <p:nvPr>
            <p:ph type="dt" sz="half" idx="14"/>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12" name="Footer Placeholder 11"/>
          <p:cNvSpPr>
            <a:spLocks noGrp="1"/>
          </p:cNvSpPr>
          <p:nvPr>
            <p:ph type="ftr" sz="quarter" idx="15"/>
          </p:nvPr>
        </p:nvSpPr>
        <p:spPr/>
        <p:txBody>
          <a:bodyPr/>
          <a:lstStyle>
            <a:lvl1pPr>
              <a:defRPr b="1">
                <a:solidFill>
                  <a:schemeClr val="accent3">
                    <a:lumMod val="75000"/>
                  </a:schemeClr>
                </a:solidFill>
              </a:defRPr>
            </a:lvl1pPr>
          </a:lstStyle>
          <a:p>
            <a:endParaRPr lang="en-US" dirty="0">
              <a:solidFill>
                <a:srgbClr val="9BBB59">
                  <a:lumMod val="75000"/>
                </a:srgbClr>
              </a:solidFill>
            </a:endParaRPr>
          </a:p>
        </p:txBody>
      </p:sp>
      <p:sp>
        <p:nvSpPr>
          <p:cNvPr id="13" name="Slide Number Placeholder 12"/>
          <p:cNvSpPr>
            <a:spLocks noGrp="1"/>
          </p:cNvSpPr>
          <p:nvPr>
            <p:ph type="sldNum" sz="quarter" idx="16"/>
          </p:nvPr>
        </p:nvSpPr>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078132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55600"/>
            <a:ext cx="819467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73100" y="1497013"/>
            <a:ext cx="3975100" cy="4759325"/>
          </a:xfrm>
        </p:spPr>
        <p:txBody>
          <a:bodyPr/>
          <a:lstStyle>
            <a:lvl4pPr>
              <a:defRPr baseline="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Text Placeholder 3"/>
          <p:cNvSpPr>
            <a:spLocks noGrp="1"/>
          </p:cNvSpPr>
          <p:nvPr>
            <p:ph type="body" sz="half" idx="2"/>
          </p:nvPr>
        </p:nvSpPr>
        <p:spPr>
          <a:xfrm>
            <a:off x="4937760" y="1497013"/>
            <a:ext cx="3977640" cy="4759325"/>
          </a:xfrm>
        </p:spPr>
        <p:txBody>
          <a:bodyPr/>
          <a:lstStyle>
            <a:lvl4pPr>
              <a:defRPr baseline="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3"/>
          <p:cNvSpPr>
            <a:spLocks noGrp="1"/>
          </p:cNvSpPr>
          <p:nvPr>
            <p:ph type="dt" sz="half" idx="10"/>
          </p:nvPr>
        </p:nvSpPr>
        <p:spPr>
          <a:xfrm>
            <a:off x="762000" y="6356350"/>
            <a:ext cx="2133600" cy="365125"/>
          </a:xfrm>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6" name="Footer Placeholder 4"/>
          <p:cNvSpPr>
            <a:spLocks noGrp="1"/>
          </p:cNvSpPr>
          <p:nvPr>
            <p:ph type="ftr" sz="quarter" idx="11"/>
          </p:nvPr>
        </p:nvSpPr>
        <p:spPr>
          <a:xfrm>
            <a:off x="3352800" y="6356350"/>
            <a:ext cx="2895600" cy="365125"/>
          </a:xfrm>
        </p:spPr>
        <p:txBody>
          <a:bodyPr/>
          <a:lstStyle/>
          <a:p>
            <a:endParaRPr lang="en-US" dirty="0">
              <a:solidFill>
                <a:prstClr val="black">
                  <a:tint val="75000"/>
                </a:prstClr>
              </a:solidFill>
            </a:endParaRPr>
          </a:p>
        </p:txBody>
      </p:sp>
      <p:sp>
        <p:nvSpPr>
          <p:cNvPr id="7" name="Slide Number Placeholder 5"/>
          <p:cNvSpPr>
            <a:spLocks noGrp="1"/>
          </p:cNvSpPr>
          <p:nvPr>
            <p:ph type="sldNum" sz="quarter" idx="12"/>
          </p:nvPr>
        </p:nvSpPr>
        <p:spPr>
          <a:xfrm>
            <a:off x="6705600" y="6356350"/>
            <a:ext cx="2133600" cy="365125"/>
          </a:xfrm>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83666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07507603"/>
      </p:ext>
    </p:extLst>
  </p:cSld>
  <p:clrMapOvr>
    <a:masterClrMapping/>
  </p:clrMapOvr>
  <p:transition spd="slow">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4352873"/>
      </p:ext>
    </p:extLst>
  </p:cSld>
  <p:clrMapOvr>
    <a:masterClrMapping/>
  </p:clrMapOvr>
  <p:transition spd="slow">
    <p:wipe di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Background Only">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3" name="Date Placeholder 3"/>
          <p:cNvSpPr>
            <a:spLocks noGrp="1"/>
          </p:cNvSpPr>
          <p:nvPr>
            <p:ph type="dt" sz="half" idx="10"/>
          </p:nvPr>
        </p:nvSpPr>
        <p:spPr>
          <a:xfrm>
            <a:off x="762000" y="6356350"/>
            <a:ext cx="2133600" cy="365125"/>
          </a:xfrm>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4" name="Footer Placeholder 4"/>
          <p:cNvSpPr>
            <a:spLocks noGrp="1"/>
          </p:cNvSpPr>
          <p:nvPr>
            <p:ph type="ftr" sz="quarter" idx="11"/>
          </p:nvPr>
        </p:nvSpPr>
        <p:spPr>
          <a:xfrm>
            <a:off x="3352800" y="6356350"/>
            <a:ext cx="2895600" cy="365125"/>
          </a:xfrm>
        </p:spPr>
        <p:txBody>
          <a:bodyPr/>
          <a:lstStyle/>
          <a:p>
            <a:endParaRPr lang="en-US" dirty="0">
              <a:solidFill>
                <a:prstClr val="black">
                  <a:tint val="75000"/>
                </a:prstClr>
              </a:solidFill>
            </a:endParaRPr>
          </a:p>
        </p:txBody>
      </p:sp>
      <p:sp>
        <p:nvSpPr>
          <p:cNvPr id="5" name="Slide Number Placeholder 5"/>
          <p:cNvSpPr>
            <a:spLocks noGrp="1"/>
          </p:cNvSpPr>
          <p:nvPr>
            <p:ph type="sldNum" sz="quarter" idx="12"/>
          </p:nvPr>
        </p:nvSpPr>
        <p:spPr>
          <a:xfrm>
            <a:off x="6705600" y="6356350"/>
            <a:ext cx="2133600" cy="365125"/>
          </a:xfrm>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24002156"/>
      </p:ext>
    </p:extLst>
  </p:cSld>
  <p:clrMapOvr>
    <a:masterClrMapping/>
  </p:clrMapOvr>
  <p:transition spd="slow">
    <p:wipe dir="d"/>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93783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590800" y="2286000"/>
            <a:ext cx="6180224" cy="1470025"/>
          </a:xfrm>
        </p:spPr>
        <p:txBody>
          <a:bodyPr anchor="t"/>
          <a:lstStyle>
            <a:lvl1pPr algn="r">
              <a:defRPr b="1" cap="small" baseline="0">
                <a:solidFill>
                  <a:srgbClr val="0033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962400" y="4038600"/>
            <a:ext cx="4772528"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Picture Placeholder 9"/>
          <p:cNvSpPr>
            <a:spLocks noGrp="1"/>
          </p:cNvSpPr>
          <p:nvPr>
            <p:ph type="pic" sz="quarter" idx="13" hasCustomPrompt="1"/>
          </p:nvPr>
        </p:nvSpPr>
        <p:spPr>
          <a:xfrm>
            <a:off x="6858000" y="5105400"/>
            <a:ext cx="1828800" cy="990600"/>
          </a:xfrm>
        </p:spPr>
        <p:txBody>
          <a:bodyPr>
            <a:normAutofit/>
          </a:bodyPr>
          <a:lstStyle>
            <a:lvl1pPr marL="0" indent="0" algn="ctr">
              <a:buNone/>
              <a:defRPr sz="2000" baseline="0"/>
            </a:lvl1pPr>
          </a:lstStyle>
          <a:p>
            <a:r>
              <a:rPr lang="en-US" dirty="0" smtClean="0"/>
              <a:t>Company Logo</a:t>
            </a:r>
            <a:endParaRPr lang="en-US" dirty="0"/>
          </a:p>
        </p:txBody>
      </p:sp>
      <p:sp>
        <p:nvSpPr>
          <p:cNvPr id="11" name="Date Placeholder 10"/>
          <p:cNvSpPr>
            <a:spLocks noGrp="1"/>
          </p:cNvSpPr>
          <p:nvPr>
            <p:ph type="dt" sz="half" idx="14"/>
          </p:nvPr>
        </p:nvSpPr>
        <p:spPr/>
        <p:txBody>
          <a:bodyPr/>
          <a:lstStyle/>
          <a:p>
            <a:fld id="{CF480EBF-B637-4E29-901C-1F986D078FBD}" type="datetimeFigureOut">
              <a:rPr lang="en-US" smtClean="0"/>
              <a:pPr/>
              <a:t>4/26/2016</a:t>
            </a:fld>
            <a:endParaRPr lang="en-US" dirty="0"/>
          </a:p>
        </p:txBody>
      </p:sp>
      <p:sp>
        <p:nvSpPr>
          <p:cNvPr id="12" name="Footer Placeholder 11"/>
          <p:cNvSpPr>
            <a:spLocks noGrp="1"/>
          </p:cNvSpPr>
          <p:nvPr>
            <p:ph type="ftr" sz="quarter" idx="15"/>
          </p:nvPr>
        </p:nvSpPr>
        <p:spPr/>
        <p:txBody>
          <a:bodyPr/>
          <a:lstStyle>
            <a:lvl1pPr>
              <a:defRPr b="1">
                <a:solidFill>
                  <a:schemeClr val="accent3">
                    <a:lumMod val="75000"/>
                  </a:schemeClr>
                </a:solidFill>
              </a:defRPr>
            </a:lvl1pPr>
          </a:lstStyle>
          <a:p>
            <a:endParaRPr lang="en-US" dirty="0"/>
          </a:p>
        </p:txBody>
      </p:sp>
      <p:sp>
        <p:nvSpPr>
          <p:cNvPr id="13" name="Slide Number Placeholder 12"/>
          <p:cNvSpPr>
            <a:spLocks noGrp="1"/>
          </p:cNvSpPr>
          <p:nvPr>
            <p:ph type="sldNum" sz="quarter" idx="16"/>
          </p:nvPr>
        </p:nvSpPr>
        <p:spPr/>
        <p:txBody>
          <a:bodyPr/>
          <a:lstStyle/>
          <a:p>
            <a:fld id="{7B50239F-9FC6-4EFF-A5EC-825530E2C95F}" type="slidenum">
              <a:rPr lang="en-US" smtClean="0"/>
              <a:pPr/>
              <a:t>‹#›</a:t>
            </a:fld>
            <a:endParaRPr lang="en-US" dirty="0"/>
          </a:p>
        </p:txBody>
      </p:sp>
    </p:spTree>
    <p:extLst>
      <p:ext uri="{BB962C8B-B14F-4D97-AF65-F5344CB8AC3E}">
        <p14:creationId xmlns:p14="http://schemas.microsoft.com/office/powerpoint/2010/main" val="402654500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684605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69963542"/>
      </p:ext>
    </p:extLst>
  </p:cSld>
  <p:clrMapOvr>
    <a:masterClrMapping/>
  </p:clrMapOvr>
  <p:transition spd="slow">
    <p:wipe dir="d"/>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98744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22552515"/>
      </p:ext>
    </p:extLst>
  </p:cSld>
  <p:clrMapOvr>
    <a:masterClrMapping/>
  </p:clrMapOvr>
  <p:transition spd="slow">
    <p:wipe di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3161049" y="-3176815"/>
            <a:ext cx="2819400" cy="9173031"/>
          </a:xfrm>
          <a:prstGeom prst="rect">
            <a:avLst/>
          </a:prstGeom>
        </p:spPr>
      </p:pic>
      <p:sp>
        <p:nvSpPr>
          <p:cNvPr id="2" name="Title 1"/>
          <p:cNvSpPr>
            <a:spLocks noGrp="1"/>
          </p:cNvSpPr>
          <p:nvPr>
            <p:ph type="title" hasCustomPrompt="1"/>
          </p:nvPr>
        </p:nvSpPr>
        <p:spPr>
          <a:xfrm>
            <a:off x="4572000" y="3048000"/>
            <a:ext cx="4343400" cy="1362075"/>
          </a:xfrm>
        </p:spPr>
        <p:txBody>
          <a:bodyPr anchor="b" anchorCtr="0"/>
          <a:lstStyle>
            <a:lvl1pPr algn="l">
              <a:defRPr sz="4000" b="1" cap="small" baseline="0">
                <a:solidFill>
                  <a:srgbClr val="003300"/>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
        <p:nvSpPr>
          <p:cNvPr id="10" name="Picture Placeholder 9"/>
          <p:cNvSpPr>
            <a:spLocks noGrp="1"/>
          </p:cNvSpPr>
          <p:nvPr>
            <p:ph type="pic" sz="quarter" idx="13" hasCustomPrompt="1"/>
          </p:nvPr>
        </p:nvSpPr>
        <p:spPr>
          <a:xfrm>
            <a:off x="6781800" y="5334000"/>
            <a:ext cx="2133600" cy="990600"/>
          </a:xfrm>
        </p:spPr>
        <p:txBody>
          <a:bodyPr>
            <a:normAutofit/>
          </a:bodyPr>
          <a:lstStyle>
            <a:lvl1pPr marL="0" indent="0" algn="ctr">
              <a:buNone/>
              <a:defRPr sz="1800"/>
            </a:lvl1pPr>
          </a:lstStyle>
          <a:p>
            <a:r>
              <a:rPr lang="en-US" dirty="0" smtClean="0"/>
              <a:t>Company Logo</a:t>
            </a:r>
            <a:endParaRPr lang="en-US" dirty="0"/>
          </a:p>
        </p:txBody>
      </p:sp>
    </p:spTree>
    <p:extLst>
      <p:ext uri="{BB962C8B-B14F-4D97-AF65-F5344CB8AC3E}">
        <p14:creationId xmlns:p14="http://schemas.microsoft.com/office/powerpoint/2010/main" val="425171712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8653174"/>
      </p:ext>
    </p:extLst>
  </p:cSld>
  <p:clrMapOvr>
    <a:masterClrMapping/>
  </p:clrMapOvr>
  <p:transition spd="slow">
    <p:wipe dir="d"/>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9221912"/>
      </p:ext>
    </p:extLst>
  </p:cSld>
  <p:clrMapOvr>
    <a:masterClrMapping/>
  </p:clrMapOvr>
  <p:transition spd="slow">
    <p:wipe dir="d"/>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96937286"/>
      </p:ext>
    </p:extLst>
  </p:cSld>
  <p:clrMapOvr>
    <a:masterClrMapping/>
  </p:clrMapOvr>
  <p:transition spd="slow">
    <p:wipe dir="d"/>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9332018"/>
      </p:ext>
    </p:extLst>
  </p:cSld>
  <p:clrMapOvr>
    <a:masterClrMapping/>
  </p:clrMapOvr>
  <p:transition spd="slow">
    <p:wipe dir="d"/>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0553138"/>
      </p:ext>
    </p:extLst>
  </p:cSld>
  <p:clrMapOvr>
    <a:masterClrMapping/>
  </p:clrMapOvr>
  <p:transition spd="slow">
    <p:wipe dir="d"/>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3038295"/>
      </p:ext>
    </p:extLst>
  </p:cSld>
  <p:clrMapOvr>
    <a:masterClrMapping/>
  </p:clrMapOvr>
  <p:transition spd="slow">
    <p:wipe dir="d"/>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2886201"/>
      </p:ext>
    </p:extLst>
  </p:cSld>
  <p:clrMapOvr>
    <a:masterClrMapping/>
  </p:clrMapOvr>
  <p:transition spd="slow">
    <p:wipe dir="d"/>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684605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69963542"/>
      </p:ext>
    </p:extLst>
  </p:cSld>
  <p:clrMapOvr>
    <a:masterClrMapping/>
  </p:clrMapOvr>
  <p:transition spd="slow">
    <p:wipe dir="d"/>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98744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269632"/>
            <a:ext cx="8077200" cy="1143000"/>
          </a:xfrm>
        </p:spPr>
        <p:txBody>
          <a:bodyPr anchor="ctr" anchorCtr="0"/>
          <a:lstStyle>
            <a:lvl1pPr algn="l">
              <a:defRPr lang="en-US" dirty="0"/>
            </a:lvl1pPr>
          </a:lstStyle>
          <a:p>
            <a:r>
              <a:rPr lang="en-US" dirty="0" smtClean="0"/>
              <a:t>Click To Edit Master Title Style</a:t>
            </a:r>
            <a:endParaRPr lang="en-US" dirty="0"/>
          </a:p>
        </p:txBody>
      </p:sp>
      <p:sp>
        <p:nvSpPr>
          <p:cNvPr id="3" name="Content Placeholder 2"/>
          <p:cNvSpPr>
            <a:spLocks noGrp="1"/>
          </p:cNvSpPr>
          <p:nvPr>
            <p:ph idx="1"/>
          </p:nvPr>
        </p:nvSpPr>
        <p:spPr>
          <a:xfrm>
            <a:off x="762000" y="1596413"/>
            <a:ext cx="80772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705600" y="6356350"/>
            <a:ext cx="2133600" cy="365125"/>
          </a:xfrm>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488771"/>
      </p:ext>
    </p:extLst>
  </p:cSld>
  <p:clrMapOvr>
    <a:masterClrMapping/>
  </p:clrMapOvr>
  <p:transition spd="slow">
    <p:wipe dir="d"/>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22552515"/>
      </p:ext>
    </p:extLst>
  </p:cSld>
  <p:clrMapOvr>
    <a:masterClrMapping/>
  </p:clrMapOvr>
  <p:transition spd="slow">
    <p:wipe dir="d"/>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8653174"/>
      </p:ext>
    </p:extLst>
  </p:cSld>
  <p:clrMapOvr>
    <a:masterClrMapping/>
  </p:clrMapOvr>
  <p:transition spd="slow">
    <p:wipe dir="d"/>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9221912"/>
      </p:ext>
    </p:extLst>
  </p:cSld>
  <p:clrMapOvr>
    <a:masterClrMapping/>
  </p:clrMapOvr>
  <p:transition spd="slow">
    <p:wipe dir="d"/>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96937286"/>
      </p:ext>
    </p:extLst>
  </p:cSld>
  <p:clrMapOvr>
    <a:masterClrMapping/>
  </p:clrMapOvr>
  <p:transition spd="slow">
    <p:wipe dir="d"/>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9332018"/>
      </p:ext>
    </p:extLst>
  </p:cSld>
  <p:clrMapOvr>
    <a:masterClrMapping/>
  </p:clrMapOvr>
  <p:transition spd="slow">
    <p:wipe dir="d"/>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0553138"/>
      </p:ext>
    </p:extLst>
  </p:cSld>
  <p:clrMapOvr>
    <a:masterClrMapping/>
  </p:clrMapOvr>
  <p:transition spd="slow">
    <p:wipe dir="d"/>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3038295"/>
      </p:ext>
    </p:extLst>
  </p:cSld>
  <p:clrMapOvr>
    <a:masterClrMapping/>
  </p:clrMapOvr>
  <p:transition spd="slow">
    <p:wipe dir="d"/>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2886201"/>
      </p:ext>
    </p:extLst>
  </p:cSld>
  <p:clrMapOvr>
    <a:masterClrMapping/>
  </p:clrMapOvr>
  <p:transition spd="slow">
    <p:wipe dir="d"/>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684605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69963542"/>
      </p:ext>
    </p:extLst>
  </p:cSld>
  <p:clrMapOvr>
    <a:masterClrMapping/>
  </p:clrMapOvr>
  <p:transition spd="slow">
    <p:wipe di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49712654"/>
      </p:ext>
    </p:extLst>
  </p:cSld>
  <p:clrMapOvr>
    <a:masterClrMapping/>
  </p:clrMapOvr>
  <p:transition spd="slow">
    <p:wipe dir="d"/>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987446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22552515"/>
      </p:ext>
    </p:extLst>
  </p:cSld>
  <p:clrMapOvr>
    <a:masterClrMapping/>
  </p:clrMapOvr>
  <p:transition spd="slow">
    <p:wipe dir="d"/>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8653174"/>
      </p:ext>
    </p:extLst>
  </p:cSld>
  <p:clrMapOvr>
    <a:masterClrMapping/>
  </p:clrMapOvr>
  <p:transition spd="slow">
    <p:wipe dir="d"/>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9221912"/>
      </p:ext>
    </p:extLst>
  </p:cSld>
  <p:clrMapOvr>
    <a:masterClrMapping/>
  </p:clrMapOvr>
  <p:transition spd="slow">
    <p:wipe dir="d"/>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96937286"/>
      </p:ext>
    </p:extLst>
  </p:cSld>
  <p:clrMapOvr>
    <a:masterClrMapping/>
  </p:clrMapOvr>
  <p:transition spd="slow">
    <p:wipe dir="d"/>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9332018"/>
      </p:ext>
    </p:extLst>
  </p:cSld>
  <p:clrMapOvr>
    <a:masterClrMapping/>
  </p:clrMapOvr>
  <p:transition spd="slow">
    <p:wipe dir="d"/>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0553138"/>
      </p:ext>
    </p:extLst>
  </p:cSld>
  <p:clrMapOvr>
    <a:masterClrMapping/>
  </p:clrMapOvr>
  <p:transition spd="slow">
    <p:wipe dir="d"/>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3038295"/>
      </p:ext>
    </p:extLst>
  </p:cSld>
  <p:clrMapOvr>
    <a:masterClrMapping/>
  </p:clrMapOvr>
  <p:transition spd="slow">
    <p:wipe dir="d"/>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2886201"/>
      </p:ext>
    </p:extLst>
  </p:cSld>
  <p:clrMapOvr>
    <a:masterClrMapping/>
  </p:clrMapOvr>
  <p:transition spd="slow">
    <p:wipe di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36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36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31965263"/>
      </p:ext>
    </p:extLst>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036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3118958"/>
      </p:ext>
    </p:extLst>
  </p:cSld>
  <p:clrMapOvr>
    <a:masterClrMapping/>
  </p:clrMapOvr>
  <p:transition spd="slow">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43046307"/>
      </p:ext>
    </p:extLst>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3654015"/>
      </p:ext>
    </p:extLst>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274638"/>
            <a:ext cx="5867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78851355"/>
      </p:ext>
    </p:extLst>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Placeholder 1"/>
          <p:cNvSpPr>
            <a:spLocks noGrp="1"/>
          </p:cNvSpPr>
          <p:nvPr>
            <p:ph type="title"/>
          </p:nvPr>
        </p:nvSpPr>
        <p:spPr>
          <a:xfrm>
            <a:off x="762000" y="274638"/>
            <a:ext cx="80772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1600200"/>
            <a:ext cx="80772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20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3528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7056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pic>
        <p:nvPicPr>
          <p:cNvPr id="8" name="Picture 7"/>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152400" y="-109183"/>
            <a:ext cx="818707" cy="7083189"/>
          </a:xfrm>
          <a:prstGeom prst="rect">
            <a:avLst/>
          </a:prstGeom>
        </p:spPr>
      </p:pic>
      <p:pic>
        <p:nvPicPr>
          <p:cNvPr id="9" name="Picture 8"/>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7635622" y="5833887"/>
            <a:ext cx="1259660" cy="891300"/>
          </a:xfrm>
          <a:prstGeom prst="rect">
            <a:avLst/>
          </a:prstGeom>
        </p:spPr>
      </p:pic>
      <p:pic>
        <p:nvPicPr>
          <p:cNvPr id="11" name="Picture 10"/>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6629400" y="5833887"/>
            <a:ext cx="826744" cy="933701"/>
          </a:xfrm>
          <a:prstGeom prst="rect">
            <a:avLst/>
          </a:prstGeom>
        </p:spPr>
      </p:pic>
    </p:spTree>
    <p:extLst>
      <p:ext uri="{BB962C8B-B14F-4D97-AF65-F5344CB8AC3E}">
        <p14:creationId xmlns:p14="http://schemas.microsoft.com/office/powerpoint/2010/main" val="78616002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transition spd="slow">
    <p:wipe dir="d"/>
  </p:transition>
  <p:timing>
    <p:tnLst>
      <p:par>
        <p:cTn id="1" dur="indefinite" restart="never" nodeType="tmRoot"/>
      </p:par>
    </p:tnLst>
  </p:timing>
  <p:txStyles>
    <p:titleStyle>
      <a:lvl1pPr algn="l" defTabSz="914400" rtl="0" eaLnBrk="1" latinLnBrk="0" hangingPunct="1">
        <a:spcBef>
          <a:spcPct val="0"/>
        </a:spcBef>
        <a:buNone/>
        <a:defRPr lang="en-US" sz="4400" kern="1200" dirty="0" smtClean="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365964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ransition spd="slow">
    <p:wipe dir="d"/>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365964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ransition spd="slow">
    <p:wipe dir="d"/>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480EBF-B637-4E29-901C-1F986D078FBD}" type="datetimeFigureOut">
              <a:rPr lang="en-US" smtClean="0">
                <a:solidFill>
                  <a:prstClr val="black">
                    <a:tint val="75000"/>
                  </a:prstClr>
                </a:solidFill>
              </a:rPr>
              <a:pPr/>
              <a:t>4/26/2016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50239F-9FC6-4EFF-A5EC-825530E2C9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365964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ransition spd="slow">
    <p:wipe dir="d"/>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microsoft.com/office/2007/relationships/media" Target="../media/media1.m4a"/><Relationship Id="rId7" Type="http://schemas.openxmlformats.org/officeDocument/2006/relationships/hyperlink" Target="http://www.newillinoisfarmers.org/"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1.m4a"/><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9.xml"/><Relationship Id="rId7" Type="http://schemas.openxmlformats.org/officeDocument/2006/relationships/image" Target="../media/image18.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12.png"/><Relationship Id="rId5" Type="http://schemas.openxmlformats.org/officeDocument/2006/relationships/hyperlink" Target="http://www.aces.edu/farmsafety/documents/Tractor_Machinery.pdf"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hyperlink" Target="http://www.aces.edu/farmsafety/documents/Electrical_color.pdf" TargetMode="External"/><Relationship Id="rId13" Type="http://schemas.openxmlformats.org/officeDocument/2006/relationships/hyperlink" Target="http://www.aces.edu/farmsafety/documents/Toxic_color.pdf" TargetMode="External"/><Relationship Id="rId3" Type="http://schemas.openxmlformats.org/officeDocument/2006/relationships/slideLayout" Target="../slideLayouts/slideLayout3.xml"/><Relationship Id="rId7" Type="http://schemas.openxmlformats.org/officeDocument/2006/relationships/hyperlink" Target="http://www.aces.edu/farmsafety/documents/General_color.pdf" TargetMode="External"/><Relationship Id="rId12" Type="http://schemas.openxmlformats.org/officeDocument/2006/relationships/hyperlink" Target="http://www.aces.edu/farmsafety/documents/Animal_color.pdf" TargetMode="External"/><Relationship Id="rId17" Type="http://schemas.openxmlformats.org/officeDocument/2006/relationships/image" Target="../media/image12.png"/><Relationship Id="rId2" Type="http://schemas.openxmlformats.org/officeDocument/2006/relationships/audio" Target="../media/media14.wav"/><Relationship Id="rId16" Type="http://schemas.openxmlformats.org/officeDocument/2006/relationships/hyperlink" Target="http://www.youtube.com/watch?v=uBoINyG7USU" TargetMode="External"/><Relationship Id="rId1" Type="http://schemas.microsoft.com/office/2007/relationships/media" Target="../media/media14.wav"/><Relationship Id="rId6" Type="http://schemas.openxmlformats.org/officeDocument/2006/relationships/hyperlink" Target="http://www.aces.edu/farmsafety/documents/Farm_Safety_Plan_Pre.pdf" TargetMode="External"/><Relationship Id="rId11" Type="http://schemas.openxmlformats.org/officeDocument/2006/relationships/hyperlink" Target="http://www.aces.edu/farmsafety/documents/Machinery_color.pdf" TargetMode="External"/><Relationship Id="rId5" Type="http://schemas.openxmlformats.org/officeDocument/2006/relationships/hyperlink" Target="http://www.aces.edu/farmsafety/documents/Farm_Safety_Plan.pdf" TargetMode="External"/><Relationship Id="rId15" Type="http://schemas.openxmlformats.org/officeDocument/2006/relationships/hyperlink" Target="http://www.youtube.com/watch?v=0wQmOGj6PFU" TargetMode="External"/><Relationship Id="rId10" Type="http://schemas.openxmlformats.org/officeDocument/2006/relationships/hyperlink" Target="http://www.aces.edu/farmsafety/documents/Tool_color.pdf" TargetMode="External"/><Relationship Id="rId4" Type="http://schemas.openxmlformats.org/officeDocument/2006/relationships/notesSlide" Target="../notesSlides/notesSlide14.xml"/><Relationship Id="rId9" Type="http://schemas.openxmlformats.org/officeDocument/2006/relationships/hyperlink" Target="http://www.aces.edu/farmsafety/documents/Fire_color.pdf" TargetMode="External"/><Relationship Id="rId14" Type="http://schemas.openxmlformats.org/officeDocument/2006/relationships/hyperlink" Target="http://www.aces.edu/farmsafety/documents/Rules.doc"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hyperlink" Target="http://web.extension.illinois.edu/forestry/timber_harvest/logging_chain_safety.html" TargetMode="Externa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12.png"/><Relationship Id="rId5" Type="http://schemas.openxmlformats.org/officeDocument/2006/relationships/image" Target="../media/image1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1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tags" Target="../tags/tag5.xml"/><Relationship Id="rId7" Type="http://schemas.openxmlformats.org/officeDocument/2006/relationships/notesSlide" Target="../notesSlides/notesSlide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1.xml"/><Relationship Id="rId5" Type="http://schemas.openxmlformats.org/officeDocument/2006/relationships/audio" Target="../media/media2.wav"/><Relationship Id="rId4" Type="http://schemas.microsoft.com/office/2007/relationships/media" Target="../media/media2.wav"/><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hyperlink" Target="http://umaine.edu/publications/2326e/" TargetMode="Externa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12.png"/><Relationship Id="rId5" Type="http://schemas.openxmlformats.org/officeDocument/2006/relationships/image" Target="../media/image2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1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23.png"/><Relationship Id="rId5" Type="http://schemas.openxmlformats.org/officeDocument/2006/relationships/hyperlink" Target="http://www.epa.gov/agriculture/htc.html" TargetMode="Externa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12.png"/><Relationship Id="rId5" Type="http://schemas.openxmlformats.org/officeDocument/2006/relationships/image" Target="../media/image2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1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hyperlink" Target="mailto:weinzier@illinois.edu" TargetMode="External"/><Relationship Id="rId3" Type="http://schemas.openxmlformats.org/officeDocument/2006/relationships/tags" Target="../tags/tag8.xml"/><Relationship Id="rId7" Type="http://schemas.openxmlformats.org/officeDocument/2006/relationships/hyperlink" Target="mailto:jshafer@illinois.edu" TargetMode="Externa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hyperlink" Target="mailto:jkindhar@illinois.edu" TargetMode="External"/><Relationship Id="rId5" Type="http://schemas.openxmlformats.org/officeDocument/2006/relationships/notesSlide" Target="../notesSlides/notesSlide25.xml"/><Relationship Id="rId4"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hyperlink" Target="http://web.extension.illinois.edu/smallfarm/" TargetMode="External"/><Relationship Id="rId3" Type="http://schemas.microsoft.com/office/2007/relationships/media" Target="../media/media25.m4a"/><Relationship Id="rId7" Type="http://schemas.openxmlformats.org/officeDocument/2006/relationships/image" Target="../media/image10.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notesSlide" Target="../notesSlides/notesSlide26.xml"/><Relationship Id="rId5" Type="http://schemas.openxmlformats.org/officeDocument/2006/relationships/slideLayout" Target="../slideLayouts/slideLayout3.xml"/><Relationship Id="rId10" Type="http://schemas.openxmlformats.org/officeDocument/2006/relationships/image" Target="../media/image11.png"/><Relationship Id="rId4" Type="http://schemas.openxmlformats.org/officeDocument/2006/relationships/audio" Target="../media/media25.m4a"/><Relationship Id="rId9" Type="http://schemas.openxmlformats.org/officeDocument/2006/relationships/hyperlink" Target="http://www.start2farm.gov/"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2.png"/><Relationship Id="rId5" Type="http://schemas.openxmlformats.org/officeDocument/2006/relationships/image" Target="../media/image13.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1600200" y="1524000"/>
            <a:ext cx="7162800" cy="3276600"/>
          </a:xfrm>
        </p:spPr>
        <p:txBody>
          <a:bodyPr>
            <a:normAutofit fontScale="90000"/>
          </a:bodyPr>
          <a:lstStyle/>
          <a:p>
            <a:r>
              <a:rPr lang="en-US" sz="3600" b="0" dirty="0" smtClean="0">
                <a:solidFill>
                  <a:srgbClr val="0000FF"/>
                </a:solidFill>
              </a:rPr>
              <a:t>Preparing a New Generation </a:t>
            </a:r>
            <a:br>
              <a:rPr lang="en-US" sz="3600" b="0" dirty="0" smtClean="0">
                <a:solidFill>
                  <a:srgbClr val="0000FF"/>
                </a:solidFill>
              </a:rPr>
            </a:br>
            <a:r>
              <a:rPr lang="en-US" sz="3600" b="0" dirty="0" smtClean="0">
                <a:solidFill>
                  <a:srgbClr val="0000FF"/>
                </a:solidFill>
              </a:rPr>
              <a:t>of Illinois Fruit and Vegetable Farmers</a:t>
            </a:r>
            <a:r>
              <a:rPr lang="en-US" sz="2800" dirty="0" smtClean="0"/>
              <a:t/>
            </a:r>
            <a:br>
              <a:rPr lang="en-US" sz="2800" dirty="0" smtClean="0"/>
            </a:br>
            <a:r>
              <a:rPr lang="en-US" sz="2800" dirty="0"/>
              <a:t/>
            </a:r>
            <a:br>
              <a:rPr lang="en-US" sz="2800" dirty="0"/>
            </a:br>
            <a:r>
              <a:rPr lang="en-US" sz="2700" b="0" cap="none" dirty="0" smtClean="0"/>
              <a:t>a</a:t>
            </a:r>
            <a:r>
              <a:rPr lang="en-US" sz="2700" dirty="0" smtClean="0"/>
              <a:t> </a:t>
            </a:r>
            <a:r>
              <a:rPr lang="en-US" sz="2700" b="0" dirty="0" smtClean="0"/>
              <a:t>USDA </a:t>
            </a:r>
            <a:r>
              <a:rPr lang="en-US" sz="2700" b="0" dirty="0"/>
              <a:t>NIFA Beginning Farmer and Rancher </a:t>
            </a:r>
            <a:r>
              <a:rPr lang="en-US" sz="2700" b="0" dirty="0" smtClean="0"/>
              <a:t/>
            </a:r>
            <a:br>
              <a:rPr lang="en-US" sz="2700" b="0" dirty="0" smtClean="0"/>
            </a:br>
            <a:r>
              <a:rPr lang="en-US" sz="2700" b="0" dirty="0" smtClean="0"/>
              <a:t>Development Program Project </a:t>
            </a:r>
            <a:r>
              <a:rPr lang="en-US" sz="2700" b="0" dirty="0"/>
              <a:t/>
            </a:r>
            <a:br>
              <a:rPr lang="en-US" sz="2700" b="0" dirty="0"/>
            </a:br>
            <a:r>
              <a:rPr lang="en-US" sz="2700" b="0" dirty="0"/>
              <a:t>Grant # </a:t>
            </a:r>
            <a:r>
              <a:rPr lang="en-US" sz="2700" b="0" dirty="0" smtClean="0"/>
              <a:t>2012-49400-19565</a:t>
            </a:r>
            <a:br>
              <a:rPr lang="en-US" sz="2700" b="0" dirty="0" smtClean="0"/>
            </a:br>
            <a:r>
              <a:rPr lang="en-US" sz="2700" b="0" dirty="0"/>
              <a:t/>
            </a:r>
            <a:br>
              <a:rPr lang="en-US" sz="2700" b="0" dirty="0"/>
            </a:br>
            <a:r>
              <a:rPr lang="en-US" sz="2700" b="0" cap="none" dirty="0" smtClean="0">
                <a:hlinkClick r:id="rId7"/>
              </a:rPr>
              <a:t>http://www.newillinoisfarmers.org</a:t>
            </a:r>
            <a:r>
              <a:rPr lang="en-US" sz="2700" b="0" cap="none" dirty="0" smtClean="0"/>
              <a:t> </a:t>
            </a:r>
            <a:r>
              <a:rPr lang="en-US" sz="2700" b="0" dirty="0" smtClean="0"/>
              <a:t> </a:t>
            </a:r>
            <a:r>
              <a:rPr lang="en-US" sz="1600" b="0" dirty="0" smtClean="0"/>
              <a:t/>
            </a:r>
            <a:br>
              <a:rPr lang="en-US" sz="1600" b="0" dirty="0" smtClean="0"/>
            </a:br>
            <a:endParaRPr lang="en-US" sz="1600" b="0" dirty="0">
              <a:solidFill>
                <a:srgbClr val="0000FF"/>
              </a:solidFill>
            </a:endParaRPr>
          </a:p>
        </p:txBody>
      </p:sp>
      <p:pic>
        <p:nvPicPr>
          <p:cNvPr id="1026" name="Picture 2" descr="uiext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261234" y="152400"/>
            <a:ext cx="3606166" cy="93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descr="Illinois Migrant Council - Mozilla Firefox"/>
          <p:cNvPicPr>
            <a:picLocks noChangeAspect="1"/>
          </p:cNvPicPr>
          <p:nvPr/>
        </p:nvPicPr>
        <p:blipFill rotWithShape="1">
          <a:blip r:embed="rId9" cstate="email">
            <a:extLst>
              <a:ext uri="{28A0092B-C50C-407E-A947-70E740481C1C}">
                <a14:useLocalDpi xmlns:a14="http://schemas.microsoft.com/office/drawing/2010/main"/>
              </a:ext>
            </a:extLst>
          </a:blip>
          <a:srcRect t="22484" r="25979"/>
          <a:stretch/>
        </p:blipFill>
        <p:spPr>
          <a:xfrm>
            <a:off x="6248400" y="726831"/>
            <a:ext cx="2430046" cy="363540"/>
          </a:xfrm>
          <a:prstGeom prst="rect">
            <a:avLst/>
          </a:prstGeom>
        </p:spPr>
      </p:pic>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76854448"/>
      </p:ext>
    </p:extLst>
  </p:cSld>
  <p:clrMapOvr>
    <a:masterClrMapping/>
  </p:clrMapOvr>
  <p:transition spd="slow" advTm="400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600200"/>
            <a:ext cx="9452645" cy="372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96558777"/>
      </p:ext>
    </p:extLst>
  </p:cSld>
  <p:clrMapOvr>
    <a:masterClrMapping/>
  </p:clrMapOvr>
  <p:transition spd="slow" advTm="1576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Perils</a:t>
            </a:r>
            <a:endParaRPr lang="en-US" dirty="0"/>
          </a:p>
        </p:txBody>
      </p:sp>
      <p:sp>
        <p:nvSpPr>
          <p:cNvPr id="3" name="Content Placeholder 2"/>
          <p:cNvSpPr>
            <a:spLocks noGrp="1"/>
          </p:cNvSpPr>
          <p:nvPr>
            <p:ph idx="1"/>
          </p:nvPr>
        </p:nvSpPr>
        <p:spPr/>
        <p:txBody>
          <a:bodyPr/>
          <a:lstStyle/>
          <a:p>
            <a:r>
              <a:rPr lang="en-US" dirty="0" smtClean="0"/>
              <a:t>Tractor Rollovers</a:t>
            </a:r>
          </a:p>
          <a:p>
            <a:r>
              <a:rPr lang="en-US" dirty="0" smtClean="0"/>
              <a:t>Power Take Off and or </a:t>
            </a:r>
            <a:r>
              <a:rPr lang="en-US" dirty="0"/>
              <a:t>M</a:t>
            </a:r>
            <a:r>
              <a:rPr lang="en-US" dirty="0" smtClean="0"/>
              <a:t>achinery Entanglement</a:t>
            </a:r>
          </a:p>
          <a:p>
            <a:r>
              <a:rPr lang="en-US" dirty="0" smtClean="0"/>
              <a:t>Grain Bin Accidents</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96229091"/>
      </p:ext>
    </p:extLst>
  </p:cSld>
  <p:clrMapOvr>
    <a:masterClrMapping/>
  </p:clrMapOvr>
  <p:transition spd="slow" advTm="2429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0251" y="533400"/>
            <a:ext cx="6724650" cy="908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905000"/>
            <a:ext cx="8991600" cy="190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89" y="3811101"/>
            <a:ext cx="9006689" cy="1349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25663279"/>
      </p:ext>
    </p:extLst>
  </p:cSld>
  <p:clrMapOvr>
    <a:masterClrMapping/>
  </p:clrMapOvr>
  <p:transition spd="slow" advTm="4964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on Tractor Safety</a:t>
            </a:r>
            <a:endParaRPr lang="en-US" dirty="0"/>
          </a:p>
        </p:txBody>
      </p:sp>
      <p:sp>
        <p:nvSpPr>
          <p:cNvPr id="3" name="Content Placeholder 2"/>
          <p:cNvSpPr>
            <a:spLocks noGrp="1"/>
          </p:cNvSpPr>
          <p:nvPr>
            <p:ph idx="1"/>
          </p:nvPr>
        </p:nvSpPr>
        <p:spPr/>
        <p:txBody>
          <a:bodyPr/>
          <a:lstStyle/>
          <a:p>
            <a:r>
              <a:rPr lang="en-US" dirty="0">
                <a:hlinkClick r:id="rId5"/>
              </a:rPr>
              <a:t>http://</a:t>
            </a:r>
            <a:r>
              <a:rPr lang="en-US" dirty="0" smtClean="0">
                <a:hlinkClick r:id="rId5"/>
              </a:rPr>
              <a:t>www.aces.edu/farmsafety/documents/Tractor_Machinery.pdf</a:t>
            </a:r>
            <a:endParaRPr lang="en-US" dirty="0" smtClean="0"/>
          </a:p>
          <a:p>
            <a:endParaRPr lang="en-US" dirty="0"/>
          </a:p>
          <a:p>
            <a:pPr lvl="1"/>
            <a:r>
              <a:rPr lang="en-US" dirty="0" smtClean="0"/>
              <a:t>A graphic slide set from Alabama Extension showing consequences of tractor and machinery accidents.</a:t>
            </a:r>
          </a:p>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504723777"/>
      </p:ext>
    </p:extLst>
  </p:cSld>
  <p:clrMapOvr>
    <a:masterClrMapping/>
  </p:clrMapOvr>
  <p:transition spd="slow" advTm="13400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70719" y="76200"/>
            <a:ext cx="8077200" cy="1143000"/>
          </a:xfrm>
        </p:spPr>
        <p:txBody>
          <a:bodyPr/>
          <a:lstStyle/>
          <a:p>
            <a:r>
              <a:rPr lang="en-US" dirty="0" smtClean="0"/>
              <a:t>More from Alabama Extension</a:t>
            </a:r>
            <a:endParaRPr lang="en-US" dirty="0"/>
          </a:p>
        </p:txBody>
      </p:sp>
      <p:sp>
        <p:nvSpPr>
          <p:cNvPr id="6" name="Content Placeholder 5"/>
          <p:cNvSpPr>
            <a:spLocks noGrp="1"/>
          </p:cNvSpPr>
          <p:nvPr>
            <p:ph idx="1"/>
          </p:nvPr>
        </p:nvSpPr>
        <p:spPr>
          <a:xfrm>
            <a:off x="762000" y="990601"/>
            <a:ext cx="8077200" cy="5227638"/>
          </a:xfrm>
        </p:spPr>
        <p:txBody>
          <a:bodyPr>
            <a:normAutofit fontScale="25000" lnSpcReduction="20000"/>
          </a:bodyPr>
          <a:lstStyle/>
          <a:p>
            <a:pPr>
              <a:lnSpc>
                <a:spcPct val="170000"/>
              </a:lnSpc>
              <a:buFont typeface="Arial"/>
              <a:buChar char="•"/>
            </a:pPr>
            <a:r>
              <a:rPr lang="en-US" sz="6400" dirty="0" smtClean="0">
                <a:solidFill>
                  <a:srgbClr val="3395B7"/>
                </a:solidFill>
                <a:latin typeface="Arial"/>
                <a:hlinkClick r:id="rId5"/>
              </a:rPr>
              <a:t>A </a:t>
            </a:r>
            <a:r>
              <a:rPr lang="en-US" sz="6400" dirty="0">
                <a:solidFill>
                  <a:srgbClr val="3395B7"/>
                </a:solidFill>
                <a:latin typeface="Arial"/>
                <a:hlinkClick r:id="rId5"/>
              </a:rPr>
              <a:t>Farm Safety Management Plan for Alabama Farmers</a:t>
            </a:r>
            <a:r>
              <a:rPr lang="en-US" sz="6400" dirty="0">
                <a:solidFill>
                  <a:srgbClr val="000000"/>
                </a:solidFill>
                <a:latin typeface="Arial"/>
              </a:rPr>
              <a:t> </a:t>
            </a:r>
            <a:r>
              <a:rPr lang="en-US" sz="6400" i="1" dirty="0">
                <a:solidFill>
                  <a:srgbClr val="000000"/>
                </a:solidFill>
                <a:latin typeface="Arial"/>
              </a:rPr>
              <a:t>(PDF file)</a:t>
            </a:r>
            <a:r>
              <a:rPr lang="en-US" sz="6400" dirty="0">
                <a:solidFill>
                  <a:srgbClr val="000000"/>
                </a:solidFill>
                <a:latin typeface="Arial"/>
              </a:rPr>
              <a:t> - without pictures</a:t>
            </a:r>
          </a:p>
          <a:p>
            <a:pPr>
              <a:lnSpc>
                <a:spcPct val="170000"/>
              </a:lnSpc>
              <a:buFont typeface="Arial"/>
              <a:buChar char="•"/>
            </a:pPr>
            <a:r>
              <a:rPr lang="en-US" sz="6400" dirty="0">
                <a:solidFill>
                  <a:srgbClr val="3395B7"/>
                </a:solidFill>
                <a:latin typeface="Arial"/>
                <a:hlinkClick r:id="rId6"/>
              </a:rPr>
              <a:t>Farm Safety Management Plan Presentation</a:t>
            </a:r>
            <a:r>
              <a:rPr lang="en-US" sz="6400" dirty="0">
                <a:solidFill>
                  <a:srgbClr val="000000"/>
                </a:solidFill>
                <a:latin typeface="Arial"/>
              </a:rPr>
              <a:t> </a:t>
            </a:r>
            <a:r>
              <a:rPr lang="en-US" sz="6400" i="1" dirty="0">
                <a:solidFill>
                  <a:srgbClr val="000000"/>
                </a:solidFill>
                <a:latin typeface="Arial"/>
              </a:rPr>
              <a:t>(PDF file)</a:t>
            </a:r>
            <a:r>
              <a:rPr lang="en-US" sz="6400" dirty="0">
                <a:solidFill>
                  <a:srgbClr val="000000"/>
                </a:solidFill>
                <a:latin typeface="Arial"/>
              </a:rPr>
              <a:t> - with pictures for use in training</a:t>
            </a:r>
          </a:p>
          <a:p>
            <a:pPr>
              <a:lnSpc>
                <a:spcPct val="170000"/>
              </a:lnSpc>
              <a:buFont typeface="Arial"/>
              <a:buChar char="•"/>
            </a:pPr>
            <a:r>
              <a:rPr lang="en-US" sz="6400" dirty="0">
                <a:solidFill>
                  <a:srgbClr val="3395B7"/>
                </a:solidFill>
                <a:latin typeface="Arial"/>
                <a:hlinkClick r:id="rId7"/>
              </a:rPr>
              <a:t>General Farm Safety Rules</a:t>
            </a:r>
            <a:r>
              <a:rPr lang="en-US" sz="6400" dirty="0">
                <a:solidFill>
                  <a:srgbClr val="000000"/>
                </a:solidFill>
                <a:latin typeface="Arial"/>
              </a:rPr>
              <a:t> </a:t>
            </a:r>
            <a:r>
              <a:rPr lang="en-US" sz="6400" i="1" dirty="0">
                <a:solidFill>
                  <a:srgbClr val="000000"/>
                </a:solidFill>
                <a:latin typeface="Arial"/>
              </a:rPr>
              <a:t>(PDF file)</a:t>
            </a:r>
            <a:r>
              <a:rPr lang="en-US" sz="6400" dirty="0">
                <a:solidFill>
                  <a:srgbClr val="000000"/>
                </a:solidFill>
                <a:latin typeface="Arial"/>
              </a:rPr>
              <a:t> - all participating farmers must review all of the rules and use only those that apply to their unique operation</a:t>
            </a:r>
          </a:p>
          <a:p>
            <a:pPr>
              <a:lnSpc>
                <a:spcPct val="170000"/>
              </a:lnSpc>
              <a:buFont typeface="Arial"/>
              <a:buChar char="•"/>
            </a:pPr>
            <a:r>
              <a:rPr lang="en-US" sz="6400" dirty="0">
                <a:solidFill>
                  <a:srgbClr val="3395B7"/>
                </a:solidFill>
                <a:latin typeface="Arial"/>
                <a:hlinkClick r:id="rId8"/>
              </a:rPr>
              <a:t>Electrical Safety Rules</a:t>
            </a:r>
            <a:r>
              <a:rPr lang="en-US" sz="6400" dirty="0">
                <a:solidFill>
                  <a:srgbClr val="000000"/>
                </a:solidFill>
                <a:latin typeface="Arial"/>
              </a:rPr>
              <a:t> </a:t>
            </a:r>
            <a:r>
              <a:rPr lang="en-US" sz="6400" i="1" dirty="0">
                <a:solidFill>
                  <a:srgbClr val="000000"/>
                </a:solidFill>
                <a:latin typeface="Arial"/>
              </a:rPr>
              <a:t>(PDF file</a:t>
            </a:r>
            <a:r>
              <a:rPr lang="en-US" sz="6400" i="1" dirty="0" smtClean="0">
                <a:solidFill>
                  <a:srgbClr val="000000"/>
                </a:solidFill>
                <a:latin typeface="Arial"/>
              </a:rPr>
              <a:t>)              </a:t>
            </a:r>
            <a:r>
              <a:rPr lang="en-US" sz="6400" dirty="0" smtClean="0">
                <a:solidFill>
                  <a:srgbClr val="3395B7"/>
                </a:solidFill>
                <a:latin typeface="Arial"/>
                <a:hlinkClick r:id="rId9"/>
              </a:rPr>
              <a:t>Fire </a:t>
            </a:r>
            <a:r>
              <a:rPr lang="en-US" sz="6400" dirty="0">
                <a:solidFill>
                  <a:srgbClr val="3395B7"/>
                </a:solidFill>
                <a:latin typeface="Arial"/>
                <a:hlinkClick r:id="rId9"/>
              </a:rPr>
              <a:t>Safety Rules</a:t>
            </a:r>
            <a:r>
              <a:rPr lang="en-US" sz="6400" dirty="0">
                <a:solidFill>
                  <a:srgbClr val="000000"/>
                </a:solidFill>
                <a:latin typeface="Arial"/>
              </a:rPr>
              <a:t> </a:t>
            </a:r>
            <a:r>
              <a:rPr lang="en-US" sz="6400" i="1" dirty="0">
                <a:solidFill>
                  <a:srgbClr val="000000"/>
                </a:solidFill>
                <a:latin typeface="Arial"/>
              </a:rPr>
              <a:t>(PDF file)</a:t>
            </a:r>
            <a:endParaRPr lang="en-US" sz="6400" dirty="0">
              <a:solidFill>
                <a:srgbClr val="000000"/>
              </a:solidFill>
              <a:latin typeface="Arial"/>
            </a:endParaRPr>
          </a:p>
          <a:p>
            <a:pPr>
              <a:lnSpc>
                <a:spcPct val="170000"/>
              </a:lnSpc>
              <a:buFont typeface="Arial"/>
              <a:buChar char="•"/>
            </a:pPr>
            <a:r>
              <a:rPr lang="en-US" sz="6400" dirty="0">
                <a:solidFill>
                  <a:srgbClr val="3395B7"/>
                </a:solidFill>
                <a:latin typeface="Arial"/>
                <a:hlinkClick r:id="rId10"/>
              </a:rPr>
              <a:t>Tool Safety Rules</a:t>
            </a:r>
            <a:r>
              <a:rPr lang="en-US" sz="6400" dirty="0">
                <a:solidFill>
                  <a:srgbClr val="000000"/>
                </a:solidFill>
                <a:latin typeface="Arial"/>
              </a:rPr>
              <a:t> </a:t>
            </a:r>
            <a:r>
              <a:rPr lang="en-US" sz="6400" i="1" dirty="0">
                <a:solidFill>
                  <a:srgbClr val="000000"/>
                </a:solidFill>
                <a:latin typeface="Arial"/>
              </a:rPr>
              <a:t>(PDF file</a:t>
            </a:r>
            <a:r>
              <a:rPr lang="en-US" sz="6400" i="1" dirty="0" smtClean="0">
                <a:solidFill>
                  <a:srgbClr val="000000"/>
                </a:solidFill>
                <a:latin typeface="Arial"/>
              </a:rPr>
              <a:t>)                     </a:t>
            </a:r>
            <a:r>
              <a:rPr lang="en-US" sz="6400" dirty="0" smtClean="0">
                <a:solidFill>
                  <a:srgbClr val="3395B7"/>
                </a:solidFill>
                <a:latin typeface="Arial"/>
                <a:hlinkClick r:id="rId11"/>
              </a:rPr>
              <a:t>Machinery </a:t>
            </a:r>
            <a:r>
              <a:rPr lang="en-US" sz="6400" dirty="0">
                <a:solidFill>
                  <a:srgbClr val="3395B7"/>
                </a:solidFill>
                <a:latin typeface="Arial"/>
                <a:hlinkClick r:id="rId11"/>
              </a:rPr>
              <a:t>Safety Rules</a:t>
            </a:r>
            <a:r>
              <a:rPr lang="en-US" sz="6400" dirty="0">
                <a:solidFill>
                  <a:srgbClr val="000000"/>
                </a:solidFill>
                <a:latin typeface="Arial"/>
              </a:rPr>
              <a:t> </a:t>
            </a:r>
            <a:r>
              <a:rPr lang="en-US" sz="6400" i="1" dirty="0">
                <a:solidFill>
                  <a:srgbClr val="000000"/>
                </a:solidFill>
                <a:latin typeface="Arial"/>
              </a:rPr>
              <a:t>(PDF file)</a:t>
            </a:r>
            <a:endParaRPr lang="en-US" sz="6400" dirty="0">
              <a:solidFill>
                <a:srgbClr val="000000"/>
              </a:solidFill>
              <a:latin typeface="Arial"/>
            </a:endParaRPr>
          </a:p>
          <a:p>
            <a:pPr>
              <a:lnSpc>
                <a:spcPct val="170000"/>
              </a:lnSpc>
              <a:buFont typeface="Arial"/>
              <a:buChar char="•"/>
            </a:pPr>
            <a:r>
              <a:rPr lang="en-US" sz="6400" dirty="0">
                <a:solidFill>
                  <a:srgbClr val="3395B7"/>
                </a:solidFill>
                <a:latin typeface="Arial"/>
                <a:hlinkClick r:id="rId12"/>
              </a:rPr>
              <a:t>Animal Safety Rules</a:t>
            </a:r>
            <a:r>
              <a:rPr lang="en-US" sz="6400" dirty="0">
                <a:solidFill>
                  <a:srgbClr val="000000"/>
                </a:solidFill>
                <a:latin typeface="Arial"/>
              </a:rPr>
              <a:t> </a:t>
            </a:r>
            <a:r>
              <a:rPr lang="en-US" sz="6400" i="1" dirty="0">
                <a:solidFill>
                  <a:srgbClr val="000000"/>
                </a:solidFill>
                <a:latin typeface="Arial"/>
              </a:rPr>
              <a:t>(PDF file</a:t>
            </a:r>
            <a:r>
              <a:rPr lang="en-US" sz="6400" i="1" dirty="0" smtClean="0">
                <a:solidFill>
                  <a:srgbClr val="000000"/>
                </a:solidFill>
                <a:latin typeface="Arial"/>
              </a:rPr>
              <a:t>)                 </a:t>
            </a:r>
            <a:r>
              <a:rPr lang="en-US" sz="6400" dirty="0" smtClean="0">
                <a:solidFill>
                  <a:srgbClr val="3395B7"/>
                </a:solidFill>
                <a:latin typeface="Arial"/>
                <a:hlinkClick r:id="rId13"/>
              </a:rPr>
              <a:t>Toxic </a:t>
            </a:r>
            <a:r>
              <a:rPr lang="en-US" sz="6400" dirty="0">
                <a:solidFill>
                  <a:srgbClr val="3395B7"/>
                </a:solidFill>
                <a:latin typeface="Arial"/>
                <a:hlinkClick r:id="rId13"/>
              </a:rPr>
              <a:t>Safety Rules</a:t>
            </a:r>
            <a:r>
              <a:rPr lang="en-US" sz="6400" dirty="0">
                <a:solidFill>
                  <a:srgbClr val="000000"/>
                </a:solidFill>
                <a:latin typeface="Arial"/>
              </a:rPr>
              <a:t> </a:t>
            </a:r>
            <a:r>
              <a:rPr lang="en-US" sz="6400" i="1" dirty="0">
                <a:solidFill>
                  <a:srgbClr val="000000"/>
                </a:solidFill>
                <a:latin typeface="Arial"/>
              </a:rPr>
              <a:t>(PDF file)</a:t>
            </a:r>
            <a:endParaRPr lang="en-US" sz="6400" dirty="0">
              <a:solidFill>
                <a:srgbClr val="000000"/>
              </a:solidFill>
              <a:latin typeface="Arial"/>
            </a:endParaRPr>
          </a:p>
          <a:p>
            <a:pPr>
              <a:lnSpc>
                <a:spcPct val="170000"/>
              </a:lnSpc>
              <a:buFont typeface="Arial"/>
              <a:buChar char="•"/>
            </a:pPr>
            <a:r>
              <a:rPr lang="en-US" sz="6400" dirty="0">
                <a:solidFill>
                  <a:srgbClr val="3395B7"/>
                </a:solidFill>
                <a:latin typeface="Arial"/>
                <a:hlinkClick r:id="rId14"/>
              </a:rPr>
              <a:t>All Farm Safety Rules</a:t>
            </a:r>
            <a:r>
              <a:rPr lang="en-US" sz="6400" dirty="0">
                <a:solidFill>
                  <a:srgbClr val="000000"/>
                </a:solidFill>
                <a:latin typeface="Arial"/>
              </a:rPr>
              <a:t> </a:t>
            </a:r>
            <a:r>
              <a:rPr lang="en-US" sz="6400" i="1" dirty="0">
                <a:solidFill>
                  <a:srgbClr val="000000"/>
                </a:solidFill>
                <a:latin typeface="Arial"/>
              </a:rPr>
              <a:t>(MS Word file)</a:t>
            </a:r>
            <a:r>
              <a:rPr lang="en-US" sz="6400" dirty="0">
                <a:solidFill>
                  <a:srgbClr val="000000"/>
                </a:solidFill>
                <a:latin typeface="Arial"/>
              </a:rPr>
              <a:t> - a list of all rules that can be modified</a:t>
            </a:r>
          </a:p>
          <a:p>
            <a:pPr>
              <a:lnSpc>
                <a:spcPct val="170000"/>
              </a:lnSpc>
              <a:buFont typeface="Arial"/>
              <a:buChar char="•"/>
            </a:pPr>
            <a:r>
              <a:rPr lang="en-US" sz="6400" dirty="0">
                <a:solidFill>
                  <a:srgbClr val="3395B7"/>
                </a:solidFill>
                <a:latin typeface="Arial"/>
                <a:hlinkClick r:id="rId15"/>
              </a:rPr>
              <a:t>PTO and Post Hole Digger Safety</a:t>
            </a:r>
            <a:r>
              <a:rPr lang="en-US" sz="6400" i="1" dirty="0">
                <a:solidFill>
                  <a:srgbClr val="000000"/>
                </a:solidFill>
                <a:latin typeface="Arial"/>
              </a:rPr>
              <a:t>(YouTube video)</a:t>
            </a:r>
            <a:endParaRPr lang="en-US" sz="6400" dirty="0">
              <a:solidFill>
                <a:srgbClr val="000000"/>
              </a:solidFill>
              <a:latin typeface="Arial"/>
            </a:endParaRPr>
          </a:p>
          <a:p>
            <a:pPr>
              <a:lnSpc>
                <a:spcPct val="170000"/>
              </a:lnSpc>
              <a:buFont typeface="Arial"/>
              <a:buChar char="•"/>
            </a:pPr>
            <a:r>
              <a:rPr lang="en-US" sz="6400" dirty="0">
                <a:solidFill>
                  <a:srgbClr val="3395B7"/>
                </a:solidFill>
                <a:latin typeface="Arial"/>
                <a:hlinkClick r:id="rId16"/>
              </a:rPr>
              <a:t>How to Install and Maintain a Shaft Cover on a Tractor PTO</a:t>
            </a:r>
            <a:r>
              <a:rPr lang="en-US" sz="6400" i="1" dirty="0">
                <a:solidFill>
                  <a:srgbClr val="000000"/>
                </a:solidFill>
                <a:latin typeface="Arial"/>
              </a:rPr>
              <a:t>(YouTube video)</a:t>
            </a:r>
            <a:endParaRPr lang="en-US" sz="6400" dirty="0">
              <a:solidFill>
                <a:srgbClr val="000000"/>
              </a:solidFill>
              <a:latin typeface="Arial"/>
            </a:endParaRPr>
          </a:p>
          <a:p>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61269540"/>
      </p:ext>
    </p:extLst>
  </p:cSld>
  <p:clrMapOvr>
    <a:masterClrMapping/>
  </p:clrMapOvr>
  <p:transition spd="slow" advTm="2400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lesser talked about perils</a:t>
            </a:r>
            <a:endParaRPr lang="en-US" dirty="0"/>
          </a:p>
        </p:txBody>
      </p:sp>
      <p:sp>
        <p:nvSpPr>
          <p:cNvPr id="3" name="Content Placeholder 2"/>
          <p:cNvSpPr>
            <a:spLocks noGrp="1"/>
          </p:cNvSpPr>
          <p:nvPr>
            <p:ph idx="1"/>
          </p:nvPr>
        </p:nvSpPr>
        <p:spPr/>
        <p:txBody>
          <a:bodyPr/>
          <a:lstStyle/>
          <a:p>
            <a:r>
              <a:rPr lang="en-US" dirty="0" smtClean="0"/>
              <a:t>Weather</a:t>
            </a:r>
          </a:p>
          <a:p>
            <a:r>
              <a:rPr lang="en-US" dirty="0" smtClean="0"/>
              <a:t>Chainsaw Accidents</a:t>
            </a:r>
          </a:p>
          <a:p>
            <a:r>
              <a:rPr lang="en-US" dirty="0" smtClean="0"/>
              <a:t>Electrocutions</a:t>
            </a:r>
          </a:p>
          <a:p>
            <a:r>
              <a:rPr lang="en-US" dirty="0" smtClean="0"/>
              <a:t>Carbon Monoxide Poisoning</a:t>
            </a:r>
          </a:p>
          <a:p>
            <a:r>
              <a:rPr lang="en-US" dirty="0" smtClean="0"/>
              <a:t>Etc.</a:t>
            </a:r>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89550889"/>
      </p:ext>
    </p:extLst>
  </p:cSld>
  <p:clrMapOvr>
    <a:masterClrMapping/>
  </p:clrMapOvr>
  <p:transition spd="slow" advTm="3201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Weather - Lightning</a:t>
            </a:r>
            <a:endParaRPr lang="en-US" dirty="0"/>
          </a:p>
        </p:txBody>
      </p:sp>
      <p:sp>
        <p:nvSpPr>
          <p:cNvPr id="3" name="Content Placeholder 2"/>
          <p:cNvSpPr>
            <a:spLocks noGrp="1"/>
          </p:cNvSpPr>
          <p:nvPr>
            <p:ph idx="1"/>
          </p:nvPr>
        </p:nvSpPr>
        <p:spPr/>
        <p:txBody>
          <a:bodyPr/>
          <a:lstStyle/>
          <a:p>
            <a:r>
              <a:rPr lang="en-US" dirty="0" smtClean="0"/>
              <a:t>Open cab tractor</a:t>
            </a:r>
          </a:p>
          <a:p>
            <a:r>
              <a:rPr lang="en-US" dirty="0" smtClean="0"/>
              <a:t>Field workers on foot</a:t>
            </a:r>
          </a:p>
          <a:p>
            <a:r>
              <a:rPr lang="en-US" dirty="0" err="1" smtClean="0"/>
              <a:t>Weatherbug</a:t>
            </a:r>
            <a:r>
              <a:rPr lang="en-US" dirty="0" smtClean="0"/>
              <a:t> or other smart phone app that has lightning notification</a:t>
            </a:r>
          </a:p>
          <a:p>
            <a:r>
              <a:rPr lang="en-US" dirty="0" smtClean="0"/>
              <a:t>Losing a few bushel of produce in NEVER worth trading for a persons LIFE!!!!!</a:t>
            </a:r>
          </a:p>
          <a:p>
            <a:endParaRPr lang="en-US" dirty="0" smtClean="0"/>
          </a:p>
          <a:p>
            <a:pPr marL="0" indent="0">
              <a:buNone/>
            </a:pPr>
            <a:endParaRPr lang="en-US" dirty="0" smtClean="0"/>
          </a:p>
          <a:p>
            <a:pPr lvl="1"/>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14741603"/>
      </p:ext>
    </p:extLst>
  </p:cSld>
  <p:clrMapOvr>
    <a:masterClrMapping/>
  </p:clrMapOvr>
  <p:transition spd="slow" advTm="6762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Chainsaw Safety</a:t>
            </a:r>
            <a:endParaRPr lang="en-US" dirty="0"/>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5049" b="8166"/>
          <a:stretch/>
        </p:blipFill>
        <p:spPr bwMode="auto">
          <a:xfrm>
            <a:off x="1" y="1440181"/>
            <a:ext cx="9141598" cy="4462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
        <p:nvSpPr>
          <p:cNvPr id="4" name="TextBox 3"/>
          <p:cNvSpPr txBox="1"/>
          <p:nvPr/>
        </p:nvSpPr>
        <p:spPr>
          <a:xfrm>
            <a:off x="141178" y="6124522"/>
            <a:ext cx="8579733" cy="369332"/>
          </a:xfrm>
          <a:prstGeom prst="rect">
            <a:avLst/>
          </a:prstGeom>
          <a:noFill/>
        </p:spPr>
        <p:txBody>
          <a:bodyPr wrap="square" rtlCol="0">
            <a:spAutoFit/>
          </a:bodyPr>
          <a:lstStyle/>
          <a:p>
            <a:r>
              <a:rPr lang="en-US" dirty="0">
                <a:hlinkClick r:id="rId7"/>
              </a:rPr>
              <a:t>http://web.extension.illinois.edu/forestry/timber_harvest/logging_chain_safety.html</a:t>
            </a:r>
            <a:endParaRPr lang="en-US" dirty="0"/>
          </a:p>
        </p:txBody>
      </p:sp>
    </p:spTree>
    <p:extLst>
      <p:ext uri="{BB962C8B-B14F-4D97-AF65-F5344CB8AC3E}">
        <p14:creationId xmlns:p14="http://schemas.microsoft.com/office/powerpoint/2010/main" val="1170343389"/>
      </p:ext>
    </p:extLst>
  </p:cSld>
  <p:clrMapOvr>
    <a:masterClrMapping/>
  </p:clrMapOvr>
  <p:transition spd="slow" advTm="5435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Electricity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Greenhouses are commonly well grounded structures made of electrical conductive metal.</a:t>
            </a:r>
          </a:p>
          <a:p>
            <a:r>
              <a:rPr lang="en-US" dirty="0" smtClean="0"/>
              <a:t>Greenhouses are often wet environments making them a better than average potential for electrical shocks.</a:t>
            </a:r>
          </a:p>
          <a:p>
            <a:r>
              <a:rPr lang="en-US" dirty="0" smtClean="0"/>
              <a:t>Wire greenhouse circuits in accordance with electrical standards including conduit where appropriate and use of ground fault interrupt devices.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53169814"/>
      </p:ext>
    </p:extLst>
  </p:cSld>
  <p:clrMapOvr>
    <a:masterClrMapping/>
  </p:clrMapOvr>
  <p:transition spd="slow" advTm="4081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010" y="76200"/>
            <a:ext cx="8077200" cy="1143000"/>
          </a:xfrm>
        </p:spPr>
        <p:txBody>
          <a:bodyPr/>
          <a:lstStyle/>
          <a:p>
            <a:r>
              <a:rPr lang="en-US" dirty="0" smtClean="0"/>
              <a:t>Overhead and Underground</a:t>
            </a:r>
            <a:endParaRPr lang="en-US" dirty="0"/>
          </a:p>
        </p:txBody>
      </p:sp>
      <p:pic>
        <p:nvPicPr>
          <p:cNvPr id="2050" name="Picture 2" descr="http://ecx.images-amazon.com/images/I/613KbWlnbdL._SL1200_.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1240" y="1143000"/>
            <a:ext cx="3960360" cy="28316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images.mysafetysign.com/img/lg/S/electrical-lines-buried-shallow-sign-s-630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657319"/>
            <a:ext cx="4204526" cy="3048281"/>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24581594"/>
      </p:ext>
    </p:extLst>
  </p:cSld>
  <p:clrMapOvr>
    <a:masterClrMapping/>
  </p:clrMapOvr>
  <p:transition spd="slow" advTm="3875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2658976" y="1143000"/>
            <a:ext cx="6180224" cy="1470025"/>
          </a:xfrm>
        </p:spPr>
        <p:txBody>
          <a:bodyPr>
            <a:normAutofit fontScale="90000"/>
          </a:bodyPr>
          <a:lstStyle/>
          <a:p>
            <a:r>
              <a:rPr lang="en-US" sz="2400" dirty="0" smtClean="0"/>
              <a:t>Growing a New Generation </a:t>
            </a:r>
            <a:br>
              <a:rPr lang="en-US" sz="2400" dirty="0" smtClean="0"/>
            </a:br>
            <a:r>
              <a:rPr lang="en-US" sz="2400" dirty="0" smtClean="0"/>
              <a:t>of Illinois Fruit and Vegetable Farmers</a:t>
            </a:r>
            <a:r>
              <a:rPr lang="en-US" sz="2800" dirty="0" smtClean="0"/>
              <a:t/>
            </a:r>
            <a:br>
              <a:rPr lang="en-US" sz="2800" dirty="0" smtClean="0"/>
            </a:br>
            <a:r>
              <a:rPr lang="en-US" sz="2800" dirty="0" smtClean="0"/>
              <a:t/>
            </a:r>
            <a:br>
              <a:rPr lang="en-US" sz="2800" dirty="0" smtClean="0"/>
            </a:br>
            <a:r>
              <a:rPr lang="en-US" sz="3600" dirty="0" smtClean="0">
                <a:solidFill>
                  <a:srgbClr val="0000FF"/>
                </a:solidFill>
              </a:rPr>
              <a:t>Farm Safety</a:t>
            </a:r>
            <a:endParaRPr lang="en-US" sz="3600" dirty="0">
              <a:solidFill>
                <a:srgbClr val="0000FF"/>
              </a:solidFill>
            </a:endParaRPr>
          </a:p>
        </p:txBody>
      </p:sp>
      <p:sp>
        <p:nvSpPr>
          <p:cNvPr id="3" name="Subtitle 2"/>
          <p:cNvSpPr>
            <a:spLocks noGrp="1"/>
          </p:cNvSpPr>
          <p:nvPr>
            <p:ph type="subTitle" idx="1"/>
            <p:custDataLst>
              <p:tags r:id="rId3"/>
            </p:custDataLst>
          </p:nvPr>
        </p:nvSpPr>
        <p:spPr>
          <a:xfrm>
            <a:off x="4003465" y="3124200"/>
            <a:ext cx="4772528" cy="990600"/>
          </a:xfrm>
        </p:spPr>
        <p:txBody>
          <a:bodyPr>
            <a:noAutofit/>
          </a:bodyPr>
          <a:lstStyle/>
          <a:p>
            <a:pPr fontAlgn="base">
              <a:lnSpc>
                <a:spcPct val="90000"/>
              </a:lnSpc>
              <a:spcAft>
                <a:spcPct val="0"/>
              </a:spcAft>
            </a:pPr>
            <a:r>
              <a:rPr lang="en-US" sz="2800" dirty="0" smtClean="0"/>
              <a:t>Jeff Kindhart </a:t>
            </a:r>
            <a:br>
              <a:rPr lang="en-US" sz="2800" dirty="0" smtClean="0"/>
            </a:br>
            <a:r>
              <a:rPr lang="en-US" sz="2800" dirty="0" smtClean="0"/>
              <a:t>and Jeremy Shafer</a:t>
            </a:r>
          </a:p>
          <a:p>
            <a:pPr fontAlgn="base">
              <a:lnSpc>
                <a:spcPct val="90000"/>
              </a:lnSpc>
              <a:spcAft>
                <a:spcPct val="0"/>
              </a:spcAft>
            </a:pPr>
            <a:endParaRPr lang="en-US" sz="2800" dirty="0" smtClean="0"/>
          </a:p>
          <a:p>
            <a:pPr fontAlgn="base">
              <a:lnSpc>
                <a:spcPct val="90000"/>
              </a:lnSpc>
              <a:spcAft>
                <a:spcPct val="0"/>
              </a:spcAft>
            </a:pPr>
            <a:r>
              <a:rPr lang="en-US" sz="2800" dirty="0" smtClean="0"/>
              <a:t>April 2015</a:t>
            </a:r>
            <a:endParaRPr lang="en-US" sz="2800" dirty="0"/>
          </a:p>
        </p:txBody>
      </p:sp>
      <p:pic>
        <p:nvPicPr>
          <p:cNvPr id="1026" name="Picture 2" descr="uiext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019800" y="152400"/>
            <a:ext cx="2819400" cy="733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205874247"/>
      </p:ext>
    </p:extLst>
  </p:cSld>
  <p:clrMapOvr>
    <a:masterClrMapping/>
  </p:clrMapOvr>
  <p:transition spd="slow" advTm="1020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719" y="-228600"/>
            <a:ext cx="8077200" cy="1143000"/>
          </a:xfrm>
        </p:spPr>
        <p:txBody>
          <a:bodyPr/>
          <a:lstStyle/>
          <a:p>
            <a:r>
              <a:rPr lang="en-US" dirty="0" smtClean="0"/>
              <a:t>Ladders, Lifting and Falls</a:t>
            </a:r>
            <a:endParaRPr lang="en-US" dirty="0"/>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5917" t="1519" r="26343" b="7238"/>
          <a:stretch/>
        </p:blipFill>
        <p:spPr bwMode="auto">
          <a:xfrm>
            <a:off x="877748" y="720263"/>
            <a:ext cx="5114081" cy="549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
        <p:nvSpPr>
          <p:cNvPr id="3" name="TextBox 2"/>
          <p:cNvSpPr txBox="1"/>
          <p:nvPr/>
        </p:nvSpPr>
        <p:spPr>
          <a:xfrm>
            <a:off x="1143000" y="6336268"/>
            <a:ext cx="4343400" cy="369332"/>
          </a:xfrm>
          <a:prstGeom prst="rect">
            <a:avLst/>
          </a:prstGeom>
          <a:noFill/>
        </p:spPr>
        <p:txBody>
          <a:bodyPr wrap="square" rtlCol="0">
            <a:spAutoFit/>
          </a:bodyPr>
          <a:lstStyle/>
          <a:p>
            <a:r>
              <a:rPr lang="en-US" dirty="0">
                <a:hlinkClick r:id="rId7"/>
              </a:rPr>
              <a:t>http://umaine.edu/publications/2326e/</a:t>
            </a:r>
            <a:endParaRPr lang="en-US" dirty="0"/>
          </a:p>
        </p:txBody>
      </p:sp>
    </p:spTree>
    <p:extLst>
      <p:ext uri="{BB962C8B-B14F-4D97-AF65-F5344CB8AC3E}">
        <p14:creationId xmlns:p14="http://schemas.microsoft.com/office/powerpoint/2010/main" val="1418439002"/>
      </p:ext>
    </p:extLst>
  </p:cSld>
  <p:clrMapOvr>
    <a:masterClrMapping/>
  </p:clrMapOvr>
  <p:transition spd="slow" advTm="3773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Carbon monoxide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Greenhouses, high tunnels, coolers, packing sheds and other possible farm structures have the potential to hold carbon monoxide from internal combustion engines and poorly vented heating sources.</a:t>
            </a:r>
          </a:p>
          <a:p>
            <a:r>
              <a:rPr lang="en-US" dirty="0" smtClean="0"/>
              <a:t>Always afford ventilation when operating gasoline powered engines</a:t>
            </a:r>
          </a:p>
          <a:p>
            <a:r>
              <a:rPr lang="en-US" dirty="0" smtClean="0"/>
              <a:t>Have heat sources inspected</a:t>
            </a:r>
          </a:p>
          <a:p>
            <a:r>
              <a:rPr lang="en-US" dirty="0" smtClean="0"/>
              <a:t>Carbon monoxide detectors.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63535925"/>
      </p:ext>
    </p:extLst>
  </p:cSld>
  <p:clrMapOvr>
    <a:masterClrMapping/>
  </p:clrMapOvr>
  <p:transition spd="slow" advTm="5986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Legal Responsibilities</a:t>
            </a:r>
            <a:endParaRPr lang="en-US" dirty="0"/>
          </a:p>
        </p:txBody>
      </p:sp>
      <p:sp>
        <p:nvSpPr>
          <p:cNvPr id="3" name="Content Placeholder 2"/>
          <p:cNvSpPr>
            <a:spLocks noGrp="1"/>
          </p:cNvSpPr>
          <p:nvPr>
            <p:ph idx="1"/>
          </p:nvPr>
        </p:nvSpPr>
        <p:spPr/>
        <p:txBody>
          <a:bodyPr/>
          <a:lstStyle/>
          <a:p>
            <a:r>
              <a:rPr lang="en-US" dirty="0" smtClean="0"/>
              <a:t>If using pesticides you must be in compliance with US EPA worker protection standard</a:t>
            </a:r>
          </a:p>
          <a:p>
            <a:r>
              <a:rPr lang="en-US" dirty="0">
                <a:hlinkClick r:id="rId5"/>
              </a:rPr>
              <a:t>http://</a:t>
            </a:r>
            <a:r>
              <a:rPr lang="en-US" dirty="0" smtClean="0">
                <a:hlinkClick r:id="rId5"/>
              </a:rPr>
              <a:t>www.epa.gov/agriculture/htc.html</a:t>
            </a:r>
            <a:endParaRPr lang="en-US" dirty="0" smtClean="0"/>
          </a:p>
          <a:p>
            <a:endParaRPr lang="en-US" dirty="0" smtClean="0"/>
          </a:p>
          <a:p>
            <a:r>
              <a:rPr lang="en-US" dirty="0" smtClean="0"/>
              <a:t>OSHA Reg’s. often not applicable</a:t>
            </a:r>
          </a:p>
          <a:p>
            <a:endParaRPr lang="en-US" dirty="0"/>
          </a:p>
        </p:txBody>
      </p:sp>
      <p:pic>
        <p:nvPicPr>
          <p:cNvPr id="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4400" y="4495800"/>
            <a:ext cx="6624054" cy="1282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5918404"/>
      </p:ext>
    </p:extLst>
  </p:cSld>
  <p:clrMapOvr>
    <a:masterClrMapping/>
  </p:clrMapOvr>
  <p:transition spd="slow" advTm="9588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33" y="0"/>
            <a:ext cx="944345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59122239"/>
      </p:ext>
    </p:extLst>
  </p:cSld>
  <p:clrMapOvr>
    <a:masterClrMapping/>
  </p:clrMapOvr>
  <p:transition spd="slow" advTm="2885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Biological Hazards</a:t>
            </a:r>
            <a:endParaRPr lang="en-US" dirty="0"/>
          </a:p>
        </p:txBody>
      </p:sp>
      <p:sp>
        <p:nvSpPr>
          <p:cNvPr id="3" name="Content Placeholder 2"/>
          <p:cNvSpPr>
            <a:spLocks noGrp="1"/>
          </p:cNvSpPr>
          <p:nvPr>
            <p:ph idx="1"/>
          </p:nvPr>
        </p:nvSpPr>
        <p:spPr/>
        <p:txBody>
          <a:bodyPr/>
          <a:lstStyle/>
          <a:p>
            <a:r>
              <a:rPr lang="en-US" dirty="0" smtClean="0"/>
              <a:t>Vector-borne disease</a:t>
            </a:r>
          </a:p>
          <a:p>
            <a:r>
              <a:rPr lang="en-US" dirty="0" smtClean="0"/>
              <a:t>Venomous wildlife and insects</a:t>
            </a:r>
          </a:p>
          <a:p>
            <a:r>
              <a:rPr lang="en-US" dirty="0" smtClean="0"/>
              <a:t>Poisonous plants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163709942"/>
      </p:ext>
    </p:extLst>
  </p:cSld>
  <p:clrMapOvr>
    <a:masterClrMapping/>
  </p:clrMapOvr>
  <p:transition spd="slow" advTm="10401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447800" y="228600"/>
            <a:ext cx="6858000" cy="1143000"/>
          </a:xfrm>
        </p:spPr>
        <p:txBody>
          <a:bodyPr/>
          <a:lstStyle/>
          <a:p>
            <a:r>
              <a:rPr lang="en-US" dirty="0" smtClean="0"/>
              <a:t>To reach us</a:t>
            </a:r>
            <a:endParaRPr lang="en-US" dirty="0"/>
          </a:p>
        </p:txBody>
      </p:sp>
      <p:graphicFrame>
        <p:nvGraphicFramePr>
          <p:cNvPr id="5" name="Content Placeholder 4"/>
          <p:cNvGraphicFramePr>
            <a:graphicFrameLocks noGrp="1"/>
          </p:cNvGraphicFramePr>
          <p:nvPr>
            <p:ph idx="1"/>
            <p:custDataLst>
              <p:tags r:id="rId3"/>
            </p:custDataLst>
            <p:extLst>
              <p:ext uri="{D42A27DB-BD31-4B8C-83A1-F6EECF244321}">
                <p14:modId xmlns:p14="http://schemas.microsoft.com/office/powerpoint/2010/main" val="165909263"/>
              </p:ext>
            </p:extLst>
          </p:nvPr>
        </p:nvGraphicFramePr>
        <p:xfrm>
          <a:off x="1524000" y="1524000"/>
          <a:ext cx="5190083" cy="3910869"/>
        </p:xfrm>
        <a:graphic>
          <a:graphicData uri="http://schemas.openxmlformats.org/drawingml/2006/table">
            <a:tbl>
              <a:tblPr firstRow="1" bandRow="1">
                <a:tableStyleId>{5FD0F851-EC5A-4D38-B0AD-8093EC10F338}</a:tableStyleId>
              </a:tblPr>
              <a:tblGrid>
                <a:gridCol w="2107836"/>
                <a:gridCol w="3082247"/>
              </a:tblGrid>
              <a:tr h="668216">
                <a:tc>
                  <a:txBody>
                    <a:bodyPr/>
                    <a:lstStyle/>
                    <a:p>
                      <a:r>
                        <a:rPr lang="en-US" sz="1800" dirty="0" smtClean="0">
                          <a:latin typeface="+mj-lt"/>
                        </a:rPr>
                        <a:t>Contacts</a:t>
                      </a:r>
                      <a:endParaRPr lang="en-US" sz="1800" dirty="0">
                        <a:latin typeface="+mj-lt"/>
                      </a:endParaRPr>
                    </a:p>
                  </a:txBody>
                  <a:tcPr anchor="b"/>
                </a:tc>
                <a:tc>
                  <a:txBody>
                    <a:bodyPr/>
                    <a:lstStyle/>
                    <a:p>
                      <a:r>
                        <a:rPr lang="en-US" sz="1800" dirty="0" smtClean="0">
                          <a:latin typeface="+mj-lt"/>
                        </a:rPr>
                        <a:t>Contact information</a:t>
                      </a:r>
                      <a:endParaRPr lang="en-US" sz="1800" dirty="0">
                        <a:latin typeface="+mj-lt"/>
                      </a:endParaRPr>
                    </a:p>
                  </a:txBody>
                  <a:tcPr anchor="b"/>
                </a:tc>
              </a:tr>
              <a:tr h="2074984">
                <a:tc>
                  <a:txBody>
                    <a:bodyPr/>
                    <a:lstStyle/>
                    <a:p>
                      <a:endParaRPr lang="en-US" sz="1800" baseline="0" dirty="0" smtClean="0">
                        <a:latin typeface="+mj-lt"/>
                      </a:endParaRPr>
                    </a:p>
                    <a:p>
                      <a:r>
                        <a:rPr lang="en-US" sz="1800" baseline="0" dirty="0" smtClean="0">
                          <a:latin typeface="+mj-lt"/>
                        </a:rPr>
                        <a:t>Jeff Kindhart</a:t>
                      </a:r>
                    </a:p>
                    <a:p>
                      <a:endParaRPr lang="en-US" sz="1800" baseline="0" dirty="0" smtClean="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tx1"/>
                          </a:solidFill>
                          <a:latin typeface="+mj-lt"/>
                          <a:ea typeface="+mn-ea"/>
                          <a:cs typeface="+mn-cs"/>
                        </a:rPr>
                        <a:t>Jeremy Shafer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kern="1200" baseline="0" dirty="0" smtClean="0">
                        <a:solidFill>
                          <a:schemeClr val="tx1"/>
                        </a:solidFill>
                        <a:latin typeface="+mj-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tx1"/>
                          </a:solidFill>
                          <a:latin typeface="+mj-lt"/>
                          <a:ea typeface="+mn-ea"/>
                          <a:cs typeface="+mn-cs"/>
                        </a:rPr>
                        <a:t>Rick Weinzierl</a:t>
                      </a:r>
                    </a:p>
                    <a:p>
                      <a:endParaRPr lang="en-US" sz="1800" dirty="0" smtClean="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kern="1200" baseline="0" dirty="0" smtClean="0">
                        <a:solidFill>
                          <a:schemeClr val="tx1"/>
                        </a:solidFill>
                        <a:latin typeface="+mj-lt"/>
                        <a:ea typeface="+mn-ea"/>
                        <a:cs typeface="+mn-cs"/>
                      </a:endParaRPr>
                    </a:p>
                  </a:txBody>
                  <a:tcPr/>
                </a:tc>
                <a:tc>
                  <a:txBody>
                    <a:bodyPr/>
                    <a:lstStyle/>
                    <a:p>
                      <a:endParaRPr lang="en-US" sz="1800" dirty="0" smtClean="0">
                        <a:latin typeface="+mj-lt"/>
                      </a:endParaRPr>
                    </a:p>
                    <a:p>
                      <a:r>
                        <a:rPr lang="en-US" sz="1800" dirty="0" smtClean="0">
                          <a:latin typeface="+mj-lt"/>
                          <a:hlinkClick r:id="rId6"/>
                        </a:rPr>
                        <a:t>jkindhar@illinois.edu</a:t>
                      </a:r>
                      <a:endParaRPr lang="en-US" sz="1800" dirty="0" smtClean="0">
                        <a:latin typeface="+mj-lt"/>
                      </a:endParaRPr>
                    </a:p>
                    <a:p>
                      <a:endParaRPr lang="en-US" sz="1800" dirty="0" smtClean="0">
                        <a:latin typeface="+mj-lt"/>
                      </a:endParaRPr>
                    </a:p>
                    <a:p>
                      <a:r>
                        <a:rPr lang="en-US" sz="1800" dirty="0" smtClean="0">
                          <a:latin typeface="+mj-lt"/>
                          <a:hlinkClick r:id="rId7"/>
                        </a:rPr>
                        <a:t>jshafer@illinois.edu</a:t>
                      </a:r>
                      <a:endParaRPr lang="en-US" sz="1800" dirty="0" smtClean="0">
                        <a:latin typeface="+mj-lt"/>
                      </a:endParaRPr>
                    </a:p>
                    <a:p>
                      <a:endParaRPr lang="en-US" sz="1800" dirty="0" smtClean="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j-lt"/>
                          <a:ea typeface="+mn-ea"/>
                          <a:cs typeface="+mn-cs"/>
                          <a:hlinkClick r:id="rId8"/>
                        </a:rPr>
                        <a:t>weinzier@illinois.edu</a:t>
                      </a:r>
                      <a:endParaRPr lang="en-US" sz="1800" kern="1200" dirty="0" smtClean="0">
                        <a:solidFill>
                          <a:schemeClr val="tx1"/>
                        </a:solidFill>
                        <a:latin typeface="+mj-lt"/>
                        <a:ea typeface="+mn-ea"/>
                        <a:cs typeface="+mn-cs"/>
                      </a:endParaRPr>
                    </a:p>
                    <a:p>
                      <a:endParaRPr lang="en-US" sz="1800" dirty="0" smtClean="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latin typeface="+mj-lt"/>
                      </a:endParaRPr>
                    </a:p>
                  </a:txBody>
                  <a:tcPr/>
                </a:tc>
              </a:tr>
              <a:tr h="682333">
                <a:tc>
                  <a:txBody>
                    <a:bodyPr/>
                    <a:lstStyle/>
                    <a:p>
                      <a:endParaRPr lang="en-US" sz="1800" kern="1200" dirty="0" smtClean="0">
                        <a:solidFill>
                          <a:schemeClr val="tx1"/>
                        </a:solidFill>
                        <a:latin typeface="+mj-lt"/>
                        <a:ea typeface="+mn-ea"/>
                        <a:cs typeface="+mn-cs"/>
                      </a:endParaRPr>
                    </a:p>
                  </a:txBody>
                  <a:tcPr/>
                </a:tc>
                <a:tc>
                  <a:txBody>
                    <a:bodyPr/>
                    <a:lstStyle/>
                    <a:p>
                      <a:endParaRPr lang="en-US" sz="1800" kern="1200" dirty="0" smtClean="0">
                        <a:solidFill>
                          <a:schemeClr val="tx1"/>
                        </a:solidFill>
                        <a:latin typeface="+mj-lt"/>
                        <a:ea typeface="+mn-ea"/>
                        <a:cs typeface="+mn-cs"/>
                      </a:endParaRPr>
                    </a:p>
                  </a:txBody>
                  <a:tcPr/>
                </a:tc>
              </a:tr>
            </a:tbl>
          </a:graphicData>
        </a:graphic>
      </p:graphicFrame>
    </p:spTree>
    <p:custDataLst>
      <p:tags r:id="rId1"/>
    </p:custDataLst>
    <p:extLst>
      <p:ext uri="{BB962C8B-B14F-4D97-AF65-F5344CB8AC3E}">
        <p14:creationId xmlns:p14="http://schemas.microsoft.com/office/powerpoint/2010/main" val="1128802072"/>
      </p:ext>
    </p:extLst>
  </p:cSld>
  <p:clrMapOvr>
    <a:masterClrMapping/>
  </p:clrMapOvr>
  <p:transition spd="slow" advTm="12782">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If you have questions … </a:t>
            </a:r>
            <a:endParaRPr lang="en-US" dirty="0"/>
          </a:p>
        </p:txBody>
      </p:sp>
      <p:pic>
        <p:nvPicPr>
          <p:cNvPr id="4" name="Content Placeholder 10" descr="Illinois Migrant Council - Mozilla Firefox"/>
          <p:cNvPicPr>
            <a:picLocks noChangeAspect="1"/>
          </p:cNvPicPr>
          <p:nvPr/>
        </p:nvPicPr>
        <p:blipFill rotWithShape="1">
          <a:blip r:embed="rId7"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sp>
        <p:nvSpPr>
          <p:cNvPr id="6" name="Content Placeholder 5"/>
          <p:cNvSpPr>
            <a:spLocks noGrp="1"/>
          </p:cNvSpPr>
          <p:nvPr>
            <p:ph idx="1"/>
          </p:nvPr>
        </p:nvSpPr>
        <p:spPr>
          <a:xfrm>
            <a:off x="685800" y="1596413"/>
            <a:ext cx="8305800" cy="4297363"/>
          </a:xfrm>
        </p:spPr>
        <p:txBody>
          <a:bodyPr/>
          <a:lstStyle/>
          <a:p>
            <a:r>
              <a:rPr lang="en-US" dirty="0" smtClean="0"/>
              <a:t>University of Illinois Extension Local Food Systems and Small Farms team</a:t>
            </a:r>
          </a:p>
          <a:p>
            <a:pPr lvl="1"/>
            <a:r>
              <a:rPr lang="en-US" dirty="0">
                <a:hlinkClick r:id="rId8"/>
              </a:rPr>
              <a:t>http://web.extension.illinois.edu/smallfarm</a:t>
            </a:r>
            <a:r>
              <a:rPr lang="en-US" dirty="0" smtClean="0">
                <a:hlinkClick r:id="rId8"/>
              </a:rPr>
              <a:t>/</a:t>
            </a:r>
            <a:endParaRPr lang="en-US" dirty="0" smtClean="0"/>
          </a:p>
          <a:p>
            <a:r>
              <a:rPr lang="en-US" dirty="0" smtClean="0"/>
              <a:t>USDA’s Start2Farm site</a:t>
            </a:r>
          </a:p>
          <a:p>
            <a:pPr lvl="1"/>
            <a:r>
              <a:rPr lang="en-US" dirty="0">
                <a:hlinkClick r:id="rId9"/>
              </a:rPr>
              <a:t>http://www.start2farm.gov</a:t>
            </a:r>
            <a:r>
              <a:rPr lang="en-US" dirty="0" smtClean="0">
                <a:hlinkClick r:id="rId9"/>
              </a:rPr>
              <a:t>/</a:t>
            </a:r>
            <a:r>
              <a:rPr lang="en-US" dirty="0" smtClean="0"/>
              <a:t> </a:t>
            </a:r>
            <a:endParaRPr lang="en-US" dirty="0"/>
          </a:p>
        </p:txBody>
      </p:sp>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2313495"/>
      </p:ext>
    </p:extLst>
  </p:cSld>
  <p:clrMapOvr>
    <a:masterClrMapping/>
  </p:clrMapOvr>
  <p:transition spd="slow" advTm="3804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Farm Safety</a:t>
            </a:r>
            <a:endParaRPr lang="en-US" dirty="0"/>
          </a:p>
        </p:txBody>
      </p:sp>
      <p:sp>
        <p:nvSpPr>
          <p:cNvPr id="3" name="Content Placeholder 2"/>
          <p:cNvSpPr>
            <a:spLocks noGrp="1"/>
          </p:cNvSpPr>
          <p:nvPr>
            <p:ph idx="1"/>
          </p:nvPr>
        </p:nvSpPr>
        <p:spPr/>
        <p:txBody>
          <a:bodyPr/>
          <a:lstStyle/>
          <a:p>
            <a:r>
              <a:rPr lang="en-US" dirty="0" smtClean="0"/>
              <a:t>Agricultural work is both dangerous and hazardous!!!</a:t>
            </a:r>
          </a:p>
          <a:p>
            <a:pPr lvl="1"/>
            <a:r>
              <a:rPr lang="en-US" dirty="0" smtClean="0"/>
              <a:t>Danger: The possibility of suffering harm or injury</a:t>
            </a:r>
          </a:p>
          <a:p>
            <a:pPr lvl="1"/>
            <a:r>
              <a:rPr lang="en-US" dirty="0" smtClean="0"/>
              <a:t>Hazard: </a:t>
            </a:r>
            <a:r>
              <a:rPr lang="en-US" dirty="0"/>
              <a:t>A</a:t>
            </a:r>
            <a:r>
              <a:rPr lang="en-US" dirty="0" smtClean="0"/>
              <a:t>n </a:t>
            </a:r>
            <a:r>
              <a:rPr lang="en-US" dirty="0"/>
              <a:t>unavoidable danger or risk, even </a:t>
            </a:r>
            <a:r>
              <a:rPr lang="en-US" dirty="0" smtClean="0"/>
              <a:t>			  though </a:t>
            </a:r>
            <a:r>
              <a:rPr lang="en-US" dirty="0"/>
              <a:t>often </a:t>
            </a:r>
            <a:r>
              <a:rPr lang="en-US" dirty="0" smtClean="0"/>
              <a:t>foreseeable</a:t>
            </a:r>
          </a:p>
          <a:p>
            <a:r>
              <a:rPr lang="en-US" dirty="0" smtClean="0"/>
              <a:t>Personal Safety</a:t>
            </a:r>
          </a:p>
          <a:p>
            <a:r>
              <a:rPr lang="en-US" dirty="0" smtClean="0"/>
              <a:t>Legal Responsibilities</a:t>
            </a:r>
          </a:p>
          <a:p>
            <a:r>
              <a:rPr lang="en-US" dirty="0" smtClean="0"/>
              <a:t>Moral Responsibilities</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31468638"/>
      </p:ext>
    </p:extLst>
  </p:cSld>
  <p:clrMapOvr>
    <a:masterClrMapping/>
  </p:clrMapOvr>
  <p:transition spd="slow" advTm="1784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 Health and Safety</a:t>
            </a:r>
            <a:endParaRPr lang="en-US" dirty="0"/>
          </a:p>
        </p:txBody>
      </p:sp>
      <p:sp>
        <p:nvSpPr>
          <p:cNvPr id="3" name="Content Placeholder 2"/>
          <p:cNvSpPr>
            <a:spLocks noGrp="1"/>
          </p:cNvSpPr>
          <p:nvPr>
            <p:ph idx="1"/>
          </p:nvPr>
        </p:nvSpPr>
        <p:spPr/>
        <p:txBody>
          <a:bodyPr/>
          <a:lstStyle/>
          <a:p>
            <a:r>
              <a:rPr lang="en-US" dirty="0" smtClean="0"/>
              <a:t>Eye protection</a:t>
            </a:r>
          </a:p>
          <a:p>
            <a:pPr lvl="1"/>
            <a:r>
              <a:rPr lang="en-US" dirty="0" smtClean="0"/>
              <a:t>Sun glasses, Safety glasses, Prescription glasses</a:t>
            </a:r>
          </a:p>
          <a:p>
            <a:pPr lvl="2"/>
            <a:r>
              <a:rPr lang="en-US" dirty="0" smtClean="0"/>
              <a:t>Physical injury</a:t>
            </a:r>
          </a:p>
          <a:p>
            <a:pPr lvl="2"/>
            <a:r>
              <a:rPr lang="en-US" dirty="0" smtClean="0"/>
              <a:t>Glaucoma</a:t>
            </a:r>
          </a:p>
          <a:p>
            <a:r>
              <a:rPr lang="en-US" dirty="0" smtClean="0"/>
              <a:t>Hat and Sunscreen</a:t>
            </a:r>
          </a:p>
          <a:p>
            <a:pPr lvl="1"/>
            <a:r>
              <a:rPr lang="en-US" dirty="0" smtClean="0"/>
              <a:t>NCI 2011 Study – Farmers have higher rates of skin cancer than general population</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99101471"/>
      </p:ext>
    </p:extLst>
  </p:cSld>
  <p:clrMapOvr>
    <a:masterClrMapping/>
  </p:clrMapOvr>
  <p:transition spd="slow" advTm="6543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Hearing Protection</a:t>
            </a:r>
            <a:endParaRPr lang="en-US" dirty="0"/>
          </a:p>
        </p:txBody>
      </p:sp>
      <p:sp>
        <p:nvSpPr>
          <p:cNvPr id="3" name="Content Placeholder 2"/>
          <p:cNvSpPr>
            <a:spLocks noGrp="1"/>
          </p:cNvSpPr>
          <p:nvPr>
            <p:ph idx="1"/>
          </p:nvPr>
        </p:nvSpPr>
        <p:spPr/>
        <p:txBody>
          <a:bodyPr/>
          <a:lstStyle/>
          <a:p>
            <a:r>
              <a:rPr lang="en-US" dirty="0" smtClean="0"/>
              <a:t>Over ear</a:t>
            </a:r>
          </a:p>
          <a:p>
            <a:endParaRPr lang="en-US" dirty="0"/>
          </a:p>
          <a:p>
            <a:r>
              <a:rPr lang="en-US" dirty="0" smtClean="0"/>
              <a:t>In ear</a:t>
            </a:r>
          </a:p>
          <a:p>
            <a:endParaRPr lang="en-US" dirty="0"/>
          </a:p>
          <a:p>
            <a:r>
              <a:rPr lang="en-US" dirty="0" smtClean="0"/>
              <a:t>In ear + over ear</a:t>
            </a:r>
          </a:p>
          <a:p>
            <a:endParaRPr lang="en-US" dirty="0"/>
          </a:p>
          <a:p>
            <a:endParaRPr lang="en-US" dirty="0" smtClean="0"/>
          </a:p>
          <a:p>
            <a:endParaRPr lang="en-US" dirty="0"/>
          </a:p>
        </p:txBody>
      </p:sp>
      <p:pic>
        <p:nvPicPr>
          <p:cNvPr id="1026" name="Picture 2" descr="https://www.hughesent.com/uploads/image/3m%20ear%20protec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1752600"/>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14360953"/>
      </p:ext>
    </p:extLst>
  </p:cSld>
  <p:clrMapOvr>
    <a:masterClrMapping/>
  </p:clrMapOvr>
  <p:transition spd="slow" advTm="8817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Gloves and Good Shoes</a:t>
            </a:r>
            <a:endParaRPr lang="en-US" dirty="0"/>
          </a:p>
        </p:txBody>
      </p:sp>
      <p:sp>
        <p:nvSpPr>
          <p:cNvPr id="3" name="Content Placeholder 2"/>
          <p:cNvSpPr>
            <a:spLocks noGrp="1"/>
          </p:cNvSpPr>
          <p:nvPr>
            <p:ph idx="1"/>
          </p:nvPr>
        </p:nvSpPr>
        <p:spPr/>
        <p:txBody>
          <a:bodyPr/>
          <a:lstStyle/>
          <a:p>
            <a:r>
              <a:rPr lang="en-US" dirty="0" smtClean="0"/>
              <a:t>Gloves should fit and provide the appropriate degree of protection and grip for the tasks being performed</a:t>
            </a:r>
          </a:p>
          <a:p>
            <a:r>
              <a:rPr lang="en-US" dirty="0" smtClean="0"/>
              <a:t>Shoes capable of keeping feet both comfortable and dry are well worth the investment. </a:t>
            </a:r>
          </a:p>
          <a:p>
            <a:r>
              <a:rPr lang="en-US" dirty="0" smtClean="0"/>
              <a:t>Steel toed and/or chemically resistant boots may be appropriate for some activities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576515710"/>
      </p:ext>
    </p:extLst>
  </p:cSld>
  <p:clrMapOvr>
    <a:masterClrMapping/>
  </p:clrMapOvr>
  <p:transition spd="slow" advTm="4873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09800"/>
            <a:ext cx="8077200" cy="1143000"/>
          </a:xfrm>
        </p:spPr>
        <p:txBody>
          <a:bodyPr>
            <a:normAutofit fontScale="90000"/>
          </a:bodyPr>
          <a:lstStyle/>
          <a:p>
            <a:r>
              <a:rPr lang="en-US" dirty="0"/>
              <a:t>High tunnels and greenhouses are particularly good places to experience excessively high temperatures in summer.</a:t>
            </a:r>
            <a:br>
              <a:rPr lang="en-US" dirty="0"/>
            </a:b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10519284"/>
      </p:ext>
    </p:extLst>
  </p:cSld>
  <p:clrMapOvr>
    <a:masterClrMapping/>
  </p:clrMapOvr>
  <p:transition spd="slow" advTm="1655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Heat Illness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Heat exhaustion and stroke are definite concerns for agricultural workers.</a:t>
            </a:r>
          </a:p>
          <a:p>
            <a:r>
              <a:rPr lang="en-US" dirty="0" smtClean="0"/>
              <a:t>May be fatal in severe cases and heat stroke may have some long term health consequences for some victims.</a:t>
            </a:r>
          </a:p>
          <a:p>
            <a:r>
              <a:rPr lang="en-US" dirty="0" smtClean="0"/>
              <a:t>Make sure you and your employees do not dehydrate and exercise good judgment.</a:t>
            </a:r>
          </a:p>
          <a:p>
            <a:r>
              <a:rPr lang="en-US" dirty="0" smtClean="0"/>
              <a:t>Smart phone apps can warn of heat warning and advisories to alert you to the need for extra caution</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17717427"/>
      </p:ext>
    </p:extLst>
  </p:cSld>
  <p:clrMapOvr>
    <a:masterClrMapping/>
  </p:clrMapOvr>
  <p:transition spd="slow" advTm="4777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Dangerous? </a:t>
            </a:r>
            <a:endParaRPr lang="en-US"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600200"/>
            <a:ext cx="9434948" cy="535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87304791"/>
      </p:ext>
    </p:extLst>
  </p:cSld>
  <p:clrMapOvr>
    <a:masterClrMapping/>
  </p:clrMapOvr>
  <p:transition spd="slow" advTm="7026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10.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ags/tag2.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3.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4.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5.xml><?xml version="1.0" encoding="utf-8"?>
<p:tagLst xmlns:a="http://schemas.openxmlformats.org/drawingml/2006/main" xmlns:r="http://schemas.openxmlformats.org/officeDocument/2006/relationships" xmlns:p="http://schemas.openxmlformats.org/presentationml/2006/main">
  <p:tag name="DVSHAPEID" val="0uhWvCQomImT50qU5y4Znw"/>
</p:tagLst>
</file>

<file path=ppt/tags/tag6.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ags/tag7.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ags/tag8.xml><?xml version="1.0" encoding="utf-8"?>
<p:tagLst xmlns:a="http://schemas.openxmlformats.org/drawingml/2006/main" xmlns:r="http://schemas.openxmlformats.org/officeDocument/2006/relationships" xmlns:p="http://schemas.openxmlformats.org/presentationml/2006/main">
  <p:tag name="DVSHAPEID" val="ip2w5yLf7gRoIxhgGANLdN"/>
</p:tagLst>
</file>

<file path=ppt/tags/tag9.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heme/theme1.xml><?xml version="1.0" encoding="utf-8"?>
<a:theme xmlns:a="http://schemas.openxmlformats.org/drawingml/2006/main" name="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5263</TotalTime>
  <Words>2181</Words>
  <Application>Microsoft Office PowerPoint</Application>
  <PresentationFormat>On-screen Show (4:3)</PresentationFormat>
  <Paragraphs>165</Paragraphs>
  <Slides>26</Slides>
  <Notes>26</Notes>
  <HiddenSlides>0</HiddenSlides>
  <MMClips>25</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26</vt:i4>
      </vt:variant>
    </vt:vector>
  </HeadingPairs>
  <TitlesOfParts>
    <vt:vector size="35" baseType="lpstr">
      <vt:lpstr>Arial</vt:lpstr>
      <vt:lpstr>Calibri</vt:lpstr>
      <vt:lpstr>Cambria</vt:lpstr>
      <vt:lpstr>Georgia</vt:lpstr>
      <vt:lpstr>Times New Roman</vt:lpstr>
      <vt:lpstr>Training</vt:lpstr>
      <vt:lpstr>Office Theme</vt:lpstr>
      <vt:lpstr>1_Office Theme</vt:lpstr>
      <vt:lpstr>2_Office Theme</vt:lpstr>
      <vt:lpstr>Preparing a New Generation  of Illinois Fruit and Vegetable Farmers  a USDA NIFA Beginning Farmer and Rancher  Development Program Project  Grant # 2012-49400-19565  http://www.newillinoisfarmers.org   </vt:lpstr>
      <vt:lpstr>Growing a New Generation  of Illinois Fruit and Vegetable Farmers  Farm Safety</vt:lpstr>
      <vt:lpstr>Farm Safety</vt:lpstr>
      <vt:lpstr>Personal Health and Safety</vt:lpstr>
      <vt:lpstr>Hearing Protection</vt:lpstr>
      <vt:lpstr>Gloves and Good Shoes</vt:lpstr>
      <vt:lpstr>High tunnels and greenhouses are particularly good places to experience excessively high temperatures in summer. </vt:lpstr>
      <vt:lpstr>Heat Illness</vt:lpstr>
      <vt:lpstr>How Dangerous? </vt:lpstr>
      <vt:lpstr>PowerPoint Presentation</vt:lpstr>
      <vt:lpstr>Common Perils</vt:lpstr>
      <vt:lpstr>PowerPoint Presentation</vt:lpstr>
      <vt:lpstr>Information on Tractor Safety</vt:lpstr>
      <vt:lpstr>More from Alabama Extension</vt:lpstr>
      <vt:lpstr>Other lesser talked about perils</vt:lpstr>
      <vt:lpstr>Weather - Lightning</vt:lpstr>
      <vt:lpstr>Chainsaw Safety</vt:lpstr>
      <vt:lpstr>Electricity</vt:lpstr>
      <vt:lpstr>Overhead and Underground</vt:lpstr>
      <vt:lpstr>Ladders, Lifting and Falls</vt:lpstr>
      <vt:lpstr>Carbon monoxide</vt:lpstr>
      <vt:lpstr>Legal Responsibilities</vt:lpstr>
      <vt:lpstr>PowerPoint Presentation</vt:lpstr>
      <vt:lpstr>Biological Hazards</vt:lpstr>
      <vt:lpstr>To reach us</vt:lpstr>
      <vt:lpstr>If you have questions …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Growing a New Generation  of Illinois Fruit and Vegetable Farmers  farm Safety</dc:title>
  <dc:creator>jeff</dc:creator>
  <cp:lastModifiedBy>Hosier, Mary</cp:lastModifiedBy>
  <cp:revision>47</cp:revision>
  <dcterms:created xsi:type="dcterms:W3CDTF">2015-03-27T14:51:38Z</dcterms:created>
  <dcterms:modified xsi:type="dcterms:W3CDTF">2016-04-26T19:05:51Z</dcterms:modified>
</cp:coreProperties>
</file>