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6.xml" ContentType="application/vnd.openxmlformats-officedocument.presentationml.tags+xml"/>
  <Override PartName="/ppt/notesSlides/notesSlide5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709" r:id="rId2"/>
  </p:sldMasterIdLst>
  <p:notesMasterIdLst>
    <p:notesMasterId r:id="rId60"/>
  </p:notesMasterIdLst>
  <p:handoutMasterIdLst>
    <p:handoutMasterId r:id="rId61"/>
  </p:handoutMasterIdLst>
  <p:sldIdLst>
    <p:sldId id="558" r:id="rId3"/>
    <p:sldId id="527" r:id="rId4"/>
    <p:sldId id="487" r:id="rId5"/>
    <p:sldId id="507" r:id="rId6"/>
    <p:sldId id="547" r:id="rId7"/>
    <p:sldId id="548" r:id="rId8"/>
    <p:sldId id="549" r:id="rId9"/>
    <p:sldId id="550" r:id="rId10"/>
    <p:sldId id="551" r:id="rId11"/>
    <p:sldId id="552" r:id="rId12"/>
    <p:sldId id="553" r:id="rId13"/>
    <p:sldId id="554" r:id="rId14"/>
    <p:sldId id="555" r:id="rId15"/>
    <p:sldId id="556" r:id="rId16"/>
    <p:sldId id="482" r:id="rId17"/>
    <p:sldId id="483" r:id="rId18"/>
    <p:sldId id="522" r:id="rId19"/>
    <p:sldId id="523" r:id="rId20"/>
    <p:sldId id="524" r:id="rId21"/>
    <p:sldId id="525" r:id="rId22"/>
    <p:sldId id="484" r:id="rId23"/>
    <p:sldId id="486" r:id="rId24"/>
    <p:sldId id="530" r:id="rId25"/>
    <p:sldId id="531" r:id="rId26"/>
    <p:sldId id="546" r:id="rId27"/>
    <p:sldId id="542" r:id="rId28"/>
    <p:sldId id="543" r:id="rId29"/>
    <p:sldId id="407" r:id="rId30"/>
    <p:sldId id="544" r:id="rId31"/>
    <p:sldId id="517" r:id="rId32"/>
    <p:sldId id="534" r:id="rId33"/>
    <p:sldId id="545" r:id="rId34"/>
    <p:sldId id="557" r:id="rId35"/>
    <p:sldId id="535" r:id="rId36"/>
    <p:sldId id="536" r:id="rId37"/>
    <p:sldId id="515" r:id="rId38"/>
    <p:sldId id="537" r:id="rId39"/>
    <p:sldId id="497" r:id="rId40"/>
    <p:sldId id="498" r:id="rId41"/>
    <p:sldId id="529" r:id="rId42"/>
    <p:sldId id="441" r:id="rId43"/>
    <p:sldId id="539" r:id="rId44"/>
    <p:sldId id="519" r:id="rId45"/>
    <p:sldId id="540" r:id="rId46"/>
    <p:sldId id="328" r:id="rId47"/>
    <p:sldId id="415" r:id="rId48"/>
    <p:sldId id="368" r:id="rId49"/>
    <p:sldId id="526" r:id="rId50"/>
    <p:sldId id="408" r:id="rId51"/>
    <p:sldId id="500" r:id="rId52"/>
    <p:sldId id="538" r:id="rId53"/>
    <p:sldId id="506" r:id="rId54"/>
    <p:sldId id="541" r:id="rId55"/>
    <p:sldId id="505" r:id="rId56"/>
    <p:sldId id="511" r:id="rId57"/>
    <p:sldId id="528" r:id="rId58"/>
    <p:sldId id="559" r:id="rId5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89193" autoAdjust="0"/>
  </p:normalViewPr>
  <p:slideViewPr>
    <p:cSldViewPr>
      <p:cViewPr varScale="1">
        <p:scale>
          <a:sx n="75" d="100"/>
          <a:sy n="75" d="100"/>
        </p:scale>
        <p:origin x="370" y="62"/>
      </p:cViewPr>
      <p:guideLst>
        <p:guide orient="horz" pos="2160"/>
        <p:guide pos="2880"/>
      </p:guideLst>
    </p:cSldViewPr>
  </p:slideViewPr>
  <p:outlineViewPr>
    <p:cViewPr>
      <p:scale>
        <a:sx n="33" d="100"/>
        <a:sy n="33" d="100"/>
      </p:scale>
      <p:origin x="43"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3" d="100"/>
          <a:sy n="63" d="100"/>
        </p:scale>
        <p:origin x="-1656"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handoutMaster" Target="handoutMasters/handout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r>
              <a:rPr lang="en-US" dirty="0">
                <a:latin typeface="+mn-lt"/>
              </a:rPr>
              <a:t>Preparing a New Generation of </a:t>
            </a:r>
          </a:p>
          <a:p>
            <a:pPr>
              <a:defRPr/>
            </a:pPr>
            <a:r>
              <a:rPr lang="en-US" dirty="0">
                <a:latin typeface="+mn-lt"/>
              </a:rPr>
              <a:t>Fruit and Vegetable Farmers</a:t>
            </a:r>
          </a:p>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r>
              <a:rPr lang="en-US" dirty="0">
                <a:latin typeface="+mn-lt"/>
              </a:rPr>
              <a:t>September 2015</a:t>
            </a: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D6E4E01-53E1-474A-8158-49222E5829B9}" type="slidenum">
              <a:rPr lang="en-US" smtClean="0"/>
              <a:t>‹#›</a:t>
            </a:fld>
            <a:endParaRPr lang="en-US"/>
          </a:p>
        </p:txBody>
      </p:sp>
    </p:spTree>
    <p:extLst>
      <p:ext uri="{BB962C8B-B14F-4D97-AF65-F5344CB8AC3E}">
        <p14:creationId xmlns:p14="http://schemas.microsoft.com/office/powerpoint/2010/main" val="21282498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E71D9EC5-067D-45F6-ABDB-4F3E04851512}" type="datetimeFigureOut">
              <a:rPr lang="en-US"/>
              <a:pPr>
                <a:defRPr/>
              </a:pPr>
              <a:t>4/26/2016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5BAF89FC-7C99-4364-A6CD-C7CB907951A8}" type="slidenum">
              <a:rPr lang="en-US"/>
              <a:pPr>
                <a:defRPr/>
              </a:pPr>
              <a:t>‹#›</a:t>
            </a:fld>
            <a:endParaRPr lang="en-US"/>
          </a:p>
        </p:txBody>
      </p:sp>
    </p:spTree>
    <p:extLst>
      <p:ext uri="{BB962C8B-B14F-4D97-AF65-F5344CB8AC3E}">
        <p14:creationId xmlns:p14="http://schemas.microsoft.com/office/powerpoint/2010/main" val="19695026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707">
              <a:defRPr/>
            </a:pPr>
            <a:r>
              <a:rPr lang="en-US" smtClean="0"/>
              <a:t>The following </a:t>
            </a:r>
            <a:r>
              <a:rPr lang="en-US" dirty="0" smtClean="0"/>
              <a:t>presentation was</a:t>
            </a:r>
            <a:r>
              <a:rPr lang="en-US" baseline="0" dirty="0" smtClean="0"/>
              <a:t> </a:t>
            </a:r>
            <a:r>
              <a:rPr lang="en-US" dirty="0" smtClean="0"/>
              <a:t>part of a</a:t>
            </a:r>
            <a:r>
              <a:rPr lang="en-US" baseline="0" dirty="0" smtClean="0"/>
              <a:t> beginning farmer course, “Preparing a New Generation of Illinois Fruit and Vegetable Farmers,”  offered by the University of Illinois and the Illinois Migrant Council from 2012 through 2015.  This course was funded by the United States Department of Agriculture’s National Institute of Food and Agriculture, and specifically by the Beginning Farmer and Rancher Development Program.  For more information about the program and for links to presentations and resources on many other topics, see the website newillinoisfarmers.org.  </a:t>
            </a:r>
          </a:p>
        </p:txBody>
      </p:sp>
      <p:sp>
        <p:nvSpPr>
          <p:cNvPr id="4" name="Slide Number Placeholder 3"/>
          <p:cNvSpPr>
            <a:spLocks noGrp="1"/>
          </p:cNvSpPr>
          <p:nvPr>
            <p:ph type="sldNum" sz="quarter" idx="10"/>
          </p:nvPr>
        </p:nvSpPr>
        <p:spPr/>
        <p:txBody>
          <a:bodyPr/>
          <a:lstStyle/>
          <a:p>
            <a:fld id="{EC6EAC7D-5A89-47C2-8ABA-56C9C2DEF7A4}" type="slidenum">
              <a:rPr lang="en-US" smtClean="0"/>
              <a:pPr/>
              <a:t>1</a:t>
            </a:fld>
            <a:endParaRPr lang="en-US" dirty="0"/>
          </a:p>
        </p:txBody>
      </p:sp>
    </p:spTree>
    <p:extLst>
      <p:ext uri="{BB962C8B-B14F-4D97-AF65-F5344CB8AC3E}">
        <p14:creationId xmlns:p14="http://schemas.microsoft.com/office/powerpoint/2010/main" val="535540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Cover crops</a:t>
            </a:r>
            <a:r>
              <a:rPr lang="en-US" baseline="0" dirty="0" smtClean="0"/>
              <a:t> are also an important part of preventing soil erosion.  Soil coverage from cover crops can greatly prevent the loss of soil which keeps it in the field where it benefits you the most!</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10</a:t>
            </a:fld>
            <a:endParaRPr lang="en-US"/>
          </a:p>
        </p:txBody>
      </p:sp>
    </p:spTree>
    <p:extLst>
      <p:ext uri="{BB962C8B-B14F-4D97-AF65-F5344CB8AC3E}">
        <p14:creationId xmlns:p14="http://schemas.microsoft.com/office/powerpoint/2010/main" val="1990805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cover crop</a:t>
            </a:r>
            <a:r>
              <a:rPr lang="en-US" baseline="0" dirty="0" smtClean="0"/>
              <a:t> systems can also increase the microbial communities in the soil which can lead to a greater diversity of many beneficial soil microorganisms which can help to plant growth and the cycling of nutrients.  One fungi that is very beneficial to nutrients cycling is </a:t>
            </a:r>
            <a:r>
              <a:rPr lang="en-US" baseline="0" dirty="0" err="1" smtClean="0"/>
              <a:t>arbuscular</a:t>
            </a:r>
            <a:r>
              <a:rPr lang="en-US" baseline="0" dirty="0" smtClean="0"/>
              <a:t> </a:t>
            </a:r>
            <a:r>
              <a:rPr lang="en-US" baseline="0" dirty="0" err="1" smtClean="0"/>
              <a:t>mycorrhizal</a:t>
            </a:r>
            <a:r>
              <a:rPr lang="en-US" baseline="0" dirty="0" smtClean="0"/>
              <a:t> fungi.</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11</a:t>
            </a:fld>
            <a:endParaRPr lang="en-US"/>
          </a:p>
        </p:txBody>
      </p:sp>
    </p:spTree>
    <p:extLst>
      <p:ext uri="{BB962C8B-B14F-4D97-AF65-F5344CB8AC3E}">
        <p14:creationId xmlns:p14="http://schemas.microsoft.com/office/powerpoint/2010/main" val="1883966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Beneficial insects can</a:t>
            </a:r>
            <a:r>
              <a:rPr lang="en-US" baseline="0" dirty="0" smtClean="0"/>
              <a:t> thrive with the added cover and habitat that cover crops provide.  These insects play many roles in the cropping system including pollination and being a predator of weed seeds.  In a long term cover crop system, cover crops have the potential for reducing some pest pressure.</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12</a:t>
            </a:fld>
            <a:endParaRPr lang="en-US"/>
          </a:p>
        </p:txBody>
      </p:sp>
    </p:spTree>
    <p:extLst>
      <p:ext uri="{BB962C8B-B14F-4D97-AF65-F5344CB8AC3E}">
        <p14:creationId xmlns:p14="http://schemas.microsoft.com/office/powerpoint/2010/main" val="2553073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Cover</a:t>
            </a:r>
            <a:r>
              <a:rPr lang="en-US" baseline="0" dirty="0" smtClean="0"/>
              <a:t> crops can also help to suppress weeds especially with no-till production.  Residue can block light and physically prevent weeds from germinating and moderate soil temperatures and nutrient release slowing new flushes of weed growth.  Also some cover crops such as cereal rye have </a:t>
            </a:r>
            <a:r>
              <a:rPr lang="en-US" baseline="0" dirty="0" err="1" smtClean="0"/>
              <a:t>allelopathy</a:t>
            </a:r>
            <a:r>
              <a:rPr lang="en-US" baseline="0" dirty="0" smtClean="0"/>
              <a:t> which means that the plant produces chemical compounds that suppress other plants from germinating around them.</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13</a:t>
            </a:fld>
            <a:endParaRPr lang="en-US"/>
          </a:p>
        </p:txBody>
      </p:sp>
    </p:spTree>
    <p:extLst>
      <p:ext uri="{BB962C8B-B14F-4D97-AF65-F5344CB8AC3E}">
        <p14:creationId xmlns:p14="http://schemas.microsoft.com/office/powerpoint/2010/main" val="3986505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Certain</a:t>
            </a:r>
            <a:r>
              <a:rPr lang="en-US" baseline="0" dirty="0" smtClean="0"/>
              <a:t> cover crops such as those in the mustard family also have the potential to be used as </a:t>
            </a:r>
            <a:r>
              <a:rPr lang="en-US" baseline="0" dirty="0" err="1" smtClean="0"/>
              <a:t>biofumigants</a:t>
            </a:r>
            <a:r>
              <a:rPr lang="en-US" baseline="0" dirty="0" smtClean="0"/>
              <a:t>.  Mustards produce </a:t>
            </a:r>
            <a:r>
              <a:rPr lang="en-US" baseline="0" dirty="0" err="1" smtClean="0"/>
              <a:t>isothiocyanates</a:t>
            </a:r>
            <a:r>
              <a:rPr lang="en-US" baseline="0" dirty="0" smtClean="0"/>
              <a:t> and if you chop green residue and incorporate into the soil, the release of these compounds can help suppress diseases and reduce weed populations.  However, results can very greatly on the environmental conditions and crop growth and thus far has not proven as consistent as other forms of fumigation.</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14</a:t>
            </a:fld>
            <a:endParaRPr lang="en-US"/>
          </a:p>
        </p:txBody>
      </p:sp>
    </p:spTree>
    <p:extLst>
      <p:ext uri="{BB962C8B-B14F-4D97-AF65-F5344CB8AC3E}">
        <p14:creationId xmlns:p14="http://schemas.microsoft.com/office/powerpoint/2010/main" val="525095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dirty="0" smtClean="0">
                <a:latin typeface="+mn-lt"/>
              </a:rPr>
              <a:t>The</a:t>
            </a:r>
            <a:r>
              <a:rPr lang="en-US" altLang="en-US" sz="1200" baseline="0" dirty="0" smtClean="0">
                <a:latin typeface="+mn-lt"/>
              </a:rPr>
              <a:t> next few slides are from some research conducted by </a:t>
            </a:r>
            <a:r>
              <a:rPr lang="en-US" altLang="en-US" sz="1200" dirty="0" smtClean="0">
                <a:latin typeface="+mn-lt"/>
              </a:rPr>
              <a:t>Mike </a:t>
            </a:r>
            <a:r>
              <a:rPr lang="en-US" altLang="en-US" sz="1200" dirty="0" err="1" smtClean="0">
                <a:latin typeface="+mn-lt"/>
              </a:rPr>
              <a:t>Plumer</a:t>
            </a:r>
            <a:r>
              <a:rPr lang="en-US" altLang="en-US" sz="1200" dirty="0" smtClean="0">
                <a:latin typeface="+mn-lt"/>
              </a:rPr>
              <a:t>, retired U of I Extension Educator and cover crops / no-till authority</a:t>
            </a:r>
            <a:r>
              <a:rPr lang="en-US" altLang="en-US" sz="1200" baseline="0" dirty="0" smtClean="0">
                <a:latin typeface="+mn-lt"/>
              </a:rPr>
              <a:t> in Southern Illinois.</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15</a:t>
            </a:fld>
            <a:endParaRPr lang="en-US"/>
          </a:p>
        </p:txBody>
      </p:sp>
    </p:spTree>
    <p:extLst>
      <p:ext uri="{BB962C8B-B14F-4D97-AF65-F5344CB8AC3E}">
        <p14:creationId xmlns:p14="http://schemas.microsoft.com/office/powerpoint/2010/main" val="337408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the impact of cover crops on field corn</a:t>
            </a:r>
            <a:r>
              <a:rPr lang="en-US" baseline="0" dirty="0" smtClean="0"/>
              <a:t> during a drought year such as 2012.  You can see that many of the cover crop treatments provided a much higher yield especially considering many non-cover cropped fields </a:t>
            </a:r>
            <a:r>
              <a:rPr lang="en-US" baseline="0" dirty="0" err="1" smtClean="0"/>
              <a:t>stuggled</a:t>
            </a:r>
            <a:r>
              <a:rPr lang="en-US" baseline="0" dirty="0" smtClean="0"/>
              <a:t> to make even 20 or 30 bushels per acre with many much less than that.  This also illustrates the importance of how you manage a cover crop.  Note that the late killed cover crop on the top was the lowest yielding as during very dry conditions cover crops can actually pull too much moisture out of the ground.  Thus if it is very dry early in the season it is important to pay close attention to the cover crops and terminate them early before that remove all of the moisture from the soil.</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16</a:t>
            </a:fld>
            <a:endParaRPr lang="en-US"/>
          </a:p>
        </p:txBody>
      </p:sp>
    </p:spTree>
    <p:extLst>
      <p:ext uri="{BB962C8B-B14F-4D97-AF65-F5344CB8AC3E}">
        <p14:creationId xmlns:p14="http://schemas.microsoft.com/office/powerpoint/2010/main" val="330017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shows</a:t>
            </a:r>
            <a:r>
              <a:rPr lang="en-US" baseline="0" dirty="0" smtClean="0"/>
              <a:t> a very good example of how compacted soils can get.  Where the knife is shows a hard pan formed by even modest tillage.  These layers can greatly decrease a crops ability to root into the soil.</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17</a:t>
            </a:fld>
            <a:endParaRPr lang="en-US"/>
          </a:p>
        </p:txBody>
      </p:sp>
    </p:spTree>
    <p:extLst>
      <p:ext uri="{BB962C8B-B14F-4D97-AF65-F5344CB8AC3E}">
        <p14:creationId xmlns:p14="http://schemas.microsoft.com/office/powerpoint/2010/main" val="106337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Consequently</a:t>
            </a:r>
            <a:r>
              <a:rPr lang="en-US" baseline="0" dirty="0" smtClean="0"/>
              <a:t> here is the amount of root growth the in this field has.</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18</a:t>
            </a:fld>
            <a:endParaRPr lang="en-US"/>
          </a:p>
        </p:txBody>
      </p:sp>
    </p:spTree>
    <p:extLst>
      <p:ext uri="{BB962C8B-B14F-4D97-AF65-F5344CB8AC3E}">
        <p14:creationId xmlns:p14="http://schemas.microsoft.com/office/powerpoint/2010/main" val="1330133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Compare</a:t>
            </a:r>
            <a:r>
              <a:rPr lang="en-US" baseline="0" dirty="0" smtClean="0"/>
              <a:t> that with this image of corn roots after multiple years of cover crops and no-till production.	</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19</a:t>
            </a:fld>
            <a:endParaRPr lang="en-US"/>
          </a:p>
        </p:txBody>
      </p:sp>
    </p:spTree>
    <p:extLst>
      <p:ext uri="{BB962C8B-B14F-4D97-AF65-F5344CB8AC3E}">
        <p14:creationId xmlns:p14="http://schemas.microsoft.com/office/powerpoint/2010/main" val="2383011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Hello.</a:t>
            </a:r>
            <a:r>
              <a:rPr lang="en-US" baseline="0" dirty="0" smtClean="0"/>
              <a:t>  I am Nathan Johanning, Extension Educator with the University of Illinois Extension and today we are going to talk about cover crops for fruit and vegetable production.</a:t>
            </a:r>
          </a:p>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2</a:t>
            </a:fld>
            <a:endParaRPr lang="en-US" dirty="0"/>
          </a:p>
        </p:txBody>
      </p:sp>
    </p:spTree>
    <p:extLst>
      <p:ext uri="{BB962C8B-B14F-4D97-AF65-F5344CB8AC3E}">
        <p14:creationId xmlns:p14="http://schemas.microsoft.com/office/powerpoint/2010/main" val="2542529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many years of no-till and cover crops, crop roots can find old root channels from cover crops and root very deeply into the soil.  In this case almost 5 feet deep.	</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20</a:t>
            </a:fld>
            <a:endParaRPr lang="en-US"/>
          </a:p>
        </p:txBody>
      </p:sp>
    </p:spTree>
    <p:extLst>
      <p:ext uri="{BB962C8B-B14F-4D97-AF65-F5344CB8AC3E}">
        <p14:creationId xmlns:p14="http://schemas.microsoft.com/office/powerpoint/2010/main" val="715977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Cover</a:t>
            </a:r>
            <a:r>
              <a:rPr lang="en-US" baseline="0" dirty="0" smtClean="0"/>
              <a:t> crops are also very good at trapping nutrients.  This graph shows the differences in nitrate concentration in drainage water from two field one with no cover crop and the other with a cereal rye cover crop.  In general the cereal rye is able to reduce nitrate levels by more than half compared with having no cover crop.  Not only is that nitrogen staying out of our lakes a rivers but the cover crop also keep it in place for future crops to use.</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21</a:t>
            </a:fld>
            <a:endParaRPr lang="en-US"/>
          </a:p>
        </p:txBody>
      </p:sp>
    </p:spTree>
    <p:extLst>
      <p:ext uri="{BB962C8B-B14F-4D97-AF65-F5344CB8AC3E}">
        <p14:creationId xmlns:p14="http://schemas.microsoft.com/office/powerpoint/2010/main" val="905974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lets talk specifically how to use cover crops in specialty crop production!</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22</a:t>
            </a:fld>
            <a:endParaRPr lang="en-US"/>
          </a:p>
        </p:txBody>
      </p:sp>
    </p:spTree>
    <p:extLst>
      <p:ext uri="{BB962C8B-B14F-4D97-AF65-F5344CB8AC3E}">
        <p14:creationId xmlns:p14="http://schemas.microsoft.com/office/powerpoint/2010/main" val="3789442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Cover crops can be used to</a:t>
            </a:r>
            <a:r>
              <a:rPr lang="en-US" baseline="0" dirty="0" smtClean="0"/>
              <a:t> cover fields over the winter or between any summer plantings.  Also cover crops can be used as a “green” fallow treatment to build the soil for a season rather than cropping it.  This can be a great addition to a crop rotation, helping to break up disease and insect cycles, and manage weeds all while build the soil as well.</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23</a:t>
            </a:fld>
            <a:endParaRPr lang="en-US"/>
          </a:p>
        </p:txBody>
      </p:sp>
    </p:spTree>
    <p:extLst>
      <p:ext uri="{BB962C8B-B14F-4D97-AF65-F5344CB8AC3E}">
        <p14:creationId xmlns:p14="http://schemas.microsoft.com/office/powerpoint/2010/main" val="33674650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a:t>
            </a:r>
            <a:r>
              <a:rPr lang="en-US" baseline="0" dirty="0" smtClean="0"/>
              <a:t> you can plant cover crops between crop rows and this works especially well between rows of black plastic as the top picture shows annual ryegrass planted between rows of </a:t>
            </a:r>
            <a:r>
              <a:rPr lang="en-US" baseline="0" dirty="0" err="1" smtClean="0"/>
              <a:t>plasticulture</a:t>
            </a:r>
            <a:r>
              <a:rPr lang="en-US" baseline="0" dirty="0" smtClean="0"/>
              <a:t> strawberries.  Cover crops are also important as a pollinator habitat to encourage the pollinators many fruit and vegetable crops need.  And lastly cover crops can provide residue to utilize with no-till vegetable production.</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24</a:t>
            </a:fld>
            <a:endParaRPr lang="en-US"/>
          </a:p>
        </p:txBody>
      </p:sp>
    </p:spTree>
    <p:extLst>
      <p:ext uri="{BB962C8B-B14F-4D97-AF65-F5344CB8AC3E}">
        <p14:creationId xmlns:p14="http://schemas.microsoft.com/office/powerpoint/2010/main" val="15912934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Cover</a:t>
            </a:r>
            <a:r>
              <a:rPr lang="en-US" baseline="0" dirty="0" smtClean="0"/>
              <a:t> crops especially have a very important roll in no-till fruit and vegetable production.  Residue can keep low and ground growing fruits clean of soil, suppress weeds, and help hold moisture in the soil.  Also, it allows for better field access after rains which can be very important for crops that have to be harvested regardless of the weather.  An many cover crops can also help add and hold nutrients for future crops to use.</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25</a:t>
            </a:fld>
            <a:endParaRPr lang="en-US"/>
          </a:p>
        </p:txBody>
      </p:sp>
    </p:spTree>
    <p:extLst>
      <p:ext uri="{BB962C8B-B14F-4D97-AF65-F5344CB8AC3E}">
        <p14:creationId xmlns:p14="http://schemas.microsoft.com/office/powerpoint/2010/main" val="30826947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you can see some</a:t>
            </a:r>
            <a:r>
              <a:rPr lang="en-US" baseline="0" dirty="0" smtClean="0"/>
              <a:t> examples of cover crops and no-till vegetable production.  A the top left we have a picture of a fall crop of broccoli no-till planted after a cereal rye cover crop.  The remaining pictures are of no-till transplanting pumpkins after wheat.</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26</a:t>
            </a:fld>
            <a:endParaRPr lang="en-US"/>
          </a:p>
        </p:txBody>
      </p:sp>
    </p:spTree>
    <p:extLst>
      <p:ext uri="{BB962C8B-B14F-4D97-AF65-F5344CB8AC3E}">
        <p14:creationId xmlns:p14="http://schemas.microsoft.com/office/powerpoint/2010/main" val="30492701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are some additional no-till crops. At the top we have no-till transplanted zucchini (left) and cucumbers (right).  Then below we have no-till planted green beans. All of these were following a oilseed radish/crimson clover/cereal rye cover crop.</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27</a:t>
            </a:fld>
            <a:endParaRPr lang="en-US"/>
          </a:p>
        </p:txBody>
      </p:sp>
    </p:spTree>
    <p:extLst>
      <p:ext uri="{BB962C8B-B14F-4D97-AF65-F5344CB8AC3E}">
        <p14:creationId xmlns:p14="http://schemas.microsoft.com/office/powerpoint/2010/main" val="24278576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choosing a cover crop, here are some things to consider.  You want something that germinates quickly and is very competitive with weeds.  It also needs to be tolerant to diverse environmental conditions and the residue should be easy to manage.  It should provide some benefit to the soil or production system while still being economical to utilize.  Now we will briefly discuss the attributes of some common cover crop species.</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28</a:t>
            </a:fld>
            <a:endParaRPr lang="en-US"/>
          </a:p>
        </p:txBody>
      </p:sp>
    </p:spTree>
    <p:extLst>
      <p:ext uri="{BB962C8B-B14F-4D97-AF65-F5344CB8AC3E}">
        <p14:creationId xmlns:p14="http://schemas.microsoft.com/office/powerpoint/2010/main" val="30040973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Buckwheat</a:t>
            </a:r>
            <a:r>
              <a:rPr lang="en-US" baseline="0" dirty="0" smtClean="0"/>
              <a:t> is a great summer cover crop that is very good competitor with weeds and good at increasing plant available phosphorus.  It is quick to establish and can start to form mature seeds in around 40 days.  Buckwheat can re-seed itself so make sure to terminate it 7-10 days after first flowering to prevent it becoming a weed problem.</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29</a:t>
            </a:fld>
            <a:endParaRPr lang="en-US"/>
          </a:p>
        </p:txBody>
      </p:sp>
    </p:spTree>
    <p:extLst>
      <p:ext uri="{BB962C8B-B14F-4D97-AF65-F5344CB8AC3E}">
        <p14:creationId xmlns:p14="http://schemas.microsoft.com/office/powerpoint/2010/main" val="3456065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smtClean="0"/>
              <a:t>Cover</a:t>
            </a:r>
            <a:r>
              <a:rPr lang="en-US" altLang="en-US" baseline="0" dirty="0" smtClean="0"/>
              <a:t> crops are cr</a:t>
            </a:r>
            <a:r>
              <a:rPr lang="en-US" altLang="en-US" dirty="0" smtClean="0"/>
              <a:t>ops planted for the purpose of conserving natural resources, managing weeds, improving soil health, and/or preserving, adding, or cycling nutrients in the soil</a:t>
            </a:r>
            <a:r>
              <a:rPr lang="en-US" altLang="en-US" baseline="0" dirty="0" smtClean="0"/>
              <a:t> among many other benefits. </a:t>
            </a:r>
            <a:r>
              <a:rPr lang="en-US" altLang="en-US" dirty="0" smtClean="0"/>
              <a:t>Often cover crops are planted during times when no other cash crop is present which</a:t>
            </a:r>
            <a:r>
              <a:rPr lang="en-US" altLang="en-US" baseline="0" dirty="0" smtClean="0"/>
              <a:t> could be o</a:t>
            </a:r>
            <a:r>
              <a:rPr lang="en-US" altLang="en-US" dirty="0" smtClean="0"/>
              <a:t>ver winter or between summer crops.</a:t>
            </a:r>
          </a:p>
          <a:p>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3</a:t>
            </a:fld>
            <a:endParaRPr lang="en-US"/>
          </a:p>
        </p:txBody>
      </p:sp>
    </p:spTree>
    <p:extLst>
      <p:ext uri="{BB962C8B-B14F-4D97-AF65-F5344CB8AC3E}">
        <p14:creationId xmlns:p14="http://schemas.microsoft.com/office/powerpoint/2010/main" val="4186064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Spring oats is another</a:t>
            </a:r>
            <a:r>
              <a:rPr lang="en-US" baseline="0" dirty="0" smtClean="0"/>
              <a:t> quick to establish cover crop that grows well during the spring and summer.  It is good at scavenging nitrogen and will nature terminate in the fall at once temperatures get down in the low 20s</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30</a:t>
            </a:fld>
            <a:endParaRPr lang="en-US"/>
          </a:p>
        </p:txBody>
      </p:sp>
    </p:spTree>
    <p:extLst>
      <p:ext uri="{BB962C8B-B14F-4D97-AF65-F5344CB8AC3E}">
        <p14:creationId xmlns:p14="http://schemas.microsoft.com/office/powerpoint/2010/main" val="15826464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Crimson Clover is a great winter</a:t>
            </a:r>
            <a:r>
              <a:rPr lang="en-US" baseline="0" dirty="0" smtClean="0"/>
              <a:t> annual clover that is an quick to establish and great at producing nitrogen.  It needs to be established by late summer or early fall to ensure that it will overwinter.  Since crimson cover is an annual plant it naturally will die off usually by late spring making it easy to manage.</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31</a:t>
            </a:fld>
            <a:endParaRPr lang="en-US"/>
          </a:p>
        </p:txBody>
      </p:sp>
    </p:spTree>
    <p:extLst>
      <p:ext uri="{BB962C8B-B14F-4D97-AF65-F5344CB8AC3E}">
        <p14:creationId xmlns:p14="http://schemas.microsoft.com/office/powerpoint/2010/main" val="2392318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 clover</a:t>
            </a:r>
            <a:r>
              <a:rPr lang="en-US" baseline="0" dirty="0" smtClean="0"/>
              <a:t> is an excellent nitrogen producer and is a perennial clover.  It often is more slow to establish than crimson clover so often red clover is seeded with oats as a companion crop.  Planting is similar to crimson clover, however, since it is a perennial it is good for a “green” fallow year and can be mowed repeatedly at full bloom and it will regrow.  It can be terminated either with tillage or herbicides.</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32</a:t>
            </a:fld>
            <a:endParaRPr lang="en-US"/>
          </a:p>
        </p:txBody>
      </p:sp>
    </p:spTree>
    <p:extLst>
      <p:ext uri="{BB962C8B-B14F-4D97-AF65-F5344CB8AC3E}">
        <p14:creationId xmlns:p14="http://schemas.microsoft.com/office/powerpoint/2010/main" val="8538092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Hairy</a:t>
            </a:r>
            <a:r>
              <a:rPr lang="en-US" baseline="0" dirty="0" smtClean="0"/>
              <a:t> vetch is another good legume cover crop that can produce a lot of nitrogen.  It can also produce a large amount of biomass which can be difficult to manage at planting time so it is important to have equipment that can handle high residue conditions.</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33</a:t>
            </a:fld>
            <a:endParaRPr lang="en-US"/>
          </a:p>
        </p:txBody>
      </p:sp>
    </p:spTree>
    <p:extLst>
      <p:ext uri="{BB962C8B-B14F-4D97-AF65-F5344CB8AC3E}">
        <p14:creationId xmlns:p14="http://schemas.microsoft.com/office/powerpoint/2010/main" val="1415507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Oilseed</a:t>
            </a:r>
            <a:r>
              <a:rPr lang="en-US" baseline="0" dirty="0" smtClean="0"/>
              <a:t> Radishes are a very popular cover crop known for there ability to aerate and loosen the soil and also to scavenge large amounts of nutrients especially nitrogen.  They winter-kill and MUST be seeded by Mid-August to Mid-September to have substantial growth to provide the most benefit.</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34</a:t>
            </a:fld>
            <a:endParaRPr lang="en-US"/>
          </a:p>
        </p:txBody>
      </p:sp>
    </p:spTree>
    <p:extLst>
      <p:ext uri="{BB962C8B-B14F-4D97-AF65-F5344CB8AC3E}">
        <p14:creationId xmlns:p14="http://schemas.microsoft.com/office/powerpoint/2010/main" val="39036797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Cereal</a:t>
            </a:r>
            <a:r>
              <a:rPr lang="en-US" baseline="0" dirty="0" smtClean="0"/>
              <a:t> rye is a great biomass producer and weed </a:t>
            </a:r>
            <a:r>
              <a:rPr lang="en-US" baseline="0" dirty="0" err="1" smtClean="0"/>
              <a:t>supressor</a:t>
            </a:r>
            <a:r>
              <a:rPr lang="en-US" baseline="0" dirty="0" smtClean="0"/>
              <a:t>.  It has </a:t>
            </a:r>
            <a:r>
              <a:rPr lang="en-US" baseline="0" dirty="0" err="1" smtClean="0"/>
              <a:t>allelopathy</a:t>
            </a:r>
            <a:r>
              <a:rPr lang="en-US" baseline="0" dirty="0" smtClean="0"/>
              <a:t> which also helps it suppress weeds.  It is deeply roots and a good scavenger of nitrogen.  Most </a:t>
            </a:r>
            <a:r>
              <a:rPr lang="en-US" baseline="0" dirty="0" err="1" smtClean="0"/>
              <a:t>noteably</a:t>
            </a:r>
            <a:r>
              <a:rPr lang="en-US" baseline="0" dirty="0" smtClean="0"/>
              <a:t> it is very cold hardy can be planted late into the fall with good establishment.</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35</a:t>
            </a:fld>
            <a:endParaRPr lang="en-US"/>
          </a:p>
        </p:txBody>
      </p:sp>
    </p:spTree>
    <p:extLst>
      <p:ext uri="{BB962C8B-B14F-4D97-AF65-F5344CB8AC3E}">
        <p14:creationId xmlns:p14="http://schemas.microsoft.com/office/powerpoint/2010/main" val="36963155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picture</a:t>
            </a:r>
            <a:r>
              <a:rPr lang="en-US" baseline="0" dirty="0" smtClean="0"/>
              <a:t> shows the weed suppressing power of cereal rye 2 weeks after being mowed.  Cereal rye is especially good at combating </a:t>
            </a:r>
            <a:r>
              <a:rPr lang="en-US" baseline="0" dirty="0" err="1" smtClean="0"/>
              <a:t>marestail</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36</a:t>
            </a:fld>
            <a:endParaRPr lang="en-US"/>
          </a:p>
        </p:txBody>
      </p:sp>
    </p:spTree>
    <p:extLst>
      <p:ext uri="{BB962C8B-B14F-4D97-AF65-F5344CB8AC3E}">
        <p14:creationId xmlns:p14="http://schemas.microsoft.com/office/powerpoint/2010/main" val="7310674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Annual</a:t>
            </a:r>
            <a:r>
              <a:rPr lang="en-US" baseline="0" dirty="0" smtClean="0"/>
              <a:t> Ryegrass is a great soil builder with a massive amount of root growth.  It is very deeply rooted with roots going 3 feet or deeper.  It also has the ability to root through and break up hard-pans and compaction in the soil.  Annual ryegrass can be a challenge to terminate with herbicides so make sure to monitor growth and consult someone with experience to avoid issues or utilize tillage.  For the best results always use a know variety of annual ryegrass as not all perform the same.</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37</a:t>
            </a:fld>
            <a:endParaRPr lang="en-US"/>
          </a:p>
        </p:txBody>
      </p:sp>
    </p:spTree>
    <p:extLst>
      <p:ext uri="{BB962C8B-B14F-4D97-AF65-F5344CB8AC3E}">
        <p14:creationId xmlns:p14="http://schemas.microsoft.com/office/powerpoint/2010/main" val="28966902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Selecting</a:t>
            </a:r>
            <a:r>
              <a:rPr lang="en-US" baseline="0" dirty="0" smtClean="0"/>
              <a:t> and managing cover crops it very important to their success!  Make sure you understand the biology of cover crops, your management goals, and consider the possibility of using multiple cover crops together. </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38</a:t>
            </a:fld>
            <a:endParaRPr lang="en-US"/>
          </a:p>
        </p:txBody>
      </p:sp>
    </p:spTree>
    <p:extLst>
      <p:ext uri="{BB962C8B-B14F-4D97-AF65-F5344CB8AC3E}">
        <p14:creationId xmlns:p14="http://schemas.microsoft.com/office/powerpoint/2010/main" val="41803895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USDA Chart is very helpful</a:t>
            </a:r>
            <a:r>
              <a:rPr lang="en-US" baseline="0" dirty="0" smtClean="0"/>
              <a:t> at laying out the different cover crops and some traits of each.</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39</a:t>
            </a:fld>
            <a:endParaRPr lang="en-US"/>
          </a:p>
        </p:txBody>
      </p:sp>
    </p:spTree>
    <p:extLst>
      <p:ext uri="{BB962C8B-B14F-4D97-AF65-F5344CB8AC3E}">
        <p14:creationId xmlns:p14="http://schemas.microsoft.com/office/powerpoint/2010/main" val="2447749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baseline="0" dirty="0" smtClean="0"/>
              <a:t>Cover crops have many benefits including those for the soil such as p</a:t>
            </a:r>
            <a:r>
              <a:rPr lang="en-US" dirty="0" smtClean="0"/>
              <a:t>reventing erosion reducing compaction,</a:t>
            </a:r>
            <a:r>
              <a:rPr lang="en-US" baseline="0" dirty="0" smtClean="0"/>
              <a:t> improving drainage, breaking up hard pans and increasing water infiltration and soil organic matter.  Also cover crop can suppress weeds, scavenge, hold and produce nutrients, protect water quality, provide a habitat for beneficial organisms and suppress nematodes, overall providing a healthy soil.  </a:t>
            </a:r>
            <a:r>
              <a:rPr lang="en-US" baseline="0" smtClean="0"/>
              <a:t>However, </a:t>
            </a:r>
            <a:r>
              <a:rPr lang="en-US" baseline="0" dirty="0" smtClean="0"/>
              <a:t>different cover crops do provide different benefits.</a:t>
            </a:r>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4</a:t>
            </a:fld>
            <a:endParaRPr lang="en-US"/>
          </a:p>
        </p:txBody>
      </p:sp>
    </p:spTree>
    <p:extLst>
      <p:ext uri="{BB962C8B-B14F-4D97-AF65-F5344CB8AC3E}">
        <p14:creationId xmlns:p14="http://schemas.microsoft.com/office/powerpoint/2010/main" val="16714433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the Midwest Cover</a:t>
            </a:r>
            <a:r>
              <a:rPr lang="en-US" baseline="0" dirty="0" smtClean="0"/>
              <a:t> Crop Council has a great cover crop selector tool which can help you get specific information about cover crop performance and planting dates tailored to your area and specific county.	</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40</a:t>
            </a:fld>
            <a:endParaRPr lang="en-US"/>
          </a:p>
        </p:txBody>
      </p:sp>
    </p:spTree>
    <p:extLst>
      <p:ext uri="{BB962C8B-B14F-4D97-AF65-F5344CB8AC3E}">
        <p14:creationId xmlns:p14="http://schemas.microsoft.com/office/powerpoint/2010/main" val="36208661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Planting date</a:t>
            </a:r>
            <a:r>
              <a:rPr lang="en-US" baseline="0" dirty="0" smtClean="0"/>
              <a:t> is critical in determining cover crop performance and winter survival.  If you are planting multiple cover crops together make sure to decrease the seeding rates accordingly to prevent too much competition and wasting seed.  There are multiple ways to seed cover crops.  Broadcast seeding is by far the fastest, but you usually need some minor soil movement or rainfall to get germination.  Drilling seeds with a grain drill is by far the best method to achieve a consistent and reliable stand.  Also in crops that are to tall to drive through cover crops can be seeded by plane as well.</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41</a:t>
            </a:fld>
            <a:endParaRPr lang="en-US"/>
          </a:p>
        </p:txBody>
      </p:sp>
    </p:spTree>
    <p:extLst>
      <p:ext uri="{BB962C8B-B14F-4D97-AF65-F5344CB8AC3E}">
        <p14:creationId xmlns:p14="http://schemas.microsoft.com/office/powerpoint/2010/main" val="14834612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 mentioned</a:t>
            </a:r>
            <a:r>
              <a:rPr lang="en-US" baseline="0" dirty="0" smtClean="0"/>
              <a:t> planting date is critical and here you can see the difference that planting date has on oilseed radishes.  Note that if you plant too late you will get very little growth and likewise very little benefit from the cover crop.</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42</a:t>
            </a:fld>
            <a:endParaRPr lang="en-US"/>
          </a:p>
        </p:txBody>
      </p:sp>
    </p:spTree>
    <p:extLst>
      <p:ext uri="{BB962C8B-B14F-4D97-AF65-F5344CB8AC3E}">
        <p14:creationId xmlns:p14="http://schemas.microsoft.com/office/powerpoint/2010/main" val="4463747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also you can see the differences</a:t>
            </a:r>
            <a:r>
              <a:rPr lang="en-US" baseline="0" dirty="0" smtClean="0"/>
              <a:t> in nitrogen production from hairy vetch even with 10 days difference in planting date resulting in around 40 pounds less nitrogen produced.</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43</a:t>
            </a:fld>
            <a:endParaRPr lang="en-US"/>
          </a:p>
        </p:txBody>
      </p:sp>
    </p:spTree>
    <p:extLst>
      <p:ext uri="{BB962C8B-B14F-4D97-AF65-F5344CB8AC3E}">
        <p14:creationId xmlns:p14="http://schemas.microsoft.com/office/powerpoint/2010/main" val="35727682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planting</a:t>
            </a:r>
            <a:r>
              <a:rPr lang="en-US" baseline="0" dirty="0" smtClean="0"/>
              <a:t> drilling produces the best stand that establishes the quickest.</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44</a:t>
            </a:fld>
            <a:endParaRPr lang="en-US"/>
          </a:p>
        </p:txBody>
      </p:sp>
    </p:spTree>
    <p:extLst>
      <p:ext uri="{BB962C8B-B14F-4D97-AF65-F5344CB8AC3E}">
        <p14:creationId xmlns:p14="http://schemas.microsoft.com/office/powerpoint/2010/main" val="2916529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you can visually</a:t>
            </a:r>
            <a:r>
              <a:rPr lang="en-US" baseline="0" dirty="0" smtClean="0"/>
              <a:t> see the difference in the stand with a broadcast seeding and light harrow compared with drilling.</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45</a:t>
            </a:fld>
            <a:endParaRPr lang="en-US"/>
          </a:p>
        </p:txBody>
      </p:sp>
    </p:spTree>
    <p:extLst>
      <p:ext uri="{BB962C8B-B14F-4D97-AF65-F5344CB8AC3E}">
        <p14:creationId xmlns:p14="http://schemas.microsoft.com/office/powerpoint/2010/main" val="14560792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Seeders</a:t>
            </a:r>
            <a:r>
              <a:rPr lang="en-US" baseline="0" dirty="0" smtClean="0"/>
              <a:t> can also be incorporated with other equipment going through the field.  This combine has an air seeder attached that delivers seed between each row as the corn is being harvested.</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46</a:t>
            </a:fld>
            <a:endParaRPr lang="en-US"/>
          </a:p>
        </p:txBody>
      </p:sp>
    </p:spTree>
    <p:extLst>
      <p:ext uri="{BB962C8B-B14F-4D97-AF65-F5344CB8AC3E}">
        <p14:creationId xmlns:p14="http://schemas.microsoft.com/office/powerpoint/2010/main" val="12420984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On</a:t>
            </a:r>
            <a:r>
              <a:rPr lang="en-US" baseline="0" dirty="0" smtClean="0"/>
              <a:t> taller crops aerial seeding can be a good way to plant cover crops in a timely fashion while a crop is still in the field.</a:t>
            </a:r>
            <a:endParaRPr lang="en-US" dirty="0" smtClean="0"/>
          </a:p>
        </p:txBody>
      </p:sp>
    </p:spTree>
    <p:extLst>
      <p:ext uri="{BB962C8B-B14F-4D97-AF65-F5344CB8AC3E}">
        <p14:creationId xmlns:p14="http://schemas.microsoft.com/office/powerpoint/2010/main" val="13627862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many cover</a:t>
            </a:r>
            <a:r>
              <a:rPr lang="en-US" baseline="0" dirty="0" smtClean="0"/>
              <a:t> crops </a:t>
            </a:r>
            <a:r>
              <a:rPr lang="en-US" baseline="0" dirty="0" err="1" smtClean="0"/>
              <a:t>culitpackers</a:t>
            </a:r>
            <a:r>
              <a:rPr lang="en-US" baseline="0" dirty="0" smtClean="0"/>
              <a:t> and corrugated rollers can be very useful to make a firm seed bed for better broadcast seed establishment on loose, tilled soils.</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48</a:t>
            </a:fld>
            <a:endParaRPr lang="en-US"/>
          </a:p>
        </p:txBody>
      </p:sp>
    </p:spTree>
    <p:extLst>
      <p:ext uri="{BB962C8B-B14F-4D97-AF65-F5344CB8AC3E}">
        <p14:creationId xmlns:p14="http://schemas.microsoft.com/office/powerpoint/2010/main" val="12563444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Cover crop</a:t>
            </a:r>
            <a:r>
              <a:rPr lang="en-US" baseline="0" dirty="0" smtClean="0"/>
              <a:t> mixes can be very beneficial and help to establish slower growing cover crops or just to gain more diverse benefits from a cover crop planting make sure to balance mixes so they are not too competitive with each other.  Also different crops can mature differently adding challenges to spring termination.</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49</a:t>
            </a:fld>
            <a:endParaRPr lang="en-US"/>
          </a:p>
        </p:txBody>
      </p:sp>
    </p:spTree>
    <p:extLst>
      <p:ext uri="{BB962C8B-B14F-4D97-AF65-F5344CB8AC3E}">
        <p14:creationId xmlns:p14="http://schemas.microsoft.com/office/powerpoint/2010/main" val="1013685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have mentioned</a:t>
            </a:r>
            <a:r>
              <a:rPr lang="en-US" baseline="0" dirty="0" smtClean="0"/>
              <a:t> many cover crops have the ability to either scavenge or produce nutrients especially nitrogen.  This can be a great source of nitrogen for future fruit and vegetable crops.</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5</a:t>
            </a:fld>
            <a:endParaRPr lang="en-US"/>
          </a:p>
        </p:txBody>
      </p:sp>
    </p:spTree>
    <p:extLst>
      <p:ext uri="{BB962C8B-B14F-4D97-AF65-F5344CB8AC3E}">
        <p14:creationId xmlns:p14="http://schemas.microsoft.com/office/powerpoint/2010/main" val="31814480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just one example of</a:t>
            </a:r>
            <a:r>
              <a:rPr lang="en-US" baseline="0" dirty="0" smtClean="0"/>
              <a:t> an online calculator to help determine the best proportions of cover crop seeds when planting a cover crop mix.</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50</a:t>
            </a:fld>
            <a:endParaRPr lang="en-US"/>
          </a:p>
        </p:txBody>
      </p:sp>
    </p:spTree>
    <p:extLst>
      <p:ext uri="{BB962C8B-B14F-4D97-AF65-F5344CB8AC3E}">
        <p14:creationId xmlns:p14="http://schemas.microsoft.com/office/powerpoint/2010/main" val="34710597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Cover crop termination is another important part of managing</a:t>
            </a:r>
            <a:r>
              <a:rPr lang="en-US" baseline="0" dirty="0" smtClean="0"/>
              <a:t> cover crops.  Herbicides roller/crimpers, mowing, and tillage among others are all good termination methods.  Often many cover crops can be easier to terminate as they approach flowering especially cereal rye.  Different termination methods are effective on different cover crops so make sure you understand the growth and biology of your cover crops to choose the best method.</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51</a:t>
            </a:fld>
            <a:endParaRPr lang="en-US"/>
          </a:p>
        </p:txBody>
      </p:sp>
    </p:spTree>
    <p:extLst>
      <p:ext uri="{BB962C8B-B14F-4D97-AF65-F5344CB8AC3E}">
        <p14:creationId xmlns:p14="http://schemas.microsoft.com/office/powerpoint/2010/main" val="4060730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sample cover crop rotation</a:t>
            </a:r>
            <a:r>
              <a:rPr lang="en-US" baseline="0" dirty="0" smtClean="0"/>
              <a:t> you might use on your farm.  You have early spring vegetables that come out and then follow that with an oats/radish/crimson clover mix.  Then the next spring you plant tomatoes following that cover crop mix.  After the tomatoes, you plant a hairy vetch/cereal rye mix and no-till cucumbers into that the following spring.  This is just one example to get you thinking about how to use cover crops.  There are countless other rotations you could come up with!</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52</a:t>
            </a:fld>
            <a:endParaRPr lang="en-US"/>
          </a:p>
        </p:txBody>
      </p:sp>
    </p:spTree>
    <p:extLst>
      <p:ext uri="{BB962C8B-B14F-4D97-AF65-F5344CB8AC3E}">
        <p14:creationId xmlns:p14="http://schemas.microsoft.com/office/powerpoint/2010/main" val="38075414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my tips to be successful</a:t>
            </a:r>
            <a:r>
              <a:rPr lang="en-US" baseline="0" dirty="0" smtClean="0"/>
              <a:t> with cover crops.  First manage the cover crop as an other crop to get the best performance.  Then know that weather and the environment can change your plans so have a back up plan especially for spring termination.  Always consider the planting date when choosing a cover crop.  As we discussed the wrong planting date alone can lead to poor cover crop performance.  Most importantly, learn from your experiences and explore ways to over come any challenges you might face.  Keeping good notes and records on your cover crops can greatly help you to improve your cover cropping in the future.</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53</a:t>
            </a:fld>
            <a:endParaRPr lang="en-US"/>
          </a:p>
        </p:txBody>
      </p:sp>
    </p:spTree>
    <p:extLst>
      <p:ext uri="{BB962C8B-B14F-4D97-AF65-F5344CB8AC3E}">
        <p14:creationId xmlns:p14="http://schemas.microsoft.com/office/powerpoint/2010/main" val="15663817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more information</a:t>
            </a:r>
            <a:r>
              <a:rPr lang="en-US" baseline="0" dirty="0" smtClean="0"/>
              <a:t> on cover crops the book “Managing Cover Crops Profitably” and the “Midwest Cover Crop Field Guide” are great resources.  In addition consult specialists and experiences growers to learn more about cover crop.  Cover crop field days and events are very popular and often provide a lot of great information.</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54</a:t>
            </a:fld>
            <a:endParaRPr lang="en-US"/>
          </a:p>
        </p:txBody>
      </p:sp>
    </p:spTree>
    <p:extLst>
      <p:ext uri="{BB962C8B-B14F-4D97-AF65-F5344CB8AC3E}">
        <p14:creationId xmlns:p14="http://schemas.microsoft.com/office/powerpoint/2010/main" val="15672239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finally a picture of great success with cover crops.  This</a:t>
            </a:r>
            <a:r>
              <a:rPr lang="en-US" baseline="0" dirty="0" smtClean="0"/>
              <a:t> is a local grower that has great success with using annual ryegrass between rows of black plastic in </a:t>
            </a:r>
            <a:r>
              <a:rPr lang="en-US" baseline="0" dirty="0" err="1" smtClean="0"/>
              <a:t>plasticulture</a:t>
            </a:r>
            <a:r>
              <a:rPr lang="en-US" baseline="0" dirty="0" smtClean="0"/>
              <a:t> strawberry production.  The crop is broadcast seeded before setting the strawberries and mowed in the spring to maintain a living cover that make frequent harvest easier especially in a wet year while benefiting the soil as well.</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55</a:t>
            </a:fld>
            <a:endParaRPr lang="en-US"/>
          </a:p>
        </p:txBody>
      </p:sp>
    </p:spTree>
    <p:extLst>
      <p:ext uri="{BB962C8B-B14F-4D97-AF65-F5344CB8AC3E}">
        <p14:creationId xmlns:p14="http://schemas.microsoft.com/office/powerpoint/2010/main" val="11532774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3"/>
          <p:cNvSpPr>
            <a:spLocks noGrp="1" noChangeArrowheads="1"/>
          </p:cNvSpPr>
          <p:nvPr>
            <p:ph type="hdr" sz="quarter"/>
          </p:nvPr>
        </p:nvSpPr>
        <p:spPr>
          <a:noFill/>
        </p:spPr>
        <p:txBody>
          <a:bodyPr/>
          <a:lstStyle/>
          <a:p>
            <a:r>
              <a:rPr lang="en-US" dirty="0" smtClean="0"/>
              <a:t>Microsoft </a:t>
            </a:r>
            <a:r>
              <a:rPr lang="en-US" b="1" dirty="0" smtClean="0"/>
              <a:t>Engineering Excellence</a:t>
            </a:r>
            <a:endParaRPr lang="en-US" dirty="0" smtClean="0"/>
          </a:p>
        </p:txBody>
      </p:sp>
      <p:sp>
        <p:nvSpPr>
          <p:cNvPr id="41987" name="Rectangle 25"/>
          <p:cNvSpPr>
            <a:spLocks noGrp="1" noChangeArrowheads="1"/>
          </p:cNvSpPr>
          <p:nvPr>
            <p:ph type="ftr" sz="quarter" idx="4"/>
          </p:nvPr>
        </p:nvSpPr>
        <p:spPr>
          <a:noFill/>
        </p:spPr>
        <p:txBody>
          <a:bodyPr/>
          <a:lstStyle/>
          <a:p>
            <a:r>
              <a:rPr lang="en-US" dirty="0" smtClean="0"/>
              <a:t>Microsoft Confidential</a:t>
            </a:r>
          </a:p>
        </p:txBody>
      </p:sp>
      <p:sp>
        <p:nvSpPr>
          <p:cNvPr id="41988" name="Rectangle 26"/>
          <p:cNvSpPr>
            <a:spLocks noGrp="1" noChangeArrowheads="1"/>
          </p:cNvSpPr>
          <p:nvPr>
            <p:ph type="sldNum" sz="quarter" idx="5"/>
          </p:nvPr>
        </p:nvSpPr>
        <p:spPr>
          <a:noFill/>
        </p:spPr>
        <p:txBody>
          <a:bodyPr/>
          <a:lstStyle/>
          <a:p>
            <a:fld id="{B2B44A5F-6CE4-493C-A0D7-6834FF76660C}" type="slidenum">
              <a:rPr lang="en-US" smtClean="0"/>
              <a:pPr/>
              <a:t>56</a:t>
            </a:fld>
            <a:endParaRPr lang="en-US" dirty="0" smtClean="0"/>
          </a:p>
        </p:txBody>
      </p:sp>
      <p:sp>
        <p:nvSpPr>
          <p:cNvPr id="41989" name="Rectangle 2"/>
          <p:cNvSpPr>
            <a:spLocks noGrp="1" noRot="1" noChangeAspect="1" noChangeArrowheads="1" noTextEdit="1"/>
          </p:cNvSpPr>
          <p:nvPr>
            <p:ph type="sldImg"/>
          </p:nvPr>
        </p:nvSpPr>
        <p:spPr>
          <a:xfrm>
            <a:off x="1143000" y="450850"/>
            <a:ext cx="4572000" cy="3429000"/>
          </a:xfrm>
          <a:ln/>
        </p:spPr>
      </p:sp>
      <p:sp>
        <p:nvSpPr>
          <p:cNvPr id="41990" name="Rectangle 3"/>
          <p:cNvSpPr>
            <a:spLocks noGrp="1" noChangeArrowheads="1"/>
          </p:cNvSpPr>
          <p:nvPr>
            <p:ph type="body" idx="1"/>
          </p:nvPr>
        </p:nvSpPr>
        <p:spPr>
          <a:xfrm>
            <a:off x="307492" y="4130108"/>
            <a:ext cx="6261652" cy="4554822"/>
          </a:xfrm>
          <a:noFill/>
          <a:ln/>
        </p:spPr>
        <p:txBody>
          <a:bodyPr/>
          <a:lstStyle/>
          <a:p>
            <a:pPr>
              <a:buFontTx/>
              <a:buNone/>
            </a:pPr>
            <a:r>
              <a:rPr lang="en-US" dirty="0" smtClean="0"/>
              <a:t>Please contact us if you have further question about cover cropping.</a:t>
            </a:r>
            <a:r>
              <a:rPr lang="en-US" baseline="0" dirty="0" smtClean="0"/>
              <a:t>  </a:t>
            </a:r>
            <a:r>
              <a:rPr lang="en-US" baseline="0" smtClean="0"/>
              <a:t>Thank you!</a:t>
            </a:r>
            <a:endParaRPr lang="en-US" dirty="0" smtClean="0"/>
          </a:p>
        </p:txBody>
      </p:sp>
    </p:spTree>
    <p:extLst>
      <p:ext uri="{BB962C8B-B14F-4D97-AF65-F5344CB8AC3E}">
        <p14:creationId xmlns:p14="http://schemas.microsoft.com/office/powerpoint/2010/main" val="29212342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beginning farmer training program ended in the fall of 2015.  The best way to pursue answers to questions about fruit and vegetable production in Illinois is to contact educators on the University of Illinois Extension Local Food Systems and Small Farms team.  Extension programs in other states are operated by the land-grant university in each state.  Additionally, USDA’s Start2Farm site provides listings of farmer training programs in</a:t>
            </a:r>
            <a:r>
              <a:rPr lang="en-US" baseline="0" dirty="0" smtClean="0"/>
              <a:t> specific states and localities.</a:t>
            </a:r>
            <a:endParaRPr lang="en-US" dirty="0" smtClean="0"/>
          </a:p>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57</a:t>
            </a:fld>
            <a:endParaRPr lang="en-US"/>
          </a:p>
        </p:txBody>
      </p:sp>
    </p:spTree>
    <p:extLst>
      <p:ext uri="{BB962C8B-B14F-4D97-AF65-F5344CB8AC3E}">
        <p14:creationId xmlns:p14="http://schemas.microsoft.com/office/powerpoint/2010/main" val="1895159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rate calculator</a:t>
            </a:r>
            <a:r>
              <a:rPr lang="en-US" baseline="0" dirty="0" smtClean="0"/>
              <a:t> tool is a great way to get an estimation of how much nitrogen a cover crop may have produced based on sampling a small area of crop biomass and getting the weight and lab analysis for nitrogen.  In general nitrogen production can very greatly based on the weather and most importantly the growth stage of the cover crop.  Typically the longer a legume cover crop has been growing the greater the amount of nitrogen it has produced.</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6</a:t>
            </a:fld>
            <a:endParaRPr lang="en-US"/>
          </a:p>
        </p:txBody>
      </p:sp>
    </p:spTree>
    <p:extLst>
      <p:ext uri="{BB962C8B-B14F-4D97-AF65-F5344CB8AC3E}">
        <p14:creationId xmlns:p14="http://schemas.microsoft.com/office/powerpoint/2010/main" val="2154810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Soil Organic</a:t>
            </a:r>
            <a:r>
              <a:rPr lang="en-US" baseline="0" dirty="0" smtClean="0"/>
              <a:t> Matter is a major contributor to the health and productivity of our soils and cover crops are very important in building organic matter.  For every one percent of organic matter, the soil can hold an additional 1 inch of rain which can be crucial under drought conditions.  Organic matter also helps aggregate the soils and provide better structure which allows better water infiltration and decreases erosion and the bulk density of the soil.  Organic matter also contributes nutrients to the soil especially nitrogen, phosphorus, and sulfur which also future crops can benefit from.  Overall, these qualities provide yield stability especially in drought years by allowing the soil to hold more water and nutrients.</a:t>
            </a:r>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7</a:t>
            </a:fld>
            <a:endParaRPr lang="en-US"/>
          </a:p>
        </p:txBody>
      </p:sp>
    </p:spTree>
    <p:extLst>
      <p:ext uri="{BB962C8B-B14F-4D97-AF65-F5344CB8AC3E}">
        <p14:creationId xmlns:p14="http://schemas.microsoft.com/office/powerpoint/2010/main" val="3241990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342900" indent="-342900">
              <a:spcBef>
                <a:spcPct val="20000"/>
              </a:spcBef>
              <a:buClr>
                <a:srgbClr val="CCFF33"/>
              </a:buClr>
              <a:buSzPct val="70000"/>
              <a:buFont typeface="Wingdings" pitchFamily="2" charset="2"/>
              <a:buNone/>
              <a:defRPr/>
            </a:pPr>
            <a:r>
              <a:rPr lang="en-US" dirty="0" smtClean="0">
                <a:latin typeface="Arial" pitchFamily="34" charset="0"/>
              </a:rPr>
              <a:t>Unfortunately there</a:t>
            </a:r>
            <a:r>
              <a:rPr lang="en-US" baseline="0" dirty="0" smtClean="0">
                <a:latin typeface="Arial" pitchFamily="34" charset="0"/>
              </a:rPr>
              <a:t> are many things we do that can actually reduce soil organic matter and most importantly tillage.  Every time we till or work the ground we break up the natural structure of the soil and expose organic matter that quickly breaks down as it is exposed to oxygen.  While tillage is essential to some fruit and vegetable crops, this is a very important thing to understand so we can look for ways to reduce any unnecessary tillage passes, work towards no-till production for some crops and consider how to help rebuild organic matter when tillage is necessary.  </a:t>
            </a:r>
            <a:endParaRPr lang="en-US" dirty="0" smtClean="0">
              <a:latin typeface="Arial" pitchFamily="34" charset="0"/>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21" charset="0"/>
              </a:defRPr>
            </a:lvl1pPr>
            <a:lvl2pPr marL="742950" indent="-285750" eaLnBrk="0" hangingPunct="0">
              <a:defRPr>
                <a:solidFill>
                  <a:schemeClr val="tx1"/>
                </a:solidFill>
                <a:latin typeface="Verdana" pitchFamily="21" charset="0"/>
              </a:defRPr>
            </a:lvl2pPr>
            <a:lvl3pPr marL="1143000" indent="-228600" eaLnBrk="0" hangingPunct="0">
              <a:defRPr>
                <a:solidFill>
                  <a:schemeClr val="tx1"/>
                </a:solidFill>
                <a:latin typeface="Verdana" pitchFamily="21" charset="0"/>
              </a:defRPr>
            </a:lvl3pPr>
            <a:lvl4pPr marL="1600200" indent="-228600" eaLnBrk="0" hangingPunct="0">
              <a:defRPr>
                <a:solidFill>
                  <a:schemeClr val="tx1"/>
                </a:solidFill>
                <a:latin typeface="Verdana" pitchFamily="21" charset="0"/>
              </a:defRPr>
            </a:lvl4pPr>
            <a:lvl5pPr marL="2057400" indent="-228600" eaLnBrk="0" hangingPunct="0">
              <a:defRPr>
                <a:solidFill>
                  <a:schemeClr val="tx1"/>
                </a:solidFill>
                <a:latin typeface="Verdana" pitchFamily="21" charset="0"/>
              </a:defRPr>
            </a:lvl5pPr>
            <a:lvl6pPr marL="2514600" indent="-228600" eaLnBrk="0" fontAlgn="base" hangingPunct="0">
              <a:spcBef>
                <a:spcPct val="0"/>
              </a:spcBef>
              <a:spcAft>
                <a:spcPct val="0"/>
              </a:spcAft>
              <a:defRPr>
                <a:solidFill>
                  <a:schemeClr val="tx1"/>
                </a:solidFill>
                <a:latin typeface="Verdana" pitchFamily="21" charset="0"/>
              </a:defRPr>
            </a:lvl6pPr>
            <a:lvl7pPr marL="2971800" indent="-228600" eaLnBrk="0" fontAlgn="base" hangingPunct="0">
              <a:spcBef>
                <a:spcPct val="0"/>
              </a:spcBef>
              <a:spcAft>
                <a:spcPct val="0"/>
              </a:spcAft>
              <a:defRPr>
                <a:solidFill>
                  <a:schemeClr val="tx1"/>
                </a:solidFill>
                <a:latin typeface="Verdana" pitchFamily="21" charset="0"/>
              </a:defRPr>
            </a:lvl7pPr>
            <a:lvl8pPr marL="3429000" indent="-228600" eaLnBrk="0" fontAlgn="base" hangingPunct="0">
              <a:spcBef>
                <a:spcPct val="0"/>
              </a:spcBef>
              <a:spcAft>
                <a:spcPct val="0"/>
              </a:spcAft>
              <a:defRPr>
                <a:solidFill>
                  <a:schemeClr val="tx1"/>
                </a:solidFill>
                <a:latin typeface="Verdana" pitchFamily="21" charset="0"/>
              </a:defRPr>
            </a:lvl8pPr>
            <a:lvl9pPr marL="3886200" indent="-228600" eaLnBrk="0" fontAlgn="base" hangingPunct="0">
              <a:spcBef>
                <a:spcPct val="0"/>
              </a:spcBef>
              <a:spcAft>
                <a:spcPct val="0"/>
              </a:spcAft>
              <a:defRPr>
                <a:solidFill>
                  <a:schemeClr val="tx1"/>
                </a:solidFill>
                <a:latin typeface="Verdana" pitchFamily="21" charset="0"/>
              </a:defRPr>
            </a:lvl9pPr>
          </a:lstStyle>
          <a:p>
            <a:pPr eaLnBrk="1" hangingPunct="1"/>
            <a:fld id="{11129F46-6A3D-4D7D-A524-EA49616C312F}" type="slidenum">
              <a:rPr lang="en-US" altLang="en-US" smtClean="0"/>
              <a:pPr eaLnBrk="1" hangingPunct="1"/>
              <a:t>8</a:t>
            </a:fld>
            <a:endParaRPr lang="en-US" altLang="en-US" smtClean="0"/>
          </a:p>
        </p:txBody>
      </p:sp>
    </p:spTree>
    <p:extLst>
      <p:ext uri="{BB962C8B-B14F-4D97-AF65-F5344CB8AC3E}">
        <p14:creationId xmlns:p14="http://schemas.microsoft.com/office/powerpoint/2010/main" val="664328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r>
              <a:rPr lang="en-US" dirty="0" smtClean="0"/>
              <a:t>There</a:t>
            </a:r>
            <a:r>
              <a:rPr lang="en-US" baseline="0" dirty="0" smtClean="0"/>
              <a:t> are many profitable production systems and practices that we can incorporate into fruit and vegetable production, while maximizing yield and also building soil organic matter.</a:t>
            </a:r>
            <a:endParaRPr lang="en-US" dirty="0" smtClean="0"/>
          </a:p>
          <a:p>
            <a:pPr>
              <a:defRPr/>
            </a:pPr>
            <a:endParaRPr lang="en-US" dirty="0" smtClean="0"/>
          </a:p>
          <a:p>
            <a:pPr>
              <a:defRPr/>
            </a:pPr>
            <a:endParaRPr lang="en-US" dirty="0"/>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21" charset="0"/>
              </a:defRPr>
            </a:lvl1pPr>
            <a:lvl2pPr marL="742950" indent="-285750" eaLnBrk="0" hangingPunct="0">
              <a:defRPr>
                <a:solidFill>
                  <a:schemeClr val="tx1"/>
                </a:solidFill>
                <a:latin typeface="Verdana" pitchFamily="21" charset="0"/>
              </a:defRPr>
            </a:lvl2pPr>
            <a:lvl3pPr marL="1143000" indent="-228600" eaLnBrk="0" hangingPunct="0">
              <a:defRPr>
                <a:solidFill>
                  <a:schemeClr val="tx1"/>
                </a:solidFill>
                <a:latin typeface="Verdana" pitchFamily="21" charset="0"/>
              </a:defRPr>
            </a:lvl3pPr>
            <a:lvl4pPr marL="1600200" indent="-228600" eaLnBrk="0" hangingPunct="0">
              <a:defRPr>
                <a:solidFill>
                  <a:schemeClr val="tx1"/>
                </a:solidFill>
                <a:latin typeface="Verdana" pitchFamily="21" charset="0"/>
              </a:defRPr>
            </a:lvl4pPr>
            <a:lvl5pPr marL="2057400" indent="-228600" eaLnBrk="0" hangingPunct="0">
              <a:defRPr>
                <a:solidFill>
                  <a:schemeClr val="tx1"/>
                </a:solidFill>
                <a:latin typeface="Verdana" pitchFamily="21" charset="0"/>
              </a:defRPr>
            </a:lvl5pPr>
            <a:lvl6pPr marL="2514600" indent="-228600" eaLnBrk="0" fontAlgn="base" hangingPunct="0">
              <a:spcBef>
                <a:spcPct val="0"/>
              </a:spcBef>
              <a:spcAft>
                <a:spcPct val="0"/>
              </a:spcAft>
              <a:defRPr>
                <a:solidFill>
                  <a:schemeClr val="tx1"/>
                </a:solidFill>
                <a:latin typeface="Verdana" pitchFamily="21" charset="0"/>
              </a:defRPr>
            </a:lvl6pPr>
            <a:lvl7pPr marL="2971800" indent="-228600" eaLnBrk="0" fontAlgn="base" hangingPunct="0">
              <a:spcBef>
                <a:spcPct val="0"/>
              </a:spcBef>
              <a:spcAft>
                <a:spcPct val="0"/>
              </a:spcAft>
              <a:defRPr>
                <a:solidFill>
                  <a:schemeClr val="tx1"/>
                </a:solidFill>
                <a:latin typeface="Verdana" pitchFamily="21" charset="0"/>
              </a:defRPr>
            </a:lvl7pPr>
            <a:lvl8pPr marL="3429000" indent="-228600" eaLnBrk="0" fontAlgn="base" hangingPunct="0">
              <a:spcBef>
                <a:spcPct val="0"/>
              </a:spcBef>
              <a:spcAft>
                <a:spcPct val="0"/>
              </a:spcAft>
              <a:defRPr>
                <a:solidFill>
                  <a:schemeClr val="tx1"/>
                </a:solidFill>
                <a:latin typeface="Verdana" pitchFamily="21" charset="0"/>
              </a:defRPr>
            </a:lvl8pPr>
            <a:lvl9pPr marL="3886200" indent="-228600" eaLnBrk="0" fontAlgn="base" hangingPunct="0">
              <a:spcBef>
                <a:spcPct val="0"/>
              </a:spcBef>
              <a:spcAft>
                <a:spcPct val="0"/>
              </a:spcAft>
              <a:defRPr>
                <a:solidFill>
                  <a:schemeClr val="tx1"/>
                </a:solidFill>
                <a:latin typeface="Verdana" pitchFamily="21" charset="0"/>
              </a:defRPr>
            </a:lvl9pPr>
          </a:lstStyle>
          <a:p>
            <a:pPr eaLnBrk="1" hangingPunct="1"/>
            <a:fld id="{5C7123A3-6356-4248-B7F6-B01EE4245D8D}" type="slidenum">
              <a:rPr lang="en-US" altLang="en-US" smtClean="0"/>
              <a:pPr eaLnBrk="1" hangingPunct="1"/>
              <a:t>9</a:t>
            </a:fld>
            <a:endParaRPr lang="en-US" altLang="en-US" smtClean="0"/>
          </a:p>
        </p:txBody>
      </p:sp>
    </p:spTree>
    <p:extLst>
      <p:ext uri="{BB962C8B-B14F-4D97-AF65-F5344CB8AC3E}">
        <p14:creationId xmlns:p14="http://schemas.microsoft.com/office/powerpoint/2010/main" val="7702781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5"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3" y="0"/>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3721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69100" y="5110163"/>
            <a:ext cx="19383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590800" y="2286000"/>
            <a:ext cx="6180224" cy="1470025"/>
          </a:xfrm>
        </p:spPr>
        <p:txBody>
          <a:bodyPr anchor="t"/>
          <a:lstStyle>
            <a:lvl1pPr algn="r">
              <a:defRPr b="1" cap="small" baseline="0">
                <a:solidFill>
                  <a:srgbClr val="003300"/>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962400" y="4038600"/>
            <a:ext cx="4772528"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Picture Placeholder 9"/>
          <p:cNvSpPr>
            <a:spLocks noGrp="1"/>
          </p:cNvSpPr>
          <p:nvPr>
            <p:ph type="pic" sz="quarter" idx="13"/>
          </p:nvPr>
        </p:nvSpPr>
        <p:spPr>
          <a:xfrm>
            <a:off x="6858000" y="5105400"/>
            <a:ext cx="1828800" cy="990600"/>
          </a:xfrm>
        </p:spPr>
        <p:txBody>
          <a:bodyPr rtlCol="0">
            <a:normAutofit/>
          </a:bodyPr>
          <a:lstStyle>
            <a:lvl1pPr marL="0" indent="0" algn="ctr">
              <a:buNone/>
              <a:defRPr sz="2000" baseline="0"/>
            </a:lvl1pPr>
          </a:lstStyle>
          <a:p>
            <a:pPr lvl="0"/>
            <a:r>
              <a:rPr lang="en-US" noProof="0" smtClean="0"/>
              <a:t>Click icon to add picture</a:t>
            </a:r>
            <a:endParaRPr lang="en-US" noProof="0" dirty="0"/>
          </a:p>
        </p:txBody>
      </p:sp>
      <p:sp>
        <p:nvSpPr>
          <p:cNvPr id="8" name="Date Placeholder 10"/>
          <p:cNvSpPr>
            <a:spLocks noGrp="1"/>
          </p:cNvSpPr>
          <p:nvPr>
            <p:ph type="dt" sz="half" idx="14"/>
          </p:nvPr>
        </p:nvSpPr>
        <p:spPr/>
        <p:txBody>
          <a:bodyPr/>
          <a:lstStyle>
            <a:lvl1pPr>
              <a:defRPr/>
            </a:lvl1pPr>
          </a:lstStyle>
          <a:p>
            <a:pPr>
              <a:defRPr/>
            </a:pPr>
            <a:endParaRPr lang="en-US"/>
          </a:p>
        </p:txBody>
      </p:sp>
      <p:sp>
        <p:nvSpPr>
          <p:cNvPr id="9" name="Footer Placeholder 11"/>
          <p:cNvSpPr>
            <a:spLocks noGrp="1"/>
          </p:cNvSpPr>
          <p:nvPr>
            <p:ph type="ftr" sz="quarter" idx="15"/>
          </p:nvPr>
        </p:nvSpPr>
        <p:spPr/>
        <p:txBody>
          <a:bodyPr/>
          <a:lstStyle>
            <a:lvl1pPr>
              <a:defRPr b="1" dirty="0" smtClean="0">
                <a:solidFill>
                  <a:schemeClr val="accent3">
                    <a:lumMod val="75000"/>
                  </a:schemeClr>
                </a:solidFill>
              </a:defRPr>
            </a:lvl1pPr>
          </a:lstStyle>
          <a:p>
            <a:pPr>
              <a:defRPr/>
            </a:pPr>
            <a:endParaRPr lang="en-US"/>
          </a:p>
        </p:txBody>
      </p:sp>
      <p:sp>
        <p:nvSpPr>
          <p:cNvPr id="11" name="Slide Number Placeholder 12"/>
          <p:cNvSpPr>
            <a:spLocks noGrp="1"/>
          </p:cNvSpPr>
          <p:nvPr>
            <p:ph type="sldNum" sz="quarter" idx="16"/>
          </p:nvPr>
        </p:nvSpPr>
        <p:spPr/>
        <p:txBody>
          <a:bodyPr/>
          <a:lstStyle>
            <a:lvl1pPr>
              <a:defRPr/>
            </a:lvl1pPr>
          </a:lstStyle>
          <a:p>
            <a:pPr>
              <a:defRPr/>
            </a:pPr>
            <a:fld id="{FE0B3188-50A9-403F-8C16-56985E4DC9E9}" type="slidenum">
              <a:rPr lang="en-US" smtClean="0"/>
              <a:pPr>
                <a:defRPr/>
              </a:pPr>
              <a:t>‹#›</a:t>
            </a:fld>
            <a:endParaRPr lang="en-US"/>
          </a:p>
        </p:txBody>
      </p:sp>
    </p:spTree>
    <p:extLst>
      <p:ext uri="{BB962C8B-B14F-4D97-AF65-F5344CB8AC3E}">
        <p14:creationId xmlns:p14="http://schemas.microsoft.com/office/powerpoint/2010/main" val="393352872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D4816BA8-E270-460B-B121-B36641DF0043}" type="slidenum">
              <a:rPr lang="en-US" smtClean="0"/>
              <a:pPr>
                <a:defRPr/>
              </a:pPr>
              <a:t>‹#›</a:t>
            </a:fld>
            <a:endParaRPr lang="en-US"/>
          </a:p>
        </p:txBody>
      </p:sp>
    </p:spTree>
    <p:extLst>
      <p:ext uri="{BB962C8B-B14F-4D97-AF65-F5344CB8AC3E}">
        <p14:creationId xmlns:p14="http://schemas.microsoft.com/office/powerpoint/2010/main" val="3053389950"/>
      </p:ext>
    </p:extLst>
  </p:cSld>
  <p:clrMapOvr>
    <a:masterClrMapping/>
  </p:clrMapOvr>
  <p:transition spd="slow">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A6DA260D-C24B-4EAF-97AE-58CC5A3503F3}" type="slidenum">
              <a:rPr lang="en-US" smtClean="0"/>
              <a:pPr>
                <a:defRPr/>
              </a:pPr>
              <a:t>‹#›</a:t>
            </a:fld>
            <a:endParaRPr lang="en-US"/>
          </a:p>
        </p:txBody>
      </p:sp>
    </p:spTree>
    <p:extLst>
      <p:ext uri="{BB962C8B-B14F-4D97-AF65-F5344CB8AC3E}">
        <p14:creationId xmlns:p14="http://schemas.microsoft.com/office/powerpoint/2010/main" val="1869149548"/>
      </p:ext>
    </p:extLst>
  </p:cSld>
  <p:clrMapOvr>
    <a:masterClrMapping/>
  </p:clrMapOvr>
  <p:transition spd="slow">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Background Only">
    <p:spTree>
      <p:nvGrpSpPr>
        <p:cNvPr id="1" name=""/>
        <p:cNvGrpSpPr/>
        <p:nvPr/>
      </p:nvGrpSpPr>
      <p:grpSpPr>
        <a:xfrm>
          <a:off x="0" y="0"/>
          <a:ext cx="0" cy="0"/>
          <a:chOff x="0" y="0"/>
          <a:chExt cx="0" cy="0"/>
        </a:xfrm>
      </p:grpSpPr>
      <p:pic>
        <p:nvPicPr>
          <p:cNvPr id="2"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3" y="0"/>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p:cNvSpPr>
            <a:spLocks noGrp="1"/>
          </p:cNvSpPr>
          <p:nvPr>
            <p:ph type="dt" sz="half" idx="10"/>
          </p:nvPr>
        </p:nvSpPr>
        <p:spPr/>
        <p:txBody>
          <a:bodyPr/>
          <a:lstStyle>
            <a:lvl1pPr>
              <a:defRPr smtClean="0"/>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E0B3188-50A9-403F-8C16-56985E4DC9E9}" type="slidenum">
              <a:rPr lang="en-US" smtClean="0"/>
              <a:pPr>
                <a:defRPr/>
              </a:pPr>
              <a:t>‹#›</a:t>
            </a:fld>
            <a:endParaRPr lang="en-US"/>
          </a:p>
        </p:txBody>
      </p:sp>
    </p:spTree>
    <p:extLst>
      <p:ext uri="{BB962C8B-B14F-4D97-AF65-F5344CB8AC3E}">
        <p14:creationId xmlns:p14="http://schemas.microsoft.com/office/powerpoint/2010/main" val="4098013930"/>
      </p:ext>
    </p:extLst>
  </p:cSld>
  <p:clrMapOvr>
    <a:masterClrMapping/>
  </p:clrMapOvr>
  <p:transition spd="slow">
    <p:wipe dir="d"/>
  </p:transition>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117763" name="Rectangle 3"/>
          <p:cNvSpPr>
            <a:spLocks noGrp="1" noChangeArrowheads="1"/>
          </p:cNvSpPr>
          <p:nvPr>
            <p:ph type="ctrTitle"/>
          </p:nvPr>
        </p:nvSpPr>
        <p:spPr>
          <a:xfrm>
            <a:off x="685800" y="1447800"/>
            <a:ext cx="7772400" cy="1470025"/>
          </a:xfrm>
        </p:spPr>
        <p:txBody>
          <a:bodyPr/>
          <a:lstStyle>
            <a:lvl1pPr algn="ctr">
              <a:defRPr>
                <a:solidFill>
                  <a:schemeClr val="tx1"/>
                </a:solidFill>
              </a:defRPr>
            </a:lvl1pPr>
          </a:lstStyle>
          <a:p>
            <a:r>
              <a:rPr lang="en-US"/>
              <a:t>Click to edit Master title style</a:t>
            </a:r>
          </a:p>
        </p:txBody>
      </p:sp>
      <p:sp>
        <p:nvSpPr>
          <p:cNvPr id="3" name="Rectangle 5"/>
          <p:cNvSpPr>
            <a:spLocks noGrp="1" noChangeArrowheads="1"/>
          </p:cNvSpPr>
          <p:nvPr>
            <p:ph type="dt" sz="half" idx="10"/>
          </p:nvPr>
        </p:nvSpPr>
        <p:spPr>
          <a:xfrm>
            <a:off x="457200" y="6534150"/>
            <a:ext cx="2133600" cy="323850"/>
          </a:xfrm>
        </p:spPr>
        <p:txBody>
          <a:bodyPr/>
          <a:lstStyle>
            <a:lvl1pPr>
              <a:defRPr/>
            </a:lvl1pPr>
          </a:lstStyle>
          <a:p>
            <a:pPr>
              <a:defRPr/>
            </a:pPr>
            <a:endParaRPr lang="en-US"/>
          </a:p>
        </p:txBody>
      </p:sp>
      <p:sp>
        <p:nvSpPr>
          <p:cNvPr id="4" name="Rectangle 15"/>
          <p:cNvSpPr>
            <a:spLocks noGrp="1" noChangeArrowheads="1"/>
          </p:cNvSpPr>
          <p:nvPr>
            <p:ph type="ftr" sz="quarter" idx="11"/>
          </p:nvPr>
        </p:nvSpPr>
        <p:spPr>
          <a:xfrm>
            <a:off x="3124200" y="6537325"/>
            <a:ext cx="2895600" cy="320675"/>
          </a:xfrm>
        </p:spPr>
        <p:txBody>
          <a:bodyPr/>
          <a:lstStyle>
            <a:lvl1pPr>
              <a:defRPr/>
            </a:lvl1pPr>
          </a:lstStyle>
          <a:p>
            <a:pPr>
              <a:defRPr/>
            </a:pPr>
            <a:endParaRPr lang="en-US"/>
          </a:p>
        </p:txBody>
      </p:sp>
      <p:sp>
        <p:nvSpPr>
          <p:cNvPr id="5" name="Rectangle 16"/>
          <p:cNvSpPr>
            <a:spLocks noGrp="1" noChangeArrowheads="1"/>
          </p:cNvSpPr>
          <p:nvPr>
            <p:ph type="sldNum" sz="quarter" idx="12"/>
          </p:nvPr>
        </p:nvSpPr>
        <p:spPr>
          <a:xfrm>
            <a:off x="6553200" y="6537325"/>
            <a:ext cx="1447800" cy="320675"/>
          </a:xfrm>
        </p:spPr>
        <p:txBody>
          <a:bodyPr/>
          <a:lstStyle>
            <a:lvl1pPr>
              <a:defRPr/>
            </a:lvl1pPr>
          </a:lstStyle>
          <a:p>
            <a:pPr>
              <a:defRPr/>
            </a:pPr>
            <a:fld id="{EC96D55C-C3C4-45EB-B940-3D7A4871F8F9}" type="slidenum">
              <a:rPr lang="en-US"/>
              <a:pPr>
                <a:defRPr/>
              </a:pPr>
              <a:t>‹#›</a:t>
            </a:fld>
            <a:endParaRPr lang="en-US"/>
          </a:p>
        </p:txBody>
      </p:sp>
    </p:spTree>
    <p:extLst>
      <p:ext uri="{BB962C8B-B14F-4D97-AF65-F5344CB8AC3E}">
        <p14:creationId xmlns:p14="http://schemas.microsoft.com/office/powerpoint/2010/main" val="1739659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1_Section Header">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545" y="1"/>
            <a:ext cx="9100457" cy="6879771"/>
          </a:xfrm>
          <a:prstGeom prst="rect">
            <a:avLst/>
          </a:prstGeom>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3161049" y="-3176814"/>
            <a:ext cx="2819400" cy="9173031"/>
          </a:xfrm>
          <a:prstGeom prst="rect">
            <a:avLst/>
          </a:prstGeom>
        </p:spPr>
      </p:pic>
      <p:sp>
        <p:nvSpPr>
          <p:cNvPr id="2" name="Title 1"/>
          <p:cNvSpPr>
            <a:spLocks noGrp="1"/>
          </p:cNvSpPr>
          <p:nvPr>
            <p:ph type="title" hasCustomPrompt="1"/>
          </p:nvPr>
        </p:nvSpPr>
        <p:spPr>
          <a:xfrm>
            <a:off x="4572000" y="3048001"/>
            <a:ext cx="4343400" cy="1362075"/>
          </a:xfrm>
        </p:spPr>
        <p:txBody>
          <a:bodyPr anchor="b" anchorCtr="0"/>
          <a:lstStyle>
            <a:lvl1pPr algn="l">
              <a:defRPr sz="4000" b="1" cap="small" baseline="0">
                <a:solidFill>
                  <a:srgbClr val="003300"/>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4E79C15-A018-BA44-8250-8A15D4ECE290}" type="slidenum">
              <a:rPr lang="en-US" smtClean="0"/>
              <a:pPr>
                <a:defRPr/>
              </a:pPr>
              <a:t>‹#›</a:t>
            </a:fld>
            <a:endParaRPr lang="en-US"/>
          </a:p>
        </p:txBody>
      </p:sp>
      <p:sp>
        <p:nvSpPr>
          <p:cNvPr id="10" name="Picture Placeholder 9"/>
          <p:cNvSpPr>
            <a:spLocks noGrp="1"/>
          </p:cNvSpPr>
          <p:nvPr>
            <p:ph type="pic" sz="quarter" idx="13" hasCustomPrompt="1"/>
          </p:nvPr>
        </p:nvSpPr>
        <p:spPr>
          <a:xfrm>
            <a:off x="6781800" y="5334000"/>
            <a:ext cx="2133600" cy="990600"/>
          </a:xfrm>
        </p:spPr>
        <p:txBody>
          <a:bodyPr>
            <a:normAutofit/>
          </a:bodyPr>
          <a:lstStyle>
            <a:lvl1pPr marL="0" indent="0" algn="ctr">
              <a:buNone/>
              <a:defRPr sz="1800"/>
            </a:lvl1pPr>
          </a:lstStyle>
          <a:p>
            <a:r>
              <a:rPr lang="en-US" dirty="0" smtClean="0"/>
              <a:t>Company Logo</a:t>
            </a:r>
            <a:endParaRPr lang="en-US" dirty="0"/>
          </a:p>
        </p:txBody>
      </p:sp>
    </p:spTree>
    <p:extLst>
      <p:ext uri="{BB962C8B-B14F-4D97-AF65-F5344CB8AC3E}">
        <p14:creationId xmlns:p14="http://schemas.microsoft.com/office/powerpoint/2010/main" val="405327985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E0B3188-50A9-403F-8C16-56985E4DC9E9}" type="slidenum">
              <a:rPr lang="en-US" smtClean="0"/>
              <a:pPr>
                <a:defRPr/>
              </a:pPr>
              <a:t>‹#›</a:t>
            </a:fld>
            <a:endParaRPr lang="en-US"/>
          </a:p>
        </p:txBody>
      </p:sp>
    </p:spTree>
    <p:extLst>
      <p:ext uri="{BB962C8B-B14F-4D97-AF65-F5344CB8AC3E}">
        <p14:creationId xmlns:p14="http://schemas.microsoft.com/office/powerpoint/2010/main" val="234122564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6126F0C-2F90-4021-BDC4-7CE356096FDA}" type="slidenum">
              <a:rPr lang="en-US" smtClean="0"/>
              <a:pPr>
                <a:defRPr/>
              </a:pPr>
              <a:t>‹#›</a:t>
            </a:fld>
            <a:endParaRPr lang="en-US"/>
          </a:p>
        </p:txBody>
      </p:sp>
    </p:spTree>
    <p:extLst>
      <p:ext uri="{BB962C8B-B14F-4D97-AF65-F5344CB8AC3E}">
        <p14:creationId xmlns:p14="http://schemas.microsoft.com/office/powerpoint/2010/main" val="3334659983"/>
      </p:ext>
    </p:extLst>
  </p:cSld>
  <p:clrMapOvr>
    <a:masterClrMapping/>
  </p:clrMapOvr>
  <p:transition spd="slow">
    <p:wipe dir="d"/>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E0B3188-50A9-403F-8C16-56985E4DC9E9}" type="slidenum">
              <a:rPr lang="en-US" smtClean="0"/>
              <a:pPr>
                <a:defRPr/>
              </a:pPr>
              <a:t>‹#›</a:t>
            </a:fld>
            <a:endParaRPr lang="en-US"/>
          </a:p>
        </p:txBody>
      </p:sp>
    </p:spTree>
    <p:extLst>
      <p:ext uri="{BB962C8B-B14F-4D97-AF65-F5344CB8AC3E}">
        <p14:creationId xmlns:p14="http://schemas.microsoft.com/office/powerpoint/2010/main" val="1811966787"/>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A0579E7-8F96-4AC8-AEA6-108B55C5559D}" type="slidenum">
              <a:rPr lang="en-US" smtClean="0"/>
              <a:pPr>
                <a:defRPr/>
              </a:pPr>
              <a:t>‹#›</a:t>
            </a:fld>
            <a:endParaRPr lang="en-US"/>
          </a:p>
        </p:txBody>
      </p:sp>
    </p:spTree>
    <p:extLst>
      <p:ext uri="{BB962C8B-B14F-4D97-AF65-F5344CB8AC3E}">
        <p14:creationId xmlns:p14="http://schemas.microsoft.com/office/powerpoint/2010/main" val="4194334072"/>
      </p:ext>
    </p:extLst>
  </p:cSld>
  <p:clrMapOvr>
    <a:masterClrMapping/>
  </p:clrMapOvr>
  <p:transition spd="slow">
    <p:wipe dir="d"/>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54A8DBC-A07E-4438-933E-CC7D89C7E0A2}" type="slidenum">
              <a:rPr lang="en-US" smtClean="0"/>
              <a:pPr>
                <a:defRPr/>
              </a:pPr>
              <a:t>‹#›</a:t>
            </a:fld>
            <a:endParaRPr lang="en-US"/>
          </a:p>
        </p:txBody>
      </p:sp>
    </p:spTree>
    <p:extLst>
      <p:ext uri="{BB962C8B-B14F-4D97-AF65-F5344CB8AC3E}">
        <p14:creationId xmlns:p14="http://schemas.microsoft.com/office/powerpoint/2010/main" val="4204500241"/>
      </p:ext>
    </p:extLst>
  </p:cSld>
  <p:clrMapOvr>
    <a:masterClrMapping/>
  </p:clrMapOvr>
  <p:transition spd="slow">
    <p:wipe di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4"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3" y="0"/>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0"/>
            <a:ext cx="91725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0" y="3048000"/>
            <a:ext cx="4343400" cy="1362075"/>
          </a:xfrm>
        </p:spPr>
        <p:txBody>
          <a:bodyPr anchor="b"/>
          <a:lstStyle>
            <a:lvl1pPr algn="l">
              <a:defRPr sz="4000" b="1" cap="small" baseline="0">
                <a:solidFill>
                  <a:srgbClr val="003300"/>
                </a:solidFill>
              </a:defRPr>
            </a:lvl1pPr>
          </a:lstStyle>
          <a:p>
            <a:r>
              <a:rPr lang="en-US" smtClean="0"/>
              <a:t>Click to edit Master title style</a:t>
            </a:r>
            <a:endParaRPr lang="en-US" dirty="0"/>
          </a:p>
        </p:txBody>
      </p:sp>
      <p:sp>
        <p:nvSpPr>
          <p:cNvPr id="10" name="Picture Placeholder 9"/>
          <p:cNvSpPr>
            <a:spLocks noGrp="1"/>
          </p:cNvSpPr>
          <p:nvPr>
            <p:ph type="pic" sz="quarter" idx="13"/>
          </p:nvPr>
        </p:nvSpPr>
        <p:spPr>
          <a:xfrm>
            <a:off x="6781800" y="5334000"/>
            <a:ext cx="2133600" cy="990600"/>
          </a:xfrm>
        </p:spPr>
        <p:txBody>
          <a:bodyPr rtlCol="0">
            <a:normAutofit/>
          </a:bodyPr>
          <a:lstStyle>
            <a:lvl1pPr marL="0" indent="0" algn="ctr">
              <a:buNone/>
              <a:defRPr sz="1800"/>
            </a:lvl1pPr>
          </a:lstStyle>
          <a:p>
            <a:pPr lvl="0"/>
            <a:r>
              <a:rPr lang="en-US" noProof="0" smtClean="0"/>
              <a:t>Click icon to add picture</a:t>
            </a:r>
            <a:endParaRPr lang="en-US" noProof="0" dirty="0"/>
          </a:p>
        </p:txBody>
      </p:sp>
      <p:sp>
        <p:nvSpPr>
          <p:cNvPr id="6" name="Date Placeholder 3"/>
          <p:cNvSpPr>
            <a:spLocks noGrp="1"/>
          </p:cNvSpPr>
          <p:nvPr>
            <p:ph type="dt" sz="half" idx="14"/>
          </p:nvPr>
        </p:nvSpPr>
        <p:spPr/>
        <p:txBody>
          <a:bodyPr/>
          <a:lstStyle>
            <a:lvl1pPr>
              <a:defRPr smtClean="0"/>
            </a:lvl1pPr>
          </a:lstStyle>
          <a:p>
            <a:pPr>
              <a:defRPr/>
            </a:pPr>
            <a:endParaRPr lang="en-US"/>
          </a:p>
        </p:txBody>
      </p:sp>
      <p:sp>
        <p:nvSpPr>
          <p:cNvPr id="7" name="Footer Placeholder 4"/>
          <p:cNvSpPr>
            <a:spLocks noGrp="1"/>
          </p:cNvSpPr>
          <p:nvPr>
            <p:ph type="ftr" sz="quarter" idx="15"/>
          </p:nvPr>
        </p:nvSpPr>
        <p:spPr/>
        <p:txBody>
          <a:bodyPr/>
          <a:lstStyle>
            <a:lvl1pPr>
              <a:defRPr/>
            </a:lvl1pPr>
          </a:lstStyle>
          <a:p>
            <a:pPr>
              <a:defRPr/>
            </a:pPr>
            <a:endParaRPr lang="en-US"/>
          </a:p>
        </p:txBody>
      </p:sp>
      <p:sp>
        <p:nvSpPr>
          <p:cNvPr id="8" name="Slide Number Placeholder 5"/>
          <p:cNvSpPr>
            <a:spLocks noGrp="1"/>
          </p:cNvSpPr>
          <p:nvPr>
            <p:ph type="sldNum" sz="quarter" idx="16"/>
          </p:nvPr>
        </p:nvSpPr>
        <p:spPr/>
        <p:txBody>
          <a:bodyPr/>
          <a:lstStyle>
            <a:lvl1pPr>
              <a:defRPr/>
            </a:lvl1pPr>
          </a:lstStyle>
          <a:p>
            <a:pPr>
              <a:defRPr/>
            </a:pPr>
            <a:fld id="{FE0B3188-50A9-403F-8C16-56985E4DC9E9}" type="slidenum">
              <a:rPr lang="en-US" smtClean="0"/>
              <a:pPr>
                <a:defRPr/>
              </a:pPr>
              <a:t>‹#›</a:t>
            </a:fld>
            <a:endParaRPr lang="en-US"/>
          </a:p>
        </p:txBody>
      </p:sp>
    </p:spTree>
    <p:extLst>
      <p:ext uri="{BB962C8B-B14F-4D97-AF65-F5344CB8AC3E}">
        <p14:creationId xmlns:p14="http://schemas.microsoft.com/office/powerpoint/2010/main" val="270120566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4816BA8-E270-460B-B121-B36641DF0043}" type="slidenum">
              <a:rPr lang="en-US" smtClean="0"/>
              <a:pPr>
                <a:defRPr/>
              </a:pPr>
              <a:t>‹#›</a:t>
            </a:fld>
            <a:endParaRPr lang="en-US"/>
          </a:p>
        </p:txBody>
      </p:sp>
    </p:spTree>
    <p:extLst>
      <p:ext uri="{BB962C8B-B14F-4D97-AF65-F5344CB8AC3E}">
        <p14:creationId xmlns:p14="http://schemas.microsoft.com/office/powerpoint/2010/main" val="3707388397"/>
      </p:ext>
    </p:extLst>
  </p:cSld>
  <p:clrMapOvr>
    <a:masterClrMapping/>
  </p:clrMapOvr>
  <p:transition spd="slow">
    <p:wipe dir="d"/>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A6DA260D-C24B-4EAF-97AE-58CC5A3503F3}" type="slidenum">
              <a:rPr lang="en-US" smtClean="0"/>
              <a:pPr>
                <a:defRPr/>
              </a:pPr>
              <a:t>‹#›</a:t>
            </a:fld>
            <a:endParaRPr lang="en-US"/>
          </a:p>
        </p:txBody>
      </p:sp>
    </p:spTree>
    <p:extLst>
      <p:ext uri="{BB962C8B-B14F-4D97-AF65-F5344CB8AC3E}">
        <p14:creationId xmlns:p14="http://schemas.microsoft.com/office/powerpoint/2010/main" val="1101517921"/>
      </p:ext>
    </p:extLst>
  </p:cSld>
  <p:clrMapOvr>
    <a:masterClrMapping/>
  </p:clrMapOvr>
  <p:transition spd="slow">
    <p:wipe dir="d"/>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EDDE650-D15B-40D7-A07C-9A86978EB08F}" type="slidenum">
              <a:rPr lang="en-US" smtClean="0"/>
              <a:pPr>
                <a:defRPr/>
              </a:pPr>
              <a:t>‹#›</a:t>
            </a:fld>
            <a:endParaRPr lang="en-US"/>
          </a:p>
        </p:txBody>
      </p:sp>
    </p:spTree>
    <p:extLst>
      <p:ext uri="{BB962C8B-B14F-4D97-AF65-F5344CB8AC3E}">
        <p14:creationId xmlns:p14="http://schemas.microsoft.com/office/powerpoint/2010/main" val="138918960"/>
      </p:ext>
    </p:extLst>
  </p:cSld>
  <p:clrMapOvr>
    <a:masterClrMapping/>
  </p:clrMapOvr>
  <p:transition spd="slow">
    <p:wipe dir="d"/>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64F3325-5734-409A-B702-3D77C89D92FC}" type="slidenum">
              <a:rPr lang="en-US" smtClean="0"/>
              <a:pPr>
                <a:defRPr/>
              </a:pPr>
              <a:t>‹#›</a:t>
            </a:fld>
            <a:endParaRPr lang="en-US"/>
          </a:p>
        </p:txBody>
      </p:sp>
    </p:spTree>
    <p:extLst>
      <p:ext uri="{BB962C8B-B14F-4D97-AF65-F5344CB8AC3E}">
        <p14:creationId xmlns:p14="http://schemas.microsoft.com/office/powerpoint/2010/main" val="2307535113"/>
      </p:ext>
    </p:extLst>
  </p:cSld>
  <p:clrMapOvr>
    <a:masterClrMapping/>
  </p:clrMapOvr>
  <p:transition spd="slow">
    <p:wipe dir="d"/>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B1BBB28-623B-4102-9C5D-C1292EE128A1}" type="slidenum">
              <a:rPr lang="en-US" smtClean="0"/>
              <a:pPr>
                <a:defRPr/>
              </a:pPr>
              <a:t>‹#›</a:t>
            </a:fld>
            <a:endParaRPr lang="en-US"/>
          </a:p>
        </p:txBody>
      </p:sp>
    </p:spTree>
    <p:extLst>
      <p:ext uri="{BB962C8B-B14F-4D97-AF65-F5344CB8AC3E}">
        <p14:creationId xmlns:p14="http://schemas.microsoft.com/office/powerpoint/2010/main" val="3210486323"/>
      </p:ext>
    </p:extLst>
  </p:cSld>
  <p:clrMapOvr>
    <a:masterClrMapping/>
  </p:clrMapOvr>
  <p:transition spd="slow">
    <p:wipe dir="d"/>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1BCE9CCC-6A89-46F0-939E-F1C5F793C61D}" type="datetimeFigureOut">
              <a:rPr lang="en-US" smtClean="0"/>
              <a:pPr>
                <a:defRPr/>
              </a:pPr>
              <a:t>4/26/2016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7053F94-FDD6-4BDC-9F4E-68A3F305FAE8}" type="slidenum">
              <a:rPr lang="en-US" smtClean="0"/>
              <a:pPr>
                <a:defRPr/>
              </a:pPr>
              <a:t>‹#›</a:t>
            </a:fld>
            <a:endParaRPr lang="en-US" dirty="0"/>
          </a:p>
        </p:txBody>
      </p:sp>
    </p:spTree>
    <p:extLst>
      <p:ext uri="{BB962C8B-B14F-4D97-AF65-F5344CB8AC3E}">
        <p14:creationId xmlns:p14="http://schemas.microsoft.com/office/powerpoint/2010/main" val="617177047"/>
      </p:ext>
    </p:extLst>
  </p:cSld>
  <p:clrMapOvr>
    <a:masterClrMapping/>
  </p:clrMapOvr>
  <p:transition spd="slow">
    <p:wipe dir="d"/>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269632"/>
            <a:ext cx="8077200" cy="1143000"/>
          </a:xfrm>
        </p:spPr>
        <p:txBody>
          <a:bodyPr/>
          <a:lstStyle>
            <a:lvl1pPr algn="l">
              <a:defRPr lang="en-US" dirty="0"/>
            </a:lvl1pPr>
          </a:lstStyle>
          <a:p>
            <a:r>
              <a:rPr lang="en-US" smtClean="0"/>
              <a:t>Click to edit Master title style</a:t>
            </a:r>
            <a:endParaRPr lang="en-US" dirty="0"/>
          </a:p>
        </p:txBody>
      </p:sp>
      <p:sp>
        <p:nvSpPr>
          <p:cNvPr id="3" name="Content Placeholder 2"/>
          <p:cNvSpPr>
            <a:spLocks noGrp="1"/>
          </p:cNvSpPr>
          <p:nvPr>
            <p:ph idx="1"/>
          </p:nvPr>
        </p:nvSpPr>
        <p:spPr>
          <a:xfrm>
            <a:off x="762000" y="1596413"/>
            <a:ext cx="80772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smtClean="0"/>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6126F0C-2F90-4021-BDC4-7CE356096FDA}" type="slidenum">
              <a:rPr lang="en-US" smtClean="0"/>
              <a:pPr>
                <a:defRPr/>
              </a:pPr>
              <a:t>‹#›</a:t>
            </a:fld>
            <a:endParaRPr lang="en-US"/>
          </a:p>
        </p:txBody>
      </p:sp>
    </p:spTree>
    <p:extLst>
      <p:ext uri="{BB962C8B-B14F-4D97-AF65-F5344CB8AC3E}">
        <p14:creationId xmlns:p14="http://schemas.microsoft.com/office/powerpoint/2010/main" val="1621126359"/>
      </p:ext>
    </p:extLst>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A0579E7-8F96-4AC8-AEA6-108B55C5559D}" type="slidenum">
              <a:rPr lang="en-US" smtClean="0"/>
              <a:pPr>
                <a:defRPr/>
              </a:pPr>
              <a:t>‹#›</a:t>
            </a:fld>
            <a:endParaRPr lang="en-US"/>
          </a:p>
        </p:txBody>
      </p:sp>
    </p:spTree>
    <p:extLst>
      <p:ext uri="{BB962C8B-B14F-4D97-AF65-F5344CB8AC3E}">
        <p14:creationId xmlns:p14="http://schemas.microsoft.com/office/powerpoint/2010/main" val="2305672835"/>
      </p:ext>
    </p:extLst>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36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36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654A8DBC-A07E-4438-933E-CC7D89C7E0A2}" type="slidenum">
              <a:rPr lang="en-US" smtClean="0"/>
              <a:pPr>
                <a:defRPr/>
              </a:pPr>
              <a:t>‹#›</a:t>
            </a:fld>
            <a:endParaRPr lang="en-US"/>
          </a:p>
        </p:txBody>
      </p:sp>
    </p:spTree>
    <p:extLst>
      <p:ext uri="{BB962C8B-B14F-4D97-AF65-F5344CB8AC3E}">
        <p14:creationId xmlns:p14="http://schemas.microsoft.com/office/powerpoint/2010/main" val="2217715860"/>
      </p:ext>
    </p:extLst>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036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AEDDE650-D15B-40D7-A07C-9A86978EB08F}" type="slidenum">
              <a:rPr lang="en-US" smtClean="0"/>
              <a:pPr>
                <a:defRPr/>
              </a:pPr>
              <a:t>‹#›</a:t>
            </a:fld>
            <a:endParaRPr lang="en-US"/>
          </a:p>
        </p:txBody>
      </p:sp>
    </p:spTree>
    <p:extLst>
      <p:ext uri="{BB962C8B-B14F-4D97-AF65-F5344CB8AC3E}">
        <p14:creationId xmlns:p14="http://schemas.microsoft.com/office/powerpoint/2010/main" val="1914300725"/>
      </p:ext>
    </p:extLst>
  </p:cSld>
  <p:clrMapOvr>
    <a:masterClrMapping/>
  </p:clrMapOvr>
  <p:transition spd="slow">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364F3325-5734-409A-B702-3D77C89D92FC}" type="slidenum">
              <a:rPr lang="en-US" smtClean="0"/>
              <a:pPr>
                <a:defRPr/>
              </a:pPr>
              <a:t>‹#›</a:t>
            </a:fld>
            <a:endParaRPr lang="en-US"/>
          </a:p>
        </p:txBody>
      </p:sp>
    </p:spTree>
    <p:extLst>
      <p:ext uri="{BB962C8B-B14F-4D97-AF65-F5344CB8AC3E}">
        <p14:creationId xmlns:p14="http://schemas.microsoft.com/office/powerpoint/2010/main" val="2359939301"/>
      </p:ext>
    </p:extLst>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1BBB28-623B-4102-9C5D-C1292EE128A1}" type="slidenum">
              <a:rPr lang="en-US" smtClean="0"/>
              <a:pPr>
                <a:defRPr/>
              </a:pPr>
              <a:t>‹#›</a:t>
            </a:fld>
            <a:endParaRPr lang="en-US"/>
          </a:p>
        </p:txBody>
      </p:sp>
    </p:spTree>
    <p:extLst>
      <p:ext uri="{BB962C8B-B14F-4D97-AF65-F5344CB8AC3E}">
        <p14:creationId xmlns:p14="http://schemas.microsoft.com/office/powerpoint/2010/main" val="2974029884"/>
      </p:ext>
    </p:extLst>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274638"/>
            <a:ext cx="5867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1BCE9CCC-6A89-46F0-939E-F1C5F793C61D}" type="datetimeFigureOut">
              <a:rPr lang="en-US"/>
              <a:pPr>
                <a:defRPr/>
              </a:pPr>
              <a:t>4/26/2016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053F94-FDD6-4BDC-9F4E-68A3F305FAE8}" type="slidenum">
              <a:rPr lang="en-US"/>
              <a:pPr>
                <a:defRPr/>
              </a:pPr>
              <a:t>‹#›</a:t>
            </a:fld>
            <a:endParaRPr lang="en-US" dirty="0"/>
          </a:p>
        </p:txBody>
      </p:sp>
    </p:spTree>
    <p:extLst>
      <p:ext uri="{BB962C8B-B14F-4D97-AF65-F5344CB8AC3E}">
        <p14:creationId xmlns:p14="http://schemas.microsoft.com/office/powerpoint/2010/main" val="3983265352"/>
      </p:ext>
    </p:extLst>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2863" y="0"/>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762000" y="274638"/>
            <a:ext cx="8077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Text Placeholder 2"/>
          <p:cNvSpPr>
            <a:spLocks noGrp="1"/>
          </p:cNvSpPr>
          <p:nvPr>
            <p:ph type="body" idx="1"/>
          </p:nvPr>
        </p:nvSpPr>
        <p:spPr bwMode="auto">
          <a:xfrm>
            <a:off x="762000" y="1600200"/>
            <a:ext cx="8077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762000" y="6356350"/>
            <a:ext cx="2133600" cy="365125"/>
          </a:xfrm>
          <a:prstGeom prst="rect">
            <a:avLst/>
          </a:prstGeom>
        </p:spPr>
        <p:txBody>
          <a:bodyPr vert="horz" lIns="91440" tIns="45720" rIns="91440" bIns="45720" rtlCol="0" anchor="ctr"/>
          <a:lstStyle>
            <a:lvl1pPr algn="l" fontAlgn="auto">
              <a:spcBef>
                <a:spcPts val="0"/>
              </a:spcBef>
              <a:spcAft>
                <a:spcPts val="0"/>
              </a:spcAft>
              <a:defRPr sz="1200" dirty="0">
                <a:solidFill>
                  <a:schemeClr val="tx1">
                    <a:tint val="75000"/>
                  </a:schemeClr>
                </a:solidFill>
                <a:latin typeface="+mn-lt"/>
                <a:cs typeface="+mn-cs"/>
              </a:defRPr>
            </a:lvl1pPr>
          </a:lstStyle>
          <a:p>
            <a:pPr>
              <a:defRPr/>
            </a:pPr>
            <a:endParaRPr lang="en-US"/>
          </a:p>
        </p:txBody>
      </p:sp>
      <p:sp>
        <p:nvSpPr>
          <p:cNvPr id="5" name="Footer Placeholder 4"/>
          <p:cNvSpPr>
            <a:spLocks noGrp="1"/>
          </p:cNvSpPr>
          <p:nvPr>
            <p:ph type="ftr" sz="quarter" idx="3"/>
          </p:nvPr>
        </p:nvSpPr>
        <p:spPr>
          <a:xfrm>
            <a:off x="33528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7056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FE0B3188-50A9-403F-8C16-56985E4DC9E9}" type="slidenum">
              <a:rPr lang="en-US" smtClean="0"/>
              <a:pPr>
                <a:defRPr/>
              </a:pPr>
              <a:t>‹#›</a:t>
            </a:fld>
            <a:endParaRPr lang="en-US"/>
          </a:p>
        </p:txBody>
      </p:sp>
      <p:pic>
        <p:nvPicPr>
          <p:cNvPr id="1032" name="Picture 7"/>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52400" y="-109538"/>
            <a:ext cx="819150" cy="708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8"/>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7635875" y="5834063"/>
            <a:ext cx="1258888"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6629400" y="5834063"/>
            <a:ext cx="827088"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7" r:id="rId13"/>
    <p:sldLayoutId id="2147483733" r:id="rId14"/>
  </p:sldLayoutIdLst>
  <p:transition spd="slow">
    <p:wipe dir="d"/>
  </p:transition>
  <p:timing>
    <p:tnLst>
      <p:par>
        <p:cTn id="1" dur="indefinite" restart="never" nodeType="tmRoot"/>
      </p:par>
    </p:tnLst>
  </p:timing>
  <p:hf sldNum="0" hdr="0" ftr="0" dt="0"/>
  <p:txStyles>
    <p:titleStyle>
      <a:lvl1pPr algn="l" rtl="0" eaLnBrk="1" fontAlgn="base" hangingPunct="1">
        <a:spcBef>
          <a:spcPct val="0"/>
        </a:spcBef>
        <a:spcAft>
          <a:spcPct val="0"/>
        </a:spcAft>
        <a:defRPr lang="en-US" sz="4400" kern="1200" dirty="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Cambria" pitchFamily="18" charset="0"/>
        </a:defRPr>
      </a:lvl2pPr>
      <a:lvl3pPr algn="l" rtl="0" eaLnBrk="1" fontAlgn="base" hangingPunct="1">
        <a:spcBef>
          <a:spcPct val="0"/>
        </a:spcBef>
        <a:spcAft>
          <a:spcPct val="0"/>
        </a:spcAft>
        <a:defRPr sz="4400">
          <a:solidFill>
            <a:schemeClr val="tx1"/>
          </a:solidFill>
          <a:latin typeface="Cambria" pitchFamily="18" charset="0"/>
        </a:defRPr>
      </a:lvl3pPr>
      <a:lvl4pPr algn="l" rtl="0" eaLnBrk="1" fontAlgn="base" hangingPunct="1">
        <a:spcBef>
          <a:spcPct val="0"/>
        </a:spcBef>
        <a:spcAft>
          <a:spcPct val="0"/>
        </a:spcAft>
        <a:defRPr sz="4400">
          <a:solidFill>
            <a:schemeClr val="tx1"/>
          </a:solidFill>
          <a:latin typeface="Cambria" pitchFamily="18" charset="0"/>
        </a:defRPr>
      </a:lvl4pPr>
      <a:lvl5pPr algn="l" rtl="0" eaLnBrk="1" fontAlgn="base" hangingPunct="1">
        <a:spcBef>
          <a:spcPct val="0"/>
        </a:spcBef>
        <a:spcAft>
          <a:spcPct val="0"/>
        </a:spcAft>
        <a:defRPr sz="4400">
          <a:solidFill>
            <a:schemeClr val="tx1"/>
          </a:solidFill>
          <a:latin typeface="Cambria" pitchFamily="18" charset="0"/>
        </a:defRPr>
      </a:lvl5pPr>
      <a:lvl6pPr marL="457200" algn="l" rtl="0" eaLnBrk="1" fontAlgn="base" hangingPunct="1">
        <a:spcBef>
          <a:spcPct val="0"/>
        </a:spcBef>
        <a:spcAft>
          <a:spcPct val="0"/>
        </a:spcAft>
        <a:defRPr sz="4400">
          <a:solidFill>
            <a:schemeClr val="tx1"/>
          </a:solidFill>
          <a:latin typeface="Cambria" pitchFamily="18" charset="0"/>
        </a:defRPr>
      </a:lvl6pPr>
      <a:lvl7pPr marL="914400" algn="l" rtl="0" eaLnBrk="1" fontAlgn="base" hangingPunct="1">
        <a:spcBef>
          <a:spcPct val="0"/>
        </a:spcBef>
        <a:spcAft>
          <a:spcPct val="0"/>
        </a:spcAft>
        <a:defRPr sz="4400">
          <a:solidFill>
            <a:schemeClr val="tx1"/>
          </a:solidFill>
          <a:latin typeface="Cambria" pitchFamily="18" charset="0"/>
        </a:defRPr>
      </a:lvl7pPr>
      <a:lvl8pPr marL="1371600" algn="l" rtl="0" eaLnBrk="1" fontAlgn="base" hangingPunct="1">
        <a:spcBef>
          <a:spcPct val="0"/>
        </a:spcBef>
        <a:spcAft>
          <a:spcPct val="0"/>
        </a:spcAft>
        <a:defRPr sz="4400">
          <a:solidFill>
            <a:schemeClr val="tx1"/>
          </a:solidFill>
          <a:latin typeface="Cambria" pitchFamily="18" charset="0"/>
        </a:defRPr>
      </a:lvl8pPr>
      <a:lvl9pPr marL="1828800" algn="l" rtl="0" eaLnBrk="1" fontAlgn="base" hangingPunct="1">
        <a:spcBef>
          <a:spcPct val="0"/>
        </a:spcBef>
        <a:spcAft>
          <a:spcPct val="0"/>
        </a:spcAft>
        <a:defRPr sz="4400">
          <a:solidFill>
            <a:schemeClr val="tx1"/>
          </a:solidFill>
          <a:latin typeface="Cambria" pitchFamily="18" charset="0"/>
        </a:defRPr>
      </a:lvl9pPr>
    </p:titleStyle>
    <p:bodyStyle>
      <a:lvl1pPr marL="342900" indent="-34290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E0B3188-50A9-403F-8C16-56985E4DC9E9}" type="slidenum">
              <a:rPr lang="en-US" smtClean="0"/>
              <a:pPr>
                <a:defRPr/>
              </a:pPr>
              <a:t>‹#›</a:t>
            </a:fld>
            <a:endParaRPr lang="en-US"/>
          </a:p>
        </p:txBody>
      </p:sp>
    </p:spTree>
    <p:extLst>
      <p:ext uri="{BB962C8B-B14F-4D97-AF65-F5344CB8AC3E}">
        <p14:creationId xmlns:p14="http://schemas.microsoft.com/office/powerpoint/2010/main" val="417815182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spd="slow">
    <p:wipe dir="d"/>
  </p:transition>
  <p:timing>
    <p:tnLst>
      <p:par>
        <p:cTn id="1" dur="indefinite" restart="never" nodeType="tmRoot"/>
      </p:par>
    </p:tnLst>
  </p:timing>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microsoft.com/office/2007/relationships/media" Target="../media/media1.m4a"/><Relationship Id="rId7" Type="http://schemas.openxmlformats.org/officeDocument/2006/relationships/hyperlink" Target="http://www.newillinoisfarmers.org/"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1.m4a"/><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0.wav"/><Relationship Id="rId1" Type="http://schemas.openxmlformats.org/officeDocument/2006/relationships/audio" Target="NULL" TargetMode="External"/><Relationship Id="rId6" Type="http://schemas.openxmlformats.org/officeDocument/2006/relationships/image" Target="../media/image12.png"/><Relationship Id="rId5" Type="http://schemas.openxmlformats.org/officeDocument/2006/relationships/image" Target="../media/image19.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2.png"/><Relationship Id="rId5" Type="http://schemas.openxmlformats.org/officeDocument/2006/relationships/image" Target="../media/image20.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microsoft.com/office/2007/relationships/media" Target="../media/media12.wav"/><Relationship Id="rId1" Type="http://schemas.openxmlformats.org/officeDocument/2006/relationships/audio" Target="NULL" TargetMode="Externa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2.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12.png"/><Relationship Id="rId5" Type="http://schemas.openxmlformats.org/officeDocument/2006/relationships/image" Target="../media/image2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12.png"/><Relationship Id="rId5" Type="http://schemas.openxmlformats.org/officeDocument/2006/relationships/image" Target="../media/image2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12.png"/><Relationship Id="rId5" Type="http://schemas.openxmlformats.org/officeDocument/2006/relationships/image" Target="../media/image29.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12.png"/><Relationship Id="rId5" Type="http://schemas.openxmlformats.org/officeDocument/2006/relationships/image" Target="../media/image30.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12.png"/><Relationship Id="rId5" Type="http://schemas.openxmlformats.org/officeDocument/2006/relationships/image" Target="../media/image31.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tags" Target="../tags/tag5.xml"/><Relationship Id="rId7" Type="http://schemas.openxmlformats.org/officeDocument/2006/relationships/notesSlide" Target="../notesSlides/notesSlide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1.xml"/><Relationship Id="rId5" Type="http://schemas.openxmlformats.org/officeDocument/2006/relationships/audio" Target="../media/media2.wav"/><Relationship Id="rId4" Type="http://schemas.microsoft.com/office/2007/relationships/media" Target="../media/media2.wav"/><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12.png"/><Relationship Id="rId5" Type="http://schemas.openxmlformats.org/officeDocument/2006/relationships/image" Target="../media/image32.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12.png"/><Relationship Id="rId5" Type="http://schemas.openxmlformats.org/officeDocument/2006/relationships/image" Target="../media/image3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12.png"/><Relationship Id="rId5" Type="http://schemas.openxmlformats.org/officeDocument/2006/relationships/image" Target="../media/image34.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1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1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slideLayout" Target="../slideLayouts/slideLayout3.xml"/><Relationship Id="rId7" Type="http://schemas.openxmlformats.org/officeDocument/2006/relationships/image" Target="../media/image39.jpeg"/><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notesSlide" Target="../notesSlides/notesSlide26.xml"/><Relationship Id="rId9" Type="http://schemas.openxmlformats.org/officeDocument/2006/relationships/image" Target="../media/image12.png"/></Relationships>
</file>

<file path=ppt/slides/_rels/slide2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slideLayout" Target="../slideLayouts/slideLayout3.xml"/><Relationship Id="rId7" Type="http://schemas.openxmlformats.org/officeDocument/2006/relationships/image" Target="../media/image43.jpeg"/><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notesSlide" Target="../notesSlides/notesSlide27.xml"/><Relationship Id="rId9"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12.png"/><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29.wav"/><Relationship Id="rId1" Type="http://schemas.microsoft.com/office/2007/relationships/media" Target="../media/media29.wav"/><Relationship Id="rId6" Type="http://schemas.microsoft.com/office/2007/relationships/hdphoto" Target="../media/hdphoto2.wdp"/><Relationship Id="rId5" Type="http://schemas.openxmlformats.org/officeDocument/2006/relationships/image" Target="../media/image47.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2.png"/><Relationship Id="rId5" Type="http://schemas.openxmlformats.org/officeDocument/2006/relationships/image" Target="../media/image13.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wav"/><Relationship Id="rId1" Type="http://schemas.microsoft.com/office/2007/relationships/media" Target="../media/media30.wav"/><Relationship Id="rId5" Type="http://schemas.openxmlformats.org/officeDocument/2006/relationships/image" Target="../media/image1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12.png"/><Relationship Id="rId5" Type="http://schemas.openxmlformats.org/officeDocument/2006/relationships/image" Target="../media/image48.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12.png"/><Relationship Id="rId5" Type="http://schemas.openxmlformats.org/officeDocument/2006/relationships/image" Target="../media/image49.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12.png"/><Relationship Id="rId5" Type="http://schemas.openxmlformats.org/officeDocument/2006/relationships/image" Target="../media/image50.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4.wav"/><Relationship Id="rId1" Type="http://schemas.microsoft.com/office/2007/relationships/media" Target="../media/media34.wav"/><Relationship Id="rId6" Type="http://schemas.openxmlformats.org/officeDocument/2006/relationships/image" Target="../media/image12.png"/><Relationship Id="rId5" Type="http://schemas.openxmlformats.org/officeDocument/2006/relationships/image" Target="../media/image51.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5.wav"/><Relationship Id="rId1" Type="http://schemas.microsoft.com/office/2007/relationships/media" Target="../media/media35.wav"/><Relationship Id="rId6" Type="http://schemas.openxmlformats.org/officeDocument/2006/relationships/image" Target="../media/image12.png"/><Relationship Id="rId5" Type="http://schemas.openxmlformats.org/officeDocument/2006/relationships/image" Target="../media/image52.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36.wav"/><Relationship Id="rId1" Type="http://schemas.microsoft.com/office/2007/relationships/media" Target="../media/media36.wav"/><Relationship Id="rId6" Type="http://schemas.openxmlformats.org/officeDocument/2006/relationships/image" Target="../media/image12.png"/><Relationship Id="rId5" Type="http://schemas.openxmlformats.org/officeDocument/2006/relationships/image" Target="../media/image53.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7.wav"/><Relationship Id="rId1" Type="http://schemas.microsoft.com/office/2007/relationships/media" Target="../media/media37.wav"/><Relationship Id="rId6" Type="http://schemas.openxmlformats.org/officeDocument/2006/relationships/image" Target="../media/image12.png"/><Relationship Id="rId5" Type="http://schemas.openxmlformats.org/officeDocument/2006/relationships/image" Target="../media/image54.jpe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38.wav"/><Relationship Id="rId1" Type="http://schemas.microsoft.com/office/2007/relationships/media" Target="../media/media38.wav"/><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2.png"/><Relationship Id="rId2" Type="http://schemas.openxmlformats.org/officeDocument/2006/relationships/audio" Target="../media/media39.wav"/><Relationship Id="rId1" Type="http://schemas.microsoft.com/office/2007/relationships/media" Target="../media/media39.wav"/><Relationship Id="rId6" Type="http://schemas.openxmlformats.org/officeDocument/2006/relationships/hyperlink" Target="http://www.ars.usda.gov/SP2UserFiles/Place/54450000/CCC/CCC_v13_5_2012.pdf" TargetMode="External"/><Relationship Id="rId5" Type="http://schemas.openxmlformats.org/officeDocument/2006/relationships/image" Target="../media/image57.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0.wav"/><Relationship Id="rId1" Type="http://schemas.microsoft.com/office/2007/relationships/media" Target="../media/media40.wav"/><Relationship Id="rId6" Type="http://schemas.openxmlformats.org/officeDocument/2006/relationships/image" Target="../media/image12.png"/><Relationship Id="rId5" Type="http://schemas.openxmlformats.org/officeDocument/2006/relationships/image" Target="../media/image58.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1.wav"/><Relationship Id="rId1" Type="http://schemas.microsoft.com/office/2007/relationships/media" Target="../media/media41.wav"/><Relationship Id="rId5" Type="http://schemas.openxmlformats.org/officeDocument/2006/relationships/image" Target="../media/image12.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2.wav"/><Relationship Id="rId1" Type="http://schemas.microsoft.com/office/2007/relationships/media" Target="../media/media42.wav"/><Relationship Id="rId6" Type="http://schemas.openxmlformats.org/officeDocument/2006/relationships/image" Target="../media/image12.png"/><Relationship Id="rId5" Type="http://schemas.openxmlformats.org/officeDocument/2006/relationships/image" Target="../media/image59.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3.wav"/><Relationship Id="rId1" Type="http://schemas.microsoft.com/office/2007/relationships/media" Target="../media/media43.wav"/><Relationship Id="rId6" Type="http://schemas.openxmlformats.org/officeDocument/2006/relationships/image" Target="../media/image12.png"/><Relationship Id="rId5" Type="http://schemas.openxmlformats.org/officeDocument/2006/relationships/image" Target="../media/image60.jpe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4.wav"/><Relationship Id="rId1" Type="http://schemas.microsoft.com/office/2007/relationships/media" Target="../media/media44.wav"/><Relationship Id="rId6" Type="http://schemas.openxmlformats.org/officeDocument/2006/relationships/image" Target="../media/image12.png"/><Relationship Id="rId5" Type="http://schemas.openxmlformats.org/officeDocument/2006/relationships/image" Target="../media/image61.jpe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5.wav"/><Relationship Id="rId1" Type="http://schemas.microsoft.com/office/2007/relationships/media" Target="../media/media45.wav"/><Relationship Id="rId6" Type="http://schemas.openxmlformats.org/officeDocument/2006/relationships/image" Target="../media/image12.png"/><Relationship Id="rId5" Type="http://schemas.openxmlformats.org/officeDocument/2006/relationships/image" Target="../media/image62.jpe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6.wav"/><Relationship Id="rId1" Type="http://schemas.microsoft.com/office/2007/relationships/media" Target="../media/media46.wav"/><Relationship Id="rId6" Type="http://schemas.openxmlformats.org/officeDocument/2006/relationships/image" Target="../media/image12.png"/><Relationship Id="rId5" Type="http://schemas.openxmlformats.org/officeDocument/2006/relationships/image" Target="../media/image63.jpe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47.wav"/><Relationship Id="rId1" Type="http://schemas.microsoft.com/office/2007/relationships/media" Target="../media/media47.wav"/><Relationship Id="rId6" Type="http://schemas.openxmlformats.org/officeDocument/2006/relationships/image" Target="../media/image12.png"/><Relationship Id="rId5" Type="http://schemas.openxmlformats.org/officeDocument/2006/relationships/image" Target="../media/image64.jpe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slideLayout" Target="../slideLayouts/slideLayout11.xml"/><Relationship Id="rId7" Type="http://schemas.openxmlformats.org/officeDocument/2006/relationships/image" Target="../media/image67.jpeg"/><Relationship Id="rId2" Type="http://schemas.openxmlformats.org/officeDocument/2006/relationships/audio" Target="../media/media48.wav"/><Relationship Id="rId1" Type="http://schemas.microsoft.com/office/2007/relationships/media" Target="../media/media48.wav"/><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notesSlide" Target="../notesSlides/notesSlide48.xml"/><Relationship Id="rId9"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9.wav"/><Relationship Id="rId1" Type="http://schemas.microsoft.com/office/2007/relationships/media" Target="../media/media49.wav"/><Relationship Id="rId6" Type="http://schemas.openxmlformats.org/officeDocument/2006/relationships/image" Target="../media/image12.png"/><Relationship Id="rId5" Type="http://schemas.openxmlformats.org/officeDocument/2006/relationships/image" Target="../media/image69.jpe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2.png"/><Relationship Id="rId2" Type="http://schemas.openxmlformats.org/officeDocument/2006/relationships/audio" Target="../media/media50.wav"/><Relationship Id="rId1" Type="http://schemas.microsoft.com/office/2007/relationships/media" Target="../media/media50.wav"/><Relationship Id="rId6" Type="http://schemas.openxmlformats.org/officeDocument/2006/relationships/hyperlink" Target="http://www.greencoverseed.com/smartmix_web/smartmix_web.htm" TargetMode="External"/><Relationship Id="rId5" Type="http://schemas.openxmlformats.org/officeDocument/2006/relationships/image" Target="../media/image70.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1.wav"/><Relationship Id="rId1" Type="http://schemas.microsoft.com/office/2007/relationships/media" Target="../media/media51.wav"/><Relationship Id="rId6" Type="http://schemas.openxmlformats.org/officeDocument/2006/relationships/image" Target="../media/image12.png"/><Relationship Id="rId5" Type="http://schemas.openxmlformats.org/officeDocument/2006/relationships/image" Target="../media/image71.jpe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2.wav"/><Relationship Id="rId1" Type="http://schemas.microsoft.com/office/2007/relationships/media" Target="../media/media52.wav"/><Relationship Id="rId5" Type="http://schemas.openxmlformats.org/officeDocument/2006/relationships/image" Target="../media/image12.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3.wav"/><Relationship Id="rId1" Type="http://schemas.microsoft.com/office/2007/relationships/media" Target="../media/media53.wav"/><Relationship Id="rId5" Type="http://schemas.openxmlformats.org/officeDocument/2006/relationships/image" Target="../media/image12.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2.png"/><Relationship Id="rId2" Type="http://schemas.openxmlformats.org/officeDocument/2006/relationships/audio" Target="../media/media54.wav"/><Relationship Id="rId1" Type="http://schemas.microsoft.com/office/2007/relationships/media" Target="../media/media54.wav"/><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5.wav"/><Relationship Id="rId1" Type="http://schemas.microsoft.com/office/2007/relationships/media" Target="../media/media55.wav"/><Relationship Id="rId6" Type="http://schemas.openxmlformats.org/officeDocument/2006/relationships/image" Target="../media/image12.png"/><Relationship Id="rId5" Type="http://schemas.openxmlformats.org/officeDocument/2006/relationships/image" Target="../media/image74.jpe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8" Type="http://schemas.openxmlformats.org/officeDocument/2006/relationships/hyperlink" Target="mailto:njohann@illinois.edu" TargetMode="External"/><Relationship Id="rId3" Type="http://schemas.openxmlformats.org/officeDocument/2006/relationships/audio" Target="../media/media56.wav"/><Relationship Id="rId7" Type="http://schemas.openxmlformats.org/officeDocument/2006/relationships/image" Target="../media/image75.jpeg"/><Relationship Id="rId12" Type="http://schemas.openxmlformats.org/officeDocument/2006/relationships/image" Target="../media/image12.png"/><Relationship Id="rId2" Type="http://schemas.microsoft.com/office/2007/relationships/media" Target="../media/media56.wav"/><Relationship Id="rId1" Type="http://schemas.openxmlformats.org/officeDocument/2006/relationships/tags" Target="../tags/tag6.xml"/><Relationship Id="rId6" Type="http://schemas.openxmlformats.org/officeDocument/2006/relationships/image" Target="../media/image6.png"/><Relationship Id="rId11" Type="http://schemas.openxmlformats.org/officeDocument/2006/relationships/hyperlink" Target="mailto:weinzier@illinois.edu" TargetMode="External"/><Relationship Id="rId5" Type="http://schemas.openxmlformats.org/officeDocument/2006/relationships/notesSlide" Target="../notesSlides/notesSlide56.xml"/><Relationship Id="rId10" Type="http://schemas.openxmlformats.org/officeDocument/2006/relationships/hyperlink" Target="mailto:swortman@illinois.edu" TargetMode="External"/><Relationship Id="rId4" Type="http://schemas.openxmlformats.org/officeDocument/2006/relationships/slideLayout" Target="../slideLayouts/slideLayout14.xml"/><Relationship Id="rId9" Type="http://schemas.openxmlformats.org/officeDocument/2006/relationships/hyperlink" Target="mailto:jkindhar@illinpois.edu"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web.extension.illinois.edu/smallfarm/" TargetMode="External"/><Relationship Id="rId3" Type="http://schemas.microsoft.com/office/2007/relationships/media" Target="../media/media57.m4a"/><Relationship Id="rId7" Type="http://schemas.openxmlformats.org/officeDocument/2006/relationships/image" Target="../media/image10.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notesSlide" Target="../notesSlides/notesSlide57.xml"/><Relationship Id="rId5" Type="http://schemas.openxmlformats.org/officeDocument/2006/relationships/slideLayout" Target="../slideLayouts/slideLayout3.xml"/><Relationship Id="rId10" Type="http://schemas.openxmlformats.org/officeDocument/2006/relationships/image" Target="../media/image11.png"/><Relationship Id="rId4" Type="http://schemas.openxmlformats.org/officeDocument/2006/relationships/audio" Target="../media/media57.m4a"/><Relationship Id="rId9" Type="http://schemas.openxmlformats.org/officeDocument/2006/relationships/hyperlink" Target="http://www.start2farm.gov/"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6.emf"/><Relationship Id="rId5" Type="http://schemas.openxmlformats.org/officeDocument/2006/relationships/hyperlink" Target="http://smallfarms.oregonstate.edu/calculator"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2.png"/><Relationship Id="rId5" Type="http://schemas.openxmlformats.org/officeDocument/2006/relationships/image" Target="../media/image18.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1600200" y="1524000"/>
            <a:ext cx="7162800" cy="3276600"/>
          </a:xfrm>
        </p:spPr>
        <p:txBody>
          <a:bodyPr>
            <a:normAutofit fontScale="90000"/>
          </a:bodyPr>
          <a:lstStyle/>
          <a:p>
            <a:r>
              <a:rPr lang="en-US" sz="3600" b="0" dirty="0" smtClean="0">
                <a:solidFill>
                  <a:srgbClr val="0000FF"/>
                </a:solidFill>
              </a:rPr>
              <a:t>Preparing a New Generation </a:t>
            </a:r>
            <a:br>
              <a:rPr lang="en-US" sz="3600" b="0" dirty="0" smtClean="0">
                <a:solidFill>
                  <a:srgbClr val="0000FF"/>
                </a:solidFill>
              </a:rPr>
            </a:br>
            <a:r>
              <a:rPr lang="en-US" sz="3600" b="0" dirty="0" smtClean="0">
                <a:solidFill>
                  <a:srgbClr val="0000FF"/>
                </a:solidFill>
              </a:rPr>
              <a:t>of Illinois Fruit and Vegetable Farmers</a:t>
            </a:r>
            <a:r>
              <a:rPr lang="en-US" sz="2800" dirty="0" smtClean="0"/>
              <a:t/>
            </a:r>
            <a:br>
              <a:rPr lang="en-US" sz="2800" dirty="0" smtClean="0"/>
            </a:br>
            <a:r>
              <a:rPr lang="en-US" sz="2800" dirty="0"/>
              <a:t/>
            </a:r>
            <a:br>
              <a:rPr lang="en-US" sz="2800" dirty="0"/>
            </a:br>
            <a:r>
              <a:rPr lang="en-US" sz="2700" b="0" cap="none" dirty="0" smtClean="0"/>
              <a:t>a</a:t>
            </a:r>
            <a:r>
              <a:rPr lang="en-US" sz="2700" dirty="0" smtClean="0"/>
              <a:t> </a:t>
            </a:r>
            <a:r>
              <a:rPr lang="en-US" sz="2700" b="0" dirty="0" smtClean="0"/>
              <a:t>USDA </a:t>
            </a:r>
            <a:r>
              <a:rPr lang="en-US" sz="2700" b="0" dirty="0"/>
              <a:t>NIFA Beginning Farmer and Rancher </a:t>
            </a:r>
            <a:r>
              <a:rPr lang="en-US" sz="2700" b="0" dirty="0" smtClean="0"/>
              <a:t/>
            </a:r>
            <a:br>
              <a:rPr lang="en-US" sz="2700" b="0" dirty="0" smtClean="0"/>
            </a:br>
            <a:r>
              <a:rPr lang="en-US" sz="2700" b="0" dirty="0" smtClean="0"/>
              <a:t>Development Program Project </a:t>
            </a:r>
            <a:r>
              <a:rPr lang="en-US" sz="2700" b="0" dirty="0"/>
              <a:t/>
            </a:r>
            <a:br>
              <a:rPr lang="en-US" sz="2700" b="0" dirty="0"/>
            </a:br>
            <a:r>
              <a:rPr lang="en-US" sz="2700" b="0" dirty="0"/>
              <a:t>Grant # </a:t>
            </a:r>
            <a:r>
              <a:rPr lang="en-US" sz="2700" b="0" dirty="0" smtClean="0"/>
              <a:t>2012-49400-19565</a:t>
            </a:r>
            <a:br>
              <a:rPr lang="en-US" sz="2700" b="0" dirty="0" smtClean="0"/>
            </a:br>
            <a:r>
              <a:rPr lang="en-US" sz="2700" b="0" dirty="0"/>
              <a:t/>
            </a:r>
            <a:br>
              <a:rPr lang="en-US" sz="2700" b="0" dirty="0"/>
            </a:br>
            <a:r>
              <a:rPr lang="en-US" sz="2700" b="0" cap="none" dirty="0" smtClean="0">
                <a:hlinkClick r:id="rId7"/>
              </a:rPr>
              <a:t>http://www.newillinoisfarmers.org</a:t>
            </a:r>
            <a:r>
              <a:rPr lang="en-US" sz="2700" b="0" cap="none" dirty="0" smtClean="0"/>
              <a:t> </a:t>
            </a:r>
            <a:r>
              <a:rPr lang="en-US" sz="2700" b="0" dirty="0" smtClean="0"/>
              <a:t> </a:t>
            </a:r>
            <a:r>
              <a:rPr lang="en-US" sz="1600" b="0" dirty="0" smtClean="0"/>
              <a:t/>
            </a:r>
            <a:br>
              <a:rPr lang="en-US" sz="1600" b="0" dirty="0" smtClean="0"/>
            </a:br>
            <a:endParaRPr lang="en-US" sz="1600" b="0" dirty="0">
              <a:solidFill>
                <a:srgbClr val="0000FF"/>
              </a:solidFill>
            </a:endParaRPr>
          </a:p>
        </p:txBody>
      </p:sp>
      <p:pic>
        <p:nvPicPr>
          <p:cNvPr id="1026" name="Picture 2" descr="uiext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261234" y="152400"/>
            <a:ext cx="3606166" cy="93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descr="Illinois Migrant Council - Mozilla Firefox"/>
          <p:cNvPicPr>
            <a:picLocks noChangeAspect="1"/>
          </p:cNvPicPr>
          <p:nvPr/>
        </p:nvPicPr>
        <p:blipFill rotWithShape="1">
          <a:blip r:embed="rId9" cstate="email">
            <a:extLst>
              <a:ext uri="{28A0092B-C50C-407E-A947-70E740481C1C}">
                <a14:useLocalDpi xmlns:a14="http://schemas.microsoft.com/office/drawing/2010/main"/>
              </a:ext>
            </a:extLst>
          </a:blip>
          <a:srcRect t="22484" r="25979"/>
          <a:stretch/>
        </p:blipFill>
        <p:spPr>
          <a:xfrm>
            <a:off x="6248400" y="726831"/>
            <a:ext cx="2430046" cy="363540"/>
          </a:xfrm>
          <a:prstGeom prst="rect">
            <a:avLst/>
          </a:prstGeom>
        </p:spPr>
      </p:pic>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66069466"/>
      </p:ext>
    </p:extLst>
  </p:cSld>
  <p:clrMapOvr>
    <a:masterClrMapping/>
  </p:clrMapOvr>
  <p:transition spd="slow" advTm="400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8077200" cy="1143000"/>
          </a:xfrm>
        </p:spPr>
        <p:txBody>
          <a:bodyPr rtlCol="0">
            <a:noAutofit/>
          </a:bodyPr>
          <a:lstStyle/>
          <a:p>
            <a:pPr eaLnBrk="1" fontAlgn="auto" hangingPunct="1">
              <a:spcAft>
                <a:spcPts val="0"/>
              </a:spcAft>
              <a:defRPr/>
            </a:pPr>
            <a:r>
              <a:rPr lang="en-US" spc="50" dirty="0" smtClean="0">
                <a:ln w="11430"/>
              </a:rPr>
              <a:t>Cover Crops are an Important Soil Conservation Tool</a:t>
            </a:r>
            <a:endParaRPr lang="en-US" sz="4800" dirty="0"/>
          </a:p>
        </p:txBody>
      </p:sp>
      <p:sp>
        <p:nvSpPr>
          <p:cNvPr id="26627" name="Content Placeholder 2"/>
          <p:cNvSpPr>
            <a:spLocks noGrp="1"/>
          </p:cNvSpPr>
          <p:nvPr>
            <p:ph idx="1"/>
          </p:nvPr>
        </p:nvSpPr>
        <p:spPr>
          <a:xfrm>
            <a:off x="838200" y="1676400"/>
            <a:ext cx="7661275" cy="1143000"/>
          </a:xfrm>
        </p:spPr>
        <p:txBody>
          <a:bodyPr>
            <a:normAutofit fontScale="85000" lnSpcReduction="10000"/>
          </a:bodyPr>
          <a:lstStyle/>
          <a:p>
            <a:pPr eaLnBrk="1" hangingPunct="1"/>
            <a:r>
              <a:rPr lang="en-US" altLang="en-US" dirty="0" smtClean="0"/>
              <a:t>Soil coverage (most species living or dead) reduces erosion especially on highly erodible soils</a:t>
            </a:r>
          </a:p>
        </p:txBody>
      </p:sp>
      <p:pic>
        <p:nvPicPr>
          <p:cNvPr id="26628" name="Picture 1"/>
          <p:cNvPicPr>
            <a:picLocks noChangeAspect="1" noChangeArrowheads="1"/>
          </p:cNvPicPr>
          <p:nvPr/>
        </p:nvPicPr>
        <p:blipFill>
          <a:blip r:embed="rId5">
            <a:extLst>
              <a:ext uri="{28A0092B-C50C-407E-A947-70E740481C1C}">
                <a14:useLocalDpi xmlns:a14="http://schemas.microsoft.com/office/drawing/2010/main" val="0"/>
              </a:ext>
            </a:extLst>
          </a:blip>
          <a:srcRect t="5385" b="28200"/>
          <a:stretch>
            <a:fillRect/>
          </a:stretch>
        </p:blipFill>
        <p:spPr bwMode="auto">
          <a:xfrm>
            <a:off x="1143000" y="2667000"/>
            <a:ext cx="6248400" cy="3124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end="2222.7235"/>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42778742"/>
      </p:ext>
    </p:extLst>
  </p:cSld>
  <p:clrMapOvr>
    <a:masterClrMapping/>
  </p:clrMapOvr>
  <p:transition spd="slow" advTm="1679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7760376" cy="1295400"/>
          </a:xfrm>
        </p:spPr>
        <p:txBody>
          <a:bodyPr rtlCol="0">
            <a:noAutofit/>
          </a:bodyPr>
          <a:lstStyle/>
          <a:p>
            <a:pPr eaLnBrk="1" fontAlgn="auto" hangingPunct="1">
              <a:spcAft>
                <a:spcPts val="0"/>
              </a:spcAft>
              <a:defRPr/>
            </a:pPr>
            <a:r>
              <a:rPr lang="en-US" spc="50" dirty="0" smtClean="0">
                <a:ln w="11430"/>
              </a:rPr>
              <a:t>Fuel Soil Microbial </a:t>
            </a:r>
            <a:r>
              <a:rPr lang="en-US" spc="50" dirty="0">
                <a:ln w="11430"/>
              </a:rPr>
              <a:t>C</a:t>
            </a:r>
            <a:r>
              <a:rPr lang="en-US" spc="50" dirty="0" smtClean="0">
                <a:ln w="11430"/>
              </a:rPr>
              <a:t>ommunities</a:t>
            </a:r>
            <a:endParaRPr lang="en-US" sz="4800" dirty="0"/>
          </a:p>
        </p:txBody>
      </p:sp>
      <p:sp>
        <p:nvSpPr>
          <p:cNvPr id="3" name="Content Placeholder 2"/>
          <p:cNvSpPr>
            <a:spLocks noGrp="1"/>
          </p:cNvSpPr>
          <p:nvPr>
            <p:ph idx="1"/>
          </p:nvPr>
        </p:nvSpPr>
        <p:spPr>
          <a:xfrm>
            <a:off x="685800" y="1447800"/>
            <a:ext cx="8001001" cy="5029200"/>
          </a:xfrm>
        </p:spPr>
        <p:txBody>
          <a:bodyPr rtlCol="0">
            <a:normAutofit fontScale="92500" lnSpcReduction="10000"/>
          </a:bodyPr>
          <a:lstStyle/>
          <a:p>
            <a:pPr eaLnBrk="1" fontAlgn="auto" hangingPunct="1">
              <a:spcAft>
                <a:spcPts val="0"/>
              </a:spcAft>
              <a:buSzPct val="100000"/>
              <a:buFont typeface="Arial" pitchFamily="34" charset="0"/>
              <a:buChar char="•"/>
              <a:defRPr/>
            </a:pPr>
            <a:r>
              <a:rPr lang="en-US" dirty="0" smtClean="0"/>
              <a:t>Including cover crops in rotation results in changes to the structure of microbial communities – so what?</a:t>
            </a:r>
          </a:p>
          <a:p>
            <a:pPr lvl="1" eaLnBrk="1" fontAlgn="auto" hangingPunct="1">
              <a:spcAft>
                <a:spcPts val="0"/>
              </a:spcAft>
              <a:buSzPct val="100000"/>
              <a:buFont typeface="Arial" pitchFamily="34" charset="0"/>
              <a:buChar char="•"/>
              <a:defRPr/>
            </a:pPr>
            <a:r>
              <a:rPr lang="en-US" dirty="0" smtClean="0"/>
              <a:t>Increased microbial diversity and resilience</a:t>
            </a:r>
          </a:p>
          <a:p>
            <a:pPr lvl="1" eaLnBrk="1" fontAlgn="auto" hangingPunct="1">
              <a:spcAft>
                <a:spcPts val="0"/>
              </a:spcAft>
              <a:buSzPct val="100000"/>
              <a:buFont typeface="Arial" pitchFamily="34" charset="0"/>
              <a:buChar char="•"/>
              <a:defRPr/>
            </a:pPr>
            <a:r>
              <a:rPr lang="en-US" dirty="0" smtClean="0"/>
              <a:t>Depending on management, cover crops can increase fungal populations</a:t>
            </a:r>
          </a:p>
          <a:p>
            <a:pPr eaLnBrk="1" fontAlgn="auto" hangingPunct="1">
              <a:spcAft>
                <a:spcPts val="0"/>
              </a:spcAft>
              <a:buSzPct val="100000"/>
              <a:buFont typeface="Arial" pitchFamily="34" charset="0"/>
              <a:buChar char="•"/>
              <a:defRPr/>
            </a:pPr>
            <a:r>
              <a:rPr lang="en-US" dirty="0" smtClean="0"/>
              <a:t>Fungi – specifically </a:t>
            </a:r>
            <a:r>
              <a:rPr lang="en-US" dirty="0"/>
              <a:t>AMF </a:t>
            </a:r>
            <a:r>
              <a:rPr lang="en-US" dirty="0" smtClean="0"/>
              <a:t>(</a:t>
            </a:r>
            <a:r>
              <a:rPr lang="en-US" dirty="0" err="1" smtClean="0"/>
              <a:t>arbuscular</a:t>
            </a:r>
            <a:r>
              <a:rPr lang="en-US" dirty="0" smtClean="0"/>
              <a:t> </a:t>
            </a:r>
            <a:r>
              <a:rPr lang="en-US" dirty="0" err="1"/>
              <a:t>mycorrhizal</a:t>
            </a:r>
            <a:r>
              <a:rPr lang="en-US" dirty="0"/>
              <a:t> </a:t>
            </a:r>
            <a:r>
              <a:rPr lang="en-US" dirty="0" smtClean="0"/>
              <a:t>fungi) – are essential for nutrient cycling and adsorption of immobile elements</a:t>
            </a:r>
          </a:p>
          <a:p>
            <a:pPr lvl="1" eaLnBrk="1" fontAlgn="auto" hangingPunct="1">
              <a:spcAft>
                <a:spcPts val="0"/>
              </a:spcAft>
              <a:buSzPct val="100000"/>
              <a:buFont typeface="Arial" pitchFamily="34" charset="0"/>
              <a:buChar char="•"/>
              <a:defRPr/>
            </a:pPr>
            <a:r>
              <a:rPr lang="en-US" dirty="0" smtClean="0"/>
              <a:t>Hosts = tomato and pepper</a:t>
            </a:r>
          </a:p>
          <a:p>
            <a:pPr lvl="1" eaLnBrk="1" fontAlgn="auto" hangingPunct="1">
              <a:spcAft>
                <a:spcPts val="0"/>
              </a:spcAft>
              <a:buSzPct val="100000"/>
              <a:buFont typeface="Arial" pitchFamily="34" charset="0"/>
              <a:buChar char="•"/>
              <a:defRPr/>
            </a:pPr>
            <a:r>
              <a:rPr lang="en-US" dirty="0" smtClean="0"/>
              <a:t>Non-hosts = Brassica crops</a:t>
            </a:r>
          </a:p>
          <a:p>
            <a:pPr marL="457200" lvl="1" indent="0" eaLnBrk="1" fontAlgn="auto" hangingPunct="1">
              <a:spcAft>
                <a:spcPts val="0"/>
              </a:spcAft>
              <a:buSzPct val="100000"/>
              <a:buNone/>
              <a:defRPr/>
            </a:pPr>
            <a:endParaRPr lang="en-US" dirty="0" smtClean="0"/>
          </a:p>
          <a:p>
            <a:pPr eaLnBrk="1" fontAlgn="auto" hangingPunct="1">
              <a:spcAft>
                <a:spcPts val="0"/>
              </a:spcAft>
              <a:buClr>
                <a:srgbClr val="C00000"/>
              </a:buClr>
              <a:buSzPct val="100000"/>
              <a:buFont typeface="Arial" pitchFamily="34" charset="0"/>
              <a:buChar char="•"/>
              <a:defRPr/>
            </a:pPr>
            <a:endParaRPr lang="en-US" dirty="0" smtClean="0"/>
          </a:p>
        </p:txBody>
      </p:sp>
      <p:pic>
        <p:nvPicPr>
          <p:cNvPr id="27652"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7962" y="4918075"/>
            <a:ext cx="2576513" cy="1939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03820734"/>
      </p:ext>
    </p:extLst>
  </p:cSld>
  <p:clrMapOvr>
    <a:masterClrMapping/>
  </p:clrMapOvr>
  <p:transition spd="slow" advTm="2385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n-US" spc="50" dirty="0" smtClean="0">
                <a:ln w="11430"/>
              </a:rPr>
              <a:t>Habitat for Beneficial Insects</a:t>
            </a:r>
            <a:endParaRPr lang="en-US" sz="4800" dirty="0"/>
          </a:p>
        </p:txBody>
      </p:sp>
      <p:sp>
        <p:nvSpPr>
          <p:cNvPr id="28675" name="Content Placeholder 2"/>
          <p:cNvSpPr>
            <a:spLocks noGrp="1"/>
          </p:cNvSpPr>
          <p:nvPr>
            <p:ph idx="1"/>
          </p:nvPr>
        </p:nvSpPr>
        <p:spPr>
          <a:xfrm>
            <a:off x="838200" y="1600200"/>
            <a:ext cx="7848600" cy="4267200"/>
          </a:xfrm>
        </p:spPr>
        <p:txBody>
          <a:bodyPr>
            <a:normAutofit/>
          </a:bodyPr>
          <a:lstStyle/>
          <a:p>
            <a:pPr marL="409575" lvl="1" eaLnBrk="1" hangingPunct="1">
              <a:buFont typeface="Arial" charset="0"/>
              <a:buChar char="•"/>
            </a:pPr>
            <a:r>
              <a:rPr lang="en-US" altLang="en-US" sz="3200" dirty="0" smtClean="0"/>
              <a:t>Cover crops increase weed seed predators</a:t>
            </a:r>
          </a:p>
          <a:p>
            <a:pPr marL="409575" lvl="1">
              <a:buFont typeface="Arial" charset="0"/>
              <a:buChar char="•"/>
            </a:pPr>
            <a:r>
              <a:rPr lang="en-US" altLang="en-US" sz="3200" dirty="0"/>
              <a:t>Cover crops increase pollinator populations</a:t>
            </a:r>
          </a:p>
          <a:p>
            <a:pPr marL="809625" lvl="2"/>
            <a:r>
              <a:rPr lang="en-US" altLang="en-US" i="1" dirty="0" smtClean="0"/>
              <a:t>Researchers in Georgia were able to eliminate one pesticide application in cotton by attracting beneficial pest predators</a:t>
            </a:r>
          </a:p>
        </p:txBody>
      </p:sp>
      <p:pic>
        <p:nvPicPr>
          <p:cNvPr id="2867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9025" y="4819379"/>
            <a:ext cx="2819400" cy="2038621"/>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9728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719" t="11994" r="14453" b="14568"/>
          <a:stretch/>
        </p:blipFill>
        <p:spPr bwMode="auto">
          <a:xfrm>
            <a:off x="896406" y="4828904"/>
            <a:ext cx="2732619" cy="2038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1"/>
            <p:extLst>
              <p:ext uri="{DAA4B4D4-6D71-4841-9C94-3DE7FCFB9230}">
                <p14:media xmlns:p14="http://schemas.microsoft.com/office/powerpoint/2010/main" r:embed="rId2">
                  <p14:trim end="2480.451"/>
                </p14:media>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99396882"/>
      </p:ext>
    </p:extLst>
  </p:cSld>
  <p:clrMapOvr>
    <a:masterClrMapping/>
  </p:clrMapOvr>
  <p:transition spd="slow" advTm="2309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n-US" spc="50" dirty="0" smtClean="0">
                <a:ln w="11430"/>
              </a:rPr>
              <a:t>Weed Suppression</a:t>
            </a:r>
            <a:endParaRPr lang="en-US" sz="4800" dirty="0"/>
          </a:p>
        </p:txBody>
      </p:sp>
      <p:sp>
        <p:nvSpPr>
          <p:cNvPr id="29699" name="Content Placeholder 2"/>
          <p:cNvSpPr>
            <a:spLocks noGrp="1"/>
          </p:cNvSpPr>
          <p:nvPr>
            <p:ph idx="1"/>
          </p:nvPr>
        </p:nvSpPr>
        <p:spPr>
          <a:xfrm>
            <a:off x="609600" y="1524000"/>
            <a:ext cx="5334000" cy="4114800"/>
          </a:xfrm>
        </p:spPr>
        <p:txBody>
          <a:bodyPr/>
          <a:lstStyle/>
          <a:p>
            <a:pPr marL="461963" lvl="1" eaLnBrk="1" hangingPunct="1">
              <a:lnSpc>
                <a:spcPct val="90000"/>
              </a:lnSpc>
              <a:spcBef>
                <a:spcPts val="600"/>
              </a:spcBef>
              <a:buFont typeface="Arial" charset="0"/>
              <a:buChar char="•"/>
            </a:pPr>
            <a:r>
              <a:rPr lang="en-US" altLang="en-US" sz="3200" dirty="0" smtClean="0"/>
              <a:t>Light interception</a:t>
            </a:r>
          </a:p>
          <a:p>
            <a:pPr marL="461963" lvl="1" eaLnBrk="1" hangingPunct="1">
              <a:lnSpc>
                <a:spcPct val="90000"/>
              </a:lnSpc>
              <a:spcBef>
                <a:spcPts val="600"/>
              </a:spcBef>
              <a:buFont typeface="Arial" charset="0"/>
              <a:buChar char="•"/>
            </a:pPr>
            <a:r>
              <a:rPr lang="en-US" altLang="en-US" sz="3200" dirty="0" smtClean="0"/>
              <a:t>Lower soil temperature</a:t>
            </a:r>
          </a:p>
          <a:p>
            <a:pPr marL="461963" lvl="1" eaLnBrk="1" hangingPunct="1">
              <a:lnSpc>
                <a:spcPct val="90000"/>
              </a:lnSpc>
              <a:spcBef>
                <a:spcPts val="600"/>
              </a:spcBef>
              <a:buFont typeface="Arial" charset="0"/>
              <a:buChar char="•"/>
            </a:pPr>
            <a:r>
              <a:rPr lang="en-US" altLang="en-US" sz="3200" dirty="0" smtClean="0"/>
              <a:t>Physical interference </a:t>
            </a:r>
          </a:p>
          <a:p>
            <a:pPr marL="461963" lvl="1" eaLnBrk="1" hangingPunct="1">
              <a:lnSpc>
                <a:spcPct val="90000"/>
              </a:lnSpc>
              <a:spcBef>
                <a:spcPts val="600"/>
              </a:spcBef>
              <a:buFont typeface="Arial" charset="0"/>
              <a:buChar char="•"/>
            </a:pPr>
            <a:r>
              <a:rPr lang="en-US" altLang="en-US" sz="3200" dirty="0" smtClean="0"/>
              <a:t>Delayed soil N release</a:t>
            </a:r>
          </a:p>
          <a:p>
            <a:pPr marL="461963" lvl="1" eaLnBrk="1" hangingPunct="1">
              <a:lnSpc>
                <a:spcPct val="90000"/>
              </a:lnSpc>
              <a:spcBef>
                <a:spcPts val="600"/>
              </a:spcBef>
              <a:buFont typeface="Arial" charset="0"/>
              <a:buChar char="•"/>
            </a:pPr>
            <a:r>
              <a:rPr lang="en-US" altLang="en-US" sz="3200" dirty="0" err="1" smtClean="0"/>
              <a:t>Allelopathic</a:t>
            </a:r>
            <a:r>
              <a:rPr lang="en-US" altLang="en-US" sz="3200" dirty="0" smtClean="0"/>
              <a:t> </a:t>
            </a:r>
            <a:r>
              <a:rPr lang="en-US" altLang="en-US" sz="3200" dirty="0" err="1" smtClean="0"/>
              <a:t>phytotoxins</a:t>
            </a:r>
            <a:endParaRPr lang="en-US" altLang="en-US" sz="3200" dirty="0" smtClean="0"/>
          </a:p>
        </p:txBody>
      </p:sp>
      <p:pic>
        <p:nvPicPr>
          <p:cNvPr id="2970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4785519"/>
            <a:ext cx="3551238"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2" descr="E:\H-drive\cover crops\stanley\stanly co\DSCN7889.JPG"/>
          <p:cNvPicPr>
            <a:picLocks noChangeAspect="1" noChangeArrowheads="1"/>
          </p:cNvPicPr>
          <p:nvPr/>
        </p:nvPicPr>
        <p:blipFill>
          <a:blip r:embed="rId6" cstate="print">
            <a:extLst>
              <a:ext uri="{28A0092B-C50C-407E-A947-70E740481C1C}">
                <a14:useLocalDpi xmlns:a14="http://schemas.microsoft.com/office/drawing/2010/main" val="0"/>
              </a:ext>
            </a:extLst>
          </a:blip>
          <a:srcRect l="29688" t="22534" r="16743" b="11409"/>
          <a:stretch>
            <a:fillRect/>
          </a:stretch>
        </p:blipFill>
        <p:spPr bwMode="auto">
          <a:xfrm>
            <a:off x="6172200" y="2971800"/>
            <a:ext cx="2743200" cy="2536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2905600"/>
      </p:ext>
    </p:extLst>
  </p:cSld>
  <p:clrMapOvr>
    <a:masterClrMapping/>
  </p:clrMapOvr>
  <p:transition spd="slow" advTm="3220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4638"/>
            <a:ext cx="7924800" cy="715962"/>
          </a:xfrm>
        </p:spPr>
        <p:txBody>
          <a:bodyPr/>
          <a:lstStyle/>
          <a:p>
            <a:r>
              <a:rPr lang="en-US" dirty="0" err="1" smtClean="0"/>
              <a:t>Biofumigation</a:t>
            </a:r>
            <a:endParaRPr lang="en-US" dirty="0"/>
          </a:p>
        </p:txBody>
      </p:sp>
      <p:pic>
        <p:nvPicPr>
          <p:cNvPr id="4" name="Picture 3" descr="winter10 004.jpg"/>
          <p:cNvPicPr>
            <a:picLocks noChangeAspect="1"/>
          </p:cNvPicPr>
          <p:nvPr/>
        </p:nvPicPr>
        <p:blipFill>
          <a:blip r:embed="rId5" cstate="screen"/>
          <a:stretch>
            <a:fillRect/>
          </a:stretch>
        </p:blipFill>
        <p:spPr>
          <a:xfrm>
            <a:off x="4648200" y="1066800"/>
            <a:ext cx="4267200" cy="3200400"/>
          </a:xfrm>
          <a:prstGeom prst="rect">
            <a:avLst/>
          </a:prstGeom>
        </p:spPr>
      </p:pic>
      <p:pic>
        <p:nvPicPr>
          <p:cNvPr id="5" name="Picture 2" descr="C:\Users\weinzier\AppData\Local\Microsoft\Windows\Temporary Internet Files\Content.Outlook\04LUP6E0\IMG_20131017_083812_91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4400" y="4114800"/>
            <a:ext cx="4705992" cy="26528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14400" y="1447800"/>
            <a:ext cx="3581400" cy="2677656"/>
          </a:xfrm>
          <a:prstGeom prst="rect">
            <a:avLst/>
          </a:prstGeom>
          <a:noFill/>
        </p:spPr>
        <p:txBody>
          <a:bodyPr wrap="square" rtlCol="0">
            <a:spAutoFit/>
          </a:bodyPr>
          <a:lstStyle/>
          <a:p>
            <a:r>
              <a:rPr lang="en-US" sz="2400" dirty="0" smtClean="0">
                <a:latin typeface="+mn-lt"/>
              </a:rPr>
              <a:t>Mustards produce </a:t>
            </a:r>
            <a:r>
              <a:rPr lang="en-US" sz="2400" dirty="0" err="1" smtClean="0">
                <a:latin typeface="+mn-lt"/>
              </a:rPr>
              <a:t>isothiocyanates</a:t>
            </a:r>
            <a:r>
              <a:rPr lang="en-US" sz="2400" dirty="0" smtClean="0">
                <a:latin typeface="+mn-lt"/>
              </a:rPr>
              <a:t>.  </a:t>
            </a:r>
            <a:r>
              <a:rPr lang="en-US" sz="2400" dirty="0">
                <a:latin typeface="+mn-lt"/>
              </a:rPr>
              <a:t>F</a:t>
            </a:r>
            <a:r>
              <a:rPr lang="en-US" sz="2400" dirty="0" smtClean="0">
                <a:latin typeface="+mn-lt"/>
              </a:rPr>
              <a:t>lail/mow and incorporate for </a:t>
            </a:r>
            <a:r>
              <a:rPr lang="en-US" sz="2400" dirty="0" err="1" smtClean="0">
                <a:latin typeface="+mn-lt"/>
              </a:rPr>
              <a:t>biofumigation</a:t>
            </a:r>
            <a:r>
              <a:rPr lang="en-US" sz="2400" dirty="0" smtClean="0">
                <a:latin typeface="+mn-lt"/>
              </a:rPr>
              <a:t>.  Results (disease and weed suppression as well as crop establishment) can vary.</a:t>
            </a:r>
            <a:endParaRPr lang="en-US" sz="2400" dirty="0">
              <a:latin typeface="+mn-lt"/>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50845166"/>
      </p:ext>
    </p:extLst>
  </p:cSld>
  <p:clrMapOvr>
    <a:masterClrMapping/>
  </p:clrMapOvr>
  <p:transition spd="slow" advTm="3493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Cover Crop Impact on Carbon &amp; Nitrogen.pdf - Adobe Reader"/>
          <p:cNvPicPr>
            <a:picLocks noChangeAspect="1"/>
          </p:cNvPicPr>
          <p:nvPr/>
        </p:nvPicPr>
        <p:blipFill>
          <a:blip r:embed="rId5">
            <a:extLst>
              <a:ext uri="{28A0092B-C50C-407E-A947-70E740481C1C}">
                <a14:useLocalDpi xmlns:a14="http://schemas.microsoft.com/office/drawing/2010/main" val="0"/>
              </a:ext>
            </a:extLst>
          </a:blip>
          <a:srcRect l="34235" t="29539" r="31529" b="6242"/>
          <a:stretch>
            <a:fillRect/>
          </a:stretch>
        </p:blipFill>
        <p:spPr bwMode="auto">
          <a:xfrm>
            <a:off x="2743200" y="1752600"/>
            <a:ext cx="3810000"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2"/>
          <p:cNvSpPr txBox="1">
            <a:spLocks noChangeArrowheads="1"/>
          </p:cNvSpPr>
          <p:nvPr/>
        </p:nvSpPr>
        <p:spPr bwMode="auto">
          <a:xfrm>
            <a:off x="762000" y="332870"/>
            <a:ext cx="7239000" cy="138499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Verdana" pitchFamily="21" charset="0"/>
              </a:defRPr>
            </a:lvl1pPr>
            <a:lvl2pPr marL="742950" indent="-285750" eaLnBrk="0" hangingPunct="0">
              <a:defRPr>
                <a:solidFill>
                  <a:schemeClr val="tx1"/>
                </a:solidFill>
                <a:latin typeface="Verdana" pitchFamily="21" charset="0"/>
              </a:defRPr>
            </a:lvl2pPr>
            <a:lvl3pPr marL="1143000" indent="-228600" eaLnBrk="0" hangingPunct="0">
              <a:defRPr>
                <a:solidFill>
                  <a:schemeClr val="tx1"/>
                </a:solidFill>
                <a:latin typeface="Verdana" pitchFamily="21" charset="0"/>
              </a:defRPr>
            </a:lvl3pPr>
            <a:lvl4pPr marL="1600200" indent="-228600" eaLnBrk="0" hangingPunct="0">
              <a:defRPr>
                <a:solidFill>
                  <a:schemeClr val="tx1"/>
                </a:solidFill>
                <a:latin typeface="Verdana" pitchFamily="21" charset="0"/>
              </a:defRPr>
            </a:lvl4pPr>
            <a:lvl5pPr marL="2057400" indent="-228600" eaLnBrk="0" hangingPunct="0">
              <a:defRPr>
                <a:solidFill>
                  <a:schemeClr val="tx1"/>
                </a:solidFill>
                <a:latin typeface="Verdana" pitchFamily="21" charset="0"/>
              </a:defRPr>
            </a:lvl5pPr>
            <a:lvl6pPr marL="2514600" indent="-228600" eaLnBrk="0" fontAlgn="base" hangingPunct="0">
              <a:spcBef>
                <a:spcPct val="0"/>
              </a:spcBef>
              <a:spcAft>
                <a:spcPct val="0"/>
              </a:spcAft>
              <a:defRPr>
                <a:solidFill>
                  <a:schemeClr val="tx1"/>
                </a:solidFill>
                <a:latin typeface="Verdana" pitchFamily="21" charset="0"/>
              </a:defRPr>
            </a:lvl6pPr>
            <a:lvl7pPr marL="2971800" indent="-228600" eaLnBrk="0" fontAlgn="base" hangingPunct="0">
              <a:spcBef>
                <a:spcPct val="0"/>
              </a:spcBef>
              <a:spcAft>
                <a:spcPct val="0"/>
              </a:spcAft>
              <a:defRPr>
                <a:solidFill>
                  <a:schemeClr val="tx1"/>
                </a:solidFill>
                <a:latin typeface="Verdana" pitchFamily="21" charset="0"/>
              </a:defRPr>
            </a:lvl7pPr>
            <a:lvl8pPr marL="3429000" indent="-228600" eaLnBrk="0" fontAlgn="base" hangingPunct="0">
              <a:spcBef>
                <a:spcPct val="0"/>
              </a:spcBef>
              <a:spcAft>
                <a:spcPct val="0"/>
              </a:spcAft>
              <a:defRPr>
                <a:solidFill>
                  <a:schemeClr val="tx1"/>
                </a:solidFill>
                <a:latin typeface="Verdana" pitchFamily="21" charset="0"/>
              </a:defRPr>
            </a:lvl8pPr>
            <a:lvl9pPr marL="3886200" indent="-228600" eaLnBrk="0" fontAlgn="base" hangingPunct="0">
              <a:spcBef>
                <a:spcPct val="0"/>
              </a:spcBef>
              <a:spcAft>
                <a:spcPct val="0"/>
              </a:spcAft>
              <a:defRPr>
                <a:solidFill>
                  <a:schemeClr val="tx1"/>
                </a:solidFill>
                <a:latin typeface="Verdana" pitchFamily="21" charset="0"/>
              </a:defRPr>
            </a:lvl9pPr>
          </a:lstStyle>
          <a:p>
            <a:pPr eaLnBrk="1" hangingPunct="1"/>
            <a:r>
              <a:rPr lang="en-US" altLang="en-US" sz="2800" dirty="0">
                <a:latin typeface="+mn-lt"/>
              </a:rPr>
              <a:t>Mike </a:t>
            </a:r>
            <a:r>
              <a:rPr lang="en-US" altLang="en-US" sz="2800" dirty="0" err="1">
                <a:latin typeface="+mn-lt"/>
              </a:rPr>
              <a:t>Plumer</a:t>
            </a:r>
            <a:r>
              <a:rPr lang="en-US" altLang="en-US" sz="2800" dirty="0">
                <a:latin typeface="+mn-lt"/>
              </a:rPr>
              <a:t>, </a:t>
            </a:r>
            <a:r>
              <a:rPr lang="en-US" altLang="en-US" sz="2800" dirty="0" smtClean="0">
                <a:latin typeface="+mn-lt"/>
              </a:rPr>
              <a:t>retired U </a:t>
            </a:r>
            <a:r>
              <a:rPr lang="en-US" altLang="en-US" sz="2800" dirty="0">
                <a:latin typeface="+mn-lt"/>
              </a:rPr>
              <a:t>of I Extension Educator and cover crops / no-till </a:t>
            </a:r>
            <a:r>
              <a:rPr lang="en-US" altLang="en-US" sz="2800" dirty="0" smtClean="0">
                <a:latin typeface="+mn-lt"/>
              </a:rPr>
              <a:t>authority.  Currently </a:t>
            </a:r>
            <a:r>
              <a:rPr lang="en-US" altLang="en-US" sz="2800" dirty="0">
                <a:latin typeface="+mn-lt"/>
              </a:rPr>
              <a:t>an agricultural consultant in southern IL.</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51608597"/>
      </p:ext>
    </p:extLst>
  </p:cSld>
  <p:clrMapOvr>
    <a:masterClrMapping/>
  </p:clrMapOvr>
  <p:transition spd="slow" advTm="1198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descr="Cover Crop Impact on Carbon &amp; Nitrogen.pdf - Adobe Reader"/>
          <p:cNvPicPr>
            <a:picLocks noChangeAspect="1"/>
          </p:cNvPicPr>
          <p:nvPr/>
        </p:nvPicPr>
        <p:blipFill>
          <a:blip r:embed="rId5">
            <a:extLst>
              <a:ext uri="{28A0092B-C50C-407E-A947-70E740481C1C}">
                <a14:useLocalDpi xmlns:a14="http://schemas.microsoft.com/office/drawing/2010/main" val="0"/>
              </a:ext>
            </a:extLst>
          </a:blip>
          <a:srcRect l="11945" t="12119" r="9029"/>
          <a:stretch>
            <a:fillRect/>
          </a:stretch>
        </p:blipFill>
        <p:spPr bwMode="auto">
          <a:xfrm>
            <a:off x="-125545" y="-76200"/>
            <a:ext cx="9269545" cy="7067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59386339"/>
      </p:ext>
    </p:extLst>
  </p:cSld>
  <p:clrMapOvr>
    <a:masterClrMapping/>
  </p:clrMapOvr>
  <p:transition spd="slow" advTm="5405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990600" y="6088145"/>
            <a:ext cx="7391400" cy="369332"/>
          </a:xfrm>
          <a:prstGeom prst="rect">
            <a:avLst/>
          </a:prstGeom>
          <a:solidFill>
            <a:schemeClr val="accent6">
              <a:lumMod val="60000"/>
              <a:lumOff val="40000"/>
            </a:schemeClr>
          </a:solidFill>
        </p:spPr>
        <p:txBody>
          <a:bodyPr wrap="square" rtlCol="0">
            <a:spAutoFit/>
          </a:bodyPr>
          <a:lstStyle/>
          <a:p>
            <a:r>
              <a:rPr lang="en-US" dirty="0" smtClean="0"/>
              <a:t>Continuous no-till with spring vertical tillage … note compaction layers.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02967797"/>
      </p:ext>
    </p:extLst>
  </p:cSld>
  <p:clrMapOvr>
    <a:masterClrMapping/>
  </p:clrMapOvr>
  <p:transition spd="slow" advTm="2264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06518183"/>
      </p:ext>
    </p:extLst>
  </p:cSld>
  <p:clrMapOvr>
    <a:masterClrMapping/>
  </p:clrMapOvr>
  <p:transition spd="slow" advTm="75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1600200" y="5909325"/>
            <a:ext cx="5638800" cy="369332"/>
          </a:xfrm>
          <a:prstGeom prst="rect">
            <a:avLst/>
          </a:prstGeom>
          <a:solidFill>
            <a:schemeClr val="accent6">
              <a:lumMod val="60000"/>
              <a:lumOff val="40000"/>
            </a:schemeClr>
          </a:solidFill>
        </p:spPr>
        <p:txBody>
          <a:bodyPr wrap="square" rtlCol="0">
            <a:spAutoFit/>
          </a:bodyPr>
          <a:lstStyle/>
          <a:p>
            <a:r>
              <a:rPr lang="en-US" dirty="0" smtClean="0"/>
              <a:t>Soil tilth after multiple years of cover crops and no-till</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49344537"/>
      </p:ext>
    </p:extLst>
  </p:cSld>
  <p:clrMapOvr>
    <a:masterClrMapping/>
  </p:clrMapOvr>
  <p:transition spd="slow" advTm="1067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1828800" y="1143001"/>
            <a:ext cx="6942224" cy="2514599"/>
          </a:xfrm>
        </p:spPr>
        <p:txBody>
          <a:bodyPr>
            <a:normAutofit/>
          </a:bodyPr>
          <a:lstStyle/>
          <a:p>
            <a:r>
              <a:rPr lang="en-US" sz="2000" dirty="0" smtClean="0"/>
              <a:t>Preparing a New Generation </a:t>
            </a:r>
            <a:br>
              <a:rPr lang="en-US" sz="2000" dirty="0" smtClean="0"/>
            </a:br>
            <a:r>
              <a:rPr lang="en-US" sz="2000" dirty="0" smtClean="0"/>
              <a:t>of Illinois Fruit and Vegetable Farmers</a:t>
            </a:r>
            <a:r>
              <a:rPr lang="en-US" sz="2800" dirty="0" smtClean="0"/>
              <a:t/>
            </a:r>
            <a:br>
              <a:rPr lang="en-US" sz="2800" dirty="0" smtClean="0"/>
            </a:br>
            <a:r>
              <a:rPr lang="en-US" sz="2800" dirty="0"/>
              <a:t/>
            </a:r>
            <a:br>
              <a:rPr lang="en-US" sz="2800" dirty="0"/>
            </a:br>
            <a:r>
              <a:rPr lang="en-US" sz="3600" dirty="0">
                <a:solidFill>
                  <a:srgbClr val="0000FF"/>
                </a:solidFill>
              </a:rPr>
              <a:t>Cover Crops for Vegetable and Fruit Production in Illinois</a:t>
            </a:r>
          </a:p>
        </p:txBody>
      </p:sp>
      <p:sp>
        <p:nvSpPr>
          <p:cNvPr id="3" name="Subtitle 2"/>
          <p:cNvSpPr>
            <a:spLocks noGrp="1"/>
          </p:cNvSpPr>
          <p:nvPr>
            <p:ph type="subTitle" idx="1"/>
            <p:custDataLst>
              <p:tags r:id="rId3"/>
            </p:custDataLst>
          </p:nvPr>
        </p:nvSpPr>
        <p:spPr>
          <a:xfrm>
            <a:off x="3380872" y="3505200"/>
            <a:ext cx="5458328" cy="1219200"/>
          </a:xfrm>
        </p:spPr>
        <p:txBody>
          <a:bodyPr>
            <a:normAutofit fontScale="92500" lnSpcReduction="10000"/>
          </a:bodyPr>
          <a:lstStyle/>
          <a:p>
            <a:pPr algn="l"/>
            <a:r>
              <a:rPr lang="en-US" dirty="0" smtClean="0"/>
              <a:t>Nathan Johanning</a:t>
            </a:r>
          </a:p>
          <a:p>
            <a:pPr algn="l"/>
            <a:r>
              <a:rPr lang="en-US" sz="1700" i="1" dirty="0" smtClean="0"/>
              <a:t>with </a:t>
            </a:r>
            <a:r>
              <a:rPr lang="en-US" sz="1700" i="1" dirty="0"/>
              <a:t>contributions from Mike </a:t>
            </a:r>
            <a:r>
              <a:rPr lang="en-US" sz="1700" i="1" dirty="0" smtClean="0"/>
              <a:t>Plumer, </a:t>
            </a:r>
            <a:r>
              <a:rPr lang="en-US" sz="1700" i="1" dirty="0"/>
              <a:t>Jeff </a:t>
            </a:r>
            <a:r>
              <a:rPr lang="en-US" sz="1700" i="1" dirty="0" smtClean="0"/>
              <a:t>Kindhart,</a:t>
            </a:r>
            <a:br>
              <a:rPr lang="en-US" sz="1700" i="1" dirty="0" smtClean="0"/>
            </a:br>
            <a:r>
              <a:rPr lang="en-US" sz="1700" i="1" dirty="0" smtClean="0"/>
              <a:t> </a:t>
            </a:r>
            <a:r>
              <a:rPr lang="en-US" sz="1700" i="1" dirty="0"/>
              <a:t>Rick </a:t>
            </a:r>
            <a:r>
              <a:rPr lang="en-US" sz="1700" i="1" dirty="0" smtClean="0"/>
              <a:t>Weinzierl, and Sam Wortman</a:t>
            </a:r>
            <a:endParaRPr lang="en-US" sz="1700" i="1" dirty="0"/>
          </a:p>
          <a:p>
            <a:r>
              <a:rPr lang="en-US" dirty="0" smtClean="0"/>
              <a:t>September 2015</a:t>
            </a:r>
            <a:endParaRPr lang="en-US" dirty="0"/>
          </a:p>
        </p:txBody>
      </p:sp>
      <p:pic>
        <p:nvPicPr>
          <p:cNvPr id="1026" name="Picture 2" descr="uiext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019800" y="152400"/>
            <a:ext cx="2819400" cy="733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59401078"/>
      </p:ext>
    </p:extLst>
  </p:cSld>
  <p:clrMapOvr>
    <a:masterClrMapping/>
  </p:clrMapOvr>
  <p:transition spd="slow" advTm="125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1066800" y="5410200"/>
            <a:ext cx="4419600" cy="369332"/>
          </a:xfrm>
          <a:prstGeom prst="rect">
            <a:avLst/>
          </a:prstGeom>
          <a:solidFill>
            <a:schemeClr val="accent6">
              <a:lumMod val="60000"/>
              <a:lumOff val="40000"/>
            </a:schemeClr>
          </a:solidFill>
        </p:spPr>
        <p:txBody>
          <a:bodyPr wrap="square" rtlCol="0">
            <a:spAutoFit/>
          </a:bodyPr>
          <a:lstStyle/>
          <a:p>
            <a:r>
              <a:rPr lang="en-US" dirty="0" smtClean="0"/>
              <a:t>Corn root depth after years of cover crops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82882476"/>
      </p:ext>
    </p:extLst>
  </p:cSld>
  <p:clrMapOvr>
    <a:masterClrMapping/>
  </p:clrMapOvr>
  <p:transition spd="slow" advTm="1472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descr="Cover Crop Impact on Carbon &amp; Nitrogen.pdf - Adobe Reader"/>
          <p:cNvPicPr>
            <a:picLocks noChangeAspect="1"/>
          </p:cNvPicPr>
          <p:nvPr/>
        </p:nvPicPr>
        <p:blipFill>
          <a:blip r:embed="rId5">
            <a:extLst>
              <a:ext uri="{28A0092B-C50C-407E-A947-70E740481C1C}">
                <a14:useLocalDpi xmlns:a14="http://schemas.microsoft.com/office/drawing/2010/main" val="0"/>
              </a:ext>
            </a:extLst>
          </a:blip>
          <a:srcRect l="11806" t="12119" r="8888"/>
          <a:stretch>
            <a:fillRect/>
          </a:stretch>
        </p:blipFill>
        <p:spPr bwMode="auto">
          <a:xfrm>
            <a:off x="-76200" y="0"/>
            <a:ext cx="9220200" cy="700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36666168"/>
      </p:ext>
    </p:extLst>
  </p:cSld>
  <p:clrMapOvr>
    <a:masterClrMapping/>
  </p:clrMapOvr>
  <p:transition spd="slow" advTm="3441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4"/>
          <p:cNvSpPr>
            <a:spLocks noGrp="1" noChangeArrowheads="1"/>
          </p:cNvSpPr>
          <p:nvPr>
            <p:ph type="ctrTitle"/>
          </p:nvPr>
        </p:nvSpPr>
        <p:spPr>
          <a:xfrm>
            <a:off x="524669" y="5137"/>
            <a:ext cx="7924800" cy="1470025"/>
          </a:xfrm>
        </p:spPr>
        <p:txBody>
          <a:bodyPr/>
          <a:lstStyle/>
          <a:p>
            <a:pPr eaLnBrk="1" hangingPunct="1"/>
            <a:r>
              <a:rPr lang="en-US" altLang="en-US" dirty="0" smtClean="0"/>
              <a:t>Cover Crops for Vegetable Cropping Systems in Illinois</a:t>
            </a:r>
          </a:p>
        </p:txBody>
      </p:sp>
      <p:pic>
        <p:nvPicPr>
          <p:cNvPr id="19459" name="Picture 3" descr="F:\UIUC\Photos 2012\Cover Crop Mixture Study 2012\November 11, 2012\DSCF344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0600" y="1524001"/>
            <a:ext cx="5715000" cy="430194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67401418"/>
      </p:ext>
    </p:extLst>
  </p:cSld>
  <p:clrMapOvr>
    <a:masterClrMapping/>
  </p:clrMapOvr>
  <p:transition spd="slow" advTm="655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How to Use Cover Crops in Vegetable </a:t>
            </a:r>
            <a:r>
              <a:rPr lang="en-US" dirty="0"/>
              <a:t>C</a:t>
            </a:r>
            <a:r>
              <a:rPr lang="en-US" dirty="0" smtClean="0"/>
              <a:t>rop Systems</a:t>
            </a:r>
            <a:endParaRPr lang="en-US" dirty="0"/>
          </a:p>
        </p:txBody>
      </p:sp>
      <p:sp>
        <p:nvSpPr>
          <p:cNvPr id="4" name="Content Placeholder 3"/>
          <p:cNvSpPr>
            <a:spLocks noGrp="1"/>
          </p:cNvSpPr>
          <p:nvPr>
            <p:ph idx="1"/>
          </p:nvPr>
        </p:nvSpPr>
        <p:spPr>
          <a:xfrm>
            <a:off x="685800" y="1600200"/>
            <a:ext cx="7620000" cy="5105400"/>
          </a:xfrm>
        </p:spPr>
        <p:txBody>
          <a:bodyPr>
            <a:normAutofit/>
          </a:bodyPr>
          <a:lstStyle/>
          <a:p>
            <a:pPr>
              <a:defRPr/>
            </a:pPr>
            <a:r>
              <a:rPr lang="en-US" dirty="0" smtClean="0"/>
              <a:t>Fall/Winter crop </a:t>
            </a:r>
            <a:r>
              <a:rPr lang="en-US" dirty="0"/>
              <a:t>to be left in place </a:t>
            </a:r>
            <a:r>
              <a:rPr lang="en-US" dirty="0" smtClean="0"/>
              <a:t>to </a:t>
            </a:r>
            <a:r>
              <a:rPr lang="en-US" dirty="0"/>
              <a:t>protect soils and hold </a:t>
            </a:r>
            <a:r>
              <a:rPr lang="en-US" dirty="0" smtClean="0"/>
              <a:t>nutrients</a:t>
            </a:r>
          </a:p>
          <a:p>
            <a:pPr>
              <a:defRPr/>
            </a:pPr>
            <a:r>
              <a:rPr lang="en-US" dirty="0" smtClean="0"/>
              <a:t>Summer fill between crops</a:t>
            </a:r>
            <a:endParaRPr lang="en-US" dirty="0"/>
          </a:p>
          <a:p>
            <a:pPr>
              <a:defRPr/>
            </a:pPr>
            <a:r>
              <a:rPr lang="en-US" dirty="0" smtClean="0"/>
              <a:t>Main </a:t>
            </a:r>
            <a:r>
              <a:rPr lang="en-US" dirty="0"/>
              <a:t>crop during the primary growing </a:t>
            </a:r>
            <a:r>
              <a:rPr lang="en-US" dirty="0" smtClean="0"/>
              <a:t>season</a:t>
            </a:r>
          </a:p>
          <a:p>
            <a:pPr lvl="1">
              <a:defRPr/>
            </a:pPr>
            <a:r>
              <a:rPr lang="en-US" dirty="0" smtClean="0"/>
              <a:t>Good to incorporate into a crop rotation</a:t>
            </a:r>
          </a:p>
          <a:p>
            <a:pPr lvl="1">
              <a:defRPr/>
            </a:pPr>
            <a:r>
              <a:rPr lang="en-US" dirty="0" smtClean="0"/>
              <a:t>Helps break disease and insect cycles from continuous vegetable production</a:t>
            </a:r>
          </a:p>
          <a:p>
            <a:pPr lvl="1">
              <a:defRPr/>
            </a:pPr>
            <a:r>
              <a:rPr lang="en-US" dirty="0" smtClean="0"/>
              <a:t>Excludes </a:t>
            </a:r>
            <a:r>
              <a:rPr lang="en-US" dirty="0"/>
              <a:t>production of cash crop</a:t>
            </a:r>
          </a:p>
          <a:p>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0840717"/>
      </p:ext>
    </p:extLst>
  </p:cSld>
  <p:clrMapOvr>
    <a:masterClrMapping/>
  </p:clrMapOvr>
  <p:transition spd="slow" advTm="2905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How to Use Cover Crops in Vegetable </a:t>
            </a:r>
            <a:r>
              <a:rPr lang="en-US" dirty="0"/>
              <a:t>C</a:t>
            </a:r>
            <a:r>
              <a:rPr lang="en-US" dirty="0" smtClean="0"/>
              <a:t>rop Systems</a:t>
            </a:r>
            <a:endParaRPr lang="en-US" dirty="0"/>
          </a:p>
        </p:txBody>
      </p:sp>
      <p:sp>
        <p:nvSpPr>
          <p:cNvPr id="4" name="Content Placeholder 3"/>
          <p:cNvSpPr>
            <a:spLocks noGrp="1"/>
          </p:cNvSpPr>
          <p:nvPr>
            <p:ph idx="1"/>
          </p:nvPr>
        </p:nvSpPr>
        <p:spPr>
          <a:xfrm>
            <a:off x="685800" y="1600200"/>
            <a:ext cx="4572000" cy="5105400"/>
          </a:xfrm>
        </p:spPr>
        <p:txBody>
          <a:bodyPr>
            <a:normAutofit lnSpcReduction="10000"/>
          </a:bodyPr>
          <a:lstStyle/>
          <a:p>
            <a:pPr>
              <a:defRPr/>
            </a:pPr>
            <a:r>
              <a:rPr lang="en-US" dirty="0" smtClean="0"/>
              <a:t>Companion </a:t>
            </a:r>
            <a:r>
              <a:rPr lang="en-US" dirty="0"/>
              <a:t>crop </a:t>
            </a:r>
            <a:r>
              <a:rPr lang="en-US" dirty="0" smtClean="0"/>
              <a:t>planted </a:t>
            </a:r>
            <a:r>
              <a:rPr lang="en-US" dirty="0"/>
              <a:t>between rows of the vegetable </a:t>
            </a:r>
            <a:r>
              <a:rPr lang="en-US" dirty="0" smtClean="0"/>
              <a:t>crop (between rows of black plastic!)</a:t>
            </a:r>
          </a:p>
          <a:p>
            <a:pPr>
              <a:defRPr/>
            </a:pPr>
            <a:r>
              <a:rPr lang="en-US" dirty="0" smtClean="0"/>
              <a:t>Pollinator Habitat</a:t>
            </a:r>
          </a:p>
          <a:p>
            <a:pPr lvl="1">
              <a:defRPr/>
            </a:pPr>
            <a:r>
              <a:rPr lang="en-US" dirty="0" smtClean="0"/>
              <a:t>Strips of Buckwheat planted around cucurbits</a:t>
            </a:r>
            <a:endParaRPr lang="en-US" dirty="0"/>
          </a:p>
          <a:p>
            <a:pPr>
              <a:defRPr/>
            </a:pPr>
            <a:r>
              <a:rPr lang="en-US" dirty="0" smtClean="0"/>
              <a:t>Residue cover for no-till production</a:t>
            </a:r>
            <a:endParaRPr lang="en-US" dirty="0"/>
          </a:p>
          <a:p>
            <a:endParaRPr lang="en-US" dirty="0"/>
          </a:p>
        </p:txBody>
      </p:sp>
      <p:pic>
        <p:nvPicPr>
          <p:cNvPr id="101378" name="Picture 2" descr="C:\Users\njohann\Pictures\Cover Crop Fruit-Veg 4-3-14\IMG_075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1524001"/>
            <a:ext cx="3581400" cy="2686050"/>
          </a:xfrm>
          <a:prstGeom prst="rect">
            <a:avLst/>
          </a:prstGeom>
          <a:noFill/>
          <a:extLst>
            <a:ext uri="{909E8E84-426E-40DD-AFC4-6F175D3DCCD1}">
              <a14:hiddenFill xmlns:a14="http://schemas.microsoft.com/office/drawing/2010/main">
                <a:solidFill>
                  <a:srgbClr val="FFFFFF"/>
                </a:solidFill>
              </a14:hiddenFill>
            </a:ext>
          </a:extLst>
        </p:spPr>
      </p:pic>
      <p:pic>
        <p:nvPicPr>
          <p:cNvPr id="101380" name="Picture 4"/>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562600" y="4177665"/>
            <a:ext cx="3581400"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95034060"/>
      </p:ext>
    </p:extLst>
  </p:cSld>
  <p:clrMapOvr>
    <a:masterClrMapping/>
  </p:clrMapOvr>
  <p:transition spd="slow" advTm="3458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447800"/>
          </a:xfrm>
        </p:spPr>
        <p:txBody>
          <a:bodyPr>
            <a:normAutofit/>
          </a:bodyPr>
          <a:lstStyle/>
          <a:p>
            <a:r>
              <a:rPr lang="en-US" dirty="0" smtClean="0"/>
              <a:t>No-till/Cover Crop Benefits in Fruit and Vegetable Production</a:t>
            </a:r>
            <a:endParaRPr lang="en-US" dirty="0"/>
          </a:p>
        </p:txBody>
      </p:sp>
      <p:sp>
        <p:nvSpPr>
          <p:cNvPr id="3" name="Content Placeholder 2"/>
          <p:cNvSpPr>
            <a:spLocks noGrp="1"/>
          </p:cNvSpPr>
          <p:nvPr>
            <p:ph idx="1"/>
          </p:nvPr>
        </p:nvSpPr>
        <p:spPr>
          <a:xfrm>
            <a:off x="457200" y="1600200"/>
            <a:ext cx="8229600" cy="5105400"/>
          </a:xfrm>
        </p:spPr>
        <p:txBody>
          <a:bodyPr>
            <a:normAutofit/>
          </a:bodyPr>
          <a:lstStyle/>
          <a:p>
            <a:r>
              <a:rPr lang="en-US" dirty="0"/>
              <a:t>Cleaner fruit/fruit not lying directly on the </a:t>
            </a:r>
            <a:r>
              <a:rPr lang="en-US" dirty="0" smtClean="0"/>
              <a:t>soil</a:t>
            </a:r>
          </a:p>
          <a:p>
            <a:r>
              <a:rPr lang="en-US" dirty="0" smtClean="0"/>
              <a:t>Weed Control</a:t>
            </a:r>
          </a:p>
          <a:p>
            <a:r>
              <a:rPr lang="en-US" dirty="0" smtClean="0"/>
              <a:t>Easier </a:t>
            </a:r>
            <a:r>
              <a:rPr lang="en-US" dirty="0"/>
              <a:t>field access/harvesting under adverse weather conditions</a:t>
            </a:r>
          </a:p>
          <a:p>
            <a:pPr lvl="1"/>
            <a:r>
              <a:rPr lang="en-US" dirty="0"/>
              <a:t>Especially less muddy after rains</a:t>
            </a:r>
          </a:p>
          <a:p>
            <a:r>
              <a:rPr lang="en-US" dirty="0" smtClean="0"/>
              <a:t>Preserve soil moisture</a:t>
            </a:r>
          </a:p>
          <a:p>
            <a:r>
              <a:rPr lang="en-US" dirty="0" smtClean="0"/>
              <a:t>Nitrogen </a:t>
            </a:r>
            <a:r>
              <a:rPr lang="en-US" dirty="0"/>
              <a:t>production (legumes)</a:t>
            </a:r>
          </a:p>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72214248"/>
      </p:ext>
    </p:extLst>
  </p:cSld>
  <p:clrMapOvr>
    <a:masterClrMapping/>
  </p:clrMapOvr>
  <p:transition spd="slow" advTm="3490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F:\DCIM\102NIKON\DSCN245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3394" y="0"/>
            <a:ext cx="4667247" cy="350022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E:\DCIM\102NIKON\DSCN245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835506" y="2755708"/>
            <a:ext cx="6074448" cy="455583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E:\DCIM\102NIKON\DSCN250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67228" y="3381375"/>
            <a:ext cx="4673888" cy="35052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E:\DCIM\102NIKON\DSCN2519.JPG"/>
          <p:cNvPicPr>
            <a:picLocks noGrp="1" noChangeAspect="1" noChangeArrowheads="1"/>
          </p:cNvPicPr>
          <p:nvPr>
            <p:ph idx="1"/>
          </p:nvPr>
        </p:nvPicPr>
        <p:blipFill>
          <a:blip r:embed="rId8" cstate="print">
            <a:extLst>
              <a:ext uri="{28A0092B-C50C-407E-A947-70E740481C1C}">
                <a14:useLocalDpi xmlns:a14="http://schemas.microsoft.com/office/drawing/2010/main" val="0"/>
              </a:ext>
            </a:extLst>
          </a:blip>
          <a:srcRect/>
          <a:stretch>
            <a:fillRect/>
          </a:stretch>
        </p:blipFill>
        <p:spPr bwMode="auto">
          <a:xfrm>
            <a:off x="-76201" y="-19051"/>
            <a:ext cx="4559596" cy="3419697"/>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8844213"/>
      </p:ext>
    </p:extLst>
  </p:cSld>
  <p:clrMapOvr>
    <a:masterClrMapping/>
  </p:clrMapOvr>
  <p:transition spd="slow" advTm="2318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0354" name="Picture 2"/>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4486275" y="3429000"/>
            <a:ext cx="4663440" cy="3497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35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 y="3429000"/>
            <a:ext cx="4663440" cy="3497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35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95800" y="0"/>
            <a:ext cx="4663440" cy="3497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357"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200" y="0"/>
            <a:ext cx="4663440" cy="3497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80794458"/>
      </p:ext>
    </p:extLst>
  </p:cSld>
  <p:clrMapOvr>
    <a:masterClrMapping/>
  </p:clrMapOvr>
  <p:transition spd="slow" advTm="2306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28433"/>
            <a:ext cx="3681460" cy="6829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611563" y="14168"/>
            <a:ext cx="5532437" cy="684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1"/>
          <p:cNvSpPr>
            <a:spLocks noChangeArrowheads="1"/>
          </p:cNvSpPr>
          <p:nvPr/>
        </p:nvSpPr>
        <p:spPr bwMode="auto">
          <a:xfrm>
            <a:off x="838200" y="2665413"/>
            <a:ext cx="7391400" cy="4031873"/>
          </a:xfrm>
          <a:prstGeom prst="rect">
            <a:avLst/>
          </a:prstGeom>
          <a:solidFill>
            <a:schemeClr val="tx1">
              <a:alpha val="60000"/>
            </a:schemeClr>
          </a:solidFill>
          <a:ln>
            <a:noFill/>
          </a:ln>
          <a:extLst/>
        </p:spPr>
        <p:txBody>
          <a:bodyPr wrap="square">
            <a:spAutoFit/>
          </a:bodyPr>
          <a:lstStyle/>
          <a:p>
            <a:r>
              <a:rPr lang="en-US" sz="3200" dirty="0">
                <a:solidFill>
                  <a:srgbClr val="FFFF00"/>
                </a:solidFill>
                <a:latin typeface="+mn-lt"/>
              </a:rPr>
              <a:t>•</a:t>
            </a:r>
            <a:r>
              <a:rPr lang="en-US" dirty="0">
                <a:solidFill>
                  <a:srgbClr val="FFFF00"/>
                </a:solidFill>
              </a:rPr>
              <a:t> </a:t>
            </a:r>
            <a:r>
              <a:rPr lang="en-US" sz="3200" dirty="0">
                <a:solidFill>
                  <a:srgbClr val="FFFF00"/>
                </a:solidFill>
                <a:latin typeface="+mn-lt"/>
              </a:rPr>
              <a:t>Fast germination </a:t>
            </a:r>
            <a:r>
              <a:rPr lang="en-US" sz="3200" dirty="0" smtClean="0">
                <a:solidFill>
                  <a:srgbClr val="FFFF00"/>
                </a:solidFill>
                <a:latin typeface="+mn-lt"/>
              </a:rPr>
              <a:t>and emergence</a:t>
            </a:r>
            <a:endParaRPr lang="en-US" sz="3200" dirty="0">
              <a:solidFill>
                <a:srgbClr val="FFFF00"/>
              </a:solidFill>
              <a:latin typeface="+mn-lt"/>
            </a:endParaRPr>
          </a:p>
          <a:p>
            <a:r>
              <a:rPr lang="en-US" sz="3200" dirty="0">
                <a:solidFill>
                  <a:srgbClr val="FFFF00"/>
                </a:solidFill>
                <a:latin typeface="+mn-lt"/>
              </a:rPr>
              <a:t>• Competitiveness</a:t>
            </a:r>
          </a:p>
          <a:p>
            <a:r>
              <a:rPr lang="en-US" sz="3200" dirty="0">
                <a:solidFill>
                  <a:srgbClr val="FFFF00"/>
                </a:solidFill>
                <a:latin typeface="+mn-lt"/>
              </a:rPr>
              <a:t>• Tolerance to adverse climatic &amp; soil conditions</a:t>
            </a:r>
          </a:p>
          <a:p>
            <a:r>
              <a:rPr lang="en-US" sz="3200" dirty="0">
                <a:solidFill>
                  <a:srgbClr val="FFFF00"/>
                </a:solidFill>
                <a:latin typeface="+mn-lt"/>
              </a:rPr>
              <a:t>• Ease of suppression/residue management</a:t>
            </a:r>
          </a:p>
          <a:p>
            <a:r>
              <a:rPr lang="en-US" sz="3200" dirty="0">
                <a:solidFill>
                  <a:srgbClr val="FFFF00"/>
                </a:solidFill>
                <a:latin typeface="+mn-lt"/>
              </a:rPr>
              <a:t>• Fertility/soil quality benefits</a:t>
            </a:r>
          </a:p>
          <a:p>
            <a:r>
              <a:rPr lang="en-US" sz="3200" dirty="0">
                <a:solidFill>
                  <a:srgbClr val="FFFF00"/>
                </a:solidFill>
                <a:latin typeface="+mn-lt"/>
              </a:rPr>
              <a:t>• Low-cost </a:t>
            </a:r>
          </a:p>
        </p:txBody>
      </p:sp>
      <p:sp>
        <p:nvSpPr>
          <p:cNvPr id="5125" name="TextBox 5"/>
          <p:cNvSpPr txBox="1">
            <a:spLocks noChangeArrowheads="1"/>
          </p:cNvSpPr>
          <p:nvPr/>
        </p:nvSpPr>
        <p:spPr bwMode="auto">
          <a:xfrm>
            <a:off x="390468" y="1003300"/>
            <a:ext cx="7956665" cy="769441"/>
          </a:xfrm>
          <a:prstGeom prst="rect">
            <a:avLst/>
          </a:prstGeom>
          <a:solidFill>
            <a:schemeClr val="tx1">
              <a:alpha val="60000"/>
            </a:schemeClr>
          </a:solidFill>
          <a:ln>
            <a:noFill/>
          </a:ln>
          <a:extLst/>
        </p:spPr>
        <p:txBody>
          <a:bodyPr wrap="none">
            <a:spAutoFit/>
          </a:bodyPr>
          <a:lstStyle>
            <a:lvl1pPr eaLnBrk="0" hangingPunct="0">
              <a:defRPr sz="2400" b="1">
                <a:solidFill>
                  <a:schemeClr val="tx1"/>
                </a:solidFill>
                <a:latin typeface="Arial" charset="0"/>
                <a:ea typeface="ＭＳ Ｐゴシック" pitchFamily="34" charset="-128"/>
              </a:defRPr>
            </a:lvl1pPr>
            <a:lvl2pPr marL="742950" indent="-285750" eaLnBrk="0" hangingPunct="0">
              <a:defRPr sz="2400" b="1">
                <a:solidFill>
                  <a:schemeClr val="tx1"/>
                </a:solidFill>
                <a:latin typeface="Arial" charset="0"/>
                <a:ea typeface="ＭＳ Ｐゴシック" pitchFamily="34" charset="-128"/>
              </a:defRPr>
            </a:lvl2pPr>
            <a:lvl3pPr marL="1143000" indent="-228600" eaLnBrk="0" hangingPunct="0">
              <a:defRPr sz="2400" b="1">
                <a:solidFill>
                  <a:schemeClr val="tx1"/>
                </a:solidFill>
                <a:latin typeface="Arial" charset="0"/>
                <a:ea typeface="ＭＳ Ｐゴシック" pitchFamily="34" charset="-128"/>
              </a:defRPr>
            </a:lvl3pPr>
            <a:lvl4pPr marL="1600200" indent="-228600" eaLnBrk="0" hangingPunct="0">
              <a:defRPr sz="2400" b="1">
                <a:solidFill>
                  <a:schemeClr val="tx1"/>
                </a:solidFill>
                <a:latin typeface="Arial" charset="0"/>
                <a:ea typeface="ＭＳ Ｐゴシック" pitchFamily="34" charset="-128"/>
              </a:defRPr>
            </a:lvl4pPr>
            <a:lvl5pPr marL="2057400" indent="-228600" eaLnBrk="0" hangingPunct="0">
              <a:defRPr sz="24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pitchFamily="34" charset="-128"/>
              </a:defRPr>
            </a:lvl9pPr>
          </a:lstStyle>
          <a:p>
            <a:pPr algn="ctr" eaLnBrk="1" hangingPunct="1"/>
            <a:r>
              <a:rPr lang="en-US" sz="4400" dirty="0">
                <a:solidFill>
                  <a:srgbClr val="FFFF00"/>
                </a:solidFill>
                <a:latin typeface="+mn-lt"/>
              </a:rPr>
              <a:t>What to Look For in A Cover Crop</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86979322"/>
      </p:ext>
    </p:extLst>
  </p:cSld>
  <p:clrMapOvr>
    <a:masterClrMapping/>
  </p:clrMapOvr>
  <p:transition spd="slow" advTm="3217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Buckwheat</a:t>
            </a:r>
            <a:endParaRPr lang="en-US" dirty="0"/>
          </a:p>
        </p:txBody>
      </p:sp>
      <p:sp>
        <p:nvSpPr>
          <p:cNvPr id="3" name="Content Placeholder 2"/>
          <p:cNvSpPr>
            <a:spLocks noGrp="1"/>
          </p:cNvSpPr>
          <p:nvPr>
            <p:ph idx="1"/>
          </p:nvPr>
        </p:nvSpPr>
        <p:spPr>
          <a:xfrm>
            <a:off x="609600" y="1600200"/>
            <a:ext cx="8077200" cy="4651987"/>
          </a:xfrm>
        </p:spPr>
        <p:txBody>
          <a:bodyPr>
            <a:normAutofit fontScale="92500"/>
          </a:bodyPr>
          <a:lstStyle/>
          <a:p>
            <a:r>
              <a:rPr lang="en-US" dirty="0" smtClean="0"/>
              <a:t>Great at improving soil </a:t>
            </a:r>
            <a:r>
              <a:rPr lang="en-US" dirty="0" err="1" smtClean="0"/>
              <a:t>tilth</a:t>
            </a:r>
            <a:endParaRPr lang="en-US" dirty="0" smtClean="0"/>
          </a:p>
          <a:p>
            <a:r>
              <a:rPr lang="en-US" dirty="0"/>
              <a:t>Quick to establish </a:t>
            </a:r>
          </a:p>
          <a:p>
            <a:r>
              <a:rPr lang="en-US" dirty="0" smtClean="0"/>
              <a:t>Very good at mineralizing phosphorus in the soil </a:t>
            </a:r>
          </a:p>
          <a:p>
            <a:r>
              <a:rPr lang="en-US" dirty="0" smtClean="0"/>
              <a:t>Very competitive with weeds</a:t>
            </a:r>
          </a:p>
          <a:p>
            <a:r>
              <a:rPr lang="en-US" dirty="0" smtClean="0"/>
              <a:t>Caution can re-seed!  </a:t>
            </a:r>
          </a:p>
          <a:p>
            <a:pPr lvl="1"/>
            <a:r>
              <a:rPr lang="en-US" dirty="0" smtClean="0"/>
              <a:t>Plan to kill about a 7-10 days after flowering (~40 days after planting)</a:t>
            </a:r>
          </a:p>
          <a:p>
            <a:r>
              <a:rPr lang="en-US" dirty="0" smtClean="0"/>
              <a:t>Great quick, summer cover between crops</a:t>
            </a:r>
          </a:p>
          <a:p>
            <a:pPr lvl="1"/>
            <a:r>
              <a:rPr lang="en-US" dirty="0" smtClean="0"/>
              <a:t>Seeding rate: 30-50 </a:t>
            </a:r>
            <a:r>
              <a:rPr lang="en-US" dirty="0" err="1" smtClean="0"/>
              <a:t>lbs</a:t>
            </a:r>
            <a:r>
              <a:rPr lang="en-US" dirty="0" smtClean="0"/>
              <a:t>/A </a:t>
            </a:r>
          </a:p>
          <a:p>
            <a:pPr marL="0" indent="0">
              <a:buNone/>
            </a:pPr>
            <a:endParaRPr lang="en-US" dirty="0" smtClean="0"/>
          </a:p>
        </p:txBody>
      </p:sp>
      <p:pic>
        <p:nvPicPr>
          <p:cNvPr id="103426"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10476" b="13028"/>
          <a:stretch/>
        </p:blipFill>
        <p:spPr bwMode="auto">
          <a:xfrm>
            <a:off x="5638800" y="0"/>
            <a:ext cx="3505200" cy="255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85887731"/>
      </p:ext>
    </p:extLst>
  </p:cSld>
  <p:clrMapOvr>
    <a:masterClrMapping/>
  </p:clrMapOvr>
  <p:transition spd="slow" advTm="2834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6"/>
          <p:cNvSpPr>
            <a:spLocks noGrp="1"/>
          </p:cNvSpPr>
          <p:nvPr>
            <p:ph type="title"/>
          </p:nvPr>
        </p:nvSpPr>
        <p:spPr/>
        <p:txBody>
          <a:bodyPr/>
          <a:lstStyle/>
          <a:p>
            <a:pPr eaLnBrk="1" hangingPunct="1"/>
            <a:r>
              <a:rPr lang="en-US" altLang="en-US" dirty="0" smtClean="0"/>
              <a:t>Cover Crops Defined</a:t>
            </a:r>
          </a:p>
        </p:txBody>
      </p:sp>
      <p:sp>
        <p:nvSpPr>
          <p:cNvPr id="20483" name="Content Placeholder 7"/>
          <p:cNvSpPr>
            <a:spLocks noGrp="1"/>
          </p:cNvSpPr>
          <p:nvPr>
            <p:ph idx="1"/>
          </p:nvPr>
        </p:nvSpPr>
        <p:spPr>
          <a:xfrm>
            <a:off x="762000" y="1596413"/>
            <a:ext cx="6248400" cy="4297363"/>
          </a:xfrm>
        </p:spPr>
        <p:txBody>
          <a:bodyPr>
            <a:normAutofit lnSpcReduction="10000"/>
          </a:bodyPr>
          <a:lstStyle/>
          <a:p>
            <a:pPr eaLnBrk="1" hangingPunct="1"/>
            <a:r>
              <a:rPr lang="en-US" altLang="en-US" dirty="0" smtClean="0"/>
              <a:t>Crops planted for the purpose of conserving natural resources, improving soil health, and/or preserving, adding or cycling nutrients, and managing weeds</a:t>
            </a:r>
          </a:p>
          <a:p>
            <a:pPr eaLnBrk="1" hangingPunct="1"/>
            <a:r>
              <a:rPr lang="en-US" altLang="en-US" dirty="0" smtClean="0"/>
              <a:t>Often planted during times when no other cash crop is present</a:t>
            </a:r>
            <a:endParaRPr lang="en-US" altLang="en-US" dirty="0"/>
          </a:p>
          <a:p>
            <a:pPr lvl="1"/>
            <a:r>
              <a:rPr lang="en-US" altLang="en-US" dirty="0" smtClean="0"/>
              <a:t>Over winter or between summer crops</a:t>
            </a:r>
          </a:p>
        </p:txBody>
      </p:sp>
      <p:pic>
        <p:nvPicPr>
          <p:cNvPr id="20484" name="Picture 4" descr="F:\UIUC\Photos 2012\Cover Crop Mixture Study 2012\November 11, 2012\DSCF344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3770313"/>
            <a:ext cx="2438400" cy="310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57295219"/>
      </p:ext>
    </p:extLst>
  </p:cSld>
  <p:clrMapOvr>
    <a:masterClrMapping/>
  </p:clrMapOvr>
  <p:transition spd="slow" advTm="2294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r>
              <a:rPr lang="en-US" dirty="0" smtClean="0"/>
              <a:t>Oats (Spring Oats)</a:t>
            </a:r>
          </a:p>
        </p:txBody>
      </p:sp>
      <p:sp>
        <p:nvSpPr>
          <p:cNvPr id="37891" name="Content Placeholder 2"/>
          <p:cNvSpPr>
            <a:spLocks noGrp="1"/>
          </p:cNvSpPr>
          <p:nvPr>
            <p:ph idx="1"/>
          </p:nvPr>
        </p:nvSpPr>
        <p:spPr>
          <a:xfrm>
            <a:off x="533400" y="1600200"/>
            <a:ext cx="8077200" cy="4297363"/>
          </a:xfrm>
        </p:spPr>
        <p:txBody>
          <a:bodyPr>
            <a:normAutofit/>
          </a:bodyPr>
          <a:lstStyle/>
          <a:p>
            <a:pPr eaLnBrk="1" hangingPunct="1"/>
            <a:r>
              <a:rPr lang="en-US" dirty="0" smtClean="0"/>
              <a:t>Establishes fast, good erosion control</a:t>
            </a:r>
          </a:p>
          <a:p>
            <a:pPr eaLnBrk="1" hangingPunct="1"/>
            <a:r>
              <a:rPr lang="en-US" dirty="0" smtClean="0"/>
              <a:t>Will pick up nitrogen</a:t>
            </a:r>
          </a:p>
          <a:p>
            <a:pPr eaLnBrk="1" hangingPunct="1"/>
            <a:r>
              <a:rPr lang="en-US" dirty="0" smtClean="0"/>
              <a:t>Winter kills at  around 20 degrees</a:t>
            </a:r>
          </a:p>
          <a:p>
            <a:pPr lvl="1" eaLnBrk="1" hangingPunct="1"/>
            <a:r>
              <a:rPr lang="en-US" dirty="0" smtClean="0"/>
              <a:t>Winter oats grow all winter in southern Illinois</a:t>
            </a:r>
          </a:p>
          <a:p>
            <a:pPr eaLnBrk="1" hangingPunct="1"/>
            <a:r>
              <a:rPr lang="en-US" dirty="0" smtClean="0"/>
              <a:t>Reduces winter annuals</a:t>
            </a:r>
          </a:p>
          <a:p>
            <a:pPr lvl="1"/>
            <a:r>
              <a:rPr lang="en-US" dirty="0" smtClean="0"/>
              <a:t>Seeding rate: 30-50#/a</a:t>
            </a:r>
          </a:p>
          <a:p>
            <a:pPr eaLnBrk="1" hangingPunct="1"/>
            <a:r>
              <a:rPr lang="en-US" dirty="0" smtClean="0"/>
              <a:t>Easy to plant into in spring</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38281772"/>
      </p:ext>
    </p:extLst>
  </p:cSld>
  <p:clrMapOvr>
    <a:masterClrMapping/>
  </p:clrMapOvr>
  <p:transition spd="slow" advTm="2039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Crimson Clover</a:t>
            </a:r>
            <a:endParaRPr lang="en-US" sz="4800" dirty="0"/>
          </a:p>
        </p:txBody>
      </p:sp>
      <p:sp>
        <p:nvSpPr>
          <p:cNvPr id="3" name="Content Placeholder 2"/>
          <p:cNvSpPr>
            <a:spLocks noGrp="1"/>
          </p:cNvSpPr>
          <p:nvPr>
            <p:ph idx="1"/>
          </p:nvPr>
        </p:nvSpPr>
        <p:spPr>
          <a:xfrm>
            <a:off x="457200" y="1600200"/>
            <a:ext cx="8305800" cy="4800600"/>
          </a:xfrm>
        </p:spPr>
        <p:txBody>
          <a:bodyPr>
            <a:normAutofit/>
          </a:bodyPr>
          <a:lstStyle/>
          <a:p>
            <a:r>
              <a:rPr lang="en-US" dirty="0" smtClean="0"/>
              <a:t>Annual Clover</a:t>
            </a:r>
          </a:p>
          <a:p>
            <a:r>
              <a:rPr lang="en-US" dirty="0" smtClean="0"/>
              <a:t>Great soil builder </a:t>
            </a:r>
          </a:p>
          <a:p>
            <a:r>
              <a:rPr lang="en-US" dirty="0" smtClean="0"/>
              <a:t>Excellent nitrogen producer (Legume)</a:t>
            </a:r>
          </a:p>
          <a:p>
            <a:r>
              <a:rPr lang="en-US" dirty="0" smtClean="0"/>
              <a:t>Rapid vigorous growth </a:t>
            </a:r>
          </a:p>
          <a:p>
            <a:r>
              <a:rPr lang="en-US" dirty="0" smtClean="0"/>
              <a:t>Establish late summer/early fall</a:t>
            </a:r>
          </a:p>
          <a:p>
            <a:pPr lvl="1"/>
            <a:r>
              <a:rPr lang="en-US" dirty="0" smtClean="0"/>
              <a:t>Seeding rate: 10-20 lbs/A</a:t>
            </a:r>
          </a:p>
          <a:p>
            <a:r>
              <a:rPr lang="en-US" dirty="0" smtClean="0"/>
              <a:t>Small seed is easy to over-seed and establish into existing crops</a:t>
            </a:r>
          </a:p>
          <a:p>
            <a:endParaRPr lang="en-US" dirty="0"/>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88864" y="0"/>
            <a:ext cx="3755136" cy="2816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638905"/>
      </p:ext>
    </p:extLst>
  </p:cSld>
  <p:clrMapOvr>
    <a:masterClrMapping/>
  </p:clrMapOvr>
  <p:transition spd="slow" advTm="2411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 Clover</a:t>
            </a:r>
            <a:endParaRPr lang="en-US" dirty="0"/>
          </a:p>
        </p:txBody>
      </p:sp>
      <p:sp>
        <p:nvSpPr>
          <p:cNvPr id="3" name="Content Placeholder 2"/>
          <p:cNvSpPr>
            <a:spLocks noGrp="1"/>
          </p:cNvSpPr>
          <p:nvPr>
            <p:ph idx="1"/>
          </p:nvPr>
        </p:nvSpPr>
        <p:spPr>
          <a:xfrm>
            <a:off x="457199" y="1600200"/>
            <a:ext cx="7073435" cy="5105400"/>
          </a:xfrm>
        </p:spPr>
        <p:txBody>
          <a:bodyPr>
            <a:normAutofit/>
          </a:bodyPr>
          <a:lstStyle/>
          <a:p>
            <a:r>
              <a:rPr lang="en-US" dirty="0"/>
              <a:t>Excellent nitrogen producer</a:t>
            </a:r>
          </a:p>
          <a:p>
            <a:r>
              <a:rPr lang="en-US" dirty="0" smtClean="0"/>
              <a:t>Slower to establish than crimson clover</a:t>
            </a:r>
          </a:p>
          <a:p>
            <a:pPr lvl="1"/>
            <a:r>
              <a:rPr lang="en-US" dirty="0" smtClean="0"/>
              <a:t>Often seeded with a companion crop of </a:t>
            </a:r>
            <a:r>
              <a:rPr lang="en-US" dirty="0"/>
              <a:t>o</a:t>
            </a:r>
            <a:r>
              <a:rPr lang="en-US" dirty="0" smtClean="0"/>
              <a:t>ats</a:t>
            </a:r>
          </a:p>
          <a:p>
            <a:r>
              <a:rPr lang="en-US" dirty="0" smtClean="0"/>
              <a:t>Establish late summer/early fall or early spring</a:t>
            </a:r>
          </a:p>
          <a:p>
            <a:pPr lvl="1"/>
            <a:r>
              <a:rPr lang="en-US" dirty="0" smtClean="0"/>
              <a:t>Seeding rate: 8-12 </a:t>
            </a:r>
            <a:r>
              <a:rPr lang="en-US" dirty="0" err="1" smtClean="0"/>
              <a:t>lbs</a:t>
            </a:r>
            <a:r>
              <a:rPr lang="en-US" dirty="0" smtClean="0"/>
              <a:t>/A</a:t>
            </a:r>
          </a:p>
          <a:p>
            <a:r>
              <a:rPr lang="en-US" dirty="0" smtClean="0"/>
              <a:t>Good for year-long cover</a:t>
            </a:r>
          </a:p>
          <a:p>
            <a:pPr lvl="1"/>
            <a:r>
              <a:rPr lang="en-US" dirty="0" smtClean="0"/>
              <a:t>Can be mowed and will regrow</a:t>
            </a:r>
            <a:endParaRPr lang="en-US" dirty="0"/>
          </a:p>
        </p:txBody>
      </p:sp>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667" r="6875"/>
          <a:stretch/>
        </p:blipFill>
        <p:spPr bwMode="auto">
          <a:xfrm>
            <a:off x="6131494" y="-9525"/>
            <a:ext cx="3012506"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3434854"/>
      </p:ext>
    </p:extLst>
  </p:cSld>
  <p:clrMapOvr>
    <a:masterClrMapping/>
  </p:clrMapOvr>
  <p:transition spd="slow" advTm="3421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Hairy Vetch</a:t>
            </a:r>
            <a:endParaRPr lang="en-US" dirty="0"/>
          </a:p>
        </p:txBody>
      </p:sp>
      <p:sp>
        <p:nvSpPr>
          <p:cNvPr id="3" name="Content Placeholder 2"/>
          <p:cNvSpPr>
            <a:spLocks noGrp="1"/>
          </p:cNvSpPr>
          <p:nvPr>
            <p:ph idx="1"/>
          </p:nvPr>
        </p:nvSpPr>
        <p:spPr>
          <a:xfrm>
            <a:off x="457200" y="1600200"/>
            <a:ext cx="5867400" cy="5257800"/>
          </a:xfrm>
        </p:spPr>
        <p:txBody>
          <a:bodyPr>
            <a:normAutofit lnSpcReduction="10000"/>
          </a:bodyPr>
          <a:lstStyle/>
          <a:p>
            <a:r>
              <a:rPr lang="en-US" dirty="0" smtClean="0"/>
              <a:t>Good weed suppression while growing</a:t>
            </a:r>
          </a:p>
          <a:p>
            <a:r>
              <a:rPr lang="en-US" dirty="0" smtClean="0"/>
              <a:t>Very </a:t>
            </a:r>
            <a:r>
              <a:rPr lang="en-US" dirty="0"/>
              <a:t>good as a nitrogen </a:t>
            </a:r>
            <a:r>
              <a:rPr lang="en-US" dirty="0" smtClean="0"/>
              <a:t>producer</a:t>
            </a:r>
          </a:p>
          <a:p>
            <a:r>
              <a:rPr lang="en-US" dirty="0" smtClean="0"/>
              <a:t>Can produce a lot of biomass and can be difficult to manage at planting</a:t>
            </a:r>
          </a:p>
          <a:p>
            <a:r>
              <a:rPr lang="en-US" dirty="0" smtClean="0"/>
              <a:t>Establish in late summer/early fall</a:t>
            </a:r>
          </a:p>
          <a:p>
            <a:pPr lvl="1"/>
            <a:r>
              <a:rPr lang="en-US" dirty="0" smtClean="0"/>
              <a:t>Seeding Rate: 12-20 </a:t>
            </a:r>
            <a:r>
              <a:rPr lang="en-US" dirty="0" err="1" smtClean="0"/>
              <a:t>lbs</a:t>
            </a:r>
            <a:r>
              <a:rPr lang="en-US" dirty="0" smtClean="0"/>
              <a:t>/A</a:t>
            </a:r>
            <a:endParaRPr lang="en-US" dirty="0"/>
          </a:p>
          <a:p>
            <a:pPr marL="411480" lvl="1" indent="0">
              <a:buNone/>
            </a:pPr>
            <a:endParaRPr lang="en-US" dirty="0"/>
          </a:p>
        </p:txBody>
      </p:sp>
      <p:pic>
        <p:nvPicPr>
          <p:cNvPr id="5123"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062" r="24219"/>
          <a:stretch/>
        </p:blipFill>
        <p:spPr bwMode="auto">
          <a:xfrm>
            <a:off x="6400969" y="9525"/>
            <a:ext cx="2743031" cy="3333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37709104"/>
      </p:ext>
    </p:extLst>
  </p:cSld>
  <p:clrMapOvr>
    <a:masterClrMapping/>
  </p:clrMapOvr>
  <p:transition spd="slow" advTm="2164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Oilseed Radish</a:t>
            </a:r>
            <a:endParaRPr lang="en-US" sz="4800" dirty="0"/>
          </a:p>
        </p:txBody>
      </p:sp>
      <p:sp>
        <p:nvSpPr>
          <p:cNvPr id="3" name="Content Placeholder 2"/>
          <p:cNvSpPr>
            <a:spLocks noGrp="1"/>
          </p:cNvSpPr>
          <p:nvPr>
            <p:ph idx="1"/>
          </p:nvPr>
        </p:nvSpPr>
        <p:spPr>
          <a:xfrm>
            <a:off x="457200" y="1600200"/>
            <a:ext cx="8305800" cy="4800600"/>
          </a:xfrm>
        </p:spPr>
        <p:txBody>
          <a:bodyPr>
            <a:normAutofit/>
          </a:bodyPr>
          <a:lstStyle/>
          <a:p>
            <a:r>
              <a:rPr lang="en-US" dirty="0" smtClean="0"/>
              <a:t>Aerate the soil</a:t>
            </a:r>
          </a:p>
          <a:p>
            <a:r>
              <a:rPr lang="en-US" dirty="0" smtClean="0"/>
              <a:t>Easy to establish</a:t>
            </a:r>
          </a:p>
          <a:p>
            <a:r>
              <a:rPr lang="en-US" dirty="0" smtClean="0"/>
              <a:t>Great nutrient scavenger</a:t>
            </a:r>
          </a:p>
          <a:p>
            <a:pPr lvl="1"/>
            <a:r>
              <a:rPr lang="en-US" dirty="0" smtClean="0"/>
              <a:t>The root holds a lot of nitrogen</a:t>
            </a:r>
          </a:p>
          <a:p>
            <a:r>
              <a:rPr lang="en-US" dirty="0" smtClean="0"/>
              <a:t>Winter-kill and must be fall planted early</a:t>
            </a:r>
          </a:p>
          <a:p>
            <a:pPr lvl="1"/>
            <a:r>
              <a:rPr lang="en-US" dirty="0" smtClean="0"/>
              <a:t>Ideal = Mid-August to Mid-September</a:t>
            </a:r>
          </a:p>
          <a:p>
            <a:pPr lvl="1"/>
            <a:r>
              <a:rPr lang="en-US" dirty="0"/>
              <a:t>Seeding Rate: 1-5 lbs/A</a:t>
            </a:r>
          </a:p>
          <a:p>
            <a:pPr lvl="1"/>
            <a:endParaRPr lang="en-US" dirty="0" smtClean="0"/>
          </a:p>
          <a:p>
            <a:endParaRPr lang="en-US" dirty="0"/>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257800" y="1"/>
            <a:ext cx="3886199" cy="28194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79228541"/>
      </p:ext>
    </p:extLst>
  </p:cSld>
  <p:clrMapOvr>
    <a:masterClrMapping/>
  </p:clrMapOvr>
  <p:transition spd="slow" advTm="2405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Cereal Rye</a:t>
            </a:r>
            <a:endParaRPr lang="en-US" sz="4800" dirty="0"/>
          </a:p>
        </p:txBody>
      </p:sp>
      <p:sp>
        <p:nvSpPr>
          <p:cNvPr id="3" name="Content Placeholder 2"/>
          <p:cNvSpPr>
            <a:spLocks noGrp="1"/>
          </p:cNvSpPr>
          <p:nvPr>
            <p:ph idx="1"/>
          </p:nvPr>
        </p:nvSpPr>
        <p:spPr>
          <a:xfrm>
            <a:off x="457200" y="1600200"/>
            <a:ext cx="8305800" cy="4953000"/>
          </a:xfrm>
        </p:spPr>
        <p:txBody>
          <a:bodyPr>
            <a:normAutofit fontScale="92500"/>
          </a:bodyPr>
          <a:lstStyle/>
          <a:p>
            <a:r>
              <a:rPr lang="en-US" dirty="0" err="1" smtClean="0"/>
              <a:t>Allelopathy</a:t>
            </a:r>
            <a:r>
              <a:rPr lang="en-US" dirty="0" smtClean="0"/>
              <a:t> (weed </a:t>
            </a:r>
            <a:r>
              <a:rPr lang="en-US" dirty="0" err="1" smtClean="0"/>
              <a:t>supression</a:t>
            </a:r>
            <a:r>
              <a:rPr lang="en-US" dirty="0" smtClean="0"/>
              <a:t>)</a:t>
            </a:r>
          </a:p>
          <a:p>
            <a:r>
              <a:rPr lang="en-US" dirty="0" smtClean="0"/>
              <a:t>Great soil builder </a:t>
            </a:r>
          </a:p>
          <a:p>
            <a:r>
              <a:rPr lang="en-US" dirty="0" smtClean="0"/>
              <a:t>Produces more biomass than other small grains</a:t>
            </a:r>
          </a:p>
          <a:p>
            <a:r>
              <a:rPr lang="en-US" dirty="0" smtClean="0"/>
              <a:t>Deeper rooting than most other small grains</a:t>
            </a:r>
          </a:p>
          <a:p>
            <a:r>
              <a:rPr lang="en-US" dirty="0" smtClean="0"/>
              <a:t>Good nitrogen scavenger </a:t>
            </a:r>
          </a:p>
          <a:p>
            <a:pPr lvl="1"/>
            <a:r>
              <a:rPr lang="en-US" dirty="0" smtClean="0"/>
              <a:t>less need for supplemental N for cover crop growth</a:t>
            </a:r>
          </a:p>
          <a:p>
            <a:r>
              <a:rPr lang="en-US" dirty="0" smtClean="0"/>
              <a:t>Very cold hardy and can be planted late (Nov.)</a:t>
            </a:r>
          </a:p>
          <a:p>
            <a:pPr lvl="1"/>
            <a:r>
              <a:rPr lang="en-US" dirty="0" smtClean="0"/>
              <a:t>Seeding rate 40-90 lbs/A</a:t>
            </a:r>
          </a:p>
          <a:p>
            <a:endParaRPr lang="en-US" dirty="0"/>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8000" y="0"/>
            <a:ext cx="35560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21009095"/>
      </p:ext>
    </p:extLst>
  </p:cSld>
  <p:clrMapOvr>
    <a:masterClrMapping/>
  </p:clrMapOvr>
  <p:transition spd="slow" advTm="2908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plumerm\Documents\My Documents\cover crops\2011 plot pictures\rye mow.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0"/>
            <a:ext cx="91433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Box 1"/>
          <p:cNvSpPr txBox="1">
            <a:spLocks noChangeArrowheads="1"/>
          </p:cNvSpPr>
          <p:nvPr/>
        </p:nvSpPr>
        <p:spPr bwMode="auto">
          <a:xfrm>
            <a:off x="1249040" y="5334000"/>
            <a:ext cx="6645275" cy="954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pitchFamily="34" charset="-128"/>
              </a:defRPr>
            </a:lvl1pPr>
            <a:lvl2pPr marL="742950" indent="-285750" eaLnBrk="0" hangingPunct="0">
              <a:defRPr sz="2400" b="1">
                <a:solidFill>
                  <a:schemeClr val="tx1"/>
                </a:solidFill>
                <a:latin typeface="Arial" charset="0"/>
                <a:ea typeface="ＭＳ Ｐゴシック" pitchFamily="34" charset="-128"/>
              </a:defRPr>
            </a:lvl2pPr>
            <a:lvl3pPr marL="1143000" indent="-228600" eaLnBrk="0" hangingPunct="0">
              <a:defRPr sz="2400" b="1">
                <a:solidFill>
                  <a:schemeClr val="tx1"/>
                </a:solidFill>
                <a:latin typeface="Arial" charset="0"/>
                <a:ea typeface="ＭＳ Ｐゴシック" pitchFamily="34" charset="-128"/>
              </a:defRPr>
            </a:lvl3pPr>
            <a:lvl4pPr marL="1600200" indent="-228600" eaLnBrk="0" hangingPunct="0">
              <a:defRPr sz="2400" b="1">
                <a:solidFill>
                  <a:schemeClr val="tx1"/>
                </a:solidFill>
                <a:latin typeface="Arial" charset="0"/>
                <a:ea typeface="ＭＳ Ｐゴシック" pitchFamily="34" charset="-128"/>
              </a:defRPr>
            </a:lvl4pPr>
            <a:lvl5pPr marL="2057400" indent="-228600" eaLnBrk="0" hangingPunct="0">
              <a:defRPr sz="24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pitchFamily="34" charset="-128"/>
              </a:defRPr>
            </a:lvl9pPr>
          </a:lstStyle>
          <a:p>
            <a:pPr eaLnBrk="1" hangingPunct="1"/>
            <a:r>
              <a:rPr lang="en-US" sz="2800" dirty="0"/>
              <a:t>60#/a cereal rye, mowed at pollination</a:t>
            </a:r>
          </a:p>
          <a:p>
            <a:pPr eaLnBrk="1" hangingPunct="1"/>
            <a:r>
              <a:rPr lang="en-US" sz="2800" dirty="0"/>
              <a:t> </a:t>
            </a:r>
            <a:r>
              <a:rPr lang="en-US" sz="2800" dirty="0" smtClean="0"/>
              <a:t>      - 2 </a:t>
            </a:r>
            <a:r>
              <a:rPr lang="en-US" sz="2800" dirty="0"/>
              <a:t>weeks later – no </a:t>
            </a:r>
            <a:r>
              <a:rPr lang="en-US" sz="2800" dirty="0" err="1" smtClean="0"/>
              <a:t>marestail</a:t>
            </a:r>
            <a:endParaRPr lang="en-US" sz="2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64337890"/>
      </p:ext>
    </p:extLst>
  </p:cSld>
  <p:clrMapOvr>
    <a:masterClrMapping/>
  </p:clrMapOvr>
  <p:transition spd="slow" advTm="1272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Annual</a:t>
            </a:r>
            <a:r>
              <a:rPr lang="en-US" sz="4800" b="1" dirty="0" smtClean="0"/>
              <a:t> </a:t>
            </a:r>
            <a:r>
              <a:rPr lang="en-US" sz="4800" dirty="0" smtClean="0"/>
              <a:t>Ryegrass</a:t>
            </a:r>
            <a:endParaRPr lang="en-US" sz="4800" dirty="0"/>
          </a:p>
        </p:txBody>
      </p:sp>
      <p:sp>
        <p:nvSpPr>
          <p:cNvPr id="3" name="Content Placeholder 2"/>
          <p:cNvSpPr>
            <a:spLocks noGrp="1"/>
          </p:cNvSpPr>
          <p:nvPr>
            <p:ph idx="1"/>
          </p:nvPr>
        </p:nvSpPr>
        <p:spPr>
          <a:xfrm>
            <a:off x="457200" y="1600200"/>
            <a:ext cx="8610600" cy="4800600"/>
          </a:xfrm>
        </p:spPr>
        <p:txBody>
          <a:bodyPr>
            <a:normAutofit fontScale="92500" lnSpcReduction="10000"/>
          </a:bodyPr>
          <a:lstStyle/>
          <a:p>
            <a:r>
              <a:rPr lang="en-US" dirty="0" smtClean="0"/>
              <a:t>Great soil builder </a:t>
            </a:r>
          </a:p>
          <a:p>
            <a:r>
              <a:rPr lang="en-US" dirty="0" smtClean="0"/>
              <a:t>Rapid vigorous growth</a:t>
            </a:r>
          </a:p>
          <a:p>
            <a:r>
              <a:rPr lang="en-US" dirty="0" smtClean="0"/>
              <a:t>Excellent nitrogen scavenger</a:t>
            </a:r>
          </a:p>
          <a:p>
            <a:r>
              <a:rPr lang="en-US" dirty="0" smtClean="0"/>
              <a:t>VERY deep rooted  (+3 ft)</a:t>
            </a:r>
          </a:p>
          <a:p>
            <a:pPr lvl="1"/>
            <a:r>
              <a:rPr lang="en-US" dirty="0" smtClean="0"/>
              <a:t>Good at penetrating hard-pans and tolerates poorly drained soils</a:t>
            </a:r>
          </a:p>
          <a:p>
            <a:pPr lvl="1"/>
            <a:r>
              <a:rPr lang="en-US" dirty="0" smtClean="0"/>
              <a:t>Lots of fibrous root mass which builds soil organic matter</a:t>
            </a:r>
          </a:p>
          <a:p>
            <a:r>
              <a:rPr lang="en-US" dirty="0" smtClean="0"/>
              <a:t>Establish late summer/early fall</a:t>
            </a:r>
          </a:p>
          <a:p>
            <a:pPr lvl="1"/>
            <a:r>
              <a:rPr lang="en-US" dirty="0" smtClean="0"/>
              <a:t>Seeding rate 12-20 lbs/A</a:t>
            </a:r>
          </a:p>
          <a:p>
            <a:r>
              <a:rPr lang="en-US" dirty="0" smtClean="0"/>
              <a:t>Always plant a known variety; not VNS</a:t>
            </a:r>
          </a:p>
          <a:p>
            <a:endParaRPr lang="en-US" dirty="0"/>
          </a:p>
        </p:txBody>
      </p:sp>
      <p:pic>
        <p:nvPicPr>
          <p:cNvPr id="2050" name="Picture 2" descr="http://plantcovercrops.com/wp-content/uploads/2011/05/Winterhawk-Annual-Ryegrass-4-14-1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489" r="13253"/>
          <a:stretch/>
        </p:blipFill>
        <p:spPr bwMode="auto">
          <a:xfrm>
            <a:off x="5334000" y="6658"/>
            <a:ext cx="3810000" cy="2586195"/>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87290227"/>
      </p:ext>
    </p:extLst>
  </p:cSld>
  <p:clrMapOvr>
    <a:masterClrMapping/>
  </p:clrMapOvr>
  <p:transition spd="slow" advTm="5016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19111"/>
            <a:ext cx="8077200" cy="1143000"/>
          </a:xfrm>
        </p:spPr>
        <p:txBody>
          <a:bodyPr rtlCol="0">
            <a:noAutofit/>
          </a:bodyPr>
          <a:lstStyle/>
          <a:p>
            <a:pPr eaLnBrk="1" fontAlgn="auto" hangingPunct="1">
              <a:spcAft>
                <a:spcPts val="0"/>
              </a:spcAft>
              <a:defRPr/>
            </a:pPr>
            <a:r>
              <a:rPr lang="en-US" spc="50" dirty="0" smtClean="0">
                <a:ln w="11430"/>
              </a:rPr>
              <a:t>Proper Cover Crop Selection </a:t>
            </a:r>
            <a:br>
              <a:rPr lang="en-US" spc="50" dirty="0" smtClean="0">
                <a:ln w="11430"/>
              </a:rPr>
            </a:br>
            <a:r>
              <a:rPr lang="en-US" spc="50" dirty="0" smtClean="0">
                <a:ln w="11430"/>
              </a:rPr>
              <a:t>and Management is Important</a:t>
            </a:r>
            <a:endParaRPr lang="en-US" sz="4800" dirty="0"/>
          </a:p>
        </p:txBody>
      </p:sp>
      <p:sp>
        <p:nvSpPr>
          <p:cNvPr id="3" name="Content Placeholder 2"/>
          <p:cNvSpPr>
            <a:spLocks noGrp="1"/>
          </p:cNvSpPr>
          <p:nvPr>
            <p:ph idx="1"/>
          </p:nvPr>
        </p:nvSpPr>
        <p:spPr>
          <a:xfrm>
            <a:off x="765175" y="1857295"/>
            <a:ext cx="4876800" cy="3733086"/>
          </a:xfrm>
        </p:spPr>
        <p:txBody>
          <a:bodyPr rtlCol="0">
            <a:normAutofit/>
          </a:bodyPr>
          <a:lstStyle/>
          <a:p>
            <a:pPr eaLnBrk="1" fontAlgn="auto" hangingPunct="1">
              <a:lnSpc>
                <a:spcPct val="90000"/>
              </a:lnSpc>
              <a:spcAft>
                <a:spcPts val="0"/>
              </a:spcAft>
              <a:buSzPct val="80000"/>
              <a:buFont typeface="Arial" pitchFamily="34" charset="0"/>
              <a:buChar char="•"/>
              <a:defRPr/>
            </a:pPr>
            <a:r>
              <a:rPr lang="en-US" dirty="0" smtClean="0"/>
              <a:t>Understand the biology and cost of the cover crop</a:t>
            </a:r>
          </a:p>
          <a:p>
            <a:pPr fontAlgn="auto">
              <a:lnSpc>
                <a:spcPct val="90000"/>
              </a:lnSpc>
              <a:spcAft>
                <a:spcPts val="0"/>
              </a:spcAft>
              <a:buSzPct val="80000"/>
              <a:buFont typeface="Arial" pitchFamily="34" charset="0"/>
              <a:buChar char="•"/>
              <a:defRPr/>
            </a:pPr>
            <a:r>
              <a:rPr lang="en-US" dirty="0" smtClean="0"/>
              <a:t>Consider the management goals</a:t>
            </a:r>
          </a:p>
          <a:p>
            <a:pPr fontAlgn="auto">
              <a:lnSpc>
                <a:spcPct val="90000"/>
              </a:lnSpc>
              <a:spcAft>
                <a:spcPts val="0"/>
              </a:spcAft>
              <a:buSzPct val="80000"/>
              <a:buFont typeface="Arial" pitchFamily="34" charset="0"/>
              <a:buChar char="•"/>
              <a:defRPr/>
            </a:pPr>
            <a:r>
              <a:rPr lang="en-US" dirty="0" smtClean="0"/>
              <a:t>Consider </a:t>
            </a:r>
            <a:r>
              <a:rPr lang="en-US" dirty="0"/>
              <a:t>possibility of mixtures</a:t>
            </a:r>
          </a:p>
          <a:p>
            <a:pPr eaLnBrk="1" fontAlgn="auto" hangingPunct="1">
              <a:lnSpc>
                <a:spcPct val="90000"/>
              </a:lnSpc>
              <a:spcAft>
                <a:spcPts val="0"/>
              </a:spcAft>
              <a:buSzPct val="80000"/>
              <a:buFont typeface="Arial" pitchFamily="34" charset="0"/>
              <a:buChar char="•"/>
              <a:defRPr/>
            </a:pPr>
            <a:endParaRPr lang="en-US" dirty="0" smtClean="0"/>
          </a:p>
          <a:p>
            <a:pPr marL="0" indent="0" eaLnBrk="1" fontAlgn="auto" hangingPunct="1">
              <a:lnSpc>
                <a:spcPct val="90000"/>
              </a:lnSpc>
              <a:spcAft>
                <a:spcPts val="0"/>
              </a:spcAft>
              <a:buSzPct val="80000"/>
              <a:buFontTx/>
              <a:buNone/>
              <a:defRPr/>
            </a:pPr>
            <a:endParaRPr lang="en-US" dirty="0" smtClean="0"/>
          </a:p>
        </p:txBody>
      </p:sp>
      <p:pic>
        <p:nvPicPr>
          <p:cNvPr id="30724" name="Content Placeholder 3" descr="Crop picture #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41975" y="4370387"/>
            <a:ext cx="3276600" cy="24590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25"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1975" y="1900237"/>
            <a:ext cx="3279775" cy="24701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16829524"/>
      </p:ext>
    </p:extLst>
  </p:cSld>
  <p:clrMapOvr>
    <a:masterClrMapping/>
  </p:clrMapOvr>
  <p:transition spd="slow" advTm="1788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p:cNvSpPr>
          <p:nvPr>
            <p:ph type="title"/>
          </p:nvPr>
        </p:nvSpPr>
        <p:spPr/>
        <p:txBody>
          <a:bodyPr/>
          <a:lstStyle/>
          <a:p>
            <a:pPr eaLnBrk="1" hangingPunct="1"/>
            <a:endParaRPr lang="en-US" altLang="en-US" smtClean="0"/>
          </a:p>
        </p:txBody>
      </p:sp>
      <p:sp>
        <p:nvSpPr>
          <p:cNvPr id="31747" name="Rectangle 3"/>
          <p:cNvSpPr>
            <a:spLocks noGrp="1"/>
          </p:cNvSpPr>
          <p:nvPr>
            <p:ph idx="1"/>
          </p:nvPr>
        </p:nvSpPr>
        <p:spPr/>
        <p:txBody>
          <a:bodyPr/>
          <a:lstStyle/>
          <a:p>
            <a:pPr eaLnBrk="1" hangingPunct="1"/>
            <a:endParaRPr lang="en-US" altLang="en-US" smtClean="0"/>
          </a:p>
        </p:txBody>
      </p:sp>
      <p:grpSp>
        <p:nvGrpSpPr>
          <p:cNvPr id="31748" name="Group 6"/>
          <p:cNvGrpSpPr>
            <a:grpSpLocks/>
          </p:cNvGrpSpPr>
          <p:nvPr/>
        </p:nvGrpSpPr>
        <p:grpSpPr bwMode="auto">
          <a:xfrm>
            <a:off x="0" y="0"/>
            <a:ext cx="9144000" cy="6873875"/>
            <a:chOff x="0" y="25"/>
            <a:chExt cx="5760" cy="4305"/>
          </a:xfrm>
        </p:grpSpPr>
        <p:pic>
          <p:nvPicPr>
            <p:cNvPr id="31750" name="Picture 4"/>
            <p:cNvPicPr>
              <a:picLocks noChangeAspect="1" noChangeArrowheads="1"/>
            </p:cNvPicPr>
            <p:nvPr/>
          </p:nvPicPr>
          <p:blipFill>
            <a:blip r:embed="rId5">
              <a:extLst>
                <a:ext uri="{28A0092B-C50C-407E-A947-70E740481C1C}">
                  <a14:useLocalDpi xmlns:a14="http://schemas.microsoft.com/office/drawing/2010/main" val="0"/>
                </a:ext>
              </a:extLst>
            </a:blip>
            <a:srcRect l="3636" t="6818" r="909" b="4546"/>
            <a:stretch>
              <a:fillRect/>
            </a:stretch>
          </p:blipFill>
          <p:spPr bwMode="auto">
            <a:xfrm>
              <a:off x="0" y="25"/>
              <a:ext cx="5760" cy="4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Text Box 5"/>
            <p:cNvSpPr txBox="1">
              <a:spLocks noChangeArrowheads="1"/>
            </p:cNvSpPr>
            <p:nvPr/>
          </p:nvSpPr>
          <p:spPr bwMode="auto">
            <a:xfrm>
              <a:off x="2016" y="4176"/>
              <a:ext cx="20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000">
                  <a:latin typeface="Verdana" pitchFamily="21" charset="0"/>
                </a:rPr>
                <a:t>ARS-USDA, Mandan</a:t>
              </a:r>
            </a:p>
          </p:txBody>
        </p:sp>
      </p:grpSp>
      <p:sp>
        <p:nvSpPr>
          <p:cNvPr id="31749" name="Rectangle 1"/>
          <p:cNvSpPr>
            <a:spLocks noChangeArrowheads="1"/>
          </p:cNvSpPr>
          <p:nvPr/>
        </p:nvSpPr>
        <p:spPr bwMode="auto">
          <a:xfrm>
            <a:off x="1828800" y="2362200"/>
            <a:ext cx="54864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a:latin typeface="Verdana" pitchFamily="21" charset="0"/>
                <a:hlinkClick r:id="rId6"/>
              </a:rPr>
              <a:t>http://www.ars.usda.gov/SP2UserFiles/Place/54450000/CCC/CCC_v13_5_2012.pdf</a:t>
            </a:r>
            <a:endParaRPr lang="en-US" altLang="en-US" sz="1400">
              <a:latin typeface="Verdana" pitchFamily="21" charset="0"/>
            </a:endParaRPr>
          </a:p>
          <a:p>
            <a:pPr eaLnBrk="1" hangingPunct="1">
              <a:spcBef>
                <a:spcPct val="0"/>
              </a:spcBef>
              <a:buFontTx/>
              <a:buNone/>
            </a:pPr>
            <a:endParaRPr lang="en-US" altLang="en-US" sz="1400">
              <a:latin typeface="Verdana" pitchFamily="21"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61788433"/>
      </p:ext>
    </p:extLst>
  </p:cSld>
  <p:clrMapOvr>
    <a:masterClrMapping/>
  </p:clrMapOvr>
  <p:transition spd="slow" advTm="1641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AutoShape 2"/>
          <p:cNvSpPr>
            <a:spLocks noGrp="1" noChangeArrowheads="1"/>
          </p:cNvSpPr>
          <p:nvPr>
            <p:ph type="title"/>
          </p:nvPr>
        </p:nvSpPr>
        <p:spPr>
          <a:xfrm>
            <a:off x="914400" y="304800"/>
            <a:ext cx="7772400" cy="1143000"/>
          </a:xfrm>
        </p:spPr>
        <p:txBody>
          <a:bodyPr rtlCol="0">
            <a:normAutofit/>
          </a:bodyPr>
          <a:lstStyle/>
          <a:p>
            <a:pPr eaLnBrk="1" fontAlgn="auto" hangingPunct="1">
              <a:spcAft>
                <a:spcPts val="0"/>
              </a:spcAft>
              <a:defRPr/>
            </a:pPr>
            <a:r>
              <a:rPr lang="en-US" dirty="0" smtClean="0"/>
              <a:t>Why Use Cover Crops?</a:t>
            </a:r>
            <a:endParaRPr lang="en-US" dirty="0"/>
          </a:p>
        </p:txBody>
      </p:sp>
      <p:sp>
        <p:nvSpPr>
          <p:cNvPr id="508931" name="Rectangle 3"/>
          <p:cNvSpPr>
            <a:spLocks noGrp="1" noChangeArrowheads="1"/>
          </p:cNvSpPr>
          <p:nvPr>
            <p:ph idx="1"/>
          </p:nvPr>
        </p:nvSpPr>
        <p:spPr>
          <a:xfrm>
            <a:off x="914400" y="1712893"/>
            <a:ext cx="7906377" cy="4191000"/>
          </a:xfrm>
        </p:spPr>
        <p:txBody>
          <a:bodyPr numCol="2" rtlCol="0">
            <a:normAutofit fontScale="85000" lnSpcReduction="10000"/>
          </a:bodyPr>
          <a:lstStyle/>
          <a:p>
            <a:pPr>
              <a:spcBef>
                <a:spcPts val="0"/>
              </a:spcBef>
            </a:pPr>
            <a:r>
              <a:rPr lang="en-US" dirty="0"/>
              <a:t>Prevents erosion</a:t>
            </a:r>
          </a:p>
          <a:p>
            <a:pPr>
              <a:spcBef>
                <a:spcPts val="0"/>
              </a:spcBef>
            </a:pPr>
            <a:r>
              <a:rPr lang="en-US" dirty="0" smtClean="0"/>
              <a:t>Reduces </a:t>
            </a:r>
            <a:r>
              <a:rPr lang="en-US" dirty="0"/>
              <a:t>soil compaction</a:t>
            </a:r>
          </a:p>
          <a:p>
            <a:pPr>
              <a:spcBef>
                <a:spcPts val="0"/>
              </a:spcBef>
            </a:pPr>
            <a:r>
              <a:rPr lang="en-US" dirty="0"/>
              <a:t>Improves soil drainage</a:t>
            </a:r>
          </a:p>
          <a:p>
            <a:pPr>
              <a:spcBef>
                <a:spcPts val="0"/>
              </a:spcBef>
            </a:pPr>
            <a:r>
              <a:rPr lang="en-US" dirty="0"/>
              <a:t>Breaks up plow pans</a:t>
            </a:r>
          </a:p>
          <a:p>
            <a:pPr>
              <a:spcBef>
                <a:spcPts val="0"/>
              </a:spcBef>
            </a:pPr>
            <a:r>
              <a:rPr lang="en-US" dirty="0"/>
              <a:t>Increases water infiltration</a:t>
            </a:r>
          </a:p>
          <a:p>
            <a:pPr>
              <a:spcBef>
                <a:spcPts val="0"/>
              </a:spcBef>
            </a:pPr>
            <a:r>
              <a:rPr lang="en-US" dirty="0"/>
              <a:t>Increase soil organic </a:t>
            </a:r>
            <a:r>
              <a:rPr lang="en-US" dirty="0" smtClean="0"/>
              <a:t>matter</a:t>
            </a:r>
          </a:p>
          <a:p>
            <a:pPr>
              <a:spcBef>
                <a:spcPts val="0"/>
              </a:spcBef>
            </a:pPr>
            <a:r>
              <a:rPr lang="en-US" dirty="0" smtClean="0"/>
              <a:t>Suppresses weeds</a:t>
            </a:r>
            <a:endParaRPr lang="en-US" dirty="0"/>
          </a:p>
          <a:p>
            <a:pPr>
              <a:spcBef>
                <a:spcPts val="0"/>
              </a:spcBef>
            </a:pPr>
            <a:r>
              <a:rPr lang="en-US" dirty="0"/>
              <a:t>Scavenges and holds nutrients</a:t>
            </a:r>
          </a:p>
          <a:p>
            <a:pPr>
              <a:spcBef>
                <a:spcPts val="0"/>
              </a:spcBef>
            </a:pPr>
            <a:r>
              <a:rPr lang="en-US" dirty="0"/>
              <a:t>Produce nitrogen</a:t>
            </a:r>
          </a:p>
          <a:p>
            <a:pPr>
              <a:spcBef>
                <a:spcPts val="0"/>
              </a:spcBef>
            </a:pPr>
            <a:r>
              <a:rPr lang="en-US" dirty="0"/>
              <a:t>Improves soil </a:t>
            </a:r>
            <a:r>
              <a:rPr lang="en-US" dirty="0" err="1"/>
              <a:t>tilth</a:t>
            </a:r>
            <a:endParaRPr lang="en-US" dirty="0"/>
          </a:p>
          <a:p>
            <a:pPr>
              <a:spcBef>
                <a:spcPts val="0"/>
              </a:spcBef>
            </a:pPr>
            <a:r>
              <a:rPr lang="en-US" dirty="0"/>
              <a:t>Protects water quality</a:t>
            </a:r>
          </a:p>
          <a:p>
            <a:pPr>
              <a:spcBef>
                <a:spcPts val="0"/>
              </a:spcBef>
            </a:pPr>
            <a:r>
              <a:rPr lang="en-US" dirty="0"/>
              <a:t>Habitat for beneficial insects, pollinators, earthworms, and soil microbes</a:t>
            </a:r>
          </a:p>
          <a:p>
            <a:pPr>
              <a:spcBef>
                <a:spcPts val="0"/>
              </a:spcBef>
            </a:pPr>
            <a:r>
              <a:rPr lang="en-US" dirty="0"/>
              <a:t>Suppress </a:t>
            </a:r>
            <a:r>
              <a:rPr lang="en-US" dirty="0" smtClean="0"/>
              <a:t>nematodes</a:t>
            </a:r>
            <a:endParaRPr lang="en-US" dirty="0"/>
          </a:p>
          <a:p>
            <a:pPr>
              <a:spcBef>
                <a:spcPts val="0"/>
              </a:spcBef>
            </a:pPr>
            <a:r>
              <a:rPr lang="en-US" b="1" dirty="0"/>
              <a:t>Improves overall soil </a:t>
            </a:r>
            <a:r>
              <a:rPr lang="en-US" b="1" dirty="0" smtClean="0"/>
              <a:t>health = Increased crop health!!</a:t>
            </a:r>
            <a:endParaRPr lang="en-US" dirty="0"/>
          </a:p>
        </p:txBody>
      </p:sp>
      <p:sp>
        <p:nvSpPr>
          <p:cNvPr id="2" name="TextBox 1"/>
          <p:cNvSpPr txBox="1"/>
          <p:nvPr/>
        </p:nvSpPr>
        <p:spPr>
          <a:xfrm>
            <a:off x="876300" y="5903893"/>
            <a:ext cx="6019801" cy="954107"/>
          </a:xfrm>
          <a:prstGeom prst="rect">
            <a:avLst/>
          </a:prstGeom>
          <a:noFill/>
        </p:spPr>
        <p:txBody>
          <a:bodyPr wrap="square" rtlCol="0">
            <a:spAutoFit/>
          </a:bodyPr>
          <a:lstStyle/>
          <a:p>
            <a:r>
              <a:rPr lang="en-US" sz="2800" dirty="0" smtClean="0">
                <a:solidFill>
                  <a:srgbClr val="FF0000"/>
                </a:solidFill>
                <a:latin typeface="+mn-lt"/>
              </a:rPr>
              <a:t>Different cover crops provide different benefits!!</a:t>
            </a:r>
            <a:endParaRPr lang="en-US" sz="2800" dirty="0">
              <a:solidFill>
                <a:srgbClr val="FF0000"/>
              </a:solidFill>
              <a:latin typeface="+mn-lt"/>
            </a:endParaRP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90808769"/>
      </p:ext>
    </p:extLst>
  </p:cSld>
  <p:clrMapOvr>
    <a:masterClrMapping/>
  </p:clrMapOvr>
  <p:transition spd="slow" advTm="6420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41" name="Picture 17"/>
          <p:cNvPicPr>
            <a:picLocks noChangeAspect="1" noChangeArrowheads="1"/>
          </p:cNvPicPr>
          <p:nvPr/>
        </p:nvPicPr>
        <p:blipFill rotWithShape="1">
          <a:blip r:embed="rId5">
            <a:extLst>
              <a:ext uri="{28A0092B-C50C-407E-A947-70E740481C1C}">
                <a14:useLocalDpi xmlns:a14="http://schemas.microsoft.com/office/drawing/2010/main" val="0"/>
              </a:ext>
            </a:extLst>
          </a:blip>
          <a:srcRect b="15701"/>
          <a:stretch/>
        </p:blipFill>
        <p:spPr bwMode="auto">
          <a:xfrm>
            <a:off x="9524" y="0"/>
            <a:ext cx="91344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2252661" y="5453955"/>
            <a:ext cx="4648200" cy="923330"/>
          </a:xfrm>
          <a:prstGeom prst="rect">
            <a:avLst/>
          </a:prstGeom>
          <a:solidFill>
            <a:schemeClr val="bg1"/>
          </a:solidFill>
          <a:ln w="50800">
            <a:solidFill>
              <a:schemeClr val="tx1"/>
            </a:solidFill>
          </a:ln>
        </p:spPr>
        <p:txBody>
          <a:bodyPr wrap="square" rtlCol="0">
            <a:spAutoFit/>
          </a:bodyPr>
          <a:lstStyle/>
          <a:p>
            <a:r>
              <a:rPr lang="en-US" sz="5400" dirty="0" smtClean="0"/>
              <a:t>mccc.msu.edu</a:t>
            </a:r>
            <a:endParaRPr lang="en-US" sz="5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06772397"/>
      </p:ext>
    </p:extLst>
  </p:cSld>
  <p:clrMapOvr>
    <a:masterClrMapping/>
  </p:clrMapOvr>
  <p:transition spd="slow" advTm="1954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Planting </a:t>
            </a:r>
            <a:endParaRPr lang="en-US" dirty="0"/>
          </a:p>
        </p:txBody>
      </p:sp>
      <p:sp>
        <p:nvSpPr>
          <p:cNvPr id="3" name="Content Placeholder 2"/>
          <p:cNvSpPr>
            <a:spLocks noGrp="1"/>
          </p:cNvSpPr>
          <p:nvPr>
            <p:ph idx="1"/>
          </p:nvPr>
        </p:nvSpPr>
        <p:spPr>
          <a:xfrm>
            <a:off x="762000" y="1600200"/>
            <a:ext cx="8077200" cy="4953000"/>
          </a:xfrm>
        </p:spPr>
        <p:txBody>
          <a:bodyPr>
            <a:normAutofit fontScale="85000" lnSpcReduction="20000"/>
          </a:bodyPr>
          <a:lstStyle/>
          <a:p>
            <a:r>
              <a:rPr lang="en-US" dirty="0" smtClean="0"/>
              <a:t>Planting date is </a:t>
            </a:r>
            <a:r>
              <a:rPr lang="en-US" b="1" dirty="0" smtClean="0"/>
              <a:t>critical</a:t>
            </a:r>
            <a:r>
              <a:rPr lang="en-US" dirty="0" smtClean="0"/>
              <a:t> to performance and winter hardiness</a:t>
            </a:r>
          </a:p>
          <a:p>
            <a:r>
              <a:rPr lang="en-US" dirty="0" smtClean="0"/>
              <a:t>Each cover crop needs specific management </a:t>
            </a:r>
          </a:p>
          <a:p>
            <a:r>
              <a:rPr lang="en-US" dirty="0"/>
              <a:t>If using a mix of species decrease seeding rates compared to seeding crops </a:t>
            </a:r>
            <a:r>
              <a:rPr lang="en-US" dirty="0" smtClean="0"/>
              <a:t>alone</a:t>
            </a:r>
          </a:p>
          <a:p>
            <a:r>
              <a:rPr lang="en-US" dirty="0" smtClean="0"/>
              <a:t>Method of planting</a:t>
            </a:r>
          </a:p>
          <a:p>
            <a:pPr lvl="1"/>
            <a:r>
              <a:rPr lang="en-US" dirty="0" smtClean="0"/>
              <a:t>Broadcast	</a:t>
            </a:r>
          </a:p>
          <a:p>
            <a:pPr lvl="2"/>
            <a:r>
              <a:rPr lang="en-US" dirty="0" smtClean="0"/>
              <a:t>Fast but variable success, may need some minor soil movement or rainfall</a:t>
            </a:r>
          </a:p>
          <a:p>
            <a:pPr lvl="1"/>
            <a:r>
              <a:rPr lang="en-US" dirty="0" smtClean="0"/>
              <a:t>Drilling </a:t>
            </a:r>
          </a:p>
          <a:p>
            <a:pPr lvl="2"/>
            <a:r>
              <a:rPr lang="en-US" dirty="0" smtClean="0"/>
              <a:t>Best and most reliable, </a:t>
            </a:r>
            <a:r>
              <a:rPr lang="en-US" dirty="0"/>
              <a:t>most efficient use of </a:t>
            </a:r>
            <a:r>
              <a:rPr lang="en-US" dirty="0" smtClean="0"/>
              <a:t>seed, takes more time, added expense</a:t>
            </a:r>
          </a:p>
          <a:p>
            <a:pPr lvl="1"/>
            <a:r>
              <a:rPr lang="en-US" dirty="0" smtClean="0"/>
              <a:t>Aerial seeding </a:t>
            </a:r>
          </a:p>
          <a:p>
            <a:pPr lvl="2"/>
            <a:r>
              <a:rPr lang="en-US" dirty="0" smtClean="0"/>
              <a:t>takes luck (timely rain), good timing</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50504464"/>
      </p:ext>
    </p:extLst>
  </p:cSld>
  <p:clrMapOvr>
    <a:masterClrMapping/>
  </p:clrMapOvr>
  <p:transition spd="slow" advTm="6976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plumerm\Pictures\2011-12-01 plots 2011-12\plots 2011-12 01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21485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1"/>
          <p:cNvSpPr txBox="1">
            <a:spLocks noChangeArrowheads="1"/>
          </p:cNvSpPr>
          <p:nvPr/>
        </p:nvSpPr>
        <p:spPr bwMode="auto">
          <a:xfrm>
            <a:off x="1143000" y="4923038"/>
            <a:ext cx="6018212" cy="1200329"/>
          </a:xfrm>
          <a:prstGeom prst="rect">
            <a:avLst/>
          </a:prstGeom>
          <a:solidFill>
            <a:schemeClr val="bg1">
              <a:alpha val="70000"/>
            </a:schemeClr>
          </a:solidFill>
          <a:ln>
            <a:noFill/>
          </a:ln>
          <a:extLst/>
        </p:spPr>
        <p:txBody>
          <a:bodyPr wrap="square">
            <a:spAutoFit/>
          </a:bodyPr>
          <a:lstStyle>
            <a:lvl1pPr eaLnBrk="0" hangingPunct="0">
              <a:defRPr sz="2400" b="1">
                <a:solidFill>
                  <a:schemeClr val="tx1"/>
                </a:solidFill>
                <a:latin typeface="Arial" charset="0"/>
                <a:ea typeface="ＭＳ Ｐゴシック" pitchFamily="34" charset="-128"/>
              </a:defRPr>
            </a:lvl1pPr>
            <a:lvl2pPr marL="742950" indent="-285750" eaLnBrk="0" hangingPunct="0">
              <a:defRPr sz="2400" b="1">
                <a:solidFill>
                  <a:schemeClr val="tx1"/>
                </a:solidFill>
                <a:latin typeface="Arial" charset="0"/>
                <a:ea typeface="ＭＳ Ｐゴシック" pitchFamily="34" charset="-128"/>
              </a:defRPr>
            </a:lvl2pPr>
            <a:lvl3pPr marL="1143000" indent="-228600" eaLnBrk="0" hangingPunct="0">
              <a:defRPr sz="2400" b="1">
                <a:solidFill>
                  <a:schemeClr val="tx1"/>
                </a:solidFill>
                <a:latin typeface="Arial" charset="0"/>
                <a:ea typeface="ＭＳ Ｐゴシック" pitchFamily="34" charset="-128"/>
              </a:defRPr>
            </a:lvl3pPr>
            <a:lvl4pPr marL="1600200" indent="-228600" eaLnBrk="0" hangingPunct="0">
              <a:defRPr sz="2400" b="1">
                <a:solidFill>
                  <a:schemeClr val="tx1"/>
                </a:solidFill>
                <a:latin typeface="Arial" charset="0"/>
                <a:ea typeface="ＭＳ Ｐゴシック" pitchFamily="34" charset="-128"/>
              </a:defRPr>
            </a:lvl4pPr>
            <a:lvl5pPr marL="2057400" indent="-228600" eaLnBrk="0" hangingPunct="0">
              <a:defRPr sz="24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pitchFamily="34" charset="-128"/>
              </a:defRPr>
            </a:lvl9pPr>
          </a:lstStyle>
          <a:p>
            <a:pPr eaLnBrk="1" hangingPunct="1"/>
            <a:r>
              <a:rPr lang="en-US" dirty="0">
                <a:solidFill>
                  <a:srgbClr val="FFFF00"/>
                </a:solidFill>
              </a:rPr>
              <a:t>       </a:t>
            </a:r>
            <a:r>
              <a:rPr lang="en-US" dirty="0"/>
              <a:t>Oct 1        Sept. 15          Aug. 15 </a:t>
            </a:r>
            <a:endParaRPr lang="en-US" dirty="0" smtClean="0"/>
          </a:p>
          <a:p>
            <a:pPr eaLnBrk="1" hangingPunct="1"/>
            <a:r>
              <a:rPr lang="en-US" dirty="0" smtClean="0"/>
              <a:t>   </a:t>
            </a:r>
            <a:endParaRPr lang="en-US" dirty="0"/>
          </a:p>
          <a:p>
            <a:pPr algn="ctr" eaLnBrk="1" hangingPunct="1"/>
            <a:r>
              <a:rPr lang="en-US" dirty="0"/>
              <a:t>as of November 12</a:t>
            </a:r>
          </a:p>
        </p:txBody>
      </p:sp>
      <p:sp>
        <p:nvSpPr>
          <p:cNvPr id="33796" name="Rectangle 2"/>
          <p:cNvSpPr>
            <a:spLocks noChangeArrowheads="1"/>
          </p:cNvSpPr>
          <p:nvPr/>
        </p:nvSpPr>
        <p:spPr bwMode="auto">
          <a:xfrm>
            <a:off x="5715000" y="3035702"/>
            <a:ext cx="3420035" cy="830997"/>
          </a:xfrm>
          <a:prstGeom prst="rect">
            <a:avLst/>
          </a:prstGeom>
          <a:solidFill>
            <a:schemeClr val="bg1">
              <a:alpha val="70000"/>
            </a:schemeClr>
          </a:solidFill>
          <a:ln>
            <a:noFill/>
          </a:ln>
          <a:extLst/>
        </p:spPr>
        <p:txBody>
          <a:bodyPr wrap="square">
            <a:spAutoFit/>
          </a:bodyPr>
          <a:lstStyle/>
          <a:p>
            <a:r>
              <a:rPr lang="en-US" sz="2400" b="1" dirty="0"/>
              <a:t>Date of planting </a:t>
            </a:r>
            <a:r>
              <a:rPr lang="en-US" sz="2400" b="1" dirty="0" smtClean="0"/>
              <a:t>study</a:t>
            </a:r>
          </a:p>
          <a:p>
            <a:r>
              <a:rPr lang="en-US" sz="2400" b="1" dirty="0" smtClean="0"/>
              <a:t>Near I-70 </a:t>
            </a:r>
            <a:endParaRPr lang="en-US" sz="2400" b="1" dirty="0"/>
          </a:p>
        </p:txBody>
      </p:sp>
      <p:sp>
        <p:nvSpPr>
          <p:cNvPr id="2" name="TextBox 1"/>
          <p:cNvSpPr txBox="1"/>
          <p:nvPr/>
        </p:nvSpPr>
        <p:spPr>
          <a:xfrm>
            <a:off x="1214829" y="145002"/>
            <a:ext cx="7471971" cy="954107"/>
          </a:xfrm>
          <a:prstGeom prst="rect">
            <a:avLst/>
          </a:prstGeom>
          <a:solidFill>
            <a:srgbClr val="FFFF00"/>
          </a:solidFill>
        </p:spPr>
        <p:txBody>
          <a:bodyPr wrap="square" rtlCol="0">
            <a:spAutoFit/>
          </a:bodyPr>
          <a:lstStyle/>
          <a:p>
            <a:r>
              <a:rPr lang="en-US" sz="2800" dirty="0" smtClean="0"/>
              <a:t>Seeding date is critical to developing radish—</a:t>
            </a:r>
          </a:p>
          <a:p>
            <a:r>
              <a:rPr lang="en-US" sz="2800" dirty="0" smtClean="0"/>
              <a:t>It likes warm weather and nitrogen</a:t>
            </a:r>
            <a:endParaRPr lang="en-US" sz="2800" dirty="0"/>
          </a:p>
        </p:txBody>
      </p:sp>
      <p:sp>
        <p:nvSpPr>
          <p:cNvPr id="6" name="Rectangle 2"/>
          <p:cNvSpPr>
            <a:spLocks noChangeArrowheads="1"/>
          </p:cNvSpPr>
          <p:nvPr/>
        </p:nvSpPr>
        <p:spPr bwMode="auto">
          <a:xfrm>
            <a:off x="7772399" y="6519446"/>
            <a:ext cx="1428395" cy="338554"/>
          </a:xfrm>
          <a:prstGeom prst="rect">
            <a:avLst/>
          </a:prstGeom>
          <a:solidFill>
            <a:schemeClr val="bg1">
              <a:alpha val="70000"/>
            </a:schemeClr>
          </a:solidFill>
          <a:ln>
            <a:noFill/>
          </a:ln>
          <a:extLst/>
        </p:spPr>
        <p:txBody>
          <a:bodyPr wrap="square">
            <a:spAutoFit/>
          </a:bodyPr>
          <a:lstStyle/>
          <a:p>
            <a:r>
              <a:rPr lang="en-US" sz="1600" i="1" dirty="0" smtClean="0"/>
              <a:t>Mike </a:t>
            </a:r>
            <a:r>
              <a:rPr lang="en-US" sz="1600" i="1" dirty="0" err="1" smtClean="0"/>
              <a:t>Plumer</a:t>
            </a:r>
            <a:endParaRPr lang="en-US" sz="1600" i="1"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94712728"/>
      </p:ext>
    </p:extLst>
  </p:cSld>
  <p:clrMapOvr>
    <a:masterClrMapping/>
  </p:clrMapOvr>
  <p:transition spd="slow" advTm="2633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Planting Date Performance</a:t>
            </a:r>
            <a:endParaRPr lang="en-US" dirty="0"/>
          </a:p>
        </p:txBody>
      </p:sp>
      <p:pic>
        <p:nvPicPr>
          <p:cNvPr id="4" name="Content Placeholder 3" descr="aerial seeded 002.jpg"/>
          <p:cNvPicPr>
            <a:picLocks noGrp="1" noChangeAspect="1"/>
          </p:cNvPicPr>
          <p:nvPr>
            <p:ph sz="half" idx="1"/>
          </p:nvPr>
        </p:nvPicPr>
        <p:blipFill>
          <a:blip r:embed="rId5" cstate="screen"/>
          <a:stretch>
            <a:fillRect/>
          </a:stretch>
        </p:blipFill>
        <p:spPr>
          <a:xfrm rot="16200000">
            <a:off x="417560" y="2148679"/>
            <a:ext cx="4575080" cy="3428999"/>
          </a:xfrm>
        </p:spPr>
      </p:pic>
      <p:sp>
        <p:nvSpPr>
          <p:cNvPr id="3" name="Content Placeholder 2"/>
          <p:cNvSpPr>
            <a:spLocks noGrp="1"/>
          </p:cNvSpPr>
          <p:nvPr>
            <p:ph sz="half" idx="2"/>
          </p:nvPr>
        </p:nvSpPr>
        <p:spPr/>
        <p:txBody>
          <a:bodyPr/>
          <a:lstStyle/>
          <a:p>
            <a:r>
              <a:rPr lang="en-US" dirty="0" smtClean="0"/>
              <a:t>Hairy Vetch</a:t>
            </a:r>
          </a:p>
          <a:p>
            <a:r>
              <a:rPr lang="en-US" dirty="0" smtClean="0"/>
              <a:t>Planted July 23</a:t>
            </a:r>
            <a:r>
              <a:rPr lang="en-US" baseline="30000" dirty="0" smtClean="0"/>
              <a:t>rd</a:t>
            </a:r>
            <a:r>
              <a:rPr lang="en-US" dirty="0" smtClean="0"/>
              <a:t> </a:t>
            </a:r>
          </a:p>
          <a:p>
            <a:pPr lvl="1"/>
            <a:r>
              <a:rPr lang="en-US" dirty="0" smtClean="0"/>
              <a:t>209 #/A Nitrogen </a:t>
            </a:r>
            <a:r>
              <a:rPr lang="en-US" dirty="0"/>
              <a:t>as of Dec. 23</a:t>
            </a:r>
          </a:p>
          <a:p>
            <a:r>
              <a:rPr lang="en-US" dirty="0" smtClean="0"/>
              <a:t>Planted </a:t>
            </a:r>
            <a:r>
              <a:rPr lang="en-US" dirty="0"/>
              <a:t>10 days later </a:t>
            </a:r>
            <a:endParaRPr lang="en-US" dirty="0" smtClean="0"/>
          </a:p>
          <a:p>
            <a:pPr lvl="1"/>
            <a:r>
              <a:rPr lang="en-US" dirty="0" smtClean="0"/>
              <a:t>168 #/A Nitrogen as of Dec. 23</a:t>
            </a:r>
            <a:endParaRPr lang="en-US" dirty="0"/>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5625675"/>
      </p:ext>
    </p:extLst>
  </p:cSld>
  <p:clrMapOvr>
    <a:masterClrMapping/>
  </p:clrMapOvr>
  <p:transition spd="slow" advTm="1634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933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75" y="-28575"/>
            <a:ext cx="9220200" cy="691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43000" y="5082898"/>
            <a:ext cx="7391400" cy="1200329"/>
          </a:xfrm>
          <a:prstGeom prst="rect">
            <a:avLst/>
          </a:prstGeom>
          <a:solidFill>
            <a:schemeClr val="bg1">
              <a:alpha val="70000"/>
            </a:schemeClr>
          </a:solidFill>
        </p:spPr>
        <p:txBody>
          <a:bodyPr wrap="square" rtlCol="0">
            <a:spAutoFit/>
          </a:bodyPr>
          <a:lstStyle/>
          <a:p>
            <a:r>
              <a:rPr lang="en-US" sz="3600" dirty="0" smtClean="0">
                <a:latin typeface="+mn-lt"/>
              </a:rPr>
              <a:t>Drilling cover crops produces the best stand that establishes the quickest</a:t>
            </a:r>
            <a:endParaRPr lang="en-US" sz="3600" dirty="0">
              <a:latin typeface="+mn-lt"/>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09378146"/>
      </p:ext>
    </p:extLst>
  </p:cSld>
  <p:clrMapOvr>
    <a:masterClrMapping/>
  </p:clrMapOvr>
  <p:transition spd="slow" advTm="1133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endParaRPr lang="en-US"/>
          </a:p>
        </p:txBody>
      </p:sp>
      <p:sp>
        <p:nvSpPr>
          <p:cNvPr id="34819" name="Rectangle 3"/>
          <p:cNvSpPr>
            <a:spLocks noGrp="1" noChangeArrowheads="1"/>
          </p:cNvSpPr>
          <p:nvPr>
            <p:ph idx="1"/>
          </p:nvPr>
        </p:nvSpPr>
        <p:spPr/>
        <p:txBody>
          <a:bodyPr/>
          <a:lstStyle/>
          <a:p>
            <a:endParaRPr lang="en-US"/>
          </a:p>
        </p:txBody>
      </p:sp>
      <p:pic>
        <p:nvPicPr>
          <p:cNvPr id="34820" name="Picture 4"/>
          <p:cNvPicPr>
            <a:picLocks noChangeAspect="1" noChangeArrowheads="1"/>
          </p:cNvPicPr>
          <p:nvPr/>
        </p:nvPicPr>
        <p:blipFill>
          <a:blip r:embed="rId5" cstate="screen"/>
          <a:srcRect/>
          <a:stretch>
            <a:fillRect/>
          </a:stretch>
        </p:blipFill>
        <p:spPr bwMode="auto">
          <a:xfrm>
            <a:off x="-21609" y="-34120"/>
            <a:ext cx="9189492" cy="6892119"/>
          </a:xfrm>
          <a:prstGeom prst="rect">
            <a:avLst/>
          </a:prstGeom>
          <a:noFill/>
          <a:ln w="9525">
            <a:noFill/>
            <a:miter lim="800000"/>
            <a:headEnd/>
            <a:tailEnd/>
          </a:ln>
          <a:effectLst/>
        </p:spPr>
      </p:pic>
      <p:sp>
        <p:nvSpPr>
          <p:cNvPr id="5" name="TextBox 4"/>
          <p:cNvSpPr txBox="1"/>
          <p:nvPr/>
        </p:nvSpPr>
        <p:spPr>
          <a:xfrm>
            <a:off x="2209800" y="6029980"/>
            <a:ext cx="5566973" cy="584775"/>
          </a:xfrm>
          <a:prstGeom prst="rect">
            <a:avLst/>
          </a:prstGeom>
          <a:solidFill>
            <a:schemeClr val="bg1"/>
          </a:solidFill>
        </p:spPr>
        <p:txBody>
          <a:bodyPr wrap="none" rtlCol="0">
            <a:spAutoFit/>
          </a:bodyPr>
          <a:lstStyle/>
          <a:p>
            <a:r>
              <a:rPr lang="en-US" sz="3200" dirty="0" smtClean="0">
                <a:latin typeface="+mj-lt"/>
              </a:rPr>
              <a:t>Broadcast/harrow     vs     Drilled</a:t>
            </a:r>
            <a:endParaRPr lang="en-US" sz="3200" dirty="0">
              <a:latin typeface="+mj-l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1304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mtClean="0"/>
          </a:p>
        </p:txBody>
      </p:sp>
      <p:sp>
        <p:nvSpPr>
          <p:cNvPr id="53251"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mtClean="0"/>
          </a:p>
        </p:txBody>
      </p:sp>
      <p:pic>
        <p:nvPicPr>
          <p:cNvPr id="53252" name="Picture 2" descr="C:\Documents and Settings\Ray McCormick\My Documents\My Pictures\Jasc Paint Shop Photo Album Images\IMG_0656.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7034"/>
            <a:ext cx="9144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85314458"/>
      </p:ext>
    </p:extLst>
  </p:cSld>
  <p:clrMapOvr>
    <a:masterClrMapping/>
  </p:clrMapOvr>
  <p:transition spd="slow" advTm="1594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Mvc-003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5"/>
          <p:cNvSpPr>
            <a:spLocks noChangeArrowheads="1"/>
          </p:cNvSpPr>
          <p:nvPr/>
        </p:nvSpPr>
        <p:spPr bwMode="auto">
          <a:xfrm>
            <a:off x="0" y="0"/>
            <a:ext cx="9144000" cy="1066800"/>
          </a:xfrm>
          <a:prstGeom prst="rect">
            <a:avLst/>
          </a:prstGeom>
          <a:solidFill>
            <a:srgbClr val="9966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3200" dirty="0">
                <a:solidFill>
                  <a:schemeClr val="bg1"/>
                </a:solidFill>
              </a:rPr>
              <a:t>Aerial Seeding Turnips, Oats and Rye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62668116"/>
      </p:ext>
    </p:extLst>
  </p:cSld>
  <p:clrMapOvr>
    <a:masterClrMapping/>
  </p:clrMapOvr>
  <p:transition spd="slow" advTm="1036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ts4.mm.bing.net/th?id=H.4821411196568467&amp;pid=1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1730" y="0"/>
            <a:ext cx="43688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98310" name="Picture 6" descr="http://ts2.mm.bing.net/th?id=H.4674669347209625&amp;pid=15.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1955" y="-228600"/>
            <a:ext cx="3842045" cy="2735538"/>
          </a:xfrm>
          <a:prstGeom prst="rect">
            <a:avLst/>
          </a:prstGeom>
          <a:noFill/>
          <a:extLst>
            <a:ext uri="{909E8E84-426E-40DD-AFC4-6F175D3DCCD1}">
              <a14:hiddenFill xmlns:a14="http://schemas.microsoft.com/office/drawing/2010/main">
                <a:solidFill>
                  <a:srgbClr val="FFFFFF"/>
                </a:solidFill>
              </a14:hiddenFill>
            </a:ext>
          </a:extLst>
        </p:spPr>
      </p:pic>
      <p:pic>
        <p:nvPicPr>
          <p:cNvPr id="98312" name="Picture 8" descr="http://ts3.mm.bing.net/th?id=H.4985599180605826&amp;pid=15.1"/>
          <p:cNvPicPr>
            <a:picLocks noChangeAspect="1" noChangeArrowheads="1"/>
          </p:cNvPicPr>
          <p:nvPr/>
        </p:nvPicPr>
        <p:blipFill rotWithShape="1">
          <a:blip r:embed="rId7">
            <a:extLst>
              <a:ext uri="{28A0092B-C50C-407E-A947-70E740481C1C}">
                <a14:useLocalDpi xmlns:a14="http://schemas.microsoft.com/office/drawing/2010/main" val="0"/>
              </a:ext>
            </a:extLst>
          </a:blip>
          <a:srcRect t="11839"/>
          <a:stretch/>
        </p:blipFill>
        <p:spPr bwMode="auto">
          <a:xfrm>
            <a:off x="5301954" y="1905000"/>
            <a:ext cx="3842045" cy="2314574"/>
          </a:xfrm>
          <a:prstGeom prst="rect">
            <a:avLst/>
          </a:prstGeom>
          <a:noFill/>
          <a:extLst>
            <a:ext uri="{909E8E84-426E-40DD-AFC4-6F175D3DCCD1}">
              <a14:hiddenFill xmlns:a14="http://schemas.microsoft.com/office/drawing/2010/main">
                <a:solidFill>
                  <a:srgbClr val="FFFFFF"/>
                </a:solidFill>
              </a14:hiddenFill>
            </a:ext>
          </a:extLst>
        </p:spPr>
      </p:pic>
      <p:pic>
        <p:nvPicPr>
          <p:cNvPr id="98314" name="Picture 10" descr="http://ts2.mm.bing.net/th?id=H.4723206803556061&amp;pid=15.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01955" y="3993673"/>
            <a:ext cx="3842046" cy="28738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36034" y="3643348"/>
            <a:ext cx="3788365" cy="2246769"/>
          </a:xfrm>
          <a:prstGeom prst="rect">
            <a:avLst/>
          </a:prstGeom>
          <a:noFill/>
        </p:spPr>
        <p:txBody>
          <a:bodyPr wrap="square" rtlCol="0">
            <a:spAutoFit/>
          </a:bodyPr>
          <a:lstStyle/>
          <a:p>
            <a:r>
              <a:rPr lang="en-US" sz="2800" dirty="0" err="1" smtClean="0">
                <a:latin typeface="+mn-lt"/>
              </a:rPr>
              <a:t>Cultipackers</a:t>
            </a:r>
            <a:r>
              <a:rPr lang="en-US" sz="2800" dirty="0" smtClean="0">
                <a:latin typeface="+mn-lt"/>
              </a:rPr>
              <a:t> and corrugated rollers can be used to improve seed-soil contact before/after broadcast seeding</a:t>
            </a:r>
            <a:endParaRPr lang="en-US" dirty="0">
              <a:latin typeface="+mn-lt"/>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4640054"/>
      </p:ext>
    </p:extLst>
  </p:cSld>
  <p:clrMapOvr>
    <a:masterClrMapping/>
  </p:clrMapOvr>
  <p:transition spd="slow" advTm="1685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838200" y="228600"/>
            <a:ext cx="7924800" cy="1143000"/>
          </a:xfrm>
        </p:spPr>
        <p:txBody>
          <a:bodyPr/>
          <a:lstStyle/>
          <a:p>
            <a:r>
              <a:rPr lang="en-US" dirty="0" smtClean="0"/>
              <a:t>Cover Crop Mixes</a:t>
            </a:r>
          </a:p>
        </p:txBody>
      </p:sp>
      <p:sp>
        <p:nvSpPr>
          <p:cNvPr id="6147" name="Content Placeholder 2"/>
          <p:cNvSpPr>
            <a:spLocks noGrp="1"/>
          </p:cNvSpPr>
          <p:nvPr>
            <p:ph idx="1"/>
          </p:nvPr>
        </p:nvSpPr>
        <p:spPr>
          <a:xfrm>
            <a:off x="609600" y="1524000"/>
            <a:ext cx="7848600" cy="4419600"/>
          </a:xfrm>
        </p:spPr>
        <p:txBody>
          <a:bodyPr>
            <a:normAutofit fontScale="92500" lnSpcReduction="10000"/>
          </a:bodyPr>
          <a:lstStyle/>
          <a:p>
            <a:r>
              <a:rPr lang="en-US" dirty="0" smtClean="0"/>
              <a:t>Can be companion crop to enhance growth</a:t>
            </a:r>
          </a:p>
          <a:p>
            <a:pPr lvl="1"/>
            <a:r>
              <a:rPr lang="en-US" dirty="0" err="1" smtClean="0"/>
              <a:t>ie</a:t>
            </a:r>
            <a:r>
              <a:rPr lang="en-US" dirty="0" smtClean="0"/>
              <a:t>. oats</a:t>
            </a:r>
          </a:p>
          <a:p>
            <a:r>
              <a:rPr lang="en-US" dirty="0" smtClean="0"/>
              <a:t>Mixing species can allow you to capture the benefits of multiple crop species</a:t>
            </a:r>
          </a:p>
          <a:p>
            <a:pPr lvl="1"/>
            <a:r>
              <a:rPr lang="en-US" dirty="0" err="1" smtClean="0"/>
              <a:t>ie</a:t>
            </a:r>
            <a:r>
              <a:rPr lang="en-US" dirty="0" smtClean="0"/>
              <a:t>. cereal grain + legume</a:t>
            </a:r>
          </a:p>
          <a:p>
            <a:r>
              <a:rPr lang="en-US" dirty="0" smtClean="0"/>
              <a:t>Some blends competitive/</a:t>
            </a:r>
            <a:r>
              <a:rPr lang="en-US" dirty="0" err="1" smtClean="0"/>
              <a:t>allelopathic</a:t>
            </a:r>
            <a:endParaRPr lang="en-US" dirty="0" smtClean="0"/>
          </a:p>
          <a:p>
            <a:r>
              <a:rPr lang="en-US" dirty="0" smtClean="0"/>
              <a:t>Can be difficult to control in spring</a:t>
            </a:r>
          </a:p>
          <a:p>
            <a:pPr lvl="1"/>
            <a:r>
              <a:rPr lang="en-US" dirty="0" smtClean="0"/>
              <a:t>Due to differences in growth patterns/maturity/species</a:t>
            </a:r>
          </a:p>
          <a:p>
            <a:endParaRPr lang="en-US" dirty="0" smtClean="0"/>
          </a:p>
          <a:p>
            <a:endParaRPr lang="en-US" dirty="0" smtClean="0"/>
          </a:p>
          <a:p>
            <a:pPr>
              <a:buFontTx/>
              <a:buNone/>
            </a:pPr>
            <a:endParaRPr lang="en-US" dirty="0" smtClean="0"/>
          </a:p>
          <a:p>
            <a:endParaRPr lang="en-US" dirty="0" smtClean="0"/>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0800" y="4800600"/>
            <a:ext cx="27432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16633733"/>
      </p:ext>
    </p:extLst>
  </p:cSld>
  <p:clrMapOvr>
    <a:masterClrMapping/>
  </p:clrMapOvr>
  <p:transition spd="slow" advTm="3551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p:cNvSpPr>
            <a:spLocks noGrp="1"/>
          </p:cNvSpPr>
          <p:nvPr>
            <p:ph idx="1"/>
          </p:nvPr>
        </p:nvSpPr>
        <p:spPr>
          <a:xfrm>
            <a:off x="914400" y="1598612"/>
            <a:ext cx="6781800" cy="2200275"/>
          </a:xfrm>
        </p:spPr>
        <p:txBody>
          <a:bodyPr rtlCol="0">
            <a:normAutofit fontScale="92500" lnSpcReduction="10000"/>
          </a:bodyPr>
          <a:lstStyle/>
          <a:p>
            <a:pPr eaLnBrk="1" fontAlgn="auto" hangingPunct="1">
              <a:spcAft>
                <a:spcPts val="0"/>
              </a:spcAft>
              <a:buFont typeface="Arial" panose="020B0604020202020204" pitchFamily="34" charset="0"/>
              <a:buChar char="•"/>
              <a:defRPr/>
            </a:pPr>
            <a:r>
              <a:rPr lang="en-US" altLang="en-US" dirty="0" smtClean="0"/>
              <a:t>Nitrogen</a:t>
            </a:r>
          </a:p>
          <a:p>
            <a:pPr lvl="1" eaLnBrk="1" fontAlgn="auto" hangingPunct="1">
              <a:spcAft>
                <a:spcPts val="0"/>
              </a:spcAft>
              <a:buFont typeface="Arial" panose="020B0604020202020204" pitchFamily="34" charset="0"/>
              <a:buChar char="–"/>
              <a:defRPr/>
            </a:pPr>
            <a:r>
              <a:rPr lang="en-US" altLang="en-US" dirty="0" smtClean="0"/>
              <a:t>Nitrogen scavenging (catch crops)</a:t>
            </a:r>
          </a:p>
          <a:p>
            <a:pPr lvl="1" eaLnBrk="1" fontAlgn="auto" hangingPunct="1">
              <a:spcAft>
                <a:spcPts val="0"/>
              </a:spcAft>
              <a:buFont typeface="Arial" panose="020B0604020202020204" pitchFamily="34" charset="0"/>
              <a:buChar char="–"/>
              <a:defRPr/>
            </a:pPr>
            <a:r>
              <a:rPr lang="en-US" altLang="en-US" dirty="0" smtClean="0"/>
              <a:t>Biological nitrogen fixation</a:t>
            </a:r>
          </a:p>
          <a:p>
            <a:pPr lvl="1" eaLnBrk="1" fontAlgn="auto" hangingPunct="1">
              <a:spcAft>
                <a:spcPts val="0"/>
              </a:spcAft>
              <a:buFont typeface="Arial" panose="020B0604020202020204" pitchFamily="34" charset="0"/>
              <a:buChar char="–"/>
              <a:defRPr/>
            </a:pPr>
            <a:r>
              <a:rPr lang="en-US" altLang="en-US" dirty="0" smtClean="0"/>
              <a:t>What is a realistic goal for adding N to the system?</a:t>
            </a:r>
          </a:p>
        </p:txBody>
      </p:sp>
      <p:pic>
        <p:nvPicPr>
          <p:cNvPr id="2150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2025" y="3780578"/>
            <a:ext cx="4076700" cy="3068743"/>
          </a:xfrm>
          <a:prstGeom prst="rect">
            <a:avLst/>
          </a:prstGeom>
          <a:noFill/>
          <a:ln w="6350">
            <a:noFill/>
            <a:miter lim="800000"/>
            <a:headEnd/>
            <a:tailEnd/>
          </a:ln>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685800" y="304800"/>
            <a:ext cx="8229600" cy="1143000"/>
          </a:xfrm>
          <a:prstGeom prst="rect">
            <a:avLst/>
          </a:prstGeom>
          <a:noFill/>
          <a:ln>
            <a:noFill/>
          </a:ln>
          <a:extLst/>
        </p:spPr>
        <p:txBody>
          <a:bodyPr anchor="ctr"/>
          <a:lstStyle>
            <a:lvl1pPr algn="l" rtl="0" eaLnBrk="0" fontAlgn="base" hangingPunct="0">
              <a:spcBef>
                <a:spcPct val="0"/>
              </a:spcBef>
              <a:spcAft>
                <a:spcPct val="0"/>
              </a:spcAft>
              <a:defRPr sz="3600">
                <a:solidFill>
                  <a:srgbClr val="00533E"/>
                </a:solidFill>
                <a:latin typeface="+mj-lt"/>
                <a:ea typeface="+mj-ea"/>
                <a:cs typeface="+mj-cs"/>
              </a:defRPr>
            </a:lvl1pPr>
            <a:lvl2pPr algn="l" rtl="0" eaLnBrk="0" fontAlgn="base" hangingPunct="0">
              <a:spcBef>
                <a:spcPct val="0"/>
              </a:spcBef>
              <a:spcAft>
                <a:spcPct val="0"/>
              </a:spcAft>
              <a:defRPr sz="3600">
                <a:solidFill>
                  <a:srgbClr val="00533E"/>
                </a:solidFill>
                <a:latin typeface="Verdana" pitchFamily="21" charset="0"/>
              </a:defRPr>
            </a:lvl2pPr>
            <a:lvl3pPr algn="l" rtl="0" eaLnBrk="0" fontAlgn="base" hangingPunct="0">
              <a:spcBef>
                <a:spcPct val="0"/>
              </a:spcBef>
              <a:spcAft>
                <a:spcPct val="0"/>
              </a:spcAft>
              <a:defRPr sz="3600">
                <a:solidFill>
                  <a:srgbClr val="00533E"/>
                </a:solidFill>
                <a:latin typeface="Verdana" pitchFamily="21" charset="0"/>
              </a:defRPr>
            </a:lvl3pPr>
            <a:lvl4pPr algn="l" rtl="0" eaLnBrk="0" fontAlgn="base" hangingPunct="0">
              <a:spcBef>
                <a:spcPct val="0"/>
              </a:spcBef>
              <a:spcAft>
                <a:spcPct val="0"/>
              </a:spcAft>
              <a:defRPr sz="3600">
                <a:solidFill>
                  <a:srgbClr val="00533E"/>
                </a:solidFill>
                <a:latin typeface="Verdana" pitchFamily="21" charset="0"/>
              </a:defRPr>
            </a:lvl4pPr>
            <a:lvl5pPr algn="l" rtl="0" eaLnBrk="0" fontAlgn="base" hangingPunct="0">
              <a:spcBef>
                <a:spcPct val="0"/>
              </a:spcBef>
              <a:spcAft>
                <a:spcPct val="0"/>
              </a:spcAft>
              <a:defRPr sz="3600">
                <a:solidFill>
                  <a:srgbClr val="00533E"/>
                </a:solidFill>
                <a:latin typeface="Verdana" pitchFamily="21" charset="0"/>
              </a:defRPr>
            </a:lvl5pPr>
            <a:lvl6pPr marL="457200" algn="l" rtl="0" fontAlgn="base">
              <a:spcBef>
                <a:spcPct val="0"/>
              </a:spcBef>
              <a:spcAft>
                <a:spcPct val="0"/>
              </a:spcAft>
              <a:defRPr sz="3600">
                <a:solidFill>
                  <a:srgbClr val="00533E"/>
                </a:solidFill>
                <a:latin typeface="Verdana" pitchFamily="21" charset="0"/>
              </a:defRPr>
            </a:lvl6pPr>
            <a:lvl7pPr marL="914400" algn="l" rtl="0" fontAlgn="base">
              <a:spcBef>
                <a:spcPct val="0"/>
              </a:spcBef>
              <a:spcAft>
                <a:spcPct val="0"/>
              </a:spcAft>
              <a:defRPr sz="3600">
                <a:solidFill>
                  <a:srgbClr val="00533E"/>
                </a:solidFill>
                <a:latin typeface="Verdana" pitchFamily="21" charset="0"/>
              </a:defRPr>
            </a:lvl7pPr>
            <a:lvl8pPr marL="1371600" algn="l" rtl="0" fontAlgn="base">
              <a:spcBef>
                <a:spcPct val="0"/>
              </a:spcBef>
              <a:spcAft>
                <a:spcPct val="0"/>
              </a:spcAft>
              <a:defRPr sz="3600">
                <a:solidFill>
                  <a:srgbClr val="00533E"/>
                </a:solidFill>
                <a:latin typeface="Verdana" pitchFamily="21" charset="0"/>
              </a:defRPr>
            </a:lvl8pPr>
            <a:lvl9pPr marL="1828800" algn="l" rtl="0" fontAlgn="base">
              <a:spcBef>
                <a:spcPct val="0"/>
              </a:spcBef>
              <a:spcAft>
                <a:spcPct val="0"/>
              </a:spcAft>
              <a:defRPr sz="3600">
                <a:solidFill>
                  <a:srgbClr val="00533E"/>
                </a:solidFill>
                <a:latin typeface="Verdana" pitchFamily="21" charset="0"/>
              </a:defRPr>
            </a:lvl9pPr>
          </a:lstStyle>
          <a:p>
            <a:pPr>
              <a:defRPr/>
            </a:pPr>
            <a:r>
              <a:rPr lang="en-US" sz="4000" kern="0" dirty="0" smtClean="0">
                <a:solidFill>
                  <a:schemeClr val="tx1"/>
                </a:solidFill>
              </a:rPr>
              <a:t>Plant Nutrient Production and Recycling</a:t>
            </a:r>
            <a:endParaRPr lang="en-US" sz="4000" kern="0" dirty="0">
              <a:solidFill>
                <a:schemeClr val="tx1"/>
              </a:solidFill>
            </a:endParaRPr>
          </a:p>
        </p:txBody>
      </p:sp>
      <p:pic>
        <p:nvPicPr>
          <p:cNvPr id="10240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25" y="3771900"/>
            <a:ext cx="41148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7157568"/>
      </p:ext>
    </p:extLst>
  </p:cSld>
  <p:clrMapOvr>
    <a:masterClrMapping/>
  </p:clrMapOvr>
  <p:transition spd="slow" advTm="1339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endParaRPr lang="en-US" altLang="en-US" smtClean="0"/>
          </a:p>
        </p:txBody>
      </p:sp>
      <p:sp>
        <p:nvSpPr>
          <p:cNvPr id="33795" name="Content Placeholder 2"/>
          <p:cNvSpPr>
            <a:spLocks noGrp="1"/>
          </p:cNvSpPr>
          <p:nvPr>
            <p:ph idx="1"/>
          </p:nvPr>
        </p:nvSpPr>
        <p:spPr/>
        <p:txBody>
          <a:bodyPr/>
          <a:lstStyle/>
          <a:p>
            <a:pPr eaLnBrk="1" hangingPunct="1"/>
            <a:endParaRPr lang="en-US" altLang="en-US" smtClean="0"/>
          </a:p>
        </p:txBody>
      </p:sp>
      <p:pic>
        <p:nvPicPr>
          <p:cNvPr id="33796" name="Picture 293"/>
          <p:cNvPicPr>
            <a:picLocks noChangeAspect="1" noChangeArrowheads="1"/>
          </p:cNvPicPr>
          <p:nvPr/>
        </p:nvPicPr>
        <p:blipFill>
          <a:blip r:embed="rId5">
            <a:extLst>
              <a:ext uri="{28A0092B-C50C-407E-A947-70E740481C1C}">
                <a14:useLocalDpi xmlns:a14="http://schemas.microsoft.com/office/drawing/2010/main" val="0"/>
              </a:ext>
            </a:extLst>
          </a:blip>
          <a:srcRect t="17143" r="426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1"/>
          <p:cNvSpPr>
            <a:spLocks noChangeArrowheads="1"/>
          </p:cNvSpPr>
          <p:nvPr/>
        </p:nvSpPr>
        <p:spPr bwMode="auto">
          <a:xfrm>
            <a:off x="0" y="6550025"/>
            <a:ext cx="8915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dirty="0">
                <a:latin typeface="Verdana" pitchFamily="21" charset="0"/>
                <a:hlinkClick r:id="rId6"/>
              </a:rPr>
              <a:t>http://www.greencoverseed.com/smartmix_web/smartmix_web.htm</a:t>
            </a:r>
            <a:endParaRPr lang="en-US" altLang="en-US" sz="1400" dirty="0">
              <a:latin typeface="Verdana" pitchFamily="21" charset="0"/>
            </a:endParaRPr>
          </a:p>
          <a:p>
            <a:pPr eaLnBrk="1" hangingPunct="1">
              <a:spcBef>
                <a:spcPct val="0"/>
              </a:spcBef>
              <a:buFontTx/>
              <a:buNone/>
            </a:pPr>
            <a:endParaRPr lang="en-US" altLang="en-US" sz="1400" dirty="0">
              <a:latin typeface="Verdana" pitchFamily="21"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71085842"/>
      </p:ext>
    </p:extLst>
  </p:cSld>
  <p:clrMapOvr>
    <a:masterClrMapping/>
  </p:clrMapOvr>
  <p:transition spd="slow" advTm="1273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Termination</a:t>
            </a:r>
            <a:endParaRPr lang="en-US" dirty="0"/>
          </a:p>
        </p:txBody>
      </p:sp>
      <p:sp>
        <p:nvSpPr>
          <p:cNvPr id="3" name="Content Placeholder 2"/>
          <p:cNvSpPr>
            <a:spLocks noGrp="1"/>
          </p:cNvSpPr>
          <p:nvPr>
            <p:ph idx="1"/>
          </p:nvPr>
        </p:nvSpPr>
        <p:spPr>
          <a:xfrm>
            <a:off x="762000" y="1596413"/>
            <a:ext cx="4267199" cy="4880587"/>
          </a:xfrm>
        </p:spPr>
        <p:txBody>
          <a:bodyPr>
            <a:normAutofit fontScale="92500" lnSpcReduction="10000"/>
          </a:bodyPr>
          <a:lstStyle/>
          <a:p>
            <a:r>
              <a:rPr lang="en-US" dirty="0" smtClean="0"/>
              <a:t>Herbicides, Roller Crimper, Mowing, Tillage…</a:t>
            </a:r>
          </a:p>
          <a:p>
            <a:r>
              <a:rPr lang="en-US" dirty="0" smtClean="0"/>
              <a:t>Many cover crops such as cereal rye are easiest to terminate around flowering or pollination</a:t>
            </a:r>
          </a:p>
          <a:p>
            <a:r>
              <a:rPr lang="en-US" dirty="0" smtClean="0"/>
              <a:t>Best control roller/crimping cereal rye at pollination (</a:t>
            </a:r>
            <a:r>
              <a:rPr lang="en-US" dirty="0" err="1" smtClean="0"/>
              <a:t>ave.</a:t>
            </a:r>
            <a:r>
              <a:rPr lang="en-US" dirty="0" smtClean="0"/>
              <a:t> 95% control)</a:t>
            </a:r>
          </a:p>
          <a:p>
            <a:pPr lvl="1"/>
            <a:endParaRPr lang="en-US" dirty="0" smtClean="0"/>
          </a:p>
        </p:txBody>
      </p:sp>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4343399" y="2085975"/>
            <a:ext cx="5486399" cy="411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8415725"/>
      </p:ext>
    </p:extLst>
  </p:cSld>
  <p:clrMapOvr>
    <a:masterClrMapping/>
  </p:clrMapOvr>
  <p:transition spd="slow" advTm="4188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685800" y="152400"/>
            <a:ext cx="8077200" cy="1143000"/>
          </a:xfrm>
        </p:spPr>
        <p:txBody>
          <a:bodyPr rtlCol="0">
            <a:noAutofit/>
          </a:bodyPr>
          <a:lstStyle/>
          <a:p>
            <a:pPr eaLnBrk="1" fontAlgn="auto" hangingPunct="1">
              <a:spcAft>
                <a:spcPts val="0"/>
              </a:spcAft>
              <a:defRPr/>
            </a:pPr>
            <a:r>
              <a:rPr lang="en-US" altLang="en-US" dirty="0" smtClean="0"/>
              <a:t>A </a:t>
            </a:r>
            <a:r>
              <a:rPr lang="en-US" altLang="en-US" dirty="0"/>
              <a:t>C</a:t>
            </a:r>
            <a:r>
              <a:rPr lang="en-US" altLang="en-US" dirty="0" smtClean="0"/>
              <a:t>over Crop Rotation for Your Farm</a:t>
            </a:r>
          </a:p>
        </p:txBody>
      </p:sp>
      <p:sp>
        <p:nvSpPr>
          <p:cNvPr id="36867" name="Content Placeholder 2"/>
          <p:cNvSpPr>
            <a:spLocks noGrp="1"/>
          </p:cNvSpPr>
          <p:nvPr>
            <p:ph idx="1"/>
          </p:nvPr>
        </p:nvSpPr>
        <p:spPr>
          <a:xfrm>
            <a:off x="685800" y="1524000"/>
            <a:ext cx="8305800" cy="4297363"/>
          </a:xfrm>
        </p:spPr>
        <p:txBody>
          <a:bodyPr rtlCol="0">
            <a:normAutofit/>
          </a:bodyPr>
          <a:lstStyle/>
          <a:p>
            <a:pPr marL="342900" lvl="1" indent="-342900" fontAlgn="auto">
              <a:spcAft>
                <a:spcPts val="0"/>
              </a:spcAft>
              <a:buFont typeface="Arial" panose="020B0604020202020204" pitchFamily="34" charset="0"/>
              <a:buChar char="•"/>
              <a:defRPr/>
            </a:pPr>
            <a:r>
              <a:rPr lang="en-US" altLang="en-US" dirty="0"/>
              <a:t>How can I build a crop and cover crop rotation that will help meet most of my cash crop N demands and build soil organic matter?</a:t>
            </a:r>
          </a:p>
          <a:p>
            <a:pPr lvl="1" fontAlgn="auto">
              <a:spcAft>
                <a:spcPts val="0"/>
              </a:spcAft>
              <a:buFont typeface="Arial" panose="020B0604020202020204" pitchFamily="34" charset="0"/>
              <a:buChar char="•"/>
              <a:defRPr/>
            </a:pPr>
            <a:r>
              <a:rPr lang="en-US" altLang="en-US" sz="2400" dirty="0" smtClean="0"/>
              <a:t>Example:</a:t>
            </a:r>
          </a:p>
          <a:p>
            <a:pPr lvl="1" eaLnBrk="1" fontAlgn="auto" hangingPunct="1">
              <a:spcAft>
                <a:spcPts val="0"/>
              </a:spcAft>
              <a:buFont typeface="Arial" panose="020B0604020202020204" pitchFamily="34" charset="0"/>
              <a:buChar char="–"/>
              <a:defRPr/>
            </a:pPr>
            <a:endParaRPr lang="en-US" altLang="en-US" sz="2400" dirty="0" smtClean="0"/>
          </a:p>
          <a:p>
            <a:pPr marL="457200" lvl="1" indent="0" eaLnBrk="1" fontAlgn="auto" hangingPunct="1">
              <a:spcAft>
                <a:spcPts val="0"/>
              </a:spcAft>
              <a:buFont typeface="Arial" panose="020B0604020202020204" pitchFamily="34" charset="0"/>
              <a:buNone/>
              <a:defRPr/>
            </a:pPr>
            <a:endParaRPr lang="en-US" altLang="en-US" sz="2400" dirty="0" smtClean="0"/>
          </a:p>
        </p:txBody>
      </p:sp>
      <p:graphicFrame>
        <p:nvGraphicFramePr>
          <p:cNvPr id="2" name="Table 1"/>
          <p:cNvGraphicFramePr>
            <a:graphicFrameLocks noGrp="1"/>
          </p:cNvGraphicFramePr>
          <p:nvPr>
            <p:extLst>
              <p:ext uri="{D42A27DB-BD31-4B8C-83A1-F6EECF244321}">
                <p14:modId xmlns:p14="http://schemas.microsoft.com/office/powerpoint/2010/main" val="296447723"/>
              </p:ext>
            </p:extLst>
          </p:nvPr>
        </p:nvGraphicFramePr>
        <p:xfrm>
          <a:off x="733410" y="3505200"/>
          <a:ext cx="8382015" cy="1456828"/>
        </p:xfrm>
        <a:graphic>
          <a:graphicData uri="http://schemas.openxmlformats.org/drawingml/2006/table">
            <a:tbl>
              <a:tblPr firstRow="1" bandRow="1">
                <a:tableStyleId>{5C22544A-7EE6-4342-B048-85BDC9FD1C3A}</a:tableStyleId>
              </a:tblPr>
              <a:tblGrid>
                <a:gridCol w="289035"/>
                <a:gridCol w="289035"/>
                <a:gridCol w="289035"/>
                <a:gridCol w="289035"/>
                <a:gridCol w="289035"/>
                <a:gridCol w="289035"/>
                <a:gridCol w="289035"/>
                <a:gridCol w="289035"/>
                <a:gridCol w="289035"/>
                <a:gridCol w="289035"/>
                <a:gridCol w="289035"/>
                <a:gridCol w="289035"/>
                <a:gridCol w="289035"/>
                <a:gridCol w="289035"/>
                <a:gridCol w="289035"/>
                <a:gridCol w="289035"/>
                <a:gridCol w="289035"/>
                <a:gridCol w="289035"/>
                <a:gridCol w="289035"/>
                <a:gridCol w="289035"/>
                <a:gridCol w="289035"/>
                <a:gridCol w="289035"/>
                <a:gridCol w="289035"/>
                <a:gridCol w="289035"/>
                <a:gridCol w="289035"/>
                <a:gridCol w="289035"/>
                <a:gridCol w="289035"/>
                <a:gridCol w="289035"/>
                <a:gridCol w="289035"/>
              </a:tblGrid>
              <a:tr h="390723">
                <a:tc gridSpan="11">
                  <a:txBody>
                    <a:bodyPr/>
                    <a:lstStyle/>
                    <a:p>
                      <a:pPr algn="ctr"/>
                      <a:r>
                        <a:rPr lang="en-US" sz="1800" dirty="0" smtClean="0"/>
                        <a:t>2014</a:t>
                      </a:r>
                      <a:endParaRPr lang="en-US" sz="1800" dirty="0"/>
                    </a:p>
                  </a:txBody>
                  <a:tcPr marT="45708" marB="45708"/>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gridSpan="11">
                  <a:txBody>
                    <a:bodyPr/>
                    <a:lstStyle/>
                    <a:p>
                      <a:pPr algn="ctr"/>
                      <a:r>
                        <a:rPr lang="en-US" sz="1800" dirty="0" smtClean="0"/>
                        <a:t>2015</a:t>
                      </a:r>
                      <a:endParaRPr lang="en-US" sz="1800" dirty="0"/>
                    </a:p>
                  </a:txBody>
                  <a:tcPr marT="45708" marB="45708"/>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gridSpan="7">
                  <a:txBody>
                    <a:bodyPr/>
                    <a:lstStyle/>
                    <a:p>
                      <a:pPr algn="ctr"/>
                      <a:r>
                        <a:rPr lang="en-US" sz="1800" dirty="0" smtClean="0"/>
                        <a:t>2016</a:t>
                      </a:r>
                      <a:endParaRPr lang="en-US" sz="1800" dirty="0"/>
                    </a:p>
                  </a:txBody>
                  <a:tcPr marT="45708" marB="45708"/>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90723">
                <a:tc>
                  <a:txBody>
                    <a:bodyPr/>
                    <a:lstStyle/>
                    <a:p>
                      <a:r>
                        <a:rPr lang="en-US" sz="1800" dirty="0" smtClean="0"/>
                        <a:t>J </a:t>
                      </a:r>
                      <a:endParaRPr lang="en-US" sz="1800" dirty="0"/>
                    </a:p>
                  </a:txBody>
                  <a:tcPr marT="45708" marB="45708"/>
                </a:tc>
                <a:tc>
                  <a:txBody>
                    <a:bodyPr/>
                    <a:lstStyle/>
                    <a:p>
                      <a:r>
                        <a:rPr lang="en-US" sz="1800" dirty="0" smtClean="0"/>
                        <a:t>F</a:t>
                      </a:r>
                      <a:endParaRPr lang="en-US" sz="1800" dirty="0"/>
                    </a:p>
                  </a:txBody>
                  <a:tcPr marT="45708" marB="45708"/>
                </a:tc>
                <a:tc>
                  <a:txBody>
                    <a:bodyPr/>
                    <a:lstStyle/>
                    <a:p>
                      <a:r>
                        <a:rPr lang="en-US" sz="1800" dirty="0" smtClean="0"/>
                        <a:t>M</a:t>
                      </a:r>
                      <a:endParaRPr lang="en-US" sz="1800" dirty="0"/>
                    </a:p>
                  </a:txBody>
                  <a:tcPr marT="45708" marB="45708"/>
                </a:tc>
                <a:tc>
                  <a:txBody>
                    <a:bodyPr/>
                    <a:lstStyle/>
                    <a:p>
                      <a:r>
                        <a:rPr lang="en-US" sz="1800" dirty="0" smtClean="0"/>
                        <a:t>A</a:t>
                      </a:r>
                      <a:endParaRPr lang="en-US" sz="1800" dirty="0"/>
                    </a:p>
                  </a:txBody>
                  <a:tcPr marT="45708" marB="45708"/>
                </a:tc>
                <a:tc>
                  <a:txBody>
                    <a:bodyPr/>
                    <a:lstStyle/>
                    <a:p>
                      <a:r>
                        <a:rPr lang="en-US" sz="1800" dirty="0" smtClean="0"/>
                        <a:t>J</a:t>
                      </a:r>
                      <a:endParaRPr lang="en-US" sz="1800" dirty="0"/>
                    </a:p>
                  </a:txBody>
                  <a:tcPr marT="45708" marB="45708"/>
                </a:tc>
                <a:tc>
                  <a:txBody>
                    <a:bodyPr/>
                    <a:lstStyle/>
                    <a:p>
                      <a:r>
                        <a:rPr lang="en-US" sz="1800" dirty="0" smtClean="0"/>
                        <a:t>J</a:t>
                      </a:r>
                      <a:endParaRPr lang="en-US" sz="1800" dirty="0"/>
                    </a:p>
                  </a:txBody>
                  <a:tcPr marT="45708" marB="45708"/>
                </a:tc>
                <a:tc>
                  <a:txBody>
                    <a:bodyPr/>
                    <a:lstStyle/>
                    <a:p>
                      <a:r>
                        <a:rPr lang="en-US" sz="1800" dirty="0" smtClean="0"/>
                        <a:t>A</a:t>
                      </a:r>
                      <a:endParaRPr lang="en-US" sz="1800" dirty="0"/>
                    </a:p>
                  </a:txBody>
                  <a:tcPr marT="45708" marB="45708"/>
                </a:tc>
                <a:tc>
                  <a:txBody>
                    <a:bodyPr/>
                    <a:lstStyle/>
                    <a:p>
                      <a:r>
                        <a:rPr lang="en-US" sz="1800" dirty="0" smtClean="0"/>
                        <a:t>S</a:t>
                      </a:r>
                      <a:endParaRPr lang="en-US" sz="1800" dirty="0"/>
                    </a:p>
                  </a:txBody>
                  <a:tcPr marT="45708" marB="45708"/>
                </a:tc>
                <a:tc>
                  <a:txBody>
                    <a:bodyPr/>
                    <a:lstStyle/>
                    <a:p>
                      <a:r>
                        <a:rPr lang="en-US" sz="1800" dirty="0" smtClean="0"/>
                        <a:t>O</a:t>
                      </a:r>
                      <a:endParaRPr lang="en-US" sz="1800" dirty="0"/>
                    </a:p>
                  </a:txBody>
                  <a:tcPr marT="45708" marB="45708"/>
                </a:tc>
                <a:tc>
                  <a:txBody>
                    <a:bodyPr/>
                    <a:lstStyle/>
                    <a:p>
                      <a:r>
                        <a:rPr lang="en-US" sz="1800" dirty="0" smtClean="0"/>
                        <a:t>N</a:t>
                      </a:r>
                      <a:endParaRPr lang="en-US" sz="1800" dirty="0"/>
                    </a:p>
                  </a:txBody>
                  <a:tcPr marT="45708" marB="45708"/>
                </a:tc>
                <a:tc>
                  <a:txBody>
                    <a:bodyPr/>
                    <a:lstStyle/>
                    <a:p>
                      <a:r>
                        <a:rPr lang="en-US" sz="1800" dirty="0" smtClean="0"/>
                        <a:t>D</a:t>
                      </a:r>
                      <a:endParaRPr lang="en-US" sz="1800" dirty="0"/>
                    </a:p>
                  </a:txBody>
                  <a:tcPr marT="45708" marB="45708"/>
                </a:tc>
                <a:tc>
                  <a:txBody>
                    <a:bodyPr/>
                    <a:lstStyle/>
                    <a:p>
                      <a:r>
                        <a:rPr lang="en-US" sz="1800" dirty="0" smtClean="0"/>
                        <a:t>J </a:t>
                      </a:r>
                      <a:endParaRPr lang="en-US" sz="1800" dirty="0"/>
                    </a:p>
                  </a:txBody>
                  <a:tcPr marT="45708" marB="45708"/>
                </a:tc>
                <a:tc>
                  <a:txBody>
                    <a:bodyPr/>
                    <a:lstStyle/>
                    <a:p>
                      <a:r>
                        <a:rPr lang="en-US" sz="1800" dirty="0" smtClean="0"/>
                        <a:t>F</a:t>
                      </a:r>
                      <a:endParaRPr lang="en-US" sz="1800" dirty="0"/>
                    </a:p>
                  </a:txBody>
                  <a:tcPr marT="45708" marB="45708"/>
                </a:tc>
                <a:tc>
                  <a:txBody>
                    <a:bodyPr/>
                    <a:lstStyle/>
                    <a:p>
                      <a:r>
                        <a:rPr lang="en-US" sz="1800" dirty="0" smtClean="0"/>
                        <a:t>M</a:t>
                      </a:r>
                      <a:endParaRPr lang="en-US" sz="1800" dirty="0"/>
                    </a:p>
                  </a:txBody>
                  <a:tcPr marT="45708" marB="45708"/>
                </a:tc>
                <a:tc>
                  <a:txBody>
                    <a:bodyPr/>
                    <a:lstStyle/>
                    <a:p>
                      <a:r>
                        <a:rPr lang="en-US" sz="1800" dirty="0" smtClean="0"/>
                        <a:t>A</a:t>
                      </a:r>
                      <a:endParaRPr lang="en-US" sz="1800" dirty="0"/>
                    </a:p>
                  </a:txBody>
                  <a:tcPr marT="45708" marB="45708"/>
                </a:tc>
                <a:tc>
                  <a:txBody>
                    <a:bodyPr/>
                    <a:lstStyle/>
                    <a:p>
                      <a:r>
                        <a:rPr lang="en-US" sz="1800" dirty="0" smtClean="0"/>
                        <a:t>J</a:t>
                      </a:r>
                      <a:endParaRPr lang="en-US" sz="1800" dirty="0"/>
                    </a:p>
                  </a:txBody>
                  <a:tcPr marT="45708" marB="45708"/>
                </a:tc>
                <a:tc>
                  <a:txBody>
                    <a:bodyPr/>
                    <a:lstStyle/>
                    <a:p>
                      <a:r>
                        <a:rPr lang="en-US" sz="1800" dirty="0" smtClean="0"/>
                        <a:t>J</a:t>
                      </a:r>
                      <a:endParaRPr lang="en-US" sz="1800" dirty="0"/>
                    </a:p>
                  </a:txBody>
                  <a:tcPr marT="45708" marB="45708"/>
                </a:tc>
                <a:tc>
                  <a:txBody>
                    <a:bodyPr/>
                    <a:lstStyle/>
                    <a:p>
                      <a:r>
                        <a:rPr lang="en-US" sz="1800" dirty="0" smtClean="0"/>
                        <a:t>A</a:t>
                      </a:r>
                      <a:endParaRPr lang="en-US" sz="1800" dirty="0"/>
                    </a:p>
                  </a:txBody>
                  <a:tcPr marT="45708" marB="45708"/>
                </a:tc>
                <a:tc>
                  <a:txBody>
                    <a:bodyPr/>
                    <a:lstStyle/>
                    <a:p>
                      <a:r>
                        <a:rPr lang="en-US" sz="1800" dirty="0" smtClean="0"/>
                        <a:t>S</a:t>
                      </a:r>
                      <a:endParaRPr lang="en-US" sz="1800" dirty="0"/>
                    </a:p>
                  </a:txBody>
                  <a:tcPr marT="45708" marB="45708"/>
                </a:tc>
                <a:tc>
                  <a:txBody>
                    <a:bodyPr/>
                    <a:lstStyle/>
                    <a:p>
                      <a:r>
                        <a:rPr lang="en-US" sz="1800" dirty="0" smtClean="0"/>
                        <a:t>O</a:t>
                      </a:r>
                      <a:endParaRPr lang="en-US" sz="1800" dirty="0"/>
                    </a:p>
                  </a:txBody>
                  <a:tcPr marT="45708" marB="45708"/>
                </a:tc>
                <a:tc>
                  <a:txBody>
                    <a:bodyPr/>
                    <a:lstStyle/>
                    <a:p>
                      <a:r>
                        <a:rPr lang="en-US" sz="1800" dirty="0" smtClean="0"/>
                        <a:t>N</a:t>
                      </a:r>
                      <a:endParaRPr lang="en-US" sz="1800" dirty="0"/>
                    </a:p>
                  </a:txBody>
                  <a:tcPr marT="45708" marB="45708"/>
                </a:tc>
                <a:tc>
                  <a:txBody>
                    <a:bodyPr/>
                    <a:lstStyle/>
                    <a:p>
                      <a:r>
                        <a:rPr lang="en-US" sz="1800" dirty="0" smtClean="0"/>
                        <a:t>D</a:t>
                      </a:r>
                      <a:endParaRPr lang="en-US" sz="1800" dirty="0"/>
                    </a:p>
                  </a:txBody>
                  <a:tcPr marT="45708" marB="45708"/>
                </a:tc>
                <a:tc>
                  <a:txBody>
                    <a:bodyPr/>
                    <a:lstStyle/>
                    <a:p>
                      <a:r>
                        <a:rPr lang="en-US" sz="1800" dirty="0" smtClean="0"/>
                        <a:t>J </a:t>
                      </a:r>
                      <a:endParaRPr lang="en-US" sz="1800" dirty="0"/>
                    </a:p>
                  </a:txBody>
                  <a:tcPr marT="45708" marB="45708"/>
                </a:tc>
                <a:tc>
                  <a:txBody>
                    <a:bodyPr/>
                    <a:lstStyle/>
                    <a:p>
                      <a:r>
                        <a:rPr lang="en-US" sz="1800" dirty="0" smtClean="0"/>
                        <a:t>F</a:t>
                      </a:r>
                      <a:endParaRPr lang="en-US" sz="1800" dirty="0"/>
                    </a:p>
                  </a:txBody>
                  <a:tcPr marT="45708" marB="45708"/>
                </a:tc>
                <a:tc>
                  <a:txBody>
                    <a:bodyPr/>
                    <a:lstStyle/>
                    <a:p>
                      <a:r>
                        <a:rPr lang="en-US" sz="1800" dirty="0" smtClean="0"/>
                        <a:t>M</a:t>
                      </a:r>
                      <a:endParaRPr lang="en-US" sz="1800" dirty="0"/>
                    </a:p>
                  </a:txBody>
                  <a:tcPr marT="45708" marB="45708"/>
                </a:tc>
                <a:tc>
                  <a:txBody>
                    <a:bodyPr/>
                    <a:lstStyle/>
                    <a:p>
                      <a:r>
                        <a:rPr lang="en-US" sz="1800" dirty="0" smtClean="0"/>
                        <a:t>A</a:t>
                      </a:r>
                      <a:endParaRPr lang="en-US" sz="1800" dirty="0"/>
                    </a:p>
                  </a:txBody>
                  <a:tcPr marT="45708" marB="45708"/>
                </a:tc>
                <a:tc>
                  <a:txBody>
                    <a:bodyPr/>
                    <a:lstStyle/>
                    <a:p>
                      <a:r>
                        <a:rPr lang="en-US" sz="1800" dirty="0" smtClean="0"/>
                        <a:t>J</a:t>
                      </a:r>
                      <a:endParaRPr lang="en-US" sz="1800" dirty="0"/>
                    </a:p>
                  </a:txBody>
                  <a:tcPr marT="45708" marB="45708"/>
                </a:tc>
                <a:tc>
                  <a:txBody>
                    <a:bodyPr/>
                    <a:lstStyle/>
                    <a:p>
                      <a:r>
                        <a:rPr lang="en-US" sz="1800" dirty="0" smtClean="0"/>
                        <a:t>J</a:t>
                      </a:r>
                      <a:endParaRPr lang="en-US" sz="1800" dirty="0"/>
                    </a:p>
                  </a:txBody>
                  <a:tcPr marT="45708" marB="45708"/>
                </a:tc>
                <a:tc>
                  <a:txBody>
                    <a:bodyPr/>
                    <a:lstStyle/>
                    <a:p>
                      <a:r>
                        <a:rPr lang="en-US" sz="1800" dirty="0" smtClean="0"/>
                        <a:t>A</a:t>
                      </a:r>
                      <a:endParaRPr lang="en-US" sz="1800" dirty="0"/>
                    </a:p>
                  </a:txBody>
                  <a:tcPr marT="45708" marB="45708"/>
                </a:tc>
              </a:tr>
              <a:tr h="675382">
                <a:tc>
                  <a:txBody>
                    <a:bodyPr/>
                    <a:lstStyle/>
                    <a:p>
                      <a:endParaRPr lang="en-US" sz="1800"/>
                    </a:p>
                  </a:txBody>
                  <a:tcPr marT="45708" marB="45708"/>
                </a:tc>
                <a:tc gridSpan="5">
                  <a:txBody>
                    <a:bodyPr/>
                    <a:lstStyle/>
                    <a:p>
                      <a:r>
                        <a:rPr lang="en-US" sz="1800" dirty="0" smtClean="0"/>
                        <a:t>Onions/ Lettuce</a:t>
                      </a:r>
                      <a:endParaRPr lang="en-US" sz="1800" dirty="0"/>
                    </a:p>
                  </a:txBody>
                  <a:tcPr marT="45708" marB="45708">
                    <a:solidFill>
                      <a:srgbClr val="FFFF00"/>
                    </a:solidFill>
                  </a:tcPr>
                </a:tc>
                <a:tc hMerge="1">
                  <a:txBody>
                    <a:bodyPr/>
                    <a:lstStyle/>
                    <a:p>
                      <a:endParaRPr lang="en-US" dirty="0"/>
                    </a:p>
                  </a:txBody>
                  <a:tcPr>
                    <a:solidFill>
                      <a:srgbClr val="FFFF00"/>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gridSpan="7">
                  <a:txBody>
                    <a:bodyPr/>
                    <a:lstStyle/>
                    <a:p>
                      <a:r>
                        <a:rPr lang="en-US" sz="1800" dirty="0" smtClean="0"/>
                        <a:t>Oats/</a:t>
                      </a:r>
                      <a:r>
                        <a:rPr lang="en-US" sz="1800" baseline="0" dirty="0" smtClean="0"/>
                        <a:t>Radish/ Crimson Clover</a:t>
                      </a:r>
                      <a:endParaRPr lang="en-US" sz="1800" dirty="0"/>
                    </a:p>
                  </a:txBody>
                  <a:tcPr marT="45708" marB="45708">
                    <a:solidFill>
                      <a:srgbClr val="92D050"/>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solidFill>
                      <a:srgbClr val="92D050"/>
                    </a:solidFill>
                  </a:tcPr>
                </a:tc>
                <a:tc hMerge="1">
                  <a:txBody>
                    <a:bodyPr/>
                    <a:lstStyle/>
                    <a:p>
                      <a:endParaRPr lang="en-US" sz="1800" dirty="0"/>
                    </a:p>
                  </a:txBody>
                  <a:tcPr marT="45708" marB="45708"/>
                </a:tc>
                <a:tc hMerge="1">
                  <a:txBody>
                    <a:bodyPr/>
                    <a:lstStyle/>
                    <a:p>
                      <a:endParaRPr lang="en-US" sz="1800" dirty="0"/>
                    </a:p>
                  </a:txBody>
                  <a:tcPr marT="45708" marB="45708"/>
                </a:tc>
                <a:tc hMerge="1">
                  <a:txBody>
                    <a:bodyPr/>
                    <a:lstStyle/>
                    <a:p>
                      <a:endParaRPr lang="en-US" sz="1800" dirty="0"/>
                    </a:p>
                  </a:txBody>
                  <a:tcPr marT="45708" marB="45708"/>
                </a:tc>
                <a:tc gridSpan="6">
                  <a:txBody>
                    <a:bodyPr/>
                    <a:lstStyle/>
                    <a:p>
                      <a:r>
                        <a:rPr lang="en-US" sz="1800" dirty="0" smtClean="0"/>
                        <a:t>Tomatoes</a:t>
                      </a:r>
                      <a:endParaRPr lang="en-US" sz="1800" dirty="0"/>
                    </a:p>
                  </a:txBody>
                  <a:tcPr marT="45708" marB="45708">
                    <a:solidFill>
                      <a:srgbClr val="FFFF00"/>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gridSpan="6">
                  <a:txBody>
                    <a:bodyPr/>
                    <a:lstStyle/>
                    <a:p>
                      <a:r>
                        <a:rPr lang="en-US" sz="1800" dirty="0" smtClean="0"/>
                        <a:t>Hairy</a:t>
                      </a:r>
                      <a:r>
                        <a:rPr lang="en-US" sz="1800" baseline="0" dirty="0" smtClean="0"/>
                        <a:t> vetch + Cereal Rye</a:t>
                      </a:r>
                      <a:endParaRPr lang="en-US" sz="1800" dirty="0"/>
                    </a:p>
                  </a:txBody>
                  <a:tcPr marT="45708" marB="45708">
                    <a:solidFill>
                      <a:srgbClr val="92D050"/>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gridSpan="4">
                  <a:txBody>
                    <a:bodyPr/>
                    <a:lstStyle/>
                    <a:p>
                      <a:r>
                        <a:rPr lang="en-US" sz="1800" dirty="0" smtClean="0"/>
                        <a:t>Cucumber</a:t>
                      </a:r>
                      <a:endParaRPr lang="en-US" sz="1800" dirty="0"/>
                    </a:p>
                  </a:txBody>
                  <a:tcPr marT="45708" marB="45708">
                    <a:solidFill>
                      <a:srgbClr val="FFFF00"/>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74011486"/>
      </p:ext>
    </p:extLst>
  </p:cSld>
  <p:clrMapOvr>
    <a:masterClrMapping/>
  </p:clrMapOvr>
  <p:transition spd="slow" advTm="4935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43000"/>
          </a:xfrm>
        </p:spPr>
        <p:txBody>
          <a:bodyPr>
            <a:noAutofit/>
          </a:bodyPr>
          <a:lstStyle/>
          <a:p>
            <a:r>
              <a:rPr lang="en-US" dirty="0"/>
              <a:t>Tips to Success with Cover Crops</a:t>
            </a:r>
          </a:p>
        </p:txBody>
      </p:sp>
      <p:sp>
        <p:nvSpPr>
          <p:cNvPr id="3" name="Content Placeholder 2"/>
          <p:cNvSpPr>
            <a:spLocks noGrp="1"/>
          </p:cNvSpPr>
          <p:nvPr>
            <p:ph idx="1"/>
          </p:nvPr>
        </p:nvSpPr>
        <p:spPr>
          <a:xfrm>
            <a:off x="533400" y="1524000"/>
            <a:ext cx="8458200" cy="5105400"/>
          </a:xfrm>
        </p:spPr>
        <p:txBody>
          <a:bodyPr>
            <a:normAutofit fontScale="92500" lnSpcReduction="20000"/>
          </a:bodyPr>
          <a:lstStyle/>
          <a:p>
            <a:r>
              <a:rPr lang="en-US" dirty="0" smtClean="0"/>
              <a:t>Manage </a:t>
            </a:r>
            <a:r>
              <a:rPr lang="en-US" dirty="0"/>
              <a:t>the cover crop as another crop</a:t>
            </a:r>
          </a:p>
          <a:p>
            <a:r>
              <a:rPr lang="en-US" dirty="0"/>
              <a:t>Have a “Plan B”</a:t>
            </a:r>
          </a:p>
          <a:p>
            <a:pPr lvl="1"/>
            <a:r>
              <a:rPr lang="en-US" dirty="0"/>
              <a:t>Know that weather and crop growth might require a modification to your management </a:t>
            </a:r>
            <a:r>
              <a:rPr lang="en-US" dirty="0" smtClean="0"/>
              <a:t>plan</a:t>
            </a:r>
          </a:p>
          <a:p>
            <a:r>
              <a:rPr lang="en-US" dirty="0" smtClean="0"/>
              <a:t>Consider planting date when choosing a cover crop</a:t>
            </a:r>
            <a:endParaRPr lang="en-US" dirty="0"/>
          </a:p>
          <a:p>
            <a:r>
              <a:rPr lang="en-US" dirty="0" smtClean="0"/>
              <a:t>Don’t </a:t>
            </a:r>
            <a:r>
              <a:rPr lang="en-US" dirty="0"/>
              <a:t>give up if at first you don’t succeed</a:t>
            </a:r>
          </a:p>
          <a:p>
            <a:pPr lvl="1"/>
            <a:r>
              <a:rPr lang="en-US" b="1" dirty="0"/>
              <a:t>Learn</a:t>
            </a:r>
            <a:r>
              <a:rPr lang="en-US" dirty="0"/>
              <a:t> from your experiences and explore ways to </a:t>
            </a:r>
            <a:r>
              <a:rPr lang="en-US" dirty="0" smtClean="0"/>
              <a:t>overcome </a:t>
            </a:r>
            <a:r>
              <a:rPr lang="en-US" dirty="0"/>
              <a:t>any </a:t>
            </a:r>
            <a:r>
              <a:rPr lang="en-US" dirty="0" smtClean="0"/>
              <a:t>challenges</a:t>
            </a:r>
          </a:p>
          <a:p>
            <a:pPr lvl="1"/>
            <a:r>
              <a:rPr lang="en-US" dirty="0" smtClean="0"/>
              <a:t>Different </a:t>
            </a:r>
            <a:r>
              <a:rPr lang="en-US" dirty="0"/>
              <a:t>soils and field conditions can change the performance of these cover </a:t>
            </a:r>
            <a:r>
              <a:rPr lang="en-US" dirty="0" smtClean="0"/>
              <a:t>crops</a:t>
            </a:r>
          </a:p>
          <a:p>
            <a:pPr lvl="1"/>
            <a:r>
              <a:rPr lang="en-US" dirty="0" smtClean="0"/>
              <a:t>Keep records on what you have done so you can determine what works best for you!</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32360116"/>
      </p:ext>
    </p:extLst>
  </p:cSld>
  <p:clrMapOvr>
    <a:masterClrMapping/>
  </p:clrMapOvr>
  <p:transition spd="slow" advTm="4766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r>
              <a:rPr lang="en-US" altLang="en-US" dirty="0" smtClean="0"/>
              <a:t>Information on Cover Crops</a:t>
            </a:r>
          </a:p>
        </p:txBody>
      </p:sp>
      <p:pic>
        <p:nvPicPr>
          <p:cNvPr id="38916" name="Content Placeholder 4" descr="MCCP3_medium.jpg"/>
          <p:cNvPicPr>
            <a:picLocks noGrp="1" noChangeAspect="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838200" y="1524000"/>
            <a:ext cx="2692400" cy="3311525"/>
          </a:xfrm>
        </p:spPr>
      </p:pic>
      <p:sp>
        <p:nvSpPr>
          <p:cNvPr id="38917" name="Text Placeholder 7"/>
          <p:cNvSpPr>
            <a:spLocks noGrp="1"/>
          </p:cNvSpPr>
          <p:nvPr>
            <p:ph type="body" sz="quarter" idx="3"/>
          </p:nvPr>
        </p:nvSpPr>
        <p:spPr>
          <a:xfrm>
            <a:off x="6172200" y="1447800"/>
            <a:ext cx="2667000" cy="2895600"/>
          </a:xfrm>
        </p:spPr>
        <p:txBody>
          <a:bodyPr/>
          <a:lstStyle/>
          <a:p>
            <a:r>
              <a:rPr lang="en-US" altLang="en-US" dirty="0" smtClean="0"/>
              <a:t>-University Extension</a:t>
            </a:r>
          </a:p>
          <a:p>
            <a:r>
              <a:rPr lang="en-US" altLang="en-US" dirty="0" smtClean="0"/>
              <a:t>- Field Days</a:t>
            </a:r>
          </a:p>
          <a:p>
            <a:pPr eaLnBrk="1" hangingPunct="1"/>
            <a:r>
              <a:rPr lang="en-US" altLang="en-US" dirty="0" smtClean="0"/>
              <a:t>-Seed Dealers</a:t>
            </a:r>
          </a:p>
          <a:p>
            <a:pPr eaLnBrk="1" hangingPunct="1"/>
            <a:r>
              <a:rPr lang="en-US" altLang="en-US" dirty="0" smtClean="0"/>
              <a:t>-Conferences</a:t>
            </a:r>
          </a:p>
        </p:txBody>
      </p:sp>
      <p:pic>
        <p:nvPicPr>
          <p:cNvPr id="38918" name="Content Placeholder 5" descr="CCFG_Cover_forDTC%20(2).jpg"/>
          <p:cNvPicPr>
            <a:picLocks noGrp="1" noChangeAspect="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3810000" y="2209800"/>
            <a:ext cx="2362200" cy="4348163"/>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75976853"/>
      </p:ext>
    </p:extLst>
  </p:cSld>
  <p:clrMapOvr>
    <a:masterClrMapping/>
  </p:clrMapOvr>
  <p:transition spd="slow" advTm="3114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3049"/>
            <a:ext cx="8077200" cy="1143000"/>
          </a:xfrm>
        </p:spPr>
        <p:txBody>
          <a:bodyPr/>
          <a:lstStyle/>
          <a:p>
            <a:r>
              <a:rPr lang="en-US" dirty="0" smtClean="0"/>
              <a:t>Great Success</a:t>
            </a:r>
            <a:endParaRPr lang="en-US" dirty="0"/>
          </a:p>
        </p:txBody>
      </p:sp>
      <p:pic>
        <p:nvPicPr>
          <p:cNvPr id="3" name="Picture 2" descr="winter10 037.jpg"/>
          <p:cNvPicPr>
            <a:picLocks noChangeAspect="1"/>
          </p:cNvPicPr>
          <p:nvPr/>
        </p:nvPicPr>
        <p:blipFill>
          <a:blip r:embed="rId5" cstate="screen"/>
          <a:stretch>
            <a:fillRect/>
          </a:stretch>
        </p:blipFill>
        <p:spPr>
          <a:xfrm>
            <a:off x="762000" y="990600"/>
            <a:ext cx="6400800" cy="48006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10755586"/>
      </p:ext>
    </p:extLst>
  </p:cSld>
  <p:clrMapOvr>
    <a:masterClrMapping/>
  </p:clrMapOvr>
  <p:transition spd="slow" advTm="3394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768353" y="5109883"/>
            <a:ext cx="1938461" cy="1371600"/>
          </a:xfrm>
          <a:prstGeom prst="rect">
            <a:avLst/>
          </a:prstGeom>
        </p:spPr>
      </p:pic>
      <p:pic>
        <p:nvPicPr>
          <p:cNvPr id="5" name="Picture 4"/>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535891" y="5195937"/>
            <a:ext cx="1062087" cy="1199491"/>
          </a:xfrm>
          <a:prstGeom prst="rect">
            <a:avLst/>
          </a:prstGeom>
        </p:spPr>
      </p:pic>
      <p:sp>
        <p:nvSpPr>
          <p:cNvPr id="3" name="Rectangle 2"/>
          <p:cNvSpPr/>
          <p:nvPr/>
        </p:nvSpPr>
        <p:spPr>
          <a:xfrm>
            <a:off x="4509247" y="762000"/>
            <a:ext cx="3872753" cy="769441"/>
          </a:xfrm>
          <a:prstGeom prst="rect">
            <a:avLst/>
          </a:prstGeom>
        </p:spPr>
        <p:txBody>
          <a:bodyPr wrap="square">
            <a:spAutoFit/>
          </a:bodyPr>
          <a:lstStyle/>
          <a:p>
            <a:r>
              <a:rPr lang="en-US" sz="4400" dirty="0">
                <a:latin typeface="+mj-lt"/>
              </a:rPr>
              <a:t>To reach us</a:t>
            </a:r>
          </a:p>
        </p:txBody>
      </p:sp>
      <p:graphicFrame>
        <p:nvGraphicFramePr>
          <p:cNvPr id="2" name="Table 1"/>
          <p:cNvGraphicFramePr>
            <a:graphicFrameLocks noGrp="1"/>
          </p:cNvGraphicFramePr>
          <p:nvPr>
            <p:extLst>
              <p:ext uri="{D42A27DB-BD31-4B8C-83A1-F6EECF244321}">
                <p14:modId xmlns:p14="http://schemas.microsoft.com/office/powerpoint/2010/main" val="2073491875"/>
              </p:ext>
            </p:extLst>
          </p:nvPr>
        </p:nvGraphicFramePr>
        <p:xfrm>
          <a:off x="3429000" y="1752600"/>
          <a:ext cx="5181600" cy="3221768"/>
        </p:xfrm>
        <a:graphic>
          <a:graphicData uri="http://schemas.openxmlformats.org/drawingml/2006/table">
            <a:tbl>
              <a:tblPr firstRow="1" bandRow="1">
                <a:tableStyleId>{5FD0F851-EC5A-4D38-B0AD-8093EC10F338}</a:tableStyleId>
              </a:tblPr>
              <a:tblGrid>
                <a:gridCol w="1762813"/>
                <a:gridCol w="3418787"/>
              </a:tblGrid>
              <a:tr h="559848">
                <a:tc>
                  <a:txBody>
                    <a:bodyPr/>
                    <a:lstStyle/>
                    <a:p>
                      <a:r>
                        <a:rPr lang="en-US" dirty="0" smtClean="0">
                          <a:latin typeface="+mj-lt"/>
                        </a:rPr>
                        <a:t>Contacts</a:t>
                      </a:r>
                      <a:endParaRPr lang="en-US" dirty="0">
                        <a:latin typeface="+mj-lt"/>
                      </a:endParaRPr>
                    </a:p>
                  </a:txBody>
                  <a:tcPr anchor="b"/>
                </a:tc>
                <a:tc>
                  <a:txBody>
                    <a:bodyPr/>
                    <a:lstStyle/>
                    <a:p>
                      <a:r>
                        <a:rPr lang="en-US" dirty="0" smtClean="0">
                          <a:latin typeface="+mj-lt"/>
                        </a:rPr>
                        <a:t>Contact information</a:t>
                      </a:r>
                      <a:endParaRPr lang="en-US" dirty="0">
                        <a:latin typeface="+mj-lt"/>
                      </a:endParaRPr>
                    </a:p>
                  </a:txBody>
                  <a:tcPr anchor="b"/>
                </a:tc>
              </a:tr>
              <a:tr h="665480">
                <a:tc>
                  <a:txBody>
                    <a:bodyPr/>
                    <a:lstStyle/>
                    <a:p>
                      <a:r>
                        <a:rPr lang="en-US" dirty="0" smtClean="0">
                          <a:solidFill>
                            <a:schemeClr val="tx1"/>
                          </a:solidFill>
                          <a:latin typeface="+mj-lt"/>
                        </a:rPr>
                        <a:t>Nathan Johanning</a:t>
                      </a:r>
                      <a:endParaRPr lang="en-US" dirty="0">
                        <a:solidFill>
                          <a:schemeClr val="tx1"/>
                        </a:solidFill>
                        <a:latin typeface="+mj-lt"/>
                      </a:endParaRPr>
                    </a:p>
                  </a:txBody>
                  <a:tcPr/>
                </a:tc>
                <a:tc>
                  <a:txBody>
                    <a:bodyPr/>
                    <a:lstStyle/>
                    <a:p>
                      <a:r>
                        <a:rPr lang="en-US" dirty="0" smtClean="0">
                          <a:latin typeface="+mj-lt"/>
                          <a:hlinkClick r:id="rId8"/>
                        </a:rPr>
                        <a:t>njohann@illinois.edu</a:t>
                      </a:r>
                      <a:r>
                        <a:rPr lang="en-US" dirty="0" smtClean="0">
                          <a:latin typeface="+mj-lt"/>
                        </a:rPr>
                        <a:t> </a:t>
                      </a:r>
                      <a:endParaRPr lang="en-US" dirty="0">
                        <a:latin typeface="+mj-lt"/>
                      </a:endParaRPr>
                    </a:p>
                  </a:txBody>
                  <a:tcPr/>
                </a:tc>
              </a:tr>
              <a:tr h="665480">
                <a:tc>
                  <a:txBody>
                    <a:bodyPr/>
                    <a:lstStyle/>
                    <a:p>
                      <a:r>
                        <a:rPr lang="en-US" dirty="0" smtClean="0">
                          <a:solidFill>
                            <a:schemeClr val="tx1"/>
                          </a:solidFill>
                          <a:latin typeface="+mj-lt"/>
                        </a:rPr>
                        <a:t>Jeff Kindhart</a:t>
                      </a:r>
                      <a:endParaRPr lang="en-US" dirty="0">
                        <a:solidFill>
                          <a:schemeClr val="tx1"/>
                        </a:solidFill>
                        <a:latin typeface="+mj-lt"/>
                      </a:endParaRPr>
                    </a:p>
                  </a:txBody>
                  <a:tcPr/>
                </a:tc>
                <a:tc>
                  <a:txBody>
                    <a:bodyPr/>
                    <a:lstStyle/>
                    <a:p>
                      <a:r>
                        <a:rPr lang="en-US" dirty="0" smtClean="0">
                          <a:latin typeface="+mj-lt"/>
                          <a:hlinkClick r:id="rId9"/>
                        </a:rPr>
                        <a:t>jkindhar@illinois.edu</a:t>
                      </a:r>
                      <a:r>
                        <a:rPr lang="en-US" dirty="0" smtClean="0">
                          <a:latin typeface="+mj-lt"/>
                        </a:rPr>
                        <a:t> </a:t>
                      </a:r>
                      <a:endParaRPr lang="en-US" dirty="0">
                        <a:latin typeface="+mj-lt"/>
                      </a:endParaRPr>
                    </a:p>
                  </a:txBody>
                  <a:tcPr/>
                </a:tc>
              </a:tr>
              <a:tr h="665480">
                <a:tc>
                  <a:txBody>
                    <a:bodyPr/>
                    <a:lstStyle/>
                    <a:p>
                      <a:r>
                        <a:rPr lang="en-US" dirty="0" smtClean="0">
                          <a:solidFill>
                            <a:schemeClr val="tx1"/>
                          </a:solidFill>
                          <a:latin typeface="+mj-lt"/>
                        </a:rPr>
                        <a:t>Sam Wortman</a:t>
                      </a:r>
                      <a:endParaRPr lang="en-US" dirty="0">
                        <a:solidFill>
                          <a:schemeClr val="tx1"/>
                        </a:solidFill>
                        <a:latin typeface="+mj-lt"/>
                      </a:endParaRPr>
                    </a:p>
                  </a:txBody>
                  <a:tcPr/>
                </a:tc>
                <a:tc>
                  <a:txBody>
                    <a:bodyPr/>
                    <a:lstStyle/>
                    <a:p>
                      <a:r>
                        <a:rPr lang="en-US" dirty="0" smtClean="0">
                          <a:latin typeface="+mj-lt"/>
                          <a:hlinkClick r:id="rId10"/>
                        </a:rPr>
                        <a:t>swortman@illinois.edu</a:t>
                      </a:r>
                      <a:endParaRPr lang="en-US" dirty="0" smtClean="0">
                        <a:latin typeface="+mj-lt"/>
                      </a:endParaRPr>
                    </a:p>
                    <a:p>
                      <a:endParaRPr lang="en-US" dirty="0">
                        <a:latin typeface="+mj-lt"/>
                      </a:endParaRPr>
                    </a:p>
                  </a:txBody>
                  <a:tcPr/>
                </a:tc>
              </a:tr>
              <a:tr h="665480">
                <a:tc>
                  <a:txBody>
                    <a:bodyPr/>
                    <a:lstStyle/>
                    <a:p>
                      <a:r>
                        <a:rPr lang="en-US" sz="1800" kern="1200" dirty="0" smtClean="0">
                          <a:solidFill>
                            <a:schemeClr val="tx1"/>
                          </a:solidFill>
                          <a:latin typeface="+mj-lt"/>
                          <a:ea typeface="+mn-ea"/>
                          <a:cs typeface="+mn-cs"/>
                        </a:rPr>
                        <a:t>Rick Weinzierl</a:t>
                      </a:r>
                      <a:endParaRPr lang="en-US" sz="1800" kern="1200" dirty="0">
                        <a:solidFill>
                          <a:schemeClr val="tx1"/>
                        </a:solidFill>
                        <a:latin typeface="+mj-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j-lt"/>
                          <a:ea typeface="+mn-ea"/>
                          <a:cs typeface="+mn-cs"/>
                          <a:hlinkClick r:id="rId11"/>
                        </a:rPr>
                        <a:t>weinzier@illinois.edu</a:t>
                      </a:r>
                      <a:endParaRPr lang="en-US" sz="1800" kern="1200" dirty="0" smtClean="0">
                        <a:solidFill>
                          <a:schemeClr val="tx1"/>
                        </a:solidFill>
                        <a:latin typeface="+mj-lt"/>
                        <a:ea typeface="+mn-ea"/>
                        <a:cs typeface="+mn-cs"/>
                      </a:endParaRPr>
                    </a:p>
                    <a:p>
                      <a:r>
                        <a:rPr lang="en-US" dirty="0" smtClean="0">
                          <a:latin typeface="+mj-lt"/>
                        </a:rPr>
                        <a:t> </a:t>
                      </a:r>
                      <a:endParaRPr lang="en-US" dirty="0">
                        <a:latin typeface="+mj-lt"/>
                      </a:endParaRPr>
                    </a:p>
                  </a:txBody>
                  <a:tcPr/>
                </a:tc>
              </a:tr>
            </a:tbl>
          </a:graphicData>
        </a:graphic>
      </p:graphicFrame>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21713370"/>
      </p:ext>
    </p:extLst>
  </p:cSld>
  <p:clrMapOvr>
    <a:masterClrMapping/>
  </p:clrMapOvr>
  <p:transition advTm="1221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If you have questions … </a:t>
            </a:r>
            <a:endParaRPr lang="en-US" dirty="0"/>
          </a:p>
        </p:txBody>
      </p:sp>
      <p:pic>
        <p:nvPicPr>
          <p:cNvPr id="4" name="Content Placeholder 10" descr="Illinois Migrant Council - Mozilla Firefox"/>
          <p:cNvPicPr>
            <a:picLocks noChangeAspect="1"/>
          </p:cNvPicPr>
          <p:nvPr/>
        </p:nvPicPr>
        <p:blipFill rotWithShape="1">
          <a:blip r:embed="rId7"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sp>
        <p:nvSpPr>
          <p:cNvPr id="6" name="Content Placeholder 5"/>
          <p:cNvSpPr>
            <a:spLocks noGrp="1"/>
          </p:cNvSpPr>
          <p:nvPr>
            <p:ph idx="1"/>
          </p:nvPr>
        </p:nvSpPr>
        <p:spPr>
          <a:xfrm>
            <a:off x="685800" y="1596413"/>
            <a:ext cx="8305800" cy="4297363"/>
          </a:xfrm>
        </p:spPr>
        <p:txBody>
          <a:bodyPr/>
          <a:lstStyle/>
          <a:p>
            <a:r>
              <a:rPr lang="en-US" dirty="0" smtClean="0"/>
              <a:t>University of Illinois Extension Local Food Systems and Small Farms team</a:t>
            </a:r>
          </a:p>
          <a:p>
            <a:pPr lvl="1"/>
            <a:r>
              <a:rPr lang="en-US" dirty="0">
                <a:hlinkClick r:id="rId8"/>
              </a:rPr>
              <a:t>http://web.extension.illinois.edu/smallfarm</a:t>
            </a:r>
            <a:r>
              <a:rPr lang="en-US" dirty="0" smtClean="0">
                <a:hlinkClick r:id="rId8"/>
              </a:rPr>
              <a:t>/</a:t>
            </a:r>
            <a:endParaRPr lang="en-US" dirty="0" smtClean="0"/>
          </a:p>
          <a:p>
            <a:r>
              <a:rPr lang="en-US" dirty="0" smtClean="0"/>
              <a:t>USDA’s Start2Farm site</a:t>
            </a:r>
          </a:p>
          <a:p>
            <a:pPr lvl="1"/>
            <a:r>
              <a:rPr lang="en-US" dirty="0">
                <a:hlinkClick r:id="rId9"/>
              </a:rPr>
              <a:t>http://www.start2farm.gov</a:t>
            </a:r>
            <a:r>
              <a:rPr lang="en-US" dirty="0" smtClean="0">
                <a:hlinkClick r:id="rId9"/>
              </a:rPr>
              <a:t>/</a:t>
            </a:r>
            <a:r>
              <a:rPr lang="en-US" dirty="0" smtClean="0"/>
              <a:t> </a:t>
            </a:r>
            <a:endParaRPr lang="en-US" dirty="0"/>
          </a:p>
        </p:txBody>
      </p:sp>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35701635"/>
      </p:ext>
    </p:extLst>
  </p:cSld>
  <p:clrMapOvr>
    <a:masterClrMapping/>
  </p:clrMapOvr>
  <p:transition spd="slow" advTm="3804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158038" cy="1143000"/>
          </a:xfrm>
        </p:spPr>
        <p:txBody>
          <a:bodyPr rtlCol="0">
            <a:noAutofit/>
          </a:bodyPr>
          <a:lstStyle/>
          <a:p>
            <a:pPr eaLnBrk="1" fontAlgn="auto" hangingPunct="1">
              <a:spcAft>
                <a:spcPts val="0"/>
              </a:spcAft>
              <a:defRPr/>
            </a:pPr>
            <a:r>
              <a:rPr lang="en-US" spc="50" dirty="0" smtClean="0">
                <a:ln w="11430"/>
              </a:rPr>
              <a:t>Will you be able to replace synthetic N on your farm?</a:t>
            </a:r>
            <a:endParaRPr lang="en-US" sz="4800" dirty="0"/>
          </a:p>
        </p:txBody>
      </p:sp>
      <p:sp>
        <p:nvSpPr>
          <p:cNvPr id="22531" name="Rectangle 4"/>
          <p:cNvSpPr>
            <a:spLocks noChangeArrowheads="1"/>
          </p:cNvSpPr>
          <p:nvPr/>
        </p:nvSpPr>
        <p:spPr bwMode="auto">
          <a:xfrm>
            <a:off x="838200" y="2057400"/>
            <a:ext cx="777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charset="0"/>
              <a:buChar char="•"/>
              <a:defRPr sz="3200">
                <a:solidFill>
                  <a:schemeClr val="tx1"/>
                </a:solidFill>
                <a:latin typeface="Calibri" pitchFamily="34" charset="0"/>
              </a:defRPr>
            </a:lvl1pPr>
            <a:lvl2pPr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1" eaLnBrk="1" hangingPunct="1">
              <a:spcBef>
                <a:spcPct val="0"/>
              </a:spcBef>
              <a:buFontTx/>
              <a:buNone/>
            </a:pPr>
            <a:r>
              <a:rPr lang="en-US" altLang="en-US" sz="2400" dirty="0">
                <a:latin typeface="Verdana" pitchFamily="21" charset="0"/>
                <a:hlinkClick r:id="rId5"/>
              </a:rPr>
              <a:t>http://</a:t>
            </a:r>
            <a:r>
              <a:rPr lang="en-US" altLang="en-US" sz="2400" dirty="0" smtClean="0">
                <a:latin typeface="Verdana" pitchFamily="21" charset="0"/>
                <a:hlinkClick r:id="rId5"/>
              </a:rPr>
              <a:t>smallfarms.oregonstate.edu/calculator</a:t>
            </a:r>
            <a:r>
              <a:rPr lang="en-US" altLang="en-US" sz="2400" dirty="0" smtClean="0">
                <a:latin typeface="Verdana" pitchFamily="21" charset="0"/>
              </a:rPr>
              <a:t> </a:t>
            </a:r>
            <a:endParaRPr lang="en-US" altLang="en-US" sz="2400" dirty="0">
              <a:latin typeface="Verdana" pitchFamily="21" charset="0"/>
            </a:endParaRPr>
          </a:p>
        </p:txBody>
      </p:sp>
      <p:pic>
        <p:nvPicPr>
          <p:cNvPr id="2253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462" y="2667000"/>
            <a:ext cx="829627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56782028"/>
      </p:ext>
    </p:extLst>
  </p:cSld>
  <p:clrMapOvr>
    <a:masterClrMapping/>
  </p:clrMapOvr>
  <p:transition spd="slow" advTm="3263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rtlCol="0">
            <a:noAutofit/>
          </a:bodyPr>
          <a:lstStyle/>
          <a:p>
            <a:pPr eaLnBrk="1" fontAlgn="auto" hangingPunct="1">
              <a:spcAft>
                <a:spcPts val="0"/>
              </a:spcAft>
              <a:defRPr/>
            </a:pPr>
            <a:r>
              <a:rPr lang="en-US" altLang="en-US" dirty="0" smtClean="0"/>
              <a:t>Soil Organic Matter (SOM) has economic value</a:t>
            </a:r>
          </a:p>
        </p:txBody>
      </p:sp>
      <p:sp>
        <p:nvSpPr>
          <p:cNvPr id="37891" name="Content Placeholder 2"/>
          <p:cNvSpPr>
            <a:spLocks noGrp="1"/>
          </p:cNvSpPr>
          <p:nvPr>
            <p:ph idx="1"/>
          </p:nvPr>
        </p:nvSpPr>
        <p:spPr>
          <a:xfrm>
            <a:off x="762000" y="1596413"/>
            <a:ext cx="8077200" cy="4956787"/>
          </a:xfrm>
        </p:spPr>
        <p:txBody>
          <a:bodyPr>
            <a:normAutofit lnSpcReduction="10000"/>
          </a:bodyPr>
          <a:lstStyle/>
          <a:p>
            <a:r>
              <a:rPr lang="en-US" altLang="en-US" sz="2800" dirty="0"/>
              <a:t>Cover crops are key to building SOM!</a:t>
            </a:r>
          </a:p>
          <a:p>
            <a:pPr eaLnBrk="1" hangingPunct="1"/>
            <a:r>
              <a:rPr lang="en-US" altLang="en-US" sz="2800" dirty="0" smtClean="0"/>
              <a:t>Every 1% point increase in SOM adds about 1 inch of water holding capacity/acre, each inch is 1 week in a drought</a:t>
            </a:r>
          </a:p>
          <a:p>
            <a:pPr eaLnBrk="1" hangingPunct="1"/>
            <a:r>
              <a:rPr lang="en-US" altLang="en-US" sz="2800" dirty="0" smtClean="0"/>
              <a:t>Water infiltration and soil aggregation increases, while erosion and bulk density decreases</a:t>
            </a:r>
          </a:p>
          <a:p>
            <a:r>
              <a:rPr lang="en-US" altLang="en-US" sz="2800" dirty="0"/>
              <a:t>Nutrient efficiency improves</a:t>
            </a:r>
          </a:p>
          <a:p>
            <a:pPr lvl="1"/>
            <a:r>
              <a:rPr lang="en-US" altLang="en-US" sz="2400" dirty="0" smtClean="0"/>
              <a:t>Value of N from SOM: $9-$15/acre</a:t>
            </a:r>
          </a:p>
          <a:p>
            <a:r>
              <a:rPr lang="en-US" altLang="en-US" sz="2800" dirty="0" smtClean="0"/>
              <a:t>Increased SOM and cover cropping have shown yield </a:t>
            </a:r>
            <a:r>
              <a:rPr lang="en-US" altLang="en-US" sz="2800" dirty="0"/>
              <a:t>stability in years with low rainfall, compared to rotations without cover </a:t>
            </a:r>
            <a:r>
              <a:rPr lang="en-US" altLang="en-US" sz="2800" dirty="0" smtClean="0"/>
              <a:t>crops</a:t>
            </a:r>
            <a:endParaRPr lang="en-US" alt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13866823"/>
      </p:ext>
    </p:extLst>
  </p:cSld>
  <p:clrMapOvr>
    <a:masterClrMapping/>
  </p:clrMapOvr>
  <p:transition spd="slow" advTm="4980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990600" y="304799"/>
            <a:ext cx="8001000" cy="1179261"/>
          </a:xfrm>
        </p:spPr>
        <p:txBody>
          <a:bodyPr>
            <a:noAutofit/>
          </a:bodyPr>
          <a:lstStyle/>
          <a:p>
            <a:pPr eaLnBrk="1" hangingPunct="1">
              <a:defRPr/>
            </a:pPr>
            <a:r>
              <a:rPr lang="en-US" dirty="0" smtClean="0"/>
              <a:t>Tillage Can Reduce Soil Organic Matter</a:t>
            </a:r>
          </a:p>
        </p:txBody>
      </p:sp>
      <p:pic>
        <p:nvPicPr>
          <p:cNvPr id="13315" name="Picture 5" descr="aberfig12-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484061"/>
            <a:ext cx="6096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6"/>
          <p:cNvSpPr txBox="1">
            <a:spLocks noChangeArrowheads="1"/>
          </p:cNvSpPr>
          <p:nvPr/>
        </p:nvSpPr>
        <p:spPr bwMode="auto">
          <a:xfrm>
            <a:off x="1600200" y="6500561"/>
            <a:ext cx="3048000" cy="307975"/>
          </a:xfrm>
          <a:prstGeom prst="rect">
            <a:avLst/>
          </a:prstGeom>
          <a:noFill/>
          <a:ln w="9525">
            <a:noFill/>
            <a:miter lim="800000"/>
            <a:headEnd/>
            <a:tailEnd/>
          </a:ln>
        </p:spPr>
        <p:txBody>
          <a:bodyPr>
            <a:spAutoFit/>
          </a:bodyPr>
          <a:lstStyle/>
          <a:p>
            <a:pPr>
              <a:spcBef>
                <a:spcPct val="50000"/>
              </a:spcBef>
              <a:defRPr/>
            </a:pPr>
            <a:r>
              <a:rPr lang="en-US" sz="1400" dirty="0">
                <a:latin typeface="+mj-lt"/>
              </a:rPr>
              <a:t>(Brady and Weil 1999)</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56431872"/>
      </p:ext>
    </p:extLst>
  </p:cSld>
  <p:clrMapOvr>
    <a:masterClrMapping/>
  </p:clrMapOvr>
  <p:transition spd="slow" advTm="3973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Content Placeholder 3" descr="sieg_4.JPG"/>
          <p:cNvPicPr>
            <a:picLocks noGrp="1" noChangeAspect="1"/>
          </p:cNvPicPr>
          <p:nvPr>
            <p:ph idx="4294967295"/>
          </p:nvPr>
        </p:nvPicPr>
        <p:blipFill>
          <a:blip r:embed="rId5">
            <a:extLst>
              <a:ext uri="{28A0092B-C50C-407E-A947-70E740481C1C}">
                <a14:useLocalDpi xmlns:a14="http://schemas.microsoft.com/office/drawing/2010/main" val="0"/>
              </a:ext>
            </a:extLst>
          </a:blip>
          <a:srcRect/>
          <a:stretch>
            <a:fillRect/>
          </a:stretch>
        </p:blipFill>
        <p:spPr>
          <a:xfrm>
            <a:off x="1676400" y="1219200"/>
            <a:ext cx="6035675" cy="4525963"/>
          </a:xfrm>
        </p:spPr>
      </p:pic>
      <p:sp>
        <p:nvSpPr>
          <p:cNvPr id="5" name="Rectangle 4"/>
          <p:cNvSpPr/>
          <p:nvPr/>
        </p:nvSpPr>
        <p:spPr>
          <a:xfrm>
            <a:off x="1676400" y="6019799"/>
            <a:ext cx="3352800" cy="338137"/>
          </a:xfrm>
          <a:prstGeom prst="rect">
            <a:avLst/>
          </a:prstGeom>
        </p:spPr>
        <p:txBody>
          <a:bodyPr>
            <a:spAutoFit/>
          </a:bodyPr>
          <a:lstStyle/>
          <a:p>
            <a:pPr>
              <a:defRPr/>
            </a:pPr>
            <a:r>
              <a:rPr lang="en-US" sz="1600" i="1" dirty="0" smtClean="0">
                <a:latin typeface="+mj-lt"/>
              </a:rPr>
              <a:t>- Photo </a:t>
            </a:r>
            <a:r>
              <a:rPr lang="en-US" sz="1600" i="1" dirty="0">
                <a:latin typeface="+mj-lt"/>
              </a:rPr>
              <a:t>courtesy of S. </a:t>
            </a:r>
            <a:r>
              <a:rPr lang="en-US" sz="1600" i="1" dirty="0" err="1" smtClean="0">
                <a:latin typeface="+mj-lt"/>
              </a:rPr>
              <a:t>Snapp</a:t>
            </a:r>
            <a:endParaRPr lang="en-US" sz="1600" i="1" dirty="0">
              <a:latin typeface="+mj-lt"/>
            </a:endParaRPr>
          </a:p>
        </p:txBody>
      </p:sp>
      <p:sp>
        <p:nvSpPr>
          <p:cNvPr id="6" name="Title 1"/>
          <p:cNvSpPr txBox="1">
            <a:spLocks/>
          </p:cNvSpPr>
          <p:nvPr/>
        </p:nvSpPr>
        <p:spPr>
          <a:xfrm>
            <a:off x="34247" y="228600"/>
            <a:ext cx="9144000" cy="838200"/>
          </a:xfrm>
          <a:prstGeom prst="rect">
            <a:avLst/>
          </a:prstGeom>
        </p:spPr>
        <p:txBody>
          <a:bodyPr anchor="ctr"/>
          <a:lstStyle/>
          <a:p>
            <a:pPr algn="ctr">
              <a:defRPr/>
            </a:pPr>
            <a:r>
              <a:rPr lang="en-US" sz="3600" dirty="0">
                <a:latin typeface="+mj-lt"/>
              </a:rPr>
              <a:t>Profitable </a:t>
            </a:r>
            <a:r>
              <a:rPr lang="en-US" sz="3600" dirty="0" smtClean="0">
                <a:latin typeface="+mj-lt"/>
              </a:rPr>
              <a:t>Production Practices Can Actually Increase Organic Matter!</a:t>
            </a:r>
            <a:endParaRPr lang="en-US" sz="3600" dirty="0">
              <a:latin typeface="+mj-l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69570400"/>
      </p:ext>
    </p:extLst>
  </p:cSld>
  <p:clrMapOvr>
    <a:masterClrMapping/>
  </p:clrMapOvr>
  <p:transition spd="slow" advTm="1418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2.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3.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4.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5.xml><?xml version="1.0" encoding="utf-8"?>
<p:tagLst xmlns:a="http://schemas.openxmlformats.org/drawingml/2006/main" xmlns:r="http://schemas.openxmlformats.org/officeDocument/2006/relationships" xmlns:p="http://schemas.openxmlformats.org/presentationml/2006/main">
  <p:tag name="DVSHAPEID" val="0uhWvCQomImT50qU5y4Znw"/>
</p:tagLst>
</file>

<file path=ppt/tags/tag6.xml><?xml version="1.0" encoding="utf-8"?>
<p:tagLst xmlns:a="http://schemas.openxmlformats.org/drawingml/2006/main" xmlns:r="http://schemas.openxmlformats.org/officeDocument/2006/relationships" xmlns:p="http://schemas.openxmlformats.org/presentationml/2006/main">
  <p:tag name="DVSECTIONID" val="ezdaKHeWyBnZyZ2cDqRSoa"/>
</p:tagLst>
</file>

<file path=ppt/tags/tag7.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ags/tag8.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heme/theme1.xml><?xml version="1.0" encoding="utf-8"?>
<a:theme xmlns:a="http://schemas.openxmlformats.org/drawingml/2006/main" name="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7955</TotalTime>
  <Words>4764</Words>
  <Application>Microsoft Office PowerPoint</Application>
  <PresentationFormat>On-screen Show (4:3)</PresentationFormat>
  <Paragraphs>401</Paragraphs>
  <Slides>57</Slides>
  <Notes>57</Notes>
  <HiddenSlides>0</HiddenSlides>
  <MMClips>57</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57</vt:i4>
      </vt:variant>
    </vt:vector>
  </HeadingPairs>
  <TitlesOfParts>
    <vt:vector size="67" baseType="lpstr">
      <vt:lpstr>ＭＳ Ｐゴシック</vt:lpstr>
      <vt:lpstr>Arial</vt:lpstr>
      <vt:lpstr>Calibri</vt:lpstr>
      <vt:lpstr>Cambria</vt:lpstr>
      <vt:lpstr>Georgia</vt:lpstr>
      <vt:lpstr>Times New Roman</vt:lpstr>
      <vt:lpstr>Verdana</vt:lpstr>
      <vt:lpstr>Wingdings</vt:lpstr>
      <vt:lpstr>Training</vt:lpstr>
      <vt:lpstr>Office Theme</vt:lpstr>
      <vt:lpstr>Preparing a New Generation  of Illinois Fruit and Vegetable Farmers  a USDA NIFA Beginning Farmer and Rancher  Development Program Project  Grant # 2012-49400-19565  http://www.newillinoisfarmers.org   </vt:lpstr>
      <vt:lpstr>Preparing a New Generation  of Illinois Fruit and Vegetable Farmers  Cover Crops for Vegetable and Fruit Production in Illinois</vt:lpstr>
      <vt:lpstr>Cover Crops Defined</vt:lpstr>
      <vt:lpstr>Why Use Cover Crops?</vt:lpstr>
      <vt:lpstr>PowerPoint Presentation</vt:lpstr>
      <vt:lpstr>Will you be able to replace synthetic N on your farm?</vt:lpstr>
      <vt:lpstr>Soil Organic Matter (SOM) has economic value</vt:lpstr>
      <vt:lpstr>Tillage Can Reduce Soil Organic Matter</vt:lpstr>
      <vt:lpstr>PowerPoint Presentation</vt:lpstr>
      <vt:lpstr>Cover Crops are an Important Soil Conservation Tool</vt:lpstr>
      <vt:lpstr>Fuel Soil Microbial Communities</vt:lpstr>
      <vt:lpstr>Habitat for Beneficial Insects</vt:lpstr>
      <vt:lpstr>Weed Suppression</vt:lpstr>
      <vt:lpstr>Biofumigation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Cover Crops for Vegetable Cropping Systems in Illinois</vt:lpstr>
      <vt:lpstr>How to Use Cover Crops in Vegetable Crop Systems</vt:lpstr>
      <vt:lpstr>How to Use Cover Crops in Vegetable Crop Systems</vt:lpstr>
      <vt:lpstr>No-till/Cover Crop Benefits in Fruit and Vegetable Production</vt:lpstr>
      <vt:lpstr>PowerPoint Presentation</vt:lpstr>
      <vt:lpstr>PowerPoint Presentation</vt:lpstr>
      <vt:lpstr>PowerPoint Presentation</vt:lpstr>
      <vt:lpstr>Buckwheat</vt:lpstr>
      <vt:lpstr>Oats (Spring Oats)</vt:lpstr>
      <vt:lpstr>Crimson Clover</vt:lpstr>
      <vt:lpstr>Red Clover</vt:lpstr>
      <vt:lpstr>Hairy Vetch</vt:lpstr>
      <vt:lpstr>Oilseed Radish</vt:lpstr>
      <vt:lpstr>Cereal Rye</vt:lpstr>
      <vt:lpstr>PowerPoint Presentation</vt:lpstr>
      <vt:lpstr>Annual Ryegrass</vt:lpstr>
      <vt:lpstr>Proper Cover Crop Selection  and Management is Important</vt:lpstr>
      <vt:lpstr>PowerPoint Presentation</vt:lpstr>
      <vt:lpstr>PowerPoint Presentation</vt:lpstr>
      <vt:lpstr>Planting </vt:lpstr>
      <vt:lpstr>PowerPoint Presentation</vt:lpstr>
      <vt:lpstr>Planting Date Performance</vt:lpstr>
      <vt:lpstr>PowerPoint Presentation</vt:lpstr>
      <vt:lpstr>PowerPoint Presentation</vt:lpstr>
      <vt:lpstr>PowerPoint Presentation</vt:lpstr>
      <vt:lpstr>PowerPoint Presentation</vt:lpstr>
      <vt:lpstr>PowerPoint Presentation</vt:lpstr>
      <vt:lpstr>Cover Crop Mixes</vt:lpstr>
      <vt:lpstr>PowerPoint Presentation</vt:lpstr>
      <vt:lpstr>Termination</vt:lpstr>
      <vt:lpstr>A Cover Crop Rotation for Your Farm</vt:lpstr>
      <vt:lpstr>Tips to Success with Cover Crops</vt:lpstr>
      <vt:lpstr>Information on Cover Crops</vt:lpstr>
      <vt:lpstr>Great Success</vt:lpstr>
      <vt:lpstr>PowerPoint Presentation</vt:lpstr>
      <vt:lpstr>If you have questions … </vt:lpstr>
    </vt:vector>
  </TitlesOfParts>
  <Company>University of Illinois Extension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plumerm</dc:creator>
  <cp:lastModifiedBy>Hosier, Mary</cp:lastModifiedBy>
  <cp:revision>229</cp:revision>
  <dcterms:created xsi:type="dcterms:W3CDTF">2009-12-07T15:28:25Z</dcterms:created>
  <dcterms:modified xsi:type="dcterms:W3CDTF">2016-04-26T20:57:40Z</dcterms:modified>
</cp:coreProperties>
</file>