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3"/>
  </p:notesMasterIdLst>
  <p:handoutMasterIdLst>
    <p:handoutMasterId r:id="rId74"/>
  </p:handoutMasterIdLst>
  <p:sldIdLst>
    <p:sldId id="494" r:id="rId2"/>
    <p:sldId id="259" r:id="rId3"/>
    <p:sldId id="432" r:id="rId4"/>
    <p:sldId id="464" r:id="rId5"/>
    <p:sldId id="450" r:id="rId6"/>
    <p:sldId id="433" r:id="rId7"/>
    <p:sldId id="466" r:id="rId8"/>
    <p:sldId id="436" r:id="rId9"/>
    <p:sldId id="467" r:id="rId10"/>
    <p:sldId id="438" r:id="rId11"/>
    <p:sldId id="470" r:id="rId12"/>
    <p:sldId id="447" r:id="rId13"/>
    <p:sldId id="483" r:id="rId14"/>
    <p:sldId id="481" r:id="rId15"/>
    <p:sldId id="342" r:id="rId16"/>
    <p:sldId id="348" r:id="rId17"/>
    <p:sldId id="484" r:id="rId18"/>
    <p:sldId id="435" r:id="rId19"/>
    <p:sldId id="319" r:id="rId20"/>
    <p:sldId id="486" r:id="rId21"/>
    <p:sldId id="320" r:id="rId22"/>
    <p:sldId id="485" r:id="rId23"/>
    <p:sldId id="351" r:id="rId24"/>
    <p:sldId id="352" r:id="rId25"/>
    <p:sldId id="492" r:id="rId26"/>
    <p:sldId id="353" r:id="rId27"/>
    <p:sldId id="487" r:id="rId28"/>
    <p:sldId id="361" r:id="rId29"/>
    <p:sldId id="360" r:id="rId30"/>
    <p:sldId id="378" r:id="rId31"/>
    <p:sldId id="379" r:id="rId32"/>
    <p:sldId id="332" r:id="rId33"/>
    <p:sldId id="457" r:id="rId34"/>
    <p:sldId id="460" r:id="rId35"/>
    <p:sldId id="489" r:id="rId36"/>
    <p:sldId id="490" r:id="rId37"/>
    <p:sldId id="493" r:id="rId38"/>
    <p:sldId id="396" r:id="rId39"/>
    <p:sldId id="397" r:id="rId40"/>
    <p:sldId id="365" r:id="rId41"/>
    <p:sldId id="366" r:id="rId42"/>
    <p:sldId id="384" r:id="rId43"/>
    <p:sldId id="386" r:id="rId44"/>
    <p:sldId id="369" r:id="rId45"/>
    <p:sldId id="370" r:id="rId46"/>
    <p:sldId id="491" r:id="rId47"/>
    <p:sldId id="373" r:id="rId48"/>
    <p:sldId id="399" r:id="rId49"/>
    <p:sldId id="401" r:id="rId50"/>
    <p:sldId id="451" r:id="rId51"/>
    <p:sldId id="459" r:id="rId52"/>
    <p:sldId id="453" r:id="rId53"/>
    <p:sldId id="452" r:id="rId54"/>
    <p:sldId id="455" r:id="rId55"/>
    <p:sldId id="471" r:id="rId56"/>
    <p:sldId id="473" r:id="rId57"/>
    <p:sldId id="472" r:id="rId58"/>
    <p:sldId id="480" r:id="rId59"/>
    <p:sldId id="476" r:id="rId60"/>
    <p:sldId id="478" r:id="rId61"/>
    <p:sldId id="465" r:id="rId62"/>
    <p:sldId id="456" r:id="rId63"/>
    <p:sldId id="276" r:id="rId64"/>
    <p:sldId id="429" r:id="rId65"/>
    <p:sldId id="426" r:id="rId66"/>
    <p:sldId id="427" r:id="rId67"/>
    <p:sldId id="428" r:id="rId68"/>
    <p:sldId id="430" r:id="rId69"/>
    <p:sldId id="469" r:id="rId70"/>
    <p:sldId id="268" r:id="rId71"/>
    <p:sldId id="495" r:id="rId72"/>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494"/>
            <p14:sldId id="259"/>
          </p14:sldIdLst>
        </p14:section>
        <p14:section name="Compost def" id="{C53CE4C3-E811-486E-897D-61C0B3FA6A81}">
          <p14:sldIdLst>
            <p14:sldId id="432"/>
            <p14:sldId id="464"/>
            <p14:sldId id="450"/>
          </p14:sldIdLst>
        </p14:section>
        <p14:section name="Rules and Regs" id="{FDA93FE5-06F0-4F0A-9420-E374B461A73B}">
          <p14:sldIdLst>
            <p14:sldId id="433"/>
            <p14:sldId id="466"/>
            <p14:sldId id="436"/>
            <p14:sldId id="467"/>
            <p14:sldId id="438"/>
            <p14:sldId id="470"/>
            <p14:sldId id="447"/>
          </p14:sldIdLst>
        </p14:section>
        <p14:section name="Methods of Composting" id="{BCFF14E3-3625-4D5C-8E39-B651F1EA6547}">
          <p14:sldIdLst>
            <p14:sldId id="483"/>
            <p14:sldId id="481"/>
            <p14:sldId id="342"/>
            <p14:sldId id="348"/>
            <p14:sldId id="484"/>
          </p14:sldIdLst>
        </p14:section>
        <p14:section name="Key Factors in composting" id="{B9886045-34D8-4253-A165-576851EC9B92}">
          <p14:sldIdLst>
            <p14:sldId id="435"/>
            <p14:sldId id="319"/>
            <p14:sldId id="486"/>
            <p14:sldId id="320"/>
            <p14:sldId id="485"/>
            <p14:sldId id="351"/>
            <p14:sldId id="352"/>
            <p14:sldId id="492"/>
          </p14:sldIdLst>
        </p14:section>
        <p14:section name="Pile" id="{F47B0D96-958A-4CC5-A320-C1F74305DE62}">
          <p14:sldIdLst>
            <p14:sldId id="353"/>
            <p14:sldId id="487"/>
            <p14:sldId id="361"/>
            <p14:sldId id="360"/>
          </p14:sldIdLst>
        </p14:section>
        <p14:section name="C:N ratio" id="{4BF7F9F1-1011-4843-975B-C207354B371C}">
          <p14:sldIdLst>
            <p14:sldId id="378"/>
            <p14:sldId id="379"/>
            <p14:sldId id="332"/>
            <p14:sldId id="457"/>
            <p14:sldId id="460"/>
            <p14:sldId id="489"/>
            <p14:sldId id="490"/>
            <p14:sldId id="493"/>
          </p14:sldIdLst>
        </p14:section>
        <p14:section name="pH" id="{0A46F79A-B75C-4EEC-B0D2-599002B8A62A}">
          <p14:sldIdLst>
            <p14:sldId id="396"/>
            <p14:sldId id="397"/>
          </p14:sldIdLst>
        </p14:section>
        <p14:section name="Moistuure content" id="{A6FCADC2-B6B5-403D-9414-478C82DB22B4}">
          <p14:sldIdLst>
            <p14:sldId id="365"/>
            <p14:sldId id="366"/>
          </p14:sldIdLst>
        </p14:section>
        <p14:section name="Aeration" id="{FDDC8C62-89FA-4E15-A5CC-859C649D9D9A}">
          <p14:sldIdLst>
            <p14:sldId id="384"/>
            <p14:sldId id="386"/>
          </p14:sldIdLst>
        </p14:section>
        <p14:section name="Temperature" id="{5740E360-3FF0-44F8-BB4F-3406B1360748}">
          <p14:sldIdLst>
            <p14:sldId id="369"/>
            <p14:sldId id="370"/>
            <p14:sldId id="491"/>
            <p14:sldId id="373"/>
          </p14:sldIdLst>
        </p14:section>
        <p14:section name="Curing" id="{B58C6C12-944F-4878-AF39-B9F65EFD5D7C}">
          <p14:sldIdLst>
            <p14:sldId id="399"/>
            <p14:sldId id="401"/>
          </p14:sldIdLst>
        </p14:section>
        <p14:section name="Using Compost" id="{9EB5E93E-AA4E-44C0-B398-12857EEDB040}">
          <p14:sldIdLst>
            <p14:sldId id="451"/>
            <p14:sldId id="459"/>
            <p14:sldId id="453"/>
            <p14:sldId id="452"/>
            <p14:sldId id="455"/>
            <p14:sldId id="471"/>
            <p14:sldId id="473"/>
            <p14:sldId id="472"/>
            <p14:sldId id="480"/>
            <p14:sldId id="476"/>
            <p14:sldId id="478"/>
            <p14:sldId id="465"/>
          </p14:sldIdLst>
        </p14:section>
        <p14:section name="Conclusion and Summary" id="{790CEF5B-569A-4C2F-BED5-750B08C0E5AD}">
          <p14:sldIdLst>
            <p14:sldId id="456"/>
            <p14:sldId id="276"/>
            <p14:sldId id="429"/>
            <p14:sldId id="426"/>
            <p14:sldId id="427"/>
            <p14:sldId id="428"/>
            <p14:sldId id="430"/>
            <p14:sldId id="469"/>
            <p14:sldId id="268"/>
            <p14:sldId id="4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2909">
          <p15:clr>
            <a:srgbClr val="A4A3A4"/>
          </p15:clr>
        </p15:guide>
        <p15:guide id="4"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03300"/>
    <a:srgbClr val="009E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0097" autoAdjust="0"/>
  </p:normalViewPr>
  <p:slideViewPr>
    <p:cSldViewPr>
      <p:cViewPr varScale="1">
        <p:scale>
          <a:sx n="51" d="100"/>
          <a:sy n="51" d="100"/>
        </p:scale>
        <p:origin x="994" y="34"/>
      </p:cViewPr>
      <p:guideLst>
        <p:guide orient="horz" pos="2160"/>
        <p:guide pos="2880"/>
      </p:guideLst>
    </p:cSldViewPr>
  </p:slideViewPr>
  <p:outlineViewPr>
    <p:cViewPr>
      <p:scale>
        <a:sx n="33" d="100"/>
        <a:sy n="33" d="100"/>
      </p:scale>
      <p:origin x="0" y="-24936"/>
    </p:cViewPr>
  </p:outlineViewPr>
  <p:notesTextViewPr>
    <p:cViewPr>
      <p:scale>
        <a:sx n="3" d="2"/>
        <a:sy n="3" d="2"/>
      </p:scale>
      <p:origin x="0" y="0"/>
    </p:cViewPr>
  </p:notesTextViewPr>
  <p:sorterViewPr>
    <p:cViewPr>
      <p:scale>
        <a:sx n="154" d="100"/>
        <a:sy n="154" d="100"/>
      </p:scale>
      <p:origin x="0" y="-62160"/>
    </p:cViewPr>
  </p:sorterViewPr>
  <p:notesViewPr>
    <p:cSldViewPr>
      <p:cViewPr varScale="1">
        <p:scale>
          <a:sx n="60" d="100"/>
          <a:sy n="60" d="100"/>
        </p:scale>
        <p:origin x="-1690" y="-91"/>
      </p:cViewPr>
      <p:guideLst>
        <p:guide orient="horz" pos="3024"/>
        <p:guide pos="2304"/>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4" tIns="45977" rIns="91954" bIns="45977" rtlCol="0"/>
          <a:lstStyle>
            <a:lvl1pPr algn="l">
              <a:defRPr sz="1200"/>
            </a:lvl1pPr>
          </a:lstStyle>
          <a:p>
            <a:pPr>
              <a:defRPr/>
            </a:pPr>
            <a:r>
              <a:rPr lang="en-US" dirty="0"/>
              <a:t>Preparing a New Generation of Illinois</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898106" y="0"/>
            <a:ext cx="2971800" cy="461804"/>
          </a:xfrm>
          <a:prstGeom prst="rect">
            <a:avLst/>
          </a:prstGeom>
        </p:spPr>
        <p:txBody>
          <a:bodyPr vert="horz" lIns="91954" tIns="45977" rIns="91954" bIns="45977" rtlCol="0"/>
          <a:lstStyle>
            <a:lvl1pPr algn="r">
              <a:defRPr sz="1200"/>
            </a:lvl1pPr>
          </a:lstStyle>
          <a:p>
            <a:r>
              <a:rPr lang="en-US" dirty="0" smtClean="0"/>
              <a:t>June 2015</a:t>
            </a:r>
            <a:endParaRPr lang="en-US" dirty="0"/>
          </a:p>
        </p:txBody>
      </p:sp>
      <p:sp>
        <p:nvSpPr>
          <p:cNvPr id="4" name="Footer Placeholder 3"/>
          <p:cNvSpPr>
            <a:spLocks noGrp="1"/>
          </p:cNvSpPr>
          <p:nvPr>
            <p:ph type="ftr" sz="quarter" idx="2"/>
          </p:nvPr>
        </p:nvSpPr>
        <p:spPr>
          <a:xfrm>
            <a:off x="0" y="8772668"/>
            <a:ext cx="2971800" cy="461804"/>
          </a:xfrm>
          <a:prstGeom prst="rect">
            <a:avLst/>
          </a:prstGeom>
        </p:spPr>
        <p:txBody>
          <a:bodyPr vert="horz" lIns="91954" tIns="45977" rIns="91954" bIns="459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954" tIns="45977" rIns="91954" bIns="45977"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4" tIns="45977" rIns="91954" bIns="45977"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954" tIns="45977" rIns="91954" bIns="45977" rtlCol="0"/>
          <a:lstStyle>
            <a:lvl1pPr algn="r">
              <a:defRPr sz="1200"/>
            </a:lvl1pPr>
          </a:lstStyle>
          <a:p>
            <a:fld id="{48AEF76B-3757-4A0B-AF93-28494465C1DD}" type="datetimeFigureOut">
              <a:rPr lang="en-US" smtClean="0"/>
              <a:pPr/>
              <a:t>4/26/2016</a:t>
            </a:fld>
            <a:endParaRPr lang="en-US" dirty="0"/>
          </a:p>
        </p:txBody>
      </p:sp>
      <p:sp>
        <p:nvSpPr>
          <p:cNvPr id="4" name="Slide Image Placeholder 3"/>
          <p:cNvSpPr>
            <a:spLocks noGrp="1" noRot="1" noChangeAspect="1"/>
          </p:cNvSpPr>
          <p:nvPr>
            <p:ph type="sldImg" idx="2"/>
          </p:nvPr>
        </p:nvSpPr>
        <p:spPr>
          <a:xfrm>
            <a:off x="1122363" y="693738"/>
            <a:ext cx="4614862" cy="3462337"/>
          </a:xfrm>
          <a:prstGeom prst="rect">
            <a:avLst/>
          </a:prstGeom>
          <a:noFill/>
          <a:ln w="12700">
            <a:solidFill>
              <a:prstClr val="black"/>
            </a:solidFill>
          </a:ln>
        </p:spPr>
        <p:txBody>
          <a:bodyPr vert="horz" lIns="91954" tIns="45977" rIns="91954" bIns="45977"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954" tIns="45977" rIns="91954" bIns="4597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954" tIns="45977" rIns="91954" bIns="459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954" tIns="45977" rIns="91954" bIns="45977"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oodsend.org/catalog/product_info.php?products_id=31&amp;osCsid=bdee8d73584ae1eddc519e38f535539e" TargetMode="External"/><Relationship Id="rId7" Type="http://schemas.openxmlformats.org/officeDocument/2006/relationships/hyperlink" Target="http://woodsend.org/catalog/product_info.php?products_id=113&amp;osCsid=bdee8d73584ae1eddc519e38f535539e"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woodsend.org/catalog/product_info.php?products_id=103&amp;osCsid=bdee8d73584ae1eddc519e38f535539e" TargetMode="External"/><Relationship Id="rId5" Type="http://schemas.openxmlformats.org/officeDocument/2006/relationships/hyperlink" Target="http://woodsend.org/catalog/product_info.php?products_id=33&amp;osCsid=bdee8d73584ae1eddc519e38f535539e" TargetMode="External"/><Relationship Id="rId4" Type="http://schemas.openxmlformats.org/officeDocument/2006/relationships/hyperlink" Target="http://woodsend.org/catalog/index.php?manufacturers_id=12&amp;osCsid=bdee8d73584ae1eddc519e38f535539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178907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100" indent="-163100">
              <a:buFont typeface="Arial" panose="020B0604020202020204" pitchFamily="34" charset="0"/>
              <a:buChar char="•"/>
            </a:pPr>
            <a:r>
              <a:rPr lang="en-US" dirty="0" smtClean="0"/>
              <a:t>If you are an organic farmer compost is an excellent way to improve soil amendments that are specific rules in order to be in compliance with the national organic program and those are listed here</a:t>
            </a:r>
          </a:p>
          <a:p>
            <a:pPr marL="163100" indent="-163100">
              <a:buFont typeface="Arial" panose="020B0604020202020204" pitchFamily="34" charset="0"/>
              <a:buChar char="•"/>
            </a:pPr>
            <a:r>
              <a:rPr lang="en-US" dirty="0" smtClean="0"/>
              <a:t>there are specific rules regarding the type of materials I can go into the compost pile </a:t>
            </a:r>
          </a:p>
          <a:p>
            <a:pPr marL="163100" indent="-163100">
              <a:buFont typeface="Arial" panose="020B0604020202020204" pitchFamily="34" charset="0"/>
              <a:buChar char="•"/>
            </a:pPr>
            <a:r>
              <a:rPr lang="en-US" dirty="0" smtClean="0"/>
              <a:t>We will be talking primarily about window system so I will point out that the window system must maintain a temperature between the hundred 31°F and had a 70°F for 15 days during that time the materials must be turned a minimal five times so that would be one of your goals in your composting system if you want to have that compost meet the standards for the national organic program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1946401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2010 Organic</a:t>
            </a:r>
            <a:r>
              <a:rPr lang="en-US" baseline="0" dirty="0" smtClean="0"/>
              <a:t> Standards addendum </a:t>
            </a:r>
            <a:r>
              <a:rPr lang="en-US" dirty="0" smtClean="0"/>
              <a:t> does allows for more flexibility in the feedstocks of the compost and  allows for manure from any source to be used.</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143197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In Illinois there are rules regarding the application of compost to soil. There are no setbacks but there is a maximum rate is 20 tons per acre per year.  You can get an exemption by the Illinois EPA </a:t>
            </a:r>
            <a:endParaRPr lang="en-US" dirty="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7124" indent="-287355">
              <a:defRPr sz="2400">
                <a:solidFill>
                  <a:schemeClr val="tx1"/>
                </a:solidFill>
                <a:latin typeface="Times New Roman" panose="02020603050405020304" pitchFamily="18" charset="0"/>
              </a:defRPr>
            </a:lvl2pPr>
            <a:lvl3pPr marL="1149422" indent="-229884">
              <a:defRPr sz="2400">
                <a:solidFill>
                  <a:schemeClr val="tx1"/>
                </a:solidFill>
                <a:latin typeface="Times New Roman" panose="02020603050405020304" pitchFamily="18" charset="0"/>
              </a:defRPr>
            </a:lvl3pPr>
            <a:lvl4pPr marL="1609191" indent="-229884">
              <a:defRPr sz="2400">
                <a:solidFill>
                  <a:schemeClr val="tx1"/>
                </a:solidFill>
                <a:latin typeface="Times New Roman" panose="02020603050405020304" pitchFamily="18" charset="0"/>
              </a:defRPr>
            </a:lvl4pPr>
            <a:lvl5pPr marL="2068961" indent="-229884">
              <a:defRPr sz="2400">
                <a:solidFill>
                  <a:schemeClr val="tx1"/>
                </a:solidFill>
                <a:latin typeface="Times New Roman" panose="02020603050405020304" pitchFamily="18" charset="0"/>
              </a:defRPr>
            </a:lvl5pPr>
            <a:lvl6pPr marL="2528730" indent="-229884" eaLnBrk="0" fontAlgn="base" hangingPunct="0">
              <a:spcBef>
                <a:spcPct val="0"/>
              </a:spcBef>
              <a:spcAft>
                <a:spcPct val="0"/>
              </a:spcAft>
              <a:defRPr sz="2400">
                <a:solidFill>
                  <a:schemeClr val="tx1"/>
                </a:solidFill>
                <a:latin typeface="Times New Roman" panose="02020603050405020304" pitchFamily="18" charset="0"/>
              </a:defRPr>
            </a:lvl6pPr>
            <a:lvl7pPr marL="2988499" indent="-229884" eaLnBrk="0" fontAlgn="base" hangingPunct="0">
              <a:spcBef>
                <a:spcPct val="0"/>
              </a:spcBef>
              <a:spcAft>
                <a:spcPct val="0"/>
              </a:spcAft>
              <a:defRPr sz="2400">
                <a:solidFill>
                  <a:schemeClr val="tx1"/>
                </a:solidFill>
                <a:latin typeface="Times New Roman" panose="02020603050405020304" pitchFamily="18" charset="0"/>
              </a:defRPr>
            </a:lvl7pPr>
            <a:lvl8pPr marL="3448268" indent="-229884" eaLnBrk="0" fontAlgn="base" hangingPunct="0">
              <a:spcBef>
                <a:spcPct val="0"/>
              </a:spcBef>
              <a:spcAft>
                <a:spcPct val="0"/>
              </a:spcAft>
              <a:defRPr sz="2400">
                <a:solidFill>
                  <a:schemeClr val="tx1"/>
                </a:solidFill>
                <a:latin typeface="Times New Roman" panose="02020603050405020304" pitchFamily="18" charset="0"/>
              </a:defRPr>
            </a:lvl8pPr>
            <a:lvl9pPr marL="3908037" indent="-229884" eaLnBrk="0" fontAlgn="base" hangingPunct="0">
              <a:spcBef>
                <a:spcPct val="0"/>
              </a:spcBef>
              <a:spcAft>
                <a:spcPct val="0"/>
              </a:spcAft>
              <a:defRPr sz="2400">
                <a:solidFill>
                  <a:schemeClr val="tx1"/>
                </a:solidFill>
                <a:latin typeface="Times New Roman" panose="02020603050405020304" pitchFamily="18" charset="0"/>
              </a:defRPr>
            </a:lvl9pPr>
          </a:lstStyle>
          <a:p>
            <a:fld id="{4D162787-CFD8-4478-B410-668CD82EACB8}" type="slidenum">
              <a:rPr lang="en-US" altLang="en-US" sz="1200"/>
              <a:pPr/>
              <a:t>12</a:t>
            </a:fld>
            <a:endParaRPr lang="en-US" altLang="en-US" sz="1200" dirty="0"/>
          </a:p>
        </p:txBody>
      </p:sp>
    </p:spTree>
    <p:extLst>
      <p:ext uri="{BB962C8B-B14F-4D97-AF65-F5344CB8AC3E}">
        <p14:creationId xmlns:p14="http://schemas.microsoft.com/office/powerpoint/2010/main" val="402090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Where many different ways to compost </a:t>
            </a:r>
          </a:p>
          <a:p>
            <a:pPr marL="172414" indent="-172414">
              <a:buFont typeface="Arial" panose="020B0604020202020204" pitchFamily="34" charset="0"/>
              <a:buChar char="•"/>
            </a:pPr>
            <a:r>
              <a:rPr lang="en-US" dirty="0" smtClean="0"/>
              <a:t>How you compost depends on your farm, organic materials you have to compost and your potential use for compost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2205910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National Organic Standards of 2010 addendum does have some guidelines on Vermicomposting but anyone can do this both small and large scale</a:t>
            </a:r>
          </a:p>
          <a:p>
            <a:pPr marL="172414" indent="-172414">
              <a:buFont typeface="Arial" panose="020B0604020202020204" pitchFamily="34" charset="0"/>
              <a:buChar char="•"/>
            </a:pPr>
            <a:r>
              <a:rPr lang="en-US" dirty="0" smtClean="0"/>
              <a:t>Vermicomposting is utilizing red-wiggler worms to decompose materials</a:t>
            </a:r>
          </a:p>
          <a:p>
            <a:pPr marL="172414" indent="-172414">
              <a:buFont typeface="Arial" panose="020B0604020202020204" pitchFamily="34" charset="0"/>
              <a:buChar char="•"/>
            </a:pPr>
            <a:r>
              <a:rPr lang="en-US" dirty="0" smtClean="0"/>
              <a:t>One benefit of this is that it can be done indoors.</a:t>
            </a:r>
          </a:p>
          <a:p>
            <a:pPr marL="172414" indent="-17241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2617426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In-vessel composting is a rapid method to compost that utilizes some kind of mechanism that continually</a:t>
            </a:r>
            <a:r>
              <a:rPr lang="en-US" baseline="0" dirty="0" smtClean="0"/>
              <a:t> turns the compost, </a:t>
            </a:r>
            <a:r>
              <a:rPr lang="en-US" dirty="0" smtClean="0"/>
              <a:t> speeding up the decomposition process.</a:t>
            </a:r>
          </a:p>
          <a:p>
            <a:pPr marL="172414" indent="-172414">
              <a:buFont typeface="Arial" panose="020B0604020202020204" pitchFamily="34" charset="0"/>
              <a:buChar char="•"/>
            </a:pPr>
            <a:r>
              <a:rPr lang="en-US" dirty="0" smtClean="0"/>
              <a:t>The</a:t>
            </a:r>
            <a:r>
              <a:rPr lang="en-US" baseline="0" dirty="0" smtClean="0"/>
              <a:t> main advantage is a small footprint on the farm and a quick turn around time.</a:t>
            </a:r>
          </a:p>
          <a:p>
            <a:pPr marL="172414" indent="-172414">
              <a:buFont typeface="Arial" panose="020B0604020202020204" pitchFamily="34" charset="0"/>
              <a:buChar char="•"/>
            </a:pPr>
            <a:r>
              <a:rPr lang="en-US" baseline="0" dirty="0" smtClean="0"/>
              <a:t>T</a:t>
            </a:r>
            <a:r>
              <a:rPr lang="en-US" dirty="0" smtClean="0"/>
              <a:t>he main drawback is the equipment and potential expense of building or buying the</a:t>
            </a:r>
            <a:r>
              <a:rPr lang="en-US" baseline="0" dirty="0" smtClean="0"/>
              <a:t> compost system</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470162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2414" indent="-172414">
              <a:buFont typeface="Arial" panose="020B0604020202020204" pitchFamily="34" charset="0"/>
              <a:buChar char="•"/>
            </a:pPr>
            <a:r>
              <a:rPr lang="en-US" dirty="0" smtClean="0"/>
              <a:t>Passive aerated windrow systems are static piles with tubing that mechanically</a:t>
            </a:r>
            <a:r>
              <a:rPr lang="en-US" baseline="0" dirty="0" smtClean="0"/>
              <a:t> moves air through the pile</a:t>
            </a:r>
          </a:p>
          <a:p>
            <a:pPr marL="172414" indent="-172414">
              <a:buFont typeface="Arial" panose="020B0604020202020204" pitchFamily="34" charset="0"/>
              <a:buChar char="•"/>
            </a:pPr>
            <a:r>
              <a:rPr lang="en-US" baseline="0" dirty="0" smtClean="0"/>
              <a:t>The air can be blown into the tube and move up through the pile, demonstrated by the red arrows or it can use vacuum suction to pull outside air down through the pile.  </a:t>
            </a:r>
          </a:p>
          <a:p>
            <a:pPr marL="172414" indent="-172414">
              <a:buFont typeface="Arial" panose="020B0604020202020204" pitchFamily="34" charset="0"/>
              <a:buChar char="•"/>
            </a:pPr>
            <a:r>
              <a:rPr lang="en-US" baseline="0" dirty="0" smtClean="0"/>
              <a:t>The main advantage is that the pile does not have to be moved.</a:t>
            </a:r>
          </a:p>
          <a:p>
            <a:pPr marL="172414" indent="-172414">
              <a:buFont typeface="Arial" panose="020B0604020202020204" pitchFamily="34" charset="0"/>
              <a:buChar char="•"/>
            </a:pPr>
            <a:r>
              <a:rPr lang="en-US" baseline="0" dirty="0" smtClean="0"/>
              <a:t>The main disadvantages are that the piles can dry out quickly so moisture has to be monitored closely.</a:t>
            </a:r>
          </a:p>
          <a:p>
            <a:pPr marL="172414" indent="-172414">
              <a:buFont typeface="Arial" panose="020B0604020202020204" pitchFamily="34" charset="0"/>
              <a:buChar char="•"/>
            </a:pPr>
            <a:r>
              <a:rPr lang="en-US" baseline="0" dirty="0" smtClean="0"/>
              <a:t>The main concern is that the outside materials may not be hot composted since they are not at the center of the pile.</a:t>
            </a:r>
          </a:p>
        </p:txBody>
      </p:sp>
      <p:sp>
        <p:nvSpPr>
          <p:cNvPr id="4" name="Slide Number Placeholder 3"/>
          <p:cNvSpPr>
            <a:spLocks noGrp="1"/>
          </p:cNvSpPr>
          <p:nvPr>
            <p:ph type="sldNum" sz="quarter" idx="10"/>
          </p:nvPr>
        </p:nvSpPr>
        <p:spPr/>
        <p:txBody>
          <a:bodyPr/>
          <a:lstStyle/>
          <a:p>
            <a:fld id="{DC1D305F-E764-4DE8-BBD3-AE93024BAC65}" type="slidenum">
              <a:rPr lang="en-US" smtClean="0"/>
              <a:pPr/>
              <a:t>16</a:t>
            </a:fld>
            <a:endParaRPr lang="en-US" dirty="0"/>
          </a:p>
        </p:txBody>
      </p:sp>
    </p:spTree>
    <p:extLst>
      <p:ext uri="{BB962C8B-B14F-4D97-AF65-F5344CB8AC3E}">
        <p14:creationId xmlns:p14="http://schemas.microsoft.com/office/powerpoint/2010/main" val="257809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Piles and windrows are the most common composting systems. </a:t>
            </a:r>
          </a:p>
          <a:p>
            <a:pPr marL="172414" indent="-172414">
              <a:buFont typeface="Arial" panose="020B0604020202020204" pitchFamily="34" charset="0"/>
              <a:buChar char="•"/>
            </a:pPr>
            <a:r>
              <a:rPr lang="en-US" dirty="0" smtClean="0"/>
              <a:t>Composting bins work well for small scale composting</a:t>
            </a:r>
            <a:r>
              <a:rPr lang="en-US" baseline="0" dirty="0" smtClean="0"/>
              <a:t> and should be about a cubic yard in size.</a:t>
            </a:r>
          </a:p>
          <a:p>
            <a:pPr marL="172414" indent="-172414">
              <a:buFont typeface="Arial" panose="020B0604020202020204" pitchFamily="34" charset="0"/>
              <a:buChar char="•"/>
            </a:pPr>
            <a:r>
              <a:rPr lang="en-US" baseline="0" dirty="0" smtClean="0"/>
              <a:t>Windrow are basically long compost piles.  The size depends on the equipment available to use.  A front-end loader or skid loader work well to turn smaller piles.  Large compost turning machine can be used on large scale multiple windrow sites. </a:t>
            </a:r>
          </a:p>
          <a:p>
            <a:pPr marL="172414" indent="-172414">
              <a:buFont typeface="Arial" panose="020B0604020202020204" pitchFamily="34" charset="0"/>
              <a:buChar char="•"/>
            </a:pPr>
            <a:r>
              <a:rPr lang="en-US" baseline="0" dirty="0" smtClean="0"/>
              <a:t>The main advantage of these systems are that the piles are turned regularly so the compost is usually good quality throughout.</a:t>
            </a:r>
          </a:p>
          <a:p>
            <a:pPr marL="172414" indent="-172414">
              <a:buFont typeface="Arial" panose="020B0604020202020204" pitchFamily="34" charset="0"/>
              <a:buChar char="•"/>
            </a:pPr>
            <a:r>
              <a:rPr lang="en-US" baseline="0" dirty="0" smtClean="0"/>
              <a:t>The main disadvantage is that the piles do need to be turned on a regular basis and usually requires some machinery.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1825180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There are several factors that must be monitored to create quality compost.</a:t>
            </a:r>
          </a:p>
          <a:p>
            <a:pPr marL="172414" indent="-172414">
              <a:buFont typeface="Arial" panose="020B0604020202020204" pitchFamily="34" charset="0"/>
              <a:buChar char="•"/>
            </a:pPr>
            <a:r>
              <a:rPr lang="en-US" dirty="0" smtClean="0"/>
              <a:t>Today, we are focusing on pile or windrow composting systems.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395483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There is a difference between</a:t>
            </a:r>
            <a:r>
              <a:rPr lang="en-US" baseline="0" dirty="0" smtClean="0"/>
              <a:t> a rotting pile of organic materials and composting.</a:t>
            </a:r>
          </a:p>
          <a:p>
            <a:pPr marL="172414" indent="-172414">
              <a:buFont typeface="Arial" panose="020B0604020202020204" pitchFamily="34" charset="0"/>
              <a:buChar char="•"/>
            </a:pPr>
            <a:r>
              <a:rPr lang="en-US" baseline="0" dirty="0" smtClean="0"/>
              <a:t>Composting requires monitoring conditions with the pile to maintain optimum conditions for decomposition to occur.</a:t>
            </a:r>
          </a:p>
          <a:p>
            <a:pPr marL="172414" indent="-17241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395536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part of the Growing A New generation of Illinois Fruit and Vegetable Farmers program.  It covers Composting on the farm in Illinois. My name is Ellen Phillips a retired extension educator.</a:t>
            </a:r>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123163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focus</a:t>
            </a:r>
            <a:r>
              <a:rPr lang="en-US" baseline="0" dirty="0" smtClean="0"/>
              <a:t> of hot composting is on keeping the microbe happy that are decomposing the organic materials .</a:t>
            </a:r>
          </a:p>
          <a:p>
            <a:pPr marL="172414" indent="-172414">
              <a:buFont typeface="Arial" panose="020B0604020202020204" pitchFamily="34" charset="0"/>
              <a:buChar char="•"/>
            </a:pPr>
            <a:r>
              <a:rPr lang="en-US" baseline="0" dirty="0" smtClean="0"/>
              <a:t>These microbes include:</a:t>
            </a:r>
          </a:p>
          <a:p>
            <a:pPr marL="172414" indent="-172414">
              <a:buFont typeface="Arial" panose="020B0604020202020204" pitchFamily="34" charset="0"/>
              <a:buChar char="•"/>
            </a:pPr>
            <a:r>
              <a:rPr lang="en-US" baseline="0" dirty="0" smtClean="0"/>
              <a:t>Bacteria which are the primary decomposers and create the heat within the pile.</a:t>
            </a:r>
          </a:p>
          <a:p>
            <a:pPr marL="172414" indent="-172414">
              <a:buFont typeface="Arial" panose="020B0604020202020204" pitchFamily="34" charset="0"/>
              <a:buChar char="•"/>
            </a:pPr>
            <a:r>
              <a:rPr lang="en-US" baseline="0" dirty="0" smtClean="0"/>
              <a:t>Fungi that are also decomposers, especially of more woody materials.</a:t>
            </a:r>
          </a:p>
          <a:p>
            <a:pPr marL="172414" indent="-172414">
              <a:buFont typeface="Arial" panose="020B0604020202020204" pitchFamily="34" charset="0"/>
              <a:buChar char="•"/>
            </a:pPr>
            <a:r>
              <a:rPr lang="en-US" baseline="0" dirty="0" smtClean="0"/>
              <a:t>And there are multitudes of other creatures from amoebas, to insects, to earthworms. </a:t>
            </a:r>
          </a:p>
          <a:p>
            <a:pPr marL="172414" indent="-172414">
              <a:buFont typeface="Arial" panose="020B0604020202020204" pitchFamily="34" charset="0"/>
              <a:buChar char="•"/>
            </a:pPr>
            <a:r>
              <a:rPr lang="en-US" baseline="0" dirty="0" smtClean="0"/>
              <a:t>What the microbes have in common that they must have to survive are a water film to live in, a source of food that has the right balance of carbon and nitrogen and lastly they need air.</a:t>
            </a:r>
          </a:p>
          <a:p>
            <a:pPr marL="172414" indent="-172414">
              <a:buFont typeface="Arial" panose="020B0604020202020204" pitchFamily="34" charset="0"/>
              <a:buChar char="•"/>
            </a:pPr>
            <a:r>
              <a:rPr lang="en-US" baseline="0" dirty="0" smtClean="0"/>
              <a:t>Give them all of these things and they will multiply and very quickly decompose the organic materials you have placed in the pile.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79035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Passive</a:t>
            </a:r>
            <a:r>
              <a:rPr lang="en-US" baseline="0" dirty="0" smtClean="0"/>
              <a:t> composting, other wise also known as inactive or cold composting requires the least amount of attention once the pile is created. </a:t>
            </a:r>
          </a:p>
          <a:p>
            <a:pPr marL="172414" indent="-172414">
              <a:buFont typeface="Arial" panose="020B0604020202020204" pitchFamily="34" charset="0"/>
              <a:buChar char="•"/>
            </a:pPr>
            <a:r>
              <a:rPr lang="en-US" baseline="0" dirty="0" smtClean="0"/>
              <a:t>The right types of organic materials in the correct amounts is placed into the pile, If may heat up, but if it is not turned it may not decompose quickly.  If it is not turned, it may go anaerobic and different organisms take over, possibly causing it to smell.  Since it is not turned regularly, this composting method does not meet organic standards.</a:t>
            </a:r>
          </a:p>
          <a:p>
            <a:pPr marL="172414" indent="-172414">
              <a:buFont typeface="Arial" panose="020B0604020202020204" pitchFamily="34" charset="0"/>
              <a:buChar char="•"/>
            </a:pPr>
            <a:r>
              <a:rPr lang="en-US" baseline="0" dirty="0" smtClean="0"/>
              <a:t>To cold compost well, try to watch what materials are placed into the pile, turn it every so often and expect compost to be finished in about a year.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855504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For compost</a:t>
            </a:r>
            <a:r>
              <a:rPr lang="en-US" baseline="0" dirty="0" smtClean="0"/>
              <a:t> to be created quickly, with a couple of months, as well as to meet the organic standards, it needs to be actively hot composted.</a:t>
            </a:r>
          </a:p>
          <a:p>
            <a:pPr marL="172414" indent="-172414">
              <a:buFont typeface="Arial" panose="020B0604020202020204" pitchFamily="34" charset="0"/>
              <a:buChar char="•"/>
            </a:pPr>
            <a:r>
              <a:rPr lang="en-US" baseline="0" dirty="0" smtClean="0"/>
              <a:t>This requires paying close attention to several factors including those listed here which we will discuss individually.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279549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There are many resources to learn how to compost.  Many are</a:t>
            </a:r>
            <a:r>
              <a:rPr lang="en-US" baseline="0" dirty="0" smtClean="0"/>
              <a:t> listed at the end of this presentation.</a:t>
            </a:r>
          </a:p>
          <a:p>
            <a:pPr marL="172414" indent="-172414">
              <a:buFont typeface="Arial" panose="020B0604020202020204" pitchFamily="34" charset="0"/>
              <a:buChar char="•"/>
            </a:pPr>
            <a:r>
              <a:rPr lang="en-US" baseline="0" dirty="0" smtClean="0"/>
              <a:t>Two that I want to highlight are the publication “The Art and Science of Composting” from the University of Wisconsin which gives a nice overview of the composting process.</a:t>
            </a:r>
          </a:p>
          <a:p>
            <a:pPr marL="172414" indent="-172414">
              <a:buFont typeface="Arial" panose="020B0604020202020204" pitchFamily="34" charset="0"/>
              <a:buChar char="•"/>
            </a:pPr>
            <a:r>
              <a:rPr lang="en-US" baseline="0" dirty="0" smtClean="0"/>
              <a:t>If you want some hands-on experience at building and monitoring piles, plan to attend the Midwest Extension Composting School.  It is offered somewhere in the Midwest every year, usually in June.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2900877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composting</a:t>
            </a:r>
            <a:r>
              <a:rPr lang="en-US" baseline="0" dirty="0" smtClean="0"/>
              <a:t> process is actually fairly simple.  </a:t>
            </a:r>
          </a:p>
          <a:p>
            <a:pPr marL="172414" indent="-172414">
              <a:buFont typeface="Arial" panose="020B0604020202020204" pitchFamily="34" charset="0"/>
              <a:buChar char="•"/>
            </a:pPr>
            <a:r>
              <a:rPr lang="en-US" baseline="0" dirty="0" smtClean="0"/>
              <a:t>Take organic materials, add some microbes by adding some soils, keep it moist to provide a home for the microbes.</a:t>
            </a:r>
          </a:p>
          <a:p>
            <a:pPr marL="172414" indent="-172414">
              <a:buFont typeface="Arial" panose="020B0604020202020204" pitchFamily="34" charset="0"/>
              <a:buChar char="•"/>
            </a:pPr>
            <a:r>
              <a:rPr lang="en-US" baseline="0" dirty="0" smtClean="0"/>
              <a:t>The microbes create the heat that helps to kill weed seeds and pathogens.</a:t>
            </a:r>
          </a:p>
          <a:p>
            <a:pPr marL="172414" indent="-172414">
              <a:buFont typeface="Arial" panose="020B0604020202020204" pitchFamily="34" charset="0"/>
              <a:buChar char="•"/>
            </a:pPr>
            <a:r>
              <a:rPr lang="en-US" baseline="0" dirty="0" smtClean="0"/>
              <a:t>The result is a soil amendment rich in organic matter that improves soils and readily available nutrients for plants.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3542672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Creating quality compost requires regular monitoring of</a:t>
            </a:r>
            <a:r>
              <a:rPr lang="en-US" baseline="0" dirty="0" smtClean="0"/>
              <a:t> some factors such as moisture and temperatures.  </a:t>
            </a:r>
          </a:p>
          <a:p>
            <a:pPr marL="172414" indent="-172414">
              <a:buFont typeface="Arial" panose="020B0604020202020204" pitchFamily="34" charset="0"/>
              <a:buChar char="•"/>
            </a:pPr>
            <a:r>
              <a:rPr lang="en-US" baseline="0" dirty="0" smtClean="0"/>
              <a:t>Therefore, some recordkeeping is important.  Recordkeeping is essential in order to meet the organic standards. </a:t>
            </a:r>
          </a:p>
          <a:p>
            <a:pPr marL="172414" indent="-172414">
              <a:buFont typeface="Arial" panose="020B0604020202020204" pitchFamily="34" charset="0"/>
              <a:buChar char="•"/>
            </a:pPr>
            <a:r>
              <a:rPr lang="en-US" baseline="0" dirty="0" smtClean="0"/>
              <a:t>Items to record are the materials that were added for the compost recipe.</a:t>
            </a:r>
          </a:p>
          <a:p>
            <a:pPr marL="172414" indent="-172414">
              <a:buFont typeface="Arial" panose="020B0604020202020204" pitchFamily="34" charset="0"/>
              <a:buChar char="•"/>
            </a:pPr>
            <a:r>
              <a:rPr lang="en-US" baseline="0" dirty="0" smtClean="0"/>
              <a:t>Regular monitoring to the temperature, moisture and oxygen.</a:t>
            </a:r>
          </a:p>
          <a:p>
            <a:pPr marL="172414" indent="-172414">
              <a:buFont typeface="Arial" panose="020B0604020202020204" pitchFamily="34" charset="0"/>
              <a:buChar char="•"/>
            </a:pPr>
            <a:r>
              <a:rPr lang="en-US" baseline="0" dirty="0" smtClean="0"/>
              <a:t>When and how it was turned.</a:t>
            </a:r>
          </a:p>
          <a:p>
            <a:pPr marL="172414" indent="-172414">
              <a:buFont typeface="Arial" panose="020B0604020202020204" pitchFamily="34" charset="0"/>
              <a:buChar char="•"/>
            </a:pPr>
            <a:r>
              <a:rPr lang="en-US" baseline="0" dirty="0" smtClean="0"/>
              <a:t>How long it cure and methods to analyze compost quality</a:t>
            </a:r>
          </a:p>
          <a:p>
            <a:pPr marL="172414" indent="-172414">
              <a:buFont typeface="Arial" panose="020B0604020202020204" pitchFamily="34" charset="0"/>
              <a:buChar char="•"/>
            </a:pPr>
            <a:r>
              <a:rPr lang="en-US" baseline="0" dirty="0" smtClean="0"/>
              <a:t>Lastly record where and how the compost was used.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273140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creating compost, the size</a:t>
            </a:r>
            <a:r>
              <a:rPr lang="en-US" baseline="0" dirty="0" smtClean="0"/>
              <a:t> of the pile does matter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3362439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3907">
            <a:noAutofit/>
          </a:bodyPr>
          <a:lstStyle/>
          <a:p>
            <a:pPr marL="229884" indent="-229884"/>
            <a:r>
              <a:rPr lang="en-US" dirty="0"/>
              <a:t>Depending on the amount of materials a bin may or may not be needed.</a:t>
            </a:r>
          </a:p>
          <a:p>
            <a:pPr marL="229884" indent="-229884"/>
            <a:r>
              <a:rPr lang="en-US" dirty="0"/>
              <a:t>For small scale composting or it the compost must be contained, a bin can be created out of simple materials similar to those shown on the right. </a:t>
            </a:r>
          </a:p>
          <a:p>
            <a:pPr marL="229884" indent="-229884"/>
            <a:r>
              <a:rPr lang="en-US" dirty="0"/>
              <a:t>On farm, you can chose to simply form piles or windrows of organic materials.  This makes it easier to turn with equipment.</a:t>
            </a:r>
          </a:p>
        </p:txBody>
      </p:sp>
      <p:sp>
        <p:nvSpPr>
          <p:cNvPr id="5" name="Slide Image Placeholder 4"/>
          <p:cNvSpPr>
            <a:spLocks noGrp="1" noRot="1" noChangeAspect="1"/>
          </p:cNvSpPr>
          <p:nvPr>
            <p:ph type="sldImg"/>
          </p:nvPr>
        </p:nvSpPr>
        <p:spPr>
          <a:xfrm>
            <a:off x="523875" y="508000"/>
            <a:ext cx="3175000" cy="2382838"/>
          </a:xfrm>
        </p:spPr>
      </p:sp>
    </p:spTree>
    <p:extLst>
      <p:ext uri="{BB962C8B-B14F-4D97-AF65-F5344CB8AC3E}">
        <p14:creationId xmlns:p14="http://schemas.microsoft.com/office/powerpoint/2010/main" val="3608666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a:t>
            </a:r>
            <a:r>
              <a:rPr lang="en-US" baseline="0" dirty="0" smtClean="0"/>
              <a:t> normal recommendation is that the pile be a cubic yard in size for small scale composting.  This allows air to flow through the pile with convection.</a:t>
            </a:r>
          </a:p>
          <a:p>
            <a:pPr marL="172414" indent="-172414">
              <a:buFont typeface="Arial" panose="020B0604020202020204" pitchFamily="34" charset="0"/>
              <a:buChar char="•"/>
            </a:pPr>
            <a:r>
              <a:rPr lang="en-US" baseline="0" dirty="0" smtClean="0"/>
              <a:t>The pile can be larger if it will be turned on a regular basis to incorporate air.  </a:t>
            </a:r>
          </a:p>
          <a:p>
            <a:pPr marL="172414" indent="-172414">
              <a:buFont typeface="Arial" panose="020B0604020202020204" pitchFamily="34" charset="0"/>
              <a:buChar char="•"/>
            </a:pPr>
            <a:r>
              <a:rPr lang="en-US" baseline="0" dirty="0" smtClean="0"/>
              <a:t>Compost pile do not have to be covered, however a tarp can help control the moisture content during a wet spring or in a dry summer period.</a:t>
            </a:r>
          </a:p>
          <a:p>
            <a:pPr marL="172414" indent="-172414">
              <a:buFont typeface="Arial" panose="020B0604020202020204" pitchFamily="34" charset="0"/>
              <a:buChar char="•"/>
            </a:pPr>
            <a:r>
              <a:rPr lang="en-US" baseline="0" dirty="0" smtClean="0"/>
              <a:t>Depending on the soil and water table conditions of your site, you may be required to place the piles on a more permanent base.</a:t>
            </a:r>
          </a:p>
          <a:p>
            <a:pPr marL="172414" indent="-172414">
              <a:buFont typeface="Arial" panose="020B0604020202020204" pitchFamily="34" charset="0"/>
              <a:buChar char="•"/>
            </a:pPr>
            <a:r>
              <a:rPr lang="en-US" baseline="0" dirty="0" smtClean="0"/>
              <a:t>Place the piles close to a water source you can use to add moisture to the pile.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84498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There are not many restrictions as to where the pile can be</a:t>
            </a:r>
            <a:r>
              <a:rPr lang="en-US" baseline="0" dirty="0" smtClean="0"/>
              <a:t> placed on your property.  Check with your town or county.</a:t>
            </a:r>
          </a:p>
          <a:p>
            <a:pPr marL="172414" indent="-172414">
              <a:buFont typeface="Arial" panose="020B0604020202020204" pitchFamily="34" charset="0"/>
              <a:buChar char="•"/>
            </a:pPr>
            <a:r>
              <a:rPr lang="en-US" baseline="0" dirty="0" smtClean="0"/>
              <a:t>A high water table or being close to a lake or stream should be a concern.</a:t>
            </a:r>
          </a:p>
          <a:p>
            <a:pPr marL="172414" indent="-172414">
              <a:buFont typeface="Arial" panose="020B0604020202020204" pitchFamily="34" charset="0"/>
              <a:buChar char="•"/>
            </a:pPr>
            <a:r>
              <a:rPr lang="en-US" baseline="0" dirty="0" smtClean="0"/>
              <a:t>Keep in mind that large equipment like a tractor may need access and will need room to move the material.</a:t>
            </a:r>
          </a:p>
          <a:p>
            <a:pPr marL="172414" indent="-172414">
              <a:buFont typeface="Arial" panose="020B0604020202020204" pitchFamily="34" charset="0"/>
              <a:buChar char="•"/>
            </a:pPr>
            <a:r>
              <a:rPr lang="en-US" baseline="0" dirty="0" smtClean="0"/>
              <a:t>Compost will need to be turned, even in wet spring weather so a firm traffic area is needed</a:t>
            </a:r>
          </a:p>
          <a:p>
            <a:pPr marL="172414" indent="-172414">
              <a:buFont typeface="Arial" panose="020B0604020202020204" pitchFamily="34" charset="0"/>
              <a:buChar char="•"/>
            </a:pPr>
            <a:r>
              <a:rPr lang="en-US" baseline="0" dirty="0" smtClean="0"/>
              <a:t>Shade is not a concern since the heat of the pile is created by the microbes and not the sun.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7077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Today we will look</a:t>
            </a:r>
            <a:r>
              <a:rPr lang="en-US" baseline="0" dirty="0" smtClean="0"/>
              <a:t> at what </a:t>
            </a:r>
            <a:r>
              <a:rPr lang="en-US" dirty="0" smtClean="0"/>
              <a:t>compost is.   </a:t>
            </a:r>
          </a:p>
          <a:p>
            <a:pPr marL="172414" indent="-172414">
              <a:buFont typeface="Arial" panose="020B0604020202020204" pitchFamily="34" charset="0"/>
              <a:buChar char="•"/>
            </a:pPr>
            <a:r>
              <a:rPr lang="en-US" dirty="0" smtClean="0"/>
              <a:t>We will also cover the rules and rags for Illinois.  </a:t>
            </a:r>
          </a:p>
          <a:p>
            <a:pPr marL="172414" indent="-172414">
              <a:buFont typeface="Arial" panose="020B0604020202020204" pitchFamily="34" charset="0"/>
              <a:buChar char="•"/>
            </a:pPr>
            <a:r>
              <a:rPr lang="en-US" dirty="0" smtClean="0"/>
              <a:t>Next we will get</a:t>
            </a:r>
            <a:r>
              <a:rPr lang="en-US" baseline="0" dirty="0" smtClean="0"/>
              <a:t> an overview of the different </a:t>
            </a:r>
            <a:r>
              <a:rPr lang="en-US" dirty="0" smtClean="0"/>
              <a:t>methods of composting from small to large scale.  </a:t>
            </a:r>
          </a:p>
          <a:p>
            <a:pPr marL="172414" indent="-172414">
              <a:buFont typeface="Arial" panose="020B0604020202020204" pitchFamily="34" charset="0"/>
              <a:buChar char="•"/>
            </a:pPr>
            <a:r>
              <a:rPr lang="en-US" dirty="0" smtClean="0"/>
              <a:t>Then</a:t>
            </a:r>
            <a:r>
              <a:rPr lang="en-US" baseline="0" dirty="0" smtClean="0"/>
              <a:t> we will look at</a:t>
            </a:r>
            <a:r>
              <a:rPr lang="en-US" dirty="0" smtClean="0"/>
              <a:t> the key factors that needed to be monitored in order to create good quality compost. </a:t>
            </a:r>
          </a:p>
          <a:p>
            <a:pPr marL="172414" indent="-172414">
              <a:buFont typeface="Arial" panose="020B0604020202020204" pitchFamily="34" charset="0"/>
              <a:buChar char="•"/>
            </a:pPr>
            <a:r>
              <a:rPr lang="en-US" dirty="0" smtClean="0"/>
              <a:t>Lastly, we</a:t>
            </a:r>
            <a:r>
              <a:rPr lang="en-US" baseline="0" dirty="0" smtClean="0"/>
              <a:t> will look at some ways </a:t>
            </a:r>
            <a:r>
              <a:rPr lang="en-US" dirty="0" smtClean="0"/>
              <a:t>to use compost.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dirty="0"/>
          </a:p>
        </p:txBody>
      </p:sp>
    </p:spTree>
    <p:extLst>
      <p:ext uri="{BB962C8B-B14F-4D97-AF65-F5344CB8AC3E}">
        <p14:creationId xmlns:p14="http://schemas.microsoft.com/office/powerpoint/2010/main" val="984636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Microbes need to eat so the Carbon: Nitrogen</a:t>
            </a:r>
            <a:r>
              <a:rPr lang="en-US" baseline="0" dirty="0" smtClean="0"/>
              <a:t> ratio of organic materials is important.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30</a:t>
            </a:fld>
            <a:endParaRPr lang="en-US" dirty="0"/>
          </a:p>
        </p:txBody>
      </p:sp>
    </p:spTree>
    <p:extLst>
      <p:ext uri="{BB962C8B-B14F-4D97-AF65-F5344CB8AC3E}">
        <p14:creationId xmlns:p14="http://schemas.microsoft.com/office/powerpoint/2010/main" val="2791182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Compost microbes use carbon as their energy source and nitrogen to build protein to multiply.  </a:t>
            </a:r>
          </a:p>
          <a:p>
            <a:pPr marL="172414" indent="-172414">
              <a:buFont typeface="Arial" panose="020B0604020202020204" pitchFamily="34" charset="0"/>
              <a:buChar char="•"/>
            </a:pPr>
            <a:r>
              <a:rPr lang="en-US" dirty="0" smtClean="0"/>
              <a:t>A ratio of 30 carbon to 1 nitrogen is needed for optimum growth.</a:t>
            </a:r>
          </a:p>
          <a:p>
            <a:pPr marL="172414" indent="-172414">
              <a:buFont typeface="Arial" panose="020B0604020202020204" pitchFamily="34" charset="0"/>
              <a:buChar char="•"/>
            </a:pPr>
            <a:r>
              <a:rPr lang="en-US" dirty="0" smtClean="0"/>
              <a:t>In large</a:t>
            </a:r>
            <a:r>
              <a:rPr lang="en-US" baseline="0" dirty="0" smtClean="0"/>
              <a:t> scale composting have the compost recipe close to this ratio is important and beyond the scope of this presentation.  </a:t>
            </a:r>
          </a:p>
          <a:p>
            <a:pPr marL="172414" indent="-172414">
              <a:buFont typeface="Arial" panose="020B0604020202020204" pitchFamily="34" charset="0"/>
              <a:buChar char="•"/>
            </a:pPr>
            <a:r>
              <a:rPr lang="en-US" baseline="0" dirty="0" smtClean="0"/>
              <a:t>The two resources listed give some insights into how to combine organic materials for the right balance.</a:t>
            </a:r>
          </a:p>
          <a:p>
            <a:pPr marL="172414" indent="-172414">
              <a:buFont typeface="Arial" panose="020B0604020202020204" pitchFamily="34" charset="0"/>
              <a:buChar char="•"/>
            </a:pPr>
            <a:r>
              <a:rPr lang="en-US" baseline="0" dirty="0" smtClean="0"/>
              <a:t>It is equally important to not place materials into the pile that can be a detriment.</a:t>
            </a:r>
          </a:p>
          <a:p>
            <a:pPr marL="172414" indent="-172414">
              <a:buFont typeface="Arial" panose="020B0604020202020204" pitchFamily="34" charset="0"/>
              <a:buChar char="•"/>
            </a:pPr>
            <a:r>
              <a:rPr lang="en-US" baseline="0" dirty="0" smtClean="0"/>
              <a:t>Meat and dairy items will attract pests such as raccoons</a:t>
            </a:r>
          </a:p>
          <a:p>
            <a:pPr marL="172414" indent="-172414">
              <a:buFont typeface="Arial" panose="020B0604020202020204" pitchFamily="34" charset="0"/>
              <a:buChar char="•"/>
            </a:pPr>
            <a:r>
              <a:rPr lang="en-US" baseline="0" dirty="0" smtClean="0"/>
              <a:t>Oil based items are difficult for microbes to decompose and will slow down the decomposition process.</a:t>
            </a:r>
          </a:p>
          <a:p>
            <a:pPr marL="172414" indent="-172414">
              <a:buFont typeface="Arial" panose="020B0604020202020204" pitchFamily="34" charset="0"/>
              <a:buChar char="•"/>
            </a:pPr>
            <a:r>
              <a:rPr lang="en-US" baseline="0" dirty="0" smtClean="0"/>
              <a:t>Weed seeds plant diseases and diseases carried in manure of meat eating animals  may not be killed it the hot composting process is not done well.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31</a:t>
            </a:fld>
            <a:endParaRPr lang="en-US" dirty="0"/>
          </a:p>
        </p:txBody>
      </p:sp>
    </p:spTree>
    <p:extLst>
      <p:ext uri="{BB962C8B-B14F-4D97-AF65-F5344CB8AC3E}">
        <p14:creationId xmlns:p14="http://schemas.microsoft.com/office/powerpoint/2010/main" val="2922345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Manure from</a:t>
            </a:r>
            <a:r>
              <a:rPr lang="en-US" baseline="0" dirty="0" smtClean="0"/>
              <a:t> grass fed animals such as cows, horses and goats is a good source of nitrogen for the compost pile.  </a:t>
            </a:r>
          </a:p>
          <a:p>
            <a:r>
              <a:rPr lang="en-US" baseline="0" dirty="0" smtClean="0"/>
              <a:t>To find a source of manure close to you go to the University of Illinois Manure Share website.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32</a:t>
            </a:fld>
            <a:endParaRPr lang="en-US" dirty="0"/>
          </a:p>
        </p:txBody>
      </p:sp>
    </p:spTree>
    <p:extLst>
      <p:ext uri="{BB962C8B-B14F-4D97-AF65-F5344CB8AC3E}">
        <p14:creationId xmlns:p14="http://schemas.microsoft.com/office/powerpoint/2010/main" val="57091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Produce farms have a lot off culls or other discarded fruits and vegetables.   </a:t>
            </a:r>
          </a:p>
          <a:p>
            <a:pPr marL="172414" indent="-172414">
              <a:buFont typeface="Arial" panose="020B0604020202020204" pitchFamily="34" charset="0"/>
              <a:buChar char="•"/>
            </a:pPr>
            <a:r>
              <a:rPr lang="en-US" dirty="0" smtClean="0"/>
              <a:t>These will compost very well.</a:t>
            </a:r>
          </a:p>
          <a:p>
            <a:pPr marL="172414" indent="-172414">
              <a:buFont typeface="Arial" panose="020B0604020202020204" pitchFamily="34" charset="0"/>
              <a:buChar char="•"/>
            </a:pPr>
            <a:r>
              <a:rPr lang="en-US" dirty="0" smtClean="0"/>
              <a:t>However, there are some concerns.</a:t>
            </a:r>
          </a:p>
          <a:p>
            <a:pPr marL="172414" indent="-172414">
              <a:buFont typeface="Arial" panose="020B0604020202020204" pitchFamily="34" charset="0"/>
              <a:buChar char="•"/>
            </a:pPr>
            <a:r>
              <a:rPr lang="en-US" dirty="0" smtClean="0"/>
              <a:t>This</a:t>
            </a:r>
            <a:r>
              <a:rPr lang="en-US" baseline="0" dirty="0" smtClean="0"/>
              <a:t> produce tends to be high in moisture and therefore dry, high absorbing  materials should be matched with it to avoid polluting leachate running from the pile.</a:t>
            </a:r>
          </a:p>
          <a:p>
            <a:pPr marL="172414" indent="-172414">
              <a:buFont typeface="Arial" panose="020B0604020202020204" pitchFamily="34" charset="0"/>
              <a:buChar char="•"/>
            </a:pPr>
            <a:r>
              <a:rPr lang="en-US" baseline="0" dirty="0" smtClean="0"/>
              <a:t>Some fruit and vegetable have a hard, thicker shell or rind that takes a long time to break down.  If possible these should be chopped or ground up before placing them in the pile</a:t>
            </a:r>
          </a:p>
          <a:p>
            <a:pPr marL="172414" indent="-172414">
              <a:buFont typeface="Arial" panose="020B0604020202020204" pitchFamily="34" charset="0"/>
              <a:buChar char="•"/>
            </a:pPr>
            <a:r>
              <a:rPr lang="en-US" baseline="0" dirty="0" smtClean="0"/>
              <a:t>Piles high in food tend to have odor problems due to poor aeration since materials are so wet.  Turning the pile often is important.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1207020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Large scale</a:t>
            </a:r>
            <a:r>
              <a:rPr lang="en-US" baseline="0" dirty="0" smtClean="0"/>
              <a:t> grinders are available.</a:t>
            </a:r>
          </a:p>
          <a:p>
            <a:pPr marL="172414" indent="-172414">
              <a:buFont typeface="Arial" panose="020B0604020202020204" pitchFamily="34" charset="0"/>
              <a:buChar char="•"/>
            </a:pPr>
            <a:r>
              <a:rPr lang="en-US" baseline="0" dirty="0" smtClean="0"/>
              <a:t>Old, bad round bales provide a cheap source of dry materials.</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34</a:t>
            </a:fld>
            <a:endParaRPr lang="en-US" dirty="0"/>
          </a:p>
        </p:txBody>
      </p:sp>
    </p:spTree>
    <p:extLst>
      <p:ext uri="{BB962C8B-B14F-4D97-AF65-F5344CB8AC3E}">
        <p14:creationId xmlns:p14="http://schemas.microsoft.com/office/powerpoint/2010/main" val="139618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To build a pile, simple add materials into the pile, inoculate the pile with microbes</a:t>
            </a:r>
            <a:r>
              <a:rPr lang="en-US" baseline="0" dirty="0" smtClean="0"/>
              <a:t> by adding some soil.  </a:t>
            </a:r>
          </a:p>
          <a:p>
            <a:pPr marL="172414" indent="-172414">
              <a:buFont typeface="Arial" panose="020B0604020202020204" pitchFamily="34" charset="0"/>
              <a:buChar char="•"/>
            </a:pPr>
            <a:r>
              <a:rPr lang="en-US" baseline="0" dirty="0" smtClean="0"/>
              <a:t>If the organic materials are high in carbon, you may need to add some nitrogen fertilizer or manure to create the right C:N ratio.</a:t>
            </a:r>
          </a:p>
          <a:p>
            <a:pPr marL="172414" indent="-172414">
              <a:buFont typeface="Arial" panose="020B0604020202020204" pitchFamily="34" charset="0"/>
              <a:buChar char="•"/>
            </a:pPr>
            <a:r>
              <a:rPr lang="en-US" baseline="0" dirty="0" smtClean="0"/>
              <a:t>If everything it right, the pile should heat up within a couple of hours.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35</a:t>
            </a:fld>
            <a:endParaRPr lang="en-US" dirty="0"/>
          </a:p>
        </p:txBody>
      </p:sp>
    </p:spTree>
    <p:extLst>
      <p:ext uri="{BB962C8B-B14F-4D97-AF65-F5344CB8AC3E}">
        <p14:creationId xmlns:p14="http://schemas.microsoft.com/office/powerpoint/2010/main" val="1557766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secret of composting is</a:t>
            </a:r>
            <a:r>
              <a:rPr lang="en-US" baseline="0" dirty="0" smtClean="0"/>
              <a:t> that once you have a pile created and everything appears to be working well – let it compost.  </a:t>
            </a:r>
          </a:p>
          <a:p>
            <a:pPr marL="172414" indent="-172414">
              <a:buFont typeface="Arial" panose="020B0604020202020204" pitchFamily="34" charset="0"/>
              <a:buChar char="•"/>
            </a:pPr>
            <a:r>
              <a:rPr lang="en-US" baseline="0" dirty="0" smtClean="0"/>
              <a:t>Do not add anything else or it won’t finish compost.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2646047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Letting the pile finish composting is important</a:t>
            </a:r>
            <a:r>
              <a:rPr lang="en-US" baseline="0" dirty="0" smtClean="0"/>
              <a:t> so that the final C:N ratio is between 20 and 30 C:N</a:t>
            </a:r>
            <a:endParaRPr lang="en-US" dirty="0" smtClean="0"/>
          </a:p>
          <a:p>
            <a:r>
              <a:rPr lang="en-US" dirty="0" smtClean="0"/>
              <a:t>If the final compost</a:t>
            </a:r>
            <a:r>
              <a:rPr lang="en-US" baseline="0" dirty="0" smtClean="0"/>
              <a:t> is not finished the C:N ratio can remove nitrogen from the soil causing plants to be deficient in nitrogen.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37</a:t>
            </a:fld>
            <a:endParaRPr lang="en-US" dirty="0"/>
          </a:p>
        </p:txBody>
      </p:sp>
    </p:spTree>
    <p:extLst>
      <p:ext uri="{BB962C8B-B14F-4D97-AF65-F5344CB8AC3E}">
        <p14:creationId xmlns:p14="http://schemas.microsoft.com/office/powerpoint/2010/main" val="4225837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 of the compost pile is affected by the organic materials</a:t>
            </a:r>
            <a:r>
              <a:rPr lang="en-US" baseline="0" dirty="0" smtClean="0"/>
              <a:t> used.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38</a:t>
            </a:fld>
            <a:endParaRPr lang="en-US" dirty="0"/>
          </a:p>
        </p:txBody>
      </p:sp>
    </p:spTree>
    <p:extLst>
      <p:ext uri="{BB962C8B-B14F-4D97-AF65-F5344CB8AC3E}">
        <p14:creationId xmlns:p14="http://schemas.microsoft.com/office/powerpoint/2010/main" val="2409771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pH of the compost pile is generally not a concern unless acid materials such as pine needles are being used. </a:t>
            </a:r>
          </a:p>
          <a:p>
            <a:r>
              <a:rPr lang="en-US" baseline="0" dirty="0" smtClean="0"/>
              <a:t>A simple pH test kit can be used to check the pH and lime can be added if needed to keep the pile close to a neutral pH.</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39</a:t>
            </a:fld>
            <a:endParaRPr lang="en-US" dirty="0"/>
          </a:p>
        </p:txBody>
      </p:sp>
    </p:spTree>
    <p:extLst>
      <p:ext uri="{BB962C8B-B14F-4D97-AF65-F5344CB8AC3E}">
        <p14:creationId xmlns:p14="http://schemas.microsoft.com/office/powerpoint/2010/main" val="205507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Soil Science Society of America defines compost is any organic materials that are put into a pile of some sort, mixed together with moisture added</a:t>
            </a:r>
            <a:r>
              <a:rPr lang="en-US" baseline="0" dirty="0" smtClean="0"/>
              <a:t> and then goes through a composting process to become a soil amendment.</a:t>
            </a:r>
          </a:p>
          <a:p>
            <a:pPr marL="172414" indent="-172414">
              <a:buFont typeface="Arial" panose="020B0604020202020204" pitchFamily="34" charset="0"/>
              <a:buChar char="•"/>
            </a:pPr>
            <a:r>
              <a:rPr lang="en-US" dirty="0" smtClean="0"/>
              <a:t>Composting is the process by which those organic materials are decomposed into a soil amendment Today we will be talking about the key components needed to speed up natural decomposition</a:t>
            </a:r>
            <a:r>
              <a:rPr lang="en-US" baseline="0" dirty="0" smtClean="0"/>
              <a:t> within the </a:t>
            </a:r>
            <a:r>
              <a:rPr lang="en-US" dirty="0" smtClean="0"/>
              <a:t>composting process.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1310858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Moisture content is critical for composing</a:t>
            </a:r>
            <a:r>
              <a:rPr lang="en-US" baseline="0" dirty="0" smtClean="0"/>
              <a:t> to occur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40</a:t>
            </a:fld>
            <a:endParaRPr lang="en-US" dirty="0"/>
          </a:p>
        </p:txBody>
      </p:sp>
    </p:spTree>
    <p:extLst>
      <p:ext uri="{BB962C8B-B14F-4D97-AF65-F5344CB8AC3E}">
        <p14:creationId xmlns:p14="http://schemas.microsoft.com/office/powerpoint/2010/main" val="1659657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microbes must live in water,</a:t>
            </a:r>
            <a:r>
              <a:rPr lang="en-US" baseline="0" dirty="0" smtClean="0"/>
              <a:t> therefore keeping the pile moist, not wet is critical to good composting.</a:t>
            </a:r>
          </a:p>
          <a:p>
            <a:pPr marL="172414" indent="-172414">
              <a:buFont typeface="Arial" panose="020B0604020202020204" pitchFamily="34" charset="0"/>
              <a:buChar char="•"/>
            </a:pPr>
            <a:r>
              <a:rPr lang="en-US" baseline="0" dirty="0" smtClean="0"/>
              <a:t>The optimal moisture content is between 46 and 65%  moisture content, approximately the feel of a wet sponge.</a:t>
            </a:r>
          </a:p>
          <a:p>
            <a:pPr marL="172414" indent="-172414">
              <a:buFont typeface="Arial" panose="020B0604020202020204" pitchFamily="34" charset="0"/>
              <a:buChar char="•"/>
            </a:pPr>
            <a:r>
              <a:rPr lang="en-US" baseline="0" dirty="0" smtClean="0"/>
              <a:t>Moisture meters or oven tests and be used to determine the moisture content, but experience in knowing what moist compost feels like is often the best tool.</a:t>
            </a:r>
          </a:p>
          <a:p>
            <a:pPr marL="172414" indent="-172414">
              <a:buFont typeface="Arial" panose="020B0604020202020204" pitchFamily="34" charset="0"/>
              <a:buChar char="•"/>
            </a:pPr>
            <a:r>
              <a:rPr lang="en-US" baseline="0" dirty="0" smtClean="0"/>
              <a:t>It the pile is too dry, add water.</a:t>
            </a:r>
          </a:p>
          <a:p>
            <a:pPr marL="172414" indent="-172414">
              <a:buFont typeface="Arial" panose="020B0604020202020204" pitchFamily="34" charset="0"/>
              <a:buChar char="•"/>
            </a:pPr>
            <a:r>
              <a:rPr lang="en-US" baseline="0" dirty="0" smtClean="0"/>
              <a:t>If it is too wet, there may not be enough air for the microbes, so the pile should be turned.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41</a:t>
            </a:fld>
            <a:endParaRPr lang="en-US" dirty="0"/>
          </a:p>
        </p:txBody>
      </p:sp>
    </p:spTree>
    <p:extLst>
      <p:ext uri="{BB962C8B-B14F-4D97-AF65-F5344CB8AC3E}">
        <p14:creationId xmlns:p14="http://schemas.microsoft.com/office/powerpoint/2010/main" val="85874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Microbes need air to live.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42</a:t>
            </a:fld>
            <a:endParaRPr lang="en-US" dirty="0"/>
          </a:p>
        </p:txBody>
      </p:sp>
    </p:spTree>
    <p:extLst>
      <p:ext uri="{BB962C8B-B14F-4D97-AF65-F5344CB8AC3E}">
        <p14:creationId xmlns:p14="http://schemas.microsoft.com/office/powerpoint/2010/main" val="2706973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100" indent="-163100">
              <a:buFont typeface="Arial" panose="020B0604020202020204" pitchFamily="34" charset="0"/>
              <a:buChar char="•"/>
            </a:pPr>
            <a:r>
              <a:rPr lang="en-US" dirty="0" smtClean="0"/>
              <a:t>Air content is a difficult thing to measure without sophisticated</a:t>
            </a:r>
            <a:r>
              <a:rPr lang="en-US" baseline="0" dirty="0" smtClean="0"/>
              <a:t> tools. </a:t>
            </a:r>
          </a:p>
          <a:p>
            <a:pPr marL="163100" indent="-163100">
              <a:buFont typeface="Arial" panose="020B0604020202020204" pitchFamily="34" charset="0"/>
              <a:buChar char="•"/>
            </a:pPr>
            <a:r>
              <a:rPr lang="en-US" baseline="0" dirty="0" smtClean="0"/>
              <a:t>Oxygen content should be maintained between 10 and 16 %.</a:t>
            </a:r>
          </a:p>
          <a:p>
            <a:pPr marL="163100" indent="-163100">
              <a:buFont typeface="Arial" panose="020B0604020202020204" pitchFamily="34" charset="0"/>
              <a:buChar char="•"/>
            </a:pPr>
            <a:r>
              <a:rPr lang="en-US" baseline="0" dirty="0" smtClean="0"/>
              <a:t>Pile naturally created convection forces drawing  cool air through the pile as the hot air rises out of the pile.</a:t>
            </a:r>
          </a:p>
          <a:p>
            <a:pPr marL="163100" indent="-163100">
              <a:buFont typeface="Arial" panose="020B0604020202020204" pitchFamily="34" charset="0"/>
              <a:buChar char="•"/>
            </a:pPr>
            <a:r>
              <a:rPr lang="en-US" baseline="0" dirty="0" smtClean="0"/>
              <a:t>Therefore focusing on the bulk density of the materials and turning the pile will usually maintain the right amount of air in the pile.</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43</a:t>
            </a:fld>
            <a:endParaRPr lang="en-US" dirty="0"/>
          </a:p>
        </p:txBody>
      </p:sp>
    </p:spTree>
    <p:extLst>
      <p:ext uri="{BB962C8B-B14F-4D97-AF65-F5344CB8AC3E}">
        <p14:creationId xmlns:p14="http://schemas.microsoft.com/office/powerpoint/2010/main" val="1930787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Temperature tells you is everything is going</a:t>
            </a:r>
            <a:r>
              <a:rPr lang="en-US" b="0" baseline="0" dirty="0" smtClean="0"/>
              <a:t> well in the pile. </a:t>
            </a:r>
            <a:endParaRPr lang="en-US" b="0" dirty="0"/>
          </a:p>
        </p:txBody>
      </p:sp>
      <p:sp>
        <p:nvSpPr>
          <p:cNvPr id="4" name="Slide Number Placeholder 3"/>
          <p:cNvSpPr>
            <a:spLocks noGrp="1"/>
          </p:cNvSpPr>
          <p:nvPr>
            <p:ph type="sldNum" sz="quarter" idx="10"/>
          </p:nvPr>
        </p:nvSpPr>
        <p:spPr/>
        <p:txBody>
          <a:bodyPr/>
          <a:lstStyle/>
          <a:p>
            <a:fld id="{DC1D305F-E764-4DE8-BBD3-AE93024BAC65}" type="slidenum">
              <a:rPr lang="en-US" smtClean="0"/>
              <a:pPr/>
              <a:t>44</a:t>
            </a:fld>
            <a:endParaRPr lang="en-US" dirty="0"/>
          </a:p>
        </p:txBody>
      </p:sp>
    </p:spTree>
    <p:extLst>
      <p:ext uri="{BB962C8B-B14F-4D97-AF65-F5344CB8AC3E}">
        <p14:creationId xmlns:p14="http://schemas.microsoft.com/office/powerpoint/2010/main" val="499484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When bacteria are multiplying and decomposing organic materials they create</a:t>
            </a:r>
            <a:r>
              <a:rPr lang="en-US" baseline="0" dirty="0" smtClean="0"/>
              <a:t> heat.  </a:t>
            </a:r>
          </a:p>
          <a:p>
            <a:pPr marL="172414" indent="-172414">
              <a:buFont typeface="Arial" panose="020B0604020202020204" pitchFamily="34" charset="0"/>
              <a:buChar char="•"/>
            </a:pPr>
            <a:r>
              <a:rPr lang="en-US" baseline="0" dirty="0" smtClean="0"/>
              <a:t>Therefore the center of the pile tends to be between 130 and 150 degrees.</a:t>
            </a:r>
          </a:p>
          <a:p>
            <a:pPr marL="172414" indent="-172414">
              <a:buFont typeface="Arial" panose="020B0604020202020204" pitchFamily="34" charset="0"/>
              <a:buChar char="•"/>
            </a:pPr>
            <a:r>
              <a:rPr lang="en-US" baseline="0" dirty="0" smtClean="0"/>
              <a:t>These temperatures indicate that you have a hot compost system and that pathogens and weed seeds are being killed. </a:t>
            </a:r>
          </a:p>
          <a:p>
            <a:pPr marL="172414" indent="-172414">
              <a:buFont typeface="Arial" panose="020B0604020202020204" pitchFamily="34" charset="0"/>
              <a:buChar char="•"/>
            </a:pPr>
            <a:r>
              <a:rPr lang="en-US" baseline="0" dirty="0" smtClean="0"/>
              <a:t>When the bacteria run out of food, their numbers decrease and so does the temperature.</a:t>
            </a:r>
          </a:p>
        </p:txBody>
      </p:sp>
      <p:sp>
        <p:nvSpPr>
          <p:cNvPr id="4" name="Slide Number Placeholder 3"/>
          <p:cNvSpPr>
            <a:spLocks noGrp="1"/>
          </p:cNvSpPr>
          <p:nvPr>
            <p:ph type="sldNum" sz="quarter" idx="10"/>
          </p:nvPr>
        </p:nvSpPr>
        <p:spPr/>
        <p:txBody>
          <a:bodyPr/>
          <a:lstStyle/>
          <a:p>
            <a:fld id="{75693FD4-8F83-4EF7-AC3F-0DC0388986B0}" type="slidenum">
              <a:rPr lang="en-US" smtClean="0"/>
              <a:pPr/>
              <a:t>45</a:t>
            </a:fld>
            <a:endParaRPr lang="en-US" dirty="0"/>
          </a:p>
        </p:txBody>
      </p:sp>
    </p:spTree>
    <p:extLst>
      <p:ext uri="{BB962C8B-B14F-4D97-AF65-F5344CB8AC3E}">
        <p14:creationId xmlns:p14="http://schemas.microsoft.com/office/powerpoint/2010/main" val="1162763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defTabSz="919538">
              <a:buFont typeface="Arial" panose="020B0604020202020204" pitchFamily="34" charset="0"/>
              <a:buChar char="•"/>
              <a:defRPr/>
            </a:pPr>
            <a:r>
              <a:rPr lang="en-US" baseline="0" dirty="0" smtClean="0"/>
              <a:t>When the pile cools down, below 130 degrees, it is sign that it is time to turn the pile. </a:t>
            </a:r>
            <a:endParaRPr lang="en-US" dirty="0" smtClean="0"/>
          </a:p>
          <a:p>
            <a:pPr marL="172414" indent="-172414">
              <a:buFont typeface="Arial" panose="020B0604020202020204" pitchFamily="34" charset="0"/>
              <a:buChar char="•"/>
            </a:pPr>
            <a:r>
              <a:rPr lang="en-US" dirty="0" smtClean="0"/>
              <a:t>Excessive heat above 160 degrees can kill off the working microbes so the pile should</a:t>
            </a:r>
            <a:r>
              <a:rPr lang="en-US" baseline="0" dirty="0" smtClean="0"/>
              <a:t> be turned.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46</a:t>
            </a:fld>
            <a:endParaRPr lang="en-US" dirty="0"/>
          </a:p>
        </p:txBody>
      </p:sp>
    </p:spTree>
    <p:extLst>
      <p:ext uri="{BB962C8B-B14F-4D97-AF65-F5344CB8AC3E}">
        <p14:creationId xmlns:p14="http://schemas.microsoft.com/office/powerpoint/2010/main" val="920000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hot composting system is doing well if the pile goes through numerous</a:t>
            </a:r>
            <a:r>
              <a:rPr lang="en-US" baseline="0" dirty="0" smtClean="0"/>
              <a:t> heating/ cooling cycles as you turn the pile.  </a:t>
            </a:r>
          </a:p>
          <a:p>
            <a:pPr marL="172414" indent="-172414">
              <a:buFont typeface="Arial" panose="020B0604020202020204" pitchFamily="34" charset="0"/>
              <a:buChar char="•"/>
            </a:pPr>
            <a:r>
              <a:rPr lang="en-US" baseline="0" dirty="0" smtClean="0"/>
              <a:t>At some point most of the fresh organic materials will have gone through the first stages of decomposition and the bacteria will run out of the easily decomposable materials. </a:t>
            </a:r>
          </a:p>
          <a:p>
            <a:pPr marL="172414" indent="-172414">
              <a:buFont typeface="Arial" panose="020B0604020202020204" pitchFamily="34" charset="0"/>
              <a:buChar char="•"/>
            </a:pPr>
            <a:r>
              <a:rPr lang="en-US" baseline="0" dirty="0" smtClean="0"/>
              <a:t>If you turned the pile and it does not heat up, the pile is probably ready for the curing phase.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47</a:t>
            </a:fld>
            <a:endParaRPr lang="en-US" dirty="0"/>
          </a:p>
        </p:txBody>
      </p:sp>
    </p:spTree>
    <p:extLst>
      <p:ext uri="{BB962C8B-B14F-4D97-AF65-F5344CB8AC3E}">
        <p14:creationId xmlns:p14="http://schemas.microsoft.com/office/powerpoint/2010/main" val="591710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Curing means the</a:t>
            </a:r>
            <a:r>
              <a:rPr lang="en-US" baseline="0" dirty="0" smtClean="0"/>
              <a:t> pile is allowed to sit and only be turned if it gets wet from a rainstorm.</a:t>
            </a:r>
          </a:p>
          <a:p>
            <a:pPr marL="172414" indent="-172414">
              <a:buFont typeface="Arial" panose="020B0604020202020204" pitchFamily="34" charset="0"/>
              <a:buChar char="•"/>
            </a:pPr>
            <a:r>
              <a:rPr lang="en-US" baseline="0" dirty="0" smtClean="0"/>
              <a:t>During this time other organisms such as fungi take over transforming some toxic elements, and helping to create aggregates such that finished compost looks like soil.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48</a:t>
            </a:fld>
            <a:endParaRPr lang="en-US" dirty="0"/>
          </a:p>
        </p:txBody>
      </p:sp>
    </p:spTree>
    <p:extLst>
      <p:ext uri="{BB962C8B-B14F-4D97-AF65-F5344CB8AC3E}">
        <p14:creationId xmlns:p14="http://schemas.microsoft.com/office/powerpoint/2010/main" val="4056839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2414" indent="-172414">
              <a:buFont typeface="Arial" panose="020B0604020202020204" pitchFamily="34" charset="0"/>
              <a:buChar char="•"/>
            </a:pPr>
            <a:r>
              <a:rPr lang="en-US" dirty="0" smtClean="0"/>
              <a:t> To have</a:t>
            </a:r>
            <a:r>
              <a:rPr lang="en-US" baseline="0" dirty="0" smtClean="0"/>
              <a:t> confidence the composted has finished curing you can use a Solvita test.</a:t>
            </a:r>
          </a:p>
          <a:p>
            <a:pPr marL="172414" indent="-172414">
              <a:buFont typeface="Arial" panose="020B0604020202020204" pitchFamily="34" charset="0"/>
              <a:buChar char="•"/>
            </a:pPr>
            <a:r>
              <a:rPr lang="en-US" baseline="0" dirty="0" smtClean="0"/>
              <a:t>They are rather expensive, but let you know the toxic chemicals are now removed.</a:t>
            </a:r>
          </a:p>
          <a:p>
            <a:pPr marL="172414" indent="-172414">
              <a:buFont typeface="Arial" panose="020B0604020202020204" pitchFamily="34" charset="0"/>
              <a:buChar char="•"/>
            </a:pPr>
            <a:r>
              <a:rPr lang="en-US" baseline="0" dirty="0" smtClean="0"/>
              <a:t>You can also plant some cucumbers in the compost.  If they grow, the compost is ready.</a:t>
            </a:r>
          </a:p>
          <a:p>
            <a:r>
              <a:rPr lang="en-US" dirty="0" smtClean="0"/>
              <a:t>     $95.00   </a:t>
            </a:r>
            <a:r>
              <a:rPr lang="en-US" dirty="0" smtClean="0">
                <a:hlinkClick r:id="rId3"/>
              </a:rPr>
              <a:t>2261 Solvita Compost Maturity Test</a:t>
            </a:r>
            <a:r>
              <a:rPr lang="en-US" dirty="0" smtClean="0"/>
              <a:t>   </a:t>
            </a:r>
            <a:r>
              <a:rPr lang="en-US" dirty="0" smtClean="0">
                <a:hlinkClick r:id="rId4"/>
              </a:rPr>
              <a:t>Woods End Lab</a:t>
            </a:r>
            <a:r>
              <a:rPr lang="en-US" dirty="0" smtClean="0"/>
              <a:t>   2261   </a:t>
            </a:r>
          </a:p>
          <a:p>
            <a:r>
              <a:rPr lang="en-US" dirty="0" smtClean="0"/>
              <a:t>     $79.00   </a:t>
            </a:r>
            <a:r>
              <a:rPr lang="en-US" dirty="0" smtClean="0">
                <a:hlinkClick r:id="rId5"/>
              </a:rPr>
              <a:t>2262 Solvita Compost Maturity REFILL</a:t>
            </a:r>
            <a:r>
              <a:rPr lang="en-US" dirty="0" smtClean="0"/>
              <a:t>   </a:t>
            </a:r>
            <a:r>
              <a:rPr lang="en-US" dirty="0" smtClean="0">
                <a:hlinkClick r:id="rId4"/>
              </a:rPr>
              <a:t>Woods End Lab</a:t>
            </a:r>
            <a:r>
              <a:rPr lang="en-US" dirty="0" smtClean="0"/>
              <a:t>   2262</a:t>
            </a:r>
          </a:p>
          <a:p>
            <a:r>
              <a:rPr lang="en-US" dirty="0" smtClean="0"/>
              <a:t>        $275.00   </a:t>
            </a:r>
            <a:r>
              <a:rPr lang="en-US" dirty="0" smtClean="0">
                <a:hlinkClick r:id="rId6"/>
              </a:rPr>
              <a:t>2265 Solvita Compost Masterkit</a:t>
            </a:r>
            <a:r>
              <a:rPr lang="en-US" dirty="0" smtClean="0"/>
              <a:t>   </a:t>
            </a:r>
            <a:r>
              <a:rPr lang="en-US" dirty="0" smtClean="0">
                <a:hlinkClick r:id="rId4"/>
              </a:rPr>
              <a:t>Woods End Lab</a:t>
            </a:r>
            <a:r>
              <a:rPr lang="en-US" dirty="0" smtClean="0"/>
              <a:t>   2265   </a:t>
            </a:r>
          </a:p>
          <a:p>
            <a:r>
              <a:rPr lang="en-US" dirty="0" smtClean="0"/>
              <a:t>     $504.00   </a:t>
            </a:r>
            <a:r>
              <a:rPr lang="en-US" dirty="0" smtClean="0">
                <a:hlinkClick r:id="rId7"/>
              </a:rPr>
              <a:t>2266 Solvita Compost Maturity Test -- BULK LAB PACKAGE</a:t>
            </a:r>
            <a:r>
              <a:rPr lang="en-US" dirty="0" smtClean="0"/>
              <a:t>   </a:t>
            </a:r>
            <a:r>
              <a:rPr lang="en-US" dirty="0" smtClean="0">
                <a:hlinkClick r:id="rId4"/>
              </a:rPr>
              <a:t>Woods End Lab</a:t>
            </a:r>
            <a:r>
              <a:rPr lang="en-US" dirty="0" smtClean="0"/>
              <a:t>   </a:t>
            </a:r>
            <a:endParaRPr lang="en-US" dirty="0"/>
          </a:p>
        </p:txBody>
      </p:sp>
      <p:sp>
        <p:nvSpPr>
          <p:cNvPr id="4" name="Slide Number Placeholder 3"/>
          <p:cNvSpPr>
            <a:spLocks noGrp="1"/>
          </p:cNvSpPr>
          <p:nvPr>
            <p:ph type="sldNum" sz="quarter" idx="10"/>
          </p:nvPr>
        </p:nvSpPr>
        <p:spPr/>
        <p:txBody>
          <a:bodyPr/>
          <a:lstStyle/>
          <a:p>
            <a:fld id="{DC1D305F-E764-4DE8-BBD3-AE93024BAC65}" type="slidenum">
              <a:rPr lang="en-US" smtClean="0"/>
              <a:pPr/>
              <a:t>49</a:t>
            </a:fld>
            <a:endParaRPr lang="en-US" dirty="0"/>
          </a:p>
        </p:txBody>
      </p:sp>
    </p:spTree>
    <p:extLst>
      <p:ext uri="{BB962C8B-B14F-4D97-AF65-F5344CB8AC3E}">
        <p14:creationId xmlns:p14="http://schemas.microsoft.com/office/powerpoint/2010/main" val="283269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Why go to the effort of composting, and it is a lot of effort to do it well, there are a lot when it benefits of the soil amendment</a:t>
            </a:r>
            <a:r>
              <a:rPr lang="en-US" baseline="0" dirty="0" smtClean="0"/>
              <a:t> of </a:t>
            </a:r>
            <a:r>
              <a:rPr lang="en-US" dirty="0" smtClean="0"/>
              <a:t>compost to improving the soil.</a:t>
            </a:r>
          </a:p>
          <a:p>
            <a:pPr marL="172414" indent="-172414">
              <a:buFont typeface="Arial" panose="020B0604020202020204" pitchFamily="34" charset="0"/>
              <a:buChar char="•"/>
            </a:pPr>
            <a:r>
              <a:rPr lang="en-US" dirty="0" smtClean="0"/>
              <a:t>Compost</a:t>
            </a:r>
            <a:r>
              <a:rPr lang="en-US" baseline="0" dirty="0" smtClean="0"/>
              <a:t> can increase the amount </a:t>
            </a:r>
            <a:r>
              <a:rPr lang="en-US" dirty="0" smtClean="0"/>
              <a:t>and strength of</a:t>
            </a:r>
            <a:r>
              <a:rPr lang="en-US" baseline="0" dirty="0" smtClean="0"/>
              <a:t> soil aggregates </a:t>
            </a:r>
            <a:r>
              <a:rPr lang="en-US" dirty="0" smtClean="0"/>
              <a:t>result in an increase in porosity.  </a:t>
            </a:r>
          </a:p>
          <a:p>
            <a:pPr marL="172414" indent="-172414">
              <a:buFont typeface="Arial" panose="020B0604020202020204" pitchFamily="34" charset="0"/>
              <a:buChar char="•"/>
            </a:pPr>
            <a:r>
              <a:rPr lang="en-US" dirty="0" smtClean="0"/>
              <a:t>This</a:t>
            </a:r>
            <a:r>
              <a:rPr lang="en-US" baseline="0" dirty="0" smtClean="0"/>
              <a:t> directly impact the soil by increasing the</a:t>
            </a:r>
            <a:r>
              <a:rPr lang="en-US" dirty="0" smtClean="0"/>
              <a:t> water infiltration and water holding capacity</a:t>
            </a:r>
          </a:p>
          <a:p>
            <a:pPr marL="172414" indent="-172414">
              <a:buFont typeface="Arial" panose="020B0604020202020204" pitchFamily="34" charset="0"/>
              <a:buChar char="•"/>
            </a:pPr>
            <a:r>
              <a:rPr lang="en-US" dirty="0" smtClean="0"/>
              <a:t>Compost increases the cation exchange capacity which allows more  nutrients to be held in the soil.</a:t>
            </a:r>
          </a:p>
          <a:p>
            <a:pPr marL="172414" indent="-172414">
              <a:buFont typeface="Arial" panose="020B0604020202020204" pitchFamily="34" charset="0"/>
              <a:buChar char="•"/>
            </a:pPr>
            <a:r>
              <a:rPr lang="en-US" dirty="0" smtClean="0"/>
              <a:t>The composting process  depends on the wide variety of soil microbes which result in a soil amendment alive with an active biological community</a:t>
            </a:r>
          </a:p>
          <a:p>
            <a:pPr marL="172414" indent="-172414">
              <a:buFont typeface="Arial" panose="020B0604020202020204" pitchFamily="34" charset="0"/>
              <a:buChar char="•"/>
            </a:pPr>
            <a:r>
              <a:rPr lang="en-US" dirty="0" smtClean="0"/>
              <a:t>Depending on the organic materials that are put into the pile, compost can modify the pH to</a:t>
            </a:r>
            <a:r>
              <a:rPr lang="en-US" baseline="0" dirty="0" smtClean="0"/>
              <a:t> be </a:t>
            </a:r>
            <a:r>
              <a:rPr lang="en-US" dirty="0" smtClean="0"/>
              <a:t>more neutral.</a:t>
            </a:r>
          </a:p>
          <a:p>
            <a:pPr marL="172414" indent="-172414">
              <a:buFont typeface="Arial" panose="020B0604020202020204" pitchFamily="34" charset="0"/>
              <a:buChar char="•"/>
            </a:pPr>
            <a:r>
              <a:rPr lang="en-US" dirty="0" smtClean="0"/>
              <a:t>There is quite a bit of research demonstrating the benefits of compost and suppressing plant diseases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3074528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Compost</a:t>
            </a:r>
            <a:r>
              <a:rPr lang="en-US" baseline="0" dirty="0" smtClean="0"/>
              <a:t> can be used in many ways around a farm.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50</a:t>
            </a:fld>
            <a:endParaRPr lang="en-US" dirty="0"/>
          </a:p>
        </p:txBody>
      </p:sp>
    </p:spTree>
    <p:extLst>
      <p:ext uri="{BB962C8B-B14F-4D97-AF65-F5344CB8AC3E}">
        <p14:creationId xmlns:p14="http://schemas.microsoft.com/office/powerpoint/2010/main" val="3011939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If this presentation has</a:t>
            </a:r>
            <a:r>
              <a:rPr lang="en-US" baseline="0" dirty="0" smtClean="0"/>
              <a:t> convinced you that composting takes too much time, which I hope if didn’t.  </a:t>
            </a:r>
          </a:p>
          <a:p>
            <a:pPr marL="172414" indent="-172414">
              <a:buFont typeface="Arial" panose="020B0604020202020204" pitchFamily="34" charset="0"/>
              <a:buChar char="•"/>
            </a:pPr>
            <a:r>
              <a:rPr lang="en-US" baseline="0" dirty="0" smtClean="0"/>
              <a:t>Or if you need more compost than you can create on your farm, it is possible to purchase compost from large-scale composter.</a:t>
            </a:r>
          </a:p>
          <a:p>
            <a:pPr marL="172414" indent="-172414">
              <a:buFont typeface="Arial" panose="020B0604020202020204" pitchFamily="34" charset="0"/>
              <a:buChar char="•"/>
            </a:pPr>
            <a:r>
              <a:rPr lang="en-US" baseline="0" dirty="0" smtClean="0"/>
              <a:t>The Composting Council maintains a list of composting facilities.</a:t>
            </a:r>
          </a:p>
          <a:p>
            <a:pPr marL="172414" indent="-172414">
              <a:buFont typeface="Arial" panose="020B0604020202020204" pitchFamily="34" charset="0"/>
              <a:buChar char="•"/>
            </a:pPr>
            <a:r>
              <a:rPr lang="en-US" baseline="0" dirty="0" smtClean="0"/>
              <a:t>They can provide you with an analysis of the compost you purchase.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51</a:t>
            </a:fld>
            <a:endParaRPr lang="en-US" dirty="0"/>
          </a:p>
        </p:txBody>
      </p:sp>
    </p:spTree>
    <p:extLst>
      <p:ext uri="{BB962C8B-B14F-4D97-AF65-F5344CB8AC3E}">
        <p14:creationId xmlns:p14="http://schemas.microsoft.com/office/powerpoint/2010/main" val="352646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2414" indent="-172414">
              <a:buFont typeface="Arial" panose="020B0604020202020204" pitchFamily="34" charset="0"/>
              <a:buChar char="•"/>
            </a:pPr>
            <a:r>
              <a:rPr lang="en-US" altLang="en-US" dirty="0" smtClean="0">
                <a:latin typeface="Times New Roman" panose="02020603050405020304" pitchFamily="18" charset="0"/>
              </a:rPr>
              <a:t>It is tempting to take advantages of free sources of “compost”</a:t>
            </a:r>
          </a:p>
          <a:p>
            <a:pPr marL="172414" indent="-172414">
              <a:buFont typeface="Arial" panose="020B0604020202020204" pitchFamily="34" charset="0"/>
              <a:buChar char="•"/>
            </a:pPr>
            <a:r>
              <a:rPr lang="en-US" altLang="en-US" dirty="0" smtClean="0">
                <a:latin typeface="Times New Roman" panose="02020603050405020304" pitchFamily="18" charset="0"/>
              </a:rPr>
              <a:t>Compost available sign from a farm or stable does not guarantee it was composted.</a:t>
            </a:r>
          </a:p>
          <a:p>
            <a:pPr marL="172414" indent="-172414">
              <a:buFont typeface="Arial" panose="020B0604020202020204" pitchFamily="34" charset="0"/>
              <a:buChar char="•"/>
            </a:pPr>
            <a:r>
              <a:rPr lang="en-US" altLang="en-US" dirty="0" smtClean="0">
                <a:latin typeface="Times New Roman" panose="02020603050405020304" pitchFamily="18" charset="0"/>
              </a:rPr>
              <a:t>However, they may not make the effort to produce quality compost, so there is no guarantee of the quality of this compost with out asking questions about their procedure and testing.</a:t>
            </a:r>
          </a:p>
          <a:p>
            <a:pPr marL="172414" indent="-172414">
              <a:buFont typeface="Arial" panose="020B0604020202020204" pitchFamily="34" charset="0"/>
              <a:buChar char="•"/>
            </a:pPr>
            <a:r>
              <a:rPr lang="en-US" altLang="en-US" dirty="0" smtClean="0">
                <a:latin typeface="Times New Roman" panose="02020603050405020304" pitchFamily="18" charset="0"/>
              </a:rPr>
              <a:t>They should be able to provide you records, especially if you need them to</a:t>
            </a:r>
            <a:r>
              <a:rPr lang="en-US" altLang="en-US" baseline="0" dirty="0" smtClean="0">
                <a:latin typeface="Times New Roman" panose="02020603050405020304" pitchFamily="18" charset="0"/>
              </a:rPr>
              <a:t> meet organic standards. </a:t>
            </a:r>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7124" indent="-287355">
              <a:defRPr sz="2400">
                <a:solidFill>
                  <a:schemeClr val="tx1"/>
                </a:solidFill>
                <a:latin typeface="Times New Roman" panose="02020603050405020304" pitchFamily="18" charset="0"/>
              </a:defRPr>
            </a:lvl2pPr>
            <a:lvl3pPr marL="1149422" indent="-229884">
              <a:defRPr sz="2400">
                <a:solidFill>
                  <a:schemeClr val="tx1"/>
                </a:solidFill>
                <a:latin typeface="Times New Roman" panose="02020603050405020304" pitchFamily="18" charset="0"/>
              </a:defRPr>
            </a:lvl3pPr>
            <a:lvl4pPr marL="1609191" indent="-229884">
              <a:defRPr sz="2400">
                <a:solidFill>
                  <a:schemeClr val="tx1"/>
                </a:solidFill>
                <a:latin typeface="Times New Roman" panose="02020603050405020304" pitchFamily="18" charset="0"/>
              </a:defRPr>
            </a:lvl4pPr>
            <a:lvl5pPr marL="2068961" indent="-229884">
              <a:defRPr sz="2400">
                <a:solidFill>
                  <a:schemeClr val="tx1"/>
                </a:solidFill>
                <a:latin typeface="Times New Roman" panose="02020603050405020304" pitchFamily="18" charset="0"/>
              </a:defRPr>
            </a:lvl5pPr>
            <a:lvl6pPr marL="2528730" indent="-229884" eaLnBrk="0" fontAlgn="base" hangingPunct="0">
              <a:spcBef>
                <a:spcPct val="0"/>
              </a:spcBef>
              <a:spcAft>
                <a:spcPct val="0"/>
              </a:spcAft>
              <a:defRPr sz="2400">
                <a:solidFill>
                  <a:schemeClr val="tx1"/>
                </a:solidFill>
                <a:latin typeface="Times New Roman" panose="02020603050405020304" pitchFamily="18" charset="0"/>
              </a:defRPr>
            </a:lvl6pPr>
            <a:lvl7pPr marL="2988499" indent="-229884" eaLnBrk="0" fontAlgn="base" hangingPunct="0">
              <a:spcBef>
                <a:spcPct val="0"/>
              </a:spcBef>
              <a:spcAft>
                <a:spcPct val="0"/>
              </a:spcAft>
              <a:defRPr sz="2400">
                <a:solidFill>
                  <a:schemeClr val="tx1"/>
                </a:solidFill>
                <a:latin typeface="Times New Roman" panose="02020603050405020304" pitchFamily="18" charset="0"/>
              </a:defRPr>
            </a:lvl7pPr>
            <a:lvl8pPr marL="3448268" indent="-229884" eaLnBrk="0" fontAlgn="base" hangingPunct="0">
              <a:spcBef>
                <a:spcPct val="0"/>
              </a:spcBef>
              <a:spcAft>
                <a:spcPct val="0"/>
              </a:spcAft>
              <a:defRPr sz="2400">
                <a:solidFill>
                  <a:schemeClr val="tx1"/>
                </a:solidFill>
                <a:latin typeface="Times New Roman" panose="02020603050405020304" pitchFamily="18" charset="0"/>
              </a:defRPr>
            </a:lvl8pPr>
            <a:lvl9pPr marL="3908037" indent="-229884" eaLnBrk="0" fontAlgn="base" hangingPunct="0">
              <a:spcBef>
                <a:spcPct val="0"/>
              </a:spcBef>
              <a:spcAft>
                <a:spcPct val="0"/>
              </a:spcAft>
              <a:defRPr sz="2400">
                <a:solidFill>
                  <a:schemeClr val="tx1"/>
                </a:solidFill>
                <a:latin typeface="Times New Roman" panose="02020603050405020304" pitchFamily="18" charset="0"/>
              </a:defRPr>
            </a:lvl9pPr>
          </a:lstStyle>
          <a:p>
            <a:fld id="{D7544B35-CE02-4D52-A897-695BCB5D5BB9}" type="slidenum">
              <a:rPr lang="en-US" altLang="en-US" sz="1200"/>
              <a:pPr/>
              <a:t>52</a:t>
            </a:fld>
            <a:endParaRPr lang="en-US" altLang="en-US" sz="1200" dirty="0"/>
          </a:p>
        </p:txBody>
      </p:sp>
    </p:spTree>
    <p:extLst>
      <p:ext uri="{BB962C8B-B14F-4D97-AF65-F5344CB8AC3E}">
        <p14:creationId xmlns:p14="http://schemas.microsoft.com/office/powerpoint/2010/main" val="26617533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2414" indent="-172414">
              <a:buFont typeface="Arial" panose="020B0604020202020204" pitchFamily="34" charset="0"/>
              <a:buChar char="•"/>
            </a:pPr>
            <a:r>
              <a:rPr lang="en-US" altLang="en-US" dirty="0" smtClean="0">
                <a:latin typeface="Times New Roman" panose="02020603050405020304" pitchFamily="18" charset="0"/>
              </a:rPr>
              <a:t>If you have taken the time to create quality compost, don’t let</a:t>
            </a:r>
            <a:r>
              <a:rPr lang="en-US" altLang="en-US" baseline="0" dirty="0" smtClean="0">
                <a:latin typeface="Times New Roman" panose="02020603050405020304" pitchFamily="18" charset="0"/>
              </a:rPr>
              <a:t> it be recontaminated afterwards.</a:t>
            </a:r>
          </a:p>
          <a:p>
            <a:pPr marL="172414" indent="-172414">
              <a:buFont typeface="Arial" panose="020B0604020202020204" pitchFamily="34" charset="0"/>
              <a:buChar char="•"/>
            </a:pPr>
            <a:r>
              <a:rPr lang="en-US" altLang="en-US" baseline="0" dirty="0" smtClean="0">
                <a:latin typeface="Times New Roman" panose="02020603050405020304" pitchFamily="18" charset="0"/>
              </a:rPr>
              <a:t>Use a tarp to keep weed seeds out.</a:t>
            </a:r>
          </a:p>
          <a:p>
            <a:pPr marL="172414" indent="-172414">
              <a:buFont typeface="Arial" panose="020B0604020202020204" pitchFamily="34" charset="0"/>
              <a:buChar char="•"/>
            </a:pPr>
            <a:r>
              <a:rPr lang="en-US" altLang="en-US" baseline="0" dirty="0" smtClean="0">
                <a:latin typeface="Times New Roman" panose="02020603050405020304" pitchFamily="18" charset="0"/>
              </a:rPr>
              <a:t>Place it away from runoff sources of possible pollutants. </a:t>
            </a:r>
            <a:endParaRPr lang="en-US" altLang="en-US" dirty="0" smtClean="0">
              <a:latin typeface="Times New Roman" panose="02020603050405020304" pitchFamily="18"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7124" indent="-287355">
              <a:defRPr sz="2400">
                <a:solidFill>
                  <a:schemeClr val="tx1"/>
                </a:solidFill>
                <a:latin typeface="Times New Roman" panose="02020603050405020304" pitchFamily="18" charset="0"/>
              </a:defRPr>
            </a:lvl2pPr>
            <a:lvl3pPr marL="1149422" indent="-229884">
              <a:defRPr sz="2400">
                <a:solidFill>
                  <a:schemeClr val="tx1"/>
                </a:solidFill>
                <a:latin typeface="Times New Roman" panose="02020603050405020304" pitchFamily="18" charset="0"/>
              </a:defRPr>
            </a:lvl3pPr>
            <a:lvl4pPr marL="1609191" indent="-229884">
              <a:defRPr sz="2400">
                <a:solidFill>
                  <a:schemeClr val="tx1"/>
                </a:solidFill>
                <a:latin typeface="Times New Roman" panose="02020603050405020304" pitchFamily="18" charset="0"/>
              </a:defRPr>
            </a:lvl4pPr>
            <a:lvl5pPr marL="2068961" indent="-229884">
              <a:defRPr sz="2400">
                <a:solidFill>
                  <a:schemeClr val="tx1"/>
                </a:solidFill>
                <a:latin typeface="Times New Roman" panose="02020603050405020304" pitchFamily="18" charset="0"/>
              </a:defRPr>
            </a:lvl5pPr>
            <a:lvl6pPr marL="2528730" indent="-229884" eaLnBrk="0" fontAlgn="base" hangingPunct="0">
              <a:spcBef>
                <a:spcPct val="0"/>
              </a:spcBef>
              <a:spcAft>
                <a:spcPct val="0"/>
              </a:spcAft>
              <a:defRPr sz="2400">
                <a:solidFill>
                  <a:schemeClr val="tx1"/>
                </a:solidFill>
                <a:latin typeface="Times New Roman" panose="02020603050405020304" pitchFamily="18" charset="0"/>
              </a:defRPr>
            </a:lvl6pPr>
            <a:lvl7pPr marL="2988499" indent="-229884" eaLnBrk="0" fontAlgn="base" hangingPunct="0">
              <a:spcBef>
                <a:spcPct val="0"/>
              </a:spcBef>
              <a:spcAft>
                <a:spcPct val="0"/>
              </a:spcAft>
              <a:defRPr sz="2400">
                <a:solidFill>
                  <a:schemeClr val="tx1"/>
                </a:solidFill>
                <a:latin typeface="Times New Roman" panose="02020603050405020304" pitchFamily="18" charset="0"/>
              </a:defRPr>
            </a:lvl7pPr>
            <a:lvl8pPr marL="3448268" indent="-229884" eaLnBrk="0" fontAlgn="base" hangingPunct="0">
              <a:spcBef>
                <a:spcPct val="0"/>
              </a:spcBef>
              <a:spcAft>
                <a:spcPct val="0"/>
              </a:spcAft>
              <a:defRPr sz="2400">
                <a:solidFill>
                  <a:schemeClr val="tx1"/>
                </a:solidFill>
                <a:latin typeface="Times New Roman" panose="02020603050405020304" pitchFamily="18" charset="0"/>
              </a:defRPr>
            </a:lvl8pPr>
            <a:lvl9pPr marL="3908037" indent="-229884" eaLnBrk="0" fontAlgn="base" hangingPunct="0">
              <a:spcBef>
                <a:spcPct val="0"/>
              </a:spcBef>
              <a:spcAft>
                <a:spcPct val="0"/>
              </a:spcAft>
              <a:defRPr sz="2400">
                <a:solidFill>
                  <a:schemeClr val="tx1"/>
                </a:solidFill>
                <a:latin typeface="Times New Roman" panose="02020603050405020304" pitchFamily="18" charset="0"/>
              </a:defRPr>
            </a:lvl9pPr>
          </a:lstStyle>
          <a:p>
            <a:fld id="{7221F3A0-FFA0-4013-A11B-88FF70DDF201}" type="slidenum">
              <a:rPr lang="en-US" altLang="en-US" sz="1200"/>
              <a:pPr/>
              <a:t>53</a:t>
            </a:fld>
            <a:endParaRPr lang="en-US" altLang="en-US" sz="1200" dirty="0"/>
          </a:p>
        </p:txBody>
      </p:sp>
    </p:spTree>
    <p:extLst>
      <p:ext uri="{BB962C8B-B14F-4D97-AF65-F5344CB8AC3E}">
        <p14:creationId xmlns:p14="http://schemas.microsoft.com/office/powerpoint/2010/main" val="3573610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Compost is an excellent amendment for produce fields and orchards.</a:t>
            </a:r>
          </a:p>
          <a:p>
            <a:pPr marL="172414" indent="-172414">
              <a:buFont typeface="Arial" panose="020B0604020202020204" pitchFamily="34" charset="0"/>
              <a:buChar char="•"/>
            </a:pPr>
            <a:r>
              <a:rPr lang="en-US" dirty="0" smtClean="0"/>
              <a:t>Currently the Good Agricultural Practices (GAPs)</a:t>
            </a:r>
            <a:r>
              <a:rPr lang="en-US" baseline="0" dirty="0" smtClean="0"/>
              <a:t> recommendations are being reconsidered.  By fall of 2015 new guidelines should be available on using both manure and compost. </a:t>
            </a:r>
          </a:p>
          <a:p>
            <a:pPr marL="172414" indent="-172414">
              <a:buFont typeface="Arial" panose="020B0604020202020204" pitchFamily="34" charset="0"/>
              <a:buChar char="•"/>
            </a:pPr>
            <a:r>
              <a:rPr lang="en-US" baseline="0" dirty="0" smtClean="0"/>
              <a:t>There are usually minimal restrictions on using quality compost in production soils, fields or orchards. </a:t>
            </a:r>
          </a:p>
          <a:p>
            <a:pPr marL="172414" indent="-172414">
              <a:buFont typeface="Arial" panose="020B0604020202020204" pitchFamily="34" charset="0"/>
              <a:buChar char="•"/>
            </a:pPr>
            <a:r>
              <a:rPr lang="en-US" baseline="0" dirty="0" smtClean="0"/>
              <a:t>There are restrictions on using manure and compost teas</a:t>
            </a:r>
          </a:p>
          <a:p>
            <a:pPr marL="172414" indent="-172414">
              <a:buFont typeface="Arial" panose="020B0604020202020204" pitchFamily="34" charset="0"/>
              <a:buChar char="•"/>
            </a:pPr>
            <a:r>
              <a:rPr lang="en-US" baseline="0" dirty="0" smtClean="0"/>
              <a:t>The safety of compost tea depends on the compost used and method of brewing. If done wrong it can actually encourage pathogens.  It is beyond the scope of this presentation to discuss this.  Should you decide to use compost tea, do your research to use it in a safe manner.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54</a:t>
            </a:fld>
            <a:endParaRPr lang="en-US" dirty="0"/>
          </a:p>
        </p:txBody>
      </p:sp>
    </p:spTree>
    <p:extLst>
      <p:ext uri="{BB962C8B-B14F-4D97-AF65-F5344CB8AC3E}">
        <p14:creationId xmlns:p14="http://schemas.microsoft.com/office/powerpoint/2010/main" val="1592191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a:t>
            </a:r>
            <a:r>
              <a:rPr lang="en-US" baseline="0" dirty="0" smtClean="0"/>
              <a:t> Composting Council does have a “Seal of Testing Assurance program which many large scale composter participate in.</a:t>
            </a:r>
          </a:p>
          <a:p>
            <a:pPr marL="172414" indent="-172414">
              <a:buFont typeface="Arial" panose="020B0604020202020204" pitchFamily="34" charset="0"/>
              <a:buChar char="•"/>
            </a:pPr>
            <a:r>
              <a:rPr lang="en-US" baseline="0" dirty="0" smtClean="0"/>
              <a:t>They maintain a list of labs that you can have your compost analyzed as well for nutrients, hazards and pathogens.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55</a:t>
            </a:fld>
            <a:endParaRPr lang="en-US" dirty="0"/>
          </a:p>
        </p:txBody>
      </p:sp>
    </p:spTree>
    <p:extLst>
      <p:ext uri="{BB962C8B-B14F-4D97-AF65-F5344CB8AC3E}">
        <p14:creationId xmlns:p14="http://schemas.microsoft.com/office/powerpoint/2010/main" val="2675997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The cost for composting can be expensive with simple nutrient analysis</a:t>
            </a:r>
            <a:r>
              <a:rPr lang="en-US" baseline="0" dirty="0" smtClean="0"/>
              <a:t> running about $30 and a complete analysis being hundreds of dollars.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56</a:t>
            </a:fld>
            <a:endParaRPr lang="en-US" dirty="0"/>
          </a:p>
        </p:txBody>
      </p:sp>
    </p:spTree>
    <p:extLst>
      <p:ext uri="{BB962C8B-B14F-4D97-AF65-F5344CB8AC3E}">
        <p14:creationId xmlns:p14="http://schemas.microsoft.com/office/powerpoint/2010/main" val="735797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Most compost is not really high in nutrient content, most of the benefits are from the organic</a:t>
            </a:r>
            <a:r>
              <a:rPr lang="en-US" baseline="0" dirty="0" smtClean="0"/>
              <a:t> matter that is added to the soil .</a:t>
            </a:r>
          </a:p>
          <a:p>
            <a:pPr marL="172414" indent="-172414">
              <a:buFont typeface="Arial" panose="020B0604020202020204" pitchFamily="34" charset="0"/>
              <a:buChar char="•"/>
            </a:pPr>
            <a:r>
              <a:rPr lang="en-US" baseline="0" dirty="0" smtClean="0"/>
              <a:t>This is a typical analysis of compost.</a:t>
            </a:r>
          </a:p>
          <a:p>
            <a:pPr marL="172414" indent="-172414">
              <a:buFont typeface="Arial" panose="020B0604020202020204" pitchFamily="34" charset="0"/>
              <a:buChar char="•"/>
            </a:pPr>
            <a:r>
              <a:rPr lang="en-US" baseline="0" dirty="0" smtClean="0"/>
              <a:t>Compost made from manures tend to be a bit higher in nitrogen and other nutrients than a compost primarily of plant based organic materials.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57</a:t>
            </a:fld>
            <a:endParaRPr lang="en-US" dirty="0"/>
          </a:p>
        </p:txBody>
      </p:sp>
    </p:spTree>
    <p:extLst>
      <p:ext uri="{BB962C8B-B14F-4D97-AF65-F5344CB8AC3E}">
        <p14:creationId xmlns:p14="http://schemas.microsoft.com/office/powerpoint/2010/main" val="3242197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http://www.extension.org/article/18567</a:t>
            </a:r>
          </a:p>
          <a:p>
            <a:pPr marL="172414" indent="-172414">
              <a:buFont typeface="Arial" panose="020B0604020202020204" pitchFamily="34" charset="0"/>
              <a:buChar char="•"/>
            </a:pPr>
            <a:r>
              <a:rPr lang="en-US" dirty="0" smtClean="0"/>
              <a:t>Because the compost must</a:t>
            </a:r>
            <a:r>
              <a:rPr lang="en-US" baseline="0" dirty="0" smtClean="0"/>
              <a:t> be further decomposed within the soil system to release the nutrients, this must be taken into consideration in your soil fertility planning.</a:t>
            </a:r>
          </a:p>
          <a:p>
            <a:pPr marL="172414" indent="-172414">
              <a:buFont typeface="Arial" panose="020B0604020202020204" pitchFamily="34" charset="0"/>
              <a:buChar char="•"/>
            </a:pPr>
            <a:r>
              <a:rPr lang="en-US" baseline="0" dirty="0" smtClean="0"/>
              <a:t>In general, it is assumed that 10 to 24 % of the nitrogen will be available the first year the compost has been added. </a:t>
            </a:r>
          </a:p>
          <a:p>
            <a:pPr marL="172414" indent="-172414">
              <a:buFont typeface="Arial" panose="020B0604020202020204" pitchFamily="34" charset="0"/>
              <a:buChar char="•"/>
            </a:pPr>
            <a:r>
              <a:rPr lang="en-US" baseline="0" dirty="0" smtClean="0"/>
              <a:t>This will change depending on the climate and soil conditions. </a:t>
            </a:r>
          </a:p>
          <a:p>
            <a:pPr marL="172414" indent="-172414">
              <a:buFont typeface="Arial" panose="020B0604020202020204" pitchFamily="34" charset="0"/>
              <a:buChar char="•"/>
            </a:pPr>
            <a:r>
              <a:rPr lang="en-US" baseline="0" dirty="0" smtClean="0"/>
              <a:t>The article listed has a good discussion on how to interpret compost additions to soil </a:t>
            </a:r>
            <a:endParaRPr lang="en-US" dirty="0"/>
          </a:p>
        </p:txBody>
      </p:sp>
      <p:sp>
        <p:nvSpPr>
          <p:cNvPr id="4" name="Slide Number Placeholder 3"/>
          <p:cNvSpPr>
            <a:spLocks noGrp="1"/>
          </p:cNvSpPr>
          <p:nvPr>
            <p:ph type="sldNum" sz="quarter" idx="10"/>
          </p:nvPr>
        </p:nvSpPr>
        <p:spPr/>
        <p:txBody>
          <a:bodyPr/>
          <a:lstStyle/>
          <a:p>
            <a:fld id="{DC1D305F-E764-4DE8-BBD3-AE93024BAC65}" type="slidenum">
              <a:rPr lang="en-US" smtClean="0"/>
              <a:pPr/>
              <a:t>58</a:t>
            </a:fld>
            <a:endParaRPr lang="en-US" dirty="0"/>
          </a:p>
        </p:txBody>
      </p:sp>
    </p:spTree>
    <p:extLst>
      <p:ext uri="{BB962C8B-B14F-4D97-AF65-F5344CB8AC3E}">
        <p14:creationId xmlns:p14="http://schemas.microsoft.com/office/powerpoint/2010/main" val="4046489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A general recommendation is to apply 2 inches of compost each year.  This equates</a:t>
            </a:r>
            <a:r>
              <a:rPr lang="en-US" baseline="0" dirty="0" smtClean="0"/>
              <a:t> to about 150 tons of compost per acres.</a:t>
            </a:r>
          </a:p>
          <a:p>
            <a:pPr marL="172414" indent="-172414">
              <a:buFont typeface="Arial" panose="020B0604020202020204" pitchFamily="34" charset="0"/>
              <a:buChar char="•"/>
            </a:pPr>
            <a:r>
              <a:rPr lang="en-US" baseline="0" dirty="0" smtClean="0"/>
              <a:t>To not recontaminate the compost, make certain equipment used to apply it are clean.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59</a:t>
            </a:fld>
            <a:endParaRPr lang="en-US" dirty="0"/>
          </a:p>
        </p:txBody>
      </p:sp>
    </p:spTree>
    <p:extLst>
      <p:ext uri="{BB962C8B-B14F-4D97-AF65-F5344CB8AC3E}">
        <p14:creationId xmlns:p14="http://schemas.microsoft.com/office/powerpoint/2010/main" val="81754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Let's look at the rules and regulations you need to be aware of in order to compost in Illinois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4232266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63687-344C-4E10-A2F8-BA8972A250CC}" type="slidenum">
              <a:rPr lang="en-US"/>
              <a:pPr/>
              <a:t>60</a:t>
            </a:fld>
            <a:endParaRPr lang="en-US" dirty="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marL="172414" indent="-172414">
              <a:buFont typeface="Arial" panose="020B0604020202020204" pitchFamily="34" charset="0"/>
              <a:buChar char="•"/>
            </a:pPr>
            <a:r>
              <a:rPr lang="en-US" sz="1000" dirty="0">
                <a:latin typeface="Arial" pitchFamily="34" charset="0"/>
              </a:rPr>
              <a:t>Record keeping is important to recognize the benefits of compost to your soil management plan.</a:t>
            </a:r>
          </a:p>
          <a:p>
            <a:pPr marL="172414" indent="-172414">
              <a:buFont typeface="Arial" panose="020B0604020202020204" pitchFamily="34" charset="0"/>
              <a:buChar char="•"/>
            </a:pPr>
            <a:r>
              <a:rPr lang="en-US" sz="1000" dirty="0">
                <a:latin typeface="Arial" pitchFamily="34" charset="0"/>
              </a:rPr>
              <a:t>Keep records of when and how it is used. </a:t>
            </a:r>
          </a:p>
        </p:txBody>
      </p:sp>
    </p:spTree>
    <p:extLst>
      <p:ext uri="{BB962C8B-B14F-4D97-AF65-F5344CB8AC3E}">
        <p14:creationId xmlns:p14="http://schemas.microsoft.com/office/powerpoint/2010/main" val="22331728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It may be possible to make some money by selling the compost you create.</a:t>
            </a:r>
          </a:p>
          <a:p>
            <a:pPr marL="172414" indent="-172414">
              <a:buFont typeface="Arial" panose="020B0604020202020204" pitchFamily="34" charset="0"/>
              <a:buChar char="•"/>
            </a:pPr>
            <a:r>
              <a:rPr lang="en-US" dirty="0" smtClean="0"/>
              <a:t>Be very careful in doing so.</a:t>
            </a:r>
          </a:p>
          <a:p>
            <a:pPr marL="172414" indent="-172414">
              <a:buFont typeface="Arial" panose="020B0604020202020204" pitchFamily="34" charset="0"/>
              <a:buChar char="•"/>
            </a:pPr>
            <a:r>
              <a:rPr lang="en-US" dirty="0" smtClean="0"/>
              <a:t>It</a:t>
            </a:r>
            <a:r>
              <a:rPr lang="en-US" baseline="0" dirty="0" smtClean="0"/>
              <a:t> can impact your necessity to have a permit – so check with the county and IL EPA</a:t>
            </a:r>
          </a:p>
          <a:p>
            <a:pPr marL="172414" indent="-172414">
              <a:buFont typeface="Arial" panose="020B0604020202020204" pitchFamily="34" charset="0"/>
              <a:buChar char="•"/>
            </a:pPr>
            <a:r>
              <a:rPr lang="en-US" baseline="0" dirty="0" smtClean="0"/>
              <a:t>Be careful of the “benefits” you put in advertisement to make certain the compost does not fall into the categories of a fertilizer or soil amendment which are registered products in Illinois.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61</a:t>
            </a:fld>
            <a:endParaRPr lang="en-US" dirty="0"/>
          </a:p>
        </p:txBody>
      </p:sp>
    </p:spTree>
    <p:extLst>
      <p:ext uri="{BB962C8B-B14F-4D97-AF65-F5344CB8AC3E}">
        <p14:creationId xmlns:p14="http://schemas.microsoft.com/office/powerpoint/2010/main" val="3471458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Compost is an outstanding</a:t>
            </a:r>
            <a:r>
              <a:rPr lang="en-US" baseline="0" dirty="0" smtClean="0"/>
              <a:t> soil amendment and all soils can benefit by adding it.</a:t>
            </a:r>
          </a:p>
          <a:p>
            <a:pPr marL="172414" indent="-172414">
              <a:buFont typeface="Arial" panose="020B0604020202020204" pitchFamily="34" charset="0"/>
              <a:buChar char="•"/>
            </a:pPr>
            <a:r>
              <a:rPr lang="en-US" baseline="0" dirty="0" smtClean="0"/>
              <a:t>Produce farms create a lot of organic materials that can be easily composted, but know the rules and regulations that may apply to your situation before starting.</a:t>
            </a:r>
          </a:p>
          <a:p>
            <a:pPr marL="172414" indent="-172414">
              <a:buFont typeface="Arial" panose="020B0604020202020204" pitchFamily="34" charset="0"/>
              <a:buChar char="•"/>
            </a:pPr>
            <a:r>
              <a:rPr lang="en-US" baseline="0" dirty="0" smtClean="0"/>
              <a:t>Hot composting creates the best compost but it requires close attention to several key factors.</a:t>
            </a:r>
          </a:p>
          <a:p>
            <a:pPr marL="172414" indent="-172414">
              <a:buFont typeface="Arial" panose="020B0604020202020204" pitchFamily="34" charset="0"/>
              <a:buChar char="•"/>
            </a:pPr>
            <a:r>
              <a:rPr lang="en-US" baseline="0" dirty="0" smtClean="0"/>
              <a:t>There are numerous methods to compost.  I hope you can find one that fits within your farming system so that you to can create an excellent soil amendment to improve your soil.</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62</a:t>
            </a:fld>
            <a:endParaRPr lang="en-US" dirty="0"/>
          </a:p>
        </p:txBody>
      </p:sp>
    </p:spTree>
    <p:extLst>
      <p:ext uri="{BB962C8B-B14F-4D97-AF65-F5344CB8AC3E}">
        <p14:creationId xmlns:p14="http://schemas.microsoft.com/office/powerpoint/2010/main" val="2157769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0963" name="Rectangle 25"/>
          <p:cNvSpPr>
            <a:spLocks noGrp="1" noChangeArrowheads="1"/>
          </p:cNvSpPr>
          <p:nvPr>
            <p:ph type="ftr" sz="quarter" idx="4"/>
          </p:nvPr>
        </p:nvSpPr>
        <p:spPr>
          <a:noFill/>
        </p:spPr>
        <p:txBody>
          <a:bodyPr/>
          <a:lstStyle/>
          <a:p>
            <a:r>
              <a:rPr lang="en-US" dirty="0" smtClean="0"/>
              <a:t>Microsoft Confidential</a:t>
            </a:r>
          </a:p>
        </p:txBody>
      </p:sp>
      <p:sp>
        <p:nvSpPr>
          <p:cNvPr id="40964" name="Rectangle 26"/>
          <p:cNvSpPr>
            <a:spLocks noGrp="1" noChangeArrowheads="1"/>
          </p:cNvSpPr>
          <p:nvPr>
            <p:ph type="sldNum" sz="quarter" idx="5"/>
          </p:nvPr>
        </p:nvSpPr>
        <p:spPr>
          <a:noFill/>
        </p:spPr>
        <p:txBody>
          <a:bodyPr/>
          <a:lstStyle/>
          <a:p>
            <a:fld id="{85CEDE57-F8FE-4B43-B511-2E9F76624F74}" type="slidenum">
              <a:rPr lang="en-US" smtClean="0"/>
              <a:pPr/>
              <a:t>63</a:t>
            </a:fld>
            <a:endParaRPr lang="en-US" dirty="0" smtClean="0"/>
          </a:p>
        </p:txBody>
      </p:sp>
      <p:sp>
        <p:nvSpPr>
          <p:cNvPr id="40965" name="Rectangle 2"/>
          <p:cNvSpPr>
            <a:spLocks noGrp="1" noRot="1" noChangeAspect="1" noChangeArrowheads="1" noTextEdit="1"/>
          </p:cNvSpPr>
          <p:nvPr>
            <p:ph type="sldImg"/>
          </p:nvPr>
        </p:nvSpPr>
        <p:spPr>
          <a:xfrm>
            <a:off x="1135063" y="454025"/>
            <a:ext cx="4586287" cy="3441700"/>
          </a:xfrm>
          <a:ln/>
        </p:spPr>
      </p:sp>
      <p:sp>
        <p:nvSpPr>
          <p:cNvPr id="40966" name="Rectangle 3"/>
          <p:cNvSpPr>
            <a:spLocks noGrp="1" noChangeArrowheads="1"/>
          </p:cNvSpPr>
          <p:nvPr>
            <p:ph type="body" idx="1"/>
          </p:nvPr>
        </p:nvSpPr>
        <p:spPr>
          <a:xfrm>
            <a:off x="307493" y="4181154"/>
            <a:ext cx="6261652" cy="4640119"/>
          </a:xfrm>
          <a:noFill/>
          <a:ln/>
        </p:spPr>
        <p:txBody>
          <a:bodyPr/>
          <a:lstStyle/>
          <a:p>
            <a:pPr>
              <a:buFontTx/>
              <a:buNone/>
            </a:pPr>
            <a:endParaRPr lang="en-US" dirty="0" smtClean="0"/>
          </a:p>
        </p:txBody>
      </p:sp>
    </p:spTree>
    <p:extLst>
      <p:ext uri="{BB962C8B-B14F-4D97-AF65-F5344CB8AC3E}">
        <p14:creationId xmlns:p14="http://schemas.microsoft.com/office/powerpoint/2010/main" val="22431279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64</a:t>
            </a:fld>
            <a:endParaRPr lang="en-US" dirty="0"/>
          </a:p>
        </p:txBody>
      </p:sp>
    </p:spTree>
    <p:extLst>
      <p:ext uri="{BB962C8B-B14F-4D97-AF65-F5344CB8AC3E}">
        <p14:creationId xmlns:p14="http://schemas.microsoft.com/office/powerpoint/2010/main" val="2419434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65</a:t>
            </a:fld>
            <a:endParaRPr lang="en-US" dirty="0"/>
          </a:p>
        </p:txBody>
      </p:sp>
    </p:spTree>
    <p:extLst>
      <p:ext uri="{BB962C8B-B14F-4D97-AF65-F5344CB8AC3E}">
        <p14:creationId xmlns:p14="http://schemas.microsoft.com/office/powerpoint/2010/main" val="791440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66</a:t>
            </a:fld>
            <a:endParaRPr lang="en-US" dirty="0"/>
          </a:p>
        </p:txBody>
      </p:sp>
    </p:spTree>
    <p:extLst>
      <p:ext uri="{BB962C8B-B14F-4D97-AF65-F5344CB8AC3E}">
        <p14:creationId xmlns:p14="http://schemas.microsoft.com/office/powerpoint/2010/main" val="3235093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67</a:t>
            </a:fld>
            <a:endParaRPr lang="en-US" dirty="0"/>
          </a:p>
        </p:txBody>
      </p:sp>
    </p:spTree>
    <p:extLst>
      <p:ext uri="{BB962C8B-B14F-4D97-AF65-F5344CB8AC3E}">
        <p14:creationId xmlns:p14="http://schemas.microsoft.com/office/powerpoint/2010/main" val="8928048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68</a:t>
            </a:fld>
            <a:endParaRPr lang="en-US" dirty="0"/>
          </a:p>
        </p:txBody>
      </p:sp>
    </p:spTree>
    <p:extLst>
      <p:ext uri="{BB962C8B-B14F-4D97-AF65-F5344CB8AC3E}">
        <p14:creationId xmlns:p14="http://schemas.microsoft.com/office/powerpoint/2010/main" val="2523735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69</a:t>
            </a:fld>
            <a:endParaRPr lang="en-US" dirty="0"/>
          </a:p>
        </p:txBody>
      </p:sp>
    </p:spTree>
    <p:extLst>
      <p:ext uri="{BB962C8B-B14F-4D97-AF65-F5344CB8AC3E}">
        <p14:creationId xmlns:p14="http://schemas.microsoft.com/office/powerpoint/2010/main" val="366039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Municipalities and towns may have individual rules regarding whether or not they allow composting.</a:t>
            </a:r>
          </a:p>
          <a:p>
            <a:pPr marL="172414" indent="-172414">
              <a:buFont typeface="Arial" panose="020B0604020202020204" pitchFamily="34" charset="0"/>
              <a:buChar char="•"/>
            </a:pPr>
            <a:r>
              <a:rPr lang="en-US" dirty="0" smtClean="0"/>
              <a:t>Often they have   specific rules about location and types of composting</a:t>
            </a:r>
            <a:r>
              <a:rPr lang="en-US" baseline="0" dirty="0" smtClean="0"/>
              <a:t> allowed</a:t>
            </a:r>
          </a:p>
          <a:p>
            <a:pPr marL="172414" indent="-172414">
              <a:buFont typeface="Arial" panose="020B0604020202020204" pitchFamily="34" charset="0"/>
              <a:buChar char="•"/>
            </a:pPr>
            <a:r>
              <a:rPr lang="en-US" dirty="0" smtClean="0"/>
              <a:t>They may also get very specific as to what can be</a:t>
            </a:r>
            <a:r>
              <a:rPr lang="en-US" baseline="0" dirty="0" smtClean="0"/>
              <a:t> put into the compost pile – such as not allowing any food scarps, particularly meat or dairy product</a:t>
            </a:r>
          </a:p>
          <a:p>
            <a:pPr marL="172414" indent="-172414">
              <a:buFont typeface="Arial" panose="020B0604020202020204" pitchFamily="34" charset="0"/>
              <a:buChar char="•"/>
            </a:pPr>
            <a:r>
              <a:rPr lang="en-US" baseline="0" dirty="0" smtClean="0"/>
              <a:t>Check with your local town and county for regulations.</a:t>
            </a:r>
            <a:r>
              <a:rPr lang="en-US"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2332386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70</a:t>
            </a:fld>
            <a:endParaRPr lang="en-US" dirty="0"/>
          </a:p>
        </p:txBody>
      </p:sp>
    </p:spTree>
    <p:extLst>
      <p:ext uri="{BB962C8B-B14F-4D97-AF65-F5344CB8AC3E}">
        <p14:creationId xmlns:p14="http://schemas.microsoft.com/office/powerpoint/2010/main" val="20040183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71</a:t>
            </a:fld>
            <a:endParaRPr lang="en-US"/>
          </a:p>
        </p:txBody>
      </p:sp>
    </p:spTree>
    <p:extLst>
      <p:ext uri="{BB962C8B-B14F-4D97-AF65-F5344CB8AC3E}">
        <p14:creationId xmlns:p14="http://schemas.microsoft.com/office/powerpoint/2010/main" val="60204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In Illinois there are specific rules if you're going to do large-scale composting </a:t>
            </a:r>
          </a:p>
          <a:p>
            <a:pPr marL="172414" indent="-172414">
              <a:buFont typeface="Arial" panose="020B0604020202020204" pitchFamily="34" charset="0"/>
              <a:buChar char="•"/>
            </a:pPr>
            <a:r>
              <a:rPr lang="en-US" dirty="0" smtClean="0"/>
              <a:t>Composting permits are normally required by the Illinois EPA for large-scale composting operations. However if you are composting on a farm there are some exemptions </a:t>
            </a:r>
          </a:p>
          <a:p>
            <a:pPr marL="172414" indent="-172414">
              <a:buFont typeface="Arial" panose="020B0604020202020204" pitchFamily="34" charset="0"/>
              <a:buChar char="•"/>
            </a:pPr>
            <a:r>
              <a:rPr lang="en-US" dirty="0" smtClean="0"/>
              <a:t>You may have</a:t>
            </a:r>
            <a:r>
              <a:rPr lang="en-US" baseline="0" dirty="0" smtClean="0"/>
              <a:t> a large-scale </a:t>
            </a:r>
            <a:r>
              <a:rPr lang="en-US" dirty="0" smtClean="0"/>
              <a:t>composting site on your farm if you do not bring in anything from outside of the farm  such as leaves or manure from a neighboring farm </a:t>
            </a:r>
          </a:p>
          <a:p>
            <a:pPr marL="172414" indent="-172414">
              <a:buFont typeface="Arial" panose="020B0604020202020204" pitchFamily="34" charset="0"/>
              <a:buChar char="•"/>
            </a:pPr>
            <a:r>
              <a:rPr lang="en-US" dirty="0" smtClean="0"/>
              <a:t>The farm must also be producing crops on annual basis and the compost site must be operated by the farmer </a:t>
            </a:r>
          </a:p>
          <a:p>
            <a:pPr marL="172414" indent="-172414">
              <a:buFont typeface="Arial" panose="020B0604020202020204" pitchFamily="34" charset="0"/>
              <a:buChar char="•"/>
            </a:pPr>
            <a:r>
              <a:rPr lang="en-US" dirty="0" smtClean="0"/>
              <a:t>Before starting a large-scale composting operation check with your county as well as the Illinois</a:t>
            </a:r>
            <a:r>
              <a:rPr lang="en-US" baseline="0" dirty="0" smtClean="0"/>
              <a:t> E</a:t>
            </a:r>
            <a:r>
              <a:rPr lang="en-US" dirty="0" smtClean="0"/>
              <a:t>PA and Illinois Department of Ag for specific regulations that would affect the manner in which you are going to compost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248223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14" indent="-172414">
              <a:buFont typeface="Arial" panose="020B0604020202020204" pitchFamily="34" charset="0"/>
              <a:buChar char="•"/>
            </a:pPr>
            <a:r>
              <a:rPr lang="en-US" dirty="0" smtClean="0"/>
              <a:t>This is an example of Chicago's website Different levels for backyards versus larger scale composting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2614804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4/26/2016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A9711F9-ADC7-4D4D-BAC4-4EEA1702DDD4}" type="slidenum">
              <a:rPr lang="en-US"/>
              <a:pPr/>
              <a:t>‹#›</a:t>
            </a:fld>
            <a:endParaRPr lang="en-US" dirty="0"/>
          </a:p>
        </p:txBody>
      </p:sp>
    </p:spTree>
    <p:extLst>
      <p:ext uri="{BB962C8B-B14F-4D97-AF65-F5344CB8AC3E}">
        <p14:creationId xmlns:p14="http://schemas.microsoft.com/office/powerpoint/2010/main" val="3085224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4943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849438"/>
            <a:ext cx="3810000" cy="4114800"/>
          </a:xfrm>
        </p:spPr>
        <p:txBody>
          <a:bodyPr/>
          <a:lstStyle/>
          <a:p>
            <a:endParaRPr lang="en-US" dirty="0"/>
          </a:p>
        </p:txBody>
      </p:sp>
      <p:sp>
        <p:nvSpPr>
          <p:cNvPr id="5" name="Date Placeholder 4"/>
          <p:cNvSpPr>
            <a:spLocks noGrp="1"/>
          </p:cNvSpPr>
          <p:nvPr>
            <p:ph type="dt" sz="half" idx="10"/>
          </p:nvPr>
        </p:nvSpPr>
        <p:spPr>
          <a:xfrm>
            <a:off x="685800" y="6289675"/>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89675"/>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89675"/>
            <a:ext cx="1905000" cy="457200"/>
          </a:xfrm>
        </p:spPr>
        <p:txBody>
          <a:bodyPr/>
          <a:lstStyle>
            <a:lvl1pPr>
              <a:defRPr/>
            </a:lvl1pPr>
          </a:lstStyle>
          <a:p>
            <a:fld id="{74A9CFC1-19A8-4344-A20C-1D71CF431C56}" type="slidenum">
              <a:rPr lang="en-US"/>
              <a:pPr/>
              <a:t>‹#›</a:t>
            </a:fld>
            <a:endParaRPr lang="en-US" dirty="0"/>
          </a:p>
        </p:txBody>
      </p:sp>
    </p:spTree>
    <p:extLst>
      <p:ext uri="{BB962C8B-B14F-4D97-AF65-F5344CB8AC3E}">
        <p14:creationId xmlns:p14="http://schemas.microsoft.com/office/powerpoint/2010/main" val="321367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3716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1000" y="38862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86300" y="13716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231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 id="2147483665" r:id="rId13"/>
    <p:sldLayoutId id="2147483666" r:id="rId14"/>
    <p:sldLayoutId id="2147483668" r:id="rId15"/>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9.gi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hyperlink" Target="http://www.ams.usda.gov/AMSv1.0/getfile?dDocName=stelprdc5058852"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7.w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3.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3.xml"/><Relationship Id="rId7" Type="http://schemas.openxmlformats.org/officeDocument/2006/relationships/image" Target="../media/image2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mn.nrcs.usda.gov/partnerships/pembina/in-vessel_composter.htm" TargetMode="External"/><Relationship Id="rId5" Type="http://schemas.openxmlformats.org/officeDocument/2006/relationships/hyperlink" Target="http://www7.tamu-commerce.edu/agscience/res-dlc/horse/horse.html" TargetMode="External"/><Relationship Id="rId4" Type="http://schemas.openxmlformats.org/officeDocument/2006/relationships/notesSlide" Target="../notesSlides/notesSlide15.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25.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8.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2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m4a"/><Relationship Id="rId10" Type="http://schemas.openxmlformats.org/officeDocument/2006/relationships/image" Target="../media/image11.png"/><Relationship Id="rId4" Type="http://schemas.microsoft.com/office/2007/relationships/media" Target="../media/media2.m4a"/><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0.xml"/><Relationship Id="rId7" Type="http://schemas.openxmlformats.org/officeDocument/2006/relationships/image" Target="../media/image31.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7.xml"/><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png"/><Relationship Id="rId5" Type="http://schemas.openxmlformats.org/officeDocument/2006/relationships/image" Target="../media/image33.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1.png"/><Relationship Id="rId5" Type="http://schemas.openxmlformats.org/officeDocument/2006/relationships/image" Target="../media/image3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compostingtechnology.com/resources/compost-calculator-tool/" TargetMode="External"/><Relationship Id="rId5" Type="http://schemas.openxmlformats.org/officeDocument/2006/relationships/hyperlink" Target="http://www.klickitatcounty.org/solidwaste/fileshtml/organics/compostcalc.htm"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1.png"/><Relationship Id="rId5" Type="http://schemas.openxmlformats.org/officeDocument/2006/relationships/image" Target="../media/image3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9.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1.png"/><Relationship Id="rId5" Type="http://schemas.openxmlformats.org/officeDocument/2006/relationships/image" Target="../media/image42.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1.png"/><Relationship Id="rId5" Type="http://schemas.openxmlformats.org/officeDocument/2006/relationships/image" Target="../media/image45.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23.jpe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6.jpeg"/><Relationship Id="rId5" Type="http://schemas.openxmlformats.org/officeDocument/2006/relationships/image" Target="../media/image31.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1.png"/><Relationship Id="rId5" Type="http://schemas.openxmlformats.org/officeDocument/2006/relationships/image" Target="../media/image4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1.png"/><Relationship Id="rId5" Type="http://schemas.openxmlformats.org/officeDocument/2006/relationships/image" Target="../media/image4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0.xml"/><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hyperlink" Target="http://compostingcouncil.org/admin/compostmap.php" TargetMode="External"/><Relationship Id="rId5" Type="http://schemas.openxmlformats.org/officeDocument/2006/relationships/image" Target="../media/image4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1.png"/><Relationship Id="rId5" Type="http://schemas.openxmlformats.org/officeDocument/2006/relationships/image" Target="../media/image50.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audio" Target="../media/media60.m4a"/><Relationship Id="rId2" Type="http://schemas.microsoft.com/office/2007/relationships/media" Target="../media/media60.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60.xml"/><Relationship Id="rId4"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1.png"/><Relationship Id="rId5" Type="http://schemas.openxmlformats.org/officeDocument/2006/relationships/image" Target="../media/image56.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2.xml"/><Relationship Id="rId9" Type="http://schemas.openxmlformats.org/officeDocument/2006/relationships/image" Target="../media/image11.png"/></Relationships>
</file>

<file path=ppt/slides/_rels/slide63.xml.rels><?xml version="1.0" encoding="UTF-8" standalone="yes"?>
<Relationships xmlns="http://schemas.openxmlformats.org/package/2006/relationships"><Relationship Id="rId8" Type="http://schemas.openxmlformats.org/officeDocument/2006/relationships/hyperlink" Target="http://www.cityofchicago.org/city/en/depts/streets/supp_info/composting/home_composting.html" TargetMode="External"/><Relationship Id="rId13" Type="http://schemas.openxmlformats.org/officeDocument/2006/relationships/hyperlink" Target="http://wormwigwam.com/" TargetMode="External"/><Relationship Id="rId3" Type="http://schemas.openxmlformats.org/officeDocument/2006/relationships/tags" Target="../tags/tag9.xml"/><Relationship Id="rId7" Type="http://schemas.openxmlformats.org/officeDocument/2006/relationships/notesSlide" Target="../notesSlides/notesSlide63.xml"/><Relationship Id="rId12" Type="http://schemas.openxmlformats.org/officeDocument/2006/relationships/hyperlink" Target="http://wiserg.com/" TargetMode="Externa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3.xml"/><Relationship Id="rId11" Type="http://schemas.openxmlformats.org/officeDocument/2006/relationships/hyperlink" Target="http://compostingtechnology.com/products/compost-systems/earth-tub" TargetMode="External"/><Relationship Id="rId5" Type="http://schemas.openxmlformats.org/officeDocument/2006/relationships/audio" Target="../media/media63.m4a"/><Relationship Id="rId10" Type="http://schemas.openxmlformats.org/officeDocument/2006/relationships/hyperlink" Target="http://compost.css.cornell.edu/OnFarmHandbook/onfarm_TOC.html" TargetMode="External"/><Relationship Id="rId4" Type="http://schemas.microsoft.com/office/2007/relationships/media" Target="../media/media63.m4a"/><Relationship Id="rId9" Type="http://schemas.openxmlformats.org/officeDocument/2006/relationships/hyperlink" Target="http://www.extension.org/article/18567" TargetMode="External"/><Relationship Id="rId1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58.png"/><Relationship Id="rId5" Type="http://schemas.openxmlformats.org/officeDocument/2006/relationships/image" Target="../media/image1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11.png"/><Relationship Id="rId5" Type="http://schemas.openxmlformats.org/officeDocument/2006/relationships/image" Target="../media/image59.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11.png"/><Relationship Id="rId5" Type="http://schemas.openxmlformats.org/officeDocument/2006/relationships/image" Target="../media/image60.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11.png"/><Relationship Id="rId5" Type="http://schemas.openxmlformats.org/officeDocument/2006/relationships/image" Target="../media/image6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11.png"/><Relationship Id="rId5" Type="http://schemas.openxmlformats.org/officeDocument/2006/relationships/image" Target="../media/image6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12.xml"/><Relationship Id="rId7" Type="http://schemas.openxmlformats.org/officeDocument/2006/relationships/notesSlide" Target="../notesSlides/notesSlide70.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3.xml"/><Relationship Id="rId5" Type="http://schemas.openxmlformats.org/officeDocument/2006/relationships/audio" Target="../media/media70.m4a"/><Relationship Id="rId4" Type="http://schemas.microsoft.com/office/2007/relationships/media" Target="../media/media70.m4a"/><Relationship Id="rId9" Type="http://schemas.openxmlformats.org/officeDocument/2006/relationships/image" Target="../media/image11.png"/></Relationships>
</file>

<file path=ppt/slides/_rels/slide71.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71.m4a"/><Relationship Id="rId7" Type="http://schemas.openxmlformats.org/officeDocument/2006/relationships/image" Target="../media/image1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71.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71.m4a"/><Relationship Id="rId9" Type="http://schemas.openxmlformats.org/officeDocument/2006/relationships/hyperlink" Target="http://www.start2farm.gov/"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7.w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hyperlink" Target="http://www.cityofchicago.org/city/en/depts/streets/supp_info/compostin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591887"/>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09600" y="-76200"/>
            <a:ext cx="8229600" cy="1143000"/>
          </a:xfrm>
        </p:spPr>
        <p:txBody>
          <a:bodyPr/>
          <a:lstStyle/>
          <a:p>
            <a:r>
              <a:rPr lang="en-US" altLang="en-US" dirty="0" smtClean="0"/>
              <a:t>Organic Rule for Compost</a:t>
            </a:r>
          </a:p>
        </p:txBody>
      </p:sp>
      <p:sp>
        <p:nvSpPr>
          <p:cNvPr id="27651" name="Content Placeholder 2"/>
          <p:cNvSpPr>
            <a:spLocks noGrp="1"/>
          </p:cNvSpPr>
          <p:nvPr>
            <p:ph idx="1"/>
          </p:nvPr>
        </p:nvSpPr>
        <p:spPr>
          <a:xfrm>
            <a:off x="609600" y="1143000"/>
            <a:ext cx="8458200" cy="4525963"/>
          </a:xfrm>
        </p:spPr>
        <p:txBody>
          <a:bodyPr>
            <a:normAutofit lnSpcReduction="10000"/>
          </a:bodyPr>
          <a:lstStyle/>
          <a:p>
            <a:r>
              <a:rPr lang="en-US" altLang="en-US" dirty="0" smtClean="0"/>
              <a:t>process that combines plant and animal materials with</a:t>
            </a:r>
          </a:p>
          <a:p>
            <a:r>
              <a:rPr lang="en-US" altLang="en-US" dirty="0" smtClean="0"/>
              <a:t>in-vessel or static aerated pile system</a:t>
            </a:r>
          </a:p>
          <a:p>
            <a:pPr lvl="1"/>
            <a:r>
              <a:rPr lang="en-US" altLang="en-US" dirty="0" smtClean="0"/>
              <a:t> must maintain at a temperature between 131 °F  and 170 </a:t>
            </a:r>
            <a:r>
              <a:rPr lang="en-US" altLang="en-US" dirty="0"/>
              <a:t>° F </a:t>
            </a:r>
            <a:r>
              <a:rPr lang="en-US" altLang="en-US" dirty="0" smtClean="0"/>
              <a:t>for 3 days.</a:t>
            </a:r>
          </a:p>
          <a:p>
            <a:r>
              <a:rPr lang="en-US" altLang="en-US" dirty="0" smtClean="0"/>
              <a:t>windrow system </a:t>
            </a:r>
          </a:p>
          <a:p>
            <a:pPr lvl="1"/>
            <a:r>
              <a:rPr lang="en-US" altLang="en-US" dirty="0" smtClean="0"/>
              <a:t>must maintain at a temperature between 131 °F and 170 °F for 15 days, during which time, the materials must be turned a minimum of five times</a:t>
            </a:r>
          </a:p>
        </p:txBody>
      </p:sp>
      <p:sp>
        <p:nvSpPr>
          <p:cNvPr id="4" name="Line 5"/>
          <p:cNvSpPr>
            <a:spLocks noChangeShapeType="1"/>
          </p:cNvSpPr>
          <p:nvPr/>
        </p:nvSpPr>
        <p:spPr bwMode="auto">
          <a:xfrm>
            <a:off x="609600" y="933450"/>
            <a:ext cx="8534400" cy="0"/>
          </a:xfrm>
          <a:prstGeom prst="line">
            <a:avLst/>
          </a:prstGeom>
          <a:noFill/>
          <a:ln w="57150">
            <a:gradFill flip="none" rotWithShape="1">
              <a:gsLst>
                <a:gs pos="27000">
                  <a:srgbClr val="0070C0"/>
                </a:gs>
                <a:gs pos="25000">
                  <a:srgbClr val="00B050"/>
                </a:gs>
                <a:gs pos="75000">
                  <a:schemeClr val="bg2">
                    <a:lumMod val="50000"/>
                  </a:schemeClr>
                </a:gs>
                <a:gs pos="100000">
                  <a:srgbClr val="4D0808"/>
                </a:gs>
              </a:gsLst>
              <a:lin ang="0" scaled="1"/>
              <a:tileRect/>
            </a:gradFill>
            <a:round/>
            <a:headEnd/>
            <a:tailEnd/>
          </a:ln>
        </p:spPr>
        <p:txBody>
          <a:bodyPr wrap="none" anchor="ctr"/>
          <a:lstStyle/>
          <a:p>
            <a:pPr>
              <a:defRPr/>
            </a:pPr>
            <a:endParaRPr lang="en-US" dirty="0">
              <a:latin typeface="Times New Roman"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72400" y="76200"/>
            <a:ext cx="1143000" cy="1143000"/>
          </a:xfrm>
          <a:prstGeom prst="rect">
            <a:avLst/>
          </a:prstGeom>
          <a:solidFill>
            <a:schemeClr val="bg1"/>
          </a:solidFill>
        </p:spPr>
      </p:pic>
      <p:sp>
        <p:nvSpPr>
          <p:cNvPr id="3" name="Rectangle 2"/>
          <p:cNvSpPr/>
          <p:nvPr/>
        </p:nvSpPr>
        <p:spPr>
          <a:xfrm>
            <a:off x="645160" y="5498942"/>
            <a:ext cx="8305800" cy="246221"/>
          </a:xfrm>
          <a:prstGeom prst="rect">
            <a:avLst/>
          </a:prstGeom>
        </p:spPr>
        <p:txBody>
          <a:bodyPr wrap="square">
            <a:spAutoFit/>
          </a:bodyPr>
          <a:lstStyle/>
          <a:p>
            <a:r>
              <a:rPr lang="en-US" sz="1000" dirty="0" smtClean="0"/>
              <a:t>www.ecfr.gov/cgi-bin/retrieveECFR?gp</a:t>
            </a:r>
            <a:r>
              <a:rPr lang="en-US" sz="1000" dirty="0"/>
              <a:t>=&amp;SID=2fbb9d9e19ad3c5e3266d55fec8743a9&amp;mc=true&amp;n=sp7.3.205.c&amp;r=SUBPART&amp;ty=HTML#se7.3.205_1201</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13837081"/>
      </p:ext>
    </p:extLst>
  </p:cSld>
  <p:clrMapOvr>
    <a:masterClrMapping/>
  </p:clrMapOvr>
  <p:transition advTm="471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Guidelines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guidance document allows compost if</a:t>
            </a:r>
          </a:p>
          <a:p>
            <a:pPr lvl="1"/>
            <a:r>
              <a:rPr lang="en-US" dirty="0" smtClean="0"/>
              <a:t>more flexibility in how compost piles are constructed and monitored. </a:t>
            </a:r>
          </a:p>
          <a:p>
            <a:pPr lvl="1"/>
            <a:r>
              <a:rPr lang="en-US" dirty="0"/>
              <a:t>a</a:t>
            </a:r>
            <a:r>
              <a:rPr lang="en-US" dirty="0" smtClean="0"/>
              <a:t>ssuming acceptable feedstocks are used</a:t>
            </a:r>
          </a:p>
          <a:p>
            <a:pPr lvl="1"/>
            <a:r>
              <a:rPr lang="en-US" dirty="0" smtClean="0"/>
              <a:t>if the compost achieves 131°F for three days</a:t>
            </a:r>
          </a:p>
          <a:p>
            <a:pPr lvl="1"/>
            <a:r>
              <a:rPr lang="en-US" dirty="0" smtClean="0"/>
              <a:t>the pile is mixed or managed to ensure that all of the mixture achieves this temperature</a:t>
            </a:r>
          </a:p>
          <a:p>
            <a:r>
              <a:rPr lang="en-US" dirty="0" smtClean="0"/>
              <a:t>the organic rule does NOT require that manures come from organic livestock farms to be used in organic compost production.</a:t>
            </a:r>
          </a:p>
          <a:p>
            <a:endParaRPr lang="en-US" dirty="0" smtClean="0"/>
          </a:p>
          <a:p>
            <a:r>
              <a:rPr lang="en-US" sz="1600" dirty="0" smtClean="0"/>
              <a:t>National Organic Standards Board (NOSB) </a:t>
            </a:r>
            <a:r>
              <a:rPr lang="en-US" sz="1600" dirty="0" smtClean="0">
                <a:hlinkClick r:id="rId5"/>
              </a:rPr>
              <a:t>addendum</a:t>
            </a:r>
            <a:r>
              <a:rPr lang="en-US" sz="1600" dirty="0" smtClean="0"/>
              <a:t> (NOSB, 2010)</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07648922"/>
      </p:ext>
    </p:extLst>
  </p:cSld>
  <p:clrMapOvr>
    <a:masterClrMapping/>
  </p:clrMapOvr>
  <p:transition spd="slow" advTm="233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838200" y="304800"/>
            <a:ext cx="7772400" cy="1371600"/>
          </a:xfrm>
        </p:spPr>
        <p:txBody>
          <a:bodyPr>
            <a:normAutofit/>
          </a:bodyPr>
          <a:lstStyle/>
          <a:p>
            <a:pPr eaLnBrk="1" hangingPunct="1"/>
            <a:r>
              <a:rPr lang="en-US" altLang="en-US" dirty="0" smtClean="0"/>
              <a:t>Finished Compost</a:t>
            </a:r>
          </a:p>
        </p:txBody>
      </p:sp>
      <p:sp>
        <p:nvSpPr>
          <p:cNvPr id="36867" name="Content Placeholder 2"/>
          <p:cNvSpPr>
            <a:spLocks noGrp="1"/>
          </p:cNvSpPr>
          <p:nvPr>
            <p:ph idx="1"/>
          </p:nvPr>
        </p:nvSpPr>
        <p:spPr>
          <a:xfrm>
            <a:off x="685800" y="1981200"/>
            <a:ext cx="8534400" cy="3810000"/>
          </a:xfrm>
        </p:spPr>
        <p:txBody>
          <a:bodyPr>
            <a:normAutofit/>
          </a:bodyPr>
          <a:lstStyle/>
          <a:p>
            <a:pPr marL="342900" lvl="1" indent="-342900">
              <a:buFont typeface="Arial" pitchFamily="34" charset="0"/>
              <a:buChar char="•"/>
            </a:pPr>
            <a:r>
              <a:rPr lang="en-US" altLang="en-US" dirty="0"/>
              <a:t>Field </a:t>
            </a:r>
            <a:r>
              <a:rPr lang="en-US" altLang="en-US" dirty="0" smtClean="0"/>
              <a:t>application </a:t>
            </a:r>
            <a:r>
              <a:rPr lang="en-US" altLang="en-US" dirty="0"/>
              <a:t>based on </a:t>
            </a:r>
            <a:r>
              <a:rPr lang="en-US" altLang="en-US" dirty="0" smtClean="0"/>
              <a:t>nutrient application</a:t>
            </a:r>
            <a:endParaRPr lang="en-US" altLang="en-US" dirty="0"/>
          </a:p>
          <a:p>
            <a:pPr eaLnBrk="1" hangingPunct="1"/>
            <a:r>
              <a:rPr lang="en-US" altLang="en-US" sz="2800" dirty="0" smtClean="0"/>
              <a:t>Illinois rules for applying compost</a:t>
            </a:r>
          </a:p>
          <a:p>
            <a:pPr lvl="1"/>
            <a:r>
              <a:rPr lang="en-US" altLang="en-US" dirty="0" smtClean="0"/>
              <a:t>No setbacks</a:t>
            </a:r>
          </a:p>
          <a:p>
            <a:pPr lvl="1" eaLnBrk="1" hangingPunct="1"/>
            <a:r>
              <a:rPr lang="en-US" altLang="en-US" dirty="0" smtClean="0"/>
              <a:t>No permit for application</a:t>
            </a:r>
          </a:p>
          <a:p>
            <a:pPr lvl="2" eaLnBrk="1" hangingPunct="1"/>
            <a:r>
              <a:rPr lang="en-US" altLang="en-US" dirty="0" smtClean="0"/>
              <a:t>Default rate of 20 tons/acre/year</a:t>
            </a:r>
          </a:p>
          <a:p>
            <a:pPr lvl="2" eaLnBrk="1" hangingPunct="1"/>
            <a:r>
              <a:rPr lang="en-US" altLang="en-US" dirty="0" smtClean="0"/>
              <a:t>Applying more requires Illinois EPA permission</a:t>
            </a:r>
          </a:p>
          <a:p>
            <a:pPr marL="457200" lvl="1" indent="0" eaLnBrk="1" hangingPunct="1">
              <a:buNone/>
            </a:pPr>
            <a:endParaRPr lang="en-US" altLang="en-US" dirty="0" smtClean="0"/>
          </a:p>
        </p:txBody>
      </p:sp>
      <p:pic>
        <p:nvPicPr>
          <p:cNvPr id="36868" name="Picture 2" descr="C:\Users\emplap\AppData\Local\Microsoft\Windows\Temporary Internet Files\Content.IE5\RUHU7OY8\MC900027384[1].wm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97837" y="364014"/>
            <a:ext cx="5889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a:off x="609600" y="1652588"/>
            <a:ext cx="8534400" cy="0"/>
          </a:xfrm>
          <a:prstGeom prst="line">
            <a:avLst/>
          </a:prstGeom>
          <a:noFill/>
          <a:ln w="57150">
            <a:gradFill flip="none" rotWithShape="1">
              <a:gsLst>
                <a:gs pos="27000">
                  <a:srgbClr val="0070C0"/>
                </a:gs>
                <a:gs pos="25000">
                  <a:srgbClr val="00B050"/>
                </a:gs>
                <a:gs pos="75000">
                  <a:schemeClr val="bg2">
                    <a:lumMod val="50000"/>
                  </a:schemeClr>
                </a:gs>
                <a:gs pos="100000">
                  <a:srgbClr val="4D0808"/>
                </a:gs>
              </a:gsLst>
              <a:lin ang="0" scaled="1"/>
              <a:tileRect/>
            </a:gradFill>
            <a:round/>
            <a:headEnd/>
            <a:tailEnd/>
          </a:ln>
        </p:spPr>
        <p:txBody>
          <a:bodyPr wrap="none" anchor="ctr"/>
          <a:lstStyle/>
          <a:p>
            <a:pPr>
              <a:defRPr/>
            </a:pPr>
            <a:endParaRPr lang="en-US" dirty="0">
              <a:latin typeface="Times New Roman"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7832937"/>
      </p:ext>
    </p:extLst>
  </p:cSld>
  <p:clrMapOvr>
    <a:masterClrMapping/>
  </p:clrMapOvr>
  <p:transition spd="slow" advTm="242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2087940"/>
            <a:ext cx="5257800" cy="4084260"/>
          </a:xfrm>
          <a:prstGeom prst="rect">
            <a:avLst/>
          </a:prstGeom>
          <a:noFill/>
        </p:spPr>
        <p:txBody>
          <a:bodyPr wrap="square" rtlCol="0">
            <a:normAutofit/>
          </a:bodyPr>
          <a:lstStyle/>
          <a:p>
            <a:endParaRPr lang="en-US" sz="7200"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3332" y="-6858000"/>
            <a:ext cx="7765662" cy="16476125"/>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753331" flipH="1">
            <a:off x="-316180" y="3775286"/>
            <a:ext cx="2895600" cy="3390489"/>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467600" y="5715000"/>
            <a:ext cx="1427681" cy="1010187"/>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3200" y="5791737"/>
            <a:ext cx="8223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667000" y="301752"/>
            <a:ext cx="6251448" cy="1143000"/>
          </a:xfrm>
          <a:prstGeom prst="rect">
            <a:avLst/>
          </a:prstGeom>
        </p:spPr>
        <p:txBody>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US" dirty="0" smtClean="0"/>
              <a:t>Today’s Objectives </a:t>
            </a:r>
            <a:endParaRPr lang="en-US" dirty="0"/>
          </a:p>
        </p:txBody>
      </p:sp>
      <p:sp>
        <p:nvSpPr>
          <p:cNvPr id="9" name="Rectangle 8"/>
          <p:cNvSpPr/>
          <p:nvPr/>
        </p:nvSpPr>
        <p:spPr>
          <a:xfrm>
            <a:off x="2696497" y="1561768"/>
            <a:ext cx="5638800" cy="4770537"/>
          </a:xfrm>
          <a:prstGeom prst="rect">
            <a:avLst/>
          </a:prstGeom>
        </p:spPr>
        <p:txBody>
          <a:bodyPr wrap="square">
            <a:spAutoFit/>
          </a:bodyPr>
          <a:lstStyle/>
          <a:p>
            <a:pPr marL="342900" indent="-342900">
              <a:lnSpc>
                <a:spcPct val="200000"/>
              </a:lnSpc>
              <a:buFont typeface="Arial" pitchFamily="34" charset="0"/>
              <a:buChar char="•"/>
            </a:pPr>
            <a:r>
              <a:rPr lang="en-GB" sz="2800" dirty="0" smtClean="0">
                <a:latin typeface="+mj-lt"/>
              </a:rPr>
              <a:t>Compost</a:t>
            </a:r>
            <a:endParaRPr lang="en-GB" sz="2800" dirty="0">
              <a:latin typeface="+mj-lt"/>
            </a:endParaRPr>
          </a:p>
          <a:p>
            <a:pPr marL="342900" indent="-342900">
              <a:lnSpc>
                <a:spcPct val="200000"/>
              </a:lnSpc>
              <a:buFont typeface="Arial" pitchFamily="34" charset="0"/>
              <a:buChar char="•"/>
            </a:pPr>
            <a:r>
              <a:rPr lang="en-GB" sz="2800" dirty="0" smtClean="0">
                <a:latin typeface="+mj-lt"/>
              </a:rPr>
              <a:t>Rules and Regs</a:t>
            </a:r>
          </a:p>
          <a:p>
            <a:pPr marL="342900" indent="-342900">
              <a:lnSpc>
                <a:spcPct val="200000"/>
              </a:lnSpc>
              <a:buFont typeface="Arial" pitchFamily="34" charset="0"/>
              <a:buChar char="•"/>
            </a:pPr>
            <a:r>
              <a:rPr lang="en-GB" sz="2800" b="1" dirty="0" smtClean="0">
                <a:solidFill>
                  <a:srgbClr val="0000FF"/>
                </a:solidFill>
                <a:latin typeface="+mj-lt"/>
              </a:rPr>
              <a:t>Methods of Composting</a:t>
            </a:r>
          </a:p>
          <a:p>
            <a:pPr marL="342900" indent="-342900">
              <a:lnSpc>
                <a:spcPct val="200000"/>
              </a:lnSpc>
              <a:buFont typeface="Arial" pitchFamily="34" charset="0"/>
              <a:buChar char="•"/>
            </a:pPr>
            <a:r>
              <a:rPr lang="en-GB" sz="2800" dirty="0" smtClean="0">
                <a:latin typeface="+mj-lt"/>
              </a:rPr>
              <a:t>Key Factors in Composting</a:t>
            </a:r>
          </a:p>
          <a:p>
            <a:pPr marL="342900" indent="-342900">
              <a:lnSpc>
                <a:spcPct val="200000"/>
              </a:lnSpc>
              <a:buFont typeface="Arial" pitchFamily="34" charset="0"/>
              <a:buChar char="•"/>
            </a:pPr>
            <a:r>
              <a:rPr lang="en-GB" sz="2800" dirty="0" smtClean="0">
                <a:latin typeface="+mj-lt"/>
              </a:rPr>
              <a:t>Using Compost</a:t>
            </a:r>
          </a:p>
          <a:p>
            <a:pPr marL="342900" indent="-342900">
              <a:buFont typeface="Arial" pitchFamily="34" charset="0"/>
              <a:buChar char="•"/>
            </a:pPr>
            <a:endParaRPr lang="en-US" sz="2400" dirty="0">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33281244"/>
      </p:ext>
    </p:extLst>
  </p:cSld>
  <p:clrMapOvr>
    <a:masterClrMapping/>
  </p:clrMapOvr>
  <mc:AlternateContent xmlns:mc="http://schemas.openxmlformats.org/markup-compatibility/2006" xmlns:p14="http://schemas.microsoft.com/office/powerpoint/2010/main">
    <mc:Choice Requires="p14">
      <p:transition spd="med" p14:dur="700" advTm="13603">
        <p:fade/>
      </p:transition>
    </mc:Choice>
    <mc:Fallback xmlns="">
      <p:transition spd="med" advTm="13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0"/>
            <a:ext cx="8077200" cy="1143000"/>
          </a:xfrm>
        </p:spPr>
        <p:txBody>
          <a:bodyPr/>
          <a:lstStyle/>
          <a:p>
            <a:r>
              <a:rPr lang="en-US" dirty="0" smtClean="0"/>
              <a:t>Vermicomposting</a:t>
            </a:r>
            <a:endParaRPr lang="en-US" dirty="0"/>
          </a:p>
        </p:txBody>
      </p:sp>
      <p:sp>
        <p:nvSpPr>
          <p:cNvPr id="6" name="Content Placeholder 5"/>
          <p:cNvSpPr>
            <a:spLocks noGrp="1"/>
          </p:cNvSpPr>
          <p:nvPr>
            <p:ph idx="1"/>
          </p:nvPr>
        </p:nvSpPr>
        <p:spPr>
          <a:xfrm>
            <a:off x="762000" y="1143000"/>
            <a:ext cx="8077200" cy="5562599"/>
          </a:xfrm>
        </p:spPr>
        <p:txBody>
          <a:bodyPr>
            <a:normAutofit fontScale="70000" lnSpcReduction="20000"/>
          </a:bodyPr>
          <a:lstStyle/>
          <a:p>
            <a:pPr marL="0" lvl="0" indent="0" eaLnBrk="0" fontAlgn="base" hangingPunct="0">
              <a:spcBef>
                <a:spcPct val="0"/>
              </a:spcBef>
              <a:spcAft>
                <a:spcPct val="0"/>
              </a:spcAft>
              <a:buNone/>
            </a:pPr>
            <a:r>
              <a:rPr lang="en-US" altLang="en-US" dirty="0" smtClean="0">
                <a:solidFill>
                  <a:srgbClr val="333333"/>
                </a:solidFill>
                <a:latin typeface="Arial" panose="020B0604020202020204" pitchFamily="34" charset="0"/>
              </a:rPr>
              <a:t>Compost produced using red-wiggler worms to decompose materials</a:t>
            </a:r>
          </a:p>
          <a:p>
            <a:pPr marL="0" lvl="0" indent="0" eaLnBrk="0" fontAlgn="base" hangingPunct="0">
              <a:spcBef>
                <a:spcPct val="0"/>
              </a:spcBef>
              <a:spcAft>
                <a:spcPct val="0"/>
              </a:spcAft>
              <a:buNone/>
            </a:pPr>
            <a:endParaRPr lang="en-US" altLang="en-US" dirty="0" smtClean="0">
              <a:solidFill>
                <a:srgbClr val="333333"/>
              </a:solidFill>
              <a:latin typeface="Arial" panose="020B0604020202020204" pitchFamily="34" charset="0"/>
            </a:endParaRPr>
          </a:p>
          <a:p>
            <a:pPr marL="0" lvl="0" indent="0" eaLnBrk="0" fontAlgn="base" hangingPunct="0">
              <a:spcBef>
                <a:spcPct val="0"/>
              </a:spcBef>
              <a:spcAft>
                <a:spcPct val="0"/>
              </a:spcAft>
              <a:buNone/>
            </a:pPr>
            <a:r>
              <a:rPr lang="en-US" altLang="en-US" dirty="0" smtClean="0">
                <a:solidFill>
                  <a:srgbClr val="333333"/>
                </a:solidFill>
                <a:latin typeface="Arial" panose="020B0604020202020204" pitchFamily="34" charset="0"/>
              </a:rPr>
              <a:t>National Organic Program </a:t>
            </a:r>
            <a:r>
              <a:rPr lang="en-US" altLang="en-US" dirty="0">
                <a:solidFill>
                  <a:srgbClr val="333333"/>
                </a:solidFill>
                <a:latin typeface="Arial" panose="020B0604020202020204" pitchFamily="34" charset="0"/>
              </a:rPr>
              <a:t>compost requirements can also be met by vermicompost </a:t>
            </a:r>
            <a:endParaRPr lang="en-US" altLang="en-US" dirty="0" smtClean="0">
              <a:solidFill>
                <a:srgbClr val="333333"/>
              </a:solidFill>
              <a:latin typeface="Arial" panose="020B0604020202020204" pitchFamily="34" charset="0"/>
            </a:endParaRPr>
          </a:p>
          <a:p>
            <a:pPr marL="0" lvl="0" indent="0" eaLnBrk="0" fontAlgn="base" hangingPunct="0">
              <a:spcBef>
                <a:spcPct val="0"/>
              </a:spcBef>
              <a:spcAft>
                <a:spcPct val="0"/>
              </a:spcAft>
              <a:buNone/>
            </a:pPr>
            <a:endParaRPr lang="en-US" altLang="en-US" dirty="0">
              <a:solidFill>
                <a:srgbClr val="333333"/>
              </a:solidFill>
              <a:latin typeface="Arial" panose="020B0604020202020204" pitchFamily="34" charset="0"/>
            </a:endParaRPr>
          </a:p>
          <a:p>
            <a:pPr marL="0" lvl="0" indent="0" eaLnBrk="0" fontAlgn="base" hangingPunct="0">
              <a:spcBef>
                <a:spcPct val="0"/>
              </a:spcBef>
              <a:spcAft>
                <a:spcPct val="0"/>
              </a:spcAft>
              <a:buNone/>
            </a:pPr>
            <a:r>
              <a:rPr lang="en-US" altLang="en-US" dirty="0" smtClean="0">
                <a:solidFill>
                  <a:srgbClr val="333333"/>
                </a:solidFill>
                <a:latin typeface="Arial" panose="020B0604020202020204" pitchFamily="34" charset="0"/>
              </a:rPr>
              <a:t>Requirements:</a:t>
            </a:r>
            <a:endParaRPr lang="en-US" altLang="en-US" dirty="0">
              <a:solidFill>
                <a:srgbClr val="333333"/>
              </a:solidFill>
              <a:latin typeface="Arial" panose="020B0604020202020204" pitchFamily="34" charset="0"/>
            </a:endParaRPr>
          </a:p>
          <a:p>
            <a:pPr marL="514350" lvl="0"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It </a:t>
            </a:r>
            <a:r>
              <a:rPr lang="en-US" altLang="en-US" dirty="0">
                <a:solidFill>
                  <a:srgbClr val="333333"/>
                </a:solidFill>
                <a:latin typeface="Arial" panose="020B0604020202020204" pitchFamily="34" charset="0"/>
              </a:rPr>
              <a:t>is made from allowed feedstock </a:t>
            </a:r>
            <a:r>
              <a:rPr lang="en-US" altLang="en-US" dirty="0" smtClean="0">
                <a:solidFill>
                  <a:srgbClr val="333333"/>
                </a:solidFill>
                <a:latin typeface="Arial" panose="020B0604020202020204" pitchFamily="34" charset="0"/>
              </a:rPr>
              <a:t>materials</a:t>
            </a:r>
          </a:p>
          <a:p>
            <a:pPr marL="400050" lvl="1" indent="0" eaLnBrk="0" fontAlgn="base" hangingPunct="0">
              <a:spcBef>
                <a:spcPct val="0"/>
              </a:spcBef>
              <a:spcAft>
                <a:spcPct val="0"/>
              </a:spcAft>
              <a:buNone/>
            </a:pPr>
            <a:r>
              <a:rPr lang="en-US" altLang="en-US" dirty="0" smtClean="0">
                <a:solidFill>
                  <a:srgbClr val="333333"/>
                </a:solidFill>
                <a:latin typeface="Arial" panose="020B0604020202020204" pitchFamily="34" charset="0"/>
              </a:rPr>
              <a:t>  </a:t>
            </a:r>
            <a:r>
              <a:rPr lang="en-US" altLang="en-US" sz="2600" dirty="0" smtClean="0">
                <a:solidFill>
                  <a:srgbClr val="333333"/>
                </a:solidFill>
                <a:latin typeface="Arial" panose="020B0604020202020204" pitchFamily="34" charset="0"/>
              </a:rPr>
              <a:t>(</a:t>
            </a:r>
            <a:r>
              <a:rPr lang="en-US" altLang="en-US" sz="2600" dirty="0">
                <a:solidFill>
                  <a:srgbClr val="333333"/>
                </a:solidFill>
                <a:latin typeface="Arial" panose="020B0604020202020204" pitchFamily="34" charset="0"/>
              </a:rPr>
              <a:t>either nonsynthetic substances not prohibited at §205.602, or synthetics </a:t>
            </a:r>
            <a:r>
              <a:rPr lang="en-US" altLang="en-US" sz="2600" dirty="0" smtClean="0">
                <a:solidFill>
                  <a:srgbClr val="333333"/>
                </a:solidFill>
                <a:latin typeface="Arial" panose="020B0604020202020204" pitchFamily="34" charset="0"/>
              </a:rPr>
              <a:t> </a:t>
            </a:r>
          </a:p>
          <a:p>
            <a:pPr marL="400050" lvl="1" indent="0" eaLnBrk="0" fontAlgn="base" hangingPunct="0">
              <a:spcBef>
                <a:spcPct val="0"/>
              </a:spcBef>
              <a:spcAft>
                <a:spcPct val="0"/>
              </a:spcAft>
              <a:buNone/>
            </a:pPr>
            <a:r>
              <a:rPr lang="en-US" altLang="en-US" sz="2600" dirty="0">
                <a:solidFill>
                  <a:srgbClr val="333333"/>
                </a:solidFill>
                <a:latin typeface="Arial" panose="020B0604020202020204" pitchFamily="34" charset="0"/>
              </a:rPr>
              <a:t> </a:t>
            </a:r>
            <a:r>
              <a:rPr lang="en-US" altLang="en-US" sz="2600" dirty="0" smtClean="0">
                <a:solidFill>
                  <a:srgbClr val="333333"/>
                </a:solidFill>
                <a:latin typeface="Arial" panose="020B0604020202020204" pitchFamily="34" charset="0"/>
              </a:rPr>
              <a:t>  approved </a:t>
            </a:r>
            <a:r>
              <a:rPr lang="en-US" altLang="en-US" sz="2600" dirty="0">
                <a:solidFill>
                  <a:srgbClr val="333333"/>
                </a:solidFill>
                <a:latin typeface="Arial" panose="020B0604020202020204" pitchFamily="34" charset="0"/>
              </a:rPr>
              <a:t>for use as plant or soil amendments</a:t>
            </a:r>
            <a:r>
              <a:rPr lang="en-US" altLang="en-US" sz="2600" dirty="0" smtClean="0">
                <a:solidFill>
                  <a:srgbClr val="333333"/>
                </a:solidFill>
                <a:latin typeface="Arial" panose="020B0604020202020204" pitchFamily="34" charset="0"/>
              </a:rPr>
              <a:t>);</a:t>
            </a:r>
          </a:p>
          <a:p>
            <a:pPr marL="514350" lvl="0"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Aerobicity </a:t>
            </a:r>
            <a:r>
              <a:rPr lang="en-US" altLang="en-US" dirty="0">
                <a:solidFill>
                  <a:srgbClr val="333333"/>
                </a:solidFill>
                <a:latin typeface="Arial" panose="020B0604020202020204" pitchFamily="34" charset="0"/>
              </a:rPr>
              <a:t>is maintained by regular additions of thin layers of organic matter at 1–3 day </a:t>
            </a:r>
            <a:r>
              <a:rPr lang="en-US" altLang="en-US" dirty="0" smtClean="0">
                <a:solidFill>
                  <a:srgbClr val="333333"/>
                </a:solidFill>
                <a:latin typeface="Arial" panose="020B0604020202020204" pitchFamily="34" charset="0"/>
              </a:rPr>
              <a:t>intervals</a:t>
            </a:r>
          </a:p>
          <a:p>
            <a:pPr marL="514350" lvl="0"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Moisture </a:t>
            </a:r>
            <a:r>
              <a:rPr lang="en-US" altLang="en-US" dirty="0">
                <a:solidFill>
                  <a:srgbClr val="333333"/>
                </a:solidFill>
                <a:latin typeface="Arial" panose="020B0604020202020204" pitchFamily="34" charset="0"/>
              </a:rPr>
              <a:t>is maintained at 70–90</a:t>
            </a:r>
            <a:r>
              <a:rPr lang="en-US" altLang="en-US" dirty="0" smtClean="0">
                <a:solidFill>
                  <a:srgbClr val="333333"/>
                </a:solidFill>
                <a:latin typeface="Arial" panose="020B0604020202020204" pitchFamily="34" charset="0"/>
              </a:rPr>
              <a:t>%</a:t>
            </a:r>
          </a:p>
          <a:p>
            <a:pPr marL="514350" lvl="0"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The </a:t>
            </a:r>
            <a:r>
              <a:rPr lang="en-US" altLang="en-US" dirty="0">
                <a:solidFill>
                  <a:srgbClr val="333333"/>
                </a:solidFill>
                <a:latin typeface="Arial" panose="020B0604020202020204" pitchFamily="34" charset="0"/>
              </a:rPr>
              <a:t>duration of vermicomposting is at </a:t>
            </a:r>
            <a:endParaRPr lang="en-US" altLang="en-US" dirty="0" smtClean="0">
              <a:solidFill>
                <a:srgbClr val="333333"/>
              </a:solidFill>
              <a:latin typeface="Arial" panose="020B0604020202020204" pitchFamily="34" charset="0"/>
            </a:endParaRPr>
          </a:p>
          <a:p>
            <a:pPr marL="914400" lvl="1"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6–12 </a:t>
            </a:r>
            <a:r>
              <a:rPr lang="en-US" altLang="en-US" dirty="0">
                <a:solidFill>
                  <a:srgbClr val="333333"/>
                </a:solidFill>
                <a:latin typeface="Arial" panose="020B0604020202020204" pitchFamily="34" charset="0"/>
              </a:rPr>
              <a:t>months for outdoor </a:t>
            </a:r>
            <a:r>
              <a:rPr lang="en-US" altLang="en-US" dirty="0" smtClean="0">
                <a:solidFill>
                  <a:srgbClr val="333333"/>
                </a:solidFill>
                <a:latin typeface="Arial" panose="020B0604020202020204" pitchFamily="34" charset="0"/>
              </a:rPr>
              <a:t>windrows</a:t>
            </a:r>
          </a:p>
          <a:p>
            <a:pPr marL="914400" lvl="1"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2–4 </a:t>
            </a:r>
            <a:r>
              <a:rPr lang="en-US" altLang="en-US" dirty="0">
                <a:solidFill>
                  <a:srgbClr val="333333"/>
                </a:solidFill>
                <a:latin typeface="Arial" panose="020B0604020202020204" pitchFamily="34" charset="0"/>
              </a:rPr>
              <a:t>months for indoor container </a:t>
            </a:r>
            <a:r>
              <a:rPr lang="en-US" altLang="en-US" dirty="0" smtClean="0">
                <a:solidFill>
                  <a:srgbClr val="333333"/>
                </a:solidFill>
                <a:latin typeface="Arial" panose="020B0604020202020204" pitchFamily="34" charset="0"/>
              </a:rPr>
              <a:t>systems</a:t>
            </a:r>
          </a:p>
          <a:p>
            <a:pPr marL="914400" lvl="1"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2–4 </a:t>
            </a:r>
            <a:r>
              <a:rPr lang="en-US" altLang="en-US" dirty="0">
                <a:solidFill>
                  <a:srgbClr val="333333"/>
                </a:solidFill>
                <a:latin typeface="Arial" panose="020B0604020202020204" pitchFamily="34" charset="0"/>
              </a:rPr>
              <a:t>months for angled wedge </a:t>
            </a:r>
            <a:r>
              <a:rPr lang="en-US" altLang="en-US" dirty="0" smtClean="0">
                <a:solidFill>
                  <a:srgbClr val="333333"/>
                </a:solidFill>
                <a:latin typeface="Arial" panose="020B0604020202020204" pitchFamily="34" charset="0"/>
              </a:rPr>
              <a:t>systems</a:t>
            </a:r>
          </a:p>
          <a:p>
            <a:pPr marL="914400" lvl="1" indent="-514350" eaLnBrk="0" fontAlgn="base" hangingPunct="0">
              <a:spcBef>
                <a:spcPct val="0"/>
              </a:spcBef>
              <a:spcAft>
                <a:spcPct val="0"/>
              </a:spcAft>
              <a:buAutoNum type="alphaLcPeriod"/>
            </a:pPr>
            <a:r>
              <a:rPr lang="en-US" altLang="en-US" dirty="0" smtClean="0">
                <a:solidFill>
                  <a:srgbClr val="333333"/>
                </a:solidFill>
                <a:latin typeface="Arial" panose="020B0604020202020204" pitchFamily="34" charset="0"/>
              </a:rPr>
              <a:t>30–60 </a:t>
            </a:r>
            <a:r>
              <a:rPr lang="en-US" altLang="en-US" dirty="0">
                <a:solidFill>
                  <a:srgbClr val="333333"/>
                </a:solidFill>
                <a:latin typeface="Arial" panose="020B0604020202020204" pitchFamily="34" charset="0"/>
              </a:rPr>
              <a:t>days for continuous flow </a:t>
            </a:r>
            <a:r>
              <a:rPr lang="en-US" altLang="en-US" dirty="0" smtClean="0">
                <a:solidFill>
                  <a:srgbClr val="333333"/>
                </a:solidFill>
                <a:latin typeface="Arial" panose="020B0604020202020204" pitchFamily="34" charset="0"/>
              </a:rPr>
              <a:t>reactors</a:t>
            </a:r>
          </a:p>
          <a:p>
            <a:pPr marL="914400" lvl="1" indent="-514350" eaLnBrk="0" fontAlgn="base" hangingPunct="0">
              <a:spcBef>
                <a:spcPct val="0"/>
              </a:spcBef>
              <a:spcAft>
                <a:spcPct val="0"/>
              </a:spcAft>
              <a:buAutoNum type="alphaLcPeriod"/>
            </a:pPr>
            <a:endParaRPr lang="en-US" altLang="en-US" dirty="0">
              <a:solidFill>
                <a:srgbClr val="333333"/>
              </a:solidFill>
              <a:latin typeface="Arial" panose="020B0604020202020204" pitchFamily="34" charset="0"/>
            </a:endParaRPr>
          </a:p>
          <a:p>
            <a:pPr marL="914400" lvl="1" indent="-514350" eaLnBrk="0" fontAlgn="base" hangingPunct="0">
              <a:spcBef>
                <a:spcPct val="0"/>
              </a:spcBef>
              <a:spcAft>
                <a:spcPct val="0"/>
              </a:spcAft>
              <a:buAutoNum type="alphaLcPeriod"/>
            </a:pPr>
            <a:endParaRPr lang="en-US" altLang="en-US" dirty="0">
              <a:solidFill>
                <a:srgbClr val="333333"/>
              </a:solidFill>
              <a:latin typeface="Arial" panose="020B0604020202020204" pitchFamily="34" charset="0"/>
            </a:endParaRPr>
          </a:p>
          <a:p>
            <a:pPr marL="0" lvl="0" indent="0" eaLnBrk="0" fontAlgn="base" hangingPunct="0">
              <a:spcBef>
                <a:spcPct val="0"/>
              </a:spcBef>
              <a:spcAft>
                <a:spcPct val="0"/>
              </a:spcAft>
              <a:buNone/>
            </a:pPr>
            <a:r>
              <a:rPr lang="en-US" altLang="en-US" sz="1800" i="1" dirty="0">
                <a:solidFill>
                  <a:srgbClr val="333333"/>
                </a:solidFill>
                <a:latin typeface="Arial" panose="020B0604020202020204" pitchFamily="34" charset="0"/>
              </a:rPr>
              <a:t>~ NOP, 2010b</a:t>
            </a:r>
            <a:endParaRPr lang="en-US" altLang="en-US" sz="4400" dirty="0">
              <a:latin typeface="Arial" panose="020B0604020202020204" pitchFamily="34" charset="0"/>
            </a:endParaRP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86156924"/>
      </p:ext>
    </p:extLst>
  </p:cSld>
  <p:clrMapOvr>
    <a:masterClrMapping/>
  </p:clrMapOvr>
  <p:transition spd="slow" advTm="261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fld id="{17A53A34-5513-4742-B582-11A668E7FC7C}" type="slidenum">
              <a:rPr lang="en-US"/>
              <a:pPr/>
              <a:t>15</a:t>
            </a:fld>
            <a:endParaRPr lang="en-US" dirty="0"/>
          </a:p>
        </p:txBody>
      </p:sp>
      <p:sp>
        <p:nvSpPr>
          <p:cNvPr id="94210" name="Rectangle 2"/>
          <p:cNvSpPr>
            <a:spLocks noGrp="1" noChangeArrowheads="1"/>
          </p:cNvSpPr>
          <p:nvPr>
            <p:ph type="title"/>
          </p:nvPr>
        </p:nvSpPr>
        <p:spPr>
          <a:xfrm>
            <a:off x="762000" y="-76200"/>
            <a:ext cx="8229600" cy="1143000"/>
          </a:xfrm>
        </p:spPr>
        <p:txBody>
          <a:bodyPr/>
          <a:lstStyle/>
          <a:p>
            <a:pPr algn="l"/>
            <a:r>
              <a:rPr lang="en-US" sz="3600" dirty="0"/>
              <a:t>In-Vessel Composting</a:t>
            </a:r>
          </a:p>
        </p:txBody>
      </p:sp>
      <p:sp>
        <p:nvSpPr>
          <p:cNvPr id="94219" name="Rectangle 11"/>
          <p:cNvSpPr>
            <a:spLocks noGrp="1" noChangeArrowheads="1"/>
          </p:cNvSpPr>
          <p:nvPr>
            <p:ph type="body" sz="half" idx="1"/>
          </p:nvPr>
        </p:nvSpPr>
        <p:spPr>
          <a:xfrm>
            <a:off x="685800" y="1143000"/>
            <a:ext cx="4038600" cy="4525963"/>
          </a:xfrm>
        </p:spPr>
        <p:txBody>
          <a:bodyPr/>
          <a:lstStyle/>
          <a:p>
            <a:r>
              <a:rPr lang="en-US" sz="2800" dirty="0"/>
              <a:t>Uses a motor to turn</a:t>
            </a:r>
          </a:p>
          <a:p>
            <a:r>
              <a:rPr lang="en-US" sz="2800" dirty="0"/>
              <a:t>Very rapid process</a:t>
            </a:r>
          </a:p>
          <a:p>
            <a:r>
              <a:rPr lang="en-US" sz="2800" dirty="0" smtClean="0"/>
              <a:t>Relatively high cost</a:t>
            </a:r>
            <a:endParaRPr lang="en-US" sz="2800" dirty="0"/>
          </a:p>
          <a:p>
            <a:r>
              <a:rPr lang="en-US" sz="2800" dirty="0"/>
              <a:t>Can use everything from small barrel to cement mixer or larger</a:t>
            </a:r>
          </a:p>
        </p:txBody>
      </p:sp>
      <p:sp>
        <p:nvSpPr>
          <p:cNvPr id="94220" name="Rectangle 12"/>
          <p:cNvSpPr>
            <a:spLocks noGrp="1" noChangeArrowheads="1"/>
          </p:cNvSpPr>
          <p:nvPr>
            <p:ph sz="half" idx="2"/>
          </p:nvPr>
        </p:nvSpPr>
        <p:spPr/>
        <p:txBody>
          <a:bodyPr/>
          <a:lstStyle/>
          <a:p>
            <a:endParaRPr lang="en-US" sz="2800" dirty="0"/>
          </a:p>
        </p:txBody>
      </p:sp>
      <p:sp>
        <p:nvSpPr>
          <p:cNvPr id="94212" name="Text Box 4"/>
          <p:cNvSpPr txBox="1">
            <a:spLocks noChangeArrowheads="1"/>
          </p:cNvSpPr>
          <p:nvPr/>
        </p:nvSpPr>
        <p:spPr bwMode="auto">
          <a:xfrm rot="16200000">
            <a:off x="5288757" y="2467769"/>
            <a:ext cx="458787" cy="365125"/>
          </a:xfrm>
          <a:prstGeom prst="rect">
            <a:avLst/>
          </a:prstGeom>
          <a:noFill/>
          <a:ln w="9525">
            <a:noFill/>
            <a:miter lim="800000"/>
            <a:headEnd/>
            <a:tailEnd/>
          </a:ln>
          <a:effectLst/>
        </p:spPr>
        <p:txBody>
          <a:bodyPr vert="eaVert">
            <a:spAutoFit/>
          </a:bodyPr>
          <a:lstStyle/>
          <a:p>
            <a:endParaRPr lang="en-US" dirty="0"/>
          </a:p>
        </p:txBody>
      </p:sp>
      <p:sp>
        <p:nvSpPr>
          <p:cNvPr id="94213" name="Text Box 5"/>
          <p:cNvSpPr txBox="1">
            <a:spLocks noChangeArrowheads="1"/>
          </p:cNvSpPr>
          <p:nvPr/>
        </p:nvSpPr>
        <p:spPr bwMode="auto">
          <a:xfrm>
            <a:off x="533400" y="5980093"/>
            <a:ext cx="6019800" cy="954107"/>
          </a:xfrm>
          <a:prstGeom prst="rect">
            <a:avLst/>
          </a:prstGeom>
          <a:noFill/>
          <a:ln w="9525">
            <a:noFill/>
            <a:miter lim="800000"/>
            <a:headEnd/>
            <a:tailEnd/>
          </a:ln>
          <a:effectLst/>
        </p:spPr>
        <p:txBody>
          <a:bodyPr wrap="square">
            <a:spAutoFit/>
          </a:bodyPr>
          <a:lstStyle/>
          <a:p>
            <a:pPr>
              <a:spcBef>
                <a:spcPct val="50000"/>
              </a:spcBef>
            </a:pPr>
            <a:r>
              <a:rPr lang="en-US" sz="1400" dirty="0" smtClean="0">
                <a:hlinkClick r:id="rId5"/>
              </a:rPr>
              <a:t>www7.tamu-commerce.edu/agscience/res-dlc/horse/horse.html</a:t>
            </a:r>
            <a:endParaRPr lang="en-US" sz="1400" dirty="0"/>
          </a:p>
          <a:p>
            <a:pPr>
              <a:spcBef>
                <a:spcPct val="50000"/>
              </a:spcBef>
            </a:pPr>
            <a:r>
              <a:rPr lang="en-US" sz="1400" dirty="0" smtClean="0">
                <a:hlinkClick r:id="rId6"/>
              </a:rPr>
              <a:t>www.mn.nrcs.usda.gov/partnerships/pembina/in-vessel_composter.htm</a:t>
            </a:r>
            <a:endParaRPr lang="en-US" sz="1400" dirty="0" smtClean="0"/>
          </a:p>
          <a:p>
            <a:pPr>
              <a:spcBef>
                <a:spcPct val="50000"/>
              </a:spcBef>
            </a:pPr>
            <a:endParaRPr lang="en-US" sz="1400" dirty="0"/>
          </a:p>
        </p:txBody>
      </p:sp>
      <p:pic>
        <p:nvPicPr>
          <p:cNvPr id="94222" name="Picture 14" descr="In_Vessel_Composter_4X6_Ph_1_040002"/>
          <p:cNvPicPr>
            <a:picLocks noChangeAspect="1" noChangeArrowheads="1"/>
          </p:cNvPicPr>
          <p:nvPr/>
        </p:nvPicPr>
        <p:blipFill>
          <a:blip r:embed="rId7" cstate="print"/>
          <a:srcRect/>
          <a:stretch>
            <a:fillRect/>
          </a:stretch>
        </p:blipFill>
        <p:spPr bwMode="auto">
          <a:xfrm>
            <a:off x="4648200" y="2667000"/>
            <a:ext cx="4495800" cy="3013075"/>
          </a:xfrm>
          <a:prstGeom prst="rect">
            <a:avLst/>
          </a:prstGeom>
          <a:noFill/>
        </p:spPr>
      </p:pic>
      <p:pic>
        <p:nvPicPr>
          <p:cNvPr id="205826" name="Picture 2" descr=" this farm-scale rotating drum is used at a Texas site"/>
          <p:cNvPicPr>
            <a:picLocks noChangeAspect="1" noChangeArrowheads="1"/>
          </p:cNvPicPr>
          <p:nvPr/>
        </p:nvPicPr>
        <p:blipFill>
          <a:blip r:embed="rId8" cstate="print"/>
          <a:srcRect/>
          <a:stretch>
            <a:fillRect/>
          </a:stretch>
        </p:blipFill>
        <p:spPr bwMode="auto">
          <a:xfrm>
            <a:off x="5711569" y="609600"/>
            <a:ext cx="3432431" cy="22860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48397655"/>
      </p:ext>
    </p:extLst>
  </p:cSld>
  <p:clrMapOvr>
    <a:masterClrMapping/>
  </p:clrMapOvr>
  <p:transition spd="slow" advTm="292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0343" y="73729"/>
            <a:ext cx="8077200" cy="1143000"/>
          </a:xfrm>
        </p:spPr>
        <p:txBody>
          <a:bodyPr/>
          <a:lstStyle/>
          <a:p>
            <a:r>
              <a:rPr lang="en-US" dirty="0" smtClean="0"/>
              <a:t>Passively aerated windrows</a:t>
            </a:r>
            <a:endParaRPr lang="en-US" dirty="0"/>
          </a:p>
        </p:txBody>
      </p:sp>
      <p:sp>
        <p:nvSpPr>
          <p:cNvPr id="3" name="Text Placeholder 2"/>
          <p:cNvSpPr>
            <a:spLocks noGrp="1"/>
          </p:cNvSpPr>
          <p:nvPr>
            <p:ph idx="1"/>
          </p:nvPr>
        </p:nvSpPr>
        <p:spPr>
          <a:xfrm>
            <a:off x="762000" y="4240824"/>
            <a:ext cx="8077200" cy="1931376"/>
          </a:xfrm>
        </p:spPr>
        <p:txBody>
          <a:bodyPr>
            <a:noAutofit/>
          </a:bodyPr>
          <a:lstStyle/>
          <a:p>
            <a:pPr>
              <a:spcBef>
                <a:spcPts val="0"/>
              </a:spcBef>
            </a:pPr>
            <a:r>
              <a:rPr lang="en-US" sz="2400" dirty="0" smtClean="0"/>
              <a:t>Mixed materials built on bed with aeration tubes embedded</a:t>
            </a:r>
          </a:p>
          <a:p>
            <a:pPr>
              <a:spcBef>
                <a:spcPts val="0"/>
              </a:spcBef>
            </a:pPr>
            <a:r>
              <a:rPr lang="en-US" sz="2400" dirty="0" smtClean="0"/>
              <a:t>Normally not turned</a:t>
            </a:r>
          </a:p>
          <a:p>
            <a:pPr>
              <a:spcBef>
                <a:spcPts val="0"/>
              </a:spcBef>
            </a:pPr>
            <a:r>
              <a:rPr lang="en-US" sz="2400" dirty="0" smtClean="0"/>
              <a:t>Not as uniformly composted</a:t>
            </a:r>
          </a:p>
          <a:p>
            <a:pPr>
              <a:spcBef>
                <a:spcPts val="0"/>
              </a:spcBef>
            </a:pPr>
            <a:r>
              <a:rPr lang="en-US" sz="2400" dirty="0" smtClean="0"/>
              <a:t>Aeration by mechanical blowers or vacuum</a:t>
            </a:r>
          </a:p>
          <a:p>
            <a:pPr>
              <a:spcBef>
                <a:spcPts val="0"/>
              </a:spcBef>
            </a:pPr>
            <a:r>
              <a:rPr lang="en-US" sz="2400" dirty="0" smtClean="0"/>
              <a:t>Composting ~ 30 days</a:t>
            </a:r>
          </a:p>
          <a:p>
            <a:pPr>
              <a:spcBef>
                <a:spcPts val="0"/>
              </a:spcBef>
            </a:pPr>
            <a:r>
              <a:rPr lang="en-US" sz="2400" dirty="0" smtClean="0"/>
              <a:t>Followed by curing ~ 30 days</a:t>
            </a:r>
            <a:endParaRPr lang="en-US" sz="2400" dirty="0"/>
          </a:p>
        </p:txBody>
      </p:sp>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90800" y="1018208"/>
            <a:ext cx="4416287" cy="2944192"/>
          </a:xfrm>
          <a:prstGeom prst="rect">
            <a:avLst/>
          </a:prstGeom>
        </p:spPr>
      </p:pic>
      <p:sp>
        <p:nvSpPr>
          <p:cNvPr id="2" name="TextBox 1"/>
          <p:cNvSpPr txBox="1"/>
          <p:nvPr/>
        </p:nvSpPr>
        <p:spPr>
          <a:xfrm>
            <a:off x="7162800" y="2819400"/>
            <a:ext cx="1888787" cy="1015663"/>
          </a:xfrm>
          <a:prstGeom prst="rect">
            <a:avLst/>
          </a:prstGeom>
          <a:noFill/>
        </p:spPr>
        <p:txBody>
          <a:bodyPr wrap="none" rtlCol="0">
            <a:spAutoFit/>
          </a:bodyPr>
          <a:lstStyle/>
          <a:p>
            <a:r>
              <a:rPr lang="en-US" sz="2000" dirty="0" smtClean="0"/>
              <a:t>Tube for air flow</a:t>
            </a:r>
          </a:p>
          <a:p>
            <a:r>
              <a:rPr lang="en-US" sz="2000" dirty="0" smtClean="0"/>
              <a:t>Either </a:t>
            </a:r>
            <a:r>
              <a:rPr lang="en-US" sz="2000" b="1" dirty="0" smtClean="0">
                <a:solidFill>
                  <a:srgbClr val="FF0000"/>
                </a:solidFill>
              </a:rPr>
              <a:t>inflow</a:t>
            </a:r>
            <a:r>
              <a:rPr lang="en-US" sz="2000" dirty="0" smtClean="0"/>
              <a:t> or </a:t>
            </a:r>
          </a:p>
          <a:p>
            <a:r>
              <a:rPr lang="en-US" sz="2000" b="1" dirty="0" smtClean="0">
                <a:solidFill>
                  <a:srgbClr val="0000FF"/>
                </a:solidFill>
              </a:rPr>
              <a:t>suction</a:t>
            </a:r>
            <a:endParaRPr lang="en-US" sz="2000" b="1" dirty="0">
              <a:solidFill>
                <a:srgbClr val="0000FF"/>
              </a:solidFill>
            </a:endParaRPr>
          </a:p>
        </p:txBody>
      </p:sp>
      <p:cxnSp>
        <p:nvCxnSpPr>
          <p:cNvPr id="5" name="Straight Arrow Connector 4"/>
          <p:cNvCxnSpPr/>
          <p:nvPr/>
        </p:nvCxnSpPr>
        <p:spPr>
          <a:xfrm flipV="1">
            <a:off x="5599036" y="1834515"/>
            <a:ext cx="1066804" cy="369570"/>
          </a:xfrm>
          <a:prstGeom prst="straightConnector1">
            <a:avLst/>
          </a:prstGeom>
          <a:ln w="79375">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V="1">
            <a:off x="5487859" y="1371600"/>
            <a:ext cx="874068" cy="495935"/>
          </a:xfrm>
          <a:prstGeom prst="straightConnector1">
            <a:avLst/>
          </a:prstGeom>
          <a:ln w="79375">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H="1" flipV="1">
            <a:off x="5622038" y="3241841"/>
            <a:ext cx="1062909" cy="515288"/>
          </a:xfrm>
          <a:prstGeom prst="straightConnector1">
            <a:avLst/>
          </a:prstGeom>
          <a:ln w="79375">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2514600" y="1219200"/>
            <a:ext cx="1676400" cy="647700"/>
          </a:xfrm>
          <a:prstGeom prst="straightConnector1">
            <a:avLst/>
          </a:prstGeom>
          <a:ln w="79375">
            <a:solidFill>
              <a:srgbClr val="0000FF"/>
            </a:solidFill>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2514600" y="1987550"/>
            <a:ext cx="1242778" cy="216535"/>
          </a:xfrm>
          <a:prstGeom prst="straightConnector1">
            <a:avLst/>
          </a:prstGeom>
          <a:ln w="79375">
            <a:solidFill>
              <a:srgbClr val="0000FF"/>
            </a:solidFill>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H="1">
            <a:off x="5105400" y="3080551"/>
            <a:ext cx="194499" cy="763573"/>
          </a:xfrm>
          <a:prstGeom prst="straightConnector1">
            <a:avLst/>
          </a:prstGeom>
          <a:ln w="79375">
            <a:solidFill>
              <a:srgbClr val="0000FF"/>
            </a:solidFill>
            <a:tailEnd type="triangle"/>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6276116" y="3904274"/>
            <a:ext cx="708848" cy="215444"/>
          </a:xfrm>
          <a:prstGeom prst="rect">
            <a:avLst/>
          </a:prstGeom>
          <a:noFill/>
        </p:spPr>
        <p:txBody>
          <a:bodyPr wrap="none" rtlCol="0">
            <a:spAutoFit/>
          </a:bodyPr>
          <a:lstStyle/>
          <a:p>
            <a:r>
              <a:rPr lang="en-US" sz="800" dirty="0" smtClean="0"/>
              <a:t>Ellen Phillips</a:t>
            </a:r>
            <a:endParaRPr lang="en-US" sz="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5871264"/>
      </p:ext>
    </p:extLst>
  </p:cSld>
  <p:clrMapOvr>
    <a:masterClrMapping/>
  </p:clrMapOvr>
  <p:transition spd="slow" advTm="509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Piles/ Windrow</a:t>
            </a:r>
            <a:endParaRPr lang="en-US" dirty="0"/>
          </a:p>
        </p:txBody>
      </p:sp>
      <p:sp>
        <p:nvSpPr>
          <p:cNvPr id="3" name="Text Placeholder 2"/>
          <p:cNvSpPr>
            <a:spLocks noGrp="1"/>
          </p:cNvSpPr>
          <p:nvPr>
            <p:ph type="body" sz="half" idx="1"/>
          </p:nvPr>
        </p:nvSpPr>
        <p:spPr>
          <a:xfrm>
            <a:off x="685800" y="1600200"/>
            <a:ext cx="3810000" cy="4114800"/>
          </a:xfrm>
        </p:spPr>
        <p:txBody>
          <a:bodyPr/>
          <a:lstStyle/>
          <a:p>
            <a:r>
              <a:rPr lang="en-US" dirty="0" smtClean="0"/>
              <a:t>Flexible size</a:t>
            </a:r>
          </a:p>
          <a:p>
            <a:r>
              <a:rPr lang="en-US" dirty="0" smtClean="0"/>
              <a:t>Hand or machine turned</a:t>
            </a:r>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70560" y="4095750"/>
            <a:ext cx="3683000" cy="2762250"/>
          </a:xfrm>
          <a:prstGeom prst="rect">
            <a:avLst/>
          </a:prstGeom>
        </p:spPr>
      </p:pic>
      <p:pic>
        <p:nvPicPr>
          <p:cNvPr id="6" name="Online Image Placeholder 5"/>
          <p:cNvPicPr>
            <a:picLocks noGrp="1" noChangeAspect="1"/>
          </p:cNvPicPr>
          <p:nvPr>
            <p:ph type="clipArt" sz="half" idx="2"/>
          </p:nvPr>
        </p:nvPicPr>
        <p:blipFill>
          <a:blip r:embed="rId6" cstate="email">
            <a:extLst>
              <a:ext uri="{28A0092B-C50C-407E-A947-70E740481C1C}">
                <a14:useLocalDpi xmlns:a14="http://schemas.microsoft.com/office/drawing/2010/main" val="0"/>
              </a:ext>
            </a:extLst>
          </a:blip>
          <a:stretch>
            <a:fillRect/>
          </a:stretch>
        </p:blipFill>
        <p:spPr>
          <a:xfrm>
            <a:off x="4399280" y="1288620"/>
            <a:ext cx="4645861" cy="2618218"/>
          </a:xfrm>
          <a:prstGeom prst="rect">
            <a:avLst/>
          </a:prstGeom>
        </p:spPr>
      </p:pic>
      <p:pic>
        <p:nvPicPr>
          <p:cNvPr id="7" name="Picture 1" descr="K:\ELLENs MASTER CLIPART FILE Feb 2015\COMPOST\16h fancy compost bin the land series.jpg"/>
          <p:cNvPicPr>
            <a:picLocks noChangeAspect="1" noChangeArrowheads="1"/>
          </p:cNvPicPr>
          <p:nvPr/>
        </p:nvPicPr>
        <p:blipFill>
          <a:blip r:embed="rId7" cstate="print"/>
          <a:srcRect r="8642" b="18519"/>
          <a:stretch>
            <a:fillRect/>
          </a:stretch>
        </p:blipFill>
        <p:spPr bwMode="auto">
          <a:xfrm>
            <a:off x="4281863" y="3267938"/>
            <a:ext cx="3203864" cy="1905000"/>
          </a:xfrm>
          <a:prstGeom prst="rect">
            <a:avLst/>
          </a:prstGeom>
          <a:noFill/>
        </p:spPr>
      </p:pic>
      <p:sp>
        <p:nvSpPr>
          <p:cNvPr id="8" name="TextBox 7"/>
          <p:cNvSpPr txBox="1"/>
          <p:nvPr/>
        </p:nvSpPr>
        <p:spPr>
          <a:xfrm>
            <a:off x="8421329" y="3865990"/>
            <a:ext cx="708848" cy="215444"/>
          </a:xfrm>
          <a:prstGeom prst="rect">
            <a:avLst/>
          </a:prstGeom>
          <a:noFill/>
        </p:spPr>
        <p:txBody>
          <a:bodyPr wrap="none" rtlCol="0">
            <a:spAutoFit/>
          </a:bodyPr>
          <a:lstStyle/>
          <a:p>
            <a:r>
              <a:rPr lang="en-US" sz="800" dirty="0" smtClean="0"/>
              <a:t>Ellen Phillips</a:t>
            </a:r>
            <a:endParaRPr lang="en-US" sz="800" dirty="0"/>
          </a:p>
        </p:txBody>
      </p:sp>
      <p:sp>
        <p:nvSpPr>
          <p:cNvPr id="9" name="TextBox 8"/>
          <p:cNvSpPr txBox="1"/>
          <p:nvPr/>
        </p:nvSpPr>
        <p:spPr>
          <a:xfrm>
            <a:off x="4217576" y="6642556"/>
            <a:ext cx="708848" cy="215444"/>
          </a:xfrm>
          <a:prstGeom prst="rect">
            <a:avLst/>
          </a:prstGeom>
          <a:noFill/>
        </p:spPr>
        <p:txBody>
          <a:bodyPr wrap="none" rtlCol="0">
            <a:spAutoFit/>
          </a:bodyPr>
          <a:lstStyle/>
          <a:p>
            <a:r>
              <a:rPr lang="en-US" sz="800" dirty="0" smtClean="0"/>
              <a:t>Ellen Phillips</a:t>
            </a:r>
            <a:endParaRPr lang="en-US" sz="8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9722651"/>
      </p:ext>
    </p:extLst>
  </p:cSld>
  <p:clrMapOvr>
    <a:masterClrMapping/>
  </p:clrMapOvr>
  <p:transition spd="slow" advTm="555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2087940"/>
            <a:ext cx="5257800" cy="4084260"/>
          </a:xfrm>
          <a:prstGeom prst="rect">
            <a:avLst/>
          </a:prstGeom>
          <a:noFill/>
        </p:spPr>
        <p:txBody>
          <a:bodyPr wrap="square" rtlCol="0">
            <a:normAutofit/>
          </a:bodyPr>
          <a:lstStyle/>
          <a:p>
            <a:endParaRPr lang="en-US" sz="7200"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3332" y="-6858000"/>
            <a:ext cx="7765662" cy="16476125"/>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753331" flipH="1">
            <a:off x="-316180" y="3775286"/>
            <a:ext cx="2895600" cy="3390489"/>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467600" y="5715000"/>
            <a:ext cx="1427681" cy="1010187"/>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3200" y="5791737"/>
            <a:ext cx="8223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667000" y="301752"/>
            <a:ext cx="6251448" cy="1143000"/>
          </a:xfrm>
          <a:prstGeom prst="rect">
            <a:avLst/>
          </a:prstGeom>
        </p:spPr>
        <p:txBody>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US" dirty="0" smtClean="0"/>
              <a:t>Today’s Objectives </a:t>
            </a:r>
            <a:endParaRPr lang="en-US" dirty="0"/>
          </a:p>
        </p:txBody>
      </p:sp>
      <p:sp>
        <p:nvSpPr>
          <p:cNvPr id="9" name="Rectangle 8"/>
          <p:cNvSpPr/>
          <p:nvPr/>
        </p:nvSpPr>
        <p:spPr>
          <a:xfrm>
            <a:off x="2696497" y="1561768"/>
            <a:ext cx="5638800" cy="4770537"/>
          </a:xfrm>
          <a:prstGeom prst="rect">
            <a:avLst/>
          </a:prstGeom>
        </p:spPr>
        <p:txBody>
          <a:bodyPr wrap="square">
            <a:spAutoFit/>
          </a:bodyPr>
          <a:lstStyle/>
          <a:p>
            <a:pPr marL="342900" indent="-342900">
              <a:lnSpc>
                <a:spcPct val="200000"/>
              </a:lnSpc>
              <a:buFont typeface="Arial" pitchFamily="34" charset="0"/>
              <a:buChar char="•"/>
            </a:pPr>
            <a:r>
              <a:rPr lang="en-GB" sz="2800" dirty="0" smtClean="0">
                <a:latin typeface="+mj-lt"/>
              </a:rPr>
              <a:t>Compost</a:t>
            </a:r>
            <a:endParaRPr lang="en-GB" sz="2800" dirty="0">
              <a:latin typeface="+mj-lt"/>
            </a:endParaRPr>
          </a:p>
          <a:p>
            <a:pPr marL="342900" indent="-342900">
              <a:lnSpc>
                <a:spcPct val="200000"/>
              </a:lnSpc>
              <a:buFont typeface="Arial" pitchFamily="34" charset="0"/>
              <a:buChar char="•"/>
            </a:pPr>
            <a:r>
              <a:rPr lang="en-GB" sz="2800" dirty="0" smtClean="0">
                <a:latin typeface="+mj-lt"/>
              </a:rPr>
              <a:t>Rules and Regs</a:t>
            </a:r>
          </a:p>
          <a:p>
            <a:pPr marL="342900" indent="-342900">
              <a:lnSpc>
                <a:spcPct val="200000"/>
              </a:lnSpc>
              <a:buFont typeface="Arial" pitchFamily="34" charset="0"/>
              <a:buChar char="•"/>
            </a:pPr>
            <a:r>
              <a:rPr lang="en-GB" sz="2800" dirty="0"/>
              <a:t>Methods of Composting</a:t>
            </a:r>
          </a:p>
          <a:p>
            <a:pPr marL="342900" indent="-342900">
              <a:lnSpc>
                <a:spcPct val="200000"/>
              </a:lnSpc>
              <a:buFont typeface="Arial" pitchFamily="34" charset="0"/>
              <a:buChar char="•"/>
            </a:pPr>
            <a:r>
              <a:rPr lang="en-GB" sz="2800" b="1" dirty="0" smtClean="0">
                <a:solidFill>
                  <a:srgbClr val="0000FF"/>
                </a:solidFill>
                <a:latin typeface="+mj-lt"/>
              </a:rPr>
              <a:t>Key Factors in Composting</a:t>
            </a:r>
          </a:p>
          <a:p>
            <a:pPr marL="342900" indent="-342900">
              <a:lnSpc>
                <a:spcPct val="200000"/>
              </a:lnSpc>
              <a:buFont typeface="Arial" pitchFamily="34" charset="0"/>
              <a:buChar char="•"/>
            </a:pPr>
            <a:r>
              <a:rPr lang="en-GB" sz="2800" dirty="0" smtClean="0">
                <a:latin typeface="+mj-lt"/>
              </a:rPr>
              <a:t>Using Compost</a:t>
            </a:r>
          </a:p>
          <a:p>
            <a:pPr marL="342900" indent="-342900">
              <a:buFont typeface="Arial" pitchFamily="34" charset="0"/>
              <a:buChar char="•"/>
            </a:pPr>
            <a:endParaRPr lang="en-US" sz="2400" dirty="0">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85567253"/>
      </p:ext>
    </p:extLst>
  </p:cSld>
  <p:clrMapOvr>
    <a:masterClrMapping/>
  </p:clrMapOvr>
  <mc:AlternateContent xmlns:mc="http://schemas.openxmlformats.org/markup-compatibility/2006" xmlns:p14="http://schemas.microsoft.com/office/powerpoint/2010/main">
    <mc:Choice Requires="p14">
      <p:transition spd="med" p14:dur="700" advTm="14389">
        <p:fade/>
      </p:transition>
    </mc:Choice>
    <mc:Fallback xmlns="">
      <p:transition spd="med" advTm="143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2400" y="-56678"/>
            <a:ext cx="9296400" cy="6914678"/>
          </a:xfrm>
          <a:prstGeom prst="rect">
            <a:avLst/>
          </a:prstGeom>
        </p:spPr>
      </p:pic>
      <p:sp>
        <p:nvSpPr>
          <p:cNvPr id="72707" name="Rectangle 3"/>
          <p:cNvSpPr>
            <a:spLocks noGrp="1" noChangeArrowheads="1"/>
          </p:cNvSpPr>
          <p:nvPr>
            <p:ph type="title"/>
          </p:nvPr>
        </p:nvSpPr>
        <p:spPr>
          <a:xfrm>
            <a:off x="228600" y="-76200"/>
            <a:ext cx="7772400" cy="1143000"/>
          </a:xfrm>
        </p:spPr>
        <p:txBody>
          <a:bodyPr/>
          <a:lstStyle/>
          <a:p>
            <a:r>
              <a:rPr lang="en-US" b="1" dirty="0" smtClean="0">
                <a:solidFill>
                  <a:srgbClr val="FFC000"/>
                </a:solidFill>
                <a:effectLst>
                  <a:outerShdw blurRad="38100" dist="38100" dir="2700000" algn="tl">
                    <a:srgbClr val="000000"/>
                  </a:outerShdw>
                </a:effectLst>
              </a:rPr>
              <a:t>Rotting vs. Composting</a:t>
            </a:r>
            <a:endParaRPr lang="en-US" b="1" dirty="0">
              <a:solidFill>
                <a:srgbClr val="FFC000"/>
              </a:solidFill>
              <a:effectLst>
                <a:outerShdw blurRad="38100" dist="38100" dir="2700000" algn="tl">
                  <a:srgbClr val="000000"/>
                </a:outerShdw>
              </a:effectLst>
            </a:endParaRPr>
          </a:p>
        </p:txBody>
      </p:sp>
      <p:sp>
        <p:nvSpPr>
          <p:cNvPr id="4" name="Content Placeholder 2"/>
          <p:cNvSpPr txBox="1">
            <a:spLocks/>
          </p:cNvSpPr>
          <p:nvPr/>
        </p:nvSpPr>
        <p:spPr>
          <a:xfrm>
            <a:off x="457200" y="4191000"/>
            <a:ext cx="8229600" cy="2438400"/>
          </a:xfrm>
          <a:prstGeom prst="rect">
            <a:avLst/>
          </a:prstGeom>
          <a:solidFill>
            <a:srgbClr val="FFFFFF">
              <a:alpha val="69804"/>
            </a:srgbClr>
          </a:solidFill>
        </p:spPr>
        <p:txBody>
          <a:bodyPr>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b="1" dirty="0" smtClean="0"/>
              <a:t>Decompose</a:t>
            </a:r>
          </a:p>
          <a:p>
            <a:r>
              <a:rPr lang="en-US" b="1" i="1" dirty="0" smtClean="0"/>
              <a:t>verb</a:t>
            </a:r>
            <a:r>
              <a:rPr lang="en-US" b="1" dirty="0" smtClean="0"/>
              <a:t> de·com·pose \ˌdē-kəm-ˈpōz\</a:t>
            </a:r>
          </a:p>
          <a:p>
            <a:pPr>
              <a:spcBef>
                <a:spcPts val="0"/>
              </a:spcBef>
              <a:buNone/>
            </a:pPr>
            <a:r>
              <a:rPr lang="en-US" b="1" dirty="0" smtClean="0"/>
              <a:t>: to cause something (such as dead plants and the bodies of dead animals) to be destroyed and broken down by natural biological processes, chemicals, </a:t>
            </a:r>
            <a:r>
              <a:rPr lang="en-US" b="1" dirty="0"/>
              <a:t>etc. </a:t>
            </a:r>
            <a:endParaRPr lang="en-US" b="1" dirty="0" smtClean="0"/>
          </a:p>
          <a:p>
            <a:pPr>
              <a:spcBef>
                <a:spcPts val="0"/>
              </a:spcBef>
              <a:buNone/>
            </a:pPr>
            <a:r>
              <a:rPr lang="en-US" sz="1100" b="1" dirty="0" smtClean="0"/>
              <a:t>http</a:t>
            </a:r>
            <a:r>
              <a:rPr lang="en-US" sz="1100" b="1" dirty="0"/>
              <a:t>://</a:t>
            </a:r>
            <a:r>
              <a:rPr lang="en-US" sz="1100" b="1" dirty="0" smtClean="0"/>
              <a:t>www.merriam-webster.com/dictionary/decompose</a:t>
            </a:r>
          </a:p>
        </p:txBody>
      </p:sp>
      <p:sp>
        <p:nvSpPr>
          <p:cNvPr id="6" name="TextBox 5"/>
          <p:cNvSpPr txBox="1"/>
          <p:nvPr/>
        </p:nvSpPr>
        <p:spPr>
          <a:xfrm>
            <a:off x="8084723" y="6539059"/>
            <a:ext cx="708848" cy="215444"/>
          </a:xfrm>
          <a:prstGeom prst="rect">
            <a:avLst/>
          </a:prstGeom>
          <a:noFill/>
        </p:spPr>
        <p:txBody>
          <a:bodyPr wrap="none" rtlCol="0">
            <a:spAutoFit/>
          </a:bodyPr>
          <a:lstStyle/>
          <a:p>
            <a:r>
              <a:rPr lang="en-US" sz="800" dirty="0" smtClean="0"/>
              <a:t>Ellen Phillips</a:t>
            </a:r>
            <a:endParaRPr lang="en-US" sz="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72107790"/>
      </p:ext>
    </p:extLst>
  </p:cSld>
  <p:clrMapOvr>
    <a:masterClrMapping/>
  </p:clrMapOvr>
  <p:transition spd="slow" advTm="177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590800" y="1676400"/>
            <a:ext cx="6180224" cy="1470025"/>
          </a:xfrm>
        </p:spPr>
        <p:txBody>
          <a:bodyPr>
            <a:normAutofit fontScale="90000"/>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Composting</a:t>
            </a:r>
            <a:endParaRPr lang="en-US" sz="4000" dirty="0">
              <a:solidFill>
                <a:srgbClr val="0000FF"/>
              </a:solidFill>
            </a:endParaRPr>
          </a:p>
        </p:txBody>
      </p:sp>
      <p:sp>
        <p:nvSpPr>
          <p:cNvPr id="3" name="Subtitle 2"/>
          <p:cNvSpPr>
            <a:spLocks noGrp="1"/>
          </p:cNvSpPr>
          <p:nvPr>
            <p:ph type="subTitle" idx="1"/>
            <p:custDataLst>
              <p:tags r:id="rId3"/>
            </p:custDataLst>
          </p:nvPr>
        </p:nvSpPr>
        <p:spPr/>
        <p:txBody>
          <a:bodyPr/>
          <a:lstStyle/>
          <a:p>
            <a:r>
              <a:rPr lang="en-US" dirty="0" smtClean="0"/>
              <a:t>Ellen Phillips</a:t>
            </a:r>
          </a:p>
          <a:p>
            <a:r>
              <a:rPr lang="en-US" dirty="0" smtClean="0"/>
              <a:t>June 2015</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20066" y="5943600"/>
            <a:ext cx="22860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04238" y="6218238"/>
            <a:ext cx="487362" cy="487362"/>
          </a:xfrm>
          <a:prstGeom prst="rect">
            <a:avLst/>
          </a:prstGeom>
        </p:spPr>
      </p:pic>
    </p:spTree>
    <p:custDataLst>
      <p:tags r:id="rId1"/>
    </p:custDataLst>
  </p:cSld>
  <p:clrMapOvr>
    <a:masterClrMapping/>
  </p:clrMapOvr>
  <p:transition spd="slow" advTm="171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00781"/>
            <a:ext cx="7772400" cy="1143000"/>
          </a:xfrm>
        </p:spPr>
        <p:txBody>
          <a:bodyPr/>
          <a:lstStyle/>
          <a:p>
            <a:r>
              <a:rPr lang="en-US" dirty="0" smtClean="0"/>
              <a:t>Microbe Mix</a:t>
            </a:r>
            <a:endParaRPr lang="en-US" dirty="0"/>
          </a:p>
        </p:txBody>
      </p:sp>
      <p:sp>
        <p:nvSpPr>
          <p:cNvPr id="5" name="Content Placeholder 4"/>
          <p:cNvSpPr>
            <a:spLocks noGrp="1"/>
          </p:cNvSpPr>
          <p:nvPr>
            <p:ph sz="quarter" idx="1"/>
          </p:nvPr>
        </p:nvSpPr>
        <p:spPr>
          <a:xfrm>
            <a:off x="625577" y="1066800"/>
            <a:ext cx="4152900" cy="2362200"/>
          </a:xfrm>
        </p:spPr>
        <p:txBody>
          <a:bodyPr/>
          <a:lstStyle/>
          <a:p>
            <a:r>
              <a:rPr lang="en-US" dirty="0" smtClean="0"/>
              <a:t>Bacteria</a:t>
            </a:r>
          </a:p>
          <a:p>
            <a:pPr lvl="1"/>
            <a:r>
              <a:rPr lang="en-US" dirty="0" smtClean="0"/>
              <a:t>Primary decomposers</a:t>
            </a:r>
          </a:p>
          <a:p>
            <a:pPr lvl="1"/>
            <a:r>
              <a:rPr lang="en-US" dirty="0" smtClean="0"/>
              <a:t>Create the heat in the pile</a:t>
            </a:r>
          </a:p>
          <a:p>
            <a:pPr lvl="1"/>
            <a:endParaRPr lang="en-US" dirty="0"/>
          </a:p>
        </p:txBody>
      </p:sp>
      <p:sp>
        <p:nvSpPr>
          <p:cNvPr id="6" name="Content Placeholder 5"/>
          <p:cNvSpPr>
            <a:spLocks noGrp="1"/>
          </p:cNvSpPr>
          <p:nvPr>
            <p:ph sz="quarter" idx="2"/>
          </p:nvPr>
        </p:nvSpPr>
        <p:spPr>
          <a:xfrm>
            <a:off x="737419" y="2667000"/>
            <a:ext cx="4152900" cy="2362200"/>
          </a:xfrm>
        </p:spPr>
        <p:txBody>
          <a:bodyPr>
            <a:normAutofit lnSpcReduction="10000"/>
          </a:bodyPr>
          <a:lstStyle/>
          <a:p>
            <a:r>
              <a:rPr lang="en-US" dirty="0" smtClean="0"/>
              <a:t>Fungi</a:t>
            </a:r>
          </a:p>
          <a:p>
            <a:pPr lvl="1"/>
            <a:r>
              <a:rPr lang="en-US" dirty="0" smtClean="0"/>
              <a:t>Primary decomposers</a:t>
            </a:r>
          </a:p>
          <a:p>
            <a:pPr lvl="1"/>
            <a:r>
              <a:rPr lang="en-US" dirty="0" smtClean="0"/>
              <a:t>Better at decomposing wood materials</a:t>
            </a:r>
          </a:p>
          <a:p>
            <a:pPr lvl="1"/>
            <a:r>
              <a:rPr lang="en-US" dirty="0" smtClean="0"/>
              <a:t>Important in curing and binding particles together</a:t>
            </a:r>
          </a:p>
        </p:txBody>
      </p:sp>
      <p:sp>
        <p:nvSpPr>
          <p:cNvPr id="7" name="Text Placeholder 6"/>
          <p:cNvSpPr>
            <a:spLocks noGrp="1"/>
          </p:cNvSpPr>
          <p:nvPr>
            <p:ph type="body" sz="half" idx="3"/>
          </p:nvPr>
        </p:nvSpPr>
        <p:spPr>
          <a:xfrm>
            <a:off x="762000" y="5164393"/>
            <a:ext cx="5638800" cy="1295400"/>
          </a:xfrm>
        </p:spPr>
        <p:txBody>
          <a:bodyPr>
            <a:noAutofit/>
          </a:bodyPr>
          <a:lstStyle/>
          <a:p>
            <a:r>
              <a:rPr lang="en-US" dirty="0" smtClean="0"/>
              <a:t>Biological community</a:t>
            </a:r>
          </a:p>
          <a:p>
            <a:pPr lvl="1"/>
            <a:r>
              <a:rPr lang="en-US" dirty="0" smtClean="0"/>
              <a:t>Everything else</a:t>
            </a:r>
          </a:p>
          <a:p>
            <a:pPr lvl="1"/>
            <a:r>
              <a:rPr lang="en-US" dirty="0" smtClean="0">
                <a:solidFill>
                  <a:srgbClr val="FF0000"/>
                </a:solidFill>
              </a:rPr>
              <a:t>Add soil to compost pile to inoculate</a:t>
            </a:r>
            <a:endParaRPr lang="en-US" dirty="0">
              <a:solidFill>
                <a:srgbClr val="FF0000"/>
              </a:solidFill>
            </a:endParaRPr>
          </a:p>
        </p:txBody>
      </p:sp>
      <p:sp>
        <p:nvSpPr>
          <p:cNvPr id="8" name="TextBox 7"/>
          <p:cNvSpPr txBox="1"/>
          <p:nvPr/>
        </p:nvSpPr>
        <p:spPr>
          <a:xfrm>
            <a:off x="5002162" y="1255693"/>
            <a:ext cx="4141838" cy="954107"/>
          </a:xfrm>
          <a:prstGeom prst="rect">
            <a:avLst/>
          </a:prstGeom>
          <a:solidFill>
            <a:schemeClr val="accent1">
              <a:lumMod val="20000"/>
              <a:lumOff val="80000"/>
            </a:schemeClr>
          </a:solidFill>
        </p:spPr>
        <p:txBody>
          <a:bodyPr wrap="square" rtlCol="0">
            <a:spAutoFit/>
          </a:bodyPr>
          <a:lstStyle/>
          <a:p>
            <a:r>
              <a:rPr lang="en-US" sz="2800" dirty="0" smtClean="0"/>
              <a:t>What do they need </a:t>
            </a:r>
          </a:p>
          <a:p>
            <a:r>
              <a:rPr lang="en-US" sz="2800" dirty="0" smtClean="0"/>
              <a:t>live and multiply?</a:t>
            </a:r>
            <a:endParaRPr lang="en-US" sz="2800" dirty="0"/>
          </a:p>
        </p:txBody>
      </p:sp>
      <p:sp>
        <p:nvSpPr>
          <p:cNvPr id="9" name="TextBox 8"/>
          <p:cNvSpPr txBox="1"/>
          <p:nvPr/>
        </p:nvSpPr>
        <p:spPr>
          <a:xfrm>
            <a:off x="5002161" y="2247900"/>
            <a:ext cx="4141839" cy="193899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smtClean="0"/>
              <a:t>Water films to live in </a:t>
            </a:r>
          </a:p>
          <a:p>
            <a:pPr marL="285750" indent="-285750">
              <a:buFont typeface="Arial" panose="020B0604020202020204" pitchFamily="34" charset="0"/>
              <a:buChar char="•"/>
            </a:pPr>
            <a:r>
              <a:rPr lang="en-US" sz="2400" dirty="0" smtClean="0"/>
              <a:t>Source of food </a:t>
            </a:r>
          </a:p>
          <a:p>
            <a:pPr marL="569913" lvl="1" indent="-285750">
              <a:buFont typeface="Arial" panose="020B0604020202020204" pitchFamily="34" charset="0"/>
              <a:buChar char="•"/>
            </a:pPr>
            <a:r>
              <a:rPr lang="en-US" sz="2400" dirty="0" smtClean="0"/>
              <a:t>Need </a:t>
            </a:r>
            <a:r>
              <a:rPr lang="en-US" sz="2400" dirty="0"/>
              <a:t>carbon </a:t>
            </a:r>
            <a:r>
              <a:rPr lang="en-US" sz="2400" dirty="0" smtClean="0"/>
              <a:t>for energy</a:t>
            </a:r>
          </a:p>
          <a:p>
            <a:pPr marL="569913" lvl="1" indent="-285750">
              <a:buFont typeface="Arial" panose="020B0604020202020204" pitchFamily="34" charset="0"/>
              <a:buChar char="•"/>
            </a:pPr>
            <a:r>
              <a:rPr lang="en-US" sz="2400" dirty="0" smtClean="0"/>
              <a:t>Need </a:t>
            </a:r>
            <a:r>
              <a:rPr lang="en-US" sz="2400" dirty="0"/>
              <a:t>nitrogen </a:t>
            </a:r>
            <a:r>
              <a:rPr lang="en-US" sz="2400" dirty="0" smtClean="0"/>
              <a:t>for proteins</a:t>
            </a:r>
          </a:p>
          <a:p>
            <a:pPr marL="285750" indent="-285750">
              <a:buFont typeface="Arial" panose="020B0604020202020204" pitchFamily="34" charset="0"/>
              <a:buChar char="•"/>
            </a:pPr>
            <a:r>
              <a:rPr lang="en-US" sz="2400" dirty="0" smtClean="0"/>
              <a:t>Need air</a:t>
            </a:r>
            <a:endParaRPr lang="en-US" sz="2400" dirty="0"/>
          </a:p>
        </p:txBody>
      </p:sp>
      <p:sp>
        <p:nvSpPr>
          <p:cNvPr id="10" name="TextBox 9"/>
          <p:cNvSpPr txBox="1"/>
          <p:nvPr/>
        </p:nvSpPr>
        <p:spPr>
          <a:xfrm rot="20845665">
            <a:off x="4715888" y="4302952"/>
            <a:ext cx="4390304" cy="830997"/>
          </a:xfrm>
          <a:prstGeom prst="rect">
            <a:avLst/>
          </a:prstGeom>
          <a:noFill/>
        </p:spPr>
        <p:txBody>
          <a:bodyPr wrap="none" rtlCol="0">
            <a:spAutoFit/>
          </a:bodyPr>
          <a:lstStyle/>
          <a:p>
            <a:r>
              <a:rPr lang="en-US" sz="2400" dirty="0" smtClean="0">
                <a:solidFill>
                  <a:srgbClr val="FF0000"/>
                </a:solidFill>
              </a:rPr>
              <a:t>Composting Goal!</a:t>
            </a:r>
          </a:p>
          <a:p>
            <a:r>
              <a:rPr lang="en-US" sz="2400" dirty="0" smtClean="0">
                <a:solidFill>
                  <a:srgbClr val="FF0000"/>
                </a:solidFill>
              </a:rPr>
              <a:t>Keep them happy and multiplying</a:t>
            </a:r>
            <a:endParaRPr lang="en-US" sz="2400" dirty="0">
              <a:solidFill>
                <a:srgbClr val="FF0000"/>
              </a:solidFil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14573341"/>
      </p:ext>
    </p:extLst>
  </p:cSld>
  <p:clrMapOvr>
    <a:masterClrMapping/>
  </p:clrMapOvr>
  <p:transition spd="slow" advTm="569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Passive/ Inactive/ Cold Compost</a:t>
            </a:r>
            <a:endParaRPr lang="en-US" dirty="0"/>
          </a:p>
        </p:txBody>
      </p:sp>
      <p:sp>
        <p:nvSpPr>
          <p:cNvPr id="3" name="Text Placeholder 2"/>
          <p:cNvSpPr>
            <a:spLocks noGrp="1"/>
          </p:cNvSpPr>
          <p:nvPr>
            <p:ph type="body" sz="half" idx="1"/>
          </p:nvPr>
        </p:nvSpPr>
        <p:spPr>
          <a:xfrm>
            <a:off x="762000" y="1371600"/>
            <a:ext cx="8001000" cy="5029200"/>
          </a:xfrm>
        </p:spPr>
        <p:txBody>
          <a:bodyPr>
            <a:noAutofit/>
          </a:bodyPr>
          <a:lstStyle/>
          <a:p>
            <a:r>
              <a:rPr lang="en-US" sz="2400" dirty="0" smtClean="0"/>
              <a:t>Pile of organic materials left alone to decompose over an extended period of time </a:t>
            </a:r>
          </a:p>
          <a:p>
            <a:r>
              <a:rPr lang="en-US" sz="2400" dirty="0" smtClean="0"/>
              <a:t>may or may not use a compost recipe</a:t>
            </a:r>
          </a:p>
          <a:p>
            <a:r>
              <a:rPr lang="en-US" sz="2400" dirty="0" smtClean="0"/>
              <a:t>no attempt to adjust moisture content or the C:N ratio</a:t>
            </a:r>
          </a:p>
          <a:p>
            <a:r>
              <a:rPr lang="en-US" sz="2400" dirty="0" smtClean="0"/>
              <a:t>not aerated</a:t>
            </a:r>
          </a:p>
          <a:p>
            <a:r>
              <a:rPr lang="en-US" sz="2400" dirty="0" smtClean="0"/>
              <a:t>temperatures are not monitored</a:t>
            </a:r>
          </a:p>
          <a:p>
            <a:pPr lvl="1"/>
            <a:r>
              <a:rPr lang="en-US" sz="2000" dirty="0" smtClean="0"/>
              <a:t>Pile may not heat to kill pathogens or weed seeds</a:t>
            </a:r>
          </a:p>
          <a:p>
            <a:r>
              <a:rPr lang="en-US" sz="2400" dirty="0" smtClean="0"/>
              <a:t>May turn anaerobic</a:t>
            </a:r>
          </a:p>
          <a:p>
            <a:pPr lvl="1"/>
            <a:r>
              <a:rPr lang="en-US" sz="2000" dirty="0" smtClean="0"/>
              <a:t>Foul odors </a:t>
            </a:r>
          </a:p>
          <a:p>
            <a:r>
              <a:rPr lang="en-US" sz="2400" b="1" i="1" dirty="0" smtClean="0"/>
              <a:t>not approved for certified organic production.</a:t>
            </a:r>
          </a:p>
          <a:p>
            <a:endParaRPr lang="en-US" sz="2400"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69818535"/>
      </p:ext>
    </p:extLst>
  </p:cSld>
  <p:clrMapOvr>
    <a:masterClrMapping/>
  </p:clrMapOvr>
  <p:transition spd="slow" advTm="471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685800" y="457200"/>
            <a:ext cx="7467600" cy="762000"/>
          </a:xfrm>
        </p:spPr>
        <p:txBody>
          <a:bodyPr>
            <a:normAutofit/>
          </a:bodyPr>
          <a:lstStyle/>
          <a:p>
            <a:r>
              <a:rPr lang="en-US" dirty="0" smtClean="0"/>
              <a:t>Active/ Hot Composting</a:t>
            </a:r>
            <a:endParaRPr lang="en-US" dirty="0"/>
          </a:p>
        </p:txBody>
      </p:sp>
      <p:sp>
        <p:nvSpPr>
          <p:cNvPr id="209923" name="Rectangle 1027"/>
          <p:cNvSpPr>
            <a:spLocks noGrp="1" noChangeArrowheads="1"/>
          </p:cNvSpPr>
          <p:nvPr>
            <p:ph type="body" idx="1"/>
          </p:nvPr>
        </p:nvSpPr>
        <p:spPr/>
        <p:txBody>
          <a:bodyPr>
            <a:normAutofit fontScale="92500" lnSpcReduction="20000"/>
          </a:bodyPr>
          <a:lstStyle/>
          <a:p>
            <a:r>
              <a:rPr lang="en-US" dirty="0" smtClean="0"/>
              <a:t>Encourage microbes to multiply and decompose organic materials</a:t>
            </a:r>
          </a:p>
          <a:p>
            <a:r>
              <a:rPr lang="en-US" dirty="0" smtClean="0"/>
              <a:t>Pay attention to:</a:t>
            </a:r>
          </a:p>
          <a:p>
            <a:pPr lvl="1"/>
            <a:r>
              <a:rPr lang="en-US" dirty="0" smtClean="0"/>
              <a:t>Pile Size</a:t>
            </a:r>
          </a:p>
          <a:p>
            <a:pPr lvl="1"/>
            <a:r>
              <a:rPr lang="en-US" dirty="0"/>
              <a:t>Carbon to nitrogen ratio</a:t>
            </a:r>
          </a:p>
          <a:p>
            <a:pPr lvl="1"/>
            <a:r>
              <a:rPr lang="en-US" dirty="0" smtClean="0"/>
              <a:t>pH</a:t>
            </a:r>
          </a:p>
          <a:p>
            <a:pPr lvl="1"/>
            <a:r>
              <a:rPr lang="en-US" dirty="0" smtClean="0"/>
              <a:t>Moisture </a:t>
            </a:r>
            <a:r>
              <a:rPr lang="en-US" dirty="0"/>
              <a:t>content</a:t>
            </a:r>
          </a:p>
          <a:p>
            <a:pPr lvl="1"/>
            <a:r>
              <a:rPr lang="en-US" dirty="0"/>
              <a:t>Aeration</a:t>
            </a:r>
          </a:p>
          <a:p>
            <a:pPr lvl="1"/>
            <a:r>
              <a:rPr lang="en-US" dirty="0" smtClean="0"/>
              <a:t>Temperature</a:t>
            </a:r>
            <a:endParaRPr lang="en-US" dirty="0"/>
          </a:p>
          <a:p>
            <a:pPr marL="457200" lvl="1" indent="0">
              <a:buNone/>
            </a:pPr>
            <a:r>
              <a:rPr lang="en-US" dirty="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04545263"/>
      </p:ext>
    </p:extLst>
  </p:cSld>
  <p:clrMapOvr>
    <a:masterClrMapping/>
  </p:clrMapOvr>
  <p:transition spd="slow" advTm="192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information </a:t>
            </a:r>
            <a:endParaRPr lang="en-US" dirty="0"/>
          </a:p>
        </p:txBody>
      </p:sp>
      <p:sp>
        <p:nvSpPr>
          <p:cNvPr id="3" name="Content Placeholder 2"/>
          <p:cNvSpPr>
            <a:spLocks noGrp="1"/>
          </p:cNvSpPr>
          <p:nvPr>
            <p:ph idx="1"/>
          </p:nvPr>
        </p:nvSpPr>
        <p:spPr>
          <a:xfrm>
            <a:off x="762000" y="1596413"/>
            <a:ext cx="4648200" cy="4297363"/>
          </a:xfrm>
        </p:spPr>
        <p:txBody>
          <a:bodyPr/>
          <a:lstStyle/>
          <a:p>
            <a:r>
              <a:rPr lang="en-US" dirty="0" smtClean="0"/>
              <a:t>Midwest Extension Composting School</a:t>
            </a:r>
          </a:p>
          <a:p>
            <a:pPr lvl="1"/>
            <a:r>
              <a:rPr lang="en-US" dirty="0" smtClean="0"/>
              <a:t>Focus on the science of large-scale composting</a:t>
            </a:r>
            <a:endParaRPr lang="en-US" dirty="0"/>
          </a:p>
        </p:txBody>
      </p:sp>
      <p:pic>
        <p:nvPicPr>
          <p:cNvPr id="166914" name="Picture 2"/>
          <p:cNvPicPr>
            <a:picLocks noChangeAspect="1" noChangeArrowheads="1"/>
          </p:cNvPicPr>
          <p:nvPr/>
        </p:nvPicPr>
        <p:blipFill>
          <a:blip r:embed="rId5" cstate="print"/>
          <a:srcRect l="27059" t="16176" r="24706" b="4412"/>
          <a:stretch>
            <a:fillRect/>
          </a:stretch>
        </p:blipFill>
        <p:spPr bwMode="auto">
          <a:xfrm>
            <a:off x="6096000" y="1412632"/>
            <a:ext cx="2899886" cy="3819363"/>
          </a:xfrm>
          <a:prstGeom prst="rect">
            <a:avLst/>
          </a:prstGeom>
          <a:noFill/>
          <a:ln w="9525">
            <a:solidFill>
              <a:schemeClr val="tx1"/>
            </a:solidFill>
            <a:miter lim="800000"/>
            <a:headEnd/>
            <a:tailEnd/>
          </a:ln>
        </p:spPr>
      </p:pic>
      <p:sp>
        <p:nvSpPr>
          <p:cNvPr id="4" name="Rectangle 3"/>
          <p:cNvSpPr/>
          <p:nvPr/>
        </p:nvSpPr>
        <p:spPr>
          <a:xfrm>
            <a:off x="1066800" y="5257800"/>
            <a:ext cx="8077200" cy="430887"/>
          </a:xfrm>
          <a:prstGeom prst="rect">
            <a:avLst/>
          </a:prstGeom>
        </p:spPr>
        <p:txBody>
          <a:bodyPr wrap="square">
            <a:spAutoFit/>
          </a:bodyPr>
          <a:lstStyle/>
          <a:p>
            <a:r>
              <a:rPr lang="en-US" sz="2200" dirty="0" smtClean="0"/>
              <a:t>www.cias.wisc.edu/wp-content/uploads/2008/07/artofcompost.pdf</a:t>
            </a:r>
            <a:endParaRPr lang="en-US" sz="2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83878486"/>
      </p:ext>
    </p:extLst>
  </p:cSld>
  <p:clrMapOvr>
    <a:masterClrMapping/>
  </p:clrMapOvr>
  <p:transition spd="slow" advTm="299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7698" name="Picture 2"/>
          <p:cNvPicPr>
            <a:picLocks noChangeAspect="1" noChangeArrowheads="1"/>
          </p:cNvPicPr>
          <p:nvPr/>
        </p:nvPicPr>
        <p:blipFill rotWithShape="1">
          <a:blip r:embed="rId5" cstate="print"/>
          <a:srcRect l="12644" t="17241" r="14943" b="11141"/>
          <a:stretch/>
        </p:blipFill>
        <p:spPr bwMode="auto">
          <a:xfrm>
            <a:off x="914400" y="0"/>
            <a:ext cx="7315199" cy="5724938"/>
          </a:xfrm>
          <a:prstGeom prst="rect">
            <a:avLst/>
          </a:prstGeom>
          <a:noFill/>
          <a:ln w="9525">
            <a:noFill/>
            <a:miter lim="800000"/>
            <a:headEnd/>
            <a:tailEnd/>
          </a:ln>
        </p:spPr>
      </p:pic>
      <p:sp>
        <p:nvSpPr>
          <p:cNvPr id="3" name="TextBox 2"/>
          <p:cNvSpPr txBox="1"/>
          <p:nvPr/>
        </p:nvSpPr>
        <p:spPr>
          <a:xfrm>
            <a:off x="914400" y="6488668"/>
            <a:ext cx="2178802" cy="261610"/>
          </a:xfrm>
          <a:prstGeom prst="rect">
            <a:avLst/>
          </a:prstGeom>
          <a:noFill/>
        </p:spPr>
        <p:txBody>
          <a:bodyPr wrap="none" rtlCol="0">
            <a:spAutoFit/>
          </a:bodyPr>
          <a:lstStyle/>
          <a:p>
            <a:r>
              <a:rPr lang="en-US" sz="1050" dirty="0" smtClean="0"/>
              <a:t>The Art and Science of Composting</a:t>
            </a:r>
            <a:endParaRPr lang="en-US" sz="105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05190449"/>
      </p:ext>
    </p:extLst>
  </p:cSld>
  <p:clrMapOvr>
    <a:masterClrMapping/>
  </p:clrMapOvr>
  <p:transition spd="slow" advTm="303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Recordkeeping</a:t>
            </a:r>
            <a:endParaRPr lang="en-US" dirty="0"/>
          </a:p>
        </p:txBody>
      </p:sp>
      <p:sp>
        <p:nvSpPr>
          <p:cNvPr id="4" name="Content Placeholder 3"/>
          <p:cNvSpPr>
            <a:spLocks noGrp="1"/>
          </p:cNvSpPr>
          <p:nvPr>
            <p:ph idx="1"/>
          </p:nvPr>
        </p:nvSpPr>
        <p:spPr/>
        <p:txBody>
          <a:bodyPr/>
          <a:lstStyle/>
          <a:p>
            <a:r>
              <a:rPr lang="en-US" dirty="0" smtClean="0"/>
              <a:t>Compost recipe</a:t>
            </a:r>
          </a:p>
          <a:p>
            <a:r>
              <a:rPr lang="en-US" dirty="0" smtClean="0"/>
              <a:t>Daily temperatures</a:t>
            </a:r>
          </a:p>
          <a:p>
            <a:r>
              <a:rPr lang="en-US" dirty="0" smtClean="0"/>
              <a:t>Moisture content</a:t>
            </a:r>
          </a:p>
          <a:p>
            <a:r>
              <a:rPr lang="en-US" dirty="0" smtClean="0"/>
              <a:t>Oxygen content</a:t>
            </a:r>
          </a:p>
          <a:p>
            <a:r>
              <a:rPr lang="en-US" dirty="0" smtClean="0"/>
              <a:t>Turning</a:t>
            </a:r>
          </a:p>
          <a:p>
            <a:r>
              <a:rPr lang="en-US" dirty="0" smtClean="0"/>
              <a:t>Curing time</a:t>
            </a:r>
          </a:p>
          <a:p>
            <a:r>
              <a:rPr lang="en-US" dirty="0" smtClean="0"/>
              <a:t>Use</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67639395"/>
      </p:ext>
    </p:extLst>
  </p:cSld>
  <p:clrMapOvr>
    <a:masterClrMapping/>
  </p:clrMapOvr>
  <p:transition spd="slow" advTm="319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685800" y="457200"/>
            <a:ext cx="7467600" cy="762000"/>
          </a:xfrm>
        </p:spPr>
        <p:txBody>
          <a:bodyPr/>
          <a:lstStyle/>
          <a:p>
            <a:r>
              <a:rPr lang="en-US" dirty="0"/>
              <a:t>Key Factors in Composting</a:t>
            </a:r>
          </a:p>
        </p:txBody>
      </p:sp>
      <p:sp>
        <p:nvSpPr>
          <p:cNvPr id="209923" name="Rectangle 1027"/>
          <p:cNvSpPr>
            <a:spLocks noGrp="1" noChangeArrowheads="1"/>
          </p:cNvSpPr>
          <p:nvPr>
            <p:ph type="body" idx="1"/>
          </p:nvPr>
        </p:nvSpPr>
        <p:spPr/>
        <p:txBody>
          <a:bodyPr>
            <a:normAutofit/>
          </a:bodyPr>
          <a:lstStyle/>
          <a:p>
            <a:r>
              <a:rPr lang="en-US" dirty="0" smtClean="0">
                <a:solidFill>
                  <a:srgbClr val="FF0000"/>
                </a:solidFill>
              </a:rPr>
              <a:t>Pile Size</a:t>
            </a:r>
          </a:p>
          <a:p>
            <a:r>
              <a:rPr lang="en-US" dirty="0"/>
              <a:t>Carbon to nitrogen ratio</a:t>
            </a:r>
          </a:p>
          <a:p>
            <a:r>
              <a:rPr lang="en-US" dirty="0"/>
              <a:t>pH	</a:t>
            </a:r>
          </a:p>
          <a:p>
            <a:r>
              <a:rPr lang="en-US" dirty="0" smtClean="0"/>
              <a:t>Moisture </a:t>
            </a:r>
            <a:r>
              <a:rPr lang="en-US" dirty="0"/>
              <a:t>content</a:t>
            </a:r>
          </a:p>
          <a:p>
            <a:r>
              <a:rPr lang="en-US" dirty="0"/>
              <a:t>Aeration</a:t>
            </a:r>
          </a:p>
          <a:p>
            <a:r>
              <a:rPr lang="en-US" dirty="0" smtClean="0"/>
              <a:t>Temperature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37783984"/>
      </p:ext>
    </p:extLst>
  </p:cSld>
  <p:clrMapOvr>
    <a:masterClrMapping/>
  </p:clrMapOvr>
  <p:transition spd="slow" advTm="63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Bins/ piles/ rows</a:t>
            </a:r>
            <a:endParaRPr lang="en-US"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8800" y="1585130"/>
            <a:ext cx="3338818" cy="3154341"/>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37480" y="2446512"/>
            <a:ext cx="3911600" cy="2933700"/>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72200" y="76200"/>
            <a:ext cx="2976880" cy="2232660"/>
          </a:xfrm>
          <a:prstGeom prst="rect">
            <a:avLst/>
          </a:prstGeom>
        </p:spPr>
      </p:pic>
      <p:sp>
        <p:nvSpPr>
          <p:cNvPr id="14" name="TextBox 13"/>
          <p:cNvSpPr txBox="1"/>
          <p:nvPr/>
        </p:nvSpPr>
        <p:spPr>
          <a:xfrm>
            <a:off x="8420403" y="2231068"/>
            <a:ext cx="708848" cy="215444"/>
          </a:xfrm>
          <a:prstGeom prst="rect">
            <a:avLst/>
          </a:prstGeom>
          <a:noFill/>
        </p:spPr>
        <p:txBody>
          <a:bodyPr wrap="none" rtlCol="0">
            <a:spAutoFit/>
          </a:bodyPr>
          <a:lstStyle/>
          <a:p>
            <a:r>
              <a:rPr lang="en-US" sz="800" dirty="0" smtClean="0"/>
              <a:t>Ellen Phillips</a:t>
            </a:r>
            <a:endParaRPr lang="en-US" sz="800" dirty="0"/>
          </a:p>
        </p:txBody>
      </p:sp>
      <p:sp>
        <p:nvSpPr>
          <p:cNvPr id="15" name="TextBox 14"/>
          <p:cNvSpPr txBox="1"/>
          <p:nvPr/>
        </p:nvSpPr>
        <p:spPr>
          <a:xfrm>
            <a:off x="8405655" y="5422490"/>
            <a:ext cx="708848" cy="215444"/>
          </a:xfrm>
          <a:prstGeom prst="rect">
            <a:avLst/>
          </a:prstGeom>
          <a:noFill/>
        </p:spPr>
        <p:txBody>
          <a:bodyPr wrap="none" rtlCol="0">
            <a:spAutoFit/>
          </a:bodyPr>
          <a:lstStyle/>
          <a:p>
            <a:r>
              <a:rPr lang="en-US" sz="800" dirty="0" smtClean="0"/>
              <a:t>Ellen Phillips</a:t>
            </a:r>
            <a:endParaRPr lang="en-US" sz="800" dirty="0"/>
          </a:p>
        </p:txBody>
      </p:sp>
      <p:sp>
        <p:nvSpPr>
          <p:cNvPr id="19" name="TextBox 18"/>
          <p:cNvSpPr txBox="1"/>
          <p:nvPr/>
        </p:nvSpPr>
        <p:spPr>
          <a:xfrm>
            <a:off x="5082352" y="6642298"/>
            <a:ext cx="708848" cy="215444"/>
          </a:xfrm>
          <a:prstGeom prst="rect">
            <a:avLst/>
          </a:prstGeom>
          <a:noFill/>
        </p:spPr>
        <p:txBody>
          <a:bodyPr wrap="none" rtlCol="0">
            <a:spAutoFit/>
          </a:bodyPr>
          <a:lstStyle/>
          <a:p>
            <a:r>
              <a:rPr lang="en-US" sz="800" dirty="0" smtClean="0"/>
              <a:t>Ellen Phillips</a:t>
            </a:r>
            <a:endParaRPr lang="en-US" sz="800" dirty="0"/>
          </a:p>
        </p:txBody>
      </p:sp>
      <p:sp>
        <p:nvSpPr>
          <p:cNvPr id="20" name="TextBox 19"/>
          <p:cNvSpPr txBox="1"/>
          <p:nvPr/>
        </p:nvSpPr>
        <p:spPr>
          <a:xfrm>
            <a:off x="510352" y="4676771"/>
            <a:ext cx="708848" cy="215444"/>
          </a:xfrm>
          <a:prstGeom prst="rect">
            <a:avLst/>
          </a:prstGeom>
          <a:noFill/>
        </p:spPr>
        <p:txBody>
          <a:bodyPr wrap="none" rtlCol="0">
            <a:spAutoFit/>
          </a:bodyPr>
          <a:lstStyle/>
          <a:p>
            <a:r>
              <a:rPr lang="en-US" sz="800" dirty="0" smtClean="0"/>
              <a:t>Ellen Phillips</a:t>
            </a:r>
            <a:endParaRPr lang="en-US" sz="800" dirty="0"/>
          </a:p>
        </p:txBody>
      </p:sp>
      <p:pic>
        <p:nvPicPr>
          <p:cNvPr id="7" name="Picture 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19200" y="3856999"/>
            <a:ext cx="4202336" cy="280155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66503108"/>
      </p:ext>
    </p:extLst>
  </p:cSld>
  <p:clrMapOvr>
    <a:masterClrMapping/>
  </p:clrMapOvr>
  <p:transition advTm="284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Rectangle 3"/>
          <p:cNvSpPr>
            <a:spLocks noGrp="1" noChangeArrowheads="1"/>
          </p:cNvSpPr>
          <p:nvPr>
            <p:ph type="title"/>
          </p:nvPr>
        </p:nvSpPr>
        <p:spPr>
          <a:xfrm>
            <a:off x="762000" y="0"/>
            <a:ext cx="8077200" cy="1143000"/>
          </a:xfrm>
        </p:spPr>
        <p:txBody>
          <a:bodyPr/>
          <a:lstStyle/>
          <a:p>
            <a:r>
              <a:rPr lang="en-US" dirty="0" smtClean="0">
                <a:effectLst>
                  <a:outerShdw blurRad="38100" dist="38100" dir="2700000" algn="tl">
                    <a:srgbClr val="C0C0C0"/>
                  </a:outerShdw>
                </a:effectLst>
              </a:rPr>
              <a:t>Bin Construction</a:t>
            </a:r>
            <a:endParaRPr lang="en-US" dirty="0">
              <a:effectLst>
                <a:outerShdw blurRad="38100" dist="38100" dir="2700000" algn="tl">
                  <a:srgbClr val="C0C0C0"/>
                </a:outerShdw>
              </a:effectLst>
            </a:endParaRPr>
          </a:p>
        </p:txBody>
      </p:sp>
      <p:sp>
        <p:nvSpPr>
          <p:cNvPr id="495620" name="Rectangle 4"/>
          <p:cNvSpPr>
            <a:spLocks noGrp="1" noChangeArrowheads="1"/>
          </p:cNvSpPr>
          <p:nvPr>
            <p:ph idx="1"/>
          </p:nvPr>
        </p:nvSpPr>
        <p:spPr>
          <a:xfrm>
            <a:off x="609600" y="1066800"/>
            <a:ext cx="8077200" cy="4297363"/>
          </a:xfrm>
          <a:noFill/>
        </p:spPr>
        <p:txBody>
          <a:bodyPr>
            <a:noAutofit/>
          </a:bodyPr>
          <a:lstStyle/>
          <a:p>
            <a:pPr>
              <a:lnSpc>
                <a:spcPct val="90000"/>
              </a:lnSpc>
            </a:pPr>
            <a:r>
              <a:rPr lang="en-US" sz="2800" dirty="0"/>
              <a:t>Bin </a:t>
            </a:r>
            <a:r>
              <a:rPr lang="en-US" sz="2800" dirty="0" smtClean="0"/>
              <a:t>size</a:t>
            </a:r>
          </a:p>
          <a:p>
            <a:pPr lvl="1">
              <a:lnSpc>
                <a:spcPct val="90000"/>
              </a:lnSpc>
            </a:pPr>
            <a:r>
              <a:rPr lang="en-US" sz="2400" dirty="0" smtClean="0"/>
              <a:t>Depends on equipment - width </a:t>
            </a:r>
            <a:r>
              <a:rPr lang="en-US" sz="2400" dirty="0"/>
              <a:t>fit to your </a:t>
            </a:r>
            <a:r>
              <a:rPr lang="en-US" sz="2400" dirty="0" smtClean="0"/>
              <a:t>equipment</a:t>
            </a:r>
          </a:p>
          <a:p>
            <a:pPr lvl="1">
              <a:lnSpc>
                <a:spcPct val="90000"/>
              </a:lnSpc>
            </a:pPr>
            <a:r>
              <a:rPr lang="en-US" sz="2400" dirty="0" smtClean="0"/>
              <a:t>Minimum 3’x3’, any length</a:t>
            </a:r>
          </a:p>
          <a:p>
            <a:pPr lvl="1">
              <a:lnSpc>
                <a:spcPct val="90000"/>
              </a:lnSpc>
            </a:pPr>
            <a:r>
              <a:rPr lang="en-US" sz="2400" dirty="0" smtClean="0"/>
              <a:t>Maximum – what equipment can turn 10’x10’, any length</a:t>
            </a:r>
          </a:p>
          <a:p>
            <a:pPr>
              <a:lnSpc>
                <a:spcPct val="90000"/>
              </a:lnSpc>
            </a:pPr>
            <a:r>
              <a:rPr lang="en-US" sz="2800" dirty="0" smtClean="0"/>
              <a:t>Bin materials</a:t>
            </a:r>
          </a:p>
          <a:p>
            <a:pPr lvl="1">
              <a:lnSpc>
                <a:spcPct val="90000"/>
              </a:lnSpc>
            </a:pPr>
            <a:r>
              <a:rPr lang="en-US" sz="2400" dirty="0" smtClean="0"/>
              <a:t>Any materials</a:t>
            </a:r>
          </a:p>
          <a:p>
            <a:pPr lvl="1">
              <a:lnSpc>
                <a:spcPct val="90000"/>
              </a:lnSpc>
            </a:pPr>
            <a:r>
              <a:rPr lang="en-US" sz="2400" dirty="0" smtClean="0"/>
              <a:t>Do not need a bin, piles can do fine</a:t>
            </a:r>
          </a:p>
          <a:p>
            <a:pPr lvl="1">
              <a:lnSpc>
                <a:spcPct val="90000"/>
              </a:lnSpc>
            </a:pPr>
            <a:r>
              <a:rPr lang="en-US" sz="2400" dirty="0" smtClean="0"/>
              <a:t>A </a:t>
            </a:r>
            <a:r>
              <a:rPr lang="en-US" sz="2400" dirty="0"/>
              <a:t>roof/ tarp gives control over moisture</a:t>
            </a:r>
          </a:p>
          <a:p>
            <a:pPr>
              <a:lnSpc>
                <a:spcPct val="90000"/>
              </a:lnSpc>
            </a:pPr>
            <a:r>
              <a:rPr lang="en-US" sz="2800" dirty="0" smtClean="0"/>
              <a:t>Durable slab</a:t>
            </a:r>
          </a:p>
          <a:p>
            <a:pPr lvl="1">
              <a:lnSpc>
                <a:spcPct val="90000"/>
              </a:lnSpc>
            </a:pPr>
            <a:r>
              <a:rPr lang="en-US" sz="2400" dirty="0" smtClean="0"/>
              <a:t>May be required depending on site conditions </a:t>
            </a:r>
          </a:p>
          <a:p>
            <a:pPr lvl="1">
              <a:lnSpc>
                <a:spcPct val="90000"/>
              </a:lnSpc>
            </a:pPr>
            <a:r>
              <a:rPr lang="en-US" sz="2400" dirty="0" smtClean="0"/>
              <a:t>Makes it easier to use equipment</a:t>
            </a:r>
            <a:endParaRPr lang="en-US" sz="2400" dirty="0"/>
          </a:p>
          <a:p>
            <a:pPr>
              <a:lnSpc>
                <a:spcPct val="90000"/>
              </a:lnSpc>
            </a:pPr>
            <a:r>
              <a:rPr lang="en-US" sz="2800" dirty="0"/>
              <a:t>Water available to adjust </a:t>
            </a:r>
            <a:r>
              <a:rPr lang="en-US" sz="2800" dirty="0" smtClean="0"/>
              <a:t>moisture</a:t>
            </a:r>
            <a:endParaRPr lang="en-US" sz="2800" dirty="0"/>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629400" y="2743200"/>
            <a:ext cx="2525486" cy="2209800"/>
          </a:xfrm>
          <a:prstGeom prst="rect">
            <a:avLst/>
          </a:prstGeom>
        </p:spPr>
      </p:pic>
      <p:sp>
        <p:nvSpPr>
          <p:cNvPr id="6" name="TextBox 5"/>
          <p:cNvSpPr txBox="1"/>
          <p:nvPr/>
        </p:nvSpPr>
        <p:spPr>
          <a:xfrm>
            <a:off x="8436206" y="4876800"/>
            <a:ext cx="708848" cy="215444"/>
          </a:xfrm>
          <a:prstGeom prst="rect">
            <a:avLst/>
          </a:prstGeom>
          <a:noFill/>
        </p:spPr>
        <p:txBody>
          <a:bodyPr wrap="none" rtlCol="0">
            <a:spAutoFit/>
          </a:bodyPr>
          <a:lstStyle/>
          <a:p>
            <a:r>
              <a:rPr lang="en-US" sz="800" dirty="0" smtClean="0"/>
              <a:t>Ellen Phillips</a:t>
            </a:r>
            <a:endParaRPr lang="en-US" sz="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0163112"/>
      </p:ext>
    </p:extLst>
  </p:cSld>
  <p:clrMapOvr>
    <a:masterClrMapping/>
  </p:clrMapOvr>
  <p:transition advTm="43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F:\H drive\clipart\COMPOST\J&amp;R Ranch\J&amp;R ranch home glen 10-10 (52).JPG"/>
          <p:cNvPicPr>
            <a:picLocks noChangeAspect="1" noChangeArrowheads="1"/>
          </p:cNvPicPr>
          <p:nvPr/>
        </p:nvPicPr>
        <p:blipFill>
          <a:blip r:embed="rId5" cstate="print"/>
          <a:srcRect/>
          <a:stretch>
            <a:fillRect/>
          </a:stretch>
        </p:blipFill>
        <p:spPr bwMode="auto">
          <a:xfrm>
            <a:off x="2057400" y="3429000"/>
            <a:ext cx="4495800" cy="3371850"/>
          </a:xfrm>
          <a:prstGeom prst="rect">
            <a:avLst/>
          </a:prstGeom>
          <a:noFill/>
        </p:spPr>
      </p:pic>
      <p:sp>
        <p:nvSpPr>
          <p:cNvPr id="2" name="Title 1"/>
          <p:cNvSpPr>
            <a:spLocks noGrp="1"/>
          </p:cNvSpPr>
          <p:nvPr>
            <p:ph type="title"/>
          </p:nvPr>
        </p:nvSpPr>
        <p:spPr>
          <a:xfrm>
            <a:off x="762000" y="76200"/>
            <a:ext cx="8077200" cy="1143000"/>
          </a:xfrm>
        </p:spPr>
        <p:txBody>
          <a:bodyPr>
            <a:normAutofit/>
          </a:bodyPr>
          <a:lstStyle/>
          <a:p>
            <a:r>
              <a:rPr lang="en-US" dirty="0"/>
              <a:t>Where should the </a:t>
            </a:r>
            <a:r>
              <a:rPr lang="en-US" dirty="0" smtClean="0"/>
              <a:t>pile/row </a:t>
            </a:r>
            <a:r>
              <a:rPr lang="en-US" dirty="0"/>
              <a:t>go</a:t>
            </a:r>
            <a:r>
              <a:rPr lang="en-US" dirty="0" smtClean="0"/>
              <a:t>?</a:t>
            </a:r>
            <a:endParaRPr lang="en-US" dirty="0"/>
          </a:p>
        </p:txBody>
      </p:sp>
      <p:sp>
        <p:nvSpPr>
          <p:cNvPr id="4" name="Content Placeholder 3"/>
          <p:cNvSpPr>
            <a:spLocks noGrp="1"/>
          </p:cNvSpPr>
          <p:nvPr>
            <p:ph idx="1"/>
          </p:nvPr>
        </p:nvSpPr>
        <p:spPr>
          <a:xfrm>
            <a:off x="762000" y="1066800"/>
            <a:ext cx="8077200" cy="4297363"/>
          </a:xfrm>
        </p:spPr>
        <p:txBody>
          <a:bodyPr/>
          <a:lstStyle/>
          <a:p>
            <a:r>
              <a:rPr lang="en-US" dirty="0" smtClean="0"/>
              <a:t>Away from surface water</a:t>
            </a:r>
          </a:p>
          <a:p>
            <a:r>
              <a:rPr lang="en-US" dirty="0" smtClean="0"/>
              <a:t>Space to turn equipment</a:t>
            </a:r>
          </a:p>
          <a:p>
            <a:r>
              <a:rPr lang="en-US" dirty="0" smtClean="0"/>
              <a:t>Access in bad weather</a:t>
            </a:r>
          </a:p>
          <a:p>
            <a:r>
              <a:rPr lang="en-US" dirty="0" smtClean="0"/>
              <a:t>Shade doesn’t matter </a:t>
            </a:r>
            <a:r>
              <a:rPr lang="en-US" sz="2000" dirty="0" smtClean="0"/>
              <a:t>(heat comes from microbes)</a:t>
            </a:r>
            <a:endParaRPr lang="en-US" dirty="0"/>
          </a:p>
        </p:txBody>
      </p:sp>
      <p:sp>
        <p:nvSpPr>
          <p:cNvPr id="6" name="TextBox 5"/>
          <p:cNvSpPr txBox="1"/>
          <p:nvPr/>
        </p:nvSpPr>
        <p:spPr>
          <a:xfrm>
            <a:off x="5844352" y="6708309"/>
            <a:ext cx="708848" cy="215444"/>
          </a:xfrm>
          <a:prstGeom prst="rect">
            <a:avLst/>
          </a:prstGeom>
          <a:noFill/>
        </p:spPr>
        <p:txBody>
          <a:bodyPr wrap="none" rtlCol="0">
            <a:spAutoFit/>
          </a:bodyPr>
          <a:lstStyle/>
          <a:p>
            <a:r>
              <a:rPr lang="en-US" sz="800" dirty="0" smtClean="0"/>
              <a:t>Ellen Phillips</a:t>
            </a:r>
            <a:endParaRPr lang="en-US" sz="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4681135"/>
      </p:ext>
    </p:extLst>
  </p:cSld>
  <p:clrMapOvr>
    <a:masterClrMapping/>
  </p:clrMapOvr>
  <p:transition spd="slow" advTm="412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2087940"/>
            <a:ext cx="5257800" cy="4084260"/>
          </a:xfrm>
          <a:prstGeom prst="rect">
            <a:avLst/>
          </a:prstGeom>
          <a:noFill/>
        </p:spPr>
        <p:txBody>
          <a:bodyPr wrap="square" rtlCol="0">
            <a:normAutofit/>
          </a:bodyPr>
          <a:lstStyle/>
          <a:p>
            <a:endParaRPr lang="en-US" sz="7200"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3332" y="-6858000"/>
            <a:ext cx="7765662" cy="16476125"/>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753331" flipH="1">
            <a:off x="-316180" y="3775286"/>
            <a:ext cx="2895600" cy="3390489"/>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467600" y="5715000"/>
            <a:ext cx="1427681" cy="1010187"/>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3200" y="5791737"/>
            <a:ext cx="8223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667000" y="301752"/>
            <a:ext cx="6251448" cy="1143000"/>
          </a:xfrm>
          <a:prstGeom prst="rect">
            <a:avLst/>
          </a:prstGeom>
        </p:spPr>
        <p:txBody>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US" dirty="0" smtClean="0"/>
              <a:t>Today’s Objectives </a:t>
            </a:r>
            <a:endParaRPr lang="en-US" dirty="0"/>
          </a:p>
        </p:txBody>
      </p:sp>
      <p:sp>
        <p:nvSpPr>
          <p:cNvPr id="9" name="Rectangle 8"/>
          <p:cNvSpPr/>
          <p:nvPr/>
        </p:nvSpPr>
        <p:spPr>
          <a:xfrm>
            <a:off x="2696497" y="1561768"/>
            <a:ext cx="5638800" cy="4770537"/>
          </a:xfrm>
          <a:prstGeom prst="rect">
            <a:avLst/>
          </a:prstGeom>
        </p:spPr>
        <p:txBody>
          <a:bodyPr wrap="square">
            <a:spAutoFit/>
          </a:bodyPr>
          <a:lstStyle/>
          <a:p>
            <a:pPr marL="342900" indent="-342900">
              <a:lnSpc>
                <a:spcPct val="200000"/>
              </a:lnSpc>
              <a:buFont typeface="Arial" pitchFamily="34" charset="0"/>
              <a:buChar char="•"/>
            </a:pPr>
            <a:r>
              <a:rPr lang="en-GB" sz="2800" b="1" dirty="0" smtClean="0">
                <a:solidFill>
                  <a:srgbClr val="0000FF"/>
                </a:solidFill>
                <a:latin typeface="+mj-lt"/>
              </a:rPr>
              <a:t>Compost</a:t>
            </a:r>
            <a:endParaRPr lang="en-GB" sz="2800" b="1" dirty="0">
              <a:solidFill>
                <a:srgbClr val="0000FF"/>
              </a:solidFill>
              <a:latin typeface="+mj-lt"/>
            </a:endParaRPr>
          </a:p>
          <a:p>
            <a:pPr marL="342900" indent="-342900">
              <a:lnSpc>
                <a:spcPct val="200000"/>
              </a:lnSpc>
              <a:buFont typeface="Arial" pitchFamily="34" charset="0"/>
              <a:buChar char="•"/>
            </a:pPr>
            <a:r>
              <a:rPr lang="en-GB" sz="2800" dirty="0" smtClean="0">
                <a:latin typeface="+mj-lt"/>
              </a:rPr>
              <a:t>Rules and Regs</a:t>
            </a:r>
          </a:p>
          <a:p>
            <a:pPr marL="342900" indent="-342900">
              <a:lnSpc>
                <a:spcPct val="200000"/>
              </a:lnSpc>
              <a:buFont typeface="Arial" pitchFamily="34" charset="0"/>
              <a:buChar char="•"/>
            </a:pPr>
            <a:r>
              <a:rPr lang="en-GB" sz="2800" dirty="0"/>
              <a:t>Methods of Composting</a:t>
            </a:r>
          </a:p>
          <a:p>
            <a:pPr marL="342900" indent="-342900">
              <a:lnSpc>
                <a:spcPct val="200000"/>
              </a:lnSpc>
              <a:buFont typeface="Arial" pitchFamily="34" charset="0"/>
              <a:buChar char="•"/>
            </a:pPr>
            <a:r>
              <a:rPr lang="en-GB" sz="2800" dirty="0" smtClean="0">
                <a:latin typeface="+mj-lt"/>
              </a:rPr>
              <a:t>Key Factors in Composting</a:t>
            </a:r>
          </a:p>
          <a:p>
            <a:pPr marL="342900" indent="-342900">
              <a:lnSpc>
                <a:spcPct val="200000"/>
              </a:lnSpc>
              <a:buFont typeface="Arial" pitchFamily="34" charset="0"/>
              <a:buChar char="•"/>
            </a:pPr>
            <a:r>
              <a:rPr lang="en-GB" sz="2800" dirty="0" smtClean="0">
                <a:latin typeface="+mj-lt"/>
              </a:rPr>
              <a:t>Using Compost</a:t>
            </a:r>
          </a:p>
          <a:p>
            <a:pPr marL="342900" indent="-342900">
              <a:buFont typeface="Arial" pitchFamily="34" charset="0"/>
              <a:buChar char="•"/>
            </a:pPr>
            <a:endParaRPr lang="en-US" sz="2400" dirty="0">
              <a:latin typeface="+mj-lt"/>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96012620"/>
      </p:ext>
    </p:extLst>
  </p:cSld>
  <p:clrMapOvr>
    <a:masterClrMapping/>
  </p:clrMapOvr>
  <mc:AlternateContent xmlns:mc="http://schemas.openxmlformats.org/markup-compatibility/2006" xmlns:p14="http://schemas.microsoft.com/office/powerpoint/2010/main">
    <mc:Choice Requires="p14">
      <p:transition spd="med" p14:dur="700" advTm="25135">
        <p:fade/>
      </p:transition>
    </mc:Choice>
    <mc:Fallback xmlns="">
      <p:transition spd="med" advTm="25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685800" y="457200"/>
            <a:ext cx="7467600" cy="762000"/>
          </a:xfrm>
        </p:spPr>
        <p:txBody>
          <a:bodyPr/>
          <a:lstStyle/>
          <a:p>
            <a:r>
              <a:rPr lang="en-US" dirty="0"/>
              <a:t>Key Factors in Composting</a:t>
            </a:r>
          </a:p>
        </p:txBody>
      </p:sp>
      <p:sp>
        <p:nvSpPr>
          <p:cNvPr id="209923" name="Rectangle 1027"/>
          <p:cNvSpPr>
            <a:spLocks noGrp="1" noChangeArrowheads="1"/>
          </p:cNvSpPr>
          <p:nvPr>
            <p:ph type="body" idx="1"/>
          </p:nvPr>
        </p:nvSpPr>
        <p:spPr/>
        <p:txBody>
          <a:bodyPr>
            <a:normAutofit/>
          </a:bodyPr>
          <a:lstStyle/>
          <a:p>
            <a:r>
              <a:rPr lang="en-US" dirty="0" smtClean="0"/>
              <a:t>Pile Size</a:t>
            </a:r>
          </a:p>
          <a:p>
            <a:r>
              <a:rPr lang="en-US" dirty="0">
                <a:solidFill>
                  <a:srgbClr val="FF0000"/>
                </a:solidFill>
              </a:rPr>
              <a:t>Carbon to nitrogen ratio</a:t>
            </a:r>
          </a:p>
          <a:p>
            <a:r>
              <a:rPr lang="en-US" dirty="0"/>
              <a:t>pH	</a:t>
            </a:r>
          </a:p>
          <a:p>
            <a:r>
              <a:rPr lang="en-US" dirty="0" smtClean="0"/>
              <a:t>Moisture </a:t>
            </a:r>
            <a:r>
              <a:rPr lang="en-US" dirty="0"/>
              <a:t>content</a:t>
            </a:r>
          </a:p>
          <a:p>
            <a:r>
              <a:rPr lang="en-US" dirty="0" smtClean="0"/>
              <a:t>Aeration</a:t>
            </a:r>
          </a:p>
          <a:p>
            <a:r>
              <a:rPr lang="en-US" dirty="0" smtClean="0"/>
              <a:t>Temperature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09480630"/>
      </p:ext>
    </p:extLst>
  </p:cSld>
  <p:clrMapOvr>
    <a:masterClrMapping/>
  </p:clrMapOvr>
  <p:transition spd="slow" advTm="85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Carbon to Nitrogen Ratio </a:t>
            </a:r>
            <a:br>
              <a:rPr lang="en-US" dirty="0" smtClean="0"/>
            </a:br>
            <a:r>
              <a:rPr lang="en-US" sz="3600" dirty="0" smtClean="0"/>
              <a:t>(What to put in the pile)</a:t>
            </a:r>
            <a:endParaRPr lang="en-US" sz="3600" dirty="0"/>
          </a:p>
        </p:txBody>
      </p:sp>
      <p:sp>
        <p:nvSpPr>
          <p:cNvPr id="3" name="Content Placeholder 2"/>
          <p:cNvSpPr>
            <a:spLocks noGrp="1"/>
          </p:cNvSpPr>
          <p:nvPr>
            <p:ph idx="1"/>
          </p:nvPr>
        </p:nvSpPr>
        <p:spPr>
          <a:xfrm>
            <a:off x="762000" y="1596413"/>
            <a:ext cx="8077200" cy="5185387"/>
          </a:xfrm>
        </p:spPr>
        <p:txBody>
          <a:bodyPr>
            <a:normAutofit/>
          </a:bodyPr>
          <a:lstStyle/>
          <a:p>
            <a:r>
              <a:rPr lang="en-US" dirty="0" smtClean="0"/>
              <a:t>Desired C:N ratio for pile   30:1</a:t>
            </a:r>
          </a:p>
          <a:p>
            <a:r>
              <a:rPr lang="en-US" dirty="0" smtClean="0"/>
              <a:t>Follow compost recipe</a:t>
            </a:r>
          </a:p>
          <a:p>
            <a:pPr lvl="1"/>
            <a:r>
              <a:rPr lang="en-US" dirty="0">
                <a:hlinkClick r:id="rId5"/>
              </a:rPr>
              <a:t>http://</a:t>
            </a:r>
            <a:r>
              <a:rPr lang="en-US" dirty="0" smtClean="0">
                <a:hlinkClick r:id="rId5"/>
              </a:rPr>
              <a:t>www.klickitatcounty.org/solidwaste/fileshtml/organics/compostcalc.htm</a:t>
            </a:r>
            <a:endParaRPr lang="en-US" dirty="0" smtClean="0"/>
          </a:p>
          <a:p>
            <a:pPr lvl="1"/>
            <a:r>
              <a:rPr lang="en-US" dirty="0">
                <a:hlinkClick r:id="rId6"/>
              </a:rPr>
              <a:t>http://compostingtechnology.com/resources/compost-calculator-tool</a:t>
            </a:r>
            <a:r>
              <a:rPr lang="en-US" dirty="0" smtClean="0">
                <a:hlinkClick r:id="rId6"/>
              </a:rPr>
              <a:t>/</a:t>
            </a:r>
            <a:endParaRPr lang="en-US" dirty="0" smtClean="0"/>
          </a:p>
          <a:p>
            <a:r>
              <a:rPr lang="en-US" b="1" dirty="0" smtClean="0"/>
              <a:t>Don’t add: </a:t>
            </a:r>
            <a:r>
              <a:rPr lang="en-US" dirty="0" smtClean="0"/>
              <a:t>meat, dairy, oil based items, weed seeds, diseased plant materials, pet waste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1389098"/>
      </p:ext>
    </p:extLst>
  </p:cSld>
  <p:clrMapOvr>
    <a:masterClrMapping/>
  </p:clrMapOvr>
  <p:transition spd="slow" advTm="666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534400" cy="1143000"/>
          </a:xfrm>
        </p:spPr>
        <p:txBody>
          <a:bodyPr>
            <a:normAutofit/>
          </a:bodyPr>
          <a:lstStyle/>
          <a:p>
            <a:r>
              <a:rPr lang="en-US" sz="3600" dirty="0" smtClean="0"/>
              <a:t>web.extension.illinois.edu/manureshare</a:t>
            </a:r>
            <a:endParaRPr lang="en-US" sz="3600" dirty="0"/>
          </a:p>
        </p:txBody>
      </p:sp>
      <p:sp>
        <p:nvSpPr>
          <p:cNvPr id="3" name="Content Placeholder 2"/>
          <p:cNvSpPr>
            <a:spLocks noGrp="1"/>
          </p:cNvSpPr>
          <p:nvPr>
            <p:ph idx="1"/>
          </p:nvPr>
        </p:nvSpPr>
        <p:spPr/>
        <p:txBody>
          <a:bodyPr/>
          <a:lstStyle/>
          <a:p>
            <a:endParaRPr lang="en-US" dirty="0"/>
          </a:p>
        </p:txBody>
      </p:sp>
      <p:pic>
        <p:nvPicPr>
          <p:cNvPr id="194562" name="Picture 2"/>
          <p:cNvPicPr>
            <a:picLocks noChangeAspect="1" noChangeArrowheads="1"/>
          </p:cNvPicPr>
          <p:nvPr/>
        </p:nvPicPr>
        <p:blipFill rotWithShape="1">
          <a:blip r:embed="rId5" cstate="print"/>
          <a:srcRect l="2105" t="11052" r="2105" b="11316"/>
          <a:stretch/>
        </p:blipFill>
        <p:spPr bwMode="auto">
          <a:xfrm>
            <a:off x="779205" y="990600"/>
            <a:ext cx="7404315" cy="48006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98098271"/>
      </p:ext>
    </p:extLst>
  </p:cSld>
  <p:clrMapOvr>
    <a:masterClrMapping/>
  </p:clrMapOvr>
  <p:transition spd="slow" advTm="2061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228600"/>
            <a:ext cx="8077200" cy="1143000"/>
          </a:xfrm>
        </p:spPr>
        <p:txBody>
          <a:bodyPr>
            <a:normAutofit fontScale="90000"/>
          </a:bodyPr>
          <a:lstStyle/>
          <a:p>
            <a:r>
              <a:rPr lang="en-US" dirty="0" smtClean="0"/>
              <a:t>Culls and other food/ produce waste</a:t>
            </a:r>
            <a:endParaRPr lang="en-US" dirty="0"/>
          </a:p>
        </p:txBody>
      </p:sp>
      <p:sp>
        <p:nvSpPr>
          <p:cNvPr id="8" name="Content Placeholder 7"/>
          <p:cNvSpPr>
            <a:spLocks noGrp="1"/>
          </p:cNvSpPr>
          <p:nvPr>
            <p:ph idx="1"/>
          </p:nvPr>
        </p:nvSpPr>
        <p:spPr>
          <a:xfrm>
            <a:off x="533400" y="533400"/>
            <a:ext cx="8458200" cy="5715000"/>
          </a:xfrm>
        </p:spPr>
        <p:txBody>
          <a:bodyPr>
            <a:noAutofit/>
          </a:bodyPr>
          <a:lstStyle/>
          <a:p>
            <a:pPr>
              <a:spcBef>
                <a:spcPts val="0"/>
              </a:spcBef>
            </a:pPr>
            <a:r>
              <a:rPr lang="en-US" sz="2800" dirty="0" smtClean="0"/>
              <a:t>Problems</a:t>
            </a:r>
          </a:p>
          <a:p>
            <a:pPr lvl="1">
              <a:spcBef>
                <a:spcPts val="0"/>
              </a:spcBef>
            </a:pPr>
            <a:r>
              <a:rPr lang="en-US" sz="2200" dirty="0" smtClean="0"/>
              <a:t>High </a:t>
            </a:r>
            <a:r>
              <a:rPr lang="en-US" sz="2200" dirty="0"/>
              <a:t>moisture </a:t>
            </a:r>
            <a:r>
              <a:rPr lang="en-US" sz="2200" dirty="0" smtClean="0"/>
              <a:t>content resulting in wet pile</a:t>
            </a:r>
          </a:p>
          <a:p>
            <a:pPr marL="457200" lvl="1" indent="0">
              <a:spcBef>
                <a:spcPts val="0"/>
              </a:spcBef>
              <a:buNone/>
            </a:pPr>
            <a:r>
              <a:rPr lang="en-US" sz="2200" dirty="0"/>
              <a:t> </a:t>
            </a:r>
            <a:r>
              <a:rPr lang="en-US" sz="2200" dirty="0" smtClean="0"/>
              <a:t>    and large amount of </a:t>
            </a:r>
            <a:r>
              <a:rPr lang="en-US" sz="2200" dirty="0"/>
              <a:t>leachate</a:t>
            </a:r>
          </a:p>
          <a:p>
            <a:pPr lvl="1">
              <a:spcBef>
                <a:spcPts val="0"/>
              </a:spcBef>
            </a:pPr>
            <a:r>
              <a:rPr lang="en-US" sz="2200" dirty="0" smtClean="0"/>
              <a:t>Sometimes hard, thick shells, rinds, etc.</a:t>
            </a:r>
          </a:p>
          <a:p>
            <a:pPr marL="457200" lvl="1" indent="0">
              <a:spcBef>
                <a:spcPts val="0"/>
              </a:spcBef>
              <a:buNone/>
            </a:pPr>
            <a:r>
              <a:rPr lang="en-US" sz="2200" dirty="0"/>
              <a:t> </a:t>
            </a:r>
            <a:r>
              <a:rPr lang="en-US" sz="2200" dirty="0" smtClean="0"/>
              <a:t>     that do not readily decompose</a:t>
            </a:r>
          </a:p>
          <a:p>
            <a:pPr lvl="1">
              <a:spcBef>
                <a:spcPts val="0"/>
              </a:spcBef>
            </a:pPr>
            <a:r>
              <a:rPr lang="en-US" sz="2200" dirty="0"/>
              <a:t>Odor production -- mainly </a:t>
            </a:r>
            <a:r>
              <a:rPr lang="en-US" sz="2200" dirty="0" smtClean="0"/>
              <a:t>ammonia</a:t>
            </a:r>
          </a:p>
          <a:p>
            <a:pPr>
              <a:spcBef>
                <a:spcPts val="0"/>
              </a:spcBef>
            </a:pPr>
            <a:r>
              <a:rPr lang="en-US" sz="2800" dirty="0" smtClean="0"/>
              <a:t>Solution</a:t>
            </a:r>
          </a:p>
          <a:p>
            <a:pPr lvl="1">
              <a:spcBef>
                <a:spcPts val="0"/>
              </a:spcBef>
            </a:pPr>
            <a:r>
              <a:rPr lang="en-US" sz="2200" dirty="0" smtClean="0"/>
              <a:t>Absorb moisture by mixing with a </a:t>
            </a:r>
            <a:r>
              <a:rPr lang="en-US" sz="2200" dirty="0"/>
              <a:t>bulking agent </a:t>
            </a:r>
            <a:r>
              <a:rPr lang="en-US" sz="2200" dirty="0" smtClean="0"/>
              <a:t>to increase density</a:t>
            </a:r>
          </a:p>
          <a:p>
            <a:pPr lvl="2">
              <a:spcBef>
                <a:spcPts val="0"/>
              </a:spcBef>
            </a:pPr>
            <a:r>
              <a:rPr lang="en-US" sz="2200" dirty="0" smtClean="0"/>
              <a:t>Use high </a:t>
            </a:r>
            <a:r>
              <a:rPr lang="en-US" sz="2200" dirty="0"/>
              <a:t>C:N </a:t>
            </a:r>
            <a:r>
              <a:rPr lang="en-US" sz="2200" dirty="0" smtClean="0"/>
              <a:t>ratio materials such </a:t>
            </a:r>
            <a:r>
              <a:rPr lang="en-US" sz="2200" dirty="0"/>
              <a:t>as </a:t>
            </a:r>
            <a:r>
              <a:rPr lang="en-US" sz="2200" dirty="0" smtClean="0"/>
              <a:t>leaves, sawdust , shredded newspaper</a:t>
            </a:r>
          </a:p>
          <a:p>
            <a:pPr lvl="1">
              <a:spcBef>
                <a:spcPts val="0"/>
              </a:spcBef>
            </a:pPr>
            <a:r>
              <a:rPr lang="en-US" sz="2200" dirty="0" smtClean="0"/>
              <a:t>Check </a:t>
            </a:r>
            <a:r>
              <a:rPr lang="en-US" sz="2200" dirty="0"/>
              <a:t>pile regularly for leachate, turn pile to distribute </a:t>
            </a:r>
            <a:r>
              <a:rPr lang="en-US" sz="2200" dirty="0" smtClean="0"/>
              <a:t>moisture</a:t>
            </a:r>
            <a:endParaRPr lang="en-US" sz="2200" dirty="0"/>
          </a:p>
          <a:p>
            <a:pPr lvl="1">
              <a:spcBef>
                <a:spcPts val="0"/>
              </a:spcBef>
            </a:pPr>
            <a:r>
              <a:rPr lang="en-US" sz="2200" dirty="0"/>
              <a:t>Leachate can be reapplied to the </a:t>
            </a:r>
            <a:r>
              <a:rPr lang="en-US" sz="2200" dirty="0" smtClean="0"/>
              <a:t>compost</a:t>
            </a:r>
          </a:p>
          <a:p>
            <a:pPr lvl="1">
              <a:spcBef>
                <a:spcPts val="0"/>
              </a:spcBef>
            </a:pPr>
            <a:r>
              <a:rPr lang="en-US" sz="2200" dirty="0" smtClean="0"/>
              <a:t>Grind into finer materials for even distribution in pile and greater distribution of composting microbes to speed up decomposition  Also, reduces animal interference with the pile</a:t>
            </a:r>
          </a:p>
          <a:p>
            <a:pPr lvl="1">
              <a:spcBef>
                <a:spcPts val="0"/>
              </a:spcBef>
            </a:pPr>
            <a:r>
              <a:rPr lang="en-US" sz="2200" dirty="0" smtClean="0"/>
              <a:t>Reduce Odor  -  good aeration is critical </a:t>
            </a:r>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00799" y="1273277"/>
            <a:ext cx="2703871" cy="1774723"/>
          </a:xfrm>
          <a:prstGeom prst="rect">
            <a:avLst/>
          </a:prstGeom>
        </p:spPr>
      </p:pic>
      <p:sp>
        <p:nvSpPr>
          <p:cNvPr id="6" name="TextBox 5"/>
          <p:cNvSpPr txBox="1"/>
          <p:nvPr/>
        </p:nvSpPr>
        <p:spPr>
          <a:xfrm>
            <a:off x="8484776" y="2971800"/>
            <a:ext cx="708848" cy="215444"/>
          </a:xfrm>
          <a:prstGeom prst="rect">
            <a:avLst/>
          </a:prstGeom>
          <a:noFill/>
        </p:spPr>
        <p:txBody>
          <a:bodyPr wrap="none" rtlCol="0">
            <a:spAutoFit/>
          </a:bodyPr>
          <a:lstStyle/>
          <a:p>
            <a:r>
              <a:rPr lang="en-US" sz="800" dirty="0" smtClean="0"/>
              <a:t>Ellen Phillips</a:t>
            </a:r>
            <a:endParaRPr lang="en-US" sz="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1799766"/>
      </p:ext>
    </p:extLst>
  </p:cSld>
  <p:clrMapOvr>
    <a:masterClrMapping/>
  </p:clrMapOvr>
  <p:transition spd="slow" advTm="487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1143000"/>
          </a:xfrm>
        </p:spPr>
        <p:txBody>
          <a:bodyPr/>
          <a:lstStyle/>
          <a:p>
            <a:r>
              <a:rPr lang="en-US" dirty="0" smtClean="0"/>
              <a:t>Produce/ Food composting</a:t>
            </a:r>
            <a:endParaRPr lang="en-US" dirty="0"/>
          </a:p>
        </p:txBody>
      </p:sp>
      <p:sp>
        <p:nvSpPr>
          <p:cNvPr id="3" name="Content Placeholder 2"/>
          <p:cNvSpPr>
            <a:spLocks noGrp="1"/>
          </p:cNvSpPr>
          <p:nvPr>
            <p:ph idx="1"/>
          </p:nvPr>
        </p:nvSpPr>
        <p:spPr/>
        <p:txBody>
          <a:bodyPr/>
          <a:lstStyle/>
          <a:p>
            <a:r>
              <a:rPr lang="en-US" dirty="0" smtClean="0"/>
              <a:t>Need Grinder</a:t>
            </a:r>
          </a:p>
          <a:p>
            <a:r>
              <a:rPr lang="en-US" dirty="0" smtClean="0"/>
              <a:t>Dry, high carbon materials</a:t>
            </a:r>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67000" y="4000500"/>
            <a:ext cx="3200400" cy="24003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76620" y="916315"/>
            <a:ext cx="3124200" cy="234315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92800" y="3200400"/>
            <a:ext cx="3251200" cy="2438400"/>
          </a:xfrm>
          <a:prstGeom prst="rect">
            <a:avLst/>
          </a:prstGeom>
        </p:spPr>
      </p:pic>
      <p:sp>
        <p:nvSpPr>
          <p:cNvPr id="8" name="TextBox 7"/>
          <p:cNvSpPr txBox="1"/>
          <p:nvPr/>
        </p:nvSpPr>
        <p:spPr>
          <a:xfrm>
            <a:off x="8493604" y="2984956"/>
            <a:ext cx="708848" cy="215444"/>
          </a:xfrm>
          <a:prstGeom prst="rect">
            <a:avLst/>
          </a:prstGeom>
          <a:noFill/>
        </p:spPr>
        <p:txBody>
          <a:bodyPr wrap="none" rtlCol="0">
            <a:spAutoFit/>
          </a:bodyPr>
          <a:lstStyle/>
          <a:p>
            <a:r>
              <a:rPr lang="en-US" sz="800" dirty="0" smtClean="0"/>
              <a:t>Ellen Phillips</a:t>
            </a:r>
            <a:endParaRPr lang="en-US" sz="800" dirty="0"/>
          </a:p>
        </p:txBody>
      </p:sp>
      <p:sp>
        <p:nvSpPr>
          <p:cNvPr id="10" name="TextBox 9"/>
          <p:cNvSpPr txBox="1"/>
          <p:nvPr/>
        </p:nvSpPr>
        <p:spPr>
          <a:xfrm>
            <a:off x="8477092" y="5607278"/>
            <a:ext cx="708848" cy="215444"/>
          </a:xfrm>
          <a:prstGeom prst="rect">
            <a:avLst/>
          </a:prstGeom>
          <a:noFill/>
        </p:spPr>
        <p:txBody>
          <a:bodyPr wrap="none" rtlCol="0">
            <a:spAutoFit/>
          </a:bodyPr>
          <a:lstStyle/>
          <a:p>
            <a:r>
              <a:rPr lang="en-US" sz="800" dirty="0" smtClean="0"/>
              <a:t>Ellen Phillips</a:t>
            </a:r>
            <a:endParaRPr lang="en-US" sz="8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4404762"/>
      </p:ext>
    </p:extLst>
  </p:cSld>
  <p:clrMapOvr>
    <a:masterClrMapping/>
  </p:clrMapOvr>
  <p:transition spd="slow" advTm="115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077200" cy="1143000"/>
          </a:xfrm>
        </p:spPr>
        <p:txBody>
          <a:bodyPr/>
          <a:lstStyle/>
          <a:p>
            <a:r>
              <a:rPr lang="en-US" dirty="0" smtClean="0"/>
              <a:t>Building pile</a:t>
            </a:r>
            <a:endParaRPr lang="en-US" dirty="0"/>
          </a:p>
        </p:txBody>
      </p:sp>
      <p:sp>
        <p:nvSpPr>
          <p:cNvPr id="3" name="Content Placeholder 2"/>
          <p:cNvSpPr>
            <a:spLocks noGrp="1"/>
          </p:cNvSpPr>
          <p:nvPr>
            <p:ph idx="1"/>
          </p:nvPr>
        </p:nvSpPr>
        <p:spPr>
          <a:xfrm>
            <a:off x="762000" y="1123998"/>
            <a:ext cx="8077200" cy="4598376"/>
          </a:xfrm>
        </p:spPr>
        <p:txBody>
          <a:bodyPr/>
          <a:lstStyle/>
          <a:p>
            <a:pPr>
              <a:spcBef>
                <a:spcPts val="0"/>
              </a:spcBef>
            </a:pPr>
            <a:r>
              <a:rPr lang="en-US" dirty="0" smtClean="0"/>
              <a:t>Add soil to inoculate with microbes</a:t>
            </a:r>
          </a:p>
          <a:p>
            <a:pPr>
              <a:spcBef>
                <a:spcPts val="0"/>
              </a:spcBef>
            </a:pPr>
            <a:r>
              <a:rPr lang="en-US" dirty="0" smtClean="0"/>
              <a:t>Mix/turn materials well</a:t>
            </a:r>
          </a:p>
          <a:p>
            <a:pPr>
              <a:spcBef>
                <a:spcPts val="0"/>
              </a:spcBef>
            </a:pPr>
            <a:r>
              <a:rPr lang="en-US" dirty="0" smtClean="0"/>
              <a:t>May need to add nitrogen fertilizer to balance C:N</a:t>
            </a:r>
          </a:p>
          <a:p>
            <a:pPr>
              <a:spcBef>
                <a:spcPts val="0"/>
              </a:spcBef>
            </a:pPr>
            <a:r>
              <a:rPr lang="en-US" dirty="0" smtClean="0"/>
              <a:t>Should heat up within hours</a:t>
            </a:r>
          </a:p>
          <a:p>
            <a:pPr>
              <a:spcBef>
                <a:spcPts val="0"/>
              </a:spcBef>
            </a:pPr>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200" y="3632200"/>
            <a:ext cx="4495800" cy="2997200"/>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943600" y="2895600"/>
            <a:ext cx="3276600" cy="2819400"/>
          </a:xfrm>
          <a:prstGeom prst="rect">
            <a:avLst/>
          </a:prstGeom>
        </p:spPr>
      </p:pic>
      <p:sp>
        <p:nvSpPr>
          <p:cNvPr id="6" name="TextBox 5"/>
          <p:cNvSpPr txBox="1"/>
          <p:nvPr/>
        </p:nvSpPr>
        <p:spPr>
          <a:xfrm>
            <a:off x="8511352" y="5614652"/>
            <a:ext cx="708848" cy="215444"/>
          </a:xfrm>
          <a:prstGeom prst="rect">
            <a:avLst/>
          </a:prstGeom>
          <a:noFill/>
        </p:spPr>
        <p:txBody>
          <a:bodyPr wrap="none" rtlCol="0">
            <a:spAutoFit/>
          </a:bodyPr>
          <a:lstStyle/>
          <a:p>
            <a:r>
              <a:rPr lang="en-US" sz="800" dirty="0" smtClean="0"/>
              <a:t>Ellen Phillips</a:t>
            </a:r>
            <a:endParaRPr lang="en-US" sz="800" dirty="0"/>
          </a:p>
        </p:txBody>
      </p:sp>
      <p:sp>
        <p:nvSpPr>
          <p:cNvPr id="7" name="TextBox 6"/>
          <p:cNvSpPr txBox="1"/>
          <p:nvPr/>
        </p:nvSpPr>
        <p:spPr>
          <a:xfrm>
            <a:off x="4244152" y="6554728"/>
            <a:ext cx="708848" cy="215444"/>
          </a:xfrm>
          <a:prstGeom prst="rect">
            <a:avLst/>
          </a:prstGeom>
          <a:noFill/>
        </p:spPr>
        <p:txBody>
          <a:bodyPr wrap="none" rtlCol="0">
            <a:spAutoFit/>
          </a:bodyPr>
          <a:lstStyle/>
          <a:p>
            <a:r>
              <a:rPr lang="en-US" sz="800" dirty="0" smtClean="0"/>
              <a:t>Ellen Phillips</a:t>
            </a:r>
            <a:endParaRPr lang="en-US" sz="8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36035425"/>
      </p:ext>
    </p:extLst>
  </p:cSld>
  <p:clrMapOvr>
    <a:masterClrMapping/>
  </p:clrMapOvr>
  <p:transition spd="slow" advTm="254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229600" cy="5745162"/>
          </a:xfrm>
        </p:spPr>
        <p:txBody>
          <a:bodyPr>
            <a:normAutofit/>
          </a:bodyPr>
          <a:lstStyle/>
          <a:p>
            <a:pPr algn="ctr"/>
            <a:r>
              <a:rPr lang="en-US" b="1" dirty="0" smtClean="0">
                <a:solidFill>
                  <a:srgbClr val="FF0000"/>
                </a:solidFill>
              </a:rPr>
              <a:t>Once a pile – it’s a pile </a:t>
            </a:r>
            <a:r>
              <a:rPr lang="en-US" i="1" dirty="0" smtClean="0">
                <a:solidFill>
                  <a:srgbClr val="FF0000"/>
                </a:solidFill>
              </a:rPr>
              <a:t/>
            </a:r>
            <a:br>
              <a:rPr lang="en-US" i="1" dirty="0" smtClean="0">
                <a:solidFill>
                  <a:srgbClr val="FF0000"/>
                </a:solidFill>
              </a:rPr>
            </a:br>
            <a:r>
              <a:rPr lang="en-US" i="1" dirty="0" smtClean="0">
                <a:solidFill>
                  <a:srgbClr val="FF0000"/>
                </a:solidFill>
              </a:rPr>
              <a:t/>
            </a:r>
            <a:br>
              <a:rPr lang="en-US" i="1" dirty="0" smtClean="0">
                <a:solidFill>
                  <a:srgbClr val="FF0000"/>
                </a:solidFill>
              </a:rPr>
            </a:br>
            <a:r>
              <a:rPr lang="en-US" i="1" dirty="0" smtClean="0"/>
              <a:t>Don’t add anything else</a:t>
            </a:r>
            <a:br>
              <a:rPr lang="en-US" i="1" dirty="0" smtClean="0"/>
            </a:br>
            <a:r>
              <a:rPr lang="en-US" i="1" dirty="0" smtClean="0"/>
              <a:t/>
            </a:r>
            <a:br>
              <a:rPr lang="en-US" i="1" dirty="0" smtClean="0"/>
            </a:br>
            <a:r>
              <a:rPr lang="en-US" i="1" dirty="0" smtClean="0"/>
              <a:t>Or</a:t>
            </a:r>
            <a:br>
              <a:rPr lang="en-US" i="1" dirty="0" smtClean="0"/>
            </a:br>
            <a:r>
              <a:rPr lang="en-US" i="1" dirty="0" smtClean="0"/>
              <a:t/>
            </a:r>
            <a:br>
              <a:rPr lang="en-US" i="1" dirty="0" smtClean="0"/>
            </a:br>
            <a:r>
              <a:rPr lang="en-US" i="1" dirty="0" smtClean="0"/>
              <a:t>It won’t finish composting!</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3195424"/>
      </p:ext>
    </p:extLst>
  </p:cSld>
  <p:clrMapOvr>
    <a:masterClrMapping/>
  </p:clrMapOvr>
  <p:transition spd="slow" advTm="1463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C:N ratio of finished compost</a:t>
            </a:r>
            <a:endParaRPr lang="en-US" dirty="0"/>
          </a:p>
        </p:txBody>
      </p:sp>
      <p:sp>
        <p:nvSpPr>
          <p:cNvPr id="4" name="Content Placeholder 3"/>
          <p:cNvSpPr>
            <a:spLocks noGrp="1"/>
          </p:cNvSpPr>
          <p:nvPr>
            <p:ph idx="1"/>
          </p:nvPr>
        </p:nvSpPr>
        <p:spPr/>
        <p:txBody>
          <a:bodyPr/>
          <a:lstStyle/>
          <a:p>
            <a:r>
              <a:rPr lang="en-US" dirty="0"/>
              <a:t>Finished Compost</a:t>
            </a:r>
          </a:p>
          <a:p>
            <a:pPr lvl="1"/>
            <a:r>
              <a:rPr lang="en-US" dirty="0">
                <a:solidFill>
                  <a:srgbClr val="FF0000"/>
                </a:solidFill>
              </a:rPr>
              <a:t>C:N &lt; 20:N will be released</a:t>
            </a:r>
          </a:p>
          <a:p>
            <a:pPr lvl="1"/>
            <a:r>
              <a:rPr lang="en-US" dirty="0"/>
              <a:t>C:N &gt; 30:N will be tied </a:t>
            </a:r>
            <a:r>
              <a:rPr lang="en-US" dirty="0" smtClean="0"/>
              <a:t>up</a:t>
            </a:r>
            <a:endParaRPr lang="en-US" dirty="0"/>
          </a:p>
          <a:p>
            <a:pPr lvl="1"/>
            <a:r>
              <a:rPr lang="en-US" dirty="0"/>
              <a:t>C:N = </a:t>
            </a:r>
            <a:r>
              <a:rPr lang="en-US" dirty="0" smtClean="0"/>
              <a:t>20:1-30:1 </a:t>
            </a:r>
            <a:r>
              <a:rPr lang="en-US" dirty="0"/>
              <a:t>very slow release of N</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9103241"/>
      </p:ext>
    </p:extLst>
  </p:cSld>
  <p:clrMapOvr>
    <a:masterClrMapping/>
  </p:clrMapOvr>
  <p:transition spd="slow" advTm="252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685800" y="457200"/>
            <a:ext cx="7467600" cy="762000"/>
          </a:xfrm>
        </p:spPr>
        <p:txBody>
          <a:bodyPr/>
          <a:lstStyle/>
          <a:p>
            <a:r>
              <a:rPr lang="en-US" dirty="0"/>
              <a:t>Key Factors in Composting</a:t>
            </a:r>
          </a:p>
        </p:txBody>
      </p:sp>
      <p:sp>
        <p:nvSpPr>
          <p:cNvPr id="209923" name="Rectangle 1027"/>
          <p:cNvSpPr>
            <a:spLocks noGrp="1" noChangeArrowheads="1"/>
          </p:cNvSpPr>
          <p:nvPr>
            <p:ph type="body" idx="1"/>
          </p:nvPr>
        </p:nvSpPr>
        <p:spPr/>
        <p:txBody>
          <a:bodyPr>
            <a:normAutofit/>
          </a:bodyPr>
          <a:lstStyle/>
          <a:p>
            <a:r>
              <a:rPr lang="en-US" dirty="0" smtClean="0"/>
              <a:t>Pile Size</a:t>
            </a:r>
          </a:p>
          <a:p>
            <a:r>
              <a:rPr lang="en-US" dirty="0"/>
              <a:t>Carbon to nitrogen ratio</a:t>
            </a:r>
          </a:p>
          <a:p>
            <a:r>
              <a:rPr lang="en-US" dirty="0">
                <a:solidFill>
                  <a:srgbClr val="FF0000"/>
                </a:solidFill>
              </a:rPr>
              <a:t>pH</a:t>
            </a:r>
          </a:p>
          <a:p>
            <a:r>
              <a:rPr lang="en-US" dirty="0" smtClean="0"/>
              <a:t>Moisture </a:t>
            </a:r>
            <a:r>
              <a:rPr lang="en-US" dirty="0"/>
              <a:t>content</a:t>
            </a:r>
          </a:p>
          <a:p>
            <a:r>
              <a:rPr lang="en-US" dirty="0"/>
              <a:t>Aeration</a:t>
            </a:r>
          </a:p>
          <a:p>
            <a:r>
              <a:rPr lang="en-US" dirty="0" smtClean="0"/>
              <a:t>Temperature</a:t>
            </a:r>
            <a:endParaRPr lang="en-US" dirty="0"/>
          </a:p>
          <a:p>
            <a:endParaRPr lang="en-US"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3935146"/>
      </p:ext>
    </p:extLst>
  </p:cSld>
  <p:clrMapOvr>
    <a:masterClrMapping/>
  </p:clrMapOvr>
  <p:transition spd="slow" advTm="84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t>
            </a:r>
            <a:endParaRPr lang="en-US" dirty="0"/>
          </a:p>
        </p:txBody>
      </p:sp>
      <p:sp>
        <p:nvSpPr>
          <p:cNvPr id="3" name="Content Placeholder 2"/>
          <p:cNvSpPr>
            <a:spLocks noGrp="1"/>
          </p:cNvSpPr>
          <p:nvPr>
            <p:ph idx="1"/>
          </p:nvPr>
        </p:nvSpPr>
        <p:spPr>
          <a:xfrm>
            <a:off x="762000" y="1596413"/>
            <a:ext cx="8382000" cy="4297363"/>
          </a:xfrm>
        </p:spPr>
        <p:txBody>
          <a:bodyPr>
            <a:normAutofit fontScale="92500"/>
          </a:bodyPr>
          <a:lstStyle/>
          <a:p>
            <a:r>
              <a:rPr lang="en-US" dirty="0" smtClean="0"/>
              <a:t>pH indicates acidity or alkalinity</a:t>
            </a:r>
          </a:p>
          <a:p>
            <a:r>
              <a:rPr lang="en-US" dirty="0" smtClean="0"/>
              <a:t>pH </a:t>
            </a:r>
            <a:r>
              <a:rPr lang="en-US" dirty="0"/>
              <a:t>affects nutrient availability and microbial activity</a:t>
            </a:r>
          </a:p>
          <a:p>
            <a:r>
              <a:rPr lang="en-US" dirty="0" smtClean="0"/>
              <a:t>Ideal compost </a:t>
            </a:r>
            <a:r>
              <a:rPr lang="en-US" dirty="0"/>
              <a:t>between 6.0 – 8.0</a:t>
            </a:r>
          </a:p>
          <a:p>
            <a:r>
              <a:rPr lang="en-US" dirty="0" smtClean="0"/>
              <a:t>Compost range pH 5.5 – 9.0</a:t>
            </a:r>
          </a:p>
          <a:p>
            <a:pPr lvl="1"/>
            <a:r>
              <a:rPr lang="en-US" dirty="0" smtClean="0"/>
              <a:t>Depends on source materials, compost process</a:t>
            </a:r>
          </a:p>
          <a:p>
            <a:pPr lvl="1"/>
            <a:r>
              <a:rPr lang="en-US" dirty="0" smtClean="0"/>
              <a:t>Lime </a:t>
            </a:r>
            <a:r>
              <a:rPr lang="en-US" dirty="0"/>
              <a:t>can be added to adjust pH higher</a:t>
            </a:r>
          </a:p>
          <a:p>
            <a:r>
              <a:rPr lang="en-US" dirty="0" smtClean="0"/>
              <a:t>Most manure composts have a pH of 7 or higher</a:t>
            </a:r>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42553710"/>
      </p:ext>
    </p:extLst>
  </p:cSld>
  <p:clrMapOvr>
    <a:masterClrMapping/>
  </p:clrMapOvr>
  <p:transition spd="slow" advTm="216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0" y="381000"/>
            <a:ext cx="8077200" cy="5943599"/>
          </a:xfrm>
        </p:spPr>
        <p:txBody>
          <a:bodyPr>
            <a:normAutofit fontScale="85000" lnSpcReduction="20000"/>
          </a:bodyPr>
          <a:lstStyle/>
          <a:p>
            <a:r>
              <a:rPr lang="en-US" sz="4000" dirty="0" smtClean="0">
                <a:solidFill>
                  <a:srgbClr val="0000FF"/>
                </a:solidFill>
              </a:rPr>
              <a:t>Compost: </a:t>
            </a:r>
          </a:p>
          <a:p>
            <a:pPr marL="346075" indent="0">
              <a:buNone/>
            </a:pPr>
            <a:r>
              <a:rPr lang="en-US" dirty="0" smtClean="0"/>
              <a:t>Organic </a:t>
            </a:r>
            <a:r>
              <a:rPr lang="en-US" dirty="0"/>
              <a:t>residues, or a mixture of organic residues and soil, that have been mixed, piled, and moistened, with or without addition of fertilizer and lime, and generally allowed to undergo thermophilic decomposition until the original organic materials have been substantially altered or decomposed. </a:t>
            </a:r>
            <a:endParaRPr lang="en-US" dirty="0" smtClean="0"/>
          </a:p>
          <a:p>
            <a:pPr marL="346075" indent="0">
              <a:buNone/>
            </a:pPr>
            <a:r>
              <a:rPr lang="en-US" dirty="0" smtClean="0"/>
              <a:t>Sometimes </a:t>
            </a:r>
            <a:r>
              <a:rPr lang="en-US" dirty="0"/>
              <a:t>called "artificial manure" or "synthetic manure." In Europe, the term may refer to a potting mix for container-grown plants.</a:t>
            </a:r>
          </a:p>
          <a:p>
            <a:r>
              <a:rPr lang="en-US" sz="4000" dirty="0" smtClean="0">
                <a:solidFill>
                  <a:srgbClr val="0000FF"/>
                </a:solidFill>
              </a:rPr>
              <a:t>Composting:</a:t>
            </a:r>
          </a:p>
          <a:p>
            <a:pPr marL="346075" indent="0">
              <a:buNone/>
            </a:pPr>
            <a:r>
              <a:rPr lang="en-US" dirty="0" smtClean="0"/>
              <a:t>A </a:t>
            </a:r>
            <a:r>
              <a:rPr lang="en-US" dirty="0"/>
              <a:t>controlled biological process which converts organic constituents, usually wastes, into humus-like material suitable for use as a soil amendment or organic fertilizer</a:t>
            </a:r>
            <a:r>
              <a:rPr lang="en-US" dirty="0" smtClean="0"/>
              <a:t>.</a:t>
            </a:r>
            <a:endParaRPr lang="en-US" dirty="0"/>
          </a:p>
        </p:txBody>
      </p:sp>
      <p:sp>
        <p:nvSpPr>
          <p:cNvPr id="6" name="TextBox 5"/>
          <p:cNvSpPr txBox="1"/>
          <p:nvPr/>
        </p:nvSpPr>
        <p:spPr>
          <a:xfrm>
            <a:off x="1219200" y="6107668"/>
            <a:ext cx="4372928" cy="553998"/>
          </a:xfrm>
          <a:prstGeom prst="rect">
            <a:avLst/>
          </a:prstGeom>
          <a:noFill/>
        </p:spPr>
        <p:txBody>
          <a:bodyPr wrap="none" rtlCol="0">
            <a:spAutoFit/>
          </a:bodyPr>
          <a:lstStyle/>
          <a:p>
            <a:r>
              <a:rPr lang="en-US" dirty="0" smtClean="0"/>
              <a:t>Soil Science Society of America: Soil Glossary</a:t>
            </a:r>
          </a:p>
          <a:p>
            <a:r>
              <a:rPr lang="en-US" sz="1100" dirty="0"/>
              <a:t>https://www.soils.org/publications/soils-glossary#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7084265"/>
      </p:ext>
    </p:extLst>
  </p:cSld>
  <p:clrMapOvr>
    <a:masterClrMapping/>
  </p:clrMapOvr>
  <p:transition spd="slow" advTm="321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685800" y="457200"/>
            <a:ext cx="7467600" cy="762000"/>
          </a:xfrm>
        </p:spPr>
        <p:txBody>
          <a:bodyPr/>
          <a:lstStyle/>
          <a:p>
            <a:r>
              <a:rPr lang="en-US" dirty="0"/>
              <a:t>Key Factors in Composting</a:t>
            </a:r>
          </a:p>
        </p:txBody>
      </p:sp>
      <p:sp>
        <p:nvSpPr>
          <p:cNvPr id="209923" name="Rectangle 1027"/>
          <p:cNvSpPr>
            <a:spLocks noGrp="1" noChangeArrowheads="1"/>
          </p:cNvSpPr>
          <p:nvPr>
            <p:ph type="body" idx="1"/>
          </p:nvPr>
        </p:nvSpPr>
        <p:spPr/>
        <p:txBody>
          <a:bodyPr>
            <a:normAutofit/>
          </a:bodyPr>
          <a:lstStyle/>
          <a:p>
            <a:r>
              <a:rPr lang="en-US" dirty="0" smtClean="0"/>
              <a:t>Pile Size</a:t>
            </a:r>
          </a:p>
          <a:p>
            <a:r>
              <a:rPr lang="en-US" dirty="0"/>
              <a:t>Carbon to nitrogen ratio</a:t>
            </a:r>
          </a:p>
          <a:p>
            <a:r>
              <a:rPr lang="en-US" dirty="0"/>
              <a:t>pH</a:t>
            </a:r>
          </a:p>
          <a:p>
            <a:r>
              <a:rPr lang="en-US" dirty="0" smtClean="0">
                <a:solidFill>
                  <a:srgbClr val="FF0000"/>
                </a:solidFill>
              </a:rPr>
              <a:t>Moisture </a:t>
            </a:r>
            <a:r>
              <a:rPr lang="en-US" dirty="0">
                <a:solidFill>
                  <a:srgbClr val="FF0000"/>
                </a:solidFill>
              </a:rPr>
              <a:t>content</a:t>
            </a:r>
          </a:p>
          <a:p>
            <a:r>
              <a:rPr lang="en-US" dirty="0" smtClean="0"/>
              <a:t>Aeration</a:t>
            </a:r>
          </a:p>
          <a:p>
            <a:r>
              <a:rPr lang="en-US" dirty="0" smtClean="0"/>
              <a:t>Temperature</a:t>
            </a:r>
            <a:endParaRPr lang="en-US" dirty="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18454749"/>
      </p:ext>
    </p:extLst>
  </p:cSld>
  <p:clrMapOvr>
    <a:masterClrMapping/>
  </p:clrMapOvr>
  <p:transition spd="slow" advTm="55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Moisture content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Optimal range 46% - 65%</a:t>
            </a:r>
          </a:p>
          <a:p>
            <a:r>
              <a:rPr lang="en-US" dirty="0" smtClean="0"/>
              <a:t>Monitor with moisture meter or by hand</a:t>
            </a:r>
          </a:p>
          <a:p>
            <a:r>
              <a:rPr lang="en-US" dirty="0" smtClean="0"/>
              <a:t>Dry</a:t>
            </a:r>
          </a:p>
          <a:p>
            <a:pPr lvl="1"/>
            <a:r>
              <a:rPr lang="en-US" dirty="0" smtClean="0"/>
              <a:t>Not enough water for bacteria to live</a:t>
            </a:r>
          </a:p>
          <a:p>
            <a:pPr lvl="1"/>
            <a:r>
              <a:rPr lang="en-US" dirty="0" smtClean="0"/>
              <a:t>Decomposition slows down</a:t>
            </a:r>
          </a:p>
          <a:p>
            <a:pPr lvl="1"/>
            <a:r>
              <a:rPr lang="en-US" dirty="0" smtClean="0"/>
              <a:t>Solution: Add water</a:t>
            </a:r>
          </a:p>
          <a:p>
            <a:r>
              <a:rPr lang="en-US" dirty="0" smtClean="0"/>
              <a:t>Wet</a:t>
            </a:r>
          </a:p>
          <a:p>
            <a:pPr lvl="1"/>
            <a:r>
              <a:rPr lang="en-US" dirty="0" smtClean="0"/>
              <a:t>Not enough air for microbes</a:t>
            </a:r>
          </a:p>
          <a:p>
            <a:pPr lvl="1"/>
            <a:r>
              <a:rPr lang="en-US" dirty="0" smtClean="0"/>
              <a:t>Odor due to anaerobic digestion</a:t>
            </a:r>
          </a:p>
          <a:p>
            <a:pPr lvl="1"/>
            <a:r>
              <a:rPr lang="en-US" dirty="0" smtClean="0"/>
              <a:t>Decomposition slows</a:t>
            </a:r>
          </a:p>
          <a:p>
            <a:pPr lvl="1"/>
            <a:r>
              <a:rPr lang="en-US" dirty="0" smtClean="0"/>
              <a:t>Solution: turn pile, add dry materials</a:t>
            </a:r>
            <a:endParaRPr lang="en-US" dirty="0"/>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638800" y="3200400"/>
            <a:ext cx="3581400" cy="1524000"/>
          </a:xfrm>
          <a:prstGeom prst="rect">
            <a:avLst/>
          </a:prstGeom>
        </p:spPr>
      </p:pic>
      <p:sp>
        <p:nvSpPr>
          <p:cNvPr id="7" name="TextBox 6"/>
          <p:cNvSpPr txBox="1"/>
          <p:nvPr/>
        </p:nvSpPr>
        <p:spPr>
          <a:xfrm>
            <a:off x="8508894" y="4663240"/>
            <a:ext cx="708848" cy="215444"/>
          </a:xfrm>
          <a:prstGeom prst="rect">
            <a:avLst/>
          </a:prstGeom>
          <a:noFill/>
        </p:spPr>
        <p:txBody>
          <a:bodyPr wrap="none" rtlCol="0">
            <a:spAutoFit/>
          </a:bodyPr>
          <a:lstStyle/>
          <a:p>
            <a:r>
              <a:rPr lang="en-US" sz="800" dirty="0" smtClean="0"/>
              <a:t>Ellen Phillips</a:t>
            </a:r>
            <a:endParaRPr lang="en-US" sz="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81615351"/>
      </p:ext>
    </p:extLst>
  </p:cSld>
  <p:clrMapOvr>
    <a:masterClrMapping/>
  </p:clrMapOvr>
  <p:transition spd="slow" advTm="415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685800" y="457200"/>
            <a:ext cx="7467600" cy="762000"/>
          </a:xfrm>
        </p:spPr>
        <p:txBody>
          <a:bodyPr/>
          <a:lstStyle/>
          <a:p>
            <a:r>
              <a:rPr lang="en-US" dirty="0"/>
              <a:t>Key Factors in Composting</a:t>
            </a:r>
          </a:p>
        </p:txBody>
      </p:sp>
      <p:sp>
        <p:nvSpPr>
          <p:cNvPr id="209923" name="Rectangle 1027"/>
          <p:cNvSpPr>
            <a:spLocks noGrp="1" noChangeArrowheads="1"/>
          </p:cNvSpPr>
          <p:nvPr>
            <p:ph type="body" idx="1"/>
          </p:nvPr>
        </p:nvSpPr>
        <p:spPr/>
        <p:txBody>
          <a:bodyPr>
            <a:normAutofit/>
          </a:bodyPr>
          <a:lstStyle/>
          <a:p>
            <a:r>
              <a:rPr lang="en-US" dirty="0" smtClean="0"/>
              <a:t>Pile Size</a:t>
            </a:r>
          </a:p>
          <a:p>
            <a:r>
              <a:rPr lang="en-US" dirty="0"/>
              <a:t>Carbon to nitrogen ratio</a:t>
            </a:r>
          </a:p>
          <a:p>
            <a:r>
              <a:rPr lang="en-US" dirty="0"/>
              <a:t>pH	</a:t>
            </a:r>
          </a:p>
          <a:p>
            <a:r>
              <a:rPr lang="en-US" dirty="0" smtClean="0"/>
              <a:t>Moisture </a:t>
            </a:r>
            <a:r>
              <a:rPr lang="en-US" dirty="0"/>
              <a:t>content</a:t>
            </a:r>
          </a:p>
          <a:p>
            <a:r>
              <a:rPr lang="en-US" dirty="0">
                <a:solidFill>
                  <a:srgbClr val="FF0000"/>
                </a:solidFill>
              </a:rPr>
              <a:t>Aeration</a:t>
            </a:r>
          </a:p>
          <a:p>
            <a:r>
              <a:rPr lang="en-US" dirty="0" smtClean="0"/>
              <a:t>Temperature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07020030"/>
      </p:ext>
    </p:extLst>
  </p:cSld>
  <p:clrMapOvr>
    <a:masterClrMapping/>
  </p:clrMapOvr>
  <p:transition spd="slow" advTm="69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200"/>
            <a:ext cx="8229600" cy="1143000"/>
          </a:xfrm>
        </p:spPr>
        <p:txBody>
          <a:bodyPr/>
          <a:lstStyle/>
          <a:p>
            <a:r>
              <a:rPr lang="en-US" dirty="0" smtClean="0"/>
              <a:t>Oxygen Content</a:t>
            </a:r>
            <a:endParaRPr lang="en-US" dirty="0"/>
          </a:p>
        </p:txBody>
      </p:sp>
      <p:sp>
        <p:nvSpPr>
          <p:cNvPr id="4" name="Text Placeholder 3"/>
          <p:cNvSpPr>
            <a:spLocks noGrp="1"/>
          </p:cNvSpPr>
          <p:nvPr>
            <p:ph type="body" sz="half" idx="1"/>
          </p:nvPr>
        </p:nvSpPr>
        <p:spPr>
          <a:xfrm>
            <a:off x="533400" y="990600"/>
            <a:ext cx="4648200" cy="5465762"/>
          </a:xfrm>
        </p:spPr>
        <p:txBody>
          <a:bodyPr>
            <a:normAutofit/>
          </a:bodyPr>
          <a:lstStyle/>
          <a:p>
            <a:r>
              <a:rPr lang="en-US" dirty="0" smtClean="0"/>
              <a:t>Atmospheric oxygen -21%</a:t>
            </a:r>
          </a:p>
          <a:p>
            <a:r>
              <a:rPr lang="en-US" dirty="0" smtClean="0"/>
              <a:t>Oxygen levels in compost air</a:t>
            </a:r>
          </a:p>
          <a:p>
            <a:pPr lvl="1"/>
            <a:r>
              <a:rPr lang="en-US" dirty="0" smtClean="0"/>
              <a:t> &lt; 6%, microbes die, odor</a:t>
            </a:r>
          </a:p>
          <a:p>
            <a:pPr lvl="1"/>
            <a:r>
              <a:rPr lang="en-US" dirty="0" smtClean="0">
                <a:solidFill>
                  <a:srgbClr val="FF0000"/>
                </a:solidFill>
              </a:rPr>
              <a:t> Optimal 10-16%</a:t>
            </a:r>
          </a:p>
          <a:p>
            <a:pPr lvl="1"/>
            <a:r>
              <a:rPr lang="en-US" dirty="0" smtClean="0"/>
              <a:t> &gt; 16% to minimize odors</a:t>
            </a:r>
          </a:p>
          <a:p>
            <a:r>
              <a:rPr lang="en-US" dirty="0" smtClean="0"/>
              <a:t>As pile heats up, more oxygen will be consumed</a:t>
            </a:r>
          </a:p>
        </p:txBody>
      </p:sp>
      <p:pic>
        <p:nvPicPr>
          <p:cNvPr id="15" name="Picture 14"/>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181600" y="1439048"/>
            <a:ext cx="3886200" cy="2827515"/>
          </a:xfrm>
          <a:prstGeom prst="rect">
            <a:avLst/>
          </a:prstGeom>
        </p:spPr>
      </p:pic>
      <p:sp>
        <p:nvSpPr>
          <p:cNvPr id="9" name="AutoShape 12"/>
          <p:cNvSpPr>
            <a:spLocks noChangeArrowheads="1"/>
          </p:cNvSpPr>
          <p:nvPr/>
        </p:nvSpPr>
        <p:spPr bwMode="auto">
          <a:xfrm rot="16200000">
            <a:off x="6450902" y="3245550"/>
            <a:ext cx="1047750" cy="1757550"/>
          </a:xfrm>
          <a:prstGeom prst="rightArrow">
            <a:avLst>
              <a:gd name="adj1" fmla="val 68019"/>
              <a:gd name="adj2" fmla="val 69158"/>
            </a:avLst>
          </a:prstGeom>
          <a:solidFill>
            <a:srgbClr val="33CCFF"/>
          </a:solidFill>
          <a:ln w="9525">
            <a:noFill/>
            <a:miter lim="800000"/>
            <a:headEnd/>
            <a:tailEnd/>
          </a:ln>
        </p:spPr>
        <p:txBody>
          <a:bodyPr rot="10800000" wrap="none" lIns="91429" tIns="45714" rIns="91429" bIns="45714" anchor="ctr"/>
          <a:lstStyle/>
          <a:p>
            <a:pPr algn="ctr"/>
            <a:endParaRPr lang="en-US" b="1" baseline="-25000" dirty="0">
              <a:solidFill>
                <a:srgbClr val="000099"/>
              </a:solidFill>
            </a:endParaRPr>
          </a:p>
        </p:txBody>
      </p:sp>
      <p:sp>
        <p:nvSpPr>
          <p:cNvPr id="6" name="AutoShape 5"/>
          <p:cNvSpPr>
            <a:spLocks noChangeArrowheads="1"/>
          </p:cNvSpPr>
          <p:nvPr/>
        </p:nvSpPr>
        <p:spPr bwMode="auto">
          <a:xfrm>
            <a:off x="6096002" y="423408"/>
            <a:ext cx="1909952" cy="1448360"/>
          </a:xfrm>
          <a:prstGeom prst="upArrow">
            <a:avLst>
              <a:gd name="adj1" fmla="val 58000"/>
              <a:gd name="adj2" fmla="val 34676"/>
            </a:avLst>
          </a:prstGeom>
          <a:gradFill rotWithShape="0">
            <a:gsLst>
              <a:gs pos="0">
                <a:srgbClr val="FF0000"/>
              </a:gs>
              <a:gs pos="100000">
                <a:srgbClr val="333300"/>
              </a:gs>
            </a:gsLst>
            <a:lin ang="5400000" scaled="1"/>
          </a:gradFill>
          <a:ln w="9525">
            <a:noFill/>
            <a:miter lim="800000"/>
            <a:headEnd/>
            <a:tailEnd/>
          </a:ln>
        </p:spPr>
        <p:txBody>
          <a:bodyPr wrap="none" lIns="91429" tIns="45714" rIns="91429" bIns="45714" anchor="ctr"/>
          <a:lstStyle/>
          <a:p>
            <a:pPr algn="ctr"/>
            <a:endParaRPr lang="en-US" b="1" dirty="0"/>
          </a:p>
        </p:txBody>
      </p:sp>
      <p:sp>
        <p:nvSpPr>
          <p:cNvPr id="7" name="Text Box 8"/>
          <p:cNvSpPr txBox="1">
            <a:spLocks noChangeArrowheads="1"/>
          </p:cNvSpPr>
          <p:nvPr/>
        </p:nvSpPr>
        <p:spPr bwMode="auto">
          <a:xfrm>
            <a:off x="6586623" y="792729"/>
            <a:ext cx="891569" cy="646319"/>
          </a:xfrm>
          <a:prstGeom prst="rect">
            <a:avLst/>
          </a:prstGeom>
          <a:noFill/>
          <a:ln w="9525">
            <a:noFill/>
            <a:miter lim="800000"/>
            <a:headEnd/>
            <a:tailEnd/>
          </a:ln>
        </p:spPr>
        <p:txBody>
          <a:bodyPr wrap="none" lIns="91429" tIns="45714" rIns="91429" bIns="45714">
            <a:spAutoFit/>
          </a:bodyPr>
          <a:lstStyle/>
          <a:p>
            <a:pPr algn="ctr"/>
            <a:r>
              <a:rPr lang="en-US" b="1" dirty="0">
                <a:solidFill>
                  <a:schemeClr val="bg1"/>
                </a:solidFill>
              </a:rPr>
              <a:t>Hot </a:t>
            </a:r>
            <a:r>
              <a:rPr lang="en-US" b="1" dirty="0" smtClean="0">
                <a:solidFill>
                  <a:schemeClr val="bg1"/>
                </a:solidFill>
              </a:rPr>
              <a:t>air </a:t>
            </a:r>
          </a:p>
          <a:p>
            <a:pPr algn="ctr"/>
            <a:r>
              <a:rPr lang="en-US" b="1" dirty="0" smtClean="0">
                <a:solidFill>
                  <a:schemeClr val="bg1"/>
                </a:solidFill>
              </a:rPr>
              <a:t>rises</a:t>
            </a:r>
            <a:endParaRPr lang="en-US" b="1" baseline="-25000" dirty="0">
              <a:solidFill>
                <a:schemeClr val="bg1"/>
              </a:solidFill>
            </a:endParaRPr>
          </a:p>
        </p:txBody>
      </p:sp>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5800" y="4742763"/>
            <a:ext cx="3760967" cy="2120153"/>
          </a:xfrm>
          <a:prstGeom prst="rect">
            <a:avLst/>
          </a:prstGeom>
        </p:spPr>
      </p:pic>
      <p:sp>
        <p:nvSpPr>
          <p:cNvPr id="2" name="TextBox 1"/>
          <p:cNvSpPr txBox="1"/>
          <p:nvPr/>
        </p:nvSpPr>
        <p:spPr>
          <a:xfrm>
            <a:off x="4876800" y="4800600"/>
            <a:ext cx="4267200" cy="2308324"/>
          </a:xfrm>
          <a:prstGeom prst="rect">
            <a:avLst/>
          </a:prstGeom>
          <a:solidFill>
            <a:schemeClr val="accent1">
              <a:lumMod val="20000"/>
              <a:lumOff val="80000"/>
            </a:schemeClr>
          </a:solidFill>
        </p:spPr>
        <p:txBody>
          <a:bodyPr wrap="square" rtlCol="0">
            <a:spAutoFit/>
          </a:bodyPr>
          <a:lstStyle/>
          <a:p>
            <a:r>
              <a:rPr lang="en-US" sz="2400" dirty="0"/>
              <a:t>Adding air</a:t>
            </a:r>
          </a:p>
          <a:p>
            <a:pPr marL="511175" lvl="1" indent="-342900">
              <a:buFont typeface="Arial" panose="020B0604020202020204" pitchFamily="34" charset="0"/>
              <a:buChar char="•"/>
            </a:pPr>
            <a:r>
              <a:rPr lang="en-US" sz="2400" dirty="0"/>
              <a:t>Heat in pile</a:t>
            </a:r>
          </a:p>
          <a:p>
            <a:pPr marL="511175" lvl="1" indent="-342900">
              <a:buFont typeface="Arial" panose="020B0604020202020204" pitchFamily="34" charset="0"/>
              <a:buChar char="•"/>
            </a:pPr>
            <a:r>
              <a:rPr lang="en-US" sz="2400" dirty="0"/>
              <a:t>Turn pile</a:t>
            </a:r>
          </a:p>
          <a:p>
            <a:pPr marL="511175" lvl="1" indent="-342900">
              <a:buFont typeface="Arial" panose="020B0604020202020204" pitchFamily="34" charset="0"/>
              <a:buChar char="•"/>
            </a:pPr>
            <a:r>
              <a:rPr lang="en-US" sz="2400" dirty="0"/>
              <a:t>Increase bulk density</a:t>
            </a:r>
          </a:p>
          <a:p>
            <a:pPr marL="511175" lvl="1" indent="-342900">
              <a:buFont typeface="Arial" panose="020B0604020202020204" pitchFamily="34" charset="0"/>
              <a:buChar char="•"/>
            </a:pPr>
            <a:r>
              <a:rPr lang="en-US" sz="2400" dirty="0"/>
              <a:t>Put in air tubes (PVC pipes)</a:t>
            </a:r>
          </a:p>
          <a:p>
            <a:endParaRPr lang="en-US" sz="2400" dirty="0"/>
          </a:p>
        </p:txBody>
      </p:sp>
      <p:cxnSp>
        <p:nvCxnSpPr>
          <p:cNvPr id="10" name="Straight Arrow Connector 9"/>
          <p:cNvCxnSpPr/>
          <p:nvPr/>
        </p:nvCxnSpPr>
        <p:spPr>
          <a:xfrm flipH="1" flipV="1">
            <a:off x="2971800" y="5562600"/>
            <a:ext cx="2209800" cy="838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84776" y="4210415"/>
            <a:ext cx="708848" cy="215444"/>
          </a:xfrm>
          <a:prstGeom prst="rect">
            <a:avLst/>
          </a:prstGeom>
          <a:noFill/>
        </p:spPr>
        <p:txBody>
          <a:bodyPr wrap="none" rtlCol="0">
            <a:spAutoFit/>
          </a:bodyPr>
          <a:lstStyle/>
          <a:p>
            <a:r>
              <a:rPr lang="en-US" sz="800" dirty="0" smtClean="0"/>
              <a:t>Ellen Phillips</a:t>
            </a:r>
            <a:endParaRPr lang="en-US" sz="800" dirty="0"/>
          </a:p>
        </p:txBody>
      </p:sp>
      <p:sp>
        <p:nvSpPr>
          <p:cNvPr id="18" name="TextBox 17"/>
          <p:cNvSpPr txBox="1"/>
          <p:nvPr/>
        </p:nvSpPr>
        <p:spPr>
          <a:xfrm>
            <a:off x="3755827" y="6705342"/>
            <a:ext cx="708848" cy="215444"/>
          </a:xfrm>
          <a:prstGeom prst="rect">
            <a:avLst/>
          </a:prstGeom>
          <a:noFill/>
        </p:spPr>
        <p:txBody>
          <a:bodyPr wrap="none" rtlCol="0">
            <a:spAutoFit/>
          </a:bodyPr>
          <a:lstStyle/>
          <a:p>
            <a:r>
              <a:rPr lang="en-US" sz="800" dirty="0" smtClean="0"/>
              <a:t>Ellen Phillips</a:t>
            </a:r>
            <a:endParaRPr lang="en-US" sz="8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19967018"/>
      </p:ext>
    </p:extLst>
  </p:cSld>
  <p:clrMapOvr>
    <a:masterClrMapping/>
  </p:clrMapOvr>
  <p:transition spd="slow" advTm="3362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685800" y="457200"/>
            <a:ext cx="7467600" cy="762000"/>
          </a:xfrm>
        </p:spPr>
        <p:txBody>
          <a:bodyPr/>
          <a:lstStyle/>
          <a:p>
            <a:r>
              <a:rPr lang="en-US" dirty="0"/>
              <a:t>Key Factors in Composting</a:t>
            </a:r>
          </a:p>
        </p:txBody>
      </p:sp>
      <p:sp>
        <p:nvSpPr>
          <p:cNvPr id="209923" name="Rectangle 1027"/>
          <p:cNvSpPr>
            <a:spLocks noGrp="1" noChangeArrowheads="1"/>
          </p:cNvSpPr>
          <p:nvPr>
            <p:ph type="body" idx="1"/>
          </p:nvPr>
        </p:nvSpPr>
        <p:spPr/>
        <p:txBody>
          <a:bodyPr>
            <a:normAutofit/>
          </a:bodyPr>
          <a:lstStyle/>
          <a:p>
            <a:r>
              <a:rPr lang="en-US" dirty="0" smtClean="0"/>
              <a:t>Pile Size</a:t>
            </a:r>
          </a:p>
          <a:p>
            <a:r>
              <a:rPr lang="en-US" dirty="0"/>
              <a:t>Carbon to nitrogen ratio</a:t>
            </a:r>
          </a:p>
          <a:p>
            <a:r>
              <a:rPr lang="en-US" dirty="0"/>
              <a:t>pH	</a:t>
            </a:r>
          </a:p>
          <a:p>
            <a:r>
              <a:rPr lang="en-US" dirty="0" smtClean="0"/>
              <a:t>Moisture content</a:t>
            </a:r>
          </a:p>
          <a:p>
            <a:r>
              <a:rPr lang="en-US" dirty="0" smtClean="0"/>
              <a:t>Aeration</a:t>
            </a:r>
            <a:endParaRPr lang="en-US" dirty="0"/>
          </a:p>
          <a:p>
            <a:r>
              <a:rPr lang="en-US" dirty="0" smtClean="0">
                <a:solidFill>
                  <a:srgbClr val="FF0000"/>
                </a:solidFill>
              </a:rPr>
              <a:t>Temperature</a:t>
            </a:r>
            <a:endParaRPr lang="en-US"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7137683"/>
      </p:ext>
    </p:extLst>
  </p:cSld>
  <p:clrMapOvr>
    <a:masterClrMapping/>
  </p:clrMapOvr>
  <p:transition spd="slow" advTm="65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77200" cy="1143000"/>
          </a:xfrm>
        </p:spPr>
        <p:txBody>
          <a:bodyPr/>
          <a:lstStyle/>
          <a:p>
            <a:r>
              <a:rPr lang="en-US" dirty="0" smtClean="0"/>
              <a:t>Temperature</a:t>
            </a:r>
            <a:endParaRPr lang="en-US" dirty="0"/>
          </a:p>
        </p:txBody>
      </p:sp>
      <p:sp>
        <p:nvSpPr>
          <p:cNvPr id="3" name="Content Placeholder 2"/>
          <p:cNvSpPr>
            <a:spLocks noGrp="1"/>
          </p:cNvSpPr>
          <p:nvPr>
            <p:ph idx="1"/>
          </p:nvPr>
        </p:nvSpPr>
        <p:spPr>
          <a:xfrm>
            <a:off x="685800" y="990600"/>
            <a:ext cx="8096865" cy="5029199"/>
          </a:xfrm>
        </p:spPr>
        <p:txBody>
          <a:bodyPr>
            <a:normAutofit fontScale="85000" lnSpcReduction="10000"/>
          </a:bodyPr>
          <a:lstStyle/>
          <a:p>
            <a:r>
              <a:rPr lang="en-US" dirty="0">
                <a:latin typeface="Arial" pitchFamily="34" charset="0"/>
                <a:cs typeface="Arial" pitchFamily="34" charset="0"/>
              </a:rPr>
              <a:t>Moisture moderates wide swings in </a:t>
            </a:r>
            <a:r>
              <a:rPr lang="en-US" dirty="0" smtClean="0">
                <a:latin typeface="Arial" pitchFamily="34" charset="0"/>
                <a:cs typeface="Arial" pitchFamily="34" charset="0"/>
              </a:rPr>
              <a:t>temperature</a:t>
            </a:r>
          </a:p>
          <a:p>
            <a:r>
              <a:rPr lang="en-US" dirty="0" smtClean="0">
                <a:latin typeface="Arial" pitchFamily="34" charset="0"/>
                <a:cs typeface="Arial" pitchFamily="34" charset="0"/>
              </a:rPr>
              <a:t>Monitor with a compost thermometer</a:t>
            </a:r>
            <a:endParaRPr lang="en-US" dirty="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OPTIMAL temperature</a:t>
            </a:r>
          </a:p>
          <a:p>
            <a:pPr lvl="1"/>
            <a:r>
              <a:rPr lang="en-US" dirty="0" smtClean="0">
                <a:latin typeface="Arial" pitchFamily="34" charset="0"/>
                <a:cs typeface="Arial" pitchFamily="34" charset="0"/>
              </a:rPr>
              <a:t>130 °F – 150 </a:t>
            </a:r>
            <a:r>
              <a:rPr lang="en-US" dirty="0">
                <a:latin typeface="Arial" pitchFamily="34" charset="0"/>
                <a:cs typeface="Arial" pitchFamily="34" charset="0"/>
              </a:rPr>
              <a:t>°F</a:t>
            </a:r>
            <a:endParaRPr lang="en-US" dirty="0" smtClean="0">
              <a:latin typeface="Arial" pitchFamily="34" charset="0"/>
              <a:cs typeface="Arial" pitchFamily="34" charset="0"/>
            </a:endParaRPr>
          </a:p>
          <a:p>
            <a:pPr lvl="1"/>
            <a:r>
              <a:rPr lang="en-US" sz="2600" dirty="0" smtClean="0">
                <a:latin typeface="Arial" pitchFamily="34" charset="0"/>
                <a:cs typeface="Arial" pitchFamily="34" charset="0"/>
              </a:rPr>
              <a:t>heat-loving (thermophilic) bacteria vigorously decompose organic materials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Pathogen reduction </a:t>
            </a:r>
          </a:p>
          <a:p>
            <a:pPr lvl="1"/>
            <a:r>
              <a:rPr lang="en-US" sz="2400" dirty="0" smtClean="0">
                <a:latin typeface="Arial" pitchFamily="34" charset="0"/>
                <a:cs typeface="Arial" pitchFamily="34" charset="0"/>
              </a:rPr>
              <a:t>131°F   pathogens are destroyed </a:t>
            </a:r>
          </a:p>
          <a:p>
            <a:pPr lvl="1"/>
            <a:r>
              <a:rPr lang="en-US" sz="2400" dirty="0" smtClean="0">
                <a:latin typeface="Arial" pitchFamily="34" charset="0"/>
                <a:cs typeface="Arial" pitchFamily="34" charset="0"/>
              </a:rPr>
              <a:t>145°F  fly larvae and most weed seeds                                    are destroyed </a:t>
            </a:r>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19800" y="3633788"/>
            <a:ext cx="3759200" cy="2114550"/>
          </a:xfrm>
          <a:prstGeom prst="rect">
            <a:avLst/>
          </a:prstGeom>
        </p:spPr>
      </p:pic>
      <p:sp>
        <p:nvSpPr>
          <p:cNvPr id="6" name="TextBox 5"/>
          <p:cNvSpPr txBox="1"/>
          <p:nvPr/>
        </p:nvSpPr>
        <p:spPr>
          <a:xfrm>
            <a:off x="8435152" y="5668624"/>
            <a:ext cx="708848" cy="215444"/>
          </a:xfrm>
          <a:prstGeom prst="rect">
            <a:avLst/>
          </a:prstGeom>
          <a:noFill/>
        </p:spPr>
        <p:txBody>
          <a:bodyPr wrap="none" rtlCol="0">
            <a:spAutoFit/>
          </a:bodyPr>
          <a:lstStyle/>
          <a:p>
            <a:r>
              <a:rPr lang="en-US" sz="800" dirty="0" smtClean="0"/>
              <a:t>Ellen Phillips</a:t>
            </a:r>
            <a:endParaRPr lang="en-US" sz="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8644648"/>
      </p:ext>
    </p:extLst>
  </p:cSld>
  <p:clrMapOvr>
    <a:masterClrMapping/>
  </p:clrMapOvr>
  <p:transition spd="slow" advTm="289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77200" cy="1143000"/>
          </a:xfrm>
        </p:spPr>
        <p:txBody>
          <a:bodyPr/>
          <a:lstStyle/>
          <a:p>
            <a:r>
              <a:rPr lang="en-US" dirty="0" smtClean="0"/>
              <a:t>Temperature</a:t>
            </a:r>
            <a:endParaRPr lang="en-US" dirty="0"/>
          </a:p>
        </p:txBody>
      </p:sp>
      <p:sp>
        <p:nvSpPr>
          <p:cNvPr id="3" name="Content Placeholder 2"/>
          <p:cNvSpPr>
            <a:spLocks noGrp="1"/>
          </p:cNvSpPr>
          <p:nvPr>
            <p:ph idx="1"/>
          </p:nvPr>
        </p:nvSpPr>
        <p:spPr>
          <a:xfrm>
            <a:off x="685800" y="990600"/>
            <a:ext cx="8096865" cy="5592763"/>
          </a:xfrm>
        </p:spPr>
        <p:txBody>
          <a:bodyPr>
            <a:normAutofit/>
          </a:bodyPr>
          <a:lstStyle/>
          <a:p>
            <a:pPr>
              <a:spcBef>
                <a:spcPts val="0"/>
              </a:spcBef>
            </a:pPr>
            <a:r>
              <a:rPr lang="en-US" dirty="0" smtClean="0">
                <a:latin typeface="Arial" pitchFamily="34" charset="0"/>
                <a:cs typeface="Arial" pitchFamily="34" charset="0"/>
              </a:rPr>
              <a:t>Low temperatures &lt;130 </a:t>
            </a:r>
            <a:r>
              <a:rPr lang="en-US" dirty="0">
                <a:latin typeface="Arial" pitchFamily="34" charset="0"/>
                <a:cs typeface="Arial" pitchFamily="34" charset="0"/>
              </a:rPr>
              <a:t>°</a:t>
            </a:r>
            <a:r>
              <a:rPr lang="en-US" dirty="0" smtClean="0">
                <a:latin typeface="Arial" pitchFamily="34" charset="0"/>
                <a:cs typeface="Arial" pitchFamily="34" charset="0"/>
              </a:rPr>
              <a:t>F</a:t>
            </a:r>
          </a:p>
          <a:p>
            <a:pPr lvl="1">
              <a:spcBef>
                <a:spcPts val="0"/>
              </a:spcBef>
            </a:pPr>
            <a:r>
              <a:rPr lang="en-US" sz="2400" dirty="0" smtClean="0">
                <a:latin typeface="Arial" pitchFamily="34" charset="0"/>
                <a:cs typeface="Arial" pitchFamily="34" charset="0"/>
              </a:rPr>
              <a:t>Microbes have run out of food</a:t>
            </a:r>
          </a:p>
          <a:p>
            <a:pPr lvl="1">
              <a:spcBef>
                <a:spcPts val="0"/>
              </a:spcBef>
            </a:pPr>
            <a:r>
              <a:rPr lang="en-US" sz="2400" dirty="0" smtClean="0">
                <a:latin typeface="Arial" pitchFamily="34" charset="0"/>
                <a:cs typeface="Arial" pitchFamily="34" charset="0"/>
              </a:rPr>
              <a:t>Solution: turn pile</a:t>
            </a:r>
          </a:p>
          <a:p>
            <a:pPr>
              <a:spcBef>
                <a:spcPts val="0"/>
              </a:spcBef>
            </a:pPr>
            <a:r>
              <a:rPr lang="en-US" dirty="0" smtClean="0">
                <a:latin typeface="Arial" pitchFamily="34" charset="0"/>
                <a:cs typeface="Arial" pitchFamily="34" charset="0"/>
              </a:rPr>
              <a:t>Excessively high temperatures</a:t>
            </a:r>
          </a:p>
          <a:p>
            <a:pPr lvl="1">
              <a:spcBef>
                <a:spcPts val="0"/>
              </a:spcBef>
            </a:pPr>
            <a:r>
              <a:rPr lang="en-US" sz="2600" dirty="0" smtClean="0">
                <a:latin typeface="Arial" pitchFamily="34" charset="0"/>
                <a:cs typeface="Arial" pitchFamily="34" charset="0"/>
              </a:rPr>
              <a:t>&gt; 160 </a:t>
            </a:r>
            <a:r>
              <a:rPr lang="en-US" sz="2400" dirty="0">
                <a:latin typeface="Arial" pitchFamily="34" charset="0"/>
                <a:cs typeface="Arial" pitchFamily="34" charset="0"/>
              </a:rPr>
              <a:t>°</a:t>
            </a:r>
            <a:r>
              <a:rPr lang="en-US" sz="2600" dirty="0" smtClean="0">
                <a:latin typeface="Arial" pitchFamily="34" charset="0"/>
                <a:cs typeface="Arial" pitchFamily="34" charset="0"/>
              </a:rPr>
              <a:t>F</a:t>
            </a:r>
          </a:p>
          <a:p>
            <a:pPr lvl="1">
              <a:spcBef>
                <a:spcPts val="0"/>
              </a:spcBef>
            </a:pPr>
            <a:r>
              <a:rPr lang="en-US" sz="2600" dirty="0" smtClean="0">
                <a:latin typeface="Arial" pitchFamily="34" charset="0"/>
                <a:cs typeface="Arial" pitchFamily="34" charset="0"/>
              </a:rPr>
              <a:t>Microbes begin to die</a:t>
            </a:r>
          </a:p>
          <a:p>
            <a:pPr lvl="1">
              <a:spcBef>
                <a:spcPts val="0"/>
              </a:spcBef>
            </a:pPr>
            <a:r>
              <a:rPr lang="en-US" sz="2600" dirty="0" smtClean="0">
                <a:latin typeface="Arial" pitchFamily="34" charset="0"/>
                <a:cs typeface="Arial" pitchFamily="34" charset="0"/>
              </a:rPr>
              <a:t>Solution: turn pile</a:t>
            </a:r>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72200" y="76200"/>
            <a:ext cx="2976880" cy="223266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8200" y="4237691"/>
            <a:ext cx="4648200" cy="2620309"/>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61000" y="3048000"/>
            <a:ext cx="3683000" cy="2762250"/>
          </a:xfrm>
          <a:prstGeom prst="rect">
            <a:avLst/>
          </a:prstGeom>
        </p:spPr>
      </p:pic>
      <p:sp>
        <p:nvSpPr>
          <p:cNvPr id="9" name="TextBox 8"/>
          <p:cNvSpPr txBox="1"/>
          <p:nvPr/>
        </p:nvSpPr>
        <p:spPr>
          <a:xfrm>
            <a:off x="8442318" y="2243571"/>
            <a:ext cx="708848" cy="215444"/>
          </a:xfrm>
          <a:prstGeom prst="rect">
            <a:avLst/>
          </a:prstGeom>
          <a:noFill/>
        </p:spPr>
        <p:txBody>
          <a:bodyPr wrap="none" rtlCol="0">
            <a:spAutoFit/>
          </a:bodyPr>
          <a:lstStyle/>
          <a:p>
            <a:r>
              <a:rPr lang="en-US" sz="800" dirty="0" smtClean="0"/>
              <a:t>Ellen Phillips</a:t>
            </a:r>
            <a:endParaRPr lang="en-US" sz="800" dirty="0"/>
          </a:p>
        </p:txBody>
      </p:sp>
      <p:sp>
        <p:nvSpPr>
          <p:cNvPr id="10" name="TextBox 9"/>
          <p:cNvSpPr txBox="1"/>
          <p:nvPr/>
        </p:nvSpPr>
        <p:spPr>
          <a:xfrm>
            <a:off x="8442318" y="5615425"/>
            <a:ext cx="708848" cy="215444"/>
          </a:xfrm>
          <a:prstGeom prst="rect">
            <a:avLst/>
          </a:prstGeom>
          <a:noFill/>
        </p:spPr>
        <p:txBody>
          <a:bodyPr wrap="none" rtlCol="0">
            <a:spAutoFit/>
          </a:bodyPr>
          <a:lstStyle/>
          <a:p>
            <a:r>
              <a:rPr lang="en-US" sz="800" dirty="0" smtClean="0"/>
              <a:t>Ellen Phillips</a:t>
            </a:r>
            <a:endParaRPr lang="en-US" sz="800" dirty="0"/>
          </a:p>
        </p:txBody>
      </p:sp>
      <p:sp>
        <p:nvSpPr>
          <p:cNvPr id="11" name="TextBox 10"/>
          <p:cNvSpPr txBox="1"/>
          <p:nvPr/>
        </p:nvSpPr>
        <p:spPr>
          <a:xfrm>
            <a:off x="5106576" y="6624601"/>
            <a:ext cx="708848" cy="215444"/>
          </a:xfrm>
          <a:prstGeom prst="rect">
            <a:avLst/>
          </a:prstGeom>
          <a:noFill/>
        </p:spPr>
        <p:txBody>
          <a:bodyPr wrap="none" rtlCol="0">
            <a:spAutoFit/>
          </a:bodyPr>
          <a:lstStyle/>
          <a:p>
            <a:r>
              <a:rPr lang="en-US" sz="800" dirty="0" smtClean="0"/>
              <a:t>Ellen Phillips</a:t>
            </a:r>
            <a:endParaRPr lang="en-US" sz="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67661374"/>
      </p:ext>
    </p:extLst>
  </p:cSld>
  <p:clrMapOvr>
    <a:masterClrMapping/>
  </p:clrMapOvr>
  <p:transition spd="slow" advTm="265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371600" y="381000"/>
            <a:ext cx="6019800" cy="1262063"/>
          </a:xfrm>
          <a:prstGeom prst="rect">
            <a:avLst/>
          </a:prstGeom>
          <a:noFill/>
          <a:ln w="9525">
            <a:noFill/>
            <a:miter lim="800000"/>
            <a:headEnd/>
            <a:tailEnd/>
          </a:ln>
          <a:effectLst/>
        </p:spPr>
        <p:txBody>
          <a:bodyPr>
            <a:spAutoFit/>
          </a:bodyPr>
          <a:lstStyle/>
          <a:p>
            <a:pPr algn="ctr">
              <a:spcBef>
                <a:spcPct val="50000"/>
              </a:spcBef>
            </a:pPr>
            <a:r>
              <a:rPr lang="en-US" sz="3200" b="1" dirty="0"/>
              <a:t>Microbial Population Dynamics </a:t>
            </a:r>
          </a:p>
          <a:p>
            <a:pPr algn="ctr">
              <a:lnSpc>
                <a:spcPct val="90000"/>
              </a:lnSpc>
              <a:spcBef>
                <a:spcPct val="50000"/>
              </a:spcBef>
            </a:pPr>
            <a:r>
              <a:rPr lang="en-US" sz="3200" b="1" dirty="0"/>
              <a:t>During Composting</a:t>
            </a:r>
            <a:endParaRPr lang="en-US" sz="3200" dirty="0"/>
          </a:p>
        </p:txBody>
      </p:sp>
      <p:pic>
        <p:nvPicPr>
          <p:cNvPr id="11277" name="Picture 13" descr="MICRCHRT"/>
          <p:cNvPicPr>
            <a:picLocks noChangeAspect="1" noChangeArrowheads="1"/>
          </p:cNvPicPr>
          <p:nvPr/>
        </p:nvPicPr>
        <p:blipFill>
          <a:blip r:embed="rId5" cstate="print"/>
          <a:srcRect/>
          <a:stretch>
            <a:fillRect/>
          </a:stretch>
        </p:blipFill>
        <p:spPr bwMode="auto">
          <a:xfrm>
            <a:off x="1066800" y="2133600"/>
            <a:ext cx="7239000" cy="3640138"/>
          </a:xfrm>
          <a:prstGeom prst="rect">
            <a:avLst/>
          </a:prstGeom>
          <a:noFill/>
        </p:spPr>
      </p:pic>
      <p:sp>
        <p:nvSpPr>
          <p:cNvPr id="11278" name="Text Box 14"/>
          <p:cNvSpPr txBox="1">
            <a:spLocks noChangeArrowheads="1"/>
          </p:cNvSpPr>
          <p:nvPr/>
        </p:nvSpPr>
        <p:spPr bwMode="auto">
          <a:xfrm>
            <a:off x="3124200" y="2514600"/>
            <a:ext cx="1143000" cy="396875"/>
          </a:xfrm>
          <a:prstGeom prst="rect">
            <a:avLst/>
          </a:prstGeom>
          <a:noFill/>
          <a:ln w="9525">
            <a:noFill/>
            <a:miter lim="800000"/>
            <a:headEnd/>
            <a:tailEnd/>
          </a:ln>
          <a:effectLst/>
        </p:spPr>
        <p:txBody>
          <a:bodyPr>
            <a:spAutoFit/>
          </a:bodyPr>
          <a:lstStyle/>
          <a:p>
            <a:pPr>
              <a:spcBef>
                <a:spcPct val="50000"/>
              </a:spcBef>
            </a:pPr>
            <a:r>
              <a:rPr lang="en-US" dirty="0">
                <a:solidFill>
                  <a:srgbClr val="339933"/>
                </a:solidFill>
              </a:rPr>
              <a:t>Temp</a:t>
            </a:r>
            <a:endParaRPr lang="en-US" dirty="0"/>
          </a:p>
        </p:txBody>
      </p:sp>
      <p:sp>
        <p:nvSpPr>
          <p:cNvPr id="11279" name="Text Box 15"/>
          <p:cNvSpPr txBox="1">
            <a:spLocks noChangeArrowheads="1"/>
          </p:cNvSpPr>
          <p:nvPr/>
        </p:nvSpPr>
        <p:spPr bwMode="auto">
          <a:xfrm>
            <a:off x="1524000" y="2438400"/>
            <a:ext cx="1219200" cy="396875"/>
          </a:xfrm>
          <a:prstGeom prst="rect">
            <a:avLst/>
          </a:prstGeom>
          <a:noFill/>
          <a:ln w="9525">
            <a:noFill/>
            <a:miter lim="800000"/>
            <a:headEnd/>
            <a:tailEnd/>
          </a:ln>
          <a:effectLst/>
        </p:spPr>
        <p:txBody>
          <a:bodyPr>
            <a:spAutoFit/>
          </a:bodyPr>
          <a:lstStyle/>
          <a:p>
            <a:pPr>
              <a:spcBef>
                <a:spcPct val="50000"/>
              </a:spcBef>
            </a:pPr>
            <a:r>
              <a:rPr lang="en-US" dirty="0">
                <a:solidFill>
                  <a:srgbClr val="0000CC"/>
                </a:solidFill>
              </a:rPr>
              <a:t>Bacteria</a:t>
            </a:r>
            <a:endParaRPr lang="en-US" dirty="0"/>
          </a:p>
        </p:txBody>
      </p:sp>
      <p:sp>
        <p:nvSpPr>
          <p:cNvPr id="11280" name="Text Box 16"/>
          <p:cNvSpPr txBox="1">
            <a:spLocks noChangeArrowheads="1"/>
          </p:cNvSpPr>
          <p:nvPr/>
        </p:nvSpPr>
        <p:spPr bwMode="auto">
          <a:xfrm>
            <a:off x="3581400" y="5105400"/>
            <a:ext cx="1295400" cy="396875"/>
          </a:xfrm>
          <a:prstGeom prst="rect">
            <a:avLst/>
          </a:prstGeom>
          <a:noFill/>
          <a:ln w="9525">
            <a:noFill/>
            <a:miter lim="800000"/>
            <a:headEnd/>
            <a:tailEnd/>
          </a:ln>
          <a:effectLst/>
        </p:spPr>
        <p:txBody>
          <a:bodyPr>
            <a:spAutoFit/>
          </a:bodyPr>
          <a:lstStyle/>
          <a:p>
            <a:pPr>
              <a:spcBef>
                <a:spcPct val="50000"/>
              </a:spcBef>
            </a:pPr>
            <a:r>
              <a:rPr lang="en-US" dirty="0"/>
              <a:t>Time</a:t>
            </a:r>
          </a:p>
        </p:txBody>
      </p:sp>
      <p:sp>
        <p:nvSpPr>
          <p:cNvPr id="11281" name="Text Box 17"/>
          <p:cNvSpPr txBox="1">
            <a:spLocks noChangeArrowheads="1"/>
          </p:cNvSpPr>
          <p:nvPr/>
        </p:nvSpPr>
        <p:spPr bwMode="auto">
          <a:xfrm>
            <a:off x="1828800" y="4572000"/>
            <a:ext cx="1219200" cy="396875"/>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rPr>
              <a:t>Fungi</a:t>
            </a:r>
            <a:endParaRPr lang="en-US" dirty="0"/>
          </a:p>
        </p:txBody>
      </p:sp>
      <p:sp>
        <p:nvSpPr>
          <p:cNvPr id="11282" name="Text Box 18"/>
          <p:cNvSpPr txBox="1">
            <a:spLocks noChangeArrowheads="1"/>
          </p:cNvSpPr>
          <p:nvPr/>
        </p:nvSpPr>
        <p:spPr bwMode="auto">
          <a:xfrm>
            <a:off x="3429000" y="4343400"/>
            <a:ext cx="2286000" cy="396875"/>
          </a:xfrm>
          <a:prstGeom prst="rect">
            <a:avLst/>
          </a:prstGeom>
          <a:noFill/>
          <a:ln w="9525">
            <a:noFill/>
            <a:miter lim="800000"/>
            <a:headEnd/>
            <a:tailEnd/>
          </a:ln>
          <a:effectLst/>
        </p:spPr>
        <p:txBody>
          <a:bodyPr>
            <a:spAutoFit/>
          </a:bodyPr>
          <a:lstStyle/>
          <a:p>
            <a:pPr>
              <a:spcBef>
                <a:spcPct val="50000"/>
              </a:spcBef>
            </a:pPr>
            <a:r>
              <a:rPr lang="en-US" dirty="0"/>
              <a:t>Actinomycetes</a:t>
            </a:r>
          </a:p>
        </p:txBody>
      </p:sp>
      <p:sp>
        <p:nvSpPr>
          <p:cNvPr id="11283" name="Line 19"/>
          <p:cNvSpPr>
            <a:spLocks noChangeShapeType="1"/>
          </p:cNvSpPr>
          <p:nvPr/>
        </p:nvSpPr>
        <p:spPr bwMode="auto">
          <a:xfrm flipH="1" flipV="1">
            <a:off x="2209800" y="4495800"/>
            <a:ext cx="152400" cy="228600"/>
          </a:xfrm>
          <a:prstGeom prst="line">
            <a:avLst/>
          </a:prstGeom>
          <a:noFill/>
          <a:ln w="9525">
            <a:solidFill>
              <a:schemeClr val="tx1"/>
            </a:solidFill>
            <a:round/>
            <a:headEnd/>
            <a:tailEnd type="triangle" w="med" len="med"/>
          </a:ln>
          <a:effectLst/>
        </p:spPr>
        <p:txBody>
          <a:bodyPr wrap="none" anchor="ctr"/>
          <a:lstStyle/>
          <a:p>
            <a:endParaRPr lang="en-US" dirty="0"/>
          </a:p>
        </p:txBody>
      </p:sp>
      <p:sp>
        <p:nvSpPr>
          <p:cNvPr id="11284" name="Line 20"/>
          <p:cNvSpPr>
            <a:spLocks noChangeShapeType="1"/>
          </p:cNvSpPr>
          <p:nvPr/>
        </p:nvSpPr>
        <p:spPr bwMode="auto">
          <a:xfrm>
            <a:off x="1905000" y="2743200"/>
            <a:ext cx="0" cy="685800"/>
          </a:xfrm>
          <a:prstGeom prst="line">
            <a:avLst/>
          </a:prstGeom>
          <a:noFill/>
          <a:ln w="9525">
            <a:solidFill>
              <a:schemeClr val="tx1"/>
            </a:solidFill>
            <a:round/>
            <a:headEnd/>
            <a:tailEnd type="triangle" w="med" len="med"/>
          </a:ln>
          <a:effectLst/>
        </p:spPr>
        <p:txBody>
          <a:bodyPr wrap="none" anchor="ctr"/>
          <a:lstStyle/>
          <a:p>
            <a:endParaRPr lang="en-US" dirty="0"/>
          </a:p>
        </p:txBody>
      </p:sp>
      <p:sp>
        <p:nvSpPr>
          <p:cNvPr id="11285" name="Line 21"/>
          <p:cNvSpPr>
            <a:spLocks noChangeShapeType="1"/>
          </p:cNvSpPr>
          <p:nvPr/>
        </p:nvSpPr>
        <p:spPr bwMode="auto">
          <a:xfrm>
            <a:off x="3505200" y="2819400"/>
            <a:ext cx="228600" cy="304800"/>
          </a:xfrm>
          <a:prstGeom prst="line">
            <a:avLst/>
          </a:prstGeom>
          <a:noFill/>
          <a:ln w="9525">
            <a:solidFill>
              <a:schemeClr val="tx1"/>
            </a:solidFill>
            <a:round/>
            <a:headEnd/>
            <a:tailEnd type="triangle" w="med" len="med"/>
          </a:ln>
          <a:effectLst/>
        </p:spPr>
        <p:txBody>
          <a:bodyPr wrap="none" anchor="ctr"/>
          <a:lstStyle/>
          <a:p>
            <a:endParaRPr lang="en-US" dirty="0"/>
          </a:p>
        </p:txBody>
      </p:sp>
      <p:sp>
        <p:nvSpPr>
          <p:cNvPr id="11286" name="Line 22"/>
          <p:cNvSpPr>
            <a:spLocks noChangeShapeType="1"/>
          </p:cNvSpPr>
          <p:nvPr/>
        </p:nvSpPr>
        <p:spPr bwMode="auto">
          <a:xfrm>
            <a:off x="3276600" y="4191000"/>
            <a:ext cx="228600" cy="381000"/>
          </a:xfrm>
          <a:prstGeom prst="line">
            <a:avLst/>
          </a:prstGeom>
          <a:noFill/>
          <a:ln w="9525">
            <a:solidFill>
              <a:schemeClr val="tx1"/>
            </a:solidFill>
            <a:round/>
            <a:headEnd type="triangle" w="med" len="med"/>
            <a:tailEnd/>
          </a:ln>
          <a:effectLst/>
        </p:spPr>
        <p:txBody>
          <a:bodyPr wrap="none" anchor="ctr"/>
          <a:lstStyle/>
          <a:p>
            <a:endParaRPr lang="en-US" dirty="0"/>
          </a:p>
        </p:txBody>
      </p:sp>
      <p:sp>
        <p:nvSpPr>
          <p:cNvPr id="11287" name="Text Box 23"/>
          <p:cNvSpPr txBox="1">
            <a:spLocks noChangeArrowheads="1"/>
          </p:cNvSpPr>
          <p:nvPr/>
        </p:nvSpPr>
        <p:spPr bwMode="auto">
          <a:xfrm>
            <a:off x="8077200" y="2971800"/>
            <a:ext cx="1066800" cy="701675"/>
          </a:xfrm>
          <a:prstGeom prst="rect">
            <a:avLst/>
          </a:prstGeom>
          <a:noFill/>
          <a:ln w="9525">
            <a:noFill/>
            <a:miter lim="800000"/>
            <a:headEnd/>
            <a:tailEnd/>
          </a:ln>
          <a:effectLst/>
        </p:spPr>
        <p:txBody>
          <a:bodyPr>
            <a:spAutoFit/>
          </a:bodyPr>
          <a:lstStyle/>
          <a:p>
            <a:pPr>
              <a:spcBef>
                <a:spcPct val="50000"/>
              </a:spcBef>
            </a:pPr>
            <a:r>
              <a:rPr lang="en-US" dirty="0"/>
              <a:t>Temp ºC</a:t>
            </a:r>
          </a:p>
        </p:txBody>
      </p:sp>
      <p:sp>
        <p:nvSpPr>
          <p:cNvPr id="11288" name="Text Box 24"/>
          <p:cNvSpPr txBox="1">
            <a:spLocks noChangeArrowheads="1"/>
          </p:cNvSpPr>
          <p:nvPr/>
        </p:nvSpPr>
        <p:spPr bwMode="auto">
          <a:xfrm>
            <a:off x="533400" y="2895600"/>
            <a:ext cx="1143000" cy="784830"/>
          </a:xfrm>
          <a:prstGeom prst="rect">
            <a:avLst/>
          </a:prstGeom>
          <a:noFill/>
          <a:ln w="9525">
            <a:noFill/>
            <a:miter lim="800000"/>
            <a:headEnd/>
            <a:tailEnd/>
          </a:ln>
          <a:effectLst/>
        </p:spPr>
        <p:txBody>
          <a:bodyPr>
            <a:spAutoFit/>
          </a:bodyPr>
          <a:lstStyle/>
          <a:p>
            <a:pPr>
              <a:spcBef>
                <a:spcPct val="50000"/>
              </a:spcBef>
            </a:pPr>
            <a:r>
              <a:rPr lang="en-US" sz="1800" dirty="0"/>
              <a:t>Log #</a:t>
            </a:r>
          </a:p>
          <a:p>
            <a:pPr>
              <a:spcBef>
                <a:spcPct val="50000"/>
              </a:spcBef>
            </a:pPr>
            <a:r>
              <a:rPr lang="en-US" dirty="0"/>
              <a:t>cfu’s</a:t>
            </a:r>
            <a:r>
              <a:rPr lang="en-US" sz="1800" dirty="0"/>
              <a:t>/g</a:t>
            </a:r>
          </a:p>
        </p:txBody>
      </p:sp>
      <p:sp>
        <p:nvSpPr>
          <p:cNvPr id="11289" name="Text Box 25"/>
          <p:cNvSpPr txBox="1">
            <a:spLocks noChangeArrowheads="1"/>
          </p:cNvSpPr>
          <p:nvPr/>
        </p:nvSpPr>
        <p:spPr bwMode="auto">
          <a:xfrm>
            <a:off x="1374058" y="6382262"/>
            <a:ext cx="2057400" cy="274638"/>
          </a:xfrm>
          <a:prstGeom prst="rect">
            <a:avLst/>
          </a:prstGeom>
          <a:noFill/>
          <a:ln w="9525">
            <a:noFill/>
            <a:miter lim="800000"/>
            <a:headEnd/>
            <a:tailEnd/>
          </a:ln>
          <a:effectLst/>
        </p:spPr>
        <p:txBody>
          <a:bodyPr>
            <a:spAutoFit/>
          </a:bodyPr>
          <a:lstStyle/>
          <a:p>
            <a:pPr>
              <a:spcBef>
                <a:spcPct val="50000"/>
              </a:spcBef>
            </a:pPr>
            <a:r>
              <a:rPr lang="en-US" sz="1200" dirty="0"/>
              <a:t>Midwest Composting School</a:t>
            </a:r>
          </a:p>
        </p:txBody>
      </p:sp>
      <p:sp>
        <p:nvSpPr>
          <p:cNvPr id="11290" name="Text Box 26"/>
          <p:cNvSpPr txBox="1">
            <a:spLocks noChangeArrowheads="1"/>
          </p:cNvSpPr>
          <p:nvPr/>
        </p:nvSpPr>
        <p:spPr bwMode="auto">
          <a:xfrm>
            <a:off x="3505200" y="5638800"/>
            <a:ext cx="1981200" cy="396875"/>
          </a:xfrm>
          <a:prstGeom prst="rect">
            <a:avLst/>
          </a:prstGeom>
          <a:noFill/>
          <a:ln w="9525">
            <a:noFill/>
            <a:miter lim="800000"/>
            <a:headEnd/>
            <a:tailEnd/>
          </a:ln>
          <a:effectLst/>
        </p:spPr>
        <p:txBody>
          <a:bodyPr>
            <a:spAutoFit/>
          </a:bodyPr>
          <a:lstStyle/>
          <a:p>
            <a:pPr>
              <a:spcBef>
                <a:spcPct val="50000"/>
              </a:spcBef>
            </a:pPr>
            <a:r>
              <a:rPr lang="en-US" dirty="0"/>
              <a:t>F= C º x 1.8 + 32</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04776227"/>
      </p:ext>
    </p:extLst>
  </p:cSld>
  <p:clrMapOvr>
    <a:masterClrMapping/>
  </p:clrMapOvr>
  <p:transition advTm="31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2057400" cy="563562"/>
          </a:xfrm>
        </p:spPr>
        <p:txBody>
          <a:bodyPr>
            <a:normAutofit fontScale="90000"/>
          </a:bodyPr>
          <a:lstStyle/>
          <a:p>
            <a:r>
              <a:rPr lang="en-US" dirty="0" smtClean="0"/>
              <a:t>Curing</a:t>
            </a:r>
            <a:endParaRPr lang="en-US" dirty="0"/>
          </a:p>
        </p:txBody>
      </p:sp>
      <p:sp>
        <p:nvSpPr>
          <p:cNvPr id="3" name="Content Placeholder 2"/>
          <p:cNvSpPr>
            <a:spLocks noGrp="1"/>
          </p:cNvSpPr>
          <p:nvPr>
            <p:ph sz="half" idx="1"/>
          </p:nvPr>
        </p:nvSpPr>
        <p:spPr>
          <a:xfrm>
            <a:off x="685800" y="1371600"/>
            <a:ext cx="8229600" cy="5105400"/>
          </a:xfrm>
        </p:spPr>
        <p:txBody>
          <a:bodyPr>
            <a:normAutofit fontScale="92500" lnSpcReduction="10000"/>
          </a:bodyPr>
          <a:lstStyle/>
          <a:p>
            <a:pPr>
              <a:buNone/>
            </a:pPr>
            <a:r>
              <a:rPr lang="en-US" dirty="0" smtClean="0"/>
              <a:t>Curing</a:t>
            </a:r>
          </a:p>
          <a:p>
            <a:r>
              <a:rPr lang="en-US" dirty="0" smtClean="0"/>
              <a:t>Let it set</a:t>
            </a:r>
          </a:p>
          <a:p>
            <a:r>
              <a:rPr lang="en-US" dirty="0" smtClean="0"/>
              <a:t>Minimal time 1 month</a:t>
            </a:r>
          </a:p>
          <a:p>
            <a:r>
              <a:rPr lang="en-US" dirty="0" smtClean="0"/>
              <a:t>Reduces organic acids and other chemicals</a:t>
            </a:r>
          </a:p>
          <a:p>
            <a:endParaRPr lang="en-US" dirty="0" smtClean="0"/>
          </a:p>
          <a:p>
            <a:pPr>
              <a:buNone/>
            </a:pPr>
            <a:r>
              <a:rPr lang="en-US" dirty="0" smtClean="0"/>
              <a:t>Caution</a:t>
            </a:r>
          </a:p>
          <a:p>
            <a:r>
              <a:rPr lang="en-US" dirty="0" smtClean="0"/>
              <a:t>don’t let pile go anaerobic</a:t>
            </a:r>
          </a:p>
          <a:p>
            <a:endParaRPr lang="en-US" dirty="0" smtClean="0"/>
          </a:p>
          <a:p>
            <a:pPr>
              <a:buNone/>
            </a:pPr>
            <a:r>
              <a:rPr lang="en-US" dirty="0" smtClean="0"/>
              <a:t>End</a:t>
            </a:r>
          </a:p>
          <a:p>
            <a:r>
              <a:rPr lang="en-US" dirty="0" smtClean="0"/>
              <a:t>Pile remains at air temperature</a:t>
            </a:r>
          </a:p>
          <a:p>
            <a:r>
              <a:rPr lang="en-US" dirty="0" smtClean="0"/>
              <a:t>Depends on intended use</a:t>
            </a:r>
          </a:p>
          <a:p>
            <a:pPr lvl="1">
              <a:buNone/>
            </a:pPr>
            <a:endParaRPr lang="en-US" dirty="0" smtClean="0"/>
          </a:p>
          <a:p>
            <a:pPr>
              <a:buNone/>
            </a:pPr>
            <a:endParaRPr lang="en-US" dirty="0" smtClean="0"/>
          </a:p>
          <a:p>
            <a:pPr>
              <a:buNone/>
            </a:pPr>
            <a:endParaRPr lang="en-US" dirty="0" smtClean="0"/>
          </a:p>
          <a:p>
            <a:endParaRPr lang="en-US" dirty="0"/>
          </a:p>
        </p:txBody>
      </p:sp>
      <p:sp>
        <p:nvSpPr>
          <p:cNvPr id="9" name="Rectangle 8"/>
          <p:cNvSpPr/>
          <p:nvPr/>
        </p:nvSpPr>
        <p:spPr>
          <a:xfrm>
            <a:off x="5867400" y="76200"/>
            <a:ext cx="2895600" cy="2019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484167" y="419903"/>
            <a:ext cx="461665" cy="1296252"/>
          </a:xfrm>
          <a:prstGeom prst="rect">
            <a:avLst/>
          </a:prstGeom>
          <a:noFill/>
        </p:spPr>
        <p:txBody>
          <a:bodyPr vert="vert270" wrap="none" rtlCol="0">
            <a:spAutoFit/>
          </a:bodyPr>
          <a:lstStyle/>
          <a:p>
            <a:r>
              <a:rPr lang="en-US" dirty="0" smtClean="0"/>
              <a:t>Temperature</a:t>
            </a:r>
            <a:endParaRPr lang="en-US" dirty="0"/>
          </a:p>
        </p:txBody>
      </p:sp>
      <p:sp>
        <p:nvSpPr>
          <p:cNvPr id="11" name="TextBox 10"/>
          <p:cNvSpPr txBox="1"/>
          <p:nvPr/>
        </p:nvSpPr>
        <p:spPr>
          <a:xfrm>
            <a:off x="6858000" y="2068461"/>
            <a:ext cx="649537" cy="369332"/>
          </a:xfrm>
          <a:prstGeom prst="rect">
            <a:avLst/>
          </a:prstGeom>
          <a:noFill/>
        </p:spPr>
        <p:txBody>
          <a:bodyPr wrap="none" rtlCol="0">
            <a:spAutoFit/>
          </a:bodyPr>
          <a:lstStyle/>
          <a:p>
            <a:r>
              <a:rPr lang="en-US" dirty="0" smtClean="0"/>
              <a:t>Time</a:t>
            </a:r>
            <a:endParaRPr lang="en-US" dirty="0"/>
          </a:p>
        </p:txBody>
      </p:sp>
      <p:sp>
        <p:nvSpPr>
          <p:cNvPr id="12" name="TextBox 11"/>
          <p:cNvSpPr txBox="1"/>
          <p:nvPr/>
        </p:nvSpPr>
        <p:spPr>
          <a:xfrm>
            <a:off x="7991090" y="883363"/>
            <a:ext cx="793807" cy="369332"/>
          </a:xfrm>
          <a:prstGeom prst="rect">
            <a:avLst/>
          </a:prstGeom>
          <a:noFill/>
        </p:spPr>
        <p:txBody>
          <a:bodyPr wrap="none" rtlCol="0">
            <a:spAutoFit/>
          </a:bodyPr>
          <a:lstStyle/>
          <a:p>
            <a:r>
              <a:rPr lang="en-US" dirty="0" smtClean="0"/>
              <a:t>Curing</a:t>
            </a:r>
            <a:endParaRPr lang="en-US" dirty="0"/>
          </a:p>
        </p:txBody>
      </p:sp>
      <p:sp>
        <p:nvSpPr>
          <p:cNvPr id="14" name="Freeform 13"/>
          <p:cNvSpPr/>
          <p:nvPr/>
        </p:nvSpPr>
        <p:spPr>
          <a:xfrm>
            <a:off x="5867401" y="307516"/>
            <a:ext cx="2895600" cy="1204816"/>
          </a:xfrm>
          <a:custGeom>
            <a:avLst/>
            <a:gdLst>
              <a:gd name="connsiteX0" fmla="*/ 0 w 3480619"/>
              <a:gd name="connsiteY0" fmla="*/ 1081549 h 1387878"/>
              <a:gd name="connsiteX1" fmla="*/ 9832 w 3480619"/>
              <a:gd name="connsiteY1" fmla="*/ 1032387 h 1387878"/>
              <a:gd name="connsiteX2" fmla="*/ 29497 w 3480619"/>
              <a:gd name="connsiteY2" fmla="*/ 973394 h 1387878"/>
              <a:gd name="connsiteX3" fmla="*/ 39329 w 3480619"/>
              <a:gd name="connsiteY3" fmla="*/ 943897 h 1387878"/>
              <a:gd name="connsiteX4" fmla="*/ 49161 w 3480619"/>
              <a:gd name="connsiteY4" fmla="*/ 904568 h 1387878"/>
              <a:gd name="connsiteX5" fmla="*/ 68826 w 3480619"/>
              <a:gd name="connsiteY5" fmla="*/ 845575 h 1387878"/>
              <a:gd name="connsiteX6" fmla="*/ 78658 w 3480619"/>
              <a:gd name="connsiteY6" fmla="*/ 766916 h 1387878"/>
              <a:gd name="connsiteX7" fmla="*/ 98323 w 3480619"/>
              <a:gd name="connsiteY7" fmla="*/ 698091 h 1387878"/>
              <a:gd name="connsiteX8" fmla="*/ 108155 w 3480619"/>
              <a:gd name="connsiteY8" fmla="*/ 648929 h 1387878"/>
              <a:gd name="connsiteX9" fmla="*/ 137652 w 3480619"/>
              <a:gd name="connsiteY9" fmla="*/ 560439 h 1387878"/>
              <a:gd name="connsiteX10" fmla="*/ 147484 w 3480619"/>
              <a:gd name="connsiteY10" fmla="*/ 530942 h 1387878"/>
              <a:gd name="connsiteX11" fmla="*/ 157316 w 3480619"/>
              <a:gd name="connsiteY11" fmla="*/ 403123 h 1387878"/>
              <a:gd name="connsiteX12" fmla="*/ 167148 w 3480619"/>
              <a:gd name="connsiteY12" fmla="*/ 373626 h 1387878"/>
              <a:gd name="connsiteX13" fmla="*/ 176981 w 3480619"/>
              <a:gd name="connsiteY13" fmla="*/ 334297 h 1387878"/>
              <a:gd name="connsiteX14" fmla="*/ 186813 w 3480619"/>
              <a:gd name="connsiteY14" fmla="*/ 206478 h 1387878"/>
              <a:gd name="connsiteX15" fmla="*/ 196645 w 3480619"/>
              <a:gd name="connsiteY15" fmla="*/ 176981 h 1387878"/>
              <a:gd name="connsiteX16" fmla="*/ 226142 w 3480619"/>
              <a:gd name="connsiteY16" fmla="*/ 78658 h 1387878"/>
              <a:gd name="connsiteX17" fmla="*/ 245807 w 3480619"/>
              <a:gd name="connsiteY17" fmla="*/ 19665 h 1387878"/>
              <a:gd name="connsiteX18" fmla="*/ 304800 w 3480619"/>
              <a:gd name="connsiteY18" fmla="*/ 0 h 1387878"/>
              <a:gd name="connsiteX19" fmla="*/ 462116 w 3480619"/>
              <a:gd name="connsiteY19" fmla="*/ 9833 h 1387878"/>
              <a:gd name="connsiteX20" fmla="*/ 501445 w 3480619"/>
              <a:gd name="connsiteY20" fmla="*/ 157316 h 1387878"/>
              <a:gd name="connsiteX21" fmla="*/ 560439 w 3480619"/>
              <a:gd name="connsiteY21" fmla="*/ 186813 h 1387878"/>
              <a:gd name="connsiteX22" fmla="*/ 589936 w 3480619"/>
              <a:gd name="connsiteY22" fmla="*/ 157316 h 1387878"/>
              <a:gd name="connsiteX23" fmla="*/ 629265 w 3480619"/>
              <a:gd name="connsiteY23" fmla="*/ 98323 h 1387878"/>
              <a:gd name="connsiteX24" fmla="*/ 639097 w 3480619"/>
              <a:gd name="connsiteY24" fmla="*/ 68826 h 1387878"/>
              <a:gd name="connsiteX25" fmla="*/ 688258 w 3480619"/>
              <a:gd name="connsiteY25" fmla="*/ 9833 h 1387878"/>
              <a:gd name="connsiteX26" fmla="*/ 786581 w 3480619"/>
              <a:gd name="connsiteY26" fmla="*/ 19665 h 1387878"/>
              <a:gd name="connsiteX27" fmla="*/ 816078 w 3480619"/>
              <a:gd name="connsiteY27" fmla="*/ 29497 h 1387878"/>
              <a:gd name="connsiteX28" fmla="*/ 845574 w 3480619"/>
              <a:gd name="connsiteY28" fmla="*/ 147484 h 1387878"/>
              <a:gd name="connsiteX29" fmla="*/ 855407 w 3480619"/>
              <a:gd name="connsiteY29" fmla="*/ 176981 h 1387878"/>
              <a:gd name="connsiteX30" fmla="*/ 884903 w 3480619"/>
              <a:gd name="connsiteY30" fmla="*/ 186813 h 1387878"/>
              <a:gd name="connsiteX31" fmla="*/ 924232 w 3480619"/>
              <a:gd name="connsiteY31" fmla="*/ 226142 h 1387878"/>
              <a:gd name="connsiteX32" fmla="*/ 943897 w 3480619"/>
              <a:gd name="connsiteY32" fmla="*/ 255639 h 1387878"/>
              <a:gd name="connsiteX33" fmla="*/ 1002890 w 3480619"/>
              <a:gd name="connsiteY33" fmla="*/ 275304 h 1387878"/>
              <a:gd name="connsiteX34" fmla="*/ 1022555 w 3480619"/>
              <a:gd name="connsiteY34" fmla="*/ 206478 h 1387878"/>
              <a:gd name="connsiteX35" fmla="*/ 1042219 w 3480619"/>
              <a:gd name="connsiteY35" fmla="*/ 147484 h 1387878"/>
              <a:gd name="connsiteX36" fmla="*/ 1071716 w 3480619"/>
              <a:gd name="connsiteY36" fmla="*/ 137652 h 1387878"/>
              <a:gd name="connsiteX37" fmla="*/ 1091381 w 3480619"/>
              <a:gd name="connsiteY37" fmla="*/ 108155 h 1387878"/>
              <a:gd name="connsiteX38" fmla="*/ 1199536 w 3480619"/>
              <a:gd name="connsiteY38" fmla="*/ 137652 h 1387878"/>
              <a:gd name="connsiteX39" fmla="*/ 1219200 w 3480619"/>
              <a:gd name="connsiteY39" fmla="*/ 167149 h 1387878"/>
              <a:gd name="connsiteX40" fmla="*/ 1248697 w 3480619"/>
              <a:gd name="connsiteY40" fmla="*/ 255639 h 1387878"/>
              <a:gd name="connsiteX41" fmla="*/ 1258529 w 3480619"/>
              <a:gd name="connsiteY41" fmla="*/ 285136 h 1387878"/>
              <a:gd name="connsiteX42" fmla="*/ 1268361 w 3480619"/>
              <a:gd name="connsiteY42" fmla="*/ 314633 h 1387878"/>
              <a:gd name="connsiteX43" fmla="*/ 1327355 w 3480619"/>
              <a:gd name="connsiteY43" fmla="*/ 344129 h 1387878"/>
              <a:gd name="connsiteX44" fmla="*/ 1386348 w 3480619"/>
              <a:gd name="connsiteY44" fmla="*/ 353962 h 1387878"/>
              <a:gd name="connsiteX45" fmla="*/ 1524000 w 3480619"/>
              <a:gd name="connsiteY45" fmla="*/ 363794 h 1387878"/>
              <a:gd name="connsiteX46" fmla="*/ 1553497 w 3480619"/>
              <a:gd name="connsiteY46" fmla="*/ 373626 h 1387878"/>
              <a:gd name="connsiteX47" fmla="*/ 1582994 w 3480619"/>
              <a:gd name="connsiteY47" fmla="*/ 432620 h 1387878"/>
              <a:gd name="connsiteX48" fmla="*/ 1602658 w 3480619"/>
              <a:gd name="connsiteY48" fmla="*/ 462116 h 1387878"/>
              <a:gd name="connsiteX49" fmla="*/ 1651819 w 3480619"/>
              <a:gd name="connsiteY49" fmla="*/ 599768 h 1387878"/>
              <a:gd name="connsiteX50" fmla="*/ 1671484 w 3480619"/>
              <a:gd name="connsiteY50" fmla="*/ 629265 h 1387878"/>
              <a:gd name="connsiteX51" fmla="*/ 1730478 w 3480619"/>
              <a:gd name="connsiteY51" fmla="*/ 648929 h 1387878"/>
              <a:gd name="connsiteX52" fmla="*/ 1759974 w 3480619"/>
              <a:gd name="connsiteY52" fmla="*/ 668594 h 1387878"/>
              <a:gd name="connsiteX53" fmla="*/ 1799303 w 3480619"/>
              <a:gd name="connsiteY53" fmla="*/ 727587 h 1387878"/>
              <a:gd name="connsiteX54" fmla="*/ 1828800 w 3480619"/>
              <a:gd name="connsiteY54" fmla="*/ 747252 h 1387878"/>
              <a:gd name="connsiteX55" fmla="*/ 1877961 w 3480619"/>
              <a:gd name="connsiteY55" fmla="*/ 806245 h 1387878"/>
              <a:gd name="connsiteX56" fmla="*/ 1897626 w 3480619"/>
              <a:gd name="connsiteY56" fmla="*/ 835742 h 1387878"/>
              <a:gd name="connsiteX57" fmla="*/ 1956619 w 3480619"/>
              <a:gd name="connsiteY57" fmla="*/ 855407 h 1387878"/>
              <a:gd name="connsiteX58" fmla="*/ 1986116 w 3480619"/>
              <a:gd name="connsiteY58" fmla="*/ 865239 h 1387878"/>
              <a:gd name="connsiteX59" fmla="*/ 2123768 w 3480619"/>
              <a:gd name="connsiteY59" fmla="*/ 894736 h 1387878"/>
              <a:gd name="connsiteX60" fmla="*/ 2182761 w 3480619"/>
              <a:gd name="connsiteY60" fmla="*/ 914400 h 1387878"/>
              <a:gd name="connsiteX61" fmla="*/ 2231923 w 3480619"/>
              <a:gd name="connsiteY61" fmla="*/ 924233 h 1387878"/>
              <a:gd name="connsiteX62" fmla="*/ 2290916 w 3480619"/>
              <a:gd name="connsiteY62" fmla="*/ 943897 h 1387878"/>
              <a:gd name="connsiteX63" fmla="*/ 2349910 w 3480619"/>
              <a:gd name="connsiteY63" fmla="*/ 963562 h 1387878"/>
              <a:gd name="connsiteX64" fmla="*/ 2438400 w 3480619"/>
              <a:gd name="connsiteY64" fmla="*/ 1002891 h 1387878"/>
              <a:gd name="connsiteX65" fmla="*/ 2644878 w 3480619"/>
              <a:gd name="connsiteY65" fmla="*/ 1071716 h 1387878"/>
              <a:gd name="connsiteX66" fmla="*/ 2703871 w 3480619"/>
              <a:gd name="connsiteY66" fmla="*/ 1091381 h 1387878"/>
              <a:gd name="connsiteX67" fmla="*/ 2733368 w 3480619"/>
              <a:gd name="connsiteY67" fmla="*/ 1101213 h 1387878"/>
              <a:gd name="connsiteX68" fmla="*/ 2782529 w 3480619"/>
              <a:gd name="connsiteY68" fmla="*/ 1150375 h 1387878"/>
              <a:gd name="connsiteX69" fmla="*/ 2802194 w 3480619"/>
              <a:gd name="connsiteY69" fmla="*/ 1179871 h 1387878"/>
              <a:gd name="connsiteX70" fmla="*/ 3048000 w 3480619"/>
              <a:gd name="connsiteY70" fmla="*/ 1209368 h 1387878"/>
              <a:gd name="connsiteX71" fmla="*/ 3106994 w 3480619"/>
              <a:gd name="connsiteY71" fmla="*/ 1258529 h 1387878"/>
              <a:gd name="connsiteX72" fmla="*/ 3116826 w 3480619"/>
              <a:gd name="connsiteY72" fmla="*/ 1288026 h 1387878"/>
              <a:gd name="connsiteX73" fmla="*/ 3195484 w 3480619"/>
              <a:gd name="connsiteY73" fmla="*/ 1317523 h 1387878"/>
              <a:gd name="connsiteX74" fmla="*/ 3234813 w 3480619"/>
              <a:gd name="connsiteY74" fmla="*/ 1337187 h 1387878"/>
              <a:gd name="connsiteX75" fmla="*/ 3352800 w 3480619"/>
              <a:gd name="connsiteY75" fmla="*/ 1356852 h 1387878"/>
              <a:gd name="connsiteX76" fmla="*/ 3382297 w 3480619"/>
              <a:gd name="connsiteY76" fmla="*/ 1376516 h 1387878"/>
              <a:gd name="connsiteX77" fmla="*/ 3480619 w 3480619"/>
              <a:gd name="connsiteY77" fmla="*/ 1386349 h 138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480619" h="1387878">
                <a:moveTo>
                  <a:pt x="0" y="1081549"/>
                </a:moveTo>
                <a:cubicBezTo>
                  <a:pt x="3277" y="1065162"/>
                  <a:pt x="5435" y="1048510"/>
                  <a:pt x="9832" y="1032387"/>
                </a:cubicBezTo>
                <a:cubicBezTo>
                  <a:pt x="15286" y="1012389"/>
                  <a:pt x="22942" y="993058"/>
                  <a:pt x="29497" y="973394"/>
                </a:cubicBezTo>
                <a:cubicBezTo>
                  <a:pt x="32774" y="963562"/>
                  <a:pt x="36815" y="953952"/>
                  <a:pt x="39329" y="943897"/>
                </a:cubicBezTo>
                <a:cubicBezTo>
                  <a:pt x="42606" y="930787"/>
                  <a:pt x="45278" y="917511"/>
                  <a:pt x="49161" y="904568"/>
                </a:cubicBezTo>
                <a:cubicBezTo>
                  <a:pt x="55117" y="884714"/>
                  <a:pt x="68826" y="845575"/>
                  <a:pt x="68826" y="845575"/>
                </a:cubicBezTo>
                <a:cubicBezTo>
                  <a:pt x="72103" y="819355"/>
                  <a:pt x="74314" y="792980"/>
                  <a:pt x="78658" y="766916"/>
                </a:cubicBezTo>
                <a:cubicBezTo>
                  <a:pt x="87856" y="711725"/>
                  <a:pt x="86630" y="744861"/>
                  <a:pt x="98323" y="698091"/>
                </a:cubicBezTo>
                <a:cubicBezTo>
                  <a:pt x="102376" y="681878"/>
                  <a:pt x="103758" y="665052"/>
                  <a:pt x="108155" y="648929"/>
                </a:cubicBezTo>
                <a:cubicBezTo>
                  <a:pt x="108166" y="648889"/>
                  <a:pt x="132729" y="575207"/>
                  <a:pt x="137652" y="560439"/>
                </a:cubicBezTo>
                <a:lnTo>
                  <a:pt x="147484" y="530942"/>
                </a:lnTo>
                <a:cubicBezTo>
                  <a:pt x="150761" y="488336"/>
                  <a:pt x="152016" y="445525"/>
                  <a:pt x="157316" y="403123"/>
                </a:cubicBezTo>
                <a:cubicBezTo>
                  <a:pt x="158601" y="392839"/>
                  <a:pt x="164301" y="383591"/>
                  <a:pt x="167148" y="373626"/>
                </a:cubicBezTo>
                <a:cubicBezTo>
                  <a:pt x="170860" y="360633"/>
                  <a:pt x="173703" y="347407"/>
                  <a:pt x="176981" y="334297"/>
                </a:cubicBezTo>
                <a:cubicBezTo>
                  <a:pt x="180258" y="291691"/>
                  <a:pt x="181513" y="248880"/>
                  <a:pt x="186813" y="206478"/>
                </a:cubicBezTo>
                <a:cubicBezTo>
                  <a:pt x="188098" y="196194"/>
                  <a:pt x="193798" y="186946"/>
                  <a:pt x="196645" y="176981"/>
                </a:cubicBezTo>
                <a:cubicBezTo>
                  <a:pt x="226363" y="72971"/>
                  <a:pt x="179415" y="218842"/>
                  <a:pt x="226142" y="78658"/>
                </a:cubicBezTo>
                <a:cubicBezTo>
                  <a:pt x="226142" y="78657"/>
                  <a:pt x="245806" y="19665"/>
                  <a:pt x="245807" y="19665"/>
                </a:cubicBezTo>
                <a:lnTo>
                  <a:pt x="304800" y="0"/>
                </a:lnTo>
                <a:cubicBezTo>
                  <a:pt x="357239" y="3278"/>
                  <a:pt x="410702" y="-991"/>
                  <a:pt x="462116" y="9833"/>
                </a:cubicBezTo>
                <a:cubicBezTo>
                  <a:pt x="515746" y="21124"/>
                  <a:pt x="501168" y="156347"/>
                  <a:pt x="501445" y="157316"/>
                </a:cubicBezTo>
                <a:cubicBezTo>
                  <a:pt x="505458" y="171361"/>
                  <a:pt x="549645" y="183215"/>
                  <a:pt x="560439" y="186813"/>
                </a:cubicBezTo>
                <a:cubicBezTo>
                  <a:pt x="570271" y="176981"/>
                  <a:pt x="581399" y="168292"/>
                  <a:pt x="589936" y="157316"/>
                </a:cubicBezTo>
                <a:cubicBezTo>
                  <a:pt x="604446" y="138661"/>
                  <a:pt x="629265" y="98323"/>
                  <a:pt x="629265" y="98323"/>
                </a:cubicBezTo>
                <a:cubicBezTo>
                  <a:pt x="632542" y="88491"/>
                  <a:pt x="634462" y="78096"/>
                  <a:pt x="639097" y="68826"/>
                </a:cubicBezTo>
                <a:cubicBezTo>
                  <a:pt x="652786" y="41446"/>
                  <a:pt x="666511" y="31579"/>
                  <a:pt x="688258" y="9833"/>
                </a:cubicBezTo>
                <a:cubicBezTo>
                  <a:pt x="721032" y="13110"/>
                  <a:pt x="754026" y="14657"/>
                  <a:pt x="786581" y="19665"/>
                </a:cubicBezTo>
                <a:cubicBezTo>
                  <a:pt x="796825" y="21241"/>
                  <a:pt x="810054" y="21063"/>
                  <a:pt x="816078" y="29497"/>
                </a:cubicBezTo>
                <a:cubicBezTo>
                  <a:pt x="835304" y="56414"/>
                  <a:pt x="838818" y="117084"/>
                  <a:pt x="845574" y="147484"/>
                </a:cubicBezTo>
                <a:cubicBezTo>
                  <a:pt x="847822" y="157601"/>
                  <a:pt x="848078" y="169652"/>
                  <a:pt x="855407" y="176981"/>
                </a:cubicBezTo>
                <a:cubicBezTo>
                  <a:pt x="862735" y="184309"/>
                  <a:pt x="875071" y="183536"/>
                  <a:pt x="884903" y="186813"/>
                </a:cubicBezTo>
                <a:cubicBezTo>
                  <a:pt x="906357" y="251171"/>
                  <a:pt x="876560" y="188004"/>
                  <a:pt x="924232" y="226142"/>
                </a:cubicBezTo>
                <a:cubicBezTo>
                  <a:pt x="933460" y="233524"/>
                  <a:pt x="933876" y="249376"/>
                  <a:pt x="943897" y="255639"/>
                </a:cubicBezTo>
                <a:cubicBezTo>
                  <a:pt x="961474" y="266625"/>
                  <a:pt x="1002890" y="275304"/>
                  <a:pt x="1002890" y="275304"/>
                </a:cubicBezTo>
                <a:cubicBezTo>
                  <a:pt x="1035917" y="176230"/>
                  <a:pt x="985541" y="329863"/>
                  <a:pt x="1022555" y="206478"/>
                </a:cubicBezTo>
                <a:cubicBezTo>
                  <a:pt x="1028511" y="186624"/>
                  <a:pt x="1022554" y="154039"/>
                  <a:pt x="1042219" y="147484"/>
                </a:cubicBezTo>
                <a:lnTo>
                  <a:pt x="1071716" y="137652"/>
                </a:lnTo>
                <a:cubicBezTo>
                  <a:pt x="1078271" y="127820"/>
                  <a:pt x="1079793" y="110473"/>
                  <a:pt x="1091381" y="108155"/>
                </a:cubicBezTo>
                <a:cubicBezTo>
                  <a:pt x="1147871" y="96857"/>
                  <a:pt x="1163211" y="113435"/>
                  <a:pt x="1199536" y="137652"/>
                </a:cubicBezTo>
                <a:cubicBezTo>
                  <a:pt x="1206091" y="147484"/>
                  <a:pt x="1214401" y="156351"/>
                  <a:pt x="1219200" y="167149"/>
                </a:cubicBezTo>
                <a:cubicBezTo>
                  <a:pt x="1219206" y="167163"/>
                  <a:pt x="1243779" y="240884"/>
                  <a:pt x="1248697" y="255639"/>
                </a:cubicBezTo>
                <a:lnTo>
                  <a:pt x="1258529" y="285136"/>
                </a:lnTo>
                <a:cubicBezTo>
                  <a:pt x="1261806" y="294968"/>
                  <a:pt x="1259737" y="308884"/>
                  <a:pt x="1268361" y="314633"/>
                </a:cubicBezTo>
                <a:cubicBezTo>
                  <a:pt x="1294879" y="332311"/>
                  <a:pt x="1296823" y="337344"/>
                  <a:pt x="1327355" y="344129"/>
                </a:cubicBezTo>
                <a:cubicBezTo>
                  <a:pt x="1346816" y="348454"/>
                  <a:pt x="1366511" y="351978"/>
                  <a:pt x="1386348" y="353962"/>
                </a:cubicBezTo>
                <a:cubicBezTo>
                  <a:pt x="1432121" y="358539"/>
                  <a:pt x="1478116" y="360517"/>
                  <a:pt x="1524000" y="363794"/>
                </a:cubicBezTo>
                <a:cubicBezTo>
                  <a:pt x="1533832" y="367071"/>
                  <a:pt x="1545404" y="367152"/>
                  <a:pt x="1553497" y="373626"/>
                </a:cubicBezTo>
                <a:cubicBezTo>
                  <a:pt x="1576976" y="392409"/>
                  <a:pt x="1571120" y="408873"/>
                  <a:pt x="1582994" y="432620"/>
                </a:cubicBezTo>
                <a:cubicBezTo>
                  <a:pt x="1588279" y="443189"/>
                  <a:pt x="1596103" y="452284"/>
                  <a:pt x="1602658" y="462116"/>
                </a:cubicBezTo>
                <a:cubicBezTo>
                  <a:pt x="1615421" y="564226"/>
                  <a:pt x="1597833" y="518789"/>
                  <a:pt x="1651819" y="599768"/>
                </a:cubicBezTo>
                <a:cubicBezTo>
                  <a:pt x="1658374" y="609600"/>
                  <a:pt x="1660273" y="625528"/>
                  <a:pt x="1671484" y="629265"/>
                </a:cubicBezTo>
                <a:lnTo>
                  <a:pt x="1730478" y="648929"/>
                </a:lnTo>
                <a:cubicBezTo>
                  <a:pt x="1740310" y="655484"/>
                  <a:pt x="1752193" y="659701"/>
                  <a:pt x="1759974" y="668594"/>
                </a:cubicBezTo>
                <a:cubicBezTo>
                  <a:pt x="1775537" y="686380"/>
                  <a:pt x="1779639" y="714477"/>
                  <a:pt x="1799303" y="727587"/>
                </a:cubicBezTo>
                <a:lnTo>
                  <a:pt x="1828800" y="747252"/>
                </a:lnTo>
                <a:cubicBezTo>
                  <a:pt x="1877625" y="820489"/>
                  <a:pt x="1814873" y="730540"/>
                  <a:pt x="1877961" y="806245"/>
                </a:cubicBezTo>
                <a:cubicBezTo>
                  <a:pt x="1885526" y="815323"/>
                  <a:pt x="1887605" y="829479"/>
                  <a:pt x="1897626" y="835742"/>
                </a:cubicBezTo>
                <a:cubicBezTo>
                  <a:pt x="1915203" y="846728"/>
                  <a:pt x="1936955" y="848852"/>
                  <a:pt x="1956619" y="855407"/>
                </a:cubicBezTo>
                <a:cubicBezTo>
                  <a:pt x="1966451" y="858684"/>
                  <a:pt x="1975893" y="863535"/>
                  <a:pt x="1986116" y="865239"/>
                </a:cubicBezTo>
                <a:cubicBezTo>
                  <a:pt x="2035630" y="873491"/>
                  <a:pt x="2074762" y="878401"/>
                  <a:pt x="2123768" y="894736"/>
                </a:cubicBezTo>
                <a:cubicBezTo>
                  <a:pt x="2143432" y="901291"/>
                  <a:pt x="2162436" y="910335"/>
                  <a:pt x="2182761" y="914400"/>
                </a:cubicBezTo>
                <a:cubicBezTo>
                  <a:pt x="2199148" y="917678"/>
                  <a:pt x="2215800" y="919836"/>
                  <a:pt x="2231923" y="924233"/>
                </a:cubicBezTo>
                <a:cubicBezTo>
                  <a:pt x="2251921" y="929687"/>
                  <a:pt x="2271252" y="937342"/>
                  <a:pt x="2290916" y="943897"/>
                </a:cubicBezTo>
                <a:cubicBezTo>
                  <a:pt x="2290921" y="943899"/>
                  <a:pt x="2349906" y="963559"/>
                  <a:pt x="2349910" y="963562"/>
                </a:cubicBezTo>
                <a:cubicBezTo>
                  <a:pt x="2396653" y="994723"/>
                  <a:pt x="2368198" y="979490"/>
                  <a:pt x="2438400" y="1002891"/>
                </a:cubicBezTo>
                <a:lnTo>
                  <a:pt x="2644878" y="1071716"/>
                </a:lnTo>
                <a:lnTo>
                  <a:pt x="2703871" y="1091381"/>
                </a:lnTo>
                <a:lnTo>
                  <a:pt x="2733368" y="1101213"/>
                </a:lnTo>
                <a:cubicBezTo>
                  <a:pt x="2785800" y="1179863"/>
                  <a:pt x="2716987" y="1084834"/>
                  <a:pt x="2782529" y="1150375"/>
                </a:cubicBezTo>
                <a:cubicBezTo>
                  <a:pt x="2790885" y="1158731"/>
                  <a:pt x="2792173" y="1173608"/>
                  <a:pt x="2802194" y="1179871"/>
                </a:cubicBezTo>
                <a:cubicBezTo>
                  <a:pt x="2860140" y="1216087"/>
                  <a:pt x="3021601" y="1207979"/>
                  <a:pt x="3048000" y="1209368"/>
                </a:cubicBezTo>
                <a:cubicBezTo>
                  <a:pt x="3069763" y="1223877"/>
                  <a:pt x="3091854" y="1235820"/>
                  <a:pt x="3106994" y="1258529"/>
                </a:cubicBezTo>
                <a:cubicBezTo>
                  <a:pt x="3112743" y="1267152"/>
                  <a:pt x="3110352" y="1279933"/>
                  <a:pt x="3116826" y="1288026"/>
                </a:cubicBezTo>
                <a:cubicBezTo>
                  <a:pt x="3136116" y="1312139"/>
                  <a:pt x="3168834" y="1312193"/>
                  <a:pt x="3195484" y="1317523"/>
                </a:cubicBezTo>
                <a:cubicBezTo>
                  <a:pt x="3208594" y="1324078"/>
                  <a:pt x="3220594" y="1333632"/>
                  <a:pt x="3234813" y="1337187"/>
                </a:cubicBezTo>
                <a:cubicBezTo>
                  <a:pt x="3273494" y="1346857"/>
                  <a:pt x="3352800" y="1356852"/>
                  <a:pt x="3352800" y="1356852"/>
                </a:cubicBezTo>
                <a:cubicBezTo>
                  <a:pt x="3362632" y="1363407"/>
                  <a:pt x="3371728" y="1371231"/>
                  <a:pt x="3382297" y="1376516"/>
                </a:cubicBezTo>
                <a:cubicBezTo>
                  <a:pt x="3416473" y="1393604"/>
                  <a:pt x="3439247" y="1386349"/>
                  <a:pt x="3480619" y="138634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9049463"/>
      </p:ext>
    </p:extLst>
  </p:cSld>
  <p:clrMapOvr>
    <a:masterClrMapping/>
  </p:clrMapOvr>
  <p:transition spd="slow" advTm="267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http://solvita.com/compost.html</a:t>
            </a:r>
            <a:endParaRPr lang="en-US" dirty="0"/>
          </a:p>
        </p:txBody>
      </p:sp>
      <p:sp>
        <p:nvSpPr>
          <p:cNvPr id="3" name="Content Placeholder 2"/>
          <p:cNvSpPr>
            <a:spLocks noGrp="1"/>
          </p:cNvSpPr>
          <p:nvPr>
            <p:ph idx="1"/>
          </p:nvPr>
        </p:nvSpPr>
        <p:spPr/>
        <p:txBody>
          <a:bodyPr/>
          <a:lstStyle/>
          <a:p>
            <a:endParaRPr lang="en-US" dirty="0"/>
          </a:p>
        </p:txBody>
      </p:sp>
      <p:pic>
        <p:nvPicPr>
          <p:cNvPr id="402435" name="Picture 3"/>
          <p:cNvPicPr>
            <a:picLocks noChangeAspect="1" noChangeArrowheads="1"/>
          </p:cNvPicPr>
          <p:nvPr/>
        </p:nvPicPr>
        <p:blipFill rotWithShape="1">
          <a:blip r:embed="rId5" cstate="print"/>
          <a:srcRect l="10286" t="11428" r="12000" b="5715"/>
          <a:stretch/>
        </p:blipFill>
        <p:spPr bwMode="auto">
          <a:xfrm>
            <a:off x="1447800" y="1371600"/>
            <a:ext cx="5181600" cy="44196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80182916"/>
      </p:ext>
    </p:extLst>
  </p:cSld>
  <p:clrMapOvr>
    <a:masterClrMapping/>
  </p:clrMapOvr>
  <p:transition spd="slow" advTm="230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8599" y="0"/>
            <a:ext cx="9372599" cy="6858000"/>
          </a:xfrm>
          <a:prstGeom prst="rect">
            <a:avLst/>
          </a:prstGeom>
        </p:spPr>
      </p:pic>
      <p:sp>
        <p:nvSpPr>
          <p:cNvPr id="2" name="Title 1"/>
          <p:cNvSpPr>
            <a:spLocks noGrp="1"/>
          </p:cNvSpPr>
          <p:nvPr>
            <p:ph type="title"/>
          </p:nvPr>
        </p:nvSpPr>
        <p:spPr>
          <a:xfrm>
            <a:off x="457200" y="304800"/>
            <a:ext cx="7772400" cy="1143000"/>
          </a:xfrm>
        </p:spPr>
        <p:txBody>
          <a:bodyPr>
            <a:normAutofit/>
          </a:bodyPr>
          <a:lstStyle/>
          <a:p>
            <a:r>
              <a:rPr lang="en-US" b="1" dirty="0" smtClean="0">
                <a:solidFill>
                  <a:schemeClr val="bg1"/>
                </a:solidFill>
              </a:rPr>
              <a:t>Compost Benefits to Soil</a:t>
            </a:r>
            <a:endParaRPr lang="en-US" dirty="0">
              <a:solidFill>
                <a:schemeClr val="bg1"/>
              </a:solidFill>
            </a:endParaRPr>
          </a:p>
        </p:txBody>
      </p:sp>
      <p:sp>
        <p:nvSpPr>
          <p:cNvPr id="3" name="Text Placeholder 2"/>
          <p:cNvSpPr>
            <a:spLocks noGrp="1"/>
          </p:cNvSpPr>
          <p:nvPr>
            <p:ph type="body" sz="half" idx="1"/>
          </p:nvPr>
        </p:nvSpPr>
        <p:spPr>
          <a:xfrm>
            <a:off x="304800" y="1524000"/>
            <a:ext cx="8610600" cy="4897438"/>
          </a:xfrm>
        </p:spPr>
        <p:txBody>
          <a:bodyPr>
            <a:noAutofit/>
          </a:bodyPr>
          <a:lstStyle/>
          <a:p>
            <a:pPr>
              <a:spcBef>
                <a:spcPts val="0"/>
              </a:spcBef>
            </a:pPr>
            <a:r>
              <a:rPr lang="en-US" sz="3200" b="1" dirty="0" smtClean="0">
                <a:solidFill>
                  <a:schemeClr val="bg1"/>
                </a:solidFill>
              </a:rPr>
              <a:t>Improves soil structure and strength, increasing porosity and decreasing compaction</a:t>
            </a:r>
          </a:p>
          <a:p>
            <a:pPr>
              <a:spcBef>
                <a:spcPts val="0"/>
              </a:spcBef>
            </a:pPr>
            <a:r>
              <a:rPr lang="en-US" sz="3200" b="1" dirty="0" smtClean="0">
                <a:solidFill>
                  <a:schemeClr val="bg1"/>
                </a:solidFill>
              </a:rPr>
              <a:t>Decreases bulk density</a:t>
            </a:r>
          </a:p>
          <a:p>
            <a:pPr>
              <a:spcBef>
                <a:spcPts val="0"/>
              </a:spcBef>
            </a:pPr>
            <a:r>
              <a:rPr lang="en-US" sz="3200" b="1" dirty="0" smtClean="0">
                <a:solidFill>
                  <a:schemeClr val="bg1"/>
                </a:solidFill>
              </a:rPr>
              <a:t>Increases water infiltration, permeability and</a:t>
            </a:r>
          </a:p>
          <a:p>
            <a:pPr marL="0" indent="0">
              <a:spcBef>
                <a:spcPts val="0"/>
              </a:spcBef>
              <a:buNone/>
            </a:pPr>
            <a:r>
              <a:rPr lang="en-US" sz="3200" b="1" dirty="0">
                <a:solidFill>
                  <a:schemeClr val="bg1"/>
                </a:solidFill>
              </a:rPr>
              <a:t> </a:t>
            </a:r>
            <a:r>
              <a:rPr lang="en-US" sz="3200" b="1" dirty="0" smtClean="0">
                <a:solidFill>
                  <a:schemeClr val="bg1"/>
                </a:solidFill>
              </a:rPr>
              <a:t>   increased water holding capacity </a:t>
            </a:r>
          </a:p>
          <a:p>
            <a:pPr>
              <a:spcBef>
                <a:spcPts val="0"/>
              </a:spcBef>
            </a:pPr>
            <a:r>
              <a:rPr lang="en-US" sz="3200" b="1" dirty="0" smtClean="0">
                <a:solidFill>
                  <a:schemeClr val="bg1"/>
                </a:solidFill>
              </a:rPr>
              <a:t>Increases cation exchange capacity </a:t>
            </a:r>
          </a:p>
          <a:p>
            <a:pPr>
              <a:spcBef>
                <a:spcPts val="0"/>
              </a:spcBef>
            </a:pPr>
            <a:r>
              <a:rPr lang="en-US" sz="3200" b="1" dirty="0" smtClean="0">
                <a:solidFill>
                  <a:schemeClr val="bg1"/>
                </a:solidFill>
              </a:rPr>
              <a:t>Encourages soil biological community</a:t>
            </a:r>
          </a:p>
          <a:p>
            <a:pPr>
              <a:spcBef>
                <a:spcPts val="0"/>
              </a:spcBef>
            </a:pPr>
            <a:r>
              <a:rPr lang="en-US" sz="3200" b="1" dirty="0">
                <a:solidFill>
                  <a:schemeClr val="bg1"/>
                </a:solidFill>
              </a:rPr>
              <a:t>Modifies pH </a:t>
            </a:r>
          </a:p>
          <a:p>
            <a:pPr>
              <a:spcBef>
                <a:spcPts val="0"/>
              </a:spcBef>
            </a:pPr>
            <a:r>
              <a:rPr lang="en-US" sz="3200" b="1" dirty="0" smtClean="0">
                <a:solidFill>
                  <a:schemeClr val="bg1"/>
                </a:solidFill>
              </a:rPr>
              <a:t>Suppresses plant diseases </a:t>
            </a:r>
          </a:p>
          <a:p>
            <a:pPr>
              <a:spcBef>
                <a:spcPts val="0"/>
              </a:spcBef>
            </a:pPr>
            <a:endParaRPr lang="en-US" sz="3200" b="1" dirty="0">
              <a:solidFill>
                <a:schemeClr val="bg1"/>
              </a:solidFill>
            </a:endParaRPr>
          </a:p>
          <a:p>
            <a:pPr>
              <a:spcBef>
                <a:spcPts val="0"/>
              </a:spcBef>
            </a:pPr>
            <a:endParaRPr lang="en-US" sz="3200" b="1" dirty="0" smtClean="0">
              <a:solidFill>
                <a:schemeClr val="bg1"/>
              </a:solidFill>
            </a:endParaRPr>
          </a:p>
          <a:p>
            <a:pPr>
              <a:spcBef>
                <a:spcPts val="0"/>
              </a:spcBef>
            </a:pPr>
            <a:endParaRPr lang="en-US" sz="3200" b="1" dirty="0">
              <a:solidFill>
                <a:schemeClr val="bg1"/>
              </a:solidFill>
            </a:endParaRPr>
          </a:p>
        </p:txBody>
      </p:sp>
      <p:sp>
        <p:nvSpPr>
          <p:cNvPr id="4" name="TextBox 3"/>
          <p:cNvSpPr txBox="1"/>
          <p:nvPr/>
        </p:nvSpPr>
        <p:spPr>
          <a:xfrm>
            <a:off x="8084723" y="6539059"/>
            <a:ext cx="708848" cy="215444"/>
          </a:xfrm>
          <a:prstGeom prst="rect">
            <a:avLst/>
          </a:prstGeom>
          <a:noFill/>
        </p:spPr>
        <p:txBody>
          <a:bodyPr wrap="none" rtlCol="0">
            <a:spAutoFit/>
          </a:bodyPr>
          <a:lstStyle/>
          <a:p>
            <a:r>
              <a:rPr lang="en-US" sz="800" dirty="0" smtClean="0"/>
              <a:t>Ellen Phillips</a:t>
            </a:r>
            <a:endParaRPr lang="en-US" sz="800"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8180079"/>
      </p:ext>
    </p:extLst>
  </p:cSld>
  <p:clrMapOvr>
    <a:masterClrMapping/>
  </p:clrMapOvr>
  <p:transition spd="slow" advTm="575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2087940"/>
            <a:ext cx="5257800" cy="4084260"/>
          </a:xfrm>
          <a:prstGeom prst="rect">
            <a:avLst/>
          </a:prstGeom>
          <a:noFill/>
        </p:spPr>
        <p:txBody>
          <a:bodyPr wrap="square" rtlCol="0">
            <a:normAutofit/>
          </a:bodyPr>
          <a:lstStyle/>
          <a:p>
            <a:endParaRPr lang="en-US" sz="7200"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3332" y="-6858000"/>
            <a:ext cx="7765662" cy="16476125"/>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753331" flipH="1">
            <a:off x="-316180" y="3775286"/>
            <a:ext cx="2895600" cy="3390489"/>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467600" y="5715000"/>
            <a:ext cx="1427681" cy="1010187"/>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3200" y="5791737"/>
            <a:ext cx="8223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667000" y="301752"/>
            <a:ext cx="6251448" cy="1143000"/>
          </a:xfrm>
          <a:prstGeom prst="rect">
            <a:avLst/>
          </a:prstGeom>
        </p:spPr>
        <p:txBody>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US" dirty="0" smtClean="0"/>
              <a:t>Today’s Objectives </a:t>
            </a:r>
            <a:endParaRPr lang="en-US" dirty="0"/>
          </a:p>
        </p:txBody>
      </p:sp>
      <p:sp>
        <p:nvSpPr>
          <p:cNvPr id="9" name="Rectangle 8"/>
          <p:cNvSpPr/>
          <p:nvPr/>
        </p:nvSpPr>
        <p:spPr>
          <a:xfrm>
            <a:off x="2696497" y="1561768"/>
            <a:ext cx="5638800" cy="4770537"/>
          </a:xfrm>
          <a:prstGeom prst="rect">
            <a:avLst/>
          </a:prstGeom>
        </p:spPr>
        <p:txBody>
          <a:bodyPr wrap="square">
            <a:spAutoFit/>
          </a:bodyPr>
          <a:lstStyle/>
          <a:p>
            <a:pPr marL="342900" indent="-342900">
              <a:lnSpc>
                <a:spcPct val="200000"/>
              </a:lnSpc>
              <a:buFont typeface="Arial" pitchFamily="34" charset="0"/>
              <a:buChar char="•"/>
            </a:pPr>
            <a:r>
              <a:rPr lang="en-GB" sz="2800" dirty="0" smtClean="0">
                <a:latin typeface="+mj-lt"/>
              </a:rPr>
              <a:t>Compost</a:t>
            </a:r>
            <a:endParaRPr lang="en-GB" sz="2800" dirty="0">
              <a:latin typeface="+mj-lt"/>
            </a:endParaRPr>
          </a:p>
          <a:p>
            <a:pPr marL="342900" indent="-342900">
              <a:lnSpc>
                <a:spcPct val="200000"/>
              </a:lnSpc>
              <a:buFont typeface="Arial" pitchFamily="34" charset="0"/>
              <a:buChar char="•"/>
            </a:pPr>
            <a:r>
              <a:rPr lang="en-GB" sz="2800" dirty="0" smtClean="0">
                <a:latin typeface="+mj-lt"/>
              </a:rPr>
              <a:t>Rules and Regs</a:t>
            </a:r>
          </a:p>
          <a:p>
            <a:pPr marL="342900" indent="-342900">
              <a:lnSpc>
                <a:spcPct val="200000"/>
              </a:lnSpc>
              <a:buFont typeface="Arial" pitchFamily="34" charset="0"/>
              <a:buChar char="•"/>
            </a:pPr>
            <a:r>
              <a:rPr lang="en-GB" sz="2800" dirty="0"/>
              <a:t>Methods of Composting</a:t>
            </a:r>
          </a:p>
          <a:p>
            <a:pPr marL="342900" indent="-342900">
              <a:lnSpc>
                <a:spcPct val="200000"/>
              </a:lnSpc>
              <a:buFont typeface="Arial" pitchFamily="34" charset="0"/>
              <a:buChar char="•"/>
            </a:pPr>
            <a:r>
              <a:rPr lang="en-GB" sz="2800" dirty="0" smtClean="0">
                <a:latin typeface="+mj-lt"/>
              </a:rPr>
              <a:t>Key Factors in Composting</a:t>
            </a:r>
          </a:p>
          <a:p>
            <a:pPr marL="342900" indent="-342900">
              <a:lnSpc>
                <a:spcPct val="200000"/>
              </a:lnSpc>
              <a:buFont typeface="Arial" pitchFamily="34" charset="0"/>
              <a:buChar char="•"/>
            </a:pPr>
            <a:r>
              <a:rPr lang="en-GB" sz="2800" b="1" dirty="0" smtClean="0">
                <a:solidFill>
                  <a:srgbClr val="0000FF"/>
                </a:solidFill>
                <a:latin typeface="+mj-lt"/>
              </a:rPr>
              <a:t>Using Compost</a:t>
            </a:r>
          </a:p>
          <a:p>
            <a:pPr marL="342900" indent="-342900">
              <a:buFont typeface="Arial" pitchFamily="34" charset="0"/>
              <a:buChar char="•"/>
            </a:pPr>
            <a:endParaRPr lang="en-US" sz="2400" dirty="0">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4461398"/>
      </p:ext>
    </p:extLst>
  </p:cSld>
  <p:clrMapOvr>
    <a:masterClrMapping/>
  </p:clrMapOvr>
  <mc:AlternateContent xmlns:mc="http://schemas.openxmlformats.org/markup-compatibility/2006" xmlns:p14="http://schemas.microsoft.com/office/powerpoint/2010/main">
    <mc:Choice Requires="p14">
      <p:transition spd="med" p14:dur="700" advTm="6666">
        <p:fade/>
      </p:transition>
    </mc:Choice>
    <mc:Fallback xmlns="">
      <p:transition spd="med" advTm="6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Buying Compost</a:t>
            </a:r>
            <a:br>
              <a:rPr lang="en-US" sz="3600" dirty="0" smtClean="0"/>
            </a:br>
            <a:endParaRPr lang="en-US" sz="3600" dirty="0"/>
          </a:p>
        </p:txBody>
      </p:sp>
      <p:sp>
        <p:nvSpPr>
          <p:cNvPr id="3" name="Text Placeholder 2"/>
          <p:cNvSpPr>
            <a:spLocks noGrp="1"/>
          </p:cNvSpPr>
          <p:nvPr>
            <p:ph idx="1"/>
          </p:nvPr>
        </p:nvSpPr>
        <p:spPr>
          <a:xfrm>
            <a:off x="762000" y="990600"/>
            <a:ext cx="8077200" cy="4297363"/>
          </a:xfrm>
        </p:spPr>
        <p:txBody>
          <a:bodyPr>
            <a:normAutofit/>
          </a:bodyPr>
          <a:lstStyle/>
          <a:p>
            <a:r>
              <a:rPr lang="en-US" sz="2400" dirty="0" smtClean="0"/>
              <a:t>Ask for compost test results</a:t>
            </a:r>
          </a:p>
          <a:p>
            <a:r>
              <a:rPr lang="en-US" sz="2400" dirty="0" smtClean="0"/>
              <a:t>Buy the correct grade of compost</a:t>
            </a:r>
            <a:endParaRPr lang="en-US" sz="2400" dirty="0"/>
          </a:p>
        </p:txBody>
      </p:sp>
      <p:pic>
        <p:nvPicPr>
          <p:cNvPr id="2050"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148280" y="1865828"/>
            <a:ext cx="6644440" cy="346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47800" y="5334000"/>
            <a:ext cx="6324600" cy="461665"/>
          </a:xfrm>
          <a:prstGeom prst="rect">
            <a:avLst/>
          </a:prstGeom>
        </p:spPr>
        <p:txBody>
          <a:bodyPr wrap="square">
            <a:spAutoFit/>
          </a:bodyPr>
          <a:lstStyle/>
          <a:p>
            <a:r>
              <a:rPr lang="en-US" sz="2400" dirty="0">
                <a:hlinkClick r:id="rId6"/>
              </a:rPr>
              <a:t>compostingcouncil.org/admin/compostmap.php</a:t>
            </a:r>
            <a:endParaRPr lang="en-US" sz="2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2423434"/>
      </p:ext>
    </p:extLst>
  </p:cSld>
  <p:clrMapOvr>
    <a:masterClrMapping/>
  </p:clrMapOvr>
  <p:transition spd="slow" advTm="305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762000" y="76200"/>
            <a:ext cx="8077200" cy="1143000"/>
          </a:xfrm>
        </p:spPr>
        <p:txBody>
          <a:bodyPr/>
          <a:lstStyle/>
          <a:p>
            <a:pPr eaLnBrk="1" hangingPunct="1"/>
            <a:r>
              <a:rPr lang="en-US" altLang="en-US" dirty="0" smtClean="0"/>
              <a:t>Free Compost?</a:t>
            </a:r>
          </a:p>
        </p:txBody>
      </p:sp>
      <p:sp>
        <p:nvSpPr>
          <p:cNvPr id="34819" name="Content Placeholder 2"/>
          <p:cNvSpPr>
            <a:spLocks noGrp="1"/>
          </p:cNvSpPr>
          <p:nvPr>
            <p:ph idx="1"/>
          </p:nvPr>
        </p:nvSpPr>
        <p:spPr>
          <a:xfrm>
            <a:off x="762000" y="1596413"/>
            <a:ext cx="8229600" cy="4297363"/>
          </a:xfrm>
        </p:spPr>
        <p:txBody>
          <a:bodyPr/>
          <a:lstStyle/>
          <a:p>
            <a:pPr eaLnBrk="1" hangingPunct="1"/>
            <a:r>
              <a:rPr lang="en-US" altLang="en-US" dirty="0" smtClean="0"/>
              <a:t>If compost isn’t produced in a satisfactory way </a:t>
            </a:r>
            <a:r>
              <a:rPr lang="en-US" altLang="en-US" i="1" dirty="0" smtClean="0">
                <a:solidFill>
                  <a:srgbClr val="FF0000"/>
                </a:solidFill>
              </a:rPr>
              <a:t>with records</a:t>
            </a:r>
          </a:p>
          <a:p>
            <a:pPr lvl="1"/>
            <a:r>
              <a:rPr lang="en-US" altLang="en-US" dirty="0" smtClean="0"/>
              <a:t>precautions similar to those for raw manure should be used when applying it</a:t>
            </a:r>
          </a:p>
        </p:txBody>
      </p:sp>
      <p:grpSp>
        <p:nvGrpSpPr>
          <p:cNvPr id="2" name="Group 1"/>
          <p:cNvGrpSpPr/>
          <p:nvPr/>
        </p:nvGrpSpPr>
        <p:grpSpPr>
          <a:xfrm>
            <a:off x="2649537" y="4038600"/>
            <a:ext cx="3446463" cy="2184400"/>
            <a:chOff x="5257800" y="4579938"/>
            <a:chExt cx="3446463" cy="2184400"/>
          </a:xfrm>
        </p:grpSpPr>
        <p:pic>
          <p:nvPicPr>
            <p:cNvPr id="34820" name="Picture 2" descr="F:\H drive\clipart\COMPOST\J&amp;R Ranch\J&amp;R ranch home glen 10-10 (1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57800" y="4579938"/>
              <a:ext cx="344646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rot="463943">
              <a:off x="6355129" y="5672138"/>
              <a:ext cx="1143000" cy="271462"/>
            </a:xfrm>
            <a:prstGeom prst="rect">
              <a:avLst/>
            </a:prstGeom>
            <a:solidFill>
              <a:schemeClr val="bg1">
                <a:lumMod val="50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US" dirty="0">
                <a:latin typeface="Arial" charset="0"/>
                <a:ea typeface="ＭＳ Ｐゴシック" charset="-128"/>
                <a:cs typeface="ＭＳ Ｐゴシック" charset="-128"/>
              </a:endParaRPr>
            </a:p>
          </p:txBody>
        </p:sp>
      </p:grpSp>
      <p:sp>
        <p:nvSpPr>
          <p:cNvPr id="6" name="Line 5"/>
          <p:cNvSpPr>
            <a:spLocks noChangeShapeType="1"/>
          </p:cNvSpPr>
          <p:nvPr/>
        </p:nvSpPr>
        <p:spPr bwMode="auto">
          <a:xfrm>
            <a:off x="609600" y="1085850"/>
            <a:ext cx="8534400" cy="0"/>
          </a:xfrm>
          <a:prstGeom prst="line">
            <a:avLst/>
          </a:prstGeom>
          <a:noFill/>
          <a:ln w="57150">
            <a:gradFill flip="none" rotWithShape="1">
              <a:gsLst>
                <a:gs pos="27000">
                  <a:srgbClr val="0070C0"/>
                </a:gs>
                <a:gs pos="25000">
                  <a:srgbClr val="00B050"/>
                </a:gs>
                <a:gs pos="75000">
                  <a:schemeClr val="bg2">
                    <a:lumMod val="50000"/>
                  </a:schemeClr>
                </a:gs>
                <a:gs pos="100000">
                  <a:srgbClr val="4D0808"/>
                </a:gs>
              </a:gsLst>
              <a:lin ang="0" scaled="1"/>
              <a:tileRect/>
            </a:gradFill>
            <a:round/>
            <a:headEnd/>
            <a:tailEnd/>
          </a:ln>
        </p:spPr>
        <p:txBody>
          <a:bodyPr wrap="none" anchor="ctr"/>
          <a:lstStyle/>
          <a:p>
            <a:pPr>
              <a:defRPr/>
            </a:pPr>
            <a:endParaRPr lang="en-US" dirty="0">
              <a:latin typeface="Times New Roman" charset="0"/>
            </a:endParaRPr>
          </a:p>
        </p:txBody>
      </p:sp>
      <p:sp>
        <p:nvSpPr>
          <p:cNvPr id="8" name="TextBox 7"/>
          <p:cNvSpPr txBox="1"/>
          <p:nvPr/>
        </p:nvSpPr>
        <p:spPr>
          <a:xfrm>
            <a:off x="5387152" y="5967872"/>
            <a:ext cx="708848" cy="215444"/>
          </a:xfrm>
          <a:prstGeom prst="rect">
            <a:avLst/>
          </a:prstGeom>
          <a:noFill/>
        </p:spPr>
        <p:txBody>
          <a:bodyPr wrap="none" rtlCol="0">
            <a:spAutoFit/>
          </a:bodyPr>
          <a:lstStyle/>
          <a:p>
            <a:r>
              <a:rPr lang="en-US" sz="800" dirty="0" smtClean="0"/>
              <a:t>Ellen Phillips</a:t>
            </a:r>
            <a:endParaRPr lang="en-US" sz="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05753571"/>
      </p:ext>
    </p:extLst>
  </p:cSld>
  <p:clrMapOvr>
    <a:masterClrMapping/>
  </p:clrMapOvr>
  <p:transition spd="slow" advTm="359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0" y="76200"/>
            <a:ext cx="8077200" cy="1143000"/>
          </a:xfrm>
        </p:spPr>
        <p:txBody>
          <a:bodyPr/>
          <a:lstStyle/>
          <a:p>
            <a:pPr eaLnBrk="1" hangingPunct="1"/>
            <a:r>
              <a:rPr lang="en-US" altLang="en-US" dirty="0" smtClean="0"/>
              <a:t>Finished Composted </a:t>
            </a:r>
          </a:p>
        </p:txBody>
      </p:sp>
      <p:sp>
        <p:nvSpPr>
          <p:cNvPr id="33795" name="Content Placeholder 2"/>
          <p:cNvSpPr>
            <a:spLocks noGrp="1"/>
          </p:cNvSpPr>
          <p:nvPr>
            <p:ph idx="1"/>
          </p:nvPr>
        </p:nvSpPr>
        <p:spPr>
          <a:xfrm>
            <a:off x="457200" y="1524000"/>
            <a:ext cx="8229600" cy="4343400"/>
          </a:xfrm>
        </p:spPr>
        <p:txBody>
          <a:bodyPr/>
          <a:lstStyle/>
          <a:p>
            <a:pPr eaLnBrk="1" hangingPunct="1"/>
            <a:r>
              <a:rPr lang="en-US" altLang="en-US" sz="2800" dirty="0" smtClean="0"/>
              <a:t>Once compost is finished,  cover the pile to protect it from contamination. </a:t>
            </a:r>
          </a:p>
        </p:txBody>
      </p:sp>
      <p:pic>
        <p:nvPicPr>
          <p:cNvPr id="33796" name="Picture 2" descr="F:\H drive\clipart\COMPOST\J&amp;R Ranch\J&amp;R ranch home glen 10-10 (18).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9601" y="4532536"/>
            <a:ext cx="5867400" cy="233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a:off x="685800" y="1085850"/>
            <a:ext cx="8534400" cy="0"/>
          </a:xfrm>
          <a:prstGeom prst="line">
            <a:avLst/>
          </a:prstGeom>
          <a:noFill/>
          <a:ln w="57150">
            <a:gradFill flip="none" rotWithShape="1">
              <a:gsLst>
                <a:gs pos="27000">
                  <a:srgbClr val="0070C0"/>
                </a:gs>
                <a:gs pos="25000">
                  <a:srgbClr val="00B050"/>
                </a:gs>
                <a:gs pos="75000">
                  <a:schemeClr val="bg2">
                    <a:lumMod val="50000"/>
                  </a:schemeClr>
                </a:gs>
                <a:gs pos="100000">
                  <a:srgbClr val="4D0808"/>
                </a:gs>
              </a:gsLst>
              <a:lin ang="0" scaled="1"/>
              <a:tileRect/>
            </a:gradFill>
            <a:round/>
            <a:headEnd/>
            <a:tailEnd/>
          </a:ln>
        </p:spPr>
        <p:txBody>
          <a:bodyPr wrap="none" anchor="ctr"/>
          <a:lstStyle/>
          <a:p>
            <a:pPr>
              <a:defRPr/>
            </a:pPr>
            <a:endParaRPr lang="en-US" dirty="0">
              <a:latin typeface="Times New Roman" charset="0"/>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25832" y="2133600"/>
            <a:ext cx="4065767" cy="2291977"/>
          </a:xfrm>
          <a:prstGeom prst="rect">
            <a:avLst/>
          </a:prstGeom>
        </p:spPr>
      </p:pic>
      <p:sp>
        <p:nvSpPr>
          <p:cNvPr id="2" name="TextBox 1"/>
          <p:cNvSpPr txBox="1"/>
          <p:nvPr/>
        </p:nvSpPr>
        <p:spPr>
          <a:xfrm>
            <a:off x="6400800" y="3059668"/>
            <a:ext cx="1842171" cy="369332"/>
          </a:xfrm>
          <a:prstGeom prst="rect">
            <a:avLst/>
          </a:prstGeom>
          <a:noFill/>
        </p:spPr>
        <p:txBody>
          <a:bodyPr wrap="none" rtlCol="0">
            <a:spAutoFit/>
          </a:bodyPr>
          <a:lstStyle/>
          <a:p>
            <a:r>
              <a:rPr lang="en-US" dirty="0" smtClean="0">
                <a:solidFill>
                  <a:srgbClr val="FF0000"/>
                </a:solidFill>
              </a:rPr>
              <a:t>New weed seeds!</a:t>
            </a:r>
            <a:endParaRPr lang="en-US" dirty="0">
              <a:solidFill>
                <a:srgbClr val="FF0000"/>
              </a:solidFill>
            </a:endParaRPr>
          </a:p>
        </p:txBody>
      </p:sp>
      <p:sp>
        <p:nvSpPr>
          <p:cNvPr id="8" name="TextBox 7"/>
          <p:cNvSpPr txBox="1"/>
          <p:nvPr/>
        </p:nvSpPr>
        <p:spPr>
          <a:xfrm>
            <a:off x="8332376" y="4371335"/>
            <a:ext cx="708848" cy="215444"/>
          </a:xfrm>
          <a:prstGeom prst="rect">
            <a:avLst/>
          </a:prstGeom>
          <a:noFill/>
        </p:spPr>
        <p:txBody>
          <a:bodyPr wrap="none" rtlCol="0">
            <a:spAutoFit/>
          </a:bodyPr>
          <a:lstStyle/>
          <a:p>
            <a:r>
              <a:rPr lang="en-US" sz="800" dirty="0" smtClean="0"/>
              <a:t>Ellen Phillips</a:t>
            </a:r>
            <a:endParaRPr lang="en-US" sz="800" dirty="0"/>
          </a:p>
        </p:txBody>
      </p:sp>
      <p:sp>
        <p:nvSpPr>
          <p:cNvPr id="9" name="TextBox 8"/>
          <p:cNvSpPr txBox="1"/>
          <p:nvPr/>
        </p:nvSpPr>
        <p:spPr>
          <a:xfrm>
            <a:off x="5696868" y="6656844"/>
            <a:ext cx="708848" cy="215444"/>
          </a:xfrm>
          <a:prstGeom prst="rect">
            <a:avLst/>
          </a:prstGeom>
          <a:noFill/>
        </p:spPr>
        <p:txBody>
          <a:bodyPr wrap="none" rtlCol="0">
            <a:spAutoFit/>
          </a:bodyPr>
          <a:lstStyle/>
          <a:p>
            <a:r>
              <a:rPr lang="en-US" sz="800" dirty="0" smtClean="0"/>
              <a:t>Ellen Phillips</a:t>
            </a:r>
            <a:endParaRPr lang="en-US" sz="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91127367"/>
      </p:ext>
    </p:extLst>
  </p:cSld>
  <p:clrMapOvr>
    <a:masterClrMapping/>
  </p:clrMapOvr>
  <p:transition spd="slow" advTm="163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n-US" altLang="en-US" dirty="0" smtClean="0"/>
              <a:t>GAPs for</a:t>
            </a:r>
            <a:r>
              <a:rPr lang="en-US" altLang="en-US" dirty="0"/>
              <a:t> </a:t>
            </a:r>
            <a:r>
              <a:rPr lang="en-US" altLang="en-US" dirty="0" smtClean="0"/>
              <a:t>using Compost and  Teas </a:t>
            </a:r>
          </a:p>
        </p:txBody>
      </p:sp>
      <p:sp>
        <p:nvSpPr>
          <p:cNvPr id="37891" name="Content Placeholder 2"/>
          <p:cNvSpPr>
            <a:spLocks noGrp="1"/>
          </p:cNvSpPr>
          <p:nvPr>
            <p:ph idx="1"/>
          </p:nvPr>
        </p:nvSpPr>
        <p:spPr>
          <a:xfrm>
            <a:off x="609600" y="1752600"/>
            <a:ext cx="8382000" cy="4343400"/>
          </a:xfrm>
        </p:spPr>
        <p:txBody>
          <a:bodyPr/>
          <a:lstStyle/>
          <a:p>
            <a:r>
              <a:rPr lang="en-US" altLang="en-US" dirty="0" smtClean="0"/>
              <a:t>Manure and compost application rules are being evaluated, should be released fall 2015</a:t>
            </a:r>
          </a:p>
          <a:p>
            <a:r>
              <a:rPr lang="en-US" altLang="en-US" dirty="0" smtClean="0"/>
              <a:t>No manure teas </a:t>
            </a:r>
          </a:p>
          <a:p>
            <a:r>
              <a:rPr lang="en-US" altLang="en-US" dirty="0" smtClean="0"/>
              <a:t>Compost tea </a:t>
            </a:r>
          </a:p>
          <a:p>
            <a:pPr lvl="1"/>
            <a:r>
              <a:rPr lang="en-US" altLang="en-US" dirty="0" smtClean="0"/>
              <a:t>safety dependent on compost used and protection from contamination </a:t>
            </a:r>
          </a:p>
          <a:p>
            <a:pPr lvl="1"/>
            <a:r>
              <a:rPr lang="en-US" altLang="en-US" dirty="0" smtClean="0"/>
              <a:t>Heat treatment possible to lower microbial risks</a:t>
            </a:r>
          </a:p>
          <a:p>
            <a:pPr lvl="1"/>
            <a:r>
              <a:rPr lang="en-US" altLang="en-US" dirty="0" smtClean="0"/>
              <a:t>Not recommended for GAP</a:t>
            </a:r>
          </a:p>
        </p:txBody>
      </p:sp>
      <p:sp>
        <p:nvSpPr>
          <p:cNvPr id="4" name="Line 5"/>
          <p:cNvSpPr>
            <a:spLocks noChangeShapeType="1"/>
          </p:cNvSpPr>
          <p:nvPr/>
        </p:nvSpPr>
        <p:spPr bwMode="auto">
          <a:xfrm>
            <a:off x="609600" y="1579563"/>
            <a:ext cx="8534400" cy="0"/>
          </a:xfrm>
          <a:prstGeom prst="line">
            <a:avLst/>
          </a:prstGeom>
          <a:noFill/>
          <a:ln w="57150">
            <a:gradFill flip="none" rotWithShape="1">
              <a:gsLst>
                <a:gs pos="27000">
                  <a:srgbClr val="0070C0"/>
                </a:gs>
                <a:gs pos="25000">
                  <a:srgbClr val="00B050"/>
                </a:gs>
                <a:gs pos="75000">
                  <a:schemeClr val="bg2">
                    <a:lumMod val="50000"/>
                  </a:schemeClr>
                </a:gs>
                <a:gs pos="100000">
                  <a:srgbClr val="4D0808"/>
                </a:gs>
              </a:gsLst>
              <a:lin ang="0" scaled="1"/>
              <a:tileRect/>
            </a:gradFill>
            <a:round/>
            <a:headEnd/>
            <a:tailEnd/>
          </a:ln>
        </p:spPr>
        <p:txBody>
          <a:bodyPr wrap="none" anchor="ctr"/>
          <a:lstStyle/>
          <a:p>
            <a:pPr>
              <a:defRPr/>
            </a:pPr>
            <a:endParaRPr lang="en-US" dirty="0">
              <a:latin typeface="Times New Roman"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16805608"/>
      </p:ext>
    </p:extLst>
  </p:cSld>
  <p:clrMapOvr>
    <a:masterClrMapping/>
  </p:clrMapOvr>
  <p:transition spd="slow" advTm="569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Composting Council Seal of Testing Assurance</a:t>
            </a:r>
            <a:r>
              <a:rPr lang="en-US" sz="2800" dirty="0" smtClean="0"/>
              <a:t/>
            </a:r>
            <a:br>
              <a:rPr lang="en-US" sz="2800" dirty="0" smtClean="0"/>
            </a:br>
            <a:r>
              <a:rPr lang="en-US" sz="2800" dirty="0" smtClean="0"/>
              <a:t>www.compostingcouncil.org/programs/tmecc/</a:t>
            </a:r>
            <a:endParaRPr lang="en-US" sz="2800" dirty="0"/>
          </a:p>
        </p:txBody>
      </p:sp>
      <p:sp>
        <p:nvSpPr>
          <p:cNvPr id="3" name="Content Placeholder 2"/>
          <p:cNvSpPr>
            <a:spLocks noGrp="1"/>
          </p:cNvSpPr>
          <p:nvPr>
            <p:ph idx="1"/>
          </p:nvPr>
        </p:nvSpPr>
        <p:spPr>
          <a:xfrm>
            <a:off x="4495800" y="1981200"/>
            <a:ext cx="4876800" cy="5105400"/>
          </a:xfrm>
        </p:spPr>
        <p:txBody>
          <a:bodyPr>
            <a:noAutofit/>
          </a:bodyPr>
          <a:lstStyle/>
          <a:p>
            <a:pPr>
              <a:buNone/>
            </a:pPr>
            <a:r>
              <a:rPr lang="en-US" sz="1800" b="1" dirty="0" smtClean="0"/>
              <a:t>Certified Compost Products analyzed for:</a:t>
            </a:r>
          </a:p>
          <a:p>
            <a:pPr marL="171450" indent="-171450"/>
            <a:r>
              <a:rPr lang="en-US" sz="1800" dirty="0" smtClean="0"/>
              <a:t>pH</a:t>
            </a:r>
          </a:p>
          <a:p>
            <a:pPr marL="171450" indent="-171450"/>
            <a:r>
              <a:rPr lang="en-US" sz="1800" dirty="0" smtClean="0"/>
              <a:t>soluble salts</a:t>
            </a:r>
          </a:p>
          <a:p>
            <a:pPr marL="171450" indent="-171450"/>
            <a:r>
              <a:rPr lang="en-US" sz="1800" dirty="0" smtClean="0"/>
              <a:t>nutrient content (total N, P2O5, K2O, Ca, Mg)</a:t>
            </a:r>
          </a:p>
          <a:p>
            <a:pPr marL="171450" indent="-171450"/>
            <a:r>
              <a:rPr lang="en-US" sz="1800" dirty="0" smtClean="0"/>
              <a:t>moisture content</a:t>
            </a:r>
          </a:p>
          <a:p>
            <a:pPr marL="171450" indent="-171450"/>
            <a:r>
              <a:rPr lang="en-US" sz="1800" dirty="0" smtClean="0"/>
              <a:t>organic matter content</a:t>
            </a:r>
          </a:p>
          <a:p>
            <a:pPr marL="171450" indent="-171450"/>
            <a:r>
              <a:rPr lang="en-US" sz="1800" dirty="0" smtClean="0"/>
              <a:t>bioassay (maturity)</a:t>
            </a:r>
          </a:p>
          <a:p>
            <a:pPr marL="171450" indent="-171450"/>
            <a:r>
              <a:rPr lang="en-US" sz="1800" dirty="0" smtClean="0"/>
              <a:t>stability (respirometry)</a:t>
            </a:r>
          </a:p>
          <a:p>
            <a:pPr marL="171450" indent="-171450"/>
            <a:r>
              <a:rPr lang="en-US" sz="1800" dirty="0" smtClean="0"/>
              <a:t>particle size (report only)</a:t>
            </a:r>
          </a:p>
          <a:p>
            <a:pPr marL="171450" indent="-171450"/>
            <a:r>
              <a:rPr lang="en-US" sz="1800" dirty="0" smtClean="0"/>
              <a:t>pathogen (Fecal Coliform or Salmonella)</a:t>
            </a:r>
          </a:p>
          <a:p>
            <a:pPr marL="171450" indent="-171450"/>
            <a:r>
              <a:rPr lang="en-US" sz="1800" dirty="0" smtClean="0"/>
              <a:t>trace metals (Part 503 regulated metals)</a:t>
            </a:r>
          </a:p>
          <a:p>
            <a:endParaRPr lang="en-US" sz="1800" dirty="0"/>
          </a:p>
        </p:txBody>
      </p:sp>
      <p:pic>
        <p:nvPicPr>
          <p:cNvPr id="401410" name="Picture 2"/>
          <p:cNvPicPr>
            <a:picLocks noChangeAspect="1" noChangeArrowheads="1"/>
          </p:cNvPicPr>
          <p:nvPr/>
        </p:nvPicPr>
        <p:blipFill>
          <a:blip r:embed="rId5" cstate="print"/>
          <a:srcRect/>
          <a:stretch>
            <a:fillRect/>
          </a:stretch>
        </p:blipFill>
        <p:spPr bwMode="auto">
          <a:xfrm>
            <a:off x="228600" y="1905000"/>
            <a:ext cx="4191000" cy="33528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7434867"/>
      </p:ext>
    </p:extLst>
  </p:cSld>
  <p:clrMapOvr>
    <a:masterClrMapping/>
  </p:clrMapOvr>
  <p:transition spd="slow" advTm="240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Compost testing</a:t>
            </a:r>
            <a:endParaRPr lang="en-US" dirty="0"/>
          </a:p>
        </p:txBody>
      </p:sp>
      <p:sp>
        <p:nvSpPr>
          <p:cNvPr id="3" name="Content Placeholder 2"/>
          <p:cNvSpPr>
            <a:spLocks noGrp="1"/>
          </p:cNvSpPr>
          <p:nvPr>
            <p:ph idx="1"/>
          </p:nvPr>
        </p:nvSpPr>
        <p:spPr/>
        <p:txBody>
          <a:bodyPr/>
          <a:lstStyle/>
          <a:p>
            <a:r>
              <a:rPr lang="en-US" dirty="0" smtClean="0"/>
              <a:t>Many labs</a:t>
            </a:r>
          </a:p>
          <a:p>
            <a:r>
              <a:rPr lang="en-US" dirty="0" smtClean="0"/>
              <a:t>Cost</a:t>
            </a:r>
          </a:p>
          <a:p>
            <a:pPr lvl="1"/>
            <a:r>
              <a:rPr lang="en-US" dirty="0" smtClean="0"/>
              <a:t>$30-400</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80451779"/>
      </p:ext>
    </p:extLst>
  </p:cSld>
  <p:clrMapOvr>
    <a:masterClrMapping/>
  </p:clrMapOvr>
  <p:transition spd="slow" advTm="203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Compost Analysis</a:t>
            </a:r>
            <a:br>
              <a:rPr lang="en-US" dirty="0" smtClean="0"/>
            </a:br>
            <a:r>
              <a:rPr lang="en-US" sz="2700" dirty="0" smtClean="0"/>
              <a:t>(dry weight basis)</a:t>
            </a:r>
            <a:endParaRPr lang="en-US" sz="2700" dirty="0"/>
          </a:p>
        </p:txBody>
      </p:sp>
      <p:sp>
        <p:nvSpPr>
          <p:cNvPr id="3" name="Content Placeholder 2"/>
          <p:cNvSpPr>
            <a:spLocks noGrp="1"/>
          </p:cNvSpPr>
          <p:nvPr>
            <p:ph idx="1"/>
          </p:nvPr>
        </p:nvSpPr>
        <p:spPr>
          <a:xfrm>
            <a:off x="685800" y="1447800"/>
            <a:ext cx="8229600" cy="4525963"/>
          </a:xfrm>
        </p:spPr>
        <p:txBody>
          <a:bodyPr>
            <a:noAutofit/>
          </a:bodyPr>
          <a:lstStyle/>
          <a:p>
            <a:r>
              <a:rPr lang="en-US" sz="2800" dirty="0" smtClean="0"/>
              <a:t>Total N: 3%</a:t>
            </a:r>
          </a:p>
          <a:p>
            <a:r>
              <a:rPr lang="en-US" sz="2800" dirty="0" smtClean="0"/>
              <a:t>NH4-N: 500 ppm</a:t>
            </a:r>
          </a:p>
          <a:p>
            <a:r>
              <a:rPr lang="en-US" sz="2800" dirty="0" smtClean="0"/>
              <a:t>NO3-N: &lt;2 ppm</a:t>
            </a:r>
          </a:p>
          <a:p>
            <a:r>
              <a:rPr lang="en-US" sz="2800" dirty="0" smtClean="0"/>
              <a:t>Total P: 0.88%</a:t>
            </a:r>
          </a:p>
          <a:p>
            <a:r>
              <a:rPr lang="en-US" sz="2800" dirty="0" smtClean="0"/>
              <a:t>Total K: 0.83%</a:t>
            </a:r>
          </a:p>
          <a:p>
            <a:r>
              <a:rPr lang="en-US" sz="2800" dirty="0" smtClean="0"/>
              <a:t>pH; 7.2</a:t>
            </a:r>
          </a:p>
          <a:p>
            <a:r>
              <a:rPr lang="en-US" sz="2800" dirty="0" smtClean="0"/>
              <a:t>C:N ratio: 8:1</a:t>
            </a:r>
          </a:p>
          <a:p>
            <a:r>
              <a:rPr lang="en-US" sz="2800" dirty="0" smtClean="0"/>
              <a:t>Electrical conductivity: 3.5 mmhos/cm</a:t>
            </a:r>
          </a:p>
          <a:p>
            <a:r>
              <a:rPr lang="en-US" sz="2800" dirty="0" smtClean="0"/>
              <a:t>503 metals: below EPA limits</a:t>
            </a:r>
          </a:p>
          <a:p>
            <a:r>
              <a:rPr lang="en-US" sz="2800" dirty="0" smtClean="0"/>
              <a:t>Moisture content: 40% water</a:t>
            </a:r>
            <a:endParaRPr lang="en-US" sz="2800" dirty="0"/>
          </a:p>
        </p:txBody>
      </p:sp>
      <p:sp>
        <p:nvSpPr>
          <p:cNvPr id="4" name="TextBox 3"/>
          <p:cNvSpPr txBox="1"/>
          <p:nvPr/>
        </p:nvSpPr>
        <p:spPr>
          <a:xfrm>
            <a:off x="762000" y="6488668"/>
            <a:ext cx="2468753" cy="369332"/>
          </a:xfrm>
          <a:prstGeom prst="rect">
            <a:avLst/>
          </a:prstGeom>
          <a:noFill/>
        </p:spPr>
        <p:txBody>
          <a:bodyPr wrap="none" rtlCol="0">
            <a:spAutoFit/>
          </a:bodyPr>
          <a:lstStyle/>
          <a:p>
            <a:r>
              <a:rPr lang="en-US" dirty="0" smtClean="0"/>
              <a:t>U.S. Composting Council</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42828270"/>
      </p:ext>
    </p:extLst>
  </p:cSld>
  <p:clrMapOvr>
    <a:masterClrMapping/>
  </p:clrMapOvr>
  <p:transition spd="slow" advTm="258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077200" cy="1143000"/>
          </a:xfrm>
        </p:spPr>
        <p:txBody>
          <a:bodyPr>
            <a:normAutofit fontScale="90000"/>
          </a:bodyPr>
          <a:lstStyle/>
          <a:p>
            <a:r>
              <a:rPr lang="en-US" dirty="0" smtClean="0"/>
              <a:t>Nutrient Availability from Compost</a:t>
            </a:r>
            <a:endParaRPr lang="en-US" dirty="0"/>
          </a:p>
        </p:txBody>
      </p:sp>
      <p:sp>
        <p:nvSpPr>
          <p:cNvPr id="3" name="Content Placeholder 2"/>
          <p:cNvSpPr>
            <a:spLocks noGrp="1"/>
          </p:cNvSpPr>
          <p:nvPr>
            <p:ph idx="1"/>
          </p:nvPr>
        </p:nvSpPr>
        <p:spPr>
          <a:xfrm>
            <a:off x="685800" y="1447800"/>
            <a:ext cx="8229600" cy="5257800"/>
          </a:xfrm>
        </p:spPr>
        <p:txBody>
          <a:bodyPr>
            <a:normAutofit/>
          </a:bodyPr>
          <a:lstStyle/>
          <a:p>
            <a:pPr>
              <a:spcBef>
                <a:spcPts val="0"/>
              </a:spcBef>
            </a:pPr>
            <a:r>
              <a:rPr lang="en-US" dirty="0" smtClean="0"/>
              <a:t>Compost  does not steadily release nutrients </a:t>
            </a:r>
          </a:p>
          <a:p>
            <a:pPr lvl="1">
              <a:spcBef>
                <a:spcPts val="0"/>
              </a:spcBef>
            </a:pPr>
            <a:r>
              <a:rPr lang="en-US" dirty="0" smtClean="0"/>
              <a:t>Suring first year</a:t>
            </a:r>
          </a:p>
          <a:p>
            <a:pPr lvl="2">
              <a:spcBef>
                <a:spcPts val="0"/>
              </a:spcBef>
            </a:pPr>
            <a:r>
              <a:rPr lang="en-US" dirty="0" smtClean="0"/>
              <a:t>10 to 25% of compost N maybe plant-available</a:t>
            </a:r>
          </a:p>
          <a:p>
            <a:pPr lvl="2">
              <a:spcBef>
                <a:spcPts val="0"/>
              </a:spcBef>
            </a:pPr>
            <a:r>
              <a:rPr lang="en-US" dirty="0" smtClean="0"/>
              <a:t>40% and 60% for P and K  may be available</a:t>
            </a:r>
          </a:p>
          <a:p>
            <a:pPr>
              <a:spcBef>
                <a:spcPts val="0"/>
              </a:spcBef>
            </a:pPr>
            <a:r>
              <a:rPr lang="en-US" dirty="0" smtClean="0"/>
              <a:t>these are only estimates and actual availability depends on</a:t>
            </a:r>
          </a:p>
          <a:p>
            <a:pPr lvl="1">
              <a:spcBef>
                <a:spcPts val="0"/>
              </a:spcBef>
            </a:pPr>
            <a:r>
              <a:rPr lang="en-US" dirty="0" smtClean="0"/>
              <a:t>quality of the compost</a:t>
            </a:r>
          </a:p>
          <a:p>
            <a:pPr lvl="1">
              <a:spcBef>
                <a:spcPts val="0"/>
              </a:spcBef>
            </a:pPr>
            <a:r>
              <a:rPr lang="en-US" dirty="0" smtClean="0"/>
              <a:t>growing season environment that affects decomposition and N mineralization</a:t>
            </a:r>
            <a:endParaRPr lang="en-US" dirty="0"/>
          </a:p>
        </p:txBody>
      </p:sp>
      <p:sp>
        <p:nvSpPr>
          <p:cNvPr id="4" name="Rectangle 3"/>
          <p:cNvSpPr/>
          <p:nvPr/>
        </p:nvSpPr>
        <p:spPr>
          <a:xfrm>
            <a:off x="990600" y="6019800"/>
            <a:ext cx="5245347" cy="461665"/>
          </a:xfrm>
          <a:prstGeom prst="rect">
            <a:avLst/>
          </a:prstGeom>
        </p:spPr>
        <p:txBody>
          <a:bodyPr wrap="none">
            <a:spAutoFit/>
          </a:bodyPr>
          <a:lstStyle/>
          <a:p>
            <a:r>
              <a:rPr lang="en-US" sz="2400" dirty="0"/>
              <a:t>http://www.extension.org/article/18567</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32940988"/>
      </p:ext>
    </p:extLst>
  </p:cSld>
  <p:clrMapOvr>
    <a:masterClrMapping/>
  </p:clrMapOvr>
  <p:transition spd="slow" advTm="392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going to haul it?</a:t>
            </a:r>
            <a:endParaRPr lang="en-US" dirty="0"/>
          </a:p>
        </p:txBody>
      </p:sp>
      <p:pic>
        <p:nvPicPr>
          <p:cNvPr id="9" name="Picture 2" descr="F:\H drive\clipart\COMPOST\J&amp;R Ranch\J&amp;R ranch home glen 10-10 (26).JPG"/>
          <p:cNvPicPr>
            <a:picLocks noGrp="1" noChangeAspect="1" noChangeArrowheads="1"/>
          </p:cNvPicPr>
          <p:nvPr>
            <p:ph sz="half" idx="1"/>
          </p:nvPr>
        </p:nvPicPr>
        <p:blipFill rotWithShape="1">
          <a:blip r:embed="rId5" cstate="print"/>
          <a:srcRect b="39177"/>
          <a:stretch/>
        </p:blipFill>
        <p:spPr bwMode="auto">
          <a:xfrm>
            <a:off x="838200" y="1263541"/>
            <a:ext cx="4848234" cy="2211626"/>
          </a:xfrm>
          <a:prstGeom prst="rect">
            <a:avLst/>
          </a:prstGeom>
          <a:noFill/>
        </p:spPr>
      </p:pic>
      <p:sp>
        <p:nvSpPr>
          <p:cNvPr id="10" name="Content Placeholder 9"/>
          <p:cNvSpPr>
            <a:spLocks noGrp="1"/>
          </p:cNvSpPr>
          <p:nvPr>
            <p:ph sz="half" idx="2"/>
          </p:nvPr>
        </p:nvSpPr>
        <p:spPr>
          <a:xfrm>
            <a:off x="858616" y="3652333"/>
            <a:ext cx="4703983" cy="4525963"/>
          </a:xfrm>
        </p:spPr>
        <p:txBody>
          <a:bodyPr/>
          <a:lstStyle/>
          <a:p>
            <a:r>
              <a:rPr lang="en-US" dirty="0"/>
              <a:t>2” of compost per acre </a:t>
            </a:r>
            <a:r>
              <a:rPr lang="en-US" dirty="0" smtClean="0"/>
              <a:t>=  </a:t>
            </a:r>
            <a:r>
              <a:rPr lang="en-US" dirty="0"/>
              <a:t>300 cubic yards or 150 tons </a:t>
            </a:r>
          </a:p>
          <a:p>
            <a:endParaRPr lang="en-US" dirty="0"/>
          </a:p>
        </p:txBody>
      </p:sp>
      <p:pic>
        <p:nvPicPr>
          <p:cNvPr id="5" name="Picture 2" descr="F:\H drive\clipart\COMPOST\HAHS composting\HAHS composting.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97550" y="3409950"/>
            <a:ext cx="2768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p:cNvGrpSpPr>
            <a:grpSpLocks/>
          </p:cNvGrpSpPr>
          <p:nvPr/>
        </p:nvGrpSpPr>
        <p:grpSpPr bwMode="auto">
          <a:xfrm>
            <a:off x="5867400" y="1981200"/>
            <a:ext cx="2546350" cy="1447800"/>
            <a:chOff x="6400800" y="2819400"/>
            <a:chExt cx="2545702" cy="1755648"/>
          </a:xfrm>
        </p:grpSpPr>
        <p:sp>
          <p:nvSpPr>
            <p:cNvPr id="7" name="Cloud Callout 3"/>
            <p:cNvSpPr>
              <a:spLocks noChangeArrowheads="1"/>
            </p:cNvSpPr>
            <p:nvPr/>
          </p:nvSpPr>
          <p:spPr bwMode="auto">
            <a:xfrm>
              <a:off x="6400800" y="2819400"/>
              <a:ext cx="2545702" cy="1755648"/>
            </a:xfrm>
            <a:prstGeom prst="cloudCallout">
              <a:avLst>
                <a:gd name="adj1" fmla="val 9310"/>
                <a:gd name="adj2" fmla="val 70134"/>
              </a:avLst>
            </a:prstGeom>
            <a:solidFill>
              <a:srgbClr val="00B0F0"/>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dirty="0">
                <a:latin typeface="Arial" panose="020B0604020202020204" pitchFamily="34" charset="0"/>
                <a:ea typeface="MS PGothic" panose="020B0600070205080204" pitchFamily="34" charset="-128"/>
              </a:endParaRPr>
            </a:p>
          </p:txBody>
        </p:sp>
        <p:sp>
          <p:nvSpPr>
            <p:cNvPr id="8" name="TextBox 4"/>
            <p:cNvSpPr txBox="1">
              <a:spLocks noChangeArrowheads="1"/>
            </p:cNvSpPr>
            <p:nvPr/>
          </p:nvSpPr>
          <p:spPr bwMode="auto">
            <a:xfrm>
              <a:off x="6781800" y="3352800"/>
              <a:ext cx="1569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Where’s this </a:t>
              </a:r>
            </a:p>
            <a:p>
              <a:r>
                <a:rPr lang="en-US" altLang="en-US" dirty="0"/>
                <a:t>bucket been?</a:t>
              </a:r>
            </a:p>
          </p:txBody>
        </p:sp>
      </p:grpSp>
      <p:sp>
        <p:nvSpPr>
          <p:cNvPr id="11" name="TextBox 10"/>
          <p:cNvSpPr txBox="1"/>
          <p:nvPr/>
        </p:nvSpPr>
        <p:spPr>
          <a:xfrm>
            <a:off x="7978250" y="5438518"/>
            <a:ext cx="708848" cy="215444"/>
          </a:xfrm>
          <a:prstGeom prst="rect">
            <a:avLst/>
          </a:prstGeom>
          <a:noFill/>
        </p:spPr>
        <p:txBody>
          <a:bodyPr wrap="none" rtlCol="0">
            <a:spAutoFit/>
          </a:bodyPr>
          <a:lstStyle/>
          <a:p>
            <a:r>
              <a:rPr lang="en-US" sz="800" dirty="0" smtClean="0"/>
              <a:t>Ellen Phillips</a:t>
            </a:r>
            <a:endParaRPr lang="en-US" sz="800" dirty="0"/>
          </a:p>
        </p:txBody>
      </p:sp>
      <p:sp>
        <p:nvSpPr>
          <p:cNvPr id="12" name="TextBox 11"/>
          <p:cNvSpPr txBox="1"/>
          <p:nvPr/>
        </p:nvSpPr>
        <p:spPr>
          <a:xfrm>
            <a:off x="4929951" y="3436889"/>
            <a:ext cx="708848" cy="215444"/>
          </a:xfrm>
          <a:prstGeom prst="rect">
            <a:avLst/>
          </a:prstGeom>
          <a:noFill/>
        </p:spPr>
        <p:txBody>
          <a:bodyPr wrap="none" rtlCol="0">
            <a:spAutoFit/>
          </a:bodyPr>
          <a:lstStyle/>
          <a:p>
            <a:r>
              <a:rPr lang="en-US" sz="800" dirty="0" smtClean="0"/>
              <a:t>Ellen Phillips</a:t>
            </a:r>
            <a:endParaRPr lang="en-US" sz="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63762049"/>
      </p:ext>
    </p:extLst>
  </p:cSld>
  <p:clrMapOvr>
    <a:masterClrMapping/>
  </p:clrMapOvr>
  <p:transition spd="slow" advTm="194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2087940"/>
            <a:ext cx="5257800" cy="4084260"/>
          </a:xfrm>
          <a:prstGeom prst="rect">
            <a:avLst/>
          </a:prstGeom>
          <a:noFill/>
        </p:spPr>
        <p:txBody>
          <a:bodyPr wrap="square" rtlCol="0">
            <a:normAutofit/>
          </a:bodyPr>
          <a:lstStyle/>
          <a:p>
            <a:endParaRPr lang="en-US" sz="7200"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3332" y="-6858000"/>
            <a:ext cx="7765662" cy="16476125"/>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753331" flipH="1">
            <a:off x="-316180" y="3775286"/>
            <a:ext cx="2895600" cy="3390489"/>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467600" y="5715000"/>
            <a:ext cx="1427681" cy="1010187"/>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3200" y="5791737"/>
            <a:ext cx="8223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667000" y="301752"/>
            <a:ext cx="6251448" cy="1143000"/>
          </a:xfrm>
          <a:prstGeom prst="rect">
            <a:avLst/>
          </a:prstGeom>
        </p:spPr>
        <p:txBody>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US" dirty="0" smtClean="0"/>
              <a:t>Today’s Objectives </a:t>
            </a:r>
            <a:endParaRPr lang="en-US" dirty="0"/>
          </a:p>
        </p:txBody>
      </p:sp>
      <p:sp>
        <p:nvSpPr>
          <p:cNvPr id="9" name="Rectangle 8"/>
          <p:cNvSpPr/>
          <p:nvPr/>
        </p:nvSpPr>
        <p:spPr>
          <a:xfrm>
            <a:off x="2696497" y="1561768"/>
            <a:ext cx="5638800" cy="3908762"/>
          </a:xfrm>
          <a:prstGeom prst="rect">
            <a:avLst/>
          </a:prstGeom>
        </p:spPr>
        <p:txBody>
          <a:bodyPr wrap="square">
            <a:spAutoFit/>
          </a:bodyPr>
          <a:lstStyle/>
          <a:p>
            <a:pPr marL="342900" indent="-342900">
              <a:lnSpc>
                <a:spcPct val="200000"/>
              </a:lnSpc>
              <a:buFont typeface="Arial" pitchFamily="34" charset="0"/>
              <a:buChar char="•"/>
            </a:pPr>
            <a:r>
              <a:rPr lang="en-GB" sz="2800" dirty="0" smtClean="0">
                <a:latin typeface="+mj-lt"/>
              </a:rPr>
              <a:t>Compost</a:t>
            </a:r>
            <a:endParaRPr lang="en-GB" sz="2800" dirty="0">
              <a:latin typeface="+mj-lt"/>
            </a:endParaRPr>
          </a:p>
          <a:p>
            <a:pPr marL="342900" indent="-342900">
              <a:lnSpc>
                <a:spcPct val="200000"/>
              </a:lnSpc>
              <a:buFont typeface="Arial" pitchFamily="34" charset="0"/>
              <a:buChar char="•"/>
            </a:pPr>
            <a:r>
              <a:rPr lang="en-GB" sz="2800" b="1" dirty="0" smtClean="0">
                <a:solidFill>
                  <a:srgbClr val="0000FF"/>
                </a:solidFill>
                <a:latin typeface="+mj-lt"/>
              </a:rPr>
              <a:t>Rules and Regs</a:t>
            </a:r>
          </a:p>
          <a:p>
            <a:pPr marL="342900" indent="-342900">
              <a:lnSpc>
                <a:spcPct val="200000"/>
              </a:lnSpc>
              <a:buFont typeface="Arial" pitchFamily="34" charset="0"/>
              <a:buChar char="•"/>
            </a:pPr>
            <a:r>
              <a:rPr lang="en-GB" sz="2800" dirty="0" smtClean="0">
                <a:latin typeface="+mj-lt"/>
              </a:rPr>
              <a:t>Key Factors in Composting</a:t>
            </a:r>
          </a:p>
          <a:p>
            <a:pPr marL="342900" indent="-342900">
              <a:lnSpc>
                <a:spcPct val="200000"/>
              </a:lnSpc>
              <a:buFont typeface="Arial" pitchFamily="34" charset="0"/>
              <a:buChar char="•"/>
            </a:pPr>
            <a:r>
              <a:rPr lang="en-GB" sz="2800" dirty="0" smtClean="0">
                <a:latin typeface="+mj-lt"/>
              </a:rPr>
              <a:t>Using Compost</a:t>
            </a:r>
          </a:p>
          <a:p>
            <a:pPr marL="342900" indent="-342900">
              <a:buFont typeface="Arial" pitchFamily="34" charset="0"/>
              <a:buChar char="•"/>
            </a:pPr>
            <a:endParaRPr lang="en-US" sz="2400" dirty="0">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83174274"/>
      </p:ext>
    </p:extLst>
  </p:cSld>
  <p:clrMapOvr>
    <a:masterClrMapping/>
  </p:clrMapOvr>
  <mc:AlternateContent xmlns:mc="http://schemas.openxmlformats.org/markup-compatibility/2006" xmlns:p14="http://schemas.microsoft.com/office/powerpoint/2010/main">
    <mc:Choice Requires="p14">
      <p:transition spd="med" p14:dur="700" advTm="6666">
        <p:fade/>
      </p:transition>
    </mc:Choice>
    <mc:Fallback xmlns="">
      <p:transition spd="med" advTm="6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457200"/>
            <a:ext cx="7772400" cy="1143000"/>
          </a:xfrm>
        </p:spPr>
        <p:txBody>
          <a:bodyPr>
            <a:normAutofit fontScale="90000"/>
          </a:bodyPr>
          <a:lstStyle/>
          <a:p>
            <a:r>
              <a:rPr lang="en-US" dirty="0"/>
              <a:t>Record </a:t>
            </a:r>
            <a:r>
              <a:rPr lang="en-US" dirty="0" smtClean="0"/>
              <a:t>keeping – Application</a:t>
            </a:r>
            <a:r>
              <a:rPr lang="en-US" dirty="0"/>
              <a:t/>
            </a:r>
            <a:br>
              <a:rPr lang="en-US" dirty="0"/>
            </a:br>
            <a:endParaRPr lang="en-US" dirty="0"/>
          </a:p>
        </p:txBody>
      </p:sp>
      <p:sp>
        <p:nvSpPr>
          <p:cNvPr id="58371" name="Rectangle 3"/>
          <p:cNvSpPr>
            <a:spLocks noGrp="1" noChangeArrowheads="1"/>
          </p:cNvSpPr>
          <p:nvPr>
            <p:ph type="body" idx="1"/>
          </p:nvPr>
        </p:nvSpPr>
        <p:spPr>
          <a:xfrm>
            <a:off x="685800" y="1676400"/>
            <a:ext cx="8686800" cy="4114800"/>
          </a:xfrm>
        </p:spPr>
        <p:txBody>
          <a:bodyPr>
            <a:normAutofit/>
          </a:bodyPr>
          <a:lstStyle/>
          <a:p>
            <a:r>
              <a:rPr lang="en-US" dirty="0"/>
              <a:t>Whenever </a:t>
            </a:r>
            <a:r>
              <a:rPr lang="en-US" dirty="0" smtClean="0"/>
              <a:t>compost is </a:t>
            </a:r>
            <a:r>
              <a:rPr lang="en-US" dirty="0"/>
              <a:t>applied to your land, </a:t>
            </a:r>
            <a:r>
              <a:rPr lang="en-US" dirty="0" smtClean="0"/>
              <a:t>         it </a:t>
            </a:r>
            <a:r>
              <a:rPr lang="en-US" dirty="0"/>
              <a:t>is important to keep good records of:</a:t>
            </a:r>
          </a:p>
          <a:p>
            <a:pPr lvl="1"/>
            <a:r>
              <a:rPr lang="en-US" sz="3600" dirty="0"/>
              <a:t> </a:t>
            </a:r>
            <a:r>
              <a:rPr lang="en-US" dirty="0"/>
              <a:t>the date</a:t>
            </a:r>
          </a:p>
          <a:p>
            <a:pPr lvl="1"/>
            <a:r>
              <a:rPr lang="en-US" dirty="0"/>
              <a:t>amount applied</a:t>
            </a:r>
          </a:p>
          <a:p>
            <a:pPr lvl="1"/>
            <a:r>
              <a:rPr lang="en-US" dirty="0"/>
              <a:t>nutrient content</a:t>
            </a:r>
          </a:p>
          <a:p>
            <a:pPr lvl="1"/>
            <a:r>
              <a:rPr lang="en-US" dirty="0"/>
              <a:t>soil test results</a:t>
            </a:r>
          </a:p>
          <a:p>
            <a:pPr lvl="1"/>
            <a:r>
              <a:rPr lang="en-US" dirty="0"/>
              <a:t>weather </a:t>
            </a:r>
            <a:r>
              <a:rPr lang="en-US" dirty="0" smtClean="0"/>
              <a:t>conditions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96464921"/>
      </p:ext>
    </p:extLst>
  </p:cSld>
  <p:clrMapOvr>
    <a:masterClrMapping/>
  </p:clrMapOvr>
  <p:transition advTm="18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5837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4116" y="228600"/>
            <a:ext cx="3854004" cy="3847207"/>
          </a:xfrm>
          <a:prstGeom prst="rect">
            <a:avLst/>
          </a:prstGeom>
          <a:noFill/>
        </p:spPr>
        <p:txBody>
          <a:bodyPr wrap="none" rtlCol="0">
            <a:spAutoFit/>
          </a:bodyPr>
          <a:lstStyle/>
          <a:p>
            <a:pPr algn="ctr"/>
            <a:r>
              <a:rPr lang="en-US" sz="4400" dirty="0" smtClean="0"/>
              <a:t>Selling Compost</a:t>
            </a:r>
          </a:p>
          <a:p>
            <a:pPr algn="ctr"/>
            <a:endParaRPr lang="en-US" sz="3600" dirty="0"/>
          </a:p>
          <a:p>
            <a:pPr algn="ctr"/>
            <a:r>
              <a:rPr lang="en-US" sz="3600" dirty="0" smtClean="0"/>
              <a:t>Fertilizer </a:t>
            </a:r>
          </a:p>
          <a:p>
            <a:pPr algn="ctr"/>
            <a:r>
              <a:rPr lang="en-US" sz="3600" dirty="0" smtClean="0"/>
              <a:t>Or </a:t>
            </a:r>
          </a:p>
          <a:p>
            <a:pPr algn="ctr"/>
            <a:r>
              <a:rPr lang="en-US" sz="3600" dirty="0" smtClean="0"/>
              <a:t>Soil Amendment?</a:t>
            </a:r>
          </a:p>
          <a:p>
            <a:pPr algn="ctr"/>
            <a:endParaRPr lang="en-US" sz="2800" dirty="0" smtClean="0"/>
          </a:p>
          <a:p>
            <a:pPr algn="ctr"/>
            <a:r>
              <a:rPr lang="en-US" sz="2800" dirty="0" smtClean="0"/>
              <a:t>Watch your wording!</a:t>
            </a:r>
            <a:endParaRPr lang="en-US" sz="2800" dirty="0"/>
          </a:p>
        </p:txBody>
      </p:sp>
      <p:sp>
        <p:nvSpPr>
          <p:cNvPr id="3" name="Text Placeholder 2"/>
          <p:cNvSpPr>
            <a:spLocks noGrp="1"/>
          </p:cNvSpPr>
          <p:nvPr>
            <p:ph type="body" sz="half" idx="1"/>
          </p:nvPr>
        </p:nvSpPr>
        <p:spPr>
          <a:xfrm>
            <a:off x="685800" y="4197806"/>
            <a:ext cx="6629400" cy="3422194"/>
          </a:xfrm>
        </p:spPr>
        <p:txBody>
          <a:bodyPr/>
          <a:lstStyle/>
          <a:p>
            <a:r>
              <a:rPr lang="en-US" dirty="0" smtClean="0"/>
              <a:t>Before selling compost check:</a:t>
            </a:r>
          </a:p>
          <a:p>
            <a:pPr lvl="1"/>
            <a:r>
              <a:rPr lang="en-US" dirty="0" smtClean="0"/>
              <a:t>Illinois Fertilizer Act</a:t>
            </a:r>
          </a:p>
          <a:p>
            <a:pPr lvl="1"/>
            <a:r>
              <a:rPr lang="en-US" dirty="0" smtClean="0"/>
              <a:t>Illinois Soil Amendment Act</a:t>
            </a:r>
          </a:p>
          <a:p>
            <a:pPr lvl="1"/>
            <a:r>
              <a:rPr lang="en-US" dirty="0" smtClean="0"/>
              <a:t>Composting Permitting laws</a:t>
            </a:r>
            <a:endParaRPr lang="en-US" dirty="0"/>
          </a:p>
        </p:txBody>
      </p:sp>
      <p:pic>
        <p:nvPicPr>
          <p:cNvPr id="10" name="Picture 3" descr="DSCN0191.jpg"/>
          <p:cNvPicPr>
            <a:picLocks noGrp="1" noChangeAspect="1"/>
          </p:cNvPicPr>
          <p:nvPr>
            <p:ph sz="half" idx="2"/>
          </p:nvPr>
        </p:nvPicPr>
        <p:blipFill rotWithShape="1">
          <a:blip r:embed="rId5" cstate="email">
            <a:extLst>
              <a:ext uri="{28A0092B-C50C-407E-A947-70E740481C1C}">
                <a14:useLocalDpi xmlns:a14="http://schemas.microsoft.com/office/drawing/2010/main" val="0"/>
              </a:ext>
            </a:extLst>
          </a:blip>
          <a:srcRect/>
          <a:stretch/>
        </p:blipFill>
        <p:spPr bwMode="auto">
          <a:xfrm>
            <a:off x="6934200" y="2902406"/>
            <a:ext cx="1398206" cy="19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629400" y="5029200"/>
            <a:ext cx="2363917" cy="646331"/>
          </a:xfrm>
          <a:prstGeom prst="rect">
            <a:avLst/>
          </a:prstGeom>
          <a:noFill/>
        </p:spPr>
        <p:txBody>
          <a:bodyPr wrap="none" rtlCol="0">
            <a:spAutoFit/>
          </a:bodyPr>
          <a:lstStyle/>
          <a:p>
            <a:r>
              <a:rPr lang="en-US" dirty="0" smtClean="0"/>
              <a:t>Illinois State University </a:t>
            </a:r>
          </a:p>
          <a:p>
            <a:r>
              <a:rPr lang="en-US" dirty="0"/>
              <a:t> </a:t>
            </a:r>
            <a:r>
              <a:rPr lang="en-US" dirty="0" smtClean="0"/>
              <a:t>             compost</a:t>
            </a:r>
            <a:endParaRPr lang="en-US" dirty="0"/>
          </a:p>
        </p:txBody>
      </p:sp>
      <p:sp>
        <p:nvSpPr>
          <p:cNvPr id="6" name="TextBox 5"/>
          <p:cNvSpPr txBox="1"/>
          <p:nvPr/>
        </p:nvSpPr>
        <p:spPr>
          <a:xfrm>
            <a:off x="7977982" y="4803924"/>
            <a:ext cx="710451" cy="215444"/>
          </a:xfrm>
          <a:prstGeom prst="rect">
            <a:avLst/>
          </a:prstGeom>
          <a:noFill/>
        </p:spPr>
        <p:txBody>
          <a:bodyPr wrap="none" rtlCol="0">
            <a:spAutoFit/>
          </a:bodyPr>
          <a:lstStyle/>
          <a:p>
            <a:r>
              <a:rPr lang="en-US" sz="800" dirty="0" smtClean="0"/>
              <a:t>Paul Walker</a:t>
            </a:r>
            <a:endParaRPr lang="en-US" sz="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82574369"/>
      </p:ext>
    </p:extLst>
  </p:cSld>
  <p:clrMapOvr>
    <a:masterClrMapping/>
  </p:clrMapOvr>
  <p:transition spd="slow" advTm="332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2087940"/>
            <a:ext cx="5257800" cy="4084260"/>
          </a:xfrm>
          <a:prstGeom prst="rect">
            <a:avLst/>
          </a:prstGeom>
          <a:noFill/>
        </p:spPr>
        <p:txBody>
          <a:bodyPr wrap="square" rtlCol="0">
            <a:normAutofit/>
          </a:bodyPr>
          <a:lstStyle/>
          <a:p>
            <a:endParaRPr lang="en-US" sz="7200"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3332" y="-6858000"/>
            <a:ext cx="7765662" cy="16476125"/>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753331" flipH="1">
            <a:off x="-428861" y="3883224"/>
            <a:ext cx="2895600" cy="3390489"/>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467600" y="5715000"/>
            <a:ext cx="1427681" cy="1010187"/>
          </a:xfrm>
          <a:prstGeom prst="rect">
            <a:avLst/>
          </a:prstGeom>
        </p:spPr>
      </p:pic>
      <p:pic>
        <p:nvPicPr>
          <p:cNvPr id="5122"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53200" y="5791737"/>
            <a:ext cx="8223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667000" y="301752"/>
            <a:ext cx="6251448" cy="1143000"/>
          </a:xfrm>
          <a:prstGeom prst="rect">
            <a:avLst/>
          </a:prstGeom>
        </p:spPr>
        <p:txBody>
          <a:bodyPr/>
          <a:lstStyle>
            <a:lvl1pPr algn="l" defTabSz="914400" rtl="0" eaLnBrk="1" latinLnBrk="0" hangingPunct="1">
              <a:spcBef>
                <a:spcPct val="0"/>
              </a:spcBef>
              <a:buNone/>
              <a:defRPr lang="en-US" sz="4400" kern="1200" dirty="0" smtClean="0">
                <a:solidFill>
                  <a:schemeClr val="tx1"/>
                </a:solidFill>
                <a:latin typeface="+mj-lt"/>
                <a:ea typeface="+mj-ea"/>
                <a:cs typeface="+mj-cs"/>
              </a:defRPr>
            </a:lvl1pPr>
          </a:lstStyle>
          <a:p>
            <a:r>
              <a:rPr lang="en-US" dirty="0" smtClean="0"/>
              <a:t>Summary</a:t>
            </a:r>
            <a:endParaRPr lang="en-US" dirty="0"/>
          </a:p>
        </p:txBody>
      </p:sp>
      <p:sp>
        <p:nvSpPr>
          <p:cNvPr id="9" name="Rectangle 8"/>
          <p:cNvSpPr/>
          <p:nvPr/>
        </p:nvSpPr>
        <p:spPr>
          <a:xfrm>
            <a:off x="2470355" y="1088192"/>
            <a:ext cx="6673645" cy="5262979"/>
          </a:xfrm>
          <a:prstGeom prst="rect">
            <a:avLst/>
          </a:prstGeom>
        </p:spPr>
        <p:txBody>
          <a:bodyPr wrap="square">
            <a:spAutoFit/>
          </a:bodyPr>
          <a:lstStyle/>
          <a:p>
            <a:pPr marL="342900" indent="-342900">
              <a:buFont typeface="Arial" pitchFamily="34" charset="0"/>
              <a:buChar char="•"/>
            </a:pPr>
            <a:r>
              <a:rPr lang="en-GB" sz="2800" dirty="0" smtClean="0">
                <a:latin typeface="+mj-lt"/>
              </a:rPr>
              <a:t>Compost is an excellent soil amendment</a:t>
            </a:r>
            <a:endParaRPr lang="en-GB" sz="2800" dirty="0">
              <a:latin typeface="+mj-lt"/>
            </a:endParaRPr>
          </a:p>
          <a:p>
            <a:pPr marL="342900" indent="-342900">
              <a:buFont typeface="Arial" pitchFamily="34" charset="0"/>
              <a:buChar char="•"/>
            </a:pPr>
            <a:r>
              <a:rPr lang="en-GB" sz="2800" dirty="0" smtClean="0">
                <a:latin typeface="+mj-lt"/>
              </a:rPr>
              <a:t>Know the Rules and Regs for composting in your municipality</a:t>
            </a:r>
          </a:p>
          <a:p>
            <a:pPr marL="342900" indent="-342900">
              <a:buFont typeface="Arial" pitchFamily="34" charset="0"/>
              <a:buChar char="•"/>
            </a:pPr>
            <a:r>
              <a:rPr lang="en-GB" sz="2800" dirty="0" smtClean="0">
                <a:latin typeface="+mj-lt"/>
              </a:rPr>
              <a:t>Key factors in composting</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Pile </a:t>
            </a:r>
            <a:r>
              <a:rPr lang="en-US" sz="2400" dirty="0" smtClean="0">
                <a:latin typeface="Times New Roman" panose="02020603050405020304" pitchFamily="18" charset="0"/>
                <a:cs typeface="Times New Roman" panose="02020603050405020304" pitchFamily="18" charset="0"/>
              </a:rPr>
              <a:t>size</a:t>
            </a:r>
            <a:endParaRPr lang="en-US" sz="2400" dirty="0">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Moisture content</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Temperature</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Carbon to nitrogen ratio</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Aeration</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pH	</a:t>
            </a:r>
          </a:p>
          <a:p>
            <a:pPr marL="342900" indent="-342900">
              <a:buFont typeface="Arial" pitchFamily="34" charset="0"/>
              <a:buChar char="•"/>
            </a:pPr>
            <a:r>
              <a:rPr lang="en-GB" sz="2800" dirty="0" smtClean="0">
                <a:latin typeface="+mj-lt"/>
              </a:rPr>
              <a:t>There are numerous ways to use  compost</a:t>
            </a:r>
          </a:p>
          <a:p>
            <a:pPr marL="342900" indent="-342900">
              <a:buFont typeface="Arial" pitchFamily="34" charset="0"/>
              <a:buChar char="•"/>
            </a:pPr>
            <a:endParaRPr lang="en-US" sz="2400" dirty="0">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9525121"/>
      </p:ext>
    </p:extLst>
  </p:cSld>
  <p:clrMapOvr>
    <a:masterClrMapping/>
  </p:clrMapOvr>
  <mc:AlternateContent xmlns:mc="http://schemas.openxmlformats.org/markup-compatibility/2006" xmlns:p14="http://schemas.microsoft.com/office/powerpoint/2010/main">
    <mc:Choice Requires="p14">
      <p:transition spd="med" p14:dur="700" advTm="41438">
        <p:fade/>
      </p:transition>
    </mc:Choice>
    <mc:Fallback xmlns="">
      <p:transition spd="med" advTm="41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custDataLst>
              <p:tags r:id="rId2"/>
            </p:custDataLst>
          </p:nvPr>
        </p:nvSpPr>
        <p:spPr/>
        <p:txBody>
          <a:bodyPr/>
          <a:lstStyle/>
          <a:p>
            <a:pPr>
              <a:defRPr/>
            </a:pPr>
            <a:r>
              <a:rPr lang="en-US" dirty="0" smtClean="0"/>
              <a:t>Resources</a:t>
            </a:r>
          </a:p>
        </p:txBody>
      </p:sp>
      <p:sp>
        <p:nvSpPr>
          <p:cNvPr id="618499" name="Rectangle 3"/>
          <p:cNvSpPr>
            <a:spLocks noGrp="1" noChangeArrowheads="1"/>
          </p:cNvSpPr>
          <p:nvPr>
            <p:ph idx="1"/>
            <p:custDataLst>
              <p:tags r:id="rId3"/>
            </p:custDataLst>
          </p:nvPr>
        </p:nvSpPr>
        <p:spPr/>
        <p:txBody>
          <a:bodyPr>
            <a:normAutofit fontScale="55000" lnSpcReduction="20000"/>
          </a:bodyPr>
          <a:lstStyle/>
          <a:p>
            <a:pPr>
              <a:defRPr/>
            </a:pPr>
            <a:r>
              <a:rPr lang="en-US" b="1" dirty="0" smtClean="0">
                <a:latin typeface="+mj-lt"/>
              </a:rPr>
              <a:t>Chicago home composting</a:t>
            </a:r>
            <a:r>
              <a:rPr lang="en-US" dirty="0" smtClean="0">
                <a:latin typeface="+mj-lt"/>
              </a:rPr>
              <a:t/>
            </a:r>
            <a:br>
              <a:rPr lang="en-US" dirty="0" smtClean="0">
                <a:latin typeface="+mj-lt"/>
              </a:rPr>
            </a:br>
            <a:r>
              <a:rPr lang="en-US" dirty="0" smtClean="0">
                <a:hlinkClick r:id="rId8"/>
              </a:rPr>
              <a:t>www.cityofchicago.org/city/en/depts/streets/supp_info/composting/home_composting.html</a:t>
            </a:r>
            <a:endParaRPr lang="en-US" dirty="0" smtClean="0"/>
          </a:p>
          <a:p>
            <a:pPr>
              <a:defRPr/>
            </a:pPr>
            <a:endParaRPr lang="en-US" dirty="0" smtClean="0">
              <a:latin typeface="+mj-lt"/>
            </a:endParaRPr>
          </a:p>
          <a:p>
            <a:r>
              <a:rPr lang="en-US" b="1" dirty="0"/>
              <a:t>Making and Using Compost for Organic Farming</a:t>
            </a:r>
          </a:p>
          <a:p>
            <a:pPr marL="0" indent="0">
              <a:buNone/>
            </a:pPr>
            <a:r>
              <a:rPr lang="en-US" dirty="0" smtClean="0"/>
              <a:t>       </a:t>
            </a:r>
            <a:r>
              <a:rPr lang="en-US" dirty="0" smtClean="0">
                <a:hlinkClick r:id="rId9"/>
              </a:rPr>
              <a:t>www.extension.org/article/18567</a:t>
            </a:r>
            <a:endParaRPr lang="en-US" dirty="0" smtClean="0"/>
          </a:p>
          <a:p>
            <a:pPr>
              <a:buFontTx/>
              <a:buNone/>
              <a:defRPr/>
            </a:pPr>
            <a:endParaRPr lang="en-US" b="1" dirty="0" smtClean="0">
              <a:latin typeface="+mj-lt"/>
            </a:endParaRPr>
          </a:p>
          <a:p>
            <a:pPr>
              <a:defRPr/>
            </a:pPr>
            <a:r>
              <a:rPr lang="en-US" b="1" dirty="0" smtClean="0">
                <a:latin typeface="+mj-lt"/>
              </a:rPr>
              <a:t>On-farm Composting</a:t>
            </a:r>
            <a:r>
              <a:rPr lang="en-US" dirty="0" smtClean="0">
                <a:latin typeface="+mj-lt"/>
              </a:rPr>
              <a:t/>
            </a:r>
            <a:br>
              <a:rPr lang="en-US" dirty="0" smtClean="0">
                <a:latin typeface="+mj-lt"/>
              </a:rPr>
            </a:br>
            <a:r>
              <a:rPr lang="en-US" u="sng" dirty="0">
                <a:solidFill>
                  <a:schemeClr val="tx2"/>
                </a:solidFill>
                <a:latin typeface="+mj-lt"/>
                <a:hlinkClick r:id="rId10"/>
              </a:rPr>
              <a:t>http://</a:t>
            </a:r>
            <a:r>
              <a:rPr lang="en-US" u="sng" dirty="0" smtClean="0">
                <a:solidFill>
                  <a:schemeClr val="tx2"/>
                </a:solidFill>
                <a:latin typeface="+mj-lt"/>
                <a:hlinkClick r:id="rId10"/>
              </a:rPr>
              <a:t>compost.css.cornell.edu/OnFarmHandbook/onfarm_TOC.html</a:t>
            </a:r>
            <a:endParaRPr lang="en-US" u="sng" dirty="0" smtClean="0">
              <a:solidFill>
                <a:schemeClr val="tx2"/>
              </a:solidFill>
              <a:latin typeface="+mj-lt"/>
            </a:endParaRPr>
          </a:p>
          <a:p>
            <a:pPr>
              <a:defRPr/>
            </a:pPr>
            <a:endParaRPr lang="en-US" b="1" u="sng" dirty="0">
              <a:solidFill>
                <a:schemeClr val="tx2"/>
              </a:solidFill>
              <a:latin typeface="+mj-lt"/>
            </a:endParaRPr>
          </a:p>
          <a:p>
            <a:pPr>
              <a:defRPr/>
            </a:pPr>
            <a:r>
              <a:rPr lang="en-US" b="1" dirty="0" smtClean="0"/>
              <a:t>Commercial </a:t>
            </a:r>
            <a:r>
              <a:rPr lang="en-US" b="1" dirty="0"/>
              <a:t>On-Site Food Composting Systems</a:t>
            </a:r>
          </a:p>
          <a:p>
            <a:pPr lvl="1"/>
            <a:r>
              <a:rPr lang="en-US" dirty="0"/>
              <a:t>The Earth Tub, by Green Mountain Technologies: </a:t>
            </a:r>
            <a:r>
              <a:rPr lang="en-US" dirty="0">
                <a:hlinkClick r:id="rId11" tooltip="The Earth Tub"/>
              </a:rPr>
              <a:t>http://compostingtechnology.com/products/compost-systems/earth-tub</a:t>
            </a:r>
            <a:r>
              <a:rPr lang="en-US" dirty="0"/>
              <a:t> (external)</a:t>
            </a:r>
          </a:p>
          <a:p>
            <a:pPr lvl="1"/>
            <a:r>
              <a:rPr lang="en-US" dirty="0"/>
              <a:t>The WISErg Harvester: </a:t>
            </a:r>
            <a:r>
              <a:rPr lang="en-US" dirty="0">
                <a:hlinkClick r:id="rId12" tooltip="WISErg The Harvester"/>
              </a:rPr>
              <a:t>http://wiserg.com/</a:t>
            </a:r>
            <a:r>
              <a:rPr lang="en-US" dirty="0"/>
              <a:t> (external)</a:t>
            </a:r>
          </a:p>
          <a:p>
            <a:pPr lvl="1"/>
            <a:r>
              <a:rPr lang="en-US" dirty="0"/>
              <a:t>The Worm WigWam: </a:t>
            </a:r>
            <a:r>
              <a:rPr lang="en-US" dirty="0">
                <a:hlinkClick r:id="rId13" tooltip="The Worm WigWam"/>
              </a:rPr>
              <a:t>http://wormwigwam.com/</a:t>
            </a:r>
            <a:r>
              <a:rPr lang="en-US" dirty="0"/>
              <a:t> (external)</a:t>
            </a:r>
          </a:p>
          <a:p>
            <a:pPr>
              <a:defRPr/>
            </a:pPr>
            <a:endParaRPr lang="en-US" u="sng" dirty="0" smtClean="0">
              <a:solidFill>
                <a:schemeClr val="tx2"/>
              </a:solidFill>
              <a:latin typeface="+mj-lt"/>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8504238" y="6218238"/>
            <a:ext cx="487362" cy="487362"/>
          </a:xfrm>
          <a:prstGeom prst="rect">
            <a:avLst/>
          </a:prstGeom>
        </p:spPr>
      </p:pic>
    </p:spTree>
    <p:custDataLst>
      <p:tags r:id="rId1"/>
    </p:custDataLst>
  </p:cSld>
  <p:clrMapOvr>
    <a:masterClrMapping/>
  </p:clrMapOvr>
  <p:transition advTm="142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839200" cy="1143000"/>
          </a:xfrm>
        </p:spPr>
        <p:txBody>
          <a:bodyPr>
            <a:noAutofit/>
          </a:bodyPr>
          <a:lstStyle/>
          <a:p>
            <a:r>
              <a:rPr lang="en-US" sz="3200" dirty="0" smtClean="0"/>
              <a:t>web.extension.illinois.edu/compostingcentral/</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2000" y="720725"/>
            <a:ext cx="7133142" cy="507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353530"/>
      </p:ext>
    </p:extLst>
  </p:cSld>
  <p:clrMapOvr>
    <a:masterClrMapping/>
  </p:clrMapOvr>
  <p:transition spd="slow" advTm="83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077200" cy="1143000"/>
          </a:xfrm>
        </p:spPr>
        <p:txBody>
          <a:bodyPr>
            <a:normAutofit fontScale="90000"/>
          </a:bodyPr>
          <a:lstStyle/>
          <a:p>
            <a:r>
              <a:rPr lang="en-US" sz="3600" dirty="0" smtClean="0"/>
              <a:t>web.extension.illinois.edu/manurecentral/</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8350" y="701675"/>
            <a:ext cx="7080250" cy="507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297283"/>
      </p:ext>
    </p:extLst>
  </p:cSld>
  <p:clrMapOvr>
    <a:masterClrMapping/>
  </p:clrMapOvr>
  <p:transition spd="slow" advTm="47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rmAutofit fontScale="90000"/>
          </a:bodyPr>
          <a:lstStyle/>
          <a:p>
            <a:r>
              <a:rPr lang="en-US" dirty="0" smtClean="0"/>
              <a:t>web.extension.illinois.edu/sfmm/</a:t>
            </a:r>
            <a:endParaRPr lang="en-US" dirty="0"/>
          </a:p>
        </p:txBody>
      </p:sp>
      <p:sp>
        <p:nvSpPr>
          <p:cNvPr id="3" name="Content Placeholder 2"/>
          <p:cNvSpPr>
            <a:spLocks noGrp="1"/>
          </p:cNvSpPr>
          <p:nvPr>
            <p:ph idx="1"/>
          </p:nvPr>
        </p:nvSpPr>
        <p:spPr/>
        <p:txBody>
          <a:bodyPr/>
          <a:lstStyle/>
          <a:p>
            <a:endParaRPr lang="en-US" dirty="0"/>
          </a:p>
        </p:txBody>
      </p:sp>
      <p:pic>
        <p:nvPicPr>
          <p:cNvPr id="233474" name="Picture 2"/>
          <p:cNvPicPr>
            <a:picLocks noChangeAspect="1" noChangeArrowheads="1"/>
          </p:cNvPicPr>
          <p:nvPr/>
        </p:nvPicPr>
        <p:blipFill rotWithShape="1">
          <a:blip r:embed="rId5" cstate="print"/>
          <a:srcRect l="5783" t="12048" r="5542" b="3614"/>
          <a:stretch/>
        </p:blipFill>
        <p:spPr bwMode="auto">
          <a:xfrm>
            <a:off x="1219200" y="838200"/>
            <a:ext cx="7010400" cy="53340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81771643"/>
      </p:ext>
    </p:extLst>
  </p:cSld>
  <p:clrMapOvr>
    <a:masterClrMapping/>
  </p:clrMapOvr>
  <p:transition spd="slow" advTm="53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686800" cy="1143000"/>
          </a:xfrm>
        </p:spPr>
        <p:txBody>
          <a:bodyPr>
            <a:normAutofit/>
          </a:bodyPr>
          <a:lstStyle/>
          <a:p>
            <a:r>
              <a:rPr lang="en-US" sz="3600" dirty="0" smtClean="0"/>
              <a:t>web.extension.illinois.edu/manureshare/</a:t>
            </a:r>
            <a:endParaRPr lang="en-US" sz="3600" dirty="0"/>
          </a:p>
        </p:txBody>
      </p:sp>
      <p:pic>
        <p:nvPicPr>
          <p:cNvPr id="231426" name="Picture 2"/>
          <p:cNvPicPr>
            <a:picLocks noChangeAspect="1" noChangeArrowheads="1"/>
          </p:cNvPicPr>
          <p:nvPr/>
        </p:nvPicPr>
        <p:blipFill rotWithShape="1">
          <a:blip r:embed="rId5" cstate="print"/>
          <a:srcRect l="1087" t="10327" r="1087" b="5434"/>
          <a:stretch/>
        </p:blipFill>
        <p:spPr bwMode="auto">
          <a:xfrm>
            <a:off x="914400" y="761999"/>
            <a:ext cx="7300454" cy="5029201"/>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41559782"/>
      </p:ext>
    </p:extLst>
  </p:cSld>
  <p:clrMapOvr>
    <a:masterClrMapping/>
  </p:clrMapOvr>
  <p:transition spd="slow" advTm="52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web.extension.illinois.edu/ezregs/</a:t>
            </a:r>
            <a:endParaRPr lang="en-US" dirty="0"/>
          </a:p>
        </p:txBody>
      </p:sp>
      <p:sp>
        <p:nvSpPr>
          <p:cNvPr id="3" name="Content Placeholder 2"/>
          <p:cNvSpPr>
            <a:spLocks noGrp="1"/>
          </p:cNvSpPr>
          <p:nvPr>
            <p:ph idx="1"/>
          </p:nvPr>
        </p:nvSpPr>
        <p:spPr/>
        <p:txBody>
          <a:bodyPr/>
          <a:lstStyle/>
          <a:p>
            <a:endParaRPr lang="en-US" dirty="0"/>
          </a:p>
        </p:txBody>
      </p:sp>
      <p:pic>
        <p:nvPicPr>
          <p:cNvPr id="232450" name="Picture 2"/>
          <p:cNvPicPr>
            <a:picLocks noChangeAspect="1" noChangeArrowheads="1"/>
          </p:cNvPicPr>
          <p:nvPr/>
        </p:nvPicPr>
        <p:blipFill rotWithShape="1">
          <a:blip r:embed="rId5" cstate="print"/>
          <a:srcRect l="13557" t="9638" r="14215" b="31909"/>
          <a:stretch/>
        </p:blipFill>
        <p:spPr bwMode="auto">
          <a:xfrm>
            <a:off x="995516" y="1219200"/>
            <a:ext cx="7081684" cy="4584956"/>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8272663"/>
      </p:ext>
    </p:extLst>
  </p:cSld>
  <p:clrMapOvr>
    <a:masterClrMapping/>
  </p:clrMapOvr>
  <p:transition spd="slow" advTm="55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762000"/>
          </a:xfrm>
        </p:spPr>
        <p:txBody>
          <a:bodyPr>
            <a:normAutofit/>
          </a:bodyPr>
          <a:lstStyle/>
          <a:p>
            <a:r>
              <a:rPr lang="en-US" dirty="0" smtClean="0"/>
              <a:t>http://illinoiscomposts.org/</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5" cstate="print"/>
          <a:srcRect t="16504" b="10796"/>
          <a:stretch>
            <a:fillRect/>
          </a:stretch>
        </p:blipFill>
        <p:spPr bwMode="auto">
          <a:xfrm>
            <a:off x="-533400" y="990600"/>
            <a:ext cx="10397705" cy="47244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2731801"/>
      </p:ext>
    </p:extLst>
  </p:cSld>
  <p:clrMapOvr>
    <a:masterClrMapping/>
  </p:clrMapOvr>
  <p:transition spd="slow" advTm="61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Local Municipality Rules/ Codes</a:t>
            </a:r>
            <a:endParaRPr lang="en-US" dirty="0"/>
          </a:p>
        </p:txBody>
      </p:sp>
      <p:sp>
        <p:nvSpPr>
          <p:cNvPr id="3" name="Content Placeholder 2"/>
          <p:cNvSpPr>
            <a:spLocks noGrp="1"/>
          </p:cNvSpPr>
          <p:nvPr>
            <p:ph idx="1"/>
          </p:nvPr>
        </p:nvSpPr>
        <p:spPr>
          <a:xfrm>
            <a:off x="762000" y="1596413"/>
            <a:ext cx="8229600" cy="4297363"/>
          </a:xfrm>
        </p:spPr>
        <p:txBody>
          <a:bodyPr/>
          <a:lstStyle/>
          <a:p>
            <a:pPr marL="0" indent="0" defTabSz="387497">
              <a:spcBef>
                <a:spcPct val="0"/>
              </a:spcBef>
              <a:buClr>
                <a:srgbClr val="000000"/>
              </a:buClr>
              <a:buSzPct val="90000"/>
            </a:pPr>
            <a:r>
              <a:rPr lang="en-US" sz="2800" dirty="0" smtClean="0"/>
              <a:t> 	Does a compost pile require a license or approval?</a:t>
            </a:r>
          </a:p>
          <a:p>
            <a:pPr marL="0" indent="0" defTabSz="387497">
              <a:spcBef>
                <a:spcPct val="0"/>
              </a:spcBef>
              <a:buClr>
                <a:srgbClr val="000000"/>
              </a:buClr>
              <a:buSzPct val="90000"/>
            </a:pPr>
            <a:r>
              <a:rPr lang="en-US" sz="2800" dirty="0" smtClean="0"/>
              <a:t>    May have special requirements on location of bins,</a:t>
            </a:r>
          </a:p>
          <a:p>
            <a:pPr marL="0" indent="0" defTabSz="387497">
              <a:spcBef>
                <a:spcPct val="0"/>
              </a:spcBef>
              <a:buClr>
                <a:srgbClr val="000000"/>
              </a:buClr>
              <a:buSzPct val="90000"/>
              <a:buNone/>
            </a:pPr>
            <a:r>
              <a:rPr lang="en-US" sz="2800" dirty="0" smtClean="0"/>
              <a:t>      types of bins,  etc.</a:t>
            </a:r>
          </a:p>
          <a:p>
            <a:r>
              <a:rPr lang="en-US" sz="2800" dirty="0" smtClean="0"/>
              <a:t> Some don't allow food scraps </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66327625"/>
      </p:ext>
    </p:extLst>
  </p:cSld>
  <p:clrMapOvr>
    <a:masterClrMapping/>
  </p:clrMapOvr>
  <p:transition spd="slow" advTm="294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2468367564"/>
              </p:ext>
            </p:extLst>
          </p:nvPr>
        </p:nvGraphicFramePr>
        <p:xfrm>
          <a:off x="2041634" y="1838434"/>
          <a:ext cx="5486400" cy="332740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8"/>
                        </a:rPr>
                        <a:t>weinzier@illinois.edu</a:t>
                      </a:r>
                      <a:endParaRPr lang="en-US" dirty="0" smtClean="0">
                        <a:latin typeface="+mj-lt"/>
                      </a:endParaRPr>
                    </a:p>
                    <a:p>
                      <a:endParaRPr lang="en-US" dirty="0">
                        <a:latin typeface="+mj-lt"/>
                      </a:endParaRPr>
                    </a:p>
                  </a:txBody>
                  <a:tcPr/>
                </a:tc>
              </a:tr>
              <a:tr h="665480">
                <a:tc>
                  <a:txBody>
                    <a:bodyPr/>
                    <a:lstStyle/>
                    <a:p>
                      <a:r>
                        <a:rPr lang="en-US" dirty="0" smtClean="0">
                          <a:latin typeface="+mj-lt"/>
                        </a:rPr>
                        <a:t>Ellen Phillips</a:t>
                      </a:r>
                      <a:endParaRPr lang="en-US" dirty="0">
                        <a:latin typeface="+mj-lt"/>
                      </a:endParaRPr>
                    </a:p>
                  </a:txBody>
                  <a:tcPr/>
                </a:tc>
                <a:tc>
                  <a:txBody>
                    <a:bodyPr/>
                    <a:lstStyle/>
                    <a:p>
                      <a:r>
                        <a:rPr lang="en-US" dirty="0" smtClean="0">
                          <a:latin typeface="+mj-lt"/>
                        </a:rPr>
                        <a:t>Emplap@yahoo.com</a:t>
                      </a:r>
                    </a:p>
                    <a:p>
                      <a:endParaRPr lang="en-US" dirty="0">
                        <a:latin typeface="+mj-lt"/>
                      </a:endParaRPr>
                    </a:p>
                  </a:txBody>
                  <a:tcPr/>
                </a:tc>
              </a:tr>
              <a:tr h="665480">
                <a:tc>
                  <a:txBody>
                    <a:bodyPr/>
                    <a:lstStyle/>
                    <a:p>
                      <a:endParaRPr lang="en-US" dirty="0">
                        <a:latin typeface="+mj-lt"/>
                      </a:endParaRPr>
                    </a:p>
                  </a:txBody>
                  <a:tcPr/>
                </a:tc>
                <a:tc>
                  <a:txBody>
                    <a:bodyPr/>
                    <a:lstStyle/>
                    <a:p>
                      <a:endParaRPr lang="en-US" dirty="0">
                        <a:latin typeface="+mj-lt"/>
                      </a:endParaRPr>
                    </a:p>
                  </a:txBody>
                  <a:tcPr/>
                </a:tc>
              </a:tr>
              <a:tr h="665480">
                <a:tc>
                  <a:txBody>
                    <a:bodyPr/>
                    <a:lstStyle/>
                    <a:p>
                      <a:endParaRPr lang="en-US" dirty="0"/>
                    </a:p>
                  </a:txBody>
                  <a:tcPr/>
                </a:tc>
                <a:tc>
                  <a:txBody>
                    <a:bodyPr/>
                    <a:lstStyle/>
                    <a:p>
                      <a:endParaRPr lang="en-US" dirty="0"/>
                    </a:p>
                  </a:txBody>
                  <a:tcPr/>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cSld>
  <p:clrMapOvr>
    <a:masterClrMapping/>
  </p:clrMapOvr>
  <p:transition spd="slow" advTm="62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3015436"/>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76200"/>
            <a:ext cx="8534400" cy="1219200"/>
          </a:xfrm>
        </p:spPr>
        <p:txBody>
          <a:bodyPr>
            <a:normAutofit fontScale="90000"/>
          </a:bodyPr>
          <a:lstStyle/>
          <a:p>
            <a:pPr eaLnBrk="1" hangingPunct="1"/>
            <a:r>
              <a:rPr lang="en-US" altLang="en-US" sz="4000" dirty="0" smtClean="0"/>
              <a:t>Illinois EPA Composting Permit </a:t>
            </a:r>
            <a:br>
              <a:rPr lang="en-US" altLang="en-US" sz="4000" dirty="0" smtClean="0"/>
            </a:br>
            <a:r>
              <a:rPr lang="en-US" altLang="en-US" sz="4000" u="sng" dirty="0" smtClean="0"/>
              <a:t>NOT</a:t>
            </a:r>
            <a:r>
              <a:rPr lang="en-US" altLang="en-US" sz="4000" dirty="0" smtClean="0"/>
              <a:t> Required if . . .</a:t>
            </a:r>
          </a:p>
        </p:txBody>
      </p:sp>
      <p:sp>
        <p:nvSpPr>
          <p:cNvPr id="25603" name="Rectangle 3"/>
          <p:cNvSpPr>
            <a:spLocks noGrp="1" noChangeArrowheads="1"/>
          </p:cNvSpPr>
          <p:nvPr>
            <p:ph idx="1"/>
          </p:nvPr>
        </p:nvSpPr>
        <p:spPr>
          <a:xfrm>
            <a:off x="609600" y="1676400"/>
            <a:ext cx="8382000" cy="4114800"/>
          </a:xfrm>
        </p:spPr>
        <p:txBody>
          <a:bodyPr>
            <a:normAutofit fontScale="92500" lnSpcReduction="10000"/>
          </a:bodyPr>
          <a:lstStyle/>
          <a:p>
            <a:pPr eaLnBrk="1" hangingPunct="1"/>
            <a:r>
              <a:rPr lang="en-US" altLang="en-US" dirty="0" smtClean="0"/>
              <a:t>Your farm/stable</a:t>
            </a:r>
          </a:p>
          <a:p>
            <a:pPr lvl="1" eaLnBrk="1" hangingPunct="1"/>
            <a:r>
              <a:rPr lang="en-US" altLang="en-US" sz="2000" dirty="0" smtClean="0"/>
              <a:t>your manure.</a:t>
            </a:r>
          </a:p>
          <a:p>
            <a:pPr lvl="1" eaLnBrk="1" hangingPunct="1"/>
            <a:r>
              <a:rPr lang="en-US" altLang="en-US" sz="2000" dirty="0" smtClean="0"/>
              <a:t>no additions to compost pile brought from off the farm.</a:t>
            </a:r>
          </a:p>
          <a:p>
            <a:r>
              <a:rPr lang="en-US" altLang="en-US" sz="2600" dirty="0" smtClean="0"/>
              <a:t>No setbacks for active composting area. </a:t>
            </a:r>
          </a:p>
          <a:p>
            <a:pPr eaLnBrk="1" hangingPunct="1"/>
            <a:r>
              <a:rPr lang="en-US" altLang="en-US" sz="2800" dirty="0" smtClean="0"/>
              <a:t>Site is located on the farm in which the compost is applied.</a:t>
            </a:r>
          </a:p>
          <a:p>
            <a:pPr eaLnBrk="1" hangingPunct="1"/>
            <a:r>
              <a:rPr lang="en-US" altLang="en-US" sz="2800" dirty="0" smtClean="0"/>
              <a:t>Site is operated by the farmer of the property.</a:t>
            </a:r>
          </a:p>
          <a:p>
            <a:pPr eaLnBrk="1" hangingPunct="1"/>
            <a:r>
              <a:rPr lang="en-US" altLang="en-US" sz="2800" dirty="0" smtClean="0"/>
              <a:t>Farmland is in production of crops annually.</a:t>
            </a:r>
          </a:p>
          <a:p>
            <a:pPr eaLnBrk="1" hangingPunct="1"/>
            <a:r>
              <a:rPr lang="en-US" altLang="en-US" sz="2800" dirty="0" smtClean="0"/>
              <a:t>Size of the compost site is less than 2% of the acreage of the property.</a:t>
            </a:r>
          </a:p>
        </p:txBody>
      </p:sp>
      <p:pic>
        <p:nvPicPr>
          <p:cNvPr id="25604" name="Picture 2" descr="C:\Users\emplap\AppData\Local\Microsoft\Windows\Temporary Internet Files\Content.IE5\RUHU7OY8\MC900027384[1].wm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01000" y="166688"/>
            <a:ext cx="5889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a:off x="609600" y="1500188"/>
            <a:ext cx="8534400" cy="0"/>
          </a:xfrm>
          <a:prstGeom prst="line">
            <a:avLst/>
          </a:prstGeom>
          <a:noFill/>
          <a:ln w="57150">
            <a:gradFill flip="none" rotWithShape="1">
              <a:gsLst>
                <a:gs pos="27000">
                  <a:srgbClr val="0070C0"/>
                </a:gs>
                <a:gs pos="25000">
                  <a:srgbClr val="00B050"/>
                </a:gs>
                <a:gs pos="75000">
                  <a:schemeClr val="bg2">
                    <a:lumMod val="50000"/>
                  </a:schemeClr>
                </a:gs>
                <a:gs pos="100000">
                  <a:srgbClr val="4D0808"/>
                </a:gs>
              </a:gsLst>
              <a:lin ang="0" scaled="1"/>
              <a:tileRect/>
            </a:gradFill>
            <a:round/>
            <a:headEnd/>
            <a:tailEnd/>
          </a:ln>
        </p:spPr>
        <p:txBody>
          <a:bodyPr wrap="none" anchor="ctr"/>
          <a:lstStyle/>
          <a:p>
            <a:pPr>
              <a:defRPr/>
            </a:pPr>
            <a:endParaRPr lang="en-US" dirty="0">
              <a:latin typeface="Times New Roman"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55715474"/>
      </p:ext>
    </p:extLst>
  </p:cSld>
  <p:clrMapOvr>
    <a:masterClrMapping/>
  </p:clrMapOvr>
  <p:transition advTm="52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hlinkClick r:id="rId5"/>
              </a:rPr>
              <a:t>www.cityofchicago.org/city/en/depts/streets/supp_info/composting/</a:t>
            </a:r>
            <a:r>
              <a:rPr lang="en-US" sz="2000" dirty="0" smtClean="0"/>
              <a:t> </a:t>
            </a:r>
            <a:r>
              <a:rPr lang="en-US" sz="2000" u="sng" dirty="0" smtClean="0">
                <a:solidFill>
                  <a:srgbClr val="0000FF"/>
                </a:solidFill>
              </a:rPr>
              <a:t>composting_ordinance1.html</a:t>
            </a:r>
            <a:endParaRPr lang="en-US" sz="2000" u="sng" dirty="0">
              <a:solidFill>
                <a:srgbClr val="0000FF"/>
              </a:solidFill>
            </a:endParaRP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6" cstate="print"/>
          <a:srcRect l="22727" t="14685" r="23951" b="5594"/>
          <a:stretch>
            <a:fillRect/>
          </a:stretch>
        </p:blipFill>
        <p:spPr bwMode="auto">
          <a:xfrm>
            <a:off x="838200" y="1447800"/>
            <a:ext cx="5715000" cy="5340246"/>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40854048"/>
      </p:ext>
    </p:extLst>
  </p:cSld>
  <p:clrMapOvr>
    <a:masterClrMapping/>
  </p:clrMapOvr>
  <p:transition spd="slow" advTm="137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1.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12.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1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TIMING" val="|9.4"/>
</p:tagLst>
</file>

<file path=ppt/tags/tag7.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8.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9.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heme/theme1.xml><?xml version="1.0" encoding="utf-8"?>
<a:theme xmlns:a="http://schemas.openxmlformats.org/drawingml/2006/main" name="Growing a New Generation Power Point Template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Growing a New Generation Power Point Template NEW</Template>
  <TotalTime>0</TotalTime>
  <Words>6140</Words>
  <Application>Microsoft Office PowerPoint</Application>
  <PresentationFormat>On-screen Show (4:3)</PresentationFormat>
  <Paragraphs>779</Paragraphs>
  <Slides>71</Slides>
  <Notes>71</Notes>
  <HiddenSlides>0</HiddenSlides>
  <MMClips>71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ＭＳ Ｐゴシック</vt:lpstr>
      <vt:lpstr>ＭＳ Ｐゴシック</vt:lpstr>
      <vt:lpstr>Arial</vt:lpstr>
      <vt:lpstr>Calibri</vt:lpstr>
      <vt:lpstr>Cambria</vt:lpstr>
      <vt:lpstr>Georgia</vt:lpstr>
      <vt:lpstr>Times New Roman</vt:lpstr>
      <vt:lpstr>Growing a New Generation Power Point Template NEW</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Composting</vt:lpstr>
      <vt:lpstr>PowerPoint Presentation</vt:lpstr>
      <vt:lpstr>PowerPoint Presentation</vt:lpstr>
      <vt:lpstr>Compost Benefits to Soil</vt:lpstr>
      <vt:lpstr>PowerPoint Presentation</vt:lpstr>
      <vt:lpstr>Local Municipality Rules/ Codes</vt:lpstr>
      <vt:lpstr>Illinois EPA Composting Permit  NOT Required if . . .</vt:lpstr>
      <vt:lpstr>www.cityofchicago.org/city/en/depts/streets/supp_info/composting/ composting_ordinance1.html</vt:lpstr>
      <vt:lpstr>Organic Rule for Compost</vt:lpstr>
      <vt:lpstr>Organic Guidelines</vt:lpstr>
      <vt:lpstr>Finished Compost</vt:lpstr>
      <vt:lpstr>PowerPoint Presentation</vt:lpstr>
      <vt:lpstr>Vermicomposting</vt:lpstr>
      <vt:lpstr>In-Vessel Composting</vt:lpstr>
      <vt:lpstr>Passively aerated windrows</vt:lpstr>
      <vt:lpstr>Piles/ Windrow</vt:lpstr>
      <vt:lpstr>PowerPoint Presentation</vt:lpstr>
      <vt:lpstr>Rotting vs. Composting</vt:lpstr>
      <vt:lpstr>Microbe Mix</vt:lpstr>
      <vt:lpstr>Passive/ Inactive/ Cold Compost</vt:lpstr>
      <vt:lpstr>Active/ Hot Composting</vt:lpstr>
      <vt:lpstr>Sources of information </vt:lpstr>
      <vt:lpstr>PowerPoint Presentation</vt:lpstr>
      <vt:lpstr>Recordkeeping</vt:lpstr>
      <vt:lpstr>Key Factors in Composting</vt:lpstr>
      <vt:lpstr>Bins/ piles/ rows</vt:lpstr>
      <vt:lpstr>Bin Construction</vt:lpstr>
      <vt:lpstr>Where should the pile/row go?</vt:lpstr>
      <vt:lpstr>Key Factors in Composting</vt:lpstr>
      <vt:lpstr>Carbon to Nitrogen Ratio  (What to put in the pile)</vt:lpstr>
      <vt:lpstr>web.extension.illinois.edu/manureshare</vt:lpstr>
      <vt:lpstr>Culls and other food/ produce waste</vt:lpstr>
      <vt:lpstr>Produce/ Food composting</vt:lpstr>
      <vt:lpstr>Building pile</vt:lpstr>
      <vt:lpstr>Once a pile – it’s a pile   Don’t add anything else  Or  It won’t finish composting!</vt:lpstr>
      <vt:lpstr>C:N ratio of finished compost</vt:lpstr>
      <vt:lpstr>Key Factors in Composting</vt:lpstr>
      <vt:lpstr>pH</vt:lpstr>
      <vt:lpstr>Key Factors in Composting</vt:lpstr>
      <vt:lpstr>Moisture content</vt:lpstr>
      <vt:lpstr>Key Factors in Composting</vt:lpstr>
      <vt:lpstr>Oxygen Content</vt:lpstr>
      <vt:lpstr>Key Factors in Composting</vt:lpstr>
      <vt:lpstr>Temperature</vt:lpstr>
      <vt:lpstr>Temperature</vt:lpstr>
      <vt:lpstr>PowerPoint Presentation</vt:lpstr>
      <vt:lpstr>Curing</vt:lpstr>
      <vt:lpstr>http://solvita.com/compost.html</vt:lpstr>
      <vt:lpstr>PowerPoint Presentation</vt:lpstr>
      <vt:lpstr>Buying Compost </vt:lpstr>
      <vt:lpstr>Free Compost?</vt:lpstr>
      <vt:lpstr>Finished Composted </vt:lpstr>
      <vt:lpstr>GAPs for using Compost and  Teas </vt:lpstr>
      <vt:lpstr>Composting Council Seal of Testing Assurance www.compostingcouncil.org/programs/tmecc/</vt:lpstr>
      <vt:lpstr>Compost testing</vt:lpstr>
      <vt:lpstr>Typical Compost Analysis (dry weight basis)</vt:lpstr>
      <vt:lpstr>Nutrient Availability from Compost</vt:lpstr>
      <vt:lpstr>Who’s going to haul it?</vt:lpstr>
      <vt:lpstr>Record keeping – Application </vt:lpstr>
      <vt:lpstr>PowerPoint Presentation</vt:lpstr>
      <vt:lpstr>PowerPoint Presentation</vt:lpstr>
      <vt:lpstr>Resources</vt:lpstr>
      <vt:lpstr>web.extension.illinois.edu/compostingcentral/</vt:lpstr>
      <vt:lpstr>web.extension.illinois.edu/manurecentral/</vt:lpstr>
      <vt:lpstr>web.extension.illinois.edu/sfmm/</vt:lpstr>
      <vt:lpstr>web.extension.illinois.edu/manureshare/</vt:lpstr>
      <vt:lpstr>web.extension.illinois.edu/ezregs/</vt:lpstr>
      <vt:lpstr>http://illinoiscomposts.org/</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2015-05-21T04:00:29Z</dcterms:created>
  <dcterms:modified xsi:type="dcterms:W3CDTF">2016-04-26T19:04:10Z</dcterms:modified>
</cp:coreProperties>
</file>