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328" r:id="rId2"/>
    <p:sldId id="308" r:id="rId3"/>
    <p:sldId id="316" r:id="rId4"/>
    <p:sldId id="312" r:id="rId5"/>
    <p:sldId id="267" r:id="rId6"/>
    <p:sldId id="265" r:id="rId7"/>
    <p:sldId id="311" r:id="rId8"/>
    <p:sldId id="258" r:id="rId9"/>
    <p:sldId id="259" r:id="rId10"/>
    <p:sldId id="261" r:id="rId11"/>
    <p:sldId id="322" r:id="rId12"/>
    <p:sldId id="262" r:id="rId13"/>
    <p:sldId id="264" r:id="rId14"/>
    <p:sldId id="314" r:id="rId15"/>
    <p:sldId id="294" r:id="rId16"/>
    <p:sldId id="327" r:id="rId17"/>
    <p:sldId id="277" r:id="rId18"/>
    <p:sldId id="319" r:id="rId19"/>
    <p:sldId id="325" r:id="rId20"/>
    <p:sldId id="321" r:id="rId21"/>
    <p:sldId id="281" r:id="rId22"/>
    <p:sldId id="297" r:id="rId23"/>
    <p:sldId id="300" r:id="rId24"/>
    <p:sldId id="302" r:id="rId25"/>
    <p:sldId id="326" r:id="rId26"/>
    <p:sldId id="324" r:id="rId27"/>
    <p:sldId id="313" r:id="rId28"/>
    <p:sldId id="329" r:id="rId29"/>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352" autoAdjust="0"/>
  </p:normalViewPr>
  <p:slideViewPr>
    <p:cSldViewPr>
      <p:cViewPr varScale="1">
        <p:scale>
          <a:sx n="66" d="100"/>
          <a:sy n="66" d="100"/>
        </p:scale>
        <p:origin x="67" y="206"/>
      </p:cViewPr>
      <p:guideLst>
        <p:guide orient="horz" pos="2160"/>
        <p:guide pos="2880"/>
      </p:guideLst>
    </p:cSldViewPr>
  </p:slideViewPr>
  <p:outlineViewPr>
    <p:cViewPr>
      <p:scale>
        <a:sx n="33" d="100"/>
        <a:sy n="33" d="100"/>
      </p:scale>
      <p:origin x="30" y="22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598" y="6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pPr>
              <a:defRPr/>
            </a:pPr>
            <a:r>
              <a:rPr lang="en-US" dirty="0"/>
              <a:t>Preparing a New Generation of Illinois</a:t>
            </a:r>
          </a:p>
          <a:p>
            <a:pPr>
              <a:defRPr/>
            </a:pPr>
            <a:r>
              <a:rPr lang="en-US" dirty="0"/>
              <a:t>Fruit and Vegetable Farmers</a:t>
            </a:r>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r>
              <a:rPr lang="en-US" dirty="0"/>
              <a:t>July 2015</a:t>
            </a:r>
          </a:p>
          <a:p>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127AC4A5-79A1-4947-A929-89D995BB30A7}" type="slidenum">
              <a:rPr lang="en-US" smtClean="0"/>
              <a:pPr/>
              <a:t>‹#›</a:t>
            </a:fld>
            <a:endParaRPr lang="en-US"/>
          </a:p>
        </p:txBody>
      </p:sp>
    </p:spTree>
    <p:extLst>
      <p:ext uri="{BB962C8B-B14F-4D97-AF65-F5344CB8AC3E}">
        <p14:creationId xmlns:p14="http://schemas.microsoft.com/office/powerpoint/2010/main" val="974272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25DD6416-5EE5-4D50-939D-CB56C2D53EC7}" type="datetimeFigureOut">
              <a:rPr lang="en-US" smtClean="0"/>
              <a:pPr/>
              <a:t>4/26/2016</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34629862-9775-4265-B743-A8EFA5815C6F}" type="slidenum">
              <a:rPr lang="en-US" smtClean="0"/>
              <a:pPr/>
              <a:t>‹#›</a:t>
            </a:fld>
            <a:endParaRPr lang="en-US"/>
          </a:p>
        </p:txBody>
      </p:sp>
    </p:spTree>
    <p:extLst>
      <p:ext uri="{BB962C8B-B14F-4D97-AF65-F5344CB8AC3E}">
        <p14:creationId xmlns:p14="http://schemas.microsoft.com/office/powerpoint/2010/main" val="775581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4795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Getting stung, a major</a:t>
            </a:r>
            <a:r>
              <a:rPr lang="en-US" baseline="0" dirty="0" smtClean="0"/>
              <a:t> </a:t>
            </a:r>
            <a:r>
              <a:rPr lang="en-US" dirty="0" smtClean="0"/>
              <a:t>disadvantage for some people,</a:t>
            </a:r>
            <a:r>
              <a:rPr lang="en-US" baseline="0" dirty="0" smtClean="0"/>
              <a:t> will be covered later in this presentation.</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10</a:t>
            </a:fld>
            <a:endParaRPr lang="en-US"/>
          </a:p>
        </p:txBody>
      </p:sp>
    </p:spTree>
    <p:extLst>
      <p:ext uri="{BB962C8B-B14F-4D97-AF65-F5344CB8AC3E}">
        <p14:creationId xmlns:p14="http://schemas.microsoft.com/office/powerpoint/2010/main" val="378838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Dividing colonies correctly takes some experience;</a:t>
            </a:r>
            <a:r>
              <a:rPr lang="en-US" baseline="0" dirty="0" smtClean="0"/>
              <a:t> an example of where mentoring pays off.  Beekeepers who call their local U of I Extension office can be put on a swarm call list.  Fire departments also keep swarm lists.  Residents in the area call in if they have a swarm on their property.  Sometimes the swarms end up being yellow jacket or wasp nests.  Learning how to do a “cut out” is best done by helping someone who has sufficient experience.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11</a:t>
            </a:fld>
            <a:endParaRPr lang="en-US"/>
          </a:p>
        </p:txBody>
      </p:sp>
    </p:spTree>
    <p:extLst>
      <p:ext uri="{BB962C8B-B14F-4D97-AF65-F5344CB8AC3E}">
        <p14:creationId xmlns:p14="http://schemas.microsoft.com/office/powerpoint/2010/main" val="297217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buying a colony of bees, be sure to ask the seller for a certificate that the colony or colonies you are buying have been inspected within the previous</a:t>
            </a:r>
            <a:r>
              <a:rPr lang="en-US" baseline="0" dirty="0" smtClean="0"/>
              <a:t> few months.  It’s generally better to buy colonies in the spring or summer than in the fall, especially for the beginner.  This is another example where having an experienced beekeeper along would be helpful.  The inspection only certificate only certifies that a colony is free of specific diseases.  It will not certify, for example, that it is a populous colony worth the asking price.</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12</a:t>
            </a:fld>
            <a:endParaRPr lang="en-US"/>
          </a:p>
        </p:txBody>
      </p:sp>
    </p:spTree>
    <p:extLst>
      <p:ext uri="{BB962C8B-B14F-4D97-AF65-F5344CB8AC3E}">
        <p14:creationId xmlns:p14="http://schemas.microsoft.com/office/powerpoint/2010/main" val="128919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Illinois State Beekeeping Association is the statewide beekeeping organization (http://www.ilsba.com/).  Each year the ISBA holds an annual meeting at</a:t>
            </a:r>
            <a:r>
              <a:rPr lang="en-US" baseline="0" dirty="0" smtClean="0"/>
              <a:t> the Illinois Department of Agriculture Building on the State Fairgrounds in Springfield.  There is  also an annual summer meeting that rotates between the three north-south regions of the state.  These meetings feature nationally known speakers.  Regional/local associations usually meet monthly and often feature speakers or other types of programs.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13</a:t>
            </a:fld>
            <a:endParaRPr lang="en-US"/>
          </a:p>
        </p:txBody>
      </p:sp>
    </p:spTree>
    <p:extLst>
      <p:ext uri="{BB962C8B-B14F-4D97-AF65-F5344CB8AC3E}">
        <p14:creationId xmlns:p14="http://schemas.microsoft.com/office/powerpoint/2010/main" val="3644235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possibility is</a:t>
            </a:r>
            <a:r>
              <a:rPr lang="en-US" baseline="0" dirty="0" smtClean="0"/>
              <a:t> to buy only one colony and team up with another beginner and help each other out by working the colonies together.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14</a:t>
            </a:fld>
            <a:endParaRPr lang="en-US"/>
          </a:p>
        </p:txBody>
      </p:sp>
    </p:spTree>
    <p:extLst>
      <p:ext uri="{BB962C8B-B14F-4D97-AF65-F5344CB8AC3E}">
        <p14:creationId xmlns:p14="http://schemas.microsoft.com/office/powerpoint/2010/main" val="322427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first year you probably won’t need two medium honey supers, although</a:t>
            </a:r>
            <a:r>
              <a:rPr lang="en-US" baseline="0" dirty="0" smtClean="0"/>
              <a:t> at least one is a good idea so that the queen will have enough room to produce lots of young bees.  If the bees run out of room to store honey, they will place in the combs needed by the queen.  The result could be a colony that has too small a population for optimal overwintering.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15</a:t>
            </a:fld>
            <a:endParaRPr lang="en-US"/>
          </a:p>
        </p:txBody>
      </p:sp>
    </p:spTree>
    <p:extLst>
      <p:ext uri="{BB962C8B-B14F-4D97-AF65-F5344CB8AC3E}">
        <p14:creationId xmlns:p14="http://schemas.microsoft.com/office/powerpoint/2010/main" val="321419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fairly typical frame of capped brood comb. Capped brood is composed of cells containing honey bee pupae covered with a thin layer of beeswax.  The term brood also refers to bee eggs and larvae.  It is quite common to see the upper and lower corners of brood frames filled with honey or nectar which is on its way to becoming honey.</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16</a:t>
            </a:fld>
            <a:endParaRPr lang="en-US"/>
          </a:p>
        </p:txBody>
      </p:sp>
    </p:spTree>
    <p:extLst>
      <p:ext uri="{BB962C8B-B14F-4D97-AF65-F5344CB8AC3E}">
        <p14:creationId xmlns:p14="http://schemas.microsoft.com/office/powerpoint/2010/main" val="20301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Bee suits are fairly expensive and hot.  Part of beekeeping is becoming comfortable with bees buzzing around your head.  Learn good smoker technique</a:t>
            </a:r>
            <a:r>
              <a:rPr lang="en-US" baseline="0" dirty="0" smtClean="0"/>
              <a:t> from experienced beekeeper, even one with only a year under her or his belt.  One of the advantages of starting with a nuc or a package is that they are not defensive.</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17</a:t>
            </a:fld>
            <a:endParaRPr lang="en-US"/>
          </a:p>
        </p:txBody>
      </p:sp>
    </p:spTree>
    <p:extLst>
      <p:ext uri="{BB962C8B-B14F-4D97-AF65-F5344CB8AC3E}">
        <p14:creationId xmlns:p14="http://schemas.microsoft.com/office/powerpoint/2010/main" val="405049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number of local associations</a:t>
            </a:r>
            <a:r>
              <a:rPr lang="en-US" baseline="0" dirty="0" smtClean="0"/>
              <a:t> do group orders of package bees and these also can be ordered through beekeeping equipment suppliers.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18</a:t>
            </a:fld>
            <a:endParaRPr lang="en-US"/>
          </a:p>
        </p:txBody>
      </p:sp>
    </p:spTree>
    <p:extLst>
      <p:ext uri="{BB962C8B-B14F-4D97-AF65-F5344CB8AC3E}">
        <p14:creationId xmlns:p14="http://schemas.microsoft.com/office/powerpoint/2010/main" val="1911938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Package bees are not inclined to sting.  They will need to be fed sugar syrup after being hived.  The woman in the white bee jacket in the right-hand photo is holding the queen cage.</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19</a:t>
            </a:fld>
            <a:endParaRPr lang="en-US"/>
          </a:p>
        </p:txBody>
      </p:sp>
    </p:spTree>
    <p:extLst>
      <p:ext uri="{BB962C8B-B14F-4D97-AF65-F5344CB8AC3E}">
        <p14:creationId xmlns:p14="http://schemas.microsoft.com/office/powerpoint/2010/main" val="8172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is a very basic introduction to keeping honey bees.</a:t>
            </a:r>
            <a:r>
              <a:rPr lang="en-US" baseline="0" dirty="0" smtClean="0"/>
              <a:t>  If you want to learn more, consider contacting the beekeeping association in your area and attending several of their meetings.  The best time to start beekeeping is in April or May, depending on whether you live in the southern, central or northern part of Illinois.  By going to one or more meetings this fall or winter, you will be in a much better position to begin this coming spring.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a:t>
            </a:fld>
            <a:endParaRPr lang="en-US"/>
          </a:p>
        </p:txBody>
      </p:sp>
    </p:spTree>
    <p:extLst>
      <p:ext uri="{BB962C8B-B14F-4D97-AF65-F5344CB8AC3E}">
        <p14:creationId xmlns:p14="http://schemas.microsoft.com/office/powerpoint/2010/main" val="164581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Nucs are small bee colonies and need to be inspected by an IDOA apiary inspector before being offered for sale.  They</a:t>
            </a:r>
            <a:r>
              <a:rPr lang="en-US" baseline="0" dirty="0" smtClean="0"/>
              <a:t> cost about $125-140 each and will almost always grow more rapidly than a package.  In addition, they have fewer queen problems.  Unfortunately, they are often in short supply.</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20</a:t>
            </a:fld>
            <a:endParaRPr lang="en-US"/>
          </a:p>
        </p:txBody>
      </p:sp>
    </p:spTree>
    <p:extLst>
      <p:ext uri="{BB962C8B-B14F-4D97-AF65-F5344CB8AC3E}">
        <p14:creationId xmlns:p14="http://schemas.microsoft.com/office/powerpoint/2010/main" val="827652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queen is marked with a numbered disk glued onto her thorax for identification purposes.  Notice that the queen has a much longer abdomen than the workers or drones. A drone’s larger thorax contains more powerful flight muscles and larger eyes; the better</a:t>
            </a:r>
            <a:r>
              <a:rPr lang="en-US" baseline="0" dirty="0" smtClean="0"/>
              <a:t> to see and pursue the queen in flight 100 feet in the air or so.  Typically, an unmated queen will mate on the wing with 10-20 or more drones.  The workers, as the name implies, do all the work in the colony; unless, of course, one counts laying 1500 eggs a day as work.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21</a:t>
            </a:fld>
            <a:endParaRPr lang="en-US"/>
          </a:p>
        </p:txBody>
      </p:sp>
    </p:spTree>
    <p:extLst>
      <p:ext uri="{BB962C8B-B14F-4D97-AF65-F5344CB8AC3E}">
        <p14:creationId xmlns:p14="http://schemas.microsoft.com/office/powerpoint/2010/main" val="382096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 avoiding being stung when opening a bee hive is using common sense:</a:t>
            </a:r>
            <a:r>
              <a:rPr lang="en-US" baseline="0" dirty="0" smtClean="0"/>
              <a:t>  cover your skin completely, at least until you get to know how gentle your bees are; use a smoker – it’s thought to mask the alarm pheromone released when a colony is manipulated; don’t stand in the bees line of flight.  The bees keep the interior of the cluster at about 93 degrees F; they don’t appreciate it when the cluster is disturbed in cold or even cool weather and will respond accordingly.  Trying to work a hive at night is also not a good idea.</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22</a:t>
            </a:fld>
            <a:endParaRPr lang="en-US"/>
          </a:p>
        </p:txBody>
      </p:sp>
    </p:spTree>
    <p:extLst>
      <p:ext uri="{BB962C8B-B14F-4D97-AF65-F5344CB8AC3E}">
        <p14:creationId xmlns:p14="http://schemas.microsoft.com/office/powerpoint/2010/main" val="7479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was about 20 years old I was stung just above the right eye.  The next morning my eye was nearly swollen shut, but there was little redness or itching.  Within 24-48 hours the swelling subsided.  In comparison,</a:t>
            </a:r>
            <a:r>
              <a:rPr lang="en-US" baseline="0" dirty="0" smtClean="0"/>
              <a:t> when working with African bees in Venezuela I was often stung dozens of times each week, albeit usually through my work shirt or gloves.  I had no problems with swelling, itching or redness.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23</a:t>
            </a:fld>
            <a:endParaRPr lang="en-US"/>
          </a:p>
        </p:txBody>
      </p:sp>
    </p:spTree>
    <p:extLst>
      <p:ext uri="{BB962C8B-B14F-4D97-AF65-F5344CB8AC3E}">
        <p14:creationId xmlns:p14="http://schemas.microsoft.com/office/powerpoint/2010/main" val="417402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Regarding widespread itching:</a:t>
            </a:r>
            <a:r>
              <a:rPr lang="en-US" baseline="0" dirty="0" smtClean="0"/>
              <a:t> </a:t>
            </a:r>
            <a:r>
              <a:rPr lang="en-US" dirty="0" smtClean="0"/>
              <a:t> </a:t>
            </a:r>
            <a:r>
              <a:rPr lang="en-US" baseline="0" dirty="0" smtClean="0"/>
              <a:t>persons</a:t>
            </a:r>
            <a:r>
              <a:rPr lang="en-US" dirty="0" smtClean="0"/>
              <a:t> who are hyper-allergic to bee venom could be stung once on the back, for example, and in 5-10 minutes feel itching on the bottom of their feet.  In addition, they may feel swelling in their throat and lose consciousness.  Take them immediately to the emergency room or call an ambulance if this happens to you.  Persons</a:t>
            </a:r>
            <a:r>
              <a:rPr lang="en-US" baseline="0" dirty="0" smtClean="0"/>
              <a:t> with these symptoms</a:t>
            </a:r>
            <a:r>
              <a:rPr lang="en-US" dirty="0" smtClean="0"/>
              <a:t> should not take up beekeeping.</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24</a:t>
            </a:fld>
            <a:endParaRPr lang="en-US"/>
          </a:p>
        </p:txBody>
      </p:sp>
    </p:spTree>
    <p:extLst>
      <p:ext uri="{BB962C8B-B14F-4D97-AF65-F5344CB8AC3E}">
        <p14:creationId xmlns:p14="http://schemas.microsoft.com/office/powerpoint/2010/main" val="3625883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Beekeepers are a pretty unique bunch.  You will meet a lot of very helpful individuals</a:t>
            </a:r>
            <a:r>
              <a:rPr lang="en-US" baseline="0" dirty="0" smtClean="0"/>
              <a:t> at local beekeeping association meetings.</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25</a:t>
            </a:fld>
            <a:endParaRPr lang="en-US"/>
          </a:p>
        </p:txBody>
      </p:sp>
    </p:spTree>
    <p:extLst>
      <p:ext uri="{BB962C8B-B14F-4D97-AF65-F5344CB8AC3E}">
        <p14:creationId xmlns:p14="http://schemas.microsoft.com/office/powerpoint/2010/main" val="392412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an experienced mentor is one of the best ways to learn how to keep bees.  Recognize that there is a diversity of views about different management concerns.  Which strategy one chooses can depend on concerns about overuse of chemicals versus “natural” beekeeping, on the type of bees you have, and whether or not producing a large honey crop is you sole objective.  There is an old saying that when you have 10 beekeepers in a room, there are at least 11 different ideas about how to keep bees.</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26</a:t>
            </a:fld>
            <a:endParaRPr lang="en-US"/>
          </a:p>
        </p:txBody>
      </p:sp>
    </p:spTree>
    <p:extLst>
      <p:ext uri="{BB962C8B-B14F-4D97-AF65-F5344CB8AC3E}">
        <p14:creationId xmlns:p14="http://schemas.microsoft.com/office/powerpoint/2010/main" val="3357492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Beginning beekeepers should go into their hives on a frequent basis.  The major goal of the first year, other than having a thriving hive the following spring, should be to learn as much as one can through hands on experience; it should not be to make honey the first year, although that does happen fairly frequently.  In addition, seek out other opportunities for learning by visiting more experienced beekeepers, perhaps offering to assist them with certain tasks,</a:t>
            </a:r>
            <a:r>
              <a:rPr lang="en-US" baseline="0" dirty="0" smtClean="0"/>
              <a:t> such as requeening a colony or making a divide or split. </a:t>
            </a:r>
          </a:p>
        </p:txBody>
      </p:sp>
      <p:sp>
        <p:nvSpPr>
          <p:cNvPr id="4" name="Slide Number Placeholder 3"/>
          <p:cNvSpPr>
            <a:spLocks noGrp="1"/>
          </p:cNvSpPr>
          <p:nvPr>
            <p:ph type="sldNum" sz="quarter" idx="10"/>
          </p:nvPr>
        </p:nvSpPr>
        <p:spPr/>
        <p:txBody>
          <a:bodyPr/>
          <a:lstStyle/>
          <a:p>
            <a:fld id="{34629862-9775-4265-B743-A8EFA5815C6F}" type="slidenum">
              <a:rPr lang="en-US" smtClean="0"/>
              <a:pPr/>
              <a:t>27</a:t>
            </a:fld>
            <a:endParaRPr lang="en-US"/>
          </a:p>
        </p:txBody>
      </p:sp>
    </p:spTree>
    <p:extLst>
      <p:ext uri="{BB962C8B-B14F-4D97-AF65-F5344CB8AC3E}">
        <p14:creationId xmlns:p14="http://schemas.microsoft.com/office/powerpoint/2010/main" val="4293502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28</a:t>
            </a:fld>
            <a:endParaRPr lang="en-US"/>
          </a:p>
        </p:txBody>
      </p:sp>
    </p:spTree>
    <p:extLst>
      <p:ext uri="{BB962C8B-B14F-4D97-AF65-F5344CB8AC3E}">
        <p14:creationId xmlns:p14="http://schemas.microsoft.com/office/powerpoint/2010/main" val="80841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a:t>
            </a:r>
            <a:r>
              <a:rPr lang="en-US" baseline="0" dirty="0" smtClean="0"/>
              <a:t> are growing a few fruit trees such as apples and peaches, small fruits or members of the squash family, and have not seen many bees visiting the flowers, you will most likely need honey bees if you expand your area of these crops to one-half acre or more.   This assumes that you do not have an acre or more of uncultivated land adjacent to your property that is not heavily wooded.</a:t>
            </a:r>
          </a:p>
          <a:p>
            <a:r>
              <a:rPr lang="en-US" baseline="0" dirty="0" smtClean="0"/>
              <a:t>Most native bees need areas that are grassland and woodland with a mix of native plants as well as bare areas for ground nesting species, such as those that pollinate squash and cucumbers.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3</a:t>
            </a:fld>
            <a:endParaRPr lang="en-US"/>
          </a:p>
        </p:txBody>
      </p:sp>
    </p:spTree>
    <p:extLst>
      <p:ext uri="{BB962C8B-B14F-4D97-AF65-F5344CB8AC3E}">
        <p14:creationId xmlns:p14="http://schemas.microsoft.com/office/powerpoint/2010/main" val="2844950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list of local beekeeping associations can</a:t>
            </a:r>
            <a:r>
              <a:rPr lang="en-US" baseline="0" dirty="0" smtClean="0"/>
              <a:t> be found at the Illinois State Beekeeping Association website </a:t>
            </a:r>
            <a:r>
              <a:rPr lang="en-US" dirty="0" smtClean="0"/>
              <a:t>(list at http://www.ilsba.com/).   Bees</a:t>
            </a:r>
            <a:r>
              <a:rPr lang="en-US" baseline="0" dirty="0" smtClean="0"/>
              <a:t> hives need to be fenced off from livestock such as pigs, goats, cattle and horses.</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4</a:t>
            </a:fld>
            <a:endParaRPr lang="en-US"/>
          </a:p>
        </p:txBody>
      </p:sp>
    </p:spTree>
    <p:extLst>
      <p:ext uri="{BB962C8B-B14F-4D97-AF65-F5344CB8AC3E}">
        <p14:creationId xmlns:p14="http://schemas.microsoft.com/office/powerpoint/2010/main" val="401241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 great deal is yet unknown about native bees, of which there are thousands</a:t>
            </a:r>
            <a:r>
              <a:rPr lang="en-US" baseline="0" dirty="0" smtClean="0"/>
              <a:t> of species across the country.  </a:t>
            </a:r>
            <a:r>
              <a:rPr lang="en-US" dirty="0" smtClean="0"/>
              <a:t>Very few beekeepers have experience with native bees.  So unlike raising honey bees, you are far less likely to encounter someone who lives less than one-three hours distant who can help you with native bees.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5</a:t>
            </a:fld>
            <a:endParaRPr lang="en-US"/>
          </a:p>
        </p:txBody>
      </p:sp>
    </p:spTree>
    <p:extLst>
      <p:ext uri="{BB962C8B-B14F-4D97-AF65-F5344CB8AC3E}">
        <p14:creationId xmlns:p14="http://schemas.microsoft.com/office/powerpoint/2010/main" val="247926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produce</a:t>
            </a:r>
            <a:r>
              <a:rPr lang="en-US" baseline="0" dirty="0" smtClean="0"/>
              <a:t> apples, peaches or cherries and do not plan to raise fruits or vegetables such as melons, cukes or pumpkins, bumble bee colonies may make sense for you. </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Bumblebee hives last approximately 8 to 10 weeks and will have to be purchased again for summer</a:t>
            </a:r>
            <a:r>
              <a:rPr lang="en-US" sz="1200" b="0" i="0" kern="1200" baseline="0" dirty="0" smtClean="0">
                <a:solidFill>
                  <a:schemeClr val="tx1"/>
                </a:solidFill>
                <a:latin typeface="+mn-lt"/>
                <a:ea typeface="+mn-ea"/>
                <a:cs typeface="+mn-cs"/>
              </a:rPr>
              <a:t> pollination or for </a:t>
            </a:r>
            <a:r>
              <a:rPr lang="en-US" sz="1200" b="0" i="0" kern="1200" dirty="0" smtClean="0">
                <a:solidFill>
                  <a:schemeClr val="tx1"/>
                </a:solidFill>
                <a:latin typeface="+mn-lt"/>
                <a:ea typeface="+mn-ea"/>
                <a:cs typeface="+mn-cs"/>
              </a:rPr>
              <a:t>the following year.  </a:t>
            </a:r>
            <a:r>
              <a:rPr lang="en-US" dirty="0" smtClean="0"/>
              <a:t>Bumble</a:t>
            </a:r>
            <a:r>
              <a:rPr lang="en-US" baseline="0" dirty="0" smtClean="0"/>
              <a:t> bees also work well in greenhouses where honey bees do not do well; the latter fly to the glass and try to leave. </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6</a:t>
            </a:fld>
            <a:endParaRPr lang="en-US"/>
          </a:p>
        </p:txBody>
      </p:sp>
    </p:spTree>
    <p:extLst>
      <p:ext uri="{BB962C8B-B14F-4D97-AF65-F5344CB8AC3E}">
        <p14:creationId xmlns:p14="http://schemas.microsoft.com/office/powerpoint/2010/main" val="54706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Honey bees will fly more than 2 miles</a:t>
            </a:r>
            <a:r>
              <a:rPr lang="en-US" baseline="0" dirty="0" smtClean="0"/>
              <a:t> to visit attractive nectar sources when there are few such sources closer by or the flowering plants nearer to the colony produce less nectar or nectar lower in sugar.  Less attractive crops such as cucumbers may be visited only if they are nearby -- perhaps as close as 100 feet or so – and if there is a lack of attractive flowers in the area.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7</a:t>
            </a:fld>
            <a:endParaRPr lang="en-US"/>
          </a:p>
        </p:txBody>
      </p:sp>
    </p:spTree>
    <p:extLst>
      <p:ext uri="{BB962C8B-B14F-4D97-AF65-F5344CB8AC3E}">
        <p14:creationId xmlns:p14="http://schemas.microsoft.com/office/powerpoint/2010/main" val="272415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good books on beekeeping as well as informational resources on the web.  Bee Source (beesource.com) is one of the best websites</a:t>
            </a:r>
            <a:r>
              <a:rPr lang="en-US" baseline="0" dirty="0" smtClean="0"/>
              <a:t> with a number of discussion threads.  There is also a good deal of misinformation on the web.</a:t>
            </a:r>
            <a:r>
              <a:rPr lang="en-US" dirty="0" smtClean="0"/>
              <a:t> </a:t>
            </a:r>
            <a:r>
              <a:rPr lang="en-US" baseline="0" dirty="0" smtClean="0"/>
              <a:t> </a:t>
            </a:r>
            <a:r>
              <a:rPr lang="en-US" i="1" baseline="0" dirty="0" smtClean="0"/>
              <a:t>Beekeeping in the Midwest</a:t>
            </a:r>
            <a:r>
              <a:rPr lang="en-US" baseline="0" dirty="0" smtClean="0"/>
              <a:t>, published in 1976 by the University of Illinois  Urbana-Champaign, is available free; refer to the website listed on the last page. It is an excellent resource, however, it’s important to note also that it has out-dated recommendations regarding preventive use of antibiotics.   In addition, several pests of honey bees are not covered because they appeared in this country a number of years after the book’s publication.</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8</a:t>
            </a:fld>
            <a:endParaRPr lang="en-US"/>
          </a:p>
        </p:txBody>
      </p:sp>
    </p:spTree>
    <p:extLst>
      <p:ext uri="{BB962C8B-B14F-4D97-AF65-F5344CB8AC3E}">
        <p14:creationId xmlns:p14="http://schemas.microsoft.com/office/powerpoint/2010/main" val="22208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starting out with a package or a swarm on comb foundation, it’s not that common to harvest any honey.  By the second year one can reasonably expect to harvest anywhere from 30 to over 100 lbs of liquid honey per colony.  Apiary sites surrounded largely by row crops will offer little early forage for bees which then cannot increase their populations in order to take advantage of later spring sources such as black locust or bramble species.  </a:t>
            </a:r>
            <a:endParaRPr lang="en-US" dirty="0"/>
          </a:p>
        </p:txBody>
      </p:sp>
      <p:sp>
        <p:nvSpPr>
          <p:cNvPr id="4" name="Slide Number Placeholder 3"/>
          <p:cNvSpPr>
            <a:spLocks noGrp="1"/>
          </p:cNvSpPr>
          <p:nvPr>
            <p:ph type="sldNum" sz="quarter" idx="10"/>
          </p:nvPr>
        </p:nvSpPr>
        <p:spPr/>
        <p:txBody>
          <a:bodyPr/>
          <a:lstStyle/>
          <a:p>
            <a:fld id="{34629862-9775-4265-B743-A8EFA5815C6F}" type="slidenum">
              <a:rPr lang="en-US" smtClean="0"/>
              <a:pPr/>
              <a:t>9</a:t>
            </a:fld>
            <a:endParaRPr lang="en-US"/>
          </a:p>
        </p:txBody>
      </p:sp>
    </p:spTree>
    <p:extLst>
      <p:ext uri="{BB962C8B-B14F-4D97-AF65-F5344CB8AC3E}">
        <p14:creationId xmlns:p14="http://schemas.microsoft.com/office/powerpoint/2010/main" val="2184692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1"/>
          <p:cNvSpPr>
            <a:spLocks noGrp="1"/>
          </p:cNvSpPr>
          <p:nvPr>
            <p:ph type="ctrTitle" hasCustomPrompt="1"/>
          </p:nvPr>
        </p:nvSpPr>
        <p:spPr>
          <a:xfrm>
            <a:off x="2590800" y="2286001"/>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1" y="4038600"/>
            <a:ext cx="4772528" cy="990600"/>
          </a:xfrm>
        </p:spPr>
        <p:txBody>
          <a:bodyPr>
            <a:normAutofit/>
          </a:bodyPr>
          <a:lstStyle>
            <a:lvl1pPr marL="0" indent="0" algn="r">
              <a:buNone/>
              <a:defRPr sz="2000" b="0">
                <a:solidFill>
                  <a:schemeClr val="tx1"/>
                </a:solidFill>
                <a:latin typeface="Georgia" pitchFamily="18"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4" y="5109883"/>
            <a:ext cx="1938461" cy="1371600"/>
          </a:xfrm>
          <a:prstGeom prst="rect">
            <a:avLst/>
          </a:prstGeom>
        </p:spPr>
      </p:pic>
      <p:sp>
        <p:nvSpPr>
          <p:cNvPr id="11" name="Date Placeholder 10"/>
          <p:cNvSpPr>
            <a:spLocks noGrp="1"/>
          </p:cNvSpPr>
          <p:nvPr>
            <p:ph type="dt" sz="half" idx="14"/>
          </p:nvPr>
        </p:nvSpPr>
        <p:spPr/>
        <p:txBody>
          <a:bodyPr/>
          <a:lstStyle/>
          <a:p>
            <a:fld id="{AAAA15E4-333F-402B-B641-3029A864E796}" type="datetimeFigureOut">
              <a:rPr lang="en-US" smtClean="0"/>
              <a:pPr/>
              <a:t>4/26/2016</a:t>
            </a:fld>
            <a:endParaRPr lang="en-US"/>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endParaRPr lang="en-US"/>
          </a:p>
        </p:txBody>
      </p:sp>
      <p:sp>
        <p:nvSpPr>
          <p:cNvPr id="13" name="Slide Number Placeholder 12"/>
          <p:cNvSpPr>
            <a:spLocks noGrp="1"/>
          </p:cNvSpPr>
          <p:nvPr>
            <p:ph type="sldNum" sz="quarter" idx="16"/>
          </p:nvPr>
        </p:nvSpPr>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AAAA15E4-333F-402B-B641-3029A864E796}" type="datetimeFigureOut">
              <a:rPr lang="en-US" smtClean="0"/>
              <a:pPr/>
              <a:t>4/26/2016</a:t>
            </a:fld>
            <a:endParaRPr lang="en-US"/>
          </a:p>
        </p:txBody>
      </p:sp>
      <p:sp>
        <p:nvSpPr>
          <p:cNvPr id="6" name="Footer Placeholder 4"/>
          <p:cNvSpPr>
            <a:spLocks noGrp="1"/>
          </p:cNvSpPr>
          <p:nvPr>
            <p:ph type="ftr" sz="quarter" idx="11"/>
          </p:nvPr>
        </p:nvSpPr>
        <p:spPr>
          <a:xfrm>
            <a:off x="3352800" y="6356350"/>
            <a:ext cx="2895600" cy="365125"/>
          </a:xfrm>
        </p:spPr>
        <p:txBody>
          <a:bodyPr/>
          <a:lstStyle/>
          <a:p>
            <a:endParaRPr lang="en-US"/>
          </a:p>
        </p:txBody>
      </p:sp>
      <p:sp>
        <p:nvSpPr>
          <p:cNvPr id="7" name="Slide Number Placeholder 5"/>
          <p:cNvSpPr>
            <a:spLocks noGrp="1"/>
          </p:cNvSpPr>
          <p:nvPr>
            <p:ph type="sldNum" sz="quarter" idx="12"/>
          </p:nvPr>
        </p:nvSpPr>
        <p:spPr>
          <a:xfrm>
            <a:off x="6705600" y="6356350"/>
            <a:ext cx="2133600" cy="365125"/>
          </a:xfrm>
        </p:spPr>
        <p:txBody>
          <a:bodyPr/>
          <a:lstStyle/>
          <a:p>
            <a:fld id="{4B442DAA-4F4C-4701-A2E8-42B69CD7DB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AA15E4-333F-402B-B641-3029A864E796}"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A15E4-333F-402B-B641-3029A864E796}"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AAAA15E4-333F-402B-B641-3029A864E796}" type="datetimeFigureOut">
              <a:rPr lang="en-US" smtClean="0"/>
              <a:pPr/>
              <a:t>4/26/2016</a:t>
            </a:fld>
            <a:endParaRPr lang="en-US"/>
          </a:p>
        </p:txBody>
      </p:sp>
      <p:sp>
        <p:nvSpPr>
          <p:cNvPr id="4" name="Footer Placeholder 4"/>
          <p:cNvSpPr>
            <a:spLocks noGrp="1"/>
          </p:cNvSpPr>
          <p:nvPr>
            <p:ph type="ftr" sz="quarter" idx="11"/>
          </p:nvPr>
        </p:nvSpPr>
        <p:spPr>
          <a:xfrm>
            <a:off x="3352800" y="6356350"/>
            <a:ext cx="2895600" cy="365125"/>
          </a:xfrm>
        </p:spPr>
        <p:txBody>
          <a:bodyPr/>
          <a:lstStyle/>
          <a:p>
            <a:endParaRPr lang="en-US"/>
          </a:p>
        </p:txBody>
      </p:sp>
      <p:sp>
        <p:nvSpPr>
          <p:cNvPr id="5" name="Slide Number Placeholder 5"/>
          <p:cNvSpPr>
            <a:spLocks noGrp="1"/>
          </p:cNvSpPr>
          <p:nvPr>
            <p:ph type="sldNum" sz="quarter" idx="12"/>
          </p:nvPr>
        </p:nvSpPr>
        <p:spPr>
          <a:xfrm>
            <a:off x="6705600" y="6356350"/>
            <a:ext cx="2133600" cy="365125"/>
          </a:xfrm>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9"/>
            <a:ext cx="6858000" cy="1641490"/>
          </a:xfrm>
        </p:spPr>
        <p:txBody>
          <a:bodyPr wrap="none" anchor="t">
            <a:normAutofit/>
          </a:bodyPr>
          <a:lstStyle>
            <a:lvl1pPr algn="r">
              <a:defRPr sz="8600" b="0" spc="-269">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7"/>
            <a:ext cx="6858000" cy="754025"/>
          </a:xfrm>
        </p:spPr>
        <p:txBody>
          <a:bodyPr anchor="b">
            <a:normAutofit/>
          </a:bodyPr>
          <a:lstStyle>
            <a:lvl1pPr marL="0" indent="0" algn="r">
              <a:buNone/>
              <a:defRPr sz="29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10243" indent="0" algn="ctr">
              <a:buNone/>
              <a:defRPr sz="1800"/>
            </a:lvl2pPr>
            <a:lvl3pPr marL="820487" indent="0" algn="ctr">
              <a:buNone/>
              <a:defRPr sz="1600"/>
            </a:lvl3pPr>
            <a:lvl4pPr marL="1230730" indent="0" algn="ctr">
              <a:buNone/>
              <a:defRPr sz="1400"/>
            </a:lvl4pPr>
            <a:lvl5pPr marL="1640973" indent="0" algn="ctr">
              <a:buNone/>
              <a:defRPr sz="1400"/>
            </a:lvl5pPr>
            <a:lvl6pPr marL="2051216" indent="0" algn="ctr">
              <a:buNone/>
              <a:defRPr sz="1400"/>
            </a:lvl6pPr>
            <a:lvl7pPr marL="2461461" indent="0" algn="ctr">
              <a:buNone/>
              <a:defRPr sz="1400"/>
            </a:lvl7pPr>
            <a:lvl8pPr marL="2871703" indent="0" algn="ctr">
              <a:buNone/>
              <a:defRPr sz="1400"/>
            </a:lvl8pPr>
            <a:lvl9pPr marL="3281946" indent="0" algn="ctr">
              <a:buNone/>
              <a:defRPr sz="14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AAA15E4-333F-402B-B641-3029A864E796}"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42DAA-4F4C-4701-A2E8-42B69CD7DB7D}" type="slidenum">
              <a:rPr lang="en-US" smtClean="0"/>
              <a:pPr/>
              <a:t>‹#›</a:t>
            </a:fld>
            <a:endParaRPr lang="en-US"/>
          </a:p>
        </p:txBody>
      </p:sp>
    </p:spTree>
    <p:extLst>
      <p:ext uri="{BB962C8B-B14F-4D97-AF65-F5344CB8AC3E}">
        <p14:creationId xmlns:p14="http://schemas.microsoft.com/office/powerpoint/2010/main" val="346353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AAAA15E4-333F-402B-B641-3029A864E796}"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42DAA-4F4C-4701-A2E8-42B69CD7DB7D}" type="slidenum">
              <a:rPr lang="en-US" smtClean="0"/>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AA15E4-333F-402B-B641-3029A864E796}"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705600" y="6356350"/>
            <a:ext cx="2133600" cy="365125"/>
          </a:xfrm>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AA15E4-333F-402B-B641-3029A864E796}"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AA15E4-333F-402B-B641-3029A864E796}"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AA15E4-333F-402B-B641-3029A864E796}"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AA15E4-333F-402B-B641-3029A864E796}"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AA15E4-333F-402B-B641-3029A864E796}"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AA15E4-333F-402B-B641-3029A864E796}"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42DAA-4F4C-4701-A2E8-42B69CD7DB7D}" type="slidenum">
              <a:rPr lang="en-US" smtClean="0"/>
              <a:pPr/>
              <a:t>‹#›</a:t>
            </a:fld>
            <a:endParaRPr 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29" tIns="45714" rIns="91429" bIns="4571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1"/>
            <a:ext cx="80772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AAAA15E4-333F-402B-B641-3029A864E796}" type="datetimeFigureOut">
              <a:rPr lang="en-US" smtClean="0"/>
              <a:pPr/>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4B442DAA-4F4C-4701-A2E8-42B69CD7DB7D}" type="slidenum">
              <a:rPr lang="en-US" smtClean="0"/>
              <a:pPr/>
              <a:t>‹#›</a:t>
            </a:fld>
            <a:endParaRPr lang="en-US"/>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2400" y="-109182"/>
            <a:ext cx="818707" cy="7083189"/>
          </a:xfrm>
          <a:prstGeom prst="rect">
            <a:avLst/>
          </a:prstGeom>
        </p:spPr>
      </p:pic>
      <p:pic>
        <p:nvPicPr>
          <p:cNvPr id="9" name="Picture 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dir="d"/>
  </p:transition>
  <p:timing>
    <p:tnLst>
      <p:par>
        <p:cTn id="1" dur="indefinite" restart="never" nodeType="tmRoot"/>
      </p:par>
    </p:tnLst>
  </p:timing>
  <p:txStyles>
    <p:titleStyle>
      <a:lvl1pPr algn="l" defTabSz="914293" rtl="0" eaLnBrk="1" latinLnBrk="0" hangingPunct="1">
        <a:spcBef>
          <a:spcPct val="0"/>
        </a:spcBef>
        <a:buNone/>
        <a:defRPr lang="en-US" sz="4400" kern="1200" dirty="0" smtClean="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png"/><Relationship Id="rId5" Type="http://schemas.openxmlformats.org/officeDocument/2006/relationships/hyperlink" Target="http://www.agr.state.il.u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3.png"/><Relationship Id="rId5" Type="http://schemas.openxmlformats.org/officeDocument/2006/relationships/image" Target="../media/image3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3.png"/><Relationship Id="rId5" Type="http://schemas.openxmlformats.org/officeDocument/2006/relationships/image" Target="../media/image3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6.jpeg"/><Relationship Id="rId5" Type="http://schemas.openxmlformats.org/officeDocument/2006/relationships/hyperlink" Target="http://brushymountainbeefarm/"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3.xml"/><Relationship Id="rId7" Type="http://schemas.openxmlformats.org/officeDocument/2006/relationships/image" Target="../media/image39.jpe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9.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3.png"/><Relationship Id="rId5" Type="http://schemas.openxmlformats.org/officeDocument/2006/relationships/image" Target="../media/image4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3.png"/><Relationship Id="rId5" Type="http://schemas.openxmlformats.org/officeDocument/2006/relationships/image" Target="../media/image4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3.png"/><Relationship Id="rId5" Type="http://schemas.openxmlformats.org/officeDocument/2006/relationships/image" Target="../media/image4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3.png"/><Relationship Id="rId5" Type="http://schemas.openxmlformats.org/officeDocument/2006/relationships/hyperlink" Target="http://www.life.illinois.edu/entomology/bee-course-htm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28.m4a"/><Relationship Id="rId7" Type="http://schemas.openxmlformats.org/officeDocument/2006/relationships/image" Target="../media/image1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8.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28.m4a"/><Relationship Id="rId9" Type="http://schemas.openxmlformats.org/officeDocument/2006/relationships/hyperlink" Target="http://www.start2farm.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2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2846082"/>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Potential disadvantages of having your own honey bee colonies</a:t>
            </a:r>
            <a:endParaRPr lang="en-US" sz="3600" dirty="0"/>
          </a:p>
        </p:txBody>
      </p:sp>
      <p:sp>
        <p:nvSpPr>
          <p:cNvPr id="3" name="Content Placeholder 2"/>
          <p:cNvSpPr>
            <a:spLocks noGrp="1"/>
          </p:cNvSpPr>
          <p:nvPr>
            <p:ph idx="1"/>
          </p:nvPr>
        </p:nvSpPr>
        <p:spPr>
          <a:xfrm>
            <a:off x="685800" y="1432718"/>
            <a:ext cx="8077200" cy="4297363"/>
          </a:xfrm>
        </p:spPr>
        <p:txBody>
          <a:bodyPr>
            <a:normAutofit/>
          </a:bodyPr>
          <a:lstStyle/>
          <a:p>
            <a:r>
              <a:rPr lang="en-US" dirty="0" smtClean="0"/>
              <a:t>You will have initial expenses, about $350 for the first hive, less for additional ones.</a:t>
            </a:r>
          </a:p>
          <a:p>
            <a:r>
              <a:rPr lang="en-US" dirty="0" smtClean="0"/>
              <a:t>You will need to learn new management skills.</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sz="1500" dirty="0" smtClean="0"/>
          </a:p>
          <a:p>
            <a:pPr>
              <a:buNone/>
            </a:pPr>
            <a:endParaRPr lang="en-US" sz="1500" dirty="0" smtClean="0"/>
          </a:p>
        </p:txBody>
      </p:sp>
      <p:pic>
        <p:nvPicPr>
          <p:cNvPr id="23554" name="Picture 2" descr="https://encrypted-tbn3.gstatic.com/images?q=tbn:ANd9GcTy8jEXwGSkizxP7oErocFzPdoPKPueA8J9o_xMOisHjF8qGqylAA"/>
          <p:cNvPicPr>
            <a:picLocks noChangeAspect="1" noChangeArrowheads="1"/>
          </p:cNvPicPr>
          <p:nvPr/>
        </p:nvPicPr>
        <p:blipFill>
          <a:blip r:embed="rId5"/>
          <a:srcRect/>
          <a:stretch>
            <a:fillRect/>
          </a:stretch>
        </p:blipFill>
        <p:spPr bwMode="auto">
          <a:xfrm>
            <a:off x="1066800" y="3581400"/>
            <a:ext cx="4495800" cy="26670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32"/>
    </mc:Choice>
    <mc:Fallback xmlns="">
      <p:transition spd="slow" advTm="2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Colonies also may die and need replacement @ $80-100 per colony</a:t>
            </a:r>
            <a:endParaRPr lang="en-US" dirty="0"/>
          </a:p>
        </p:txBody>
      </p:sp>
      <p:sp>
        <p:nvSpPr>
          <p:cNvPr id="3" name="Content Placeholder 2"/>
          <p:cNvSpPr>
            <a:spLocks noGrp="1"/>
          </p:cNvSpPr>
          <p:nvPr>
            <p:ph idx="1"/>
          </p:nvPr>
        </p:nvSpPr>
        <p:spPr/>
        <p:txBody>
          <a:bodyPr>
            <a:normAutofit fontScale="25000" lnSpcReduction="20000"/>
          </a:bodyPr>
          <a:lstStyle/>
          <a:p>
            <a:pPr>
              <a:buNone/>
            </a:pPr>
            <a:r>
              <a:rPr lang="en-US" sz="12800" dirty="0" smtClean="0"/>
              <a:t>However, one also can divide another, populous colony; and sometimes find swarms or do “cut-outs” from buildings or trees</a:t>
            </a:r>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r>
              <a:rPr lang="en-US" sz="4000" dirty="0" smtClean="0"/>
              <a:t>		</a:t>
            </a:r>
            <a:r>
              <a:rPr lang="en-US" sz="4000" dirty="0" err="1" smtClean="0"/>
              <a:t>cornell.apiculture.image</a:t>
            </a:r>
            <a:r>
              <a:rPr lang="en-US" sz="4000" dirty="0" smtClean="0"/>
              <a:t>				stclairbeekeepers.com								</a:t>
            </a: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r>
              <a:rPr lang="en-US" sz="1800" dirty="0" smtClean="0"/>
              <a:t>						</a:t>
            </a:r>
            <a:endParaRPr lang="en-US" sz="1400" dirty="0"/>
          </a:p>
        </p:txBody>
      </p:sp>
      <p:pic>
        <p:nvPicPr>
          <p:cNvPr id="4098" name="Picture 2" descr="C:\Users\dell\Pictures\cornell-swarm.jpg"/>
          <p:cNvPicPr>
            <a:picLocks noChangeAspect="1" noChangeArrowheads="1"/>
          </p:cNvPicPr>
          <p:nvPr/>
        </p:nvPicPr>
        <p:blipFill>
          <a:blip r:embed="rId5"/>
          <a:srcRect/>
          <a:stretch>
            <a:fillRect/>
          </a:stretch>
        </p:blipFill>
        <p:spPr bwMode="auto">
          <a:xfrm>
            <a:off x="990600" y="2971800"/>
            <a:ext cx="2743200" cy="2590800"/>
          </a:xfrm>
          <a:prstGeom prst="rect">
            <a:avLst/>
          </a:prstGeom>
          <a:noFill/>
        </p:spPr>
      </p:pic>
      <p:sp>
        <p:nvSpPr>
          <p:cNvPr id="22530" name="AutoShape 2" descr="data:image/jpeg;base64,/9j/4AAQSkZJRgABAQAAAQABAAD/2wCEAAkGBxQSEhQUExQVFhUXFRgbGBcXGBgYGBcYGBwWFxoXFRcYHCggGBwlHBcXITEhJSksLi4uFyAzODMsNygtLisBCgoKDg0OGhAQGywkHCQsLCwsLCwsLCwsLCwsLCwsLCwsLCwsLCwsLCwsLCwsLCwsLCwsLCwsLCwsLCwsLCwsLP/AABEIAKgBLAMBIgACEQEDEQH/xAAcAAABBQEBAQAAAAAAAAAAAAADAQIEBQYHAAj/xABDEAABAwIDBQYEBAQEAwkAAAABAAIRAyEEMUEFElFhcQYigZGh8BMysdFCUsHhBxRi8TNygrIVI5IWJDRDU1SDotL/xAAaAQADAQEBAQAAAAAAAAAAAAABAgMABAUG/8QAJxEAAgIBBAEEAwADAAAAAAAAAAECEQMEEiExQRMUIlEyYXEFQlL/2gAMAwEAAhEDEQA/AORyvApzW3T9xKEYEjHSJUylQBE7w6QZ+yHTpNvM3uIjPmtZgIKcU8NA5qUa9P4Yb8LvyZfJkjQRksYgJWsJIAEk2HNSG0icgZ04+SfRpOJ7ok8s7ZnwQMAxGHcww9rmngRHihQrLFF74L7nLeLgbjQ3tnqo1WjAklvgZWQXHngUUGfC3i4bwMbuvlw58lGBR6tCADeDkdE0U40WRmDhISpQYCOfFefgyL+/BEBEJRmYNzhvgd1ouTA8pXv5edFLNZ5p7hd3bQOmg80GFFc1t75Skc0B5iSIzIjh+/kpr6N/p1SPoTeEQEc2mEj3k5knqjMpXhJVpAaoG5BAJC3mE6lTe4w1jieitsFsEETVN5FhkATy1t6pJZIx7L49POb6KZwgwvbyuG7Ea9rnlzgBvRbRpgG+dkv/AGab/wCo4EmBIETAIn1S+tAb2mQqZ426oTsS0LRYfs7Spu/5zi4WiZAngVMp4Nrd3cYwGXGIHy2geUJXqI+B46OT7ZlP5lnG/RL/ADDPzehW1p4E1juigwRn3A434QMlLw3YyBPwWjvfjAy5ATCy1F+APTKP+yOeNxDSc48EdvIhdErdkDukGix0nQC3IZFZXaXZE0zLC+mfyvBg6wD/AHTRzrzwJLT/APLTKfdsMkjGz4IBlPouhWOclOg5kmNEw0xHgmVKlxupXuIWMAA4pxpzYBDJkp3xIWMNhPD4yhICOKQAHOfCFgBA0J25KsKGEEkbgJz3ZMxwEHMeKd/w9pNiGkaEnTS4Sb0PsZXAWS7s5KZWwrARulx/MQDAvkJzXquEbk1xNrkjLwzR3I21kPdMTZN6K+wvZx3dLnbu8J+U8oGd80zauwXUoO9vNOsER1S+rGxvSnV0U+aIwkKUMAYtE+KiU8QCS2e8CZBztw4p7TE2tE/AMFR7WOyc4A9D9FrMH2awrO8KZM5B5JgXv4rG4Sd4BsbxcAJ/NNl0lrmsG6JtYmf1cdZ9Vx6mTTVHXpkmnZlcZsKq8vimxlJkuY6zt6Mm3MxFstFR0wCzeeI4jXhC3uOMlrQY1eTwyixuqbGdln4iu7vhtMgFpEG8AXHmhi1Ffl0NmwX+JlaBac0+rWAi4PUq8odiqe+4Oquc0ajUxeBeytMP2LwsSQ89XaeAE9fqqPVQRJaaXkxjazdXDzQKlVul1tMb2Xw0wxkGJJDnEdJJzU3ZeFotALGU2ADOO8Ym7ieHgg9Uq4RWOk+2Ymnga7hak+M5ggW5lPpbLxLvloOPPLlxXQqTqdV5pzYAEODvmJP4YsY9ynbR2p8E2bYj5iQ2fH3yUfdT+ivtodIyGE7JV/mrvbSZF4MujhA+6iVNg0g628QNS7PwEQrnF411Uy6SNAJgcEBtSbj6HTlmh6s32y0MEY+BGMIygZZ5AAySfIBLRN44ifrB9AU55MZEjo4+lktA94b1riZ0mxJ6DRI+rOiPMkiJjPiDu2APibi45BVG1MbUoOaCQ4OpgxEEAExca2zV/tnGh1Q3aWsG4HBu7vAWBhUW1aX8xXYaMbrKbGlz7NBJPzeJPkuzDFOFtHN/kprHNRxk7B44F3wakE2gzvCYBgO1zW42L2e3iKtWYiGsyta7vssbgaVLDV6bqlNjwIPNh/yySM9f0XW8FjGVKYew7wjTSenilniSdro4/czcafYOjhg2wEDgPdkVkXgeMX45+K9VrsYJcYBIEkxLnWAA6lEf+vU+ixG77GTf3zTKhBABEg8Rbika7RHpUz+6Bin2h2cwtVpD8PT1u1oaRzDmwVzztX2JdhmmrRJfTHzNPzsHG3zN5rrb2E3ORy/bzTX0rckym0Bo+dmuhONRdF7bdimkGthmw65dSGTuJYNDy1XNXBdMZKSJtUeNynP5posQvPfKID3REZTBGY9UIFFAWMXopOzbBiYdMSQRJnIoVepcidL5XgTn4IZqw0AiSRqLNHIzIQ2uANwfBRSLMLveMHKc/BTAG1Xt3bOcZIgboIg28iob3bxnIcBp91YbGLTXY0S6QRJEXse76j+6Eugx7N7TbvtY6BLCCRpkQY85U3E4VlWnuwJjTIqNgzEHQ2PIqVRbDrZHT7Lgbo9FK0ZnDYEYYv8AiXkgNfFmjgdR15LMdo+zgFYlogPMjhJzg+q6hi6DajS0gQRHVZ51E0yKbiS0EbrjodATwVIZXdiTxJxo5uzfw7wHAmHDdMHOxAK1tLtU9hithyDnYuYfJwK1LaTHs77ZaJsQMxbT6qvwrxVdUbUAI3Zbb8InIGcrJpZ1PtEFjcOmQcFt7Dv3g5zmOdd28CAYyhzVb4CrSDSKJB3pLnNMx+6zlTY7Qz4m64AmdxxvEiACB3ZEnJQ3bGMfEpuOZsGk7vVw0SOGOXmh1OaNVU2jSpu+G97GuOQJAJHObJXbRBcWNgkCZBt5an7ql2ThaYNQYgtfWBBG9eWlogAuExA8JU/D7NZ8zLcIt0y0QliiumPCTfLIFauX1SxpgTDnXk3vH0V83DiIGSr9n7BdRqBxdvTcjPdHEH69VomsGgWlXgeFvsocXgxmBu8wqrGMqOAG9vBsxrHvmti5k6ILsJIsIKCl9j7fKMSJnhzdf6aptRx+W+9Md3ObQRzutPtHZbQJdny1QMBsrde2oQYzBJB6KqhasnLPt4fZVs2diAf8O0ZyN49LqdR2C8iXROgdfziy01BzXCQfBOdTPSFFts53qZvo5ztDs7iKbHGC5odbcBcSLcMok58Fe9jezTqs1HhzKO6Q0HOqTYuePyjTitbRdGhKLs7DNbUNT4jwIIbTLiKbZgmBlmPCSrw1D/FnPN7nuZzjtDsV+GqHeG9TJs76X/VJsXbNTDGWklnD3ryXXcVgmVmFjxIjhl09FzntD2QqYcl9IF9M6RPn9vKV1RmpcMWjbbF2zSxLBukb3Dmpt96xsP7++i43hq7mHepuLXDT3mtx2e7ZtcQ3EWOW9+/380sofRujbUaYMSNEQ0ffvqUXDPa8BzDInMaaiRKkmn5pEjWQHkC2nv7ZID2ypjsKdPplxt7+4v5aDE+8/wBVqCV76UyuafxG7Nbn/eaYhpMVANHHJ/IHXn1XWBTubef7+7qLj8E2ox9N4lr2kEdbIxdMzPnMhI4qbtTAHD1qlJ2bHFs8Ro7xEHxUOpoukkxkpd9eDTlCQtI0WAX9Zzi28C8mYgE5bpzhRzSsDxv4IprGYZvRAnegk8SUPEbtt2eZOc9AclFFmeYJsBPslStm1y2pTd+VwPqoVJ5aZGf19wntdEcv2TNBR1NhBaYNjl1zHpZSm1MjoqLZeN+Ixrhk4X6+5VrRqRYix+q86SPTg01wT+ir9sMljp4KRTcCo+0qciEi4Y/6KPD7WFOWvJnMHPQD6ifFGpbYE2pk2sQb34wOKqdtMLHNcOBClbHfN5mTcuIm2md8uHiqShHsjVdkn/jG8CHsBB0tHSCE3ZeKfvODGAgkndyjLKNJUXbUS2JmCItp0PNTuzjCGl1rmLzPThmQk2pILSqx208aHNLKjIdImIILY5+CrqVVzC74RaGZ7jpMRwfwVh2lb8oyOpFuGsXUTZVMBr9ZIEGepyRi9qNttXRLdtQtgVG7pORmWu4wQrPD4wHIqurMpvYQ8SA20CwOmYsPHRVmHwxphzg/daDrBA9QfqipRYYqS5NXvhFonVZWrWfP+IHCLFvdvxk70hMbXrMBIrTa4IkeEQVvj9jXJrhG4fgWPAhzSSM5ndnRo0PNRcDg3Uy9jrhpscxukTHhJCz2wcZVLxTiCRJgyIGs+Pqtm10XJsBcnK2d13Nx2pI8uSkpPcVVSnSDohodqA6D5AqSwWsZ5H7rnG12NxFR9d343SOQEBvjuhqbg6ldhe5tSoWsZJBeYFxBLTMjPRL6aZmdLtkRB569NE8UOCw+zu1tVsfEYHDi0wekGx8CFrcBtalVs126/VrrH/pP6KM8ACww+JLSJy9/ZWNHGNf3SRBzByP3VfEi48vshvwbXZH9FNOUAlb2k7FMqd+j3XTkPd/r1yWDx2BqUju1mEQY3vf0N11TD1alOx7w9QkxFalWtVp2teJtzEehC6I6hLsFHMtmbXrYcg0nkjhe36j6LoPZ/t3TrENqjcdofefuyotsdi834Z0jh7y9egWPxFFzHbtRpaeMfpr1Cv8AGXQDvzHNIBBBBFr5ocQuIUtrPpubMv3MzJkHg12kC3nyXQOyXa3+YqFj3AtLZY4jdcCCBuv0OsHklcKBZp8Rh94gg5IWJHoRCmuHRQsS8EePlGqkE4p/EtjRjn8SxhPlH6BZV4srXtvjvi47EOGQfuD/AOMBh9WlUrapiJsuqPQjDF0QPrZNubpzatxvXGU5mFMZtEss2I0kCfFYAXBucZgAiJM6ATmURzg4TAJIkbsc7E8s1GqBodYSABY5HjpdOq1N3dLMtRFpGWanRURtTuwRkZnUD+6QOt1926lMqVA4zugTnfM8U/B1CH79u78s8fzRyRfCGhFydIvezW1/hn4NWAHfJHHUddVrhVHH/wCpXO6zTVNyS7O2hGohbLsvi31qbQ6S8WceMWnxzXNPE58o61P0++jQ4dxMG/UwP3RMQwgTeOTTHmpuCw+4Q6WkgyJEjyKn7Sxb6je+4GOQEeQsitL9sSWtp/FHL+0VYFzRGv3zUOlVLZgm+mStu0gBeHOAkHQR58+aqfiDRusf2SzioukdGOfqRtiimN3Xe46RPPVWmx61UTut3gTwyOl/BV7TlIjqrzZLwG3gGffRRlLgeUUlwVu0Kz6j5dINhHABStnEgEZ/dR30O86HTc59ZUnCUyNffkZU2yij8R9WpAM3nK8+Kfs4iSCM4zIjPVNxLLiCLD1SMYVOx1H4nq9Fu8d35Zsk+EOCeSRp6j7qTgaJqPDbRrfTVbls34x/SLXs3hIBdEFxi/Aa+f0Vb217QtLThqJkf+Y8ZRq39D+9ndsNtGi0YelYuEucM2s4N4E5SsayALX6/qvTxw2pHjZJucmx9KpNsuCkCsWB5iWupuY7j3og+BCHhsPJlWfwR0VBLEwb6PwA0N3qhIEz8sQco1iE7FUAaZsLTHGRwOhS4YtDpuBoFJ6HxSFO0Q9jY7ECA2sQBo7vepv6rSN2pVAb8QMcOIs4G0aqnw+HY2SeFzPvmh4mu3K+Vjz4+vos0mBRXk1mF21Ivcc7iOTx9COKkitSq5EA8Dn4Ef5h59VgqtU0/kJaZuR++fRGwm3ZgVGA/wBQjTUAzwU5YLJ2bemx9F0jvDgbzz/dRO0VFmJpzTDRUkEbwiYzB/qyz6KBsrbYeQxjiScmxPodOYOqvamGkyQA7Xdt6GVNRnB/EN2c12vsgUnQ15aZ7zHXJBm7fzdCqtxLH2mm9psMojIcrLrn8iDG8Gkg2JAJb/lJmPBNxWxKb/nYxx/qa024TCv60voFGU7P9u30/wDl4jLQmY5XGX06LTO7S0XZE5aQRHKDdUO2exgcJobjSM2mdw9My09LKkf2DrRLnU28gXu+jEbi1b4DRgtp03NrVA8gu33EkZEkySPNRCVodr9kcTQBeWB7cy6mS4N6ggEeSz0K8ZJ9EmeDkUbvE+A/dCheCIC5pU3bpBBLrGc4EZE6cUwU3Fl3C29A1k5gWXqlUtMNkE58OnNIyqQ0RGutzneIsfFTorY2Ru8/SEaixsAkm58lFDZhuU59Pc+ae3DX+YxOgK0i2GybTxAaTuzeRmbg6LXdi6gLbCLlZGjRiIkc+6td2Npvc+oQ2RIk6C2UpIyinyUzxbibek+P0UvekXuoTKJ1KkNoDVSnrYRdLk51hb7MV2qpQ62RNvsqNpdMCBx04fddD2hg2OYQ4SCCsLiKIa9wgGLa6eCi8vqc0d2mW1bQQouPBSKbixpl3gIM9J6JgfyH/Sib8iOPIfdSZ2N8CNc06nwH2Rm0zB3ZB/qiPJDZXOVxzsB9EVonn/q/slaa5MmmjzKR/EZPMx6BHY0cvUpKYAyjyB+rkb4xGp8APukbbY6pHnMJHdAJ5g/qrbYNGCS4AGIkDif2VYKh5++gU3se95+MXgiKm62QbgCZE9VXDG5fw5tVKof0zHa6vvYupu5CBPQf3VaxxmBbwU/aHdrVrA990GM7k+aHOYgcuY8NV6R5aY7DgmwJyVhUeNwEmIF1GwbBI0nhfipWMZOXjHiYMX4rCtAMK0TfQQL+/YVnut5mI8fd1CoADhP9/qpbao/EcgDHMScvH6IMaLEfUJkgSNeuX3Ud1QOgj3n5ZeqljENiL94aAT0jXL0QWbMcB3yKLY+Z0k+DR42sboJpdml+imxdSXHMeo5IuydmVK7txgkauFt0f1e9Fp2dj6L4e6rVMjQBo+46K/2TgqWHpinTECZLpneJ/NzyCzyJdCbWJ2f2EzCshveefmcRnyHAK1qOAHNeyGdvzT7hZjb23HAFmHsbh1UjIjSk02J/qKRsbof2i28KPcZ3n237xuNN8/zHhoL8FFwHaGi6wrupu/LUEieTjY+aoKOzxm8lxzlxzOpJ1JAOqMMNTA+VtjEgZaEHjYrXEDZrm4mroabxysT0vCcNqkDvUiOl1jnVgy7DGhiR9Cpg2xUjukOjMPAm05Fv7rJoFmrZjadS0jocx1CzfaTsRRxUFkUnj8TWiHcngRPXNRKnaFgtVouniBvDjY2Polw23WEgMqljs4IIHiHfpCZQ8o1mG2x2MxWH3iWB7R+Jhm3TNZ+F3TZ20BVYS4sPe3Zb8pJ4Xz5Ln3aTsaW1z8D5HDegn5SSZAtcfdUjJ9MG36KBtK5lFYwA/KDygfeysGbObq45aC0qThsGACQ517Ry/VTcjsSiuitw9Hdg2I4CBHonOpDPidT+6n/8KZnLs8u7+qK7BUmi7j4uA+gStjxaXJAY2NB5W+q6P2Roxhqc2nePDMmFi+y+BZi6jmljmtabnfmReI52XSqVFrGNY0Q0AADkFz53XAJZFJcD2OPDzSlpjRIAlA4nwC4nIFDA2Mx11BCzvaTY7Gh9am7K7mnwEg6dFp3Tw9VHxtBtRhY6wdbh6poS5CpOPKOcNxI5pXYkDQ+X7I+MxFPZ9ZzKofVJEtBO6N0yBvFt5kEWjJZ3a+3BWyZujqTJ0zK9JYE+UB61rwXlPFGbNcegKkfHePwOHWR9VkG7beHTaIuBYcJEZFI3bFbMudu31OfD1CL0yB71/Rrv5t4uWwOJIA9SiNx7fxVKYsDd48uqwtfadR1nOJHDRRt/l9fuj7aIr1kvB0Rm1aWtWnF9QfQLS9m8U19MwWmHm7b/AIRF/NcUbVK6V/C2TTqgk3cCOVnD30W9CMOULLUyyKmVWMqg1KmXzu6m5z98UEYqTFra/ZG2pg3UatRj7neJnjvGZA6E+oQsPRM/Tj1/VWo59zCDENGsHlxNvqnNxZBAG9c6dTbzUnZ3Z6pVdYBoB+ZxnQ6HqCtHh9lUaEbxLiIFh1zJ8ckkpKIVbKbA4GtUdvQR1F8oy8D5lW7ez7iZc8N5AfpHNWFTaJA7rd0Hpvac8uf3UN1Rzs5+vpx/ufyrnlnGUQ9F1Kh8o3nDI5zfQ5D9xxRMTXdWYQ0ATxM2lQ/5a0vNuAN565dAFIY4kiIAuYn3r5c1CWZtDBmbwbd0wM7ATbIdfUojevvxM5e7hMpgRfwm/K+f75cSivqaXPIST7mc/pAXK5NmCsxJE7wm2Rkftx0nyRH0qTsyW3ycJHn5+aiOe7gG8zfzAiPPhwEKwTy5W/T7qkc0kChDsdo+Ug8gYvcXUd+wz+Xe5BzQBpGcolWkDoDHG8ePkU0YdurW35DPyVVqF9G2lPjsCWn/AAnF3AEEDOLzAVLiH1A7/CIjMgEgX1ImfCVvDTG5FhbIWVRVYL/RGGot9AcSkGEa8t3sTh5vZtQ746siWxzhTWNY0d4Vag4lgY3zeQ4hW2xqQLyCBDm6ibj9M1c/Bt3Y8PsVR6pLiho475OYbV7VMsN8dz5G0rgHiHC085Wc2t2mr1374e6mA0NDWnQTd3EmVu+2XYptYOq0GhtXNzRZtTw/C7mLHWM1y+pTLSWuBBBgg2IPAhdmKcZq0SkmmX9Lb4E7zd7gAY80XGdo2Fm7To7pky91RzjGggQOCzaUFU2oG9/Zb1tvVHMDYYN3JwaA7XM656qufiHHMoUrxRpAtnQ/4S1mD+YYT35a4Tqy4t0J9V0MGTOgXG/4fsccdSDeD97/AC7pkecLsxETy+q83WKpf06sPQjH72WX1T+iFSEAJ4JPRcLXJaxcswUKpum2X0R5TKjQ4XtzRiwNHMv4qGKtD8248HoCCP8AcVh6lYuJLjJ+y7J2w2MMThnNsajAXU3ayNPEWXFoXr6ae6H8OPIqY6U51YkEWgkGwjK1uCYUi6CYspU1OKxhSujdgHFhazR1ME/5o3/1IXOIWz2X2jw9MMc57mvA+UMJIMQW2EEHiknyho8M23aPZraoD5G83WQJGcX1zjqVVUPhU4LiHEZNbe/EuyCE9zqztTMbrRNgf15q1w3ZWoYLnNbyuT4rleSuClEYbZqutTa1o0AEn+6kUxAl13nTMDrzByHHoSJB2JWZZjWgcQ65nUk3UyjsIxd8HpKhOTkErW0+J9fr6+vEydotYf2/UdFObsOM3nwH7pX7DJktqXH5hrzI+yjL9hSKtzZdfP37hSmNi/P34qO6k5r90i/vLiFNOAfyPKY/b3zSNMNDaZJt780drgPf1TsPg3a28vp7+qlMwTdRPoPJI19jJFc7EjID39D5oT6xAuCOdj+3grirhWZFo8Fi+020alCs1lEFwPzbw3hyaP2TY1vdIZ42lZPr13TILo4T9h08tcnP2ZiO/A1nx4cdVV43bzacNc129AkA3H+l2Y5z53CnbOxtKQ8zTBn5+76/uqyhJLlCUWGMgmLHj9Y98RxUenhi42/ZWFCj8S7RYj5jkef19yp9LDBrSBc6nioRlXAyjZF2fgtwzvEmOinE8UwBEFws3bKRVA6lM5i/viqHaXZfDV3/ABKlIFxFzcZcYOa0QOhz0P6FDcOKaOSUejOKZ85ylBTV5e+eeOXk2UoKwToH8JMMDVr1TmxjWj/WST/tC6U+zepXPv4QvtiRzpn/AHhdArGwXlannKdeP8RjJJRTUATKCkjp4fdcs2kyqQwGcgvbvJK/gbpppxwA5pEwtEepRvN44cOYXFu2eA+DjKrRZrjvt6OzH/UHLtm4TkYHEWBVP2j7L0MW2aktqAQ2o2ZGtxk4ffMLs0+fY+eiGTHfRxBeW7o/wyrbxD61NrfwuAc5zhx3TG74lT2/wtH/ALkxr/yx/wDtd71GNeTn2SOarV9gezDca95qlwpU4kNsXOdMCdBAM9Qtns7+GOGa4OqPq1APwmGg9d0b3qtdszZtGi0to02U2kzDREnKTxKjk1caqI8cb8ldS7HYEM/8NTPUSfFxuqfH/wAP8K99JzGbjQ4l4aT3hFgJyvHgttuWQWNgx7uuGGeal2VcFQHDYBjPkY0c4v5qZTpFKHIoJKMpMyQwjRCLQnmU5tNTuhqAvFkuHbr5p9VqI2wU3KxqIYYJMgEjI6x1XqYuUWgyZKI+nqipUaiO4heTKjUoCWXyYy4HVGzHRV20NnB+sGLOABjw1VivLR+LtGuzCDsVVdWD6lVpaHA5GTF4jRa8YUACQCZ1A9FLe5CY0uPJNkzykZRofSbr5I1MJYgL1FSvgYi1BBXkbFM1GiG0gp0xRr35c0m8n7hCY5HcGj5xXl5eX0R5oiULy8sY6J/CB/fxLf6KZ8i8fquhVSZGi4f2Y2p/LYqlVmADDtRuO7riY4TPgu41DleemXgvO1EKyX9nVjl8Q1Ea8EZroHMoNJwgBPbGZXnzXJ0R6EHqfpzTHUd6S4yNBp5J9NxJKdUdY+SCQQThYDj9EUsiOKaD9k7ft0KZtiHsrlFwbJuUGsFMoCAFpdAFe75kDClLiDDiOKTDtgrJcAZLgFBxLIEjRGKHXBLSgYbS5J7Tog0nQ0dPoj03J5MyCAJr0SUysFOwgd+916s6TujxQtJRcNTIEnNAJIZTgJrkoel3kpivdYpS1TDTB0TTTAW3BIrhZNc6ESs5AiVtwaGhpcVMayAvUacJzkq55CCqlEptgIbLnojkLGGkKq2nhHOHccWmQZGkH16K3KE9k2TxdMDIWzq7ixvxPmi9oE5J7jdK+hzSjD8SVmuTJnzavJV5fRnmiJQvLyxhV1fsDtr42Gaxx79HuHm2O4fK3+lKvKeVJxKQdM1WBb/dS93ReXl5Gbs7IdDqbIQi6XRwXl5SiMwoCVrbELy8szJD8OwOzU4CI5JF5BsVgcW24KCTZeXkYgZJpuslqOgHovLyPkBHaO50/VHAsEq8iwo9QNyElSb+iVeU/IQYAsjBeXkJAFSwkXlgitTHuSryVhRBrm5RcOzVKvLMYLCDV5JV5FcgHUm6pWtJ1heXkHwCxN2NZSMF0i8mQBDqgvqAcfIn6BeXlSK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2" name="AutoShape 4" descr="data:image/jpeg;base64,/9j/4AAQSkZJRgABAQAAAQABAAD/2wCEAAkGBxQSEhQUExQVFhUXFRgbGBcXGBgYGBcYGBwWFxoXFRcYHCggGBwlHBcXITEhJSksLi4uFyAzODMsNygtLisBCgoKDg0OGhAQGywkHCQsLCwsLCwsLCwsLCwsLCwsLCwsLCwsLCwsLCwsLCwsLCwsLCwsLCwsLCwsLCwsLCwsLP/AABEIAKgBLAMBIgACEQEDEQH/xAAcAAABBQEBAQAAAAAAAAAAAAADAQIEBQYHAAj/xABDEAABAwIDBQYEBAQEAwkAAAABAAIRAyEEMUEFElFhcQYigZGh8BMysdFCUsHhBxRi8TNygrIVI5IWJDRDU1SDotL/xAAaAQADAQEBAQAAAAAAAAAAAAABAgMABAUG/8QAJxEAAgIBBAEEAwADAAAAAAAAAAECEQMEEiExQRMUIlEyYXEFQlL/2gAMAwEAAhEDEQA/AORyvApzW3T9xKEYEjHSJUylQBE7w6QZ+yHTpNvM3uIjPmtZgIKcU8NA5qUa9P4Yb8LvyZfJkjQRksYgJWsJIAEk2HNSG0icgZ04+SfRpOJ7ok8s7ZnwQMAxGHcww9rmngRHihQrLFF74L7nLeLgbjQ3tnqo1WjAklvgZWQXHngUUGfC3i4bwMbuvlw58lGBR6tCADeDkdE0U40WRmDhISpQYCOfFefgyL+/BEBEJRmYNzhvgd1ouTA8pXv5edFLNZ5p7hd3bQOmg80GFFc1t75Skc0B5iSIzIjh+/kpr6N/p1SPoTeEQEc2mEj3k5knqjMpXhJVpAaoG5BAJC3mE6lTe4w1jieitsFsEETVN5FhkATy1t6pJZIx7L49POb6KZwgwvbyuG7Ea9rnlzgBvRbRpgG+dkv/AGab/wCo4EmBIETAIn1S+tAb2mQqZ426oTsS0LRYfs7Spu/5zi4WiZAngVMp4Nrd3cYwGXGIHy2geUJXqI+B46OT7ZlP5lnG/RL/ADDPzehW1p4E1juigwRn3A434QMlLw3YyBPwWjvfjAy5ATCy1F+APTKP+yOeNxDSc48EdvIhdErdkDukGix0nQC3IZFZXaXZE0zLC+mfyvBg6wD/AHTRzrzwJLT/APLTKfdsMkjGz4IBlPouhWOclOg5kmNEw0xHgmVKlxupXuIWMAA4pxpzYBDJkp3xIWMNhPD4yhICOKQAHOfCFgBA0J25KsKGEEkbgJz3ZMxwEHMeKd/w9pNiGkaEnTS4Sb0PsZXAWS7s5KZWwrARulx/MQDAvkJzXquEbk1xNrkjLwzR3I21kPdMTZN6K+wvZx3dLnbu8J+U8oGd80zauwXUoO9vNOsER1S+rGxvSnV0U+aIwkKUMAYtE+KiU8QCS2e8CZBztw4p7TE2tE/AMFR7WOyc4A9D9FrMH2awrO8KZM5B5JgXv4rG4Sd4BsbxcAJ/NNl0lrmsG6JtYmf1cdZ9Vx6mTTVHXpkmnZlcZsKq8vimxlJkuY6zt6Mm3MxFstFR0wCzeeI4jXhC3uOMlrQY1eTwyixuqbGdln4iu7vhtMgFpEG8AXHmhi1Ffl0NmwX+JlaBac0+rWAi4PUq8odiqe+4Oquc0ajUxeBeytMP2LwsSQ89XaeAE9fqqPVQRJaaXkxjazdXDzQKlVul1tMb2Xw0wxkGJJDnEdJJzU3ZeFotALGU2ADOO8Ym7ieHgg9Uq4RWOk+2Ymnga7hak+M5ggW5lPpbLxLvloOPPLlxXQqTqdV5pzYAEODvmJP4YsY9ynbR2p8E2bYj5iQ2fH3yUfdT+ivtodIyGE7JV/mrvbSZF4MujhA+6iVNg0g628QNS7PwEQrnF411Uy6SNAJgcEBtSbj6HTlmh6s32y0MEY+BGMIygZZ5AAySfIBLRN44ifrB9AU55MZEjo4+lktA94b1riZ0mxJ6DRI+rOiPMkiJjPiDu2APibi45BVG1MbUoOaCQ4OpgxEEAExca2zV/tnGh1Q3aWsG4HBu7vAWBhUW1aX8xXYaMbrKbGlz7NBJPzeJPkuzDFOFtHN/kprHNRxk7B44F3wakE2gzvCYBgO1zW42L2e3iKtWYiGsyta7vssbgaVLDV6bqlNjwIPNh/yySM9f0XW8FjGVKYew7wjTSenilniSdro4/czcafYOjhg2wEDgPdkVkXgeMX45+K9VrsYJcYBIEkxLnWAA6lEf+vU+ixG77GTf3zTKhBABEg8Rbika7RHpUz+6Bin2h2cwtVpD8PT1u1oaRzDmwVzztX2JdhmmrRJfTHzNPzsHG3zN5rrb2E3ORy/bzTX0rckym0Bo+dmuhONRdF7bdimkGthmw65dSGTuJYNDy1XNXBdMZKSJtUeNynP5posQvPfKID3REZTBGY9UIFFAWMXopOzbBiYdMSQRJnIoVepcidL5XgTn4IZqw0AiSRqLNHIzIQ2uANwfBRSLMLveMHKc/BTAG1Xt3bOcZIgboIg28iob3bxnIcBp91YbGLTXY0S6QRJEXse76j+6Eugx7N7TbvtY6BLCCRpkQY85U3E4VlWnuwJjTIqNgzEHQ2PIqVRbDrZHT7Lgbo9FK0ZnDYEYYv8AiXkgNfFmjgdR15LMdo+zgFYlogPMjhJzg+q6hi6DajS0gQRHVZ51E0yKbiS0EbrjodATwVIZXdiTxJxo5uzfw7wHAmHDdMHOxAK1tLtU9hithyDnYuYfJwK1LaTHs77ZaJsQMxbT6qvwrxVdUbUAI3Zbb8InIGcrJpZ1PtEFjcOmQcFt7Dv3g5zmOdd28CAYyhzVb4CrSDSKJB3pLnNMx+6zlTY7Qz4m64AmdxxvEiACB3ZEnJQ3bGMfEpuOZsGk7vVw0SOGOXmh1OaNVU2jSpu+G97GuOQJAJHObJXbRBcWNgkCZBt5an7ql2ThaYNQYgtfWBBG9eWlogAuExA8JU/D7NZ8zLcIt0y0QliiumPCTfLIFauX1SxpgTDnXk3vH0V83DiIGSr9n7BdRqBxdvTcjPdHEH69VomsGgWlXgeFvsocXgxmBu8wqrGMqOAG9vBsxrHvmti5k6ILsJIsIKCl9j7fKMSJnhzdf6aptRx+W+9Md3ObQRzutPtHZbQJdny1QMBsrde2oQYzBJB6KqhasnLPt4fZVs2diAf8O0ZyN49LqdR2C8iXROgdfziy01BzXCQfBOdTPSFFts53qZvo5ztDs7iKbHGC5odbcBcSLcMok58Fe9jezTqs1HhzKO6Q0HOqTYuePyjTitbRdGhKLs7DNbUNT4jwIIbTLiKbZgmBlmPCSrw1D/FnPN7nuZzjtDsV+GqHeG9TJs76X/VJsXbNTDGWklnD3ryXXcVgmVmFjxIjhl09FzntD2QqYcl9IF9M6RPn9vKV1RmpcMWjbbF2zSxLBukb3Dmpt96xsP7++i43hq7mHepuLXDT3mtx2e7ZtcQ3EWOW9+/380sofRujbUaYMSNEQ0ffvqUXDPa8BzDInMaaiRKkmn5pEjWQHkC2nv7ZID2ypjsKdPplxt7+4v5aDE+8/wBVqCV76UyuafxG7Nbn/eaYhpMVANHHJ/IHXn1XWBTubef7+7qLj8E2ox9N4lr2kEdbIxdMzPnMhI4qbtTAHD1qlJ2bHFs8Ro7xEHxUOpoukkxkpd9eDTlCQtI0WAX9Zzi28C8mYgE5bpzhRzSsDxv4IprGYZvRAnegk8SUPEbtt2eZOc9AclFFmeYJsBPslStm1y2pTd+VwPqoVJ5aZGf19wntdEcv2TNBR1NhBaYNjl1zHpZSm1MjoqLZeN+Ixrhk4X6+5VrRqRYix+q86SPTg01wT+ir9sMljp4KRTcCo+0qciEi4Y/6KPD7WFOWvJnMHPQD6ifFGpbYE2pk2sQb34wOKqdtMLHNcOBClbHfN5mTcuIm2md8uHiqShHsjVdkn/jG8CHsBB0tHSCE3ZeKfvODGAgkndyjLKNJUXbUS2JmCItp0PNTuzjCGl1rmLzPThmQk2pILSqx208aHNLKjIdImIILY5+CrqVVzC74RaGZ7jpMRwfwVh2lb8oyOpFuGsXUTZVMBr9ZIEGepyRi9qNttXRLdtQtgVG7pORmWu4wQrPD4wHIqurMpvYQ8SA20CwOmYsPHRVmHwxphzg/daDrBA9QfqipRYYqS5NXvhFonVZWrWfP+IHCLFvdvxk70hMbXrMBIrTa4IkeEQVvj9jXJrhG4fgWPAhzSSM5ndnRo0PNRcDg3Uy9jrhpscxukTHhJCz2wcZVLxTiCRJgyIGs+Pqtm10XJsBcnK2d13Nx2pI8uSkpPcVVSnSDohodqA6D5AqSwWsZ5H7rnG12NxFR9d343SOQEBvjuhqbg6ldhe5tSoWsZJBeYFxBLTMjPRL6aZmdLtkRB569NE8UOCw+zu1tVsfEYHDi0wekGx8CFrcBtalVs126/VrrH/pP6KM8ACww+JLSJy9/ZWNHGNf3SRBzByP3VfEi48vshvwbXZH9FNOUAlb2k7FMqd+j3XTkPd/r1yWDx2BqUju1mEQY3vf0N11TD1alOx7w9QkxFalWtVp2teJtzEehC6I6hLsFHMtmbXrYcg0nkjhe36j6LoPZ/t3TrENqjcdofefuyotsdi834Z0jh7y9egWPxFFzHbtRpaeMfpr1Cv8AGXQDvzHNIBBBBFr5ocQuIUtrPpubMv3MzJkHg12kC3nyXQOyXa3+YqFj3AtLZY4jdcCCBuv0OsHklcKBZp8Rh94gg5IWJHoRCmuHRQsS8EePlGqkE4p/EtjRjn8SxhPlH6BZV4srXtvjvi47EOGQfuD/AOMBh9WlUrapiJsuqPQjDF0QPrZNubpzatxvXGU5mFMZtEss2I0kCfFYAXBucZgAiJM6ATmURzg4TAJIkbsc7E8s1GqBodYSABY5HjpdOq1N3dLMtRFpGWanRURtTuwRkZnUD+6QOt1926lMqVA4zugTnfM8U/B1CH79u78s8fzRyRfCGhFydIvezW1/hn4NWAHfJHHUddVrhVHH/wCpXO6zTVNyS7O2hGohbLsvi31qbQ6S8WceMWnxzXNPE58o61P0++jQ4dxMG/UwP3RMQwgTeOTTHmpuCw+4Q6WkgyJEjyKn7Sxb6je+4GOQEeQsitL9sSWtp/FHL+0VYFzRGv3zUOlVLZgm+mStu0gBeHOAkHQR58+aqfiDRusf2SzioukdGOfqRtiimN3Xe46RPPVWmx61UTut3gTwyOl/BV7TlIjqrzZLwG3gGffRRlLgeUUlwVu0Kz6j5dINhHABStnEgEZ/dR30O86HTc59ZUnCUyNffkZU2yij8R9WpAM3nK8+Kfs4iSCM4zIjPVNxLLiCLD1SMYVOx1H4nq9Fu8d35Zsk+EOCeSRp6j7qTgaJqPDbRrfTVbls34x/SLXs3hIBdEFxi/Aa+f0Vb217QtLThqJkf+Y8ZRq39D+9ndsNtGi0YelYuEucM2s4N4E5SsayALX6/qvTxw2pHjZJucmx9KpNsuCkCsWB5iWupuY7j3og+BCHhsPJlWfwR0VBLEwb6PwA0N3qhIEz8sQco1iE7FUAaZsLTHGRwOhS4YtDpuBoFJ6HxSFO0Q9jY7ECA2sQBo7vepv6rSN2pVAb8QMcOIs4G0aqnw+HY2SeFzPvmh4mu3K+Vjz4+vos0mBRXk1mF21Ivcc7iOTx9COKkitSq5EA8Dn4Ef5h59VgqtU0/kJaZuR++fRGwm3ZgVGA/wBQjTUAzwU5YLJ2bemx9F0jvDgbzz/dRO0VFmJpzTDRUkEbwiYzB/qyz6KBsrbYeQxjiScmxPodOYOqvamGkyQA7Xdt6GVNRnB/EN2c12vsgUnQ15aZ7zHXJBm7fzdCqtxLH2mm9psMojIcrLrn8iDG8Gkg2JAJb/lJmPBNxWxKb/nYxx/qa024TCv60voFGU7P9u30/wDl4jLQmY5XGX06LTO7S0XZE5aQRHKDdUO2exgcJobjSM2mdw9My09LKkf2DrRLnU28gXu+jEbi1b4DRgtp03NrVA8gu33EkZEkySPNRCVodr9kcTQBeWB7cy6mS4N6ggEeSz0K8ZJ9EmeDkUbvE+A/dCheCIC5pU3bpBBLrGc4EZE6cUwU3Fl3C29A1k5gWXqlUtMNkE58OnNIyqQ0RGutzneIsfFTorY2Ru8/SEaixsAkm58lFDZhuU59Pc+ae3DX+YxOgK0i2GybTxAaTuzeRmbg6LXdi6gLbCLlZGjRiIkc+6td2Npvc+oQ2RIk6C2UpIyinyUzxbibek+P0UvekXuoTKJ1KkNoDVSnrYRdLk51hb7MV2qpQ62RNvsqNpdMCBx04fddD2hg2OYQ4SCCsLiKIa9wgGLa6eCi8vqc0d2mW1bQQouPBSKbixpl3gIM9J6JgfyH/Sib8iOPIfdSZ2N8CNc06nwH2Rm0zB3ZB/qiPJDZXOVxzsB9EVonn/q/slaa5MmmjzKR/EZPMx6BHY0cvUpKYAyjyB+rkb4xGp8APukbbY6pHnMJHdAJ5g/qrbYNGCS4AGIkDif2VYKh5++gU3se95+MXgiKm62QbgCZE9VXDG5fw5tVKof0zHa6vvYupu5CBPQf3VaxxmBbwU/aHdrVrA990GM7k+aHOYgcuY8NV6R5aY7DgmwJyVhUeNwEmIF1GwbBI0nhfipWMZOXjHiYMX4rCtAMK0TfQQL+/YVnut5mI8fd1CoADhP9/qpbao/EcgDHMScvH6IMaLEfUJkgSNeuX3Ud1QOgj3n5ZeqljENiL94aAT0jXL0QWbMcB3yKLY+Z0k+DR42sboJpdml+imxdSXHMeo5IuydmVK7txgkauFt0f1e9Fp2dj6L4e6rVMjQBo+46K/2TgqWHpinTECZLpneJ/NzyCzyJdCbWJ2f2EzCshveefmcRnyHAK1qOAHNeyGdvzT7hZjb23HAFmHsbh1UjIjSk02J/qKRsbof2i28KPcZ3n237xuNN8/zHhoL8FFwHaGi6wrupu/LUEieTjY+aoKOzxm8lxzlxzOpJ1JAOqMMNTA+VtjEgZaEHjYrXEDZrm4mroabxysT0vCcNqkDvUiOl1jnVgy7DGhiR9Cpg2xUjukOjMPAm05Fv7rJoFmrZjadS0jocx1CzfaTsRRxUFkUnj8TWiHcngRPXNRKnaFgtVouniBvDjY2Polw23WEgMqljs4IIHiHfpCZQ8o1mG2x2MxWH3iWB7R+Jhm3TNZ+F3TZ20BVYS4sPe3Zb8pJ4Xz5Ln3aTsaW1z8D5HDegn5SSZAtcfdUjJ9MG36KBtK5lFYwA/KDygfeysGbObq45aC0qThsGACQ517Ry/VTcjsSiuitw9Hdg2I4CBHonOpDPidT+6n/8KZnLs8u7+qK7BUmi7j4uA+gStjxaXJAY2NB5W+q6P2Roxhqc2nePDMmFi+y+BZi6jmljmtabnfmReI52XSqVFrGNY0Q0AADkFz53XAJZFJcD2OPDzSlpjRIAlA4nwC4nIFDA2Mx11BCzvaTY7Gh9am7K7mnwEg6dFp3Tw9VHxtBtRhY6wdbh6poS5CpOPKOcNxI5pXYkDQ+X7I+MxFPZ9ZzKofVJEtBO6N0yBvFt5kEWjJZ3a+3BWyZujqTJ0zK9JYE+UB61rwXlPFGbNcegKkfHePwOHWR9VkG7beHTaIuBYcJEZFI3bFbMudu31OfD1CL0yB71/Rrv5t4uWwOJIA9SiNx7fxVKYsDd48uqwtfadR1nOJHDRRt/l9fuj7aIr1kvB0Rm1aWtWnF9QfQLS9m8U19MwWmHm7b/AIRF/NcUbVK6V/C2TTqgk3cCOVnD30W9CMOULLUyyKmVWMqg1KmXzu6m5z98UEYqTFra/ZG2pg3UatRj7neJnjvGZA6E+oQsPRM/Tj1/VWo59zCDENGsHlxNvqnNxZBAG9c6dTbzUnZ3Z6pVdYBoB+ZxnQ6HqCtHh9lUaEbxLiIFh1zJ8ckkpKIVbKbA4GtUdvQR1F8oy8D5lW7ez7iZc8N5AfpHNWFTaJA7rd0Hpvac8uf3UN1Rzs5+vpx/ufyrnlnGUQ9F1Kh8o3nDI5zfQ5D9xxRMTXdWYQ0ATxM2lQ/5a0vNuAN565dAFIY4kiIAuYn3r5c1CWZtDBmbwbd0wM7ATbIdfUojevvxM5e7hMpgRfwm/K+f75cSivqaXPIST7mc/pAXK5NmCsxJE7wm2Rkftx0nyRH0qTsyW3ycJHn5+aiOe7gG8zfzAiPPhwEKwTy5W/T7qkc0kChDsdo+Ug8gYvcXUd+wz+Xe5BzQBpGcolWkDoDHG8ePkU0YdurW35DPyVVqF9G2lPjsCWn/AAnF3AEEDOLzAVLiH1A7/CIjMgEgX1ImfCVvDTG5FhbIWVRVYL/RGGot9AcSkGEa8t3sTh5vZtQ746siWxzhTWNY0d4Vag4lgY3zeQ4hW2xqQLyCBDm6ibj9M1c/Bt3Y8PsVR6pLiho475OYbV7VMsN8dz5G0rgHiHC085Wc2t2mr1374e6mA0NDWnQTd3EmVu+2XYptYOq0GhtXNzRZtTw/C7mLHWM1y+pTLSWuBBBgg2IPAhdmKcZq0SkmmX9Lb4E7zd7gAY80XGdo2Fm7To7pky91RzjGggQOCzaUFU2oG9/Zb1tvVHMDYYN3JwaA7XM656qufiHHMoUrxRpAtnQ/4S1mD+YYT35a4Tqy4t0J9V0MGTOgXG/4fsccdSDeD97/AC7pkecLsxETy+q83WKpf06sPQjH72WX1T+iFSEAJ4JPRcLXJaxcswUKpum2X0R5TKjQ4XtzRiwNHMv4qGKtD8248HoCCP8AcVh6lYuJLjJ+y7J2w2MMThnNsajAXU3ayNPEWXFoXr6ae6H8OPIqY6U51YkEWgkGwjK1uCYUi6CYspU1OKxhSujdgHFhazR1ME/5o3/1IXOIWz2X2jw9MMc57mvA+UMJIMQW2EEHiknyho8M23aPZraoD5G83WQJGcX1zjqVVUPhU4LiHEZNbe/EuyCE9zqztTMbrRNgf15q1w3ZWoYLnNbyuT4rleSuClEYbZqutTa1o0AEn+6kUxAl13nTMDrzByHHoSJB2JWZZjWgcQ65nUk3UyjsIxd8HpKhOTkErW0+J9fr6+vEydotYf2/UdFObsOM3nwH7pX7DJktqXH5hrzI+yjL9hSKtzZdfP37hSmNi/P34qO6k5r90i/vLiFNOAfyPKY/b3zSNMNDaZJt780drgPf1TsPg3a28vp7+qlMwTdRPoPJI19jJFc7EjID39D5oT6xAuCOdj+3grirhWZFo8Fi+020alCs1lEFwPzbw3hyaP2TY1vdIZ42lZPr13TILo4T9h08tcnP2ZiO/A1nx4cdVV43bzacNc129AkA3H+l2Y5z53CnbOxtKQ8zTBn5+76/uqyhJLlCUWGMgmLHj9Y98RxUenhi42/ZWFCj8S7RYj5jkef19yp9LDBrSBc6nioRlXAyjZF2fgtwzvEmOinE8UwBEFws3bKRVA6lM5i/viqHaXZfDV3/ABKlIFxFzcZcYOa0QOhz0P6FDcOKaOSUejOKZ85ylBTV5e+eeOXk2UoKwToH8JMMDVr1TmxjWj/WST/tC6U+zepXPv4QvtiRzpn/AHhdArGwXlannKdeP8RjJJRTUATKCkjp4fdcs2kyqQwGcgvbvJK/gbpppxwA5pEwtEepRvN44cOYXFu2eA+DjKrRZrjvt6OzH/UHLtm4TkYHEWBVP2j7L0MW2aktqAQ2o2ZGtxk4ffMLs0+fY+eiGTHfRxBeW7o/wyrbxD61NrfwuAc5zhx3TG74lT2/wtH/ALkxr/yx/wDtd71GNeTn2SOarV9gezDca95qlwpU4kNsXOdMCdBAM9Qtns7+GOGa4OqPq1APwmGg9d0b3qtdszZtGi0to02U2kzDREnKTxKjk1caqI8cb8ldS7HYEM/8NTPUSfFxuqfH/wAP8K99JzGbjQ4l4aT3hFgJyvHgttuWQWNgx7uuGGeal2VcFQHDYBjPkY0c4v5qZTpFKHIoJKMpMyQwjRCLQnmU5tNTuhqAvFkuHbr5p9VqI2wU3KxqIYYJMgEjI6x1XqYuUWgyZKI+nqipUaiO4heTKjUoCWXyYy4HVGzHRV20NnB+sGLOABjw1VivLR+LtGuzCDsVVdWD6lVpaHA5GTF4jRa8YUACQCZ1A9FLe5CY0uPJNkzykZRofSbr5I1MJYgL1FSvgYi1BBXkbFM1GiG0gp0xRr35c0m8n7hCY5HcGj5xXl5eX0R5oiULy8sY6J/CB/fxLf6KZ8i8fquhVSZGi4f2Y2p/LYqlVmADDtRuO7riY4TPgu41DleemXgvO1EKyX9nVjl8Q1Ea8EZroHMoNJwgBPbGZXnzXJ0R6EHqfpzTHUd6S4yNBp5J9NxJKdUdY+SCQQThYDj9EUsiOKaD9k7ft0KZtiHsrlFwbJuUGsFMoCAFpdAFe75kDClLiDDiOKTDtgrJcAZLgFBxLIEjRGKHXBLSgYbS5J7Tog0nQ0dPoj03J5MyCAJr0SUysFOwgd+916s6TujxQtJRcNTIEnNAJIZTgJrkoel3kpivdYpS1TDTB0TTTAW3BIrhZNc6ESs5AiVtwaGhpcVMayAvUacJzkq55CCqlEptgIbLnojkLGGkKq2nhHOHccWmQZGkH16K3KE9k2TxdMDIWzq7ixvxPmi9oE5J7jdK+hzSjD8SVmuTJnzavJV5fRnmiJQvLyxhV1fsDtr42Gaxx79HuHm2O4fK3+lKvKeVJxKQdM1WBb/dS93ReXl5Gbs7IdDqbIQi6XRwXl5SiMwoCVrbELy8szJD8OwOzU4CI5JF5BsVgcW24KCTZeXkYgZJpuslqOgHovLyPkBHaO50/VHAsEq8iwo9QNyElSb+iVeU/IQYAsjBeXkJAFSwkXlgitTHuSryVhRBrm5RcOzVKvLMYLCDV5JV5FcgHUm6pWtJ1heXkHwCxN2NZSMF0i8mQBDqgvqAcfIn6BeXlSK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34" name="AutoShape 6" descr="data:image/jpeg;base64,/9j/4AAQSkZJRgABAQAAAQABAAD/2wCEAAkGBxQTEhUUExQVFhUWGRoaFxgVFxgXGhoaFhgaFxkXGBoYHCggHRolHBcYITEhJSkrLi4uHR8zODMsNygtLisBCgoKDg0OGxAQGiwkICQsLCwsLCwsLCwsLCwsLCwsLCwsLCwsLCwsLCwsLCwsLCwsLCwsLCwsLCwsLCwsLCwsNP/AABEIALcBEwMBIgACEQEDEQH/xAAcAAABBQEBAQAAAAAAAAAAAAAFAAIDBAYBBwj/xABEEAACAQIEAwQHBgQDCQADAQABAhEAAwQSITEFQVEGImFxEzJSgZGhsSNCYsHR8AcUcuEzsvEVJENTgpKiwtJzw+IW/8QAGQEAAwEBAQAAAAAAAAAAAAAAAQIDAAQF/8QAKREAAgICAgEDBAIDAQAAAAAAAAECEQMhEjFBBFHwIjJhgROhI0LxFP/aAAwDAQACEQMRAD8A9urkU6lREOV2aVKsE7SrlKawTtKuTSFYx2K5SK6g9PE/Su0DCmvIv4gca/msR6BDNqydejP193751tP4gcf/AJbDlUP2t3ur4A7n9+NeZ4K0YljJO5+lZjRXkkW2FXp41bs2sgkj7W4sAexbPL+ptz4QOdctWwe+2ttDt7b7hf6RoT8OdT374tI1+7qfmxOyjxP72pVHm68LsXLPiq8sHcb4gMLahT9q40Psjm5/Lx8qwyXEKsWkt90g6TzJ3n961Y4jimvOz3NS2/TwA8BtQx8KvKVPhRnKyMVQnqu9gcpHlTmVxzDeehqI3o9YEUgw1gw6H5GmG/1BHnUwuA7U0mhYRmea4TTXtDyPhTRbbYEHz095NYwvQ5tt/hUV67AyqT4t18B4fvymvXJGVPeeZP6VYw2CyjXUn4DlQstDH5ZV4XgCWBYba+FGGtqphY336/Gmo0bV0Gl23bKpUPFOUVxRUgFMgmu7J8RtLbyXHCkMYzGBB13Om803j/akvNuxKrsbmxb+jmo/Fv0jesuop2g357DmfKh/Gk7ZNtLbOKvwq3w3h9y+2W2CF5v+lXMFwaV9LiWFu0Nl5nwjcnwFP4hxYuvo7S+is7QNHcfjI2H4R761uWkLTl2T/wAzZwoyWFW7e+851RT4n7x8BoOZoVezu+Z2LueZ38gOQ8BVrBYBm0RdOvTyq7fdLHdXv3eZOoHn+nxpU6dR2/cEpKKKKcHuETA+P9qVV7l1mJJZiT40qb+OXuR/lPpilSpV0DnaVKlQCKlSpVjCrkV2lWMKocRilRWZiAEEt4VI7BQSZgCTudugrzv+JnG5Iwts7967HyGlYyTZluMcTfGYg3mnIO7bHKAdx5/pUtq0WIRSBIkk/dUes58h86htd1R0A0HnyHmaI2cOf8Meu0G6Ryja2PLn4+VI23pdspJqKsfZRWgju2rYOWeg1Lt4ncn9BWM7R8X/AJh4WRbWQg282PifkIov2v4sB/u1o6D/ABCOZH3PIc/HTkaxb2mB0efBgPyppNRXFHKrb5MjayR6rHybX571DcuMN1/7f0qR7rDdfepn5GmW7wYhR6xMAHQyfOkGIv5gdY89KTNXXIPj5/3qFrA5Svl+lKEbctKeXw0qIow2b40ZXs5icgeFg7BpDamBoAY98RQ7+VuZwhtsrHaRIM8wRuPKpxzQlfGSdFHjkttFVSxOo8zOg8TTsSpAj1Rzn1j4kbgfvzNX8OlkBCodozXM+iKvn10Ox+GpIPiVtCouWSchJGVplSOU816H860Mqm9de/z+in8XFWyKzifRtmXU7Ryjp4edXDimc5m0J1qjg8KTDn1fr/arZEmqtKwqyzaM1YRagsirloVkhiVBUgSlbFXMFhBcaGuLbQAlmJjQb6mi9KwSbS0Q4awzsEtrmb5DxJo4MPZwmrfa4gj1ZgL4ufuDw9Y+FcbHqi+iwgKLzuxDt/SD6o/EdekVWwHDmc90acyZ3O5J5mpP3kTS8sgxF+5daXOdhsAIVfBRyHxPnRTh/BdmumOcbCBRO1greHXMxA8T9B1NBeJcRa6YEhOnXxP6VkpT10hJ5KJuIcWAGSzoNi3P/p/WgwWpYpBa6IwUVo5pSbI4pVLlpU1Cn0pSpV2gdZylFdpVgnKVKa7WMcrtKuExWMDO0nF1wuHe6dwIUdWOwrxuwGdmuPq7mWPiaM9s+NfzeIyLPorRgfibr9f2KqJbB0nKAJdhsqjc+fIDrSSkPFasWHbLDgSZi2OrQZbyXTXr8u8Wx/8AK2YU/bXBoeY5F/yH9qtJeW3bbEXBAAy20nYD1UE8zuT59KwnFMQb7F3Jkme6SI5ACOQHKmX0K32/6Oecub/CKV+0SZDkH3EfP61XcuPZby0Pzmprlh1AIeQZgNBOmmsQarPcIGok88sfnU7McGMK+0u+4kaiPEU23dEg6GDyphxA56een1pjKp1gHxoGGthwJGxGmm2mm21bTsJwW1cRrpYNdRoCeyI0aOpMwdtOs1jLq7EE6geO2nx0n30d7DXQmKDXGy9whYbKGYkAI3UEZjHULXL6zHPJicYSp/NHR6eSjkVqzTtw51L3nPdBi2o7s96D3Y0156zvULX7eaFOWCdNIJIBIEg5Qeccp6zR7tDcYIMykEwYIIgTpPjXnHE3IaFOsyPA9a4f/JFr8180em8rRztFg0Z2bUTl9IsnLm1jKfIDQHTSg2J7wW2BGo010AnT5VpcViPTakBdNI01AgEDyrN8Rw5U5pM+f78a6vTt0lI5stW6H4jQVy0ug8j9T+tNxtzpU+DSVHmR8h+ldqWkQvZ22tTwwHdEtvABJgbmBVjh+Ae80W9hux2Hl1PyosuMt4cFMND3D6106ifw+0f/ABHjWcvCE5NvQKwr5hNXbNksRpTsBgGY7ef961XD8AtsAxJ60Hl1S7DKSRT4fwXm+3SimLxqWVgDXko/egqpj+KhZVNW5nkP1NBTJJJkk7mjDE5bkc08h3F32uHM58hyA8Khipstcy10pUQsiy0opXrqrvvyA1J8hVdszb90dB63vPL3fGs2aiRrijcge8UqiFhRyHwpUNh0fTVcNcRANvP406gdYqVKuA1jHaVKlWMKsf8AxD4/6G0LNs/aXZ2+6o3Pv2rTcTxy2LT3XMKgJNeO4trmIvNfukfaaiGByoNlI3U67H50snQYqyLCWMqiBJOigakk/nRDD2J7kjIhm63JnG4B9hBp5zXLKNoV9ZxCfgTZrvmdl958aqccxYtp6C3BA9beCR90nz1PU++kjX3Ppf2xckm/pQF7ScbV3ykHIo7kho8WMaSY57Cstde2T3YH9Jj6Vcx95mYqimCTEGTHjpvQey8q690s0QzRCgamJG/KZoOVu2BY21ona4eTH3wf71C18+B+VUbjFfHrEiPDWlYxzKZBgkEbcjoaNWBwa7LwvjmD+/HWormSdI9x18iRVVb0xznQRrr0A61obHCFtLmv5c/snUJzhvafw2HOeSyaiGMWwfZwzFRvBbunrI1A66hRW8/hz2IvtiUxWJthbNk5raMR3mGzsG2VfW11kDSoP4b8OuYrFm8oy2rStNx0z5nYZVVQTlETm57DqK1faHiOITv23FxRo1m6issDQ6gAg6bflXNlzSjo6MeJPYS4veXErNpmS44JQXGABWcveUsSsmRsDIOgry7iOGK3W9IgVxoY2mN/P9a9BfErjgAbOQqki4jaqdAEC+yY1JEaDUQDXkmOx9z+Ya47FiHIeTOgOTloYAGvhUMceTdFpOgoV31igeMu5jlaZnnt4f60VvXATHhM/Kg2NMn86tFU6EbsH37muXpRrho7h8x+dALom4fdWk4ZZaIAj986626SbJLQQa+7ILchbcQVURm/rPPyGnnRLhnCydToPmak4fggsE6mirXQsTudlGpPkKnJ31pCOXsTWLYUQogVS4rj9AqNprmK69O6CPftU92wzgZ+6kjug6n+o9PAUQ/klyZMoy9KSOnYrpoytvyp9sUU41ZRcgWM2sjnGhBPzqjbSu+DckmzlmknopcQxy2lDEEgmNOW/wClVMJxA3vU7o6nVvcNh7/hUvHLM4e4PZ1+BzfSaB9nrkGPGtLsySqzRJYC7bncnUn310ipoppFGgEMUqly0qxj6OpUqVIdgqVcbw3pMOtYx2lSoT2o4sMNh3f7xEIOrHQfDesYxX8QuNelujDWz3U1uRzbkvuigNqyNtco1eN45KPxE6D3nkajwiHVzLO506lm/vRTh+GEZiQVXWeTNGrf0gaDwk86j9z+dDSfBD7170Nou/rsJhRMCICqB0AgeU15zxzGoO8vpFY9S428G0+VavimKN5ptXkgbCA/v7rA0FucHa/cCuV9Vwu8FmiCQfLTXnQlPk/wTUa7A/ZJ1uNce6GyIAGbQAZpkSNcxCn4GijcIs3ywtlG9iBlzDoCYIcdD5VRbhV2zbuiyzIr911IESswDpKsJMHfepOGXLtxCLoIdEZjdDCWW3AIurBzHLJDggwus0kne0USoFtwV0ZoaGBGUMI8w3j4ihOJ4c6asNOZBke/n8q9B4rgPSKrL3u6ouKNSCgAkjcqQAZ85oPh7Lm4LYXuNAkjRS7Mog8xKkEeBrKbDZW7IcLREOMu7AlLAGhZwO+46BQQM3Ik88tFeCcG/nr7M6u9q1rc9HtptbU7Zz06SYr0Lh3ZFbdoZDbICwjuncs2gTLIuxuuxZyT1AEUfu2RawwRcxGUmW1PXMx67fIbVDJnSbpfsrGHRWxuW1a+z+zRNAtsQOmixETWS4pxVU/xH1bSd9SJ1jypvaDihIZFc5JGoMSw1OvQEfuBWH7Q8VD5gAWEiDsNFArkiv5GWf0om7T8XUG2thphdSpPXaQZBgco0Mc6y7CetV3xRBjam3L5jfeu6GPiqRzylbCD4nMfcB8tahuJUWBMk/verjbUs3UhktFHDL9ofIa1quHAAdB1rOcOt94tHOB7q0mCsTBbXw5CrMiwthmL6JoPbP8A6j9aNYLCKuo1Y7sdSaH4Su3eNquid49fuj38/dTxVslJ0HLjqozMQB40Ex/HidLQyj2jufIcv3tQ+7fa4Zck9Og8hVXFYlQcolm9ldT5np76qsaW2Scm9InFyTJ3O/vqN8frltjO3h6o82/IVReSYeSf+Vb/APdv9PfUjLsr+6za/wDY8/fAoufhAUPctYfvq6sysTIOXYSIj3TWT4Qctwjn+wfpWvwoIIBCqI7qLuB1Py2FZDiM28RcjqxHv74o9xsy7aNjnAEkgDqdKG4njKjS2M567D+9Zd8Wz964xIB0HL4bCrNp2aAsKPDf40HNlFiS3IINjb5PrgeEDT5UqavDV5ya7S1IPLH7H1bSpVyacodpUqVYxwmK8m7UcX/msSYP2NvRI57Zm+Olav8AiDxv0dr+Xtn7S6NY+6nM6bE7CsPhcIAAoEwRI9pj6qeXMnkAfCpzfgaOtlnB4cuf6h/2WyP8z/5Z60/iuOUfZW7lpSuhDamPZADCP2KsY28MPbgk53kswUnvdYAMRyB008KzeJ4npBuW2HRlKn/N+VTk6XFfsRbfJ/ofjkY6PbtXB1Bn4Bl/OhGJuqEZDaYKSD1giRspIKkEgqRB0rrX1OotqPG20H6L9aHYnEDq48zm/WkRmwlgcUPWtSozKLqFZWHbdc3KR6pBgxBG1LGWXs35RipUkrEEEHY6yCpUnTnNBsPxEoTsysIZWBGYSCIIghgQCCNiB5Ucw9hja9LeuutmD6O22Ul2Ox0A7vU6T86ElQYyAGPAvK2UNaZSRlDNkkEglVOoEj1Z00iinZY+jyG36RUuG6hS4ZyXFTNlmYZWDBgQBqrVeGHNy26swuXFVLquFClkIkiAPZbNA0BUxQnhGMFv7N0cyVckKdLls924p2MyQVnVWI0o3qhq9j3pcEttLafctqqoBtC6CeugH7mhHaa8BbbUZjHv0MzHPQfAVduvcAfIC67iViJGYxqTGu0VnOI4rOpzSAveP1JHxJryc2VV1s7IRMFxK8Sco5Hy251lOLo4cqoImNfOtbxi/aWWVgV1MjWI15a1j+MYxrgUCQgJGu5O/wANNqt6S34NlL3Eeyue0Lthl9UFkL5tfvAEidDP7FZa9bZDDgggxqK0+BuGAs7iVP7+FWsXZW7bBIGZQA0842b8v9K7I5a7IOJmeHesT4fQ0QuDSOtR/wAkbT/hIOX46g+Iojfs5VE786PHnO/AG6RHgLMUaw1CMO8eJonh7M+t8BtTtkmFLWJJ0tiT1Pqj9az7XggAJ1kgDckjkAN60mF8KzXEhF06kQ7CVEtryXxO0+dVxSqyU0nQ9r7nQkpOyJrcPnyUfuaeqBRlPcnX0dvW439Tb/Tzpqd0R/hg/dXvXG8zr+fnUw7o5Wgf+q6311+Jpm7BVdHT3QASLSnZE1uN7x+Xxp6jIvKyh663G+uvxNJFKgkAWl5vcMufj+ZPlUmEslm+ySWP/FvGB7p1j4CsAdhljVbZC83c99vdv8fhQDtVay31b2gPkcp+UUcBVm3a8/VfUXxH3dPeao9r7M27b9CR/wBwn8qePQr+4ziJKOvTX4f6UQwC6A1Swx739Q+oq3ww6R0NZjz+0uXMYwJEoI6g1yu3sBnOad4+QiuUdiLifVVwmDAk8gTHzg10V2lWOgVRYm+EVnYwFEn3VLWe7Z8Nu37JW20KAS65SS45KpB05yIMzHmGY87vYtsRfe+3327mbYKBpPQBRmPvorZVbKekcgexnIXf7xJ2Zo9wAHKoOEYLMxYyLNrQ8s7b5PIQCY5wORFPx+KLljMaH1HSY/pcaGot8d+QvevBhO2HGmgldydctxmUbDbYD3Vkf9qXYzFWyzEwYk6xMRPhWm4fZQHEG+e7mUAtrBzaFo+5OhPIxMU/iHBEYLlYqFIZrc7Zvw7QQNHXfSgnGOmDjfZlv9riRC9JnWTzPhPSpMVxVHMqChJMrJKgfdCzLdZk1bvcADSUYHmFYQSPDmR4xQK9YAkEFSDBHj0p1xfRuBqODC2ii9e70/4dsH1uUt0T6/IlbK3sZc11+SqOXkPCgPYzgT4hyAYRCMxPKdYA67/vf1zA4O3Yt6QiLqSfqTzNQnp67HikgLi+zzi2j2LkXbSkSdnUEvlMaiCWjfcgzyEcDwi4u7bBItsGHplIybNJgEaCCqkQCNSPAlxjtAXBt2ZS3zbZm/8Alfn5bVS/lT3bjqTauWvRM0Qwh2add4WAp2KyDyocXWzN07PUMfhm7qtfZgAohO7J2knxrF8bsIMz5e4sqg3NxpMEzy0J8hWi7McR9PYYlgzWCbbXJlXyju3QRuCNT4g0KxmHGIvJbUwlvvMxMGDlkjWAToPAA9K8T1GP/Jx9/wBndjlqzL4zhoFhnYatlH/c0OfcA8eR61lsTw+LLNGodW8gTP0Nej9r7QRbNobZLj6dFtG2g+N0fCgHEeHH0V0R9wf+Kia68S4tInJtmTS1AJ9hvk1dF0qx6H86t4QSJ6gfMRVjDYObtsssqurCdwusH6V0JpPYlFWwwBUXFnUMJEEyJVhO4OnzqbHYae8x0OoA106zWt45hlxVgssFhsYEyBovxPzrL4I57MndSVPhBmPgathd2ieWNA6yoGwohhzVJjroJqbD2S3rHToPzqjJBKzigNB3m6D8zQfi8i4xbunMp0ExIjTx1jzrQ4GyBsIoR2nWLhMx3FaYmMp390U2PsnIqp3Rv6IHme9cb66/Gp7YIllAtjncumWPuP5/CobIgZgAg53Lplj5Dl+9KlspmMqpuH27uij+kfoBVRWPspJlFNxv+Zd0Uf0j9AKc2VjDM19vYQQg8+XxJNdJVjDM14+wghB4GNPiamcsoGZksryVILHwn9BWAK5mAHpHW0vJbfrHwn9BUHGkD4V4nuwwneAQfoanw6c7VrU/8S7M+cHvH5VP6PMlxGZWLAgldpIiPdpTwElrZgbLQVPQx8/0Iq7hTDsPGfjVAbeR/f8Alq4rxcB9pR+n6VitXFhm2+lKolNKsc9H1RSpVH6TrWbS7OwfmFMN4SZ5VF5nyPnyqpctvnnPoJgb9Trz6fCoSyvwAAdocDi7zkW7KejBMTdyk6zmhBIneg3+ysSDDI6AGCCrXQw5wTsOUmt7buaiSfnz116RrVj0hpXKLdsKZ4zxPhhGckZgoAfMvo9eqTMwsSNuhmYHYG0LYNkJoMwy6iZMwkAwyspMRBDEaRr7o6peRkZcyMCrBhoQwgg+40FtdisOqOoNzMwgXCwNxANgjkSOkmT40VjtWmGzxPD2heuI2gTTLvnVmZQrE6dyWykdSDFU8RhQXeG9E5GQlYzMCBMzrHLSDAInWKO8WwT2XPdzZM1u6ohNQYDDSASArqdp11iKr4lvTBsrL6SCQ8CGhFZpAJAuiTKyJABG9TGsZ/DzHW7FvEC4TmFwQF3aBl05bg79RRLF4u7iWEgxPctrqP7n8R+VCuyfAHCM10hRmJZjqJJ8PWY75R8q1uGw5KlLKlFPrOx7zAdSPVH4R/andJ2a/YErYS36wD3B93e2hHtR67eA0HWuspuA+kJbPEg8wNQCBoAJ2GlXnsKvdTUcz18ui0kSmjFvbOfJl8RC3ZJlRb1sQAyZo5QgadNvvUYTh3orSg6Xb/rwIAHSBoMqsff51klxC22UtryIGpYHRgAN9Ca2gz3UUk5D3wuskqGguDHqkCR4Ec64PWYfr5fiv72dXpcn0UAO0yZ715/+XatoB0a44cjzhk+FUOJEEEcmBHuNScXui2l12b176W00gu6lVL7+qgBG33DQzHDuFixOsDSNvfyjlUeJ0mawCbq26kj4Np8mFHrtkKEYA6g7cxz/ACrPXHPpGnTMJE6A8p0/pFGi168FCi22VdACV6feY778qtNXKwQehWcR6EkFoUsGlm21BAEwBEHU+FDOHot2/ip2DAhQdDqwzadQAffXeNWLrKctokbMwlgGP3VOmYmVER86h7IWHU33ugp6oOcFdSWJ3q+GG7ZLNLVFnGWwNhFRWRrU+JYt6ilvHYfE1U/lmJ7zR4LpV2c4Tt41F5yei6mhvH2ZiCVyyjATqTGuvxolgLCr6opnaFO7bPiR8QP0rQ+4SfQEwqyAyrmMf4l0wPNR08gKmUhtCWvHouie/kfiarYRcyjutcI073dQEch5bbGrTPye5H4LQ1+I1+lVFJmYro7raX2LerfGPoKfYtne3ag+3dOvnG5+VNw9th/h21Qe1c1PnA1+dcYofXd7x9lPV8oHd+NEHz5/0ddZDpcutdPsW9vIhf8A2NWcII2t+jWNBpr5gbfOm2xcjuIlperan4DQfOm2WXMPtjcbnzUctI7o3orsSW0Y3ilrJeuL+Jo95zD5Uwnuoehj9PpRHtTajET7QB+qH6UMteo3gQf386byVg7C6NpXKr2H7opUpA+s3GmlDL5lsp5ydN9OfWOVWxdJnw66VRxGIBXQQ3nqBzk1yZ5qR1NkF7EsLip6oImTC8tdDr0qZggaCQc28mBzOnzqtftC9DB3JIJWIOWAB3eh1FMeyzZVuEFgsHJOpYRMttz69dK5m14FCT3eSsQVG0E9KaAWIB1BGpj5Hp/eobQVjGY5oIYrIkxruZMHxqcvlGUFmM6bKesSAByNU5atjFpDA01jx6edTJcmhJLSBl7vUkSZknbb99YqdcUAcvhI+gA58qaOZpmsCfxA4Taeyb2ZUuorZSVB9IIk23gZiNORkb15lgOH2bb3Moh2aSurBxDAExAEqxAYayT109kxlwlYg6gmNNRzA92orz7geAUX7rwWMKFXfUySRyA28Kopc22jcl0c4XwpmEuWyJIRW0heQ00mNzVzEXBGRYyjeOf9qOrhJHf1/CNvf1+lAO0uKyZWDIq+qXc90Gdh7R12kVWEaexcjbRQvlVEsQBVNmZ9gUHU+t7l5e/4VIqCQ85zyY67+yBovupXLgUEsQANyTFWo5xlrDCYUSzGJOpJOwmtqsZzMFbaBBPMINdI6isbwLiK3MTbVFLASxY6DuKWEDc94Ae+tHxnFratXA7qGZCTJiM0qoA3JJk/9Nef6yVtRXjZ3elg0m2efcX4mcXikRVbJZJIAG7H7x3ieXhvqSau8UtXkUZmULlkKoLQFBPrQBO+k78qn7OYK2ts3J0ncnLmbpr/AHqvxbjb2zmHoY2VFJuZpMa92Ph0rnW3o6zKYm47MhYZRsoKwQNZJBO236UY7MspZlNxoIggQfLlPOhfGcQzFHeC7MZgR0gCOQ1G1XOHY23ZcG62WN8oDOB1EdYjUiryVroSPZoOJW7do2F9Klu2lxbh9NrmVTm7oGufSQQN4qfhOHVluysgXNPZac+Ujk2i+tvDCepxmKc47EL6qoWVAC2sE7luZPh5CvTl7OnDkFYyXPSqVEkhgxe0+vMgZWPUoPGjjlxpMGRWtADFrAigt3er+Nx2b/DRn8QIHxNC72GvHchB0Gprre+jjX5CGGuBRLEAeOlVuNY1HthVk5WBmNNiPzpuE4YsyxLHqTRDimHUYd4AEQdPBhSrsEqoy9hhqpLtDGETSBPMjrvqedXbYZRoEtL1Op/QVTtXILAuEE7ASxkAk8z4aCrNpAdVtMx9q4Y+sn5VUQeAjb+kvH/x/JfhVqbgG9uyvuJ+JgVC7MPXuqg6INfnr8K5aVCZW09w+0/6tr8qwPnzwLNaJ/4l8+8j3bL8KtKLkGLaIvnLaa8tvnSi7Gpt2l8NT8Tp8qrlrM96490+BLD4DuiiDsF9sbUi2/mPiJH0NAMKZYj2h+/rWq7Q282GP4SD8DlPyNZGy0Mp935U3kON9Drd+BFKosQsMfP660qNFXFH1pbdsoz6HnBmNecaf6UM4j6zIWAz6AFjz0Hl5VPc4iE0Es0TECTPTXwM0B4y/wBorNdCgHNJDNvBgqmgGhkyNCd68Vy8CyZPeS/h1Uqk7yQDoBooydCNdDyom3E0OZVKMVEtADHcRmE6SdYmazWO4jdXOqZiCuYN3iGXLmEZtcsSN99NKa/aVgCbNtSO8bl2F0gFZCrr9373SDsaZLTFUqNVg8TEudZ2JBWJOxkxPU6cqrcYxDKubKsnNBzDbKeWb9dfOsh//pc9kK5bVz6QgLpJGU+1ofoNYopxTEIVKs7mQY01EgnTMYZtAZUgaaSDqOLkqDy0RYTtSUTIO9mncEEkt90jcGfDnWswpLgANrG+QCOWWJMCfzrzbC4W6zAEKhBYKWB0ZO8QRvpoPfXoPD8ULVoekkXAihwzTrAEzJEmOfSslxBB+4Vxwy22b2UJ0jpqaxfZtQGvGJZiogdFUanoJJ+Faa7jc2GuydQjg9diIPKdetZzs0Qq3CAWZnOg3gALryGx3ruxNNWhnt/oscax/ogA+pYHKomNI0gauddttNqwHbnGtcwxnYssbfKDEeCyPHlWm7V5jfshgP8ADeAJO7JodDmOm2U7eqYkZHtkf9387g18Qr89ZOnNmI/DtVxWQWu0IyhbQ97DX3L+Z+FNFl7hzO3vY/TkPdQ3s1hs94LtIA+pO/lXoPD+GIsECTmAltT5DpSyD19o3sRw9VuXWg91IJPIsVbXnsJoH2i7cf7zesjD23CEAu7E8gYAggRoJ8K1OExKWLGOutsrn5Wx+Vee8B4A13NcdTN059dCRcuMRPiYPuqMcP8AJldrpF1k4Yk/cnxPaAXQpu2SAo7sMGUT+DKN6rWftSGXKY2gQBMz3esUV4ngrbgqpkKSD0JGh2+6CCJ6gigd3ALIi4A34BPu8vCry9Gv9RV6l/7FPiN0ux+0EIO6EG/UzyGn0pv+zlZM2cux1ieZ6gaz4Vr+zvYH05l3ISJPIkkjfU/lQy/gEwd6LhZcraNHdOVtNBJHI8q5pRa0u0dC3s1n8N+xvo4xN8d5TNq3IOvJm1iegnxOug3y8ODt6S6GVyCECszBZykk5QB6ygyfAVhuHfxBw1qc9wMANADMyPE+EbHerq9rbt6z6WzcsO7O6lQRFsBEKogeMzwGY77nkKhT7kv6HfsmUL7qc2WBDMpA5FWKkfEUGxVXrmLtqCZE3C10gbg3SbkQNvWFBcReZvVRj4nSvQT0jicfqZPh3q3jdbNwfgb6Gg9uzdJ9YL4ATV21w4sO+7N4Tp8KRmpGdsFgxy5Ross3vAA+fOpfSKfWuO/gmg/8fzNVEEsvcznKYnYQRJM+Yq+C4GrJbHhr8zpVCaJcOpH+HZC+LkD5ampLjn/iX1XwQAH5yaqg2zu9y54CY/8AHSrNgR/h2APFoH61kB/PjGKLROlu5dPVgT82iraG991LdseOp+AiuN6X71xLY8B+baVWuGz9+89zwUkj4JpTA7+WS4qyWt3EYgkqdR1I/WsCT+v7+Fb7CsmyKVXoRHvHxrEY+zluOvRj9dPlRNHssmyG160qZh7ndH720pUbOpSPofGspOa2wLP3QgIBM6HLpP8AfeoeA2Ll0nMxS2uYBJJaSMobTTLrMfkau8O4PaXvKc4+5tMMBsZ23k9I6a2MXKmUDZlU5VUAjXcgzAYnxrxKrbIV5LzWMsc1UajQE6QIjYROg8KC8T7PpcTLZGUMQGFoogB9qCJJ5/vR+H4iCiO57rEqwJzQx5HyggnxqUY6yh9cgqdiIA1OrHKImNvDwpk0F0wBY7NtYtrZa0HFxy2oBMqjwpiDB3lmjSIFSY7Ir2w5VnRwzq6kqjMveZiCRoDOk6n3VpLvECpC92W9UlvWPNY0MxJ2rP8AafjFmwtwtabOwKhlic0HRWMHeNRpBJp1O6BSIeO4JZS9aXuxnzQqgDKzKVYtuTrpPyrP8O4vfxN61ZZiBmgsYD+tnlydTA08fGtj2T9OuGX0oVwBCjMWYCAYY7A6er92AKl4rhMOAb90CYCtG8EzE6k6nfQjaYmg2rA4jMXduW7LWTGVUUFu8S2qjQnSoOzhVLZ5szs0KJO+UT09XnFVTxcXLTJImRGkMwBmecgbanl50S4AyJYUT3mloGp7xJGg12iuv07+j9sydsAdpiWxK5hli1EEg+s50PKTG3e29VuWQ7bD7JBzzjz9VoBBOYDXYhfBRz2HHbmbFuYK5bSDXQgFnOpkAA+LgeDcsl22P2VoRpmJG8aAbQqpBn7oPma6fBgf2JScSv7/AOG9ejWRGUdbg+grA9gUnEjy/wD1t+tehqvqf/kFLNB8gq5hhfS5hz6t3EM9066WbYXMJ2lmKJHRmI9WrJtqHZhAVU6aZmzBQIjRVDfHelhdLN0j1muXJjeFPL4x76D9o8T6PD21G91403AE8/CZnxrrwxSg37kpO2vwUsZgCfXZm0B0AK+4Fh8I0oVibWQd3MP+kx9SKPNeK2kJO6jdddo11oDiiWJjTxWRVNLQtFnBcbu27Tqt0ktAHUAbx74rPpxC5iGi82YSegO/kaLBO7GpMdQazlk5LpEbMf7fKKTglKynOTjRoz2btXeqGNxBHwJoFx9RYuW1RSVT0bF+TuLSZsvgVIka6s2sEAalsXGHdxoQpjlrGlYi532Z3IBCqBMkkqFSBHMgT00psij0LBs9cui2wV0WAyWyARBH2a6EciNiOUUNxVZvsr2ihlsvGQqqoddGUZRM9VCjTmB1NHcbiFG5A8zFcrjSK3bIBvVuxvQo8Qtj73wk/SpU4mPuozfIVBjUzN4gBXglgAzL3Zk9Bp5VYtIN1s69XIH61FjifSMdFOedeWaZ+Rpwded1m/p//kVQQuqLntIg8BP9qaWT719m8FMfJKhtpbOvo3Y8pEzr1Y9PpVu2X+7ZUeZH6UUKRJ6HdbTueuX/AOoq0ly59ywq/wBRA+QH510C8fvW18gT9TUbJyfERPQqtGgd/GSMLuhuZI2GWdJ6yfKsl2ktRfJ9oA/LKfpWk+yG1xmblLFh+lCO1dnRG8x+Y/OiZdmczGlXSKVAofRnAsSTaR7gtpnEolsXNnBGhzwshduUHnVnB8Vtd60FGZSQygaGJDBswOYwjaztGvRUq8jkG9l3G37YWD3I9VVg7DMB6kDr+dZbHY3D3dClzNmyB+6e+ZIO47oMmD+eqpVpd0LI5Z4haeyQ95zkzKHayM2YSAykOTsSRPyNFk7K27llED7Mr59SzhZIDmBBIaDG8DelSpodhhs0TNbQ5JAdgY0YhiFyy0DWAI15CqdsXlu3BcVGQnuFY0UiCHDGddD3etdpVeONSVjtaMfaw1yw1yy4WA2YMoABkKYUD1VEnTxO1avgOHCWLY/CCfNu9+dKlXThVRJR7Zl+NMP5u850AFtQx01ymQCAzTryC/1dMj28Qj0MiJzmSN/VEzmYn/qM+ApUqqZnP4eL9ufI/wCQD869IslYtysn0m8+PSKVKlmN5BuBH+7M/S7cHuYt+YFYTtJjPSYmxbHqqub3uf8A5UV2lXXif00RfYWxvetoRsB9d6EaDca0qVNNbDEksqCDrr7/ANKy/EreW95/Xb9KVKhdmSLWMxzfy7LPL9/Wh3BrjBxFtLkz3XggyPd9aVKm8mekHsVwEfyRxQsPZKZBm9KtxLjFgphZzoZ16cvGjdzh1uFbKO8qt7mUMPka7SqWRJjReiNcMgOiirlpB0pUq5JIoZjtFbi9c0EQrQecAae+KagudEX4n6RSpU6EZMlu4d7gHkv60ntgevdf3Ej/AC0qVGhYu2RZ8NzLN55j9afbxFkerZJ/7fzalSpbKSjosJiifVsD3so+gNU+0FnNYP4SD8DB+ppUqcl5MoFFKlSoF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02" name="Picture 2" descr="http://stclairbees.com/wp-content/uploads/2014/03/removal42_TC.jpg"/>
          <p:cNvPicPr>
            <a:picLocks noChangeAspect="1" noChangeArrowheads="1"/>
          </p:cNvPicPr>
          <p:nvPr/>
        </p:nvPicPr>
        <p:blipFill>
          <a:blip r:embed="rId6"/>
          <a:srcRect/>
          <a:stretch>
            <a:fillRect/>
          </a:stretch>
        </p:blipFill>
        <p:spPr bwMode="auto">
          <a:xfrm>
            <a:off x="5181600" y="2971800"/>
            <a:ext cx="2514600" cy="2514599"/>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344"/>
    </mc:Choice>
    <mc:Fallback xmlns="">
      <p:transition spd="slow" advTm="6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Other cost saving measures</a:t>
            </a:r>
            <a:endParaRPr lang="en-US" sz="3600" dirty="0"/>
          </a:p>
        </p:txBody>
      </p:sp>
      <p:sp>
        <p:nvSpPr>
          <p:cNvPr id="3" name="Content Placeholder 2"/>
          <p:cNvSpPr>
            <a:spLocks noGrp="1"/>
          </p:cNvSpPr>
          <p:nvPr>
            <p:ph idx="1"/>
          </p:nvPr>
        </p:nvSpPr>
        <p:spPr>
          <a:xfrm>
            <a:off x="609600" y="1295400"/>
            <a:ext cx="8305800" cy="4297363"/>
          </a:xfrm>
        </p:spPr>
        <p:txBody>
          <a:bodyPr>
            <a:normAutofit/>
          </a:bodyPr>
          <a:lstStyle/>
          <a:p>
            <a:pPr>
              <a:buNone/>
            </a:pPr>
            <a:r>
              <a:rPr lang="en-US" sz="2800" dirty="0" smtClean="0"/>
              <a:t>You can buy colonies for less than $300 each.</a:t>
            </a:r>
          </a:p>
          <a:p>
            <a:pPr indent="0">
              <a:buNone/>
            </a:pPr>
            <a:r>
              <a:rPr lang="en-US" sz="2800" dirty="0" smtClean="0">
                <a:solidFill>
                  <a:srgbClr val="FF0000"/>
                </a:solidFill>
              </a:rPr>
              <a:t>HOWEVER – make sure they have been inspected and are healthy </a:t>
            </a:r>
            <a:r>
              <a:rPr lang="en-US" sz="2800" dirty="0" smtClean="0"/>
              <a:t>(IL Department of Agriculture Bees and Apiary Program </a:t>
            </a:r>
            <a:r>
              <a:rPr lang="en-US" sz="2800" u="sng" dirty="0" smtClean="0">
                <a:solidFill>
                  <a:schemeClr val="accent1">
                    <a:lumMod val="75000"/>
                  </a:schemeClr>
                </a:solidFill>
              </a:rPr>
              <a:t>(</a:t>
            </a:r>
            <a:r>
              <a:rPr lang="en-US" sz="2800" u="sng" dirty="0" smtClean="0">
                <a:solidFill>
                  <a:schemeClr val="accent1">
                    <a:lumMod val="75000"/>
                  </a:schemeClr>
                </a:solidFill>
                <a:hlinkClick r:id="rId5"/>
              </a:rPr>
              <a:t>http://www.agr.state.il.us/</a:t>
            </a:r>
            <a:r>
              <a:rPr lang="en-US" sz="2800" u="sng" dirty="0" smtClean="0">
                <a:solidFill>
                  <a:schemeClr val="accent1">
                    <a:lumMod val="75000"/>
                  </a:schemeClr>
                </a:solidFill>
              </a:rPr>
              <a:t>programs/bees/</a:t>
            </a:r>
            <a:r>
              <a:rPr lang="en-US" sz="2800" dirty="0" smtClean="0">
                <a:solidFill>
                  <a:schemeClr val="accent1">
                    <a:lumMod val="75000"/>
                  </a:schemeClr>
                </a:solidFill>
              </a:rPr>
              <a:t>).  </a:t>
            </a:r>
          </a:p>
          <a:p>
            <a:pPr indent="0">
              <a:buNone/>
            </a:pPr>
            <a:r>
              <a:rPr lang="en-US" sz="2800" dirty="0" smtClean="0"/>
              <a:t>Never buy used, empty hives, etc – deadly disease spores can persist in them for years.</a:t>
            </a:r>
          </a:p>
          <a:p>
            <a:pPr indent="0">
              <a:buNone/>
            </a:pPr>
            <a:r>
              <a:rPr lang="en-US" sz="2800" dirty="0" smtClean="0"/>
              <a:t>You can make your own hives, although it is usually not cost effective. </a:t>
            </a:r>
          </a:p>
          <a:p>
            <a:pPr>
              <a:buNone/>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415"/>
    </mc:Choice>
    <mc:Fallback xmlns="">
      <p:transition spd="slow" advTm="7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More cost and grief saving measures</a:t>
            </a:r>
            <a:endParaRPr lang="en-US" sz="3600" dirty="0"/>
          </a:p>
        </p:txBody>
      </p:sp>
      <p:sp>
        <p:nvSpPr>
          <p:cNvPr id="3" name="Content Placeholder 2"/>
          <p:cNvSpPr>
            <a:spLocks noGrp="1"/>
          </p:cNvSpPr>
          <p:nvPr>
            <p:ph idx="1"/>
          </p:nvPr>
        </p:nvSpPr>
        <p:spPr>
          <a:xfrm>
            <a:off x="762000" y="1295400"/>
            <a:ext cx="8077200" cy="4297363"/>
          </a:xfrm>
        </p:spPr>
        <p:txBody>
          <a:bodyPr>
            <a:normAutofit/>
          </a:bodyPr>
          <a:lstStyle/>
          <a:p>
            <a:pPr>
              <a:buNone/>
            </a:pPr>
            <a:r>
              <a:rPr lang="en-US" dirty="0" smtClean="0"/>
              <a:t>Join your local beekeeping association as well as the Illinois State Beekeeping Association</a:t>
            </a:r>
          </a:p>
          <a:p>
            <a:pPr>
              <a:buNone/>
            </a:pPr>
            <a:endParaRPr lang="en-US" dirty="0" smtClean="0"/>
          </a:p>
          <a:p>
            <a:pPr>
              <a:buNone/>
            </a:pPr>
            <a:r>
              <a:rPr lang="en-US" sz="2800" dirty="0" smtClean="0"/>
              <a:t>Find at least one mentor – stay clear of those who are overly opinionated or need to show how much they know. </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1400" dirty="0" smtClean="0"/>
          </a:p>
          <a:p>
            <a:endParaRPr lang="en-US" dirty="0"/>
          </a:p>
        </p:txBody>
      </p:sp>
      <p:pic>
        <p:nvPicPr>
          <p:cNvPr id="18434" name="Picture 2" descr="https://encrypted-tbn1.gstatic.com/images?q=tbn:ANd9GcTxXR_U4NA6unzg838Nh9eMibJZsd3P_dCIs9B9fAUg8auNFCY4"/>
          <p:cNvPicPr>
            <a:picLocks noChangeAspect="1" noChangeArrowheads="1"/>
          </p:cNvPicPr>
          <p:nvPr/>
        </p:nvPicPr>
        <p:blipFill>
          <a:blip r:embed="rId5"/>
          <a:srcRect/>
          <a:stretch>
            <a:fillRect/>
          </a:stretch>
        </p:blipFill>
        <p:spPr bwMode="auto">
          <a:xfrm>
            <a:off x="3352800" y="4336595"/>
            <a:ext cx="2686050" cy="2085976"/>
          </a:xfrm>
          <a:prstGeom prst="rect">
            <a:avLst/>
          </a:prstGeom>
          <a:noFill/>
        </p:spPr>
      </p:pic>
      <p:pic>
        <p:nvPicPr>
          <p:cNvPr id="18436" name="Picture 4" descr="http://www.life.illinois.edu/entomology/images/beekeep1.jpg"/>
          <p:cNvPicPr>
            <a:picLocks noChangeAspect="1" noChangeArrowheads="1"/>
          </p:cNvPicPr>
          <p:nvPr/>
        </p:nvPicPr>
        <p:blipFill>
          <a:blip r:embed="rId6"/>
          <a:srcRect/>
          <a:stretch>
            <a:fillRect/>
          </a:stretch>
        </p:blipFill>
        <p:spPr bwMode="auto">
          <a:xfrm>
            <a:off x="1099457" y="4419600"/>
            <a:ext cx="1752600" cy="21336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88"/>
    </mc:Choice>
    <mc:Fallback xmlns="">
      <p:transition spd="slow" advTm="5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many colonies to start with?</a:t>
            </a:r>
            <a:endParaRPr lang="en-US" sz="3600" dirty="0"/>
          </a:p>
        </p:txBody>
      </p:sp>
      <p:sp>
        <p:nvSpPr>
          <p:cNvPr id="3" name="Content Placeholder 2"/>
          <p:cNvSpPr>
            <a:spLocks noGrp="1"/>
          </p:cNvSpPr>
          <p:nvPr>
            <p:ph idx="1"/>
          </p:nvPr>
        </p:nvSpPr>
        <p:spPr>
          <a:xfrm>
            <a:off x="685800" y="1219200"/>
            <a:ext cx="8077200" cy="4297363"/>
          </a:xfrm>
        </p:spPr>
        <p:txBody>
          <a:bodyPr>
            <a:normAutofit fontScale="92500" lnSpcReduction="10000"/>
          </a:bodyPr>
          <a:lstStyle/>
          <a:p>
            <a:pPr>
              <a:buNone/>
            </a:pPr>
            <a:r>
              <a:rPr lang="en-US" dirty="0" smtClean="0"/>
              <a:t>If feasible, it’s a good idea to start with two colonies.  </a:t>
            </a:r>
          </a:p>
          <a:p>
            <a:pPr>
              <a:buNone/>
            </a:pPr>
            <a:r>
              <a:rPr lang="en-US" dirty="0" smtClean="0"/>
              <a:t>This allows you to compare them, which is especially useful if one colony has problems, for example a failing queen. </a:t>
            </a:r>
          </a:p>
          <a:p>
            <a:pPr>
              <a:buNone/>
            </a:pPr>
            <a:r>
              <a:rPr lang="en-US" dirty="0" smtClean="0"/>
              <a:t>Then too, with queen problems, one can partially remedy the situation by moving frames of young larvae over to the apparently queenless colony, while waiting to receive another queen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2367"/>
            <a:ext cx="8077200" cy="1143000"/>
          </a:xfrm>
        </p:spPr>
        <p:txBody>
          <a:bodyPr>
            <a:normAutofit/>
          </a:bodyPr>
          <a:lstStyle/>
          <a:p>
            <a:r>
              <a:rPr lang="en-US" sz="3600" dirty="0" smtClean="0"/>
              <a:t>Equipment you will need for one hive:</a:t>
            </a:r>
            <a:endParaRPr lang="en-US" sz="3600"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A. Outer cover </a:t>
            </a:r>
          </a:p>
          <a:p>
            <a:pPr>
              <a:buNone/>
            </a:pPr>
            <a:r>
              <a:rPr lang="en-US" dirty="0" smtClean="0"/>
              <a:t>B. Inner cover</a:t>
            </a:r>
          </a:p>
          <a:p>
            <a:pPr>
              <a:buNone/>
            </a:pPr>
            <a:r>
              <a:rPr lang="en-US" dirty="0" smtClean="0"/>
              <a:t>C. 2 medium honey supers </a:t>
            </a:r>
          </a:p>
          <a:p>
            <a:pPr>
              <a:buNone/>
            </a:pPr>
            <a:r>
              <a:rPr lang="en-US" dirty="0" smtClean="0"/>
              <a:t>(D. Queen excluder - optional)</a:t>
            </a:r>
          </a:p>
          <a:p>
            <a:pPr>
              <a:buNone/>
            </a:pPr>
            <a:r>
              <a:rPr lang="en-US" dirty="0" smtClean="0"/>
              <a:t>E. 2 deep hive bodies</a:t>
            </a:r>
          </a:p>
          <a:p>
            <a:pPr>
              <a:buNone/>
            </a:pPr>
            <a:r>
              <a:rPr lang="en-US" dirty="0" smtClean="0"/>
              <a:t>F. Bottom board</a:t>
            </a:r>
          </a:p>
          <a:p>
            <a:pPr>
              <a:buNone/>
            </a:pPr>
            <a:r>
              <a:rPr lang="en-US" sz="2400" dirty="0" smtClean="0"/>
              <a:t>Also 20 deep and 20 medium frames and wax </a:t>
            </a:r>
          </a:p>
          <a:p>
            <a:pPr>
              <a:buNone/>
            </a:pPr>
            <a:r>
              <a:rPr lang="en-US" sz="2400" dirty="0" smtClean="0"/>
              <a:t>foundation for each frame (pictured in the hive</a:t>
            </a:r>
          </a:p>
          <a:p>
            <a:pPr>
              <a:buNone/>
            </a:pPr>
            <a:r>
              <a:rPr lang="en-US" sz="2400" dirty="0" smtClean="0"/>
              <a:t>bodies).  Frames hold the combs that bees </a:t>
            </a:r>
          </a:p>
          <a:p>
            <a:pPr>
              <a:buNone/>
            </a:pPr>
            <a:r>
              <a:rPr lang="en-US" sz="2400" dirty="0" smtClean="0"/>
              <a:t>build from the wax foundation</a:t>
            </a:r>
          </a:p>
          <a:p>
            <a:pPr>
              <a:buNone/>
            </a:pPr>
            <a:endParaRPr lang="en-US" sz="1600" dirty="0" smtClean="0"/>
          </a:p>
          <a:p>
            <a:pPr>
              <a:buNone/>
            </a:pPr>
            <a:r>
              <a:rPr lang="en-US" sz="1600" dirty="0" smtClean="0"/>
              <a:t>				</a:t>
            </a:r>
          </a:p>
          <a:p>
            <a:pPr>
              <a:buNone/>
            </a:pPr>
            <a:r>
              <a:rPr lang="en-US" sz="1600" dirty="0" smtClean="0"/>
              <a:t>					                                                         </a:t>
            </a:r>
            <a:r>
              <a:rPr lang="en-US" sz="1100" dirty="0" smtClean="0"/>
              <a:t> http://www.ent.uga.edu/bees</a:t>
            </a:r>
            <a:endParaRPr lang="en-US" sz="1100" dirty="0"/>
          </a:p>
        </p:txBody>
      </p:sp>
      <p:sp>
        <p:nvSpPr>
          <p:cNvPr id="51202" name="AutoShape 2" descr="data:image/jpeg;base64,/9j/4AAQSkZJRgABAQAAAQABAAD/2wCEAAkGBxQTEhUUExMWFRUXGB8YGBgYGBkeGhwZHCAXFxcdGhofIiggGBslHBwcITEhJSktLi4uHCEzODMtNygtLisBCgoKBQUFDgUFDisZExkrKysrKysrKysrKysrKysrKysrKysrKysrKysrKysrKysrKysrKysrKysrKysrKysrK//AABEIANQA7QMBIgACEQEDEQH/xAAbAAACAwEBAQAAAAAAAAAAAAAFBgADBAIBB//EAEgQAAIBAgQEAwYDBAcFCAMBAAECEQMSAAQhMQUTIkEGMlEjUmFxgZEUQqEzYpKxU2NygrLC0SRzosHwBxU0Q5Oz0vElZKMW/8QAFAEBAAAAAAAAAAAAAAAAAAAAAP/EABQRAQAAAAAAAAAAAAAAAAAAAAD/2gAMAwEAAhEDEQA/APt1ZoUkdgTgKM1WWnTepmaCXgRNFtSRdA9r88Fs9+zf+w38jgLxbiYy9PK1ClWoJttpLc2tNjJHZdN/lgLDxIgSc3QAAknktAHck8zQY0ZitUpwHzFEEzE0m1iJ05nxH3wrN4iQU8wDz25oZVFRqS2khgAA1XTcDQDQDcySzcZ4mKFSmxpVqko49kl0a04nUR/94Dxc45IAzNGSYHsm1Pp+0x3VzFRSVbMUpG/sW0nb8+AOQ44hK0fbFnrqw5r0ZUXA228w1NI2gmZ2G23jXFhTavS5WZN6xzKKAhSUjRpEMN/tgCVCu7GFr0ydTHKYSBExL9pH3GLBXaT7UGDGlJu2h1nAHhviShNM1KoppSolWq1qtCCSaQEstRoJjue+LK3H0ZbDRr2c0W1RyxTb2kqRUL22NprIkN6nAHqVRmJioNNSChBgzB1O2h+2Oeeezn1/ZNthc4n4jZK0oq2vTAtNrs5U1GhWR7VkHczrAjXFtfjlpovVy+ao8sFSH5ARiV7salpIjSDOpjc4BhFQwTzBAMeQzPpEzOo++PDWMTcf/Sb+WPnHEuKs+cWsoBVa1MqtyNUgmipVOs00LRUkggsAATocND+JkSqXqUa9K5Iiq1FF6TuC1WJ6vy/WenAGaOfVwSldHtawhFuIcbqwUkhhGoOox0+bgSXYAakmi8AepMaDHzfhfHKeXzdSvVQm286U6YdVd6peGLTUUeyusJEsOmcF6vjbLxWpJz6prXEFjTsUsoWwSQVA0MEdzBJkYBzrVGUwahneFpFtPjaDH1xx+IMgcxhOgmiwEnbUiMJ/DPHDIpqZii7wAj1KQBVTLsFqDQhwDDWgqCO0gYur+JVXJ30zs/MF7U2Mc2SOUtQMe4AkRp6RgGutWKm3mOSN7aLMPqVBAOOKVYs1oquCdRdRK7bwWUA/LC7Q8VF+dTGWrFiSrtTNFlRwiKwWXl4OxC/ODIxu4Jxpa70FRSAizJdGkWQPKza6zqcASOZIMc2qdSJFBiJGh1CEb47oszsyivUBXcGkF9RILILhodRgLmuPFC1JsvWsSqWNZXoBOmpzJYmpciwOosoETgvwzOCtVZhaIQLAYMdyZ00j64DdkKhZASZOoJiJgkTH0xowsUM64zCUwxtIJKz/AFtRTpHf1nsMM+ABeJc7UptTCVClwYmApmCgHmB97AocVrBQTmWjUklKQAAEmejSMa/E9KGQSTIqNr21paD4a4DZmgWpWxMxp69421mMBY/iapdAeuRBMinS0AmTbF5+QU4uPFK5EjMtrsbKWun9n64A1vO28wfyMTpBAAAliY9fhgjkKMU7YIMkx0yCWZvSAdZ+u53wBzg3FakuajVKwAWFFNbhLBSQFAkAMCd9B9yOa46Fpc1aNep1FSqJ1CNZIJHTt99t8LXIRqVQVAjA2yKql0MPTZegakyBA7mB6Y8NRHISmtMmrTSlVDZSqt91xcP3SmS3lYdMkk9QDAf4X4jNaoE/C16esFqgQAaORIDEkdBGmxImMHcfNsvmaFDNUmWkiKKhBVMpmJ5jBqYZahCrTLFzLsLWUtB0Jx9CyOaFWmtRQwVhIuUqY7Sp1HyOA9zv7N/7J/kcLHikKctlrrYBB6rIHQe7afyw0ZsdD/2T/I4Accos1DLwRoRPVb+Q/wBZTn7n5egLmSHs2tLRJMqHtgAaXqwQ+nnPy7YPeMaal6ZYLorakL6r3amwH3Xbv2CPQhmuS5xubQx2B89lR/hq32GDni+qqvTuYLKtHUqnddpqUz9icAG4IhuoxdbzBHU9sXDbqVG+gYemNHidE/EVCQswsEilPlHd0n6B/pgdwz2ZFQUyxVi+igFiGLftDTiT6tVO+rHvfmeJc5mYsquVBZVcgTaNBNWmxWI1Ka/pgM3Hq1WmKbIaga4aFqnYG25WeSt9hMINJOvlNuWVYVwU5jFSCllzEkGRaFdvWQTpvpOAtXi9OvSBpKaa06ihWqU0UM0BrVUIApiYLQJEHQnATxJxKqHaj+IKIQgKXLy/LT6QlxVOoExHfYDQAW8bV30DMxtAYXy41JiVY1SBcqDyrJA37Xcd43Ty63I1NmFW1kSoFcSKisWFNKb6NoQdJ0MGMBaDFMvTgKKVvVzDFJeqqJdlWVMysnYzoYJC5xupbXrBzcRUYS4UzDSs2kwdBEaRpAAjANbhKrpUimzHlk9TM/UFaRDuWTSNZho6ZaMJdNDKF+oTAUT0mIMAWhdNNIPr64duHdXItcsIonW/RVRVvJgKblqW9YiCIO2L+H+C8uCabO9enE29EyJEnkLUYk3ESbTppPYB+cZJzgBLLNdmW2VD03cm+A7EMXlSzQ0MfyhsA/D7OKtEMLZckdIA0ukGCgE6kajQRJUW4Z+JVQPxQAMxUu6RJcPWKgSouMFdLQ4AiWlQmDwRwMvGZbUpKiA7WuqlJLBCo0I7jYemA74xamXm3pWuQsBToebaDcpABEONRKP3BkV0eJ1bGpsxCKFtU3hGIqUbQq6AbwQBoSCBuV2+IqYOXUqiooqCzWnqgbMNaah0ABk6MALjHYYHcDp9dQMp6rLyJuKc2lPlgsYM6Ebgb6YA54fr0jTHPqUxcxKioVAIApqI5lJxoCogNpIB1w4eEFipTBJkU9ASSdh71VmH8P19fl/EMqBSyyQCWkObtTIoloZbToIXuNBOpx9B/wCzjPvVquGMogHLtplEiGQgaWk9PvHfsNwt41SIqVGgzexBtIjUwQ/LEHTcVVj3huNfhCvVapXjkk9Me1Zjb1Rd1OVMz37fOBPH+LUqeaajBFRnkEIBMsQOqQSZHuv20bYtHhZialWZ2Xct+92MR/CMBW/DnZTVa0Wq4JUljALtAUrE3f8A0cEPDDE0QWiTaTGw9nT0EaR6Ri+kSMu9oloqQD3MvA3Gn1HzxxwA+z2A1GiiAOhBAEmBgKPENGgxpmsagIDW2K50Nl02qfRd/j8cYBRy2kPmP4aoP+CcW8az6mWYQKTOvbX9nsD3MwB3+uARotmNSQqhoK+YAg6rboHIg3FgYOgHYAVLZQG3m1wfQioP5rjoplderM/Hpqj/AC4FtwOnEByNCD0U4g6bWA/rjDU4bUoU25JXQaAStOdfPThrVjdl6vkNcA48BFC5uU1QmNbw40nWLgBvvHwwbwleHM5WYuadOnzAvlNVoK3L1TZsRMETqI7HB6tm83aLMul2s3VAF8tQiCJIlxTG2gZjraJAviY4oklQWADQJAMgHuAe+vfHeAqzXkb+yf5YAceRjRy9snba7az91lP8/l6MGYHQ3yP8sLviJJo5cW3fC278h3HLqQPiQPn2ILqKDcp1IMQQhIJCwYYM6+uqj5ka4ZvExPMpgFtVPlLDuvZXUn7N9O6zlXCgi4Kt0QSqr20Cc1FmT2p/c6ln8ULLLoT0nZWOsiNqbj7gYBJ4nlVqUHW1T1Wtqgj2kGXsZkMd2Kx39MJ3iQ9OVdmNU2FixIgpFO5oVyYBBUgehJJOuHrP5j/ZigIVvy+VmEPPRTaqNgJgU120A2Cx4mr1KNi02CqzMpBUMYkIjglCKcbdPqY6hoGXw5Q9jW0KtcQAoF8WhWCygDAWnTQEwPhjPmZr5vlhgshAodmFhNNViZIuGqxb2HSNQN/BczRo3Ba4cXAtKhIcgeUOCWYVAINh2Gxk4elUrSQFWUAJ70LqPzFVUa/1q/CdiCknA3oU6dOQCAxJSnUUNLVCAGFNX3cAsAVgsTobcasn4fH4t8wzmqHdwFZUfzrzJDFqwIBBAgTtrAIJXiaK9pVkafMoZC1QKV0AVmmGcDVgAGJMxGNeezKU2U1WCXMQDUuEm0+U1Fp3H++2+x7AIzACVxKKrmCrEKpIBywZdRTMqhqNsogmJ1ODVeley3KWFpOsv3Um0Hn6baAD69hmbzwFRQhaCyAhKblSpK6+zUdRYQDJPQBrqMEa+ZIcTTcSNC5RA2o/pCrE69w307gr5BimdqC6wXO29mhZ4kBqdpk9yGPTKnSGKrlxULBwHlfdvMQe9lVo17N9BgBwarUXO1BbTDS9iK7E2lmZmPLUyvyAUE7TGDWZq1g7AiipIkF6tmsaGKiAn1nlnbc7ABScPp5ij+3KhodWHJBuBqmNXEFS0FZJW0dj1WZLgNGhT5ihy4IuqEMQQtRCSYplYFg/OdtSZM6uB59jdZTq2lbjYxYAFnMsAwe4sWBBQ6qR8T1VztNqNSGQsrEsGKB06ySWDdVONSbkUCDI0IwC7mOEvmKWUChAyqCyu9NDqKRMAkMDE6wCTJJ6jg54Br08q7vVlQLUYikTafaML2SnoJuNxaJOwnXZ4XDCjTtD+RT08wgyiMDCFux9zt9BXRy1OgVqpDNcLjNIgGHqSbFBHXv1abwIlQFeKrH4ipFryxiHUlgbnTpF5cb/AJO50MiXzwgIer0ldF0Kso3bYGnTH2GPn+Yp+0VregT0mYX2kiQCxAETdCqIkwOrD94OUX1iANQmot1gvuQon+Jt+3cC9OTl3giYqQZ0mXiT2xOA0ytK02yLR0kldEQaE6kfPFdMXZWqANxWEb/mqA6QZ+UHAfIjqy5ujoGgugg/hpEKeWI03B7hdJwGzxdRqNyuWjvF9wUfu9IOvvWn6YyUsmwRUVKggBZZSY8sk92gT8z98GONVWBS12QQ0226xbEyD6n74B5vjToYWqx1IJYpbI/KoCXO06Wj74AhXyAgcvmXyLmqCtqv5oClQDG2kfDA78NmAWAS4bK3KcEj4i4Qdx9J0nFQzuaOvNrnTZUooPtUWR9Tik8azCaVKrEfEJTfuemVNOoY1IBEDfAavDfDszTarbTWnEKhdYUrKmFAaQqi5QIGw+eGHIU8yH9s9JktPlRla7pg6kgLF0jUzGvbGPgWeLSzVWZCIHMtENdEeVYYyNDrqNMF3ztMAE1EAbyksIOhbT10Un5A+mAvxMeKZ1Gox7gOK3lPyOF3xAF5FC62BHmsAm39/QH7YKNxRDUqUYa5YEwLSSpeAZnQD07jA3jrEUcvEzoNDH5f95Tn5An5egL+SMqzKWi7zLzCpELPUrWH087fGNge8V0wXpyAYVoJCmNV7shj7r9ey/laMs5Ky4bUlZfZdzyqjxA7v23gYYvFNUK9OTBIaOpVJ8u01KZP0JwC1xRicu0swDH1eIL7iIQ77qHEd++ETxWoNrIAWFSohhQrEg6qGVRJuuEBnadCQ2geM9K5d2AYayxCtqC4DSwpGSRpJqNvqx7pvjR16Et15rDUrIUhLQGmbQANlRYYWmOohZ4NKrTcyQAyQBVZYVQjNK3dYtJlDMkW7kw+ZYgIrSCSFMgQzTb1eRWad9Cxj1wkeFM+3JqNbtU2WNGCrFpeEUrpoWWYiJMFsrZwLRJMMQE6FcdTkoFW26SWchQGokyRoMBn4vXvZVFQ3oLmLN5BDBSC3MC1JcQTAFw0a607spklpvKJa7MSzWnmEWmbmtp1I2G8CAPTAniNBqdJEBLOblJNyEuUd2IuNMC8llhYADEegwTr10JNr09CwlbHUMFaCVW7UHtyx6Ss6gHz9VTmFYlj1KkXS5YtQI6GvaFZRMXHTbzQ05cWsbRHTJCiDvpMClA+LeuAWVyCmnVuFj0xesqxlW8rQQouDGSR5Y/LvjJVzrVGRDq1ODKWsYlIlF5ouMbwk6wfUNqozZgOac0js7GQGP4hvK4qRoRJXuy6mGtJ1SLajAiw6EqwCEmFi4PTXfQgzHcdsYAjuT1BUBA6mCKALxaDp1zaSpbdm10gjaGSdKjU6mzuXkdWkJabwKgAGwQ1FEDZRaMBr4OabyCrMSXN1QiotqsSgDmnUCkBjClg0a7baOL5UPSi4K4nlsaltoD3SrCpovTMLT7CF0GAWWzRuuuRiDetTmU1eNCylWamKci5LQPUiJWGWtUJy9Uyy02RyWtaApmWJKgMsGSb3EA9RicAK8FkVMupemt0zUFiEBrVM6UXSSIYgMNS2gxfx3MqadFWeOsAlqqSvsqoJh6pUQJkMkRcdI0y+GXRLGU0rSpF00lkiyotpDAWkNVYC/8AN2xt49Uc0FBvIJOjKSINKrEBmUH6K3zOAE5nqcOIqWC8PEAXVDa6dKhQCAb70AXUETKv3hGoGaqQwbRfz3Rq/wDW1I+4wsItVmUIqG5m6jTd2US5U3JSDLKgdRP3MLhr4TU5T1C5qNIUQEzDERdvIMb9gNu/YN2XBXLPaLj7UgGNTc5jUgfDUgesYE5d0JoE+clSoUIFgCkG2JAGugUkajXedq8RHIcIKoch7Tya46iWt15ZjX4H5YH0pWplwbpJgl1YNpyZ1YBoLA9tbQZGzBd4hpmmCbiTUZipJbo0QG2SbdFJ0gT211yZLK2qpglyLVAMmDNiD6HUz2JOgwY8RUaTWCq1VfMAKaM0gwGuARvX4b4zGvRUhjWzAgzJotAkFdzS0EHAe5rKmmoarXo0riFF40ubRVuLrcxOmgE+mBmYq04ZKj0jsdKgKkTKkdwQR8wQPgcEW8Q5bY5qp6/sjGnf9ljmtnsvWAbn1mAJErSJg9xpS02GnwwAbwvRylN6oYZcKEEmEg9RYOxHTMkTAEMDrtBzKUuHZmEpmjWlS4UOGBSGpswWepfaMpO3tGB8xxZwnLZdnaC9ViqzzUI0VmZCAUUEhiTO4MYMplkDFgihjuQACZidfoPsMB1SphVCqAFUAADYAaADHeJiYBVRQc/mGE/+Wp1ESKVdtIJI0YbgH5iMaOOj2NCPhsCT5T2AP8jjqrUY5moC9NlDCFUgunsahIqQJAO4n19DA64zWZaNGBMwCLS35T2FOp+oj44BYyhAlZVerykgHZdRTMETr/5SzMyZuLR4jZpWCR0tMTr5Y0nX+E4A0ajEHsA2wlV7TpfSWd/yT8CdzfiiZSATo2ylu69hTqfyH1wCzniDRYEwSSGKxcIY3bAssAEx0bRAmMKXixVUo7Zd6lQFpud1ZAA1RiLGPTJBMrOkSD1BnzVe2kNRN6i0sqmGdUIUNUFhIJH7NYny4UfGhnlU7Dq5ChVYAratogpyzHSCELAREzsE8I5e6jIUwK1xFpHUEV1RyQspCai4AzEjUhyepVIopBJFtRlNRyrCnaGDkhrQrNTeSyk2nQa4VeB5Q06FRKlNlDVy3SEYeRRJ6wQA9uimew1OGCottKoSIppRpKAyyEgkt1mmRsU15g8shu+Apr0ajFarXqYkAqolYMSBIAmCCQ0AmIliMvGs2TTWmFFurlCO4BEm68zE+ZZ2kg4IiugVHL02N5YFWAINrtMh2udRL6nZX2xh4hUYOjMraIQoAAkkQAblRZE7X9xroCA1JRKsqrQW6EMmFBJewyxAgqGleldC0bYsqcNC1j+JWoVcrywtjITcgOtQsBHTourA7G0RKtd6TUyC1wtFxC2gG8kqVAJIgQCIE6gzjXQzVStWZWpK9ggNVUqQGIJMMKIqBivYtBAmO4d0MotSqygupSpaOkRqi1F0JGhUgSIhlIA1jGFPD60Mwb6lFjFw5hCVWGt1qWFzHYgxJMQZLX5ZFNRVam9SQzhAytKjllmcLcSwLopC3W2KIFwOKMrxClTdqKUHSYJFQim+5AtQ8uFNphrNddTgKslmGQ2kNWRULA+2hgxKKoZFm1VHm/NrA3x5mc50hsujUwoaUBioX1IDOabkqoWJYg6ntjdwzLMz1GeirmrTkQtcoygKi3EUXVWt0tljEGN8UpwK0uCttMqyhSlUgKwPSwZLWBmPInxnuGHhzCnYaSORTrDQMwYFqboWb2ghzeC0qDoJ1OuviNNTQVhARx1MuwBpVJYtTpgsI364gsdQDjvM8CqMlqEhQ62nlk6KCRPsmk3drtidBE415jIO9JeWLqiFGVnplupQDAJDkNGzXSJugxGAVMzSmvSK3khbST1QGdpVgark6mCSpkOSQwJB+neF0h6oiNF7EDd9jy0BHynCVU4BWNhCeSNCGNoD3tv0gxHkVYOxUYc+DtyWdnVwGAi2jVJ0umYSe/cnAE+B/sj/ALyr/wC7Uxm4pRnMUmu8qxb8TUow30AYbdzivh/FadOnBWuetzplswfM7t2pn1xVmsytWvRdUqQNOrL1lYEvTIhmpi1YBLSR5VwHvFuIgi4K4sZkhgVLMDTi2exnQ/XbAtaBqG+oVhTvGk6D2ciFAMi6JaTtpJfxMjk0ygbQMQVQvDTTCkgAnYv6d9dsd5AqGko8KAF9lV31B0t7KAJ+J9cAO/7u3YUsxG917TrubL75+FvfbA3P5R7L0qkwRL2qagCnqGwDL7ykCIOsiMNuaz7dPKU7i6+lWHTpMQu8euB2fR2MimDcIcWVdew0s1MSPoMBj4Nlqrs0VmpuAASETQqwbQEHRge+sHsdcFKnD82VUDNhSN2FFZbpqLqCY8zI2kfs4/McDuCZfMoXtRFNqgF7wpIYg7i7yAfpg3w/8Td7bklYOtO8G6dNDPSV31kH1wG2kpCgE3EASYiT3Mdsd4mJgFtqcZyseYjXBOgBg6AUq0FyWKm7WIA21nBDO01ajTuCkCD12x5T7wIn7fPA60fiq5g3XLOhiOS1sGYPfYD/AJ4J1yeTTiZIWNY7f20n5T9MAuVqcFuWumhlFhdIB6l6T8g5+Q2wU8VoCUm2LW1YL+7GrIw3+I+vYPxCkeaxK3EQCbSW2U78uowH98D5b4NeJj1U4PZu4Hu/1iE/ScAr52mzUCEICtoDLWdTR+V7SN/KrfD1wmcSLBT7OgpuF/OtLTakBBZqSB2mYHSZjDlxSiVQPqpLXF1B0CsGJZgL1Om5qNHqdsLnFSF5hIFMF2mXAWApWSpr0/jKsCFEiWAwGHgd2XpNUam0FwQSCQwIGpEhTrMLBuBgMJnDDYKdCs0rcbSGWOyUUlJFNyOkkQ0n97vmylC7LgWvuGIXcyCdIpIL5tMambZEg4orcTHWlRqlj1WDgEA2ApdCFrtj3pka/mi7AFMjxHQdDCBMgFgDstysb1MzsB2Bi4Y2VeOcg025a1DbAfpV2JECKliKwMEm1yPidBgTSWo2X9mthBPLDGpbaWW1QLKcAwvUNI17YMtmqhr06KBBUAJ5tqGp0hlmxWqMrEGdafvSRMYCjN5xqss1qysEgM4Vou8wNQJCpqWEy3eIUrw/IrVe5qVGQog0WYOCSDFZUFOCAFIuPdo7kgc9SekwD3gwCUuaRqLagOlpaLbSxAYKRoDNGa4jSquyvTJqWi0iKiyWgF0JrAFSAwkJMnfAW8VZ3rKwLcup0jqUAU5JVwtQsadzC2R5iF9CRu4dxKjUuapbzl6VCl2XoBtkIVpTJYerQfdIGLJsRVaGqXCohquxqIW0kkSyKgtuEaAm/SCDghR45RLOuWBJJVmqIAVBMAgub9SBEXgwdBoTgKeC8OZgXpNS6We0urFRJdQCCphUgrHT3EaSRtR3FWuXKKRNzISaYO5NMGpawEdkJukEDc25SuRa15ooQzNaSrIrKGAHXTu6ySJDfmAgzinJdT1Xud1KtFVk8ym6CXNMk7ED2kaaH0DHUo3hVZab9RcErTbSGUnbUG++7bqGp7G+LVimXp3XLaFJW8TpTeQFZ9lAujlhunpIa3AfPZlhUckBQiBVJY0wCSm4qVVXdJ6Z3OsRjbneJF6dNQlZEFSCbaimBTcdBFFKV0kAQ2sgKQWkATylP2M26yTJVtGvOzGkpm6NQ6xG69mrw5UJerOkBdJBP59/aP8A8sC6iKMufJNhBtFsnUEWmHOukFXPwbYlPDd19SQRosA3er7AqsduwwBThp9n/eb/ABNjVgdzCuWdlMEK5BidQWI07464NmGenLG7XQwJIgHWNPtpgK+LVmDKFcoCDMBTO3vA/HArN8XZNOa5Og2pgT7shCS0a2qCYHbHfGVakDNSS7sVLbICQYkzoADHaYEYz8Py8BYX2j6BfdEFjJ1gDdj3PqSMByufzh2L/Dooid/eYEfVV+WOF43XUkVTVEeiJP0Wwh9NYRmb930Ntw8KAXzBUkwNKYWfQBgSflM4HZ2kCr06hUgjRhEGdiASRIPbXt2OAJcLzRJJaoWUqCC1kanSCoEzI/TBE5hNOpddtRrudPXQE/TCf4ayWXUVFenQWmABFqhQwZlMTELIBA9dRuMFMtkeH5gWoaNYFSbRUvUoblJtuIKm9tdpPrgGEHEx4qwABsNMe4AXm+Erc9WkFWq/mYgtdCsigi4bA+uK81lq9q9SOixdTWmQ7CV0VzVAU7777Yt4lxKLqdIo9QaMpqQU6WYFoDEEgaCNcUmpUZ6a1lRKRWQy13uLwdCLF6Y1m7ft3wGenkFaoh/C1kAaSXqIyRBGqCq0zp+XePnjdxzKh1SaT1QG1VGVWghu7MoiY0n0xRxFaK0qhWqQwRivtnmYJEdXrjTxCzmIKj2rY35ygJlPQid/1wCh4mZKdOORUpFULhaxWoDGihYqPy2nZh3Ed8YOBcWy+Wd6Z5rKw6EWoiAFXqI29VVkgIPiZ2JIw0ce4XRq04pFDWlVQvUZoBZGYeaYIXt9jjnhnCKCC3Mpl1qLEBSbQIkQWgnWdYHy0wCdn6uXqVqP4ei9NQAgViLACGYkhXIUlQqrcV3gb6E+DZyklNqVbK1WDlHsV0sAKU11DVFAN6tJgidZMyS3iV6FAUnpJTMPDkPbZTtcvUMflQdZ20B1x5Ry2XamlYijVqFStRGdZdST5Sx0YawGMEEgxMqC5mCt7tRoGnaVanSaFZadpuDLJ5TFkZkJEEwrQpOGLhvGcu9MK19XVgGNZAGAubQPWDCEEkESADMYE+I+S1WmcsFtdSzQSFlDB5i6MXAgWyD0/u6NWT4fkuWoKUNRLDo3OrSO5JJn1k+uA+fZ/MODVrIimqKbmnUIi26oeQha4q7BLQYJkzo0GWLiPHcpUUhsrWq1F6V0Soylh5tKjFBpJOkWmdsYOOkLmgtG2z8Tl5lk5a0ZpLW5c7MblBg6hm9MOD8M4exUmnliyghSRTJAOjAHcA98AiZLiNR6qPawdbDWpIycxfaIDYVIW1hzZACkiZiQcX8e43lcyrGhlv8AaRYvOY5V3SmHU1FYCq9QApeLLT5ttcbuE0lGaYVXU0nq1Da8lGQNVNEozaCwqylF/cPcYZczRyYpVAnIHSx0K7wddDvgE/J8YXL1OZYTl0VkqCiaajmTTZT1VEiLnQ04BvuhdRjH4sz1CpYaWXOXbmE12qJSIcEGmUYpUMPcwe9ukWSTAOCHgvL0C9cZrlORTpr7WwjQ1Z1LEM0BLjauy7gA4MeKaWVTLs+X/DrVDUwHUISFNRFqbEG2wsCARIJHfAL/AIY46KL1RUo5ipTt0NNehCprVDcxKBA1M0rQdJMAnTGDi1LK1GvocPalTRXvtXLLLGxwwsqHqAFwaQSNrgSCxeCqWWak1XNLQFSo61VFUoWRHp0mVFL9QVfKAfTHvjalluVTOX5K1FYkNSKh1C0q5WLOqLogAHUjQ4AbkfFVKkppZnLVapqtCBeWKTStNXpI1Soi1GDEyBvcTrrhw8G1qT06rUqJoqankKBWHRTbUfG6f72BPhuhw78KvMGUPU5PM5RJl3i6dzEa4NcJbLc9hljRiyXFIpFxbQsF7nXU+hwGqvQP4Wotl5KOLDqGm6FMHWdt++POALFKAlgkQnu9KdPrp8cWU6rfh2bzMFYjU6kXRqNcV+HzNL5mfuFOvede5OAz+IstSezmvVWA0CmpaQbQbhY0do274pyz0VIIq15C2gmiZANv9V+6Ptj3N55arSk9Bem06aqUDfTAXM5x6ptpeU91MSDPUzflUnUBZY6aRIAMFbM0mgO9Ro1E0CddCCJp74y5pMu3maqLf/1+2hO9L4D7YC1OHIpAZqCnupRSP71zXNoN9MV5lK1BSaYU6gD2rCmZgaqVaztAURv1AkAgycGyOWJewF5gkVKVo07gFFnXff6YK0chSRr1porQRcFAMEgkT6EgGPXC7wXN12uZKVO4CLTVaPMt0+zEG2SPWR2M425jiGdgWZMFu91VAvlqkagkjqFMHQxe29uoHsTHNMmBIgxqPQ98dYBUepObzIDSFtEXTaxo1Cem42SLTFqzvrM40+J6KvQpBlVhcNGVSPK2sEET9vnjnMk8+sDTZRMhyzlX9iw6QelSCINuh0nXHXidgMvSJIHUNyBrY3cson+8MAsZWkoU2hQo2tWF7TBUhfpefkNsNPihJanpMK3vfu9lBn7HCtl7iCYb+0AzmIjVkFTt/W6eg2wy+LnANO6NQQLgSJNsf+W4n4aTB31gBHCadM1qZsS4VNJtDgltYBNyn4Wp8htgnx1TzyQrGAvlVm9dIFN/5DA7g9XrpANKlwVhhbEyIBqiQR7tMf2Rjd4jpBqxlZ0GpSQN+5ouv6/T1BP44VTLlqSUh0W6LSPmUqAWps7HUgRfBnvjbX4tVRQrs1NJQMUpswVS6L0lkAMaag+u5gG3jNF/w1Zmb/yiTc+4jQia1WG2gkDWNZwv5sRUJKqCKiFulLhDU5BhBrr/AEwjQdIgYAhmq1KpUS3MJRe8R1o9wQmOdbKTNuhM7gEDcxV41VXVq1JgGY3GnUAUWPF6MweZjpWdNYwvcUzTCLXqKI1uh4YsAAQ1U6DqMFj2+Yp4hmSHuFwt1DsDbPLrTFQhF1Pu1IMHQ6nAG2zw/EFhXpN5CGovcykkLVUUzEIAAZEENpDEwDdfOFOqoXroyTTC0TfBKSesanqXQAnQ6aHCLxDNI5BYSSARUpvTuLB0UAkO940BEsRoPQjFy56vScgVHioAWUhVMh1UnQ0IHUdIf5KJJA3k6oDArVqUVUK8hdQjB1C1UAUK5gGRB0Gm5NnFchfVtzD5rMEwAqIqoFKmJW0sx36hI0XWcLdQFaiAqpsgSASVJBBW1lY2i2QdfnOJlONV1Q0VenTDsCGNRlbVRoEHLOpAHRSbU94kgd8NJXVXXLqVgkv5Ul9GFo/MhuPbQR8yO4tm61WKda1WUlqosUwoqEy4ZhJAAaJWVuH5higXszFqthB5ns1UEGWUBp5wABQGbViI1kzzQzACkgG/mMTD2glnOutUFdupykwJM4Bh8MhlV+lkJYHpJgnl01LAUzNpI3Zbjv3xh4uByaJW0gsLrQmosc+YUzuY/P201xu4LllWkAnWkShsdpEBQbhTdTqDrv64HcWrDkUzuVIJHS5jlvJtWq7EDvLbTvgDnDin4UqrlrxDSXKliAjAksws0IBZYiO2C/hLKWPV1QyB5Nt29KVMfaf9fn2eyVI16TVKyLVQqy03V1iHcg3XWKxJtHWAGA1w/eEI5lUqVIIXylT3bcqP8x/1AtA/CvKhhY8qQSD5tCBqZx54eHsh0hZg2jQL0roBJgD0x6FDZVgRoUcEabG6fMCPuCMceGmmgD6x6e6u8ACfkAPhgMPi1CQihKjBpBsRmEaXB4BEECIPrptjFw2hK01ZaiT1VPZ1QdpYXW6GYHymI0wa4zmXUqEe3SToDOoHfbA6vxZqYBevAO3SsnfYASdtgJwBR6liAZdFGokMlRVt7xau+BGdouGYJSFjqbgFq2htBoBT2YEz26Z3Y4qbjdadOaB2JWiJ9IBM/cDHKcbeSHrVaZ7X06VumnnAKAzEAkE+mA94Dl8ypqFUAqWgTV5oRoaAdUXqK7x6DtGD3DvxV3tzQKWnWmHBunTQki234zPwxVwevULEPUL6TqFEQQNLQN5wWnAe4mJiYBWq06gzWYLK4pkrYzMCpPJqB7FvYp2kWpJ1gzJ1eImihSMkdS7Ej8rejof1+mOn4QVrV60gByGIB3tpGlJFo6u250A9Ixz4gWcvS38y7Xe63u6/YH5YBXejcWkBjI80XbL2dKjf9b42/wDams0kgi+ejyyD6ide35dQJPYEYqKqCUiCW0UlRJIH5XKN9eX9Tgn/ANpFB3WmtI9fUYvRZABEdVRLpJGkEetu+Ay+GpihowBK6+0giRbryqanSO7A9iRrhi41lULl2Im0d0B0n1Kn/jx8+8E0nHElWOhB6FoIFVfPLdzEwJtEsWm76PxWob4Bg2+sHv6VUP6YAHxujVaiKSUKlZWXqVGCsItK9NU00YEz2kEAQQTAnifh1iggqKnOkpcrDkllUKotDLUVVW23S6Zuky4cGEECI6dwDHbuKSL+v0xnzpJLiTbeJ6pHmWZHMb7FPpgEbiDtSRab03FQhTy2CXBLrVLFegdRaUBjpJ17Yc7QUVgYF200y5Yjl1CZsp3zp2LxGs6EEvGmV64ifZq0KIIRDVLkqaSo4N4UAagxG4By5rglSs4amvMpsxtlqRqMUWqstTYtTAY+U27WzZ2DnP5jlBuqZWRfdtcqMDc4ZXIbRWXUssGdq2BvIDmY1KiY61MGw9JnuwA1EEa38Zqs61AplW1JpsoVrlPtNICtsrqVGvVsQoxwcwDX8gYDYlmYgEhbhHMVfSejbQtrAbKzsXIgWi1tbRGpEatD+UEXAjU74G0CVatF0XRCl+qFBgcpigMA7z/lUtUpC5nDalli30BrXG6VEz0g8z8xka2HDladO4s6swuBuZXZpKnQm2oo01g1Ado0iA4yakgglGAUwb6ZGjVNp0A7GFEm7aTjzglMFSOpV5rCSrOAbgYUDpvOoG2vpocbc3SCpNNahvUqVpqXYEXNLAOrKesHe6W8vTcchyNSnSur06iFS3LZlQq7CXKXorVKYgVJN5uAYBvLgGDhgpABnqS4ENKUWiY0kVXlviGMzMelvGsgnKQVa5poDIZ7dSEeIDV4B/OIAIt3GMXDuFLVRcvU59C1WaKdZacywVWfVHc6PEmNdtoMUPCoqhV5jBLASj02KzbC2sq0unXVCWBAgWyZANmsnlmzVN3zDiqQgVQAtxBibhUHmaBvvpLajDhwXoqVCgeqSBIvUsolouJqtv8AADb7fOOMZRaWdp0AeYwcMXaJu5hOyhwACVABQneZmT9L8NTfUmdliVYb3bSig/QYC6jUd6FnJeGVlm6kd5GxaDjXwXLtTpBWBBHqQTAAWTBOpidzvjNl+KJTNKk03OCRBT3guxa46kagHBjALnGF5UliXkltTtJFqLcdNgAJiT2wEoZN6kMTaCZZhue4VCfJTG0xJP3LPx2lTNvMqmn6QqmbSp7q3ePvgfl6GXVVT8Q5AgQVXUSDBhBp2j0kYDFT4dSIuFEMvvcpnn43FTdvuCcZc3wWlWpssWg6FYNh01D09B6eh+Iww5rM5eotlSoHXe1qQIkbaFd8ZM1kMrUYMWEwQYoIZ2ImaZ1EGPmfhAD+AcLpFnp16a2Kqm1tUDXCwoT+WQsCNGGmuDH/APn8lVCppUVZIUVWIAIqIdA3u1XH975Y84RwfKy9oV+kAg0kXSZ7Itwkba/rgrleF0abX06SI0WyqgG0m4ieyzrG064DTSphVCgQAAAPgNBjvExMBRnj7N/7DfyOBPiCgz5emAt3UsiJ0tYHSx/X3cFeIH2VT+w38jinOAcpZ26ey/5gRgEikGQMNUAOqhrANB2voD/+f3we8ZcRp0bDVqFFMrPtIkwRNk6aHVlIHw7jM23tKhVTEgSt/uL3pqVGn9YO2g7k/GOVFQ0wVJgMQQXEGLSZWm/5WI1ga9+wL/hDJls6K4alYVa0CrNVtYBanHSNTp0kSJAOiunEwbvzRbsL47zopP8Ag+vok+CaNJM7Arl6kVFsNMABAU05srzGBtOxPX5Rvhy4ukt5ZFupKzG/9U4/X6YDzg6iQQQejtYfTuq/58U8SB6jJ8w7PpDD8xJUfdR8RvjRwmp1AFrjb70ztr+0Y/p3xm4gvUTbHUIMGfMNiaan7P8AXAX5TJUqsF1RyjB0JtJVtRIIGhIkeY6abYymiEWmuiovSo2QAKwUC5mQADsPtgjwmpN+oO3efX+sc/ywOzUhgYt1OpBHZu5FP/H9DuAXM74WawKiXhmaKtNgpQSCt8WEwwV71BM0wdws7Mx4YypI5lIAkS5UtSVn0uJDWg3HeLroWdlw1ZUzRbWdDtB7baF5/X5YGM1rD8sj+z3H+5nf976dwRsllzavQDVV0pOBeWps1RadUhZBIC1GYMDbBugzLbc7wClQpVWq1qlR1KsKjMiPTmKYe0IoNJLi5uUro511w81sshQVQimpaFvCgvb6XKHMfDUYH06lrMDpJEiVHYa2s1P/AAH5nYAA8M1zzVS5ltpM/LU1SAG5PLNRQxZGIBgMuoLRtg7SyiVSFMSHYgiy5W6xIlWIIk+a30I7YKcWEWhVmZ0AaO0TFNx9xjBwmp1qsjdgBI0i7S01BH0pj5DsFg4clDpph9RcxJqEu2ssxUmSY7r/AKCzgSjpOnk7Qfd3IX/P9PS7jCSR03abWkj6+zcYo4FUBtBtkJ+7P5f6xj+gwHzrxiVPEVknSoJlhAAcxKs5EXMN1EbgDfD54TWGqbeVNQF/f91FH6t9O6P4tq2cSTXRmBltAtr1Jhiy+q7Om+5mMPPhKsGNQhp0WepW97uHf+eA8r0GNTLvBtXpntLVaZ111PSAPS47ySrJharMebREGCu/YEV6Oh6dJn3hNp0MSGXALmdz61WJSegvTMiOpSkx6j44oy9N6mzWIDF25YgwwWZAt2JIOsiO+N3iFrdQrE2tFqM2sg/lB1OLsmUVFAv6RAlKkgQF93vE64CleF0+5qT682oP0Bj6RgdmM4KTW380HQWC51bXpqW9KgkQGNonQ6wScNVdob/06hH+HGVqdMUjSSmyLBAVKNQAEyZACxM6/rgB9DOVVDMLaXkALgudWIgqsBZ2kM2/rAOXOeKKwQQyKQJZuTXcQUrkG0KJWVQlgY0iReuCHB8tzbwwrIIQzFSkZBYwCQpI9QNI3wU/7mpw4DVQHABirUEQxeVIPSxJ1I1I0O2AGmpm67E0K1OnREoZpnmCoshiCZVkmNI+ukFjwBo+E6KuHL12I7PWqMN0bQEwvkAMRILA+YyewGbiRijUP7jfyOKOIuFpDX0G4H6ll/ni7in7Gr/u2/kcVcSJFNYMGRGsf50/n9DgE3PC6o7QG1GsFo6V/MKdb/3BvsMHvFSSydIPS2pAMar60nAn5r9ey5xdPa1Ayy2mpCk+VdOoVWifmPjg94wdQ1OYm1omyd1mCzpH0P8AywCl4Orf/lWAgCxtRoSD67AgWjafkNJfuLgBpYaW7wvx7ssf8Y+WETwDk6xz7VXpuKftAtSxgrdUqA0kH82pJDETJ0LPHGq0OACASvvKD3/rqbf9b4Drg7EMoJPk2JP7vY1Cf+AfMd8+fSGYwAS47L3Zf3VY/S764v4FPSCtvRtDx27mnTX9MZOJVepgCD1CRI16hoQKhJ/9M/I7YAnwqZaSTtEzpv2LtH2X69h9QAMsQDc2wg7NPlVW/wCXxwR4RMNII2GoYeuwKII+QwIzLBmAAuFx06W1hvyqam3+7B+I7gYy4mkwJnzDWT2+Jf8AX7YGpAaFMaax8xHkK/8AFb9dcE8vpRadBBOsiBH74H8gMCRUJYEC6AfiRtPl5sfS369gKVhNAfm2+PcfCpP6/PvgVTW0taSBpO4GwnZqa7R2nXbBbMECiJ+G/bWR5yv6xgTlzLMQD21ALR3i5RU9duYN9huQKcXSbSRIE9gfTuUaPuuB/C2NyCSBc0amCJbtzAD9FbG7jLgWk2zrE2fCYudP0OMPBgbhofMxnrg6nvbb96jfM4DXxenLAkaRvAPc9zTYD+IYy8NoOWT29VByxCjl2/l1h7nntsBvjZxUi5fej1UHv6up+xxVwOemQQLPRo7RrYq/zwCZxzjKpneQaAZiwiqRTBklpYHlqS4tmFJ+fbDL4emo9SKrAgLJAWfzaEMXj7L/AKIPi0qOKL03E1NoWBJsGsEzcQbbWJtWLtAPoHhKbqk3DQaEMO7dmVf0UYDXlOEBhTdqjllOhtpTAa6JCAgEjsR3waxn4f8Asx9f5nGjAC+L5p0ZQrWgqxPSDqCoG/zOMX/eNSB1n+Ef6Y8z2WZGNztUuZ2WfyKbOgeoEE/XGdgIHz/0/wBcBr/HVP6Q/wAK/wCmOWztXX2rD+6n/wAcZ132/wCv+px4W39f+vtgCfBcy7OwZy4tBEhRBkzsB+vpgvhd4dSZrlSoabQpuCg6BpIg6agFfkdION1fI5hqYUZqxwSblpLBB/KVYnQa6gg7a+oFMTAnh3Da6PNTNvWE6Aoi9oglRB9dANcFsBk4sfYVf923+E484iPZ9zqNpn9AT+hxOM/+Hrf7p/8ACcecVpzTiJ1Haf8AI/8AL6jAInEkfmvCmDELBH5V1t5lEk/HlH+0dgx+LCbqcFh0ny8zXUb2H+an6Y9oCCxVo6hsTb5V3Aams/MTjjxflmdqZWneIP5ZjVf6mr2nsP8AQA/gzhKivzzXrsxNQCi9SmaSSxmynq6np72kS0gEkYauLEgyL/LEKKp9fdDD7rgR4YlRSBJHU4tNwA6ngBTUAj5U/oOxLjNIF9VEW7lR8dJakwH8Q+XqHPAQsqy26oJg057H8in9XxXxKoRdqx6xpFS3zDuSUA+qD4ri3gbmVBn9mDq0n8vrVZv+H64ycUp9Tm2OsQY1PUuxNNf0qD4MN8AU4MR1W2Rp5Qo9d7SZ+5wPzjgFQxNtx810eVtJqG2fk30PbfwWpN0mTp+afX+tqR+mB1UEMDBBLHYEE6MZPRSPb3iPnvgC2SUcoxtrtH+UL+n3wKrkXi/YrHUPiNuaV/S/tt3KZQzRbv5p1nX71Ptr8sCx0toY6ZIUgd+8cqP70/CNZAo37FY028vp/dK/p+uBhCmo10TpFwWY+HMF0fJSPidQCTmaA0JkDTzd/gKk/rgSr2swmNRoDaJj+1SE/wB2fj2AGOJNFu/fYuPT3Zn7HAvhNpcadYdp0pzu25PtPuF+WCXF1kLpO+4kdt+hx94wN4a0OvpcwGvxbyzUAI0/LT+gwBHiRa4QCdOxf4+6GBPzX69sZeBhZWLbrNY5c/l9JY/cfLF3F0lh0yI3tmNf904H3GKuBVJtEk+zmC0+72NRiP4R9MAq8eyiGu9R1JKuTdLQADOvWUKzrDBV9YGuDng8LfVKxsu3LjdvcUD9T9O4jjCk12Eb1TBII7xoTTH3FVf7S7hk8PZZVaoQxJMSCyn19Hc7+pwBPIeQfX+Zxoxm4d+zH1/mcXVagVSzaBQST8BqcAO40tKUNSvydDGqCdp8wO2m3rgcfwxj/bR/FQ1/4cW8WzSuwKkm0Op0I1mke41Ed9sYnqaDXvG/88BoP4ef/Hf8VD/444dcsZ/24fxUPp+TFArdQ1O3r89cQVN49P8AXAFuBLRuflZkVjAkTSNoloMIo3M7+mnfBnCzwnOJSuqVXCpCrJ2lmtX7kjBfNcZoU05j1FCSVB1MsJkCNSdMBvxMCOG+JctmHso1OYZiVR7ZAuILW2gx8e49RgvgMXGx/s1eP6J/8Jx5xgDlEkgAFdWAIEkAkg9gDPb5464w0ZesT2puf+E4xZ7jIm2iUYxLM1QKoHopAYs57CI3k6AEM2XZAwjMUnZmUFU0J2Ux1kiAJjbQ6Y3ceUWoWdKfVFzqpUSCe8ayANCN8ccAzVuVoCtUAqikgqXOC19ovlpNxmdZOCH4yn/SJ/EMAE4WVFRFWvTq3MxITSNGaTDkETpqO4xp4wyiot1SlTlTrUXeDsrBlI3nc/TuT/F0/fX+IYn4un76/wAQwArgJUMUWqlVVRYKCAJkQQCV2Udh39cZuIInMqK1enS6lYXKLjFrzNyyJ01B23we/FJ76/xDE/F0/fX+IYDHwSoGDkOKgDWhlLWkWq2gLMAZYjT/AJYFVKaXm7M00tdugqAd2XWGWZGsx6fVg/GU/wCkT+IYhzlP+kT+IYDPw3ro+oYsJ1IIllBFxOhAB9NcBkrJaKn4imH5eqw2+hiL5UzpAj47CGD8dS/pE/iH+uPfxtP+kT+IYDNn19gJ08slhdGoBJneASfpvgY7ID0VUZmdBat4MFlVoh5EKSfTSfXBwZyn/SJ/EMdfiU99fuMBg44v7M3W9RE2B4BVj6SNQNQRjJw6kq1ECPfLMTAqLE3NJ6oOpjUHBo5lPfX7jE/EJ76/cYAVxymDUS5gotbU0g+oKwJiRue/b5454IAHCq7Oq09yKiwZAGhNpJHw7YL/AIlPfX7jHP4un/SJ/EMAt53hFL8Q7tUqIbgwC01IMw03csseqdLu2DPBjIc3OwuAUtcNLVOzfvEiQBt8Ma/xlP8ApE/iGPPx1L+kT+If64Dzhw9mPr/M40MJEHUYpyLAopGoOo+UnF+AXvENiFB0JIc9hJJpyfifjgLUzqQBzE394f64NeKs5WFqUEqFgrVGKo5DWiKdIMCoVncgyTAVGmJBwbyVNlporMzsFALNFzEAAk2gCT8ABgEf8bTu/aJ/EMcfj6feon8Q/wBcfQcTAK3hLMI9SoFdWhFmDMSW3+2GcIAIAEekY6xMB5GPcTEwExXyF91fsMTEwHvJX3R9hiclfdH2GPMTAe8lfdH2GPOSvuj7DExMBOSvuj7DE5C+6v2GPMTAe8hfdX7DE5C+6v2GPMTAe/h091fsMc/hU9xf4Rj3EwE/DJ7i/wAIx5+FT3F/hGJiYD38OnuL9hifhk9xfsMTEwHvIX3V+wxOQvur9hiYmA95K+6PsMTlL7o+wxMTAd4mJiYCYmJiYCYmJiYCYmJiYCYmJiY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04" name="AutoShape 4" descr="data:image/jpeg;base64,/9j/4AAQSkZJRgABAQAAAQABAAD/2wCEAAkGBxQTEhUUExMWFRUXGB8YGBgYGBkeGhwZHCAXFxcdGhofIiggGBslHBwcITEhJSktLi4uHCEzODMtNygtLisBCgoKBQUFDgUFDisZExkrKysrKysrKysrKysrKysrKysrKysrKysrKysrKysrKysrKysrKysrKysrKysrKysrK//AABEIANQA7QMBIgACEQEDEQH/xAAbAAACAwEBAQAAAAAAAAAAAAAFBgADBAIBB//EAEgQAAIBAgQEAwYDBAcFCAMBAAECEQMSAAQhMQUTIkEGMlEjUmFxgZEUQqEzYpKxU2NygrLC0SRzosHwBxU0Q5Oz0vElZKMW/8QAFAEBAAAAAAAAAAAAAAAAAAAAAP/EABQRAQAAAAAAAAAAAAAAAAAAAAD/2gAMAwEAAhEDEQA/APt1ZoUkdgTgKM1WWnTepmaCXgRNFtSRdA9r88Fs9+zf+w38jgLxbiYy9PK1ClWoJttpLc2tNjJHZdN/lgLDxIgSc3QAAknktAHck8zQY0ZitUpwHzFEEzE0m1iJ05nxH3wrN4iQU8wDz25oZVFRqS2khgAA1XTcDQDQDcySzcZ4mKFSmxpVqko49kl0a04nUR/94Dxc45IAzNGSYHsm1Pp+0x3VzFRSVbMUpG/sW0nb8+AOQ44hK0fbFnrqw5r0ZUXA228w1NI2gmZ2G23jXFhTavS5WZN6xzKKAhSUjRpEMN/tgCVCu7GFr0ydTHKYSBExL9pH3GLBXaT7UGDGlJu2h1nAHhviShNM1KoppSolWq1qtCCSaQEstRoJjue+LK3H0ZbDRr2c0W1RyxTb2kqRUL22NprIkN6nAHqVRmJioNNSChBgzB1O2h+2Oeeezn1/ZNthc4n4jZK0oq2vTAtNrs5U1GhWR7VkHczrAjXFtfjlpovVy+ao8sFSH5ARiV7salpIjSDOpjc4BhFQwTzBAMeQzPpEzOo++PDWMTcf/Sb+WPnHEuKs+cWsoBVa1MqtyNUgmipVOs00LRUkggsAATocND+JkSqXqUa9K5Iiq1FF6TuC1WJ6vy/WenAGaOfVwSldHtawhFuIcbqwUkhhGoOox0+bgSXYAakmi8AepMaDHzfhfHKeXzdSvVQm286U6YdVd6peGLTUUeyusJEsOmcF6vjbLxWpJz6prXEFjTsUsoWwSQVA0MEdzBJkYBzrVGUwahneFpFtPjaDH1xx+IMgcxhOgmiwEnbUiMJ/DPHDIpqZii7wAj1KQBVTLsFqDQhwDDWgqCO0gYur+JVXJ30zs/MF7U2Mc2SOUtQMe4AkRp6RgGutWKm3mOSN7aLMPqVBAOOKVYs1oquCdRdRK7bwWUA/LC7Q8VF+dTGWrFiSrtTNFlRwiKwWXl4OxC/ODIxu4Jxpa70FRSAizJdGkWQPKza6zqcASOZIMc2qdSJFBiJGh1CEb47oszsyivUBXcGkF9RILILhodRgLmuPFC1JsvWsSqWNZXoBOmpzJYmpciwOosoETgvwzOCtVZhaIQLAYMdyZ00j64DdkKhZASZOoJiJgkTH0xowsUM64zCUwxtIJKz/AFtRTpHf1nsMM+ABeJc7UptTCVClwYmApmCgHmB97AocVrBQTmWjUklKQAAEmejSMa/E9KGQSTIqNr21paD4a4DZmgWpWxMxp69421mMBY/iapdAeuRBMinS0AmTbF5+QU4uPFK5EjMtrsbKWun9n64A1vO28wfyMTpBAAAliY9fhgjkKMU7YIMkx0yCWZvSAdZ+u53wBzg3FakuajVKwAWFFNbhLBSQFAkAMCd9B9yOa46Fpc1aNep1FSqJ1CNZIJHTt99t8LXIRqVQVAjA2yKql0MPTZegakyBA7mB6Y8NRHISmtMmrTSlVDZSqt91xcP3SmS3lYdMkk9QDAf4X4jNaoE/C16esFqgQAaORIDEkdBGmxImMHcfNsvmaFDNUmWkiKKhBVMpmJ5jBqYZahCrTLFzLsLWUtB0Jx9CyOaFWmtRQwVhIuUqY7Sp1HyOA9zv7N/7J/kcLHikKctlrrYBB6rIHQe7afyw0ZsdD/2T/I4Accos1DLwRoRPVb+Q/wBZTn7n5egLmSHs2tLRJMqHtgAaXqwQ+nnPy7YPeMaal6ZYLorakL6r3amwH3Xbv2CPQhmuS5xubQx2B89lR/hq32GDni+qqvTuYLKtHUqnddpqUz9icAG4IhuoxdbzBHU9sXDbqVG+gYemNHidE/EVCQswsEilPlHd0n6B/pgdwz2ZFQUyxVi+igFiGLftDTiT6tVO+rHvfmeJc5mYsquVBZVcgTaNBNWmxWI1Ka/pgM3Hq1WmKbIaga4aFqnYG25WeSt9hMINJOvlNuWVYVwU5jFSCllzEkGRaFdvWQTpvpOAtXi9OvSBpKaa06ihWqU0UM0BrVUIApiYLQJEHQnATxJxKqHaj+IKIQgKXLy/LT6QlxVOoExHfYDQAW8bV30DMxtAYXy41JiVY1SBcqDyrJA37Xcd43Ty63I1NmFW1kSoFcSKisWFNKb6NoQdJ0MGMBaDFMvTgKKVvVzDFJeqqJdlWVMysnYzoYJC5xupbXrBzcRUYS4UzDSs2kwdBEaRpAAjANbhKrpUimzHlk9TM/UFaRDuWTSNZho6ZaMJdNDKF+oTAUT0mIMAWhdNNIPr64duHdXItcsIonW/RVRVvJgKblqW9YiCIO2L+H+C8uCabO9enE29EyJEnkLUYk3ESbTppPYB+cZJzgBLLNdmW2VD03cm+A7EMXlSzQ0MfyhsA/D7OKtEMLZckdIA0ukGCgE6kajQRJUW4Z+JVQPxQAMxUu6RJcPWKgSouMFdLQ4AiWlQmDwRwMvGZbUpKiA7WuqlJLBCo0I7jYemA74xamXm3pWuQsBToebaDcpABEONRKP3BkV0eJ1bGpsxCKFtU3hGIqUbQq6AbwQBoSCBuV2+IqYOXUqiooqCzWnqgbMNaah0ABk6MALjHYYHcDp9dQMp6rLyJuKc2lPlgsYM6Ebgb6YA54fr0jTHPqUxcxKioVAIApqI5lJxoCogNpIB1w4eEFipTBJkU9ASSdh71VmH8P19fl/EMqBSyyQCWkObtTIoloZbToIXuNBOpx9B/wCzjPvVquGMogHLtplEiGQgaWk9PvHfsNwt41SIqVGgzexBtIjUwQ/LEHTcVVj3huNfhCvVapXjkk9Me1Zjb1Rd1OVMz37fOBPH+LUqeaajBFRnkEIBMsQOqQSZHuv20bYtHhZialWZ2Xct+92MR/CMBW/DnZTVa0Wq4JUljALtAUrE3f8A0cEPDDE0QWiTaTGw9nT0EaR6Ri+kSMu9oloqQD3MvA3Gn1HzxxwA+z2A1GiiAOhBAEmBgKPENGgxpmsagIDW2K50Nl02qfRd/j8cYBRy2kPmP4aoP+CcW8az6mWYQKTOvbX9nsD3MwB3+uARotmNSQqhoK+YAg6rboHIg3FgYOgHYAVLZQG3m1wfQioP5rjoplderM/Hpqj/AC4FtwOnEByNCD0U4g6bWA/rjDU4bUoU25JXQaAStOdfPThrVjdl6vkNcA48BFC5uU1QmNbw40nWLgBvvHwwbwleHM5WYuadOnzAvlNVoK3L1TZsRMETqI7HB6tm83aLMul2s3VAF8tQiCJIlxTG2gZjraJAviY4oklQWADQJAMgHuAe+vfHeAqzXkb+yf5YAceRjRy9snba7az91lP8/l6MGYHQ3yP8sLviJJo5cW3fC278h3HLqQPiQPn2ILqKDcp1IMQQhIJCwYYM6+uqj5ka4ZvExPMpgFtVPlLDuvZXUn7N9O6zlXCgi4Kt0QSqr20Cc1FmT2p/c6ln8ULLLoT0nZWOsiNqbj7gYBJ4nlVqUHW1T1Wtqgj2kGXsZkMd2Kx39MJ3iQ9OVdmNU2FixIgpFO5oVyYBBUgehJJOuHrP5j/ZigIVvy+VmEPPRTaqNgJgU120A2Cx4mr1KNi02CqzMpBUMYkIjglCKcbdPqY6hoGXw5Q9jW0KtcQAoF8WhWCygDAWnTQEwPhjPmZr5vlhgshAodmFhNNViZIuGqxb2HSNQN/BczRo3Ba4cXAtKhIcgeUOCWYVAINh2Gxk4elUrSQFWUAJ70LqPzFVUa/1q/CdiCknA3oU6dOQCAxJSnUUNLVCAGFNX3cAsAVgsTobcasn4fH4t8wzmqHdwFZUfzrzJDFqwIBBAgTtrAIJXiaK9pVkafMoZC1QKV0AVmmGcDVgAGJMxGNeezKU2U1WCXMQDUuEm0+U1Fp3H++2+x7AIzACVxKKrmCrEKpIBywZdRTMqhqNsogmJ1ODVeley3KWFpOsv3Um0Hn6baAD69hmbzwFRQhaCyAhKblSpK6+zUdRYQDJPQBrqMEa+ZIcTTcSNC5RA2o/pCrE69w307gr5BimdqC6wXO29mhZ4kBqdpk9yGPTKnSGKrlxULBwHlfdvMQe9lVo17N9BgBwarUXO1BbTDS9iK7E2lmZmPLUyvyAUE7TGDWZq1g7AiipIkF6tmsaGKiAn1nlnbc7ABScPp5ij+3KhodWHJBuBqmNXEFS0FZJW0dj1WZLgNGhT5ihy4IuqEMQQtRCSYplYFg/OdtSZM6uB59jdZTq2lbjYxYAFnMsAwe4sWBBQ6qR8T1VztNqNSGQsrEsGKB06ySWDdVONSbkUCDI0IwC7mOEvmKWUChAyqCyu9NDqKRMAkMDE6wCTJJ6jg54Br08q7vVlQLUYikTafaML2SnoJuNxaJOwnXZ4XDCjTtD+RT08wgyiMDCFux9zt9BXRy1OgVqpDNcLjNIgGHqSbFBHXv1abwIlQFeKrH4ipFryxiHUlgbnTpF5cb/AJO50MiXzwgIer0ldF0Kso3bYGnTH2GPn+Yp+0VregT0mYX2kiQCxAETdCqIkwOrD94OUX1iANQmot1gvuQon+Jt+3cC9OTl3giYqQZ0mXiT2xOA0ytK02yLR0kldEQaE6kfPFdMXZWqANxWEb/mqA6QZ+UHAfIjqy5ujoGgugg/hpEKeWI03B7hdJwGzxdRqNyuWjvF9wUfu9IOvvWn6YyUsmwRUVKggBZZSY8sk92gT8z98GONVWBS12QQ0226xbEyD6n74B5vjToYWqx1IJYpbI/KoCXO06Wj74AhXyAgcvmXyLmqCtqv5oClQDG2kfDA78NmAWAS4bK3KcEj4i4Qdx9J0nFQzuaOvNrnTZUooPtUWR9Tik8azCaVKrEfEJTfuemVNOoY1IBEDfAavDfDszTarbTWnEKhdYUrKmFAaQqi5QIGw+eGHIU8yH9s9JktPlRla7pg6kgLF0jUzGvbGPgWeLSzVWZCIHMtENdEeVYYyNDrqNMF3ztMAE1EAbyksIOhbT10Un5A+mAvxMeKZ1Gox7gOK3lPyOF3xAF5FC62BHmsAm39/QH7YKNxRDUqUYa5YEwLSSpeAZnQD07jA3jrEUcvEzoNDH5f95Tn5An5egL+SMqzKWi7zLzCpELPUrWH087fGNge8V0wXpyAYVoJCmNV7shj7r9ey/laMs5Ky4bUlZfZdzyqjxA7v23gYYvFNUK9OTBIaOpVJ8u01KZP0JwC1xRicu0swDH1eIL7iIQ77qHEd++ETxWoNrIAWFSohhQrEg6qGVRJuuEBnadCQ2geM9K5d2AYayxCtqC4DSwpGSRpJqNvqx7pvjR16Et15rDUrIUhLQGmbQANlRYYWmOohZ4NKrTcyQAyQBVZYVQjNK3dYtJlDMkW7kw+ZYgIrSCSFMgQzTb1eRWad9Cxj1wkeFM+3JqNbtU2WNGCrFpeEUrpoWWYiJMFsrZwLRJMMQE6FcdTkoFW26SWchQGokyRoMBn4vXvZVFQ3oLmLN5BDBSC3MC1JcQTAFw0a607spklpvKJa7MSzWnmEWmbmtp1I2G8CAPTAniNBqdJEBLOblJNyEuUd2IuNMC8llhYADEegwTr10JNr09CwlbHUMFaCVW7UHtyx6Ss6gHz9VTmFYlj1KkXS5YtQI6GvaFZRMXHTbzQ05cWsbRHTJCiDvpMClA+LeuAWVyCmnVuFj0xesqxlW8rQQouDGSR5Y/LvjJVzrVGRDq1ODKWsYlIlF5ouMbwk6wfUNqozZgOac0js7GQGP4hvK4qRoRJXuy6mGtJ1SLajAiw6EqwCEmFi4PTXfQgzHcdsYAjuT1BUBA6mCKALxaDp1zaSpbdm10gjaGSdKjU6mzuXkdWkJabwKgAGwQ1FEDZRaMBr4OabyCrMSXN1QiotqsSgDmnUCkBjClg0a7baOL5UPSi4K4nlsaltoD3SrCpovTMLT7CF0GAWWzRuuuRiDetTmU1eNCylWamKci5LQPUiJWGWtUJy9Uyy02RyWtaApmWJKgMsGSb3EA9RicAK8FkVMupemt0zUFiEBrVM6UXSSIYgMNS2gxfx3MqadFWeOsAlqqSvsqoJh6pUQJkMkRcdI0y+GXRLGU0rSpF00lkiyotpDAWkNVYC/8AN2xt49Uc0FBvIJOjKSINKrEBmUH6K3zOAE5nqcOIqWC8PEAXVDa6dKhQCAb70AXUETKv3hGoGaqQwbRfz3Rq/wDW1I+4wsItVmUIqG5m6jTd2US5U3JSDLKgdRP3MLhr4TU5T1C5qNIUQEzDERdvIMb9gNu/YN2XBXLPaLj7UgGNTc5jUgfDUgesYE5d0JoE+clSoUIFgCkG2JAGugUkajXedq8RHIcIKoch7Tya46iWt15ZjX4H5YH0pWplwbpJgl1YNpyZ1YBoLA9tbQZGzBd4hpmmCbiTUZipJbo0QG2SbdFJ0gT211yZLK2qpglyLVAMmDNiD6HUz2JOgwY8RUaTWCq1VfMAKaM0gwGuARvX4b4zGvRUhjWzAgzJotAkFdzS0EHAe5rKmmoarXo0riFF40ubRVuLrcxOmgE+mBmYq04ZKj0jsdKgKkTKkdwQR8wQPgcEW8Q5bY5qp6/sjGnf9ljmtnsvWAbn1mAJErSJg9xpS02GnwwAbwvRylN6oYZcKEEmEg9RYOxHTMkTAEMDrtBzKUuHZmEpmjWlS4UOGBSGpswWepfaMpO3tGB8xxZwnLZdnaC9ViqzzUI0VmZCAUUEhiTO4MYMplkDFgihjuQACZidfoPsMB1SphVCqAFUAADYAaADHeJiYBVRQc/mGE/+Wp1ESKVdtIJI0YbgH5iMaOOj2NCPhsCT5T2AP8jjqrUY5moC9NlDCFUgunsahIqQJAO4n19DA64zWZaNGBMwCLS35T2FOp+oj44BYyhAlZVerykgHZdRTMETr/5SzMyZuLR4jZpWCR0tMTr5Y0nX+E4A0ajEHsA2wlV7TpfSWd/yT8CdzfiiZSATo2ylu69hTqfyH1wCzniDRYEwSSGKxcIY3bAssAEx0bRAmMKXixVUo7Zd6lQFpud1ZAA1RiLGPTJBMrOkSD1BnzVe2kNRN6i0sqmGdUIUNUFhIJH7NYny4UfGhnlU7Dq5ChVYAratogpyzHSCELAREzsE8I5e6jIUwK1xFpHUEV1RyQspCai4AzEjUhyepVIopBJFtRlNRyrCnaGDkhrQrNTeSyk2nQa4VeB5Q06FRKlNlDVy3SEYeRRJ6wQA9uimew1OGCottKoSIppRpKAyyEgkt1mmRsU15g8shu+Apr0ajFarXqYkAqolYMSBIAmCCQ0AmIliMvGs2TTWmFFurlCO4BEm68zE+ZZ2kg4IiugVHL02N5YFWAINrtMh2udRL6nZX2xh4hUYOjMraIQoAAkkQAblRZE7X9xroCA1JRKsqrQW6EMmFBJewyxAgqGleldC0bYsqcNC1j+JWoVcrywtjITcgOtQsBHTourA7G0RKtd6TUyC1wtFxC2gG8kqVAJIgQCIE6gzjXQzVStWZWpK9ggNVUqQGIJMMKIqBivYtBAmO4d0MotSqygupSpaOkRqi1F0JGhUgSIhlIA1jGFPD60Mwb6lFjFw5hCVWGt1qWFzHYgxJMQZLX5ZFNRVam9SQzhAytKjllmcLcSwLopC3W2KIFwOKMrxClTdqKUHSYJFQim+5AtQ8uFNphrNddTgKslmGQ2kNWRULA+2hgxKKoZFm1VHm/NrA3x5mc50hsujUwoaUBioX1IDOabkqoWJYg6ntjdwzLMz1GeirmrTkQtcoygKi3EUXVWt0tljEGN8UpwK0uCttMqyhSlUgKwPSwZLWBmPInxnuGHhzCnYaSORTrDQMwYFqboWb2ghzeC0qDoJ1OuviNNTQVhARx1MuwBpVJYtTpgsI364gsdQDjvM8CqMlqEhQ62nlk6KCRPsmk3drtidBE415jIO9JeWLqiFGVnplupQDAJDkNGzXSJugxGAVMzSmvSK3khbST1QGdpVgark6mCSpkOSQwJB+neF0h6oiNF7EDd9jy0BHynCVU4BWNhCeSNCGNoD3tv0gxHkVYOxUYc+DtyWdnVwGAi2jVJ0umYSe/cnAE+B/sj/ALyr/wC7Uxm4pRnMUmu8qxb8TUow30AYbdzivh/FadOnBWuetzplswfM7t2pn1xVmsytWvRdUqQNOrL1lYEvTIhmpi1YBLSR5VwHvFuIgi4K4sZkhgVLMDTi2exnQ/XbAtaBqG+oVhTvGk6D2ciFAMi6JaTtpJfxMjk0ygbQMQVQvDTTCkgAnYv6d9dsd5AqGko8KAF9lV31B0t7KAJ+J9cAO/7u3YUsxG917TrubL75+FvfbA3P5R7L0qkwRL2qagCnqGwDL7ykCIOsiMNuaz7dPKU7i6+lWHTpMQu8euB2fR2MimDcIcWVdew0s1MSPoMBj4Nlqrs0VmpuAASETQqwbQEHRge+sHsdcFKnD82VUDNhSN2FFZbpqLqCY8zI2kfs4/McDuCZfMoXtRFNqgF7wpIYg7i7yAfpg3w/8Td7bklYOtO8G6dNDPSV31kH1wG2kpCgE3EASYiT3Mdsd4mJgFtqcZyseYjXBOgBg6AUq0FyWKm7WIA21nBDO01ajTuCkCD12x5T7wIn7fPA60fiq5g3XLOhiOS1sGYPfYD/AJ4J1yeTTiZIWNY7f20n5T9MAuVqcFuWumhlFhdIB6l6T8g5+Q2wU8VoCUm2LW1YL+7GrIw3+I+vYPxCkeaxK3EQCbSW2U78uowH98D5b4NeJj1U4PZu4Hu/1iE/ScAr52mzUCEICtoDLWdTR+V7SN/KrfD1wmcSLBT7OgpuF/OtLTakBBZqSB2mYHSZjDlxSiVQPqpLXF1B0CsGJZgL1Om5qNHqdsLnFSF5hIFMF2mXAWApWSpr0/jKsCFEiWAwGHgd2XpNUam0FwQSCQwIGpEhTrMLBuBgMJnDDYKdCs0rcbSGWOyUUlJFNyOkkQ0n97vmylC7LgWvuGIXcyCdIpIL5tMambZEg4orcTHWlRqlj1WDgEA2ApdCFrtj3pka/mi7AFMjxHQdDCBMgFgDstysb1MzsB2Bi4Y2VeOcg025a1DbAfpV2JECKliKwMEm1yPidBgTSWo2X9mthBPLDGpbaWW1QLKcAwvUNI17YMtmqhr06KBBUAJ5tqGp0hlmxWqMrEGdafvSRMYCjN5xqss1qysEgM4Vou8wNQJCpqWEy3eIUrw/IrVe5qVGQog0WYOCSDFZUFOCAFIuPdo7kgc9SekwD3gwCUuaRqLagOlpaLbSxAYKRoDNGa4jSquyvTJqWi0iKiyWgF0JrAFSAwkJMnfAW8VZ3rKwLcup0jqUAU5JVwtQsadzC2R5iF9CRu4dxKjUuapbzl6VCl2XoBtkIVpTJYerQfdIGLJsRVaGqXCohquxqIW0kkSyKgtuEaAm/SCDghR45RLOuWBJJVmqIAVBMAgub9SBEXgwdBoTgKeC8OZgXpNS6We0urFRJdQCCphUgrHT3EaSRtR3FWuXKKRNzISaYO5NMGpawEdkJukEDc25SuRa15ooQzNaSrIrKGAHXTu6ySJDfmAgzinJdT1Xud1KtFVk8ym6CXNMk7ED2kaaH0DHUo3hVZab9RcErTbSGUnbUG++7bqGp7G+LVimXp3XLaFJW8TpTeQFZ9lAujlhunpIa3AfPZlhUckBQiBVJY0wCSm4qVVXdJ6Z3OsRjbneJF6dNQlZEFSCbaimBTcdBFFKV0kAQ2sgKQWkATylP2M26yTJVtGvOzGkpm6NQ6xG69mrw5UJerOkBdJBP59/aP8A8sC6iKMufJNhBtFsnUEWmHOukFXPwbYlPDd19SQRosA3er7AqsduwwBThp9n/eb/ABNjVgdzCuWdlMEK5BidQWI07464NmGenLG7XQwJIgHWNPtpgK+LVmDKFcoCDMBTO3vA/HArN8XZNOa5Og2pgT7shCS0a2qCYHbHfGVakDNSS7sVLbICQYkzoADHaYEYz8Py8BYX2j6BfdEFjJ1gDdj3PqSMByufzh2L/Dooid/eYEfVV+WOF43XUkVTVEeiJP0Wwh9NYRmb930Ntw8KAXzBUkwNKYWfQBgSflM4HZ2kCr06hUgjRhEGdiASRIPbXt2OAJcLzRJJaoWUqCC1kanSCoEzI/TBE5hNOpddtRrudPXQE/TCf4ayWXUVFenQWmABFqhQwZlMTELIBA9dRuMFMtkeH5gWoaNYFSbRUvUoblJtuIKm9tdpPrgGEHEx4qwABsNMe4AXm+Erc9WkFWq/mYgtdCsigi4bA+uK81lq9q9SOixdTWmQ7CV0VzVAU7777Yt4lxKLqdIo9QaMpqQU6WYFoDEEgaCNcUmpUZ6a1lRKRWQy13uLwdCLF6Y1m7ft3wGenkFaoh/C1kAaSXqIyRBGqCq0zp+XePnjdxzKh1SaT1QG1VGVWghu7MoiY0n0xRxFaK0qhWqQwRivtnmYJEdXrjTxCzmIKj2rY35ygJlPQid/1wCh4mZKdOORUpFULhaxWoDGihYqPy2nZh3Ed8YOBcWy+Wd6Z5rKw6EWoiAFXqI29VVkgIPiZ2JIw0ce4XRq04pFDWlVQvUZoBZGYeaYIXt9jjnhnCKCC3Mpl1qLEBSbQIkQWgnWdYHy0wCdn6uXqVqP4ei9NQAgViLACGYkhXIUlQqrcV3gb6E+DZyklNqVbK1WDlHsV0sAKU11DVFAN6tJgidZMyS3iV6FAUnpJTMPDkPbZTtcvUMflQdZ20B1x5Ry2XamlYijVqFStRGdZdST5Sx0YawGMEEgxMqC5mCt7tRoGnaVanSaFZadpuDLJ5TFkZkJEEwrQpOGLhvGcu9MK19XVgGNZAGAubQPWDCEEkESADMYE+I+S1WmcsFtdSzQSFlDB5i6MXAgWyD0/u6NWT4fkuWoKUNRLDo3OrSO5JJn1k+uA+fZ/MODVrIimqKbmnUIi26oeQha4q7BLQYJkzo0GWLiPHcpUUhsrWq1F6V0Soylh5tKjFBpJOkWmdsYOOkLmgtG2z8Tl5lk5a0ZpLW5c7MblBg6hm9MOD8M4exUmnliyghSRTJAOjAHcA98AiZLiNR6qPawdbDWpIycxfaIDYVIW1hzZACkiZiQcX8e43lcyrGhlv8AaRYvOY5V3SmHU1FYCq9QApeLLT5ttcbuE0lGaYVXU0nq1Da8lGQNVNEozaCwqylF/cPcYZczRyYpVAnIHSx0K7wddDvgE/J8YXL1OZYTl0VkqCiaajmTTZT1VEiLnQ04BvuhdRjH4sz1CpYaWXOXbmE12qJSIcEGmUYpUMPcwe9ukWSTAOCHgvL0C9cZrlORTpr7WwjQ1Z1LEM0BLjauy7gA4MeKaWVTLs+X/DrVDUwHUISFNRFqbEG2wsCARIJHfAL/AIY46KL1RUo5ipTt0NNehCprVDcxKBA1M0rQdJMAnTGDi1LK1GvocPalTRXvtXLLLGxwwsqHqAFwaQSNrgSCxeCqWWak1XNLQFSo61VFUoWRHp0mVFL9QVfKAfTHvjalluVTOX5K1FYkNSKh1C0q5WLOqLogAHUjQ4AbkfFVKkppZnLVapqtCBeWKTStNXpI1Soi1GDEyBvcTrrhw8G1qT06rUqJoqankKBWHRTbUfG6f72BPhuhw78KvMGUPU5PM5RJl3i6dzEa4NcJbLc9hljRiyXFIpFxbQsF7nXU+hwGqvQP4Wotl5KOLDqGm6FMHWdt++POALFKAlgkQnu9KdPrp8cWU6rfh2bzMFYjU6kXRqNcV+HzNL5mfuFOvede5OAz+IstSezmvVWA0CmpaQbQbhY0do274pyz0VIIq15C2gmiZANv9V+6Ptj3N55arSk9Bem06aqUDfTAXM5x6ptpeU91MSDPUzflUnUBZY6aRIAMFbM0mgO9Ro1E0CddCCJp74y5pMu3maqLf/1+2hO9L4D7YC1OHIpAZqCnupRSP71zXNoN9MV5lK1BSaYU6gD2rCmZgaqVaztAURv1AkAgycGyOWJewF5gkVKVo07gFFnXff6YK0chSRr1porQRcFAMEgkT6EgGPXC7wXN12uZKVO4CLTVaPMt0+zEG2SPWR2M425jiGdgWZMFu91VAvlqkagkjqFMHQxe29uoHsTHNMmBIgxqPQ98dYBUepObzIDSFtEXTaxo1Cem42SLTFqzvrM40+J6KvQpBlVhcNGVSPK2sEET9vnjnMk8+sDTZRMhyzlX9iw6QelSCINuh0nXHXidgMvSJIHUNyBrY3cson+8MAsZWkoU2hQo2tWF7TBUhfpefkNsNPihJanpMK3vfu9lBn7HCtl7iCYb+0AzmIjVkFTt/W6eg2wy+LnANO6NQQLgSJNsf+W4n4aTB31gBHCadM1qZsS4VNJtDgltYBNyn4Wp8htgnx1TzyQrGAvlVm9dIFN/5DA7g9XrpANKlwVhhbEyIBqiQR7tMf2Rjd4jpBqxlZ0GpSQN+5ouv6/T1BP44VTLlqSUh0W6LSPmUqAWps7HUgRfBnvjbX4tVRQrs1NJQMUpswVS6L0lkAMaag+u5gG3jNF/w1Zmb/yiTc+4jQia1WG2gkDWNZwv5sRUJKqCKiFulLhDU5BhBrr/AEwjQdIgYAhmq1KpUS3MJRe8R1o9wQmOdbKTNuhM7gEDcxV41VXVq1JgGY3GnUAUWPF6MweZjpWdNYwvcUzTCLXqKI1uh4YsAAQ1U6DqMFj2+Yp4hmSHuFwt1DsDbPLrTFQhF1Pu1IMHQ6nAG2zw/EFhXpN5CGovcykkLVUUzEIAAZEENpDEwDdfOFOqoXroyTTC0TfBKSesanqXQAnQ6aHCLxDNI5BYSSARUpvTuLB0UAkO940BEsRoPQjFy56vScgVHioAWUhVMh1UnQ0IHUdIf5KJJA3k6oDArVqUVUK8hdQjB1C1UAUK5gGRB0Gm5NnFchfVtzD5rMEwAqIqoFKmJW0sx36hI0XWcLdQFaiAqpsgSASVJBBW1lY2i2QdfnOJlONV1Q0VenTDsCGNRlbVRoEHLOpAHRSbU94kgd8NJXVXXLqVgkv5Ul9GFo/MhuPbQR8yO4tm61WKda1WUlqosUwoqEy4ZhJAAaJWVuH5higXszFqthB5ns1UEGWUBp5wABQGbViI1kzzQzACkgG/mMTD2glnOutUFdupykwJM4Bh8MhlV+lkJYHpJgnl01LAUzNpI3Zbjv3xh4uByaJW0gsLrQmosc+YUzuY/P201xu4LllWkAnWkShsdpEBQbhTdTqDrv64HcWrDkUzuVIJHS5jlvJtWq7EDvLbTvgDnDin4UqrlrxDSXKliAjAksws0IBZYiO2C/hLKWPV1QyB5Nt29KVMfaf9fn2eyVI16TVKyLVQqy03V1iHcg3XWKxJtHWAGA1w/eEI5lUqVIIXylT3bcqP8x/1AtA/CvKhhY8qQSD5tCBqZx54eHsh0hZg2jQL0roBJgD0x6FDZVgRoUcEabG6fMCPuCMceGmmgD6x6e6u8ACfkAPhgMPi1CQihKjBpBsRmEaXB4BEECIPrptjFw2hK01ZaiT1VPZ1QdpYXW6GYHymI0wa4zmXUqEe3SToDOoHfbA6vxZqYBevAO3SsnfYASdtgJwBR6liAZdFGokMlRVt7xau+BGdouGYJSFjqbgFq2htBoBT2YEz26Z3Y4qbjdadOaB2JWiJ9IBM/cDHKcbeSHrVaZ7X06VumnnAKAzEAkE+mA94Dl8ypqFUAqWgTV5oRoaAdUXqK7x6DtGD3DvxV3tzQKWnWmHBunTQki234zPwxVwevULEPUL6TqFEQQNLQN5wWnAe4mJiYBWq06gzWYLK4pkrYzMCpPJqB7FvYp2kWpJ1gzJ1eImihSMkdS7Ej8rejof1+mOn4QVrV60gByGIB3tpGlJFo6u250A9Ixz4gWcvS38y7Xe63u6/YH5YBXejcWkBjI80XbL2dKjf9b42/wDams0kgi+ejyyD6ide35dQJPYEYqKqCUiCW0UlRJIH5XKN9eX9Tgn/ANpFB3WmtI9fUYvRZABEdVRLpJGkEetu+Ay+GpihowBK6+0giRbryqanSO7A9iRrhi41lULl2Im0d0B0n1Kn/jx8+8E0nHElWOhB6FoIFVfPLdzEwJtEsWm76PxWob4Bg2+sHv6VUP6YAHxujVaiKSUKlZWXqVGCsItK9NU00YEz2kEAQQTAnifh1iggqKnOkpcrDkllUKotDLUVVW23S6Zuky4cGEECI6dwDHbuKSL+v0xnzpJLiTbeJ6pHmWZHMb7FPpgEbiDtSRab03FQhTy2CXBLrVLFegdRaUBjpJ17Yc7QUVgYF200y5Yjl1CZsp3zp2LxGs6EEvGmV64ifZq0KIIRDVLkqaSo4N4UAagxG4By5rglSs4amvMpsxtlqRqMUWqstTYtTAY+U27WzZ2DnP5jlBuqZWRfdtcqMDc4ZXIbRWXUssGdq2BvIDmY1KiY61MGw9JnuwA1EEa38Zqs61AplW1JpsoVrlPtNICtsrqVGvVsQoxwcwDX8gYDYlmYgEhbhHMVfSejbQtrAbKzsXIgWi1tbRGpEatD+UEXAjU74G0CVatF0XRCl+qFBgcpigMA7z/lUtUpC5nDalli30BrXG6VEz0g8z8xka2HDladO4s6swuBuZXZpKnQm2oo01g1Ado0iA4yakgglGAUwb6ZGjVNp0A7GFEm7aTjzglMFSOpV5rCSrOAbgYUDpvOoG2vpocbc3SCpNNahvUqVpqXYEXNLAOrKesHe6W8vTcchyNSnSur06iFS3LZlQq7CXKXorVKYgVJN5uAYBvLgGDhgpABnqS4ENKUWiY0kVXlviGMzMelvGsgnKQVa5poDIZ7dSEeIDV4B/OIAIt3GMXDuFLVRcvU59C1WaKdZacywVWfVHc6PEmNdtoMUPCoqhV5jBLASj02KzbC2sq0unXVCWBAgWyZANmsnlmzVN3zDiqQgVQAtxBibhUHmaBvvpLajDhwXoqVCgeqSBIvUsolouJqtv8AADb7fOOMZRaWdp0AeYwcMXaJu5hOyhwACVABQneZmT9L8NTfUmdliVYb3bSig/QYC6jUd6FnJeGVlm6kd5GxaDjXwXLtTpBWBBHqQTAAWTBOpidzvjNl+KJTNKk03OCRBT3guxa46kagHBjALnGF5UliXkltTtJFqLcdNgAJiT2wEoZN6kMTaCZZhue4VCfJTG0xJP3LPx2lTNvMqmn6QqmbSp7q3ePvgfl6GXVVT8Q5AgQVXUSDBhBp2j0kYDFT4dSIuFEMvvcpnn43FTdvuCcZc3wWlWpssWg6FYNh01D09B6eh+Iww5rM5eotlSoHXe1qQIkbaFd8ZM1kMrUYMWEwQYoIZ2ImaZ1EGPmfhAD+AcLpFnp16a2Kqm1tUDXCwoT+WQsCNGGmuDH/APn8lVCppUVZIUVWIAIqIdA3u1XH975Y84RwfKy9oV+kAg0kXSZ7Itwkba/rgrleF0abX06SI0WyqgG0m4ieyzrG064DTSphVCgQAAAPgNBjvExMBRnj7N/7DfyOBPiCgz5emAt3UsiJ0tYHSx/X3cFeIH2VT+w38jinOAcpZ26ey/5gRgEikGQMNUAOqhrANB2voD/+f3we8ZcRp0bDVqFFMrPtIkwRNk6aHVlIHw7jM23tKhVTEgSt/uL3pqVGn9YO2g7k/GOVFQ0wVJgMQQXEGLSZWm/5WI1ga9+wL/hDJls6K4alYVa0CrNVtYBanHSNTp0kSJAOiunEwbvzRbsL47zopP8Ag+vok+CaNJM7Arl6kVFsNMABAU05srzGBtOxPX5Rvhy4ukt5ZFupKzG/9U4/X6YDzg6iQQQejtYfTuq/58U8SB6jJ8w7PpDD8xJUfdR8RvjRwmp1AFrjb70ztr+0Y/p3xm4gvUTbHUIMGfMNiaan7P8AXAX5TJUqsF1RyjB0JtJVtRIIGhIkeY6abYymiEWmuiovSo2QAKwUC5mQADsPtgjwmpN+oO3efX+sc/ywOzUhgYt1OpBHZu5FP/H9DuAXM74WawKiXhmaKtNgpQSCt8WEwwV71BM0wdws7Mx4YypI5lIAkS5UtSVn0uJDWg3HeLroWdlw1ZUzRbWdDtB7baF5/X5YGM1rD8sj+z3H+5nf976dwRsllzavQDVV0pOBeWps1RadUhZBIC1GYMDbBugzLbc7wClQpVWq1qlR1KsKjMiPTmKYe0IoNJLi5uUro511w81sshQVQimpaFvCgvb6XKHMfDUYH06lrMDpJEiVHYa2s1P/AAH5nYAA8M1zzVS5ltpM/LU1SAG5PLNRQxZGIBgMuoLRtg7SyiVSFMSHYgiy5W6xIlWIIk+a30I7YKcWEWhVmZ0AaO0TFNx9xjBwmp1qsjdgBI0i7S01BH0pj5DsFg4clDpph9RcxJqEu2ssxUmSY7r/AKCzgSjpOnk7Qfd3IX/P9PS7jCSR03abWkj6+zcYo4FUBtBtkJ+7P5f6xj+gwHzrxiVPEVknSoJlhAAcxKs5EXMN1EbgDfD54TWGqbeVNQF/f91FH6t9O6P4tq2cSTXRmBltAtr1Jhiy+q7Om+5mMPPhKsGNQhp0WepW97uHf+eA8r0GNTLvBtXpntLVaZ111PSAPS47ySrJharMebREGCu/YEV6Oh6dJn3hNp0MSGXALmdz61WJSegvTMiOpSkx6j44oy9N6mzWIDF25YgwwWZAt2JIOsiO+N3iFrdQrE2tFqM2sg/lB1OLsmUVFAv6RAlKkgQF93vE64CleF0+5qT682oP0Bj6RgdmM4KTW380HQWC51bXpqW9KgkQGNonQ6wScNVdob/06hH+HGVqdMUjSSmyLBAVKNQAEyZACxM6/rgB9DOVVDMLaXkALgudWIgqsBZ2kM2/rAOXOeKKwQQyKQJZuTXcQUrkG0KJWVQlgY0iReuCHB8tzbwwrIIQzFSkZBYwCQpI9QNI3wU/7mpw4DVQHABirUEQxeVIPSxJ1I1I0O2AGmpm67E0K1OnREoZpnmCoshiCZVkmNI+ukFjwBo+E6KuHL12I7PWqMN0bQEwvkAMRILA+YyewGbiRijUP7jfyOKOIuFpDX0G4H6ll/ni7in7Gr/u2/kcVcSJFNYMGRGsf50/n9DgE3PC6o7QG1GsFo6V/MKdb/3BvsMHvFSSydIPS2pAMar60nAn5r9ey5xdPa1Ayy2mpCk+VdOoVWifmPjg94wdQ1OYm1omyd1mCzpH0P8AywCl4Orf/lWAgCxtRoSD67AgWjafkNJfuLgBpYaW7wvx7ssf8Y+WETwDk6xz7VXpuKftAtSxgrdUqA0kH82pJDETJ0LPHGq0OACASvvKD3/rqbf9b4Drg7EMoJPk2JP7vY1Cf+AfMd8+fSGYwAS47L3Zf3VY/S764v4FPSCtvRtDx27mnTX9MZOJVepgCD1CRI16hoQKhJ/9M/I7YAnwqZaSTtEzpv2LtH2X69h9QAMsQDc2wg7NPlVW/wCXxwR4RMNII2GoYeuwKII+QwIzLBmAAuFx06W1hvyqam3+7B+I7gYy4mkwJnzDWT2+Jf8AX7YGpAaFMaax8xHkK/8AFb9dcE8vpRadBBOsiBH74H8gMCRUJYEC6AfiRtPl5sfS369gKVhNAfm2+PcfCpP6/PvgVTW0taSBpO4GwnZqa7R2nXbBbMECiJ+G/bWR5yv6xgTlzLMQD21ALR3i5RU9duYN9huQKcXSbSRIE9gfTuUaPuuB/C2NyCSBc0amCJbtzAD9FbG7jLgWk2zrE2fCYudP0OMPBgbhofMxnrg6nvbb96jfM4DXxenLAkaRvAPc9zTYD+IYy8NoOWT29VByxCjl2/l1h7nntsBvjZxUi5fej1UHv6up+xxVwOemQQLPRo7RrYq/zwCZxzjKpneQaAZiwiqRTBklpYHlqS4tmFJ+fbDL4emo9SKrAgLJAWfzaEMXj7L/AKIPi0qOKL03E1NoWBJsGsEzcQbbWJtWLtAPoHhKbqk3DQaEMO7dmVf0UYDXlOEBhTdqjllOhtpTAa6JCAgEjsR3waxn4f8Asx9f5nGjAC+L5p0ZQrWgqxPSDqCoG/zOMX/eNSB1n+Ef6Y8z2WZGNztUuZ2WfyKbOgeoEE/XGdgIHz/0/wBcBr/HVP6Q/wAK/wCmOWztXX2rD+6n/wAcZ132/wCv+px4W39f+vtgCfBcy7OwZy4tBEhRBkzsB+vpgvhd4dSZrlSoabQpuCg6BpIg6agFfkdION1fI5hqYUZqxwSblpLBB/KVYnQa6gg7a+oFMTAnh3Da6PNTNvWE6Aoi9oglRB9dANcFsBk4sfYVf923+E484iPZ9zqNpn9AT+hxOM/+Hrf7p/8ACcecVpzTiJ1Haf8AI/8AL6jAInEkfmvCmDELBH5V1t5lEk/HlH+0dgx+LCbqcFh0ny8zXUb2H+an6Y9oCCxVo6hsTb5V3Aams/MTjjxflmdqZWneIP5ZjVf6mr2nsP8AQA/gzhKivzzXrsxNQCi9SmaSSxmynq6np72kS0gEkYauLEgyL/LEKKp9fdDD7rgR4YlRSBJHU4tNwA6ngBTUAj5U/oOxLjNIF9VEW7lR8dJakwH8Q+XqHPAQsqy26oJg057H8in9XxXxKoRdqx6xpFS3zDuSUA+qD4ri3gbmVBn9mDq0n8vrVZv+H64ycUp9Tm2OsQY1PUuxNNf0qD4MN8AU4MR1W2Rp5Qo9d7SZ+5wPzjgFQxNtx810eVtJqG2fk30PbfwWpN0mTp+afX+tqR+mB1UEMDBBLHYEE6MZPRSPb3iPnvgC2SUcoxtrtH+UL+n3wKrkXi/YrHUPiNuaV/S/tt3KZQzRbv5p1nX71Ptr8sCx0toY6ZIUgd+8cqP70/CNZAo37FY028vp/dK/p+uBhCmo10TpFwWY+HMF0fJSPidQCTmaA0JkDTzd/gKk/rgSr2swmNRoDaJj+1SE/wB2fj2AGOJNFu/fYuPT3Zn7HAvhNpcadYdp0pzu25PtPuF+WCXF1kLpO+4kdt+hx94wN4a0OvpcwGvxbyzUAI0/LT+gwBHiRa4QCdOxf4+6GBPzX69sZeBhZWLbrNY5c/l9JY/cfLF3F0lh0yI3tmNf904H3GKuBVJtEk+zmC0+72NRiP4R9MAq8eyiGu9R1JKuTdLQADOvWUKzrDBV9YGuDng8LfVKxsu3LjdvcUD9T9O4jjCk12Eb1TBII7xoTTH3FVf7S7hk8PZZVaoQxJMSCyn19Hc7+pwBPIeQfX+Zxoxm4d+zH1/mcXVagVSzaBQST8BqcAO40tKUNSvydDGqCdp8wO2m3rgcfwxj/bR/FQ1/4cW8WzSuwKkm0Op0I1mke41Ed9sYnqaDXvG/88BoP4ef/Hf8VD/444dcsZ/24fxUPp+TFArdQ1O3r89cQVN49P8AXAFuBLRuflZkVjAkTSNoloMIo3M7+mnfBnCzwnOJSuqVXCpCrJ2lmtX7kjBfNcZoU05j1FCSVB1MsJkCNSdMBvxMCOG+JctmHso1OYZiVR7ZAuILW2gx8e49RgvgMXGx/s1eP6J/8Jx5xgDlEkgAFdWAIEkAkg9gDPb5464w0ZesT2puf+E4xZ7jIm2iUYxLM1QKoHopAYs57CI3k6AEM2XZAwjMUnZmUFU0J2Ux1kiAJjbQ6Y3ceUWoWdKfVFzqpUSCe8ayANCN8ccAzVuVoCtUAqikgqXOC19ovlpNxmdZOCH4yn/SJ/EMAE4WVFRFWvTq3MxITSNGaTDkETpqO4xp4wyiot1SlTlTrUXeDsrBlI3nc/TuT/F0/fX+IYn4un76/wAQwArgJUMUWqlVVRYKCAJkQQCV2Udh39cZuIInMqK1enS6lYXKLjFrzNyyJ01B23we/FJ76/xDE/F0/fX+IYDHwSoGDkOKgDWhlLWkWq2gLMAZYjT/AJYFVKaXm7M00tdugqAd2XWGWZGsx6fVg/GU/wCkT+IYhzlP+kT+IYDPw3ro+oYsJ1IIllBFxOhAB9NcBkrJaKn4imH5eqw2+hiL5UzpAj47CGD8dS/pE/iH+uPfxtP+kT+IYDNn19gJ08slhdGoBJneASfpvgY7ID0VUZmdBat4MFlVoh5EKSfTSfXBwZyn/SJ/EMdfiU99fuMBg44v7M3W9RE2B4BVj6SNQNQRjJw6kq1ECPfLMTAqLE3NJ6oOpjUHBo5lPfX7jE/EJ76/cYAVxymDUS5gotbU0g+oKwJiRue/b5454IAHCq7Oq09yKiwZAGhNpJHw7YL/AIlPfX7jHP4un/SJ/EMAt53hFL8Q7tUqIbgwC01IMw03csseqdLu2DPBjIc3OwuAUtcNLVOzfvEiQBt8Ma/xlP8ApE/iGPPx1L+kT+If64Dzhw9mPr/M40MJEHUYpyLAopGoOo+UnF+AXvENiFB0JIc9hJJpyfifjgLUzqQBzE394f64NeKs5WFqUEqFgrVGKo5DWiKdIMCoVncgyTAVGmJBwbyVNlporMzsFALNFzEAAk2gCT8ABgEf8bTu/aJ/EMcfj6feon8Q/wBcfQcTAK3hLMI9SoFdWhFmDMSW3+2GcIAIAEekY6xMB5GPcTEwExXyF91fsMTEwHvJX3R9hiclfdH2GPMTAe8lfdH2GPOSvuj7DExMBOSvuj7DE5C+6v2GPMTAe8hfdX7DE5C+6v2GPMTAe/h091fsMc/hU9xf4Rj3EwE/DJ7i/wAIx5+FT3F/hGJiYD38OnuL9hifhk9xfsMTEwHvIX3V+wxOQvur9hiYmA95K+6PsMTlL7o+wxMTAd4mJiYCYmJiYCYmJiYCYmJiYCYmJiY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06" name="Picture 6" descr="diagram of hive parts"/>
          <p:cNvPicPr>
            <a:picLocks noChangeAspect="1" noChangeArrowheads="1"/>
          </p:cNvPicPr>
          <p:nvPr/>
        </p:nvPicPr>
        <p:blipFill>
          <a:blip r:embed="rId5"/>
          <a:srcRect/>
          <a:stretch>
            <a:fillRect/>
          </a:stretch>
        </p:blipFill>
        <p:spPr bwMode="auto">
          <a:xfrm>
            <a:off x="6096000" y="838200"/>
            <a:ext cx="2143125" cy="44196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343"/>
    </mc:Choice>
    <mc:Fallback xmlns="">
      <p:transition spd="slow" advTm="7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20738" y="152400"/>
            <a:ext cx="8077200" cy="1143000"/>
          </a:xfrm>
        </p:spPr>
        <p:txBody>
          <a:bodyPr>
            <a:normAutofit/>
          </a:bodyPr>
          <a:lstStyle/>
          <a:p>
            <a:r>
              <a:rPr lang="en-US" sz="3600" dirty="0"/>
              <a:t>Deep Frame of </a:t>
            </a:r>
            <a:r>
              <a:rPr lang="en-US" sz="3600" dirty="0" smtClean="0"/>
              <a:t>Capped Brood</a:t>
            </a:r>
            <a:endParaRPr lang="en-US" sz="3600" dirty="0"/>
          </a:p>
        </p:txBody>
      </p:sp>
      <p:sp>
        <p:nvSpPr>
          <p:cNvPr id="29699" name="Rectangle 3"/>
          <p:cNvSpPr>
            <a:spLocks noGrp="1" noChangeArrowheads="1"/>
          </p:cNvSpPr>
          <p:nvPr>
            <p:ph idx="1"/>
          </p:nvPr>
        </p:nvSpPr>
        <p:spPr/>
        <p:txBody>
          <a:bodyPr/>
          <a:lstStyle/>
          <a:p>
            <a:pPr>
              <a:buFontTx/>
              <a:buNone/>
            </a:pPr>
            <a:r>
              <a:rPr lang="en-US" dirty="0"/>
              <a:t>Capped Brood</a:t>
            </a:r>
          </a:p>
        </p:txBody>
      </p:sp>
      <p:pic>
        <p:nvPicPr>
          <p:cNvPr id="29700" name="Picture 2" descr="brood frame color adjusted"/>
          <p:cNvPicPr>
            <a:picLocks noChangeAspect="1" noChangeArrowheads="1"/>
          </p:cNvPicPr>
          <p:nvPr/>
        </p:nvPicPr>
        <p:blipFill>
          <a:blip r:embed="rId5"/>
          <a:srcRect/>
          <a:stretch>
            <a:fillRect/>
          </a:stretch>
        </p:blipFill>
        <p:spPr bwMode="auto">
          <a:xfrm>
            <a:off x="802139" y="1125481"/>
            <a:ext cx="6940549" cy="4568938"/>
          </a:xfrm>
          <a:prstGeom prst="rect">
            <a:avLst/>
          </a:prstGeom>
          <a:noFill/>
          <a:ln w="9525">
            <a:noFill/>
            <a:miter lim="800000"/>
            <a:headEnd/>
            <a:tailEnd/>
          </a:ln>
        </p:spPr>
      </p:pic>
      <p:sp>
        <p:nvSpPr>
          <p:cNvPr id="29701" name="Rectangle 5"/>
          <p:cNvSpPr>
            <a:spLocks noChangeArrowheads="1"/>
          </p:cNvSpPr>
          <p:nvPr/>
        </p:nvSpPr>
        <p:spPr bwMode="auto">
          <a:xfrm>
            <a:off x="990600" y="1795463"/>
            <a:ext cx="992259" cy="461665"/>
          </a:xfrm>
          <a:prstGeom prst="rect">
            <a:avLst/>
          </a:prstGeom>
          <a:noFill/>
          <a:ln w="9525">
            <a:noFill/>
            <a:miter lim="800000"/>
            <a:headEnd/>
            <a:tailEnd/>
          </a:ln>
          <a:effectLst/>
        </p:spPr>
        <p:txBody>
          <a:bodyPr wrap="none">
            <a:spAutoFit/>
          </a:bodyPr>
          <a:lstStyle/>
          <a:p>
            <a:pPr>
              <a:spcBef>
                <a:spcPct val="20000"/>
              </a:spcBef>
            </a:pPr>
            <a:r>
              <a:rPr lang="en-US" sz="2400" dirty="0">
                <a:solidFill>
                  <a:srgbClr val="FF0000"/>
                </a:solidFill>
              </a:rPr>
              <a:t>Honey</a:t>
            </a:r>
          </a:p>
        </p:txBody>
      </p:sp>
      <p:sp>
        <p:nvSpPr>
          <p:cNvPr id="29703" name="Rectangle 7"/>
          <p:cNvSpPr>
            <a:spLocks noChangeArrowheads="1"/>
          </p:cNvSpPr>
          <p:nvPr/>
        </p:nvSpPr>
        <p:spPr bwMode="auto">
          <a:xfrm>
            <a:off x="5455557" y="2819400"/>
            <a:ext cx="1020857" cy="461665"/>
          </a:xfrm>
          <a:prstGeom prst="rect">
            <a:avLst/>
          </a:prstGeom>
          <a:noFill/>
          <a:ln w="9525">
            <a:noFill/>
            <a:miter lim="800000"/>
            <a:headEnd/>
            <a:tailEnd/>
          </a:ln>
          <a:effectLst/>
        </p:spPr>
        <p:txBody>
          <a:bodyPr wrap="none">
            <a:spAutoFit/>
          </a:bodyPr>
          <a:lstStyle/>
          <a:p>
            <a:r>
              <a:rPr lang="en-US" sz="2400" dirty="0">
                <a:solidFill>
                  <a:srgbClr val="FF0000"/>
                </a:solidFill>
              </a:rPr>
              <a:t>Nectar</a:t>
            </a:r>
          </a:p>
        </p:txBody>
      </p:sp>
      <p:sp>
        <p:nvSpPr>
          <p:cNvPr id="29705" name="Rectangle 9"/>
          <p:cNvSpPr>
            <a:spLocks noChangeArrowheads="1"/>
          </p:cNvSpPr>
          <p:nvPr/>
        </p:nvSpPr>
        <p:spPr bwMode="auto">
          <a:xfrm>
            <a:off x="3196090" y="3409950"/>
            <a:ext cx="1959062" cy="461665"/>
          </a:xfrm>
          <a:prstGeom prst="rect">
            <a:avLst/>
          </a:prstGeom>
          <a:noFill/>
          <a:ln w="9525">
            <a:noFill/>
            <a:miter lim="800000"/>
            <a:headEnd/>
            <a:tailEnd/>
          </a:ln>
          <a:effectLst/>
        </p:spPr>
        <p:txBody>
          <a:bodyPr wrap="none">
            <a:spAutoFit/>
          </a:bodyPr>
          <a:lstStyle/>
          <a:p>
            <a:r>
              <a:rPr lang="en-US" sz="2400" dirty="0">
                <a:solidFill>
                  <a:srgbClr val="FF0000"/>
                </a:solidFill>
              </a:rPr>
              <a:t>Capped Brood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65"/>
    </mc:Choice>
    <mc:Fallback xmlns="">
      <p:transition spd="slow" advTm="4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Additional Supplies Needed</a:t>
            </a:r>
            <a:endParaRPr lang="en-US" sz="3600"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Smoker</a:t>
            </a:r>
          </a:p>
          <a:p>
            <a:pPr>
              <a:buNone/>
            </a:pPr>
            <a:r>
              <a:rPr lang="en-US" dirty="0" smtClean="0"/>
              <a:t>Hive tool</a:t>
            </a:r>
          </a:p>
          <a:p>
            <a:pPr>
              <a:buNone/>
            </a:pPr>
            <a:r>
              <a:rPr lang="en-US" dirty="0" smtClean="0"/>
              <a:t>Hat and veil</a:t>
            </a:r>
          </a:p>
          <a:p>
            <a:pPr>
              <a:buNone/>
            </a:pPr>
            <a:r>
              <a:rPr lang="en-US" dirty="0" smtClean="0"/>
              <a:t>Gloves</a:t>
            </a:r>
          </a:p>
          <a:p>
            <a:pPr>
              <a:buNone/>
            </a:pPr>
            <a:r>
              <a:rPr lang="en-US" dirty="0" smtClean="0"/>
              <a:t>Bee suit -- not necessary</a:t>
            </a:r>
          </a:p>
          <a:p>
            <a:pPr>
              <a:buNone/>
            </a:pPr>
            <a:r>
              <a:rPr lang="en-US" dirty="0" smtClean="0"/>
              <a:t>	unless you are afraid of </a:t>
            </a:r>
          </a:p>
          <a:p>
            <a:pPr>
              <a:buNone/>
            </a:pPr>
            <a:r>
              <a:rPr lang="en-US" dirty="0" smtClean="0"/>
              <a:t>	bees.</a:t>
            </a:r>
          </a:p>
          <a:p>
            <a:pPr>
              <a:buNone/>
            </a:pPr>
            <a:endParaRPr lang="en-US" dirty="0" smtClean="0"/>
          </a:p>
          <a:p>
            <a:pPr>
              <a:buNone/>
            </a:pPr>
            <a:endParaRPr lang="en-US" dirty="0" smtClean="0"/>
          </a:p>
          <a:p>
            <a:pPr>
              <a:buNone/>
            </a:pPr>
            <a:r>
              <a:rPr lang="en-US" sz="1600" dirty="0" smtClean="0"/>
              <a:t>		</a:t>
            </a:r>
            <a:r>
              <a:rPr lang="en-US" sz="1000" dirty="0" smtClean="0"/>
              <a:t>	 http://www.ent.uga.edu/bees</a:t>
            </a:r>
          </a:p>
          <a:p>
            <a:pPr>
              <a:buNone/>
            </a:pPr>
            <a:endParaRPr lang="en-US" dirty="0"/>
          </a:p>
        </p:txBody>
      </p:sp>
      <p:sp>
        <p:nvSpPr>
          <p:cNvPr id="50178" name="AutoShape 2" descr="data:image/jpeg;base64,/9j/4AAQSkZJRgABAQAAAQABAAD/2wCEAAkGBwgHBgkIBwgKCgkLDRYPDQwMDRsUFRAWIB0iIiAdHx8kKDQsJCYxJx8fLT0tMTU3Ojo6Iys/RD84QzQ5OjcBCgoKDQwNGg8PGjclHyU3Nzc3Nzc3Nzc3Nzc3Nzc3Nzc3Nzc3Nzc3Nzc3Nzc3Nzc3Nzc3Nzc3Nzc3Nzc3Nzc3N//AABEIANoAWQMBIgACEQEDEQH/xAAcAAABBQEBAQAAAAAAAAAAAAAFAAMEBgcBAgj/xABAEAACAQMCAwYDBAgFAwUAAAABAgMABBEFIRIxQQYTIlFhcRQygUJSkaEHFXKCsdHh8CNDYpLBJMLxJTNTk7L/xAAUAQEAAAAAAAAAAAAAAAAAAAAA/8QAFBEBAAAAAAAAAAAAAAAAAAAAAP/aAAwDAQACEQMRAD8A3GlSpUCrlJmCjJNNmXPy/jQOZxSO9Mnfc1wyMvIg+hoH6WKbSVTz296dyKDlLFdpUCpUqVA3PJ3ULycJbhUnhHM4FDtO1q01NR3DlJMZMbkBvWihGRiq7qnZlXcz6Ywt5uZX7LfyoDMgXfLV4WQDYYqofrjUdOk+G1SBjgbEnfHv1Hr+dErHVobpBwHxcsHbFAeMhPM02zDffb8qid6ceFh715ZmxmglhlxnO48qkRFwvMD0FDYZcnb6U+97HCyqcySHkibn+/U0BEMQNxkeYrgmjZC6upQEgsDsMc6gL392CtwOFT/ko3/6br7bfWnJtMgudKn024Um2uI3jkVGK5Vs5AI3GxxtQTwc8q7TVtCtvBHCmeCNAi8RycAY507QKod1qEVurluJmQElEUsx9h1qZUW9+G7sm5KKOQYnBoMZ7bfpNur/AL2w03T/AIZFYgyXaf4oPmFPyn8aCaP2wVWRb1vh5eky7KfcdOnpWm9odF0XW+JL6DvWUYW4RcSx+WTzA9xisv7R/o41GyD3Okv+sbbnwrtIg9vtfT8KC/6X2ieQqJpFZSMqyfa9sc/p+FHv1lCYVcyhgeXCc59NuZr53sdU1DTHdI8hAcPDKpxnrt0NWzR/0g22lRS3Pwkst8yhY4SRwqd8njxnHpzoNUmvntoXuLyWOztYxlpJWCkD68v40D0r9JfZltRe2klniiDeG5lTAlPnnmPc71k19qmvds9UihkE11KTiK2gU8Cey9Pc/jWndjP0TwW5W67SMJ5uYs0bwL+0ftew296DU7C+s7y3SaylSSFvldDlT9akTyxQRNLPIkcajJd2Cge5NMW9nFBEkMcaRxJskca8KqPQDlXdRsYNSspbO7XiglXhcA4J+tBJRgwBUgg7gjrXqm7eJYIY4oxhI1CqPQbCnKDhqnMZm4h3oDqW4GILKdz4WHVfzFXE8qqN4vdTyrwhcSNsPUk/80AT9aWRvhp02dM1AbpFIcxOPvRNtt+yQfMUQ7+S2H/VRjgOP8QHb/cNv9wHvULWdIs9dtPhL1MKMmORNnhbzUnb6daqaanrfZG8Fjey99btlYZGyVkHl/pO/KgtGvaHo2uA/H2neS4x30ShJ0H/AHD8RVMtv0StPqStHrMbaaDvIqYmH+nh5A+v5VatP1jTdQVU4hZSk7KRmMn26fThNF445oOKZgsicIzLxAjAO3i5j94H3oJWh6TpHZy3+C0S0RZCPG53kf1J5t9M4qclzwqZ5ZOGMf5jEY2ztj+imh0NvbngSMYid+HhZMJnc54OWdjuuKm2UMt463E4buio4FbmRzyfrnAoClneSTBCgPAxGCykZBx0O467GiYND4k8SgD7QJ3xTuoRTz2U0VrP3MzLhJPu/wB/lQTAa7TcCssSBzxOFHE3metOUHDUHUvgzFi9YAHZTnBB9KnGqQz3PdkrIO9XIBcZVx91h5evT15UDkssCOwBfulI8ZX5f2h096Y1Swhv7NobhUuLZ13VtwfIg9D5Gh1tq2n3N58HxtpuoxDa1uD4WHnG3kf9J+nSiIuJbQkXUeFJ+YEYJ9G2Un34TQZ3qujXOgy98C82mk4Ep+aLPJX/AIA9fSrj2Omi/VAmkkwGuxGST0xsKLO8MwKeFwRh0YYOD5g1G0PQNOinks4SfhkmF0bVwcK+MDB6rtnFASsbf9YyRXcgItlVGij3BLYOSfMYO1HkVmODz8vKokt7CjGOLE0y/Mq749wMn8BUZb0BDcyyBEAOHzsdidgDvy6H6UB5Il2zuQc09gUOtrmVnRMFlLcJLdBgnP8A5oiKBCu0qVBw1SbkNGzLIpQ8R2x67bVd6i3lnBdIRMg2GzDYj60Gb67otrrVuIZg0ci5MUybNG3mPP261VrXtBrPZq7/AFdqZEyHIjL7pKvmpPXzU5/5rRdTS1trn4dZ0cn7vNf2vL3oJrunQalbSQXcYmhPT7p81PMH1oG7LV9N1BVEcq2kvRHPgJ9N/D+6R7Gi6SS26HviTDspkDggdMA4wefysKym+sbrQZgLktNZscRXIXGD0V/I+vI1d9DvIotBtpJZTiUyA5bmVDEZ/vpQHQYI1XushVBcK4PCpAycAnKnGORxvyovYW0txKtxdg9CiPuRjkW9f4UP0+0M921/c+FQ2YIhnw5UAlvXOfb+Fitg0mBkcXvQOwKDNDwozAMTxZ2XY86lX0ElzZTwwzGGSSNlSUDdCRsfpXIrdFdHYksmcYO29SKBu2iaG3jjduNkUKW33IHPck/iTTldzSoFQTtBaalOjGynzH9qEHhb6GjRqia72+jsZLmJI1j+HnMMkjeLgOcAkDofPpQQfkLQyxtGwO8ZGD9a9KeDYcsbKKCX2s3N9IJ7qY7nwujDhHpnlj0bhPrXuzv5P/bbfzZRwtjzIO/13HrQELqOK5RobiFJEcYeNhkMPI+dNaBodlGY4YJHaGxkZ4o5gcws3PJPzbHb386kwlZFGCADzJO5r34gvDGTwttknOf50BOfUkhAjtx3jjr0/rUS3s59QuBN3kscw272NyMfhz9sVzuoLGPvr92GRkRjJZ/w3/vpTdj2y+FuMPpqyWv+WYXHGo9js37pJoLvpkN1DCi3NwZiF3Z1AZj57bCndRjuJrG4js5RFcPGyxSH7DEbH8ag6P2g03VgRZXIaVR44nUq6+6ncUWoGbJZo7SFLmQSzrGokkAxxtjc496fpUqBGsK7axtb9rdUdUV1MxDxuPDIrKCVPmDmt2NZH24hVu0uokDfiTP/ANa0GZajNqHZ+T4zSy7aXIcd1ISe4P3CfLnjpRLR+1djdcMUwFtLzVSuUB8wNse6kGindqoeORQ8EylZY2+Vh5VQO0WhvpcoliDPZSkiKQjkRzQ+v8RQarb3hZA6SBhnIJbI/wB2Nv3h9aMwa8ba34UtD8VvlpDkgeYA5j9nNYNp+t3+msPh5m4RtwsenlWi9mtYudU08ST28IQvkL0JBxy8/UYoLB8VeTyd60ouQzDIkIJB9Oh+nAalrp095CjwRBbibYLIcBttyRzwDjIbPLam+GK2tbfhja4upXaOPPid+EgAfmau2maebWASXbA3Dgl+HkuTnhHp/Gg86Np8NhNbJH4nDDjkxgtsT9Bk7CrUDQa3jBv4WCsRk48h4TU7UzdjT7ltOVDed0xhEnyl8bZ5bUEzNeqZiL92nHs3CMj1r3mg91Xe0XZi01VpLmNu4u2AzJ9l8DA4h9BuKsJ5VjnaLtFqh1O/sY5GmlhuZAkLtgTR5PgGOTAcuh60EPV9PksZ2gm4CwOAUbKn2NBLyJJLeW3nUyW8vzp5Y5EevrU+w1qz1KN/hpsPnEkEx4XU+XLBI/1D96lcQyHOIyxxnhUeMDz4eZ+hagzDXtHl0mdQW7y3lHFDMPtDyPkR1FXHsndpadlreQnB7xxtzJ4uX51Mlgtrq2ltbscdpL8zL80ZH2h5EVbP0bdkY7a2ilvJoboWc7tamI5Vs8nI88ch0/CgsPY7R5bW3jvNUUfHf4hjT/4Fds4/a5Z9sedWdE4jk1Avb63svASWmAyIk3bHnjyqszdodUa6WW1kSFF+WFkDq3vvufZv3aC/w22Z4pekecfUYqcQKrvZ3tHcam3dXlkIXzgSxvxI53zjOD0PMVY6DztSxXcV3egRrBu2kDL2l1F0yGW5ZgRzHWt6NZD23tJY9dv3lidUlkDRMVwHHCM4PXfNBm3aDSpb8NqtgSuoRDinRDhph99fUdR1qBpPbO7tUEF8nxMAOckbj1/qMVb2QxsHQYIqpdq9FTgbUrMYYH/qYQPl32ceh6+RoLfZa1pWspjvV4zjd2w6/vdf3vxqyWN9PpmjrZ6evd7lpJUX/EcnPToPVeKsCjkeJwyMysORB5VqHY6N30m1knld+9bj8TcjnG1BYYoWnIliZg8hBMi+JHJ6nod8bqAascOlxX6CCaR5EOO+lBxtyKcXMk+Z3APtQq1SfVBZ2OnngUGSSa4AyI17w4A8ycbD61erS3gsoI7e1TCoMAnmT50DmmoiXdvFGqoEBwqjkoXAH50burmG0tpbm5kEcEMbSSO3JVAySfpQzTx/6goJwe7Y8PnuBRSaGO4heGdA8UilXRtwwIwQaD1FKk0ayRklXUMCRjY17rzHGsaKiDCqMAeQr1QKoOrQWVxbNFqKxNC3ST/j19qmmqVrAurW+ke5RmRpCY2c8QI6AHp7UFW13QFileTShJPb4zhh4l9vMfnVSvI3RuJRgjIwRsR1BrUVvY3QZGG+7Q/VtLttUTidRFMeUiD+PnQYZ2l0JYVOoaehFoT/AIsY37lj/wBp6fhVx7KWl5f6VpFjYKO9ePjeRvliUN8x/wCB1qZqOmXGjT8U8CywMcNndJV8j5Zq8diLbT9N7OW8iQNbRSeJBKwZ2Xpv1G+BQGNE0yLSbGKztFPCg+ZjlmPUk+tF4LZn2DKWHSgVzq+MiM90p6/aP8qYtu/743BleMkbKDufU0F1t7dYm4vtYxUgVWbbW7m2iU3iCVepUHK/zovJqcCaTLqeJHgjhaYhF8RCgk4HntyoCFKm4H7yNH4WXiUNwtzFOUCqLfvaRwP8c0YhIwRJyP0qSaquo6azztJex94C7FXzyGTgZ9ulAB1SbTxcn9VrM0bHfI5HzXr5V4EssDCOVGHkHXBx7Vc9Ki02HAhhRJfNhv8AjUu+0+3vY+GeMNjk3Ij2NBnNyXmQiXDRtsBjIP0/nT1tE3BGgHBHGoVctyHl/Si2pdnLm1Z5bJmljxuu2QPbrUC2uVW4CToeLkNjj+lA/FEiAso8Q+0ef0HSvcEUkzFTkk8gM4/rRK006W4wQAqeeMVy707VLRxNp0y+H7IXbHqOdBPsdJOOK4yPTrRaCGOGFYYweBRgAnNALDtJJJGy3NoRKpxlTsfpzo3p12LuDj5ODhh60Epa7SpUCryyqykMAQehr1SoBl1pgYFoPm8if4Gh631zYSFJS0iDmrc1qx0zcW0VynDMnF5HqPagYtLuC8TiibfqDsabu9Js7mZJpYh3iNniXYn3oZeaPcWzGW0YsPT5h9Ov97UJ1XtXe6dYO3wxdkxxOu5Vc+I48wM7UFsu7y1sEBlcLkeFRzNVnUtYurpwiDuYDzC7k+5/lULJuj3jSNL3mGDc+KnUtJZOFI1OSeS0ChYIwYjBJwTyzRXTxqbrPLYrGMxMEMvIvjw/nipWmaEsREl2eJvudPr50bVQoAAAA5AUDGnm5+Cg+OCi54B3vCcji61IyaVKg7SpUqBUqVKg4agalpNtfqe9ThcjHGo3+vnU812gqmjdnbnT+Ozdo3t0Ym3k+6h+zjzG/XGMVY7a0jtx4BljzY8zT9doOV2lSoOUq6a5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2" name="AutoShape 6" descr="Smo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184" name="Picture 8" descr="Hive tool"/>
          <p:cNvPicPr>
            <a:picLocks noChangeAspect="1" noChangeArrowheads="1"/>
          </p:cNvPicPr>
          <p:nvPr/>
        </p:nvPicPr>
        <p:blipFill>
          <a:blip r:embed="rId5"/>
          <a:srcRect/>
          <a:stretch>
            <a:fillRect/>
          </a:stretch>
        </p:blipFill>
        <p:spPr bwMode="auto">
          <a:xfrm>
            <a:off x="5029200" y="3276600"/>
            <a:ext cx="3048000" cy="2209800"/>
          </a:xfrm>
          <a:prstGeom prst="rect">
            <a:avLst/>
          </a:prstGeom>
          <a:noFill/>
        </p:spPr>
      </p:pic>
      <p:pic>
        <p:nvPicPr>
          <p:cNvPr id="50186" name="Picture 10" descr="Smoker"/>
          <p:cNvPicPr>
            <a:picLocks noChangeAspect="1" noChangeArrowheads="1"/>
          </p:cNvPicPr>
          <p:nvPr/>
        </p:nvPicPr>
        <p:blipFill>
          <a:blip r:embed="rId6"/>
          <a:srcRect/>
          <a:stretch>
            <a:fillRect/>
          </a:stretch>
        </p:blipFill>
        <p:spPr bwMode="auto">
          <a:xfrm>
            <a:off x="5029200" y="1143000"/>
            <a:ext cx="2895600" cy="19812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14"/>
    </mc:Choice>
    <mc:Fallback xmlns="">
      <p:transition spd="slow" advTm="5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about the bees?</a:t>
            </a:r>
            <a:endParaRPr lang="en-US" sz="3600" dirty="0"/>
          </a:p>
        </p:txBody>
      </p:sp>
      <p:sp>
        <p:nvSpPr>
          <p:cNvPr id="3" name="Content Placeholder 2"/>
          <p:cNvSpPr>
            <a:spLocks noGrp="1"/>
          </p:cNvSpPr>
          <p:nvPr>
            <p:ph idx="1"/>
          </p:nvPr>
        </p:nvSpPr>
        <p:spPr/>
        <p:txBody>
          <a:bodyPr>
            <a:normAutofit fontScale="40000" lnSpcReduction="20000"/>
          </a:bodyPr>
          <a:lstStyle/>
          <a:p>
            <a:pPr>
              <a:buNone/>
            </a:pPr>
            <a:endParaRPr lang="en-US" sz="1000" dirty="0" smtClean="0"/>
          </a:p>
          <a:p>
            <a:pPr>
              <a:buNone/>
            </a:pPr>
            <a:r>
              <a:rPr lang="en-US" sz="5900" dirty="0" smtClean="0"/>
              <a:t>Beginners usually start with a package of bees which contains 2 or 3 lbs of young bees and a young queen in a small, separate cage. </a:t>
            </a:r>
          </a:p>
          <a:p>
            <a:pPr>
              <a:buNone/>
            </a:pPr>
            <a:r>
              <a:rPr lang="en-US" sz="5900" dirty="0" smtClean="0"/>
              <a:t>In many cases these can be ordered through local beekeeping associations – a service to their </a:t>
            </a:r>
          </a:p>
          <a:p>
            <a:pPr>
              <a:buNone/>
            </a:pPr>
            <a:r>
              <a:rPr lang="en-US" sz="5900" dirty="0" smtClean="0"/>
              <a:t>	members. </a:t>
            </a:r>
          </a:p>
          <a:p>
            <a:pPr>
              <a:buNone/>
            </a:pPr>
            <a:endParaRPr lang="en-US" sz="3100" dirty="0" smtClean="0"/>
          </a:p>
          <a:p>
            <a:pPr>
              <a:buNone/>
            </a:pPr>
            <a:endParaRPr lang="en-US" sz="3100" dirty="0" smtClean="0"/>
          </a:p>
          <a:p>
            <a:pPr>
              <a:buNone/>
            </a:pPr>
            <a:endParaRPr lang="en-US" sz="3100" dirty="0" smtClean="0"/>
          </a:p>
          <a:p>
            <a:pPr>
              <a:buNone/>
            </a:pPr>
            <a:endParaRPr lang="en-US" sz="3100" dirty="0" smtClean="0"/>
          </a:p>
          <a:p>
            <a:pPr>
              <a:buNone/>
            </a:pPr>
            <a:endParaRPr lang="en-US" sz="3100" dirty="0" smtClean="0"/>
          </a:p>
          <a:p>
            <a:pPr>
              <a:buNone/>
            </a:pPr>
            <a:endParaRPr lang="en-US" sz="3100" dirty="0" smtClean="0"/>
          </a:p>
          <a:p>
            <a:pPr>
              <a:buNone/>
            </a:pPr>
            <a:r>
              <a:rPr lang="en-US" sz="1000" dirty="0" smtClean="0"/>
              <a:t>			</a:t>
            </a:r>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r>
              <a:rPr lang="en-US" sz="1000" dirty="0" smtClean="0"/>
              <a:t>					</a:t>
            </a:r>
            <a:r>
              <a:rPr lang="en-US" sz="2100" dirty="0" smtClean="0"/>
              <a:t>Western Bee Supplies, Inc.</a:t>
            </a:r>
          </a:p>
          <a:p>
            <a:pPr>
              <a:buNone/>
            </a:pPr>
            <a:endParaRPr lang="en-US" sz="3100" dirty="0" smtClean="0"/>
          </a:p>
          <a:p>
            <a:pPr>
              <a:buNone/>
            </a:pPr>
            <a:endParaRPr lang="en-US" sz="5100" dirty="0" smtClean="0"/>
          </a:p>
          <a:p>
            <a:pPr>
              <a:buNone/>
            </a:pPr>
            <a:endParaRPr lang="en-US" sz="5100" dirty="0" smtClean="0"/>
          </a:p>
          <a:p>
            <a:pPr>
              <a:buNone/>
            </a:pPr>
            <a:endParaRPr lang="en-US" sz="5100" dirty="0" smtClean="0"/>
          </a:p>
          <a:p>
            <a:pPr>
              <a:buNone/>
            </a:pPr>
            <a:endParaRPr lang="en-US" sz="5100" dirty="0" smtClean="0"/>
          </a:p>
          <a:p>
            <a:pPr>
              <a:buNone/>
            </a:pPr>
            <a:endParaRPr lang="en-US" sz="5100" dirty="0" smtClean="0"/>
          </a:p>
          <a:p>
            <a:pPr>
              <a:buNone/>
            </a:pPr>
            <a:endParaRPr lang="en-US" sz="51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2500" dirty="0" smtClean="0"/>
          </a:p>
        </p:txBody>
      </p:sp>
      <p:sp>
        <p:nvSpPr>
          <p:cNvPr id="4" name="Rectangle 3"/>
          <p:cNvSpPr/>
          <p:nvPr/>
        </p:nvSpPr>
        <p:spPr>
          <a:xfrm>
            <a:off x="2895600" y="3200400"/>
            <a:ext cx="184731" cy="2031325"/>
          </a:xfrm>
          <a:prstGeom prst="rect">
            <a:avLst/>
          </a:prstGeom>
        </p:spPr>
        <p:txBody>
          <a:bodyPr wrap="none">
            <a:spAutoFit/>
          </a:bodyPr>
          <a:lstStyle/>
          <a:p>
            <a:endParaRPr lang="en-US" u="sng" dirty="0" smtClean="0">
              <a:hlinkClick r:id="rId5"/>
            </a:endParaRPr>
          </a:p>
          <a:p>
            <a:endParaRPr lang="en-US" u="sng" dirty="0" smtClean="0">
              <a:hlinkClick r:id="rId5"/>
            </a:endParaRPr>
          </a:p>
          <a:p>
            <a:endParaRPr lang="en-US" u="sng" dirty="0" smtClean="0">
              <a:hlinkClick r:id="rId5"/>
            </a:endParaRPr>
          </a:p>
          <a:p>
            <a:endParaRPr lang="en-US" u="sng" dirty="0" smtClean="0">
              <a:hlinkClick r:id="rId5"/>
            </a:endParaRPr>
          </a:p>
          <a:p>
            <a:endParaRPr lang="en-US" u="sng" dirty="0" smtClean="0">
              <a:hlinkClick r:id="rId5"/>
            </a:endParaRPr>
          </a:p>
          <a:p>
            <a:endParaRPr lang="en-US" u="sng" dirty="0" smtClean="0">
              <a:hlinkClick r:id="rId5"/>
            </a:endParaRPr>
          </a:p>
          <a:p>
            <a:endParaRPr lang="en-US" u="sng" dirty="0" smtClean="0">
              <a:hlinkClick r:id="rId5"/>
            </a:endParaRPr>
          </a:p>
        </p:txBody>
      </p:sp>
      <p:sp>
        <p:nvSpPr>
          <p:cNvPr id="62466" name="AutoShape 2" descr="data:image/jpeg;base64,/9j/4AAQSkZJRgABAQAAAQABAAD/2wCEAAkGBxMTEhUUExQWFRUXFxoaGBgXGRgaFxwcGBwYGhkYGhgYHSghGBwlHBocITEhJSktLi4uFx8zODMsNygtLisBCgoKDg0OGxAQGiwmICQsLCwsLCwvLCwsLCwsLCwsLCwsLCwsLCwsLCwsLCwsLCwsLCwsLCwsLCwsLCwsLCwsLP/AABEIALcBEwMBIgACEQEDEQH/xAAcAAAABwEBAAAAAAAAAAAAAAAAAgMEBQYHAQj/xABHEAABAgQDBQUEBwcDAgYDAAABAhEAAyExBBJBBSJRYXEGEzKBkaGxwdEHM0JSYoLwFCNykqLC4RVDsiTxU3N0g5PSFyVE/8QAGQEAAwEBAQAAAAAAAAAAAAAAAAECBAMF/8QAJREAAgICAgIDAQADAQAAAAAAAAECEQMxEiFBUQQTYXEykfAU/9oADAMBAAIRAxEAPwChiDgRxIgyQ8ecbEdAgyREphNgYhYfuyhP3l7o9DU+QiRldn5SfrJhWeCKD1Ln3RMpJbKSsrgEPsJsmdM8KCBxNB6m/lFnkS5Uv6uWlJ4mquupgLxb0cknQAk+ia+scJZvSLUCOw/Z1KfrZn5UCvqflExh5OHlVRKSDxUCpXlmt5COy8HMOmQcy3sHzhQYWWBUlfEWH+fbE3kkOojXHYuUoFJlhRN2Feu7bzaIT/QJpqAluZaLWgJZkpCeQrBgkcfWO0MbW2SyrSOz63GdSUA9VH+mg8zC6uzdd2aD1T/mLF3YEGEiYfCBHXiBV1dm5g+0j2/KE1dnZw+76t8IuQwihcgdIKqUBV/16wOAJoo69lTgWyE8xaCJ2TOP+2qLn3S7iZ5UMOJGd94hvL9CJURsz+bs6am8pf8AKflDaZJUm6SOoI98aeufwEJLL3Hy9IpwQjMDHCI01eGQQxSGNWIBHoYaT9kYcj6pPUDL7mhcP0DPY48Xab2ew/3SOQUfiYZr7NSzZSx6H4RPEdFUMCJ49nNBMq+qG+MRu0NnmVdaVVaj060byeEFDKOtHIEFioBjggRyHYUdeOLNDHISmrYHpFIloj8JKchy3zibThEkAihev64RGbPxUs0mJZ9Rp1EWfA4eUU0mDO4ATx5xvi6XZkr0M0TJktQzEqCagEkp9IVmbVzKJyhD3CXb0MLKQUqII5wxxCGegiXGO0VbHQWj7ogRFZ/08CF0BN9nOzE7GJUqXlyoUEqc1rWg19Y0Tsd2fGFziZLfMzKUkKYh3AIDpFYzTs/2gnYNZVKUwU2dJAIIB52N6840DtL2/Vg56UKkJmIIJCkrKVNmUmoykGgB/NHHHG9FzlQ77aJH7syg/iBCAo1ozgW1vFcRgZp+yEc1Fv6U/ExM4X6V8GukyXORx3UrT/Scx9ImML2u2VNBPfyk6HvHle1YTET+IpScmEc1Kirf6MU+NM1XRCgj3MR6xybMyDKgpl9Uig6GgPNo0vCJlLAMqaFBqZFJWPjHZuAJuQocFJ+Rhr40Vor7/ZmCsSGcqcDV3hNG0H8CFn8rCNBmdnkVJw8gkv4UpSeVSkm768IbzdgS3+pWj+Ekj/lT01g+mXstZo+inSZizcN1h4gdBE1/oiK5Zi0H8Ydv6QD6wkdiaCehSuCiAT0CSr3QLFIf2xYwEwDR4P3yjxAh0djT0uyEnnmb/k0EXgpwvLV5DMP6XgqQXFiAVz9YOok0uPJobzlJT42T1pB5K0kbpHtibKoEuWkWSE+QeDpQHgZRxMdCmoKwWAsJUENIIcxjvdHUw+QqEyv8Pu+cJLL6NB58xKdREXM25LzZAQpZ00A4v8niXIqh2tA0f2wwxagRlGZZNGSD7xbyrDrD7PmzvGvKnglv8j330i04ImUlk5QBwSB8II1ImU60VGVsudMDLJSnhx6nX3cof4fZaUCjeYEWn/Ul8jA/1JX3Un9dY6LFD2cXkk/BVZmBlm8uUr8iX9WhuvY2HN5CfJx7iItczHpIIMtLt91/ZV4iv2dIHzofdBKKWmCkyvzdgYU/7Sk9FKb2kw2V2WwpsuaPMH+2LaMG+jesKIwyUVAbmf8ANoh0O2VFPYSWWPerA4FKXI5V+ESKOyWDQC8vNS8xRIHNrQ+xu2kIdt5XK3rFdxe0FzDvKvYWHpHJzSLSbI1fZfBS0ZEBc1YUTnUvKLUBys46cYiZezJgcMkg2YgelYsRTRyWENZmLqAijfa1/wAQ45slg4RK/OE2WWLuNDU8o7LxjhlJrxEPMYjffl61huoR2+9rZH1piDJ4+yOwfLyjkV969C+p+xvLQ5A4lq84sv0lSzLThpM365MsO1UKGVKKK6y/aYrAtF5+k1PfYTA4kVeWATzZNPar0gxOmLIrRnctKUsSVWdk8eDn2wZHFSaM5BuxLZkk8CfYIRmID+IEA0090F7tlkFx5ghiLA15RtMwtJmELc3FlOyh/Lfj5RObO7U4yU5RiZ4NSUlZIAGoTMdIHJvs84hwBZSaMGa7Fi4NG6dYOrLlQEk5g4Kmpcs3LKwrwh9AXOV9JePRk/ey532lJWgZgA7gmVkFA3obxaP/AMoTEZRNwgW9+6WzeGyViviGuhjJwcrKSkuQRo1Qz1vY34Q5VPIzArMwIq9AWUALECjlurxLihmx4X6TMEsPMROlfxoChTh3alElqs0P0dotnTCxnSXdmWe7L9FsXjGf29e6ohsq+8B1GYCwBrVOa2rR3ETQtRUUAoILAsauSPExJAJFqhHMRLxpjUmje5OBkLAMtXMFC/ik1hX9iUBSYT1ZXvjz7OQkISZZKZpKiQlgoKAAIpelfPrGx/RriFLwMsrUVLzLClKJJJzE1LF2BA6AQnja8gpEwcNMNyhYexBHGlD0hNWzUk1kJ5lOX4AH2xX+3/aSfgO5MoJUlebN3gUWbKEsXSdecRGzvpPmkOvCpVu5iZUxVA4DkFDAPYvE8ZFckW+ZsaSbomJ5jN81PDCZsCVpOUn+IU9SEwns36TMNMH1c5FCapBFOOQlX9MS+D7Z4Cb/AP0SwdQvMnrVYES8ae0WsslpkX/oExv3cxKvI+9LiKttFMxM4pykzE0NTkbS/ivoI1GT3E2qDLWPwFJ/4mBM2XLOhHQ8IiWFNddFxztbMtl7ImTGM5TChyCwN/PziSlbNQm0Xlew0Hh6D3iGk3s4NCPVXzaOf/nD7rKkvBHQ/rzEcRImaH0b4GLJN7OkWf2Ea8AIbr2PMT/lJ+BML6mg5ohiZou/9X+YSXiFfe9z/wDGJdWGmjQHoW/5AQfZQmd/LzIU2a9CLcQTD4MOSInCbNmledSsqSGym/Whp6RMJlhH6+MWmbh0G6QfK8UrtsRLUkA5UlNQ9DzhThwVhF8nQljtsIT4d48rDz+UVraW1lK8amGgFB5DWEDMUrwpLcVU9BCK8KkAqUsBqPTM50A/xGa5SO1KIiZpU1Qka5qE+Wn6pB5kxEs0cqPMG3E8KwiUnKQCpmubno1hDZCappQ+r8f17YOKQOVh9oTlqAGv9I58oLgwFVI1F/bC2MQyWFP18oQkrygDQecUSF2imx8vj8YYmH+0R4fP4QwMBS0FjsCBABHAxfcOn9p2GtF1YeYW6KPuab7IoKRF++jH95LxuGP+5JzJ6h0v6lPpHeOzlLRmoSC56HoRy1hVKknMAH+6bF9Az9YVxGHdSk0ACjXrUCE5KUhCSpyQuzfYoXBNOPpG9O1Zl0xTZ5KyEf7gICNb0YhiDp7YVTMUN0jMcpBLOxcNTyNevGEkqsWy1Pt15/4hRC8qSWNaAqYt94Wsx6iKEdmzMplZSRqfwqepHAMAdYE+SVGYpJdme1QaEigo/vMEmygAErLZS7XIzNUMHqwpow4wsucd8MSCKFqioLcCHHv4w1+AK7OxKkIchRDEAMLh8pcFtf6odTyFISmc5IDpy2A0DHoSeghCZKARlzbjJ+yKlQOYA8tf4hDkrDJBGbKnIFAbgZ+JoFJ9jQv2hCKkVQsVmMlSJiWSQATRVHzPq/DhGrfRFiFqw01KwN2cSG4KSktunQuK1pGUmX+8ZBKUk5UroPE1z1p1VGm/RhJlqlzEZlOnKSAVJUkgrQ24Q4YBn+ED/Rin0vyf3EhXCYdDqk0q/CMwkSjdJAUkpq5YhRZr1OjcC8ax9JWBP7Cs51qAUk5VAOA5FFJAOrVeMkyb4YBJASbEpNPE546XaF7AksDiBLmKCUhQmSnUlIHjocoSKqIYpbV9YL3qcqz9U5TQndy1JAJ+6oBJNyCaVhmJK0OSpJCll1AOA1AxSLVHm9YEqUQoozKQHZQLsXpqX0qW0EPpoCVm4od1nWB32VYZNm3VIOj2IccqxzY228ahQbETgxSFIVMVlApUAvxr5XhtOwbJUCSCgkkLqU5fE4U7dOcCViwVICgEFyHYsxAAS6tBb0g/gFqX212hImTJSpyJikKIGaWggh/w5SaO1naJcfSJikGaJmGQvukhaspKGTkzlSsxU1NNHjP9oYWanKVzCqcvKrM7uBzBAAbjqWg2IM5CDMMxRE1WWa28pQcX1om1YXFBZpkv6TpIKRMkTU5g4KGWmtQHpUw9lfSLgSzzVS9CFylk+qHAjJ8IAsEJ8csbgUajKDRw5fh0hspYZSCvMV5FJFSqnjAd3cOT/DC4J9D5G9YftJg5lE4iSSdM6QfQl4fd3LWHypUOIY+0R56m4BUtbEOBnSrSj+EVHIvHNnLSRLWkmUe8CFd2oihSSC4q73rC4X2g5HoL9gliwKehIhrjdhy5vj3v4gFcePWMm2Zt3G5CpGImtLKQsZs4FsoGZ3JAPnD0duNoy/EZS2mKQoLTUEOWGTK9Gr1iXEqyw9r9kSsJh14jI4SRRJKfEQkcmcxRCszFqJdgSz6CNA2VtI7UwU1GIlpAK8ishI8PdrBq7X46RSsTICFzUB2StQHkSA51jN8iNRv9OuKVsQXSz3b/ALQ0Vp1Pvh1M+PwENZ/z98YjQgYhb+sFw/i9YUmJDCDYVFzy+MUIb7RFvP4Qzh7jA6vX3mG+UdYLGtCUCFHgQWKiFSYtf0Z4zu9oSuEwKQfMOP6kiKomHWzsSZU2XMF0LSr+Ug/CO6dOyatDjtlhe4xc+W32iw41Lf0tEDLUSKkuBThe0aF9LuDAxSZqRSYhKuRcN/YPWM/SqrEMBce6N2L/ABoyS2KyywI4tfRq/rzhZZZg5UlnHFlXHIw3WzlnbR72184WlgAgu4evlVosQvjJdAXG+d0E72o3uGn6sczM61qKhLUlBUAXUDlFEizEs/lzhKSQW3UlnICntSjgjn6QJW8tkJUQbDVmrUdL9IYgSMOVIISz1OUig0LPrRqddYd4KeDLUFBJYEndZVqKTWpt7IbomhAVLI3iQysx3buG5hh5GHa8RLQ6DLzFWrGnQm+lC1TAISxEoBWUeApdIYHKTYddHGr2i+/ResJnTQhjmwwWWdsyCGB9T6RQcPKPiFU7yWys2oSa04aamLf9Gikox4SBlziYMpZ6oCmLVJ3T6QMZo/bXDiZgJ40yOOiSFceAjEFSClbbpCglW+kq3TUMSd1webOaRvm2cG+Emyw/1K0gka5CBV+MYTJkFROZSWUlk5kOXSHoV2pT8pDxPkfgBxIEpWHylQVMzpUlVMpQEpAAFs1W1eH6J6VmaTLeYtJSEabpBSCUsQGJJPECkRBQgoUy95IKklJuQ1SA1eA5PD3DY5JzqLJUtTsGFS28OQL31iq8oQVSlEEpW0xSSlQV4lVcl+JHpDLGyDlFCCAwJKn3LsVVFbuIWVhpmfOC32klkpJZz/ESQL8HjiJi70U26QAQWcuNSRVydYpdEiWGWFSihW6ob2dRyu7033cjSmvOHi5yqCYM6SrMk8CxdTm6q2akIhCVrSAKKLcA5SWUpqitqiwjk2YZaTKCmAILOfE5Ba5zV1+9Axi/chaMwSUZAFLynKySQFElTPUi3EUvA/YQkBl5VoygE1GUktYgPodA8NpcpUzOQcqvCpIYaADiSd1yeMFlYdDhBVVRCXJFDTdqSpq34jhA1QiRRj2KjOBzJSWLPU1IYPVnrCasIhctUxCnUgIKwGYEhe6lhwCT+aDBYVOQhSWABlqVRjoDWtiA+rQtNwy0pIQxTMcZWqruyxbePNyLgiJtJldjTDyAQWmEJUyrkHdIdOV/ExOnvjmBxq1qZRJOZSwwNSU3BAFXJq8N9oS1AI7sFKc1mFC5zJTZ2a/OHcjFCWDmSCruykEDRSeI1dtYNr2GjasB2el4fDtKUpIyZi5d1M5JJrUiMrw+KM7NMVdZKj5knWNrnq/6dX/kn/jGD7NURKS0YPlPpGjEtjnEmnmPhDWaXhfFGnpCBEYjQg8xdhDjDinoPfDTXyhwmaESypRYCp8opCY0xamPl84aKmQpiFksVBjlFOHXnCBgeylo4TAgsdgsCOSY6VQVCCbCHEvCHU+kd20tkIu/ax5+ysFiLqQnIT/DT+xXrGczVKUoAJKjoA556XjTNjyu92NiJP8A4UzMP4VMT/fGZpfdBdKvvB34eca8MjNkXYecq16XBZwXqmnQQpNUVtlSBlFhZunGnshCVJUdCWd7m1yeXOFpayGZVgS3D5uI7nMNIQpRZPL2loVdSQpt2uVRe9jlaxqAfSEkTFy3bdzpDHUChcEW0jsiWo2LnxDVzR25/wCIYDybKVKykoUlbglwzpuCxHK/4RSB3JUDMUveBAqp3KiSA4s+U+cIqmFaSkksKh61fTXy6R0KQ5GUEOygix8xRuXIw1ZLDypa99TZQFCwUUlQJp1DnoLxNdjZqk7RwyiXImAFTMCFAoHOx9kRXfnICVjcHhJLEO5BAvU1fkIfbH2pKlzc1aTUKlkAgUWmhAdhU+ZhOxnoGZLcEceT6c486TMOoqTTKUm9KEBlbyi13J5MGj0cry9pjz9tXAPNxQArLmrPhJYBeU1NgDXrQO0StgNQZSgSSaKNiSplgsTlpxHuEJJ2cU5QX3lFgBdmAyBPiAcC8OMFJTerOUmmbKTTeSndVztBp2PCxLkLSEALooODmWWz0O7QilAyUmkUn2FDPvsqkkhSmsXYBycu6AVGj0JHsaHRxJIMvKkJUxUQAnwvoNHrVVW6wljsOqUFAVSoAZXBCS9xlc0JBJex5wrtPFy1rK0ApzZQQoOLAPlB3Rdn4Q6TFoSxJKQHAAJbOmtQwKilNqEFngicOlRKVKfMXBYEFWocUfVzaFJicn2szsLBwGd3s/OC4dKZeWYClQrQFKikqspJJZWthqRD0ATZoUsEJCRlAD5rg3YFk2uecDH4BeUsHvRILmocCwYXeO4iUEy6VXMIq5dmJypPDiwjs4qXkPNgHAHQXITo5Z4LdiEMDjFkqzAK8qkAhJSLJIoKlzzh+jETErCEEqEsulNADm8QFmHQ8IjZs4hbFLqCbgu9w5ubasOMdwJBVuqOZhk4vqzuRTloYGlsf4OZchZmgKJStwQnd5ukqqUil3h8ZL4YzCRmyrQwYkKAVlS5BvSvOIZMqYVZl+JJdwWNBUgngeAh3tSZnWEBsqrKYB7MDa1RaCrQX2eipo/cE690f+MYPs8fuU/rWN5yn9mbXuf7IwfZ6T3KeQ+Meb8rSNWEPNqny+cJaQoPCenzhM6RiNAdKaekJzUZzXwIJP8AEofBPv6Qso0yjxKIA5cT5fIawrLlgICRa3taOi6IfZGY473kIbGHW0AyyIamEy1o48CA0dgATTCiYIBCiRDEi4fR3NBXPkG02UfVNPco+kZ9tCWypiSB4qlqjUt6xaOzGL7rEyl/iY9FAp+MQ/bzDZMZMCSzqcfmOYexQEavjy0v+9nHMiFkzlKLBRGUKKSac9OLQVEx3fzht9kMQSSKA1EOpaAhW+CoCpS7FrO+hB0MbkZhygB0KcZVFq6MwI9CPZDnvUyyvKxyqIQeaVBlUpVPWpHlG46clRdKQn+Hw+Vf1WFlrWAmWTQVA/iq9nMOgHmBxGV1agG9CQvcIDW8T+QgkuU6QWcO12rcU4XhGUg1pYPWh/x/3hRE4s2hIJe9Le/3QAKolgLSVpSkEEBhm1u/GvthbAya5gSVJcs1uYFtWrxEJSUIcnMSlNWIAD6O1Tr7YcYCWMpUx1zZAaBRBDnUE6cAOEPwSeisFOzy0L0UhJ4XAMYl21kNj8QnNkGYGmZROcZnYGo9zExrHY/E5sFIPiKUJQpg6nRulxoaO3OMz+k+WRjlGpStCSU0Dkpytx0rwpSIWxsr18xCmNmSGSouGLXqfs8YSxMxRTJE0KGpegLuoDK5LsqpozQkieXpZ3dTAA7oBcgkjgAOEL42eqmZCXTL4ll1JzZr2Kaj7rxVBYZU4pS0tQmJmJ/eccqSCA120GtDxYjaM2UruwknL4jmqUiuUFI1Y82aOSlqRnyAKC0JLHxAnMbVJVyIFAKQhh5HdnMUkpDWZr1DW0Lkl4aEGxGGMqYlJ3aFjoHJS4VYVBdhpByhcsfVZlBkZixBS1g7kDmL0hxtHaRmLQpSEryO9w4UsqKcx+6VXDv6wkoiYlUx8qBZJLKIbVqkJNA7Owvq3+gEloyyqvlWjMCx1ejDey6XBcQ/wSkyxkKTMQpJJBKWKQxBQoJ/dkGlSXcwwwePmCX3akCYkp1FgaWHhqKAnqIaIxBlpeik77gtulwHcUB5MYKYBZWIK3Ci6jrxYO5IokDmTrDvEICZMlQLqKaMBl3cwB0DXpCkrCIUJayQ/eZCHGYksHD8joweE9pbKyS86izuUglyWGWjZqk6Dn5q1dAHxO0UiYChQYpD0oSwNqACphskLamivs67wLUYAPBsZs9OdIUp1KSSD+JxlBdyB8+UNsMlSVBY3lIUdKsDXiQAOkNKINs9LFb4bMaPJf1RGF7HDyUvwPvMbcFk4Nzf9nf+iMR2Gf3Keh95jzvlaRpxeRaYhhTgf7oRSKB+cO1i/Q/GGGJUFqEvQB1+dQnzueXWMaR3sVwSXdZ+0d3kkfE3Plwg0pW836u8Gz0HnHELtxb4f5ihEZjjvmG5hXFHfMIwnstaBAgrwIAFAmOgQqpDFoIogRQg6FNUXFfSJL6WcO5k4hNpktJ9n+UxBLmnSLMZM3FbPAmoKggKElSb0ei20CkpblHfEuLOWTtGap8LihevMf4jiV63hzOwa0UUkj9afOEu7BUAd16Pp1Mbl+GUMtTndLdbwolKkrSVVYg30DUHKEMKRnDsANS+lrVhaXiirLnLpAID6B1Kb+Yn1ikwHasTRbmii96Xe2sN8xUA5p7YNKxCCQFi+ovoxbl8oXw1UNlBZQq1WVza1PaIpdCBhJQWcpdzYqfLVuHy5RKYRCshSqWVjVQzgoIozJLGo4X6QhOCEBiQVCYUcykC/KtH5coEnEEOU5jxAsc1Q7V994TdgbZ9GWJ7zAJ1yzJgN9VlTeihFN+l7D/9TKVcqQABl+6S4JJDC1eQie+h6Z/0s5JTlInvW28hAoOG7Ef9MMkvhVAqr3qXDfhI97RHkDP5SF5VkJHhVmYuvQt9193N0ML4HC95LJACmKcxKqoSSohXJNXLWvDKcCwYumjEUAysC6QQ9TTiawc5UVDu+UpqFDiwIYOAQT5RYDtK0Jzy0FKu8LZw7EJ4FVSTxpaG8tRQ8pQdJLhNHamg8IoKG8cnKl71ChOVxdgQCKk2FqRzETsuQFyzKJSACosKil73cC8CQBVYxJS9lpmBj+EBQrRncAMK11rBcXJSStj9kEsHqXvV1H0F+sdTIVPdblSgGd3WONbC1SHhR0lTkM+VgKOa2GoBuqKuhBVPKmoCah2KRYOliGtmrUmF1YvuFKUEAoWWSXII4FJJq73bQw1wmDVNKglyrMQACCwchgLDSt4aYnEGYoZnBZI+7a7C7auAIKsB7RUwFRKUqcsSSz5QTxJArppA2pKUkKyF0JNDexuwuaOxOsKLwqp2VCNGCU/aIJA8L2YcTbWOYHDTWXIKSFZwGpTKVOACA1xUA2MJAGlyCsBWdLVUc1U3F8tzTXWF8SEop4hNTmIFNXdVg1/SIzFYTuphC2ScoIq/iLgA2KiCKC1oICrukm4S28XdNTQEuTU6DWBq/IHo6UhsAA7/APTAPp9XeMR2EWlgfhPvP+I2nCKfZyG1wqa/+0Iw3B4hMuSlajQZhSpLkgADUksG5xg+QrSNOMkMbiMtEh1qcJHnUnkBUwREkJAArckm5JZyY5gZSt6ZM8agaaIGiR8TqYWm2HQ/CMeujqjuWg6GDJSw/L8oE2n8p+EGI+XuhgQmO+sV1hvC2LO+rrCJhM6I5AjsCACU27LYgpsfcaj4xEgRbdp4TvBTWz8rCK9NwpBYhjGzNDjI4Y5WhrkiW2PtjE4YfuVApdyhXhPpUHpEf3bQpLeIV+Cn+low/aTBYgZcVIMlZcFQDpPHeSK+aYLtHsFJnJEzDzUzEtRiPe7e0RXxl1rDjDrSlWZBVLUNUFvUWPnFp0Q4pkLtfslOkOwetA3m1any4RAT8MZe6ote3pXhGt4LtMpss4Imp5jKrzbdPoINitnYDF0cS1l2zMCX0D0PkYtZWt9kPGZDIngLBKc3LnDrDzAVOoUJrr5trT3Rdtp9gFITuoCw+hY+msVefshaJngoPsmj8jUaecdY5YtkOLQ0Mw0oCfd5CHP7aoBKKCtw+XqWvDXF4tYAQwSHJ43ADOSSwZ25wjnBASDV3Y+H2R1XeyDXfonnky8VUKIVLmAJLmhVRvygQ++mBD4eQtnacU1LFloVV/s+EeyK39DKwnFT0gtnkpU3DIpmH88W36V0Ps9R+7Mlq4nxZf7oQGSYckqdcwJWkBsw3l1qA9KCm9RmvBl4/vJitwZXKmcMkkKFw265cJHAQySCWJFA5B3i7sGJ0S4duJPSCzJhDnwqNKacg+vM2jpSESk1JJ7lYyKumgBJobNdjU+yG06SwKV0+yKuCHqDV+MFxU+ZMWkFiQkB6BzcOddKC/nAn4lSpjzQcxJJAHkOQHAO9IWgFUzFy1Z5YKCCACBo2twkNpeBgbgq8IU7gBqOACDcPYGCSlhIAUklLl01fNoQLkvrHcEZbauxLXrcB/tK0pQVgAebSnDvgqSSN3eNvE1S1qg0FY5iMI6Fq8C5bKUkuHFUu3iO8RQtDaWreUapLgOS9DXkAr8XAwMThyy0kgrctW4ZqazHLQVXVgETij3QKkuAQEFw4YAkH7IAcc6w72hi1IUmcFAqWGdRDnMFAlXAMfM+cR6Zy1JTKZggmvWtXoC5HpA2nKSnIBMCny2rQAmrOonk+sUlTEPTmnutX1uVIpTMAVK3ftW5iGWEmrlkSwl0qplIF62GhoHLwlLdCk5VbtLOwcF3Gg5Ew/xKlHIpVcjGo3lGtXsl+XAwmM3jZ5//AFsujD9jTSjD90KfrhGI7KwIWlK1F2ByJ0SXJKv4jG2bJUF7KlEWODQR/wDEOMY9sX6lPn7zHn/ItI04+x63uVBF/Z/XCDKN/wA0EP2evyjEjsdnm/SFRfzHvhJevVMLpH69YsRXcV4j1hMR3EHeV1jqUwnss5HY60CAZe0ITa6b9OPz8ob4/ZZU7s4J4ZmvppFi2Ti5CB9qUbkslaC7fZIzJ5AFoPjZ0qYqhBLABWig1CxboxqCI9pxjJUzz02n0Z5Ow2RTGCmVyi3bTwAmaNlHPd6vVvnaICajISCK87dQ1xGDLB43+GiMuRHHCkwQob9fGHkxZ40hJxbWOXNl8Rrmg6cY1DbgYJNlcIbTJJEPkmFMnMBt+ZLpKWUj7p3kfym3k0SMztVKmEJxUpBoXUmtOhqngzl4pxDQTKklyATzgDouatgYXEgmTMSoXIcZg2js4HIp4RXtpdjFoLhKgACyhUE6F3p0FYSlTrE6WIoR0IsYmcD2ino+2JieCxX+cV9XgjklHQnjTEfovwq5OOBVTNLWn/iv1dPtjRO3qQvZ+IT+DNX8Ckqc/wAsVnD7awkwp71BkKFlEbvUTE0HUgRNz8AubImS0TRMlTUFLFQNFBt2Zf1eNEc7e0cZYqMVlzLNWhuWLG5LdTBpqpeUMFkuxU4YpOjAdOHSJ/bPZSZIbIlYb72Xi4ANHNg+vlEHPwcwDfSfxFmIravtobiNMZxfk5NNBkTchykOg1yuxDpcFJ0uCXg0w56qNvjrzNPZCGDmKCVBOoY0DkaAE26coUnyk5TQiYFDKEucwrmA5ilevCK8iH+bMAmYFOm6kpcZS28pr2sC9dYjcVhwFkBQIYMRw4Gm4G0uYdStqzhKEvMkpzEsQCS2gUaq6uwaEZUl0pcMCokEak2ua28RgXQD2fiUnIZYYZSF3qRSvAFvPzg+InyChC5bpaxUqpqMpdNPIUMMkYQpOUuxBJ4Ejw1+1e9hXlDvDJkkOo7wZIDUBAzOTYvYC7wdANcTiB4lCrUYtpW7hCTrrC2M2clXdmUQQokag0DeG50qTrCBkpVKU1FJO6NSFkuSk3II/qhLDTiggpVxc6uCPXoKQ/4A1EtQoxAT4rMN3rleo1MSctZUgJzHMWSDr0KrrqYVWFAZ1PlIIUpmBp4Xsm13+yYEqVKDkk1FWLV4gAOwHX5FpgbtsJDbKlDhg0izf7XCMc2Mf3I/N7zGw9ni+yZP/pAPSW0Y7sL6ofm95jB8nRoxD9X/ANo4gUEdXr0V8ICNIxo7AF/zD2QopTDo/ugg06n2A/KENoT2GUXPsozw7GkQUlyHhYCDIksGEGCYVl0EaOQoRzgQwo16RsqTOTkSWtQ6UB08uGkN53ZychToIWKEix/KbHoPSHGzgtL/ALmuUh8q3tTVvRoNM2rNlrrLpSjKSrTnX0j22ls81NjKTOUheWYFVFrEGvhf3WLxGbZwoWrLly0dOjjil7D8OkXTA7VROACkA9WJ5ecI7Q2HLmg92rKp3yqJZ/M0PMGJlG12NOmZVitnrTz5ajyhmEVrSsX3aOy1p3Jycv3Zgt0Jsf1aIPaWDIYTUl23VA3GldehjHk+N5iaIZvZAljCRTyh7icEUE1zDQj4g1EIRklFp9ndOxouQIRVh4fxwh4XJodJkaEEQqgQ7MscIKZXCHysVHJK4cYacpBzSlqlKOqCwPVPhV5gw1KWguaH/Bf0tWC7Xz00nS0YhGpACF+aS6FH+WJBM7Z2MISlZkTfuKGVzShSqix/CdIonfEQVExBDLSFaVD+0xak/JDinou+K7CkAlKUTXBtu1e7aUOh05xW8ZsDIHUFIyPQgcBu/eBNGAcmlYPgdozpTdzOUkD7C99HJgS6fykRZcL26BZOLkEs+/LBUluafEA2gzR2hl/f9nOWIzXGSAJhSbm2bwngcwApyAo1bQyVNXbL6UflSw5CNlVsnZ+OGeTNAUn7ptwzJ8Sb8oYY/sZOR4cs1LMKVvcqTvDjY2jRHJ7OTgZynZ6yAKilLj8o0HQR2fs4pBJLpBCiaBswAAABLRY5qlSyrMlYIDWKgC+rMoDnl4ecXtbHy1DIjKVsBmCRksG0BJ5lzxjopWQ0RJ2iHYutBAZ+bCoAJag1brWEwUZipD5Q7g34GovV7WhvOwwCaXBAV1egLXppzhTDoU7m4e9NaAkeG1gIpUA7w83KVpStYlEHMAHdxXdJA41MEWDQSsyhUuASCeCtSeQLQk4BINy53S1KWFgHDuYVw+GWAqYlTCrB6qPTXrBYG97HGXZiEszYW3RB/XnGPbB+pT+b4xrfZ9ebZUtWpwxDm9EqoT1jJOz/ANQPze8xgz6NGMkVi/RUElQdZv0VCPeBIc29/IRkZ3SOzZwQAdasOrxHqLlzcwYkqOY39g5CDBMc9nRKhMpjgDwsUfr5w2mYgC1fd/mOkY2JuhQIH6ECGRxKuJgR0+sjmbYnaJWSJk0vwSC1PSsNMXMZ1CbNoQWanL7d+cdgR7B55HL2gM4K1l7uUj13bnmRoImMNtIbu+72oX43jsCBbH4JeXtEFOVTKBFiL8oaf6TJmgiWGcPlLtzI/WsCBAxIrm0+za0E5D+QnTkr5xV8Zs4h9OP6ECBGfLji0dITaZGzUteCBUCBHly6ZsTADBkkQIESigFMJrRAgQ0wGy5UN1IjkCOiZDDCYRDqTizAgRTQrFyUKIUzKFlJJSscwoV9sTmzu02MksEzBOT92b4vKYn+4KjsCEpOOh0nssOD7a4SepMvEyjLmGiQoZw/4VoqKPcJhztTsJhp5K0nKoklyHL6b1FAcq/CBAjVjfJWzPNUU3avYufICnUFpNN5VSHdswrcDQaxUsU+bJRAFQk7xBtQgebufF1gQI6Qk+fEiSVWcVskl1KIOiW8NXP2qk9Q0HVs9YbN4dC9SDYFqjoGECBHW2czctjSSjZqEG6ZCgWtZUY92fP7hP5veYECMefRpxj8ln4MX6PEetecuaDQcB84ECMUjTEUCQI5NmhIr5AfOBAiscU32OToYTcQVchwH6rCSASWFzAgR3OVhCuOQIEdKRF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68" name="AutoShape 4" descr="data:image/jpeg;base64,/9j/4AAQSkZJRgABAQAAAQABAAD/2wCEAAkGBhQSEBUUExQVFRUWGBsXFhcYGRgYGRcbGhUXFxgXFxgYHCYfGBkkGRcUIC8gJCcpLCwsFx8xNTAqNSYrLCkBCQoKDgwOGg8PGiwkHyQsLCwsLCwsLCwpLCwpKSwsKSksLCwsLCwpLCksLCwpKSwsKSwpKSwsKSksLCkpLCwsKf/AABEIAK0BJAMBIgACEQEDEQH/xAAcAAABBQEBAQAAAAAAAAAAAAACAwQFBgcBAAj/xABOEAABAgMEBgYECQsCBgIDAAABAhEAAyEEEjFBBQZRYXGRIoGhsdHwEzJSwQcUFiMkQpKy4RUzQ1NicnOCotLxNMJjk7PD0+KDoxdEVP/EABgBAAMBAQAAAAAAAAAAAAAAAAABAgME/8QAIxEBAQACAgEFAQADAAAAAAAAAAECERIxIQMTMkFRYSJxgf/aAAwDAQACEQMRAD8Ad6Wt6lSUmYj0LZKWlT1GF2kQKrYh/wA4jn3ww0hpWbPSErUCAckgbIjjZ2NXfl2RxzItJ+bbZZSQFpJ2A/hERZdUlTJnpQtNVXmZRwU7PhkIQTKaohSWpYLJvdTt3tDud+j0tOsU12JYfiYr9q0mkBy/d3w2tgn0Cr+D+sPGGitFqViCr7RbsggPtFW9CrQmYCB6MFgTjeDN2QGmdJAKWQxdVKvA2LQZK2LpG26R2mkcVoRV9YZ0g9EkpDjfWGEPa9IlSS4o2/qiPkDoikT+kdALUkBFzGovCE5erMwJFUht/wCEaShDmAKTE58nl+0ntPujh1cOa09QMVygQMgFzD/QyekfOUSEvV27isl9g8TDyx6HRLLuov5yiZlNjKbmkHp1LkcPfDGUjodcWy06NSrFLkbYWsuhnDAS07mryAMO5lMdRTmgJyYu1o1QWsBikZmiv7YazdRle0/AK8IiVanCOpi0nUlXtHlD2TqbLaqZh4kD3RfIlIaPRe/kbL9hf2vwjw1Ml5S1/aPhByCjiOkRdfkpK/Vr5nwgxqjL/Vq+0fCFzCgn1hDt4uJ1Ql/qy/7x8I6dV5fsF+J8IVyGkJouS0oDcffENbE9MxdEWBKAm6DdLgEOdxNBhDKZqfeU/pG4ImN2pi/ciOF3tUYcD1RxPuiyDUkfrD9hf9sH8j6D5w0/YX/bE3OKVqXPIgrTPdNHYtFhGrno1BQWS1WurD80xIK0OFAgihET4+lKVYJV6YN1eULaUOA6+WETHyfVIvKd0mgOwb4r9rmOsnZSKh90hnBS0OoDaW7YACsPtFSnmPsDwKSM9dWGADR2PKxPGPRO06aTqHIl2uXfEsIAXcOZoAXBA3xZl/BvZCbyhMJJ9siKr8Ex+hLrhMV9xLGJLQFrXOK0rnTKAMCtWbvR+ER6mPHzGcJ6Y1Ys0opEtAOLv0mZojk2a76oSOCQItY0VL+sp+Kt287YeJskkD9HTennjw5xjPUVpS/RbQ/VBFJaLomzSjgZZ60+MH8TlbJfMRXufwaZ/Osyjg3WYajRaletdHAufcI0xNllbJfNMdFjlHC51NB7n8Jmw0ZjXhh21h7K0EVih7vGL4bJK2IfiO2sELHKHsDrHjCvqfkOaUA6nrfL7TQfyTmN+j5xfxYZewQHxSV+zuqPGFzqvCi/JKZsl84eStAzgGHom64ti7BJzCH3lvfHvyZJaiUd/nODkNxU1avzjlJjnyenD9TFtl2CUMkdkCrR8okYUyvU5PC50biqjV+cP1PZHDoGdT8z2Ra/yZK3c/xjn5JlbBzHjBzp+FX+Ts//AIPIeEeGr0//AIPIeEWlGi5X7HP8YX+II2J3VzyavGK5WluKWdX54/U8h4R78gTwf0XIeEXRVjRgbvP8YKTZ0Ggunrfm2PGDlRuKQrQs4fquQ8IZ28LklN70ZJDgBKT14RoqrHLwIHOAOj5JxCetqdZwEVsuUZzImzGN4JGzopcbcoRk2Rlk9N1PVkhNcmjTBoyScEyzwCYP8lyQHKZbcB3xUy/iWbiyJAYJ/pR4RxVlHs9iP7Y0g6MkexL7PflHho2z+xL7IfKfhbZmLKPZ7Ef2xxVkS/qnkj+2NMOh5H6pP2YAaGs+UtHIQ+UNls+zJ9kgcEf2xbNX9WETbOhaip1bCAzEjZFim6FkYXJY3EDxjidG3QySUpGASpSQKPQJ3+MTcvwGh1HkKBSq+xozjwj550xZhLtE5CcETFpHAKIHdH0FpxCkWWapExYUlJKWWp35x84zpqlKK1EkkkknMmp64v092KxcAiZ0LJZKleaRDXniyypVySBuHbFVWVJITSOQsEx2M9mvnwTqBsc1gw9If+mlofamyEKmzCoOUooa0ckFm2iI/wCCI/Qp38Q/9NMSWpSvnl70dyx4xrn9sZ2T+EeygpQLoOBYucCSWd4z30UoDIudgoKPeLdnCNI+EQC4hyz8XNSGBGBrnjGboLX8LpBCXfEEYb6PERU04bPK/ZqEjAUJx6qQ4Nil3knosSSCQKgNU0/zBITLSoHokdEtjS66u0AdYgZejLyb4qCpQGNcSDyfCGCKdHoSendSCm8AWdqM49ox2ZZUBFLp9VwAL1Q7tTOmTQAuMGJJGIO1zQbQzQ6nWAlIUgYE0P7KUlXFPSzgApWj5R9GgsFKphg56KlbmPZBydFylIUTdFwtgKliaNk8ChbL+eSokUYAOAEmnV0eqG3oAkdIsWOzEZ7wYJYZS3WRCA14FTgFm6LpBwzALjqglWWUlQFD0UkkDaapFKFnhELRQYqarYA79tNm6EQz0FD3nd7+MPRF7bJlYyy5dVCmoAZnpnWu6F/i8tCHWSVKCghIcMRda82TElmyhGyTkJ6VCUsQCKKYinBoUmJ9KFKD5kilBgkOD5pshA0RJADqDHYz8twh5o2VLUpN4hBfGhFBe9bNyG5Q3TLvEAPWjktzOVe+HH5NuoKlYhdy7m4xNagCnMbYdDdkywWcDhdiufCPKT8RX0U+ujhRQ7Ys8tG1j1HdFd+EGYEWRSmvMtHRJLHpDGFZ4Syc2OUVEgiooGZQU4dJIFc3bZBr0cAFAqcoBfcUqyD54ACEEIfFgVGmSRVzhkB1x2TZr5UXZIvFy9WDkmufvg8rdm2VANSk4jI7DnVnJruhrMs11KWF0qeop7mfZ1wsqUljj0izAOxDnHiaJ64NdsKkBJDXboB2BzewzrtrDksKm8qzppfLsncauWAzIoK747NlIT0WLgAqcCpNS75YR4LN9xR6uMQ2BwxGQ5wkuaUqLm8VMXZw2JDEAkYYQeQ6uYlKvm0kAiuBYvkwp1ZNAoUlwCkqByc54jurHpkwZJL5inEtshvMWElwKk4YNXjlFdjRRcrHo0dg4riQMe6OWVKDQkA8EhsfrZw2M1RxJHB61MeQnzTaYuYX7Tt1MzpmpIfazsTs8iHJnlYIQkIHEipGNTu64aBOHDdTshVFqCUKAAJUAAT+HkQ8p+FCYLmpBNPWqcN8SejgRaZYLMFoFHqCob2/zEVJqWevXspWJmwIItMtyKzEVDe0HD9kTkcaNppAFmmXUh7hwpiK4bowZao3fWKcficypohZG4s9NlQIwdRjL0ulQ6sUi9MCRg/dFktKqAb+6IjQUt1FWwNz/CJSap1cIeVMKo9Ca1Vj0ZrX/wCCNX0OcP8AiH/piH+pqvpBG2WrsWmIz4JP9JO/if8AbEPNUF/Sm/YX3iNs/tjj2l9drNLmJliYwAdiXYHIndGYCSHIvP0jdD0LO/VhvjSdflESQQoJ9YEnYaUqK17Iy0pBLM23n4EmInR/ZZNnSKgg4EktucDeIVRZyXF9LJcpqWIvMWA4mGs2X0X7Ger7PLw5lX1JyuhzUV6NS+/xh+VEkybzEJqCxGG1m4ivXCttWlSgymwGwgZAtjR47JdMxwCQXpiAGZxtLYQ3TKvrJ6KagAMwAJLBs8RDhD9Epa1dIlQTerR04lVcqJ4x5MgqVXEGozL4t1wqbP0QAqrKcVdg1D1QEsqAIId65iqcOUTswzZTEvQs7doha6GzBI6I9pyUkuMANhrDacAcSbzu+L0bd18IcrWAKKYqCVO3q4kt5zh/QAmWwUGDoqNxesGuahM5JD3WBUC+LOUnaL0BZSkLBVVKCCoNU1Y06jSCE9N1ZwWSLoqMSXyZgG7IZaenoD7ATezZIywo3S3QrLnLSq9eBdwo4u5cuczUGPWS6pRQaJURV2YDokQmEJAU73gpwluix/Fok2/2clhTLYc2iu/CIwsSyzgKRQv7aYn7MKCjUGREVz4Ra2CZX6yOd9LY74dZxkqp5JZwgKVeZj0cyxy8BChlhSrsskgsFFj6xzJpQwgi6xJ9W6GYUd6BtkOfSXSPRjFPTB9WgcpbcGrkTBr8aEgDdugC7LUS5oXo/HDy8N1zT0qjpVruNAMn7ochSDLW4ZZAuhtpLndSGoqBQMkUJJGdagf5doO+wTmJN13YB6OGyrz7Y5MtSl3UqVRL4s+xn6oOZIZLnDHEv1deBjhN4KKTgGalQ9X6+cPwQJMtyWNGJJcMfPhDYqdVMMnDZhx+MKTEkF3cvu3v7uccTLDDzs5CNcYm0IGFG57Y5d39p2ndBlLBmOPv2++OJclhj17dkWgCsqZ7n/zApy8OO+Fp0m697k/iKwmPfu3w5Z9C+Ap8/wCYktXJb2iUST+cRnxiPSPNfIiX1bH0iV/ETnxhZdBftZk/Q5u9B7owuNx1pU1jm/uHujDgMI5fS+LVZNByWlP7Rf3QqTUwtYUtLA2CG6lU4wVUCBHIUlppHoha7fBKr6JP/if9sQ41TmfS070r7iYZ/BOr6LP/AIn/AGxC2rCmtkv+f7pjbPthj2sut1nEyUlJcg3sMcsPOcZPOVdUSE9E3hjg1MdrGvGNe1iDoSxbpGrAtTYYy3S0tSFEFjVwAM6B22kDricej+zWYV+iCiVEJVk1CQGfewEcnTiDUteLmtC7PQboBM0klwQWa7vyP4wqu0Jv9NINGF0sQR9bCp3mD7M6+PrSmW6QW5tm53huyEwQt14ChPHADu5w2tE8G6EgCjKLu5zNMiO6DS3pAlOGeABcYb2rXOGHhJUkukh7u/BTht4aHtrt6lpSgJujB3BJYNTi9TDCUAnB9w3tgYOaFFCC9TRIHH8YPIFaALwSwBQ1NtHd8BjHjdII6IIIqDuJwIwcCEJqBeLlzRyccseqFBYwxYvUVxrw2t74QdkTwVJUoMLwvUb/AD7sINTKKgACXvDeBUU4PTjshMzCGBSljU0BYg7+qkK2aWggC9UuC31TdPOHoOymKLnqqcknalsB1nuhSQ6kkJvEuBgPZU9BX/G+DlhN1SyGuXRdOYYA02xxc0ABSSLzENgU4saY0wifs28WJXQGVBtitfCKPoEx2xTt9sY1iyWA9AfujI7IgPhBH0FfFP3x2w0MiUbwCUo6VQSDRbFw4xeis88oKapKHKHJLpAVedOFWo5xx2QMyYoOkDIOahmLg8Xgp05ST0gCpQJJOQ2uDjQl8qQTyskJ7AqLEmleAumvaYGfJegViRQbSHw3AwrPWk+qD6iXDH1gOljsOAhrLQwcFiCWHWKueBfhDhCnzGLKJOGGASPPbAKthDlA2vg5qMd/dHAkqJdQY1LkPtzzbk8CJL0BF1ttMRQbd8OQrSCl3i5HnDPKCIp17tvfvjyccduzhzjyhQ4dnlo3k8M72GYKYcuI8tHknEinPaI9cxp37RHFIxr5pF6LZOaCSST1udsdIp529zx0nqpv290dI7vf390KSDYX90Surzm0y6/XTgDhXy0RSBu8vEtq2n6VK/eGW4/jEZ9HF51pf4lOZ/zasP3YxSX6w4xs+uJawTv3DGMyj0xx98c/p/FqtaFNLPCEF4Qqv1EjaR3QiqpiaqOqU0eg7seiNKW34Kf9LP8A3/8AYILV5X02V+8e1KoL4Ml/MTuizqw/khvoRTWuT/EHbG+XbGdr3p8dBLe2PfFY0jZ0qQSoBVKbT4RZtNK+bH7494iDmtd5d0LDos+2fTEpCQcy9DiG/wAiELQ6iBlRqbRt2RO6a0Jd6SAAlwamuJdqYRBGa71AbDB+7jB/VS7EtF2idju7MfF27oGdMvJSxJatcX3bM++FPRkgOscAKtlnXCPWct0wAzNiMXYQG4VijV2hjWmHGkKiUpLFV3dVzyD1gAno53gSeQJBG+uEdAKqhq0pnmabTAT0wesQlnD8N+54VsxuC+FCjsCHZwwo+PfDeWpSSCGqK7Gx20o8Kyh0+kWDFq08MoVng3WSqW+BFGH1s3OG49kASEkBi7t3UGTs8LSZdLz1T2vWh21O6OJF8lSQ91lnfXCGHZdnvoJJ6TgNtcir5ivYINFmAQS4oq6xJri54dFjtjglBQvqIBN43c9wHMYx6WlJTdAq3dU5YCgHAmEG+WD82n90YPsiB19n3bGshixSQC7euImtFl5KCG9RPcIgdfn+JTer7wgTGXC6pKgsMq8pSlFsbtADxhiFqUoOoEM2fLfQQqqYQggAHAg5hji2NaiEJk1roAZy5U792A27i0PSnZilAkkAsGcZOwdxyjilBhdOGND6wZseuOLWQ4TRtnd+GEcTNAB2GjVxc45tACbAXiS9CWr20w76QAmEqDUYEYh645Y78oUnkXTjhTi7Enf3Qmktnlv8t3xrh58oyCfODY90AtDk8d0FMDipzOzy/uMDtpy2eG6Nozoig1p2b9nugAe7znBkh/Pnr5QN3zXq/wAQwEmvPPjHc/LY90C3vjz4cT5wxgDwHlvCJjVb/Uy9gI7l+HXEMD38qnfhE1qp/qJdPrcuiuM8+qcW7XCY1hm/umMdkjpp4xruuavoM3938IySSPnE8ffHN6fxarG/q7g8CkOY4g1PKPS8zE1pCqcKx2E5i2MehGt3wdoVJlTRMQtJUXS6ThdbGG+j5jWqV/ET94RI2fWQoTVIf+bxiCsc8fGEHbMSd/riK3WUaVpsfM/zJ74gl4eNcon9NJ+aVxB/qEV+1TAlBLYYVxpFYdJz7RNqt59IZawAhQ6KulUmjHjThEJaNC+iuqVUD2aM9SWOIGNK8YlLMFT5RvsCCbqg27otmBDqfZxdY1wDln2RUpdKrNstAqgANekD2VIMcEtKVFN71WL7xuy90BLl3rYEqwdQbgC1YVtdn9GpjnUFqEPWJs14XKTkqUbysWc9VXrsrHJM0tmEpJZmo7DHN4T+MEC6abG2GhhdAugpbpABSWfpYNwhUyYNVAP0hiQAc8GNI9ZZTmjDccBUY7ngFK/aqCw2gO/LHlCiJdQSr1lAEkvjiS3VFfQelguSakOzAN+GMKyLxLAkP0VEVejkAM+AhOV9Zg4LhLYOCK8iecKS7SLrEB9pGOWO3jjCD1ol+jWRmPea9XaYcy0kC8FEKAYN62G3hjyhqiaEBYKekbuWFXfjjsh5Z1O4UyaXUkD1ukPWyYDxhU55bDq1aFLs8k3v0aH7BSmLtSGuu5+hzXNGDvX6wOGcO9XbOuXZpSSl+ggEuni+PCGWvUs/Ep1GoK0p0wPfEzpH2yBFpqSBjRjXZXvL5QkudSgYEjlRgKcaQotwzO+w07BlSEps4Fnx7AHrx/zGnhTqVXTWuZLmofz3RxCmUHAarVatMevujqVhiG4V7dxbLKOTcHBehTTY5J6seMAI2iY5YHojljjhUYmCvF+efv2wEydeLsdgwyHYd8dYbPOXVujfCajK3yBfNuHnqjxFT1+fxzhSXKvUGLnz31gJkrpkYtufL8YqX6Tr7cubsjls89UCks3Xt89cEZeFOzzzzjqEEk8TuI8nKHaNEyoP1n8ae7KCVdrn/nzxjtpl3VEGjb9oBxz98cWcfPkwob10eeMTWrH59De0/wDQp4gie0eabIntUqT07XJ/oV+NYz9T404seus0mxTcB0QGAagIGA5vtfbGSSfXTx98aprov6FN6u8RlCD0hGHp/FqsEk9B9sKSxCaQyBwhZB7olUCQ5MegCto9DPZ3obS3pp4Rcod+LB60iYtMoItALMbyaZCoMVjVEn40jfe+6YtOli049XcIdn+TJounT80rg/8AUIrlqkXkkHA9zZbIsemayFbCk+4xBKFDDxLPsxkWUS0MHZjU4mkMtJ2i6kgPeU933mJOcejQP3RGWuy3ksSQagKFGfvyh9I/2qliWTbEkmpVX7JftiW08lyjAOCAcOp23mItKBKtiQS7EV6oltNqC0JYEtWoh5Tdi4g5qz6pAd8aFq7st0OUByMld4zY8dvjDWXKIxG/hi4hRMwml12w3Yd3ZCs0uUYIGVQWrmHxfKCkSQVlIYZgVI6uvxjkqYkDIgjpJzz5jCPS51ADQ7a4EMz5jCuTQgUUu66Skg3hgQafWwxwGGMdmWdSlmt1w52AY9VG8mEmUFNic3xONCchTqjylVYhQN7EnANgXHHjBICqluoXy5FH+6d/CHKVmaAhstvrU6VXbAQ0LpUPVLEsoZs5B7DzaHSbXQdEP0hsIUWN4bCNmTwrPw9tv0MfmJdT6idnsiIvXcE2Kfj6o2e0IkNAn6NJ/ho2eyIjddP9FOy6I++mFUMeM2qX+qKh95qTsdnhNYcGlaHmceGyCnzDeCg7mrkYdW1vxjwCiSAcWzd6lq7N2+LinBPoaBz7yMNpO+G1oURQkjYM2fzWFZ5upFWIfccRQnawbdAT5j9Jto92By3ZxWPfgr0EV4eezdiYL/GXnrgCM8OXnrjpTTDs9z9kdDISJhSpxiC4p7vdHhaDfdsX9zxxvPVXznCsmQ4wz4dnloWoCxtTYjbs2eaZQC7UCDT/ABCc2Wlm2DLhHUIGXVCJ6ROY0c08NsKKnjNJrw8YAJG6AEsPzPmkJUEu0D2duSfGJjVqekzkACrKyHsnZ3RD+iBo1fPDIdQiT1YIFqA3Kb7Nc95jP1NcaekprqXsUzcR94coy+WOmPOcafrutrHMrjdHHpJpGY2X84Iyw+LRPnAQorA8oTRVoM4cTCMcqWCKx6FJSaCORWk7MNUFH43L/m+6YtWmT86rq+7FV1RV9Ll8FfdMWjTH5xXAfdEF+RNFtMy9Z32y3/pBiCmHf1RMyS9kQdsoV/kDxBqFM659cGPdGZMqp3c4YWu0AJKnGb8cG5w30jpj0akgMU1JYsXBwzbKu+K5arQZhJejkgYkVfu90VpGnrQu9OMw0ZmHnKJf8toYMVF6EBtmx4gbjkVy5HhBplPR26mFawVchS2291NUB9gfk8DZ1AlwWGVe3v5x4umjNt3c98Akly9cWD+HjCvRuoYnap6PzywzhRSC9PWegOQZ8OuEzMwPqlIxyzZsWMDLmFT+01ODQQFFFjj61MaNR6w4tSiE3WCiWrStKhziYR+LlmaoDlOwdW6OJxBOGT4HHlnCmjLSUXpey7UHMHCu7KBV6jg405Ytuw5wiJj3g7EOwehDjnBBDihIJoE59m2DQ+m7auqJssg/8NG32BDXW9X0OfT6uz9oQvq1/pJGH5pH3RDfXA/Qp/7h7xEpYrNU4GynZCiF3VJJJD1wD9Xc+UJ1SMcqPk4y3tTdAqllTEMT1NTDHgaZxp4N5U0E4Fy9d3Db74ldHIlKDkJSRi9H39kRhQS15hTPAB6uX7Y6HThQHYMR7Ic4HY2+HNTwVm1iTo+ScbnNPd7oNGjpGxHMefGKuZVQHPW7DcVHvGNYd2azEkEzUpJeinejUc0ri2wwFpPfkyQ9G6lDGD/JMlt2GIhpbNEX0BctQAArSitvSyyyiJslnvLCSau3LMUZsa4QFpPjQUvJJrjXjAzNXUA4Ht2xyVoaVeuOoqZyHS7bg2DQ4maARleG4qxrXKAGR0CGoVeeqEVaEB9qvDwg7boVY9QE7yc603UaCk6EVd6ayFZhKiw5wf8AQar0K3qu+3ot5rHdW7GqXaReFShRfqGfa2+BtdmnJW0u+QKklezYHxwEL6vT5htATMcG6pQBLkYVqaROXVVDjXpX0RfFPeIzWxetGj6+ECxqf2ktXe/dGcWPEROHwUnZRhRRw4d9ISk4CFCvpQteT2eR6EfjO6PRrpBhqkr6WgfvPyNItGl/zyv5fuiKrqqPpqeKu5UW/SFnVMnkJBJIT3DHZEX5Q140asGySqj82Bl7MV3SVqUhHzYvK2sS3Hsi56vIkJsspK/RX0pq4GLmtRD9SrIBX0A+yO+Mfc1ehZtjsvQa7hUt0sCfVBLAOQKtWELPo2YSGQouQCcAA2zA0jZr9iP1rPSnrS+WMF6CxnAyOpSPcYfu/wADL7Vq2kJeWDeoLrhjSprnDeZYbRLQ4N8EAXeiUgBmpnGtp0bZchK+0PGOnQtmP1UdSvBUP3f4TGdM3r6aIBa8pg9avVmbrzMNLPYlrUAhgQmgUWocAKd8birV2zn6o6lKfsLx0aryHe4XOwq8d0L3Z+HGI2jRqpfRWnEEvlicSM4BOjlqFEFQGBDcDV8qxuCtU5DNdV9pTQI1Pk4tM3Oo9cP3Z+BiCdETcPRq4tgM8KQczRa00Uo4eq2X7XKNt+R8hqBQ6/whurUmzFWCn3nuJGGEHuT8EYrZ7IohTIUoNkC+0QtOsM1VUyykZUwZgx2E0jZxqbJAoVAcR4QJ1Ok5KV340g9zEeRavUs0hzX0UsGpxuB4R1pS9kn59H/cIlrPou4kJSugAAoMBCdt0IZiVJMxgqh6I40rtaFzgYfJ0MpSwhroFekGodm/rhS0aNlpIF4gJJdTA3mzAHXWNWn6hBQb0pz+riDtY+MMV/BejErSeKVM2WByi76kJntqMhN1JJmAdIG8zB3Dhjtw3bolbPo2QtIVcAepJVjXfUikWz/8aJuFKVS60JuqdiMHrXfC1m1BXLRdTMB3qKjm9OiWbZDmeIu1TToaVeBuJcnB6dQwekN9I2KQhIvISzjAchtauGcXf5GTqG9LJZsVNtoLu3PfuiMnfBtOUsq9KC5oLxYClAChofLEtVCWa0y1hhQjItgaUyqY4LNKD+o+CmAbl1ZbInLV8Hs8ybiTLBBxCmJF529V6Qmv4MlkVDqapMypOZ2Dqg5wWK/YLJetCplWFHu+tgHpuLuIll0NKZuQeptsS9l1JmyxdSkl8SVg7GzoBsFIUmatT2Pzbn+XsdQziplP0VBmSwxBFXp1YcYbJsRSklJU5JV0iaE47OqJ9Wrdo/VkUOF0++kCvVycwHojTdu2jf5EHLH9JT/QzwoFSkscboOz1cC2WOMONF2JCZl5IF5iCQA58cMYskzQE4folGnsk79mOMNZWgJyV/ml1f6pxLbmic7NdnFa+EBT2VTADpIFHyONTiS5PGM5syS4jVdfdEqRYZilJwKGLEfXqK7m7YzGyp6ULD4+VpJC2AZoFSq7HMcWGw5QATSNCPlWePQQQ4Bc4R6J2DDVkNbk7lL7lRu2gNFSVS0rISSoVrVwSCaHY3KMR1flj40+d5fvi7aG0l6C33rt+l1iWFUAROU3SjSbVo6WmWopSxulmJp2xES9Xpi6lJY1FR3PSG+kdehKSF/FkqLt6zHndMFZ/hLCkqV8X9Vj+dxc/wAOJ9umJeqCqunsH90AdUVex/T+MPJOv4UQPQGrfpB/44lLHrIJim9GR/MD/th3GwK58kVfq/6fCA+SZ/Vf0Hwi6flD9ntHhC6Jz5QtUKF8kyP0YHBKv7YE6rq9k8lD/bGhO0eC4QUdOrUsYiYMMFzBXbCp0HLx+dB2+lmA/ei6hZgguDR7UY6LHtWj/nzP74TmWYJZl2vqnrP+8xfyunmnOBfDPzug4/0bUqVJUz+ktXXOI7CY76KZlOtX/Ni5TEA5DkIQRZ0ksUjkIWhtXErmMPnrSH/dPeiBvTsrRaBxRLPX6kWkWRHsp+yIP4kj2E8hBxG1YTaJwp8Zm9cqWf8AYIFdqnj/APaVTL0Esnk0Wf8AJ8v2B2+MJKs8sLu3Bhi5h8RtXrNpG0KD/GEjcqQx6wCGhX8pWkfppJ/+E/8AkrFjRo5AwDcCR3GOiwIOR+0rxhzEbV0aVtA/SSD/ACKHdMjw0vadtm5TP74sEzRUsVY84T/JMs5HmPCHwpbisp1ptGcuUetY8YP5Wzv1Mv7a/wCyLF+QpRy7En/bAjVqUST7k+EPiSCTrhMzkJ6ph/sgvlkr/wDn/wDt/wDSJo6rS9vYI5M1URtH2f8A2g4hEfLMZ2dfUtPvAgV66JBrZ5o/mRzxiTXqwjaOSv74bT9XEVdsP2v74OJhsWuEpb/NzEtt9H7lGFE6zSf2+u74wzsOiEhxXEFsjkxd4dKsSGUbiaUFBE8QoPwsa92eZZplkSmYZpUglwyQHvPeeuyMnsE0FUT3wmywNITKD1UYfuCKrZwb1C0a4zwaf9EVUyEOZNlA27IYyJytsPpNpMMiky0EFgnAZx6A9Ordyj0Tyh6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70" name="Picture 6" descr="http://westernbee.com/img/package1.jpg"/>
          <p:cNvPicPr>
            <a:picLocks noChangeAspect="1" noChangeArrowheads="1"/>
          </p:cNvPicPr>
          <p:nvPr/>
        </p:nvPicPr>
        <p:blipFill>
          <a:blip r:embed="rId6"/>
          <a:srcRect/>
          <a:stretch>
            <a:fillRect/>
          </a:stretch>
        </p:blipFill>
        <p:spPr bwMode="auto">
          <a:xfrm>
            <a:off x="3352800" y="3657600"/>
            <a:ext cx="3429000" cy="1943101"/>
          </a:xfrm>
          <a:prstGeom prst="rect">
            <a:avLst/>
          </a:prstGeom>
          <a:noFill/>
        </p:spPr>
      </p:pic>
      <p:sp>
        <p:nvSpPr>
          <p:cNvPr id="62472" name="AutoShape 8" descr="data:image/jpeg;base64,/9j/4AAQSkZJRgABAQAAAQABAAD/2wCEAAkGBhQSERQUEhQVFRUVFRQUFBcVFBUUFRQUFBQVFRQUFBUXHCYeGBkkGhQVHy8gIycpLCwsFx4xNTAqNSYrLCkBCQoKDgwOFw8PFykcHBwpKSkpKSkpKSkpKSksKSkpKSkpKSkpKSkpKSwsKSkpKSksKSwsLCkpKSwsKSksKSkpKf/AABEIANEA8QMBIgACEQEDEQH/xAAcAAABBQEBAQAAAAAAAAAAAAADAAIEBQYBBwj/xAA7EAABAwIEAwYFAgQGAwEAAAABAAIRAyEEBRIxQVFhBhMicYGRMqGx0fBCwQcUI+EVM1JicvEWgpJj/8QAGAEAAwEBAAAAAAAAAAAAAAAAAAECAwT/xAAgEQEBAQACAgMBAQEAAAAAAAAAARECEiExAxNBUSJh/9oADAMBAAIRAxEAPwD0x+bjmo1TOwOKxv8AOuPFMNYnis+9DYf46Oa47PhzWP1pSjvQ1FbPRzUR+cqjBTpU9qqRZVM3JUN9cnihBOT8m735RmYt3NRZRNaWUJAxrua6ce7mopqphfO1z0TwDOx7uaYMYeaiupOJs1x8mkrndOG7XexSxUiUcWeaZ/MnmornJneJHiW+sU0VSVH7xdZUS0ZUkoZeuGoguejTwR7kLiuFyNTpynowyobKurturWpSUQ0UdhgFNi66kjtpwukI7DEN1JAqUFYOahval2p4q+5R2UU8tUimLJXkJEbuUlL0pJdjxYU0ZoQGooenOTnGACfoCAKim4XCPdcNMczYe53T04CKC73Cs8PlvFxgdEU06OwBkcdX4E+0aYpu6Q3hW9TLTPhIg8Tw9Rv6ItPLaYGp5LumwJ+qO0GM8ASbAkqzo9nqx3LG+bpPsArhmIawWAEcBAaPMjcqKc0vb3U9z6gN7NDd1bhwZx9ShVMnYxwPeF0cCIuI5dUXEZhzP50UXD4lsySY/IspvOrnF2tWdIBlwG5IgcOHGLKVhcbNiBbyNz9FDr4geInwtvuYkwqp2bMYQBJPxEXnfZQpqxTa/heDa0H0OyjvyekbubH/AB8PuQoDs+YQLgOIv5bbhJ2bNNi70JMenJLyDcR2fBP9KoI5PtHqPso9TIao4Nd/xP3hGpkG4M/MjrZCpZobgkkdTA3891UtKoNWi5phwIPUQmaVa0qwe6NRHMGCP/XVsprcBTfNvIgQT7R9FWkzzWKZQCk4jKXNuLj0n2UVlkaBnsUY0bqSHJjktAPdIbqaMXIco0BmihvoqZCY5qNCsdST2CyPVpoTWpaHIST9KSNCZKNh6BeQ1ok/lylhcrqvghpDf9TgQ334+iuMOwUxpb6ni49eQ6KpGHHjruFwDaV3Q53D/SPIH6odfMD4pO3DogY3Flp5zJ8lT47G7bNkXJMA8bdUr5bSYtKuNeAOGogb87bKzoYVjBMAu6ybnzKzlfPaWkQHl7CCbAcOJmy7iO0lYwGMaJuIGowDuZMDglDaDGVzIHL2A4wov+I6zIs1pEe1p5mLnlMKkGLxDgBWsHy2IAOxIM+n/SlueIgGw32na4PKUgnvxnhJPE/LgqqliZN7b+nGUA4l2ozYbn34KPVxEAkbOmJtHX3TCUzHai1oJhvE7OJN59lzHZgKZ4c9tyY2PHcKmdmDW2mD15Df6fNVma5zLjy4bWI59N05CW2a53rEQAGk9PU+6osVmup2qeU9f7qqr44mfX1uoD68kg8h9StJwibyauhm4dTIIgi4Oxif7LlPNzO591mW4i29/X3QxiyFXUu1ehUO0jWMgWf57D7orM7a4CwNp3HILzg4skzKJRxxB3UdIfd6ThqwJlp/cq1w2Ztb8UA2PP6eZXnuWZ0W/EfyNvJWf+JNcAZvwU2efKuN16C2tqu28iwB29Fx+DDt7O58OkhY7BZmeceUq6wmdERJke5U+le0qrQLTBH2PkUFxVlh8zFQQ4NjjwJ69FDxmH0nwnU383hBIjkmNunNRAxGBwtQnFSHBALEAJ6aGI4oypFPDoCF3JSVn/LriYXOMzQ1HdOCguqRcmI48Ewv4qnxVU1XajIY2Q1pEaoMajPqqpQfH45tRp0AuvFjcbyRxlZ+rhH3D3FzQQRNiJPGbwPJXorQIiLG7RseR6qBjKZ+ITbf/cOXRQYGCcAbANPxG8dJufRTP5h+8cecSOJ5HnzVQ15BubbieXLoN1aU3SLTbdAFxNYw3URGrw8xbjz9E84kcTsLmR+bAKqxVch1yA3ja24A+qo8RjSZvwOmDaOYHp80Z5H4t6uY+KOdul+fpPso+Y5m0jSBaB1VI3F3J6QP3Ki16l+kc1c4p0bH44ujlAUGpVvc+a4+pb8/OajOqrSRFp1QqI4+L0T31UAm6pNXGQYQVsTSYdtUusT4WguNusR6rdVMspyQ5rT42NOqkdmt7w8oG6zf8OKA7+pUcAQynp8UgA1CIkhp4NdvHFWmJz0UyLB58bpp1XtILvC2Z8E6Rwb6BYcrvLGknjXXdnMPUb/lMnQXTTeWmaj4pyByvZAHYClUqFjatRh1O0ag0yGhoI6u1E+kImH7QUi4B7nC7LPpMeAKfwjUxzTHop+Dx7S+noc2ptqa0vkl7/GNNRoix5qP9T9PIzWa9k62GY55cxzGEAkSDfSQdJ/5Diqqlit7r0LtfV1YNwv4q36t4YGt343HyXn2Lyl9NrX7tcJnkeR+S14ct9pvipeEzTTv+dSrRmcyN4/dZTUisxRCq8ZROda/BZ+5pseVufmtNhcbbxGDwE3HHZea4fGAX3d+bK6oZ2ARJmwHsovFfbw3VGs14lpHXh7BGAWSoZqNQLTBj62IK0NDFamtPMA+4SkFTYQXBNFZDfVTwkik4KQxwVcx6kNqKT1L1pKN3iSBoWKq6z3bSI2fBIIi8CECq8THARu3iD19OCk14jSy4O5vPDiIk/RRHsjoBzB2TJJA8Igi3PlyUWvby6cOS5QrmY90SnS1E2seXz9Fn+rUWIBH5w4KbllfebSLJZphIHl8xwVfhKt/SFRXyfmYk6TaW8LXkqjr0wNQGwFukK2zN/8AUaZ4R6kG/wAlV5hSsTtY/T+wTwpcUxr2EckKtXtZNcPCEF5tdb4ypHEWQXVbplMiUnNuqxOutErrrJpK7SuboobrszhTQy1+Ia5zX1Kjmtg2IaA242Nw5Z+q+/yM9Oq0uZYXusNh6RAB0hx8Am9/iB5l2491nO7mTwPAHi4rkl22unMmI5B9r781pOy2MBJa5rSAe8OphdIY1wgkXFyFSGh048twB/daHshhjNQjV4hTpeAsnxul8h2/haUc/QW+dYX+lRpiNg4wSRL7mJXTgmubpIlsRHRTc2OqqXG8H+yAKymeIx53yzGYdkBc0jHR37H7rPYzKatP4mOjmLj3C9FddGFBaTmjXkrTBR6LxxHqvSa+FYTdjT5tB+oTaeGYLhjB5Mb9lXc9ZzJMCKmweRxJEMA33/Uei1rXQAOVkMVF0lLVaMHppehtlFFIpg5rk411HeYTAZUJtSv5hJR9KSD1caOhPogPkyInyMfXdOzDMhTpucT0G5udlW5cWaNTB8W+8yP3+6dv42kJo8UW6xE8ue32VphR6fnRVeFokFxfpJk6TBB07gH1Kl0qyQScbhdTeov91k8ZhdDp2BPoCtjQrWUDMssDmwEBls1/SegPsZ/dRmVA+Z5fJTMwpkNAdwJF+qpW+Ex+dPkriapqpglvIkKLVqKdnTdLg4bO+o3VWFtGVv4a5OFXmuuCGmg9zlPyfC95WpsEnU9otfjfbooEWWo/h/hdeK1if6TH1CQWgi2iRqtPj+Snnc42r4Tau+0VbVVdpnwgNHjc6J4eOD6KsZRHpc3bNmiOHVFzPElztTrk1AfEOE3uLcSh4nEhjY4loA0ukSbuJHK65ZPDqvlxtHgN4As68m7rFafsthxLCRu6pU8VOfgApth42/V7LJ5biHPc8vMhoLrtkEwRw2st7kGGDQ4jT4WU6fheXCY1OJEwCdXyKXyfwtNzMQB1P0H91AWqblVOszxSHSdJ5dD7KgzDK30TDhbgRsUsc3OXUdhRu/so4CTigoT6slPaEJOD4T0hgxIhDFVcNROUpUnDi6mhVjKkIvfmFcrWU3EbrjFwtlFaxAwkk7SuJ4MRs1AeA2bk+EQSCY2J4LuVZcKbbuvxHAHkCuGrF4+iYcZwkD1PyUttT3tv/wBJ7aZUOhiZ4qS1+3P0QSTSty+akAyLndBo1IG6KXAjYHkgKfPstDh+b8FisTTMG0Ob8Q6dOi9DxNUieKzXaDLdQ7xlngGOZi5YfzdPjRYxOLOpt+EQoVNt/wBla46nAJ4FuoR1CqWrfj6Y057EF7UaU1zJVamlSM2K2fYyh3eGxFXVGqGC9RsgCTDm2/WLHksdSp3W/bR7rLaLYqA1DqdeGu1EkQC6/h08OCx+a+M/rT4551UVqoBBMkMiYdN3A89v+lV4nEF5JNy4/YCFKzR+nxSZdwLQdpaPkVDy86qjQJBkabCAes+SmTxrS8vONJk+CjQwSXOcxp0OBJ/U7wm21vRbzLb0g6/jc59w1pgnw/DbaFiMsp6CXHxODXvJcC0lzvDTIcNugsLLekhlKRMMZaTJhokSfZY8vPKRV9O4OsZN7SQPSysajdTS1wBB4HZZzKMTLd533V3Sqny89/RUln80ys0jIuw7dD/pKr1qcTVAfpefDUEOB31DaPT6Kix+XupPjcG7TzH3SsYfJxzzEQBJzUQNTwxJERNBRGUSj92ngIVsgTKKK2inhECuFORgpp4CRcuak9V2dXUyV1GjspatS9z5KG9/VFrO/OKaKeq6bcqFe+6nMxn15qEaUc/IW+aE6oQPw2QF43MT+Sp2HxQcLX8vos5TqyOHsfdS8JXh1vpt6JBeupWuqvMcOdJA4KxwteQZ3H59U11KSfy6MPXnmf4IgahtMnpqH3/dZ0MXp2YZUDYgmRB6jr1+yztLsm12ppeQ4GW2/TzPNaceck8suc/WW7tIhalvYp83e2PIz7KgzSk1lVzGEkNOmTxcPi9JVTlL6Qj4aiXvDRuSGjzNvqV6D2p0jQxtNjQxsbOEwABOpoM7+yy3Y3Dtdi6WuC1rtbptIaJiT1AC3Wb4PvHO7vWQXMaPE148Le8Ny4zYxYrP5Pc/404MDmeGcQNMmPDa9g0Ex7rmEwPgBEiRPi1CLjSWngd1ZYi0yIMHcFp8ex9kTDUHPcGsDjtAaQYDACSZ2AKntcxp1m6uuzOGc4gCf8xrSWuBaW0xrMtdwktV92ux4pYZ3+9zWDyJk/JpUXs5hg1zZA1NpaidDmP1VTJmdwIj1VP/ABLx0GhSH+55Hsxv0es/j/1yo53Ifl+YCLFaXKsxDjBIniCvNMLjhpt9Y9Vf5ZmRBGxki44fdaXjhTk9BxDGPbpdbbYwZ5g9F1uE1MNOpBI2Pns4LNYzOnN0v4DwuA67H6qblueh7bHxdTY9Egh4iiabi08Pn1CYHqxzWhqaHjcWdHXj+c1VRCnHLymXBS9JpQ0RgRiRGlPQoRWKovAyE0lSnNCDUQMD1JLq4glQ1gnb908kA8R90drUI07qnUC/19vsFCxAtbf84Kz7onbb82UXEtPT0hAV7Kpj1spmExKE+nYWuo5JaqK1o8Ni78laYZ4IHvxWOZjiIlWWHzE2glTg1oazJF1S5ngnbts4XB/dWNHEyASd+aNUMgiJHD0/OCk2cGbVO7fqZ4w06S3Yui0jgZWAdT9+M79ZXo2aYNwBLR4hNuY+6zeOyoVW6mHxcRtPn1WnC4z5cP4sP4a0HB1as2/dta3YGQ8kkRvszgZ89lfCs1znvhgJDtJJdTk1XljDMQYDecQd0LsRgX0MvqPENc+o9xBbeKcNAn/1dw48FIo1XU/ipOEEvPdPlv8ASAafBVDv1HgnZtHoetSa8yWEt1OvDKw7uiwgwT4o1+W6isptDY002ksAJh1B2qu/xX6AeyT69OIJDTpDCalJ1N0vOqp4qZNyOkKZg6ut40ueRqdUJae+YAB3bNxq4ztwUdVascpEh7r+KoQAXB9mQ2ztz8PFZXtnkf8AMVC9p8bQGgHYgXjoZJWzwAilTniNRIGn4iXEx5LOOqy4nmSfe6zn+fSPkvqPN30iwlrgWkbgyCpmHzDQPZbTG5ZTrDxtkxYizh5FZvGdk3j/ACyHDrY/ZazlL7KcjsDn8gtOxkGeMrjc0a2Gi3UKH/41iBsyT0IP7p1Ds5iNQ1M09SR+26dxXZrsiz8uL6bhuA4cocIMet1MqOCq8tyzupJOpx9toUwyVlb/ABnz5aJqTg9caxNeEmYveLorKNqSbUTUlmqUB9VLWguci0rT+9SQ4SUpSKjoCjMvsgtLrknknUHXWrsOxzyG+ETb+/A/kqLSZO4PsfndSK+IHL0QG1pN0G7XAHr58lX16XT3TsxbqILfimdyDCY58DaSBMIhGaF0W2Q2VZJuJMxBBgDnC44X33VFVpgsXcTH2V9hMRN+SxRdCsMFmhBubco/dFg1r30WuEm8rPZnkDmu72jO5Lm844+dk+jnoB5DpsrzDYwOFvaLrP0tnMJmbg2A+J+Ju4MbyOHLhupwzF3FxjwghsWAcXO3F5Pko+dZbBNRgvxEWPVQ6GKPpeREnpCejFvVzymGt1GHanPcHsls6HQNYgH9I47KTl9ah4zDYa0MD6ZDm+BoJOptxd1ztYXVYaQeCflYedlV47CUi4ktjlFjf/cE5y1PV6DijpoeTA23kG/us2o1DNzoFMk6eEi4348RdPL1nymMPk9ia03vV0JrmqWaXQqWXK9RR2Ohcc4lOU9HotlFc1CpmE2rXT3BompCqFcbUSc8J6VpsIb2lFa9dJS0aCE5oTHOhMbVSA6SZrXEtJCNcrja8KvdVlOBHBdDs1IdiFGfjD+ckJyE8D+6BogxZnf3T2Yjn8lFNJOY1CU2nUnYb9EizohtqAdE59aUHQqj91HFYzKK4KLXfpMWJ8+CCTaNef3/AAK+y/F7QRb8hZClX3Pop+ExBBtbmlZqpW1FaRv081U47AmZBPWI991HoZopr8dI/sPkVGKlDo0tIl3BRHQTaL78TPGRCLicbMwJn5clW69Lru2g223mPlHog0nFUC0iCDFxB4IuCxU2Pp9lFq1iRuDe3RBp1r33kfJaTzMrPnx1eioiMuo1J+oSpNJ1lhjmyk4QuhyZVqJjKifUdakEoFRyfqQylgx1qK1hTaG6mAWTwsRdCWgoh3RWhIkCpTXKdNWJphCcyE8IDu0kTUuqcDINqe6M11lDFREFRdNdY7yk5whRKjibBEoZK5+7o85+iAcMUCgmuTxC02X9mKVFuojW6wBdsOcN2UrQ0bADyACjlyxF5YzeCyqtWPgY6OZ8I85Kv/8AwKvpBa9hPEEkR5GL/JXWRvkrYUKfhU9rWnD/AE8kx/ZXFUhLqZcOdPxx5gX+SzNbDvDiII5z4T87r6DLUKoyd7+d0d2n1x4KymRvAHmE44zl9fyy9izHLg4fCPYLKYrsu0n4R7BP7IPrv9ZOjWnb1U2lWItMj6eS0WF7Ms4tHtCpM4yd+HfBMtN2u5jiD1Cc5SpvGx1pgKHiTt67JpqlcrOttB5p4Wu4BoMhxvwjh0Q69EtPr+QhU23mPKeJ9EsRieEzx90y1f5QdTD0I9N1N0oHZ7DxQ1H9ZkeQsP3UpTYyvsF1NcFNHToQsAthEpUZSc1Fo1AEhOJ/8vC46ouVsSorqqVT1OL7roxUIBuhEFLCvFObil19ZQ6bCjQkz613WuJJJ4XVjaWGg2cYnbpylTKeFJ2+fRNpYho2CtsG0uHILodCPQwESTc81c4SkLBMpgQpGAa158kjaTB5brp7KJjclWgy7ENDGt6I1ai1wVXjKiyVlMpwxY5a/DVPCq5mWgOmVaUMNZT9fjwvjZxDdWTHVCpYwiK3BKZ8NX90Vb2kqO7Bkq/GCTm4MJz4C+5n2ZcUDOOzX8xSLJAduxxEw4c+hEj1WrbhgniiFc+GRF+W14RmmS1sO6KzHMvYxLHdWv29N+iiVHj83X0C/DtcCHAEHcEAg+YNis3mf8NsHWMhjqR//J2kf/LgWj0AVfX/ABPd4rWqDgVKyPIqmKqaWTpbeo+LNH35D9gSvUKX8H8GHBzn13j/AEl7QD5lrQfYhaN2U06NIU6TGsYNmtEDzPM9TdL66fZ51iWimQwWAEAdBYIZqAqZn2G8arhTWPL2WC6l0OTNKcGKC8ukppXHNTwmuUEhPFNOcExyDODAmuASBShK1NrjUnFOaxMqKJRputJM7xJPU6y2G3C0mF2SSXSuCHZHyf4j5JJJT2bT4ZWtLZJJaxIlPdWmHSSTieSUE5qSSpDqQSST/A6ulJJIOLqSSASj434UkkCPP8++JVRSSXLy9tZ6NKc1JJZlXHpBJJAjpXAkkirFpptRJJTUuBRMQkkoRUVJJJUl/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48"/>
    </mc:Choice>
    <mc:Fallback xmlns="">
      <p:transition spd="slow" advTm="4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normAutofit/>
          </a:bodyPr>
          <a:lstStyle/>
          <a:p>
            <a:r>
              <a:rPr lang="en-US" sz="3600" dirty="0" smtClean="0"/>
              <a:t>Hiving package bees.</a:t>
            </a:r>
            <a:endParaRPr lang="en-US" sz="3600" dirty="0"/>
          </a:p>
        </p:txBody>
      </p:sp>
      <p:sp>
        <p:nvSpPr>
          <p:cNvPr id="3" name="Content Placeholder 2"/>
          <p:cNvSpPr>
            <a:spLocks noGrp="1"/>
          </p:cNvSpPr>
          <p:nvPr>
            <p:ph idx="1"/>
          </p:nvPr>
        </p:nvSpPr>
        <p:spPr/>
        <p:txBody>
          <a:bodyPr/>
          <a:lstStyle/>
          <a:p>
            <a:pPr>
              <a:buNone/>
            </a:pPr>
            <a:r>
              <a:rPr lang="en-US" dirty="0" smtClean="0"/>
              <a:t> </a:t>
            </a:r>
            <a:endParaRPr lang="en-US" dirty="0"/>
          </a:p>
        </p:txBody>
      </p:sp>
      <p:grpSp>
        <p:nvGrpSpPr>
          <p:cNvPr id="4" name="Group 4"/>
          <p:cNvGrpSpPr>
            <a:grpSpLocks/>
          </p:cNvGrpSpPr>
          <p:nvPr/>
        </p:nvGrpSpPr>
        <p:grpSpPr bwMode="auto">
          <a:xfrm>
            <a:off x="990600" y="1143000"/>
            <a:ext cx="6324600" cy="4495800"/>
            <a:chOff x="1863259" y="864704"/>
            <a:chExt cx="6078453" cy="5082326"/>
          </a:xfrm>
        </p:grpSpPr>
        <p:grpSp>
          <p:nvGrpSpPr>
            <p:cNvPr id="5" name="Group 3"/>
            <p:cNvGrpSpPr>
              <a:grpSpLocks noChangeAspect="1"/>
            </p:cNvGrpSpPr>
            <p:nvPr/>
          </p:nvGrpSpPr>
          <p:grpSpPr bwMode="auto">
            <a:xfrm>
              <a:off x="1863259" y="864705"/>
              <a:ext cx="2276622" cy="5082324"/>
              <a:chOff x="4876800" y="-1237876"/>
              <a:chExt cx="3810000" cy="8505452"/>
            </a:xfrm>
          </p:grpSpPr>
          <p:pic>
            <p:nvPicPr>
              <p:cNvPr id="7" name="Picture 2" descr="http://i3.ytimg.com/vi/Bk0iFG7xorI/mqdefault.jpg"/>
              <p:cNvPicPr>
                <a:picLocks noChangeAspect="1" noChangeArrowheads="1"/>
              </p:cNvPicPr>
              <p:nvPr/>
            </p:nvPicPr>
            <p:blipFill>
              <a:blip r:embed="rId5" cstate="print"/>
              <a:srcRect/>
              <a:stretch>
                <a:fillRect/>
              </a:stretch>
            </p:blipFill>
            <p:spPr bwMode="auto">
              <a:xfrm>
                <a:off x="4876800" y="2200275"/>
                <a:ext cx="3810000" cy="2143125"/>
              </a:xfrm>
              <a:prstGeom prst="rect">
                <a:avLst/>
              </a:prstGeom>
              <a:noFill/>
              <a:ln w="9525">
                <a:noFill/>
                <a:miter lim="800000"/>
                <a:headEnd/>
                <a:tailEnd/>
              </a:ln>
            </p:spPr>
          </p:pic>
          <p:pic>
            <p:nvPicPr>
              <p:cNvPr id="8" name="Picture 4" descr="http://beekeeping.glorybee.com/sites/default/files/Pic_PackagedBeesintoHive.jpg?1308336132"/>
              <p:cNvPicPr>
                <a:picLocks noChangeAspect="1" noChangeArrowheads="1"/>
              </p:cNvPicPr>
              <p:nvPr/>
            </p:nvPicPr>
            <p:blipFill>
              <a:blip r:embed="rId6" cstate="print"/>
              <a:srcRect/>
              <a:stretch>
                <a:fillRect/>
              </a:stretch>
            </p:blipFill>
            <p:spPr bwMode="auto">
              <a:xfrm>
                <a:off x="4881770" y="-1237876"/>
                <a:ext cx="3800061" cy="3438152"/>
              </a:xfrm>
              <a:prstGeom prst="rect">
                <a:avLst/>
              </a:prstGeom>
              <a:noFill/>
              <a:ln w="9525">
                <a:noFill/>
                <a:miter lim="800000"/>
                <a:headEnd/>
                <a:tailEnd/>
              </a:ln>
            </p:spPr>
          </p:pic>
          <p:pic>
            <p:nvPicPr>
              <p:cNvPr id="9" name="Picture 6" descr="http://www.beebehavior.com/beeimages/beelife/packages2_April29,2008.JPG"/>
              <p:cNvPicPr>
                <a:picLocks noChangeAspect="1" noChangeArrowheads="1"/>
              </p:cNvPicPr>
              <p:nvPr/>
            </p:nvPicPr>
            <p:blipFill>
              <a:blip r:embed="rId7" cstate="print"/>
              <a:srcRect/>
              <a:stretch>
                <a:fillRect/>
              </a:stretch>
            </p:blipFill>
            <p:spPr bwMode="auto">
              <a:xfrm>
                <a:off x="4876800" y="4343400"/>
                <a:ext cx="3810000" cy="2924176"/>
              </a:xfrm>
              <a:prstGeom prst="rect">
                <a:avLst/>
              </a:prstGeom>
              <a:noFill/>
              <a:ln w="9525">
                <a:noFill/>
                <a:miter lim="800000"/>
                <a:headEnd/>
                <a:tailEnd/>
              </a:ln>
            </p:spPr>
          </p:pic>
        </p:grpSp>
        <p:pic>
          <p:nvPicPr>
            <p:cNvPr id="6" name="Picture 10" descr="http://beeinformed.org/wp-content/uploads/2012/03/Heather-Eversole-Jennie-Stitzinger.jpg"/>
            <p:cNvPicPr>
              <a:picLocks noChangeAspect="1" noChangeArrowheads="1"/>
            </p:cNvPicPr>
            <p:nvPr/>
          </p:nvPicPr>
          <p:blipFill>
            <a:blip r:embed="rId8" cstate="print"/>
            <a:srcRect/>
            <a:stretch>
              <a:fillRect/>
            </a:stretch>
          </p:blipFill>
          <p:spPr bwMode="auto">
            <a:xfrm>
              <a:off x="4149820" y="864704"/>
              <a:ext cx="3791892" cy="5082326"/>
            </a:xfrm>
            <a:prstGeom prst="rect">
              <a:avLst/>
            </a:prstGeom>
            <a:noFill/>
            <a:ln w="9525">
              <a:noFill/>
              <a:miter lim="800000"/>
              <a:headEnd/>
              <a:tailEnd/>
            </a:ln>
          </p:spPr>
        </p:pic>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75"/>
    </mc:Choice>
    <mc:Fallback xmlns="">
      <p:transition spd="slow" advTm="4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828799"/>
          </a:xfrm>
        </p:spPr>
        <p:txBody>
          <a:bodyPr>
            <a:normAutofit/>
          </a:bodyPr>
          <a:lstStyle/>
          <a:p>
            <a:r>
              <a:rPr lang="en-US" sz="3200" dirty="0" smtClean="0">
                <a:solidFill>
                  <a:schemeClr val="accent2">
                    <a:lumMod val="75000"/>
                  </a:schemeClr>
                </a:solidFill>
              </a:rPr>
              <a:t>Beekeeping Basics for Fruit and Vegetable Producers</a:t>
            </a:r>
            <a:endParaRPr lang="en-US" sz="3200" dirty="0">
              <a:solidFill>
                <a:schemeClr val="accent2">
                  <a:lumMod val="75000"/>
                </a:schemeClr>
              </a:solidFill>
            </a:endParaRPr>
          </a:p>
        </p:txBody>
      </p:sp>
      <p:sp>
        <p:nvSpPr>
          <p:cNvPr id="3" name="Content Placeholder 2"/>
          <p:cNvSpPr>
            <a:spLocks noGrp="1"/>
          </p:cNvSpPr>
          <p:nvPr>
            <p:ph type="subTitle" idx="1"/>
          </p:nvPr>
        </p:nvSpPr>
        <p:spPr>
          <a:xfrm>
            <a:off x="1371600" y="3233057"/>
            <a:ext cx="6400800" cy="1219200"/>
          </a:xfrm>
        </p:spPr>
        <p:txBody>
          <a:bodyPr>
            <a:normAutofit/>
          </a:bodyPr>
          <a:lstStyle/>
          <a:p>
            <a:pPr>
              <a:buNone/>
            </a:pPr>
            <a:r>
              <a:rPr lang="en-US" dirty="0" smtClean="0">
                <a:solidFill>
                  <a:schemeClr val="accent2">
                    <a:lumMod val="75000"/>
                  </a:schemeClr>
                </a:solidFill>
              </a:rPr>
              <a:t>Stu Jacobson, Ph.D.</a:t>
            </a:r>
          </a:p>
          <a:p>
            <a:pPr>
              <a:buNone/>
            </a:pPr>
            <a:r>
              <a:rPr lang="en-US" dirty="0" smtClean="0">
                <a:solidFill>
                  <a:schemeClr val="accent2">
                    <a:lumMod val="75000"/>
                  </a:schemeClr>
                </a:solidFill>
              </a:rPr>
              <a:t>Illinois Queen Initiative</a:t>
            </a:r>
          </a:p>
          <a:p>
            <a:endParaRPr lang="en-US" dirty="0"/>
          </a:p>
        </p:txBody>
      </p:sp>
      <p:sp>
        <p:nvSpPr>
          <p:cNvPr id="118786" name="AutoShape 2" descr="data:image/jpeg;base64,/9j/4AAQSkZJRgABAQAAAQABAAD/2wCEAAkGBhQSEBQUEhMVFRUUFBcVFBUVFBQUFRYXFBQVFRQUFBQXHCYeFxkjGhQVHy8gJCcpLCwsFR4xNTAqNSYrLCkBCQoKDgwOGg8PGjAlHCQuLCwsLSwpKSwqKSwtKSksLCksLDAsLCwsKikpKS4sKSwtKSwpLCwpLCkpLCwpLCwsLP/AABEIAKgBKwMBIgACEQEDEQH/xAAcAAABBQEBAQAAAAAAAAAAAAAEAQIDBQYABwj/xAA8EAABAwIEBAQEBAUEAgMBAAABAAIRAyEEEjFBBQZRYRMicYEHMpGhFLHB8CNCYtHhM1KS8RWCFnKyCP/EABoBAAIDAQEAAAAAAAAAAAAAAAIDAAEEBQb/xAAsEQACAgICAQIFBAIDAAAAAAAAAQIRAyEEEjETQSIyUWFxBUKB0aGxFJHw/9oADAMBAAIRAxEAPwCqcU2E9wTCuKQjc1B4nh7XDRGPTcytOgTLY3gcGQq2phSFuajQRCrsTw8FasfI9mEmZBwSBX1XhSGq8KWxSTLoqg5TMq90tbBkIVzVfkrwEvxPdNp4ogyEOpGhSiGiwfEA4Kd6zVGqWmQtNy9VbUqAE6AuG9xEfcz7LJkxVtFUH0uHjwgXEgm4IIIAO2Ua/YpvD+HuqVRTGpOoE67q2rsBFgSSTMAXEG8CwMTIP12F9yHhm5vEdGoYD6/KT7iP/Zc/kT9KPY0Y8Kno0vL/ACdSw7AcuZ/+4j9FosllwcpGiAuK7yO5OzZ8qpEP4cJBRRBamtCH0opl9iK40KkZieoTnBR06UyijD4tEdNbA+L8Lw+Kblq0w4icpI8zZ3BXiXNPIVXDeI8CaYd5coJMdT0Xu1Sih62FDmkOEg7HfstuDk5MD14+gEscZI+YVxWg544YaGNqNiGky3SO4ELPlenxzU4qS9znyVOmIulIuRlCylBTVyshIClUYKXMoQeuISApQoQRIQn5CmwoQYUkpXJsqEPRtdExwWU4ZzMdHLR4fiDX7rjTxyh5ISOTHBSvUDklsojLkw1Fz3Id7kDZRN4gTxTaUE56RuIIT8WaUfIUZUS18ACqvE8IVqMWmuxI3XQhkUvA3TM1V4aQh3UiFrCGuQOKwQKcpAuJnS5aHkkt8d+eoGAU7AgkOOYCLEEQJ+oVRicERotJyJQAL3OY1wefDEydAHwW/SCDvtqpJqiktlhia7Wu/huJm7uxBtlfr/aIlwW05QaXUnSSJcWgnWT8pP8AUDHrPYrF8W4eKbvEYD4Zs4H+SdDNpb39jdb7kmifwhBkkglwO14Ed2xPuF5/9SSWM34LTNlgqmdjXbkXHQ6EfWUTmsqjgj48WmSTkqkyYmKoFXYdXuHsrYFcyLVaDl5HjRcAmtUgV3uwGRuSnRc9NqPRY3VstCnRM2UderDZSCsY/LVXLJFPbCpmA+LPCGnCPqtYC5rg4noJGZ3UnLZeMFfSfH8F41CpT0L2OAMbxb7r5ur0HU3Fj2lrm2IOoPddz9Ky9oODfj/Rk5EdpjEiWVy65mOXLkkqEFT2sldTbJVnhcKo2WlYE3ClGUMErFmFU1OnCGw1EDGAQ9bAK6CY5gKqy6MzXwxCGyrSYjCqvdgborAcSh8EovDYxzNCnsZIQ7zchBp6ZRoOH8wzYq4biGuFisGRuERhuKPZ3Cx5uKpfKUa+qEO9A4XjIcLowVA7QrnPHKD2U0MJUTkTSwj3nyNLvQIzDcsV6jwzIRO+ynaMfLIot+CobJMBXvCuTK1aCZa0ra8C+HLKcOeZctdSwIYIEfRJlyuu4GvHx3+4xvDvh6xouSSUfT5Do7tlahlQbqSeiR/y8kv3Gr00vYydTkHDbtUbuSqbP9OWwQ4R1Gh9bBa2x1UeWLxI3CpcnJfzE6R+hgsZy5UYXODiHGSHbHMfMHdOvSfVavl6hkoU+rbHr3Du8f8A5COfh2OHl9Q2ZHoW7e0ITBzT+USHSYPUat9Ykj0PVK5OaWRdZMOMVWgnCUAzEuLdKtIO9TTeQT/xqNHsFasKqsxb4LiRLH5HwIBbUblBb0Bd4ZVk54SJS6pMDyS5k8FDNfdThU53tFNCuN1DiHWUk3Q+NqQEbkoxZcVsGbUzGNkaxqrsEPNPX9P+1ZBwA/JJjtWwpnPZAg32WL56+HDcY3PTLadUXByB2aJ8s5mxM7mJAW3AuJTnxCbjzT479SL/AIEyV6Z8vY/gr6FZ1Kp87NbEW6wf8joTqlp4Bet/E7gDnZazZgQKgHyzOVpjUuJfAj+qdlgm0gvXcbkrPjU0ZZY6dFIeHqN3D1oCwJhohaOxXVFRQwUKzo0oUraQToUstIbKUJCklQhIulR5lb4HCtZDn67BBOairZYBSwT3/Kxx9kU3lSu4Tkieq2GD45TgBrQPZWVPjLY2+ixS5Ul4RFR5f/4IDZV2M5enQLXPYU0s7JEeU7FmIbwMhBV+EOlegfhx0UL8I3onrl/UGjBHAObsVzMY5pvK2tXhzSgK/Agdk154TVMho/hzzHSI8J8BxMgmPpK9Io4YatuvCP8AwxaQW2jpZegckc3OYW0asnbMT9yuRzeN2+PG/wCDXgzJfCz0VlQjUJ/4mdk+niQ4Wg22Q9aquYp0vJr8jnZTqqfE8bp06nhtfnef5GDMQOrjo0epWW5k50IbXdT+Sk4UmG0PqGQ53cMh1t4VDw7F/h8E+vcuqCS5xuZtqepMdlvx8NOKnk/hIkXbpGw4lz6ynU8KnTdVqDUNIDR6u/siMLzaD/qUyzqQ4OAHXQLG8u4LLTB/meJJOpJH7H1VpWwpyiRacx11Hyk9gJKXkhiU+sV4NUMNxtmxwXE6dWzZI2J8pHcdu4T/AAS2ZMtcZDhEtO2lp/fZYnC4hwqMcCQCYjt1+oWxqcbpU2/xHBsi89+24SuqlVIDJicHolxLnGk5sDOG+XpI8zCOwdlI7O7IyhiA9jXjR7Q4ejhI/NZOtxkVHTTdpDmuDrGOv1P17K05ZxH8Lw3GS1ziBM5Wve5zGTAmLtn+lByeNJ47W2vYUl1LV9Ugg91YNdIVNi6146QjqFfyT2XIwyafWQU42gxhQXEKuwU9Kt5UDWdJlapZE19gIx2dhasH99laYejudT+4VbgWSZN4P3VuNITMO1YOV+wjzdc4JC7RPcmSSl5EkVWiCCCAQRBBGvYryfnDk92FJqUpdSJJMx/DkiAeovAMbL1stQXE8I2rTdTeJa4Q4dR/dMw8t8Sdrx7r+i+vY8IzpC5WnNvLv4JzYqB7XWbMB9gZJAtH91QjFhevxZY5YKcHpmV6dMMDkkoT8aE045NKsNlNQJxyWjXL3BrRJOgCoqy44XQD6gnQCfoj8VVDpKO4Fwbw2y+5dqOnZNxeGAsFhyS7y+wEmVbK2XREUuJEDf8AZQzmw4AqQtG2izy0yk6LLxEmYKPxAllYVEYSNKjqUwmlRvKNIFi+GkNNR5ipGvRoqiN9BCuwys6VNzzDWud6An8lZf8Axavbya97qnOMfLLUJPwgXAc1VqLWtaRlbt19VaU+dPEaQ5pa42F5BJsEJh+UqzyczfDAi7pvP+0DVW2H4TQw9Rpyy+LZ/OLHUbX12IhW+JDL8TX8j4ZMkdHn/FcG/wD8ZTAa7Ma5c4ZbyZGY9rm6seaMPOCoMp6FzQRYWgW+wW64hwihXaWsAZNyaT2tIPXL8uyy3FOX3GmWNef4NS/iGDbQ+WbEEXiE/LJpr7M3YVphfBKbZpF1mi7h2aCY97BNxxOUOFs5cfQE2HsAAgaedtMhgzEN0BzSY3Au3fr9pKmsHMYx2emQAADrP9JgTfbKfVcxQdNWrs6Cmk9h/Dq4yOLmz4YkHSYv9NfogOK4prgxzheMz3Ek5pJDQRNh5TpsArLCYcMw5ObOIJPUzN4nuscA5wh5JyghgmfKNieo26hauPiT8mbNke6BsXx92YhriGzINwBbSLdkVy7zlVo4phOYh8UnbxmIGnSdx3TMHSaZBjUySYM9PsEY5rKA8SMwccoDYD8xjLlIsRoF15Qio+DmKUrN7x3mKlhqQqVXE5jlaBEkkjckAfXqjuG8RD6Ic02cARIix6jYrzniPMFIUHVHtz1KZLaQNxNm5vck36IrlDngVCzD1qeR9RoLHMILDN2gt/lnp66LzfL/AE9zi8mNbXn8G2M6dM9LGJhl1D4tkDicR5Wjup2VNJ1Xn02o9UPrdlxgWw0I1jkHSGUD0Ura2i3QydVSMs1bCmpM1/soA4nWynYxaIxlMW1Q1zpUdRlrokNVXxvH+FRqP/2tcR6gGBfuj9BRe9siZ4b8TOKmrj35TLaYDBrYic0dtFkvxZVriTnJcdXEk+pMqur4Ver404xgofQ50pW7IvxJXeOVEQtVypyvnDa9YDwz/ptn5yNz2Wqc4wVsiAOC8v1cSZu1n+8ix9Oq33BOCMwzYb5n7vN/oj6b2ER8vQDRPZQMW2XOyZnP7IpseCNwVW8SZBMaKzqiw7oSsyRpMIVRRQYlktkajVR08MSBdG1mm8W7IE0e6GavwQDZxYHdGU8eFhKWJMqyw+PKJ8RjjWnHBcMUsw/iBCVnGEp8eSIakVQrzl7l92IdJBFMam4m38trrB0eLgkXgddh3XuXLGGFPCUgDMsDrmfmv+qychyxRGYoKT2FYLANpNDWNygDb++6n8Mm0J2eyfQknT+6x4optdjZJ0tCVWlrSYkdLqqrto1R/FpnKN4JuJ1jT/Ks3l4J1/4gjtohn5+/syPvC2yzL9r1+AYpALeGYJrSWszGIDSXD8oVe7BOlz6FXwpjyiSBAaPN5b6T7qxxGFqGcrHg9czWT6xP1hU2Kw1YMyPrZWnUUw6Y6ZnkgjrbdYp52vMkvwOjBFfxVrqNN1Q1GvA605aSZgNEguvGllScNxzHRVGKdh3hxEOpUwXgDRzWvzFozOAy3TOc+FVS4upvJpsp5g19Rz6lR0nNlEmIlgAAAk7SrHknDhuELP5m1HZxu07Ancx+q0LIsGD1vL14/wDf9l1cupJXxGemWipVrmL5MPWptBExlziHa691QUuAYiqXFtCqA64NQ06ZaSdMs38wO+jhvrvKcNaXHRoJPoLrM8qc51MVSc+vTDaQecpFp18oG8CCXdT6qcblyyxnk66VeWXJJNRbM3W4S5tfJUF7S4X1veFFxtvmYykCSSGg+9wzqddLDVXfNfFmitTIA8N7pJg3AIkHpLdJWY5m4o6lihVbFSnUZDWyWtLARDMzYIu0EwQTpoupgcsnVtmfJULoTifB6oq0vEY3K7L4TTDmOgAw4CJ0IIBjW+hNjyLw4fi5ytaWFtXythoBbIF57GPVV78bXxYomqKbRTpg52MDZBkZ3xuAIgdPps+BtqN81KmHUy4tJcXMqPDSR4jM1togxIAug5uTpjlGD+3n3Jhjck2W2Kxx8Rgi+qvcOR8x169LaBZXF40PyVA1zXMcWPY6A5hgOhwBI0IIIMEFXXDcQXtkkAT7kb/kvJ5MUkl7fU12rNBTxBfpYddf3urDD0kDhCBp++gVlRPQJvHjG7YqbJ2MhODUwSVzqkLo39tGamJUdZeS/E/mrO78PTJht6hGhP8At9uy1vPPNP4ai4NM1HCGxaO5XimJxBcSXGSTJPUndaePicn6j8Cs06XVEBeukHVMqWV/yry8K4NWoQKbXZYm7jrp0XQ0lZiWwTgnKxxT7y1g+Z0a9gt9h8GKbBTaLNAythTsc1rA1ohoFgNLJHYsSLbqu8nVl2DuaPRTePAg76KI1QSYGhUeMow4GTBRONlWTmuYugquIMmPopzVQLpv6qJUUNe5DeGFJUdqo/FVMh5+yjAS0zdFvZ5VXEw5bzSHVKWZCV6GVEUcUo8TVzaKyEvK/CnYrGUaDT/qOuYmGgEkkdLL6cp4Yta1guGgCdNBGy8v+AHBSX4rEObYBlJh73c+PYt+pXtDaQ6Lkc2Pqz6rwhmOXQqWUo91LSBnVHV8P3QNXDOHU+658sbhoepqRKAEhI6hRCk7p91xwZ6oGpNaRevqSWQmMwrXtIMFSOwn9RURwo3KyZU2qa/yMjS2meS/EunUo1MOWucKUuDwHQHEEOg9yC/7pfhrhaho4io4ucXVgC7WXBgLif8AktpzlQazDPeYkGGTl+d5ysjNIBl33RvCuE+DRZTa8eVomwEmPM49ybopclrh+i47uv8ANj+q797AKbmua5j9HNIO0hwg32ssjieSiwOFLGVBTGYtpQ0xmOYwRAO+262OPwxEmP8AiqTF73vfssfGzzx2oPT8rTJkS8tGWfyk57ifHqGbwbjpYTH/AGpRwQtZ4dSkyqxvmaHE5if5i0iMsiLK2oPcDCJaDmAInN0+i6X/AC835QDcK15IuFYZj2H+EGU2CQ0tv5W3DRr1t6ojgTsmCwwdr4FOb7lgPurnB8FeRfy6TpoVK/lZjMIKTLupsAa4kzDRb7WWeUnli0/qn/sZ2UWn9jFcZk1g9o+bKypH8wkhhjq0n6OK2XAsHDGg7feTM/vqqqnwGqC1xZMCbX1C0fCpBhwg+kev5Ksk/hjH6C15ci2w2Hj99UdTTKYTi+B+a0Y4qK0Jk7GuqQFX4zEvg5BJ6nQf5UGJ4qwugOG8+otCko8Ramwim7l4FynWkea8x8BxFR5c8ZzETG0k323j2CwOM4fVpvhzT6wvo11VjuiBxPLdGpctC6uPk0qq0ZpQs8JwvCalRwAG4me51XotDCtpsawWaBaIidyVZcY5fp0bsAD9ROkdu6qmNMZSIje9/wDKO1N68CpKtDxG2nQ7d1DiiReY9LhSNbGnv9bKN7gTBj1U6tMWJh7mSiTWDrG6EFrDc/ZTtcLQrb6kHvpM3lCuw2sXRGIbOnuntZ2RWmUAPwvspqfCJAMapKZzv94W3weDAY0QLBU5ewcUeC1XgKqr6rq1ckymC66CQ1sQIqjSsomtR2EeFTIe0/A8gYF4vPjOmwgdL72v7r0oFfOXLfO+IwIiiWupl2Z1NwsSdTmFx/hel4D42YF8B4q0idc7WwDDoGYGDMAf+wXOnjmpuXswj0OFxbOqwlT4x4AEZXPfIB8rc0XgtcBdrhBMECw7iZK/xdwLQS5zxBAMMLtdwWyHD0U2l8rKpmvqYdDOEalY2n8b8CXZZeL/ADOblG15MC8/YzFp0HCuacNjWZ8NUDwCRuHS0wTlN476LLnx9F2qhsJO6DzTEKHw+yc1znAxb1Ub6dSbNn0XNnT8I0p17ldxvgVPENaH/wArg4eou0xoYMH2UtUCCjBgqh2H6fdQ1MA8HoPX7QsmXDlkvFIbGcfFlPXYCLT7SqnFYBxNhJ72WypcPAF9d9h9ELVwozjoLwkx40se2w3kT0UOB5YnK5x20E3PrtHutBQ4axg00GvQdJRQgLP8w8wtYHMDoOWZ2HcrbGF6XkS3WyXiPH2NBDXCenVVmF4vmJc51jpOp62H5LL4mzgXgGb2JgEWOhuP7puHxuSo15AIGw+kXVTw+wtZtm4ZjXkwBsTMmRedjdWVBhcfNeLqjwPHaJuCZi8x7gGddLBE1eZmUwS0F02n+UXja+gJnoskcORyVofLLBK0y8rYkU25yYAEn2E/3WN5g54ztLaVgR82pvqB06IHinEn4ogzlaD5RpFgCCq2tg2sMODTG7XGCupigqpmKeW/A7DYtwkkmf1Knbx0tMSoKrWljYkASXTdU3g5iTJidU2WD6CrNpgONSRdazA4mRMryB2OhwymwWk4DzC6Q1DFOJaZqePuz1Wjo2R7lU1WnFhbcol+KJeXHf8AeqDxD7x+cmfVdbFqKTETextamHCdI3Gvugvw1zPRTPrddU9rrZZ+bcfqmsAry7f/AKUjq1pQuJdlflOyQO1uktEDhiPKpGV5EaFAsqSFNS2URRDSdD47rY0caco9Fln4eSCNVf4fEANHol5FQUWeAucla5MASuauuMH+KlFdRBq401CBdPiHVD4itmKhyroUolh3D8UGFScR4mHCAq9wTIlD13YVjXOKL4bxmtQcDSqPblOYAPeGybE5QRrA+iGypA1E9gn0L8I+YcRjqNapXdOWsWU7N+XK12XMAM2XNFxuvSgF87/BPmB9HHtw0zTxAd5YFntbIfMiPK2N/RfRLVyfS6Zpfeq/H92G3pCqtxDpcrEuQeKp7hI5m4aDxOmDv0Q2S0qatoVwADVxu1vZrWkZfnHjJo0mspn+I9w0uY3ssHiKzqmeb5oE/TTtI+6O5qr58U/MSSDDbCw6KDDULjtqtXb04qjNklciWhgxBm5kXO0BOZg2lny7m8oqnSt0RHD6RcAO5+nQLJ6kmwTuDcOYc4MzFv3vZT1WhjXMc06i4uPfcK2wPBiCHCRG3XrKJ4nw4ZDa4E+rdx7Lf6Mnj7VtAWZJ2FjzN9xt6hQ16YcCPdHsOUhpuNj+iH4hTjzD99llUiFPVqZGDu4j0BCpcfiYMSY6dVZ45wdpbsqziHDahAtprcCy6WGTl8JQPTqTutdyrh2eE95BzE5WHYDc97rMcN4Q+pUawEBsS92pAC3Ia1sNYIAtAEQI1WlYfi2C3SJJixA+U+5lQObpcX76p9V+l7/p3Qzn+nr7aLUxREb2B0UlIalRF8zCcyw/wgshHiqPidJGhQWIplp0hHU6gP1UfFWE5XDZR+CIipvtBU9ESUBRrZj3VphB1S6KLvg2DDiFb1OB3sbJeXcLlYSd1aF6b1UlsYlo+XsIQDdOxjhaEOnALc1uw7GAJ6a4puZWCI5MT4SFWWNSwlhdChDoSJYXQqIE8K4i6hXp1mfNSeHtvFxtP2919DcrfFrCYhjBVqtpVTALX+WXQJLb6Ekx6L5xaFIx0XCTlwrJ+QkfYdKoHAEEEHQi4ITMT8q+beXfitjMI4ebxmSMzH28omA0j5TfXfdbF3/9BU3CDhHg/wD3bH1XNzcfL1cUrDjV3Z6liDZZ7nHmYYTDlwgvcIY22vX0CxdX45088DDuLbebMPex2WN+IvNNPGVaDqT3WBzMIIA0I9Subg/T8rzXkXw/0aHkio6ey5wlZ1V3iVLudcnurfBssTOp07Kj4O4GmL6K7wk+H31+qHkL4mZkw/Dwf0KO4M/JUh1g4+U2gyVW4E+Ufv3RuDrC0n5XRG5lLxUpJgtm2pAAfkhsfWhsiDlPmb/TEO+1/ZBsxukuEbdfqhMdjmzAtI7+aF1p5o9NAlbxPK8nKbWII2VNUxlsp1CkxlbJUtEO/PdV+NdvuFx6thAWMYZkKvxGIkX+90a/F7gAxeDcGLweyv8AiFOgHfwKLab4aXCSQCRJyEnYrfx4NugXQDwLDiky8uc8S/ywRaw9PVHVMVGnSEC0uzZpMxv+qmjKAOouuwlQtsKpmbHS47qCtUIka2i/591FTZ5TfU9dl2LqSQYAtoJOnqhkUSUHifROq1rkD9yh29V1R0wgRRNTOUaeilY6999kPSd1StMlSyEWLw2R35IzBOuPVRcSaYafZXmA4XFEO3KCXkKjRcNrggBWgYFk+EYuHwTutU11kyDDR8rEJwK5ct4TGOCTKuXKFHJmVcuUIKF0LlyhB+VIAuXKEFAXQlXKFjajLIYrlygI4CU+g6HCRIlIuUZD0LAEeCxw3EfRXWDd5Ndly5eX5eptDUHYInKFzn5agIGv5rlyxPyUHl4gT9EHVxf8S95EDsuXIVJshW8SfmB7KvGIzBcuWiC0V7g2EoFz8sWMknoNz7KyH+oZBIOkWGlkq5drir3FyJBibAOHvN/f0Un45nRxPTbouXLXPQA0Pa7cj1EqV+Gho8wkbLlyXZBPB8tiD7hcMOQAY2uuXK6JQwUzfYSicOy8lKuVUiUF4bAurEiLC602FbDMrhoFy5Kl8yG1oo8YMlUEaStHh8cC0X2SrkUQ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8788" name="AutoShape 4" descr="data:image/jpeg;base64,/9j/4AAQSkZJRgABAQAAAQABAAD/2wCEAAkGBhQSEBQUEhMVFRUUFBcVFBUVFBQUFRYXFBQVFRQUFBQXHCYeFxkjGhQVHy8gJCcpLCwsFR4xNTAqNSYrLCkBCQoKDgwOGg8PGjAlHCQuLCwsLSwpKSwqKSwtKSksLCksLDAsLCwsKikpKS4sKSwtKSwpLCwpLCkpLCwpLCwsLP/AABEIAKgBKwMBIgACEQEDEQH/xAAcAAABBQEBAQAAAAAAAAAAAAAEAQIDBQYABwj/xAA8EAABAwIEBAQEBAUEAgMBAAABAAIRAyEEEjFBBQZRYRMicYEHMpGhFLHB8CNCYtHhM1KS8RWCFnKyCP/EABoBAAIDAQEAAAAAAAAAAAAAAAIDAAEEBQb/xAAsEQACAgICAQIFBAIDAAAAAAAAAQIRAyEEEjETQSIyUWFxBUKB0aGxFJHw/9oADAMBAAIRAxEAPwCqcU2E9wTCuKQjc1B4nh7XDRGPTcytOgTLY3gcGQq2phSFuajQRCrsTw8FasfI9mEmZBwSBX1XhSGq8KWxSTLoqg5TMq90tbBkIVzVfkrwEvxPdNp4ogyEOpGhSiGiwfEA4Kd6zVGqWmQtNy9VbUqAE6AuG9xEfcz7LJkxVtFUH0uHjwgXEgm4IIIAO2Ua/YpvD+HuqVRTGpOoE67q2rsBFgSSTMAXEG8CwMTIP12F9yHhm5vEdGoYD6/KT7iP/Zc/kT9KPY0Y8Kno0vL/ACdSw7AcuZ/+4j9FosllwcpGiAuK7yO5OzZ8qpEP4cJBRRBamtCH0opl9iK40KkZieoTnBR06UyijD4tEdNbA+L8Lw+Kblq0w4icpI8zZ3BXiXNPIVXDeI8CaYd5coJMdT0Xu1Sih62FDmkOEg7HfstuDk5MD14+gEscZI+YVxWg544YaGNqNiGky3SO4ELPlenxzU4qS9znyVOmIulIuRlCylBTVyshIClUYKXMoQeuISApQoQRIQn5CmwoQYUkpXJsqEPRtdExwWU4ZzMdHLR4fiDX7rjTxyh5ISOTHBSvUDklsojLkw1Fz3Id7kDZRN4gTxTaUE56RuIIT8WaUfIUZUS18ACqvE8IVqMWmuxI3XQhkUvA3TM1V4aQh3UiFrCGuQOKwQKcpAuJnS5aHkkt8d+eoGAU7AgkOOYCLEEQJ+oVRicERotJyJQAL3OY1wefDEydAHwW/SCDvtqpJqiktlhia7Wu/huJm7uxBtlfr/aIlwW05QaXUnSSJcWgnWT8pP8AUDHrPYrF8W4eKbvEYD4Zs4H+SdDNpb39jdb7kmifwhBkkglwO14Ed2xPuF5/9SSWM34LTNlgqmdjXbkXHQ6EfWUTmsqjgj48WmSTkqkyYmKoFXYdXuHsrYFcyLVaDl5HjRcAmtUgV3uwGRuSnRc9NqPRY3VstCnRM2UderDZSCsY/LVXLJFPbCpmA+LPCGnCPqtYC5rg4noJGZ3UnLZeMFfSfH8F41CpT0L2OAMbxb7r5ur0HU3Fj2lrm2IOoPddz9Ky9oODfj/Rk5EdpjEiWVy65mOXLkkqEFT2sldTbJVnhcKo2WlYE3ClGUMErFmFU1OnCGw1EDGAQ9bAK6CY5gKqy6MzXwxCGyrSYjCqvdgborAcSh8EovDYxzNCnsZIQ7zchBp6ZRoOH8wzYq4biGuFisGRuERhuKPZ3Cx5uKpfKUa+qEO9A4XjIcLowVA7QrnPHKD2U0MJUTkTSwj3nyNLvQIzDcsV6jwzIRO+ynaMfLIot+CobJMBXvCuTK1aCZa0ra8C+HLKcOeZctdSwIYIEfRJlyuu4GvHx3+4xvDvh6xouSSUfT5Do7tlahlQbqSeiR/y8kv3Gr00vYydTkHDbtUbuSqbP9OWwQ4R1Gh9bBa2x1UeWLxI3CpcnJfzE6R+hgsZy5UYXODiHGSHbHMfMHdOvSfVavl6hkoU+rbHr3Du8f8A5COfh2OHl9Q2ZHoW7e0ITBzT+USHSYPUat9Ykj0PVK5OaWRdZMOMVWgnCUAzEuLdKtIO9TTeQT/xqNHsFasKqsxb4LiRLH5HwIBbUblBb0Bd4ZVk54SJS6pMDyS5k8FDNfdThU53tFNCuN1DiHWUk3Q+NqQEbkoxZcVsGbUzGNkaxqrsEPNPX9P+1ZBwA/JJjtWwpnPZAg32WL56+HDcY3PTLadUXByB2aJ8s5mxM7mJAW3AuJTnxCbjzT479SL/AIEyV6Z8vY/gr6FZ1Kp87NbEW6wf8joTqlp4Bet/E7gDnZazZgQKgHyzOVpjUuJfAj+qdlgm0gvXcbkrPjU0ZZY6dFIeHqN3D1oCwJhohaOxXVFRQwUKzo0oUraQToUstIbKUJCklQhIulR5lb4HCtZDn67BBOairZYBSwT3/Kxx9kU3lSu4Tkieq2GD45TgBrQPZWVPjLY2+ixS5Ul4RFR5f/4IDZV2M5enQLXPYU0s7JEeU7FmIbwMhBV+EOlegfhx0UL8I3onrl/UGjBHAObsVzMY5pvK2tXhzSgK/Agdk154TVMho/hzzHSI8J8BxMgmPpK9Io4YatuvCP8AwxaQW2jpZegckc3OYW0asnbMT9yuRzeN2+PG/wCDXgzJfCz0VlQjUJ/4mdk+niQ4Wg22Q9aquYp0vJr8jnZTqqfE8bp06nhtfnef5GDMQOrjo0epWW5k50IbXdT+Sk4UmG0PqGQ53cMh1t4VDw7F/h8E+vcuqCS5xuZtqepMdlvx8NOKnk/hIkXbpGw4lz6ynU8KnTdVqDUNIDR6u/siMLzaD/qUyzqQ4OAHXQLG8u4LLTB/meJJOpJH7H1VpWwpyiRacx11Hyk9gJKXkhiU+sV4NUMNxtmxwXE6dWzZI2J8pHcdu4T/AAS2ZMtcZDhEtO2lp/fZYnC4hwqMcCQCYjt1+oWxqcbpU2/xHBsi89+24SuqlVIDJicHolxLnGk5sDOG+XpI8zCOwdlI7O7IyhiA9jXjR7Q4ejhI/NZOtxkVHTTdpDmuDrGOv1P17K05ZxH8Lw3GS1ziBM5Wve5zGTAmLtn+lByeNJ47W2vYUl1LV9Ugg91YNdIVNi6146QjqFfyT2XIwyafWQU42gxhQXEKuwU9Kt5UDWdJlapZE19gIx2dhasH99laYejudT+4VbgWSZN4P3VuNITMO1YOV+wjzdc4JC7RPcmSSl5EkVWiCCCAQRBBGvYryfnDk92FJqUpdSJJMx/DkiAeovAMbL1stQXE8I2rTdTeJa4Q4dR/dMw8t8Sdrx7r+i+vY8IzpC5WnNvLv4JzYqB7XWbMB9gZJAtH91QjFhevxZY5YKcHpmV6dMMDkkoT8aE045NKsNlNQJxyWjXL3BrRJOgCoqy44XQD6gnQCfoj8VVDpKO4Fwbw2y+5dqOnZNxeGAsFhyS7y+wEmVbK2XREUuJEDf8AZQzmw4AqQtG2izy0yk6LLxEmYKPxAllYVEYSNKjqUwmlRvKNIFi+GkNNR5ipGvRoqiN9BCuwys6VNzzDWud6An8lZf8Axavbya97qnOMfLLUJPwgXAc1VqLWtaRlbt19VaU+dPEaQ5pa42F5BJsEJh+UqzyczfDAi7pvP+0DVW2H4TQw9Rpyy+LZ/OLHUbX12IhW+JDL8TX8j4ZMkdHn/FcG/wD8ZTAa7Ma5c4ZbyZGY9rm6seaMPOCoMp6FzQRYWgW+wW64hwihXaWsAZNyaT2tIPXL8uyy3FOX3GmWNef4NS/iGDbQ+WbEEXiE/LJpr7M3YVphfBKbZpF1mi7h2aCY97BNxxOUOFs5cfQE2HsAAgaedtMhgzEN0BzSY3Au3fr9pKmsHMYx2emQAADrP9JgTfbKfVcxQdNWrs6Cmk9h/Dq4yOLmz4YkHSYv9NfogOK4prgxzheMz3Ek5pJDQRNh5TpsArLCYcMw5ObOIJPUzN4nuscA5wh5JyghgmfKNieo26hauPiT8mbNke6BsXx92YhriGzINwBbSLdkVy7zlVo4phOYh8UnbxmIGnSdx3TMHSaZBjUySYM9PsEY5rKA8SMwccoDYD8xjLlIsRoF15Qio+DmKUrN7x3mKlhqQqVXE5jlaBEkkjckAfXqjuG8RD6Ic02cARIix6jYrzniPMFIUHVHtz1KZLaQNxNm5vck36IrlDngVCzD1qeR9RoLHMILDN2gt/lnp66LzfL/AE9zi8mNbXn8G2M6dM9LGJhl1D4tkDicR5Wjup2VNJ1Xn02o9UPrdlxgWw0I1jkHSGUD0Ura2i3QydVSMs1bCmpM1/soA4nWynYxaIxlMW1Q1zpUdRlrokNVXxvH+FRqP/2tcR6gGBfuj9BRe9siZ4b8TOKmrj35TLaYDBrYic0dtFkvxZVriTnJcdXEk+pMqur4Ver404xgofQ50pW7IvxJXeOVEQtVypyvnDa9YDwz/ptn5yNz2Wqc4wVsiAOC8v1cSZu1n+8ix9Oq33BOCMwzYb5n7vN/oj6b2ER8vQDRPZQMW2XOyZnP7IpseCNwVW8SZBMaKzqiw7oSsyRpMIVRRQYlktkajVR08MSBdG1mm8W7IE0e6GavwQDZxYHdGU8eFhKWJMqyw+PKJ8RjjWnHBcMUsw/iBCVnGEp8eSIakVQrzl7l92IdJBFMam4m38trrB0eLgkXgddh3XuXLGGFPCUgDMsDrmfmv+qychyxRGYoKT2FYLANpNDWNygDb++6n8Mm0J2eyfQknT+6x4optdjZJ0tCVWlrSYkdLqqrto1R/FpnKN4JuJ1jT/Ks3l4J1/4gjtohn5+/syPvC2yzL9r1+AYpALeGYJrSWszGIDSXD8oVe7BOlz6FXwpjyiSBAaPN5b6T7qxxGFqGcrHg9czWT6xP1hU2Kw1YMyPrZWnUUw6Y6ZnkgjrbdYp52vMkvwOjBFfxVrqNN1Q1GvA605aSZgNEguvGllScNxzHRVGKdh3hxEOpUwXgDRzWvzFozOAy3TOc+FVS4upvJpsp5g19Rz6lR0nNlEmIlgAAAk7SrHknDhuELP5m1HZxu07Ancx+q0LIsGD1vL14/wDf9l1cupJXxGemWipVrmL5MPWptBExlziHa691QUuAYiqXFtCqA64NQ06ZaSdMs38wO+jhvrvKcNaXHRoJPoLrM8qc51MVSc+vTDaQecpFp18oG8CCXdT6qcblyyxnk66VeWXJJNRbM3W4S5tfJUF7S4X1veFFxtvmYykCSSGg+9wzqddLDVXfNfFmitTIA8N7pJg3AIkHpLdJWY5m4o6lihVbFSnUZDWyWtLARDMzYIu0EwQTpoupgcsnVtmfJULoTifB6oq0vEY3K7L4TTDmOgAw4CJ0IIBjW+hNjyLw4fi5ytaWFtXythoBbIF57GPVV78bXxYomqKbRTpg52MDZBkZ3xuAIgdPps+BtqN81KmHUy4tJcXMqPDSR4jM1togxIAug5uTpjlGD+3n3Jhjck2W2Kxx8Rgi+qvcOR8x169LaBZXF40PyVA1zXMcWPY6A5hgOhwBI0IIIMEFXXDcQXtkkAT7kb/kvJ5MUkl7fU12rNBTxBfpYddf3urDD0kDhCBp++gVlRPQJvHjG7YqbJ2MhODUwSVzqkLo39tGamJUdZeS/E/mrO78PTJht6hGhP8At9uy1vPPNP4ai4NM1HCGxaO5XimJxBcSXGSTJPUndaePicn6j8Cs06XVEBeukHVMqWV/yry8K4NWoQKbXZYm7jrp0XQ0lZiWwTgnKxxT7y1g+Z0a9gt9h8GKbBTaLNAythTsc1rA1ohoFgNLJHYsSLbqu8nVl2DuaPRTePAg76KI1QSYGhUeMow4GTBRONlWTmuYugquIMmPopzVQLpv6qJUUNe5DeGFJUdqo/FVMh5+yjAS0zdFvZ5VXEw5bzSHVKWZCV6GVEUcUo8TVzaKyEvK/CnYrGUaDT/qOuYmGgEkkdLL6cp4Yta1guGgCdNBGy8v+AHBSX4rEObYBlJh73c+PYt+pXtDaQ6Lkc2Pqz6rwhmOXQqWUo91LSBnVHV8P3QNXDOHU+658sbhoepqRKAEhI6hRCk7p91xwZ6oGpNaRevqSWQmMwrXtIMFSOwn9RURwo3KyZU2qa/yMjS2meS/EunUo1MOWucKUuDwHQHEEOg9yC/7pfhrhaho4io4ucXVgC7WXBgLif8AktpzlQazDPeYkGGTl+d5ysjNIBl33RvCuE+DRZTa8eVomwEmPM49ybopclrh+i47uv8ANj+q797AKbmua5j9HNIO0hwg32ssjieSiwOFLGVBTGYtpQ0xmOYwRAO+262OPwxEmP8AiqTF73vfssfGzzx2oPT8rTJkS8tGWfyk57ifHqGbwbjpYTH/AGpRwQtZ4dSkyqxvmaHE5if5i0iMsiLK2oPcDCJaDmAInN0+i6X/AC835QDcK15IuFYZj2H+EGU2CQ0tv5W3DRr1t6ojgTsmCwwdr4FOb7lgPurnB8FeRfy6TpoVK/lZjMIKTLupsAa4kzDRb7WWeUnli0/qn/sZ2UWn9jFcZk1g9o+bKypH8wkhhjq0n6OK2XAsHDGg7feTM/vqqqnwGqC1xZMCbX1C0fCpBhwg+kev5Ksk/hjH6C15ci2w2Hj99UdTTKYTi+B+a0Y4qK0Jk7GuqQFX4zEvg5BJ6nQf5UGJ4qwugOG8+otCko8Ramwim7l4FynWkea8x8BxFR5c8ZzETG0k323j2CwOM4fVpvhzT6wvo11VjuiBxPLdGpctC6uPk0qq0ZpQs8JwvCalRwAG4me51XotDCtpsawWaBaIidyVZcY5fp0bsAD9ROkdu6qmNMZSIje9/wDKO1N68CpKtDxG2nQ7d1DiiReY9LhSNbGnv9bKN7gTBj1U6tMWJh7mSiTWDrG6EFrDc/ZTtcLQrb6kHvpM3lCuw2sXRGIbOnuntZ2RWmUAPwvspqfCJAMapKZzv94W3weDAY0QLBU5ewcUeC1XgKqr6rq1ckymC66CQ1sQIqjSsomtR2EeFTIe0/A8gYF4vPjOmwgdL72v7r0oFfOXLfO+IwIiiWupl2Z1NwsSdTmFx/hel4D42YF8B4q0idc7WwDDoGYGDMAf+wXOnjmpuXswj0OFxbOqwlT4x4AEZXPfIB8rc0XgtcBdrhBMECw7iZK/xdwLQS5zxBAMMLtdwWyHD0U2l8rKpmvqYdDOEalY2n8b8CXZZeL/ADOblG15MC8/YzFp0HCuacNjWZ8NUDwCRuHS0wTlN476LLnx9F2qhsJO6DzTEKHw+yc1znAxb1Ub6dSbNn0XNnT8I0p17ldxvgVPENaH/wArg4eou0xoYMH2UtUCCjBgqh2H6fdQ1MA8HoPX7QsmXDlkvFIbGcfFlPXYCLT7SqnFYBxNhJ72WypcPAF9d9h9ELVwozjoLwkx40se2w3kT0UOB5YnK5x20E3PrtHutBQ4axg00GvQdJRQgLP8w8wtYHMDoOWZ2HcrbGF6XkS3WyXiPH2NBDXCenVVmF4vmJc51jpOp62H5LL4mzgXgGb2JgEWOhuP7puHxuSo15AIGw+kXVTw+wtZtm4ZjXkwBsTMmRedjdWVBhcfNeLqjwPHaJuCZi8x7gGddLBE1eZmUwS0F02n+UXja+gJnoskcORyVofLLBK0y8rYkU25yYAEn2E/3WN5g54ztLaVgR82pvqB06IHinEn4ogzlaD5RpFgCCq2tg2sMODTG7XGCupigqpmKeW/A7DYtwkkmf1Knbx0tMSoKrWljYkASXTdU3g5iTJidU2WD6CrNpgONSRdazA4mRMryB2OhwymwWk4DzC6Q1DFOJaZqePuz1Wjo2R7lU1WnFhbcol+KJeXHf8AeqDxD7x+cmfVdbFqKTETextamHCdI3Gvugvw1zPRTPrddU9rrZZ+bcfqmsAry7f/AKUjq1pQuJdlflOyQO1uktEDhiPKpGV5EaFAsqSFNS2URRDSdD47rY0caco9Fln4eSCNVf4fEANHol5FQUWeAucla5MASuauuMH+KlFdRBq401CBdPiHVD4itmKhyroUolh3D8UGFScR4mHCAq9wTIlD13YVjXOKL4bxmtQcDSqPblOYAPeGybE5QRrA+iGypA1E9gn0L8I+YcRjqNapXdOWsWU7N+XK12XMAM2XNFxuvSgF87/BPmB9HHtw0zTxAd5YFntbIfMiPK2N/RfRLVyfS6Zpfeq/H92G3pCqtxDpcrEuQeKp7hI5m4aDxOmDv0Q2S0qatoVwADVxu1vZrWkZfnHjJo0mspn+I9w0uY3ssHiKzqmeb5oE/TTtI+6O5qr58U/MSSDDbCw6KDDULjtqtXb04qjNklciWhgxBm5kXO0BOZg2lny7m8oqnSt0RHD6RcAO5+nQLJ6kmwTuDcOYc4MzFv3vZT1WhjXMc06i4uPfcK2wPBiCHCRG3XrKJ4nw4ZDa4E+rdx7Lf6Mnj7VtAWZJ2FjzN9xt6hQ16YcCPdHsOUhpuNj+iH4hTjzD99llUiFPVqZGDu4j0BCpcfiYMSY6dVZ45wdpbsqziHDahAtprcCy6WGTl8JQPTqTutdyrh2eE95BzE5WHYDc97rMcN4Q+pUawEBsS92pAC3Ia1sNYIAtAEQI1WlYfi2C3SJJixA+U+5lQObpcX76p9V+l7/p3Qzn+nr7aLUxREb2B0UlIalRF8zCcyw/wgshHiqPidJGhQWIplp0hHU6gP1UfFWE5XDZR+CIipvtBU9ESUBRrZj3VphB1S6KLvg2DDiFb1OB3sbJeXcLlYSd1aF6b1UlsYlo+XsIQDdOxjhaEOnALc1uw7GAJ6a4puZWCI5MT4SFWWNSwlhdChDoSJYXQqIE8K4i6hXp1mfNSeHtvFxtP2919DcrfFrCYhjBVqtpVTALX+WXQJLb6Ekx6L5xaFIx0XCTlwrJ+QkfYdKoHAEEEHQi4ITMT8q+beXfitjMI4ebxmSMzH28omA0j5TfXfdbF3/9BU3CDhHg/wD3bH1XNzcfL1cUrDjV3Z6liDZZ7nHmYYTDlwgvcIY22vX0CxdX45088DDuLbebMPex2WN+IvNNPGVaDqT3WBzMIIA0I9Subg/T8rzXkXw/0aHkio6ey5wlZ1V3iVLudcnurfBssTOp07Kj4O4GmL6K7wk+H31+qHkL4mZkw/Dwf0KO4M/JUh1g4+U2gyVW4E+Ufv3RuDrC0n5XRG5lLxUpJgtm2pAAfkhsfWhsiDlPmb/TEO+1/ZBsxukuEbdfqhMdjmzAtI7+aF1p5o9NAlbxPK8nKbWII2VNUxlsp1CkxlbJUtEO/PdV+NdvuFx6thAWMYZkKvxGIkX+90a/F7gAxeDcGLweyv8AiFOgHfwKLab4aXCSQCRJyEnYrfx4NugXQDwLDiky8uc8S/ywRaw9PVHVMVGnSEC0uzZpMxv+qmjKAOouuwlQtsKpmbHS47qCtUIka2i/591FTZ5TfU9dl2LqSQYAtoJOnqhkUSUHifROq1rkD9yh29V1R0wgRRNTOUaeilY6999kPSd1StMlSyEWLw2R35IzBOuPVRcSaYafZXmA4XFEO3KCXkKjRcNrggBWgYFk+EYuHwTutU11kyDDR8rEJwK5ct4TGOCTKuXKFHJmVcuUIKF0LlyhB+VIAuXKEFAXQlXKFjajLIYrlygI4CU+g6HCRIlIuUZD0LAEeCxw3EfRXWDd5Ndly5eX5eptDUHYInKFzn5agIGv5rlyxPyUHl4gT9EHVxf8S95EDsuXIVJshW8SfmB7KvGIzBcuWiC0V7g2EoFz8sWMknoNz7KyH+oZBIOkWGlkq5drir3FyJBibAOHvN/f0Un45nRxPTbouXLXPQA0Pa7cj1EqV+Gho8wkbLlyXZBPB8tiD7hcMOQAY2uuXK6JQwUzfYSicOy8lKuVUiUF4bAurEiLC602FbDMrhoFy5Kl8yG1oo8YMlUEaStHh8cC0X2SrkUQ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8790" name="Picture 6" descr="https://encrypted-tbn1.gstatic.com/images?q=tbn:ANd9GcSpRMaHBa90ELpo8ei-P4qInDDlh5aJSQa6RnDAGD-elGa6ctEdEw"/>
          <p:cNvPicPr>
            <a:picLocks noChangeAspect="1" noChangeArrowheads="1"/>
          </p:cNvPicPr>
          <p:nvPr/>
        </p:nvPicPr>
        <p:blipFill>
          <a:blip r:embed="rId5"/>
          <a:srcRect/>
          <a:stretch>
            <a:fillRect/>
          </a:stretch>
        </p:blipFill>
        <p:spPr bwMode="auto">
          <a:xfrm>
            <a:off x="2971800" y="4419600"/>
            <a:ext cx="2590800" cy="1981200"/>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09"/>
    </mc:Choice>
    <mc:Fallback xmlns="">
      <p:transition spd="slow" advTm="2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Another, often better option is to buy a nucleus (nuc) colony.</a:t>
            </a:r>
            <a:endParaRPr lang="en-US" sz="3600" dirty="0"/>
          </a:p>
        </p:txBody>
      </p:sp>
      <p:sp>
        <p:nvSpPr>
          <p:cNvPr id="3" name="Content Placeholder 2"/>
          <p:cNvSpPr>
            <a:spLocks noGrp="1"/>
          </p:cNvSpPr>
          <p:nvPr>
            <p:ph idx="1"/>
          </p:nvPr>
        </p:nvSpPr>
        <p:spPr/>
        <p:txBody>
          <a:bodyPr>
            <a:normAutofit fontScale="92500"/>
          </a:bodyPr>
          <a:lstStyle/>
          <a:p>
            <a:pPr>
              <a:buNone/>
            </a:pPr>
            <a:r>
              <a:rPr lang="en-US" sz="2400" dirty="0" smtClean="0"/>
              <a:t>A nuc is a small, 4 or 5 frame colony with a laying queen and  combs with larvae and pupae as well as ones with honey and pollen.</a:t>
            </a:r>
          </a:p>
          <a:p>
            <a:pPr>
              <a:buNone/>
            </a:pPr>
            <a:r>
              <a:rPr lang="en-US" sz="2400" dirty="0" smtClean="0"/>
              <a:t>Beekeepers in your area may have nucs, or you can find a list of those selling nucs on the website of the Illinois Queen Initiative (illinoisqueeninitiative.com). </a:t>
            </a:r>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r>
              <a:rPr lang="en-US" sz="1100" dirty="0" smtClean="0"/>
              <a:t>			hansenhives.com	</a:t>
            </a:r>
            <a:r>
              <a:rPr lang="en-US" sz="1100" dirty="0"/>
              <a:t> </a:t>
            </a:r>
            <a:r>
              <a:rPr lang="en-US" sz="1100" dirty="0" smtClean="0"/>
              <a:t>                bestbeekeeping.com 			</a:t>
            </a:r>
          </a:p>
          <a:p>
            <a:pPr>
              <a:buNone/>
            </a:pPr>
            <a:endParaRPr lang="en-US" dirty="0" smtClean="0"/>
          </a:p>
          <a:p>
            <a:endParaRPr lang="en-US" dirty="0"/>
          </a:p>
        </p:txBody>
      </p:sp>
      <p:pic>
        <p:nvPicPr>
          <p:cNvPr id="67586" name="Picture 2" descr="https://encrypted-tbn1.gstatic.com/images?q=tbn:ANd9GcRIn3nVFlVOlcB7taaZY3EOJrFEi4SaMb2PG6G4D5D5eWM6HsNn"/>
          <p:cNvPicPr>
            <a:picLocks noChangeAspect="1" noChangeArrowheads="1"/>
          </p:cNvPicPr>
          <p:nvPr/>
        </p:nvPicPr>
        <p:blipFill>
          <a:blip r:embed="rId5"/>
          <a:srcRect/>
          <a:stretch>
            <a:fillRect/>
          </a:stretch>
        </p:blipFill>
        <p:spPr bwMode="auto">
          <a:xfrm>
            <a:off x="1066800" y="3962400"/>
            <a:ext cx="2800350" cy="1628776"/>
          </a:xfrm>
          <a:prstGeom prst="rect">
            <a:avLst/>
          </a:prstGeom>
          <a:noFill/>
        </p:spPr>
      </p:pic>
      <p:pic>
        <p:nvPicPr>
          <p:cNvPr id="67588" name="Picture 4" descr="https://encrypted-tbn2.gstatic.com/images?q=tbn:ANd9GcT5Czi7ncUtVF6Aj-q2ALpkLg373TjGqOOJPwFuSAk8Ua6HmuCh"/>
          <p:cNvPicPr>
            <a:picLocks noChangeAspect="1" noChangeArrowheads="1"/>
          </p:cNvPicPr>
          <p:nvPr/>
        </p:nvPicPr>
        <p:blipFill>
          <a:blip r:embed="rId6"/>
          <a:srcRect/>
          <a:stretch>
            <a:fillRect/>
          </a:stretch>
        </p:blipFill>
        <p:spPr bwMode="auto">
          <a:xfrm>
            <a:off x="5638800" y="3581400"/>
            <a:ext cx="1981200" cy="2057401"/>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287"/>
    </mc:Choice>
    <mc:Fallback xmlns="">
      <p:transition spd="slow" advTm="7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077200" cy="1143000"/>
          </a:xfrm>
        </p:spPr>
        <p:txBody>
          <a:bodyPr>
            <a:normAutofit/>
          </a:bodyPr>
          <a:lstStyle/>
          <a:p>
            <a:r>
              <a:rPr lang="en-US" sz="3600" dirty="0" smtClean="0"/>
              <a:t>Who’s who in the colony?</a:t>
            </a:r>
            <a:endParaRPr lang="en-US" sz="3600" dirty="0"/>
          </a:p>
        </p:txBody>
      </p:sp>
      <p:sp>
        <p:nvSpPr>
          <p:cNvPr id="3" name="Content Placeholder 2"/>
          <p:cNvSpPr>
            <a:spLocks noGrp="1"/>
          </p:cNvSpPr>
          <p:nvPr>
            <p:ph idx="1"/>
          </p:nvPr>
        </p:nvSpPr>
        <p:spPr>
          <a:xfrm>
            <a:off x="685800" y="1143000"/>
            <a:ext cx="8077200" cy="4297363"/>
          </a:xfrm>
        </p:spPr>
        <p:txBody>
          <a:bodyPr>
            <a:normAutofit fontScale="25000" lnSpcReduction="20000"/>
          </a:bodyPr>
          <a:lstStyle/>
          <a:p>
            <a:pPr>
              <a:buNone/>
            </a:pPr>
            <a:r>
              <a:rPr lang="en-US" sz="11200" dirty="0" smtClean="0"/>
              <a:t>Honey bee colonies consist of up to 60,000 female worker bees;</a:t>
            </a:r>
          </a:p>
          <a:p>
            <a:pPr>
              <a:buNone/>
            </a:pPr>
            <a:r>
              <a:rPr lang="en-US" sz="11200" dirty="0" smtClean="0"/>
              <a:t>Hundreds of drones (male bees) during the growing season; </a:t>
            </a:r>
          </a:p>
          <a:p>
            <a:pPr>
              <a:buNone/>
            </a:pPr>
            <a:r>
              <a:rPr lang="en-US" sz="11200" dirty="0" smtClean="0"/>
              <a:t>One queen -- normally – the mother of all the bees in the colony.</a:t>
            </a:r>
          </a:p>
          <a:p>
            <a:pPr>
              <a:buNone/>
            </a:pPr>
            <a:r>
              <a:rPr lang="en-US" sz="9800" dirty="0" smtClean="0"/>
              <a:t>In this photo the queen is on the</a:t>
            </a:r>
          </a:p>
          <a:p>
            <a:pPr>
              <a:buNone/>
            </a:pPr>
            <a:r>
              <a:rPr lang="en-US" sz="9800" dirty="0" smtClean="0"/>
              <a:t> left with a numbered disk on her </a:t>
            </a:r>
          </a:p>
          <a:p>
            <a:pPr>
              <a:buNone/>
            </a:pPr>
            <a:r>
              <a:rPr lang="en-US" sz="9800" dirty="0" smtClean="0"/>
              <a:t>back, a drone is in the middle and</a:t>
            </a:r>
          </a:p>
          <a:p>
            <a:pPr>
              <a:buNone/>
            </a:pPr>
            <a:r>
              <a:rPr lang="en-US" sz="9800" dirty="0" smtClean="0"/>
              <a:t>a worker on the right.</a:t>
            </a:r>
          </a:p>
          <a:p>
            <a:pPr>
              <a:buNone/>
            </a:pPr>
            <a:r>
              <a:rPr lang="en-US" sz="9800" dirty="0" smtClean="0"/>
              <a:t>Can you find another drone?</a:t>
            </a:r>
          </a:p>
          <a:p>
            <a:endParaRPr lang="en-US" sz="1600" dirty="0" smtClean="0"/>
          </a:p>
          <a:p>
            <a:endParaRPr lang="en-US" sz="1600" dirty="0" smtClean="0"/>
          </a:p>
          <a:p>
            <a:pPr>
              <a:buNone/>
            </a:pPr>
            <a:r>
              <a:rPr lang="en-US" sz="4000" dirty="0" smtClean="0"/>
              <a:t>							Illinois Queen Initiative Image</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pPr>
              <a:buNone/>
            </a:pPr>
            <a:r>
              <a:rPr lang="en-US" sz="1600" dirty="0" smtClean="0"/>
              <a:t>						</a:t>
            </a:r>
            <a:endParaRPr lang="en-US" sz="5600" dirty="0"/>
          </a:p>
        </p:txBody>
      </p:sp>
      <p:pic>
        <p:nvPicPr>
          <p:cNvPr id="5122" name="Picture 2" descr="http://www.illinoisqueeninitiative.com/wp-content/uploads/2014/03/black-bee-3.jpg"/>
          <p:cNvPicPr>
            <a:picLocks noChangeAspect="1" noChangeArrowheads="1"/>
          </p:cNvPicPr>
          <p:nvPr/>
        </p:nvPicPr>
        <p:blipFill>
          <a:blip r:embed="rId5"/>
          <a:srcRect/>
          <a:stretch>
            <a:fillRect/>
          </a:stretch>
        </p:blipFill>
        <p:spPr bwMode="auto">
          <a:xfrm>
            <a:off x="5486400" y="3352800"/>
            <a:ext cx="3124200" cy="22098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829"/>
    </mc:Choice>
    <mc:Fallback xmlns="">
      <p:transition spd="slow" advTm="7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About stinging:</a:t>
            </a:r>
            <a:endParaRPr lang="en-US" sz="3600" dirty="0"/>
          </a:p>
        </p:txBody>
      </p:sp>
      <p:sp>
        <p:nvSpPr>
          <p:cNvPr id="3" name="Content Placeholder 2"/>
          <p:cNvSpPr>
            <a:spLocks noGrp="1"/>
          </p:cNvSpPr>
          <p:nvPr>
            <p:ph idx="1"/>
          </p:nvPr>
        </p:nvSpPr>
        <p:spPr/>
        <p:txBody>
          <a:bodyPr>
            <a:normAutofit/>
          </a:bodyPr>
          <a:lstStyle/>
          <a:p>
            <a:pPr>
              <a:lnSpc>
                <a:spcPct val="90000"/>
              </a:lnSpc>
              <a:buNone/>
            </a:pPr>
            <a:r>
              <a:rPr lang="en-US" sz="2800" dirty="0" smtClean="0"/>
              <a:t>What to do to avoid being stung:</a:t>
            </a:r>
          </a:p>
          <a:p>
            <a:pPr>
              <a:lnSpc>
                <a:spcPct val="90000"/>
              </a:lnSpc>
              <a:buNone/>
            </a:pPr>
            <a:r>
              <a:rPr lang="en-US" sz="2400" dirty="0" smtClean="0"/>
              <a:t>Wear protective clothing – start with gloves; always use a veil</a:t>
            </a:r>
          </a:p>
          <a:p>
            <a:pPr>
              <a:lnSpc>
                <a:spcPct val="90000"/>
              </a:lnSpc>
              <a:buNone/>
            </a:pPr>
            <a:r>
              <a:rPr lang="en-US" sz="2400" dirty="0" smtClean="0"/>
              <a:t>Use a smoker; keep it lit</a:t>
            </a:r>
          </a:p>
          <a:p>
            <a:pPr>
              <a:lnSpc>
                <a:spcPct val="90000"/>
              </a:lnSpc>
              <a:buNone/>
            </a:pPr>
            <a:r>
              <a:rPr lang="en-US" sz="2400" dirty="0" smtClean="0"/>
              <a:t>Open hives in warmer weather whenever possible: 75-95</a:t>
            </a:r>
            <a:r>
              <a:rPr lang="en-US" sz="2400" baseline="30000" dirty="0" smtClean="0"/>
              <a:t>o</a:t>
            </a:r>
            <a:r>
              <a:rPr lang="en-US" sz="2400" dirty="0" smtClean="0"/>
              <a:t> F  (55-65</a:t>
            </a:r>
            <a:r>
              <a:rPr lang="en-US" sz="2400" baseline="30000" dirty="0" smtClean="0"/>
              <a:t>o </a:t>
            </a:r>
            <a:r>
              <a:rPr lang="en-US" sz="2400" dirty="0" smtClean="0"/>
              <a:t>OK for brief glances at top of frames)</a:t>
            </a:r>
          </a:p>
          <a:p>
            <a:pPr>
              <a:lnSpc>
                <a:spcPct val="90000"/>
              </a:lnSpc>
              <a:buNone/>
            </a:pPr>
            <a:r>
              <a:rPr lang="en-US" sz="2400" dirty="0" smtClean="0"/>
              <a:t>Use slow movements- no jerking or slapping at bees</a:t>
            </a:r>
          </a:p>
          <a:p>
            <a:pPr>
              <a:lnSpc>
                <a:spcPct val="90000"/>
              </a:lnSpc>
              <a:buNone/>
            </a:pPr>
            <a:r>
              <a:rPr lang="en-US" sz="2400" dirty="0" smtClean="0"/>
              <a:t>Take extra care around hive; don’t stand in bee flight path</a:t>
            </a:r>
          </a:p>
          <a:p>
            <a:pPr>
              <a:lnSpc>
                <a:spcPct val="90000"/>
              </a:lnSpc>
              <a:buNone/>
            </a:pPr>
            <a:r>
              <a:rPr lang="en-US" sz="2400" dirty="0" smtClean="0"/>
              <a:t>Don’t remove veil too soon after opening a hive</a:t>
            </a:r>
          </a:p>
          <a:p>
            <a:pPr>
              <a:lnSpc>
                <a:spcPct val="90000"/>
              </a:lnSpc>
              <a:buNone/>
            </a:pPr>
            <a:r>
              <a:rPr lang="en-US" sz="2400" dirty="0" smtClean="0"/>
              <a:t>Keep gentle bee stock</a:t>
            </a:r>
          </a:p>
          <a:p>
            <a:pPr>
              <a:lnSpc>
                <a:spcPct val="90000"/>
              </a:lnSpc>
              <a:buNone/>
            </a:pPr>
            <a:r>
              <a:rPr lang="en-US" sz="2400" dirty="0" smtClean="0"/>
              <a:t>		</a:t>
            </a:r>
            <a:r>
              <a:rPr lang="en-US" sz="2800" dirty="0" smtClean="0"/>
              <a:t>	</a:t>
            </a:r>
            <a:r>
              <a:rPr lang="en-US" sz="2800" b="1" i="1" dirty="0" smtClean="0">
                <a:solidFill>
                  <a:srgbClr val="FF0000"/>
                </a:solidFill>
              </a:rPr>
              <a:t>Scrape sting out promptly if stung!</a:t>
            </a:r>
          </a:p>
          <a:p>
            <a:pPr lvl="2">
              <a:lnSpc>
                <a:spcPct val="90000"/>
              </a:lnSpc>
              <a:buFont typeface="Wingdings" pitchFamily="2" charset="2"/>
              <a:buNone/>
            </a:pPr>
            <a:endParaRPr lang="en-US" sz="2000" dirty="0" smtClean="0"/>
          </a:p>
          <a:p>
            <a:endParaRPr lang="en-US" dirty="0"/>
          </a:p>
        </p:txBody>
      </p:sp>
      <p:sp>
        <p:nvSpPr>
          <p:cNvPr id="8194" name="AutoShape 2" descr="data:image/jpeg;base64,/9j/4AAQSkZJRgABAQAAAQABAAD/2wCEAAkGBxQSEhUUExQVFBQVFBQUFBQUFBQUFBQUFBUWFhQUFBUYHCggGBolHBQUITEhJSkrLi4uFx8zODMsNygtLisBCgoKDg0OFxAQFywcHBwsLCwsLCwsLCwsLCwsLCwsLCwsLCwsLCwsLCwsLCwsLCwsLCwsLCwsLCwsLCwsNywsLP/AABEIAMgA/AMBIgACEQEDEQH/xAAbAAABBQEBAAAAAAAAAAAAAAADAAECBAUGB//EAEEQAAEDAgMEBwUFBwMFAQAAAAEAAhEDIQQSMQVBUWEGEyIycYGRQlKhsfAUI1PB0QcVYnKC4fEkM0MXkqLC0hb/xAAZAQADAQEBAAAAAAAAAAAAAAAAAQIDBAX/xAAjEQEBAAICAgICAwEAAAAAAAAAAQIRAyESMUFREzIiYYEE/9oADAMBAAIRAxEAPwD0X/VH8Jvk50cBE39Qo9RifxWCeDJjwO8eI81ZO06X4jNYHaFzw8UJ22KP4gtrEkiTEkRpO/RdXf0x0G2jiPxGc+wfUSdfGUzqOIvFRnLsbuPI+qkNt0InrBygEz/LA7XknG26F/vBbk6PAGLnkLp9jVN1WI/EZp7mvPWx9fBRfSxO6ow2tLTfx/Ueim3bdA6VG/H08eWvJP8Avigf+RvrpyPA8tUdjQRdiBq2m4RuJBJ4af55J/thHfY5vMdoeoRm7TpG3WMmYiQDPC+/kitrMd3XAzwIKYZ1bCh/aYcruI38iEqFeSWvEOGo3EcuKs1sPeWnKdTGh/mCr1mZrGzhcHnxCFQIg0jIuzeN7fDkjuYHiQfAhRoVT3Xd4fEcUN2HcwzT03tOnkkEg4jsv8jxWH0owOekR6Fbzajagg2O8HUKtiKctLTwsVOc3FY3t5fh8PBhaFNqNi6GV5HNRC86zVelj3ElFxTOeq9aqoq8Ua1VUq1ZPWqKrlLjZZtkXvnRW8Ds/MZKtYLZ4FytWkwBXMWeWZYeiGiystKESkHq2QpehuchF11LMkaYKg58KDigveUjm1gYghWqGMnVZRKPQMKK1kdXgdFbzLDwWPACVXaglTbpUlduNmUpJ6tkkQTlEkcCd6I3BsEQxojSGi06xwVE7Sqnu4d5tJlzR6bj6qQrYo6UqY3yXkg8BYSD5EL2e3g7XhQb7o1nQa8fFM+g06tB36D1VIsxJ30hJ4OJaP8A2+CbqcV+JS3ew7zI4eBnxTJbfhWGZY0zrLQZjSeKf7KwzLG3EHsi44HiqLsPifxKfCMhg89ZafUck5o4n8SlYD2XQTvkbvGT4I/0LVTBUzM02GRlPZbdvA8kCrsqkb5ADAu3sm2hkIfU4n8SmfFpHkY+YjwSDsQ3VtN38pIJ5X38/knBtE4FzP8AbqHSzX9pv6hQdWk5XtLTudq0n+E/kVP7e8Dt0XjiW9sAeV/LXyuiU8SypYEG12nXzCY2A+nmsbOFwR80mYgss/yduP6J6lLL/L8W+HEJ+t3O097cfHgko9egHXFjuIVcmbGzgiOoFt6Zt7u7yUHPDxIs4bt4RRHIdIKWV88VkOqLo+lDOxm4arjKldedzdZPS4P5Yj1qyqVayFUqqeGoFxWHtv6NSpl5WthcIGhWMJhgAjEK5jpnc9oAIgUQnKdOI1HKGdO8oLlIEc5M2ohEpNcgLBcmaEIKeZI4TmqJemfUQXOUVrBDXhCOIQHuQi9LSvJ7slKz37KLu9WqmxAh2Wx4gCD5hI7DomMzS+NA9xIn3o0B5hex19vBWKmOpNEmowCYkvaBJ0EzrZQdtOkJBqMBaJIztkA7yJ0uoM2NQEHqmSLAloJjmTc+an+7aIj7qnY5h2G2O8i1in0XQY2rR061hmSIc05o1yx3vJRp7XonSozWJm08Cdx5G6sHB0+12GX7wytuQB3rXMRqo1MFSdILGGW5SC1plvukRdtxbmE+h0CzbFAxFandxYO20doas1s7lqkdr0Pxaesd9ovw111tqinAUvw2aR3RoNyh+66Nj1VOwLRLG2aYlumlhZPodJtrtdo5puRYg3Go8QgYnCMfqL6ZhZ3qoVNh0D/xtEAAZZaQB3biDbdw3II2a9kdXVIAB7LxmaTuk6jy/WXNF0RNSnr22XJdo5vAQO8pB4IlvaadR/b8lE4t7IFRhiwL29phJ5ageKmaTXdthAPEXDv5o1QaIBF2Xb7v6KFVod2m2cPqClebWdvadHcx+qlIdp2XDUH8+KRsTpBRz0XW3ac15jVrXheu41mZrvAgheXVdmltVwPvFcX/AE4+q7v+XL3EMHhs1ytihShQo08oRMy5XV7WGOTlDpp6rog87+Bt+iraNHIT5kxckUyDN0Ko6CrEQgVgoXCaElAOUalRMUTMol6pnEXROskJCdHqPQnOSJUHlSvyQe5QlDrVwFUdi05E3J7y7bbL5W1HxrlYbeIN/gkcfWMZaBuCZc8BvK8TPKN60w0JL1JY8ZlDFYkx9y0TxeLDfmA+YJ8EjUxR9ikL73uMc9O18Fp5h+SReAJ+vNP/AAM3Lir3oj3bPIPMj2fUqJwuIzA9awWE/d3drZ19JMiIOvFXquNpt1e0WmC5oMeqE7adL8Rn/cLcZ4eaff0NKLaGKaQc9N9r5g8AQZgAGL8YBEb0hXxQ1pUydbPIG+xJHxE+AVs7Vo++IOkyJHHTTnonbtGkRIqMjjmEeqrRaqqcbX/A1O94sN8xPPjPJDdtR471CoAXQIhxPMjd8ue5ajazToQfAg/JO6EBms2pTJgnKTYB4LSfCVCrhIOakQ03OX2HE+8OPMK/XoNdZwB8QCqBwhp3pG0dxxJabzIOoOqYhNqh/ZcC1w3HW29vEJPbmsbOGjh9fBMclYEGzmkjg9h4hQII7L+eV49BPA/NJSNUHQ6/MLjNrYeKjj5rtiZ7Lu8NDuPMfouX6TUYhy5+ebxb8GWsmA4p6d0KZVfaeO6uj1lFzHwYcYkM4W3hcMm69DLOYztqNadyJWaTu8uMricXtSrWpCo15Y9hy1G0y5gM914AMC9vNE2V0prMjOesAMODrkjzvKu49Of80tddSpOjSY38Ru81HPuVPaeLeH5gQKb2gjdMibHzWVQ2qQXAuzi4j2m2tKwxyrTzb73oBrXI4a/p4/qFz+xtsPqksNiB3juHFan2lgsHDyMrSxWOUs6WS9CeUzXg3F1FynbTQLgmD4U5VXFYgNQVor68LNxO0NwVPEYwuMBEweCJMlVJ9s7TUg55WtSwlkfDYUBXm00zewjBVCe3WdpEMAZ66z8E52VT9oF38znEekwiYnaVKnAc9oJvBIkjkN6zavSaiDAzkiczQ2HCN+UkEjwBXo7ry9rZ2PR9werpPje/mmGxqPuc5zOnzMyR4rPb0na49mlUcCYa4Rld4HceToT/AP6SbijUjQEtOu8OABLfGCOae79l216OzaTBDabBNzDRqd6KKQGgA3WAWGOkL5P+nqWFxeQf4bQ8cwfJDftfEk9mi0b5Luy4RIEmC07rtKW/7HbfLBwCC7DM91us90a8dNVhnaeKgRSYJI1I7ItLXAP1/iaT4JnbTxQ1pMvYQZykbz2rtPEQRwKe/wCy1WlU2PRMfdtEaZZbxtbdfTRC/c4B7NWs0SJAfYgDu3k+czziyonblYCXYc+7AJdDtJOUHsfxeo3qbOkzPaY9hJDYcACH7ma6nduO47lXkO1792uAtXqzrLsjo5RlUD1rZnK8bo7Dh5EwfUfkhN6TUXQATe3dPeuchGodaw37pR6e0Kb+69pkZuBiYNjwNjw3olAXYqXaS12umV43XafzTdYe7UAvofZPDwPJHr0A7xGhFnDwKG50WfBB37tbA8D80zDj2Hf0nw/NY3SKjNJ06j481rVGFtiZae67e03Nzw4KtiTnbBEmCCRvCy5LJNVeG97jyjaO3xhntEAz395DTb68EMYplJ1R9R33NQAMYxpdnnvAxZsBWulex8PWry3NTcLOIuHAadk6H5qhgNlUxLctTLMy8gA88m5cG8Y7MsM87tnUXZKpDADRLSJA1aZMuJNyJjdZoUKeHeDJ1dOVtxmGq6LGV2YZmZlMZiQ1oAJLnHSd/on2fSdSE1PvK9W73RZvBoPstAOnpKVy+R+Ky6ZAxr3uaxzZlsZIkANiwB3c1PFmMwazJPLdNvNbWCpFrsziHPnvZWjKD7LeAUcVTL3XNgdIFzrvGl1npfhZ7ZexcFD3GpcdUGgOvodL+zEW5lbD6ijUbHO0eA4fAIZKdu14Y+MEzqD3whPqwsjH7RiwRIrLLS1jMaGrKJdUKrDM8rbwWHgK7NIluQOFwcLZwtCFHD0Fo0qaXtWtHZTRAxFY1MWoJ1FfHYOlIc9nNrn5xe9myY04ITOltDRgdAsMtIx/TpZYVLZTG6NHor1HCjgtby5MMeHBfd0oJ0pVI3zkb6CTKrV+k9SJbSMgxBqAEjjIZH+U/wBmQn4edQp881fjwnwA/pLiSOzTY08yXW8olVKm1sa6e01vg39SVfbRhMaSXll9jxxnwxn7WxzTPWSLTIbfjNlB/SfGN93yYfTvLYfRQXUBw+aXnl9n44/SlT6c1296mCOTnA/Geat/9Q4maToAtLu8JGlrG8+SFWwbTqB6KhW2WyYLVU5KV4sb8NTD/tDovBFalk4gtFRpG4m1/CFo4TbuDxNxlBkPMEMfmFpLDrIsbXFiuFxexW3i3xWc/o5UMuENYNajzlYPPf4CTyWmPJtllxR7DS61l6NTrG37DzoBGVreZEtm3sGDDs2jh9oB47TC0m2VwiZuInWQRbdpuXkmA6VswbQ1prYp83dUPV02DeKTTLnf1Qu5wm02YmmyRdwDmuFiLbzusfitZyVjcNOidQcYzE5Qe6DJjnxCYtEW1Gh4hUsDjqlOGV3TOlQCATaQeFyfIea0K9PeDzH1zWuOM9/KLa816UU8lZ3A3WZTq8dPrRb/AE7p9prtx+a5Rrrjlp6R+q4ObHWVepw57wiWCw7usNaoZebNAMhjdwB4/wBzqbabHqmxyJTqLOtJJJ0vtCFinwkK4hUcRXkoR8ivrIdWuALqrXxAaFmVqrnlEmxbpPHY4mwVWjhiblWsPg1p4fCKt69J8d+1fCYVbGHop6GHV+lSS9r9I0qKsNaphsJ1URs7UxKchIAJURuGkrNDDHerDaasBqpnFY0Qq9SjyWg9VnhMqpOpqDmK6QhvHJNKk6ihPpK5kuodWjQZ+Q/QU6ezzU0EDibBXcrG3PaP/j/dDrV3Otu4CwU+J+V+Fd7KNLd1r+J7g8t6wtqZqhlxJ3AWyt5NGgW0+gTv+vFV6uH4/wCVNmlxwm1MCPBVNk7bq4V8glzdHU3E5XAaDkRuIXXYzZgOljvGoXLbSwUSCLrTDL7Rnh9PS+j/AEloYtpaJMN7dNwh7QRB01F4kLcpVDS35qRI8acxHjLiV4Ns3GOw9ZlQAEsOh52PgYK9t2Zim1GDXJUbIBjQjit8ctOWxV6bYbPSkC7T815o6ovXMZhuuw72T22gtmbnL3SfEQvHsUcriOBIKjnncrbgy60O3Epfa1nuqKHWLDxdHm1vtUoVXFxoqTHzZWqGFk3S1pUy36DZSLyr9LCQrVChCtU6KnapFajh1fpUkRtNWKTEGjSpq0wJNYk+yqdJvZqpUaZUHvUW1U9jXSy8oOZQq4iUDrUqI9CCkUk4Eq2WwnIVRWnNVWsEbLRmBM5qkxSQTFxO0orMpsaHAPArOvFORIB4kjhpIJstGoc24AbgE5pgCAOPmSZJPmmaUps7pBtBM+mrAKhCaVZ1NBqU5V5zVXqNG/5WQbKxNGL/AC+vr58/trBBwkRPw/susq07W9CVlV6YMj6A+vrVRelR5pjaEHTy4Hh9cF2v7PtsyDQcbt7VM8W+02d0a+awdqUAHlrrD5QZnw+XqqWx6r6NcFpDXNcRJEg8iN4P5roxu45s5qvag/KetboQG1BxG4jmJXk3S7A9ViXgd1zi4WOhvrv1XqGzcTmAMRmbJAmJ3+C4bpvhcr2v4tLdfcJFlWd/iXHP5ORyIZai1awQc8rDt1TGLeGABWtQqBYlNXKDlNm2sunQUSCr9KmsnBLYoJeJ2jNpIrKaiHJdZCaN0U2Qar1F9ZBdVSpxBzkIvUarkGVKzl6TaqE5OCgV6jKKwITW3Rmla1hIZ6rVQrLiq9ZSYIKRTMRIVJqAbKkKcIgMIb3qtItQcAoJyoBymnIcoTwjFM9qSlOoFRq05niLj9FoE/RQajEqHDdKsISWvbry5GJ8f1WXtDAkAPaI0mOA0P1yXW9I6YyZo7jgSOThlJ8Jy+qz8C2Wudq3I4ekkT6LbD0w5Pboui2N62kx2ju67hI3+Kxv2iCKbY3VHDf7QDhfzKv9FW9h1spLg7LytHmqv7QCC1oM3gket1fxUY/tHnEotIIgw6s0KCxtdWKFNqs0WqyzDhGpUbqdtIv7PatZohZtCkYsrdOruKNn47Ww8INUpiOCC6pxSokRqOQC9TqFV3FSsTMkghyLKE2k4IbngKvicXlWaXOddGk2vcYTsKiVJrlomHyoVYWRigVSkKrgIjacodPVWCqjPIOoFXcER5QoTqYbKnDEVoO4KYpkqVhEcioEKwWIbmJBUe1Ae2Fbe1BqsskbJ2nTt4y08L8VzFFx7TGaAvnwymAurx/+27kJ9FymGwhLngkiSMxBvYdr4geq142PI6zY7IaOcHesDppULqgG4WXS7IaOraOH1K4zpJiA+s+DoSFWX6p4/wBmMWKdMQkEN1SFi6NrjXozKipU6ikXqWuLcwuIVhzgVz9KvCt08QltpNNLrYTPuFVbVlTY+CgqjMJ3NT1270J1aBdCbSyqnjcdFggYnHTYJYXBF1ynpKGGw5eZK1qeGAEJ6TA1EzItGnqBSaU5Sa1aVnKkShuaERyCQkDEwq9WoUcoTmpoobWyjtoBEpU0SEbAQEKUqRKi5JQb0FzEZxCaQkaq4eKG5W3iVXexAZ2KbLXRwPyXP7Iol5a47wWnyjLPOLf0rpqqobKoBufcMx8iDp6H4hXx+2XKbauOGFw7nx2tAJ3nRebMrySTqTPqrvTPbZxFbK0/d07Dm7eVi0nqs+04dNQPQ6zZVUVk/wBoWemmzipCsNrSqFSqFAVoRcTmemnnRqNZZQxKIzFBLxXORtiqrLK0rBGMCFU2jGiXjVfkjosTjg0LGqYhzzAVSiXVCtzA4MBF6Eu0dn7P3lbIpABSpU4CTwVKgi1QKk50ILqiA9URGBDlTa5aVkk9yC5EKRRorQRTTliIopo2QKSkAnlI0ITQphPICAD1SXUBTc9QcUKkqLqIQn0eaOmISPTNr0yFynSDH5G1KLbPe0u8nNOWPFzY8yu4qU5XGdM9k1D1dSm0uykAxqAHtcD4SCnjdVOeO48wcU2ZTqtgkDQEgeRhQhasCLioElHoskrVZgJCjLKReONrBLimlaeMwMKkKScspWWAZksxVjqU4op7LSuCUajSkoraSILItORp7PYAtzDLn8HWWrQrrDL268PTaaUpVGniEYVZUr0VaCqpYp1SgmuAmh61KSSS0ZUgVMNSSTTTOUCkkmUIOSLkklFaSJNlKEkkK0i5QKSSDiKYuSSSNAvUHp0lB6cT0y6Ltqg1aLQKou5osKg/+l5wWwYIg7wdfBJJaceV9MObGe1nBsvK2qVSAkkln3SwVMZUlUsidJVOonK9mLEsiSSpJZE/UpJIG0mMhWGVyEklNjTDKrNPEowxaSSnTW5VGpj7LOq4uSkkqkZXK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6" name="AutoShape 4" descr="data:image/jpeg;base64,/9j/4AAQSkZJRgABAQAAAQABAAD/2wCEAAkGBxQSEhUUExQVFBQVFBQUFBQUFBQUFBQUFBUWFhQUFBUYHCggGBolHBQUITEhJSkrLi4uFx8zODMsNygtLisBCgoKDg0OFxAQFywcHBwsLCwsLCwsLCwsLCwsLCwsLCwsLCwsLCwsLCwsLCwsLCwsLCwsLCwsLCwsLCwsNywsLP/AABEIAMgA/AMBIgACEQEDEQH/xAAbAAABBQEBAAAAAAAAAAAAAAADAAECBAUGB//EAEEQAAEDAgMEBwUFBwMFAQAAAAEAAhEDIQQSMQVBUWEGEyIycYGRQlKhsfAUI1PB0QcVYnKC4fEkM0MXkqLC0hb/xAAZAQADAQEBAAAAAAAAAAAAAAAAAQIDBAX/xAAjEQEBAAICAgICAwEAAAAAAAAAAQIRAyESMUFREzIiYYEE/9oADAMBAAIRAxEAPwD0X/VH8Jvk50cBE39Qo9RifxWCeDJjwO8eI81ZO06X4jNYHaFzw8UJ22KP4gtrEkiTEkRpO/RdXf0x0G2jiPxGc+wfUSdfGUzqOIvFRnLsbuPI+qkNt0InrBygEz/LA7XknG26F/vBbk6PAGLnkLp9jVN1WI/EZp7mvPWx9fBRfSxO6ow2tLTfx/Ueim3bdA6VG/H08eWvJP8Avigf+RvrpyPA8tUdjQRdiBq2m4RuJBJ4af55J/thHfY5vMdoeoRm7TpG3WMmYiQDPC+/kitrMd3XAzwIKYZ1bCh/aYcruI38iEqFeSWvEOGo3EcuKs1sPeWnKdTGh/mCr1mZrGzhcHnxCFQIg0jIuzeN7fDkjuYHiQfAhRoVT3Xd4fEcUN2HcwzT03tOnkkEg4jsv8jxWH0owOekR6Fbzajagg2O8HUKtiKctLTwsVOc3FY3t5fh8PBhaFNqNi6GV5HNRC86zVelj3ElFxTOeq9aqoq8Ua1VUq1ZPWqKrlLjZZtkXvnRW8Ds/MZKtYLZ4FytWkwBXMWeWZYeiGiystKESkHq2QpehuchF11LMkaYKg58KDigveUjm1gYghWqGMnVZRKPQMKK1kdXgdFbzLDwWPACVXaglTbpUlduNmUpJ6tkkQTlEkcCd6I3BsEQxojSGi06xwVE7Sqnu4d5tJlzR6bj6qQrYo6UqY3yXkg8BYSD5EL2e3g7XhQb7o1nQa8fFM+g06tB36D1VIsxJ30hJ4OJaP8A2+CbqcV+JS3ew7zI4eBnxTJbfhWGZY0zrLQZjSeKf7KwzLG3EHsi44HiqLsPifxKfCMhg89ZafUck5o4n8SlYD2XQTvkbvGT4I/0LVTBUzM02GRlPZbdvA8kCrsqkb5ADAu3sm2hkIfU4n8SmfFpHkY+YjwSDsQ3VtN38pIJ5X38/knBtE4FzP8AbqHSzX9pv6hQdWk5XtLTudq0n+E/kVP7e8Dt0XjiW9sAeV/LXyuiU8SypYEG12nXzCY2A+nmsbOFwR80mYgss/yduP6J6lLL/L8W+HEJ+t3O097cfHgko9egHXFjuIVcmbGzgiOoFt6Zt7u7yUHPDxIs4bt4RRHIdIKWV88VkOqLo+lDOxm4arjKldedzdZPS4P5Yj1qyqVayFUqqeGoFxWHtv6NSpl5WthcIGhWMJhgAjEK5jpnc9oAIgUQnKdOI1HKGdO8oLlIEc5M2ohEpNcgLBcmaEIKeZI4TmqJemfUQXOUVrBDXhCOIQHuQi9LSvJ7slKz37KLu9WqmxAh2Wx4gCD5hI7DomMzS+NA9xIn3o0B5hex19vBWKmOpNEmowCYkvaBJ0EzrZQdtOkJBqMBaJIztkA7yJ0uoM2NQEHqmSLAloJjmTc+an+7aIj7qnY5h2G2O8i1in0XQY2rR061hmSIc05o1yx3vJRp7XonSozWJm08Cdx5G6sHB0+12GX7wytuQB3rXMRqo1MFSdILGGW5SC1plvukRdtxbmE+h0CzbFAxFandxYO20doas1s7lqkdr0Pxaesd9ovw111tqinAUvw2aR3RoNyh+66Nj1VOwLRLG2aYlumlhZPodJtrtdo5puRYg3Go8QgYnCMfqL6ZhZ3qoVNh0D/xtEAAZZaQB3biDbdw3II2a9kdXVIAB7LxmaTuk6jy/WXNF0RNSnr22XJdo5vAQO8pB4IlvaadR/b8lE4t7IFRhiwL29phJ5ageKmaTXdthAPEXDv5o1QaIBF2Xb7v6KFVod2m2cPqClebWdvadHcx+qlIdp2XDUH8+KRsTpBRz0XW3ac15jVrXheu41mZrvAgheXVdmltVwPvFcX/AE4+q7v+XL3EMHhs1ytihShQo08oRMy5XV7WGOTlDpp6rog87+Bt+iraNHIT5kxckUyDN0Ko6CrEQgVgoXCaElAOUalRMUTMol6pnEXROskJCdHqPQnOSJUHlSvyQe5QlDrVwFUdi05E3J7y7bbL5W1HxrlYbeIN/gkcfWMZaBuCZc8BvK8TPKN60w0JL1JY8ZlDFYkx9y0TxeLDfmA+YJ8EjUxR9ikL73uMc9O18Fp5h+SReAJ+vNP/AAM3Lir3oj3bPIPMj2fUqJwuIzA9awWE/d3drZ19JMiIOvFXquNpt1e0WmC5oMeqE7adL8Rn/cLcZ4eaff0NKLaGKaQc9N9r5g8AQZgAGL8YBEb0hXxQ1pUydbPIG+xJHxE+AVs7Vo++IOkyJHHTTnonbtGkRIqMjjmEeqrRaqqcbX/A1O94sN8xPPjPJDdtR471CoAXQIhxPMjd8ue5ajazToQfAg/JO6EBms2pTJgnKTYB4LSfCVCrhIOakQ03OX2HE+8OPMK/XoNdZwB8QCqBwhp3pG0dxxJabzIOoOqYhNqh/ZcC1w3HW29vEJPbmsbOGjh9fBMclYEGzmkjg9h4hQII7L+eV49BPA/NJSNUHQ6/MLjNrYeKjj5rtiZ7Lu8NDuPMfouX6TUYhy5+ebxb8GWsmA4p6d0KZVfaeO6uj1lFzHwYcYkM4W3hcMm69DLOYztqNadyJWaTu8uMricXtSrWpCo15Y9hy1G0y5gM914AMC9vNE2V0prMjOesAMODrkjzvKu49Of80tddSpOjSY38Ru81HPuVPaeLeH5gQKb2gjdMibHzWVQ2qQXAuzi4j2m2tKwxyrTzb73oBrXI4a/p4/qFz+xtsPqksNiB3juHFan2lgsHDyMrSxWOUs6WS9CeUzXg3F1FynbTQLgmD4U5VXFYgNQVor68LNxO0NwVPEYwuMBEweCJMlVJ9s7TUg55WtSwlkfDYUBXm00zewjBVCe3WdpEMAZ66z8E52VT9oF38znEekwiYnaVKnAc9oJvBIkjkN6zavSaiDAzkiczQ2HCN+UkEjwBXo7ry9rZ2PR9werpPje/mmGxqPuc5zOnzMyR4rPb0na49mlUcCYa4Rld4HceToT/AP6SbijUjQEtOu8OABLfGCOae79l216OzaTBDabBNzDRqd6KKQGgA3WAWGOkL5P+nqWFxeQf4bQ8cwfJDftfEk9mi0b5Luy4RIEmC07rtKW/7HbfLBwCC7DM91us90a8dNVhnaeKgRSYJI1I7ItLXAP1/iaT4JnbTxQ1pMvYQZykbz2rtPEQRwKe/wCy1WlU2PRMfdtEaZZbxtbdfTRC/c4B7NWs0SJAfYgDu3k+czziyonblYCXYc+7AJdDtJOUHsfxeo3qbOkzPaY9hJDYcACH7ma6nduO47lXkO1792uAtXqzrLsjo5RlUD1rZnK8bo7Dh5EwfUfkhN6TUXQATe3dPeuchGodaw37pR6e0Kb+69pkZuBiYNjwNjw3olAXYqXaS12umV43XafzTdYe7UAvofZPDwPJHr0A7xGhFnDwKG50WfBB37tbA8D80zDj2Hf0nw/NY3SKjNJ06j481rVGFtiZae67e03Nzw4KtiTnbBEmCCRvCy5LJNVeG97jyjaO3xhntEAz395DTb68EMYplJ1R9R33NQAMYxpdnnvAxZsBWulex8PWry3NTcLOIuHAadk6H5qhgNlUxLctTLMy8gA88m5cG8Y7MsM87tnUXZKpDADRLSJA1aZMuJNyJjdZoUKeHeDJ1dOVtxmGq6LGV2YZmZlMZiQ1oAJLnHSd/on2fSdSE1PvK9W73RZvBoPstAOnpKVy+R+Ky6ZAxr3uaxzZlsZIkANiwB3c1PFmMwazJPLdNvNbWCpFrsziHPnvZWjKD7LeAUcVTL3XNgdIFzrvGl1npfhZ7ZexcFD3GpcdUGgOvodL+zEW5lbD6ijUbHO0eA4fAIZKdu14Y+MEzqD3whPqwsjH7RiwRIrLLS1jMaGrKJdUKrDM8rbwWHgK7NIluQOFwcLZwtCFHD0Fo0qaXtWtHZTRAxFY1MWoJ1FfHYOlIc9nNrn5xe9myY04ITOltDRgdAsMtIx/TpZYVLZTG6NHor1HCjgtby5MMeHBfd0oJ0pVI3zkb6CTKrV+k9SJbSMgxBqAEjjIZH+U/wBmQn4edQp881fjwnwA/pLiSOzTY08yXW8olVKm1sa6e01vg39SVfbRhMaSXll9jxxnwxn7WxzTPWSLTIbfjNlB/SfGN93yYfTvLYfRQXUBw+aXnl9n44/SlT6c1296mCOTnA/Geat/9Q4maToAtLu8JGlrG8+SFWwbTqB6KhW2WyYLVU5KV4sb8NTD/tDovBFalk4gtFRpG4m1/CFo4TbuDxNxlBkPMEMfmFpLDrIsbXFiuFxexW3i3xWc/o5UMuENYNajzlYPPf4CTyWmPJtllxR7DS61l6NTrG37DzoBGVreZEtm3sGDDs2jh9oB47TC0m2VwiZuInWQRbdpuXkmA6VswbQ1prYp83dUPV02DeKTTLnf1Qu5wm02YmmyRdwDmuFiLbzusfitZyVjcNOidQcYzE5Qe6DJjnxCYtEW1Gh4hUsDjqlOGV3TOlQCATaQeFyfIea0K9PeDzH1zWuOM9/KLa816UU8lZ3A3WZTq8dPrRb/AE7p9prtx+a5Rrrjlp6R+q4ObHWVepw57wiWCw7usNaoZebNAMhjdwB4/wBzqbabHqmxyJTqLOtJJJ0vtCFinwkK4hUcRXkoR8ivrIdWuALqrXxAaFmVqrnlEmxbpPHY4mwVWjhiblWsPg1p4fCKt69J8d+1fCYVbGHop6GHV+lSS9r9I0qKsNaphsJ1URs7UxKchIAJURuGkrNDDHerDaasBqpnFY0Qq9SjyWg9VnhMqpOpqDmK6QhvHJNKk6ihPpK5kuodWjQZ+Q/QU6ezzU0EDibBXcrG3PaP/j/dDrV3Otu4CwU+J+V+Fd7KNLd1r+J7g8t6wtqZqhlxJ3AWyt5NGgW0+gTv+vFV6uH4/wCVNmlxwm1MCPBVNk7bq4V8glzdHU3E5XAaDkRuIXXYzZgOljvGoXLbSwUSCLrTDL7Rnh9PS+j/AEloYtpaJMN7dNwh7QRB01F4kLcpVDS35qRI8acxHjLiV4Ns3GOw9ZlQAEsOh52PgYK9t2Zim1GDXJUbIBjQjit8ctOWxV6bYbPSkC7T815o6ovXMZhuuw72T22gtmbnL3SfEQvHsUcriOBIKjnncrbgy60O3Epfa1nuqKHWLDxdHm1vtUoVXFxoqTHzZWqGFk3S1pUy36DZSLyr9LCQrVChCtU6KnapFajh1fpUkRtNWKTEGjSpq0wJNYk+yqdJvZqpUaZUHvUW1U9jXSy8oOZQq4iUDrUqI9CCkUk4Eq2WwnIVRWnNVWsEbLRmBM5qkxSQTFxO0orMpsaHAPArOvFORIB4kjhpIJstGoc24AbgE5pgCAOPmSZJPmmaUps7pBtBM+mrAKhCaVZ1NBqU5V5zVXqNG/5WQbKxNGL/AC+vr58/trBBwkRPw/susq07W9CVlV6YMj6A+vrVRelR5pjaEHTy4Hh9cF2v7PtsyDQcbt7VM8W+02d0a+awdqUAHlrrD5QZnw+XqqWx6r6NcFpDXNcRJEg8iN4P5roxu45s5qvag/KetboQG1BxG4jmJXk3S7A9ViXgd1zi4WOhvrv1XqGzcTmAMRmbJAmJ3+C4bpvhcr2v4tLdfcJFlWd/iXHP5ORyIZai1awQc8rDt1TGLeGABWtQqBYlNXKDlNm2sunQUSCr9KmsnBLYoJeJ2jNpIrKaiHJdZCaN0U2Qar1F9ZBdVSpxBzkIvUarkGVKzl6TaqE5OCgV6jKKwITW3Rmla1hIZ6rVQrLiq9ZSYIKRTMRIVJqAbKkKcIgMIb3qtItQcAoJyoBymnIcoTwjFM9qSlOoFRq05niLj9FoE/RQajEqHDdKsISWvbry5GJ8f1WXtDAkAPaI0mOA0P1yXW9I6YyZo7jgSOThlJ8Jy+qz8C2Wudq3I4ekkT6LbD0w5Pboui2N62kx2ju67hI3+Kxv2iCKbY3VHDf7QDhfzKv9FW9h1spLg7LytHmqv7QCC1oM3gket1fxUY/tHnEotIIgw6s0KCxtdWKFNqs0WqyzDhGpUbqdtIv7PatZohZtCkYsrdOruKNn47Ww8INUpiOCC6pxSokRqOQC9TqFV3FSsTMkghyLKE2k4IbngKvicXlWaXOddGk2vcYTsKiVJrlomHyoVYWRigVSkKrgIjacodPVWCqjPIOoFXcER5QoTqYbKnDEVoO4KYpkqVhEcioEKwWIbmJBUe1Ae2Fbe1BqsskbJ2nTt4y08L8VzFFx7TGaAvnwymAurx/+27kJ9FymGwhLngkiSMxBvYdr4geq142PI6zY7IaOcHesDppULqgG4WXS7IaOraOH1K4zpJiA+s+DoSFWX6p4/wBmMWKdMQkEN1SFi6NrjXozKipU6ikXqWuLcwuIVhzgVz9KvCt08QltpNNLrYTPuFVbVlTY+CgqjMJ3NT1270J1aBdCbSyqnjcdFggYnHTYJYXBF1ynpKGGw5eZK1qeGAEJ6TA1EzItGnqBSaU5Sa1aVnKkShuaERyCQkDEwq9WoUcoTmpoobWyjtoBEpU0SEbAQEKUqRKi5JQb0FzEZxCaQkaq4eKG5W3iVXexAZ2KbLXRwPyXP7Iol5a47wWnyjLPOLf0rpqqobKoBufcMx8iDp6H4hXx+2XKbauOGFw7nx2tAJ3nRebMrySTqTPqrvTPbZxFbK0/d07Dm7eVi0nqs+04dNQPQ6zZVUVk/wBoWemmzipCsNrSqFSqFAVoRcTmemnnRqNZZQxKIzFBLxXORtiqrLK0rBGMCFU2jGiXjVfkjosTjg0LGqYhzzAVSiXVCtzA4MBF6Eu0dn7P3lbIpABSpU4CTwVKgi1QKk50ILqiA9URGBDlTa5aVkk9yC5EKRRorQRTTliIopo2QKSkAnlI0ITQphPICAD1SXUBTc9QcUKkqLqIQn0eaOmISPTNr0yFynSDH5G1KLbPe0u8nNOWPFzY8yu4qU5XGdM9k1D1dSm0uykAxqAHtcD4SCnjdVOeO48wcU2ZTqtgkDQEgeRhQhasCLioElHoskrVZgJCjLKReONrBLimlaeMwMKkKScspWWAZksxVjqU4op7LSuCUajSkoraSILItORp7PYAtzDLn8HWWrQrrDL268PTaaUpVGniEYVZUr0VaCqpYp1SgmuAmh61KSSS0ZUgVMNSSTTTOUCkkmUIOSLkklFaSJNlKEkkK0i5QKSSDiKYuSSSNAvUHp0lB6cT0y6Ltqg1aLQKou5osKg/+l5wWwYIg7wdfBJJaceV9MObGe1nBsvK2qVSAkkln3SwVMZUlUsidJVOonK9mLEsiSSpJZE/UpJIG0mMhWGVyEklNjTDKrNPEowxaSSnTW5VGpj7LOq4uSkkqkZXK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8" name="AutoShape 6" descr="data:image/jpeg;base64,/9j/4AAQSkZJRgABAQAAAQABAAD/2wCEAAkGBxQTEhQUExQVFRQXFRYUFRcWFBQUFhQUFxQWFxcUFRcYHCggGBolHBQUITEhJSkrLi4uFx8zODMsNygtLisBCgoKDg0OGhAQGiwkHCQsLCwsLCwsLCwsLCwsLCwsLCwsLCwsLCwsLCwsLCwsLCwsLCwsLCwsLCwsLCwsLCwsLP/AABEIALcBEwMBIgACEQEDEQH/xAAbAAACAwEBAQAAAAAAAAAAAAACAwABBAUGB//EADQQAAEDAgMGBQUAAgEFAAAAAAEAAhEDIRIxQQRRYXGB8AWRobHBEyLR4fEyYkIGFFJygv/EABkBAQEBAQEBAAAAAAAAAAAAAAEAAgMEBf/EACARAQEBAQACAwEAAwAAAAAAAAABEQIDIRIxQVETIpH/2gAMAwEAAhEDEQA/APJmoYgWHeqWSmPbCUQvC6LlSVWHiB6+0oSR2FIWJC56EuS3FConOSy5UUMqZXKJqAImpTSwpzVmYVoa5ZRkIXBWCohAhUQmEISoFEKkTkslSUVUqOKFSWSqlQhC4JSi5AXK3BLIUV4lYQgJjWosSwjYFA1G0IZXCsBXCsKSoRBCUTSlLhQhXKsoRRCiJUpPSV/DiMrjofIQuXX2bgR5R5L2OIO7j0WWvsIdMx33oumvX14v48c/Z/8AYIDQOkHk4H0C71fwvc+26/YXOr7A4aTzOanK82OW5p3FLIK6jtlgXgcASfMiVmqWESADnAcAedr9VYwxlVCMs5K2tUAhqsNTQ1F9NRA0JoUDFeFZoEEYQAK5QhlCVJQuKgXUKTKbUKUorVhqgCY0JAC1CWp8IXBSZnNQEJ7ggwqRYanNaqDU1oRUrCiDVYVoClCqlQlSUVYQq1IYKsoJRYlJSpRRIfQgzu3sShc1aXgceZslkHL+eqX1GV9Kd/HKUt1LoOPyVvFLs6JWGDv4QD/VCzXG2rwsPmJnhMdQuVV8HeJuI3z8L19UTnFu8tOkJDqRz+LJcuvHK8W7YwMyDvz+EH090R7L1207E14uOot5kLn1vCf/ABPIH8wlxvjscMthWAtdXYnjNtt8ghJ+n15Ic8wGFUWpoYVHM5IRBQuTHBLcbqCAqnFVKpCCUOFNhUQoKaEwBC0JgUglCUZQFSAQgTChAUFgIoVAK0BSolGQluQVEqAoZQYko0FFKUCiBUhlUCqJQpQ5VpcqJT6o9t7+YHwhLOCc5t+o0urLQJjzOR48EPpkQOHr+Ut7L9+60YAefeRQhmW9SZzQJExaYmIvunfwVOpTx65aZlanMIOnmPhCafYtCkx/QGvohNPcPO/mbLY1gvbXSyFtK4vOdhP4SGGpRjceWSy1dla7No5gLrGnf4Qup8k6zeZXnK3hU3Dp/wDb8rn19leM2mOF/ZevNLgeiS+gpzvhleOc05JVRkL1dXw9h0E74j2WHaPBdxvuPuT8Kxy68XUefDCiwrZtGwvabgnkLBZ3NQ5WWfZMKwEeFRQDCJRUSghKAoyluUAlQFQqgoGBUgxIsSsQiUtyuVRRiLKWU5yUUpbSjBSwiUREqSgUlIFKikKKT7A5o1ny9ULgBv8ARNhFA67tx80PpM4ZF+HQoqjBusmN7lCW3/akThVGmYz6aSnmnFlbDbInvvco6xuaoaft6LQ4XKFg49UJnNPQfhCW78+9y0Pp66d5JT29/lJLJJ3xysOaos6o8PDirAz3QmLCjTjj8JFVo138VsclVWqGOe+lJ+Eit4e12YE6HI9V1RTyKB7Es3mV5PbNja0mH31Bm3XJYhByLTyIK9hXqNbmYvvvy4rk+J7VTw44x4S5paWuDpIEDCRPHLQKcO/FPuOIWlCRZc3bvGX1HjC0tcDhAiAOELsBkMDnEYjoFWZ9uPx/hBYgLVooNxmJEon7MZj+LOxm82MhYgcFqqxEDqd/6SMKmSSFSc9iAtSgqSqhWo4hQ4UbQjhSIwKJxagwqIIVhqbhUDVHFBqiaAopY+vDiOCmeuiIyhaOGfJD3BfS4970DmprvTvJU10a8kHS2kgb910AdwjijFQnf1lFhkdx+lEpon86eiosjzRhpHBC9ht3KkHPMftLDb5Jgv8A8R5n8q9d1u80tM4sbiR5KnuJ/ie+nuKhbfLTRSIeAcvUJThlv7sFoqA2gpeDKVLFFiy1qD3mzi1lv8R9zupsOl10HCUpzLQbbuK0Mc2pszGAviCASXXc6AN5krx3/VO11auAUh9v/O8GZjC46NiPNe32qmSCDBm0cN3Jee2qKVsAtMWBHJG+9c++Nnp5alRc6qajgxmUNpswMFgPsaMhAHEmStn/AHLJ+9r7zhgGABqbZIK7nVdopi+GPugGJkxPFbds+4NaWgEGASPuvAid1ld9X5bXD4Z6L2ao0n7bjOYyHErsNDXtMWiOvDisOw1zs7CatOlVBBbBLmkSDBtaRmEVLaWOzDgDo4+xXHrnetlbn1hBpmSI+Et1MjT59l6J7RTa1zHUqk4RhbJf97TpGY47xxQUaDS4F7TxaRhuNDFwZtIyK6yy/bl14nm8Kr6a9NW8HL3ANEAjM/4ggCQXEzoVz9v8MdTJa4RxFweRWvhXL4uK5iAhaq1IjNKwIQQ1GGpmFXhUisKoMTw1XgUSMKmFODEWBRJDVE3CooPrLm25IAfe0IyULlV7YE68UTh7oW52VFx0Q0uEIJyBPJMqHfI5b0kPvPDrKjBtf6IX/pENZ/qEAEmM/RSLIsrps/CY7v8AGSXMDqooM/yhuTl6qy+UTRqolPA6oA0m58++SN4vNs9eCbTbILjmk/UKBvkYS6oNzfpuWhuiosv8KDK6nvzXI8XbEA0y5upBEjoc/Nd9+XZWbaGCfgys2J4V2wvaC7FDicWCftAAgCJzF78Snt8SpvH3gA/Pcrt+Kikxwa+BiJAMWB0k5CZ1Xm/GNkphxwOk6gCQOZyCNn6zeZjA6i4POGYs6DrnJjobrtUKLajZi5AtOXER5rhU5+pJMDBgDuMD9rs+BUwLF+LFIaTaYE4eeXmuXn5t52OfHqtR2B9NpdTcXMzcLE2BuW5GL30T2UTWa3A9pcI+0MwOgAC4mN14ve5W7YH4b3MS0jKxtB3gg5JvivhjDFWmQ2nmQJljtxPPIrn4/L18dvu/xrrmbhNLa6rD9zYIsZycuhV8Qp1GFppXtMu1tfK68htG1VXO+ycI/wCRkg8OK73hjm1G4m8QRMwRovV4/L8oxeIy7b4cH2b9oBmLn1K51TwWoBaHcjHuvSht/RU5i2zfFK8k/YntzaR0SsK9kDorrbIx4+4AnfEKc74v48cGooXb2nwOP8Xeaxv8MqD/AIzyupzvHUYS1TCtBokZgjmEJCGScCiZhVqL6ce+CCtUgdE0juUDhxtoqvZKEaGFTvWUUInDebqOgcM5SxTHGeifUaUJb/FGUDbR3Ck3PJG4ICTIlRA/pwQlgIFvPL9o6rosLqGYCGi2Mgm9vLvoqflEf1Nw7v7wSn391KUFSLJrnQAOx+UlwvHVPFOIKo1Q4Y398UD3ad8Ew2M9QhiTccf2UgDs+t0uqyU6peUL2b+HVFLNtGzgzIB3rm7X4c0xa8mLAhdp4z04aJFJhIvlpYZ8VmyKPM+IeGOc3/EHW1oXn/EaTqNOmYu2qT5tkexX0Z1LILjf9R+Hh9M6EEEGAYPGcxmrcjPU1zNh2/CdSCA5o4GCCOkLU1uK7i7ASJaDGIbjGi889xLG2gsaW21IcSZH/wBQjpbY90NkjICeOi8Pl8dl3kz69vXeMPpPgUmilTwibzzw8FyfBdupNqGkzKCZ/wBrCe9y420bLUIJc97mjNtMSSN0wq8NLw9kUvp08QxF5GJ1xkM138PO35fv/HLrrPT2zjlfyRN1/KyFhFxf1WllSRGsea9LWC+lIQlhCey4GUooz3KGEB+9WHBNLQQEBpKCWcIIHVZqnhdN2mE8E8tUDzqnWbzK5b/Ab2dbkouv9RRTH+KO7NuKsui2fnZJDoCmLfMblNGE+qJjgYSS627ipRBjrcqaMd7e6sjKx5q3ZKyE4tA5VAxI2NgkdhBUqWkckEJbfz4oQDHLuyIA2vunmje65Hso6ANlLqWK0AZDgkPmREahVMKETlKJ7r+/5VNZ9/BGDaPM620RG1EadSlU/wDLp+0bRadfhAw5GNT+FEYbbPz3bkOLylNLTpl8pQAmBv8ASLqETBiny16q/pQANO806iLGZ48yoGzvyVgtZiyTCRXp4rRbJbMN0ojfpY6IpeZHh4ZVgwA+bcQfaD6LF4n4NBlnUZr03iWy/Vb9v+QMtdq1wyPL8qfTcWiRfWPJYkz0nyrxV1aicTHuA4GRvui8H8RqVqgL3SGjSwnivdeKeAipOERw71S9l8FpuZgaxtOs2CYsKkWmVv8Ayc8SbHG+P/bWvwqqSyfO66DW8Mkrw/YsAjM6rbTAJnmtVvVNA3aKFiY+nbuyWCRx+LoUSMlRbb+JlM85i6JrJ5KRGBQtT2tuLoPpn1UsILQontoqI9rI0B2iMVNJ+EoO6K56Jczwf6iLrWN+XykscnYtx+PRKMY6ys1LpLD3/E0O4cNyQovz/qsD7dZ9Aq4qwQRnqhrVPdJhRzbnzlWGSZFlJIyyjqk6IeaU5vnITacQTdKMYhKqoKjqSPiyCc/S6Y4zPDKfZAwCDreymiHut17CINtEXmyvXK2fVSmJjO25Za0T3b1VJgknqrI3216ymCISNCTHkrrOwgZ8UTWyRv8AjRSo0XUCMOu/ko6nkPNNDZgd2QYboJZpxz1ISz7LQGk5fsc0BpWQi2MEG196CrswsY+4GeR/CeXfhQzqgF7ZUp4MYdhcIkRcgnU8L31G9LoDhK5fiuxuJlhvBEHI9Vt8IxVGfc0te37XD/YbjOog9UTq2/R+ORqqmx+O7pWHd3Ca7jopTzMe29aBEfr9o6Ztx46o3N/asiLcVFbR7a92UnO3BSIy8iiIyhIVhURSooMrd8+iJhP7OqVTH9TG9zkVMjDtyP1S2mf0mTHcqRodCJl0k9lC10DNOjGsaaqMyOlylh8jslMZb96JAmuuAidmhA6/CW+/NRhwPshYAXKmuid8KtnMknd7o/SY6J4XQ/6+qvDcE+SGo65CTANcPuVhsW1N+SGgzXrdSo8BZ/CCq02Az3p7W2jTMc1VE3DiNP2jxj0+UyK1KWauof7kjay3NLdf56JGqDTbfmVZbMlXht3od6ttrDqglARl1VN3plXPLPyQEkD9qJbnj4S3JobN8kH05WaZhTaOq1bM0TOUiDxhWApCpMHXsG0sk/OaU+mMr8CtTiItnF/0kYU2CFuHfzZUBcSmssN/woI7+VNFuGqtoI99fdGM8hllxQvNrm/e9QUVEInQ+6iNWMAqRzTWVJ4qKKZWJGZ9FoD4+FFEhTqm9EN+iiikNp3XVuJhRRP4P0LHHXI5J7XX/CiiVQOyJTqP2tG/NRRS/EBuCTO6Uuo0mFFFYpR1nZRlklFt46KKIrcaiIAA80po+7goomsw0TPIIAc7W0VqIpiHTnl8ovpZwoolUDjJAVkSOGne5RRBKcPdPa1UolVUXS3mBKiiKp9rcIhLm5j3yKiijFuCJtID88VFEABED3Qtbe+SiiCLr7/hRRRO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200" name="AutoShape 8" descr="data:image/jpeg;base64,/9j/4AAQSkZJRgABAQAAAQABAAD/2wCEAAkGBxQTEhUUExQWFhQXFxcXFxYYGBgYFxgXFBUXGBgYFxgYHCggGBolHxgXITEhJSksLi4uGh8zODMsNygtLisBCgoKDg0OGxAQGywkICQsLCw0LCwvLCwsLC8sLCwsLCwsNCwsLCwsLCwsLCwsLCwsLCwsLCwsLCwsLCwsLCwsLP/AABEIALkBEAMBIgACEQEDEQH/xAAcAAACAwEBAQEAAAAAAAAAAAADBAIFBgEABwj/xABAEAABAgQDBQYFAgQFAwUAAAABAhEAAyExBBJBBVFhcYETIpGhsfAGMsHR4ULxFDNSYiRDcoKyI1OiBxVzwuL/xAAaAQADAQEBAQAAAAAAAAAAAAABAgMABAUG/8QAKBEAAgICAgIBAwUBAQAAAAAAAAECEQMhEjEEQVETInEyYYGx8KFC/9oADAMBAAIRAxEAPwD42Y5HTHouKejkej0Yx6OR2PRjHo9Ho9GMejojkSTGMSTFn8P7MOInolAsCXUo2ShIdSjwABPSK0Rr9g4L/oJkob+Ix0xMlJcPLkZgFuDbOWF7JV1STHiizTJVisUC6pWHAAI7yFS8JKSkhBdmKv8Api/zTAawLE/EXbzgAoS5EoUCaZggsgJSSHCc3dT1NSYR+KtuTDMxElKz2ZnKAIYBSJRCEWFaIQd3DdD4e2OhRSrELEqUXqrMHbWgdqEWv4RHpbK99GywOFw06XKRgxMXiErM5eK/lzASQ0vtbAhKlZiDlBS1XBEcVtXDyVTwmcudPUGUuqypVE5JRYJJs80glhRJMVk/aP8AEvhcAMkhIdayRLKwMqSZiz8qXKe4mtam5ilV/hwtKVy1LNMyKhBBBpMNVFqFu7zZ4DZlH9zWYXb8yWlHaLMlkUlyGK1rABJnzDbNc0UzNQhoqfiTb6ZWFMqVLQmZiBMExfeUvslEZgFqJJzHMCdW0tEfh/ApImYnGraUgB875pil/IlPFRcObVLFqZP4g2hMxE5U2aAFKbKkfKlH6Uo/tA3XLm5MPHfZJxTuisAeJGXEEXhoCkO3Q0UJ5I5kg6xBsNKzEAQeRuOzmGkRbYXZxVYRZ7M2M7EiNbs3ZPCOPJm+Duw+Ne2UGztg6kRo8HsgDSLvD4ACHUSI5XJs7UoQ6K6Rs8DSGk4YQ4JTR5oRm52LDDxIYeGkCJZIAvMV7KBkQ4oQvNTCsMZAFrheYqCTYWVGKxR8BMejxjke+fNnY5HY5GMej0ej0Yx6PR6PRjHQImBEUiJpgBHtk4IzF27qan6DqY2UhIwBCyc+NmJyy0I/yTMOXJX/ADVAsT/luzEmg9mbQGzsP3UA4mY3fUHyPpLSQ2e3eLtoHilkZhMExfenEslG53HMrrTjxjncr2dChWiC5Qkv2if8QJjNmDJamQDeDc6NTWB4rELUc04aEJSbBJDDKjQB3Gj1h6RsmYtE2cSJUuWkpmrWQUqVmdKJYuoqKAzXINaVrpWEXOWCSE5rqWoCwcqJWdwNTSkZJdszfwEVtVapaZTrMtOYpRnOVObvKypajliwiw+H8HKWc010yUuqbMq0oJfumhzrWWCQO84oC5ZTEJkymM51KAYYdLoys79osjuh7hiouSSIr9qbYmz2CyyEl0S092WjknU/3Fzxh0rElL0O/E3xCrEqSlIKJEpxJlEuQ91rP6pitTpYcalFYCBD2Clw0nSBFbIiTSJJEWaJFI7I2UpRtSI/UXsusb9CErBFZpGq2D8P5akRZbH2MzUjWYTBgCObJmb0jsxeOo7kK4HZwEXOGw4EcQIOFARz3Z0SbqkGSiJpELHEpGsKz9o7o1k1CTLNTQIrTvimViVHWI5uMBsqsD9su/4lI1gE3aCYqCqItGsZYF7LE7RiCsY8KMImkQGP9OKOzJpOkCMyC5o4wMAPR+fzHo8Y9HvHzB6PR6JJQ8YJGOQwMPRydevODYaULkEJLscpLngYVyCoiTRJKCdIvpeFlFjl/MN4DCIChShf9ojLOkuiscVszJkqFwRrUERbbCwRftCkkJLJTqpegAjaTcTLWEy0y0qV3UpVMIEtIzVzE/KKu8J4TsglOVISpjmUgqVmUol2zFxWgDV5RCfktwui+PAlPsrMWUoXmJzzy7s2WUToneWudKtviuxU2WAOzJXMIPaKUE9mkkhhLuXDfM4uQA17qdsDud0s/wAwdy+5/WKydsrJQqpuAYeJv4RseaEvYcmOcdApO1JiZSpSVEpWUmY5NcpoBuTbmw3CJZkykhanK7saOTYM/wAoap1fqYzZvZMJcsFValOa4aynB8KQlMkLWc0xVfQbhoBwEXVdkHfQktZJJJcmpJ1MeyE6Q2ShNqwFU8mKJiNI7Kw5izwssCkKYOQVnUxsNi7DsSIjlnXZfFjcno9s3A5mcRp8DssboYwWACYdVOCY4ZSPTx46CScMEwQzgIrpuOgPbk2iTZ0LE32WEzF7oXVPJ1gKJKjeDpw0YfjFA6xICDdmd0RKDBo1oi0TS3GCy5UHRIO6DQrkhQjhEgkQ2cPyiPYVgULzQDsQdY5khky45ljUbkCMqBlDQxleIlELRkz88GPR1qx0iPdPmiciVmLQ5Mk5RBcDLKQCRQjh+8dRJMxeUENUuSwASHLmJOVsqlSA4QC66j+nf+IeK1TFZ1nkBQAf2jTSO7OSXdqbuHAmkRx85L5BQa6ufpE5SbfFBSpWyGIxgsmvH8RLCTyxO4h+R/PqIdwPwuqYlKgfm3MWHto9J2MuWq5LCrUu/XdDSxpRBHJbGih05T4QbADKGD8ecV6llJ1NL8of2bOzihLihy3tWv4jzskJKP7HdCav9zQ4SUAgW+lYzPxFIWqaxHcDHMzlrMN5pbjGgw2I/SabqHTmIcVIStlFjltzP4jlw5Hik2y+SP1IlBgtkKSxJoU6h72PNh5wfEbFUkZwE0KWzB2NyySCCRatBWNJPKJct1MAkAaaAMw5D1ilO2Vzv5aWSN7WOtxd7RWPkOVv0K8Poqjhs2QJkISUiyshBcuGBSCFnc/1g6sPMDpVKcVZIYMFBicpDOedRSLiViGHflgjhc8aisMHGYcgoBUjgp2cjRjTTWHXkRm9AfjzgVuzUSqAIQ9yMoChx04b+EaORLSAGLHcW9iM9jtjhTLlLzNZiDyLjWAYfaMyWWU6g9X+YdW9fGHacumPizRjqSo1apptAFpJvEcHtSXMAAVXcXB6gw/Lkvo8S2uzvjNVaE0yYekYXhBkSq2ZoclN1jISeQBLkwZMuHZUkHgY4mWNAT6RSjmeWxJUqOow72EWUpNflHWPFyanwDN0EMoifVZXLwxAenJ6+ESw5zUsYPMkivEe7wGWgQj0x1K0GMlrjrviKha0HlrLZT75x5Utnro7Prw3w1WiXL5FJqG0gREOrlk2Glv3gE0eXtuMIysZEESo4qTqPe+GEigN/Xxiaa11v7G+DQObPzXRPOPYhNjvgMyG8eGCI9bpo8ftMaWDlvEMLMIRMVvZPiX+kGw6wpB/tEIypjpKf7gW01hI+xpejQ7JnyxLUSmwJu78wYoZtS++vL7xdowrSC9ae7CKWWcpBoQC7G1DblEsTTcmhpp0kzU/D21RLk5FL/WClw7DKaO4o/nBsdi1LyoS1S3Umj0fdd4zWEUCTo+56cAItu2ykF3Le9GsB4wM2R9I2PGu2XeK2V2EhS1scwYZQSMuUEKzMxUdx+0VfwrLISqtVGwLG3EEGF8TtPtAJYKmFkvQOBYeMJqxS5ZKGzAUoDbVucTalJOJRJR2Wu1Z00KIKiw1oxAI1Ar5Gtot9j4wKsRRqn1o9LxkkY1Smck053cNWraxdYBYRKeoJHGObyMaUUmtnRgk3IY2ziV4qbkFEpOWlmHrWLHDyAhISkW8zrDvw/s5KZTsAVkq6aDw8YlOwRFRa+tI4fJT/RHpf2d/jtL7n2yuxUzKHJbjGfxeJopWpsG43pFztl7Glj4ekZjaSiTx4WbprHV4Pj65SIeXn3UQ+wlTM+ZCsoSzl2d/esbNcyVOSEjuzDQCzlibl3ip2NgMkpjQkOq1aUBe0VG1ZxzsDQAUB620jpT+pN0c0orHFB9pzJsiYKChSQpnNP6eHrGgwnxLOYKMgMRTvMS2oBekKbDxX8QnJOy0DJWoXIYsTYtz0hqds2aVBPaFWYpSCeLtyAhZtdNbL4FrTLfAfGEokBbpP9w1/wBX3jR4LFJmMQoFJrRiD1EfPp2CdBUpN0TFgC4SFJQm9t+8tC2GnKkT2QVoykZkmlgKXq8I8dbKL73SPrBRuEcKsoLnKK1P3jOYL4uBluJa1F2CRWmqid24QBUrEYk5pzoQKpQGZt6n1jJoVYZe+jWSZ6VpCgp00qOXCCuALvrUHXjFNsSSUBSVVGZ01qzC+/nFzlpUMA16u2+KR2iOSKi6Bzm0jkqWAbP10+sQo5PA304esSzUoS4t9aQjezVqic2VubT3XSCYea/dV9KGsCRMLM9On2iE+z63e1oN1tAq9MJPoSN3HzhXNf2GgsmZmCnuz+EBI71rG1jQcIVjxVaZ2R/TobPZ47SujeERyaePTgddImFul77+hYQRmfmmWh1Nxiz25Ky5OUC2bgFrWGGtToI0u25MmWEmZ3lbnpHfkyJTSWzz4Y7g29GZ2RKUSoAGovpDeB2dnVk1BpDGDxYWtkhgK0oIPhscgTH+Ug9N0LKct6CoxpKyxXgyJbDyJ9CIoVYR3cN5xqkzkzB3WpHVoly0usgcrE/iONZJQekX4Jq2Z3D4E39/iPYmQee+GZ22UuUpFbV0pePdo+XeVDRmcj94blku5IFQqkT2XgEpLm9QPK/QH3SB7VIepJcd1QqDvzAGiha26CLnTMopY040Oo1DX1HUFObKXOUMzDpUg6FrkWelGcxoN8uUmLJWqSObPwjqBAbjo25/f2ucXLzGXKBZy5q1Az8tYsdjbPyoUtQFE7moBag0io2fNK5y1PQOBualI5Z5ucnNf+V/07MWLilH5Ndh8UA+gZhwHDjBJu0e6X61typUxRGYeprAsfjAwT+o3L6co5MPOUkjryqMY2MLKJxuK6nNYO/ygnc976NEFfDbLSouUUUGADglgx6Hk3FhRjHFJDEBmYihfgrS7Rq8LtRapQ7RRICaOAAHdR+UMSdTrTc8e02owr5PISbny+BLajy0kAkKyuzO5JS4rY1J6RksQt331fnG/wBkS5WIWcxy6d6xs4AIYb2ItSMr8RbIVKxBBbKSFJNgUqtWlrQ8IKEScsnOQPZ04IBLkKbRuHW/rF3sDbVRLmVDuk2Yu+nGKDFTgl0JJI0PA1LUduZgWFfMGd3bUuTYczaElBSWy2Obg7R9CXgQsZRmYJahsM2anWGpex3WqYvvLUzlVSWAAHhFR8LbWzHKTUWP51jXywVRyOFaZ6X1dXGiGEwCUWF9wYE8ofTLYUpqKfeIolk+LeEHEo8YeMUujlnkbe2BlLL2Zq7td0HWBcnd0gRFXrE0LqNxpZ2Du3rDoSXyS7TxZqc3jqZw0SHOpqKXpEuxBDh30p5wOxqX9/vCytC6ZOWuji2vvQRCak8HI3W4wErDkeF9TciJ9vy05XNfOBaobi07QhNnFJdh08xEk4lySUqFOBrca8YYnJChy8resDwtHTfVi+4UhUnZe043Wyapya1NxcEV10jiSDYgituv2iS5dSA6d1T4P0MC7VzVuNBrf6Q35FS+D4zi8QVpeVRINWvSPfFMhkyuKTCOzZqkTCBUKNvrGm25g86JbCrfQR1pKEkjgk3KLZltmSyEqVwgCZKlFgCTGn2PsFSksqjxqdmbCRL0rAnmUWyuPxpSSvSMtsnYk8DOxpXLv5w3jOzXLU7Bg3eAoolgWPONywAa0VK8HKVi8NmSKzApYNiiX3i455Y5+XOWzoeLjF0YdXw6pBGYOBMUjOC4KsoIAO9ikjhzi1l7MIWQpJCgavwH5jRbSllOFKgR/wBI4HEFO4TUhBA3/p9iKKZtcrKlmtSSHNiwIcl2bLAyqc0Tg4wJY2SkM5YAOdL1g+xMEmYpzRIAIegJL0fW2kZDacmcqY7uB8rlrb9H/EaX4NxKpfzAuH7znMQAO6DZILX060lLx0oWpbD9STl+k0+0ZIlyFJGrCzUzD3WMN8Pp/mGjFROumnoY3MycjEJUgEO3eAIoTYXqrXgLtGWw+CEpa5RBob7yS1N1o5ccXHHOL7dHRGac4v8AITOLxRTlOVKJs7EeQi4xiu7S0U85Pc61i3hQ7Y3lz9C2GkkzA4DEihIOvNwYutqYgoRkTr81+msL7EkgqJJsD47ohtueXyAX8WNgPe6O5/dkS+Dz/wBOP8iEvFzKBJL1ZnfebciYsxtKZNlpVPmqWUOJbsopBLkkEd4HLSunSKZMsrKUgXLBhWvKp6xa7WLZUBVAACS7JZxYB0ix1vFpPdEkvYhOu55/mIoLcadLUtC2d7wTPaula+vhBoKZZbLxGRaSOb9LR9W2XiAQkjx8Lx8ekEODzO4D6x9C+G8dmljwbjHPl1s7PH+5NG4lLf8AI1+kSmLc1Z7mng8VuFmk2374ZC6EPQ+FITloEoUw023HfviC5RSAd8T/AIgtbTyJiPbOOnsRnQqtBJE5raC14DO7x5tCO1JyklkKQ4AooEgm5tUd0GwvvjkjEBaQpJoXBfRrgjQiA3apjxgrtDISatb8O8DEwhwRwtYtT1iSMUCGIHDhHihL/MakAuC35sIm18FOu0ezCwqHG56tHlUY7vr+PWOAtdqAUpw36t7pEJh0ctYDozcIy0FIdnrzMrWhG5gYUWK+PCoG/wB2j2GmApYmxPnbpEimg00G97E8riHbsVR46PkGy/hpZXmJYbo3MjBgpD1KftDsvAtB04dja8aWVy7GjihBaFJKQCwENoQYnIwlTD4w3EQlMeeRIqZ4MVOGJ/iwr/tpyij95aVKNOQTGhmYYExRykpEkzT8y5hWKfoJyJ/8QIK0ByT0D/hjNkEKOUGXh5BNAAET8Ox4llX4Rl0SsrBvmUxIYjKkiUpkkXcEud4oI2mCkdvhp4QrIoZCCQf+4jLYPUpbqaRkJ0opzLUy37VCS1l5gSoHUuxrZ4tG4xtnK1zm4oDjcJRSGaZLUpv7wk98VYkgMRQOArVhCScaoSVIQSF5kqDagHvD69IvMKjtcUlRJYrlqfvMEkgmpOZqqJrqelHIkoDEKWDp3RTzjNrs6OHJND2yCtKUqGqcyAmjgfO7nvLBFeXSG/8A3tJBB4DfQu9NRCGJlhIKpSnqDkYp7zVIo2brURNATPrRKzc0AURdxorjrCTSlsljSg+Mhr+CKgCkuGDjibt1B8Ircagvly0H2HjeDDPLJZxwP1iatoOGUOfFqj0ECD4uyuTE5xpBAns0nKb1BHPypFViJTqKnY34uIupeKlqAoHG/WzOOgfhFYuQLhVX1Ol/Fm8DFoTV2zlngn0Q2bhsp7RQDJ325ChYs532hHaM4qUXtpF3O7soBNSLnf8Ag26RTdib+vCHjNN2ybxSWqFQlgX5+92piKDw8611g00E2/eC4eSE/wBx/wDG/idIdzSQYYJydJA0g2TV7069I+hf+nmBYKUVJGWuUqA6kKSoECmlYyeFJoGSw/tSPMB40uxMAVF7DWrN1jknmcnSPRj4ShBuT2bpSEqLJzVL5gH0/Wl+7r+YOEMQ5ffcHo4EUmGw6xaYrxO/gYaKZte8S13+xjnvIiLxrpSLAMCD5H7isAzslRHzVbU8OcDkLWauOo+sG7VNQqWP9SSp+YBvFVJ8diuNP5PnmL2hMJaco5HVlUCAxFG7tW4kfeG/gTaSguaglwQFh7gg5SX5EeEH2tspBzVNSWV6UipwmHVIIUg96xqAFJP6Ou/QwOaSOqOFy/BugTcVL9TupvvBAvNrpeg1cP1is2fi+0TmFi4b9Qy3ChoXpzEPEcdTyIoIMULKNPZJc1yauCTxLCx9I9mDjx+/MRJEtJsbu9NN/wCOMRSix+3BtK1pAoGgctTKHp6P4Q7ML+ppru8IWUkX90JaGglgCLK8YaK0LNrTB9hHlSfGDlTQsUEm8IycbYwTrEDMe8LsYKKDjBbNxRn9r7S/mJRRQGV/7lnKnzIhTa8tXZpSmgSEJF7ITxO4P0ix2lhkqmywAxqtXEIYJf8A3KB/2wSZLc5RUVD8W73TR+MLZZJUI/D0oSz2ZXnzy0qIdwSlPbeTF+cJbSwf+HygVTi8QOhlygPQ+EaHEYYIn4V+6k5kGgoVSZspZ8WPICF9tIaZMDHKqYpTnQuakda8hFr+3ZOCXP7f96M1s2UoBaUhlKQtLndRTANeimrqBCsjZh1jSyJASUnUF+bEGHUYJJJAs5biND4NCWXcqM/h9k04corcfsgpJUmitRocrVjcSsO17j6QrjpAU9Ptd/oIe66ISqbpmLlYkEZZgtrZQbc/pAp+DcFSe8neBbmNPTjFrtPZb1FCLHRtxHsxT/xJkpUt8q0HQ3cs3FMCuXXYqnLE97QqqTAJgMXOHnonjME5FXKN29uECn4A7vpA2jujJSVlUJivfvhHKxYS8Ad0MI2YrdB5DUkVSZTwzJwsXeH2OdR7GnH8RdbN2QlJDne1D0gbYHljErtlbFJAUbRsNn4MCmv4GuvKBy8Gz0NyxubvFhIk1AbSgYee8QyVHHlyuXs7KTQUq3GxOjQSYgC/MDy30tB0Kyht2pZ7NXdf0gc8Wu++M+jnT2ck2Bty9+2gE5BL049Icm2d6taw3x4EgOQK6kP7asHT0ZSrZR4rBZtPbPFbM2P+bHc+vto0i5bb2ejcdLwNaQ9N5beN0TcUzqh5El0U8jBiWsFJPeSyuJ0Lb211FNIflinEeOlh5X3RObLDppQfb0gv8OdN4pxJreDRpZL7PBNXBrv38fIRwkKFbksT4e/CPB6jp4EkDmI8oUOlbaVDj6xrE9g1WB5+/WJ4JYoFaVHDf+0cUNNbHoz/ALQKeGU967/rAutjVaofCaRAJrBDYRBZpAIqyITHeyrHkqiOPxnZSlzP6EqUOJAoOpYRtMLsqh35swg3V2SOCZRZauWcr8BDaJIEwNZCXbmf/wAmF9iyDLQgKqtgFq3kIUacHc8yTrFlKAzTFEFmlDxWsnyBhO3Y8m46AbbAVLw53KynjnUU18DBVYLtMN2j96WwO8sWL/7VJrwge3EKQjIT3UzElJpVlEv6eMdw2NyCYi6ZiSGoA9WvQC4inL7qfwIovgnH5v8AiysRK50dgN/2h5KW8vSAy2zDMLGvjvENEhyWDe98ImVl2eWl6+I9DAJsrz91hpJoxsY8pNC14dMn0UU0FJCmfeDqDQjwihx6AVBXZoJTUZ0hYdybGm4dI2GIku7CmnCKjF4HhApraOiPGSqRjsKlYC5qy6gslRypS6HyghiEgXowjVSEhSEqTcjn0I15vFHj5XZLBIOVXcUaOL2KgQAxULM6hqBFt8NzwXQFoWUg0SuXMYAt3soSoWuU2asHfZrr7f8Af6h6TswE2Z9BQeesHRs4JUxHO4FqF29vFjKAF9d5LP6mClJIZt3JuQ90imiLmxfD7PD1FuQ1674cOGAObcagUt703GPSktQkPwZT8jW0MTU2u+r+6VjNok27CS5zAhgHYuDu4b44iZ3hR203/bWAJVlP29RHMwp7pCOTMoIYPe5ith4xJVGDg8Ru3NAi1Hbp6x6ZMp9t/HV4Fg4jUwVZweu9rtrHkJtU0dhqx63iCZgIFgQN4vpHFzDYWd6c+P0h7XZOn0SWi4Ov0o53QuUUO8U5114QcofXpx19YiQAzt9OlawGNFgSjvJel319I6tbO3Shpq8emTHCTxam4wVdqc9XreNfwN+RRSquxpy0jp+/mAfzEiAKCzilbaHyjhL+NuFH562hClgV0+3F/wAQCaunT19iDqsSX3+XHmIC7gC784BWI0pVo4+kdUKQJQjMREkKaK74gnUlywHzzAVDXJK76v8A6xYISbxWT+9iK2RL85ii/klMZ6Q8Y2xtDAgpIKQaEP3n7rilU1cb4KUgk5g7tQ2YE3FtTeFcIsGXKZ3AQFPSqQHHiL6w2bdDCJGkLSgTKRLDZSlJy2DhILcHb0heZVIP9SQR1FfAgjpDKT8raJS3QRxUoVAsFECo+VfeA8c9eMYZaZJM0Zioa94cCquvOByludYkmXSoY1HP88YJ2LFxajiMbSCSw1TWGUh4FKqPLSD9m1vT7w8SMzi5ZqC/l0hZeHdywPvhDqVPu9+giQlbn8aUJsDcRTsnyaMvtXZfaIKWuPP72PSMvs3FGSsiYZvdpMAmIIomikoVLJtVs1taR9InovUa/pig2hgwVqUR8yMh4pJJIdvbwjbR0QfNqyzwk8KSFAuFAe33cYYlncK+n4jLSsfPw6TQTJaU0Zkqo9Tvo1hrF9szaKJ6HQsKtmALsSLMRw8oyYJwrfosJ8xy7VegvS9TuiYUC1qva3pfxheaoaWbrx9vEky6BmLins+kM2S4qiYHA10tECkAiO5uh3jdHbvQe+dYUPRI1sP3EcSrqHb2Lx7O6a6Uv96+EeyjV/dR6xqMTlT2enL6GDJW769TCra+68oIFMAbfiDbFlFDQms9NbvTkPekQVXlX0rAQaMLnqOfrHkr98taxm7E410dnJOU0sXoKPzjybVq2ld7R6YQ2j/WIyTQ8W1hfY3o8tOu833nWAqWwTvBPiKh6+2hhTPUtXjakKiYkhTnceu73vjMaJCZM7vMP4V9Ihe9KW3wXEoSX0oQGhWWAwBPnbmIUrHqyyQmnSBkUeCC3SIi0OTQFSt0VpHfnK4sP9iAPUGLJGsV6rTf9Uz1MI+i0eyZlZCWsWb/AFJZ/EDyMGCtDE5lj71jqf5iOafUQEF7FJIOVB4Ac6DxHGH1pZ9xTub9VKbwd8Kn+Xhv/iH/ACXD+0fm9/1qhmqJuVtfz/YIAM0RSmukCmX8PSJovChGEe/WDJD3dvvEJFx70guGuen/ACh4kZ+zwkvX31jhWRQm3ujQaXc8zC8y55xRqhFt7OlIYUrrv6CK/G4fhz5xZYeyuafUQpjvvCvopjbUitkYfly3xV4rCqw83tZSe4sgLQD+olgWNCCTUUO4h40KNeQ9IBtL+X/vT/yRAR0W26ZzB4lSw6hlzVCGYpbQk3PFhyh+UaFrB9R+5itk/QekMiFTFlEYnyCCTSlKW6l4jKOmvvWIzPpHJnzGG9iLonnIBcMDXgI7nceX7wE3HWCzPm97oFhoJnLEH3qI6o0vHMN83Qf8Y8nX3vhkJ7OgR3MB+NYFM+bwjusBmCGYTYa34NEJbhwS3E6ddIOr5T7/AEmF5X6uX1TAYF0TBANRT8GJEs9KM3j784An5R/o+piUy3vjBTpGaCzlB3oHp0vXxhKUl6b3fofwDB1fp5D6QLDfq974Euxo6R//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121"/>
    </mc:Choice>
    <mc:Fallback xmlns="">
      <p:transition spd="slow" advTm="8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Normal Reaction</a:t>
            </a:r>
            <a:endParaRPr lang="en-US" sz="3600" dirty="0"/>
          </a:p>
        </p:txBody>
      </p:sp>
      <p:sp>
        <p:nvSpPr>
          <p:cNvPr id="3" name="Content Placeholder 2"/>
          <p:cNvSpPr>
            <a:spLocks noGrp="1"/>
          </p:cNvSpPr>
          <p:nvPr>
            <p:ph idx="1"/>
          </p:nvPr>
        </p:nvSpPr>
        <p:spPr>
          <a:xfrm>
            <a:off x="762000" y="1189037"/>
            <a:ext cx="8077200" cy="4297363"/>
          </a:xfrm>
        </p:spPr>
        <p:txBody>
          <a:bodyPr>
            <a:normAutofit fontScale="32500" lnSpcReduction="20000"/>
          </a:bodyPr>
          <a:lstStyle/>
          <a:p>
            <a:pPr>
              <a:buNone/>
            </a:pPr>
            <a:endParaRPr lang="en-US" sz="6000" dirty="0" smtClean="0"/>
          </a:p>
          <a:p>
            <a:pPr>
              <a:buNone/>
            </a:pPr>
            <a:r>
              <a:rPr lang="en-US" sz="6000" dirty="0" smtClean="0"/>
              <a:t>Pain, and later, itching at sting site</a:t>
            </a:r>
          </a:p>
          <a:p>
            <a:pPr>
              <a:buNone/>
            </a:pPr>
            <a:r>
              <a:rPr lang="en-US" sz="6000" dirty="0" smtClean="0"/>
              <a:t>Redness at sting site</a:t>
            </a:r>
          </a:p>
          <a:p>
            <a:pPr>
              <a:buNone/>
            </a:pPr>
            <a:r>
              <a:rPr lang="en-US" sz="6000" dirty="0" smtClean="0"/>
              <a:t>Swelling – often relatively large for those rarely stung  - doesn’t mean you’re allergic.</a:t>
            </a:r>
          </a:p>
          <a:p>
            <a:pPr>
              <a:buNone/>
            </a:pPr>
            <a:r>
              <a:rPr lang="en-US" sz="6000" dirty="0" smtClean="0"/>
              <a:t>These reactions are normal the first few times you get stung.  </a:t>
            </a:r>
          </a:p>
          <a:p>
            <a:pPr>
              <a:buNone/>
            </a:pPr>
            <a:r>
              <a:rPr lang="en-US" sz="6000" dirty="0" smtClean="0"/>
              <a:t>After a few stings these symptoms </a:t>
            </a:r>
          </a:p>
          <a:p>
            <a:pPr>
              <a:buNone/>
            </a:pPr>
            <a:r>
              <a:rPr lang="en-US" sz="6000" dirty="0" smtClean="0"/>
              <a:t>	are uncommon.</a:t>
            </a:r>
          </a:p>
          <a:p>
            <a:pPr>
              <a:buNone/>
            </a:pPr>
            <a:endParaRPr lang="en-US" sz="5100" dirty="0" smtClean="0"/>
          </a:p>
          <a:p>
            <a:pPr>
              <a:buNone/>
            </a:pPr>
            <a:r>
              <a:rPr lang="en-US" sz="7400" dirty="0" smtClean="0">
                <a:solidFill>
                  <a:schemeClr val="accent1">
                    <a:lumMod val="75000"/>
                  </a:schemeClr>
                </a:solidFill>
              </a:rPr>
              <a:t>Getting stung now and then</a:t>
            </a:r>
          </a:p>
          <a:p>
            <a:pPr>
              <a:buNone/>
            </a:pPr>
            <a:r>
              <a:rPr lang="en-US" sz="7400" dirty="0" smtClean="0">
                <a:solidFill>
                  <a:schemeClr val="accent1">
                    <a:lumMod val="75000"/>
                  </a:schemeClr>
                </a:solidFill>
              </a:rPr>
              <a:t>	is part of beekeeping.</a:t>
            </a:r>
          </a:p>
          <a:p>
            <a:pPr>
              <a:buNone/>
            </a:pPr>
            <a:endParaRPr lang="en-US" dirty="0" smtClean="0"/>
          </a:p>
          <a:p>
            <a:pPr>
              <a:buNone/>
            </a:pPr>
            <a:endParaRPr lang="en-US" dirty="0" smtClean="0"/>
          </a:p>
          <a:p>
            <a:pPr>
              <a:buNone/>
            </a:pPr>
            <a:endParaRPr lang="en-US" dirty="0" smtClean="0"/>
          </a:p>
          <a:p>
            <a:pPr>
              <a:buNone/>
            </a:pPr>
            <a:endParaRPr lang="en-US" sz="1000" dirty="0" smtClean="0"/>
          </a:p>
          <a:p>
            <a:pPr>
              <a:buNone/>
            </a:pPr>
            <a:endParaRPr lang="en-US" sz="1000" dirty="0" smtClean="0"/>
          </a:p>
          <a:p>
            <a:pPr>
              <a:buNone/>
            </a:pPr>
            <a:endParaRPr lang="en-US" sz="1000" dirty="0" smtClean="0"/>
          </a:p>
          <a:p>
            <a:pPr>
              <a:buNone/>
            </a:pPr>
            <a:r>
              <a:rPr lang="en-US" sz="1000" dirty="0" smtClean="0"/>
              <a:t>								</a:t>
            </a:r>
          </a:p>
          <a:p>
            <a:pPr>
              <a:buNone/>
            </a:pPr>
            <a:endParaRPr lang="en-US" sz="1000" dirty="0" smtClean="0"/>
          </a:p>
          <a:p>
            <a:pPr>
              <a:buNone/>
            </a:pPr>
            <a:r>
              <a:rPr lang="en-US" sz="1000" dirty="0" smtClean="0"/>
              <a:t>					</a:t>
            </a:r>
            <a:r>
              <a:rPr lang="en-US" sz="2500" dirty="0" smtClean="0"/>
              <a:t>skinsight.com</a:t>
            </a:r>
            <a:endParaRPr lang="en-US" sz="2500" dirty="0"/>
          </a:p>
        </p:txBody>
      </p:sp>
      <p:pic>
        <p:nvPicPr>
          <p:cNvPr id="7170" name="Picture 2" descr="https://encrypted-tbn1.gstatic.com/images?q=tbn:ANd9GcT2zGwrp7vW_y5NSTiOesEVBWDoIhGJA2fycn_9n34iA4EXfQX7eQ"/>
          <p:cNvPicPr>
            <a:picLocks noChangeAspect="1" noChangeArrowheads="1"/>
          </p:cNvPicPr>
          <p:nvPr/>
        </p:nvPicPr>
        <p:blipFill>
          <a:blip r:embed="rId5"/>
          <a:srcRect/>
          <a:stretch>
            <a:fillRect/>
          </a:stretch>
        </p:blipFill>
        <p:spPr bwMode="auto">
          <a:xfrm>
            <a:off x="5910943" y="3505200"/>
            <a:ext cx="2438400" cy="1981200"/>
          </a:xfrm>
          <a:prstGeom prst="rect">
            <a:avLst/>
          </a:prstGeom>
          <a:noFill/>
        </p:spPr>
      </p:pic>
      <p:sp>
        <p:nvSpPr>
          <p:cNvPr id="7172" name="AutoShape 4" descr="data:image/jpeg;base64,/9j/4AAQSkZJRgABAQAAAQABAAD/2wCEAAkGBxQTEhQUExQUFRQXFRQXFhcXFxQVFRcXFxUWFxQUFRcYHCggGBolHBUUITEhJSkrLi4uFx8zODMsNygtLisBCgoKDg0OGhAQGywkHyQsLCwsLCwsLCwsLCwsLCwsLCwsLCwsLCwsLCwsLCwsLCwsLCwsLCwsLCwsLCwsKywsLP/AABEIALQBGAMBIgACEQEDEQH/xAAbAAABBQEBAAAAAAAAAAAAAAADAAECBAUGB//EADwQAAEDAgQEBAQEBQQBBQAAAAEAAhEDIQQSMUEFUWFxEyKBkQahsfAyQsHRB1Ji4fEUI3KSghUzQ1Oy/8QAGQEAAwEBAQAAAAAAAAAAAAAAAAECAwQF/8QAJhEAAgICAwABBAIDAAAAAAAAAAECERIhAzFBUQQTImEycRQjQv/aAAwDAQACEQMRAD8A51rUQMR2MT5FytHakDY1GDUSnTVltFNICnlTtCsPpIbmwijRAn1IQvGlQxNSFKjWbEqVT7FySxWjUbTlkhBYeangeIsAhPEmQm2Ljt9hWouVDa1GpsUuZeKE1qn4SPSoqwymrWyLSM7wFDwytZ1IKDqCbiNMoeHKcUlcFJS8FKirKYaptpopopBqY+wWVOjFidtFJoAYajMCmKaJTpJolgcnREhHNNKEyXsAWJvDCsVIAVKri2g9fkom0lsV0KtWDRKqni4HS/yWfxDiLS2/Vczi+MAEQJHtylZqdvREnXZ2540IEnWT6WWfW+JWA67rh6/Gpm1u6CzK695PP9Fsr9MXyrw6XifxXlAym5an4N8VOJGY791xuNwkGZ2/sBCHhMQad/mq+2mtE/ed7PceHY0VACSJ5SkvKuFfELmOBzGNhsks9rTNVKL2dACisZKZtNWqVNCOlokxiK1qkynCI5WQ0CyKL6EokFTAhKwxM3FcOlUDwpy6Jt0WnRSxTB/s5/CcJgzutWnhloCl0RGsCX2wUyoyij06aNkUmNQlQ7scNUiFNrVLRUSQyp3NUxUUSU7LSZXTyoOrjMWNBqPGrWwY/wCZJysHchQquAMVK1Np/kpNNep/2JDB80h5JBMyZ9Vrbuc1o6kD6qs/FU2//FUeedatlFtzTpZbd+aFRxTiZb4dJk606TWveRaGEy4CxBd09VLkvkLfiLB4pRkjOHEahoc8idJyiyZ3FQLinUd/4tb/APtwQKlAuzGACTJcS5z3Hm47nuSk1kAZWQJAzu8z++Xfa1km2F6DM4u4iRQqDbzEN9olCfxmpMBlJv8AyqH6AK7RIc0Q3NM+Z5cS65BhggN3CFXrtpgyQOwDQD1N5PTVDf7Er9KYx+Jf+A0jscrHuA6FxIAUKlfEAXrNnk1rbd3GwUa1VxM8/wCYkNPKGNu427qjjKbTZ73uvBAhkawGsH6lRlYmyviMdUL4fXcegy/SBPop4nGBrNb/AKLDrYZjHSIAGpMmOk6k9VVxHEmOsS6xmQBf013+Shwc+jBzrs0H1QTfzEjqI6iNVXqUBfUSL7Ez9hUcFxTLaQY0d99FqvfnGZsO38tyINzG4VKEoukS3GSszqHDA4mBvp+vZSdwpwBMGAdf26rQ4Vj/AA3AOaSN+g5lXuJcVzQ1jQ1tze8T29F1Qar8mYSXwc84ZrO1gxb6LFx1ItsfVbuFoBrrnMSU/HsEHQW62+yVEeRKVeFOFxswcPhiC0mzSYE6nrHLqkjYzh1RozTtft+qS6GrMkeltpKYEKDXqTyuaz16JteptQGorQUrKoM1Ga1VhKss0TTJaJNaihBRGhFiaC5kiEzUQxCYqRBqK1qg1SlKx0HSLFBpUgUCxImkqGPqEgsa7LsSDB1EidhE6XWkSqdSidQAeWhj3SB2UmUhlgfg2benT9h5nH1UBGggDpDG9zCsHDvdcz6ynOGHfro0coGpPdFMSaRCg2m1rv8Abc+oSYJhrBfyvYyZdY2zZR33lRpgXcb7ufoL6WnmbC90VtIorGXBMENP4fxAu1GbYNFrTJ9EUFpF3A8ODm+JUqCnT0BIzVH9GM2m+snolVxjGH/YphkD/wByoQ+rbUg6M/8AFBr4skEujqTblAHIdlxfxBx9oORzw1tvLcvf/UQ0TlOw3hU34iG0tyNypxAHOQZnUhxyknVztyTawInUk6LGxHEmt89ybim21gJ85jSTPpHMrK/1wqCBWpZf5RII6FtiCn/0kmxnnFp9Vz8ksOxJufQ3/q1TM4uuDF4uP6R0torNOhnGcHTl1sbeymzDR+WNLxz01UGUnUnFzQT/ADN+9NFy/fTdI0+012YvxGS1sAG9j6hcm55te406L0zGcN8ZswWNMXeQwWOgzHzeiwMXwelSgh7M0w4eHUqnWzgXANHpOi9H6fkVUzj5eN3ZjYOj4sAATB2IAGs9fbkFapcJqAz4gbs3MXC87AC2/srrW0WvinUfVOWS1rTTY5w1bmd5gBzjWYT0i7NJDKYAH4s0bRY+Y+y1m2ujKKTKXg12gtNRmupe6fSQoNxzmk+SbgEzAJPXVb/EMbTYwh7nPeQYDWsY3S3ljNY9liYXxqzsrGwGkF34Z0tr2OiyTyVyWjRqno1MJRc6saQDTDQSA1wcDAN5K0cdhfIQ4fotf4YoeG1xyAveLmNuQ7K9iqecZQ2D1XO5Jz10bKDUdnnWKwzzTNzGrenRJek4f4fa4NBH5hI5p11Lmrwy/wAeypTo9UjTVvwIUXUlFHflbA02KQanc0olMJFDMKMwoZphTaxFhSYaApshJrFLwlRLJNYJ1UjTTNaAiEJ2IgGKQYnAUkhjBqIKSCXQnDigQQsT5RCHKkHBNAJluiI2qeQ9ghOcoeIixNFnxYP4W6RoP03SqcTa1pzMYRreWx6g2VKtig0Elea/FXxQ57jTYTl32zHl2TTb0jHklGKOi+IeO5w4UgB1JzfIwNOc9lweMol5JeS47yZk85+9EbhnEg45Xm3e56EldB/p2kTbSxkm2g5fZWblOEtmOuQ41uEc27Jt6Eeu66vgXF9qkZvr/fRVcWwTDRGqNwnhrDVbna5+sMa4U8xjyjOZyiY6omo8qqQQy49o26tY1LNzTrDZJt21RHVq2UBrw0D8jRvzMaO6gzqrvC8BiHhzRSNMDyuDA70DnGfmtLD8CcWlwytDbF73ZWA/8hMu6CVyv6dxdI6lzKSsxcPwukQaxNUEBwc6rXpMphw1hoYatSOTYnc6qliaFF7cwql4yzIb4bYBk2JLtI3m+i3K1SgGRUa+vUDoDmvysLRa4DJa2BG/ouQxPEfx06LGBriAGU5yxMkOky6RuStKuKrsh/i99FfilHKS9xawu1gBsACA2Gxo2BZZtOuY/wBoRzqOAzH/AIDRvfXqulbwUR4ldxfWOjTApN13mXewHdZWKwji8wc3La8GByga9ltD+OzCSd6H4ThmCSZJ/M47nkCdG9dVvfDuEgCq0DzkujoYDB7QsXB8IqBuU2c4tZa/4jA9hK7rgnBPDB9/sLCdZfJrC6+Czh6IjSOmhCmKPmEkAn90PiWI8Nsi56Lg8ZwfG4lznnyUwTBc4tt23WnHx/InOulZ67gaIMQQYSXnf8PsbUo1TQnNeXEEkchqktLS0zSP5K0dFBAuExarLVE0tx7KnsaZXNORbVBYx0q9ZO0QpotMAaR1KJTpopElEZSQlsqxmsUnBTDN0zgqJsi2i3VSYyLJ26SgucZ7BKwWy0CE9SpIAj1VIVE4xKE0DiwxgKMhBL1Bz0rGkWXVAgvcOaq1KkbqtUxCTkVRfNWN0J9eN1k1sfCz8Xj3+GXME3tvpvCWVvRM3irYXjHEJOTNc3IjYbXXOce4O14zsgOMDlJ0APK/S9lzx4o4OJkyTeNdb3WjhsSXQ4h2VsmQBnvsCy43jutsHF2edKeT2c+6WuIuIMQdfZdfgnOY1rCNAJ7m/qqdThYeQ8AxmaSXA5ruFjN4iy2sRhbzttH0VSamhRtFmhg2uIkjXYT/AGXQUOGABrmBwg3zBo9ABJ+YWdgHMDbunoNfUlbGEx7gC1rSR0EnpLjp6LHGjdNtaA4vjLs3h1X1ajPyZqlQiwsCxtjsOxVut8WMyANw1AuExmb4pHXzkho63WJxKHAz5QfytJknq43XGVOLPDywMyNBiN5/qO6eeaqL2hUoP8jrOJ8brVczQ8NzGXNYMjL6ghsZ9NDayFwThUOzwCSSCTlA16wGqHBcCXkHmLm0Dr98lcxmJayo2kHSAYMaab9brkhKcpO+jokopL5G4xjWgQJ0iGCx0kSY+ilgSxwBA6czJ1bG5U8bgZbbXQeuwWexzqZhgyxZ0iXOOriJ0bouhLJaM/4s6HA4Sagc62WSBaxNrnd0Suipv0XllX4gxbarmUg4gQDFMPObczB7ei1OE8bxoeBXNNrIJl7PCDsokta4wA4jQHcJLjdlfch07PQy0dFy3xrjCxgAcJJFhym61v8AXsNHx2ulhbIP6HquK4TSqYzEue4+QG08k7pWayilSXp0nwfwzKfEIu4ykupwdDKAISSQ8a0jFCKKfIqcBSBhWQCNPollAUnT1CanTJQWhBqmRsoGyV0Dok9xQBUI10UpKG9qTbGkgjq9uu3VDFQxG+/U7qAaJn/CR3KnIVEDV90+a3VPTbNwlUt+ySsb0DLuqGHKNVv80dhp681WxFhaQmFkcRjGSWlwnkTCpV8SAJke6ysZgGueXvE2ssatgBzd2k/JZuS90Jua6VkuJ8Xc92Vp8m5HfQq5w3iZkAu6AH8PXQ8lz2Lphggd/wC6Hg8TGvym8W++664cacNHmznJy/I6Tj3BBVHi0mgOB84mMwjUWs63zXLYbFFpuSQDMGfy6CRoey67hvEJECdReBpB3PqsP4l4Z5jVYJBMuAiBbWycJ/8AMhNeo1+H4xps0y4tm5FgLAga7n3WthcX4JMtc+i8Frx+Zpy2fTJ0db6Lg+GYvK6SdOx7hdJhMeHHaSDE6ibC3qJ7FTKLhK0CdqjIqcZr06lqpLZt+G7dpga81r4X4lqVDD3GBGWJnXdV+IcGzAuYB2AHL3vCz6PD3NcGkHMeQOm5HS+qqWE4gnKLO0wX+9l59Abn9gbKvU4JncCRcOM9Rv8AQ+60vhThzgAX2Ayzz1mDzReLY3zuDLWDZHSd+fmXnKGEskejH/YqYWhUYxmSmbxBI7f591z2A4OW4k03OPhvOdlUyQ0kgFr430V/DtPzlUPiMtcIMzTg2/E+s+fCogahsNzOOwHMhbcLblRP1EIxjfp27KVINJDnPeJa0BpAt+aeZSdhNjBOpPL+nup8Dw9SnSY2oGuqZAXO/qIvpy09FqMwRMmPQLZpPoha7K2GwwEQAPvdY38RqefBEACGvYfrf0kLpW8Pcs/4m4Y5+Fqs5tO06Qf0RBOLHyVKLRwvwK81aVWg4yIz5Z0k3gr0L4c4PSYwZPvuFwH8MqMYx3/CoCDbe1l6RTwrm1mllmnUbJSSyYuFvFGszDJK0ymkraQ8mzjWUphH8IBPTCk0pJDbHFG11GrRjTXfl6IxdNkhTE3NlQKTKrWb/VKo8WAEn79QOqNUoibHnHQaSRz6KVKiALb6zr680qobZnupVD/IOkFx+oCjUw77eeOzGn6rVFtQkWiTEpUGRkOw7/8A7B602n6EJjhagGrHdMrm/Qu+i2fAB6fL6oNSkTH8pGoP4ultAjGwzMnxsou0zP5POOuwPyUaWKa7Rwk7Olrv+rgCtzwRFv7KvjKAcIcJA0m8duXoniLMy6tONVnYt0TyV2rQyaT6bd26H6rMxLiLkhw/6k/ok0i07M7EussXEP1V7EVSTABn6hUKlFx0F9BuSTsBuuSe3Ro5UjmOKVfOqZK2+PfD1ei4GrTe3MCfMCNPSx0MdQd1jhsWOv3ZepClFI8iXZf4djy2xNogzoROkae/NdJw6uLhxkONtDlAblDIJ5NPuLLlqFKen3/laWGw7wSCIMbgi3MW5fVZ8kUxxdA+JcKyuJaPLroYHQHko4dkN/F5yYgi+XynMPUAeq6vBUC8AObrNzfeJV3CcEptObk4xbnl+ij7tKmaLhcuinwKi6pALLQIJtHpstunhaYJcfyw0ded9xp81Za4MENF4H6iyrtwznCNpmFzylfR2cfFS2SrY0kZWaER27feyrDD+YzzWlh8B0VungbgqHBs6IyUTNdSFNhe6zWgk9lg/CbTisaHvbakHVSIP4nQGz2DWexWp8dY0MYKUTIzvGgygw1p7/SUb+GeAPg1KrmiXuEQBYN3JNzJMLZLGP8AZyTlnyJfB2tNjRYGd/KCfpYequYd7hoI7kfpKrtqiNkRtW6rKinBstf6h39HzP7IPEnHwn3aTlMeXp3U6bQUTEUZpuGnlOnZUpNktJHD/wAM6eZ9d7g0Pa8sDo1G5jZei0m3gwZ0IXn/APDp4bXrtN5dJ7r0Fj7zp0Uw7f8AZLWkGafv1SSYZSWtk9HHixU55obKs/iTuPJZ9G9Bi1p0KmTAi37Kq0O20Rc1+iakJolYbfJJjZ2U2lTgc79iEmIiWwoEOGv7I49FCodSTKYJld4LjF9p6/0qVxZFFMxrf91Jg5jsgYMVCq1aobiCrZ9iqdZ43kn3TbEkZ2Mb7c9Vg8SfFtfuJ5ro6zC4SAR1iB6D0WczDNYczmZ7mQ53hsIixLvxG82AG11z8s/EbQRg4Dh/iPAdN7kCM0a2B/x1XY8Ko4ZtU06X4oIc/wAtQtAIkMdlIc60y2AOZWKeIMLQHuLW706LAxnMFxJl7pAuZ0WbV4i9ocKILARlzG78upDbwzfSSs4yjx/sJccp/oXxZjmZnUw59VwMuLneSbWgGO4HquLq4XMZdqeWnoAtoYM8lIYI8lH+VK7G/pE1TM/A4FgMmPvTXRbTMjAJg6dd9O37JqPDitDD8Lcbx99Es5yLXDCK0Ro1ZEARAP0V2nTcQAdB7SeauYLhX38lqUcEQYP37LaMJeicktIzaGH5+q0cPR6K07DQoExcLRKjPKw1KkLK06m1tNz3SGtBcfQH9lDC1Ykc1V+K8SKeDq2HmDW3uDLhtv2VxaZlO0eWcWqPxNWTrVeIA2b+FrR2uvYOE8KFGkymywYwCdyQfN99Fw/wXwsV8RTe2mGUaLZ3Oap5cozG5APtC9UpWEQDOv8AlK8tGcFjv5MarhjyQ/AIK6F1EbiFXfgyDzRLjNY8ujMoVo1C1KFYOCBVwoKHTwjgbaKEpRfyhvGRznw3wt1DHVJEB7XEA66yCu2eeQ+a5zivDXvcH03ZKjdHRt/Keio4j4eqv8769V1QCQJ8uYaQOSSli3rsThZ2VLtunQeGl3hs8SM8Ce+6S2T0Zvs52Oe2nSd0jdSLoRGidr/S906stMrz9n6ojKZR8rdfaUjGyKDIg+nZQDefvO3qiFmqcaX9jv17pUO6INZy0+SJkOsD2n9VF1YjaekfRBq4qNQR+iekKmyVSpEyYHMyB1kyslnxTQDvLUGQGHPaA8XkWB1Gt+izPibi0UXtJa0HKCSbEE3b6gR6rzqgXvdmbOUk2b5h6Da826rNcnvgciapHr9PitKq2KVQ9S5sAejWk35LrKNGmxrSwlr3uAkg5r8pu1u68/8A4e8AM+O41GNafwlwGfmC3UXjbmu9pYksJc6C4iIsYtEAbAGVsm3G+jmd3RxfxBj67qz2CoSGmJE67m/WVlM4bUqG8+q7QYJuYusSSSe5MlTNAHSFyvgydyZ6EeWMVUUcrh+ANF3GfbXa6tf+jC3l6baQt2phR1R6dEDQK4witJEy5Jd2c4OAjYfoj0+Bt5fKV0jKYibfX9VIt1uJ9lphEzfJIwaHB6YvYOncCOsqwcA1vI9BrPRX3YY/39fv2SGG0n/KFXiC36yozDdvv6qL6UclfNDlHpqguGwnMfl1KBWZ1RvKeqrE6/foFrVGCP1IknqYWfXpt1Gnqon0aQ2Dwz76rmP4hY0ufTZ+VocSAbTEXHO/yXSUHCbLiePNNbHZBBJcxlu55rLhnsX1K0ei/wAPsIGYCgCDJD39R4j3O+hC6XL9lAwuHDGNYPytDbdAArDT1XSlo5yZb97KORI21lRc2dTbv+yGwSJOaPsIFRnIkK0Y0/ZReOXyQykCDJ3E8t1JtIDnqoOpEaSmyEb26IKoOyn0CZDa480km0I5/wANSCTVI3VWKxU8rpB8trE80LLuiimpBm6RQDMpZtpRAxMGbKdj0Da2bTb9UOuy15jmrQpqwykIuJVR2Jyo8p/iK0ZfCYMz3OYYH5QDY+p0RuC/DdenTE5cxgkRZtogR2v1XotbglIuz+G3OPzQJ91MUQLwB2ssJcbcXHpXZamss+3VGJ8PMrUqoc/KREFoDhmF43j1hbufz6RmJP8AaU9Nojojh4AumouqsTq7SG8L70TPpfLl9UUPapE9fvqtNAmVhR2upFpCsU/dEJGw90UDkCpkbi+yI+n00UoP+Esp3ToiwRZa8+miZ4tZEeTbfn0Q3IGPkIE3J2AmT2Kixka3J178uyL4xkE3gQPvmnzkbaoCgVSiFnYvC22PZbDXA81CsARAj9ewQ0mgjJpnHOplp0/dZXwphfGxpcWuHhHO6bwYIY2Z+XRdni8EBpB9fvoud/hqBOJmfFLg4gm+XQ6/1E+65I8bjI6OWalFHch57olK+qVNhOxCmaRXWjldBAI3TGn1CiKbgpBx6FVdkkcqZ9MqUA9EzHJWUgeYxGsKXint7I2Q8x8lDKeidBYEOM/WySlluLpKWVZg5gkCJUAU4agQeeqYlQyqQCAJsKcndMAitQBFg90drjvdQEJsyFoCyx43F0MwoSmva6bdiSJFoQ/DhEupBToq2AyKJpHZWMicMU0VYKm5w1RxV9EIjZFY3RNaBkiQoyeaJPS5TMEG9/vmqIsTH9E8BTfTi8WPNDagfZJzFAtRI5KAlIaFCiaQPXdFjSyRahgUMdgy4FokTaRrHMciqvD+DCk/NTOWXS7clsEZZ7kGdbLZapNhTjux5aoZjiNCih5jZJreShl6wr2Qwjag3+/VSLN5QDYjdFYQd4++aExNEslvuVFrIU2t9Y5KOYjeE2IkHhOylOh/fuhglIu7fRCYDObDoToZNwkpKo54hELoSSSYyFKsSUcOSSVR6Bk2OSzlOkgQ7EQBJJHgBGBOAkkmgHUoskkgCMKJKSSgqI8J2uSSQivCRcouSSQyUWC+WiU2b9EklQqok9OwykkkJDvUCkkhjHCd4SSQBAJpISSS8GEZoogpkkMQZjlAlJJHgkEY+2g1hOUySfhLIBJJJDK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32"/>
    </mc:Choice>
    <mc:Fallback xmlns="">
      <p:transition spd="slow" advTm="5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Allergic Reaction</a:t>
            </a:r>
            <a:endParaRPr lang="en-US" sz="3600" dirty="0"/>
          </a:p>
        </p:txBody>
      </p:sp>
      <p:sp>
        <p:nvSpPr>
          <p:cNvPr id="3" name="Content Placeholder 2"/>
          <p:cNvSpPr>
            <a:spLocks noGrp="1"/>
          </p:cNvSpPr>
          <p:nvPr>
            <p:ph idx="1"/>
          </p:nvPr>
        </p:nvSpPr>
        <p:spPr/>
        <p:txBody>
          <a:bodyPr/>
          <a:lstStyle/>
          <a:p>
            <a:pPr>
              <a:buNone/>
            </a:pPr>
            <a:r>
              <a:rPr lang="en-US" dirty="0" smtClean="0"/>
              <a:t>Widespread, rapid swelling</a:t>
            </a:r>
          </a:p>
          <a:p>
            <a:pPr>
              <a:buNone/>
            </a:pPr>
            <a:r>
              <a:rPr lang="en-US" dirty="0" smtClean="0"/>
              <a:t>Itching elsewhere on body</a:t>
            </a:r>
          </a:p>
          <a:p>
            <a:pPr>
              <a:buNone/>
            </a:pPr>
            <a:r>
              <a:rPr lang="en-US" dirty="0" smtClean="0"/>
              <a:t>Swelling inside the throat</a:t>
            </a:r>
          </a:p>
          <a:p>
            <a:pPr>
              <a:buNone/>
            </a:pPr>
            <a:r>
              <a:rPr lang="en-US" dirty="0" smtClean="0"/>
              <a:t>Disorientation feeling</a:t>
            </a:r>
          </a:p>
          <a:p>
            <a:pPr>
              <a:buNone/>
            </a:pPr>
            <a:r>
              <a:rPr lang="en-US" dirty="0" smtClean="0"/>
              <a:t>Loss of consciousness</a:t>
            </a:r>
          </a:p>
          <a:p>
            <a:pPr>
              <a:buNone/>
            </a:pPr>
            <a:r>
              <a:rPr lang="en-US" dirty="0" smtClean="0">
                <a:solidFill>
                  <a:schemeClr val="accent1">
                    <a:lumMod val="75000"/>
                  </a:schemeClr>
                </a:solidFill>
              </a:rPr>
              <a:t>Those who experience these symptoms should seek immediate medical attention!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708"/>
    </mc:Choice>
    <mc:Fallback xmlns="">
      <p:transition spd="slow" advTm="5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As you can see, beekeeping is not for everyone.</a:t>
            </a:r>
            <a:endParaRPr lang="en-US" sz="3600"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You will need to make a commitment of time and money and be willing to be stung at times.</a:t>
            </a:r>
          </a:p>
          <a:p>
            <a:pPr>
              <a:buNone/>
            </a:pPr>
            <a:r>
              <a:rPr lang="en-US" dirty="0" smtClean="0"/>
              <a:t>If after viewing this presentation you are still interested in beekeeping, plan to attend a meeting of your local association.</a:t>
            </a:r>
          </a:p>
          <a:p>
            <a:pPr>
              <a:buNone/>
            </a:pPr>
            <a:r>
              <a:rPr lang="en-US" dirty="0" smtClean="0"/>
              <a:t>Get to know several beekeepers in your area.  Ask if you may visit their bee yards an look over their shoulders.  </a:t>
            </a:r>
          </a:p>
          <a:p>
            <a:pPr>
              <a:buNone/>
            </a:pPr>
            <a:r>
              <a:rPr lang="en-US" dirty="0" smtClean="0"/>
              <a:t>Most beekeepers are eager to share their knowledge and love of bees.</a:t>
            </a:r>
          </a:p>
          <a:p>
            <a:pPr>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27"/>
    </mc:Choice>
    <mc:Fallback xmlns="">
      <p:transition spd="slow" advTm="3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Old ARS computer\Jeffs\Field Days\2002\photos of event\Field Day  2002 023.jpg"/>
          <p:cNvPicPr>
            <a:picLocks noChangeAspect="1" noChangeArrowheads="1"/>
          </p:cNvPicPr>
          <p:nvPr/>
        </p:nvPicPr>
        <p:blipFill>
          <a:blip r:embed="rId5" cstate="print"/>
          <a:srcRect/>
          <a:stretch>
            <a:fillRect/>
          </a:stretch>
        </p:blipFill>
        <p:spPr bwMode="auto">
          <a:xfrm>
            <a:off x="1351869" y="1143000"/>
            <a:ext cx="5983061" cy="4488062"/>
          </a:xfrm>
          <a:prstGeom prst="rect">
            <a:avLst/>
          </a:prstGeom>
          <a:noFill/>
          <a:ln w="9525">
            <a:noFill/>
            <a:miter lim="800000"/>
            <a:headEnd/>
            <a:tailEnd/>
          </a:ln>
        </p:spPr>
      </p:pic>
      <p:sp>
        <p:nvSpPr>
          <p:cNvPr id="40963" name="TextBox 1"/>
          <p:cNvSpPr txBox="1">
            <a:spLocks noChangeArrowheads="1"/>
          </p:cNvSpPr>
          <p:nvPr/>
        </p:nvSpPr>
        <p:spPr bwMode="auto">
          <a:xfrm>
            <a:off x="1371600" y="197643"/>
            <a:ext cx="5943600" cy="646113"/>
          </a:xfrm>
          <a:prstGeom prst="rect">
            <a:avLst/>
          </a:prstGeom>
          <a:noFill/>
          <a:ln w="9525">
            <a:noFill/>
            <a:miter lim="800000"/>
            <a:headEnd/>
            <a:tailEnd/>
          </a:ln>
        </p:spPr>
        <p:txBody>
          <a:bodyPr>
            <a:spAutoFit/>
          </a:bodyPr>
          <a:lstStyle/>
          <a:p>
            <a:pPr algn="ctr"/>
            <a:r>
              <a:rPr lang="en-US" sz="3600" dirty="0">
                <a:latin typeface="Arial" charset="0"/>
                <a:cs typeface="Arial" charset="0"/>
              </a:rPr>
              <a:t>Find a </a:t>
            </a:r>
            <a:r>
              <a:rPr lang="en-US" sz="3600" dirty="0" smtClean="0">
                <a:latin typeface="Arial" charset="0"/>
                <a:cs typeface="Arial" charset="0"/>
              </a:rPr>
              <a:t>mentor, maybe two.</a:t>
            </a:r>
            <a:endParaRPr lang="en-US" sz="3600" dirty="0">
              <a:latin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94"/>
    </mc:Choice>
    <mc:Fallback xmlns="">
      <p:transition spd="slow" advTm="3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Keys to Successful Beekeeping</a:t>
            </a:r>
            <a:endParaRPr lang="en-US" sz="3600"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In order to understand proper colony management, one needs to learn a good deal about honey bee biology and behavior.  </a:t>
            </a:r>
          </a:p>
          <a:p>
            <a:pPr>
              <a:buNone/>
            </a:pPr>
            <a:r>
              <a:rPr lang="en-US" dirty="0" smtClean="0"/>
              <a:t>This necessitates reading as well as observation and learning from one or more mentors. </a:t>
            </a:r>
          </a:p>
          <a:p>
            <a:pPr>
              <a:buNone/>
            </a:pPr>
            <a:r>
              <a:rPr lang="en-US" dirty="0" smtClean="0"/>
              <a:t>Many of the beekeeping associations offer classes for beginners; the U. of Illinois also offers one at the Urbana-Champaign campus.</a:t>
            </a:r>
          </a:p>
          <a:p>
            <a:pPr>
              <a:buNone/>
            </a:pPr>
            <a:r>
              <a:rPr lang="en-US" sz="2600" dirty="0" smtClean="0"/>
              <a:t>	(</a:t>
            </a:r>
            <a:r>
              <a:rPr lang="en-US" sz="2600" dirty="0" smtClean="0">
                <a:hlinkClick r:id="rId5"/>
              </a:rPr>
              <a:t>http://www.life.illinois.edu/entomology/bee-course-html</a:t>
            </a:r>
            <a:r>
              <a:rPr lang="en-US" sz="2600" dirty="0" smtClean="0"/>
              <a:t> )</a:t>
            </a:r>
          </a:p>
          <a:p>
            <a:pPr>
              <a:buNone/>
            </a:pPr>
            <a:endParaRPr lang="en-US" dirty="0" smtClean="0"/>
          </a:p>
          <a:p>
            <a:pPr>
              <a:buNone/>
            </a:pP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888"/>
    </mc:Choice>
    <mc:Fallback xmlns="">
      <p:transition spd="slow" advTm="9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7570004"/>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Honey bees are the primary pollinators for horticultural crops</a:t>
            </a:r>
            <a:endParaRPr lang="en-US" dirty="0"/>
          </a:p>
        </p:txBody>
      </p:sp>
      <p:sp>
        <p:nvSpPr>
          <p:cNvPr id="3" name="Content Placeholder 2"/>
          <p:cNvSpPr>
            <a:spLocks noGrp="1"/>
          </p:cNvSpPr>
          <p:nvPr>
            <p:ph idx="1"/>
          </p:nvPr>
        </p:nvSpPr>
        <p:spPr/>
        <p:txBody>
          <a:bodyPr/>
          <a:lstStyle/>
          <a:p>
            <a:pPr>
              <a:buNone/>
            </a:pPr>
            <a:r>
              <a:rPr lang="en-US" dirty="0" smtClean="0"/>
              <a:t>Except for small areas (&lt;1/3 acre) or those adjacent to a large area of uncultivated ground you will need honey bees…</a:t>
            </a:r>
          </a:p>
          <a:p>
            <a:pPr>
              <a:buNone/>
            </a:pPr>
            <a:r>
              <a:rPr lang="en-US" sz="2800" dirty="0" smtClean="0"/>
              <a:t>If you want better fruits than these strawberries.</a:t>
            </a:r>
          </a:p>
          <a:p>
            <a:pPr>
              <a:buNone/>
            </a:pPr>
            <a:endParaRPr lang="en-US" dirty="0" smtClean="0"/>
          </a:p>
          <a:p>
            <a:pPr>
              <a:buNone/>
            </a:pPr>
            <a:endParaRPr lang="en-US" sz="1600" dirty="0" smtClean="0"/>
          </a:p>
          <a:p>
            <a:pPr>
              <a:buNone/>
            </a:pPr>
            <a:r>
              <a:rPr lang="en-US" sz="1600" dirty="0" smtClean="0"/>
              <a:t>			</a:t>
            </a:r>
            <a:endParaRPr lang="en-US" sz="1000" dirty="0" smtClean="0"/>
          </a:p>
          <a:p>
            <a:pPr>
              <a:buNone/>
            </a:pPr>
            <a:endParaRPr lang="en-US" sz="1000" dirty="0" smtClean="0"/>
          </a:p>
          <a:p>
            <a:pPr>
              <a:buNone/>
            </a:pPr>
            <a:endParaRPr lang="en-US" sz="1000" dirty="0" smtClean="0"/>
          </a:p>
          <a:p>
            <a:pPr>
              <a:buNone/>
            </a:pPr>
            <a:r>
              <a:rPr lang="en-US" sz="1000" dirty="0" smtClean="0"/>
              <a:t>http://entomology.ucdavis.edu/</a:t>
            </a:r>
          </a:p>
          <a:p>
            <a:pPr>
              <a:buNone/>
            </a:pPr>
            <a:endParaRPr lang="en-US" dirty="0"/>
          </a:p>
        </p:txBody>
      </p:sp>
      <p:pic>
        <p:nvPicPr>
          <p:cNvPr id="89090" name="Picture 2" descr="Honey bees pollinating almonds. (Photo by Kathy Keatley Garvey)"/>
          <p:cNvPicPr>
            <a:picLocks noChangeAspect="1" noChangeArrowheads="1"/>
          </p:cNvPicPr>
          <p:nvPr/>
        </p:nvPicPr>
        <p:blipFill>
          <a:blip r:embed="rId5"/>
          <a:srcRect/>
          <a:stretch>
            <a:fillRect/>
          </a:stretch>
        </p:blipFill>
        <p:spPr bwMode="auto">
          <a:xfrm>
            <a:off x="609600" y="3733800"/>
            <a:ext cx="3657600" cy="2057399"/>
          </a:xfrm>
          <a:prstGeom prst="rect">
            <a:avLst/>
          </a:prstGeom>
          <a:noFill/>
        </p:spPr>
      </p:pic>
      <p:pic>
        <p:nvPicPr>
          <p:cNvPr id="5" name="Picture 13" descr="ANd9GcTFFZIj0J6tEuVrAmTBOqPKwpNEjdrL_gOLafBfheYbaWcC_yNwYw"/>
          <p:cNvPicPr>
            <a:picLocks noChangeAspect="1" noChangeArrowheads="1"/>
          </p:cNvPicPr>
          <p:nvPr/>
        </p:nvPicPr>
        <p:blipFill>
          <a:blip r:embed="rId6"/>
          <a:srcRect/>
          <a:stretch>
            <a:fillRect/>
          </a:stretch>
        </p:blipFill>
        <p:spPr bwMode="auto">
          <a:xfrm>
            <a:off x="4953000" y="3657600"/>
            <a:ext cx="2743200" cy="2133600"/>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62"/>
    </mc:Choice>
    <mc:Fallback xmlns="">
      <p:transition spd="slow" advTm="4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Honey Bees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sz="2800" dirty="0" smtClean="0"/>
              <a:t>There are lots of informational resources available about how to manage honey bees.</a:t>
            </a:r>
          </a:p>
          <a:p>
            <a:pPr>
              <a:buNone/>
            </a:pPr>
            <a:r>
              <a:rPr lang="en-US" sz="2800" dirty="0" smtClean="0"/>
              <a:t>There are 22 beekeeping associations in Illinois where one can receive assistance and mentoring.</a:t>
            </a:r>
          </a:p>
          <a:p>
            <a:pPr>
              <a:buNone/>
            </a:pPr>
            <a:r>
              <a:rPr lang="en-US" sz="2800" dirty="0" smtClean="0"/>
              <a:t>Honey bees can be kept almost anywhere on a few square yards; they are compatible with horticulture crops and can be kept in yards with poultry.</a:t>
            </a:r>
          </a:p>
          <a:p>
            <a:pPr>
              <a:buNone/>
            </a:pPr>
            <a:endParaRPr lang="en-US" sz="2800" dirty="0" smtClean="0"/>
          </a:p>
          <a:p>
            <a:pPr>
              <a:buNone/>
            </a:pPr>
            <a:endParaRPr lang="en-US" sz="2800" dirty="0" smtClean="0"/>
          </a:p>
          <a:p>
            <a:pPr>
              <a:buNone/>
            </a:pPr>
            <a:endParaRPr lang="en-US" sz="2800" dirty="0" smtClean="0"/>
          </a:p>
          <a:p>
            <a:pPr>
              <a:buNone/>
            </a:pPr>
            <a:r>
              <a:rPr lang="en-US" sz="1700" dirty="0" smtClean="0"/>
              <a:t>					</a:t>
            </a:r>
          </a:p>
          <a:p>
            <a:pPr>
              <a:buNone/>
            </a:pPr>
            <a:endParaRPr lang="en-US" sz="1700" dirty="0" smtClean="0"/>
          </a:p>
          <a:p>
            <a:pPr>
              <a:buNone/>
            </a:pPr>
            <a:r>
              <a:rPr lang="en-US" sz="1700" dirty="0" smtClean="0"/>
              <a:t>					</a:t>
            </a:r>
            <a:endParaRPr lang="en-US" sz="1100" dirty="0"/>
          </a:p>
        </p:txBody>
      </p:sp>
      <p:pic>
        <p:nvPicPr>
          <p:cNvPr id="83970" name="Picture 2" descr="https://encrypted-tbn3.gstatic.com/images?q=tbn:ANd9GcSb06t9ylIpiGCEE5BVs1HQ_cdXmUNGHRZF5PNnTIqoHevA91Na"/>
          <p:cNvPicPr>
            <a:picLocks noChangeAspect="1" noChangeArrowheads="1"/>
          </p:cNvPicPr>
          <p:nvPr/>
        </p:nvPicPr>
        <p:blipFill>
          <a:blip r:embed="rId5"/>
          <a:srcRect/>
          <a:stretch>
            <a:fillRect/>
          </a:stretch>
        </p:blipFill>
        <p:spPr bwMode="auto">
          <a:xfrm>
            <a:off x="3733800" y="4332514"/>
            <a:ext cx="2619375" cy="1743076"/>
          </a:xfrm>
          <a:prstGeom prst="rect">
            <a:avLst/>
          </a:prstGeom>
          <a:noFill/>
        </p:spPr>
      </p:pic>
      <p:pic>
        <p:nvPicPr>
          <p:cNvPr id="6" name="Picture 4" descr="http://i.imgur.com/FjPD12a.jpg"/>
          <p:cNvPicPr>
            <a:picLocks noChangeAspect="1" noChangeArrowheads="1"/>
          </p:cNvPicPr>
          <p:nvPr/>
        </p:nvPicPr>
        <p:blipFill>
          <a:blip r:embed="rId6"/>
          <a:srcRect/>
          <a:stretch>
            <a:fillRect/>
          </a:stretch>
        </p:blipFill>
        <p:spPr bwMode="auto">
          <a:xfrm>
            <a:off x="990600" y="4343400"/>
            <a:ext cx="2514600" cy="1828800"/>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53"/>
    </mc:Choice>
    <mc:Fallback xmlns="">
      <p:transition spd="slow" advTm="4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native species such as the Blue Orchard Bee?</a:t>
            </a:r>
            <a:endParaRPr lang="en-US" dirty="0"/>
          </a:p>
        </p:txBody>
      </p:sp>
      <p:sp>
        <p:nvSpPr>
          <p:cNvPr id="3" name="Content Placeholder 2"/>
          <p:cNvSpPr>
            <a:spLocks noGrp="1"/>
          </p:cNvSpPr>
          <p:nvPr>
            <p:ph idx="1"/>
          </p:nvPr>
        </p:nvSpPr>
        <p:spPr/>
        <p:txBody>
          <a:bodyPr>
            <a:normAutofit/>
          </a:bodyPr>
          <a:lstStyle/>
          <a:p>
            <a:pPr>
              <a:buNone/>
            </a:pPr>
            <a:r>
              <a:rPr lang="en-US" dirty="0" smtClean="0"/>
              <a:t>This bee actually has more diseases then honey bees and requires specialized management. </a:t>
            </a:r>
          </a:p>
          <a:p>
            <a:pPr>
              <a:buNone/>
            </a:pPr>
            <a:r>
              <a:rPr lang="en-US" dirty="0" smtClean="0"/>
              <a:t>Native species can supplement honey bees if you provide appropriate nesting areas and a variety of nectar sources for them.  </a:t>
            </a:r>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sz="1000" dirty="0" smtClean="0"/>
          </a:p>
          <a:p>
            <a:pPr>
              <a:buNone/>
            </a:pPr>
            <a:endParaRPr lang="en-US" dirty="0" smtClean="0"/>
          </a:p>
          <a:p>
            <a:endParaRPr lang="en-US" dirty="0"/>
          </a:p>
        </p:txBody>
      </p:sp>
      <p:pic>
        <p:nvPicPr>
          <p:cNvPr id="37894" name="Picture 6" descr="https://encrypted-tbn1.gstatic.com/images?q=tbn:ANd9GcTjgfWZrGpTedlLFlSf5SCHL4seszl_VkrVd8nOLaCJb-L8bjPi9Q"/>
          <p:cNvPicPr>
            <a:picLocks noChangeAspect="1" noChangeArrowheads="1"/>
          </p:cNvPicPr>
          <p:nvPr/>
        </p:nvPicPr>
        <p:blipFill>
          <a:blip r:embed="rId5"/>
          <a:srcRect/>
          <a:stretch>
            <a:fillRect/>
          </a:stretch>
        </p:blipFill>
        <p:spPr bwMode="auto">
          <a:xfrm>
            <a:off x="914400" y="4210050"/>
            <a:ext cx="2324100" cy="1971676"/>
          </a:xfrm>
          <a:prstGeom prst="rect">
            <a:avLst/>
          </a:prstGeom>
          <a:noFill/>
        </p:spPr>
      </p:pic>
      <p:pic>
        <p:nvPicPr>
          <p:cNvPr id="37896" name="Picture 8" descr="https://encrypted-tbn1.gstatic.com/images?q=tbn:ANd9GcT-_IyWAESt0n7gaBFtWq8f6TBejyZN7xxww5dr10upJ_srehHm"/>
          <p:cNvPicPr>
            <a:picLocks noChangeAspect="1" noChangeArrowheads="1"/>
          </p:cNvPicPr>
          <p:nvPr/>
        </p:nvPicPr>
        <p:blipFill>
          <a:blip r:embed="rId6"/>
          <a:srcRect/>
          <a:stretch>
            <a:fillRect/>
          </a:stretch>
        </p:blipFill>
        <p:spPr bwMode="auto">
          <a:xfrm>
            <a:off x="3581400" y="4200525"/>
            <a:ext cx="2600325" cy="1990726"/>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94"/>
    </mc:Choice>
    <mc:Fallback xmlns="">
      <p:transition spd="slow" advTm="3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Bumble bee hives also can be purchased.</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However, the colonies last only 8 to 10 weeks and they are implicated in spreading diseases to native bumble bees.</a:t>
            </a:r>
          </a:p>
          <a:p>
            <a:endParaRPr lang="en-US" dirty="0"/>
          </a:p>
        </p:txBody>
      </p:sp>
      <p:pic>
        <p:nvPicPr>
          <p:cNvPr id="82946" name="Picture 2" descr="Bumblebee Hive"/>
          <p:cNvPicPr>
            <a:picLocks noChangeAspect="1" noChangeArrowheads="1"/>
          </p:cNvPicPr>
          <p:nvPr/>
        </p:nvPicPr>
        <p:blipFill>
          <a:blip r:embed="rId5"/>
          <a:srcRect/>
          <a:stretch>
            <a:fillRect/>
          </a:stretch>
        </p:blipFill>
        <p:spPr bwMode="auto">
          <a:xfrm>
            <a:off x="5181600" y="2971800"/>
            <a:ext cx="2857500" cy="2486026"/>
          </a:xfrm>
          <a:prstGeom prst="rect">
            <a:avLst/>
          </a:prstGeom>
          <a:noFill/>
        </p:spPr>
      </p:pic>
      <p:sp>
        <p:nvSpPr>
          <p:cNvPr id="6" name="Rectangle 5"/>
          <p:cNvSpPr/>
          <p:nvPr/>
        </p:nvSpPr>
        <p:spPr>
          <a:xfrm>
            <a:off x="838200" y="4726632"/>
            <a:ext cx="3657600" cy="923330"/>
          </a:xfrm>
          <a:prstGeom prst="rect">
            <a:avLst/>
          </a:prstGeom>
        </p:spPr>
        <p:txBody>
          <a:bodyPr wrap="square">
            <a:spAutoFit/>
          </a:bodyPr>
          <a:lstStyle/>
          <a:p>
            <a:r>
              <a:rPr lang="en-US" b="1" dirty="0" smtClean="0"/>
              <a:t>Bumblebee Hive - Class A </a:t>
            </a:r>
          </a:p>
          <a:p>
            <a:r>
              <a:rPr lang="en-US" b="1" dirty="0" smtClean="0"/>
              <a:t>Covers 10,000 - 15,000 Square  Feet</a:t>
            </a:r>
          </a:p>
          <a:p>
            <a:r>
              <a:rPr lang="en-US" dirty="0" smtClean="0"/>
              <a:t>SKU: 1530001 </a:t>
            </a:r>
            <a:r>
              <a:rPr lang="en-US" b="1" dirty="0" smtClean="0"/>
              <a:t>$249.95</a:t>
            </a:r>
            <a:endParaRPr lang="en-US" dirty="0"/>
          </a:p>
        </p:txBody>
      </p:sp>
      <p:sp>
        <p:nvSpPr>
          <p:cNvPr id="7" name="Rectangle 6"/>
          <p:cNvSpPr/>
          <p:nvPr/>
        </p:nvSpPr>
        <p:spPr>
          <a:xfrm>
            <a:off x="838200" y="3200400"/>
            <a:ext cx="6019800" cy="1292662"/>
          </a:xfrm>
          <a:prstGeom prst="rect">
            <a:avLst/>
          </a:prstGeom>
        </p:spPr>
        <p:txBody>
          <a:bodyPr wrap="square">
            <a:spAutoFit/>
          </a:bodyPr>
          <a:lstStyle/>
          <a:p>
            <a:endParaRPr lang="en-US" sz="2400" b="1" dirty="0" smtClean="0"/>
          </a:p>
          <a:p>
            <a:r>
              <a:rPr lang="en-US" b="1" dirty="0" smtClean="0"/>
              <a:t>Bumblebee Hive - Class C </a:t>
            </a:r>
          </a:p>
          <a:p>
            <a:r>
              <a:rPr lang="en-US" b="1" dirty="0" smtClean="0"/>
              <a:t>Covers up to 5,000 Square Feet</a:t>
            </a:r>
          </a:p>
          <a:p>
            <a:r>
              <a:rPr lang="en-US" dirty="0" smtClean="0"/>
              <a:t>SKU: 1530003   </a:t>
            </a:r>
            <a:r>
              <a:rPr lang="en-US" b="1" dirty="0" smtClean="0"/>
              <a:t>$109.97</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53"/>
    </mc:Choice>
    <mc:Fallback xmlns="">
      <p:transition spd="slow" advTm="4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You may already have feral or domestic honey bee colonies nearby.</a:t>
            </a:r>
            <a:endParaRPr lang="en-US" sz="3600" dirty="0"/>
          </a:p>
        </p:txBody>
      </p:sp>
      <p:sp>
        <p:nvSpPr>
          <p:cNvPr id="3" name="Content Placeholder 2"/>
          <p:cNvSpPr>
            <a:spLocks noGrp="1"/>
          </p:cNvSpPr>
          <p:nvPr>
            <p:ph idx="1"/>
          </p:nvPr>
        </p:nvSpPr>
        <p:spPr/>
        <p:txBody>
          <a:bodyPr>
            <a:normAutofit fontScale="62500" lnSpcReduction="20000"/>
          </a:bodyPr>
          <a:lstStyle/>
          <a:p>
            <a:pPr>
              <a:buNone/>
            </a:pPr>
            <a:r>
              <a:rPr lang="en-US" sz="3300" dirty="0" smtClean="0"/>
              <a:t>If you see honey bees on flowers on your property or nearby, that is most likely the case. </a:t>
            </a:r>
          </a:p>
          <a:p>
            <a:endParaRPr lang="en-US" sz="1800" dirty="0" smtClean="0"/>
          </a:p>
          <a:p>
            <a:endParaRPr lang="en-US" sz="1800" dirty="0" smtClean="0"/>
          </a:p>
          <a:p>
            <a:endParaRPr lang="en-US" sz="1800" dirty="0" smtClean="0"/>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r>
              <a:rPr lang="en-US" sz="1800" dirty="0" smtClean="0"/>
              <a:t>	</a:t>
            </a:r>
          </a:p>
          <a:p>
            <a:pPr>
              <a:buNone/>
            </a:pPr>
            <a:endParaRPr lang="en-US" sz="1800" dirty="0" smtClean="0"/>
          </a:p>
          <a:p>
            <a:pPr>
              <a:buNone/>
            </a:pPr>
            <a:endParaRPr lang="en-US" sz="1800" dirty="0" smtClean="0"/>
          </a:p>
          <a:p>
            <a:pPr>
              <a:buNone/>
            </a:pPr>
            <a:endParaRPr lang="en-US" sz="1500" dirty="0" smtClean="0"/>
          </a:p>
          <a:p>
            <a:pPr>
              <a:buNone/>
            </a:pPr>
            <a:r>
              <a:rPr lang="en-US" sz="1500" dirty="0" smtClean="0"/>
              <a:t>	</a:t>
            </a:r>
          </a:p>
          <a:p>
            <a:pPr>
              <a:buNone/>
            </a:pPr>
            <a:endParaRPr lang="en-US" sz="1500" dirty="0" smtClean="0"/>
          </a:p>
          <a:p>
            <a:pPr>
              <a:buNone/>
            </a:pPr>
            <a:endParaRPr lang="en-US" sz="1500" dirty="0" smtClean="0"/>
          </a:p>
          <a:p>
            <a:pPr>
              <a:buNone/>
            </a:pPr>
            <a:r>
              <a:rPr lang="en-US" sz="1500" dirty="0" smtClean="0"/>
              <a:t>		</a:t>
            </a:r>
          </a:p>
          <a:p>
            <a:pPr>
              <a:buNone/>
            </a:pPr>
            <a:endParaRPr lang="en-US" sz="1500" dirty="0" smtClean="0"/>
          </a:p>
          <a:p>
            <a:pPr>
              <a:buNone/>
            </a:pPr>
            <a:endParaRPr lang="en-US" sz="1500" dirty="0" smtClean="0"/>
          </a:p>
          <a:p>
            <a:pPr>
              <a:buNone/>
            </a:pPr>
            <a:r>
              <a:rPr lang="en-US" sz="1500" dirty="0" smtClean="0"/>
              <a:t>		flicker.com					</a:t>
            </a:r>
            <a:r>
              <a:rPr lang="en-US" sz="1500" dirty="0" err="1" smtClean="0"/>
              <a:t>critterzone</a:t>
            </a:r>
            <a:endParaRPr lang="en-US" sz="1500" dirty="0" smtClean="0"/>
          </a:p>
          <a:p>
            <a:pPr>
              <a:buNone/>
            </a:pPr>
            <a:r>
              <a:rPr lang="en-US" sz="1800" dirty="0" smtClean="0"/>
              <a:t>						</a:t>
            </a:r>
            <a:endParaRPr lang="en-US" sz="1800" dirty="0"/>
          </a:p>
        </p:txBody>
      </p:sp>
      <p:pic>
        <p:nvPicPr>
          <p:cNvPr id="134146" name="Picture 2" descr="https://encrypted-tbn0.gstatic.com/images?q=tbn:ANd9GcQkBQqaDAdUct86vtAGqApcumTK4jLGBbIGf9vFM99rzhvoYETOMQ"/>
          <p:cNvPicPr>
            <a:picLocks noChangeAspect="1" noChangeArrowheads="1"/>
          </p:cNvPicPr>
          <p:nvPr/>
        </p:nvPicPr>
        <p:blipFill>
          <a:blip r:embed="rId5"/>
          <a:srcRect/>
          <a:stretch>
            <a:fillRect/>
          </a:stretch>
        </p:blipFill>
        <p:spPr bwMode="auto">
          <a:xfrm>
            <a:off x="5410200" y="2590800"/>
            <a:ext cx="2305050" cy="2695575"/>
          </a:xfrm>
          <a:prstGeom prst="rect">
            <a:avLst/>
          </a:prstGeom>
          <a:noFill/>
        </p:spPr>
      </p:pic>
      <p:pic>
        <p:nvPicPr>
          <p:cNvPr id="134148" name="Picture 4" descr="https://encrypted-tbn0.gstatic.com/images?q=tbn:ANd9GcRA_0zu5y60BTFjogl7HnCAEas6iRIFYaTUH_ESVOym_9REvdqIyQ"/>
          <p:cNvPicPr>
            <a:picLocks noChangeAspect="1" noChangeArrowheads="1"/>
          </p:cNvPicPr>
          <p:nvPr/>
        </p:nvPicPr>
        <p:blipFill>
          <a:blip r:embed="rId6"/>
          <a:srcRect/>
          <a:stretch>
            <a:fillRect/>
          </a:stretch>
        </p:blipFill>
        <p:spPr bwMode="auto">
          <a:xfrm>
            <a:off x="1524000" y="2514600"/>
            <a:ext cx="2305050" cy="2695575"/>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21"/>
    </mc:Choice>
    <mc:Fallback xmlns="">
      <p:transition spd="slow" advTm="3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 many cases your choices are to rent colonies or to manage your own</a:t>
            </a:r>
            <a:r>
              <a:rPr lang="en-US" dirty="0" smtClean="0"/>
              <a:t>.</a:t>
            </a:r>
            <a:endParaRPr lang="en-US" dirty="0"/>
          </a:p>
        </p:txBody>
      </p:sp>
      <p:sp>
        <p:nvSpPr>
          <p:cNvPr id="3" name="Content Placeholder 2"/>
          <p:cNvSpPr>
            <a:spLocks noGrp="1"/>
          </p:cNvSpPr>
          <p:nvPr>
            <p:ph idx="1"/>
          </p:nvPr>
        </p:nvSpPr>
        <p:spPr>
          <a:xfrm>
            <a:off x="685800" y="1493837"/>
            <a:ext cx="8077200" cy="4297363"/>
          </a:xfrm>
        </p:spPr>
        <p:txBody>
          <a:bodyPr>
            <a:normAutofit fontScale="85000" lnSpcReduction="20000"/>
          </a:bodyPr>
          <a:lstStyle/>
          <a:p>
            <a:pPr indent="0">
              <a:buNone/>
            </a:pPr>
            <a:r>
              <a:rPr lang="en-US" dirty="0" smtClean="0"/>
              <a:t>The subject of renting honey bee colonies was covered in a previous presentation.</a:t>
            </a:r>
          </a:p>
          <a:p>
            <a:pPr indent="0">
              <a:buNone/>
            </a:pPr>
            <a:endParaRPr lang="en-US" dirty="0" smtClean="0"/>
          </a:p>
          <a:p>
            <a:pPr indent="0">
              <a:buNone/>
            </a:pPr>
            <a:r>
              <a:rPr lang="en-US" dirty="0" smtClean="0"/>
              <a:t>This presentation will focus on </a:t>
            </a:r>
            <a:r>
              <a:rPr lang="en-US" dirty="0" smtClean="0">
                <a:solidFill>
                  <a:srgbClr val="FF0000"/>
                </a:solidFill>
              </a:rPr>
              <a:t>very basic </a:t>
            </a:r>
            <a:r>
              <a:rPr lang="en-US" dirty="0" smtClean="0"/>
              <a:t>considerations in acquiring and managing your own colonies.</a:t>
            </a:r>
          </a:p>
          <a:p>
            <a:pPr>
              <a:buNone/>
            </a:pPr>
            <a:endParaRPr lang="en-US" dirty="0" smtClean="0"/>
          </a:p>
          <a:p>
            <a:pPr>
              <a:buNone/>
            </a:pPr>
            <a:endParaRPr lang="en-US" dirty="0" smtClean="0"/>
          </a:p>
          <a:p>
            <a:pPr>
              <a:buNone/>
            </a:pPr>
            <a:endParaRPr lang="en-US" sz="1600" dirty="0" smtClean="0"/>
          </a:p>
          <a:p>
            <a:pPr>
              <a:buNone/>
            </a:pPr>
            <a:r>
              <a:rPr lang="en-US" sz="1600" dirty="0" smtClean="0"/>
              <a:t>						</a:t>
            </a:r>
          </a:p>
          <a:p>
            <a:pPr>
              <a:buNone/>
            </a:pPr>
            <a:endParaRPr lang="en-US" sz="1600" dirty="0" smtClean="0"/>
          </a:p>
          <a:p>
            <a:pPr>
              <a:buNone/>
            </a:pPr>
            <a:r>
              <a:rPr lang="en-US" sz="1600" dirty="0" smtClean="0"/>
              <a:t>						</a:t>
            </a:r>
          </a:p>
          <a:p>
            <a:pPr>
              <a:buNone/>
            </a:pPr>
            <a:r>
              <a:rPr lang="en-US" sz="1100" dirty="0" smtClean="0"/>
              <a:t>		</a:t>
            </a:r>
            <a:r>
              <a:rPr lang="en-US" sz="1100" dirty="0" err="1" smtClean="0"/>
              <a:t>dailyegyptian</a:t>
            </a:r>
            <a:r>
              <a:rPr lang="en-US" sz="1100" dirty="0" smtClean="0"/>
              <a:t>				popularmechanics.com</a:t>
            </a:r>
            <a:endParaRPr lang="en-US" sz="1100" dirty="0"/>
          </a:p>
        </p:txBody>
      </p:sp>
      <p:pic>
        <p:nvPicPr>
          <p:cNvPr id="105474" name="Picture 2" descr="https://encrypted-tbn3.gstatic.com/images?q=tbn:ANd9GcSyOuN0PzOTLnW8vQFGzGFdblyIrUZa1cPmsAIgolMU66p7jNKv3A"/>
          <p:cNvPicPr>
            <a:picLocks noChangeAspect="1" noChangeArrowheads="1"/>
          </p:cNvPicPr>
          <p:nvPr/>
        </p:nvPicPr>
        <p:blipFill>
          <a:blip r:embed="rId5"/>
          <a:srcRect/>
          <a:stretch>
            <a:fillRect/>
          </a:stretch>
        </p:blipFill>
        <p:spPr bwMode="auto">
          <a:xfrm>
            <a:off x="5105400" y="3886200"/>
            <a:ext cx="2819400" cy="1905000"/>
          </a:xfrm>
          <a:prstGeom prst="rect">
            <a:avLst/>
          </a:prstGeom>
          <a:noFill/>
        </p:spPr>
      </p:pic>
      <p:pic>
        <p:nvPicPr>
          <p:cNvPr id="4" name="Picture 2" descr="https://encrypted-tbn1.gstatic.com/images?q=tbn:ANd9GcR36myFOSa9i8-IFgJ_UD0awayoXh4H7o1Zglux7sDboQCIb2OdJw"/>
          <p:cNvPicPr>
            <a:picLocks noChangeAspect="1" noChangeArrowheads="1"/>
          </p:cNvPicPr>
          <p:nvPr/>
        </p:nvPicPr>
        <p:blipFill>
          <a:blip r:embed="rId6"/>
          <a:srcRect/>
          <a:stretch>
            <a:fillRect/>
          </a:stretch>
        </p:blipFill>
        <p:spPr bwMode="auto">
          <a:xfrm>
            <a:off x="1371600" y="3886200"/>
            <a:ext cx="2619375" cy="1895476"/>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279"/>
    </mc:Choice>
    <mc:Fallback xmlns="">
      <p:transition spd="slow" advTm="6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Advantages of having your own honey bee colonies</a:t>
            </a:r>
            <a:endParaRPr lang="en-US" sz="3600" dirty="0"/>
          </a:p>
        </p:txBody>
      </p:sp>
      <p:sp>
        <p:nvSpPr>
          <p:cNvPr id="3" name="Content Placeholder 2"/>
          <p:cNvSpPr>
            <a:spLocks noGrp="1"/>
          </p:cNvSpPr>
          <p:nvPr>
            <p:ph idx="1"/>
          </p:nvPr>
        </p:nvSpPr>
        <p:spPr>
          <a:xfrm>
            <a:off x="642257" y="1432718"/>
            <a:ext cx="8077200" cy="4297363"/>
          </a:xfrm>
        </p:spPr>
        <p:txBody>
          <a:bodyPr>
            <a:normAutofit/>
          </a:bodyPr>
          <a:lstStyle/>
          <a:p>
            <a:r>
              <a:rPr lang="en-US" dirty="0" smtClean="0"/>
              <a:t>You won’t have to find colonies to rent – which sometimes is not that easy.</a:t>
            </a:r>
          </a:p>
          <a:p>
            <a:r>
              <a:rPr lang="en-US" dirty="0" smtClean="0"/>
              <a:t>You can control the timing of pollination</a:t>
            </a:r>
          </a:p>
          <a:p>
            <a:r>
              <a:rPr lang="en-US" dirty="0" smtClean="0"/>
              <a:t>You can sell your own honey along with your fruits and/or vegetables.</a:t>
            </a:r>
          </a:p>
          <a:p>
            <a:r>
              <a:rPr lang="en-US" dirty="0" smtClean="0"/>
              <a:t>Adding locally-produced honey can attract new customers.</a:t>
            </a:r>
          </a:p>
          <a:p>
            <a:pPr>
              <a:buNone/>
            </a:pPr>
            <a:r>
              <a:rPr lang="en-US" sz="1700" dirty="0" smtClean="0"/>
              <a:t>						</a:t>
            </a:r>
          </a:p>
        </p:txBody>
      </p:sp>
      <p:sp>
        <p:nvSpPr>
          <p:cNvPr id="104450" name="AutoShape 2" descr="data:image/jpeg;base64,/9j/4AAQSkZJRgABAQAAAQABAAD/2wCEAAkGBxQTEhUUExQUFhQVFRQXFhcXGBUVFBQUFBQXFxQUFBQYHCggGBolHBQUITEhJSkrLi4uFx8zODMsNygtLisBCgoKDg0OGhAQGywkHyQsLCwsLCwsLCwsLCwsLCwsLCwsLCwsLCwsLCwsLCwsLCwsLCwsLCwsLCwsLCwsLCwsLP/AABEIAK4BIQMBIgACEQEDEQH/xAAbAAACAwEBAQAAAAAAAAAAAAAEBQIDBgEAB//EAEEQAAEDAgQDBgMGBAUCBwAAAAEAAhEDBAUSITEGQVETImFxgZEyQqEUYrHB0fAVUoLhByMzcpJDshYkU1SiwvH/xAAZAQADAQEBAAAAAAAAAAAAAAABAgMABAX/xAAuEQACAgIBBAEBBgcBAAAAAAAAAQIRAyESBDFBUSITMlJxgbHRBRQjQmGRoRX/2gAMAwEAAhEDEQA/ANU0K0KDArQFzM6EecELXRjhogbkpvAAKtZNciLW2yqFFyJaVPirsYnmVzKiFcvNcmMFvKqaFxpU2bSjYKI3NUNbJWVxTiUU51VnFGLZQdV82qVzVeSeq5JStnQlSHOIcWvPwylNXGbh20pvhmAZu8QtHa8ODSQgpL0GmzmF1CLS/jcURH+4tcsFSvrgdV9MwG1mjdNPzVMnoHEKDsBYBsipUuwqjZhLPH3sPfkLW2GLtqN3SXHsCHILMNdUou5wjqRro2uLWgcCQsy6lBhOMPxPO1U3lLWQqY34JzXkqtU4tkqoBMrdydoCGbRop0woUCiWOAGqVyoDDqFSGpfiV93SqKt5BQF5XzBcuXqa0SlIA+3CdUfbvkaLOXgg6Ky1vyNDsjhXLYFsa3rNEroUu8pVsQ8V2hWBXco0OObWnCYPGiBtagIRjXLBKoRNByocV5rkTBrHqNQKVCnIVxo6LMAFlXld2RXkAm3o011zIV9qJC9cNRaAmDu2S67KNqOSy4et4Cu5GmES1C03IhpSDHXKC65QBQsai9hXripDCoBQxGSyAJMISfxNFbPmvFVzmcQgeG7PM/1T654VuK1QkNgdStFw/wAHdlBc78lyxUmizasc4RhgDQYR1aiGNcejSfYK5lzTpiC4JRxDjVMUKgaQTlKo0oxFttnsBo/5RP8A6j83/KXfmiq1BC2l8y2t6HaGC5kx5NaFCpxbQWilVM1sEv7KRssdjmF7w0+y2buL6B5Kl3EtudwFqXg1s+X0KVRjvgdHkU2FQkag+oW/pY5anUgKmpfWtR2gCaOtgavRhWvRlCotzTwa1eJOVC1eE6RMsMeqpzTE4NCOnWgIeviAhObnheoPhdKz2JYBXbswnyXNmvwSnGXgCuLsu2KqN05uipfSqMPea4eYKnVMhThgUlsRRsAq1pK8fBC1W6pvY20hdmOHEdRoS1M0plhyNu8O5wpWVur2Gg63MI+m9U06Wi7R6JWEuc5VtOqsLVFrNUUAbYceSNuGwJCW2ToTcaiEwjAO3C8pfZl5ajWbmx2UrtU2TtFK8ct4N5Flw5Lagkoy5chWNkylY6JMYiqLFBrUXbW5iXd0eKUJRWpqNO1ceUeaoxPiOjR0b3j15e6yOLcaPcYByg8hoklNIdRZu3MpsEvcEpxDiulSMNErB3eLPdrJSerXLjqk5sfijbXfHLzOUAJNW4tqH5is9Uq8pCFe0u2S7fcOl2HFxjrju4pjhFF1RjWn4rio1jf9gdBP/d7LOWdi+o9rBuSB/dfQ8HcynVq1/wDp2VEhni/LlHrM/wDJSnTaihlaTYp/xDv8912bD3KDRT/q3d+nosy285boamX1XOe86vcXHzcZKKpUWgp3oVIi17j4BW5T5q/s1ZTbql5MbiDikT1Rlu0tVjAFZTMrcmGkEW1V4+YpzbYk9o30Sy1tydTsionQbIXQasd2+PO2hM7XFQdwFmWW5OyZ21uANTqh9Rh4o0tOjQq/E1pSvFOB7erOTunw0/BV0akHu6dUxF+QqRmvJOUPRgMW/wAO6zJNM5x9fdBWVi+mctRhafEfmvq9HEwPiRVanRqt7wadFaE17JSi0fMa1qHNSmlTyuX0HEeGIGaidP5T+SxV9bua4hwII5FWTTJh9pb6Ievb5XeaKw+uCPJWX0EA9FjFbbfRCvbDkxp1RCBuvilFAZ0PgyndjWDgkLTIReGXEGERWP8AIuKv7SF5MKPbKor7p2iU0KkFSuLrRTbKJbKrhEWlrIELlrZlwzu0b9Sk3EPFApjs6W+2im5pdyig32GuKYhStxJILui+f45xZWqOIae6OWyW3lw+oSXEkk9UvfShSlNsooJHK97UedSlFUvLt9k6Ibk5hC2NvmJjlugp0HicptqAbqX2Zx3KYPYY5Ky3salTRjHu8gY90jmxuAtZZCdUQKQA0WjteC7x2opR5lE3XAd00tDspady0zl80GpvwwrivKEHDrprabhpjzK0lph+a3r0KtTsprjPDS+o8DUMpsG5OmpgBW0ODHUGvrB0mm0OIjfXb6E+iaDEmVMr2ClTuYydpUBNNrf5y0GHOAmJ6wot8Mny16sauS+O6E15a29iGf8AlWkv+E3DhVqOA5mkO6B6LV8LYz24cypbUmMymB2bQO7EgtjSfIKzDcNpUj2xPa1j8VzWGd7j0o0z3WNGwJHLQEaqviLFuxa456jqr2wA5xOQfz5PhZ5ABX3Bc29fkTSc3VGQu8DdXrVG2jAcr36SAAwOgGSeUgJbc4LVpOLagDXDlM/gmmH1KlKnmDiw1J23yz+Z/BWUrdz+8efN0knxXmS6rhHXe/yo9D6MW7fYSttDzIhMqFu0DTUo8YYOZJ9graNi1vL6lT/9H3sDwQ8A7LV0ao+jaCBIXqlN4GZjc8alnzEfdPPyQ9DiGmeoPiuzFmhkXJMg4taD204K6XaoWhfB7jGqlcXAA01PRM5qjcWFNHU7qurfhug18UsNR7tZhW0qUcvdQlm9DqAQyo5x1KZsrFpEHySyizXVH0WZj+CEZthcUaHD8SLhDuXPzXcWwelcNhwE8iNx6oGytsplx/YTKje6x15L0sWR18jiyY9/E+cYthFS1frqw7OH4HxVdOrIhfScUtQ9pa4Ag7r53iFiaFTL8p1afDp5hdUZXog0DNkGFN9OQpubzU2HROAW54KIHUKq9EFTsXSFmAI+1OXlzs15CzUa+o3VX4faZjJ+EfUqutWaEyYMrQ0bge55pWkMmxLxdiWVhptdlceY5ea+VXAdmOY94H081reKKjjVeTyBA9dFnqNDONYIGn3jzXNOW7Z0RWqA6GafDqr20SjqVlB1+qPwfC6l3V7KhoB/qVD8LB4dSpKTbpD8UlbM9dWZc5rGAlx+Vsk+wWs4d/w2uHCapFJruR1f7cl9JwDhyhaNim2X/NUdq9x8+SbFy64dP95nPLP91GZwvgW0owS01HdX6/TktBToMYIa1rfIAKZKW4lfimCSrJRgtKiVyk9hdWuBzS65v2jchYTG+L3EltP3QuA0qtzVbnccpdA9BLz5NEerm8pXLLq03xirOiPTNK5Gxq3PaNrZDyYPYPP4uWVtmUXu7JzuyeAIeRLHAgETr3SJLZOmgT7HL9lrVOn+W6iwNA5upuIIk8yKgPoVl3ZHVO0p6gnMAdwSZLSPOfdcXWyjpvdXo6ung60PXYde0zFDMQdBHehs6ZSdB6Qg77B+y71zUGf4jTmapPLOfkHnqeXUKKmJ1Kc5GPpTvkqVGtPo0gFDZi49TroPHciNyuZuDWr/ADekVSknsPDhVqNzkNaTHOGtG2gB08k1Hhssy2i5usOV9tilRh1gjofyK48uJz+yO7Rs7C2zQq7qs0XHYCmTEZnAjQlubbnoQmHCdxTrAuBADBL5IGXxPgkmK3LftFe8APZ/DSkQXkMDC4D+XQx5+Cpg6VSj8iDyVKjS2eFOkd0+sR9CsHxjYUxd1DTIiRmjbOWgujxmZ8URg9zeXLXdhUqVGjRzc8loOwcwmQgKlNwc+nUblc0iW82nxnVNX01SVFIJN7dglHu8/ZFUas7HXoVa2iJO/wCSm1gHyqMshbgX2tdp0PdP0TBjClrnA6EevMIqzrOBAOyaGZPUhXGhnQtpGu6Y2dtkg7yo2cH97pkyAI/YXo44Luc05PsB12S6TrGwCOw631zHf96SqhRk689o0hHgZRHSZ8l0Y47tkZvVIJqtBE81leLcMz0i5vxM7w8QPiHmtLT1bO3RCXfP6rrT8nM14PnFj3gpVmZZVrYbXe0bZjEePJHYpayyVdbRN6ZnLl0qq0q5SpUBqqbqnlcsYafaAvJdnXkAmppAuqNEmC5vtOq2B6/uFnaNABzD94finVpXkZfmbuPDkUje6GXYzuPWEvJgDNmg7f8A4sqLTJVkADy9oOi+n1aYeCHLOX2Fhuo2Omo69SoZYXtFscvDMhi1XSG/EdBG8+i+s8M4S20t2UwO9AdUPNzyNf09F8lxFmWs13JhaT5gyvsdS4BAIOhAI8jqEnRtNyfkbqbpIuNZWByXdorKdZdtnLxDXLEcbvcG6Stox8pfjmFCswjnyUOoi542o9yuFqM02fJ8PsTVqMYAJe5rQT94xJWqDqdrdMptMMbTqNBOkuzAvcfE5fwSe5s6lvUEghzXAtPiDIITPHaTblragOWtlBLdmPJAzZXcj59PVeRinxTvUk/J6c48q9CTHcTNy8zowfAOn3j4lKKVUtMHQhW17d7DDgQfFdBDhDhMbdR6qcpNtuWyiVLQ2sMYiGuiDoSQHDbTQhVPv+9pG+4AH4JYy3g7mE0oWdtu99Q+AAHoueahH2HnIq/iHOV12I9dRp48uhRwfZj/AKLj4l2qst6di85XmpR10IIePWVOLi39l/8AP3A8kl3F7MR6bTqNgfMBau0w03DGHVzSAWzJgHp0Si44Re2o0tqU6lGWuc6Qx4pyC5xY4ztPJaSrxRRoUxSsqJc7YPqHKwE7HUy4ydtFSWGMmvlSIyyv+1WaDhrhxlAiplAqZCydiWkgw6PigtEErNcdWVA3YMntHUyXgRlBAApz4kA+zU/p8RVOzaHNaHhoDiDml0CSBAjWVguIqgNbMD3nau8+R81WfV4XBYcW/wDJHBhm8jnPQC2QY5clMGOv76KNA6K7N1XFI9IgHq+m/lsqwyVZTbqkdCsZ2tzliffontnUBgkrOOpH5QStDhVrpL5GnP8ARep/D5ynGvRyZ0ojY0tZ2K65hcZ2HPxQ1xiLW89kuvuJGNZuJXrfFdzi2+w5r1wAdYAWG4p4iDA5rSf7pJjvFbnGGn18Fj7q7L5JJM/gllk5aRlCu5oMBuC7vu5vP5Lb3F000vRY3DLXLb0+pGY/1GR9CE3o2ZczcrrhaiiEtsSZ8tTwlO62G56c84lKL22PstJglbNSg7gQqISWjLdg5cWj+xheRoFjR1TQHoQfZTxWoQ5rmGDG/wCvgq6vMIe5BIGuwjz6LlzdrOjH3GuG4jmEPcJ9p8Cm2cGBpEei+eV6xG3LU9VOy4hezczqkhl1saUPRpMZ4Wp1e8xxY4+rfbkmGC06jKIpVYLmaNcNnM+X1G3sk1rxUw6O0KZ2+KsdrmWjGClyjoLcmqYc95C6yooU7th5grxe07KmxU15CGXEIuldylbqfQrwB2BWtoNRY2r0KdUQ8AhJLrhcQRTdpyB5dYP5K8VnBW08Qd0JUsmLHl+2h4ynD7LMhieG1aIh2rfHvD0BSCs5u+QfUL6Hitqy5aczQHwQ12sjpMHVKG8Pd0NcGaRLtXZgOoO3JeXm6KcZ/wBNWvxO2HVRcfl3MS2q0nRrh6z+SIpUmHdzh/SStVf8LuqZYqMGXbR/4TCop8GEb1m+gKz6TM+y/QP8xj9iJ9Gm2M3amdtAwEeB1U7e+DXf5NJrT/O/vuHiM2gPjC0Q4TaYz3DiAIAA2HQSTCIZw1bgaku/3O/IQtHocrXy/X9hX1GL2Zt+NPiCGuMnVxL3EnmYQguNZc7LrI0JjyAWruMDoxAIA8ICX18Jtm7v+qC/h8ovsgrqMYDe45Ud8IygjfmR18Ev1MzJPunjTat3IMLrsbt2bNC0OgcdKkb+Yj4QstmPMQ0o6hhdV3KPNUVOLmt+FoCBrcZk7GFRdBH+5/6FfUvwjRU8IcB3nAKcUKernSsDiHFjjzKVVsee7RWj0WJb43+JJ5pvyfUncTUmCGgIK64okTK+cUbnXqVN9Zx0nRVWtIRuzTXvEh6pFcYm58yUJkUsoQFs89xPqpWlsatVlIfO4N8hOp9BJ9FU90J9wZb/AOZ2h0+Vv/2P5e6pjjbEk9GixakGuAb8MADwhXYJdfIVfjtFoaHA6pAytDg4cl39jm7oa4zSyu8Cljbo0wY2Ta9PaMBHJJazZaQszLsV/wAYK8lfYleRBR9EBmVRBO2ita0nb4Vy4bACi9lUZ+/dlcQYaR1O/ilbnAn96rU4vaCqwOABe3aefgsvmdmGcsYBy5rlnHiyydg9WnHNVfa3s5kJpc0m8iCl1Wlv0QUgk6WPvHNHUuJXdVm6tGdkNWdkTqmC2bT/AMXOHMq6jxqRuvnprly4KqOwWfShxp4q48ciIAC+Xi5XRceKb5G0fSXcWkagqD+M3RqvngufFc7c9VrYKRvDxqeqpdxmT8ywzq6Ff4I7ZqN4/ix38yEqcXu6lY3KeqsYYW4hNJW4nqO6+6DqYu7mUozqOZCg0HnEXuO6orXbjzQ/aQqXvRUA2X1K56qBrIcNMoqnbJmooxWRmRFvbQr6dKCiC9RlkfZDUepsAClKpldKlQGW9ooPqKl1VXYbYurvyt0HzOOw/U+CeMLFbLMMs3V35Rtu49B+q11ANYWtGjRACvsbRlJgYwaczzcepKovKeh68l1Y4UiMnZpsQsw6jIM6SFj3DWFqOGLsVKJaTLhyWevqcPPKCVYmhjwy4lzmH0QWI0Cx7h4quxujSqB49UbxHUzZXj5kDPTEmReXcpXljWbam/LI5gqm9qEQTzK7ajM48yYAA5FRxBxaMpEOBg+nipvsOixr+74yEHxDggqMFRsdp05OH6osjpvI/BX163cYANZ369Usla2Mns+euuSN9+YXTcB24hP6dk247RjiA9j3ZXAbA6gHwWexO1qUe68acnDY+q55QaKKVlVQIavQBURVXe2SNDFPZwdAuvt55LoeZV5eltmFVW2CpFumpg7qBpBOsrNQrfblVim5NnUlHsoTrKbiLTSKjBCaliqdSCKymoVPeuGqmf2Vq79lan+rEHFisPJU20iUxbSAU9EHl9IKiLxbFW0bUc0VnXi9K8kmGkc7EBS2VZeolySmw2XGoq3PVL6qHqVk8cYrkFOqqt9VF4dglarBI7Nh+Z/5N3P081q8MwejQIMF7wfidy/2jYKqxk3MS4Jw2+r3qssZvHzuHgOQ8SnTmCiQGCG9EcLyCT1MIfF2fF1AkKqikScrCKFzpupXrxoeoSXD688k1fDmRzCy0YrwW87Gv91xgo/iOBV0+YSEluKcskbjX2R91cCrSpunvNEEc4TieQKm7XzVNe9cHZHfCNlOo0gyqcXYHNDh6rBZZ9uauJdDV1Ax9EsKDi7Kzd0mekSeXNC1ZLSNd4k678z4o+jUOVgB7MAEF8TJ0MgAauhw/NLzAztEg5SfHXmfGIUpdikQ2iIkeIOv5q+plyMPMZyT4jp7hA0Kgg6zqP39UQ+mRTYT8zzHMkRr6aBYwnw5xF2ToO0pvP8AVSdrH9Lh7JnUyODmuAcNNDrMlKMVq5KdOtH+nWbPKWPf2T/P4wfREvdr17xd6NcJmOXeCD7BXcUYxw2wDPTdl6g6jc7dFmLm1ewwR6jYrZXdYup84/GSeuyX32hMDYOB8CIho90jgmHkZdrlY13imV9bSah7simx2kaFwYR+JCU0gfUCTzHkFN4n4G5ly4UE2+HMER+/zVjbxp+ZI8Ul4CpJhSiXKrPOxXiShxGstLlWSomVHVFI1nnEr0qJJXJTUayWVRIUcyjKKQLLJC5mCgSqat01u5/P6JlCwOSQQVTUPmgauJfyj1P6IXt3EySrRwvySeVeBzQoZz3nBrfKT6BaEWNCnRD6bSXteJe7VxB8NhvyWQoV467pjQvdC2TBER4qvGhOTZqKN/LfKdfwUzdaTOuUHfmFmLG50I/eiNdc7aaZdPVCjWaIVZyGfi38EQ94c09W6eiQWNcwZmGiB66omhcjMRMB3rBG30WMQaeyrPby0PvumlKvBj+aYSy+cMzXyADo46bRIknbvCPVcZXOm8gj33I9kH3ChlnygDxIKX06wZUDTpJOv4iEVWgiZG7vfLIS3ExIDxuIPrzTIVjarGwOxQ7jpHIrltXD6cxBAE8572hUq5GoHLUR4wSgFgP2TzXlztvFeTiG/t5cKYkgBxBPJo7p0HXeULVrRVcBzB+9u4AE9TznxUu3eGjWQRIafgEECTG5336AoS7BNUnSXBjvAZgSfPcqUlopHuF0s2SSIBLgJ5w0TPWC36qdzeB1OkBIg6k6Eku5jp3z+97bG5L6GTlTJGwGYPeJBO8SfohsYphlOk4T3nGRPMbAdBv7pQi/F6k2+UT3qVU+eZ+wH9Jk+Kow287S3Y8zLqbQ6BGocBUEctWn2KjMscHauzObPINDnOAA5bIHBe7SrNmWsrgbAHvxUA08XFbwHyM7t7RRAGriHE6wIDnaDTxJk+HklVVxg66mnPPoAPXUIm8p5aeaSZLh7dPUz+4SwcxzNN/oNHR9EQBLQQ2uI1NuyTIJ/wBSAB5QUqtbYEFwBJa1wAAMDO1zc5PRrmgphalpDoaAHW+nOMlQNJ8zBPqrMHptbSJjvBpcTuDL4GnofdAJk3skujq7/tJJ8pj3Qz2CdPvD/wCR/sjatEtfv8RBgbQWgx9Sgqu39Rj1Ma+yohSiuwg6SNSqxd1Bs4q6u8T6/oUJUTpJ9xZaCBidTr9ApfxR/wB32/uhGEaz0MeB5FRK3CPoXlL2HfxZ3QfVe/ijugS9dW+nH0b6kvYYcSd0H1UHXzz0CGXkeEfQOcvZY+s47krlNoM9YkeY5LhXAiA4F0Li6iYmCr6VVDErrUGhrD6NaCUU2v8Av2P5JU1+qLtzmIASNDIa21eDvodT+enhoiXVgDOsgAj2EpRb1ZcfIhWNrx9B6Af3HshRjQV3h1Nzd87ND98Rp9Z9FGxriGFxBzMDifvQGlp8QSQR4JbZPOXyPXltH4q6mQx72xqSDO2UPbqB5mfL10DChwLjN3iQ0ZogbN0IEeGg91Q6CHMO86TvG0R4FCNqlwM/d6fzweX3gY8PJWPfBBjeD7GCPWEUAswNwBfTPQkHmANS0DnpPlCufUIkaS1w36E7+xCXVn5HBzdxPqJ2Po6EZUfIL4Aluw2Gs6BZmQT9to/+3P8AyK8gPQfVeW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452" name="Picture 4" descr="https://encrypted-tbn1.gstatic.com/images?q=tbn:ANd9GcSO7dsWaWzH8-eBmp2E2sapOZVrt_ObgGRoegtKseolT5dY2-K1"/>
          <p:cNvPicPr>
            <a:picLocks noChangeAspect="1" noChangeArrowheads="1"/>
          </p:cNvPicPr>
          <p:nvPr/>
        </p:nvPicPr>
        <p:blipFill>
          <a:blip r:embed="rId5"/>
          <a:srcRect/>
          <a:stretch>
            <a:fillRect/>
          </a:stretch>
        </p:blipFill>
        <p:spPr bwMode="auto">
          <a:xfrm>
            <a:off x="3962400" y="4637314"/>
            <a:ext cx="1847850" cy="22098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240"/>
    </mc:Choice>
    <mc:Fallback xmlns="">
      <p:transition spd="slow" advTm="6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BF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BFRD</Template>
  <TotalTime>3376</TotalTime>
  <Words>3359</Words>
  <Application>Microsoft Office PowerPoint</Application>
  <PresentationFormat>On-screen Show (4:3)</PresentationFormat>
  <Paragraphs>398</Paragraphs>
  <Slides>28</Slides>
  <Notes>28</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Georgia</vt:lpstr>
      <vt:lpstr>Times New Roman</vt:lpstr>
      <vt:lpstr>Wingdings</vt:lpstr>
      <vt:lpstr>BFRD</vt:lpstr>
      <vt:lpstr>Preparing a New Generation  of Illinois Fruit and Vegetable Farmers  a USDA NIFA Beginning Farmer and Rancher  Development Program Project  Grant # 2012-49400-19565  http://www.newillinoisfarmers.org   </vt:lpstr>
      <vt:lpstr>Beekeeping Basics for Fruit and Vegetable Producers</vt:lpstr>
      <vt:lpstr>Honey bees are the primary pollinators for horticultural crops</vt:lpstr>
      <vt:lpstr>Advantages of Honey Bees</vt:lpstr>
      <vt:lpstr>What about native species such as the Blue Orchard Bee?</vt:lpstr>
      <vt:lpstr> Bumble bee hives also can be purchased. </vt:lpstr>
      <vt:lpstr>You may already have feral or domestic honey bee colonies nearby.</vt:lpstr>
      <vt:lpstr>In many cases your choices are to rent colonies or to manage your own.</vt:lpstr>
      <vt:lpstr>Advantages of having your own honey bee colonies</vt:lpstr>
      <vt:lpstr>Potential disadvantages of having your own honey bee colonies</vt:lpstr>
      <vt:lpstr>Colonies also may die and need replacement @ $80-100 per colony</vt:lpstr>
      <vt:lpstr>Other cost saving measures</vt:lpstr>
      <vt:lpstr>More cost and grief saving measures</vt:lpstr>
      <vt:lpstr>How many colonies to start with?</vt:lpstr>
      <vt:lpstr>Equipment you will need for one hive:</vt:lpstr>
      <vt:lpstr>Deep Frame of Capped Brood</vt:lpstr>
      <vt:lpstr>Additional Supplies Needed</vt:lpstr>
      <vt:lpstr>How about the bees?</vt:lpstr>
      <vt:lpstr>Hiving package bees.</vt:lpstr>
      <vt:lpstr>Another, often better option is to buy a nucleus (nuc) colony.</vt:lpstr>
      <vt:lpstr>Who’s who in the colony?</vt:lpstr>
      <vt:lpstr>About stinging:</vt:lpstr>
      <vt:lpstr>Normal Reaction</vt:lpstr>
      <vt:lpstr>Allergic Reaction</vt:lpstr>
      <vt:lpstr>As you can see, beekeeping is not for everyone.</vt:lpstr>
      <vt:lpstr>PowerPoint Presentation</vt:lpstr>
      <vt:lpstr>Keys to Successful Beekeeping</vt:lpstr>
      <vt:lpstr>If you have questions … </vt:lpstr>
    </vt:vector>
  </TitlesOfParts>
  <Company>CtrlSoft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Hosier, Mary</cp:lastModifiedBy>
  <cp:revision>276</cp:revision>
  <cp:lastPrinted>2015-07-17T19:21:28Z</cp:lastPrinted>
  <dcterms:created xsi:type="dcterms:W3CDTF">2014-06-17T13:15:24Z</dcterms:created>
  <dcterms:modified xsi:type="dcterms:W3CDTF">2016-04-26T20:59:19Z</dcterms:modified>
</cp:coreProperties>
</file>