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5.jpg" ContentType="image/gif"/>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0"/>
  </p:notesMasterIdLst>
  <p:handoutMasterIdLst>
    <p:handoutMasterId r:id="rId41"/>
  </p:handoutMasterIdLst>
  <p:sldIdLst>
    <p:sldId id="340" r:id="rId2"/>
    <p:sldId id="259" r:id="rId3"/>
    <p:sldId id="319" r:id="rId4"/>
    <p:sldId id="320" r:id="rId5"/>
    <p:sldId id="314" r:id="rId6"/>
    <p:sldId id="315" r:id="rId7"/>
    <p:sldId id="316" r:id="rId8"/>
    <p:sldId id="317" r:id="rId9"/>
    <p:sldId id="318" r:id="rId10"/>
    <p:sldId id="338" r:id="rId11"/>
    <p:sldId id="330" r:id="rId12"/>
    <p:sldId id="296" r:id="rId13"/>
    <p:sldId id="339" r:id="rId14"/>
    <p:sldId id="328" r:id="rId15"/>
    <p:sldId id="298" r:id="rId16"/>
    <p:sldId id="329" r:id="rId17"/>
    <p:sldId id="297" r:id="rId18"/>
    <p:sldId id="305" r:id="rId19"/>
    <p:sldId id="323" r:id="rId20"/>
    <p:sldId id="304" r:id="rId21"/>
    <p:sldId id="324" r:id="rId22"/>
    <p:sldId id="325" r:id="rId23"/>
    <p:sldId id="327" r:id="rId24"/>
    <p:sldId id="306" r:id="rId25"/>
    <p:sldId id="307" r:id="rId26"/>
    <p:sldId id="299" r:id="rId27"/>
    <p:sldId id="300" r:id="rId28"/>
    <p:sldId id="302" r:id="rId29"/>
    <p:sldId id="332" r:id="rId30"/>
    <p:sldId id="309" r:id="rId31"/>
    <p:sldId id="310" r:id="rId32"/>
    <p:sldId id="331" r:id="rId33"/>
    <p:sldId id="333" r:id="rId34"/>
    <p:sldId id="335" r:id="rId35"/>
    <p:sldId id="337" r:id="rId36"/>
    <p:sldId id="275" r:id="rId37"/>
    <p:sldId id="322" r:id="rId38"/>
    <p:sldId id="341" r:id="rId39"/>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340"/>
            <p14:sldId id="259"/>
            <p14:sldId id="319"/>
            <p14:sldId id="320"/>
            <p14:sldId id="314"/>
            <p14:sldId id="315"/>
            <p14:sldId id="316"/>
            <p14:sldId id="317"/>
            <p14:sldId id="318"/>
            <p14:sldId id="338"/>
            <p14:sldId id="330"/>
            <p14:sldId id="296"/>
            <p14:sldId id="339"/>
            <p14:sldId id="328"/>
            <p14:sldId id="298"/>
            <p14:sldId id="329"/>
            <p14:sldId id="297"/>
            <p14:sldId id="305"/>
            <p14:sldId id="323"/>
            <p14:sldId id="304"/>
            <p14:sldId id="324"/>
            <p14:sldId id="325"/>
            <p14:sldId id="327"/>
            <p14:sldId id="306"/>
            <p14:sldId id="307"/>
            <p14:sldId id="299"/>
            <p14:sldId id="300"/>
            <p14:sldId id="302"/>
            <p14:sldId id="332"/>
            <p14:sldId id="309"/>
            <p14:sldId id="310"/>
            <p14:sldId id="331"/>
            <p14:sldId id="333"/>
            <p14:sldId id="335"/>
            <p14:sldId id="337"/>
            <p14:sldId id="275"/>
            <p14:sldId id="322"/>
            <p14:sldId id="34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00"/>
    <a:srgbClr val="0000FF"/>
    <a:srgbClr val="009E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87" autoAdjust="0"/>
    <p:restoredTop sz="96451" autoAdjust="0"/>
  </p:normalViewPr>
  <p:slideViewPr>
    <p:cSldViewPr>
      <p:cViewPr varScale="1">
        <p:scale>
          <a:sx n="80" d="100"/>
          <a:sy n="80" d="100"/>
        </p:scale>
        <p:origin x="30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23784"/>
    </p:cViewPr>
  </p:sorterViewPr>
  <p:notesViewPr>
    <p:cSldViewPr>
      <p:cViewPr>
        <p:scale>
          <a:sx n="49" d="100"/>
          <a:sy n="49" d="100"/>
        </p:scale>
        <p:origin x="-2011" y="-475"/>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2BBAB7-24F3-4C97-A5AB-2390C4C8DC89}"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0A972341-7873-4119-8163-338A42BE11B0}">
      <dgm:prSet phldrT="[Text]"/>
      <dgm:spPr/>
      <dgm:t>
        <a:bodyPr/>
        <a:lstStyle/>
        <a:p>
          <a:r>
            <a:rPr lang="en-US" dirty="0" smtClean="0"/>
            <a:t>Crops</a:t>
          </a:r>
          <a:endParaRPr lang="en-US" dirty="0"/>
        </a:p>
      </dgm:t>
    </dgm:pt>
    <dgm:pt modelId="{41F049C3-D4A7-415D-9E6A-E61927BD7304}" type="parTrans" cxnId="{AD7BCEF8-3CF6-49BC-BEE2-27F49CD11277}">
      <dgm:prSet/>
      <dgm:spPr/>
      <dgm:t>
        <a:bodyPr/>
        <a:lstStyle/>
        <a:p>
          <a:endParaRPr lang="en-US"/>
        </a:p>
      </dgm:t>
    </dgm:pt>
    <dgm:pt modelId="{97108B80-D818-4AC0-8A31-39589179B223}" type="sibTrans" cxnId="{AD7BCEF8-3CF6-49BC-BEE2-27F49CD11277}">
      <dgm:prSet/>
      <dgm:spPr/>
      <dgm:t>
        <a:bodyPr/>
        <a:lstStyle/>
        <a:p>
          <a:endParaRPr lang="en-US"/>
        </a:p>
      </dgm:t>
    </dgm:pt>
    <dgm:pt modelId="{1BAE2A3B-3CA8-4B3A-8040-BCA8C276C372}">
      <dgm:prSet phldrT="[Text]"/>
      <dgm:spPr/>
      <dgm:t>
        <a:bodyPr/>
        <a:lstStyle/>
        <a:p>
          <a:r>
            <a:rPr lang="en-US" dirty="0" smtClean="0"/>
            <a:t>Livestock</a:t>
          </a:r>
          <a:endParaRPr lang="en-US" dirty="0"/>
        </a:p>
      </dgm:t>
    </dgm:pt>
    <dgm:pt modelId="{06804E89-D335-4C36-9863-AE81BBFBB668}" type="parTrans" cxnId="{388BAB7D-E947-471C-BCDC-A44521110C59}">
      <dgm:prSet/>
      <dgm:spPr/>
      <dgm:t>
        <a:bodyPr/>
        <a:lstStyle/>
        <a:p>
          <a:endParaRPr lang="en-US"/>
        </a:p>
      </dgm:t>
    </dgm:pt>
    <dgm:pt modelId="{542F7363-B6CF-4885-B378-76A86581CF1E}" type="sibTrans" cxnId="{388BAB7D-E947-471C-BCDC-A44521110C59}">
      <dgm:prSet/>
      <dgm:spPr/>
      <dgm:t>
        <a:bodyPr/>
        <a:lstStyle/>
        <a:p>
          <a:endParaRPr lang="en-US"/>
        </a:p>
      </dgm:t>
    </dgm:pt>
    <dgm:pt modelId="{5508DAB2-FC81-4442-9291-448DE29E9941}">
      <dgm:prSet phldrT="[Text]"/>
      <dgm:spPr/>
      <dgm:t>
        <a:bodyPr/>
        <a:lstStyle/>
        <a:p>
          <a:r>
            <a:rPr lang="en-US" dirty="0" smtClean="0"/>
            <a:t>Processed	</a:t>
          </a:r>
          <a:endParaRPr lang="en-US" dirty="0"/>
        </a:p>
      </dgm:t>
    </dgm:pt>
    <dgm:pt modelId="{5E861CA6-6356-4B3F-BEDE-053974B8849B}" type="parTrans" cxnId="{6C88B845-5B34-49E1-8145-E1DCBB94DE0D}">
      <dgm:prSet/>
      <dgm:spPr/>
      <dgm:t>
        <a:bodyPr/>
        <a:lstStyle/>
        <a:p>
          <a:endParaRPr lang="en-US"/>
        </a:p>
      </dgm:t>
    </dgm:pt>
    <dgm:pt modelId="{7E5C25D1-4D63-474C-899C-911FF0F72C9D}" type="sibTrans" cxnId="{6C88B845-5B34-49E1-8145-E1DCBB94DE0D}">
      <dgm:prSet/>
      <dgm:spPr/>
      <dgm:t>
        <a:bodyPr/>
        <a:lstStyle/>
        <a:p>
          <a:endParaRPr lang="en-US"/>
        </a:p>
      </dgm:t>
    </dgm:pt>
    <dgm:pt modelId="{990153F0-6110-40E2-922C-5F6F5A41E111}">
      <dgm:prSet phldrT="[Text]"/>
      <dgm:spPr/>
      <dgm:t>
        <a:bodyPr/>
        <a:lstStyle/>
        <a:p>
          <a:r>
            <a:rPr lang="en-US" dirty="0" smtClean="0"/>
            <a:t>Wild Crops</a:t>
          </a:r>
          <a:endParaRPr lang="en-US" dirty="0"/>
        </a:p>
      </dgm:t>
    </dgm:pt>
    <dgm:pt modelId="{5DB980B5-E272-4232-9D9B-E8D5EA8FC4D6}" type="parTrans" cxnId="{35C68EEB-93DD-4B81-81CA-E2E3A7205DBF}">
      <dgm:prSet/>
      <dgm:spPr/>
      <dgm:t>
        <a:bodyPr/>
        <a:lstStyle/>
        <a:p>
          <a:endParaRPr lang="en-US"/>
        </a:p>
      </dgm:t>
    </dgm:pt>
    <dgm:pt modelId="{EFD096C1-3500-4780-82E7-6F57577BB96C}" type="sibTrans" cxnId="{35C68EEB-93DD-4B81-81CA-E2E3A7205DBF}">
      <dgm:prSet/>
      <dgm:spPr/>
      <dgm:t>
        <a:bodyPr/>
        <a:lstStyle/>
        <a:p>
          <a:endParaRPr lang="en-US"/>
        </a:p>
      </dgm:t>
    </dgm:pt>
    <dgm:pt modelId="{2229D4D6-EEA4-443B-8E02-1E2FEED33ED0}" type="pres">
      <dgm:prSet presAssocID="{6A2BBAB7-24F3-4C97-A5AB-2390C4C8DC89}" presName="matrix" presStyleCnt="0">
        <dgm:presLayoutVars>
          <dgm:chMax val="1"/>
          <dgm:dir/>
          <dgm:resizeHandles val="exact"/>
        </dgm:presLayoutVars>
      </dgm:prSet>
      <dgm:spPr/>
      <dgm:t>
        <a:bodyPr/>
        <a:lstStyle/>
        <a:p>
          <a:endParaRPr lang="en-US"/>
        </a:p>
      </dgm:t>
    </dgm:pt>
    <dgm:pt modelId="{0087B3B2-A2B7-48F8-850E-E6DA4240DB02}" type="pres">
      <dgm:prSet presAssocID="{6A2BBAB7-24F3-4C97-A5AB-2390C4C8DC89}" presName="diamond" presStyleLbl="bgShp" presStyleIdx="0" presStyleCnt="1"/>
      <dgm:spPr/>
    </dgm:pt>
    <dgm:pt modelId="{27E03D58-252A-43A6-8366-749B3F12C1E9}" type="pres">
      <dgm:prSet presAssocID="{6A2BBAB7-24F3-4C97-A5AB-2390C4C8DC89}" presName="quad1" presStyleLbl="node1" presStyleIdx="0" presStyleCnt="4">
        <dgm:presLayoutVars>
          <dgm:chMax val="0"/>
          <dgm:chPref val="0"/>
          <dgm:bulletEnabled val="1"/>
        </dgm:presLayoutVars>
      </dgm:prSet>
      <dgm:spPr/>
      <dgm:t>
        <a:bodyPr/>
        <a:lstStyle/>
        <a:p>
          <a:endParaRPr lang="en-US"/>
        </a:p>
      </dgm:t>
    </dgm:pt>
    <dgm:pt modelId="{F18758B6-1B79-4CE3-84D8-35AE29359F74}" type="pres">
      <dgm:prSet presAssocID="{6A2BBAB7-24F3-4C97-A5AB-2390C4C8DC89}" presName="quad2" presStyleLbl="node1" presStyleIdx="1" presStyleCnt="4" custLinFactNeighborX="962" custLinFactNeighborY="2885">
        <dgm:presLayoutVars>
          <dgm:chMax val="0"/>
          <dgm:chPref val="0"/>
          <dgm:bulletEnabled val="1"/>
        </dgm:presLayoutVars>
      </dgm:prSet>
      <dgm:spPr/>
      <dgm:t>
        <a:bodyPr/>
        <a:lstStyle/>
        <a:p>
          <a:endParaRPr lang="en-US"/>
        </a:p>
      </dgm:t>
    </dgm:pt>
    <dgm:pt modelId="{AB9ACB93-75B3-4B1F-8A9B-9768CC2FF124}" type="pres">
      <dgm:prSet presAssocID="{6A2BBAB7-24F3-4C97-A5AB-2390C4C8DC89}" presName="quad3" presStyleLbl="node1" presStyleIdx="2" presStyleCnt="4">
        <dgm:presLayoutVars>
          <dgm:chMax val="0"/>
          <dgm:chPref val="0"/>
          <dgm:bulletEnabled val="1"/>
        </dgm:presLayoutVars>
      </dgm:prSet>
      <dgm:spPr/>
      <dgm:t>
        <a:bodyPr/>
        <a:lstStyle/>
        <a:p>
          <a:endParaRPr lang="en-US"/>
        </a:p>
      </dgm:t>
    </dgm:pt>
    <dgm:pt modelId="{3B32AF01-7550-408F-A9F3-06D86FD3DE39}" type="pres">
      <dgm:prSet presAssocID="{6A2BBAB7-24F3-4C97-A5AB-2390C4C8DC89}" presName="quad4" presStyleLbl="node1" presStyleIdx="3" presStyleCnt="4">
        <dgm:presLayoutVars>
          <dgm:chMax val="0"/>
          <dgm:chPref val="0"/>
          <dgm:bulletEnabled val="1"/>
        </dgm:presLayoutVars>
      </dgm:prSet>
      <dgm:spPr/>
      <dgm:t>
        <a:bodyPr/>
        <a:lstStyle/>
        <a:p>
          <a:endParaRPr lang="en-US"/>
        </a:p>
      </dgm:t>
    </dgm:pt>
  </dgm:ptLst>
  <dgm:cxnLst>
    <dgm:cxn modelId="{3D52C044-92D9-43FE-AAC2-479315026F50}" type="presOf" srcId="{1BAE2A3B-3CA8-4B3A-8040-BCA8C276C372}" destId="{F18758B6-1B79-4CE3-84D8-35AE29359F74}" srcOrd="0" destOrd="0" presId="urn:microsoft.com/office/officeart/2005/8/layout/matrix3"/>
    <dgm:cxn modelId="{A78F4257-47C8-4D67-AF6D-CFC988A57B00}" type="presOf" srcId="{6A2BBAB7-24F3-4C97-A5AB-2390C4C8DC89}" destId="{2229D4D6-EEA4-443B-8E02-1E2FEED33ED0}" srcOrd="0" destOrd="0" presId="urn:microsoft.com/office/officeart/2005/8/layout/matrix3"/>
    <dgm:cxn modelId="{487DDB67-92EA-455B-9928-6454A6CB2559}" type="presOf" srcId="{990153F0-6110-40E2-922C-5F6F5A41E111}" destId="{3B32AF01-7550-408F-A9F3-06D86FD3DE39}" srcOrd="0" destOrd="0" presId="urn:microsoft.com/office/officeart/2005/8/layout/matrix3"/>
    <dgm:cxn modelId="{388BAB7D-E947-471C-BCDC-A44521110C59}" srcId="{6A2BBAB7-24F3-4C97-A5AB-2390C4C8DC89}" destId="{1BAE2A3B-3CA8-4B3A-8040-BCA8C276C372}" srcOrd="1" destOrd="0" parTransId="{06804E89-D335-4C36-9863-AE81BBFBB668}" sibTransId="{542F7363-B6CF-4885-B378-76A86581CF1E}"/>
    <dgm:cxn modelId="{AD7BCEF8-3CF6-49BC-BEE2-27F49CD11277}" srcId="{6A2BBAB7-24F3-4C97-A5AB-2390C4C8DC89}" destId="{0A972341-7873-4119-8163-338A42BE11B0}" srcOrd="0" destOrd="0" parTransId="{41F049C3-D4A7-415D-9E6A-E61927BD7304}" sibTransId="{97108B80-D818-4AC0-8A31-39589179B223}"/>
    <dgm:cxn modelId="{6C88B845-5B34-49E1-8145-E1DCBB94DE0D}" srcId="{6A2BBAB7-24F3-4C97-A5AB-2390C4C8DC89}" destId="{5508DAB2-FC81-4442-9291-448DE29E9941}" srcOrd="2" destOrd="0" parTransId="{5E861CA6-6356-4B3F-BEDE-053974B8849B}" sibTransId="{7E5C25D1-4D63-474C-899C-911FF0F72C9D}"/>
    <dgm:cxn modelId="{0224A0A1-8F54-4F08-AA90-19B944E00477}" type="presOf" srcId="{5508DAB2-FC81-4442-9291-448DE29E9941}" destId="{AB9ACB93-75B3-4B1F-8A9B-9768CC2FF124}" srcOrd="0" destOrd="0" presId="urn:microsoft.com/office/officeart/2005/8/layout/matrix3"/>
    <dgm:cxn modelId="{408C40E7-F12E-4690-B37E-F3ED4B3C55F5}" type="presOf" srcId="{0A972341-7873-4119-8163-338A42BE11B0}" destId="{27E03D58-252A-43A6-8366-749B3F12C1E9}" srcOrd="0" destOrd="0" presId="urn:microsoft.com/office/officeart/2005/8/layout/matrix3"/>
    <dgm:cxn modelId="{35C68EEB-93DD-4B81-81CA-E2E3A7205DBF}" srcId="{6A2BBAB7-24F3-4C97-A5AB-2390C4C8DC89}" destId="{990153F0-6110-40E2-922C-5F6F5A41E111}" srcOrd="3" destOrd="0" parTransId="{5DB980B5-E272-4232-9D9B-E8D5EA8FC4D6}" sibTransId="{EFD096C1-3500-4780-82E7-6F57577BB96C}"/>
    <dgm:cxn modelId="{586A94FC-8FB9-4AB4-A9FF-741D33BE4F6D}" type="presParOf" srcId="{2229D4D6-EEA4-443B-8E02-1E2FEED33ED0}" destId="{0087B3B2-A2B7-48F8-850E-E6DA4240DB02}" srcOrd="0" destOrd="0" presId="urn:microsoft.com/office/officeart/2005/8/layout/matrix3"/>
    <dgm:cxn modelId="{3261DC28-B975-44D2-BDC4-4F08A86CCA8E}" type="presParOf" srcId="{2229D4D6-EEA4-443B-8E02-1E2FEED33ED0}" destId="{27E03D58-252A-43A6-8366-749B3F12C1E9}" srcOrd="1" destOrd="0" presId="urn:microsoft.com/office/officeart/2005/8/layout/matrix3"/>
    <dgm:cxn modelId="{D8338949-1CA1-48FF-B5BC-8EDAD6CA55D5}" type="presParOf" srcId="{2229D4D6-EEA4-443B-8E02-1E2FEED33ED0}" destId="{F18758B6-1B79-4CE3-84D8-35AE29359F74}" srcOrd="2" destOrd="0" presId="urn:microsoft.com/office/officeart/2005/8/layout/matrix3"/>
    <dgm:cxn modelId="{5A300ABC-662B-49D4-B59C-14D76033EA3B}" type="presParOf" srcId="{2229D4D6-EEA4-443B-8E02-1E2FEED33ED0}" destId="{AB9ACB93-75B3-4B1F-8A9B-9768CC2FF124}" srcOrd="3" destOrd="0" presId="urn:microsoft.com/office/officeart/2005/8/layout/matrix3"/>
    <dgm:cxn modelId="{A5651AE6-3A6F-49F3-B061-D6A4D37FD79B}" type="presParOf" srcId="{2229D4D6-EEA4-443B-8E02-1E2FEED33ED0}" destId="{3B32AF01-7550-408F-A9F3-06D86FD3DE39}"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D0EFEB-85F5-4DB4-AE27-80021E686905}" type="doc">
      <dgm:prSet loTypeId="urn:microsoft.com/office/officeart/2005/8/layout/process2" loCatId="process" qsTypeId="urn:microsoft.com/office/officeart/2005/8/quickstyle/simple1" qsCatId="simple" csTypeId="urn:microsoft.com/office/officeart/2005/8/colors/accent1_2" csCatId="accent1" phldr="1"/>
      <dgm:spPr/>
    </dgm:pt>
    <dgm:pt modelId="{890E1548-580A-4F34-B178-68DACCF980A3}">
      <dgm:prSet phldrT="[Text]"/>
      <dgm:spPr/>
      <dgm:t>
        <a:bodyPr/>
        <a:lstStyle/>
        <a:p>
          <a:r>
            <a:rPr lang="en-US" dirty="0" smtClean="0"/>
            <a:t>Producer or handler adopts organic practices; submits application and fees to certifying agent</a:t>
          </a:r>
          <a:endParaRPr lang="en-US" dirty="0"/>
        </a:p>
      </dgm:t>
    </dgm:pt>
    <dgm:pt modelId="{2E1469C7-904F-4678-A5F7-9A1F05271A4C}" type="parTrans" cxnId="{51745DD3-A492-43D1-B349-29B69D6A94AA}">
      <dgm:prSet/>
      <dgm:spPr/>
      <dgm:t>
        <a:bodyPr/>
        <a:lstStyle/>
        <a:p>
          <a:endParaRPr lang="en-US"/>
        </a:p>
      </dgm:t>
    </dgm:pt>
    <dgm:pt modelId="{E819FDD2-8875-4E1D-8C13-8CA5ABFB6261}" type="sibTrans" cxnId="{51745DD3-A492-43D1-B349-29B69D6A94AA}">
      <dgm:prSet/>
      <dgm:spPr/>
      <dgm:t>
        <a:bodyPr/>
        <a:lstStyle/>
        <a:p>
          <a:endParaRPr lang="en-US" dirty="0"/>
        </a:p>
      </dgm:t>
    </dgm:pt>
    <dgm:pt modelId="{2617A1F3-1182-45C1-8950-CFA46972F7D3}">
      <dgm:prSet phldrT="[Text]"/>
      <dgm:spPr/>
      <dgm:t>
        <a:bodyPr/>
        <a:lstStyle/>
        <a:p>
          <a:r>
            <a:rPr lang="en-US" dirty="0" smtClean="0"/>
            <a:t>Certifying agent reviews applications to verify that practices comply with USDA organic regulations </a:t>
          </a:r>
          <a:endParaRPr lang="en-US" dirty="0"/>
        </a:p>
      </dgm:t>
    </dgm:pt>
    <dgm:pt modelId="{C44FDB1A-1D47-4CB7-9678-41B35645E108}" type="parTrans" cxnId="{CF1B9F47-1DE7-40DA-8125-3CC4303ECBC2}">
      <dgm:prSet/>
      <dgm:spPr/>
      <dgm:t>
        <a:bodyPr/>
        <a:lstStyle/>
        <a:p>
          <a:endParaRPr lang="en-US"/>
        </a:p>
      </dgm:t>
    </dgm:pt>
    <dgm:pt modelId="{060B7E89-9843-4ED7-8DC9-BF5AA21E67D2}" type="sibTrans" cxnId="{CF1B9F47-1DE7-40DA-8125-3CC4303ECBC2}">
      <dgm:prSet/>
      <dgm:spPr/>
      <dgm:t>
        <a:bodyPr/>
        <a:lstStyle/>
        <a:p>
          <a:endParaRPr lang="en-US" dirty="0"/>
        </a:p>
      </dgm:t>
    </dgm:pt>
    <dgm:pt modelId="{ED3FCDA3-06AF-41FA-B982-F817C6CB6EC6}">
      <dgm:prSet phldrT="[Text]"/>
      <dgm:spPr/>
      <dgm:t>
        <a:bodyPr/>
        <a:lstStyle/>
        <a:p>
          <a:r>
            <a:rPr lang="en-US" dirty="0" smtClean="0"/>
            <a:t>Certifying agent issue organic certificate</a:t>
          </a:r>
          <a:endParaRPr lang="en-US" dirty="0"/>
        </a:p>
      </dgm:t>
    </dgm:pt>
    <dgm:pt modelId="{037AD08F-8357-4340-88D0-18532D89A6CA}" type="parTrans" cxnId="{7AF96C90-5BC4-4808-9A68-533776A009B2}">
      <dgm:prSet/>
      <dgm:spPr/>
      <dgm:t>
        <a:bodyPr/>
        <a:lstStyle/>
        <a:p>
          <a:endParaRPr lang="en-US"/>
        </a:p>
      </dgm:t>
    </dgm:pt>
    <dgm:pt modelId="{2C311862-8A56-4D40-9AB4-19D22CC4F3B8}" type="sibTrans" cxnId="{7AF96C90-5BC4-4808-9A68-533776A009B2}">
      <dgm:prSet/>
      <dgm:spPr/>
      <dgm:t>
        <a:bodyPr/>
        <a:lstStyle/>
        <a:p>
          <a:endParaRPr lang="en-US"/>
        </a:p>
      </dgm:t>
    </dgm:pt>
    <dgm:pt modelId="{B6AECB7F-F16F-420E-AC7E-CEB4C44A6B22}">
      <dgm:prSet/>
      <dgm:spPr/>
      <dgm:t>
        <a:bodyPr/>
        <a:lstStyle/>
        <a:p>
          <a:r>
            <a:rPr lang="en-US" dirty="0" smtClean="0"/>
            <a:t>Inspector conducts an on-site inspection of the applicant’s operation</a:t>
          </a:r>
          <a:endParaRPr lang="en-US" dirty="0"/>
        </a:p>
      </dgm:t>
    </dgm:pt>
    <dgm:pt modelId="{EE81CDB7-F13C-49A4-961C-3C781B2B6974}" type="parTrans" cxnId="{5D33E251-7B57-499D-BC96-58BBB93C5750}">
      <dgm:prSet/>
      <dgm:spPr/>
      <dgm:t>
        <a:bodyPr/>
        <a:lstStyle/>
        <a:p>
          <a:endParaRPr lang="en-US"/>
        </a:p>
      </dgm:t>
    </dgm:pt>
    <dgm:pt modelId="{F5814812-C705-4D7B-9428-4530F682E202}" type="sibTrans" cxnId="{5D33E251-7B57-499D-BC96-58BBB93C5750}">
      <dgm:prSet/>
      <dgm:spPr/>
      <dgm:t>
        <a:bodyPr/>
        <a:lstStyle/>
        <a:p>
          <a:endParaRPr lang="en-US" dirty="0"/>
        </a:p>
      </dgm:t>
    </dgm:pt>
    <dgm:pt modelId="{83748933-F1DE-4185-9685-C11B357F3117}">
      <dgm:prSet/>
      <dgm:spPr/>
      <dgm:t>
        <a:bodyPr/>
        <a:lstStyle/>
        <a:p>
          <a:r>
            <a:rPr lang="en-US" dirty="0" smtClean="0"/>
            <a:t>Certifying agent reviews the application and the inspector’s report to determine if the applicant complies with the USDA organic regulations </a:t>
          </a:r>
          <a:endParaRPr lang="en-US" dirty="0"/>
        </a:p>
      </dgm:t>
    </dgm:pt>
    <dgm:pt modelId="{65BC9153-9F50-44B6-BC26-F7B9622BB9BE}" type="parTrans" cxnId="{473B58FD-160F-42E4-99CB-A6885C7DC41D}">
      <dgm:prSet/>
      <dgm:spPr/>
      <dgm:t>
        <a:bodyPr/>
        <a:lstStyle/>
        <a:p>
          <a:endParaRPr lang="en-US"/>
        </a:p>
      </dgm:t>
    </dgm:pt>
    <dgm:pt modelId="{644E00B0-CFC0-456E-9B05-078B0406B842}" type="sibTrans" cxnId="{473B58FD-160F-42E4-99CB-A6885C7DC41D}">
      <dgm:prSet/>
      <dgm:spPr/>
      <dgm:t>
        <a:bodyPr/>
        <a:lstStyle/>
        <a:p>
          <a:endParaRPr lang="en-US" dirty="0"/>
        </a:p>
      </dgm:t>
    </dgm:pt>
    <dgm:pt modelId="{FABFFB1F-C65C-40CA-B9B0-8768D60F987B}" type="pres">
      <dgm:prSet presAssocID="{BAD0EFEB-85F5-4DB4-AE27-80021E686905}" presName="linearFlow" presStyleCnt="0">
        <dgm:presLayoutVars>
          <dgm:resizeHandles val="exact"/>
        </dgm:presLayoutVars>
      </dgm:prSet>
      <dgm:spPr/>
    </dgm:pt>
    <dgm:pt modelId="{C9FCF9BE-9F34-47E1-B8FF-3EEFD0FE5ACD}" type="pres">
      <dgm:prSet presAssocID="{890E1548-580A-4F34-B178-68DACCF980A3}" presName="node" presStyleLbl="node1" presStyleIdx="0" presStyleCnt="5" custLinFactNeighborX="-722" custLinFactNeighborY="22057">
        <dgm:presLayoutVars>
          <dgm:bulletEnabled val="1"/>
        </dgm:presLayoutVars>
      </dgm:prSet>
      <dgm:spPr/>
      <dgm:t>
        <a:bodyPr/>
        <a:lstStyle/>
        <a:p>
          <a:endParaRPr lang="en-US"/>
        </a:p>
      </dgm:t>
    </dgm:pt>
    <dgm:pt modelId="{46EF9B42-A960-4C8D-9A0E-9A0BC50516EE}" type="pres">
      <dgm:prSet presAssocID="{E819FDD2-8875-4E1D-8C13-8CA5ABFB6261}" presName="sibTrans" presStyleLbl="sibTrans2D1" presStyleIdx="0" presStyleCnt="4"/>
      <dgm:spPr/>
      <dgm:t>
        <a:bodyPr/>
        <a:lstStyle/>
        <a:p>
          <a:endParaRPr lang="en-US"/>
        </a:p>
      </dgm:t>
    </dgm:pt>
    <dgm:pt modelId="{49ECB156-963C-48AC-ADCD-FD0527C49452}" type="pres">
      <dgm:prSet presAssocID="{E819FDD2-8875-4E1D-8C13-8CA5ABFB6261}" presName="connectorText" presStyleLbl="sibTrans2D1" presStyleIdx="0" presStyleCnt="4"/>
      <dgm:spPr/>
      <dgm:t>
        <a:bodyPr/>
        <a:lstStyle/>
        <a:p>
          <a:endParaRPr lang="en-US"/>
        </a:p>
      </dgm:t>
    </dgm:pt>
    <dgm:pt modelId="{4DFECE1F-E7BC-4BF5-89D4-343314302D3F}" type="pres">
      <dgm:prSet presAssocID="{2617A1F3-1182-45C1-8950-CFA46972F7D3}" presName="node" presStyleLbl="node1" presStyleIdx="1" presStyleCnt="5">
        <dgm:presLayoutVars>
          <dgm:bulletEnabled val="1"/>
        </dgm:presLayoutVars>
      </dgm:prSet>
      <dgm:spPr/>
      <dgm:t>
        <a:bodyPr/>
        <a:lstStyle/>
        <a:p>
          <a:endParaRPr lang="en-US"/>
        </a:p>
      </dgm:t>
    </dgm:pt>
    <dgm:pt modelId="{556E0016-F94F-4722-A311-CF6C7AAD2FFC}" type="pres">
      <dgm:prSet presAssocID="{060B7E89-9843-4ED7-8DC9-BF5AA21E67D2}" presName="sibTrans" presStyleLbl="sibTrans2D1" presStyleIdx="1" presStyleCnt="4"/>
      <dgm:spPr/>
      <dgm:t>
        <a:bodyPr/>
        <a:lstStyle/>
        <a:p>
          <a:endParaRPr lang="en-US"/>
        </a:p>
      </dgm:t>
    </dgm:pt>
    <dgm:pt modelId="{6C5BFF5D-CC3F-49DB-9189-08059E87C36F}" type="pres">
      <dgm:prSet presAssocID="{060B7E89-9843-4ED7-8DC9-BF5AA21E67D2}" presName="connectorText" presStyleLbl="sibTrans2D1" presStyleIdx="1" presStyleCnt="4"/>
      <dgm:spPr/>
      <dgm:t>
        <a:bodyPr/>
        <a:lstStyle/>
        <a:p>
          <a:endParaRPr lang="en-US"/>
        </a:p>
      </dgm:t>
    </dgm:pt>
    <dgm:pt modelId="{05744905-84BD-49C1-B304-8BD347E84237}" type="pres">
      <dgm:prSet presAssocID="{B6AECB7F-F16F-420E-AC7E-CEB4C44A6B22}" presName="node" presStyleLbl="node1" presStyleIdx="2" presStyleCnt="5">
        <dgm:presLayoutVars>
          <dgm:bulletEnabled val="1"/>
        </dgm:presLayoutVars>
      </dgm:prSet>
      <dgm:spPr/>
      <dgm:t>
        <a:bodyPr/>
        <a:lstStyle/>
        <a:p>
          <a:endParaRPr lang="en-US"/>
        </a:p>
      </dgm:t>
    </dgm:pt>
    <dgm:pt modelId="{7FA50248-76C1-4AAC-8DF0-29E85A33292C}" type="pres">
      <dgm:prSet presAssocID="{F5814812-C705-4D7B-9428-4530F682E202}" presName="sibTrans" presStyleLbl="sibTrans2D1" presStyleIdx="2" presStyleCnt="4"/>
      <dgm:spPr/>
      <dgm:t>
        <a:bodyPr/>
        <a:lstStyle/>
        <a:p>
          <a:endParaRPr lang="en-US"/>
        </a:p>
      </dgm:t>
    </dgm:pt>
    <dgm:pt modelId="{6B337296-357F-4F95-8E2E-8A06D8F6D837}" type="pres">
      <dgm:prSet presAssocID="{F5814812-C705-4D7B-9428-4530F682E202}" presName="connectorText" presStyleLbl="sibTrans2D1" presStyleIdx="2" presStyleCnt="4"/>
      <dgm:spPr/>
      <dgm:t>
        <a:bodyPr/>
        <a:lstStyle/>
        <a:p>
          <a:endParaRPr lang="en-US"/>
        </a:p>
      </dgm:t>
    </dgm:pt>
    <dgm:pt modelId="{047C328E-8FA1-41D2-9597-E3B26EE4C7A9}" type="pres">
      <dgm:prSet presAssocID="{83748933-F1DE-4185-9685-C11B357F3117}" presName="node" presStyleLbl="node1" presStyleIdx="3" presStyleCnt="5">
        <dgm:presLayoutVars>
          <dgm:bulletEnabled val="1"/>
        </dgm:presLayoutVars>
      </dgm:prSet>
      <dgm:spPr/>
      <dgm:t>
        <a:bodyPr/>
        <a:lstStyle/>
        <a:p>
          <a:endParaRPr lang="en-US"/>
        </a:p>
      </dgm:t>
    </dgm:pt>
    <dgm:pt modelId="{31D7E5D8-5625-44E6-A6B8-BE1BD7DAA2F6}" type="pres">
      <dgm:prSet presAssocID="{644E00B0-CFC0-456E-9B05-078B0406B842}" presName="sibTrans" presStyleLbl="sibTrans2D1" presStyleIdx="3" presStyleCnt="4"/>
      <dgm:spPr/>
      <dgm:t>
        <a:bodyPr/>
        <a:lstStyle/>
        <a:p>
          <a:endParaRPr lang="en-US"/>
        </a:p>
      </dgm:t>
    </dgm:pt>
    <dgm:pt modelId="{DAF00A06-B22F-4064-A149-64F6EAF28776}" type="pres">
      <dgm:prSet presAssocID="{644E00B0-CFC0-456E-9B05-078B0406B842}" presName="connectorText" presStyleLbl="sibTrans2D1" presStyleIdx="3" presStyleCnt="4"/>
      <dgm:spPr/>
      <dgm:t>
        <a:bodyPr/>
        <a:lstStyle/>
        <a:p>
          <a:endParaRPr lang="en-US"/>
        </a:p>
      </dgm:t>
    </dgm:pt>
    <dgm:pt modelId="{45F2B061-E205-4727-81AB-D60BCEC98074}" type="pres">
      <dgm:prSet presAssocID="{ED3FCDA3-06AF-41FA-B982-F817C6CB6EC6}" presName="node" presStyleLbl="node1" presStyleIdx="4" presStyleCnt="5">
        <dgm:presLayoutVars>
          <dgm:bulletEnabled val="1"/>
        </dgm:presLayoutVars>
      </dgm:prSet>
      <dgm:spPr/>
      <dgm:t>
        <a:bodyPr/>
        <a:lstStyle/>
        <a:p>
          <a:endParaRPr lang="en-US"/>
        </a:p>
      </dgm:t>
    </dgm:pt>
  </dgm:ptLst>
  <dgm:cxnLst>
    <dgm:cxn modelId="{473B58FD-160F-42E4-99CB-A6885C7DC41D}" srcId="{BAD0EFEB-85F5-4DB4-AE27-80021E686905}" destId="{83748933-F1DE-4185-9685-C11B357F3117}" srcOrd="3" destOrd="0" parTransId="{65BC9153-9F50-44B6-BC26-F7B9622BB9BE}" sibTransId="{644E00B0-CFC0-456E-9B05-078B0406B842}"/>
    <dgm:cxn modelId="{D7E3DF93-D90A-43B3-BB23-0597761D336F}" type="presOf" srcId="{060B7E89-9843-4ED7-8DC9-BF5AA21E67D2}" destId="{556E0016-F94F-4722-A311-CF6C7AAD2FFC}" srcOrd="0" destOrd="0" presId="urn:microsoft.com/office/officeart/2005/8/layout/process2"/>
    <dgm:cxn modelId="{3B1F627A-672A-4404-8959-F2DEF4FCDF4F}" type="presOf" srcId="{F5814812-C705-4D7B-9428-4530F682E202}" destId="{7FA50248-76C1-4AAC-8DF0-29E85A33292C}" srcOrd="0" destOrd="0" presId="urn:microsoft.com/office/officeart/2005/8/layout/process2"/>
    <dgm:cxn modelId="{A602A166-FC75-4B55-A36F-C395BD16961A}" type="presOf" srcId="{2617A1F3-1182-45C1-8950-CFA46972F7D3}" destId="{4DFECE1F-E7BC-4BF5-89D4-343314302D3F}" srcOrd="0" destOrd="0" presId="urn:microsoft.com/office/officeart/2005/8/layout/process2"/>
    <dgm:cxn modelId="{3014CD4E-5483-498F-8164-D202A8788337}" type="presOf" srcId="{890E1548-580A-4F34-B178-68DACCF980A3}" destId="{C9FCF9BE-9F34-47E1-B8FF-3EEFD0FE5ACD}" srcOrd="0" destOrd="0" presId="urn:microsoft.com/office/officeart/2005/8/layout/process2"/>
    <dgm:cxn modelId="{CF1B9F47-1DE7-40DA-8125-3CC4303ECBC2}" srcId="{BAD0EFEB-85F5-4DB4-AE27-80021E686905}" destId="{2617A1F3-1182-45C1-8950-CFA46972F7D3}" srcOrd="1" destOrd="0" parTransId="{C44FDB1A-1D47-4CB7-9678-41B35645E108}" sibTransId="{060B7E89-9843-4ED7-8DC9-BF5AA21E67D2}"/>
    <dgm:cxn modelId="{51745DD3-A492-43D1-B349-29B69D6A94AA}" srcId="{BAD0EFEB-85F5-4DB4-AE27-80021E686905}" destId="{890E1548-580A-4F34-B178-68DACCF980A3}" srcOrd="0" destOrd="0" parTransId="{2E1469C7-904F-4678-A5F7-9A1F05271A4C}" sibTransId="{E819FDD2-8875-4E1D-8C13-8CA5ABFB6261}"/>
    <dgm:cxn modelId="{7A45574A-43F5-40A8-86CA-45A9274EB07E}" type="presOf" srcId="{BAD0EFEB-85F5-4DB4-AE27-80021E686905}" destId="{FABFFB1F-C65C-40CA-B9B0-8768D60F987B}" srcOrd="0" destOrd="0" presId="urn:microsoft.com/office/officeart/2005/8/layout/process2"/>
    <dgm:cxn modelId="{67E3E3D9-7564-4173-849F-F66C3F772E3D}" type="presOf" srcId="{F5814812-C705-4D7B-9428-4530F682E202}" destId="{6B337296-357F-4F95-8E2E-8A06D8F6D837}" srcOrd="1" destOrd="0" presId="urn:microsoft.com/office/officeart/2005/8/layout/process2"/>
    <dgm:cxn modelId="{B91D3878-1EA6-417A-B77C-AE61D1366FB7}" type="presOf" srcId="{060B7E89-9843-4ED7-8DC9-BF5AA21E67D2}" destId="{6C5BFF5D-CC3F-49DB-9189-08059E87C36F}" srcOrd="1" destOrd="0" presId="urn:microsoft.com/office/officeart/2005/8/layout/process2"/>
    <dgm:cxn modelId="{A6E91CAE-9EB1-4560-A228-EC70C553D5D5}" type="presOf" srcId="{644E00B0-CFC0-456E-9B05-078B0406B842}" destId="{31D7E5D8-5625-44E6-A6B8-BE1BD7DAA2F6}" srcOrd="0" destOrd="0" presId="urn:microsoft.com/office/officeart/2005/8/layout/process2"/>
    <dgm:cxn modelId="{079F39FA-E4C7-42B5-9BE2-2DB48BFA4EB7}" type="presOf" srcId="{E819FDD2-8875-4E1D-8C13-8CA5ABFB6261}" destId="{46EF9B42-A960-4C8D-9A0E-9A0BC50516EE}" srcOrd="0" destOrd="0" presId="urn:microsoft.com/office/officeart/2005/8/layout/process2"/>
    <dgm:cxn modelId="{642A688A-602F-4534-982E-4AC19B829385}" type="presOf" srcId="{E819FDD2-8875-4E1D-8C13-8CA5ABFB6261}" destId="{49ECB156-963C-48AC-ADCD-FD0527C49452}" srcOrd="1" destOrd="0" presId="urn:microsoft.com/office/officeart/2005/8/layout/process2"/>
    <dgm:cxn modelId="{54CC24AC-2291-45F8-A9AF-B3364BBDC4A3}" type="presOf" srcId="{B6AECB7F-F16F-420E-AC7E-CEB4C44A6B22}" destId="{05744905-84BD-49C1-B304-8BD347E84237}" srcOrd="0" destOrd="0" presId="urn:microsoft.com/office/officeart/2005/8/layout/process2"/>
    <dgm:cxn modelId="{5D02E1B9-7248-466E-98FC-04DD63CD255A}" type="presOf" srcId="{83748933-F1DE-4185-9685-C11B357F3117}" destId="{047C328E-8FA1-41D2-9597-E3B26EE4C7A9}" srcOrd="0" destOrd="0" presId="urn:microsoft.com/office/officeart/2005/8/layout/process2"/>
    <dgm:cxn modelId="{2B009F30-6FC3-43ED-AD25-6C97326DE289}" type="presOf" srcId="{644E00B0-CFC0-456E-9B05-078B0406B842}" destId="{DAF00A06-B22F-4064-A149-64F6EAF28776}" srcOrd="1" destOrd="0" presId="urn:microsoft.com/office/officeart/2005/8/layout/process2"/>
    <dgm:cxn modelId="{7AF96C90-5BC4-4808-9A68-533776A009B2}" srcId="{BAD0EFEB-85F5-4DB4-AE27-80021E686905}" destId="{ED3FCDA3-06AF-41FA-B982-F817C6CB6EC6}" srcOrd="4" destOrd="0" parTransId="{037AD08F-8357-4340-88D0-18532D89A6CA}" sibTransId="{2C311862-8A56-4D40-9AB4-19D22CC4F3B8}"/>
    <dgm:cxn modelId="{507AFE87-B6E3-41D2-B5FA-DD57F3E94247}" type="presOf" srcId="{ED3FCDA3-06AF-41FA-B982-F817C6CB6EC6}" destId="{45F2B061-E205-4727-81AB-D60BCEC98074}" srcOrd="0" destOrd="0" presId="urn:microsoft.com/office/officeart/2005/8/layout/process2"/>
    <dgm:cxn modelId="{5D33E251-7B57-499D-BC96-58BBB93C5750}" srcId="{BAD0EFEB-85F5-4DB4-AE27-80021E686905}" destId="{B6AECB7F-F16F-420E-AC7E-CEB4C44A6B22}" srcOrd="2" destOrd="0" parTransId="{EE81CDB7-F13C-49A4-961C-3C781B2B6974}" sibTransId="{F5814812-C705-4D7B-9428-4530F682E202}"/>
    <dgm:cxn modelId="{19105AE9-1F7D-4815-9E20-F3FA6E6990FA}" type="presParOf" srcId="{FABFFB1F-C65C-40CA-B9B0-8768D60F987B}" destId="{C9FCF9BE-9F34-47E1-B8FF-3EEFD0FE5ACD}" srcOrd="0" destOrd="0" presId="urn:microsoft.com/office/officeart/2005/8/layout/process2"/>
    <dgm:cxn modelId="{CEDBCD10-C770-4230-BDAE-166219921AEE}" type="presParOf" srcId="{FABFFB1F-C65C-40CA-B9B0-8768D60F987B}" destId="{46EF9B42-A960-4C8D-9A0E-9A0BC50516EE}" srcOrd="1" destOrd="0" presId="urn:microsoft.com/office/officeart/2005/8/layout/process2"/>
    <dgm:cxn modelId="{74BFEFAB-27B7-4199-A8B3-ED0557AEC0AE}" type="presParOf" srcId="{46EF9B42-A960-4C8D-9A0E-9A0BC50516EE}" destId="{49ECB156-963C-48AC-ADCD-FD0527C49452}" srcOrd="0" destOrd="0" presId="urn:microsoft.com/office/officeart/2005/8/layout/process2"/>
    <dgm:cxn modelId="{55CDEAA6-06CD-4B05-BED0-C5D5E6B6AE0D}" type="presParOf" srcId="{FABFFB1F-C65C-40CA-B9B0-8768D60F987B}" destId="{4DFECE1F-E7BC-4BF5-89D4-343314302D3F}" srcOrd="2" destOrd="0" presId="urn:microsoft.com/office/officeart/2005/8/layout/process2"/>
    <dgm:cxn modelId="{834DAD3F-1813-499C-9641-3F4615CC9BED}" type="presParOf" srcId="{FABFFB1F-C65C-40CA-B9B0-8768D60F987B}" destId="{556E0016-F94F-4722-A311-CF6C7AAD2FFC}" srcOrd="3" destOrd="0" presId="urn:microsoft.com/office/officeart/2005/8/layout/process2"/>
    <dgm:cxn modelId="{DEC4A471-9C2A-4384-AC51-3F072F912B7A}" type="presParOf" srcId="{556E0016-F94F-4722-A311-CF6C7AAD2FFC}" destId="{6C5BFF5D-CC3F-49DB-9189-08059E87C36F}" srcOrd="0" destOrd="0" presId="urn:microsoft.com/office/officeart/2005/8/layout/process2"/>
    <dgm:cxn modelId="{E3DA7185-BE7E-491D-B828-605903D83370}" type="presParOf" srcId="{FABFFB1F-C65C-40CA-B9B0-8768D60F987B}" destId="{05744905-84BD-49C1-B304-8BD347E84237}" srcOrd="4" destOrd="0" presId="urn:microsoft.com/office/officeart/2005/8/layout/process2"/>
    <dgm:cxn modelId="{67D69A02-5C64-4139-925C-AF5B78EC14A8}" type="presParOf" srcId="{FABFFB1F-C65C-40CA-B9B0-8768D60F987B}" destId="{7FA50248-76C1-4AAC-8DF0-29E85A33292C}" srcOrd="5" destOrd="0" presId="urn:microsoft.com/office/officeart/2005/8/layout/process2"/>
    <dgm:cxn modelId="{8C4000F1-7312-413C-BE1D-72970E859593}" type="presParOf" srcId="{7FA50248-76C1-4AAC-8DF0-29E85A33292C}" destId="{6B337296-357F-4F95-8E2E-8A06D8F6D837}" srcOrd="0" destOrd="0" presId="urn:microsoft.com/office/officeart/2005/8/layout/process2"/>
    <dgm:cxn modelId="{21E24D0F-341C-4D24-A5D7-1BC7F2E0BA71}" type="presParOf" srcId="{FABFFB1F-C65C-40CA-B9B0-8768D60F987B}" destId="{047C328E-8FA1-41D2-9597-E3B26EE4C7A9}" srcOrd="6" destOrd="0" presId="urn:microsoft.com/office/officeart/2005/8/layout/process2"/>
    <dgm:cxn modelId="{05479D8C-0456-46E5-AEF5-EB842F713C18}" type="presParOf" srcId="{FABFFB1F-C65C-40CA-B9B0-8768D60F987B}" destId="{31D7E5D8-5625-44E6-A6B8-BE1BD7DAA2F6}" srcOrd="7" destOrd="0" presId="urn:microsoft.com/office/officeart/2005/8/layout/process2"/>
    <dgm:cxn modelId="{C105AC1A-A0BA-4F6E-BBB3-1DEEE895C8BE}" type="presParOf" srcId="{31D7E5D8-5625-44E6-A6B8-BE1BD7DAA2F6}" destId="{DAF00A06-B22F-4064-A149-64F6EAF28776}" srcOrd="0" destOrd="0" presId="urn:microsoft.com/office/officeart/2005/8/layout/process2"/>
    <dgm:cxn modelId="{E18953BE-4390-42CE-A403-EC25F8DCD136}" type="presParOf" srcId="{FABFFB1F-C65C-40CA-B9B0-8768D60F987B}" destId="{45F2B061-E205-4727-81AB-D60BCEC98074}" srcOrd="8"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AA3691-555D-413C-9CCB-B6AC1EC6E1C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CC2061B-CDCC-4BD7-A290-3229B76657CB}">
      <dgm:prSet phldrT="[Text]"/>
      <dgm:spPr/>
      <dgm:t>
        <a:bodyPr/>
        <a:lstStyle/>
        <a:p>
          <a:r>
            <a:rPr lang="en-US" dirty="0" smtClean="0"/>
            <a:t>Certifying agent reviews the application and the inspector’s report to determine if the applicant still complies with the USDA organic regulations</a:t>
          </a:r>
          <a:endParaRPr lang="en-US" dirty="0"/>
        </a:p>
      </dgm:t>
    </dgm:pt>
    <dgm:pt modelId="{DAD5B2BA-6356-4C90-9A10-BFD71B8CF9A6}" type="parTrans" cxnId="{F99AB20C-0693-4C21-97F8-C5B616A01908}">
      <dgm:prSet/>
      <dgm:spPr/>
      <dgm:t>
        <a:bodyPr/>
        <a:lstStyle/>
        <a:p>
          <a:endParaRPr lang="en-US"/>
        </a:p>
      </dgm:t>
    </dgm:pt>
    <dgm:pt modelId="{87509CED-4185-495A-B07A-CEF9783EAFE3}" type="sibTrans" cxnId="{F99AB20C-0693-4C21-97F8-C5B616A01908}">
      <dgm:prSet/>
      <dgm:spPr/>
      <dgm:t>
        <a:bodyPr/>
        <a:lstStyle/>
        <a:p>
          <a:endParaRPr lang="en-US"/>
        </a:p>
      </dgm:t>
    </dgm:pt>
    <dgm:pt modelId="{EECB395C-12C2-487F-B231-8A90B77C6A2D}">
      <dgm:prSet phldrT="[Text]"/>
      <dgm:spPr/>
      <dgm:t>
        <a:bodyPr/>
        <a:lstStyle/>
        <a:p>
          <a:r>
            <a:rPr lang="en-US" dirty="0" smtClean="0"/>
            <a:t>Certifying agent issues organic certificate</a:t>
          </a:r>
          <a:endParaRPr lang="en-US" dirty="0"/>
        </a:p>
      </dgm:t>
    </dgm:pt>
    <dgm:pt modelId="{F597575E-70DD-4EAE-B68A-DC65F5EF7F5B}" type="parTrans" cxnId="{E8726A69-709F-484E-B36F-41FBA406C298}">
      <dgm:prSet/>
      <dgm:spPr/>
      <dgm:t>
        <a:bodyPr/>
        <a:lstStyle/>
        <a:p>
          <a:endParaRPr lang="en-US"/>
        </a:p>
      </dgm:t>
    </dgm:pt>
    <dgm:pt modelId="{639B6386-93D7-47F8-9F13-8BC570EB272D}" type="sibTrans" cxnId="{E8726A69-709F-484E-B36F-41FBA406C298}">
      <dgm:prSet/>
      <dgm:spPr/>
      <dgm:t>
        <a:bodyPr/>
        <a:lstStyle/>
        <a:p>
          <a:endParaRPr lang="en-US"/>
        </a:p>
      </dgm:t>
    </dgm:pt>
    <dgm:pt modelId="{6AC1E8D8-BFB0-4BC0-8244-3BF9E5D15AEB}">
      <dgm:prSet phldrT="[Text]"/>
      <dgm:spPr/>
      <dgm:t>
        <a:bodyPr/>
        <a:lstStyle/>
        <a:p>
          <a:r>
            <a:rPr lang="en-US" dirty="0" smtClean="0"/>
            <a:t>Producer or handler provides annual update to certifying agent</a:t>
          </a:r>
          <a:endParaRPr lang="en-US" dirty="0"/>
        </a:p>
      </dgm:t>
    </dgm:pt>
    <dgm:pt modelId="{26AE5C4F-73F1-4959-9430-0D006B98241F}" type="parTrans" cxnId="{711B1A00-F34A-4CAA-B20B-276AB67489D2}">
      <dgm:prSet/>
      <dgm:spPr/>
      <dgm:t>
        <a:bodyPr/>
        <a:lstStyle/>
        <a:p>
          <a:endParaRPr lang="en-US"/>
        </a:p>
      </dgm:t>
    </dgm:pt>
    <dgm:pt modelId="{594EDA7A-70A6-4ACA-88D2-0B3E8CF0174C}" type="sibTrans" cxnId="{711B1A00-F34A-4CAA-B20B-276AB67489D2}">
      <dgm:prSet/>
      <dgm:spPr/>
      <dgm:t>
        <a:bodyPr/>
        <a:lstStyle/>
        <a:p>
          <a:endParaRPr lang="en-US"/>
        </a:p>
      </dgm:t>
    </dgm:pt>
    <dgm:pt modelId="{34C7B251-CD7C-4300-982B-BE67D69DB4AE}">
      <dgm:prSet phldrT="[Text]"/>
      <dgm:spPr/>
      <dgm:t>
        <a:bodyPr/>
        <a:lstStyle/>
        <a:p>
          <a:r>
            <a:rPr lang="en-US" dirty="0" smtClean="0"/>
            <a:t>Inspector conducts an on-site inspection of the applicant’s operation </a:t>
          </a:r>
          <a:endParaRPr lang="en-US" dirty="0"/>
        </a:p>
      </dgm:t>
    </dgm:pt>
    <dgm:pt modelId="{2925D624-CF00-45CA-886F-8A1B8B92D609}" type="parTrans" cxnId="{BBEE7D73-C7BA-41B0-89E4-31B188BDEE0F}">
      <dgm:prSet/>
      <dgm:spPr/>
      <dgm:t>
        <a:bodyPr/>
        <a:lstStyle/>
        <a:p>
          <a:endParaRPr lang="en-US"/>
        </a:p>
      </dgm:t>
    </dgm:pt>
    <dgm:pt modelId="{C1946CFD-81C9-4457-AC13-02FDB6060BE2}" type="sibTrans" cxnId="{BBEE7D73-C7BA-41B0-89E4-31B188BDEE0F}">
      <dgm:prSet/>
      <dgm:spPr/>
      <dgm:t>
        <a:bodyPr/>
        <a:lstStyle/>
        <a:p>
          <a:endParaRPr lang="en-US"/>
        </a:p>
      </dgm:t>
    </dgm:pt>
    <dgm:pt modelId="{3AEA77BA-E009-47C5-A792-57FEC15DDEFC}" type="pres">
      <dgm:prSet presAssocID="{81AA3691-555D-413C-9CCB-B6AC1EC6E1C1}" presName="Name0" presStyleCnt="0">
        <dgm:presLayoutVars>
          <dgm:dir/>
          <dgm:resizeHandles val="exact"/>
        </dgm:presLayoutVars>
      </dgm:prSet>
      <dgm:spPr/>
      <dgm:t>
        <a:bodyPr/>
        <a:lstStyle/>
        <a:p>
          <a:endParaRPr lang="en-US"/>
        </a:p>
      </dgm:t>
    </dgm:pt>
    <dgm:pt modelId="{73EAE55E-9C8A-47F3-9960-EE7A81957CE0}" type="pres">
      <dgm:prSet presAssocID="{81AA3691-555D-413C-9CCB-B6AC1EC6E1C1}" presName="cycle" presStyleCnt="0"/>
      <dgm:spPr/>
    </dgm:pt>
    <dgm:pt modelId="{A1BAD28C-FCAF-4DA4-B477-CE4F39595B69}" type="pres">
      <dgm:prSet presAssocID="{9CC2061B-CDCC-4BD7-A290-3229B76657CB}" presName="nodeFirstNode" presStyleLbl="node1" presStyleIdx="0" presStyleCnt="4">
        <dgm:presLayoutVars>
          <dgm:bulletEnabled val="1"/>
        </dgm:presLayoutVars>
      </dgm:prSet>
      <dgm:spPr/>
      <dgm:t>
        <a:bodyPr/>
        <a:lstStyle/>
        <a:p>
          <a:endParaRPr lang="en-US"/>
        </a:p>
      </dgm:t>
    </dgm:pt>
    <dgm:pt modelId="{04790E7B-65A1-4EFC-8A71-3F2480A41D6D}" type="pres">
      <dgm:prSet presAssocID="{87509CED-4185-495A-B07A-CEF9783EAFE3}" presName="sibTransFirstNode" presStyleLbl="bgShp" presStyleIdx="0" presStyleCnt="1"/>
      <dgm:spPr/>
      <dgm:t>
        <a:bodyPr/>
        <a:lstStyle/>
        <a:p>
          <a:endParaRPr lang="en-US"/>
        </a:p>
      </dgm:t>
    </dgm:pt>
    <dgm:pt modelId="{75C556A4-B15B-47F9-AEA5-B4CA0AC0D311}" type="pres">
      <dgm:prSet presAssocID="{EECB395C-12C2-487F-B231-8A90B77C6A2D}" presName="nodeFollowingNodes" presStyleLbl="node1" presStyleIdx="1" presStyleCnt="4">
        <dgm:presLayoutVars>
          <dgm:bulletEnabled val="1"/>
        </dgm:presLayoutVars>
      </dgm:prSet>
      <dgm:spPr/>
      <dgm:t>
        <a:bodyPr/>
        <a:lstStyle/>
        <a:p>
          <a:endParaRPr lang="en-US"/>
        </a:p>
      </dgm:t>
    </dgm:pt>
    <dgm:pt modelId="{ECD1E1A1-534E-4AC7-92AD-103F2373AA94}" type="pres">
      <dgm:prSet presAssocID="{6AC1E8D8-BFB0-4BC0-8244-3BF9E5D15AEB}" presName="nodeFollowingNodes" presStyleLbl="node1" presStyleIdx="2" presStyleCnt="4">
        <dgm:presLayoutVars>
          <dgm:bulletEnabled val="1"/>
        </dgm:presLayoutVars>
      </dgm:prSet>
      <dgm:spPr/>
      <dgm:t>
        <a:bodyPr/>
        <a:lstStyle/>
        <a:p>
          <a:endParaRPr lang="en-US"/>
        </a:p>
      </dgm:t>
    </dgm:pt>
    <dgm:pt modelId="{AFFB9F58-DC64-486C-9747-2230BD04B202}" type="pres">
      <dgm:prSet presAssocID="{34C7B251-CD7C-4300-982B-BE67D69DB4AE}" presName="nodeFollowingNodes" presStyleLbl="node1" presStyleIdx="3" presStyleCnt="4">
        <dgm:presLayoutVars>
          <dgm:bulletEnabled val="1"/>
        </dgm:presLayoutVars>
      </dgm:prSet>
      <dgm:spPr/>
      <dgm:t>
        <a:bodyPr/>
        <a:lstStyle/>
        <a:p>
          <a:endParaRPr lang="en-US"/>
        </a:p>
      </dgm:t>
    </dgm:pt>
  </dgm:ptLst>
  <dgm:cxnLst>
    <dgm:cxn modelId="{CEA5C73B-FDC7-44B5-BEF3-6CD4E195DC82}" type="presOf" srcId="{81AA3691-555D-413C-9CCB-B6AC1EC6E1C1}" destId="{3AEA77BA-E009-47C5-A792-57FEC15DDEFC}" srcOrd="0" destOrd="0" presId="urn:microsoft.com/office/officeart/2005/8/layout/cycle3"/>
    <dgm:cxn modelId="{E439EB60-0325-4FF9-A55D-32E195EE8EC6}" type="presOf" srcId="{9CC2061B-CDCC-4BD7-A290-3229B76657CB}" destId="{A1BAD28C-FCAF-4DA4-B477-CE4F39595B69}" srcOrd="0" destOrd="0" presId="urn:microsoft.com/office/officeart/2005/8/layout/cycle3"/>
    <dgm:cxn modelId="{F99AB20C-0693-4C21-97F8-C5B616A01908}" srcId="{81AA3691-555D-413C-9CCB-B6AC1EC6E1C1}" destId="{9CC2061B-CDCC-4BD7-A290-3229B76657CB}" srcOrd="0" destOrd="0" parTransId="{DAD5B2BA-6356-4C90-9A10-BFD71B8CF9A6}" sibTransId="{87509CED-4185-495A-B07A-CEF9783EAFE3}"/>
    <dgm:cxn modelId="{5999BF04-D427-471B-876B-FA1F3F3A6FAA}" type="presOf" srcId="{34C7B251-CD7C-4300-982B-BE67D69DB4AE}" destId="{AFFB9F58-DC64-486C-9747-2230BD04B202}" srcOrd="0" destOrd="0" presId="urn:microsoft.com/office/officeart/2005/8/layout/cycle3"/>
    <dgm:cxn modelId="{BBEE7D73-C7BA-41B0-89E4-31B188BDEE0F}" srcId="{81AA3691-555D-413C-9CCB-B6AC1EC6E1C1}" destId="{34C7B251-CD7C-4300-982B-BE67D69DB4AE}" srcOrd="3" destOrd="0" parTransId="{2925D624-CF00-45CA-886F-8A1B8B92D609}" sibTransId="{C1946CFD-81C9-4457-AC13-02FDB6060BE2}"/>
    <dgm:cxn modelId="{E8726A69-709F-484E-B36F-41FBA406C298}" srcId="{81AA3691-555D-413C-9CCB-B6AC1EC6E1C1}" destId="{EECB395C-12C2-487F-B231-8A90B77C6A2D}" srcOrd="1" destOrd="0" parTransId="{F597575E-70DD-4EAE-B68A-DC65F5EF7F5B}" sibTransId="{639B6386-93D7-47F8-9F13-8BC570EB272D}"/>
    <dgm:cxn modelId="{711B1A00-F34A-4CAA-B20B-276AB67489D2}" srcId="{81AA3691-555D-413C-9CCB-B6AC1EC6E1C1}" destId="{6AC1E8D8-BFB0-4BC0-8244-3BF9E5D15AEB}" srcOrd="2" destOrd="0" parTransId="{26AE5C4F-73F1-4959-9430-0D006B98241F}" sibTransId="{594EDA7A-70A6-4ACA-88D2-0B3E8CF0174C}"/>
    <dgm:cxn modelId="{F937F3A1-3D6E-4BE7-B92A-B590251CFE2B}" type="presOf" srcId="{6AC1E8D8-BFB0-4BC0-8244-3BF9E5D15AEB}" destId="{ECD1E1A1-534E-4AC7-92AD-103F2373AA94}" srcOrd="0" destOrd="0" presId="urn:microsoft.com/office/officeart/2005/8/layout/cycle3"/>
    <dgm:cxn modelId="{08209358-A01F-476E-88A6-2BCDF1391534}" type="presOf" srcId="{87509CED-4185-495A-B07A-CEF9783EAFE3}" destId="{04790E7B-65A1-4EFC-8A71-3F2480A41D6D}" srcOrd="0" destOrd="0" presId="urn:microsoft.com/office/officeart/2005/8/layout/cycle3"/>
    <dgm:cxn modelId="{7867F06C-7479-48B7-BDD9-CE878F73AB8A}" type="presOf" srcId="{EECB395C-12C2-487F-B231-8A90B77C6A2D}" destId="{75C556A4-B15B-47F9-AEA5-B4CA0AC0D311}" srcOrd="0" destOrd="0" presId="urn:microsoft.com/office/officeart/2005/8/layout/cycle3"/>
    <dgm:cxn modelId="{3CB76A9F-E874-45AF-A6F9-08A3AE94D486}" type="presParOf" srcId="{3AEA77BA-E009-47C5-A792-57FEC15DDEFC}" destId="{73EAE55E-9C8A-47F3-9960-EE7A81957CE0}" srcOrd="0" destOrd="0" presId="urn:microsoft.com/office/officeart/2005/8/layout/cycle3"/>
    <dgm:cxn modelId="{B8E247FE-0FC8-436B-BAAB-AB098E1C7DAF}" type="presParOf" srcId="{73EAE55E-9C8A-47F3-9960-EE7A81957CE0}" destId="{A1BAD28C-FCAF-4DA4-B477-CE4F39595B69}" srcOrd="0" destOrd="0" presId="urn:microsoft.com/office/officeart/2005/8/layout/cycle3"/>
    <dgm:cxn modelId="{33E8E533-D9A3-4361-BADE-F6A7AA08FC81}" type="presParOf" srcId="{73EAE55E-9C8A-47F3-9960-EE7A81957CE0}" destId="{04790E7B-65A1-4EFC-8A71-3F2480A41D6D}" srcOrd="1" destOrd="0" presId="urn:microsoft.com/office/officeart/2005/8/layout/cycle3"/>
    <dgm:cxn modelId="{FACDE2FD-D12F-42A8-84E9-101259E566EB}" type="presParOf" srcId="{73EAE55E-9C8A-47F3-9960-EE7A81957CE0}" destId="{75C556A4-B15B-47F9-AEA5-B4CA0AC0D311}" srcOrd="2" destOrd="0" presId="urn:microsoft.com/office/officeart/2005/8/layout/cycle3"/>
    <dgm:cxn modelId="{1BAC84F7-0C2A-482E-AB05-2E2AEE49F4CE}" type="presParOf" srcId="{73EAE55E-9C8A-47F3-9960-EE7A81957CE0}" destId="{ECD1E1A1-534E-4AC7-92AD-103F2373AA94}" srcOrd="3" destOrd="0" presId="urn:microsoft.com/office/officeart/2005/8/layout/cycle3"/>
    <dgm:cxn modelId="{348281B5-300B-4918-97C2-08CF15B28E3C}" type="presParOf" srcId="{73EAE55E-9C8A-47F3-9960-EE7A81957CE0}" destId="{AFFB9F58-DC64-486C-9747-2230BD04B202}" srcOrd="4"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7B3B2-A2B7-48F8-850E-E6DA4240DB02}">
      <dsp:nvSpPr>
        <dsp:cNvPr id="0" name=""/>
        <dsp:cNvSpPr/>
      </dsp:nvSpPr>
      <dsp:spPr>
        <a:xfrm>
          <a:off x="1016000" y="0"/>
          <a:ext cx="4064000" cy="4064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03D58-252A-43A6-8366-749B3F12C1E9}">
      <dsp:nvSpPr>
        <dsp:cNvPr id="0" name=""/>
        <dsp:cNvSpPr/>
      </dsp:nvSpPr>
      <dsp:spPr>
        <a:xfrm>
          <a:off x="1402080" y="386080"/>
          <a:ext cx="1584960"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Crops</a:t>
          </a:r>
          <a:endParaRPr lang="en-US" sz="2300" kern="1200" dirty="0"/>
        </a:p>
      </dsp:txBody>
      <dsp:txXfrm>
        <a:off x="1479451" y="463451"/>
        <a:ext cx="1430218" cy="1430218"/>
      </dsp:txXfrm>
    </dsp:sp>
    <dsp:sp modelId="{F18758B6-1B79-4CE3-84D8-35AE29359F74}">
      <dsp:nvSpPr>
        <dsp:cNvPr id="0" name=""/>
        <dsp:cNvSpPr/>
      </dsp:nvSpPr>
      <dsp:spPr>
        <a:xfrm>
          <a:off x="3124207" y="431806"/>
          <a:ext cx="1584960"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Livestock</a:t>
          </a:r>
          <a:endParaRPr lang="en-US" sz="2300" kern="1200" dirty="0"/>
        </a:p>
      </dsp:txBody>
      <dsp:txXfrm>
        <a:off x="3201578" y="509177"/>
        <a:ext cx="1430218" cy="1430218"/>
      </dsp:txXfrm>
    </dsp:sp>
    <dsp:sp modelId="{AB9ACB93-75B3-4B1F-8A9B-9768CC2FF124}">
      <dsp:nvSpPr>
        <dsp:cNvPr id="0" name=""/>
        <dsp:cNvSpPr/>
      </dsp:nvSpPr>
      <dsp:spPr>
        <a:xfrm>
          <a:off x="1402080" y="2092960"/>
          <a:ext cx="1584960"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Processed	</a:t>
          </a:r>
          <a:endParaRPr lang="en-US" sz="2300" kern="1200" dirty="0"/>
        </a:p>
      </dsp:txBody>
      <dsp:txXfrm>
        <a:off x="1479451" y="2170331"/>
        <a:ext cx="1430218" cy="1430218"/>
      </dsp:txXfrm>
    </dsp:sp>
    <dsp:sp modelId="{3B32AF01-7550-408F-A9F3-06D86FD3DE39}">
      <dsp:nvSpPr>
        <dsp:cNvPr id="0" name=""/>
        <dsp:cNvSpPr/>
      </dsp:nvSpPr>
      <dsp:spPr>
        <a:xfrm>
          <a:off x="3108960" y="2092960"/>
          <a:ext cx="1584960" cy="158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Wild Crops</a:t>
          </a:r>
          <a:endParaRPr lang="en-US" sz="2300" kern="1200" dirty="0"/>
        </a:p>
      </dsp:txBody>
      <dsp:txXfrm>
        <a:off x="3186331" y="2170331"/>
        <a:ext cx="1430218" cy="1430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CF9BE-9F34-47E1-B8FF-3EEFD0FE5ACD}">
      <dsp:nvSpPr>
        <dsp:cNvPr id="0" name=""/>
        <dsp:cNvSpPr/>
      </dsp:nvSpPr>
      <dsp:spPr>
        <a:xfrm>
          <a:off x="2743198" y="76200"/>
          <a:ext cx="2103231" cy="6856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Producer or handler adopts organic practices; submits application and fees to certifying agent</a:t>
          </a:r>
          <a:endParaRPr lang="en-US" sz="1000" kern="1200" dirty="0"/>
        </a:p>
      </dsp:txBody>
      <dsp:txXfrm>
        <a:off x="2763279" y="96281"/>
        <a:ext cx="2063069" cy="645470"/>
      </dsp:txXfrm>
    </dsp:sp>
    <dsp:sp modelId="{46EF9B42-A960-4C8D-9A0E-9A0BC50516EE}">
      <dsp:nvSpPr>
        <dsp:cNvPr id="0" name=""/>
        <dsp:cNvSpPr/>
      </dsp:nvSpPr>
      <dsp:spPr>
        <a:xfrm rot="5345217">
          <a:off x="3702194" y="741166"/>
          <a:ext cx="200426" cy="3085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5400000">
        <a:off x="3709368" y="795224"/>
        <a:ext cx="185120" cy="140298"/>
      </dsp:txXfrm>
    </dsp:sp>
    <dsp:sp modelId="{4DFECE1F-E7BC-4BF5-89D4-343314302D3F}">
      <dsp:nvSpPr>
        <dsp:cNvPr id="0" name=""/>
        <dsp:cNvSpPr/>
      </dsp:nvSpPr>
      <dsp:spPr>
        <a:xfrm>
          <a:off x="2758384" y="1029034"/>
          <a:ext cx="2103231" cy="6856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Certifying agent reviews applications to verify that practices comply with USDA organic regulations </a:t>
          </a:r>
          <a:endParaRPr lang="en-US" sz="1000" kern="1200" dirty="0"/>
        </a:p>
      </dsp:txBody>
      <dsp:txXfrm>
        <a:off x="2778465" y="1049115"/>
        <a:ext cx="2063069" cy="645470"/>
      </dsp:txXfrm>
    </dsp:sp>
    <dsp:sp modelId="{556E0016-F94F-4722-A311-CF6C7AAD2FFC}">
      <dsp:nvSpPr>
        <dsp:cNvPr id="0" name=""/>
        <dsp:cNvSpPr/>
      </dsp:nvSpPr>
      <dsp:spPr>
        <a:xfrm rot="5400000">
          <a:off x="3681443" y="1731808"/>
          <a:ext cx="257112" cy="3085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5400000">
        <a:off x="3717439" y="1757519"/>
        <a:ext cx="185120" cy="179978"/>
      </dsp:txXfrm>
    </dsp:sp>
    <dsp:sp modelId="{05744905-84BD-49C1-B304-8BD347E84237}">
      <dsp:nvSpPr>
        <dsp:cNvPr id="0" name=""/>
        <dsp:cNvSpPr/>
      </dsp:nvSpPr>
      <dsp:spPr>
        <a:xfrm>
          <a:off x="2758384" y="2057483"/>
          <a:ext cx="2103231" cy="6856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Inspector conducts an on-site inspection of the applicant’s operation</a:t>
          </a:r>
          <a:endParaRPr lang="en-US" sz="1000" kern="1200" dirty="0"/>
        </a:p>
      </dsp:txBody>
      <dsp:txXfrm>
        <a:off x="2778465" y="2077564"/>
        <a:ext cx="2063069" cy="645470"/>
      </dsp:txXfrm>
    </dsp:sp>
    <dsp:sp modelId="{7FA50248-76C1-4AAC-8DF0-29E85A33292C}">
      <dsp:nvSpPr>
        <dsp:cNvPr id="0" name=""/>
        <dsp:cNvSpPr/>
      </dsp:nvSpPr>
      <dsp:spPr>
        <a:xfrm rot="5400000">
          <a:off x="3681443" y="2760257"/>
          <a:ext cx="257112" cy="3085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5400000">
        <a:off x="3717439" y="2785968"/>
        <a:ext cx="185120" cy="179978"/>
      </dsp:txXfrm>
    </dsp:sp>
    <dsp:sp modelId="{047C328E-8FA1-41D2-9597-E3B26EE4C7A9}">
      <dsp:nvSpPr>
        <dsp:cNvPr id="0" name=""/>
        <dsp:cNvSpPr/>
      </dsp:nvSpPr>
      <dsp:spPr>
        <a:xfrm>
          <a:off x="2758384" y="3085932"/>
          <a:ext cx="2103231" cy="6856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Certifying agent reviews the application and the inspector’s report to determine if the applicant complies with the USDA organic regulations </a:t>
          </a:r>
          <a:endParaRPr lang="en-US" sz="1000" kern="1200" dirty="0"/>
        </a:p>
      </dsp:txBody>
      <dsp:txXfrm>
        <a:off x="2778465" y="3106013"/>
        <a:ext cx="2063069" cy="645470"/>
      </dsp:txXfrm>
    </dsp:sp>
    <dsp:sp modelId="{31D7E5D8-5625-44E6-A6B8-BE1BD7DAA2F6}">
      <dsp:nvSpPr>
        <dsp:cNvPr id="0" name=""/>
        <dsp:cNvSpPr/>
      </dsp:nvSpPr>
      <dsp:spPr>
        <a:xfrm rot="5400000">
          <a:off x="3681443" y="3788705"/>
          <a:ext cx="257112" cy="3085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5400000">
        <a:off x="3717439" y="3814416"/>
        <a:ext cx="185120" cy="179978"/>
      </dsp:txXfrm>
    </dsp:sp>
    <dsp:sp modelId="{45F2B061-E205-4727-81AB-D60BCEC98074}">
      <dsp:nvSpPr>
        <dsp:cNvPr id="0" name=""/>
        <dsp:cNvSpPr/>
      </dsp:nvSpPr>
      <dsp:spPr>
        <a:xfrm>
          <a:off x="2758384" y="4114381"/>
          <a:ext cx="2103231" cy="6856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Certifying agent issue organic certificate</a:t>
          </a:r>
          <a:endParaRPr lang="en-US" sz="1000" kern="1200" dirty="0"/>
        </a:p>
      </dsp:txBody>
      <dsp:txXfrm>
        <a:off x="2778465" y="4134462"/>
        <a:ext cx="2063069" cy="645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90E7B-65A1-4EFC-8A71-3F2480A41D6D}">
      <dsp:nvSpPr>
        <dsp:cNvPr id="0" name=""/>
        <dsp:cNvSpPr/>
      </dsp:nvSpPr>
      <dsp:spPr>
        <a:xfrm>
          <a:off x="1549663" y="-104778"/>
          <a:ext cx="4520672" cy="4520672"/>
        </a:xfrm>
        <a:prstGeom prst="circularArrow">
          <a:avLst>
            <a:gd name="adj1" fmla="val 4668"/>
            <a:gd name="adj2" fmla="val 272909"/>
            <a:gd name="adj3" fmla="val 12909377"/>
            <a:gd name="adj4" fmla="val 17977879"/>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BAD28C-FCAF-4DA4-B477-CE4F39595B69}">
      <dsp:nvSpPr>
        <dsp:cNvPr id="0" name=""/>
        <dsp:cNvSpPr/>
      </dsp:nvSpPr>
      <dsp:spPr>
        <a:xfrm>
          <a:off x="2334741" y="1348"/>
          <a:ext cx="2950517" cy="14752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Certifying agent reviews the application and the inspector’s report to determine if the applicant still complies with the USDA organic regulations</a:t>
          </a:r>
          <a:endParaRPr lang="en-US" sz="1600" kern="1200" dirty="0"/>
        </a:p>
      </dsp:txBody>
      <dsp:txXfrm>
        <a:off x="2406757" y="73364"/>
        <a:ext cx="2806485" cy="1331226"/>
      </dsp:txXfrm>
    </dsp:sp>
    <dsp:sp modelId="{75C556A4-B15B-47F9-AEA5-B4CA0AC0D311}">
      <dsp:nvSpPr>
        <dsp:cNvPr id="0" name=""/>
        <dsp:cNvSpPr/>
      </dsp:nvSpPr>
      <dsp:spPr>
        <a:xfrm>
          <a:off x="3957962" y="1624570"/>
          <a:ext cx="2950517" cy="14752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Certifying agent issues organic certificate</a:t>
          </a:r>
          <a:endParaRPr lang="en-US" sz="1600" kern="1200" dirty="0"/>
        </a:p>
      </dsp:txBody>
      <dsp:txXfrm>
        <a:off x="4029978" y="1696586"/>
        <a:ext cx="2806485" cy="1331226"/>
      </dsp:txXfrm>
    </dsp:sp>
    <dsp:sp modelId="{ECD1E1A1-534E-4AC7-92AD-103F2373AA94}">
      <dsp:nvSpPr>
        <dsp:cNvPr id="0" name=""/>
        <dsp:cNvSpPr/>
      </dsp:nvSpPr>
      <dsp:spPr>
        <a:xfrm>
          <a:off x="2334741" y="3247792"/>
          <a:ext cx="2950517" cy="14752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Producer or handler provides annual update to certifying agent</a:t>
          </a:r>
          <a:endParaRPr lang="en-US" sz="1600" kern="1200" dirty="0"/>
        </a:p>
      </dsp:txBody>
      <dsp:txXfrm>
        <a:off x="2406757" y="3319808"/>
        <a:ext cx="2806485" cy="1331226"/>
      </dsp:txXfrm>
    </dsp:sp>
    <dsp:sp modelId="{AFFB9F58-DC64-486C-9747-2230BD04B202}">
      <dsp:nvSpPr>
        <dsp:cNvPr id="0" name=""/>
        <dsp:cNvSpPr/>
      </dsp:nvSpPr>
      <dsp:spPr>
        <a:xfrm>
          <a:off x="711519" y="1624570"/>
          <a:ext cx="2950517" cy="14752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Inspector conducts an on-site inspection of the applicant’s operation </a:t>
          </a:r>
          <a:endParaRPr lang="en-US" sz="1600" kern="1200" dirty="0"/>
        </a:p>
      </dsp:txBody>
      <dsp:txXfrm>
        <a:off x="783535" y="1696586"/>
        <a:ext cx="2806485" cy="133122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61804"/>
          </a:xfrm>
          <a:prstGeom prst="rect">
            <a:avLst/>
          </a:prstGeom>
        </p:spPr>
        <p:txBody>
          <a:bodyPr vert="horz" lIns="91956" tIns="45979" rIns="91956" bIns="45979" rtlCol="0"/>
          <a:lstStyle>
            <a:lvl1pPr algn="r">
              <a:defRPr sz="1200"/>
            </a:lvl1pPr>
          </a:lstStyle>
          <a:p>
            <a:r>
              <a:rPr lang="en-US" dirty="0" smtClean="0"/>
              <a:t>May 2015</a:t>
            </a:r>
            <a:endParaRPr lang="en-US" dirty="0"/>
          </a:p>
        </p:txBody>
      </p:sp>
      <p:sp>
        <p:nvSpPr>
          <p:cNvPr id="4" name="Footer Placeholder 3"/>
          <p:cNvSpPr>
            <a:spLocks noGrp="1"/>
          </p:cNvSpPr>
          <p:nvPr>
            <p:ph type="ftr" sz="quarter" idx="2"/>
          </p:nvPr>
        </p:nvSpPr>
        <p:spPr>
          <a:xfrm>
            <a:off x="0" y="8772669"/>
            <a:ext cx="2971800" cy="461804"/>
          </a:xfrm>
          <a:prstGeom prst="rect">
            <a:avLst/>
          </a:prstGeom>
        </p:spPr>
        <p:txBody>
          <a:bodyPr vert="horz" lIns="91956" tIns="45979" rIns="91956" bIns="4597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2669"/>
            <a:ext cx="2971800" cy="461804"/>
          </a:xfrm>
          <a:prstGeom prst="rect">
            <a:avLst/>
          </a:prstGeom>
        </p:spPr>
        <p:txBody>
          <a:bodyPr vert="horz" lIns="91956" tIns="45979" rIns="91956" bIns="45979" rtlCol="0" anchor="b"/>
          <a:lstStyle>
            <a:lvl1pPr algn="r">
              <a:defRPr sz="1200"/>
            </a:lvl1pPr>
          </a:lstStyle>
          <a:p>
            <a:fld id="{459226BF-1F13-42D3-80DC-373E7ADD1EBC}" type="slidenum">
              <a:rPr lang="en-US" smtClean="0"/>
              <a:pPr/>
              <a:t>‹#›</a:t>
            </a:fld>
            <a:endParaRPr lang="en-US" dirty="0"/>
          </a:p>
        </p:txBody>
      </p:sp>
      <p:sp>
        <p:nvSpPr>
          <p:cNvPr id="6" name="Header Placeholder 5"/>
          <p:cNvSpPr>
            <a:spLocks noGrp="1"/>
          </p:cNvSpPr>
          <p:nvPr>
            <p:ph type="hdr" sz="quarter"/>
          </p:nvPr>
        </p:nvSpPr>
        <p:spPr>
          <a:xfrm>
            <a:off x="1" y="0"/>
            <a:ext cx="2972421" cy="462120"/>
          </a:xfrm>
          <a:prstGeom prst="rect">
            <a:avLst/>
          </a:prstGeom>
        </p:spPr>
        <p:txBody>
          <a:bodyPr vert="horz" lIns="90242" tIns="45121" rIns="90242" bIns="45121" rtlCol="0"/>
          <a:lstStyle>
            <a:lvl1pPr algn="l">
              <a:defRPr sz="1200"/>
            </a:lvl1pPr>
          </a:lstStyle>
          <a:p>
            <a:r>
              <a:rPr lang="en-US" dirty="0"/>
              <a:t>Preparing a New Generation of </a:t>
            </a:r>
          </a:p>
          <a:p>
            <a:r>
              <a:rPr lang="en-US" dirty="0"/>
              <a:t>Illinois Fruit and Vegetable Farmers</a:t>
            </a:r>
          </a:p>
          <a:p>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956" tIns="45979" rIns="91956" bIns="45979" rtlCol="0"/>
          <a:lstStyle>
            <a:lvl1pPr algn="l">
              <a:defRPr sz="1200"/>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1956" tIns="45979" rIns="91956" bIns="45979" rtlCol="0"/>
          <a:lstStyle>
            <a:lvl1pPr algn="r">
              <a:defRPr sz="1200"/>
            </a:lvl1pPr>
          </a:lstStyle>
          <a:p>
            <a:fld id="{48AEF76B-3757-4A0B-AF93-28494465C1DD}" type="datetimeFigureOut">
              <a:rPr lang="en-US" smtClean="0"/>
              <a:pPr/>
              <a:t>4/26/2016</a:t>
            </a:fld>
            <a:endParaRPr lang="en-US" dirty="0"/>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956" tIns="45979" rIns="91956" bIns="45979"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956" tIns="45979" rIns="91956" bIns="459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2971800" cy="461804"/>
          </a:xfrm>
          <a:prstGeom prst="rect">
            <a:avLst/>
          </a:prstGeom>
        </p:spPr>
        <p:txBody>
          <a:bodyPr vert="horz" lIns="91956" tIns="45979" rIns="91956" bIns="459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2669"/>
            <a:ext cx="2971800" cy="461804"/>
          </a:xfrm>
          <a:prstGeom prst="rect">
            <a:avLst/>
          </a:prstGeom>
        </p:spPr>
        <p:txBody>
          <a:bodyPr vert="horz" lIns="91956" tIns="45979" rIns="91956" bIns="45979"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ms.usda.gov/"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bit.ly/certifierselectio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1.usa.gov/organic-certifica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ams.usda.gov/AMSv1.0/getfile?dDocName=STELPRDC5099113"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ams.usda.gov/NOPFinancialAssistanc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357373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568">
              <a:defRPr/>
            </a:pPr>
            <a:r>
              <a:rPr lang="en-US" dirty="0" smtClean="0"/>
              <a:t>Deep</a:t>
            </a:r>
            <a:r>
              <a:rPr lang="en-US" baseline="0" dirty="0" smtClean="0"/>
              <a:t> Organic farming</a:t>
            </a:r>
            <a:r>
              <a:rPr lang="en-US" dirty="0" smtClean="0"/>
              <a:t> works with nature and follows nature's guidelines as to how things should be grown. It reduces the number of off-site inputs, such as fertilizers and mulches, and focuses on growing or producing as much necessary soil-building material as possible yourself.  Deep</a:t>
            </a:r>
            <a:r>
              <a:rPr lang="en-US" baseline="0" dirty="0" smtClean="0"/>
              <a:t> and shallow exist on a continuum and most farms have aspects of both styles.  </a:t>
            </a:r>
          </a:p>
          <a:p>
            <a:pPr defTabSz="919568">
              <a:defRPr/>
            </a:pPr>
            <a:endParaRPr lang="en-US" baseline="0" dirty="0" smtClean="0"/>
          </a:p>
          <a:p>
            <a:pPr defTabSz="919568">
              <a:defRPr/>
            </a:pPr>
            <a:r>
              <a:rPr lang="en-US" baseline="0" dirty="0" smtClean="0"/>
              <a:t>Read segment from </a:t>
            </a:r>
            <a:r>
              <a:rPr lang="en-US" i="1" baseline="0" dirty="0" smtClean="0"/>
              <a:t>The Winter Harvest Handbook</a:t>
            </a:r>
            <a:r>
              <a:rPr lang="en-US" baseline="0" dirty="0" smtClean="0"/>
              <a:t>, by Eliot Coleman, pages 205-206</a:t>
            </a: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10</a:t>
            </a:fld>
            <a:endParaRPr lang="en-US" dirty="0"/>
          </a:p>
        </p:txBody>
      </p:sp>
    </p:spTree>
    <p:extLst>
      <p:ext uri="{BB962C8B-B14F-4D97-AF65-F5344CB8AC3E}">
        <p14:creationId xmlns:p14="http://schemas.microsoft.com/office/powerpoint/2010/main" val="8846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legally use the word “organic,” growers must be approved by the government.  All organic products marketed in the United States are regulated by the National Organic Standards developed by the U.S. Dept. of Agriculture (USDA). To obtain organic certification, growers must conform to strict standards and be certified by a private or state agency authorized by the USDA.  Yet there are plenty of farmers that farm organically, but have decided to not “jump through the hoops” set up by the government to reach organic certification.  Do your customers</a:t>
            </a:r>
            <a:r>
              <a:rPr lang="en-US" baseline="0" dirty="0" smtClean="0"/>
              <a:t> “demand” organic certification or will they be satisfied with the Know Your Farmer, Know Your Food approach? </a:t>
            </a:r>
            <a:r>
              <a:rPr lang="en-US" dirty="0" smtClean="0"/>
              <a:t>Across the USA, many small-scale farmers do not feel the need to become certified organic, even if their method of farming would meet or exceed federal standards. It's a phenomenon that can be credited in part to the eat-local movement and the explosion of farmers markets, where consumers can meet, ask questions of and even visit the people who grow their food.  </a:t>
            </a:r>
            <a:r>
              <a:rPr lang="en-US" baseline="0" dirty="0" smtClean="0"/>
              <a:t>Just know that if it is the later, you are not allowed to use the word “organic,” “organically grown,” “organic raised” or any other phrase in reference to your agricultural production unless you comply with the National Organic Program (NOP). </a:t>
            </a: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11</a:t>
            </a:fld>
            <a:endParaRPr lang="en-US" dirty="0"/>
          </a:p>
        </p:txBody>
      </p:sp>
    </p:spTree>
    <p:extLst>
      <p:ext uri="{BB962C8B-B14F-4D97-AF65-F5344CB8AC3E}">
        <p14:creationId xmlns:p14="http://schemas.microsoft.com/office/powerpoint/2010/main" val="3090931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568">
              <a:defRPr/>
            </a:pPr>
            <a:r>
              <a:rPr lang="en-US" dirty="0"/>
              <a:t>Organic certification verifies that your farm or handling facility located anywhere in the world complies with the USDA organic regulations and allows you to sell, label, and represent your products as organic. These regulations describe the specific standards required for you to use the word “organic” or the USDA organic seal on food, feed, or fiber products. The USDA National Organic Program administers these regulations, with substantial input from its citizen advisory board and the public.</a:t>
            </a:r>
          </a:p>
          <a:p>
            <a:endParaRPr lang="en-US" dirty="0"/>
          </a:p>
        </p:txBody>
      </p:sp>
      <p:sp>
        <p:nvSpPr>
          <p:cNvPr id="4" name="Slide Number Placeholder 3"/>
          <p:cNvSpPr>
            <a:spLocks noGrp="1"/>
          </p:cNvSpPr>
          <p:nvPr>
            <p:ph type="sldNum" sz="quarter" idx="10"/>
          </p:nvPr>
        </p:nvSpPr>
        <p:spPr/>
        <p:txBody>
          <a:bodyPr/>
          <a:lstStyle/>
          <a:p>
            <a:fld id="{EFA6467E-74C8-4ED7-9F59-F69EBCBC09D3}" type="slidenum">
              <a:rPr lang="en-US" smtClean="0"/>
              <a:pPr/>
              <a:t>12</a:t>
            </a:fld>
            <a:endParaRPr lang="en-US" dirty="0"/>
          </a:p>
        </p:txBody>
      </p:sp>
    </p:spTree>
    <p:extLst>
      <p:ext uri="{BB962C8B-B14F-4D97-AF65-F5344CB8AC3E}">
        <p14:creationId xmlns:p14="http://schemas.microsoft.com/office/powerpoint/2010/main" val="1673811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Certified Naturally Grown (CNG) is a non-profit organization offering certification tailored for small-scale, direct-market farmers and beekeepers using natural methods. </a:t>
            </a:r>
          </a:p>
          <a:p>
            <a:endParaRPr lang="en-US" dirty="0" smtClean="0"/>
          </a:p>
          <a:p>
            <a:r>
              <a:rPr lang="en-US" dirty="0" smtClean="0"/>
              <a:t>CNG was born of a commitment to healthy food and healthy soils, and grew out of the belief that we could create something uniquely valuable to family farms and the communities they feed. CNG was founded when the National Organic Program (NOP) took effect in 2002. </a:t>
            </a:r>
          </a:p>
          <a:p>
            <a:endParaRPr lang="en-US" dirty="0" smtClean="0"/>
          </a:p>
          <a:p>
            <a:r>
              <a:rPr lang="en-US" dirty="0" smtClean="0"/>
              <a:t>Our certification model encourages collaboration, transparency, and community involvement. Our programs are based on the highest ideals of organic farming, and the requirements are reasonable. Many farmers find the peer-review inspection process a valuable learning experience.</a:t>
            </a:r>
          </a:p>
          <a:p>
            <a:endParaRPr lang="en-US" dirty="0" smtClean="0"/>
          </a:p>
          <a:p>
            <a:r>
              <a:rPr lang="en-US" dirty="0" smtClean="0"/>
              <a:t>CNG producers don't use any synthetic fertilizers, pesticides, herbicides, fungicides or GMO seeds, just like organic farmers. Certified Naturally Grown is an independent program not affiliated with the NOP.</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132139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t>
            </a:r>
            <a:r>
              <a:rPr lang="en-US" dirty="0"/>
              <a:t>your farm or business’ gross agricultural income from organic sales is $5,000 or less per year, it is considered an “exempt” operation. This means you don’t need to be certified to sell, label, or represent your products as organic. You also do not need to develop a written organic system plan. However, you must follow all other requirements in the USDA organic regulations. Specifically, you must: </a:t>
            </a:r>
          </a:p>
          <a:p>
            <a:endParaRPr lang="en-US" dirty="0"/>
          </a:p>
          <a:p>
            <a:pPr marL="172419" indent="-172419">
              <a:buFont typeface="Arial" panose="020B0604020202020204" pitchFamily="34" charset="0"/>
              <a:buChar char="•"/>
            </a:pPr>
            <a:r>
              <a:rPr lang="en-US" dirty="0"/>
              <a:t>Maintain records for at least three years. </a:t>
            </a:r>
          </a:p>
          <a:p>
            <a:pPr marL="172419" indent="-172419">
              <a:buFont typeface="Arial" panose="020B0604020202020204" pitchFamily="34" charset="0"/>
              <a:buChar char="•"/>
            </a:pPr>
            <a:r>
              <a:rPr lang="en-US" dirty="0"/>
              <a:t>Not use the USDA organic seal on your products or refer to them as certified organic. If you would like to use the USDA organic seal, pursue organic certification. </a:t>
            </a:r>
          </a:p>
          <a:p>
            <a:pPr marL="172419" indent="-172419">
              <a:buFont typeface="Arial" panose="020B0604020202020204" pitchFamily="34" charset="0"/>
              <a:buChar char="•"/>
            </a:pPr>
            <a:r>
              <a:rPr lang="en-US" dirty="0"/>
              <a:t>Meet other USDA organic labeling requirements. </a:t>
            </a:r>
          </a:p>
          <a:p>
            <a:pPr marL="172419" indent="-172419">
              <a:buFont typeface="Arial" panose="020B0604020202020204" pitchFamily="34" charset="0"/>
              <a:buChar char="•"/>
            </a:pPr>
            <a:r>
              <a:rPr lang="en-US" dirty="0"/>
              <a:t>Not sell your products as ingredients for use in someone else’s certified organic product</a:t>
            </a:r>
            <a:r>
              <a:rPr lang="en-US" dirty="0" smtClean="0"/>
              <a: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14</a:t>
            </a:fld>
            <a:endParaRPr lang="en-US" dirty="0"/>
          </a:p>
        </p:txBody>
      </p:sp>
    </p:spTree>
    <p:extLst>
      <p:ext uri="{BB962C8B-B14F-4D97-AF65-F5344CB8AC3E}">
        <p14:creationId xmlns:p14="http://schemas.microsoft.com/office/powerpoint/2010/main" val="1071500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USDA organic regulations recognize </a:t>
            </a:r>
            <a:r>
              <a:rPr lang="en-US" dirty="0" smtClean="0"/>
              <a:t>four categories </a:t>
            </a:r>
            <a:r>
              <a:rPr lang="en-US" dirty="0"/>
              <a:t>of organic products</a:t>
            </a:r>
            <a:r>
              <a:rPr lang="en-US" dirty="0" smtClean="0"/>
              <a:t>:</a:t>
            </a:r>
          </a:p>
          <a:p>
            <a:endParaRPr lang="en-US" dirty="0"/>
          </a:p>
          <a:p>
            <a:r>
              <a:rPr lang="en-US" dirty="0"/>
              <a:t>--Crops: A plant that is grown to be harvested </a:t>
            </a:r>
            <a:r>
              <a:rPr lang="en-US" dirty="0" smtClean="0"/>
              <a:t>as food</a:t>
            </a:r>
            <a:r>
              <a:rPr lang="en-US" dirty="0"/>
              <a:t>, livestock feed, fiber, or used to add </a:t>
            </a:r>
            <a:r>
              <a:rPr lang="en-US" dirty="0" smtClean="0"/>
              <a:t>nutrients to </a:t>
            </a:r>
            <a:r>
              <a:rPr lang="en-US" dirty="0"/>
              <a:t>the field.</a:t>
            </a:r>
          </a:p>
          <a:p>
            <a:r>
              <a:rPr lang="en-US" dirty="0"/>
              <a:t>-- Livestock: Animals that can be used for food or </a:t>
            </a:r>
            <a:r>
              <a:rPr lang="en-US" dirty="0" smtClean="0"/>
              <a:t>in the </a:t>
            </a:r>
            <a:r>
              <a:rPr lang="en-US" dirty="0"/>
              <a:t>production of food, fiber, or feed.</a:t>
            </a:r>
          </a:p>
          <a:p>
            <a:r>
              <a:rPr lang="en-US" dirty="0"/>
              <a:t>-- Processed products: Items that have been </a:t>
            </a:r>
            <a:r>
              <a:rPr lang="en-US" dirty="0" smtClean="0"/>
              <a:t>handled and </a:t>
            </a:r>
            <a:r>
              <a:rPr lang="en-US" dirty="0"/>
              <a:t>packaged (i.e. chopped carrots) or </a:t>
            </a:r>
            <a:r>
              <a:rPr lang="en-US" dirty="0" smtClean="0"/>
              <a:t>combined, processed</a:t>
            </a:r>
            <a:r>
              <a:rPr lang="en-US" dirty="0"/>
              <a:t>, and packaged (i.e. soup).</a:t>
            </a:r>
          </a:p>
          <a:p>
            <a:r>
              <a:rPr lang="en-US" dirty="0"/>
              <a:t>--Wild crops: Plants from a growing site that is </a:t>
            </a:r>
            <a:r>
              <a:rPr lang="en-US" dirty="0" smtClean="0"/>
              <a:t>not cultivated.”</a:t>
            </a:r>
            <a:endParaRPr lang="en-US" dirty="0"/>
          </a:p>
        </p:txBody>
      </p:sp>
      <p:sp>
        <p:nvSpPr>
          <p:cNvPr id="4" name="Slide Number Placeholder 3"/>
          <p:cNvSpPr>
            <a:spLocks noGrp="1"/>
          </p:cNvSpPr>
          <p:nvPr>
            <p:ph type="sldNum" sz="quarter" idx="10"/>
          </p:nvPr>
        </p:nvSpPr>
        <p:spPr/>
        <p:txBody>
          <a:bodyPr/>
          <a:lstStyle/>
          <a:p>
            <a:fld id="{EFA6467E-74C8-4ED7-9F59-F69EBCBC09D3}" type="slidenum">
              <a:rPr lang="en-US" smtClean="0"/>
              <a:pPr/>
              <a:t>15</a:t>
            </a:fld>
            <a:endParaRPr lang="en-US" dirty="0"/>
          </a:p>
        </p:txBody>
      </p:sp>
    </p:spTree>
    <p:extLst>
      <p:ext uri="{BB962C8B-B14F-4D97-AF65-F5344CB8AC3E}">
        <p14:creationId xmlns:p14="http://schemas.microsoft.com/office/powerpoint/2010/main" val="2002698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a:t>the 1980s, there were multiple organizations in the United States offering certification to different, and often conflicting, organic standards. Coupled with fraud and resulting consumer mistrust, this landscape created a need for Federal standards and oversight. The Organic Foods Production Act of 1990 established national standards for the production and handling of organic agricultural products. The Act authorized USDA to create the NOP, which is responsible for developing, and ensuring compliance with, the USDA organic regulations. </a:t>
            </a:r>
          </a:p>
          <a:p>
            <a:endParaRPr lang="en-US" dirty="0"/>
          </a:p>
          <a:p>
            <a:r>
              <a:rPr lang="en-US" dirty="0"/>
              <a:t>Consumers choose to purchase organic products with the expectation that they are grown, processed, and handled according to the USDA organic regulations. A high-quality regulatory program benefits organic farmers and processors by taking action against those who violate the law and thereby jeopardize consumer confidence in organic products</a:t>
            </a:r>
            <a:r>
              <a:rPr lang="en-US" dirty="0" smtClean="0"/>
              <a: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16</a:t>
            </a:fld>
            <a:endParaRPr lang="en-US" dirty="0"/>
          </a:p>
        </p:txBody>
      </p:sp>
    </p:spTree>
    <p:extLst>
      <p:ext uri="{BB962C8B-B14F-4D97-AF65-F5344CB8AC3E}">
        <p14:creationId xmlns:p14="http://schemas.microsoft.com/office/powerpoint/2010/main" val="3297787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a:t>
            </a:r>
            <a:r>
              <a:rPr lang="en-US" dirty="0"/>
              <a:t>farm or handling facility may be certified by a private, foreign, or State entity that has been accredited by the USDA. These entities are called certifying agents and are located throughout the United States and around the world. Certifying agents are responsible for ensuring that USDA organic products meet all organic standards. Certification provides the consumer, whether end-user or intermediate processor, assurance of the organic product’s integrity</a:t>
            </a:r>
            <a:r>
              <a:rPr lang="en-US" dirty="0" smtClean="0"/>
              <a:t>.”</a:t>
            </a:r>
            <a:endParaRPr lang="en-US" dirty="0"/>
          </a:p>
        </p:txBody>
      </p:sp>
      <p:sp>
        <p:nvSpPr>
          <p:cNvPr id="4" name="Slide Number Placeholder 3"/>
          <p:cNvSpPr>
            <a:spLocks noGrp="1"/>
          </p:cNvSpPr>
          <p:nvPr>
            <p:ph type="sldNum" sz="quarter" idx="10"/>
          </p:nvPr>
        </p:nvSpPr>
        <p:spPr/>
        <p:txBody>
          <a:bodyPr/>
          <a:lstStyle/>
          <a:p>
            <a:fld id="{EFA6467E-74C8-4ED7-9F59-F69EBCBC09D3}" type="slidenum">
              <a:rPr lang="en-US" smtClean="0"/>
              <a:pPr/>
              <a:t>17</a:t>
            </a:fld>
            <a:endParaRPr lang="en-US" dirty="0"/>
          </a:p>
        </p:txBody>
      </p:sp>
    </p:spTree>
    <p:extLst>
      <p:ext uri="{BB962C8B-B14F-4D97-AF65-F5344CB8AC3E}">
        <p14:creationId xmlns:p14="http://schemas.microsoft.com/office/powerpoint/2010/main" val="3785940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USDA-accredited certification agencies that can certify your farm or enterprise as organic. </a:t>
            </a:r>
          </a:p>
          <a:p>
            <a:endParaRPr lang="en-US" dirty="0" smtClean="0"/>
          </a:p>
          <a:p>
            <a:r>
              <a:rPr lang="en-US" dirty="0" smtClean="0"/>
              <a:t>Here are some questions you should ask the agencies and some things to ask neighboring farmers.”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FA6467E-74C8-4ED7-9F59-F69EBCBC09D3}" type="slidenum">
              <a:rPr lang="en-US" smtClean="0"/>
              <a:pPr/>
              <a:t>18</a:t>
            </a:fld>
            <a:endParaRPr lang="en-US" dirty="0"/>
          </a:p>
        </p:txBody>
      </p:sp>
    </p:spTree>
    <p:extLst>
      <p:ext uri="{BB962C8B-B14F-4D97-AF65-F5344CB8AC3E}">
        <p14:creationId xmlns:p14="http://schemas.microsoft.com/office/powerpoint/2010/main" val="1230963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t>
            </a:r>
            <a:r>
              <a:rPr lang="en-US" dirty="0"/>
              <a:t>may choose any of the USDA-accredited certifying agents listed at </a:t>
            </a:r>
            <a:r>
              <a:rPr lang="en-US" dirty="0" smtClean="0">
                <a:hlinkClick r:id="rId3"/>
              </a:rPr>
              <a:t>www.ams.usda.gov</a:t>
            </a:r>
            <a:r>
              <a:rPr lang="en-US" dirty="0" smtClean="0"/>
              <a:t> NOPACAs</a:t>
            </a:r>
            <a:r>
              <a:rPr lang="en-US" dirty="0"/>
              <a:t>, which lists certifying agents by U.S. State and around the world. </a:t>
            </a:r>
          </a:p>
          <a:p>
            <a:endParaRPr lang="en-US" dirty="0"/>
          </a:p>
          <a:p>
            <a:r>
              <a:rPr lang="en-US" dirty="0"/>
              <a:t>Each of these certifying agents is authorized to issue an equivalent organic certificate to operations that comply with the USDA organic regulations. </a:t>
            </a:r>
          </a:p>
          <a:p>
            <a:endParaRPr lang="en-US" dirty="0"/>
          </a:p>
          <a:p>
            <a:r>
              <a:rPr lang="en-US" dirty="0"/>
              <a:t>When selecting a certifying agent, you may wish to consider the following criteria: </a:t>
            </a:r>
          </a:p>
          <a:p>
            <a:pPr marL="172419" indent="-172419">
              <a:buFont typeface="Arial" panose="020B0604020202020204" pitchFamily="34" charset="0"/>
              <a:buChar char="•"/>
            </a:pPr>
            <a:r>
              <a:rPr lang="en-US" dirty="0"/>
              <a:t>Distance to your farm or business. </a:t>
            </a:r>
          </a:p>
          <a:p>
            <a:pPr marL="172419" indent="-172419">
              <a:buFont typeface="Arial" panose="020B0604020202020204" pitchFamily="34" charset="0"/>
              <a:buChar char="•"/>
            </a:pPr>
            <a:r>
              <a:rPr lang="en-US" dirty="0"/>
              <a:t>Fee structure. </a:t>
            </a:r>
          </a:p>
          <a:p>
            <a:pPr marL="172419" indent="-172419">
              <a:buFont typeface="Arial" panose="020B0604020202020204" pitchFamily="34" charset="0"/>
              <a:buChar char="•"/>
            </a:pPr>
            <a:r>
              <a:rPr lang="en-US" dirty="0"/>
              <a:t>Accreditation to other standards. </a:t>
            </a:r>
          </a:p>
          <a:p>
            <a:pPr marL="172419" indent="-172419">
              <a:buFont typeface="Arial" panose="020B0604020202020204" pitchFamily="34" charset="0"/>
              <a:buChar char="•"/>
            </a:pPr>
            <a:r>
              <a:rPr lang="en-US" dirty="0"/>
              <a:t>Additional services, such as educational resources or member services. </a:t>
            </a:r>
          </a:p>
          <a:p>
            <a:pPr marL="172419" indent="-172419">
              <a:buFont typeface="Arial" panose="020B0604020202020204" pitchFamily="34" charset="0"/>
              <a:buChar char="•"/>
            </a:pPr>
            <a:endParaRPr lang="en-US" dirty="0"/>
          </a:p>
          <a:p>
            <a:r>
              <a:rPr lang="en-US" dirty="0"/>
              <a:t>Additional tips from the Midwest Organic and Sustainable Education Institute on selecting a certifying agent are available at </a:t>
            </a:r>
            <a:r>
              <a:rPr lang="en-US" dirty="0">
                <a:hlinkClick r:id="rId4"/>
              </a:rPr>
              <a:t>http://</a:t>
            </a:r>
            <a:r>
              <a:rPr lang="en-US" dirty="0" smtClean="0">
                <a:hlinkClick r:id="rId4"/>
              </a:rPr>
              <a:t>bit.ly/</a:t>
            </a:r>
            <a:r>
              <a:rPr lang="en-US" dirty="0" err="1" smtClean="0">
                <a:hlinkClick r:id="rId4"/>
              </a:rPr>
              <a:t>certifierselection</a:t>
            </a:r>
            <a:r>
              <a:rPr lang="en-US" dirty="0" smtClean="0"/>
              <a: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19</a:t>
            </a:fld>
            <a:endParaRPr lang="en-US" dirty="0"/>
          </a:p>
        </p:txBody>
      </p:sp>
    </p:spTree>
    <p:extLst>
      <p:ext uri="{BB962C8B-B14F-4D97-AF65-F5344CB8AC3E}">
        <p14:creationId xmlns:p14="http://schemas.microsoft.com/office/powerpoint/2010/main" val="1271490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a:p>
        </p:txBody>
      </p:sp>
    </p:spTree>
    <p:extLst>
      <p:ext uri="{BB962C8B-B14F-4D97-AF65-F5344CB8AC3E}">
        <p14:creationId xmlns:p14="http://schemas.microsoft.com/office/powerpoint/2010/main" val="4251815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t>
            </a:r>
            <a:r>
              <a:rPr lang="en-US" dirty="0"/>
              <a:t>become certified, you must apply to a USDA-accredited certifying agent. </a:t>
            </a:r>
          </a:p>
          <a:p>
            <a:endParaRPr lang="en-US" dirty="0"/>
          </a:p>
          <a:p>
            <a:r>
              <a:rPr lang="en-US" dirty="0"/>
              <a:t>They will ask you for information, including:</a:t>
            </a:r>
          </a:p>
          <a:p>
            <a:endParaRPr lang="en-US" dirty="0"/>
          </a:p>
          <a:p>
            <a:pPr marL="172419" indent="-172419">
              <a:buFont typeface="Arial" panose="020B0604020202020204" pitchFamily="34" charset="0"/>
              <a:buChar char="•"/>
            </a:pPr>
            <a:r>
              <a:rPr lang="en-US" dirty="0"/>
              <a:t>A detailed description of the operation to be certified.</a:t>
            </a:r>
          </a:p>
          <a:p>
            <a:pPr marL="172419" indent="-172419">
              <a:buFont typeface="Arial" panose="020B0604020202020204" pitchFamily="34" charset="0"/>
              <a:buChar char="•"/>
            </a:pPr>
            <a:r>
              <a:rPr lang="en-US" dirty="0"/>
              <a:t>A history of substances applied to land during the previous three years.</a:t>
            </a:r>
          </a:p>
          <a:p>
            <a:pPr marL="172419" indent="-172419">
              <a:buFont typeface="Arial" panose="020B0604020202020204" pitchFamily="34" charset="0"/>
              <a:buChar char="•"/>
            </a:pPr>
            <a:r>
              <a:rPr lang="en-US" dirty="0"/>
              <a:t>The organic products grown, raised, or processed.</a:t>
            </a:r>
          </a:p>
          <a:p>
            <a:pPr marL="172419" indent="-172419">
              <a:buFont typeface="Arial" panose="020B0604020202020204" pitchFamily="34" charset="0"/>
              <a:buChar char="•"/>
            </a:pPr>
            <a:r>
              <a:rPr lang="en-US" dirty="0"/>
              <a:t>A written Organic System Plan describing the practices and substances to be used</a:t>
            </a:r>
            <a:r>
              <a:rPr lang="en-US" dirty="0" smtClean="0"/>
              <a:t>.”</a:t>
            </a:r>
            <a:endParaRPr lang="en-US" dirty="0"/>
          </a:p>
          <a:p>
            <a:endParaRPr lang="en-US" dirty="0"/>
          </a:p>
          <a:p>
            <a:r>
              <a:rPr lang="en-US" dirty="0"/>
              <a:t>To learn more about the becoming certified to the USDA organic standards and to find a certifying agent, visit </a:t>
            </a:r>
            <a:r>
              <a:rPr lang="en-US" dirty="0">
                <a:hlinkClick r:id="rId3"/>
              </a:rPr>
              <a:t>http://1.usa.gov/organic-certification</a:t>
            </a:r>
            <a:r>
              <a:rPr lang="en-US" dirty="0"/>
              <a:t> </a:t>
            </a:r>
          </a:p>
        </p:txBody>
      </p:sp>
      <p:sp>
        <p:nvSpPr>
          <p:cNvPr id="4" name="Slide Number Placeholder 3"/>
          <p:cNvSpPr>
            <a:spLocks noGrp="1"/>
          </p:cNvSpPr>
          <p:nvPr>
            <p:ph type="sldNum" sz="quarter" idx="10"/>
          </p:nvPr>
        </p:nvSpPr>
        <p:spPr/>
        <p:txBody>
          <a:bodyPr/>
          <a:lstStyle/>
          <a:p>
            <a:fld id="{EFA6467E-74C8-4ED7-9F59-F69EBCBC09D3}" type="slidenum">
              <a:rPr lang="en-US" smtClean="0"/>
              <a:pPr/>
              <a:t>20</a:t>
            </a:fld>
            <a:endParaRPr lang="en-US" dirty="0"/>
          </a:p>
        </p:txBody>
      </p:sp>
    </p:spTree>
    <p:extLst>
      <p:ext uri="{BB962C8B-B14F-4D97-AF65-F5344CB8AC3E}">
        <p14:creationId xmlns:p14="http://schemas.microsoft.com/office/powerpoint/2010/main" val="1765347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21</a:t>
            </a:fld>
            <a:endParaRPr lang="en-US" dirty="0"/>
          </a:p>
        </p:txBody>
      </p:sp>
    </p:spTree>
    <p:extLst>
      <p:ext uri="{BB962C8B-B14F-4D97-AF65-F5344CB8AC3E}">
        <p14:creationId xmlns:p14="http://schemas.microsoft.com/office/powerpoint/2010/main" val="778888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National</a:t>
            </a:r>
            <a:r>
              <a:rPr lang="en-US" baseline="0" dirty="0" smtClean="0"/>
              <a:t> Organic Program (NOP) </a:t>
            </a:r>
            <a:r>
              <a:rPr lang="en-US" dirty="0" smtClean="0"/>
              <a:t>Final Rule, Subpart G includes the </a:t>
            </a:r>
            <a:r>
              <a:rPr lang="en-US" dirty="0">
                <a:hlinkClick r:id="rId3"/>
              </a:rPr>
              <a:t>National List of  Allowed and Prohibited Substances</a:t>
            </a:r>
            <a:r>
              <a:rPr lang="en-US" dirty="0"/>
              <a:t>. This list has several sections, describing generic synthetic substances allowed for use  in organic crop and livestock production and processing, as well as lists of non-synthetic substances prohibited for us in organic crop or livestock production or processing. </a:t>
            </a:r>
            <a:endParaRPr lang="en-US" dirty="0" smtClean="0">
              <a:solidFill>
                <a:schemeClr val="tx1"/>
              </a:solidFill>
            </a:endParaRPr>
          </a:p>
          <a:p>
            <a:endParaRPr lang="en-US" dirty="0" smtClean="0"/>
          </a:p>
          <a:p>
            <a:r>
              <a:rPr lang="en-US" dirty="0" smtClean="0"/>
              <a:t>The </a:t>
            </a:r>
            <a:r>
              <a:rPr lang="en-US" i="1" dirty="0" smtClean="0"/>
              <a:t>OMRI Products List</a:t>
            </a:r>
            <a:r>
              <a:rPr lang="en-US" dirty="0" smtClean="0"/>
              <a:t> is a directory of all products OMRI (Organic Materials Review Institute)</a:t>
            </a:r>
            <a:r>
              <a:rPr lang="en-US" baseline="0" dirty="0" smtClean="0"/>
              <a:t> </a:t>
            </a:r>
            <a:r>
              <a:rPr lang="en-US" dirty="0" smtClean="0"/>
              <a:t>has determined are allowed for use in organic production, processing, and handling according to the USDA</a:t>
            </a:r>
            <a:r>
              <a:rPr lang="en-US" baseline="0" dirty="0" smtClean="0"/>
              <a:t> National Organic Program. </a:t>
            </a:r>
            <a:r>
              <a:rPr lang="en-US" dirty="0" smtClean="0"/>
              <a:t>The </a:t>
            </a:r>
            <a:r>
              <a:rPr lang="en-US" i="1" dirty="0" smtClean="0"/>
              <a:t>OMRI Generic Materials List</a:t>
            </a:r>
            <a:r>
              <a:rPr lang="en-US" dirty="0" smtClean="0"/>
              <a:t>© is a catalog of over 900 substances that are Allowed, Allowed with Restrictions, or Prohibited for use in organic agriculture and food processing. </a:t>
            </a:r>
          </a:p>
          <a:p>
            <a:endParaRPr lang="en-US" dirty="0" smtClean="0"/>
          </a:p>
          <a:p>
            <a:r>
              <a:rPr lang="en-US" dirty="0" smtClean="0"/>
              <a:t>OMRI also offers </a:t>
            </a:r>
            <a:r>
              <a:rPr lang="en-US" dirty="0"/>
              <a:t>a brand name product review program, where suppliers of agricultural inputs (both single ingredient and blends) can have their proprietary active and inert ingredients reviewed as being compliant with National Organic Program regulations. The input suppliers pay for this service. While the OMRI listed seal can help you determine what is approved for use, not all approved product suppliers have paid OMRI to have their products reviewed and there may be other products that are acceptable as well. </a:t>
            </a:r>
          </a:p>
          <a:p>
            <a:endParaRPr lang="en-US" dirty="0"/>
          </a:p>
          <a:p>
            <a:r>
              <a:rPr lang="en-US" dirty="0"/>
              <a:t>Always check with your certification agency before using any product, to verify </a:t>
            </a:r>
            <a:r>
              <a:rPr lang="en-US" dirty="0" smtClean="0"/>
              <a:t>that the </a:t>
            </a:r>
            <a:r>
              <a:rPr lang="en-US" dirty="0"/>
              <a:t>specific brand name product and formulation is approved in organic production</a:t>
            </a:r>
            <a:r>
              <a:rPr lang="en-US" dirty="0" smtClean="0"/>
              <a: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22</a:t>
            </a:fld>
            <a:endParaRPr lang="en-US" dirty="0"/>
          </a:p>
        </p:txBody>
      </p:sp>
      <p:sp>
        <p:nvSpPr>
          <p:cNvPr id="5" name="TextBox 4"/>
          <p:cNvSpPr txBox="1"/>
          <p:nvPr/>
        </p:nvSpPr>
        <p:spPr>
          <a:xfrm>
            <a:off x="1416327" y="3928333"/>
            <a:ext cx="2723007" cy="229623"/>
          </a:xfrm>
          <a:prstGeom prst="rect">
            <a:avLst/>
          </a:prstGeom>
          <a:noFill/>
        </p:spPr>
        <p:txBody>
          <a:bodyPr wrap="none" lIns="90242" tIns="45121" rIns="90242" bIns="45121" rtlCol="0">
            <a:spAutoFit/>
          </a:bodyPr>
          <a:lstStyle/>
          <a:p>
            <a:r>
              <a:rPr lang="en-US" sz="900" i="1" dirty="0"/>
              <a:t>Guidebook for Organic Certification</a:t>
            </a:r>
            <a:r>
              <a:rPr lang="en-US" sz="900" dirty="0"/>
              <a:t>, July 2011, MOSES</a:t>
            </a:r>
          </a:p>
        </p:txBody>
      </p:sp>
    </p:spTree>
    <p:extLst>
      <p:ext uri="{BB962C8B-B14F-4D97-AF65-F5344CB8AC3E}">
        <p14:creationId xmlns:p14="http://schemas.microsoft.com/office/powerpoint/2010/main" val="3878185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23</a:t>
            </a:fld>
            <a:endParaRPr lang="en-US" dirty="0"/>
          </a:p>
        </p:txBody>
      </p:sp>
    </p:spTree>
    <p:extLst>
      <p:ext uri="{BB962C8B-B14F-4D97-AF65-F5344CB8AC3E}">
        <p14:creationId xmlns:p14="http://schemas.microsoft.com/office/powerpoint/2010/main" val="548096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568">
              <a:defRPr/>
            </a:pPr>
            <a:r>
              <a:rPr lang="en-US" dirty="0" smtClean="0"/>
              <a:t>Step 1  Producer or handler adopts organic practices; submits application and fees to certifying agent</a:t>
            </a:r>
          </a:p>
          <a:p>
            <a:pPr defTabSz="919568">
              <a:defRPr/>
            </a:pPr>
            <a:endParaRPr lang="en-US" dirty="0" smtClean="0"/>
          </a:p>
          <a:p>
            <a:pPr defTabSz="919568">
              <a:defRPr/>
            </a:pPr>
            <a:r>
              <a:rPr lang="en-US" dirty="0" smtClean="0"/>
              <a:t>Step 2. Certifying agent reviews applications to verify that practices comply with USDA organic regulations </a:t>
            </a:r>
          </a:p>
          <a:p>
            <a:pPr defTabSz="919568">
              <a:defRPr/>
            </a:pPr>
            <a:endParaRPr lang="en-US" dirty="0" smtClean="0"/>
          </a:p>
          <a:p>
            <a:pPr defTabSz="919568">
              <a:defRPr/>
            </a:pPr>
            <a:r>
              <a:rPr lang="en-US" dirty="0" smtClean="0"/>
              <a:t>Step 3. Inspector conducts an on-site inspection of the applicant’s operation</a:t>
            </a:r>
          </a:p>
          <a:p>
            <a:pPr defTabSz="919568">
              <a:defRPr/>
            </a:pPr>
            <a:endParaRPr lang="en-US" dirty="0" smtClean="0"/>
          </a:p>
          <a:p>
            <a:pPr defTabSz="919568">
              <a:defRPr/>
            </a:pPr>
            <a:r>
              <a:rPr lang="en-US" dirty="0" smtClean="0"/>
              <a:t>Step 4. Certifying agent reviews the application and the inspector’s report to determine if the applicant complies with the USDA organic regulations </a:t>
            </a:r>
          </a:p>
          <a:p>
            <a:pPr defTabSz="919568">
              <a:defRPr/>
            </a:pPr>
            <a:endParaRPr lang="en-US" dirty="0" smtClean="0"/>
          </a:p>
          <a:p>
            <a:pPr defTabSz="919568">
              <a:defRPr/>
            </a:pPr>
            <a:r>
              <a:rPr lang="en-US" dirty="0" smtClean="0"/>
              <a:t>Step 5. Certifying agent issue organic certificate</a:t>
            </a:r>
          </a:p>
          <a:p>
            <a:pPr defTabSz="919568">
              <a:defRPr/>
            </a:pPr>
            <a:endParaRPr lang="en-US" dirty="0" smtClean="0"/>
          </a:p>
          <a:p>
            <a:pPr defTabSz="919568">
              <a:defRPr/>
            </a:pPr>
            <a:r>
              <a:rPr lang="en-US" dirty="0" smtClean="0"/>
              <a:t>“Certifying </a:t>
            </a:r>
            <a:r>
              <a:rPr lang="en-US" dirty="0"/>
              <a:t>agents first review your written application in order to ensure that practices comply with organic regulations. They will also schedule a qualified inspector to visit your operation to verify that you are following your </a:t>
            </a:r>
            <a:r>
              <a:rPr lang="en-US" dirty="0" smtClean="0"/>
              <a:t>Organic System Plan (OSP), </a:t>
            </a:r>
            <a:r>
              <a:rPr lang="en-US" dirty="0"/>
              <a:t>maintaining appropriate records, and meeting all requirements of the USDA organic regulations. Afterward, the certifying agent reviews the inspector’s report. If the written application and the inspection report show that your operation complies with the organic regulations, the certifying agent will grant an organic certificate to your operation</a:t>
            </a:r>
            <a:r>
              <a:rPr lang="en-US" dirty="0" smtClean="0"/>
              <a:t>.”</a:t>
            </a:r>
          </a:p>
          <a:p>
            <a:pPr defTabSz="919568">
              <a:defRPr/>
            </a:pPr>
            <a:endParaRPr lang="en-US" dirty="0" smtClean="0"/>
          </a:p>
          <a:p>
            <a:pPr defTabSz="919568">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24</a:t>
            </a:fld>
            <a:endParaRPr lang="en-US" dirty="0"/>
          </a:p>
        </p:txBody>
      </p:sp>
    </p:spTree>
    <p:extLst>
      <p:ext uri="{BB962C8B-B14F-4D97-AF65-F5344CB8AC3E}">
        <p14:creationId xmlns:p14="http://schemas.microsoft.com/office/powerpoint/2010/main" val="2735274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a:t>
            </a:r>
            <a:r>
              <a:rPr lang="en-US" dirty="0"/>
              <a:t>certification will need to be renewed each year. Your certifying agent will request recertification fees and an updated application (including an </a:t>
            </a:r>
            <a:r>
              <a:rPr lang="en-US" dirty="0" smtClean="0"/>
              <a:t>Organic System Plan) </a:t>
            </a:r>
            <a:r>
              <a:rPr lang="en-US" dirty="0"/>
              <a:t>that reflects any changes since your initial certification. The certifying agent will also schedule a qualified inspector to visit your farm or business to verify that you are following your updated </a:t>
            </a:r>
            <a:r>
              <a:rPr lang="en-US" dirty="0" smtClean="0"/>
              <a:t>Organic System Plan, maintaining </a:t>
            </a:r>
            <a:r>
              <a:rPr lang="en-US" dirty="0"/>
              <a:t>appropriate records, and meeting all requirements of the USDA organic regulations. Most inspections are scheduled with you in advance, but some inspections are unannounced. The inspector then submits a report to the certifier, and, as described in the steps above, the certifier makes the certification decision based on information provided in the report and </a:t>
            </a:r>
            <a:r>
              <a:rPr lang="en-US" dirty="0" smtClean="0"/>
              <a:t>your Organic System Plan.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25</a:t>
            </a:fld>
            <a:endParaRPr lang="en-US" dirty="0"/>
          </a:p>
        </p:txBody>
      </p:sp>
    </p:spTree>
    <p:extLst>
      <p:ext uri="{BB962C8B-B14F-4D97-AF65-F5344CB8AC3E}">
        <p14:creationId xmlns:p14="http://schemas.microsoft.com/office/powerpoint/2010/main" val="1360693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“Organic </a:t>
            </a:r>
            <a:r>
              <a:rPr lang="en-US" dirty="0"/>
              <a:t>products are grown on land that has not had prohibited substances used on it for a minimum of three years prior to the HARVEST of the crop. Prohibited substances are typically synthetic substances that are not allowed under the law, and include chemical fertilizers, synthetic herbicides, and insecticides. It is important to document, as close as possible, the last date of prohibited substance application. This proves to the certification agency when 36 months without prohibited applications has passed, and when the crop can be harvested and sold as organic</a:t>
            </a:r>
            <a:r>
              <a:rPr lang="en-US" dirty="0" smtClean="0"/>
              <a:t>.”</a:t>
            </a:r>
            <a:endParaRPr lang="en-US" dirty="0"/>
          </a:p>
        </p:txBody>
      </p:sp>
      <p:sp>
        <p:nvSpPr>
          <p:cNvPr id="4" name="Slide Number Placeholder 3"/>
          <p:cNvSpPr>
            <a:spLocks noGrp="1"/>
          </p:cNvSpPr>
          <p:nvPr>
            <p:ph type="sldNum" sz="quarter" idx="10"/>
          </p:nvPr>
        </p:nvSpPr>
        <p:spPr/>
        <p:txBody>
          <a:bodyPr/>
          <a:lstStyle/>
          <a:p>
            <a:fld id="{EFA6467E-74C8-4ED7-9F59-F69EBCBC09D3}" type="slidenum">
              <a:rPr lang="en-US" smtClean="0"/>
              <a:pPr/>
              <a:t>26</a:t>
            </a:fld>
            <a:endParaRPr lang="en-US" dirty="0"/>
          </a:p>
        </p:txBody>
      </p:sp>
    </p:spTree>
    <p:extLst>
      <p:ext uri="{BB962C8B-B14F-4D97-AF65-F5344CB8AC3E}">
        <p14:creationId xmlns:p14="http://schemas.microsoft.com/office/powerpoint/2010/main" val="1481809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 </a:t>
            </a:r>
            <a:r>
              <a:rPr lang="en-US" dirty="0"/>
              <a:t>certification costs or fees vary widely depending on the certifying agent and the size, type, and complexity of your operation. Certification costs may range from a few hundred to several thousand dollars. Before you apply, it is important to understand your certifier’s fee structure and billing cycle. Typically, there is an application fee, annual renewal fee, assessment on annual production or sales, and inspection fees.</a:t>
            </a:r>
          </a:p>
          <a:p>
            <a:endParaRPr lang="en-US" dirty="0"/>
          </a:p>
          <a:p>
            <a:r>
              <a:rPr lang="en-US" dirty="0"/>
              <a:t>Once you are certified, the USDA Organic Certification Cost-Share Programs can reimburse you up to 75 percent of your certification costs. To learn more about this and other financial assistance programs, </a:t>
            </a:r>
            <a:r>
              <a:rPr lang="en-US" dirty="0" smtClean="0"/>
              <a:t>visit </a:t>
            </a:r>
            <a:r>
              <a:rPr lang="en-US" dirty="0" smtClean="0">
                <a:hlinkClick r:id="rId3"/>
              </a:rPr>
              <a:t>www.ams.usda.gov/</a:t>
            </a:r>
            <a:r>
              <a:rPr lang="en-US" dirty="0" err="1" smtClean="0">
                <a:hlinkClick r:id="rId3"/>
              </a:rPr>
              <a:t>NOPFinancialAssistance</a:t>
            </a:r>
            <a:r>
              <a:rPr lang="en-US" dirty="0" smtClean="0"/>
              <a:t>“  </a:t>
            </a:r>
            <a:endParaRPr lang="en-US" dirty="0"/>
          </a:p>
        </p:txBody>
      </p:sp>
      <p:sp>
        <p:nvSpPr>
          <p:cNvPr id="4" name="Slide Number Placeholder 3"/>
          <p:cNvSpPr>
            <a:spLocks noGrp="1"/>
          </p:cNvSpPr>
          <p:nvPr>
            <p:ph type="sldNum" sz="quarter" idx="10"/>
          </p:nvPr>
        </p:nvSpPr>
        <p:spPr/>
        <p:txBody>
          <a:bodyPr/>
          <a:lstStyle/>
          <a:p>
            <a:fld id="{EFA6467E-74C8-4ED7-9F59-F69EBCBC09D3}" type="slidenum">
              <a:rPr lang="en-US" smtClean="0"/>
              <a:pPr/>
              <a:t>27</a:t>
            </a:fld>
            <a:endParaRPr lang="en-US" dirty="0"/>
          </a:p>
        </p:txBody>
      </p:sp>
    </p:spTree>
    <p:extLst>
      <p:ext uri="{BB962C8B-B14F-4D97-AF65-F5344CB8AC3E}">
        <p14:creationId xmlns:p14="http://schemas.microsoft.com/office/powerpoint/2010/main" val="2110008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discuss an example of the costs associated with becoming</a:t>
            </a:r>
            <a:r>
              <a:rPr lang="en-US" baseline="0" dirty="0" smtClean="0"/>
              <a:t> certified using examples from the </a:t>
            </a:r>
            <a:r>
              <a:rPr lang="en-US" baseline="0" dirty="0" err="1" smtClean="0"/>
              <a:t>Ecocert</a:t>
            </a:r>
            <a:r>
              <a:rPr lang="en-US" baseline="0" dirty="0" smtClean="0"/>
              <a:t> ICO.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28</a:t>
            </a:fld>
            <a:endParaRPr lang="en-US" dirty="0"/>
          </a:p>
        </p:txBody>
      </p:sp>
    </p:spTree>
    <p:extLst>
      <p:ext uri="{BB962C8B-B14F-4D97-AF65-F5344CB8AC3E}">
        <p14:creationId xmlns:p14="http://schemas.microsoft.com/office/powerpoint/2010/main" val="1345687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7148" indent="-287365" eaLnBrk="0" hangingPunct="0">
              <a:defRPr>
                <a:solidFill>
                  <a:schemeClr val="tx1"/>
                </a:solidFill>
                <a:latin typeface="Arial" pitchFamily="34" charset="0"/>
                <a:ea typeface="ＭＳ Ｐゴシック" pitchFamily="34" charset="-128"/>
              </a:defRPr>
            </a:lvl2pPr>
            <a:lvl3pPr marL="1149459" indent="-229891" eaLnBrk="0" hangingPunct="0">
              <a:defRPr>
                <a:solidFill>
                  <a:schemeClr val="tx1"/>
                </a:solidFill>
                <a:latin typeface="Arial" pitchFamily="34" charset="0"/>
                <a:ea typeface="ＭＳ Ｐゴシック" pitchFamily="34" charset="-128"/>
              </a:defRPr>
            </a:lvl3pPr>
            <a:lvl4pPr marL="1609243" indent="-229891" eaLnBrk="0" hangingPunct="0">
              <a:defRPr>
                <a:solidFill>
                  <a:schemeClr val="tx1"/>
                </a:solidFill>
                <a:latin typeface="Arial" pitchFamily="34" charset="0"/>
                <a:ea typeface="ＭＳ Ｐゴシック" pitchFamily="34" charset="-128"/>
              </a:defRPr>
            </a:lvl4pPr>
            <a:lvl5pPr marL="2069027" indent="-229891" eaLnBrk="0" hangingPunct="0">
              <a:defRPr>
                <a:solidFill>
                  <a:schemeClr val="tx1"/>
                </a:solidFill>
                <a:latin typeface="Arial" pitchFamily="34" charset="0"/>
                <a:ea typeface="ＭＳ Ｐゴシック" pitchFamily="34" charset="-128"/>
              </a:defRPr>
            </a:lvl5pPr>
            <a:lvl6pPr marL="2528810" indent="-22989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88594" indent="-229891" eaLnBrk="0" fontAlgn="base" hangingPunct="0">
              <a:spcBef>
                <a:spcPct val="0"/>
              </a:spcBef>
              <a:spcAft>
                <a:spcPct val="0"/>
              </a:spcAft>
              <a:defRPr>
                <a:solidFill>
                  <a:schemeClr val="tx1"/>
                </a:solidFill>
                <a:latin typeface="Arial" pitchFamily="34" charset="0"/>
                <a:ea typeface="ＭＳ Ｐゴシック" pitchFamily="34" charset="-128"/>
              </a:defRPr>
            </a:lvl7pPr>
            <a:lvl8pPr marL="3448378" indent="-229891" eaLnBrk="0" fontAlgn="base" hangingPunct="0">
              <a:spcBef>
                <a:spcPct val="0"/>
              </a:spcBef>
              <a:spcAft>
                <a:spcPct val="0"/>
              </a:spcAft>
              <a:defRPr>
                <a:solidFill>
                  <a:schemeClr val="tx1"/>
                </a:solidFill>
                <a:latin typeface="Arial" pitchFamily="34" charset="0"/>
                <a:ea typeface="ＭＳ Ｐゴシック" pitchFamily="34" charset="-128"/>
              </a:defRPr>
            </a:lvl8pPr>
            <a:lvl9pPr marL="3908162" indent="-22989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4CFDD6C-F57B-4A9D-8A3C-BD8C6311110F}" type="slidenum">
              <a:rPr lang="en-US" altLang="en-US" smtClean="0"/>
              <a:pPr eaLnBrk="1" hangingPunct="1"/>
              <a:t>29</a:t>
            </a:fld>
            <a:endParaRPr lang="en-US" alt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9568">
              <a:defRPr/>
            </a:pPr>
            <a:r>
              <a:rPr lang="en-US" dirty="0" err="1"/>
              <a:t>eOrganic</a:t>
            </a:r>
            <a:r>
              <a:rPr lang="en-US" dirty="0"/>
              <a:t> is an </a:t>
            </a:r>
            <a:r>
              <a:rPr lang="en-US" dirty="0" err="1"/>
              <a:t>eXtension</a:t>
            </a:r>
            <a:r>
              <a:rPr lang="en-US" dirty="0"/>
              <a:t> Community of Practice</a:t>
            </a:r>
            <a:r>
              <a:rPr lang="en-US" altLang="en-US" dirty="0">
                <a:ea typeface="ＭＳ Ｐゴシック" pitchFamily="34" charset="-128"/>
              </a:rPr>
              <a:t> and is the community workspace for organic and sustainable agriculture.  </a:t>
            </a:r>
            <a:r>
              <a:rPr lang="en-US" altLang="en-US" dirty="0" err="1">
                <a:ea typeface="ＭＳ Ｐゴシック" pitchFamily="34" charset="-128"/>
              </a:rPr>
              <a:t>eOrganic</a:t>
            </a:r>
            <a:r>
              <a:rPr lang="en-US" altLang="en-US" dirty="0">
                <a:ea typeface="ＭＳ Ｐゴシック" pitchFamily="34" charset="-128"/>
              </a:rPr>
              <a:t> is funded by CSREES Integrated Organic Program and </a:t>
            </a:r>
            <a:r>
              <a:rPr lang="en-US" altLang="en-US" dirty="0" err="1">
                <a:ea typeface="ＭＳ Ｐゴシック" pitchFamily="34" charset="-128"/>
              </a:rPr>
              <a:t>eXtension</a:t>
            </a:r>
            <a:r>
              <a:rPr lang="en-US" altLang="en-US" dirty="0">
                <a:ea typeface="ＭＳ Ｐゴシック" pitchFamily="34" charset="-128"/>
              </a:rPr>
              <a:t>, with management provided for several years by Oregon State University’s Department of Horticulture (Dr. Alex Stone served as the </a:t>
            </a:r>
            <a:r>
              <a:rPr lang="en-US" dirty="0"/>
              <a:t>Community of Practice leader of </a:t>
            </a:r>
            <a:r>
              <a:rPr lang="en-US" dirty="0" err="1"/>
              <a:t>eOrganic</a:t>
            </a:r>
            <a:r>
              <a:rPr lang="en-US" dirty="0"/>
              <a:t> since its inception in 2007).  Starting January 1, 2014, Dr. Fabian </a:t>
            </a:r>
            <a:r>
              <a:rPr lang="en-US" dirty="0" err="1"/>
              <a:t>Menalled</a:t>
            </a:r>
            <a:r>
              <a:rPr lang="en-US" dirty="0"/>
              <a:t>, Associate Professor in Weed Ecology and Management at the Department of Land Resources and Environmental Sciences, Montana State University, assumed the role of </a:t>
            </a:r>
            <a:r>
              <a:rPr lang="en-US" dirty="0" err="1"/>
              <a:t>eOrganic</a:t>
            </a:r>
            <a:r>
              <a:rPr lang="en-US" dirty="0"/>
              <a:t> Community of Practice Leader.  </a:t>
            </a:r>
          </a:p>
          <a:p>
            <a:pPr defTabSz="919568">
              <a:defRPr/>
            </a:pPr>
            <a:endParaRPr lang="en-US" dirty="0"/>
          </a:p>
          <a:p>
            <a:pPr defTabSz="919568">
              <a:defRPr/>
            </a:pPr>
            <a:r>
              <a:rPr lang="en-US" dirty="0"/>
              <a:t>In Illinois, Dr. Michelle Wander and Deborah Cavanaugh-Grant served on the initial planning committee.  Deborah served on the </a:t>
            </a:r>
            <a:r>
              <a:rPr lang="en-US" dirty="0" err="1"/>
              <a:t>eOrganic</a:t>
            </a:r>
            <a:r>
              <a:rPr lang="en-US" dirty="0"/>
              <a:t> Administrative Committee until 2011, Michelle continues to serve. An aside - at the 2006 </a:t>
            </a:r>
            <a:r>
              <a:rPr lang="en-US" altLang="ko-KR" dirty="0" err="1">
                <a:ea typeface="Gulim" pitchFamily="34" charset="-127"/>
              </a:rPr>
              <a:t>Ecofarm</a:t>
            </a:r>
            <a:r>
              <a:rPr lang="en-US" altLang="ko-KR" dirty="0">
                <a:ea typeface="Gulim" pitchFamily="34" charset="-127"/>
              </a:rPr>
              <a:t> conference, Michelle said “We should do an organic </a:t>
            </a:r>
            <a:r>
              <a:rPr lang="en-US" altLang="ko-KR" dirty="0" err="1">
                <a:ea typeface="Gulim" pitchFamily="34" charset="-127"/>
              </a:rPr>
              <a:t>eXtension</a:t>
            </a:r>
            <a:r>
              <a:rPr lang="en-US" altLang="ko-KR" dirty="0">
                <a:ea typeface="Gulim" pitchFamily="34" charset="-127"/>
              </a:rPr>
              <a:t> site!”</a:t>
            </a:r>
          </a:p>
          <a:p>
            <a:pPr defTabSz="919568">
              <a:defRPr/>
            </a:pPr>
            <a:endParaRPr lang="en-US" dirty="0"/>
          </a:p>
          <a:p>
            <a:pPr defTabSz="919568">
              <a:defRPr/>
            </a:pPr>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2853622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3914">
            <a:noAutofit/>
          </a:bodyPr>
          <a:lstStyle/>
          <a:p>
            <a:pPr marL="229891" indent="-229891"/>
            <a:endParaRPr lang="en-US" dirty="0"/>
          </a:p>
        </p:txBody>
      </p:sp>
      <p:sp>
        <p:nvSpPr>
          <p:cNvPr id="5" name="Slide Image Placeholder 4"/>
          <p:cNvSpPr>
            <a:spLocks noGrp="1" noRot="1" noChangeAspect="1"/>
          </p:cNvSpPr>
          <p:nvPr>
            <p:ph type="sldImg"/>
          </p:nvPr>
        </p:nvSpPr>
        <p:spPr>
          <a:xfrm>
            <a:off x="523875" y="508000"/>
            <a:ext cx="3176588" cy="2382838"/>
          </a:xfrm>
        </p:spPr>
      </p:sp>
    </p:spTree>
    <p:extLst>
      <p:ext uri="{BB962C8B-B14F-4D97-AF65-F5344CB8AC3E}">
        <p14:creationId xmlns:p14="http://schemas.microsoft.com/office/powerpoint/2010/main" val="4556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r>
              <a:rPr lang="en-US" dirty="0"/>
              <a:t>We mentioned this before, but let’s reiterate.  As a small organic farm, if you make less than $5,000 in gross annual organic sales, you don’t need to be certified to sell, label, or represent your products as organic. However, you may not use the USDA organic seal on your products of refer to them as certified organic.  </a:t>
            </a:r>
          </a:p>
          <a:p>
            <a:pPr lvl="1" algn="l"/>
            <a:endParaRPr lang="en-US" dirty="0"/>
          </a:p>
          <a:p>
            <a:pPr marL="459784" lvl="1" defTabSz="919568">
              <a:defRPr/>
            </a:pPr>
            <a:r>
              <a:rPr lang="en-US" dirty="0"/>
              <a:t>Regarding the Organic System Plan, you are not required to document the specific practices and substances used to produce and/or handle organic products.</a:t>
            </a:r>
          </a:p>
          <a:p>
            <a:pPr marL="459784" lvl="1" defTabSz="919568">
              <a:defRPr/>
            </a:pPr>
            <a:endParaRPr lang="en-US" dirty="0"/>
          </a:p>
          <a:p>
            <a:pPr marL="459784" lvl="1" defTabSz="919568">
              <a:defRPr/>
            </a:pPr>
            <a:r>
              <a:rPr lang="en-US" dirty="0"/>
              <a:t>Other than these two items, you must follow all other requirements in the USDA organic regulations!</a:t>
            </a:r>
          </a:p>
          <a:p>
            <a:pPr lvl="1" algn="l"/>
            <a:endParaRPr lang="en-US" dirty="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30</a:t>
            </a:fld>
            <a:endParaRPr lang="en-US" dirty="0"/>
          </a:p>
        </p:txBody>
      </p:sp>
    </p:spTree>
    <p:extLst>
      <p:ext uri="{BB962C8B-B14F-4D97-AF65-F5344CB8AC3E}">
        <p14:creationId xmlns:p14="http://schemas.microsoft.com/office/powerpoint/2010/main" val="3108056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31</a:t>
            </a:fld>
            <a:endParaRPr lang="en-US" dirty="0"/>
          </a:p>
        </p:txBody>
      </p:sp>
    </p:spTree>
    <p:extLst>
      <p:ext uri="{BB962C8B-B14F-4D97-AF65-F5344CB8AC3E}">
        <p14:creationId xmlns:p14="http://schemas.microsoft.com/office/powerpoint/2010/main" val="2503504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32</a:t>
            </a:fld>
            <a:endParaRPr lang="en-US" dirty="0"/>
          </a:p>
        </p:txBody>
      </p:sp>
    </p:spTree>
    <p:extLst>
      <p:ext uri="{BB962C8B-B14F-4D97-AF65-F5344CB8AC3E}">
        <p14:creationId xmlns:p14="http://schemas.microsoft.com/office/powerpoint/2010/main" val="4236491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33</a:t>
            </a:fld>
            <a:endParaRPr lang="en-US" dirty="0"/>
          </a:p>
        </p:txBody>
      </p:sp>
    </p:spTree>
    <p:extLst>
      <p:ext uri="{BB962C8B-B14F-4D97-AF65-F5344CB8AC3E}">
        <p14:creationId xmlns:p14="http://schemas.microsoft.com/office/powerpoint/2010/main" val="2166956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34</a:t>
            </a:fld>
            <a:endParaRPr lang="en-US" dirty="0"/>
          </a:p>
        </p:txBody>
      </p:sp>
    </p:spTree>
    <p:extLst>
      <p:ext uri="{BB962C8B-B14F-4D97-AF65-F5344CB8AC3E}">
        <p14:creationId xmlns:p14="http://schemas.microsoft.com/office/powerpoint/2010/main" val="4100274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35</a:t>
            </a:fld>
            <a:endParaRPr lang="en-US" dirty="0"/>
          </a:p>
        </p:txBody>
      </p:sp>
    </p:spTree>
    <p:extLst>
      <p:ext uri="{BB962C8B-B14F-4D97-AF65-F5344CB8AC3E}">
        <p14:creationId xmlns:p14="http://schemas.microsoft.com/office/powerpoint/2010/main" val="1171526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9568">
              <a:defRPr/>
            </a:pPr>
            <a:r>
              <a:rPr lang="en-US" dirty="0" smtClean="0"/>
              <a:t>“There are many benefits of organic production and certification. These</a:t>
            </a:r>
            <a:r>
              <a:rPr lang="en-US" baseline="0" dirty="0" smtClean="0"/>
              <a:t> can include:</a:t>
            </a:r>
          </a:p>
          <a:p>
            <a:pPr defTabSz="919568">
              <a:defRPr/>
            </a:pPr>
            <a:endParaRPr lang="en-US" dirty="0" smtClean="0"/>
          </a:p>
          <a:p>
            <a:pPr marL="172419" indent="-172419">
              <a:buFont typeface="Arial" panose="020B0604020202020204" pitchFamily="34" charset="0"/>
              <a:buChar char="•"/>
            </a:pPr>
            <a:r>
              <a:rPr lang="en-US" dirty="0"/>
              <a:t>Access to the organic marketplace, where there is the potential to receive a premium price for your product. </a:t>
            </a:r>
          </a:p>
          <a:p>
            <a:pPr marL="172419" indent="-172419">
              <a:buFont typeface="Arial" panose="020B0604020202020204" pitchFamily="34" charset="0"/>
              <a:buChar char="•"/>
            </a:pPr>
            <a:r>
              <a:rPr lang="en-US" dirty="0"/>
              <a:t>Strong growth in market demand for all types of organic products. </a:t>
            </a:r>
          </a:p>
          <a:p>
            <a:pPr marL="172419" indent="-172419">
              <a:buFont typeface="Arial" panose="020B0604020202020204" pitchFamily="34" charset="0"/>
              <a:buChar char="•"/>
            </a:pPr>
            <a:r>
              <a:rPr lang="en-US" dirty="0"/>
              <a:t>Research studies show added health benefits from consuming organic food. </a:t>
            </a:r>
          </a:p>
          <a:p>
            <a:pPr marL="172419" indent="-172419">
              <a:buFont typeface="Arial" panose="020B0604020202020204" pitchFamily="34" charset="0"/>
              <a:buChar char="•"/>
            </a:pPr>
            <a:r>
              <a:rPr lang="en-US" dirty="0"/>
              <a:t>Improved soil and water quality through enhanced management and reduction of synthetic chemicals. </a:t>
            </a:r>
          </a:p>
          <a:p>
            <a:pPr marL="172419" indent="-172419">
              <a:buFont typeface="Arial" panose="020B0604020202020204" pitchFamily="34" charset="0"/>
              <a:buChar char="•"/>
            </a:pPr>
            <a:r>
              <a:rPr lang="en-US" dirty="0"/>
              <a:t>Farmer satisfaction in the knowledge that their farming systems are continually improving their natural resources and leaving their soil more fertile and resilient for future generations. </a:t>
            </a:r>
          </a:p>
          <a:p>
            <a:pPr marL="172419" indent="-172419">
              <a:buFont typeface="Arial" panose="020B0604020202020204" pitchFamily="34" charset="0"/>
              <a:buChar char="•"/>
            </a:pPr>
            <a:r>
              <a:rPr lang="en-US" dirty="0"/>
              <a:t>Reduced handling of potentially hazardous and expensive agricultural chemicals. </a:t>
            </a:r>
          </a:p>
          <a:p>
            <a:pPr marL="172419" indent="-172419">
              <a:buFont typeface="Arial" panose="020B0604020202020204" pitchFamily="34" charset="0"/>
              <a:buChar char="•"/>
            </a:pPr>
            <a:r>
              <a:rPr lang="en-US" dirty="0"/>
              <a:t>Increased profits due to reduced off-farm inputs. </a:t>
            </a:r>
            <a:endParaRPr lang="en-US" dirty="0" smtClean="0"/>
          </a:p>
          <a:p>
            <a:pPr marL="172419" indent="-172419">
              <a:buFont typeface="Arial" panose="020B0604020202020204" pitchFamily="34" charset="0"/>
              <a:buChar char="•"/>
            </a:pPr>
            <a:r>
              <a:rPr lang="en-US" dirty="0" smtClean="0"/>
              <a:t>Yearly </a:t>
            </a:r>
            <a:r>
              <a:rPr lang="en-US" dirty="0"/>
              <a:t>documentation of production activities provides a historical reference and contributes to the development of effective farm plans</a:t>
            </a:r>
            <a:r>
              <a:rPr lang="en-US" dirty="0" smtClean="0"/>
              <a:t>.”</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36</a:t>
            </a:fld>
            <a:endParaRPr lang="en-US" dirty="0"/>
          </a:p>
        </p:txBody>
      </p:sp>
    </p:spTree>
    <p:extLst>
      <p:ext uri="{BB962C8B-B14F-4D97-AF65-F5344CB8AC3E}">
        <p14:creationId xmlns:p14="http://schemas.microsoft.com/office/powerpoint/2010/main" val="1069642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37</a:t>
            </a:fld>
            <a:endParaRPr lang="en-US"/>
          </a:p>
        </p:txBody>
      </p:sp>
    </p:spTree>
    <p:extLst>
      <p:ext uri="{BB962C8B-B14F-4D97-AF65-F5344CB8AC3E}">
        <p14:creationId xmlns:p14="http://schemas.microsoft.com/office/powerpoint/2010/main" val="643779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38</a:t>
            </a:fld>
            <a:endParaRPr lang="en-US"/>
          </a:p>
        </p:txBody>
      </p:sp>
    </p:spTree>
    <p:extLst>
      <p:ext uri="{BB962C8B-B14F-4D97-AF65-F5344CB8AC3E}">
        <p14:creationId xmlns:p14="http://schemas.microsoft.com/office/powerpoint/2010/main" val="85313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endParaRPr lang="en-US" dirty="0" smtClean="0"/>
          </a:p>
        </p:txBody>
      </p:sp>
      <p:sp>
        <p:nvSpPr>
          <p:cNvPr id="4" name="Slide Number Placeholder 3"/>
          <p:cNvSpPr>
            <a:spLocks noGrp="1"/>
          </p:cNvSpPr>
          <p:nvPr>
            <p:ph type="sldNum" sz="quarter" idx="10"/>
          </p:nvPr>
        </p:nvSpPr>
        <p:spPr/>
        <p:txBody>
          <a:bodyPr/>
          <a:lstStyle/>
          <a:p>
            <a:fld id="{EC6EAC7D-5A89-47C2-8ABA-56C9C2DEF7A4}" type="slidenum">
              <a:rPr lang="en-US" smtClean="0"/>
              <a:pPr/>
              <a:t>4</a:t>
            </a:fld>
            <a:endParaRPr lang="en-US"/>
          </a:p>
        </p:txBody>
      </p:sp>
    </p:spTree>
    <p:extLst>
      <p:ext uri="{BB962C8B-B14F-4D97-AF65-F5344CB8AC3E}">
        <p14:creationId xmlns:p14="http://schemas.microsoft.com/office/powerpoint/2010/main" val="906636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372">
              <a:defRPr/>
            </a:pPr>
            <a:r>
              <a:rPr lang="en-US" dirty="0" smtClean="0"/>
              <a:t>“Organic </a:t>
            </a:r>
            <a:r>
              <a:rPr lang="en-US" dirty="0"/>
              <a:t>agriculture is the oldest form of agriculture on earth. Farming without the use of petroleum-based chemicals (fertilizers and pesticides) was the sole option for farmers until post-World War II. The war brought with it technologies that were useful for agricultural production. For example, ammonium nitrate used for munitions during WW II evolved into ammonium nitrate fertilizer; organophosphate nerve gas production led to the development of powerful insecticides. These technical advances since WWII have resulted in significant economic benefits as well as environmental and social detriments. Organic agriculture seeks to utilize those advances that consistently yield benefits (new varieties of crops; precision ag. technologies; more efficient machinery) while discarding those methods that have led to negative impacts on society and the environment, such as pesticide pollution and insect pest resistance. Instead of using synthetic fertilizers and pesticides, organic farmers utilize crop rotations, cover crops, and natural-based products to maintain or enhance soil fertility. These farmers rely on biological, cultural and physical methods to limit pest expansion and increase populations of beneficial insects on their farm. Because genetically modified organisms constitute synthetic inputs and pose unknown risks, GMOs, such as herbicide-resistant seeds, plants, and product ingredients, like GM-lecithin, are disallowed in organic agriculture</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61DF918E-35C8-4D01-95C7-37AF818F620F}" type="slidenum">
              <a:rPr lang="en-US" smtClean="0"/>
              <a:t>5</a:t>
            </a:fld>
            <a:endParaRPr lang="en-US"/>
          </a:p>
        </p:txBody>
      </p:sp>
    </p:spTree>
    <p:extLst>
      <p:ext uri="{BB962C8B-B14F-4D97-AF65-F5344CB8AC3E}">
        <p14:creationId xmlns:p14="http://schemas.microsoft.com/office/powerpoint/2010/main" val="19057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fundamentals of organic farming </a:t>
            </a:r>
            <a:r>
              <a:rPr lang="en-US" dirty="0" smtClean="0"/>
              <a:t>and the ideals of land </a:t>
            </a:r>
            <a:r>
              <a:rPr lang="en-US" dirty="0"/>
              <a:t>stewardship </a:t>
            </a:r>
            <a:r>
              <a:rPr lang="en-US" dirty="0" smtClean="0"/>
              <a:t>are not </a:t>
            </a:r>
            <a:r>
              <a:rPr lang="en-US" dirty="0"/>
              <a:t>new</a:t>
            </a:r>
            <a:r>
              <a:rPr lang="en-US" dirty="0" smtClean="0"/>
              <a:t>.</a:t>
            </a:r>
          </a:p>
          <a:p>
            <a:endParaRPr lang="en-US" dirty="0" smtClean="0"/>
          </a:p>
          <a:p>
            <a:r>
              <a:rPr lang="en-US" dirty="0" smtClean="0"/>
              <a:t>As you know, there was a major shift in agriculture during (and following) WWII as a result </a:t>
            </a:r>
            <a:r>
              <a:rPr lang="en-US" dirty="0"/>
              <a:t>of technological advances made earlier in the century </a:t>
            </a:r>
            <a:r>
              <a:rPr lang="en-US" dirty="0" smtClean="0"/>
              <a:t>as well as </a:t>
            </a:r>
            <a:r>
              <a:rPr lang="en-US" dirty="0"/>
              <a:t>food shortages experienced during the </a:t>
            </a:r>
            <a:r>
              <a:rPr lang="en-US" dirty="0" smtClean="0"/>
              <a:t>war.  Synthetic </a:t>
            </a:r>
            <a:r>
              <a:rPr lang="en-US" dirty="0"/>
              <a:t>fertilizers were affordably manufactured and tractors were quickly replacing manual labor. </a:t>
            </a:r>
          </a:p>
          <a:p>
            <a:endParaRPr lang="en-US" dirty="0" smtClean="0"/>
          </a:p>
          <a:p>
            <a:r>
              <a:rPr lang="en-US" dirty="0" smtClean="0"/>
              <a:t>Some farmers saw the </a:t>
            </a:r>
            <a:r>
              <a:rPr lang="en-US" dirty="0"/>
              <a:t>potential detriment of this industrialized </a:t>
            </a:r>
            <a:r>
              <a:rPr lang="en-US" dirty="0" smtClean="0"/>
              <a:t>farming</a:t>
            </a:r>
            <a:r>
              <a:rPr lang="en-US" dirty="0"/>
              <a:t> </a:t>
            </a:r>
            <a:r>
              <a:rPr lang="en-US" dirty="0" smtClean="0"/>
              <a:t>and</a:t>
            </a:r>
            <a:r>
              <a:rPr lang="en-US" dirty="0"/>
              <a:t> rejected the idea that this was advancement in </a:t>
            </a:r>
            <a:r>
              <a:rPr lang="en-US" dirty="0" smtClean="0"/>
              <a:t>agriculture.  They </a:t>
            </a:r>
            <a:r>
              <a:rPr lang="en-US" dirty="0"/>
              <a:t>began to study and develop methods that increased the long term productivity of their farm system and practiced farming as stewards of the land</a:t>
            </a:r>
            <a:r>
              <a:rPr lang="en-US" dirty="0" smtClean="0"/>
              <a:t>. </a:t>
            </a:r>
            <a:r>
              <a:rPr lang="en-US" dirty="0"/>
              <a:t>This type of </a:t>
            </a:r>
            <a:r>
              <a:rPr lang="en-US" dirty="0" smtClean="0"/>
              <a:t>farming came </a:t>
            </a:r>
            <a:r>
              <a:rPr lang="en-US" dirty="0"/>
              <a:t>to be known as "organic.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1DF918E-35C8-4D01-95C7-37AF818F620F}" type="slidenum">
              <a:rPr lang="en-US" smtClean="0"/>
              <a:t>6</a:t>
            </a:fld>
            <a:endParaRPr lang="en-US"/>
          </a:p>
        </p:txBody>
      </p:sp>
    </p:spTree>
    <p:extLst>
      <p:ext uri="{BB962C8B-B14F-4D97-AF65-F5344CB8AC3E}">
        <p14:creationId xmlns:p14="http://schemas.microsoft.com/office/powerpoint/2010/main" val="2041757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87135"/>
            <a:ext cx="5486400" cy="4387136"/>
          </a:xfrm>
        </p:spPr>
        <p:txBody>
          <a:bodyPr/>
          <a:lstStyle/>
          <a:p>
            <a:r>
              <a:rPr lang="en-US" dirty="0" smtClean="0"/>
              <a:t>“The </a:t>
            </a:r>
            <a:r>
              <a:rPr lang="en-US" dirty="0"/>
              <a:t>Organic Food Production Act (OFPA) authorized the Secretary of Agriculture to appoint a 15-member National Organic Standards Board (NOSB). The NOSB has the sole authority granted through OFPA to recommend additions to the National List of Allowed and Prohibited Substances. Further, the NOSB drafts recommendations based on needs of the industry with public and industry input.</a:t>
            </a:r>
          </a:p>
          <a:p>
            <a:endParaRPr lang="en-US" dirty="0"/>
          </a:p>
          <a:p>
            <a:r>
              <a:rPr lang="en-US" dirty="0"/>
              <a:t>The Board’s main mission is to make recommendations about whether a substance should be allowed or prohibited in organic production or handling, to assist in the development of standards for substances to be used in organic production, and to advise the Secretary on other aspects of OFPA implementation. </a:t>
            </a:r>
          </a:p>
          <a:p>
            <a:endParaRPr lang="en-US" dirty="0"/>
          </a:p>
          <a:p>
            <a:r>
              <a:rPr lang="en-US" dirty="0"/>
              <a:t>Members come from all four U.S. regions.</a:t>
            </a:r>
          </a:p>
          <a:p>
            <a:r>
              <a:rPr lang="en-US" dirty="0"/>
              <a:t>The first NOSB was appointed by then Secretary Edward Madigan in January, 1992. Members of the initial board served staggered terms of 3, 4, or 5 years; all subsequent board appointees serve 5-year terms. Per OFPA, the board must consist of 15 members:</a:t>
            </a:r>
          </a:p>
          <a:p>
            <a:pPr lvl="1"/>
            <a:r>
              <a:rPr lang="en-US" b="0" i="0" u="none" strike="noStrike" kern="1200" baseline="0" dirty="0" smtClean="0">
                <a:solidFill>
                  <a:schemeClr val="tx1"/>
                </a:solidFill>
                <a:latin typeface="+mn-lt"/>
                <a:ea typeface="+mn-ea"/>
                <a:cs typeface="+mn-cs"/>
              </a:rPr>
              <a:t>- Four farmers/growers</a:t>
            </a:r>
          </a:p>
          <a:p>
            <a:pPr lvl="1"/>
            <a:r>
              <a:rPr lang="en-US" b="0" i="0" u="none" strike="noStrike" kern="1200" baseline="0" dirty="0" smtClean="0">
                <a:solidFill>
                  <a:schemeClr val="tx1"/>
                </a:solidFill>
                <a:latin typeface="+mn-lt"/>
                <a:ea typeface="+mn-ea"/>
                <a:cs typeface="+mn-cs"/>
              </a:rPr>
              <a:t>- Two handlers/processors</a:t>
            </a:r>
          </a:p>
          <a:p>
            <a:pPr lvl="1"/>
            <a:r>
              <a:rPr lang="en-US" b="0" i="0" u="none" strike="noStrike" kern="1200" baseline="0" dirty="0" smtClean="0">
                <a:solidFill>
                  <a:schemeClr val="tx1"/>
                </a:solidFill>
                <a:latin typeface="+mn-lt"/>
                <a:ea typeface="+mn-ea"/>
                <a:cs typeface="+mn-cs"/>
              </a:rPr>
              <a:t>- One retailer</a:t>
            </a:r>
          </a:p>
          <a:p>
            <a:pPr lvl="1"/>
            <a:r>
              <a:rPr lang="en-US" b="0" i="0" u="none" strike="noStrike" kern="1200" baseline="0" dirty="0" smtClean="0">
                <a:solidFill>
                  <a:schemeClr val="tx1"/>
                </a:solidFill>
                <a:latin typeface="+mn-lt"/>
                <a:ea typeface="+mn-ea"/>
                <a:cs typeface="+mn-cs"/>
              </a:rPr>
              <a:t>- Three environmentalists / resource conservationists</a:t>
            </a:r>
          </a:p>
          <a:p>
            <a:pPr lvl="1"/>
            <a:r>
              <a:rPr lang="en-US" b="0" i="0" u="none" strike="noStrike" kern="1200" baseline="0" dirty="0" smtClean="0">
                <a:solidFill>
                  <a:schemeClr val="tx1"/>
                </a:solidFill>
                <a:latin typeface="+mn-lt"/>
                <a:ea typeface="+mn-ea"/>
                <a:cs typeface="+mn-cs"/>
              </a:rPr>
              <a:t>- Three consumer/public interest advocates</a:t>
            </a:r>
          </a:p>
          <a:p>
            <a:pPr lvl="1"/>
            <a:r>
              <a:rPr lang="en-US" b="0" i="0" u="none" strike="noStrike" kern="1200" baseline="0" dirty="0" smtClean="0">
                <a:solidFill>
                  <a:schemeClr val="tx1"/>
                </a:solidFill>
                <a:latin typeface="+mn-lt"/>
                <a:ea typeface="+mn-ea"/>
                <a:cs typeface="+mn-cs"/>
              </a:rPr>
              <a:t>- One scientist (toxicology, ecology, or biochemistry)</a:t>
            </a:r>
          </a:p>
          <a:p>
            <a:pPr lvl="1"/>
            <a:r>
              <a:rPr lang="en-US" b="0" i="0" u="none" strike="noStrike" kern="1200" baseline="0" dirty="0" smtClean="0">
                <a:solidFill>
                  <a:schemeClr val="tx1"/>
                </a:solidFill>
                <a:latin typeface="+mn-lt"/>
                <a:ea typeface="+mn-ea"/>
                <a:cs typeface="+mn-cs"/>
              </a:rPr>
              <a:t>- One USDA accredited certifying agent.”</a:t>
            </a:r>
            <a:endParaRPr lang="en-US" dirty="0"/>
          </a:p>
        </p:txBody>
      </p:sp>
      <p:sp>
        <p:nvSpPr>
          <p:cNvPr id="4" name="Slide Number Placeholder 3"/>
          <p:cNvSpPr>
            <a:spLocks noGrp="1"/>
          </p:cNvSpPr>
          <p:nvPr>
            <p:ph type="sldNum" sz="quarter" idx="10"/>
          </p:nvPr>
        </p:nvSpPr>
        <p:spPr/>
        <p:txBody>
          <a:bodyPr/>
          <a:lstStyle/>
          <a:p>
            <a:fld id="{61DF918E-35C8-4D01-95C7-37AF818F620F}" type="slidenum">
              <a:rPr lang="en-US" smtClean="0"/>
              <a:t>7</a:t>
            </a:fld>
            <a:endParaRPr lang="en-US"/>
          </a:p>
        </p:txBody>
      </p:sp>
    </p:spTree>
    <p:extLst>
      <p:ext uri="{BB962C8B-B14F-4D97-AF65-F5344CB8AC3E}">
        <p14:creationId xmlns:p14="http://schemas.microsoft.com/office/powerpoint/2010/main" val="1132380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DF918E-35C8-4D01-95C7-37AF818F620F}" type="slidenum">
              <a:rPr lang="en-US" smtClean="0"/>
              <a:t>8</a:t>
            </a:fld>
            <a:endParaRPr lang="en-US"/>
          </a:p>
        </p:txBody>
      </p:sp>
    </p:spTree>
    <p:extLst>
      <p:ext uri="{BB962C8B-B14F-4D97-AF65-F5344CB8AC3E}">
        <p14:creationId xmlns:p14="http://schemas.microsoft.com/office/powerpoint/2010/main" val="2899744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Organic farming is much more than what you cannot use. It is instead a proactive management system based on ecologically-sound practices in concert with allowed inputs. Soil fertility is approached not only to feed the current year’s crop, but to continuously build organic matter and improve soil </a:t>
            </a:r>
            <a:r>
              <a:rPr lang="en-US" dirty="0" err="1"/>
              <a:t>tilth</a:t>
            </a:r>
            <a:r>
              <a:rPr lang="en-US" dirty="0"/>
              <a:t>. This can be done through the use of green manure </a:t>
            </a:r>
            <a:r>
              <a:rPr lang="en-US" dirty="0" err="1"/>
              <a:t>plowdowns</a:t>
            </a:r>
            <a:r>
              <a:rPr lang="en-US" dirty="0"/>
              <a:t> and crop rotations as well as the use of animal manures, plant materials and compost. The balancing of soil nutrients using natural, mined rocks (lime, rock phosphate etc.) is also permitted. A good crop rotation as well as balanced, living soils, tend to produce healthy crops with less disease and insect problems. </a:t>
            </a:r>
          </a:p>
          <a:p>
            <a:endParaRPr lang="en-US" dirty="0"/>
          </a:p>
          <a:p>
            <a:r>
              <a:rPr lang="en-US" sz="1000" dirty="0"/>
              <a:t>From </a:t>
            </a:r>
            <a:r>
              <a:rPr lang="en-US" sz="1000" i="1" dirty="0"/>
              <a:t>Transitioning to Organic Crop Production</a:t>
            </a:r>
            <a:r>
              <a:rPr lang="en-US" sz="1000" dirty="0"/>
              <a:t>, Organic Fact Sheet, MOSES, FS 604</a:t>
            </a:r>
          </a:p>
          <a:p>
            <a:endParaRPr lang="en-US" sz="1000"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9</a:t>
            </a:fld>
            <a:endParaRPr lang="en-US" dirty="0"/>
          </a:p>
        </p:txBody>
      </p:sp>
    </p:spTree>
    <p:extLst>
      <p:ext uri="{BB962C8B-B14F-4D97-AF65-F5344CB8AC3E}">
        <p14:creationId xmlns:p14="http://schemas.microsoft.com/office/powerpoint/2010/main" val="3651796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4/26/2016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2.png"/><Relationship Id="rId5" Type="http://schemas.openxmlformats.org/officeDocument/2006/relationships/image" Target="../media/image1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gomoxie.com/blog/to-be-or-not-to-be-in-the-office-that-is-the-question" TargetMode="Externa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2.png"/><Relationship Id="rId5" Type="http://schemas.openxmlformats.org/officeDocument/2006/relationships/image" Target="../media/image1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2.png"/><Relationship Id="rId5" Type="http://schemas.openxmlformats.org/officeDocument/2006/relationships/image" Target="../media/image19.gi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certifiedhumane.org/" TargetMode="External"/><Relationship Id="rId3" Type="http://schemas.openxmlformats.org/officeDocument/2006/relationships/slideLayout" Target="../slideLayouts/slideLayout4.xml"/><Relationship Id="rId7" Type="http://schemas.openxmlformats.org/officeDocument/2006/relationships/image" Target="../media/image21.jpe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hyperlink" Target="http://www.naturallygrown.org/" TargetMode="External"/><Relationship Id="rId5" Type="http://schemas.openxmlformats.org/officeDocument/2006/relationships/image" Target="../media/image20.jpeg"/><Relationship Id="rId4" Type="http://schemas.openxmlformats.org/officeDocument/2006/relationships/notesSlide" Target="../notesSlides/notesSlide13.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0.xml"/><Relationship Id="rId7" Type="http://schemas.openxmlformats.org/officeDocument/2006/relationships/diagramQuickStyle" Target="../diagrams/quickStyle1.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notesSlide" Target="../notesSlides/notesSlide15.xml"/><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2.png"/><Relationship Id="rId5" Type="http://schemas.openxmlformats.org/officeDocument/2006/relationships/image" Target="../media/image2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27.gif"/><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hyperlink" Target="http://bit.ly/certifierselection" TargetMode="External"/><Relationship Id="rId5" Type="http://schemas.openxmlformats.org/officeDocument/2006/relationships/hyperlink" Target="http://www.ams.usda.gov/NOPACAs"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2.png"/><Relationship Id="rId5" Type="http://schemas.openxmlformats.org/officeDocument/2006/relationships/image" Target="../media/image29.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hyperlink" Target="http://www.omri.org/" TargetMode="Externa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hyperlink" Target="http://www.ams.usda.gov/AMSv1.0/getfile?dDocName=STELPRDC5099113" TargetMode="External"/><Relationship Id="rId5" Type="http://schemas.openxmlformats.org/officeDocument/2006/relationships/image" Target="../media/image30.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2.png"/><Relationship Id="rId5" Type="http://schemas.openxmlformats.org/officeDocument/2006/relationships/hyperlink" Target="https://attra.ncat.org/attra-pub/summaries/summary.php?pub=359"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2.png"/><Relationship Id="rId4" Type="http://schemas.openxmlformats.org/officeDocument/2006/relationships/notesSlide" Target="../notesSlides/notesSlide25.xml"/><Relationship Id="rId9" Type="http://schemas.microsoft.com/office/2007/relationships/diagramDrawing" Target="../diagrams/drawing3.xml"/></Relationships>
</file>

<file path=ppt/slides/_rels/slide26.xml.rels><?xml version="1.0" encoding="UTF-8" standalone="yes"?>
<Relationships xmlns="http://schemas.openxmlformats.org/package/2006/relationships"><Relationship Id="rId8" Type="http://schemas.openxmlformats.org/officeDocument/2006/relationships/hyperlink" Target="http://www.sare.org/publications/organic/organic01.htm" TargetMode="External"/><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hyperlink" Target="http://www.ams.usda.gov/NOPFinancialAssistance" TargetMode="External"/><Relationship Id="rId5" Type="http://schemas.openxmlformats.org/officeDocument/2006/relationships/image" Target="../media/image33.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12.png"/><Relationship Id="rId5" Type="http://schemas.openxmlformats.org/officeDocument/2006/relationships/image" Target="../media/image27.gi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hyperlink" Target="http://eorganic.info/" TargetMode="Externa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9.xml"/><Relationship Id="rId9" Type="http://schemas.openxmlformats.org/officeDocument/2006/relationships/hyperlink" Target="http://www.extension.or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12.png"/><Relationship Id="rId5" Type="http://schemas.openxmlformats.org/officeDocument/2006/relationships/image" Target="../media/image36.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hyperlink" Target="http://web.extension.illinois.edu/smallfarm/organic.html" TargetMode="Externa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hyperlink" Target="http://www.ams.usda.gov/AMSv1.0/nop" TargetMode="External"/><Relationship Id="rId5" Type="http://schemas.openxmlformats.org/officeDocument/2006/relationships/hyperlink" Target="http://www.nebraskapress.unl.edu/product/Good-Growing,672895.aspx"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hyperlink" Target="http://attra.ncat.org/organic.html" TargetMode="External"/><Relationship Id="rId5" Type="http://schemas.openxmlformats.org/officeDocument/2006/relationships/hyperlink" Target="http://attra.ncat.org/"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hyperlink" Target="http://mosesorganic.org/publications/organic-fact-sheets/" TargetMode="External"/><Relationship Id="rId3" Type="http://schemas.openxmlformats.org/officeDocument/2006/relationships/slideLayout" Target="../slideLayouts/slideLayout3.xml"/><Relationship Id="rId7" Type="http://schemas.openxmlformats.org/officeDocument/2006/relationships/hyperlink" Target="http://mosesorganic.org/publications/guidebook-for-certification/" TargetMode="Externa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hyperlink" Target="http://mosesorganic.org/publications/broadcaster-newspaper/" TargetMode="External"/><Relationship Id="rId11" Type="http://schemas.openxmlformats.org/officeDocument/2006/relationships/image" Target="../media/image12.png"/><Relationship Id="rId5" Type="http://schemas.openxmlformats.org/officeDocument/2006/relationships/hyperlink" Target="http://mosesorganic.org/" TargetMode="External"/><Relationship Id="rId10" Type="http://schemas.openxmlformats.org/officeDocument/2006/relationships/hyperlink" Target="http://mosesorganic.org/publications/organic-resource-directory/" TargetMode="External"/><Relationship Id="rId4" Type="http://schemas.openxmlformats.org/officeDocument/2006/relationships/notesSlide" Target="../notesSlides/notesSlide34.xml"/><Relationship Id="rId9" Type="http://schemas.openxmlformats.org/officeDocument/2006/relationships/hyperlink" Target="http://mosesorganic.org/publications/organic-link-e-news/"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rodaleinstitute.org/farm/organic-transition-course/" TargetMode="External"/><Relationship Id="rId3" Type="http://schemas.openxmlformats.org/officeDocument/2006/relationships/slideLayout" Target="../slideLayouts/slideLayout3.xml"/><Relationship Id="rId7" Type="http://schemas.openxmlformats.org/officeDocument/2006/relationships/hyperlink" Target="http://newfarm.rodaleinstitute.org/opxgr/index.php" TargetMode="Externa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hyperlink" Target="http://rodaleinstitute.org/our-work/research/" TargetMode="External"/><Relationship Id="rId5" Type="http://schemas.openxmlformats.org/officeDocument/2006/relationships/hyperlink" Target="http://rodaleinstitute.org/" TargetMode="External"/><Relationship Id="rId10" Type="http://schemas.openxmlformats.org/officeDocument/2006/relationships/image" Target="../media/image12.png"/><Relationship Id="rId4" Type="http://schemas.openxmlformats.org/officeDocument/2006/relationships/notesSlide" Target="../notesSlides/notesSlide35.xml"/><Relationship Id="rId9" Type="http://schemas.openxmlformats.org/officeDocument/2006/relationships/hyperlink" Target="Business%20Plan%20Assignment.docx"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1.xml"/><Relationship Id="rId7" Type="http://schemas.openxmlformats.org/officeDocument/2006/relationships/notesSlide" Target="../notesSlides/notesSlide36.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3.xml"/><Relationship Id="rId5" Type="http://schemas.openxmlformats.org/officeDocument/2006/relationships/audio" Target="../media/media36.wav"/><Relationship Id="rId4" Type="http://schemas.microsoft.com/office/2007/relationships/media" Target="../media/media36.wav"/></Relationships>
</file>

<file path=ppt/slides/_rels/slide37.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hyperlink" Target="mailto:weinzier@illinois.edu" TargetMode="Externa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hyperlink" Target="mailto:cvnghgrn@illinois.edu" TargetMode="External"/><Relationship Id="rId5" Type="http://schemas.openxmlformats.org/officeDocument/2006/relationships/notesSlide" Target="../notesSlides/notesSlide37.xml"/><Relationship Id="rId4"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37.m4a"/><Relationship Id="rId7" Type="http://schemas.openxmlformats.org/officeDocument/2006/relationships/image" Target="../media/image1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38.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37.m4a"/><Relationship Id="rId9" Type="http://schemas.openxmlformats.org/officeDocument/2006/relationships/hyperlink" Target="http://www.start2farm.gov/"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8.xml"/><Relationship Id="rId7" Type="http://schemas.openxmlformats.org/officeDocument/2006/relationships/notesSlide" Target="../notesSlides/notesSlide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3.xml"/><Relationship Id="rId5" Type="http://schemas.openxmlformats.org/officeDocument/2006/relationships/audio" Target="../media/media4.wav"/><Relationship Id="rId4" Type="http://schemas.microsoft.com/office/2007/relationships/media"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hyperlink" Target="http://extension.agron.iastate.edu/organicag/whatis.html" TargetMode="External"/><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www.organic.org/home/faq" TargetMode="Externa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png"/><Relationship Id="rId5" Type="http://schemas.openxmlformats.org/officeDocument/2006/relationships/image" Target="../media/image1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6.jpe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2671958"/>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dirty="0"/>
              <a:t>Deep Organic Versus </a:t>
            </a:r>
            <a:r>
              <a:rPr lang="en-US" dirty="0" smtClean="0"/>
              <a:t/>
            </a:r>
            <a:br>
              <a:rPr lang="en-US" dirty="0" smtClean="0"/>
            </a:br>
            <a:r>
              <a:rPr lang="en-US" dirty="0" smtClean="0"/>
              <a:t>Shallow </a:t>
            </a:r>
            <a:r>
              <a:rPr lang="en-US" dirty="0"/>
              <a:t>Organic</a:t>
            </a:r>
          </a:p>
        </p:txBody>
      </p:sp>
      <p:sp>
        <p:nvSpPr>
          <p:cNvPr id="6" name="Content Placeholder 5"/>
          <p:cNvSpPr>
            <a:spLocks noGrp="1"/>
          </p:cNvSpPr>
          <p:nvPr>
            <p:ph idx="1"/>
          </p:nvPr>
        </p:nvSpPr>
        <p:spPr>
          <a:xfrm>
            <a:off x="762000" y="2362200"/>
            <a:ext cx="8077200" cy="3657600"/>
          </a:xfrm>
        </p:spPr>
        <p:txBody>
          <a:bodyPr/>
          <a:lstStyle/>
          <a:p>
            <a:r>
              <a:rPr lang="en-US" dirty="0"/>
              <a:t>Deep organic strives to minimize off farm inputs and mimic nature as much as possible.  Farmers use knowledge to capitalize on ecosystem services and the myriad benefits they provide.</a:t>
            </a:r>
          </a:p>
          <a:p>
            <a:r>
              <a:rPr lang="en-US" dirty="0"/>
              <a:t>Shallow organic substitutes organic inputs for conventional inputs.  </a:t>
            </a:r>
          </a:p>
          <a:p>
            <a:pPr marL="0" indent="0">
              <a:buNone/>
            </a:pPr>
            <a:endParaRPr lang="en-US" dirty="0"/>
          </a:p>
        </p:txBody>
      </p:sp>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727361">
            <a:off x="7180749" y="490278"/>
            <a:ext cx="1226820" cy="17526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73842284"/>
      </p:ext>
    </p:extLst>
  </p:cSld>
  <p:clrMapOvr>
    <a:masterClrMapping/>
  </p:clrMapOvr>
  <p:transition spd="slow" advTm="13256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dirty="0" smtClean="0"/>
              <a:t>To certify or not to certify…              that is the question</a:t>
            </a:r>
            <a:endParaRPr lang="en-US" dirty="0"/>
          </a:p>
        </p:txBody>
      </p:sp>
      <p:sp>
        <p:nvSpPr>
          <p:cNvPr id="6" name="Content Placeholder 5"/>
          <p:cNvSpPr>
            <a:spLocks noGrp="1"/>
          </p:cNvSpPr>
          <p:nvPr>
            <p:ph idx="1"/>
          </p:nvPr>
        </p:nvSpPr>
        <p:spPr/>
        <p:txBody>
          <a:bodyPr>
            <a:normAutofit/>
          </a:bodyPr>
          <a:lstStyle/>
          <a:p>
            <a:pPr marL="0" indent="0">
              <a:buNone/>
            </a:pPr>
            <a:r>
              <a:rPr lang="en-US" dirty="0"/>
              <a:t> </a:t>
            </a:r>
          </a:p>
          <a:p>
            <a:pPr marL="0" indent="0">
              <a:buNone/>
            </a:pP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1828800"/>
            <a:ext cx="4895073" cy="324802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3" name="TextBox 2"/>
          <p:cNvSpPr txBox="1"/>
          <p:nvPr/>
        </p:nvSpPr>
        <p:spPr>
          <a:xfrm>
            <a:off x="2749062" y="5066184"/>
            <a:ext cx="4214615" cy="230832"/>
          </a:xfrm>
          <a:prstGeom prst="rect">
            <a:avLst/>
          </a:prstGeom>
          <a:noFill/>
        </p:spPr>
        <p:txBody>
          <a:bodyPr wrap="none" rtlCol="0">
            <a:spAutoFit/>
          </a:bodyPr>
          <a:lstStyle/>
          <a:p>
            <a:r>
              <a:rPr lang="en-US" sz="900" dirty="0">
                <a:hlinkClick r:id="rId7"/>
              </a:rPr>
              <a:t>https://</a:t>
            </a:r>
            <a:r>
              <a:rPr lang="en-US" sz="900" dirty="0" smtClean="0">
                <a:hlinkClick r:id="rId7"/>
              </a:rPr>
              <a:t>www.gomoxie.com/blog/to-be-or-not-to-be-in-the-office-that-is-the-question</a:t>
            </a:r>
            <a:r>
              <a:rPr lang="en-US" sz="900" dirty="0" smtClean="0"/>
              <a:t> </a:t>
            </a:r>
            <a:endParaRPr lang="en-US" sz="900" dirty="0"/>
          </a:p>
        </p:txBody>
      </p:sp>
    </p:spTree>
    <p:extLst>
      <p:ext uri="{BB962C8B-B14F-4D97-AF65-F5344CB8AC3E}">
        <p14:creationId xmlns:p14="http://schemas.microsoft.com/office/powerpoint/2010/main" val="3001047121"/>
      </p:ext>
    </p:extLst>
  </p:cSld>
  <p:clrMapOvr>
    <a:masterClrMapping/>
  </p:clrMapOvr>
  <p:transition spd="slow" advTm="849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organic certification?</a:t>
            </a:r>
            <a:endParaRPr lang="en-US" dirty="0"/>
          </a:p>
        </p:txBody>
      </p:sp>
      <p:sp>
        <p:nvSpPr>
          <p:cNvPr id="4" name="Content Placeholder 3"/>
          <p:cNvSpPr>
            <a:spLocks noGrp="1"/>
          </p:cNvSpPr>
          <p:nvPr>
            <p:ph sz="half" idx="1"/>
          </p:nvPr>
        </p:nvSpPr>
        <p:spPr>
          <a:xfrm>
            <a:off x="914400" y="1600200"/>
            <a:ext cx="4038600" cy="4525963"/>
          </a:xfrm>
        </p:spPr>
        <p:txBody>
          <a:bodyPr>
            <a:normAutofit/>
          </a:bodyPr>
          <a:lstStyle/>
          <a:p>
            <a:r>
              <a:rPr lang="en-US" dirty="0" smtClean="0"/>
              <a:t>Organic certification verifies that your farm complies with the USDA organic regulations and allows you to sell, label, and represent your products as organic.</a:t>
            </a:r>
            <a:endParaRPr lang="en-US" dirty="0"/>
          </a:p>
        </p:txBody>
      </p:sp>
      <p:pic>
        <p:nvPicPr>
          <p:cNvPr id="7" name="Content Placeholder 6" descr="usda organic label.gif"/>
          <p:cNvPicPr>
            <a:picLocks noGrp="1" noChangeAspect="1"/>
          </p:cNvPicPr>
          <p:nvPr>
            <p:ph sz="half" idx="2"/>
          </p:nvPr>
        </p:nvPicPr>
        <p:blipFill>
          <a:blip r:embed="rId5" cstate="print"/>
          <a:stretch>
            <a:fillRect/>
          </a:stretch>
        </p:blipFill>
        <p:spPr>
          <a:xfrm>
            <a:off x="5410200" y="1752600"/>
            <a:ext cx="3178969" cy="3178969"/>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8" name="TextBox 7"/>
          <p:cNvSpPr txBox="1"/>
          <p:nvPr/>
        </p:nvSpPr>
        <p:spPr>
          <a:xfrm>
            <a:off x="609600" y="6527105"/>
            <a:ext cx="4360489" cy="230832"/>
          </a:xfrm>
          <a:prstGeom prst="rect">
            <a:avLst/>
          </a:prstGeom>
          <a:noFill/>
        </p:spPr>
        <p:txBody>
          <a:bodyPr wrap="none" rtlCol="0">
            <a:spAutoFit/>
          </a:bodyPr>
          <a:lstStyle/>
          <a:p>
            <a:r>
              <a:rPr lang="en-US" sz="900" dirty="0" smtClean="0"/>
              <a:t>USDA AMS  National Organic Program, </a:t>
            </a:r>
            <a:r>
              <a:rPr lang="en-US" sz="900" i="1" dirty="0"/>
              <a:t>What is Organic Certification </a:t>
            </a:r>
            <a:r>
              <a:rPr lang="en-US" sz="900" dirty="0"/>
              <a:t>(Updated June 2012)</a:t>
            </a:r>
          </a:p>
        </p:txBody>
      </p:sp>
    </p:spTree>
    <p:extLst>
      <p:ext uri="{BB962C8B-B14F-4D97-AF65-F5344CB8AC3E}">
        <p14:creationId xmlns:p14="http://schemas.microsoft.com/office/powerpoint/2010/main" val="3286541714"/>
      </p:ext>
    </p:extLst>
  </p:cSld>
  <p:clrMapOvr>
    <a:masterClrMapping/>
  </p:clrMapOvr>
  <p:transition spd="slow" advTm="372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a:t>Alternatives to Organic Certification</a:t>
            </a:r>
          </a:p>
        </p:txBody>
      </p:sp>
      <p:sp>
        <p:nvSpPr>
          <p:cNvPr id="8" name="Content Placeholder 7"/>
          <p:cNvSpPr>
            <a:spLocks noGrp="1"/>
          </p:cNvSpPr>
          <p:nvPr>
            <p:ph sz="half" idx="1"/>
          </p:nvPr>
        </p:nvSpPr>
        <p:spPr>
          <a:xfrm>
            <a:off x="685800" y="1600200"/>
            <a:ext cx="4267200" cy="4525963"/>
          </a:xfrm>
        </p:spPr>
        <p:txBody>
          <a:bodyPr/>
          <a:lstStyle/>
          <a:p>
            <a:pPr marL="0" indent="0" algn="ctr">
              <a:buNone/>
            </a:pPr>
            <a:r>
              <a:rPr lang="en-US" dirty="0"/>
              <a:t>Certified Naturally Grown</a:t>
            </a:r>
          </a:p>
          <a:p>
            <a:pPr marL="0" indent="0">
              <a:buNone/>
            </a:pPr>
            <a:endParaRPr lang="en-US" dirty="0"/>
          </a:p>
        </p:txBody>
      </p:sp>
      <p:sp>
        <p:nvSpPr>
          <p:cNvPr id="9" name="Content Placeholder 8"/>
          <p:cNvSpPr>
            <a:spLocks noGrp="1"/>
          </p:cNvSpPr>
          <p:nvPr>
            <p:ph sz="half" idx="2"/>
          </p:nvPr>
        </p:nvSpPr>
        <p:spPr>
          <a:xfrm>
            <a:off x="4648200" y="1600200"/>
            <a:ext cx="4267200" cy="4525963"/>
          </a:xfrm>
        </p:spPr>
        <p:txBody>
          <a:bodyPr/>
          <a:lstStyle/>
          <a:p>
            <a:pPr marL="0" indent="0" algn="ctr">
              <a:buNone/>
            </a:pPr>
            <a:r>
              <a:rPr lang="en-US" dirty="0" smtClean="0"/>
              <a:t>Certified Humane Raised</a:t>
            </a:r>
            <a:endParaRPr lang="en-US" dirty="0"/>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10879" y="2590800"/>
            <a:ext cx="2971800" cy="2971800"/>
          </a:xfrm>
          <a:prstGeom prst="rect">
            <a:avLst/>
          </a:prstGeom>
        </p:spPr>
      </p:pic>
      <p:sp>
        <p:nvSpPr>
          <p:cNvPr id="11" name="TextBox 10"/>
          <p:cNvSpPr txBox="1"/>
          <p:nvPr/>
        </p:nvSpPr>
        <p:spPr>
          <a:xfrm>
            <a:off x="940789" y="5636567"/>
            <a:ext cx="3388941" cy="461665"/>
          </a:xfrm>
          <a:prstGeom prst="rect">
            <a:avLst/>
          </a:prstGeom>
          <a:noFill/>
        </p:spPr>
        <p:txBody>
          <a:bodyPr wrap="none" rtlCol="0">
            <a:spAutoFit/>
          </a:bodyPr>
          <a:lstStyle/>
          <a:p>
            <a:r>
              <a:rPr lang="en-US" sz="2400" dirty="0" smtClean="0">
                <a:hlinkClick r:id="rId6"/>
              </a:rPr>
              <a:t>www.naturallygrown.org</a:t>
            </a:r>
            <a:r>
              <a:rPr lang="en-US" sz="2400" dirty="0" smtClean="0"/>
              <a:t> </a:t>
            </a:r>
            <a:r>
              <a:rPr lang="en-US" dirty="0" smtClean="0"/>
              <a:t>‎</a:t>
            </a:r>
            <a:endParaRPr lang="en-US" dirty="0"/>
          </a:p>
        </p:txBody>
      </p:sp>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250930" y="2819400"/>
            <a:ext cx="3147934" cy="2133600"/>
          </a:xfrm>
          <a:prstGeom prst="rect">
            <a:avLst/>
          </a:prstGeom>
        </p:spPr>
      </p:pic>
      <p:sp>
        <p:nvSpPr>
          <p:cNvPr id="14" name="TextBox 13"/>
          <p:cNvSpPr txBox="1"/>
          <p:nvPr/>
        </p:nvSpPr>
        <p:spPr>
          <a:xfrm>
            <a:off x="4998628" y="4988169"/>
            <a:ext cx="3652538" cy="461665"/>
          </a:xfrm>
          <a:prstGeom prst="rect">
            <a:avLst/>
          </a:prstGeom>
          <a:noFill/>
        </p:spPr>
        <p:txBody>
          <a:bodyPr wrap="none" rtlCol="0">
            <a:spAutoFit/>
          </a:bodyPr>
          <a:lstStyle/>
          <a:p>
            <a:r>
              <a:rPr lang="en-US" sz="2400" dirty="0">
                <a:hlinkClick r:id="rId8"/>
              </a:rPr>
              <a:t>http://</a:t>
            </a:r>
            <a:r>
              <a:rPr lang="en-US" sz="2400" dirty="0" smtClean="0">
                <a:hlinkClick r:id="rId8"/>
              </a:rPr>
              <a:t>certifiedhumane.org</a:t>
            </a:r>
            <a:r>
              <a:rPr lang="en-US" sz="2400" dirty="0" smtClean="0"/>
              <a:t> </a:t>
            </a:r>
            <a:endParaRPr lang="en-US"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8986803"/>
      </p:ext>
    </p:extLst>
  </p:cSld>
  <p:clrMapOvr>
    <a:masterClrMapping/>
  </p:clrMapOvr>
  <p:transition spd="slow" advTm="9310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needs to be certified?</a:t>
            </a:r>
            <a:endParaRPr lang="en-US" dirty="0"/>
          </a:p>
        </p:txBody>
      </p:sp>
      <p:sp>
        <p:nvSpPr>
          <p:cNvPr id="3" name="Content Placeholder 2"/>
          <p:cNvSpPr>
            <a:spLocks noGrp="1"/>
          </p:cNvSpPr>
          <p:nvPr>
            <p:ph sz="half" idx="1"/>
          </p:nvPr>
        </p:nvSpPr>
        <p:spPr/>
        <p:txBody>
          <a:bodyPr/>
          <a:lstStyle/>
          <a:p>
            <a:r>
              <a:rPr lang="en-US" dirty="0" smtClean="0"/>
              <a:t>Receives </a:t>
            </a:r>
            <a:r>
              <a:rPr lang="en-US" b="1" dirty="0" smtClean="0"/>
              <a:t>more</a:t>
            </a:r>
            <a:r>
              <a:rPr lang="en-US" dirty="0" smtClean="0"/>
              <a:t> than $5,000 in gross annual organic sales</a:t>
            </a:r>
            <a:endParaRPr lang="en-US" dirty="0"/>
          </a:p>
        </p:txBody>
      </p:sp>
      <p:sp>
        <p:nvSpPr>
          <p:cNvPr id="8" name="Content Placeholder 7"/>
          <p:cNvSpPr>
            <a:spLocks noGrp="1"/>
          </p:cNvSpPr>
          <p:nvPr>
            <p:ph sz="half" idx="2"/>
          </p:nvPr>
        </p:nvSpPr>
        <p:spPr/>
        <p:txBody>
          <a:bodyPr/>
          <a:lstStyle/>
          <a:p>
            <a:r>
              <a:rPr lang="en-US" dirty="0"/>
              <a:t>Receives </a:t>
            </a:r>
            <a:r>
              <a:rPr lang="en-US" b="1" dirty="0" smtClean="0"/>
              <a:t>less</a:t>
            </a:r>
            <a:r>
              <a:rPr lang="en-US" dirty="0" smtClean="0"/>
              <a:t> </a:t>
            </a:r>
            <a:r>
              <a:rPr lang="en-US" dirty="0"/>
              <a:t>than $5,000 in gross annual organic sales</a:t>
            </a:r>
          </a:p>
          <a:p>
            <a:endParaRPr lang="en-US" dirty="0"/>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600200" y="3505200"/>
            <a:ext cx="2495269" cy="1230295"/>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57800" y="3183087"/>
            <a:ext cx="2362200" cy="188976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5" name="TextBox 4"/>
          <p:cNvSpPr txBox="1"/>
          <p:nvPr/>
        </p:nvSpPr>
        <p:spPr>
          <a:xfrm>
            <a:off x="685800" y="6592416"/>
            <a:ext cx="3607078" cy="230832"/>
          </a:xfrm>
          <a:prstGeom prst="rect">
            <a:avLst/>
          </a:prstGeom>
          <a:noFill/>
        </p:spPr>
        <p:txBody>
          <a:bodyPr wrap="none" rtlCol="0">
            <a:spAutoFit/>
          </a:bodyPr>
          <a:lstStyle/>
          <a:p>
            <a:r>
              <a:rPr lang="en-US" sz="900" dirty="0"/>
              <a:t>USDA AMS  National Organic </a:t>
            </a:r>
            <a:r>
              <a:rPr lang="en-US" sz="900" dirty="0" smtClean="0"/>
              <a:t>Program, </a:t>
            </a:r>
            <a:r>
              <a:rPr lang="en-US" sz="900" i="1" dirty="0" smtClean="0"/>
              <a:t>Do </a:t>
            </a:r>
            <a:r>
              <a:rPr lang="en-US" sz="900" i="1" dirty="0"/>
              <a:t>I Need To Be Certified Organic</a:t>
            </a:r>
            <a:r>
              <a:rPr lang="en-US" sz="900" dirty="0"/>
              <a:t>?</a:t>
            </a:r>
          </a:p>
        </p:txBody>
      </p:sp>
    </p:spTree>
    <p:extLst>
      <p:ext uri="{BB962C8B-B14F-4D97-AF65-F5344CB8AC3E}">
        <p14:creationId xmlns:p14="http://schemas.microsoft.com/office/powerpoint/2010/main" val="601906987"/>
      </p:ext>
    </p:extLst>
  </p:cSld>
  <p:clrMapOvr>
    <a:masterClrMapping/>
  </p:clrMapOvr>
  <p:transition spd="slow" advTm="7281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What types of crops are eligible for organic certification? </a:t>
            </a:r>
            <a:endParaRPr lang="en-US" dirty="0"/>
          </a:p>
        </p:txBody>
      </p:sp>
      <p:graphicFrame>
        <p:nvGraphicFramePr>
          <p:cNvPr id="4" name="Diagram 3"/>
          <p:cNvGraphicFramePr/>
          <p:nvPr>
            <p:extLst>
              <p:ext uri="{D42A27DB-BD31-4B8C-83A1-F6EECF244321}">
                <p14:modId xmlns:p14="http://schemas.microsoft.com/office/powerpoint/2010/main" val="701122227"/>
              </p:ext>
            </p:extLst>
          </p:nvPr>
        </p:nvGraphicFramePr>
        <p:xfrm>
          <a:off x="1676400" y="16002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
        <p:nvSpPr>
          <p:cNvPr id="6" name="TextBox 5"/>
          <p:cNvSpPr txBox="1"/>
          <p:nvPr/>
        </p:nvSpPr>
        <p:spPr>
          <a:xfrm>
            <a:off x="609600" y="6527105"/>
            <a:ext cx="4360489" cy="230832"/>
          </a:xfrm>
          <a:prstGeom prst="rect">
            <a:avLst/>
          </a:prstGeom>
          <a:noFill/>
        </p:spPr>
        <p:txBody>
          <a:bodyPr wrap="none" rtlCol="0">
            <a:spAutoFit/>
          </a:bodyPr>
          <a:lstStyle/>
          <a:p>
            <a:r>
              <a:rPr lang="en-US" sz="900" dirty="0" smtClean="0"/>
              <a:t>USDA AMS  National Organic Program, </a:t>
            </a:r>
            <a:r>
              <a:rPr lang="en-US" sz="900" dirty="0"/>
              <a:t>What is Organic Certification (Updated June 2012)</a:t>
            </a:r>
          </a:p>
        </p:txBody>
      </p:sp>
    </p:spTree>
    <p:extLst>
      <p:ext uri="{BB962C8B-B14F-4D97-AF65-F5344CB8AC3E}">
        <p14:creationId xmlns:p14="http://schemas.microsoft.com/office/powerpoint/2010/main" val="3159022617"/>
      </p:ext>
    </p:extLst>
  </p:cSld>
  <p:clrMapOvr>
    <a:masterClrMapping/>
  </p:clrMapOvr>
  <p:transition spd="slow" advTm="428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Why is certification required?</a:t>
            </a:r>
            <a:endParaRPr lang="en-US" dirty="0"/>
          </a:p>
        </p:txBody>
      </p:sp>
      <p:pic>
        <p:nvPicPr>
          <p:cNvPr id="7" name="Content Placeholder 6"/>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2082800" y="1524000"/>
            <a:ext cx="5156200" cy="386715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8" name="TextBox 1"/>
          <p:cNvSpPr txBox="1"/>
          <p:nvPr/>
        </p:nvSpPr>
        <p:spPr>
          <a:xfrm>
            <a:off x="4466843" y="3175085"/>
            <a:ext cx="210314" cy="5078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t> </a:t>
            </a:r>
            <a:endParaRPr lang="en-US" sz="900" b="1" dirty="0"/>
          </a:p>
          <a:p>
            <a:endParaRPr lang="en-US" sz="900" dirty="0"/>
          </a:p>
          <a:p>
            <a:endParaRPr lang="en-US" sz="900" dirty="0"/>
          </a:p>
        </p:txBody>
      </p:sp>
      <p:sp>
        <p:nvSpPr>
          <p:cNvPr id="6" name="TextBox 5"/>
          <p:cNvSpPr txBox="1"/>
          <p:nvPr/>
        </p:nvSpPr>
        <p:spPr>
          <a:xfrm>
            <a:off x="4700603" y="5404338"/>
            <a:ext cx="2539478" cy="230832"/>
          </a:xfrm>
          <a:prstGeom prst="rect">
            <a:avLst/>
          </a:prstGeom>
          <a:noFill/>
        </p:spPr>
        <p:txBody>
          <a:bodyPr wrap="none" rtlCol="0">
            <a:spAutoFit/>
          </a:bodyPr>
          <a:lstStyle/>
          <a:p>
            <a:r>
              <a:rPr lang="en-US" sz="900" dirty="0" smtClean="0"/>
              <a:t>Photo by </a:t>
            </a:r>
            <a:r>
              <a:rPr lang="en-US" sz="900" dirty="0" err="1" smtClean="0"/>
              <a:t>Mercedesfromtheeighties</a:t>
            </a:r>
            <a:r>
              <a:rPr lang="en-US" sz="900" dirty="0" smtClean="0"/>
              <a:t> (</a:t>
            </a:r>
            <a:r>
              <a:rPr lang="en-US" sz="900" dirty="0"/>
              <a:t>CC BY-SA 2.0</a:t>
            </a:r>
            <a:r>
              <a:rPr lang="en-US" sz="900" dirty="0" smtClean="0"/>
              <a:t>)</a:t>
            </a:r>
            <a:endParaRPr lang="en-US" sz="900" dirty="0"/>
          </a:p>
        </p:txBody>
      </p:sp>
      <p:sp>
        <p:nvSpPr>
          <p:cNvPr id="9" name="TextBox 8"/>
          <p:cNvSpPr txBox="1"/>
          <p:nvPr/>
        </p:nvSpPr>
        <p:spPr>
          <a:xfrm>
            <a:off x="609600" y="6590184"/>
            <a:ext cx="5782352" cy="230832"/>
          </a:xfrm>
          <a:prstGeom prst="rect">
            <a:avLst/>
          </a:prstGeom>
          <a:noFill/>
        </p:spPr>
        <p:txBody>
          <a:bodyPr wrap="none" rtlCol="0">
            <a:spAutoFit/>
          </a:bodyPr>
          <a:lstStyle/>
          <a:p>
            <a:r>
              <a:rPr lang="en-US" sz="900" dirty="0" err="1" smtClean="0"/>
              <a:t>Baier</a:t>
            </a:r>
            <a:r>
              <a:rPr lang="en-US" sz="900" dirty="0" smtClean="0"/>
              <a:t>, A. H. and </a:t>
            </a:r>
            <a:r>
              <a:rPr lang="en-US" sz="900" dirty="0"/>
              <a:t> </a:t>
            </a:r>
            <a:r>
              <a:rPr lang="en-US" sz="900" dirty="0" err="1" smtClean="0"/>
              <a:t>Ahramjian</a:t>
            </a:r>
            <a:r>
              <a:rPr lang="en-US" sz="900" dirty="0" smtClean="0"/>
              <a:t>, L. (2012)  </a:t>
            </a:r>
            <a:r>
              <a:rPr lang="en-US" sz="900" i="1" dirty="0" smtClean="0"/>
              <a:t>Organic Certification of </a:t>
            </a:r>
            <a:r>
              <a:rPr lang="en-US" sz="900" i="1" dirty="0"/>
              <a:t>Farms and Businesses Producing Agricultural </a:t>
            </a:r>
            <a:r>
              <a:rPr lang="en-US" sz="900" i="1" dirty="0" smtClean="0"/>
              <a:t>Products</a:t>
            </a:r>
            <a:endParaRPr lang="en-US" sz="900" dirty="0"/>
          </a:p>
        </p:txBody>
      </p:sp>
    </p:spTree>
    <p:extLst>
      <p:ext uri="{BB962C8B-B14F-4D97-AF65-F5344CB8AC3E}">
        <p14:creationId xmlns:p14="http://schemas.microsoft.com/office/powerpoint/2010/main" val="3107032664"/>
      </p:ext>
    </p:extLst>
  </p:cSld>
  <p:clrMapOvr>
    <a:masterClrMapping/>
  </p:clrMapOvr>
  <p:transition spd="slow" advTm="671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Who Certifies Farms or Businesses? </a:t>
            </a:r>
            <a:endParaRPr lang="en-US" dirty="0"/>
          </a:p>
        </p:txBody>
      </p:sp>
      <p:sp>
        <p:nvSpPr>
          <p:cNvPr id="3" name="Content Placeholder 2"/>
          <p:cNvSpPr>
            <a:spLocks noGrp="1"/>
          </p:cNvSpPr>
          <p:nvPr>
            <p:ph sz="half" idx="1"/>
          </p:nvPr>
        </p:nvSpPr>
        <p:spPr/>
        <p:txBody>
          <a:bodyPr>
            <a:normAutofit/>
          </a:bodyPr>
          <a:lstStyle/>
          <a:p>
            <a:endParaRPr lang="en-US" sz="2800" dirty="0" smtClean="0"/>
          </a:p>
          <a:p>
            <a:r>
              <a:rPr lang="en-US" sz="2800" dirty="0" smtClean="0"/>
              <a:t>Your farm may be certified by a certifying agent</a:t>
            </a:r>
          </a:p>
          <a:p>
            <a:pPr lvl="1"/>
            <a:r>
              <a:rPr lang="en-US" sz="2800" dirty="0" smtClean="0"/>
              <a:t>Private (domestic)</a:t>
            </a:r>
          </a:p>
          <a:p>
            <a:pPr lvl="1"/>
            <a:r>
              <a:rPr lang="en-US" sz="2800" dirty="0" smtClean="0"/>
              <a:t>State</a:t>
            </a:r>
          </a:p>
          <a:p>
            <a:pPr lvl="1"/>
            <a:r>
              <a:rPr lang="en-US" sz="2800" dirty="0" smtClean="0"/>
              <a:t>Foreign </a:t>
            </a:r>
          </a:p>
        </p:txBody>
      </p:sp>
      <p:pic>
        <p:nvPicPr>
          <p:cNvPr id="5" name="Content Placeholder 4" descr="OCIA Logo.gif"/>
          <p:cNvPicPr>
            <a:picLocks noGrp="1" noChangeAspect="1"/>
          </p:cNvPicPr>
          <p:nvPr>
            <p:ph sz="half" idx="2"/>
          </p:nvPr>
        </p:nvPicPr>
        <p:blipFill>
          <a:blip r:embed="rId5" cstate="print"/>
          <a:stretch>
            <a:fillRect/>
          </a:stretch>
        </p:blipFill>
        <p:spPr>
          <a:xfrm>
            <a:off x="5181600" y="1447800"/>
            <a:ext cx="1381125" cy="1381125"/>
          </a:xfrm>
        </p:spPr>
      </p:pic>
      <p:pic>
        <p:nvPicPr>
          <p:cNvPr id="6" name="Picture 5" descr="Iowa-Organic-Program.jpg"/>
          <p:cNvPicPr>
            <a:picLocks noChangeAspect="1"/>
          </p:cNvPicPr>
          <p:nvPr/>
        </p:nvPicPr>
        <p:blipFill>
          <a:blip r:embed="rId6" cstate="print"/>
          <a:stretch>
            <a:fillRect/>
          </a:stretch>
        </p:blipFill>
        <p:spPr>
          <a:xfrm>
            <a:off x="6095999" y="3001108"/>
            <a:ext cx="2286000" cy="1397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566" y="4571999"/>
            <a:ext cx="2092867" cy="961939"/>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
        <p:nvSpPr>
          <p:cNvPr id="4" name="TextBox 3"/>
          <p:cNvSpPr txBox="1"/>
          <p:nvPr/>
        </p:nvSpPr>
        <p:spPr>
          <a:xfrm>
            <a:off x="689077" y="6590184"/>
            <a:ext cx="4360489" cy="230832"/>
          </a:xfrm>
          <a:prstGeom prst="rect">
            <a:avLst/>
          </a:prstGeom>
          <a:noFill/>
        </p:spPr>
        <p:txBody>
          <a:bodyPr wrap="none" rtlCol="0">
            <a:spAutoFit/>
          </a:bodyPr>
          <a:lstStyle/>
          <a:p>
            <a:r>
              <a:rPr lang="en-US" sz="900" dirty="0"/>
              <a:t>USDA AMS  National Organic Program, </a:t>
            </a:r>
            <a:r>
              <a:rPr lang="en-US" sz="900" i="1" dirty="0"/>
              <a:t>What is Organic Certification </a:t>
            </a:r>
            <a:r>
              <a:rPr lang="en-US" sz="900" dirty="0"/>
              <a:t>(Updated June 2012)</a:t>
            </a:r>
          </a:p>
        </p:txBody>
      </p:sp>
    </p:spTree>
    <p:extLst>
      <p:ext uri="{BB962C8B-B14F-4D97-AF65-F5344CB8AC3E}">
        <p14:creationId xmlns:p14="http://schemas.microsoft.com/office/powerpoint/2010/main" val="1907476218"/>
      </p:ext>
    </p:extLst>
  </p:cSld>
  <p:clrMapOvr>
    <a:masterClrMapping/>
  </p:clrMapOvr>
  <p:transition spd="slow" advTm="3581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So how do I choose the right agency to work with me?</a:t>
            </a:r>
            <a:endParaRPr lang="en-US" dirty="0"/>
          </a:p>
        </p:txBody>
      </p:sp>
      <p:sp>
        <p:nvSpPr>
          <p:cNvPr id="3" name="Content Placeholder 2"/>
          <p:cNvSpPr>
            <a:spLocks noGrp="1"/>
          </p:cNvSpPr>
          <p:nvPr>
            <p:ph idx="1"/>
          </p:nvPr>
        </p:nvSpPr>
        <p:spPr/>
        <p:txBody>
          <a:bodyPr>
            <a:noAutofit/>
          </a:bodyPr>
          <a:lstStyle/>
          <a:p>
            <a:r>
              <a:rPr lang="en-US" sz="2600" dirty="0"/>
              <a:t>Do you certify other farms or operations of my type?</a:t>
            </a:r>
          </a:p>
          <a:p>
            <a:pPr lvl="1"/>
            <a:r>
              <a:rPr lang="en-US" sz="2600" dirty="0"/>
              <a:t>The agency should be familiar with your type of </a:t>
            </a:r>
            <a:r>
              <a:rPr lang="en-US" sz="2600" dirty="0" smtClean="0"/>
              <a:t>production so </a:t>
            </a:r>
            <a:r>
              <a:rPr lang="en-US" sz="2600" dirty="0"/>
              <a:t>your certification goes smoothly.</a:t>
            </a:r>
          </a:p>
          <a:p>
            <a:r>
              <a:rPr lang="en-US" sz="2600" dirty="0"/>
              <a:t>Do you certify other farms in my </a:t>
            </a:r>
            <a:r>
              <a:rPr lang="en-US" sz="2600" dirty="0" smtClean="0"/>
              <a:t>region?</a:t>
            </a:r>
          </a:p>
          <a:p>
            <a:r>
              <a:rPr lang="en-US" sz="2600" dirty="0" smtClean="0"/>
              <a:t>How </a:t>
            </a:r>
            <a:r>
              <a:rPr lang="en-US" sz="2600" dirty="0"/>
              <a:t>do you charge for organic certification services</a:t>
            </a:r>
            <a:r>
              <a:rPr lang="en-US" sz="2600" dirty="0" smtClean="0"/>
              <a:t>?</a:t>
            </a:r>
          </a:p>
          <a:p>
            <a:r>
              <a:rPr lang="en-US" sz="2600" dirty="0"/>
              <a:t>How quickly can you inspect and certify my </a:t>
            </a:r>
            <a:r>
              <a:rPr lang="en-US" sz="2600" dirty="0" smtClean="0"/>
              <a:t>farm once </a:t>
            </a:r>
            <a:r>
              <a:rPr lang="en-US" sz="2600" dirty="0"/>
              <a:t>I have submitted my application</a:t>
            </a:r>
            <a:r>
              <a:rPr lang="en-US" sz="2600" dirty="0" smtClean="0"/>
              <a:t>?</a:t>
            </a:r>
          </a:p>
          <a:p>
            <a:r>
              <a:rPr lang="en-US" sz="2600" dirty="0"/>
              <a:t>Ask other farmers in your </a:t>
            </a:r>
            <a:r>
              <a:rPr lang="en-US" sz="2600" dirty="0" smtClean="0"/>
              <a:t>region.</a:t>
            </a:r>
          </a:p>
          <a:p>
            <a:r>
              <a:rPr lang="en-US" sz="2600" dirty="0"/>
              <a:t>Talk to buyers of organic commodities, </a:t>
            </a:r>
            <a:r>
              <a:rPr lang="en-US" sz="2600" dirty="0" smtClean="0"/>
              <a:t>especially the </a:t>
            </a:r>
            <a:r>
              <a:rPr lang="en-US" sz="2600" dirty="0"/>
              <a:t>projected buyer for your crop.</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5" name="TextBox 4"/>
          <p:cNvSpPr txBox="1"/>
          <p:nvPr/>
        </p:nvSpPr>
        <p:spPr>
          <a:xfrm>
            <a:off x="685800" y="6498193"/>
            <a:ext cx="5416868" cy="230832"/>
          </a:xfrm>
          <a:prstGeom prst="rect">
            <a:avLst/>
          </a:prstGeom>
          <a:noFill/>
        </p:spPr>
        <p:txBody>
          <a:bodyPr wrap="none" rtlCol="0">
            <a:spAutoFit/>
          </a:bodyPr>
          <a:lstStyle/>
          <a:p>
            <a:r>
              <a:rPr lang="en-US" sz="900" dirty="0" smtClean="0"/>
              <a:t>From </a:t>
            </a:r>
            <a:r>
              <a:rPr lang="en-US" sz="900" i="1" dirty="0" smtClean="0"/>
              <a:t>How </a:t>
            </a:r>
            <a:r>
              <a:rPr lang="en-US" sz="900" i="1" dirty="0"/>
              <a:t>to Choose a Certification </a:t>
            </a:r>
            <a:r>
              <a:rPr lang="en-US" sz="900" i="1" dirty="0" smtClean="0"/>
              <a:t>Agency &amp; the Organic </a:t>
            </a:r>
            <a:r>
              <a:rPr lang="en-US" sz="900" i="1" dirty="0"/>
              <a:t>Certification </a:t>
            </a:r>
            <a:r>
              <a:rPr lang="en-US" sz="900" i="1" dirty="0" smtClean="0"/>
              <a:t>Process</a:t>
            </a:r>
            <a:r>
              <a:rPr lang="en-US" sz="900" dirty="0" smtClean="0"/>
              <a:t>, Organic </a:t>
            </a:r>
            <a:r>
              <a:rPr lang="en-US" sz="900" dirty="0"/>
              <a:t>Fact Sheet, </a:t>
            </a:r>
            <a:r>
              <a:rPr lang="en-US" sz="900" dirty="0" smtClean="0"/>
              <a:t>2012 MOSES</a:t>
            </a:r>
            <a:endParaRPr lang="en-US" sz="900" dirty="0"/>
          </a:p>
        </p:txBody>
      </p:sp>
    </p:spTree>
    <p:extLst>
      <p:ext uri="{BB962C8B-B14F-4D97-AF65-F5344CB8AC3E}">
        <p14:creationId xmlns:p14="http://schemas.microsoft.com/office/powerpoint/2010/main" val="4221626116"/>
      </p:ext>
    </p:extLst>
  </p:cSld>
  <p:clrMapOvr>
    <a:masterClrMapping/>
  </p:clrMapOvr>
  <p:transition spd="slow" advTm="4890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smtClean="0"/>
              <a:t>How do I choose a certifying agent?</a:t>
            </a:r>
            <a:r>
              <a:rPr lang="en-US" dirty="0"/>
              <a:t/>
            </a:r>
            <a:br>
              <a:rPr lang="en-US" dirty="0"/>
            </a:br>
            <a:endParaRPr lang="en-US" dirty="0"/>
          </a:p>
        </p:txBody>
      </p:sp>
      <p:sp>
        <p:nvSpPr>
          <p:cNvPr id="3" name="Content Placeholder 2"/>
          <p:cNvSpPr>
            <a:spLocks noGrp="1"/>
          </p:cNvSpPr>
          <p:nvPr>
            <p:ph idx="1"/>
          </p:nvPr>
        </p:nvSpPr>
        <p:spPr>
          <a:xfrm>
            <a:off x="762000" y="1596413"/>
            <a:ext cx="8077200" cy="4423387"/>
          </a:xfrm>
        </p:spPr>
        <p:txBody>
          <a:bodyPr>
            <a:normAutofit fontScale="92500"/>
          </a:bodyPr>
          <a:lstStyle/>
          <a:p>
            <a:r>
              <a:rPr lang="en-US" dirty="0" smtClean="0"/>
              <a:t>When </a:t>
            </a:r>
            <a:r>
              <a:rPr lang="en-US" dirty="0"/>
              <a:t>selecting a certifying agent, you may wish to consider the following criteria: </a:t>
            </a:r>
            <a:endParaRPr lang="en-US" dirty="0" smtClean="0"/>
          </a:p>
          <a:p>
            <a:pPr lvl="1"/>
            <a:r>
              <a:rPr lang="en-US" dirty="0" smtClean="0"/>
              <a:t>Distance </a:t>
            </a:r>
            <a:r>
              <a:rPr lang="en-US" dirty="0"/>
              <a:t>to your farm or </a:t>
            </a:r>
            <a:r>
              <a:rPr lang="en-US" dirty="0" smtClean="0"/>
              <a:t>business</a:t>
            </a:r>
          </a:p>
          <a:p>
            <a:pPr lvl="1"/>
            <a:r>
              <a:rPr lang="en-US" dirty="0" smtClean="0"/>
              <a:t>Fee structure</a:t>
            </a:r>
          </a:p>
          <a:p>
            <a:pPr lvl="1"/>
            <a:r>
              <a:rPr lang="en-US" dirty="0" smtClean="0"/>
              <a:t>Accreditation </a:t>
            </a:r>
            <a:r>
              <a:rPr lang="en-US" dirty="0"/>
              <a:t>to other </a:t>
            </a:r>
            <a:r>
              <a:rPr lang="en-US" dirty="0" smtClean="0"/>
              <a:t>standards</a:t>
            </a:r>
          </a:p>
          <a:p>
            <a:pPr lvl="1"/>
            <a:r>
              <a:rPr lang="en-US" dirty="0" smtClean="0"/>
              <a:t>Additional </a:t>
            </a:r>
            <a:r>
              <a:rPr lang="en-US" dirty="0"/>
              <a:t>services, such as educational resources or member </a:t>
            </a:r>
            <a:r>
              <a:rPr lang="en-US" dirty="0" smtClean="0"/>
              <a:t>services </a:t>
            </a:r>
          </a:p>
          <a:p>
            <a:pPr marL="400050" lvl="1" indent="0">
              <a:buNone/>
            </a:pPr>
            <a:endParaRPr lang="en-US" dirty="0"/>
          </a:p>
          <a:p>
            <a:pPr marL="0" indent="0">
              <a:buNone/>
            </a:pPr>
            <a:r>
              <a:rPr lang="en-US" sz="2600" dirty="0">
                <a:hlinkClick r:id="rId5"/>
              </a:rPr>
              <a:t>www.ams.usda.gov/NOPACAs</a:t>
            </a:r>
            <a:r>
              <a:rPr lang="en-US" sz="2600" dirty="0"/>
              <a:t> </a:t>
            </a:r>
            <a:r>
              <a:rPr lang="en-US" sz="2600" dirty="0" smtClean="0"/>
              <a:t>    </a:t>
            </a:r>
            <a:r>
              <a:rPr lang="en-US" sz="2600" dirty="0" smtClean="0">
                <a:hlinkClick r:id="rId6"/>
              </a:rPr>
              <a:t>http</a:t>
            </a:r>
            <a:r>
              <a:rPr lang="en-US" sz="2600" dirty="0">
                <a:hlinkClick r:id="rId6"/>
              </a:rPr>
              <a:t>://</a:t>
            </a:r>
            <a:r>
              <a:rPr lang="en-US" sz="2600" dirty="0" smtClean="0">
                <a:hlinkClick r:id="rId6"/>
              </a:rPr>
              <a:t>bit.ly/certifierselection</a:t>
            </a:r>
            <a:r>
              <a:rPr lang="en-US" sz="2600" dirty="0" smtClean="0"/>
              <a:t>  </a:t>
            </a:r>
            <a:endParaRPr lang="en-US" sz="2600"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5" name="TextBox 4"/>
          <p:cNvSpPr txBox="1"/>
          <p:nvPr/>
        </p:nvSpPr>
        <p:spPr>
          <a:xfrm>
            <a:off x="533400" y="6588293"/>
            <a:ext cx="5594801" cy="230832"/>
          </a:xfrm>
          <a:prstGeom prst="rect">
            <a:avLst/>
          </a:prstGeom>
          <a:noFill/>
        </p:spPr>
        <p:txBody>
          <a:bodyPr wrap="none" rtlCol="0">
            <a:spAutoFit/>
          </a:bodyPr>
          <a:lstStyle/>
          <a:p>
            <a:r>
              <a:rPr lang="en-US" sz="900" dirty="0" err="1"/>
              <a:t>Baier</a:t>
            </a:r>
            <a:r>
              <a:rPr lang="en-US" sz="900" dirty="0"/>
              <a:t>, A. H. and  </a:t>
            </a:r>
            <a:r>
              <a:rPr lang="en-US" sz="900" dirty="0" err="1"/>
              <a:t>Ahramjian</a:t>
            </a:r>
            <a:r>
              <a:rPr lang="en-US" sz="900" dirty="0"/>
              <a:t>, L. (2012)  Organic Certification of Farms and Businesses Producing Agricultural Products</a:t>
            </a:r>
          </a:p>
        </p:txBody>
      </p:sp>
    </p:spTree>
    <p:extLst>
      <p:ext uri="{BB962C8B-B14F-4D97-AF65-F5344CB8AC3E}">
        <p14:creationId xmlns:p14="http://schemas.microsoft.com/office/powerpoint/2010/main" val="414125689"/>
      </p:ext>
    </p:extLst>
  </p:cSld>
  <p:clrMapOvr>
    <a:masterClrMapping/>
  </p:clrMapOvr>
  <p:transition spd="slow" advTm="6462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362200" y="1143001"/>
            <a:ext cx="6408824" cy="2590799"/>
          </a:xfrm>
        </p:spPr>
        <p:txBody>
          <a:bodyPr>
            <a:normAutofit fontScale="90000"/>
          </a:bodyPr>
          <a:lstStyle/>
          <a:p>
            <a:r>
              <a:rPr lang="en-US" sz="2000" dirty="0" smtClean="0"/>
              <a:t>Growing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smtClean="0">
                <a:solidFill>
                  <a:srgbClr val="0000FF"/>
                </a:solidFill>
              </a:rPr>
              <a:t>The Steps to Becoming A Certified Organic Operation</a:t>
            </a:r>
            <a:endParaRPr lang="en-US" sz="4000" dirty="0">
              <a:solidFill>
                <a:srgbClr val="0000FF"/>
              </a:solidFill>
            </a:endParaRPr>
          </a:p>
        </p:txBody>
      </p:sp>
      <p:sp>
        <p:nvSpPr>
          <p:cNvPr id="3" name="Subtitle 2"/>
          <p:cNvSpPr>
            <a:spLocks noGrp="1"/>
          </p:cNvSpPr>
          <p:nvPr>
            <p:ph type="subTitle" idx="1"/>
            <p:custDataLst>
              <p:tags r:id="rId3"/>
            </p:custDataLst>
          </p:nvPr>
        </p:nvSpPr>
        <p:spPr/>
        <p:txBody>
          <a:bodyPr>
            <a:normAutofit/>
          </a:bodyPr>
          <a:lstStyle/>
          <a:p>
            <a:r>
              <a:rPr lang="en-US" dirty="0" smtClean="0"/>
              <a:t>Deborah Cavanaugh-Grant</a:t>
            </a:r>
          </a:p>
          <a:p>
            <a:r>
              <a:rPr lang="en-US" dirty="0" smtClean="0"/>
              <a:t>May 2015</a:t>
            </a:r>
            <a:endParaRPr lang="en-US"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slow" advTm="149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Do I Get Certified Organic?</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35015" y="1447800"/>
            <a:ext cx="6163364" cy="383660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6" name="TextBox 5"/>
          <p:cNvSpPr txBox="1"/>
          <p:nvPr/>
        </p:nvSpPr>
        <p:spPr>
          <a:xfrm>
            <a:off x="533400" y="6520934"/>
            <a:ext cx="5594801" cy="369332"/>
          </a:xfrm>
          <a:prstGeom prst="rect">
            <a:avLst/>
          </a:prstGeom>
          <a:noFill/>
        </p:spPr>
        <p:txBody>
          <a:bodyPr wrap="none" rtlCol="0">
            <a:spAutoFit/>
          </a:bodyPr>
          <a:lstStyle/>
          <a:p>
            <a:r>
              <a:rPr lang="en-US" sz="900" dirty="0" err="1"/>
              <a:t>Baier</a:t>
            </a:r>
            <a:r>
              <a:rPr lang="en-US" sz="900" dirty="0"/>
              <a:t>, A. H. and  </a:t>
            </a:r>
            <a:r>
              <a:rPr lang="en-US" sz="900" dirty="0" err="1"/>
              <a:t>Ahramjian</a:t>
            </a:r>
            <a:r>
              <a:rPr lang="en-US" sz="900" dirty="0"/>
              <a:t>, L. (2012)  Organic Certification of Farms and Businesses Producing Agricultural Products</a:t>
            </a:r>
          </a:p>
          <a:p>
            <a:endParaRPr lang="en-US" sz="900" dirty="0"/>
          </a:p>
        </p:txBody>
      </p:sp>
    </p:spTree>
    <p:extLst>
      <p:ext uri="{BB962C8B-B14F-4D97-AF65-F5344CB8AC3E}">
        <p14:creationId xmlns:p14="http://schemas.microsoft.com/office/powerpoint/2010/main" val="2928946035"/>
      </p:ext>
    </p:extLst>
  </p:cSld>
  <p:clrMapOvr>
    <a:masterClrMapping/>
  </p:clrMapOvr>
  <p:transition spd="slow" advTm="3470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smtClean="0"/>
              <a:t>1. A </a:t>
            </a:r>
            <a:r>
              <a:rPr lang="en-US" dirty="0"/>
              <a:t>detailed description of the operation to be </a:t>
            </a:r>
            <a:r>
              <a:rPr lang="en-US" dirty="0" smtClean="0"/>
              <a:t>certified</a:t>
            </a:r>
            <a:r>
              <a:rPr lang="en-US" dirty="0"/>
              <a:t/>
            </a:r>
            <a:br>
              <a:rPr lang="en-US" dirty="0"/>
            </a:b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01850" y="1739106"/>
            <a:ext cx="5397500" cy="401320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7" name="Rectangle 6"/>
          <p:cNvSpPr/>
          <p:nvPr/>
        </p:nvSpPr>
        <p:spPr>
          <a:xfrm>
            <a:off x="685800" y="6474768"/>
            <a:ext cx="5687096" cy="230832"/>
          </a:xfrm>
          <a:prstGeom prst="rect">
            <a:avLst/>
          </a:prstGeom>
        </p:spPr>
        <p:txBody>
          <a:bodyPr wrap="square">
            <a:spAutoFit/>
          </a:bodyPr>
          <a:lstStyle/>
          <a:p>
            <a:r>
              <a:rPr lang="en-US" sz="900" dirty="0" err="1"/>
              <a:t>Baier</a:t>
            </a:r>
            <a:r>
              <a:rPr lang="en-US" sz="900" dirty="0"/>
              <a:t>, A. H. and  </a:t>
            </a:r>
            <a:r>
              <a:rPr lang="en-US" sz="900" dirty="0" err="1"/>
              <a:t>Ahramjian</a:t>
            </a:r>
            <a:r>
              <a:rPr lang="en-US" sz="900" dirty="0"/>
              <a:t>, L. (2012)  Organic Certification of Farms and Businesses Producing Agricultural Products</a:t>
            </a:r>
          </a:p>
        </p:txBody>
      </p:sp>
    </p:spTree>
    <p:extLst>
      <p:ext uri="{BB962C8B-B14F-4D97-AF65-F5344CB8AC3E}">
        <p14:creationId xmlns:p14="http://schemas.microsoft.com/office/powerpoint/2010/main" val="1370889964"/>
      </p:ext>
    </p:extLst>
  </p:cSld>
  <p:clrMapOvr>
    <a:masterClrMapping/>
  </p:clrMapOvr>
  <p:transition spd="slow" advTm="1238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smtClean="0"/>
              <a:t>2. History </a:t>
            </a:r>
            <a:r>
              <a:rPr lang="en-US" dirty="0"/>
              <a:t>of substances applied to land during the previous </a:t>
            </a:r>
            <a:r>
              <a:rPr lang="en-US" dirty="0" smtClean="0"/>
              <a:t>3 years</a:t>
            </a:r>
            <a:r>
              <a:rPr lang="en-US" dirty="0"/>
              <a:t/>
            </a:r>
            <a:br>
              <a:rPr lang="en-US" dirty="0"/>
            </a:br>
            <a:endParaRPr lang="en-US" dirty="0"/>
          </a:p>
        </p:txBody>
      </p:sp>
      <p:pic>
        <p:nvPicPr>
          <p:cNvPr id="4" name="Content Placeholder 3"/>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3529935" y="1752600"/>
            <a:ext cx="2738199" cy="1371600"/>
          </a:xfrm>
        </p:spPr>
      </p:pic>
      <p:sp>
        <p:nvSpPr>
          <p:cNvPr id="15" name="TextBox 14"/>
          <p:cNvSpPr txBox="1"/>
          <p:nvPr/>
        </p:nvSpPr>
        <p:spPr>
          <a:xfrm>
            <a:off x="761998" y="1828800"/>
            <a:ext cx="2767937" cy="954107"/>
          </a:xfrm>
          <a:prstGeom prst="rect">
            <a:avLst/>
          </a:prstGeom>
          <a:noFill/>
        </p:spPr>
        <p:txBody>
          <a:bodyPr wrap="none" rtlCol="0">
            <a:spAutoFit/>
          </a:bodyPr>
          <a:lstStyle/>
          <a:p>
            <a:pPr algn="ctr"/>
            <a:r>
              <a:rPr lang="en-US" sz="2800" dirty="0" smtClean="0"/>
              <a:t>Generic Materials</a:t>
            </a:r>
          </a:p>
          <a:p>
            <a:pPr algn="ctr"/>
            <a:r>
              <a:rPr lang="en-US" sz="2800" dirty="0" smtClean="0"/>
              <a:t>List</a:t>
            </a:r>
            <a:endParaRPr lang="en-US" sz="2800" dirty="0"/>
          </a:p>
        </p:txBody>
      </p:sp>
      <p:sp>
        <p:nvSpPr>
          <p:cNvPr id="16" name="TextBox 15"/>
          <p:cNvSpPr txBox="1"/>
          <p:nvPr/>
        </p:nvSpPr>
        <p:spPr>
          <a:xfrm>
            <a:off x="6400800" y="1880120"/>
            <a:ext cx="2042355" cy="523220"/>
          </a:xfrm>
          <a:prstGeom prst="rect">
            <a:avLst/>
          </a:prstGeom>
          <a:noFill/>
        </p:spPr>
        <p:txBody>
          <a:bodyPr wrap="none" rtlCol="0">
            <a:spAutoFit/>
          </a:bodyPr>
          <a:lstStyle/>
          <a:p>
            <a:pPr algn="ctr"/>
            <a:r>
              <a:rPr lang="en-US" sz="2800" dirty="0" smtClean="0"/>
              <a:t>Products List</a:t>
            </a:r>
            <a:endParaRPr lang="en-US" sz="2800" dirty="0"/>
          </a:p>
        </p:txBody>
      </p:sp>
      <p:sp>
        <p:nvSpPr>
          <p:cNvPr id="3" name="TextBox 2"/>
          <p:cNvSpPr txBox="1"/>
          <p:nvPr/>
        </p:nvSpPr>
        <p:spPr>
          <a:xfrm>
            <a:off x="772871" y="3800415"/>
            <a:ext cx="7655044" cy="523220"/>
          </a:xfrm>
          <a:prstGeom prst="rect">
            <a:avLst/>
          </a:prstGeom>
          <a:noFill/>
        </p:spPr>
        <p:txBody>
          <a:bodyPr wrap="none" rtlCol="0">
            <a:spAutoFit/>
          </a:bodyPr>
          <a:lstStyle/>
          <a:p>
            <a:pPr algn="ctr"/>
            <a:r>
              <a:rPr lang="en-US" sz="2800" dirty="0" smtClean="0">
                <a:hlinkClick r:id="rId6"/>
              </a:rPr>
              <a:t>National List of  Allowed and Prohibited Substances</a:t>
            </a:r>
            <a:endParaRPr lang="en-US" sz="2800" dirty="0"/>
          </a:p>
        </p:txBody>
      </p:sp>
      <p:sp>
        <p:nvSpPr>
          <p:cNvPr id="6" name="TextBox 5"/>
          <p:cNvSpPr txBox="1"/>
          <p:nvPr/>
        </p:nvSpPr>
        <p:spPr>
          <a:xfrm>
            <a:off x="6579785" y="2514600"/>
            <a:ext cx="2411815" cy="800219"/>
          </a:xfrm>
          <a:prstGeom prst="rect">
            <a:avLst/>
          </a:prstGeom>
          <a:noFill/>
        </p:spPr>
        <p:txBody>
          <a:bodyPr wrap="none" rtlCol="0">
            <a:spAutoFit/>
          </a:bodyPr>
          <a:lstStyle/>
          <a:p>
            <a:pPr algn="ctr"/>
            <a:r>
              <a:rPr lang="en-US" sz="2800" dirty="0" smtClean="0">
                <a:hlinkClick r:id="rId7"/>
              </a:rPr>
              <a:t>www.omri.org</a:t>
            </a:r>
            <a:r>
              <a:rPr lang="en-US" sz="2800" dirty="0" smtClean="0"/>
              <a:t> </a:t>
            </a:r>
            <a:r>
              <a:rPr lang="en-US" dirty="0" smtClean="0"/>
              <a:t> </a:t>
            </a:r>
            <a:endParaRPr lang="en-US" dirty="0"/>
          </a:p>
          <a:p>
            <a:endParaRPr lang="en-US" dirty="0"/>
          </a:p>
        </p:txBody>
      </p:sp>
      <p:sp>
        <p:nvSpPr>
          <p:cNvPr id="8" name="TextBox 7"/>
          <p:cNvSpPr txBox="1"/>
          <p:nvPr/>
        </p:nvSpPr>
        <p:spPr>
          <a:xfrm>
            <a:off x="990600" y="3200400"/>
            <a:ext cx="4573688" cy="584775"/>
          </a:xfrm>
          <a:prstGeom prst="rect">
            <a:avLst/>
          </a:prstGeom>
          <a:noFill/>
        </p:spPr>
        <p:txBody>
          <a:bodyPr wrap="none" rtlCol="0">
            <a:spAutoFit/>
          </a:bodyPr>
          <a:lstStyle/>
          <a:p>
            <a:r>
              <a:rPr lang="en-US" sz="3200" dirty="0" smtClean="0"/>
              <a:t>National Organic Program </a:t>
            </a:r>
            <a:endParaRPr lang="en-US" sz="32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
        <p:nvSpPr>
          <p:cNvPr id="10" name="Rectangle 9"/>
          <p:cNvSpPr/>
          <p:nvPr/>
        </p:nvSpPr>
        <p:spPr>
          <a:xfrm>
            <a:off x="685800" y="6474768"/>
            <a:ext cx="5687096" cy="230832"/>
          </a:xfrm>
          <a:prstGeom prst="rect">
            <a:avLst/>
          </a:prstGeom>
        </p:spPr>
        <p:txBody>
          <a:bodyPr wrap="square">
            <a:spAutoFit/>
          </a:bodyPr>
          <a:lstStyle/>
          <a:p>
            <a:r>
              <a:rPr lang="en-US" sz="900" dirty="0" err="1"/>
              <a:t>Baier</a:t>
            </a:r>
            <a:r>
              <a:rPr lang="en-US" sz="900" dirty="0"/>
              <a:t>, A. H. and  </a:t>
            </a:r>
            <a:r>
              <a:rPr lang="en-US" sz="900" dirty="0" err="1"/>
              <a:t>Ahramjian</a:t>
            </a:r>
            <a:r>
              <a:rPr lang="en-US" sz="900" dirty="0"/>
              <a:t>, L. (2012)  Organic Certification of Farms and Businesses Producing Agricultural Products</a:t>
            </a:r>
          </a:p>
        </p:txBody>
      </p:sp>
      <p:sp>
        <p:nvSpPr>
          <p:cNvPr id="5" name="Rectangle 4"/>
          <p:cNvSpPr/>
          <p:nvPr/>
        </p:nvSpPr>
        <p:spPr>
          <a:xfrm>
            <a:off x="838200" y="4572000"/>
            <a:ext cx="7772400" cy="1323439"/>
          </a:xfrm>
          <a:prstGeom prst="rect">
            <a:avLst/>
          </a:prstGeom>
        </p:spPr>
        <p:txBody>
          <a:bodyPr wrap="square">
            <a:spAutoFit/>
          </a:bodyPr>
          <a:lstStyle/>
          <a:p>
            <a:r>
              <a:rPr lang="en-US" sz="4000" dirty="0">
                <a:latin typeface="+mj-lt"/>
                <a:ea typeface="+mj-ea"/>
                <a:cs typeface="+mj-cs"/>
              </a:rPr>
              <a:t>3. Names of the organic products grown, raised, or processed</a:t>
            </a:r>
          </a:p>
        </p:txBody>
      </p:sp>
    </p:spTree>
    <p:extLst>
      <p:ext uri="{BB962C8B-B14F-4D97-AF65-F5344CB8AC3E}">
        <p14:creationId xmlns:p14="http://schemas.microsoft.com/office/powerpoint/2010/main" val="2721373061"/>
      </p:ext>
    </p:extLst>
  </p:cSld>
  <p:clrMapOvr>
    <a:masterClrMapping/>
  </p:clrMapOvr>
  <p:transition spd="slow" advTm="10471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4. Must have a written Organic     </a:t>
            </a:r>
            <a:r>
              <a:rPr lang="en-US" dirty="0"/>
              <a:t>System </a:t>
            </a:r>
            <a:r>
              <a:rPr lang="en-US" dirty="0" smtClean="0"/>
              <a:t>Plan</a:t>
            </a:r>
            <a:endParaRPr lang="en-US" dirty="0"/>
          </a:p>
        </p:txBody>
      </p:sp>
      <p:sp>
        <p:nvSpPr>
          <p:cNvPr id="7" name="Content Placeholder 6"/>
          <p:cNvSpPr>
            <a:spLocks noGrp="1"/>
          </p:cNvSpPr>
          <p:nvPr>
            <p:ph idx="1"/>
          </p:nvPr>
        </p:nvSpPr>
        <p:spPr>
          <a:xfrm>
            <a:off x="762000" y="1596413"/>
            <a:ext cx="8077200" cy="4575787"/>
          </a:xfrm>
        </p:spPr>
        <p:txBody>
          <a:bodyPr>
            <a:normAutofit/>
          </a:bodyPr>
          <a:lstStyle/>
          <a:p>
            <a:r>
              <a:rPr lang="en-US" dirty="0"/>
              <a:t>A complete Organic System Plan consists of one or more of the following elements, as appropriate to the individual </a:t>
            </a:r>
            <a:r>
              <a:rPr lang="en-US" dirty="0" smtClean="0"/>
              <a:t>operation</a:t>
            </a:r>
          </a:p>
          <a:p>
            <a:pPr lvl="1"/>
            <a:r>
              <a:rPr lang="en-US" dirty="0" smtClean="0"/>
              <a:t>Organic </a:t>
            </a:r>
            <a:r>
              <a:rPr lang="en-US" dirty="0"/>
              <a:t>Farm </a:t>
            </a:r>
            <a:r>
              <a:rPr lang="en-US" dirty="0" smtClean="0"/>
              <a:t>Plan</a:t>
            </a:r>
          </a:p>
          <a:p>
            <a:pPr lvl="1"/>
            <a:r>
              <a:rPr lang="en-US" dirty="0" smtClean="0"/>
              <a:t>Organic </a:t>
            </a:r>
            <a:r>
              <a:rPr lang="en-US" dirty="0"/>
              <a:t>Livestock </a:t>
            </a:r>
            <a:r>
              <a:rPr lang="en-US" dirty="0" smtClean="0"/>
              <a:t>Plan</a:t>
            </a:r>
          </a:p>
          <a:p>
            <a:pPr lvl="1"/>
            <a:r>
              <a:rPr lang="en-US" dirty="0" smtClean="0"/>
              <a:t>Organic </a:t>
            </a:r>
            <a:r>
              <a:rPr lang="en-US" dirty="0"/>
              <a:t>Handling </a:t>
            </a:r>
            <a:r>
              <a:rPr lang="en-US" dirty="0" smtClean="0"/>
              <a:t>Plan</a:t>
            </a:r>
          </a:p>
          <a:p>
            <a:pPr marL="0" indent="0">
              <a:buNone/>
            </a:pPr>
            <a:endParaRPr lang="en-US" dirty="0" smtClean="0"/>
          </a:p>
          <a:p>
            <a:pPr marL="0" indent="0">
              <a:buNone/>
            </a:pPr>
            <a:endParaRPr lang="en-US" dirty="0"/>
          </a:p>
          <a:p>
            <a:endParaRPr lang="en-US" dirty="0"/>
          </a:p>
        </p:txBody>
      </p:sp>
      <p:sp>
        <p:nvSpPr>
          <p:cNvPr id="3" name="TextBox 2"/>
          <p:cNvSpPr txBox="1"/>
          <p:nvPr/>
        </p:nvSpPr>
        <p:spPr>
          <a:xfrm>
            <a:off x="685800" y="5895945"/>
            <a:ext cx="5893408" cy="338554"/>
          </a:xfrm>
          <a:prstGeom prst="rect">
            <a:avLst/>
          </a:prstGeom>
          <a:noFill/>
        </p:spPr>
        <p:txBody>
          <a:bodyPr wrap="none" rtlCol="0">
            <a:spAutoFit/>
          </a:bodyPr>
          <a:lstStyle/>
          <a:p>
            <a:r>
              <a:rPr lang="en-US" sz="1600" dirty="0">
                <a:hlinkClick r:id="rId5"/>
              </a:rPr>
              <a:t>https://</a:t>
            </a:r>
            <a:r>
              <a:rPr lang="en-US" sz="1600" dirty="0" smtClean="0">
                <a:hlinkClick r:id="rId5"/>
              </a:rPr>
              <a:t>attra.ncat.org/attra-pub/summaries/summary.php?pub=359</a:t>
            </a:r>
            <a:r>
              <a:rPr lang="en-US" sz="1600" dirty="0" smtClean="0"/>
              <a:t> </a:t>
            </a:r>
            <a:endParaRPr lang="en-US" sz="1600" dirty="0"/>
          </a:p>
        </p:txBody>
      </p:sp>
      <p:sp>
        <p:nvSpPr>
          <p:cNvPr id="4" name="TextBox 3"/>
          <p:cNvSpPr txBox="1"/>
          <p:nvPr/>
        </p:nvSpPr>
        <p:spPr>
          <a:xfrm>
            <a:off x="1119554" y="4946487"/>
            <a:ext cx="4497578" cy="923330"/>
          </a:xfrm>
          <a:prstGeom prst="rect">
            <a:avLst/>
          </a:prstGeom>
          <a:noFill/>
          <a:ln w="28575">
            <a:solidFill>
              <a:schemeClr val="tx1"/>
            </a:solidFill>
          </a:ln>
        </p:spPr>
        <p:txBody>
          <a:bodyPr wrap="none" rtlCol="0">
            <a:spAutoFit/>
          </a:bodyPr>
          <a:lstStyle/>
          <a:p>
            <a:pPr algn="ctr"/>
            <a:r>
              <a:rPr lang="en-US" b="1" dirty="0"/>
              <a:t>Organic System Plan Template for Crop </a:t>
            </a:r>
          </a:p>
          <a:p>
            <a:pPr algn="ctr"/>
            <a:r>
              <a:rPr lang="en-US" b="1" dirty="0"/>
              <a:t>and/or Livestock Production</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8" name="Rectangle 7"/>
          <p:cNvSpPr/>
          <p:nvPr/>
        </p:nvSpPr>
        <p:spPr>
          <a:xfrm>
            <a:off x="685800" y="6474768"/>
            <a:ext cx="5687096" cy="230832"/>
          </a:xfrm>
          <a:prstGeom prst="rect">
            <a:avLst/>
          </a:prstGeom>
        </p:spPr>
        <p:txBody>
          <a:bodyPr wrap="square">
            <a:spAutoFit/>
          </a:bodyPr>
          <a:lstStyle/>
          <a:p>
            <a:r>
              <a:rPr lang="en-US" sz="900" dirty="0" err="1"/>
              <a:t>Baier</a:t>
            </a:r>
            <a:r>
              <a:rPr lang="en-US" sz="900" dirty="0"/>
              <a:t>, A. H. and  </a:t>
            </a:r>
            <a:r>
              <a:rPr lang="en-US" sz="900" dirty="0" err="1"/>
              <a:t>Ahramjian</a:t>
            </a:r>
            <a:r>
              <a:rPr lang="en-US" sz="900" dirty="0"/>
              <a:t>, L. (2012)  Organic Certification of Farms and Businesses </a:t>
            </a:r>
            <a:r>
              <a:rPr lang="en-US" sz="900" dirty="0" smtClean="0"/>
              <a:t> Producing </a:t>
            </a:r>
            <a:r>
              <a:rPr lang="en-US" sz="900" dirty="0"/>
              <a:t>Agricultural  </a:t>
            </a:r>
            <a:r>
              <a:rPr lang="en-US" sz="900" dirty="0" smtClean="0"/>
              <a:t>Products</a:t>
            </a:r>
            <a:endParaRPr lang="en-US" sz="900" dirty="0"/>
          </a:p>
        </p:txBody>
      </p:sp>
    </p:spTree>
    <p:extLst>
      <p:ext uri="{BB962C8B-B14F-4D97-AF65-F5344CB8AC3E}">
        <p14:creationId xmlns:p14="http://schemas.microsoft.com/office/powerpoint/2010/main" val="1828833998"/>
      </p:ext>
    </p:extLst>
  </p:cSld>
  <p:clrMapOvr>
    <a:masterClrMapping/>
  </p:clrMapOvr>
  <p:transition spd="slow" advTm="3264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What are the steps in the organic </a:t>
            </a:r>
            <a:r>
              <a:rPr lang="en-US" dirty="0"/>
              <a:t>c</a:t>
            </a:r>
            <a:r>
              <a:rPr lang="en-US" dirty="0" smtClean="0"/>
              <a:t>ertification process?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7264407"/>
              </p:ext>
            </p:extLst>
          </p:nvPr>
        </p:nvGraphicFramePr>
        <p:xfrm>
          <a:off x="1066800" y="1600200"/>
          <a:ext cx="7620000" cy="480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
        <p:nvSpPr>
          <p:cNvPr id="3" name="TextBox 2"/>
          <p:cNvSpPr txBox="1"/>
          <p:nvPr/>
        </p:nvSpPr>
        <p:spPr>
          <a:xfrm>
            <a:off x="685800" y="6590184"/>
            <a:ext cx="4360489" cy="230832"/>
          </a:xfrm>
          <a:prstGeom prst="rect">
            <a:avLst/>
          </a:prstGeom>
          <a:noFill/>
        </p:spPr>
        <p:txBody>
          <a:bodyPr wrap="none" rtlCol="0">
            <a:spAutoFit/>
          </a:bodyPr>
          <a:lstStyle/>
          <a:p>
            <a:r>
              <a:rPr lang="en-US" sz="900" dirty="0" smtClean="0"/>
              <a:t>USDA AMS  National Organic Program, </a:t>
            </a:r>
            <a:r>
              <a:rPr lang="en-US" sz="900" i="1" dirty="0"/>
              <a:t>What is Organic Certification </a:t>
            </a:r>
            <a:r>
              <a:rPr lang="en-US" sz="900" dirty="0"/>
              <a:t>(Updated June 2012)</a:t>
            </a:r>
          </a:p>
        </p:txBody>
      </p:sp>
    </p:spTree>
    <p:extLst>
      <p:ext uri="{BB962C8B-B14F-4D97-AF65-F5344CB8AC3E}">
        <p14:creationId xmlns:p14="http://schemas.microsoft.com/office/powerpoint/2010/main" val="4236504099"/>
      </p:ext>
    </p:extLst>
  </p:cSld>
  <p:clrMapOvr>
    <a:masterClrMapping/>
  </p:clrMapOvr>
  <p:transition spd="slow" advTm="823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077200" cy="1143000"/>
          </a:xfrm>
        </p:spPr>
        <p:txBody>
          <a:bodyPr>
            <a:normAutofit/>
          </a:bodyPr>
          <a:lstStyle/>
          <a:p>
            <a:pPr algn="ctr"/>
            <a:r>
              <a:rPr lang="en-US" dirty="0" smtClean="0"/>
              <a:t>Do I have to recertify each year?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7643987"/>
              </p:ext>
            </p:extLst>
          </p:nvPr>
        </p:nvGraphicFramePr>
        <p:xfrm>
          <a:off x="990600" y="1524000"/>
          <a:ext cx="76200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
        <p:nvSpPr>
          <p:cNvPr id="5" name="Rectangle 4"/>
          <p:cNvSpPr/>
          <p:nvPr/>
        </p:nvSpPr>
        <p:spPr>
          <a:xfrm>
            <a:off x="609600" y="6590184"/>
            <a:ext cx="4343400" cy="230832"/>
          </a:xfrm>
          <a:prstGeom prst="rect">
            <a:avLst/>
          </a:prstGeom>
        </p:spPr>
        <p:txBody>
          <a:bodyPr wrap="square">
            <a:spAutoFit/>
          </a:bodyPr>
          <a:lstStyle/>
          <a:p>
            <a:r>
              <a:rPr lang="en-US" sz="900" dirty="0"/>
              <a:t>USDA AMS  National Organic Program, </a:t>
            </a:r>
            <a:r>
              <a:rPr lang="en-US" sz="900" i="1" dirty="0"/>
              <a:t>What is Organic Certification </a:t>
            </a:r>
            <a:r>
              <a:rPr lang="en-US" sz="900" dirty="0"/>
              <a:t>(Updated June </a:t>
            </a:r>
            <a:r>
              <a:rPr lang="en-US" sz="900" dirty="0" smtClean="0"/>
              <a:t>2012)</a:t>
            </a:r>
            <a:endParaRPr lang="en-US" sz="900" dirty="0"/>
          </a:p>
        </p:txBody>
      </p:sp>
    </p:spTree>
    <p:extLst>
      <p:ext uri="{BB962C8B-B14F-4D97-AF65-F5344CB8AC3E}">
        <p14:creationId xmlns:p14="http://schemas.microsoft.com/office/powerpoint/2010/main" val="2451546669"/>
      </p:ext>
    </p:extLst>
  </p:cSld>
  <p:clrMapOvr>
    <a:masterClrMapping/>
  </p:clrMapOvr>
  <p:transition spd="slow" advTm="519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Is There a Transition Period?</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981200" y="1295400"/>
            <a:ext cx="4034775" cy="5225034"/>
          </a:xfrm>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540709">
            <a:off x="5900302" y="1580252"/>
            <a:ext cx="1963356" cy="130274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3" name="TextBox 2"/>
          <p:cNvSpPr txBox="1"/>
          <p:nvPr/>
        </p:nvSpPr>
        <p:spPr>
          <a:xfrm>
            <a:off x="865428" y="6336268"/>
            <a:ext cx="5085046" cy="507831"/>
          </a:xfrm>
          <a:prstGeom prst="rect">
            <a:avLst/>
          </a:prstGeom>
          <a:noFill/>
        </p:spPr>
        <p:txBody>
          <a:bodyPr wrap="none" rtlCol="0">
            <a:spAutoFit/>
          </a:bodyPr>
          <a:lstStyle/>
          <a:p>
            <a:r>
              <a:rPr lang="en-US" sz="900" i="1" dirty="0"/>
              <a:t>Transitioning to Organic Production.</a:t>
            </a:r>
            <a:r>
              <a:rPr lang="en-US" sz="900" dirty="0"/>
              <a:t> USDA Sustainable Agriculture Research and Education (SARE), 2006</a:t>
            </a:r>
            <a:r>
              <a:rPr lang="en-US" sz="900" dirty="0" smtClean="0"/>
              <a:t>.</a:t>
            </a:r>
          </a:p>
          <a:p>
            <a:r>
              <a:rPr lang="en-US" sz="900" dirty="0" smtClean="0"/>
              <a:t> </a:t>
            </a:r>
            <a:r>
              <a:rPr lang="en-US" sz="900" dirty="0">
                <a:hlinkClick r:id="rId8"/>
              </a:rPr>
              <a:t>http://www.sare.org/publications/organic/organic01.htm</a:t>
            </a:r>
            <a:endParaRPr lang="en-US" sz="900" dirty="0"/>
          </a:p>
          <a:p>
            <a:endParaRPr lang="en-US" sz="900" dirty="0"/>
          </a:p>
        </p:txBody>
      </p:sp>
    </p:spTree>
    <p:extLst>
      <p:ext uri="{BB962C8B-B14F-4D97-AF65-F5344CB8AC3E}">
        <p14:creationId xmlns:p14="http://schemas.microsoft.com/office/powerpoint/2010/main" val="2005805887"/>
      </p:ext>
    </p:extLst>
  </p:cSld>
  <p:clrMapOvr>
    <a:masterClrMapping/>
  </p:clrMapOvr>
  <p:transition spd="slow" advTm="4025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How Much Does Organic  Certification Cost?</a:t>
            </a:r>
            <a:endParaRPr lang="en-US" dirty="0"/>
          </a:p>
        </p:txBody>
      </p:sp>
      <p:sp>
        <p:nvSpPr>
          <p:cNvPr id="3" name="Content Placeholder 2"/>
          <p:cNvSpPr>
            <a:spLocks noGrp="1"/>
          </p:cNvSpPr>
          <p:nvPr>
            <p:ph sz="half" idx="1"/>
          </p:nvPr>
        </p:nvSpPr>
        <p:spPr>
          <a:xfrm>
            <a:off x="762000" y="1828800"/>
            <a:ext cx="3886200" cy="4648200"/>
          </a:xfrm>
        </p:spPr>
        <p:txBody>
          <a:bodyPr>
            <a:normAutofit/>
          </a:bodyPr>
          <a:lstStyle/>
          <a:p>
            <a:r>
              <a:rPr lang="en-US" sz="3600" dirty="0" smtClean="0"/>
              <a:t>Application fee</a:t>
            </a:r>
          </a:p>
          <a:p>
            <a:r>
              <a:rPr lang="en-US" sz="3600" dirty="0" smtClean="0"/>
              <a:t>Inspection fees</a:t>
            </a:r>
          </a:p>
          <a:p>
            <a:r>
              <a:rPr lang="en-US" sz="3600" dirty="0" smtClean="0"/>
              <a:t>Certification Fees</a:t>
            </a:r>
          </a:p>
          <a:p>
            <a:r>
              <a:rPr lang="en-US" sz="3600" dirty="0" smtClean="0"/>
              <a:t>Fees assessed on sales</a:t>
            </a:r>
          </a:p>
          <a:p>
            <a:pPr lvl="1"/>
            <a:r>
              <a:rPr lang="en-US" sz="3200" dirty="0" smtClean="0"/>
              <a:t>Differs for agency</a:t>
            </a:r>
            <a:endParaRPr lang="en-US" sz="3200" dirty="0"/>
          </a:p>
        </p:txBody>
      </p:sp>
      <p:pic>
        <p:nvPicPr>
          <p:cNvPr id="5" name="Content Placeholder 4"/>
          <p:cNvPicPr>
            <a:picLocks noGrp="1" noChangeAspect="1"/>
          </p:cNvPicPr>
          <p:nvPr>
            <p:ph sz="half" idx="2"/>
          </p:nvPr>
        </p:nvPicPr>
        <p:blipFill>
          <a:blip r:embed="rId5" cstate="email">
            <a:extLst>
              <a:ext uri="{28A0092B-C50C-407E-A947-70E740481C1C}">
                <a14:useLocalDpi xmlns:a14="http://schemas.microsoft.com/office/drawing/2010/main" val="0"/>
              </a:ext>
            </a:extLst>
          </a:blip>
          <a:stretch>
            <a:fillRect/>
          </a:stretch>
        </p:blipFill>
        <p:spPr>
          <a:xfrm>
            <a:off x="5241791" y="1981200"/>
            <a:ext cx="2933775" cy="2553127"/>
          </a:xfrm>
        </p:spPr>
      </p:pic>
      <p:sp>
        <p:nvSpPr>
          <p:cNvPr id="4" name="TextBox 3"/>
          <p:cNvSpPr txBox="1"/>
          <p:nvPr/>
        </p:nvSpPr>
        <p:spPr>
          <a:xfrm>
            <a:off x="914400" y="5867400"/>
            <a:ext cx="5029200" cy="677108"/>
          </a:xfrm>
          <a:prstGeom prst="rect">
            <a:avLst/>
          </a:prstGeom>
          <a:noFill/>
        </p:spPr>
        <p:txBody>
          <a:bodyPr wrap="square" rtlCol="0">
            <a:spAutoFit/>
          </a:bodyPr>
          <a:lstStyle/>
          <a:p>
            <a:r>
              <a:rPr lang="en-US" sz="2000" dirty="0" smtClean="0">
                <a:hlinkClick r:id="rId6"/>
              </a:rPr>
              <a:t>www.ams.usda.gov/NOPFinancialAssistance</a:t>
            </a:r>
            <a:r>
              <a:rPr lang="en-US" sz="2000" dirty="0" smtClean="0"/>
              <a:t> </a:t>
            </a:r>
            <a:endParaRPr lang="en-US" sz="2000" dirty="0"/>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7" name="TextBox 6"/>
          <p:cNvSpPr txBox="1"/>
          <p:nvPr/>
        </p:nvSpPr>
        <p:spPr>
          <a:xfrm>
            <a:off x="6705600" y="4515199"/>
            <a:ext cx="1505540" cy="230832"/>
          </a:xfrm>
          <a:prstGeom prst="rect">
            <a:avLst/>
          </a:prstGeom>
          <a:noFill/>
        </p:spPr>
        <p:txBody>
          <a:bodyPr wrap="none" rtlCol="0">
            <a:spAutoFit/>
          </a:bodyPr>
          <a:lstStyle/>
          <a:p>
            <a:r>
              <a:rPr lang="en-US" sz="900" dirty="0" smtClean="0"/>
              <a:t>Image </a:t>
            </a:r>
            <a:r>
              <a:rPr lang="en-US" sz="900" dirty="0"/>
              <a:t>© </a:t>
            </a:r>
            <a:r>
              <a:rPr lang="en-US" sz="900" dirty="0" err="1"/>
              <a:t>Elnur</a:t>
            </a:r>
            <a:r>
              <a:rPr lang="en-US" sz="900" dirty="0"/>
              <a:t> - Fotolia.com</a:t>
            </a:r>
          </a:p>
        </p:txBody>
      </p:sp>
      <p:sp>
        <p:nvSpPr>
          <p:cNvPr id="8" name="TextBox 7"/>
          <p:cNvSpPr txBox="1"/>
          <p:nvPr/>
        </p:nvSpPr>
        <p:spPr>
          <a:xfrm>
            <a:off x="685800" y="6603451"/>
            <a:ext cx="4325223" cy="230832"/>
          </a:xfrm>
          <a:prstGeom prst="rect">
            <a:avLst/>
          </a:prstGeom>
          <a:noFill/>
        </p:spPr>
        <p:txBody>
          <a:bodyPr wrap="none" rtlCol="0">
            <a:spAutoFit/>
          </a:bodyPr>
          <a:lstStyle/>
          <a:p>
            <a:r>
              <a:rPr lang="en-US" sz="900" dirty="0"/>
              <a:t>USDA AMS  National Organic Program, What is Organic Certification (Updated June </a:t>
            </a:r>
            <a:r>
              <a:rPr lang="en-US" sz="900" dirty="0" smtClean="0"/>
              <a:t>2012)</a:t>
            </a:r>
            <a:endParaRPr lang="en-US" sz="900" dirty="0"/>
          </a:p>
        </p:txBody>
      </p:sp>
    </p:spTree>
    <p:extLst>
      <p:ext uri="{BB962C8B-B14F-4D97-AF65-F5344CB8AC3E}">
        <p14:creationId xmlns:p14="http://schemas.microsoft.com/office/powerpoint/2010/main" val="1236383795"/>
      </p:ext>
    </p:extLst>
  </p:cSld>
  <p:clrMapOvr>
    <a:masterClrMapping/>
  </p:clrMapOvr>
  <p:transition spd="slow" advTm="540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smtClean="0"/>
              <a:t>Ecocert</a:t>
            </a:r>
            <a:r>
              <a:rPr lang="en-US" dirty="0" smtClean="0"/>
              <a:t>  ICO</a:t>
            </a:r>
            <a:br>
              <a:rPr lang="en-US" dirty="0" smtClean="0"/>
            </a:br>
            <a:r>
              <a:rPr lang="en-US" dirty="0" smtClean="0"/>
              <a:t>2013 Fee Schedule</a:t>
            </a:r>
            <a:endParaRPr lang="en-US" dirty="0"/>
          </a:p>
        </p:txBody>
      </p:sp>
      <p:sp>
        <p:nvSpPr>
          <p:cNvPr id="3" name="Content Placeholder 2"/>
          <p:cNvSpPr>
            <a:spLocks noGrp="1"/>
          </p:cNvSpPr>
          <p:nvPr>
            <p:ph idx="1"/>
          </p:nvPr>
        </p:nvSpPr>
        <p:spPr>
          <a:xfrm>
            <a:off x="762000" y="1596413"/>
            <a:ext cx="8077200" cy="4651987"/>
          </a:xfrm>
        </p:spPr>
        <p:txBody>
          <a:bodyPr>
            <a:normAutofit fontScale="92500" lnSpcReduction="10000"/>
          </a:bodyPr>
          <a:lstStyle/>
          <a:p>
            <a:r>
              <a:rPr lang="en-US" sz="3600" dirty="0" smtClean="0"/>
              <a:t>Application Fee		$350*</a:t>
            </a:r>
          </a:p>
          <a:p>
            <a:pPr lvl="1"/>
            <a:r>
              <a:rPr lang="en-US" sz="3400" dirty="0" smtClean="0"/>
              <a:t>Initial application and then annually</a:t>
            </a:r>
          </a:p>
          <a:p>
            <a:r>
              <a:rPr lang="en-US" sz="3600" dirty="0" smtClean="0"/>
              <a:t>Inspection Fee		$410 plus*</a:t>
            </a:r>
          </a:p>
          <a:p>
            <a:pPr lvl="1"/>
            <a:r>
              <a:rPr lang="en-US" sz="3400" dirty="0" smtClean="0"/>
              <a:t>Fees based on the amount agreed upon between ICO and the inspector</a:t>
            </a:r>
          </a:p>
          <a:p>
            <a:r>
              <a:rPr lang="en-US" sz="3600" dirty="0" smtClean="0"/>
              <a:t>Certification Fee		$215-$1,350*</a:t>
            </a:r>
          </a:p>
          <a:p>
            <a:pPr lvl="1"/>
            <a:r>
              <a:rPr lang="en-US" sz="3400" dirty="0" smtClean="0"/>
              <a:t>Based on the number of acres</a:t>
            </a:r>
          </a:p>
          <a:p>
            <a:pPr marL="0" indent="0">
              <a:buNone/>
            </a:pPr>
            <a:r>
              <a:rPr lang="en-US" sz="3600" dirty="0" err="1" smtClean="0"/>
              <a:t>Ecocert</a:t>
            </a:r>
            <a:r>
              <a:rPr lang="en-US" sz="3600" dirty="0" smtClean="0"/>
              <a:t> ICO does not charge fees based on sales	</a:t>
            </a:r>
            <a:r>
              <a:rPr lang="en-US" dirty="0" smtClean="0"/>
              <a:t>	</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17105">
            <a:off x="7158989" y="1293156"/>
            <a:ext cx="1533525" cy="70485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340080"/>
      </p:ext>
    </p:extLst>
  </p:cSld>
  <p:clrMapOvr>
    <a:masterClrMapping/>
  </p:clrMapOvr>
  <p:transition spd="slow" advTm="433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533400" y="3124200"/>
            <a:ext cx="80772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3200">
                <a:latin typeface="Comic Sans MS" pitchFamily="66" charset="0"/>
              </a:rPr>
              <a:t>    the web community for </a:t>
            </a:r>
          </a:p>
          <a:p>
            <a:pPr algn="ctr" eaLnBrk="1" hangingPunct="1"/>
            <a:r>
              <a:rPr lang="en-US" altLang="en-US" sz="3200">
                <a:latin typeface="Comic Sans MS" pitchFamily="66" charset="0"/>
              </a:rPr>
              <a:t>                         organic agriculture</a:t>
            </a:r>
          </a:p>
          <a:p>
            <a:pPr algn="ctr" eaLnBrk="1" hangingPunct="1"/>
            <a:endParaRPr lang="en-US" altLang="en-US" sz="3200"/>
          </a:p>
          <a:p>
            <a:pPr algn="ctr" eaLnBrk="1" hangingPunct="1"/>
            <a:r>
              <a:rPr lang="en-US" altLang="en-US" sz="2200"/>
              <a:t>funded by CSREES Integrated Organic Program and eXtension</a:t>
            </a:r>
          </a:p>
        </p:txBody>
      </p:sp>
      <p:pic>
        <p:nvPicPr>
          <p:cNvPr id="3075"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57800" y="5237163"/>
            <a:ext cx="38862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1"/>
          <p:cNvPicPr>
            <a:picLocks noChangeAspect="1" noChangeArrowheads="1"/>
          </p:cNvPicPr>
          <p:nvPr/>
        </p:nvPicPr>
        <p:blipFill>
          <a:blip r:embed="rId6" cstate="email">
            <a:lum bright="6000" contrast="28000"/>
            <a:extLst>
              <a:ext uri="{28A0092B-C50C-407E-A947-70E740481C1C}">
                <a14:useLocalDpi xmlns:a14="http://schemas.microsoft.com/office/drawing/2010/main" val="0"/>
              </a:ext>
            </a:extLst>
          </a:blip>
          <a:srcRect/>
          <a:stretch>
            <a:fillRect/>
          </a:stretch>
        </p:blipFill>
        <p:spPr bwMode="auto">
          <a:xfrm>
            <a:off x="990600" y="762000"/>
            <a:ext cx="7543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7154" y="3837929"/>
            <a:ext cx="2734467" cy="461665"/>
          </a:xfrm>
          <a:prstGeom prst="rect">
            <a:avLst/>
          </a:prstGeom>
          <a:noFill/>
        </p:spPr>
        <p:txBody>
          <a:bodyPr wrap="none" rtlCol="0">
            <a:spAutoFit/>
          </a:bodyPr>
          <a:lstStyle/>
          <a:p>
            <a:r>
              <a:rPr lang="en-US" sz="2400" dirty="0">
                <a:hlinkClick r:id="rId7"/>
              </a:rPr>
              <a:t>http://</a:t>
            </a:r>
            <a:r>
              <a:rPr lang="en-US" sz="2400" dirty="0" smtClean="0">
                <a:hlinkClick r:id="rId7"/>
              </a:rPr>
              <a:t>eorganic.info</a:t>
            </a:r>
            <a:r>
              <a:rPr lang="en-US" dirty="0"/>
              <a:t> </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
        <p:nvSpPr>
          <p:cNvPr id="12" name="TextBox 11"/>
          <p:cNvSpPr txBox="1"/>
          <p:nvPr/>
        </p:nvSpPr>
        <p:spPr>
          <a:xfrm>
            <a:off x="2667000" y="5792272"/>
            <a:ext cx="2671180" cy="461665"/>
          </a:xfrm>
          <a:prstGeom prst="rect">
            <a:avLst/>
          </a:prstGeom>
          <a:noFill/>
        </p:spPr>
        <p:txBody>
          <a:bodyPr wrap="none" rtlCol="0">
            <a:spAutoFit/>
          </a:bodyPr>
          <a:lstStyle/>
          <a:p>
            <a:r>
              <a:rPr lang="en-US" sz="2400" dirty="0" smtClean="0">
                <a:hlinkClick r:id="rId9"/>
              </a:rPr>
              <a:t>www.extension.org</a:t>
            </a:r>
            <a:r>
              <a:rPr lang="en-US" sz="2400" dirty="0" smtClean="0"/>
              <a:t> </a:t>
            </a:r>
            <a:endParaRPr lang="en-US" sz="2400" dirty="0"/>
          </a:p>
        </p:txBody>
      </p:sp>
    </p:spTree>
  </p:cSld>
  <p:clrMapOvr>
    <a:masterClrMapping/>
  </p:clrMapOvr>
  <p:transition spd="slow" advTm="788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01752"/>
            <a:ext cx="8077200" cy="1143000"/>
          </a:xfrm>
        </p:spPr>
        <p:txBody>
          <a:bodyPr/>
          <a:lstStyle/>
          <a:p>
            <a:r>
              <a:rPr lang="en-US" dirty="0" smtClean="0"/>
              <a:t>Today’s Objectives </a:t>
            </a:r>
            <a:endParaRPr lang="en-US" dirty="0"/>
          </a:p>
        </p:txBody>
      </p:sp>
      <p:sp>
        <p:nvSpPr>
          <p:cNvPr id="4" name="Rectangle 3"/>
          <p:cNvSpPr/>
          <p:nvPr/>
        </p:nvSpPr>
        <p:spPr>
          <a:xfrm>
            <a:off x="1219200" y="1533465"/>
            <a:ext cx="7010400" cy="5324535"/>
          </a:xfrm>
          <a:prstGeom prst="rect">
            <a:avLst/>
          </a:prstGeom>
        </p:spPr>
        <p:txBody>
          <a:bodyPr wrap="square">
            <a:spAutoFit/>
          </a:bodyPr>
          <a:lstStyle/>
          <a:p>
            <a:pPr marL="342900" indent="-342900">
              <a:buFont typeface="Arial" pitchFamily="34" charset="0"/>
              <a:buChar char="•"/>
            </a:pPr>
            <a:r>
              <a:rPr lang="en-US" sz="3200" dirty="0" smtClean="0"/>
              <a:t>Increased knowledge of the principles of organic agriculture </a:t>
            </a:r>
          </a:p>
          <a:p>
            <a:pPr marL="342900" indent="-342900">
              <a:buFont typeface="Arial" pitchFamily="34" charset="0"/>
              <a:buChar char="•"/>
            </a:pPr>
            <a:r>
              <a:rPr lang="en-US" sz="3200" dirty="0" smtClean="0"/>
              <a:t>Increased knowledge of the requirements </a:t>
            </a:r>
            <a:r>
              <a:rPr lang="en-US" sz="3200" dirty="0"/>
              <a:t>for organic </a:t>
            </a:r>
            <a:r>
              <a:rPr lang="en-US" sz="3200" dirty="0" smtClean="0"/>
              <a:t>certification and the certification process </a:t>
            </a:r>
          </a:p>
          <a:p>
            <a:pPr marL="342900" indent="-342900">
              <a:buFont typeface="Arial" pitchFamily="34" charset="0"/>
              <a:buChar char="•"/>
            </a:pPr>
            <a:r>
              <a:rPr lang="en-US" sz="3200" dirty="0" smtClean="0"/>
              <a:t>Increased awareness of </a:t>
            </a:r>
            <a:r>
              <a:rPr lang="en-US" sz="3200" dirty="0"/>
              <a:t>resources </a:t>
            </a:r>
            <a:r>
              <a:rPr lang="en-US" sz="3200" dirty="0" smtClean="0"/>
              <a:t>and organizations that </a:t>
            </a:r>
            <a:r>
              <a:rPr lang="en-US" sz="3200" dirty="0"/>
              <a:t>provide </a:t>
            </a:r>
            <a:r>
              <a:rPr lang="en-US" sz="3200" dirty="0" smtClean="0"/>
              <a:t>organic information </a:t>
            </a:r>
            <a:r>
              <a:rPr lang="en-US" sz="3200" dirty="0"/>
              <a:t>and </a:t>
            </a:r>
            <a:r>
              <a:rPr lang="en-US" sz="3200" dirty="0" smtClean="0"/>
              <a:t>support</a:t>
            </a:r>
          </a:p>
          <a:p>
            <a:pPr marL="342900" indent="-342900">
              <a:buFont typeface="Arial" pitchFamily="34" charset="0"/>
              <a:buChar char="•"/>
            </a:pPr>
            <a:endParaRPr lang="en-US" sz="2800" dirty="0"/>
          </a:p>
          <a:p>
            <a:pPr marL="342900" indent="-342900">
              <a:buFont typeface="Arial" pitchFamily="34" charset="0"/>
              <a:buChar char="•"/>
            </a:pPr>
            <a:endParaRPr lang="en-US" sz="2800" dirty="0" smtClean="0"/>
          </a:p>
          <a:p>
            <a:pPr marL="342900" indent="-342900">
              <a:buFont typeface="Arial" pitchFamily="34" charset="0"/>
              <a:buChar char="•"/>
            </a:pP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174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Small organic </a:t>
            </a:r>
            <a:r>
              <a:rPr lang="en-US" dirty="0"/>
              <a:t>f</a:t>
            </a:r>
            <a:r>
              <a:rPr lang="en-US" dirty="0" smtClean="0"/>
              <a:t>arms</a:t>
            </a:r>
            <a:endParaRPr lang="en-US" dirty="0"/>
          </a:p>
        </p:txBody>
      </p:sp>
      <p:sp>
        <p:nvSpPr>
          <p:cNvPr id="6" name="Content Placeholder 5"/>
          <p:cNvSpPr>
            <a:spLocks noGrp="1"/>
          </p:cNvSpPr>
          <p:nvPr>
            <p:ph idx="1"/>
          </p:nvPr>
        </p:nvSpPr>
        <p:spPr/>
        <p:txBody>
          <a:bodyPr>
            <a:normAutofit fontScale="92500" lnSpcReduction="10000"/>
          </a:bodyPr>
          <a:lstStyle/>
          <a:p>
            <a:r>
              <a:rPr lang="en-US" sz="3600" dirty="0" smtClean="0"/>
              <a:t>Less than $5,000 </a:t>
            </a:r>
            <a:r>
              <a:rPr lang="en-US" sz="2000" dirty="0" smtClean="0"/>
              <a:t>(in gross annual organic sales) </a:t>
            </a:r>
            <a:r>
              <a:rPr lang="en-US" sz="3600" dirty="0" smtClean="0"/>
              <a:t>you are exempt</a:t>
            </a:r>
          </a:p>
          <a:p>
            <a:pPr lvl="1"/>
            <a:r>
              <a:rPr lang="en-US" sz="3400" dirty="0" smtClean="0"/>
              <a:t>Certification</a:t>
            </a:r>
          </a:p>
          <a:p>
            <a:pPr lvl="2"/>
            <a:r>
              <a:rPr lang="en-US" sz="3000" dirty="0" smtClean="0"/>
              <a:t>Don’t need to be certified to sell, label, or represent your products as organic.</a:t>
            </a:r>
          </a:p>
          <a:p>
            <a:pPr lvl="1"/>
            <a:r>
              <a:rPr lang="en-US" sz="3400" dirty="0" smtClean="0"/>
              <a:t>Organic System Plan</a:t>
            </a:r>
          </a:p>
          <a:p>
            <a:pPr lvl="2"/>
            <a:r>
              <a:rPr lang="en-US" sz="3000" dirty="0" smtClean="0"/>
              <a:t>You are not required to document the specific practices and substances used to produce and/or handle organic products. </a:t>
            </a:r>
            <a:endParaRPr lang="en-US" sz="3000" dirty="0"/>
          </a:p>
        </p:txBody>
      </p:sp>
      <p:sp>
        <p:nvSpPr>
          <p:cNvPr id="2" name="TextBox 1"/>
          <p:cNvSpPr txBox="1"/>
          <p:nvPr/>
        </p:nvSpPr>
        <p:spPr>
          <a:xfrm>
            <a:off x="685800" y="5867400"/>
            <a:ext cx="5590761" cy="707886"/>
          </a:xfrm>
          <a:prstGeom prst="rect">
            <a:avLst/>
          </a:prstGeom>
          <a:noFill/>
        </p:spPr>
        <p:txBody>
          <a:bodyPr wrap="none" rtlCol="0">
            <a:spAutoFit/>
          </a:bodyPr>
          <a:lstStyle/>
          <a:p>
            <a:r>
              <a:rPr lang="en-US" sz="2000" b="1" dirty="0" smtClean="0"/>
              <a:t>MUST FOLLOW ALL OTHER REQUIREMENTS IN THE </a:t>
            </a:r>
          </a:p>
          <a:p>
            <a:r>
              <a:rPr lang="en-US" sz="2000" b="1" dirty="0" smtClean="0"/>
              <a:t>USDA ORGANIC REGULATIONS</a:t>
            </a:r>
            <a:endParaRPr lang="en-US" sz="20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5678743"/>
      </p:ext>
    </p:extLst>
  </p:cSld>
  <p:clrMapOvr>
    <a:masterClrMapping/>
  </p:clrMapOvr>
  <p:transition spd="slow" advTm="4127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Small organic </a:t>
            </a:r>
            <a:r>
              <a:rPr lang="en-US" dirty="0"/>
              <a:t>f</a:t>
            </a:r>
            <a:r>
              <a:rPr lang="en-US" dirty="0" smtClean="0"/>
              <a:t>arms</a:t>
            </a:r>
            <a:endParaRPr lang="en-US" dirty="0"/>
          </a:p>
        </p:txBody>
      </p:sp>
      <p:sp>
        <p:nvSpPr>
          <p:cNvPr id="6" name="Content Placeholder 5"/>
          <p:cNvSpPr>
            <a:spLocks noGrp="1"/>
          </p:cNvSpPr>
          <p:nvPr>
            <p:ph sz="half" idx="1"/>
          </p:nvPr>
        </p:nvSpPr>
        <p:spPr/>
        <p:txBody>
          <a:bodyPr>
            <a:normAutofit fontScale="77500" lnSpcReduction="20000"/>
          </a:bodyPr>
          <a:lstStyle/>
          <a:p>
            <a:r>
              <a:rPr lang="en-US" sz="3600" dirty="0" smtClean="0"/>
              <a:t>You must follow these requirements:</a:t>
            </a:r>
          </a:p>
          <a:p>
            <a:pPr lvl="1"/>
            <a:r>
              <a:rPr lang="en-US" sz="3400" dirty="0" smtClean="0"/>
              <a:t>Maintain records for 3 years</a:t>
            </a:r>
          </a:p>
          <a:p>
            <a:pPr lvl="1"/>
            <a:r>
              <a:rPr lang="en-US" sz="3400" dirty="0" smtClean="0"/>
              <a:t>Not use the USDA organic seal or refer to them as certified organic</a:t>
            </a:r>
          </a:p>
          <a:p>
            <a:pPr lvl="1"/>
            <a:r>
              <a:rPr lang="en-US" sz="3400" dirty="0" smtClean="0"/>
              <a:t>Not sell your products as ingredients for use in someone else’s certified organic product</a:t>
            </a:r>
          </a:p>
        </p:txBody>
      </p:sp>
      <p:pic>
        <p:nvPicPr>
          <p:cNvPr id="3" name="Content Placeholder 2"/>
          <p:cNvPicPr>
            <a:picLocks noGrp="1" noChangeAspect="1"/>
          </p:cNvPicPr>
          <p:nvPr>
            <p:ph sz="half" idx="2"/>
          </p:nvPr>
        </p:nvPicPr>
        <p:blipFill>
          <a:blip r:embed="rId5" cstate="email">
            <a:extLst>
              <a:ext uri="{28A0092B-C50C-407E-A947-70E740481C1C}">
                <a14:useLocalDpi xmlns:a14="http://schemas.microsoft.com/office/drawing/2010/main" val="0"/>
              </a:ext>
            </a:extLst>
          </a:blip>
          <a:stretch>
            <a:fillRect/>
          </a:stretch>
        </p:blipFill>
        <p:spPr>
          <a:xfrm>
            <a:off x="4801276" y="1600200"/>
            <a:ext cx="4037247" cy="26924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4" name="TextBox 3"/>
          <p:cNvSpPr txBox="1"/>
          <p:nvPr/>
        </p:nvSpPr>
        <p:spPr>
          <a:xfrm>
            <a:off x="5943600" y="4294276"/>
            <a:ext cx="2879314" cy="230832"/>
          </a:xfrm>
          <a:prstGeom prst="rect">
            <a:avLst/>
          </a:prstGeom>
          <a:noFill/>
        </p:spPr>
        <p:txBody>
          <a:bodyPr wrap="none" rtlCol="0">
            <a:spAutoFit/>
          </a:bodyPr>
          <a:lstStyle/>
          <a:p>
            <a:r>
              <a:rPr lang="en-US" sz="900" dirty="0" smtClean="0"/>
              <a:t>Cavanaugh-Grant, Deborah A. High Tunnel. [Photograph].</a:t>
            </a:r>
            <a:endParaRPr lang="en-US" sz="900" dirty="0"/>
          </a:p>
        </p:txBody>
      </p:sp>
    </p:spTree>
    <p:extLst>
      <p:ext uri="{BB962C8B-B14F-4D97-AF65-F5344CB8AC3E}">
        <p14:creationId xmlns:p14="http://schemas.microsoft.com/office/powerpoint/2010/main" val="3810470130"/>
      </p:ext>
    </p:extLst>
  </p:cSld>
  <p:clrMapOvr>
    <a:masterClrMapping/>
  </p:clrMapOvr>
  <p:transition spd="slow" advTm="1751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762000" y="1596413"/>
            <a:ext cx="8382000" cy="4347187"/>
          </a:xfrm>
        </p:spPr>
        <p:txBody>
          <a:bodyPr>
            <a:noAutofit/>
          </a:bodyPr>
          <a:lstStyle/>
          <a:p>
            <a:r>
              <a:rPr lang="en-US" sz="2800" dirty="0" smtClean="0"/>
              <a:t>Good Growing Why Organic Farming Works, Leslie </a:t>
            </a:r>
            <a:r>
              <a:rPr lang="en-US" sz="2800" dirty="0" err="1" smtClean="0"/>
              <a:t>Duram</a:t>
            </a:r>
            <a:endParaRPr lang="en-US" sz="2800" dirty="0" smtClean="0"/>
          </a:p>
          <a:p>
            <a:pPr marL="400050" lvl="1" indent="0">
              <a:buNone/>
            </a:pPr>
            <a:r>
              <a:rPr lang="en-US" sz="2600" dirty="0" smtClean="0">
                <a:hlinkClick r:id="rId5"/>
              </a:rPr>
              <a:t>http</a:t>
            </a:r>
            <a:r>
              <a:rPr lang="en-US" sz="2600" dirty="0">
                <a:hlinkClick r:id="rId5"/>
              </a:rPr>
              <a:t>://www.nebraskapress.unl.edu/product/Good-Growing,672895.aspx </a:t>
            </a:r>
            <a:endParaRPr lang="en-US" sz="2600" dirty="0"/>
          </a:p>
          <a:p>
            <a:r>
              <a:rPr lang="en-US" sz="2800" dirty="0" smtClean="0"/>
              <a:t>USDA National Organic Program (NOP)</a:t>
            </a:r>
          </a:p>
          <a:p>
            <a:pPr marL="457200" lvl="1" indent="0">
              <a:buNone/>
            </a:pPr>
            <a:r>
              <a:rPr lang="en-US" sz="2600" dirty="0">
                <a:hlinkClick r:id="rId6"/>
              </a:rPr>
              <a:t>http://www.ams.usda.gov/AMSv1.0/nop</a:t>
            </a:r>
            <a:r>
              <a:rPr lang="en-US" sz="2600" dirty="0"/>
              <a:t>  </a:t>
            </a:r>
          </a:p>
          <a:p>
            <a:r>
              <a:rPr lang="en-US" sz="2800" dirty="0" smtClean="0"/>
              <a:t>University of Illinois Extension, Local Food Systems and Small Farms website – Organics</a:t>
            </a:r>
            <a:r>
              <a:rPr lang="en-US" sz="2800" dirty="0" smtClean="0">
                <a:hlinkClick r:id="rId7"/>
              </a:rPr>
              <a:t> </a:t>
            </a:r>
            <a:r>
              <a:rPr lang="en-US" sz="2600" dirty="0" smtClean="0">
                <a:hlinkClick r:id="rId7"/>
              </a:rPr>
              <a:t>http</a:t>
            </a:r>
            <a:r>
              <a:rPr lang="en-US" sz="2600" dirty="0">
                <a:hlinkClick r:id="rId7"/>
              </a:rPr>
              <a:t>://</a:t>
            </a:r>
            <a:r>
              <a:rPr lang="en-US" sz="2600" dirty="0" smtClean="0">
                <a:hlinkClick r:id="rId7"/>
              </a:rPr>
              <a:t>web.extension.illinois.edu/smallfarm/organic.html</a:t>
            </a:r>
            <a:r>
              <a:rPr lang="en-US" sz="2600" dirty="0" smtClean="0"/>
              <a:t> </a:t>
            </a:r>
            <a:endParaRPr lang="en-US" sz="26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8602623"/>
      </p:ext>
    </p:extLst>
  </p:cSld>
  <p:clrMapOvr>
    <a:masterClrMapping/>
  </p:clrMapOvr>
  <p:transition spd="slow" advTm="357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28600"/>
            <a:ext cx="8229600" cy="1508125"/>
          </a:xfrm>
        </p:spPr>
        <p:txBody>
          <a:bodyPr/>
          <a:lstStyle/>
          <a:p>
            <a:pPr algn="ctr" eaLnBrk="1" hangingPunct="1"/>
            <a:r>
              <a:rPr lang="en-US" altLang="en-US" dirty="0" smtClean="0"/>
              <a:t>ATTRA: The National Sustainable Agriculture Information Service</a:t>
            </a:r>
          </a:p>
        </p:txBody>
      </p:sp>
      <p:sp>
        <p:nvSpPr>
          <p:cNvPr id="7171" name="Rectangle 3"/>
          <p:cNvSpPr>
            <a:spLocks noGrp="1" noChangeArrowheads="1"/>
          </p:cNvSpPr>
          <p:nvPr>
            <p:ph type="body" idx="1"/>
          </p:nvPr>
        </p:nvSpPr>
        <p:spPr>
          <a:xfrm>
            <a:off x="685800" y="1905000"/>
            <a:ext cx="8229600" cy="4495800"/>
          </a:xfrm>
        </p:spPr>
        <p:txBody>
          <a:bodyPr/>
          <a:lstStyle/>
          <a:p>
            <a:pPr eaLnBrk="1" hangingPunct="1"/>
            <a:r>
              <a:rPr lang="en-US" altLang="en-US" sz="2700" dirty="0" smtClean="0"/>
              <a:t>Appropriate Technology Transfer for Rural Areas is provided by the National Center for Appropriate Technology</a:t>
            </a:r>
          </a:p>
          <a:p>
            <a:pPr eaLnBrk="1" hangingPunct="1"/>
            <a:r>
              <a:rPr lang="en-US" altLang="en-US" sz="2700" dirty="0" smtClean="0">
                <a:hlinkClick r:id="rId5"/>
              </a:rPr>
              <a:t>http://attra.ncat.org/</a:t>
            </a:r>
            <a:endParaRPr lang="en-US" altLang="en-US" sz="2700" dirty="0" smtClean="0"/>
          </a:p>
          <a:p>
            <a:pPr eaLnBrk="1" hangingPunct="1"/>
            <a:r>
              <a:rPr lang="en-US" altLang="en-US" sz="2700" dirty="0" smtClean="0"/>
              <a:t>Highlights:</a:t>
            </a:r>
          </a:p>
          <a:p>
            <a:pPr lvl="1" eaLnBrk="1" hangingPunct="1"/>
            <a:r>
              <a:rPr lang="en-US" altLang="en-US" sz="2200" dirty="0" smtClean="0"/>
              <a:t>Comprehensive list of 200+ publications on organic topics</a:t>
            </a:r>
          </a:p>
          <a:p>
            <a:pPr lvl="1" eaLnBrk="1" hangingPunct="1"/>
            <a:r>
              <a:rPr lang="en-US" altLang="en-US" sz="2200" dirty="0" smtClean="0"/>
              <a:t>Submit questions to staff professionals</a:t>
            </a:r>
          </a:p>
          <a:p>
            <a:pPr lvl="1" eaLnBrk="1" hangingPunct="1"/>
            <a:r>
              <a:rPr lang="en-US" altLang="en-US" sz="2200" dirty="0" smtClean="0">
                <a:hlinkClick r:id="rId6"/>
              </a:rPr>
              <a:t>Organic Farming</a:t>
            </a:r>
            <a:endParaRPr lang="en-US" altLang="en-US" sz="2200" dirty="0" smtClean="0"/>
          </a:p>
        </p:txBody>
      </p:sp>
      <p:sp>
        <p:nvSpPr>
          <p:cNvPr id="7172" name="Text Box 4"/>
          <p:cNvSpPr txBox="1">
            <a:spLocks noChangeArrowheads="1"/>
          </p:cNvSpPr>
          <p:nvPr/>
        </p:nvSpPr>
        <p:spPr bwMode="auto">
          <a:xfrm>
            <a:off x="1050925" y="5903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4029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Autofit/>
          </a:bodyPr>
          <a:lstStyle/>
          <a:p>
            <a:pPr algn="ctr" eaLnBrk="1" hangingPunct="1"/>
            <a:r>
              <a:rPr lang="en-US" altLang="en-US" dirty="0" smtClean="0"/>
              <a:t>MOSES (Midwest Organic Sustainable Education Service) </a:t>
            </a:r>
          </a:p>
        </p:txBody>
      </p:sp>
      <p:sp>
        <p:nvSpPr>
          <p:cNvPr id="11267" name="Rectangle 3"/>
          <p:cNvSpPr>
            <a:spLocks noGrp="1" noChangeArrowheads="1"/>
          </p:cNvSpPr>
          <p:nvPr>
            <p:ph type="body" idx="1"/>
          </p:nvPr>
        </p:nvSpPr>
        <p:spPr>
          <a:xfrm>
            <a:off x="762000" y="1841012"/>
            <a:ext cx="8077200" cy="4297363"/>
          </a:xfrm>
        </p:spPr>
        <p:txBody>
          <a:bodyPr>
            <a:normAutofit fontScale="92500" lnSpcReduction="20000"/>
          </a:bodyPr>
          <a:lstStyle/>
          <a:p>
            <a:pPr>
              <a:lnSpc>
                <a:spcPct val="80000"/>
              </a:lnSpc>
            </a:pPr>
            <a:r>
              <a:rPr lang="en-US" altLang="en-US" sz="3900" dirty="0"/>
              <a:t>MOSES </a:t>
            </a:r>
            <a:r>
              <a:rPr lang="en-US" altLang="en-US" sz="3900" dirty="0" smtClean="0"/>
              <a:t>promotes </a:t>
            </a:r>
            <a:r>
              <a:rPr lang="en-US" altLang="en-US" sz="3900" dirty="0"/>
              <a:t>organic and sustainable agriculture by providing the education, resources and expertise farmers need to succeed</a:t>
            </a:r>
            <a:r>
              <a:rPr lang="en-US" altLang="en-US" sz="3900" dirty="0" smtClean="0"/>
              <a:t>.</a:t>
            </a:r>
          </a:p>
          <a:p>
            <a:pPr>
              <a:lnSpc>
                <a:spcPct val="80000"/>
              </a:lnSpc>
            </a:pPr>
            <a:r>
              <a:rPr lang="en-US" altLang="en-US" sz="3600" dirty="0" smtClean="0">
                <a:hlinkClick r:id="rId5"/>
              </a:rPr>
              <a:t>http</a:t>
            </a:r>
            <a:r>
              <a:rPr lang="en-US" altLang="en-US" sz="3600" dirty="0">
                <a:hlinkClick r:id="rId5"/>
              </a:rPr>
              <a:t>://</a:t>
            </a:r>
            <a:r>
              <a:rPr lang="en-US" altLang="en-US" sz="3600" dirty="0" smtClean="0">
                <a:hlinkClick r:id="rId5"/>
              </a:rPr>
              <a:t>mosesorganic.org</a:t>
            </a:r>
            <a:r>
              <a:rPr lang="en-US" altLang="en-US" sz="3600" dirty="0"/>
              <a:t> </a:t>
            </a:r>
            <a:endParaRPr lang="en-US" altLang="en-US" sz="3600" dirty="0" smtClean="0"/>
          </a:p>
          <a:p>
            <a:pPr eaLnBrk="1" hangingPunct="1">
              <a:lnSpc>
                <a:spcPct val="80000"/>
              </a:lnSpc>
            </a:pPr>
            <a:r>
              <a:rPr lang="en-US" altLang="en-US" sz="3600" dirty="0" smtClean="0"/>
              <a:t>Highlights:</a:t>
            </a:r>
          </a:p>
          <a:p>
            <a:pPr lvl="1">
              <a:lnSpc>
                <a:spcPct val="80000"/>
              </a:lnSpc>
            </a:pPr>
            <a:r>
              <a:rPr lang="en-US" dirty="0">
                <a:hlinkClick r:id="rId6"/>
              </a:rPr>
              <a:t>Organic </a:t>
            </a:r>
            <a:r>
              <a:rPr lang="en-US" dirty="0" smtClean="0">
                <a:hlinkClick r:id="rId6"/>
              </a:rPr>
              <a:t>Broadcaster</a:t>
            </a:r>
            <a:endParaRPr lang="en-US" dirty="0" smtClean="0"/>
          </a:p>
          <a:p>
            <a:pPr lvl="1">
              <a:lnSpc>
                <a:spcPct val="80000"/>
              </a:lnSpc>
            </a:pPr>
            <a:r>
              <a:rPr lang="en-US" dirty="0" smtClean="0">
                <a:hlinkClick r:id="rId7"/>
              </a:rPr>
              <a:t>Guidebook </a:t>
            </a:r>
            <a:r>
              <a:rPr lang="en-US" dirty="0">
                <a:hlinkClick r:id="rId7"/>
              </a:rPr>
              <a:t>for </a:t>
            </a:r>
            <a:r>
              <a:rPr lang="en-US" dirty="0" smtClean="0">
                <a:hlinkClick r:id="rId7"/>
              </a:rPr>
              <a:t>Certification</a:t>
            </a:r>
            <a:endParaRPr lang="en-US" dirty="0" smtClean="0"/>
          </a:p>
          <a:p>
            <a:pPr lvl="1">
              <a:lnSpc>
                <a:spcPct val="80000"/>
              </a:lnSpc>
            </a:pPr>
            <a:r>
              <a:rPr lang="en-US" dirty="0" smtClean="0">
                <a:hlinkClick r:id="rId8"/>
              </a:rPr>
              <a:t>Organic </a:t>
            </a:r>
            <a:r>
              <a:rPr lang="en-US" dirty="0">
                <a:hlinkClick r:id="rId8"/>
              </a:rPr>
              <a:t>Fact </a:t>
            </a:r>
            <a:r>
              <a:rPr lang="en-US" dirty="0" smtClean="0">
                <a:hlinkClick r:id="rId8"/>
              </a:rPr>
              <a:t>Sheets</a:t>
            </a:r>
            <a:endParaRPr lang="en-US" dirty="0" smtClean="0"/>
          </a:p>
          <a:p>
            <a:pPr lvl="1">
              <a:lnSpc>
                <a:spcPct val="80000"/>
              </a:lnSpc>
            </a:pPr>
            <a:r>
              <a:rPr lang="en-US" dirty="0" smtClean="0">
                <a:hlinkClick r:id="rId9"/>
              </a:rPr>
              <a:t>Organic </a:t>
            </a:r>
            <a:r>
              <a:rPr lang="en-US" dirty="0">
                <a:hlinkClick r:id="rId9"/>
              </a:rPr>
              <a:t>Link </a:t>
            </a:r>
            <a:r>
              <a:rPr lang="en-US" dirty="0" smtClean="0">
                <a:hlinkClick r:id="rId9"/>
              </a:rPr>
              <a:t>E-News</a:t>
            </a:r>
            <a:endParaRPr lang="en-US" dirty="0" smtClean="0"/>
          </a:p>
          <a:p>
            <a:pPr lvl="1">
              <a:lnSpc>
                <a:spcPct val="80000"/>
              </a:lnSpc>
            </a:pPr>
            <a:r>
              <a:rPr lang="en-US" dirty="0" smtClean="0">
                <a:hlinkClick r:id="rId10"/>
              </a:rPr>
              <a:t>Organic </a:t>
            </a:r>
            <a:r>
              <a:rPr lang="en-US" dirty="0">
                <a:hlinkClick r:id="rId10"/>
              </a:rPr>
              <a:t>Resource Directory</a:t>
            </a:r>
            <a:endParaRPr lang="en-US" dirty="0"/>
          </a:p>
          <a:p>
            <a:pPr eaLnBrk="1" hangingPunct="1">
              <a:lnSpc>
                <a:spcPct val="80000"/>
              </a:lnSpc>
            </a:pPr>
            <a:endParaRPr lang="en-US" altLang="en-US" sz="3200" dirty="0" smtClean="0"/>
          </a:p>
        </p:txBody>
      </p:sp>
      <p:sp>
        <p:nvSpPr>
          <p:cNvPr id="11268" name="Text Box 4"/>
          <p:cNvSpPr txBox="1">
            <a:spLocks noChangeArrowheads="1"/>
          </p:cNvSpPr>
          <p:nvPr/>
        </p:nvSpPr>
        <p:spPr bwMode="auto">
          <a:xfrm>
            <a:off x="13557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cSld>
  <p:clrMapOvr>
    <a:masterClrMapping/>
  </p:clrMapOvr>
  <p:transition spd="slow" advTm="5197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eaLnBrk="1" hangingPunct="1"/>
            <a:r>
              <a:rPr lang="en-US" altLang="en-US" dirty="0" smtClean="0"/>
              <a:t>The Rodale Institute </a:t>
            </a:r>
          </a:p>
        </p:txBody>
      </p:sp>
      <p:sp>
        <p:nvSpPr>
          <p:cNvPr id="11267" name="Rectangle 3"/>
          <p:cNvSpPr>
            <a:spLocks noGrp="1" noChangeArrowheads="1"/>
          </p:cNvSpPr>
          <p:nvPr>
            <p:ph type="body" idx="1"/>
          </p:nvPr>
        </p:nvSpPr>
        <p:spPr>
          <a:xfrm>
            <a:off x="762000" y="1417637"/>
            <a:ext cx="8077200" cy="4297363"/>
          </a:xfrm>
        </p:spPr>
        <p:txBody>
          <a:bodyPr>
            <a:normAutofit lnSpcReduction="10000"/>
          </a:bodyPr>
          <a:lstStyle/>
          <a:p>
            <a:pPr eaLnBrk="1" hangingPunct="1">
              <a:lnSpc>
                <a:spcPct val="80000"/>
              </a:lnSpc>
            </a:pPr>
            <a:r>
              <a:rPr lang="en-US" altLang="en-US" sz="3600" dirty="0" smtClean="0"/>
              <a:t>The Rodale Institute provides a venue for information, action, and interaction</a:t>
            </a:r>
          </a:p>
          <a:p>
            <a:pPr>
              <a:lnSpc>
                <a:spcPct val="80000"/>
              </a:lnSpc>
            </a:pPr>
            <a:r>
              <a:rPr lang="en-US" altLang="en-US" sz="3600" dirty="0">
                <a:hlinkClick r:id="rId5"/>
              </a:rPr>
              <a:t>http://</a:t>
            </a:r>
            <a:r>
              <a:rPr lang="en-US" altLang="en-US" sz="3600" dirty="0" smtClean="0">
                <a:hlinkClick r:id="rId5"/>
              </a:rPr>
              <a:t>rodaleinstitute.org</a:t>
            </a:r>
            <a:r>
              <a:rPr lang="en-US" altLang="en-US" sz="3600" dirty="0" smtClean="0"/>
              <a:t> </a:t>
            </a:r>
          </a:p>
          <a:p>
            <a:pPr eaLnBrk="1" hangingPunct="1">
              <a:lnSpc>
                <a:spcPct val="80000"/>
              </a:lnSpc>
            </a:pPr>
            <a:r>
              <a:rPr lang="en-US" altLang="en-US" sz="3600" dirty="0" smtClean="0"/>
              <a:t>Highlights:</a:t>
            </a:r>
          </a:p>
          <a:p>
            <a:pPr lvl="1" eaLnBrk="1" hangingPunct="1">
              <a:lnSpc>
                <a:spcPct val="80000"/>
              </a:lnSpc>
            </a:pPr>
            <a:r>
              <a:rPr lang="en-US" altLang="en-US" sz="3200" dirty="0" smtClean="0"/>
              <a:t>Results from </a:t>
            </a:r>
            <a:r>
              <a:rPr lang="en-US" altLang="en-US" sz="3200" dirty="0" smtClean="0">
                <a:hlinkClick r:id="rId6"/>
              </a:rPr>
              <a:t>Rodale’s own research</a:t>
            </a:r>
            <a:endParaRPr lang="en-US" altLang="en-US" sz="3200" dirty="0" smtClean="0"/>
          </a:p>
          <a:p>
            <a:pPr lvl="1" eaLnBrk="1" hangingPunct="1">
              <a:lnSpc>
                <a:spcPct val="80000"/>
              </a:lnSpc>
            </a:pPr>
            <a:r>
              <a:rPr lang="en-US" altLang="en-US" sz="3200" dirty="0" smtClean="0">
                <a:hlinkClick r:id="rId7"/>
              </a:rPr>
              <a:t>Grassroots OPX</a:t>
            </a:r>
            <a:r>
              <a:rPr lang="en-US" altLang="en-US" sz="3200" dirty="0" smtClean="0"/>
              <a:t>: a volunteer organic price index</a:t>
            </a:r>
          </a:p>
          <a:p>
            <a:pPr lvl="1">
              <a:lnSpc>
                <a:spcPct val="80000"/>
              </a:lnSpc>
            </a:pPr>
            <a:r>
              <a:rPr lang="en-US" altLang="en-US" sz="3200" dirty="0" smtClean="0">
                <a:hlinkClick r:id="rId8"/>
              </a:rPr>
              <a:t>Organic Transitions Course</a:t>
            </a:r>
            <a:endParaRPr lang="en-US" altLang="en-US" sz="3200" dirty="0" smtClean="0"/>
          </a:p>
          <a:p>
            <a:pPr lvl="1">
              <a:lnSpc>
                <a:spcPct val="80000"/>
              </a:lnSpc>
            </a:pPr>
            <a:r>
              <a:rPr lang="en-US" altLang="en-US" sz="3200" dirty="0" smtClean="0">
                <a:hlinkClick r:id="rId9" action="ppaction://hlinkfile"/>
              </a:rPr>
              <a:t>Organic  System Plan</a:t>
            </a:r>
            <a:endParaRPr lang="en-US" altLang="en-US" sz="3200" dirty="0" smtClean="0"/>
          </a:p>
        </p:txBody>
      </p:sp>
      <p:sp>
        <p:nvSpPr>
          <p:cNvPr id="11268" name="Text Box 4"/>
          <p:cNvSpPr txBox="1">
            <a:spLocks noChangeArrowheads="1"/>
          </p:cNvSpPr>
          <p:nvPr/>
        </p:nvSpPr>
        <p:spPr bwMode="auto">
          <a:xfrm>
            <a:off x="13557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0887949"/>
      </p:ext>
    </p:extLst>
  </p:cSld>
  <p:clrMapOvr>
    <a:masterClrMapping/>
  </p:clrMapOvr>
  <p:transition spd="slow" advTm="5398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lgn="ctr"/>
            <a:r>
              <a:rPr lang="en-US" dirty="0" smtClean="0"/>
              <a:t>Summary</a:t>
            </a:r>
            <a:endParaRPr lang="en-US" dirty="0"/>
          </a:p>
        </p:txBody>
      </p:sp>
      <p:sp>
        <p:nvSpPr>
          <p:cNvPr id="3" name="Content Placeholder 2"/>
          <p:cNvSpPr>
            <a:spLocks noGrp="1"/>
          </p:cNvSpPr>
          <p:nvPr>
            <p:ph idx="1"/>
            <p:custDataLst>
              <p:tags r:id="rId3"/>
            </p:custDataLst>
          </p:nvPr>
        </p:nvSpPr>
        <p:spPr/>
        <p:txBody>
          <a:bodyPr>
            <a:normAutofit/>
          </a:bodyPr>
          <a:lstStyle/>
          <a:p>
            <a:r>
              <a:rPr lang="en-US" dirty="0" smtClean="0"/>
              <a:t>There are many benefits of organic production and certification</a:t>
            </a:r>
          </a:p>
          <a:p>
            <a:r>
              <a:rPr lang="en-US" dirty="0" smtClean="0"/>
              <a:t>You may </a:t>
            </a:r>
            <a:r>
              <a:rPr lang="en-US" dirty="0"/>
              <a:t>use organic practices without being </a:t>
            </a:r>
            <a:r>
              <a:rPr lang="en-US" dirty="0" smtClean="0"/>
              <a:t>certified, but are restricted in the use of the word “organic.”</a:t>
            </a:r>
          </a:p>
        </p:txBody>
      </p:sp>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
        <p:nvSpPr>
          <p:cNvPr id="4" name="TextBox 3"/>
          <p:cNvSpPr txBox="1"/>
          <p:nvPr/>
        </p:nvSpPr>
        <p:spPr>
          <a:xfrm>
            <a:off x="609600" y="6563439"/>
            <a:ext cx="2759089" cy="230832"/>
          </a:xfrm>
          <a:prstGeom prst="rect">
            <a:avLst/>
          </a:prstGeom>
          <a:noFill/>
        </p:spPr>
        <p:txBody>
          <a:bodyPr wrap="none" rtlCol="0">
            <a:spAutoFit/>
          </a:bodyPr>
          <a:lstStyle/>
          <a:p>
            <a:r>
              <a:rPr lang="en-US" sz="900" i="1" dirty="0" smtClean="0"/>
              <a:t>Guidebook for Organic Certification</a:t>
            </a:r>
            <a:r>
              <a:rPr lang="en-US" sz="900" dirty="0" smtClean="0"/>
              <a:t>,  July 2011, MOSES</a:t>
            </a:r>
            <a:endParaRPr lang="en-US" sz="900" dirty="0"/>
          </a:p>
        </p:txBody>
      </p:sp>
    </p:spTree>
    <p:custDataLst>
      <p:tags r:id="rId1"/>
    </p:custDataLst>
  </p:cSld>
  <p:clrMapOvr>
    <a:masterClrMapping/>
  </p:clrMapOvr>
  <p:transition spd="slow" advTm="859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custDataLst>
              <p:tags r:id="rId2"/>
            </p:custDataLst>
            <p:extLst>
              <p:ext uri="{D42A27DB-BD31-4B8C-83A1-F6EECF244321}">
                <p14:modId xmlns:p14="http://schemas.microsoft.com/office/powerpoint/2010/main" val="2760995898"/>
              </p:ext>
            </p:extLst>
          </p:nvPr>
        </p:nvGraphicFramePr>
        <p:xfrm>
          <a:off x="2057400" y="1600200"/>
          <a:ext cx="5486400" cy="2362200"/>
        </p:xfrm>
        <a:graphic>
          <a:graphicData uri="http://schemas.openxmlformats.org/drawingml/2006/table">
            <a:tbl>
              <a:tblPr firstRow="1" bandRow="1">
                <a:tableStyleId>{5FD0F851-EC5A-4D38-B0AD-8093EC10F338}</a:tableStyleId>
              </a:tblPr>
              <a:tblGrid>
                <a:gridCol w="1866507"/>
                <a:gridCol w="3619893"/>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Deborah Cavanaugh-Grant</a:t>
                      </a:r>
                      <a:endParaRPr lang="en-US" dirty="0">
                        <a:latin typeface="+mj-lt"/>
                      </a:endParaRPr>
                    </a:p>
                  </a:txBody>
                  <a:tcPr/>
                </a:tc>
                <a:tc>
                  <a:txBody>
                    <a:bodyPr/>
                    <a:lstStyle/>
                    <a:p>
                      <a:r>
                        <a:rPr lang="en-US" dirty="0" smtClean="0">
                          <a:latin typeface="+mj-lt"/>
                          <a:hlinkClick r:id="rId6"/>
                        </a:rPr>
                        <a:t>cvnghgrn@illinois.edu</a:t>
                      </a:r>
                      <a:endParaRPr lang="en-US" dirty="0" smtClean="0">
                        <a:latin typeface="+mj-lt"/>
                      </a:endParaRPr>
                    </a:p>
                    <a:p>
                      <a:r>
                        <a:rPr lang="en-US" dirty="0" smtClean="0">
                          <a:latin typeface="+mj-lt"/>
                        </a:rPr>
                        <a:t>217-782-4617</a:t>
                      </a:r>
                      <a:endParaRPr lang="en-US" dirty="0">
                        <a:latin typeface="+mj-lt"/>
                      </a:endParaRPr>
                    </a:p>
                  </a:txBody>
                  <a:tcPr/>
                </a:tc>
              </a:tr>
              <a:tr h="665480">
                <a:tc>
                  <a:txBody>
                    <a:bodyPr/>
                    <a:lstStyle/>
                    <a:p>
                      <a:r>
                        <a:rPr lang="en-US" dirty="0" smtClean="0">
                          <a:latin typeface="+mj-lt"/>
                        </a:rPr>
                        <a:t>Rick Weinzierl</a:t>
                      </a:r>
                      <a:endParaRPr lang="en-US" dirty="0">
                        <a:latin typeface="+mj-lt"/>
                      </a:endParaRPr>
                    </a:p>
                  </a:txBody>
                  <a:tcPr/>
                </a:tc>
                <a:tc>
                  <a:txBody>
                    <a:bodyPr/>
                    <a:lstStyle/>
                    <a:p>
                      <a:pPr marL="0" algn="l" defTabSz="914400" rtl="0" eaLnBrk="1" latinLnBrk="0" hangingPunct="1"/>
                      <a:r>
                        <a:rPr lang="en-US" sz="1800" kern="1200" dirty="0" smtClean="0">
                          <a:solidFill>
                            <a:schemeClr val="tx1"/>
                          </a:solidFill>
                          <a:latin typeface="+mj-lt"/>
                          <a:ea typeface="+mn-ea"/>
                          <a:cs typeface="+mn-cs"/>
                          <a:hlinkClick r:id="rId7"/>
                        </a:rPr>
                        <a:t>weinzier@illinois.edu</a:t>
                      </a:r>
                      <a:endParaRPr lang="en-US" sz="1800" kern="1200" dirty="0" smtClean="0">
                        <a:solidFill>
                          <a:schemeClr val="tx1"/>
                        </a:solidFill>
                        <a:latin typeface="+mj-lt"/>
                        <a:ea typeface="+mn-ea"/>
                        <a:cs typeface="+mn-cs"/>
                      </a:endParaRPr>
                    </a:p>
                    <a:p>
                      <a:r>
                        <a:rPr lang="en-US" sz="1800" kern="1200" dirty="0" smtClean="0">
                          <a:solidFill>
                            <a:schemeClr val="tx1"/>
                          </a:solidFill>
                          <a:latin typeface="+mn-lt"/>
                          <a:ea typeface="+mn-ea"/>
                          <a:cs typeface="+mn-cs"/>
                        </a:rPr>
                        <a:t>217-244-2126</a:t>
                      </a:r>
                      <a:endParaRPr lang="en-US" dirty="0">
                        <a:latin typeface="+mj-lt"/>
                      </a:endParaRPr>
                    </a:p>
                  </a:txBody>
                  <a:tcPr/>
                </a:tc>
              </a:tr>
              <a:tr h="365760">
                <a:tc>
                  <a:txBody>
                    <a:bodyPr/>
                    <a:lstStyle/>
                    <a:p>
                      <a:endParaRPr lang="en-US" dirty="0"/>
                    </a:p>
                  </a:txBody>
                  <a:tcPr/>
                </a:tc>
                <a:tc>
                  <a:txBody>
                    <a:bodyPr/>
                    <a:lstStyle/>
                    <a:p>
                      <a:endParaRPr lang="en-US" dirty="0" smtClean="0">
                        <a:latin typeface="+mj-lt"/>
                      </a:endParaRPr>
                    </a:p>
                  </a:txBody>
                  <a:tcPr/>
                </a:tc>
              </a:tr>
            </a:tbl>
          </a:graphicData>
        </a:graphic>
      </p:graphicFrame>
      <p:sp>
        <p:nvSpPr>
          <p:cNvPr id="2" name="Title 1"/>
          <p:cNvSpPr>
            <a:spLocks noGrp="1"/>
          </p:cNvSpPr>
          <p:nvPr>
            <p:ph type="title"/>
            <p:custDataLst>
              <p:tags r:id="rId3"/>
            </p:custDataLst>
          </p:nvPr>
        </p:nvSpPr>
        <p:spPr/>
        <p:txBody>
          <a:bodyPr/>
          <a:lstStyle/>
          <a:p>
            <a:r>
              <a:rPr lang="en-US" dirty="0" smtClean="0"/>
              <a:t>To reach us</a:t>
            </a:r>
            <a:endParaRPr lang="en-US" dirty="0"/>
          </a:p>
        </p:txBody>
      </p:sp>
    </p:spTree>
    <p:custDataLst>
      <p:tags r:id="rId1"/>
    </p:custDataLst>
  </p:cSld>
  <p:clrMapOvr>
    <a:masterClrMapping/>
  </p:clrMapOvr>
  <p:transition spd="slow">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95210338"/>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t>What We’ll Cover</a:t>
            </a:r>
          </a:p>
        </p:txBody>
      </p:sp>
      <p:sp>
        <p:nvSpPr>
          <p:cNvPr id="5" name="Content Placeholder 4"/>
          <p:cNvSpPr>
            <a:spLocks noGrp="1"/>
          </p:cNvSpPr>
          <p:nvPr>
            <p:ph idx="1"/>
            <p:custDataLst>
              <p:tags r:id="rId3"/>
            </p:custDataLst>
          </p:nvPr>
        </p:nvSpPr>
        <p:spPr>
          <a:xfrm>
            <a:off x="914400" y="1596413"/>
            <a:ext cx="7924800" cy="4118587"/>
          </a:xfrm>
        </p:spPr>
        <p:txBody>
          <a:bodyPr>
            <a:normAutofit/>
          </a:bodyPr>
          <a:lstStyle/>
          <a:p>
            <a:r>
              <a:rPr lang="en-US" dirty="0">
                <a:solidFill>
                  <a:srgbClr val="000000"/>
                </a:solidFill>
              </a:rPr>
              <a:t>Short discussion </a:t>
            </a:r>
            <a:r>
              <a:rPr lang="en-US" dirty="0" smtClean="0">
                <a:solidFill>
                  <a:srgbClr val="000000"/>
                </a:solidFill>
              </a:rPr>
              <a:t>about what is organic agriculture</a:t>
            </a:r>
            <a:endParaRPr lang="en-US" dirty="0">
              <a:solidFill>
                <a:srgbClr val="000000"/>
              </a:solidFill>
            </a:endParaRPr>
          </a:p>
          <a:p>
            <a:r>
              <a:rPr lang="en-US" dirty="0" smtClean="0">
                <a:solidFill>
                  <a:srgbClr val="000000"/>
                </a:solidFill>
              </a:rPr>
              <a:t>Answering some frequently asked questions</a:t>
            </a:r>
          </a:p>
          <a:p>
            <a:r>
              <a:rPr lang="en-US" dirty="0" smtClean="0">
                <a:solidFill>
                  <a:srgbClr val="000000"/>
                </a:solidFill>
              </a:rPr>
              <a:t>Detailed information about how to get certified and how to find a certifying agent </a:t>
            </a:r>
            <a:endParaRPr lang="en-US" dirty="0" smtClean="0"/>
          </a:p>
        </p:txBody>
      </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139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What is organic?</a:t>
            </a:r>
            <a:endParaRPr lang="en-US" dirty="0"/>
          </a:p>
        </p:txBody>
      </p:sp>
      <p:pic>
        <p:nvPicPr>
          <p:cNvPr id="10" name="Content Placeholder 9"/>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67000" y="1447800"/>
            <a:ext cx="4445000" cy="4254500"/>
          </a:xfrm>
        </p:spPr>
      </p:pic>
      <p:sp>
        <p:nvSpPr>
          <p:cNvPr id="8" name="TextBox 7"/>
          <p:cNvSpPr txBox="1"/>
          <p:nvPr/>
        </p:nvSpPr>
        <p:spPr>
          <a:xfrm>
            <a:off x="685800" y="6499629"/>
            <a:ext cx="2941831" cy="230832"/>
          </a:xfrm>
          <a:prstGeom prst="rect">
            <a:avLst/>
          </a:prstGeom>
          <a:noFill/>
        </p:spPr>
        <p:txBody>
          <a:bodyPr wrap="none" rtlCol="0">
            <a:spAutoFit/>
          </a:bodyPr>
          <a:lstStyle/>
          <a:p>
            <a:r>
              <a:rPr lang="en-US" sz="900" dirty="0">
                <a:hlinkClick r:id="rId6"/>
              </a:rPr>
              <a:t>http://</a:t>
            </a:r>
            <a:r>
              <a:rPr lang="en-US" sz="900" dirty="0" smtClean="0">
                <a:hlinkClick r:id="rId6"/>
              </a:rPr>
              <a:t>extension.agron.iastate.edu/organicag/whatis.html</a:t>
            </a:r>
            <a:r>
              <a:rPr lang="en-US" sz="900" dirty="0" smtClean="0"/>
              <a:t> </a:t>
            </a:r>
            <a:endParaRPr lang="en-US" sz="900"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7233386"/>
      </p:ext>
    </p:extLst>
  </p:cSld>
  <p:clrMapOvr>
    <a:masterClrMapping/>
  </p:clrMapOvr>
  <mc:AlternateContent xmlns:mc="http://schemas.openxmlformats.org/markup-compatibility/2006" xmlns:p14="http://schemas.microsoft.com/office/powerpoint/2010/main">
    <mc:Choice Requires="p14">
      <p:transition spd="slow" p14:dur="2000" advTm="101260"/>
    </mc:Choice>
    <mc:Fallback xmlns="">
      <p:transition spd="slow" advTm="101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“Feeding </a:t>
            </a:r>
            <a:r>
              <a:rPr lang="en-US" dirty="0"/>
              <a:t>the soil, not the plant”</a:t>
            </a:r>
          </a:p>
        </p:txBody>
      </p:sp>
      <p:sp>
        <p:nvSpPr>
          <p:cNvPr id="5" name="Content Placeholder 4"/>
          <p:cNvSpPr>
            <a:spLocks noGrp="1"/>
          </p:cNvSpPr>
          <p:nvPr>
            <p:ph sz="half" idx="1"/>
          </p:nvPr>
        </p:nvSpPr>
        <p:spPr/>
        <p:txBody>
          <a:bodyPr>
            <a:normAutofit/>
          </a:bodyPr>
          <a:lstStyle/>
          <a:p>
            <a:r>
              <a:rPr lang="en-US" dirty="0"/>
              <a:t>In the simplest terms, organic growing or farming is based on maintaining a living soil with a diverse population of micro and macro soil organisms.</a:t>
            </a:r>
          </a:p>
        </p:txBody>
      </p:sp>
      <p:pic>
        <p:nvPicPr>
          <p:cNvPr id="9" name="Content Placeholder 8"/>
          <p:cNvPicPr>
            <a:picLocks noGrp="1" noChangeAspect="1"/>
          </p:cNvPicPr>
          <p:nvPr>
            <p:ph sz="half" idx="2"/>
          </p:nvPr>
        </p:nvPicPr>
        <p:blipFill>
          <a:blip r:embed="rId5" cstate="email">
            <a:extLst>
              <a:ext uri="{28A0092B-C50C-407E-A947-70E740481C1C}">
                <a14:useLocalDpi xmlns:a14="http://schemas.microsoft.com/office/drawing/2010/main" val="0"/>
              </a:ext>
            </a:extLst>
          </a:blip>
          <a:stretch>
            <a:fillRect/>
          </a:stretch>
        </p:blipFill>
        <p:spPr>
          <a:xfrm>
            <a:off x="4815021" y="1676400"/>
            <a:ext cx="4003431" cy="2669787"/>
          </a:xfrm>
        </p:spPr>
      </p:pic>
      <p:sp>
        <p:nvSpPr>
          <p:cNvPr id="8" name="TextBox 7"/>
          <p:cNvSpPr txBox="1"/>
          <p:nvPr/>
        </p:nvSpPr>
        <p:spPr>
          <a:xfrm>
            <a:off x="678077" y="6482861"/>
            <a:ext cx="3161443" cy="230832"/>
          </a:xfrm>
          <a:prstGeom prst="rect">
            <a:avLst/>
          </a:prstGeom>
          <a:noFill/>
        </p:spPr>
        <p:txBody>
          <a:bodyPr wrap="none" rtlCol="0">
            <a:spAutoFit/>
          </a:bodyPr>
          <a:lstStyle/>
          <a:p>
            <a:r>
              <a:rPr lang="en-US" sz="900" dirty="0" smtClean="0"/>
              <a:t>From </a:t>
            </a:r>
            <a:r>
              <a:rPr lang="en-US" sz="900" i="1" dirty="0" smtClean="0"/>
              <a:t>Organic  Farming Principles and Practice</a:t>
            </a:r>
            <a:r>
              <a:rPr lang="en-US" sz="900" dirty="0" smtClean="0"/>
              <a:t>, John </a:t>
            </a:r>
            <a:r>
              <a:rPr lang="en-US" sz="900" dirty="0" err="1" smtClean="0"/>
              <a:t>Biernbaum</a:t>
            </a:r>
            <a:endParaRPr lang="en-US" sz="900" dirty="0"/>
          </a:p>
        </p:txBody>
      </p:sp>
      <p:sp>
        <p:nvSpPr>
          <p:cNvPr id="2" name="TextBox 1"/>
          <p:cNvSpPr txBox="1"/>
          <p:nvPr/>
        </p:nvSpPr>
        <p:spPr>
          <a:xfrm>
            <a:off x="1219200" y="5181600"/>
            <a:ext cx="6989157" cy="584775"/>
          </a:xfrm>
          <a:prstGeom prst="rect">
            <a:avLst/>
          </a:prstGeom>
          <a:noFill/>
        </p:spPr>
        <p:txBody>
          <a:bodyPr wrap="none" rtlCol="0">
            <a:spAutoFit/>
          </a:bodyPr>
          <a:lstStyle/>
          <a:p>
            <a:r>
              <a:rPr lang="en-US" sz="3200" dirty="0" smtClean="0"/>
              <a:t>Healthy Soil, Healthy Plant, Healthy Food</a:t>
            </a: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6" name="TextBox 5"/>
          <p:cNvSpPr txBox="1"/>
          <p:nvPr/>
        </p:nvSpPr>
        <p:spPr>
          <a:xfrm>
            <a:off x="4800600" y="4348522"/>
            <a:ext cx="3740126" cy="230832"/>
          </a:xfrm>
          <a:prstGeom prst="rect">
            <a:avLst/>
          </a:prstGeom>
          <a:noFill/>
        </p:spPr>
        <p:txBody>
          <a:bodyPr wrap="none" rtlCol="0">
            <a:spAutoFit/>
          </a:bodyPr>
          <a:lstStyle/>
          <a:p>
            <a:r>
              <a:rPr lang="en-US" sz="900" dirty="0"/>
              <a:t>Photo by Lynda </a:t>
            </a:r>
            <a:r>
              <a:rPr lang="en-US" sz="900" dirty="0" smtClean="0"/>
              <a:t>Richardson, </a:t>
            </a:r>
            <a:r>
              <a:rPr lang="en-US" sz="900" dirty="0"/>
              <a:t>USDA Natural Resources Conservation </a:t>
            </a:r>
            <a:r>
              <a:rPr lang="en-US" sz="900" dirty="0" smtClean="0"/>
              <a:t>Service</a:t>
            </a:r>
            <a:endParaRPr lang="en-US" sz="900" dirty="0"/>
          </a:p>
        </p:txBody>
      </p:sp>
    </p:spTree>
    <p:extLst>
      <p:ext uri="{BB962C8B-B14F-4D97-AF65-F5344CB8AC3E}">
        <p14:creationId xmlns:p14="http://schemas.microsoft.com/office/powerpoint/2010/main" val="303917129"/>
      </p:ext>
    </p:extLst>
  </p:cSld>
  <p:clrMapOvr>
    <a:masterClrMapping/>
  </p:clrMapOvr>
  <mc:AlternateContent xmlns:mc="http://schemas.openxmlformats.org/markup-compatibility/2006" xmlns:p14="http://schemas.microsoft.com/office/powerpoint/2010/main">
    <mc:Choice Requires="p14">
      <p:transition spd="slow" p14:dur="2000" advTm="47029"/>
    </mc:Choice>
    <mc:Fallback xmlns="">
      <p:transition spd="slow" advTm="47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USDA National Organic Standards Board (NOSB</a:t>
            </a:r>
            <a:r>
              <a:rPr lang="en-US" dirty="0" smtClean="0"/>
              <a:t>) Definition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Organic </a:t>
            </a:r>
            <a:r>
              <a:rPr lang="en-US" dirty="0"/>
              <a:t>agriculture is defined as "an ecological production management system that promotes and enhances biodiversity, biological cycles, and soil biological activity. It is based on minimal use of off-farm inputs and on management practices that restore, maintain, or enhance ecological harmony. The primary goal of organic agriculture is to optimize the health and productivity of interdependent communities of soil life, plants, animals and people." </a:t>
            </a:r>
            <a:r>
              <a:rPr lang="en-US" sz="3000" dirty="0"/>
              <a:t>(NOSB, 1997)</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5" name="TextBox 4"/>
          <p:cNvSpPr txBox="1"/>
          <p:nvPr/>
        </p:nvSpPr>
        <p:spPr>
          <a:xfrm>
            <a:off x="685800" y="6590184"/>
            <a:ext cx="2828018" cy="230832"/>
          </a:xfrm>
          <a:prstGeom prst="rect">
            <a:avLst/>
          </a:prstGeom>
          <a:noFill/>
        </p:spPr>
        <p:txBody>
          <a:bodyPr wrap="none" rtlCol="0">
            <a:spAutoFit/>
          </a:bodyPr>
          <a:lstStyle/>
          <a:p>
            <a:r>
              <a:rPr lang="en-US" sz="900" dirty="0"/>
              <a:t>NOSB New Member </a:t>
            </a:r>
            <a:r>
              <a:rPr lang="en-US" sz="900" dirty="0" smtClean="0"/>
              <a:t>Guide, Updated </a:t>
            </a:r>
            <a:r>
              <a:rPr lang="en-US" sz="900" dirty="0"/>
              <a:t>September 2, 2010</a:t>
            </a:r>
          </a:p>
        </p:txBody>
      </p:sp>
    </p:spTree>
    <p:extLst>
      <p:ext uri="{BB962C8B-B14F-4D97-AF65-F5344CB8AC3E}">
        <p14:creationId xmlns:p14="http://schemas.microsoft.com/office/powerpoint/2010/main" val="2019440775"/>
      </p:ext>
    </p:extLst>
  </p:cSld>
  <p:clrMapOvr>
    <a:masterClrMapping/>
  </p:clrMapOvr>
  <mc:AlternateContent xmlns:mc="http://schemas.openxmlformats.org/markup-compatibility/2006" xmlns:p14="http://schemas.microsoft.com/office/powerpoint/2010/main">
    <mc:Choice Requires="p14">
      <p:transition spd="slow" p14:dur="2000" advTm="147386"/>
    </mc:Choice>
    <mc:Fallback xmlns="">
      <p:transition spd="slow" advTm="147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Is this what “</a:t>
            </a:r>
            <a:r>
              <a:rPr lang="en-US" dirty="0"/>
              <a:t>organic” </a:t>
            </a:r>
            <a:r>
              <a:rPr lang="en-US" dirty="0" smtClean="0"/>
              <a:t>means?</a:t>
            </a:r>
            <a:endParaRPr lang="en-US" dirty="0"/>
          </a:p>
        </p:txBody>
      </p:sp>
      <p:sp>
        <p:nvSpPr>
          <p:cNvPr id="3" name="Content Placeholder 2"/>
          <p:cNvSpPr>
            <a:spLocks noGrp="1"/>
          </p:cNvSpPr>
          <p:nvPr>
            <p:ph idx="1"/>
          </p:nvPr>
        </p:nvSpPr>
        <p:spPr>
          <a:xfrm>
            <a:off x="685800" y="1600200"/>
            <a:ext cx="8229600" cy="3657600"/>
          </a:xfrm>
        </p:spPr>
        <p:txBody>
          <a:bodyPr/>
          <a:lstStyle/>
          <a:p>
            <a:r>
              <a:rPr lang="en-US" dirty="0" smtClean="0"/>
              <a:t>Simply </a:t>
            </a:r>
            <a:r>
              <a:rPr lang="en-US" dirty="0"/>
              <a:t>stated, organic produce and other ingredients are grown without the use of pesticides, synthetic fertilizers, sewage sludge, genetically modified organisms, or ionizing radiation. Animals that produce meat, poultry, eggs, and dairy products do not take </a:t>
            </a:r>
            <a:r>
              <a:rPr lang="en-US" dirty="0" smtClean="0"/>
              <a:t>antibiotics </a:t>
            </a:r>
            <a:r>
              <a:rPr lang="en-US" dirty="0"/>
              <a:t>or growth hormones. </a:t>
            </a:r>
            <a:endParaRPr lang="en-US" dirty="0" smtClean="0"/>
          </a:p>
          <a:p>
            <a:pPr marL="0" indent="0">
              <a:buNone/>
            </a:pPr>
            <a:endParaRPr lang="en-US" sz="14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90792" y="5032085"/>
            <a:ext cx="1423122" cy="14478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7" name="TextBox 6"/>
          <p:cNvSpPr txBox="1"/>
          <p:nvPr/>
        </p:nvSpPr>
        <p:spPr>
          <a:xfrm>
            <a:off x="1004397" y="6584234"/>
            <a:ext cx="1527982" cy="230832"/>
          </a:xfrm>
          <a:prstGeom prst="rect">
            <a:avLst/>
          </a:prstGeom>
          <a:noFill/>
        </p:spPr>
        <p:txBody>
          <a:bodyPr wrap="none" rtlCol="0">
            <a:spAutoFit/>
          </a:bodyPr>
          <a:lstStyle/>
          <a:p>
            <a:r>
              <a:rPr lang="en-US" sz="900" dirty="0" smtClean="0">
                <a:hlinkClick r:id="rId7"/>
              </a:rPr>
              <a:t>www.organic.org/home/faq</a:t>
            </a:r>
            <a:r>
              <a:rPr lang="en-US" sz="900" dirty="0" smtClean="0"/>
              <a:t> </a:t>
            </a:r>
            <a:endParaRPr lang="en-US" sz="900" dirty="0"/>
          </a:p>
        </p:txBody>
      </p:sp>
    </p:spTree>
    <p:extLst>
      <p:ext uri="{BB962C8B-B14F-4D97-AF65-F5344CB8AC3E}">
        <p14:creationId xmlns:p14="http://schemas.microsoft.com/office/powerpoint/2010/main" val="2542869701"/>
      </p:ext>
    </p:extLst>
  </p:cSld>
  <p:clrMapOvr>
    <a:masterClrMapping/>
  </p:clrMapOvr>
  <mc:AlternateContent xmlns:mc="http://schemas.openxmlformats.org/markup-compatibility/2006" xmlns:p14="http://schemas.microsoft.com/office/powerpoint/2010/main">
    <mc:Choice Requires="p14">
      <p:transition spd="slow" p14:dur="2000" advTm="27188"/>
    </mc:Choice>
    <mc:Fallback xmlns="">
      <p:transition spd="slow" advTm="27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Or is this what organic means?</a:t>
            </a:r>
            <a:endParaRPr lang="en-US" dirty="0"/>
          </a:p>
        </p:txBody>
      </p:sp>
      <p:sp>
        <p:nvSpPr>
          <p:cNvPr id="6" name="Content Placeholder 5"/>
          <p:cNvSpPr>
            <a:spLocks noGrp="1"/>
          </p:cNvSpPr>
          <p:nvPr>
            <p:ph sz="half" idx="1"/>
          </p:nvPr>
        </p:nvSpPr>
        <p:spPr/>
        <p:txBody>
          <a:bodyPr/>
          <a:lstStyle/>
          <a:p>
            <a:r>
              <a:rPr lang="en-US" dirty="0"/>
              <a:t>It is instead a proactive management system based on ecologically-sound practices in concert with allowed inputs.</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Content Placeholder 2"/>
          <p:cNvPicPr>
            <a:picLocks noGrp="1" noChangeAspect="1"/>
          </p:cNvPicPr>
          <p:nvPr>
            <p:ph sz="half" idx="2"/>
          </p:nvPr>
        </p:nvPicPr>
        <p:blipFill>
          <a:blip r:embed="rId6" cstate="email">
            <a:extLst>
              <a:ext uri="{28A0092B-C50C-407E-A947-70E740481C1C}">
                <a14:useLocalDpi xmlns:a14="http://schemas.microsoft.com/office/drawing/2010/main" val="0"/>
              </a:ext>
            </a:extLst>
          </a:blip>
          <a:stretch>
            <a:fillRect/>
          </a:stretch>
        </p:blipFill>
        <p:spPr>
          <a:xfrm>
            <a:off x="5334000" y="1371600"/>
            <a:ext cx="2614025" cy="3919813"/>
          </a:xfrm>
        </p:spPr>
      </p:pic>
      <p:sp>
        <p:nvSpPr>
          <p:cNvPr id="8" name="TextBox 7"/>
          <p:cNvSpPr txBox="1"/>
          <p:nvPr/>
        </p:nvSpPr>
        <p:spPr>
          <a:xfrm>
            <a:off x="5305522" y="5328083"/>
            <a:ext cx="3656770" cy="369332"/>
          </a:xfrm>
          <a:prstGeom prst="rect">
            <a:avLst/>
          </a:prstGeom>
          <a:noFill/>
        </p:spPr>
        <p:txBody>
          <a:bodyPr wrap="none" rtlCol="0">
            <a:spAutoFit/>
          </a:bodyPr>
          <a:lstStyle/>
          <a:p>
            <a:r>
              <a:rPr lang="en-US" sz="900" dirty="0"/>
              <a:t>Photo by Lynda </a:t>
            </a:r>
            <a:r>
              <a:rPr lang="en-US" sz="900" dirty="0" smtClean="0"/>
              <a:t>Richardson, </a:t>
            </a:r>
            <a:r>
              <a:rPr lang="en-US" sz="900" dirty="0"/>
              <a:t>USDA Natural Resources Conservation Service</a:t>
            </a:r>
          </a:p>
          <a:p>
            <a:endParaRPr lang="en-US" sz="900" dirty="0"/>
          </a:p>
        </p:txBody>
      </p:sp>
      <p:sp>
        <p:nvSpPr>
          <p:cNvPr id="13" name="TextBox 12"/>
          <p:cNvSpPr txBox="1"/>
          <p:nvPr/>
        </p:nvSpPr>
        <p:spPr>
          <a:xfrm>
            <a:off x="685800" y="6488668"/>
            <a:ext cx="4031873" cy="369332"/>
          </a:xfrm>
          <a:prstGeom prst="rect">
            <a:avLst/>
          </a:prstGeom>
          <a:noFill/>
        </p:spPr>
        <p:txBody>
          <a:bodyPr wrap="none" rtlCol="0">
            <a:spAutoFit/>
          </a:bodyPr>
          <a:lstStyle/>
          <a:p>
            <a:r>
              <a:rPr lang="en-US" sz="900" dirty="0"/>
              <a:t>From </a:t>
            </a:r>
            <a:r>
              <a:rPr lang="en-US" sz="900" i="1" dirty="0" smtClean="0"/>
              <a:t>Transitioning to Organic Crop Production</a:t>
            </a:r>
            <a:r>
              <a:rPr lang="en-US" sz="900" dirty="0" smtClean="0"/>
              <a:t>, Organic </a:t>
            </a:r>
            <a:r>
              <a:rPr lang="en-US" sz="900" dirty="0"/>
              <a:t>Fact Sheet, MOSES, </a:t>
            </a:r>
            <a:r>
              <a:rPr lang="en-US" sz="900" dirty="0" smtClean="0"/>
              <a:t>FS 604</a:t>
            </a:r>
            <a:endParaRPr lang="en-US" sz="900" dirty="0"/>
          </a:p>
          <a:p>
            <a:endParaRPr lang="en-US" sz="900" dirty="0"/>
          </a:p>
        </p:txBody>
      </p:sp>
    </p:spTree>
    <p:extLst>
      <p:ext uri="{BB962C8B-B14F-4D97-AF65-F5344CB8AC3E}">
        <p14:creationId xmlns:p14="http://schemas.microsoft.com/office/powerpoint/2010/main" val="2096495810"/>
      </p:ext>
    </p:extLst>
  </p:cSld>
  <p:clrMapOvr>
    <a:masterClrMapping/>
  </p:clrMapOvr>
  <p:transition spd="slow" advTm="484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Rcuf4iZwLgLEPe9Eifdx3u"/>
</p:tagLst>
</file>

<file path=ppt/tags/tag11.xml><?xml version="1.0" encoding="utf-8"?>
<p:tagLst xmlns:a="http://schemas.openxmlformats.org/drawingml/2006/main" xmlns:r="http://schemas.openxmlformats.org/officeDocument/2006/relationships" xmlns:p="http://schemas.openxmlformats.org/presentationml/2006/main">
  <p:tag name="DVSHAPEID" val="uzParF19LzvJyR9qw266In"/>
</p:tagLst>
</file>

<file path=ppt/tags/tag12.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3.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14.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15.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6.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8.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9.xml><?xml version="1.0" encoding="utf-8"?>
<p:tagLst xmlns:a="http://schemas.openxmlformats.org/drawingml/2006/main" xmlns:r="http://schemas.openxmlformats.org/officeDocument/2006/relationships" xmlns:p="http://schemas.openxmlformats.org/presentationml/2006/main">
  <p:tag name="DVSECTIONID" val="Unk8vjtC9q0JAXtyxsX2O5"/>
  <p:tag name="TIMING" val="|71.8"/>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4693</Words>
  <Application>Microsoft Office PowerPoint</Application>
  <PresentationFormat>On-screen Show (4:3)</PresentationFormat>
  <Paragraphs>364</Paragraphs>
  <Slides>38</Slides>
  <Notes>38</Notes>
  <HiddenSlides>0</HiddenSlides>
  <MMClips>37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Gulim</vt:lpstr>
      <vt:lpstr>ＭＳ Ｐゴシック</vt:lpstr>
      <vt:lpstr>Arial</vt:lpstr>
      <vt:lpstr>Calibri</vt:lpstr>
      <vt:lpstr>Cambria</vt:lpstr>
      <vt:lpstr>Comic Sans MS</vt:lpstr>
      <vt:lpstr>Georgia</vt:lpstr>
      <vt:lpstr>Times New Roman</vt:lpstr>
      <vt:lpstr>Training</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The Steps to Becoming A Certified Organic Operation</vt:lpstr>
      <vt:lpstr>Today’s Objectives </vt:lpstr>
      <vt:lpstr>What We’ll Cover</vt:lpstr>
      <vt:lpstr>What is organic?</vt:lpstr>
      <vt:lpstr>“Feeding the soil, not the plant”</vt:lpstr>
      <vt:lpstr>USDA National Organic Standards Board (NOSB) Definition</vt:lpstr>
      <vt:lpstr>Is this what “organic” means?</vt:lpstr>
      <vt:lpstr>Or is this what organic means?</vt:lpstr>
      <vt:lpstr>Deep Organic Versus  Shallow Organic</vt:lpstr>
      <vt:lpstr>To certify or not to certify…              that is the question</vt:lpstr>
      <vt:lpstr>What is organic certification?</vt:lpstr>
      <vt:lpstr>Alternatives to Organic Certification</vt:lpstr>
      <vt:lpstr>Who needs to be certified?</vt:lpstr>
      <vt:lpstr>What types of crops are eligible for organic certification? </vt:lpstr>
      <vt:lpstr>Why is certification required?</vt:lpstr>
      <vt:lpstr>Who Certifies Farms or Businesses? </vt:lpstr>
      <vt:lpstr>So how do I choose the right agency to work with me?</vt:lpstr>
      <vt:lpstr> How do I choose a certifying agent? </vt:lpstr>
      <vt:lpstr>How Do I Get Certified Organic?</vt:lpstr>
      <vt:lpstr> 1. A detailed description of the operation to be certified </vt:lpstr>
      <vt:lpstr> 2. History of substances applied to land during the previous 3 years </vt:lpstr>
      <vt:lpstr>4. Must have a written Organic     System Plan</vt:lpstr>
      <vt:lpstr>What are the steps in the organic certification process?</vt:lpstr>
      <vt:lpstr>Do I have to recertify each year?</vt:lpstr>
      <vt:lpstr>Is There a Transition Period?</vt:lpstr>
      <vt:lpstr>How Much Does Organic  Certification Cost?</vt:lpstr>
      <vt:lpstr>Ecocert  ICO 2013 Fee Schedule</vt:lpstr>
      <vt:lpstr>PowerPoint Presentation</vt:lpstr>
      <vt:lpstr>Small organic farms</vt:lpstr>
      <vt:lpstr>Small organic farms</vt:lpstr>
      <vt:lpstr>Resources</vt:lpstr>
      <vt:lpstr>ATTRA: The National Sustainable Agriculture Information Service</vt:lpstr>
      <vt:lpstr>MOSES (Midwest Organic Sustainable Education Service) </vt:lpstr>
      <vt:lpstr>The Rodale Institute </vt:lpstr>
      <vt:lpstr>Summary</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2012-10-17T19:20:12Z</dcterms:created>
  <dcterms:modified xsi:type="dcterms:W3CDTF">2016-04-26T21:39:15Z</dcterms:modified>
</cp:coreProperties>
</file>