
<file path=[Content_Types].xml><?xml version="1.0" encoding="utf-8"?>
<Types xmlns="http://schemas.openxmlformats.org/package/2006/content-types">
  <Default Extension="png" ContentType="image/png"/>
  <Default Extension="jpeg" ContentType="image/jpeg"/>
  <Default Extension="m4a" ContentType="audio/mp4"/>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877" r:id="rId2"/>
  </p:sldMasterIdLst>
  <p:notesMasterIdLst>
    <p:notesMasterId r:id="rId57"/>
  </p:notesMasterIdLst>
  <p:handoutMasterIdLst>
    <p:handoutMasterId r:id="rId58"/>
  </p:handoutMasterIdLst>
  <p:sldIdLst>
    <p:sldId id="485" r:id="rId3"/>
    <p:sldId id="418" r:id="rId4"/>
    <p:sldId id="319" r:id="rId5"/>
    <p:sldId id="459" r:id="rId6"/>
    <p:sldId id="466" r:id="rId7"/>
    <p:sldId id="322" r:id="rId8"/>
    <p:sldId id="464" r:id="rId9"/>
    <p:sldId id="468" r:id="rId10"/>
    <p:sldId id="469" r:id="rId11"/>
    <p:sldId id="325" r:id="rId12"/>
    <p:sldId id="328" r:id="rId13"/>
    <p:sldId id="470" r:id="rId14"/>
    <p:sldId id="465" r:id="rId15"/>
    <p:sldId id="471" r:id="rId16"/>
    <p:sldId id="472" r:id="rId17"/>
    <p:sldId id="409" r:id="rId18"/>
    <p:sldId id="482" r:id="rId19"/>
    <p:sldId id="417" r:id="rId20"/>
    <p:sldId id="430" r:id="rId21"/>
    <p:sldId id="431" r:id="rId22"/>
    <p:sldId id="330" r:id="rId23"/>
    <p:sldId id="331" r:id="rId24"/>
    <p:sldId id="437" r:id="rId25"/>
    <p:sldId id="438" r:id="rId26"/>
    <p:sldId id="439" r:id="rId27"/>
    <p:sldId id="440" r:id="rId28"/>
    <p:sldId id="441" r:id="rId29"/>
    <p:sldId id="483" r:id="rId30"/>
    <p:sldId id="484" r:id="rId31"/>
    <p:sldId id="455" r:id="rId32"/>
    <p:sldId id="473" r:id="rId33"/>
    <p:sldId id="479" r:id="rId34"/>
    <p:sldId id="478" r:id="rId35"/>
    <p:sldId id="474" r:id="rId36"/>
    <p:sldId id="462" r:id="rId37"/>
    <p:sldId id="463" r:id="rId38"/>
    <p:sldId id="461" r:id="rId39"/>
    <p:sldId id="475" r:id="rId40"/>
    <p:sldId id="476" r:id="rId41"/>
    <p:sldId id="442" r:id="rId42"/>
    <p:sldId id="421" r:id="rId43"/>
    <p:sldId id="340" r:id="rId44"/>
    <p:sldId id="377" r:id="rId45"/>
    <p:sldId id="386" r:id="rId46"/>
    <p:sldId id="477" r:id="rId47"/>
    <p:sldId id="348" r:id="rId48"/>
    <p:sldId id="344" r:id="rId49"/>
    <p:sldId id="345" r:id="rId50"/>
    <p:sldId id="480" r:id="rId51"/>
    <p:sldId id="413" r:id="rId52"/>
    <p:sldId id="414" r:id="rId53"/>
    <p:sldId id="419" r:id="rId54"/>
    <p:sldId id="420" r:id="rId55"/>
    <p:sldId id="486" r:id="rId56"/>
  </p:sldIdLst>
  <p:sldSz cx="9144000" cy="6858000" type="screen4x3"/>
  <p:notesSz cx="6858000" cy="9236075"/>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9744" autoAdjust="0"/>
    <p:restoredTop sz="79856" autoAdjust="0"/>
  </p:normalViewPr>
  <p:slideViewPr>
    <p:cSldViewPr>
      <p:cViewPr>
        <p:scale>
          <a:sx n="80" d="100"/>
          <a:sy n="80" d="100"/>
        </p:scale>
        <p:origin x="475" y="15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63" d="100"/>
          <a:sy n="63" d="100"/>
        </p:scale>
        <p:origin x="-1656" y="-139"/>
      </p:cViewPr>
      <p:guideLst>
        <p:guide orient="horz" pos="2909"/>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1963"/>
          </a:xfrm>
          <a:prstGeom prst="rect">
            <a:avLst/>
          </a:prstGeom>
        </p:spPr>
        <p:txBody>
          <a:bodyPr vert="horz" lIns="91953" tIns="45976" rIns="91953" bIns="45976" rtlCol="0"/>
          <a:lstStyle>
            <a:lvl1pPr algn="l">
              <a:defRPr sz="1200">
                <a:latin typeface="+mn-lt"/>
              </a:defRPr>
            </a:lvl1pPr>
          </a:lstStyle>
          <a:p>
            <a:pPr>
              <a:defRPr/>
            </a:pPr>
            <a:r>
              <a:rPr lang="en-US" dirty="0"/>
              <a:t>Preparing a New Generation of </a:t>
            </a:r>
          </a:p>
          <a:p>
            <a:pPr>
              <a:defRPr/>
            </a:pPr>
            <a:r>
              <a:rPr lang="en-US" dirty="0"/>
              <a:t>Fruit and Vegetable Farmers</a:t>
            </a:r>
          </a:p>
          <a:p>
            <a:pPr>
              <a:defRPr/>
            </a:pPr>
            <a:endParaRPr lang="en-US" dirty="0"/>
          </a:p>
        </p:txBody>
      </p:sp>
      <p:sp>
        <p:nvSpPr>
          <p:cNvPr id="3" name="Date Placeholder 2"/>
          <p:cNvSpPr>
            <a:spLocks noGrp="1"/>
          </p:cNvSpPr>
          <p:nvPr>
            <p:ph type="dt" sz="quarter" idx="1"/>
          </p:nvPr>
        </p:nvSpPr>
        <p:spPr>
          <a:xfrm>
            <a:off x="3884613" y="1"/>
            <a:ext cx="2971800" cy="461963"/>
          </a:xfrm>
          <a:prstGeom prst="rect">
            <a:avLst/>
          </a:prstGeom>
        </p:spPr>
        <p:txBody>
          <a:bodyPr vert="horz" lIns="91953" tIns="45976" rIns="91953" bIns="45976" rtlCol="0"/>
          <a:lstStyle>
            <a:lvl1pPr algn="r">
              <a:defRPr sz="1200">
                <a:latin typeface="+mn-lt"/>
              </a:defRPr>
            </a:lvl1pPr>
          </a:lstStyle>
          <a:p>
            <a:pPr>
              <a:defRPr/>
            </a:pPr>
            <a:r>
              <a:rPr lang="en-US" dirty="0" smtClean="0"/>
              <a:t>December 2014</a:t>
            </a:r>
            <a:endParaRPr lang="en-US" dirty="0"/>
          </a:p>
        </p:txBody>
      </p:sp>
      <p:sp>
        <p:nvSpPr>
          <p:cNvPr id="4" name="Footer Placeholder 3"/>
          <p:cNvSpPr>
            <a:spLocks noGrp="1"/>
          </p:cNvSpPr>
          <p:nvPr>
            <p:ph type="ftr" sz="quarter" idx="2"/>
          </p:nvPr>
        </p:nvSpPr>
        <p:spPr>
          <a:xfrm>
            <a:off x="0" y="8772525"/>
            <a:ext cx="2971800" cy="461963"/>
          </a:xfrm>
          <a:prstGeom prst="rect">
            <a:avLst/>
          </a:prstGeom>
        </p:spPr>
        <p:txBody>
          <a:bodyPr vert="horz" lIns="91953" tIns="45976" rIns="91953" bIns="45976" rtlCol="0" anchor="b"/>
          <a:lstStyle>
            <a:lvl1pPr algn="l">
              <a:defRPr sz="1200">
                <a:latin typeface="+mn-lt"/>
              </a:defRPr>
            </a:lvl1pPr>
          </a:lstStyle>
          <a:p>
            <a:pPr>
              <a:defRPr/>
            </a:pPr>
            <a:endParaRPr lang="en-US" dirty="0"/>
          </a:p>
        </p:txBody>
      </p:sp>
      <p:sp>
        <p:nvSpPr>
          <p:cNvPr id="5" name="Slide Number Placeholder 4"/>
          <p:cNvSpPr>
            <a:spLocks noGrp="1"/>
          </p:cNvSpPr>
          <p:nvPr>
            <p:ph type="sldNum" sz="quarter" idx="3"/>
          </p:nvPr>
        </p:nvSpPr>
        <p:spPr>
          <a:xfrm>
            <a:off x="3884613" y="8772525"/>
            <a:ext cx="2971800" cy="461963"/>
          </a:xfrm>
          <a:prstGeom prst="rect">
            <a:avLst/>
          </a:prstGeom>
        </p:spPr>
        <p:txBody>
          <a:bodyPr vert="horz" lIns="91953" tIns="45976" rIns="91953" bIns="45976" rtlCol="0" anchor="b"/>
          <a:lstStyle>
            <a:lvl1pPr algn="r">
              <a:defRPr sz="1200">
                <a:latin typeface="+mn-lt"/>
              </a:defRPr>
            </a:lvl1pPr>
          </a:lstStyle>
          <a:p>
            <a:pPr>
              <a:defRPr/>
            </a:pPr>
            <a:fld id="{36EE021B-C3D2-4AB5-990A-10DB702AA954}" type="slidenum">
              <a:rPr lang="en-US"/>
              <a:pPr>
                <a:defRPr/>
              </a:pPr>
              <a:t>‹#›</a:t>
            </a:fld>
            <a:endParaRPr lang="en-US" dirty="0"/>
          </a:p>
        </p:txBody>
      </p:sp>
    </p:spTree>
    <p:extLst>
      <p:ext uri="{BB962C8B-B14F-4D97-AF65-F5344CB8AC3E}">
        <p14:creationId xmlns:p14="http://schemas.microsoft.com/office/powerpoint/2010/main" val="4274337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1963"/>
          </a:xfrm>
          <a:prstGeom prst="rect">
            <a:avLst/>
          </a:prstGeom>
        </p:spPr>
        <p:txBody>
          <a:bodyPr vert="horz" lIns="90951" tIns="45477" rIns="90951" bIns="45477" rtlCol="0"/>
          <a:lstStyle>
            <a:lvl1pPr algn="l">
              <a:defRPr sz="1200"/>
            </a:lvl1pPr>
          </a:lstStyle>
          <a:p>
            <a:pPr>
              <a:defRPr/>
            </a:pPr>
            <a:endParaRPr lang="en-US"/>
          </a:p>
        </p:txBody>
      </p:sp>
      <p:sp>
        <p:nvSpPr>
          <p:cNvPr id="3" name="Date Placeholder 2"/>
          <p:cNvSpPr>
            <a:spLocks noGrp="1"/>
          </p:cNvSpPr>
          <p:nvPr>
            <p:ph type="dt" idx="1"/>
          </p:nvPr>
        </p:nvSpPr>
        <p:spPr>
          <a:xfrm>
            <a:off x="3884613" y="1"/>
            <a:ext cx="2971800" cy="461963"/>
          </a:xfrm>
          <a:prstGeom prst="rect">
            <a:avLst/>
          </a:prstGeom>
        </p:spPr>
        <p:txBody>
          <a:bodyPr vert="horz" lIns="90951" tIns="45477" rIns="90951" bIns="45477" rtlCol="0"/>
          <a:lstStyle>
            <a:lvl1pPr algn="r">
              <a:defRPr sz="1200"/>
            </a:lvl1pPr>
          </a:lstStyle>
          <a:p>
            <a:pPr>
              <a:defRPr/>
            </a:pPr>
            <a:fld id="{0C4CDC90-EE65-49BC-8633-A3128705A136}" type="datetimeFigureOut">
              <a:rPr lang="en-US"/>
              <a:pPr>
                <a:defRPr/>
              </a:pPr>
              <a:t>4/26/2016</a:t>
            </a:fld>
            <a:endParaRPr lang="en-US"/>
          </a:p>
        </p:txBody>
      </p:sp>
      <p:sp>
        <p:nvSpPr>
          <p:cNvPr id="4" name="Slide Image Placeholder 3"/>
          <p:cNvSpPr>
            <a:spLocks noGrp="1" noRot="1" noChangeAspect="1"/>
          </p:cNvSpPr>
          <p:nvPr>
            <p:ph type="sldImg" idx="2"/>
          </p:nvPr>
        </p:nvSpPr>
        <p:spPr>
          <a:xfrm>
            <a:off x="1120775" y="692150"/>
            <a:ext cx="4618038" cy="3463925"/>
          </a:xfrm>
          <a:prstGeom prst="rect">
            <a:avLst/>
          </a:prstGeom>
          <a:noFill/>
          <a:ln w="12700">
            <a:solidFill>
              <a:prstClr val="black"/>
            </a:solidFill>
          </a:ln>
        </p:spPr>
        <p:txBody>
          <a:bodyPr vert="horz" lIns="90951" tIns="45477" rIns="90951" bIns="45477" rtlCol="0" anchor="ctr"/>
          <a:lstStyle/>
          <a:p>
            <a:pPr lvl="0"/>
            <a:endParaRPr lang="en-US" noProof="0" smtClean="0"/>
          </a:p>
        </p:txBody>
      </p:sp>
      <p:sp>
        <p:nvSpPr>
          <p:cNvPr id="5" name="Notes Placeholder 4"/>
          <p:cNvSpPr>
            <a:spLocks noGrp="1"/>
          </p:cNvSpPr>
          <p:nvPr>
            <p:ph type="body" sz="quarter" idx="3"/>
          </p:nvPr>
        </p:nvSpPr>
        <p:spPr>
          <a:xfrm>
            <a:off x="685800" y="4387851"/>
            <a:ext cx="5486400" cy="4156075"/>
          </a:xfrm>
          <a:prstGeom prst="rect">
            <a:avLst/>
          </a:prstGeom>
        </p:spPr>
        <p:txBody>
          <a:bodyPr vert="horz" lIns="90951" tIns="45477" rIns="90951" bIns="45477"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772525"/>
            <a:ext cx="2971800" cy="461963"/>
          </a:xfrm>
          <a:prstGeom prst="rect">
            <a:avLst/>
          </a:prstGeom>
        </p:spPr>
        <p:txBody>
          <a:bodyPr vert="horz" lIns="90951" tIns="45477" rIns="90951" bIns="45477"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772525"/>
            <a:ext cx="2971800" cy="461963"/>
          </a:xfrm>
          <a:prstGeom prst="rect">
            <a:avLst/>
          </a:prstGeom>
        </p:spPr>
        <p:txBody>
          <a:bodyPr vert="horz" lIns="90951" tIns="45477" rIns="90951" bIns="45477" rtlCol="0" anchor="b"/>
          <a:lstStyle>
            <a:lvl1pPr algn="r">
              <a:defRPr sz="1200"/>
            </a:lvl1pPr>
          </a:lstStyle>
          <a:p>
            <a:pPr>
              <a:defRPr/>
            </a:pPr>
            <a:fld id="{25959A26-169D-411B-A70B-7ED9512F9DA3}" type="slidenum">
              <a:rPr lang="en-US"/>
              <a:pPr>
                <a:defRPr/>
              </a:pPr>
              <a:t>‹#›</a:t>
            </a:fld>
            <a:endParaRPr lang="en-US"/>
          </a:p>
        </p:txBody>
      </p:sp>
    </p:spTree>
    <p:extLst>
      <p:ext uri="{BB962C8B-B14F-4D97-AF65-F5344CB8AC3E}">
        <p14:creationId xmlns:p14="http://schemas.microsoft.com/office/powerpoint/2010/main" val="39663753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707">
              <a:defRPr/>
            </a:pPr>
            <a:r>
              <a:rPr lang="en-US" smtClean="0"/>
              <a:t>The following </a:t>
            </a:r>
            <a:r>
              <a:rPr lang="en-US" dirty="0" smtClean="0"/>
              <a:t>presentation was</a:t>
            </a:r>
            <a:r>
              <a:rPr lang="en-US" baseline="0" dirty="0" smtClean="0"/>
              <a:t> </a:t>
            </a:r>
            <a:r>
              <a:rPr lang="en-US" dirty="0" smtClean="0"/>
              <a:t>part of a</a:t>
            </a:r>
            <a:r>
              <a:rPr lang="en-US" baseline="0" dirty="0" smtClean="0"/>
              <a:t> beginning farmer course, “Preparing a New Generation of Illinois Fruit and Vegetable Farmers,”  offered by the University of Illinois and the Illinois Migrant Council from 2012 through 2015.  This course was funded by the United States Department of Agriculture’s National Institute of Food and Agriculture, and specifically by the Beginning Farmer and Rancher Development Program.  For more information about the program and for links to presentations and resources on many other topics, see the website newillinoisfarmers.org.  </a:t>
            </a:r>
          </a:p>
        </p:txBody>
      </p:sp>
      <p:sp>
        <p:nvSpPr>
          <p:cNvPr id="4" name="Slide Number Placeholder 3"/>
          <p:cNvSpPr>
            <a:spLocks noGrp="1"/>
          </p:cNvSpPr>
          <p:nvPr>
            <p:ph type="sldNum" sz="quarter" idx="10"/>
          </p:nvPr>
        </p:nvSpPr>
        <p:spPr/>
        <p:txBody>
          <a:bodyPr/>
          <a:lstStyle/>
          <a:p>
            <a:fld id="{EC6EAC7D-5A89-47C2-8ABA-56C9C2DEF7A4}" type="slidenum">
              <a:rPr lang="en-US" smtClean="0"/>
              <a:pPr/>
              <a:t>1</a:t>
            </a:fld>
            <a:endParaRPr lang="en-US" dirty="0"/>
          </a:p>
        </p:txBody>
      </p:sp>
    </p:spTree>
    <p:extLst>
      <p:ext uri="{BB962C8B-B14F-4D97-AF65-F5344CB8AC3E}">
        <p14:creationId xmlns:p14="http://schemas.microsoft.com/office/powerpoint/2010/main" val="2011850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mtClean="0"/>
              <a:t>There are many different types of marketing arrangements, and during your growing career, you may focus on one or several. Most new fruit and vegetable growers in Illinois will focus on direct marketing to consumers, through farmers’ markets, CSAs, and on-farm markets.  These are usually the markets that pay top prices, but wholesale markets also offer opportunities.  Farmers receive lower prices from these buyers, but wholesaling at least a portion of your produce, even for small farms, can bring in significant income.  Small farms may also join together in co-ops, formally or informally, or aggregate their produce using food hubs to better meet the needs of buyers.</a:t>
            </a:r>
          </a:p>
        </p:txBody>
      </p:sp>
      <p:sp>
        <p:nvSpPr>
          <p:cNvPr id="71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4A1E411-2607-4550-A553-ED0468448038}" type="slidenum">
              <a:rPr lang="en-US" altLang="en-US" smtClean="0"/>
              <a:pPr/>
              <a:t>10</a:t>
            </a:fld>
            <a:endParaRPr lang="en-US" altLang="en-US" smtClean="0"/>
          </a:p>
        </p:txBody>
      </p:sp>
    </p:spTree>
    <p:extLst>
      <p:ext uri="{BB962C8B-B14F-4D97-AF65-F5344CB8AC3E}">
        <p14:creationId xmlns:p14="http://schemas.microsoft.com/office/powerpoint/2010/main" val="2674885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 local Farmers Market often provides the greatest opportunity for beginning farmers, as there is an established time and place that consumers know about and are attracted to. Your challenge will be to entice those potential customers to your stand. Attractive displays can and will attract customers. As you go about designing your stand, arranging produce in an attractive and eye catching way, always keep in mind how your clients will view it. Create an interest and make the display “call out” to those who walk by. Customers develop relationships with vendors/growers over time, and it may be difficult initially for new vendors to attract customers. But don’t give up, use this as an opportunity to develop your display. There will be</a:t>
            </a:r>
            <a:r>
              <a:rPr lang="en-US" baseline="0" dirty="0" smtClean="0"/>
              <a:t> additional time later in the year devoted to marketing.</a:t>
            </a:r>
            <a:endParaRPr lang="en-US" dirty="0" smtClean="0"/>
          </a:p>
        </p:txBody>
      </p:sp>
      <p:sp>
        <p:nvSpPr>
          <p:cNvPr id="72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35CE45-3E46-4B71-B0FC-2C34CB2C0D7D}" type="slidenum">
              <a:rPr lang="en-US" smtClean="0"/>
              <a:pPr/>
              <a:t>11</a:t>
            </a:fld>
            <a:endParaRPr lang="en-US" smtClean="0"/>
          </a:p>
        </p:txBody>
      </p:sp>
    </p:spTree>
    <p:extLst>
      <p:ext uri="{BB962C8B-B14F-4D97-AF65-F5344CB8AC3E}">
        <p14:creationId xmlns:p14="http://schemas.microsoft.com/office/powerpoint/2010/main" val="1052805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One of the first decisions you’ll make is the one of growing organically or conventionally. Remember to consider the needs of your customers when making this decision. There are advantages and disadvantages to both methods. And if you sell more than $5000 annually you must go through the certification process to call and label your operation organic.</a:t>
            </a:r>
          </a:p>
          <a:p>
            <a:endParaRPr lang="en-US" smtClean="0"/>
          </a:p>
        </p:txBody>
      </p:sp>
      <p:sp>
        <p:nvSpPr>
          <p:cNvPr id="737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6E5BCEE-DDDF-4C88-AAFF-C981DAFFB335}" type="slidenum">
              <a:rPr lang="en-US" smtClean="0"/>
              <a:pPr/>
              <a:t>12</a:t>
            </a:fld>
            <a:endParaRPr lang="en-US" smtClean="0"/>
          </a:p>
        </p:txBody>
      </p:sp>
    </p:spTree>
    <p:extLst>
      <p:ext uri="{BB962C8B-B14F-4D97-AF65-F5344CB8AC3E}">
        <p14:creationId xmlns:p14="http://schemas.microsoft.com/office/powerpoint/2010/main" val="1678559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There are organizations and web sites that provide useful information to growers of organic vegetables. Take advantage of them. The IL Organic Growers Association is a relatively new organization that represents growers throughout the state. They offer educational programs throughout the year.</a:t>
            </a:r>
          </a:p>
        </p:txBody>
      </p:sp>
      <p:sp>
        <p:nvSpPr>
          <p:cNvPr id="74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A7908F8-52DC-4F24-BD61-9B974E7224A2}" type="slidenum">
              <a:rPr lang="en-US" smtClean="0"/>
              <a:pPr/>
              <a:t>13</a:t>
            </a:fld>
            <a:endParaRPr lang="en-US" smtClean="0"/>
          </a:p>
        </p:txBody>
      </p:sp>
    </p:spTree>
    <p:extLst>
      <p:ext uri="{BB962C8B-B14F-4D97-AF65-F5344CB8AC3E}">
        <p14:creationId xmlns:p14="http://schemas.microsoft.com/office/powerpoint/2010/main" val="1302603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There are a number of heads available on hoes that make them attractive for specific needs. For instance the circle hoe pictured in the middle is perfect for hoeing close to plants and to trickle irrigation systems as the sharp edge is on the inside of the circle, away from tender stems so they’re not harmed.</a:t>
            </a:r>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EE2B5A-F5F3-4D06-829E-B9C7E11CC40D}" type="slidenum">
              <a:rPr lang="en-US" smtClean="0"/>
              <a:pPr/>
              <a:t>16</a:t>
            </a:fld>
            <a:endParaRPr lang="en-US" smtClean="0"/>
          </a:p>
        </p:txBody>
      </p:sp>
    </p:spTree>
    <p:extLst>
      <p:ext uri="{BB962C8B-B14F-4D97-AF65-F5344CB8AC3E}">
        <p14:creationId xmlns:p14="http://schemas.microsoft.com/office/powerpoint/2010/main" val="1630336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69">
              <a:defRPr/>
            </a:pPr>
            <a:r>
              <a:rPr lang="en-US" dirty="0" smtClean="0"/>
              <a:t>These are various types of planters that growers use in their operation. The lower left corner shows an </a:t>
            </a:r>
            <a:r>
              <a:rPr lang="en-US" dirty="0" err="1" smtClean="0"/>
              <a:t>EarthWay</a:t>
            </a:r>
            <a:r>
              <a:rPr lang="en-US" dirty="0" smtClean="0"/>
              <a:t> seeder, which most all farms have had at one time or another. It’s the basic tool for most large garden growers. Various seed plants can be utilized to seed various sized seed much more efficiently than hand planting. Other, more sophisticated and sturdier planting devices are show. The Jang and Planet Junior seeders also utilize a seed plate that matches up to the seed being planted to deliver a single seed at a time to the soil.  There are other seeders available. Some can be attached to form multiple row seeders or attached to frames and pulled by tractors. The 6 row seeder shown on the lower right is specifically designed for small seeds, such as greens. These come in other widths, from one row up to the 6 row shown here. </a:t>
            </a:r>
          </a:p>
          <a:p>
            <a:endParaRPr lang="en-US" dirty="0"/>
          </a:p>
        </p:txBody>
      </p:sp>
      <p:sp>
        <p:nvSpPr>
          <p:cNvPr id="4" name="Slide Number Placeholder 3"/>
          <p:cNvSpPr>
            <a:spLocks noGrp="1"/>
          </p:cNvSpPr>
          <p:nvPr>
            <p:ph type="sldNum" sz="quarter" idx="10"/>
          </p:nvPr>
        </p:nvSpPr>
        <p:spPr/>
        <p:txBody>
          <a:bodyPr/>
          <a:lstStyle/>
          <a:p>
            <a:pPr>
              <a:defRPr/>
            </a:pPr>
            <a:fld id="{25959A26-169D-411B-A70B-7ED9512F9DA3}" type="slidenum">
              <a:rPr lang="en-US" smtClean="0"/>
              <a:pPr>
                <a:defRPr/>
              </a:pPr>
              <a:t>17</a:t>
            </a:fld>
            <a:endParaRPr lang="en-US"/>
          </a:p>
        </p:txBody>
      </p:sp>
    </p:spTree>
    <p:extLst>
      <p:ext uri="{BB962C8B-B14F-4D97-AF65-F5344CB8AC3E}">
        <p14:creationId xmlns:p14="http://schemas.microsoft.com/office/powerpoint/2010/main" val="4134913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These are some types of equipment you may or may not require in your operation,</a:t>
            </a:r>
            <a:r>
              <a:rPr lang="en-US" baseline="0" dirty="0" smtClean="0"/>
              <a:t> depending upon the crops grown and size.</a:t>
            </a:r>
            <a:endParaRPr lang="en-US" dirty="0" smtClean="0"/>
          </a:p>
        </p:txBody>
      </p:sp>
      <p:sp>
        <p:nvSpPr>
          <p:cNvPr id="76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FB57FB4-FB38-4BD3-8608-F79DC5A0B6EB}" type="slidenum">
              <a:rPr lang="en-US" smtClean="0"/>
              <a:pPr/>
              <a:t>18</a:t>
            </a:fld>
            <a:endParaRPr lang="en-US" smtClean="0"/>
          </a:p>
        </p:txBody>
      </p:sp>
    </p:spTree>
    <p:extLst>
      <p:ext uri="{BB962C8B-B14F-4D97-AF65-F5344CB8AC3E}">
        <p14:creationId xmlns:p14="http://schemas.microsoft.com/office/powerpoint/2010/main" val="2718453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 equipment needs of a beginning farmer will vary dependent upon what crops he/she determines to be most desirable to grow. However there are a few basic items that most every farm will require. Think about what tasks need to be accomplished: tillage to prepare the ground, planting or transplanting of seed or plant, insect, weed and disease management, harvest, irrigation for the crop, etc. Many of you may be gardening now, and you realize the time commitments required to accomplish these tasks at the garden size. To step up your production to larger size, you will probably require some mechanical aids. You’ll also be required to know how these tools function to be effective. New skill sets will be required as you step up your production. </a:t>
            </a:r>
          </a:p>
        </p:txBody>
      </p:sp>
      <p:sp>
        <p:nvSpPr>
          <p:cNvPr id="77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10C2ED0-6654-4B09-ADFD-27E2745B0978}" type="slidenum">
              <a:rPr lang="en-US" smtClean="0"/>
              <a:pPr/>
              <a:t>19</a:t>
            </a:fld>
            <a:endParaRPr lang="en-US" smtClean="0"/>
          </a:p>
        </p:txBody>
      </p:sp>
    </p:spTree>
    <p:extLst>
      <p:ext uri="{BB962C8B-B14F-4D97-AF65-F5344CB8AC3E}">
        <p14:creationId xmlns:p14="http://schemas.microsoft.com/office/powerpoint/2010/main" val="2444091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This table was provided by ATTRA, and will help you in your decision making process as to what types of tools may be required for various sized operations. If your operation grows over time, remember that the tools that were useful to you yesterday will still be required (to some degree) tomorrow. If nothing else, this table will help you plan for your budget needs and cause you to think critically about what specific items are required for various sized operations.</a:t>
            </a:r>
          </a:p>
        </p:txBody>
      </p:sp>
      <p:sp>
        <p:nvSpPr>
          <p:cNvPr id="788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D81BA37-8906-42D5-B527-812AC510E4AF}" type="slidenum">
              <a:rPr lang="en-US" smtClean="0"/>
              <a:pPr/>
              <a:t>20</a:t>
            </a:fld>
            <a:endParaRPr lang="en-US" smtClean="0"/>
          </a:p>
        </p:txBody>
      </p:sp>
    </p:spTree>
    <p:extLst>
      <p:ext uri="{BB962C8B-B14F-4D97-AF65-F5344CB8AC3E}">
        <p14:creationId xmlns:p14="http://schemas.microsoft.com/office/powerpoint/2010/main" val="28520043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This question is best answered by your clientele and what you are able to grow. Obviously the more choices of product you can offer, the more potential you have of attracting customers. But you’ve got to know your customer wants and needs. For instance, if part of your customer base is enticed by ethnic vegetables, it makes little sense to concentrate on sweet corn, tomatoes and green beans. For most Farmers Markets, a “one stop shop” concept seems to attract customers. 40 years ago there was the bread shop, the meat shop and vegetable stand, but today we find all those available under one roof. The same holds true for Farmers Markets. The more varied choices you have to offer, the more customers you can attract. Don’t forget about growing some “unique” items, something that sets your stand apart from the others. Be different and unique, keep up to date on what the popular crops are. As one vendor said, “I watch the cooking shows over the winter to see what unique products are being featured and then plant them”.</a:t>
            </a:r>
          </a:p>
        </p:txBody>
      </p:sp>
      <p:sp>
        <p:nvSpPr>
          <p:cNvPr id="819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CDAD1-A020-40A0-BAF9-9DE86B28EC73}" type="slidenum">
              <a:rPr lang="en-US" smtClean="0"/>
              <a:pPr/>
              <a:t>21</a:t>
            </a:fld>
            <a:endParaRPr lang="en-US" smtClean="0"/>
          </a:p>
        </p:txBody>
      </p:sp>
    </p:spTree>
    <p:extLst>
      <p:ext uri="{BB962C8B-B14F-4D97-AF65-F5344CB8AC3E}">
        <p14:creationId xmlns:p14="http://schemas.microsoft.com/office/powerpoint/2010/main" val="737836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1120775" y="692150"/>
            <a:ext cx="4616450" cy="3463925"/>
          </a:xfrm>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en-US" b="1" smtClean="0"/>
              <a:t>Notes</a:t>
            </a:r>
          </a:p>
          <a:p>
            <a:pPr eaLnBrk="1" hangingPunct="1">
              <a:spcBef>
                <a:spcPct val="0"/>
              </a:spcBef>
            </a:pPr>
            <a:r>
              <a:rPr lang="en-US" altLang="en-US" u="sng" smtClean="0"/>
              <a:t>The Basics of Vegetable Production</a:t>
            </a:r>
            <a:r>
              <a:rPr lang="en-US" altLang="en-US" smtClean="0"/>
              <a:t> is one of the first topics in our year-long program for new fruit and vegetable farmers.  In our first class we also cover the basics of fruit production and the basics of business planning and marketing for new farmers. </a:t>
            </a:r>
          </a:p>
        </p:txBody>
      </p:sp>
      <p:sp>
        <p:nvSpPr>
          <p:cNvPr id="66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191EFF5-6F45-480D-B32C-E3E22819D690}" type="slidenum">
              <a:rPr lang="en-US" altLang="en-US" smtClean="0"/>
              <a:pPr/>
              <a:t>2</a:t>
            </a:fld>
            <a:endParaRPr lang="en-US" altLang="en-US" smtClean="0"/>
          </a:p>
        </p:txBody>
      </p:sp>
    </p:spTree>
    <p:extLst>
      <p:ext uri="{BB962C8B-B14F-4D97-AF65-F5344CB8AC3E}">
        <p14:creationId xmlns:p14="http://schemas.microsoft.com/office/powerpoint/2010/main" val="1916476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These are the obvious vegetable crops grown in IL. There are many others that you should consider growing, depending upon clientele. It’s very rare to see a successful Farmers Market vendor that has just a few items available for sale. Most likely they’ll have a number of vegetables available.</a:t>
            </a:r>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45006B-C0C9-4D25-87DF-03CD360B678B}" type="slidenum">
              <a:rPr lang="en-US" smtClean="0"/>
              <a:pPr/>
              <a:t>22</a:t>
            </a:fld>
            <a:endParaRPr lang="en-US" smtClean="0"/>
          </a:p>
        </p:txBody>
      </p:sp>
    </p:spTree>
    <p:extLst>
      <p:ext uri="{BB962C8B-B14F-4D97-AF65-F5344CB8AC3E}">
        <p14:creationId xmlns:p14="http://schemas.microsoft.com/office/powerpoint/2010/main" val="2675736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This table provides some rudimentary ideas of cultural needs for various crops along with probable market. For instance, beets are listed as a retail market. Meaning there is very little potential in wholesaling beets in IL. The labor requirements are medium, equipment is listed as little and pest management level is low-moderate. Labor is low as beets don’t have many significant requirements once they’re planted. You can use a planter similar to the ones we viewed several slides ago, you don’t have to plant individually and they’re basically free of insect and disease concerns, they’re also a single harvest so labor needs are low. Broccoli on the other hand requires setting of transplants, some method of pest control to reduce caterpillar feeding (either sprays or floating row cover) and are multiple harvest, so labor needs are higher.</a:t>
            </a:r>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EDB6E0E-538F-4F26-9BCE-33DB18D69751}" type="slidenum">
              <a:rPr lang="en-US" smtClean="0"/>
              <a:pPr/>
              <a:t>23</a:t>
            </a:fld>
            <a:endParaRPr lang="en-US" smtClean="0"/>
          </a:p>
        </p:txBody>
      </p:sp>
    </p:spTree>
    <p:extLst>
      <p:ext uri="{BB962C8B-B14F-4D97-AF65-F5344CB8AC3E}">
        <p14:creationId xmlns:p14="http://schemas.microsoft.com/office/powerpoint/2010/main" val="458236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This vegetable planting guide, written by Jim Schmidt, Extension Vegetable Specialist, is a useful tool for planning purposes. One item it provides is a guide to suggested plant dates for crops based upon cold sensitivity.</a:t>
            </a:r>
          </a:p>
        </p:txBody>
      </p:sp>
      <p:sp>
        <p:nvSpPr>
          <p:cNvPr id="84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45CCB5-0B42-4F03-A931-8105445D3852}" type="slidenum">
              <a:rPr lang="en-US" smtClean="0"/>
              <a:pPr/>
              <a:t>25</a:t>
            </a:fld>
            <a:endParaRPr lang="en-US" smtClean="0"/>
          </a:p>
        </p:txBody>
      </p:sp>
    </p:spTree>
    <p:extLst>
      <p:ext uri="{BB962C8B-B14F-4D97-AF65-F5344CB8AC3E}">
        <p14:creationId xmlns:p14="http://schemas.microsoft.com/office/powerpoint/2010/main" val="332221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This guide also provides suggestions on plant spacing (amount of space required by individual plants), approximate yields of various crops (to provide basic ideas of how much to plant to achieve a certain yield goal), how long those plants will take to mature, and how soon they can be planted (based upon cold sensitivity). This is a useful tool to help you in planning space requirements and determining when to plant and how much yield to expect.</a:t>
            </a:r>
          </a:p>
        </p:txBody>
      </p:sp>
      <p:sp>
        <p:nvSpPr>
          <p:cNvPr id="860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ED98604-2D05-4631-899F-F66FB2767C82}" type="slidenum">
              <a:rPr lang="en-US" smtClean="0"/>
              <a:pPr/>
              <a:t>26</a:t>
            </a:fld>
            <a:endParaRPr lang="en-US" smtClean="0"/>
          </a:p>
        </p:txBody>
      </p:sp>
    </p:spTree>
    <p:extLst>
      <p:ext uri="{BB962C8B-B14F-4D97-AF65-F5344CB8AC3E}">
        <p14:creationId xmlns:p14="http://schemas.microsoft.com/office/powerpoint/2010/main" val="79910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This is another similar tool that contains useful information on determining plant spacings and potential crop yields</a:t>
            </a:r>
          </a:p>
        </p:txBody>
      </p:sp>
      <p:sp>
        <p:nvSpPr>
          <p:cNvPr id="87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FF2D1B9-C7A8-4B0C-AB28-1C4F646ADCC4}" type="slidenum">
              <a:rPr lang="en-US" smtClean="0"/>
              <a:pPr/>
              <a:t>27</a:t>
            </a:fld>
            <a:endParaRPr lang="en-US" smtClean="0"/>
          </a:p>
        </p:txBody>
      </p:sp>
    </p:spTree>
    <p:extLst>
      <p:ext uri="{BB962C8B-B14F-4D97-AF65-F5344CB8AC3E}">
        <p14:creationId xmlns:p14="http://schemas.microsoft.com/office/powerpoint/2010/main" val="299823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Once you determine which crops you’ll grow, you’ll next need to determine which specific varieties of the crop you want. Often times, the selections being offered in catalogues are huge, for some other crops there may only be a few choices. There are many factors to decide when it comes to selecting a specific variety or varieties. Customer wants should be a primary consideration. Do the clientele you’ll be selling to have hard and fast ideas of what is the ideal? For instance, sweet corn can be yellow in color, or white or bicolor. Many customers already have their mind made up as to which one they prefer. There may not be any difference in taste between them, but we are creatures of habit. How will different varieties respond to your management? Heirloom tomatoes have a much higher level of management necessary for successful culture and harvest compared to hybrids. These are some of the decisions you’ll need to think over when you select the cultivars for your farm. </a:t>
            </a:r>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742830" indent="-285704">
              <a:defRPr>
                <a:solidFill>
                  <a:schemeClr val="tx1"/>
                </a:solidFill>
                <a:latin typeface="Tahoma" pitchFamily="34" charset="0"/>
              </a:defRPr>
            </a:lvl2pPr>
            <a:lvl3pPr marL="1142816" indent="-228563">
              <a:defRPr>
                <a:solidFill>
                  <a:schemeClr val="tx1"/>
                </a:solidFill>
                <a:latin typeface="Tahoma" pitchFamily="34" charset="0"/>
              </a:defRPr>
            </a:lvl3pPr>
            <a:lvl4pPr marL="1599941" indent="-228563">
              <a:defRPr>
                <a:solidFill>
                  <a:schemeClr val="tx1"/>
                </a:solidFill>
                <a:latin typeface="Tahoma" pitchFamily="34" charset="0"/>
              </a:defRPr>
            </a:lvl4pPr>
            <a:lvl5pPr marL="2057067" indent="-228563">
              <a:defRPr>
                <a:solidFill>
                  <a:schemeClr val="tx1"/>
                </a:solidFill>
                <a:latin typeface="Tahoma" pitchFamily="34" charset="0"/>
              </a:defRPr>
            </a:lvl5pPr>
            <a:lvl6pPr marL="2514193" indent="-228563" eaLnBrk="0" fontAlgn="base" hangingPunct="0">
              <a:spcBef>
                <a:spcPct val="0"/>
              </a:spcBef>
              <a:spcAft>
                <a:spcPct val="0"/>
              </a:spcAft>
              <a:defRPr>
                <a:solidFill>
                  <a:schemeClr val="tx1"/>
                </a:solidFill>
                <a:latin typeface="Tahoma" pitchFamily="34" charset="0"/>
              </a:defRPr>
            </a:lvl6pPr>
            <a:lvl7pPr marL="2971319" indent="-228563" eaLnBrk="0" fontAlgn="base" hangingPunct="0">
              <a:spcBef>
                <a:spcPct val="0"/>
              </a:spcBef>
              <a:spcAft>
                <a:spcPct val="0"/>
              </a:spcAft>
              <a:defRPr>
                <a:solidFill>
                  <a:schemeClr val="tx1"/>
                </a:solidFill>
                <a:latin typeface="Tahoma" pitchFamily="34" charset="0"/>
              </a:defRPr>
            </a:lvl7pPr>
            <a:lvl8pPr marL="3428446" indent="-228563" eaLnBrk="0" fontAlgn="base" hangingPunct="0">
              <a:spcBef>
                <a:spcPct val="0"/>
              </a:spcBef>
              <a:spcAft>
                <a:spcPct val="0"/>
              </a:spcAft>
              <a:defRPr>
                <a:solidFill>
                  <a:schemeClr val="tx1"/>
                </a:solidFill>
                <a:latin typeface="Tahoma" pitchFamily="34" charset="0"/>
              </a:defRPr>
            </a:lvl8pPr>
            <a:lvl9pPr marL="3885571" indent="-228563" eaLnBrk="0" fontAlgn="base" hangingPunct="0">
              <a:spcBef>
                <a:spcPct val="0"/>
              </a:spcBef>
              <a:spcAft>
                <a:spcPct val="0"/>
              </a:spcAft>
              <a:defRPr>
                <a:solidFill>
                  <a:schemeClr val="tx1"/>
                </a:solidFill>
                <a:latin typeface="Tahoma" pitchFamily="34" charset="0"/>
              </a:defRPr>
            </a:lvl9pPr>
          </a:lstStyle>
          <a:p>
            <a:fld id="{422FCDFD-9E17-443F-AAE8-E1579D5D9E51}" type="slidenum">
              <a:rPr lang="en-US" smtClean="0"/>
              <a:pPr/>
              <a:t>28</a:t>
            </a:fld>
            <a:endParaRPr lang="en-US" smtClean="0"/>
          </a:p>
        </p:txBody>
      </p:sp>
    </p:spTree>
    <p:extLst>
      <p:ext uri="{BB962C8B-B14F-4D97-AF65-F5344CB8AC3E}">
        <p14:creationId xmlns:p14="http://schemas.microsoft.com/office/powerpoint/2010/main" val="944721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When selecting cultivars, consult with other experienced growers and review research reports from Universities who publish variety trial results. Seed companies have representatives who help their customers by providing consultations on variety selections. These individuals have the opportunity to review varieties and results from across the </a:t>
            </a:r>
            <a:r>
              <a:rPr lang="en-US" dirty="0" err="1" smtClean="0"/>
              <a:t>midwest</a:t>
            </a:r>
            <a:r>
              <a:rPr lang="en-US" dirty="0" smtClean="0"/>
              <a:t> under a variety of growing conditions. The time spent discussing variety selection can pay huge dividends. There will</a:t>
            </a:r>
            <a:r>
              <a:rPr lang="en-US" baseline="0" dirty="0" smtClean="0"/>
              <a:t> be future classes devoted to variety selection where we will explore these concepts in more detail.</a:t>
            </a:r>
            <a:endParaRPr lang="en-US" dirty="0"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ahoma" pitchFamily="34" charset="0"/>
              </a:defRPr>
            </a:lvl1pPr>
            <a:lvl2pPr marL="742830" indent="-285704">
              <a:defRPr>
                <a:solidFill>
                  <a:schemeClr val="tx1"/>
                </a:solidFill>
                <a:latin typeface="Tahoma" pitchFamily="34" charset="0"/>
              </a:defRPr>
            </a:lvl2pPr>
            <a:lvl3pPr marL="1142816" indent="-228563">
              <a:defRPr>
                <a:solidFill>
                  <a:schemeClr val="tx1"/>
                </a:solidFill>
                <a:latin typeface="Tahoma" pitchFamily="34" charset="0"/>
              </a:defRPr>
            </a:lvl3pPr>
            <a:lvl4pPr marL="1599941" indent="-228563">
              <a:defRPr>
                <a:solidFill>
                  <a:schemeClr val="tx1"/>
                </a:solidFill>
                <a:latin typeface="Tahoma" pitchFamily="34" charset="0"/>
              </a:defRPr>
            </a:lvl4pPr>
            <a:lvl5pPr marL="2057067" indent="-228563">
              <a:defRPr>
                <a:solidFill>
                  <a:schemeClr val="tx1"/>
                </a:solidFill>
                <a:latin typeface="Tahoma" pitchFamily="34" charset="0"/>
              </a:defRPr>
            </a:lvl5pPr>
            <a:lvl6pPr marL="2514193" indent="-228563" eaLnBrk="0" fontAlgn="base" hangingPunct="0">
              <a:spcBef>
                <a:spcPct val="0"/>
              </a:spcBef>
              <a:spcAft>
                <a:spcPct val="0"/>
              </a:spcAft>
              <a:defRPr>
                <a:solidFill>
                  <a:schemeClr val="tx1"/>
                </a:solidFill>
                <a:latin typeface="Tahoma" pitchFamily="34" charset="0"/>
              </a:defRPr>
            </a:lvl6pPr>
            <a:lvl7pPr marL="2971319" indent="-228563" eaLnBrk="0" fontAlgn="base" hangingPunct="0">
              <a:spcBef>
                <a:spcPct val="0"/>
              </a:spcBef>
              <a:spcAft>
                <a:spcPct val="0"/>
              </a:spcAft>
              <a:defRPr>
                <a:solidFill>
                  <a:schemeClr val="tx1"/>
                </a:solidFill>
                <a:latin typeface="Tahoma" pitchFamily="34" charset="0"/>
              </a:defRPr>
            </a:lvl7pPr>
            <a:lvl8pPr marL="3428446" indent="-228563" eaLnBrk="0" fontAlgn="base" hangingPunct="0">
              <a:spcBef>
                <a:spcPct val="0"/>
              </a:spcBef>
              <a:spcAft>
                <a:spcPct val="0"/>
              </a:spcAft>
              <a:defRPr>
                <a:solidFill>
                  <a:schemeClr val="tx1"/>
                </a:solidFill>
                <a:latin typeface="Tahoma" pitchFamily="34" charset="0"/>
              </a:defRPr>
            </a:lvl8pPr>
            <a:lvl9pPr marL="3885571" indent="-228563" eaLnBrk="0" fontAlgn="base" hangingPunct="0">
              <a:spcBef>
                <a:spcPct val="0"/>
              </a:spcBef>
              <a:spcAft>
                <a:spcPct val="0"/>
              </a:spcAft>
              <a:defRPr>
                <a:solidFill>
                  <a:schemeClr val="tx1"/>
                </a:solidFill>
                <a:latin typeface="Tahoma" pitchFamily="34" charset="0"/>
              </a:defRPr>
            </a:lvl9pPr>
          </a:lstStyle>
          <a:p>
            <a:fld id="{60A3F36E-C0AD-43C1-93AC-FA49A9B0F539}" type="slidenum">
              <a:rPr lang="en-US" smtClean="0"/>
              <a:pPr/>
              <a:t>29</a:t>
            </a:fld>
            <a:endParaRPr lang="en-US" smtClean="0"/>
          </a:p>
        </p:txBody>
      </p:sp>
    </p:spTree>
    <p:extLst>
      <p:ext uri="{BB962C8B-B14F-4D97-AF65-F5344CB8AC3E}">
        <p14:creationId xmlns:p14="http://schemas.microsoft.com/office/powerpoint/2010/main" val="3490162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mtClean="0"/>
              <a:t>When to plant vegetables. Let this be a guide to help you determine early plant dates for your crops. These dates are averages based upon climatic conditions over the past few decades. They are only suggestions. Never be fooled into planting your entire tomato crop on April 15 just because the weather averaged 65 degrees the first two weeks of April.  Because you know that this is a weather anomaly.  The first few warm days in April has most folks just itching to get started. So do take advantage of the opportunities, but don’t overplant sensitive crops. You’ll want to have supplies of fresh produce available for a lengthy growing season, so schedule your plantings to do so.</a:t>
            </a:r>
          </a:p>
        </p:txBody>
      </p:sp>
      <p:sp>
        <p:nvSpPr>
          <p:cNvPr id="911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24B7C9D-0687-4A48-977B-27EBA0641AF9}" type="slidenum">
              <a:rPr lang="en-US" altLang="en-US" smtClean="0"/>
              <a:pPr/>
              <a:t>30</a:t>
            </a:fld>
            <a:endParaRPr lang="en-US" altLang="en-US" smtClean="0"/>
          </a:p>
        </p:txBody>
      </p:sp>
    </p:spTree>
    <p:extLst>
      <p:ext uri="{BB962C8B-B14F-4D97-AF65-F5344CB8AC3E}">
        <p14:creationId xmlns:p14="http://schemas.microsoft.com/office/powerpoint/2010/main" val="1341323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There are several techniques growers can utilize to extend their growing season, allowing earlier as well as later harvests of vegetables. We’ll cover high tunnels later in another session. Low tunnels are simply as stated- small versions of a high tunnel. You can see a frame work of a low tunnel in the right hand picture. It will be covered with a floating row cover that will provide a little protection from season ending cold temperatures. These low tunnels can also be covered with clear plastic, but must be monitored closely for temperatures as they can heat up very quickly under sunny days. Row covers can be used without the structure and spread over plants to help protect them from cold temperatures. Depending upon the thickness of the row cover, up to 8-10 degrees of protection can usually be found with the heavier covers (1.5 ounce per square yard).</a:t>
            </a:r>
          </a:p>
        </p:txBody>
      </p:sp>
      <p:sp>
        <p:nvSpPr>
          <p:cNvPr id="921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996D39A-5EA2-4A37-85C5-B20321644B2C}" type="slidenum">
              <a:rPr lang="en-US" smtClean="0"/>
              <a:pPr/>
              <a:t>35</a:t>
            </a:fld>
            <a:endParaRPr lang="en-US" smtClean="0"/>
          </a:p>
        </p:txBody>
      </p:sp>
    </p:spTree>
    <p:extLst>
      <p:ext uri="{BB962C8B-B14F-4D97-AF65-F5344CB8AC3E}">
        <p14:creationId xmlns:p14="http://schemas.microsoft.com/office/powerpoint/2010/main" val="2295273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High tunnels are larger in size and will provide much more capacity to moderate cold temperatures due to their size and capacity to store thermal heat. However, unless a row cover, or some other device, is utilized to trap that heat, it will escape through the plastic, which has very little if any insulation capacity. There are homemade as well as kits available to use for a high tunnel. There is another class devoted to high tunnels later in this series.</a:t>
            </a:r>
          </a:p>
        </p:txBody>
      </p:sp>
      <p:sp>
        <p:nvSpPr>
          <p:cNvPr id="93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818291A-F911-4CA0-B848-FA18E4331761}" type="slidenum">
              <a:rPr lang="en-US" smtClean="0"/>
              <a:pPr/>
              <a:t>36</a:t>
            </a:fld>
            <a:endParaRPr lang="en-US" smtClean="0"/>
          </a:p>
        </p:txBody>
      </p:sp>
    </p:spTree>
    <p:extLst>
      <p:ext uri="{BB962C8B-B14F-4D97-AF65-F5344CB8AC3E}">
        <p14:creationId xmlns:p14="http://schemas.microsoft.com/office/powerpoint/2010/main" val="3806976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mtClean="0"/>
              <a:t>There are many reasons that new farmers might choose to grow vegetables.  A small amount of land used to produce fruits and vegetables can produce an income MUCH greater than can be produced on the same land used for grain crops.  Sales from a few acres of fruit and vegetable production can provide a significant supplemental income for new farmers who still have other jobs, for farms where an additional family member is entering the business, and for small farms where grain crops do not provide a sufficient income.  Small-scale fruit and vegetable farming can be done on a part-time basis, and at least several different fruit and vegetable crops can be grown in most situations.   One additional compelling reason to grow fruits and vegetables is to meet an increasing demand for fresh, locally grown produce.</a:t>
            </a:r>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E335765-754B-4AAD-A894-7D8499D54402}" type="slidenum">
              <a:rPr lang="en-US" altLang="en-US" smtClean="0"/>
              <a:pPr/>
              <a:t>3</a:t>
            </a:fld>
            <a:endParaRPr lang="en-US" altLang="en-US" smtClean="0"/>
          </a:p>
        </p:txBody>
      </p:sp>
    </p:spTree>
    <p:extLst>
      <p:ext uri="{BB962C8B-B14F-4D97-AF65-F5344CB8AC3E}">
        <p14:creationId xmlns:p14="http://schemas.microsoft.com/office/powerpoint/2010/main" val="38971153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Fall crops are an opportunity that many growers utilize to improve their marketing year. Some planning might be involved so that the crop matures prior to the market closing. Although fall and winter markets are appearing more frequently as opportunities for growers willing to plan for them. Growers with high tunnels can make use of their extended growing season and with some crops, such as spinach, are able to utilize their high tunnel year round.</a:t>
            </a:r>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6E1EFCC-D1A5-4477-B2AD-C2B89E35DBD2}" type="slidenum">
              <a:rPr lang="en-US" smtClean="0"/>
              <a:pPr/>
              <a:t>37</a:t>
            </a:fld>
            <a:endParaRPr lang="en-US" smtClean="0"/>
          </a:p>
        </p:txBody>
      </p:sp>
    </p:spTree>
    <p:extLst>
      <p:ext uri="{BB962C8B-B14F-4D97-AF65-F5344CB8AC3E}">
        <p14:creationId xmlns:p14="http://schemas.microsoft.com/office/powerpoint/2010/main" val="2010979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Growing your own transplants allows you to determine which varieties you plant and when you plant. So if you have a favorite heirloom tomato you’ll either need to grow your own transplants or hire someone to do that for you. And for some producers, the headache of growing their own transplants is not worth the effort, so they purchase from other growers. Some crops almost require they be transplanted: tomatoes, cole crops, etc. as if direct seeded they would take too long to mature. There are special environmental requirements that specific seeds require (temperature, light, etc.) and following those recommendations will ensure a higher degree of success. There will be a session devoted to growing transplants in one of the later classes.</a:t>
            </a:r>
          </a:p>
        </p:txBody>
      </p:sp>
      <p:sp>
        <p:nvSpPr>
          <p:cNvPr id="96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A115E71-D537-44C8-BFE3-55C9FE8B1EE3}" type="slidenum">
              <a:rPr lang="en-US" smtClean="0"/>
              <a:pPr/>
              <a:t>40</a:t>
            </a:fld>
            <a:endParaRPr lang="en-US" smtClean="0"/>
          </a:p>
        </p:txBody>
      </p:sp>
    </p:spTree>
    <p:extLst>
      <p:ext uri="{BB962C8B-B14F-4D97-AF65-F5344CB8AC3E}">
        <p14:creationId xmlns:p14="http://schemas.microsoft.com/office/powerpoint/2010/main" val="33931639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Soil fertility and amendments will be covered in another session. But let this be a reminder to you that a proper soil test is the first step in the process of growing. Know your soil, it’s suitability (tilth, texture, organic matter, etc.) what your soil is capable of producing and the methods to best utilize and improve upon it. A good soil test is similar to a road map. The map tells you how to get someplace and the best route to get there. A soil test provides the same tools to help you arrive at a nutritionally balanced soil.</a:t>
            </a:r>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4E0E393-B82A-406A-B63D-52C055A4313D}" type="slidenum">
              <a:rPr lang="en-US" smtClean="0"/>
              <a:pPr/>
              <a:t>41</a:t>
            </a:fld>
            <a:endParaRPr lang="en-US" smtClean="0"/>
          </a:p>
        </p:txBody>
      </p:sp>
    </p:spTree>
    <p:extLst>
      <p:ext uri="{BB962C8B-B14F-4D97-AF65-F5344CB8AC3E}">
        <p14:creationId xmlns:p14="http://schemas.microsoft.com/office/powerpoint/2010/main" val="240243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After the crop is planted, the fun begins! In order for the crop to produce at optimal levels, pest management is necessary to keep the crop healthy. Insects, diseases and weeds, if allowed to survive at high levels can devastate a crop. These pests compete with the crop for nutrients, sunlight and moisture. Control of these pests can’t be accomplished without employing multiple control tactics. There are many methods, which can include both organic and conventional methods. No one method should be expected to provide 100% control. </a:t>
            </a:r>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A86B721-940E-4395-84B3-547C7431D8F2}" type="slidenum">
              <a:rPr lang="en-US" smtClean="0"/>
              <a:pPr/>
              <a:t>42</a:t>
            </a:fld>
            <a:endParaRPr lang="en-US" smtClean="0"/>
          </a:p>
        </p:txBody>
      </p:sp>
    </p:spTree>
    <p:extLst>
      <p:ext uri="{BB962C8B-B14F-4D97-AF65-F5344CB8AC3E}">
        <p14:creationId xmlns:p14="http://schemas.microsoft.com/office/powerpoint/2010/main" val="11557082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Rotating crop families is an excellent way to break up disease cycles. Plants in the same family support similar diseases, so rotating plant families can reduce the amount of disease inoculum present. A goal is to rotate plant families for a minimum of 3 years in the same location. </a:t>
            </a:r>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910AD4-DAA0-49DC-A3E2-5DE052F72841}" type="slidenum">
              <a:rPr lang="en-US" smtClean="0"/>
              <a:pPr/>
              <a:t>43</a:t>
            </a:fld>
            <a:endParaRPr lang="en-US" smtClean="0"/>
          </a:p>
        </p:txBody>
      </p:sp>
    </p:spTree>
    <p:extLst>
      <p:ext uri="{BB962C8B-B14F-4D97-AF65-F5344CB8AC3E}">
        <p14:creationId xmlns:p14="http://schemas.microsoft.com/office/powerpoint/2010/main" val="21066907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Harvesting your crop to deliver to your market can be a rewarding experience. You’ve grown and nurtured the crop all year and now you can be rewarded for that effort. Make every effort to harvest the crop at the peak of freshness and maturity. And only take quality produce to the market. Although if you’ve early tomatoes that are 2</a:t>
            </a:r>
            <a:r>
              <a:rPr lang="en-US" baseline="30000" smtClean="0"/>
              <a:t>nd</a:t>
            </a:r>
            <a:r>
              <a:rPr lang="en-US" smtClean="0"/>
              <a:t> or even 3</a:t>
            </a:r>
            <a:r>
              <a:rPr lang="en-US" baseline="30000" smtClean="0"/>
              <a:t>rd</a:t>
            </a:r>
            <a:r>
              <a:rPr lang="en-US" smtClean="0"/>
              <a:t> in quality, you can most likely still market them if you’re the only one with tomatoes early in the season. During the heat of the summer, make every attempt to harvest when the product is at its coolest, which is first thing in the morning. Get the item to your packing shed or your assembly area as quickly as possible. If the item is to be cleaned, washed, sorted, topped, etc. do whatever tasks can be completed quickly and in the field then as soon as possible move out of the sun and heat. Utilize refrigeration, ice, cooling rooms, etc. to maintain high quality and freshness. Know which vegetables are most at risk for degredation and take special precautions. For instance, carrots can handle a little more heat than can lettuce and still maintain a quality product.</a:t>
            </a:r>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B8B2FD-3849-4E91-859B-1ADEC32575CE}" type="slidenum">
              <a:rPr lang="en-US" smtClean="0"/>
              <a:pPr/>
              <a:t>44</a:t>
            </a:fld>
            <a:endParaRPr lang="en-US" smtClean="0"/>
          </a:p>
        </p:txBody>
      </p:sp>
    </p:spTree>
    <p:extLst>
      <p:ext uri="{BB962C8B-B14F-4D97-AF65-F5344CB8AC3E}">
        <p14:creationId xmlns:p14="http://schemas.microsoft.com/office/powerpoint/2010/main" val="42145029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Input costs for vegetable producers are not as high as they are for many fruit growers but can still be somewhat burdensome. The largest expense would be for land and machinery. As you go about budgeting expenses remember that you’ll need to recover your costs as well as some profit when you determine what your selling price will be. There will be a much more detailed class devoted to marketing/budgeting later in the session.</a:t>
            </a:r>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6A9E4A4-4E62-4906-8437-377DD34D6D0C}" type="slidenum">
              <a:rPr lang="en-US" smtClean="0"/>
              <a:pPr/>
              <a:t>46</a:t>
            </a:fld>
            <a:endParaRPr lang="en-US" smtClean="0"/>
          </a:p>
        </p:txBody>
      </p:sp>
    </p:spTree>
    <p:extLst>
      <p:ext uri="{BB962C8B-B14F-4D97-AF65-F5344CB8AC3E}">
        <p14:creationId xmlns:p14="http://schemas.microsoft.com/office/powerpoint/2010/main" val="42686526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Of course, it all comes down to making money. Presented here are some potential income figures you can use to help develop budgeting tools for your operation. These are rough estimates of yield.</a:t>
            </a:r>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A674201-B9E0-4E6A-84C0-8AC8F0966468}" type="slidenum">
              <a:rPr lang="en-US" smtClean="0"/>
              <a:pPr/>
              <a:t>47</a:t>
            </a:fld>
            <a:endParaRPr lang="en-US" smtClean="0"/>
          </a:p>
        </p:txBody>
      </p:sp>
    </p:spTree>
    <p:extLst>
      <p:ext uri="{BB962C8B-B14F-4D97-AF65-F5344CB8AC3E}">
        <p14:creationId xmlns:p14="http://schemas.microsoft.com/office/powerpoint/2010/main" val="14594866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One can never have enough references for vegetable gardening. While this specific one is targeted towards backyard gardeners, there is still useful information contained within it.</a:t>
            </a:r>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19CDA95-9A02-4303-837D-4BCF3FDC784D}" type="slidenum">
              <a:rPr lang="en-US" smtClean="0"/>
              <a:pPr/>
              <a:t>50</a:t>
            </a:fld>
            <a:endParaRPr lang="en-US" smtClean="0"/>
          </a:p>
        </p:txBody>
      </p:sp>
    </p:spTree>
    <p:extLst>
      <p:ext uri="{BB962C8B-B14F-4D97-AF65-F5344CB8AC3E}">
        <p14:creationId xmlns:p14="http://schemas.microsoft.com/office/powerpoint/2010/main" val="20888155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Each year the midwestern Universities collaborate to publish a commercial vegetable growers guide. Included within this document are insect, weed and disease tools for most vegetables grown in our area. Also included are fertility recommendations, some variety recommendations, and much more.</a:t>
            </a:r>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0BFCF5-EFA5-4F4B-BDB8-6561F6EF36CC}" type="slidenum">
              <a:rPr lang="en-US" smtClean="0"/>
              <a:pPr/>
              <a:t>51</a:t>
            </a:fld>
            <a:endParaRPr lang="en-US" smtClean="0"/>
          </a:p>
        </p:txBody>
      </p:sp>
    </p:spTree>
    <p:extLst>
      <p:ext uri="{BB962C8B-B14F-4D97-AF65-F5344CB8AC3E}">
        <p14:creationId xmlns:p14="http://schemas.microsoft.com/office/powerpoint/2010/main" val="2413774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mtClean="0"/>
              <a:t>For vegetable production to be a profitable and viable commercial endeavor, successful operations are almost characterized by at least these three traits.  They select and plant specific varieties, practice effective irrigation and pest management techniques, harvest at the right time, and handle harvested produce so that it retains its quality … taking high quality produce to the market is THE number 1 priority.  They have studied and observed their markets – their customers -- and have adapted their operations to meet their needs.  For example, sweet corn buyers include processors, wholesale distributors, local grocery stores, and people of several ethnicities who buy directly from farm stands and at farmers’ markets … they may each want a slightly but significantly different type of sweet corn.  And all successful growers have a strong work ethic … and that needs to be rewarded by the operation’s income.  As you develop your business plan, be sure to pay yourself for the work you will do.</a:t>
            </a:r>
          </a:p>
        </p:txBody>
      </p:sp>
      <p:sp>
        <p:nvSpPr>
          <p:cNvPr id="696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D7367E0-80C2-4B8E-9AED-ABC9DDBFC284}" type="slidenum">
              <a:rPr lang="en-US" altLang="en-US" smtClean="0">
                <a:solidFill>
                  <a:srgbClr val="000000"/>
                </a:solidFill>
              </a:rPr>
              <a:pPr/>
              <a:t>4</a:t>
            </a:fld>
            <a:endParaRPr lang="en-US" altLang="en-US" smtClean="0">
              <a:solidFill>
                <a:srgbClr val="000000"/>
              </a:solidFill>
            </a:endParaRPr>
          </a:p>
        </p:txBody>
      </p:sp>
    </p:spTree>
    <p:extLst>
      <p:ext uri="{BB962C8B-B14F-4D97-AF65-F5344CB8AC3E}">
        <p14:creationId xmlns:p14="http://schemas.microsoft.com/office/powerpoint/2010/main" val="17262070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3"/>
          <p:cNvSpPr>
            <a:spLocks noGrp="1" noChangeArrowheads="1"/>
          </p:cNvSpPr>
          <p:nvPr>
            <p:ph type="hdr" sz="quarter"/>
          </p:nvPr>
        </p:nvSpPr>
        <p:spPr bwMode="auto">
          <a:noFill/>
          <a:ln>
            <a:miter lim="800000"/>
            <a:headEnd/>
            <a:tailEnd/>
          </a:ln>
        </p:spPr>
        <p:txBody>
          <a:bodyPr wrap="square" numCol="1" anchor="t" anchorCtr="0" compatLnSpc="1">
            <a:prstTxWarp prst="textNoShape">
              <a:avLst/>
            </a:prstTxWarp>
          </a:bodyPr>
          <a:lstStyle/>
          <a:p>
            <a:r>
              <a:rPr lang="en-US" altLang="en-US" smtClean="0"/>
              <a:t>Microsoft </a:t>
            </a:r>
            <a:r>
              <a:rPr lang="en-US" altLang="en-US" b="1" smtClean="0"/>
              <a:t>Engineering Excellence</a:t>
            </a:r>
            <a:endParaRPr lang="en-US" altLang="en-US" smtClean="0"/>
          </a:p>
        </p:txBody>
      </p:sp>
      <p:sp>
        <p:nvSpPr>
          <p:cNvPr id="108547" name="Rectangle 25"/>
          <p:cNvSpPr>
            <a:spLocks noGrp="1" noChangeArrowheads="1"/>
          </p:cNvSpPr>
          <p:nvPr>
            <p:ph type="ftr" sz="quarter" idx="4"/>
          </p:nvPr>
        </p:nvSpPr>
        <p:spPr bwMode="auto">
          <a:noFill/>
          <a:ln>
            <a:miter lim="800000"/>
            <a:headEnd/>
            <a:tailEnd/>
          </a:ln>
        </p:spPr>
        <p:txBody>
          <a:bodyPr wrap="square" numCol="1" anchorCtr="0" compatLnSpc="1">
            <a:prstTxWarp prst="textNoShape">
              <a:avLst/>
            </a:prstTxWarp>
          </a:bodyPr>
          <a:lstStyle/>
          <a:p>
            <a:r>
              <a:rPr lang="en-US" altLang="en-US" smtClean="0"/>
              <a:t>Dixon Springs Agricultural Center</a:t>
            </a:r>
          </a:p>
        </p:txBody>
      </p:sp>
      <p:sp>
        <p:nvSpPr>
          <p:cNvPr id="108548" name="Rectangle 26"/>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CC39692-1CC5-491E-8FD8-4B3AC036F941}" type="slidenum">
              <a:rPr lang="en-US" altLang="en-US" smtClean="0"/>
              <a:pPr/>
              <a:t>52</a:t>
            </a:fld>
            <a:endParaRPr lang="en-US" altLang="en-US" smtClean="0"/>
          </a:p>
        </p:txBody>
      </p:sp>
      <p:sp>
        <p:nvSpPr>
          <p:cNvPr id="108549" name="Rectangle 2"/>
          <p:cNvSpPr>
            <a:spLocks noGrp="1" noRot="1" noChangeAspect="1" noChangeArrowheads="1" noTextEdit="1"/>
          </p:cNvSpPr>
          <p:nvPr>
            <p:ph type="sldImg"/>
          </p:nvPr>
        </p:nvSpPr>
        <p:spPr bwMode="auto">
          <a:xfrm>
            <a:off x="1135063" y="454025"/>
            <a:ext cx="4586287" cy="3441700"/>
          </a:xfrm>
          <a:noFill/>
          <a:ln>
            <a:solidFill>
              <a:srgbClr val="000000"/>
            </a:solidFill>
            <a:miter lim="800000"/>
            <a:headEnd/>
            <a:tailEnd/>
          </a:ln>
        </p:spPr>
      </p:sp>
      <p:sp>
        <p:nvSpPr>
          <p:cNvPr id="108550" name="Rectangle 3"/>
          <p:cNvSpPr>
            <a:spLocks noGrp="1" noChangeArrowheads="1"/>
          </p:cNvSpPr>
          <p:nvPr>
            <p:ph type="body" idx="1"/>
          </p:nvPr>
        </p:nvSpPr>
        <p:spPr bwMode="auto">
          <a:xfrm>
            <a:off x="306389" y="4181476"/>
            <a:ext cx="6262687" cy="4640263"/>
          </a:xfrm>
          <a:noFill/>
        </p:spPr>
        <p:txBody>
          <a:bodyPr wrap="square" numCol="1" anchor="t" anchorCtr="0" compatLnSpc="1">
            <a:prstTxWarp prst="textNoShape">
              <a:avLst/>
            </a:prstTxWarp>
          </a:bodyPr>
          <a:lstStyle/>
          <a:p>
            <a:pPr eaLnBrk="1" hangingPunct="1"/>
            <a:endParaRPr lang="en-US" altLang="en-US" smtClean="0"/>
          </a:p>
        </p:txBody>
      </p:sp>
      <p:sp>
        <p:nvSpPr>
          <p:cNvPr id="108551" name="Date Placeholder 1"/>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altLang="en-US" smtClean="0"/>
              <a:t>March 9, 2013</a:t>
            </a:r>
          </a:p>
        </p:txBody>
      </p:sp>
    </p:spTree>
    <p:extLst>
      <p:ext uri="{BB962C8B-B14F-4D97-AF65-F5344CB8AC3E}">
        <p14:creationId xmlns:p14="http://schemas.microsoft.com/office/powerpoint/2010/main" val="26684764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altLang="en-US" smtClean="0"/>
              <a:t>Keep it brief. Make your text as brief as possible to maintain a larger font size.</a:t>
            </a:r>
          </a:p>
          <a:p>
            <a:pPr eaLnBrk="1" hangingPunct="1"/>
            <a:endParaRPr lang="en-US" altLang="en-US" smtClean="0"/>
          </a:p>
        </p:txBody>
      </p:sp>
      <p:sp>
        <p:nvSpPr>
          <p:cNvPr id="109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3C71528-EE4A-45F5-A414-ED13630D92F8}" type="slidenum">
              <a:rPr lang="en-US" altLang="en-US" smtClean="0"/>
              <a:pPr/>
              <a:t>53</a:t>
            </a:fld>
            <a:endParaRPr lang="en-US" altLang="en-US" smtClean="0"/>
          </a:p>
        </p:txBody>
      </p:sp>
      <p:sp>
        <p:nvSpPr>
          <p:cNvPr id="109573" name="Date Placeholder 4"/>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altLang="en-US" smtClean="0"/>
              <a:t>March 9, 2013</a:t>
            </a:r>
          </a:p>
        </p:txBody>
      </p:sp>
      <p:sp>
        <p:nvSpPr>
          <p:cNvPr id="109574" name="Footer Placeholder 5"/>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r>
              <a:rPr lang="en-US" altLang="en-US" smtClean="0"/>
              <a:t>Dixon Springs Agricultural Center</a:t>
            </a:r>
          </a:p>
        </p:txBody>
      </p:sp>
    </p:spTree>
    <p:extLst>
      <p:ext uri="{BB962C8B-B14F-4D97-AF65-F5344CB8AC3E}">
        <p14:creationId xmlns:p14="http://schemas.microsoft.com/office/powerpoint/2010/main" val="10608537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beginning farmer training program ended in the fall of 2015.  The best way to pursue answers to questions about fruit and vegetable production in Illinois is to contact educators on the University of Illinois Extension Local Food Systems and Small Farms team.  Extension programs in other states are operated by the land-grant university in each state.  Additionally, USDA’s Start2Farm site provides listings of farmer training programs in</a:t>
            </a:r>
            <a:r>
              <a:rPr lang="en-US" baseline="0" dirty="0" smtClean="0"/>
              <a:t> specific states and localities.</a:t>
            </a:r>
            <a:endParaRPr lang="en-US" dirty="0" smtClean="0"/>
          </a:p>
          <a:p>
            <a:endParaRPr lang="en-US" dirty="0"/>
          </a:p>
        </p:txBody>
      </p:sp>
      <p:sp>
        <p:nvSpPr>
          <p:cNvPr id="4" name="Slide Number Placeholder 3"/>
          <p:cNvSpPr>
            <a:spLocks noGrp="1"/>
          </p:cNvSpPr>
          <p:nvPr>
            <p:ph type="sldNum" sz="quarter" idx="10"/>
          </p:nvPr>
        </p:nvSpPr>
        <p:spPr/>
        <p:txBody>
          <a:bodyPr/>
          <a:lstStyle/>
          <a:p>
            <a:fld id="{EC6EAC7D-5A89-47C2-8ABA-56C9C2DEF7A4}" type="slidenum">
              <a:rPr lang="en-US" smtClean="0"/>
              <a:pPr/>
              <a:t>54</a:t>
            </a:fld>
            <a:endParaRPr lang="en-US"/>
          </a:p>
        </p:txBody>
      </p:sp>
    </p:spTree>
    <p:extLst>
      <p:ext uri="{BB962C8B-B14F-4D97-AF65-F5344CB8AC3E}">
        <p14:creationId xmlns:p14="http://schemas.microsoft.com/office/powerpoint/2010/main" val="2915365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Growers</a:t>
            </a:r>
            <a:r>
              <a:rPr lang="en-US" baseline="0" dirty="0" smtClean="0"/>
              <a:t> should start at a reasonable scale.  Reasonable as to what can be maintained, harvested and marketed.  Also consider how much you can afford to lose should things not go according to plan.  Uncontrollable factors such as certain diseases or weather problems can result in total losses as can poor cultural practices that can occur especially when first starting out.  </a:t>
            </a:r>
            <a:endParaRPr lang="en-US" dirty="0"/>
          </a:p>
        </p:txBody>
      </p:sp>
      <p:sp>
        <p:nvSpPr>
          <p:cNvPr id="4" name="Slide Number Placeholder 3"/>
          <p:cNvSpPr>
            <a:spLocks noGrp="1"/>
          </p:cNvSpPr>
          <p:nvPr>
            <p:ph type="sldNum" sz="quarter" idx="10"/>
          </p:nvPr>
        </p:nvSpPr>
        <p:spPr/>
        <p:txBody>
          <a:bodyPr/>
          <a:lstStyle/>
          <a:p>
            <a:pPr>
              <a:defRPr/>
            </a:pPr>
            <a:fld id="{25959A26-169D-411B-A70B-7ED9512F9DA3}" type="slidenum">
              <a:rPr lang="en-US" smtClean="0"/>
              <a:pPr>
                <a:defRPr/>
              </a:pPr>
              <a:t>5</a:t>
            </a:fld>
            <a:endParaRPr lang="en-US"/>
          </a:p>
        </p:txBody>
      </p:sp>
    </p:spTree>
    <p:extLst>
      <p:ext uri="{BB962C8B-B14F-4D97-AF65-F5344CB8AC3E}">
        <p14:creationId xmlns:p14="http://schemas.microsoft.com/office/powerpoint/2010/main" val="2891153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mtClean="0"/>
              <a:t>An obvious essential for commercial vegetable production is land.  Where greenhouses and high tunnels are used, as little as ½ acre may generate significant income.  Many direct-market vegetable farms operate on less than 10 acres, and only a few in Illinois are larger than 30 acres.  Equipment needs vary among different types of operations.  Almost all require a high-quality walk-behind rototiller, and for operations larger than 1-2 acres, a small tractor.  We will discuss equipment needs in more detail later, but it’s always wise to budget for expanding equipment needs.  Hand labor will be essential … as is at least some start-up capital.  Fortunately, start-up costs are much lower for vegetable production than most other farming enterprises, simply because less land and less expensive equipment are needed.  We will discuss marketing in more detail later, but plans for where and how you are going to sell your crops should be the basis for what you plant.</a:t>
            </a:r>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8A9D526-AC95-4C1D-8454-72167987CF2C}" type="slidenum">
              <a:rPr lang="en-US" altLang="en-US" smtClean="0"/>
              <a:pPr/>
              <a:t>6</a:t>
            </a:fld>
            <a:endParaRPr lang="en-US" altLang="en-US" smtClean="0"/>
          </a:p>
        </p:txBody>
      </p:sp>
    </p:spTree>
    <p:extLst>
      <p:ext uri="{BB962C8B-B14F-4D97-AF65-F5344CB8AC3E}">
        <p14:creationId xmlns:p14="http://schemas.microsoft.com/office/powerpoint/2010/main" val="819850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mtClean="0"/>
              <a:t>Most of you in this course, at this stage, lack experience, knowledge about “best” practices for growing specific crops, and most of the equipment you will need.  If you have not been growing and selling produce, you do not have established, loyal customers.  We will not magically make you into an established grower during the year you are in this course, but we will help you learn as much as possible; we will also steer you toward lots of other programs that can add to your knowledge and understanding of fruit and vegetable production … so don’t let the challenges overwhelm you. After all, everyone else started in exactly the same place as you are now.</a:t>
            </a:r>
          </a:p>
        </p:txBody>
      </p:sp>
      <p:sp>
        <p:nvSpPr>
          <p:cNvPr id="79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D7B8DD7-73F5-412A-B617-20089F25C1A6}" type="slidenum">
              <a:rPr lang="en-US" altLang="en-US" smtClean="0"/>
              <a:pPr/>
              <a:t>7</a:t>
            </a:fld>
            <a:endParaRPr lang="en-US" altLang="en-US" smtClean="0"/>
          </a:p>
        </p:txBody>
      </p:sp>
    </p:spTree>
    <p:extLst>
      <p:ext uri="{BB962C8B-B14F-4D97-AF65-F5344CB8AC3E}">
        <p14:creationId xmlns:p14="http://schemas.microsoft.com/office/powerpoint/2010/main" val="2001779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We can’t stress the importance of good records. You’ll need good records for all sorts of reasons: determining planting/harvest schedule, which pesticides were used where and what</a:t>
            </a:r>
            <a:r>
              <a:rPr lang="en-US" baseline="0" dirty="0" smtClean="0"/>
              <a:t> is the harvest restriction, which varieties did a good job and which didn’t, how much production did you get from this amount of row, etc. You’ll refer to these records somewhat frequently, so make sure the notes you take are precise and make sense to you. </a:t>
            </a:r>
            <a:endParaRPr lang="en-US" dirty="0" smtClean="0"/>
          </a:p>
        </p:txBody>
      </p:sp>
      <p:sp>
        <p:nvSpPr>
          <p:cNvPr id="706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5521F13-5D18-4A00-A1F8-831A16FD1529}" type="slidenum">
              <a:rPr lang="en-US" smtClean="0"/>
              <a:pPr/>
              <a:t>8</a:t>
            </a:fld>
            <a:endParaRPr lang="en-US" smtClean="0"/>
          </a:p>
        </p:txBody>
      </p:sp>
    </p:spTree>
    <p:extLst>
      <p:ext uri="{BB962C8B-B14F-4D97-AF65-F5344CB8AC3E}">
        <p14:creationId xmlns:p14="http://schemas.microsoft.com/office/powerpoint/2010/main" val="1233174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decisions are of great importance to growers so take the time to understand them. It may seem to you that all you really need to do is grow a good crop, but you’ll need to know about these issues to be successful. It</a:t>
            </a:r>
            <a:r>
              <a:rPr lang="en-US" baseline="0" dirty="0" smtClean="0"/>
              <a:t> may seem like you’re regulated to the extreme, but in many instances you’ll regret not knowing more about these factors. There will be time devoted to these issues later in the year in this class. </a:t>
            </a:r>
            <a:endParaRPr lang="en-US" dirty="0"/>
          </a:p>
        </p:txBody>
      </p:sp>
      <p:sp>
        <p:nvSpPr>
          <p:cNvPr id="4" name="Slide Number Placeholder 3"/>
          <p:cNvSpPr>
            <a:spLocks noGrp="1"/>
          </p:cNvSpPr>
          <p:nvPr>
            <p:ph type="sldNum" sz="quarter" idx="10"/>
          </p:nvPr>
        </p:nvSpPr>
        <p:spPr/>
        <p:txBody>
          <a:bodyPr/>
          <a:lstStyle/>
          <a:p>
            <a:pPr>
              <a:defRPr/>
            </a:pPr>
            <a:fld id="{25959A26-169D-411B-A70B-7ED9512F9DA3}" type="slidenum">
              <a:rPr lang="en-US" smtClean="0"/>
              <a:pPr>
                <a:defRPr/>
              </a:pPr>
              <a:t>9</a:t>
            </a:fld>
            <a:endParaRPr lang="en-US"/>
          </a:p>
        </p:txBody>
      </p:sp>
    </p:spTree>
    <p:extLst>
      <p:ext uri="{BB962C8B-B14F-4D97-AF65-F5344CB8AC3E}">
        <p14:creationId xmlns:p14="http://schemas.microsoft.com/office/powerpoint/2010/main" val="16724665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11"/>
          <p:cNvPicPr>
            <a:picLocks noChangeAspect="1"/>
          </p:cNvPicPr>
          <p:nvPr/>
        </p:nvPicPr>
        <p:blipFill>
          <a:blip r:embed="rId2" cstate="print"/>
          <a:srcRect/>
          <a:stretch>
            <a:fillRect/>
          </a:stretch>
        </p:blipFill>
        <p:spPr bwMode="auto">
          <a:xfrm>
            <a:off x="42863" y="0"/>
            <a:ext cx="9101137" cy="6880225"/>
          </a:xfrm>
          <a:prstGeom prst="rect">
            <a:avLst/>
          </a:prstGeom>
          <a:noFill/>
          <a:ln w="9525">
            <a:noFill/>
            <a:miter lim="800000"/>
            <a:headEnd/>
            <a:tailEnd/>
          </a:ln>
        </p:spPr>
      </p:pic>
      <p:pic>
        <p:nvPicPr>
          <p:cNvPr id="6" name="Picture 5"/>
          <p:cNvPicPr>
            <a:picLocks noChangeAspect="1"/>
          </p:cNvPicPr>
          <p:nvPr/>
        </p:nvPicPr>
        <p:blipFill>
          <a:blip r:embed="rId3" cstate="print"/>
          <a:srcRect/>
          <a:stretch>
            <a:fillRect/>
          </a:stretch>
        </p:blipFill>
        <p:spPr bwMode="auto">
          <a:xfrm>
            <a:off x="0" y="1588"/>
            <a:ext cx="3721100" cy="6858000"/>
          </a:xfrm>
          <a:prstGeom prst="rect">
            <a:avLst/>
          </a:prstGeom>
          <a:noFill/>
          <a:ln w="9525">
            <a:noFill/>
            <a:miter lim="800000"/>
            <a:headEnd/>
            <a:tailEnd/>
          </a:ln>
        </p:spPr>
      </p:pic>
      <p:pic>
        <p:nvPicPr>
          <p:cNvPr id="7" name="Picture 13"/>
          <p:cNvPicPr>
            <a:picLocks noChangeAspect="1"/>
          </p:cNvPicPr>
          <p:nvPr/>
        </p:nvPicPr>
        <p:blipFill>
          <a:blip r:embed="rId4" cstate="print"/>
          <a:srcRect/>
          <a:stretch>
            <a:fillRect/>
          </a:stretch>
        </p:blipFill>
        <p:spPr bwMode="auto">
          <a:xfrm>
            <a:off x="6769100" y="5110163"/>
            <a:ext cx="1938338" cy="1371600"/>
          </a:xfrm>
          <a:prstGeom prst="rect">
            <a:avLst/>
          </a:prstGeom>
          <a:noFill/>
          <a:ln w="9525">
            <a:noFill/>
            <a:miter lim="800000"/>
            <a:headEnd/>
            <a:tailEnd/>
          </a:ln>
        </p:spPr>
      </p:pic>
      <p:sp>
        <p:nvSpPr>
          <p:cNvPr id="2" name="Title 1"/>
          <p:cNvSpPr>
            <a:spLocks noGrp="1"/>
          </p:cNvSpPr>
          <p:nvPr>
            <p:ph type="ctrTitle"/>
          </p:nvPr>
        </p:nvSpPr>
        <p:spPr>
          <a:xfrm>
            <a:off x="2590800" y="2286000"/>
            <a:ext cx="6180224" cy="1470025"/>
          </a:xfrm>
        </p:spPr>
        <p:txBody>
          <a:bodyPr anchor="t"/>
          <a:lstStyle>
            <a:lvl1pPr algn="r">
              <a:defRPr b="1" cap="small" baseline="0">
                <a:solidFill>
                  <a:srgbClr val="00330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962400" y="4038600"/>
            <a:ext cx="4772528"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Picture Placeholder 9"/>
          <p:cNvSpPr>
            <a:spLocks noGrp="1"/>
          </p:cNvSpPr>
          <p:nvPr>
            <p:ph type="pic" sz="quarter" idx="13"/>
          </p:nvPr>
        </p:nvSpPr>
        <p:spPr>
          <a:xfrm>
            <a:off x="6858000" y="5105400"/>
            <a:ext cx="1828800" cy="990600"/>
          </a:xfrm>
        </p:spPr>
        <p:txBody>
          <a:bodyPr rtlCol="0">
            <a:normAutofit/>
          </a:bodyPr>
          <a:lstStyle>
            <a:lvl1pPr marL="0" indent="0" algn="ctr">
              <a:buNone/>
              <a:defRPr sz="2000" baseline="0"/>
            </a:lvl1pPr>
          </a:lstStyle>
          <a:p>
            <a:pPr lvl="0"/>
            <a:r>
              <a:rPr lang="en-US" noProof="0" smtClean="0"/>
              <a:t>Click icon to add picture</a:t>
            </a:r>
            <a:endParaRPr lang="en-US" noProof="0" dirty="0"/>
          </a:p>
        </p:txBody>
      </p:sp>
      <p:sp>
        <p:nvSpPr>
          <p:cNvPr id="8" name="Date Placeholder 10"/>
          <p:cNvSpPr>
            <a:spLocks noGrp="1"/>
          </p:cNvSpPr>
          <p:nvPr>
            <p:ph type="dt" sz="half" idx="14"/>
          </p:nvPr>
        </p:nvSpPr>
        <p:spPr/>
        <p:txBody>
          <a:bodyPr/>
          <a:lstStyle>
            <a:lvl1pPr>
              <a:defRPr/>
            </a:lvl1pPr>
          </a:lstStyle>
          <a:p>
            <a:pPr>
              <a:defRPr/>
            </a:pPr>
            <a:endParaRPr lang="en-US"/>
          </a:p>
        </p:txBody>
      </p:sp>
      <p:sp>
        <p:nvSpPr>
          <p:cNvPr id="9" name="Footer Placeholder 11"/>
          <p:cNvSpPr>
            <a:spLocks noGrp="1"/>
          </p:cNvSpPr>
          <p:nvPr>
            <p:ph type="ftr" sz="quarter" idx="15"/>
          </p:nvPr>
        </p:nvSpPr>
        <p:spPr/>
        <p:txBody>
          <a:bodyPr/>
          <a:lstStyle>
            <a:lvl1pPr>
              <a:defRPr b="1">
                <a:solidFill>
                  <a:schemeClr val="accent3">
                    <a:lumMod val="75000"/>
                  </a:schemeClr>
                </a:solidFill>
              </a:defRPr>
            </a:lvl1pPr>
          </a:lstStyle>
          <a:p>
            <a:pPr>
              <a:defRPr/>
            </a:pPr>
            <a:endParaRPr lang="en-US"/>
          </a:p>
        </p:txBody>
      </p:sp>
      <p:sp>
        <p:nvSpPr>
          <p:cNvPr id="11" name="Slide Number Placeholder 12"/>
          <p:cNvSpPr>
            <a:spLocks noGrp="1"/>
          </p:cNvSpPr>
          <p:nvPr>
            <p:ph type="sldNum" sz="quarter" idx="16"/>
          </p:nvPr>
        </p:nvSpPr>
        <p:spPr/>
        <p:txBody>
          <a:bodyPr/>
          <a:lstStyle>
            <a:lvl1pPr>
              <a:defRPr/>
            </a:lvl1pPr>
          </a:lstStyle>
          <a:p>
            <a:pPr>
              <a:defRPr/>
            </a:pPr>
            <a:fld id="{3E578D7C-13CC-4976-B7C4-6388BDA933F8}" type="slidenum">
              <a:rPr lang="en-US"/>
              <a:pPr>
                <a:defRPr/>
              </a:pPr>
              <a:t>‹#›</a:t>
            </a:fld>
            <a:endParaRPr lang="en-US"/>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22EA406-596D-4067-8AE2-016CD10A7FBE}" type="slidenum">
              <a:rPr lang="en-US"/>
              <a:pPr>
                <a:defRPr/>
              </a:pPr>
              <a:t>‹#›</a:t>
            </a:fld>
            <a:endParaRPr lang="en-US"/>
          </a:p>
        </p:txBody>
      </p:sp>
    </p:spTree>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AE343F9-30BE-402D-89D5-35F045198378}" type="slidenum">
              <a:rPr lang="en-US"/>
              <a:pPr>
                <a:defRPr/>
              </a:pPr>
              <a:t>‹#›</a:t>
            </a:fld>
            <a:endParaRPr lang="en-US"/>
          </a:p>
        </p:txBody>
      </p:sp>
    </p:spTree>
  </p:cSld>
  <p:clrMapOvr>
    <a:masterClrMapping/>
  </p:clrMapOvr>
  <p:transition spd="slow">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Background Only">
    <p:spTree>
      <p:nvGrpSpPr>
        <p:cNvPr id="1" name=""/>
        <p:cNvGrpSpPr/>
        <p:nvPr/>
      </p:nvGrpSpPr>
      <p:grpSpPr>
        <a:xfrm>
          <a:off x="0" y="0"/>
          <a:ext cx="0" cy="0"/>
          <a:chOff x="0" y="0"/>
          <a:chExt cx="0" cy="0"/>
        </a:xfrm>
      </p:grpSpPr>
      <p:pic>
        <p:nvPicPr>
          <p:cNvPr id="2" name="Picture 11"/>
          <p:cNvPicPr>
            <a:picLocks noChangeAspect="1"/>
          </p:cNvPicPr>
          <p:nvPr/>
        </p:nvPicPr>
        <p:blipFill>
          <a:blip r:embed="rId2" cstate="print"/>
          <a:srcRect/>
          <a:stretch>
            <a:fillRect/>
          </a:stretch>
        </p:blipFill>
        <p:spPr bwMode="auto">
          <a:xfrm>
            <a:off x="42863" y="0"/>
            <a:ext cx="9101137" cy="6880225"/>
          </a:xfrm>
          <a:prstGeom prst="rect">
            <a:avLst/>
          </a:prstGeom>
          <a:noFill/>
          <a:ln w="9525">
            <a:noFill/>
            <a:miter lim="800000"/>
            <a:headEnd/>
            <a:tailEnd/>
          </a:ln>
        </p:spPr>
      </p:pic>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D0F505-2995-4B36-8AE5-97219296D1BD}" type="slidenum">
              <a:rPr lang="en-US"/>
              <a:pPr>
                <a:defRPr/>
              </a:pPr>
              <a:t>‹#›</a:t>
            </a:fld>
            <a:endParaRPr lang="en-US"/>
          </a:p>
        </p:txBody>
      </p:sp>
    </p:spTree>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09D66C9-C297-4E8E-937A-8AF3BC52E671}" type="slidenum">
              <a:rPr lang="en-US" smtClean="0"/>
              <a:pPr>
                <a:defRPr/>
              </a:pPr>
              <a:t>‹#›</a:t>
            </a:fld>
            <a:endParaRPr lang="en-US"/>
          </a:p>
        </p:txBody>
      </p:sp>
    </p:spTree>
    <p:extLst>
      <p:ext uri="{BB962C8B-B14F-4D97-AF65-F5344CB8AC3E}">
        <p14:creationId xmlns:p14="http://schemas.microsoft.com/office/powerpoint/2010/main" val="2926833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A577367-6764-4394-80F9-149D5AD5D87F}" type="slidenum">
              <a:rPr lang="en-US" smtClean="0"/>
              <a:pPr>
                <a:defRPr/>
              </a:pPr>
              <a:t>‹#›</a:t>
            </a:fld>
            <a:endParaRPr lang="en-US"/>
          </a:p>
        </p:txBody>
      </p:sp>
    </p:spTree>
    <p:extLst>
      <p:ext uri="{BB962C8B-B14F-4D97-AF65-F5344CB8AC3E}">
        <p14:creationId xmlns:p14="http://schemas.microsoft.com/office/powerpoint/2010/main" val="3745628111"/>
      </p:ext>
    </p:extLst>
  </p:cSld>
  <p:clrMapOvr>
    <a:masterClrMapping/>
  </p:clrMapOvr>
  <p:transition spd="slow">
    <p:wipe di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09D66C9-C297-4E8E-937A-8AF3BC52E671}" type="slidenum">
              <a:rPr lang="en-US" smtClean="0"/>
              <a:pPr>
                <a:defRPr/>
              </a:pPr>
              <a:t>‹#›</a:t>
            </a:fld>
            <a:endParaRPr lang="en-US"/>
          </a:p>
        </p:txBody>
      </p:sp>
    </p:spTree>
    <p:extLst>
      <p:ext uri="{BB962C8B-B14F-4D97-AF65-F5344CB8AC3E}">
        <p14:creationId xmlns:p14="http://schemas.microsoft.com/office/powerpoint/2010/main" val="2013818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67DF65A-2932-4578-A83D-FBBF9DD92D1B}" type="slidenum">
              <a:rPr lang="en-US" smtClean="0"/>
              <a:pPr>
                <a:defRPr/>
              </a:pPr>
              <a:t>‹#›</a:t>
            </a:fld>
            <a:endParaRPr lang="en-US"/>
          </a:p>
        </p:txBody>
      </p:sp>
    </p:spTree>
    <p:extLst>
      <p:ext uri="{BB962C8B-B14F-4D97-AF65-F5344CB8AC3E}">
        <p14:creationId xmlns:p14="http://schemas.microsoft.com/office/powerpoint/2010/main" val="1623487400"/>
      </p:ext>
    </p:extLst>
  </p:cSld>
  <p:clrMapOvr>
    <a:masterClrMapping/>
  </p:clrMapOvr>
  <p:transition spd="slow">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374CE2E-7E23-4BC3-9B04-201DA37B68CF}" type="slidenum">
              <a:rPr lang="en-US" smtClean="0"/>
              <a:pPr>
                <a:defRPr/>
              </a:pPr>
              <a:t>‹#›</a:t>
            </a:fld>
            <a:endParaRPr lang="en-US"/>
          </a:p>
        </p:txBody>
      </p:sp>
    </p:spTree>
    <p:extLst>
      <p:ext uri="{BB962C8B-B14F-4D97-AF65-F5344CB8AC3E}">
        <p14:creationId xmlns:p14="http://schemas.microsoft.com/office/powerpoint/2010/main" val="1164779229"/>
      </p:ext>
    </p:extLst>
  </p:cSld>
  <p:clrMapOvr>
    <a:masterClrMapping/>
  </p:clrMapOvr>
  <p:transition spd="slow">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622EA406-596D-4067-8AE2-016CD10A7FBE}" type="slidenum">
              <a:rPr lang="en-US" smtClean="0"/>
              <a:pPr>
                <a:defRPr/>
              </a:pPr>
              <a:t>‹#›</a:t>
            </a:fld>
            <a:endParaRPr lang="en-US"/>
          </a:p>
        </p:txBody>
      </p:sp>
    </p:spTree>
    <p:extLst>
      <p:ext uri="{BB962C8B-B14F-4D97-AF65-F5344CB8AC3E}">
        <p14:creationId xmlns:p14="http://schemas.microsoft.com/office/powerpoint/2010/main" val="3239229270"/>
      </p:ext>
    </p:extLst>
  </p:cSld>
  <p:clrMapOvr>
    <a:masterClrMapping/>
  </p:clrMapOvr>
  <p:transition spd="slow">
    <p:wipe dir="d"/>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AE343F9-30BE-402D-89D5-35F045198378}" type="slidenum">
              <a:rPr lang="en-US" smtClean="0"/>
              <a:pPr>
                <a:defRPr/>
              </a:pPr>
              <a:t>‹#›</a:t>
            </a:fld>
            <a:endParaRPr lang="en-US"/>
          </a:p>
        </p:txBody>
      </p:sp>
    </p:spTree>
    <p:extLst>
      <p:ext uri="{BB962C8B-B14F-4D97-AF65-F5344CB8AC3E}">
        <p14:creationId xmlns:p14="http://schemas.microsoft.com/office/powerpoint/2010/main" val="3867606673"/>
      </p:ext>
    </p:extLst>
  </p:cSld>
  <p:clrMapOvr>
    <a:masterClrMapping/>
  </p:clrMapOvr>
  <p:transition spd="slow">
    <p:wipe dir="d"/>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4" name="Picture 11"/>
          <p:cNvPicPr>
            <a:picLocks noChangeAspect="1"/>
          </p:cNvPicPr>
          <p:nvPr/>
        </p:nvPicPr>
        <p:blipFill>
          <a:blip r:embed="rId2" cstate="print"/>
          <a:srcRect/>
          <a:stretch>
            <a:fillRect/>
          </a:stretch>
        </p:blipFill>
        <p:spPr bwMode="auto">
          <a:xfrm>
            <a:off x="42863" y="0"/>
            <a:ext cx="9101137" cy="6880225"/>
          </a:xfrm>
          <a:prstGeom prst="rect">
            <a:avLst/>
          </a:prstGeom>
          <a:noFill/>
          <a:ln w="9525">
            <a:noFill/>
            <a:miter lim="800000"/>
            <a:headEnd/>
            <a:tailEnd/>
          </a:ln>
        </p:spPr>
      </p:pic>
      <p:pic>
        <p:nvPicPr>
          <p:cNvPr id="5" name="Picture 4"/>
          <p:cNvPicPr>
            <a:picLocks noChangeAspect="1"/>
          </p:cNvPicPr>
          <p:nvPr/>
        </p:nvPicPr>
        <p:blipFill>
          <a:blip r:embed="rId3" cstate="print"/>
          <a:srcRect/>
          <a:stretch>
            <a:fillRect/>
          </a:stretch>
        </p:blipFill>
        <p:spPr bwMode="auto">
          <a:xfrm>
            <a:off x="-15875" y="0"/>
            <a:ext cx="9172575" cy="2819400"/>
          </a:xfrm>
          <a:prstGeom prst="rect">
            <a:avLst/>
          </a:prstGeom>
          <a:noFill/>
          <a:ln w="9525">
            <a:noFill/>
            <a:miter lim="800000"/>
            <a:headEnd/>
            <a:tailEnd/>
          </a:ln>
        </p:spPr>
      </p:pic>
      <p:sp>
        <p:nvSpPr>
          <p:cNvPr id="2" name="Title 1"/>
          <p:cNvSpPr>
            <a:spLocks noGrp="1"/>
          </p:cNvSpPr>
          <p:nvPr>
            <p:ph type="title"/>
          </p:nvPr>
        </p:nvSpPr>
        <p:spPr>
          <a:xfrm>
            <a:off x="4572000" y="3048000"/>
            <a:ext cx="4343400" cy="1362075"/>
          </a:xfrm>
        </p:spPr>
        <p:txBody>
          <a:bodyPr anchor="b"/>
          <a:lstStyle>
            <a:lvl1pPr algn="l">
              <a:defRPr sz="4000" b="1" cap="small" baseline="0">
                <a:solidFill>
                  <a:srgbClr val="003300"/>
                </a:solidFill>
              </a:defRPr>
            </a:lvl1pPr>
          </a:lstStyle>
          <a:p>
            <a:r>
              <a:rPr lang="en-US" smtClean="0"/>
              <a:t>Click to edit Master title style</a:t>
            </a:r>
            <a:endParaRPr lang="en-US" dirty="0"/>
          </a:p>
        </p:txBody>
      </p:sp>
      <p:sp>
        <p:nvSpPr>
          <p:cNvPr id="10" name="Picture Placeholder 9"/>
          <p:cNvSpPr>
            <a:spLocks noGrp="1"/>
          </p:cNvSpPr>
          <p:nvPr>
            <p:ph type="pic" sz="quarter" idx="13"/>
          </p:nvPr>
        </p:nvSpPr>
        <p:spPr>
          <a:xfrm>
            <a:off x="6781800" y="5334000"/>
            <a:ext cx="2133600" cy="990600"/>
          </a:xfrm>
        </p:spPr>
        <p:txBody>
          <a:bodyPr rtlCol="0">
            <a:normAutofit/>
          </a:bodyPr>
          <a:lstStyle>
            <a:lvl1pPr marL="0" indent="0" algn="ctr">
              <a:buNone/>
              <a:defRPr sz="1800"/>
            </a:lvl1pPr>
          </a:lstStyle>
          <a:p>
            <a:pPr lvl="0"/>
            <a:r>
              <a:rPr lang="en-US" noProof="0" smtClean="0"/>
              <a:t>Click icon to add picture</a:t>
            </a:r>
            <a:endParaRPr lang="en-US" noProof="0" dirty="0"/>
          </a:p>
        </p:txBody>
      </p:sp>
      <p:sp>
        <p:nvSpPr>
          <p:cNvPr id="6" name="Date Placeholder 3"/>
          <p:cNvSpPr>
            <a:spLocks noGrp="1"/>
          </p:cNvSpPr>
          <p:nvPr>
            <p:ph type="dt" sz="half" idx="14"/>
          </p:nvPr>
        </p:nvSpPr>
        <p:spPr/>
        <p:txBody>
          <a:bodyPr/>
          <a:lstStyle>
            <a:lvl1pPr>
              <a:defRPr/>
            </a:lvl1pPr>
          </a:lstStyle>
          <a:p>
            <a:pPr>
              <a:defRPr/>
            </a:pPr>
            <a:endParaRPr lang="en-US"/>
          </a:p>
        </p:txBody>
      </p:sp>
      <p:sp>
        <p:nvSpPr>
          <p:cNvPr id="7" name="Footer Placeholder 4"/>
          <p:cNvSpPr>
            <a:spLocks noGrp="1"/>
          </p:cNvSpPr>
          <p:nvPr>
            <p:ph type="ftr" sz="quarter" idx="15"/>
          </p:nvPr>
        </p:nvSpPr>
        <p:spPr/>
        <p:txBody>
          <a:bodyPr/>
          <a:lstStyle>
            <a:lvl1pPr>
              <a:defRPr/>
            </a:lvl1pPr>
          </a:lstStyle>
          <a:p>
            <a:pPr>
              <a:defRPr/>
            </a:pPr>
            <a:endParaRPr lang="en-US"/>
          </a:p>
        </p:txBody>
      </p:sp>
      <p:sp>
        <p:nvSpPr>
          <p:cNvPr id="8" name="Slide Number Placeholder 5"/>
          <p:cNvSpPr>
            <a:spLocks noGrp="1"/>
          </p:cNvSpPr>
          <p:nvPr>
            <p:ph type="sldNum" sz="quarter" idx="16"/>
          </p:nvPr>
        </p:nvSpPr>
        <p:spPr/>
        <p:txBody>
          <a:bodyPr/>
          <a:lstStyle>
            <a:lvl1pPr>
              <a:defRPr/>
            </a:lvl1pPr>
          </a:lstStyle>
          <a:p>
            <a:pPr>
              <a:defRPr/>
            </a:pPr>
            <a:fld id="{E372CCDF-ACA7-4B7D-BEF8-2DA7F209CCD3}" type="slidenum">
              <a:rPr lang="en-US"/>
              <a:pPr>
                <a:defRPr/>
              </a:pPr>
              <a:t>‹#›</a:t>
            </a:fld>
            <a:endParaRPr lang="en-US"/>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E64CA43F-C58E-4D20-A5ED-DE6BBAB9C5F7}" type="slidenum">
              <a:rPr lang="en-US" smtClean="0"/>
              <a:pPr>
                <a:defRPr/>
              </a:pPr>
              <a:t>‹#›</a:t>
            </a:fld>
            <a:endParaRPr lang="en-US"/>
          </a:p>
        </p:txBody>
      </p:sp>
    </p:spTree>
    <p:extLst>
      <p:ext uri="{BB962C8B-B14F-4D97-AF65-F5344CB8AC3E}">
        <p14:creationId xmlns:p14="http://schemas.microsoft.com/office/powerpoint/2010/main" val="3480889931"/>
      </p:ext>
    </p:extLst>
  </p:cSld>
  <p:clrMapOvr>
    <a:masterClrMapping/>
  </p:clrMapOvr>
  <p:transition spd="slow">
    <p:wipe dir="d"/>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FAF612B-0D6A-4C2E-8B43-FC76548EBF6C}" type="slidenum">
              <a:rPr lang="en-US" smtClean="0"/>
              <a:pPr>
                <a:defRPr/>
              </a:pPr>
              <a:t>‹#›</a:t>
            </a:fld>
            <a:endParaRPr lang="en-US"/>
          </a:p>
        </p:txBody>
      </p:sp>
    </p:spTree>
    <p:extLst>
      <p:ext uri="{BB962C8B-B14F-4D97-AF65-F5344CB8AC3E}">
        <p14:creationId xmlns:p14="http://schemas.microsoft.com/office/powerpoint/2010/main" val="759485047"/>
      </p:ext>
    </p:extLst>
  </p:cSld>
  <p:clrMapOvr>
    <a:masterClrMapping/>
  </p:clrMapOvr>
  <p:transition spd="slow">
    <p:wipe dir="d"/>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83917CA-270F-4540-AC10-6A168EB58924}" type="slidenum">
              <a:rPr lang="en-US" smtClean="0"/>
              <a:pPr>
                <a:defRPr/>
              </a:pPr>
              <a:t>‹#›</a:t>
            </a:fld>
            <a:endParaRPr lang="en-US"/>
          </a:p>
        </p:txBody>
      </p:sp>
    </p:spTree>
    <p:extLst>
      <p:ext uri="{BB962C8B-B14F-4D97-AF65-F5344CB8AC3E}">
        <p14:creationId xmlns:p14="http://schemas.microsoft.com/office/powerpoint/2010/main" val="1065675542"/>
      </p:ext>
    </p:extLst>
  </p:cSld>
  <p:clrMapOvr>
    <a:masterClrMapping/>
  </p:clrMapOvr>
  <p:transition spd="slow">
    <p:wipe dir="d"/>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2FBC0DA-37C1-4ACF-9472-DD975FB47A8A}" type="slidenum">
              <a:rPr lang="en-US" smtClean="0"/>
              <a:pPr>
                <a:defRPr/>
              </a:pPr>
              <a:t>‹#›</a:t>
            </a:fld>
            <a:endParaRPr lang="en-US"/>
          </a:p>
        </p:txBody>
      </p:sp>
    </p:spTree>
    <p:extLst>
      <p:ext uri="{BB962C8B-B14F-4D97-AF65-F5344CB8AC3E}">
        <p14:creationId xmlns:p14="http://schemas.microsoft.com/office/powerpoint/2010/main" val="3475721880"/>
      </p:ext>
    </p:extLst>
  </p:cSld>
  <p:clrMapOvr>
    <a:masterClrMapping/>
  </p:clrMapOvr>
  <p:transition spd="slow">
    <p:wipe dir="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269632"/>
            <a:ext cx="8077200" cy="1143000"/>
          </a:xfrm>
        </p:spPr>
        <p:txBody>
          <a:bodyPr/>
          <a:lstStyle>
            <a:lvl1pPr algn="l">
              <a:defRPr lang="en-US" dirty="0"/>
            </a:lvl1pPr>
          </a:lstStyle>
          <a:p>
            <a:r>
              <a:rPr lang="en-US" smtClean="0"/>
              <a:t>Click to edit Master title style</a:t>
            </a:r>
            <a:endParaRPr lang="en-US" dirty="0"/>
          </a:p>
        </p:txBody>
      </p:sp>
      <p:sp>
        <p:nvSpPr>
          <p:cNvPr id="3" name="Content Placeholder 2"/>
          <p:cNvSpPr>
            <a:spLocks noGrp="1"/>
          </p:cNvSpPr>
          <p:nvPr>
            <p:ph idx="1"/>
          </p:nvPr>
        </p:nvSpPr>
        <p:spPr>
          <a:xfrm>
            <a:off x="762000" y="1596413"/>
            <a:ext cx="80772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577367-6764-4394-80F9-149D5AD5D87F}" type="slidenum">
              <a:rPr lang="en-US"/>
              <a:pPr>
                <a:defRPr/>
              </a:pPr>
              <a:t>‹#›</a:t>
            </a:fld>
            <a:endParaRPr lang="en-US"/>
          </a:p>
        </p:txBody>
      </p:sp>
    </p:spTree>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67DF65A-2932-4578-A83D-FBBF9DD92D1B}" type="slidenum">
              <a:rPr lang="en-US"/>
              <a:pPr>
                <a:defRPr/>
              </a:pPr>
              <a:t>‹#›</a:t>
            </a:fld>
            <a:endParaRPr lang="en-US"/>
          </a:p>
        </p:txBody>
      </p:sp>
    </p:spTree>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8736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736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374CE2E-7E23-4BC3-9B04-201DA37B68CF}" type="slidenum">
              <a:rPr lang="en-US"/>
              <a:pPr>
                <a:defRPr/>
              </a:pPr>
              <a:t>‹#›</a:t>
            </a:fld>
            <a:endParaRPr lang="en-US"/>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036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64CA43F-C58E-4D20-A5ED-DE6BBAB9C5F7}" type="slidenum">
              <a:rPr lang="en-US"/>
              <a:pPr>
                <a:defRPr/>
              </a:pPr>
              <a:t>‹#›</a:t>
            </a:fld>
            <a:endParaRPr lang="en-US"/>
          </a:p>
        </p:txBody>
      </p:sp>
    </p:spTree>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FAF612B-0D6A-4C2E-8B43-FC76548EBF6C}" type="slidenum">
              <a:rPr lang="en-US"/>
              <a:pPr>
                <a:defRPr/>
              </a:pPr>
              <a:t>‹#›</a:t>
            </a:fld>
            <a:endParaRPr lang="en-US"/>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3917CA-270F-4540-AC10-6A168EB58924}" type="slidenum">
              <a:rPr lang="en-US"/>
              <a:pPr>
                <a:defRPr/>
              </a:pPr>
              <a:t>‹#›</a:t>
            </a:fld>
            <a:endParaRPr lang="en-US"/>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274638"/>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FBC0DA-37C1-4ACF-9472-DD975FB47A8A}" type="slidenum">
              <a:rPr lang="en-US"/>
              <a:pPr>
                <a:defRPr/>
              </a:pPr>
              <a:t>‹#›</a:t>
            </a:fld>
            <a:endParaRPr lang="en-US"/>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4" cstate="print"/>
          <a:srcRect/>
          <a:stretch>
            <a:fillRect/>
          </a:stretch>
        </p:blipFill>
        <p:spPr bwMode="auto">
          <a:xfrm>
            <a:off x="42863" y="0"/>
            <a:ext cx="9101137" cy="6880225"/>
          </a:xfrm>
          <a:prstGeom prst="rect">
            <a:avLst/>
          </a:prstGeom>
          <a:noFill/>
          <a:ln w="9525">
            <a:noFill/>
            <a:miter lim="800000"/>
            <a:headEnd/>
            <a:tailEnd/>
          </a:ln>
        </p:spPr>
      </p:pic>
      <p:sp>
        <p:nvSpPr>
          <p:cNvPr id="1027" name="Title Placeholder 1"/>
          <p:cNvSpPr>
            <a:spLocks noGrp="1"/>
          </p:cNvSpPr>
          <p:nvPr>
            <p:ph type="title"/>
          </p:nvPr>
        </p:nvSpPr>
        <p:spPr bwMode="auto">
          <a:xfrm>
            <a:off x="762000" y="274638"/>
            <a:ext cx="8077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762000" y="1600200"/>
            <a:ext cx="8077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7620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3528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705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09D66C9-C297-4E8E-937A-8AF3BC52E671}" type="slidenum">
              <a:rPr lang="en-US"/>
              <a:pPr>
                <a:defRPr/>
              </a:pPr>
              <a:t>‹#›</a:t>
            </a:fld>
            <a:endParaRPr lang="en-US"/>
          </a:p>
        </p:txBody>
      </p:sp>
      <p:pic>
        <p:nvPicPr>
          <p:cNvPr id="1032" name="Picture 7"/>
          <p:cNvPicPr>
            <a:picLocks noChangeAspect="1"/>
          </p:cNvPicPr>
          <p:nvPr/>
        </p:nvPicPr>
        <p:blipFill>
          <a:blip r:embed="rId15" cstate="print"/>
          <a:srcRect/>
          <a:stretch>
            <a:fillRect/>
          </a:stretch>
        </p:blipFill>
        <p:spPr bwMode="auto">
          <a:xfrm>
            <a:off x="-152400" y="-109538"/>
            <a:ext cx="819150" cy="7083426"/>
          </a:xfrm>
          <a:prstGeom prst="rect">
            <a:avLst/>
          </a:prstGeom>
          <a:noFill/>
          <a:ln w="9525">
            <a:noFill/>
            <a:miter lim="800000"/>
            <a:headEnd/>
            <a:tailEnd/>
          </a:ln>
        </p:spPr>
      </p:pic>
      <p:pic>
        <p:nvPicPr>
          <p:cNvPr id="1033" name="Picture 8"/>
          <p:cNvPicPr>
            <a:picLocks noChangeAspect="1"/>
          </p:cNvPicPr>
          <p:nvPr/>
        </p:nvPicPr>
        <p:blipFill>
          <a:blip r:embed="rId16" cstate="print"/>
          <a:srcRect/>
          <a:stretch>
            <a:fillRect/>
          </a:stretch>
        </p:blipFill>
        <p:spPr bwMode="auto">
          <a:xfrm>
            <a:off x="7635875" y="5834063"/>
            <a:ext cx="1258888" cy="890587"/>
          </a:xfrm>
          <a:prstGeom prst="rect">
            <a:avLst/>
          </a:prstGeom>
          <a:noFill/>
          <a:ln w="9525">
            <a:noFill/>
            <a:miter lim="800000"/>
            <a:headEnd/>
            <a:tailEnd/>
          </a:ln>
        </p:spPr>
      </p:pic>
      <p:pic>
        <p:nvPicPr>
          <p:cNvPr id="1034" name="Picture 10"/>
          <p:cNvPicPr>
            <a:picLocks noChangeAspect="1"/>
          </p:cNvPicPr>
          <p:nvPr/>
        </p:nvPicPr>
        <p:blipFill>
          <a:blip r:embed="rId17" cstate="print"/>
          <a:srcRect/>
          <a:stretch>
            <a:fillRect/>
          </a:stretch>
        </p:blipFill>
        <p:spPr bwMode="auto">
          <a:xfrm>
            <a:off x="6629400" y="5834063"/>
            <a:ext cx="827088" cy="9334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74" r:id="rId1"/>
    <p:sldLayoutId id="2147483875"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6" r:id="rId12"/>
  </p:sldLayoutIdLst>
  <p:transition spd="slow">
    <p:wipe dir="d"/>
  </p:transition>
  <p:timing>
    <p:tnLst>
      <p:par>
        <p:cTn id="1" dur="indefinite" restart="never" nodeType="tmRoot"/>
      </p:par>
    </p:tnLst>
  </p:timing>
  <p:txStyles>
    <p:titleStyle>
      <a:lvl1pPr algn="l" rtl="0" eaLnBrk="0" fontAlgn="base" hangingPunct="0">
        <a:spcBef>
          <a:spcPct val="0"/>
        </a:spcBef>
        <a:spcAft>
          <a:spcPct val="0"/>
        </a:spcAft>
        <a:defRPr lang="en-US" sz="4400" kern="1200" dirty="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Cambria" pitchFamily="18" charset="0"/>
        </a:defRPr>
      </a:lvl2pPr>
      <a:lvl3pPr algn="l" rtl="0" eaLnBrk="0" fontAlgn="base" hangingPunct="0">
        <a:spcBef>
          <a:spcPct val="0"/>
        </a:spcBef>
        <a:spcAft>
          <a:spcPct val="0"/>
        </a:spcAft>
        <a:defRPr sz="4400">
          <a:solidFill>
            <a:schemeClr val="tx1"/>
          </a:solidFill>
          <a:latin typeface="Cambria" pitchFamily="18" charset="0"/>
        </a:defRPr>
      </a:lvl3pPr>
      <a:lvl4pPr algn="l" rtl="0" eaLnBrk="0" fontAlgn="base" hangingPunct="0">
        <a:spcBef>
          <a:spcPct val="0"/>
        </a:spcBef>
        <a:spcAft>
          <a:spcPct val="0"/>
        </a:spcAft>
        <a:defRPr sz="4400">
          <a:solidFill>
            <a:schemeClr val="tx1"/>
          </a:solidFill>
          <a:latin typeface="Cambria" pitchFamily="18" charset="0"/>
        </a:defRPr>
      </a:lvl4pPr>
      <a:lvl5pPr algn="l" rtl="0" eaLnBrk="0" fontAlgn="base" hangingPunct="0">
        <a:spcBef>
          <a:spcPct val="0"/>
        </a:spcBef>
        <a:spcAft>
          <a:spcPct val="0"/>
        </a:spcAft>
        <a:defRPr sz="4400">
          <a:solidFill>
            <a:schemeClr val="tx1"/>
          </a:solidFill>
          <a:latin typeface="Cambria" pitchFamily="18" charset="0"/>
        </a:defRPr>
      </a:lvl5pPr>
      <a:lvl6pPr marL="457200" algn="l" rtl="0" fontAlgn="base">
        <a:spcBef>
          <a:spcPct val="0"/>
        </a:spcBef>
        <a:spcAft>
          <a:spcPct val="0"/>
        </a:spcAft>
        <a:defRPr sz="4400">
          <a:solidFill>
            <a:schemeClr val="tx1"/>
          </a:solidFill>
          <a:latin typeface="Cambria" pitchFamily="18" charset="0"/>
        </a:defRPr>
      </a:lvl6pPr>
      <a:lvl7pPr marL="914400" algn="l" rtl="0" fontAlgn="base">
        <a:spcBef>
          <a:spcPct val="0"/>
        </a:spcBef>
        <a:spcAft>
          <a:spcPct val="0"/>
        </a:spcAft>
        <a:defRPr sz="4400">
          <a:solidFill>
            <a:schemeClr val="tx1"/>
          </a:solidFill>
          <a:latin typeface="Cambria" pitchFamily="18" charset="0"/>
        </a:defRPr>
      </a:lvl7pPr>
      <a:lvl8pPr marL="1371600" algn="l" rtl="0" fontAlgn="base">
        <a:spcBef>
          <a:spcPct val="0"/>
        </a:spcBef>
        <a:spcAft>
          <a:spcPct val="0"/>
        </a:spcAft>
        <a:defRPr sz="4400">
          <a:solidFill>
            <a:schemeClr val="tx1"/>
          </a:solidFill>
          <a:latin typeface="Cambria" pitchFamily="18" charset="0"/>
        </a:defRPr>
      </a:lvl8pPr>
      <a:lvl9pPr marL="1828800" algn="l" rtl="0" fontAlgn="base">
        <a:spcBef>
          <a:spcPct val="0"/>
        </a:spcBef>
        <a:spcAft>
          <a:spcPct val="0"/>
        </a:spcAft>
        <a:defRPr sz="4400">
          <a:solidFill>
            <a:schemeClr val="tx1"/>
          </a:solidFill>
          <a:latin typeface="Cambria" pitchFamily="18"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09D66C9-C297-4E8E-937A-8AF3BC52E671}" type="slidenum">
              <a:rPr lang="en-US" smtClean="0"/>
              <a:pPr>
                <a:defRPr/>
              </a:pPr>
              <a:t>‹#›</a:t>
            </a:fld>
            <a:endParaRPr lang="en-US"/>
          </a:p>
        </p:txBody>
      </p:sp>
    </p:spTree>
    <p:extLst>
      <p:ext uri="{BB962C8B-B14F-4D97-AF65-F5344CB8AC3E}">
        <p14:creationId xmlns:p14="http://schemas.microsoft.com/office/powerpoint/2010/main" val="736618084"/>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ransition spd="slow">
    <p:wipe dir="d"/>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microsoft.com/office/2007/relationships/media" Target="../media/media1.m4a"/><Relationship Id="rId7" Type="http://schemas.openxmlformats.org/officeDocument/2006/relationships/hyperlink" Target="http://www.newillinoisfarmers.org/"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10.png"/><Relationship Id="rId4" Type="http://schemas.openxmlformats.org/officeDocument/2006/relationships/audio" Target="../media/media1.m4a"/><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10.png"/><Relationship Id="rId5" Type="http://schemas.openxmlformats.org/officeDocument/2006/relationships/image" Target="../media/image1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10.png"/><Relationship Id="rId5" Type="http://schemas.openxmlformats.org/officeDocument/2006/relationships/image" Target="../media/image12.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hyperlink" Target="http://illinoisorganicgrowers.org/" TargetMode="External"/><Relationship Id="rId3" Type="http://schemas.openxmlformats.org/officeDocument/2006/relationships/slideLayout" Target="../slideLayouts/slideLayout3.xml"/><Relationship Id="rId7" Type="http://schemas.openxmlformats.org/officeDocument/2006/relationships/image" Target="../media/image14.png"/><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13.png"/><Relationship Id="rId5" Type="http://schemas.openxmlformats.org/officeDocument/2006/relationships/hyperlink" Target="http://eorganic.info/" TargetMode="External"/><Relationship Id="rId4" Type="http://schemas.openxmlformats.org/officeDocument/2006/relationships/notesSlide" Target="../notesSlides/notesSlide13.xml"/><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11.xml"/><Relationship Id="rId7" Type="http://schemas.openxmlformats.org/officeDocument/2006/relationships/image" Target="../media/image17.jpeg"/><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10.png"/><Relationship Id="rId4" Type="http://schemas.openxmlformats.org/officeDocument/2006/relationships/notesSlide" Target="../notesSlides/notesSlide14.xml"/><Relationship Id="rId9"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19.xml"/><Relationship Id="rId7" Type="http://schemas.openxmlformats.org/officeDocument/2006/relationships/image" Target="../media/image23.jpeg"/><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6.xml"/><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wma"/><Relationship Id="rId7" Type="http://schemas.openxmlformats.org/officeDocument/2006/relationships/image" Target="../media/image8.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audio" Target="../media/media2.wm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0.png"/><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hyperlink" Target="https://attra.ncat.org/attra-pub/summaries/summary.php?pub=18" TargetMode="External"/><Relationship Id="rId5" Type="http://schemas.openxmlformats.org/officeDocument/2006/relationships/image" Target="../media/image25.jpe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10.png"/><Relationship Id="rId5" Type="http://schemas.openxmlformats.org/officeDocument/2006/relationships/image" Target="../media/image30.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10.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10.png"/><Relationship Id="rId5" Type="http://schemas.openxmlformats.org/officeDocument/2006/relationships/hyperlink" Target="https://ag.purdue.edu/hla/fruitveg/Pages/MVVTRB.aspx" TargetMode="External"/><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10.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image" Target="../media/image10.png"/><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2.wma"/><Relationship Id="rId1" Type="http://schemas.microsoft.com/office/2007/relationships/media" Target="../media/media32.wma"/><Relationship Id="rId5" Type="http://schemas.openxmlformats.org/officeDocument/2006/relationships/image" Target="../media/image10.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3.wma"/><Relationship Id="rId1" Type="http://schemas.microsoft.com/office/2007/relationships/media" Target="../media/media33.wma"/><Relationship Id="rId5" Type="http://schemas.openxmlformats.org/officeDocument/2006/relationships/image" Target="../media/image10.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4.wma"/><Relationship Id="rId1" Type="http://schemas.microsoft.com/office/2007/relationships/media" Target="../media/media34.wma"/><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35.wma"/><Relationship Id="rId1" Type="http://schemas.microsoft.com/office/2007/relationships/media" Target="../media/media35.wma"/><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1.xml"/><Relationship Id="rId7" Type="http://schemas.openxmlformats.org/officeDocument/2006/relationships/image" Target="../media/image39.jpeg"/><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7.wma"/><Relationship Id="rId1" Type="http://schemas.microsoft.com/office/2007/relationships/media" Target="../media/media37.wma"/><Relationship Id="rId5" Type="http://schemas.openxmlformats.org/officeDocument/2006/relationships/image" Target="../media/image10.png"/><Relationship Id="rId4"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8.wma"/><Relationship Id="rId1" Type="http://schemas.microsoft.com/office/2007/relationships/media" Target="../media/media38.wma"/><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9.wma"/><Relationship Id="rId1" Type="http://schemas.microsoft.com/office/2007/relationships/media" Target="../media/media39.wma"/><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wma"/><Relationship Id="rId1" Type="http://schemas.microsoft.com/office/2007/relationships/media" Target="../media/media4.wma"/><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0.wma"/><Relationship Id="rId1" Type="http://schemas.microsoft.com/office/2007/relationships/media" Target="../media/media40.wma"/><Relationship Id="rId5" Type="http://schemas.openxmlformats.org/officeDocument/2006/relationships/image" Target="../media/image10.png"/><Relationship Id="rId4"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1.wma"/><Relationship Id="rId1" Type="http://schemas.microsoft.com/office/2007/relationships/media" Target="../media/media41.wma"/><Relationship Id="rId5" Type="http://schemas.openxmlformats.org/officeDocument/2006/relationships/image" Target="../media/image10.png"/><Relationship Id="rId4"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2.wma"/><Relationship Id="rId1" Type="http://schemas.microsoft.com/office/2007/relationships/media" Target="../media/media42.wma"/><Relationship Id="rId5" Type="http://schemas.openxmlformats.org/officeDocument/2006/relationships/image" Target="../media/image10.png"/><Relationship Id="rId4"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3.wma"/><Relationship Id="rId1" Type="http://schemas.microsoft.com/office/2007/relationships/media" Target="../media/media43.wma"/><Relationship Id="rId5" Type="http://schemas.openxmlformats.org/officeDocument/2006/relationships/image" Target="../media/image10.png"/><Relationship Id="rId4"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4.wma"/><Relationship Id="rId1" Type="http://schemas.microsoft.com/office/2007/relationships/media" Target="../media/media44.wma"/><Relationship Id="rId5" Type="http://schemas.openxmlformats.org/officeDocument/2006/relationships/image" Target="../media/image10.png"/><Relationship Id="rId4" Type="http://schemas.openxmlformats.org/officeDocument/2006/relationships/notesSlide" Target="../notesSlides/notesSlide3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5.wma"/><Relationship Id="rId1" Type="http://schemas.microsoft.com/office/2007/relationships/media" Target="../media/media45.wma"/><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6.wma"/><Relationship Id="rId1" Type="http://schemas.microsoft.com/office/2007/relationships/media" Target="../media/media46.wma"/><Relationship Id="rId5" Type="http://schemas.openxmlformats.org/officeDocument/2006/relationships/image" Target="../media/image10.png"/><Relationship Id="rId4" Type="http://schemas.openxmlformats.org/officeDocument/2006/relationships/notesSlide" Target="../notesSlides/notesSlide3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7.wma"/><Relationship Id="rId1" Type="http://schemas.microsoft.com/office/2007/relationships/media" Target="../media/media47.wma"/><Relationship Id="rId5" Type="http://schemas.openxmlformats.org/officeDocument/2006/relationships/image" Target="../media/image10.png"/><Relationship Id="rId4" Type="http://schemas.openxmlformats.org/officeDocument/2006/relationships/notesSlide" Target="../notesSlides/notesSlide3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8.wma"/><Relationship Id="rId1" Type="http://schemas.microsoft.com/office/2007/relationships/media" Target="../media/media48.wma"/><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9.wma"/><Relationship Id="rId1" Type="http://schemas.microsoft.com/office/2007/relationships/media" Target="../media/media49.wma"/><Relationship Id="rId5" Type="http://schemas.openxmlformats.org/officeDocument/2006/relationships/image" Target="../media/image10.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wma"/><Relationship Id="rId1" Type="http://schemas.microsoft.com/office/2007/relationships/media" Target="../media/media5.wma"/><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0.png"/><Relationship Id="rId2" Type="http://schemas.openxmlformats.org/officeDocument/2006/relationships/audio" Target="../media/media50.wma"/><Relationship Id="rId1" Type="http://schemas.microsoft.com/office/2007/relationships/media" Target="../media/media50.wma"/><Relationship Id="rId6" Type="http://schemas.openxmlformats.org/officeDocument/2006/relationships/hyperlink" Target="http://ia600706.us.archive.org/23/items/vegetablegardeni1331voig/vegetablegardeni1331voig.pdf" TargetMode="External"/><Relationship Id="rId5" Type="http://schemas.openxmlformats.org/officeDocument/2006/relationships/image" Target="../media/image41.jpeg"/><Relationship Id="rId4" Type="http://schemas.openxmlformats.org/officeDocument/2006/relationships/notesSlide" Target="../notesSlides/notesSlide38.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0.png"/><Relationship Id="rId2" Type="http://schemas.openxmlformats.org/officeDocument/2006/relationships/audio" Target="../media/media51.wma"/><Relationship Id="rId1" Type="http://schemas.microsoft.com/office/2007/relationships/media" Target="../media/media51.wma"/><Relationship Id="rId6" Type="http://schemas.openxmlformats.org/officeDocument/2006/relationships/hyperlink" Target="http://www.btny.purdue.edu/pubs/id/id-56/" TargetMode="External"/><Relationship Id="rId5" Type="http://schemas.openxmlformats.org/officeDocument/2006/relationships/image" Target="../media/image42.png"/><Relationship Id="rId4" Type="http://schemas.openxmlformats.org/officeDocument/2006/relationships/notesSlide" Target="../notesSlides/notesSlide39.xml"/></Relationships>
</file>

<file path=ppt/slides/_rels/slide52.xml.rels><?xml version="1.0" encoding="UTF-8" standalone="yes"?>
<Relationships xmlns="http://schemas.openxmlformats.org/package/2006/relationships"><Relationship Id="rId8" Type="http://schemas.openxmlformats.org/officeDocument/2006/relationships/hyperlink" Target="http://ia600706.us.archive.org/23/items/vegetablegardeni1331voig/vegetablegardeni1331voig.pdf" TargetMode="External"/><Relationship Id="rId3" Type="http://schemas.openxmlformats.org/officeDocument/2006/relationships/tags" Target="../tags/tag7.xml"/><Relationship Id="rId7" Type="http://schemas.openxmlformats.org/officeDocument/2006/relationships/notesSlide" Target="../notesSlides/notesSlide40.xml"/><Relationship Id="rId12" Type="http://schemas.openxmlformats.org/officeDocument/2006/relationships/image" Target="../media/image10.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3.xml"/><Relationship Id="rId11" Type="http://schemas.openxmlformats.org/officeDocument/2006/relationships/hyperlink" Target="http://www.urbanext.uiuc.edu/vegproblems/" TargetMode="External"/><Relationship Id="rId5" Type="http://schemas.openxmlformats.org/officeDocument/2006/relationships/audio" Target="../media/media52.wma"/><Relationship Id="rId10" Type="http://schemas.openxmlformats.org/officeDocument/2006/relationships/hyperlink" Target="http://web.extension.illinois.edu/vegguide/" TargetMode="External"/><Relationship Id="rId4" Type="http://schemas.microsoft.com/office/2007/relationships/media" Target="../media/media52.wma"/><Relationship Id="rId9" Type="http://schemas.openxmlformats.org/officeDocument/2006/relationships/hyperlink" Target="http://www.btny.purdue.edu/pubs/id/id-56/"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mailto:roeggem@illinois.edu" TargetMode="External"/><Relationship Id="rId3" Type="http://schemas.openxmlformats.org/officeDocument/2006/relationships/tags" Target="../tags/tag10.xml"/><Relationship Id="rId7" Type="http://schemas.openxmlformats.org/officeDocument/2006/relationships/notesSlide" Target="../notesSlides/notesSlide41.xml"/><Relationship Id="rId12" Type="http://schemas.openxmlformats.org/officeDocument/2006/relationships/image" Target="../media/image10.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Layout" Target="../slideLayouts/slideLayout3.xml"/><Relationship Id="rId11" Type="http://schemas.openxmlformats.org/officeDocument/2006/relationships/hyperlink" Target="mailto:weinzier@illinois.edu" TargetMode="External"/><Relationship Id="rId5" Type="http://schemas.openxmlformats.org/officeDocument/2006/relationships/audio" Target="../media/media53.wma"/><Relationship Id="rId10" Type="http://schemas.openxmlformats.org/officeDocument/2006/relationships/hyperlink" Target="mailto:njohaning@illinois.edu" TargetMode="External"/><Relationship Id="rId4" Type="http://schemas.microsoft.com/office/2007/relationships/media" Target="../media/media53.wma"/><Relationship Id="rId9" Type="http://schemas.openxmlformats.org/officeDocument/2006/relationships/hyperlink" Target="mailto:jkindhart@illinois.edu"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web.extension.illinois.edu/smallfarm/" TargetMode="External"/><Relationship Id="rId3" Type="http://schemas.microsoft.com/office/2007/relationships/media" Target="../media/media54.m4a"/><Relationship Id="rId7" Type="http://schemas.openxmlformats.org/officeDocument/2006/relationships/image" Target="../media/image9.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notesSlide" Target="../notesSlides/notesSlide42.xml"/><Relationship Id="rId5" Type="http://schemas.openxmlformats.org/officeDocument/2006/relationships/slideLayout" Target="../slideLayouts/slideLayout3.xml"/><Relationship Id="rId10" Type="http://schemas.openxmlformats.org/officeDocument/2006/relationships/image" Target="../media/image10.png"/><Relationship Id="rId4" Type="http://schemas.openxmlformats.org/officeDocument/2006/relationships/audio" Target="../media/media54.m4a"/><Relationship Id="rId9" Type="http://schemas.openxmlformats.org/officeDocument/2006/relationships/hyperlink" Target="http://www.start2farm.gov/"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600200" y="1524000"/>
            <a:ext cx="7162800" cy="3276600"/>
          </a:xfrm>
        </p:spPr>
        <p:txBody>
          <a:bodyPr>
            <a:normAutofit fontScale="90000"/>
          </a:bodyPr>
          <a:lstStyle/>
          <a:p>
            <a:r>
              <a:rPr lang="en-US" sz="3600" b="0" dirty="0" smtClean="0">
                <a:solidFill>
                  <a:srgbClr val="0000FF"/>
                </a:solidFill>
              </a:rPr>
              <a:t>Preparing a New Generation </a:t>
            </a:r>
            <a:br>
              <a:rPr lang="en-US" sz="3600" b="0" dirty="0" smtClean="0">
                <a:solidFill>
                  <a:srgbClr val="0000FF"/>
                </a:solidFill>
              </a:rPr>
            </a:br>
            <a:r>
              <a:rPr lang="en-US" sz="3600" b="0" dirty="0" smtClean="0">
                <a:solidFill>
                  <a:srgbClr val="0000FF"/>
                </a:solidFill>
              </a:rPr>
              <a:t>of Illinois Fruit and Vegetable Farmers</a:t>
            </a:r>
            <a:r>
              <a:rPr lang="en-US" sz="2800" dirty="0" smtClean="0"/>
              <a:t/>
            </a:r>
            <a:br>
              <a:rPr lang="en-US" sz="2800" dirty="0" smtClean="0"/>
            </a:br>
            <a:r>
              <a:rPr lang="en-US" sz="2800" dirty="0"/>
              <a:t/>
            </a:r>
            <a:br>
              <a:rPr lang="en-US" sz="2800" dirty="0"/>
            </a:br>
            <a:r>
              <a:rPr lang="en-US" sz="2700" b="0" cap="none" dirty="0" smtClean="0"/>
              <a:t>a</a:t>
            </a:r>
            <a:r>
              <a:rPr lang="en-US" sz="2700" dirty="0" smtClean="0"/>
              <a:t> </a:t>
            </a:r>
            <a:r>
              <a:rPr lang="en-US" sz="2700" b="0" dirty="0" smtClean="0"/>
              <a:t>USDA </a:t>
            </a:r>
            <a:r>
              <a:rPr lang="en-US" sz="2700" b="0" dirty="0"/>
              <a:t>NIFA Beginning Farmer and Rancher </a:t>
            </a:r>
            <a:r>
              <a:rPr lang="en-US" sz="2700" b="0" dirty="0" smtClean="0"/>
              <a:t/>
            </a:r>
            <a:br>
              <a:rPr lang="en-US" sz="2700" b="0" dirty="0" smtClean="0"/>
            </a:br>
            <a:r>
              <a:rPr lang="en-US" sz="2700" b="0" dirty="0" smtClean="0"/>
              <a:t>Development Program Project </a:t>
            </a:r>
            <a:r>
              <a:rPr lang="en-US" sz="2700" b="0" dirty="0"/>
              <a:t/>
            </a:r>
            <a:br>
              <a:rPr lang="en-US" sz="2700" b="0" dirty="0"/>
            </a:br>
            <a:r>
              <a:rPr lang="en-US" sz="2700" b="0" dirty="0"/>
              <a:t>Grant # </a:t>
            </a:r>
            <a:r>
              <a:rPr lang="en-US" sz="2700" b="0" dirty="0" smtClean="0"/>
              <a:t>2012-49400-19565</a:t>
            </a:r>
            <a:br>
              <a:rPr lang="en-US" sz="2700" b="0" dirty="0" smtClean="0"/>
            </a:br>
            <a:r>
              <a:rPr lang="en-US" sz="2700" b="0" dirty="0"/>
              <a:t/>
            </a:r>
            <a:br>
              <a:rPr lang="en-US" sz="2700" b="0" dirty="0"/>
            </a:br>
            <a:r>
              <a:rPr lang="en-US" sz="2700" b="0" cap="none" dirty="0" smtClean="0">
                <a:hlinkClick r:id="rId7"/>
              </a:rPr>
              <a:t>http://www.newillinoisfarmers.org</a:t>
            </a:r>
            <a:r>
              <a:rPr lang="en-US" sz="2700" b="0" cap="none" dirty="0" smtClean="0"/>
              <a:t> </a:t>
            </a:r>
            <a:r>
              <a:rPr lang="en-US" sz="2700" b="0" dirty="0" smtClean="0"/>
              <a:t> </a:t>
            </a:r>
            <a:r>
              <a:rPr lang="en-US" sz="1600" b="0" dirty="0" smtClean="0"/>
              <a:t/>
            </a:r>
            <a:br>
              <a:rPr lang="en-US" sz="1600" b="0" dirty="0" smtClean="0"/>
            </a:br>
            <a:endParaRPr lang="en-US" sz="1600" b="0" dirty="0">
              <a:solidFill>
                <a:srgbClr val="0000FF"/>
              </a:solidFill>
            </a:endParaRPr>
          </a:p>
        </p:txBody>
      </p:sp>
      <p:pic>
        <p:nvPicPr>
          <p:cNvPr id="1026" name="Picture 2" descr="uiextlogo"/>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261234" y="152400"/>
            <a:ext cx="3606166" cy="937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descr="Illinois Migrant Council - Mozilla Firefox"/>
          <p:cNvPicPr>
            <a:picLocks noChangeAspect="1"/>
          </p:cNvPicPr>
          <p:nvPr/>
        </p:nvPicPr>
        <p:blipFill rotWithShape="1">
          <a:blip r:embed="rId9" cstate="email">
            <a:extLst>
              <a:ext uri="{28A0092B-C50C-407E-A947-70E740481C1C}">
                <a14:useLocalDpi xmlns:a14="http://schemas.microsoft.com/office/drawing/2010/main"/>
              </a:ext>
            </a:extLst>
          </a:blip>
          <a:srcRect t="22484" r="25979"/>
          <a:stretch/>
        </p:blipFill>
        <p:spPr>
          <a:xfrm>
            <a:off x="6248400" y="726831"/>
            <a:ext cx="2430046" cy="36354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31234024"/>
      </p:ext>
    </p:extLst>
  </p:cSld>
  <p:clrMapOvr>
    <a:masterClrMapping/>
  </p:clrMapOvr>
  <p:transition spd="slow" advTm="4008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762000" y="269875"/>
            <a:ext cx="8077200" cy="1143000"/>
          </a:xfrm>
        </p:spPr>
        <p:txBody>
          <a:bodyPr/>
          <a:lstStyle/>
          <a:p>
            <a:pPr eaLnBrk="1" hangingPunct="1"/>
            <a:r>
              <a:rPr altLang="en-US" smtClean="0"/>
              <a:t>Marketing</a:t>
            </a:r>
          </a:p>
        </p:txBody>
      </p:sp>
      <p:sp>
        <p:nvSpPr>
          <p:cNvPr id="12291" name="Rectangle 3"/>
          <p:cNvSpPr>
            <a:spLocks noGrp="1" noChangeArrowheads="1"/>
          </p:cNvSpPr>
          <p:nvPr>
            <p:ph idx="1"/>
          </p:nvPr>
        </p:nvSpPr>
        <p:spPr>
          <a:xfrm>
            <a:off x="762000" y="1371600"/>
            <a:ext cx="4495800" cy="4800600"/>
          </a:xfrm>
        </p:spPr>
        <p:txBody>
          <a:bodyPr>
            <a:normAutofit lnSpcReduction="10000"/>
          </a:bodyPr>
          <a:lstStyle/>
          <a:p>
            <a:pPr eaLnBrk="1" hangingPunct="1">
              <a:lnSpc>
                <a:spcPct val="80000"/>
              </a:lnSpc>
              <a:defRPr/>
            </a:pPr>
            <a:r>
              <a:rPr lang="en-US" sz="2800" dirty="0" smtClean="0"/>
              <a:t>Direct Market</a:t>
            </a:r>
          </a:p>
          <a:p>
            <a:pPr lvl="1" eaLnBrk="1" hangingPunct="1">
              <a:lnSpc>
                <a:spcPct val="80000"/>
              </a:lnSpc>
              <a:defRPr/>
            </a:pPr>
            <a:r>
              <a:rPr lang="en-US" sz="2400" dirty="0" smtClean="0"/>
              <a:t>Farmers market</a:t>
            </a:r>
          </a:p>
          <a:p>
            <a:pPr lvl="1" eaLnBrk="1" hangingPunct="1">
              <a:lnSpc>
                <a:spcPct val="80000"/>
              </a:lnSpc>
              <a:defRPr/>
            </a:pPr>
            <a:r>
              <a:rPr lang="en-US" sz="2400" dirty="0" smtClean="0"/>
              <a:t>CSA(Community Supported Agriculture)</a:t>
            </a:r>
          </a:p>
          <a:p>
            <a:pPr lvl="1" eaLnBrk="1" hangingPunct="1">
              <a:lnSpc>
                <a:spcPct val="80000"/>
              </a:lnSpc>
              <a:defRPr/>
            </a:pPr>
            <a:r>
              <a:rPr lang="en-US" sz="2400" dirty="0" smtClean="0"/>
              <a:t>Retail on farm</a:t>
            </a:r>
          </a:p>
          <a:p>
            <a:pPr eaLnBrk="1" hangingPunct="1">
              <a:lnSpc>
                <a:spcPct val="80000"/>
              </a:lnSpc>
              <a:defRPr/>
            </a:pPr>
            <a:r>
              <a:rPr lang="en-US" sz="2800" dirty="0" smtClean="0"/>
              <a:t>Wholesale</a:t>
            </a:r>
          </a:p>
          <a:p>
            <a:pPr lvl="1" eaLnBrk="1" hangingPunct="1">
              <a:lnSpc>
                <a:spcPct val="80000"/>
              </a:lnSpc>
              <a:defRPr/>
            </a:pPr>
            <a:r>
              <a:rPr lang="en-US" sz="2400" dirty="0" smtClean="0"/>
              <a:t>Produce auctions</a:t>
            </a:r>
          </a:p>
          <a:p>
            <a:pPr lvl="1" eaLnBrk="1" hangingPunct="1">
              <a:lnSpc>
                <a:spcPct val="80000"/>
              </a:lnSpc>
              <a:defRPr/>
            </a:pPr>
            <a:r>
              <a:rPr lang="en-US" sz="2400" dirty="0" smtClean="0"/>
              <a:t>Terminal</a:t>
            </a:r>
          </a:p>
          <a:p>
            <a:pPr lvl="1" eaLnBrk="1" hangingPunct="1">
              <a:lnSpc>
                <a:spcPct val="80000"/>
              </a:lnSpc>
              <a:defRPr/>
            </a:pPr>
            <a:r>
              <a:rPr lang="en-US" sz="2400" dirty="0" smtClean="0"/>
              <a:t>Local stores/restaurants</a:t>
            </a:r>
          </a:p>
          <a:p>
            <a:pPr lvl="1" eaLnBrk="1" hangingPunct="1">
              <a:lnSpc>
                <a:spcPct val="80000"/>
              </a:lnSpc>
              <a:defRPr/>
            </a:pPr>
            <a:r>
              <a:rPr lang="en-US" sz="2400" dirty="0" smtClean="0"/>
              <a:t>Hospital/nursing homes</a:t>
            </a:r>
          </a:p>
          <a:p>
            <a:pPr lvl="1" eaLnBrk="1" hangingPunct="1">
              <a:lnSpc>
                <a:spcPct val="80000"/>
              </a:lnSpc>
              <a:defRPr/>
            </a:pPr>
            <a:r>
              <a:rPr lang="en-US" sz="2400" dirty="0" smtClean="0"/>
              <a:t>Schools</a:t>
            </a:r>
          </a:p>
          <a:p>
            <a:pPr eaLnBrk="1" hangingPunct="1">
              <a:lnSpc>
                <a:spcPct val="80000"/>
              </a:lnSpc>
              <a:defRPr/>
            </a:pPr>
            <a:r>
              <a:rPr lang="en-US" sz="2800" dirty="0" smtClean="0"/>
              <a:t>Cooperative w/ others</a:t>
            </a:r>
          </a:p>
          <a:p>
            <a:pPr eaLnBrk="1" hangingPunct="1">
              <a:lnSpc>
                <a:spcPct val="80000"/>
              </a:lnSpc>
              <a:defRPr/>
            </a:pPr>
            <a:r>
              <a:rPr lang="en-US" sz="2800" dirty="0" smtClean="0"/>
              <a:t>Combination of above</a:t>
            </a:r>
          </a:p>
          <a:p>
            <a:pPr eaLnBrk="1" hangingPunct="1">
              <a:lnSpc>
                <a:spcPct val="80000"/>
              </a:lnSpc>
              <a:defRPr/>
            </a:pPr>
            <a:endParaRPr lang="en-US" sz="2800" dirty="0" smtClean="0"/>
          </a:p>
          <a:p>
            <a:pPr eaLnBrk="1" hangingPunct="1">
              <a:lnSpc>
                <a:spcPct val="80000"/>
              </a:lnSpc>
              <a:defRPr/>
            </a:pPr>
            <a:endParaRPr lang="en-US" sz="2800" dirty="0" smtClean="0"/>
          </a:p>
          <a:p>
            <a:pPr lvl="1" eaLnBrk="1" hangingPunct="1">
              <a:lnSpc>
                <a:spcPct val="80000"/>
              </a:lnSpc>
              <a:defRPr/>
            </a:pPr>
            <a:endParaRPr lang="en-US" sz="2400" dirty="0" smtClean="0"/>
          </a:p>
        </p:txBody>
      </p:sp>
      <p:pic>
        <p:nvPicPr>
          <p:cNvPr id="13316" name="Picture 4" descr="IMG_5744"/>
          <p:cNvPicPr>
            <a:picLocks noChangeAspect="1" noChangeArrowheads="1"/>
          </p:cNvPicPr>
          <p:nvPr/>
        </p:nvPicPr>
        <p:blipFill>
          <a:blip r:embed="rId5" cstate="print"/>
          <a:srcRect/>
          <a:stretch>
            <a:fillRect/>
          </a:stretch>
        </p:blipFill>
        <p:spPr bwMode="auto">
          <a:xfrm>
            <a:off x="5334000" y="762000"/>
            <a:ext cx="3505200" cy="3505200"/>
          </a:xfrm>
          <a:prstGeom prst="rect">
            <a:avLst/>
          </a:prstGeom>
          <a:noFill/>
          <a:ln w="9525">
            <a:noFill/>
            <a:miter lim="800000"/>
            <a:headEnd/>
            <a:tailEnd/>
          </a:ln>
        </p:spPr>
      </p:pic>
      <p:sp>
        <p:nvSpPr>
          <p:cNvPr id="13317" name="TextBox 1"/>
          <p:cNvSpPr txBox="1">
            <a:spLocks noChangeArrowheads="1"/>
          </p:cNvSpPr>
          <p:nvPr/>
        </p:nvSpPr>
        <p:spPr bwMode="auto">
          <a:xfrm>
            <a:off x="4876800" y="4419600"/>
            <a:ext cx="3962400" cy="1323975"/>
          </a:xfrm>
          <a:prstGeom prst="rect">
            <a:avLst/>
          </a:prstGeom>
          <a:noFill/>
          <a:ln w="9525">
            <a:solidFill>
              <a:srgbClr val="FF0000"/>
            </a:solidFill>
            <a:miter lim="800000"/>
            <a:headEnd/>
            <a:tailEnd/>
          </a:ln>
        </p:spPr>
        <p:txBody>
          <a:bodyPr>
            <a:spAutoFit/>
          </a:bodyPr>
          <a:lstStyle/>
          <a:p>
            <a:r>
              <a:rPr lang="en-US" altLang="en-US" sz="1600"/>
              <a:t>Remember that your marketing plans determine the crops you will grow … base your planting decisions on what your customers will buy and when they will buy it.  </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1042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762000" y="269875"/>
            <a:ext cx="8077200" cy="1143000"/>
          </a:xfrm>
        </p:spPr>
        <p:txBody>
          <a:bodyPr/>
          <a:lstStyle/>
          <a:p>
            <a:pPr eaLnBrk="1" hangingPunct="1"/>
            <a:r>
              <a:rPr altLang="en-US" smtClean="0"/>
              <a:t>Farmers Markets, for example …</a:t>
            </a:r>
          </a:p>
        </p:txBody>
      </p:sp>
      <p:sp>
        <p:nvSpPr>
          <p:cNvPr id="14339" name="Rectangle 3"/>
          <p:cNvSpPr>
            <a:spLocks noGrp="1" noChangeArrowheads="1"/>
          </p:cNvSpPr>
          <p:nvPr>
            <p:ph idx="1"/>
          </p:nvPr>
        </p:nvSpPr>
        <p:spPr>
          <a:xfrm>
            <a:off x="762000" y="1597025"/>
            <a:ext cx="8077200" cy="3279775"/>
          </a:xfrm>
        </p:spPr>
        <p:txBody>
          <a:bodyPr>
            <a:normAutofit fontScale="92500" lnSpcReduction="20000"/>
          </a:bodyPr>
          <a:lstStyle/>
          <a:p>
            <a:pPr eaLnBrk="1" hangingPunct="1">
              <a:lnSpc>
                <a:spcPct val="90000"/>
              </a:lnSpc>
              <a:defRPr/>
            </a:pPr>
            <a:r>
              <a:rPr lang="en-US" sz="2800" dirty="0" smtClean="0"/>
              <a:t>Appearances make a sale … make a neat and attractive display with </a:t>
            </a:r>
            <a:r>
              <a:rPr lang="en-US" sz="2800" u="sng" dirty="0" smtClean="0"/>
              <a:t>clean</a:t>
            </a:r>
            <a:r>
              <a:rPr lang="en-US" sz="2800" dirty="0" smtClean="0"/>
              <a:t>, high-quality produce</a:t>
            </a:r>
          </a:p>
          <a:p>
            <a:pPr eaLnBrk="1" hangingPunct="1">
              <a:lnSpc>
                <a:spcPct val="90000"/>
              </a:lnSpc>
              <a:defRPr/>
            </a:pPr>
            <a:r>
              <a:rPr lang="en-US" sz="2800" dirty="0" smtClean="0"/>
              <a:t>Quality leads to loyal customers</a:t>
            </a:r>
          </a:p>
          <a:p>
            <a:pPr eaLnBrk="1" hangingPunct="1">
              <a:lnSpc>
                <a:spcPct val="90000"/>
              </a:lnSpc>
              <a:defRPr/>
            </a:pPr>
            <a:r>
              <a:rPr lang="en-US" sz="2800" dirty="0" smtClean="0"/>
              <a:t>Clearly mark prices</a:t>
            </a:r>
          </a:p>
          <a:p>
            <a:pPr eaLnBrk="1" hangingPunct="1">
              <a:lnSpc>
                <a:spcPct val="90000"/>
              </a:lnSpc>
              <a:defRPr/>
            </a:pPr>
            <a:r>
              <a:rPr lang="en-US" sz="2800" dirty="0" smtClean="0"/>
              <a:t>Provide as wide variety of produce as practical</a:t>
            </a:r>
          </a:p>
          <a:p>
            <a:pPr eaLnBrk="1" hangingPunct="1">
              <a:lnSpc>
                <a:spcPct val="90000"/>
              </a:lnSpc>
              <a:defRPr/>
            </a:pPr>
            <a:r>
              <a:rPr lang="en-US" sz="2800" dirty="0" smtClean="0"/>
              <a:t>Be friendly, clean, and courteous when at display</a:t>
            </a:r>
          </a:p>
          <a:p>
            <a:pPr eaLnBrk="1" hangingPunct="1">
              <a:lnSpc>
                <a:spcPct val="90000"/>
              </a:lnSpc>
              <a:defRPr/>
            </a:pPr>
            <a:r>
              <a:rPr lang="en-US" sz="2800" dirty="0" smtClean="0"/>
              <a:t>Overhead shelter helps</a:t>
            </a:r>
          </a:p>
          <a:p>
            <a:pPr eaLnBrk="1" hangingPunct="1">
              <a:lnSpc>
                <a:spcPct val="90000"/>
              </a:lnSpc>
              <a:defRPr/>
            </a:pPr>
            <a:r>
              <a:rPr lang="en-US" sz="2800" dirty="0" smtClean="0"/>
              <a:t>Provide samples??</a:t>
            </a:r>
          </a:p>
          <a:p>
            <a:pPr eaLnBrk="1" hangingPunct="1">
              <a:lnSpc>
                <a:spcPct val="90000"/>
              </a:lnSpc>
              <a:defRPr/>
            </a:pPr>
            <a:r>
              <a:rPr lang="en-US" sz="2800" dirty="0" smtClean="0"/>
              <a:t>Provide recipes and preparation tips</a:t>
            </a:r>
          </a:p>
          <a:p>
            <a:pPr eaLnBrk="1" hangingPunct="1">
              <a:lnSpc>
                <a:spcPct val="90000"/>
              </a:lnSpc>
              <a:defRPr/>
            </a:pPr>
            <a:endParaRPr lang="en-US" sz="2800" dirty="0" smtClean="0"/>
          </a:p>
        </p:txBody>
      </p:sp>
      <p:sp>
        <p:nvSpPr>
          <p:cNvPr id="14340" name="TextBox 1"/>
          <p:cNvSpPr txBox="1">
            <a:spLocks noChangeArrowheads="1"/>
          </p:cNvSpPr>
          <p:nvPr/>
        </p:nvSpPr>
        <p:spPr bwMode="auto">
          <a:xfrm>
            <a:off x="914400" y="4953000"/>
            <a:ext cx="5486400" cy="1200150"/>
          </a:xfrm>
          <a:prstGeom prst="rect">
            <a:avLst/>
          </a:prstGeom>
          <a:noFill/>
          <a:ln w="6350">
            <a:solidFill>
              <a:srgbClr val="FF0000"/>
            </a:solidFill>
            <a:miter lim="800000"/>
            <a:headEnd/>
            <a:tailEnd/>
          </a:ln>
        </p:spPr>
        <p:txBody>
          <a:bodyPr>
            <a:spAutoFit/>
          </a:bodyPr>
          <a:lstStyle/>
          <a:p>
            <a:r>
              <a:rPr lang="en-US" altLang="en-US"/>
              <a:t>Be aware of and follow regulations … market rules, insurance, health department rules, certification for scales, measurements for containers (small and large versus quart, ½-peck, and peck), sales tax!!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8034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762000" y="269875"/>
            <a:ext cx="8077200" cy="1143000"/>
          </a:xfrm>
        </p:spPr>
        <p:txBody>
          <a:bodyPr/>
          <a:lstStyle/>
          <a:p>
            <a:r>
              <a:rPr smtClean="0"/>
              <a:t>Conventional vs. Organic</a:t>
            </a:r>
          </a:p>
        </p:txBody>
      </p:sp>
      <p:sp>
        <p:nvSpPr>
          <p:cNvPr id="3" name="Content Placeholder 2"/>
          <p:cNvSpPr>
            <a:spLocks noGrp="1"/>
          </p:cNvSpPr>
          <p:nvPr>
            <p:ph idx="1"/>
          </p:nvPr>
        </p:nvSpPr>
        <p:spPr>
          <a:xfrm>
            <a:off x="762000" y="1597025"/>
            <a:ext cx="5562600" cy="4297363"/>
          </a:xfrm>
        </p:spPr>
        <p:txBody>
          <a:bodyPr>
            <a:normAutofit fontScale="85000" lnSpcReduction="10000"/>
          </a:bodyPr>
          <a:lstStyle/>
          <a:p>
            <a:pPr>
              <a:defRPr/>
            </a:pPr>
            <a:r>
              <a:rPr lang="en-US" dirty="0" smtClean="0"/>
              <a:t>Usually </a:t>
            </a:r>
            <a:r>
              <a:rPr lang="en-US" dirty="0"/>
              <a:t>a decision based on personal opinions</a:t>
            </a:r>
          </a:p>
          <a:p>
            <a:pPr eaLnBrk="1" hangingPunct="1">
              <a:defRPr/>
            </a:pPr>
            <a:r>
              <a:rPr lang="en-US" dirty="0"/>
              <a:t>Organic crops usually command higher </a:t>
            </a:r>
            <a:r>
              <a:rPr lang="en-US" dirty="0" smtClean="0"/>
              <a:t>prices but have lower yields</a:t>
            </a:r>
            <a:endParaRPr lang="en-US" dirty="0"/>
          </a:p>
          <a:p>
            <a:pPr eaLnBrk="1" hangingPunct="1">
              <a:defRPr/>
            </a:pPr>
            <a:r>
              <a:rPr lang="en-US" dirty="0"/>
              <a:t>Producing crops organically usually is more </a:t>
            </a:r>
            <a:r>
              <a:rPr lang="en-US" dirty="0" smtClean="0"/>
              <a:t>expensive and labor intensive.</a:t>
            </a:r>
            <a:endParaRPr lang="en-US" dirty="0"/>
          </a:p>
          <a:p>
            <a:pPr eaLnBrk="1" hangingPunct="1">
              <a:defRPr/>
            </a:pPr>
            <a:r>
              <a:rPr lang="en-US" dirty="0"/>
              <a:t>Certification is required if annual sales exceed $5,000 and you identify your produce as </a:t>
            </a:r>
            <a:r>
              <a:rPr lang="en-US" u="sng" dirty="0"/>
              <a:t>Organic</a:t>
            </a:r>
            <a:r>
              <a:rPr lang="en-US" dirty="0"/>
              <a:t>.  </a:t>
            </a:r>
          </a:p>
          <a:p>
            <a:pPr marL="457200" lvl="1" indent="0">
              <a:buFont typeface="Arial" charset="0"/>
              <a:buNone/>
              <a:defRPr/>
            </a:pPr>
            <a:endParaRPr lang="en-US" dirty="0"/>
          </a:p>
        </p:txBody>
      </p:sp>
      <p:pic>
        <p:nvPicPr>
          <p:cNvPr id="15364" name="Picture 4" descr="IMG_5742"/>
          <p:cNvPicPr>
            <a:picLocks noChangeAspect="1" noChangeArrowheads="1"/>
          </p:cNvPicPr>
          <p:nvPr/>
        </p:nvPicPr>
        <p:blipFill>
          <a:blip r:embed="rId5" cstate="print"/>
          <a:srcRect/>
          <a:stretch>
            <a:fillRect/>
          </a:stretch>
        </p:blipFill>
        <p:spPr bwMode="auto">
          <a:xfrm>
            <a:off x="6400800" y="2286000"/>
            <a:ext cx="2590800" cy="221615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6435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itle 1"/>
          <p:cNvSpPr>
            <a:spLocks noGrp="1"/>
          </p:cNvSpPr>
          <p:nvPr>
            <p:ph type="title"/>
          </p:nvPr>
        </p:nvSpPr>
        <p:spPr>
          <a:xfrm>
            <a:off x="228600" y="152400"/>
            <a:ext cx="3048000" cy="533400"/>
          </a:xfrm>
        </p:spPr>
        <p:txBody>
          <a:bodyPr/>
          <a:lstStyle/>
          <a:p>
            <a:r>
              <a:rPr altLang="en-US" sz="2400" smtClean="0">
                <a:hlinkClick r:id="rId5"/>
              </a:rPr>
              <a:t>http://eorganic.info/</a:t>
            </a:r>
            <a:r>
              <a:rPr altLang="en-US" sz="2400" smtClean="0"/>
              <a:t> </a:t>
            </a:r>
          </a:p>
        </p:txBody>
      </p:sp>
      <p:pic>
        <p:nvPicPr>
          <p:cNvPr id="16387" name="Picture 3" descr="eOrganic - Mozilla Firefox"/>
          <p:cNvPicPr>
            <a:picLocks noChangeAspect="1"/>
          </p:cNvPicPr>
          <p:nvPr/>
        </p:nvPicPr>
        <p:blipFill>
          <a:blip r:embed="rId6" cstate="print"/>
          <a:srcRect l="11125" t="18398" r="12000" b="1633"/>
          <a:stretch>
            <a:fillRect/>
          </a:stretch>
        </p:blipFill>
        <p:spPr bwMode="auto">
          <a:xfrm>
            <a:off x="304800" y="609600"/>
            <a:ext cx="5257800" cy="3816350"/>
          </a:xfrm>
          <a:prstGeom prst="rect">
            <a:avLst/>
          </a:prstGeom>
          <a:noFill/>
          <a:ln w="9525">
            <a:noFill/>
            <a:miter lim="800000"/>
            <a:headEnd/>
            <a:tailEnd/>
          </a:ln>
        </p:spPr>
      </p:pic>
      <p:pic>
        <p:nvPicPr>
          <p:cNvPr id="16388" name="Picture 4" descr="Mozilla Firefox"/>
          <p:cNvPicPr>
            <a:picLocks noChangeAspect="1"/>
          </p:cNvPicPr>
          <p:nvPr/>
        </p:nvPicPr>
        <p:blipFill>
          <a:blip r:embed="rId7" cstate="print"/>
          <a:srcRect l="7875" t="21875" r="10374" b="51971"/>
          <a:stretch>
            <a:fillRect/>
          </a:stretch>
        </p:blipFill>
        <p:spPr bwMode="auto">
          <a:xfrm>
            <a:off x="1447800" y="5132388"/>
            <a:ext cx="7475538" cy="1668462"/>
          </a:xfrm>
          <a:prstGeom prst="rect">
            <a:avLst/>
          </a:prstGeom>
          <a:noFill/>
          <a:ln w="9525">
            <a:noFill/>
            <a:miter lim="800000"/>
            <a:headEnd/>
            <a:tailEnd/>
          </a:ln>
        </p:spPr>
      </p:pic>
      <p:sp>
        <p:nvSpPr>
          <p:cNvPr id="16389" name="TextBox 5"/>
          <p:cNvSpPr txBox="1">
            <a:spLocks noChangeArrowheads="1"/>
          </p:cNvSpPr>
          <p:nvPr/>
        </p:nvSpPr>
        <p:spPr bwMode="auto">
          <a:xfrm>
            <a:off x="5334000" y="4627563"/>
            <a:ext cx="3551238" cy="369887"/>
          </a:xfrm>
          <a:prstGeom prst="rect">
            <a:avLst/>
          </a:prstGeom>
          <a:noFill/>
          <a:ln w="9525">
            <a:noFill/>
            <a:miter lim="800000"/>
            <a:headEnd/>
            <a:tailEnd/>
          </a:ln>
        </p:spPr>
        <p:txBody>
          <a:bodyPr>
            <a:spAutoFit/>
          </a:bodyPr>
          <a:lstStyle/>
          <a:p>
            <a:r>
              <a:rPr lang="en-US" altLang="en-US">
                <a:hlinkClick r:id="rId8"/>
              </a:rPr>
              <a:t>http://illinoisorganicgrowers.org/</a:t>
            </a:r>
            <a:r>
              <a:rPr lang="en-US" altLang="en-US"/>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p:transition spd="slow" advTm="788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762000" y="269875"/>
            <a:ext cx="8077200" cy="1143000"/>
          </a:xfrm>
        </p:spPr>
        <p:txBody>
          <a:bodyPr/>
          <a:lstStyle/>
          <a:p>
            <a:r>
              <a:rPr smtClean="0"/>
              <a:t>Equipment</a:t>
            </a:r>
          </a:p>
        </p:txBody>
      </p:sp>
      <p:sp>
        <p:nvSpPr>
          <p:cNvPr id="17411" name="Content Placeholder 2"/>
          <p:cNvSpPr>
            <a:spLocks noGrp="1"/>
          </p:cNvSpPr>
          <p:nvPr>
            <p:ph idx="1"/>
          </p:nvPr>
        </p:nvSpPr>
        <p:spPr>
          <a:xfrm>
            <a:off x="762000" y="1597025"/>
            <a:ext cx="8077200" cy="4297363"/>
          </a:xfrm>
        </p:spPr>
        <p:txBody>
          <a:bodyPr/>
          <a:lstStyle/>
          <a:p>
            <a:r>
              <a:rPr lang="en-US" dirty="0" smtClean="0"/>
              <a:t>Equipment needs vary with the size of the operation.  A small operation might require hand tools and a tiller while a large operation would have multiple tractors, tillage implements, </a:t>
            </a:r>
            <a:r>
              <a:rPr lang="en-US" dirty="0" err="1" smtClean="0"/>
              <a:t>transplanter</a:t>
            </a:r>
            <a:r>
              <a:rPr lang="en-US" dirty="0" smtClean="0"/>
              <a:t>, planter, sprayer, plastic mulch layer, etc.</a:t>
            </a:r>
          </a:p>
          <a:p>
            <a:r>
              <a:rPr lang="en-US" dirty="0" smtClean="0"/>
              <a:t>Greenhouses and high tunnels </a:t>
            </a:r>
          </a:p>
          <a:p>
            <a:pPr marL="457200" lvl="1" indent="0">
              <a:buFont typeface="Arial" charset="0"/>
              <a:buNone/>
            </a:pPr>
            <a:r>
              <a:rPr lang="en-US" dirty="0" smtClean="0"/>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5689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762000" y="269875"/>
            <a:ext cx="8077200" cy="1143000"/>
          </a:xfrm>
        </p:spPr>
        <p:txBody>
          <a:bodyPr/>
          <a:lstStyle/>
          <a:p>
            <a:r>
              <a:rPr smtClean="0"/>
              <a:t>Basic Field Equipment</a:t>
            </a:r>
          </a:p>
        </p:txBody>
      </p:sp>
      <p:sp>
        <p:nvSpPr>
          <p:cNvPr id="3" name="Content Placeholder 2"/>
          <p:cNvSpPr>
            <a:spLocks noGrp="1"/>
          </p:cNvSpPr>
          <p:nvPr>
            <p:ph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2">
            <a:normAutofit lnSpcReduction="10000"/>
          </a:bodyPr>
          <a:lstStyle/>
          <a:p>
            <a:pPr>
              <a:defRPr/>
            </a:pPr>
            <a:r>
              <a:rPr lang="en-US" dirty="0" smtClean="0"/>
              <a:t>Hand tools (hoes, shovels, </a:t>
            </a:r>
            <a:r>
              <a:rPr lang="en-US" dirty="0" err="1" smtClean="0"/>
              <a:t>etc</a:t>
            </a:r>
            <a:r>
              <a:rPr lang="en-US" dirty="0" smtClean="0"/>
              <a:t>)</a:t>
            </a:r>
          </a:p>
          <a:p>
            <a:pPr>
              <a:defRPr/>
            </a:pPr>
            <a:r>
              <a:rPr lang="en-US" dirty="0" smtClean="0"/>
              <a:t>Tiller (Walk-behind, or tractor mounted)</a:t>
            </a:r>
          </a:p>
          <a:p>
            <a:pPr>
              <a:defRPr/>
            </a:pPr>
            <a:r>
              <a:rPr lang="en-US" dirty="0" smtClean="0"/>
              <a:t>Tractor</a:t>
            </a:r>
          </a:p>
          <a:p>
            <a:pPr>
              <a:defRPr/>
            </a:pPr>
            <a:r>
              <a:rPr lang="en-US" dirty="0" smtClean="0"/>
              <a:t>Planter</a:t>
            </a:r>
          </a:p>
          <a:p>
            <a:pPr>
              <a:defRPr/>
            </a:pPr>
            <a:r>
              <a:rPr lang="en-US" dirty="0" smtClean="0"/>
              <a:t>Plastic mulch layer</a:t>
            </a:r>
          </a:p>
          <a:p>
            <a:pPr>
              <a:defRPr/>
            </a:pPr>
            <a:r>
              <a:rPr lang="en-US" dirty="0" err="1" smtClean="0"/>
              <a:t>Transplanter</a:t>
            </a:r>
            <a:endParaRPr lang="en-US" dirty="0" smtClean="0"/>
          </a:p>
          <a:p>
            <a:pPr>
              <a:defRPr/>
            </a:pPr>
            <a:r>
              <a:rPr lang="en-US" dirty="0" smtClean="0"/>
              <a:t>Packing/washing equipment</a:t>
            </a:r>
          </a:p>
          <a:p>
            <a:pPr>
              <a:defRPr/>
            </a:pPr>
            <a:r>
              <a:rPr lang="en-US" dirty="0" smtClean="0"/>
              <a:t>Cultivator</a:t>
            </a:r>
          </a:p>
          <a:p>
            <a:pPr>
              <a:defRPr/>
            </a:pPr>
            <a:r>
              <a:rPr lang="en-US" dirty="0" smtClean="0"/>
              <a:t>Sprayer </a:t>
            </a:r>
          </a:p>
          <a:p>
            <a:pPr>
              <a:defRPr/>
            </a:pPr>
            <a:r>
              <a:rPr lang="en-US" dirty="0" smtClean="0"/>
              <a:t>Fertilizer Spreader</a:t>
            </a:r>
          </a:p>
          <a:p>
            <a:pPr>
              <a:defRPr/>
            </a:pPr>
            <a:r>
              <a:rPr lang="en-US" dirty="0" smtClean="0"/>
              <a:t>???</a:t>
            </a:r>
          </a:p>
          <a:p>
            <a:pPr>
              <a:defRPr/>
            </a:pPr>
            <a:r>
              <a:rPr lang="en-US" dirty="0" smtClean="0"/>
              <a:t>Engineer your own equipment!!!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10252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7" descr="317Y5F329YL"/>
          <p:cNvPicPr>
            <a:picLocks noChangeAspect="1" noChangeArrowheads="1"/>
          </p:cNvPicPr>
          <p:nvPr/>
        </p:nvPicPr>
        <p:blipFill>
          <a:blip r:embed="rId5" cstate="print"/>
          <a:srcRect/>
          <a:stretch>
            <a:fillRect/>
          </a:stretch>
        </p:blipFill>
        <p:spPr bwMode="auto">
          <a:xfrm>
            <a:off x="3476625" y="784225"/>
            <a:ext cx="2990850" cy="2990850"/>
          </a:xfrm>
          <a:prstGeom prst="rect">
            <a:avLst/>
          </a:prstGeom>
          <a:noFill/>
          <a:ln w="9525">
            <a:noFill/>
            <a:miter lim="800000"/>
            <a:headEnd/>
            <a:tailEnd/>
          </a:ln>
        </p:spPr>
      </p:pic>
      <p:pic>
        <p:nvPicPr>
          <p:cNvPr id="19459" name="Picture 5" descr="gby521_3b_nurseryhoe_e"/>
          <p:cNvPicPr>
            <a:picLocks noChangeAspect="1" noChangeArrowheads="1"/>
          </p:cNvPicPr>
          <p:nvPr/>
        </p:nvPicPr>
        <p:blipFill>
          <a:blip r:embed="rId6" cstate="print"/>
          <a:srcRect/>
          <a:stretch>
            <a:fillRect/>
          </a:stretch>
        </p:blipFill>
        <p:spPr bwMode="auto">
          <a:xfrm>
            <a:off x="5905500" y="382588"/>
            <a:ext cx="2857500" cy="2381250"/>
          </a:xfrm>
          <a:prstGeom prst="rect">
            <a:avLst/>
          </a:prstGeom>
          <a:noFill/>
          <a:ln w="9525">
            <a:noFill/>
            <a:miter lim="800000"/>
            <a:headEnd/>
            <a:tailEnd/>
          </a:ln>
        </p:spPr>
      </p:pic>
      <p:pic>
        <p:nvPicPr>
          <p:cNvPr id="19460" name="Picture 7" descr="PHOTO"/>
          <p:cNvPicPr>
            <a:picLocks noChangeAspect="1" noChangeArrowheads="1"/>
          </p:cNvPicPr>
          <p:nvPr/>
        </p:nvPicPr>
        <p:blipFill>
          <a:blip r:embed="rId7" cstate="print"/>
          <a:srcRect/>
          <a:stretch>
            <a:fillRect/>
          </a:stretch>
        </p:blipFill>
        <p:spPr bwMode="auto">
          <a:xfrm>
            <a:off x="685800" y="152400"/>
            <a:ext cx="3276600" cy="2387600"/>
          </a:xfrm>
          <a:prstGeom prst="rect">
            <a:avLst/>
          </a:prstGeom>
          <a:noFill/>
          <a:ln w="9525">
            <a:noFill/>
            <a:miter lim="800000"/>
            <a:headEnd/>
            <a:tailEnd/>
          </a:ln>
        </p:spPr>
      </p:pic>
      <p:pic>
        <p:nvPicPr>
          <p:cNvPr id="19461" name="Picture 11" descr="gby521_3e_warrenhoe_e"/>
          <p:cNvPicPr>
            <a:picLocks noChangeAspect="1" noChangeArrowheads="1"/>
          </p:cNvPicPr>
          <p:nvPr/>
        </p:nvPicPr>
        <p:blipFill>
          <a:blip r:embed="rId8" cstate="print"/>
          <a:srcRect/>
          <a:stretch>
            <a:fillRect/>
          </a:stretch>
        </p:blipFill>
        <p:spPr bwMode="auto">
          <a:xfrm>
            <a:off x="6153150" y="3592513"/>
            <a:ext cx="2857500" cy="2238375"/>
          </a:xfrm>
          <a:prstGeom prst="rect">
            <a:avLst/>
          </a:prstGeom>
          <a:noFill/>
          <a:ln w="9525">
            <a:noFill/>
            <a:miter lim="800000"/>
            <a:headEnd/>
            <a:tailEnd/>
          </a:ln>
        </p:spPr>
      </p:pic>
      <p:pic>
        <p:nvPicPr>
          <p:cNvPr id="19462" name="Picture 13" descr="PHOTO"/>
          <p:cNvPicPr>
            <a:picLocks noChangeAspect="1" noChangeArrowheads="1"/>
          </p:cNvPicPr>
          <p:nvPr/>
        </p:nvPicPr>
        <p:blipFill>
          <a:blip r:embed="rId9" cstate="print"/>
          <a:srcRect/>
          <a:stretch>
            <a:fillRect/>
          </a:stretch>
        </p:blipFill>
        <p:spPr bwMode="auto">
          <a:xfrm>
            <a:off x="917575" y="3433763"/>
            <a:ext cx="2728913" cy="2105025"/>
          </a:xfrm>
          <a:prstGeom prst="rect">
            <a:avLst/>
          </a:prstGeom>
          <a:noFill/>
          <a:ln w="9525">
            <a:noFill/>
            <a:miter lim="800000"/>
            <a:headEnd/>
            <a:tailEnd/>
          </a:ln>
        </p:spPr>
      </p:pic>
      <p:sp>
        <p:nvSpPr>
          <p:cNvPr id="43015" name="Rectangle 14"/>
          <p:cNvSpPr>
            <a:spLocks noChangeArrowheads="1"/>
          </p:cNvSpPr>
          <p:nvPr/>
        </p:nvSpPr>
        <p:spPr bwMode="auto">
          <a:xfrm>
            <a:off x="701675" y="5389563"/>
            <a:ext cx="3535363" cy="1108075"/>
          </a:xfrm>
          <a:prstGeom prst="rect">
            <a:avLst/>
          </a:prstGeom>
          <a:solidFill>
            <a:schemeClr val="tx2">
              <a:lumMod val="40000"/>
              <a:lumOff val="60000"/>
            </a:schemeClr>
          </a:solidFill>
          <a:ln>
            <a:noFill/>
          </a:ln>
        </p:spPr>
        <p:txBody>
          <a:bodyPr lIns="0" tIns="128547" rIns="0" bIns="128547" anchor="ctr">
            <a:spAutoFit/>
          </a:bodyPr>
          <a:lstStyle/>
          <a:p>
            <a:pPr eaLnBrk="1" hangingPunct="1">
              <a:defRPr/>
            </a:pPr>
            <a:r>
              <a:rPr lang="en-US" altLang="en-US" sz="1400" dirty="0">
                <a:latin typeface="Arial" charset="0"/>
              </a:rPr>
              <a:t>This one is sharpened on the sides as well as the bottom. Loosening the soil and slicing through weeds is a snap. Because of the wide blade, it works well for grading, too </a:t>
            </a:r>
          </a:p>
        </p:txBody>
      </p:sp>
      <p:sp>
        <p:nvSpPr>
          <p:cNvPr id="43016" name="Rectangle 15"/>
          <p:cNvSpPr>
            <a:spLocks noChangeArrowheads="1"/>
          </p:cNvSpPr>
          <p:nvPr/>
        </p:nvSpPr>
        <p:spPr bwMode="auto">
          <a:xfrm>
            <a:off x="5429250" y="5024438"/>
            <a:ext cx="3581400" cy="730250"/>
          </a:xfrm>
          <a:prstGeom prst="rect">
            <a:avLst/>
          </a:prstGeom>
          <a:solidFill>
            <a:schemeClr val="tx2">
              <a:lumMod val="40000"/>
              <a:lumOff val="60000"/>
            </a:schemeClr>
          </a:solidFill>
          <a:ln>
            <a:noFill/>
          </a:ln>
        </p:spPr>
        <p:txBody>
          <a:bodyPr anchor="ctr">
            <a:spAutoFit/>
          </a:bodyPr>
          <a:lstStyle/>
          <a:p>
            <a:pPr eaLnBrk="1" hangingPunct="1">
              <a:defRPr/>
            </a:pPr>
            <a:r>
              <a:rPr lang="en-US" altLang="en-US" sz="1400">
                <a:latin typeface="Arial" charset="0"/>
              </a:rPr>
              <a:t>The triangular design is excellent for making furrows as well as for close weeding and cultivating. </a:t>
            </a:r>
          </a:p>
        </p:txBody>
      </p:sp>
      <p:sp>
        <p:nvSpPr>
          <p:cNvPr id="43017" name="Rectangle 16"/>
          <p:cNvSpPr>
            <a:spLocks noChangeArrowheads="1"/>
          </p:cNvSpPr>
          <p:nvPr/>
        </p:nvSpPr>
        <p:spPr bwMode="auto">
          <a:xfrm>
            <a:off x="612775" y="2174875"/>
            <a:ext cx="3338513" cy="730250"/>
          </a:xfrm>
          <a:prstGeom prst="rect">
            <a:avLst/>
          </a:prstGeom>
          <a:solidFill>
            <a:schemeClr val="tx2">
              <a:lumMod val="40000"/>
              <a:lumOff val="60000"/>
            </a:schemeClr>
          </a:solidFill>
          <a:ln>
            <a:noFill/>
          </a:ln>
        </p:spPr>
        <p:txBody>
          <a:bodyPr anchor="ctr">
            <a:spAutoFit/>
          </a:bodyPr>
          <a:lstStyle/>
          <a:p>
            <a:pPr eaLnBrk="1" hangingPunct="1">
              <a:defRPr/>
            </a:pPr>
            <a:r>
              <a:rPr lang="en-US" altLang="en-US" sz="1400" dirty="0">
                <a:latin typeface="Arial" charset="0"/>
              </a:rPr>
              <a:t>This is an old design with a perfectly curved blade and keen edge that's ideal for cutting weeds and roots</a:t>
            </a:r>
            <a:r>
              <a:rPr lang="en-US" altLang="en-US" sz="1000" dirty="0">
                <a:latin typeface="Arial" charset="0"/>
              </a:rPr>
              <a:t>. </a:t>
            </a:r>
          </a:p>
        </p:txBody>
      </p:sp>
      <p:sp>
        <p:nvSpPr>
          <p:cNvPr id="43018" name="Text Box 18"/>
          <p:cNvSpPr txBox="1">
            <a:spLocks noChangeArrowheads="1"/>
          </p:cNvSpPr>
          <p:nvPr/>
        </p:nvSpPr>
        <p:spPr bwMode="auto">
          <a:xfrm>
            <a:off x="3790950" y="3276600"/>
            <a:ext cx="2362200" cy="730250"/>
          </a:xfrm>
          <a:prstGeom prst="rect">
            <a:avLst/>
          </a:prstGeom>
          <a:solidFill>
            <a:schemeClr val="tx2">
              <a:lumMod val="40000"/>
              <a:lumOff val="60000"/>
            </a:schemeClr>
          </a:solidFill>
          <a:ln>
            <a:noFill/>
          </a:ln>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defRPr/>
            </a:pPr>
            <a:r>
              <a:rPr lang="en-US" altLang="en-US" sz="1400" dirty="0" smtClean="0">
                <a:latin typeface="Arial" charset="0"/>
              </a:rPr>
              <a:t>Circle hoe ideal for close weeding without harming crop</a:t>
            </a:r>
          </a:p>
        </p:txBody>
      </p:sp>
      <p:sp>
        <p:nvSpPr>
          <p:cNvPr id="43019" name="Text Box 19"/>
          <p:cNvSpPr txBox="1">
            <a:spLocks noChangeArrowheads="1"/>
          </p:cNvSpPr>
          <p:nvPr/>
        </p:nvSpPr>
        <p:spPr bwMode="auto">
          <a:xfrm>
            <a:off x="6286500" y="2406650"/>
            <a:ext cx="2438400" cy="730250"/>
          </a:xfrm>
          <a:prstGeom prst="rect">
            <a:avLst/>
          </a:prstGeom>
          <a:solidFill>
            <a:schemeClr val="tx2">
              <a:lumMod val="40000"/>
              <a:lumOff val="60000"/>
            </a:schemeClr>
          </a:solidFill>
          <a:ln>
            <a:noFill/>
          </a:ln>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defRPr/>
            </a:pPr>
            <a:r>
              <a:rPr lang="en-US" altLang="en-US" sz="1400" smtClean="0">
                <a:latin typeface="Arial" charset="0"/>
              </a:rPr>
              <a:t>I like the fact that the blade is not welded, but part of the entire head</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p:transition spd="slow" advTm="2626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599" y="-33338"/>
            <a:ext cx="8883649" cy="666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16854972"/>
      </p:ext>
    </p:extLst>
  </p:cSld>
  <p:clrMapOvr>
    <a:masterClrMapping/>
  </p:clrMapOvr>
  <p:transition spd="slow" advTm="5339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ernyhorse1.bmp"/>
          <p:cNvPicPr>
            <a:picLocks noChangeAspect="1"/>
          </p:cNvPicPr>
          <p:nvPr/>
        </p:nvPicPr>
        <p:blipFill>
          <a:blip r:embed="rId5" cstate="print"/>
          <a:stretch>
            <a:fillRect/>
          </a:stretch>
        </p:blipFill>
        <p:spPr>
          <a:xfrm>
            <a:off x="152400" y="0"/>
            <a:ext cx="4446357" cy="2971800"/>
          </a:xfrm>
          <a:prstGeom prst="rect">
            <a:avLst/>
          </a:prstGeom>
        </p:spPr>
      </p:pic>
      <p:pic>
        <p:nvPicPr>
          <p:cNvPr id="10" name="Picture 9" descr="bassspray2.bmp"/>
          <p:cNvPicPr>
            <a:picLocks noChangeAspect="1"/>
          </p:cNvPicPr>
          <p:nvPr/>
        </p:nvPicPr>
        <p:blipFill>
          <a:blip r:embed="rId6" cstate="print"/>
          <a:stretch>
            <a:fillRect/>
          </a:stretch>
        </p:blipFill>
        <p:spPr>
          <a:xfrm>
            <a:off x="4724400" y="152400"/>
            <a:ext cx="3598171" cy="2496317"/>
          </a:xfrm>
          <a:prstGeom prst="rect">
            <a:avLst/>
          </a:prstGeom>
        </p:spPr>
      </p:pic>
      <p:pic>
        <p:nvPicPr>
          <p:cNvPr id="12" name="Picture 11" descr="100_1503.JPG"/>
          <p:cNvPicPr>
            <a:picLocks noChangeAspect="1"/>
          </p:cNvPicPr>
          <p:nvPr/>
        </p:nvPicPr>
        <p:blipFill>
          <a:blip r:embed="rId7" cstate="print"/>
          <a:stretch>
            <a:fillRect/>
          </a:stretch>
        </p:blipFill>
        <p:spPr>
          <a:xfrm>
            <a:off x="3886200" y="2514600"/>
            <a:ext cx="4978400" cy="3733800"/>
          </a:xfrm>
          <a:prstGeom prst="rect">
            <a:avLst/>
          </a:prstGeom>
        </p:spPr>
      </p:pic>
      <p:pic>
        <p:nvPicPr>
          <p:cNvPr id="13" name="Picture 12" descr="MVC-005S.JPG"/>
          <p:cNvPicPr>
            <a:picLocks noChangeAspect="1"/>
          </p:cNvPicPr>
          <p:nvPr/>
        </p:nvPicPr>
        <p:blipFill>
          <a:blip r:embed="rId8" cstate="print"/>
          <a:stretch>
            <a:fillRect/>
          </a:stretch>
        </p:blipFill>
        <p:spPr>
          <a:xfrm>
            <a:off x="0" y="3200400"/>
            <a:ext cx="3657600" cy="27432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p:transition spd="slow" advTm="3330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762000" y="269875"/>
            <a:ext cx="8077200" cy="1143000"/>
          </a:xfrm>
        </p:spPr>
        <p:txBody>
          <a:bodyPr/>
          <a:lstStyle/>
          <a:p>
            <a:pPr eaLnBrk="1" hangingPunct="1"/>
            <a:r>
              <a:rPr altLang="en-US" smtClean="0"/>
              <a:t>Other Equipment Needs</a:t>
            </a:r>
          </a:p>
        </p:txBody>
      </p:sp>
      <p:sp>
        <p:nvSpPr>
          <p:cNvPr id="21507" name="Rectangle 3"/>
          <p:cNvSpPr>
            <a:spLocks noGrp="1" noChangeArrowheads="1"/>
          </p:cNvSpPr>
          <p:nvPr>
            <p:ph idx="1"/>
          </p:nvPr>
        </p:nvSpPr>
        <p:spPr>
          <a:xfrm>
            <a:off x="685800" y="1447800"/>
            <a:ext cx="8001000" cy="4419600"/>
          </a:xfrm>
        </p:spPr>
        <p:txBody>
          <a:bodyPr/>
          <a:lstStyle/>
          <a:p>
            <a:pPr eaLnBrk="1" hangingPunct="1">
              <a:lnSpc>
                <a:spcPct val="80000"/>
              </a:lnSpc>
            </a:pPr>
            <a:endParaRPr lang="en-US" sz="2400" dirty="0" smtClean="0"/>
          </a:p>
          <a:p>
            <a:pPr eaLnBrk="1" hangingPunct="1">
              <a:lnSpc>
                <a:spcPct val="80000"/>
              </a:lnSpc>
            </a:pPr>
            <a:r>
              <a:rPr lang="en-US" sz="2800" dirty="0" smtClean="0"/>
              <a:t>Soil thermometer</a:t>
            </a:r>
          </a:p>
          <a:p>
            <a:pPr lvl="1" eaLnBrk="1" hangingPunct="1">
              <a:lnSpc>
                <a:spcPct val="80000"/>
              </a:lnSpc>
            </a:pPr>
            <a:r>
              <a:rPr lang="en-US" sz="2400" dirty="0" smtClean="0"/>
              <a:t>Plant sh2 sweet corn at </a:t>
            </a:r>
            <a:r>
              <a:rPr lang="en-US" sz="2400" u="sng" dirty="0" smtClean="0"/>
              <a:t>&gt;</a:t>
            </a:r>
            <a:r>
              <a:rPr lang="en-US" sz="2400" dirty="0" smtClean="0"/>
              <a:t>65 degrees F</a:t>
            </a:r>
          </a:p>
          <a:p>
            <a:pPr eaLnBrk="1" hangingPunct="1">
              <a:lnSpc>
                <a:spcPct val="80000"/>
              </a:lnSpc>
            </a:pPr>
            <a:r>
              <a:rPr lang="en-US" sz="2800" dirty="0" smtClean="0"/>
              <a:t>Irrigation </a:t>
            </a:r>
          </a:p>
          <a:p>
            <a:pPr lvl="1" eaLnBrk="1" hangingPunct="1">
              <a:lnSpc>
                <a:spcPct val="80000"/>
              </a:lnSpc>
            </a:pPr>
            <a:r>
              <a:rPr lang="en-US" sz="2400" dirty="0" smtClean="0"/>
              <a:t>Supply lines, drip tape, back-flow preventer </a:t>
            </a:r>
          </a:p>
          <a:p>
            <a:pPr eaLnBrk="1" hangingPunct="1">
              <a:lnSpc>
                <a:spcPct val="80000"/>
              </a:lnSpc>
            </a:pPr>
            <a:r>
              <a:rPr lang="en-US" sz="2800" dirty="0" smtClean="0"/>
              <a:t>Harvest and marketing equipment</a:t>
            </a:r>
          </a:p>
          <a:p>
            <a:pPr lvl="1" eaLnBrk="1" hangingPunct="1">
              <a:lnSpc>
                <a:spcPct val="80000"/>
              </a:lnSpc>
            </a:pPr>
            <a:r>
              <a:rPr lang="en-US" sz="2400" dirty="0" smtClean="0"/>
              <a:t>Spade, knife, tubs, totes, cleaning, processing, packages</a:t>
            </a:r>
          </a:p>
          <a:p>
            <a:pPr eaLnBrk="1" hangingPunct="1">
              <a:lnSpc>
                <a:spcPct val="80000"/>
              </a:lnSpc>
            </a:pPr>
            <a:r>
              <a:rPr lang="en-US" sz="2800" dirty="0" smtClean="0"/>
              <a:t>Season Extension</a:t>
            </a:r>
          </a:p>
          <a:p>
            <a:pPr lvl="1" eaLnBrk="1" hangingPunct="1">
              <a:lnSpc>
                <a:spcPct val="80000"/>
              </a:lnSpc>
            </a:pPr>
            <a:r>
              <a:rPr lang="en-US" sz="2400" dirty="0" smtClean="0"/>
              <a:t>Row covers, High/low tunnels, cold frame</a:t>
            </a:r>
          </a:p>
          <a:p>
            <a:pPr eaLnBrk="1" hangingPunct="1">
              <a:lnSpc>
                <a:spcPct val="80000"/>
              </a:lnSpc>
            </a:pPr>
            <a:r>
              <a:rPr lang="en-US" sz="2800" dirty="0" smtClean="0"/>
              <a:t>Coolers</a:t>
            </a:r>
          </a:p>
          <a:p>
            <a:pPr lvl="1" eaLnBrk="1" hangingPunct="1">
              <a:lnSpc>
                <a:spcPct val="80000"/>
              </a:lnSpc>
            </a:pPr>
            <a:r>
              <a:rPr lang="en-US" sz="2400" dirty="0" smtClean="0"/>
              <a:t>Air conditioner with cool-bot, walk-in coolers</a:t>
            </a:r>
          </a:p>
          <a:p>
            <a:pPr eaLnBrk="1" hangingPunct="1">
              <a:lnSpc>
                <a:spcPct val="80000"/>
              </a:lnSpc>
            </a:pPr>
            <a:endParaRPr lang="en-US" sz="2800"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8869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1828800" y="1143000"/>
            <a:ext cx="6942138" cy="2590800"/>
          </a:xfrm>
        </p:spPr>
        <p:txBody>
          <a:bodyPr rtlCol="0">
            <a:normAutofit fontScale="90000"/>
          </a:bodyPr>
          <a:lstStyle/>
          <a:p>
            <a:pPr eaLnBrk="1" fontAlgn="auto" hangingPunct="1">
              <a:spcAft>
                <a:spcPts val="0"/>
              </a:spcAft>
              <a:defRPr/>
            </a:pPr>
            <a:r>
              <a:rPr sz="2000" dirty="0" smtClean="0"/>
              <a:t>Growing a New Generation </a:t>
            </a:r>
            <a:br>
              <a:rPr sz="2000" dirty="0" smtClean="0"/>
            </a:br>
            <a:r>
              <a:rPr sz="2000" dirty="0" smtClean="0"/>
              <a:t>of Illinois Fruit and Vegetable Farmers</a:t>
            </a:r>
            <a:r>
              <a:rPr sz="2800" dirty="0" smtClean="0"/>
              <a:t/>
            </a:r>
            <a:br>
              <a:rPr sz="2800" dirty="0" smtClean="0"/>
            </a:br>
            <a:r>
              <a:rPr sz="1800" b="0" cap="none" dirty="0">
                <a:solidFill>
                  <a:prstClr val="black"/>
                </a:solidFill>
              </a:rPr>
              <a:t>USDA NIFA Beginning Farmer and Rancher Development Program </a:t>
            </a:r>
            <a:br>
              <a:rPr sz="1800" b="0" cap="none" dirty="0">
                <a:solidFill>
                  <a:prstClr val="black"/>
                </a:solidFill>
              </a:rPr>
            </a:br>
            <a:r>
              <a:rPr sz="1300" b="0" cap="none" dirty="0">
                <a:solidFill>
                  <a:prstClr val="black"/>
                </a:solidFill>
              </a:rPr>
              <a:t>Grant # 2012-49400-19565</a:t>
            </a:r>
            <a:r>
              <a:rPr sz="2800" dirty="0"/>
              <a:t/>
            </a:r>
            <a:br>
              <a:rPr sz="2800" dirty="0"/>
            </a:br>
            <a:r>
              <a:rPr sz="2800" dirty="0" smtClean="0"/>
              <a:t/>
            </a:r>
            <a:br>
              <a:rPr sz="2800" dirty="0" smtClean="0"/>
            </a:br>
            <a:r>
              <a:rPr sz="3600" dirty="0" smtClean="0">
                <a:solidFill>
                  <a:schemeClr val="tx2">
                    <a:lumMod val="75000"/>
                  </a:schemeClr>
                </a:solidFill>
              </a:rPr>
              <a:t>Basics of Commercial Vegetable </a:t>
            </a:r>
            <a:r>
              <a:rPr sz="3600" dirty="0">
                <a:solidFill>
                  <a:schemeClr val="tx2">
                    <a:lumMod val="75000"/>
                  </a:schemeClr>
                </a:solidFill>
              </a:rPr>
              <a:t>Production </a:t>
            </a:r>
            <a:endParaRPr sz="4000" dirty="0">
              <a:solidFill>
                <a:schemeClr val="tx2">
                  <a:lumMod val="75000"/>
                </a:schemeClr>
              </a:solidFill>
            </a:endParaRPr>
          </a:p>
        </p:txBody>
      </p:sp>
      <p:pic>
        <p:nvPicPr>
          <p:cNvPr id="5123" name="Picture 2" descr="uiextlogo"/>
          <p:cNvPicPr>
            <a:picLocks noChangeAspect="1" noChangeArrowheads="1"/>
          </p:cNvPicPr>
          <p:nvPr/>
        </p:nvPicPr>
        <p:blipFill>
          <a:blip r:embed="rId7" cstate="print"/>
          <a:srcRect/>
          <a:stretch>
            <a:fillRect/>
          </a:stretch>
        </p:blipFill>
        <p:spPr bwMode="auto">
          <a:xfrm>
            <a:off x="6019800" y="152400"/>
            <a:ext cx="2819400" cy="733425"/>
          </a:xfrm>
          <a:prstGeom prst="rect">
            <a:avLst/>
          </a:prstGeom>
          <a:noFill/>
          <a:ln w="9525">
            <a:noFill/>
            <a:miter lim="800000"/>
            <a:headEnd/>
            <a:tailEnd/>
          </a:ln>
        </p:spPr>
      </p:pic>
      <p:sp>
        <p:nvSpPr>
          <p:cNvPr id="3" name="TextBox 2"/>
          <p:cNvSpPr txBox="1"/>
          <p:nvPr/>
        </p:nvSpPr>
        <p:spPr>
          <a:xfrm>
            <a:off x="5486400" y="4267200"/>
            <a:ext cx="3505200" cy="646331"/>
          </a:xfrm>
          <a:prstGeom prst="rect">
            <a:avLst/>
          </a:prstGeom>
          <a:noFill/>
        </p:spPr>
        <p:txBody>
          <a:bodyPr wrap="square" rtlCol="0">
            <a:spAutoFit/>
          </a:bodyPr>
          <a:lstStyle/>
          <a:p>
            <a:r>
              <a:rPr lang="en-US" dirty="0" smtClean="0"/>
              <a:t>Mike </a:t>
            </a:r>
            <a:r>
              <a:rPr lang="en-US" dirty="0" err="1" smtClean="0"/>
              <a:t>Roegge</a:t>
            </a:r>
            <a:r>
              <a:rPr lang="en-US" dirty="0" smtClean="0"/>
              <a:t>, J.D. Kindhart and </a:t>
            </a:r>
          </a:p>
          <a:p>
            <a:r>
              <a:rPr lang="en-US" dirty="0" smtClean="0"/>
              <a:t>Nathan </a:t>
            </a:r>
            <a:r>
              <a:rPr lang="en-US" dirty="0" err="1" smtClean="0"/>
              <a:t>Johanning</a:t>
            </a:r>
            <a:endParaRPr lang="en-US" dirty="0"/>
          </a:p>
        </p:txBody>
      </p:sp>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spd="slow" advTm="84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2" name="Group 2"/>
          <p:cNvGraphicFramePr>
            <a:graphicFrameLocks noGrp="1"/>
          </p:cNvGraphicFramePr>
          <p:nvPr/>
        </p:nvGraphicFramePr>
        <p:xfrm>
          <a:off x="2133600" y="43281600"/>
          <a:ext cx="2576511" cy="26502096"/>
        </p:xfrm>
        <a:graphic>
          <a:graphicData uri="http://schemas.openxmlformats.org/drawingml/2006/table">
            <a:tbl>
              <a:tblPr/>
              <a:tblGrid>
                <a:gridCol w="208238"/>
                <a:gridCol w="291480"/>
                <a:gridCol w="324879"/>
                <a:gridCol w="294516"/>
                <a:gridCol w="230754"/>
                <a:gridCol w="297552"/>
                <a:gridCol w="285407"/>
                <a:gridCol w="352205"/>
                <a:gridCol w="291480"/>
              </a:tblGrid>
              <a:tr h="944824">
                <a:tc gridSpan="9">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Book Antiqua" pitchFamily="18" charset="0"/>
                          <a:cs typeface="Arial" charset="0"/>
                        </a:rPr>
                        <a:t>Table 2. Estimated Equipment Needs for Various Sizes of Vegetable Farms.</a:t>
                      </a:r>
                      <a:endParaRPr kumimoji="0" lang="en-US" sz="1800" b="0" i="0" u="none" strike="noStrike" cap="none" normalizeH="0" baseline="0" dirty="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33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834557">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Book Antiqua" pitchFamily="18" charset="0"/>
                          <a:cs typeface="Arial" charset="0"/>
                        </a:rPr>
                        <a:t>Scale</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Book Antiqua" pitchFamily="18" charset="0"/>
                          <a:cs typeface="Arial" charset="0"/>
                        </a:rPr>
                        <a:t>Seed Starting</a:t>
                      </a:r>
                      <a:endParaRPr kumimoji="0" lang="en-US" sz="1800" b="0" i="0" u="none" strike="noStrike" cap="none" normalizeH="0" baseline="0" dirty="0" smtClean="0">
                        <a:ln>
                          <a:noFill/>
                        </a:ln>
                        <a:solidFill>
                          <a:schemeClr val="tx1"/>
                        </a:solidFill>
                        <a:effectLst/>
                        <a:latin typeface="Arial" charset="0"/>
                      </a:endParaRPr>
                    </a:p>
                  </a:txBody>
                  <a:tcPr marL="91419" marR="91419" marT="45698" marB="4569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Book Antiqua" pitchFamily="18" charset="0"/>
                          <a:cs typeface="Arial" charset="0"/>
                        </a:rPr>
                        <a:t>Power Source and Tillage</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Book Antiqua" pitchFamily="18" charset="0"/>
                          <a:cs typeface="Arial" charset="0"/>
                        </a:rPr>
                        <a:t>Direct Seeding</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Book Antiqua" pitchFamily="18" charset="0"/>
                          <a:cs typeface="Arial" charset="0"/>
                        </a:rPr>
                        <a:t>Production Equipment</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Book Antiqua" pitchFamily="18" charset="0"/>
                          <a:cs typeface="Arial" charset="0"/>
                        </a:rPr>
                        <a:t>Cultivation</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Book Antiqua" pitchFamily="18" charset="0"/>
                          <a:cs typeface="Arial" charset="0"/>
                        </a:rPr>
                        <a:t>Harvesting</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Book Antiqua" pitchFamily="18" charset="0"/>
                          <a:cs typeface="Arial" charset="0"/>
                        </a:rPr>
                        <a:t>Postharvest Handling</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Book Antiqua" pitchFamily="18" charset="0"/>
                          <a:cs typeface="Arial" charset="0"/>
                        </a:rPr>
                        <a:t>Delivery</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r>
              <a:tr h="4754769">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1-3 acres</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small hoop house, grow lights, planting trays</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rototiller or walking tractor, custom work</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Earthway seeder, Cyclone seeder</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Back-pack sprayer, irrigation, tools</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Wheel hoe, hand hoes, digging forks, spades</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Field knives, hand boxes, buckets, carts</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Bulk tank, canopy, packing containers</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Pickup with topper or van</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577717">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4-6 acres</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1000 sq. ft. greenhouse, cold frames, field tunnels, planting trays</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35-40 hp tractor, with creeper gear, power steering, high clearance</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Planet Jr. plate seeder</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1-row transplanter, irrigation, more tools</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Cultivating tractor (IH Super A or IH 140)</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Potato digger, bed lifter, wagon, more boxes, buckets</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Roller track conveyor, hand carts, walk-in cooler</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Cargo van</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68979">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7-10 acres</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Book Antiqua" pitchFamily="18" charset="0"/>
                          <a:cs typeface="Arial" charset="0"/>
                        </a:rPr>
                        <a:t>Additional cold frames, planting trays</a:t>
                      </a:r>
                      <a:endParaRPr kumimoji="0" lang="en-US" sz="1800" b="0" i="0" u="none" strike="noStrike" cap="none" normalizeH="0" baseline="0" dirty="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Book Antiqua" pitchFamily="18" charset="0"/>
                          <a:cs typeface="Arial" charset="0"/>
                        </a:rPr>
                        <a:t>40-60 </a:t>
                      </a:r>
                      <a:r>
                        <a:rPr kumimoji="0" lang="en-US" sz="900" b="0" i="0" u="none" strike="noStrike" cap="none" normalizeH="0" baseline="0" dirty="0" err="1" smtClean="0">
                          <a:ln>
                            <a:noFill/>
                          </a:ln>
                          <a:solidFill>
                            <a:schemeClr val="tx1"/>
                          </a:solidFill>
                          <a:effectLst/>
                          <a:latin typeface="Book Antiqua" pitchFamily="18" charset="0"/>
                          <a:cs typeface="Arial" charset="0"/>
                        </a:rPr>
                        <a:t>hp</a:t>
                      </a:r>
                      <a:r>
                        <a:rPr kumimoji="0" lang="en-US" sz="900" b="0" i="0" u="none" strike="noStrike" cap="none" normalizeH="0" baseline="0" dirty="0" smtClean="0">
                          <a:ln>
                            <a:noFill/>
                          </a:ln>
                          <a:solidFill>
                            <a:schemeClr val="tx1"/>
                          </a:solidFill>
                          <a:effectLst/>
                          <a:latin typeface="Book Antiqua" pitchFamily="18" charset="0"/>
                          <a:cs typeface="Arial" charset="0"/>
                        </a:rPr>
                        <a:t> tractor, chisel plow, </a:t>
                      </a:r>
                      <a:r>
                        <a:rPr kumimoji="0" lang="en-US" sz="900" b="0" i="0" u="none" strike="noStrike" cap="none" normalizeH="0" baseline="0" dirty="0" err="1" smtClean="0">
                          <a:ln>
                            <a:noFill/>
                          </a:ln>
                          <a:solidFill>
                            <a:schemeClr val="tx1"/>
                          </a:solidFill>
                          <a:effectLst/>
                          <a:latin typeface="Book Antiqua" pitchFamily="18" charset="0"/>
                          <a:cs typeface="Arial" charset="0"/>
                        </a:rPr>
                        <a:t>spader</a:t>
                      </a:r>
                      <a:endParaRPr kumimoji="0" lang="en-US" sz="1800" b="0" i="0" u="none" strike="noStrike" cap="none" normalizeH="0" baseline="0" dirty="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dirty="0" err="1" smtClean="0">
                          <a:ln>
                            <a:noFill/>
                          </a:ln>
                          <a:solidFill>
                            <a:schemeClr val="tx1"/>
                          </a:solidFill>
                          <a:effectLst/>
                          <a:latin typeface="Book Antiqua" pitchFamily="18" charset="0"/>
                          <a:cs typeface="Arial" charset="0"/>
                        </a:rPr>
                        <a:t>Stanhay</a:t>
                      </a:r>
                      <a:r>
                        <a:rPr kumimoji="0" lang="en-US" sz="900" b="0" i="0" u="none" strike="noStrike" cap="none" normalizeH="0" baseline="0" dirty="0" smtClean="0">
                          <a:ln>
                            <a:noFill/>
                          </a:ln>
                          <a:solidFill>
                            <a:schemeClr val="tx1"/>
                          </a:solidFill>
                          <a:effectLst/>
                          <a:latin typeface="Book Antiqua" pitchFamily="18" charset="0"/>
                          <a:cs typeface="Arial" charset="0"/>
                        </a:rPr>
                        <a:t> </a:t>
                      </a:r>
                      <a:r>
                        <a:rPr kumimoji="0" lang="en-US" sz="900" b="0" i="0" u="none" strike="noStrike" cap="none" normalizeH="0" baseline="0" dirty="0" err="1" smtClean="0">
                          <a:ln>
                            <a:noFill/>
                          </a:ln>
                          <a:solidFill>
                            <a:schemeClr val="tx1"/>
                          </a:solidFill>
                          <a:effectLst/>
                          <a:latin typeface="Book Antiqua" pitchFamily="18" charset="0"/>
                          <a:cs typeface="Arial" charset="0"/>
                        </a:rPr>
                        <a:t>preceision</a:t>
                      </a:r>
                      <a:r>
                        <a:rPr kumimoji="0" lang="en-US" sz="900" b="0" i="0" u="none" strike="noStrike" cap="none" normalizeH="0" baseline="0" dirty="0" smtClean="0">
                          <a:ln>
                            <a:noFill/>
                          </a:ln>
                          <a:solidFill>
                            <a:schemeClr val="tx1"/>
                          </a:solidFill>
                          <a:effectLst/>
                          <a:latin typeface="Book Antiqua" pitchFamily="18" charset="0"/>
                          <a:cs typeface="Arial" charset="0"/>
                        </a:rPr>
                        <a:t> belt seeder with belts</a:t>
                      </a:r>
                      <a:endParaRPr kumimoji="0" lang="en-US" sz="1800" b="0" i="0" u="none" strike="noStrike" cap="none" normalizeH="0" baseline="0" dirty="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2-row transplanter, sprayer, </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Tool bar implements: beet knives, basket weeder</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More field crates</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Barrel washer, spinner, pallet jack</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1 ton truck with refrigeration</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32087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20 + acres</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Book Antiqua" pitchFamily="18" charset="0"/>
                          <a:cs typeface="Arial" charset="0"/>
                        </a:rPr>
                        <a:t>2,000 sq. ft. greenhouse</a:t>
                      </a:r>
                      <a:endParaRPr kumimoji="0" lang="en-US" sz="1800" b="0" i="0" u="none" strike="noStrike" cap="none" normalizeH="0" baseline="0" dirty="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80 hp tractor with loader bucket and forks, compost spreader</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dirty="0" err="1" smtClean="0">
                          <a:ln>
                            <a:noFill/>
                          </a:ln>
                          <a:solidFill>
                            <a:schemeClr val="tx1"/>
                          </a:solidFill>
                          <a:effectLst/>
                          <a:latin typeface="Book Antiqua" pitchFamily="18" charset="0"/>
                          <a:cs typeface="Arial" charset="0"/>
                        </a:rPr>
                        <a:t>Nibex</a:t>
                      </a:r>
                      <a:r>
                        <a:rPr kumimoji="0" lang="en-US" sz="900" b="0" i="0" u="none" strike="noStrike" cap="none" normalizeH="0" baseline="0" dirty="0" smtClean="0">
                          <a:ln>
                            <a:noFill/>
                          </a:ln>
                          <a:solidFill>
                            <a:schemeClr val="tx1"/>
                          </a:solidFill>
                          <a:effectLst/>
                          <a:latin typeface="Book Antiqua" pitchFamily="18" charset="0"/>
                          <a:cs typeface="Arial" charset="0"/>
                        </a:rPr>
                        <a:t> or </a:t>
                      </a:r>
                      <a:r>
                        <a:rPr kumimoji="0" lang="en-US" sz="900" b="0" i="0" u="none" strike="noStrike" cap="none" normalizeH="0" baseline="0" dirty="0" err="1" smtClean="0">
                          <a:ln>
                            <a:noFill/>
                          </a:ln>
                          <a:solidFill>
                            <a:schemeClr val="tx1"/>
                          </a:solidFill>
                          <a:effectLst/>
                          <a:latin typeface="Book Antiqua" pitchFamily="18" charset="0"/>
                          <a:cs typeface="Arial" charset="0"/>
                        </a:rPr>
                        <a:t>Monosem</a:t>
                      </a:r>
                      <a:r>
                        <a:rPr kumimoji="0" lang="en-US" sz="900" b="0" i="0" u="none" strike="noStrike" cap="none" normalizeH="0" baseline="0" dirty="0" smtClean="0">
                          <a:ln>
                            <a:noFill/>
                          </a:ln>
                          <a:solidFill>
                            <a:schemeClr val="tx1"/>
                          </a:solidFill>
                          <a:effectLst/>
                          <a:latin typeface="Book Antiqua" pitchFamily="18" charset="0"/>
                          <a:cs typeface="Arial" charset="0"/>
                        </a:rPr>
                        <a:t> seeder</a:t>
                      </a:r>
                      <a:endParaRPr kumimoji="0" lang="en-US" sz="1800" b="0" i="0" u="none" strike="noStrike" cap="none" normalizeH="0" baseline="0" dirty="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Book Antiqua" pitchFamily="18" charset="0"/>
                          <a:cs typeface="Arial" charset="0"/>
                        </a:rPr>
                        <a:t>Irrigation, bed shaper, mulch layer</a:t>
                      </a:r>
                      <a:endParaRPr kumimoji="0" lang="en-US" sz="1800" b="0" i="0" u="none" strike="noStrike" cap="none" normalizeH="0" baseline="0" dirty="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Book Antiqua" pitchFamily="18" charset="0"/>
                          <a:cs typeface="Arial" charset="0"/>
                        </a:rPr>
                        <a:t>Sweeps (</a:t>
                      </a:r>
                      <a:r>
                        <a:rPr kumimoji="0" lang="en-US" sz="900" b="0" i="0" u="none" strike="noStrike" cap="none" normalizeH="0" baseline="0" dirty="0" err="1" smtClean="0">
                          <a:ln>
                            <a:noFill/>
                          </a:ln>
                          <a:solidFill>
                            <a:schemeClr val="tx1"/>
                          </a:solidFill>
                          <a:effectLst/>
                          <a:latin typeface="Book Antiqua" pitchFamily="18" charset="0"/>
                          <a:cs typeface="Arial" charset="0"/>
                        </a:rPr>
                        <a:t>Besserides</a:t>
                      </a:r>
                      <a:r>
                        <a:rPr kumimoji="0" lang="en-US" sz="900" b="0" i="0" u="none" strike="noStrike" cap="none" normalizeH="0" baseline="0" dirty="0" smtClean="0">
                          <a:ln>
                            <a:noFill/>
                          </a:ln>
                          <a:solidFill>
                            <a:schemeClr val="tx1"/>
                          </a:solidFill>
                          <a:effectLst/>
                          <a:latin typeface="Book Antiqua" pitchFamily="18" charset="0"/>
                          <a:cs typeface="Arial" charset="0"/>
                        </a:rPr>
                        <a:t>), </a:t>
                      </a:r>
                      <a:r>
                        <a:rPr kumimoji="0" lang="en-US" sz="900" b="0" i="0" u="none" strike="noStrike" cap="none" normalizeH="0" baseline="0" dirty="0" err="1" smtClean="0">
                          <a:ln>
                            <a:noFill/>
                          </a:ln>
                          <a:solidFill>
                            <a:schemeClr val="tx1"/>
                          </a:solidFill>
                          <a:effectLst/>
                          <a:latin typeface="Book Antiqua" pitchFamily="18" charset="0"/>
                          <a:cs typeface="Arial" charset="0"/>
                        </a:rPr>
                        <a:t>Buddingh</a:t>
                      </a:r>
                      <a:r>
                        <a:rPr kumimoji="0" lang="en-US" sz="900" b="0" i="0" u="none" strike="noStrike" cap="none" normalizeH="0" baseline="0" dirty="0" smtClean="0">
                          <a:ln>
                            <a:noFill/>
                          </a:ln>
                          <a:solidFill>
                            <a:schemeClr val="tx1"/>
                          </a:solidFill>
                          <a:effectLst/>
                          <a:latin typeface="Book Antiqua" pitchFamily="18" charset="0"/>
                          <a:cs typeface="Arial" charset="0"/>
                        </a:rPr>
                        <a:t> finger </a:t>
                      </a:r>
                      <a:r>
                        <a:rPr kumimoji="0" lang="en-US" sz="900" b="0" i="0" u="none" strike="noStrike" cap="none" normalizeH="0" baseline="0" dirty="0" err="1" smtClean="0">
                          <a:ln>
                            <a:noFill/>
                          </a:ln>
                          <a:solidFill>
                            <a:schemeClr val="tx1"/>
                          </a:solidFill>
                          <a:effectLst/>
                          <a:latin typeface="Book Antiqua" pitchFamily="18" charset="0"/>
                          <a:cs typeface="Arial" charset="0"/>
                        </a:rPr>
                        <a:t>weeders</a:t>
                      </a:r>
                      <a:r>
                        <a:rPr kumimoji="0" lang="en-US" sz="900" b="0" i="0" u="none" strike="noStrike" cap="none" normalizeH="0" baseline="0" dirty="0" smtClean="0">
                          <a:ln>
                            <a:noFill/>
                          </a:ln>
                          <a:solidFill>
                            <a:schemeClr val="tx1"/>
                          </a:solidFill>
                          <a:effectLst/>
                          <a:latin typeface="Book Antiqua" pitchFamily="18" charset="0"/>
                          <a:cs typeface="Arial" charset="0"/>
                        </a:rPr>
                        <a:t>, flame </a:t>
                      </a:r>
                      <a:r>
                        <a:rPr kumimoji="0" lang="en-US" sz="900" b="0" i="0" u="none" strike="noStrike" cap="none" normalizeH="0" baseline="0" dirty="0" err="1" smtClean="0">
                          <a:ln>
                            <a:noFill/>
                          </a:ln>
                          <a:solidFill>
                            <a:schemeClr val="tx1"/>
                          </a:solidFill>
                          <a:effectLst/>
                          <a:latin typeface="Book Antiqua" pitchFamily="18" charset="0"/>
                          <a:cs typeface="Arial" charset="0"/>
                        </a:rPr>
                        <a:t>weeder</a:t>
                      </a:r>
                      <a:r>
                        <a:rPr kumimoji="0" lang="en-US" sz="900" b="0" i="0" u="none" strike="noStrike" cap="none" normalizeH="0" baseline="0" dirty="0" smtClean="0">
                          <a:ln>
                            <a:noFill/>
                          </a:ln>
                          <a:solidFill>
                            <a:schemeClr val="tx1"/>
                          </a:solidFill>
                          <a:effectLst/>
                          <a:latin typeface="Book Antiqua" pitchFamily="18" charset="0"/>
                          <a:cs typeface="Arial" charset="0"/>
                        </a:rPr>
                        <a:t>, </a:t>
                      </a:r>
                      <a:r>
                        <a:rPr kumimoji="0" lang="en-US" sz="900" b="0" i="0" u="none" strike="noStrike" cap="none" normalizeH="0" baseline="0" dirty="0" err="1" smtClean="0">
                          <a:ln>
                            <a:noFill/>
                          </a:ln>
                          <a:solidFill>
                            <a:schemeClr val="tx1"/>
                          </a:solidFill>
                          <a:effectLst/>
                          <a:latin typeface="Book Antiqua" pitchFamily="18" charset="0"/>
                          <a:cs typeface="Arial" charset="0"/>
                        </a:rPr>
                        <a:t>potatoe</a:t>
                      </a:r>
                      <a:r>
                        <a:rPr kumimoji="0" lang="en-US" sz="900" b="0" i="0" u="none" strike="noStrike" cap="none" normalizeH="0" baseline="0" dirty="0" smtClean="0">
                          <a:ln>
                            <a:noFill/>
                          </a:ln>
                          <a:solidFill>
                            <a:schemeClr val="tx1"/>
                          </a:solidFill>
                          <a:effectLst/>
                          <a:latin typeface="Book Antiqua" pitchFamily="18" charset="0"/>
                          <a:cs typeface="Arial" charset="0"/>
                        </a:rPr>
                        <a:t> hiller, 2nd cultivating tractor </a:t>
                      </a:r>
                      <a:endParaRPr kumimoji="0" lang="en-US" sz="1800" b="0" i="0" u="none" strike="noStrike" cap="none" normalizeH="0" baseline="0" dirty="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Asa lift, harvest wagon</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Wash line, larger cooler, packing shed and loading dock</a:t>
                      </a:r>
                      <a:endParaRPr kumimoji="0" lang="en-US" sz="1800" b="0" i="0" u="none" strike="noStrike" cap="none" normalizeH="0" baseline="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Book Antiqua" pitchFamily="18" charset="0"/>
                          <a:cs typeface="Arial" charset="0"/>
                        </a:rPr>
                        <a:t>Refrigerated truck</a:t>
                      </a:r>
                      <a:endParaRPr kumimoji="0" lang="en-US" sz="1800" b="0" i="0" u="none" strike="noStrike" cap="none" normalizeH="0" baseline="0" dirty="0" smtClean="0">
                        <a:ln>
                          <a:noFill/>
                        </a:ln>
                        <a:solidFill>
                          <a:schemeClr val="tx1"/>
                        </a:solidFill>
                        <a:effectLst/>
                        <a:latin typeface="Arial" charset="0"/>
                      </a:endParaRPr>
                    </a:p>
                  </a:txBody>
                  <a:tcPr marL="91419" marR="91419"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2594" name="Picture 66"/>
          <p:cNvPicPr>
            <a:picLocks noChangeAspect="1" noChangeArrowheads="1"/>
          </p:cNvPicPr>
          <p:nvPr/>
        </p:nvPicPr>
        <p:blipFill>
          <a:blip r:embed="rId5" cstate="print"/>
          <a:srcRect/>
          <a:stretch>
            <a:fillRect/>
          </a:stretch>
        </p:blipFill>
        <p:spPr bwMode="auto">
          <a:xfrm>
            <a:off x="788988" y="5486400"/>
            <a:ext cx="3290887" cy="660400"/>
          </a:xfrm>
          <a:prstGeom prst="rect">
            <a:avLst/>
          </a:prstGeom>
          <a:noFill/>
          <a:ln w="9525">
            <a:noFill/>
            <a:miter lim="800000"/>
            <a:headEnd/>
            <a:tailEnd/>
          </a:ln>
        </p:spPr>
      </p:pic>
      <p:graphicFrame>
        <p:nvGraphicFramePr>
          <p:cNvPr id="4" name="Group 2"/>
          <p:cNvGraphicFramePr>
            <a:graphicFrameLocks noGrp="1"/>
          </p:cNvGraphicFramePr>
          <p:nvPr/>
        </p:nvGraphicFramePr>
        <p:xfrm>
          <a:off x="685800" y="34925"/>
          <a:ext cx="8229600" cy="5375275"/>
        </p:xfrm>
        <a:graphic>
          <a:graphicData uri="http://schemas.openxmlformats.org/drawingml/2006/table">
            <a:tbl>
              <a:tblPr/>
              <a:tblGrid>
                <a:gridCol w="463827"/>
                <a:gridCol w="927652"/>
                <a:gridCol w="1033946"/>
                <a:gridCol w="851175"/>
                <a:gridCol w="914400"/>
                <a:gridCol w="990600"/>
                <a:gridCol w="1066800"/>
                <a:gridCol w="1066800"/>
                <a:gridCol w="914400"/>
              </a:tblGrid>
              <a:tr h="392019">
                <a:tc gridSpan="9">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Book Antiqua" pitchFamily="18" charset="0"/>
                          <a:cs typeface="Arial" charset="0"/>
                        </a:rPr>
                        <a:t>Estimated Equipment Needs for Various Sizes of Vegetable Farms.</a:t>
                      </a:r>
                      <a:endParaRPr kumimoji="0" lang="en-US" sz="1800" b="0" i="0" u="none" strike="noStrike" cap="none" normalizeH="0" baseline="0" dirty="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33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58608">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Book Antiqua" pitchFamily="18" charset="0"/>
                          <a:cs typeface="Arial" charset="0"/>
                        </a:rPr>
                        <a:t>Scale</a:t>
                      </a:r>
                      <a:endParaRPr kumimoji="0" lang="en-US" sz="1800" b="0" i="0" u="none" strike="noStrike" cap="none" normalizeH="0" baseline="0" smtClean="0">
                        <a:ln>
                          <a:noFill/>
                        </a:ln>
                        <a:solidFill>
                          <a:schemeClr val="tx1"/>
                        </a:solidFill>
                        <a:effectLst/>
                        <a:latin typeface="Arial" charset="0"/>
                      </a:endParaRPr>
                    </a:p>
                  </a:txBody>
                  <a:tcPr marT="45701" marB="4570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Book Antiqua" pitchFamily="18" charset="0"/>
                          <a:cs typeface="Arial" charset="0"/>
                        </a:rPr>
                        <a:t>Seed Starting</a:t>
                      </a:r>
                      <a:endParaRPr kumimoji="0" lang="en-US" sz="1800" b="0" i="0" u="none" strike="noStrike" cap="none" normalizeH="0" baseline="0" smtClean="0">
                        <a:ln>
                          <a:noFill/>
                        </a:ln>
                        <a:solidFill>
                          <a:schemeClr val="tx1"/>
                        </a:solidFill>
                        <a:effectLst/>
                        <a:latin typeface="Arial" charset="0"/>
                      </a:endParaRPr>
                    </a:p>
                  </a:txBody>
                  <a:tcPr marT="45701" marB="4570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dirty="0" smtClean="0">
                          <a:ln>
                            <a:noFill/>
                          </a:ln>
                          <a:solidFill>
                            <a:schemeClr val="tx1"/>
                          </a:solidFill>
                          <a:effectLst/>
                          <a:latin typeface="Book Antiqua" pitchFamily="18" charset="0"/>
                          <a:cs typeface="Arial" charset="0"/>
                        </a:rPr>
                        <a:t>Power Source and Tillage</a:t>
                      </a:r>
                      <a:endParaRPr kumimoji="0" lang="en-US" sz="1800" b="0" i="0" u="none" strike="noStrike" cap="none" normalizeH="0" baseline="0" dirty="0" smtClean="0">
                        <a:ln>
                          <a:noFill/>
                        </a:ln>
                        <a:solidFill>
                          <a:schemeClr val="tx1"/>
                        </a:solidFill>
                        <a:effectLst/>
                        <a:latin typeface="Arial" charset="0"/>
                      </a:endParaRPr>
                    </a:p>
                  </a:txBody>
                  <a:tcPr marT="45701" marB="4570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Book Antiqua" pitchFamily="18" charset="0"/>
                          <a:cs typeface="Arial" charset="0"/>
                        </a:rPr>
                        <a:t>Direct Seeding</a:t>
                      </a:r>
                      <a:endParaRPr kumimoji="0" lang="en-US" sz="1800" b="0" i="0" u="none" strike="noStrike" cap="none" normalizeH="0" baseline="0" smtClean="0">
                        <a:ln>
                          <a:noFill/>
                        </a:ln>
                        <a:solidFill>
                          <a:schemeClr val="tx1"/>
                        </a:solidFill>
                        <a:effectLst/>
                        <a:latin typeface="Arial" charset="0"/>
                      </a:endParaRPr>
                    </a:p>
                  </a:txBody>
                  <a:tcPr marT="45701" marB="4570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Book Antiqua" pitchFamily="18" charset="0"/>
                          <a:cs typeface="Arial" charset="0"/>
                        </a:rPr>
                        <a:t>Production Equipment</a:t>
                      </a:r>
                      <a:endParaRPr kumimoji="0" lang="en-US" sz="1800" b="0" i="0" u="none" strike="noStrike" cap="none" normalizeH="0" baseline="0" smtClean="0">
                        <a:ln>
                          <a:noFill/>
                        </a:ln>
                        <a:solidFill>
                          <a:schemeClr val="tx1"/>
                        </a:solidFill>
                        <a:effectLst/>
                        <a:latin typeface="Arial" charset="0"/>
                      </a:endParaRPr>
                    </a:p>
                  </a:txBody>
                  <a:tcPr marT="45701" marB="4570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Book Antiqua" pitchFamily="18" charset="0"/>
                          <a:cs typeface="Arial" charset="0"/>
                        </a:rPr>
                        <a:t>Cultivation</a:t>
                      </a:r>
                      <a:endParaRPr kumimoji="0" lang="en-US" sz="1800" b="0" i="0" u="none" strike="noStrike" cap="none" normalizeH="0" baseline="0" smtClean="0">
                        <a:ln>
                          <a:noFill/>
                        </a:ln>
                        <a:solidFill>
                          <a:schemeClr val="tx1"/>
                        </a:solidFill>
                        <a:effectLst/>
                        <a:latin typeface="Arial" charset="0"/>
                      </a:endParaRPr>
                    </a:p>
                  </a:txBody>
                  <a:tcPr marT="45701" marB="4570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Book Antiqua" pitchFamily="18" charset="0"/>
                          <a:cs typeface="Arial" charset="0"/>
                        </a:rPr>
                        <a:t>Harvesting</a:t>
                      </a:r>
                      <a:endParaRPr kumimoji="0" lang="en-US" sz="1800" b="0" i="0" u="none" strike="noStrike" cap="none" normalizeH="0" baseline="0" smtClean="0">
                        <a:ln>
                          <a:noFill/>
                        </a:ln>
                        <a:solidFill>
                          <a:schemeClr val="tx1"/>
                        </a:solidFill>
                        <a:effectLst/>
                        <a:latin typeface="Arial" charset="0"/>
                      </a:endParaRPr>
                    </a:p>
                  </a:txBody>
                  <a:tcPr marT="45701" marB="4570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Book Antiqua" pitchFamily="18" charset="0"/>
                          <a:cs typeface="Arial" charset="0"/>
                        </a:rPr>
                        <a:t>Postharvest Handling</a:t>
                      </a:r>
                      <a:endParaRPr kumimoji="0" lang="en-US" sz="1800" b="0" i="0" u="none" strike="noStrike" cap="none" normalizeH="0" baseline="0" smtClean="0">
                        <a:ln>
                          <a:noFill/>
                        </a:ln>
                        <a:solidFill>
                          <a:schemeClr val="tx1"/>
                        </a:solidFill>
                        <a:effectLst/>
                        <a:latin typeface="Arial" charset="0"/>
                      </a:endParaRPr>
                    </a:p>
                  </a:txBody>
                  <a:tcPr marT="45701" marB="4570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1" i="0" u="none" strike="noStrike" cap="none" normalizeH="0" baseline="0" smtClean="0">
                          <a:ln>
                            <a:noFill/>
                          </a:ln>
                          <a:solidFill>
                            <a:schemeClr val="tx1"/>
                          </a:solidFill>
                          <a:effectLst/>
                          <a:latin typeface="Book Antiqua" pitchFamily="18" charset="0"/>
                          <a:cs typeface="Arial" charset="0"/>
                        </a:rPr>
                        <a:t>Delivery</a:t>
                      </a:r>
                      <a:endParaRPr kumimoji="0" lang="en-US" sz="1800" b="0" i="0" u="none" strike="noStrike" cap="none" normalizeH="0" baseline="0" smtClean="0">
                        <a:ln>
                          <a:noFill/>
                        </a:ln>
                        <a:solidFill>
                          <a:schemeClr val="tx1"/>
                        </a:solidFill>
                        <a:effectLst/>
                        <a:latin typeface="Arial" charset="0"/>
                      </a:endParaRPr>
                    </a:p>
                  </a:txBody>
                  <a:tcPr marT="45701" marB="45701"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r>
              <a:tr h="799742">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1-3 acres</a:t>
                      </a:r>
                      <a:endParaRPr kumimoji="0" lang="en-US" sz="1800" b="0" i="0" u="none" strike="noStrike" cap="none" normalizeH="0" baseline="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small hoop house, grow lights, planting trays</a:t>
                      </a:r>
                      <a:endParaRPr kumimoji="0" lang="en-US" sz="1800" b="0" i="0" u="none" strike="noStrike" cap="none" normalizeH="0" baseline="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Book Antiqua" pitchFamily="18" charset="0"/>
                          <a:cs typeface="Arial" charset="0"/>
                        </a:rPr>
                        <a:t>rototiller or walking tractor, custom work</a:t>
                      </a:r>
                      <a:endParaRPr kumimoji="0" lang="en-US" sz="1800" b="0" i="0" u="none" strike="noStrike" cap="none" normalizeH="0" baseline="0" dirty="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Earthway seeder, Cyclone seeder</a:t>
                      </a:r>
                      <a:endParaRPr kumimoji="0" lang="en-US" sz="1800" b="0" i="0" u="none" strike="noStrike" cap="none" normalizeH="0" baseline="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Back-pack sprayer, irrigation, tools</a:t>
                      </a:r>
                      <a:endParaRPr kumimoji="0" lang="en-US" sz="1800" b="0" i="0" u="none" strike="noStrike" cap="none" normalizeH="0" baseline="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Wheel hoe, hand hoes, digging forks, spades</a:t>
                      </a:r>
                      <a:endParaRPr kumimoji="0" lang="en-US" sz="1800" b="0" i="0" u="none" strike="noStrike" cap="none" normalizeH="0" baseline="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Field knives, hand boxes, buckets, carts</a:t>
                      </a:r>
                      <a:endParaRPr kumimoji="0" lang="en-US" sz="1800" b="0" i="0" u="none" strike="noStrike" cap="none" normalizeH="0" baseline="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Bulk tank, canopy, packing containers</a:t>
                      </a:r>
                      <a:endParaRPr kumimoji="0" lang="en-US" sz="1800" b="0" i="0" u="none" strike="noStrike" cap="none" normalizeH="0" baseline="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Pickup with topper or van</a:t>
                      </a:r>
                      <a:endParaRPr kumimoji="0" lang="en-US" sz="1800" b="0" i="0" u="none" strike="noStrike" cap="none" normalizeH="0" baseline="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82011">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4-6 acres</a:t>
                      </a:r>
                      <a:endParaRPr kumimoji="0" lang="en-US" sz="1800" b="0" i="0" u="none" strike="noStrike" cap="none" normalizeH="0" baseline="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1000 sq. ft. greenhouse, cold frames, field tunnels, planting trays</a:t>
                      </a:r>
                      <a:endParaRPr kumimoji="0" lang="en-US" sz="1800" b="0" i="0" u="none" strike="noStrike" cap="none" normalizeH="0" baseline="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35-40 hp tractor, with creeper gear, power steering, high clearance</a:t>
                      </a:r>
                      <a:endParaRPr kumimoji="0" lang="en-US" sz="1800" b="0" i="0" u="none" strike="noStrike" cap="none" normalizeH="0" baseline="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Planet Jr. plate seeder</a:t>
                      </a:r>
                      <a:endParaRPr kumimoji="0" lang="en-US" sz="1800" b="0" i="0" u="none" strike="noStrike" cap="none" normalizeH="0" baseline="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1-row transplanter, irrigation, more tools</a:t>
                      </a:r>
                      <a:endParaRPr kumimoji="0" lang="en-US" sz="1800" b="0" i="0" u="none" strike="noStrike" cap="none" normalizeH="0" baseline="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Cultivating tractor (IH Super A or IH 140)</a:t>
                      </a:r>
                      <a:endParaRPr kumimoji="0" lang="en-US" sz="1800" b="0" i="0" u="none" strike="noStrike" cap="none" normalizeH="0" baseline="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Potato digger, bed lifter, wagon, more boxes, buckets</a:t>
                      </a:r>
                      <a:endParaRPr kumimoji="0" lang="en-US" sz="1800" b="0" i="0" u="none" strike="noStrike" cap="none" normalizeH="0" baseline="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Roller track conveyor, hand carts, walk-in cooler</a:t>
                      </a:r>
                      <a:endParaRPr kumimoji="0" lang="en-US" sz="1800" b="0" i="0" u="none" strike="noStrike" cap="none" normalizeH="0" baseline="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Cargo van</a:t>
                      </a:r>
                      <a:endParaRPr kumimoji="0" lang="en-US" sz="1800" b="0" i="0" u="none" strike="noStrike" cap="none" normalizeH="0" baseline="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18552">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7-10 acres</a:t>
                      </a:r>
                      <a:endParaRPr kumimoji="0" lang="en-US" sz="1800" b="0" i="0" u="none" strike="noStrike" cap="none" normalizeH="0" baseline="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Additional cold frames, planting trays</a:t>
                      </a:r>
                      <a:endParaRPr kumimoji="0" lang="en-US" sz="1800" b="0" i="0" u="none" strike="noStrike" cap="none" normalizeH="0" baseline="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40-60 hp tractor, chisel plow, spader</a:t>
                      </a:r>
                      <a:endParaRPr kumimoji="0" lang="en-US" sz="1800" b="0" i="0" u="none" strike="noStrike" cap="none" normalizeH="0" baseline="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Stanhay preceision belt seeder with belts</a:t>
                      </a:r>
                      <a:endParaRPr kumimoji="0" lang="en-US" sz="1800" b="0" i="0" u="none" strike="noStrike" cap="none" normalizeH="0" baseline="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2-row transplanter, sprayer, </a:t>
                      </a:r>
                      <a:endParaRPr kumimoji="0" lang="en-US" sz="1800" b="0" i="0" u="none" strike="noStrike" cap="none" normalizeH="0" baseline="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Tool bar implements: beet knives, basket weeder</a:t>
                      </a:r>
                      <a:endParaRPr kumimoji="0" lang="en-US" sz="1800" b="0" i="0" u="none" strike="noStrike" cap="none" normalizeH="0" baseline="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Book Antiqua" pitchFamily="18" charset="0"/>
                          <a:cs typeface="Arial" charset="0"/>
                        </a:rPr>
                        <a:t>More field crates</a:t>
                      </a:r>
                      <a:endParaRPr kumimoji="0" lang="en-US" sz="1800" b="0" i="0" u="none" strike="noStrike" cap="none" normalizeH="0" baseline="0" dirty="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Barrel washer, spinner, pallet jack</a:t>
                      </a:r>
                      <a:endParaRPr kumimoji="0" lang="en-US" sz="1800" b="0" i="0" u="none" strike="noStrike" cap="none" normalizeH="0" baseline="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1 ton truck with refrigeration</a:t>
                      </a:r>
                      <a:endParaRPr kumimoji="0" lang="en-US" sz="1800" b="0" i="0" u="none" strike="noStrike" cap="none" normalizeH="0" baseline="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2434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20 + acres</a:t>
                      </a:r>
                      <a:endParaRPr kumimoji="0" lang="en-US" sz="1800" b="0" i="0" u="none" strike="noStrike" cap="none" normalizeH="0" baseline="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Book Antiqua" pitchFamily="18" charset="0"/>
                          <a:cs typeface="Arial" charset="0"/>
                        </a:rPr>
                        <a:t>2,000 sq. ft. greenhouse</a:t>
                      </a:r>
                      <a:endParaRPr kumimoji="0" lang="en-US" sz="1800" b="0" i="0" u="none" strike="noStrike" cap="none" normalizeH="0" baseline="0" dirty="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Book Antiqua" pitchFamily="18" charset="0"/>
                          <a:cs typeface="Arial" charset="0"/>
                        </a:rPr>
                        <a:t>80 </a:t>
                      </a:r>
                      <a:r>
                        <a:rPr kumimoji="0" lang="en-US" sz="900" b="0" i="0" u="none" strike="noStrike" cap="none" normalizeH="0" baseline="0" dirty="0" err="1" smtClean="0">
                          <a:ln>
                            <a:noFill/>
                          </a:ln>
                          <a:solidFill>
                            <a:schemeClr val="tx1"/>
                          </a:solidFill>
                          <a:effectLst/>
                          <a:latin typeface="Book Antiqua" pitchFamily="18" charset="0"/>
                          <a:cs typeface="Arial" charset="0"/>
                        </a:rPr>
                        <a:t>hp</a:t>
                      </a:r>
                      <a:r>
                        <a:rPr kumimoji="0" lang="en-US" sz="900" b="0" i="0" u="none" strike="noStrike" cap="none" normalizeH="0" baseline="0" dirty="0" smtClean="0">
                          <a:ln>
                            <a:noFill/>
                          </a:ln>
                          <a:solidFill>
                            <a:schemeClr val="tx1"/>
                          </a:solidFill>
                          <a:effectLst/>
                          <a:latin typeface="Book Antiqua" pitchFamily="18" charset="0"/>
                          <a:cs typeface="Arial" charset="0"/>
                        </a:rPr>
                        <a:t> tractor with loader bucket and forks, compost spreader</a:t>
                      </a:r>
                      <a:endParaRPr kumimoji="0" lang="en-US" sz="1800" b="0" i="0" u="none" strike="noStrike" cap="none" normalizeH="0" baseline="0" dirty="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chemeClr val="tx1"/>
                          </a:solidFill>
                          <a:effectLst/>
                          <a:latin typeface="Book Antiqua" pitchFamily="18" charset="0"/>
                          <a:cs typeface="Arial" charset="0"/>
                        </a:rPr>
                        <a:t>Nibex or Monosem seeder</a:t>
                      </a:r>
                      <a:endParaRPr kumimoji="0" lang="en-US" sz="1800" b="0" i="0" u="none" strike="noStrike" cap="none" normalizeH="0" baseline="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Book Antiqua" pitchFamily="18" charset="0"/>
                          <a:cs typeface="Arial" charset="0"/>
                        </a:rPr>
                        <a:t>Irrigation, bed shaper, mulch layer</a:t>
                      </a:r>
                      <a:endParaRPr kumimoji="0" lang="en-US" sz="1800" b="0" i="0" u="none" strike="noStrike" cap="none" normalizeH="0" baseline="0" dirty="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Book Antiqua" pitchFamily="18" charset="0"/>
                          <a:cs typeface="Arial" charset="0"/>
                        </a:rPr>
                        <a:t>Sweeps (</a:t>
                      </a:r>
                      <a:r>
                        <a:rPr kumimoji="0" lang="en-US" sz="900" b="0" i="0" u="none" strike="noStrike" cap="none" normalizeH="0" baseline="0" dirty="0" err="1" smtClean="0">
                          <a:ln>
                            <a:noFill/>
                          </a:ln>
                          <a:solidFill>
                            <a:schemeClr val="tx1"/>
                          </a:solidFill>
                          <a:effectLst/>
                          <a:latin typeface="Book Antiqua" pitchFamily="18" charset="0"/>
                          <a:cs typeface="Arial" charset="0"/>
                        </a:rPr>
                        <a:t>Besserides</a:t>
                      </a:r>
                      <a:r>
                        <a:rPr kumimoji="0" lang="en-US" sz="900" b="0" i="0" u="none" strike="noStrike" cap="none" normalizeH="0" baseline="0" dirty="0" smtClean="0">
                          <a:ln>
                            <a:noFill/>
                          </a:ln>
                          <a:solidFill>
                            <a:schemeClr val="tx1"/>
                          </a:solidFill>
                          <a:effectLst/>
                          <a:latin typeface="Book Antiqua" pitchFamily="18" charset="0"/>
                          <a:cs typeface="Arial" charset="0"/>
                        </a:rPr>
                        <a:t>), </a:t>
                      </a:r>
                      <a:r>
                        <a:rPr kumimoji="0" lang="en-US" sz="900" b="0" i="0" u="none" strike="noStrike" cap="none" normalizeH="0" baseline="0" dirty="0" err="1" smtClean="0">
                          <a:ln>
                            <a:noFill/>
                          </a:ln>
                          <a:solidFill>
                            <a:schemeClr val="tx1"/>
                          </a:solidFill>
                          <a:effectLst/>
                          <a:latin typeface="Book Antiqua" pitchFamily="18" charset="0"/>
                          <a:cs typeface="Arial" charset="0"/>
                        </a:rPr>
                        <a:t>Buddingh</a:t>
                      </a:r>
                      <a:r>
                        <a:rPr kumimoji="0" lang="en-US" sz="900" b="0" i="0" u="none" strike="noStrike" cap="none" normalizeH="0" baseline="0" dirty="0" smtClean="0">
                          <a:ln>
                            <a:noFill/>
                          </a:ln>
                          <a:solidFill>
                            <a:schemeClr val="tx1"/>
                          </a:solidFill>
                          <a:effectLst/>
                          <a:latin typeface="Book Antiqua" pitchFamily="18" charset="0"/>
                          <a:cs typeface="Arial" charset="0"/>
                        </a:rPr>
                        <a:t> finger </a:t>
                      </a:r>
                      <a:r>
                        <a:rPr kumimoji="0" lang="en-US" sz="900" b="0" i="0" u="none" strike="noStrike" cap="none" normalizeH="0" baseline="0" dirty="0" err="1" smtClean="0">
                          <a:ln>
                            <a:noFill/>
                          </a:ln>
                          <a:solidFill>
                            <a:schemeClr val="tx1"/>
                          </a:solidFill>
                          <a:effectLst/>
                          <a:latin typeface="Book Antiqua" pitchFamily="18" charset="0"/>
                          <a:cs typeface="Arial" charset="0"/>
                        </a:rPr>
                        <a:t>weeders</a:t>
                      </a:r>
                      <a:r>
                        <a:rPr kumimoji="0" lang="en-US" sz="900" b="0" i="0" u="none" strike="noStrike" cap="none" normalizeH="0" baseline="0" dirty="0" smtClean="0">
                          <a:ln>
                            <a:noFill/>
                          </a:ln>
                          <a:solidFill>
                            <a:schemeClr val="tx1"/>
                          </a:solidFill>
                          <a:effectLst/>
                          <a:latin typeface="Book Antiqua" pitchFamily="18" charset="0"/>
                          <a:cs typeface="Arial" charset="0"/>
                        </a:rPr>
                        <a:t>, flame </a:t>
                      </a:r>
                      <a:r>
                        <a:rPr kumimoji="0" lang="en-US" sz="900" b="0" i="0" u="none" strike="noStrike" cap="none" normalizeH="0" baseline="0" dirty="0" err="1" smtClean="0">
                          <a:ln>
                            <a:noFill/>
                          </a:ln>
                          <a:solidFill>
                            <a:schemeClr val="tx1"/>
                          </a:solidFill>
                          <a:effectLst/>
                          <a:latin typeface="Book Antiqua" pitchFamily="18" charset="0"/>
                          <a:cs typeface="Arial" charset="0"/>
                        </a:rPr>
                        <a:t>weeder</a:t>
                      </a:r>
                      <a:r>
                        <a:rPr kumimoji="0" lang="en-US" sz="900" b="0" i="0" u="none" strike="noStrike" cap="none" normalizeH="0" baseline="0" dirty="0" smtClean="0">
                          <a:ln>
                            <a:noFill/>
                          </a:ln>
                          <a:solidFill>
                            <a:schemeClr val="tx1"/>
                          </a:solidFill>
                          <a:effectLst/>
                          <a:latin typeface="Book Antiqua" pitchFamily="18" charset="0"/>
                          <a:cs typeface="Arial" charset="0"/>
                        </a:rPr>
                        <a:t>, potato hiller, 2nd cultivating tractor </a:t>
                      </a:r>
                      <a:endParaRPr kumimoji="0" lang="en-US" sz="1800" b="0" i="0" u="none" strike="noStrike" cap="none" normalizeH="0" baseline="0" dirty="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dirty="0" err="1" smtClean="0">
                          <a:ln>
                            <a:noFill/>
                          </a:ln>
                          <a:solidFill>
                            <a:schemeClr val="tx1"/>
                          </a:solidFill>
                          <a:effectLst/>
                          <a:latin typeface="Book Antiqua" pitchFamily="18" charset="0"/>
                          <a:cs typeface="Arial" charset="0"/>
                        </a:rPr>
                        <a:t>Asa</a:t>
                      </a:r>
                      <a:r>
                        <a:rPr kumimoji="0" lang="en-US" sz="900" b="0" i="0" u="none" strike="noStrike" cap="none" normalizeH="0" baseline="0" dirty="0" smtClean="0">
                          <a:ln>
                            <a:noFill/>
                          </a:ln>
                          <a:solidFill>
                            <a:schemeClr val="tx1"/>
                          </a:solidFill>
                          <a:effectLst/>
                          <a:latin typeface="Book Antiqua" pitchFamily="18" charset="0"/>
                          <a:cs typeface="Arial" charset="0"/>
                        </a:rPr>
                        <a:t> lift, harvest wagon</a:t>
                      </a:r>
                      <a:endParaRPr kumimoji="0" lang="en-US" sz="1800" b="0" i="0" u="none" strike="noStrike" cap="none" normalizeH="0" baseline="0" dirty="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Book Antiqua" pitchFamily="18" charset="0"/>
                          <a:cs typeface="Arial" charset="0"/>
                        </a:rPr>
                        <a:t>Wash line, larger cooler, packing shed and loading dock</a:t>
                      </a:r>
                      <a:endParaRPr kumimoji="0" lang="en-US" sz="1800" b="0" i="0" u="none" strike="noStrike" cap="none" normalizeH="0" baseline="0" dirty="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chemeClr val="tx1"/>
                          </a:solidFill>
                          <a:effectLst/>
                          <a:latin typeface="Book Antiqua" pitchFamily="18" charset="0"/>
                          <a:cs typeface="Arial" charset="0"/>
                        </a:rPr>
                        <a:t>Refrigerated truck</a:t>
                      </a:r>
                      <a:endParaRPr kumimoji="0" lang="en-US" sz="1800" b="0" i="0" u="none" strike="noStrike" cap="none" normalizeH="0" baseline="0" dirty="0" smtClean="0">
                        <a:ln>
                          <a:noFill/>
                        </a:ln>
                        <a:solidFill>
                          <a:schemeClr val="tx1"/>
                        </a:solidFill>
                        <a:effectLst/>
                        <a:latin typeface="Arial" charset="0"/>
                      </a:endParaRPr>
                    </a:p>
                  </a:txBody>
                  <a:tcPr marT="45701" marB="457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2659" name="TextBox 1"/>
          <p:cNvSpPr txBox="1">
            <a:spLocks noChangeArrowheads="1"/>
          </p:cNvSpPr>
          <p:nvPr/>
        </p:nvSpPr>
        <p:spPr bwMode="auto">
          <a:xfrm>
            <a:off x="822325" y="6146800"/>
            <a:ext cx="5578475" cy="523875"/>
          </a:xfrm>
          <a:prstGeom prst="rect">
            <a:avLst/>
          </a:prstGeom>
          <a:noFill/>
          <a:ln w="9525">
            <a:noFill/>
            <a:miter lim="800000"/>
            <a:headEnd/>
            <a:tailEnd/>
          </a:ln>
        </p:spPr>
        <p:txBody>
          <a:bodyPr>
            <a:spAutoFit/>
          </a:bodyPr>
          <a:lstStyle/>
          <a:p>
            <a:r>
              <a:rPr lang="en-US" altLang="en-US" sz="1400" b="1"/>
              <a:t>Market Gardening: A Start-up Guide</a:t>
            </a:r>
          </a:p>
          <a:p>
            <a:r>
              <a:rPr lang="en-US" altLang="en-US" sz="1400">
                <a:hlinkClick r:id="rId6"/>
              </a:rPr>
              <a:t>https://attra.ncat.org/attra-pub/summaries/summary.php?pub=18</a:t>
            </a:r>
            <a:r>
              <a:rPr lang="en-US" altLang="en-US" sz="1400"/>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4306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762000" y="269875"/>
            <a:ext cx="8077200" cy="1143000"/>
          </a:xfrm>
        </p:spPr>
        <p:txBody>
          <a:bodyPr/>
          <a:lstStyle/>
          <a:p>
            <a:pPr eaLnBrk="1" hangingPunct="1"/>
            <a:r>
              <a:rPr altLang="en-US" dirty="0" smtClean="0"/>
              <a:t>What crops to plant?</a:t>
            </a:r>
          </a:p>
        </p:txBody>
      </p:sp>
      <p:sp>
        <p:nvSpPr>
          <p:cNvPr id="26627" name="Rectangle 3"/>
          <p:cNvSpPr>
            <a:spLocks noGrp="1" noChangeArrowheads="1"/>
          </p:cNvSpPr>
          <p:nvPr>
            <p:ph idx="1"/>
          </p:nvPr>
        </p:nvSpPr>
        <p:spPr>
          <a:xfrm>
            <a:off x="762000" y="1597025"/>
            <a:ext cx="8077200" cy="4297363"/>
          </a:xfrm>
        </p:spPr>
        <p:txBody>
          <a:bodyPr>
            <a:normAutofit/>
          </a:bodyPr>
          <a:lstStyle/>
          <a:p>
            <a:pPr eaLnBrk="1" hangingPunct="1"/>
            <a:r>
              <a:rPr lang="en-US" altLang="en-US" sz="2800" dirty="0" smtClean="0"/>
              <a:t>Those which you can successfully raise and market for the greatest return on investment.  </a:t>
            </a:r>
          </a:p>
          <a:p>
            <a:pPr lvl="1" eaLnBrk="1" hangingPunct="1"/>
            <a:r>
              <a:rPr lang="en-US" altLang="en-US" sz="2400" dirty="0" smtClean="0"/>
              <a:t>Which crops are easiest to raise or sell?</a:t>
            </a:r>
          </a:p>
          <a:p>
            <a:pPr lvl="1" eaLnBrk="1" hangingPunct="1"/>
            <a:r>
              <a:rPr lang="en-US" altLang="en-US" sz="2400" dirty="0" smtClean="0"/>
              <a:t>Which crops provide best return?</a:t>
            </a:r>
          </a:p>
          <a:p>
            <a:pPr lvl="1" eaLnBrk="1" hangingPunct="1"/>
            <a:r>
              <a:rPr lang="en-US" altLang="en-US" sz="2400" dirty="0" smtClean="0"/>
              <a:t>What crops do I feel comfortable growing?</a:t>
            </a:r>
          </a:p>
          <a:p>
            <a:pPr eaLnBrk="1" hangingPunct="1"/>
            <a:r>
              <a:rPr lang="en-US" altLang="en-US" sz="2800" dirty="0" smtClean="0"/>
              <a:t>Which crops fit land, labor, capital and equipment resources</a:t>
            </a:r>
          </a:p>
          <a:p>
            <a:pPr eaLnBrk="1" hangingPunct="1"/>
            <a:endParaRPr lang="en-US" altLang="en-US" sz="2800"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2026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04800" y="228600"/>
            <a:ext cx="5715000" cy="1143000"/>
          </a:xfrm>
        </p:spPr>
        <p:txBody>
          <a:bodyPr/>
          <a:lstStyle/>
          <a:p>
            <a:pPr eaLnBrk="1" hangingPunct="1"/>
            <a:r>
              <a:rPr altLang="en-US" sz="3600" smtClean="0"/>
              <a:t>Illinois vegetable crops</a:t>
            </a:r>
          </a:p>
        </p:txBody>
      </p:sp>
      <p:sp>
        <p:nvSpPr>
          <p:cNvPr id="27651" name="Text Placeholder 1"/>
          <p:cNvSpPr>
            <a:spLocks noGrp="1"/>
          </p:cNvSpPr>
          <p:nvPr>
            <p:ph type="body" idx="1"/>
          </p:nvPr>
        </p:nvSpPr>
        <p:spPr>
          <a:xfrm>
            <a:off x="684213" y="1219200"/>
            <a:ext cx="4041775" cy="639763"/>
          </a:xfrm>
        </p:spPr>
        <p:txBody>
          <a:bodyPr/>
          <a:lstStyle/>
          <a:p>
            <a:r>
              <a:rPr lang="en-US" altLang="en-US" smtClean="0"/>
              <a:t>Major crops</a:t>
            </a:r>
          </a:p>
        </p:txBody>
      </p:sp>
      <p:sp>
        <p:nvSpPr>
          <p:cNvPr id="27652" name="Rectangle 3"/>
          <p:cNvSpPr>
            <a:spLocks noGrp="1" noChangeArrowheads="1"/>
          </p:cNvSpPr>
          <p:nvPr>
            <p:ph sz="half" idx="2"/>
          </p:nvPr>
        </p:nvSpPr>
        <p:spPr>
          <a:xfrm>
            <a:off x="684213" y="1828800"/>
            <a:ext cx="4041775" cy="2438400"/>
          </a:xfrm>
        </p:spPr>
        <p:txBody>
          <a:bodyPr/>
          <a:lstStyle/>
          <a:p>
            <a:pPr eaLnBrk="1" hangingPunct="1"/>
            <a:r>
              <a:rPr lang="en-US" altLang="en-US" smtClean="0"/>
              <a:t>Sweet corn</a:t>
            </a:r>
          </a:p>
          <a:p>
            <a:pPr eaLnBrk="1" hangingPunct="1"/>
            <a:r>
              <a:rPr lang="en-US" altLang="en-US" smtClean="0"/>
              <a:t>Cucurbit crops - pumpkin, squash, melons</a:t>
            </a:r>
          </a:p>
          <a:p>
            <a:pPr eaLnBrk="1" hangingPunct="1"/>
            <a:r>
              <a:rPr lang="en-US" altLang="en-US" smtClean="0"/>
              <a:t>Green beans</a:t>
            </a:r>
          </a:p>
          <a:p>
            <a:pPr eaLnBrk="1" hangingPunct="1"/>
            <a:r>
              <a:rPr lang="en-US" altLang="en-US" smtClean="0"/>
              <a:t>Tomatoes</a:t>
            </a:r>
          </a:p>
          <a:p>
            <a:pPr eaLnBrk="1" hangingPunct="1"/>
            <a:r>
              <a:rPr lang="en-US" altLang="en-US" smtClean="0"/>
              <a:t>Horseradish</a:t>
            </a:r>
          </a:p>
        </p:txBody>
      </p:sp>
      <p:sp>
        <p:nvSpPr>
          <p:cNvPr id="27653" name="Text Placeholder 2"/>
          <p:cNvSpPr>
            <a:spLocks noGrp="1"/>
          </p:cNvSpPr>
          <p:nvPr>
            <p:ph type="body" sz="quarter" idx="3"/>
          </p:nvPr>
        </p:nvSpPr>
        <p:spPr>
          <a:xfrm>
            <a:off x="4953000" y="3276600"/>
            <a:ext cx="4041775" cy="639763"/>
          </a:xfrm>
        </p:spPr>
        <p:txBody>
          <a:bodyPr/>
          <a:lstStyle/>
          <a:p>
            <a:r>
              <a:rPr lang="en-US" altLang="en-US" smtClean="0"/>
              <a:t>Others</a:t>
            </a:r>
          </a:p>
        </p:txBody>
      </p:sp>
      <p:sp>
        <p:nvSpPr>
          <p:cNvPr id="27654" name="Content Placeholder 3"/>
          <p:cNvSpPr>
            <a:spLocks noGrp="1"/>
          </p:cNvSpPr>
          <p:nvPr>
            <p:ph sz="quarter" idx="4"/>
          </p:nvPr>
        </p:nvSpPr>
        <p:spPr>
          <a:xfrm>
            <a:off x="4876800" y="3962400"/>
            <a:ext cx="4041775" cy="2362200"/>
          </a:xfrm>
        </p:spPr>
        <p:txBody>
          <a:bodyPr/>
          <a:lstStyle/>
          <a:p>
            <a:r>
              <a:rPr lang="en-US" altLang="en-US" smtClean="0"/>
              <a:t>greens, onions, potato, asparagus, cole crops, pepper, beets, carrots, cauliflower, peas, cabbage, broccoli, lettuce, radish, spinach, melons, others</a:t>
            </a:r>
          </a:p>
        </p:txBody>
      </p:sp>
      <p:pic>
        <p:nvPicPr>
          <p:cNvPr id="27655" name="Picture 4" descr="veges swcorn"/>
          <p:cNvPicPr>
            <a:picLocks noChangeAspect="1" noChangeArrowheads="1"/>
          </p:cNvPicPr>
          <p:nvPr/>
        </p:nvPicPr>
        <p:blipFill>
          <a:blip r:embed="rId5" cstate="print"/>
          <a:srcRect/>
          <a:stretch>
            <a:fillRect/>
          </a:stretch>
        </p:blipFill>
        <p:spPr bwMode="auto">
          <a:xfrm>
            <a:off x="1066800" y="4419600"/>
            <a:ext cx="3276600" cy="2184400"/>
          </a:xfrm>
          <a:prstGeom prst="rect">
            <a:avLst/>
          </a:prstGeom>
          <a:noFill/>
          <a:ln w="9525">
            <a:noFill/>
            <a:miter lim="800000"/>
            <a:headEnd/>
            <a:tailEnd/>
          </a:ln>
        </p:spPr>
      </p:pic>
      <p:pic>
        <p:nvPicPr>
          <p:cNvPr id="27656" name="Picture 4" descr="IMG_5734"/>
          <p:cNvPicPr>
            <a:picLocks noChangeAspect="1" noChangeArrowheads="1"/>
          </p:cNvPicPr>
          <p:nvPr/>
        </p:nvPicPr>
        <p:blipFill>
          <a:blip r:embed="rId6" cstate="print"/>
          <a:srcRect/>
          <a:stretch>
            <a:fillRect/>
          </a:stretch>
        </p:blipFill>
        <p:spPr bwMode="auto">
          <a:xfrm>
            <a:off x="5791200" y="195263"/>
            <a:ext cx="2273300" cy="2981325"/>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4996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109"/>
          <p:cNvSpPr txBox="1">
            <a:spLocks noChangeArrowheads="1"/>
          </p:cNvSpPr>
          <p:nvPr/>
        </p:nvSpPr>
        <p:spPr bwMode="auto">
          <a:xfrm>
            <a:off x="990600" y="6064250"/>
            <a:ext cx="3124200" cy="366713"/>
          </a:xfrm>
          <a:prstGeom prst="rect">
            <a:avLst/>
          </a:prstGeom>
          <a:noFill/>
          <a:ln w="9525">
            <a:noFill/>
            <a:miter lim="800000"/>
            <a:headEnd/>
            <a:tailEnd/>
          </a:ln>
        </p:spPr>
        <p:txBody>
          <a:bodyPr>
            <a:spAutoFit/>
          </a:bodyPr>
          <a:lstStyle/>
          <a:p>
            <a:pPr>
              <a:spcBef>
                <a:spcPct val="50000"/>
              </a:spcBef>
            </a:pPr>
            <a:r>
              <a:rPr lang="en-US" altLang="en-US"/>
              <a:t>*R = retail; W = wholesale</a:t>
            </a:r>
          </a:p>
        </p:txBody>
      </p:sp>
      <p:graphicFrame>
        <p:nvGraphicFramePr>
          <p:cNvPr id="2" name="Table 1"/>
          <p:cNvGraphicFramePr>
            <a:graphicFrameLocks noGrp="1"/>
          </p:cNvGraphicFramePr>
          <p:nvPr/>
        </p:nvGraphicFramePr>
        <p:xfrm>
          <a:off x="762000" y="228600"/>
          <a:ext cx="7924799" cy="5427666"/>
        </p:xfrm>
        <a:graphic>
          <a:graphicData uri="http://schemas.openxmlformats.org/drawingml/2006/table">
            <a:tbl>
              <a:tblPr/>
              <a:tblGrid>
                <a:gridCol w="1905000"/>
                <a:gridCol w="1143000"/>
                <a:gridCol w="1219200"/>
                <a:gridCol w="1295400"/>
                <a:gridCol w="2362199"/>
              </a:tblGrid>
              <a:tr h="5790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Crop</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Market*</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Labor</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Equipment</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Pest Management Level</a:t>
                      </a: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48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Asparagus</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R/W</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Medium</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Little</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Low-Moderate</a:t>
                      </a: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48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Beans</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R/W</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High</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Little</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Low-Moderate</a:t>
                      </a: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48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Beets</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R</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Medium</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Little</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Low-Moderate</a:t>
                      </a: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48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Carrots</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R</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High</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Little</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Low-Moderate</a:t>
                      </a: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48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Cabbage</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R/W</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Medium</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Sprayer</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High</a:t>
                      </a: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48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Cauliflower</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R/W</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High</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Sprayer</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High</a:t>
                      </a: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48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Broccoli</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R</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Medium</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Sprayer</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High</a:t>
                      </a: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48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Lettuce</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R</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Low</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Little</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Low-Moderate</a:t>
                      </a: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48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Muskmelon</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R/W</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Low</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Sprayer</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High</a:t>
                      </a: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48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Onions</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R</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High</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Little</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Low-Moderate</a:t>
                      </a: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8143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82" name="Group 78"/>
          <p:cNvGraphicFramePr>
            <a:graphicFrameLocks noGrp="1"/>
          </p:cNvGraphicFramePr>
          <p:nvPr/>
        </p:nvGraphicFramePr>
        <p:xfrm>
          <a:off x="838200" y="228600"/>
          <a:ext cx="7239000" cy="5516568"/>
        </p:xfrm>
        <a:graphic>
          <a:graphicData uri="http://schemas.openxmlformats.org/drawingml/2006/table">
            <a:tbl>
              <a:tblPr/>
              <a:tblGrid>
                <a:gridCol w="1524000"/>
                <a:gridCol w="914400"/>
                <a:gridCol w="1143000"/>
                <a:gridCol w="1295400"/>
                <a:gridCol w="2362200"/>
              </a:tblGrid>
              <a:tr h="579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Crop</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Market</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Labor</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Equipment</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Pest Management Level</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86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Peas</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R</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High</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Little</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Low-Moderate</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86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Peppers</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R</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Medium </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Little</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High</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86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Potatoes</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R/W</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High</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Yes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High</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86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Radish</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R</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High</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Little</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Low-Moderate</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86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Spinach</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R</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Yes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Little</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Low-Moderate</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86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Sweet corn</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R/W</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High</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Sprayer</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High</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86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Sweet potato</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R/W</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Low</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Little</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Low-Moderate</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86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Tomato</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R/W</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High</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Sprayer</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High</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86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Watermelon</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R/W</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Low</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Sprayer</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rPr>
                        <a:t>High</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2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vege2"/>
          <p:cNvPicPr>
            <a:picLocks noChangeAspect="1" noChangeArrowheads="1"/>
          </p:cNvPicPr>
          <p:nvPr/>
        </p:nvPicPr>
        <p:blipFill>
          <a:blip r:embed="rId5" cstate="print"/>
          <a:srcRect/>
          <a:stretch>
            <a:fillRect/>
          </a:stretch>
        </p:blipFill>
        <p:spPr bwMode="auto">
          <a:xfrm>
            <a:off x="609600" y="11113"/>
            <a:ext cx="5922963" cy="6883400"/>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644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vege3"/>
          <p:cNvPicPr>
            <a:picLocks noChangeAspect="1" noChangeArrowheads="1"/>
          </p:cNvPicPr>
          <p:nvPr/>
        </p:nvPicPr>
        <p:blipFill>
          <a:blip r:embed="rId5" cstate="print"/>
          <a:srcRect/>
          <a:stretch>
            <a:fillRect/>
          </a:stretch>
        </p:blipFill>
        <p:spPr bwMode="auto">
          <a:xfrm>
            <a:off x="-58738" y="9525"/>
            <a:ext cx="9583738" cy="6869113"/>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3589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762000" y="152400"/>
            <a:ext cx="7772400" cy="868363"/>
          </a:xfrm>
        </p:spPr>
        <p:txBody>
          <a:bodyPr/>
          <a:lstStyle/>
          <a:p>
            <a:r>
              <a:rPr altLang="en-US" sz="1800" smtClean="0"/>
              <a:t>http://njaes.rutgers.edu/pubs/urbanfringe/pdfs/urbanfringe-v07n01.pdf</a:t>
            </a:r>
          </a:p>
        </p:txBody>
      </p:sp>
      <p:pic>
        <p:nvPicPr>
          <p:cNvPr id="32771" name="Picture 4" descr="urbanfringe-v07n01.pdf - Mozilla Firefox"/>
          <p:cNvPicPr>
            <a:picLocks noChangeAspect="1"/>
          </p:cNvPicPr>
          <p:nvPr/>
        </p:nvPicPr>
        <p:blipFill>
          <a:blip r:embed="rId5" cstate="print"/>
          <a:srcRect l="18082" t="27914" r="20250" b="2052"/>
          <a:stretch>
            <a:fillRect/>
          </a:stretch>
        </p:blipFill>
        <p:spPr bwMode="auto">
          <a:xfrm>
            <a:off x="1235075" y="838200"/>
            <a:ext cx="6448425" cy="4849813"/>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2013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762000" y="269875"/>
            <a:ext cx="8077200" cy="1143000"/>
          </a:xfrm>
        </p:spPr>
        <p:txBody>
          <a:bodyPr/>
          <a:lstStyle/>
          <a:p>
            <a:r>
              <a:rPr altLang="en-US" smtClean="0"/>
              <a:t>Cultivar and Variety Selection</a:t>
            </a:r>
          </a:p>
        </p:txBody>
      </p:sp>
      <p:sp>
        <p:nvSpPr>
          <p:cNvPr id="3" name="Content Placeholder 2"/>
          <p:cNvSpPr>
            <a:spLocks noGrp="1"/>
          </p:cNvSpPr>
          <p:nvPr>
            <p:ph idx="1"/>
          </p:nvPr>
        </p:nvSpPr>
        <p:spPr>
          <a:xfrm>
            <a:off x="762000" y="1597025"/>
            <a:ext cx="5486400" cy="4651375"/>
          </a:xfrm>
        </p:spPr>
        <p:txBody>
          <a:bodyPr>
            <a:normAutofit fontScale="92500" lnSpcReduction="20000"/>
          </a:bodyPr>
          <a:lstStyle/>
          <a:p>
            <a:pPr>
              <a:defRPr/>
            </a:pPr>
            <a:r>
              <a:rPr lang="en-US" dirty="0" smtClean="0"/>
              <a:t>Cultivars are different in:</a:t>
            </a:r>
          </a:p>
          <a:p>
            <a:pPr lvl="1">
              <a:defRPr/>
            </a:pPr>
            <a:r>
              <a:rPr lang="en-US" dirty="0" smtClean="0"/>
              <a:t>Response to environment</a:t>
            </a:r>
          </a:p>
          <a:p>
            <a:pPr lvl="1">
              <a:defRPr/>
            </a:pPr>
            <a:r>
              <a:rPr lang="en-US" dirty="0" smtClean="0"/>
              <a:t>Growth habit, fruit shape</a:t>
            </a:r>
          </a:p>
          <a:p>
            <a:pPr lvl="1">
              <a:defRPr/>
            </a:pPr>
            <a:r>
              <a:rPr lang="en-US" dirty="0" smtClean="0"/>
              <a:t>Overall yield</a:t>
            </a:r>
          </a:p>
          <a:p>
            <a:pPr lvl="1">
              <a:defRPr/>
            </a:pPr>
            <a:r>
              <a:rPr lang="en-US" dirty="0" smtClean="0"/>
              <a:t>Maturity</a:t>
            </a:r>
          </a:p>
          <a:p>
            <a:pPr lvl="1">
              <a:defRPr/>
            </a:pPr>
            <a:r>
              <a:rPr lang="en-US" dirty="0" smtClean="0"/>
              <a:t>Color</a:t>
            </a:r>
          </a:p>
          <a:p>
            <a:pPr lvl="1">
              <a:defRPr/>
            </a:pPr>
            <a:r>
              <a:rPr lang="en-US" dirty="0" smtClean="0"/>
              <a:t>Flavor and nutritional value</a:t>
            </a:r>
          </a:p>
          <a:p>
            <a:pPr lvl="1">
              <a:defRPr/>
            </a:pPr>
            <a:r>
              <a:rPr lang="en-US" dirty="0" smtClean="0"/>
              <a:t>Disease and insect resistance</a:t>
            </a:r>
          </a:p>
          <a:p>
            <a:pPr lvl="1">
              <a:defRPr/>
            </a:pPr>
            <a:r>
              <a:rPr lang="en-US" dirty="0" smtClean="0"/>
              <a:t>Post-harvest stability</a:t>
            </a:r>
          </a:p>
          <a:p>
            <a:pPr lvl="1">
              <a:defRPr/>
            </a:pPr>
            <a:r>
              <a:rPr lang="en-US" dirty="0" smtClean="0"/>
              <a:t>Market niche</a:t>
            </a:r>
          </a:p>
          <a:p>
            <a:pPr lvl="1">
              <a:defRPr/>
            </a:pPr>
            <a:r>
              <a:rPr lang="en-US" dirty="0" smtClean="0"/>
              <a:t>Profit potential</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77923824"/>
      </p:ext>
    </p:extLst>
  </p:cSld>
  <p:clrMapOvr>
    <a:masterClrMapping/>
  </p:clrMapOvr>
  <p:transition spd="slow" advTm="11640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762000" y="269875"/>
            <a:ext cx="8077200" cy="1143000"/>
          </a:xfrm>
        </p:spPr>
        <p:txBody>
          <a:bodyPr/>
          <a:lstStyle/>
          <a:p>
            <a:r>
              <a:rPr altLang="en-US" sz="3600" smtClean="0"/>
              <a:t>Select cultivars or varieties based on …</a:t>
            </a:r>
          </a:p>
        </p:txBody>
      </p:sp>
      <p:sp>
        <p:nvSpPr>
          <p:cNvPr id="3" name="Content Placeholder 2"/>
          <p:cNvSpPr>
            <a:spLocks noGrp="1"/>
          </p:cNvSpPr>
          <p:nvPr>
            <p:ph idx="1"/>
          </p:nvPr>
        </p:nvSpPr>
        <p:spPr>
          <a:xfrm>
            <a:off x="762000" y="1219200"/>
            <a:ext cx="8077200" cy="4724400"/>
          </a:xfrm>
        </p:spPr>
        <p:txBody>
          <a:bodyPr>
            <a:normAutofit fontScale="92500" lnSpcReduction="20000"/>
          </a:bodyPr>
          <a:lstStyle/>
          <a:p>
            <a:pPr>
              <a:defRPr/>
            </a:pPr>
            <a:r>
              <a:rPr lang="en-US" dirty="0" smtClean="0"/>
              <a:t>Seed and plant stock catalogs, suppliers</a:t>
            </a:r>
          </a:p>
          <a:p>
            <a:pPr>
              <a:defRPr/>
            </a:pPr>
            <a:r>
              <a:rPr lang="en-US" dirty="0" smtClean="0"/>
              <a:t>Research reports </a:t>
            </a:r>
          </a:p>
          <a:p>
            <a:pPr lvl="1">
              <a:defRPr/>
            </a:pPr>
            <a:r>
              <a:rPr lang="en-US" dirty="0"/>
              <a:t>Midwest Vegetable Variety Trial </a:t>
            </a:r>
            <a:r>
              <a:rPr lang="en-US" dirty="0" smtClean="0"/>
              <a:t>Reports at</a:t>
            </a:r>
            <a:r>
              <a:rPr lang="en-US" dirty="0"/>
              <a:t>: </a:t>
            </a:r>
            <a:r>
              <a:rPr lang="en-US" dirty="0">
                <a:hlinkClick r:id="rId5"/>
              </a:rPr>
              <a:t>https://</a:t>
            </a:r>
            <a:r>
              <a:rPr lang="en-US" dirty="0" smtClean="0">
                <a:hlinkClick r:id="rId5"/>
              </a:rPr>
              <a:t>ag.purdue.edu/hla/fruitveg/Pages/MVVTRB.aspx</a:t>
            </a:r>
            <a:endParaRPr lang="en-US" dirty="0" smtClean="0"/>
          </a:p>
          <a:p>
            <a:pPr>
              <a:defRPr/>
            </a:pPr>
            <a:r>
              <a:rPr lang="en-US" dirty="0" smtClean="0"/>
              <a:t>Extension programs</a:t>
            </a:r>
          </a:p>
          <a:p>
            <a:pPr>
              <a:defRPr/>
            </a:pPr>
            <a:r>
              <a:rPr lang="en-US" dirty="0" smtClean="0"/>
              <a:t>Other growers, farmers markets</a:t>
            </a:r>
          </a:p>
          <a:p>
            <a:pPr>
              <a:defRPr/>
            </a:pPr>
            <a:r>
              <a:rPr lang="en-US" dirty="0" smtClean="0"/>
              <a:t>Your experience and records</a:t>
            </a:r>
          </a:p>
          <a:p>
            <a:pPr>
              <a:defRPr/>
            </a:pPr>
            <a:r>
              <a:rPr lang="en-US" dirty="0" smtClean="0"/>
              <a:t>Disease resistance</a:t>
            </a:r>
          </a:p>
          <a:p>
            <a:pPr lvl="1">
              <a:defRPr/>
            </a:pPr>
            <a:r>
              <a:rPr lang="en-US" dirty="0" smtClean="0"/>
              <a:t>For example, V</a:t>
            </a:r>
            <a:r>
              <a:rPr lang="en-US" dirty="0"/>
              <a:t>, F, N designations in seed </a:t>
            </a:r>
            <a:r>
              <a:rPr lang="en-US" dirty="0" smtClean="0"/>
              <a:t>catalogs refer to </a:t>
            </a:r>
            <a:r>
              <a:rPr lang="en-US" dirty="0" err="1" smtClean="0"/>
              <a:t>Verticillium</a:t>
            </a:r>
            <a:r>
              <a:rPr lang="en-US" dirty="0"/>
              <a:t>, </a:t>
            </a:r>
            <a:r>
              <a:rPr lang="en-US" dirty="0" err="1"/>
              <a:t>Fusarium</a:t>
            </a:r>
            <a:r>
              <a:rPr lang="en-US" dirty="0"/>
              <a:t>, </a:t>
            </a:r>
            <a:r>
              <a:rPr lang="en-US" dirty="0" smtClean="0"/>
              <a:t>Nematodes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54220198"/>
      </p:ext>
    </p:extLst>
  </p:cSld>
  <p:clrMapOvr>
    <a:masterClrMapping/>
  </p:clrMapOvr>
  <p:transition spd="slow" advTm="6652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0" y="269875"/>
            <a:ext cx="8077200" cy="1143000"/>
          </a:xfrm>
        </p:spPr>
        <p:txBody>
          <a:bodyPr/>
          <a:lstStyle/>
          <a:p>
            <a:pPr eaLnBrk="1" hangingPunct="1"/>
            <a:r>
              <a:rPr altLang="en-US" smtClean="0"/>
              <a:t>Why grow vegetables? </a:t>
            </a:r>
          </a:p>
        </p:txBody>
      </p:sp>
      <p:sp>
        <p:nvSpPr>
          <p:cNvPr id="6147" name="Rectangle 3"/>
          <p:cNvSpPr>
            <a:spLocks noGrp="1" noChangeArrowheads="1"/>
          </p:cNvSpPr>
          <p:nvPr>
            <p:ph idx="1"/>
          </p:nvPr>
        </p:nvSpPr>
        <p:spPr>
          <a:xfrm>
            <a:off x="762000" y="1597025"/>
            <a:ext cx="8077200" cy="4297363"/>
          </a:xfrm>
        </p:spPr>
        <p:txBody>
          <a:bodyPr/>
          <a:lstStyle/>
          <a:p>
            <a:pPr eaLnBrk="1" hangingPunct="1">
              <a:lnSpc>
                <a:spcPct val="90000"/>
              </a:lnSpc>
            </a:pPr>
            <a:r>
              <a:rPr lang="en-US" sz="2400" dirty="0" smtClean="0"/>
              <a:t>Greater income potential than grain crop production</a:t>
            </a:r>
          </a:p>
          <a:p>
            <a:pPr lvl="1" eaLnBrk="1" hangingPunct="1">
              <a:lnSpc>
                <a:spcPct val="90000"/>
              </a:lnSpc>
            </a:pPr>
            <a:r>
              <a:rPr lang="en-US" sz="2000" dirty="0" smtClean="0"/>
              <a:t>Also has greater labor demands than grain crops</a:t>
            </a:r>
          </a:p>
          <a:p>
            <a:pPr lvl="1" eaLnBrk="1" hangingPunct="1">
              <a:lnSpc>
                <a:spcPct val="90000"/>
              </a:lnSpc>
            </a:pPr>
            <a:r>
              <a:rPr lang="en-US" sz="2000" dirty="0" smtClean="0"/>
              <a:t>Lower equipment costs (no $250,000 combines)</a:t>
            </a:r>
          </a:p>
          <a:p>
            <a:pPr eaLnBrk="1" hangingPunct="1">
              <a:lnSpc>
                <a:spcPct val="90000"/>
              </a:lnSpc>
            </a:pPr>
            <a:r>
              <a:rPr lang="en-US" sz="2400" dirty="0" smtClean="0"/>
              <a:t>Provide a good alternative or addition to row crops</a:t>
            </a:r>
          </a:p>
          <a:p>
            <a:pPr lvl="1" eaLnBrk="1" hangingPunct="1">
              <a:lnSpc>
                <a:spcPct val="90000"/>
              </a:lnSpc>
            </a:pPr>
            <a:r>
              <a:rPr lang="en-US" sz="2000" dirty="0" smtClean="0"/>
              <a:t>Viable operation on small acreage</a:t>
            </a:r>
          </a:p>
          <a:p>
            <a:pPr lvl="1" eaLnBrk="1" hangingPunct="1">
              <a:lnSpc>
                <a:spcPct val="90000"/>
              </a:lnSpc>
            </a:pPr>
            <a:r>
              <a:rPr lang="en-US" sz="2000" dirty="0" smtClean="0"/>
              <a:t>Add additional family member(s) to an existing farm enterprise</a:t>
            </a:r>
          </a:p>
          <a:p>
            <a:pPr lvl="1" eaLnBrk="1" hangingPunct="1">
              <a:lnSpc>
                <a:spcPct val="90000"/>
              </a:lnSpc>
            </a:pPr>
            <a:r>
              <a:rPr lang="en-US" sz="2000" dirty="0" smtClean="0"/>
              <a:t>Diversify an existing row crop operation</a:t>
            </a:r>
          </a:p>
          <a:p>
            <a:pPr eaLnBrk="1" hangingPunct="1">
              <a:lnSpc>
                <a:spcPct val="90000"/>
              </a:lnSpc>
            </a:pPr>
            <a:r>
              <a:rPr lang="en-US" sz="2400" dirty="0" smtClean="0"/>
              <a:t>Recently the demand for local food has greatly increased</a:t>
            </a:r>
          </a:p>
          <a:p>
            <a:pPr lvl="1" eaLnBrk="1" hangingPunct="1">
              <a:lnSpc>
                <a:spcPct val="90000"/>
              </a:lnSpc>
            </a:pPr>
            <a:r>
              <a:rPr lang="en-US" sz="2000" dirty="0" smtClean="0"/>
              <a:t>Farmer’s Markets, Restaurants, Grocery Stores, Food Service Companies, Government Institutions…</a:t>
            </a:r>
          </a:p>
          <a:p>
            <a:pPr lvl="1" eaLnBrk="1" hangingPunct="1">
              <a:lnSpc>
                <a:spcPct val="90000"/>
              </a:lnSpc>
            </a:pPr>
            <a:r>
              <a:rPr lang="en-US" sz="2000" dirty="0" smtClean="0"/>
              <a:t>In some areas demand is greater than the ability to supply</a:t>
            </a:r>
          </a:p>
          <a:p>
            <a:pPr eaLnBrk="1" hangingPunct="1">
              <a:lnSpc>
                <a:spcPct val="90000"/>
              </a:lnSpc>
            </a:pPr>
            <a:r>
              <a:rPr lang="en-US" sz="2400" dirty="0" smtClean="0"/>
              <a:t>Can be a part-time operation</a:t>
            </a:r>
          </a:p>
          <a:p>
            <a:pPr lvl="1" eaLnBrk="1" hangingPunct="1">
              <a:lnSpc>
                <a:spcPct val="90000"/>
              </a:lnSpc>
            </a:pPr>
            <a:endParaRPr lang="en-US" sz="2000" dirty="0" smtClean="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8612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62000" y="269875"/>
            <a:ext cx="8077200" cy="1143000"/>
          </a:xfrm>
        </p:spPr>
        <p:txBody>
          <a:bodyPr/>
          <a:lstStyle/>
          <a:p>
            <a:pPr eaLnBrk="1" hangingPunct="1"/>
            <a:r>
              <a:rPr altLang="en-US" sz="3600" smtClean="0"/>
              <a:t>Hardiness</a:t>
            </a:r>
          </a:p>
        </p:txBody>
      </p:sp>
      <p:sp>
        <p:nvSpPr>
          <p:cNvPr id="32771" name="Rectangle 3"/>
          <p:cNvSpPr>
            <a:spLocks noGrp="1" noChangeArrowheads="1"/>
          </p:cNvSpPr>
          <p:nvPr>
            <p:ph idx="1"/>
          </p:nvPr>
        </p:nvSpPr>
        <p:spPr>
          <a:xfrm>
            <a:off x="762000" y="1597025"/>
            <a:ext cx="8077200" cy="4297363"/>
          </a:xfrm>
        </p:spPr>
        <p:txBody>
          <a:bodyPr rtlCol="0">
            <a:normAutofit fontScale="85000" lnSpcReduction="20000"/>
          </a:bodyPr>
          <a:lstStyle/>
          <a:p>
            <a:pPr eaLnBrk="1" fontAlgn="auto" hangingPunct="1">
              <a:lnSpc>
                <a:spcPct val="90000"/>
              </a:lnSpc>
              <a:spcAft>
                <a:spcPts val="0"/>
              </a:spcAft>
              <a:buFont typeface="Arial" pitchFamily="34" charset="0"/>
              <a:buChar char="•"/>
              <a:defRPr/>
            </a:pPr>
            <a:r>
              <a:rPr lang="en-US" sz="2400" dirty="0" smtClean="0"/>
              <a:t>Hardy  crops can be planted  4 weeks before the last frost in the spring.</a:t>
            </a:r>
          </a:p>
          <a:p>
            <a:pPr lvl="1" eaLnBrk="1" fontAlgn="auto" hangingPunct="1">
              <a:lnSpc>
                <a:spcPct val="90000"/>
              </a:lnSpc>
              <a:spcAft>
                <a:spcPts val="0"/>
              </a:spcAft>
              <a:buFont typeface="Arial" pitchFamily="34" charset="0"/>
              <a:buChar char="•"/>
              <a:defRPr/>
            </a:pPr>
            <a:r>
              <a:rPr lang="en-US" sz="2000" dirty="0" smtClean="0"/>
              <a:t>asparagus, broccoli, cabbage, horseradish, onion, peas, spinach, turnips</a:t>
            </a:r>
          </a:p>
          <a:p>
            <a:pPr eaLnBrk="1" fontAlgn="auto" hangingPunct="1">
              <a:lnSpc>
                <a:spcPct val="90000"/>
              </a:lnSpc>
              <a:spcAft>
                <a:spcPts val="0"/>
              </a:spcAft>
              <a:buFont typeface="Arial" pitchFamily="34" charset="0"/>
              <a:buChar char="•"/>
              <a:defRPr/>
            </a:pPr>
            <a:r>
              <a:rPr lang="en-US" sz="2400" dirty="0" smtClean="0"/>
              <a:t>Semi-hardy crops can be planted 2 weeks before the last frost in the spring</a:t>
            </a:r>
          </a:p>
          <a:p>
            <a:pPr lvl="1" eaLnBrk="1" fontAlgn="auto" hangingPunct="1">
              <a:lnSpc>
                <a:spcPct val="90000"/>
              </a:lnSpc>
              <a:spcAft>
                <a:spcPts val="0"/>
              </a:spcAft>
              <a:buFont typeface="Arial" pitchFamily="34" charset="0"/>
              <a:buChar char="•"/>
              <a:defRPr/>
            </a:pPr>
            <a:r>
              <a:rPr lang="en-US" sz="2000" dirty="0" smtClean="0"/>
              <a:t>carrots, cauliflower, lettuce, potatoes, beets, radish</a:t>
            </a:r>
          </a:p>
          <a:p>
            <a:pPr eaLnBrk="1" fontAlgn="auto" hangingPunct="1">
              <a:lnSpc>
                <a:spcPct val="90000"/>
              </a:lnSpc>
              <a:spcAft>
                <a:spcPts val="0"/>
              </a:spcAft>
              <a:buFont typeface="Arial" pitchFamily="34" charset="0"/>
              <a:buChar char="•"/>
              <a:defRPr/>
            </a:pPr>
            <a:r>
              <a:rPr lang="en-US" sz="2400" dirty="0" smtClean="0"/>
              <a:t>Tender crops can be planted at the time of the </a:t>
            </a:r>
            <a:r>
              <a:rPr lang="en-US" sz="2400" dirty="0"/>
              <a:t>last frost in the spring </a:t>
            </a:r>
            <a:endParaRPr lang="en-US" sz="2400" dirty="0" smtClean="0"/>
          </a:p>
          <a:p>
            <a:pPr lvl="1" eaLnBrk="1" fontAlgn="auto" hangingPunct="1">
              <a:lnSpc>
                <a:spcPct val="90000"/>
              </a:lnSpc>
              <a:spcAft>
                <a:spcPts val="0"/>
              </a:spcAft>
              <a:buFont typeface="Arial" pitchFamily="34" charset="0"/>
              <a:buChar char="•"/>
              <a:defRPr/>
            </a:pPr>
            <a:r>
              <a:rPr lang="en-US" sz="2000" dirty="0" smtClean="0"/>
              <a:t>green beans, corn</a:t>
            </a:r>
          </a:p>
          <a:p>
            <a:pPr eaLnBrk="1" fontAlgn="auto" hangingPunct="1">
              <a:lnSpc>
                <a:spcPct val="90000"/>
              </a:lnSpc>
              <a:spcAft>
                <a:spcPts val="0"/>
              </a:spcAft>
              <a:buFont typeface="Arial" pitchFamily="34" charset="0"/>
              <a:buChar char="•"/>
              <a:defRPr/>
            </a:pPr>
            <a:r>
              <a:rPr lang="en-US" sz="2400" dirty="0" smtClean="0"/>
              <a:t>Very tender crops are planted at least 2 weeks after the last </a:t>
            </a:r>
            <a:r>
              <a:rPr lang="en-US" sz="2400" dirty="0"/>
              <a:t>frost in the </a:t>
            </a:r>
            <a:r>
              <a:rPr lang="en-US" sz="2400" dirty="0" smtClean="0"/>
              <a:t>spring</a:t>
            </a:r>
          </a:p>
          <a:p>
            <a:pPr lvl="1" eaLnBrk="1" fontAlgn="auto" hangingPunct="1">
              <a:lnSpc>
                <a:spcPct val="90000"/>
              </a:lnSpc>
              <a:spcAft>
                <a:spcPts val="0"/>
              </a:spcAft>
              <a:buFont typeface="Arial" pitchFamily="34" charset="0"/>
              <a:buChar char="•"/>
              <a:defRPr/>
            </a:pPr>
            <a:r>
              <a:rPr lang="en-US" sz="2000" dirty="0" smtClean="0"/>
              <a:t>cucumber, eggplant, lima bean, melons, squash, okra, sweet potato, peppers, tomatoes</a:t>
            </a:r>
          </a:p>
          <a:p>
            <a:pPr eaLnBrk="1" fontAlgn="auto" hangingPunct="1">
              <a:lnSpc>
                <a:spcPct val="90000"/>
              </a:lnSpc>
              <a:spcAft>
                <a:spcPts val="0"/>
              </a:spcAft>
              <a:buFont typeface="Arial" pitchFamily="34" charset="0"/>
              <a:buChar char="•"/>
              <a:defRPr/>
            </a:pPr>
            <a:endParaRPr lang="en-US" sz="2400" dirty="0" smtClean="0"/>
          </a:p>
          <a:p>
            <a:pPr eaLnBrk="1" fontAlgn="auto" hangingPunct="1">
              <a:lnSpc>
                <a:spcPct val="90000"/>
              </a:lnSpc>
              <a:spcAft>
                <a:spcPts val="0"/>
              </a:spcAft>
              <a:buFont typeface="Wingdings" pitchFamily="2" charset="2"/>
              <a:buNone/>
              <a:defRPr/>
            </a:pPr>
            <a:r>
              <a:rPr lang="en-US" sz="2400" dirty="0" smtClean="0"/>
              <a:t>And when is the last frost?  Remember that if the average date for the last spring frost at your location is April 15, it will be later than April 15 in roughly half of all years.  If the average date for the last frost is April 15, there is roughly a 25% chance of frost as late as April 25.</a:t>
            </a:r>
          </a:p>
          <a:p>
            <a:pPr eaLnBrk="1" fontAlgn="auto" hangingPunct="1">
              <a:lnSpc>
                <a:spcPct val="90000"/>
              </a:lnSpc>
              <a:spcAft>
                <a:spcPts val="0"/>
              </a:spcAft>
              <a:buFont typeface="Wingdings" pitchFamily="2" charset="2"/>
              <a:buNone/>
              <a:defRPr/>
            </a:pPr>
            <a:endParaRPr lang="en-US" sz="2400"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5704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idx="4294967295"/>
          </p:nvPr>
        </p:nvSpPr>
        <p:spPr>
          <a:xfrm>
            <a:off x="1066800" y="269875"/>
            <a:ext cx="8077200" cy="1143000"/>
          </a:xfrm>
        </p:spPr>
        <p:txBody>
          <a:bodyPr/>
          <a:lstStyle/>
          <a:p>
            <a:r>
              <a:rPr smtClean="0"/>
              <a:t>Average Frost Free Date</a:t>
            </a:r>
          </a:p>
        </p:txBody>
      </p:sp>
      <p:pic>
        <p:nvPicPr>
          <p:cNvPr id="37892" name="Picture 4"/>
          <p:cNvPicPr>
            <a:picLocks noChangeAspect="1" noChangeArrowheads="1"/>
          </p:cNvPicPr>
          <p:nvPr/>
        </p:nvPicPr>
        <p:blipFill>
          <a:blip r:embed="rId4" cstate="print"/>
          <a:srcRect/>
          <a:stretch>
            <a:fillRect/>
          </a:stretch>
        </p:blipFill>
        <p:spPr bwMode="auto">
          <a:xfrm>
            <a:off x="228601" y="1371600"/>
            <a:ext cx="4921322" cy="5122779"/>
          </a:xfrm>
          <a:prstGeom prst="rect">
            <a:avLst/>
          </a:prstGeom>
          <a:noFill/>
          <a:ln w="9525">
            <a:noFill/>
            <a:miter lim="800000"/>
            <a:headEnd/>
            <a:tailEnd/>
          </a:ln>
        </p:spPr>
      </p:pic>
      <p:pic>
        <p:nvPicPr>
          <p:cNvPr id="37895" name="Picture 7" descr="http://www.sws.uiuc.edu/atmos/statecli/Frost/spring-freeze-32-90pctl.png"/>
          <p:cNvPicPr>
            <a:picLocks noChangeAspect="1" noChangeArrowheads="1"/>
          </p:cNvPicPr>
          <p:nvPr/>
        </p:nvPicPr>
        <p:blipFill>
          <a:blip r:embed="rId5" cstate="print"/>
          <a:srcRect/>
          <a:stretch>
            <a:fillRect/>
          </a:stretch>
        </p:blipFill>
        <p:spPr bwMode="auto">
          <a:xfrm>
            <a:off x="5081155" y="1143000"/>
            <a:ext cx="4062845" cy="5257800"/>
          </a:xfrm>
          <a:prstGeom prst="rect">
            <a:avLst/>
          </a:prstGeo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6636">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4" cstate="print"/>
          <a:srcRect/>
          <a:stretch>
            <a:fillRect/>
          </a:stretch>
        </p:blipFill>
        <p:spPr bwMode="auto">
          <a:xfrm>
            <a:off x="2590800" y="1295400"/>
            <a:ext cx="3657600" cy="5338915"/>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578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4" cstate="print"/>
          <a:srcRect/>
          <a:stretch>
            <a:fillRect/>
          </a:stretch>
        </p:blipFill>
        <p:spPr bwMode="auto">
          <a:xfrm>
            <a:off x="2819400" y="990600"/>
            <a:ext cx="3328803" cy="5149687"/>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Growing season</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51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762000" y="269875"/>
            <a:ext cx="8077200" cy="1143000"/>
          </a:xfrm>
        </p:spPr>
        <p:txBody>
          <a:bodyPr/>
          <a:lstStyle/>
          <a:p>
            <a:r>
              <a:rPr smtClean="0"/>
              <a:t>Season Extension</a:t>
            </a:r>
          </a:p>
        </p:txBody>
      </p:sp>
      <p:sp>
        <p:nvSpPr>
          <p:cNvPr id="3" name="Content Placeholder 2"/>
          <p:cNvSpPr>
            <a:spLocks noGrp="1"/>
          </p:cNvSpPr>
          <p:nvPr>
            <p:ph idx="1"/>
          </p:nvPr>
        </p:nvSpPr>
        <p:spPr>
          <a:xfrm>
            <a:off x="762000" y="1597025"/>
            <a:ext cx="8077200" cy="4297363"/>
          </a:xfrm>
        </p:spPr>
        <p:txBody>
          <a:bodyPr>
            <a:normAutofit fontScale="85000" lnSpcReduction="10000"/>
          </a:bodyPr>
          <a:lstStyle/>
          <a:p>
            <a:pPr>
              <a:defRPr/>
            </a:pPr>
            <a:r>
              <a:rPr lang="en-US" dirty="0" smtClean="0"/>
              <a:t>Methods of protecting crops from the cold in the spring and fall thus “extending the growing season”</a:t>
            </a:r>
          </a:p>
          <a:p>
            <a:pPr>
              <a:defRPr/>
            </a:pPr>
            <a:r>
              <a:rPr lang="en-US" dirty="0" smtClean="0"/>
              <a:t>Very beneficial for increasing the diversity of crops early in the season for markets</a:t>
            </a:r>
          </a:p>
          <a:p>
            <a:pPr>
              <a:defRPr/>
            </a:pPr>
            <a:r>
              <a:rPr lang="en-US" dirty="0" err="1" smtClean="0"/>
              <a:t>Disadvatages</a:t>
            </a:r>
            <a:r>
              <a:rPr lang="en-US" dirty="0" smtClean="0"/>
              <a:t>:</a:t>
            </a:r>
          </a:p>
          <a:p>
            <a:pPr lvl="1">
              <a:defRPr/>
            </a:pPr>
            <a:r>
              <a:rPr lang="en-US" dirty="0" smtClean="0"/>
              <a:t>Additional expense of structures and more labor intensive</a:t>
            </a:r>
          </a:p>
          <a:p>
            <a:pPr>
              <a:defRPr/>
            </a:pPr>
            <a:r>
              <a:rPr lang="en-US" dirty="0" smtClean="0"/>
              <a:t>Advantages</a:t>
            </a:r>
          </a:p>
          <a:p>
            <a:pPr lvl="1">
              <a:defRPr/>
            </a:pPr>
            <a:r>
              <a:rPr lang="en-US" dirty="0" smtClean="0"/>
              <a:t> Higher price for earlier product, decreased disease issues, high quality products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9452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762000" y="269875"/>
            <a:ext cx="8077200" cy="1143000"/>
          </a:xfrm>
        </p:spPr>
        <p:txBody>
          <a:bodyPr/>
          <a:lstStyle/>
          <a:p>
            <a:pPr eaLnBrk="1" hangingPunct="1"/>
            <a:r>
              <a:rPr altLang="en-US" smtClean="0"/>
              <a:t>Extending the Season</a:t>
            </a:r>
          </a:p>
        </p:txBody>
      </p:sp>
      <p:sp>
        <p:nvSpPr>
          <p:cNvPr id="39939" name="Rectangle 3"/>
          <p:cNvSpPr>
            <a:spLocks noGrp="1" noChangeArrowheads="1"/>
          </p:cNvSpPr>
          <p:nvPr>
            <p:ph idx="1"/>
          </p:nvPr>
        </p:nvSpPr>
        <p:spPr>
          <a:xfrm>
            <a:off x="762000" y="1600200"/>
            <a:ext cx="3733800" cy="4294188"/>
          </a:xfrm>
        </p:spPr>
        <p:txBody>
          <a:bodyPr/>
          <a:lstStyle/>
          <a:p>
            <a:pPr eaLnBrk="1" hangingPunct="1"/>
            <a:r>
              <a:rPr lang="en-US" altLang="en-US" smtClean="0"/>
              <a:t>Row covers</a:t>
            </a:r>
          </a:p>
          <a:p>
            <a:pPr eaLnBrk="1" hangingPunct="1"/>
            <a:r>
              <a:rPr lang="en-US" altLang="en-US" smtClean="0"/>
              <a:t>Hoop houses / high tunnels</a:t>
            </a:r>
          </a:p>
          <a:p>
            <a:pPr eaLnBrk="1" hangingPunct="1"/>
            <a:r>
              <a:rPr lang="en-US" altLang="en-US" smtClean="0"/>
              <a:t>Low tunnels</a:t>
            </a:r>
          </a:p>
          <a:p>
            <a:pPr eaLnBrk="1" hangingPunct="1"/>
            <a:endParaRPr lang="en-US" altLang="en-US" smtClean="0"/>
          </a:p>
        </p:txBody>
      </p:sp>
      <p:pic>
        <p:nvPicPr>
          <p:cNvPr id="39940" name="Picture 4" descr="low tunnel9.jpg"/>
          <p:cNvPicPr>
            <a:picLocks noChangeAspect="1"/>
          </p:cNvPicPr>
          <p:nvPr/>
        </p:nvPicPr>
        <p:blipFill>
          <a:blip r:embed="rId5" cstate="print"/>
          <a:srcRect/>
          <a:stretch>
            <a:fillRect/>
          </a:stretch>
        </p:blipFill>
        <p:spPr bwMode="auto">
          <a:xfrm>
            <a:off x="4800600" y="1143000"/>
            <a:ext cx="3817938" cy="3028950"/>
          </a:xfrm>
          <a:prstGeom prst="rect">
            <a:avLst/>
          </a:prstGeom>
          <a:noFill/>
          <a:ln w="9525">
            <a:noFill/>
            <a:miter lim="800000"/>
            <a:headEnd/>
            <a:tailEnd/>
          </a:ln>
        </p:spPr>
      </p:pic>
      <p:pic>
        <p:nvPicPr>
          <p:cNvPr id="39941" name="Picture 5" descr="http://extension.missouri.edu/NewsAdmin/Photos/2011/high%20tunnel%20int.jpg"/>
          <p:cNvPicPr>
            <a:picLocks noChangeAspect="1" noChangeArrowheads="1"/>
          </p:cNvPicPr>
          <p:nvPr/>
        </p:nvPicPr>
        <p:blipFill>
          <a:blip r:embed="rId6" cstate="print"/>
          <a:srcRect/>
          <a:stretch>
            <a:fillRect/>
          </a:stretch>
        </p:blipFill>
        <p:spPr bwMode="auto">
          <a:xfrm>
            <a:off x="990600" y="3962400"/>
            <a:ext cx="3657600" cy="2433638"/>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6652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Portable-Cold-Frame"/>
          <p:cNvPicPr>
            <a:picLocks noChangeAspect="1" noChangeArrowheads="1"/>
          </p:cNvPicPr>
          <p:nvPr/>
        </p:nvPicPr>
        <p:blipFill>
          <a:blip r:embed="rId5" cstate="print"/>
          <a:srcRect/>
          <a:stretch>
            <a:fillRect/>
          </a:stretch>
        </p:blipFill>
        <p:spPr bwMode="auto">
          <a:xfrm>
            <a:off x="4775200" y="1295400"/>
            <a:ext cx="4368800" cy="3276600"/>
          </a:xfrm>
          <a:prstGeom prst="rect">
            <a:avLst/>
          </a:prstGeom>
          <a:noFill/>
          <a:ln w="9525">
            <a:noFill/>
            <a:miter lim="800000"/>
            <a:headEnd/>
            <a:tailEnd/>
          </a:ln>
        </p:spPr>
      </p:pic>
      <p:pic>
        <p:nvPicPr>
          <p:cNvPr id="40963" name="Picture 2" descr="DSC00584"/>
          <p:cNvPicPr>
            <a:picLocks noChangeAspect="1" noChangeArrowheads="1"/>
          </p:cNvPicPr>
          <p:nvPr/>
        </p:nvPicPr>
        <p:blipFill>
          <a:blip r:embed="rId6" cstate="print"/>
          <a:srcRect/>
          <a:stretch>
            <a:fillRect/>
          </a:stretch>
        </p:blipFill>
        <p:spPr bwMode="auto">
          <a:xfrm>
            <a:off x="762000" y="225425"/>
            <a:ext cx="3810000" cy="2857500"/>
          </a:xfrm>
          <a:prstGeom prst="rect">
            <a:avLst/>
          </a:prstGeom>
          <a:noFill/>
          <a:ln w="9525">
            <a:noFill/>
            <a:miter lim="800000"/>
            <a:headEnd/>
            <a:tailEnd/>
          </a:ln>
        </p:spPr>
      </p:pic>
      <p:pic>
        <p:nvPicPr>
          <p:cNvPr id="40964" name="Picture 1" descr="building hoop32.jpg"/>
          <p:cNvPicPr>
            <a:picLocks noChangeAspect="1"/>
          </p:cNvPicPr>
          <p:nvPr/>
        </p:nvPicPr>
        <p:blipFill>
          <a:blip r:embed="rId7" cstate="print"/>
          <a:srcRect/>
          <a:stretch>
            <a:fillRect/>
          </a:stretch>
        </p:blipFill>
        <p:spPr bwMode="auto">
          <a:xfrm>
            <a:off x="766763" y="3336925"/>
            <a:ext cx="4338637" cy="3254375"/>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p:transition spd="slow" advTm="352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762000" y="269875"/>
            <a:ext cx="8077200" cy="1143000"/>
          </a:xfrm>
        </p:spPr>
        <p:txBody>
          <a:bodyPr/>
          <a:lstStyle/>
          <a:p>
            <a:pPr eaLnBrk="1" hangingPunct="1"/>
            <a:r>
              <a:rPr altLang="en-US" smtClean="0"/>
              <a:t>Fall Crops</a:t>
            </a:r>
          </a:p>
        </p:txBody>
      </p:sp>
      <p:sp>
        <p:nvSpPr>
          <p:cNvPr id="43011" name="Rectangle 3"/>
          <p:cNvSpPr>
            <a:spLocks noGrp="1" noChangeArrowheads="1"/>
          </p:cNvSpPr>
          <p:nvPr>
            <p:ph idx="1"/>
          </p:nvPr>
        </p:nvSpPr>
        <p:spPr>
          <a:xfrm>
            <a:off x="762000" y="1597025"/>
            <a:ext cx="8077200" cy="4297363"/>
          </a:xfrm>
        </p:spPr>
        <p:txBody>
          <a:bodyPr/>
          <a:lstStyle/>
          <a:p>
            <a:pPr eaLnBrk="1" hangingPunct="1"/>
            <a:r>
              <a:rPr lang="en-US" altLang="en-US" sz="2800" smtClean="0"/>
              <a:t>Most don’t take advantage of fall season</a:t>
            </a:r>
          </a:p>
          <a:p>
            <a:pPr eaLnBrk="1" hangingPunct="1"/>
            <a:r>
              <a:rPr lang="en-US" altLang="en-US" sz="2800" smtClean="0"/>
              <a:t>Cool season crops- cole crops, leafy greens, etc.</a:t>
            </a:r>
          </a:p>
          <a:p>
            <a:pPr eaLnBrk="1" hangingPunct="1"/>
            <a:r>
              <a:rPr lang="en-US" altLang="en-US" sz="2800" smtClean="0"/>
              <a:t>Presents special “challenges”- moisture especially- more insects?- source of plants?</a:t>
            </a:r>
          </a:p>
          <a:p>
            <a:pPr eaLnBrk="1" hangingPunct="1"/>
            <a:r>
              <a:rPr lang="en-US" altLang="en-US" sz="2800" smtClean="0"/>
              <a:t>Mid July- beets, broccoli, cabbage, carrots, cauliflower, beans</a:t>
            </a:r>
          </a:p>
          <a:p>
            <a:pPr eaLnBrk="1" hangingPunct="1"/>
            <a:r>
              <a:rPr lang="en-US" altLang="en-US" sz="2800" smtClean="0"/>
              <a:t>Mid August- lettuce, spinach, turnip</a:t>
            </a:r>
          </a:p>
          <a:p>
            <a:pPr eaLnBrk="1" hangingPunct="1"/>
            <a:r>
              <a:rPr lang="en-US" altLang="en-US" sz="2800" smtClean="0"/>
              <a:t>Frost protection?- row covers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0326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762000" y="269875"/>
            <a:ext cx="8077200" cy="1143000"/>
          </a:xfrm>
        </p:spPr>
        <p:txBody>
          <a:bodyPr/>
          <a:lstStyle/>
          <a:p>
            <a:r>
              <a:rPr smtClean="0"/>
              <a:t>Transplant vs Direct Seed</a:t>
            </a:r>
          </a:p>
        </p:txBody>
      </p:sp>
      <p:sp>
        <p:nvSpPr>
          <p:cNvPr id="3" name="Content Placeholder 2"/>
          <p:cNvSpPr>
            <a:spLocks noGrp="1"/>
          </p:cNvSpPr>
          <p:nvPr>
            <p:ph idx="1"/>
          </p:nvPr>
        </p:nvSpPr>
        <p:spPr>
          <a:xfrm>
            <a:off x="838200" y="1600200"/>
            <a:ext cx="8077200" cy="4297363"/>
          </a:xfrm>
        </p:spPr>
        <p:txBody>
          <a:bodyPr>
            <a:normAutofit fontScale="92500" lnSpcReduction="10000"/>
          </a:bodyPr>
          <a:lstStyle/>
          <a:p>
            <a:pPr>
              <a:defRPr/>
            </a:pPr>
            <a:r>
              <a:rPr lang="en-US" dirty="0" smtClean="0"/>
              <a:t>Transplants can give you a head start on the season compared with direct seeding</a:t>
            </a:r>
          </a:p>
          <a:p>
            <a:pPr>
              <a:defRPr/>
            </a:pPr>
            <a:r>
              <a:rPr lang="en-US" dirty="0" smtClean="0"/>
              <a:t>Avoids seed predation or seedling decay in cold or wet soils</a:t>
            </a:r>
          </a:p>
          <a:p>
            <a:pPr>
              <a:defRPr/>
            </a:pPr>
            <a:r>
              <a:rPr lang="en-US" dirty="0" smtClean="0"/>
              <a:t>Direct seeding can less costly than transplanting</a:t>
            </a:r>
          </a:p>
          <a:p>
            <a:pPr lvl="1" eaLnBrk="1" hangingPunct="1">
              <a:defRPr/>
            </a:pPr>
            <a:r>
              <a:rPr lang="en-US" altLang="en-US" dirty="0"/>
              <a:t>Most small seeded crops that are direct-seeded will need to be thinned to achieve optimal growth</a:t>
            </a:r>
          </a:p>
          <a:p>
            <a:pPr lvl="2" eaLnBrk="1" hangingPunct="1">
              <a:defRPr/>
            </a:pPr>
            <a:r>
              <a:rPr lang="en-US" altLang="en-US" dirty="0"/>
              <a:t>Beets, carrots, and head lettuce, for </a:t>
            </a:r>
            <a:r>
              <a:rPr lang="en-US" altLang="en-US" dirty="0" smtClean="0"/>
              <a:t>example</a:t>
            </a:r>
          </a:p>
          <a:p>
            <a:pPr>
              <a:defRPr/>
            </a:pPr>
            <a:r>
              <a:rPr lang="en-US" dirty="0" smtClean="0"/>
              <a:t>Often depends on the crop</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8315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762000" y="269875"/>
            <a:ext cx="8077200" cy="1143000"/>
          </a:xfrm>
        </p:spPr>
        <p:txBody>
          <a:bodyPr/>
          <a:lstStyle/>
          <a:p>
            <a:r>
              <a:rPr smtClean="0"/>
              <a:t>Common Crop Planting Methods</a:t>
            </a:r>
          </a:p>
        </p:txBody>
      </p:sp>
      <p:sp>
        <p:nvSpPr>
          <p:cNvPr id="3" name="Content Placeholder 2"/>
          <p:cNvSpPr>
            <a:spLocks noGrp="1"/>
          </p:cNvSpPr>
          <p:nvPr>
            <p:ph idx="1"/>
          </p:nvPr>
        </p:nvSpPr>
        <p:spPr>
          <a:xfrm>
            <a:off x="762000" y="1596413"/>
            <a:ext cx="8382000" cy="42973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3"/>
          <a:lstStyle/>
          <a:p>
            <a:pPr>
              <a:defRPr/>
            </a:pPr>
            <a:r>
              <a:rPr lang="en-US" dirty="0" smtClean="0"/>
              <a:t>Transplanted</a:t>
            </a:r>
          </a:p>
          <a:p>
            <a:pPr lvl="1">
              <a:defRPr/>
            </a:pPr>
            <a:r>
              <a:rPr lang="en-US" dirty="0" smtClean="0"/>
              <a:t>Tomatoes</a:t>
            </a:r>
          </a:p>
          <a:p>
            <a:pPr lvl="1">
              <a:defRPr/>
            </a:pPr>
            <a:r>
              <a:rPr lang="en-US" dirty="0" smtClean="0"/>
              <a:t>Peppers</a:t>
            </a:r>
            <a:endParaRPr lang="en-US" dirty="0"/>
          </a:p>
          <a:p>
            <a:pPr lvl="1">
              <a:defRPr/>
            </a:pPr>
            <a:r>
              <a:rPr lang="en-US" dirty="0" smtClean="0"/>
              <a:t>Cole Crops</a:t>
            </a:r>
          </a:p>
          <a:p>
            <a:pPr lvl="1">
              <a:defRPr/>
            </a:pPr>
            <a:r>
              <a:rPr lang="en-US" dirty="0" smtClean="0"/>
              <a:t>Sweet Potato</a:t>
            </a:r>
          </a:p>
          <a:p>
            <a:pPr lvl="1">
              <a:defRPr/>
            </a:pPr>
            <a:endParaRPr lang="en-US" dirty="0"/>
          </a:p>
          <a:p>
            <a:pPr lvl="1">
              <a:defRPr/>
            </a:pPr>
            <a:endParaRPr lang="en-US" dirty="0" smtClean="0"/>
          </a:p>
          <a:p>
            <a:pPr lvl="1">
              <a:defRPr/>
            </a:pPr>
            <a:endParaRPr lang="en-US" dirty="0" smtClean="0"/>
          </a:p>
          <a:p>
            <a:pPr>
              <a:defRPr/>
            </a:pPr>
            <a:r>
              <a:rPr lang="en-US" dirty="0" smtClean="0"/>
              <a:t>Direct-Seeded  </a:t>
            </a:r>
          </a:p>
          <a:p>
            <a:pPr lvl="1">
              <a:defRPr/>
            </a:pPr>
            <a:r>
              <a:rPr lang="en-US" dirty="0" smtClean="0"/>
              <a:t>Sweet Corn</a:t>
            </a:r>
          </a:p>
          <a:p>
            <a:pPr lvl="1">
              <a:defRPr/>
            </a:pPr>
            <a:r>
              <a:rPr lang="en-US" dirty="0" smtClean="0"/>
              <a:t>Green Beans</a:t>
            </a:r>
          </a:p>
          <a:p>
            <a:pPr lvl="1">
              <a:defRPr/>
            </a:pPr>
            <a:r>
              <a:rPr lang="en-US" dirty="0" smtClean="0"/>
              <a:t>Lettuce</a:t>
            </a:r>
          </a:p>
          <a:p>
            <a:pPr lvl="1">
              <a:defRPr/>
            </a:pPr>
            <a:r>
              <a:rPr lang="en-US" dirty="0" smtClean="0"/>
              <a:t>Beets</a:t>
            </a:r>
          </a:p>
          <a:p>
            <a:pPr lvl="1">
              <a:defRPr/>
            </a:pPr>
            <a:r>
              <a:rPr lang="en-US" dirty="0" smtClean="0"/>
              <a:t>Peas</a:t>
            </a:r>
          </a:p>
          <a:p>
            <a:pPr lvl="1">
              <a:defRPr/>
            </a:pPr>
            <a:endParaRPr lang="en-US" dirty="0" smtClean="0"/>
          </a:p>
          <a:p>
            <a:pPr lvl="1">
              <a:defRPr/>
            </a:pPr>
            <a:endParaRPr lang="en-US" dirty="0" smtClean="0"/>
          </a:p>
          <a:p>
            <a:pPr>
              <a:defRPr/>
            </a:pPr>
            <a:r>
              <a:rPr lang="en-US" dirty="0" smtClean="0"/>
              <a:t>Either</a:t>
            </a:r>
          </a:p>
          <a:p>
            <a:pPr lvl="1">
              <a:defRPr/>
            </a:pPr>
            <a:r>
              <a:rPr lang="en-US" dirty="0" smtClean="0"/>
              <a:t>Cucurbit Crops</a:t>
            </a:r>
          </a:p>
          <a:p>
            <a:pPr marL="914400" lvl="2" indent="0">
              <a:buFont typeface="Arial" charset="0"/>
              <a:buNone/>
              <a:defRPr/>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3066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762000" y="269875"/>
            <a:ext cx="8077200" cy="1143000"/>
          </a:xfrm>
        </p:spPr>
        <p:txBody>
          <a:bodyPr/>
          <a:lstStyle/>
          <a:p>
            <a:pPr eaLnBrk="1" hangingPunct="1"/>
            <a:r>
              <a:rPr altLang="en-US" smtClean="0"/>
              <a:t>Successful operations have:</a:t>
            </a:r>
          </a:p>
        </p:txBody>
      </p:sp>
      <p:sp>
        <p:nvSpPr>
          <p:cNvPr id="8195" name="Rectangle 3"/>
          <p:cNvSpPr>
            <a:spLocks noGrp="1" noChangeArrowheads="1"/>
          </p:cNvSpPr>
          <p:nvPr>
            <p:ph idx="1"/>
          </p:nvPr>
        </p:nvSpPr>
        <p:spPr>
          <a:xfrm>
            <a:off x="762000" y="1597025"/>
            <a:ext cx="8077200" cy="4297363"/>
          </a:xfrm>
        </p:spPr>
        <p:txBody>
          <a:bodyPr>
            <a:normAutofit/>
          </a:bodyPr>
          <a:lstStyle/>
          <a:p>
            <a:pPr eaLnBrk="1" hangingPunct="1"/>
            <a:r>
              <a:rPr lang="en-US" altLang="en-US" sz="2800" dirty="0" smtClean="0"/>
              <a:t>Quality as the number 1 goal</a:t>
            </a:r>
          </a:p>
          <a:p>
            <a:pPr lvl="1" eaLnBrk="1" hangingPunct="1"/>
            <a:r>
              <a:rPr lang="en-US" altLang="en-US" sz="2400" dirty="0" smtClean="0"/>
              <a:t>Effective crop and pest management, timely harvests, and good post harvest handling </a:t>
            </a:r>
          </a:p>
          <a:p>
            <a:pPr lvl="1" eaLnBrk="1" hangingPunct="1"/>
            <a:r>
              <a:rPr lang="en-US" altLang="en-US" sz="2000" dirty="0" smtClean="0"/>
              <a:t>Market high quality produce (rest to neighbors or food banks)</a:t>
            </a:r>
          </a:p>
          <a:p>
            <a:pPr eaLnBrk="1" hangingPunct="1"/>
            <a:r>
              <a:rPr lang="en-US" altLang="en-US" sz="2800" dirty="0" smtClean="0"/>
              <a:t>Know your market(s)</a:t>
            </a:r>
          </a:p>
          <a:p>
            <a:pPr lvl="1" eaLnBrk="1" hangingPunct="1"/>
            <a:r>
              <a:rPr lang="en-US" altLang="en-US" sz="2400" dirty="0" smtClean="0"/>
              <a:t>Types and quantities of produce at appropriate times and price </a:t>
            </a:r>
          </a:p>
          <a:p>
            <a:pPr lvl="2" eaLnBrk="1" hangingPunct="1"/>
            <a:r>
              <a:rPr lang="en-US" altLang="en-US" sz="2000" dirty="0" smtClean="0"/>
              <a:t>Regional preferences (e.g. </a:t>
            </a:r>
            <a:r>
              <a:rPr lang="en-US" altLang="en-US" sz="2000" dirty="0" err="1" smtClean="0"/>
              <a:t>straightneck</a:t>
            </a:r>
            <a:r>
              <a:rPr lang="en-US" altLang="en-US" sz="2000" dirty="0" smtClean="0"/>
              <a:t> vs. crookneck squash)</a:t>
            </a:r>
          </a:p>
          <a:p>
            <a:pPr lvl="2" eaLnBrk="1" hangingPunct="1"/>
            <a:r>
              <a:rPr lang="en-US" altLang="en-US" sz="2000" dirty="0" smtClean="0"/>
              <a:t>Ethnic makeup and preferences</a:t>
            </a:r>
          </a:p>
          <a:p>
            <a:pPr eaLnBrk="1" hangingPunct="1"/>
            <a:r>
              <a:rPr lang="en-US" altLang="en-US" sz="2800" dirty="0" smtClean="0"/>
              <a:t>A very strong work ethic … (or a great labor pool)</a:t>
            </a:r>
          </a:p>
          <a:p>
            <a:pPr eaLnBrk="1" hangingPunct="1"/>
            <a:endParaRPr lang="en-US" altLang="en-US" sz="2800" dirty="0" smtClean="0"/>
          </a:p>
          <a:p>
            <a:pPr eaLnBrk="1" hangingPunct="1"/>
            <a:endParaRPr lang="en-US" altLang="en-US" sz="2800"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381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762000" y="152400"/>
            <a:ext cx="8077200" cy="1143000"/>
          </a:xfrm>
        </p:spPr>
        <p:txBody>
          <a:bodyPr/>
          <a:lstStyle/>
          <a:p>
            <a:pPr eaLnBrk="1" hangingPunct="1"/>
            <a:r>
              <a:rPr altLang="en-US" sz="3600" smtClean="0"/>
              <a:t>Start your own transplants?</a:t>
            </a:r>
          </a:p>
        </p:txBody>
      </p:sp>
      <p:sp>
        <p:nvSpPr>
          <p:cNvPr id="19459" name="Rectangle 3"/>
          <p:cNvSpPr>
            <a:spLocks noGrp="1" noChangeArrowheads="1"/>
          </p:cNvSpPr>
          <p:nvPr>
            <p:ph idx="1"/>
          </p:nvPr>
        </p:nvSpPr>
        <p:spPr>
          <a:xfrm>
            <a:off x="762000" y="1219200"/>
            <a:ext cx="8077200" cy="4876800"/>
          </a:xfrm>
        </p:spPr>
        <p:txBody>
          <a:bodyPr rtlCol="0"/>
          <a:lstStyle/>
          <a:p>
            <a:pPr eaLnBrk="1" fontAlgn="auto" hangingPunct="1">
              <a:lnSpc>
                <a:spcPct val="90000"/>
              </a:lnSpc>
              <a:spcAft>
                <a:spcPts val="0"/>
              </a:spcAft>
              <a:buFont typeface="Arial" pitchFamily="34" charset="0"/>
              <a:buChar char="•"/>
              <a:defRPr/>
            </a:pPr>
            <a:r>
              <a:rPr lang="en-US" sz="2800" dirty="0" smtClean="0"/>
              <a:t>Growing your own allows you plant the varieties YOU want and when YOU want to transplant them</a:t>
            </a:r>
          </a:p>
          <a:p>
            <a:pPr eaLnBrk="1" fontAlgn="auto" hangingPunct="1">
              <a:lnSpc>
                <a:spcPct val="90000"/>
              </a:lnSpc>
              <a:spcAft>
                <a:spcPts val="0"/>
              </a:spcAft>
              <a:buFont typeface="Arial" pitchFamily="34" charset="0"/>
              <a:buChar char="•"/>
              <a:defRPr/>
            </a:pPr>
            <a:r>
              <a:rPr lang="en-US" sz="2800" dirty="0" smtClean="0"/>
              <a:t>Requires space to grow transplants (typically a greenhouse), specific knowledge of transplant production and requires and additional 5 to 8 weeks of labor.</a:t>
            </a:r>
          </a:p>
          <a:p>
            <a:pPr marL="0" indent="0" eaLnBrk="1" fontAlgn="auto" hangingPunct="1">
              <a:lnSpc>
                <a:spcPct val="90000"/>
              </a:lnSpc>
              <a:spcAft>
                <a:spcPts val="0"/>
              </a:spcAft>
              <a:buFont typeface="Arial" charset="0"/>
              <a:buNone/>
              <a:defRPr/>
            </a:pPr>
            <a:r>
              <a:rPr lang="en-US" sz="3000" dirty="0" smtClean="0"/>
              <a:t>Next month’s class focuses on transplant production</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3503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762000" y="269875"/>
            <a:ext cx="8077200" cy="1143000"/>
          </a:xfrm>
        </p:spPr>
        <p:txBody>
          <a:bodyPr/>
          <a:lstStyle/>
          <a:p>
            <a:pPr eaLnBrk="1" hangingPunct="1"/>
            <a:r>
              <a:rPr altLang="en-US" dirty="0" smtClean="0"/>
              <a:t>Site Selection</a:t>
            </a:r>
          </a:p>
        </p:txBody>
      </p:sp>
      <p:sp>
        <p:nvSpPr>
          <p:cNvPr id="48131" name="Rectangle 3"/>
          <p:cNvSpPr>
            <a:spLocks noGrp="1" noChangeArrowheads="1"/>
          </p:cNvSpPr>
          <p:nvPr>
            <p:ph idx="1"/>
          </p:nvPr>
        </p:nvSpPr>
        <p:spPr>
          <a:xfrm>
            <a:off x="762000" y="1447800"/>
            <a:ext cx="8077200" cy="4446588"/>
          </a:xfrm>
        </p:spPr>
        <p:txBody>
          <a:bodyPr/>
          <a:lstStyle/>
          <a:p>
            <a:pPr eaLnBrk="1" hangingPunct="1">
              <a:lnSpc>
                <a:spcPct val="80000"/>
              </a:lnSpc>
            </a:pPr>
            <a:r>
              <a:rPr lang="en-US" sz="2800" dirty="0" smtClean="0"/>
              <a:t>Soil type and fertility</a:t>
            </a:r>
          </a:p>
          <a:p>
            <a:pPr eaLnBrk="1" hangingPunct="1">
              <a:lnSpc>
                <a:spcPct val="80000"/>
              </a:lnSpc>
            </a:pPr>
            <a:r>
              <a:rPr lang="en-US" sz="2800" dirty="0" smtClean="0"/>
              <a:t>All soils are not equal in terms of productivity and ability to grow vegetables</a:t>
            </a:r>
          </a:p>
          <a:p>
            <a:pPr lvl="1" eaLnBrk="1" hangingPunct="1">
              <a:lnSpc>
                <a:spcPct val="80000"/>
              </a:lnSpc>
            </a:pPr>
            <a:r>
              <a:rPr lang="en-US" sz="2400" dirty="0" smtClean="0"/>
              <a:t>Soil type can impact which crops can be successfully grown</a:t>
            </a:r>
          </a:p>
          <a:p>
            <a:pPr eaLnBrk="1" hangingPunct="1">
              <a:lnSpc>
                <a:spcPct val="80000"/>
              </a:lnSpc>
            </a:pPr>
            <a:r>
              <a:rPr lang="en-US" sz="2800" dirty="0" smtClean="0"/>
              <a:t>Cropping history:  Know what has been grown and what pesticides have been used to avoid problems with herbicide carryover and insect, disease, and weed pressure</a:t>
            </a:r>
          </a:p>
          <a:p>
            <a:pPr eaLnBrk="1" hangingPunct="1">
              <a:lnSpc>
                <a:spcPct val="80000"/>
              </a:lnSpc>
            </a:pPr>
            <a:r>
              <a:rPr lang="en-US" sz="2800" dirty="0" smtClean="0"/>
              <a:t>Site elevation</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1119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762000" y="269875"/>
            <a:ext cx="8077200" cy="1143000"/>
          </a:xfrm>
        </p:spPr>
        <p:txBody>
          <a:bodyPr/>
          <a:lstStyle/>
          <a:p>
            <a:pPr eaLnBrk="1" hangingPunct="1"/>
            <a:r>
              <a:rPr altLang="en-US" sz="3600" smtClean="0"/>
              <a:t>Pest Management:</a:t>
            </a:r>
            <a:br>
              <a:rPr altLang="en-US" sz="3600" smtClean="0"/>
            </a:br>
            <a:r>
              <a:rPr altLang="en-US" sz="3600" smtClean="0"/>
              <a:t>	Weed, disease, and insect control</a:t>
            </a:r>
          </a:p>
        </p:txBody>
      </p:sp>
      <p:sp>
        <p:nvSpPr>
          <p:cNvPr id="50179" name="Rectangle 3"/>
          <p:cNvSpPr>
            <a:spLocks noGrp="1" noChangeArrowheads="1"/>
          </p:cNvSpPr>
          <p:nvPr>
            <p:ph idx="1"/>
          </p:nvPr>
        </p:nvSpPr>
        <p:spPr>
          <a:xfrm>
            <a:off x="762000" y="1597025"/>
            <a:ext cx="8077200" cy="4194175"/>
          </a:xfrm>
        </p:spPr>
        <p:txBody>
          <a:bodyPr/>
          <a:lstStyle/>
          <a:p>
            <a:pPr eaLnBrk="1" hangingPunct="1">
              <a:lnSpc>
                <a:spcPct val="90000"/>
              </a:lnSpc>
            </a:pPr>
            <a:r>
              <a:rPr lang="en-US" altLang="en-US" sz="2800" dirty="0" smtClean="0"/>
              <a:t>Integrated pest management (IPM) is essential to grow  high quality produce- never rely upon a single control option, rather utilize as many as possible</a:t>
            </a:r>
          </a:p>
          <a:p>
            <a:pPr lvl="1" eaLnBrk="1" hangingPunct="1"/>
            <a:r>
              <a:rPr lang="en-US" altLang="en-US" sz="2400" dirty="0" smtClean="0"/>
              <a:t>Weed control:  Herbicides,  cultivation, tillage, hand weeding, mulches (Plastic, straw, paper), crop rotations, mowing, flaming </a:t>
            </a:r>
          </a:p>
          <a:p>
            <a:pPr lvl="1" eaLnBrk="1" hangingPunct="1">
              <a:lnSpc>
                <a:spcPct val="90000"/>
              </a:lnSpc>
            </a:pPr>
            <a:r>
              <a:rPr lang="en-US" altLang="en-US" sz="2400" dirty="0" smtClean="0"/>
              <a:t>Insect control:  Insecticides, row covers, rotations, hand-picking</a:t>
            </a:r>
          </a:p>
          <a:p>
            <a:pPr lvl="1" eaLnBrk="1" hangingPunct="1">
              <a:lnSpc>
                <a:spcPct val="90000"/>
              </a:lnSpc>
            </a:pPr>
            <a:r>
              <a:rPr lang="en-US" altLang="en-US" sz="2400" dirty="0" smtClean="0"/>
              <a:t>Disease control:  Fungicides, disease-free seeds and transplants, resistant varieties, rotations, sanitation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6698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762000" y="269875"/>
            <a:ext cx="8077200" cy="1143000"/>
          </a:xfrm>
        </p:spPr>
        <p:txBody>
          <a:bodyPr/>
          <a:lstStyle/>
          <a:p>
            <a:pPr eaLnBrk="1" hangingPunct="1"/>
            <a:r>
              <a:rPr altLang="en-US" smtClean="0"/>
              <a:t>Crop Families</a:t>
            </a:r>
          </a:p>
        </p:txBody>
      </p:sp>
      <p:sp>
        <p:nvSpPr>
          <p:cNvPr id="46083" name="Rectangle 3"/>
          <p:cNvSpPr>
            <a:spLocks noGrp="1" noChangeArrowheads="1"/>
          </p:cNvSpPr>
          <p:nvPr>
            <p:ph idx="1"/>
          </p:nvPr>
        </p:nvSpPr>
        <p:spPr>
          <a:xfrm>
            <a:off x="762000" y="1597025"/>
            <a:ext cx="8077200" cy="5108575"/>
          </a:xfrm>
        </p:spPr>
        <p:txBody>
          <a:bodyPr>
            <a:normAutofit lnSpcReduction="10000"/>
          </a:bodyPr>
          <a:lstStyle/>
          <a:p>
            <a:pPr eaLnBrk="1" hangingPunct="1">
              <a:lnSpc>
                <a:spcPct val="80000"/>
              </a:lnSpc>
              <a:defRPr/>
            </a:pPr>
            <a:r>
              <a:rPr lang="en-US" altLang="en-US" sz="2800" dirty="0" smtClean="0"/>
              <a:t>Rotate fields (3 years) between crop families to reduce disease pressure</a:t>
            </a:r>
          </a:p>
          <a:p>
            <a:pPr lvl="1" eaLnBrk="1" hangingPunct="1">
              <a:lnSpc>
                <a:spcPct val="80000"/>
              </a:lnSpc>
              <a:defRPr/>
            </a:pPr>
            <a:r>
              <a:rPr lang="en-US" altLang="en-US" dirty="0" smtClean="0"/>
              <a:t>Alliums</a:t>
            </a:r>
          </a:p>
          <a:p>
            <a:pPr lvl="2" eaLnBrk="1" hangingPunct="1">
              <a:lnSpc>
                <a:spcPct val="80000"/>
              </a:lnSpc>
              <a:defRPr/>
            </a:pPr>
            <a:r>
              <a:rPr lang="en-US" altLang="en-US" sz="2000" dirty="0" smtClean="0"/>
              <a:t>onion, garlic, shallot, leek</a:t>
            </a:r>
          </a:p>
          <a:p>
            <a:pPr lvl="1" eaLnBrk="1" hangingPunct="1">
              <a:lnSpc>
                <a:spcPct val="80000"/>
              </a:lnSpc>
              <a:defRPr/>
            </a:pPr>
            <a:r>
              <a:rPr lang="en-US" altLang="en-US" sz="2400" dirty="0" smtClean="0"/>
              <a:t>Corn</a:t>
            </a:r>
          </a:p>
          <a:p>
            <a:pPr lvl="1" eaLnBrk="1" hangingPunct="1">
              <a:lnSpc>
                <a:spcPct val="80000"/>
              </a:lnSpc>
              <a:defRPr/>
            </a:pPr>
            <a:r>
              <a:rPr lang="en-US" altLang="en-US" sz="2400" dirty="0" smtClean="0"/>
              <a:t>Cucurbits</a:t>
            </a:r>
          </a:p>
          <a:p>
            <a:pPr lvl="2" eaLnBrk="1" hangingPunct="1">
              <a:lnSpc>
                <a:spcPct val="80000"/>
              </a:lnSpc>
              <a:defRPr/>
            </a:pPr>
            <a:r>
              <a:rPr lang="en-US" altLang="en-US" sz="2000" dirty="0" smtClean="0"/>
              <a:t>cucumbers, melons, squash, pumpkin</a:t>
            </a:r>
          </a:p>
          <a:p>
            <a:pPr lvl="1" eaLnBrk="1" hangingPunct="1">
              <a:lnSpc>
                <a:spcPct val="80000"/>
              </a:lnSpc>
              <a:defRPr/>
            </a:pPr>
            <a:r>
              <a:rPr lang="en-US" altLang="en-US" sz="2400" dirty="0" smtClean="0"/>
              <a:t>Cole</a:t>
            </a:r>
          </a:p>
          <a:p>
            <a:pPr lvl="2" eaLnBrk="1" hangingPunct="1">
              <a:lnSpc>
                <a:spcPct val="80000"/>
              </a:lnSpc>
              <a:defRPr/>
            </a:pPr>
            <a:r>
              <a:rPr lang="en-US" altLang="en-US" sz="2000" dirty="0" smtClean="0"/>
              <a:t>cabbage, broccoli, cauliflower, radish, </a:t>
            </a:r>
            <a:r>
              <a:rPr lang="en-US" altLang="en-US" sz="2000" dirty="0" err="1" smtClean="0"/>
              <a:t>brussel</a:t>
            </a:r>
            <a:r>
              <a:rPr lang="en-US" altLang="en-US" sz="2000" dirty="0" smtClean="0"/>
              <a:t> sprouts, horseradish, turnip</a:t>
            </a:r>
          </a:p>
          <a:p>
            <a:pPr lvl="1" eaLnBrk="1" hangingPunct="1">
              <a:lnSpc>
                <a:spcPct val="80000"/>
              </a:lnSpc>
              <a:defRPr/>
            </a:pPr>
            <a:r>
              <a:rPr lang="en-US" altLang="en-US" sz="2400" dirty="0" smtClean="0"/>
              <a:t>Legumes</a:t>
            </a:r>
          </a:p>
          <a:p>
            <a:pPr lvl="2" eaLnBrk="1" hangingPunct="1">
              <a:lnSpc>
                <a:spcPct val="80000"/>
              </a:lnSpc>
              <a:defRPr/>
            </a:pPr>
            <a:r>
              <a:rPr lang="en-US" altLang="en-US" sz="2000" dirty="0" smtClean="0"/>
              <a:t>beans, peas</a:t>
            </a:r>
          </a:p>
          <a:p>
            <a:pPr lvl="1" eaLnBrk="1" hangingPunct="1">
              <a:lnSpc>
                <a:spcPct val="80000"/>
              </a:lnSpc>
              <a:defRPr/>
            </a:pPr>
            <a:r>
              <a:rPr lang="en-US" altLang="en-US" sz="2400" dirty="0" err="1" smtClean="0"/>
              <a:t>Solanaceous</a:t>
            </a:r>
            <a:endParaRPr lang="en-US" altLang="en-US" sz="2400" dirty="0" smtClean="0"/>
          </a:p>
          <a:p>
            <a:pPr lvl="2" eaLnBrk="1" hangingPunct="1">
              <a:lnSpc>
                <a:spcPct val="80000"/>
              </a:lnSpc>
              <a:defRPr/>
            </a:pPr>
            <a:r>
              <a:rPr lang="en-US" altLang="en-US" sz="2000" dirty="0" smtClean="0"/>
              <a:t>tomato, potato, pepper, eggplant</a:t>
            </a:r>
          </a:p>
          <a:p>
            <a:pPr lvl="1" eaLnBrk="1" hangingPunct="1">
              <a:lnSpc>
                <a:spcPct val="80000"/>
              </a:lnSpc>
              <a:defRPr/>
            </a:pPr>
            <a:r>
              <a:rPr lang="en-US" altLang="en-US" sz="2400" dirty="0" smtClean="0"/>
              <a:t>Goosefoot</a:t>
            </a:r>
          </a:p>
          <a:p>
            <a:pPr lvl="2" eaLnBrk="1" hangingPunct="1">
              <a:lnSpc>
                <a:spcPct val="80000"/>
              </a:lnSpc>
              <a:defRPr/>
            </a:pPr>
            <a:r>
              <a:rPr lang="en-US" altLang="en-US" sz="2000" dirty="0" smtClean="0"/>
              <a:t>beet, spinach, chard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7353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62000" y="269875"/>
            <a:ext cx="8077200" cy="1143000"/>
          </a:xfrm>
        </p:spPr>
        <p:txBody>
          <a:bodyPr/>
          <a:lstStyle/>
          <a:p>
            <a:pPr eaLnBrk="1" hangingPunct="1"/>
            <a:r>
              <a:rPr altLang="en-US" smtClean="0"/>
              <a:t>Harvesting</a:t>
            </a:r>
          </a:p>
        </p:txBody>
      </p:sp>
      <p:sp>
        <p:nvSpPr>
          <p:cNvPr id="52227" name="Rectangle 3"/>
          <p:cNvSpPr>
            <a:spLocks noGrp="1" noChangeArrowheads="1"/>
          </p:cNvSpPr>
          <p:nvPr>
            <p:ph idx="1"/>
          </p:nvPr>
        </p:nvSpPr>
        <p:spPr>
          <a:xfrm>
            <a:off x="762000" y="1597025"/>
            <a:ext cx="8077200" cy="4297363"/>
          </a:xfrm>
        </p:spPr>
        <p:txBody>
          <a:bodyPr/>
          <a:lstStyle/>
          <a:p>
            <a:pPr eaLnBrk="1" hangingPunct="1"/>
            <a:r>
              <a:rPr lang="en-US" altLang="en-US" sz="2800" smtClean="0"/>
              <a:t>Depends somewhat upon personal preferences- ie- zucchini, sweet corn, cucs (pickling or eating) etc.</a:t>
            </a:r>
          </a:p>
          <a:p>
            <a:pPr eaLnBrk="1" hangingPunct="1"/>
            <a:r>
              <a:rPr lang="en-US" altLang="en-US" sz="2800" smtClean="0"/>
              <a:t>Harvest in early morning (during summer) if possible</a:t>
            </a:r>
          </a:p>
          <a:p>
            <a:pPr eaLnBrk="1" hangingPunct="1"/>
            <a:r>
              <a:rPr lang="en-US" altLang="en-US" sz="2800" smtClean="0"/>
              <a:t>Cool as soon as possible to reduce respiration</a:t>
            </a:r>
          </a:p>
          <a:p>
            <a:pPr eaLnBrk="1" hangingPunct="1"/>
            <a:r>
              <a:rPr lang="en-US" altLang="en-US" sz="2800" smtClean="0"/>
              <a:t>For most- harvest as close to ripe as possible, when plant sugars are highest (sweet corn, strawberries, etc.)</a:t>
            </a:r>
          </a:p>
          <a:p>
            <a:pPr eaLnBrk="1" hangingPunct="1">
              <a:buFont typeface="Wingdings" pitchFamily="2" charset="2"/>
              <a:buNone/>
            </a:pPr>
            <a:endParaRPr lang="en-US" altLang="en-US" sz="2800" smtClean="0"/>
          </a:p>
          <a:p>
            <a:pPr eaLnBrk="1" hangingPunct="1"/>
            <a:endParaRPr lang="en-US" altLang="en-US" sz="2800" smtClean="0"/>
          </a:p>
          <a:p>
            <a:pPr eaLnBrk="1" hangingPunct="1"/>
            <a:endParaRPr lang="en-US" altLang="en-US" sz="28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1292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762000" y="269875"/>
            <a:ext cx="8077200" cy="1143000"/>
          </a:xfrm>
        </p:spPr>
        <p:txBody>
          <a:bodyPr/>
          <a:lstStyle/>
          <a:p>
            <a:r>
              <a:rPr smtClean="0"/>
              <a:t>Harvesting</a:t>
            </a:r>
          </a:p>
        </p:txBody>
      </p:sp>
      <p:sp>
        <p:nvSpPr>
          <p:cNvPr id="53251" name="Content Placeholder 2"/>
          <p:cNvSpPr>
            <a:spLocks noGrp="1"/>
          </p:cNvSpPr>
          <p:nvPr>
            <p:ph idx="1"/>
          </p:nvPr>
        </p:nvSpPr>
        <p:spPr>
          <a:xfrm>
            <a:off x="762000" y="1597025"/>
            <a:ext cx="8077200" cy="4297363"/>
          </a:xfrm>
        </p:spPr>
        <p:txBody>
          <a:bodyPr/>
          <a:lstStyle/>
          <a:p>
            <a:r>
              <a:rPr lang="en-US" smtClean="0"/>
              <a:t>Make sure to harvest crops at the correct maturity for the given crop</a:t>
            </a:r>
          </a:p>
          <a:p>
            <a:r>
              <a:rPr lang="en-US" smtClean="0"/>
              <a:t>In addition be prepared to provide adequate post-harvest storage conditions for the given crop</a:t>
            </a:r>
          </a:p>
          <a:p>
            <a:pPr lvl="1"/>
            <a:r>
              <a:rPr lang="en-US" i="1" smtClean="0"/>
              <a:t>Post harvest handling is discussed in more detail later in the year.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31464">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762000" y="269875"/>
            <a:ext cx="8077200" cy="1143000"/>
          </a:xfrm>
        </p:spPr>
        <p:txBody>
          <a:bodyPr/>
          <a:lstStyle/>
          <a:p>
            <a:pPr eaLnBrk="1" hangingPunct="1"/>
            <a:r>
              <a:rPr altLang="en-US" sz="3600" smtClean="0"/>
              <a:t>Expenses for Vegetable Crops</a:t>
            </a:r>
          </a:p>
        </p:txBody>
      </p:sp>
      <p:sp>
        <p:nvSpPr>
          <p:cNvPr id="56323" name="Rectangle 3"/>
          <p:cNvSpPr>
            <a:spLocks noGrp="1" noChangeArrowheads="1"/>
          </p:cNvSpPr>
          <p:nvPr>
            <p:ph idx="1"/>
          </p:nvPr>
        </p:nvSpPr>
        <p:spPr>
          <a:xfrm>
            <a:off x="762000" y="1597025"/>
            <a:ext cx="8077200" cy="4297363"/>
          </a:xfrm>
        </p:spPr>
        <p:txBody>
          <a:bodyPr/>
          <a:lstStyle/>
          <a:p>
            <a:pPr eaLnBrk="1" hangingPunct="1">
              <a:lnSpc>
                <a:spcPct val="90000"/>
              </a:lnSpc>
            </a:pPr>
            <a:r>
              <a:rPr lang="en-US" altLang="en-US" sz="2800" dirty="0" smtClean="0"/>
              <a:t>Biggest expense is inputs:  seed, plants, fertilizer, pesticides, machinery, fuel, land, etc.  Vegetables are much cheaper than fruits.</a:t>
            </a:r>
          </a:p>
          <a:p>
            <a:pPr eaLnBrk="1" hangingPunct="1">
              <a:lnSpc>
                <a:spcPct val="90000"/>
              </a:lnSpc>
            </a:pPr>
            <a:r>
              <a:rPr lang="en-US" altLang="en-US" sz="2800" dirty="0" smtClean="0"/>
              <a:t>Some fruit crops can cost up to $7000 per acre</a:t>
            </a:r>
          </a:p>
          <a:p>
            <a:pPr eaLnBrk="1" hangingPunct="1">
              <a:lnSpc>
                <a:spcPct val="90000"/>
              </a:lnSpc>
            </a:pPr>
            <a:r>
              <a:rPr lang="en-US" altLang="en-US" sz="2800" dirty="0" smtClean="0"/>
              <a:t>Labor:  must be supplied by you or by hiring others </a:t>
            </a:r>
          </a:p>
          <a:p>
            <a:pPr eaLnBrk="1" hangingPunct="1">
              <a:lnSpc>
                <a:spcPct val="90000"/>
              </a:lnSpc>
            </a:pPr>
            <a:r>
              <a:rPr lang="en-US" altLang="en-US" sz="2800" dirty="0" smtClean="0"/>
              <a:t>Marketing costs: packaging costs, market fee (farmers market), advertising, road-side stand, etc.</a:t>
            </a:r>
          </a:p>
          <a:p>
            <a:pPr eaLnBrk="1" hangingPunct="1">
              <a:lnSpc>
                <a:spcPct val="90000"/>
              </a:lnSpc>
            </a:pPr>
            <a:r>
              <a:rPr lang="en-US" altLang="en-US" sz="2800" dirty="0" smtClean="0"/>
              <a:t>Don’t sell too cheap! Know your costs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0241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0"/>
            <a:ext cx="8229600" cy="790575"/>
          </a:xfrm>
        </p:spPr>
        <p:txBody>
          <a:bodyPr/>
          <a:lstStyle/>
          <a:p>
            <a:pPr eaLnBrk="1" hangingPunct="1"/>
            <a:r>
              <a:rPr altLang="en-US" sz="3600" smtClean="0"/>
              <a:t>Possible Returns</a:t>
            </a:r>
          </a:p>
        </p:txBody>
      </p:sp>
      <p:sp>
        <p:nvSpPr>
          <p:cNvPr id="57347" name="Text Box 3"/>
          <p:cNvSpPr txBox="1">
            <a:spLocks noChangeArrowheads="1"/>
          </p:cNvSpPr>
          <p:nvPr/>
        </p:nvSpPr>
        <p:spPr bwMode="auto">
          <a:xfrm>
            <a:off x="685800" y="914400"/>
            <a:ext cx="8001000" cy="5354638"/>
          </a:xfrm>
          <a:prstGeom prst="rect">
            <a:avLst/>
          </a:prstGeom>
          <a:noFill/>
          <a:ln w="9525">
            <a:noFill/>
            <a:miter lim="800000"/>
            <a:headEnd/>
            <a:tailEnd/>
          </a:ln>
        </p:spPr>
        <p:txBody>
          <a:bodyPr>
            <a:spAutoFit/>
          </a:bodyPr>
          <a:lstStyle/>
          <a:p>
            <a:pPr>
              <a:spcBef>
                <a:spcPct val="50000"/>
              </a:spcBef>
            </a:pPr>
            <a:r>
              <a:rPr lang="en-US" altLang="en-US" b="1"/>
              <a:t>Crop	    Yield/ 100 ft.	            Price*	  Gross Income/ 100 ft. row</a:t>
            </a:r>
          </a:p>
          <a:p>
            <a:pPr>
              <a:spcBef>
                <a:spcPct val="50000"/>
              </a:spcBef>
            </a:pPr>
            <a:r>
              <a:rPr lang="en-US" altLang="en-US"/>
              <a:t>Asparagus	80-100#		$2.50-3.00	$200-300</a:t>
            </a:r>
          </a:p>
          <a:p>
            <a:pPr>
              <a:spcBef>
                <a:spcPct val="50000"/>
              </a:spcBef>
            </a:pPr>
            <a:r>
              <a:rPr lang="en-US" altLang="en-US"/>
              <a:t>Bean, snap	50#		$2-3		$100-150</a:t>
            </a:r>
          </a:p>
          <a:p>
            <a:pPr>
              <a:spcBef>
                <a:spcPct val="50000"/>
              </a:spcBef>
            </a:pPr>
            <a:r>
              <a:rPr lang="en-US" altLang="en-US"/>
              <a:t>Broccoli		80-100#		$1.50-2.00/hd	$100-150</a:t>
            </a:r>
          </a:p>
          <a:p>
            <a:pPr>
              <a:spcBef>
                <a:spcPct val="50000"/>
              </a:spcBef>
            </a:pPr>
            <a:r>
              <a:rPr lang="en-US" altLang="en-US"/>
              <a:t>Cabbage		150-200#	$.50/lb		$75-100</a:t>
            </a:r>
          </a:p>
          <a:p>
            <a:pPr>
              <a:spcBef>
                <a:spcPct val="50000"/>
              </a:spcBef>
            </a:pPr>
            <a:r>
              <a:rPr lang="en-US" altLang="en-US"/>
              <a:t>Cauliflower	80#		$2.00/hd		$150</a:t>
            </a:r>
          </a:p>
          <a:p>
            <a:pPr>
              <a:spcBef>
                <a:spcPct val="50000"/>
              </a:spcBef>
            </a:pPr>
            <a:r>
              <a:rPr lang="en-US" altLang="en-US"/>
              <a:t>Sweet corn	10 dz		$5		$500</a:t>
            </a:r>
          </a:p>
          <a:p>
            <a:pPr>
              <a:spcBef>
                <a:spcPct val="50000"/>
              </a:spcBef>
            </a:pPr>
            <a:r>
              <a:rPr lang="en-US" altLang="en-US"/>
              <a:t>Cucumber	100-150#	$.50		$50-75</a:t>
            </a:r>
          </a:p>
          <a:p>
            <a:pPr>
              <a:spcBef>
                <a:spcPct val="50000"/>
              </a:spcBef>
            </a:pPr>
            <a:r>
              <a:rPr lang="en-US" altLang="en-US"/>
              <a:t>Muskmelon	200#		$3.00/hd		$120</a:t>
            </a:r>
          </a:p>
          <a:p>
            <a:pPr>
              <a:spcBef>
                <a:spcPct val="50000"/>
              </a:spcBef>
            </a:pPr>
            <a:r>
              <a:rPr lang="en-US" altLang="en-US"/>
              <a:t>Onion		150#		$1.50		$225</a:t>
            </a:r>
          </a:p>
          <a:p>
            <a:pPr>
              <a:spcBef>
                <a:spcPct val="50000"/>
              </a:spcBef>
            </a:pPr>
            <a:r>
              <a:rPr lang="en-US" altLang="en-US"/>
              <a:t>Pea		25-30#		$2.00-3.00	$50-90</a:t>
            </a:r>
          </a:p>
          <a:p>
            <a:pPr>
              <a:spcBef>
                <a:spcPct val="50000"/>
              </a:spcBef>
            </a:pPr>
            <a:r>
              <a:rPr lang="en-US" altLang="en-US"/>
              <a:t>Pepper		75-100#		$0.75 each	$50-75</a:t>
            </a:r>
          </a:p>
          <a:p>
            <a:pPr>
              <a:spcBef>
                <a:spcPct val="50000"/>
              </a:spcBef>
            </a:pPr>
            <a:r>
              <a:rPr lang="en-US" altLang="en-US"/>
              <a:t>Potato		100-200#	$1.00-1.50	$100-300</a:t>
            </a:r>
          </a:p>
        </p:txBody>
      </p:sp>
      <p:sp>
        <p:nvSpPr>
          <p:cNvPr id="57348" name="Text Box 4"/>
          <p:cNvSpPr txBox="1">
            <a:spLocks noChangeArrowheads="1"/>
          </p:cNvSpPr>
          <p:nvPr/>
        </p:nvSpPr>
        <p:spPr bwMode="auto">
          <a:xfrm>
            <a:off x="4800600" y="149225"/>
            <a:ext cx="4191000" cy="369888"/>
          </a:xfrm>
          <a:prstGeom prst="rect">
            <a:avLst/>
          </a:prstGeom>
          <a:noFill/>
          <a:ln w="9525">
            <a:noFill/>
            <a:miter lim="800000"/>
            <a:headEnd/>
            <a:tailEnd/>
          </a:ln>
        </p:spPr>
        <p:txBody>
          <a:bodyPr>
            <a:spAutoFit/>
          </a:bodyPr>
          <a:lstStyle/>
          <a:p>
            <a:pPr>
              <a:spcBef>
                <a:spcPct val="50000"/>
              </a:spcBef>
            </a:pPr>
            <a:r>
              <a:rPr lang="en-US" altLang="en-US" dirty="0"/>
              <a:t>*Avg. price, </a:t>
            </a:r>
            <a:r>
              <a:rPr lang="en-US" altLang="en-US" dirty="0" smtClean="0"/>
              <a:t>2013 </a:t>
            </a:r>
            <a:r>
              <a:rPr lang="en-US" altLang="en-US" dirty="0"/>
              <a:t>Quincy Farmers Mkt.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534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altLang="en-US" smtClean="0"/>
              <a:t>Possible Returns</a:t>
            </a:r>
          </a:p>
        </p:txBody>
      </p:sp>
      <p:sp>
        <p:nvSpPr>
          <p:cNvPr id="58371" name="Text Box 3"/>
          <p:cNvSpPr txBox="1">
            <a:spLocks noChangeArrowheads="1"/>
          </p:cNvSpPr>
          <p:nvPr/>
        </p:nvSpPr>
        <p:spPr bwMode="auto">
          <a:xfrm>
            <a:off x="228600" y="1752600"/>
            <a:ext cx="8610600" cy="366713"/>
          </a:xfrm>
          <a:prstGeom prst="rect">
            <a:avLst/>
          </a:prstGeom>
          <a:noFill/>
          <a:ln w="9525">
            <a:noFill/>
            <a:miter lim="800000"/>
            <a:headEnd/>
            <a:tailEnd/>
          </a:ln>
        </p:spPr>
        <p:txBody>
          <a:bodyPr>
            <a:spAutoFit/>
          </a:bodyPr>
          <a:lstStyle/>
          <a:p>
            <a:pPr>
              <a:spcBef>
                <a:spcPct val="50000"/>
              </a:spcBef>
            </a:pPr>
            <a:endParaRPr lang="en-US" altLang="en-US"/>
          </a:p>
        </p:txBody>
      </p:sp>
      <p:sp>
        <p:nvSpPr>
          <p:cNvPr id="58372" name="Text Box 4"/>
          <p:cNvSpPr txBox="1">
            <a:spLocks noChangeArrowheads="1"/>
          </p:cNvSpPr>
          <p:nvPr/>
        </p:nvSpPr>
        <p:spPr bwMode="auto">
          <a:xfrm>
            <a:off x="609600" y="1752600"/>
            <a:ext cx="8534400" cy="2862263"/>
          </a:xfrm>
          <a:prstGeom prst="rect">
            <a:avLst/>
          </a:prstGeom>
          <a:noFill/>
          <a:ln w="9525">
            <a:noFill/>
            <a:miter lim="800000"/>
            <a:headEnd/>
            <a:tailEnd/>
          </a:ln>
        </p:spPr>
        <p:txBody>
          <a:bodyPr>
            <a:spAutoFit/>
          </a:bodyPr>
          <a:lstStyle/>
          <a:p>
            <a:pPr>
              <a:spcBef>
                <a:spcPct val="50000"/>
              </a:spcBef>
            </a:pPr>
            <a:r>
              <a:rPr lang="en-US" altLang="en-US" b="1" u="sng"/>
              <a:t>Crop		Yield/ 100 ft.	Price*	    Gross Income/ 100 ft. row</a:t>
            </a:r>
          </a:p>
          <a:p>
            <a:pPr>
              <a:spcBef>
                <a:spcPct val="50000"/>
              </a:spcBef>
            </a:pPr>
            <a:r>
              <a:rPr lang="en-US" altLang="en-US"/>
              <a:t>Sweet potato	80-100#		$1.50		$80-150</a:t>
            </a:r>
          </a:p>
          <a:p>
            <a:pPr>
              <a:spcBef>
                <a:spcPct val="50000"/>
              </a:spcBef>
            </a:pPr>
            <a:r>
              <a:rPr lang="en-US" altLang="en-US"/>
              <a:t>Rhubarb		150-200#	$1.50		$150-200</a:t>
            </a:r>
          </a:p>
          <a:p>
            <a:pPr>
              <a:spcBef>
                <a:spcPct val="50000"/>
              </a:spcBef>
            </a:pPr>
            <a:r>
              <a:rPr lang="en-US" altLang="en-US"/>
              <a:t>Summer Squash	150-200#	$1		$150-200</a:t>
            </a:r>
          </a:p>
          <a:p>
            <a:pPr>
              <a:spcBef>
                <a:spcPct val="50000"/>
              </a:spcBef>
            </a:pPr>
            <a:r>
              <a:rPr lang="en-US" altLang="en-US"/>
              <a:t>Winter Squash	200#		$.75		$150</a:t>
            </a:r>
          </a:p>
          <a:p>
            <a:pPr>
              <a:spcBef>
                <a:spcPct val="50000"/>
              </a:spcBef>
            </a:pPr>
            <a:r>
              <a:rPr lang="en-US" altLang="en-US"/>
              <a:t>Tomato		200-300#	$2.00-2.50	$400-750</a:t>
            </a:r>
          </a:p>
          <a:p>
            <a:pPr>
              <a:spcBef>
                <a:spcPct val="50000"/>
              </a:spcBef>
            </a:pPr>
            <a:r>
              <a:rPr lang="en-US" altLang="en-US"/>
              <a:t>Watermelon	200-300#	$5.00ea		$100-150</a:t>
            </a:r>
          </a:p>
        </p:txBody>
      </p:sp>
      <p:sp>
        <p:nvSpPr>
          <p:cNvPr id="58373" name="Text Box 5"/>
          <p:cNvSpPr txBox="1">
            <a:spLocks noChangeArrowheads="1"/>
          </p:cNvSpPr>
          <p:nvPr/>
        </p:nvSpPr>
        <p:spPr bwMode="auto">
          <a:xfrm>
            <a:off x="838200" y="5181600"/>
            <a:ext cx="7848600" cy="369332"/>
          </a:xfrm>
          <a:prstGeom prst="rect">
            <a:avLst/>
          </a:prstGeom>
          <a:noFill/>
          <a:ln w="9525">
            <a:noFill/>
            <a:miter lim="800000"/>
            <a:headEnd/>
            <a:tailEnd/>
          </a:ln>
        </p:spPr>
        <p:txBody>
          <a:bodyPr wrap="square">
            <a:spAutoFit/>
          </a:bodyPr>
          <a:lstStyle/>
          <a:p>
            <a:pPr>
              <a:spcBef>
                <a:spcPct val="50000"/>
              </a:spcBef>
            </a:pPr>
            <a:r>
              <a:rPr lang="en-US" altLang="en-US" dirty="0"/>
              <a:t>*</a:t>
            </a:r>
            <a:r>
              <a:rPr lang="en-US" altLang="en-US" dirty="0" smtClean="0"/>
              <a:t>Avg. </a:t>
            </a:r>
            <a:r>
              <a:rPr lang="en-US" altLang="en-US" dirty="0"/>
              <a:t>price, </a:t>
            </a:r>
            <a:r>
              <a:rPr lang="en-US" altLang="en-US" dirty="0" smtClean="0"/>
              <a:t>2013 </a:t>
            </a:r>
            <a:r>
              <a:rPr lang="en-US" altLang="en-US" dirty="0"/>
              <a:t>Quincy Farmers Market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spd="slow" advTm="264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Commercial Enterprise Budgets</a:t>
            </a:r>
            <a:endParaRPr lang="en-US" dirty="0"/>
          </a:p>
        </p:txBody>
      </p:sp>
      <p:pic>
        <p:nvPicPr>
          <p:cNvPr id="139266" name="Picture 2"/>
          <p:cNvPicPr>
            <a:picLocks noGrp="1" noChangeAspect="1" noChangeArrowheads="1"/>
          </p:cNvPicPr>
          <p:nvPr>
            <p:ph idx="1"/>
          </p:nvPr>
        </p:nvPicPr>
        <p:blipFill>
          <a:blip r:embed="rId4" cstate="print"/>
          <a:srcRect/>
          <a:stretch>
            <a:fillRect/>
          </a:stretch>
        </p:blipFill>
        <p:spPr bwMode="auto">
          <a:xfrm>
            <a:off x="1905000" y="1295400"/>
            <a:ext cx="5729817" cy="4297363"/>
          </a:xfrm>
          <a:prstGeom prst="rect">
            <a:avLst/>
          </a:prstGeom>
          <a:noFill/>
          <a:ln w="9525">
            <a:noFill/>
            <a:miter lim="800000"/>
            <a:headEnd/>
            <a:tailEnd/>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2539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762000" y="269875"/>
            <a:ext cx="8077200" cy="1143000"/>
          </a:xfrm>
        </p:spPr>
        <p:txBody>
          <a:bodyPr/>
          <a:lstStyle/>
          <a:p>
            <a:r>
              <a:rPr smtClean="0"/>
              <a:t>Getting Started	</a:t>
            </a:r>
          </a:p>
        </p:txBody>
      </p:sp>
      <p:sp>
        <p:nvSpPr>
          <p:cNvPr id="9219" name="Content Placeholder 2"/>
          <p:cNvSpPr>
            <a:spLocks noGrp="1"/>
          </p:cNvSpPr>
          <p:nvPr>
            <p:ph idx="1"/>
          </p:nvPr>
        </p:nvSpPr>
        <p:spPr>
          <a:xfrm>
            <a:off x="762000" y="1597025"/>
            <a:ext cx="8077200" cy="4297363"/>
          </a:xfrm>
        </p:spPr>
        <p:txBody>
          <a:bodyPr/>
          <a:lstStyle/>
          <a:p>
            <a:r>
              <a:rPr lang="en-US" dirty="0" smtClean="0"/>
              <a:t>Start small and expand as you increase your knowledge and experience!</a:t>
            </a:r>
          </a:p>
          <a:p>
            <a:pPr lvl="1"/>
            <a:r>
              <a:rPr lang="en-US" dirty="0" smtClean="0"/>
              <a:t> Don’t exceed your marketing capacity</a:t>
            </a:r>
          </a:p>
          <a:p>
            <a:pPr lvl="1"/>
            <a:r>
              <a:rPr lang="en-US" dirty="0" smtClean="0"/>
              <a:t>Try to get better before getting bigger</a:t>
            </a:r>
          </a:p>
          <a:p>
            <a:r>
              <a:rPr lang="en-US" dirty="0" smtClean="0"/>
              <a:t>If possible, start with crops you have some experience with growing. Gain comfort with commercial production systems and markets before expansion.</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5778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C1331_lg"/>
          <p:cNvPicPr>
            <a:picLocks noChangeAspect="1" noChangeArrowheads="1"/>
          </p:cNvPicPr>
          <p:nvPr/>
        </p:nvPicPr>
        <p:blipFill>
          <a:blip r:embed="rId5" cstate="print"/>
          <a:srcRect/>
          <a:stretch>
            <a:fillRect/>
          </a:stretch>
        </p:blipFill>
        <p:spPr bwMode="auto">
          <a:xfrm>
            <a:off x="749300" y="76200"/>
            <a:ext cx="4495800" cy="5870575"/>
          </a:xfrm>
          <a:prstGeom prst="rect">
            <a:avLst/>
          </a:prstGeom>
          <a:noFill/>
          <a:ln w="9525">
            <a:noFill/>
            <a:miter lim="800000"/>
            <a:headEnd/>
            <a:tailEnd/>
          </a:ln>
        </p:spPr>
      </p:pic>
      <p:sp>
        <p:nvSpPr>
          <p:cNvPr id="59395" name="TextBox 1"/>
          <p:cNvSpPr txBox="1">
            <a:spLocks noChangeArrowheads="1"/>
          </p:cNvSpPr>
          <p:nvPr/>
        </p:nvSpPr>
        <p:spPr bwMode="auto">
          <a:xfrm>
            <a:off x="685800" y="6096000"/>
            <a:ext cx="5791200" cy="646113"/>
          </a:xfrm>
          <a:prstGeom prst="rect">
            <a:avLst/>
          </a:prstGeom>
          <a:noFill/>
          <a:ln w="9525">
            <a:noFill/>
            <a:miter lim="800000"/>
            <a:headEnd/>
            <a:tailEnd/>
          </a:ln>
        </p:spPr>
        <p:txBody>
          <a:bodyPr>
            <a:spAutoFit/>
          </a:bodyPr>
          <a:lstStyle/>
          <a:p>
            <a:r>
              <a:rPr lang="en-US" altLang="en-US">
                <a:hlinkClick r:id="rId6"/>
              </a:rPr>
              <a:t>http://ia600706.us.archive.org/23/items/vegetablegardeni1331voig/vegetablegardeni1331voig.pdf</a:t>
            </a:r>
            <a:endParaRPr lang="en-US" alt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2716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ISUE - Midwest Vegetable Production Guide for Commercial Growers 2013 - Mozilla Firefox"/>
          <p:cNvPicPr>
            <a:picLocks noChangeAspect="1"/>
          </p:cNvPicPr>
          <p:nvPr/>
        </p:nvPicPr>
        <p:blipFill>
          <a:blip r:embed="rId5" cstate="print"/>
          <a:srcRect l="34024" t="28165" r="36098" b="9093"/>
          <a:stretch>
            <a:fillRect/>
          </a:stretch>
        </p:blipFill>
        <p:spPr bwMode="auto">
          <a:xfrm>
            <a:off x="762000" y="33338"/>
            <a:ext cx="4495800" cy="6035675"/>
          </a:xfrm>
          <a:prstGeom prst="rect">
            <a:avLst/>
          </a:prstGeom>
          <a:noFill/>
          <a:ln w="9525">
            <a:noFill/>
            <a:miter lim="800000"/>
            <a:headEnd/>
            <a:tailEnd/>
          </a:ln>
        </p:spPr>
      </p:pic>
      <p:sp>
        <p:nvSpPr>
          <p:cNvPr id="60419" name="TextBox 1"/>
          <p:cNvSpPr txBox="1">
            <a:spLocks noChangeArrowheads="1"/>
          </p:cNvSpPr>
          <p:nvPr/>
        </p:nvSpPr>
        <p:spPr bwMode="auto">
          <a:xfrm>
            <a:off x="768350" y="6253163"/>
            <a:ext cx="4724400" cy="369887"/>
          </a:xfrm>
          <a:prstGeom prst="rect">
            <a:avLst/>
          </a:prstGeom>
          <a:noFill/>
          <a:ln w="9525">
            <a:noFill/>
            <a:miter lim="800000"/>
            <a:headEnd/>
            <a:tailEnd/>
          </a:ln>
        </p:spPr>
        <p:txBody>
          <a:bodyPr>
            <a:spAutoFit/>
          </a:bodyPr>
          <a:lstStyle/>
          <a:p>
            <a:pPr algn="ctr"/>
            <a:r>
              <a:rPr lang="en-US" altLang="en-US">
                <a:hlinkClick r:id="rId6"/>
              </a:rPr>
              <a:t>http://www.btny.purdue.edu/pubs/id/id-56/</a:t>
            </a:r>
            <a:r>
              <a:rPr lang="en-US" altLang="en-US"/>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3766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idx="1"/>
            <p:custDataLst>
              <p:tags r:id="rId2"/>
            </p:custDataLst>
          </p:nvPr>
        </p:nvSpPr>
        <p:spPr>
          <a:xfrm>
            <a:off x="762000" y="1219200"/>
            <a:ext cx="8077200" cy="4724400"/>
          </a:xfrm>
        </p:spPr>
        <p:txBody>
          <a:bodyPr/>
          <a:lstStyle/>
          <a:p>
            <a:pPr eaLnBrk="1" hangingPunct="1">
              <a:lnSpc>
                <a:spcPct val="150000"/>
              </a:lnSpc>
              <a:buFont typeface="Wingdings" pitchFamily="2" charset="2"/>
              <a:buChar char="Ø"/>
            </a:pPr>
            <a:r>
              <a:rPr lang="en-US" altLang="en-US" sz="2400" smtClean="0">
                <a:latin typeface="Times New Roman" pitchFamily="18" charset="0"/>
                <a:cs typeface="Times New Roman" pitchFamily="18" charset="0"/>
                <a:hlinkClick r:id="rId8"/>
              </a:rPr>
              <a:t>http://ia600706.us.archive.org/23/items/vegetablegardeni1331voig/vegetablegardeni1331voig.pdf</a:t>
            </a:r>
            <a:endParaRPr lang="en-US" altLang="en-US" sz="2400" smtClean="0">
              <a:latin typeface="Times New Roman" pitchFamily="18" charset="0"/>
              <a:cs typeface="Times New Roman" pitchFamily="18" charset="0"/>
            </a:endParaRPr>
          </a:p>
          <a:p>
            <a:pPr eaLnBrk="1" hangingPunct="1">
              <a:lnSpc>
                <a:spcPct val="150000"/>
              </a:lnSpc>
              <a:buFont typeface="Wingdings" pitchFamily="2" charset="2"/>
              <a:buChar char="Ø"/>
            </a:pPr>
            <a:r>
              <a:rPr lang="en-US" altLang="en-US" sz="2400" smtClean="0">
                <a:latin typeface="Times New Roman" pitchFamily="18" charset="0"/>
                <a:cs typeface="Times New Roman" pitchFamily="18" charset="0"/>
                <a:hlinkClick r:id="rId9"/>
              </a:rPr>
              <a:t>http://www.btny.purdue.edu/pubs/id/id-56/</a:t>
            </a:r>
            <a:r>
              <a:rPr lang="en-US" altLang="en-US" sz="2400" smtClean="0">
                <a:latin typeface="Times New Roman" pitchFamily="18" charset="0"/>
                <a:cs typeface="Times New Roman" pitchFamily="18" charset="0"/>
              </a:rPr>
              <a:t> </a:t>
            </a:r>
          </a:p>
          <a:p>
            <a:pPr eaLnBrk="1" hangingPunct="1">
              <a:lnSpc>
                <a:spcPct val="150000"/>
              </a:lnSpc>
              <a:buFont typeface="Wingdings" pitchFamily="2" charset="2"/>
              <a:buChar char="Ø"/>
            </a:pPr>
            <a:r>
              <a:rPr lang="en-US" altLang="en-US" sz="2400" smtClean="0">
                <a:latin typeface="Times New Roman" pitchFamily="18" charset="0"/>
                <a:cs typeface="Times New Roman" pitchFamily="18" charset="0"/>
                <a:hlinkClick r:id="rId10"/>
              </a:rPr>
              <a:t>http://web.extension.illinois.edu/vegguide/</a:t>
            </a:r>
            <a:endParaRPr lang="en-US" altLang="en-US" sz="2400" smtClean="0">
              <a:latin typeface="Times New Roman" pitchFamily="18" charset="0"/>
              <a:cs typeface="Times New Roman" pitchFamily="18" charset="0"/>
            </a:endParaRPr>
          </a:p>
          <a:p>
            <a:pPr eaLnBrk="1" hangingPunct="1">
              <a:lnSpc>
                <a:spcPct val="150000"/>
              </a:lnSpc>
              <a:buFont typeface="Wingdings" pitchFamily="2" charset="2"/>
              <a:buChar char="Ø"/>
            </a:pPr>
            <a:r>
              <a:rPr lang="en-US" altLang="en-US" sz="2400" smtClean="0">
                <a:latin typeface="Times New Roman" pitchFamily="18" charset="0"/>
                <a:cs typeface="Times New Roman" pitchFamily="18" charset="0"/>
                <a:hlinkClick r:id="rId11"/>
              </a:rPr>
              <a:t>http://www.urbanext.uiuc.edu/vegproblems/</a:t>
            </a:r>
            <a:endParaRPr lang="en-US" altLang="en-US" sz="2400" smtClean="0">
              <a:latin typeface="Times New Roman" pitchFamily="18" charset="0"/>
              <a:cs typeface="Times New Roman" pitchFamily="18" charset="0"/>
            </a:endParaRPr>
          </a:p>
          <a:p>
            <a:pPr eaLnBrk="1" hangingPunct="1"/>
            <a:endParaRPr lang="en-US" altLang="en-US" sz="2400" smtClean="0"/>
          </a:p>
          <a:p>
            <a:pPr eaLnBrk="1" hangingPunct="1"/>
            <a:endParaRPr lang="en-US" altLang="en-US" sz="2400" smtClean="0"/>
          </a:p>
          <a:p>
            <a:pPr eaLnBrk="1" hangingPunct="1"/>
            <a:endParaRPr lang="en-US" altLang="en-US" sz="2400" smtClean="0">
              <a:latin typeface="Times New Roman" pitchFamily="18" charset="0"/>
              <a:cs typeface="Times New Roman" pitchFamily="18" charset="0"/>
            </a:endParaRPr>
          </a:p>
          <a:p>
            <a:pPr eaLnBrk="1" hangingPunct="1"/>
            <a:endParaRPr lang="en-US" altLang="en-US" smtClean="0"/>
          </a:p>
        </p:txBody>
      </p:sp>
      <p:sp>
        <p:nvSpPr>
          <p:cNvPr id="63491" name="Rectangle 2"/>
          <p:cNvSpPr>
            <a:spLocks noGrp="1" noChangeArrowheads="1"/>
          </p:cNvSpPr>
          <p:nvPr>
            <p:ph type="title"/>
            <p:custDataLst>
              <p:tags r:id="rId3"/>
            </p:custDataLst>
          </p:nvPr>
        </p:nvSpPr>
        <p:spPr>
          <a:xfrm>
            <a:off x="762000" y="269875"/>
            <a:ext cx="8077200" cy="1143000"/>
          </a:xfrm>
        </p:spPr>
        <p:txBody>
          <a:bodyPr/>
          <a:lstStyle/>
          <a:p>
            <a:pPr eaLnBrk="1" hangingPunct="1"/>
            <a:r>
              <a:rPr altLang="en-US" smtClean="0"/>
              <a:t>Resources</a:t>
            </a:r>
          </a:p>
        </p:txBody>
      </p:sp>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8382000" y="6096000"/>
            <a:ext cx="609600" cy="609600"/>
          </a:xfrm>
          <a:prstGeom prst="rect">
            <a:avLst/>
          </a:prstGeom>
        </p:spPr>
      </p:pic>
    </p:spTree>
    <p:custDataLst>
      <p:tags r:id="rId1"/>
    </p:custDataLst>
  </p:cSld>
  <p:clrMapOvr>
    <a:masterClrMapping/>
  </p:clrMapOvr>
  <p:transition advTm="105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custDataLst>
              <p:tags r:id="rId2"/>
            </p:custDataLst>
          </p:nvPr>
        </p:nvSpPr>
        <p:spPr>
          <a:xfrm>
            <a:off x="762000" y="269875"/>
            <a:ext cx="8077200" cy="1143000"/>
          </a:xfrm>
        </p:spPr>
        <p:txBody>
          <a:bodyPr/>
          <a:lstStyle/>
          <a:p>
            <a:pPr eaLnBrk="1" hangingPunct="1"/>
            <a:r>
              <a:rPr altLang="en-US" smtClean="0"/>
              <a:t>To reach us</a:t>
            </a:r>
          </a:p>
        </p:txBody>
      </p:sp>
      <p:graphicFrame>
        <p:nvGraphicFramePr>
          <p:cNvPr id="5" name="Content Placeholder 4"/>
          <p:cNvGraphicFramePr>
            <a:graphicFrameLocks noGrp="1"/>
          </p:cNvGraphicFramePr>
          <p:nvPr>
            <p:ph idx="1"/>
            <p:custDataLst>
              <p:tags r:id="rId3"/>
            </p:custDataLst>
            <p:extLst>
              <p:ext uri="{D42A27DB-BD31-4B8C-83A1-F6EECF244321}">
                <p14:modId xmlns:p14="http://schemas.microsoft.com/office/powerpoint/2010/main" val="2379442846"/>
              </p:ext>
            </p:extLst>
          </p:nvPr>
        </p:nvGraphicFramePr>
        <p:xfrm>
          <a:off x="2041525" y="1838325"/>
          <a:ext cx="5486400" cy="3339484"/>
        </p:xfrm>
        <a:graphic>
          <a:graphicData uri="http://schemas.openxmlformats.org/drawingml/2006/table">
            <a:tbl>
              <a:tblPr firstRow="1" bandRow="1">
                <a:tableStyleId>{5FD0F851-EC5A-4D38-B0AD-8093EC10F338}</a:tableStyleId>
              </a:tblPr>
              <a:tblGrid>
                <a:gridCol w="1866507"/>
                <a:gridCol w="3619893"/>
              </a:tblGrid>
              <a:tr h="676364">
                <a:tc>
                  <a:txBody>
                    <a:bodyPr/>
                    <a:lstStyle/>
                    <a:p>
                      <a:r>
                        <a:rPr lang="en-US" sz="1800" dirty="0" smtClean="0">
                          <a:latin typeface="+mj-lt"/>
                        </a:rPr>
                        <a:t>Contacts</a:t>
                      </a:r>
                      <a:endParaRPr lang="en-US" sz="1800" dirty="0">
                        <a:latin typeface="+mj-lt"/>
                      </a:endParaRPr>
                    </a:p>
                  </a:txBody>
                  <a:tcPr marT="45741" marB="45741" anchor="b"/>
                </a:tc>
                <a:tc>
                  <a:txBody>
                    <a:bodyPr/>
                    <a:lstStyle/>
                    <a:p>
                      <a:r>
                        <a:rPr lang="en-US" sz="1800" dirty="0" smtClean="0">
                          <a:latin typeface="+mj-lt"/>
                        </a:rPr>
                        <a:t>Contact information</a:t>
                      </a:r>
                      <a:endParaRPr lang="en-US" sz="1800" dirty="0">
                        <a:latin typeface="+mj-lt"/>
                      </a:endParaRPr>
                    </a:p>
                  </a:txBody>
                  <a:tcPr marT="45741" marB="45741" anchor="b"/>
                </a:tc>
              </a:tr>
              <a:tr h="665780">
                <a:tc>
                  <a:txBody>
                    <a:bodyPr/>
                    <a:lstStyle/>
                    <a:p>
                      <a:r>
                        <a:rPr lang="en-US" sz="1800" dirty="0" smtClean="0">
                          <a:latin typeface="+mj-lt"/>
                        </a:rPr>
                        <a:t>Mike </a:t>
                      </a:r>
                      <a:r>
                        <a:rPr lang="en-US" sz="1800" kern="1200" dirty="0" smtClean="0">
                          <a:solidFill>
                            <a:schemeClr val="tx1"/>
                          </a:solidFill>
                          <a:latin typeface="+mj-lt"/>
                          <a:ea typeface="+mn-ea"/>
                          <a:cs typeface="+mn-cs"/>
                        </a:rPr>
                        <a:t>Roegge</a:t>
                      </a:r>
                      <a:endParaRPr lang="en-US" sz="1800" kern="1200" dirty="0">
                        <a:solidFill>
                          <a:schemeClr val="tx1"/>
                        </a:solidFill>
                        <a:latin typeface="+mj-lt"/>
                        <a:ea typeface="+mn-ea"/>
                        <a:cs typeface="+mn-cs"/>
                      </a:endParaRPr>
                    </a:p>
                  </a:txBody>
                  <a:tcPr marT="45741" marB="45741"/>
                </a:tc>
                <a:tc>
                  <a:txBody>
                    <a:bodyPr/>
                    <a:lstStyle/>
                    <a:p>
                      <a:r>
                        <a:rPr lang="en-US" sz="1800" dirty="0" smtClean="0">
                          <a:latin typeface="+mj-lt"/>
                          <a:hlinkClick r:id="rId8"/>
                        </a:rPr>
                        <a:t>roeggem@illinois.edu</a:t>
                      </a:r>
                      <a:endParaRPr lang="en-US" sz="1800" dirty="0" smtClean="0">
                        <a:latin typeface="+mj-lt"/>
                      </a:endParaRPr>
                    </a:p>
                  </a:txBody>
                  <a:tcPr marT="45741" marB="45741"/>
                </a:tc>
              </a:tr>
              <a:tr h="665780">
                <a:tc>
                  <a:txBody>
                    <a:bodyPr/>
                    <a:lstStyle/>
                    <a:p>
                      <a:r>
                        <a:rPr lang="en-US" sz="1800" kern="1200" dirty="0" smtClean="0">
                          <a:solidFill>
                            <a:schemeClr val="tx1"/>
                          </a:solidFill>
                          <a:latin typeface="+mj-lt"/>
                          <a:ea typeface="+mn-ea"/>
                          <a:cs typeface="+mn-cs"/>
                        </a:rPr>
                        <a:t>Jeff Kindhart</a:t>
                      </a:r>
                      <a:endParaRPr lang="en-US" sz="1800" kern="1200" dirty="0">
                        <a:solidFill>
                          <a:schemeClr val="tx1"/>
                        </a:solidFill>
                        <a:latin typeface="+mj-lt"/>
                        <a:ea typeface="+mn-ea"/>
                        <a:cs typeface="+mn-cs"/>
                      </a:endParaRPr>
                    </a:p>
                  </a:txBody>
                  <a:tcPr marT="45741" marB="45741"/>
                </a:tc>
                <a:tc>
                  <a:txBody>
                    <a:bodyPr/>
                    <a:lstStyle/>
                    <a:p>
                      <a:r>
                        <a:rPr lang="en-US" sz="1800" dirty="0" smtClean="0">
                          <a:latin typeface="+mj-lt"/>
                          <a:hlinkClick r:id="rId9"/>
                        </a:rPr>
                        <a:t>jkindhar@illinois.edu</a:t>
                      </a:r>
                      <a:endParaRPr lang="en-US" sz="1800" dirty="0" smtClean="0">
                        <a:latin typeface="+mj-lt"/>
                      </a:endParaRPr>
                    </a:p>
                    <a:p>
                      <a:endParaRPr lang="en-US" sz="1800" dirty="0" smtClean="0">
                        <a:latin typeface="+mj-lt"/>
                      </a:endParaRPr>
                    </a:p>
                  </a:txBody>
                  <a:tcPr marT="45741" marB="45741"/>
                </a:tc>
              </a:tr>
              <a:tr h="665780">
                <a:tc>
                  <a:txBody>
                    <a:bodyPr/>
                    <a:lstStyle/>
                    <a:p>
                      <a:r>
                        <a:rPr lang="en-US" sz="1800" kern="1200" dirty="0" smtClean="0">
                          <a:solidFill>
                            <a:schemeClr val="tx1"/>
                          </a:solidFill>
                          <a:latin typeface="+mj-lt"/>
                          <a:ea typeface="+mn-ea"/>
                          <a:cs typeface="+mn-cs"/>
                        </a:rPr>
                        <a:t>Nathan </a:t>
                      </a:r>
                      <a:r>
                        <a:rPr lang="en-US" sz="1800" kern="1200" dirty="0" err="1" smtClean="0">
                          <a:solidFill>
                            <a:schemeClr val="tx1"/>
                          </a:solidFill>
                          <a:latin typeface="+mj-lt"/>
                          <a:ea typeface="+mn-ea"/>
                          <a:cs typeface="+mn-cs"/>
                        </a:rPr>
                        <a:t>Johanning</a:t>
                      </a:r>
                      <a:endParaRPr lang="en-US" sz="1800" kern="1200" dirty="0">
                        <a:solidFill>
                          <a:schemeClr val="tx1"/>
                        </a:solidFill>
                        <a:latin typeface="+mj-lt"/>
                        <a:ea typeface="+mn-ea"/>
                        <a:cs typeface="+mn-cs"/>
                      </a:endParaRPr>
                    </a:p>
                  </a:txBody>
                  <a:tcPr marT="45741" marB="45741"/>
                </a:tc>
                <a:tc>
                  <a:txBody>
                    <a:bodyPr/>
                    <a:lstStyle/>
                    <a:p>
                      <a:r>
                        <a:rPr lang="en-US" sz="1800" dirty="0" smtClean="0">
                          <a:latin typeface="+mj-lt"/>
                          <a:hlinkClick r:id="rId10"/>
                        </a:rPr>
                        <a:t>njohann@illinois.edu</a:t>
                      </a:r>
                      <a:endParaRPr lang="en-US" sz="1800" dirty="0" smtClean="0">
                        <a:latin typeface="+mj-lt"/>
                      </a:endParaRPr>
                    </a:p>
                    <a:p>
                      <a:endParaRPr lang="en-US" sz="1800" dirty="0" smtClean="0">
                        <a:latin typeface="+mj-lt"/>
                      </a:endParaRPr>
                    </a:p>
                  </a:txBody>
                  <a:tcPr marT="45741" marB="45741"/>
                </a:tc>
              </a:tr>
              <a:tr h="665780">
                <a:tc>
                  <a:txBody>
                    <a:bodyPr/>
                    <a:lstStyle/>
                    <a:p>
                      <a:endParaRPr lang="en-US" sz="1800" dirty="0" smtClean="0">
                        <a:latin typeface="+mj-lt"/>
                      </a:endParaRPr>
                    </a:p>
                    <a:p>
                      <a:r>
                        <a:rPr lang="en-US" sz="1800" dirty="0" smtClean="0">
                          <a:latin typeface="+mj-lt"/>
                        </a:rPr>
                        <a:t>Rick Weinzierl</a:t>
                      </a:r>
                      <a:endParaRPr lang="en-US" sz="1800" dirty="0">
                        <a:latin typeface="+mj-lt"/>
                      </a:endParaRPr>
                    </a:p>
                  </a:txBody>
                  <a:tcPr marT="45741" marB="45741"/>
                </a:tc>
                <a:tc>
                  <a:txBody>
                    <a:bodyPr/>
                    <a:lstStyle/>
                    <a:p>
                      <a:endParaRPr lang="en-US" sz="1800" dirty="0" smtClean="0">
                        <a:latin typeface="+mj-lt"/>
                        <a:hlinkClick r:id="rId11"/>
                      </a:endParaRPr>
                    </a:p>
                    <a:p>
                      <a:r>
                        <a:rPr lang="en-US" sz="1800" dirty="0" smtClean="0">
                          <a:latin typeface="+mj-lt"/>
                          <a:hlinkClick r:id="rId11"/>
                        </a:rPr>
                        <a:t>weinzier@illinois.edu</a:t>
                      </a:r>
                      <a:endParaRPr lang="en-US" sz="1800" dirty="0" smtClean="0">
                        <a:latin typeface="+mj-lt"/>
                      </a:endParaRPr>
                    </a:p>
                  </a:txBody>
                  <a:tcPr marT="45741" marB="45741"/>
                </a:tc>
              </a:tr>
            </a:tbl>
          </a:graphicData>
        </a:graphic>
      </p:graphicFrame>
      <p:pic>
        <p:nvPicPr>
          <p:cNvPr id="3" name="Audio 2">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8382000" y="6096000"/>
            <a:ext cx="609600" cy="609600"/>
          </a:xfrm>
          <a:prstGeom prst="rect">
            <a:avLst/>
          </a:prstGeom>
        </p:spPr>
      </p:pic>
    </p:spTree>
    <p:custDataLst>
      <p:tags r:id="rId1"/>
    </p:custDataLst>
  </p:cSld>
  <p:clrMapOvr>
    <a:masterClrMapping/>
  </p:clrMapOvr>
  <p:transition spd="slow" advTm="1229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smtClean="0"/>
              <a:t>If you have questions … </a:t>
            </a:r>
            <a:endParaRPr lang="en-US" dirty="0"/>
          </a:p>
        </p:txBody>
      </p:sp>
      <p:pic>
        <p:nvPicPr>
          <p:cNvPr id="4" name="Content Placeholder 10" descr="Illinois Migrant Council - Mozilla Firefox"/>
          <p:cNvPicPr>
            <a:picLocks noChangeAspect="1"/>
          </p:cNvPicPr>
          <p:nvPr/>
        </p:nvPicPr>
        <p:blipFill rotWithShape="1">
          <a:blip r:embed="rId7" cstate="email">
            <a:extLst>
              <a:ext uri="{28A0092B-C50C-407E-A947-70E740481C1C}">
                <a14:useLocalDpi xmlns:a14="http://schemas.microsoft.com/office/drawing/2010/main"/>
              </a:ext>
            </a:extLst>
          </a:blip>
          <a:srcRect r="30053"/>
          <a:stretch/>
        </p:blipFill>
        <p:spPr>
          <a:xfrm>
            <a:off x="4114800" y="6248400"/>
            <a:ext cx="2291862" cy="468086"/>
          </a:xfrm>
          <a:prstGeom prst="rect">
            <a:avLst/>
          </a:prstGeom>
        </p:spPr>
      </p:pic>
      <p:sp>
        <p:nvSpPr>
          <p:cNvPr id="6" name="Content Placeholder 5"/>
          <p:cNvSpPr>
            <a:spLocks noGrp="1"/>
          </p:cNvSpPr>
          <p:nvPr>
            <p:ph idx="1"/>
          </p:nvPr>
        </p:nvSpPr>
        <p:spPr>
          <a:xfrm>
            <a:off x="685800" y="1596413"/>
            <a:ext cx="8305800" cy="4297363"/>
          </a:xfrm>
        </p:spPr>
        <p:txBody>
          <a:bodyPr/>
          <a:lstStyle/>
          <a:p>
            <a:r>
              <a:rPr lang="en-US" dirty="0" smtClean="0"/>
              <a:t>University of Illinois Extension Local Food Systems and Small Farms team</a:t>
            </a:r>
          </a:p>
          <a:p>
            <a:pPr lvl="1"/>
            <a:r>
              <a:rPr lang="en-US" dirty="0">
                <a:hlinkClick r:id="rId8"/>
              </a:rPr>
              <a:t>http://web.extension.illinois.edu/smallfarm</a:t>
            </a:r>
            <a:r>
              <a:rPr lang="en-US" dirty="0" smtClean="0">
                <a:hlinkClick r:id="rId8"/>
              </a:rPr>
              <a:t>/</a:t>
            </a:r>
            <a:endParaRPr lang="en-US" dirty="0" smtClean="0"/>
          </a:p>
          <a:p>
            <a:r>
              <a:rPr lang="en-US" dirty="0" smtClean="0"/>
              <a:t>USDA’s Start2Farm site</a:t>
            </a:r>
          </a:p>
          <a:p>
            <a:pPr lvl="1"/>
            <a:r>
              <a:rPr lang="en-US" dirty="0">
                <a:hlinkClick r:id="rId9"/>
              </a:rPr>
              <a:t>http://www.start2farm.gov</a:t>
            </a:r>
            <a:r>
              <a:rPr lang="en-US" dirty="0" smtClean="0">
                <a:hlinkClick r:id="rId9"/>
              </a:rPr>
              <a:t>/</a:t>
            </a:r>
            <a:r>
              <a:rPr lang="en-US" dirty="0" smtClean="0"/>
              <a:t> </a:t>
            </a:r>
            <a:endParaRPr lang="en-US" dirty="0"/>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34026437"/>
      </p:ext>
    </p:extLst>
  </p:cSld>
  <p:clrMapOvr>
    <a:masterClrMapping/>
  </p:clrMapOvr>
  <p:transition spd="slow" advTm="38043">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762000" y="269875"/>
            <a:ext cx="8077200" cy="1143000"/>
          </a:xfrm>
        </p:spPr>
        <p:txBody>
          <a:bodyPr/>
          <a:lstStyle/>
          <a:p>
            <a:pPr eaLnBrk="1" hangingPunct="1"/>
            <a:r>
              <a:rPr altLang="en-US" sz="3600" smtClean="0"/>
              <a:t>To begin a small farm enterprise, you will need …</a:t>
            </a:r>
          </a:p>
        </p:txBody>
      </p:sp>
      <p:sp>
        <p:nvSpPr>
          <p:cNvPr id="10243" name="Rectangle 3"/>
          <p:cNvSpPr>
            <a:spLocks noGrp="1" noChangeArrowheads="1"/>
          </p:cNvSpPr>
          <p:nvPr>
            <p:ph idx="1"/>
          </p:nvPr>
        </p:nvSpPr>
        <p:spPr>
          <a:xfrm>
            <a:off x="762000" y="1597025"/>
            <a:ext cx="8077200" cy="4297363"/>
          </a:xfrm>
        </p:spPr>
        <p:txBody>
          <a:bodyPr>
            <a:normAutofit fontScale="92500" lnSpcReduction="20000"/>
          </a:bodyPr>
          <a:lstStyle/>
          <a:p>
            <a:pPr eaLnBrk="1" hangingPunct="1">
              <a:defRPr/>
            </a:pPr>
            <a:r>
              <a:rPr lang="en-US" sz="2800" dirty="0" smtClean="0"/>
              <a:t>Land </a:t>
            </a:r>
          </a:p>
          <a:p>
            <a:pPr lvl="1" eaLnBrk="1" hangingPunct="1">
              <a:defRPr/>
            </a:pPr>
            <a:r>
              <a:rPr lang="en-US" sz="2400" dirty="0" smtClean="0"/>
              <a:t>How much depends upon desired goal; ½ acre to 10 acres is a common range</a:t>
            </a:r>
          </a:p>
          <a:p>
            <a:pPr eaLnBrk="1" hangingPunct="1">
              <a:defRPr/>
            </a:pPr>
            <a:r>
              <a:rPr lang="en-US" sz="2800" dirty="0" smtClean="0"/>
              <a:t>Equipment and machinery … from hand tools to tractors and tractor-powered implements </a:t>
            </a:r>
          </a:p>
          <a:p>
            <a:pPr eaLnBrk="1" hangingPunct="1">
              <a:defRPr/>
            </a:pPr>
            <a:r>
              <a:rPr lang="en-US" sz="2800" dirty="0" smtClean="0"/>
              <a:t>The capacity to do hand labor!!!</a:t>
            </a:r>
          </a:p>
          <a:p>
            <a:pPr eaLnBrk="1" hangingPunct="1">
              <a:defRPr/>
            </a:pPr>
            <a:r>
              <a:rPr lang="en-US" sz="2800" dirty="0" smtClean="0"/>
              <a:t>At least some capital -- amounts vary by crops and scale of operation … start-up costs for small-scale vegetable production are relatively low</a:t>
            </a:r>
          </a:p>
          <a:p>
            <a:pPr eaLnBrk="1" hangingPunct="1">
              <a:defRPr/>
            </a:pPr>
            <a:r>
              <a:rPr lang="en-US" sz="2800" dirty="0" smtClean="0"/>
              <a:t>A basic understanding of the markets available to you and the current and potential demand for crops you decide to grow</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5317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62000" y="269875"/>
            <a:ext cx="8077200" cy="1143000"/>
          </a:xfrm>
        </p:spPr>
        <p:txBody>
          <a:bodyPr/>
          <a:lstStyle/>
          <a:p>
            <a:pPr eaLnBrk="1" hangingPunct="1"/>
            <a:r>
              <a:rPr altLang="en-US" sz="3600" smtClean="0"/>
              <a:t>At the beginning, you don't have …</a:t>
            </a:r>
          </a:p>
        </p:txBody>
      </p:sp>
      <p:sp>
        <p:nvSpPr>
          <p:cNvPr id="23555" name="Rectangle 3"/>
          <p:cNvSpPr>
            <a:spLocks noGrp="1" noChangeArrowheads="1"/>
          </p:cNvSpPr>
          <p:nvPr>
            <p:ph idx="1"/>
          </p:nvPr>
        </p:nvSpPr>
        <p:spPr>
          <a:xfrm>
            <a:off x="762000" y="1597025"/>
            <a:ext cx="8077200" cy="4297363"/>
          </a:xfrm>
        </p:spPr>
        <p:txBody>
          <a:bodyPr/>
          <a:lstStyle/>
          <a:p>
            <a:pPr eaLnBrk="1" hangingPunct="1"/>
            <a:r>
              <a:rPr lang="en-US" altLang="en-US" smtClean="0"/>
              <a:t>Experience growing vegetables or fruits as a profit-making business</a:t>
            </a:r>
          </a:p>
          <a:p>
            <a:pPr eaLnBrk="1" hangingPunct="1"/>
            <a:r>
              <a:rPr lang="en-US" altLang="en-US" smtClean="0"/>
              <a:t>Knowledge of the growing practices for most specific vegetables and fruits</a:t>
            </a:r>
          </a:p>
          <a:p>
            <a:pPr eaLnBrk="1" hangingPunct="1"/>
            <a:r>
              <a:rPr lang="en-US" altLang="en-US" smtClean="0"/>
              <a:t>Most of the specific equipment may be needed … a good tiller, small tractor, plastic layer, high tunnel, etc.</a:t>
            </a:r>
          </a:p>
          <a:p>
            <a:pPr eaLnBrk="1" hangingPunct="1"/>
            <a:r>
              <a:rPr lang="en-US" altLang="en-US" smtClean="0"/>
              <a:t>An established market</a:t>
            </a:r>
          </a:p>
          <a:p>
            <a:pPr eaLnBrk="1" hangingPunct="1"/>
            <a:endParaRPr lang="en-US" altLang="en-US" smtClean="0"/>
          </a:p>
          <a:p>
            <a:pPr eaLnBrk="1" hangingPunct="1"/>
            <a:endParaRPr lang="en-US" altLang="en-US"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8403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762000" y="269875"/>
            <a:ext cx="8077200" cy="1143000"/>
          </a:xfrm>
        </p:spPr>
        <p:txBody>
          <a:bodyPr/>
          <a:lstStyle/>
          <a:p>
            <a:r>
              <a:rPr smtClean="0"/>
              <a:t>Recordkeeping</a:t>
            </a:r>
          </a:p>
        </p:txBody>
      </p:sp>
      <p:sp>
        <p:nvSpPr>
          <p:cNvPr id="11267" name="Content Placeholder 2"/>
          <p:cNvSpPr>
            <a:spLocks noGrp="1"/>
          </p:cNvSpPr>
          <p:nvPr>
            <p:ph idx="1"/>
          </p:nvPr>
        </p:nvSpPr>
        <p:spPr>
          <a:xfrm>
            <a:off x="762000" y="1597025"/>
            <a:ext cx="8077200" cy="4297363"/>
          </a:xfrm>
        </p:spPr>
        <p:txBody>
          <a:bodyPr>
            <a:normAutofit lnSpcReduction="10000"/>
          </a:bodyPr>
          <a:lstStyle/>
          <a:p>
            <a:r>
              <a:rPr lang="en-US" dirty="0" smtClean="0"/>
              <a:t>Keep track of all income, expenses, sales tax, labor, etc.</a:t>
            </a:r>
          </a:p>
          <a:p>
            <a:r>
              <a:rPr lang="en-US" dirty="0" smtClean="0"/>
              <a:t>Take good notes on field production information</a:t>
            </a:r>
          </a:p>
          <a:p>
            <a:pPr lvl="1"/>
            <a:r>
              <a:rPr lang="en-US" dirty="0" smtClean="0"/>
              <a:t>Planting dates, varieties, environmental conditions, pesticides used/effectiveness</a:t>
            </a:r>
          </a:p>
          <a:p>
            <a:pPr lvl="1"/>
            <a:r>
              <a:rPr lang="en-US" dirty="0" smtClean="0"/>
              <a:t>Makes a good reference for future years</a:t>
            </a:r>
          </a:p>
          <a:p>
            <a:r>
              <a:rPr lang="en-US" dirty="0" smtClean="0"/>
              <a:t>Pricing must be based to allow return on all investments</a:t>
            </a:r>
          </a:p>
          <a:p>
            <a:pPr lvl="1">
              <a:buNone/>
            </a:pPr>
            <a:endParaRPr lang="en-US" dirty="0" smtClean="0">
              <a:solidFill>
                <a:srgbClr val="FF0000"/>
              </a:solidFill>
            </a:endParaRPr>
          </a:p>
          <a:p>
            <a:pPr lvl="1">
              <a:buNone/>
            </a:pPr>
            <a:endParaRPr lang="en-US"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1103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762000" y="269875"/>
            <a:ext cx="8077200" cy="1143000"/>
          </a:xfrm>
        </p:spPr>
        <p:txBody>
          <a:bodyPr/>
          <a:lstStyle/>
          <a:p>
            <a:r>
              <a:rPr smtClean="0"/>
              <a:t>Business Planning</a:t>
            </a:r>
          </a:p>
        </p:txBody>
      </p:sp>
      <p:sp>
        <p:nvSpPr>
          <p:cNvPr id="3" name="Content Placeholder 2"/>
          <p:cNvSpPr>
            <a:spLocks noGrp="1"/>
          </p:cNvSpPr>
          <p:nvPr>
            <p:ph idx="1"/>
          </p:nvPr>
        </p:nvSpPr>
        <p:spPr>
          <a:xfrm>
            <a:off x="762000" y="1597025"/>
            <a:ext cx="8077200" cy="4297363"/>
          </a:xfrm>
        </p:spPr>
        <p:txBody>
          <a:bodyPr>
            <a:normAutofit fontScale="85000" lnSpcReduction="20000"/>
          </a:bodyPr>
          <a:lstStyle/>
          <a:p>
            <a:pPr>
              <a:defRPr/>
            </a:pPr>
            <a:r>
              <a:rPr lang="en-US" dirty="0" smtClean="0"/>
              <a:t>Insurance</a:t>
            </a:r>
            <a:endParaRPr lang="en-US" dirty="0"/>
          </a:p>
          <a:p>
            <a:pPr lvl="1">
              <a:defRPr/>
            </a:pPr>
            <a:r>
              <a:rPr lang="en-US" dirty="0"/>
              <a:t>Liability, crop insurance</a:t>
            </a:r>
          </a:p>
          <a:p>
            <a:pPr>
              <a:defRPr/>
            </a:pPr>
            <a:r>
              <a:rPr lang="en-US" dirty="0"/>
              <a:t>Labor considerations</a:t>
            </a:r>
          </a:p>
          <a:p>
            <a:pPr lvl="1">
              <a:defRPr/>
            </a:pPr>
            <a:r>
              <a:rPr lang="en-US" dirty="0"/>
              <a:t>Minimum wage, worker safety, Workman’s Comp</a:t>
            </a:r>
          </a:p>
          <a:p>
            <a:pPr>
              <a:defRPr/>
            </a:pPr>
            <a:r>
              <a:rPr lang="en-US" dirty="0" smtClean="0"/>
              <a:t>Taxes and Accounting</a:t>
            </a:r>
            <a:endParaRPr lang="en-US" dirty="0"/>
          </a:p>
          <a:p>
            <a:pPr lvl="1">
              <a:defRPr/>
            </a:pPr>
            <a:r>
              <a:rPr lang="en-US" dirty="0"/>
              <a:t>Sales tax, income tax, Schedule F, deductions, record-keeping  </a:t>
            </a:r>
          </a:p>
          <a:p>
            <a:pPr>
              <a:defRPr/>
            </a:pPr>
            <a:r>
              <a:rPr lang="en-US" dirty="0"/>
              <a:t>Food safety</a:t>
            </a:r>
          </a:p>
          <a:p>
            <a:pPr>
              <a:defRPr/>
            </a:pPr>
            <a:r>
              <a:rPr lang="en-US" dirty="0"/>
              <a:t>Farm safety plans, GAPs, traceability </a:t>
            </a:r>
            <a:endParaRPr lang="en-US" dirty="0" smtClean="0"/>
          </a:p>
          <a:p>
            <a:pPr>
              <a:defRPr/>
            </a:pPr>
            <a:r>
              <a:rPr lang="en-US" dirty="0" smtClean="0"/>
              <a:t>Zoning</a:t>
            </a:r>
            <a:endParaRPr lang="en-US" dirty="0"/>
          </a:p>
          <a:p>
            <a:pPr>
              <a:defRPr/>
            </a:pPr>
            <a:r>
              <a:rPr lang="en-US" dirty="0"/>
              <a:t>Establishing a corporation or LLC</a:t>
            </a:r>
          </a:p>
          <a:p>
            <a:pPr lvl="1">
              <a:defRPr/>
            </a:pPr>
            <a:endParaRPr lang="en-US" dirty="0"/>
          </a:p>
          <a:p>
            <a:pPr>
              <a:defRPr/>
            </a:pP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spd="slow" advTm="9902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10.xml><?xml version="1.0" encoding="utf-8"?>
<p:tagLst xmlns:a="http://schemas.openxmlformats.org/drawingml/2006/main" xmlns:r="http://schemas.openxmlformats.org/officeDocument/2006/relationships" xmlns:p="http://schemas.openxmlformats.org/presentationml/2006/main">
  <p:tag name="DVSHAPEID" val="ip2w5yLf7gRoIxhgGANLdN"/>
</p:tagLst>
</file>

<file path=ppt/tags/tag11.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12.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ags/tag2.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3.xml><?xml version="1.0" encoding="utf-8"?>
<p:tagLst xmlns:a="http://schemas.openxmlformats.org/drawingml/2006/main" xmlns:r="http://schemas.openxmlformats.org/officeDocument/2006/relationships" xmlns:p="http://schemas.openxmlformats.org/presentationml/2006/main">
  <p:tag name="DVSECTIONID" val="yI2DOt6RzRcU51QxdhNewL"/>
</p:tagLst>
</file>

<file path=ppt/tags/tag4.xml><?xml version="1.0" encoding="utf-8"?>
<p:tagLst xmlns:a="http://schemas.openxmlformats.org/drawingml/2006/main" xmlns:r="http://schemas.openxmlformats.org/officeDocument/2006/relationships" xmlns:p="http://schemas.openxmlformats.org/presentationml/2006/main">
  <p:tag name="DVSHAPEID" val="HAGzTPKJNXuuOK4v20iPS7"/>
</p:tagLst>
</file>

<file path=ppt/tags/tag5.xml><?xml version="1.0" encoding="utf-8"?>
<p:tagLst xmlns:a="http://schemas.openxmlformats.org/drawingml/2006/main" xmlns:r="http://schemas.openxmlformats.org/officeDocument/2006/relationships" xmlns:p="http://schemas.openxmlformats.org/presentationml/2006/main">
  <p:tag name="DVSECTIONID" val="OOKFAmQ6LnTdkKqqzhwoax"/>
</p:tagLst>
</file>

<file path=ppt/tags/tag6.xml><?xml version="1.0" encoding="utf-8"?>
<p:tagLst xmlns:a="http://schemas.openxmlformats.org/drawingml/2006/main" xmlns:r="http://schemas.openxmlformats.org/officeDocument/2006/relationships" xmlns:p="http://schemas.openxmlformats.org/presentationml/2006/main">
  <p:tag name="DVSHAPEID" val="S8Cm1higbyIl35Abad2Rjv"/>
</p:tagLst>
</file>

<file path=ppt/tags/tag7.xml><?xml version="1.0" encoding="utf-8"?>
<p:tagLst xmlns:a="http://schemas.openxmlformats.org/drawingml/2006/main" xmlns:r="http://schemas.openxmlformats.org/officeDocument/2006/relationships" xmlns:p="http://schemas.openxmlformats.org/presentationml/2006/main">
  <p:tag name="DVSHAPEID" val="XuPQogmzKvTp1YV9ymQ2ZW"/>
</p:tagLst>
</file>

<file path=ppt/tags/tag8.xml><?xml version="1.0" encoding="utf-8"?>
<p:tagLst xmlns:a="http://schemas.openxmlformats.org/drawingml/2006/main" xmlns:r="http://schemas.openxmlformats.org/officeDocument/2006/relationships" xmlns:p="http://schemas.openxmlformats.org/presentationml/2006/main">
  <p:tag name="DVSECTIONID" val="FpChuQ9mrn7ncHkUb4wJDg"/>
</p:tagLst>
</file>

<file path=ppt/tags/tag9.xml><?xml version="1.0" encoding="utf-8"?>
<p:tagLst xmlns:a="http://schemas.openxmlformats.org/drawingml/2006/main" xmlns:r="http://schemas.openxmlformats.org/officeDocument/2006/relationships" xmlns:p="http://schemas.openxmlformats.org/presentationml/2006/main">
  <p:tag name="DVSHAPEID" val="gLAHFkz1Wny4DLE3ZEH9AS"/>
</p:tagLst>
</file>

<file path=ppt/theme/theme1.xml><?xml version="1.0" encoding="utf-8"?>
<a:theme xmlns:a="http://schemas.openxmlformats.org/drawingml/2006/main" name="Trai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Growing a New Generation MarketReady</Template>
  <TotalTime>22904</TotalTime>
  <Words>6899</Words>
  <Application>Microsoft Office PowerPoint</Application>
  <PresentationFormat>On-screen Show (4:3)</PresentationFormat>
  <Paragraphs>606</Paragraphs>
  <Slides>54</Slides>
  <Notes>42</Notes>
  <HiddenSlides>0</HiddenSlides>
  <MMClips>54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54</vt:i4>
      </vt:variant>
    </vt:vector>
  </HeadingPairs>
  <TitlesOfParts>
    <vt:vector size="64" baseType="lpstr">
      <vt:lpstr>Arial</vt:lpstr>
      <vt:lpstr>Book Antiqua</vt:lpstr>
      <vt:lpstr>Calibri</vt:lpstr>
      <vt:lpstr>Cambria</vt:lpstr>
      <vt:lpstr>Georgia</vt:lpstr>
      <vt:lpstr>Tahoma</vt:lpstr>
      <vt:lpstr>Times New Roman</vt:lpstr>
      <vt:lpstr>Wingdings</vt:lpstr>
      <vt:lpstr>Training</vt:lpstr>
      <vt:lpstr>Office Theme</vt:lpstr>
      <vt:lpstr>Preparing a New Generation  of Illinois Fruit and Vegetable Farmers  a USDA NIFA Beginning Farmer and Rancher  Development Program Project  Grant # 2012-49400-19565  http://www.newillinoisfarmers.org   </vt:lpstr>
      <vt:lpstr>Growing a New Generation  of Illinois Fruit and Vegetable Farmers USDA NIFA Beginning Farmer and Rancher Development Program  Grant # 2012-49400-19565  Basics of Commercial Vegetable Production </vt:lpstr>
      <vt:lpstr>Why grow vegetables? </vt:lpstr>
      <vt:lpstr>Successful operations have:</vt:lpstr>
      <vt:lpstr>Getting Started </vt:lpstr>
      <vt:lpstr>To begin a small farm enterprise, you will need …</vt:lpstr>
      <vt:lpstr>At the beginning, you don't have …</vt:lpstr>
      <vt:lpstr>Recordkeeping</vt:lpstr>
      <vt:lpstr>Business Planning</vt:lpstr>
      <vt:lpstr>Marketing</vt:lpstr>
      <vt:lpstr>Farmers Markets, for example …</vt:lpstr>
      <vt:lpstr>Conventional vs. Organic</vt:lpstr>
      <vt:lpstr>http://eorganic.info/ </vt:lpstr>
      <vt:lpstr>Equipment</vt:lpstr>
      <vt:lpstr>Basic Field Equipment</vt:lpstr>
      <vt:lpstr>PowerPoint Presentation</vt:lpstr>
      <vt:lpstr>PowerPoint Presentation</vt:lpstr>
      <vt:lpstr>PowerPoint Presentation</vt:lpstr>
      <vt:lpstr>Other Equipment Needs</vt:lpstr>
      <vt:lpstr>PowerPoint Presentation</vt:lpstr>
      <vt:lpstr>What crops to plant?</vt:lpstr>
      <vt:lpstr>Illinois vegetable crops</vt:lpstr>
      <vt:lpstr>PowerPoint Presentation</vt:lpstr>
      <vt:lpstr>PowerPoint Presentation</vt:lpstr>
      <vt:lpstr>PowerPoint Presentation</vt:lpstr>
      <vt:lpstr>PowerPoint Presentation</vt:lpstr>
      <vt:lpstr>http://njaes.rutgers.edu/pubs/urbanfringe/pdfs/urbanfringe-v07n01.pdf</vt:lpstr>
      <vt:lpstr>Cultivar and Variety Selection</vt:lpstr>
      <vt:lpstr>Select cultivars or varieties based on …</vt:lpstr>
      <vt:lpstr>Hardiness</vt:lpstr>
      <vt:lpstr>Average Frost Free Date</vt:lpstr>
      <vt:lpstr>PowerPoint Presentation</vt:lpstr>
      <vt:lpstr>Growing season</vt:lpstr>
      <vt:lpstr>Season Extension</vt:lpstr>
      <vt:lpstr>Extending the Season</vt:lpstr>
      <vt:lpstr>PowerPoint Presentation</vt:lpstr>
      <vt:lpstr>Fall Crops</vt:lpstr>
      <vt:lpstr>Transplant vs Direct Seed</vt:lpstr>
      <vt:lpstr>Common Crop Planting Methods</vt:lpstr>
      <vt:lpstr>Start your own transplants?</vt:lpstr>
      <vt:lpstr>Site Selection</vt:lpstr>
      <vt:lpstr>Pest Management:  Weed, disease, and insect control</vt:lpstr>
      <vt:lpstr>Crop Families</vt:lpstr>
      <vt:lpstr>Harvesting</vt:lpstr>
      <vt:lpstr>Harvesting</vt:lpstr>
      <vt:lpstr>Expenses for Vegetable Crops</vt:lpstr>
      <vt:lpstr>Possible Returns</vt:lpstr>
      <vt:lpstr>Possible Returns</vt:lpstr>
      <vt:lpstr>Commercial Enterprise Budgets</vt:lpstr>
      <vt:lpstr>PowerPoint Presentation</vt:lpstr>
      <vt:lpstr>PowerPoint Presentation</vt:lpstr>
      <vt:lpstr>Resources</vt:lpstr>
      <vt:lpstr>To reach us</vt:lpstr>
      <vt:lpstr>If you have questions … </vt:lpstr>
    </vt:vector>
  </TitlesOfParts>
  <Company>University of Illinois Extension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Vegetable Gardening Essentials</dc:title>
  <dc:creator>Extension Employee</dc:creator>
  <cp:lastModifiedBy>Hosier, Mary</cp:lastModifiedBy>
  <cp:revision>223</cp:revision>
  <cp:lastPrinted>2014-12-03T20:45:57Z</cp:lastPrinted>
  <dcterms:created xsi:type="dcterms:W3CDTF">2008-02-06T21:05:08Z</dcterms:created>
  <dcterms:modified xsi:type="dcterms:W3CDTF">2016-04-26T21:30:42Z</dcterms:modified>
</cp:coreProperties>
</file>