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5.xml" ContentType="application/vnd.openxmlformats-officedocument.themeOverride+xml"/>
  <Override PartName="/ppt/notesSlides/notesSlide14.xml" ContentType="application/vnd.openxmlformats-officedocument.presentationml.notesSlide+xml"/>
  <Override PartName="/ppt/theme/themeOverride6.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7.xml" ContentType="application/vnd.openxmlformats-officedocument.themeOverride+xml"/>
  <Override PartName="/ppt/notesSlides/notesSlide17.xml" ContentType="application/vnd.openxmlformats-officedocument.presentationml.notesSlide+xml"/>
  <Override PartName="/ppt/theme/themeOverride8.xml" ContentType="application/vnd.openxmlformats-officedocument.themeOverride+xml"/>
  <Override PartName="/ppt/notesSlides/notesSlide18.xml" ContentType="application/vnd.openxmlformats-officedocument.presentationml.notesSlide+xml"/>
  <Override PartName="/ppt/theme/themeOverride9.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0.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1.xml" ContentType="application/vnd.openxmlformats-officedocument.themeOverride+xml"/>
  <Override PartName="/ppt/notesSlides/notesSlide36.xml" ContentType="application/vnd.openxmlformats-officedocument.presentationml.notesSlide+xml"/>
  <Override PartName="/ppt/theme/themeOverride12.xml" ContentType="application/vnd.openxmlformats-officedocument.themeOverride+xml"/>
  <Override PartName="/ppt/notesSlides/notesSlide37.xml" ContentType="application/vnd.openxmlformats-officedocument.presentationml.notesSlide+xml"/>
  <Override PartName="/ppt/theme/themeOverride13.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6.xml" ContentType="application/vnd.openxmlformats-officedocument.presentationml.tags+xml"/>
  <Override PartName="/ppt/notesSlides/notesSlide4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2"/>
  </p:notesMasterIdLst>
  <p:handoutMasterIdLst>
    <p:handoutMasterId r:id="rId53"/>
  </p:handoutMasterIdLst>
  <p:sldIdLst>
    <p:sldId id="590" r:id="rId2"/>
    <p:sldId id="259" r:id="rId3"/>
    <p:sldId id="262" r:id="rId4"/>
    <p:sldId id="441" r:id="rId5"/>
    <p:sldId id="442" r:id="rId6"/>
    <p:sldId id="582" r:id="rId7"/>
    <p:sldId id="583" r:id="rId8"/>
    <p:sldId id="453" r:id="rId9"/>
    <p:sldId id="454" r:id="rId10"/>
    <p:sldId id="586" r:id="rId11"/>
    <p:sldId id="585" r:id="rId12"/>
    <p:sldId id="584" r:id="rId13"/>
    <p:sldId id="588" r:id="rId14"/>
    <p:sldId id="449" r:id="rId15"/>
    <p:sldId id="445" r:id="rId16"/>
    <p:sldId id="589" r:id="rId17"/>
    <p:sldId id="444" r:id="rId18"/>
    <p:sldId id="447" r:id="rId19"/>
    <p:sldId id="448" r:id="rId20"/>
    <p:sldId id="587" r:id="rId21"/>
    <p:sldId id="536" r:id="rId22"/>
    <p:sldId id="525" r:id="rId23"/>
    <p:sldId id="530" r:id="rId24"/>
    <p:sldId id="529" r:id="rId25"/>
    <p:sldId id="532" r:id="rId26"/>
    <p:sldId id="545" r:id="rId27"/>
    <p:sldId id="535" r:id="rId28"/>
    <p:sldId id="546" r:id="rId29"/>
    <p:sldId id="537" r:id="rId30"/>
    <p:sldId id="538" r:id="rId31"/>
    <p:sldId id="539" r:id="rId32"/>
    <p:sldId id="456" r:id="rId33"/>
    <p:sldId id="541" r:id="rId34"/>
    <p:sldId id="534" r:id="rId35"/>
    <p:sldId id="544" r:id="rId36"/>
    <p:sldId id="451" r:id="rId37"/>
    <p:sldId id="526" r:id="rId38"/>
    <p:sldId id="527" r:id="rId39"/>
    <p:sldId id="458" r:id="rId40"/>
    <p:sldId id="461" r:id="rId41"/>
    <p:sldId id="460" r:id="rId42"/>
    <p:sldId id="540" r:id="rId43"/>
    <p:sldId id="549" r:id="rId44"/>
    <p:sldId id="550" r:id="rId45"/>
    <p:sldId id="551" r:id="rId46"/>
    <p:sldId id="557" r:id="rId47"/>
    <p:sldId id="469" r:id="rId48"/>
    <p:sldId id="436" r:id="rId49"/>
    <p:sldId id="437" r:id="rId50"/>
    <p:sldId id="591" r:id="rId51"/>
  </p:sldIdLst>
  <p:sldSz cx="9144000" cy="6858000" type="screen4x3"/>
  <p:notesSz cx="68580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guide id="3" orient="horz" pos="2909">
          <p15:clr>
            <a:srgbClr val="A4A3A4"/>
          </p15:clr>
        </p15:guide>
        <p15:guide id="4"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33"/>
    <a:srgbClr val="66FF66"/>
    <a:srgbClr val="0000FF"/>
    <a:srgbClr val="009ED6"/>
    <a:srgbClr val="0033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3" autoAdjust="0"/>
    <p:restoredTop sz="74323" autoAdjust="0"/>
  </p:normalViewPr>
  <p:slideViewPr>
    <p:cSldViewPr>
      <p:cViewPr varScale="1">
        <p:scale>
          <a:sx n="63" d="100"/>
          <a:sy n="63" d="100"/>
        </p:scale>
        <p:origin x="806" y="77"/>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100" d="100"/>
        <a:sy n="100" d="100"/>
      </p:scale>
      <p:origin x="0" y="3312"/>
    </p:cViewPr>
  </p:sorterViewPr>
  <p:notesViewPr>
    <p:cSldViewPr>
      <p:cViewPr varScale="1">
        <p:scale>
          <a:sx n="62" d="100"/>
          <a:sy n="62" d="100"/>
        </p:scale>
        <p:origin x="-1666" y="-101"/>
      </p:cViewPr>
      <p:guideLst>
        <p:guide orient="horz" pos="2928"/>
        <p:guide pos="2208"/>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slide" Target="slides/slide14.xml"/><Relationship Id="rId1" Type="http://schemas.openxmlformats.org/officeDocument/2006/relationships/slide" Target="slides/slide5.xml"/><Relationship Id="rId4" Type="http://schemas.openxmlformats.org/officeDocument/2006/relationships/slide" Target="slides/slide4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0242" tIns="45121" rIns="90242" bIns="45121" rtlCol="0"/>
          <a:lstStyle>
            <a:lvl1pPr algn="l">
              <a:defRPr sz="1200"/>
            </a:lvl1pPr>
          </a:lstStyle>
          <a:p>
            <a:pPr>
              <a:defRPr/>
            </a:pPr>
            <a:r>
              <a:rPr lang="en-US" dirty="0"/>
              <a:t>Preparing a New Generation of </a:t>
            </a:r>
          </a:p>
          <a:p>
            <a:pPr>
              <a:defRPr/>
            </a:pPr>
            <a:r>
              <a:rPr lang="en-US" dirty="0"/>
              <a:t>Fruit and Vegetable Farmers</a:t>
            </a:r>
          </a:p>
          <a:p>
            <a:endParaRPr lang="en-US" dirty="0"/>
          </a:p>
        </p:txBody>
      </p:sp>
      <p:sp>
        <p:nvSpPr>
          <p:cNvPr id="3" name="Date Placeholder 2"/>
          <p:cNvSpPr>
            <a:spLocks noGrp="1"/>
          </p:cNvSpPr>
          <p:nvPr>
            <p:ph type="dt" sz="quarter" idx="1"/>
          </p:nvPr>
        </p:nvSpPr>
        <p:spPr>
          <a:xfrm>
            <a:off x="3884613" y="0"/>
            <a:ext cx="2971800" cy="461804"/>
          </a:xfrm>
          <a:prstGeom prst="rect">
            <a:avLst/>
          </a:prstGeom>
        </p:spPr>
        <p:txBody>
          <a:bodyPr vert="horz" lIns="90242" tIns="45121" rIns="90242" bIns="45121" rtlCol="0"/>
          <a:lstStyle>
            <a:lvl1pPr algn="r">
              <a:defRPr sz="1200"/>
            </a:lvl1pPr>
          </a:lstStyle>
          <a:p>
            <a:r>
              <a:rPr lang="en-US" dirty="0" smtClean="0"/>
              <a:t>December 2014 </a:t>
            </a:r>
            <a:endParaRPr lang="en-US" dirty="0"/>
          </a:p>
        </p:txBody>
      </p:sp>
      <p:sp>
        <p:nvSpPr>
          <p:cNvPr id="4" name="Footer Placeholder 3"/>
          <p:cNvSpPr>
            <a:spLocks noGrp="1"/>
          </p:cNvSpPr>
          <p:nvPr>
            <p:ph type="ftr" sz="quarter" idx="2"/>
          </p:nvPr>
        </p:nvSpPr>
        <p:spPr>
          <a:xfrm>
            <a:off x="0" y="8772669"/>
            <a:ext cx="2971800" cy="461804"/>
          </a:xfrm>
          <a:prstGeom prst="rect">
            <a:avLst/>
          </a:prstGeom>
        </p:spPr>
        <p:txBody>
          <a:bodyPr vert="horz" lIns="90242" tIns="45121" rIns="90242" bIns="4512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772669"/>
            <a:ext cx="2971800" cy="461804"/>
          </a:xfrm>
          <a:prstGeom prst="rect">
            <a:avLst/>
          </a:prstGeom>
        </p:spPr>
        <p:txBody>
          <a:bodyPr vert="horz" lIns="90242" tIns="45121" rIns="90242" bIns="45121" rtlCol="0" anchor="b"/>
          <a:lstStyle>
            <a:lvl1pPr algn="r">
              <a:defRPr sz="1200"/>
            </a:lvl1pPr>
          </a:lstStyle>
          <a:p>
            <a:fld id="{459226BF-1F13-42D3-80DC-373E7ADD1EBC}" type="slidenum">
              <a:rPr lang="en-US" smtClean="0"/>
              <a:pPr/>
              <a:t>‹#›</a:t>
            </a:fld>
            <a:endParaRPr lang="en-US" dirty="0"/>
          </a:p>
        </p:txBody>
      </p:sp>
    </p:spTree>
    <p:extLst>
      <p:ext uri="{BB962C8B-B14F-4D97-AF65-F5344CB8AC3E}">
        <p14:creationId xmlns:p14="http://schemas.microsoft.com/office/powerpoint/2010/main" val="2280491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804"/>
          </a:xfrm>
          <a:prstGeom prst="rect">
            <a:avLst/>
          </a:prstGeom>
        </p:spPr>
        <p:txBody>
          <a:bodyPr vert="horz" lIns="90242" tIns="45121" rIns="90242" bIns="45121" rtlCol="0"/>
          <a:lstStyle>
            <a:lvl1pPr algn="l">
              <a:defRPr sz="1200"/>
            </a:lvl1pPr>
          </a:lstStyle>
          <a:p>
            <a:endParaRPr lang="en-US" dirty="0"/>
          </a:p>
        </p:txBody>
      </p:sp>
      <p:sp>
        <p:nvSpPr>
          <p:cNvPr id="3" name="Date Placeholder 2"/>
          <p:cNvSpPr>
            <a:spLocks noGrp="1"/>
          </p:cNvSpPr>
          <p:nvPr>
            <p:ph type="dt" idx="1"/>
          </p:nvPr>
        </p:nvSpPr>
        <p:spPr>
          <a:xfrm>
            <a:off x="3884613" y="0"/>
            <a:ext cx="2971800" cy="461804"/>
          </a:xfrm>
          <a:prstGeom prst="rect">
            <a:avLst/>
          </a:prstGeom>
        </p:spPr>
        <p:txBody>
          <a:bodyPr vert="horz" lIns="90242" tIns="45121" rIns="90242" bIns="45121" rtlCol="0"/>
          <a:lstStyle>
            <a:lvl1pPr algn="r">
              <a:defRPr sz="1200"/>
            </a:lvl1pPr>
          </a:lstStyle>
          <a:p>
            <a:fld id="{48AEF76B-3757-4A0B-AF93-28494465C1DD}" type="datetimeFigureOut">
              <a:rPr lang="en-US" smtClean="0"/>
              <a:pPr/>
              <a:t>4/26/2016</a:t>
            </a:fld>
            <a:endParaRPr lang="en-US" dirty="0"/>
          </a:p>
        </p:txBody>
      </p:sp>
      <p:sp>
        <p:nvSpPr>
          <p:cNvPr id="4" name="Slide Image Placeholder 3"/>
          <p:cNvSpPr>
            <a:spLocks noGrp="1" noRot="1" noChangeAspect="1"/>
          </p:cNvSpPr>
          <p:nvPr>
            <p:ph type="sldImg" idx="2"/>
          </p:nvPr>
        </p:nvSpPr>
        <p:spPr>
          <a:xfrm>
            <a:off x="1120775" y="692150"/>
            <a:ext cx="4616450" cy="3463925"/>
          </a:xfrm>
          <a:prstGeom prst="rect">
            <a:avLst/>
          </a:prstGeom>
          <a:noFill/>
          <a:ln w="12700">
            <a:solidFill>
              <a:prstClr val="black"/>
            </a:solidFill>
          </a:ln>
        </p:spPr>
        <p:txBody>
          <a:bodyPr vert="horz" lIns="90242" tIns="45121" rIns="90242" bIns="45121" rtlCol="0" anchor="ctr"/>
          <a:lstStyle/>
          <a:p>
            <a:endParaRPr lang="en-US" dirty="0"/>
          </a:p>
        </p:txBody>
      </p:sp>
      <p:sp>
        <p:nvSpPr>
          <p:cNvPr id="5" name="Notes Placeholder 4"/>
          <p:cNvSpPr>
            <a:spLocks noGrp="1"/>
          </p:cNvSpPr>
          <p:nvPr>
            <p:ph type="body" sz="quarter" idx="3"/>
          </p:nvPr>
        </p:nvSpPr>
        <p:spPr>
          <a:xfrm>
            <a:off x="685800" y="4387136"/>
            <a:ext cx="5486400" cy="4156234"/>
          </a:xfrm>
          <a:prstGeom prst="rect">
            <a:avLst/>
          </a:prstGeom>
        </p:spPr>
        <p:txBody>
          <a:bodyPr vert="horz" lIns="90242" tIns="45121" rIns="90242" bIns="45121" rtlCol="0"/>
          <a:lstStyle/>
          <a:p>
            <a:pPr lvl="0"/>
            <a:r>
              <a:rPr lang="en-US" dirty="0" smtClean="0"/>
              <a:t>Click to edit Master text styles</a:t>
            </a:r>
          </a:p>
        </p:txBody>
      </p:sp>
      <p:sp>
        <p:nvSpPr>
          <p:cNvPr id="6" name="Footer Placeholder 5"/>
          <p:cNvSpPr>
            <a:spLocks noGrp="1"/>
          </p:cNvSpPr>
          <p:nvPr>
            <p:ph type="ftr" sz="quarter" idx="4"/>
          </p:nvPr>
        </p:nvSpPr>
        <p:spPr>
          <a:xfrm>
            <a:off x="0" y="8772669"/>
            <a:ext cx="2971800" cy="461804"/>
          </a:xfrm>
          <a:prstGeom prst="rect">
            <a:avLst/>
          </a:prstGeom>
        </p:spPr>
        <p:txBody>
          <a:bodyPr vert="horz" lIns="90242" tIns="45121" rIns="90242" bIns="4512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772669"/>
            <a:ext cx="2971800" cy="461804"/>
          </a:xfrm>
          <a:prstGeom prst="rect">
            <a:avLst/>
          </a:prstGeom>
        </p:spPr>
        <p:txBody>
          <a:bodyPr vert="horz" lIns="90242" tIns="45121" rIns="90242" bIns="45121" rtlCol="0" anchor="b"/>
          <a:lstStyle>
            <a:lvl1pPr algn="r">
              <a:defRPr sz="1200"/>
            </a:lvl1pPr>
          </a:lstStyle>
          <a:p>
            <a:fld id="{75693FD4-8F83-4EF7-AC3F-0DC0388986B0}" type="slidenum">
              <a:rPr lang="en-US" smtClean="0"/>
              <a:pPr/>
              <a:t>‹#›</a:t>
            </a:fld>
            <a:endParaRPr lang="en-US" dirty="0"/>
          </a:p>
        </p:txBody>
      </p:sp>
    </p:spTree>
    <p:extLst>
      <p:ext uri="{BB962C8B-B14F-4D97-AF65-F5344CB8AC3E}">
        <p14:creationId xmlns:p14="http://schemas.microsoft.com/office/powerpoint/2010/main" val="1836281799"/>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1244239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Voles, deer, and birds are the three major vertebrate pests of fruit plantings</a:t>
            </a:r>
            <a:r>
              <a:rPr lang="en-US" dirty="0" smtClean="0"/>
              <a:t>.  Voles </a:t>
            </a:r>
            <a:r>
              <a:rPr lang="en-US" dirty="0"/>
              <a:t>are mouse-like mammals that eat the bark and roots of young </a:t>
            </a:r>
            <a:r>
              <a:rPr lang="en-US" dirty="0" smtClean="0"/>
              <a:t>fruit trees </a:t>
            </a:r>
            <a:r>
              <a:rPr lang="en-US" dirty="0"/>
              <a:t>and thornless blackberries </a:t>
            </a:r>
            <a:r>
              <a:rPr lang="en-US" dirty="0" smtClean="0"/>
              <a:t>in winter </a:t>
            </a:r>
            <a:r>
              <a:rPr lang="en-US" dirty="0"/>
              <a:t>and are frequently a serious problem</a:t>
            </a:r>
            <a:r>
              <a:rPr lang="en-US" dirty="0" smtClean="0"/>
              <a:t>.  Deer </a:t>
            </a:r>
            <a:r>
              <a:rPr lang="en-US" dirty="0"/>
              <a:t>consume the new shoots of fruit trees. Birds damage the fruits </a:t>
            </a:r>
            <a:r>
              <a:rPr lang="en-US" dirty="0" smtClean="0"/>
              <a:t>of blueberry</a:t>
            </a:r>
            <a:r>
              <a:rPr lang="en-US" dirty="0"/>
              <a:t>, cherry, gooseberry, and grape plantings.</a:t>
            </a:r>
          </a:p>
        </p:txBody>
      </p:sp>
      <p:sp>
        <p:nvSpPr>
          <p:cNvPr id="4" name="Slide Number Placeholder 3"/>
          <p:cNvSpPr>
            <a:spLocks noGrp="1"/>
          </p:cNvSpPr>
          <p:nvPr>
            <p:ph type="sldNum" sz="quarter" idx="10"/>
          </p:nvPr>
        </p:nvSpPr>
        <p:spPr/>
        <p:txBody>
          <a:bodyPr/>
          <a:lstStyle/>
          <a:p>
            <a:fld id="{75693FD4-8F83-4EF7-AC3F-0DC0388986B0}" type="slidenum">
              <a:rPr lang="en-US" smtClean="0"/>
              <a:pPr/>
              <a:t>10</a:t>
            </a:fld>
            <a:endParaRPr lang="en-US" dirty="0"/>
          </a:p>
        </p:txBody>
      </p:sp>
    </p:spTree>
    <p:extLst>
      <p:ext uri="{BB962C8B-B14F-4D97-AF65-F5344CB8AC3E}">
        <p14:creationId xmlns:p14="http://schemas.microsoft.com/office/powerpoint/2010/main" val="169063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Uneven precipitation can cause plant stress during critical growth periods, which will affect both crop productivity and produce quality. Most </a:t>
            </a:r>
            <a:r>
              <a:rPr lang="en-US" dirty="0" smtClean="0"/>
              <a:t>fruit crops </a:t>
            </a:r>
            <a:r>
              <a:rPr lang="en-US" dirty="0"/>
              <a:t>require irrigation to minimize plant stress. Proper timing of water applications during appropriate periods can increase the yield and quality of most horticultural crops in </a:t>
            </a:r>
            <a:r>
              <a:rPr lang="en-US" dirty="0" smtClean="0"/>
              <a:t>Illinois </a:t>
            </a:r>
            <a:r>
              <a:rPr lang="en-US" dirty="0"/>
              <a:t>in most years</a:t>
            </a:r>
            <a:r>
              <a:rPr lang="en-US" dirty="0" smtClean="0"/>
              <a:t>.  Drip and overhead irrigation are the most common throughout Illinois.</a:t>
            </a:r>
          </a:p>
          <a:p>
            <a:r>
              <a:rPr lang="en-US" dirty="0" smtClean="0"/>
              <a:t> Overhead irrigation </a:t>
            </a:r>
            <a:r>
              <a:rPr lang="en-US" dirty="0"/>
              <a:t>can </a:t>
            </a:r>
            <a:r>
              <a:rPr lang="en-US" dirty="0" smtClean="0"/>
              <a:t>also be </a:t>
            </a:r>
            <a:r>
              <a:rPr lang="en-US" dirty="0"/>
              <a:t>used to provide frost protection for certain </a:t>
            </a:r>
            <a:r>
              <a:rPr lang="en-US" dirty="0" smtClean="0"/>
              <a:t>small </a:t>
            </a:r>
            <a:r>
              <a:rPr lang="en-US" dirty="0"/>
              <a:t>fruits, particularly strawberries. A properly designed and operated </a:t>
            </a:r>
            <a:r>
              <a:rPr lang="en-US" dirty="0" smtClean="0"/>
              <a:t>sprinkler irrigation </a:t>
            </a:r>
            <a:r>
              <a:rPr lang="en-US" dirty="0"/>
              <a:t>system can provide frost protection for strawberries down to 22</a:t>
            </a:r>
            <a:r>
              <a:rPr lang="en-US" baseline="30000" dirty="0"/>
              <a:t>0</a:t>
            </a:r>
            <a:r>
              <a:rPr lang="en-US" dirty="0"/>
              <a:t> </a:t>
            </a:r>
            <a:r>
              <a:rPr lang="en-US" dirty="0" smtClean="0"/>
              <a:t>F or </a:t>
            </a:r>
            <a:r>
              <a:rPr lang="en-US" dirty="0"/>
              <a:t>lower. </a:t>
            </a:r>
          </a:p>
        </p:txBody>
      </p:sp>
      <p:sp>
        <p:nvSpPr>
          <p:cNvPr id="4" name="Slide Number Placeholder 3"/>
          <p:cNvSpPr>
            <a:spLocks noGrp="1"/>
          </p:cNvSpPr>
          <p:nvPr>
            <p:ph type="sldNum" sz="quarter" idx="10"/>
          </p:nvPr>
        </p:nvSpPr>
        <p:spPr/>
        <p:txBody>
          <a:bodyPr/>
          <a:lstStyle/>
          <a:p>
            <a:fld id="{75693FD4-8F83-4EF7-AC3F-0DC0388986B0}" type="slidenum">
              <a:rPr lang="en-US" smtClean="0"/>
              <a:pPr/>
              <a:t>11</a:t>
            </a:fld>
            <a:endParaRPr lang="en-US" dirty="0"/>
          </a:p>
        </p:txBody>
      </p:sp>
    </p:spTree>
    <p:extLst>
      <p:ext uri="{BB962C8B-B14F-4D97-AF65-F5344CB8AC3E}">
        <p14:creationId xmlns:p14="http://schemas.microsoft.com/office/powerpoint/2010/main" val="3635961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poor anchorage </a:t>
            </a:r>
            <a:r>
              <a:rPr lang="en-US" dirty="0" smtClean="0"/>
              <a:t>or brittle graft unions, many grafted dwarf apple trees require support, in the form of a trellis system and/or an individual post .</a:t>
            </a:r>
          </a:p>
          <a:p>
            <a:endParaRPr lang="en-US" dirty="0"/>
          </a:p>
          <a:p>
            <a:r>
              <a:rPr lang="en-US" dirty="0" smtClean="0"/>
              <a:t>Other fruit crops that require a trellis are semi-erect blackberries and grapes.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12</a:t>
            </a:fld>
            <a:endParaRPr lang="en-US" dirty="0"/>
          </a:p>
        </p:txBody>
      </p:sp>
    </p:spTree>
    <p:extLst>
      <p:ext uri="{BB962C8B-B14F-4D97-AF65-F5344CB8AC3E}">
        <p14:creationId xmlns:p14="http://schemas.microsoft.com/office/powerpoint/2010/main" val="2355634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thoroughly which cultivars to plant. The first consideration is to determine how you intend to sell the fruit-remember--marketing, marketing, marketing!  Roadside markets, pick your own, and, to some extent, wholesale fresh market growers all need a continual supply of products. Therefore, it is important to choose cultivars that will accommodate an extended marketing period. Information about various cultivars and their ripening sequences can be found in nursery catalogs, but keep in mind the dates in the catalog may need adjustment to fit you local climate.</a:t>
            </a:r>
          </a:p>
          <a:p>
            <a:endParaRPr lang="en-US" dirty="0" smtClean="0"/>
          </a:p>
          <a:p>
            <a:r>
              <a:rPr lang="en-US" dirty="0" smtClean="0"/>
              <a:t>Cultivars</a:t>
            </a:r>
            <a:r>
              <a:rPr lang="en-US" baseline="0" dirty="0" smtClean="0"/>
              <a:t> differ in their susceptibility to pests but remember the most pest resistant are not always the best tasting.  Fruit and/or cultivars are can also differ in their adaptability to a particular planting site.  For example, raspberries are more suited to the northern part of the state than the southern--unless you plan to grow them in a high tunnel.  Several cultivars have been found to be very suitable for high tunnel production in the southern portion of the state.  Certain cultivars of apples perform better in the north than in the south.  Take for example McIntosh, a McIntosh tree will grow fine in Southern Illinois, but it is more suited to cooler climates so there is a issue with fruit drop and mealy fruit texture when grown in the south.</a:t>
            </a:r>
            <a:endParaRPr lang="en-US" dirty="0" smtClean="0"/>
          </a:p>
          <a:p>
            <a:endParaRPr lang="en-US" dirty="0" smtClean="0"/>
          </a:p>
          <a:p>
            <a:r>
              <a:rPr lang="en-US" dirty="0"/>
              <a:t>Before setting out large plantings of a new strain or cultivar, always plant a few plants on a trial basis. Also try to visit or talk to growers who may already have bearing fruit of a particular cultivar.  </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13</a:t>
            </a:fld>
            <a:endParaRPr lang="en-US" dirty="0"/>
          </a:p>
        </p:txBody>
      </p:sp>
    </p:spTree>
    <p:extLst>
      <p:ext uri="{BB962C8B-B14F-4D97-AF65-F5344CB8AC3E}">
        <p14:creationId xmlns:p14="http://schemas.microsoft.com/office/powerpoint/2010/main" val="747272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031"/>
          <p:cNvSpPr>
            <a:spLocks noGrp="1" noChangeArrowheads="1"/>
          </p:cNvSpPr>
          <p:nvPr>
            <p:ph type="sldNum" sz="quarter" idx="5"/>
          </p:nvPr>
        </p:nvSpPr>
        <p:spPr>
          <a:noFill/>
        </p:spPr>
        <p:txBody>
          <a:bodyPr/>
          <a:lstStyle/>
          <a:p>
            <a:fld id="{DDB3A955-077D-4C80-A02F-36CBBD36B893}" type="slidenum">
              <a:rPr lang="en-US" smtClean="0"/>
              <a:pPr/>
              <a:t>14</a:t>
            </a:fld>
            <a:endParaRPr lang="en-US" smtClean="0"/>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Although all fruit crops have similar but respective cultural needs, tree fruit are generally considered the most demanding.  For the sake of time and focus, peach and apple will be used to demonstrate specific cultural needs </a:t>
            </a:r>
          </a:p>
          <a:p>
            <a:pPr eaLnBrk="1" hangingPunct="1"/>
            <a:endParaRPr lang="en-US" dirty="0"/>
          </a:p>
          <a:p>
            <a:pPr eaLnBrk="1" hangingPunct="1"/>
            <a:r>
              <a:rPr lang="en-US" dirty="0" smtClean="0"/>
              <a:t>To start off, fruit trees vary in their susceptibility to winter cold injury Apples typically are least likely damaged by winter or late spring frosts, while apricots and sweet cherries are most susceptible (primarily because of their very early bloom) Other stone fruits and pears are intermediate in their susceptibility to cold injury.  Apples are grown commercially throughout Illinois, whereas peaches are limited commercially to roughly south of Interstate 70</a:t>
            </a:r>
            <a:r>
              <a:rPr lang="en-US" baseline="0" dirty="0" smtClean="0"/>
              <a:t>, and a bit north as you approach the Mississippi River.</a:t>
            </a:r>
            <a:endParaRPr lang="en-US" dirty="0" smtClean="0"/>
          </a:p>
        </p:txBody>
      </p:sp>
    </p:spTree>
    <p:extLst>
      <p:ext uri="{BB962C8B-B14F-4D97-AF65-F5344CB8AC3E}">
        <p14:creationId xmlns:p14="http://schemas.microsoft.com/office/powerpoint/2010/main" val="1140033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Rootstocks for apple trees are special apple varieties that control the </a:t>
            </a:r>
            <a:r>
              <a:rPr lang="en-US" dirty="0" smtClean="0"/>
              <a:t>height of </a:t>
            </a:r>
            <a:r>
              <a:rPr lang="en-US" dirty="0"/>
              <a:t>the tree and give it other </a:t>
            </a:r>
            <a:r>
              <a:rPr lang="en-US" dirty="0" smtClean="0"/>
              <a:t>special characteristics</a:t>
            </a:r>
            <a:r>
              <a:rPr lang="en-US" dirty="0"/>
              <a:t>, such as resistance to </a:t>
            </a:r>
            <a:r>
              <a:rPr lang="en-US" dirty="0" smtClean="0"/>
              <a:t>insects or </a:t>
            </a:r>
            <a:r>
              <a:rPr lang="en-US" dirty="0"/>
              <a:t>diseases, solid anchorage in the ground, and early fruit production</a:t>
            </a:r>
            <a:r>
              <a:rPr lang="en-US" dirty="0" smtClean="0"/>
              <a:t>.  A </a:t>
            </a:r>
            <a:r>
              <a:rPr lang="en-US" dirty="0"/>
              <a:t>cultivar is grafted onto this special rootstock, so you are </a:t>
            </a:r>
            <a:r>
              <a:rPr lang="en-US" dirty="0" smtClean="0"/>
              <a:t>essentially buying two </a:t>
            </a:r>
            <a:r>
              <a:rPr lang="en-US" dirty="0"/>
              <a:t>plants—the rootstock that anchors the tree and the cultivar that </a:t>
            </a:r>
            <a:r>
              <a:rPr lang="en-US" dirty="0" smtClean="0"/>
              <a:t>produces the </a:t>
            </a:r>
            <a:r>
              <a:rPr lang="en-US" dirty="0"/>
              <a:t>fruit</a:t>
            </a:r>
            <a:r>
              <a:rPr lang="en-US" dirty="0" smtClean="0"/>
              <a:t>.  Pictured above is an apple cultivar grafted on to a non-dwarfing rootstock for</a:t>
            </a:r>
            <a:r>
              <a:rPr lang="en-US" baseline="0" dirty="0" smtClean="0"/>
              <a:t> size comparison</a:t>
            </a:r>
            <a:r>
              <a:rPr lang="en-US" dirty="0" smtClean="0"/>
              <a:t>.</a:t>
            </a:r>
          </a:p>
          <a:p>
            <a:endParaRPr lang="en-US" dirty="0"/>
          </a:p>
          <a:p>
            <a:r>
              <a:rPr lang="en-US" dirty="0" smtClean="0"/>
              <a:t>Peach rootstocks on the other hand have been selected more for their tolerance to stresses than for their size control.  Some of the </a:t>
            </a:r>
            <a:r>
              <a:rPr lang="en-US" dirty="0"/>
              <a:t>stresses </a:t>
            </a:r>
            <a:r>
              <a:rPr lang="en-US" dirty="0" smtClean="0"/>
              <a:t>may include </a:t>
            </a:r>
            <a:r>
              <a:rPr lang="en-US" dirty="0" err="1" smtClean="0"/>
              <a:t>rootknot</a:t>
            </a:r>
            <a:r>
              <a:rPr lang="en-US" dirty="0" smtClean="0"/>
              <a:t> nematodes, calcareous soils, waterlogging, cold hardiness and peach tree short life.</a:t>
            </a:r>
            <a:endParaRPr lang="en-US" dirty="0"/>
          </a:p>
          <a:p>
            <a:r>
              <a:rPr lang="en-US" dirty="0"/>
              <a:t> </a:t>
            </a:r>
          </a:p>
        </p:txBody>
      </p:sp>
      <p:sp>
        <p:nvSpPr>
          <p:cNvPr id="4" name="Slide Number Placeholder 3"/>
          <p:cNvSpPr>
            <a:spLocks noGrp="1"/>
          </p:cNvSpPr>
          <p:nvPr>
            <p:ph type="sldNum" sz="quarter" idx="10"/>
          </p:nvPr>
        </p:nvSpPr>
        <p:spPr/>
        <p:txBody>
          <a:bodyPr/>
          <a:lstStyle/>
          <a:p>
            <a:fld id="{75693FD4-8F83-4EF7-AC3F-0DC0388986B0}" type="slidenum">
              <a:rPr lang="en-US" smtClean="0"/>
              <a:pPr/>
              <a:t>15</a:t>
            </a:fld>
            <a:endParaRPr lang="en-US" dirty="0"/>
          </a:p>
        </p:txBody>
      </p:sp>
    </p:spTree>
    <p:extLst>
      <p:ext uri="{BB962C8B-B14F-4D97-AF65-F5344CB8AC3E}">
        <p14:creationId xmlns:p14="http://schemas.microsoft.com/office/powerpoint/2010/main" val="2758939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Selecting a rootstock</a:t>
            </a:r>
            <a:r>
              <a:rPr lang="en-US" baseline="0" dirty="0" smtClean="0"/>
              <a:t> is just as important as selecting the cultivar that will be grafted to it.  Rootstock cultivars differ in pests susceptibility, tolerance to certain growing conditions, productivity, growth characteristics and nursery adoption based on ease of production and grafting.</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16</a:t>
            </a:fld>
            <a:endParaRPr lang="en-US" dirty="0"/>
          </a:p>
        </p:txBody>
      </p:sp>
    </p:spTree>
    <p:extLst>
      <p:ext uri="{BB962C8B-B14F-4D97-AF65-F5344CB8AC3E}">
        <p14:creationId xmlns:p14="http://schemas.microsoft.com/office/powerpoint/2010/main" val="3865550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031"/>
          <p:cNvSpPr>
            <a:spLocks noGrp="1" noChangeArrowheads="1"/>
          </p:cNvSpPr>
          <p:nvPr>
            <p:ph type="sldNum" sz="quarter" idx="5"/>
          </p:nvPr>
        </p:nvSpPr>
        <p:spPr>
          <a:noFill/>
        </p:spPr>
        <p:txBody>
          <a:bodyPr/>
          <a:lstStyle/>
          <a:p>
            <a:fld id="{2E8937FE-62E8-4949-B532-A9CAB4E38932}" type="slidenum">
              <a:rPr lang="en-US" smtClean="0"/>
              <a:pPr/>
              <a:t>17</a:t>
            </a:fld>
            <a:endParaRPr lang="en-US" smtClean="0"/>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Both rootstock and scion (top) cultivar affect the ultimate size of an apple tree.  As shown above, the</a:t>
            </a:r>
            <a:r>
              <a:rPr lang="en-US" baseline="0" dirty="0" smtClean="0"/>
              <a:t> rootstock can affect branch angle, but also has an effect on </a:t>
            </a:r>
            <a:r>
              <a:rPr lang="en-US" baseline="0" dirty="0" err="1" smtClean="0"/>
              <a:t>percocity</a:t>
            </a:r>
            <a:r>
              <a:rPr lang="en-US" baseline="0" dirty="0" smtClean="0"/>
              <a:t> and longevity of the tree. </a:t>
            </a:r>
            <a:r>
              <a:rPr lang="en-US" dirty="0" smtClean="0"/>
              <a:t> Trees on the most dwarfing rootstocks may need staking to keep them upright</a:t>
            </a:r>
          </a:p>
        </p:txBody>
      </p:sp>
    </p:spTree>
    <p:extLst>
      <p:ext uri="{BB962C8B-B14F-4D97-AF65-F5344CB8AC3E}">
        <p14:creationId xmlns:p14="http://schemas.microsoft.com/office/powerpoint/2010/main" val="911850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Peaches are almost exclusively available on seedling peach </a:t>
            </a:r>
            <a:r>
              <a:rPr lang="en-US" dirty="0" smtClean="0"/>
              <a:t>rootstock, which means there is no dwarfing effect.  </a:t>
            </a:r>
            <a:r>
              <a:rPr lang="en-US" dirty="0"/>
              <a:t>Almost all peach rootstocks are suitable for lighter, well drained, sandy-loamy soils.  They do not tolerate wet conditions or wet, poorly drained soils.  Mounding of planting sites or raised beds created for a better drained soil condition will help prolong tree life and reduce winter injury from late hardening off in the fall. </a:t>
            </a:r>
          </a:p>
        </p:txBody>
      </p:sp>
      <p:sp>
        <p:nvSpPr>
          <p:cNvPr id="4" name="Slide Number Placeholder 3"/>
          <p:cNvSpPr>
            <a:spLocks noGrp="1"/>
          </p:cNvSpPr>
          <p:nvPr>
            <p:ph type="sldNum" sz="quarter" idx="10"/>
          </p:nvPr>
        </p:nvSpPr>
        <p:spPr/>
        <p:txBody>
          <a:bodyPr/>
          <a:lstStyle/>
          <a:p>
            <a:fld id="{75693FD4-8F83-4EF7-AC3F-0DC0388986B0}" type="slidenum">
              <a:rPr lang="en-US" smtClean="0"/>
              <a:pPr/>
              <a:t>18</a:t>
            </a:fld>
            <a:endParaRPr lang="en-US" dirty="0"/>
          </a:p>
        </p:txBody>
      </p:sp>
    </p:spTree>
    <p:extLst>
      <p:ext uri="{BB962C8B-B14F-4D97-AF65-F5344CB8AC3E}">
        <p14:creationId xmlns:p14="http://schemas.microsoft.com/office/powerpoint/2010/main" val="3716127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Pictured here is an example of a fully mature commercially pruned peach tree on a non-dwarfing rootstock.</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19</a:t>
            </a:fld>
            <a:endParaRPr lang="en-US" dirty="0"/>
          </a:p>
        </p:txBody>
      </p:sp>
    </p:spTree>
    <p:extLst>
      <p:ext uri="{BB962C8B-B14F-4D97-AF65-F5344CB8AC3E}">
        <p14:creationId xmlns:p14="http://schemas.microsoft.com/office/powerpoint/2010/main" val="3910653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Welcome to Basic Fruit Production.  This an introductory learning module on the basics of small fruit and tree fruit production.  The first half of this module will cover general production practices common to both small fruit and tree fruit, and the second half will emphasize crop specific needs using apple and peach as examples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2</a:t>
            </a:fld>
            <a:endParaRPr lang="en-US" dirty="0"/>
          </a:p>
        </p:txBody>
      </p:sp>
      <p:sp>
        <p:nvSpPr>
          <p:cNvPr id="8" name="Slide Image Placeholder 7"/>
          <p:cNvSpPr>
            <a:spLocks noGrp="1" noRot="1" noChangeAspect="1"/>
          </p:cNvSpPr>
          <p:nvPr>
            <p:ph type="sldImg"/>
          </p:nvPr>
        </p:nvSpPr>
        <p:spPr/>
      </p:sp>
    </p:spTree>
    <p:extLst>
      <p:ext uri="{BB962C8B-B14F-4D97-AF65-F5344CB8AC3E}">
        <p14:creationId xmlns:p14="http://schemas.microsoft.com/office/powerpoint/2010/main" val="3636969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increase your chance of success, </a:t>
            </a:r>
            <a:r>
              <a:rPr lang="en-US" dirty="0"/>
              <a:t>buy high-quality plants from a reliable nursery</a:t>
            </a:r>
            <a:r>
              <a:rPr lang="en-US" dirty="0" smtClean="0"/>
              <a:t>.  The </a:t>
            </a:r>
            <a:r>
              <a:rPr lang="en-US" dirty="0"/>
              <a:t>most commonly sold stock are half-inch-diameter, bare-root, </a:t>
            </a:r>
            <a:r>
              <a:rPr lang="en-US" dirty="0" smtClean="0"/>
              <a:t>one-year old “</a:t>
            </a:r>
            <a:r>
              <a:rPr lang="en-US" dirty="0"/>
              <a:t>whips,” usually just a single stem. Nurseries sometimes sell </a:t>
            </a:r>
            <a:r>
              <a:rPr lang="en-US" dirty="0" smtClean="0"/>
              <a:t>two-year old trees </a:t>
            </a:r>
            <a:r>
              <a:rPr lang="en-US" dirty="0"/>
              <a:t>that may have several branches (sometimes called “feathers”). </a:t>
            </a:r>
            <a:r>
              <a:rPr lang="en-US" dirty="0" smtClean="0"/>
              <a:t>These two </a:t>
            </a:r>
            <a:r>
              <a:rPr lang="en-US" dirty="0"/>
              <a:t>types of stock usually perform better than larger and older trees </a:t>
            </a:r>
            <a:r>
              <a:rPr lang="en-US" dirty="0" smtClean="0"/>
              <a:t>because small </a:t>
            </a:r>
            <a:r>
              <a:rPr lang="en-US" dirty="0"/>
              <a:t>trees are easier to transplant and train to a </a:t>
            </a:r>
            <a:r>
              <a:rPr lang="en-US" dirty="0" smtClean="0"/>
              <a:t> desired </a:t>
            </a:r>
            <a:r>
              <a:rPr lang="en-US" dirty="0"/>
              <a:t>shape. When ordering</a:t>
            </a:r>
            <a:r>
              <a:rPr lang="en-US" dirty="0" smtClean="0"/>
              <a:t>, request </a:t>
            </a:r>
            <a:r>
              <a:rPr lang="en-US" dirty="0"/>
              <a:t>that plants arrive before growth has started, to prevent </a:t>
            </a:r>
            <a:r>
              <a:rPr lang="en-US" dirty="0" smtClean="0"/>
              <a:t>damage from </a:t>
            </a:r>
            <a:r>
              <a:rPr lang="en-US" dirty="0"/>
              <a:t>shipping.</a:t>
            </a:r>
          </a:p>
        </p:txBody>
      </p:sp>
      <p:sp>
        <p:nvSpPr>
          <p:cNvPr id="4" name="Slide Number Placeholder 3"/>
          <p:cNvSpPr>
            <a:spLocks noGrp="1"/>
          </p:cNvSpPr>
          <p:nvPr>
            <p:ph type="sldNum" sz="quarter" idx="10"/>
          </p:nvPr>
        </p:nvSpPr>
        <p:spPr/>
        <p:txBody>
          <a:bodyPr/>
          <a:lstStyle/>
          <a:p>
            <a:fld id="{75693FD4-8F83-4EF7-AC3F-0DC0388986B0}" type="slidenum">
              <a:rPr lang="en-US" smtClean="0"/>
              <a:pPr/>
              <a:t>20</a:t>
            </a:fld>
            <a:endParaRPr lang="en-US" dirty="0"/>
          </a:p>
        </p:txBody>
      </p:sp>
    </p:spTree>
    <p:extLst>
      <p:ext uri="{BB962C8B-B14F-4D97-AF65-F5344CB8AC3E}">
        <p14:creationId xmlns:p14="http://schemas.microsoft.com/office/powerpoint/2010/main" val="36238892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Pictured here are an example of a feathered tree on the left and a whip on the right.</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21</a:t>
            </a:fld>
            <a:endParaRPr lang="en-US" dirty="0"/>
          </a:p>
        </p:txBody>
      </p:sp>
    </p:spTree>
    <p:extLst>
      <p:ext uri="{BB962C8B-B14F-4D97-AF65-F5344CB8AC3E}">
        <p14:creationId xmlns:p14="http://schemas.microsoft.com/office/powerpoint/2010/main" val="646213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6475" y="227013"/>
            <a:ext cx="4616450" cy="3463925"/>
          </a:xfrm>
        </p:spPr>
      </p:sp>
      <p:sp>
        <p:nvSpPr>
          <p:cNvPr id="3" name="Notes Placeholder 2"/>
          <p:cNvSpPr>
            <a:spLocks noGrp="1"/>
          </p:cNvSpPr>
          <p:nvPr>
            <p:ph type="body" idx="1"/>
          </p:nvPr>
        </p:nvSpPr>
        <p:spPr>
          <a:xfrm>
            <a:off x="685800" y="3860982"/>
            <a:ext cx="5486400" cy="5223682"/>
          </a:xfrm>
        </p:spPr>
        <p:txBody>
          <a:bodyPr/>
          <a:lstStyle/>
          <a:p>
            <a:r>
              <a:rPr lang="en-US" dirty="0"/>
              <a:t>Early spring is the best time to plant fruit trees. Plant as soon as you can after the soil has thawed and drained enough to work without destroying its structure and before your nursery stock starts to break bud and leaf out. It is best to prepare the soil the year before </a:t>
            </a:r>
            <a:r>
              <a:rPr lang="en-US" dirty="0" smtClean="0"/>
              <a:t>planting—getting you prepared </a:t>
            </a:r>
            <a:r>
              <a:rPr lang="en-US" dirty="0"/>
              <a:t>and ready to plant before plants </a:t>
            </a:r>
            <a:r>
              <a:rPr lang="en-US" dirty="0" smtClean="0"/>
              <a:t>arrive from the nursery. </a:t>
            </a:r>
            <a:endParaRPr lang="en-US" dirty="0"/>
          </a:p>
          <a:p>
            <a:endParaRPr lang="en-US" dirty="0"/>
          </a:p>
          <a:p>
            <a:r>
              <a:rPr lang="en-US" dirty="0" smtClean="0"/>
              <a:t>Improper </a:t>
            </a:r>
            <a:r>
              <a:rPr lang="en-US" dirty="0"/>
              <a:t>care after plants arrive from the nursery can cause serious injury</a:t>
            </a:r>
            <a:r>
              <a:rPr lang="en-US" dirty="0" smtClean="0"/>
              <a:t>. Make </a:t>
            </a:r>
            <a:r>
              <a:rPr lang="en-US" dirty="0"/>
              <a:t>every effort to set the plants in their permanent location before </a:t>
            </a:r>
            <a:r>
              <a:rPr lang="en-US" dirty="0" smtClean="0"/>
              <a:t>growth starts.</a:t>
            </a:r>
          </a:p>
          <a:p>
            <a:r>
              <a:rPr lang="en-US" dirty="0" smtClean="0"/>
              <a:t> </a:t>
            </a:r>
          </a:p>
          <a:p>
            <a:r>
              <a:rPr lang="en-US" dirty="0" smtClean="0"/>
              <a:t>You can </a:t>
            </a:r>
            <a:r>
              <a:rPr lang="en-US" dirty="0"/>
              <a:t>store plants in a walk-in cooler for a short time before </a:t>
            </a:r>
            <a:r>
              <a:rPr lang="en-US" dirty="0" smtClean="0"/>
              <a:t>planting or </a:t>
            </a:r>
            <a:r>
              <a:rPr lang="en-US" dirty="0"/>
              <a:t>heeling-in. But do not store them in coolers with ripening fruits, </a:t>
            </a:r>
            <a:r>
              <a:rPr lang="en-US" dirty="0" smtClean="0"/>
              <a:t>which give </a:t>
            </a:r>
            <a:r>
              <a:rPr lang="en-US" dirty="0"/>
              <a:t>off ethylene gas that can damage the nursery stock</a:t>
            </a:r>
            <a:r>
              <a:rPr lang="en-US" dirty="0" smtClean="0"/>
              <a:t>.</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22</a:t>
            </a:fld>
            <a:endParaRPr lang="en-US" dirty="0"/>
          </a:p>
        </p:txBody>
      </p:sp>
    </p:spTree>
    <p:extLst>
      <p:ext uri="{BB962C8B-B14F-4D97-AF65-F5344CB8AC3E}">
        <p14:creationId xmlns:p14="http://schemas.microsoft.com/office/powerpoint/2010/main" val="1312030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a:t>
            </a:r>
            <a:r>
              <a:rPr lang="en-US" dirty="0"/>
              <a:t>you plant trees, trim off broken or injured roots. Do not let the </a:t>
            </a:r>
            <a:r>
              <a:rPr lang="en-US" dirty="0" smtClean="0"/>
              <a:t>roots dry </a:t>
            </a:r>
            <a:r>
              <a:rPr lang="en-US" dirty="0"/>
              <a:t>out. Plants can die if roots are exposed to sun and wind. You may want </a:t>
            </a:r>
            <a:r>
              <a:rPr lang="en-US" dirty="0" smtClean="0"/>
              <a:t>to soak </a:t>
            </a:r>
            <a:r>
              <a:rPr lang="en-US" dirty="0"/>
              <a:t>the roots in a pail of clean, cool water for 6 to 12 hours before planting</a:t>
            </a:r>
            <a:r>
              <a:rPr lang="en-US" dirty="0" smtClean="0"/>
              <a:t>.   Dig </a:t>
            </a:r>
            <a:r>
              <a:rPr lang="en-US" dirty="0"/>
              <a:t>planting holes large enough to accommodate the tree roots in their natural</a:t>
            </a:r>
          </a:p>
          <a:p>
            <a:r>
              <a:rPr lang="en-US" dirty="0"/>
              <a:t>position. Put aside the topsoil so you can replace it after planting. </a:t>
            </a:r>
            <a:endParaRPr lang="en-US" dirty="0" smtClean="0"/>
          </a:p>
          <a:p>
            <a:endParaRPr lang="en-US" dirty="0"/>
          </a:p>
          <a:p>
            <a:r>
              <a:rPr lang="en-US" dirty="0" smtClean="0"/>
              <a:t>Plant </a:t>
            </a:r>
            <a:r>
              <a:rPr lang="en-US" dirty="0"/>
              <a:t>rootstocks with the graft union </a:t>
            </a:r>
            <a:r>
              <a:rPr lang="en-US" dirty="0" smtClean="0"/>
              <a:t>2-3 </a:t>
            </a:r>
            <a:r>
              <a:rPr lang="en-US" dirty="0"/>
              <a:t>inches above ground level. </a:t>
            </a:r>
            <a:r>
              <a:rPr lang="en-US" dirty="0" smtClean="0"/>
              <a:t> If the </a:t>
            </a:r>
            <a:r>
              <a:rPr lang="en-US" dirty="0"/>
              <a:t>graft union is below the soil line, roots may develop on the base of </a:t>
            </a:r>
            <a:r>
              <a:rPr lang="en-US" dirty="0" smtClean="0"/>
              <a:t>the scion </a:t>
            </a:r>
            <a:r>
              <a:rPr lang="en-US" dirty="0"/>
              <a:t>cultivar (upper portion of the graft), which results in the loss of </a:t>
            </a:r>
            <a:r>
              <a:rPr lang="en-US" dirty="0" smtClean="0"/>
              <a:t>the effect </a:t>
            </a:r>
            <a:r>
              <a:rPr lang="en-US" dirty="0"/>
              <a:t>of the rootstock.</a:t>
            </a:r>
          </a:p>
          <a:p>
            <a:endParaRPr lang="en-US" dirty="0" smtClean="0"/>
          </a:p>
          <a:p>
            <a:r>
              <a:rPr lang="en-US" dirty="0" smtClean="0"/>
              <a:t>Carefully </a:t>
            </a:r>
            <a:r>
              <a:rPr lang="en-US" dirty="0"/>
              <a:t>spread the roots out over loose soil in the bottom of the hole. </a:t>
            </a:r>
            <a:r>
              <a:rPr lang="en-US" dirty="0" smtClean="0"/>
              <a:t>Move the </a:t>
            </a:r>
            <a:r>
              <a:rPr lang="en-US" dirty="0"/>
              <a:t>tree up and down slightly as you spread the first few shovels of </a:t>
            </a:r>
            <a:r>
              <a:rPr lang="en-US" dirty="0" smtClean="0"/>
              <a:t>topsoil back </a:t>
            </a:r>
            <a:r>
              <a:rPr lang="en-US" dirty="0"/>
              <a:t>on top of the roots. This helps to settle the soil under and around </a:t>
            </a:r>
            <a:r>
              <a:rPr lang="en-US" dirty="0" smtClean="0"/>
              <a:t>the roots </a:t>
            </a:r>
            <a:r>
              <a:rPr lang="en-US" dirty="0"/>
              <a:t>and gets rid of air spaces. Tamp the soil firmly while filling the hole</a:t>
            </a:r>
            <a:r>
              <a:rPr lang="en-US" dirty="0" smtClean="0"/>
              <a:t>.  Water </a:t>
            </a:r>
            <a:r>
              <a:rPr lang="en-US" dirty="0"/>
              <a:t>trees immediately after planting and water at weekly intervals for </a:t>
            </a:r>
            <a:r>
              <a:rPr lang="en-US" dirty="0" smtClean="0"/>
              <a:t>four to </a:t>
            </a:r>
            <a:r>
              <a:rPr lang="en-US" dirty="0"/>
              <a:t>five weeks unless rainfall is adequate.</a:t>
            </a:r>
          </a:p>
        </p:txBody>
      </p:sp>
      <p:sp>
        <p:nvSpPr>
          <p:cNvPr id="4" name="Slide Number Placeholder 3"/>
          <p:cNvSpPr>
            <a:spLocks noGrp="1"/>
          </p:cNvSpPr>
          <p:nvPr>
            <p:ph type="sldNum" sz="quarter" idx="10"/>
          </p:nvPr>
        </p:nvSpPr>
        <p:spPr/>
        <p:txBody>
          <a:bodyPr/>
          <a:lstStyle/>
          <a:p>
            <a:fld id="{75693FD4-8F83-4EF7-AC3F-0DC0388986B0}" type="slidenum">
              <a:rPr lang="en-US" smtClean="0"/>
              <a:pPr/>
              <a:t>23</a:t>
            </a:fld>
            <a:endParaRPr lang="en-US" dirty="0"/>
          </a:p>
        </p:txBody>
      </p:sp>
    </p:spTree>
    <p:extLst>
      <p:ext uri="{BB962C8B-B14F-4D97-AF65-F5344CB8AC3E}">
        <p14:creationId xmlns:p14="http://schemas.microsoft.com/office/powerpoint/2010/main" val="35713157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planting a large number of trees, it may be more efficient to plant with a tree auger or a tree planter.</a:t>
            </a:r>
          </a:p>
          <a:p>
            <a:endParaRPr lang="en-US" dirty="0"/>
          </a:p>
          <a:p>
            <a:r>
              <a:rPr lang="en-US" dirty="0"/>
              <a:t>When </a:t>
            </a:r>
            <a:r>
              <a:rPr lang="en-US" dirty="0" smtClean="0"/>
              <a:t>auguring </a:t>
            </a:r>
            <a:r>
              <a:rPr lang="en-US" dirty="0"/>
              <a:t>the </a:t>
            </a:r>
            <a:r>
              <a:rPr lang="en-US" dirty="0" smtClean="0"/>
              <a:t>hole,  make </a:t>
            </a:r>
            <a:r>
              <a:rPr lang="en-US" dirty="0"/>
              <a:t>sure the sides of the holes do not develop a glazed skin. This glazing can act as an artificial barrier to root penetration as the tree roots grow, resulting in a pot-bound tree. If glazing is </a:t>
            </a:r>
            <a:r>
              <a:rPr lang="en-US" dirty="0" smtClean="0"/>
              <a:t>observed, score </a:t>
            </a:r>
            <a:r>
              <a:rPr lang="en-US" dirty="0"/>
              <a:t>the side of the hole with a </a:t>
            </a:r>
            <a:r>
              <a:rPr lang="en-US" dirty="0" smtClean="0"/>
              <a:t>shovel</a:t>
            </a:r>
            <a:r>
              <a:rPr lang="en-US" dirty="0"/>
              <a:t> </a:t>
            </a:r>
            <a:r>
              <a:rPr lang="en-US" dirty="0" smtClean="0"/>
              <a:t>to increase root penetration</a:t>
            </a:r>
          </a:p>
          <a:p>
            <a:endParaRPr lang="en-US" dirty="0"/>
          </a:p>
          <a:p>
            <a:r>
              <a:rPr lang="en-US" dirty="0" smtClean="0"/>
              <a:t>Most </a:t>
            </a:r>
            <a:r>
              <a:rPr lang="en-US" dirty="0"/>
              <a:t>large commercial growers </a:t>
            </a:r>
            <a:r>
              <a:rPr lang="en-US" dirty="0" smtClean="0"/>
              <a:t>utilize a tree planter and is </a:t>
            </a:r>
            <a:r>
              <a:rPr lang="en-US" dirty="0"/>
              <a:t>probably the easiest method to plant trees. There are two major checkpoints in this system: 1) Make sure the union is set at the proper height. This is usually accomplished by having someone go along behind the planter and </a:t>
            </a:r>
            <a:r>
              <a:rPr lang="en-US" dirty="0" smtClean="0"/>
              <a:t>pull up </a:t>
            </a:r>
            <a:r>
              <a:rPr lang="en-US" dirty="0"/>
              <a:t>or push down the tree. </a:t>
            </a:r>
            <a:r>
              <a:rPr lang="en-US" dirty="0" smtClean="0"/>
              <a:t>2</a:t>
            </a:r>
            <a:r>
              <a:rPr lang="en-US" dirty="0"/>
              <a:t>) Make sure the tree roots do not dry out. Carry only enough trees that when you plant the last tree the roots still have some moisture.</a:t>
            </a:r>
          </a:p>
        </p:txBody>
      </p:sp>
      <p:sp>
        <p:nvSpPr>
          <p:cNvPr id="4" name="Slide Number Placeholder 3"/>
          <p:cNvSpPr>
            <a:spLocks noGrp="1"/>
          </p:cNvSpPr>
          <p:nvPr>
            <p:ph type="sldNum" sz="quarter" idx="10"/>
          </p:nvPr>
        </p:nvSpPr>
        <p:spPr/>
        <p:txBody>
          <a:bodyPr/>
          <a:lstStyle/>
          <a:p>
            <a:fld id="{75693FD4-8F83-4EF7-AC3F-0DC0388986B0}" type="slidenum">
              <a:rPr lang="en-US" smtClean="0"/>
              <a:pPr/>
              <a:t>24</a:t>
            </a:fld>
            <a:endParaRPr lang="en-US" dirty="0"/>
          </a:p>
        </p:txBody>
      </p:sp>
    </p:spTree>
    <p:extLst>
      <p:ext uri="{BB962C8B-B14F-4D97-AF65-F5344CB8AC3E}">
        <p14:creationId xmlns:p14="http://schemas.microsoft.com/office/powerpoint/2010/main" val="530534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Training and pruning are two different aspects of modifying the natural growth patterns of a fruit tree.  Whereas training focuses on tree development, pruning is used to maintain tree function and size.  Training takes place usually in the first 4-5 years of the trees life, whereas pruning is done throughout the life of the tree.  Early on pruning is used to control excessive vigor, but in declining years, pruning is used to invigorate and increase light </a:t>
            </a:r>
            <a:r>
              <a:rPr lang="en-US" dirty="0" err="1" smtClean="0"/>
              <a:t>pentration</a:t>
            </a:r>
            <a:r>
              <a:rPr lang="en-US" dirty="0" smtClean="0"/>
              <a:t> into the canopy</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25</a:t>
            </a:fld>
            <a:endParaRPr lang="en-US" dirty="0"/>
          </a:p>
        </p:txBody>
      </p:sp>
    </p:spTree>
    <p:extLst>
      <p:ext uri="{BB962C8B-B14F-4D97-AF65-F5344CB8AC3E}">
        <p14:creationId xmlns:p14="http://schemas.microsoft.com/office/powerpoint/2010/main" val="2501351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a:noFill/>
        </p:spPr>
        <p:txBody>
          <a:bodyPr/>
          <a:lstStyle/>
          <a:p>
            <a:fld id="{EE1C6FD0-6EB1-45BE-8CDD-1421235D169A}" type="slidenum">
              <a:rPr lang="en-US" smtClean="0"/>
              <a:pPr/>
              <a:t>26</a:t>
            </a:fld>
            <a:endParaRPr lang="en-US" smtClean="0"/>
          </a:p>
        </p:txBody>
      </p:sp>
      <p:sp>
        <p:nvSpPr>
          <p:cNvPr id="67587" name="Rectangle 2"/>
          <p:cNvSpPr>
            <a:spLocks noGrp="1" noRot="1" noChangeAspect="1" noChangeArrowheads="1" noTextEdit="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A tree trained to a central leader has one main, upright growing stem (the central leader) with 4-7 main scaffold branches evenly spaced around the trunk On larger trees, secondary scaffolds higher up on the main leader would also be allowed to develop</a:t>
            </a:r>
          </a:p>
        </p:txBody>
      </p:sp>
    </p:spTree>
    <p:extLst>
      <p:ext uri="{BB962C8B-B14F-4D97-AF65-F5344CB8AC3E}">
        <p14:creationId xmlns:p14="http://schemas.microsoft.com/office/powerpoint/2010/main" val="814771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Heading </a:t>
            </a:r>
            <a:r>
              <a:rPr lang="en-US" dirty="0"/>
              <a:t>back </a:t>
            </a:r>
            <a:r>
              <a:rPr lang="en-US" dirty="0" smtClean="0"/>
              <a:t>un-branched new trees </a:t>
            </a:r>
            <a:r>
              <a:rPr lang="en-US" dirty="0"/>
              <a:t>to </a:t>
            </a:r>
            <a:r>
              <a:rPr lang="en-US" dirty="0" smtClean="0"/>
              <a:t>30” </a:t>
            </a:r>
            <a:r>
              <a:rPr lang="en-US" dirty="0"/>
              <a:t>will bring the top and roots back into balance and cause buds just below the cut to grow and form scaffold branches. Cutting lower, 24 inches </a:t>
            </a:r>
            <a:r>
              <a:rPr lang="en-US" dirty="0" smtClean="0"/>
              <a:t>will </a:t>
            </a:r>
            <a:r>
              <a:rPr lang="en-US" dirty="0"/>
              <a:t>result in excessive vegetative growth. Cutting too high, 36 inches </a:t>
            </a:r>
            <a:r>
              <a:rPr lang="en-US" dirty="0" smtClean="0"/>
              <a:t>will </a:t>
            </a:r>
            <a:r>
              <a:rPr lang="en-US" dirty="0"/>
              <a:t>result in weak growth in the top of the tree as well as in lower areas</a:t>
            </a:r>
            <a:r>
              <a:rPr lang="en-US" dirty="0" smtClean="0"/>
              <a:t>.</a:t>
            </a:r>
          </a:p>
          <a:p>
            <a:endParaRPr lang="en-US" dirty="0"/>
          </a:p>
          <a:p>
            <a:r>
              <a:rPr lang="en-US" dirty="0" smtClean="0"/>
              <a:t>The new shoots will be </a:t>
            </a:r>
            <a:r>
              <a:rPr lang="en-US" dirty="0"/>
              <a:t>vigorous and upright growing with very narrow crotch angles. To prevent this, you need to force the new shoots to a more horizontal growth </a:t>
            </a:r>
            <a:r>
              <a:rPr lang="en-US" dirty="0" smtClean="0"/>
              <a:t>pattern using a branch spreading method</a:t>
            </a:r>
          </a:p>
          <a:p>
            <a:endParaRPr lang="en-US" dirty="0"/>
          </a:p>
          <a:p>
            <a:r>
              <a:rPr lang="en-US" dirty="0" smtClean="0"/>
              <a:t>After a year </a:t>
            </a:r>
            <a:r>
              <a:rPr lang="en-US" dirty="0"/>
              <a:t>of growth, </a:t>
            </a:r>
            <a:r>
              <a:rPr lang="en-US" dirty="0" smtClean="0"/>
              <a:t>head </a:t>
            </a:r>
            <a:r>
              <a:rPr lang="en-US" dirty="0"/>
              <a:t>the central leader about one-third the length of the shoot that grew the first year. Several shoots should develop just below the heading cut. If the first set of scaffolds is vigorous and begins to grow too upright they should be spread </a:t>
            </a:r>
            <a:r>
              <a:rPr lang="en-US" dirty="0" smtClean="0"/>
              <a:t>using one of several methods </a:t>
            </a:r>
            <a:r>
              <a:rPr lang="en-US" dirty="0"/>
              <a:t>to a 45- to 60-degree angle</a:t>
            </a:r>
          </a:p>
        </p:txBody>
      </p:sp>
      <p:sp>
        <p:nvSpPr>
          <p:cNvPr id="4" name="Slide Number Placeholder 3"/>
          <p:cNvSpPr>
            <a:spLocks noGrp="1"/>
          </p:cNvSpPr>
          <p:nvPr>
            <p:ph type="sldNum" sz="quarter" idx="10"/>
          </p:nvPr>
        </p:nvSpPr>
        <p:spPr/>
        <p:txBody>
          <a:bodyPr/>
          <a:lstStyle/>
          <a:p>
            <a:fld id="{75693FD4-8F83-4EF7-AC3F-0DC0388986B0}" type="slidenum">
              <a:rPr lang="en-US" smtClean="0"/>
              <a:pPr/>
              <a:t>27</a:t>
            </a:fld>
            <a:endParaRPr lang="en-US" dirty="0"/>
          </a:p>
        </p:txBody>
      </p:sp>
    </p:spTree>
    <p:extLst>
      <p:ext uri="{BB962C8B-B14F-4D97-AF65-F5344CB8AC3E}">
        <p14:creationId xmlns:p14="http://schemas.microsoft.com/office/powerpoint/2010/main" val="466603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031"/>
          <p:cNvSpPr>
            <a:spLocks noGrp="1" noChangeArrowheads="1"/>
          </p:cNvSpPr>
          <p:nvPr>
            <p:ph type="sldNum" sz="quarter" idx="5"/>
          </p:nvPr>
        </p:nvSpPr>
        <p:spPr>
          <a:noFill/>
        </p:spPr>
        <p:txBody>
          <a:bodyPr/>
          <a:lstStyle/>
          <a:p>
            <a:fld id="{E8B30B10-A023-4D26-8E0E-222C03057084}" type="slidenum">
              <a:rPr lang="en-US" smtClean="0"/>
              <a:pPr/>
              <a:t>28</a:t>
            </a:fld>
            <a:endParaRPr lang="en-US" smtClean="0"/>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A tree trained to an open center has no main leader, but several main scaffolds that branch out from approximately the same height on the tree. Peaches and nectarines are often trained to open centers</a:t>
            </a:r>
          </a:p>
        </p:txBody>
      </p:sp>
    </p:spTree>
    <p:extLst>
      <p:ext uri="{BB962C8B-B14F-4D97-AF65-F5344CB8AC3E}">
        <p14:creationId xmlns:p14="http://schemas.microsoft.com/office/powerpoint/2010/main" val="6874196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2675" y="227013"/>
            <a:ext cx="4616450" cy="3463925"/>
          </a:xfrm>
        </p:spPr>
      </p:sp>
      <p:sp>
        <p:nvSpPr>
          <p:cNvPr id="3" name="Notes Placeholder 2"/>
          <p:cNvSpPr>
            <a:spLocks noGrp="1"/>
          </p:cNvSpPr>
          <p:nvPr>
            <p:ph type="body" idx="1"/>
          </p:nvPr>
        </p:nvSpPr>
        <p:spPr>
          <a:xfrm>
            <a:off x="685800" y="3860982"/>
            <a:ext cx="5486400" cy="5223682"/>
          </a:xfrm>
        </p:spPr>
        <p:txBody>
          <a:bodyPr/>
          <a:lstStyle/>
          <a:p>
            <a:r>
              <a:rPr lang="en-US" sz="1400" dirty="0"/>
              <a:t>With un-branched trees, cut the tree at 26 to 30 inches above the ground after planting.  The scaffold branches will develop within 4 to 6 inches below the cut.</a:t>
            </a:r>
          </a:p>
          <a:p>
            <a:r>
              <a:rPr lang="en-US" sz="1400" dirty="0"/>
              <a:t> </a:t>
            </a:r>
          </a:p>
          <a:p>
            <a:r>
              <a:rPr lang="en-US" sz="1400" dirty="0"/>
              <a:t>If you purchase a tree with healthy branches located 15 to 30 inches above the soil line, select three or four branches, one at each of the compass points. Choose branches that initially develop from the main axis at a 60- to 90-degree angle. Cut them back by one-half to a healthy outside-facing bud. Remove all branches that are less than 15 inches above the soil line and cut the tree off just above the topmost selected scaffold.  </a:t>
            </a:r>
          </a:p>
          <a:p>
            <a:endParaRPr lang="en-US" sz="1400" dirty="0"/>
          </a:p>
          <a:p>
            <a:r>
              <a:rPr lang="en-US" sz="1400" dirty="0"/>
              <a:t>During the summer, pinch off any shoots that begin to grow toward the center of the tree.</a:t>
            </a:r>
          </a:p>
          <a:p>
            <a:endParaRPr lang="en-US" sz="1400" dirty="0"/>
          </a:p>
          <a:p>
            <a:r>
              <a:rPr lang="en-US" sz="1400" dirty="0"/>
              <a:t>By the end of the first summer, trees should begin to take on the typical open vase shape. Three or four permanent scaffold limbs should be selected at this time and the others removed. The permanent or primary scaffolds chosen should be distributed evenly around the trunk, approximately 6 inches apart vertically. Small side branches along the scaffolds can be left for early fruiting. Do not select primary scaffold limbs that are directly above one another. The limbs selected should have an angle of 60 to 90 degrees from vertical.</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29</a:t>
            </a:fld>
            <a:endParaRPr lang="en-US" dirty="0"/>
          </a:p>
        </p:txBody>
      </p:sp>
    </p:spTree>
    <p:extLst>
      <p:ext uri="{BB962C8B-B14F-4D97-AF65-F5344CB8AC3E}">
        <p14:creationId xmlns:p14="http://schemas.microsoft.com/office/powerpoint/2010/main" val="3990569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r>
              <a:rPr lang="en-US" dirty="0"/>
              <a:t>This module </a:t>
            </a:r>
            <a:r>
              <a:rPr lang="en-US" dirty="0" smtClean="0"/>
              <a:t>is  designed to cover the basics </a:t>
            </a:r>
            <a:r>
              <a:rPr lang="en-US" dirty="0"/>
              <a:t>of </a:t>
            </a:r>
            <a:r>
              <a:rPr lang="en-US" dirty="0" smtClean="0"/>
              <a:t> fruit production, including the components for good site selection, the selection of cultivars </a:t>
            </a:r>
            <a:r>
              <a:rPr lang="en-US" dirty="0"/>
              <a:t>and </a:t>
            </a:r>
            <a:r>
              <a:rPr lang="en-US" dirty="0" smtClean="0"/>
              <a:t>rootstocks,</a:t>
            </a:r>
            <a:r>
              <a:rPr lang="en-US" baseline="0" dirty="0" smtClean="0"/>
              <a:t> the </a:t>
            </a:r>
            <a:r>
              <a:rPr lang="en-US" dirty="0" smtClean="0"/>
              <a:t>steps in the planting process, the importance of training and pruning and finally crop load management, which is also simply referred to as thinning.</a:t>
            </a:r>
            <a:endParaRPr lang="en-US" dirty="0"/>
          </a:p>
          <a:p>
            <a:endParaRPr lang="en-US" dirty="0"/>
          </a:p>
        </p:txBody>
      </p:sp>
    </p:spTree>
    <p:extLst>
      <p:ext uri="{BB962C8B-B14F-4D97-AF65-F5344CB8AC3E}">
        <p14:creationId xmlns:p14="http://schemas.microsoft.com/office/powerpoint/2010/main" val="382914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Pictured</a:t>
            </a:r>
            <a:r>
              <a:rPr lang="en-US" baseline="0" dirty="0" smtClean="0"/>
              <a:t> to the left is a depiction of a whip tree that has been headed back to start the open center training system.  The top views show the selection of scaffold limbs on each of the compass points.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30</a:t>
            </a:fld>
            <a:endParaRPr lang="en-US" dirty="0"/>
          </a:p>
        </p:txBody>
      </p:sp>
    </p:spTree>
    <p:extLst>
      <p:ext uri="{BB962C8B-B14F-4D97-AF65-F5344CB8AC3E}">
        <p14:creationId xmlns:p14="http://schemas.microsoft.com/office/powerpoint/2010/main" val="2165598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Pictures here are peach tree in different stages of the open center training system.  The left-hand picture shows a feathered tree that has been headed back to the open center training system.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31</a:t>
            </a:fld>
            <a:endParaRPr lang="en-US" dirty="0"/>
          </a:p>
        </p:txBody>
      </p:sp>
    </p:spTree>
    <p:extLst>
      <p:ext uri="{BB962C8B-B14F-4D97-AF65-F5344CB8AC3E}">
        <p14:creationId xmlns:p14="http://schemas.microsoft.com/office/powerpoint/2010/main" val="3608470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1"/>
          <p:cNvSpPr>
            <a:spLocks noGrp="1" noChangeArrowheads="1"/>
          </p:cNvSpPr>
          <p:nvPr>
            <p:ph type="sldNum" sz="quarter" idx="5"/>
          </p:nvPr>
        </p:nvSpPr>
        <p:spPr>
          <a:noFill/>
        </p:spPr>
        <p:txBody>
          <a:bodyPr/>
          <a:lstStyle/>
          <a:p>
            <a:fld id="{6B026E90-373D-4077-AF31-86D40A6BBEFF}" type="slidenum">
              <a:rPr lang="en-US" smtClean="0"/>
              <a:pPr/>
              <a:t>32</a:t>
            </a:fld>
            <a:endParaRPr lang="en-US" smtClean="0"/>
          </a:p>
        </p:txBody>
      </p:sp>
      <p:sp>
        <p:nvSpPr>
          <p:cNvPr id="56323" name="Rectangle 2"/>
          <p:cNvSpPr>
            <a:spLocks noGrp="1" noRot="1" noChangeAspect="1" noChangeArrowheads="1" noTextEdit="1"/>
          </p:cNvSpPr>
          <p:nvPr>
            <p:ph type="sldImg"/>
          </p:nvPr>
        </p:nvSpPr>
        <p:spPr>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Trees will grow much faster if grass and weeds over the root zone are removed Mulch can be placed around the tree if desired During the first 2 years of establishment, fruits should be removed.  </a:t>
            </a:r>
          </a:p>
          <a:p>
            <a:pPr eaLnBrk="1" hangingPunct="1"/>
            <a:endParaRPr lang="en-US" dirty="0" smtClean="0"/>
          </a:p>
          <a:p>
            <a:pPr eaLnBrk="1" hangingPunct="1"/>
            <a:r>
              <a:rPr lang="en-US" dirty="0" smtClean="0"/>
              <a:t>It is also important that the limbs are spread when they are young. If a limb is not spread to a 45</a:t>
            </a:r>
            <a:r>
              <a:rPr lang="en-US" baseline="30000" dirty="0" smtClean="0"/>
              <a:t>o</a:t>
            </a:r>
            <a:r>
              <a:rPr lang="en-US" dirty="0" smtClean="0"/>
              <a:t> to 90</a:t>
            </a:r>
            <a:r>
              <a:rPr lang="en-US" baseline="30000" dirty="0" smtClean="0"/>
              <a:t>o</a:t>
            </a:r>
            <a:r>
              <a:rPr lang="en-US" dirty="0" smtClean="0"/>
              <a:t> angle, a bark inclusion can develop. This occurs when the bark of the trunk and the branch have been pressed together. This structure weakens the branch and serves as an entry point for pathogens. A wide-angled branch, however, allows for growth and expansion of both the trunk and the branch and produces a much stronger branch that can withstand future heavy crop loads.</a:t>
            </a:r>
          </a:p>
        </p:txBody>
      </p:sp>
    </p:spTree>
    <p:extLst>
      <p:ext uri="{BB962C8B-B14F-4D97-AF65-F5344CB8AC3E}">
        <p14:creationId xmlns:p14="http://schemas.microsoft.com/office/powerpoint/2010/main" val="3467510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mentioned in the previous slide, a more horizontally-trained</a:t>
            </a:r>
            <a:r>
              <a:rPr lang="en-US" baseline="0" dirty="0" smtClean="0"/>
              <a:t> limb can withstand a heavier crop load.  But there are other affects when a branch is trained from a vertical to a horizontal position.  Vigor is reduced both in shoot growth and bud development as a limb grows more horizontally but especially so with scaffolds below the horizontal plane.  So developing the proper branch angle is really a balance between strengthening scaffold limbs and managing growth and productivity.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33</a:t>
            </a:fld>
            <a:endParaRPr lang="en-US" dirty="0"/>
          </a:p>
        </p:txBody>
      </p:sp>
    </p:spTree>
    <p:extLst>
      <p:ext uri="{BB962C8B-B14F-4D97-AF65-F5344CB8AC3E}">
        <p14:creationId xmlns:p14="http://schemas.microsoft.com/office/powerpoint/2010/main" val="36568991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previous slides, it was noted that</a:t>
            </a:r>
            <a:r>
              <a:rPr lang="en-US" baseline="0" dirty="0" smtClean="0"/>
              <a:t> a </a:t>
            </a:r>
            <a:r>
              <a:rPr lang="en-US" dirty="0" smtClean="0"/>
              <a:t>more horizontally-trained</a:t>
            </a:r>
            <a:r>
              <a:rPr lang="en-US" baseline="0" dirty="0" smtClean="0"/>
              <a:t> limb can withstand a heavier crop load.  An additional benefit of a horizontally trained limb is increased number of marketable fruits an in most cases will decrease the time to bear.</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34</a:t>
            </a:fld>
            <a:endParaRPr lang="en-US" dirty="0"/>
          </a:p>
        </p:txBody>
      </p:sp>
    </p:spTree>
    <p:extLst>
      <p:ext uri="{BB962C8B-B14F-4D97-AF65-F5344CB8AC3E}">
        <p14:creationId xmlns:p14="http://schemas.microsoft.com/office/powerpoint/2010/main" val="11039990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31"/>
          <p:cNvSpPr>
            <a:spLocks noGrp="1" noChangeArrowheads="1"/>
          </p:cNvSpPr>
          <p:nvPr>
            <p:ph type="sldNum" sz="quarter" idx="5"/>
          </p:nvPr>
        </p:nvSpPr>
        <p:spPr>
          <a:noFill/>
        </p:spPr>
        <p:txBody>
          <a:bodyPr/>
          <a:lstStyle/>
          <a:p>
            <a:fld id="{192461D9-0662-4B82-83C4-A10DDC9952EE}" type="slidenum">
              <a:rPr lang="en-US" smtClean="0"/>
              <a:pPr/>
              <a:t>35</a:t>
            </a:fld>
            <a:endParaRPr lang="en-US" smtClean="0"/>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r>
              <a:rPr lang="en-US" dirty="0" smtClean="0"/>
              <a:t>Once fruit trees have been trained to a specific training system, the goal of annual pruning is to maintain that shape and to increase light penetration into the canopy to improve fruit color and increase fruit bud formation for the next year crop. </a:t>
            </a:r>
          </a:p>
          <a:p>
            <a:endParaRPr lang="en-US" dirty="0" smtClean="0"/>
          </a:p>
          <a:p>
            <a:r>
              <a:rPr lang="en-US" dirty="0" smtClean="0"/>
              <a:t> </a:t>
            </a:r>
          </a:p>
          <a:p>
            <a:pPr eaLnBrk="1" hangingPunct="1"/>
            <a:endParaRPr lang="en-US" dirty="0" smtClean="0"/>
          </a:p>
        </p:txBody>
      </p:sp>
    </p:spTree>
    <p:extLst>
      <p:ext uri="{BB962C8B-B14F-4D97-AF65-F5344CB8AC3E}">
        <p14:creationId xmlns:p14="http://schemas.microsoft.com/office/powerpoint/2010/main" val="4168839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flower buds of apple tree fruit are initiated and partially developed in the season previous to their unfolding into blossoms.  Most flowers on apple are located terminally on short shoots—also known as spurs</a:t>
            </a:r>
            <a:r>
              <a:rPr lang="en-US" baseline="0" dirty="0" smtClean="0"/>
              <a:t>, which you can see pictured at the top and center.  </a:t>
            </a:r>
            <a:r>
              <a:rPr lang="en-US" dirty="0" smtClean="0"/>
              <a:t>The period generally considered to be the time of most apple flower bud formation spans the 3 to 6 weeks after bloom,</a:t>
            </a:r>
            <a:r>
              <a:rPr lang="en-US" baseline="0" dirty="0" smtClean="0"/>
              <a:t> but may be influenced over a much longer period of time.</a:t>
            </a:r>
          </a:p>
          <a:p>
            <a:endParaRPr lang="en-US" baseline="0" dirty="0" smtClean="0"/>
          </a:p>
          <a:p>
            <a:r>
              <a:rPr lang="en-US" dirty="0" smtClean="0"/>
              <a:t>Peach trees bear fruit laterally on wood that grew the previous year as pictured in the bottom center.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36</a:t>
            </a:fld>
            <a:endParaRPr lang="en-US" dirty="0"/>
          </a:p>
        </p:txBody>
      </p:sp>
    </p:spTree>
    <p:extLst>
      <p:ext uri="{BB962C8B-B14F-4D97-AF65-F5344CB8AC3E}">
        <p14:creationId xmlns:p14="http://schemas.microsoft.com/office/powerpoint/2010/main" val="29391929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ability to identify flower buds is important in order to prevent the removal of too many. Flower buds are easily recognized by their shape. They are larger than leaf buds and are swollen near the base. In contrast, leaf buds are smaller and narrow. Apple trees generally bear flower buds at the tips of spurs and short shoots. It is important not to prune off all these short shoots since they are the site of future flower buds.</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37</a:t>
            </a:fld>
            <a:endParaRPr lang="en-US" dirty="0"/>
          </a:p>
        </p:txBody>
      </p:sp>
    </p:spTree>
    <p:extLst>
      <p:ext uri="{BB962C8B-B14F-4D97-AF65-F5344CB8AC3E}">
        <p14:creationId xmlns:p14="http://schemas.microsoft.com/office/powerpoint/2010/main" val="3008622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421">
              <a:defRPr/>
            </a:pPr>
            <a:r>
              <a:rPr lang="en-US" dirty="0" smtClean="0"/>
              <a:t>Flower buds of the peach are plump and roundish.  The leaf or shoot buds are small, narrow,</a:t>
            </a:r>
            <a:r>
              <a:rPr lang="en-US" baseline="0" dirty="0" smtClean="0"/>
              <a:t> and pointed.  On vigorous shoots, flower buds at a given node may occur in numbers of one, two or three.  Where three buds are at a node (as pictured above), the usual arrangement is for the center bud to be a leaf bud while the outer buds are flower buds.  On the shorter growth and spurs, flower buds are often borne singly beside a leaf bud.  On very vigorous shoots, the buds may consists almost entirely of leaf buds.</a:t>
            </a:r>
            <a:endParaRPr lang="en-US" dirty="0" smtClean="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38</a:t>
            </a:fld>
            <a:endParaRPr lang="en-US" dirty="0"/>
          </a:p>
        </p:txBody>
      </p:sp>
    </p:spTree>
    <p:extLst>
      <p:ext uri="{BB962C8B-B14F-4D97-AF65-F5344CB8AC3E}">
        <p14:creationId xmlns:p14="http://schemas.microsoft.com/office/powerpoint/2010/main" val="11873706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31"/>
          <p:cNvSpPr>
            <a:spLocks noGrp="1" noChangeArrowheads="1"/>
          </p:cNvSpPr>
          <p:nvPr>
            <p:ph type="sldNum" sz="quarter" idx="5"/>
          </p:nvPr>
        </p:nvSpPr>
        <p:spPr>
          <a:noFill/>
        </p:spPr>
        <p:txBody>
          <a:bodyPr/>
          <a:lstStyle/>
          <a:p>
            <a:fld id="{09079048-077E-4B10-8B40-E23D6BCDC3AC}" type="slidenum">
              <a:rPr lang="en-US" smtClean="0"/>
              <a:pPr/>
              <a:t>39</a:t>
            </a:fld>
            <a:endParaRPr lang="en-US" smtClean="0"/>
          </a:p>
        </p:txBody>
      </p:sp>
      <p:sp>
        <p:nvSpPr>
          <p:cNvPr id="60419" name="Rectangle 2"/>
          <p:cNvSpPr>
            <a:spLocks noGrp="1" noRot="1" noChangeAspect="1" noChangeArrowheads="1" noTextEdit="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Nutritional requirements of fruit trees differ from those of agronomic crops</a:t>
            </a:r>
            <a:r>
              <a:rPr lang="en-US" baseline="0" dirty="0" smtClean="0"/>
              <a:t> and the orchard floor.  Because fruit trees are perennial in nature, leaf or foliar analysis is recommended every three years to provide the most accurate information to determine nutritional needs of an orchard beyond the initial </a:t>
            </a:r>
            <a:r>
              <a:rPr lang="en-US" baseline="0" dirty="0" err="1" smtClean="0"/>
              <a:t>preplant</a:t>
            </a:r>
            <a:r>
              <a:rPr lang="en-US" baseline="0" dirty="0" smtClean="0"/>
              <a:t> fertilizer recommendations.  Soil analyses are not nearly as accurate in determining the nutritional status of the orchard because factors such as rootstock, crop load, soil type and weather conditions influence whether or not trees are absorbing enough nutrients to produce maximum yields.  The main value of a soil test is to monitor the soil </a:t>
            </a:r>
            <a:r>
              <a:rPr lang="en-US" i="1" baseline="0" dirty="0" smtClean="0"/>
              <a:t>p</a:t>
            </a:r>
            <a:r>
              <a:rPr lang="en-US" baseline="0" dirty="0" smtClean="0"/>
              <a:t>H</a:t>
            </a:r>
            <a:endParaRPr lang="en-US" dirty="0" smtClean="0"/>
          </a:p>
        </p:txBody>
      </p:sp>
    </p:spTree>
    <p:extLst>
      <p:ext uri="{BB962C8B-B14F-4D97-AF65-F5344CB8AC3E}">
        <p14:creationId xmlns:p14="http://schemas.microsoft.com/office/powerpoint/2010/main" val="1358269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Fruit growing is challenging and</a:t>
            </a:r>
            <a:r>
              <a:rPr lang="en-US" baseline="0" dirty="0" smtClean="0"/>
              <a:t> requires significant time on the grower’s part to manage successfully.</a:t>
            </a:r>
            <a:r>
              <a:rPr lang="en-US" dirty="0" smtClean="0"/>
              <a:t>  Because many fruit crops are long lived, considerable time should be invested into understanding proper site selection, soil preparation, and planting plans to avoid costly mistakes that are difficult to correct once the plants are in the ground</a:t>
            </a:r>
          </a:p>
          <a:p>
            <a:endParaRPr lang="en-US" dirty="0"/>
          </a:p>
          <a:p>
            <a:r>
              <a:rPr lang="en-US" dirty="0" smtClean="0"/>
              <a:t>Before ordering plants, one should also learn about their pollination needs, their susceptibility to pests and understand whether your plants are winter hardy and adapted to your site.</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a:t>
            </a:fld>
            <a:endParaRPr lang="en-US" dirty="0"/>
          </a:p>
        </p:txBody>
      </p:sp>
    </p:spTree>
    <p:extLst>
      <p:ext uri="{BB962C8B-B14F-4D97-AF65-F5344CB8AC3E}">
        <p14:creationId xmlns:p14="http://schemas.microsoft.com/office/powerpoint/2010/main" val="12661572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a:noFill/>
        </p:spPr>
        <p:txBody>
          <a:bodyPr/>
          <a:lstStyle/>
          <a:p>
            <a:fld id="{654758AC-94D1-4FC3-AA99-E602D229C73C}" type="slidenum">
              <a:rPr lang="en-US" smtClean="0"/>
              <a:pPr/>
              <a:t>40</a:t>
            </a:fld>
            <a:endParaRPr lang="en-US" smtClean="0"/>
          </a:p>
        </p:txBody>
      </p:sp>
      <p:sp>
        <p:nvSpPr>
          <p:cNvPr id="63491" name="Rectangle 2"/>
          <p:cNvSpPr>
            <a:spLocks noGrp="1" noRot="1" noChangeAspect="1" noChangeArrowheads="1" noTextEdit="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p:spPr>
        <p:txBody>
          <a:bodyPr/>
          <a:lstStyle/>
          <a:p>
            <a:r>
              <a:rPr lang="en-US" dirty="0"/>
              <a:t>Removing a portion of the crop results in increased size and quality for the remaining crop. The earlier the crop is thinned, the greater the increase in fruit size. For some crops, such as Golden Delicious apples, the tendency toward alternate bearing is very strong and annual thinning is a method to reduce that cycle.</a:t>
            </a:r>
            <a:endParaRPr lang="en-US" dirty="0" smtClean="0"/>
          </a:p>
        </p:txBody>
      </p:sp>
    </p:spTree>
    <p:extLst>
      <p:ext uri="{BB962C8B-B14F-4D97-AF65-F5344CB8AC3E}">
        <p14:creationId xmlns:p14="http://schemas.microsoft.com/office/powerpoint/2010/main" val="34933320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31"/>
          <p:cNvSpPr>
            <a:spLocks noGrp="1" noChangeArrowheads="1"/>
          </p:cNvSpPr>
          <p:nvPr>
            <p:ph type="sldNum" sz="quarter" idx="5"/>
          </p:nvPr>
        </p:nvSpPr>
        <p:spPr>
          <a:noFill/>
        </p:spPr>
        <p:txBody>
          <a:bodyPr/>
          <a:lstStyle/>
          <a:p>
            <a:fld id="{BD3BAC7C-CC97-4BB3-AD85-062ADD3C8CB9}" type="slidenum">
              <a:rPr lang="en-US" smtClean="0"/>
              <a:pPr/>
              <a:t>41</a:t>
            </a:fld>
            <a:endParaRPr lang="en-US" smtClean="0"/>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Depending on the type and the variety of fruit, fruit clusters should be broken up, leaving a single fruit. Apple and peach should be spaced from 6 to 8 inches apart on limbs</a:t>
            </a:r>
          </a:p>
          <a:p>
            <a:pPr eaLnBrk="1" hangingPunct="1"/>
            <a:endParaRPr lang="en-US" dirty="0" smtClean="0"/>
          </a:p>
          <a:p>
            <a:r>
              <a:rPr lang="en-US" dirty="0" smtClean="0"/>
              <a:t>Hand thinning is the most labor intensive option and should be reserved as the final step in thinning to save time and labor costs.  Hand thinning is appropriate for</a:t>
            </a:r>
            <a:r>
              <a:rPr lang="en-US" baseline="0" dirty="0" smtClean="0"/>
              <a:t> apples and peaches</a:t>
            </a:r>
            <a:endParaRPr lang="en-US" dirty="0" smtClean="0"/>
          </a:p>
          <a:p>
            <a:endParaRPr lang="en-US" dirty="0" smtClean="0"/>
          </a:p>
          <a:p>
            <a:r>
              <a:rPr lang="en-US" dirty="0" smtClean="0"/>
              <a:t>Clubbing limbs or clusters is a method where a padded pole or a plastic bat works well. With them, limbs can be struck hard enough to knock off some fruit, yet not so hard that branches will be damaged.  Thinning in this manner is much quicker than hand thinning, though not as precise. It may be necessary to follow up thinning in this manner either by hand thinning to break up clusters of fruit or by using a stick with a short piece of hose on the end to strike the cluster and dislodge some of the fruit.  Best results from thinning using this method will  be obtained in early morning or late evening when fruit stems are firm. Thinning in this manner is generally done when the largest fruit are between the size of a dime and a nickel.  This method is more common in peaches but can be used in apples</a:t>
            </a:r>
          </a:p>
          <a:p>
            <a:endParaRPr lang="en-US" baseline="0" dirty="0" smtClean="0"/>
          </a:p>
          <a:p>
            <a:r>
              <a:rPr lang="en-US" dirty="0" smtClean="0"/>
              <a:t>Chemical thinning</a:t>
            </a:r>
            <a:r>
              <a:rPr lang="en-US" baseline="0" dirty="0" smtClean="0"/>
              <a:t> is almost exclusively used in apples.</a:t>
            </a:r>
            <a:r>
              <a:rPr lang="en-US" dirty="0" smtClean="0"/>
              <a:t>  Commercial apple growers can spray their trees at the appropriate time with certain chemicals, which will cause some fruit to drop. It is a very precise operation, and either no thinning or </a:t>
            </a:r>
            <a:r>
              <a:rPr lang="en-US" dirty="0" err="1" smtClean="0"/>
              <a:t>overthinning</a:t>
            </a:r>
            <a:r>
              <a:rPr lang="en-US" dirty="0" smtClean="0"/>
              <a:t> can result. Good results  depend on selection of the correct chemical, rate and time of application. Weather conditions before, during and after application can influence the results. When done properly, chemical thinning gives the best results of all the methods used, since it is done earlier than the others. Chemical thinning is also the least expensive method. </a:t>
            </a:r>
          </a:p>
        </p:txBody>
      </p:sp>
    </p:spTree>
    <p:extLst>
      <p:ext uri="{BB962C8B-B14F-4D97-AF65-F5344CB8AC3E}">
        <p14:creationId xmlns:p14="http://schemas.microsoft.com/office/powerpoint/2010/main" val="33278545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Thinning usually requires several steps.  In the case of peaches, the first thinning pass would be a bloom thinner using </a:t>
            </a:r>
            <a:r>
              <a:rPr lang="en-US" baseline="0" dirty="0" smtClean="0"/>
              <a:t>ropes drug through the tree or a string thinner.  If additional crop still needs to be removed, branches may be “clubbed” later when fruit are small and at a stage when they more easily detach from the tree—referred to as being loose.  The final crop density is set by hand thinning.</a:t>
            </a:r>
            <a:r>
              <a:rPr lang="en-US" dirty="0" smtClean="0"/>
              <a:t>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42</a:t>
            </a:fld>
            <a:endParaRPr lang="en-US" dirty="0"/>
          </a:p>
        </p:txBody>
      </p:sp>
    </p:spTree>
    <p:extLst>
      <p:ext uri="{BB962C8B-B14F-4D97-AF65-F5344CB8AC3E}">
        <p14:creationId xmlns:p14="http://schemas.microsoft.com/office/powerpoint/2010/main" val="17837444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hdr" sz="quarter"/>
          </p:nvPr>
        </p:nvSpPr>
        <p:spPr>
          <a:ln/>
        </p:spPr>
        <p:txBody>
          <a:bodyPr/>
          <a:lstStyle/>
          <a:p>
            <a:r>
              <a:rPr lang="en-US"/>
              <a:t>Iowa-Illinois Fruit and Vegetable Growers SymposiumPhilip Schwallier</a:t>
            </a:r>
          </a:p>
        </p:txBody>
      </p:sp>
      <p:sp>
        <p:nvSpPr>
          <p:cNvPr id="6" name="Rectangle 3"/>
          <p:cNvSpPr>
            <a:spLocks noGrp="1" noChangeArrowheads="1"/>
          </p:cNvSpPr>
          <p:nvPr>
            <p:ph type="dt" idx="1"/>
          </p:nvPr>
        </p:nvSpPr>
        <p:spPr>
          <a:ln/>
        </p:spPr>
        <p:txBody>
          <a:bodyPr/>
          <a:lstStyle/>
          <a:p>
            <a:pPr>
              <a:defRPr/>
            </a:pPr>
            <a:r>
              <a:rPr lang="en-US"/>
              <a:t>11/21/08</a:t>
            </a:r>
          </a:p>
        </p:txBody>
      </p:sp>
      <p:sp>
        <p:nvSpPr>
          <p:cNvPr id="7" name="Rectangle 6"/>
          <p:cNvSpPr>
            <a:spLocks noGrp="1" noChangeArrowheads="1"/>
          </p:cNvSpPr>
          <p:nvPr>
            <p:ph type="ftr" sz="quarter" idx="4"/>
          </p:nvPr>
        </p:nvSpPr>
        <p:spPr>
          <a:ln/>
        </p:spPr>
        <p:txBody>
          <a:bodyPr/>
          <a:lstStyle/>
          <a:p>
            <a:r>
              <a:rPr lang="en-US"/>
              <a:t>Presented by Elizabeth WahleChemical Thinning Report 2007</a:t>
            </a:r>
          </a:p>
        </p:txBody>
      </p:sp>
      <p:sp>
        <p:nvSpPr>
          <p:cNvPr id="8" name="Rectangle 7"/>
          <p:cNvSpPr>
            <a:spLocks noGrp="1" noChangeArrowheads="1"/>
          </p:cNvSpPr>
          <p:nvPr>
            <p:ph type="sldNum" sz="quarter" idx="5"/>
          </p:nvPr>
        </p:nvSpPr>
        <p:spPr>
          <a:ln/>
        </p:spPr>
        <p:txBody>
          <a:bodyPr/>
          <a:lstStyle/>
          <a:p>
            <a:pPr>
              <a:defRPr/>
            </a:pPr>
            <a:fld id="{D173D923-92D9-4416-8CA5-44813D1C7127}" type="slidenum">
              <a:rPr lang="en-US"/>
              <a:pPr>
                <a:defRPr/>
              </a:pPr>
              <a:t>43</a:t>
            </a:fld>
            <a:endParaRPr lang="en-US"/>
          </a:p>
        </p:txBody>
      </p:sp>
      <p:sp>
        <p:nvSpPr>
          <p:cNvPr id="57346" name="Rectangle 5"/>
          <p:cNvSpPr txBox="1">
            <a:spLocks noGrp="1" noChangeArrowheads="1"/>
          </p:cNvSpPr>
          <p:nvPr/>
        </p:nvSpPr>
        <p:spPr bwMode="auto">
          <a:xfrm>
            <a:off x="3884613" y="8772378"/>
            <a:ext cx="2971800" cy="462120"/>
          </a:xfrm>
          <a:prstGeom prst="rect">
            <a:avLst/>
          </a:prstGeom>
          <a:noFill/>
          <a:ln w="9525">
            <a:noFill/>
            <a:miter lim="800000"/>
            <a:headEnd/>
            <a:tailEnd/>
          </a:ln>
        </p:spPr>
        <p:txBody>
          <a:bodyPr lIns="91334" tIns="45667" rIns="91334" bIns="45667" anchor="b"/>
          <a:lstStyle/>
          <a:p>
            <a:pPr algn="r" defTabSz="913389"/>
            <a:fld id="{4ECC2C4B-2808-4875-A96E-0C9F47F41D52}" type="slidenum">
              <a:rPr lang="en-US" sz="1200"/>
              <a:pPr algn="r" defTabSz="913389"/>
              <a:t>43</a:t>
            </a:fld>
            <a:endParaRPr lang="en-US" sz="1200"/>
          </a:p>
        </p:txBody>
      </p:sp>
      <p:sp>
        <p:nvSpPr>
          <p:cNvPr id="57347" name="Rectangle 2"/>
          <p:cNvSpPr>
            <a:spLocks noGrp="1" noChangeArrowheads="1"/>
          </p:cNvSpPr>
          <p:nvPr>
            <p:ph type="body" idx="1"/>
          </p:nvPr>
        </p:nvSpPr>
        <p:spPr>
          <a:noFill/>
          <a:ln/>
        </p:spPr>
        <p:txBody>
          <a:bodyPr lIns="126903" tIns="65802" rIns="126903" bIns="65802"/>
          <a:lstStyle/>
          <a:p>
            <a:pPr eaLnBrk="1" hangingPunct="1"/>
            <a:r>
              <a:rPr lang="en-US" dirty="0" smtClean="0"/>
              <a:t>Apple are the</a:t>
            </a:r>
            <a:r>
              <a:rPr lang="en-US" baseline="0" dirty="0" smtClean="0"/>
              <a:t> most responsive to chemical thinners, whereas other fruit crops for the most part rely on mechanical means to thin.</a:t>
            </a:r>
            <a:endParaRPr lang="en-US" dirty="0" smtClean="0"/>
          </a:p>
        </p:txBody>
      </p:sp>
      <p:sp>
        <p:nvSpPr>
          <p:cNvPr id="5734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9808311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not just one recipe to chemical because too many factors influence the trees reaction to thinners.</a:t>
            </a:r>
            <a:r>
              <a:rPr lang="en-US" baseline="0" dirty="0" smtClean="0"/>
              <a:t> To get started, the following resources are recommended for apple growers thinking about using chemical thinners in their operation.</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44</a:t>
            </a:fld>
            <a:endParaRPr lang="en-US" dirty="0"/>
          </a:p>
        </p:txBody>
      </p:sp>
    </p:spTree>
    <p:extLst>
      <p:ext uri="{BB962C8B-B14F-4D97-AF65-F5344CB8AC3E}">
        <p14:creationId xmlns:p14="http://schemas.microsoft.com/office/powerpoint/2010/main" val="1326540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hdr" sz="quarter"/>
          </p:nvPr>
        </p:nvSpPr>
        <p:spPr>
          <a:ln/>
        </p:spPr>
        <p:txBody>
          <a:bodyPr/>
          <a:lstStyle/>
          <a:p>
            <a:r>
              <a:rPr lang="en-US"/>
              <a:t>Iowa-Illinois Fruit and Vegetable Growers SymposiumPhilip Schwallier</a:t>
            </a:r>
          </a:p>
        </p:txBody>
      </p:sp>
      <p:sp>
        <p:nvSpPr>
          <p:cNvPr id="6" name="Rectangle 3"/>
          <p:cNvSpPr>
            <a:spLocks noGrp="1" noChangeArrowheads="1"/>
          </p:cNvSpPr>
          <p:nvPr>
            <p:ph type="dt" idx="1"/>
          </p:nvPr>
        </p:nvSpPr>
        <p:spPr>
          <a:ln/>
        </p:spPr>
        <p:txBody>
          <a:bodyPr/>
          <a:lstStyle/>
          <a:p>
            <a:pPr>
              <a:defRPr/>
            </a:pPr>
            <a:r>
              <a:rPr lang="en-US"/>
              <a:t>11/21/08</a:t>
            </a:r>
          </a:p>
        </p:txBody>
      </p:sp>
      <p:sp>
        <p:nvSpPr>
          <p:cNvPr id="7" name="Rectangle 6"/>
          <p:cNvSpPr>
            <a:spLocks noGrp="1" noChangeArrowheads="1"/>
          </p:cNvSpPr>
          <p:nvPr>
            <p:ph type="ftr" sz="quarter" idx="4"/>
          </p:nvPr>
        </p:nvSpPr>
        <p:spPr>
          <a:ln/>
        </p:spPr>
        <p:txBody>
          <a:bodyPr/>
          <a:lstStyle/>
          <a:p>
            <a:r>
              <a:rPr lang="en-US"/>
              <a:t>Presented by Elizabeth WahleChemical Thinning Report 2007</a:t>
            </a:r>
          </a:p>
        </p:txBody>
      </p:sp>
      <p:sp>
        <p:nvSpPr>
          <p:cNvPr id="8" name="Rectangle 7"/>
          <p:cNvSpPr>
            <a:spLocks noGrp="1" noChangeArrowheads="1"/>
          </p:cNvSpPr>
          <p:nvPr>
            <p:ph type="sldNum" sz="quarter" idx="5"/>
          </p:nvPr>
        </p:nvSpPr>
        <p:spPr>
          <a:ln/>
        </p:spPr>
        <p:txBody>
          <a:bodyPr/>
          <a:lstStyle/>
          <a:p>
            <a:pPr>
              <a:defRPr/>
            </a:pPr>
            <a:fld id="{E3DB2EA3-FA76-4161-92D7-325FA4CCDEBD}" type="slidenum">
              <a:rPr lang="en-US"/>
              <a:pPr>
                <a:defRPr/>
              </a:pPr>
              <a:t>45</a:t>
            </a:fld>
            <a:endParaRPr lang="en-US"/>
          </a:p>
        </p:txBody>
      </p:sp>
      <p:sp>
        <p:nvSpPr>
          <p:cNvPr id="62466" name="Rectangle 5"/>
          <p:cNvSpPr txBox="1">
            <a:spLocks noGrp="1" noChangeArrowheads="1"/>
          </p:cNvSpPr>
          <p:nvPr/>
        </p:nvSpPr>
        <p:spPr bwMode="auto">
          <a:xfrm>
            <a:off x="3884613" y="8772378"/>
            <a:ext cx="2971800" cy="462120"/>
          </a:xfrm>
          <a:prstGeom prst="rect">
            <a:avLst/>
          </a:prstGeom>
          <a:noFill/>
          <a:ln w="9525">
            <a:noFill/>
            <a:miter lim="800000"/>
            <a:headEnd/>
            <a:tailEnd/>
          </a:ln>
        </p:spPr>
        <p:txBody>
          <a:bodyPr lIns="91334" tIns="45667" rIns="91334" bIns="45667" anchor="b"/>
          <a:lstStyle/>
          <a:p>
            <a:pPr algn="r" defTabSz="913389"/>
            <a:fld id="{53231289-DA22-44D8-97CF-2084897A66F1}" type="slidenum">
              <a:rPr lang="en-US" sz="1200"/>
              <a:pPr algn="r" defTabSz="913389"/>
              <a:t>45</a:t>
            </a:fld>
            <a:endParaRPr lang="en-US" sz="12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dirty="0" smtClean="0"/>
              <a:t>If you are an organic grower, there is an option for you in terms of chemical thinners and that is liquid lime sulfur.  The other thinning agents listed are not accepted for</a:t>
            </a:r>
            <a:r>
              <a:rPr lang="en-US" baseline="0" dirty="0" smtClean="0"/>
              <a:t> organic </a:t>
            </a:r>
            <a:r>
              <a:rPr lang="en-US" baseline="0" dirty="0" err="1" smtClean="0"/>
              <a:t>certicfication</a:t>
            </a:r>
            <a:r>
              <a:rPr lang="en-US" baseline="0" dirty="0" smtClean="0"/>
              <a:t>.</a:t>
            </a:r>
            <a:endParaRPr lang="en-US" dirty="0" smtClean="0"/>
          </a:p>
        </p:txBody>
      </p:sp>
    </p:spTree>
    <p:extLst>
      <p:ext uri="{BB962C8B-B14F-4D97-AF65-F5344CB8AC3E}">
        <p14:creationId xmlns:p14="http://schemas.microsoft.com/office/powerpoint/2010/main" val="11957924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hdr" sz="quarter"/>
          </p:nvPr>
        </p:nvSpPr>
        <p:spPr>
          <a:ln/>
        </p:spPr>
        <p:txBody>
          <a:bodyPr/>
          <a:lstStyle/>
          <a:p>
            <a:r>
              <a:rPr lang="en-US"/>
              <a:t>Iowa-Illinois Fruit and Vegetable Growers SymposiumPhilip Schwallier</a:t>
            </a:r>
          </a:p>
        </p:txBody>
      </p:sp>
      <p:sp>
        <p:nvSpPr>
          <p:cNvPr id="6" name="Rectangle 3"/>
          <p:cNvSpPr>
            <a:spLocks noGrp="1" noChangeArrowheads="1"/>
          </p:cNvSpPr>
          <p:nvPr>
            <p:ph type="dt" idx="1"/>
          </p:nvPr>
        </p:nvSpPr>
        <p:spPr>
          <a:ln/>
        </p:spPr>
        <p:txBody>
          <a:bodyPr/>
          <a:lstStyle/>
          <a:p>
            <a:pPr>
              <a:defRPr/>
            </a:pPr>
            <a:r>
              <a:rPr lang="en-US"/>
              <a:t>11/21/08</a:t>
            </a:r>
          </a:p>
        </p:txBody>
      </p:sp>
      <p:sp>
        <p:nvSpPr>
          <p:cNvPr id="7" name="Rectangle 6"/>
          <p:cNvSpPr>
            <a:spLocks noGrp="1" noChangeArrowheads="1"/>
          </p:cNvSpPr>
          <p:nvPr>
            <p:ph type="ftr" sz="quarter" idx="4"/>
          </p:nvPr>
        </p:nvSpPr>
        <p:spPr>
          <a:ln/>
        </p:spPr>
        <p:txBody>
          <a:bodyPr/>
          <a:lstStyle/>
          <a:p>
            <a:r>
              <a:rPr lang="en-US"/>
              <a:t>Presented by Elizabeth WahleChemical Thinning Report 2007</a:t>
            </a:r>
          </a:p>
        </p:txBody>
      </p:sp>
      <p:sp>
        <p:nvSpPr>
          <p:cNvPr id="8" name="Rectangle 7"/>
          <p:cNvSpPr>
            <a:spLocks noGrp="1" noChangeArrowheads="1"/>
          </p:cNvSpPr>
          <p:nvPr>
            <p:ph type="sldNum" sz="quarter" idx="5"/>
          </p:nvPr>
        </p:nvSpPr>
        <p:spPr>
          <a:ln/>
        </p:spPr>
        <p:txBody>
          <a:bodyPr/>
          <a:lstStyle/>
          <a:p>
            <a:pPr>
              <a:defRPr/>
            </a:pPr>
            <a:fld id="{80D87074-C421-494D-97E8-C27D55222CD6}" type="slidenum">
              <a:rPr lang="en-US"/>
              <a:pPr>
                <a:defRPr/>
              </a:pPr>
              <a:t>46</a:t>
            </a:fld>
            <a:endParaRPr lang="en-US"/>
          </a:p>
        </p:txBody>
      </p:sp>
      <p:sp>
        <p:nvSpPr>
          <p:cNvPr id="66562" name="Rectangle 5"/>
          <p:cNvSpPr txBox="1">
            <a:spLocks noGrp="1" noChangeArrowheads="1"/>
          </p:cNvSpPr>
          <p:nvPr/>
        </p:nvSpPr>
        <p:spPr bwMode="auto">
          <a:xfrm>
            <a:off x="3884613" y="8772378"/>
            <a:ext cx="2971800" cy="462120"/>
          </a:xfrm>
          <a:prstGeom prst="rect">
            <a:avLst/>
          </a:prstGeom>
          <a:noFill/>
          <a:ln w="9525">
            <a:noFill/>
            <a:miter lim="800000"/>
            <a:headEnd/>
            <a:tailEnd/>
          </a:ln>
        </p:spPr>
        <p:txBody>
          <a:bodyPr lIns="91334" tIns="45667" rIns="91334" bIns="45667" anchor="b"/>
          <a:lstStyle/>
          <a:p>
            <a:pPr algn="r" defTabSz="913389"/>
            <a:fld id="{47AE6502-BE45-4799-8E0B-3B30D8B8D603}" type="slidenum">
              <a:rPr lang="en-US" sz="1200"/>
              <a:pPr algn="r" defTabSz="913389"/>
              <a:t>46</a:t>
            </a:fld>
            <a:endParaRPr lang="en-US" sz="120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r>
              <a:rPr lang="en-US" dirty="0" smtClean="0"/>
              <a:t>Each thinning</a:t>
            </a:r>
            <a:r>
              <a:rPr lang="en-US" baseline="0" dirty="0" smtClean="0"/>
              <a:t> agent has a optimal application window and as you can see from the chart </a:t>
            </a:r>
            <a:r>
              <a:rPr lang="en-US" b="1" u="sng" baseline="0" dirty="0" smtClean="0"/>
              <a:t>most</a:t>
            </a:r>
            <a:r>
              <a:rPr lang="en-US" baseline="0" dirty="0" smtClean="0"/>
              <a:t> chemical thinning is done between petal fall and 15mm fruit size.</a:t>
            </a:r>
            <a:endParaRPr lang="en-US" dirty="0" smtClean="0"/>
          </a:p>
        </p:txBody>
      </p:sp>
    </p:spTree>
    <p:extLst>
      <p:ext uri="{BB962C8B-B14F-4D97-AF65-F5344CB8AC3E}">
        <p14:creationId xmlns:p14="http://schemas.microsoft.com/office/powerpoint/2010/main" val="3733024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2421">
              <a:defRPr/>
            </a:pPr>
            <a:r>
              <a:rPr lang="en-US" dirty="0" smtClean="0"/>
              <a:t>Whether your fruit production system will be certified organic or conventional, pest management is a significant component of all fruit production, and most especially tree fruit production.  Throughout your upcoming sessions, pests of fruit trees and the integrated pest management approach to manage</a:t>
            </a:r>
            <a:r>
              <a:rPr lang="en-US" baseline="0" dirty="0" smtClean="0"/>
              <a:t> them </a:t>
            </a:r>
            <a:r>
              <a:rPr lang="en-US" dirty="0" smtClean="0"/>
              <a:t>will be further discussed</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47</a:t>
            </a:fld>
            <a:endParaRPr lang="en-US" dirty="0"/>
          </a:p>
        </p:txBody>
      </p:sp>
    </p:spTree>
    <p:extLst>
      <p:ext uri="{BB962C8B-B14F-4D97-AF65-F5344CB8AC3E}">
        <p14:creationId xmlns:p14="http://schemas.microsoft.com/office/powerpoint/2010/main" val="28387463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Above are just a scant few of the resources available on the web to further your understanding of fruit production.</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48</a:t>
            </a:fld>
            <a:endParaRPr lang="en-US" dirty="0"/>
          </a:p>
        </p:txBody>
      </p:sp>
    </p:spTree>
    <p:extLst>
      <p:ext uri="{BB962C8B-B14F-4D97-AF65-F5344CB8AC3E}">
        <p14:creationId xmlns:p14="http://schemas.microsoft.com/office/powerpoint/2010/main" val="29919518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Listed above are contacts at University of Illinois Extension should</a:t>
            </a:r>
            <a:r>
              <a:rPr lang="en-US" baseline="0" dirty="0" smtClean="0"/>
              <a:t> you have additional questions related to fruit production.</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49</a:t>
            </a:fld>
            <a:endParaRPr lang="en-US" dirty="0"/>
          </a:p>
        </p:txBody>
      </p:sp>
    </p:spTree>
    <p:extLst>
      <p:ext uri="{BB962C8B-B14F-4D97-AF65-F5344CB8AC3E}">
        <p14:creationId xmlns:p14="http://schemas.microsoft.com/office/powerpoint/2010/main" val="1024933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031"/>
          <p:cNvSpPr>
            <a:spLocks noGrp="1" noChangeArrowheads="1"/>
          </p:cNvSpPr>
          <p:nvPr>
            <p:ph type="sldNum" sz="quarter" idx="5"/>
          </p:nvPr>
        </p:nvSpPr>
        <p:spPr>
          <a:noFill/>
        </p:spPr>
        <p:txBody>
          <a:bodyPr/>
          <a:lstStyle/>
          <a:p>
            <a:fld id="{0D9B121C-6E40-41DA-9ACD-3A7267314A79}" type="slidenum">
              <a:rPr lang="en-US" smtClean="0"/>
              <a:pPr/>
              <a:t>5</a:t>
            </a:fld>
            <a:endParaRPr lang="en-US" smtClean="0"/>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t>Fruit plants are most productive if you carefully match them with the proper planting site, which in general is a site that is not susceptible to frost, receives full sunlight, has fertile, well-drained moisture retentive soils and is weed free.  </a:t>
            </a:r>
          </a:p>
        </p:txBody>
      </p:sp>
    </p:spTree>
    <p:extLst>
      <p:ext uri="{BB962C8B-B14F-4D97-AF65-F5344CB8AC3E}">
        <p14:creationId xmlns:p14="http://schemas.microsoft.com/office/powerpoint/2010/main" val="13569888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50</a:t>
            </a:fld>
            <a:endParaRPr lang="en-US"/>
          </a:p>
        </p:txBody>
      </p:sp>
    </p:spTree>
    <p:extLst>
      <p:ext uri="{BB962C8B-B14F-4D97-AF65-F5344CB8AC3E}">
        <p14:creationId xmlns:p14="http://schemas.microsoft.com/office/powerpoint/2010/main" val="798613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said that, very few sites are naturally ideal.  To create a successful site, </a:t>
            </a:r>
            <a:r>
              <a:rPr lang="en-US" dirty="0" smtClean="0"/>
              <a:t>begin at least 1 year ahead of planting to </a:t>
            </a:r>
            <a:r>
              <a:rPr lang="en-US" dirty="0"/>
              <a:t>overcome </a:t>
            </a:r>
            <a:r>
              <a:rPr lang="en-US" dirty="0" smtClean="0"/>
              <a:t>problems like poor </a:t>
            </a:r>
            <a:r>
              <a:rPr lang="en-US" dirty="0"/>
              <a:t>drainage, low soil organic matter, poor soil fertility,  lack of water supply or established weeds or other problematic pests. </a:t>
            </a:r>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6</a:t>
            </a:fld>
            <a:endParaRPr lang="en-US" dirty="0"/>
          </a:p>
        </p:txBody>
      </p:sp>
    </p:spTree>
    <p:extLst>
      <p:ext uri="{BB962C8B-B14F-4D97-AF65-F5344CB8AC3E}">
        <p14:creationId xmlns:p14="http://schemas.microsoft.com/office/powerpoint/2010/main" val="3588007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2675" y="757238"/>
            <a:ext cx="4616450" cy="3463925"/>
          </a:xfrm>
        </p:spPr>
      </p:sp>
      <p:sp>
        <p:nvSpPr>
          <p:cNvPr id="3" name="Notes Placeholder 2"/>
          <p:cNvSpPr>
            <a:spLocks noGrp="1"/>
          </p:cNvSpPr>
          <p:nvPr>
            <p:ph type="body" idx="1"/>
          </p:nvPr>
        </p:nvSpPr>
        <p:spPr/>
        <p:txBody>
          <a:bodyPr/>
          <a:lstStyle/>
          <a:p>
            <a:r>
              <a:rPr lang="en-US" dirty="0"/>
              <a:t>In the flower, pollination is the transfer of pollen from the anther to the stigma. After pollination and fertilization, fruit set occurs. </a:t>
            </a:r>
            <a:r>
              <a:rPr lang="en-US" dirty="0" smtClean="0"/>
              <a:t> There </a:t>
            </a:r>
            <a:r>
              <a:rPr lang="en-US" dirty="0"/>
              <a:t>are two types of pollination. </a:t>
            </a:r>
            <a:r>
              <a:rPr lang="en-US" dirty="0" smtClean="0"/>
              <a:t> Self-pollination </a:t>
            </a:r>
            <a:r>
              <a:rPr lang="en-US" dirty="0"/>
              <a:t>occurs when the pollen is transferred from the anther to the stigma on the same </a:t>
            </a:r>
            <a:r>
              <a:rPr lang="en-US" dirty="0" smtClean="0"/>
              <a:t>flower, </a:t>
            </a:r>
            <a:r>
              <a:rPr lang="en-US" dirty="0"/>
              <a:t>from another flower on the same plant, or from a flower on another plant of the same </a:t>
            </a:r>
            <a:r>
              <a:rPr lang="en-US" dirty="0" smtClean="0"/>
              <a:t>cultivar. </a:t>
            </a:r>
            <a:r>
              <a:rPr lang="en-US" dirty="0"/>
              <a:t>Self-pollinated plants are said to be self-fruitful. Many plants cannot produce fruit from their own pollen and are considered self-unfruitful. These plants require cross-pollination for fruit set. Cross-pollination is the transfer of pollen from one plant to the flower of a genetically different plant or </a:t>
            </a:r>
            <a:r>
              <a:rPr lang="en-US" dirty="0" smtClean="0"/>
              <a:t>cultivar. Note that even </a:t>
            </a:r>
            <a:r>
              <a:rPr lang="en-US" dirty="0"/>
              <a:t>when cross-pollination is not essential, it usually </a:t>
            </a:r>
            <a:r>
              <a:rPr lang="en-US" dirty="0" smtClean="0"/>
              <a:t>does </a:t>
            </a:r>
            <a:r>
              <a:rPr lang="en-US" dirty="0"/>
              <a:t>improve the number and/or size of fruit that forms. </a:t>
            </a:r>
            <a:r>
              <a:rPr lang="en-US" dirty="0" smtClean="0"/>
              <a:t>Pollination </a:t>
            </a:r>
            <a:r>
              <a:rPr lang="en-US" dirty="0"/>
              <a:t>is an important factor when selecting and planting tree and small fruits. A list of </a:t>
            </a:r>
            <a:r>
              <a:rPr lang="en-US" dirty="0" smtClean="0"/>
              <a:t>generalized pollination </a:t>
            </a:r>
            <a:r>
              <a:rPr lang="en-US" dirty="0"/>
              <a:t>requirements for the various fruits is presented </a:t>
            </a:r>
            <a:r>
              <a:rPr lang="en-US" dirty="0" smtClean="0"/>
              <a:t>here. </a:t>
            </a:r>
            <a:endParaRPr lang="en-US" dirty="0"/>
          </a:p>
          <a:p>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7</a:t>
            </a:fld>
            <a:endParaRPr lang="en-US" dirty="0"/>
          </a:p>
        </p:txBody>
      </p:sp>
    </p:spTree>
    <p:extLst>
      <p:ext uri="{BB962C8B-B14F-4D97-AF65-F5344CB8AC3E}">
        <p14:creationId xmlns:p14="http://schemas.microsoft.com/office/powerpoint/2010/main" val="3403456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previous slide generalities about fruitfulness were listed for different fruit but understand exceptions commonly occur among cultivars of a particular fruit. For those listed in the self-unfruitful group, many exceptions do occur.  Take apple for example.  Most apples are self-unfruitful, but there are cultivars that are partially self-fruitful, fully self-fruitful and also cultivars that are pollen sterile.   Most nursery catalogs provide information about fruitfulness and which cultivars are recommended for pollinating each other.</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8</a:t>
            </a:fld>
            <a:endParaRPr lang="en-US" dirty="0"/>
          </a:p>
        </p:txBody>
      </p:sp>
    </p:spTree>
    <p:extLst>
      <p:ext uri="{BB962C8B-B14F-4D97-AF65-F5344CB8AC3E}">
        <p14:creationId xmlns:p14="http://schemas.microsoft.com/office/powerpoint/2010/main" val="2095877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strawberries, blueberries, apples, plums and sweet cherries, insects carry the pollen from flower to flower, in other words,</a:t>
            </a:r>
            <a:r>
              <a:rPr lang="en-US" baseline="0" dirty="0" smtClean="0"/>
              <a:t> insects are the pollinators for these crops</a:t>
            </a:r>
            <a:r>
              <a:rPr lang="en-US" dirty="0" smtClean="0"/>
              <a:t>.  Some fruits such as grapes and peaches rely on gravity or wind currents to carry pollen from their anthers to the pistil.</a:t>
            </a:r>
          </a:p>
          <a:p>
            <a:endParaRPr lang="en-US" dirty="0"/>
          </a:p>
          <a:p>
            <a:r>
              <a:rPr lang="en-US" dirty="0" smtClean="0"/>
              <a:t>Heavy rains during bloom can interfere with pollen distribution or insect activity.  Seed formation will be poor if pollination is inadequate, and seed formation is essential for the growth and development of most fruit.  </a:t>
            </a:r>
            <a:endParaRPr lang="en-US" dirty="0"/>
          </a:p>
        </p:txBody>
      </p:sp>
      <p:sp>
        <p:nvSpPr>
          <p:cNvPr id="4" name="Slide Number Placeholder 3"/>
          <p:cNvSpPr>
            <a:spLocks noGrp="1"/>
          </p:cNvSpPr>
          <p:nvPr>
            <p:ph type="sldNum" sz="quarter" idx="10"/>
          </p:nvPr>
        </p:nvSpPr>
        <p:spPr/>
        <p:txBody>
          <a:bodyPr/>
          <a:lstStyle/>
          <a:p>
            <a:fld id="{75693FD4-8F83-4EF7-AC3F-0DC0388986B0}" type="slidenum">
              <a:rPr lang="en-US" smtClean="0"/>
              <a:pPr/>
              <a:t>9</a:t>
            </a:fld>
            <a:endParaRPr lang="en-US" dirty="0"/>
          </a:p>
        </p:txBody>
      </p:sp>
    </p:spTree>
    <p:extLst>
      <p:ext uri="{BB962C8B-B14F-4D97-AF65-F5344CB8AC3E}">
        <p14:creationId xmlns:p14="http://schemas.microsoft.com/office/powerpoint/2010/main" val="26161101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1"/>
          <p:cNvSpPr>
            <a:spLocks noGrp="1"/>
          </p:cNvSpPr>
          <p:nvPr>
            <p:ph type="ctrTitle" hasCustomPrompt="1"/>
          </p:nvPr>
        </p:nvSpPr>
        <p:spPr>
          <a:xfrm>
            <a:off x="2590800" y="2286000"/>
            <a:ext cx="6180224"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251"/>
            <a:ext cx="3721618" cy="6858000"/>
          </a:xfrm>
          <a:prstGeom prst="rect">
            <a:avLst/>
          </a:prstGeom>
        </p:spPr>
      </p:pic>
      <p:sp>
        <p:nvSpPr>
          <p:cNvPr id="10" name="Picture Placeholder 9"/>
          <p:cNvSpPr>
            <a:spLocks noGrp="1"/>
          </p:cNvSpPr>
          <p:nvPr>
            <p:ph type="pic" sz="quarter" idx="13" hasCustomPrompt="1"/>
          </p:nvPr>
        </p:nvSpPr>
        <p:spPr>
          <a:xfrm>
            <a:off x="6858000" y="5105400"/>
            <a:ext cx="1828800" cy="990600"/>
          </a:xfrm>
        </p:spPr>
        <p:txBody>
          <a:bodyPr>
            <a:normAutofit/>
          </a:bodyPr>
          <a:lstStyle>
            <a:lvl1pPr marL="0" indent="0" algn="ctr">
              <a:buNone/>
              <a:defRPr sz="2000" baseline="0"/>
            </a:lvl1pPr>
          </a:lstStyle>
          <a:p>
            <a:r>
              <a:rPr lang="en-US" dirty="0" smtClean="0"/>
              <a:t>Company Logo</a:t>
            </a:r>
            <a:endParaRPr lang="en-US" dirty="0"/>
          </a:p>
        </p:txBody>
      </p:sp>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768353" y="5109883"/>
            <a:ext cx="1938461" cy="1371600"/>
          </a:xfrm>
          <a:prstGeom prst="rect">
            <a:avLst/>
          </a:prstGeom>
        </p:spPr>
      </p:pic>
      <p:sp>
        <p:nvSpPr>
          <p:cNvPr id="11" name="Date Placeholder 10"/>
          <p:cNvSpPr>
            <a:spLocks noGrp="1"/>
          </p:cNvSpPr>
          <p:nvPr>
            <p:ph type="dt" sz="half" idx="14"/>
          </p:nvPr>
        </p:nvSpPr>
        <p:spPr/>
        <p:txBody>
          <a:bodyPr/>
          <a:lstStyle/>
          <a:p>
            <a:endParaRPr lang="en-US" dirty="0"/>
          </a:p>
        </p:txBody>
      </p:sp>
      <p:sp>
        <p:nvSpPr>
          <p:cNvPr id="12" name="Footer Placeholder 11"/>
          <p:cNvSpPr>
            <a:spLocks noGrp="1"/>
          </p:cNvSpPr>
          <p:nvPr>
            <p:ph type="ftr" sz="quarter" idx="15"/>
          </p:nvPr>
        </p:nvSpPr>
        <p:spPr/>
        <p:txBody>
          <a:bodyPr/>
          <a:lstStyle>
            <a:lvl1pPr>
              <a:defRPr b="1">
                <a:solidFill>
                  <a:schemeClr val="accent3">
                    <a:lumMod val="75000"/>
                  </a:schemeClr>
                </a:solidFill>
              </a:defRPr>
            </a:lvl1pPr>
          </a:lstStyle>
          <a:p>
            <a:r>
              <a:rPr lang="en-US" dirty="0" smtClean="0"/>
              <a:t>newillinoisfarmers.org</a:t>
            </a:r>
            <a:endParaRPr lang="en-US" dirty="0"/>
          </a:p>
        </p:txBody>
      </p:sp>
      <p:sp>
        <p:nvSpPr>
          <p:cNvPr id="13" name="Slide Number Placeholder 12"/>
          <p:cNvSpPr>
            <a:spLocks noGrp="1"/>
          </p:cNvSpPr>
          <p:nvPr>
            <p:ph type="sldNum" sz="quarter" idx="16"/>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ckground Only">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3" name="Date Placeholder 3"/>
          <p:cNvSpPr>
            <a:spLocks noGrp="1"/>
          </p:cNvSpPr>
          <p:nvPr>
            <p:ph type="dt" sz="half" idx="10"/>
          </p:nvPr>
        </p:nvSpPr>
        <p:spPr>
          <a:xfrm>
            <a:off x="762000" y="6356350"/>
            <a:ext cx="2133600" cy="365125"/>
          </a:xfrm>
        </p:spPr>
        <p:txBody>
          <a:bodyPr/>
          <a:lstStyle/>
          <a:p>
            <a:fld id="{757B281C-5159-4971-8228-52B9A72E9ED2}" type="datetimeFigureOut">
              <a:rPr lang="en-US" smtClean="0"/>
              <a:pPr/>
              <a:t>4/26/2016</a:t>
            </a:fld>
            <a:endParaRPr lang="en-US" dirty="0"/>
          </a:p>
        </p:txBody>
      </p:sp>
      <p:sp>
        <p:nvSpPr>
          <p:cNvPr id="4" name="Footer Placeholder 4"/>
          <p:cNvSpPr>
            <a:spLocks noGrp="1"/>
          </p:cNvSpPr>
          <p:nvPr>
            <p:ph type="ftr" sz="quarter" idx="11"/>
          </p:nvPr>
        </p:nvSpPr>
        <p:spPr>
          <a:xfrm>
            <a:off x="3352800" y="6356350"/>
            <a:ext cx="2895600" cy="365125"/>
          </a:xfrm>
        </p:spPr>
        <p:txBody>
          <a:bodyPr/>
          <a:lstStyle/>
          <a:p>
            <a:endParaRPr lang="en-US" dirty="0"/>
          </a:p>
        </p:txBody>
      </p:sp>
      <p:sp>
        <p:nvSpPr>
          <p:cNvPr id="5"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2C51840-16E6-46E8-A6E6-15F1114569E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pic>
        <p:nvPicPr>
          <p:cNvPr id="8" name="Picture 7"/>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rot="5400000">
            <a:off x="3161049" y="-3176815"/>
            <a:ext cx="2819400" cy="9173031"/>
          </a:xfrm>
          <a:prstGeom prst="rect">
            <a:avLst/>
          </a:prstGeom>
        </p:spPr>
      </p:pic>
      <p:sp>
        <p:nvSpPr>
          <p:cNvPr id="2" name="Title 1"/>
          <p:cNvSpPr>
            <a:spLocks noGrp="1"/>
          </p:cNvSpPr>
          <p:nvPr>
            <p:ph type="title" hasCustomPrompt="1"/>
          </p:nvPr>
        </p:nvSpPr>
        <p:spPr>
          <a:xfrm>
            <a:off x="4572000" y="3048000"/>
            <a:ext cx="43434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
        <p:nvSpPr>
          <p:cNvPr id="10" name="Picture Placeholder 9"/>
          <p:cNvSpPr>
            <a:spLocks noGrp="1"/>
          </p:cNvSpPr>
          <p:nvPr>
            <p:ph type="pic" sz="quarter" idx="13" hasCustomPrompt="1"/>
          </p:nvPr>
        </p:nvSpPr>
        <p:spPr>
          <a:xfrm>
            <a:off x="6781800" y="5334000"/>
            <a:ext cx="2133600" cy="990600"/>
          </a:xfrm>
        </p:spPr>
        <p:txBody>
          <a:bodyPr>
            <a:normAutofit/>
          </a:bodyPr>
          <a:lstStyle>
            <a:lvl1pPr marL="0" indent="0" algn="ctr">
              <a:buNone/>
              <a:defRPr sz="1800"/>
            </a:lvl1pPr>
          </a:lstStyle>
          <a:p>
            <a:r>
              <a:rPr lang="en-US" dirty="0" smtClean="0"/>
              <a:t>Company Logo</a:t>
            </a:r>
            <a:endParaRPr lang="en-US"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69632"/>
            <a:ext cx="80772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705600" y="6356350"/>
            <a:ext cx="2133600" cy="365125"/>
          </a:xfrm>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4/26/2016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43543" y="0"/>
            <a:ext cx="9100457" cy="6879771"/>
          </a:xfrm>
          <a:prstGeom prst="rect">
            <a:avLst/>
          </a:prstGeom>
        </p:spPr>
      </p:pic>
      <p:sp>
        <p:nvSpPr>
          <p:cNvPr id="2" name="Title Placeholder 1"/>
          <p:cNvSpPr>
            <a:spLocks noGrp="1"/>
          </p:cNvSpPr>
          <p:nvPr>
            <p:ph type="title"/>
          </p:nvPr>
        </p:nvSpPr>
        <p:spPr>
          <a:xfrm>
            <a:off x="762000" y="274638"/>
            <a:ext cx="80772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62000" y="1600200"/>
            <a:ext cx="80772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newillinoisfarmers.org</a:t>
            </a:r>
            <a:endParaRPr lang="en-US" dirty="0"/>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6E5A2-EC83-451F-A719-9AC1370DD5CF}" type="slidenum">
              <a:rPr lang="en-US" smtClean="0"/>
              <a:pPr/>
              <a:t>‹#›</a:t>
            </a:fld>
            <a:endParaRPr lang="en-US" dirty="0"/>
          </a:p>
        </p:txBody>
      </p:sp>
      <p:pic>
        <p:nvPicPr>
          <p:cNvPr id="8" name="Picture 7"/>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52400" y="-109183"/>
            <a:ext cx="818707" cy="7083189"/>
          </a:xfrm>
          <a:prstGeom prst="rect">
            <a:avLst/>
          </a:prstGeom>
        </p:spPr>
      </p:pic>
      <p:pic>
        <p:nvPicPr>
          <p:cNvPr id="9" name="Picture 8"/>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7635622" y="5833887"/>
            <a:ext cx="1259660" cy="891300"/>
          </a:xfrm>
          <a:prstGeom prst="rect">
            <a:avLst/>
          </a:prstGeom>
        </p:spPr>
      </p:pic>
      <p:pic>
        <p:nvPicPr>
          <p:cNvPr id="11" name="Picture 10"/>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6629400" y="5833887"/>
            <a:ext cx="826744" cy="93370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54" r:id="rId10"/>
    <p:sldLayoutId id="2147483655" r:id="rId11"/>
    <p:sldLayoutId id="2147483663" r:id="rId12"/>
    <p:sldLayoutId id="2147483665" r:id="rId13"/>
  </p:sldLayoutIdLst>
  <p:transition spd="slow">
    <p:wipe dir="d"/>
  </p:transition>
  <p:timing>
    <p:tnLst>
      <p:par>
        <p:cTn id="1" dur="indefinite" restart="never" nodeType="tmRoot"/>
      </p:par>
    </p:tnLst>
  </p:timing>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1.m4a"/><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24.jpe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13.xml"/><Relationship Id="rId7" Type="http://schemas.openxmlformats.org/officeDocument/2006/relationships/image" Target="../media/image27.jpe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11.xml"/><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image" Target="../media/image31.jpe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2.png"/><Relationship Id="rId5" Type="http://schemas.openxmlformats.org/officeDocument/2006/relationships/image" Target="../media/image32.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media14.wav"/><Relationship Id="rId7" Type="http://schemas.openxmlformats.org/officeDocument/2006/relationships/image" Target="../media/image34.jpeg"/><Relationship Id="rId2" Type="http://schemas.microsoft.com/office/2007/relationships/media" Target="../media/media14.wav"/><Relationship Id="rId1" Type="http://schemas.openxmlformats.org/officeDocument/2006/relationships/themeOverride" Target="../theme/themeOverride5.xml"/><Relationship Id="rId6" Type="http://schemas.openxmlformats.org/officeDocument/2006/relationships/image" Target="../media/image33.jpeg"/><Relationship Id="rId5" Type="http://schemas.openxmlformats.org/officeDocument/2006/relationships/notesSlide" Target="../notesSlides/notesSlide14.xml"/><Relationship Id="rId4" Type="http://schemas.openxmlformats.org/officeDocument/2006/relationships/slideLayout" Target="../slideLayouts/slideLayout13.xml"/><Relationship Id="rId9"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7" Type="http://schemas.openxmlformats.org/officeDocument/2006/relationships/image" Target="../media/image12.png"/><Relationship Id="rId2" Type="http://schemas.microsoft.com/office/2007/relationships/media" Target="../media/media15.wav"/><Relationship Id="rId1" Type="http://schemas.openxmlformats.org/officeDocument/2006/relationships/themeOverride" Target="../theme/themeOverride6.xml"/><Relationship Id="rId6" Type="http://schemas.openxmlformats.org/officeDocument/2006/relationships/image" Target="../media/image36.jpeg"/><Relationship Id="rId5" Type="http://schemas.openxmlformats.org/officeDocument/2006/relationships/notesSlide" Target="../notesSlides/notesSlide15.xml"/><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media17.wav"/><Relationship Id="rId7" Type="http://schemas.openxmlformats.org/officeDocument/2006/relationships/image" Target="../media/image40.jpeg"/><Relationship Id="rId2" Type="http://schemas.microsoft.com/office/2007/relationships/media" Target="../media/media17.wav"/><Relationship Id="rId1" Type="http://schemas.openxmlformats.org/officeDocument/2006/relationships/themeOverride" Target="../theme/themeOverride7.xml"/><Relationship Id="rId6" Type="http://schemas.openxmlformats.org/officeDocument/2006/relationships/image" Target="../media/image39.jpeg"/><Relationship Id="rId5" Type="http://schemas.openxmlformats.org/officeDocument/2006/relationships/notesSlide" Target="../notesSlides/notesSlide17.xml"/><Relationship Id="rId10" Type="http://schemas.openxmlformats.org/officeDocument/2006/relationships/image" Target="../media/image12.png"/><Relationship Id="rId4" Type="http://schemas.openxmlformats.org/officeDocument/2006/relationships/slideLayout" Target="../slideLayouts/slideLayout13.xml"/><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7" Type="http://schemas.openxmlformats.org/officeDocument/2006/relationships/image" Target="../media/image12.png"/><Relationship Id="rId2" Type="http://schemas.microsoft.com/office/2007/relationships/media" Target="../media/media18.wav"/><Relationship Id="rId1" Type="http://schemas.openxmlformats.org/officeDocument/2006/relationships/themeOverride" Target="../theme/themeOverride8.xml"/><Relationship Id="rId6" Type="http://schemas.openxmlformats.org/officeDocument/2006/relationships/image" Target="../media/image43.jpeg"/><Relationship Id="rId5" Type="http://schemas.openxmlformats.org/officeDocument/2006/relationships/notesSlide" Target="../notesSlides/notesSlide18.xml"/><Relationship Id="rId4"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7" Type="http://schemas.openxmlformats.org/officeDocument/2006/relationships/image" Target="../media/image12.png"/><Relationship Id="rId2" Type="http://schemas.microsoft.com/office/2007/relationships/media" Target="../media/media19.wav"/><Relationship Id="rId1" Type="http://schemas.openxmlformats.org/officeDocument/2006/relationships/themeOverride" Target="../theme/themeOverride9.xml"/><Relationship Id="rId6" Type="http://schemas.openxmlformats.org/officeDocument/2006/relationships/image" Target="../media/image44.jpeg"/><Relationship Id="rId5" Type="http://schemas.openxmlformats.org/officeDocument/2006/relationships/notesSlide" Target="../notesSlides/notesSlide19.xml"/><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tags" Target="../tags/tag5.xml"/><Relationship Id="rId7" Type="http://schemas.openxmlformats.org/officeDocument/2006/relationships/notesSlide" Target="../notesSlides/notesSlide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audio" Target="../media/media2.wav"/><Relationship Id="rId4" Type="http://schemas.microsoft.com/office/2007/relationships/media" Target="../media/media2.wav"/><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1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2.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7" Type="http://schemas.openxmlformats.org/officeDocument/2006/relationships/image" Target="../media/image12.png"/><Relationship Id="rId2" Type="http://schemas.microsoft.com/office/2007/relationships/media" Target="../media/media22.wav"/><Relationship Id="rId1" Type="http://schemas.openxmlformats.org/officeDocument/2006/relationships/themeOverride" Target="../theme/themeOverride10.xml"/><Relationship Id="rId6" Type="http://schemas.openxmlformats.org/officeDocument/2006/relationships/image" Target="../media/image47.jpeg"/><Relationship Id="rId5" Type="http://schemas.openxmlformats.org/officeDocument/2006/relationships/notesSlide" Target="../notesSlides/notesSlide22.xml"/><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50.jpe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53.jpe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5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1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59.jpe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1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7" Type="http://schemas.openxmlformats.org/officeDocument/2006/relationships/image" Target="../media/image12.png"/><Relationship Id="rId2" Type="http://schemas.microsoft.com/office/2007/relationships/media" Target="../media/media3.wav"/><Relationship Id="rId1" Type="http://schemas.openxmlformats.org/officeDocument/2006/relationships/themeOverride" Target="../theme/themeOverride1.xml"/><Relationship Id="rId6" Type="http://schemas.openxmlformats.org/officeDocument/2006/relationships/image" Target="../media/image13.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12.png"/><Relationship Id="rId5" Type="http://schemas.openxmlformats.org/officeDocument/2006/relationships/image" Target="../media/image60.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1.xml"/><Relationship Id="rId7" Type="http://schemas.openxmlformats.org/officeDocument/2006/relationships/image" Target="../media/image63.jpe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slideLayout" Target="../slideLayouts/slideLayout4.xml"/><Relationship Id="rId7" Type="http://schemas.openxmlformats.org/officeDocument/2006/relationships/image" Target="../media/image66.jpeg"/><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65.png"/><Relationship Id="rId11" Type="http://schemas.openxmlformats.org/officeDocument/2006/relationships/image" Target="../media/image12.pn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notesSlide" Target="../notesSlides/notesSlide32.xml"/><Relationship Id="rId9"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12.png"/><Relationship Id="rId5" Type="http://schemas.openxmlformats.org/officeDocument/2006/relationships/image" Target="../media/image7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75.jpeg"/><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audio" Target="../media/media36.wav"/><Relationship Id="rId7" Type="http://schemas.openxmlformats.org/officeDocument/2006/relationships/image" Target="../media/image77.jpeg"/><Relationship Id="rId2" Type="http://schemas.microsoft.com/office/2007/relationships/media" Target="../media/media36.wav"/><Relationship Id="rId1" Type="http://schemas.openxmlformats.org/officeDocument/2006/relationships/themeOverride" Target="../theme/themeOverride11.xml"/><Relationship Id="rId6" Type="http://schemas.openxmlformats.org/officeDocument/2006/relationships/image" Target="../media/image76.jpeg"/><Relationship Id="rId5" Type="http://schemas.openxmlformats.org/officeDocument/2006/relationships/notesSlide" Target="../notesSlides/notesSlide36.xml"/><Relationship Id="rId4" Type="http://schemas.openxmlformats.org/officeDocument/2006/relationships/slideLayout" Target="../slideLayouts/slideLayout13.xml"/><Relationship Id="rId9" Type="http://schemas.openxmlformats.org/officeDocument/2006/relationships/image" Target="../media/image12.png"/></Relationships>
</file>

<file path=ppt/slides/_rels/slide3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media37.wav"/><Relationship Id="rId7" Type="http://schemas.openxmlformats.org/officeDocument/2006/relationships/image" Target="../media/image80.png"/><Relationship Id="rId2" Type="http://schemas.microsoft.com/office/2007/relationships/media" Target="../media/media37.wav"/><Relationship Id="rId1" Type="http://schemas.openxmlformats.org/officeDocument/2006/relationships/themeOverride" Target="../theme/themeOverride12.xml"/><Relationship Id="rId6" Type="http://schemas.openxmlformats.org/officeDocument/2006/relationships/image" Target="../media/image79.png"/><Relationship Id="rId5" Type="http://schemas.openxmlformats.org/officeDocument/2006/relationships/notesSlide" Target="../notesSlides/notesSlide37.xml"/><Relationship Id="rId10" Type="http://schemas.openxmlformats.org/officeDocument/2006/relationships/image" Target="../media/image12.png"/><Relationship Id="rId4" Type="http://schemas.openxmlformats.org/officeDocument/2006/relationships/slideLayout" Target="../slideLayouts/slideLayout3.xml"/><Relationship Id="rId9" Type="http://schemas.openxmlformats.org/officeDocument/2006/relationships/image" Target="../media/image82.jpeg"/></Relationships>
</file>

<file path=ppt/slides/_rels/slide38.xml.rels><?xml version="1.0" encoding="UTF-8" standalone="yes"?>
<Relationships xmlns="http://schemas.openxmlformats.org/package/2006/relationships"><Relationship Id="rId3" Type="http://schemas.openxmlformats.org/officeDocument/2006/relationships/audio" Target="../media/media38.wav"/><Relationship Id="rId7" Type="http://schemas.openxmlformats.org/officeDocument/2006/relationships/image" Target="../media/image12.png"/><Relationship Id="rId2" Type="http://schemas.microsoft.com/office/2007/relationships/media" Target="../media/media38.wav"/><Relationship Id="rId1" Type="http://schemas.openxmlformats.org/officeDocument/2006/relationships/themeOverride" Target="../theme/themeOverride13.xml"/><Relationship Id="rId6" Type="http://schemas.openxmlformats.org/officeDocument/2006/relationships/image" Target="../media/image83.png"/><Relationship Id="rId5" Type="http://schemas.openxmlformats.org/officeDocument/2006/relationships/notesSlide" Target="../notesSlides/notesSlide38.xml"/><Relationship Id="rId4"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12.png"/><Relationship Id="rId5" Type="http://schemas.openxmlformats.org/officeDocument/2006/relationships/image" Target="../media/image84.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7" Type="http://schemas.openxmlformats.org/officeDocument/2006/relationships/image" Target="../media/image12.png"/><Relationship Id="rId2" Type="http://schemas.microsoft.com/office/2007/relationships/media" Target="../media/media4.wav"/><Relationship Id="rId1" Type="http://schemas.openxmlformats.org/officeDocument/2006/relationships/themeOverride" Target="../theme/themeOverride2.xml"/><Relationship Id="rId6" Type="http://schemas.openxmlformats.org/officeDocument/2006/relationships/image" Target="../media/image14.jpeg"/><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12.png"/><Relationship Id="rId5" Type="http://schemas.openxmlformats.org/officeDocument/2006/relationships/image" Target="../media/image85.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image" Target="../media/image88.jpeg"/><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slideLayout" Target="../slideLayouts/slideLayout4.xml"/><Relationship Id="rId7" Type="http://schemas.openxmlformats.org/officeDocument/2006/relationships/image" Target="../media/image91.jpeg"/><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notesSlide" Target="../notesSlides/notesSlide42.xml"/><Relationship Id="rId9"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wav"/><Relationship Id="rId1" Type="http://schemas.microsoft.com/office/2007/relationships/media" Target="../media/media43.wav"/><Relationship Id="rId6" Type="http://schemas.openxmlformats.org/officeDocument/2006/relationships/image" Target="../media/image12.png"/><Relationship Id="rId5" Type="http://schemas.openxmlformats.org/officeDocument/2006/relationships/image" Target="../media/image93.jpe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hyperlink" Target="http://tfpg.cas.psu.edu/" TargetMode="External"/><Relationship Id="rId2" Type="http://schemas.openxmlformats.org/officeDocument/2006/relationships/audio" Target="../media/media44.wav"/><Relationship Id="rId1" Type="http://schemas.microsoft.com/office/2007/relationships/media" Target="../media/media44.wav"/><Relationship Id="rId6" Type="http://schemas.openxmlformats.org/officeDocument/2006/relationships/hyperlink" Target="mailto:AgPubsDist@psu.edu" TargetMode="External"/><Relationship Id="rId5" Type="http://schemas.openxmlformats.org/officeDocument/2006/relationships/hyperlink" Target="mailto:kmeyers@greatamericanpublkush.com" TargetMode="Externa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12.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6.wav"/><Relationship Id="rId1" Type="http://schemas.microsoft.com/office/2007/relationships/media" Target="../media/media46.wav"/><Relationship Id="rId5" Type="http://schemas.openxmlformats.org/officeDocument/2006/relationships/image" Target="../media/image12.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slideLayout" Target="../slideLayouts/slideLayout13.xml"/><Relationship Id="rId7" Type="http://schemas.openxmlformats.org/officeDocument/2006/relationships/image" Target="../media/image96.jpeg"/><Relationship Id="rId12" Type="http://schemas.openxmlformats.org/officeDocument/2006/relationships/image" Target="../media/image12.png"/><Relationship Id="rId2" Type="http://schemas.openxmlformats.org/officeDocument/2006/relationships/audio" Target="../media/media47.wav"/><Relationship Id="rId1" Type="http://schemas.microsoft.com/office/2007/relationships/media" Target="../media/media47.wav"/><Relationship Id="rId6" Type="http://schemas.openxmlformats.org/officeDocument/2006/relationships/image" Target="../media/image95.jpeg"/><Relationship Id="rId11" Type="http://schemas.openxmlformats.org/officeDocument/2006/relationships/image" Target="../media/image100.jpe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notesSlide" Target="../notesSlides/notesSlide47.xml"/><Relationship Id="rId9" Type="http://schemas.openxmlformats.org/officeDocument/2006/relationships/image" Target="../media/image98.jpeg"/></Relationships>
</file>

<file path=ppt/slides/_rels/slide48.xml.rels><?xml version="1.0" encoding="UTF-8" standalone="yes"?>
<Relationships xmlns="http://schemas.openxmlformats.org/package/2006/relationships"><Relationship Id="rId8" Type="http://schemas.openxmlformats.org/officeDocument/2006/relationships/hyperlink" Target="http://www.extension.org/blueberries" TargetMode="External"/><Relationship Id="rId3" Type="http://schemas.openxmlformats.org/officeDocument/2006/relationships/audio" Target="../media/media48.wav"/><Relationship Id="rId7" Type="http://schemas.openxmlformats.org/officeDocument/2006/relationships/hyperlink" Target="http://pubs.ext.vt.edu/422/422-020/422-020_pdf.pdf" TargetMode="External"/><Relationship Id="rId12" Type="http://schemas.openxmlformats.org/officeDocument/2006/relationships/image" Target="../media/image12.png"/><Relationship Id="rId2" Type="http://schemas.microsoft.com/office/2007/relationships/media" Target="../media/media48.wav"/><Relationship Id="rId1" Type="http://schemas.openxmlformats.org/officeDocument/2006/relationships/tags" Target="../tags/tag6.xml"/><Relationship Id="rId6" Type="http://schemas.openxmlformats.org/officeDocument/2006/relationships/hyperlink" Target="http://www.wvagriculture.org/images/Literature/How_to_Prune_Young_and_Bearing_Apple_Trees.pdf" TargetMode="External"/><Relationship Id="rId11" Type="http://schemas.openxmlformats.org/officeDocument/2006/relationships/hyperlink" Target="http://www.youtube.com/watch?v=tEwUeCmuTMI" TargetMode="External"/><Relationship Id="rId5" Type="http://schemas.openxmlformats.org/officeDocument/2006/relationships/notesSlide" Target="../notesSlides/notesSlide48.xml"/><Relationship Id="rId10" Type="http://schemas.openxmlformats.org/officeDocument/2006/relationships/hyperlink" Target="http://www.youtube.com/watch?v=u42z2WuC4Nw" TargetMode="External"/><Relationship Id="rId4" Type="http://schemas.openxmlformats.org/officeDocument/2006/relationships/slideLayout" Target="../slideLayouts/slideLayout10.xml"/><Relationship Id="rId9" Type="http://schemas.openxmlformats.org/officeDocument/2006/relationships/hyperlink" Target="http://www.extension.org/grapes"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mailto:kushad@illinois.edu" TargetMode="External"/><Relationship Id="rId13" Type="http://schemas.openxmlformats.org/officeDocument/2006/relationships/image" Target="../media/image12.png"/><Relationship Id="rId3" Type="http://schemas.openxmlformats.org/officeDocument/2006/relationships/tags" Target="../tags/tag9.xml"/><Relationship Id="rId7" Type="http://schemas.openxmlformats.org/officeDocument/2006/relationships/notesSlide" Target="../notesSlides/notesSlide49.xml"/><Relationship Id="rId12" Type="http://schemas.openxmlformats.org/officeDocument/2006/relationships/hyperlink" Target="mailto:weinzier@illinois.edu" TargetMode="Externa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3.xml"/><Relationship Id="rId11" Type="http://schemas.openxmlformats.org/officeDocument/2006/relationships/hyperlink" Target="mailto:jkindhar@illinois.edu" TargetMode="External"/><Relationship Id="rId5" Type="http://schemas.openxmlformats.org/officeDocument/2006/relationships/audio" Target="../media/media49.wav"/><Relationship Id="rId10" Type="http://schemas.openxmlformats.org/officeDocument/2006/relationships/hyperlink" Target="mailto:lalleman@illinois.edu" TargetMode="External"/><Relationship Id="rId4" Type="http://schemas.microsoft.com/office/2007/relationships/media" Target="../media/media49.wav"/><Relationship Id="rId9" Type="http://schemas.openxmlformats.org/officeDocument/2006/relationships/hyperlink" Target="mailto:wshoemak@illinois.edu"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audio" Target="../media/media5.wav"/><Relationship Id="rId7" Type="http://schemas.openxmlformats.org/officeDocument/2006/relationships/image" Target="../media/image16.jpeg"/><Relationship Id="rId2" Type="http://schemas.microsoft.com/office/2007/relationships/media" Target="../media/media5.wav"/><Relationship Id="rId1" Type="http://schemas.openxmlformats.org/officeDocument/2006/relationships/themeOverride" Target="../theme/themeOverride3.xml"/><Relationship Id="rId6" Type="http://schemas.openxmlformats.org/officeDocument/2006/relationships/image" Target="../media/image15.jpeg"/><Relationship Id="rId5" Type="http://schemas.openxmlformats.org/officeDocument/2006/relationships/notesSlide" Target="../notesSlides/notesSlide5.xml"/><Relationship Id="rId4" Type="http://schemas.openxmlformats.org/officeDocument/2006/relationships/slideLayout" Target="../slideLayouts/slideLayout4.xml"/><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50.m4a"/><Relationship Id="rId7" Type="http://schemas.openxmlformats.org/officeDocument/2006/relationships/image" Target="../media/image10.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50.xml"/><Relationship Id="rId5" Type="http://schemas.openxmlformats.org/officeDocument/2006/relationships/slideLayout" Target="../slideLayouts/slideLayout3.xml"/><Relationship Id="rId10" Type="http://schemas.openxmlformats.org/officeDocument/2006/relationships/image" Target="../media/image11.png"/><Relationship Id="rId4" Type="http://schemas.openxmlformats.org/officeDocument/2006/relationships/audio" Target="../media/media50.m4a"/><Relationship Id="rId9" Type="http://schemas.openxmlformats.org/officeDocument/2006/relationships/hyperlink" Target="http://www.start2farm.gov/"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7" Type="http://schemas.openxmlformats.org/officeDocument/2006/relationships/image" Target="../media/image12.png"/><Relationship Id="rId2" Type="http://schemas.microsoft.com/office/2007/relationships/media" Target="../media/media8.wav"/><Relationship Id="rId1" Type="http://schemas.openxmlformats.org/officeDocument/2006/relationships/themeOverride" Target="../theme/themeOverride4.xml"/><Relationship Id="rId6" Type="http://schemas.openxmlformats.org/officeDocument/2006/relationships/image" Target="../media/image19.jpeg"/><Relationship Id="rId5" Type="http://schemas.openxmlformats.org/officeDocument/2006/relationships/notesSlide" Target="../notesSlides/notesSlide8.xml"/><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88719415"/>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Vertebrate pest control</a:t>
            </a:r>
            <a:endParaRPr lang="en-US" dirty="0"/>
          </a:p>
        </p:txBody>
      </p:sp>
      <p:pic>
        <p:nvPicPr>
          <p:cNvPr id="5" name="Content Placeholder 4"/>
          <p:cNvPicPr>
            <a:picLocks noGrp="1" noChangeAspect="1"/>
          </p:cNvPicPr>
          <p:nvPr>
            <p:ph sz="half" idx="1"/>
          </p:nvPr>
        </p:nvPicPr>
        <p:blipFill>
          <a:blip r:embed="rId5" cstate="email">
            <a:extLst>
              <a:ext uri="{28A0092B-C50C-407E-A947-70E740481C1C}">
                <a14:useLocalDpi xmlns:a14="http://schemas.microsoft.com/office/drawing/2010/main"/>
              </a:ext>
            </a:extLst>
          </a:blip>
          <a:stretch>
            <a:fillRect/>
          </a:stretch>
        </p:blipFill>
        <p:spPr>
          <a:xfrm rot="5400000">
            <a:off x="685800" y="2520806"/>
            <a:ext cx="4038600" cy="2684751"/>
          </a:xfrm>
        </p:spPr>
      </p:pic>
      <p:sp>
        <p:nvSpPr>
          <p:cNvPr id="4" name="Content Placeholder 3"/>
          <p:cNvSpPr>
            <a:spLocks noGrp="1"/>
          </p:cNvSpPr>
          <p:nvPr>
            <p:ph sz="half" idx="2"/>
          </p:nvPr>
        </p:nvSpPr>
        <p:spPr>
          <a:xfrm>
            <a:off x="6324600" y="1394618"/>
            <a:ext cx="2667000" cy="4525963"/>
          </a:xfrm>
        </p:spPr>
        <p:txBody>
          <a:bodyPr/>
          <a:lstStyle/>
          <a:p>
            <a:r>
              <a:rPr lang="en-US" dirty="0" smtClean="0"/>
              <a:t>Main pests</a:t>
            </a:r>
          </a:p>
          <a:p>
            <a:pPr lvl="1"/>
            <a:r>
              <a:rPr lang="en-US" dirty="0" smtClean="0"/>
              <a:t>Deer</a:t>
            </a:r>
          </a:p>
          <a:p>
            <a:pPr lvl="1"/>
            <a:r>
              <a:rPr lang="en-US" dirty="0" smtClean="0"/>
              <a:t>Voles and mice</a:t>
            </a:r>
          </a:p>
          <a:p>
            <a:pPr lvl="1"/>
            <a:r>
              <a:rPr lang="en-US" dirty="0" smtClean="0"/>
              <a:t>Birds</a:t>
            </a:r>
          </a:p>
          <a:p>
            <a:pPr marL="457200" lvl="1" indent="0">
              <a:buNone/>
            </a:pPr>
            <a:endParaRPr lang="en-US" dirty="0"/>
          </a:p>
        </p:txBody>
      </p:sp>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10000" y="4267200"/>
            <a:ext cx="1581150" cy="2108200"/>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9638" y="3810000"/>
            <a:ext cx="2514600" cy="188595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
        <p:nvSpPr>
          <p:cNvPr id="10" name="Rectangular Callout 9"/>
          <p:cNvSpPr/>
          <p:nvPr/>
        </p:nvSpPr>
        <p:spPr>
          <a:xfrm>
            <a:off x="3729318" y="1313329"/>
            <a:ext cx="2209800" cy="914400"/>
          </a:xfrm>
          <a:prstGeom prst="wedgeRectCallout">
            <a:avLst>
              <a:gd name="adj1" fmla="val -43449"/>
              <a:gd name="adj2" fmla="val 121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One growers solution to deer feeding on young fruit trees</a:t>
            </a:r>
            <a:endParaRPr lang="en-US" sz="1600" dirty="0"/>
          </a:p>
        </p:txBody>
      </p:sp>
      <p:sp>
        <p:nvSpPr>
          <p:cNvPr id="11" name="Rectangular Callout 10"/>
          <p:cNvSpPr/>
          <p:nvPr/>
        </p:nvSpPr>
        <p:spPr>
          <a:xfrm>
            <a:off x="2133600" y="6210488"/>
            <a:ext cx="1479176" cy="457200"/>
          </a:xfrm>
          <a:prstGeom prst="wedgeRectCallout">
            <a:avLst>
              <a:gd name="adj1" fmla="val 83805"/>
              <a:gd name="adj2" fmla="val -1520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Mouse girdled apple tree</a:t>
            </a:r>
            <a:endParaRPr lang="en-US" sz="1600" dirty="0"/>
          </a:p>
        </p:txBody>
      </p:sp>
      <p:sp>
        <p:nvSpPr>
          <p:cNvPr id="12" name="Rectangular Callout 11"/>
          <p:cNvSpPr/>
          <p:nvPr/>
        </p:nvSpPr>
        <p:spPr>
          <a:xfrm>
            <a:off x="4600575" y="3581400"/>
            <a:ext cx="1951038" cy="457200"/>
          </a:xfrm>
          <a:prstGeom prst="wedgeRectCallout">
            <a:avLst>
              <a:gd name="adj1" fmla="val 50286"/>
              <a:gd name="adj2" fmla="val 1097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Applying nets for bird control in grapes</a:t>
            </a:r>
            <a:endParaRPr lang="en-US" sz="1600" dirty="0"/>
          </a:p>
        </p:txBody>
      </p:sp>
    </p:spTree>
    <p:extLst>
      <p:ext uri="{BB962C8B-B14F-4D97-AF65-F5344CB8AC3E}">
        <p14:creationId xmlns:p14="http://schemas.microsoft.com/office/powerpoint/2010/main" val="1069956973"/>
      </p:ext>
    </p:extLst>
  </p:cSld>
  <p:clrMapOvr>
    <a:masterClrMapping/>
  </p:clrMapOvr>
  <p:transition spd="slow" advTm="2547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5257800" cy="1143000"/>
          </a:xfrm>
        </p:spPr>
        <p:txBody>
          <a:bodyPr>
            <a:normAutofit/>
          </a:bodyPr>
          <a:lstStyle/>
          <a:p>
            <a:r>
              <a:rPr lang="en-US" dirty="0" smtClean="0"/>
              <a:t>Irrigation</a:t>
            </a:r>
            <a:endParaRPr lang="en-US" dirty="0"/>
          </a:p>
        </p:txBody>
      </p:sp>
      <p:sp>
        <p:nvSpPr>
          <p:cNvPr id="4" name="Text Placeholder 3"/>
          <p:cNvSpPr>
            <a:spLocks noGrp="1"/>
          </p:cNvSpPr>
          <p:nvPr>
            <p:ph type="body" sz="half" idx="1"/>
          </p:nvPr>
        </p:nvSpPr>
        <p:spPr/>
        <p:txBody>
          <a:bodyPr/>
          <a:lstStyle/>
          <a:p>
            <a:r>
              <a:rPr lang="en-US" dirty="0" smtClean="0"/>
              <a:t>Most often needed</a:t>
            </a:r>
          </a:p>
          <a:p>
            <a:pPr lvl="1"/>
            <a:r>
              <a:rPr lang="en-US" dirty="0" smtClean="0"/>
              <a:t>Dwarf apple</a:t>
            </a:r>
          </a:p>
          <a:p>
            <a:pPr lvl="1"/>
            <a:r>
              <a:rPr lang="en-US" dirty="0" smtClean="0"/>
              <a:t>Brambles</a:t>
            </a:r>
          </a:p>
          <a:p>
            <a:pPr lvl="1"/>
            <a:r>
              <a:rPr lang="en-US" dirty="0" smtClean="0"/>
              <a:t>Strawberries</a:t>
            </a:r>
          </a:p>
          <a:p>
            <a:pPr lvl="2"/>
            <a:r>
              <a:rPr lang="en-US" dirty="0" smtClean="0"/>
              <a:t>Frost protection</a:t>
            </a:r>
          </a:p>
          <a:p>
            <a:pPr lvl="1"/>
            <a:r>
              <a:rPr lang="en-US" dirty="0" smtClean="0"/>
              <a:t>Blueberries</a:t>
            </a:r>
          </a:p>
        </p:txBody>
      </p:sp>
      <p:pic>
        <p:nvPicPr>
          <p:cNvPr id="7" name="Content Placeholder 6"/>
          <p:cNvPicPr>
            <a:picLocks noGrp="1" noChangeAspect="1"/>
          </p:cNvPicPr>
          <p:nvPr>
            <p:ph sz="quarter" idx="2"/>
          </p:nvPr>
        </p:nvPicPr>
        <p:blipFill>
          <a:blip r:embed="rId5" cstate="email">
            <a:extLst>
              <a:ext uri="{28A0092B-C50C-407E-A947-70E740481C1C}">
                <a14:useLocalDpi xmlns:a14="http://schemas.microsoft.com/office/drawing/2010/main"/>
              </a:ext>
            </a:extLst>
          </a:blip>
          <a:stretch>
            <a:fillRect/>
          </a:stretch>
        </p:blipFill>
        <p:spPr>
          <a:xfrm>
            <a:off x="6096000" y="533400"/>
            <a:ext cx="2641600" cy="1981200"/>
          </a:xfrm>
        </p:spPr>
      </p:pic>
      <p:pic>
        <p:nvPicPr>
          <p:cNvPr id="8" name="Content Placeholder 7"/>
          <p:cNvPicPr>
            <a:picLocks noGrp="1" noChangeAspect="1"/>
          </p:cNvPicPr>
          <p:nvPr>
            <p:ph sz="quarter" idx="3"/>
          </p:nvPr>
        </p:nvPicPr>
        <p:blipFill>
          <a:blip r:embed="rId6" cstate="email">
            <a:extLst>
              <a:ext uri="{28A0092B-C50C-407E-A947-70E740481C1C}">
                <a14:useLocalDpi xmlns:a14="http://schemas.microsoft.com/office/drawing/2010/main"/>
              </a:ext>
            </a:extLst>
          </a:blip>
          <a:stretch>
            <a:fillRect/>
          </a:stretch>
        </p:blipFill>
        <p:spPr>
          <a:xfrm>
            <a:off x="4724400" y="1981200"/>
            <a:ext cx="2641600" cy="1981200"/>
          </a:xfr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00800" y="3352800"/>
            <a:ext cx="2540000" cy="1905000"/>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6200000">
            <a:off x="4298950" y="4438650"/>
            <a:ext cx="2184400" cy="1638300"/>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
        <p:nvSpPr>
          <p:cNvPr id="12" name="Rectangular Callout 11"/>
          <p:cNvSpPr/>
          <p:nvPr/>
        </p:nvSpPr>
        <p:spPr>
          <a:xfrm>
            <a:off x="2286000" y="5701551"/>
            <a:ext cx="1676400" cy="914400"/>
          </a:xfrm>
          <a:prstGeom prst="wedgeRectCallout">
            <a:avLst>
              <a:gd name="adj1" fmla="val 94546"/>
              <a:gd name="adj2" fmla="val -358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Solid set risers for frost protection in strawberries</a:t>
            </a:r>
            <a:endParaRPr lang="en-US" sz="1600" dirty="0"/>
          </a:p>
        </p:txBody>
      </p:sp>
    </p:spTree>
    <p:extLst>
      <p:ext uri="{BB962C8B-B14F-4D97-AF65-F5344CB8AC3E}">
        <p14:creationId xmlns:p14="http://schemas.microsoft.com/office/powerpoint/2010/main" val="3302706630"/>
      </p:ext>
    </p:extLst>
  </p:cSld>
  <p:clrMapOvr>
    <a:masterClrMapping/>
  </p:clrMapOvr>
  <p:transition spd="slow" advTm="4370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Staked and or trellised </a:t>
            </a:r>
            <a:endParaRPr lang="en-US" dirty="0"/>
          </a:p>
        </p:txBody>
      </p:sp>
      <p:sp>
        <p:nvSpPr>
          <p:cNvPr id="6" name="Text Placeholder 5"/>
          <p:cNvSpPr>
            <a:spLocks noGrp="1"/>
          </p:cNvSpPr>
          <p:nvPr>
            <p:ph type="body" sz="half" idx="1"/>
          </p:nvPr>
        </p:nvSpPr>
        <p:spPr>
          <a:xfrm>
            <a:off x="685800" y="1981200"/>
            <a:ext cx="4114800" cy="2286000"/>
          </a:xfrm>
        </p:spPr>
        <p:txBody>
          <a:bodyPr/>
          <a:lstStyle/>
          <a:p>
            <a:r>
              <a:rPr lang="en-US" dirty="0" smtClean="0"/>
              <a:t>Dwarf and semi-dwarf apples</a:t>
            </a:r>
          </a:p>
          <a:p>
            <a:r>
              <a:rPr lang="en-US" dirty="0" smtClean="0"/>
              <a:t>Grapes</a:t>
            </a:r>
          </a:p>
          <a:p>
            <a:r>
              <a:rPr lang="en-US" dirty="0" smtClean="0"/>
              <a:t>Semi-erect blackberries</a:t>
            </a:r>
            <a:endParaRPr lang="en-US" dirty="0"/>
          </a:p>
        </p:txBody>
      </p:sp>
      <p:pic>
        <p:nvPicPr>
          <p:cNvPr id="14" name="Content Placeholder 13"/>
          <p:cNvPicPr>
            <a:picLocks noGrp="1" noChangeAspect="1"/>
          </p:cNvPicPr>
          <p:nvPr>
            <p:ph sz="quarter" idx="2"/>
          </p:nvPr>
        </p:nvPicPr>
        <p:blipFill>
          <a:blip r:embed="rId5" cstate="email">
            <a:extLst>
              <a:ext uri="{28A0092B-C50C-407E-A947-70E740481C1C}">
                <a14:useLocalDpi xmlns:a14="http://schemas.microsoft.com/office/drawing/2010/main"/>
              </a:ext>
            </a:extLst>
          </a:blip>
          <a:stretch>
            <a:fillRect/>
          </a:stretch>
        </p:blipFill>
        <p:spPr>
          <a:xfrm>
            <a:off x="4648200" y="1676400"/>
            <a:ext cx="2971123" cy="1981200"/>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67000" y="4495800"/>
            <a:ext cx="3314700" cy="2209800"/>
          </a:xfrm>
          <a:prstGeom prst="rect">
            <a:avLst/>
          </a:prstGeom>
        </p:spPr>
      </p:pic>
      <p:pic>
        <p:nvPicPr>
          <p:cNvPr id="10" name="Content Placeholder 9"/>
          <p:cNvPicPr>
            <a:picLocks noGrp="1" noChangeAspect="1"/>
          </p:cNvPicPr>
          <p:nvPr>
            <p:ph sz="quarter" idx="3"/>
          </p:nvPr>
        </p:nvPicPr>
        <p:blipFill>
          <a:blip r:embed="rId7" cstate="email">
            <a:extLst>
              <a:ext uri="{28A0092B-C50C-407E-A947-70E740481C1C}">
                <a14:useLocalDpi xmlns:a14="http://schemas.microsoft.com/office/drawing/2010/main"/>
              </a:ext>
            </a:extLst>
          </a:blip>
          <a:stretch>
            <a:fillRect/>
          </a:stretch>
        </p:blipFill>
        <p:spPr>
          <a:xfrm>
            <a:off x="6248400" y="3429000"/>
            <a:ext cx="2743200" cy="2057400"/>
          </a:xfr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
        <p:nvSpPr>
          <p:cNvPr id="11" name="Rectangular Callout 10"/>
          <p:cNvSpPr/>
          <p:nvPr/>
        </p:nvSpPr>
        <p:spPr>
          <a:xfrm>
            <a:off x="1295400" y="4876799"/>
            <a:ext cx="1752600" cy="533401"/>
          </a:xfrm>
          <a:prstGeom prst="wedgeRectCallout">
            <a:avLst>
              <a:gd name="adj1" fmla="val 70741"/>
              <a:gd name="adj2" fmla="val 960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Blackberries on a movable trellis</a:t>
            </a:r>
            <a:endParaRPr lang="en-US" sz="1600" dirty="0"/>
          </a:p>
        </p:txBody>
      </p:sp>
      <p:sp>
        <p:nvSpPr>
          <p:cNvPr id="12" name="Rectangular Callout 11"/>
          <p:cNvSpPr/>
          <p:nvPr/>
        </p:nvSpPr>
        <p:spPr>
          <a:xfrm>
            <a:off x="6477000" y="5029200"/>
            <a:ext cx="1524000" cy="533400"/>
          </a:xfrm>
          <a:prstGeom prst="wedgeRectCallout">
            <a:avLst>
              <a:gd name="adj1" fmla="val -21542"/>
              <a:gd name="adj2" fmla="val 321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Trellised grapes</a:t>
            </a:r>
            <a:endParaRPr lang="en-US" sz="1600" dirty="0"/>
          </a:p>
        </p:txBody>
      </p:sp>
      <p:sp>
        <p:nvSpPr>
          <p:cNvPr id="13" name="Rectangular Callout 12"/>
          <p:cNvSpPr/>
          <p:nvPr/>
        </p:nvSpPr>
        <p:spPr>
          <a:xfrm>
            <a:off x="7252447" y="1828800"/>
            <a:ext cx="1524000" cy="533400"/>
          </a:xfrm>
          <a:prstGeom prst="wedgeRectCallout">
            <a:avLst>
              <a:gd name="adj1" fmla="val -40954"/>
              <a:gd name="adj2" fmla="val 10782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Trellised  high density  apples</a:t>
            </a:r>
            <a:endParaRPr lang="en-US" sz="1600" dirty="0"/>
          </a:p>
        </p:txBody>
      </p:sp>
    </p:spTree>
    <p:extLst>
      <p:ext uri="{BB962C8B-B14F-4D97-AF65-F5344CB8AC3E}">
        <p14:creationId xmlns:p14="http://schemas.microsoft.com/office/powerpoint/2010/main" val="182789737"/>
      </p:ext>
    </p:extLst>
  </p:cSld>
  <p:clrMapOvr>
    <a:masterClrMapping/>
  </p:clrMapOvr>
  <p:transition spd="slow" advTm="1687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Selecting cultivars</a:t>
            </a:r>
            <a:endParaRPr lang="en-US" dirty="0"/>
          </a:p>
        </p:txBody>
      </p:sp>
      <p:pic>
        <p:nvPicPr>
          <p:cNvPr id="5" name="Content Placeholder 4"/>
          <p:cNvPicPr>
            <a:picLocks noGrp="1" noChangeAspect="1"/>
          </p:cNvPicPr>
          <p:nvPr>
            <p:ph sz="half" idx="1"/>
          </p:nvPr>
        </p:nvPicPr>
        <p:blipFill>
          <a:blip r:embed="rId5" cstate="email">
            <a:extLst>
              <a:ext uri="{28A0092B-C50C-407E-A947-70E740481C1C}">
                <a14:useLocalDpi xmlns:a14="http://schemas.microsoft.com/office/drawing/2010/main"/>
              </a:ext>
            </a:extLst>
          </a:blip>
          <a:stretch>
            <a:fillRect/>
          </a:stretch>
        </p:blipFill>
        <p:spPr>
          <a:xfrm>
            <a:off x="685800" y="2348706"/>
            <a:ext cx="4038600" cy="3028950"/>
          </a:xfrm>
        </p:spPr>
      </p:pic>
      <p:sp>
        <p:nvSpPr>
          <p:cNvPr id="4" name="Content Placeholder 3"/>
          <p:cNvSpPr>
            <a:spLocks noGrp="1"/>
          </p:cNvSpPr>
          <p:nvPr>
            <p:ph sz="half" idx="2"/>
          </p:nvPr>
        </p:nvSpPr>
        <p:spPr/>
        <p:txBody>
          <a:bodyPr>
            <a:normAutofit fontScale="92500" lnSpcReduction="10000"/>
          </a:bodyPr>
          <a:lstStyle/>
          <a:p>
            <a:r>
              <a:rPr lang="en-US" dirty="0"/>
              <a:t>Marketability</a:t>
            </a:r>
          </a:p>
          <a:p>
            <a:r>
              <a:rPr lang="en-US" dirty="0" smtClean="0"/>
              <a:t>Harvest window</a:t>
            </a:r>
          </a:p>
          <a:p>
            <a:r>
              <a:rPr lang="en-US" dirty="0" smtClean="0"/>
              <a:t>Taste</a:t>
            </a:r>
          </a:p>
          <a:p>
            <a:r>
              <a:rPr lang="en-US" dirty="0" smtClean="0"/>
              <a:t>Shipping quality</a:t>
            </a:r>
          </a:p>
          <a:p>
            <a:r>
              <a:rPr lang="en-US" dirty="0" smtClean="0"/>
              <a:t>Adapted to planting site</a:t>
            </a:r>
          </a:p>
          <a:p>
            <a:r>
              <a:rPr lang="en-US" dirty="0" smtClean="0"/>
              <a:t>Susceptibility to pests</a:t>
            </a:r>
          </a:p>
          <a:p>
            <a:r>
              <a:rPr lang="en-US" dirty="0" smtClean="0"/>
              <a:t>Ease/difficulty of production</a:t>
            </a:r>
          </a:p>
          <a:p>
            <a:r>
              <a:rPr lang="en-US" dirty="0" smtClean="0"/>
              <a:t>Cost of production</a:t>
            </a:r>
          </a:p>
          <a:p>
            <a:r>
              <a:rPr lang="en-US" dirty="0" smtClean="0"/>
              <a:t>Time commitment</a:t>
            </a:r>
          </a:p>
          <a:p>
            <a:endParaRPr lang="en-US" dirty="0"/>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
        <p:nvSpPr>
          <p:cNvPr id="17" name="Rectangular Callout 16"/>
          <p:cNvSpPr/>
          <p:nvPr/>
        </p:nvSpPr>
        <p:spPr>
          <a:xfrm>
            <a:off x="609600" y="1524000"/>
            <a:ext cx="3048000" cy="685800"/>
          </a:xfrm>
          <a:prstGeom prst="wedgeRectCallout">
            <a:avLst>
              <a:gd name="adj1" fmla="val -19105"/>
              <a:gd name="adj2" fmla="val 1411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‘Honeoye’-main crop, large, taste good, powdery mildew resistant</a:t>
            </a:r>
            <a:endParaRPr lang="en-US" sz="1600" dirty="0"/>
          </a:p>
        </p:txBody>
      </p:sp>
      <p:sp>
        <p:nvSpPr>
          <p:cNvPr id="18" name="Rectangular Callout 17"/>
          <p:cNvSpPr/>
          <p:nvPr/>
        </p:nvSpPr>
        <p:spPr>
          <a:xfrm>
            <a:off x="1981200" y="5623718"/>
            <a:ext cx="2324100" cy="1081881"/>
          </a:xfrm>
          <a:prstGeom prst="wedgeRectCallout">
            <a:avLst>
              <a:gd name="adj1" fmla="val 24562"/>
              <a:gd name="adj2" fmla="val -1827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‘Early Glow’-early, small, taste GREAT, powdery mildew susceptible</a:t>
            </a:r>
            <a:endParaRPr lang="en-US" sz="1600" dirty="0"/>
          </a:p>
        </p:txBody>
      </p:sp>
    </p:spTree>
    <p:extLst>
      <p:ext uri="{BB962C8B-B14F-4D97-AF65-F5344CB8AC3E}">
        <p14:creationId xmlns:p14="http://schemas.microsoft.com/office/powerpoint/2010/main" val="2464200519"/>
      </p:ext>
    </p:extLst>
  </p:cSld>
  <p:clrMapOvr>
    <a:masterClrMapping/>
  </p:clrMapOvr>
  <p:transition spd="slow" advTm="98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800100" y="533400"/>
            <a:ext cx="7772400" cy="1143000"/>
          </a:xfrm>
        </p:spPr>
        <p:txBody>
          <a:bodyPr>
            <a:normAutofit/>
          </a:bodyPr>
          <a:lstStyle/>
          <a:p>
            <a:pPr eaLnBrk="1" hangingPunct="1"/>
            <a:r>
              <a:rPr lang="en-US" dirty="0" smtClean="0"/>
              <a:t>Focus on Tree Fruit</a:t>
            </a:r>
          </a:p>
        </p:txBody>
      </p:sp>
      <p:sp>
        <p:nvSpPr>
          <p:cNvPr id="3" name="Text Placeholder 2"/>
          <p:cNvSpPr>
            <a:spLocks noGrp="1"/>
          </p:cNvSpPr>
          <p:nvPr>
            <p:ph type="body" sz="half" idx="1"/>
          </p:nvPr>
        </p:nvSpPr>
        <p:spPr/>
        <p:txBody>
          <a:bodyPr>
            <a:normAutofit fontScale="77500" lnSpcReduction="20000"/>
          </a:bodyPr>
          <a:lstStyle/>
          <a:p>
            <a:r>
              <a:rPr lang="en-US" dirty="0"/>
              <a:t>Potential to lose a </a:t>
            </a:r>
            <a:r>
              <a:rPr lang="en-US" dirty="0" smtClean="0"/>
              <a:t>crop due to early </a:t>
            </a:r>
            <a:r>
              <a:rPr lang="en-US" dirty="0"/>
              <a:t>season cold temperature</a:t>
            </a:r>
          </a:p>
          <a:p>
            <a:pPr lvl="1"/>
            <a:r>
              <a:rPr lang="en-US" dirty="0"/>
              <a:t>Most </a:t>
            </a:r>
          </a:p>
          <a:p>
            <a:pPr lvl="2"/>
            <a:r>
              <a:rPr lang="en-US" dirty="0"/>
              <a:t>Apricot</a:t>
            </a:r>
          </a:p>
          <a:p>
            <a:pPr lvl="2"/>
            <a:r>
              <a:rPr lang="en-US" dirty="0"/>
              <a:t>Sweet cherry</a:t>
            </a:r>
          </a:p>
          <a:p>
            <a:pPr lvl="1"/>
            <a:r>
              <a:rPr lang="en-US" dirty="0"/>
              <a:t>Very</a:t>
            </a:r>
          </a:p>
          <a:p>
            <a:pPr lvl="2"/>
            <a:r>
              <a:rPr lang="en-US" dirty="0"/>
              <a:t>Peaches</a:t>
            </a:r>
          </a:p>
          <a:p>
            <a:pPr lvl="2"/>
            <a:r>
              <a:rPr lang="en-US" dirty="0"/>
              <a:t>Nectarines</a:t>
            </a:r>
          </a:p>
          <a:p>
            <a:pPr lvl="1"/>
            <a:r>
              <a:rPr lang="en-US" dirty="0"/>
              <a:t>Moderately</a:t>
            </a:r>
          </a:p>
          <a:p>
            <a:pPr lvl="2"/>
            <a:r>
              <a:rPr lang="en-US" dirty="0"/>
              <a:t>Plum</a:t>
            </a:r>
          </a:p>
          <a:p>
            <a:pPr lvl="2"/>
            <a:r>
              <a:rPr lang="en-US" dirty="0"/>
              <a:t>Pear</a:t>
            </a:r>
          </a:p>
          <a:p>
            <a:pPr lvl="2"/>
            <a:r>
              <a:rPr lang="en-US" dirty="0"/>
              <a:t>Sour cherry</a:t>
            </a:r>
          </a:p>
          <a:p>
            <a:pPr lvl="1"/>
            <a:r>
              <a:rPr lang="en-US" dirty="0"/>
              <a:t>Least</a:t>
            </a:r>
          </a:p>
          <a:p>
            <a:pPr lvl="2"/>
            <a:r>
              <a:rPr lang="en-US" dirty="0"/>
              <a:t>Apple</a:t>
            </a:r>
          </a:p>
          <a:p>
            <a:endParaRPr lang="en-US" dirty="0"/>
          </a:p>
        </p:txBody>
      </p:sp>
      <p:pic>
        <p:nvPicPr>
          <p:cNvPr id="4" name="Content Placeholder 3"/>
          <p:cNvPicPr>
            <a:picLocks noGrp="1" noChangeAspect="1"/>
          </p:cNvPicPr>
          <p:nvPr>
            <p:ph sz="quarter" idx="2"/>
          </p:nvPr>
        </p:nvPicPr>
        <p:blipFill>
          <a:blip r:embed="rId6" cstate="screen">
            <a:extLst>
              <a:ext uri="{28A0092B-C50C-407E-A947-70E740481C1C}">
                <a14:useLocalDpi xmlns:a14="http://schemas.microsoft.com/office/drawing/2010/main"/>
              </a:ext>
            </a:extLst>
          </a:blip>
          <a:stretch>
            <a:fillRect/>
          </a:stretch>
        </p:blipFill>
        <p:spPr>
          <a:xfrm>
            <a:off x="6019801" y="1704404"/>
            <a:ext cx="2635910" cy="1752600"/>
          </a:xfrm>
        </p:spPr>
      </p:pic>
      <p:pic>
        <p:nvPicPr>
          <p:cNvPr id="6148" name="Picture 15" descr="H:\My Documents\My Pictures\Img199.jpg"/>
          <p:cNvPicPr>
            <a:picLocks noGrp="1" noChangeAspect="1" noChangeArrowheads="1"/>
          </p:cNvPicPr>
          <p:nvPr>
            <p:ph sz="quarter" idx="3"/>
          </p:nvPr>
        </p:nvPicPr>
        <p:blipFill>
          <a:blip r:embed="rId7" cstate="screen">
            <a:extLst>
              <a:ext uri="{28A0092B-C50C-407E-A947-70E740481C1C}">
                <a14:useLocalDpi xmlns:a14="http://schemas.microsoft.com/office/drawing/2010/main"/>
              </a:ext>
            </a:extLst>
          </a:blip>
          <a:stretch>
            <a:fillRect/>
          </a:stretch>
        </p:blipFill>
        <p:spPr>
          <a:xfrm>
            <a:off x="6019801" y="3548479"/>
            <a:ext cx="2628900" cy="1752600"/>
          </a:xfrm>
          <a:noFill/>
        </p:spPr>
      </p:pic>
      <p:pic>
        <p:nvPicPr>
          <p:cNvPr id="1026" name="Picture 2" descr="C:\Users\wahle\Pictures\Tree Fruit\Orchards\Mills Apple Farm\Mills Apple Farm Easter Freeze 11.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5400000">
            <a:off x="3310467" y="3318933"/>
            <a:ext cx="2980265" cy="1981199"/>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
        <p:nvSpPr>
          <p:cNvPr id="11" name="Rectangular Callout 10"/>
          <p:cNvSpPr/>
          <p:nvPr/>
        </p:nvSpPr>
        <p:spPr>
          <a:xfrm>
            <a:off x="6576826" y="381000"/>
            <a:ext cx="1905000" cy="838200"/>
          </a:xfrm>
          <a:prstGeom prst="wedgeRectCallout">
            <a:avLst>
              <a:gd name="adj1" fmla="val 1719"/>
              <a:gd name="adj2" fmla="val 1444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Frost ring (damage) on apple and pear</a:t>
            </a:r>
            <a:endParaRPr lang="en-US" sz="1600" dirty="0"/>
          </a:p>
        </p:txBody>
      </p:sp>
      <p:sp>
        <p:nvSpPr>
          <p:cNvPr id="12" name="Rectangular Callout 11"/>
          <p:cNvSpPr/>
          <p:nvPr/>
        </p:nvSpPr>
        <p:spPr>
          <a:xfrm>
            <a:off x="3276600" y="6042819"/>
            <a:ext cx="2286000" cy="662781"/>
          </a:xfrm>
          <a:prstGeom prst="wedgeRectCallout">
            <a:avLst>
              <a:gd name="adj1" fmla="val 13954"/>
              <a:gd name="adj2" fmla="val -1213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Apple bloom kill from late-season frost</a:t>
            </a:r>
            <a:endParaRPr lang="en-US" sz="1600" dirty="0"/>
          </a:p>
        </p:txBody>
      </p:sp>
    </p:spTree>
  </p:cSld>
  <p:clrMapOvr>
    <a:overrideClrMapping bg1="lt1" tx1="dk1" bg2="lt2" tx2="dk2" accent1="accent1" accent2="accent2" accent3="accent3" accent4="accent4" accent5="accent5" accent6="accent6" hlink="hlink" folHlink="folHlink"/>
  </p:clrMapOvr>
  <p:transition spd="slow" advTm="4727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Rootstock selection</a:t>
            </a:r>
            <a:endParaRPr lang="en-US" sz="3100" dirty="0"/>
          </a:p>
        </p:txBody>
      </p:sp>
      <p:pic>
        <p:nvPicPr>
          <p:cNvPr id="4" name="Content Placeholder 3"/>
          <p:cNvPicPr>
            <a:picLocks noGrp="1" noChangeAspect="1"/>
          </p:cNvPicPr>
          <p:nvPr>
            <p:ph idx="1"/>
          </p:nvPr>
        </p:nvPicPr>
        <p:blipFill>
          <a:blip r:embed="rId6" cstate="screen">
            <a:extLst>
              <a:ext uri="{28A0092B-C50C-407E-A947-70E740481C1C}">
                <a14:useLocalDpi xmlns:a14="http://schemas.microsoft.com/office/drawing/2010/main"/>
              </a:ext>
            </a:extLst>
          </a:blip>
          <a:stretch>
            <a:fillRect/>
          </a:stretch>
        </p:blipFill>
        <p:spPr>
          <a:xfrm>
            <a:off x="1555603" y="1597025"/>
            <a:ext cx="6489994" cy="4297363"/>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28432043"/>
      </p:ext>
    </p:extLst>
  </p:cSld>
  <p:clrMapOvr>
    <a:overrideClrMapping bg1="lt1" tx1="dk1" bg2="lt2" tx2="dk2" accent1="accent1" accent2="accent2" accent3="accent3" accent4="accent4" accent5="accent5" accent6="accent6" hlink="hlink" folHlink="folHlink"/>
  </p:clrMapOvr>
  <p:transition spd="slow" advTm="4829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 rootstocks</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a:t>Woolly Apple Aphid Resistance</a:t>
            </a:r>
          </a:p>
          <a:p>
            <a:r>
              <a:rPr lang="en-US" dirty="0" smtClean="0"/>
              <a:t>Fire </a:t>
            </a:r>
            <a:r>
              <a:rPr lang="en-US" dirty="0"/>
              <a:t>Blight Resistance</a:t>
            </a:r>
          </a:p>
          <a:p>
            <a:r>
              <a:rPr lang="en-US" dirty="0" smtClean="0"/>
              <a:t>Replant </a:t>
            </a:r>
            <a:r>
              <a:rPr lang="en-US" dirty="0"/>
              <a:t>Disease Complex Resistance</a:t>
            </a:r>
          </a:p>
          <a:p>
            <a:r>
              <a:rPr lang="en-US" dirty="0" smtClean="0"/>
              <a:t>Crown </a:t>
            </a:r>
            <a:r>
              <a:rPr lang="en-US" dirty="0"/>
              <a:t>and Root Rots (Phytophthora)</a:t>
            </a:r>
          </a:p>
          <a:p>
            <a:r>
              <a:rPr lang="en-US" dirty="0" smtClean="0"/>
              <a:t>Cold </a:t>
            </a:r>
            <a:r>
              <a:rPr lang="en-US" dirty="0"/>
              <a:t>Hardiness</a:t>
            </a:r>
          </a:p>
          <a:p>
            <a:r>
              <a:rPr lang="en-US" dirty="0" smtClean="0"/>
              <a:t>Productivity/Yield Efficiency </a:t>
            </a:r>
          </a:p>
          <a:p>
            <a:r>
              <a:rPr lang="en-US" dirty="0" smtClean="0"/>
              <a:t>Low </a:t>
            </a:r>
            <a:r>
              <a:rPr lang="en-US" dirty="0"/>
              <a:t>suckering and burr </a:t>
            </a:r>
            <a:r>
              <a:rPr lang="en-US" dirty="0" smtClean="0"/>
              <a:t>knots</a:t>
            </a:r>
          </a:p>
          <a:p>
            <a:r>
              <a:rPr lang="en-US" dirty="0" smtClean="0"/>
              <a:t>Nursery friendly</a:t>
            </a:r>
            <a:endParaRPr lang="en-US" dirty="0"/>
          </a:p>
        </p:txBody>
      </p:sp>
      <p:pic>
        <p:nvPicPr>
          <p:cNvPr id="5" name="Content Placeholder 4"/>
          <p:cNvPicPr>
            <a:picLocks noGrp="1" noChangeAspect="1"/>
          </p:cNvPicPr>
          <p:nvPr>
            <p:ph sz="half" idx="2"/>
          </p:nvPr>
        </p:nvPicPr>
        <p:blipFill>
          <a:blip r:embed="rId5" cstate="screen">
            <a:extLst>
              <a:ext uri="{28A0092B-C50C-407E-A947-70E740481C1C}">
                <a14:useLocalDpi xmlns:a14="http://schemas.microsoft.com/office/drawing/2010/main"/>
              </a:ext>
            </a:extLst>
          </a:blip>
          <a:stretch>
            <a:fillRect/>
          </a:stretch>
        </p:blipFill>
        <p:spPr>
          <a:xfrm>
            <a:off x="4876800" y="2348706"/>
            <a:ext cx="4038600" cy="3028950"/>
          </a:xfr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
        <p:nvSpPr>
          <p:cNvPr id="11" name="Rectangular Callout 10"/>
          <p:cNvSpPr/>
          <p:nvPr/>
        </p:nvSpPr>
        <p:spPr>
          <a:xfrm>
            <a:off x="3886200" y="5562600"/>
            <a:ext cx="2133600" cy="533400"/>
          </a:xfrm>
          <a:prstGeom prst="wedgeRectCallout">
            <a:avLst>
              <a:gd name="adj1" fmla="val 59703"/>
              <a:gd name="adj2" fmla="val -2210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Example of an apple  rootstock that suckers</a:t>
            </a:r>
            <a:endParaRPr lang="en-US" sz="1600" dirty="0"/>
          </a:p>
        </p:txBody>
      </p:sp>
    </p:spTree>
    <p:extLst>
      <p:ext uri="{BB962C8B-B14F-4D97-AF65-F5344CB8AC3E}">
        <p14:creationId xmlns:p14="http://schemas.microsoft.com/office/powerpoint/2010/main" val="1141215833"/>
      </p:ext>
    </p:extLst>
  </p:cSld>
  <p:clrMapOvr>
    <a:masterClrMapping/>
  </p:clrMapOvr>
  <p:transition spd="slow" advTm="1788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half" idx="1"/>
          </p:nvPr>
        </p:nvSpPr>
        <p:spPr>
          <a:xfrm>
            <a:off x="685800" y="1371599"/>
            <a:ext cx="5105400" cy="5220401"/>
          </a:xfrm>
        </p:spPr>
        <p:txBody>
          <a:bodyPr>
            <a:normAutofit/>
          </a:bodyPr>
          <a:lstStyle/>
          <a:p>
            <a:r>
              <a:rPr lang="en-US" dirty="0" smtClean="0"/>
              <a:t>Dwarf </a:t>
            </a:r>
            <a:r>
              <a:rPr lang="en-US" sz="1800" dirty="0" smtClean="0"/>
              <a:t>(Requires support, except maybe M.26</a:t>
            </a:r>
          </a:p>
          <a:p>
            <a:pPr lvl="1"/>
            <a:r>
              <a:rPr lang="en-US" dirty="0" smtClean="0"/>
              <a:t>B.9 (20%)</a:t>
            </a:r>
          </a:p>
          <a:p>
            <a:pPr lvl="1"/>
            <a:r>
              <a:rPr lang="en-US" dirty="0" smtClean="0"/>
              <a:t>M.9 (30%) </a:t>
            </a:r>
            <a:r>
              <a:rPr lang="en-US" sz="1800" dirty="0" smtClean="0"/>
              <a:t>several clones</a:t>
            </a:r>
          </a:p>
          <a:p>
            <a:pPr lvl="1"/>
            <a:r>
              <a:rPr lang="en-US" dirty="0" smtClean="0"/>
              <a:t>M.26 (35-50%)</a:t>
            </a:r>
            <a:endParaRPr lang="en-US" dirty="0"/>
          </a:p>
          <a:p>
            <a:r>
              <a:rPr lang="en-US" dirty="0" smtClean="0"/>
              <a:t>Semi Dwarf </a:t>
            </a:r>
            <a:r>
              <a:rPr lang="en-US" sz="1800" dirty="0" smtClean="0"/>
              <a:t>(may need support)</a:t>
            </a:r>
          </a:p>
          <a:p>
            <a:pPr lvl="1"/>
            <a:r>
              <a:rPr lang="en-US" dirty="0" smtClean="0"/>
              <a:t>M.7 (60%)</a:t>
            </a:r>
          </a:p>
          <a:p>
            <a:r>
              <a:rPr lang="en-US" dirty="0" smtClean="0"/>
              <a:t>Semi Standard </a:t>
            </a:r>
            <a:r>
              <a:rPr lang="en-US" sz="1800" dirty="0" smtClean="0"/>
              <a:t>(free standing)</a:t>
            </a:r>
          </a:p>
          <a:p>
            <a:pPr lvl="1"/>
            <a:r>
              <a:rPr lang="en-US" dirty="0" smtClean="0"/>
              <a:t>M.106 (70%)</a:t>
            </a:r>
          </a:p>
          <a:p>
            <a:pPr lvl="1"/>
            <a:r>
              <a:rPr lang="en-US" dirty="0" smtClean="0"/>
              <a:t>M.111 (70%)</a:t>
            </a:r>
          </a:p>
        </p:txBody>
      </p:sp>
      <p:pic>
        <p:nvPicPr>
          <p:cNvPr id="7" name="Content Placeholder 6"/>
          <p:cNvPicPr>
            <a:picLocks noGrp="1" noChangeAspect="1"/>
          </p:cNvPicPr>
          <p:nvPr>
            <p:ph sz="quarter" idx="2"/>
          </p:nvPr>
        </p:nvPicPr>
        <p:blipFill>
          <a:blip r:embed="rId6" cstate="screen">
            <a:extLst>
              <a:ext uri="{28A0092B-C50C-407E-A947-70E740481C1C}">
                <a14:useLocalDpi xmlns:a14="http://schemas.microsoft.com/office/drawing/2010/main"/>
              </a:ext>
            </a:extLst>
          </a:blip>
          <a:stretch>
            <a:fillRect/>
          </a:stretch>
        </p:blipFill>
        <p:spPr>
          <a:xfrm rot="5400000">
            <a:off x="5762625" y="676275"/>
            <a:ext cx="3581400" cy="2686050"/>
          </a:xfrm>
        </p:spPr>
      </p:pic>
      <p:pic>
        <p:nvPicPr>
          <p:cNvPr id="8" name="Content Placeholder 7"/>
          <p:cNvPicPr>
            <a:picLocks noGrp="1" noChangeAspect="1"/>
          </p:cNvPicPr>
          <p:nvPr>
            <p:ph sz="quarter" idx="3"/>
          </p:nvPr>
        </p:nvPicPr>
        <p:blipFill>
          <a:blip r:embed="rId7" cstate="screen">
            <a:extLst>
              <a:ext uri="{28A0092B-C50C-407E-A947-70E740481C1C}">
                <a14:useLocalDpi xmlns:a14="http://schemas.microsoft.com/office/drawing/2010/main"/>
              </a:ext>
            </a:extLst>
          </a:blip>
          <a:stretch>
            <a:fillRect/>
          </a:stretch>
        </p:blipFill>
        <p:spPr>
          <a:xfrm rot="5400000">
            <a:off x="4686300" y="3695700"/>
            <a:ext cx="3352800" cy="2514600"/>
          </a:xfrm>
        </p:spPr>
      </p:pic>
      <p:cxnSp>
        <p:nvCxnSpPr>
          <p:cNvPr id="10" name="Straight Connector 9"/>
          <p:cNvCxnSpPr/>
          <p:nvPr/>
        </p:nvCxnSpPr>
        <p:spPr>
          <a:xfrm>
            <a:off x="6934200" y="2743200"/>
            <a:ext cx="381000" cy="0"/>
          </a:xfrm>
          <a:prstGeom prst="line">
            <a:avLst/>
          </a:prstGeom>
          <a:ln w="254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5791200" y="5562600"/>
            <a:ext cx="228600" cy="304800"/>
          </a:xfrm>
          <a:prstGeom prst="line">
            <a:avLst/>
          </a:prstGeom>
          <a:ln w="254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992286" y="381000"/>
            <a:ext cx="792205" cy="461665"/>
          </a:xfrm>
          <a:prstGeom prst="rect">
            <a:avLst/>
          </a:prstGeom>
          <a:noFill/>
        </p:spPr>
        <p:txBody>
          <a:bodyPr wrap="none" rtlCol="0">
            <a:spAutoFit/>
          </a:bodyPr>
          <a:lstStyle/>
          <a:p>
            <a:r>
              <a:rPr lang="en-US" dirty="0" smtClean="0">
                <a:solidFill>
                  <a:srgbClr val="FF0000"/>
                </a:solidFill>
              </a:rPr>
              <a:t>G.30</a:t>
            </a:r>
            <a:endParaRPr lang="en-US" dirty="0">
              <a:solidFill>
                <a:srgbClr val="FF0000"/>
              </a:solidFill>
            </a:endParaRPr>
          </a:p>
        </p:txBody>
      </p:sp>
      <p:sp>
        <p:nvSpPr>
          <p:cNvPr id="18" name="TextBox 17"/>
          <p:cNvSpPr txBox="1"/>
          <p:nvPr/>
        </p:nvSpPr>
        <p:spPr>
          <a:xfrm>
            <a:off x="6934200" y="3500735"/>
            <a:ext cx="620683" cy="461665"/>
          </a:xfrm>
          <a:prstGeom prst="rect">
            <a:avLst/>
          </a:prstGeom>
          <a:noFill/>
        </p:spPr>
        <p:txBody>
          <a:bodyPr wrap="none" rtlCol="0">
            <a:spAutoFit/>
          </a:bodyPr>
          <a:lstStyle/>
          <a:p>
            <a:r>
              <a:rPr lang="en-US" dirty="0" smtClean="0">
                <a:solidFill>
                  <a:srgbClr val="FF0000"/>
                </a:solidFill>
              </a:rPr>
              <a:t>B.9</a:t>
            </a:r>
            <a:endParaRPr lang="en-US" dirty="0">
              <a:solidFill>
                <a:srgbClr val="FF0000"/>
              </a:solidFill>
            </a:endParaRPr>
          </a:p>
        </p:txBody>
      </p:sp>
      <p:pic>
        <p:nvPicPr>
          <p:cNvPr id="1026"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74656" y="5715000"/>
            <a:ext cx="877001" cy="877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992286" y="2989318"/>
            <a:ext cx="879363" cy="879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8" name="Rectangle 2"/>
          <p:cNvSpPr>
            <a:spLocks noGrp="1" noChangeArrowheads="1"/>
          </p:cNvSpPr>
          <p:nvPr>
            <p:ph type="title"/>
          </p:nvPr>
        </p:nvSpPr>
        <p:spPr>
          <a:xfrm>
            <a:off x="685800" y="152400"/>
            <a:ext cx="5486400" cy="1066800"/>
          </a:xfrm>
        </p:spPr>
        <p:txBody>
          <a:bodyPr>
            <a:normAutofit fontScale="90000"/>
          </a:bodyPr>
          <a:lstStyle/>
          <a:p>
            <a:pPr eaLnBrk="1" hangingPunct="1"/>
            <a:r>
              <a:rPr lang="en-US" dirty="0" smtClean="0"/>
              <a:t>Most Common Apple US Rootstocks </a:t>
            </a:r>
            <a:r>
              <a:rPr lang="en-US" sz="3600" dirty="0" smtClean="0"/>
              <a:t>(% of seedling)</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spTree>
  </p:cSld>
  <p:clrMapOvr>
    <a:overrideClrMapping bg1="lt1" tx1="dk1" bg2="lt2" tx2="dk2" accent1="accent1" accent2="accent2" accent3="accent3" accent4="accent4" accent5="accent5" accent6="accent6" hlink="hlink" folHlink="folHlink"/>
  </p:clrMapOvr>
  <p:transition spd="slow" advTm="1784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Peach Rootstocks</a:t>
            </a:r>
            <a:endParaRPr lang="en-US" dirty="0"/>
          </a:p>
        </p:txBody>
      </p:sp>
      <p:sp>
        <p:nvSpPr>
          <p:cNvPr id="5" name="Content Placeholder 4"/>
          <p:cNvSpPr>
            <a:spLocks noGrp="1"/>
          </p:cNvSpPr>
          <p:nvPr>
            <p:ph sz="half" idx="1"/>
          </p:nvPr>
        </p:nvSpPr>
        <p:spPr>
          <a:xfrm>
            <a:off x="533400" y="1524000"/>
            <a:ext cx="4038600" cy="4525963"/>
          </a:xfrm>
        </p:spPr>
        <p:txBody>
          <a:bodyPr>
            <a:normAutofit/>
          </a:bodyPr>
          <a:lstStyle/>
          <a:p>
            <a:r>
              <a:rPr lang="en-US" dirty="0" smtClean="0"/>
              <a:t>Seedling (12-15’) </a:t>
            </a:r>
            <a:r>
              <a:rPr lang="en-US" sz="2000" dirty="0"/>
              <a:t>(in order of increasing cold hardiness—only an issue if production is marginal)</a:t>
            </a:r>
          </a:p>
          <a:p>
            <a:pPr lvl="1"/>
            <a:r>
              <a:rPr lang="en-US" dirty="0" err="1" smtClean="0"/>
              <a:t>Halford</a:t>
            </a:r>
            <a:endParaRPr lang="en-US" dirty="0" smtClean="0"/>
          </a:p>
          <a:p>
            <a:pPr lvl="1"/>
            <a:r>
              <a:rPr lang="en-US" dirty="0" smtClean="0"/>
              <a:t>Lovell</a:t>
            </a:r>
          </a:p>
          <a:p>
            <a:pPr lvl="1"/>
            <a:r>
              <a:rPr lang="en-US" dirty="0" smtClean="0"/>
              <a:t>Tennessee Natural</a:t>
            </a:r>
          </a:p>
          <a:p>
            <a:pPr lvl="1"/>
            <a:r>
              <a:rPr lang="en-US" dirty="0" smtClean="0"/>
              <a:t>Bailey</a:t>
            </a:r>
          </a:p>
        </p:txBody>
      </p:sp>
      <p:pic>
        <p:nvPicPr>
          <p:cNvPr id="9" name="Content Placeholder 8"/>
          <p:cNvPicPr>
            <a:picLocks noGrp="1" noChangeAspect="1"/>
          </p:cNvPicPr>
          <p:nvPr>
            <p:ph sz="half" idx="2"/>
          </p:nvPr>
        </p:nvPicPr>
        <p:blipFill>
          <a:blip r:embed="rId6" cstate="screen">
            <a:extLst>
              <a:ext uri="{28A0092B-C50C-407E-A947-70E740481C1C}">
                <a14:useLocalDpi xmlns:a14="http://schemas.microsoft.com/office/drawing/2010/main"/>
              </a:ext>
            </a:extLst>
          </a:blip>
          <a:stretch>
            <a:fillRect/>
          </a:stretch>
        </p:blipFill>
        <p:spPr>
          <a:xfrm>
            <a:off x="4648200" y="2348706"/>
            <a:ext cx="4038600" cy="3028950"/>
          </a:xfrm>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952769107"/>
      </p:ext>
    </p:extLst>
  </p:cSld>
  <p:clrMapOvr>
    <a:overrideClrMapping bg1="lt1" tx1="dk1" bg2="lt2" tx2="dk2" accent1="accent1" accent2="accent2" accent3="accent3" accent4="accent4" accent5="accent5" accent6="accent6" hlink="hlink" folHlink="folHlink"/>
  </p:clrMapOvr>
  <p:transition spd="slow" advTm="2806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6" cstate="screen">
            <a:extLst>
              <a:ext uri="{28A0092B-C50C-407E-A947-70E740481C1C}">
                <a14:useLocalDpi xmlns:a14="http://schemas.microsoft.com/office/drawing/2010/main"/>
              </a:ext>
            </a:extLst>
          </a:blip>
          <a:stretch>
            <a:fillRect/>
          </a:stretch>
        </p:blipFill>
        <p:spPr>
          <a:xfrm>
            <a:off x="1524000" y="304800"/>
            <a:ext cx="7162800" cy="5372915"/>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52341902"/>
      </p:ext>
    </p:extLst>
  </p:cSld>
  <p:clrMapOvr>
    <a:overrideClrMapping bg1="lt1" tx1="dk1" bg2="lt2" tx2="dk2" accent1="accent1" accent2="accent2" accent3="accent3" accent4="accent4" accent5="accent5" accent6="accent6" hlink="hlink" folHlink="folHlink"/>
  </p:clrMapOvr>
  <p:transition spd="slow" advTm="1230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2362200" y="1143001"/>
            <a:ext cx="6408824" cy="2590799"/>
          </a:xfrm>
        </p:spPr>
        <p:txBody>
          <a:bodyPr>
            <a:normAutofit/>
          </a:bodyPr>
          <a:lstStyle/>
          <a:p>
            <a:r>
              <a:rPr lang="en-US" sz="2000" dirty="0" smtClean="0"/>
              <a:t>Preparing a New Generation </a:t>
            </a:r>
            <a:br>
              <a:rPr lang="en-US" sz="2000" dirty="0" smtClean="0"/>
            </a:br>
            <a:r>
              <a:rPr lang="en-US" sz="2000" dirty="0" smtClean="0"/>
              <a:t>of Illinois Fruit and Vegetable Farmers</a:t>
            </a:r>
            <a:r>
              <a:rPr lang="en-US" sz="2800" dirty="0" smtClean="0"/>
              <a:t/>
            </a:r>
            <a:br>
              <a:rPr lang="en-US" sz="2800" dirty="0" smtClean="0"/>
            </a:br>
            <a:r>
              <a:rPr lang="en-US" sz="2800" dirty="0"/>
              <a:t/>
            </a:r>
            <a:br>
              <a:rPr lang="en-US" sz="2800" dirty="0"/>
            </a:br>
            <a:r>
              <a:rPr lang="en-US" dirty="0">
                <a:solidFill>
                  <a:srgbClr val="0000FF"/>
                </a:solidFill>
              </a:rPr>
              <a:t>Basic Fruit Production</a:t>
            </a:r>
            <a:endParaRPr lang="en-US" sz="3600" dirty="0">
              <a:solidFill>
                <a:srgbClr val="0000FF"/>
              </a:solidFill>
            </a:endParaRPr>
          </a:p>
        </p:txBody>
      </p:sp>
      <p:sp>
        <p:nvSpPr>
          <p:cNvPr id="3" name="Subtitle 2"/>
          <p:cNvSpPr>
            <a:spLocks noGrp="1"/>
          </p:cNvSpPr>
          <p:nvPr>
            <p:ph type="subTitle" idx="1"/>
            <p:custDataLst>
              <p:tags r:id="rId3"/>
            </p:custDataLst>
          </p:nvPr>
        </p:nvSpPr>
        <p:spPr>
          <a:xfrm>
            <a:off x="3207213" y="3657600"/>
            <a:ext cx="5534528" cy="990600"/>
          </a:xfrm>
        </p:spPr>
        <p:txBody>
          <a:bodyPr>
            <a:normAutofit fontScale="92500" lnSpcReduction="20000"/>
          </a:bodyPr>
          <a:lstStyle/>
          <a:p>
            <a:r>
              <a:rPr lang="en-US" sz="2200" dirty="0"/>
              <a:t>Elizabeth Wahle </a:t>
            </a:r>
          </a:p>
          <a:p>
            <a:r>
              <a:rPr lang="en-US" sz="2200" dirty="0"/>
              <a:t>Horticulture  Extension Educator</a:t>
            </a:r>
          </a:p>
          <a:p>
            <a:r>
              <a:rPr lang="en-US" sz="2200" dirty="0"/>
              <a:t>December 201</a:t>
            </a:r>
            <a:r>
              <a:rPr lang="en-US" dirty="0" smtClean="0"/>
              <a:t>4</a:t>
            </a:r>
            <a:endParaRPr lang="en-US" dirty="0"/>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19800" y="152400"/>
            <a:ext cx="2819400" cy="73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udio 10">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504238" y="6218238"/>
            <a:ext cx="487362" cy="487362"/>
          </a:xfrm>
          <a:prstGeom prst="rect">
            <a:avLst/>
          </a:prstGeom>
        </p:spPr>
      </p:pic>
    </p:spTree>
    <p:custDataLst>
      <p:tags r:id="rId1"/>
    </p:custDataLst>
  </p:cSld>
  <p:clrMapOvr>
    <a:masterClrMapping/>
  </p:clrMapOvr>
  <p:transition spd="slow" advTm="213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Nursery stock</a:t>
            </a:r>
            <a:endParaRPr lang="en-US" dirty="0"/>
          </a:p>
        </p:txBody>
      </p:sp>
      <p:sp>
        <p:nvSpPr>
          <p:cNvPr id="3" name="Content Placeholder 2"/>
          <p:cNvSpPr>
            <a:spLocks noGrp="1"/>
          </p:cNvSpPr>
          <p:nvPr>
            <p:ph idx="1"/>
          </p:nvPr>
        </p:nvSpPr>
        <p:spPr/>
        <p:txBody>
          <a:bodyPr/>
          <a:lstStyle/>
          <a:p>
            <a:r>
              <a:rPr lang="en-US" dirty="0" smtClean="0"/>
              <a:t>Buy high quality</a:t>
            </a:r>
          </a:p>
          <a:p>
            <a:pPr lvl="1"/>
            <a:r>
              <a:rPr lang="en-US" dirty="0" smtClean="0"/>
              <a:t>Reliable nursery</a:t>
            </a:r>
          </a:p>
          <a:p>
            <a:pPr lvl="1"/>
            <a:r>
              <a:rPr lang="en-US" dirty="0" smtClean="0"/>
              <a:t>Most common</a:t>
            </a:r>
          </a:p>
          <a:p>
            <a:pPr lvl="2"/>
            <a:r>
              <a:rPr lang="en-US" dirty="0" smtClean="0"/>
              <a:t>½” diameter</a:t>
            </a:r>
          </a:p>
          <a:p>
            <a:pPr lvl="2"/>
            <a:r>
              <a:rPr lang="en-US" dirty="0" smtClean="0"/>
              <a:t>Bare-root (dormant)</a:t>
            </a:r>
          </a:p>
          <a:p>
            <a:pPr lvl="2"/>
            <a:r>
              <a:rPr lang="en-US" dirty="0" smtClean="0"/>
              <a:t>One-year-old whips (single stem)</a:t>
            </a:r>
          </a:p>
          <a:p>
            <a:pPr lvl="3"/>
            <a:r>
              <a:rPr lang="en-US" dirty="0" smtClean="0"/>
              <a:t>Two-year-old feathered tree (several branches)</a:t>
            </a:r>
            <a:endParaRPr lang="en-US" dirty="0"/>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71047145"/>
      </p:ext>
    </p:extLst>
  </p:cSld>
  <p:clrMapOvr>
    <a:masterClrMapping/>
  </p:clrMapOvr>
  <p:transition spd="slow" advTm="3707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Feathered </a:t>
            </a:r>
            <a:r>
              <a:rPr lang="en-US" dirty="0"/>
              <a:t>and whip trees </a:t>
            </a: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 y="1676400"/>
            <a:ext cx="39624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00600" y="1678172"/>
            <a:ext cx="2472843" cy="2970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02475830"/>
      </p:ext>
    </p:extLst>
  </p:cSld>
  <p:clrMapOvr>
    <a:masterClrMapping/>
  </p:clrMapOvr>
  <p:transition spd="slow" advTm="1181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When trees arrive from the nursery</a:t>
            </a:r>
            <a:endParaRPr lang="en-US" sz="3600" dirty="0"/>
          </a:p>
        </p:txBody>
      </p:sp>
      <p:sp>
        <p:nvSpPr>
          <p:cNvPr id="4" name="Content Placeholder 3"/>
          <p:cNvSpPr>
            <a:spLocks noGrp="1"/>
          </p:cNvSpPr>
          <p:nvPr>
            <p:ph sz="half" idx="1"/>
          </p:nvPr>
        </p:nvSpPr>
        <p:spPr>
          <a:xfrm>
            <a:off x="685800" y="1600200"/>
            <a:ext cx="4419600" cy="5029200"/>
          </a:xfrm>
        </p:spPr>
        <p:txBody>
          <a:bodyPr>
            <a:normAutofit fontScale="92500" lnSpcReduction="20000"/>
          </a:bodyPr>
          <a:lstStyle/>
          <a:p>
            <a:r>
              <a:rPr lang="en-US" sz="2800" dirty="0"/>
              <a:t>New dormant trees must not have open </a:t>
            </a:r>
            <a:r>
              <a:rPr lang="en-US" sz="2800" dirty="0" smtClean="0"/>
              <a:t>buds</a:t>
            </a:r>
          </a:p>
          <a:p>
            <a:r>
              <a:rPr lang="en-US" sz="2800" dirty="0" smtClean="0"/>
              <a:t>Must </a:t>
            </a:r>
            <a:r>
              <a:rPr lang="en-US" sz="2800" dirty="0"/>
              <a:t>be kept moist at all </a:t>
            </a:r>
            <a:r>
              <a:rPr lang="en-US" sz="2800" dirty="0" smtClean="0"/>
              <a:t>times</a:t>
            </a:r>
          </a:p>
          <a:p>
            <a:r>
              <a:rPr lang="en-US" sz="2800" dirty="0" smtClean="0"/>
              <a:t>If </a:t>
            </a:r>
            <a:r>
              <a:rPr lang="en-US" sz="2800" dirty="0"/>
              <a:t>trees cannot be planted due to weather, they must be kept in cold storage at 32 to 35 </a:t>
            </a:r>
            <a:r>
              <a:rPr lang="en-US" sz="2800" dirty="0" smtClean="0"/>
              <a:t>degrees F </a:t>
            </a:r>
            <a:r>
              <a:rPr lang="en-US" sz="2800" dirty="0"/>
              <a:t>or placed in a box and covered with sawdust and kept in </a:t>
            </a:r>
            <a:r>
              <a:rPr lang="en-US" sz="2800" dirty="0" smtClean="0"/>
              <a:t>an unheated cellar.</a:t>
            </a:r>
          </a:p>
          <a:p>
            <a:r>
              <a:rPr lang="en-US" sz="2800" dirty="0" smtClean="0"/>
              <a:t>Trees </a:t>
            </a:r>
            <a:r>
              <a:rPr lang="en-US" sz="2800" dirty="0"/>
              <a:t>must not be stored with fruits or vegetables that produce ethylene</a:t>
            </a:r>
          </a:p>
          <a:p>
            <a:endParaRPr lang="en-US" dirty="0"/>
          </a:p>
        </p:txBody>
      </p:sp>
      <p:pic>
        <p:nvPicPr>
          <p:cNvPr id="6" name="Content Placeholder 5"/>
          <p:cNvPicPr>
            <a:picLocks noGrp="1" noChangeAspect="1"/>
          </p:cNvPicPr>
          <p:nvPr>
            <p:ph sz="half" idx="2"/>
          </p:nvPr>
        </p:nvPicPr>
        <p:blipFill>
          <a:blip r:embed="rId6" cstate="screen">
            <a:extLst>
              <a:ext uri="{28A0092B-C50C-407E-A947-70E740481C1C}">
                <a14:useLocalDpi xmlns:a14="http://schemas.microsoft.com/office/drawing/2010/main"/>
              </a:ext>
            </a:extLst>
          </a:blip>
          <a:stretch>
            <a:fillRect/>
          </a:stretch>
        </p:blipFill>
        <p:spPr>
          <a:xfrm>
            <a:off x="5334000" y="1524000"/>
            <a:ext cx="3581400" cy="2685236"/>
          </a:xfrm>
          <a:prstGeom prst="rect">
            <a:avLst/>
          </a:prstGeom>
        </p:spPr>
      </p:pic>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62993299"/>
      </p:ext>
    </p:extLst>
  </p:cSld>
  <p:clrMapOvr>
    <a:overrideClrMapping bg1="lt1" tx1="dk1" bg2="lt2" tx2="dk2" accent1="accent1" accent2="accent2" accent3="accent3" accent4="accent4" accent5="accent5" accent6="accent6" hlink="hlink" folHlink="folHlink"/>
  </p:clrMapOvr>
  <p:transition spd="slow" advTm="4273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Tree planting with hand or augur </a:t>
            </a:r>
            <a:endParaRPr lang="en-US" sz="3600" dirty="0"/>
          </a:p>
        </p:txBody>
      </p:sp>
      <p:sp>
        <p:nvSpPr>
          <p:cNvPr id="3" name="Content Placeholder 2"/>
          <p:cNvSpPr>
            <a:spLocks noGrp="1"/>
          </p:cNvSpPr>
          <p:nvPr>
            <p:ph idx="1"/>
          </p:nvPr>
        </p:nvSpPr>
        <p:spPr>
          <a:xfrm>
            <a:off x="762000" y="1596413"/>
            <a:ext cx="8077200" cy="2480287"/>
          </a:xfrm>
        </p:spPr>
        <p:txBody>
          <a:bodyPr>
            <a:normAutofit fontScale="77500" lnSpcReduction="20000"/>
          </a:bodyPr>
          <a:lstStyle/>
          <a:p>
            <a:r>
              <a:rPr lang="en-US" dirty="0" smtClean="0"/>
              <a:t>Soak </a:t>
            </a:r>
            <a:r>
              <a:rPr lang="en-US" dirty="0"/>
              <a:t>roots in water and cut any damaged </a:t>
            </a:r>
            <a:r>
              <a:rPr lang="en-US" dirty="0" smtClean="0"/>
              <a:t>roots</a:t>
            </a:r>
          </a:p>
          <a:p>
            <a:r>
              <a:rPr lang="en-US" dirty="0" smtClean="0"/>
              <a:t>Place </a:t>
            </a:r>
            <a:r>
              <a:rPr lang="en-US" dirty="0"/>
              <a:t>the tree in the center of the hole and fill hole with top soil</a:t>
            </a:r>
          </a:p>
          <a:p>
            <a:r>
              <a:rPr lang="en-US" dirty="0" smtClean="0"/>
              <a:t>Graft </a:t>
            </a:r>
            <a:r>
              <a:rPr lang="en-US" dirty="0"/>
              <a:t>union must be 2 to 3 inches above the soil </a:t>
            </a:r>
            <a:r>
              <a:rPr lang="en-US" dirty="0" smtClean="0"/>
              <a:t>surface</a:t>
            </a:r>
          </a:p>
          <a:p>
            <a:pPr lvl="1"/>
            <a:r>
              <a:rPr lang="en-US" dirty="0" smtClean="0"/>
              <a:t>Otherwise, dwarfing effect is lost if scion roots </a:t>
            </a:r>
          </a:p>
          <a:p>
            <a:pPr lvl="1"/>
            <a:r>
              <a:rPr lang="en-US" dirty="0" smtClean="0"/>
              <a:t>The </a:t>
            </a:r>
            <a:r>
              <a:rPr lang="en-US" dirty="0"/>
              <a:t>higher the graft union above the soil surface the smaller the tree will be </a:t>
            </a:r>
          </a:p>
        </p:txBody>
      </p:sp>
      <p:pic>
        <p:nvPicPr>
          <p:cNvPr id="409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600" y="4572000"/>
            <a:ext cx="29464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75000" y="4586468"/>
            <a:ext cx="29464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95357" y="4586468"/>
            <a:ext cx="2946400" cy="2209800"/>
          </a:xfrm>
          <a:prstGeom prst="rect">
            <a:avLst/>
          </a:prstGeom>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
        <p:nvSpPr>
          <p:cNvPr id="15" name="Rectangular Callout 14"/>
          <p:cNvSpPr/>
          <p:nvPr/>
        </p:nvSpPr>
        <p:spPr>
          <a:xfrm>
            <a:off x="6339038" y="4024132"/>
            <a:ext cx="2652562" cy="547868"/>
          </a:xfrm>
          <a:prstGeom prst="wedgeRectCallout">
            <a:avLst>
              <a:gd name="adj1" fmla="val -12982"/>
              <a:gd name="adj2" fmla="val 1714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A tree planted too deep wallows after a wind</a:t>
            </a:r>
            <a:endParaRPr lang="en-US" sz="1600" dirty="0"/>
          </a:p>
        </p:txBody>
      </p:sp>
    </p:spTree>
    <p:extLst>
      <p:ext uri="{BB962C8B-B14F-4D97-AF65-F5344CB8AC3E}">
        <p14:creationId xmlns:p14="http://schemas.microsoft.com/office/powerpoint/2010/main" val="3881122244"/>
      </p:ext>
    </p:extLst>
  </p:cSld>
  <p:clrMapOvr>
    <a:masterClrMapping/>
  </p:clrMapOvr>
  <p:transition spd="slow" advTm="6544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Other options for planting new trees</a:t>
            </a:r>
            <a:endParaRPr lang="en-US" sz="3600" dirty="0"/>
          </a:p>
        </p:txBody>
      </p:sp>
      <p:sp>
        <p:nvSpPr>
          <p:cNvPr id="3" name="Content Placeholder 2"/>
          <p:cNvSpPr>
            <a:spLocks noGrp="1"/>
          </p:cNvSpPr>
          <p:nvPr>
            <p:ph idx="1"/>
          </p:nvPr>
        </p:nvSpPr>
        <p:spPr>
          <a:xfrm>
            <a:off x="762000" y="1295401"/>
            <a:ext cx="5943600" cy="3200400"/>
          </a:xfrm>
        </p:spPr>
        <p:txBody>
          <a:bodyPr>
            <a:normAutofit/>
          </a:bodyPr>
          <a:lstStyle/>
          <a:p>
            <a:r>
              <a:rPr lang="en-US" dirty="0" smtClean="0"/>
              <a:t>Tree planter</a:t>
            </a:r>
          </a:p>
          <a:p>
            <a:pPr lvl="1"/>
            <a:r>
              <a:rPr lang="en-US" dirty="0" smtClean="0"/>
              <a:t>Used </a:t>
            </a:r>
            <a:r>
              <a:rPr lang="en-US" dirty="0"/>
              <a:t>when planting large number of tree </a:t>
            </a:r>
          </a:p>
          <a:p>
            <a:r>
              <a:rPr lang="en-US" dirty="0" smtClean="0"/>
              <a:t>Tree augur</a:t>
            </a:r>
          </a:p>
          <a:p>
            <a:pPr lvl="1"/>
            <a:r>
              <a:rPr lang="en-US" dirty="0" smtClean="0"/>
              <a:t>Used </a:t>
            </a:r>
            <a:r>
              <a:rPr lang="en-US" dirty="0"/>
              <a:t>in small size orchards </a:t>
            </a:r>
          </a:p>
          <a:p>
            <a:endParaRPr lang="en-US"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03020" y="1524000"/>
            <a:ext cx="2057400" cy="313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4800" y="4343400"/>
            <a:ext cx="3276600" cy="2175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81400" y="4343400"/>
            <a:ext cx="2901288" cy="2175966"/>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41557618"/>
      </p:ext>
    </p:extLst>
  </p:cSld>
  <p:clrMapOvr>
    <a:masterClrMapping/>
  </p:clrMapOvr>
  <p:transition spd="slow" advTm="5279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Purpose of training </a:t>
            </a:r>
            <a:r>
              <a:rPr lang="en-US" sz="3600" dirty="0"/>
              <a:t>and </a:t>
            </a:r>
            <a:r>
              <a:rPr lang="en-US" sz="3600" dirty="0" smtClean="0"/>
              <a:t>pruning </a:t>
            </a:r>
            <a:endParaRPr lang="en-US" sz="3600" dirty="0"/>
          </a:p>
        </p:txBody>
      </p:sp>
      <p:sp>
        <p:nvSpPr>
          <p:cNvPr id="3" name="Content Placeholder 2"/>
          <p:cNvSpPr>
            <a:spLocks noGrp="1"/>
          </p:cNvSpPr>
          <p:nvPr>
            <p:ph idx="1"/>
          </p:nvPr>
        </p:nvSpPr>
        <p:spPr>
          <a:xfrm>
            <a:off x="762000" y="1596413"/>
            <a:ext cx="4419600" cy="4804387"/>
          </a:xfrm>
        </p:spPr>
        <p:txBody>
          <a:bodyPr>
            <a:normAutofit fontScale="77500" lnSpcReduction="20000"/>
          </a:bodyPr>
          <a:lstStyle/>
          <a:p>
            <a:r>
              <a:rPr lang="en-US" dirty="0" smtClean="0"/>
              <a:t>Training directs tree </a:t>
            </a:r>
            <a:r>
              <a:rPr lang="en-US" dirty="0"/>
              <a:t>growth </a:t>
            </a:r>
            <a:r>
              <a:rPr lang="en-US" dirty="0" smtClean="0"/>
              <a:t>into </a:t>
            </a:r>
            <a:r>
              <a:rPr lang="en-US" dirty="0"/>
              <a:t>a desired shape and form to establish a specific structure. </a:t>
            </a:r>
            <a:endParaRPr lang="en-US" dirty="0" smtClean="0"/>
          </a:p>
          <a:p>
            <a:r>
              <a:rPr lang="en-US" dirty="0" smtClean="0"/>
              <a:t>Training </a:t>
            </a:r>
            <a:r>
              <a:rPr lang="en-US" dirty="0"/>
              <a:t>young fruit trees is essential for proper tree and fruit development. </a:t>
            </a:r>
            <a:r>
              <a:rPr lang="en-US" dirty="0" smtClean="0"/>
              <a:t> It </a:t>
            </a:r>
            <a:r>
              <a:rPr lang="en-US" dirty="0"/>
              <a:t>is more economical to direct tree growth with training than to correct it with pruning. </a:t>
            </a:r>
          </a:p>
          <a:p>
            <a:r>
              <a:rPr lang="en-US" dirty="0" smtClean="0"/>
              <a:t>Pruning </a:t>
            </a:r>
            <a:r>
              <a:rPr lang="en-US" dirty="0"/>
              <a:t>is the selective removal of a portion of a tree to correct or maintain tree structure. </a:t>
            </a:r>
          </a:p>
          <a:p>
            <a:endParaRPr lang="en-US" dirty="0"/>
          </a:p>
        </p:txBody>
      </p:sp>
      <p:sp>
        <p:nvSpPr>
          <p:cNvPr id="4" name="TextBox 3"/>
          <p:cNvSpPr txBox="1"/>
          <p:nvPr/>
        </p:nvSpPr>
        <p:spPr>
          <a:xfrm>
            <a:off x="6096000" y="1447800"/>
            <a:ext cx="2819400" cy="3447098"/>
          </a:xfrm>
          <a:prstGeom prst="rect">
            <a:avLst/>
          </a:prstGeom>
          <a:noFill/>
        </p:spPr>
        <p:txBody>
          <a:bodyPr wrap="square" rtlCol="0">
            <a:spAutoFit/>
          </a:bodyPr>
          <a:lstStyle/>
          <a:p>
            <a:r>
              <a:rPr lang="en-US" sz="2000" dirty="0" smtClean="0">
                <a:latin typeface="+mj-lt"/>
              </a:rPr>
              <a:t>Types of tree training</a:t>
            </a:r>
            <a:endParaRPr lang="en-US" sz="2000" dirty="0">
              <a:latin typeface="+mj-lt"/>
            </a:endParaRPr>
          </a:p>
          <a:p>
            <a:endParaRPr lang="en-US" sz="2000" dirty="0">
              <a:latin typeface="+mj-lt"/>
            </a:endParaRPr>
          </a:p>
          <a:p>
            <a:r>
              <a:rPr lang="en-US" sz="2000" dirty="0">
                <a:solidFill>
                  <a:srgbClr val="0000FF"/>
                </a:solidFill>
                <a:latin typeface="+mj-lt"/>
              </a:rPr>
              <a:t>•Central Leader </a:t>
            </a:r>
          </a:p>
          <a:p>
            <a:r>
              <a:rPr lang="en-US" sz="2000" dirty="0">
                <a:solidFill>
                  <a:srgbClr val="0000FF"/>
                </a:solidFill>
                <a:latin typeface="+mj-lt"/>
              </a:rPr>
              <a:t>•Open Center </a:t>
            </a:r>
          </a:p>
          <a:p>
            <a:r>
              <a:rPr lang="en-US" sz="2000" dirty="0">
                <a:latin typeface="+mj-lt"/>
              </a:rPr>
              <a:t>•Vertical </a:t>
            </a:r>
            <a:r>
              <a:rPr lang="en-US" sz="2000" dirty="0" smtClean="0">
                <a:latin typeface="+mj-lt"/>
              </a:rPr>
              <a:t>Axe </a:t>
            </a:r>
            <a:endParaRPr lang="en-US" sz="2000" dirty="0">
              <a:latin typeface="+mj-lt"/>
            </a:endParaRPr>
          </a:p>
          <a:p>
            <a:r>
              <a:rPr lang="en-US" sz="2000" dirty="0">
                <a:latin typeface="+mj-lt"/>
              </a:rPr>
              <a:t>•Tall Spindle </a:t>
            </a:r>
          </a:p>
          <a:p>
            <a:r>
              <a:rPr lang="en-US" sz="2000" dirty="0">
                <a:latin typeface="+mj-lt"/>
              </a:rPr>
              <a:t>•Super Spindle </a:t>
            </a:r>
          </a:p>
          <a:p>
            <a:r>
              <a:rPr lang="en-US" sz="2000" dirty="0">
                <a:latin typeface="+mj-lt"/>
              </a:rPr>
              <a:t>•Palmette </a:t>
            </a:r>
          </a:p>
          <a:p>
            <a:r>
              <a:rPr lang="en-US" sz="2000" dirty="0">
                <a:latin typeface="+mj-lt"/>
              </a:rPr>
              <a:t>•Espalier </a:t>
            </a:r>
          </a:p>
          <a:p>
            <a:r>
              <a:rPr lang="en-US" sz="2000" dirty="0">
                <a:latin typeface="+mj-lt"/>
              </a:rPr>
              <a:t>•Tatura </a:t>
            </a:r>
          </a:p>
          <a:p>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08467765"/>
      </p:ext>
    </p:extLst>
  </p:cSld>
  <p:clrMapOvr>
    <a:masterClrMapping/>
  </p:clrMapOvr>
  <p:transition spd="slow" advTm="4161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smtClean="0"/>
              <a:t>Training Systems for Fruit Trees</a:t>
            </a:r>
          </a:p>
        </p:txBody>
      </p:sp>
      <p:sp>
        <p:nvSpPr>
          <p:cNvPr id="43011" name="Rectangle 3"/>
          <p:cNvSpPr>
            <a:spLocks noGrp="1" noChangeArrowheads="1"/>
          </p:cNvSpPr>
          <p:nvPr>
            <p:ph sz="half" idx="1"/>
          </p:nvPr>
        </p:nvSpPr>
        <p:spPr/>
        <p:txBody>
          <a:bodyPr/>
          <a:lstStyle/>
          <a:p>
            <a:pPr eaLnBrk="1" hangingPunct="1"/>
            <a:r>
              <a:rPr lang="en-US" sz="2000" dirty="0" smtClean="0"/>
              <a:t>Central Leader</a:t>
            </a:r>
          </a:p>
          <a:p>
            <a:pPr lvl="1" eaLnBrk="1" hangingPunct="1"/>
            <a:r>
              <a:rPr lang="en-US" sz="1800" dirty="0" smtClean="0"/>
              <a:t>One main trunk is 5-8’  high</a:t>
            </a:r>
          </a:p>
          <a:p>
            <a:pPr lvl="1" eaLnBrk="1" hangingPunct="1"/>
            <a:r>
              <a:rPr lang="en-US" sz="1800" dirty="0" smtClean="0"/>
              <a:t>Lowest branch 18-22” from the ground</a:t>
            </a:r>
          </a:p>
          <a:p>
            <a:pPr lvl="1" eaLnBrk="1" hangingPunct="1"/>
            <a:r>
              <a:rPr lang="en-US" sz="1800" dirty="0" smtClean="0"/>
              <a:t>4-7 scaffold branches, 4-8” apart vertically</a:t>
            </a:r>
          </a:p>
          <a:p>
            <a:pPr lvl="1" eaLnBrk="1" hangingPunct="1"/>
            <a:r>
              <a:rPr lang="en-US" sz="1800" dirty="0" smtClean="0"/>
              <a:t>40-90</a:t>
            </a:r>
            <a:r>
              <a:rPr lang="en-US" sz="1800" baseline="30000" dirty="0" smtClean="0"/>
              <a:t>o</a:t>
            </a:r>
            <a:r>
              <a:rPr lang="en-US" sz="1800" dirty="0" smtClean="0"/>
              <a:t> crotch angles</a:t>
            </a:r>
          </a:p>
        </p:txBody>
      </p:sp>
      <p:pic>
        <p:nvPicPr>
          <p:cNvPr id="43012" name="Picture 6" descr="D:\MasterGardenerClass\CentldrD.tif"/>
          <p:cNvPicPr>
            <a:picLocks noGrp="1" noChangeAspect="1" noChangeArrowheads="1"/>
          </p:cNvPicPr>
          <p:nvPr>
            <p:ph sz="half" idx="2"/>
          </p:nvPr>
        </p:nvPicPr>
        <p:blipFill>
          <a:blip r:embed="rId5" cstate="screen">
            <a:extLst>
              <a:ext uri="{28A0092B-C50C-407E-A947-70E740481C1C}">
                <a14:useLocalDpi xmlns:a14="http://schemas.microsoft.com/office/drawing/2010/main"/>
              </a:ext>
            </a:extLst>
          </a:blip>
          <a:stretch>
            <a:fillRect/>
          </a:stretch>
        </p:blipFill>
        <p:spPr>
          <a:xfrm>
            <a:off x="5030582" y="1802555"/>
            <a:ext cx="3273836" cy="4121253"/>
          </a:xfrm>
          <a:noFill/>
        </p:spPr>
      </p:pic>
      <p:pic>
        <p:nvPicPr>
          <p:cNvPr id="5122" name="Picture 2" descr="C:\Users\wahle\Pictures\Tree Fruit\Pome Fruit\Apple\Spur Type Growth 2.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43000" y="4038600"/>
            <a:ext cx="343877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2688000"/>
      </p:ext>
    </p:extLst>
  </p:cSld>
  <p:clrMapOvr>
    <a:masterClrMapping/>
  </p:clrMapOvr>
  <p:transition spd="slow" advTm="1841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Training trees </a:t>
            </a:r>
            <a:r>
              <a:rPr lang="en-US" sz="3600" dirty="0"/>
              <a:t>to </a:t>
            </a:r>
            <a:r>
              <a:rPr lang="en-US" sz="3600" dirty="0" smtClean="0"/>
              <a:t>a central leader </a:t>
            </a:r>
            <a:r>
              <a:rPr lang="en-US" sz="3600" dirty="0"/>
              <a:t>at </a:t>
            </a:r>
            <a:r>
              <a:rPr lang="en-US" sz="3600" dirty="0" smtClean="0"/>
              <a:t>planting </a:t>
            </a:r>
            <a:endParaRPr lang="en-US" sz="3600" dirty="0"/>
          </a:p>
        </p:txBody>
      </p:sp>
      <p:sp>
        <p:nvSpPr>
          <p:cNvPr id="5" name="Content Placeholder 4"/>
          <p:cNvSpPr>
            <a:spLocks noGrp="1"/>
          </p:cNvSpPr>
          <p:nvPr>
            <p:ph idx="1"/>
          </p:nvPr>
        </p:nvSpPr>
        <p:spPr/>
        <p:txBody>
          <a:bodyPr>
            <a:normAutofit fontScale="85000" lnSpcReduction="10000"/>
          </a:bodyPr>
          <a:lstStyle/>
          <a:p>
            <a:r>
              <a:rPr lang="en-US" dirty="0" smtClean="0"/>
              <a:t>Head </a:t>
            </a:r>
            <a:r>
              <a:rPr lang="en-US" dirty="0"/>
              <a:t>un-branched new trees at about 30 </a:t>
            </a:r>
            <a:r>
              <a:rPr lang="en-US" dirty="0" smtClean="0"/>
              <a:t>inches </a:t>
            </a:r>
            <a:r>
              <a:rPr lang="en-US" dirty="0"/>
              <a:t>above ground or 8 to 12 inches above the top good lateral branch </a:t>
            </a:r>
          </a:p>
          <a:p>
            <a:r>
              <a:rPr lang="en-US" dirty="0" smtClean="0"/>
              <a:t>In </a:t>
            </a:r>
            <a:r>
              <a:rPr lang="en-US" dirty="0"/>
              <a:t>cultivars that tend to grow vertical branches, use spreaders to increase the </a:t>
            </a:r>
            <a:r>
              <a:rPr lang="en-US" dirty="0" smtClean="0"/>
              <a:t>branch angles </a:t>
            </a:r>
            <a:r>
              <a:rPr lang="en-US" dirty="0"/>
              <a:t>in order to slow shoot growth and strengthen the branch </a:t>
            </a:r>
            <a:r>
              <a:rPr lang="en-US" dirty="0" smtClean="0"/>
              <a:t>angle.</a:t>
            </a:r>
          </a:p>
          <a:p>
            <a:r>
              <a:rPr lang="en-US" dirty="0" smtClean="0"/>
              <a:t>Remove </a:t>
            </a:r>
            <a:r>
              <a:rPr lang="en-US" dirty="0"/>
              <a:t>broken or downward branches and leave a small stub to allow for </a:t>
            </a:r>
            <a:r>
              <a:rPr lang="en-US" dirty="0" smtClean="0"/>
              <a:t>new bud </a:t>
            </a:r>
            <a:r>
              <a:rPr lang="en-US" dirty="0"/>
              <a:t>growth at that </a:t>
            </a:r>
            <a:r>
              <a:rPr lang="en-US" dirty="0" smtClean="0"/>
              <a:t>site if desired. </a:t>
            </a:r>
            <a:r>
              <a:rPr lang="en-US" dirty="0"/>
              <a:t>This cut is </a:t>
            </a:r>
            <a:r>
              <a:rPr lang="en-US" dirty="0" smtClean="0"/>
              <a:t>called a Dutch </a:t>
            </a:r>
            <a:r>
              <a:rPr lang="en-US" dirty="0"/>
              <a:t>cut. </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705993855"/>
      </p:ext>
    </p:extLst>
  </p:cSld>
  <p:clrMapOvr>
    <a:masterClrMapping/>
  </p:clrMapOvr>
  <p:transition spd="slow" advTm="5682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fontScale="90000"/>
          </a:bodyPr>
          <a:lstStyle/>
          <a:p>
            <a:pPr eaLnBrk="1" hangingPunct="1"/>
            <a:r>
              <a:rPr lang="en-US" smtClean="0"/>
              <a:t>Training Systems for </a:t>
            </a:r>
            <a:br>
              <a:rPr lang="en-US" smtClean="0"/>
            </a:br>
            <a:r>
              <a:rPr lang="en-US" smtClean="0"/>
              <a:t>Fruit Trees</a:t>
            </a:r>
          </a:p>
        </p:txBody>
      </p:sp>
      <p:sp>
        <p:nvSpPr>
          <p:cNvPr id="44035" name="Rectangle 3"/>
          <p:cNvSpPr>
            <a:spLocks noGrp="1" noChangeArrowheads="1"/>
          </p:cNvSpPr>
          <p:nvPr>
            <p:ph sz="half" idx="1"/>
          </p:nvPr>
        </p:nvSpPr>
        <p:spPr/>
        <p:txBody>
          <a:bodyPr/>
          <a:lstStyle/>
          <a:p>
            <a:pPr eaLnBrk="1" hangingPunct="1"/>
            <a:r>
              <a:rPr lang="en-US" sz="2000" dirty="0" smtClean="0"/>
              <a:t>Open Center</a:t>
            </a:r>
          </a:p>
          <a:p>
            <a:pPr lvl="1" eaLnBrk="1" hangingPunct="1"/>
            <a:r>
              <a:rPr lang="en-US" sz="1800" dirty="0" smtClean="0"/>
              <a:t>A single trunk 18-30” high</a:t>
            </a:r>
          </a:p>
          <a:p>
            <a:pPr lvl="1" eaLnBrk="1" hangingPunct="1"/>
            <a:r>
              <a:rPr lang="en-US" sz="1800" dirty="0" smtClean="0"/>
              <a:t>2-5 scaffold branches close together vertically</a:t>
            </a:r>
          </a:p>
          <a:p>
            <a:pPr lvl="1" eaLnBrk="1" hangingPunct="1"/>
            <a:r>
              <a:rPr lang="en-US" sz="1800" dirty="0" smtClean="0"/>
              <a:t>Preferably, no branches facing southwest</a:t>
            </a:r>
          </a:p>
          <a:p>
            <a:pPr lvl="1" eaLnBrk="1" hangingPunct="1"/>
            <a:r>
              <a:rPr lang="en-US" sz="1800" dirty="0" smtClean="0"/>
              <a:t>Crotch angles 40-90</a:t>
            </a:r>
            <a:r>
              <a:rPr lang="en-US" sz="1800" baseline="30000" dirty="0" smtClean="0"/>
              <a:t>o</a:t>
            </a:r>
          </a:p>
          <a:p>
            <a:pPr lvl="1" eaLnBrk="1" hangingPunct="1"/>
            <a:endParaRPr lang="en-US" sz="1800" dirty="0" smtClean="0"/>
          </a:p>
        </p:txBody>
      </p:sp>
      <p:pic>
        <p:nvPicPr>
          <p:cNvPr id="11" name="Picture 2" descr="C:\Users\wahle\Pictures\Tree Fruit\Stone Fruits\Peach\Open Center Peach 1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6200000">
            <a:off x="2740603" y="4422197"/>
            <a:ext cx="2743200" cy="182360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wahle\Pictures\Tree Fruit\Stone Fruits\Peach\Peach Newly Pruned to Open Center 1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28674" y="3962398"/>
            <a:ext cx="2057401" cy="27432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wahle\Pictures\Meetings and Places\Twilight Fruit\2008\041708\Ringhausen Orchard Batchtown April 18 2008.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0"/>
            <a:ext cx="3464985" cy="2598739"/>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61952051"/>
      </p:ext>
    </p:extLst>
  </p:cSld>
  <p:clrMapOvr>
    <a:masterClrMapping/>
  </p:clrMapOvr>
  <p:transition spd="slow" advTm="1379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Peaches and nectarines:  Open </a:t>
            </a:r>
            <a:r>
              <a:rPr lang="en-US" sz="3600" dirty="0"/>
              <a:t>c</a:t>
            </a:r>
            <a:r>
              <a:rPr lang="en-US" sz="3600" dirty="0" smtClean="0"/>
              <a:t>enter </a:t>
            </a:r>
            <a:r>
              <a:rPr lang="en-US" sz="3600" dirty="0"/>
              <a:t>t</a:t>
            </a:r>
            <a:r>
              <a:rPr lang="en-US" sz="3600" dirty="0" smtClean="0"/>
              <a:t>raining and pruning </a:t>
            </a:r>
            <a:endParaRPr lang="en-US" sz="3600" dirty="0"/>
          </a:p>
        </p:txBody>
      </p:sp>
      <p:sp>
        <p:nvSpPr>
          <p:cNvPr id="3" name="Content Placeholder 2"/>
          <p:cNvSpPr>
            <a:spLocks noGrp="1"/>
          </p:cNvSpPr>
          <p:nvPr>
            <p:ph idx="1"/>
          </p:nvPr>
        </p:nvSpPr>
        <p:spPr>
          <a:xfrm>
            <a:off x="609600" y="1748813"/>
            <a:ext cx="8077200" cy="4499587"/>
          </a:xfrm>
        </p:spPr>
        <p:txBody>
          <a:bodyPr>
            <a:normAutofit lnSpcReduction="10000"/>
          </a:bodyPr>
          <a:lstStyle/>
          <a:p>
            <a:r>
              <a:rPr lang="en-US" i="1" dirty="0" smtClean="0"/>
              <a:t>At </a:t>
            </a:r>
            <a:r>
              <a:rPr lang="en-US" i="1" dirty="0"/>
              <a:t>Planting </a:t>
            </a:r>
            <a:endParaRPr lang="en-US" i="1" dirty="0" smtClean="0"/>
          </a:p>
          <a:p>
            <a:pPr lvl="1"/>
            <a:r>
              <a:rPr lang="en-US" dirty="0" smtClean="0"/>
              <a:t>If </a:t>
            </a:r>
            <a:r>
              <a:rPr lang="en-US" dirty="0"/>
              <a:t>tree is un-branched (whip), head the leader at between </a:t>
            </a:r>
            <a:r>
              <a:rPr lang="en-US" dirty="0" smtClean="0"/>
              <a:t>26 to 30 inches </a:t>
            </a:r>
            <a:r>
              <a:rPr lang="en-US" dirty="0"/>
              <a:t>above ground when the buds start to swell in early spring. </a:t>
            </a:r>
          </a:p>
          <a:p>
            <a:pPr lvl="1"/>
            <a:r>
              <a:rPr lang="en-US" dirty="0" smtClean="0"/>
              <a:t>If </a:t>
            </a:r>
            <a:r>
              <a:rPr lang="en-US" dirty="0"/>
              <a:t>the tree has branches, </a:t>
            </a:r>
            <a:r>
              <a:rPr lang="en-US" dirty="0" smtClean="0"/>
              <a:t>select 3 or 4 branches located 15 to 30 “ above the soil line, preferably one at each compass point.</a:t>
            </a:r>
          </a:p>
          <a:p>
            <a:pPr lvl="2"/>
            <a:r>
              <a:rPr lang="en-US" dirty="0" smtClean="0"/>
              <a:t>Cut back by ½ to an outward facing bud</a:t>
            </a:r>
          </a:p>
          <a:p>
            <a:pPr lvl="2"/>
            <a:r>
              <a:rPr lang="en-US" dirty="0" smtClean="0"/>
              <a:t>Remove all branches less than 15” above the soil line </a:t>
            </a:r>
            <a:r>
              <a:rPr lang="en-US" dirty="0"/>
              <a:t>and cut the tree off just above the topmost selected scaffold</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96991979"/>
      </p:ext>
    </p:extLst>
  </p:cSld>
  <p:clrMapOvr>
    <a:masterClrMapping/>
  </p:clrMapOvr>
  <p:transition spd="slow" advTm="8067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Today’s objectives </a:t>
            </a:r>
            <a:endParaRPr lang="en-US" sz="3600" dirty="0"/>
          </a:p>
        </p:txBody>
      </p:sp>
      <p:sp>
        <p:nvSpPr>
          <p:cNvPr id="6" name="Content Placeholder 5"/>
          <p:cNvSpPr>
            <a:spLocks noGrp="1"/>
          </p:cNvSpPr>
          <p:nvPr>
            <p:ph idx="1"/>
          </p:nvPr>
        </p:nvSpPr>
        <p:spPr/>
        <p:txBody>
          <a:bodyPr/>
          <a:lstStyle/>
          <a:p>
            <a:pPr>
              <a:lnSpc>
                <a:spcPct val="200000"/>
              </a:lnSpc>
            </a:pPr>
            <a:r>
              <a:rPr lang="en-GB" sz="2400" dirty="0"/>
              <a:t>Understand at a basic level …</a:t>
            </a:r>
          </a:p>
          <a:p>
            <a:pPr marL="800100" lvl="1" indent="-342900">
              <a:buFont typeface="Arial" pitchFamily="34" charset="0"/>
              <a:buChar char="•"/>
            </a:pPr>
            <a:r>
              <a:rPr lang="en-GB" sz="2400" dirty="0"/>
              <a:t>Site selection, variety and rootstock selection, planting and training</a:t>
            </a:r>
          </a:p>
          <a:p>
            <a:pPr marL="800100" lvl="1" indent="-342900">
              <a:buFont typeface="Arial" pitchFamily="34" charset="0"/>
              <a:buChar char="•"/>
            </a:pPr>
            <a:r>
              <a:rPr lang="en-GB" sz="2400" dirty="0"/>
              <a:t>Know that annual pruning is always necessary</a:t>
            </a:r>
          </a:p>
          <a:p>
            <a:pPr marL="800100" lvl="1" indent="-342900">
              <a:buFont typeface="Arial" pitchFamily="34" charset="0"/>
              <a:buChar char="•"/>
            </a:pPr>
            <a:r>
              <a:rPr lang="en-GB" sz="2400" dirty="0"/>
              <a:t>Know that annual thinning of tree fruits is almost always necessary</a:t>
            </a:r>
          </a:p>
          <a:p>
            <a:endParaRPr lang="en-US" dirty="0"/>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14400" y="4876800"/>
            <a:ext cx="4572000"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715000" y="4800600"/>
            <a:ext cx="3048000" cy="923330"/>
          </a:xfrm>
          <a:prstGeom prst="rect">
            <a:avLst/>
          </a:prstGeom>
          <a:noFill/>
        </p:spPr>
        <p:txBody>
          <a:bodyPr wrap="square" rtlCol="0">
            <a:spAutoFit/>
          </a:bodyPr>
          <a:lstStyle/>
          <a:p>
            <a:r>
              <a:rPr lang="en-US" dirty="0" smtClean="0"/>
              <a:t>Most perennial fruits are not suited to low areas or poorly drained areas.</a:t>
            </a:r>
            <a:endParaRPr lang="en-US" dirty="0"/>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cSld>
  <p:clrMapOvr>
    <a:overrideClrMapping bg1="lt1" tx1="dk1" bg2="lt2" tx2="dk2" accent1="accent1" accent2="accent2" accent3="accent3" accent4="accent4" accent5="accent5" accent6="accent6" hlink="hlink" folHlink="folHlink"/>
  </p:clrMapOvr>
  <p:transition advTm="1991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ndout.pdf - Adobe Acrobat Pro"/>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66800" y="533400"/>
            <a:ext cx="7399051" cy="51816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826942454"/>
      </p:ext>
    </p:extLst>
  </p:cSld>
  <p:clrMapOvr>
    <a:masterClrMapping/>
  </p:clrMapOvr>
  <p:transition spd="slow" advTm="1738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4400" y="285750"/>
            <a:ext cx="2457450" cy="3276600"/>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2417837" y="3089780"/>
            <a:ext cx="3886200" cy="2583440"/>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21841" y="247650"/>
            <a:ext cx="3810000" cy="285750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64759801"/>
      </p:ext>
    </p:extLst>
  </p:cSld>
  <p:clrMapOvr>
    <a:masterClrMapping/>
  </p:clrMapOvr>
  <p:transition spd="slow" advTm="1839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p:txBody>
          <a:bodyPr/>
          <a:lstStyle/>
          <a:p>
            <a:pPr eaLnBrk="1" hangingPunct="1"/>
            <a:r>
              <a:rPr lang="en-US" smtClean="0"/>
              <a:t>Care of Young Trees</a:t>
            </a:r>
          </a:p>
        </p:txBody>
      </p:sp>
      <p:sp>
        <p:nvSpPr>
          <p:cNvPr id="14339" name="Rectangle 1027"/>
          <p:cNvSpPr>
            <a:spLocks noGrp="1" noChangeArrowheads="1"/>
          </p:cNvSpPr>
          <p:nvPr>
            <p:ph sz="half" idx="1"/>
          </p:nvPr>
        </p:nvSpPr>
        <p:spPr>
          <a:xfrm>
            <a:off x="533400" y="1676400"/>
            <a:ext cx="4038600" cy="4525963"/>
          </a:xfrm>
        </p:spPr>
        <p:txBody>
          <a:bodyPr/>
          <a:lstStyle/>
          <a:p>
            <a:pPr eaLnBrk="1" hangingPunct="1">
              <a:lnSpc>
                <a:spcPct val="90000"/>
              </a:lnSpc>
            </a:pPr>
            <a:r>
              <a:rPr lang="en-US" sz="2400" dirty="0" smtClean="0"/>
              <a:t>Remove grass and weed competition</a:t>
            </a:r>
          </a:p>
          <a:p>
            <a:pPr lvl="1">
              <a:lnSpc>
                <a:spcPct val="90000"/>
              </a:lnSpc>
            </a:pPr>
            <a:r>
              <a:rPr lang="en-US" sz="2000" dirty="0" smtClean="0"/>
              <a:t>2-3’ out from base of tree</a:t>
            </a:r>
          </a:p>
          <a:p>
            <a:pPr eaLnBrk="1" hangingPunct="1">
              <a:lnSpc>
                <a:spcPct val="90000"/>
              </a:lnSpc>
            </a:pPr>
            <a:r>
              <a:rPr lang="en-US" sz="2400" dirty="0" smtClean="0"/>
              <a:t>Prevent premature bearing</a:t>
            </a:r>
          </a:p>
          <a:p>
            <a:pPr lvl="1" eaLnBrk="1" hangingPunct="1">
              <a:lnSpc>
                <a:spcPct val="90000"/>
              </a:lnSpc>
            </a:pPr>
            <a:r>
              <a:rPr lang="en-US" sz="2000" dirty="0" smtClean="0"/>
              <a:t>Remove fruit first two growing seasons</a:t>
            </a:r>
          </a:p>
          <a:p>
            <a:pPr eaLnBrk="1" hangingPunct="1">
              <a:lnSpc>
                <a:spcPct val="90000"/>
              </a:lnSpc>
            </a:pPr>
            <a:r>
              <a:rPr lang="en-US" sz="2400" dirty="0" smtClean="0"/>
              <a:t>Use limb spreaders to hasten bearing (apple)</a:t>
            </a:r>
          </a:p>
          <a:p>
            <a:pPr lvl="1" eaLnBrk="1" hangingPunct="1">
              <a:lnSpc>
                <a:spcPct val="90000"/>
              </a:lnSpc>
            </a:pPr>
            <a:r>
              <a:rPr lang="en-US" sz="2000" dirty="0" smtClean="0"/>
              <a:t>45</a:t>
            </a:r>
            <a:r>
              <a:rPr lang="en-US" sz="2000" baseline="30000" dirty="0" smtClean="0"/>
              <a:t>o</a:t>
            </a:r>
            <a:r>
              <a:rPr lang="en-US" sz="2000" dirty="0" smtClean="0"/>
              <a:t> branch angle</a:t>
            </a:r>
          </a:p>
          <a:p>
            <a:pPr eaLnBrk="1" hangingPunct="1">
              <a:lnSpc>
                <a:spcPct val="90000"/>
              </a:lnSpc>
            </a:pPr>
            <a:r>
              <a:rPr lang="en-US" sz="2400" dirty="0" smtClean="0"/>
              <a:t>Protect from pests</a:t>
            </a:r>
          </a:p>
          <a:p>
            <a:pPr eaLnBrk="1" hangingPunct="1">
              <a:lnSpc>
                <a:spcPct val="90000"/>
              </a:lnSpc>
            </a:pPr>
            <a:endParaRPr lang="en-US" sz="1800" dirty="0" smtClean="0"/>
          </a:p>
        </p:txBody>
      </p:sp>
      <p:pic>
        <p:nvPicPr>
          <p:cNvPr id="3075" name="Picture 3" descr="C:\Users\wahle\Pictures\Tree Fruit\Pome Fruit\Apple\Apple Branch Angle Training Christ 1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21400" y="381000"/>
            <a:ext cx="26416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24400" y="1295400"/>
            <a:ext cx="1928174"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C:\Users\wahle\Pictures\Tree Fruit\Orchards\Tom Ringhausens\Tom Ringhausen Soap for Deer Control 1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6200000">
            <a:off x="6266817" y="3855445"/>
            <a:ext cx="2998828" cy="199353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wahle\Pictures\Tree Fruit\Pome Fruit\Apple\Apple Deer protection at Planting 10.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5400000">
            <a:off x="4342123" y="4110241"/>
            <a:ext cx="2692726" cy="17900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wahle\Pictures\Tree Fruit\Pome Fruit\Apple\Weight Training Apple Clothes Pin 2.JPG"/>
          <p:cNvPicPr>
            <a:picLocks noGrp="1" noChangeAspect="1" noChangeArrowheads="1"/>
          </p:cNvPicPr>
          <p:nvPr>
            <p:ph sz="half" idx="2"/>
          </p:nvPr>
        </p:nvPicPr>
        <p:blipFill>
          <a:blip r:embed="rId9" cstate="screen">
            <a:extLst>
              <a:ext uri="{28A0092B-C50C-407E-A947-70E740481C1C}">
                <a14:useLocalDpi xmlns:a14="http://schemas.microsoft.com/office/drawing/2010/main"/>
              </a:ext>
            </a:extLst>
          </a:blip>
          <a:srcRect/>
          <a:stretch>
            <a:fillRect/>
          </a:stretch>
        </p:blipFill>
        <p:spPr bwMode="auto">
          <a:xfrm rot="5400000">
            <a:off x="7726799" y="2187159"/>
            <a:ext cx="1251602" cy="832031"/>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wahle\Pictures\Tree Fruit\Pome Fruit\Apple\Weight Training Apple Concrete.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rot="16200000">
            <a:off x="3137593" y="4812992"/>
            <a:ext cx="1848465" cy="1228809"/>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4238" y="6218238"/>
            <a:ext cx="487362" cy="487362"/>
          </a:xfrm>
          <a:prstGeom prst="rect">
            <a:avLst/>
          </a:prstGeom>
        </p:spPr>
      </p:pic>
    </p:spTree>
  </p:cSld>
  <p:clrMapOvr>
    <a:masterClrMapping/>
  </p:clrMapOvr>
  <p:transition spd="slow" advTm="4471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Branch Angle Effect on Vigor</a:t>
            </a:r>
            <a:endParaRPr lang="en-US" dirty="0"/>
          </a:p>
        </p:txBody>
      </p:sp>
      <p:sp>
        <p:nvSpPr>
          <p:cNvPr id="3" name="Content Placeholder 2"/>
          <p:cNvSpPr>
            <a:spLocks noGrp="1"/>
          </p:cNvSpPr>
          <p:nvPr>
            <p:ph sz="half" idx="1"/>
          </p:nvPr>
        </p:nvSpPr>
        <p:spPr>
          <a:xfrm>
            <a:off x="685800" y="1600201"/>
            <a:ext cx="4038600" cy="3276600"/>
          </a:xfrm>
        </p:spPr>
        <p:txBody>
          <a:bodyPr>
            <a:normAutofit fontScale="92500" lnSpcReduction="10000"/>
          </a:bodyPr>
          <a:lstStyle/>
          <a:p>
            <a:r>
              <a:rPr lang="en-US" dirty="0" smtClean="0"/>
              <a:t>The more vertical the shoot, the more vigorous it is</a:t>
            </a:r>
          </a:p>
          <a:p>
            <a:r>
              <a:rPr lang="en-US" dirty="0" smtClean="0"/>
              <a:t>Vertical shoots also have stronger buds</a:t>
            </a:r>
          </a:p>
          <a:p>
            <a:r>
              <a:rPr lang="en-US" dirty="0" smtClean="0"/>
              <a:t>Shoots growing below the horizontal plane are the weakest</a:t>
            </a:r>
          </a:p>
          <a:p>
            <a:endParaRPr lang="en-US" dirty="0"/>
          </a:p>
        </p:txBody>
      </p:sp>
      <p:pic>
        <p:nvPicPr>
          <p:cNvPr id="6" name="Picture 2"/>
          <p:cNvPicPr>
            <a:picLocks noGrp="1" noChangeAspect="1" noChangeArrowheads="1"/>
          </p:cNvPicPr>
          <p:nvPr>
            <p:ph sz="half" idx="2"/>
          </p:nvPr>
        </p:nvPicPr>
        <p:blipFill>
          <a:blip r:embed="rId5">
            <a:extLst>
              <a:ext uri="{28A0092B-C50C-407E-A947-70E740481C1C}">
                <a14:useLocalDpi xmlns:a14="http://schemas.microsoft.com/office/drawing/2010/main"/>
              </a:ext>
            </a:extLst>
          </a:blip>
          <a:srcRect/>
          <a:stretch>
            <a:fillRect/>
          </a:stretch>
        </p:blipFill>
        <p:spPr bwMode="auto">
          <a:xfrm>
            <a:off x="5638800" y="1295400"/>
            <a:ext cx="3110936" cy="2880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19400" y="4495800"/>
            <a:ext cx="3273425" cy="217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71826445"/>
      </p:ext>
    </p:extLst>
  </p:cSld>
  <p:clrMapOvr>
    <a:masterClrMapping/>
  </p:clrMapOvr>
  <p:transition spd="slow" advTm="2751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Branch angle’s effect </a:t>
            </a:r>
            <a:r>
              <a:rPr lang="en-US" sz="3600" dirty="0"/>
              <a:t>on </a:t>
            </a:r>
            <a:r>
              <a:rPr lang="en-US" sz="3600" dirty="0" smtClean="0"/>
              <a:t>fruit formation </a:t>
            </a:r>
            <a:endParaRPr lang="en-US" sz="3600" dirty="0"/>
          </a:p>
        </p:txBody>
      </p:sp>
      <p:sp>
        <p:nvSpPr>
          <p:cNvPr id="3" name="Content Placeholder 2"/>
          <p:cNvSpPr>
            <a:spLocks noGrp="1"/>
          </p:cNvSpPr>
          <p:nvPr>
            <p:ph sz="half" idx="1"/>
          </p:nvPr>
        </p:nvSpPr>
        <p:spPr/>
        <p:txBody>
          <a:bodyPr>
            <a:normAutofit fontScale="92500"/>
          </a:bodyPr>
          <a:lstStyle/>
          <a:p>
            <a:r>
              <a:rPr lang="en-US" dirty="0" smtClean="0"/>
              <a:t>Branch </a:t>
            </a:r>
            <a:r>
              <a:rPr lang="en-US" dirty="0"/>
              <a:t>angle affects fruit number and fruit size </a:t>
            </a:r>
          </a:p>
          <a:p>
            <a:r>
              <a:rPr lang="en-US" dirty="0" smtClean="0"/>
              <a:t>Vertical </a:t>
            </a:r>
            <a:r>
              <a:rPr lang="en-US" dirty="0"/>
              <a:t>branches have very few larger fruits </a:t>
            </a:r>
          </a:p>
          <a:p>
            <a:r>
              <a:rPr lang="en-US" dirty="0" smtClean="0"/>
              <a:t>Horizontal </a:t>
            </a:r>
            <a:r>
              <a:rPr lang="en-US" dirty="0"/>
              <a:t>branches have more fruits of moderate size </a:t>
            </a:r>
          </a:p>
          <a:p>
            <a:r>
              <a:rPr lang="en-US" dirty="0" smtClean="0"/>
              <a:t>Below </a:t>
            </a:r>
            <a:r>
              <a:rPr lang="en-US" dirty="0"/>
              <a:t>horizontal branches have less fruits of smaller size </a:t>
            </a:r>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2209800"/>
            <a:ext cx="3889102"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675353667"/>
      </p:ext>
    </p:extLst>
  </p:cSld>
  <p:clrMapOvr>
    <a:masterClrMapping/>
  </p:clrMapOvr>
  <p:transition spd="slow" advTm="2145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a:bodyPr>
          <a:lstStyle/>
          <a:p>
            <a:pPr eaLnBrk="1" hangingPunct="1"/>
            <a:r>
              <a:rPr lang="en-US" dirty="0" smtClean="0"/>
              <a:t>Annual Pruning </a:t>
            </a:r>
          </a:p>
        </p:txBody>
      </p:sp>
      <p:pic>
        <p:nvPicPr>
          <p:cNvPr id="4099" name="Picture 3" descr="C:\Users\wahle\Pictures\Training-Trellising-Pruning\Pruning\Dormant Pruned Apple Tree 10.JPG"/>
          <p:cNvPicPr>
            <a:picLocks noGrp="1" noChangeAspect="1" noChangeArrowheads="1"/>
          </p:cNvPicPr>
          <p:nvPr>
            <p:ph sz="half" idx="2"/>
          </p:nvPr>
        </p:nvPicPr>
        <p:blipFill>
          <a:blip r:embed="rId5" cstate="screen">
            <a:extLst>
              <a:ext uri="{28A0092B-C50C-407E-A947-70E740481C1C}">
                <a14:useLocalDpi xmlns:a14="http://schemas.microsoft.com/office/drawing/2010/main"/>
              </a:ext>
            </a:extLst>
          </a:blip>
          <a:srcRect/>
          <a:stretch>
            <a:fillRect/>
          </a:stretch>
        </p:blipFill>
        <p:spPr bwMode="auto">
          <a:xfrm rot="16200000">
            <a:off x="4250098" y="1360127"/>
            <a:ext cx="4648200" cy="30899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wahle\Pictures\Tree Fruit\Stone Fruits\Peach\Dormant Pruned Peach Orchard 10.JPG"/>
          <p:cNvPicPr>
            <a:picLocks noGrp="1" noChangeAspect="1" noChangeArrowheads="1"/>
          </p:cNvPicPr>
          <p:nvPr>
            <p:ph sz="half" idx="1"/>
          </p:nvPr>
        </p:nvPicPr>
        <p:blipFill>
          <a:blip r:embed="rId6" cstate="screen">
            <a:extLst>
              <a:ext uri="{28A0092B-C50C-407E-A947-70E740481C1C}">
                <a14:useLocalDpi xmlns:a14="http://schemas.microsoft.com/office/drawing/2010/main"/>
              </a:ext>
            </a:extLst>
          </a:blip>
          <a:srcRect/>
          <a:stretch>
            <a:fillRect/>
          </a:stretch>
        </p:blipFill>
        <p:spPr bwMode="auto">
          <a:xfrm>
            <a:off x="914400" y="4419600"/>
            <a:ext cx="2743562" cy="20566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7650" y="1676400"/>
            <a:ext cx="3276600" cy="24574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089034352"/>
      </p:ext>
    </p:extLst>
  </p:cSld>
  <p:clrMapOvr>
    <a:masterClrMapping/>
  </p:clrMapOvr>
  <p:transition spd="slow" advTm="1987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Flower Habits</a:t>
            </a:r>
            <a:endParaRPr lang="en-US" dirty="0"/>
          </a:p>
        </p:txBody>
      </p:sp>
      <p:sp>
        <p:nvSpPr>
          <p:cNvPr id="3" name="Text Placeholder 2"/>
          <p:cNvSpPr>
            <a:spLocks noGrp="1"/>
          </p:cNvSpPr>
          <p:nvPr>
            <p:ph type="body" sz="half" idx="1"/>
          </p:nvPr>
        </p:nvSpPr>
        <p:spPr>
          <a:xfrm>
            <a:off x="381000" y="1981200"/>
            <a:ext cx="3962400" cy="4495800"/>
          </a:xfrm>
        </p:spPr>
        <p:txBody>
          <a:bodyPr>
            <a:normAutofit fontScale="92500" lnSpcReduction="10000"/>
          </a:bodyPr>
          <a:lstStyle/>
          <a:p>
            <a:r>
              <a:rPr lang="en-US" dirty="0" smtClean="0"/>
              <a:t>Apple</a:t>
            </a:r>
          </a:p>
          <a:p>
            <a:pPr lvl="1"/>
            <a:r>
              <a:rPr lang="en-US" dirty="0" smtClean="0"/>
              <a:t>Usually borne terminally on shoots or short spurs</a:t>
            </a:r>
          </a:p>
          <a:p>
            <a:pPr lvl="2"/>
            <a:r>
              <a:rPr lang="en-US" dirty="0" smtClean="0"/>
              <a:t>Contain 5 (or sometimes 6) flowers</a:t>
            </a:r>
          </a:p>
          <a:p>
            <a:pPr lvl="3"/>
            <a:r>
              <a:rPr lang="en-US" dirty="0" smtClean="0"/>
              <a:t>Center blossom opens first (determinate)</a:t>
            </a:r>
          </a:p>
          <a:p>
            <a:r>
              <a:rPr lang="en-US" dirty="0" smtClean="0"/>
              <a:t>Peach</a:t>
            </a:r>
          </a:p>
          <a:p>
            <a:pPr lvl="1"/>
            <a:r>
              <a:rPr lang="en-US" dirty="0" smtClean="0"/>
              <a:t>Solitary flowers from axillary buds of last year’s growth</a:t>
            </a:r>
          </a:p>
          <a:p>
            <a:pPr lvl="2"/>
            <a:r>
              <a:rPr lang="en-US" dirty="0" smtClean="0"/>
              <a:t>So 15-20” of new growth  each year are needed to maintain good cropping</a:t>
            </a:r>
            <a:endParaRPr lang="en-US" dirty="0"/>
          </a:p>
          <a:p>
            <a:pPr lvl="1"/>
            <a:endParaRPr lang="en-US" dirty="0" smtClean="0"/>
          </a:p>
          <a:p>
            <a:pPr lvl="1"/>
            <a:endParaRPr lang="en-US" dirty="0"/>
          </a:p>
        </p:txBody>
      </p:sp>
      <p:pic>
        <p:nvPicPr>
          <p:cNvPr id="2051" name="Picture 3" descr="C:\Users\wahle\Pictures\Tree Fruit\Pome Fruit\Apple\Apple Silver Tip 2.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15000" y="228600"/>
            <a:ext cx="3094892" cy="2057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wahle\Pictures\Tree Fruit\Stone Fruits\Peach\Peach cv Sweet-N-Up  Pink 12.JPG"/>
          <p:cNvPicPr>
            <a:picLocks noGrp="1" noChangeAspect="1" noChangeArrowheads="1"/>
          </p:cNvPicPr>
          <p:nvPr>
            <p:ph sz="quarter" idx="3"/>
          </p:nvPr>
        </p:nvPicPr>
        <p:blipFill>
          <a:blip r:embed="rId7" cstate="screen">
            <a:extLst>
              <a:ext uri="{28A0092B-C50C-407E-A947-70E740481C1C}">
                <a14:useLocalDpi xmlns:a14="http://schemas.microsoft.com/office/drawing/2010/main"/>
              </a:ext>
            </a:extLst>
          </a:blip>
          <a:srcRect/>
          <a:stretch>
            <a:fillRect/>
          </a:stretch>
        </p:blipFill>
        <p:spPr bwMode="auto">
          <a:xfrm>
            <a:off x="4343400" y="4724400"/>
            <a:ext cx="2334768" cy="175564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wahle\Pictures\Tree Fruit\Pome Fruit\Apple\Apple Pink 11.JPG"/>
          <p:cNvPicPr>
            <a:picLocks noGrp="1" noChangeAspect="1" noChangeArrowheads="1"/>
          </p:cNvPicPr>
          <p:nvPr>
            <p:ph sz="quarter" idx="2"/>
          </p:nvPr>
        </p:nvPicPr>
        <p:blipFill>
          <a:blip r:embed="rId8" cstate="screen">
            <a:extLst>
              <a:ext uri="{28A0092B-C50C-407E-A947-70E740481C1C}">
                <a14:useLocalDpi xmlns:a14="http://schemas.microsoft.com/office/drawing/2010/main"/>
              </a:ext>
            </a:extLst>
          </a:blip>
          <a:srcRect/>
          <a:stretch>
            <a:fillRect/>
          </a:stretch>
        </p:blipFill>
        <p:spPr bwMode="auto">
          <a:xfrm>
            <a:off x="4282180" y="2057400"/>
            <a:ext cx="2980266"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898807960"/>
      </p:ext>
    </p:extLst>
  </p:cSld>
  <p:clrMapOvr>
    <a:overrideClrMapping bg1="lt1" tx1="dk1" bg2="lt2" tx2="dk2" accent1="accent1" accent2="accent2" accent3="accent3" accent4="accent4" accent5="accent5" accent6="accent6" hlink="hlink" folHlink="folHlink"/>
  </p:clrMapOvr>
  <p:transition spd="slow" advTm="3715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Apple buds</a:t>
            </a:r>
            <a:endParaRPr lang="en-US" sz="3600" dirty="0"/>
          </a:p>
        </p:txBody>
      </p:sp>
      <p:sp>
        <p:nvSpPr>
          <p:cNvPr id="3" name="Content Placeholder 2"/>
          <p:cNvSpPr>
            <a:spLocks noGrp="1"/>
          </p:cNvSpPr>
          <p:nvPr>
            <p:ph idx="1"/>
          </p:nvPr>
        </p:nvSpPr>
        <p:spPr>
          <a:xfrm>
            <a:off x="762000" y="1596413"/>
            <a:ext cx="8077200" cy="613387"/>
          </a:xfrm>
        </p:spPr>
        <p:txBody>
          <a:bodyPr/>
          <a:lstStyle/>
          <a:p>
            <a:r>
              <a:rPr lang="en-US" dirty="0" smtClean="0"/>
              <a:t>Leaf buds, fruit spurs, fruit buds and bloom</a:t>
            </a:r>
            <a:endParaRPr lang="en-US" dirty="0"/>
          </a:p>
        </p:txBody>
      </p:sp>
      <p:pic>
        <p:nvPicPr>
          <p:cNvPr id="10243"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0" y="2362199"/>
            <a:ext cx="2286000" cy="3561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200400" y="2362199"/>
            <a:ext cx="2286000" cy="3511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638800" y="2362200"/>
            <a:ext cx="2764633" cy="1805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C:\Users\wahle\Pictures\Tree Fruit\Pome Fruit\Apple\Apple Pink 11.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38800" y="4267801"/>
            <a:ext cx="2057400" cy="1367704"/>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7172116"/>
      </p:ext>
    </p:extLst>
  </p:cSld>
  <p:clrMapOvr>
    <a:overrideClrMapping bg1="lt1" tx1="dk1" bg2="lt2" tx2="dk2" accent1="accent1" accent2="accent2" accent3="accent3" accent4="accent4" accent5="accent5" accent6="accent6" hlink="hlink" folHlink="folHlink"/>
  </p:clrMapOvr>
  <p:transition spd="slow" advTm="3207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Peach buds</a:t>
            </a:r>
            <a:endParaRPr lang="en-US" dirty="0"/>
          </a:p>
        </p:txBody>
      </p:sp>
      <p:sp>
        <p:nvSpPr>
          <p:cNvPr id="3" name="Content Placeholder 2"/>
          <p:cNvSpPr>
            <a:spLocks noGrp="1"/>
          </p:cNvSpPr>
          <p:nvPr>
            <p:ph sz="half" idx="1"/>
          </p:nvPr>
        </p:nvSpPr>
        <p:spPr/>
        <p:txBody>
          <a:bodyPr/>
          <a:lstStyle/>
          <a:p>
            <a:r>
              <a:rPr lang="en-US" dirty="0" smtClean="0"/>
              <a:t>Flower buds are borne on 1-year old wood</a:t>
            </a:r>
          </a:p>
          <a:p>
            <a:pPr lvl="1"/>
            <a:r>
              <a:rPr lang="en-US" dirty="0" smtClean="0"/>
              <a:t>Pictured here</a:t>
            </a:r>
          </a:p>
          <a:p>
            <a:pPr lvl="2"/>
            <a:r>
              <a:rPr lang="en-US" dirty="0" smtClean="0"/>
              <a:t>Center bud is a leaf bud</a:t>
            </a:r>
          </a:p>
          <a:p>
            <a:pPr lvl="2"/>
            <a:r>
              <a:rPr lang="en-US" dirty="0" smtClean="0"/>
              <a:t>The large bud on either side is a flower bud </a:t>
            </a:r>
            <a:endParaRPr lang="en-US" dirty="0"/>
          </a:p>
        </p:txBody>
      </p:sp>
      <p:pic>
        <p:nvPicPr>
          <p:cNvPr id="7" name="Picture 2"/>
          <p:cNvPicPr>
            <a:picLocks noGrp="1" noChangeAspect="1" noChangeArrowheads="1"/>
          </p:cNvPicPr>
          <p:nvPr>
            <p:ph sz="half" idx="2"/>
          </p:nvPr>
        </p:nvPicPr>
        <p:blipFill>
          <a:blip r:embed="rId6" cstate="email">
            <a:extLst>
              <a:ext uri="{28A0092B-C50C-407E-A947-70E740481C1C}">
                <a14:useLocalDpi xmlns:a14="http://schemas.microsoft.com/office/drawing/2010/main"/>
              </a:ext>
            </a:extLst>
          </a:blip>
          <a:srcRect/>
          <a:stretch>
            <a:fillRect/>
          </a:stretch>
        </p:blipFill>
        <p:spPr bwMode="auto">
          <a:xfrm>
            <a:off x="5029200" y="1752600"/>
            <a:ext cx="1798320" cy="1417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37033356"/>
      </p:ext>
    </p:extLst>
  </p:cSld>
  <p:clrMapOvr>
    <a:overrideClrMapping bg1="lt1" tx1="dk1" bg2="lt2" tx2="dk2" accent1="accent1" accent2="accent2" accent3="accent3" accent4="accent4" accent5="accent5" accent6="accent6" hlink="hlink" folHlink="folHlink"/>
  </p:clrMapOvr>
  <p:transition spd="slow" advTm="4072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p:cNvSpPr>
            <a:spLocks noGrp="1"/>
          </p:cNvSpPr>
          <p:nvPr>
            <p:ph type="title"/>
          </p:nvPr>
        </p:nvSpPr>
        <p:spPr/>
        <p:txBody>
          <a:bodyPr/>
          <a:lstStyle/>
          <a:p>
            <a:r>
              <a:rPr lang="en-US" dirty="0" smtClean="0"/>
              <a:t>Nutritional Requirements</a:t>
            </a:r>
            <a:endParaRPr lang="en-US" dirty="0"/>
          </a:p>
        </p:txBody>
      </p:sp>
      <p:pic>
        <p:nvPicPr>
          <p:cNvPr id="5122" name="Picture 2"/>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bwMode="auto">
          <a:xfrm>
            <a:off x="2682076" y="1948878"/>
            <a:ext cx="3779848" cy="3676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4519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8153400" cy="1143000"/>
          </a:xfrm>
        </p:spPr>
        <p:txBody>
          <a:bodyPr>
            <a:normAutofit fontScale="90000"/>
          </a:bodyPr>
          <a:lstStyle/>
          <a:p>
            <a:r>
              <a:rPr lang="en-US" dirty="0" smtClean="0"/>
              <a:t>Fruit plantings are a long term investment</a:t>
            </a:r>
            <a:endParaRPr lang="en-US" dirty="0"/>
          </a:p>
        </p:txBody>
      </p:sp>
      <p:sp>
        <p:nvSpPr>
          <p:cNvPr id="3" name="Content Placeholder 2"/>
          <p:cNvSpPr>
            <a:spLocks noGrp="1"/>
          </p:cNvSpPr>
          <p:nvPr>
            <p:ph sz="half" idx="1"/>
          </p:nvPr>
        </p:nvSpPr>
        <p:spPr>
          <a:xfrm>
            <a:off x="685800" y="1798637"/>
            <a:ext cx="4343400" cy="4525963"/>
          </a:xfrm>
        </p:spPr>
        <p:txBody>
          <a:bodyPr>
            <a:normAutofit/>
          </a:bodyPr>
          <a:lstStyle/>
          <a:p>
            <a:r>
              <a:rPr lang="en-US" dirty="0" smtClean="0"/>
              <a:t>Before you begin</a:t>
            </a:r>
          </a:p>
          <a:p>
            <a:pPr lvl="1"/>
            <a:r>
              <a:rPr lang="en-US" dirty="0" smtClean="0"/>
              <a:t>Invest considerable effort into site selection</a:t>
            </a:r>
          </a:p>
          <a:p>
            <a:pPr lvl="1"/>
            <a:r>
              <a:rPr lang="en-US" dirty="0" smtClean="0"/>
              <a:t>Soil preparation</a:t>
            </a:r>
          </a:p>
          <a:p>
            <a:pPr lvl="1"/>
            <a:r>
              <a:rPr lang="en-US" dirty="0" smtClean="0"/>
              <a:t>and planting plans</a:t>
            </a:r>
          </a:p>
          <a:p>
            <a:r>
              <a:rPr lang="en-US" dirty="0" smtClean="0"/>
              <a:t>Before you order plants</a:t>
            </a:r>
          </a:p>
          <a:p>
            <a:pPr lvl="1"/>
            <a:r>
              <a:rPr lang="en-US" dirty="0" smtClean="0"/>
              <a:t>Learn about pollination needs</a:t>
            </a:r>
          </a:p>
          <a:p>
            <a:pPr lvl="1"/>
            <a:r>
              <a:rPr lang="en-US" dirty="0" smtClean="0"/>
              <a:t>Winter hardiness</a:t>
            </a:r>
          </a:p>
          <a:p>
            <a:pPr lvl="1"/>
            <a:r>
              <a:rPr lang="en-US" dirty="0" smtClean="0"/>
              <a:t>Susceptibility to pests</a:t>
            </a:r>
          </a:p>
          <a:p>
            <a:pPr lvl="1"/>
            <a:endParaRPr lang="en-US" dirty="0" smtClean="0"/>
          </a:p>
          <a:p>
            <a:endParaRPr lang="en-US" dirty="0" smtClean="0"/>
          </a:p>
          <a:p>
            <a:endParaRPr lang="en-US" dirty="0"/>
          </a:p>
        </p:txBody>
      </p:sp>
      <p:pic>
        <p:nvPicPr>
          <p:cNvPr id="7" name="Content Placeholder 6"/>
          <p:cNvPicPr>
            <a:picLocks noGrp="1" noChangeAspect="1"/>
          </p:cNvPicPr>
          <p:nvPr>
            <p:ph sz="half" idx="2"/>
          </p:nvPr>
        </p:nvPicPr>
        <p:blipFill>
          <a:blip r:embed="rId6" cstate="email">
            <a:extLst>
              <a:ext uri="{28A0092B-C50C-407E-A947-70E740481C1C}">
                <a14:useLocalDpi xmlns:a14="http://schemas.microsoft.com/office/drawing/2010/main"/>
              </a:ext>
            </a:extLst>
          </a:blip>
          <a:stretch>
            <a:fillRect/>
          </a:stretch>
        </p:blipFill>
        <p:spPr>
          <a:xfrm>
            <a:off x="5791200" y="1371600"/>
            <a:ext cx="3097369" cy="4127679"/>
          </a:xfrm>
        </p:spPr>
      </p:pic>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5622481"/>
      </p:ext>
    </p:extLst>
  </p:cSld>
  <p:clrMapOvr>
    <a:overrideClrMapping bg1="lt1" tx1="dk1" bg2="lt2" tx2="dk2" accent1="accent1" accent2="accent2" accent3="accent3" accent4="accent4" accent5="accent5" accent6="accent6" hlink="hlink" folHlink="folHlink"/>
  </p:clrMapOvr>
  <p:transition spd="slow" advTm="3157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26"/>
          <p:cNvSpPr>
            <a:spLocks noGrp="1" noChangeArrowheads="1"/>
          </p:cNvSpPr>
          <p:nvPr>
            <p:ph type="title"/>
          </p:nvPr>
        </p:nvSpPr>
        <p:spPr/>
        <p:txBody>
          <a:bodyPr/>
          <a:lstStyle/>
          <a:p>
            <a:r>
              <a:rPr lang="en-US" smtClean="0"/>
              <a:t>Thinning</a:t>
            </a:r>
            <a:endParaRPr lang="en-US" dirty="0" smtClean="0"/>
          </a:p>
        </p:txBody>
      </p:sp>
      <p:sp>
        <p:nvSpPr>
          <p:cNvPr id="21507" name="Rectangle 1027"/>
          <p:cNvSpPr>
            <a:spLocks noGrp="1" noChangeArrowheads="1"/>
          </p:cNvSpPr>
          <p:nvPr>
            <p:ph sz="half" idx="1"/>
          </p:nvPr>
        </p:nvSpPr>
        <p:spPr>
          <a:xfrm>
            <a:off x="685800" y="1600200"/>
            <a:ext cx="4876800" cy="4525963"/>
          </a:xfrm>
        </p:spPr>
        <p:txBody>
          <a:bodyPr/>
          <a:lstStyle/>
          <a:p>
            <a:r>
              <a:rPr lang="en-US" dirty="0"/>
              <a:t>To increase fruit </a:t>
            </a:r>
            <a:r>
              <a:rPr lang="en-US" dirty="0" smtClean="0"/>
              <a:t>size</a:t>
            </a:r>
          </a:p>
          <a:p>
            <a:r>
              <a:rPr lang="en-US" dirty="0"/>
              <a:t>To obtain annual </a:t>
            </a:r>
            <a:r>
              <a:rPr lang="en-US" dirty="0" smtClean="0"/>
              <a:t>production</a:t>
            </a:r>
          </a:p>
          <a:p>
            <a:r>
              <a:rPr lang="en-US" dirty="0"/>
              <a:t>To improve fruit </a:t>
            </a:r>
            <a:r>
              <a:rPr lang="en-US" dirty="0" smtClean="0"/>
              <a:t>quality</a:t>
            </a:r>
          </a:p>
          <a:p>
            <a:r>
              <a:rPr lang="en-US" dirty="0"/>
              <a:t>To avoid tree breakage</a:t>
            </a:r>
            <a:endParaRPr lang="en-US" dirty="0" smtClean="0"/>
          </a:p>
        </p:txBody>
      </p:sp>
      <p:pic>
        <p:nvPicPr>
          <p:cNvPr id="12" name="Picture 2" descr="C:\Users\wahle\Pictures\Tree Fruit\Pome Fruit\Apple\Effect of Thinners on Apple 18.JPG"/>
          <p:cNvPicPr>
            <a:picLocks noGrp="1" noChangeAspect="1" noChangeArrowheads="1"/>
          </p:cNvPicPr>
          <p:nvPr>
            <p:ph sz="half" idx="2"/>
          </p:nvPr>
        </p:nvPicPr>
        <p:blipFill>
          <a:blip r:embed="rId5" cstate="screen">
            <a:extLst>
              <a:ext uri="{28A0092B-C50C-407E-A947-70E740481C1C}">
                <a14:useLocalDpi xmlns:a14="http://schemas.microsoft.com/office/drawing/2010/main"/>
              </a:ext>
            </a:extLst>
          </a:blip>
          <a:srcRect/>
          <a:stretch>
            <a:fillRect/>
          </a:stretch>
        </p:blipFill>
        <p:spPr bwMode="auto">
          <a:xfrm rot="5400000">
            <a:off x="5054894" y="1955506"/>
            <a:ext cx="4043013" cy="3027602"/>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p:transition spd="slow" advTm="2600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p:cNvSpPr>
            <a:spLocks noGrp="1" noChangeArrowheads="1"/>
          </p:cNvSpPr>
          <p:nvPr>
            <p:ph type="title"/>
          </p:nvPr>
        </p:nvSpPr>
        <p:spPr/>
        <p:txBody>
          <a:bodyPr/>
          <a:lstStyle/>
          <a:p>
            <a:pPr eaLnBrk="1" hangingPunct="1"/>
            <a:r>
              <a:rPr lang="en-US" smtClean="0"/>
              <a:t>Methods of Thinning</a:t>
            </a:r>
          </a:p>
        </p:txBody>
      </p:sp>
      <p:sp>
        <p:nvSpPr>
          <p:cNvPr id="2" name="Text Placeholder 1"/>
          <p:cNvSpPr>
            <a:spLocks noGrp="1"/>
          </p:cNvSpPr>
          <p:nvPr>
            <p:ph type="body" sz="half" idx="1"/>
          </p:nvPr>
        </p:nvSpPr>
        <p:spPr>
          <a:xfrm>
            <a:off x="685800" y="1828800"/>
            <a:ext cx="4419600" cy="4114800"/>
          </a:xfrm>
        </p:spPr>
        <p:txBody>
          <a:bodyPr/>
          <a:lstStyle/>
          <a:p>
            <a:r>
              <a:rPr lang="en-US" sz="2000" dirty="0"/>
              <a:t>Hand thinning </a:t>
            </a:r>
            <a:endParaRPr lang="en-US" sz="2000" dirty="0" smtClean="0"/>
          </a:p>
          <a:p>
            <a:r>
              <a:rPr lang="en-US" sz="2000" dirty="0" smtClean="0"/>
              <a:t>Mechanical removal (peach only)</a:t>
            </a:r>
          </a:p>
          <a:p>
            <a:pPr lvl="1"/>
            <a:r>
              <a:rPr lang="en-US" sz="1600" dirty="0" smtClean="0"/>
              <a:t>Rope, string, club</a:t>
            </a:r>
            <a:endParaRPr lang="en-US" sz="1600" dirty="0"/>
          </a:p>
          <a:p>
            <a:r>
              <a:rPr lang="en-US" sz="2000" dirty="0" smtClean="0"/>
              <a:t>Chemical (apple only)</a:t>
            </a:r>
            <a:endParaRPr lang="en-US" sz="2000" dirty="0"/>
          </a:p>
          <a:p>
            <a:pPr marL="0" indent="0">
              <a:buNone/>
            </a:pPr>
            <a:endParaRPr lang="en-US" dirty="0"/>
          </a:p>
        </p:txBody>
      </p:sp>
      <p:pic>
        <p:nvPicPr>
          <p:cNvPr id="2052" name="Picture 4" descr="C:\Users\wahle\Pictures\Tree Fruit\Stone Fruits\Peach\Peach Crop 2010 Before Thinning.JPG"/>
          <p:cNvPicPr>
            <a:picLocks noGrp="1" noChangeAspect="1" noChangeArrowheads="1"/>
          </p:cNvPicPr>
          <p:nvPr>
            <p:ph sz="quarter" idx="2"/>
          </p:nvPr>
        </p:nvPicPr>
        <p:blipFill>
          <a:blip r:embed="rId5" cstate="screen">
            <a:extLst>
              <a:ext uri="{28A0092B-C50C-407E-A947-70E740481C1C}">
                <a14:useLocalDpi xmlns:a14="http://schemas.microsoft.com/office/drawing/2010/main"/>
              </a:ext>
            </a:extLst>
          </a:blip>
          <a:srcRect/>
          <a:stretch>
            <a:fillRect/>
          </a:stretch>
        </p:blipFill>
        <p:spPr bwMode="auto">
          <a:xfrm rot="5400000">
            <a:off x="5257800" y="167640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wahle\Pictures\Tree Fruit\Stone Fruits\Peach\Thinned Peaches on Ground 2.JPG"/>
          <p:cNvPicPr>
            <a:picLocks noGrp="1" noChangeAspect="1" noChangeArrowheads="1"/>
          </p:cNvPicPr>
          <p:nvPr>
            <p:ph sz="quarter" idx="3"/>
          </p:nvPr>
        </p:nvPicPr>
        <p:blipFill>
          <a:blip r:embed="rId6" cstate="screen">
            <a:extLst>
              <a:ext uri="{28A0092B-C50C-407E-A947-70E740481C1C}">
                <a14:useLocalDpi xmlns:a14="http://schemas.microsoft.com/office/drawing/2010/main"/>
              </a:ext>
            </a:extLst>
          </a:blip>
          <a:srcRect/>
          <a:stretch>
            <a:fillRect/>
          </a:stretch>
        </p:blipFill>
        <p:spPr bwMode="auto">
          <a:xfrm>
            <a:off x="990600" y="3581400"/>
            <a:ext cx="3429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wahle\Pictures\Tree Fruit\Orchards\Tom Ringhausens\Tom Ringhausen 052908 Clubbing Peaches 1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6200000">
            <a:off x="4343400" y="4495799"/>
            <a:ext cx="2438401" cy="1828802"/>
          </a:xfrm>
          <a:prstGeom prst="rect">
            <a:avLst/>
          </a:prstGeom>
          <a:noFill/>
          <a:extLst>
            <a:ext uri="{909E8E84-426E-40DD-AFC4-6F175D3DCCD1}">
              <a14:hiddenFill xmlns:a14="http://schemas.microsoft.com/office/drawing/2010/main">
                <a:solidFill>
                  <a:srgbClr val="FFFFFF"/>
                </a:solidFill>
              </a14:hiddenFill>
            </a:ext>
          </a:extLst>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cSld>
  <p:clrMapOvr>
    <a:masterClrMapping/>
  </p:clrMapOvr>
  <p:transition spd="slow" advTm="10862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0200" y="1447800"/>
            <a:ext cx="3352800" cy="2514600"/>
          </a:xfrm>
          <a:prstGeom prst="rect">
            <a:avLst/>
          </a:prstGeom>
        </p:spPr>
      </p:pic>
      <p:sp>
        <p:nvSpPr>
          <p:cNvPr id="2" name="Title 1"/>
          <p:cNvSpPr>
            <a:spLocks noGrp="1"/>
          </p:cNvSpPr>
          <p:nvPr>
            <p:ph type="title"/>
          </p:nvPr>
        </p:nvSpPr>
        <p:spPr/>
        <p:txBody>
          <a:bodyPr/>
          <a:lstStyle/>
          <a:p>
            <a:r>
              <a:rPr lang="en-US" dirty="0" smtClean="0"/>
              <a:t>Bloom thinning peach </a:t>
            </a:r>
            <a:endParaRPr lang="en-US" dirty="0"/>
          </a:p>
        </p:txBody>
      </p:sp>
      <p:pic>
        <p:nvPicPr>
          <p:cNvPr id="5" name="Content Placeholder 4"/>
          <p:cNvPicPr>
            <a:picLocks noGrp="1" noChangeAspect="1"/>
          </p:cNvPicPr>
          <p:nvPr>
            <p:ph sz="half" idx="2"/>
          </p:nvPr>
        </p:nvPicPr>
        <p:blipFill>
          <a:blip r:embed="rId6" cstate="screen">
            <a:extLst>
              <a:ext uri="{28A0092B-C50C-407E-A947-70E740481C1C}">
                <a14:useLocalDpi xmlns:a14="http://schemas.microsoft.com/office/drawing/2010/main"/>
              </a:ext>
            </a:extLst>
          </a:blip>
          <a:stretch>
            <a:fillRect/>
          </a:stretch>
        </p:blipFill>
        <p:spPr>
          <a:xfrm rot="16200000">
            <a:off x="5024438" y="3362171"/>
            <a:ext cx="2476500" cy="1857375"/>
          </a:xfrm>
        </p:spPr>
      </p:pic>
      <p:pic>
        <p:nvPicPr>
          <p:cNvPr id="4098" name="Picture 2" descr="https://encrypted-tbn2.gstatic.com/images?q=tbn:ANd9GcRAgqtDN3rAtfWYNCzRLtwb9KKkaU6MEMlkIcDF5xyoBuQ6U9e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362200" y="3052608"/>
            <a:ext cx="2790825" cy="16383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8200" y="4495800"/>
            <a:ext cx="3429000" cy="2050677"/>
          </a:xfrm>
          <a:prstGeom prst="rect">
            <a:avLst/>
          </a:prstGeom>
        </p:spPr>
      </p:pic>
      <p:sp>
        <p:nvSpPr>
          <p:cNvPr id="9" name="Content Placeholder 8"/>
          <p:cNvSpPr>
            <a:spLocks noGrp="1"/>
          </p:cNvSpPr>
          <p:nvPr>
            <p:ph sz="half" idx="1"/>
          </p:nvPr>
        </p:nvSpPr>
        <p:spPr/>
        <p:txBody>
          <a:bodyPr/>
          <a:lstStyle/>
          <a:p>
            <a:r>
              <a:rPr lang="en-US" dirty="0" smtClean="0"/>
              <a:t>Ropes</a:t>
            </a:r>
          </a:p>
          <a:p>
            <a:r>
              <a:rPr lang="en-US" dirty="0" smtClean="0"/>
              <a:t>Strings</a:t>
            </a: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733588809"/>
      </p:ext>
    </p:extLst>
  </p:cSld>
  <p:clrMapOvr>
    <a:masterClrMapping/>
  </p:clrMapOvr>
  <p:transition spd="slow" advTm="2798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5"/>
          <p:cNvSpPr>
            <a:spLocks noGrp="1" noChangeArrowheads="1"/>
          </p:cNvSpPr>
          <p:nvPr>
            <p:ph type="title"/>
          </p:nvPr>
        </p:nvSpPr>
        <p:spPr>
          <a:noFill/>
          <a:effectLst>
            <a:outerShdw dist="35921" dir="2700000" algn="ctr" rotWithShape="0">
              <a:schemeClr val="bg2"/>
            </a:outerShdw>
          </a:effectLst>
        </p:spPr>
        <p:txBody>
          <a:bodyPr>
            <a:normAutofit/>
          </a:bodyPr>
          <a:lstStyle/>
          <a:p>
            <a:r>
              <a:rPr lang="en-US" sz="4800" dirty="0" smtClean="0">
                <a:latin typeface="Arial" charset="0"/>
              </a:rPr>
              <a:t>Chemical thinning of apples</a:t>
            </a:r>
            <a:endParaRPr lang="en-US" sz="4800" b="0" dirty="0" smtClean="0">
              <a:latin typeface="Arial" charset="0"/>
            </a:endParaRPr>
          </a:p>
        </p:txBody>
      </p:sp>
      <p:pic>
        <p:nvPicPr>
          <p:cNvPr id="3" name="Content Placeholder 2"/>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rot="5400000">
            <a:off x="2044665" y="2359852"/>
            <a:ext cx="4858015" cy="3643511"/>
          </a:xfr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22702153"/>
      </p:ext>
    </p:extLst>
  </p:cSld>
  <p:clrMapOvr>
    <a:masterClrMapping/>
  </p:clrMapOvr>
  <p:transition advTm="97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r>
              <a:rPr lang="en-US" smtClean="0">
                <a:latin typeface="Arial" charset="0"/>
              </a:rPr>
              <a:t>Publications</a:t>
            </a:r>
            <a:endParaRPr lang="en-US" sz="4000" smtClean="0">
              <a:latin typeface="Arial" charset="0"/>
            </a:endParaRPr>
          </a:p>
        </p:txBody>
      </p:sp>
      <p:sp>
        <p:nvSpPr>
          <p:cNvPr id="209923" name="Rectangle 3"/>
          <p:cNvSpPr>
            <a:spLocks noGrp="1" noChangeArrowheads="1"/>
          </p:cNvSpPr>
          <p:nvPr>
            <p:ph idx="1"/>
          </p:nvPr>
        </p:nvSpPr>
        <p:spPr>
          <a:xfrm>
            <a:off x="704850" y="1600200"/>
            <a:ext cx="4019550" cy="4525963"/>
          </a:xfrm>
        </p:spPr>
        <p:txBody>
          <a:bodyPr/>
          <a:lstStyle/>
          <a:p>
            <a:pPr>
              <a:lnSpc>
                <a:spcPct val="80000"/>
              </a:lnSpc>
              <a:buFontTx/>
              <a:buNone/>
            </a:pPr>
            <a:r>
              <a:rPr lang="en-US" sz="2400" dirty="0" smtClean="0">
                <a:latin typeface="Arial" charset="0"/>
              </a:rPr>
              <a:t>Apple Thinning Guide</a:t>
            </a:r>
          </a:p>
          <a:p>
            <a:pPr lvl="1">
              <a:lnSpc>
                <a:spcPct val="80000"/>
              </a:lnSpc>
              <a:buFontTx/>
              <a:buNone/>
            </a:pPr>
            <a:r>
              <a:rPr lang="en-US" sz="1600" dirty="0" smtClean="0">
                <a:latin typeface="Arial" charset="0"/>
              </a:rPr>
              <a:t>by Philip </a:t>
            </a:r>
            <a:r>
              <a:rPr lang="en-US" sz="1600" dirty="0" err="1" smtClean="0">
                <a:latin typeface="Arial" charset="0"/>
              </a:rPr>
              <a:t>Schwallier</a:t>
            </a:r>
            <a:endParaRPr lang="en-US" sz="1600" dirty="0" smtClean="0">
              <a:latin typeface="Arial" charset="0"/>
            </a:endParaRPr>
          </a:p>
          <a:p>
            <a:pPr>
              <a:lnSpc>
                <a:spcPct val="80000"/>
              </a:lnSpc>
              <a:buFontTx/>
              <a:buNone/>
            </a:pPr>
            <a:endParaRPr lang="en-US" sz="1800" dirty="0" smtClean="0">
              <a:latin typeface="Arial" charset="0"/>
            </a:endParaRPr>
          </a:p>
          <a:p>
            <a:pPr>
              <a:lnSpc>
                <a:spcPct val="80000"/>
              </a:lnSpc>
              <a:buFontTx/>
              <a:buNone/>
            </a:pPr>
            <a:r>
              <a:rPr lang="en-US" sz="1800" dirty="0" smtClean="0">
                <a:latin typeface="Arial" charset="0"/>
              </a:rPr>
              <a:t>Available from:</a:t>
            </a:r>
          </a:p>
          <a:p>
            <a:pPr>
              <a:lnSpc>
                <a:spcPct val="80000"/>
              </a:lnSpc>
              <a:buFontTx/>
              <a:buNone/>
            </a:pPr>
            <a:endParaRPr lang="en-US" sz="1800" dirty="0" smtClean="0">
              <a:latin typeface="Arial" charset="0"/>
            </a:endParaRPr>
          </a:p>
          <a:p>
            <a:pPr>
              <a:lnSpc>
                <a:spcPct val="80000"/>
              </a:lnSpc>
              <a:buFontTx/>
              <a:buNone/>
            </a:pPr>
            <a:r>
              <a:rPr lang="en-US" sz="1800" dirty="0" smtClean="0">
                <a:latin typeface="Arial" charset="0"/>
              </a:rPr>
              <a:t>Great American Media Services</a:t>
            </a:r>
          </a:p>
          <a:p>
            <a:pPr>
              <a:lnSpc>
                <a:spcPct val="80000"/>
              </a:lnSpc>
              <a:buFontTx/>
              <a:buNone/>
            </a:pPr>
            <a:r>
              <a:rPr lang="en-US" sz="1800" dirty="0" smtClean="0">
                <a:latin typeface="Arial" charset="0"/>
              </a:rPr>
              <a:t>343 South Union Street</a:t>
            </a:r>
          </a:p>
          <a:p>
            <a:pPr>
              <a:lnSpc>
                <a:spcPct val="80000"/>
              </a:lnSpc>
              <a:buFontTx/>
              <a:buNone/>
            </a:pPr>
            <a:r>
              <a:rPr lang="en-US" sz="1800" dirty="0" smtClean="0">
                <a:latin typeface="Arial" charset="0"/>
              </a:rPr>
              <a:t>Sparta, MI  49345</a:t>
            </a:r>
          </a:p>
          <a:p>
            <a:pPr>
              <a:lnSpc>
                <a:spcPct val="80000"/>
              </a:lnSpc>
              <a:buNone/>
            </a:pPr>
            <a:endParaRPr lang="en-US" sz="1800" dirty="0">
              <a:latin typeface="Arial" charset="0"/>
            </a:endParaRPr>
          </a:p>
          <a:p>
            <a:pPr>
              <a:lnSpc>
                <a:spcPct val="80000"/>
              </a:lnSpc>
              <a:buNone/>
            </a:pPr>
            <a:r>
              <a:rPr lang="en-US" sz="1800" dirty="0" smtClean="0">
                <a:latin typeface="Arial" charset="0"/>
              </a:rPr>
              <a:t>$12.00 (includes shipping)</a:t>
            </a:r>
            <a:endParaRPr lang="en-US" sz="1800" dirty="0">
              <a:latin typeface="Arial" charset="0"/>
            </a:endParaRPr>
          </a:p>
          <a:p>
            <a:pPr>
              <a:lnSpc>
                <a:spcPct val="80000"/>
              </a:lnSpc>
              <a:buFontTx/>
              <a:buNone/>
            </a:pPr>
            <a:endParaRPr lang="en-US" sz="1800" dirty="0" smtClean="0">
              <a:latin typeface="Arial" charset="0"/>
            </a:endParaRPr>
          </a:p>
          <a:p>
            <a:pPr>
              <a:lnSpc>
                <a:spcPct val="80000"/>
              </a:lnSpc>
              <a:buFontTx/>
              <a:buNone/>
            </a:pPr>
            <a:r>
              <a:rPr lang="en-US" sz="1800" dirty="0" smtClean="0">
                <a:latin typeface="Arial" charset="0"/>
              </a:rPr>
              <a:t>To order, contact Kim Meyers at </a:t>
            </a:r>
          </a:p>
          <a:p>
            <a:pPr>
              <a:lnSpc>
                <a:spcPct val="80000"/>
              </a:lnSpc>
              <a:buFontTx/>
              <a:buNone/>
            </a:pPr>
            <a:r>
              <a:rPr lang="en-US" sz="1800" dirty="0" smtClean="0">
                <a:latin typeface="Arial" charset="0"/>
              </a:rPr>
              <a:t>616-887-9008 or</a:t>
            </a:r>
            <a:endParaRPr lang="en-US" sz="1800" dirty="0">
              <a:latin typeface="Arial" charset="0"/>
            </a:endParaRPr>
          </a:p>
          <a:p>
            <a:pPr>
              <a:lnSpc>
                <a:spcPct val="80000"/>
              </a:lnSpc>
              <a:buFontTx/>
              <a:buNone/>
            </a:pPr>
            <a:r>
              <a:rPr lang="en-US" sz="1600" dirty="0" smtClean="0">
                <a:latin typeface="Arial" charset="0"/>
                <a:hlinkClick r:id="rId5"/>
              </a:rPr>
              <a:t>kmeyers@greatamericanpublkush.com</a:t>
            </a:r>
            <a:endParaRPr lang="en-US" sz="1600" dirty="0" smtClean="0">
              <a:latin typeface="Arial" charset="0"/>
            </a:endParaRPr>
          </a:p>
        </p:txBody>
      </p:sp>
      <p:sp>
        <p:nvSpPr>
          <p:cNvPr id="209924" name="Rectangle 4"/>
          <p:cNvSpPr>
            <a:spLocks noGrp="1" noChangeArrowheads="1"/>
          </p:cNvSpPr>
          <p:nvPr>
            <p:ph type="body" sz="half" idx="4294967295"/>
          </p:nvPr>
        </p:nvSpPr>
        <p:spPr>
          <a:xfrm>
            <a:off x="4648200" y="685800"/>
            <a:ext cx="4337050" cy="4525963"/>
          </a:xfrm>
        </p:spPr>
        <p:txBody>
          <a:bodyPr>
            <a:normAutofit lnSpcReduction="10000"/>
          </a:bodyPr>
          <a:lstStyle/>
          <a:p>
            <a:pPr>
              <a:lnSpc>
                <a:spcPct val="80000"/>
              </a:lnSpc>
              <a:buFontTx/>
              <a:buNone/>
            </a:pPr>
            <a:r>
              <a:rPr lang="en-US" sz="2400" dirty="0" smtClean="0">
                <a:latin typeface="Arial" charset="0"/>
              </a:rPr>
              <a:t>Pennsylvania Tree Fruit Production Guide</a:t>
            </a:r>
          </a:p>
          <a:p>
            <a:pPr>
              <a:lnSpc>
                <a:spcPct val="80000"/>
              </a:lnSpc>
              <a:buFontTx/>
              <a:buNone/>
            </a:pPr>
            <a:endParaRPr lang="en-US" sz="2000" dirty="0" smtClean="0">
              <a:latin typeface="Arial" charset="0"/>
            </a:endParaRPr>
          </a:p>
          <a:p>
            <a:pPr>
              <a:lnSpc>
                <a:spcPct val="80000"/>
              </a:lnSpc>
              <a:buFontTx/>
              <a:buNone/>
            </a:pPr>
            <a:r>
              <a:rPr lang="en-US" sz="1800" dirty="0" smtClean="0">
                <a:latin typeface="Arial" charset="0"/>
              </a:rPr>
              <a:t>Available from:</a:t>
            </a:r>
          </a:p>
          <a:p>
            <a:pPr>
              <a:lnSpc>
                <a:spcPct val="80000"/>
              </a:lnSpc>
              <a:buFontTx/>
              <a:buNone/>
            </a:pPr>
            <a:endParaRPr lang="en-US" sz="1800" dirty="0" smtClean="0">
              <a:latin typeface="Arial" charset="0"/>
            </a:endParaRPr>
          </a:p>
          <a:p>
            <a:pPr>
              <a:lnSpc>
                <a:spcPct val="80000"/>
              </a:lnSpc>
              <a:buFontTx/>
              <a:buNone/>
            </a:pPr>
            <a:r>
              <a:rPr lang="en-US" sz="1800" dirty="0">
                <a:latin typeface="Arial" charset="0"/>
              </a:rPr>
              <a:t>Publications Distribution Center</a:t>
            </a:r>
          </a:p>
          <a:p>
            <a:pPr>
              <a:lnSpc>
                <a:spcPct val="80000"/>
              </a:lnSpc>
              <a:buFontTx/>
              <a:buNone/>
            </a:pPr>
            <a:r>
              <a:rPr lang="en-US" sz="1800" dirty="0">
                <a:latin typeface="Arial" charset="0"/>
              </a:rPr>
              <a:t>College of Agricultural Sciences</a:t>
            </a:r>
          </a:p>
          <a:p>
            <a:pPr>
              <a:lnSpc>
                <a:spcPct val="80000"/>
              </a:lnSpc>
              <a:buFontTx/>
              <a:buNone/>
            </a:pPr>
            <a:r>
              <a:rPr lang="en-US" sz="1800" dirty="0">
                <a:latin typeface="Arial" charset="0"/>
              </a:rPr>
              <a:t>The Pennsylvania State University</a:t>
            </a:r>
          </a:p>
          <a:p>
            <a:pPr>
              <a:lnSpc>
                <a:spcPct val="80000"/>
              </a:lnSpc>
              <a:buFontTx/>
              <a:buNone/>
            </a:pPr>
            <a:r>
              <a:rPr lang="en-US" sz="1800" dirty="0">
                <a:latin typeface="Arial" charset="0"/>
              </a:rPr>
              <a:t>112 Agricultural Administration Building</a:t>
            </a:r>
          </a:p>
          <a:p>
            <a:pPr>
              <a:lnSpc>
                <a:spcPct val="80000"/>
              </a:lnSpc>
              <a:buFontTx/>
              <a:buNone/>
            </a:pPr>
            <a:r>
              <a:rPr lang="en-US" sz="1800" dirty="0">
                <a:latin typeface="Arial" charset="0"/>
              </a:rPr>
              <a:t>University Park, PA 16802-2602</a:t>
            </a:r>
          </a:p>
          <a:p>
            <a:pPr>
              <a:lnSpc>
                <a:spcPct val="80000"/>
              </a:lnSpc>
              <a:buFontTx/>
              <a:buNone/>
            </a:pPr>
            <a:r>
              <a:rPr lang="en-US" sz="1800" dirty="0">
                <a:latin typeface="Arial" charset="0"/>
              </a:rPr>
              <a:t>Phone: 877-345-0691</a:t>
            </a:r>
          </a:p>
          <a:p>
            <a:pPr>
              <a:lnSpc>
                <a:spcPct val="80000"/>
              </a:lnSpc>
              <a:buFontTx/>
              <a:buNone/>
            </a:pPr>
            <a:r>
              <a:rPr lang="en-US" sz="1800" dirty="0">
                <a:latin typeface="Arial" charset="0"/>
              </a:rPr>
              <a:t>E-mail: </a:t>
            </a:r>
            <a:r>
              <a:rPr lang="en-US" sz="1800" dirty="0" smtClean="0">
                <a:latin typeface="Arial" charset="0"/>
                <a:hlinkClick r:id="rId6"/>
              </a:rPr>
              <a:t>AgPubsDist@psu.edu</a:t>
            </a:r>
            <a:r>
              <a:rPr lang="en-US" sz="1800" dirty="0" smtClean="0">
                <a:latin typeface="Arial" charset="0"/>
              </a:rPr>
              <a:t> </a:t>
            </a:r>
            <a:endParaRPr lang="en-US" sz="1800" dirty="0">
              <a:latin typeface="Arial" charset="0"/>
            </a:endParaRPr>
          </a:p>
          <a:p>
            <a:pPr>
              <a:lnSpc>
                <a:spcPct val="80000"/>
              </a:lnSpc>
              <a:buFontTx/>
              <a:buNone/>
            </a:pPr>
            <a:endParaRPr lang="en-US" sz="1800" dirty="0" smtClean="0">
              <a:latin typeface="Arial" charset="0"/>
            </a:endParaRPr>
          </a:p>
          <a:p>
            <a:pPr>
              <a:lnSpc>
                <a:spcPct val="80000"/>
              </a:lnSpc>
              <a:buFontTx/>
              <a:buNone/>
            </a:pPr>
            <a:r>
              <a:rPr lang="en-US" sz="1800" dirty="0" smtClean="0">
                <a:latin typeface="Arial" charset="0"/>
              </a:rPr>
              <a:t>Hard </a:t>
            </a:r>
            <a:r>
              <a:rPr lang="en-US" sz="1800" dirty="0">
                <a:latin typeface="Arial" charset="0"/>
              </a:rPr>
              <a:t>Copy: $35.00 + shipping</a:t>
            </a:r>
          </a:p>
          <a:p>
            <a:pPr>
              <a:lnSpc>
                <a:spcPct val="80000"/>
              </a:lnSpc>
              <a:buFontTx/>
              <a:buNone/>
            </a:pPr>
            <a:r>
              <a:rPr lang="en-US" sz="1800" dirty="0" smtClean="0">
                <a:latin typeface="Arial" charset="0"/>
              </a:rPr>
              <a:t>Electronic </a:t>
            </a:r>
            <a:r>
              <a:rPr lang="en-US" sz="1800" dirty="0">
                <a:latin typeface="Arial" charset="0"/>
              </a:rPr>
              <a:t>(PDF) Version: $30.00</a:t>
            </a:r>
            <a:endParaRPr lang="en-US" sz="1800" dirty="0" smtClean="0">
              <a:latin typeface="Arial" charset="0"/>
            </a:endParaRPr>
          </a:p>
          <a:p>
            <a:pPr>
              <a:lnSpc>
                <a:spcPct val="80000"/>
              </a:lnSpc>
              <a:buFontTx/>
              <a:buNone/>
            </a:pPr>
            <a:endParaRPr lang="en-US" sz="1800" dirty="0" smtClean="0">
              <a:latin typeface="Arial" charset="0"/>
            </a:endParaRPr>
          </a:p>
          <a:p>
            <a:pPr>
              <a:lnSpc>
                <a:spcPct val="80000"/>
              </a:lnSpc>
              <a:buFontTx/>
              <a:buNone/>
            </a:pPr>
            <a:r>
              <a:rPr lang="en-US" sz="1800" dirty="0" smtClean="0">
                <a:latin typeface="Arial" charset="0"/>
              </a:rPr>
              <a:t>Further details: </a:t>
            </a:r>
            <a:r>
              <a:rPr lang="en-US" sz="1800" dirty="0" smtClean="0">
                <a:latin typeface="Arial" charset="0"/>
                <a:hlinkClick r:id="rId7"/>
              </a:rPr>
              <a:t>http://tfpg.cas.psu.edu/</a:t>
            </a:r>
            <a:endParaRPr lang="en-US" sz="1800" dirty="0" smtClean="0">
              <a:latin typeface="Arial" charset="0"/>
            </a:endParaRPr>
          </a:p>
          <a:p>
            <a:pPr>
              <a:lnSpc>
                <a:spcPct val="80000"/>
              </a:lnSpc>
              <a:buFontTx/>
              <a:buNone/>
            </a:pPr>
            <a:endParaRPr lang="en-US" sz="1800" dirty="0">
              <a:latin typeface="Arial" charset="0"/>
            </a:endParaRPr>
          </a:p>
          <a:p>
            <a:pPr>
              <a:lnSpc>
                <a:spcPct val="80000"/>
              </a:lnSpc>
              <a:buFontTx/>
              <a:buNone/>
            </a:pPr>
            <a:endParaRPr lang="en-US" sz="1800" dirty="0" smtClean="0">
              <a:latin typeface="Arial"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629969410"/>
      </p:ext>
    </p:extLst>
  </p:cSld>
  <p:clrMapOvr>
    <a:masterClrMapping/>
  </p:clrMapOvr>
  <p:transition spd="slow" advTm="2843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26"/>
          <p:cNvSpPr>
            <a:spLocks noGrp="1" noChangeArrowheads="1"/>
          </p:cNvSpPr>
          <p:nvPr>
            <p:ph type="title"/>
          </p:nvPr>
        </p:nvSpPr>
        <p:spPr/>
        <p:txBody>
          <a:bodyPr/>
          <a:lstStyle/>
          <a:p>
            <a:pPr eaLnBrk="1" hangingPunct="1"/>
            <a:r>
              <a:rPr lang="en-US" smtClean="0">
                <a:latin typeface="Arial" charset="0"/>
              </a:rPr>
              <a:t>Thinning Materials</a:t>
            </a:r>
          </a:p>
        </p:txBody>
      </p:sp>
      <p:sp>
        <p:nvSpPr>
          <p:cNvPr id="30734" name="Rectangle 14"/>
          <p:cNvSpPr>
            <a:spLocks noGrp="1" noChangeArrowheads="1"/>
          </p:cNvSpPr>
          <p:nvPr>
            <p:ph idx="1"/>
          </p:nvPr>
        </p:nvSpPr>
        <p:spPr>
          <a:xfrm>
            <a:off x="2057400" y="1600200"/>
            <a:ext cx="5791200" cy="4525963"/>
          </a:xfrm>
        </p:spPr>
        <p:txBody>
          <a:bodyPr/>
          <a:lstStyle/>
          <a:p>
            <a:r>
              <a:rPr lang="es-ES" dirty="0" smtClean="0">
                <a:latin typeface="Arial" charset="0"/>
              </a:rPr>
              <a:t>Lime </a:t>
            </a:r>
            <a:r>
              <a:rPr lang="es-ES" dirty="0" err="1" smtClean="0">
                <a:latin typeface="Arial" charset="0"/>
              </a:rPr>
              <a:t>sulfur</a:t>
            </a:r>
            <a:r>
              <a:rPr lang="es-ES" dirty="0" smtClean="0">
                <a:latin typeface="Arial" charset="0"/>
              </a:rPr>
              <a:t> (</a:t>
            </a:r>
            <a:r>
              <a:rPr lang="es-ES" dirty="0" err="1" smtClean="0">
                <a:latin typeface="Arial" charset="0"/>
              </a:rPr>
              <a:t>organic</a:t>
            </a:r>
            <a:r>
              <a:rPr lang="es-ES" dirty="0" smtClean="0">
                <a:latin typeface="Arial" charset="0"/>
              </a:rPr>
              <a:t>)</a:t>
            </a:r>
          </a:p>
          <a:p>
            <a:r>
              <a:rPr lang="es-ES" dirty="0" smtClean="0">
                <a:latin typeface="Arial" charset="0"/>
              </a:rPr>
              <a:t>NAD </a:t>
            </a:r>
            <a:r>
              <a:rPr lang="es-ES" sz="2000" dirty="0" smtClean="0">
                <a:latin typeface="Arial" charset="0"/>
              </a:rPr>
              <a:t>(</a:t>
            </a:r>
            <a:r>
              <a:rPr lang="es-ES" sz="2000" dirty="0" err="1" smtClean="0">
                <a:latin typeface="Arial" charset="0"/>
              </a:rPr>
              <a:t>Amid-thin</a:t>
            </a:r>
            <a:r>
              <a:rPr lang="es-ES" sz="2000" dirty="0" smtClean="0">
                <a:latin typeface="Arial" charset="0"/>
                <a:cs typeface="Arial" charset="0"/>
              </a:rPr>
              <a:t>® W)</a:t>
            </a:r>
          </a:p>
          <a:p>
            <a:r>
              <a:rPr lang="es-ES" dirty="0" smtClean="0">
                <a:latin typeface="Arial" charset="0"/>
              </a:rPr>
              <a:t>NAA </a:t>
            </a:r>
            <a:r>
              <a:rPr lang="es-ES" sz="2000" dirty="0" smtClean="0">
                <a:latin typeface="Arial" charset="0"/>
              </a:rPr>
              <a:t>(K-Salt™ </a:t>
            </a:r>
            <a:r>
              <a:rPr lang="es-ES" sz="2000" dirty="0" err="1" smtClean="0">
                <a:latin typeface="Arial" charset="0"/>
              </a:rPr>
              <a:t>Fruit</a:t>
            </a:r>
            <a:r>
              <a:rPr lang="es-ES" sz="2000" dirty="0" smtClean="0">
                <a:latin typeface="Arial" charset="0"/>
              </a:rPr>
              <a:t> </a:t>
            </a:r>
            <a:r>
              <a:rPr lang="es-ES" sz="2000" dirty="0" err="1" smtClean="0">
                <a:latin typeface="Arial" charset="0"/>
              </a:rPr>
              <a:t>Fix</a:t>
            </a:r>
            <a:r>
              <a:rPr lang="es-ES" sz="2000" dirty="0" smtClean="0">
                <a:latin typeface="Arial" charset="0"/>
              </a:rPr>
              <a:t>™ 200)</a:t>
            </a:r>
          </a:p>
          <a:p>
            <a:r>
              <a:rPr lang="es-ES" dirty="0" smtClean="0">
                <a:latin typeface="Arial" charset="0"/>
              </a:rPr>
              <a:t>6-BA </a:t>
            </a:r>
            <a:r>
              <a:rPr lang="es-ES" sz="2000" dirty="0" smtClean="0">
                <a:latin typeface="Arial" charset="0"/>
              </a:rPr>
              <a:t>(</a:t>
            </a:r>
            <a:r>
              <a:rPr lang="es-ES" sz="2000" dirty="0" err="1" smtClean="0">
                <a:latin typeface="Arial" charset="0"/>
              </a:rPr>
              <a:t>MaxCel</a:t>
            </a:r>
            <a:r>
              <a:rPr lang="es-ES" sz="2000" dirty="0" smtClean="0">
                <a:latin typeface="Arial" charset="0"/>
                <a:cs typeface="Arial" charset="0"/>
              </a:rPr>
              <a:t>®</a:t>
            </a:r>
            <a:r>
              <a:rPr lang="es-ES" sz="2000" dirty="0" smtClean="0">
                <a:latin typeface="Arial" charset="0"/>
              </a:rPr>
              <a:t>)</a:t>
            </a:r>
          </a:p>
          <a:p>
            <a:r>
              <a:rPr lang="es-ES" dirty="0" smtClean="0">
                <a:latin typeface="Arial" charset="0"/>
              </a:rPr>
              <a:t>Carbaryl </a:t>
            </a:r>
            <a:r>
              <a:rPr lang="es-ES" sz="2000" dirty="0" smtClean="0">
                <a:latin typeface="Arial" charset="0"/>
              </a:rPr>
              <a:t>(Sevin</a:t>
            </a:r>
            <a:r>
              <a:rPr lang="es-ES" sz="2000" dirty="0" smtClean="0">
                <a:latin typeface="Arial" charset="0"/>
                <a:cs typeface="Arial" charset="0"/>
              </a:rPr>
              <a:t>®</a:t>
            </a:r>
            <a:r>
              <a:rPr lang="es-ES" sz="2000" dirty="0" smtClean="0">
                <a:latin typeface="Arial" charset="0"/>
              </a:rPr>
              <a:t> XLR Plus)</a:t>
            </a:r>
          </a:p>
          <a:p>
            <a:r>
              <a:rPr lang="es-ES" dirty="0" err="1" smtClean="0">
                <a:latin typeface="Arial" charset="0"/>
              </a:rPr>
              <a:t>Ethephon</a:t>
            </a:r>
            <a:r>
              <a:rPr lang="es-ES" dirty="0" smtClean="0">
                <a:latin typeface="Arial" charset="0"/>
              </a:rPr>
              <a:t> </a:t>
            </a:r>
            <a:r>
              <a:rPr lang="es-ES" sz="2000" dirty="0" smtClean="0">
                <a:latin typeface="Arial" charset="0"/>
              </a:rPr>
              <a:t>(</a:t>
            </a:r>
            <a:r>
              <a:rPr lang="es-ES" sz="2000" dirty="0" err="1" smtClean="0">
                <a:latin typeface="Arial" charset="0"/>
              </a:rPr>
              <a:t>Ethrel</a:t>
            </a:r>
            <a:r>
              <a:rPr lang="es-ES" sz="2000" dirty="0" smtClean="0">
                <a:latin typeface="Arial" charset="0"/>
                <a:cs typeface="Arial" charset="0"/>
              </a:rPr>
              <a:t>®</a:t>
            </a:r>
            <a:r>
              <a:rPr lang="es-ES" sz="2000" dirty="0" smtClean="0">
                <a:latin typeface="Arial" charset="0"/>
              </a:rPr>
              <a:t>)</a:t>
            </a:r>
            <a:endParaRPr lang="en-US" sz="2000" dirty="0" smtClean="0">
              <a:latin typeface="Arial"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01062243"/>
      </p:ext>
    </p:extLst>
  </p:cSld>
  <p:clrMapOvr>
    <a:masterClrMapping/>
  </p:clrMapOvr>
  <p:transition spd="slow" advTm="1629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mtClean="0">
                <a:latin typeface="Arial" charset="0"/>
              </a:rPr>
              <a:t>Timing of Materials</a:t>
            </a:r>
          </a:p>
        </p:txBody>
      </p:sp>
      <p:sp>
        <p:nvSpPr>
          <p:cNvPr id="34819" name="Rectangle 3"/>
          <p:cNvSpPr>
            <a:spLocks noGrp="1" noChangeArrowheads="1"/>
          </p:cNvSpPr>
          <p:nvPr>
            <p:ph idx="1"/>
          </p:nvPr>
        </p:nvSpPr>
        <p:spPr>
          <a:xfrm>
            <a:off x="3843338" y="2209800"/>
            <a:ext cx="1254125" cy="533400"/>
          </a:xfrm>
        </p:spPr>
        <p:txBody>
          <a:bodyPr/>
          <a:lstStyle/>
          <a:p>
            <a:pPr algn="ctr" eaLnBrk="1" hangingPunct="1">
              <a:buFont typeface="Monotype Sorts" pitchFamily="2" charset="2"/>
              <a:buNone/>
            </a:pPr>
            <a:r>
              <a:rPr lang="en-US" sz="2800" b="0" smtClean="0">
                <a:solidFill>
                  <a:schemeClr val="tx2"/>
                </a:solidFill>
                <a:latin typeface="Arial" charset="0"/>
              </a:rPr>
              <a:t>Sevin</a:t>
            </a:r>
          </a:p>
        </p:txBody>
      </p:sp>
      <p:sp>
        <p:nvSpPr>
          <p:cNvPr id="34821" name="Rectangle 45"/>
          <p:cNvSpPr>
            <a:spLocks noChangeArrowheads="1"/>
          </p:cNvSpPr>
          <p:nvPr/>
        </p:nvSpPr>
        <p:spPr bwMode="auto">
          <a:xfrm>
            <a:off x="3929063" y="2057400"/>
            <a:ext cx="1016000" cy="4114800"/>
          </a:xfrm>
          <a:prstGeom prst="rect">
            <a:avLst/>
          </a:prstGeom>
          <a:noFill/>
          <a:ln w="12700" cap="rnd">
            <a:solidFill>
              <a:schemeClr val="tx1"/>
            </a:solidFill>
            <a:prstDash val="sysDot"/>
            <a:miter lim="800000"/>
            <a:headEnd type="none" w="sm" len="sm"/>
            <a:tailEnd type="none" w="sm" len="sm"/>
          </a:ln>
        </p:spPr>
        <p:txBody>
          <a:bodyPr wrap="none" anchor="ctr"/>
          <a:lstStyle/>
          <a:p>
            <a:endParaRPr lang="en-US"/>
          </a:p>
        </p:txBody>
      </p:sp>
      <p:sp>
        <p:nvSpPr>
          <p:cNvPr id="34822" name="Rectangle 4"/>
          <p:cNvSpPr>
            <a:spLocks noChangeArrowheads="1"/>
          </p:cNvSpPr>
          <p:nvPr/>
        </p:nvSpPr>
        <p:spPr bwMode="auto">
          <a:xfrm>
            <a:off x="3843338" y="2895600"/>
            <a:ext cx="1254125" cy="533400"/>
          </a:xfrm>
          <a:prstGeom prst="rect">
            <a:avLst/>
          </a:prstGeom>
          <a:noFill/>
          <a:ln w="9525">
            <a:noFill/>
            <a:miter lim="800000"/>
            <a:headEnd/>
            <a:tailEnd/>
          </a:ln>
        </p:spPr>
        <p:txBody>
          <a:bodyPr lIns="92075" tIns="46038" rIns="92075" bIns="46038"/>
          <a:lstStyle/>
          <a:p>
            <a:pPr marL="342900" indent="-342900" algn="ctr">
              <a:spcBef>
                <a:spcPct val="20000"/>
              </a:spcBef>
              <a:buClr>
                <a:schemeClr val="tx2"/>
              </a:buClr>
              <a:buSzPct val="75000"/>
              <a:buFont typeface="Monotype Sorts" pitchFamily="2" charset="2"/>
              <a:buNone/>
            </a:pPr>
            <a:r>
              <a:rPr lang="en-US" sz="2800">
                <a:solidFill>
                  <a:schemeClr val="tx2"/>
                </a:solidFill>
              </a:rPr>
              <a:t>NAA</a:t>
            </a:r>
          </a:p>
        </p:txBody>
      </p:sp>
      <p:sp>
        <p:nvSpPr>
          <p:cNvPr id="34823" name="Rectangle 5"/>
          <p:cNvSpPr>
            <a:spLocks noChangeArrowheads="1"/>
          </p:cNvSpPr>
          <p:nvPr/>
        </p:nvSpPr>
        <p:spPr bwMode="auto">
          <a:xfrm>
            <a:off x="3843338" y="4267200"/>
            <a:ext cx="1254125" cy="533400"/>
          </a:xfrm>
          <a:prstGeom prst="rect">
            <a:avLst/>
          </a:prstGeom>
          <a:noFill/>
          <a:ln w="9525">
            <a:noFill/>
            <a:miter lim="800000"/>
            <a:headEnd/>
            <a:tailEnd/>
          </a:ln>
        </p:spPr>
        <p:txBody>
          <a:bodyPr lIns="92075" tIns="46038" rIns="92075" bIns="46038"/>
          <a:lstStyle/>
          <a:p>
            <a:pPr marL="342900" indent="-342900" algn="ctr">
              <a:spcBef>
                <a:spcPct val="20000"/>
              </a:spcBef>
              <a:buClr>
                <a:schemeClr val="tx2"/>
              </a:buClr>
              <a:buSzPct val="75000"/>
              <a:buFont typeface="Monotype Sorts" pitchFamily="2" charset="2"/>
              <a:buNone/>
            </a:pPr>
            <a:r>
              <a:rPr lang="en-US" sz="2800">
                <a:solidFill>
                  <a:schemeClr val="tx2"/>
                </a:solidFill>
              </a:rPr>
              <a:t>6-BA</a:t>
            </a:r>
          </a:p>
        </p:txBody>
      </p:sp>
      <p:sp>
        <p:nvSpPr>
          <p:cNvPr id="34824" name="Rectangle 6"/>
          <p:cNvSpPr>
            <a:spLocks noChangeArrowheads="1"/>
          </p:cNvSpPr>
          <p:nvPr/>
        </p:nvSpPr>
        <p:spPr bwMode="auto">
          <a:xfrm>
            <a:off x="3843338" y="3581400"/>
            <a:ext cx="1254125" cy="609600"/>
          </a:xfrm>
          <a:prstGeom prst="rect">
            <a:avLst/>
          </a:prstGeom>
          <a:noFill/>
          <a:ln w="9525">
            <a:noFill/>
            <a:miter lim="800000"/>
            <a:headEnd/>
            <a:tailEnd/>
          </a:ln>
        </p:spPr>
        <p:txBody>
          <a:bodyPr lIns="92075" tIns="46038" rIns="92075" bIns="46038"/>
          <a:lstStyle/>
          <a:p>
            <a:pPr marL="342900" indent="-342900" algn="ctr">
              <a:spcBef>
                <a:spcPct val="20000"/>
              </a:spcBef>
              <a:buClr>
                <a:schemeClr val="tx2"/>
              </a:buClr>
              <a:buSzPct val="75000"/>
              <a:buFont typeface="Monotype Sorts" pitchFamily="2" charset="2"/>
              <a:buNone/>
            </a:pPr>
            <a:r>
              <a:rPr lang="en-US" sz="2800">
                <a:solidFill>
                  <a:schemeClr val="tx2"/>
                </a:solidFill>
              </a:rPr>
              <a:t>Accel</a:t>
            </a:r>
          </a:p>
        </p:txBody>
      </p:sp>
      <p:sp>
        <p:nvSpPr>
          <p:cNvPr id="34825" name="Rectangle 8"/>
          <p:cNvSpPr>
            <a:spLocks noChangeArrowheads="1"/>
          </p:cNvSpPr>
          <p:nvPr/>
        </p:nvSpPr>
        <p:spPr bwMode="auto">
          <a:xfrm>
            <a:off x="6570663" y="1447800"/>
            <a:ext cx="1252537" cy="609600"/>
          </a:xfrm>
          <a:prstGeom prst="rect">
            <a:avLst/>
          </a:prstGeom>
          <a:noFill/>
          <a:ln w="9525">
            <a:noFill/>
            <a:miter lim="800000"/>
            <a:headEnd/>
            <a:tailEnd/>
          </a:ln>
        </p:spPr>
        <p:txBody>
          <a:bodyPr lIns="92075" tIns="46038" rIns="92075" bIns="46038"/>
          <a:lstStyle/>
          <a:p>
            <a:pPr marL="342900" indent="-342900" algn="ctr">
              <a:spcBef>
                <a:spcPct val="20000"/>
              </a:spcBef>
              <a:buClr>
                <a:schemeClr val="tx2"/>
              </a:buClr>
              <a:buSzPct val="75000"/>
              <a:buFont typeface="Monotype Sorts" pitchFamily="2" charset="2"/>
              <a:buNone/>
            </a:pPr>
            <a:r>
              <a:rPr lang="en-US" sz="2800">
                <a:solidFill>
                  <a:schemeClr val="tx2"/>
                </a:solidFill>
              </a:rPr>
              <a:t>Ethrel</a:t>
            </a:r>
          </a:p>
        </p:txBody>
      </p:sp>
      <p:sp>
        <p:nvSpPr>
          <p:cNvPr id="34826" name="Line 10"/>
          <p:cNvSpPr>
            <a:spLocks noChangeShapeType="1"/>
          </p:cNvSpPr>
          <p:nvPr/>
        </p:nvSpPr>
        <p:spPr bwMode="auto">
          <a:xfrm>
            <a:off x="1049338" y="2057400"/>
            <a:ext cx="7112000" cy="0"/>
          </a:xfrm>
          <a:prstGeom prst="line">
            <a:avLst/>
          </a:prstGeom>
          <a:noFill/>
          <a:ln w="38100">
            <a:solidFill>
              <a:schemeClr val="tx1"/>
            </a:solidFill>
            <a:round/>
            <a:headEnd type="triangle" w="med" len="med"/>
            <a:tailEnd type="triangle" w="med" len="med"/>
          </a:ln>
        </p:spPr>
        <p:txBody>
          <a:bodyPr/>
          <a:lstStyle/>
          <a:p>
            <a:endParaRPr lang="en-US"/>
          </a:p>
        </p:txBody>
      </p:sp>
      <p:sp>
        <p:nvSpPr>
          <p:cNvPr id="34827" name="Rectangle 11"/>
          <p:cNvSpPr>
            <a:spLocks noChangeArrowheads="1"/>
          </p:cNvSpPr>
          <p:nvPr/>
        </p:nvSpPr>
        <p:spPr bwMode="auto">
          <a:xfrm>
            <a:off x="744538" y="1295400"/>
            <a:ext cx="7721600" cy="4343400"/>
          </a:xfrm>
          <a:prstGeom prst="rect">
            <a:avLst/>
          </a:prstGeom>
          <a:noFill/>
          <a:ln w="12700">
            <a:solidFill>
              <a:schemeClr val="tx1"/>
            </a:solidFill>
            <a:miter lim="800000"/>
            <a:headEnd type="none" w="sm" len="sm"/>
            <a:tailEnd type="none" w="sm" len="sm"/>
          </a:ln>
        </p:spPr>
        <p:txBody>
          <a:bodyPr wrap="none" anchor="ctr"/>
          <a:lstStyle/>
          <a:p>
            <a:endParaRPr lang="en-US"/>
          </a:p>
        </p:txBody>
      </p:sp>
      <p:sp>
        <p:nvSpPr>
          <p:cNvPr id="34828" name="Line 14"/>
          <p:cNvSpPr>
            <a:spLocks noChangeShapeType="1"/>
          </p:cNvSpPr>
          <p:nvPr/>
        </p:nvSpPr>
        <p:spPr bwMode="auto">
          <a:xfrm>
            <a:off x="2573338" y="2743200"/>
            <a:ext cx="3860800" cy="0"/>
          </a:xfrm>
          <a:prstGeom prst="line">
            <a:avLst/>
          </a:prstGeom>
          <a:noFill/>
          <a:ln w="38100">
            <a:solidFill>
              <a:schemeClr val="tx1"/>
            </a:solidFill>
            <a:round/>
            <a:headEnd type="triangle" w="med" len="med"/>
            <a:tailEnd type="triangle" w="med" len="med"/>
          </a:ln>
        </p:spPr>
        <p:txBody>
          <a:bodyPr/>
          <a:lstStyle/>
          <a:p>
            <a:endParaRPr lang="en-US"/>
          </a:p>
        </p:txBody>
      </p:sp>
      <p:sp>
        <p:nvSpPr>
          <p:cNvPr id="34829" name="Line 15"/>
          <p:cNvSpPr>
            <a:spLocks noChangeShapeType="1"/>
          </p:cNvSpPr>
          <p:nvPr/>
        </p:nvSpPr>
        <p:spPr bwMode="auto">
          <a:xfrm flipV="1">
            <a:off x="1828800" y="3429000"/>
            <a:ext cx="4605338" cy="0"/>
          </a:xfrm>
          <a:prstGeom prst="line">
            <a:avLst/>
          </a:prstGeom>
          <a:noFill/>
          <a:ln w="38100">
            <a:solidFill>
              <a:schemeClr val="tx1"/>
            </a:solidFill>
            <a:round/>
            <a:headEnd type="triangle" w="med" len="med"/>
            <a:tailEnd type="triangle" w="med" len="med"/>
          </a:ln>
        </p:spPr>
        <p:txBody>
          <a:bodyPr/>
          <a:lstStyle/>
          <a:p>
            <a:endParaRPr lang="en-US"/>
          </a:p>
        </p:txBody>
      </p:sp>
      <p:sp>
        <p:nvSpPr>
          <p:cNvPr id="34830" name="Line 16"/>
          <p:cNvSpPr>
            <a:spLocks noChangeShapeType="1"/>
          </p:cNvSpPr>
          <p:nvPr/>
        </p:nvSpPr>
        <p:spPr bwMode="auto">
          <a:xfrm>
            <a:off x="2573338" y="4114800"/>
            <a:ext cx="3860800" cy="0"/>
          </a:xfrm>
          <a:prstGeom prst="line">
            <a:avLst/>
          </a:prstGeom>
          <a:noFill/>
          <a:ln w="38100">
            <a:solidFill>
              <a:schemeClr val="tx1"/>
            </a:solidFill>
            <a:round/>
            <a:headEnd type="triangle" w="med" len="med"/>
            <a:tailEnd type="triangle" w="med" len="med"/>
          </a:ln>
        </p:spPr>
        <p:txBody>
          <a:bodyPr/>
          <a:lstStyle/>
          <a:p>
            <a:endParaRPr lang="en-US"/>
          </a:p>
        </p:txBody>
      </p:sp>
      <p:sp>
        <p:nvSpPr>
          <p:cNvPr id="34831" name="Line 17"/>
          <p:cNvSpPr>
            <a:spLocks noChangeShapeType="1"/>
          </p:cNvSpPr>
          <p:nvPr/>
        </p:nvSpPr>
        <p:spPr bwMode="auto">
          <a:xfrm>
            <a:off x="2573338" y="4800600"/>
            <a:ext cx="3860800" cy="0"/>
          </a:xfrm>
          <a:prstGeom prst="line">
            <a:avLst/>
          </a:prstGeom>
          <a:noFill/>
          <a:ln w="38100">
            <a:solidFill>
              <a:schemeClr val="tx1"/>
            </a:solidFill>
            <a:round/>
            <a:headEnd type="triangle" w="med" len="med"/>
            <a:tailEnd type="triangle" w="med" len="med"/>
          </a:ln>
        </p:spPr>
        <p:txBody>
          <a:bodyPr/>
          <a:lstStyle/>
          <a:p>
            <a:endParaRPr lang="en-US"/>
          </a:p>
        </p:txBody>
      </p:sp>
      <p:sp>
        <p:nvSpPr>
          <p:cNvPr id="34832" name="Rectangle 20"/>
          <p:cNvSpPr>
            <a:spLocks noChangeArrowheads="1"/>
          </p:cNvSpPr>
          <p:nvPr/>
        </p:nvSpPr>
        <p:spPr bwMode="auto">
          <a:xfrm>
            <a:off x="1219200" y="5638800"/>
            <a:ext cx="1084263" cy="533400"/>
          </a:xfrm>
          <a:prstGeom prst="rect">
            <a:avLst/>
          </a:prstGeom>
          <a:noFill/>
          <a:ln w="9525">
            <a:noFill/>
            <a:miter lim="800000"/>
            <a:headEnd/>
            <a:tailEnd/>
          </a:ln>
        </p:spPr>
        <p:txBody>
          <a:bodyPr lIns="92075" tIns="46038" rIns="92075" bIns="46038"/>
          <a:lstStyle/>
          <a:p>
            <a:pPr marL="342900" indent="-342900" algn="ctr">
              <a:spcBef>
                <a:spcPct val="20000"/>
              </a:spcBef>
              <a:buClr>
                <a:schemeClr val="tx2"/>
              </a:buClr>
              <a:buSzPct val="75000"/>
              <a:buFont typeface="Monotype Sorts" pitchFamily="2" charset="2"/>
              <a:buNone/>
            </a:pPr>
            <a:r>
              <a:rPr lang="en-US" sz="2800"/>
              <a:t>FB</a:t>
            </a:r>
          </a:p>
        </p:txBody>
      </p:sp>
      <p:sp>
        <p:nvSpPr>
          <p:cNvPr id="34833" name="Rectangle 21"/>
          <p:cNvSpPr>
            <a:spLocks noChangeArrowheads="1"/>
          </p:cNvSpPr>
          <p:nvPr/>
        </p:nvSpPr>
        <p:spPr bwMode="auto">
          <a:xfrm>
            <a:off x="1897063" y="5638800"/>
            <a:ext cx="1082675" cy="533400"/>
          </a:xfrm>
          <a:prstGeom prst="rect">
            <a:avLst/>
          </a:prstGeom>
          <a:noFill/>
          <a:ln w="9525">
            <a:noFill/>
            <a:miter lim="800000"/>
            <a:headEnd/>
            <a:tailEnd/>
          </a:ln>
        </p:spPr>
        <p:txBody>
          <a:bodyPr lIns="92075" tIns="46038" rIns="92075" bIns="46038"/>
          <a:lstStyle/>
          <a:p>
            <a:pPr marL="342900" indent="-342900" algn="ctr">
              <a:spcBef>
                <a:spcPct val="20000"/>
              </a:spcBef>
              <a:buClr>
                <a:schemeClr val="tx2"/>
              </a:buClr>
              <a:buSzPct val="75000"/>
              <a:buFont typeface="Monotype Sorts" pitchFamily="2" charset="2"/>
              <a:buNone/>
            </a:pPr>
            <a:r>
              <a:rPr lang="en-US" sz="2800"/>
              <a:t>PF</a:t>
            </a:r>
          </a:p>
        </p:txBody>
      </p:sp>
      <p:sp>
        <p:nvSpPr>
          <p:cNvPr id="34834" name="Rectangle 22"/>
          <p:cNvSpPr>
            <a:spLocks noChangeArrowheads="1"/>
          </p:cNvSpPr>
          <p:nvPr/>
        </p:nvSpPr>
        <p:spPr bwMode="auto">
          <a:xfrm>
            <a:off x="2573338" y="5638800"/>
            <a:ext cx="1084262" cy="533400"/>
          </a:xfrm>
          <a:prstGeom prst="rect">
            <a:avLst/>
          </a:prstGeom>
          <a:noFill/>
          <a:ln w="9525">
            <a:noFill/>
            <a:miter lim="800000"/>
            <a:headEnd/>
            <a:tailEnd/>
          </a:ln>
        </p:spPr>
        <p:txBody>
          <a:bodyPr lIns="92075" tIns="46038" rIns="92075" bIns="46038"/>
          <a:lstStyle/>
          <a:p>
            <a:pPr marL="342900" indent="-342900" algn="ctr">
              <a:spcBef>
                <a:spcPct val="20000"/>
              </a:spcBef>
              <a:buClr>
                <a:schemeClr val="tx2"/>
              </a:buClr>
              <a:buSzPct val="75000"/>
              <a:buFont typeface="Monotype Sorts" pitchFamily="2" charset="2"/>
              <a:buNone/>
            </a:pPr>
            <a:r>
              <a:rPr lang="en-US" sz="2800"/>
              <a:t>6</a:t>
            </a:r>
          </a:p>
        </p:txBody>
      </p:sp>
      <p:sp>
        <p:nvSpPr>
          <p:cNvPr id="34835" name="Rectangle 23"/>
          <p:cNvSpPr>
            <a:spLocks noChangeArrowheads="1"/>
          </p:cNvSpPr>
          <p:nvPr/>
        </p:nvSpPr>
        <p:spPr bwMode="auto">
          <a:xfrm>
            <a:off x="3251200" y="5638800"/>
            <a:ext cx="1084263" cy="533400"/>
          </a:xfrm>
          <a:prstGeom prst="rect">
            <a:avLst/>
          </a:prstGeom>
          <a:noFill/>
          <a:ln w="9525">
            <a:noFill/>
            <a:miter lim="800000"/>
            <a:headEnd/>
            <a:tailEnd/>
          </a:ln>
        </p:spPr>
        <p:txBody>
          <a:bodyPr lIns="92075" tIns="46038" rIns="92075" bIns="46038"/>
          <a:lstStyle/>
          <a:p>
            <a:pPr marL="342900" indent="-342900" algn="ctr">
              <a:spcBef>
                <a:spcPct val="20000"/>
              </a:spcBef>
              <a:buClr>
                <a:schemeClr val="tx2"/>
              </a:buClr>
              <a:buSzPct val="75000"/>
              <a:buFont typeface="Monotype Sorts" pitchFamily="2" charset="2"/>
              <a:buNone/>
            </a:pPr>
            <a:r>
              <a:rPr lang="en-US" sz="2800"/>
              <a:t>8</a:t>
            </a:r>
          </a:p>
        </p:txBody>
      </p:sp>
      <p:sp>
        <p:nvSpPr>
          <p:cNvPr id="34836" name="Rectangle 24"/>
          <p:cNvSpPr>
            <a:spLocks noChangeArrowheads="1"/>
          </p:cNvSpPr>
          <p:nvPr/>
        </p:nvSpPr>
        <p:spPr bwMode="auto">
          <a:xfrm>
            <a:off x="3929063" y="5638800"/>
            <a:ext cx="1082675" cy="533400"/>
          </a:xfrm>
          <a:prstGeom prst="rect">
            <a:avLst/>
          </a:prstGeom>
          <a:noFill/>
          <a:ln w="9525">
            <a:noFill/>
            <a:miter lim="800000"/>
            <a:headEnd/>
            <a:tailEnd/>
          </a:ln>
        </p:spPr>
        <p:txBody>
          <a:bodyPr lIns="92075" tIns="46038" rIns="92075" bIns="46038"/>
          <a:lstStyle/>
          <a:p>
            <a:pPr marL="342900" indent="-342900" algn="ctr">
              <a:spcBef>
                <a:spcPct val="20000"/>
              </a:spcBef>
              <a:buClr>
                <a:schemeClr val="tx2"/>
              </a:buClr>
              <a:buSzPct val="75000"/>
              <a:buFont typeface="Monotype Sorts" pitchFamily="2" charset="2"/>
              <a:buNone/>
            </a:pPr>
            <a:r>
              <a:rPr lang="en-US" sz="2800"/>
              <a:t>10</a:t>
            </a:r>
          </a:p>
        </p:txBody>
      </p:sp>
      <p:sp>
        <p:nvSpPr>
          <p:cNvPr id="34837" name="Rectangle 25"/>
          <p:cNvSpPr>
            <a:spLocks noChangeArrowheads="1"/>
          </p:cNvSpPr>
          <p:nvPr/>
        </p:nvSpPr>
        <p:spPr bwMode="auto">
          <a:xfrm>
            <a:off x="4605338" y="5638800"/>
            <a:ext cx="1084262" cy="533400"/>
          </a:xfrm>
          <a:prstGeom prst="rect">
            <a:avLst/>
          </a:prstGeom>
          <a:noFill/>
          <a:ln w="9525">
            <a:noFill/>
            <a:miter lim="800000"/>
            <a:headEnd/>
            <a:tailEnd/>
          </a:ln>
        </p:spPr>
        <p:txBody>
          <a:bodyPr lIns="92075" tIns="46038" rIns="92075" bIns="46038"/>
          <a:lstStyle/>
          <a:p>
            <a:pPr marL="342900" indent="-342900" algn="ctr">
              <a:spcBef>
                <a:spcPct val="20000"/>
              </a:spcBef>
              <a:buClr>
                <a:schemeClr val="tx2"/>
              </a:buClr>
              <a:buSzPct val="75000"/>
              <a:buFont typeface="Monotype Sorts" pitchFamily="2" charset="2"/>
              <a:buNone/>
            </a:pPr>
            <a:r>
              <a:rPr lang="en-US" sz="2800"/>
              <a:t>12</a:t>
            </a:r>
          </a:p>
        </p:txBody>
      </p:sp>
      <p:sp>
        <p:nvSpPr>
          <p:cNvPr id="34838" name="Rectangle 26"/>
          <p:cNvSpPr>
            <a:spLocks noChangeArrowheads="1"/>
          </p:cNvSpPr>
          <p:nvPr/>
        </p:nvSpPr>
        <p:spPr bwMode="auto">
          <a:xfrm>
            <a:off x="5283200" y="5638800"/>
            <a:ext cx="1084263" cy="533400"/>
          </a:xfrm>
          <a:prstGeom prst="rect">
            <a:avLst/>
          </a:prstGeom>
          <a:noFill/>
          <a:ln w="9525">
            <a:noFill/>
            <a:miter lim="800000"/>
            <a:headEnd/>
            <a:tailEnd/>
          </a:ln>
        </p:spPr>
        <p:txBody>
          <a:bodyPr lIns="92075" tIns="46038" rIns="92075" bIns="46038"/>
          <a:lstStyle/>
          <a:p>
            <a:pPr marL="342900" indent="-342900" algn="ctr">
              <a:spcBef>
                <a:spcPct val="20000"/>
              </a:spcBef>
              <a:buClr>
                <a:schemeClr val="tx2"/>
              </a:buClr>
              <a:buSzPct val="75000"/>
              <a:buFont typeface="Monotype Sorts" pitchFamily="2" charset="2"/>
              <a:buNone/>
            </a:pPr>
            <a:r>
              <a:rPr lang="en-US" sz="2800"/>
              <a:t>15</a:t>
            </a:r>
          </a:p>
        </p:txBody>
      </p:sp>
      <p:sp>
        <p:nvSpPr>
          <p:cNvPr id="34839" name="Rectangle 27"/>
          <p:cNvSpPr>
            <a:spLocks noChangeArrowheads="1"/>
          </p:cNvSpPr>
          <p:nvPr/>
        </p:nvSpPr>
        <p:spPr bwMode="auto">
          <a:xfrm>
            <a:off x="5961063" y="5638800"/>
            <a:ext cx="1082675" cy="533400"/>
          </a:xfrm>
          <a:prstGeom prst="rect">
            <a:avLst/>
          </a:prstGeom>
          <a:noFill/>
          <a:ln w="9525">
            <a:noFill/>
            <a:miter lim="800000"/>
            <a:headEnd/>
            <a:tailEnd/>
          </a:ln>
        </p:spPr>
        <p:txBody>
          <a:bodyPr lIns="92075" tIns="46038" rIns="92075" bIns="46038"/>
          <a:lstStyle/>
          <a:p>
            <a:pPr marL="342900" indent="-342900" algn="ctr">
              <a:spcBef>
                <a:spcPct val="20000"/>
              </a:spcBef>
              <a:buClr>
                <a:schemeClr val="tx2"/>
              </a:buClr>
              <a:buSzPct val="75000"/>
              <a:buFont typeface="Monotype Sorts" pitchFamily="2" charset="2"/>
              <a:buNone/>
            </a:pPr>
            <a:r>
              <a:rPr lang="en-US" sz="2800"/>
              <a:t>20</a:t>
            </a:r>
          </a:p>
        </p:txBody>
      </p:sp>
      <p:sp>
        <p:nvSpPr>
          <p:cNvPr id="34840" name="Rectangle 28"/>
          <p:cNvSpPr>
            <a:spLocks noChangeArrowheads="1"/>
          </p:cNvSpPr>
          <p:nvPr/>
        </p:nvSpPr>
        <p:spPr bwMode="auto">
          <a:xfrm>
            <a:off x="6637338" y="5638800"/>
            <a:ext cx="1084262" cy="533400"/>
          </a:xfrm>
          <a:prstGeom prst="rect">
            <a:avLst/>
          </a:prstGeom>
          <a:noFill/>
          <a:ln w="9525">
            <a:noFill/>
            <a:miter lim="800000"/>
            <a:headEnd/>
            <a:tailEnd/>
          </a:ln>
        </p:spPr>
        <p:txBody>
          <a:bodyPr lIns="92075" tIns="46038" rIns="92075" bIns="46038"/>
          <a:lstStyle/>
          <a:p>
            <a:pPr marL="342900" indent="-342900" algn="ctr">
              <a:spcBef>
                <a:spcPct val="20000"/>
              </a:spcBef>
              <a:buClr>
                <a:schemeClr val="tx2"/>
              </a:buClr>
              <a:buSzPct val="75000"/>
              <a:buFont typeface="Monotype Sorts" pitchFamily="2" charset="2"/>
              <a:buNone/>
            </a:pPr>
            <a:r>
              <a:rPr lang="en-US" sz="2800"/>
              <a:t>25</a:t>
            </a:r>
          </a:p>
        </p:txBody>
      </p:sp>
      <p:sp>
        <p:nvSpPr>
          <p:cNvPr id="30746" name="Rectangle 30"/>
          <p:cNvSpPr>
            <a:spLocks noChangeArrowheads="1"/>
          </p:cNvSpPr>
          <p:nvPr/>
        </p:nvSpPr>
        <p:spPr bwMode="auto">
          <a:xfrm>
            <a:off x="2979738" y="2667000"/>
            <a:ext cx="3116262" cy="152400"/>
          </a:xfrm>
          <a:prstGeom prst="rect">
            <a:avLst/>
          </a:prstGeom>
          <a:gradFill flip="none" rotWithShape="1">
            <a:gsLst>
              <a:gs pos="41000">
                <a:schemeClr val="accent1"/>
              </a:gs>
              <a:gs pos="100000">
                <a:schemeClr val="bg1"/>
              </a:gs>
            </a:gsLst>
            <a:lin ang="13500000" scaled="1"/>
            <a:tileRect/>
          </a:gradFill>
          <a:ln w="12700">
            <a:solidFill>
              <a:srgbClr val="000000"/>
            </a:solidFill>
            <a:miter lim="800000"/>
            <a:headEnd type="none" w="sm" len="sm"/>
            <a:tailEnd type="none" w="sm" len="sm"/>
          </a:ln>
        </p:spPr>
        <p:txBody>
          <a:bodyPr wrap="none" anchor="ctr"/>
          <a:lstStyle/>
          <a:p>
            <a:pPr>
              <a:defRPr/>
            </a:pPr>
            <a:endParaRPr lang="en-US"/>
          </a:p>
        </p:txBody>
      </p:sp>
      <p:sp>
        <p:nvSpPr>
          <p:cNvPr id="30747" name="Rectangle 31"/>
          <p:cNvSpPr>
            <a:spLocks noChangeArrowheads="1"/>
          </p:cNvSpPr>
          <p:nvPr/>
        </p:nvSpPr>
        <p:spPr bwMode="auto">
          <a:xfrm>
            <a:off x="2573338" y="3352800"/>
            <a:ext cx="3522662" cy="152400"/>
          </a:xfrm>
          <a:prstGeom prst="rect">
            <a:avLst/>
          </a:prstGeom>
          <a:gradFill flip="none" rotWithShape="1">
            <a:gsLst>
              <a:gs pos="41000">
                <a:schemeClr val="accent1"/>
              </a:gs>
              <a:gs pos="100000">
                <a:schemeClr val="bg1"/>
              </a:gs>
            </a:gsLst>
            <a:lin ang="13500000" scaled="1"/>
            <a:tileRect/>
          </a:gradFill>
          <a:ln w="12700">
            <a:solidFill>
              <a:srgbClr val="000000"/>
            </a:solidFill>
            <a:miter lim="800000"/>
            <a:headEnd type="none" w="sm" len="sm"/>
            <a:tailEnd type="none" w="sm" len="sm"/>
          </a:ln>
        </p:spPr>
        <p:txBody>
          <a:bodyPr wrap="none" anchor="ctr"/>
          <a:lstStyle/>
          <a:p>
            <a:pPr>
              <a:defRPr/>
            </a:pPr>
            <a:endParaRPr lang="en-US"/>
          </a:p>
        </p:txBody>
      </p:sp>
      <p:sp>
        <p:nvSpPr>
          <p:cNvPr id="30748" name="Rectangle 40"/>
          <p:cNvSpPr>
            <a:spLocks noChangeArrowheads="1"/>
          </p:cNvSpPr>
          <p:nvPr/>
        </p:nvSpPr>
        <p:spPr bwMode="auto">
          <a:xfrm>
            <a:off x="3657600" y="4038600"/>
            <a:ext cx="1658938" cy="152400"/>
          </a:xfrm>
          <a:prstGeom prst="rect">
            <a:avLst/>
          </a:prstGeom>
          <a:gradFill flip="none" rotWithShape="1">
            <a:gsLst>
              <a:gs pos="41000">
                <a:schemeClr val="accent1"/>
              </a:gs>
              <a:gs pos="100000">
                <a:schemeClr val="bg1"/>
              </a:gs>
            </a:gsLst>
            <a:lin ang="13500000" scaled="1"/>
            <a:tileRect/>
          </a:gradFill>
          <a:ln w="12700">
            <a:solidFill>
              <a:srgbClr val="000000"/>
            </a:solidFill>
            <a:miter lim="800000"/>
            <a:headEnd type="none" w="sm" len="sm"/>
            <a:tailEnd type="none" w="sm" len="sm"/>
          </a:ln>
        </p:spPr>
        <p:txBody>
          <a:bodyPr wrap="none" anchor="ctr"/>
          <a:lstStyle/>
          <a:p>
            <a:pPr>
              <a:defRPr/>
            </a:pPr>
            <a:endParaRPr lang="en-US"/>
          </a:p>
        </p:txBody>
      </p:sp>
      <p:sp>
        <p:nvSpPr>
          <p:cNvPr id="30749" name="Rectangle 41"/>
          <p:cNvSpPr>
            <a:spLocks noChangeArrowheads="1"/>
          </p:cNvSpPr>
          <p:nvPr/>
        </p:nvSpPr>
        <p:spPr bwMode="auto">
          <a:xfrm>
            <a:off x="3657600" y="4724400"/>
            <a:ext cx="1658938" cy="152400"/>
          </a:xfrm>
          <a:prstGeom prst="rect">
            <a:avLst/>
          </a:prstGeom>
          <a:gradFill flip="none" rotWithShape="1">
            <a:gsLst>
              <a:gs pos="41000">
                <a:schemeClr val="accent1"/>
              </a:gs>
              <a:gs pos="100000">
                <a:schemeClr val="bg1"/>
              </a:gs>
            </a:gsLst>
            <a:lin ang="13500000" scaled="1"/>
            <a:tileRect/>
          </a:gradFill>
          <a:ln w="12700">
            <a:solidFill>
              <a:srgbClr val="000000"/>
            </a:solidFill>
            <a:miter lim="800000"/>
            <a:headEnd type="none" w="sm" len="sm"/>
            <a:tailEnd type="none" w="sm" len="sm"/>
          </a:ln>
        </p:spPr>
        <p:txBody>
          <a:bodyPr wrap="none" anchor="ctr"/>
          <a:lstStyle/>
          <a:p>
            <a:pPr>
              <a:defRPr/>
            </a:pPr>
            <a:endParaRPr lang="en-US"/>
          </a:p>
        </p:txBody>
      </p:sp>
      <p:sp>
        <p:nvSpPr>
          <p:cNvPr id="34845" name="Rectangle 7"/>
          <p:cNvSpPr>
            <a:spLocks noChangeArrowheads="1"/>
          </p:cNvSpPr>
          <p:nvPr/>
        </p:nvSpPr>
        <p:spPr bwMode="auto">
          <a:xfrm>
            <a:off x="1828800" y="4953000"/>
            <a:ext cx="1252538" cy="533400"/>
          </a:xfrm>
          <a:prstGeom prst="rect">
            <a:avLst/>
          </a:prstGeom>
          <a:noFill/>
          <a:ln w="9525">
            <a:noFill/>
            <a:miter lim="800000"/>
            <a:headEnd/>
            <a:tailEnd/>
          </a:ln>
        </p:spPr>
        <p:txBody>
          <a:bodyPr lIns="92075" tIns="46038" rIns="92075" bIns="46038"/>
          <a:lstStyle/>
          <a:p>
            <a:pPr marL="342900" indent="-342900" algn="ctr">
              <a:spcBef>
                <a:spcPct val="20000"/>
              </a:spcBef>
              <a:buClr>
                <a:schemeClr val="tx2"/>
              </a:buClr>
              <a:buSzPct val="75000"/>
              <a:buFont typeface="Monotype Sorts" pitchFamily="2" charset="2"/>
              <a:buNone/>
            </a:pPr>
            <a:r>
              <a:rPr lang="en-US" sz="2800">
                <a:solidFill>
                  <a:schemeClr val="tx2"/>
                </a:solidFill>
              </a:rPr>
              <a:t>NAD</a:t>
            </a:r>
          </a:p>
        </p:txBody>
      </p:sp>
      <p:sp>
        <p:nvSpPr>
          <p:cNvPr id="34846" name="Line 18"/>
          <p:cNvSpPr>
            <a:spLocks noChangeShapeType="1"/>
          </p:cNvSpPr>
          <p:nvPr/>
        </p:nvSpPr>
        <p:spPr bwMode="auto">
          <a:xfrm>
            <a:off x="2032000" y="5486400"/>
            <a:ext cx="812800" cy="0"/>
          </a:xfrm>
          <a:prstGeom prst="line">
            <a:avLst/>
          </a:prstGeom>
          <a:noFill/>
          <a:ln w="38100">
            <a:solidFill>
              <a:schemeClr val="tx1"/>
            </a:solidFill>
            <a:round/>
            <a:headEnd type="triangle" w="med" len="med"/>
            <a:tailEnd type="triangle" w="med" len="med"/>
          </a:ln>
        </p:spPr>
        <p:txBody>
          <a:bodyPr/>
          <a:lstStyle/>
          <a:p>
            <a:endParaRPr lang="en-US"/>
          </a:p>
        </p:txBody>
      </p:sp>
      <p:sp>
        <p:nvSpPr>
          <p:cNvPr id="30752" name="Rectangle 42"/>
          <p:cNvSpPr>
            <a:spLocks noChangeArrowheads="1"/>
          </p:cNvSpPr>
          <p:nvPr/>
        </p:nvSpPr>
        <p:spPr bwMode="auto">
          <a:xfrm>
            <a:off x="2235200" y="5410200"/>
            <a:ext cx="406400" cy="152400"/>
          </a:xfrm>
          <a:prstGeom prst="rect">
            <a:avLst/>
          </a:prstGeom>
          <a:gradFill flip="none" rotWithShape="1">
            <a:gsLst>
              <a:gs pos="41000">
                <a:schemeClr val="accent1"/>
              </a:gs>
              <a:gs pos="100000">
                <a:schemeClr val="bg1"/>
              </a:gs>
            </a:gsLst>
            <a:lin ang="13500000" scaled="1"/>
            <a:tileRect/>
          </a:gradFill>
          <a:ln w="12700">
            <a:solidFill>
              <a:srgbClr val="000000"/>
            </a:solidFill>
            <a:miter lim="800000"/>
            <a:headEnd type="none" w="sm" len="sm"/>
            <a:tailEnd type="none" w="sm" len="sm"/>
          </a:ln>
        </p:spPr>
        <p:txBody>
          <a:bodyPr wrap="none" anchor="ctr"/>
          <a:lstStyle/>
          <a:p>
            <a:pPr>
              <a:defRPr/>
            </a:pPr>
            <a:endParaRPr lang="en-US"/>
          </a:p>
        </p:txBody>
      </p:sp>
      <p:sp>
        <p:nvSpPr>
          <p:cNvPr id="30753" name="Rectangle 44"/>
          <p:cNvSpPr>
            <a:spLocks noChangeArrowheads="1"/>
          </p:cNvSpPr>
          <p:nvPr/>
        </p:nvSpPr>
        <p:spPr bwMode="auto">
          <a:xfrm>
            <a:off x="6434138" y="1981200"/>
            <a:ext cx="1219200" cy="152400"/>
          </a:xfrm>
          <a:prstGeom prst="rect">
            <a:avLst/>
          </a:prstGeom>
          <a:gradFill flip="none" rotWithShape="1">
            <a:gsLst>
              <a:gs pos="41000">
                <a:schemeClr val="accent1"/>
              </a:gs>
              <a:gs pos="100000">
                <a:schemeClr val="bg1"/>
              </a:gs>
            </a:gsLst>
            <a:lin ang="13500000" scaled="1"/>
            <a:tileRect/>
          </a:gradFill>
          <a:ln w="12700">
            <a:solidFill>
              <a:srgbClr val="000000"/>
            </a:solidFill>
            <a:miter lim="800000"/>
            <a:headEnd type="none" w="sm" len="sm"/>
            <a:tailEnd type="none" w="sm" len="sm"/>
          </a:ln>
        </p:spPr>
        <p:txBody>
          <a:bodyPr wrap="none" anchor="ctr"/>
          <a:lstStyle/>
          <a:p>
            <a:pPr>
              <a:defRPr/>
            </a:pPr>
            <a:endParaRPr lang="en-US"/>
          </a:p>
        </p:txBody>
      </p:sp>
      <p:sp>
        <p:nvSpPr>
          <p:cNvPr id="34849" name="Rectangle 46"/>
          <p:cNvSpPr>
            <a:spLocks noChangeArrowheads="1"/>
          </p:cNvSpPr>
          <p:nvPr/>
        </p:nvSpPr>
        <p:spPr bwMode="auto">
          <a:xfrm>
            <a:off x="1744663" y="2286000"/>
            <a:ext cx="1252537" cy="457200"/>
          </a:xfrm>
          <a:prstGeom prst="rect">
            <a:avLst/>
          </a:prstGeom>
          <a:noFill/>
          <a:ln w="9525">
            <a:noFill/>
            <a:miter lim="800000"/>
            <a:headEnd/>
            <a:tailEnd/>
          </a:ln>
        </p:spPr>
        <p:txBody>
          <a:bodyPr lIns="92075" tIns="46038" rIns="92075" bIns="46038"/>
          <a:lstStyle/>
          <a:p>
            <a:pPr marL="342900" indent="-342900" algn="ctr">
              <a:spcBef>
                <a:spcPct val="20000"/>
              </a:spcBef>
              <a:buClr>
                <a:schemeClr val="tx2"/>
              </a:buClr>
              <a:buSzPct val="75000"/>
              <a:buFont typeface="Monotype Sorts" pitchFamily="2" charset="2"/>
              <a:buNone/>
            </a:pPr>
            <a:r>
              <a:rPr lang="en-US">
                <a:solidFill>
                  <a:schemeClr val="tx2"/>
                </a:solidFill>
              </a:rPr>
              <a:t>Bees!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986067808"/>
      </p:ext>
    </p:extLst>
  </p:cSld>
  <p:clrMapOvr>
    <a:masterClrMapping/>
  </p:clrMapOvr>
  <p:transition spd="slow" advTm="1831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58755" y="228600"/>
            <a:ext cx="2336274" cy="1557516"/>
          </a:xfrm>
          <a:prstGeom prst="rect">
            <a:avLst/>
          </a:prstGeom>
        </p:spPr>
      </p:pic>
      <p:sp>
        <p:nvSpPr>
          <p:cNvPr id="2" name="Title 1"/>
          <p:cNvSpPr>
            <a:spLocks noGrp="1"/>
          </p:cNvSpPr>
          <p:nvPr>
            <p:ph type="title"/>
          </p:nvPr>
        </p:nvSpPr>
        <p:spPr/>
        <p:txBody>
          <a:bodyPr/>
          <a:lstStyle/>
          <a:p>
            <a:r>
              <a:rPr lang="en-US" dirty="0"/>
              <a:t>Fruit Tree Pests</a:t>
            </a:r>
          </a:p>
        </p:txBody>
      </p:sp>
      <p:sp>
        <p:nvSpPr>
          <p:cNvPr id="3" name="Text Placeholder 2"/>
          <p:cNvSpPr>
            <a:spLocks noGrp="1"/>
          </p:cNvSpPr>
          <p:nvPr>
            <p:ph type="body" sz="half" idx="1"/>
          </p:nvPr>
        </p:nvSpPr>
        <p:spPr/>
        <p:txBody>
          <a:bodyPr/>
          <a:lstStyle/>
          <a:p>
            <a:r>
              <a:rPr lang="en-US" dirty="0" smtClean="0"/>
              <a:t>Where?</a:t>
            </a:r>
          </a:p>
          <a:p>
            <a:pPr lvl="1"/>
            <a:r>
              <a:rPr lang="en-US" dirty="0" smtClean="0"/>
              <a:t>Trunk</a:t>
            </a:r>
          </a:p>
          <a:p>
            <a:pPr lvl="1"/>
            <a:r>
              <a:rPr lang="en-US" dirty="0" smtClean="0"/>
              <a:t>Roots</a:t>
            </a:r>
          </a:p>
          <a:p>
            <a:pPr lvl="1"/>
            <a:r>
              <a:rPr lang="en-US" dirty="0" smtClean="0"/>
              <a:t>Leaves</a:t>
            </a:r>
          </a:p>
          <a:p>
            <a:pPr lvl="1"/>
            <a:r>
              <a:rPr lang="en-US" dirty="0" smtClean="0"/>
              <a:t>Flowers</a:t>
            </a:r>
          </a:p>
          <a:p>
            <a:pPr lvl="1"/>
            <a:r>
              <a:rPr lang="en-US" dirty="0" smtClean="0"/>
              <a:t>Fruit</a:t>
            </a:r>
            <a:endParaRPr lang="en-US" dirty="0"/>
          </a:p>
        </p:txBody>
      </p:sp>
      <p:pic>
        <p:nvPicPr>
          <p:cNvPr id="9" name="Content Placeholder 8"/>
          <p:cNvPicPr>
            <a:picLocks noGrp="1" noChangeAspect="1"/>
          </p:cNvPicPr>
          <p:nvPr>
            <p:ph sz="quarter" idx="2"/>
          </p:nvPr>
        </p:nvPicPr>
        <p:blipFill>
          <a:blip r:embed="rId6" cstate="screen">
            <a:extLst>
              <a:ext uri="{28A0092B-C50C-407E-A947-70E740481C1C}">
                <a14:useLocalDpi xmlns:a14="http://schemas.microsoft.com/office/drawing/2010/main"/>
              </a:ext>
            </a:extLst>
          </a:blip>
          <a:stretch>
            <a:fillRect/>
          </a:stretch>
        </p:blipFill>
        <p:spPr>
          <a:xfrm>
            <a:off x="4876800" y="1905000"/>
            <a:ext cx="3668020" cy="2438400"/>
          </a:xfrm>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69658" y="4425870"/>
            <a:ext cx="3200400" cy="2400300"/>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20000" y="1371600"/>
            <a:ext cx="1350058" cy="1012544"/>
          </a:xfrm>
          <a:prstGeom prst="rect">
            <a:avLst/>
          </a:prstGeom>
        </p:spPr>
      </p:pic>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06110" y="2177716"/>
            <a:ext cx="1668379" cy="1251284"/>
          </a:xfrm>
          <a:prstGeom prst="rect">
            <a:avLst/>
          </a:prstGeom>
        </p:spPr>
      </p:pic>
      <p:pic>
        <p:nvPicPr>
          <p:cNvPr id="7" name="Content Placeholder 6"/>
          <p:cNvPicPr>
            <a:picLocks noGrp="1" noChangeAspect="1"/>
          </p:cNvPicPr>
          <p:nvPr>
            <p:ph sz="quarter" idx="3"/>
          </p:nvPr>
        </p:nvPicPr>
        <p:blipFill>
          <a:blip r:embed="rId10" cstate="screen">
            <a:extLst>
              <a:ext uri="{28A0092B-C50C-407E-A947-70E740481C1C}">
                <a14:useLocalDpi xmlns:a14="http://schemas.microsoft.com/office/drawing/2010/main"/>
              </a:ext>
            </a:extLst>
          </a:blip>
          <a:stretch>
            <a:fillRect/>
          </a:stretch>
        </p:blipFill>
        <p:spPr>
          <a:xfrm>
            <a:off x="3352800" y="4572000"/>
            <a:ext cx="2729207" cy="1814303"/>
          </a:xfrm>
        </p:spPr>
      </p:pic>
      <p:pic>
        <p:nvPicPr>
          <p:cNvPr id="14" name="Picture 1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45776" y="5029200"/>
            <a:ext cx="2133600" cy="141835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581798708"/>
      </p:ext>
    </p:extLst>
  </p:cSld>
  <p:clrMapOvr>
    <a:masterClrMapping/>
  </p:clrMapOvr>
  <p:transition spd="slow" advTm="2034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custDataLst>
              <p:tags r:id="rId1"/>
            </p:custDataLst>
          </p:nvPr>
        </p:nvSpPr>
        <p:spPr/>
        <p:txBody>
          <a:bodyPr/>
          <a:lstStyle/>
          <a:p>
            <a:pPr>
              <a:defRPr/>
            </a:pPr>
            <a:r>
              <a:rPr lang="en-US" dirty="0" smtClean="0"/>
              <a:t>Resources</a:t>
            </a:r>
          </a:p>
        </p:txBody>
      </p:sp>
      <p:sp>
        <p:nvSpPr>
          <p:cNvPr id="5" name="TextBox 4"/>
          <p:cNvSpPr txBox="1"/>
          <p:nvPr/>
        </p:nvSpPr>
        <p:spPr>
          <a:xfrm>
            <a:off x="762000" y="1219200"/>
            <a:ext cx="7696200" cy="4801314"/>
          </a:xfrm>
          <a:prstGeom prst="rect">
            <a:avLst/>
          </a:prstGeom>
          <a:noFill/>
        </p:spPr>
        <p:txBody>
          <a:bodyPr wrap="square" rtlCol="0">
            <a:spAutoFit/>
          </a:bodyPr>
          <a:lstStyle/>
          <a:p>
            <a:pPr marL="342900" indent="-342900">
              <a:buFont typeface="Wingdings" pitchFamily="2" charset="2"/>
              <a:buChar char="Ø"/>
            </a:pPr>
            <a:r>
              <a:rPr lang="en-US" sz="2400" dirty="0" smtClean="0">
                <a:latin typeface="Times New Roman" pitchFamily="18" charset="0"/>
                <a:cs typeface="Times New Roman" pitchFamily="18" charset="0"/>
                <a:hlinkClick r:id="rId6"/>
              </a:rPr>
              <a:t>http</a:t>
            </a:r>
            <a:r>
              <a:rPr lang="en-US" sz="2400" dirty="0">
                <a:latin typeface="Times New Roman" pitchFamily="18" charset="0"/>
                <a:cs typeface="Times New Roman" pitchFamily="18" charset="0"/>
                <a:hlinkClick r:id="rId6"/>
              </a:rPr>
              <a:t>://</a:t>
            </a:r>
            <a:r>
              <a:rPr lang="en-US" sz="2400" dirty="0" smtClean="0">
                <a:latin typeface="Times New Roman" pitchFamily="18" charset="0"/>
                <a:cs typeface="Times New Roman" pitchFamily="18" charset="0"/>
                <a:hlinkClick r:id="rId6"/>
              </a:rPr>
              <a:t>www.wvagriculture.org/images/Literature/How_to_Prune_Young_and_Bearing_Apple_Trees.pdf</a:t>
            </a:r>
            <a:endParaRPr lang="en-US" sz="2400" dirty="0" smtClean="0">
              <a:latin typeface="Times New Roman" pitchFamily="18" charset="0"/>
              <a:cs typeface="Times New Roman" pitchFamily="18" charset="0"/>
            </a:endParaRPr>
          </a:p>
          <a:p>
            <a:pPr marL="342900" indent="-342900">
              <a:lnSpc>
                <a:spcPct val="200000"/>
              </a:lnSpc>
              <a:buFont typeface="Wingdings" pitchFamily="2" charset="2"/>
              <a:buChar char="Ø"/>
            </a:pPr>
            <a:r>
              <a:rPr lang="en-US" sz="2400" u="sng" dirty="0">
                <a:latin typeface="Times New Roman" pitchFamily="18" charset="0"/>
                <a:cs typeface="Times New Roman" pitchFamily="18" charset="0"/>
                <a:hlinkClick r:id="rId7"/>
              </a:rPr>
              <a:t>http://</a:t>
            </a:r>
            <a:r>
              <a:rPr lang="en-US" sz="2400" u="sng" dirty="0" smtClean="0">
                <a:latin typeface="Times New Roman" pitchFamily="18" charset="0"/>
                <a:cs typeface="Times New Roman" pitchFamily="18" charset="0"/>
                <a:hlinkClick r:id="rId7"/>
              </a:rPr>
              <a:t>pubs.ext.vt.edu/422/422-020/422-020_pdf.pdf</a:t>
            </a:r>
            <a:endParaRPr lang="en-US" sz="2400" u="sng" dirty="0" smtClean="0">
              <a:latin typeface="Times New Roman" pitchFamily="18" charset="0"/>
              <a:cs typeface="Times New Roman" pitchFamily="18" charset="0"/>
            </a:endParaRPr>
          </a:p>
          <a:p>
            <a:pPr marL="342900" indent="-342900">
              <a:lnSpc>
                <a:spcPct val="200000"/>
              </a:lnSpc>
              <a:buFont typeface="Wingdings" pitchFamily="2" charset="2"/>
              <a:buChar char="Ø"/>
            </a:pPr>
            <a:r>
              <a:rPr lang="en-US" sz="2400" dirty="0" smtClean="0">
                <a:latin typeface="Times New Roman" pitchFamily="18" charset="0"/>
                <a:cs typeface="Times New Roman" pitchFamily="18" charset="0"/>
                <a:hlinkClick r:id="rId8"/>
              </a:rPr>
              <a:t>http</a:t>
            </a:r>
            <a:r>
              <a:rPr lang="en-US" sz="2400" dirty="0">
                <a:latin typeface="Times New Roman" pitchFamily="18" charset="0"/>
                <a:cs typeface="Times New Roman" pitchFamily="18" charset="0"/>
                <a:hlinkClick r:id="rId8"/>
              </a:rPr>
              <a:t>://</a:t>
            </a:r>
            <a:r>
              <a:rPr lang="en-US" sz="2400" dirty="0" smtClean="0">
                <a:latin typeface="Times New Roman" pitchFamily="18" charset="0"/>
                <a:cs typeface="Times New Roman" pitchFamily="18" charset="0"/>
                <a:hlinkClick r:id="rId8"/>
              </a:rPr>
              <a:t>www.extension.org/blueberries</a:t>
            </a:r>
            <a:r>
              <a:rPr lang="en-US" sz="2400" dirty="0" smtClean="0">
                <a:latin typeface="Times New Roman" pitchFamily="18" charset="0"/>
                <a:cs typeface="Times New Roman" pitchFamily="18" charset="0"/>
              </a:rPr>
              <a:t> </a:t>
            </a:r>
          </a:p>
          <a:p>
            <a:pPr marL="342900" indent="-342900">
              <a:lnSpc>
                <a:spcPct val="200000"/>
              </a:lnSpc>
              <a:buFont typeface="Wingdings" pitchFamily="2" charset="2"/>
              <a:buChar char="Ø"/>
            </a:pPr>
            <a:r>
              <a:rPr lang="en-US" sz="2400" dirty="0">
                <a:latin typeface="Times New Roman" pitchFamily="18" charset="0"/>
                <a:cs typeface="Times New Roman" pitchFamily="18" charset="0"/>
                <a:hlinkClick r:id="rId9"/>
              </a:rPr>
              <a:t>http://</a:t>
            </a:r>
            <a:r>
              <a:rPr lang="en-US" sz="2400" dirty="0" smtClean="0">
                <a:latin typeface="Times New Roman" pitchFamily="18" charset="0"/>
                <a:cs typeface="Times New Roman" pitchFamily="18" charset="0"/>
                <a:hlinkClick r:id="rId9"/>
              </a:rPr>
              <a:t>www.extension.org/grapes</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pPr marL="342900" indent="-342900">
              <a:lnSpc>
                <a:spcPct val="200000"/>
              </a:lnSpc>
              <a:buFont typeface="Wingdings" pitchFamily="2" charset="2"/>
              <a:buChar char="Ø"/>
            </a:pPr>
            <a:r>
              <a:rPr lang="en-US" sz="2400" u="sng" dirty="0" smtClean="0">
                <a:latin typeface="Times New Roman" pitchFamily="18" charset="0"/>
                <a:cs typeface="Times New Roman" pitchFamily="18" charset="0"/>
                <a:hlinkClick r:id="rId10"/>
              </a:rPr>
              <a:t>YouTube video - Pruning a Mature Peach Tree</a:t>
            </a:r>
            <a:r>
              <a:rPr lang="en-US" sz="2400" dirty="0" smtClean="0">
                <a:latin typeface="Times New Roman" pitchFamily="18" charset="0"/>
                <a:cs typeface="Times New Roman" pitchFamily="18" charset="0"/>
              </a:rPr>
              <a:t> </a:t>
            </a:r>
            <a:endParaRPr lang="en-US" sz="2400" b="1" dirty="0" smtClean="0">
              <a:latin typeface="Times New Roman" pitchFamily="18" charset="0"/>
              <a:cs typeface="Times New Roman" pitchFamily="18" charset="0"/>
            </a:endParaRPr>
          </a:p>
          <a:p>
            <a:pPr marL="342900" indent="-342900">
              <a:lnSpc>
                <a:spcPct val="200000"/>
              </a:lnSpc>
              <a:buFont typeface="Wingdings" pitchFamily="2" charset="2"/>
              <a:buChar char="Ø"/>
            </a:pPr>
            <a:r>
              <a:rPr lang="en-US" sz="2400" u="sng" dirty="0" smtClean="0">
                <a:latin typeface="Times New Roman" pitchFamily="18" charset="0"/>
                <a:cs typeface="Times New Roman" pitchFamily="18" charset="0"/>
                <a:hlinkClick r:id="rId11"/>
              </a:rPr>
              <a:t>YouTube </a:t>
            </a:r>
            <a:r>
              <a:rPr lang="en-US" sz="2400" u="sng" dirty="0">
                <a:latin typeface="Times New Roman" pitchFamily="18" charset="0"/>
                <a:cs typeface="Times New Roman" pitchFamily="18" charset="0"/>
                <a:hlinkClick r:id="rId11"/>
              </a:rPr>
              <a:t>video - Pruning Apple Trees </a:t>
            </a:r>
            <a:r>
              <a:rPr lang="en-US" sz="2400" u="sng" dirty="0">
                <a:latin typeface="Times New Roman" pitchFamily="18" charset="0"/>
                <a:cs typeface="Times New Roman" pitchFamily="18" charset="0"/>
              </a:rPr>
              <a:t> </a:t>
            </a:r>
          </a:p>
          <a:p>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16454835"/>
      </p:ext>
    </p:extLst>
  </p:cSld>
  <p:clrMapOvr>
    <a:masterClrMapping/>
  </p:clrMapOvr>
  <p:transition spd="slow" advTm="1690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To reach us</a:t>
            </a:r>
            <a:endParaRPr lang="en-US" dirty="0"/>
          </a:p>
        </p:txBody>
      </p:sp>
      <p:graphicFrame>
        <p:nvGraphicFramePr>
          <p:cNvPr id="5" name="Content Placeholder 4"/>
          <p:cNvGraphicFramePr>
            <a:graphicFrameLocks noGrp="1"/>
          </p:cNvGraphicFramePr>
          <p:nvPr>
            <p:ph idx="1"/>
            <p:custDataLst>
              <p:tags r:id="rId3"/>
            </p:custDataLst>
            <p:extLst>
              <p:ext uri="{D42A27DB-BD31-4B8C-83A1-F6EECF244321}">
                <p14:modId xmlns:p14="http://schemas.microsoft.com/office/powerpoint/2010/main" val="3523836149"/>
              </p:ext>
            </p:extLst>
          </p:nvPr>
        </p:nvGraphicFramePr>
        <p:xfrm>
          <a:off x="1828800" y="1600200"/>
          <a:ext cx="5486400" cy="3992880"/>
        </p:xfrm>
        <a:graphic>
          <a:graphicData uri="http://schemas.openxmlformats.org/drawingml/2006/table">
            <a:tbl>
              <a:tblPr firstRow="1" bandRow="1">
                <a:tableStyleId>{5FD0F851-EC5A-4D38-B0AD-8093EC10F338}</a:tableStyleId>
              </a:tblPr>
              <a:tblGrid>
                <a:gridCol w="1866507"/>
                <a:gridCol w="3619893"/>
              </a:tblGrid>
              <a:tr h="665480">
                <a:tc>
                  <a:txBody>
                    <a:bodyPr/>
                    <a:lstStyle/>
                    <a:p>
                      <a:r>
                        <a:rPr lang="en-US" dirty="0" smtClean="0">
                          <a:latin typeface="+mj-lt"/>
                        </a:rPr>
                        <a:t>Contacts</a:t>
                      </a:r>
                      <a:endParaRPr lang="en-US" dirty="0">
                        <a:latin typeface="+mj-lt"/>
                      </a:endParaRPr>
                    </a:p>
                  </a:txBody>
                  <a:tcPr anchor="b"/>
                </a:tc>
                <a:tc>
                  <a:txBody>
                    <a:bodyPr/>
                    <a:lstStyle/>
                    <a:p>
                      <a:r>
                        <a:rPr lang="en-US" dirty="0" smtClean="0">
                          <a:latin typeface="+mj-lt"/>
                        </a:rPr>
                        <a:t>Contact information</a:t>
                      </a:r>
                      <a:endParaRPr lang="en-US" dirty="0">
                        <a:latin typeface="+mj-lt"/>
                      </a:endParaRPr>
                    </a:p>
                  </a:txBody>
                  <a:tcPr anchor="b"/>
                </a:tc>
              </a:tr>
              <a:tr h="665480">
                <a:tc>
                  <a:txBody>
                    <a:bodyPr/>
                    <a:lstStyle/>
                    <a:p>
                      <a:r>
                        <a:rPr lang="en-US" dirty="0" smtClean="0">
                          <a:latin typeface="+mj-lt"/>
                        </a:rPr>
                        <a:t>Mosbah Kushad</a:t>
                      </a:r>
                      <a:endParaRPr lang="en-US" dirty="0">
                        <a:latin typeface="+mj-lt"/>
                      </a:endParaRPr>
                    </a:p>
                  </a:txBody>
                  <a:tcPr/>
                </a:tc>
                <a:tc>
                  <a:txBody>
                    <a:bodyPr/>
                    <a:lstStyle/>
                    <a:p>
                      <a:r>
                        <a:rPr lang="en-US" dirty="0" smtClean="0">
                          <a:latin typeface="+mj-lt"/>
                          <a:hlinkClick r:id="rId8"/>
                        </a:rPr>
                        <a:t>kushad@illinois.edu</a:t>
                      </a:r>
                      <a:r>
                        <a:rPr lang="en-US" dirty="0" smtClean="0">
                          <a:latin typeface="+mj-lt"/>
                        </a:rPr>
                        <a:t> </a:t>
                      </a:r>
                      <a:endParaRPr lang="en-US" dirty="0">
                        <a:latin typeface="+mj-lt"/>
                      </a:endParaRPr>
                    </a:p>
                  </a:txBody>
                  <a:tcPr/>
                </a:tc>
              </a:tr>
              <a:tr h="665480">
                <a:tc>
                  <a:txBody>
                    <a:bodyPr/>
                    <a:lstStyle/>
                    <a:p>
                      <a:r>
                        <a:rPr lang="en-US" dirty="0" smtClean="0">
                          <a:latin typeface="+mj-lt"/>
                        </a:rPr>
                        <a:t>Elizabeth Wahle</a:t>
                      </a:r>
                      <a:endParaRPr lang="en-US" dirty="0">
                        <a:latin typeface="+mj-lt"/>
                      </a:endParaRPr>
                    </a:p>
                  </a:txBody>
                  <a:tcPr/>
                </a:tc>
                <a:tc>
                  <a:txBody>
                    <a:bodyPr/>
                    <a:lstStyle/>
                    <a:p>
                      <a:r>
                        <a:rPr lang="en-US" dirty="0" smtClean="0">
                          <a:latin typeface="+mj-lt"/>
                          <a:hlinkClick r:id="rId9"/>
                        </a:rPr>
                        <a:t>wahle@illinois.edu</a:t>
                      </a:r>
                      <a:r>
                        <a:rPr lang="en-US" dirty="0" smtClean="0">
                          <a:latin typeface="+mj-lt"/>
                        </a:rPr>
                        <a:t> </a:t>
                      </a:r>
                      <a:endParaRPr lang="en-US" dirty="0">
                        <a:latin typeface="+mj-lt"/>
                      </a:endParaRPr>
                    </a:p>
                  </a:txBody>
                  <a:tcPr/>
                </a:tc>
              </a:tr>
              <a:tr h="665480">
                <a:tc>
                  <a:txBody>
                    <a:bodyPr/>
                    <a:lstStyle/>
                    <a:p>
                      <a:r>
                        <a:rPr lang="en-US" dirty="0" smtClean="0">
                          <a:latin typeface="+mj-lt"/>
                        </a:rPr>
                        <a:t>Sonja Lallemand</a:t>
                      </a:r>
                      <a:endParaRPr lang="en-US" dirty="0">
                        <a:latin typeface="+mj-lt"/>
                      </a:endParaRPr>
                    </a:p>
                  </a:txBody>
                  <a:tcPr/>
                </a:tc>
                <a:tc>
                  <a:txBody>
                    <a:bodyPr/>
                    <a:lstStyle/>
                    <a:p>
                      <a:r>
                        <a:rPr lang="en-US" dirty="0" smtClean="0">
                          <a:latin typeface="+mj-lt"/>
                          <a:hlinkClick r:id="rId10"/>
                        </a:rPr>
                        <a:t>lalleman@illinois.edu</a:t>
                      </a:r>
                      <a:endParaRPr lang="en-US" dirty="0" smtClean="0">
                        <a:latin typeface="+mj-lt"/>
                      </a:endParaRPr>
                    </a:p>
                    <a:p>
                      <a:endParaRPr lang="en-US" dirty="0">
                        <a:latin typeface="+mj-lt"/>
                      </a:endParaRPr>
                    </a:p>
                  </a:txBody>
                  <a:tcPr/>
                </a:tc>
              </a:tr>
              <a:tr h="665480">
                <a:tc>
                  <a:txBody>
                    <a:bodyPr/>
                    <a:lstStyle/>
                    <a:p>
                      <a:r>
                        <a:rPr lang="en-US" dirty="0" smtClean="0">
                          <a:latin typeface="+mj-lt"/>
                        </a:rPr>
                        <a:t>Jeff Kindhart</a:t>
                      </a:r>
                      <a:endParaRPr lang="en-US" dirty="0">
                        <a:latin typeface="+mj-lt"/>
                      </a:endParaRPr>
                    </a:p>
                  </a:txBody>
                  <a:tcPr/>
                </a:tc>
                <a:tc>
                  <a:txBody>
                    <a:bodyPr/>
                    <a:lstStyle/>
                    <a:p>
                      <a:r>
                        <a:rPr lang="en-US" dirty="0" smtClean="0">
                          <a:latin typeface="+mj-lt"/>
                          <a:hlinkClick r:id="rId11"/>
                        </a:rPr>
                        <a:t>jkindhar@illinois.edu</a:t>
                      </a:r>
                      <a:r>
                        <a:rPr lang="en-US" dirty="0" smtClean="0">
                          <a:latin typeface="+mj-lt"/>
                        </a:rPr>
                        <a:t> </a:t>
                      </a:r>
                    </a:p>
                  </a:txBody>
                  <a:tcPr/>
                </a:tc>
              </a:tr>
              <a:tr h="665480">
                <a:tc>
                  <a:txBody>
                    <a:bodyPr/>
                    <a:lstStyle/>
                    <a:p>
                      <a:r>
                        <a:rPr lang="en-US" dirty="0" smtClean="0">
                          <a:latin typeface="+mj-lt"/>
                        </a:rPr>
                        <a:t>Rick Weinzierl</a:t>
                      </a:r>
                      <a:endParaRPr lang="en-US" dirty="0">
                        <a:latin typeface="+mj-lt"/>
                      </a:endParaRPr>
                    </a:p>
                  </a:txBody>
                  <a:tcPr/>
                </a:tc>
                <a:tc>
                  <a:txBody>
                    <a:bodyPr/>
                    <a:lstStyle/>
                    <a:p>
                      <a:r>
                        <a:rPr lang="en-US" dirty="0" smtClean="0">
                          <a:latin typeface="+mj-lt"/>
                          <a:hlinkClick r:id="rId12"/>
                        </a:rPr>
                        <a:t>weinzier@illinois.edu</a:t>
                      </a:r>
                      <a:endParaRPr lang="en-US" dirty="0" smtClean="0">
                        <a:latin typeface="+mj-lt"/>
                      </a:endParaRPr>
                    </a:p>
                  </a:txBody>
                  <a:tcPr/>
                </a:tc>
              </a:tr>
            </a:tbl>
          </a:graphicData>
        </a:graphic>
      </p:graphicFrame>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190843174"/>
      </p:ext>
    </p:extLst>
  </p:cSld>
  <p:clrMapOvr>
    <a:masterClrMapping/>
  </p:clrMapOvr>
  <p:transition spd="slow" advTm="1780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dirty="0" smtClean="0"/>
              <a:t>The optimal planting site</a:t>
            </a:r>
          </a:p>
        </p:txBody>
      </p:sp>
      <p:sp>
        <p:nvSpPr>
          <p:cNvPr id="4099" name="Rectangle 8"/>
          <p:cNvSpPr>
            <a:spLocks noGrp="1" noChangeArrowheads="1"/>
          </p:cNvSpPr>
          <p:nvPr>
            <p:ph sz="half" idx="1"/>
          </p:nvPr>
        </p:nvSpPr>
        <p:spPr/>
        <p:txBody>
          <a:bodyPr>
            <a:normAutofit/>
          </a:bodyPr>
          <a:lstStyle/>
          <a:p>
            <a:pPr>
              <a:lnSpc>
                <a:spcPct val="90000"/>
              </a:lnSpc>
            </a:pPr>
            <a:r>
              <a:rPr lang="en-US" sz="2200" dirty="0" smtClean="0"/>
              <a:t>Full sunlight</a:t>
            </a:r>
          </a:p>
          <a:p>
            <a:pPr>
              <a:lnSpc>
                <a:spcPct val="90000"/>
              </a:lnSpc>
            </a:pPr>
            <a:r>
              <a:rPr lang="en-US" sz="2200" dirty="0" smtClean="0"/>
              <a:t>Clean site (good weed control)</a:t>
            </a:r>
          </a:p>
          <a:p>
            <a:pPr>
              <a:lnSpc>
                <a:spcPct val="90000"/>
              </a:lnSpc>
            </a:pPr>
            <a:r>
              <a:rPr lang="en-US" sz="2200" dirty="0" smtClean="0"/>
              <a:t>Good water and air drainage</a:t>
            </a:r>
          </a:p>
          <a:p>
            <a:pPr lvl="1">
              <a:lnSpc>
                <a:spcPct val="90000"/>
              </a:lnSpc>
            </a:pPr>
            <a:r>
              <a:rPr lang="en-US" dirty="0" smtClean="0"/>
              <a:t>Avoid frost pockets</a:t>
            </a:r>
          </a:p>
          <a:p>
            <a:pPr>
              <a:lnSpc>
                <a:spcPct val="90000"/>
              </a:lnSpc>
            </a:pPr>
            <a:r>
              <a:rPr lang="en-US" sz="2200" dirty="0" smtClean="0"/>
              <a:t>Friable, fertile soil</a:t>
            </a:r>
          </a:p>
          <a:p>
            <a:pPr>
              <a:lnSpc>
                <a:spcPct val="90000"/>
              </a:lnSpc>
            </a:pPr>
            <a:r>
              <a:rPr lang="en-US" sz="2200" dirty="0" smtClean="0"/>
              <a:t>Windbreak</a:t>
            </a:r>
          </a:p>
          <a:p>
            <a:pPr>
              <a:lnSpc>
                <a:spcPct val="90000"/>
              </a:lnSpc>
            </a:pPr>
            <a:r>
              <a:rPr lang="en-US" sz="2200" dirty="0" smtClean="0"/>
              <a:t>Ready water supply</a:t>
            </a:r>
          </a:p>
        </p:txBody>
      </p:sp>
      <p:pic>
        <p:nvPicPr>
          <p:cNvPr id="3" name="Content Placeholder 2"/>
          <p:cNvPicPr>
            <a:picLocks noGrp="1" noChangeAspect="1"/>
          </p:cNvPicPr>
          <p:nvPr>
            <p:ph sz="half" idx="2"/>
          </p:nvPr>
        </p:nvPicPr>
        <p:blipFill>
          <a:blip r:embed="rId6" cstate="screen">
            <a:extLst>
              <a:ext uri="{28A0092B-C50C-407E-A947-70E740481C1C}">
                <a14:useLocalDpi xmlns:a14="http://schemas.microsoft.com/office/drawing/2010/main"/>
              </a:ext>
            </a:extLst>
          </a:blip>
          <a:stretch>
            <a:fillRect/>
          </a:stretch>
        </p:blipFill>
        <p:spPr>
          <a:xfrm>
            <a:off x="4724400" y="1828800"/>
            <a:ext cx="4038600" cy="2692400"/>
          </a:xfrm>
        </p:spPr>
      </p:pic>
      <p:pic>
        <p:nvPicPr>
          <p:cNvPr id="7" name="Picture 6" descr="C:\My Documents\My Pictures\tree fruits\diagram 1.jpeg"/>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a:xfrm>
            <a:off x="1051484" y="4261268"/>
            <a:ext cx="3435032" cy="1981200"/>
          </a:xfrm>
          <a:prstGeom prst="rect">
            <a:avLst/>
          </a:prstGeom>
          <a:noFill/>
        </p:spPr>
      </p:pic>
      <p:pic>
        <p:nvPicPr>
          <p:cNvPr id="8" name="Picture 9" descr="C:\My Documents\My Pictures\tree fruits\low site.jpeg"/>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a:xfrm>
            <a:off x="3943876" y="5703136"/>
            <a:ext cx="1390124" cy="1078664"/>
          </a:xfrm>
          <a:prstGeom prst="rect">
            <a:avLst/>
          </a:prstGeom>
          <a:noFill/>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504238" y="6218238"/>
            <a:ext cx="487362" cy="487362"/>
          </a:xfrm>
          <a:prstGeom prst="rect">
            <a:avLst/>
          </a:prstGeom>
        </p:spPr>
      </p:pic>
    </p:spTree>
  </p:cSld>
  <p:clrMapOvr>
    <a:overrideClrMapping bg1="lt1" tx1="dk1" bg2="lt2" tx2="dk2" accent1="accent1" accent2="accent2" accent3="accent3" accent4="accent4" accent5="accent5" accent6="accent6" hlink="hlink" folHlink="folHlink"/>
  </p:clrMapOvr>
  <p:transition spd="slow" advTm="1632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69498225"/>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Preplant soil recommendations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Begin soil preparation at least 1 year in advance of planting</a:t>
            </a:r>
          </a:p>
          <a:p>
            <a:r>
              <a:rPr lang="en-US" dirty="0" smtClean="0"/>
              <a:t>Address drainage issues (fruit plants “hate” wet feet)</a:t>
            </a:r>
          </a:p>
          <a:p>
            <a:pPr lvl="1"/>
            <a:r>
              <a:rPr lang="en-US" dirty="0" smtClean="0"/>
              <a:t>Tiling, terracing, ridges</a:t>
            </a:r>
          </a:p>
          <a:p>
            <a:r>
              <a:rPr lang="en-US" dirty="0" smtClean="0"/>
              <a:t>Perform soil test and make appropriate adjustments</a:t>
            </a:r>
          </a:p>
          <a:p>
            <a:pPr lvl="1"/>
            <a:r>
              <a:rPr lang="en-US" i="1" dirty="0" smtClean="0"/>
              <a:t>p</a:t>
            </a:r>
            <a:r>
              <a:rPr lang="en-US" dirty="0" smtClean="0"/>
              <a:t>H, Nitrogen(N), Phosphorus(P), Potassium(K) and organic matter (OM) most critical</a:t>
            </a:r>
          </a:p>
          <a:p>
            <a:pPr lvl="2"/>
            <a:r>
              <a:rPr lang="en-US" dirty="0" smtClean="0"/>
              <a:t>Tissue analysis used after crop establishment</a:t>
            </a:r>
          </a:p>
          <a:p>
            <a:r>
              <a:rPr lang="en-US" dirty="0" smtClean="0"/>
              <a:t>Clear site of weeds, particularly problematic perennial weeds </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202817810"/>
      </p:ext>
    </p:extLst>
  </p:cSld>
  <p:clrMapOvr>
    <a:masterClrMapping/>
  </p:clrMapOvr>
  <p:transition spd="slow" advTm="2030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5791200" cy="1143000"/>
          </a:xfrm>
        </p:spPr>
        <p:txBody>
          <a:bodyPr>
            <a:normAutofit fontScale="90000"/>
          </a:bodyPr>
          <a:lstStyle/>
          <a:p>
            <a:r>
              <a:rPr lang="en-US" dirty="0" smtClean="0"/>
              <a:t>“General” Fruit Pollination Requirements</a:t>
            </a:r>
            <a:endParaRPr lang="en-US" dirty="0"/>
          </a:p>
        </p:txBody>
      </p:sp>
      <p:sp>
        <p:nvSpPr>
          <p:cNvPr id="5" name="Content Placeholder 4"/>
          <p:cNvSpPr>
            <a:spLocks noGrp="1"/>
          </p:cNvSpPr>
          <p:nvPr>
            <p:ph sz="quarter" idx="2"/>
          </p:nvPr>
        </p:nvSpPr>
        <p:spPr>
          <a:xfrm>
            <a:off x="4648200" y="1981200"/>
            <a:ext cx="3810000" cy="3733800"/>
          </a:xfrm>
        </p:spPr>
        <p:txBody>
          <a:bodyPr>
            <a:normAutofit/>
          </a:bodyPr>
          <a:lstStyle/>
          <a:p>
            <a:r>
              <a:rPr lang="en-US" dirty="0" smtClean="0"/>
              <a:t>Self-unfruitful</a:t>
            </a:r>
          </a:p>
          <a:p>
            <a:pPr lvl="1"/>
            <a:r>
              <a:rPr lang="en-US" dirty="0" smtClean="0"/>
              <a:t>Apples, pears, most Japanese plums, elderberries and most sweet cherries</a:t>
            </a:r>
            <a:endParaRPr lang="en-US" dirty="0"/>
          </a:p>
        </p:txBody>
      </p:sp>
      <p:sp>
        <p:nvSpPr>
          <p:cNvPr id="7" name="Content Placeholder 4"/>
          <p:cNvSpPr txBox="1">
            <a:spLocks/>
          </p:cNvSpPr>
          <p:nvPr/>
        </p:nvSpPr>
        <p:spPr>
          <a:xfrm>
            <a:off x="659004" y="2056563"/>
            <a:ext cx="3810000" cy="335363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Self-fruitful</a:t>
            </a:r>
          </a:p>
          <a:p>
            <a:pPr lvl="1"/>
            <a:r>
              <a:rPr lang="en-US" dirty="0" smtClean="0"/>
              <a:t>Peaches, nectarines, European plums/prunes, apricots, tart cherries, currants, gooseberries, grapes, raspberries, blackberries, blueberries and strawberries</a:t>
            </a:r>
            <a:endParaRPr lang="en-US" dirty="0"/>
          </a:p>
        </p:txBody>
      </p:sp>
      <p:sp>
        <p:nvSpPr>
          <p:cNvPr id="8" name="Content Placeholder 5"/>
          <p:cNvSpPr txBox="1">
            <a:spLocks/>
          </p:cNvSpPr>
          <p:nvPr/>
        </p:nvSpPr>
        <p:spPr>
          <a:xfrm>
            <a:off x="762000" y="4267200"/>
            <a:ext cx="3810000" cy="198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pic>
        <p:nvPicPr>
          <p:cNvPr id="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77000" y="152400"/>
            <a:ext cx="2601097" cy="1678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98350811"/>
      </p:ext>
    </p:extLst>
  </p:cSld>
  <p:clrMapOvr>
    <a:masterClrMapping/>
  </p:clrMapOvr>
  <p:transition spd="slow" advTm="6759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“not the norm”</a:t>
            </a:r>
            <a:endParaRPr lang="en-US" dirty="0"/>
          </a:p>
        </p:txBody>
      </p:sp>
      <p:sp>
        <p:nvSpPr>
          <p:cNvPr id="4" name="Content Placeholder 3"/>
          <p:cNvSpPr>
            <a:spLocks noGrp="1"/>
          </p:cNvSpPr>
          <p:nvPr>
            <p:ph sz="half" idx="1"/>
          </p:nvPr>
        </p:nvSpPr>
        <p:spPr>
          <a:xfrm>
            <a:off x="457200" y="1600200"/>
            <a:ext cx="4572000" cy="4525963"/>
          </a:xfrm>
        </p:spPr>
        <p:txBody>
          <a:bodyPr>
            <a:normAutofit fontScale="92500" lnSpcReduction="10000"/>
          </a:bodyPr>
          <a:lstStyle/>
          <a:p>
            <a:r>
              <a:rPr lang="en-US" dirty="0" smtClean="0"/>
              <a:t>Partially to fully self-fruitful apples</a:t>
            </a:r>
          </a:p>
          <a:p>
            <a:pPr lvl="1"/>
            <a:r>
              <a:rPr lang="en-US" dirty="0" smtClean="0"/>
              <a:t>Braeburn, Golden Delicious, Granny Smith, Red Rome</a:t>
            </a:r>
          </a:p>
          <a:p>
            <a:r>
              <a:rPr lang="en-US" dirty="0" smtClean="0"/>
              <a:t>Pollen sterile apples</a:t>
            </a:r>
          </a:p>
          <a:p>
            <a:pPr lvl="1"/>
            <a:r>
              <a:rPr lang="en-US" dirty="0"/>
              <a:t>Baldwin, Creston, </a:t>
            </a:r>
            <a:r>
              <a:rPr lang="en-US" dirty="0" err="1"/>
              <a:t>Gravenstein</a:t>
            </a:r>
            <a:r>
              <a:rPr lang="en-US" dirty="0"/>
              <a:t>, Jonagold, </a:t>
            </a:r>
            <a:r>
              <a:rPr lang="en-US" dirty="0" err="1"/>
              <a:t>Boskoop</a:t>
            </a:r>
            <a:r>
              <a:rPr lang="en-US" dirty="0"/>
              <a:t>, </a:t>
            </a:r>
            <a:r>
              <a:rPr lang="en-US" dirty="0" err="1"/>
              <a:t>Mutsu</a:t>
            </a:r>
            <a:r>
              <a:rPr lang="en-US" dirty="0"/>
              <a:t>, Crispin, Rhode Island Greening, Roxbury Russet, </a:t>
            </a:r>
            <a:r>
              <a:rPr lang="en-US" dirty="0" err="1"/>
              <a:t>Shizuka</a:t>
            </a:r>
            <a:r>
              <a:rPr lang="en-US" dirty="0"/>
              <a:t>, </a:t>
            </a:r>
            <a:r>
              <a:rPr lang="en-US" dirty="0" err="1"/>
              <a:t>Spigold</a:t>
            </a:r>
            <a:r>
              <a:rPr lang="en-US" dirty="0"/>
              <a:t>, </a:t>
            </a:r>
            <a:r>
              <a:rPr lang="en-US" dirty="0" err="1"/>
              <a:t>Stayman</a:t>
            </a:r>
            <a:r>
              <a:rPr lang="en-US" dirty="0"/>
              <a:t>, </a:t>
            </a:r>
            <a:r>
              <a:rPr lang="en-US" dirty="0" err="1"/>
              <a:t>Bramley’s</a:t>
            </a:r>
            <a:r>
              <a:rPr lang="en-US" dirty="0"/>
              <a:t> Seedling, Wealthy and </a:t>
            </a:r>
            <a:r>
              <a:rPr lang="en-US" dirty="0" err="1" smtClean="0"/>
              <a:t>Winesap</a:t>
            </a:r>
            <a:endParaRPr lang="en-US" dirty="0" smtClean="0"/>
          </a:p>
          <a:p>
            <a:pPr lvl="2"/>
            <a:r>
              <a:rPr lang="en-US" dirty="0" smtClean="0"/>
              <a:t>If you plant one of these, you need to plant two more cultivars</a:t>
            </a:r>
          </a:p>
        </p:txBody>
      </p:sp>
      <p:pic>
        <p:nvPicPr>
          <p:cNvPr id="7" name="Content Placeholder 6"/>
          <p:cNvPicPr>
            <a:picLocks noGrp="1" noChangeAspect="1"/>
          </p:cNvPicPr>
          <p:nvPr>
            <p:ph sz="half" idx="2"/>
          </p:nvPr>
        </p:nvPicPr>
        <p:blipFill>
          <a:blip r:embed="rId6" cstate="screen">
            <a:extLst>
              <a:ext uri="{28A0092B-C50C-407E-A947-70E740481C1C}">
                <a14:useLocalDpi xmlns:a14="http://schemas.microsoft.com/office/drawing/2010/main"/>
              </a:ext>
            </a:extLst>
          </a:blip>
          <a:stretch>
            <a:fillRect/>
          </a:stretch>
        </p:blipFill>
        <p:spPr>
          <a:xfrm rot="5400000">
            <a:off x="4843462" y="2090738"/>
            <a:ext cx="3924300" cy="2943225"/>
          </a:xfrm>
        </p:spPr>
      </p:pic>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998746616"/>
      </p:ext>
    </p:extLst>
  </p:cSld>
  <p:clrMapOvr>
    <a:overrideClrMapping bg1="lt1" tx1="dk1" bg2="lt2" tx2="dk2" accent1="accent1" accent2="accent2" accent3="accent3" accent4="accent4" accent5="accent5" accent6="accent6" hlink="hlink" folHlink="folHlink"/>
  </p:clrMapOvr>
  <p:transition spd="slow" advTm="3564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050"/>
          <p:cNvSpPr>
            <a:spLocks noGrp="1" noChangeArrowheads="1"/>
          </p:cNvSpPr>
          <p:nvPr>
            <p:ph type="title"/>
          </p:nvPr>
        </p:nvSpPr>
        <p:spPr/>
        <p:txBody>
          <a:bodyPr>
            <a:normAutofit/>
          </a:bodyPr>
          <a:lstStyle/>
          <a:p>
            <a:pPr eaLnBrk="1" hangingPunct="1"/>
            <a:r>
              <a:rPr lang="en-US" dirty="0" smtClean="0"/>
              <a:t>Pollinators</a:t>
            </a:r>
          </a:p>
        </p:txBody>
      </p:sp>
      <p:sp>
        <p:nvSpPr>
          <p:cNvPr id="12291" name="Rectangle 2054"/>
          <p:cNvSpPr>
            <a:spLocks noGrp="1" noChangeArrowheads="1"/>
          </p:cNvSpPr>
          <p:nvPr>
            <p:ph sz="half" idx="2"/>
          </p:nvPr>
        </p:nvSpPr>
        <p:spPr>
          <a:xfrm>
            <a:off x="4648200" y="1828800"/>
            <a:ext cx="4038600" cy="4297363"/>
          </a:xfrm>
        </p:spPr>
        <p:txBody>
          <a:bodyPr>
            <a:normAutofit/>
          </a:bodyPr>
          <a:lstStyle/>
          <a:p>
            <a:pPr eaLnBrk="1" hangingPunct="1"/>
            <a:r>
              <a:rPr lang="en-US" sz="2000" dirty="0" smtClean="0"/>
              <a:t>Examples of fruit that rely on insects to carry pollen</a:t>
            </a:r>
          </a:p>
          <a:p>
            <a:pPr lvl="1"/>
            <a:r>
              <a:rPr lang="en-US" sz="1600" dirty="0" smtClean="0"/>
              <a:t>Strawberries, blueberries, apples, plums and sweet cherries</a:t>
            </a:r>
          </a:p>
          <a:p>
            <a:pPr eaLnBrk="1" hangingPunct="1"/>
            <a:r>
              <a:rPr lang="en-US" sz="2000" dirty="0" smtClean="0"/>
              <a:t>Examples of fruit that rely on gravity and wind to carry pollen</a:t>
            </a:r>
          </a:p>
          <a:p>
            <a:pPr lvl="1"/>
            <a:r>
              <a:rPr lang="en-US" sz="1600" dirty="0" smtClean="0"/>
              <a:t>Peaches and grapes</a:t>
            </a:r>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0" y="4495800"/>
            <a:ext cx="3276600" cy="2184400"/>
          </a:xfrm>
          <a:prstGeom prst="rect">
            <a:avLst/>
          </a:prstGeom>
        </p:spPr>
      </p:pic>
      <p:pic>
        <p:nvPicPr>
          <p:cNvPr id="4" name="Content Placeholder 3"/>
          <p:cNvPicPr>
            <a:picLocks noGrp="1" noChangeAspect="1"/>
          </p:cNvPicPr>
          <p:nvPr>
            <p:ph sz="half" idx="1"/>
          </p:nvPr>
        </p:nvPicPr>
        <p:blipFill>
          <a:blip r:embed="rId6" cstate="email">
            <a:extLst>
              <a:ext uri="{28A0092B-C50C-407E-A947-70E740481C1C}">
                <a14:useLocalDpi xmlns:a14="http://schemas.microsoft.com/office/drawing/2010/main"/>
              </a:ext>
            </a:extLst>
          </a:blip>
          <a:stretch>
            <a:fillRect/>
          </a:stretch>
        </p:blipFill>
        <p:spPr>
          <a:xfrm>
            <a:off x="942975" y="1869280"/>
            <a:ext cx="3248025" cy="2436019"/>
          </a:xfr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
        <p:nvSpPr>
          <p:cNvPr id="13" name="Rectangular Callout 12"/>
          <p:cNvSpPr/>
          <p:nvPr/>
        </p:nvSpPr>
        <p:spPr>
          <a:xfrm>
            <a:off x="4419600" y="4876800"/>
            <a:ext cx="2209800" cy="914400"/>
          </a:xfrm>
          <a:prstGeom prst="wedgeRectCallout">
            <a:avLst>
              <a:gd name="adj1" fmla="val -76918"/>
              <a:gd name="adj2" fmla="val 21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Commercial bee hives brought in to pollinate a commercial apple crop</a:t>
            </a:r>
          </a:p>
        </p:txBody>
      </p:sp>
    </p:spTree>
  </p:cSld>
  <p:clrMapOvr>
    <a:masterClrMapping/>
  </p:clrMapOvr>
  <p:transition spd="slow" advTm="3259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10.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11.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4.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5.xml><?xml version="1.0" encoding="utf-8"?>
<p:tagLst xmlns:a="http://schemas.openxmlformats.org/drawingml/2006/main" xmlns:r="http://schemas.openxmlformats.org/officeDocument/2006/relationships" xmlns:p="http://schemas.openxmlformats.org/presentationml/2006/main">
  <p:tag name="DVSHAPEID" val="0uhWvCQomImT50qU5y4Znw"/>
</p:tagLst>
</file>

<file path=ppt/tags/tag6.xml><?xml version="1.0" encoding="utf-8"?>
<p:tagLst xmlns:a="http://schemas.openxmlformats.org/drawingml/2006/main" xmlns:r="http://schemas.openxmlformats.org/officeDocument/2006/relationships" xmlns:p="http://schemas.openxmlformats.org/presentationml/2006/main">
  <p:tag name="DVSHAPEID" val="XuPQogmzKvTp1YV9ymQ2ZW"/>
</p:tagLst>
</file>

<file path=ppt/tags/tag7.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8.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9.xml><?xml version="1.0" encoding="utf-8"?>
<p:tagLst xmlns:a="http://schemas.openxmlformats.org/drawingml/2006/main" xmlns:r="http://schemas.openxmlformats.org/officeDocument/2006/relationships" xmlns:p="http://schemas.openxmlformats.org/presentationml/2006/main">
  <p:tag name="DVSHAPEID" val="ip2w5yLf7gRoIxhgGANLdN"/>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6243</Words>
  <Application>Microsoft Office PowerPoint</Application>
  <PresentationFormat>On-screen Show (4:3)</PresentationFormat>
  <Paragraphs>494</Paragraphs>
  <Slides>50</Slides>
  <Notes>50</Notes>
  <HiddenSlides>0</HiddenSlides>
  <MMClips>50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Cambria</vt:lpstr>
      <vt:lpstr>Georgia</vt:lpstr>
      <vt:lpstr>Monotype Sorts</vt:lpstr>
      <vt:lpstr>Times New Roman</vt:lpstr>
      <vt:lpstr>Wingdings</vt:lpstr>
      <vt:lpstr>Training</vt:lpstr>
      <vt:lpstr>Preparing a New Generation  of Illinois Fruit and Vegetable Farmers  a USDA NIFA Beginning Farmer and Rancher  Development Program Project  Grant # 2012-49400-19565  http://www.newillinoisfarmers.org   </vt:lpstr>
      <vt:lpstr>Preparing a New Generation  of Illinois Fruit and Vegetable Farmers  Basic Fruit Production</vt:lpstr>
      <vt:lpstr>Today’s objectives </vt:lpstr>
      <vt:lpstr>Fruit plantings are a long term investment</vt:lpstr>
      <vt:lpstr>The optimal planting site</vt:lpstr>
      <vt:lpstr>Preplant soil recommendations</vt:lpstr>
      <vt:lpstr>“General” Fruit Pollination Requirements</vt:lpstr>
      <vt:lpstr>Examples of “not the norm”</vt:lpstr>
      <vt:lpstr>Pollinators</vt:lpstr>
      <vt:lpstr>Vertebrate pest control</vt:lpstr>
      <vt:lpstr>Irrigation</vt:lpstr>
      <vt:lpstr>Staked and or trellised </vt:lpstr>
      <vt:lpstr>Selecting cultivars</vt:lpstr>
      <vt:lpstr>Focus on Tree Fruit</vt:lpstr>
      <vt:lpstr>Rootstock selection</vt:lpstr>
      <vt:lpstr>Apple rootstocks</vt:lpstr>
      <vt:lpstr>Most Common Apple US Rootstocks (% of seedling)</vt:lpstr>
      <vt:lpstr>Peach Rootstocks</vt:lpstr>
      <vt:lpstr>PowerPoint Presentation</vt:lpstr>
      <vt:lpstr>Nursery stock</vt:lpstr>
      <vt:lpstr>Feathered and whip trees </vt:lpstr>
      <vt:lpstr>When trees arrive from the nursery</vt:lpstr>
      <vt:lpstr>Tree planting with hand or augur </vt:lpstr>
      <vt:lpstr>Other options for planting new trees</vt:lpstr>
      <vt:lpstr>Purpose of training and pruning </vt:lpstr>
      <vt:lpstr>Training Systems for Fruit Trees</vt:lpstr>
      <vt:lpstr>Training trees to a central leader at planting </vt:lpstr>
      <vt:lpstr>Training Systems for  Fruit Trees</vt:lpstr>
      <vt:lpstr>Peaches and nectarines:  Open center training and pruning </vt:lpstr>
      <vt:lpstr>PowerPoint Presentation</vt:lpstr>
      <vt:lpstr>PowerPoint Presentation</vt:lpstr>
      <vt:lpstr>Care of Young Trees</vt:lpstr>
      <vt:lpstr>Branch Angle Effect on Vigor</vt:lpstr>
      <vt:lpstr>Branch angle’s effect on fruit formation </vt:lpstr>
      <vt:lpstr>Annual Pruning </vt:lpstr>
      <vt:lpstr>Flower Habits</vt:lpstr>
      <vt:lpstr>Apple buds</vt:lpstr>
      <vt:lpstr>Peach buds</vt:lpstr>
      <vt:lpstr>Nutritional Requirements</vt:lpstr>
      <vt:lpstr>Thinning</vt:lpstr>
      <vt:lpstr>Methods of Thinning</vt:lpstr>
      <vt:lpstr>Bloom thinning peach </vt:lpstr>
      <vt:lpstr>Chemical thinning of apples</vt:lpstr>
      <vt:lpstr>Publications</vt:lpstr>
      <vt:lpstr>Thinning Materials</vt:lpstr>
      <vt:lpstr>Timing of Materials</vt:lpstr>
      <vt:lpstr>Fruit Tree Pests</vt:lpstr>
      <vt:lpstr>Resources</vt:lpstr>
      <vt:lpstr>To reach us</vt:lpstr>
      <vt:lpstr>If you have questions …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2012-10-17T19:20:12Z</dcterms:created>
  <dcterms:modified xsi:type="dcterms:W3CDTF">2016-04-26T21:27:19Z</dcterms:modified>
</cp:coreProperties>
</file>