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648" r:id="rId1"/>
  </p:sldMasterIdLst>
  <p:notesMasterIdLst>
    <p:notesMasterId r:id="rId34"/>
  </p:notesMasterIdLst>
  <p:handoutMasterIdLst>
    <p:handoutMasterId r:id="rId35"/>
  </p:handoutMasterIdLst>
  <p:sldIdLst>
    <p:sldId id="404" r:id="rId2"/>
    <p:sldId id="259" r:id="rId3"/>
    <p:sldId id="320" r:id="rId4"/>
    <p:sldId id="360" r:id="rId5"/>
    <p:sldId id="325" r:id="rId6"/>
    <p:sldId id="364" r:id="rId7"/>
    <p:sldId id="349" r:id="rId8"/>
    <p:sldId id="350" r:id="rId9"/>
    <p:sldId id="351" r:id="rId10"/>
    <p:sldId id="382" r:id="rId11"/>
    <p:sldId id="390" r:id="rId12"/>
    <p:sldId id="391" r:id="rId13"/>
    <p:sldId id="392" r:id="rId14"/>
    <p:sldId id="370" r:id="rId15"/>
    <p:sldId id="374" r:id="rId16"/>
    <p:sldId id="375" r:id="rId17"/>
    <p:sldId id="369" r:id="rId18"/>
    <p:sldId id="394" r:id="rId19"/>
    <p:sldId id="393" r:id="rId20"/>
    <p:sldId id="373" r:id="rId21"/>
    <p:sldId id="395" r:id="rId22"/>
    <p:sldId id="396" r:id="rId23"/>
    <p:sldId id="397" r:id="rId24"/>
    <p:sldId id="398" r:id="rId25"/>
    <p:sldId id="399" r:id="rId26"/>
    <p:sldId id="400" r:id="rId27"/>
    <p:sldId id="401" r:id="rId28"/>
    <p:sldId id="402" r:id="rId29"/>
    <p:sldId id="403" r:id="rId30"/>
    <p:sldId id="376" r:id="rId31"/>
    <p:sldId id="319" r:id="rId32"/>
    <p:sldId id="405" r:id="rId33"/>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9CC93D-E52E-4D84-901B-11D7331DD495}">
          <p14:sldIdLst>
            <p14:sldId id="404"/>
            <p14:sldId id="259"/>
          </p14:sldIdLst>
        </p14:section>
        <p14:section name="Overview and Objectives" id="{ABA716BF-3A5C-4ADB-94C9-CFEF84EBA240}">
          <p14:sldIdLst>
            <p14:sldId id="320"/>
            <p14:sldId id="360"/>
            <p14:sldId id="325"/>
            <p14:sldId id="364"/>
            <p14:sldId id="349"/>
            <p14:sldId id="350"/>
            <p14:sldId id="351"/>
            <p14:sldId id="382"/>
            <p14:sldId id="390"/>
            <p14:sldId id="391"/>
            <p14:sldId id="392"/>
            <p14:sldId id="370"/>
            <p14:sldId id="374"/>
            <p14:sldId id="375"/>
            <p14:sldId id="369"/>
            <p14:sldId id="394"/>
            <p14:sldId id="393"/>
            <p14:sldId id="373"/>
            <p14:sldId id="395"/>
            <p14:sldId id="396"/>
            <p14:sldId id="397"/>
            <p14:sldId id="398"/>
            <p14:sldId id="399"/>
            <p14:sldId id="400"/>
            <p14:sldId id="401"/>
            <p14:sldId id="402"/>
            <p14:sldId id="403"/>
            <p14:sldId id="376"/>
            <p14:sldId id="319"/>
            <p14:sldId id="405"/>
          </p14:sldIdLst>
        </p14:section>
        <p14:section name="Topic 1" id="{6D9936A3-3945-4757-BC8B-B5C252D8E036}">
          <p14:sldIdLst/>
        </p14:section>
        <p14:section name="Sample Slides for Visuals" id="{BAB3A466-96C9-4230-9978-795378D75699}">
          <p14:sldIdLst/>
        </p14:section>
        <p14:section name="Case Study" id="{8C0305C9-B152-4FBA-A789-FE1976D53990}">
          <p14:sldIdLst/>
        </p14:section>
        <p14:section name="Conclusion and Summary" id="{790CEF5B-569A-4C2F-BED5-750B08C0E5AD}">
          <p14:sldIdLst/>
        </p14:section>
        <p14:section name="Appendix" id="{3F78B471-41DA-46F2-A8E4-97E471896AB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0000FF"/>
    <a:srgbClr val="009E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autoAdjust="0"/>
    <p:restoredTop sz="69113" autoAdjust="0"/>
  </p:normalViewPr>
  <p:slideViewPr>
    <p:cSldViewPr>
      <p:cViewPr varScale="1">
        <p:scale>
          <a:sx n="58" d="100"/>
          <a:sy n="58" d="100"/>
        </p:scale>
        <p:origin x="8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0" d="100"/>
        <a:sy n="130" d="100"/>
      </p:scale>
      <p:origin x="0" y="0"/>
    </p:cViewPr>
  </p:sorterViewPr>
  <p:notesViewPr>
    <p:cSldViewPr>
      <p:cViewPr varScale="1">
        <p:scale>
          <a:sx n="63" d="100"/>
          <a:sy n="63" d="100"/>
        </p:scale>
        <p:origin x="-1656" y="-8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23" tIns="46461" rIns="92923" bIns="46461" rtlCol="0"/>
          <a:lstStyle>
            <a:lvl1pPr algn="l">
              <a:defRPr sz="1200"/>
            </a:lvl1pPr>
          </a:lstStyle>
          <a:p>
            <a:pPr>
              <a:defRPr/>
            </a:pPr>
            <a:r>
              <a:rPr lang="en-US" dirty="0"/>
              <a:t>Preparing a New Generation of Illinois</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939466" y="0"/>
            <a:ext cx="3013763" cy="465455"/>
          </a:xfrm>
          <a:prstGeom prst="rect">
            <a:avLst/>
          </a:prstGeom>
        </p:spPr>
        <p:txBody>
          <a:bodyPr vert="horz" lIns="92923" tIns="46461" rIns="92923" bIns="46461" rtlCol="0"/>
          <a:lstStyle>
            <a:lvl1pPr algn="r">
              <a:defRPr sz="1200"/>
            </a:lvl1pPr>
          </a:lstStyle>
          <a:p>
            <a:r>
              <a:rPr lang="en-US" dirty="0"/>
              <a:t>August 2014</a:t>
            </a:r>
          </a:p>
        </p:txBody>
      </p:sp>
      <p:sp>
        <p:nvSpPr>
          <p:cNvPr id="4" name="Footer Placeholder 3"/>
          <p:cNvSpPr>
            <a:spLocks noGrp="1"/>
          </p:cNvSpPr>
          <p:nvPr>
            <p:ph type="ftr" sz="quarter" idx="2"/>
          </p:nvPr>
        </p:nvSpPr>
        <p:spPr>
          <a:xfrm>
            <a:off x="0" y="8842029"/>
            <a:ext cx="3013763" cy="465455"/>
          </a:xfrm>
          <a:prstGeom prst="rect">
            <a:avLst/>
          </a:prstGeom>
        </p:spPr>
        <p:txBody>
          <a:bodyPr vert="horz" lIns="92923" tIns="46461" rIns="92923" bIns="4646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23" tIns="46461" rIns="92923" bIns="46461"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23" tIns="46461" rIns="92923" bIns="46461" rtlCol="0"/>
          <a:lstStyle>
            <a:lvl1pPr algn="l">
              <a:defRPr sz="1200"/>
            </a:lvl1pPr>
          </a:lstStyle>
          <a:p>
            <a:endParaRPr lang="en-US" dirty="0"/>
          </a:p>
        </p:txBody>
      </p:sp>
      <p:sp>
        <p:nvSpPr>
          <p:cNvPr id="3" name="Date Placeholder 2"/>
          <p:cNvSpPr>
            <a:spLocks noGrp="1"/>
          </p:cNvSpPr>
          <p:nvPr>
            <p:ph type="dt" idx="1"/>
          </p:nvPr>
        </p:nvSpPr>
        <p:spPr>
          <a:xfrm>
            <a:off x="3939466" y="0"/>
            <a:ext cx="3013763" cy="465455"/>
          </a:xfrm>
          <a:prstGeom prst="rect">
            <a:avLst/>
          </a:prstGeom>
        </p:spPr>
        <p:txBody>
          <a:bodyPr vert="horz" lIns="92923" tIns="46461" rIns="92923" bIns="46461" rtlCol="0"/>
          <a:lstStyle>
            <a:lvl1pPr algn="r">
              <a:defRPr sz="1200"/>
            </a:lvl1pPr>
          </a:lstStyle>
          <a:p>
            <a:fld id="{48AEF76B-3757-4A0B-AF93-28494465C1DD}" type="datetimeFigureOut">
              <a:rPr lang="en-US" smtClean="0"/>
              <a:pPr/>
              <a:t>5/9/2016</a:t>
            </a:fld>
            <a:endParaRPr lang="en-US" dirty="0"/>
          </a:p>
        </p:txBody>
      </p:sp>
      <p:sp>
        <p:nvSpPr>
          <p:cNvPr id="4" name="Slide Image Placeholder 3"/>
          <p:cNvSpPr>
            <a:spLocks noGrp="1" noRot="1" noChangeAspect="1"/>
          </p:cNvSpPr>
          <p:nvPr>
            <p:ph type="sldImg" idx="2"/>
          </p:nvPr>
        </p:nvSpPr>
        <p:spPr>
          <a:xfrm>
            <a:off x="1149350" y="696913"/>
            <a:ext cx="4656138" cy="3492500"/>
          </a:xfrm>
          <a:prstGeom prst="rect">
            <a:avLst/>
          </a:prstGeom>
          <a:noFill/>
          <a:ln w="12700">
            <a:solidFill>
              <a:prstClr val="black"/>
            </a:solidFill>
          </a:ln>
        </p:spPr>
        <p:txBody>
          <a:bodyPr vert="horz" lIns="92923" tIns="46461" rIns="92923" bIns="46461" rtlCol="0" anchor="ctr"/>
          <a:lstStyle/>
          <a:p>
            <a:endParaRPr lang="en-US" dirty="0"/>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23" tIns="46461" rIns="92923" bIns="4646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23" tIns="46461" rIns="92923" bIns="4646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23" tIns="46461" rIns="92923" bIns="46461"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400839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about unemployment compensation (insurance)?</a:t>
            </a:r>
            <a:r>
              <a:rPr lang="en-US" baseline="0" dirty="0" smtClean="0"/>
              <a:t>  [Read slide.]  However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1709421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201776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about social security</a:t>
            </a:r>
            <a:r>
              <a:rPr lang="en-US" baseline="0" dirty="0" smtClean="0"/>
              <a:t> and Medicare?  [Read slide.]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253950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Farmers and crew leaders also must withhold federal income tax from the wages of farmworkers if the wages are subject to social security and Medicare taxes.  IRS Publication 51, the Agricultural Employer’s Handbook provides guidance on withholding income taxes from employees’ wages.</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3536655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beyond taxes associated with employees (and self-employment tax), all farmers face the challenge of reporting farm income and expenses and paying income tax on net farm income.  All farmers need to consult IRS Publication 225, the Farmers’ Tax Guide for regulations and guidance on preparing Schedule F – Profit or Loss</a:t>
            </a:r>
            <a:r>
              <a:rPr lang="en-US" baseline="0" dirty="0" smtClean="0"/>
              <a:t> from Farming.  </a:t>
            </a:r>
            <a:r>
              <a:rPr lang="en-US" baseline="0" dirty="0" err="1" smtClean="0"/>
              <a:t>Ruraltax.org’s</a:t>
            </a:r>
            <a:r>
              <a:rPr lang="en-US" baseline="0" dirty="0" smtClean="0"/>
              <a:t> Tax Guide for Owners and Operators of Small Farms is also very helpful, as is </a:t>
            </a:r>
            <a:r>
              <a:rPr lang="en-US" dirty="0" smtClean="0"/>
              <a:t>Introduction to Agricultural Federal Tax Issues by Ruby Ward of Utah State University.</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14</a:t>
            </a:fld>
            <a:endParaRPr lang="en-US" dirty="0"/>
          </a:p>
        </p:txBody>
      </p:sp>
    </p:spTree>
    <p:extLst>
      <p:ext uri="{BB962C8B-B14F-4D97-AF65-F5344CB8AC3E}">
        <p14:creationId xmlns:p14="http://schemas.microsoft.com/office/powerpoint/2010/main" val="3432679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establishing and running your farm as a business is essential if you are to be able to deduct legitimate farm expenses</a:t>
            </a:r>
            <a:r>
              <a:rPr lang="en-US" baseline="0" dirty="0" smtClean="0"/>
              <a:t> to establish net income.  Hobby expenses and  losses are not deductible.  How does the IRS assess whether or not your farm is a business or a hobby?  [Read slide.]</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3558513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document that your farming effort is a business</a:t>
            </a:r>
            <a:r>
              <a:rPr lang="en-US" baseline="0" dirty="0" smtClean="0"/>
              <a:t> … [read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4012313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a business, … [read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17</a:t>
            </a:fld>
            <a:endParaRPr lang="en-US" dirty="0"/>
          </a:p>
        </p:txBody>
      </p:sp>
    </p:spTree>
    <p:extLst>
      <p:ext uri="{BB962C8B-B14F-4D97-AF65-F5344CB8AC3E}">
        <p14:creationId xmlns:p14="http://schemas.microsoft.com/office/powerpoint/2010/main" val="678870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be sure to get IRS Publication</a:t>
            </a:r>
            <a:r>
              <a:rPr lang="en-US" baseline="0" dirty="0" smtClean="0"/>
              <a:t> 225, the Farmers’ Tax Guide.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2569202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316383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Hello, my name is Rick Weinzierl, and the</a:t>
            </a:r>
            <a:r>
              <a:rPr lang="en-US" baseline="0" dirty="0" smtClean="0"/>
              <a:t> topic that I will introduce in this webinar is taxation for small farms. This is part of a broader discussion of business planning and legal issues planning that that is presented in several of our classes and webinars as part of o</a:t>
            </a:r>
            <a:r>
              <a:rPr lang="en-US" dirty="0" smtClean="0"/>
              <a:t>ur</a:t>
            </a:r>
            <a:r>
              <a:rPr lang="en-US" baseline="0" dirty="0" smtClean="0"/>
              <a:t> beginning farmer course, “Preparing a New Generation of Illinois Fruit and Vegetable Farmers.”  This course is funded by the United States Department of Agriculture’s National Institute for Food and Agriculture, and specifically NIFA’s Beginning Farmer and Rancher Development Program.  Webinars and references on the topics that we cover in our classes are available online at www.newillinoisfarmers.org.  </a:t>
            </a:r>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a:p>
        </p:txBody>
      </p:sp>
    </p:spTree>
    <p:extLst>
      <p:ext uri="{BB962C8B-B14F-4D97-AF65-F5344CB8AC3E}">
        <p14:creationId xmlns:p14="http://schemas.microsoft.com/office/powerpoint/2010/main" val="240889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you will need to pay self-employment tax on your farm net income.  Payment</a:t>
            </a:r>
            <a:r>
              <a:rPr lang="en-US" baseline="0" dirty="0" smtClean="0"/>
              <a:t> is not required if your farm profits are less than $400.  You are required to pay 12.4% on income up to $118,500 in 2015 for FICA and 2.9% on all profits for Medicare.  Publication 225 provides instructions on payment methods and schedules.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3694174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farm business you may also ned to become more familiar with IRS Form 1099.  These are called</a:t>
            </a:r>
            <a:r>
              <a:rPr lang="en-US" baseline="0" dirty="0" smtClean="0"/>
              <a:t> informational returns, and the IRS uses them match income and expenses on tax returns.  The issuer of a 1099 sends one copy to an individual and the other to the IRS.  You may need to issue them or you may receive them, and the income then needs to show up on your tax return.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87531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1106523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payments you make are not subject to Form 1099 reporting.  For example,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2329997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Herbicide … no, merchandise</a:t>
            </a:r>
          </a:p>
          <a:p>
            <a:r>
              <a:rPr lang="en-US" dirty="0" smtClean="0"/>
              <a:t>Consultant … yes, &gt;600 not a corporation </a:t>
            </a:r>
          </a:p>
          <a:p>
            <a:r>
              <a:rPr lang="en-US" dirty="0" smtClean="0"/>
              <a:t>Soil testing … no, paid to corporation</a:t>
            </a:r>
          </a:p>
          <a:p>
            <a:r>
              <a:rPr lang="en-US" dirty="0" smtClean="0"/>
              <a:t>Plowing … no, not over $600</a:t>
            </a:r>
          </a:p>
          <a:p>
            <a:r>
              <a:rPr lang="en-US" dirty="0" smtClean="0"/>
              <a:t>Grain hauling … no, paid to LLC</a:t>
            </a:r>
          </a:p>
          <a:p>
            <a:r>
              <a:rPr lang="en-US" dirty="0" smtClean="0"/>
              <a:t>Rent … yes,</a:t>
            </a:r>
            <a:r>
              <a:rPr lang="en-US" baseline="0" dirty="0" smtClean="0"/>
              <a:t> not paid to corporation or LLC</a:t>
            </a:r>
          </a:p>
          <a:p>
            <a:r>
              <a:rPr lang="en-US" baseline="0" dirty="0" smtClean="0"/>
              <a:t>Interest … yes, &gt;$600</a:t>
            </a:r>
          </a:p>
          <a:p>
            <a:r>
              <a:rPr lang="en-US" baseline="0" dirty="0" smtClean="0"/>
              <a:t>Repairs … yes, &gt;$600, not to corporation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152355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too that you will need to pay sales taxes on your farm sales of fruits and vegetables.  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547479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times,</a:t>
            </a:r>
            <a:r>
              <a:rPr lang="en-US" baseline="0" dirty="0" smtClean="0"/>
              <a:t> however, when you are not required to pay sales taxes on certain purchases.  [Read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26</a:t>
            </a:fld>
            <a:endParaRPr lang="en-US" dirty="0"/>
          </a:p>
        </p:txBody>
      </p:sp>
    </p:spTree>
    <p:extLst>
      <p:ext uri="{BB962C8B-B14F-4D97-AF65-F5344CB8AC3E}">
        <p14:creationId xmlns:p14="http://schemas.microsoft.com/office/powerpoint/2010/main" val="1834344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same is true</a:t>
            </a:r>
            <a:r>
              <a:rPr lang="en-US" baseline="0" dirty="0" smtClean="0"/>
              <a:t> for excise taxes.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2098956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state level … [read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28</a:t>
            </a:fld>
            <a:endParaRPr lang="en-US" dirty="0"/>
          </a:p>
        </p:txBody>
      </p:sp>
    </p:spTree>
    <p:extLst>
      <p:ext uri="{BB962C8B-B14F-4D97-AF65-F5344CB8AC3E}">
        <p14:creationId xmlns:p14="http://schemas.microsoft.com/office/powerpoint/2010/main" val="898860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350132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other webinars and discussions we address the importance of business structures, farm, liability, and crop insurance, and labor management and labor regulations.  This discussion focuses planning for tax liabilities and deductions, specifically sales tax, income tax, self-employment tax, and withholding taxes for employees.  You will begin to use, if you do not already, IRS Schedule F for reporting farm income and deductions for your federal tax return.  We’ll also talk briefly about excise and property taxes.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a:t>
            </a:fld>
            <a:endParaRPr lang="en-US" dirty="0"/>
          </a:p>
        </p:txBody>
      </p:sp>
    </p:spTree>
    <p:extLst>
      <p:ext uri="{BB962C8B-B14F-4D97-AF65-F5344CB8AC3E}">
        <p14:creationId xmlns:p14="http://schemas.microsoft.com/office/powerpoint/2010/main" val="3926675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0876" indent="-284952">
              <a:defRPr>
                <a:solidFill>
                  <a:schemeClr val="tx1"/>
                </a:solidFill>
                <a:latin typeface="Calibri" pitchFamily="34" charset="0"/>
              </a:defRPr>
            </a:lvl2pPr>
            <a:lvl3pPr marL="1139809" indent="-227961">
              <a:defRPr>
                <a:solidFill>
                  <a:schemeClr val="tx1"/>
                </a:solidFill>
                <a:latin typeface="Calibri" pitchFamily="34" charset="0"/>
              </a:defRPr>
            </a:lvl3pPr>
            <a:lvl4pPr marL="1595732" indent="-227961">
              <a:defRPr>
                <a:solidFill>
                  <a:schemeClr val="tx1"/>
                </a:solidFill>
                <a:latin typeface="Calibri" pitchFamily="34" charset="0"/>
              </a:defRPr>
            </a:lvl4pPr>
            <a:lvl5pPr marL="2051657" indent="-227961">
              <a:defRPr>
                <a:solidFill>
                  <a:schemeClr val="tx1"/>
                </a:solidFill>
                <a:latin typeface="Calibri" pitchFamily="34" charset="0"/>
              </a:defRPr>
            </a:lvl5pPr>
            <a:lvl6pPr marL="2507580" indent="-227961" fontAlgn="base">
              <a:spcBef>
                <a:spcPct val="0"/>
              </a:spcBef>
              <a:spcAft>
                <a:spcPct val="0"/>
              </a:spcAft>
              <a:defRPr>
                <a:solidFill>
                  <a:schemeClr val="tx1"/>
                </a:solidFill>
                <a:latin typeface="Calibri" pitchFamily="34" charset="0"/>
              </a:defRPr>
            </a:lvl6pPr>
            <a:lvl7pPr marL="2963503" indent="-227961" fontAlgn="base">
              <a:spcBef>
                <a:spcPct val="0"/>
              </a:spcBef>
              <a:spcAft>
                <a:spcPct val="0"/>
              </a:spcAft>
              <a:defRPr>
                <a:solidFill>
                  <a:schemeClr val="tx1"/>
                </a:solidFill>
                <a:latin typeface="Calibri" pitchFamily="34" charset="0"/>
              </a:defRPr>
            </a:lvl7pPr>
            <a:lvl8pPr marL="3419428" indent="-227961" fontAlgn="base">
              <a:spcBef>
                <a:spcPct val="0"/>
              </a:spcBef>
              <a:spcAft>
                <a:spcPct val="0"/>
              </a:spcAft>
              <a:defRPr>
                <a:solidFill>
                  <a:schemeClr val="tx1"/>
                </a:solidFill>
                <a:latin typeface="Calibri" pitchFamily="34" charset="0"/>
              </a:defRPr>
            </a:lvl8pPr>
            <a:lvl9pPr marL="3875351" indent="-227961"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958E193-E1B6-4F58-B19C-3BD6298DA335}"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3092469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32</a:t>
            </a:fld>
            <a:endParaRPr lang="en-US"/>
          </a:p>
        </p:txBody>
      </p:sp>
    </p:spTree>
    <p:extLst>
      <p:ext uri="{BB962C8B-B14F-4D97-AF65-F5344CB8AC3E}">
        <p14:creationId xmlns:p14="http://schemas.microsoft.com/office/powerpoint/2010/main" val="291055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a:t>
            </a:r>
            <a:r>
              <a:rPr lang="en-US" baseline="0" dirty="0" smtClean="0"/>
              <a:t> that the discussion of taxes is important because tax liabilities have to be factored into your business plans.  Tax liabilities are not really very different from the costs of land, equipment, fuel, seeds, or other expenses necessary for running your farm … they become part of the difference between gross sales and net, after-tax income.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222927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course of this discussion I’ll include links to several useful</a:t>
            </a:r>
            <a:r>
              <a:rPr lang="en-US" baseline="0" dirty="0" smtClean="0"/>
              <a:t> references or resources.  Three that provide valuable information on a range of small farm business management issues are the Illinois Direct Farm Business Guide (an online publication), Farm Commons (a nonprofit agency that has archived webinars on a range of business management topics available online), and the Illinois Small Business Development Centers that provide one-on-one consulting services.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138717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a:t>
            </a:r>
            <a:r>
              <a:rPr lang="en-US" baseline="0" dirty="0" smtClean="0"/>
              <a:t> important</a:t>
            </a:r>
            <a:r>
              <a:rPr lang="en-US" dirty="0" smtClean="0"/>
              <a:t> disclaimer before I delve into this topic … I am not a tax specialist or a</a:t>
            </a:r>
            <a:r>
              <a:rPr lang="en-US" baseline="0" dirty="0" smtClean="0"/>
              <a:t> tax attorney.  What I will do over the next several minutes is introduce you to several important topics that I’ve been taught in train-the-trainer sessions and that I am preparing to deal with as I start a small farming operation.  You will become aware of some tax issues that you may not have thought of if you have not run an independent business before.  With that awareness, you’ll need to follow up with your own research into details that affect you.  And you’ll have to decide what management practices you can do on your own and what practices you may want to pay someone else to do.  Remember not to be too frugal to pay for the services of a qualified attorney or a good tax accountant who is familiar with farm taxation.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295677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Employment Law is long and complex.  There are tons of regulations and rules.  Related to taxation, at</a:t>
            </a:r>
            <a:r>
              <a:rPr lang="en-US" baseline="0" dirty="0" smtClean="0"/>
              <a:t> least t</a:t>
            </a:r>
            <a:r>
              <a:rPr lang="en-US" dirty="0" smtClean="0"/>
              <a:t>hree topics</a:t>
            </a:r>
            <a:r>
              <a:rPr lang="en-US" baseline="0" dirty="0" smtClean="0"/>
              <a:t> deserve your attention – whether or not someone is an employee, your obligation to pay unemployment insurance, and your obligation to withhold income taxes from employee’s checks.  One issue surrounded by muddy water is practice of having “volunteers” come regularly to a small farm to help with harvest and be “rewarded” or “thanked” with a significant amount of produce or other farm products. “Volunteers” who are compensated with “free” produce may not be viewed as volunteers under the Fair Labor Standards Act.  If they are compensated, the fair market value of the produce is the basis for withholding taxes … often ignored, but at your own risk. </a:t>
            </a:r>
          </a:p>
          <a:p>
            <a:endParaRPr lang="en-US" dirty="0"/>
          </a:p>
        </p:txBody>
      </p:sp>
      <p:sp>
        <p:nvSpPr>
          <p:cNvPr id="4" name="Slide Number Placeholder 3"/>
          <p:cNvSpPr>
            <a:spLocks noGrp="1"/>
          </p:cNvSpPr>
          <p:nvPr>
            <p:ph type="sldNum" sz="quarter" idx="10"/>
          </p:nvPr>
        </p:nvSpPr>
        <p:spPr/>
        <p:txBody>
          <a:bodyPr/>
          <a:lstStyle/>
          <a:p>
            <a:fld id="{E597670D-2BEF-4C8F-B45E-8A4EFB0A373B}" type="slidenum">
              <a:rPr lang="en-US" smtClean="0"/>
              <a:pPr/>
              <a:t>7</a:t>
            </a:fld>
            <a:endParaRPr lang="en-US"/>
          </a:p>
        </p:txBody>
      </p:sp>
    </p:spTree>
    <p:extLst>
      <p:ext uri="{BB962C8B-B14F-4D97-AF65-F5344CB8AC3E}">
        <p14:creationId xmlns:p14="http://schemas.microsoft.com/office/powerpoint/2010/main" val="423373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issue is whether or not someone who comes to your farm to work is an employee or an independent contractor.  (We’ll save the topic of interns versus employees for another date, because wages, not taxation, are usually the focus of that distinction.)  If someone is truly an independent contractor who comes to your farm to provide you a professional</a:t>
            </a:r>
            <a:r>
              <a:rPr lang="en-US" baseline="0" dirty="0" smtClean="0"/>
              <a:t> service, you are not obligated to withhold payroll taxes from the money you pay him or her.  It might be tempting to want to avoid the payroll tax paperwork and call everyone an independent contractor “let” them report their income and pay their taxes on their own.  But … </a:t>
            </a:r>
            <a:endParaRPr lang="en-US" dirty="0"/>
          </a:p>
        </p:txBody>
      </p:sp>
      <p:sp>
        <p:nvSpPr>
          <p:cNvPr id="4" name="Slide Number Placeholder 3"/>
          <p:cNvSpPr>
            <a:spLocks noGrp="1"/>
          </p:cNvSpPr>
          <p:nvPr>
            <p:ph type="sldNum" sz="quarter" idx="10"/>
          </p:nvPr>
        </p:nvSpPr>
        <p:spPr/>
        <p:txBody>
          <a:bodyPr/>
          <a:lstStyle/>
          <a:p>
            <a:fld id="{E597670D-2BEF-4C8F-B45E-8A4EFB0A373B}" type="slidenum">
              <a:rPr lang="en-US" smtClean="0"/>
              <a:pPr/>
              <a:t>8</a:t>
            </a:fld>
            <a:endParaRPr lang="en-US"/>
          </a:p>
        </p:txBody>
      </p:sp>
    </p:spTree>
    <p:extLst>
      <p:ext uri="{BB962C8B-B14F-4D97-AF65-F5344CB8AC3E}">
        <p14:creationId xmlns:p14="http://schemas.microsoft.com/office/powerpoint/2010/main" val="312362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Angela Tucker of Land of</a:t>
            </a:r>
            <a:r>
              <a:rPr lang="en-US" baseline="0" dirty="0" smtClean="0"/>
              <a:t> Lincoln Legal Services offered this explanation on the perils of describing an employee as a contractor.  “</a:t>
            </a:r>
            <a:r>
              <a:rPr lang="en-US" dirty="0" smtClean="0"/>
              <a:t>Whether</a:t>
            </a:r>
            <a:r>
              <a:rPr lang="en-US" baseline="0" dirty="0" smtClean="0"/>
              <a:t> a worker is an employee or an independent contractor is an individualized fact question.   This means that a jury decides – which also means that there are no bright line rules.  Instead, it’s what [lawyers] call a “totality of the circumstances” test.  This is a fancy way of saying you look at the whole situation.   Courts have generally looked at the six factors in this slide.  While none of these factors is by itself determinative, courts generally don’t care what you call the relationship – whether you call it employee or independent contractor.  Also, courts will almost always find an employer-employee relationship where the employer exercises control over the manner in which the work is performed.  Also, just because a working relationship is seasonal does not mean that workers will be considered independent contractors.  Generally, if you want someone to be classified as an independent contractor, they have to have some skin in the game – that is, they have to share in the profit or loss of the business.</a:t>
            </a:r>
            <a:endParaRPr lang="en-US" dirty="0"/>
          </a:p>
        </p:txBody>
      </p:sp>
      <p:sp>
        <p:nvSpPr>
          <p:cNvPr id="4" name="Slide Number Placeholder 3"/>
          <p:cNvSpPr>
            <a:spLocks noGrp="1"/>
          </p:cNvSpPr>
          <p:nvPr>
            <p:ph type="sldNum" sz="quarter" idx="10"/>
          </p:nvPr>
        </p:nvSpPr>
        <p:spPr/>
        <p:txBody>
          <a:bodyPr/>
          <a:lstStyle/>
          <a:p>
            <a:fld id="{E597670D-2BEF-4C8F-B45E-8A4EFB0A373B}" type="slidenum">
              <a:rPr lang="en-US" smtClean="0"/>
              <a:pPr/>
              <a:t>9</a:t>
            </a:fld>
            <a:endParaRPr lang="en-US"/>
          </a:p>
        </p:txBody>
      </p:sp>
    </p:spTree>
    <p:extLst>
      <p:ext uri="{BB962C8B-B14F-4D97-AF65-F5344CB8AC3E}">
        <p14:creationId xmlns:p14="http://schemas.microsoft.com/office/powerpoint/2010/main" val="4431524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5/9/2016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635622" y="5833887"/>
            <a:ext cx="1259660" cy="891300"/>
          </a:xfrm>
          <a:prstGeom prst="rect">
            <a:avLst/>
          </a:prstGeom>
        </p:spPr>
      </p:pic>
      <p:pic>
        <p:nvPicPr>
          <p:cNvPr id="11" name="Picture 10"/>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www.legis.state.il.us/legislation/ilcs/ilcs.asp" TargetMode="External"/><Relationship Id="rId3" Type="http://schemas.openxmlformats.org/officeDocument/2006/relationships/slideLayout" Target="../slideLayouts/slideLayout3.xml"/><Relationship Id="rId7" Type="http://schemas.openxmlformats.org/officeDocument/2006/relationships/hyperlink" Target="http://www4.law.cornell.edu/uscode/26/3301.html" TargetMode="Externa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hyperlink" Target="http://www4.law.cornell.edu/uscode/29/213.html" TargetMode="External"/><Relationship Id="rId11" Type="http://schemas.openxmlformats.org/officeDocument/2006/relationships/image" Target="../media/image12.png"/><Relationship Id="rId5" Type="http://schemas.openxmlformats.org/officeDocument/2006/relationships/hyperlink" Target="http://www4.law.cornell.edu/uscode/26/3306.html" TargetMode="External"/><Relationship Id="rId10" Type="http://schemas.openxmlformats.org/officeDocument/2006/relationships/image" Target="../media/image10.png"/><Relationship Id="rId4" Type="http://schemas.openxmlformats.org/officeDocument/2006/relationships/notesSlide" Target="../notesSlides/notesSlide11.xml"/><Relationship Id="rId9" Type="http://schemas.openxmlformats.org/officeDocument/2006/relationships/hyperlink" Target="http://www.farmdoc.illinois.edu/legal/minWage_empyTax.html"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3.png"/><Relationship Id="rId5" Type="http://schemas.openxmlformats.org/officeDocument/2006/relationships/hyperlink" Target="http://www.irs.gov/pub/irs-pdf/p51.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ruraltax.org/files/uploads/Introduction.pdf" TargetMode="External"/><Relationship Id="rId3" Type="http://schemas.openxmlformats.org/officeDocument/2006/relationships/slideLayout" Target="../slideLayouts/slideLayout3.xml"/><Relationship Id="rId7" Type="http://schemas.openxmlformats.org/officeDocument/2006/relationships/hyperlink" Target="http://ruraltax.org/files/uploads/TaxGuide%20Small%20to%20Midsized%20Farms%202011%2007%2014.pdf" TargetMode="Externa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hyperlink" Target="http://ruraltax.org/" TargetMode="External"/><Relationship Id="rId5" Type="http://schemas.openxmlformats.org/officeDocument/2006/relationships/hyperlink" Target="http://www.irs.gov/pub/irs-pdf/p225.pdf" TargetMode="External"/><Relationship Id="rId4" Type="http://schemas.openxmlformats.org/officeDocument/2006/relationships/notesSlide" Target="../notesSlides/notesSlide14.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hyperlink" Target="http://www.ides.illinois.gov/Pages/default.aspx" TargetMode="External"/><Relationship Id="rId5" Type="http://schemas.openxmlformats.org/officeDocument/2006/relationships/hyperlink" Target="https://mytax.illinois.gov/_/"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hyperlink" Target="http://www.irs.gov/pub/irs-pdf/p225.pdf" TargetMode="External"/><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hyperlink" Target="http://ruraltax.org/htm/sample-tax-return-ima-hopefull" TargetMode="External"/><Relationship Id="rId5" Type="http://schemas.openxmlformats.org/officeDocument/2006/relationships/hyperlink" Target="http://www.ruraltax.org/htm/sample-tax-return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www.newillinoisfarmers.org/" TargetMode="External"/><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11" Type="http://schemas.openxmlformats.org/officeDocument/2006/relationships/image" Target="../media/image12.png"/><Relationship Id="rId5" Type="http://schemas.openxmlformats.org/officeDocument/2006/relationships/audio" Target="../media/media2.wav"/><Relationship Id="rId10" Type="http://schemas.openxmlformats.org/officeDocument/2006/relationships/image" Target="../media/image10.png"/><Relationship Id="rId4" Type="http://schemas.microsoft.com/office/2007/relationships/media" Target="../media/media2.wav"/><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2.png"/><Relationship Id="rId5" Type="http://schemas.openxmlformats.org/officeDocument/2006/relationships/hyperlink" Target="http://www.sale-tax.com/Illinoi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hyperlink" Target="mailto:weinzier@illinois.edu" TargetMode="External"/><Relationship Id="rId3" Type="http://schemas.openxmlformats.org/officeDocument/2006/relationships/tags" Target="../tags/tag8.xml"/><Relationship Id="rId7" Type="http://schemas.openxmlformats.org/officeDocument/2006/relationships/notesSlide" Target="../notesSlides/notesSlide30.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5" Type="http://schemas.openxmlformats.org/officeDocument/2006/relationships/audio" Target="../media/media31.wav"/><Relationship Id="rId10" Type="http://schemas.openxmlformats.org/officeDocument/2006/relationships/image" Target="../media/image12.png"/><Relationship Id="rId4" Type="http://schemas.microsoft.com/office/2007/relationships/media" Target="../media/media31.wav"/><Relationship Id="rId9" Type="http://schemas.openxmlformats.org/officeDocument/2006/relationships/hyperlink" Target="mailto:mhosier@illinois.edu"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2.m4a"/><Relationship Id="rId7"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1.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32.m4a"/><Relationship Id="rId9" Type="http://schemas.openxmlformats.org/officeDocument/2006/relationships/hyperlink" Target="http://www.start2farm.gov/"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www.illinois.gov/dceo/SmallBizAssistance/BeginHere/Pages/SBDC.aspx" TargetMode="Externa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hyperlink" Target="http://farmcommons.org/" TargetMode="External"/><Relationship Id="rId5" Type="http://schemas.openxmlformats.org/officeDocument/2006/relationships/hyperlink" Target="http://www.directfarmbusiness.org/" TargetMode="External"/><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7039202"/>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Unemployment compensation</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a:t>Most for-profit employers are required to pay contributions (taxes) as soon as they have: </a:t>
            </a:r>
          </a:p>
          <a:p>
            <a:pPr lvl="1"/>
            <a:r>
              <a:rPr lang="en-US" dirty="0"/>
              <a:t>Paid $1,500 in wages in a single calendar quarter, or employed one or more persons for 20 weeks in a given calendar year; </a:t>
            </a:r>
            <a:r>
              <a:rPr lang="en-US" dirty="0" smtClean="0"/>
              <a:t>or</a:t>
            </a:r>
            <a:endParaRPr lang="en-US" dirty="0"/>
          </a:p>
          <a:p>
            <a:pPr lvl="1"/>
            <a:r>
              <a:rPr lang="en-US" dirty="0" smtClean="0"/>
              <a:t>Paid </a:t>
            </a:r>
            <a:r>
              <a:rPr lang="en-US" dirty="0"/>
              <a:t>$1,000 in cash wages in one calendar quarter for domestic work; </a:t>
            </a:r>
            <a:r>
              <a:rPr lang="en-US" dirty="0" smtClean="0"/>
              <a:t>or</a:t>
            </a:r>
          </a:p>
          <a:p>
            <a:pPr lvl="1"/>
            <a:r>
              <a:rPr lang="en-US" dirty="0" smtClean="0"/>
              <a:t>Paid </a:t>
            </a:r>
            <a:r>
              <a:rPr lang="en-US" dirty="0"/>
              <a:t>$20,000 in cash wages in one calendar </a:t>
            </a:r>
            <a:r>
              <a:rPr lang="en-US" dirty="0" smtClean="0"/>
              <a:t>year or </a:t>
            </a:r>
            <a:r>
              <a:rPr lang="en-US" dirty="0"/>
              <a:t>employed 10 or more workers for 20 weeks in a given calendar year for farm work.</a:t>
            </a:r>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6550896"/>
      </p:ext>
    </p:extLst>
  </p:cSld>
  <p:clrMapOvr>
    <a:masterClrMapping/>
  </p:clrMapOvr>
  <p:transition spd="slow" advTm="419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Unemployment compensation in agriculture</a:t>
            </a:r>
            <a:endParaRPr lang="en-US" sz="3600"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a:t>Under </a:t>
            </a:r>
            <a:r>
              <a:rPr lang="en-US" u="sng" dirty="0">
                <a:hlinkClick r:id="rId5"/>
              </a:rPr>
              <a:t>26 U.S.C. </a:t>
            </a:r>
            <a:r>
              <a:rPr lang="en-US" u="sng" dirty="0">
                <a:hlinkClick r:id="rId6"/>
              </a:rPr>
              <a:t>' 3306(a)(2)</a:t>
            </a:r>
            <a:r>
              <a:rPr lang="en-US" dirty="0">
                <a:hlinkClick r:id="rId6"/>
              </a:rPr>
              <a:t>,</a:t>
            </a:r>
            <a:r>
              <a:rPr lang="en-US" dirty="0"/>
              <a:t> agricultural employment is subject to the Unemployment Compensation Act if the farm employer pays cash wages of $20,000 or more to employees during any calendar quarter of the current or preceding calendar year; or the farmer employs ten or more individual employees on at least one day during each of 20 different calendar weeks. However, the farmers spouse and children under 21 are not considered in determining whether the $20,000 cash wages or ten-employees test is met. Farm employers who meet either of the above tests are required to pay a tax based upon the amount of cash wages paid. </a:t>
            </a:r>
            <a:r>
              <a:rPr lang="en-US" u="sng" dirty="0">
                <a:hlinkClick r:id="rId7"/>
              </a:rPr>
              <a:t>26 U.S.C. </a:t>
            </a:r>
            <a:r>
              <a:rPr lang="en-US" u="sng" dirty="0">
                <a:hlinkClick r:id="rId5"/>
              </a:rPr>
              <a:t>' 3301</a:t>
            </a:r>
            <a:r>
              <a:rPr lang="en-US" dirty="0"/>
              <a:t>.</a:t>
            </a:r>
          </a:p>
          <a:p>
            <a:pPr marL="0" indent="0">
              <a:buNone/>
            </a:pPr>
            <a:endParaRPr lang="en-US" dirty="0" smtClean="0"/>
          </a:p>
          <a:p>
            <a:pPr marL="0" indent="0">
              <a:buNone/>
            </a:pPr>
            <a:r>
              <a:rPr lang="en-US" dirty="0" smtClean="0"/>
              <a:t>If </a:t>
            </a:r>
            <a:r>
              <a:rPr lang="en-US" dirty="0"/>
              <a:t>a farmer is subject to the Illinois Act </a:t>
            </a:r>
            <a:r>
              <a:rPr lang="en-US" dirty="0">
                <a:hlinkClick r:id="rId8"/>
              </a:rPr>
              <a:t>(</a:t>
            </a:r>
            <a:r>
              <a:rPr lang="en-US" u="sng" dirty="0">
                <a:hlinkClick r:id="rId8"/>
              </a:rPr>
              <a:t>820 Ill. Comp. Stat. 405/211.4</a:t>
            </a:r>
            <a:r>
              <a:rPr lang="en-US" dirty="0">
                <a:hlinkClick r:id="rId8"/>
              </a:rPr>
              <a:t>)</a:t>
            </a:r>
            <a:r>
              <a:rPr lang="en-US" dirty="0"/>
              <a:t>, the farmer must notify the Illinois Department of Labor within a specified time after operations begin. A quarterly return and tax payment (called "contributions") must be filed</a:t>
            </a:r>
            <a:r>
              <a:rPr lang="en-US" dirty="0" smtClean="0"/>
              <a:t>.</a:t>
            </a:r>
          </a:p>
          <a:p>
            <a:pPr marL="0" indent="0">
              <a:buNone/>
            </a:pPr>
            <a:endParaRPr lang="en-US" dirty="0"/>
          </a:p>
          <a:p>
            <a:pPr marL="0" indent="0">
              <a:buNone/>
            </a:pPr>
            <a:r>
              <a:rPr lang="en-US" dirty="0"/>
              <a:t>See </a:t>
            </a:r>
            <a:r>
              <a:rPr lang="en-US" dirty="0">
                <a:hlinkClick r:id="rId9"/>
              </a:rPr>
              <a:t>http://</a:t>
            </a:r>
            <a:r>
              <a:rPr lang="en-US" dirty="0" smtClean="0">
                <a:hlinkClick r:id="rId9"/>
              </a:rPr>
              <a:t>www.farmdoc.illinois.edu/legal/minWage_empyTax.html</a:t>
            </a:r>
            <a:r>
              <a:rPr lang="en-US" dirty="0" smtClean="0"/>
              <a:t> </a:t>
            </a:r>
            <a:endParaRPr lang="en-US" dirty="0"/>
          </a:p>
        </p:txBody>
      </p:sp>
      <p:pic>
        <p:nvPicPr>
          <p:cNvPr id="4" name="Content Placeholder 10" descr="Illinois Migrant Council - Mozilla Firefox"/>
          <p:cNvPicPr>
            <a:picLocks noChangeAspect="1"/>
          </p:cNvPicPr>
          <p:nvPr/>
        </p:nvPicPr>
        <p:blipFill rotWithShape="1">
          <a:blip r:embed="rId10"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1806934"/>
      </p:ext>
    </p:extLst>
  </p:cSld>
  <p:clrMapOvr>
    <a:masterClrMapping/>
  </p:clrMapOvr>
  <p:transition spd="slow" advTm="681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about FICA / Social Security and Medicare?</a:t>
            </a:r>
            <a:endParaRPr lang="en-US" sz="3600" dirty="0"/>
          </a:p>
        </p:txBody>
      </p:sp>
      <p:sp>
        <p:nvSpPr>
          <p:cNvPr id="3" name="Content Placeholder 2"/>
          <p:cNvSpPr>
            <a:spLocks noGrp="1"/>
          </p:cNvSpPr>
          <p:nvPr>
            <p:ph idx="1"/>
          </p:nvPr>
        </p:nvSpPr>
        <p:spPr/>
        <p:txBody>
          <a:bodyPr>
            <a:normAutofit fontScale="77500" lnSpcReduction="20000"/>
          </a:bodyPr>
          <a:lstStyle/>
          <a:p>
            <a:r>
              <a:rPr lang="en-US" b="1" dirty="0"/>
              <a:t>When are farmer-employers required to pay social security taxes on employee wages and what procedures must be followed? </a:t>
            </a:r>
            <a:endParaRPr lang="en-US" dirty="0"/>
          </a:p>
          <a:p>
            <a:r>
              <a:rPr lang="en-US" dirty="0"/>
              <a:t>The Social Security taxes are applicable to almost all farmers even if the farmer himself is the sole employee. Like other employers, a farmer has certain obligations to contribute to an employee's future social security benefits. Generally, employers are required to pay FICA (Federal Insurance Contributions Act) taxes upon the wages of an employee, other than the employer's children under the age of 18, who has either received wages of at least $150, or is one of several farmworkers who collectively were paid $2,500 or more during the year.</a:t>
            </a:r>
          </a:p>
          <a:p>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9271516"/>
      </p:ext>
    </p:extLst>
  </p:cSld>
  <p:clrMapOvr>
    <a:masterClrMapping/>
  </p:clrMapOvr>
  <p:transition spd="slow" advTm="5301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7315200" cy="523220"/>
          </a:xfrm>
          <a:prstGeom prst="rect">
            <a:avLst/>
          </a:prstGeom>
          <a:noFill/>
        </p:spPr>
        <p:txBody>
          <a:bodyPr wrap="square" rtlCol="0">
            <a:spAutoFit/>
          </a:bodyPr>
          <a:lstStyle/>
          <a:p>
            <a:r>
              <a:rPr lang="en-US" sz="2800" dirty="0">
                <a:hlinkClick r:id="rId5"/>
              </a:rPr>
              <a:t>http://</a:t>
            </a:r>
            <a:r>
              <a:rPr lang="en-US" sz="2800" dirty="0" smtClean="0">
                <a:hlinkClick r:id="rId5"/>
              </a:rPr>
              <a:t>www.irs.gov/pub/irs-pdf/p51.pdf</a:t>
            </a:r>
            <a:r>
              <a:rPr lang="en-US" sz="2800" dirty="0" smtClean="0"/>
              <a:t> </a:t>
            </a:r>
            <a:endParaRPr lang="en-US" sz="2800" dirty="0"/>
          </a:p>
        </p:txBody>
      </p:sp>
      <p:sp>
        <p:nvSpPr>
          <p:cNvPr id="4" name="TextBox 3"/>
          <p:cNvSpPr txBox="1"/>
          <p:nvPr/>
        </p:nvSpPr>
        <p:spPr>
          <a:xfrm>
            <a:off x="952500" y="5715000"/>
            <a:ext cx="7239000" cy="923330"/>
          </a:xfrm>
          <a:prstGeom prst="rect">
            <a:avLst/>
          </a:prstGeom>
          <a:noFill/>
        </p:spPr>
        <p:txBody>
          <a:bodyPr wrap="square" rtlCol="0">
            <a:spAutoFit/>
          </a:bodyPr>
          <a:lstStyle/>
          <a:p>
            <a:r>
              <a:rPr lang="en-US" b="1" dirty="0">
                <a:solidFill>
                  <a:srgbClr val="FF0000"/>
                </a:solidFill>
              </a:rPr>
              <a:t>Farmers and crew leaders </a:t>
            </a:r>
            <a:r>
              <a:rPr lang="en-US" b="1" dirty="0" smtClean="0">
                <a:solidFill>
                  <a:srgbClr val="FF0000"/>
                </a:solidFill>
              </a:rPr>
              <a:t>also must </a:t>
            </a:r>
            <a:r>
              <a:rPr lang="en-US" b="1" dirty="0">
                <a:solidFill>
                  <a:srgbClr val="FF0000"/>
                </a:solidFill>
              </a:rPr>
              <a:t>withhold federal </a:t>
            </a:r>
            <a:r>
              <a:rPr lang="en-US" b="1" dirty="0" smtClean="0">
                <a:solidFill>
                  <a:srgbClr val="FF0000"/>
                </a:solidFill>
              </a:rPr>
              <a:t>income tax </a:t>
            </a:r>
            <a:r>
              <a:rPr lang="en-US" b="1" dirty="0">
                <a:solidFill>
                  <a:srgbClr val="FF0000"/>
                </a:solidFill>
              </a:rPr>
              <a:t>from the wages of farmworkers if the wages are </a:t>
            </a:r>
            <a:r>
              <a:rPr lang="en-US" b="1" dirty="0" smtClean="0">
                <a:solidFill>
                  <a:srgbClr val="FF0000"/>
                </a:solidFill>
              </a:rPr>
              <a:t>subject </a:t>
            </a:r>
            <a:r>
              <a:rPr lang="en-US" b="1" dirty="0">
                <a:solidFill>
                  <a:srgbClr val="FF0000"/>
                </a:solidFill>
              </a:rPr>
              <a:t>to social security and Medicare taxes</a:t>
            </a:r>
            <a:r>
              <a:rPr lang="en-US" b="1" dirty="0" smtClean="0">
                <a:solidFill>
                  <a:srgbClr val="FF0000"/>
                </a:solidFill>
              </a:rPr>
              <a:t>.</a:t>
            </a:r>
            <a:endParaRPr lang="en-US" b="1" dirty="0">
              <a:solidFill>
                <a:srgbClr val="FF0000"/>
              </a:solidFill>
            </a:endParaRPr>
          </a:p>
        </p:txBody>
      </p:sp>
      <p:pic>
        <p:nvPicPr>
          <p:cNvPr id="5" name="Picture 4" descr="2015 Publication 51 - p51.pdf - Mozilla Firefox"/>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734207" y="762000"/>
            <a:ext cx="5675586" cy="493460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8536390"/>
      </p:ext>
    </p:extLst>
  </p:cSld>
  <p:clrMapOvr>
    <a:masterClrMapping/>
  </p:clrMapOvr>
  <p:transition spd="slow" advTm="220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077200" cy="1143000"/>
          </a:xfrm>
        </p:spPr>
        <p:txBody>
          <a:bodyPr>
            <a:normAutofit/>
          </a:bodyPr>
          <a:lstStyle/>
          <a:p>
            <a:r>
              <a:rPr lang="en-US" sz="3600" dirty="0" smtClean="0"/>
              <a:t>Taxation of </a:t>
            </a:r>
            <a:r>
              <a:rPr lang="en-US" sz="3600" dirty="0"/>
              <a:t>b</a:t>
            </a:r>
            <a:r>
              <a:rPr lang="en-US" sz="3600" dirty="0" smtClean="0"/>
              <a:t>usiness income</a:t>
            </a:r>
            <a:endParaRPr lang="en-US" sz="3600" dirty="0"/>
          </a:p>
        </p:txBody>
      </p:sp>
      <p:sp>
        <p:nvSpPr>
          <p:cNvPr id="3" name="Content Placeholder 2"/>
          <p:cNvSpPr>
            <a:spLocks noGrp="1"/>
          </p:cNvSpPr>
          <p:nvPr>
            <p:ph idx="1"/>
          </p:nvPr>
        </p:nvSpPr>
        <p:spPr>
          <a:xfrm>
            <a:off x="762000" y="990600"/>
            <a:ext cx="8077200" cy="5105400"/>
          </a:xfrm>
        </p:spPr>
        <p:txBody>
          <a:bodyPr>
            <a:normAutofit fontScale="92500" lnSpcReduction="10000"/>
          </a:bodyPr>
          <a:lstStyle/>
          <a:p>
            <a:r>
              <a:rPr lang="en-US" dirty="0"/>
              <a:t>Farmer’s Tax Guide, IRS publication 225 </a:t>
            </a:r>
            <a:r>
              <a:rPr lang="en-US" dirty="0" smtClean="0"/>
              <a:t>(91 pages)</a:t>
            </a:r>
          </a:p>
          <a:p>
            <a:pPr lvl="1"/>
            <a:r>
              <a:rPr lang="en-US" u="sng" dirty="0" smtClean="0">
                <a:hlinkClick r:id="rId5"/>
              </a:rPr>
              <a:t>http</a:t>
            </a:r>
            <a:r>
              <a:rPr lang="en-US" u="sng" dirty="0">
                <a:hlinkClick r:id="rId5"/>
              </a:rPr>
              <a:t>://www.irs.gov/pub/irs-pdf/p225.pdf</a:t>
            </a:r>
            <a:r>
              <a:rPr lang="en-US" dirty="0"/>
              <a:t> </a:t>
            </a:r>
            <a:endParaRPr lang="en-US" dirty="0" smtClean="0"/>
          </a:p>
          <a:p>
            <a:r>
              <a:rPr lang="en-US" dirty="0"/>
              <a:t>Ruraltax.org  </a:t>
            </a:r>
            <a:endParaRPr lang="en-US" dirty="0" smtClean="0"/>
          </a:p>
          <a:p>
            <a:pPr lvl="1"/>
            <a:r>
              <a:rPr lang="en-US" u="sng" dirty="0" smtClean="0">
                <a:hlinkClick r:id="rId6"/>
              </a:rPr>
              <a:t>http</a:t>
            </a:r>
            <a:r>
              <a:rPr lang="en-US" u="sng" dirty="0">
                <a:hlinkClick r:id="rId6"/>
              </a:rPr>
              <a:t>://ruraltax.org</a:t>
            </a:r>
            <a:r>
              <a:rPr lang="en-US" u="sng" dirty="0" smtClean="0">
                <a:hlinkClick r:id="rId6"/>
              </a:rPr>
              <a:t>/</a:t>
            </a:r>
            <a:endParaRPr lang="en-US" dirty="0" smtClean="0"/>
          </a:p>
          <a:p>
            <a:pPr lvl="1"/>
            <a:r>
              <a:rPr lang="en-US" i="1" dirty="0" smtClean="0"/>
              <a:t>Tax </a:t>
            </a:r>
            <a:r>
              <a:rPr lang="en-US" i="1" dirty="0"/>
              <a:t>Guide For Owners and Operators of Small Farms</a:t>
            </a:r>
            <a:r>
              <a:rPr lang="en-US" dirty="0"/>
              <a:t> (</a:t>
            </a:r>
            <a:r>
              <a:rPr lang="en-US" u="sng" dirty="0">
                <a:hlinkClick r:id="rId7"/>
              </a:rPr>
              <a:t>http://ruraltax.org/files/uploads/TaxGuide%20Small%20to%20Midsized%20Farms%202011%2007%2014.pdf</a:t>
            </a:r>
            <a:r>
              <a:rPr lang="en-US" dirty="0"/>
              <a:t> </a:t>
            </a:r>
            <a:r>
              <a:rPr lang="en-US" dirty="0" smtClean="0"/>
              <a:t>)</a:t>
            </a:r>
          </a:p>
          <a:p>
            <a:r>
              <a:rPr lang="en-US" dirty="0"/>
              <a:t>Introduction to </a:t>
            </a:r>
            <a:r>
              <a:rPr lang="en-US" dirty="0" smtClean="0"/>
              <a:t>Agricultural Federal Tax Issues</a:t>
            </a:r>
          </a:p>
          <a:p>
            <a:pPr lvl="1"/>
            <a:r>
              <a:rPr lang="en-US" dirty="0">
                <a:hlinkClick r:id="rId8"/>
              </a:rPr>
              <a:t>http://</a:t>
            </a:r>
            <a:r>
              <a:rPr lang="en-US" dirty="0" smtClean="0">
                <a:hlinkClick r:id="rId8"/>
              </a:rPr>
              <a:t>ruraltax.org/files/uploads/Introduction.pdf</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8283171"/>
      </p:ext>
    </p:extLst>
  </p:cSld>
  <p:clrMapOvr>
    <a:masterClrMapping/>
  </p:clrMapOvr>
  <p:transition spd="slow" advTm="421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077200" cy="1143000"/>
          </a:xfrm>
        </p:spPr>
        <p:txBody>
          <a:bodyPr>
            <a:normAutofit/>
          </a:bodyPr>
          <a:lstStyle/>
          <a:p>
            <a:r>
              <a:rPr lang="en-US" sz="3600" dirty="0" smtClean="0"/>
              <a:t>Hobby versus business losses</a:t>
            </a:r>
            <a:endParaRPr lang="en-US" sz="3600" dirty="0"/>
          </a:p>
        </p:txBody>
      </p:sp>
      <p:sp>
        <p:nvSpPr>
          <p:cNvPr id="3" name="Content Placeholder 2"/>
          <p:cNvSpPr>
            <a:spLocks noGrp="1"/>
          </p:cNvSpPr>
          <p:nvPr>
            <p:ph idx="1"/>
          </p:nvPr>
        </p:nvSpPr>
        <p:spPr>
          <a:xfrm>
            <a:off x="762000" y="1066800"/>
            <a:ext cx="8077200" cy="5181599"/>
          </a:xfrm>
        </p:spPr>
        <p:txBody>
          <a:bodyPr>
            <a:normAutofit fontScale="85000" lnSpcReduction="20000"/>
          </a:bodyPr>
          <a:lstStyle/>
          <a:p>
            <a:r>
              <a:rPr lang="en-US" dirty="0" smtClean="0"/>
              <a:t>Hobby losses not deductible</a:t>
            </a:r>
          </a:p>
          <a:p>
            <a:r>
              <a:rPr lang="en-US" dirty="0" smtClean="0"/>
              <a:t>Is it a business?  </a:t>
            </a:r>
          </a:p>
          <a:p>
            <a:pPr lvl="1"/>
            <a:r>
              <a:rPr lang="en-US" dirty="0" smtClean="0"/>
              <a:t>Yes, if profitable 3 of the last 5 years, or IRS examines the following … </a:t>
            </a:r>
          </a:p>
          <a:p>
            <a:pPr lvl="2"/>
            <a:r>
              <a:rPr lang="en-US" sz="2800" dirty="0" smtClean="0"/>
              <a:t>Is the endeavor </a:t>
            </a:r>
            <a:r>
              <a:rPr lang="en-US" sz="2800" dirty="0"/>
              <a:t>c</a:t>
            </a:r>
            <a:r>
              <a:rPr lang="en-US" sz="2800" dirty="0" smtClean="0"/>
              <a:t>arried out in business-like manner (LLC, separate banking accounts)?</a:t>
            </a:r>
          </a:p>
          <a:p>
            <a:pPr lvl="2"/>
            <a:r>
              <a:rPr lang="en-US" sz="2800" dirty="0" smtClean="0"/>
              <a:t>Appropriate expertise or training?</a:t>
            </a:r>
          </a:p>
          <a:p>
            <a:pPr lvl="2"/>
            <a:r>
              <a:rPr lang="en-US" sz="2800" dirty="0" smtClean="0"/>
              <a:t>Significant devotion of time … doing what?</a:t>
            </a:r>
          </a:p>
          <a:p>
            <a:pPr lvl="2"/>
            <a:r>
              <a:rPr lang="en-US" sz="2800" dirty="0" smtClean="0"/>
              <a:t>Assets expected to increase in value?</a:t>
            </a:r>
          </a:p>
          <a:p>
            <a:pPr lvl="2"/>
            <a:r>
              <a:rPr lang="en-US" sz="2800" dirty="0" smtClean="0"/>
              <a:t>Evidence of experience?</a:t>
            </a:r>
          </a:p>
          <a:p>
            <a:pPr lvl="2"/>
            <a:r>
              <a:rPr lang="en-US" sz="2800" dirty="0" smtClean="0"/>
              <a:t>Examination of ongoing practices?</a:t>
            </a:r>
          </a:p>
          <a:p>
            <a:pPr lvl="2"/>
            <a:r>
              <a:rPr lang="en-US" sz="2800" dirty="0" smtClean="0"/>
              <a:t>Some prior profits?</a:t>
            </a:r>
          </a:p>
          <a:p>
            <a:pPr lvl="2"/>
            <a:r>
              <a:rPr lang="en-US" sz="2800" dirty="0" smtClean="0"/>
              <a:t>Other income?</a:t>
            </a:r>
          </a:p>
          <a:p>
            <a:pPr lvl="2"/>
            <a:r>
              <a:rPr lang="en-US" sz="2800" dirty="0" smtClean="0"/>
              <a:t>Just for fun?</a:t>
            </a:r>
          </a:p>
          <a:p>
            <a:pPr lvl="2"/>
            <a:endParaRPr lang="en-US" dirty="0" smtClean="0"/>
          </a:p>
          <a:p>
            <a:pPr lvl="2"/>
            <a:endParaRPr lang="en-US" dirty="0" smtClean="0"/>
          </a:p>
          <a:p>
            <a:pPr lvl="2"/>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7339106"/>
      </p:ext>
    </p:extLst>
  </p:cSld>
  <p:clrMapOvr>
    <a:masterClrMapping/>
  </p:clrMapOvr>
  <p:transition spd="slow" advTm="7322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To document that your effort is a business …</a:t>
            </a:r>
            <a:endParaRPr lang="en-US" sz="3600" dirty="0"/>
          </a:p>
        </p:txBody>
      </p:sp>
      <p:sp>
        <p:nvSpPr>
          <p:cNvPr id="3" name="Content Placeholder 2"/>
          <p:cNvSpPr>
            <a:spLocks noGrp="1"/>
          </p:cNvSpPr>
          <p:nvPr>
            <p:ph idx="1"/>
          </p:nvPr>
        </p:nvSpPr>
        <p:spPr/>
        <p:txBody>
          <a:bodyPr/>
          <a:lstStyle/>
          <a:p>
            <a:r>
              <a:rPr lang="en-US" dirty="0" smtClean="0"/>
              <a:t>Record your farm with FSA</a:t>
            </a:r>
          </a:p>
          <a:p>
            <a:r>
              <a:rPr lang="en-US" dirty="0" smtClean="0"/>
              <a:t>Develop a viable business plan, keep books separately for your business</a:t>
            </a:r>
          </a:p>
          <a:p>
            <a:r>
              <a:rPr lang="en-US" dirty="0" smtClean="0"/>
              <a:t>Show some profit in 3 of 5 years</a:t>
            </a:r>
          </a:p>
          <a:p>
            <a:r>
              <a:rPr lang="en-US" dirty="0" smtClean="0"/>
              <a:t>Keep written records of time spent working or attending training, adaptations to increase income, reasons for losses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5672778"/>
      </p:ext>
    </p:extLst>
  </p:cSld>
  <p:clrMapOvr>
    <a:masterClrMapping/>
  </p:clrMapOvr>
  <p:transition spd="slow" advTm="267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Initial requirements related to taxes</a:t>
            </a:r>
            <a:endParaRPr lang="en-US" sz="3600" dirty="0"/>
          </a:p>
        </p:txBody>
      </p:sp>
      <p:sp>
        <p:nvSpPr>
          <p:cNvPr id="3" name="Content Placeholder 2"/>
          <p:cNvSpPr>
            <a:spLocks noGrp="1"/>
          </p:cNvSpPr>
          <p:nvPr>
            <p:ph idx="1"/>
          </p:nvPr>
        </p:nvSpPr>
        <p:spPr/>
        <p:txBody>
          <a:bodyPr>
            <a:normAutofit fontScale="92500"/>
          </a:bodyPr>
          <a:lstStyle/>
          <a:p>
            <a:r>
              <a:rPr lang="en-US" dirty="0" smtClean="0"/>
              <a:t>Business probably needs a federal EIN (definitely if LLC)</a:t>
            </a:r>
          </a:p>
          <a:p>
            <a:r>
              <a:rPr lang="en-US" dirty="0" smtClean="0"/>
              <a:t>Register with the Illinois Department of Revenue at the Illinois </a:t>
            </a:r>
            <a:r>
              <a:rPr lang="en-US" dirty="0"/>
              <a:t>Business Gateway (</a:t>
            </a:r>
            <a:r>
              <a:rPr lang="en-US" dirty="0">
                <a:hlinkClick r:id="rId5"/>
              </a:rPr>
              <a:t>https://mytax.illinois.gov</a:t>
            </a:r>
            <a:r>
              <a:rPr lang="en-US" dirty="0" smtClean="0">
                <a:hlinkClick r:id="rId5"/>
              </a:rPr>
              <a:t>/_/</a:t>
            </a:r>
            <a:r>
              <a:rPr lang="en-US" dirty="0" smtClean="0"/>
              <a:t>) </a:t>
            </a:r>
          </a:p>
          <a:p>
            <a:r>
              <a:rPr lang="en-US" dirty="0" smtClean="0"/>
              <a:t>If you hire employees, register with the Illinois Department of </a:t>
            </a:r>
            <a:r>
              <a:rPr lang="en-US" dirty="0"/>
              <a:t>Employment Security at </a:t>
            </a:r>
            <a:r>
              <a:rPr lang="en-US" dirty="0">
                <a:hlinkClick r:id="rId6"/>
              </a:rPr>
              <a:t>http://</a:t>
            </a:r>
            <a:r>
              <a:rPr lang="en-US" dirty="0" smtClean="0">
                <a:hlinkClick r:id="rId6"/>
              </a:rPr>
              <a:t>www.ides.illinois.gov/Pages/default.aspx</a:t>
            </a:r>
            <a:r>
              <a:rPr lang="en-US"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0849730"/>
      </p:ext>
    </p:extLst>
  </p:cSld>
  <p:clrMapOvr>
    <a:masterClrMapping/>
  </p:clrMapOvr>
  <p:transition spd="slow" advTm="247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 Publication 225 - p225.pdf - Mozilla Firefox"/>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609786" y="533400"/>
            <a:ext cx="5919026" cy="6111201"/>
          </a:xfrm>
          <a:prstGeom prst="rect">
            <a:avLst/>
          </a:prstGeom>
        </p:spPr>
      </p:pic>
      <p:sp>
        <p:nvSpPr>
          <p:cNvPr id="3" name="TextBox 2"/>
          <p:cNvSpPr txBox="1"/>
          <p:nvPr/>
        </p:nvSpPr>
        <p:spPr>
          <a:xfrm>
            <a:off x="152400" y="152400"/>
            <a:ext cx="6781800" cy="523220"/>
          </a:xfrm>
          <a:prstGeom prst="rect">
            <a:avLst/>
          </a:prstGeom>
          <a:noFill/>
        </p:spPr>
        <p:txBody>
          <a:bodyPr wrap="square" rtlCol="0">
            <a:spAutoFit/>
          </a:bodyPr>
          <a:lstStyle/>
          <a:p>
            <a:r>
              <a:rPr lang="en-US" dirty="0">
                <a:hlinkClick r:id="rId6"/>
              </a:rPr>
              <a:t>http://</a:t>
            </a:r>
            <a:r>
              <a:rPr lang="en-US" sz="2800" dirty="0" smtClean="0">
                <a:hlinkClick r:id="rId6"/>
              </a:rPr>
              <a:t>www.irs.gov/pub/irs-pdf/p225.pdf</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6276876"/>
      </p:ext>
    </p:extLst>
  </p:cSld>
  <p:clrMapOvr>
    <a:masterClrMapping/>
  </p:clrMapOvr>
  <p:transition spd="slow" advTm="713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Farmer’s Tax Guide covers </a:t>
            </a:r>
            <a:endParaRPr lang="en-US" dirty="0"/>
          </a:p>
        </p:txBody>
      </p:sp>
      <p:sp>
        <p:nvSpPr>
          <p:cNvPr id="3" name="Content Placeholder 2"/>
          <p:cNvSpPr>
            <a:spLocks noGrp="1"/>
          </p:cNvSpPr>
          <p:nvPr>
            <p:ph idx="1"/>
          </p:nvPr>
        </p:nvSpPr>
        <p:spPr/>
        <p:txBody>
          <a:bodyPr>
            <a:normAutofit fontScale="85000" lnSpcReduction="10000"/>
          </a:bodyPr>
          <a:lstStyle/>
          <a:p>
            <a:r>
              <a:rPr lang="en-US" dirty="0"/>
              <a:t>Farmer’s Tax Guide covers </a:t>
            </a:r>
            <a:r>
              <a:rPr lang="en-US" dirty="0" smtClean="0"/>
              <a:t>… records, accounting methods, expenses, deductions, depreciation, self-employment taxes, employment taxes, excise taxes, and estimated taxes (and other topics). </a:t>
            </a:r>
          </a:p>
          <a:p>
            <a:r>
              <a:rPr lang="en-US" dirty="0" smtClean="0"/>
              <a:t>Ruraltax.org </a:t>
            </a:r>
            <a:r>
              <a:rPr lang="en-US" dirty="0"/>
              <a:t>offers sample </a:t>
            </a:r>
            <a:r>
              <a:rPr lang="en-US" dirty="0" smtClean="0"/>
              <a:t>tax </a:t>
            </a:r>
            <a:r>
              <a:rPr lang="en-US" dirty="0"/>
              <a:t>returns (</a:t>
            </a:r>
            <a:r>
              <a:rPr lang="en-US" u="sng" dirty="0">
                <a:hlinkClick r:id="rId5"/>
              </a:rPr>
              <a:t>http://www.ruraltax.org/htm/sample-tax-returns</a:t>
            </a:r>
            <a:r>
              <a:rPr lang="en-US" dirty="0"/>
              <a:t>) and explanations for how they are done.  One that is very relevant </a:t>
            </a:r>
            <a:r>
              <a:rPr lang="en-US" dirty="0" smtClean="0"/>
              <a:t> </a:t>
            </a:r>
            <a:r>
              <a:rPr lang="en-US" dirty="0"/>
              <a:t>is </a:t>
            </a:r>
            <a:r>
              <a:rPr lang="en-US" u="sng" dirty="0">
                <a:hlinkClick r:id="rId6"/>
              </a:rPr>
              <a:t>http://ruraltax.org/htm/sample-tax-return-ima-hopefull</a:t>
            </a:r>
            <a:r>
              <a:rPr lang="en-US" dirty="0"/>
              <a:t>.  </a:t>
            </a:r>
          </a:p>
          <a:p>
            <a:r>
              <a:rPr lang="en-US" dirty="0"/>
              <a:t>State income </a:t>
            </a:r>
            <a:r>
              <a:rPr lang="en-US" dirty="0" smtClean="0"/>
              <a:t>taxes are based on federal tax forms.</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617284"/>
      </p:ext>
    </p:extLst>
  </p:cSld>
  <p:clrMapOvr>
    <a:masterClrMapping/>
  </p:clrMapOvr>
  <p:transition spd="slow" advTm="415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a:bodyPr>
          <a:lstStyle/>
          <a:p>
            <a:r>
              <a:rPr lang="en-US" sz="2800" dirty="0" smtClean="0"/>
              <a:t>Growing a New Generation </a:t>
            </a:r>
            <a:br>
              <a:rPr lang="en-US" sz="2800" dirty="0" smtClean="0"/>
            </a:br>
            <a:r>
              <a:rPr lang="en-US" sz="2800" dirty="0" smtClean="0"/>
              <a:t>of Illinois Fruit and Vegetable Farmers</a:t>
            </a:r>
            <a:br>
              <a:rPr lang="en-US" sz="2800" dirty="0" smtClean="0"/>
            </a:br>
            <a:r>
              <a:rPr lang="en-US" sz="2800" dirty="0"/>
              <a:t/>
            </a:r>
            <a:br>
              <a:rPr lang="en-US" sz="2800" dirty="0"/>
            </a:br>
            <a:r>
              <a:rPr lang="en-US" sz="4000" dirty="0" smtClean="0">
                <a:solidFill>
                  <a:srgbClr val="0000FF"/>
                </a:solidFill>
              </a:rPr>
              <a:t>Taxation for Small Farms</a:t>
            </a:r>
            <a:endParaRPr lang="en-US" sz="4000" dirty="0">
              <a:solidFill>
                <a:srgbClr val="0000FF"/>
              </a:solidFill>
            </a:endParaRPr>
          </a:p>
        </p:txBody>
      </p:sp>
      <p:sp>
        <p:nvSpPr>
          <p:cNvPr id="3" name="Subtitle 2"/>
          <p:cNvSpPr>
            <a:spLocks noGrp="1"/>
          </p:cNvSpPr>
          <p:nvPr>
            <p:ph type="subTitle" idx="1"/>
            <p:custDataLst>
              <p:tags r:id="rId3"/>
            </p:custDataLst>
          </p:nvPr>
        </p:nvSpPr>
        <p:spPr>
          <a:xfrm>
            <a:off x="3429000" y="3581400"/>
            <a:ext cx="5305928" cy="1295400"/>
          </a:xfrm>
        </p:spPr>
        <p:txBody>
          <a:bodyPr>
            <a:normAutofit lnSpcReduction="10000"/>
          </a:bodyPr>
          <a:lstStyle/>
          <a:p>
            <a:r>
              <a:rPr lang="en-US" sz="2600" dirty="0" smtClean="0"/>
              <a:t>Rick Weinzierl </a:t>
            </a:r>
          </a:p>
          <a:p>
            <a:r>
              <a:rPr lang="en-US" sz="2600" dirty="0" smtClean="0"/>
              <a:t>March 2015</a:t>
            </a:r>
          </a:p>
          <a:p>
            <a:r>
              <a:rPr lang="en-US" dirty="0" smtClean="0">
                <a:hlinkClick r:id="rId8"/>
              </a:rPr>
              <a:t>www.newillinoisfarmers.org</a:t>
            </a:r>
            <a:r>
              <a:rPr lang="en-US" dirty="0" smtClean="0"/>
              <a:t> </a:t>
            </a:r>
          </a:p>
        </p:txBody>
      </p:sp>
      <p:pic>
        <p:nvPicPr>
          <p:cNvPr id="1026" name="Picture 2" descr="uiextlogo"/>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10" cstate="email">
            <a:extLst>
              <a:ext uri="{28A0092B-C50C-407E-A947-70E740481C1C}">
                <a14:useLocalDpi xmlns:a14="http://schemas.microsoft.com/office/drawing/2010/main"/>
              </a:ext>
            </a:extLst>
          </a:blip>
          <a:srcRect t="22484" r="25979"/>
          <a:stretch/>
        </p:blipFill>
        <p:spPr>
          <a:xfrm>
            <a:off x="4267200" y="6096000"/>
            <a:ext cx="2430046" cy="363540"/>
          </a:xfrm>
          <a:prstGeom prst="rect">
            <a:avLst/>
          </a:prstGeom>
        </p:spPr>
      </p:pic>
      <p:pic>
        <p:nvPicPr>
          <p:cNvPr id="8" name="Audio 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cSld>
  <p:clrMapOvr>
    <a:masterClrMapping/>
  </p:clrMapOvr>
  <p:transition spd="slow" advTm="494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employment tax</a:t>
            </a:r>
            <a:endParaRPr lang="en-US" dirty="0"/>
          </a:p>
        </p:txBody>
      </p:sp>
      <p:sp>
        <p:nvSpPr>
          <p:cNvPr id="3" name="Content Placeholder 2"/>
          <p:cNvSpPr>
            <a:spLocks noGrp="1"/>
          </p:cNvSpPr>
          <p:nvPr>
            <p:ph idx="1"/>
          </p:nvPr>
        </p:nvSpPr>
        <p:spPr/>
        <p:txBody>
          <a:bodyPr/>
          <a:lstStyle/>
          <a:p>
            <a:r>
              <a:rPr lang="en-US" dirty="0" smtClean="0"/>
              <a:t>Payment not required if profits less than $400</a:t>
            </a:r>
          </a:p>
          <a:p>
            <a:r>
              <a:rPr lang="en-US" dirty="0" smtClean="0"/>
              <a:t>12.4% on first $118,500 of profit (or total income with other wages) for FICA (2015)</a:t>
            </a:r>
          </a:p>
          <a:p>
            <a:r>
              <a:rPr lang="en-US" dirty="0" smtClean="0"/>
              <a:t>2.9% on all profits for Medicare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4353120"/>
      </p:ext>
    </p:extLst>
  </p:cSld>
  <p:clrMapOvr>
    <a:masterClrMapping/>
  </p:clrMapOvr>
  <p:transition spd="slow" advTm="349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1099</a:t>
            </a:r>
            <a:endParaRPr lang="en-US" dirty="0"/>
          </a:p>
        </p:txBody>
      </p:sp>
      <p:sp>
        <p:nvSpPr>
          <p:cNvPr id="3" name="Content Placeholder 2"/>
          <p:cNvSpPr>
            <a:spLocks noGrp="1"/>
          </p:cNvSpPr>
          <p:nvPr>
            <p:ph idx="1"/>
          </p:nvPr>
        </p:nvSpPr>
        <p:spPr/>
        <p:txBody>
          <a:bodyPr/>
          <a:lstStyle/>
          <a:p>
            <a:r>
              <a:rPr lang="en-US" dirty="0" smtClean="0"/>
              <a:t>Informational return</a:t>
            </a:r>
          </a:p>
          <a:p>
            <a:r>
              <a:rPr lang="en-US" dirty="0" smtClean="0"/>
              <a:t>IRS uses to match income on tax returns</a:t>
            </a:r>
          </a:p>
          <a:p>
            <a:r>
              <a:rPr lang="en-US" dirty="0" smtClean="0"/>
              <a:t>One copy sent to individual or other entity and one sent to IRS</a:t>
            </a:r>
          </a:p>
          <a:p>
            <a:r>
              <a:rPr lang="en-US" dirty="0" smtClean="0"/>
              <a:t>You may need to issue them</a:t>
            </a:r>
          </a:p>
          <a:p>
            <a:r>
              <a:rPr lang="en-US" dirty="0" smtClean="0"/>
              <a:t>You may receive them, and the amounts need to show up on your tax return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91683504"/>
      </p:ext>
    </p:extLst>
  </p:cSld>
  <p:clrMapOvr>
    <a:masterClrMapping/>
  </p:clrMapOvr>
  <p:transition spd="slow" advTm="324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Form 1099 required if …</a:t>
            </a:r>
            <a:endParaRPr lang="en-US" sz="3600" dirty="0"/>
          </a:p>
        </p:txBody>
      </p:sp>
      <p:sp>
        <p:nvSpPr>
          <p:cNvPr id="3" name="Content Placeholder 2"/>
          <p:cNvSpPr>
            <a:spLocks noGrp="1"/>
          </p:cNvSpPr>
          <p:nvPr>
            <p:ph idx="1"/>
          </p:nvPr>
        </p:nvSpPr>
        <p:spPr/>
        <p:txBody>
          <a:bodyPr/>
          <a:lstStyle/>
          <a:p>
            <a:r>
              <a:rPr lang="en-US" dirty="0" smtClean="0"/>
              <a:t>1099-Misc for payments of $600 or more for rents and services or for payments of at least $10 in royalties</a:t>
            </a:r>
          </a:p>
          <a:p>
            <a:r>
              <a:rPr lang="en-US" dirty="0" smtClean="0"/>
              <a:t>1099-Int for payments of $600 or more of business interest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9894818"/>
      </p:ext>
    </p:extLst>
  </p:cSld>
  <p:clrMapOvr>
    <a:masterClrMapping/>
  </p:clrMapOvr>
  <p:transition spd="slow" advTm="246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Payments (you make) that are not subject to a 1099</a:t>
            </a:r>
            <a:endParaRPr lang="en-US" dirty="0"/>
          </a:p>
        </p:txBody>
      </p:sp>
      <p:sp>
        <p:nvSpPr>
          <p:cNvPr id="3" name="Content Placeholder 2"/>
          <p:cNvSpPr>
            <a:spLocks noGrp="1"/>
          </p:cNvSpPr>
          <p:nvPr>
            <p:ph idx="1"/>
          </p:nvPr>
        </p:nvSpPr>
        <p:spPr/>
        <p:txBody>
          <a:bodyPr>
            <a:normAutofit lnSpcReduction="10000"/>
          </a:bodyPr>
          <a:lstStyle/>
          <a:p>
            <a:r>
              <a:rPr lang="en-US" dirty="0" smtClean="0"/>
              <a:t>Payments other than medical or health care made to a corporation of any kind</a:t>
            </a:r>
          </a:p>
          <a:p>
            <a:r>
              <a:rPr lang="en-US" dirty="0" smtClean="0"/>
              <a:t>Payments for merchandise, phone service, freight, storage, and similar items</a:t>
            </a:r>
          </a:p>
          <a:p>
            <a:r>
              <a:rPr lang="en-US" dirty="0" smtClean="0"/>
              <a:t>Payments of rent to real estate agents</a:t>
            </a:r>
          </a:p>
          <a:p>
            <a:r>
              <a:rPr lang="en-US" dirty="0" smtClean="0"/>
              <a:t>Wages and business travel allowances paid to employees</a:t>
            </a:r>
          </a:p>
          <a:p>
            <a:r>
              <a:rPr lang="en-US" dirty="0" smtClean="0"/>
              <a:t>Payments made to tax exempt organizations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0781331"/>
      </p:ext>
    </p:extLst>
  </p:cSld>
  <p:clrMapOvr>
    <a:masterClrMapping/>
  </p:clrMapOvr>
  <p:transition spd="slow" advTm="3681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ural Tax Ward 2013 - Mozilla Firefox"/>
          <p:cNvPicPr>
            <a:picLocks noGrp="1" noChangeAspect="1"/>
          </p:cNvPicPr>
          <p:nvPr>
            <p:ph idx="4294967295"/>
          </p:nvPr>
        </p:nvPicPr>
        <p:blipFill rotWithShape="1">
          <a:blip r:embed="rId5" cstate="email">
            <a:extLst>
              <a:ext uri="{28A0092B-C50C-407E-A947-70E740481C1C}">
                <a14:useLocalDpi xmlns:a14="http://schemas.microsoft.com/office/drawing/2010/main" val="0"/>
              </a:ext>
            </a:extLst>
          </a:blip>
          <a:srcRect/>
          <a:stretch/>
        </p:blipFill>
        <p:spPr>
          <a:xfrm>
            <a:off x="228600" y="268637"/>
            <a:ext cx="8660304" cy="6509889"/>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1260163"/>
      </p:ext>
    </p:extLst>
  </p:cSld>
  <p:clrMapOvr>
    <a:masterClrMapping/>
  </p:clrMapOvr>
  <p:transition spd="slow" advTm="895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077200" cy="1143000"/>
          </a:xfrm>
        </p:spPr>
        <p:txBody>
          <a:bodyPr>
            <a:normAutofit/>
          </a:bodyPr>
          <a:lstStyle/>
          <a:p>
            <a:r>
              <a:rPr lang="en-US" sz="3600" dirty="0" smtClean="0"/>
              <a:t>Sales taxes</a:t>
            </a:r>
            <a:endParaRPr lang="en-US" sz="3600" dirty="0"/>
          </a:p>
        </p:txBody>
      </p:sp>
      <p:sp>
        <p:nvSpPr>
          <p:cNvPr id="3" name="Content Placeholder 2"/>
          <p:cNvSpPr>
            <a:spLocks noGrp="1"/>
          </p:cNvSpPr>
          <p:nvPr>
            <p:ph idx="1"/>
          </p:nvPr>
        </p:nvSpPr>
        <p:spPr>
          <a:xfrm>
            <a:off x="838200" y="762000"/>
            <a:ext cx="8077200" cy="5029200"/>
          </a:xfrm>
        </p:spPr>
        <p:txBody>
          <a:bodyPr>
            <a:normAutofit fontScale="77500" lnSpcReduction="20000"/>
          </a:bodyPr>
          <a:lstStyle/>
          <a:p>
            <a:r>
              <a:rPr lang="en-US" dirty="0"/>
              <a:t>The tax rate for food is based on whether it is intended for consumption on or off the premises.  Food for human consumption </a:t>
            </a:r>
            <a:r>
              <a:rPr lang="en-US" i="1" dirty="0"/>
              <a:t>off the premises</a:t>
            </a:r>
            <a:r>
              <a:rPr lang="en-US" dirty="0"/>
              <a:t>, and not for immediate consumption, has a 1% tax </a:t>
            </a:r>
            <a:r>
              <a:rPr lang="en-US" dirty="0" smtClean="0"/>
              <a:t>rate.</a:t>
            </a:r>
            <a:r>
              <a:rPr lang="en-US" dirty="0"/>
              <a:t>  The general 6.25% rate applies to all other food.  </a:t>
            </a:r>
            <a:endParaRPr lang="en-US" dirty="0" smtClean="0"/>
          </a:p>
          <a:p>
            <a:r>
              <a:rPr lang="en-US" dirty="0" smtClean="0"/>
              <a:t>Food or not?  If </a:t>
            </a:r>
            <a:r>
              <a:rPr lang="en-US" dirty="0"/>
              <a:t>a pumpkin </a:t>
            </a:r>
            <a:r>
              <a:rPr lang="en-US" dirty="0" smtClean="0"/>
              <a:t>patch </a:t>
            </a:r>
            <a:r>
              <a:rPr lang="en-US" dirty="0"/>
              <a:t>sells pie pumpkins and </a:t>
            </a:r>
            <a:r>
              <a:rPr lang="en-US" dirty="0" smtClean="0"/>
              <a:t>gourds, the pie </a:t>
            </a:r>
            <a:r>
              <a:rPr lang="en-US" dirty="0"/>
              <a:t>pumpkin, if not intended for consumption on the premises, qualifies for the 1% tax rate. The gourd, if not edible, is taxed at the 6.25% rate</a:t>
            </a:r>
            <a:r>
              <a:rPr lang="en-US" dirty="0" smtClean="0"/>
              <a:t>.</a:t>
            </a:r>
          </a:p>
          <a:p>
            <a:r>
              <a:rPr lang="en-US" dirty="0" smtClean="0"/>
              <a:t>Establishments </a:t>
            </a:r>
            <a:r>
              <a:rPr lang="en-US" dirty="0"/>
              <a:t>that sell food primarily (more than 50%) in individualized servings are deemed to sell food for immediate consumption, and have a 6.25% tax </a:t>
            </a:r>
            <a:r>
              <a:rPr lang="en-US" dirty="0" smtClean="0"/>
              <a:t>rate.</a:t>
            </a:r>
          </a:p>
          <a:p>
            <a:r>
              <a:rPr lang="en-US" dirty="0" smtClean="0"/>
              <a:t>The </a:t>
            </a:r>
            <a:r>
              <a:rPr lang="en-US" dirty="0"/>
              <a:t>6.25% rate applies to all sales of hot </a:t>
            </a:r>
            <a:r>
              <a:rPr lang="en-US" dirty="0" smtClean="0"/>
              <a:t>foods and all sales of alcohol.</a:t>
            </a:r>
            <a:endParaRPr lang="en-US" dirty="0"/>
          </a:p>
        </p:txBody>
      </p:sp>
      <p:sp>
        <p:nvSpPr>
          <p:cNvPr id="4" name="TextBox 3"/>
          <p:cNvSpPr txBox="1"/>
          <p:nvPr/>
        </p:nvSpPr>
        <p:spPr>
          <a:xfrm>
            <a:off x="838200" y="5867400"/>
            <a:ext cx="5791200" cy="646331"/>
          </a:xfrm>
          <a:prstGeom prst="rect">
            <a:avLst/>
          </a:prstGeom>
          <a:noFill/>
          <a:ln w="3175">
            <a:solidFill>
              <a:schemeClr val="tx1"/>
            </a:solidFill>
          </a:ln>
        </p:spPr>
        <p:txBody>
          <a:bodyPr wrap="square" rtlCol="0">
            <a:spAutoFit/>
          </a:bodyPr>
          <a:lstStyle/>
          <a:p>
            <a:r>
              <a:rPr lang="en-US" dirty="0" smtClean="0"/>
              <a:t>Units of local government may levy additional taxes above the 6.25% rate.  See </a:t>
            </a:r>
            <a:r>
              <a:rPr lang="en-US" b="1" u="sng" dirty="0">
                <a:hlinkClick r:id="rId5"/>
              </a:rPr>
              <a:t>http://</a:t>
            </a:r>
            <a:r>
              <a:rPr lang="en-US" b="1" u="sng" dirty="0" smtClean="0">
                <a:hlinkClick r:id="rId5"/>
              </a:rPr>
              <a:t>www.sale-tax.com/Illinois</a:t>
            </a:r>
            <a:r>
              <a:rPr lang="en-US"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9242007"/>
      </p:ext>
    </p:extLst>
  </p:cSld>
  <p:clrMapOvr>
    <a:masterClrMapping/>
  </p:clrMapOvr>
  <p:transition spd="slow" advTm="8696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Exemptions for the payment of sales taxes</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a:t>When a direct farm business purchases items from another business that are related to farm production, the purchase is exempt from the sales (use) tax (35 ILCS § 105/3-5).  These include: farm chemicals; certain farm machinery and equipment and replacement parts (greenhouse structures such as horticultural </a:t>
            </a:r>
            <a:r>
              <a:rPr lang="en-US" dirty="0" smtClean="0"/>
              <a:t>greenhouses </a:t>
            </a:r>
            <a:r>
              <a:rPr lang="en-US" dirty="0"/>
              <a:t>or hoop houses qualify as machinery or equipment, as well as lighting and mesh tables for the greenhouse, and carts protecting the plants during shipment); and precision farming equipment such as computers and GPS devices</a:t>
            </a:r>
            <a:r>
              <a:rPr lang="en-US" dirty="0" smtClean="0"/>
              <a:t>.</a:t>
            </a:r>
          </a:p>
          <a:p>
            <a:r>
              <a:rPr lang="en-US" dirty="0"/>
              <a:t>When a direct farm business purchases farm machinery or equipment primarily for the purpose of farm production incident to the purchase of </a:t>
            </a:r>
            <a:r>
              <a:rPr lang="en-US" i="1" dirty="0"/>
              <a:t>service</a:t>
            </a:r>
            <a:r>
              <a:rPr lang="en-US" dirty="0"/>
              <a:t>, the goods are exempt from the 6.25% service occupation/use tax (35 ILCS §§ 110/3-5, 115/3-5).</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9420200"/>
      </p:ext>
    </p:extLst>
  </p:cSld>
  <p:clrMapOvr>
    <a:masterClrMapping/>
  </p:clrMapOvr>
  <p:transition spd="slow" advTm="5596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Federal excise taxes</a:t>
            </a:r>
            <a:endParaRPr lang="en-US" sz="3600" dirty="0"/>
          </a:p>
        </p:txBody>
      </p:sp>
      <p:sp>
        <p:nvSpPr>
          <p:cNvPr id="3" name="Content Placeholder 2"/>
          <p:cNvSpPr>
            <a:spLocks noGrp="1"/>
          </p:cNvSpPr>
          <p:nvPr>
            <p:ph idx="1"/>
          </p:nvPr>
        </p:nvSpPr>
        <p:spPr/>
        <p:txBody>
          <a:bodyPr>
            <a:normAutofit fontScale="85000" lnSpcReduction="10000"/>
          </a:bodyPr>
          <a:lstStyle/>
          <a:p>
            <a:r>
              <a:rPr lang="en-US" i="1" dirty="0"/>
              <a:t>IRS Publication 510: Excise Taxes</a:t>
            </a:r>
            <a:r>
              <a:rPr lang="en-US" dirty="0"/>
              <a:t> and </a:t>
            </a:r>
            <a:r>
              <a:rPr lang="en-US" i="1" dirty="0"/>
              <a:t>IRS Publication 225: Farmer’s Tax Guide </a:t>
            </a:r>
            <a:r>
              <a:rPr lang="en-US" dirty="0"/>
              <a:t>explain fuel excise taxes as well as which uses of fuel qualify for tax credits and refunds.  Fuel used on a farm for farming purposes and fuel used for off-highway business purposes are exempt from excise taxes.  Farmers may claim the tax as a credit at the end of the year or obtain quarterly refunds of the tax, depending on how the fuel was used.  To substantiate claims, the IRS requires businesses to keep certain records, such as the name and address of the person who sold the fuel.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0662229"/>
      </p:ext>
    </p:extLst>
  </p:cSld>
  <p:clrMapOvr>
    <a:masterClrMapping/>
  </p:clrMapOvr>
  <p:transition spd="slow" advTm="435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State excise taxes</a:t>
            </a:r>
            <a:endParaRPr lang="en-US" sz="3600" dirty="0"/>
          </a:p>
        </p:txBody>
      </p:sp>
      <p:sp>
        <p:nvSpPr>
          <p:cNvPr id="3" name="Content Placeholder 2"/>
          <p:cNvSpPr>
            <a:spLocks noGrp="1"/>
          </p:cNvSpPr>
          <p:nvPr>
            <p:ph idx="1"/>
          </p:nvPr>
        </p:nvSpPr>
        <p:spPr/>
        <p:txBody>
          <a:bodyPr>
            <a:normAutofit fontScale="85000" lnSpcReduction="20000"/>
          </a:bodyPr>
          <a:lstStyle/>
          <a:p>
            <a:r>
              <a:rPr lang="en-US" b="1" dirty="0"/>
              <a:t>Illinois Fuel Excise Taxes</a:t>
            </a:r>
            <a:endParaRPr lang="en-US" dirty="0"/>
          </a:p>
          <a:p>
            <a:r>
              <a:rPr lang="en-US" dirty="0"/>
              <a:t>The </a:t>
            </a:r>
            <a:r>
              <a:rPr lang="en-US" i="1" dirty="0"/>
              <a:t>Motor Fuel Tax Law (</a:t>
            </a:r>
            <a:r>
              <a:rPr lang="en-US" dirty="0"/>
              <a:t>35 ILCS § 505) and accompanying regulations (86 IAC Part 500) govern fuel taxation in Illinois.  Any person who uses motor fuel for purposes other than operating a motor vehicle on a public highway can seek a refund of the state excise tax on fuel (35 ILCS § 505/13).  Refunds are available to farmers for gasoline (taxed at 19 cents/gallon) and un-dyed diesel fuel (taxed at 21 1/2 cents/gallon).  Form RMTF-11-A is the form used to make an Illinois motor fuel tax refund claim.  Purchasers must retain proof of taxes paid.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8498614"/>
      </p:ext>
    </p:extLst>
  </p:cSld>
  <p:clrMapOvr>
    <a:masterClrMapping/>
  </p:clrMapOvr>
  <p:transition spd="slow" advTm="400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Property taxes</a:t>
            </a:r>
            <a:endParaRPr lang="en-US" sz="3600" dirty="0"/>
          </a:p>
        </p:txBody>
      </p:sp>
      <p:sp>
        <p:nvSpPr>
          <p:cNvPr id="3" name="Content Placeholder 2"/>
          <p:cNvSpPr>
            <a:spLocks noGrp="1"/>
          </p:cNvSpPr>
          <p:nvPr>
            <p:ph idx="1"/>
          </p:nvPr>
        </p:nvSpPr>
        <p:spPr/>
        <p:txBody>
          <a:bodyPr>
            <a:normAutofit fontScale="70000" lnSpcReduction="20000"/>
          </a:bodyPr>
          <a:lstStyle/>
          <a:p>
            <a:r>
              <a:rPr lang="en-US" dirty="0"/>
              <a:t>The term "farm" does not include property primarily used for residential purposes, even though some farm products may be grown or farm animals bred or fed on the property incidental to its primary residential use.  The assessment value for farm dwellings and parcels of property on which farm dwellings are immediately situated is 33 1/3% of fair market value (rather than the agricultural economic value) (35 ILCS 200/10-145).</a:t>
            </a:r>
          </a:p>
          <a:p>
            <a:r>
              <a:rPr lang="en-US" dirty="0"/>
              <a:t>Improvements, which include buildings such as on-farm retail stores or processing facilities for value added products, are assessed as part of the farm when such buildings contribute in whole or in part to the operation of the farm.  Their assessment value is 33 1/3% of the value of the building's contribution to the farm's productivity, which is usually similar the building’s fair market value (35 ILCS 200/10-140).</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91259273"/>
      </p:ext>
    </p:extLst>
  </p:cSld>
  <p:clrMapOvr>
    <a:masterClrMapping/>
  </p:clrMapOvr>
  <p:transition spd="slow" advTm="857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Objectives</a:t>
            </a:r>
            <a:endParaRPr lang="en-US" sz="3600" dirty="0"/>
          </a:p>
        </p:txBody>
      </p:sp>
      <p:sp>
        <p:nvSpPr>
          <p:cNvPr id="3" name="Content Placeholder 2"/>
          <p:cNvSpPr>
            <a:spLocks noGrp="1"/>
          </p:cNvSpPr>
          <p:nvPr>
            <p:ph idx="1"/>
          </p:nvPr>
        </p:nvSpPr>
        <p:spPr>
          <a:xfrm>
            <a:off x="762000" y="1219200"/>
            <a:ext cx="8077200" cy="4674577"/>
          </a:xfrm>
        </p:spPr>
        <p:txBody>
          <a:bodyPr>
            <a:normAutofit/>
          </a:bodyPr>
          <a:lstStyle/>
          <a:p>
            <a:pPr marL="342900" lvl="1" indent="-342900">
              <a:buFont typeface="Arial" pitchFamily="34" charset="0"/>
              <a:buChar char="•"/>
            </a:pPr>
            <a:r>
              <a:rPr lang="en-US" sz="3200" dirty="0" smtClean="0"/>
              <a:t>Begin planning for tax liabilities and deductions</a:t>
            </a:r>
          </a:p>
          <a:p>
            <a:pPr marL="742950" lvl="2" indent="-342900"/>
            <a:r>
              <a:rPr lang="en-US" sz="3200" dirty="0" smtClean="0"/>
              <a:t>Sales tax, income tax, self-employment tax, and withholding taxes for employees</a:t>
            </a:r>
          </a:p>
          <a:p>
            <a:pPr marL="742950" lvl="2" indent="-342900"/>
            <a:r>
              <a:rPr lang="en-US" sz="3200" dirty="0" smtClean="0"/>
              <a:t>Schedule F, deductions, depreciation, and more</a:t>
            </a:r>
          </a:p>
          <a:p>
            <a:pPr marL="742950" lvl="2" indent="-342900"/>
            <a:r>
              <a:rPr lang="en-US" sz="3200" dirty="0"/>
              <a:t>E</a:t>
            </a:r>
            <a:r>
              <a:rPr lang="en-US" sz="3200" dirty="0" smtClean="0"/>
              <a:t>xcise, and property taxes</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400800"/>
            <a:ext cx="2430046" cy="3635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5598713"/>
      </p:ext>
    </p:extLst>
  </p:cSld>
  <p:clrMapOvr>
    <a:masterClrMapping/>
  </p:clrMapOvr>
  <p:transition spd="slow" advTm="397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 the long run do not be too frugal to  …</a:t>
            </a:r>
            <a:endParaRPr lang="en-US" sz="3600" dirty="0"/>
          </a:p>
        </p:txBody>
      </p:sp>
      <p:sp>
        <p:nvSpPr>
          <p:cNvPr id="3" name="Content Placeholder 2"/>
          <p:cNvSpPr>
            <a:spLocks noGrp="1"/>
          </p:cNvSpPr>
          <p:nvPr>
            <p:ph idx="1"/>
          </p:nvPr>
        </p:nvSpPr>
        <p:spPr/>
        <p:txBody>
          <a:bodyPr/>
          <a:lstStyle/>
          <a:p>
            <a:r>
              <a:rPr lang="en-US" dirty="0" smtClean="0"/>
              <a:t>Pay for the services of a qualified attorney</a:t>
            </a:r>
          </a:p>
          <a:p>
            <a:r>
              <a:rPr lang="en-US" dirty="0" smtClean="0"/>
              <a:t>Shop around for an insurance agent who understands your farm business</a:t>
            </a:r>
          </a:p>
          <a:p>
            <a:r>
              <a:rPr lang="en-US" dirty="0" smtClean="0"/>
              <a:t>Pay for the services of a qualified tax accountant familiar with farm taxes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4261681"/>
      </p:ext>
    </p:extLst>
  </p:cSld>
  <p:clrMapOvr>
    <a:masterClrMapping/>
  </p:clrMapOvr>
  <p:transition spd="slow" advTm="182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2731255273"/>
              </p:ext>
            </p:extLst>
          </p:nvPr>
        </p:nvGraphicFramePr>
        <p:xfrm>
          <a:off x="1828800" y="2590800"/>
          <a:ext cx="5486400" cy="2011680"/>
        </p:xfrm>
        <a:graphic>
          <a:graphicData uri="http://schemas.openxmlformats.org/drawingml/2006/table">
            <a:tbl>
              <a:tblPr firstRow="1" bandRow="1">
                <a:tableStyleId>{5FD0F851-EC5A-4D38-B0AD-8093EC10F338}</a:tableStyleId>
              </a:tblPr>
              <a:tblGrid>
                <a:gridCol w="1981200"/>
                <a:gridCol w="3505200"/>
              </a:tblGrid>
              <a:tr h="609600">
                <a:tc>
                  <a:txBody>
                    <a:bodyPr/>
                    <a:lstStyle/>
                    <a:p>
                      <a:r>
                        <a:rPr lang="en-US" sz="2000" dirty="0" smtClean="0">
                          <a:latin typeface="+mj-lt"/>
                        </a:rPr>
                        <a:t>Contacts</a:t>
                      </a:r>
                      <a:endParaRPr lang="en-US" sz="2000" dirty="0">
                        <a:latin typeface="+mj-lt"/>
                      </a:endParaRPr>
                    </a:p>
                  </a:txBody>
                  <a:tcPr anchor="b"/>
                </a:tc>
                <a:tc>
                  <a:txBody>
                    <a:bodyPr/>
                    <a:lstStyle/>
                    <a:p>
                      <a:r>
                        <a:rPr lang="en-US" sz="2000" dirty="0" smtClean="0">
                          <a:latin typeface="+mj-lt"/>
                        </a:rPr>
                        <a:t>Contact information</a:t>
                      </a:r>
                      <a:endParaRPr lang="en-US" sz="2000" dirty="0">
                        <a:latin typeface="+mj-lt"/>
                      </a:endParaRPr>
                    </a:p>
                  </a:txBody>
                  <a:tcPr anchor="b"/>
                </a:tc>
              </a:tr>
              <a:tr h="665480">
                <a:tc>
                  <a:txBody>
                    <a:bodyPr/>
                    <a:lstStyle/>
                    <a:p>
                      <a:pPr marL="0" algn="l" defTabSz="914400" rtl="0" eaLnBrk="1" latinLnBrk="0" hangingPunct="1"/>
                      <a:r>
                        <a:rPr lang="en-US" sz="2000" kern="1200" dirty="0" smtClean="0">
                          <a:solidFill>
                            <a:schemeClr val="tx1"/>
                          </a:solidFill>
                          <a:latin typeface="+mj-lt"/>
                          <a:ea typeface="+mn-ea"/>
                          <a:cs typeface="+mn-cs"/>
                        </a:rPr>
                        <a:t>Rick Weinzierl</a:t>
                      </a:r>
                      <a:endParaRPr lang="en-US" sz="2000" kern="1200" dirty="0">
                        <a:solidFill>
                          <a:schemeClr val="tx1"/>
                        </a:solidFill>
                        <a:latin typeface="+mj-lt"/>
                        <a:ea typeface="+mn-ea"/>
                        <a:cs typeface="+mn-cs"/>
                      </a:endParaRPr>
                    </a:p>
                  </a:txBody>
                  <a:tcPr/>
                </a:tc>
                <a:tc>
                  <a:txBody>
                    <a:bodyPr/>
                    <a:lstStyle/>
                    <a:p>
                      <a:pPr marL="0" algn="l" defTabSz="914400" rtl="0" eaLnBrk="1" latinLnBrk="0" hangingPunct="1"/>
                      <a:r>
                        <a:rPr lang="en-US" sz="2000" kern="1200" dirty="0" smtClean="0">
                          <a:solidFill>
                            <a:schemeClr val="tx1"/>
                          </a:solidFill>
                          <a:latin typeface="+mj-lt"/>
                          <a:ea typeface="+mn-ea"/>
                          <a:cs typeface="+mn-cs"/>
                          <a:hlinkClick r:id="rId8"/>
                        </a:rPr>
                        <a:t>weinzier@illinois.edu</a:t>
                      </a:r>
                      <a:endParaRPr lang="en-US" sz="2000" kern="1200" dirty="0" smtClean="0">
                        <a:solidFill>
                          <a:schemeClr val="tx1"/>
                        </a:solidFill>
                        <a:latin typeface="+mj-lt"/>
                        <a:ea typeface="+mn-ea"/>
                        <a:cs typeface="+mn-cs"/>
                      </a:endParaRPr>
                    </a:p>
                    <a:p>
                      <a:pPr marL="0" algn="l" defTabSz="914400" rtl="0" eaLnBrk="1" latinLnBrk="0" hangingPunct="1"/>
                      <a:r>
                        <a:rPr lang="en-US" sz="2000" kern="1200" dirty="0" smtClean="0">
                          <a:solidFill>
                            <a:schemeClr val="tx1"/>
                          </a:solidFill>
                          <a:latin typeface="+mj-lt"/>
                          <a:ea typeface="+mn-ea"/>
                          <a:cs typeface="+mn-cs"/>
                        </a:rPr>
                        <a:t>217-244-2126</a:t>
                      </a:r>
                      <a:endParaRPr lang="en-US" sz="2000" kern="1200" dirty="0">
                        <a:solidFill>
                          <a:schemeClr val="tx1"/>
                        </a:solidFill>
                        <a:latin typeface="+mj-lt"/>
                        <a:ea typeface="+mn-ea"/>
                        <a:cs typeface="+mn-cs"/>
                      </a:endParaRPr>
                    </a:p>
                  </a:txBody>
                  <a:tcPr/>
                </a:tc>
              </a:tr>
              <a:tr h="365760">
                <a:tc>
                  <a:txBody>
                    <a:bodyPr/>
                    <a:lstStyle/>
                    <a:p>
                      <a:r>
                        <a:rPr lang="en-US" sz="2000" kern="1200" dirty="0" smtClean="0">
                          <a:solidFill>
                            <a:schemeClr val="tx1"/>
                          </a:solidFill>
                          <a:latin typeface="+mj-lt"/>
                          <a:ea typeface="+mn-ea"/>
                          <a:cs typeface="+mn-cs"/>
                        </a:rPr>
                        <a:t>Mary Hosier</a:t>
                      </a:r>
                      <a:endParaRPr lang="en-US" sz="2000" kern="1200" dirty="0">
                        <a:solidFill>
                          <a:schemeClr val="tx1"/>
                        </a:solidFill>
                        <a:latin typeface="+mj-lt"/>
                        <a:ea typeface="+mn-ea"/>
                        <a:cs typeface="+mn-cs"/>
                      </a:endParaRPr>
                    </a:p>
                  </a:txBody>
                  <a:tcPr/>
                </a:tc>
                <a:tc>
                  <a:txBody>
                    <a:bodyPr/>
                    <a:lstStyle/>
                    <a:p>
                      <a:r>
                        <a:rPr lang="en-US" sz="2000" dirty="0" smtClean="0">
                          <a:latin typeface="+mj-lt"/>
                          <a:hlinkClick r:id="rId9"/>
                        </a:rPr>
                        <a:t>mhosier@illinois.edu</a:t>
                      </a:r>
                      <a:endParaRPr lang="en-US" sz="2000" dirty="0" smtClean="0">
                        <a:latin typeface="+mj-lt"/>
                      </a:endParaRPr>
                    </a:p>
                    <a:p>
                      <a:r>
                        <a:rPr lang="en-US" sz="2000" dirty="0" smtClean="0">
                          <a:latin typeface="+mj-lt"/>
                        </a:rPr>
                        <a:t>217-333-7512</a:t>
                      </a:r>
                    </a:p>
                  </a:txBody>
                  <a:tcPr/>
                </a:tc>
              </a:tr>
            </a:tbl>
          </a:graphicData>
        </a:graphic>
      </p:graphicFrame>
      <p:sp>
        <p:nvSpPr>
          <p:cNvPr id="52238" name="Title 1"/>
          <p:cNvSpPr>
            <a:spLocks noGrp="1"/>
          </p:cNvSpPr>
          <p:nvPr>
            <p:ph type="title"/>
            <p:custDataLst>
              <p:tags r:id="rId3"/>
            </p:custDataLst>
          </p:nvPr>
        </p:nvSpPr>
        <p:spPr>
          <a:xfrm>
            <a:off x="762000" y="269875"/>
            <a:ext cx="8077200" cy="1143000"/>
          </a:xfrm>
        </p:spPr>
        <p:txBody>
          <a:bodyPr/>
          <a:lstStyle/>
          <a:p>
            <a:r>
              <a:rPr dirty="0" smtClean="0"/>
              <a:t>To reach us</a:t>
            </a: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55174729"/>
      </p:ext>
    </p:extLst>
  </p:cSld>
  <p:clrMapOvr>
    <a:masterClrMapping/>
  </p:clrMapOvr>
  <p:transition spd="slow" advTm="1655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4815549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Costs for small </a:t>
            </a:r>
            <a:r>
              <a:rPr lang="en-US" sz="3600" dirty="0"/>
              <a:t>f</a:t>
            </a:r>
            <a:r>
              <a:rPr lang="en-US" sz="3600" dirty="0" smtClean="0"/>
              <a:t>arms</a:t>
            </a:r>
            <a:endParaRPr lang="en-US" sz="3600" dirty="0"/>
          </a:p>
        </p:txBody>
      </p:sp>
      <p:sp>
        <p:nvSpPr>
          <p:cNvPr id="3" name="Content Placeholder 2"/>
          <p:cNvSpPr>
            <a:spLocks noGrp="1"/>
          </p:cNvSpPr>
          <p:nvPr>
            <p:ph idx="1"/>
          </p:nvPr>
        </p:nvSpPr>
        <p:spPr>
          <a:xfrm>
            <a:off x="762000" y="1371600"/>
            <a:ext cx="8077200" cy="4648199"/>
          </a:xfrm>
        </p:spPr>
        <p:txBody>
          <a:bodyPr>
            <a:normAutofit/>
          </a:bodyPr>
          <a:lstStyle/>
          <a:p>
            <a:r>
              <a:rPr lang="en-US" dirty="0" smtClean="0"/>
              <a:t>Investments and expenses:  Land costs, </a:t>
            </a:r>
            <a:r>
              <a:rPr lang="en-US" dirty="0" smtClean="0">
                <a:solidFill>
                  <a:srgbClr val="FF0000"/>
                </a:solidFill>
              </a:rPr>
              <a:t>real estate/property taxes</a:t>
            </a:r>
            <a:r>
              <a:rPr lang="en-US" dirty="0" smtClean="0"/>
              <a:t>; equipment costs; fuel, electricity, and irrigation costs; seeds/planting stock; labor; insurance; </a:t>
            </a:r>
            <a:r>
              <a:rPr lang="en-US" dirty="0" smtClean="0">
                <a:solidFill>
                  <a:srgbClr val="FF0000"/>
                </a:solidFill>
              </a:rPr>
              <a:t>income, self-employment, and sales taxes</a:t>
            </a:r>
            <a:r>
              <a:rPr lang="en-US" dirty="0" smtClean="0"/>
              <a:t>; and …</a:t>
            </a:r>
          </a:p>
          <a:p>
            <a:r>
              <a:rPr lang="en-US" dirty="0" smtClean="0"/>
              <a:t>All of these components need to be considered in your business planning</a:t>
            </a: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3962400" y="6400800"/>
            <a:ext cx="2430046" cy="3635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4023023"/>
      </p:ext>
    </p:extLst>
  </p:cSld>
  <p:clrMapOvr>
    <a:masterClrMapping/>
  </p:clrMapOvr>
  <p:transition spd="slow" advTm="257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Overall references on risk management and legal issues …</a:t>
            </a:r>
            <a:endParaRPr lang="en-US" sz="3600" dirty="0"/>
          </a:p>
        </p:txBody>
      </p:sp>
      <p:sp>
        <p:nvSpPr>
          <p:cNvPr id="3" name="Content Placeholder 2"/>
          <p:cNvSpPr>
            <a:spLocks noGrp="1"/>
          </p:cNvSpPr>
          <p:nvPr>
            <p:ph idx="1"/>
          </p:nvPr>
        </p:nvSpPr>
        <p:spPr/>
        <p:txBody>
          <a:bodyPr/>
          <a:lstStyle/>
          <a:p>
            <a:r>
              <a:rPr lang="en-US" dirty="0"/>
              <a:t> </a:t>
            </a:r>
            <a:r>
              <a:rPr lang="en-US" dirty="0" smtClean="0"/>
              <a:t>Illinois </a:t>
            </a:r>
            <a:r>
              <a:rPr lang="en-US" dirty="0"/>
              <a:t>Direct Farm Business </a:t>
            </a:r>
            <a:r>
              <a:rPr lang="en-US" dirty="0" smtClean="0"/>
              <a:t>Guide </a:t>
            </a:r>
          </a:p>
          <a:p>
            <a:pPr lvl="1"/>
            <a:r>
              <a:rPr lang="en-US" u="sng" dirty="0">
                <a:hlinkClick r:id="rId5"/>
              </a:rPr>
              <a:t>http://www.directfarmbusiness.org</a:t>
            </a:r>
            <a:r>
              <a:rPr lang="en-US" u="sng" dirty="0" smtClean="0">
                <a:hlinkClick r:id="rId5"/>
              </a:rPr>
              <a:t>/</a:t>
            </a:r>
            <a:endParaRPr lang="en-US" dirty="0"/>
          </a:p>
          <a:p>
            <a:r>
              <a:rPr lang="en-US" dirty="0" smtClean="0"/>
              <a:t>Farm Commons</a:t>
            </a:r>
          </a:p>
          <a:p>
            <a:pPr lvl="1"/>
            <a:r>
              <a:rPr lang="en-US" u="sng" dirty="0">
                <a:hlinkClick r:id="rId6"/>
              </a:rPr>
              <a:t>http://farmcommons.org</a:t>
            </a:r>
            <a:r>
              <a:rPr lang="en-US" u="sng" dirty="0" smtClean="0">
                <a:hlinkClick r:id="rId6"/>
              </a:rPr>
              <a:t>/</a:t>
            </a:r>
            <a:r>
              <a:rPr lang="en-US" u="sng" dirty="0" smtClean="0"/>
              <a:t>  </a:t>
            </a:r>
          </a:p>
          <a:p>
            <a:r>
              <a:rPr lang="en-US" dirty="0" smtClean="0"/>
              <a:t>Illinois Small Business Development Centers</a:t>
            </a:r>
          </a:p>
          <a:p>
            <a:pPr lvl="1"/>
            <a:r>
              <a:rPr lang="en-US" dirty="0">
                <a:hlinkClick r:id="rId7"/>
              </a:rPr>
              <a:t>http://</a:t>
            </a:r>
            <a:r>
              <a:rPr lang="en-US" dirty="0" smtClean="0">
                <a:hlinkClick r:id="rId7"/>
              </a:rPr>
              <a:t>www.illinois.gov/dceo/SmallBizAssistance/BeginHere/Pages/SBDC.aspx</a:t>
            </a:r>
            <a:r>
              <a:rPr lang="en-US" dirty="0" smtClean="0"/>
              <a:t> </a:t>
            </a:r>
          </a:p>
        </p:txBody>
      </p:sp>
      <p:sp>
        <p:nvSpPr>
          <p:cNvPr id="4" name="TextBox 3"/>
          <p:cNvSpPr txBox="1"/>
          <p:nvPr/>
        </p:nvSpPr>
        <p:spPr>
          <a:xfrm>
            <a:off x="990600" y="5791200"/>
            <a:ext cx="5486400" cy="369332"/>
          </a:xfrm>
          <a:prstGeom prst="rect">
            <a:avLst/>
          </a:prstGeom>
          <a:noFill/>
        </p:spPr>
        <p:txBody>
          <a:bodyPr wrap="square" rtlCol="0">
            <a:spAutoFit/>
          </a:bodyPr>
          <a:lstStyle/>
          <a:p>
            <a:r>
              <a:rPr lang="en-US" dirty="0" smtClean="0"/>
              <a:t>… and many others that are listed on slides that follow</a:t>
            </a:r>
            <a:endParaRPr lang="en-US" dirty="0"/>
          </a:p>
        </p:txBody>
      </p:sp>
      <p:pic>
        <p:nvPicPr>
          <p:cNvPr id="5" name="Content Placeholder 10" descr="Illinois Migrant Council - Mozilla Firefox"/>
          <p:cNvPicPr>
            <a:picLocks noChangeAspect="1"/>
          </p:cNvPicPr>
          <p:nvPr/>
        </p:nvPicPr>
        <p:blipFill rotWithShape="1">
          <a:blip r:embed="rId8"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8234061"/>
      </p:ext>
    </p:extLst>
  </p:cSld>
  <p:clrMapOvr>
    <a:masterClrMapping/>
  </p:clrMapOvr>
  <p:transition spd="slow" advTm="347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 the long run do not be too frugal to  …</a:t>
            </a:r>
            <a:endParaRPr lang="en-US" sz="3600" dirty="0"/>
          </a:p>
        </p:txBody>
      </p:sp>
      <p:sp>
        <p:nvSpPr>
          <p:cNvPr id="3" name="Content Placeholder 2"/>
          <p:cNvSpPr>
            <a:spLocks noGrp="1"/>
          </p:cNvSpPr>
          <p:nvPr>
            <p:ph idx="1"/>
          </p:nvPr>
        </p:nvSpPr>
        <p:spPr/>
        <p:txBody>
          <a:bodyPr/>
          <a:lstStyle/>
          <a:p>
            <a:r>
              <a:rPr lang="en-US" dirty="0" smtClean="0"/>
              <a:t>Pay for the services of a qualified attorney</a:t>
            </a:r>
          </a:p>
          <a:p>
            <a:r>
              <a:rPr lang="en-US" dirty="0" smtClean="0"/>
              <a:t>Shop around for an insurance agent who understands your farm business</a:t>
            </a:r>
          </a:p>
          <a:p>
            <a:r>
              <a:rPr lang="en-US" dirty="0" smtClean="0"/>
              <a:t>Pay for the services of a qualified tax accountant familiar with farm taxes </a:t>
            </a:r>
            <a:endParaRPr lang="en-US" dirty="0"/>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12584587"/>
      </p:ext>
    </p:extLst>
  </p:cSld>
  <p:clrMapOvr>
    <a:masterClrMapping/>
  </p:clrMapOvr>
  <p:transition spd="slow" advTm="517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991" y="1371600"/>
            <a:ext cx="8327409" cy="4953000"/>
          </a:xfrm>
          <a:prstGeom prst="rect">
            <a:avLst/>
          </a:prstGeom>
        </p:spPr>
        <p:txBody>
          <a:bodyPr>
            <a:normAutofit/>
          </a:bodyPr>
          <a:lstStyle/>
          <a:p>
            <a:pPr lvl="1">
              <a:buFont typeface="Arial"/>
              <a:buChar char="•"/>
            </a:pPr>
            <a:r>
              <a:rPr lang="en-US" sz="3000" dirty="0" smtClean="0"/>
              <a:t>Employee, independent contractor, or intern?</a:t>
            </a:r>
          </a:p>
          <a:p>
            <a:pPr lvl="1">
              <a:buFont typeface="Arial"/>
              <a:buChar char="•"/>
            </a:pPr>
            <a:r>
              <a:rPr lang="en-US" sz="3000" dirty="0"/>
              <a:t>Employee </a:t>
            </a:r>
            <a:r>
              <a:rPr lang="en-US" sz="3000" dirty="0" smtClean="0"/>
              <a:t>handbook</a:t>
            </a:r>
            <a:endParaRPr lang="en-US" sz="3000" dirty="0"/>
          </a:p>
          <a:p>
            <a:pPr lvl="1">
              <a:buFont typeface="Arial"/>
              <a:buChar char="•"/>
            </a:pPr>
            <a:r>
              <a:rPr lang="en-US" sz="3000" dirty="0" smtClean="0"/>
              <a:t>Employment </a:t>
            </a:r>
            <a:r>
              <a:rPr lang="en-US" sz="3000" dirty="0"/>
              <a:t>r</a:t>
            </a:r>
            <a:r>
              <a:rPr lang="en-US" sz="3000" dirty="0" smtClean="0"/>
              <a:t>ules</a:t>
            </a:r>
          </a:p>
          <a:p>
            <a:pPr lvl="1">
              <a:buFont typeface="Arial"/>
              <a:buChar char="•"/>
            </a:pPr>
            <a:r>
              <a:rPr lang="en-US" sz="3000" dirty="0" smtClean="0"/>
              <a:t>Job descriptions</a:t>
            </a:r>
          </a:p>
          <a:p>
            <a:pPr lvl="1">
              <a:buFont typeface="Arial"/>
              <a:buChar char="•"/>
            </a:pPr>
            <a:r>
              <a:rPr lang="en-US" sz="3000" dirty="0" smtClean="0"/>
              <a:t>Minimum </a:t>
            </a:r>
            <a:r>
              <a:rPr lang="en-US" sz="3000" dirty="0"/>
              <a:t>w</a:t>
            </a:r>
            <a:r>
              <a:rPr lang="en-US" sz="3000" dirty="0" smtClean="0"/>
              <a:t>age</a:t>
            </a:r>
          </a:p>
          <a:p>
            <a:pPr lvl="1">
              <a:buFont typeface="Arial"/>
              <a:buChar char="•"/>
            </a:pPr>
            <a:r>
              <a:rPr lang="en-US" sz="3000" dirty="0" smtClean="0"/>
              <a:t>Child labor</a:t>
            </a:r>
          </a:p>
          <a:p>
            <a:pPr lvl="1">
              <a:buFont typeface="Arial"/>
              <a:buChar char="•"/>
            </a:pPr>
            <a:r>
              <a:rPr lang="en-US" sz="3000" dirty="0">
                <a:solidFill>
                  <a:srgbClr val="FF0000"/>
                </a:solidFill>
              </a:rPr>
              <a:t>Unemployment </a:t>
            </a:r>
            <a:r>
              <a:rPr lang="en-US" sz="3000" dirty="0" smtClean="0">
                <a:solidFill>
                  <a:srgbClr val="FF0000"/>
                </a:solidFill>
              </a:rPr>
              <a:t>insurance</a:t>
            </a:r>
          </a:p>
          <a:p>
            <a:pPr lvl="1">
              <a:buFont typeface="Arial"/>
              <a:buChar char="•"/>
            </a:pPr>
            <a:r>
              <a:rPr lang="en-US" sz="3000" dirty="0" smtClean="0">
                <a:solidFill>
                  <a:srgbClr val="FF0000"/>
                </a:solidFill>
              </a:rPr>
              <a:t>Withholding taxes</a:t>
            </a:r>
          </a:p>
          <a:p>
            <a:pPr lvl="1">
              <a:buFont typeface="Arial"/>
              <a:buChar char="•"/>
            </a:pPr>
            <a:r>
              <a:rPr lang="en-US" sz="3000" dirty="0" smtClean="0"/>
              <a:t>Worker’s compensation</a:t>
            </a:r>
          </a:p>
          <a:p>
            <a:pPr lvl="1">
              <a:buNone/>
            </a:pPr>
            <a:endParaRPr lang="en-US" sz="3000" dirty="0" smtClean="0">
              <a:solidFill>
                <a:schemeClr val="accent2">
                  <a:lumMod val="50000"/>
                </a:schemeClr>
              </a:solidFill>
            </a:endParaRPr>
          </a:p>
        </p:txBody>
      </p:sp>
      <p:sp>
        <p:nvSpPr>
          <p:cNvPr id="5" name="Rectangle 4"/>
          <p:cNvSpPr/>
          <p:nvPr/>
        </p:nvSpPr>
        <p:spPr>
          <a:xfrm>
            <a:off x="883065" y="562598"/>
            <a:ext cx="7315200" cy="646331"/>
          </a:xfrm>
          <a:prstGeom prst="rect">
            <a:avLst/>
          </a:prstGeom>
        </p:spPr>
        <p:txBody>
          <a:bodyPr wrap="square">
            <a:spAutoFit/>
          </a:bodyPr>
          <a:lstStyle/>
          <a:p>
            <a:r>
              <a:rPr lang="en-US" sz="3600" dirty="0" smtClean="0">
                <a:latin typeface="+mj-lt"/>
              </a:rPr>
              <a:t>Labor issues</a:t>
            </a:r>
          </a:p>
        </p:txBody>
      </p:sp>
      <p:sp>
        <p:nvSpPr>
          <p:cNvPr id="4" name="TextBox 3"/>
          <p:cNvSpPr txBox="1"/>
          <p:nvPr/>
        </p:nvSpPr>
        <p:spPr>
          <a:xfrm>
            <a:off x="5410200" y="2514600"/>
            <a:ext cx="3505200" cy="2308324"/>
          </a:xfrm>
          <a:prstGeom prst="rect">
            <a:avLst/>
          </a:prstGeom>
          <a:noFill/>
        </p:spPr>
        <p:txBody>
          <a:bodyPr wrap="square" rtlCol="0">
            <a:spAutoFit/>
          </a:bodyPr>
          <a:lstStyle/>
          <a:p>
            <a:r>
              <a:rPr lang="en-US" dirty="0" smtClean="0"/>
              <a:t>“Volunteers” who are compensated with “free” produce may not be viewed as volunteers under the Fair Labor Standards Act.  If they are compensated, the fair market value of the produce is the basis for withholding taxes … often ignored, but at your own risk.</a:t>
            </a:r>
            <a:endParaRPr lang="en-US" dirty="0"/>
          </a:p>
        </p:txBody>
      </p:sp>
      <p:pic>
        <p:nvPicPr>
          <p:cNvPr id="6"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1785157"/>
      </p:ext>
    </p:extLst>
  </p:cSld>
  <p:clrMapOvr>
    <a:masterClrMapping/>
  </p:clrMapOvr>
  <p:transition spd="slow" advTm="587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300" y="762000"/>
            <a:ext cx="7315200" cy="954107"/>
          </a:xfrm>
          <a:prstGeom prst="rect">
            <a:avLst/>
          </a:prstGeom>
        </p:spPr>
        <p:txBody>
          <a:bodyPr wrap="square">
            <a:spAutoFit/>
          </a:bodyPr>
          <a:lstStyle/>
          <a:p>
            <a:pPr algn="ctr"/>
            <a:r>
              <a:rPr lang="en-US" sz="2800" b="1" dirty="0" smtClean="0">
                <a:solidFill>
                  <a:schemeClr val="accent2">
                    <a:lumMod val="50000"/>
                  </a:schemeClr>
                </a:solidFill>
              </a:rPr>
              <a:t>Employee, Intern or Independent Contractor?</a:t>
            </a:r>
            <a:endParaRPr lang="en-US" sz="2800" b="1" dirty="0">
              <a:solidFill>
                <a:schemeClr val="accent2">
                  <a:lumMod val="50000"/>
                </a:schemeClr>
              </a:solidFill>
            </a:endParaRPr>
          </a:p>
        </p:txBody>
      </p:sp>
      <p:sp>
        <p:nvSpPr>
          <p:cNvPr id="3" name="TextBox 2"/>
          <p:cNvSpPr txBox="1"/>
          <p:nvPr/>
        </p:nvSpPr>
        <p:spPr>
          <a:xfrm>
            <a:off x="914400" y="1447800"/>
            <a:ext cx="8001000" cy="2862322"/>
          </a:xfrm>
          <a:prstGeom prst="rect">
            <a:avLst/>
          </a:prstGeom>
          <a:noFill/>
        </p:spPr>
        <p:txBody>
          <a:bodyPr wrap="square" rtlCol="0">
            <a:spAutoFit/>
          </a:bodyPr>
          <a:lstStyle/>
          <a:p>
            <a:r>
              <a:rPr lang="en-US" sz="2400" dirty="0" smtClean="0">
                <a:solidFill>
                  <a:schemeClr val="accent2">
                    <a:lumMod val="50000"/>
                  </a:schemeClr>
                </a:solidFill>
              </a:rPr>
              <a:t>Fair Labor Standards Act Definition: 29 USC § 203</a:t>
            </a:r>
          </a:p>
          <a:p>
            <a:endParaRPr lang="en-US" sz="2400" dirty="0" smtClean="0">
              <a:solidFill>
                <a:schemeClr val="accent2">
                  <a:lumMod val="50000"/>
                </a:schemeClr>
              </a:solidFill>
            </a:endParaRPr>
          </a:p>
          <a:p>
            <a:r>
              <a:rPr lang="en-US" sz="2400" dirty="0" smtClean="0">
                <a:solidFill>
                  <a:schemeClr val="accent2">
                    <a:lumMod val="50000"/>
                  </a:schemeClr>
                </a:solidFill>
              </a:rPr>
              <a:t>"Employ" includes “to suffer or permit to work.”</a:t>
            </a:r>
          </a:p>
          <a:p>
            <a:endParaRPr lang="en-US" sz="2400" dirty="0" smtClean="0">
              <a:solidFill>
                <a:schemeClr val="accent2">
                  <a:lumMod val="50000"/>
                </a:schemeClr>
              </a:solidFill>
            </a:endParaRPr>
          </a:p>
          <a:p>
            <a:r>
              <a:rPr lang="en-US" sz="2400" dirty="0" smtClean="0">
                <a:solidFill>
                  <a:schemeClr val="accent2">
                    <a:lumMod val="50000"/>
                  </a:schemeClr>
                </a:solidFill>
              </a:rPr>
              <a:t>“Employee” is “any individual employed by an employer.”</a:t>
            </a:r>
          </a:p>
          <a:p>
            <a:endParaRPr lang="en-US" sz="2400" dirty="0" smtClean="0">
              <a:solidFill>
                <a:schemeClr val="accent2">
                  <a:lumMod val="50000"/>
                </a:schemeClr>
              </a:solidFill>
            </a:endParaRPr>
          </a:p>
          <a:p>
            <a:endParaRPr lang="en-US" dirty="0" smtClean="0">
              <a:solidFill>
                <a:schemeClr val="accent2">
                  <a:lumMod val="50000"/>
                </a:schemeClr>
              </a:solidFill>
            </a:endParaRPr>
          </a:p>
          <a:p>
            <a:endParaRPr lang="en-US" dirty="0">
              <a:solidFill>
                <a:schemeClr val="accent2">
                  <a:lumMod val="50000"/>
                </a:schemeClr>
              </a:solidFill>
            </a:endParaRPr>
          </a:p>
        </p:txBody>
      </p:sp>
      <p:pic>
        <p:nvPicPr>
          <p:cNvPr id="4"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28876473"/>
      </p:ext>
    </p:extLst>
  </p:cSld>
  <p:clrMapOvr>
    <a:masterClrMapping/>
  </p:clrMapOvr>
  <p:transition spd="slow" advTm="419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381000"/>
            <a:ext cx="8229600" cy="5578450"/>
          </a:xfrm>
          <a:prstGeom prst="rect">
            <a:avLst/>
          </a:prstGeom>
          <a:noFill/>
        </p:spPr>
        <p:txBody>
          <a:bodyPr wrap="square" rtlCol="0">
            <a:spAutoFit/>
          </a:bodyPr>
          <a:lstStyle/>
          <a:p>
            <a:pPr>
              <a:buClr>
                <a:schemeClr val="accent3">
                  <a:lumMod val="75000"/>
                </a:schemeClr>
              </a:buClr>
            </a:pPr>
            <a:r>
              <a:rPr lang="en-US" sz="2400" dirty="0" smtClean="0">
                <a:solidFill>
                  <a:schemeClr val="accent2">
                    <a:lumMod val="50000"/>
                  </a:schemeClr>
                </a:solidFill>
              </a:rPr>
              <a:t>“Economic Reality” Test:  </a:t>
            </a:r>
          </a:p>
          <a:p>
            <a:pPr>
              <a:buClr>
                <a:schemeClr val="accent3">
                  <a:lumMod val="75000"/>
                </a:schemeClr>
              </a:buClr>
            </a:pPr>
            <a:endParaRPr lang="en-US" sz="1000" dirty="0" smtClean="0">
              <a:solidFill>
                <a:schemeClr val="accent2">
                  <a:lumMod val="50000"/>
                </a:schemeClr>
              </a:solidFill>
            </a:endParaRPr>
          </a:p>
          <a:p>
            <a:pPr>
              <a:buClr>
                <a:schemeClr val="accent3">
                  <a:lumMod val="75000"/>
                </a:schemeClr>
              </a:buClr>
            </a:pPr>
            <a:r>
              <a:rPr lang="en-US" sz="2000" dirty="0" smtClean="0">
                <a:solidFill>
                  <a:schemeClr val="accent2">
                    <a:lumMod val="50000"/>
                  </a:schemeClr>
                </a:solidFill>
              </a:rPr>
              <a:t>“Is the worker economically dependent on the business to which he renders service or, as a matter of economic reality, in business for him or herself?”  </a:t>
            </a:r>
          </a:p>
          <a:p>
            <a:pPr>
              <a:buClr>
                <a:schemeClr val="accent3">
                  <a:lumMod val="75000"/>
                </a:schemeClr>
              </a:buClr>
            </a:pPr>
            <a:endParaRPr lang="en-US" sz="1050" dirty="0" smtClean="0">
              <a:solidFill>
                <a:schemeClr val="accent2">
                  <a:lumMod val="50000"/>
                </a:schemeClr>
              </a:solidFill>
            </a:endParaRPr>
          </a:p>
          <a:p>
            <a:pPr>
              <a:buClr>
                <a:schemeClr val="accent3">
                  <a:lumMod val="75000"/>
                </a:schemeClr>
              </a:buClr>
            </a:pPr>
            <a:r>
              <a:rPr lang="en-US" sz="2400" dirty="0" smtClean="0">
                <a:solidFill>
                  <a:schemeClr val="accent2">
                    <a:lumMod val="50000"/>
                  </a:schemeClr>
                </a:solidFill>
              </a:rPr>
              <a:t>Factors:</a:t>
            </a:r>
          </a:p>
          <a:p>
            <a:pPr marL="800100" lvl="1" indent="-342900">
              <a:spcAft>
                <a:spcPts val="1200"/>
              </a:spcAft>
              <a:buClr>
                <a:schemeClr val="accent3">
                  <a:lumMod val="75000"/>
                </a:schemeClr>
              </a:buClr>
              <a:buFont typeface="Wingdings" pitchFamily="2" charset="2"/>
              <a:buChar char="ü"/>
            </a:pPr>
            <a:r>
              <a:rPr lang="en-US" dirty="0" smtClean="0">
                <a:solidFill>
                  <a:schemeClr val="accent2">
                    <a:lumMod val="50000"/>
                  </a:schemeClr>
                </a:solidFill>
              </a:rPr>
              <a:t>the degree to which the alleged employee is independent or subject to the control of the "employer" as to the manner in which the work was performed;</a:t>
            </a:r>
          </a:p>
          <a:p>
            <a:pPr marL="800100" lvl="1" indent="-342900">
              <a:spcAft>
                <a:spcPts val="1200"/>
              </a:spcAft>
              <a:buClr>
                <a:schemeClr val="accent3">
                  <a:lumMod val="75000"/>
                </a:schemeClr>
              </a:buClr>
              <a:buFont typeface="Wingdings" pitchFamily="2" charset="2"/>
              <a:buChar char="ü"/>
            </a:pPr>
            <a:r>
              <a:rPr lang="en-US" dirty="0" smtClean="0">
                <a:solidFill>
                  <a:schemeClr val="accent2">
                    <a:lumMod val="50000"/>
                  </a:schemeClr>
                </a:solidFill>
              </a:rPr>
              <a:t>the alleged employee's opportunities for profit or loss;</a:t>
            </a:r>
          </a:p>
          <a:p>
            <a:pPr marL="800100" lvl="1" indent="-342900">
              <a:spcAft>
                <a:spcPts val="1200"/>
              </a:spcAft>
              <a:buClr>
                <a:schemeClr val="accent3">
                  <a:lumMod val="75000"/>
                </a:schemeClr>
              </a:buClr>
              <a:buFont typeface="Wingdings" pitchFamily="2" charset="2"/>
              <a:buChar char="ü"/>
            </a:pPr>
            <a:r>
              <a:rPr lang="en-US" dirty="0" smtClean="0">
                <a:solidFill>
                  <a:schemeClr val="accent2">
                    <a:lumMod val="50000"/>
                  </a:schemeClr>
                </a:solidFill>
              </a:rPr>
              <a:t>the alleged employee's investment in the facilities and equipment of the business;</a:t>
            </a:r>
          </a:p>
          <a:p>
            <a:pPr marL="800100" lvl="1" indent="-342900">
              <a:spcAft>
                <a:spcPts val="1200"/>
              </a:spcAft>
              <a:buClr>
                <a:schemeClr val="accent3">
                  <a:lumMod val="75000"/>
                </a:schemeClr>
              </a:buClr>
              <a:buFont typeface="Wingdings" pitchFamily="2" charset="2"/>
              <a:buChar char="ü"/>
            </a:pPr>
            <a:r>
              <a:rPr lang="en-US" dirty="0" smtClean="0">
                <a:solidFill>
                  <a:schemeClr val="accent2">
                    <a:lumMod val="50000"/>
                  </a:schemeClr>
                </a:solidFill>
              </a:rPr>
              <a:t>the permanency and duration of the relationship between the business and the alleged employee;</a:t>
            </a:r>
          </a:p>
          <a:p>
            <a:pPr marL="800100" lvl="1" indent="-342900">
              <a:spcAft>
                <a:spcPts val="1200"/>
              </a:spcAft>
              <a:buClr>
                <a:schemeClr val="accent3">
                  <a:lumMod val="75000"/>
                </a:schemeClr>
              </a:buClr>
              <a:buFont typeface="Wingdings" pitchFamily="2" charset="2"/>
              <a:buChar char="ü"/>
            </a:pPr>
            <a:r>
              <a:rPr lang="en-US" dirty="0" smtClean="0">
                <a:solidFill>
                  <a:schemeClr val="accent2">
                    <a:lumMod val="50000"/>
                  </a:schemeClr>
                </a:solidFill>
              </a:rPr>
              <a:t>the degree of skill required to perform the work of the alleged employee; and</a:t>
            </a:r>
          </a:p>
          <a:p>
            <a:pPr marL="800100" lvl="1" indent="-342900">
              <a:spcAft>
                <a:spcPts val="1200"/>
              </a:spcAft>
              <a:buClr>
                <a:schemeClr val="accent3">
                  <a:lumMod val="75000"/>
                </a:schemeClr>
              </a:buClr>
              <a:buFont typeface="Wingdings" pitchFamily="2" charset="2"/>
              <a:buChar char="ü"/>
            </a:pPr>
            <a:r>
              <a:rPr lang="en-US" dirty="0" smtClean="0">
                <a:solidFill>
                  <a:schemeClr val="accent2">
                    <a:lumMod val="50000"/>
                  </a:schemeClr>
                </a:solidFill>
              </a:rPr>
              <a:t>the extent to which the services rendered are an integral part of the employing entity.</a:t>
            </a:r>
            <a:endParaRPr lang="en-US" dirty="0">
              <a:solidFill>
                <a:schemeClr val="accent2">
                  <a:lumMod val="50000"/>
                </a:schemeClr>
              </a:solidFill>
            </a:endParaRPr>
          </a:p>
        </p:txBody>
      </p:sp>
      <p:pic>
        <p:nvPicPr>
          <p:cNvPr id="3" name="Content Placeholder 10" descr="Illinois Migrant Council - Mozilla Firefox"/>
          <p:cNvPicPr>
            <a:picLocks noChangeAspect="1"/>
          </p:cNvPicPr>
          <p:nvPr/>
        </p:nvPicPr>
        <p:blipFill rotWithShape="1">
          <a:blip r:embed="rId5" cstate="email">
            <a:extLst>
              <a:ext uri="{28A0092B-C50C-407E-A947-70E740481C1C}">
                <a14:useLocalDpi xmlns:a14="http://schemas.microsoft.com/office/drawing/2010/main"/>
              </a:ext>
            </a:extLst>
          </a:blip>
          <a:srcRect t="22484" r="25979"/>
          <a:stretch/>
        </p:blipFill>
        <p:spPr>
          <a:xfrm>
            <a:off x="4038600" y="6324600"/>
            <a:ext cx="2430046" cy="36354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8783344"/>
      </p:ext>
    </p:extLst>
  </p:cSld>
  <p:clrMapOvr>
    <a:masterClrMapping/>
  </p:clrMapOvr>
  <p:transition spd="slow" advTm="803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7.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8.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9.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heme/theme1.xml><?xml version="1.0" encoding="utf-8"?>
<a:theme xmlns:a="http://schemas.openxmlformats.org/drawingml/2006/main" name="Growing a New Generation Power Point Template Orig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3317</Words>
  <Application>Microsoft Office PowerPoint</Application>
  <PresentationFormat>On-screen Show (4:3)</PresentationFormat>
  <Paragraphs>229</Paragraphs>
  <Slides>32</Slides>
  <Notes>31</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Cambria</vt:lpstr>
      <vt:lpstr>Georgia</vt:lpstr>
      <vt:lpstr>Times New Roman</vt:lpstr>
      <vt:lpstr>Wingdings</vt:lpstr>
      <vt:lpstr>Growing a New Generation Power Point Template Original</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Taxation for Small Farms</vt:lpstr>
      <vt:lpstr>Objectives</vt:lpstr>
      <vt:lpstr>Costs for small farms</vt:lpstr>
      <vt:lpstr>Overall references on risk management and legal issues …</vt:lpstr>
      <vt:lpstr>In the long run do not be too frugal to  …</vt:lpstr>
      <vt:lpstr>PowerPoint Presentation</vt:lpstr>
      <vt:lpstr>PowerPoint Presentation</vt:lpstr>
      <vt:lpstr>PowerPoint Presentation</vt:lpstr>
      <vt:lpstr>Unemployment compensation</vt:lpstr>
      <vt:lpstr>Unemployment compensation in agriculture</vt:lpstr>
      <vt:lpstr>What about FICA / Social Security and Medicare?</vt:lpstr>
      <vt:lpstr>PowerPoint Presentation</vt:lpstr>
      <vt:lpstr>Taxation of business income</vt:lpstr>
      <vt:lpstr>Hobby versus business losses</vt:lpstr>
      <vt:lpstr>To document that your effort is a business …</vt:lpstr>
      <vt:lpstr>Initial requirements related to taxes</vt:lpstr>
      <vt:lpstr>PowerPoint Presentation</vt:lpstr>
      <vt:lpstr>Farmer’s Tax Guide covers </vt:lpstr>
      <vt:lpstr>Self employment tax</vt:lpstr>
      <vt:lpstr>Form 1099</vt:lpstr>
      <vt:lpstr>Form 1099 required if …</vt:lpstr>
      <vt:lpstr>Payments (you make) that are not subject to a 1099</vt:lpstr>
      <vt:lpstr>PowerPoint Presentation</vt:lpstr>
      <vt:lpstr>Sales taxes</vt:lpstr>
      <vt:lpstr>Exemptions for the payment of sales taxes</vt:lpstr>
      <vt:lpstr>Federal excise taxes</vt:lpstr>
      <vt:lpstr>State excise taxes</vt:lpstr>
      <vt:lpstr>Property taxes</vt:lpstr>
      <vt:lpstr>In the long run do not be too frugal to  …</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2014-08-05T19:26:32Z</dcterms:created>
  <dcterms:modified xsi:type="dcterms:W3CDTF">2016-05-09T20:31:43Z</dcterms:modified>
</cp:coreProperties>
</file>