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4"/>
  </p:notesMasterIdLst>
  <p:handoutMasterIdLst>
    <p:handoutMasterId r:id="rId25"/>
  </p:handoutMasterIdLst>
  <p:sldIdLst>
    <p:sldId id="350" r:id="rId2"/>
    <p:sldId id="259" r:id="rId3"/>
    <p:sldId id="301" r:id="rId4"/>
    <p:sldId id="337" r:id="rId5"/>
    <p:sldId id="332" r:id="rId6"/>
    <p:sldId id="341" r:id="rId7"/>
    <p:sldId id="340" r:id="rId8"/>
    <p:sldId id="343" r:id="rId9"/>
    <p:sldId id="344" r:id="rId10"/>
    <p:sldId id="333" r:id="rId11"/>
    <p:sldId id="342" r:id="rId12"/>
    <p:sldId id="345" r:id="rId13"/>
    <p:sldId id="334" r:id="rId14"/>
    <p:sldId id="346" r:id="rId15"/>
    <p:sldId id="335" r:id="rId16"/>
    <p:sldId id="348" r:id="rId17"/>
    <p:sldId id="347" r:id="rId18"/>
    <p:sldId id="338" r:id="rId19"/>
    <p:sldId id="349" r:id="rId20"/>
    <p:sldId id="275" r:id="rId21"/>
    <p:sldId id="268" r:id="rId22"/>
    <p:sldId id="351" r:id="rId23"/>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350"/>
            <p14:sldId id="259"/>
          </p14:sldIdLst>
        </p14:section>
        <p14:section name="Overview and Objectives" id="{ABA716BF-3A5C-4ADB-94C9-CFEF84EBA240}">
          <p14:sldIdLst>
            <p14:sldId id="301"/>
            <p14:sldId id="337"/>
            <p14:sldId id="332"/>
            <p14:sldId id="341"/>
            <p14:sldId id="340"/>
            <p14:sldId id="343"/>
            <p14:sldId id="344"/>
            <p14:sldId id="333"/>
            <p14:sldId id="342"/>
            <p14:sldId id="345"/>
            <p14:sldId id="334"/>
            <p14:sldId id="346"/>
            <p14:sldId id="335"/>
            <p14:sldId id="348"/>
            <p14:sldId id="347"/>
            <p14:sldId id="338"/>
            <p14:sldId id="349"/>
          </p14:sldIdLst>
        </p14:section>
        <p14:section name="Conclusion and Summary" id="{790CEF5B-569A-4C2F-BED5-750B08C0E5AD}">
          <p14:sldIdLst>
            <p14:sldId id="275"/>
            <p14:sldId id="268"/>
            <p14:sldId id="3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49" autoAdjust="0"/>
    <p:restoredTop sz="86369" autoAdjust="0"/>
  </p:normalViewPr>
  <p:slideViewPr>
    <p:cSldViewPr>
      <p:cViewPr varScale="1">
        <p:scale>
          <a:sx n="73" d="100"/>
          <a:sy n="73" d="100"/>
        </p:scale>
        <p:origin x="682" y="91"/>
      </p:cViewPr>
      <p:guideLst>
        <p:guide orient="horz" pos="2160"/>
        <p:guide pos="2880"/>
      </p:guideLst>
    </p:cSldViewPr>
  </p:slideViewPr>
  <p:outlineViewPr>
    <p:cViewPr>
      <p:scale>
        <a:sx n="33" d="100"/>
        <a:sy n="33" d="100"/>
      </p:scale>
      <p:origin x="0" y="-111917"/>
    </p:cViewPr>
  </p:outlineViewPr>
  <p:notesTextViewPr>
    <p:cViewPr>
      <p:scale>
        <a:sx n="3" d="2"/>
        <a:sy n="3" d="2"/>
      </p:scale>
      <p:origin x="0" y="0"/>
    </p:cViewPr>
  </p:notesTextViewPr>
  <p:sorterViewPr>
    <p:cViewPr varScale="1">
      <p:scale>
        <a:sx n="1" d="1"/>
        <a:sy n="1" d="1"/>
      </p:scale>
      <p:origin x="0" y="-4176"/>
    </p:cViewPr>
  </p:sorterViewPr>
  <p:notesViewPr>
    <p:cSldViewPr>
      <p:cViewPr varScale="1">
        <p:scale>
          <a:sx n="63" d="100"/>
          <a:sy n="63" d="100"/>
        </p:scale>
        <p:origin x="1642" y="67"/>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0242" tIns="45121" rIns="90242" bIns="45121" rtlCol="0"/>
          <a:lstStyle>
            <a:lvl1pPr algn="l">
              <a:defRPr sz="1200"/>
            </a:lvl1pPr>
          </a:lstStyle>
          <a:p>
            <a:r>
              <a:rPr lang="en-US" dirty="0"/>
              <a:t>Preparing a New Generation of </a:t>
            </a:r>
          </a:p>
          <a:p>
            <a:r>
              <a:rPr lang="en-US" dirty="0"/>
              <a:t>Illinois Fruit and Vegetable Farmers</a:t>
            </a:r>
          </a:p>
          <a:p>
            <a:endParaRPr lang="en-US" dirty="0"/>
          </a:p>
        </p:txBody>
      </p:sp>
      <p:sp>
        <p:nvSpPr>
          <p:cNvPr id="3" name="Date Placeholder 2"/>
          <p:cNvSpPr>
            <a:spLocks noGrp="1"/>
          </p:cNvSpPr>
          <p:nvPr>
            <p:ph type="dt" sz="quarter" idx="1"/>
          </p:nvPr>
        </p:nvSpPr>
        <p:spPr>
          <a:xfrm>
            <a:off x="3884613" y="0"/>
            <a:ext cx="2971800" cy="461804"/>
          </a:xfrm>
          <a:prstGeom prst="rect">
            <a:avLst/>
          </a:prstGeom>
        </p:spPr>
        <p:txBody>
          <a:bodyPr vert="horz" lIns="90242" tIns="45121" rIns="90242" bIns="45121" rtlCol="0"/>
          <a:lstStyle>
            <a:lvl1pPr algn="r">
              <a:defRPr sz="1200"/>
            </a:lvl1pPr>
          </a:lstStyle>
          <a:p>
            <a:r>
              <a:rPr lang="en-US" dirty="0" smtClean="0"/>
              <a:t>September 2015 </a:t>
            </a:r>
            <a:endParaRPr lang="en-US" dirty="0"/>
          </a:p>
        </p:txBody>
      </p:sp>
      <p:sp>
        <p:nvSpPr>
          <p:cNvPr id="4" name="Footer Placeholder 3"/>
          <p:cNvSpPr>
            <a:spLocks noGrp="1"/>
          </p:cNvSpPr>
          <p:nvPr>
            <p:ph type="ftr" sz="quarter" idx="2"/>
          </p:nvPr>
        </p:nvSpPr>
        <p:spPr>
          <a:xfrm>
            <a:off x="0" y="8772669"/>
            <a:ext cx="2971800" cy="461804"/>
          </a:xfrm>
          <a:prstGeom prst="rect">
            <a:avLst/>
          </a:prstGeom>
        </p:spPr>
        <p:txBody>
          <a:bodyPr vert="horz" lIns="90242" tIns="45121" rIns="90242" bIns="4512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2669"/>
            <a:ext cx="2971800" cy="461804"/>
          </a:xfrm>
          <a:prstGeom prst="rect">
            <a:avLst/>
          </a:prstGeom>
        </p:spPr>
        <p:txBody>
          <a:bodyPr vert="horz" lIns="90242" tIns="45121" rIns="90242" bIns="45121"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0242" tIns="45121" rIns="90242" bIns="45121"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0242" tIns="45121" rIns="90242" bIns="45121" rtlCol="0"/>
          <a:lstStyle>
            <a:lvl1pPr algn="r">
              <a:defRPr sz="1200"/>
            </a:lvl1pPr>
          </a:lstStyle>
          <a:p>
            <a:fld id="{48AEF76B-3757-4A0B-AF93-28494465C1DD}" type="datetimeFigureOut">
              <a:rPr lang="en-US" smtClean="0"/>
              <a:pPr/>
              <a:t>5/9/2016</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0242" tIns="45121" rIns="90242" bIns="45121"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0242" tIns="45121" rIns="90242" bIns="4512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2971800" cy="461804"/>
          </a:xfrm>
          <a:prstGeom prst="rect">
            <a:avLst/>
          </a:prstGeom>
        </p:spPr>
        <p:txBody>
          <a:bodyPr vert="horz" lIns="90242" tIns="45121" rIns="90242" bIns="4512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9"/>
            <a:ext cx="2971800" cy="461804"/>
          </a:xfrm>
          <a:prstGeom prst="rect">
            <a:avLst/>
          </a:prstGeom>
        </p:spPr>
        <p:txBody>
          <a:bodyPr vert="horz" lIns="90242" tIns="45121" rIns="90242" bIns="45121"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167178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be scared to approach the produce manager at your local grocery store.  They</a:t>
            </a:r>
            <a:r>
              <a:rPr lang="en-US" baseline="0" dirty="0" smtClean="0"/>
              <a:t> want to meet the demand for local food, too!</a:t>
            </a:r>
          </a:p>
          <a:p>
            <a:endParaRPr lang="en-US" baseline="0" dirty="0" smtClean="0"/>
          </a:p>
          <a:p>
            <a:r>
              <a:rPr lang="en-US" baseline="0" dirty="0" smtClean="0"/>
              <a:t>Are you in the position to grow and sell wholesale?</a:t>
            </a:r>
          </a:p>
          <a:p>
            <a:endParaRPr lang="en-US" baseline="0" dirty="0" smtClean="0"/>
          </a:p>
          <a:p>
            <a:r>
              <a:rPr lang="en-US" baseline="0" dirty="0" smtClean="0"/>
              <a:t>Don’t be afraid to ask questions of your customers.  That’s grassroots, first-person market research.</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263422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hear many people tell you to</a:t>
            </a:r>
            <a:r>
              <a:rPr lang="en-US" baseline="0" dirty="0" smtClean="0"/>
              <a:t> start small, and grow with experience.  T</a:t>
            </a:r>
            <a:r>
              <a:rPr lang="en-US" dirty="0" smtClean="0"/>
              <a:t>he best way to know whether vegetable farming is your “calling” is to do it.  But before you start buying land</a:t>
            </a:r>
            <a:r>
              <a:rPr lang="en-US" baseline="0" dirty="0" smtClean="0"/>
              <a:t> and a tractor, maybe you want to try your hand at it in a way that is a bit lower-risk.  Like on someone else’s farm as an employee or an apprentice.  See what you’re good at, and see what you like to grow.  Try to identify production and marketing efficiencies that can make the farm money.  Try your hand at marketing and record-keeping.  Identify niches in the marketplace that an enterprising beginning farmer, like yourself, might be able to fill down the road.</a:t>
            </a:r>
            <a:endParaRPr lang="en-US" dirty="0" smtClean="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412878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r>
              <a:rPr lang="en-US" dirty="0" smtClean="0"/>
              <a:t>When you do actually strike out on your</a:t>
            </a:r>
            <a:r>
              <a:rPr lang="en-US" baseline="0" dirty="0" smtClean="0"/>
              <a:t> own, s</a:t>
            </a:r>
            <a:r>
              <a:rPr lang="en-US" dirty="0" smtClean="0"/>
              <a:t>tart at a scale that seems manageable</a:t>
            </a:r>
            <a:r>
              <a:rPr lang="en-US" baseline="0" dirty="0" smtClean="0"/>
              <a:t> for your current skills and infrastructure (not to mention your pocketbook). It’s much better to make your first real mistakes at a scale you can recover from. </a:t>
            </a:r>
          </a:p>
          <a:p>
            <a:pPr defTabSz="902421">
              <a:defRPr/>
            </a:pPr>
            <a:endParaRPr lang="en-US" baseline="0" dirty="0" smtClean="0"/>
          </a:p>
          <a:p>
            <a:pPr defTabSz="902421">
              <a:defRPr/>
            </a:pPr>
            <a:r>
              <a:rPr lang="en-US" baseline="0" dirty="0" smtClean="0"/>
              <a:t>Beginning farmers are generally short on capital and long on labor.  Rent land. Borrow machinery. Put in the time and build sweat equity.</a:t>
            </a:r>
          </a:p>
          <a:p>
            <a:pPr defTabSz="902421">
              <a:defRPr/>
            </a:pPr>
            <a:endParaRPr lang="en-US" baseline="0" dirty="0" smtClean="0"/>
          </a:p>
          <a:p>
            <a:pPr defTabSz="902421">
              <a:defRPr/>
            </a:pPr>
            <a:r>
              <a:rPr lang="en-US" baseline="0" dirty="0" smtClean="0"/>
              <a:t>Work on building your skills, building your market, and building your brand, all at the same time.  Focus primarily on the crops you know you are good at growing and selling, while experimenting with other ones on the side.  </a:t>
            </a:r>
          </a:p>
          <a:p>
            <a:pPr defTabSz="902421">
              <a:defRPr/>
            </a:pPr>
            <a:endParaRPr lang="en-US" baseline="0" dirty="0" smtClean="0"/>
          </a:p>
          <a:p>
            <a:r>
              <a:rPr lang="en-US" baseline="0" dirty="0" smtClean="0"/>
              <a:t>But you might want to keep your town job, or your spouse’s town job.  When you do decide to put your money where your mouth is and grow your farm, but your banker is trying to decide whether your farm is a worthwhile risk in the absence of substantial historical financial data, they are going to want to see a regular, reliable income stream you can fall back on.</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3991846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71995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continue to learn and grow and keep records and make decisions, you are going to notice inefficiencies –things that are too slow or too difficult to add much, if anything, to the bottom line – and you will start to develop a wish list in your head.  “I would spend so much less time cultivating if I had a plastic mulch layer…  I would have such a yield bump if I had decent irrigation…”</a:t>
            </a:r>
            <a:endParaRPr lang="en-US" dirty="0" smtClean="0"/>
          </a:p>
          <a:p>
            <a:endParaRPr lang="en-US" dirty="0" smtClean="0"/>
          </a:p>
          <a:p>
            <a:pPr defTabSz="902421">
              <a:defRPr/>
            </a:pPr>
            <a:r>
              <a:rPr lang="en-US" baseline="0" dirty="0" smtClean="0"/>
              <a:t>As you continue to build your own sweat equity, your financial resources will slowly expand and provide you opportunities to upgrade.  But h</a:t>
            </a:r>
            <a:r>
              <a:rPr lang="en-US" dirty="0" smtClean="0"/>
              <a:t>ow</a:t>
            </a:r>
            <a:r>
              <a:rPr lang="en-US" baseline="0" dirty="0" smtClean="0"/>
              <a:t> do you know where to invest? </a:t>
            </a:r>
          </a:p>
          <a:p>
            <a:pPr defTabSz="902421">
              <a:defRPr/>
            </a:pPr>
            <a:endParaRPr lang="en-US" baseline="0" dirty="0" smtClean="0"/>
          </a:p>
          <a:p>
            <a:pPr defTabSz="902421">
              <a:defRPr/>
            </a:pPr>
            <a:r>
              <a:rPr lang="en-US" baseline="0" dirty="0" smtClean="0"/>
              <a:t>Prioritize capital purchases that increase your efficiency and/or your productive potential, which will help them pay for themselves quickly.  Relatedly, labor is likely to be your biggest cost center, so think about how a capital investment can reduce labor. </a:t>
            </a:r>
          </a:p>
          <a:p>
            <a:pPr defTabSz="902421">
              <a:defRPr/>
            </a:pPr>
            <a:endParaRPr lang="en-US" baseline="0" dirty="0" smtClean="0"/>
          </a:p>
          <a:p>
            <a:pPr defTabSz="902421">
              <a:defRPr/>
            </a:pPr>
            <a:r>
              <a:rPr lang="en-US" baseline="0" dirty="0" smtClean="0"/>
              <a:t>And  think about sizing your purchases a bit bigger than what you need right now, so you have some upside potential down the road.  If you need a 30 horsepower tractor, see if you can afford a 50.  If you’re going to put up a 72 foot high tunnel, see if you can go to 96.  And get real familiar with buying and selling on Craigslist…</a:t>
            </a:r>
          </a:p>
          <a:p>
            <a:pPr defTabSz="902421">
              <a:defRPr/>
            </a:pPr>
            <a:endParaRPr lang="en-US" baseline="0" dirty="0" smtClean="0"/>
          </a:p>
          <a:p>
            <a:pPr defTabSz="902421">
              <a:defRPr/>
            </a:pPr>
            <a:r>
              <a:rPr lang="en-US" baseline="0" dirty="0" smtClean="0"/>
              <a:t>At the end of the year, even if you didn’t pay yourself because you reinvested in the farm, you are still building equity and productive capacity (not to mention minimizing your tax burden).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3217105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Cooperative = cooperation</a:t>
            </a:r>
          </a:p>
          <a:p>
            <a:endParaRPr lang="en-US" dirty="0" smtClean="0"/>
          </a:p>
          <a:p>
            <a:r>
              <a:rPr lang="en-US" dirty="0" smtClean="0"/>
              <a:t>What is missing in this market???  Ask those who know</a:t>
            </a:r>
          </a:p>
          <a:p>
            <a:endParaRPr lang="en-US" dirty="0" smtClean="0"/>
          </a:p>
          <a:p>
            <a:r>
              <a:rPr lang="en-US" dirty="0" smtClean="0"/>
              <a:t>What’s your marketing strategy?  How do you draw them in to new products?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316743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it or not, your marketplace is constantly</a:t>
            </a:r>
            <a:r>
              <a:rPr lang="en-US" baseline="0" dirty="0" smtClean="0"/>
              <a:t> changing, and you have critically evaluate pretty much everything you are doing in order to determine whether you are leaving money on the table.  </a:t>
            </a:r>
          </a:p>
          <a:p>
            <a:endParaRPr lang="en-US" baseline="0" dirty="0" smtClean="0"/>
          </a:p>
          <a:p>
            <a:r>
              <a:rPr lang="en-US" dirty="0" smtClean="0"/>
              <a:t>What is missing?  Ask farmers market managers what they would like to see more of at their</a:t>
            </a:r>
            <a:r>
              <a:rPr lang="en-US" baseline="0" dirty="0" smtClean="0"/>
              <a:t> farmers market.  Ask produce managers at grocery stores whether they do any local sourcing.  </a:t>
            </a:r>
          </a:p>
          <a:p>
            <a:endParaRPr lang="en-US" baseline="0" dirty="0" smtClean="0"/>
          </a:p>
          <a:p>
            <a:r>
              <a:rPr lang="en-US" baseline="0" dirty="0" smtClean="0"/>
              <a:t>What is trending?  Ask local chefs what the next big thing is going to be on their menus this season.  Watch celebrity chefs on TV to see what they are talking about.  We seen the demand for certain veggies skyrocket – think about kale, and radicchio, and microgreens.</a:t>
            </a:r>
          </a:p>
          <a:p>
            <a:r>
              <a:rPr lang="en-US" baseline="0" dirty="0" smtClean="0"/>
              <a:t/>
            </a:r>
            <a:br>
              <a:rPr lang="en-US" baseline="0" dirty="0" smtClean="0"/>
            </a:br>
            <a:r>
              <a:rPr lang="en-US" baseline="0" dirty="0" smtClean="0"/>
              <a:t>And once you hear about some new things, ask other farmers if they have ever tried to grow it.  Does it yield well?  Does it have disease problems?  Does it have decent shelf life?  Not every opportunity is an opportunity…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735164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r>
              <a:rPr lang="en-US" baseline="0" dirty="0" smtClean="0"/>
              <a:t>As you grow, don’t underestimate the potential of wholesale markets.  Restaurateurs and retailers know that local food is hot, and many of them may be on the lookout for ways they can get in on the action.  They may pay a bit less, but they will often make up for it in volume.  Plus, eyeballs are worth something; if they are willing to feature you and your product on their signs or menus, then their customers become your customers, too.  Yes, direct-to-consumer is generally going to bring you top dollar and build customer loyalty, but be sure take your transaction costs fully into account.  How much are you spending on fuel for deliveries every month?  How much are you paying those employees to be at four farmers markets per week?</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347388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Punt = know when to quit doing something</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2103611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say that experience is that thing you get right after you really needed it.</a:t>
            </a:r>
          </a:p>
          <a:p>
            <a:endParaRPr lang="en-US" dirty="0" smtClean="0"/>
          </a:p>
          <a:p>
            <a:r>
              <a:rPr lang="en-US" dirty="0" smtClean="0"/>
              <a:t>It’s essential to have a peer network of farmers who</a:t>
            </a:r>
            <a:r>
              <a:rPr lang="en-US" baseline="0" dirty="0" smtClean="0"/>
              <a:t> have gone through the same trials and tribulations you are.  Even if they don’t have an answer, at least they can sympathize.</a:t>
            </a:r>
          </a:p>
          <a:p>
            <a:endParaRPr lang="en-US" baseline="0" dirty="0" smtClean="0"/>
          </a:p>
          <a:p>
            <a:r>
              <a:rPr lang="en-US" baseline="0" dirty="0" smtClean="0"/>
              <a:t>It’s really hard to think of backup plans before you need them, and then to actually write them down so you remember what they were when you thought them up.  This is where a farm handbook comes in mighty handy, especially if you have employees who need to know about Plan B.</a:t>
            </a:r>
          </a:p>
          <a:p>
            <a:endParaRPr lang="en-US" baseline="0" dirty="0" smtClean="0"/>
          </a:p>
          <a:p>
            <a:r>
              <a:rPr lang="en-US" baseline="0" dirty="0" smtClean="0"/>
              <a:t>No one is an island.  Many farmers are lone wolves and fierce independents, but sometimes the universe throws you a bone when you need it the most.  You have to be willing to catch it.  Accept help when it is offered.  Sometimes other people know you need it before you do.</a:t>
            </a:r>
          </a:p>
          <a:p>
            <a:endParaRPr lang="en-US" baseline="0" dirty="0" smtClean="0"/>
          </a:p>
          <a:p>
            <a:r>
              <a:rPr lang="en-US" baseline="0" dirty="0" smtClean="0"/>
              <a:t>There is a time to quit banging your head against the wall.  Failure is an inevitable part of life, and of farming.  Make your failures small and accept them as lessons for what not to do next time.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126277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 folks, I’m Andy Larson, Local Food Systems and Small Farms</a:t>
            </a:r>
            <a:r>
              <a:rPr lang="en-US" baseline="0" dirty="0" smtClean="0"/>
              <a:t> Educator for University of Illinois Extension.  My colleague, Mike Roegge, and myself were tapped to be the voices of experience for this presentation on “Thinking Beyond the First Year.”  Mike and his wife have 20+ years of experience growing fruits and vegetables, and my wife and I are in our second year of raising poultry.  So, even though I am narrating this thing, rest assured that most of the content herein stems from Mike’s experience </a:t>
            </a:r>
            <a:r>
              <a:rPr lang="en-US" baseline="0" dirty="0" err="1" smtClean="0"/>
              <a:t>moreso</a:t>
            </a:r>
            <a:r>
              <a:rPr lang="en-US" baseline="0" dirty="0" smtClean="0"/>
              <a:t> than mine!</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a:p>
        </p:txBody>
      </p:sp>
    </p:spTree>
    <p:extLst>
      <p:ext uri="{BB962C8B-B14F-4D97-AF65-F5344CB8AC3E}">
        <p14:creationId xmlns:p14="http://schemas.microsoft.com/office/powerpoint/2010/main" val="2684930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Let’s look back at what we have covered in this presentation.</a:t>
            </a:r>
          </a:p>
          <a:p>
            <a:endParaRPr lang="en-US" baseline="0" dirty="0" smtClean="0"/>
          </a:p>
          <a:p>
            <a:r>
              <a:rPr lang="en-US" baseline="0" dirty="0" smtClean="0"/>
              <a:t>First, (read #1).  What you produce, where you market, and how your business grows all stem from a realistic goal for income.  Keep records, make good decisions, and plan for the profitability that you need.</a:t>
            </a:r>
          </a:p>
          <a:p>
            <a:endParaRPr lang="en-US" baseline="0" dirty="0" smtClean="0"/>
          </a:p>
          <a:p>
            <a:r>
              <a:rPr lang="en-US" baseline="0" dirty="0" smtClean="0"/>
              <a:t>Secondly, (read #2).  Good help is hard to find.  When you find it, invest in them so that they feel valued, educated, and loyal.</a:t>
            </a:r>
          </a:p>
          <a:p>
            <a:endParaRPr lang="en-US" baseline="0" dirty="0" smtClean="0"/>
          </a:p>
          <a:p>
            <a:r>
              <a:rPr lang="en-US" baseline="0" dirty="0" smtClean="0"/>
              <a:t>Third, (read #3).  It’s okay to start small, rather than jumping in with both feet and your entire life savings.  Make your mistakes early, preferably on someone else’s dime, and grow your skills.</a:t>
            </a:r>
          </a:p>
          <a:p>
            <a:endParaRPr lang="en-US" baseline="0" dirty="0" smtClean="0"/>
          </a:p>
          <a:p>
            <a:r>
              <a:rPr lang="en-US" baseline="0" dirty="0" smtClean="0"/>
              <a:t>Fourth, (read #4).  Everybody wants land and a tractor, but are those wise investments right up front?  What can you afford?  What will pay for itself the fastest?</a:t>
            </a:r>
          </a:p>
          <a:p>
            <a:endParaRPr lang="en-US" baseline="0" dirty="0" smtClean="0"/>
          </a:p>
          <a:p>
            <a:r>
              <a:rPr lang="en-US" baseline="0" dirty="0" smtClean="0"/>
              <a:t>Fifth, (read #5).  Your marketplace is always changing, with tastes, with trends, and with the economy.  Keep your eyes open for new niches and better margins, but remember that not every opportunity is an opportunity.</a:t>
            </a:r>
          </a:p>
          <a:p>
            <a:endParaRPr lang="en-US" baseline="0" dirty="0" smtClean="0"/>
          </a:p>
          <a:p>
            <a:r>
              <a:rPr lang="en-US" baseline="0" dirty="0" smtClean="0"/>
              <a:t>Finally, (read #6).  Stuff happens, and when it does, you are going to feel a lot more piece of mind if you have thought through the situation, or if you know who to call who has already been through it.</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20</a:t>
            </a:fld>
            <a:endParaRPr lang="en-US" dirty="0"/>
          </a:p>
        </p:txBody>
      </p:sp>
    </p:spTree>
    <p:extLst>
      <p:ext uri="{BB962C8B-B14F-4D97-AF65-F5344CB8AC3E}">
        <p14:creationId xmlns:p14="http://schemas.microsoft.com/office/powerpoint/2010/main" val="2006136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a:t>
            </a:r>
            <a:r>
              <a:rPr lang="en-US" baseline="0" dirty="0" smtClean="0"/>
              <a:t> so much for your time and attention.  I hope some of this resonates now, but if it didn’t, come and watch it again in a couple years.  </a:t>
            </a:r>
            <a:r>
              <a:rPr lang="en-US" dirty="0" smtClean="0"/>
              <a:t>If you need to reach me or Rick or Mike about farming and the lessons we have learned,</a:t>
            </a:r>
            <a:r>
              <a:rPr lang="en-US" baseline="0" dirty="0" smtClean="0"/>
              <a:t> here is one way to reach us.  Best of luck in your first year, and beyond.</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21</a:t>
            </a:fld>
            <a:endParaRPr lang="en-US"/>
          </a:p>
        </p:txBody>
      </p:sp>
    </p:spTree>
    <p:extLst>
      <p:ext uri="{BB962C8B-B14F-4D97-AF65-F5344CB8AC3E}">
        <p14:creationId xmlns:p14="http://schemas.microsoft.com/office/powerpoint/2010/main" val="3566115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22</a:t>
            </a:fld>
            <a:endParaRPr lang="en-US"/>
          </a:p>
        </p:txBody>
      </p:sp>
    </p:spTree>
    <p:extLst>
      <p:ext uri="{BB962C8B-B14F-4D97-AF65-F5344CB8AC3E}">
        <p14:creationId xmlns:p14="http://schemas.microsoft.com/office/powerpoint/2010/main" val="375908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main thing we are attempting to do with this presentation is to re-emphasize points you have already heard several times throughout the course of this beginning farmer program.  These are the ones that we think deserve mentioning again, because you are going to be facing these situations sooner than you think.</a:t>
            </a:r>
          </a:p>
          <a:p>
            <a:endParaRPr lang="en-US" baseline="0" dirty="0" smtClean="0"/>
          </a:p>
          <a:p>
            <a:r>
              <a:rPr lang="en-US" baseline="0" dirty="0" smtClean="0"/>
              <a:t>We are going to be talking about:</a:t>
            </a:r>
          </a:p>
        </p:txBody>
      </p:sp>
      <p:sp>
        <p:nvSpPr>
          <p:cNvPr id="4" name="Slide Number Placeholder 3"/>
          <p:cNvSpPr>
            <a:spLocks noGrp="1"/>
          </p:cNvSpPr>
          <p:nvPr>
            <p:ph type="sldNum" sz="quarter" idx="10"/>
          </p:nvPr>
        </p:nvSpPr>
        <p:spPr/>
        <p:txBody>
          <a:bodyPr/>
          <a:lstStyle/>
          <a:p>
            <a:fld id="{75693FD4-8F83-4EF7-AC3F-0DC0388986B0}" type="slidenum">
              <a:rPr lang="en-US" smtClean="0"/>
              <a:pPr/>
              <a:t>3</a:t>
            </a:fld>
            <a:endParaRPr lang="en-US" dirty="0"/>
          </a:p>
        </p:txBody>
      </p:sp>
    </p:spTree>
    <p:extLst>
      <p:ext uri="{BB962C8B-B14F-4D97-AF65-F5344CB8AC3E}">
        <p14:creationId xmlns:p14="http://schemas.microsoft.com/office/powerpoint/2010/main" val="104862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your income goal.</a:t>
            </a:r>
          </a:p>
          <a:p>
            <a:endParaRPr lang="en-US" dirty="0"/>
          </a:p>
          <a:p>
            <a:r>
              <a:rPr lang="en-US" dirty="0"/>
              <a:t>It’s important to have a realistic income goal – an actual number, not just “as much as I can make.”  Let’s be honest with ourselves, at some point it may not be worth it to farm anymore, given your opportunity cost.  Your income goal sets your guidepost, it keeps you in reality, and it helps you to determine your marketing mix.  It is the number from which almost everything else can be back-calculated.</a:t>
            </a:r>
          </a:p>
          <a:p>
            <a:endParaRPr lang="en-US" dirty="0"/>
          </a:p>
          <a:p>
            <a:r>
              <a:rPr lang="en-US" baseline="0" dirty="0" smtClean="0"/>
              <a:t>For example, how do you decide how many row feet of carrots to plant?  Well, how much profit do they yield per unit at different marketing outlets when you include all costs, and what proportion of your total revenue stream must the carrots account for?  If you need way more carrots than you can actually handle growing in order to reach your goal, you either need to modify your production, your marketing, or your goal.</a:t>
            </a:r>
          </a:p>
          <a:p>
            <a:endParaRPr lang="en-US" baseline="0" dirty="0" smtClean="0"/>
          </a:p>
          <a:p>
            <a:r>
              <a:rPr lang="en-US" dirty="0"/>
              <a:t>Your income goal needs to be in a pragmatic ballpark, and it may be useful to see what different sizes of farms contribute to their household incomes nationally.  In the national ag census, if the operator reports being retired or having a major occupation other than farming, the farm is classified as a “residence” farm. If he or she reports farming as a major occupation and is not retired from farming, the farm is classified as “intermediate.” “Commercial” farms are those with $350,000 or more in gross cash farm income, regardless of the occupation of the principal operator.</a:t>
            </a:r>
          </a:p>
          <a:p>
            <a:endParaRPr lang="en-US" dirty="0"/>
          </a:p>
          <a:p>
            <a:r>
              <a:rPr lang="en-US" dirty="0"/>
              <a:t>As you can see, many of you will likely fit into the first two categories for quite some time.  Consider what proportion of your family’s income will realistically come from farming, then set your income goal to make the effort worth your while.</a:t>
            </a:r>
          </a:p>
          <a:p>
            <a:endParaRPr lang="en-US"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290916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pay H2A and they pay employee</a:t>
            </a:r>
          </a:p>
          <a:p>
            <a:r>
              <a:rPr lang="en-US" dirty="0" smtClean="0"/>
              <a:t>Pay by the piece</a:t>
            </a:r>
          </a:p>
          <a:p>
            <a:r>
              <a:rPr lang="en-US" dirty="0" smtClean="0"/>
              <a:t>Pay in such a way to provide incentive to do good work</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362662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Those who wish to make even a substantial part-time income from vegetable farming often need hired labor to generate sufficient revenue.  So, i</a:t>
            </a:r>
            <a:r>
              <a:rPr lang="en-US" dirty="0" smtClean="0"/>
              <a:t>n</a:t>
            </a:r>
            <a:r>
              <a:rPr lang="en-US" baseline="0" dirty="0" smtClean="0"/>
              <a:t> all likelihood, you are going to need to hire help, and it will probably be something you do sooner than you think. There aren’t always enough hours in the day.  Plus, when you’re just getting started, it’s a lot easier to pay someone for a few hours of labor than it is to invest in the infrastructure or machinery necessary for you to efficiently do the work yourself.</a:t>
            </a:r>
            <a:endParaRPr lang="en-US" dirty="0" smtClean="0"/>
          </a:p>
          <a:p>
            <a:endParaRPr lang="en-US" dirty="0" smtClean="0"/>
          </a:p>
          <a:p>
            <a:r>
              <a:rPr lang="en-US" dirty="0" smtClean="0"/>
              <a:t>How do you know when you need hire</a:t>
            </a:r>
            <a:r>
              <a:rPr lang="en-US" baseline="0" dirty="0" smtClean="0"/>
              <a:t> someone?  Make sure you are keeping good records in order to determine which crops are actually making you money.  It makes no sense to pay a person to pick a crop that is going to lose you money anyway.  If a crop or enterprise is in the black financially, but you could be generating either additional revenue or cost savings if you had an another set of hands, then it’s likely worth your while to hire some help.</a:t>
            </a:r>
          </a:p>
          <a:p>
            <a:endParaRPr lang="en-US" baseline="0" dirty="0" smtClean="0"/>
          </a:p>
          <a:p>
            <a:r>
              <a:rPr lang="en-US" baseline="0" dirty="0" smtClean="0"/>
              <a:t>Know exactly what you are hiring.  Many of you will likely get a neighbor kid to water the high tunnel while you’re gone for a weekend, and then pay him cash under the table.  You may also hire a neighbor farmer to help with soil preparation or fertilizer application, but if that person is providing the equipment and/or expertise for the job, they are a professional contractor who should invoice you for payment.  But as soon as you are looking to hire regular labor for regular times over the course of a growing season, and to whom you are providing the direction in their work, you are really bringing on an employee.  Use good standard hiring practices, like withholding taxes, social security, and insurance.  </a:t>
            </a:r>
          </a:p>
          <a:p>
            <a:pPr marL="169204" indent="-169204">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3898132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r>
              <a:rPr lang="en-US" dirty="0" smtClean="0"/>
              <a:t>Hiring good help is hard.  You have to remember, even though your</a:t>
            </a:r>
            <a:r>
              <a:rPr lang="en-US" baseline="0" dirty="0" smtClean="0"/>
              <a:t> dream is to farm like this, you are in the minority.  You will not have local kids or adults falling over each other to do what they often consider “stoop labor.”  You need people with stout constitution and strong work ethic, and it’s often hard to tell who these folks are until you have them on the job.  </a:t>
            </a:r>
            <a:r>
              <a:rPr lang="en-US" dirty="0" smtClean="0"/>
              <a:t>You may even want to institute</a:t>
            </a:r>
            <a:r>
              <a:rPr lang="en-US" baseline="0" dirty="0" smtClean="0"/>
              <a:t> a review policy or a probationary period for new longer-term employees so you both have an “out” if the working relationship is not actually working.</a:t>
            </a:r>
          </a:p>
          <a:p>
            <a:pPr defTabSz="902421">
              <a:defRPr/>
            </a:pPr>
            <a:endParaRPr lang="en-US" baseline="0" dirty="0" smtClean="0"/>
          </a:p>
          <a:p>
            <a:pPr defTabSz="902421">
              <a:defRPr/>
            </a:pPr>
            <a:r>
              <a:rPr lang="en-US" baseline="0" dirty="0" smtClean="0"/>
              <a:t>For those you have determined to be an asset to you operation, and worthy of continued investment, there are a few things you can do to keep them around.  </a:t>
            </a:r>
          </a:p>
          <a:p>
            <a:pPr defTabSz="902421">
              <a:defRPr/>
            </a:pPr>
            <a:endParaRPr lang="en-US" baseline="0" dirty="0" smtClean="0"/>
          </a:p>
          <a:p>
            <a:pPr defTabSz="902421">
              <a:defRPr/>
            </a:pPr>
            <a:r>
              <a:rPr lang="en-US" baseline="0" dirty="0" smtClean="0"/>
              <a:t>First, you need to provide them a decent wage, and “decent” really varies.  Consider their opportunity cost; could be making much better, or easier, money flipping burgers? Going pay rates depend a lot on where you are located, and what kind of responsibility goes along with the job. If a person goes from farm hand to farm manager, give them a pay raise that is indicative of their increased responsibility and decision-making authority.  </a:t>
            </a:r>
          </a:p>
          <a:p>
            <a:pPr defTabSz="902421">
              <a:defRPr/>
            </a:pPr>
            <a:endParaRPr lang="en-US" baseline="0" dirty="0" smtClean="0"/>
          </a:p>
          <a:p>
            <a:pPr defTabSz="902421">
              <a:defRPr/>
            </a:pPr>
            <a:r>
              <a:rPr lang="en-US" baseline="0" dirty="0" smtClean="0"/>
              <a:t>It may be wise to use a payment system that incentivizes good performance.  For example, paying by the piece is very common for short-term employees in hand-harvested agriculture.  Maybe an employee gets a bonus for exceptional performance at a farmers market, like a certain percent of sales or every dollar above a sales target.  </a:t>
            </a:r>
          </a:p>
          <a:p>
            <a:pPr defTabSz="902421">
              <a:defRPr/>
            </a:pPr>
            <a:endParaRPr lang="en-US" dirty="0" smtClean="0"/>
          </a:p>
          <a:p>
            <a:pPr marL="169204" indent="-169204">
              <a:buFont typeface="Arial" panose="020B0604020202020204" pitchFamily="34" charset="0"/>
              <a:buChar char="•"/>
            </a:pPr>
            <a:endParaRPr lang="en-US" dirty="0" smtClean="0"/>
          </a:p>
          <a:p>
            <a:pPr marL="169204" indent="-16920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231022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r>
              <a:rPr lang="en-US" dirty="0" smtClean="0"/>
              <a:t>Working conditions are a tough one.  Farm workers are going</a:t>
            </a:r>
            <a:r>
              <a:rPr lang="en-US" baseline="0" dirty="0" smtClean="0"/>
              <a:t> to be dealing with dirt, mud, manure, heat, cold, rain, wind, flies, mosquitoes, hard physical work, and unruly customers, just to name a few.  Still, at the very least, you should provide p</a:t>
            </a:r>
            <a:r>
              <a:rPr lang="en-US" dirty="0" smtClean="0"/>
              <a:t>roper equipment and procedures with good ergonomics so no one gets</a:t>
            </a:r>
            <a:r>
              <a:rPr lang="en-US" baseline="0" dirty="0" smtClean="0"/>
              <a:t> hurt laboring on your farm.  Have good sharp tools with appropriate length handles, appropriate size harvest totes so people aren’t handling too much weight, and easy access to water, restrooms, and a place to cool off.  Have you every tried loading fresh, stringy mulch with a flat-bladed shovel.  It sucks.  You need a more appropriate tool, like a silage fork.</a:t>
            </a:r>
          </a:p>
          <a:p>
            <a:pPr defTabSz="902421">
              <a:defRPr/>
            </a:pPr>
            <a:endParaRPr lang="en-US" baseline="0" dirty="0" smtClean="0"/>
          </a:p>
          <a:p>
            <a:pPr defTabSz="902421">
              <a:defRPr/>
            </a:pPr>
            <a:r>
              <a:rPr lang="en-US" baseline="0" dirty="0" smtClean="0"/>
              <a:t>Also, provide a p</a:t>
            </a:r>
            <a:r>
              <a:rPr lang="en-US" dirty="0" smtClean="0"/>
              <a:t>ositive environment with both critical feedback and ample praise.  Smile when you come out to meet your employees early in the morning.  Tell people you</a:t>
            </a:r>
            <a:r>
              <a:rPr lang="en-US" baseline="0" dirty="0" smtClean="0"/>
              <a:t> appreciate their work at the end of the day.  Give constructive criticism that can help people become more efficient workers.  And never expect someone else to do a job that you wouldn’t do; you have to lead by example.  </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264000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r>
              <a:rPr lang="en-US" dirty="0" smtClean="0"/>
              <a:t>Finally, if an employee</a:t>
            </a:r>
            <a:r>
              <a:rPr lang="en-US" baseline="0" dirty="0" smtClean="0"/>
              <a:t> is worth keeping for the long-term, that generally also means they are worth investing in.  Take the time to teach them the best way to do things, and how you came to that conclusion.  Talk about your decision-making process, even though it takes time to do so.  </a:t>
            </a:r>
            <a:r>
              <a:rPr lang="en-US" dirty="0" smtClean="0"/>
              <a:t>Perhaps you can give them full</a:t>
            </a:r>
            <a:r>
              <a:rPr lang="en-US" baseline="0" dirty="0" smtClean="0"/>
              <a:t> responsibility and decision making authority over a crop, or a market.  More ownership and agency in their work will only make people stronger forces for profitability on your farm.</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52214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5/9/2016</a:t>
            </a:fld>
            <a:endParaRPr lang="en-US" dirty="0"/>
          </a:p>
        </p:txBody>
      </p:sp>
      <p:sp>
        <p:nvSpPr>
          <p:cNvPr id="6" name="Footer Placeholder 4"/>
          <p:cNvSpPr>
            <a:spLocks noGrp="1"/>
          </p:cNvSpPr>
          <p:nvPr>
            <p:ph type="ftr" sz="quarter" idx="11"/>
          </p:nvPr>
        </p:nvSpPr>
        <p:spPr>
          <a:xfrm>
            <a:off x="3352800" y="6356350"/>
            <a:ext cx="2895600" cy="365125"/>
          </a:xfrm>
        </p:spPr>
        <p:txBody>
          <a:bodyPr/>
          <a:lstStyle/>
          <a:p>
            <a:endParaRPr lang="en-US" dirty="0"/>
          </a:p>
        </p:txBody>
      </p:sp>
      <p:sp>
        <p:nvSpPr>
          <p:cNvPr id="7"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5/9/2016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2" r:id="rId10"/>
    <p:sldLayoutId id="2147483654" r:id="rId11"/>
    <p:sldLayoutId id="2147483655" r:id="rId12"/>
    <p:sldLayoutId id="2147483663" r:id="rId13"/>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9.wav"/><Relationship Id="rId7" Type="http://schemas.openxmlformats.org/officeDocument/2006/relationships/hyperlink" Target="https://www.flickr.com/photos/suziesfarm/8529046844/in/photolist-dZFAtN-e1migT-drxez5-dXjtRJ-drx3pR-aRwTeZ-6Tq2wk-8JWZRA-cVyDy1-4ozauY-4x737D-9zb64i-6PfcSP-km5jxp-mTUuPg-73CKzJ-dRCmyq-eZn8o-etmZh-eQFJYo-eQukTZ-eQum9c-eQukPn-eQumrc-eQFJQs-eQukX6-eQFHBb-eQukAv-eQFK3o-eQFJnd-eQumhR-eQumQc-eQFHHy-eQumXX-eQFJEd-eQFJYd-eQumvr-eQFJ3W-eQFHPE-eQFJuw-eQum1e-eQFHY5-cVyEwY-5X4xmo-4LGP4D-9uGvDd-4QgdYE-c682qG-ek1TmL-7YKxW9" TargetMode="External"/><Relationship Id="rId2" Type="http://schemas.microsoft.com/office/2007/relationships/media" Target="../media/media9.wav"/><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0.wav"/><Relationship Id="rId7" Type="http://schemas.openxmlformats.org/officeDocument/2006/relationships/hyperlink" Target="https://www.flickr.com/photos/adactio/8005038778/" TargetMode="External"/><Relationship Id="rId2" Type="http://schemas.microsoft.com/office/2007/relationships/media" Target="../media/media10.wav"/><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1.wav"/><Relationship Id="rId7" Type="http://schemas.openxmlformats.org/officeDocument/2006/relationships/hyperlink" Target="https://www.flickr.com/photos/redjar/1162480053/in/photolist-2LJ1Px-q3Jhiu-oDSNum-kTDMsp-wprqxm-9bVJ1-sxPekE-sxVL7X-oFCWoP-sxQ8ZN-opq7F2-afL2kF-87qTQA-mwLNs-87r2RQ-sQbJZo-6QjqhJ-6Qfkt6-xjJjmf-pNnKXg-bhLPBT-powZvL-sQr1ff-sNjioJ-sQDia2-sy3p7A-sNjfsy-sxES4X-rEALTa-oWNy6M-7XyNod-5ZAdwk-7XyMQb-pox65S-eD6Fw6-6W4u7X-8Sm8Lk-8SpeJw-8Sm8KB-8SpeD9-8Sm8Ni-8SpeM1-8Sm8Gr-8SpeH9-8Sm8ER-28TYH-rTsj8u-sQyKtz-sy4Rty-rTqUis" TargetMode="External"/><Relationship Id="rId2" Type="http://schemas.microsoft.com/office/2007/relationships/media" Target="../media/media11.wav"/><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satrina0/2093033306/in/photolist-4bXkT9-3aWkBr-dnEZ4k-9haQgh-6Eowzx-r8ACZM-8QPqgM-C1CbG-9fFGuq-3nyTXk-bsnNbD-9qH2U5-9pEsy1-9rj2p8-5he7SW-bAzPCx-PznTD-8Cgrem-9yJr2j-8CgtfA-8QSbZL-bQng2p-roKkx-9exZgF-8qkq3J-4socRe-52XTyt-8tSRaN-499JBw-5UVGfs-7p1QeU-roKnc-8pu4mi-4sFcQG-6tNEbe-byFJ23-9og4EB-8uqS9B-61jLTW-pkLNkL-8Nv1Te-4sB9k6-4yG7PM-8bsZcq-8jqRUb-4Uqyx3-6SAeF4-8qhgRM-5bMmJP-a7FPfn" TargetMode="External"/><Relationship Id="rId3" Type="http://schemas.openxmlformats.org/officeDocument/2006/relationships/audio" Target="../media/media12.wav"/><Relationship Id="rId7" Type="http://schemas.openxmlformats.org/officeDocument/2006/relationships/hyperlink" Target="https://www.flickr.com/photos/plantchicago/9116651997/in/photolist-eTBe28-eTBdTc-dHs37J-qZFCZA-pi7fz1-arvpDc-qKwbMk-e74EJp-5vbEvT-e9FcLD-7g7oFC-4DEpPT-ed4KEz-LGufB-bn5QT6-LGm33-eGxzzh-bn5RVp-bn5Twn-bn5Rrz-bn5PT6-bn5VgH-bn5Pf6-bn5NGX-bn5Fgi-aYiAhr-bn5M2e-bn5Lwz-bn5L1x-bn5Ku2-bn5JTg-bn5JeF-bn5HCr-e9FcMc-e9FcLP-e9FcLV-e9LSEb-e9LSDN-e9FcKZ-e9LSD9-e9LSDm-e9LSDd-e9FcLn-5Ae756-7UvodU-aYAbEV-47Ed5y-7JHJhA-LGueV-aYiynp" TargetMode="External"/><Relationship Id="rId12" Type="http://schemas.openxmlformats.org/officeDocument/2006/relationships/image" Target="../media/image12.png"/><Relationship Id="rId2" Type="http://schemas.microsoft.com/office/2007/relationships/media" Target="../media/media12.wav"/><Relationship Id="rId1" Type="http://schemas.openxmlformats.org/officeDocument/2006/relationships/tags" Target="../tags/tag15.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notesSlide" Target="../notesSlides/notesSlide16.xml"/><Relationship Id="rId10" Type="http://schemas.openxmlformats.org/officeDocument/2006/relationships/image" Target="../media/image23.png"/><Relationship Id="rId4" Type="http://schemas.openxmlformats.org/officeDocument/2006/relationships/slideLayout" Target="../slideLayouts/slideLayout3.xml"/><Relationship Id="rId9" Type="http://schemas.openxmlformats.org/officeDocument/2006/relationships/hyperlink" Target="https://www.flickr.com/photos/marcyleigh/16254456521/in/photolist-qLmkCn-9qqvLd-do3skN-aEJcri-4E7G1F-aD7fc5-aeUsDw-nF4gVJ-brrEaJ-oRehK5-fv4HRL-fuPqCt-s4mLDt-fv4HML-fQa1bF-dBKS2z-jVVdJo-dP7y2q-jKgqh-xJuiji-vRWJr-jj3CiR-a5ts2v-dZkt4c-64H5eq-64CMtR-caH13m-nBCBn7-8mc5zT-8SzWNL-j1K2RP-9j23Sr-4BCdoK-7CUwiV-aeRDy8-jGtFxz-pk8YoB-6MeRRe-jmGxu3-oD9Z6n-7mF8PP-gF2dzE-8BHdhF-aCGDza-gF2iva-7uJ9oE-6QHXet-e9Cb8G-jcetmR-fjEZas"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https://www.flickr.com/photos/usdagov/16508420218/in/photolist-r9MYbN-btHJbb-9GiR6z-9GiU2v-9GiTyt-9GiUtF-3ZWCzh-9GkJaC-9Gke9o-9GkdNw-9GkeKo-9GkfcQ-9GkFXL-9GrhmM-e9KDfZ-iYwY7R-dPSsq-pEAMat-dr1548-5xuJuw-8TVRq-iH98pX-9GhSxk-9GmThy-9Grio2-9Grdkv-9GiVmX-rYDSHm-dVy7PS-AGnFv-9Gu8QJ-bD4fLt-6cp2p8-c2AMeu-9GuebU-9GnRyx-d6ezKq-d6ezvW-d6ewd3-d6f1MW-d6eAnG-d6eYeu-9GnQri-efFYGi-mYb1D-d6fcxs-pripqq-aFVwvH-iWkMQn-9moxrU" TargetMode="External"/><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4.wav"/><Relationship Id="rId7" Type="http://schemas.openxmlformats.org/officeDocument/2006/relationships/hyperlink" Target="https://www.flickr.com/photos/teddybear_crafts/2745785302/in/photolist-5bCSiU-4AHvtn-oNevtZ-apdF26-oNdYFQ-p5HJdx-p5HJ4z-8GCxFm-pf2xkg-qGQf7x-dSLNPg-dSLLTi-dSLLCe-pfo2HE-2wqxvo-p5HHsK-p3FmPN-p5HJj4-oNdBGW-oXVQV1-oUgFkp-oNdBLd-or1dyj-8YkUdq-peCXUJ-p8kczm-oQUmi6-p3FJa3-oNe8p8-oSR1iS-p8qCje-p3FJAd-oNe9e5-pfgkyn-p5FHyC-p5s3Sp-p5HkMR-p5FFdL-oQVzUG-p893Rk-gfbpJ3-p89qJP-dQSZfy-oQScoM-p6nrcy-ahWkBZ-ahWkMH-oQTbqS-oQSNR1-oQT341" TargetMode="External"/><Relationship Id="rId2" Type="http://schemas.microsoft.com/office/2007/relationships/media" Target="../media/media14.wav"/><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9.xml"/><Relationship Id="rId7" Type="http://schemas.openxmlformats.org/officeDocument/2006/relationships/notesSlide" Target="../notesSlides/notesSlide20.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3.xml"/><Relationship Id="rId5" Type="http://schemas.openxmlformats.org/officeDocument/2006/relationships/audio" Target="../media/media15.wav"/><Relationship Id="rId4" Type="http://schemas.microsoft.com/office/2007/relationships/media" Target="../media/media15.wav"/></Relationships>
</file>

<file path=ppt/slides/_rels/slide21.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22.xml"/><Relationship Id="rId7" Type="http://schemas.openxmlformats.org/officeDocument/2006/relationships/notesSlide" Target="../notesSlides/notesSlide2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3.xml"/><Relationship Id="rId11" Type="http://schemas.openxmlformats.org/officeDocument/2006/relationships/image" Target="../media/image12.png"/><Relationship Id="rId5" Type="http://schemas.openxmlformats.org/officeDocument/2006/relationships/audio" Target="../media/media16.wav"/><Relationship Id="rId10" Type="http://schemas.openxmlformats.org/officeDocument/2006/relationships/hyperlink" Target="mailto:andylars@illinois.edu" TargetMode="External"/><Relationship Id="rId4" Type="http://schemas.microsoft.com/office/2007/relationships/media" Target="../media/media16.wav"/><Relationship Id="rId9" Type="http://schemas.openxmlformats.org/officeDocument/2006/relationships/hyperlink" Target="mailto:roeggem@illinois.edu"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17.m4a"/><Relationship Id="rId7" Type="http://schemas.openxmlformats.org/officeDocument/2006/relationships/image" Target="../media/image10.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22.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17.m4a"/><Relationship Id="rId9" Type="http://schemas.openxmlformats.org/officeDocument/2006/relationships/hyperlink" Target="http://www.start2farm.gov/"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12.png"/><Relationship Id="rId2" Type="http://schemas.microsoft.com/office/2007/relationships/media" Target="../media/media4.wav"/><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wav"/><Relationship Id="rId7" Type="http://schemas.openxmlformats.org/officeDocument/2006/relationships/hyperlink" Target="https://www.flickr.com/photos/usdagov/10583303314/in/photolist-h8dcmN-gWqpUY-dQMNDD-dgWsMV-9fEDB1-aFVzX6-aFVzHP-pJaPLW-h4Wf1L-4GsYE2-51m6aW-4edgKd-88B83Y-nveFCt-oGjn56-dm2u6G-982eVD-oF572V-h8j4qp-oFAk4r-51m6WJ-cBbRqq-4edgH7-6QsD86-oF572p-h18qun-h82LYS-h7VCyB-ha2Fqy-ha2Cbi-haEL2W-qz7Uvk-n2sn9b-gWmNZw-qx1BTw-bDvysT-oE4aRq-oFobdK-9fEDuj-h4WRhP-n2bN2i-n2dbUk-9fBvdH-n2dY5H-h83Yec-n2djw6-4sgHkb-h4W6VQ-dyWcgP-pVRL1Z" TargetMode="External"/><Relationship Id="rId2" Type="http://schemas.microsoft.com/office/2007/relationships/media" Target="../media/media5.wav"/><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hyperlink" Target="https://www.flickr.com/photos/adactio/1347515766/in/photolist-345nus-nq9swz-o3Ggqv-72VCbe-xUZotq-6xhHAn-5JmnK2-6bAAZN-Daj4U-5Jmpck-JtXKw-2nEkS-bKumFR-anb2E-8qNpFR-cgLsc3-tmyotF-4Kcv4Z-qv24S7-dFVhdR-5BeVPw-4ZQyt2-6gBkid-6BWnse-56kNWL-8YG7Ls-6NhaTT-6Eg5tM-ob9H9J-fE9Jn-6CCpP7-JtZ6F-58siGd-6Nmoqu-5QF4qd-5ZsC6s-3iUjcz-52zbzR-2R437m-79CCgB-dnrKvE-7i5Fn2-7mdMFA-5rJF6E-7mafZg-7mdR4N-6oKwKr-nXhxq1-9VjEmk-qcBAew" TargetMode="External"/><Relationship Id="rId3" Type="http://schemas.openxmlformats.org/officeDocument/2006/relationships/audio" Target="../media/media6.wav"/><Relationship Id="rId7" Type="http://schemas.openxmlformats.org/officeDocument/2006/relationships/image" Target="../media/image15.png"/><Relationship Id="rId2" Type="http://schemas.microsoft.com/office/2007/relationships/media" Target="../media/media6.wav"/><Relationship Id="rId1" Type="http://schemas.openxmlformats.org/officeDocument/2006/relationships/tags" Target="../tags/tag9.xml"/><Relationship Id="rId6" Type="http://schemas.openxmlformats.org/officeDocument/2006/relationships/hyperlink" Target="https://www.flickr.com/photos/usdagov/10460502624/in/photolist-gWmNZw-qx1BTw-bDvysT-oE4aRq-oFobdK-9fEDuj-h4WRhP-n2bN2i-n2dbUk-9fBvdH-n2dY5H-h83Yec-n2djw6-4sgHkb-h4W6VQ-dyWcgP-pVRL1Z-qSywbh-n2cSJz-5ekryg-pa2Kud-ndi5T4-bqACNS-bvsnuZ-h8dCDc-n2iumW-onxSPa-8aiKok-n2rC6D-oDP4VC-oFobrR-oFob5t-6oqtAp-oFAk3p-8CUCkG-oFobmv-h8dFyv-h52we6-h4XtzQ-h937ig-gXJgYK-8amZm7-nkNE1q-h51peD-h7VNR1-dQwGVc-m7XCvp-haFYjr-h93hJ7-h7TFrn" TargetMode="External"/><Relationship Id="rId5" Type="http://schemas.openxmlformats.org/officeDocument/2006/relationships/notesSlide" Target="../notesSlides/notesSlide7.xml"/><Relationship Id="rId10" Type="http://schemas.openxmlformats.org/officeDocument/2006/relationships/image" Target="../media/image12.png"/><Relationship Id="rId4" Type="http://schemas.openxmlformats.org/officeDocument/2006/relationships/slideLayout" Target="../slideLayouts/slideLayout3.xml"/><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7.wav"/><Relationship Id="rId7" Type="http://schemas.openxmlformats.org/officeDocument/2006/relationships/image" Target="../media/image17.png"/><Relationship Id="rId2" Type="http://schemas.microsoft.com/office/2007/relationships/media" Target="../media/media7.wav"/><Relationship Id="rId1" Type="http://schemas.openxmlformats.org/officeDocument/2006/relationships/tags" Target="../tags/tag10.xml"/><Relationship Id="rId6" Type="http://schemas.openxmlformats.org/officeDocument/2006/relationships/hyperlink" Target="https://www.flickr.com/photos/rgordon/9869284793/in/photolist-g37EwD-g379nU-g37FL2-qmfFfb-84r4b4-pK44Mf-ofcSWD-enjZzB-7aVvXX-uk3nLE-jbQtb-97HuzD-8BoJa-ek3fqw-ens7vC-8chfVh-8qQyML-retB6m-GGJu-5iT1Ch-wF9VAQ-6tvtF-c8FKTw-5jhfU6-8Fsep2-aofKco-cUBBkb-u5RoGC-g37G6a-g376mH-g37Fh6-un1p5Q-bd2NHM-bd2YET-c2stdy-c2ss81-bd2NWx-bd2Nzk-bd2P3t-bd2NNk-c2srv1-c2ssuW-c2sqTf-bd2YXg-tqooMJ-4e9hvi-g595Ri-g596jx-hWMGw-6DENh4" TargetMode="External"/><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8.wav"/><Relationship Id="rId7" Type="http://schemas.openxmlformats.org/officeDocument/2006/relationships/image" Target="../media/image18.png"/><Relationship Id="rId2" Type="http://schemas.microsoft.com/office/2007/relationships/media" Target="../media/media8.wav"/><Relationship Id="rId1" Type="http://schemas.openxmlformats.org/officeDocument/2006/relationships/tags" Target="../tags/tag11.xml"/><Relationship Id="rId6" Type="http://schemas.openxmlformats.org/officeDocument/2006/relationships/hyperlink" Target="https://www.flickr.com/photos/suziesfarm/8498504292/in/photolist-dWZ4f5-93WY7s-edyjEw-njeES6-da99Ca-5KzGfN-914qGR-diJT1f-e1rT71-d6rCZb-dZzSDk-dZzQsD-dZzMLe-dZFz8b-dZFyFQ-dZzKck-dZFA4Y-dZzL3D-dZFAQU-dZFkpQ-dZzUiv-dZFAtN-e1migT-drxez5-dXjtRJ-drx3pR-aRwTeZ-6Tq2wk-8JWZRA-cVyDy1-4ozauY-4x737D-9zb64i-6PfcSP-km5jxp-mTUuPg-73CKzJ-dRCmyq-eZn8o-etmZh-eQFJYo-eQukTZ-eQum9c-eQukPn-eQumrc-eQFJQs-eQukX6-eQFHBb-eQukAv-eQFK3o" TargetMode="External"/><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3409002"/>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 as you gain experience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Start small then expand as you gain knowledge and experience</a:t>
            </a:r>
          </a:p>
          <a:p>
            <a:r>
              <a:rPr lang="en-US" dirty="0" smtClean="0"/>
              <a:t>Grow crops you know and understand then progress to others</a:t>
            </a:r>
          </a:p>
          <a:p>
            <a:r>
              <a:rPr lang="en-US" dirty="0" smtClean="0"/>
              <a:t>Huge potential for wholesale of certain veggies</a:t>
            </a:r>
          </a:p>
          <a:p>
            <a:r>
              <a:rPr lang="en-US" dirty="0" smtClean="0"/>
              <a:t>Sweat equity versus capital investment</a:t>
            </a:r>
          </a:p>
          <a:p>
            <a:r>
              <a:rPr lang="en-US" dirty="0" smtClean="0"/>
              <a:t>As expand may require investment in resources- equipment, packaging, storage, transportation, etc.</a:t>
            </a:r>
          </a:p>
          <a:p>
            <a:r>
              <a:rPr lang="en-US" dirty="0" smtClean="0"/>
              <a:t>Work smarter, not harder </a:t>
            </a:r>
            <a:r>
              <a:rPr lang="en-US" dirty="0" smtClean="0">
                <a:sym typeface="Wingdings" panose="05000000000000000000" pitchFamily="2" charset="2"/>
              </a:rPr>
              <a:t></a:t>
            </a:r>
          </a:p>
          <a:p>
            <a:pPr lvl="1"/>
            <a:r>
              <a:rPr lang="en-US" dirty="0" smtClean="0">
                <a:sym typeface="Wingdings" panose="05000000000000000000" pitchFamily="2" charset="2"/>
              </a:rPr>
              <a:t>Plastic mulch, landscape cloth, high tunnels, etc.</a:t>
            </a:r>
            <a:endParaRPr lang="en-US" dirty="0" smtClean="0"/>
          </a:p>
          <a:p>
            <a:endParaRPr lang="en-US" dirty="0" smtClean="0"/>
          </a:p>
          <a:p>
            <a:endParaRPr lang="en-US" dirty="0"/>
          </a:p>
        </p:txBody>
      </p:sp>
    </p:spTree>
    <p:extLst>
      <p:ext uri="{BB962C8B-B14F-4D97-AF65-F5344CB8AC3E}">
        <p14:creationId xmlns:p14="http://schemas.microsoft.com/office/powerpoint/2010/main" val="1633415715"/>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 With Your Experience</a:t>
            </a:r>
            <a:endParaRPr lang="en-US" dirty="0"/>
          </a:p>
        </p:txBody>
      </p:sp>
      <p:sp>
        <p:nvSpPr>
          <p:cNvPr id="3" name="Content Placeholder 2"/>
          <p:cNvSpPr>
            <a:spLocks noGrp="1"/>
          </p:cNvSpPr>
          <p:nvPr>
            <p:ph idx="1"/>
          </p:nvPr>
        </p:nvSpPr>
        <p:spPr/>
        <p:txBody>
          <a:bodyPr/>
          <a:lstStyle/>
          <a:p>
            <a:r>
              <a:rPr lang="en-US" dirty="0" smtClean="0"/>
              <a:t>Work on someone else’s farm</a:t>
            </a:r>
          </a:p>
        </p:txBody>
      </p:sp>
      <p:pic>
        <p:nvPicPr>
          <p:cNvPr id="5122"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00200" y="2286000"/>
            <a:ext cx="4129087" cy="434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5400000">
            <a:off x="4892575" y="3122712"/>
            <a:ext cx="1981200" cy="307777"/>
          </a:xfrm>
          <a:prstGeom prst="rect">
            <a:avLst/>
          </a:prstGeom>
          <a:noFill/>
        </p:spPr>
        <p:txBody>
          <a:bodyPr wrap="square" rtlCol="0">
            <a:spAutoFit/>
          </a:bodyPr>
          <a:lstStyle/>
          <a:p>
            <a:r>
              <a:rPr lang="en-US" sz="1400" dirty="0" smtClean="0"/>
              <a:t>Credit: </a:t>
            </a:r>
            <a:r>
              <a:rPr lang="en-US" sz="1400" dirty="0" smtClean="0">
                <a:hlinkClick r:id="rId7"/>
              </a:rPr>
              <a:t>Suzie’s Farm</a:t>
            </a:r>
            <a:endParaRPr lang="en-US" sz="1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36326396"/>
      </p:ext>
    </p:extLst>
  </p:cSld>
  <p:clrMapOvr>
    <a:masterClrMapping/>
  </p:clrMapOvr>
  <p:transition spd="slow" advTm="499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 With Your Experience</a:t>
            </a:r>
          </a:p>
        </p:txBody>
      </p:sp>
      <p:sp>
        <p:nvSpPr>
          <p:cNvPr id="3" name="Content Placeholder 2"/>
          <p:cNvSpPr>
            <a:spLocks noGrp="1"/>
          </p:cNvSpPr>
          <p:nvPr>
            <p:ph idx="1"/>
          </p:nvPr>
        </p:nvSpPr>
        <p:spPr/>
        <p:txBody>
          <a:bodyPr/>
          <a:lstStyle/>
          <a:p>
            <a:r>
              <a:rPr lang="en-US" dirty="0" smtClean="0"/>
              <a:t>Start small, consider renting</a:t>
            </a:r>
          </a:p>
          <a:p>
            <a:r>
              <a:rPr lang="en-US" dirty="0" smtClean="0"/>
              <a:t>Put in the time, sweat equity</a:t>
            </a:r>
          </a:p>
          <a:p>
            <a:r>
              <a:rPr lang="en-US" dirty="0" smtClean="0"/>
              <a:t>Build your skills, brand, and market</a:t>
            </a:r>
            <a:endParaRPr lang="en-US" dirty="0"/>
          </a:p>
        </p:txBody>
      </p:sp>
      <p:pic>
        <p:nvPicPr>
          <p:cNvPr id="614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43000" y="3429000"/>
            <a:ext cx="5074244"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5400000">
            <a:off x="5380532" y="4265712"/>
            <a:ext cx="1981200" cy="307777"/>
          </a:xfrm>
          <a:prstGeom prst="rect">
            <a:avLst/>
          </a:prstGeom>
          <a:noFill/>
        </p:spPr>
        <p:txBody>
          <a:bodyPr wrap="square" rtlCol="0">
            <a:spAutoFit/>
          </a:bodyPr>
          <a:lstStyle/>
          <a:p>
            <a:r>
              <a:rPr lang="en-US" sz="1400" dirty="0" smtClean="0"/>
              <a:t>Credit: </a:t>
            </a:r>
            <a:r>
              <a:rPr lang="en-US" sz="1400" dirty="0" smtClean="0">
                <a:hlinkClick r:id="rId7"/>
              </a:rPr>
              <a:t>Jeremy Keith</a:t>
            </a:r>
            <a:endParaRPr lang="en-US" sz="1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0262090"/>
      </p:ext>
    </p:extLst>
  </p:cSld>
  <p:clrMapOvr>
    <a:masterClrMapping/>
  </p:clrMapOvr>
  <p:transition spd="slow" advTm="787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Reinvest into farm</a:t>
            </a:r>
            <a:endParaRPr lang="en-US" dirty="0"/>
          </a:p>
        </p:txBody>
      </p:sp>
      <p:sp>
        <p:nvSpPr>
          <p:cNvPr id="3" name="Content Placeholder 2"/>
          <p:cNvSpPr>
            <a:spLocks noGrp="1"/>
          </p:cNvSpPr>
          <p:nvPr>
            <p:ph idx="1"/>
          </p:nvPr>
        </p:nvSpPr>
        <p:spPr/>
        <p:txBody>
          <a:bodyPr>
            <a:normAutofit fontScale="92500"/>
          </a:bodyPr>
          <a:lstStyle/>
          <a:p>
            <a:r>
              <a:rPr lang="en-US" dirty="0" smtClean="0"/>
              <a:t>Prioritize needs and plan on how to provide for them</a:t>
            </a:r>
          </a:p>
          <a:p>
            <a:r>
              <a:rPr lang="en-US" dirty="0" smtClean="0"/>
              <a:t>Sweat equity versus capital improvements</a:t>
            </a:r>
          </a:p>
          <a:p>
            <a:r>
              <a:rPr lang="en-US" dirty="0" smtClean="0"/>
              <a:t>Farm is not static, will continually change depending upon clientele, markets, desires, etc.</a:t>
            </a:r>
          </a:p>
          <a:p>
            <a:r>
              <a:rPr lang="en-US" dirty="0" smtClean="0"/>
              <a:t>As your resources expand, take these opportunities to upgrade (no summer vacations</a:t>
            </a:r>
            <a:r>
              <a:rPr lang="en-US" dirty="0" smtClean="0">
                <a:sym typeface="Wingdings" panose="05000000000000000000" pitchFamily="2" charset="2"/>
              </a:rPr>
              <a:t>)</a:t>
            </a:r>
          </a:p>
          <a:p>
            <a:endParaRPr lang="en-US" dirty="0" smtClean="0"/>
          </a:p>
          <a:p>
            <a:endParaRPr lang="en-US" dirty="0"/>
          </a:p>
        </p:txBody>
      </p:sp>
    </p:spTree>
    <p:extLst>
      <p:ext uri="{BB962C8B-B14F-4D97-AF65-F5344CB8AC3E}">
        <p14:creationId xmlns:p14="http://schemas.microsoft.com/office/powerpoint/2010/main" val="4000221012"/>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Reinvestment</a:t>
            </a:r>
            <a:endParaRPr lang="en-US" dirty="0"/>
          </a:p>
        </p:txBody>
      </p:sp>
      <p:sp>
        <p:nvSpPr>
          <p:cNvPr id="3" name="Content Placeholder 2"/>
          <p:cNvSpPr>
            <a:spLocks noGrp="1"/>
          </p:cNvSpPr>
          <p:nvPr>
            <p:ph idx="1"/>
          </p:nvPr>
        </p:nvSpPr>
        <p:spPr/>
        <p:txBody>
          <a:bodyPr/>
          <a:lstStyle/>
          <a:p>
            <a:r>
              <a:rPr lang="en-US" dirty="0" smtClean="0"/>
              <a:t>Capitalize to increase efficiency and productive capacity, reduce labor</a:t>
            </a:r>
          </a:p>
          <a:p>
            <a:r>
              <a:rPr lang="en-US" dirty="0" smtClean="0"/>
              <a:t>Buy bigger than you currently need</a:t>
            </a:r>
            <a:endParaRPr lang="en-US" dirty="0"/>
          </a:p>
        </p:txBody>
      </p:sp>
      <p:pic>
        <p:nvPicPr>
          <p:cNvPr id="7170"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47800" y="3429000"/>
            <a:ext cx="479327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5400000">
            <a:off x="5404357" y="4265712"/>
            <a:ext cx="1981200" cy="307777"/>
          </a:xfrm>
          <a:prstGeom prst="rect">
            <a:avLst/>
          </a:prstGeom>
          <a:noFill/>
        </p:spPr>
        <p:txBody>
          <a:bodyPr wrap="square" rtlCol="0">
            <a:spAutoFit/>
          </a:bodyPr>
          <a:lstStyle/>
          <a:p>
            <a:r>
              <a:rPr lang="en-US" sz="1400" dirty="0" smtClean="0"/>
              <a:t>Credit: </a:t>
            </a:r>
            <a:r>
              <a:rPr lang="en-US" sz="1400" dirty="0" smtClean="0">
                <a:hlinkClick r:id="rId7"/>
              </a:rPr>
              <a:t>Jared and </a:t>
            </a:r>
            <a:r>
              <a:rPr lang="en-US" sz="1400" dirty="0" err="1" smtClean="0">
                <a:hlinkClick r:id="rId7"/>
              </a:rPr>
              <a:t>Corin</a:t>
            </a:r>
            <a:endParaRPr lang="en-US" sz="1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8988750"/>
      </p:ext>
    </p:extLst>
  </p:cSld>
  <p:clrMapOvr>
    <a:masterClrMapping/>
  </p:clrMapOvr>
  <p:transition spd="slow" advTm="1193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Marketing and Market Development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Never keep your marketing strategy static, look for opportunities</a:t>
            </a:r>
          </a:p>
          <a:p>
            <a:r>
              <a:rPr lang="en-US" dirty="0" smtClean="0"/>
              <a:t>Consider all marketing options: direct sale (fm. Mkt., farm stand), wholesale (store, institution), cooperative (of growers), CSA, etc.</a:t>
            </a:r>
          </a:p>
          <a:p>
            <a:r>
              <a:rPr lang="en-US" dirty="0" smtClean="0"/>
              <a:t>Investigate alternative crops to supplement </a:t>
            </a:r>
            <a:r>
              <a:rPr lang="en-US" dirty="0"/>
              <a:t>existing </a:t>
            </a:r>
            <a:endParaRPr lang="en-US" dirty="0" smtClean="0"/>
          </a:p>
          <a:p>
            <a:r>
              <a:rPr lang="en-US" dirty="0" smtClean="0"/>
              <a:t>Be </a:t>
            </a:r>
            <a:r>
              <a:rPr lang="en-US" dirty="0"/>
              <a:t>realistic. Talk to other growers to compare yields/time commitment/need/ease of </a:t>
            </a:r>
            <a:r>
              <a:rPr lang="en-US" dirty="0" err="1"/>
              <a:t>mktg</a:t>
            </a:r>
            <a:endParaRPr lang="en-US" dirty="0" smtClean="0"/>
          </a:p>
          <a:p>
            <a:endParaRPr lang="en-US" dirty="0"/>
          </a:p>
        </p:txBody>
      </p:sp>
    </p:spTree>
    <p:extLst>
      <p:ext uri="{BB962C8B-B14F-4D97-AF65-F5344CB8AC3E}">
        <p14:creationId xmlns:p14="http://schemas.microsoft.com/office/powerpoint/2010/main" val="3026166592"/>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Marketing and Market Development</a:t>
            </a:r>
          </a:p>
        </p:txBody>
      </p:sp>
      <p:sp>
        <p:nvSpPr>
          <p:cNvPr id="3" name="Content Placeholder 2"/>
          <p:cNvSpPr>
            <a:spLocks noGrp="1"/>
          </p:cNvSpPr>
          <p:nvPr>
            <p:ph idx="1"/>
          </p:nvPr>
        </p:nvSpPr>
        <p:spPr/>
        <p:txBody>
          <a:bodyPr/>
          <a:lstStyle/>
          <a:p>
            <a:r>
              <a:rPr lang="en-US" dirty="0" smtClean="0"/>
              <a:t>Constantly evaluate your marketplace</a:t>
            </a:r>
          </a:p>
          <a:p>
            <a:pPr lvl="1"/>
            <a:r>
              <a:rPr lang="en-US" dirty="0" smtClean="0"/>
              <a:t>What is missing?</a:t>
            </a:r>
          </a:p>
          <a:p>
            <a:pPr lvl="1"/>
            <a:r>
              <a:rPr lang="en-US" dirty="0" smtClean="0"/>
              <a:t>What is new and trendy?</a:t>
            </a:r>
          </a:p>
          <a:p>
            <a:pPr lvl="1"/>
            <a:r>
              <a:rPr lang="en-US" dirty="0" smtClean="0"/>
              <a:t>What can I produce efficiently?</a:t>
            </a:r>
            <a:endParaRPr lang="en-US" dirty="0"/>
          </a:p>
        </p:txBody>
      </p:sp>
      <p:pic>
        <p:nvPicPr>
          <p:cNvPr id="9218"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38200" y="3809998"/>
            <a:ext cx="1522399"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5400000">
            <a:off x="6922042" y="4646708"/>
            <a:ext cx="1981200" cy="307777"/>
          </a:xfrm>
          <a:prstGeom prst="rect">
            <a:avLst/>
          </a:prstGeom>
          <a:noFill/>
        </p:spPr>
        <p:txBody>
          <a:bodyPr wrap="square" rtlCol="0">
            <a:spAutoFit/>
          </a:bodyPr>
          <a:lstStyle/>
          <a:p>
            <a:r>
              <a:rPr lang="en-US" sz="1400" dirty="0" smtClean="0"/>
              <a:t>Credit: </a:t>
            </a:r>
            <a:r>
              <a:rPr lang="en-US" sz="1400" dirty="0" smtClean="0">
                <a:hlinkClick r:id="rId7"/>
              </a:rPr>
              <a:t>Plant Chicago</a:t>
            </a:r>
            <a:endParaRPr lang="en-US" sz="1400" dirty="0"/>
          </a:p>
        </p:txBody>
      </p:sp>
      <p:sp>
        <p:nvSpPr>
          <p:cNvPr id="6" name="TextBox 5"/>
          <p:cNvSpPr txBox="1"/>
          <p:nvPr/>
        </p:nvSpPr>
        <p:spPr>
          <a:xfrm rot="5400000">
            <a:off x="4527971" y="4646710"/>
            <a:ext cx="1981200" cy="307777"/>
          </a:xfrm>
          <a:prstGeom prst="rect">
            <a:avLst/>
          </a:prstGeom>
          <a:noFill/>
        </p:spPr>
        <p:txBody>
          <a:bodyPr wrap="square" rtlCol="0">
            <a:spAutoFit/>
          </a:bodyPr>
          <a:lstStyle/>
          <a:p>
            <a:r>
              <a:rPr lang="en-US" sz="1400" dirty="0" smtClean="0"/>
              <a:t>Credit: </a:t>
            </a:r>
            <a:r>
              <a:rPr lang="en-US" sz="1400" dirty="0" err="1" smtClean="0">
                <a:hlinkClick r:id="rId8"/>
              </a:rPr>
              <a:t>SatrinaO</a:t>
            </a:r>
            <a:endParaRPr lang="en-US" sz="1400" dirty="0"/>
          </a:p>
        </p:txBody>
      </p:sp>
      <p:sp>
        <p:nvSpPr>
          <p:cNvPr id="7" name="TextBox 6"/>
          <p:cNvSpPr txBox="1"/>
          <p:nvPr/>
        </p:nvSpPr>
        <p:spPr>
          <a:xfrm rot="5400000">
            <a:off x="1523887" y="4646709"/>
            <a:ext cx="1981200" cy="307777"/>
          </a:xfrm>
          <a:prstGeom prst="rect">
            <a:avLst/>
          </a:prstGeom>
          <a:noFill/>
        </p:spPr>
        <p:txBody>
          <a:bodyPr wrap="square" rtlCol="0">
            <a:spAutoFit/>
          </a:bodyPr>
          <a:lstStyle/>
          <a:p>
            <a:r>
              <a:rPr lang="en-US" sz="1400" dirty="0" smtClean="0"/>
              <a:t>Credit: </a:t>
            </a:r>
            <a:r>
              <a:rPr lang="en-US" sz="1400" dirty="0" smtClean="0">
                <a:hlinkClick r:id="rId9"/>
              </a:rPr>
              <a:t>Marcy Leigh</a:t>
            </a:r>
            <a:endParaRPr lang="en-US" sz="1400" dirty="0"/>
          </a:p>
        </p:txBody>
      </p:sp>
      <p:pic>
        <p:nvPicPr>
          <p:cNvPr id="9219" name="Picture 3"/>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2668376" y="3809996"/>
            <a:ext cx="2696307"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672460" y="3798273"/>
            <a:ext cx="2073633" cy="301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19590578"/>
      </p:ext>
    </p:extLst>
  </p:cSld>
  <p:clrMapOvr>
    <a:masterClrMapping/>
  </p:clrMapOvr>
  <p:transition spd="slow" advTm="657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Marketing and Market Development</a:t>
            </a:r>
          </a:p>
        </p:txBody>
      </p:sp>
      <p:sp>
        <p:nvSpPr>
          <p:cNvPr id="3" name="Content Placeholder 2"/>
          <p:cNvSpPr>
            <a:spLocks noGrp="1"/>
          </p:cNvSpPr>
          <p:nvPr>
            <p:ph idx="1"/>
          </p:nvPr>
        </p:nvSpPr>
        <p:spPr/>
        <p:txBody>
          <a:bodyPr/>
          <a:lstStyle/>
          <a:p>
            <a:r>
              <a:rPr lang="en-US" dirty="0" smtClean="0"/>
              <a:t>Don’t underestimate the potential of wholesale markets</a:t>
            </a:r>
            <a:endParaRPr lang="en-US" dirty="0"/>
          </a:p>
        </p:txBody>
      </p:sp>
      <p:pic>
        <p:nvPicPr>
          <p:cNvPr id="819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05000" y="2893585"/>
            <a:ext cx="3989669" cy="376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rot="5400000">
            <a:off x="5057957" y="3730297"/>
            <a:ext cx="1981200" cy="307777"/>
          </a:xfrm>
          <a:prstGeom prst="rect">
            <a:avLst/>
          </a:prstGeom>
          <a:noFill/>
        </p:spPr>
        <p:txBody>
          <a:bodyPr wrap="square" rtlCol="0">
            <a:spAutoFit/>
          </a:bodyPr>
          <a:lstStyle/>
          <a:p>
            <a:r>
              <a:rPr lang="en-US" sz="1400" dirty="0" smtClean="0"/>
              <a:t>Credit: </a:t>
            </a:r>
            <a:r>
              <a:rPr lang="en-US" sz="1400" dirty="0" smtClean="0">
                <a:hlinkClick r:id="rId6"/>
              </a:rPr>
              <a:t>USDA</a:t>
            </a: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6009324"/>
      </p:ext>
    </p:extLst>
  </p:cSld>
  <p:clrMapOvr>
    <a:masterClrMapping/>
  </p:clrMapOvr>
  <p:transition spd="slow" advTm="618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when it hits the fan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Plan, plan, plan</a:t>
            </a:r>
          </a:p>
          <a:p>
            <a:r>
              <a:rPr lang="en-US" dirty="0" smtClean="0"/>
              <a:t>Modify, modify, modify</a:t>
            </a:r>
          </a:p>
          <a:p>
            <a:r>
              <a:rPr lang="en-US" dirty="0" smtClean="0"/>
              <a:t>Have to be adaptable</a:t>
            </a:r>
          </a:p>
          <a:p>
            <a:r>
              <a:rPr lang="en-US" dirty="0" smtClean="0"/>
              <a:t>Work with friends, neighbors, fellow growers to remedy</a:t>
            </a:r>
          </a:p>
          <a:p>
            <a:r>
              <a:rPr lang="en-US" dirty="0" smtClean="0"/>
              <a:t>Learn from past mistakes. Think of potential pitfalls and what/how to avoid</a:t>
            </a:r>
          </a:p>
          <a:p>
            <a:r>
              <a:rPr lang="en-US" dirty="0" smtClean="0"/>
              <a:t>Work the situation out and make the best of it</a:t>
            </a:r>
          </a:p>
          <a:p>
            <a:r>
              <a:rPr lang="en-US" dirty="0"/>
              <a:t>Punt</a:t>
            </a:r>
          </a:p>
          <a:p>
            <a:endParaRPr lang="en-US" dirty="0" smtClean="0"/>
          </a:p>
          <a:p>
            <a:endParaRPr lang="en-US" dirty="0"/>
          </a:p>
        </p:txBody>
      </p:sp>
    </p:spTree>
    <p:extLst>
      <p:ext uri="{BB962C8B-B14F-4D97-AF65-F5344CB8AC3E}">
        <p14:creationId xmlns:p14="http://schemas.microsoft.com/office/powerpoint/2010/main" val="1395769737"/>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face of adversity…</a:t>
            </a:r>
            <a:endParaRPr lang="en-US" dirty="0"/>
          </a:p>
        </p:txBody>
      </p:sp>
      <p:sp>
        <p:nvSpPr>
          <p:cNvPr id="3" name="Content Placeholder 2"/>
          <p:cNvSpPr>
            <a:spLocks noGrp="1"/>
          </p:cNvSpPr>
          <p:nvPr>
            <p:ph idx="1"/>
          </p:nvPr>
        </p:nvSpPr>
        <p:spPr>
          <a:xfrm>
            <a:off x="762000" y="1596413"/>
            <a:ext cx="4842164" cy="4297363"/>
          </a:xfrm>
        </p:spPr>
        <p:txBody>
          <a:bodyPr/>
          <a:lstStyle/>
          <a:p>
            <a:r>
              <a:rPr lang="en-US" dirty="0" smtClean="0"/>
              <a:t>Learn from each year’s challenges</a:t>
            </a:r>
          </a:p>
          <a:p>
            <a:pPr lvl="1"/>
            <a:r>
              <a:rPr lang="en-US" dirty="0" smtClean="0"/>
              <a:t>Gather </a:t>
            </a:r>
            <a:r>
              <a:rPr lang="en-US" dirty="0"/>
              <a:t>advice from peers and advisors</a:t>
            </a:r>
          </a:p>
          <a:p>
            <a:pPr lvl="1"/>
            <a:r>
              <a:rPr lang="en-US" dirty="0" smtClean="0"/>
              <a:t>Go to Plan B, or Plan C</a:t>
            </a:r>
          </a:p>
          <a:p>
            <a:pPr lvl="1"/>
            <a:r>
              <a:rPr lang="en-US" dirty="0" smtClean="0"/>
              <a:t>Accept help</a:t>
            </a:r>
          </a:p>
          <a:p>
            <a:pPr lvl="1"/>
            <a:r>
              <a:rPr lang="en-US" dirty="0" smtClean="0"/>
              <a:t>Know when to fold ‘</a:t>
            </a:r>
            <a:r>
              <a:rPr lang="en-US" dirty="0" err="1" smtClean="0"/>
              <a:t>em</a:t>
            </a:r>
            <a:r>
              <a:rPr lang="en-US" dirty="0" smtClean="0"/>
              <a:t>…</a:t>
            </a:r>
            <a:endParaRPr lang="en-US" dirty="0"/>
          </a:p>
        </p:txBody>
      </p:sp>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464905" y="1776045"/>
            <a:ext cx="3406486"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5400000">
            <a:off x="7999511" y="2612757"/>
            <a:ext cx="1981200" cy="307777"/>
          </a:xfrm>
          <a:prstGeom prst="rect">
            <a:avLst/>
          </a:prstGeom>
          <a:noFill/>
        </p:spPr>
        <p:txBody>
          <a:bodyPr wrap="square" rtlCol="0">
            <a:spAutoFit/>
          </a:bodyPr>
          <a:lstStyle/>
          <a:p>
            <a:r>
              <a:rPr lang="en-US" sz="1400" dirty="0" smtClean="0"/>
              <a:t>Credit: </a:t>
            </a:r>
            <a:r>
              <a:rPr lang="en-US" sz="1400" dirty="0" smtClean="0">
                <a:hlinkClick r:id="rId7"/>
              </a:rPr>
              <a:t>Michael Quick</a:t>
            </a:r>
            <a:endParaRPr lang="en-US" sz="14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7370602"/>
      </p:ext>
    </p:extLst>
  </p:cSld>
  <p:clrMapOvr>
    <a:masterClrMapping/>
  </p:clrMapOvr>
  <p:transition spd="slow" advTm="8642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1"/>
            <a:ext cx="6408824" cy="2590799"/>
          </a:xfrm>
        </p:spPr>
        <p:txBody>
          <a:bodyPr>
            <a:normAutofit/>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Thinking Beyond </a:t>
            </a:r>
            <a:br>
              <a:rPr lang="en-US" sz="4000" dirty="0" smtClean="0">
                <a:solidFill>
                  <a:srgbClr val="0000FF"/>
                </a:solidFill>
              </a:rPr>
            </a:br>
            <a:r>
              <a:rPr lang="en-US" sz="4000" dirty="0" smtClean="0">
                <a:solidFill>
                  <a:srgbClr val="0000FF"/>
                </a:solidFill>
              </a:rPr>
              <a:t>the First Year</a:t>
            </a:r>
            <a:endParaRPr lang="en-US" sz="4000" dirty="0">
              <a:solidFill>
                <a:srgbClr val="0000FF"/>
              </a:solidFill>
            </a:endParaRPr>
          </a:p>
        </p:txBody>
      </p:sp>
      <p:sp>
        <p:nvSpPr>
          <p:cNvPr id="3" name="Subtitle 2"/>
          <p:cNvSpPr>
            <a:spLocks noGrp="1"/>
          </p:cNvSpPr>
          <p:nvPr>
            <p:ph type="subTitle" idx="1"/>
            <p:custDataLst>
              <p:tags r:id="rId3"/>
            </p:custDataLst>
          </p:nvPr>
        </p:nvSpPr>
        <p:spPr/>
        <p:txBody>
          <a:bodyPr>
            <a:normAutofit fontScale="92500" lnSpcReduction="10000"/>
          </a:bodyPr>
          <a:lstStyle/>
          <a:p>
            <a:r>
              <a:rPr lang="en-US" b="1" dirty="0" smtClean="0"/>
              <a:t>Mike Roegge &amp; Andy Larson</a:t>
            </a:r>
          </a:p>
          <a:p>
            <a:r>
              <a:rPr lang="en-US" dirty="0" smtClean="0"/>
              <a:t>Local Foods &amp; Small Farms Educators</a:t>
            </a:r>
          </a:p>
          <a:p>
            <a:r>
              <a:rPr lang="en-US" dirty="0" smtClean="0"/>
              <a:t> September 2015</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408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Summary</a:t>
            </a:r>
            <a:endParaRPr lang="en-US" dirty="0"/>
          </a:p>
        </p:txBody>
      </p:sp>
      <p:sp>
        <p:nvSpPr>
          <p:cNvPr id="3" name="Content Placeholder 2"/>
          <p:cNvSpPr>
            <a:spLocks noGrp="1"/>
          </p:cNvSpPr>
          <p:nvPr>
            <p:ph idx="1"/>
            <p:custDataLst>
              <p:tags r:id="rId3"/>
            </p:custDataLst>
          </p:nvPr>
        </p:nvSpPr>
        <p:spPr/>
        <p:txBody>
          <a:bodyPr>
            <a:normAutofit/>
          </a:bodyPr>
          <a:lstStyle/>
          <a:p>
            <a:r>
              <a:rPr lang="en-US" dirty="0" smtClean="0"/>
              <a:t>Set an income goal and plan for profitability</a:t>
            </a:r>
          </a:p>
          <a:p>
            <a:r>
              <a:rPr lang="en-US" dirty="0" smtClean="0"/>
              <a:t>Find good help, and keep them</a:t>
            </a:r>
          </a:p>
          <a:p>
            <a:r>
              <a:rPr lang="en-US" dirty="0" smtClean="0"/>
              <a:t>Grow your business with your skills/demand</a:t>
            </a:r>
          </a:p>
          <a:p>
            <a:r>
              <a:rPr lang="en-US" dirty="0" smtClean="0"/>
              <a:t>Prioritize your capital investments</a:t>
            </a:r>
          </a:p>
          <a:p>
            <a:r>
              <a:rPr lang="en-US" dirty="0" smtClean="0"/>
              <a:t>Constantly evaluate your marketplace</a:t>
            </a:r>
          </a:p>
          <a:p>
            <a:r>
              <a:rPr lang="en-US" dirty="0" smtClean="0"/>
              <a:t>Learn from mistakes, and accept help</a:t>
            </a:r>
          </a:p>
          <a:p>
            <a:endParaRPr lang="en-US" dirty="0" smtClean="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1280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3957312923"/>
              </p:ext>
            </p:extLst>
          </p:nvPr>
        </p:nvGraphicFramePr>
        <p:xfrm>
          <a:off x="2041634" y="1838434"/>
          <a:ext cx="5486400" cy="266192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Rick Weinzierl</a:t>
                      </a:r>
                      <a:endParaRPr lang="en-US" dirty="0">
                        <a:latin typeface="+mj-lt"/>
                      </a:endParaRPr>
                    </a:p>
                  </a:txBody>
                  <a:tcPr/>
                </a:tc>
                <a:tc>
                  <a:txBody>
                    <a:bodyPr/>
                    <a:lstStyle/>
                    <a:p>
                      <a:r>
                        <a:rPr lang="en-US" dirty="0" smtClean="0">
                          <a:latin typeface="+mj-lt"/>
                          <a:hlinkClick r:id="rId8"/>
                        </a:rPr>
                        <a:t>weinzier@illinois.edu</a:t>
                      </a:r>
                      <a:endParaRPr lang="en-US" dirty="0" smtClean="0">
                        <a:latin typeface="+mj-lt"/>
                      </a:endParaRPr>
                    </a:p>
                    <a:p>
                      <a:endParaRPr lang="en-US" dirty="0">
                        <a:latin typeface="+mj-lt"/>
                      </a:endParaRPr>
                    </a:p>
                  </a:txBody>
                  <a:tcPr/>
                </a:tc>
              </a:tr>
              <a:tr h="665480">
                <a:tc>
                  <a:txBody>
                    <a:bodyPr/>
                    <a:lstStyle/>
                    <a:p>
                      <a:r>
                        <a:rPr lang="en-US" dirty="0" smtClean="0">
                          <a:latin typeface="+mj-lt"/>
                        </a:rPr>
                        <a:t>Mike Roegge</a:t>
                      </a:r>
                      <a:endParaRPr lang="en-US" dirty="0">
                        <a:latin typeface="+mj-lt"/>
                      </a:endParaRPr>
                    </a:p>
                  </a:txBody>
                  <a:tcPr/>
                </a:tc>
                <a:tc>
                  <a:txBody>
                    <a:bodyPr/>
                    <a:lstStyle/>
                    <a:p>
                      <a:r>
                        <a:rPr lang="en-US" dirty="0" smtClean="0">
                          <a:latin typeface="+mj-lt"/>
                          <a:hlinkClick r:id="rId9"/>
                        </a:rPr>
                        <a:t>roeggem@illinois.edu</a:t>
                      </a:r>
                      <a:r>
                        <a:rPr lang="en-US" dirty="0" smtClean="0">
                          <a:latin typeface="+mj-lt"/>
                        </a:rPr>
                        <a:t> </a:t>
                      </a:r>
                      <a:endParaRPr lang="en-US" dirty="0">
                        <a:latin typeface="+mj-lt"/>
                      </a:endParaRPr>
                    </a:p>
                  </a:txBody>
                  <a:tcPr/>
                </a:tc>
              </a:tr>
              <a:tr h="665480">
                <a:tc>
                  <a:txBody>
                    <a:bodyPr/>
                    <a:lstStyle/>
                    <a:p>
                      <a:r>
                        <a:rPr lang="en-US" dirty="0" smtClean="0">
                          <a:latin typeface="+mj-lt"/>
                        </a:rPr>
                        <a:t>Andy Larson</a:t>
                      </a:r>
                      <a:endParaRPr lang="en-US" dirty="0">
                        <a:latin typeface="+mj-lt"/>
                      </a:endParaRPr>
                    </a:p>
                  </a:txBody>
                  <a:tcPr/>
                </a:tc>
                <a:tc>
                  <a:txBody>
                    <a:bodyPr/>
                    <a:lstStyle/>
                    <a:p>
                      <a:r>
                        <a:rPr lang="en-US" dirty="0" smtClean="0">
                          <a:latin typeface="+mj-lt"/>
                          <a:hlinkClick r:id="rId10"/>
                        </a:rPr>
                        <a:t>andylars@illinois.edu</a:t>
                      </a:r>
                      <a:r>
                        <a:rPr lang="en-US" baseline="0" dirty="0" smtClean="0">
                          <a:latin typeface="+mj-lt"/>
                        </a:rPr>
                        <a:t> </a:t>
                      </a:r>
                      <a:endParaRPr lang="en-US" dirty="0">
                        <a:latin typeface="+mj-lt"/>
                      </a:endParaRPr>
                    </a:p>
                  </a:txBody>
                  <a:tcPr/>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cSld>
  <p:clrMapOvr>
    <a:masterClrMapping/>
  </p:clrMapOvr>
  <p:transition spd="slow" advTm="252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99149041"/>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normAutofit/>
          </a:bodyPr>
          <a:lstStyle/>
          <a:p>
            <a:r>
              <a:rPr lang="en-US" dirty="0" smtClean="0"/>
              <a:t>Emphasize things you have already heard</a:t>
            </a:r>
          </a:p>
          <a:p>
            <a:pPr lvl="1"/>
            <a:r>
              <a:rPr lang="en-US" dirty="0"/>
              <a:t>Income goal</a:t>
            </a:r>
          </a:p>
          <a:p>
            <a:pPr lvl="1"/>
            <a:r>
              <a:rPr lang="en-US" dirty="0"/>
              <a:t>Labor and retention</a:t>
            </a:r>
          </a:p>
          <a:p>
            <a:pPr lvl="1"/>
            <a:r>
              <a:rPr lang="en-US" dirty="0"/>
              <a:t>Grow with your experience</a:t>
            </a:r>
          </a:p>
          <a:p>
            <a:pPr lvl="1"/>
            <a:r>
              <a:rPr lang="en-US" dirty="0"/>
              <a:t>Reinvestment</a:t>
            </a:r>
          </a:p>
          <a:p>
            <a:pPr lvl="1"/>
            <a:r>
              <a:rPr lang="en-US" dirty="0"/>
              <a:t>Marketing and market development </a:t>
            </a:r>
          </a:p>
          <a:p>
            <a:pPr lvl="1"/>
            <a:r>
              <a:rPr lang="en-US" dirty="0"/>
              <a:t>What to do in the face of </a:t>
            </a:r>
            <a:r>
              <a:rPr lang="en-US" dirty="0" smtClean="0"/>
              <a:t>adversity</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31596848"/>
      </p:ext>
    </p:extLst>
  </p:cSld>
  <p:clrMapOvr>
    <a:masterClrMapping/>
  </p:clrMapOvr>
  <p:transition spd="slow" advTm="443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rs.usda.gov/ImageGen.ashx?image=/media/1012845/farmincomereliance.png&amp;width=4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86000"/>
            <a:ext cx="5486400" cy="4389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Income Goal</a:t>
            </a:r>
            <a:endParaRPr lang="en-US" dirty="0"/>
          </a:p>
        </p:txBody>
      </p:sp>
      <p:sp>
        <p:nvSpPr>
          <p:cNvPr id="3" name="Content Placeholder 2"/>
          <p:cNvSpPr>
            <a:spLocks noGrp="1"/>
          </p:cNvSpPr>
          <p:nvPr>
            <p:ph idx="1"/>
          </p:nvPr>
        </p:nvSpPr>
        <p:spPr/>
        <p:txBody>
          <a:bodyPr/>
          <a:lstStyle/>
          <a:p>
            <a:r>
              <a:rPr lang="en-US" dirty="0" smtClean="0"/>
              <a:t>A realistic number, and a plan to reach it</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460018"/>
      </p:ext>
    </p:extLst>
  </p:cSld>
  <p:clrMapOvr>
    <a:masterClrMapping/>
  </p:clrMapOvr>
  <p:transition spd="slow" advTm="1551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Labor and Personnel</a:t>
            </a:r>
            <a:endParaRPr lang="en-US" dirty="0"/>
          </a:p>
        </p:txBody>
      </p:sp>
      <p:sp>
        <p:nvSpPr>
          <p:cNvPr id="5" name="Content Placeholder 4"/>
          <p:cNvSpPr>
            <a:spLocks noGrp="1"/>
          </p:cNvSpPr>
          <p:nvPr>
            <p:ph idx="1"/>
          </p:nvPr>
        </p:nvSpPr>
        <p:spPr/>
        <p:txBody>
          <a:bodyPr>
            <a:normAutofit fontScale="85000" lnSpcReduction="10000"/>
          </a:bodyPr>
          <a:lstStyle/>
          <a:p>
            <a:r>
              <a:rPr lang="en-US" dirty="0" smtClean="0"/>
              <a:t>As grow in size and scope will be relying upon hired labor</a:t>
            </a:r>
          </a:p>
          <a:p>
            <a:r>
              <a:rPr lang="en-US" dirty="0" smtClean="0"/>
              <a:t>Need to plan and budget accordingly</a:t>
            </a:r>
          </a:p>
          <a:p>
            <a:pPr lvl="1"/>
            <a:r>
              <a:rPr lang="en-US" dirty="0" smtClean="0"/>
              <a:t>Need additional sales to pay for additional labor</a:t>
            </a:r>
          </a:p>
          <a:p>
            <a:r>
              <a:rPr lang="en-US" dirty="0" smtClean="0"/>
              <a:t>Follow standard business practices w/ labor</a:t>
            </a:r>
          </a:p>
          <a:p>
            <a:pPr lvl="1"/>
            <a:r>
              <a:rPr lang="en-US" dirty="0" smtClean="0"/>
              <a:t>W-2, </a:t>
            </a:r>
            <a:r>
              <a:rPr lang="en-US" dirty="0" err="1" smtClean="0"/>
              <a:t>witholding</a:t>
            </a:r>
            <a:r>
              <a:rPr lang="en-US" dirty="0" smtClean="0"/>
              <a:t>, FICA, SS, insurance, etc.</a:t>
            </a:r>
          </a:p>
          <a:p>
            <a:r>
              <a:rPr lang="en-US" dirty="0" smtClean="0"/>
              <a:t>Consider offering “investment” of farm to employees as an incentive</a:t>
            </a:r>
          </a:p>
          <a:p>
            <a:r>
              <a:rPr lang="en-US" dirty="0" smtClean="0"/>
              <a:t>Housing, profit sharing, giving them a certain market</a:t>
            </a:r>
          </a:p>
          <a:p>
            <a:r>
              <a:rPr lang="en-US" dirty="0" smtClean="0"/>
              <a:t>Don’t expect employees to do jobs you wouldn’t do</a:t>
            </a:r>
          </a:p>
          <a:p>
            <a:endParaRPr lang="en-US" dirty="0" smtClean="0"/>
          </a:p>
          <a:p>
            <a:endParaRPr lang="en-US" dirty="0" smtClean="0"/>
          </a:p>
          <a:p>
            <a:pPr lvl="1"/>
            <a:endParaRPr lang="en-US" dirty="0"/>
          </a:p>
          <a:p>
            <a:pPr lvl="1"/>
            <a:endParaRPr lang="en-US" dirty="0" smtClean="0"/>
          </a:p>
        </p:txBody>
      </p:sp>
    </p:spTree>
    <p:extLst>
      <p:ext uri="{BB962C8B-B14F-4D97-AF65-F5344CB8AC3E}">
        <p14:creationId xmlns:p14="http://schemas.microsoft.com/office/powerpoint/2010/main" val="1401519837"/>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and </a:t>
            </a:r>
            <a:r>
              <a:rPr lang="en-US" dirty="0" smtClean="0"/>
              <a:t>Retention</a:t>
            </a:r>
            <a:endParaRPr lang="en-US" dirty="0"/>
          </a:p>
        </p:txBody>
      </p:sp>
      <p:sp>
        <p:nvSpPr>
          <p:cNvPr id="3" name="Content Placeholder 2"/>
          <p:cNvSpPr>
            <a:spLocks noGrp="1"/>
          </p:cNvSpPr>
          <p:nvPr>
            <p:ph idx="1"/>
          </p:nvPr>
        </p:nvSpPr>
        <p:spPr/>
        <p:txBody>
          <a:bodyPr/>
          <a:lstStyle/>
          <a:p>
            <a:r>
              <a:rPr lang="en-US" dirty="0" smtClean="0"/>
              <a:t>Your will probably need hired help sooner than you think…</a:t>
            </a:r>
          </a:p>
          <a:p>
            <a:pPr lvl="1"/>
            <a:r>
              <a:rPr lang="en-US" dirty="0"/>
              <a:t>$ gained or saved necessary to justify hiring</a:t>
            </a:r>
          </a:p>
          <a:p>
            <a:pPr lvl="1"/>
            <a:r>
              <a:rPr lang="en-US" dirty="0" smtClean="0"/>
              <a:t>Hourly help vs. contractor vs. employee</a:t>
            </a:r>
          </a:p>
          <a:p>
            <a:pPr lvl="1"/>
            <a:r>
              <a:rPr lang="en-US" dirty="0" smtClean="0"/>
              <a:t>Learn to use industry standard hiring practices</a:t>
            </a:r>
          </a:p>
          <a:p>
            <a:pPr lvl="1"/>
            <a:endParaRPr lang="en-US" dirty="0"/>
          </a:p>
        </p:txBody>
      </p:sp>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5800" y="4343400"/>
            <a:ext cx="5867400" cy="244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5400000">
            <a:off x="5716488" y="5180112"/>
            <a:ext cx="1981200" cy="307777"/>
          </a:xfrm>
          <a:prstGeom prst="rect">
            <a:avLst/>
          </a:prstGeom>
          <a:noFill/>
        </p:spPr>
        <p:txBody>
          <a:bodyPr wrap="square" rtlCol="0">
            <a:spAutoFit/>
          </a:bodyPr>
          <a:lstStyle/>
          <a:p>
            <a:r>
              <a:rPr lang="en-US" sz="1400" dirty="0" smtClean="0"/>
              <a:t>Credit: </a:t>
            </a:r>
            <a:r>
              <a:rPr lang="en-US" sz="1400" dirty="0" smtClean="0">
                <a:hlinkClick r:id="rId7"/>
              </a:rPr>
              <a:t>USDA</a:t>
            </a:r>
            <a:endParaRPr lang="en-US" sz="14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12055167"/>
      </p:ext>
    </p:extLst>
  </p:cSld>
  <p:clrMapOvr>
    <a:masterClrMapping/>
  </p:clrMapOvr>
  <p:transition spd="slow" advTm="12632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and Retention</a:t>
            </a:r>
          </a:p>
        </p:txBody>
      </p:sp>
      <p:sp>
        <p:nvSpPr>
          <p:cNvPr id="3" name="Content Placeholder 2"/>
          <p:cNvSpPr>
            <a:spLocks noGrp="1"/>
          </p:cNvSpPr>
          <p:nvPr>
            <p:ph idx="1"/>
          </p:nvPr>
        </p:nvSpPr>
        <p:spPr/>
        <p:txBody>
          <a:bodyPr>
            <a:normAutofit/>
          </a:bodyPr>
          <a:lstStyle/>
          <a:p>
            <a:r>
              <a:rPr lang="en-US" dirty="0" smtClean="0"/>
              <a:t>Decent wage</a:t>
            </a:r>
          </a:p>
          <a:p>
            <a:pPr lvl="1"/>
            <a:r>
              <a:rPr lang="en-US" dirty="0" smtClean="0"/>
              <a:t>Depends on responsibility and geography</a:t>
            </a:r>
          </a:p>
          <a:p>
            <a:pPr lvl="1"/>
            <a:r>
              <a:rPr lang="en-US" dirty="0" smtClean="0"/>
              <a:t>Pay that incentivizes performance</a:t>
            </a:r>
          </a:p>
          <a:p>
            <a:pPr lvl="1"/>
            <a:endParaRPr lang="en-US" dirty="0"/>
          </a:p>
        </p:txBody>
      </p:sp>
      <p:sp>
        <p:nvSpPr>
          <p:cNvPr id="4" name="TextBox 3"/>
          <p:cNvSpPr txBox="1"/>
          <p:nvPr/>
        </p:nvSpPr>
        <p:spPr>
          <a:xfrm rot="5400000">
            <a:off x="6625451" y="4345239"/>
            <a:ext cx="1981200" cy="307777"/>
          </a:xfrm>
          <a:prstGeom prst="rect">
            <a:avLst/>
          </a:prstGeom>
          <a:noFill/>
        </p:spPr>
        <p:txBody>
          <a:bodyPr wrap="square" rtlCol="0">
            <a:spAutoFit/>
          </a:bodyPr>
          <a:lstStyle/>
          <a:p>
            <a:r>
              <a:rPr lang="en-US" sz="1400" dirty="0" smtClean="0"/>
              <a:t>Credit: </a:t>
            </a:r>
            <a:r>
              <a:rPr lang="en-US" sz="1400" dirty="0" smtClean="0">
                <a:hlinkClick r:id="rId6"/>
              </a:rPr>
              <a:t>USDA</a:t>
            </a:r>
            <a:endParaRPr lang="en-US" sz="1400" dirty="0"/>
          </a:p>
        </p:txBody>
      </p:sp>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11940" y="3508526"/>
            <a:ext cx="2895600" cy="334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5400000">
            <a:off x="2970828" y="4345238"/>
            <a:ext cx="1981200" cy="307777"/>
          </a:xfrm>
          <a:prstGeom prst="rect">
            <a:avLst/>
          </a:prstGeom>
          <a:noFill/>
        </p:spPr>
        <p:txBody>
          <a:bodyPr wrap="square" rtlCol="0">
            <a:spAutoFit/>
          </a:bodyPr>
          <a:lstStyle/>
          <a:p>
            <a:r>
              <a:rPr lang="en-US" sz="1400" dirty="0" smtClean="0"/>
              <a:t>Credit: </a:t>
            </a:r>
            <a:r>
              <a:rPr lang="en-US" sz="1400" dirty="0" smtClean="0">
                <a:hlinkClick r:id="rId8"/>
              </a:rPr>
              <a:t>Jeremy Keith</a:t>
            </a:r>
            <a:endParaRPr lang="en-US" sz="1400" dirty="0"/>
          </a:p>
        </p:txBody>
      </p:sp>
      <p:pic>
        <p:nvPicPr>
          <p:cNvPr id="2051"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340940" y="3508526"/>
            <a:ext cx="3096075" cy="334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03901464"/>
      </p:ext>
    </p:extLst>
  </p:cSld>
  <p:clrMapOvr>
    <a:masterClrMapping/>
  </p:clrMapOvr>
  <p:transition spd="slow" advTm="1377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and Retention</a:t>
            </a:r>
          </a:p>
        </p:txBody>
      </p:sp>
      <p:sp>
        <p:nvSpPr>
          <p:cNvPr id="3" name="Content Placeholder 2"/>
          <p:cNvSpPr>
            <a:spLocks noGrp="1"/>
          </p:cNvSpPr>
          <p:nvPr>
            <p:ph idx="1"/>
          </p:nvPr>
        </p:nvSpPr>
        <p:spPr/>
        <p:txBody>
          <a:bodyPr/>
          <a:lstStyle/>
          <a:p>
            <a:r>
              <a:rPr lang="en-US" dirty="0"/>
              <a:t>Decent working conditions</a:t>
            </a:r>
          </a:p>
          <a:p>
            <a:pPr lvl="1"/>
            <a:r>
              <a:rPr lang="en-US" dirty="0"/>
              <a:t>Safe equipment and proper ergonomics</a:t>
            </a:r>
          </a:p>
          <a:p>
            <a:pPr lvl="1"/>
            <a:r>
              <a:rPr lang="en-US" dirty="0"/>
              <a:t>Positive work environment</a:t>
            </a:r>
          </a:p>
          <a:p>
            <a:endParaRPr lang="en-US" dirty="0"/>
          </a:p>
        </p:txBody>
      </p:sp>
      <p:sp>
        <p:nvSpPr>
          <p:cNvPr id="4" name="TextBox 3"/>
          <p:cNvSpPr txBox="1"/>
          <p:nvPr/>
        </p:nvSpPr>
        <p:spPr>
          <a:xfrm rot="5400000">
            <a:off x="5487888" y="4139432"/>
            <a:ext cx="1981200" cy="307777"/>
          </a:xfrm>
          <a:prstGeom prst="rect">
            <a:avLst/>
          </a:prstGeom>
          <a:noFill/>
        </p:spPr>
        <p:txBody>
          <a:bodyPr wrap="square" rtlCol="0">
            <a:spAutoFit/>
          </a:bodyPr>
          <a:lstStyle/>
          <a:p>
            <a:r>
              <a:rPr lang="en-US" sz="1400" dirty="0" smtClean="0"/>
              <a:t>Credit: </a:t>
            </a:r>
            <a:r>
              <a:rPr lang="en-US" sz="1400" dirty="0" smtClean="0">
                <a:hlinkClick r:id="rId6"/>
              </a:rPr>
              <a:t>Rick Gordon</a:t>
            </a:r>
            <a:endParaRPr lang="en-US" sz="1400" dirty="0"/>
          </a:p>
        </p:txBody>
      </p:sp>
      <p:pic>
        <p:nvPicPr>
          <p:cNvPr id="3074"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2475" y="3302720"/>
            <a:ext cx="5572125" cy="336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50827454"/>
      </p:ext>
    </p:extLst>
  </p:cSld>
  <p:clrMapOvr>
    <a:masterClrMapping/>
  </p:clrMapOvr>
  <p:transition spd="slow" advTm="966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and Retention</a:t>
            </a:r>
          </a:p>
        </p:txBody>
      </p:sp>
      <p:sp>
        <p:nvSpPr>
          <p:cNvPr id="3" name="Content Placeholder 2"/>
          <p:cNvSpPr>
            <a:spLocks noGrp="1"/>
          </p:cNvSpPr>
          <p:nvPr>
            <p:ph idx="1"/>
          </p:nvPr>
        </p:nvSpPr>
        <p:spPr/>
        <p:txBody>
          <a:bodyPr/>
          <a:lstStyle/>
          <a:p>
            <a:r>
              <a:rPr lang="en-US" dirty="0"/>
              <a:t>Professional development</a:t>
            </a:r>
          </a:p>
          <a:p>
            <a:pPr lvl="1"/>
            <a:r>
              <a:rPr lang="en-US" dirty="0"/>
              <a:t>Take the time to teach and give feedback</a:t>
            </a:r>
          </a:p>
          <a:p>
            <a:pPr lvl="1"/>
            <a:r>
              <a:rPr lang="en-US" dirty="0"/>
              <a:t>Increase responsibility or ownership</a:t>
            </a:r>
          </a:p>
          <a:p>
            <a:endParaRPr lang="en-US" dirty="0"/>
          </a:p>
        </p:txBody>
      </p:sp>
      <p:sp>
        <p:nvSpPr>
          <p:cNvPr id="4" name="TextBox 3"/>
          <p:cNvSpPr txBox="1"/>
          <p:nvPr/>
        </p:nvSpPr>
        <p:spPr>
          <a:xfrm rot="5400000">
            <a:off x="5069518" y="4226169"/>
            <a:ext cx="1981200" cy="307777"/>
          </a:xfrm>
          <a:prstGeom prst="rect">
            <a:avLst/>
          </a:prstGeom>
          <a:noFill/>
        </p:spPr>
        <p:txBody>
          <a:bodyPr wrap="square" rtlCol="0">
            <a:spAutoFit/>
          </a:bodyPr>
          <a:lstStyle/>
          <a:p>
            <a:r>
              <a:rPr lang="en-US" sz="1400" dirty="0" smtClean="0"/>
              <a:t>Credit: </a:t>
            </a:r>
            <a:r>
              <a:rPr lang="en-US" sz="1400" dirty="0" smtClean="0">
                <a:hlinkClick r:id="rId6"/>
              </a:rPr>
              <a:t>Suzie’s Farm</a:t>
            </a:r>
            <a:endParaRPr lang="en-US" sz="1400" dirty="0"/>
          </a:p>
        </p:txBody>
      </p:sp>
      <p:pic>
        <p:nvPicPr>
          <p:cNvPr id="4098"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28800" y="3389457"/>
            <a:ext cx="407743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96213841"/>
      </p:ext>
    </p:extLst>
  </p:cSld>
  <p:clrMapOvr>
    <a:masterClrMapping/>
  </p:clrMapOvr>
  <p:transition spd="slow" advTm="446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TIMING" val="|3.5|17.1"/>
</p:tagLst>
</file>

<file path=ppt/tags/tag11.xml><?xml version="1.0" encoding="utf-8"?>
<p:tagLst xmlns:a="http://schemas.openxmlformats.org/drawingml/2006/main" xmlns:r="http://schemas.openxmlformats.org/officeDocument/2006/relationships" xmlns:p="http://schemas.openxmlformats.org/presentationml/2006/main">
  <p:tag name="TIMING" val="|4.6|3.6"/>
</p:tagLst>
</file>

<file path=ppt/tags/tag12.xml><?xml version="1.0" encoding="utf-8"?>
<p:tagLst xmlns:a="http://schemas.openxmlformats.org/drawingml/2006/main" xmlns:r="http://schemas.openxmlformats.org/officeDocument/2006/relationships" xmlns:p="http://schemas.openxmlformats.org/presentationml/2006/main">
  <p:tag name="TIMING" val="|3.4"/>
</p:tagLst>
</file>

<file path=ppt/tags/tag13.xml><?xml version="1.0" encoding="utf-8"?>
<p:tagLst xmlns:a="http://schemas.openxmlformats.org/drawingml/2006/main" xmlns:r="http://schemas.openxmlformats.org/officeDocument/2006/relationships" xmlns:p="http://schemas.openxmlformats.org/presentationml/2006/main">
  <p:tag name="TIMING" val="|2.8"/>
</p:tagLst>
</file>

<file path=ppt/tags/tag14.xml><?xml version="1.0" encoding="utf-8"?>
<p:tagLst xmlns:a="http://schemas.openxmlformats.org/drawingml/2006/main" xmlns:r="http://schemas.openxmlformats.org/officeDocument/2006/relationships" xmlns:p="http://schemas.openxmlformats.org/presentationml/2006/main">
  <p:tag name="TIMING" val="|6.4"/>
</p:tagLst>
</file>

<file path=ppt/tags/tag15.xml><?xml version="1.0" encoding="utf-8"?>
<p:tagLst xmlns:a="http://schemas.openxmlformats.org/drawingml/2006/main" xmlns:r="http://schemas.openxmlformats.org/officeDocument/2006/relationships" xmlns:p="http://schemas.openxmlformats.org/presentationml/2006/main">
  <p:tag name="TIMING" val="|7.5|6.8"/>
</p:tagLst>
</file>

<file path=ppt/tags/tag16.xml><?xml version="1.0" encoding="utf-8"?>
<p:tagLst xmlns:a="http://schemas.openxmlformats.org/drawingml/2006/main" xmlns:r="http://schemas.openxmlformats.org/officeDocument/2006/relationships" xmlns:p="http://schemas.openxmlformats.org/presentationml/2006/main">
  <p:tag name="TIMING" val="|12|11.4|20.8|22.9"/>
</p:tagLst>
</file>

<file path=ppt/tags/tag17.xml><?xml version="1.0" encoding="utf-8"?>
<p:tagLst xmlns:a="http://schemas.openxmlformats.org/drawingml/2006/main" xmlns:r="http://schemas.openxmlformats.org/officeDocument/2006/relationships" xmlns:p="http://schemas.openxmlformats.org/presentationml/2006/main">
  <p:tag name="DVSECTIONID" val="Unk8vjtC9q0JAXtyxsX2O5"/>
  <p:tag name="TIMING" val="|9.5|18.6|17.8|22.4|18|20"/>
</p:tagLst>
</file>

<file path=ppt/tags/tag18.xml><?xml version="1.0" encoding="utf-8"?>
<p:tagLst xmlns:a="http://schemas.openxmlformats.org/drawingml/2006/main" xmlns:r="http://schemas.openxmlformats.org/officeDocument/2006/relationships" xmlns:p="http://schemas.openxmlformats.org/presentationml/2006/main">
  <p:tag name="DVSHAPEID" val="Rcuf4iZwLgLEPe9Eifdx3u"/>
</p:tagLst>
</file>

<file path=ppt/tags/tag19.xml><?xml version="1.0" encoding="utf-8"?>
<p:tagLst xmlns:a="http://schemas.openxmlformats.org/drawingml/2006/main" xmlns:r="http://schemas.openxmlformats.org/officeDocument/2006/relationships" xmlns:p="http://schemas.openxmlformats.org/presentationml/2006/main">
  <p:tag name="DVSHAPEID" val="uzParF19LzvJyR9qw266In"/>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20.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21.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2.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2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2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TIMING" val="|1.9|18"/>
</p:tagLst>
</file>

<file path=ppt/tags/tag7.xml><?xml version="1.0" encoding="utf-8"?>
<p:tagLst xmlns:a="http://schemas.openxmlformats.org/drawingml/2006/main" xmlns:r="http://schemas.openxmlformats.org/officeDocument/2006/relationships" xmlns:p="http://schemas.openxmlformats.org/presentationml/2006/main">
  <p:tag name="TIMING" val="|2.2|60.1"/>
</p:tagLst>
</file>

<file path=ppt/tags/tag8.xml><?xml version="1.0" encoding="utf-8"?>
<p:tagLst xmlns:a="http://schemas.openxmlformats.org/drawingml/2006/main" xmlns:r="http://schemas.openxmlformats.org/officeDocument/2006/relationships" xmlns:p="http://schemas.openxmlformats.org/presentationml/2006/main">
  <p:tag name="TIMING" val="|1.8|39.1"/>
</p:tagLst>
</file>

<file path=ppt/tags/tag9.xml><?xml version="1.0" encoding="utf-8"?>
<p:tagLst xmlns:a="http://schemas.openxmlformats.org/drawingml/2006/main" xmlns:r="http://schemas.openxmlformats.org/officeDocument/2006/relationships" xmlns:p="http://schemas.openxmlformats.org/presentationml/2006/main">
  <p:tag name="TIMING" val="|63|7.3"/>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3846</Words>
  <Application>Microsoft Office PowerPoint</Application>
  <PresentationFormat>On-screen Show (4:3)</PresentationFormat>
  <Paragraphs>240</Paragraphs>
  <Slides>22</Slides>
  <Notes>22</Notes>
  <HiddenSlides>5</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Cambria</vt:lpstr>
      <vt:lpstr>Georgia</vt:lpstr>
      <vt:lpstr>Times New Roman</vt:lpstr>
      <vt:lpstr>Wingdings</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Thinking Beyond  the First Year</vt:lpstr>
      <vt:lpstr>Objective</vt:lpstr>
      <vt:lpstr>Income Goal</vt:lpstr>
      <vt:lpstr>Labor and Personnel</vt:lpstr>
      <vt:lpstr>Labor and Retention</vt:lpstr>
      <vt:lpstr>Labor and Retention</vt:lpstr>
      <vt:lpstr>Labor and Retention</vt:lpstr>
      <vt:lpstr>Labor and Retention</vt:lpstr>
      <vt:lpstr>Grow as you gain experience</vt:lpstr>
      <vt:lpstr>Grow With Your Experience</vt:lpstr>
      <vt:lpstr>Grow With Your Experience</vt:lpstr>
      <vt:lpstr>Reinvest into farm</vt:lpstr>
      <vt:lpstr>Reinvestment</vt:lpstr>
      <vt:lpstr>Marketing and Market Development</vt:lpstr>
      <vt:lpstr>Marketing and Market Development</vt:lpstr>
      <vt:lpstr>Marketing and Market Development</vt:lpstr>
      <vt:lpstr>What to do when it hits the fan</vt:lpstr>
      <vt:lpstr>In the face of adversity…</vt:lpstr>
      <vt:lpstr>Summary</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2016-05-09T20:36:05Z</dcterms:modified>
</cp:coreProperties>
</file>