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34" r:id="rId2"/>
    <p:sldMasterId id="2147483746" r:id="rId3"/>
  </p:sldMasterIdLst>
  <p:notesMasterIdLst>
    <p:notesMasterId r:id="rId34"/>
  </p:notesMasterIdLst>
  <p:handoutMasterIdLst>
    <p:handoutMasterId r:id="rId35"/>
  </p:handoutMasterIdLst>
  <p:sldIdLst>
    <p:sldId id="596" r:id="rId4"/>
    <p:sldId id="527" r:id="rId5"/>
    <p:sldId id="549" r:id="rId6"/>
    <p:sldId id="551" r:id="rId7"/>
    <p:sldId id="552" r:id="rId8"/>
    <p:sldId id="554" r:id="rId9"/>
    <p:sldId id="555" r:id="rId10"/>
    <p:sldId id="556" r:id="rId11"/>
    <p:sldId id="557" r:id="rId12"/>
    <p:sldId id="559" r:id="rId13"/>
    <p:sldId id="560" r:id="rId14"/>
    <p:sldId id="561" r:id="rId15"/>
    <p:sldId id="563" r:id="rId16"/>
    <p:sldId id="567" r:id="rId17"/>
    <p:sldId id="566" r:id="rId18"/>
    <p:sldId id="568" r:id="rId19"/>
    <p:sldId id="570" r:id="rId20"/>
    <p:sldId id="571" r:id="rId21"/>
    <p:sldId id="572" r:id="rId22"/>
    <p:sldId id="573" r:id="rId23"/>
    <p:sldId id="574" r:id="rId24"/>
    <p:sldId id="576" r:id="rId25"/>
    <p:sldId id="594" r:id="rId26"/>
    <p:sldId id="579" r:id="rId27"/>
    <p:sldId id="581" r:id="rId28"/>
    <p:sldId id="578" r:id="rId29"/>
    <p:sldId id="583" r:id="rId30"/>
    <p:sldId id="595" r:id="rId31"/>
    <p:sldId id="528" r:id="rId32"/>
    <p:sldId id="597" r:id="rId3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76114" autoAdjust="0"/>
  </p:normalViewPr>
  <p:slideViewPr>
    <p:cSldViewPr>
      <p:cViewPr varScale="1">
        <p:scale>
          <a:sx n="64" d="100"/>
          <a:sy n="64" d="100"/>
        </p:scale>
        <p:origin x="706" y="67"/>
      </p:cViewPr>
      <p:guideLst>
        <p:guide orient="horz" pos="2160"/>
        <p:guide pos="2880"/>
      </p:guideLst>
    </p:cSldViewPr>
  </p:slideViewPr>
  <p:outlineViewPr>
    <p:cViewPr>
      <p:scale>
        <a:sx n="33" d="100"/>
        <a:sy n="33" d="100"/>
      </p:scale>
      <p:origin x="43" y="0"/>
    </p:cViewPr>
  </p:outlineViewPr>
  <p:notesTextViewPr>
    <p:cViewPr>
      <p:scale>
        <a:sx n="3" d="2"/>
        <a:sy n="3" d="2"/>
      </p:scale>
      <p:origin x="0" y="0"/>
    </p:cViewPr>
  </p:notesTextViewPr>
  <p:sorterViewPr>
    <p:cViewPr varScale="1">
      <p:scale>
        <a:sx n="1" d="1"/>
        <a:sy n="1" d="1"/>
      </p:scale>
      <p:origin x="0" y="-1315"/>
    </p:cViewPr>
  </p:sorterViewPr>
  <p:notesViewPr>
    <p:cSldViewPr>
      <p:cViewPr varScale="1">
        <p:scale>
          <a:sx n="66" d="100"/>
          <a:sy n="66" d="100"/>
        </p:scale>
        <p:origin x="1570"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pPr>
              <a:defRPr/>
            </a:pPr>
            <a:r>
              <a:rPr lang="en-US" dirty="0">
                <a:latin typeface="+mj-lt"/>
              </a:rPr>
              <a:t>Preparing a New Generation of Illinois </a:t>
            </a:r>
          </a:p>
          <a:p>
            <a:pPr>
              <a:defRPr/>
            </a:pPr>
            <a:r>
              <a:rPr lang="en-US" dirty="0">
                <a:latin typeface="+mj-lt"/>
              </a:rPr>
              <a:t>Fruit and Vegetable Farmers</a:t>
            </a:r>
          </a:p>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pPr>
              <a:defRPr/>
            </a:pPr>
            <a:r>
              <a:rPr lang="en-US" dirty="0">
                <a:latin typeface="+mj-lt"/>
              </a:rPr>
              <a:t>November 2015</a:t>
            </a:r>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C87E96A-D6EB-4CBD-8B1E-6F24C4A69491}" type="slidenum">
              <a:rPr lang="en-US" smtClean="0"/>
              <a:t>‹#›</a:t>
            </a:fld>
            <a:endParaRPr lang="en-US"/>
          </a:p>
        </p:txBody>
      </p:sp>
    </p:spTree>
    <p:extLst>
      <p:ext uri="{BB962C8B-B14F-4D97-AF65-F5344CB8AC3E}">
        <p14:creationId xmlns:p14="http://schemas.microsoft.com/office/powerpoint/2010/main" val="3160609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E71D9EC5-067D-45F6-ABDB-4F3E04851512}" type="datetimeFigureOut">
              <a:rPr lang="en-US"/>
              <a:pPr>
                <a:defRPr/>
              </a:pPr>
              <a:t>5/11/2016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5BAF89FC-7C99-4364-A6CD-C7CB907951A8}" type="slidenum">
              <a:rPr lang="en-US"/>
              <a:pPr>
                <a:defRPr/>
              </a:pPr>
              <a:t>‹#›</a:t>
            </a:fld>
            <a:endParaRPr lang="en-US"/>
          </a:p>
        </p:txBody>
      </p:sp>
    </p:spTree>
    <p:extLst>
      <p:ext uri="{BB962C8B-B14F-4D97-AF65-F5344CB8AC3E}">
        <p14:creationId xmlns:p14="http://schemas.microsoft.com/office/powerpoint/2010/main" val="1969502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380976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a:t>
            </a:r>
            <a:r>
              <a:rPr lang="en-US" dirty="0" err="1" smtClean="0"/>
              <a:t>MarketReady</a:t>
            </a:r>
            <a:r>
              <a:rPr lang="en-US" baseline="0" dirty="0" smtClean="0"/>
              <a:t> module that I want to introduce is on packaging.  This is something that you need to think through in advance, especially if your customers are used to receiving products that are packaged in an “industry standard” format.  For example, if a retailer is used to receiving trimmed broccoli heads packed in crushed ice in a waxed 5/8 bushel box, you are going to have to talk with that customer and decide whether or not your product needs to be packaged the same way, or whether you can meet the same quality and consistency benchmarks without that degree of packaging.  Do you know where to buy waxed boxes?  Plastic pints?  Clear clamshells?  Twist ties?  Bulk labels?  This website from the USDA Ag Marketing Service can help you figure out what “industry standard” is supposed to look like for the produce you are growing.</a:t>
            </a:r>
          </a:p>
          <a:p>
            <a:endParaRPr lang="en-US" baseline="0" dirty="0" smtClean="0"/>
          </a:p>
          <a:p>
            <a:r>
              <a:rPr lang="en-US" baseline="0" dirty="0" smtClean="0"/>
              <a:t>I know all this sounds like a big pain, but there are reasons that a particular packaging methodology becomes the industry standard.  It keeps the product in good shape, it transports well, it improves food safety, etc.  There are good reasons not to deliver mixed greens in scented garbage bags…</a:t>
            </a:r>
          </a:p>
          <a:p>
            <a:endParaRPr lang="en-US" baseline="0" dirty="0" smtClean="0"/>
          </a:p>
          <a:p>
            <a:r>
              <a:rPr lang="en-US" baseline="0" dirty="0" smtClean="0"/>
              <a:t>Also, good product packaging helps with your communication, record-keeping, and branding.  Not only can your packaging help to communicate things like lot number, variety, and sell by date, but a classy, consistent package can make you look much more professional.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10</a:t>
            </a:fld>
            <a:endParaRPr lang="en-US"/>
          </a:p>
        </p:txBody>
      </p:sp>
    </p:spTree>
    <p:extLst>
      <p:ext uri="{BB962C8B-B14F-4D97-AF65-F5344CB8AC3E}">
        <p14:creationId xmlns:p14="http://schemas.microsoft.com/office/powerpoint/2010/main" val="1671052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which of these egg cartons better communicates professionalism</a:t>
            </a:r>
            <a:r>
              <a:rPr lang="en-US" baseline="0" dirty="0" smtClean="0"/>
              <a:t> and therefore affects your likelihood of buying?  The one with the small Avery label and Microsoft clipart, or the full-color custom label that make Rebekah Grace look competitive with the other companies in the egg case?  Your packaging says a lot about your brand, and therefore you as a farmer.  As growers, we can get away with home-made websites and cobbled together marketing materials when we are handing the product to the consumer directly, but when there is an intermediary between the farmer and the person eating that product, we have to rely on packaging and labeling to tell our story.</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11</a:t>
            </a:fld>
            <a:endParaRPr lang="en-US"/>
          </a:p>
        </p:txBody>
      </p:sp>
    </p:spTree>
    <p:extLst>
      <p:ext uri="{BB962C8B-B14F-4D97-AF65-F5344CB8AC3E}">
        <p14:creationId xmlns:p14="http://schemas.microsoft.com/office/powerpoint/2010/main" val="1030667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that said, sometimes</a:t>
            </a:r>
            <a:r>
              <a:rPr lang="en-US" baseline="0" dirty="0" smtClean="0"/>
              <a:t> your customers do not need for you to go to the extent that the USDA standards dictate.  Maybe they want less packaging so they don’t have to open a bunch of bags or boxes, maybe they are going to repackage the product, maybe your packaging doesn’t fit in their cooler…  Whatever the reason, make sure that the format in which you deliver the product communicates to the customer that you are a professional willing to meet their needs without ever diluting your farm brand.</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12</a:t>
            </a:fld>
            <a:endParaRPr lang="en-US"/>
          </a:p>
        </p:txBody>
      </p:sp>
    </p:spTree>
    <p:extLst>
      <p:ext uri="{BB962C8B-B14F-4D97-AF65-F5344CB8AC3E}">
        <p14:creationId xmlns:p14="http://schemas.microsoft.com/office/powerpoint/2010/main" val="2604702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our </a:t>
            </a:r>
            <a:r>
              <a:rPr lang="en-US" dirty="0" err="1" smtClean="0"/>
              <a:t>MarketReady</a:t>
            </a:r>
            <a:r>
              <a:rPr lang="en-US" dirty="0" smtClean="0"/>
              <a:t> checklist on packaging:</a:t>
            </a:r>
          </a:p>
          <a:p>
            <a:endParaRPr lang="en-US" dirty="0" smtClean="0"/>
          </a:p>
          <a:p>
            <a:r>
              <a:rPr lang="en-US" dirty="0" smtClean="0"/>
              <a:t>[read</a:t>
            </a:r>
            <a:r>
              <a:rPr lang="en-US" baseline="0" dirty="0" smtClean="0"/>
              <a:t> bullets]</a:t>
            </a:r>
          </a:p>
          <a:p>
            <a:endParaRPr lang="en-US" baseline="0" dirty="0" smtClean="0"/>
          </a:p>
          <a:p>
            <a:r>
              <a:rPr lang="en-US" baseline="0" dirty="0" smtClean="0"/>
              <a:t>Regarding that last bullet, make sure you know how your products are received and stored in inventory before they are ever put before the end-consumer.  It’s hard to handle a pallet of bags, or a bag of boxes.  You get my drift…</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13</a:t>
            </a:fld>
            <a:endParaRPr lang="en-US"/>
          </a:p>
        </p:txBody>
      </p:sp>
    </p:spTree>
    <p:extLst>
      <p:ext uri="{BB962C8B-B14F-4D97-AF65-F5344CB8AC3E}">
        <p14:creationId xmlns:p14="http://schemas.microsoft.com/office/powerpoint/2010/main" val="1302637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Labeling generally goes hand-in-hand with packaging, and how those labels and packages</a:t>
            </a:r>
            <a:r>
              <a:rPr lang="en-US" baseline="0" dirty="0" smtClean="0"/>
              <a:t> look and work together as an item is going to go a long way to communicating your professionalism as a farmer-vendor.</a:t>
            </a:r>
          </a:p>
          <a:p>
            <a:endParaRPr lang="en-US" baseline="0" dirty="0" smtClean="0"/>
          </a:p>
          <a:p>
            <a:r>
              <a:rPr lang="en-US" dirty="0" smtClean="0"/>
              <a:t>In addition to maintaining your image and your brand, your labels serve to communicate information that is desirable</a:t>
            </a:r>
            <a:r>
              <a:rPr lang="en-US" baseline="0" dirty="0" smtClean="0"/>
              <a:t> to the consumer, and essential to the producer.  For example, your label may indicate that you are certified organic, which is important to some consumers, but it may also have a field or lot number, which really is of no concern to the consumer.  However, if you ever need to conduct a recall for food safety reasons, those lot number are going to become extremely important to you and your wholesale customers.  There’s no better way to ruin your reputation as a food provider than to get somebody sick with a food-borne illness.</a:t>
            </a:r>
          </a:p>
          <a:p>
            <a:endParaRPr lang="en-US" baseline="0" dirty="0" smtClean="0"/>
          </a:p>
          <a:p>
            <a:r>
              <a:rPr lang="en-US" dirty="0" smtClean="0"/>
              <a:t>Labels, including the</a:t>
            </a:r>
            <a:r>
              <a:rPr lang="en-US" baseline="0" dirty="0" smtClean="0"/>
              <a:t> ink, the paper it is printed on, and the adhesive that sticks it to your package,</a:t>
            </a:r>
            <a:r>
              <a:rPr lang="en-US" dirty="0" smtClean="0"/>
              <a:t> have to be able</a:t>
            </a:r>
            <a:r>
              <a:rPr lang="en-US" baseline="0" dirty="0" smtClean="0"/>
              <a:t> to withstand all sorts of conditions.  They may have to be able to withstand heat and humidity while they are in storage, sun and wind while they products are being packaged, and freezing cold or moisture as products are being stored or displayed.  If your label doesn’t look as good when the end consumer puts the product in their fridge as it did when you received it from the printer, then either you or the label are not doing your job.</a:t>
            </a:r>
          </a:p>
          <a:p>
            <a:endParaRPr lang="en-US" baseline="0" dirty="0" smtClean="0"/>
          </a:p>
          <a:p>
            <a:r>
              <a:rPr lang="en-US" baseline="0" dirty="0" smtClean="0"/>
              <a:t>So labels have to communicate a ton of information and maintain your brand, but be careful that the label is not doing this in an obtrusive way that obscures your product.</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14</a:t>
            </a:fld>
            <a:endParaRPr lang="en-US"/>
          </a:p>
        </p:txBody>
      </p:sp>
    </p:spTree>
    <p:extLst>
      <p:ext uri="{BB962C8B-B14F-4D97-AF65-F5344CB8AC3E}">
        <p14:creationId xmlns:p14="http://schemas.microsoft.com/office/powerpoint/2010/main" val="3490674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the sausages in this retail meat case each have two labels, and this can be a bit of an issue.  Sometimes</a:t>
            </a:r>
            <a:r>
              <a:rPr lang="en-US" baseline="0" dirty="0" smtClean="0"/>
              <a:t> the labels have duplicative information.  On the left, that nice full-color label already told me that these pork sausages were from Pike Valley Farm and are USDA certified organic.  Is there any way the variety and ingredients on the second label could have been included on the first, so as to eliminate the extra label?</a:t>
            </a:r>
          </a:p>
          <a:p>
            <a:endParaRPr lang="en-US" baseline="0" dirty="0" smtClean="0"/>
          </a:p>
          <a:p>
            <a:r>
              <a:rPr lang="en-US" baseline="0" dirty="0" smtClean="0"/>
              <a:t>On the right, an additional label is slapped crookedly on top of the original label.  Even though this may have been done intentionally so the processor’s stamp was still viewable, it makes the product look sloppy, and further obscures what is inside the package.  I would want to turn it over so I could get a good look at the product.</a:t>
            </a:r>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15</a:t>
            </a:fld>
            <a:endParaRPr lang="en-US"/>
          </a:p>
        </p:txBody>
      </p:sp>
    </p:spTree>
    <p:extLst>
      <p:ext uri="{BB962C8B-B14F-4D97-AF65-F5344CB8AC3E}">
        <p14:creationId xmlns:p14="http://schemas.microsoft.com/office/powerpoint/2010/main" val="4055549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there are things that labels must do, and must not do.  Our </a:t>
            </a:r>
            <a:r>
              <a:rPr lang="en-US" dirty="0" err="1" smtClean="0"/>
              <a:t>MarketReady</a:t>
            </a:r>
            <a:r>
              <a:rPr lang="en-US" baseline="0" dirty="0" smtClean="0"/>
              <a:t> checklist…</a:t>
            </a:r>
          </a:p>
          <a:p>
            <a:endParaRPr lang="en-US" baseline="0" dirty="0" smtClean="0"/>
          </a:p>
          <a:p>
            <a:r>
              <a:rPr lang="en-US" baseline="0" dirty="0" smtClean="0"/>
              <a:t>[read bullets]</a:t>
            </a:r>
          </a:p>
          <a:p>
            <a:endParaRPr lang="en-US" baseline="0" dirty="0" smtClean="0"/>
          </a:p>
          <a:p>
            <a:r>
              <a:rPr lang="en-US" baseline="0" dirty="0" smtClean="0"/>
              <a:t>And there is a very good point here, make sure that every person in your supply chain understands what all those fancy words on your labels mean.  If the retailer can’t explain what “grass-finished” means to the customer buying your steaks, or “certified naturally grown” means to the customer buying your tomatoes, that hurts your brand and may cost you a sale, which, who knows, may even cost you a long-term customer.</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16</a:t>
            </a:fld>
            <a:endParaRPr lang="en-US"/>
          </a:p>
        </p:txBody>
      </p:sp>
    </p:spTree>
    <p:extLst>
      <p:ext uri="{BB962C8B-B14F-4D97-AF65-F5344CB8AC3E}">
        <p14:creationId xmlns:p14="http://schemas.microsoft.com/office/powerpoint/2010/main" val="3605851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let’s touch on how to figure out what to charge your wholesale</a:t>
            </a:r>
            <a:r>
              <a:rPr lang="en-US" baseline="0" dirty="0" smtClean="0"/>
              <a:t> customers.</a:t>
            </a:r>
          </a:p>
          <a:p>
            <a:endParaRPr lang="en-US" baseline="0" dirty="0" smtClean="0"/>
          </a:p>
          <a:p>
            <a:r>
              <a:rPr lang="en-US" baseline="0" dirty="0" smtClean="0"/>
              <a:t>Standard retail pricing is very commonly based on margin, which is the markup the retailer is going to make on the wholesale cost from the farmer or supplier.  This can vary widely depending on the product.  Once they know their target margin and the wholesale cost, some quick division gets us their retail price.</a:t>
            </a:r>
          </a:p>
          <a:p>
            <a:endParaRPr lang="en-US" baseline="0" dirty="0" smtClean="0"/>
          </a:p>
          <a:p>
            <a:r>
              <a:rPr lang="en-US" baseline="0" dirty="0" smtClean="0"/>
              <a:t>A quick example: if a retailer wants 40% margin with asparagus, that means the wholesale food cost will represent 60% of the sticker price paid by the end-consumer.  So the wholesale food price, which is $1.73 per pound, divided by that 60%, gives us a sticker price of $2.89, which is what the consumer will see on the shelf.</a:t>
            </a:r>
          </a:p>
          <a:p>
            <a:endParaRPr lang="en-US" baseline="0" dirty="0" smtClean="0"/>
          </a:p>
          <a:p>
            <a:r>
              <a:rPr lang="en-US" baseline="0" dirty="0" smtClean="0"/>
              <a:t>All of this is important to you because you probably have a better idea of what retail price you want the end-consumer to pay because that is the pricing structure you are more familiar with.  Well, if you have an idea of what you think the end-consumer is willing to pay at the checkout line, and you know the intended margin by the retailer, this gives you a pretty good figure with which to start negotiated a wholesale price.</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17</a:t>
            </a:fld>
            <a:endParaRPr lang="en-US"/>
          </a:p>
        </p:txBody>
      </p:sp>
    </p:spTree>
    <p:extLst>
      <p:ext uri="{BB962C8B-B14F-4D97-AF65-F5344CB8AC3E}">
        <p14:creationId xmlns:p14="http://schemas.microsoft.com/office/powerpoint/2010/main" val="3051987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there such high margins built into retail</a:t>
            </a:r>
            <a:r>
              <a:rPr lang="en-US" baseline="0" dirty="0" smtClean="0"/>
              <a:t> prices?  Well, by taking ownership of your product, your customer also assumes many of the risks of “shrink” associated with keep that product in inventory.  If there is spoilage, theft, sales, or leftovers, your wholesale customer has to absorb that cost.  If you can prove that your product has a much lower risk of shrink that conventional product sourced from a large corporate supplier, that may give you some leverage to increase prices down the road.  However, don’t expect to impose frequent price increases on your wholesale customers.  You can do so on occasion and with good reason, but you certainly don’t want to give the impression that you’re gouging anyone.</a:t>
            </a:r>
          </a:p>
          <a:p>
            <a:endParaRPr lang="en-US" baseline="0" dirty="0" smtClean="0"/>
          </a:p>
          <a:p>
            <a:r>
              <a:rPr lang="en-US" baseline="0" dirty="0" smtClean="0"/>
              <a:t>It is not uncommon to see 30-50% margin built into retail store prices.  There are also so-called “loss leaders” with much lower margin, but they function to get people into the store. Think of the gallons of milk that are always in the back of the store so the consumer has to walk through all the other sections to get there.</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18</a:t>
            </a:fld>
            <a:endParaRPr lang="en-US"/>
          </a:p>
        </p:txBody>
      </p:sp>
    </p:spTree>
    <p:extLst>
      <p:ext uri="{BB962C8B-B14F-4D97-AF65-F5344CB8AC3E}">
        <p14:creationId xmlns:p14="http://schemas.microsoft.com/office/powerpoint/2010/main" val="850761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you’re selling eggs for $9-10 per dozen</a:t>
            </a:r>
            <a:r>
              <a:rPr lang="en-US" baseline="0" dirty="0" smtClean="0"/>
              <a:t> at farmers market in downtown Chicago (which is totally possible, by the way), should you expect to receive those same prices from a restaurant or retailer?  </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19</a:t>
            </a:fld>
            <a:endParaRPr lang="en-US"/>
          </a:p>
        </p:txBody>
      </p:sp>
    </p:spTree>
    <p:extLst>
      <p:ext uri="{BB962C8B-B14F-4D97-AF65-F5344CB8AC3E}">
        <p14:creationId xmlns:p14="http://schemas.microsoft.com/office/powerpoint/2010/main" val="267324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 folks, I’m Andy Larson, Local Food Systems and Small Farms</a:t>
            </a:r>
            <a:r>
              <a:rPr lang="en-US" baseline="0" dirty="0" smtClean="0"/>
              <a:t> Educator for University of Illinois Extension.  My colleague, Nathan Johanning, and I were charged with doing something of a dual-purpose presentation here, which would serve to reinforce some of the finer points of getting started in wholesale local foods marketing, but also provide a bit of a teaser to a larger-order marketing program we offer called </a:t>
            </a:r>
            <a:r>
              <a:rPr lang="en-US" baseline="0" dirty="0" err="1" smtClean="0"/>
              <a:t>MarketReady</a:t>
            </a:r>
            <a:r>
              <a:rPr lang="en-US" baseline="0" dirty="0" smtClean="0"/>
              <a:t>.  </a:t>
            </a:r>
            <a:r>
              <a:rPr lang="en-US" baseline="0" dirty="0" err="1" smtClean="0"/>
              <a:t>MarketReady</a:t>
            </a:r>
            <a:r>
              <a:rPr lang="en-US" baseline="0" dirty="0" smtClean="0"/>
              <a:t> was created by University of Kentucky’s Food Systems Innovation Center, all based in research pertaining to what restaurants, schools, and retailers need in order to do business efficiently with local food farmers and vendors.  We are currently revamping the program and plan to make it available again in 2016.</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dirty="0"/>
          </a:p>
        </p:txBody>
      </p:sp>
    </p:spTree>
    <p:extLst>
      <p:ext uri="{BB962C8B-B14F-4D97-AF65-F5344CB8AC3E}">
        <p14:creationId xmlns:p14="http://schemas.microsoft.com/office/powerpoint/2010/main" val="2984428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smtClean="0"/>
              <a:t>Probably not…</a:t>
            </a:r>
            <a:endParaRPr lang="en-US" dirty="0" smtClean="0"/>
          </a:p>
          <a:p>
            <a:endParaRPr lang="en-US" dirty="0" smtClean="0"/>
          </a:p>
          <a:p>
            <a:r>
              <a:rPr lang="en-US" dirty="0" smtClean="0"/>
              <a:t>Restaurants will</a:t>
            </a:r>
            <a:r>
              <a:rPr lang="en-US" baseline="0" dirty="0" smtClean="0"/>
              <a:t> still be expecting wholesale prices.  They try to keep cost of food low because they have to pay for staff, infrastructure, utilities, shrink, etc.  </a:t>
            </a:r>
          </a:p>
          <a:p>
            <a:endParaRPr lang="en-US" baseline="0" dirty="0" smtClean="0"/>
          </a:p>
          <a:p>
            <a:r>
              <a:rPr lang="en-US" baseline="0" dirty="0" smtClean="0"/>
              <a:t>Depending on their theme and format, some restaurants whose chefs and patrons are very committed to the idea of eating local may pay a premium for your product, and it certainly doesn’t hurt to test the waters.</a:t>
            </a:r>
          </a:p>
          <a:p>
            <a:endParaRPr lang="en-US" baseline="0" dirty="0" smtClean="0"/>
          </a:p>
          <a:p>
            <a:r>
              <a:rPr lang="en-US" baseline="0" dirty="0" smtClean="0"/>
              <a:t>However, when a chef is uncomfortable with your asking price, they may throw out what they would pay if they were buying from a food service warehouse.  Realistically, chefs are generally not asking you to meet or beat that price, but they are likely trying to get you to move a little closer so as not to dramatically drive up their cost per plate.  If the chef you are talking to will not move beyond the price from Sysco, maybe they aren’t that committed to sourcing local food.</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20</a:t>
            </a:fld>
            <a:endParaRPr lang="en-US"/>
          </a:p>
        </p:txBody>
      </p:sp>
    </p:spTree>
    <p:extLst>
      <p:ext uri="{BB962C8B-B14F-4D97-AF65-F5344CB8AC3E}">
        <p14:creationId xmlns:p14="http://schemas.microsoft.com/office/powerpoint/2010/main" val="1968484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earlier, please do not fail to account for marketing and transaction costs.  Your time has a value, or at least an opportunity</a:t>
            </a:r>
            <a:r>
              <a:rPr lang="en-US" baseline="0" dirty="0" smtClean="0"/>
              <a:t> cost.  If you were paying someone to deliver your products to restaurants, what would you pay them?  $10-15 an hour?  How many miles per gallon do you get with your diesel delivery truck?  Alternatively, what the IRS rate for per miles travel expenses?  I think it’s around $0.55 cents per mile at the moment.  The price you receive must cover not only your cost of production, but your marketing costs as well.  Otherwise you are losing money with every delivery you make, even if you don’t see it on the surface.  The cool thing about wholesale markets is that a product delivery and transaction can take place in 10-15 minutes, rather than the 4-6 hours you’d spend selling the same volume of product at a farmers market.</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21</a:t>
            </a:fld>
            <a:endParaRPr lang="en-US"/>
          </a:p>
        </p:txBody>
      </p:sp>
    </p:spTree>
    <p:extLst>
      <p:ext uri="{BB962C8B-B14F-4D97-AF65-F5344CB8AC3E}">
        <p14:creationId xmlns:p14="http://schemas.microsoft.com/office/powerpoint/2010/main" val="3689417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interest of time, I’m going to skip a few of our </a:t>
            </a:r>
            <a:r>
              <a:rPr lang="en-US" dirty="0" err="1" smtClean="0"/>
              <a:t>MarketReady</a:t>
            </a:r>
            <a:r>
              <a:rPr lang="en-US" dirty="0" smtClean="0"/>
              <a:t> checklists.</a:t>
            </a:r>
            <a:r>
              <a:rPr lang="en-US" baseline="0" dirty="0" smtClean="0"/>
              <a:t>  I think you are starting to get the idea of how those modules work.</a:t>
            </a:r>
          </a:p>
          <a:p>
            <a:endParaRPr lang="en-US" baseline="0" dirty="0" smtClean="0"/>
          </a:p>
          <a:p>
            <a:r>
              <a:rPr lang="en-US" baseline="0" dirty="0" smtClean="0"/>
              <a:t>Let’s move on to delivery.  It should come as no surprise to you that there more and less efficient ways to bring product to market.  There are pros and cons to each.  You Prius can’t move pallets onto loading docks, and your refrigerated box truck can’t get 55 miles to the gallon.  However, depending on your scale, you may already have a vehicle which can, with some careful planning, get your products satisfactorily, whereas a refrigerated box truck may be out of your financial reach for a while.  In that case, don’t let “perfect” get in the way of “good enough.”</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22</a:t>
            </a:fld>
            <a:endParaRPr lang="en-US"/>
          </a:p>
        </p:txBody>
      </p:sp>
    </p:spTree>
    <p:extLst>
      <p:ext uri="{BB962C8B-B14F-4D97-AF65-F5344CB8AC3E}">
        <p14:creationId xmlns:p14="http://schemas.microsoft.com/office/powerpoint/2010/main" val="452762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planning product deliveries,</a:t>
            </a:r>
            <a:r>
              <a:rPr lang="en-US" baseline="0" dirty="0" smtClean="0"/>
              <a:t> aim for consistency, so your customers can plan on you, and efficiency, so all your profit isn’t eaten up in marketing costs.</a:t>
            </a:r>
          </a:p>
          <a:p>
            <a:endParaRPr lang="en-US" baseline="0" dirty="0" smtClean="0"/>
          </a:p>
          <a:p>
            <a:r>
              <a:rPr lang="en-US" baseline="0" dirty="0" smtClean="0"/>
              <a:t>If you have several customers in one geographic area, start creating delivery routes with these deliveries grouped together in order to maximize the utility of your trip (maybe go do your grocery shopping, too).  Check in with your customers on occasion to make sure the timing is still working well for them.</a:t>
            </a:r>
          </a:p>
          <a:p>
            <a:endParaRPr lang="en-US" baseline="0" dirty="0" smtClean="0"/>
          </a:p>
          <a:p>
            <a:r>
              <a:rPr lang="en-US" baseline="0" dirty="0" smtClean="0"/>
              <a:t>If you have several neighboring farmers who are servicing the same wholesale customers, it could benefit all of you to work cooperatively and combine deliveries, paying a reasonable delivery fee to the person who actually owns the delivery vehicle.  Just make sure you branding and invoicing remain consistently high-quality with someone else delivering.</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23</a:t>
            </a:fld>
            <a:endParaRPr lang="en-US"/>
          </a:p>
        </p:txBody>
      </p:sp>
    </p:spTree>
    <p:extLst>
      <p:ext uri="{BB962C8B-B14F-4D97-AF65-F5344CB8AC3E}">
        <p14:creationId xmlns:p14="http://schemas.microsoft.com/office/powerpoint/2010/main" val="4239222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make a delivery, you need to provide an invoice.  Period.</a:t>
            </a:r>
            <a:r>
              <a:rPr lang="en-US" baseline="0" dirty="0" smtClean="0"/>
              <a:t>  There are not many restaurateurs or retailers who can keep in their head what they owe you even long enough to get back to their desk and write a check.  They have a TON of things to think about, and being a small farmer, your delivery is probably not the biggest one they’re worried about today.  As a matter of fact, many of them will not pay you right then and there.  Some would prefer to send you a check, or simply to pay you upon the next delivery.  Be aware of what your business can absorb in terms of accounts receivable, and come to an agreement on payment terms before you deliver the product to your customer.</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24</a:t>
            </a:fld>
            <a:endParaRPr lang="en-US"/>
          </a:p>
        </p:txBody>
      </p:sp>
    </p:spTree>
    <p:extLst>
      <p:ext uri="{BB962C8B-B14F-4D97-AF65-F5344CB8AC3E}">
        <p14:creationId xmlns:p14="http://schemas.microsoft.com/office/powerpoint/2010/main" val="4005721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 invoice doesn’t have to be fancy, but it does have to tell what was delivered, the amount owed, and contact information for remitting payment. It is very easy to download serviceable, customizable invoice templates from the web, and most word processing software even include them.</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25</a:t>
            </a:fld>
            <a:endParaRPr lang="en-US"/>
          </a:p>
        </p:txBody>
      </p:sp>
    </p:spTree>
    <p:extLst>
      <p:ext uri="{BB962C8B-B14F-4D97-AF65-F5344CB8AC3E}">
        <p14:creationId xmlns:p14="http://schemas.microsoft.com/office/powerpoint/2010/main" val="4053346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since you’ve already heard me harp</a:t>
            </a:r>
            <a:r>
              <a:rPr lang="en-US" baseline="0" dirty="0" smtClean="0"/>
              <a:t> on record-keeping, it should not surprise you when I encourage you to use good accounting software to create and record your farm invoices.  </a:t>
            </a:r>
            <a:r>
              <a:rPr lang="en-US" baseline="0" dirty="0" err="1" smtClean="0"/>
              <a:t>Quickbooks</a:t>
            </a:r>
            <a:r>
              <a:rPr lang="en-US" baseline="0" dirty="0" smtClean="0"/>
              <a:t> and Wave Accounting are pretty good, or you can move to something more farm-specific if it suits you better.  Another big benefit of these programs is they also keep track of what you are owed, so you know whether you need to be collecting payment for the last delivery with this one.</a:t>
            </a:r>
          </a:p>
          <a:p>
            <a:endParaRPr lang="en-US" baseline="0" dirty="0" smtClean="0"/>
          </a:p>
          <a:p>
            <a:r>
              <a:rPr lang="en-US" baseline="0" dirty="0" smtClean="0"/>
              <a:t>Once again, however, don’t let perfect get in the way of good enough.  If you and your customer are okay with little carbon copy receipt books, and you can both keep track of your accounts this way, good enough.</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26</a:t>
            </a:fld>
            <a:endParaRPr lang="en-US"/>
          </a:p>
        </p:txBody>
      </p:sp>
    </p:spTree>
    <p:extLst>
      <p:ext uri="{BB962C8B-B14F-4D97-AF65-F5344CB8AC3E}">
        <p14:creationId xmlns:p14="http://schemas.microsoft.com/office/powerpoint/2010/main" val="931097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one last </a:t>
            </a:r>
            <a:r>
              <a:rPr lang="en-US" dirty="0" err="1" smtClean="0"/>
              <a:t>MarketReady</a:t>
            </a:r>
            <a:r>
              <a:rPr lang="en-US" baseline="0" dirty="0" smtClean="0"/>
              <a:t> checklist for you, just for good measure.</a:t>
            </a:r>
          </a:p>
          <a:p>
            <a:endParaRPr lang="en-US" baseline="0" dirty="0" smtClean="0"/>
          </a:p>
          <a:p>
            <a:r>
              <a:rPr lang="en-US" baseline="0" dirty="0" smtClean="0"/>
              <a:t>[read bullets]</a:t>
            </a:r>
          </a:p>
          <a:p>
            <a:endParaRPr lang="en-US" baseline="0" dirty="0" smtClean="0"/>
          </a:p>
          <a:p>
            <a:r>
              <a:rPr lang="en-US" baseline="0" dirty="0" smtClean="0"/>
              <a:t>You don’t want to get into the situation where your buyers are losing track of what they owe you and you end up providing de facto credit for their inventory.  If you have not already, set up payment terms and stick by them.  If your customers are not paying promptly and completely, they’re probably not the type of customer you want to keep.</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27</a:t>
            </a:fld>
            <a:endParaRPr lang="en-US"/>
          </a:p>
        </p:txBody>
      </p:sp>
    </p:spTree>
    <p:extLst>
      <p:ext uri="{BB962C8B-B14F-4D97-AF65-F5344CB8AC3E}">
        <p14:creationId xmlns:p14="http://schemas.microsoft.com/office/powerpoint/2010/main" val="2767788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concludes our introduction</a:t>
            </a:r>
            <a:r>
              <a:rPr lang="en-US" baseline="0" dirty="0" smtClean="0"/>
              <a:t> to wholesale marketing in general and the </a:t>
            </a:r>
            <a:r>
              <a:rPr lang="en-US" baseline="0" dirty="0" err="1" smtClean="0"/>
              <a:t>MarketReady</a:t>
            </a:r>
            <a:r>
              <a:rPr lang="en-US" baseline="0" dirty="0" smtClean="0"/>
              <a:t> program in particular.  For emphasis, here are a few of the messages we want you to take home from this presentation:</a:t>
            </a:r>
          </a:p>
          <a:p>
            <a:pPr marL="232943" indent="-232943">
              <a:buFont typeface="+mj-lt"/>
              <a:buAutoNum type="arabicPeriod"/>
            </a:pPr>
            <a:r>
              <a:rPr lang="en-US" dirty="0" smtClean="0"/>
              <a:t>[read bullet] Communication is the foundation of your business relationship</a:t>
            </a:r>
            <a:r>
              <a:rPr lang="en-US" baseline="0" dirty="0" smtClean="0"/>
              <a:t> with wholesale buyers.  They need to know what you’re growing this season, what you have available this week, and what time you’re showing up with it today.  Don’t be a pest, but never let them feel out of the loop.</a:t>
            </a:r>
          </a:p>
          <a:p>
            <a:pPr marL="232943" indent="-232943">
              <a:buFont typeface="+mj-lt"/>
              <a:buAutoNum type="arabicPeriod"/>
            </a:pPr>
            <a:r>
              <a:rPr lang="en-US" baseline="0" dirty="0" smtClean="0"/>
              <a:t>[read bullet] Know the industry standard for packaging and grading, but also know what works best for you and your customers locally, as long as it stands up to the rigors of marketing</a:t>
            </a:r>
          </a:p>
          <a:p>
            <a:pPr marL="232943" indent="-232943">
              <a:buFont typeface="+mj-lt"/>
              <a:buAutoNum type="arabicPeriod"/>
            </a:pPr>
            <a:r>
              <a:rPr lang="en-US" baseline="0" dirty="0" smtClean="0"/>
              <a:t>[read bullet] You’ve put a lot of work into branding your farm and building your reputation for quality and professionalism, so make your label does your brand justice, while also providing the traceability you need to maintain food safety considerations.</a:t>
            </a:r>
          </a:p>
          <a:p>
            <a:pPr marL="232943" indent="-232943">
              <a:buFont typeface="+mj-lt"/>
              <a:buAutoNum type="arabicPeriod"/>
            </a:pPr>
            <a:r>
              <a:rPr lang="en-US" baseline="0" dirty="0" smtClean="0"/>
              <a:t>[read bullet] Pricing is a hard game to master, but you’ll get more comfortable as you come to understand all the considerations built into a pay price.  Don’t get too hung up on receiving farmers market prices if wholesalers can bring more to your bottom line by saving you time and increasing your sales volume.</a:t>
            </a:r>
          </a:p>
          <a:p>
            <a:pPr marL="232943" indent="-232943">
              <a:buFont typeface="+mj-lt"/>
              <a:buAutoNum type="arabicPeriod"/>
            </a:pPr>
            <a:r>
              <a:rPr lang="en-US" baseline="0" dirty="0" smtClean="0"/>
              <a:t>[read bullet] Invoicing may seem like just another aspect of record-keeping, but this one is particularly important because it gets you paid!  Come to agreement on payment terms, and consider a computerized way to keep track of it all.</a:t>
            </a:r>
          </a:p>
          <a:p>
            <a:pPr marL="232943" indent="-232943">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28</a:t>
            </a:fld>
            <a:endParaRPr lang="en-US"/>
          </a:p>
        </p:txBody>
      </p:sp>
    </p:spTree>
    <p:extLst>
      <p:ext uri="{BB962C8B-B14F-4D97-AF65-F5344CB8AC3E}">
        <p14:creationId xmlns:p14="http://schemas.microsoft.com/office/powerpoint/2010/main" val="307923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1987" name="Rectangle 25"/>
          <p:cNvSpPr>
            <a:spLocks noGrp="1" noChangeArrowheads="1"/>
          </p:cNvSpPr>
          <p:nvPr>
            <p:ph type="ftr" sz="quarter" idx="4"/>
          </p:nvPr>
        </p:nvSpPr>
        <p:spPr>
          <a:noFill/>
        </p:spPr>
        <p:txBody>
          <a:bodyPr/>
          <a:lstStyle/>
          <a:p>
            <a:r>
              <a:rPr lang="en-US" dirty="0" smtClean="0"/>
              <a:t>Microsoft Confidential</a:t>
            </a:r>
          </a:p>
        </p:txBody>
      </p:sp>
      <p:sp>
        <p:nvSpPr>
          <p:cNvPr id="41988" name="Rectangle 26"/>
          <p:cNvSpPr>
            <a:spLocks noGrp="1" noChangeArrowheads="1"/>
          </p:cNvSpPr>
          <p:nvPr>
            <p:ph type="sldNum" sz="quarter" idx="5"/>
          </p:nvPr>
        </p:nvSpPr>
        <p:spPr>
          <a:noFill/>
        </p:spPr>
        <p:txBody>
          <a:bodyPr/>
          <a:lstStyle/>
          <a:p>
            <a:fld id="{B2B44A5F-6CE4-493C-A0D7-6834FF76660C}" type="slidenum">
              <a:rPr lang="en-US" smtClean="0"/>
              <a:pPr/>
              <a:t>29</a:t>
            </a:fld>
            <a:endParaRPr lang="en-US" dirty="0" smtClean="0"/>
          </a:p>
        </p:txBody>
      </p:sp>
      <p:sp>
        <p:nvSpPr>
          <p:cNvPr id="41989" name="Rectangle 2"/>
          <p:cNvSpPr>
            <a:spLocks noGrp="1" noRot="1" noChangeAspect="1" noChangeArrowheads="1" noTextEdit="1"/>
          </p:cNvSpPr>
          <p:nvPr>
            <p:ph type="sldImg"/>
          </p:nvPr>
        </p:nvSpPr>
        <p:spPr>
          <a:xfrm>
            <a:off x="1181100" y="458788"/>
            <a:ext cx="4648200" cy="3486150"/>
          </a:xfrm>
          <a:ln/>
        </p:spPr>
      </p:sp>
      <p:sp>
        <p:nvSpPr>
          <p:cNvPr id="41990" name="Rectangle 3"/>
          <p:cNvSpPr>
            <a:spLocks noGrp="1" noChangeArrowheads="1"/>
          </p:cNvSpPr>
          <p:nvPr>
            <p:ph type="body" idx="1"/>
          </p:nvPr>
        </p:nvSpPr>
        <p:spPr>
          <a:xfrm>
            <a:off x="314325" y="4198943"/>
            <a:ext cx="6400800" cy="4630736"/>
          </a:xfrm>
          <a:noFill/>
          <a:ln/>
        </p:spPr>
        <p:txBody>
          <a:bodyPr/>
          <a:lstStyle/>
          <a:p>
            <a:pPr>
              <a:buFontTx/>
              <a:buNone/>
            </a:pPr>
            <a:r>
              <a:rPr lang="en-US" dirty="0" smtClean="0"/>
              <a:t>That’s it from me!  Thanks so much for your time and attention.  Please feel free to drop us a line if you have additional questions about wholesale</a:t>
            </a:r>
            <a:r>
              <a:rPr lang="en-US" baseline="0" dirty="0" smtClean="0"/>
              <a:t> marketing of local foods, or if you are interested in attending a </a:t>
            </a:r>
            <a:r>
              <a:rPr lang="en-US" baseline="0" dirty="0" err="1" smtClean="0"/>
              <a:t>MarketReady</a:t>
            </a:r>
            <a:r>
              <a:rPr lang="en-US" baseline="0" dirty="0" smtClean="0"/>
              <a:t> program.  Best of luck in your continued endeavors!</a:t>
            </a:r>
            <a:endParaRPr lang="en-US" dirty="0" smtClean="0"/>
          </a:p>
        </p:txBody>
      </p:sp>
    </p:spTree>
    <p:extLst>
      <p:ext uri="{BB962C8B-B14F-4D97-AF65-F5344CB8AC3E}">
        <p14:creationId xmlns:p14="http://schemas.microsoft.com/office/powerpoint/2010/main" val="135698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all certainly well aware that the demand for local food continues to grow.  But nowadays, household end-consumers</a:t>
            </a:r>
            <a:r>
              <a:rPr lang="en-US" baseline="0" dirty="0" smtClean="0"/>
              <a:t> are not the only buyers looking to get in on the action.  Restaurants, natural food stores, conventional groceries, even schools and institutions are looking to source locally-produced foodstuffs, with particular emphasis on fresh fruits and vegetables.  However, each of these larger-order markets comes with its own set of rules, expectations, and complications, not to mention updated food safety considerations coming down the pipe with the Food Safety Modernization Act.  So, each of these opportunities comes with new demands on your time, and they will require constant attention to satisfy their changing needs.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3</a:t>
            </a:fld>
            <a:endParaRPr lang="en-US"/>
          </a:p>
        </p:txBody>
      </p:sp>
    </p:spTree>
    <p:extLst>
      <p:ext uri="{BB962C8B-B14F-4D97-AF65-F5344CB8AC3E}">
        <p14:creationId xmlns:p14="http://schemas.microsoft.com/office/powerpoint/2010/main" val="1754057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30</a:t>
            </a:fld>
            <a:endParaRPr lang="en-US"/>
          </a:p>
        </p:txBody>
      </p:sp>
    </p:spTree>
    <p:extLst>
      <p:ext uri="{BB962C8B-B14F-4D97-AF65-F5344CB8AC3E}">
        <p14:creationId xmlns:p14="http://schemas.microsoft.com/office/powerpoint/2010/main" val="74332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lot of reasons that large-scale customers are getting into the local foods game, with a</a:t>
            </a:r>
            <a:r>
              <a:rPr lang="en-US" baseline="0" dirty="0" smtClean="0"/>
              <a:t> big one being that people are asking for them.  Where were these carrots grown?  What’s the story behind these microgreens?  Is the chicken local?</a:t>
            </a:r>
          </a:p>
          <a:p>
            <a:endParaRPr lang="en-US" baseline="0" dirty="0" smtClean="0"/>
          </a:p>
          <a:p>
            <a:r>
              <a:rPr lang="en-US" baseline="0" dirty="0" smtClean="0"/>
              <a:t>However, getting their hands on locally-grown product may be a new thing to many chefs, retailers, and school lunch planners.  They are very used to calling food service companies and supply houses, ordering a large quantity and diversity of products, and having them show up on their loading docks on neat pallets a day or two later.  This level of service, not to mention the low prices available through large-volume suppliers, is very hard for the local farmer to compete with.  And in many cases you probably shouldn’t try to compete on those characteristics.  You should compete on quality, on uniqueness, on personal relationships, and on the story your consumer gets to know.</a:t>
            </a:r>
          </a:p>
          <a:p>
            <a:endParaRPr lang="en-US" baseline="0" dirty="0" smtClean="0"/>
          </a:p>
          <a:p>
            <a:r>
              <a:rPr lang="en-US" baseline="0" dirty="0" smtClean="0"/>
              <a:t>Still, even though you have a different hook, and a dedicated consumer demand, you still have to be able to supply a volume of product that is going to keep those grocery store shelves or restaurant pantries stocked for a week or so.  You have to consider the traffic that your wholesale customer is going to experience on a daily or weekly basis, and continuously make sure that they can deliver on their promise of local product.  You need to make each other look good!</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4</a:t>
            </a:fld>
            <a:endParaRPr lang="en-US"/>
          </a:p>
        </p:txBody>
      </p:sp>
    </p:spTree>
    <p:extLst>
      <p:ext uri="{BB962C8B-B14F-4D97-AF65-F5344CB8AC3E}">
        <p14:creationId xmlns:p14="http://schemas.microsoft.com/office/powerpoint/2010/main" val="3129484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None of this is trying to convince</a:t>
            </a:r>
            <a:r>
              <a:rPr lang="en-US" baseline="0" dirty="0" smtClean="0"/>
              <a:t> you that you would be better off abandoning all your high-margin, direct-to-consumer markets.  If you can make $500-1000 at a bustling Saturday farmers market, or you live on a well-traveled road where people will frequent your farm stand, by all means keep these markets if they are providing the return you need.</a:t>
            </a:r>
          </a:p>
          <a:p>
            <a:endParaRPr lang="en-US" baseline="0" dirty="0" smtClean="0"/>
          </a:p>
          <a:p>
            <a:r>
              <a:rPr lang="en-US" baseline="0" dirty="0" smtClean="0"/>
              <a:t>That said, we would highly encourage you to make a very detailed accounting of what those direct-to-consumer markets are costing you, as well as what they are making for you.  Transaction costs are very real, and they can make or break the profitability of your marketing channels.  For example, the price of your time, packaging, fuel, and depreciation should be subtracted out from your take at the farmers market.  Labor, utilities, depreciation, and shrink should be rolled into your cost to operate a farm stand.  </a:t>
            </a:r>
          </a:p>
          <a:p>
            <a:endParaRPr lang="en-US" baseline="0" dirty="0" smtClean="0"/>
          </a:p>
          <a:p>
            <a:r>
              <a:rPr lang="en-US" baseline="0" dirty="0" smtClean="0"/>
              <a:t>If the profit picture doesn’t look quite so rosy once you are accounting for all your costs, and you currently have, or intend to have, way more supply than you are likely going to be able to move through direct-to-consumer outlets, then it’s time to start thinking about wholesale opportunities in your area where you can make up for lower sticker prices with time saved and volume sold.</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5</a:t>
            </a:fld>
            <a:endParaRPr lang="en-US"/>
          </a:p>
        </p:txBody>
      </p:sp>
    </p:spTree>
    <p:extLst>
      <p:ext uri="{BB962C8B-B14F-4D97-AF65-F5344CB8AC3E}">
        <p14:creationId xmlns:p14="http://schemas.microsoft.com/office/powerpoint/2010/main" val="173603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is the complete list of modules included in the original</a:t>
            </a:r>
            <a:r>
              <a:rPr lang="en-US" baseline="0" dirty="0" smtClean="0"/>
              <a:t> iteration of </a:t>
            </a:r>
            <a:r>
              <a:rPr lang="en-US" baseline="0" dirty="0" err="1" smtClean="0"/>
              <a:t>MarketReady</a:t>
            </a:r>
            <a:r>
              <a:rPr lang="en-US" baseline="0" dirty="0" smtClean="0"/>
              <a:t>.  Even though we are redoing the delivery of this curriculum, this list of topics will likely stay largely the same because they are all quite important.</a:t>
            </a:r>
          </a:p>
          <a:p>
            <a:endParaRPr lang="en-US" baseline="0" dirty="0" smtClean="0"/>
          </a:p>
          <a:p>
            <a:r>
              <a:rPr lang="en-US" baseline="0" dirty="0" smtClean="0"/>
              <a:t>However, since this is just a teaser, and we don’t want you to have to sit and listen to my voice on a recording for hours on end, we are just going to touch on a few of the high points that are particularly useful to emphasize in a class like this.</a:t>
            </a:r>
          </a:p>
          <a:p>
            <a:endParaRPr lang="en-US" baseline="0" dirty="0" smtClean="0"/>
          </a:p>
          <a:p>
            <a:r>
              <a:rPr lang="en-US" baseline="0" dirty="0" smtClean="0"/>
              <a:t>So today, we’re going to talk about communication, packaging, labeling, pricing, delivery, and invoicing.  And we’re going to try to do it in 30 minutes or less…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6</a:t>
            </a:fld>
            <a:endParaRPr lang="en-US"/>
          </a:p>
        </p:txBody>
      </p:sp>
    </p:spTree>
    <p:extLst>
      <p:ext uri="{BB962C8B-B14F-4D97-AF65-F5344CB8AC3E}">
        <p14:creationId xmlns:p14="http://schemas.microsoft.com/office/powerpoint/2010/main" val="197995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 creators of </a:t>
            </a:r>
            <a:r>
              <a:rPr lang="en-US" dirty="0" err="1" smtClean="0"/>
              <a:t>MarketReady</a:t>
            </a:r>
            <a:r>
              <a:rPr lang="en-US" baseline="0" dirty="0" smtClean="0"/>
              <a:t> did lots of surveys, interviews, and focus groups, and they ended up with some great quotations that nicely capture the perspectives of wholesale buyers looking to purchase local food products.  You will see examples of these quotations throughout the different modules.</a:t>
            </a:r>
          </a:p>
          <a:p>
            <a:endParaRPr lang="en-US" baseline="0" dirty="0" smtClean="0"/>
          </a:p>
          <a:p>
            <a:r>
              <a:rPr lang="en-US" baseline="0" dirty="0" smtClean="0"/>
              <a:t>All of these statements emphasize the absolute necessity for communication between the farmer and the buyer.  These types of relationships are a lot more work for the buyer than their other relationships with food service suppliers.  Think about how many farmers they would have to talk to get the same quantity and variety of product that they can get with one call to Sysco or Aramark.</a:t>
            </a:r>
          </a:p>
          <a:p>
            <a:endParaRPr lang="en-US" baseline="0" dirty="0" smtClean="0"/>
          </a:p>
          <a:p>
            <a:r>
              <a:rPr lang="en-US" baseline="0" dirty="0" smtClean="0"/>
              <a:t>Also, inventory and menu plans take time, and changes require some notice.  Your customers may need to print menus, make pricing labels, or enter new SKUs into their point-of-sale system.  It is essential to have an open line of communication with your wholesale customers, and to reach out on a very regular basis.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7</a:t>
            </a:fld>
            <a:endParaRPr lang="en-US"/>
          </a:p>
        </p:txBody>
      </p:sp>
    </p:spTree>
    <p:extLst>
      <p:ext uri="{BB962C8B-B14F-4D97-AF65-F5344CB8AC3E}">
        <p14:creationId xmlns:p14="http://schemas.microsoft.com/office/powerpoint/2010/main" val="355308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Especially as new</a:t>
            </a:r>
            <a:r>
              <a:rPr lang="en-US" baseline="0" dirty="0" smtClean="0"/>
              <a:t> farmers, most people in this course are not going to have the luxury to rest on their laurels and wait for chefs and retailers to call them.  You have to be the one to reach out.  Cold calls can certainly work, but it is even better if you can get an introduction from someone with whom that chef or retailer already has a good business relationship.  Networking is important, and having experienced peers that will vouch for you with potential customers goes a long way.</a:t>
            </a:r>
          </a:p>
          <a:p>
            <a:endParaRPr lang="en-US" baseline="0" dirty="0" smtClean="0"/>
          </a:p>
          <a:p>
            <a:r>
              <a:rPr lang="en-US" baseline="0" dirty="0" smtClean="0"/>
              <a:t>It is best to call the customer at a time when they are not crazy busy, and you have to have the information they need in order to form a business relationship.  For example, if you want to reach a chef, it is best to call or visit between the lunch rush and the dinner rush.  You need to anticipate their questions, and have answers readily available.  When can you stop by with samples?  What quantity do you have available?  Which varieties?  For how many weeks?  At what price? Is there a discount for larger orders?  When can you deliver?  How is the product packaged?  What are they payment terms?  How far in advance do you need the order?  If all of these things can get set up with one or two interactions, and you can get the terms in black and white with a sales agreement, you are going to look very professional and very capable right from the outset.  Now you just need to deliver on your promises!</a:t>
            </a:r>
          </a:p>
          <a:p>
            <a:endParaRPr lang="en-US" baseline="0" dirty="0" smtClean="0"/>
          </a:p>
          <a:p>
            <a:r>
              <a:rPr lang="en-US" baseline="0" dirty="0" smtClean="0"/>
              <a:t>By the way, it never hurts to call a potential customer before you even have product to sell them.  Let them know what you will be growing and that you would like to call them when the season begins.  Ask when and how they would like communications from you.  Ask them if they are looking for a particular product or variety you could grow for them.  Start providing better-than-expected customer service long before you ever have your first sale.  Look at this as an initial investment in a long-term business relationship.</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8</a:t>
            </a:fld>
            <a:endParaRPr lang="en-US"/>
          </a:p>
        </p:txBody>
      </p:sp>
    </p:spTree>
    <p:extLst>
      <p:ext uri="{BB962C8B-B14F-4D97-AF65-F5344CB8AC3E}">
        <p14:creationId xmlns:p14="http://schemas.microsoft.com/office/powerpoint/2010/main" val="70410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hallmark of the current iteration of </a:t>
            </a:r>
            <a:r>
              <a:rPr lang="en-US" dirty="0" err="1" smtClean="0"/>
              <a:t>Market</a:t>
            </a:r>
            <a:r>
              <a:rPr lang="en-US" baseline="0" dirty="0" err="1" smtClean="0"/>
              <a:t>Ready</a:t>
            </a:r>
            <a:r>
              <a:rPr lang="en-US" baseline="0" dirty="0" smtClean="0"/>
              <a:t> is a checklist at the end of each module re-emphasizing some of the most important points.</a:t>
            </a:r>
          </a:p>
          <a:p>
            <a:endParaRPr lang="en-US" baseline="0" dirty="0" smtClean="0"/>
          </a:p>
          <a:p>
            <a:r>
              <a:rPr lang="en-US" dirty="0" smtClean="0"/>
              <a:t>[read</a:t>
            </a:r>
            <a:r>
              <a:rPr lang="en-US" baseline="0" dirty="0" smtClean="0"/>
              <a:t> bullet points]</a:t>
            </a:r>
          </a:p>
          <a:p>
            <a:endParaRPr lang="en-US" baseline="0" dirty="0" smtClean="0"/>
          </a:p>
          <a:p>
            <a:r>
              <a:rPr lang="en-US" baseline="0" dirty="0" smtClean="0"/>
              <a:t>The one thing I’d like to harp on is knowing the BEST WAY to reach your customer.  We have a dizzying array of communication methodologies that people have access to nowadays.  You and your customer have to come to some sort of agreement on which of these channels works best for you, and how often you expect to receive communication.  For example, I have one chef that prefers to communicate with me by text message, and another that tends to call at 10pm the night before the delivery.  One of those works well for me, the other one I am trying to train.  I have a retail store that communicates via email, and another that likes to send me private messages on Facebook.  Four customers, four different ways they prefer to communicate, if and when they remember to communicate.  I’m not saying this is a good thing, either.  It’s great to develop a communication routine with your wholesale customers, but it’s even better if you can harmonize that routine and that communication channel so it is much easier to keep track of all your customers.</a:t>
            </a:r>
            <a:endParaRPr lang="en-US" dirty="0"/>
          </a:p>
        </p:txBody>
      </p:sp>
      <p:sp>
        <p:nvSpPr>
          <p:cNvPr id="4" name="Slide Number Placeholder 3"/>
          <p:cNvSpPr>
            <a:spLocks noGrp="1"/>
          </p:cNvSpPr>
          <p:nvPr>
            <p:ph type="sldNum" sz="quarter" idx="10"/>
          </p:nvPr>
        </p:nvSpPr>
        <p:spPr/>
        <p:txBody>
          <a:bodyPr/>
          <a:lstStyle/>
          <a:p>
            <a:pPr>
              <a:defRPr/>
            </a:pPr>
            <a:fld id="{5BAF89FC-7C99-4364-A6CD-C7CB907951A8}" type="slidenum">
              <a:rPr lang="en-US" smtClean="0"/>
              <a:pPr>
                <a:defRPr/>
              </a:pPr>
              <a:t>9</a:t>
            </a:fld>
            <a:endParaRPr lang="en-US"/>
          </a:p>
        </p:txBody>
      </p:sp>
    </p:spTree>
    <p:extLst>
      <p:ext uri="{BB962C8B-B14F-4D97-AF65-F5344CB8AC3E}">
        <p14:creationId xmlns:p14="http://schemas.microsoft.com/office/powerpoint/2010/main" val="3739937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5110163"/>
            <a:ext cx="19383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a:lvl1pPr>
          </a:lstStyle>
          <a:p>
            <a:pPr>
              <a:defRPr/>
            </a:pPr>
            <a:endParaRPr lang="en-US"/>
          </a:p>
        </p:txBody>
      </p:sp>
      <p:sp>
        <p:nvSpPr>
          <p:cNvPr id="9" name="Footer Placeholder 11"/>
          <p:cNvSpPr>
            <a:spLocks noGrp="1"/>
          </p:cNvSpPr>
          <p:nvPr>
            <p:ph type="ftr" sz="quarter" idx="15"/>
          </p:nvPr>
        </p:nvSpPr>
        <p:spPr/>
        <p:txBody>
          <a:bodyPr/>
          <a:lstStyle>
            <a:lvl1pPr>
              <a:defRPr b="1" dirty="0" smtClean="0">
                <a:solidFill>
                  <a:schemeClr val="accent3">
                    <a:lumMod val="75000"/>
                  </a:schemeClr>
                </a:solidFill>
              </a:defRPr>
            </a:lvl1pPr>
          </a:lstStyle>
          <a:p>
            <a:pPr>
              <a:defRPr/>
            </a:pPr>
            <a:endParaRPr lang="en-US"/>
          </a:p>
        </p:txBody>
      </p:sp>
      <p:sp>
        <p:nvSpPr>
          <p:cNvPr id="11" name="Slide Number Placeholder 12"/>
          <p:cNvSpPr>
            <a:spLocks noGrp="1"/>
          </p:cNvSpPr>
          <p:nvPr>
            <p:ph type="sldNum" sz="quarter" idx="16"/>
          </p:nvPr>
        </p:nvSpPr>
        <p:spPr/>
        <p:txBody>
          <a:bodyPr/>
          <a:lstStyle>
            <a:lvl1pPr>
              <a:defRPr/>
            </a:lvl1p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39335287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4816BA8-E270-460B-B121-B36641DF0043}" type="slidenum">
              <a:rPr lang="en-US" smtClean="0"/>
              <a:pPr>
                <a:defRPr/>
              </a:pPr>
              <a:t>‹#›</a:t>
            </a:fld>
            <a:endParaRPr lang="en-US"/>
          </a:p>
        </p:txBody>
      </p:sp>
    </p:spTree>
    <p:extLst>
      <p:ext uri="{BB962C8B-B14F-4D97-AF65-F5344CB8AC3E}">
        <p14:creationId xmlns:p14="http://schemas.microsoft.com/office/powerpoint/2010/main" val="3053389950"/>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6DA260D-C24B-4EAF-97AE-58CC5A3503F3}" type="slidenum">
              <a:rPr lang="en-US" smtClean="0"/>
              <a:pPr>
                <a:defRPr/>
              </a:pPr>
              <a:t>‹#›</a:t>
            </a:fld>
            <a:endParaRPr lang="en-US"/>
          </a:p>
        </p:txBody>
      </p:sp>
    </p:spTree>
    <p:extLst>
      <p:ext uri="{BB962C8B-B14F-4D97-AF65-F5344CB8AC3E}">
        <p14:creationId xmlns:p14="http://schemas.microsoft.com/office/powerpoint/2010/main" val="1869149548"/>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smtClean="0"/>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4098013930"/>
      </p:ext>
    </p:extLst>
  </p:cSld>
  <p:clrMapOvr>
    <a:masterClrMapping/>
  </p:clrMapOvr>
  <p:transition spd="slow">
    <p:wipe dir="d"/>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5" y="1"/>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4"/>
            <a:ext cx="2819400" cy="9173031"/>
          </a:xfrm>
          <a:prstGeom prst="rect">
            <a:avLst/>
          </a:prstGeom>
        </p:spPr>
      </p:pic>
      <p:sp>
        <p:nvSpPr>
          <p:cNvPr id="2" name="Title 1"/>
          <p:cNvSpPr>
            <a:spLocks noGrp="1"/>
          </p:cNvSpPr>
          <p:nvPr>
            <p:ph type="title" hasCustomPrompt="1"/>
          </p:nvPr>
        </p:nvSpPr>
        <p:spPr>
          <a:xfrm>
            <a:off x="4572000" y="3048001"/>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E79C15-A018-BA44-8250-8A15D4ECE290}" type="slidenum">
              <a:rPr lang="en-US" smtClean="0"/>
              <a:pPr>
                <a:defRPr/>
              </a:pPr>
              <a:t>‹#›</a:t>
            </a:fld>
            <a:endParaRPr lang="en-US"/>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extLst>
      <p:ext uri="{BB962C8B-B14F-4D97-AF65-F5344CB8AC3E}">
        <p14:creationId xmlns:p14="http://schemas.microsoft.com/office/powerpoint/2010/main" val="40532798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4799513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126F0C-2F90-4021-BDC4-7CE356096FDA}" type="slidenum">
              <a:rPr lang="en-US" smtClean="0"/>
              <a:pPr>
                <a:defRPr/>
              </a:pPr>
              <a:t>‹#›</a:t>
            </a:fld>
            <a:endParaRPr lang="en-US"/>
          </a:p>
        </p:txBody>
      </p:sp>
    </p:spTree>
    <p:extLst>
      <p:ext uri="{BB962C8B-B14F-4D97-AF65-F5344CB8AC3E}">
        <p14:creationId xmlns:p14="http://schemas.microsoft.com/office/powerpoint/2010/main" val="1343823409"/>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410136117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A0579E7-8F96-4AC8-AEA6-108B55C5559D}" type="slidenum">
              <a:rPr lang="en-US" smtClean="0"/>
              <a:pPr>
                <a:defRPr/>
              </a:pPr>
              <a:t>‹#›</a:t>
            </a:fld>
            <a:endParaRPr lang="en-US"/>
          </a:p>
        </p:txBody>
      </p:sp>
    </p:spTree>
    <p:extLst>
      <p:ext uri="{BB962C8B-B14F-4D97-AF65-F5344CB8AC3E}">
        <p14:creationId xmlns:p14="http://schemas.microsoft.com/office/powerpoint/2010/main" val="134253314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54A8DBC-A07E-4438-933E-CC7D89C7E0A2}" type="slidenum">
              <a:rPr lang="en-US" smtClean="0"/>
              <a:pPr>
                <a:defRPr/>
              </a:pPr>
              <a:t>‹#›</a:t>
            </a:fld>
            <a:endParaRPr lang="en-US"/>
          </a:p>
        </p:txBody>
      </p:sp>
    </p:spTree>
    <p:extLst>
      <p:ext uri="{BB962C8B-B14F-4D97-AF65-F5344CB8AC3E}">
        <p14:creationId xmlns:p14="http://schemas.microsoft.com/office/powerpoint/2010/main" val="1136924999"/>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4816BA8-E270-460B-B121-B36641DF0043}" type="slidenum">
              <a:rPr lang="en-US" smtClean="0"/>
              <a:pPr>
                <a:defRPr/>
              </a:pPr>
              <a:t>‹#›</a:t>
            </a:fld>
            <a:endParaRPr lang="en-US"/>
          </a:p>
        </p:txBody>
      </p:sp>
    </p:spTree>
    <p:extLst>
      <p:ext uri="{BB962C8B-B14F-4D97-AF65-F5344CB8AC3E}">
        <p14:creationId xmlns:p14="http://schemas.microsoft.com/office/powerpoint/2010/main" val="1517280019"/>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smtClean="0"/>
            </a:lvl1pPr>
          </a:lstStyle>
          <a:p>
            <a:pPr>
              <a:defRPr/>
            </a:pPr>
            <a:endParaRPr lang="en-US"/>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27012056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6DA260D-C24B-4EAF-97AE-58CC5A3503F3}" type="slidenum">
              <a:rPr lang="en-US" smtClean="0"/>
              <a:pPr>
                <a:defRPr/>
              </a:pPr>
              <a:t>‹#›</a:t>
            </a:fld>
            <a:endParaRPr lang="en-US"/>
          </a:p>
        </p:txBody>
      </p:sp>
    </p:spTree>
    <p:extLst>
      <p:ext uri="{BB962C8B-B14F-4D97-AF65-F5344CB8AC3E}">
        <p14:creationId xmlns:p14="http://schemas.microsoft.com/office/powerpoint/2010/main" val="4176981373"/>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DDE650-D15B-40D7-A07C-9A86978EB08F}" type="slidenum">
              <a:rPr lang="en-US" smtClean="0"/>
              <a:pPr>
                <a:defRPr/>
              </a:pPr>
              <a:t>‹#›</a:t>
            </a:fld>
            <a:endParaRPr lang="en-US"/>
          </a:p>
        </p:txBody>
      </p:sp>
    </p:spTree>
    <p:extLst>
      <p:ext uri="{BB962C8B-B14F-4D97-AF65-F5344CB8AC3E}">
        <p14:creationId xmlns:p14="http://schemas.microsoft.com/office/powerpoint/2010/main" val="2777879368"/>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4F3325-5734-409A-B702-3D77C89D92FC}" type="slidenum">
              <a:rPr lang="en-US" smtClean="0"/>
              <a:pPr>
                <a:defRPr/>
              </a:pPr>
              <a:t>‹#›</a:t>
            </a:fld>
            <a:endParaRPr lang="en-US"/>
          </a:p>
        </p:txBody>
      </p:sp>
    </p:spTree>
    <p:extLst>
      <p:ext uri="{BB962C8B-B14F-4D97-AF65-F5344CB8AC3E}">
        <p14:creationId xmlns:p14="http://schemas.microsoft.com/office/powerpoint/2010/main" val="3185081717"/>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1BBB28-623B-4102-9C5D-C1292EE128A1}" type="slidenum">
              <a:rPr lang="en-US" smtClean="0"/>
              <a:pPr>
                <a:defRPr/>
              </a:pPr>
              <a:t>‹#›</a:t>
            </a:fld>
            <a:endParaRPr lang="en-US"/>
          </a:p>
        </p:txBody>
      </p:sp>
    </p:spTree>
    <p:extLst>
      <p:ext uri="{BB962C8B-B14F-4D97-AF65-F5344CB8AC3E}">
        <p14:creationId xmlns:p14="http://schemas.microsoft.com/office/powerpoint/2010/main" val="3850922211"/>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BCE9CCC-6A89-46F0-939E-F1C5F793C61D}" type="datetimeFigureOut">
              <a:rPr lang="en-US" smtClean="0"/>
              <a:pPr>
                <a:defRPr/>
              </a:pPr>
              <a:t>5/11/2016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053F94-FDD6-4BDC-9F4E-68A3F305FAE8}" type="slidenum">
              <a:rPr lang="en-US" smtClean="0"/>
              <a:pPr>
                <a:defRPr/>
              </a:pPr>
              <a:t>‹#›</a:t>
            </a:fld>
            <a:endParaRPr lang="en-US" dirty="0"/>
          </a:p>
        </p:txBody>
      </p:sp>
    </p:spTree>
    <p:extLst>
      <p:ext uri="{BB962C8B-B14F-4D97-AF65-F5344CB8AC3E}">
        <p14:creationId xmlns:p14="http://schemas.microsoft.com/office/powerpoint/2010/main" val="1804151071"/>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230519221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126F0C-2F90-4021-BDC4-7CE356096FDA}" type="slidenum">
              <a:rPr lang="en-US" smtClean="0"/>
              <a:pPr>
                <a:defRPr/>
              </a:pPr>
              <a:t>‹#›</a:t>
            </a:fld>
            <a:endParaRPr lang="en-US"/>
          </a:p>
        </p:txBody>
      </p:sp>
    </p:spTree>
    <p:extLst>
      <p:ext uri="{BB962C8B-B14F-4D97-AF65-F5344CB8AC3E}">
        <p14:creationId xmlns:p14="http://schemas.microsoft.com/office/powerpoint/2010/main" val="3622159131"/>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412224590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A0579E7-8F96-4AC8-AEA6-108B55C5559D}" type="slidenum">
              <a:rPr lang="en-US" smtClean="0"/>
              <a:pPr>
                <a:defRPr/>
              </a:pPr>
              <a:t>‹#›</a:t>
            </a:fld>
            <a:endParaRPr lang="en-US"/>
          </a:p>
        </p:txBody>
      </p:sp>
    </p:spTree>
    <p:extLst>
      <p:ext uri="{BB962C8B-B14F-4D97-AF65-F5344CB8AC3E}">
        <p14:creationId xmlns:p14="http://schemas.microsoft.com/office/powerpoint/2010/main" val="1801285888"/>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54A8DBC-A07E-4438-933E-CC7D89C7E0A2}" type="slidenum">
              <a:rPr lang="en-US" smtClean="0"/>
              <a:pPr>
                <a:defRPr/>
              </a:pPr>
              <a:t>‹#›</a:t>
            </a:fld>
            <a:endParaRPr lang="en-US"/>
          </a:p>
        </p:txBody>
      </p:sp>
    </p:spTree>
    <p:extLst>
      <p:ext uri="{BB962C8B-B14F-4D97-AF65-F5344CB8AC3E}">
        <p14:creationId xmlns:p14="http://schemas.microsoft.com/office/powerpoint/2010/main" val="4061784135"/>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126F0C-2F90-4021-BDC4-7CE356096FDA}" type="slidenum">
              <a:rPr lang="en-US" smtClean="0"/>
              <a:pPr>
                <a:defRPr/>
              </a:pPr>
              <a:t>‹#›</a:t>
            </a:fld>
            <a:endParaRPr lang="en-US"/>
          </a:p>
        </p:txBody>
      </p:sp>
    </p:spTree>
    <p:extLst>
      <p:ext uri="{BB962C8B-B14F-4D97-AF65-F5344CB8AC3E}">
        <p14:creationId xmlns:p14="http://schemas.microsoft.com/office/powerpoint/2010/main" val="1621126359"/>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4816BA8-E270-460B-B121-B36641DF0043}" type="slidenum">
              <a:rPr lang="en-US" smtClean="0"/>
              <a:pPr>
                <a:defRPr/>
              </a:pPr>
              <a:t>‹#›</a:t>
            </a:fld>
            <a:endParaRPr lang="en-US"/>
          </a:p>
        </p:txBody>
      </p:sp>
    </p:spTree>
    <p:extLst>
      <p:ext uri="{BB962C8B-B14F-4D97-AF65-F5344CB8AC3E}">
        <p14:creationId xmlns:p14="http://schemas.microsoft.com/office/powerpoint/2010/main" val="686506711"/>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6DA260D-C24B-4EAF-97AE-58CC5A3503F3}" type="slidenum">
              <a:rPr lang="en-US" smtClean="0"/>
              <a:pPr>
                <a:defRPr/>
              </a:pPr>
              <a:t>‹#›</a:t>
            </a:fld>
            <a:endParaRPr lang="en-US"/>
          </a:p>
        </p:txBody>
      </p:sp>
    </p:spTree>
    <p:extLst>
      <p:ext uri="{BB962C8B-B14F-4D97-AF65-F5344CB8AC3E}">
        <p14:creationId xmlns:p14="http://schemas.microsoft.com/office/powerpoint/2010/main" val="2050095373"/>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DDE650-D15B-40D7-A07C-9A86978EB08F}" type="slidenum">
              <a:rPr lang="en-US" smtClean="0"/>
              <a:pPr>
                <a:defRPr/>
              </a:pPr>
              <a:t>‹#›</a:t>
            </a:fld>
            <a:endParaRPr lang="en-US"/>
          </a:p>
        </p:txBody>
      </p:sp>
    </p:spTree>
    <p:extLst>
      <p:ext uri="{BB962C8B-B14F-4D97-AF65-F5344CB8AC3E}">
        <p14:creationId xmlns:p14="http://schemas.microsoft.com/office/powerpoint/2010/main" val="938623797"/>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4F3325-5734-409A-B702-3D77C89D92FC}" type="slidenum">
              <a:rPr lang="en-US" smtClean="0"/>
              <a:pPr>
                <a:defRPr/>
              </a:pPr>
              <a:t>‹#›</a:t>
            </a:fld>
            <a:endParaRPr lang="en-US"/>
          </a:p>
        </p:txBody>
      </p:sp>
    </p:spTree>
    <p:extLst>
      <p:ext uri="{BB962C8B-B14F-4D97-AF65-F5344CB8AC3E}">
        <p14:creationId xmlns:p14="http://schemas.microsoft.com/office/powerpoint/2010/main" val="2512738530"/>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1BBB28-623B-4102-9C5D-C1292EE128A1}" type="slidenum">
              <a:rPr lang="en-US" smtClean="0"/>
              <a:pPr>
                <a:defRPr/>
              </a:pPr>
              <a:t>‹#›</a:t>
            </a:fld>
            <a:endParaRPr lang="en-US"/>
          </a:p>
        </p:txBody>
      </p:sp>
    </p:spTree>
    <p:extLst>
      <p:ext uri="{BB962C8B-B14F-4D97-AF65-F5344CB8AC3E}">
        <p14:creationId xmlns:p14="http://schemas.microsoft.com/office/powerpoint/2010/main" val="29169646"/>
      </p:ext>
    </p:extLst>
  </p:cSld>
  <p:clrMapOvr>
    <a:masterClrMapping/>
  </p:clrMapOvr>
  <p:transition spd="slow">
    <p:wipe dir="d"/>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BCE9CCC-6A89-46F0-939E-F1C5F793C61D}" type="datetimeFigureOut">
              <a:rPr lang="en-US" smtClean="0"/>
              <a:pPr>
                <a:defRPr/>
              </a:pPr>
              <a:t>5/11/2016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053F94-FDD6-4BDC-9F4E-68A3F305FAE8}" type="slidenum">
              <a:rPr lang="en-US" smtClean="0"/>
              <a:pPr>
                <a:defRPr/>
              </a:pPr>
              <a:t>‹#›</a:t>
            </a:fld>
            <a:endParaRPr lang="en-US" dirty="0"/>
          </a:p>
        </p:txBody>
      </p:sp>
    </p:spTree>
    <p:extLst>
      <p:ext uri="{BB962C8B-B14F-4D97-AF65-F5344CB8AC3E}">
        <p14:creationId xmlns:p14="http://schemas.microsoft.com/office/powerpoint/2010/main" val="4021614524"/>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A0579E7-8F96-4AC8-AEA6-108B55C5559D}" type="slidenum">
              <a:rPr lang="en-US" smtClean="0"/>
              <a:pPr>
                <a:defRPr/>
              </a:pPr>
              <a:t>‹#›</a:t>
            </a:fld>
            <a:endParaRPr lang="en-US"/>
          </a:p>
        </p:txBody>
      </p:sp>
    </p:spTree>
    <p:extLst>
      <p:ext uri="{BB962C8B-B14F-4D97-AF65-F5344CB8AC3E}">
        <p14:creationId xmlns:p14="http://schemas.microsoft.com/office/powerpoint/2010/main" val="2305672835"/>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54A8DBC-A07E-4438-933E-CC7D89C7E0A2}" type="slidenum">
              <a:rPr lang="en-US" smtClean="0"/>
              <a:pPr>
                <a:defRPr/>
              </a:pPr>
              <a:t>‹#›</a:t>
            </a:fld>
            <a:endParaRPr lang="en-US"/>
          </a:p>
        </p:txBody>
      </p:sp>
    </p:spTree>
    <p:extLst>
      <p:ext uri="{BB962C8B-B14F-4D97-AF65-F5344CB8AC3E}">
        <p14:creationId xmlns:p14="http://schemas.microsoft.com/office/powerpoint/2010/main" val="2217715860"/>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EDDE650-D15B-40D7-A07C-9A86978EB08F}" type="slidenum">
              <a:rPr lang="en-US" smtClean="0"/>
              <a:pPr>
                <a:defRPr/>
              </a:pPr>
              <a:t>‹#›</a:t>
            </a:fld>
            <a:endParaRPr lang="en-US"/>
          </a:p>
        </p:txBody>
      </p:sp>
    </p:spTree>
    <p:extLst>
      <p:ext uri="{BB962C8B-B14F-4D97-AF65-F5344CB8AC3E}">
        <p14:creationId xmlns:p14="http://schemas.microsoft.com/office/powerpoint/2010/main" val="1914300725"/>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64F3325-5734-409A-B702-3D77C89D92FC}" type="slidenum">
              <a:rPr lang="en-US" smtClean="0"/>
              <a:pPr>
                <a:defRPr/>
              </a:pPr>
              <a:t>‹#›</a:t>
            </a:fld>
            <a:endParaRPr lang="en-US"/>
          </a:p>
        </p:txBody>
      </p:sp>
    </p:spTree>
    <p:extLst>
      <p:ext uri="{BB962C8B-B14F-4D97-AF65-F5344CB8AC3E}">
        <p14:creationId xmlns:p14="http://schemas.microsoft.com/office/powerpoint/2010/main" val="2359939301"/>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1BBB28-623B-4102-9C5D-C1292EE128A1}" type="slidenum">
              <a:rPr lang="en-US" smtClean="0"/>
              <a:pPr>
                <a:defRPr/>
              </a:pPr>
              <a:t>‹#›</a:t>
            </a:fld>
            <a:endParaRPr lang="en-US"/>
          </a:p>
        </p:txBody>
      </p:sp>
    </p:spTree>
    <p:extLst>
      <p:ext uri="{BB962C8B-B14F-4D97-AF65-F5344CB8AC3E}">
        <p14:creationId xmlns:p14="http://schemas.microsoft.com/office/powerpoint/2010/main" val="2974029884"/>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1BCE9CCC-6A89-46F0-939E-F1C5F793C61D}" type="datetimeFigureOut">
              <a:rPr lang="en-US"/>
              <a:pPr>
                <a:defRPr/>
              </a:pPr>
              <a:t>5/11/2016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053F94-FDD6-4BDC-9F4E-68A3F305FAE8}" type="slidenum">
              <a:rPr lang="en-US"/>
              <a:pPr>
                <a:defRPr/>
              </a:pPr>
              <a:t>‹#›</a:t>
            </a:fld>
            <a:endParaRPr lang="en-US" dirty="0"/>
          </a:p>
        </p:txBody>
      </p:sp>
    </p:spTree>
    <p:extLst>
      <p:ext uri="{BB962C8B-B14F-4D97-AF65-F5344CB8AC3E}">
        <p14:creationId xmlns:p14="http://schemas.microsoft.com/office/powerpoint/2010/main" val="3983265352"/>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E0B3188-50A9-403F-8C16-56985E4DC9E9}" type="slidenum">
              <a:rPr lang="en-US" smtClean="0"/>
              <a:pPr>
                <a:defRPr/>
              </a:pPr>
              <a:t>‹#›</a:t>
            </a:fld>
            <a:endParaRPr lang="en-US"/>
          </a:p>
        </p:txBody>
      </p:sp>
      <p:pic>
        <p:nvPicPr>
          <p:cNvPr id="1032" name="Picture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635875" y="5834063"/>
            <a:ext cx="12588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29400" y="5834063"/>
            <a:ext cx="8270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33" r:id="rId13"/>
  </p:sldLayoutIdLst>
  <p:transition spd="slow">
    <p:wipe dir="d"/>
  </p:transition>
  <p:timing>
    <p:tnLst>
      <p:par>
        <p:cTn id="1" dur="indefinite" restart="never" nodeType="tmRoot"/>
      </p:par>
    </p:tnLst>
  </p:timing>
  <p:hf sldNum="0" hdr="0" ftr="0" dt="0"/>
  <p:txStyles>
    <p:titleStyle>
      <a:lvl1pPr algn="l" rtl="0" eaLnBrk="1" fontAlgn="base" hangingPunct="1">
        <a:spcBef>
          <a:spcPct val="0"/>
        </a:spcBef>
        <a:spcAft>
          <a:spcPct val="0"/>
        </a:spcAft>
        <a:defRPr lang="en-US" sz="4400" kern="1200" dirty="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Cambria" pitchFamily="18" charset="0"/>
        </a:defRPr>
      </a:lvl2pPr>
      <a:lvl3pPr algn="l" rtl="0" eaLnBrk="1" fontAlgn="base" hangingPunct="1">
        <a:spcBef>
          <a:spcPct val="0"/>
        </a:spcBef>
        <a:spcAft>
          <a:spcPct val="0"/>
        </a:spcAft>
        <a:defRPr sz="4400">
          <a:solidFill>
            <a:schemeClr val="tx1"/>
          </a:solidFill>
          <a:latin typeface="Cambria" pitchFamily="18" charset="0"/>
        </a:defRPr>
      </a:lvl3pPr>
      <a:lvl4pPr algn="l" rtl="0" eaLnBrk="1" fontAlgn="base" hangingPunct="1">
        <a:spcBef>
          <a:spcPct val="0"/>
        </a:spcBef>
        <a:spcAft>
          <a:spcPct val="0"/>
        </a:spcAft>
        <a:defRPr sz="4400">
          <a:solidFill>
            <a:schemeClr val="tx1"/>
          </a:solidFill>
          <a:latin typeface="Cambria" pitchFamily="18" charset="0"/>
        </a:defRPr>
      </a:lvl4pPr>
      <a:lvl5pPr algn="l" rtl="0" eaLnBrk="1" fontAlgn="base" hangingPunct="1">
        <a:spcBef>
          <a:spcPct val="0"/>
        </a:spcBef>
        <a:spcAft>
          <a:spcPct val="0"/>
        </a:spcAft>
        <a:defRPr sz="4400">
          <a:solidFill>
            <a:schemeClr val="tx1"/>
          </a:solidFill>
          <a:latin typeface="Cambria" pitchFamily="18" charset="0"/>
        </a:defRPr>
      </a:lvl5pPr>
      <a:lvl6pPr marL="457200" algn="l" rtl="0" eaLnBrk="1" fontAlgn="base" hangingPunct="1">
        <a:spcBef>
          <a:spcPct val="0"/>
        </a:spcBef>
        <a:spcAft>
          <a:spcPct val="0"/>
        </a:spcAft>
        <a:defRPr sz="4400">
          <a:solidFill>
            <a:schemeClr val="tx1"/>
          </a:solidFill>
          <a:latin typeface="Cambria" pitchFamily="18" charset="0"/>
        </a:defRPr>
      </a:lvl6pPr>
      <a:lvl7pPr marL="914400" algn="l" rtl="0" eaLnBrk="1" fontAlgn="base" hangingPunct="1">
        <a:spcBef>
          <a:spcPct val="0"/>
        </a:spcBef>
        <a:spcAft>
          <a:spcPct val="0"/>
        </a:spcAft>
        <a:defRPr sz="4400">
          <a:solidFill>
            <a:schemeClr val="tx1"/>
          </a:solidFill>
          <a:latin typeface="Cambria" pitchFamily="18" charset="0"/>
        </a:defRPr>
      </a:lvl7pPr>
      <a:lvl8pPr marL="1371600" algn="l" rtl="0" eaLnBrk="1" fontAlgn="base" hangingPunct="1">
        <a:spcBef>
          <a:spcPct val="0"/>
        </a:spcBef>
        <a:spcAft>
          <a:spcPct val="0"/>
        </a:spcAft>
        <a:defRPr sz="4400">
          <a:solidFill>
            <a:schemeClr val="tx1"/>
          </a:solidFill>
          <a:latin typeface="Cambria" pitchFamily="18" charset="0"/>
        </a:defRPr>
      </a:lvl8pPr>
      <a:lvl9pPr marL="1828800" algn="l" rtl="0" eaLnBrk="1" fontAlgn="base" hangingPunct="1">
        <a:spcBef>
          <a:spcPct val="0"/>
        </a:spcBef>
        <a:spcAft>
          <a:spcPct val="0"/>
        </a:spcAft>
        <a:defRPr sz="4400">
          <a:solidFill>
            <a:schemeClr val="tx1"/>
          </a:solidFill>
          <a:latin typeface="Cambria" pitchFamily="18"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249343470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spd="slow">
    <p:wipe dir="d"/>
  </p:transition>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E0B3188-50A9-403F-8C16-56985E4DC9E9}" type="slidenum">
              <a:rPr lang="en-US" smtClean="0"/>
              <a:pPr>
                <a:defRPr/>
              </a:pPr>
              <a:t>‹#›</a:t>
            </a:fld>
            <a:endParaRPr lang="en-US"/>
          </a:p>
        </p:txBody>
      </p:sp>
    </p:spTree>
    <p:extLst>
      <p:ext uri="{BB962C8B-B14F-4D97-AF65-F5344CB8AC3E}">
        <p14:creationId xmlns:p14="http://schemas.microsoft.com/office/powerpoint/2010/main" val="19073395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spd="slow">
    <p:wipe dir="d"/>
  </p:transition>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10.wav"/><Relationship Id="rId7" Type="http://schemas.openxmlformats.org/officeDocument/2006/relationships/image" Target="../media/image16.jpeg"/><Relationship Id="rId2" Type="http://schemas.microsoft.com/office/2007/relationships/media" Target="../media/media10.wav"/><Relationship Id="rId1" Type="http://schemas.openxmlformats.org/officeDocument/2006/relationships/tags" Target="../tags/tag13.xml"/><Relationship Id="rId6" Type="http://schemas.openxmlformats.org/officeDocument/2006/relationships/hyperlink" Target="http://www.ams.usda.gov/grades-standards/vegetables" TargetMode="External"/><Relationship Id="rId5" Type="http://schemas.openxmlformats.org/officeDocument/2006/relationships/notesSlide" Target="../notesSlides/notesSlide10.xml"/><Relationship Id="rId4" Type="http://schemas.openxmlformats.org/officeDocument/2006/relationships/slideLayout" Target="../slideLayouts/slideLayout3.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1.wav"/><Relationship Id="rId7" Type="http://schemas.openxmlformats.org/officeDocument/2006/relationships/image" Target="../media/image19.jpeg"/><Relationship Id="rId2" Type="http://schemas.microsoft.com/office/2007/relationships/media" Target="../media/media11.wav"/><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12.png"/><Relationship Id="rId2" Type="http://schemas.microsoft.com/office/2007/relationships/media" Target="../media/media12.wav"/><Relationship Id="rId1" Type="http://schemas.openxmlformats.org/officeDocument/2006/relationships/tags" Target="../tags/tag15.xml"/><Relationship Id="rId6" Type="http://schemas.openxmlformats.org/officeDocument/2006/relationships/image" Target="../media/image21.jpe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12.png"/><Relationship Id="rId2" Type="http://schemas.microsoft.com/office/2007/relationships/media" Target="../media/media14.wav"/><Relationship Id="rId1" Type="http://schemas.openxmlformats.org/officeDocument/2006/relationships/tags" Target="../tags/tag17.xml"/><Relationship Id="rId6" Type="http://schemas.openxmlformats.org/officeDocument/2006/relationships/image" Target="../media/image13.gif"/><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12.png"/><Relationship Id="rId2" Type="http://schemas.microsoft.com/office/2007/relationships/media" Target="../media/media19.wav"/><Relationship Id="rId1" Type="http://schemas.openxmlformats.org/officeDocument/2006/relationships/tags" Target="../tags/tag21.xml"/><Relationship Id="rId6" Type="http://schemas.openxmlformats.org/officeDocument/2006/relationships/image" Target="../media/image23.jpe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22.xml"/><Relationship Id="rId6" Type="http://schemas.openxmlformats.org/officeDocument/2006/relationships/image" Target="../media/image12.pn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23.xml"/><Relationship Id="rId6" Type="http://schemas.openxmlformats.org/officeDocument/2006/relationships/image" Target="../media/image12.png"/><Relationship Id="rId5" Type="http://schemas.openxmlformats.org/officeDocument/2006/relationships/notesSlide" Target="../notesSlides/notesSlide21.xml"/><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2.wav"/><Relationship Id="rId7" Type="http://schemas.openxmlformats.org/officeDocument/2006/relationships/image" Target="../media/image25.jpeg"/><Relationship Id="rId2" Type="http://schemas.microsoft.com/office/2007/relationships/media" Target="../media/media22.wav"/><Relationship Id="rId1" Type="http://schemas.openxmlformats.org/officeDocument/2006/relationships/tags" Target="../tags/tag24.xml"/><Relationship Id="rId6" Type="http://schemas.openxmlformats.org/officeDocument/2006/relationships/image" Target="../media/image24.jpeg"/><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7" Type="http://schemas.openxmlformats.org/officeDocument/2006/relationships/image" Target="../media/image12.png"/><Relationship Id="rId2" Type="http://schemas.microsoft.com/office/2007/relationships/media" Target="../media/media24.wav"/><Relationship Id="rId1" Type="http://schemas.openxmlformats.org/officeDocument/2006/relationships/tags" Target="../tags/tag26.xml"/><Relationship Id="rId6" Type="http://schemas.openxmlformats.org/officeDocument/2006/relationships/image" Target="../media/image26.jpeg"/><Relationship Id="rId5" Type="http://schemas.openxmlformats.org/officeDocument/2006/relationships/notesSlide" Target="../notesSlides/notesSlide24.xml"/><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audio" Target="../media/media25.wav"/><Relationship Id="rId7" Type="http://schemas.openxmlformats.org/officeDocument/2006/relationships/package" Target="../embeddings/Microsoft_Word_Document1.docx"/><Relationship Id="rId2" Type="http://schemas.microsoft.com/office/2007/relationships/media" Target="../media/media25.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5.xml"/><Relationship Id="rId4" Type="http://schemas.openxmlformats.org/officeDocument/2006/relationships/slideLayout" Target="../slideLayouts/slideLayout26.xml"/><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7" Type="http://schemas.openxmlformats.org/officeDocument/2006/relationships/image" Target="../media/image12.png"/><Relationship Id="rId2" Type="http://schemas.microsoft.com/office/2007/relationships/media" Target="../media/media26.wav"/><Relationship Id="rId1" Type="http://schemas.openxmlformats.org/officeDocument/2006/relationships/tags" Target="../tags/tag27.xml"/><Relationship Id="rId6" Type="http://schemas.openxmlformats.org/officeDocument/2006/relationships/image" Target="../media/image28.jpeg"/><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8.xml"/><Relationship Id="rId6" Type="http://schemas.openxmlformats.org/officeDocument/2006/relationships/image" Target="../media/image12.png"/><Relationship Id="rId5" Type="http://schemas.openxmlformats.org/officeDocument/2006/relationships/notesSlide" Target="../notesSlides/notesSlide27.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29.xml"/><Relationship Id="rId6" Type="http://schemas.openxmlformats.org/officeDocument/2006/relationships/image" Target="../media/image12.png"/><Relationship Id="rId5" Type="http://schemas.openxmlformats.org/officeDocument/2006/relationships/notesSlide" Target="../notesSlides/notesSlide28.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hyperlink" Target="mailto:njohann@illinois.edu" TargetMode="External"/><Relationship Id="rId3" Type="http://schemas.openxmlformats.org/officeDocument/2006/relationships/audio" Target="../media/media29.wav"/><Relationship Id="rId7" Type="http://schemas.openxmlformats.org/officeDocument/2006/relationships/image" Target="../media/image29.jpeg"/><Relationship Id="rId2" Type="http://schemas.microsoft.com/office/2007/relationships/media" Target="../media/media29.wav"/><Relationship Id="rId1" Type="http://schemas.openxmlformats.org/officeDocument/2006/relationships/tags" Target="../tags/tag30.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notesSlide" Target="../notesSlides/notesSlide29.xml"/><Relationship Id="rId10" Type="http://schemas.openxmlformats.org/officeDocument/2006/relationships/hyperlink" Target="mailto:weinzier@illinois.edu" TargetMode="External"/><Relationship Id="rId4" Type="http://schemas.openxmlformats.org/officeDocument/2006/relationships/slideLayout" Target="../slideLayouts/slideLayout13.xml"/><Relationship Id="rId9" Type="http://schemas.openxmlformats.org/officeDocument/2006/relationships/hyperlink" Target="mailto:andylars@illinois.edu"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30.m4a"/><Relationship Id="rId7" Type="http://schemas.openxmlformats.org/officeDocument/2006/relationships/image" Target="../media/image10.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30.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30.m4a"/><Relationship Id="rId9" Type="http://schemas.openxmlformats.org/officeDocument/2006/relationships/hyperlink" Target="http://www.start2farm.gov/"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12.png"/><Relationship Id="rId2" Type="http://schemas.microsoft.com/office/2007/relationships/media" Target="../media/media5.wav"/><Relationship Id="rId1" Type="http://schemas.openxmlformats.org/officeDocument/2006/relationships/tags" Target="../tags/tag8.xml"/><Relationship Id="rId6" Type="http://schemas.openxmlformats.org/officeDocument/2006/relationships/image" Target="../media/image13.gif"/><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6.wav"/><Relationship Id="rId7" Type="http://schemas.openxmlformats.org/officeDocument/2006/relationships/image" Target="../media/image15.jpeg"/><Relationship Id="rId2" Type="http://schemas.microsoft.com/office/2007/relationships/media" Target="../media/media6.wav"/><Relationship Id="rId1" Type="http://schemas.openxmlformats.org/officeDocument/2006/relationships/tags" Target="../tags/tag9.xml"/><Relationship Id="rId6" Type="http://schemas.openxmlformats.org/officeDocument/2006/relationships/image" Target="../media/image14.jpe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12.png"/><Relationship Id="rId2" Type="http://schemas.microsoft.com/office/2007/relationships/media" Target="../media/media7.wav"/><Relationship Id="rId1" Type="http://schemas.openxmlformats.org/officeDocument/2006/relationships/tags" Target="../tags/tag10.xml"/><Relationship Id="rId6" Type="http://schemas.openxmlformats.org/officeDocument/2006/relationships/image" Target="../media/image13.gif"/><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57807895"/>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705600" cy="1143000"/>
          </a:xfrm>
        </p:spPr>
        <p:txBody>
          <a:bodyPr>
            <a:normAutofit/>
          </a:bodyPr>
          <a:lstStyle/>
          <a:p>
            <a:r>
              <a:rPr lang="en-US" dirty="0" smtClean="0"/>
              <a:t>Packaging</a:t>
            </a:r>
            <a:endParaRPr lang="en-US" dirty="0"/>
          </a:p>
        </p:txBody>
      </p:sp>
      <p:sp>
        <p:nvSpPr>
          <p:cNvPr id="3" name="Content Placeholder 2"/>
          <p:cNvSpPr>
            <a:spLocks noGrp="1"/>
          </p:cNvSpPr>
          <p:nvPr>
            <p:ph idx="1"/>
          </p:nvPr>
        </p:nvSpPr>
        <p:spPr>
          <a:xfrm>
            <a:off x="819150" y="1293925"/>
            <a:ext cx="7086600" cy="4525963"/>
          </a:xfrm>
        </p:spPr>
        <p:txBody>
          <a:bodyPr>
            <a:normAutofit lnSpcReduction="10000"/>
          </a:bodyPr>
          <a:lstStyle/>
          <a:p>
            <a:r>
              <a:rPr lang="en-US" dirty="0" smtClean="0"/>
              <a:t>Wholesalers and grocers look </a:t>
            </a:r>
            <a:br>
              <a:rPr lang="en-US" dirty="0" smtClean="0"/>
            </a:br>
            <a:r>
              <a:rPr lang="en-US" dirty="0" smtClean="0"/>
              <a:t>for “conventional” boxes </a:t>
            </a:r>
          </a:p>
          <a:p>
            <a:pPr lvl="1"/>
            <a:r>
              <a:rPr lang="en-US" dirty="0">
                <a:hlinkClick r:id="rId6"/>
              </a:rPr>
              <a:t>http://</a:t>
            </a:r>
            <a:r>
              <a:rPr lang="en-US" dirty="0" smtClean="0">
                <a:hlinkClick r:id="rId6"/>
              </a:rPr>
              <a:t>www.ams.usda.gov/grades-standards/vegetables</a:t>
            </a:r>
            <a:r>
              <a:rPr lang="en-US" dirty="0" smtClean="0"/>
              <a:t> </a:t>
            </a:r>
          </a:p>
          <a:p>
            <a:r>
              <a:rPr lang="en-US" dirty="0" smtClean="0"/>
              <a:t>Sanitation and durability</a:t>
            </a:r>
          </a:p>
          <a:p>
            <a:r>
              <a:rPr lang="en-US" dirty="0" smtClean="0"/>
              <a:t>Looking for traceability and function for packages down the road</a:t>
            </a:r>
          </a:p>
          <a:p>
            <a:r>
              <a:rPr lang="en-US" dirty="0" smtClean="0"/>
              <a:t>Prefer ‘farm identification’ labels and packaging</a:t>
            </a:r>
          </a:p>
          <a:p>
            <a:endParaRPr lang="en-US" dirty="0"/>
          </a:p>
        </p:txBody>
      </p:sp>
      <p:pic>
        <p:nvPicPr>
          <p:cNvPr id="45058" name="Picture 2" descr="http://www.oppyproduce.com/images/pipfruit_packaging.jpg"/>
          <p:cNvPicPr>
            <a:picLocks noChangeAspect="1" noChangeArrowheads="1"/>
          </p:cNvPicPr>
          <p:nvPr/>
        </p:nvPicPr>
        <p:blipFill>
          <a:blip r:embed="rId7" cstate="print"/>
          <a:srcRect/>
          <a:stretch>
            <a:fillRect/>
          </a:stretch>
        </p:blipFill>
        <p:spPr bwMode="auto">
          <a:xfrm>
            <a:off x="4114800" y="5181600"/>
            <a:ext cx="2167208" cy="1676400"/>
          </a:xfrm>
          <a:prstGeom prst="rect">
            <a:avLst/>
          </a:prstGeom>
          <a:noFill/>
        </p:spPr>
      </p:pic>
      <p:pic>
        <p:nvPicPr>
          <p:cNvPr id="45060" name="Picture 4" descr="http://www.victoriaislandfarms.com/_lib/img/bigAspBox.jpg"/>
          <p:cNvPicPr>
            <a:picLocks noChangeAspect="1" noChangeArrowheads="1"/>
          </p:cNvPicPr>
          <p:nvPr/>
        </p:nvPicPr>
        <p:blipFill>
          <a:blip r:embed="rId8" cstate="print"/>
          <a:srcRect l="19010" t="5634" r="19208" b="15493"/>
          <a:stretch>
            <a:fillRect/>
          </a:stretch>
        </p:blipFill>
        <p:spPr bwMode="auto">
          <a:xfrm>
            <a:off x="6509657" y="152400"/>
            <a:ext cx="2514600" cy="1805354"/>
          </a:xfrm>
          <a:prstGeom prst="rect">
            <a:avLst/>
          </a:prstGeom>
          <a:noFill/>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66586385"/>
      </p:ext>
    </p:extLst>
  </p:cSld>
  <p:clrMapOvr>
    <a:masterClrMapping/>
  </p:clrMapOvr>
  <p:transition spd="slow" advTm="1134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Packaging and Image</a:t>
            </a:r>
            <a:endParaRPr lang="en-US" dirty="0"/>
          </a:p>
        </p:txBody>
      </p:sp>
      <p:pic>
        <p:nvPicPr>
          <p:cNvPr id="78850" name="Picture 2" descr="F:\MarketReady\Pics\DSC00154.JPG"/>
          <p:cNvPicPr>
            <a:picLocks noGrp="1" noChangeAspect="1" noChangeArrowheads="1"/>
          </p:cNvPicPr>
          <p:nvPr>
            <p:ph sz="half" idx="1"/>
          </p:nvPr>
        </p:nvPicPr>
        <p:blipFill>
          <a:blip r:embed="rId6" cstate="print"/>
          <a:srcRect/>
          <a:stretch>
            <a:fillRect/>
          </a:stretch>
        </p:blipFill>
        <p:spPr bwMode="auto">
          <a:xfrm>
            <a:off x="762000" y="1193403"/>
            <a:ext cx="4038600" cy="3028950"/>
          </a:xfrm>
          <a:prstGeom prst="rect">
            <a:avLst/>
          </a:prstGeom>
          <a:noFill/>
        </p:spPr>
      </p:pic>
      <p:pic>
        <p:nvPicPr>
          <p:cNvPr id="78851" name="Picture 3" descr="F:\MarketReady\Pics\DSC00156.JPG"/>
          <p:cNvPicPr>
            <a:picLocks noGrp="1" noChangeAspect="1" noChangeArrowheads="1"/>
          </p:cNvPicPr>
          <p:nvPr>
            <p:ph sz="half" idx="2"/>
          </p:nvPr>
        </p:nvPicPr>
        <p:blipFill>
          <a:blip r:embed="rId7" cstate="print"/>
          <a:srcRect/>
          <a:stretch>
            <a:fillRect/>
          </a:stretch>
        </p:blipFill>
        <p:spPr bwMode="auto">
          <a:xfrm>
            <a:off x="4766310" y="2692638"/>
            <a:ext cx="4038600" cy="3028950"/>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5752338"/>
      </p:ext>
    </p:extLst>
  </p:cSld>
  <p:clrMapOvr>
    <a:masterClrMapping/>
  </p:clrMapOvr>
  <p:transition spd="slow" advTm="637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8850"/>
                                        </p:tgtEl>
                                        <p:attrNameLst>
                                          <p:attrName>style.visibility</p:attrName>
                                        </p:attrNameLst>
                                      </p:cBhvr>
                                      <p:to>
                                        <p:strVal val="visible"/>
                                      </p:to>
                                    </p:set>
                                    <p:animEffect transition="in" filter="barn(inVertical)">
                                      <p:cBhvr>
                                        <p:cTn id="11" dur="500"/>
                                        <p:tgtEl>
                                          <p:spTgt spid="78850"/>
                                        </p:tgtEl>
                                      </p:cBhvr>
                                    </p:animEffect>
                                  </p:childTnLst>
                                </p:cTn>
                              </p:par>
                              <p:par>
                                <p:cTn id="12" presetID="16" presetClass="entr" presetSubtype="21" fill="hold" nodeType="withEffect">
                                  <p:stCondLst>
                                    <p:cond delay="0"/>
                                  </p:stCondLst>
                                  <p:childTnLst>
                                    <p:set>
                                      <p:cBhvr>
                                        <p:cTn id="13" dur="1" fill="hold">
                                          <p:stCondLst>
                                            <p:cond delay="0"/>
                                          </p:stCondLst>
                                        </p:cTn>
                                        <p:tgtEl>
                                          <p:spTgt spid="78851"/>
                                        </p:tgtEl>
                                        <p:attrNameLst>
                                          <p:attrName>style.visibility</p:attrName>
                                        </p:attrNameLst>
                                      </p:cBhvr>
                                      <p:to>
                                        <p:strVal val="visible"/>
                                      </p:to>
                                    </p:set>
                                    <p:animEffect transition="in" filter="barn(inVertical)">
                                      <p:cBhvr>
                                        <p:cTn id="14" dur="500"/>
                                        <p:tgtEl>
                                          <p:spTgt spid="788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543800" cy="1143000"/>
          </a:xfrm>
        </p:spPr>
        <p:txBody>
          <a:bodyPr/>
          <a:lstStyle/>
          <a:p>
            <a:r>
              <a:rPr lang="en-US" dirty="0" smtClean="0"/>
              <a:t>Packaging</a:t>
            </a:r>
            <a:endParaRPr lang="en-US" dirty="0"/>
          </a:p>
        </p:txBody>
      </p:sp>
      <p:sp>
        <p:nvSpPr>
          <p:cNvPr id="3" name="Content Placeholder 2"/>
          <p:cNvSpPr>
            <a:spLocks noGrp="1"/>
          </p:cNvSpPr>
          <p:nvPr>
            <p:ph idx="1"/>
          </p:nvPr>
        </p:nvSpPr>
        <p:spPr>
          <a:xfrm>
            <a:off x="838200" y="1600200"/>
            <a:ext cx="3733800" cy="4953000"/>
          </a:xfrm>
        </p:spPr>
        <p:txBody>
          <a:bodyPr>
            <a:normAutofit/>
          </a:bodyPr>
          <a:lstStyle/>
          <a:p>
            <a:pPr>
              <a:lnSpc>
                <a:spcPct val="80000"/>
              </a:lnSpc>
            </a:pPr>
            <a:r>
              <a:rPr lang="en-US" sz="2400" i="1" dirty="0" smtClean="0"/>
              <a:t>It doesn’t matter so much to me if greens and specialties come in a plastic bag…We can deal with that if the quality and consistency is there.”</a:t>
            </a:r>
          </a:p>
          <a:p>
            <a:pPr lvl="1">
              <a:lnSpc>
                <a:spcPct val="80000"/>
              </a:lnSpc>
            </a:pPr>
            <a:r>
              <a:rPr lang="en-US" sz="2000" dirty="0" smtClean="0"/>
              <a:t>Donnie </a:t>
            </a:r>
            <a:r>
              <a:rPr lang="en-US" sz="2000" dirty="0" err="1" smtClean="0"/>
              <a:t>Ferneau</a:t>
            </a:r>
            <a:r>
              <a:rPr lang="en-US" sz="2000" dirty="0" smtClean="0"/>
              <a:t>, Executive chef, </a:t>
            </a:r>
            <a:r>
              <a:rPr lang="en-US" sz="2000" dirty="0" err="1" smtClean="0"/>
              <a:t>Ferneau’s</a:t>
            </a:r>
            <a:r>
              <a:rPr lang="en-US" sz="2000" dirty="0" smtClean="0"/>
              <a:t>, Little Rock, AR</a:t>
            </a:r>
          </a:p>
        </p:txBody>
      </p:sp>
      <p:pic>
        <p:nvPicPr>
          <p:cNvPr id="4" name="Picture 3" descr="Donnie Ferneau with Habeneros.JPG"/>
          <p:cNvPicPr>
            <a:picLocks noChangeAspect="1"/>
          </p:cNvPicPr>
          <p:nvPr/>
        </p:nvPicPr>
        <p:blipFill>
          <a:blip r:embed="rId6" cstate="screen">
            <a:lum bright="20000" contrast="20000"/>
          </a:blip>
          <a:srcRect/>
          <a:stretch>
            <a:fillRect/>
          </a:stretch>
        </p:blipFill>
        <p:spPr bwMode="auto">
          <a:xfrm>
            <a:off x="5429250" y="1447800"/>
            <a:ext cx="3200400" cy="4329953"/>
          </a:xfrm>
          <a:prstGeom prst="rect">
            <a:avLst/>
          </a:prstGeom>
          <a:noFill/>
          <a:ln w="9525">
            <a:noFill/>
            <a:miter lim="800000"/>
            <a:headEnd/>
            <a:tailEnd/>
          </a:ln>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43443083"/>
      </p:ext>
    </p:extLst>
  </p:cSld>
  <p:clrMapOvr>
    <a:masterClrMapping/>
  </p:clrMapOvr>
  <p:transition spd="slow" advTm="4543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858000" cy="1066800"/>
          </a:xfrm>
        </p:spPr>
        <p:txBody>
          <a:bodyPr>
            <a:normAutofit fontScale="90000"/>
          </a:bodyPr>
          <a:lstStyle/>
          <a:p>
            <a:r>
              <a:rPr lang="en-US" dirty="0" smtClean="0"/>
              <a:t>Best Marketing Practices:  Packaging</a:t>
            </a:r>
            <a:endParaRPr lang="en-US" dirty="0"/>
          </a:p>
        </p:txBody>
      </p:sp>
      <p:sp>
        <p:nvSpPr>
          <p:cNvPr id="3" name="Content Placeholder 2"/>
          <p:cNvSpPr>
            <a:spLocks noGrp="1"/>
          </p:cNvSpPr>
          <p:nvPr>
            <p:ph idx="1"/>
          </p:nvPr>
        </p:nvSpPr>
        <p:spPr>
          <a:xfrm>
            <a:off x="838200" y="1447800"/>
            <a:ext cx="7620000" cy="5715000"/>
          </a:xfrm>
        </p:spPr>
        <p:txBody>
          <a:bodyPr>
            <a:normAutofit/>
          </a:bodyPr>
          <a:lstStyle/>
          <a:p>
            <a:pPr>
              <a:lnSpc>
                <a:spcPct val="80000"/>
              </a:lnSpc>
              <a:buFont typeface="Wingdings" pitchFamily="2" charset="2"/>
              <a:buChar char="q"/>
            </a:pPr>
            <a:r>
              <a:rPr lang="en-US" dirty="0" smtClean="0"/>
              <a:t>I </a:t>
            </a:r>
            <a:r>
              <a:rPr lang="en-US" b="1" dirty="0" smtClean="0"/>
              <a:t>understand industry standard packaging </a:t>
            </a:r>
            <a:r>
              <a:rPr lang="en-US" dirty="0" smtClean="0"/>
              <a:t>and am prepared to deliver that kind of package </a:t>
            </a:r>
          </a:p>
          <a:p>
            <a:pPr>
              <a:lnSpc>
                <a:spcPct val="80000"/>
              </a:lnSpc>
              <a:buNone/>
            </a:pPr>
            <a:endParaRPr lang="en-US" sz="1600" dirty="0" smtClean="0"/>
          </a:p>
          <a:p>
            <a:pPr>
              <a:lnSpc>
                <a:spcPct val="80000"/>
              </a:lnSpc>
              <a:buFont typeface="Wingdings" pitchFamily="2" charset="2"/>
              <a:buChar char="q"/>
            </a:pPr>
            <a:r>
              <a:rPr lang="en-US" dirty="0" smtClean="0"/>
              <a:t>I </a:t>
            </a:r>
            <a:r>
              <a:rPr lang="en-US" b="1" dirty="0" smtClean="0"/>
              <a:t>asked the buyer</a:t>
            </a:r>
            <a:r>
              <a:rPr lang="en-US" dirty="0" smtClean="0"/>
              <a:t> how they want products packaged</a:t>
            </a:r>
          </a:p>
          <a:p>
            <a:pPr>
              <a:lnSpc>
                <a:spcPct val="80000"/>
              </a:lnSpc>
              <a:buNone/>
            </a:pPr>
            <a:endParaRPr lang="en-US" sz="1600" dirty="0" smtClean="0"/>
          </a:p>
          <a:p>
            <a:pPr>
              <a:lnSpc>
                <a:spcPct val="80000"/>
              </a:lnSpc>
              <a:buFont typeface="Wingdings" pitchFamily="2" charset="2"/>
              <a:buChar char="q"/>
            </a:pPr>
            <a:r>
              <a:rPr lang="en-US" dirty="0" smtClean="0"/>
              <a:t>I </a:t>
            </a:r>
            <a:r>
              <a:rPr lang="en-US" b="1" dirty="0" smtClean="0"/>
              <a:t>will package appropriately </a:t>
            </a:r>
            <a:r>
              <a:rPr lang="en-US" dirty="0" smtClean="0"/>
              <a:t>to protect integrity, temperature and contamination</a:t>
            </a:r>
          </a:p>
          <a:p>
            <a:pPr>
              <a:lnSpc>
                <a:spcPct val="80000"/>
              </a:lnSpc>
              <a:buNone/>
            </a:pPr>
            <a:endParaRPr lang="en-US" sz="1600" dirty="0" smtClean="0"/>
          </a:p>
          <a:p>
            <a:pPr>
              <a:lnSpc>
                <a:spcPct val="80000"/>
              </a:lnSpc>
              <a:buFont typeface="Wingdings" pitchFamily="2" charset="2"/>
              <a:buChar char="q"/>
            </a:pPr>
            <a:r>
              <a:rPr lang="en-US" dirty="0" smtClean="0"/>
              <a:t>I </a:t>
            </a:r>
            <a:r>
              <a:rPr lang="en-US" b="1" dirty="0" smtClean="0"/>
              <a:t>will package to allow storage </a:t>
            </a:r>
            <a:r>
              <a:rPr lang="en-US" dirty="0" smtClean="0"/>
              <a:t>on pallets, in racks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0875264"/>
      </p:ext>
    </p:extLst>
  </p:cSld>
  <p:clrMapOvr>
    <a:masterClrMapping/>
  </p:clrMapOvr>
  <p:transition spd="slow" advTm="3998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086600" cy="1143000"/>
          </a:xfrm>
        </p:spPr>
        <p:txBody>
          <a:bodyPr/>
          <a:lstStyle/>
          <a:p>
            <a:r>
              <a:rPr lang="en-US" dirty="0" smtClean="0"/>
              <a:t>Labeling</a:t>
            </a:r>
            <a:endParaRPr lang="en-US" dirty="0"/>
          </a:p>
        </p:txBody>
      </p:sp>
      <p:sp>
        <p:nvSpPr>
          <p:cNvPr id="3" name="Content Placeholder 2"/>
          <p:cNvSpPr>
            <a:spLocks noGrp="1"/>
          </p:cNvSpPr>
          <p:nvPr>
            <p:ph idx="1"/>
          </p:nvPr>
        </p:nvSpPr>
        <p:spPr>
          <a:xfrm>
            <a:off x="838200" y="1333500"/>
            <a:ext cx="7010400" cy="4876800"/>
          </a:xfrm>
        </p:spPr>
        <p:txBody>
          <a:bodyPr/>
          <a:lstStyle/>
          <a:p>
            <a:r>
              <a:rPr lang="en-US" dirty="0" smtClean="0"/>
              <a:t>Labels communicate a professional product</a:t>
            </a:r>
          </a:p>
          <a:p>
            <a:r>
              <a:rPr lang="en-US" dirty="0"/>
              <a:t>Labels should include:</a:t>
            </a:r>
          </a:p>
          <a:p>
            <a:pPr lvl="1"/>
            <a:r>
              <a:rPr lang="en-US" dirty="0"/>
              <a:t>Farm name, logo, contact information</a:t>
            </a:r>
          </a:p>
          <a:p>
            <a:pPr lvl="1"/>
            <a:r>
              <a:rPr lang="en-US" dirty="0"/>
              <a:t>Labels may also include</a:t>
            </a:r>
          </a:p>
          <a:p>
            <a:pPr lvl="2"/>
            <a:r>
              <a:rPr lang="en-US" dirty="0"/>
              <a:t>Field source, harvest date, use information, appropriate certifications, UPC or PLU codes</a:t>
            </a:r>
          </a:p>
          <a:p>
            <a:r>
              <a:rPr lang="en-US" dirty="0" smtClean="0"/>
              <a:t>Labels should be weatherproof and not “get in the way” of the product</a:t>
            </a:r>
          </a:p>
          <a:p>
            <a:endParaRPr lang="en-US" dirty="0"/>
          </a:p>
        </p:txBody>
      </p:sp>
      <p:pic>
        <p:nvPicPr>
          <p:cNvPr id="4" name="Picture 4" descr="Specialty Crop Logo"/>
          <p:cNvPicPr>
            <a:picLocks noChangeAspect="1" noChangeArrowheads="1"/>
          </p:cNvPicPr>
          <p:nvPr/>
        </p:nvPicPr>
        <p:blipFill>
          <a:blip r:embed="rId6" cstate="print"/>
          <a:srcRect/>
          <a:stretch>
            <a:fillRect/>
          </a:stretch>
        </p:blipFill>
        <p:spPr bwMode="auto">
          <a:xfrm>
            <a:off x="7229475" y="76200"/>
            <a:ext cx="1905000" cy="1781176"/>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666409"/>
      </p:ext>
    </p:extLst>
  </p:cSld>
  <p:clrMapOvr>
    <a:masterClrMapping/>
  </p:clrMapOvr>
  <p:transition spd="slow" advTm="12438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9874" name="Picture 2" descr="F:\MarketReady\Pics\DSC00141.JPG"/>
          <p:cNvPicPr>
            <a:picLocks noGrp="1" noChangeAspect="1" noChangeArrowheads="1"/>
          </p:cNvPicPr>
          <p:nvPr>
            <p:ph idx="1"/>
          </p:nvPr>
        </p:nvPicPr>
        <p:blipFill>
          <a:blip r:embed="rId5" cstate="print"/>
          <a:srcRect/>
          <a:stretch>
            <a:fillRect/>
          </a:stretch>
        </p:blipFill>
        <p:spPr bwMode="auto">
          <a:xfrm>
            <a:off x="228600" y="133350"/>
            <a:ext cx="8610600" cy="6457950"/>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352167"/>
      </p:ext>
    </p:extLst>
  </p:cSld>
  <p:clrMapOvr>
    <a:masterClrMapping/>
  </p:clrMapOvr>
  <p:transition spd="slow" advTm="743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010400" cy="1143000"/>
          </a:xfrm>
        </p:spPr>
        <p:txBody>
          <a:bodyPr>
            <a:normAutofit fontScale="90000"/>
          </a:bodyPr>
          <a:lstStyle/>
          <a:p>
            <a:r>
              <a:rPr lang="en-US" dirty="0" smtClean="0"/>
              <a:t>Best Marketing Practices:  Labeling</a:t>
            </a:r>
            <a:endParaRPr lang="en-US" dirty="0"/>
          </a:p>
        </p:txBody>
      </p:sp>
      <p:sp>
        <p:nvSpPr>
          <p:cNvPr id="3" name="Content Placeholder 2"/>
          <p:cNvSpPr>
            <a:spLocks noGrp="1"/>
          </p:cNvSpPr>
          <p:nvPr>
            <p:ph idx="1"/>
          </p:nvPr>
        </p:nvSpPr>
        <p:spPr>
          <a:xfrm>
            <a:off x="838200" y="1447800"/>
            <a:ext cx="7467600" cy="4648200"/>
          </a:xfrm>
        </p:spPr>
        <p:txBody>
          <a:bodyPr>
            <a:normAutofit fontScale="92500" lnSpcReduction="10000"/>
          </a:bodyPr>
          <a:lstStyle/>
          <a:p>
            <a:pPr>
              <a:buFont typeface="Wingdings" pitchFamily="2" charset="2"/>
              <a:buChar char="q"/>
            </a:pPr>
            <a:r>
              <a:rPr lang="en-US" dirty="0" smtClean="0"/>
              <a:t>I </a:t>
            </a:r>
            <a:r>
              <a:rPr lang="en-US" b="1" dirty="0" smtClean="0"/>
              <a:t>understand that labeling can help build my farm’s identity </a:t>
            </a:r>
            <a:r>
              <a:rPr lang="en-US" dirty="0" smtClean="0"/>
              <a:t>and improve product presentation</a:t>
            </a:r>
          </a:p>
          <a:p>
            <a:pPr>
              <a:buFont typeface="Wingdings" pitchFamily="2" charset="2"/>
              <a:buChar char="q"/>
            </a:pPr>
            <a:r>
              <a:rPr lang="en-US" dirty="0" smtClean="0"/>
              <a:t>I </a:t>
            </a:r>
            <a:r>
              <a:rPr lang="en-US" b="1" dirty="0" smtClean="0"/>
              <a:t>have access to water-resistant labels </a:t>
            </a:r>
            <a:r>
              <a:rPr lang="en-US" dirty="0" smtClean="0"/>
              <a:t>that link my product with my farm but do not get in the way of product handling</a:t>
            </a:r>
          </a:p>
          <a:p>
            <a:pPr>
              <a:buFont typeface="Wingdings" pitchFamily="2" charset="2"/>
              <a:buChar char="q"/>
            </a:pPr>
            <a:r>
              <a:rPr lang="en-US" dirty="0" smtClean="0"/>
              <a:t>I </a:t>
            </a:r>
            <a:r>
              <a:rPr lang="en-US" b="1" dirty="0" smtClean="0"/>
              <a:t>have explained to chefs the terms </a:t>
            </a:r>
            <a:r>
              <a:rPr lang="en-US" dirty="0" smtClean="0"/>
              <a:t>like “certified”, “sustainable”, and other phrases and what they mean when used on my labels or product packaging</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1308451"/>
      </p:ext>
    </p:extLst>
  </p:cSld>
  <p:clrMapOvr>
    <a:masterClrMapping/>
  </p:clrMapOvr>
  <p:transition spd="slow" advTm="628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705600" cy="1143000"/>
          </a:xfrm>
        </p:spPr>
        <p:txBody>
          <a:bodyPr>
            <a:normAutofit/>
          </a:bodyPr>
          <a:lstStyle/>
          <a:p>
            <a:r>
              <a:rPr lang="en-US" dirty="0" smtClean="0"/>
              <a:t>Pricing</a:t>
            </a:r>
            <a:endParaRPr lang="en-US" dirty="0"/>
          </a:p>
        </p:txBody>
      </p:sp>
      <p:sp>
        <p:nvSpPr>
          <p:cNvPr id="3" name="Content Placeholder 2"/>
          <p:cNvSpPr>
            <a:spLocks noGrp="1"/>
          </p:cNvSpPr>
          <p:nvPr>
            <p:ph idx="1"/>
          </p:nvPr>
        </p:nvSpPr>
        <p:spPr>
          <a:xfrm>
            <a:off x="838200" y="1295400"/>
            <a:ext cx="6858000" cy="5181600"/>
          </a:xfrm>
        </p:spPr>
        <p:txBody>
          <a:bodyPr>
            <a:normAutofit fontScale="92500" lnSpcReduction="10000"/>
          </a:bodyPr>
          <a:lstStyle/>
          <a:p>
            <a:pPr>
              <a:lnSpc>
                <a:spcPct val="80000"/>
              </a:lnSpc>
              <a:buNone/>
            </a:pPr>
            <a:r>
              <a:rPr lang="en-US" sz="3000" b="1" dirty="0" smtClean="0"/>
              <a:t>Standard Retail Pricing</a:t>
            </a:r>
          </a:p>
          <a:p>
            <a:pPr>
              <a:lnSpc>
                <a:spcPct val="80000"/>
              </a:lnSpc>
              <a:buFontTx/>
              <a:buNone/>
            </a:pPr>
            <a:r>
              <a:rPr lang="en-US" sz="2800" dirty="0" smtClean="0"/>
              <a:t>Margin-based retail pricing (used by almost all food retailers – standard retail price)</a:t>
            </a:r>
          </a:p>
          <a:p>
            <a:pPr>
              <a:lnSpc>
                <a:spcPct val="80000"/>
              </a:lnSpc>
              <a:buFontTx/>
              <a:buNone/>
            </a:pPr>
            <a:endParaRPr lang="en-US" sz="1200" dirty="0" smtClean="0"/>
          </a:p>
          <a:p>
            <a:pPr>
              <a:lnSpc>
                <a:spcPct val="80000"/>
              </a:lnSpc>
              <a:buFontTx/>
              <a:buNone/>
            </a:pPr>
            <a:r>
              <a:rPr lang="en-US" sz="2800" b="1" dirty="0" smtClean="0"/>
              <a:t>Food cost % = 1 - % margin</a:t>
            </a:r>
          </a:p>
          <a:p>
            <a:pPr>
              <a:lnSpc>
                <a:spcPct val="80000"/>
              </a:lnSpc>
              <a:buFontTx/>
              <a:buNone/>
            </a:pPr>
            <a:r>
              <a:rPr lang="en-US" sz="2800" b="1" dirty="0" smtClean="0"/>
              <a:t>Target retail price = wholesale unit cost/food cost %</a:t>
            </a:r>
          </a:p>
          <a:p>
            <a:pPr>
              <a:lnSpc>
                <a:spcPct val="80000"/>
              </a:lnSpc>
              <a:buFontTx/>
              <a:buNone/>
            </a:pPr>
            <a:endParaRPr lang="en-US" sz="1100" dirty="0" smtClean="0"/>
          </a:p>
          <a:p>
            <a:pPr>
              <a:lnSpc>
                <a:spcPct val="80000"/>
              </a:lnSpc>
              <a:buFontTx/>
              <a:buNone/>
            </a:pPr>
            <a:r>
              <a:rPr lang="en-US" sz="2800" dirty="0" smtClean="0"/>
              <a:t>Example:  A retailer wants to get a 40% margin on asparagus.  A case standard is 28 pounds and costs $48.50 from the supplier.  This comes to $1.73/pound cost to the retailer.</a:t>
            </a:r>
          </a:p>
          <a:p>
            <a:pPr>
              <a:lnSpc>
                <a:spcPct val="80000"/>
              </a:lnSpc>
              <a:buFontTx/>
              <a:buNone/>
            </a:pPr>
            <a:endParaRPr lang="en-US" sz="1200" dirty="0" smtClean="0"/>
          </a:p>
          <a:p>
            <a:pPr>
              <a:lnSpc>
                <a:spcPct val="80000"/>
              </a:lnSpc>
              <a:buFontTx/>
              <a:buNone/>
            </a:pPr>
            <a:r>
              <a:rPr lang="en-US" sz="2800" dirty="0" smtClean="0"/>
              <a:t>The food cost % in this case is 1 - .40 = .60</a:t>
            </a:r>
          </a:p>
          <a:p>
            <a:pPr>
              <a:lnSpc>
                <a:spcPct val="80000"/>
              </a:lnSpc>
              <a:buFontTx/>
              <a:buNone/>
            </a:pPr>
            <a:r>
              <a:rPr lang="en-US" sz="2800" dirty="0" smtClean="0"/>
              <a:t> The </a:t>
            </a:r>
            <a:r>
              <a:rPr lang="en-US" sz="2800" b="1" dirty="0" smtClean="0"/>
              <a:t>target retail price </a:t>
            </a:r>
            <a:r>
              <a:rPr lang="en-US" sz="2800" dirty="0" smtClean="0"/>
              <a:t>to reach the margin with this method is $1.73/.60 = $2.89/lb.</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70566928"/>
      </p:ext>
    </p:extLst>
  </p:cSld>
  <p:clrMapOvr>
    <a:masterClrMapping/>
  </p:clrMapOvr>
  <p:transition spd="slow" advTm="1162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6705600" cy="1143000"/>
          </a:xfrm>
        </p:spPr>
        <p:txBody>
          <a:bodyPr>
            <a:normAutofit/>
          </a:bodyPr>
          <a:lstStyle/>
          <a:p>
            <a:r>
              <a:rPr lang="en-US" dirty="0" smtClean="0"/>
              <a:t>Standard Retail Pricing</a:t>
            </a:r>
            <a:endParaRPr lang="en-US" dirty="0"/>
          </a:p>
        </p:txBody>
      </p:sp>
      <p:sp>
        <p:nvSpPr>
          <p:cNvPr id="3" name="Content Placeholder 2"/>
          <p:cNvSpPr>
            <a:spLocks noGrp="1"/>
          </p:cNvSpPr>
          <p:nvPr>
            <p:ph idx="1"/>
          </p:nvPr>
        </p:nvSpPr>
        <p:spPr>
          <a:xfrm>
            <a:off x="838200" y="1447800"/>
            <a:ext cx="6858000" cy="4876800"/>
          </a:xfrm>
        </p:spPr>
        <p:txBody>
          <a:bodyPr>
            <a:normAutofit fontScale="85000" lnSpcReduction="10000"/>
          </a:bodyPr>
          <a:lstStyle/>
          <a:p>
            <a:pPr>
              <a:lnSpc>
                <a:spcPct val="90000"/>
              </a:lnSpc>
              <a:buFontTx/>
              <a:buNone/>
            </a:pPr>
            <a:r>
              <a:rPr lang="en-US" dirty="0" smtClean="0"/>
              <a:t>How is the </a:t>
            </a:r>
            <a:r>
              <a:rPr lang="en-US" b="1" dirty="0" smtClean="0"/>
              <a:t>target margin </a:t>
            </a:r>
            <a:r>
              <a:rPr lang="en-US" dirty="0" smtClean="0"/>
              <a:t>determined by the retailer?</a:t>
            </a:r>
          </a:p>
          <a:p>
            <a:pPr>
              <a:lnSpc>
                <a:spcPct val="90000"/>
              </a:lnSpc>
            </a:pPr>
            <a:r>
              <a:rPr lang="en-US" dirty="0" smtClean="0"/>
              <a:t>Spoilage – higher likelihood of loss means higher margin required to cover losses</a:t>
            </a:r>
          </a:p>
          <a:p>
            <a:pPr>
              <a:lnSpc>
                <a:spcPct val="90000"/>
              </a:lnSpc>
            </a:pPr>
            <a:r>
              <a:rPr lang="en-US" dirty="0" smtClean="0"/>
              <a:t>Theft or unaccounted loss of inventory</a:t>
            </a:r>
          </a:p>
          <a:p>
            <a:pPr>
              <a:lnSpc>
                <a:spcPct val="90000"/>
              </a:lnSpc>
            </a:pPr>
            <a:r>
              <a:rPr lang="en-US" dirty="0" smtClean="0"/>
              <a:t>Unsold inventory</a:t>
            </a:r>
          </a:p>
          <a:p>
            <a:pPr>
              <a:lnSpc>
                <a:spcPct val="90000"/>
              </a:lnSpc>
            </a:pPr>
            <a:r>
              <a:rPr lang="en-US" dirty="0" smtClean="0"/>
              <a:t>Seasonality, demand, availability in other stores</a:t>
            </a:r>
          </a:p>
          <a:p>
            <a:pPr>
              <a:lnSpc>
                <a:spcPct val="90000"/>
              </a:lnSpc>
            </a:pPr>
            <a:r>
              <a:rPr lang="en-US" dirty="0" smtClean="0"/>
              <a:t>Special promotions</a:t>
            </a:r>
          </a:p>
          <a:p>
            <a:pPr>
              <a:lnSpc>
                <a:spcPct val="90000"/>
              </a:lnSpc>
              <a:buFontTx/>
              <a:buNone/>
            </a:pPr>
            <a:r>
              <a:rPr lang="en-US" dirty="0" smtClean="0"/>
              <a:t> </a:t>
            </a:r>
          </a:p>
          <a:p>
            <a:pPr>
              <a:lnSpc>
                <a:spcPct val="90000"/>
              </a:lnSpc>
              <a:buNone/>
            </a:pPr>
            <a:r>
              <a:rPr lang="en-US" dirty="0" smtClean="0"/>
              <a:t>Typical grocery produce margins run 33-50% and are variable across items</a:t>
            </a:r>
          </a:p>
          <a:p>
            <a:endParaRPr lang="en-US" dirty="0">
              <a:solidFill>
                <a:schemeClr val="bg1">
                  <a:lumMod val="95000"/>
                </a:schemeClr>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92649204"/>
      </p:ext>
    </p:extLst>
  </p:cSld>
  <p:clrMapOvr>
    <a:masterClrMapping/>
  </p:clrMapOvr>
  <p:transition spd="slow" advTm="956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010400" cy="1143000"/>
          </a:xfrm>
        </p:spPr>
        <p:txBody>
          <a:bodyPr>
            <a:normAutofit/>
          </a:bodyPr>
          <a:lstStyle/>
          <a:p>
            <a:r>
              <a:rPr lang="en-US" dirty="0"/>
              <a:t>Retail vs. Restaurant Pricing</a:t>
            </a:r>
          </a:p>
        </p:txBody>
      </p:sp>
      <p:pic>
        <p:nvPicPr>
          <p:cNvPr id="4" name="Picture 2" descr="C:\Documents and Settings\twoods\Desktop\Photos for Tim\NYC\mday&amp;NYC 037.JPG"/>
          <p:cNvPicPr>
            <a:picLocks noGrp="1" noChangeAspect="1" noChangeArrowheads="1"/>
          </p:cNvPicPr>
          <p:nvPr>
            <p:ph idx="1"/>
          </p:nvPr>
        </p:nvPicPr>
        <p:blipFill>
          <a:blip r:embed="rId6" cstate="screen"/>
          <a:srcRect/>
          <a:stretch>
            <a:fillRect/>
          </a:stretch>
        </p:blipFill>
        <p:spPr bwMode="auto">
          <a:xfrm>
            <a:off x="1881188" y="1447800"/>
            <a:ext cx="5381625" cy="4038600"/>
          </a:xfrm>
          <a:prstGeom prst="rect">
            <a:avLst/>
          </a:prstGeom>
          <a:noFill/>
          <a:ln w="9525">
            <a:noFill/>
            <a:miter lim="800000"/>
            <a:headEnd/>
            <a:tailEnd/>
          </a:ln>
          <a:effectLst>
            <a:outerShdw dist="139700" dir="2700000" algn="tl" rotWithShape="0">
              <a:srgbClr val="333333">
                <a:alpha val="64999"/>
              </a:srgbClr>
            </a:out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0408040"/>
      </p:ext>
    </p:extLst>
  </p:cSld>
  <p:clrMapOvr>
    <a:masterClrMapping/>
  </p:clrMapOvr>
  <p:transition spd="slow" advTm="214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981200" y="1143000"/>
            <a:ext cx="6705600" cy="2514599"/>
          </a:xfrm>
        </p:spPr>
        <p:txBody>
          <a:bodyPr>
            <a:normAutofit fontScale="90000"/>
          </a:bodyPr>
          <a:lstStyle/>
          <a:p>
            <a:r>
              <a:rPr lang="en-US" sz="2000" dirty="0" smtClean="0"/>
              <a:t>Preparing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err="1" smtClean="0">
                <a:solidFill>
                  <a:srgbClr val="0000FF"/>
                </a:solidFill>
              </a:rPr>
              <a:t>MarketReady</a:t>
            </a:r>
            <a:r>
              <a:rPr lang="en-US" sz="4000" dirty="0" smtClean="0">
                <a:solidFill>
                  <a:srgbClr val="0000FF"/>
                </a:solidFill>
              </a:rPr>
              <a:t>™</a:t>
            </a:r>
            <a:br>
              <a:rPr lang="en-US" sz="4000" dirty="0" smtClean="0">
                <a:solidFill>
                  <a:srgbClr val="0000FF"/>
                </a:solidFill>
              </a:rPr>
            </a:br>
            <a:r>
              <a:rPr lang="en-US" sz="3100" dirty="0" smtClean="0">
                <a:solidFill>
                  <a:srgbClr val="0000FF"/>
                </a:solidFill>
              </a:rPr>
              <a:t>Getting Started in Wholesale Marketing </a:t>
            </a:r>
            <a:endParaRPr lang="en-US" sz="3600" dirty="0">
              <a:solidFill>
                <a:srgbClr val="0000FF"/>
              </a:solidFill>
            </a:endParaRPr>
          </a:p>
        </p:txBody>
      </p:sp>
      <p:sp>
        <p:nvSpPr>
          <p:cNvPr id="3" name="Subtitle 2"/>
          <p:cNvSpPr>
            <a:spLocks noGrp="1"/>
          </p:cNvSpPr>
          <p:nvPr>
            <p:ph type="subTitle" idx="1"/>
            <p:custDataLst>
              <p:tags r:id="rId3"/>
            </p:custDataLst>
          </p:nvPr>
        </p:nvSpPr>
        <p:spPr>
          <a:xfrm>
            <a:off x="4876800" y="3733800"/>
            <a:ext cx="4114800" cy="1219200"/>
          </a:xfrm>
        </p:spPr>
        <p:txBody>
          <a:bodyPr>
            <a:normAutofit/>
          </a:bodyPr>
          <a:lstStyle/>
          <a:p>
            <a:pPr algn="l"/>
            <a:r>
              <a:rPr lang="en-US" dirty="0" smtClean="0"/>
              <a:t>Nathan Johanning &amp; Andy Larson</a:t>
            </a: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9401078"/>
      </p:ext>
    </p:extLst>
  </p:cSld>
  <p:clrMapOvr>
    <a:masterClrMapping/>
  </p:clrMapOvr>
  <p:transition spd="slow" advTm="609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010400" cy="1143000"/>
          </a:xfrm>
        </p:spPr>
        <p:txBody>
          <a:bodyPr/>
          <a:lstStyle/>
          <a:p>
            <a:r>
              <a:rPr lang="en-US" dirty="0"/>
              <a:t>Retail </a:t>
            </a:r>
            <a:r>
              <a:rPr lang="en-US" dirty="0" smtClean="0"/>
              <a:t>vs. Restaurant </a:t>
            </a:r>
            <a:r>
              <a:rPr lang="en-US" dirty="0"/>
              <a:t>Pricing</a:t>
            </a:r>
          </a:p>
        </p:txBody>
      </p:sp>
      <p:sp>
        <p:nvSpPr>
          <p:cNvPr id="3" name="Content Placeholder 2"/>
          <p:cNvSpPr>
            <a:spLocks noGrp="1"/>
          </p:cNvSpPr>
          <p:nvPr>
            <p:ph idx="1"/>
          </p:nvPr>
        </p:nvSpPr>
        <p:spPr>
          <a:xfrm>
            <a:off x="838200" y="1600200"/>
            <a:ext cx="7010400" cy="4525963"/>
          </a:xfrm>
        </p:spPr>
        <p:txBody>
          <a:bodyPr>
            <a:normAutofit/>
          </a:bodyPr>
          <a:lstStyle/>
          <a:p>
            <a:r>
              <a:rPr lang="en-US" dirty="0" smtClean="0"/>
              <a:t>Don’t assume retail prices will be competitive with farmers markets</a:t>
            </a:r>
          </a:p>
          <a:p>
            <a:r>
              <a:rPr lang="en-US" dirty="0" smtClean="0"/>
              <a:t>Restaurants are a wholesale market—some may pay farmers’ market prices</a:t>
            </a:r>
          </a:p>
          <a:p>
            <a:r>
              <a:rPr lang="en-US" dirty="0" smtClean="0"/>
              <a:t>Most chefs will tell you what they’re looking at for non-local prices</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5239644"/>
      </p:ext>
    </p:extLst>
  </p:cSld>
  <p:clrMapOvr>
    <a:masterClrMapping/>
  </p:clrMapOvr>
  <p:transition spd="slow" advTm="803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086600" cy="1143000"/>
          </a:xfrm>
        </p:spPr>
        <p:txBody>
          <a:bodyPr/>
          <a:lstStyle/>
          <a:p>
            <a:r>
              <a:rPr lang="en-US" dirty="0" smtClean="0"/>
              <a:t>Pricing</a:t>
            </a:r>
            <a:endParaRPr lang="en-US" dirty="0"/>
          </a:p>
        </p:txBody>
      </p:sp>
      <p:sp>
        <p:nvSpPr>
          <p:cNvPr id="3" name="Content Placeholder 2"/>
          <p:cNvSpPr>
            <a:spLocks noGrp="1"/>
          </p:cNvSpPr>
          <p:nvPr>
            <p:ph idx="1"/>
          </p:nvPr>
        </p:nvSpPr>
        <p:spPr>
          <a:xfrm>
            <a:off x="838200" y="1600200"/>
            <a:ext cx="6934200" cy="4525963"/>
          </a:xfrm>
        </p:spPr>
        <p:txBody>
          <a:bodyPr>
            <a:normAutofit/>
          </a:bodyPr>
          <a:lstStyle/>
          <a:p>
            <a:r>
              <a:rPr lang="en-US" dirty="0" smtClean="0"/>
              <a:t>Account for the cost of getting your product to the restaurant</a:t>
            </a:r>
          </a:p>
          <a:p>
            <a:endParaRPr lang="en-US" dirty="0" smtClean="0"/>
          </a:p>
          <a:p>
            <a:pPr>
              <a:buFontTx/>
              <a:buNone/>
            </a:pPr>
            <a:r>
              <a:rPr lang="en-US" sz="2400" i="1" dirty="0" smtClean="0"/>
              <a:t>“We see what the product is selling for wholesale, figure in fuel costs and our time, and that’s what we stick with.”</a:t>
            </a:r>
          </a:p>
          <a:p>
            <a:pPr>
              <a:buFontTx/>
              <a:buNone/>
            </a:pPr>
            <a:r>
              <a:rPr lang="en-US" sz="2400" dirty="0" smtClean="0"/>
              <a:t>		--Brian Stout, Dowagiac MI, Green City Market, 		Chicago, IL</a:t>
            </a:r>
          </a:p>
          <a:p>
            <a:pPr>
              <a:buFontTx/>
              <a:buNone/>
            </a:pPr>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34055784"/>
      </p:ext>
    </p:extLst>
  </p:cSld>
  <p:clrMapOvr>
    <a:masterClrMapping/>
  </p:clrMapOvr>
  <p:transition spd="slow" advTm="836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705600" cy="1143000"/>
          </a:xfrm>
        </p:spPr>
        <p:txBody>
          <a:bodyPr>
            <a:normAutofit/>
          </a:bodyPr>
          <a:lstStyle/>
          <a:p>
            <a:r>
              <a:rPr lang="en-US" dirty="0" smtClean="0"/>
              <a:t>Delivery</a:t>
            </a:r>
            <a:endParaRPr lang="en-US" dirty="0"/>
          </a:p>
        </p:txBody>
      </p:sp>
      <p:sp>
        <p:nvSpPr>
          <p:cNvPr id="3" name="Content Placeholder 2"/>
          <p:cNvSpPr>
            <a:spLocks noGrp="1"/>
          </p:cNvSpPr>
          <p:nvPr>
            <p:ph idx="1"/>
          </p:nvPr>
        </p:nvSpPr>
        <p:spPr>
          <a:xfrm>
            <a:off x="1828800" y="1600201"/>
            <a:ext cx="6858000" cy="4525963"/>
          </a:xfrm>
        </p:spPr>
        <p:txBody>
          <a:bodyPr>
            <a:normAutofit/>
          </a:bodyPr>
          <a:lstStyle/>
          <a:p>
            <a:pPr>
              <a:buNone/>
            </a:pPr>
            <a:endParaRPr lang="en-US" sz="2400" dirty="0">
              <a:solidFill>
                <a:schemeClr val="bg1">
                  <a:lumMod val="95000"/>
                </a:schemeClr>
              </a:solidFill>
            </a:endParaRPr>
          </a:p>
        </p:txBody>
      </p:sp>
      <p:pic>
        <p:nvPicPr>
          <p:cNvPr id="9" name="Picture 2" descr="C:\Documents and Settings\twoods\Desktop\Jim\My Pictures\Blueberry &amp; Fairview auction Pics\State Car Loaded.jpg"/>
          <p:cNvPicPr>
            <a:picLocks noChangeAspect="1" noChangeArrowheads="1"/>
          </p:cNvPicPr>
          <p:nvPr/>
        </p:nvPicPr>
        <p:blipFill>
          <a:blip r:embed="rId6" cstate="print"/>
          <a:srcRect/>
          <a:stretch>
            <a:fillRect/>
          </a:stretch>
        </p:blipFill>
        <p:spPr bwMode="auto">
          <a:xfrm>
            <a:off x="762000" y="2187112"/>
            <a:ext cx="3759200" cy="2819400"/>
          </a:xfrm>
          <a:prstGeom prst="rect">
            <a:avLst/>
          </a:prstGeom>
          <a:noFill/>
          <a:ln w="19050">
            <a:solidFill>
              <a:schemeClr val="tx1"/>
            </a:solidFill>
            <a:miter lim="800000"/>
            <a:headEnd/>
            <a:tailEnd/>
          </a:ln>
        </p:spPr>
      </p:pic>
      <p:pic>
        <p:nvPicPr>
          <p:cNvPr id="10" name="Picture 4" descr="agribusiness 030"/>
          <p:cNvPicPr>
            <a:picLocks noChangeAspect="1" noChangeArrowheads="1"/>
          </p:cNvPicPr>
          <p:nvPr/>
        </p:nvPicPr>
        <p:blipFill>
          <a:blip r:embed="rId7" cstate="print"/>
          <a:srcRect/>
          <a:stretch>
            <a:fillRect/>
          </a:stretch>
        </p:blipFill>
        <p:spPr bwMode="auto">
          <a:xfrm>
            <a:off x="4648106" y="1981200"/>
            <a:ext cx="4308966" cy="3231224"/>
          </a:xfrm>
          <a:prstGeom prst="rect">
            <a:avLst/>
          </a:prstGeom>
          <a:noFill/>
          <a:ln w="28575">
            <a:solidFill>
              <a:srgbClr val="000000"/>
            </a:solidFill>
            <a:miter lim="800000"/>
            <a:headEnd/>
            <a:tailEnd/>
          </a:ln>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88064728"/>
      </p:ext>
    </p:extLst>
  </p:cSld>
  <p:clrMapOvr>
    <a:masterClrMapping/>
  </p:clrMapOvr>
  <p:transition spd="slow" advTm="562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a:t>
            </a:r>
            <a:endParaRPr lang="en-US" dirty="0"/>
          </a:p>
        </p:txBody>
      </p:sp>
      <p:sp>
        <p:nvSpPr>
          <p:cNvPr id="3" name="Content Placeholder 2"/>
          <p:cNvSpPr>
            <a:spLocks noGrp="1"/>
          </p:cNvSpPr>
          <p:nvPr>
            <p:ph idx="1"/>
          </p:nvPr>
        </p:nvSpPr>
        <p:spPr/>
        <p:txBody>
          <a:bodyPr/>
          <a:lstStyle/>
          <a:p>
            <a:r>
              <a:rPr lang="en-US" dirty="0" smtClean="0"/>
              <a:t>Be consistent</a:t>
            </a:r>
          </a:p>
          <a:p>
            <a:pPr lvl="1"/>
            <a:r>
              <a:rPr lang="en-US" dirty="0" smtClean="0"/>
              <a:t>Try to find a specific time that work for both you and the buyer</a:t>
            </a:r>
          </a:p>
          <a:p>
            <a:r>
              <a:rPr lang="en-US" dirty="0" smtClean="0"/>
              <a:t>Group </a:t>
            </a:r>
            <a:r>
              <a:rPr lang="en-US" dirty="0"/>
              <a:t>d</a:t>
            </a:r>
            <a:r>
              <a:rPr lang="en-US" dirty="0" smtClean="0"/>
              <a:t>eliveries together</a:t>
            </a:r>
          </a:p>
          <a:p>
            <a:pPr lvl="1"/>
            <a:r>
              <a:rPr lang="en-US" dirty="0" smtClean="0"/>
              <a:t>Make a “delivery route” to maximize your efficiency of fuel and time.</a:t>
            </a:r>
            <a:endParaRPr lang="en-US" dirty="0"/>
          </a:p>
          <a:p>
            <a:r>
              <a:rPr lang="en-US" dirty="0" smtClean="0"/>
              <a:t>Work cooperatively with other growers to transport product and reduce delivery costs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49046212"/>
      </p:ext>
    </p:extLst>
  </p:cSld>
  <p:clrMapOvr>
    <a:masterClrMapping/>
  </p:clrMapOvr>
  <p:transition spd="slow" advTm="710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086600" cy="1143000"/>
          </a:xfrm>
        </p:spPr>
        <p:txBody>
          <a:bodyPr/>
          <a:lstStyle/>
          <a:p>
            <a:r>
              <a:rPr lang="en-US" dirty="0"/>
              <a:t>Invoicing and Records</a:t>
            </a:r>
          </a:p>
        </p:txBody>
      </p:sp>
      <p:sp>
        <p:nvSpPr>
          <p:cNvPr id="3" name="Content Placeholder 2"/>
          <p:cNvSpPr>
            <a:spLocks noGrp="1"/>
          </p:cNvSpPr>
          <p:nvPr>
            <p:ph idx="1"/>
          </p:nvPr>
        </p:nvSpPr>
        <p:spPr>
          <a:xfrm>
            <a:off x="5791200" y="1600200"/>
            <a:ext cx="2895600" cy="4419600"/>
          </a:xfrm>
        </p:spPr>
        <p:txBody>
          <a:bodyPr>
            <a:normAutofit fontScale="77500" lnSpcReduction="20000"/>
          </a:bodyPr>
          <a:lstStyle/>
          <a:p>
            <a:pPr>
              <a:buNone/>
            </a:pPr>
            <a:r>
              <a:rPr lang="en-US" dirty="0" smtClean="0"/>
              <a:t>“I want an 8 ½” x 11” piece of paper with the grower’s name, address, phone number, the product, how much it weighed and how much it cost.  That’s it.”</a:t>
            </a:r>
          </a:p>
          <a:p>
            <a:pPr>
              <a:buNone/>
            </a:pPr>
            <a:endParaRPr lang="en-US" sz="2900" dirty="0" smtClean="0"/>
          </a:p>
          <a:p>
            <a:pPr>
              <a:buNone/>
            </a:pPr>
            <a:r>
              <a:rPr lang="en-US" sz="2900" dirty="0" smtClean="0"/>
              <a:t>--</a:t>
            </a:r>
            <a:r>
              <a:rPr lang="en-US" sz="2600" dirty="0" smtClean="0"/>
              <a:t>Jeff Newman, Executive Chef, Boone Tavern Inn, Berea, KY</a:t>
            </a:r>
            <a:endParaRPr lang="en-US" sz="2900" dirty="0" smtClean="0"/>
          </a:p>
          <a:p>
            <a:endParaRPr lang="en-US" dirty="0"/>
          </a:p>
        </p:txBody>
      </p:sp>
      <p:pic>
        <p:nvPicPr>
          <p:cNvPr id="4" name="Content Placeholder 3" descr="Bowling Dining Room-Fine Dining-Boone Tavern, Berea, KY.JPG"/>
          <p:cNvPicPr>
            <a:picLocks noChangeAspect="1"/>
          </p:cNvPicPr>
          <p:nvPr/>
        </p:nvPicPr>
        <p:blipFill>
          <a:blip r:embed="rId6" cstate="print"/>
          <a:srcRect/>
          <a:stretch>
            <a:fillRect/>
          </a:stretch>
        </p:blipFill>
        <p:spPr bwMode="auto">
          <a:xfrm>
            <a:off x="1676400" y="2057400"/>
            <a:ext cx="3711086" cy="3352800"/>
          </a:xfrm>
          <a:prstGeom prst="rect">
            <a:avLst/>
          </a:prstGeom>
          <a:noFill/>
          <a:ln w="9525">
            <a:noFill/>
            <a:miter lim="800000"/>
            <a:headEnd/>
            <a:tailEnd/>
          </a:ln>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6103530"/>
      </p:ext>
    </p:extLst>
  </p:cSld>
  <p:clrMapOvr>
    <a:masterClrMapping/>
  </p:clrMapOvr>
  <p:transition spd="slow" advTm="614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 presetClass="entr" presetSubtype="0"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705600" cy="1143000"/>
          </a:xfrm>
        </p:spPr>
        <p:txBody>
          <a:bodyPr>
            <a:normAutofit/>
          </a:bodyPr>
          <a:lstStyle/>
          <a:p>
            <a:r>
              <a:rPr lang="en-US" dirty="0" smtClean="0"/>
              <a:t>Invoice Example</a:t>
            </a:r>
            <a:endParaRPr lang="en-US" dirty="0"/>
          </a:p>
        </p:txBody>
      </p:sp>
      <p:graphicFrame>
        <p:nvGraphicFramePr>
          <p:cNvPr id="25601" name="Content Placeholder 11"/>
          <p:cNvGraphicFramePr>
            <a:graphicFrameLocks noGrp="1" noChangeAspect="1"/>
          </p:cNvGraphicFramePr>
          <p:nvPr>
            <p:ph idx="1"/>
            <p:extLst>
              <p:ext uri="{D42A27DB-BD31-4B8C-83A1-F6EECF244321}">
                <p14:modId xmlns:p14="http://schemas.microsoft.com/office/powerpoint/2010/main" val="2018171849"/>
              </p:ext>
            </p:extLst>
          </p:nvPr>
        </p:nvGraphicFramePr>
        <p:xfrm>
          <a:off x="2163763" y="1466850"/>
          <a:ext cx="5265737" cy="5118100"/>
        </p:xfrm>
        <a:graphic>
          <a:graphicData uri="http://schemas.openxmlformats.org/presentationml/2006/ole">
            <mc:AlternateContent xmlns:mc="http://schemas.openxmlformats.org/markup-compatibility/2006">
              <mc:Choice xmlns:v="urn:schemas-microsoft-com:vml" Requires="v">
                <p:oleObj spid="_x0000_s1050" name="Document" r:id="rId7" imgW="7446369" imgH="7238539" progId="Word.Document.12">
                  <p:embed/>
                </p:oleObj>
              </mc:Choice>
              <mc:Fallback>
                <p:oleObj name="Document" r:id="rId7" imgW="7446369" imgH="7238539" progId="Word.Document.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3763" y="1466850"/>
                        <a:ext cx="5265737" cy="5118100"/>
                      </a:xfrm>
                      <a:prstGeom prst="rect">
                        <a:avLst/>
                      </a:prstGeom>
                      <a:solidFill>
                        <a:srgbClr val="FFFFFF"/>
                      </a:solidFill>
                    </p:spPr>
                  </p:pic>
                </p:oleObj>
              </mc:Fallback>
            </mc:AlternateContent>
          </a:graphicData>
        </a:graphic>
      </p:graphicFrame>
      <p:sp>
        <p:nvSpPr>
          <p:cNvPr id="13" name="TextBox 12"/>
          <p:cNvSpPr txBox="1"/>
          <p:nvPr/>
        </p:nvSpPr>
        <p:spPr>
          <a:xfrm>
            <a:off x="7543800" y="1447800"/>
            <a:ext cx="1600200" cy="707886"/>
          </a:xfrm>
          <a:prstGeom prst="rect">
            <a:avLst/>
          </a:prstGeom>
          <a:noFill/>
        </p:spPr>
        <p:txBody>
          <a:bodyPr wrap="square" rtlCol="0">
            <a:spAutoFit/>
          </a:bodyPr>
          <a:lstStyle/>
          <a:p>
            <a:r>
              <a:rPr lang="en-US" sz="2000" b="1" dirty="0" smtClean="0"/>
              <a:t>Invoice date and number</a:t>
            </a:r>
            <a:endParaRPr lang="en-US" sz="2000" b="1" dirty="0"/>
          </a:p>
        </p:txBody>
      </p:sp>
      <p:sp>
        <p:nvSpPr>
          <p:cNvPr id="12" name="TextBox 11"/>
          <p:cNvSpPr txBox="1"/>
          <p:nvPr/>
        </p:nvSpPr>
        <p:spPr>
          <a:xfrm>
            <a:off x="7429500" y="2819400"/>
            <a:ext cx="1828800" cy="1015663"/>
          </a:xfrm>
          <a:prstGeom prst="rect">
            <a:avLst/>
          </a:prstGeom>
          <a:noFill/>
        </p:spPr>
        <p:txBody>
          <a:bodyPr wrap="square" rtlCol="0">
            <a:spAutoFit/>
          </a:bodyPr>
          <a:lstStyle/>
          <a:p>
            <a:r>
              <a:rPr lang="en-US" sz="2000" b="1" dirty="0" smtClean="0"/>
              <a:t>Payment terms and due date specified</a:t>
            </a:r>
            <a:endParaRPr lang="en-US" sz="2000" b="1" dirty="0"/>
          </a:p>
        </p:txBody>
      </p:sp>
      <p:sp>
        <p:nvSpPr>
          <p:cNvPr id="14" name="TextBox 13"/>
          <p:cNvSpPr txBox="1"/>
          <p:nvPr/>
        </p:nvSpPr>
        <p:spPr>
          <a:xfrm>
            <a:off x="7467600" y="4343400"/>
            <a:ext cx="1676400" cy="1015663"/>
          </a:xfrm>
          <a:prstGeom prst="rect">
            <a:avLst/>
          </a:prstGeom>
          <a:noFill/>
        </p:spPr>
        <p:txBody>
          <a:bodyPr wrap="square" rtlCol="0">
            <a:spAutoFit/>
          </a:bodyPr>
          <a:lstStyle/>
          <a:p>
            <a:r>
              <a:rPr lang="en-US" sz="2000" b="1" dirty="0" smtClean="0"/>
              <a:t>Quantity, Product, Cost and Total</a:t>
            </a:r>
            <a:endParaRPr lang="en-US" sz="2000" b="1" dirty="0"/>
          </a:p>
        </p:txBody>
      </p:sp>
      <p:sp>
        <p:nvSpPr>
          <p:cNvPr id="15" name="TextBox 14"/>
          <p:cNvSpPr txBox="1"/>
          <p:nvPr/>
        </p:nvSpPr>
        <p:spPr>
          <a:xfrm>
            <a:off x="381000" y="4876800"/>
            <a:ext cx="2057400" cy="1015663"/>
          </a:xfrm>
          <a:prstGeom prst="rect">
            <a:avLst/>
          </a:prstGeom>
          <a:noFill/>
        </p:spPr>
        <p:txBody>
          <a:bodyPr wrap="square" rtlCol="0">
            <a:spAutoFit/>
          </a:bodyPr>
          <a:lstStyle/>
          <a:p>
            <a:r>
              <a:rPr lang="en-US" sz="2000" b="1" dirty="0" smtClean="0"/>
              <a:t>Your Farm’s complete contact information</a:t>
            </a:r>
            <a:endParaRPr lang="en-US" sz="2000" b="1" dirty="0"/>
          </a:p>
        </p:txBody>
      </p:sp>
      <p:sp>
        <p:nvSpPr>
          <p:cNvPr id="11" name="TextBox 10"/>
          <p:cNvSpPr txBox="1"/>
          <p:nvPr/>
        </p:nvSpPr>
        <p:spPr>
          <a:xfrm>
            <a:off x="228600" y="3657600"/>
            <a:ext cx="2286000" cy="707886"/>
          </a:xfrm>
          <a:prstGeom prst="rect">
            <a:avLst/>
          </a:prstGeom>
          <a:noFill/>
        </p:spPr>
        <p:txBody>
          <a:bodyPr wrap="square" rtlCol="0">
            <a:spAutoFit/>
          </a:bodyPr>
          <a:lstStyle/>
          <a:p>
            <a:r>
              <a:rPr lang="en-US" sz="2000" b="1" dirty="0" smtClean="0"/>
              <a:t>Space for customer contact information</a:t>
            </a:r>
            <a:endParaRPr lang="en-US" sz="2000" b="1" dirty="0"/>
          </a:p>
        </p:txBody>
      </p:sp>
      <p:sp>
        <p:nvSpPr>
          <p:cNvPr id="9" name="TextBox 8"/>
          <p:cNvSpPr txBox="1"/>
          <p:nvPr/>
        </p:nvSpPr>
        <p:spPr>
          <a:xfrm>
            <a:off x="609600" y="1143000"/>
            <a:ext cx="1676400" cy="1015663"/>
          </a:xfrm>
          <a:prstGeom prst="rect">
            <a:avLst/>
          </a:prstGeom>
          <a:noFill/>
        </p:spPr>
        <p:txBody>
          <a:bodyPr wrap="square" rtlCol="0">
            <a:spAutoFit/>
          </a:bodyPr>
          <a:lstStyle/>
          <a:p>
            <a:r>
              <a:rPr lang="en-US" sz="2000" b="1" dirty="0" smtClean="0"/>
              <a:t>Farm Logo displayed prominently</a:t>
            </a:r>
            <a:endParaRPr lang="en-US" sz="2000" b="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3143898"/>
      </p:ext>
    </p:extLst>
  </p:cSld>
  <p:clrMapOvr>
    <a:masterClrMapping/>
  </p:clrMapOvr>
  <p:transition spd="slow" advTm="222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086600" cy="1143000"/>
          </a:xfrm>
        </p:spPr>
        <p:txBody>
          <a:bodyPr/>
          <a:lstStyle/>
          <a:p>
            <a:r>
              <a:rPr lang="en-US" dirty="0"/>
              <a:t>Invoicing and Records</a:t>
            </a:r>
          </a:p>
        </p:txBody>
      </p:sp>
      <p:sp>
        <p:nvSpPr>
          <p:cNvPr id="3" name="Content Placeholder 2"/>
          <p:cNvSpPr>
            <a:spLocks noGrp="1"/>
          </p:cNvSpPr>
          <p:nvPr>
            <p:ph idx="1"/>
          </p:nvPr>
        </p:nvSpPr>
        <p:spPr>
          <a:xfrm>
            <a:off x="838200" y="1600200"/>
            <a:ext cx="3200400" cy="4525963"/>
          </a:xfrm>
        </p:spPr>
        <p:txBody>
          <a:bodyPr>
            <a:normAutofit fontScale="77500" lnSpcReduction="20000"/>
          </a:bodyPr>
          <a:lstStyle/>
          <a:p>
            <a:pPr>
              <a:buNone/>
            </a:pPr>
            <a:r>
              <a:rPr lang="en-US" b="1" dirty="0" smtClean="0"/>
              <a:t>Tracking Invoices</a:t>
            </a:r>
          </a:p>
          <a:p>
            <a:pPr>
              <a:buFontTx/>
              <a:buChar char="•"/>
            </a:pPr>
            <a:r>
              <a:rPr lang="en-US" dirty="0" smtClean="0"/>
              <a:t>Save computerized documents in a word processing or other document file</a:t>
            </a:r>
          </a:p>
          <a:p>
            <a:pPr>
              <a:buFontTx/>
              <a:buChar char="•"/>
            </a:pPr>
            <a:r>
              <a:rPr lang="en-US" dirty="0" smtClean="0"/>
              <a:t>Use an accounting software package to track all accounts</a:t>
            </a:r>
          </a:p>
          <a:p>
            <a:pPr>
              <a:buFontTx/>
              <a:buChar char="•"/>
            </a:pPr>
            <a:r>
              <a:rPr lang="en-US" dirty="0" smtClean="0"/>
              <a:t>Use a simple invoice book with duplicate copies</a:t>
            </a:r>
          </a:p>
          <a:p>
            <a:endParaRPr lang="en-US" dirty="0"/>
          </a:p>
        </p:txBody>
      </p:sp>
      <p:pic>
        <p:nvPicPr>
          <p:cNvPr id="4" name="Picture 4" descr="Small Invoice Book.JPG"/>
          <p:cNvPicPr>
            <a:picLocks noChangeAspect="1"/>
          </p:cNvPicPr>
          <p:nvPr/>
        </p:nvPicPr>
        <p:blipFill>
          <a:blip r:embed="rId6" cstate="print"/>
          <a:srcRect r="-533" b="4256"/>
          <a:stretch>
            <a:fillRect/>
          </a:stretch>
        </p:blipFill>
        <p:spPr bwMode="auto">
          <a:xfrm>
            <a:off x="4464591" y="1524000"/>
            <a:ext cx="4374609" cy="3124200"/>
          </a:xfrm>
          <a:prstGeom prst="rect">
            <a:avLst/>
          </a:prstGeom>
          <a:noFill/>
          <a:ln w="9525">
            <a:noFill/>
            <a:miter lim="800000"/>
            <a:headEnd/>
            <a:tailEnd/>
          </a:ln>
        </p:spPr>
      </p:pic>
      <p:sp>
        <p:nvSpPr>
          <p:cNvPr id="5" name="Rectangle 4"/>
          <p:cNvSpPr/>
          <p:nvPr/>
        </p:nvSpPr>
        <p:spPr>
          <a:xfrm>
            <a:off x="1447800" y="5410200"/>
            <a:ext cx="4572000" cy="1200329"/>
          </a:xfrm>
          <a:prstGeom prst="rect">
            <a:avLst/>
          </a:prstGeom>
        </p:spPr>
        <p:txBody>
          <a:bodyPr>
            <a:spAutoFit/>
          </a:bodyPr>
          <a:lstStyle/>
          <a:p>
            <a:pPr eaLnBrk="0" hangingPunct="0"/>
            <a:r>
              <a:rPr lang="en-US" dirty="0" smtClean="0"/>
              <a:t>“I keep it simple—just the little invoice book I bought at </a:t>
            </a:r>
            <a:r>
              <a:rPr lang="en-US" dirty="0" err="1" smtClean="0"/>
              <a:t>Walmart</a:t>
            </a:r>
            <a:r>
              <a:rPr lang="en-US" dirty="0" smtClean="0"/>
              <a:t>.”</a:t>
            </a:r>
          </a:p>
          <a:p>
            <a:pPr eaLnBrk="0" hangingPunct="0"/>
            <a:r>
              <a:rPr lang="en-US" dirty="0" smtClean="0"/>
              <a:t>--David </a:t>
            </a:r>
            <a:r>
              <a:rPr lang="en-US" dirty="0" err="1" smtClean="0"/>
              <a:t>Dedert</a:t>
            </a:r>
            <a:r>
              <a:rPr lang="en-US" dirty="0" smtClean="0"/>
              <a:t>, Quincy, IL</a:t>
            </a:r>
          </a:p>
          <a:p>
            <a:pPr eaLnBrk="0" hangingPunct="0"/>
            <a:r>
              <a:rPr lang="en-US" dirty="0" smtClean="0"/>
              <a:t>   Sells pork directly to local country club</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84376448"/>
      </p:ext>
    </p:extLst>
  </p:cSld>
  <p:clrMapOvr>
    <a:masterClrMapping/>
  </p:clrMapOvr>
  <p:transition spd="slow" advTm="524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500"/>
                            </p:stCondLst>
                            <p:childTnLst>
                              <p:par>
                                <p:cTn id="21" presetID="10" presetClass="entr" presetSubtype="0" fill="hold" nodeType="after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par>
                          <p:cTn id="24" fill="hold">
                            <p:stCondLst>
                              <p:cond delay="1500"/>
                            </p:stCondLst>
                            <p:childTnLst>
                              <p:par>
                                <p:cTn id="25" presetID="1" presetClass="entr" presetSubtype="0" fill="hold" nodeType="afterEffect">
                                  <p:stCondLst>
                                    <p:cond delay="100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nodeType="after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705600" cy="1143000"/>
          </a:xfrm>
        </p:spPr>
        <p:txBody>
          <a:bodyPr>
            <a:normAutofit fontScale="90000"/>
          </a:bodyPr>
          <a:lstStyle/>
          <a:p>
            <a:r>
              <a:rPr lang="en-US" dirty="0" smtClean="0"/>
              <a:t>Basic Marketing Practices:  Invoicing and Records</a:t>
            </a:r>
            <a:endParaRPr lang="en-US" dirty="0"/>
          </a:p>
        </p:txBody>
      </p:sp>
      <p:sp>
        <p:nvSpPr>
          <p:cNvPr id="3" name="Content Placeholder 2"/>
          <p:cNvSpPr>
            <a:spLocks noGrp="1"/>
          </p:cNvSpPr>
          <p:nvPr>
            <p:ph idx="1"/>
          </p:nvPr>
        </p:nvSpPr>
        <p:spPr>
          <a:xfrm>
            <a:off x="838200" y="1447800"/>
            <a:ext cx="7467600" cy="5638800"/>
          </a:xfrm>
        </p:spPr>
        <p:txBody>
          <a:bodyPr>
            <a:noAutofit/>
          </a:bodyPr>
          <a:lstStyle/>
          <a:p>
            <a:pPr>
              <a:buFont typeface="Wingdings" pitchFamily="2" charset="2"/>
              <a:buChar char="q"/>
            </a:pPr>
            <a:r>
              <a:rPr lang="en-US" sz="2800" dirty="0" smtClean="0"/>
              <a:t>I will provide a </a:t>
            </a:r>
            <a:r>
              <a:rPr lang="en-US" sz="2800" b="1" dirty="0" smtClean="0"/>
              <a:t>numbered invoice form </a:t>
            </a:r>
            <a:r>
              <a:rPr lang="en-US" sz="2800" dirty="0" smtClean="0"/>
              <a:t>with farm name, address, phone number, and other contact information printed on it</a:t>
            </a:r>
          </a:p>
          <a:p>
            <a:pPr>
              <a:buFont typeface="Wingdings" pitchFamily="2" charset="2"/>
              <a:buChar char="q"/>
            </a:pPr>
            <a:r>
              <a:rPr lang="en-US" sz="2800" dirty="0" smtClean="0"/>
              <a:t>The invoice form will have the </a:t>
            </a:r>
            <a:r>
              <a:rPr lang="en-US" sz="2800" b="1" dirty="0" smtClean="0"/>
              <a:t>date, P.O. number, product description, weight or quantity, price per unit and total price</a:t>
            </a:r>
          </a:p>
          <a:p>
            <a:pPr>
              <a:buFont typeface="Wingdings" pitchFamily="2" charset="2"/>
              <a:buChar char="q"/>
            </a:pPr>
            <a:r>
              <a:rPr lang="en-US" sz="2800" dirty="0" smtClean="0"/>
              <a:t>I understand the invoicing procedures and have </a:t>
            </a:r>
            <a:r>
              <a:rPr lang="en-US" sz="2800" b="1" dirty="0" smtClean="0"/>
              <a:t>discussed them with the buyer</a:t>
            </a:r>
            <a:r>
              <a:rPr lang="en-US" sz="2800" dirty="0" smtClean="0"/>
              <a:t>.  I have made sure that my invoice statement or system meets their requirements, including electronic delivery if required</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37811238"/>
      </p:ext>
    </p:extLst>
  </p:cSld>
  <p:clrMapOvr>
    <a:masterClrMapping/>
  </p:clrMapOvr>
  <p:transition spd="slow" advTm="498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762000" y="1596413"/>
            <a:ext cx="8077200" cy="4499587"/>
          </a:xfrm>
        </p:spPr>
        <p:txBody>
          <a:bodyPr>
            <a:normAutofit lnSpcReduction="10000"/>
          </a:bodyPr>
          <a:lstStyle/>
          <a:p>
            <a:pPr marL="514350" indent="-514350">
              <a:buFont typeface="+mj-lt"/>
              <a:buAutoNum type="arabicPeriod"/>
            </a:pPr>
            <a:r>
              <a:rPr lang="en-US" dirty="0" smtClean="0"/>
              <a:t>Communicate early and often</a:t>
            </a:r>
          </a:p>
          <a:p>
            <a:pPr marL="514350" indent="-514350">
              <a:buFont typeface="+mj-lt"/>
              <a:buAutoNum type="arabicPeriod"/>
            </a:pPr>
            <a:r>
              <a:rPr lang="en-US" dirty="0" smtClean="0"/>
              <a:t>Package for functionality and professionalism</a:t>
            </a:r>
          </a:p>
          <a:p>
            <a:pPr marL="514350" indent="-514350">
              <a:buFont typeface="+mj-lt"/>
              <a:buAutoNum type="arabicPeriod"/>
            </a:pPr>
            <a:r>
              <a:rPr lang="en-US" dirty="0" smtClean="0"/>
              <a:t>Labels should communicate essential information and build your brand</a:t>
            </a:r>
          </a:p>
          <a:p>
            <a:pPr marL="514350" indent="-514350">
              <a:buFont typeface="+mj-lt"/>
              <a:buAutoNum type="arabicPeriod"/>
            </a:pPr>
            <a:r>
              <a:rPr lang="en-US" dirty="0" smtClean="0"/>
              <a:t>When negotiating prices, know your costs and understand the buyer’s margins</a:t>
            </a:r>
          </a:p>
          <a:p>
            <a:pPr marL="514350" indent="-514350">
              <a:buFont typeface="+mj-lt"/>
              <a:buAutoNum type="arabicPeriod"/>
            </a:pPr>
            <a:r>
              <a:rPr lang="en-US" dirty="0" smtClean="0"/>
              <a:t>Provide an invoice and keep a record for yourself</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36205755"/>
      </p:ext>
    </p:extLst>
  </p:cSld>
  <p:clrMapOvr>
    <a:masterClrMapping/>
  </p:clrMapOvr>
  <p:transition spd="slow" advTm="1308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535891" y="5195937"/>
            <a:ext cx="1062087" cy="1199491"/>
          </a:xfrm>
          <a:prstGeom prst="rect">
            <a:avLst/>
          </a:prstGeom>
        </p:spPr>
      </p:pic>
      <p:sp>
        <p:nvSpPr>
          <p:cNvPr id="3" name="Rectangle 2"/>
          <p:cNvSpPr/>
          <p:nvPr/>
        </p:nvSpPr>
        <p:spPr>
          <a:xfrm>
            <a:off x="4834061" y="990600"/>
            <a:ext cx="3872753" cy="769441"/>
          </a:xfrm>
          <a:prstGeom prst="rect">
            <a:avLst/>
          </a:prstGeom>
        </p:spPr>
        <p:txBody>
          <a:bodyPr wrap="square">
            <a:spAutoFit/>
          </a:bodyPr>
          <a:lstStyle/>
          <a:p>
            <a:r>
              <a:rPr lang="en-US" sz="4400" dirty="0">
                <a:latin typeface="+mj-lt"/>
              </a:rPr>
              <a:t>To reach us</a:t>
            </a:r>
          </a:p>
        </p:txBody>
      </p:sp>
      <p:graphicFrame>
        <p:nvGraphicFramePr>
          <p:cNvPr id="2" name="Table 1"/>
          <p:cNvGraphicFramePr>
            <a:graphicFrameLocks noGrp="1"/>
          </p:cNvGraphicFramePr>
          <p:nvPr>
            <p:extLst>
              <p:ext uri="{D42A27DB-BD31-4B8C-83A1-F6EECF244321}">
                <p14:modId xmlns:p14="http://schemas.microsoft.com/office/powerpoint/2010/main" val="1948356796"/>
              </p:ext>
            </p:extLst>
          </p:nvPr>
        </p:nvGraphicFramePr>
        <p:xfrm>
          <a:off x="3352800" y="2385662"/>
          <a:ext cx="5181600" cy="2012547"/>
        </p:xfrm>
        <a:graphic>
          <a:graphicData uri="http://schemas.openxmlformats.org/drawingml/2006/table">
            <a:tbl>
              <a:tblPr firstRow="1" bandRow="1">
                <a:tableStyleId>{5FD0F851-EC5A-4D38-B0AD-8093EC10F338}</a:tableStyleId>
              </a:tblPr>
              <a:tblGrid>
                <a:gridCol w="2362200"/>
                <a:gridCol w="2819400"/>
              </a:tblGrid>
              <a:tr h="406373">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483047">
                <a:tc>
                  <a:txBody>
                    <a:bodyPr/>
                    <a:lstStyle/>
                    <a:p>
                      <a:r>
                        <a:rPr lang="en-US" dirty="0" smtClean="0">
                          <a:solidFill>
                            <a:schemeClr val="tx1"/>
                          </a:solidFill>
                          <a:latin typeface="+mj-lt"/>
                        </a:rPr>
                        <a:t>Nathan Johanning</a:t>
                      </a:r>
                      <a:endParaRPr lang="en-US" dirty="0">
                        <a:solidFill>
                          <a:schemeClr val="tx1"/>
                        </a:solidFill>
                        <a:latin typeface="+mj-lt"/>
                      </a:endParaRPr>
                    </a:p>
                  </a:txBody>
                  <a:tcPr/>
                </a:tc>
                <a:tc>
                  <a:txBody>
                    <a:bodyPr/>
                    <a:lstStyle/>
                    <a:p>
                      <a:r>
                        <a:rPr lang="en-US" dirty="0" smtClean="0">
                          <a:latin typeface="+mj-lt"/>
                          <a:hlinkClick r:id="rId8"/>
                        </a:rPr>
                        <a:t>njohann@illinois.edu</a:t>
                      </a:r>
                      <a:r>
                        <a:rPr lang="en-US" dirty="0" smtClean="0">
                          <a:latin typeface="+mj-lt"/>
                        </a:rPr>
                        <a:t> </a:t>
                      </a:r>
                      <a:endParaRPr lang="en-US" dirty="0">
                        <a:latin typeface="+mj-lt"/>
                      </a:endParaRPr>
                    </a:p>
                  </a:txBody>
                  <a:tcPr/>
                </a:tc>
              </a:tr>
              <a:tr h="483047">
                <a:tc>
                  <a:txBody>
                    <a:bodyPr/>
                    <a:lstStyle/>
                    <a:p>
                      <a:r>
                        <a:rPr lang="en-US" dirty="0" smtClean="0">
                          <a:solidFill>
                            <a:schemeClr val="tx1"/>
                          </a:solidFill>
                          <a:latin typeface="+mj-lt"/>
                        </a:rPr>
                        <a:t>Andy Larson</a:t>
                      </a:r>
                      <a:endParaRPr lang="en-US" dirty="0">
                        <a:solidFill>
                          <a:schemeClr val="tx1"/>
                        </a:solidFill>
                        <a:latin typeface="+mj-lt"/>
                      </a:endParaRPr>
                    </a:p>
                  </a:txBody>
                  <a:tcPr/>
                </a:tc>
                <a:tc>
                  <a:txBody>
                    <a:bodyPr/>
                    <a:lstStyle/>
                    <a:p>
                      <a:r>
                        <a:rPr lang="en-US" dirty="0" smtClean="0">
                          <a:latin typeface="+mj-lt"/>
                          <a:hlinkClick r:id="rId9"/>
                        </a:rPr>
                        <a:t>andylars@illinois.edu</a:t>
                      </a:r>
                      <a:r>
                        <a:rPr lang="en-US" dirty="0" smtClean="0">
                          <a:latin typeface="+mj-lt"/>
                        </a:rPr>
                        <a:t> </a:t>
                      </a:r>
                      <a:endParaRPr lang="en-US" dirty="0">
                        <a:latin typeface="+mj-lt"/>
                      </a:endParaRPr>
                    </a:p>
                  </a:txBody>
                  <a:tcPr/>
                </a:tc>
              </a:tr>
              <a:tr h="483047">
                <a:tc>
                  <a:txBody>
                    <a:bodyPr/>
                    <a:lstStyle/>
                    <a:p>
                      <a:r>
                        <a:rPr lang="en-US" sz="1800" kern="1200" dirty="0" smtClean="0">
                          <a:solidFill>
                            <a:schemeClr val="tx1"/>
                          </a:solidFill>
                          <a:latin typeface="+mj-lt"/>
                          <a:ea typeface="+mn-ea"/>
                          <a:cs typeface="+mn-cs"/>
                        </a:rPr>
                        <a:t>Rick Weinzierl</a:t>
                      </a:r>
                      <a:endParaRPr lang="en-US" sz="1800" kern="1200" dirty="0">
                        <a:solidFill>
                          <a:schemeClr val="tx1"/>
                        </a:solidFill>
                        <a:latin typeface="+mj-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hlinkClick r:id="rId10"/>
                        </a:rPr>
                        <a:t>weinzier@illinois.edu</a:t>
                      </a:r>
                      <a:endParaRPr lang="en-US" sz="1800" kern="1200" dirty="0" smtClean="0">
                        <a:solidFill>
                          <a:schemeClr val="tx1"/>
                        </a:solidFill>
                        <a:latin typeface="+mj-lt"/>
                        <a:ea typeface="+mn-ea"/>
                        <a:cs typeface="+mn-cs"/>
                      </a:endParaRPr>
                    </a:p>
                    <a:p>
                      <a:r>
                        <a:rPr lang="en-US" dirty="0" smtClean="0">
                          <a:latin typeface="+mj-lt"/>
                        </a:rPr>
                        <a:t> </a:t>
                      </a:r>
                      <a:endParaRPr lang="en-US" dirty="0">
                        <a:latin typeface="+mj-lt"/>
                      </a:endParaRPr>
                    </a:p>
                  </a:txBody>
                  <a:tcPr/>
                </a:tc>
              </a:tr>
            </a:tbl>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21713370"/>
      </p:ext>
    </p:extLst>
  </p:cSld>
  <p:clrMapOvr>
    <a:masterClrMapping/>
  </p:clrMapOvr>
  <p:transition advTm="233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609600" y="1371600"/>
            <a:ext cx="8001000" cy="3949700"/>
          </a:xfrm>
        </p:spPr>
        <p:txBody>
          <a:bodyPr>
            <a:normAutofit fontScale="92500" lnSpcReduction="10000"/>
          </a:bodyPr>
          <a:lstStyle/>
          <a:p>
            <a:pPr eaLnBrk="1" hangingPunct="1"/>
            <a:r>
              <a:rPr lang="en-US" dirty="0" smtClean="0"/>
              <a:t>To position specialty crop operations to fully capitalize on expanding local foods markets.</a:t>
            </a:r>
          </a:p>
          <a:p>
            <a:pPr eaLnBrk="1" hangingPunct="1"/>
            <a:endParaRPr lang="en-US" dirty="0" smtClean="0"/>
          </a:p>
          <a:p>
            <a:pPr eaLnBrk="1" hangingPunct="1"/>
            <a:r>
              <a:rPr lang="en-US" dirty="0" smtClean="0"/>
              <a:t>Meet requirements of commercial buyers</a:t>
            </a:r>
          </a:p>
          <a:p>
            <a:pPr eaLnBrk="1" hangingPunct="1"/>
            <a:endParaRPr lang="en-US" dirty="0" smtClean="0"/>
          </a:p>
          <a:p>
            <a:pPr eaLnBrk="1" hangingPunct="1"/>
            <a:r>
              <a:rPr lang="en-US" dirty="0" smtClean="0"/>
              <a:t>Emerging food safety standards</a:t>
            </a:r>
          </a:p>
          <a:p>
            <a:pPr eaLnBrk="1" hangingPunct="1"/>
            <a:endParaRPr lang="en-US" dirty="0" smtClean="0"/>
          </a:p>
          <a:p>
            <a:pPr eaLnBrk="1" hangingPunct="1"/>
            <a:r>
              <a:rPr lang="en-US" dirty="0" smtClean="0"/>
              <a:t>Meet the demands of a changing market</a:t>
            </a:r>
          </a:p>
          <a:p>
            <a:pPr eaLnBrk="1" hangingPunct="1"/>
            <a:endParaRPr lang="en-US" dirty="0" smtClean="0"/>
          </a:p>
          <a:p>
            <a:pPr eaLnBrk="1" hangingPunct="1">
              <a:buFont typeface="Wingdings 3" pitchFamily="18" charset="2"/>
              <a:buNone/>
            </a:pPr>
            <a:endParaRPr lang="en-US" dirty="0" smtClean="0"/>
          </a:p>
        </p:txBody>
      </p:sp>
      <p:sp>
        <p:nvSpPr>
          <p:cNvPr id="3" name="Title 2"/>
          <p:cNvSpPr>
            <a:spLocks noGrp="1"/>
          </p:cNvSpPr>
          <p:nvPr>
            <p:ph type="title"/>
          </p:nvPr>
        </p:nvSpPr>
        <p:spPr/>
        <p:txBody>
          <a:bodyPr/>
          <a:lstStyle/>
          <a:p>
            <a:pPr eaLnBrk="1" fontAlgn="auto" hangingPunct="1">
              <a:spcAft>
                <a:spcPts val="0"/>
              </a:spcAft>
              <a:defRPr/>
            </a:pPr>
            <a:r>
              <a:rPr lang="en-US" dirty="0" smtClean="0"/>
              <a:t>Why </a:t>
            </a:r>
            <a:r>
              <a:rPr lang="en-US" dirty="0" err="1" smtClean="0"/>
              <a:t>MarketReady</a:t>
            </a:r>
            <a:r>
              <a:rPr lang="en-US" dirty="0" smtClean="0"/>
              <a:t>?</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29492676"/>
      </p:ext>
    </p:extLst>
  </p:cSld>
  <p:clrMapOvr>
    <a:masterClrMapping/>
  </p:clrMapOvr>
  <p:transition spd="slow" advTm="654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20633550"/>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normAutofit fontScale="92500" lnSpcReduction="10000"/>
          </a:bodyPr>
          <a:lstStyle/>
          <a:p>
            <a:pPr eaLnBrk="1" hangingPunct="1"/>
            <a:r>
              <a:rPr lang="en-US" dirty="0" smtClean="0"/>
              <a:t>Increasing demand for Local Foods</a:t>
            </a:r>
          </a:p>
          <a:p>
            <a:pPr lvl="1" eaLnBrk="1" hangingPunct="1"/>
            <a:r>
              <a:rPr lang="en-US" dirty="0" smtClean="0"/>
              <a:t>The drivers are many</a:t>
            </a:r>
          </a:p>
          <a:p>
            <a:pPr lvl="1" eaLnBrk="1" hangingPunct="1">
              <a:buFont typeface="Verdana" pitchFamily="34" charset="0"/>
              <a:buNone/>
            </a:pPr>
            <a:endParaRPr lang="en-US" dirty="0" smtClean="0"/>
          </a:p>
          <a:p>
            <a:pPr eaLnBrk="1" hangingPunct="1"/>
            <a:r>
              <a:rPr lang="en-US" dirty="0" smtClean="0"/>
              <a:t>Traditional supply channels for commercial buyers not Local</a:t>
            </a:r>
          </a:p>
          <a:p>
            <a:pPr lvl="1" eaLnBrk="1" hangingPunct="1"/>
            <a:r>
              <a:rPr lang="en-US" dirty="0" smtClean="0"/>
              <a:t>Buyers adapting to consumer demand, etc.</a:t>
            </a:r>
          </a:p>
          <a:p>
            <a:pPr lvl="1" eaLnBrk="1" hangingPunct="1">
              <a:buFont typeface="Verdana" pitchFamily="34" charset="0"/>
              <a:buNone/>
            </a:pPr>
            <a:endParaRPr lang="en-US" dirty="0" smtClean="0"/>
          </a:p>
          <a:p>
            <a:pPr eaLnBrk="1" hangingPunct="1"/>
            <a:r>
              <a:rPr lang="en-US" dirty="0" smtClean="0"/>
              <a:t>Resulting increased demand for Local Product at HIGH VOLUMES.</a:t>
            </a:r>
          </a:p>
          <a:p>
            <a:pPr eaLnBrk="1" hangingPunct="1">
              <a:buFont typeface="Wingdings 3" pitchFamily="18" charset="2"/>
              <a:buNone/>
            </a:pPr>
            <a:endParaRPr lang="en-US" dirty="0" smtClean="0"/>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The Changing Wholesale Environment</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0597041"/>
      </p:ext>
    </p:extLst>
  </p:cSld>
  <p:clrMapOvr>
    <a:masterClrMapping/>
  </p:clrMapOvr>
  <p:transition spd="slow" advTm="11148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8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idx="1"/>
          </p:nvPr>
        </p:nvSpPr>
        <p:spPr>
          <a:xfrm>
            <a:off x="1447800" y="1914526"/>
            <a:ext cx="7239000" cy="3459163"/>
          </a:xfrm>
        </p:spPr>
        <p:txBody>
          <a:bodyPr/>
          <a:lstStyle/>
          <a:p>
            <a:pPr eaLnBrk="1" hangingPunct="1"/>
            <a:r>
              <a:rPr lang="en-US" dirty="0" smtClean="0"/>
              <a:t>Don’t abandon success!</a:t>
            </a:r>
          </a:p>
          <a:p>
            <a:pPr eaLnBrk="1" hangingPunct="1"/>
            <a:endParaRPr lang="en-US" dirty="0" smtClean="0"/>
          </a:p>
          <a:p>
            <a:pPr eaLnBrk="1" hangingPunct="1"/>
            <a:r>
              <a:rPr lang="en-US" dirty="0" smtClean="0"/>
              <a:t>Evaluate opportunities for ALL marketing options</a:t>
            </a:r>
          </a:p>
        </p:txBody>
      </p:sp>
      <p:sp>
        <p:nvSpPr>
          <p:cNvPr id="3" name="Title 2"/>
          <p:cNvSpPr>
            <a:spLocks noGrp="1"/>
          </p:cNvSpPr>
          <p:nvPr>
            <p:ph type="title"/>
          </p:nvPr>
        </p:nvSpPr>
        <p:spPr/>
        <p:txBody>
          <a:bodyPr/>
          <a:lstStyle/>
          <a:p>
            <a:pPr eaLnBrk="1" fontAlgn="auto" hangingPunct="1">
              <a:spcAft>
                <a:spcPts val="0"/>
              </a:spcAft>
              <a:defRPr/>
            </a:pPr>
            <a:r>
              <a:rPr lang="en-US" dirty="0" smtClean="0"/>
              <a:t>What to do?</a:t>
            </a:r>
            <a:endParaRPr lang="en-US" dirty="0"/>
          </a:p>
        </p:txBody>
      </p:sp>
      <p:pic>
        <p:nvPicPr>
          <p:cNvPr id="4" name="Picture 4" descr="Specialty Crop Logo"/>
          <p:cNvPicPr>
            <a:picLocks noChangeAspect="1" noChangeArrowheads="1"/>
          </p:cNvPicPr>
          <p:nvPr/>
        </p:nvPicPr>
        <p:blipFill>
          <a:blip r:embed="rId6" cstate="print"/>
          <a:srcRect/>
          <a:stretch>
            <a:fillRect/>
          </a:stretch>
        </p:blipFill>
        <p:spPr bwMode="auto">
          <a:xfrm>
            <a:off x="7162800" y="152400"/>
            <a:ext cx="1905000" cy="1781176"/>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3535969"/>
      </p:ext>
    </p:extLst>
  </p:cSld>
  <p:clrMapOvr>
    <a:masterClrMapping/>
  </p:clrMapOvr>
  <p:transition spd="slow" advTm="992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086600" cy="990600"/>
          </a:xfrm>
        </p:spPr>
        <p:txBody>
          <a:bodyPr/>
          <a:lstStyle/>
          <a:p>
            <a:r>
              <a:rPr lang="en-US" dirty="0" err="1" smtClean="0"/>
              <a:t>MarketReady</a:t>
            </a:r>
            <a:r>
              <a:rPr lang="en-US" dirty="0" smtClean="0"/>
              <a:t> Modules</a:t>
            </a:r>
            <a:endParaRPr lang="en-US" dirty="0"/>
          </a:p>
        </p:txBody>
      </p:sp>
      <p:sp>
        <p:nvSpPr>
          <p:cNvPr id="3" name="Content Placeholder 2"/>
          <p:cNvSpPr>
            <a:spLocks noGrp="1"/>
          </p:cNvSpPr>
          <p:nvPr>
            <p:ph idx="1"/>
          </p:nvPr>
        </p:nvSpPr>
        <p:spPr>
          <a:xfrm>
            <a:off x="1676400" y="1600200"/>
            <a:ext cx="7315200" cy="5105400"/>
          </a:xfrm>
        </p:spPr>
        <p:txBody>
          <a:bodyPr>
            <a:normAutofit fontScale="85000" lnSpcReduction="20000"/>
          </a:bodyPr>
          <a:lstStyle/>
          <a:p>
            <a:pPr>
              <a:lnSpc>
                <a:spcPct val="80000"/>
              </a:lnSpc>
            </a:pPr>
            <a:r>
              <a:rPr lang="en-US" b="1" dirty="0"/>
              <a:t>Communication &amp; Relationship Building </a:t>
            </a:r>
          </a:p>
          <a:p>
            <a:pPr>
              <a:lnSpc>
                <a:spcPct val="80000"/>
              </a:lnSpc>
            </a:pPr>
            <a:r>
              <a:rPr lang="en-US" b="1" dirty="0" smtClean="0"/>
              <a:t>Packaging</a:t>
            </a:r>
          </a:p>
          <a:p>
            <a:pPr>
              <a:lnSpc>
                <a:spcPct val="80000"/>
              </a:lnSpc>
            </a:pPr>
            <a:r>
              <a:rPr lang="en-US" b="1" dirty="0" smtClean="0"/>
              <a:t>Labeling</a:t>
            </a:r>
          </a:p>
          <a:p>
            <a:pPr>
              <a:lnSpc>
                <a:spcPct val="80000"/>
              </a:lnSpc>
            </a:pPr>
            <a:r>
              <a:rPr lang="en-US" b="1" dirty="0" smtClean="0"/>
              <a:t>Pricing</a:t>
            </a:r>
          </a:p>
          <a:p>
            <a:pPr>
              <a:lnSpc>
                <a:spcPct val="80000"/>
              </a:lnSpc>
            </a:pPr>
            <a:r>
              <a:rPr lang="en-US" b="1" dirty="0" smtClean="0"/>
              <a:t>Supply</a:t>
            </a:r>
            <a:endParaRPr lang="en-US" dirty="0" smtClean="0"/>
          </a:p>
          <a:p>
            <a:pPr>
              <a:lnSpc>
                <a:spcPct val="80000"/>
              </a:lnSpc>
            </a:pPr>
            <a:r>
              <a:rPr lang="en-US" b="1" dirty="0" smtClean="0"/>
              <a:t>Delivery</a:t>
            </a:r>
          </a:p>
          <a:p>
            <a:pPr>
              <a:lnSpc>
                <a:spcPct val="80000"/>
              </a:lnSpc>
            </a:pPr>
            <a:r>
              <a:rPr lang="en-US" b="1" dirty="0" smtClean="0"/>
              <a:t>Storage</a:t>
            </a:r>
            <a:endParaRPr lang="en-US" b="1" dirty="0" smtClean="0">
              <a:solidFill>
                <a:schemeClr val="hlink"/>
              </a:solidFill>
              <a:effectLst>
                <a:outerShdw blurRad="38100" dist="38100" dir="2700000" algn="tl">
                  <a:srgbClr val="C0C0C0"/>
                </a:outerShdw>
              </a:effectLst>
            </a:endParaRPr>
          </a:p>
          <a:p>
            <a:pPr>
              <a:lnSpc>
                <a:spcPct val="80000"/>
              </a:lnSpc>
            </a:pPr>
            <a:r>
              <a:rPr lang="en-US" b="1" dirty="0" smtClean="0"/>
              <a:t>Invoicing</a:t>
            </a:r>
          </a:p>
          <a:p>
            <a:pPr>
              <a:lnSpc>
                <a:spcPct val="80000"/>
              </a:lnSpc>
            </a:pPr>
            <a:r>
              <a:rPr lang="en-US" b="1" dirty="0" smtClean="0"/>
              <a:t>Insurance</a:t>
            </a:r>
          </a:p>
          <a:p>
            <a:pPr>
              <a:lnSpc>
                <a:spcPct val="80000"/>
              </a:lnSpc>
            </a:pPr>
            <a:r>
              <a:rPr lang="en-US" b="1" dirty="0" smtClean="0"/>
              <a:t>Quality Assurance &amp; Temperature Control</a:t>
            </a:r>
          </a:p>
          <a:p>
            <a:pPr>
              <a:lnSpc>
                <a:spcPct val="80000"/>
              </a:lnSpc>
            </a:pPr>
            <a:r>
              <a:rPr lang="en-US" b="1" dirty="0" smtClean="0"/>
              <a:t>Certifications &amp; Audits</a:t>
            </a:r>
          </a:p>
          <a:p>
            <a:pPr>
              <a:lnSpc>
                <a:spcPct val="80000"/>
              </a:lnSpc>
            </a:pPr>
            <a:r>
              <a:rPr lang="en-US" b="1" dirty="0" smtClean="0"/>
              <a:t>Satisfaction Guarantee</a:t>
            </a:r>
          </a:p>
          <a:p>
            <a:pPr>
              <a:lnSpc>
                <a:spcPct val="80000"/>
              </a:lnSpc>
            </a:pPr>
            <a:r>
              <a:rPr lang="en-US" b="1" dirty="0" smtClean="0"/>
              <a:t>Working Cooperatively </a:t>
            </a:r>
          </a:p>
          <a:p>
            <a:pPr>
              <a:lnSpc>
                <a:spcPct val="80000"/>
              </a:lnSpc>
            </a:pPr>
            <a:r>
              <a:rPr lang="en-US" b="1" dirty="0" smtClean="0"/>
              <a:t>Marketing – An ongoing process</a:t>
            </a:r>
          </a:p>
          <a:p>
            <a:pPr>
              <a:lnSpc>
                <a:spcPct val="80000"/>
              </a:lnSpc>
            </a:pPr>
            <a:r>
              <a:rPr lang="en-US" b="1" dirty="0" smtClean="0"/>
              <a:t>Local Products for Local Markets</a:t>
            </a:r>
          </a:p>
        </p:txBody>
      </p:sp>
      <p:pic>
        <p:nvPicPr>
          <p:cNvPr id="86020" name="Picture 4" descr="http://urbanhomestead.org/journal/wp-content/uploads/2008/03/chef-2.jpg"/>
          <p:cNvPicPr>
            <a:picLocks noChangeAspect="1" noChangeArrowheads="1"/>
          </p:cNvPicPr>
          <p:nvPr/>
        </p:nvPicPr>
        <p:blipFill>
          <a:blip r:embed="rId6" cstate="print"/>
          <a:srcRect l="4762" t="2381" r="7937" b="11905"/>
          <a:stretch>
            <a:fillRect/>
          </a:stretch>
        </p:blipFill>
        <p:spPr bwMode="auto">
          <a:xfrm>
            <a:off x="4419600" y="1981201"/>
            <a:ext cx="3886200" cy="2543694"/>
          </a:xfrm>
          <a:prstGeom prst="rect">
            <a:avLst/>
          </a:prstGeom>
          <a:noFill/>
        </p:spPr>
      </p:pic>
      <p:pic>
        <p:nvPicPr>
          <p:cNvPr id="7" name="Picture 6" descr="MarketReady TM-2.jpg"/>
          <p:cNvPicPr>
            <a:picLocks noChangeAspect="1"/>
          </p:cNvPicPr>
          <p:nvPr/>
        </p:nvPicPr>
        <p:blipFill>
          <a:blip r:embed="rId7" cstate="print"/>
          <a:srcRect/>
          <a:stretch>
            <a:fillRect/>
          </a:stretch>
        </p:blipFill>
        <p:spPr>
          <a:xfrm>
            <a:off x="0" y="152400"/>
            <a:ext cx="1752601" cy="919904"/>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25419139"/>
      </p:ext>
    </p:extLst>
  </p:cSld>
  <p:clrMapOvr>
    <a:masterClrMapping/>
  </p:clrMapOvr>
  <p:transition spd="slow" advTm="5085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chemeClr val="accent2"/>
                                        </p:clrVal>
                                      </p:to>
                                    </p:set>
                                    <p:set>
                                      <p:cBhvr>
                                        <p:cTn id="11" dur="500" fill="hold"/>
                                        <p:tgtEl>
                                          <p:spTgt spid="3">
                                            <p:txEl>
                                              <p:pRg st="0" end="0"/>
                                            </p:txEl>
                                          </p:spTgt>
                                        </p:tgtEl>
                                        <p:attrNameLst>
                                          <p:attrName>fillcolor</p:attrName>
                                        </p:attrNameLst>
                                      </p:cBhvr>
                                      <p:to>
                                        <p:clrVal>
                                          <a:schemeClr val="accent2"/>
                                        </p:clrVal>
                                      </p:to>
                                    </p:set>
                                    <p:set>
                                      <p:cBhvr>
                                        <p:cTn id="12" dur="500" fill="hold"/>
                                        <p:tgtEl>
                                          <p:spTgt spid="3">
                                            <p:txEl>
                                              <p:pRg st="0" end="0"/>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1" end="1"/>
                                            </p:txEl>
                                          </p:spTgt>
                                        </p:tgtEl>
                                        <p:attrNameLst>
                                          <p:attrName>style.color</p:attrName>
                                        </p:attrNameLst>
                                      </p:cBhvr>
                                      <p:to>
                                        <p:clrVal>
                                          <a:schemeClr val="accent2"/>
                                        </p:clrVal>
                                      </p:to>
                                    </p:set>
                                    <p:set>
                                      <p:cBhvr>
                                        <p:cTn id="15" dur="500" fill="hold"/>
                                        <p:tgtEl>
                                          <p:spTgt spid="3">
                                            <p:txEl>
                                              <p:pRg st="1" end="1"/>
                                            </p:txEl>
                                          </p:spTgt>
                                        </p:tgtEl>
                                        <p:attrNameLst>
                                          <p:attrName>fillcolor</p:attrName>
                                        </p:attrNameLst>
                                      </p:cBhvr>
                                      <p:to>
                                        <p:clrVal>
                                          <a:schemeClr val="accent2"/>
                                        </p:clrVal>
                                      </p:to>
                                    </p:set>
                                    <p:set>
                                      <p:cBhvr>
                                        <p:cTn id="16" dur="500" fill="hold"/>
                                        <p:tgtEl>
                                          <p:spTgt spid="3">
                                            <p:txEl>
                                              <p:pRg st="1" end="1"/>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chemeClr val="accent2"/>
                                        </p:clrVal>
                                      </p:to>
                                    </p:set>
                                    <p:set>
                                      <p:cBhvr>
                                        <p:cTn id="19" dur="500" fill="hold"/>
                                        <p:tgtEl>
                                          <p:spTgt spid="3">
                                            <p:txEl>
                                              <p:pRg st="2" end="2"/>
                                            </p:txEl>
                                          </p:spTgt>
                                        </p:tgtEl>
                                        <p:attrNameLst>
                                          <p:attrName>fillcolor</p:attrName>
                                        </p:attrNameLst>
                                      </p:cBhvr>
                                      <p:to>
                                        <p:clrVal>
                                          <a:schemeClr val="accent2"/>
                                        </p:clrVal>
                                      </p:to>
                                    </p:set>
                                    <p:set>
                                      <p:cBhvr>
                                        <p:cTn id="20" dur="500" fill="hold"/>
                                        <p:tgtEl>
                                          <p:spTgt spid="3">
                                            <p:txEl>
                                              <p:pRg st="2" end="2"/>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3">
                                            <p:txEl>
                                              <p:pRg st="3" end="3"/>
                                            </p:txEl>
                                          </p:spTgt>
                                        </p:tgtEl>
                                        <p:attrNameLst>
                                          <p:attrName>style.color</p:attrName>
                                        </p:attrNameLst>
                                      </p:cBhvr>
                                      <p:to>
                                        <p:clrVal>
                                          <a:schemeClr val="accent2"/>
                                        </p:clrVal>
                                      </p:to>
                                    </p:set>
                                    <p:set>
                                      <p:cBhvr>
                                        <p:cTn id="23" dur="500" fill="hold"/>
                                        <p:tgtEl>
                                          <p:spTgt spid="3">
                                            <p:txEl>
                                              <p:pRg st="3" end="3"/>
                                            </p:txEl>
                                          </p:spTgt>
                                        </p:tgtEl>
                                        <p:attrNameLst>
                                          <p:attrName>fillcolor</p:attrName>
                                        </p:attrNameLst>
                                      </p:cBhvr>
                                      <p:to>
                                        <p:clrVal>
                                          <a:schemeClr val="accent2"/>
                                        </p:clrVal>
                                      </p:to>
                                    </p:set>
                                    <p:set>
                                      <p:cBhvr>
                                        <p:cTn id="24" dur="500" fill="hold"/>
                                        <p:tgtEl>
                                          <p:spTgt spid="3">
                                            <p:txEl>
                                              <p:pRg st="3" end="3"/>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3">
                                            <p:txEl>
                                              <p:pRg st="5" end="5"/>
                                            </p:txEl>
                                          </p:spTgt>
                                        </p:tgtEl>
                                        <p:attrNameLst>
                                          <p:attrName>style.color</p:attrName>
                                        </p:attrNameLst>
                                      </p:cBhvr>
                                      <p:to>
                                        <p:clrVal>
                                          <a:schemeClr val="accent2"/>
                                        </p:clrVal>
                                      </p:to>
                                    </p:set>
                                    <p:set>
                                      <p:cBhvr>
                                        <p:cTn id="27" dur="500" fill="hold"/>
                                        <p:tgtEl>
                                          <p:spTgt spid="3">
                                            <p:txEl>
                                              <p:pRg st="5" end="5"/>
                                            </p:txEl>
                                          </p:spTgt>
                                        </p:tgtEl>
                                        <p:attrNameLst>
                                          <p:attrName>fillcolor</p:attrName>
                                        </p:attrNameLst>
                                      </p:cBhvr>
                                      <p:to>
                                        <p:clrVal>
                                          <a:schemeClr val="accent2"/>
                                        </p:clrVal>
                                      </p:to>
                                    </p:set>
                                    <p:set>
                                      <p:cBhvr>
                                        <p:cTn id="28" dur="500" fill="hold"/>
                                        <p:tgtEl>
                                          <p:spTgt spid="3">
                                            <p:txEl>
                                              <p:pRg st="5" end="5"/>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3">
                                            <p:txEl>
                                              <p:pRg st="7" end="7"/>
                                            </p:txEl>
                                          </p:spTgt>
                                        </p:tgtEl>
                                        <p:attrNameLst>
                                          <p:attrName>style.color</p:attrName>
                                        </p:attrNameLst>
                                      </p:cBhvr>
                                      <p:to>
                                        <p:clrVal>
                                          <a:schemeClr val="accent2"/>
                                        </p:clrVal>
                                      </p:to>
                                    </p:set>
                                    <p:set>
                                      <p:cBhvr>
                                        <p:cTn id="31" dur="500" fill="hold"/>
                                        <p:tgtEl>
                                          <p:spTgt spid="3">
                                            <p:txEl>
                                              <p:pRg st="7" end="7"/>
                                            </p:txEl>
                                          </p:spTgt>
                                        </p:tgtEl>
                                        <p:attrNameLst>
                                          <p:attrName>fillcolor</p:attrName>
                                        </p:attrNameLst>
                                      </p:cBhvr>
                                      <p:to>
                                        <p:clrVal>
                                          <a:schemeClr val="accent2"/>
                                        </p:clrVal>
                                      </p:to>
                                    </p:set>
                                    <p:set>
                                      <p:cBhvr>
                                        <p:cTn id="32" dur="500" fill="hold"/>
                                        <p:tgtEl>
                                          <p:spTgt spid="3">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705600" cy="1143000"/>
          </a:xfrm>
        </p:spPr>
        <p:txBody>
          <a:bodyPr>
            <a:normAutofit fontScale="90000"/>
          </a:bodyPr>
          <a:lstStyle/>
          <a:p>
            <a:r>
              <a:rPr lang="en-US" dirty="0" smtClean="0"/>
              <a:t>Communication &amp; </a:t>
            </a:r>
            <a:br>
              <a:rPr lang="en-US" dirty="0" smtClean="0"/>
            </a:br>
            <a:r>
              <a:rPr lang="en-US" dirty="0" smtClean="0"/>
              <a:t>Relationship Building</a:t>
            </a:r>
            <a:endParaRPr lang="en-US" dirty="0"/>
          </a:p>
        </p:txBody>
      </p:sp>
      <p:sp>
        <p:nvSpPr>
          <p:cNvPr id="3" name="Content Placeholder 2"/>
          <p:cNvSpPr>
            <a:spLocks noGrp="1"/>
          </p:cNvSpPr>
          <p:nvPr>
            <p:ph idx="1"/>
          </p:nvPr>
        </p:nvSpPr>
        <p:spPr>
          <a:xfrm>
            <a:off x="762000" y="1447800"/>
            <a:ext cx="7505700" cy="5715000"/>
          </a:xfrm>
        </p:spPr>
        <p:txBody>
          <a:bodyPr>
            <a:normAutofit/>
          </a:bodyPr>
          <a:lstStyle/>
          <a:p>
            <a:pPr>
              <a:lnSpc>
                <a:spcPct val="90000"/>
              </a:lnSpc>
            </a:pPr>
            <a:r>
              <a:rPr lang="en-US" dirty="0" smtClean="0"/>
              <a:t>Interview quotations about communication:</a:t>
            </a:r>
          </a:p>
          <a:p>
            <a:pPr>
              <a:lnSpc>
                <a:spcPct val="90000"/>
              </a:lnSpc>
              <a:buNone/>
            </a:pPr>
            <a:endParaRPr lang="en-US" sz="1200" i="1" dirty="0" smtClean="0"/>
          </a:p>
          <a:p>
            <a:pPr>
              <a:lnSpc>
                <a:spcPct val="90000"/>
              </a:lnSpc>
              <a:buNone/>
            </a:pPr>
            <a:r>
              <a:rPr lang="en-US" i="1" dirty="0" smtClean="0"/>
              <a:t>“Give us a phone call, (expletive)!”</a:t>
            </a:r>
            <a:endParaRPr lang="en-US" dirty="0" smtClean="0"/>
          </a:p>
          <a:p>
            <a:pPr>
              <a:lnSpc>
                <a:spcPct val="90000"/>
              </a:lnSpc>
              <a:buNone/>
            </a:pPr>
            <a:r>
              <a:rPr lang="en-US" i="1" dirty="0" smtClean="0"/>
              <a:t>“Keep me posted as to what’s happening. I need two weeks notice of any changes.”</a:t>
            </a:r>
            <a:endParaRPr lang="en-US" dirty="0" smtClean="0"/>
          </a:p>
          <a:p>
            <a:pPr>
              <a:lnSpc>
                <a:spcPct val="90000"/>
              </a:lnSpc>
              <a:buNone/>
            </a:pPr>
            <a:r>
              <a:rPr lang="en-US" i="1" dirty="0" smtClean="0"/>
              <a:t>“Communicate 2-3 times per week during produce season.”</a:t>
            </a:r>
            <a:endParaRPr lang="en-US" dirty="0" smtClean="0"/>
          </a:p>
          <a:p>
            <a:pPr>
              <a:lnSpc>
                <a:spcPct val="90000"/>
              </a:lnSpc>
              <a:buNone/>
            </a:pPr>
            <a:r>
              <a:rPr lang="en-US" i="1" dirty="0" smtClean="0"/>
              <a:t>“I need four days notice to re-supply elsewhere if farmers won’t have </a:t>
            </a:r>
            <a:br>
              <a:rPr lang="en-US" i="1" dirty="0" smtClean="0"/>
            </a:br>
            <a:r>
              <a:rPr lang="en-US" i="1" dirty="0" smtClean="0"/>
              <a:t>the product.”</a:t>
            </a:r>
            <a:endParaRPr lang="en-US" sz="3600" dirty="0" smtClean="0"/>
          </a:p>
          <a:p>
            <a:endParaRPr lang="en-US" dirty="0"/>
          </a:p>
        </p:txBody>
      </p:sp>
      <p:pic>
        <p:nvPicPr>
          <p:cNvPr id="4" name="Picture 4" descr="Specialty Crop Logo"/>
          <p:cNvPicPr>
            <a:picLocks noChangeAspect="1" noChangeArrowheads="1"/>
          </p:cNvPicPr>
          <p:nvPr/>
        </p:nvPicPr>
        <p:blipFill>
          <a:blip r:embed="rId6" cstate="print"/>
          <a:srcRect/>
          <a:stretch>
            <a:fillRect/>
          </a:stretch>
        </p:blipFill>
        <p:spPr bwMode="auto">
          <a:xfrm>
            <a:off x="7162800" y="-28575"/>
            <a:ext cx="1905000" cy="1781176"/>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80044113"/>
      </p:ext>
    </p:extLst>
  </p:cSld>
  <p:clrMapOvr>
    <a:masterClrMapping/>
  </p:clrMapOvr>
  <p:transition spd="slow" advTm="763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500"/>
                            </p:stCondLst>
                            <p:childTnLst>
                              <p:par>
                                <p:cTn id="13" presetID="10" presetClass="entr" presetSubtype="0" fill="hold"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2000"/>
                            </p:stCondLst>
                            <p:childTnLst>
                              <p:par>
                                <p:cTn id="17" presetID="10" presetClass="entr" presetSubtype="0" fill="hold" nodeType="after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3500"/>
                            </p:stCondLst>
                            <p:childTnLst>
                              <p:par>
                                <p:cTn id="21" presetID="10" presetClass="entr" presetSubtype="0" fill="hold" nodeType="afterEffect">
                                  <p:stCondLst>
                                    <p:cond delay="100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010400" cy="1143000"/>
          </a:xfrm>
        </p:spPr>
        <p:txBody>
          <a:bodyPr/>
          <a:lstStyle/>
          <a:p>
            <a:r>
              <a:rPr lang="en-US" dirty="0" smtClean="0"/>
              <a:t>Communication</a:t>
            </a:r>
            <a:endParaRPr lang="en-US" dirty="0"/>
          </a:p>
        </p:txBody>
      </p:sp>
      <p:sp>
        <p:nvSpPr>
          <p:cNvPr id="3" name="Content Placeholder 2"/>
          <p:cNvSpPr>
            <a:spLocks noGrp="1"/>
          </p:cNvSpPr>
          <p:nvPr>
            <p:ph idx="1"/>
          </p:nvPr>
        </p:nvSpPr>
        <p:spPr>
          <a:xfrm>
            <a:off x="838200" y="1295400"/>
            <a:ext cx="7467600" cy="5257800"/>
          </a:xfrm>
        </p:spPr>
        <p:txBody>
          <a:bodyPr>
            <a:normAutofit/>
          </a:bodyPr>
          <a:lstStyle/>
          <a:p>
            <a:r>
              <a:rPr lang="en-US" dirty="0" smtClean="0"/>
              <a:t>The grower must take initiative to communicate with the restaurant</a:t>
            </a:r>
          </a:p>
          <a:p>
            <a:pPr lvl="1"/>
            <a:r>
              <a:rPr lang="en-US" i="1" dirty="0" smtClean="0"/>
              <a:t>“Successful growers create a line of communication between them and the chef.”</a:t>
            </a:r>
          </a:p>
          <a:p>
            <a:pPr lvl="2"/>
            <a:r>
              <a:rPr lang="en-US" dirty="0" smtClean="0"/>
              <a:t>David Rand, Chicago City Markets Farm Forager</a:t>
            </a:r>
          </a:p>
          <a:p>
            <a:r>
              <a:rPr lang="en-US" dirty="0" smtClean="0"/>
              <a:t>Clear communication only </a:t>
            </a:r>
            <a:r>
              <a:rPr lang="en-US" u="sng" dirty="0" smtClean="0"/>
              <a:t>enhances</a:t>
            </a:r>
            <a:r>
              <a:rPr lang="en-US" dirty="0" smtClean="0"/>
              <a:t> the farmer-chef relationship—critical to developing the restaurant market and positive changes to a farm’s products</a:t>
            </a:r>
          </a:p>
          <a:p>
            <a:r>
              <a:rPr lang="en-US" dirty="0" smtClean="0"/>
              <a:t>Call ahead…months ahead!</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76244413"/>
      </p:ext>
    </p:extLst>
  </p:cSld>
  <p:clrMapOvr>
    <a:masterClrMapping/>
  </p:clrMapOvr>
  <p:transition spd="slow" advTm="1244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447800"/>
          </a:xfrm>
        </p:spPr>
        <p:txBody>
          <a:bodyPr>
            <a:normAutofit fontScale="90000"/>
          </a:bodyPr>
          <a:lstStyle/>
          <a:p>
            <a:r>
              <a:rPr lang="en-US" dirty="0" smtClean="0"/>
              <a:t>Best Marketing Practices:  </a:t>
            </a:r>
            <a:br>
              <a:rPr lang="en-US" dirty="0" smtClean="0"/>
            </a:br>
            <a:r>
              <a:rPr lang="en-US" sz="4000" dirty="0" smtClean="0"/>
              <a:t>Communication &amp; Relationship Building</a:t>
            </a:r>
            <a:endParaRPr lang="en-US" sz="4000" dirty="0"/>
          </a:p>
        </p:txBody>
      </p:sp>
      <p:sp>
        <p:nvSpPr>
          <p:cNvPr id="3" name="Content Placeholder 2"/>
          <p:cNvSpPr>
            <a:spLocks noGrp="1"/>
          </p:cNvSpPr>
          <p:nvPr>
            <p:ph idx="1"/>
          </p:nvPr>
        </p:nvSpPr>
        <p:spPr>
          <a:xfrm>
            <a:off x="990600" y="1524000"/>
            <a:ext cx="7924800" cy="5562600"/>
          </a:xfrm>
        </p:spPr>
        <p:txBody>
          <a:bodyPr>
            <a:normAutofit/>
          </a:bodyPr>
          <a:lstStyle/>
          <a:p>
            <a:pPr>
              <a:lnSpc>
                <a:spcPct val="80000"/>
              </a:lnSpc>
              <a:buFont typeface="Wingdings" pitchFamily="2" charset="2"/>
              <a:buChar char="q"/>
            </a:pPr>
            <a:r>
              <a:rPr lang="en-US" sz="2800" dirty="0" smtClean="0"/>
              <a:t>I understand the importance of </a:t>
            </a:r>
            <a:r>
              <a:rPr lang="en-US" sz="2800" b="1" dirty="0" smtClean="0"/>
              <a:t>advanced notice</a:t>
            </a:r>
            <a:r>
              <a:rPr lang="en-US" sz="2800" dirty="0" smtClean="0"/>
              <a:t> to the buyer about my </a:t>
            </a:r>
            <a:r>
              <a:rPr lang="en-US" sz="2800" b="1" dirty="0" smtClean="0"/>
              <a:t>products availability </a:t>
            </a:r>
            <a:r>
              <a:rPr lang="en-US" sz="2800" dirty="0" smtClean="0"/>
              <a:t>and </a:t>
            </a:r>
            <a:r>
              <a:rPr lang="en-US" sz="2800" b="1" dirty="0" smtClean="0"/>
              <a:t>changes in quantity or quality</a:t>
            </a:r>
          </a:p>
          <a:p>
            <a:pPr>
              <a:lnSpc>
                <a:spcPct val="80000"/>
              </a:lnSpc>
              <a:buFont typeface="Wingdings" pitchFamily="2" charset="2"/>
              <a:buChar char="q"/>
            </a:pPr>
            <a:endParaRPr lang="en-US" sz="2800" dirty="0" smtClean="0"/>
          </a:p>
          <a:p>
            <a:pPr>
              <a:lnSpc>
                <a:spcPct val="80000"/>
              </a:lnSpc>
              <a:buFont typeface="Wingdings" pitchFamily="2" charset="2"/>
              <a:buChar char="q"/>
            </a:pPr>
            <a:r>
              <a:rPr lang="en-US" sz="2800" dirty="0" smtClean="0"/>
              <a:t>I have the buyers </a:t>
            </a:r>
            <a:r>
              <a:rPr lang="en-US" sz="2800" b="1" dirty="0" smtClean="0"/>
              <a:t>contact information </a:t>
            </a:r>
            <a:r>
              <a:rPr lang="en-US" sz="2800" dirty="0" smtClean="0"/>
              <a:t>such as their direct phone numbers, and email; I understand the</a:t>
            </a:r>
          </a:p>
          <a:p>
            <a:pPr marL="0" indent="0">
              <a:lnSpc>
                <a:spcPct val="80000"/>
              </a:lnSpc>
              <a:buNone/>
            </a:pPr>
            <a:r>
              <a:rPr lang="en-US" sz="2800" dirty="0" smtClean="0"/>
              <a:t>    best way to reach them</a:t>
            </a:r>
          </a:p>
          <a:p>
            <a:pPr>
              <a:lnSpc>
                <a:spcPct val="80000"/>
              </a:lnSpc>
              <a:buNone/>
            </a:pPr>
            <a:endParaRPr lang="en-US" sz="2800" dirty="0" smtClean="0"/>
          </a:p>
          <a:p>
            <a:pPr>
              <a:lnSpc>
                <a:spcPct val="80000"/>
              </a:lnSpc>
              <a:buFont typeface="Wingdings" pitchFamily="2" charset="2"/>
              <a:buChar char="q"/>
            </a:pPr>
            <a:r>
              <a:rPr lang="en-US" sz="2800" dirty="0" smtClean="0"/>
              <a:t>I understand wholesale food buyers have many demands on their time, therefore I </a:t>
            </a:r>
            <a:r>
              <a:rPr lang="en-US" sz="2800" b="1" dirty="0" smtClean="0"/>
              <a:t>make appointments in advance </a:t>
            </a:r>
            <a:r>
              <a:rPr lang="en-US" sz="2800" dirty="0" smtClean="0"/>
              <a:t>in order to meet with the buyer about my products</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13515111"/>
      </p:ext>
    </p:extLst>
  </p:cSld>
  <p:clrMapOvr>
    <a:masterClrMapping/>
  </p:clrMapOvr>
  <p:transition spd="slow" advTm="1321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iterate type="lt">
                                    <p:tmAbs val="0"/>
                                  </p:iterate>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3">
                                            <p:txEl>
                                              <p:pRg st="3" end="3"/>
                                            </p:txEl>
                                          </p:spTgt>
                                        </p:tgtEl>
                                        <p:attrNameLst>
                                          <p:attrName>style.color</p:attrName>
                                        </p:attrNameLst>
                                      </p:cBhvr>
                                      <p:to>
                                        <p:clrVal>
                                          <a:schemeClr val="accent2"/>
                                        </p:clrVal>
                                      </p:to>
                                    </p:set>
                                    <p:set>
                                      <p:cBhvr>
                                        <p:cTn id="25" dur="500" fill="hold"/>
                                        <p:tgtEl>
                                          <p:spTgt spid="3">
                                            <p:txEl>
                                              <p:pRg st="3" end="3"/>
                                            </p:txEl>
                                          </p:spTgt>
                                        </p:tgtEl>
                                        <p:attrNameLst>
                                          <p:attrName>fillcolor</p:attrName>
                                        </p:attrNameLst>
                                      </p:cBhvr>
                                      <p:to>
                                        <p:clrVal>
                                          <a:schemeClr val="accent2"/>
                                        </p:clrVal>
                                      </p:to>
                                    </p:set>
                                    <p:set>
                                      <p:cBhvr>
                                        <p:cTn id="26"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TIMING" val="|18.4"/>
</p:tagLst>
</file>

<file path=ppt/tags/tag11.xml><?xml version="1.0" encoding="utf-8"?>
<p:tagLst xmlns:a="http://schemas.openxmlformats.org/drawingml/2006/main" xmlns:r="http://schemas.openxmlformats.org/officeDocument/2006/relationships" xmlns:p="http://schemas.openxmlformats.org/presentationml/2006/main">
  <p:tag name="TIMING" val="|2.3|36.6|64.9"/>
</p:tagLst>
</file>

<file path=ppt/tags/tag12.xml><?xml version="1.0" encoding="utf-8"?>
<p:tagLst xmlns:a="http://schemas.openxmlformats.org/drawingml/2006/main" xmlns:r="http://schemas.openxmlformats.org/officeDocument/2006/relationships" xmlns:p="http://schemas.openxmlformats.org/presentationml/2006/main">
  <p:tag name="TIMING" val="|26|7.7|5.8|14.4"/>
</p:tagLst>
</file>

<file path=ppt/tags/tag13.xml><?xml version="1.0" encoding="utf-8"?>
<p:tagLst xmlns:a="http://schemas.openxmlformats.org/drawingml/2006/main" xmlns:r="http://schemas.openxmlformats.org/officeDocument/2006/relationships" xmlns:p="http://schemas.openxmlformats.org/presentationml/2006/main">
  <p:tag name="TIMING" val="|13.9|53.7|21.9"/>
</p:tagLst>
</file>

<file path=ppt/tags/tag14.xml><?xml version="1.0" encoding="utf-8"?>
<p:tagLst xmlns:a="http://schemas.openxmlformats.org/drawingml/2006/main" xmlns:r="http://schemas.openxmlformats.org/officeDocument/2006/relationships" xmlns:p="http://schemas.openxmlformats.org/presentationml/2006/main">
  <p:tag name="TIMING" val="|2.1"/>
</p:tagLst>
</file>

<file path=ppt/tags/tag15.xml><?xml version="1.0" encoding="utf-8"?>
<p:tagLst xmlns:a="http://schemas.openxmlformats.org/drawingml/2006/main" xmlns:r="http://schemas.openxmlformats.org/officeDocument/2006/relationships" xmlns:p="http://schemas.openxmlformats.org/presentationml/2006/main">
  <p:tag name="TIMING" val="|1.2"/>
</p:tagLst>
</file>

<file path=ppt/tags/tag16.xml><?xml version="1.0" encoding="utf-8"?>
<p:tagLst xmlns:a="http://schemas.openxmlformats.org/drawingml/2006/main" xmlns:r="http://schemas.openxmlformats.org/officeDocument/2006/relationships" xmlns:p="http://schemas.openxmlformats.org/presentationml/2006/main">
  <p:tag name="TIMING" val="|2.2|5.9|3.4|5.6"/>
</p:tagLst>
</file>

<file path=ppt/tags/tag17.xml><?xml version="1.0" encoding="utf-8"?>
<p:tagLst xmlns:a="http://schemas.openxmlformats.org/drawingml/2006/main" xmlns:r="http://schemas.openxmlformats.org/officeDocument/2006/relationships" xmlns:p="http://schemas.openxmlformats.org/presentationml/2006/main">
  <p:tag name="TIMING" val="|21.2|5.5|44.2"/>
</p:tagLst>
</file>

<file path=ppt/tags/tag18.xml><?xml version="1.0" encoding="utf-8"?>
<p:tagLst xmlns:a="http://schemas.openxmlformats.org/drawingml/2006/main" xmlns:r="http://schemas.openxmlformats.org/officeDocument/2006/relationships" xmlns:p="http://schemas.openxmlformats.org/presentationml/2006/main">
  <p:tag name="TIMING" val="|5.7|4.9|7.2"/>
</p:tagLst>
</file>

<file path=ppt/tags/tag19.xml><?xml version="1.0" encoding="utf-8"?>
<p:tagLst xmlns:a="http://schemas.openxmlformats.org/drawingml/2006/main" xmlns:r="http://schemas.openxmlformats.org/officeDocument/2006/relationships" xmlns:p="http://schemas.openxmlformats.org/presentationml/2006/main">
  <p:tag name="TIMING" val="|8.2|28.8"/>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20.xml><?xml version="1.0" encoding="utf-8"?>
<p:tagLst xmlns:a="http://schemas.openxmlformats.org/drawingml/2006/main" xmlns:r="http://schemas.openxmlformats.org/officeDocument/2006/relationships" xmlns:p="http://schemas.openxmlformats.org/presentationml/2006/main">
  <p:tag name="TIMING" val="|7.3|54.8"/>
</p:tagLst>
</file>

<file path=ppt/tags/tag21.xml><?xml version="1.0" encoding="utf-8"?>
<p:tagLst xmlns:a="http://schemas.openxmlformats.org/drawingml/2006/main" xmlns:r="http://schemas.openxmlformats.org/officeDocument/2006/relationships" xmlns:p="http://schemas.openxmlformats.org/presentationml/2006/main">
  <p:tag name="TIMING" val="|1.9"/>
</p:tagLst>
</file>

<file path=ppt/tags/tag22.xml><?xml version="1.0" encoding="utf-8"?>
<p:tagLst xmlns:a="http://schemas.openxmlformats.org/drawingml/2006/main" xmlns:r="http://schemas.openxmlformats.org/officeDocument/2006/relationships" xmlns:p="http://schemas.openxmlformats.org/presentationml/2006/main">
  <p:tag name="TIMING" val="|0.8|3.7|30.2"/>
</p:tagLst>
</file>

<file path=ppt/tags/tag23.xml><?xml version="1.0" encoding="utf-8"?>
<p:tagLst xmlns:a="http://schemas.openxmlformats.org/drawingml/2006/main" xmlns:r="http://schemas.openxmlformats.org/officeDocument/2006/relationships" xmlns:p="http://schemas.openxmlformats.org/presentationml/2006/main">
  <p:tag name="TIMING" val="|4.4|5"/>
</p:tagLst>
</file>

<file path=ppt/tags/tag24.xml><?xml version="1.0" encoding="utf-8"?>
<p:tagLst xmlns:a="http://schemas.openxmlformats.org/drawingml/2006/main" xmlns:r="http://schemas.openxmlformats.org/officeDocument/2006/relationships" xmlns:p="http://schemas.openxmlformats.org/presentationml/2006/main">
  <p:tag name="TIMING" val="|7.9"/>
</p:tagLst>
</file>

<file path=ppt/tags/tag25.xml><?xml version="1.0" encoding="utf-8"?>
<p:tagLst xmlns:a="http://schemas.openxmlformats.org/drawingml/2006/main" xmlns:r="http://schemas.openxmlformats.org/officeDocument/2006/relationships" xmlns:p="http://schemas.openxmlformats.org/presentationml/2006/main">
  <p:tag name="TIMING" val="|1.3|13.5|23.9"/>
</p:tagLst>
</file>

<file path=ppt/tags/tag26.xml><?xml version="1.0" encoding="utf-8"?>
<p:tagLst xmlns:a="http://schemas.openxmlformats.org/drawingml/2006/main" xmlns:r="http://schemas.openxmlformats.org/officeDocument/2006/relationships" xmlns:p="http://schemas.openxmlformats.org/presentationml/2006/main">
  <p:tag name="TIMING" val="|3.3"/>
</p:tagLst>
</file>

<file path=ppt/tags/tag27.xml><?xml version="1.0" encoding="utf-8"?>
<p:tagLst xmlns:a="http://schemas.openxmlformats.org/drawingml/2006/main" xmlns:r="http://schemas.openxmlformats.org/officeDocument/2006/relationships" xmlns:p="http://schemas.openxmlformats.org/presentationml/2006/main">
  <p:tag name="TIMING" val="|2.2|32.5"/>
</p:tagLst>
</file>

<file path=ppt/tags/tag28.xml><?xml version="1.0" encoding="utf-8"?>
<p:tagLst xmlns:a="http://schemas.openxmlformats.org/drawingml/2006/main" xmlns:r="http://schemas.openxmlformats.org/officeDocument/2006/relationships" xmlns:p="http://schemas.openxmlformats.org/presentationml/2006/main">
  <p:tag name="TIMING" val="|1.6|8|7.3"/>
</p:tagLst>
</file>

<file path=ppt/tags/tag29.xml><?xml version="1.0" encoding="utf-8"?>
<p:tagLst xmlns:a="http://schemas.openxmlformats.org/drawingml/2006/main" xmlns:r="http://schemas.openxmlformats.org/officeDocument/2006/relationships" xmlns:p="http://schemas.openxmlformats.org/presentationml/2006/main">
  <p:tag name="TIMING" val="|15.4|19.5|17.7|24|31"/>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30.xml><?xml version="1.0" encoding="utf-8"?>
<p:tagLst xmlns:a="http://schemas.openxmlformats.org/drawingml/2006/main" xmlns:r="http://schemas.openxmlformats.org/officeDocument/2006/relationships" xmlns:p="http://schemas.openxmlformats.org/presentationml/2006/main">
  <p:tag name="DVSECTIONID" val="ezdaKHeWyBnZyZ2cDqRSoa"/>
</p:tagLst>
</file>

<file path=ppt/tags/tag31.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32.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TIMING" val="|4.2|13.1|16.8|18"/>
</p:tagLst>
</file>

<file path=ppt/tags/tag7.xml><?xml version="1.0" encoding="utf-8"?>
<p:tagLst xmlns:a="http://schemas.openxmlformats.org/drawingml/2006/main" xmlns:r="http://schemas.openxmlformats.org/officeDocument/2006/relationships" xmlns:p="http://schemas.openxmlformats.org/presentationml/2006/main">
  <p:tag name="TIMING" val="|4.7|14.1|54.1"/>
</p:tagLst>
</file>

<file path=ppt/tags/tag8.xml><?xml version="1.0" encoding="utf-8"?>
<p:tagLst xmlns:a="http://schemas.openxmlformats.org/drawingml/2006/main" xmlns:r="http://schemas.openxmlformats.org/officeDocument/2006/relationships" xmlns:p="http://schemas.openxmlformats.org/presentationml/2006/main">
  <p:tag name="TIMING" val="|4.6|25.3"/>
</p:tagLst>
</file>

<file path=ppt/tags/tag9.xml><?xml version="1.0" encoding="utf-8"?>
<p:tagLst xmlns:a="http://schemas.openxmlformats.org/drawingml/2006/main" xmlns:r="http://schemas.openxmlformats.org/officeDocument/2006/relationships" xmlns:p="http://schemas.openxmlformats.org/presentationml/2006/main">
  <p:tag name="TIMING" val="|36.8"/>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8196</TotalTime>
  <Words>5996</Words>
  <Application>Microsoft Office PowerPoint</Application>
  <PresentationFormat>On-screen Show (4:3)</PresentationFormat>
  <Paragraphs>306</Paragraphs>
  <Slides>30</Slides>
  <Notes>30</Notes>
  <HiddenSlides>0</HiddenSlides>
  <MMClips>30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3" baseType="lpstr">
      <vt:lpstr>Arial</vt:lpstr>
      <vt:lpstr>Calibri</vt:lpstr>
      <vt:lpstr>Calibri Light</vt:lpstr>
      <vt:lpstr>Cambria</vt:lpstr>
      <vt:lpstr>Georgia</vt:lpstr>
      <vt:lpstr>Times New Roman</vt:lpstr>
      <vt:lpstr>Verdana</vt:lpstr>
      <vt:lpstr>Wingdings</vt:lpstr>
      <vt:lpstr>Wingdings 3</vt:lpstr>
      <vt:lpstr>Training</vt:lpstr>
      <vt:lpstr>Office Theme</vt:lpstr>
      <vt:lpstr>1_Office Theme</vt:lpstr>
      <vt:lpstr>Document</vt:lpstr>
      <vt:lpstr>Preparing a New Generation  of Illinois Fruit and Vegetable Farmers  a USDA NIFA Beginning Farmer and Rancher  Development Program Project  Grant # 2012-49400-19565  http://www.newillinoisfarmers.org   </vt:lpstr>
      <vt:lpstr>Preparing a New Generation  of Illinois Fruit and Vegetable Farmers  MarketReady™ Getting Started in Wholesale Marketing </vt:lpstr>
      <vt:lpstr>Why MarketReady?</vt:lpstr>
      <vt:lpstr>The Changing Wholesale Environment</vt:lpstr>
      <vt:lpstr>What to do?</vt:lpstr>
      <vt:lpstr>MarketReady Modules</vt:lpstr>
      <vt:lpstr>Communication &amp;  Relationship Building</vt:lpstr>
      <vt:lpstr>Communication</vt:lpstr>
      <vt:lpstr>Best Marketing Practices:   Communication &amp; Relationship Building</vt:lpstr>
      <vt:lpstr>Packaging</vt:lpstr>
      <vt:lpstr>Packaging and Image</vt:lpstr>
      <vt:lpstr>Packaging</vt:lpstr>
      <vt:lpstr>Best Marketing Practices:  Packaging</vt:lpstr>
      <vt:lpstr>Labeling</vt:lpstr>
      <vt:lpstr>PowerPoint Presentation</vt:lpstr>
      <vt:lpstr>Best Marketing Practices:  Labeling</vt:lpstr>
      <vt:lpstr>Pricing</vt:lpstr>
      <vt:lpstr>Standard Retail Pricing</vt:lpstr>
      <vt:lpstr>Retail vs. Restaurant Pricing</vt:lpstr>
      <vt:lpstr>Retail vs. Restaurant Pricing</vt:lpstr>
      <vt:lpstr>Pricing</vt:lpstr>
      <vt:lpstr>Delivery</vt:lpstr>
      <vt:lpstr>Delivery</vt:lpstr>
      <vt:lpstr>Invoicing and Records</vt:lpstr>
      <vt:lpstr>Invoice Example</vt:lpstr>
      <vt:lpstr>Invoicing and Records</vt:lpstr>
      <vt:lpstr>Basic Marketing Practices:  Invoicing and Records</vt:lpstr>
      <vt:lpstr>Summary</vt:lpstr>
      <vt:lpstr>PowerPoint Presentation</vt:lpstr>
      <vt:lpstr>If you have questions … </vt:lpstr>
    </vt:vector>
  </TitlesOfParts>
  <Company>University of Illinois Extension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plumerm</dc:creator>
  <cp:lastModifiedBy>Hosier, Mary</cp:lastModifiedBy>
  <cp:revision>238</cp:revision>
  <cp:lastPrinted>2015-10-30T20:21:09Z</cp:lastPrinted>
  <dcterms:created xsi:type="dcterms:W3CDTF">2009-12-07T15:28:25Z</dcterms:created>
  <dcterms:modified xsi:type="dcterms:W3CDTF">2016-05-11T14:29:38Z</dcterms:modified>
</cp:coreProperties>
</file>