
<file path=[Content_Types].xml><?xml version="1.0" encoding="utf-8"?>
<Types xmlns="http://schemas.openxmlformats.org/package/2006/content-types">
  <Default Extension="png" ContentType="image/png"/>
  <Default Extension="jpeg" ContentType="image/jpeg"/>
  <Default Extension="m4a" ContentType="audio/mp4"/>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6.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7.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69"/>
  </p:notesMasterIdLst>
  <p:handoutMasterIdLst>
    <p:handoutMasterId r:id="rId70"/>
  </p:handoutMasterIdLst>
  <p:sldIdLst>
    <p:sldId id="370" r:id="rId2"/>
    <p:sldId id="259" r:id="rId3"/>
    <p:sldId id="358" r:id="rId4"/>
    <p:sldId id="295" r:id="rId5"/>
    <p:sldId id="296" r:id="rId6"/>
    <p:sldId id="359" r:id="rId7"/>
    <p:sldId id="297" r:id="rId8"/>
    <p:sldId id="299" r:id="rId9"/>
    <p:sldId id="298" r:id="rId10"/>
    <p:sldId id="302" r:id="rId11"/>
    <p:sldId id="303" r:id="rId12"/>
    <p:sldId id="304" r:id="rId13"/>
    <p:sldId id="305" r:id="rId14"/>
    <p:sldId id="306" r:id="rId15"/>
    <p:sldId id="307" r:id="rId16"/>
    <p:sldId id="308" r:id="rId17"/>
    <p:sldId id="309" r:id="rId18"/>
    <p:sldId id="310" r:id="rId19"/>
    <p:sldId id="311" r:id="rId20"/>
    <p:sldId id="312" r:id="rId21"/>
    <p:sldId id="313" r:id="rId22"/>
    <p:sldId id="314" r:id="rId23"/>
    <p:sldId id="315" r:id="rId24"/>
    <p:sldId id="316" r:id="rId25"/>
    <p:sldId id="317" r:id="rId26"/>
    <p:sldId id="318" r:id="rId27"/>
    <p:sldId id="343" r:id="rId28"/>
    <p:sldId id="344" r:id="rId29"/>
    <p:sldId id="321" r:id="rId30"/>
    <p:sldId id="322" r:id="rId31"/>
    <p:sldId id="323" r:id="rId32"/>
    <p:sldId id="350" r:id="rId33"/>
    <p:sldId id="352" r:id="rId34"/>
    <p:sldId id="353" r:id="rId35"/>
    <p:sldId id="354" r:id="rId36"/>
    <p:sldId id="360" r:id="rId37"/>
    <p:sldId id="355" r:id="rId38"/>
    <p:sldId id="356" r:id="rId39"/>
    <p:sldId id="324" r:id="rId40"/>
    <p:sldId id="325" r:id="rId41"/>
    <p:sldId id="326" r:id="rId42"/>
    <p:sldId id="327" r:id="rId43"/>
    <p:sldId id="328" r:id="rId44"/>
    <p:sldId id="329" r:id="rId45"/>
    <p:sldId id="330" r:id="rId46"/>
    <p:sldId id="331" r:id="rId47"/>
    <p:sldId id="332" r:id="rId48"/>
    <p:sldId id="333" r:id="rId49"/>
    <p:sldId id="334" r:id="rId50"/>
    <p:sldId id="335" r:id="rId51"/>
    <p:sldId id="336" r:id="rId52"/>
    <p:sldId id="337" r:id="rId53"/>
    <p:sldId id="338" r:id="rId54"/>
    <p:sldId id="339" r:id="rId55"/>
    <p:sldId id="340" r:id="rId56"/>
    <p:sldId id="357" r:id="rId57"/>
    <p:sldId id="361" r:id="rId58"/>
    <p:sldId id="362" r:id="rId59"/>
    <p:sldId id="364" r:id="rId60"/>
    <p:sldId id="365" r:id="rId61"/>
    <p:sldId id="366" r:id="rId62"/>
    <p:sldId id="275" r:id="rId63"/>
    <p:sldId id="367" r:id="rId64"/>
    <p:sldId id="368" r:id="rId65"/>
    <p:sldId id="369" r:id="rId66"/>
    <p:sldId id="345" r:id="rId67"/>
    <p:sldId id="371" r:id="rId68"/>
  </p:sldIdLst>
  <p:sldSz cx="9144000" cy="6858000" type="screen4x3"/>
  <p:notesSz cx="68580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79CC93D-E52E-4D84-901B-11D7331DD495}">
          <p14:sldIdLst>
            <p14:sldId id="370"/>
            <p14:sldId id="259"/>
          </p14:sldIdLst>
        </p14:section>
        <p14:section name="Overview and Objectives" id="{ABA716BF-3A5C-4ADB-94C9-CFEF84EBA240}">
          <p14:sldIdLst>
            <p14:sldId id="358"/>
            <p14:sldId id="295"/>
            <p14:sldId id="296"/>
            <p14:sldId id="359"/>
            <p14:sldId id="297"/>
            <p14:sldId id="299"/>
            <p14:sldId id="298"/>
            <p14:sldId id="302"/>
            <p14:sldId id="303"/>
            <p14:sldId id="304"/>
            <p14:sldId id="305"/>
            <p14:sldId id="306"/>
            <p14:sldId id="307"/>
            <p14:sldId id="308"/>
            <p14:sldId id="309"/>
            <p14:sldId id="310"/>
            <p14:sldId id="311"/>
            <p14:sldId id="312"/>
            <p14:sldId id="313"/>
            <p14:sldId id="314"/>
            <p14:sldId id="315"/>
            <p14:sldId id="316"/>
            <p14:sldId id="317"/>
            <p14:sldId id="318"/>
            <p14:sldId id="343"/>
            <p14:sldId id="344"/>
            <p14:sldId id="321"/>
            <p14:sldId id="322"/>
            <p14:sldId id="323"/>
            <p14:sldId id="350"/>
            <p14:sldId id="352"/>
            <p14:sldId id="353"/>
            <p14:sldId id="354"/>
            <p14:sldId id="360"/>
            <p14:sldId id="355"/>
            <p14:sldId id="356"/>
            <p14:sldId id="324"/>
            <p14:sldId id="325"/>
            <p14:sldId id="326"/>
            <p14:sldId id="327"/>
            <p14:sldId id="328"/>
            <p14:sldId id="329"/>
            <p14:sldId id="330"/>
            <p14:sldId id="331"/>
            <p14:sldId id="332"/>
            <p14:sldId id="333"/>
            <p14:sldId id="334"/>
            <p14:sldId id="335"/>
            <p14:sldId id="336"/>
            <p14:sldId id="337"/>
            <p14:sldId id="338"/>
            <p14:sldId id="339"/>
            <p14:sldId id="340"/>
            <p14:sldId id="357"/>
            <p14:sldId id="361"/>
            <p14:sldId id="362"/>
            <p14:sldId id="364"/>
            <p14:sldId id="365"/>
            <p14:sldId id="366"/>
          </p14:sldIdLst>
        </p14:section>
        <p14:section name="Conclusion and Summary" id="{790CEF5B-569A-4C2F-BED5-750B08C0E5AD}">
          <p14:sldIdLst>
            <p14:sldId id="275"/>
            <p14:sldId id="367"/>
            <p14:sldId id="368"/>
            <p14:sldId id="369"/>
            <p14:sldId id="345"/>
            <p14:sldId id="371"/>
          </p14:sldIdLst>
        </p14:section>
        <p14:section name="Appendix" id="{3F78B471-41DA-46F2-A8E4-97E471896AB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009ED6"/>
    <a:srgbClr val="0033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12" autoAdjust="0"/>
    <p:restoredTop sz="84105" autoAdjust="0"/>
  </p:normalViewPr>
  <p:slideViewPr>
    <p:cSldViewPr>
      <p:cViewPr varScale="1">
        <p:scale>
          <a:sx n="71" d="100"/>
          <a:sy n="71" d="100"/>
        </p:scale>
        <p:origin x="566"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20213"/>
    </p:cViewPr>
  </p:sorterViewPr>
  <p:notesViewPr>
    <p:cSldViewPr>
      <p:cViewPr varScale="1">
        <p:scale>
          <a:sx n="63" d="100"/>
          <a:sy n="63" d="100"/>
        </p:scale>
        <p:origin x="-1690" y="-82"/>
      </p:cViewPr>
      <p:guideLst>
        <p:guide orient="horz" pos="2909"/>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804"/>
          </a:xfrm>
          <a:prstGeom prst="rect">
            <a:avLst/>
          </a:prstGeom>
        </p:spPr>
        <p:txBody>
          <a:bodyPr vert="horz" lIns="91440" tIns="45720" rIns="91440" bIns="45720" rtlCol="0"/>
          <a:lstStyle>
            <a:lvl1pPr algn="l">
              <a:defRPr sz="1200"/>
            </a:lvl1pPr>
          </a:lstStyle>
          <a:p>
            <a:r>
              <a:rPr lang="en-US" dirty="0"/>
              <a:t>Preparing a New Generation of </a:t>
            </a:r>
            <a:endParaRPr lang="en-US" dirty="0" smtClean="0"/>
          </a:p>
          <a:p>
            <a:r>
              <a:rPr lang="en-US" dirty="0" smtClean="0"/>
              <a:t>Illinois </a:t>
            </a:r>
            <a:r>
              <a:rPr lang="en-US" dirty="0"/>
              <a:t>Fruit and Vegetable Farmers</a:t>
            </a:r>
          </a:p>
          <a:p>
            <a:endParaRPr lang="en-US" dirty="0"/>
          </a:p>
        </p:txBody>
      </p:sp>
      <p:sp>
        <p:nvSpPr>
          <p:cNvPr id="3" name="Date Placeholder 2"/>
          <p:cNvSpPr>
            <a:spLocks noGrp="1"/>
          </p:cNvSpPr>
          <p:nvPr>
            <p:ph type="dt" sz="quarter" idx="1"/>
          </p:nvPr>
        </p:nvSpPr>
        <p:spPr>
          <a:xfrm>
            <a:off x="3884613" y="0"/>
            <a:ext cx="2971800" cy="461804"/>
          </a:xfrm>
          <a:prstGeom prst="rect">
            <a:avLst/>
          </a:prstGeom>
        </p:spPr>
        <p:txBody>
          <a:bodyPr vert="horz" lIns="91440" tIns="45720" rIns="91440" bIns="45720" rtlCol="0"/>
          <a:lstStyle>
            <a:lvl1pPr algn="r">
              <a:defRPr sz="1200"/>
            </a:lvl1pPr>
          </a:lstStyle>
          <a:p>
            <a:r>
              <a:rPr lang="en-US" dirty="0" smtClean="0"/>
              <a:t>February 16, 2013</a:t>
            </a:r>
            <a:endParaRPr lang="en-US" dirty="0"/>
          </a:p>
        </p:txBody>
      </p:sp>
      <p:sp>
        <p:nvSpPr>
          <p:cNvPr id="4" name="Footer Placeholder 3"/>
          <p:cNvSpPr>
            <a:spLocks noGrp="1"/>
          </p:cNvSpPr>
          <p:nvPr>
            <p:ph type="ftr" sz="quarter" idx="2"/>
          </p:nvPr>
        </p:nvSpPr>
        <p:spPr>
          <a:xfrm>
            <a:off x="0" y="8772668"/>
            <a:ext cx="2971800" cy="461804"/>
          </a:xfrm>
          <a:prstGeom prst="rect">
            <a:avLst/>
          </a:prstGeom>
        </p:spPr>
        <p:txBody>
          <a:bodyPr vert="horz" lIns="91440" tIns="45720" rIns="91440" bIns="45720" rtlCol="0" anchor="b"/>
          <a:lstStyle>
            <a:lvl1pPr algn="l">
              <a:defRPr sz="1200"/>
            </a:lvl1pPr>
          </a:lstStyle>
          <a:p>
            <a:r>
              <a:rPr lang="en-US" dirty="0" smtClean="0"/>
              <a:t>Urbana Illinois</a:t>
            </a:r>
            <a:endParaRPr lang="en-US" dirty="0"/>
          </a:p>
        </p:txBody>
      </p:sp>
      <p:sp>
        <p:nvSpPr>
          <p:cNvPr id="5" name="Slide Number Placeholder 4"/>
          <p:cNvSpPr>
            <a:spLocks noGrp="1"/>
          </p:cNvSpPr>
          <p:nvPr>
            <p:ph type="sldNum" sz="quarter" idx="3"/>
          </p:nvPr>
        </p:nvSpPr>
        <p:spPr>
          <a:xfrm>
            <a:off x="3884613" y="8772668"/>
            <a:ext cx="2971800" cy="461804"/>
          </a:xfrm>
          <a:prstGeom prst="rect">
            <a:avLst/>
          </a:prstGeom>
        </p:spPr>
        <p:txBody>
          <a:bodyPr vert="horz" lIns="91440" tIns="45720" rIns="91440" bIns="45720" rtlCol="0" anchor="b"/>
          <a:lstStyle>
            <a:lvl1pPr algn="r">
              <a:defRPr sz="1200"/>
            </a:lvl1pPr>
          </a:lstStyle>
          <a:p>
            <a:fld id="{459226BF-1F13-42D3-80DC-373E7ADD1EBC}" type="slidenum">
              <a:rPr lang="en-US" smtClean="0"/>
              <a:pPr/>
              <a:t>‹#›</a:t>
            </a:fld>
            <a:endParaRPr lang="en-US" dirty="0"/>
          </a:p>
        </p:txBody>
      </p:sp>
    </p:spTree>
    <p:extLst>
      <p:ext uri="{BB962C8B-B14F-4D97-AF65-F5344CB8AC3E}">
        <p14:creationId xmlns:p14="http://schemas.microsoft.com/office/powerpoint/2010/main" val="22804910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80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1804"/>
          </a:xfrm>
          <a:prstGeom prst="rect">
            <a:avLst/>
          </a:prstGeom>
        </p:spPr>
        <p:txBody>
          <a:bodyPr vert="horz" lIns="91440" tIns="45720" rIns="91440" bIns="45720" rtlCol="0"/>
          <a:lstStyle>
            <a:lvl1pPr algn="r">
              <a:defRPr sz="1200"/>
            </a:lvl1pPr>
          </a:lstStyle>
          <a:p>
            <a:fld id="{48AEF76B-3757-4A0B-AF93-28494465C1DD}" type="datetimeFigureOut">
              <a:rPr lang="en-US" smtClean="0"/>
              <a:pPr/>
              <a:t>5/11/2016</a:t>
            </a:fld>
            <a:endParaRPr lang="en-US" dirty="0"/>
          </a:p>
        </p:txBody>
      </p:sp>
      <p:sp>
        <p:nvSpPr>
          <p:cNvPr id="4" name="Slide Image Placeholder 3"/>
          <p:cNvSpPr>
            <a:spLocks noGrp="1" noRot="1" noChangeAspect="1"/>
          </p:cNvSpPr>
          <p:nvPr>
            <p:ph type="sldImg" idx="2"/>
          </p:nvPr>
        </p:nvSpPr>
        <p:spPr>
          <a:xfrm>
            <a:off x="1120775" y="692150"/>
            <a:ext cx="4616450" cy="34639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87136"/>
            <a:ext cx="5486400" cy="415623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2971800" cy="461804"/>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772668"/>
            <a:ext cx="2971800" cy="461804"/>
          </a:xfrm>
          <a:prstGeom prst="rect">
            <a:avLst/>
          </a:prstGeom>
        </p:spPr>
        <p:txBody>
          <a:bodyPr vert="horz" lIns="91440" tIns="45720" rIns="91440" bIns="45720" rtlCol="0" anchor="b"/>
          <a:lstStyle>
            <a:lvl1pPr algn="r">
              <a:defRPr sz="1200"/>
            </a:lvl1pPr>
          </a:lstStyle>
          <a:p>
            <a:fld id="{75693FD4-8F83-4EF7-AC3F-0DC0388986B0}" type="slidenum">
              <a:rPr lang="en-US" smtClean="0"/>
              <a:pPr/>
              <a:t>‹#›</a:t>
            </a:fld>
            <a:endParaRPr lang="en-US" dirty="0"/>
          </a:p>
        </p:txBody>
      </p:sp>
    </p:spTree>
    <p:extLst>
      <p:ext uri="{BB962C8B-B14F-4D97-AF65-F5344CB8AC3E}">
        <p14:creationId xmlns:p14="http://schemas.microsoft.com/office/powerpoint/2010/main" val="1836281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4707">
              <a:defRPr/>
            </a:pPr>
            <a:r>
              <a:rPr lang="en-US" smtClean="0"/>
              <a:t>The following </a:t>
            </a:r>
            <a:r>
              <a:rPr lang="en-US" dirty="0" smtClean="0"/>
              <a:t>presentation was</a:t>
            </a:r>
            <a:r>
              <a:rPr lang="en-US" baseline="0" dirty="0" smtClean="0"/>
              <a:t> </a:t>
            </a:r>
            <a:r>
              <a:rPr lang="en-US" dirty="0" smtClean="0"/>
              <a:t>part of a</a:t>
            </a:r>
            <a:r>
              <a:rPr lang="en-US" baseline="0" dirty="0" smtClean="0"/>
              <a:t> beginning farmer course, “Preparing a New Generation of Illinois Fruit and Vegetable Farmers,”  offered by the University of Illinois and the Illinois Migrant Council from 2012 through 2015.  This course was funded by the United States Department of Agriculture’s National Institute of Food and Agriculture, and specifically by the Beginning Farmer and Rancher Development Program.  For more information about the program and for links to presentations and resources on many other topics, see the website newillinoisfarmers.org.  </a:t>
            </a:r>
          </a:p>
        </p:txBody>
      </p:sp>
      <p:sp>
        <p:nvSpPr>
          <p:cNvPr id="4" name="Slide Number Placeholder 3"/>
          <p:cNvSpPr>
            <a:spLocks noGrp="1"/>
          </p:cNvSpPr>
          <p:nvPr>
            <p:ph type="sldNum" sz="quarter" idx="10"/>
          </p:nvPr>
        </p:nvSpPr>
        <p:spPr/>
        <p:txBody>
          <a:bodyPr/>
          <a:lstStyle/>
          <a:p>
            <a:fld id="{EC6EAC7D-5A89-47C2-8ABA-56C9C2DEF7A4}" type="slidenum">
              <a:rPr lang="en-US" smtClean="0"/>
              <a:pPr/>
              <a:t>1</a:t>
            </a:fld>
            <a:endParaRPr lang="en-US" dirty="0"/>
          </a:p>
        </p:txBody>
      </p:sp>
    </p:spTree>
    <p:extLst>
      <p:ext uri="{BB962C8B-B14F-4D97-AF65-F5344CB8AC3E}">
        <p14:creationId xmlns:p14="http://schemas.microsoft.com/office/powerpoint/2010/main" val="618628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2</a:t>
            </a:fld>
            <a:endParaRPr lang="en-US"/>
          </a:p>
        </p:txBody>
      </p:sp>
    </p:spTree>
    <p:extLst>
      <p:ext uri="{BB962C8B-B14F-4D97-AF65-F5344CB8AC3E}">
        <p14:creationId xmlns:p14="http://schemas.microsoft.com/office/powerpoint/2010/main" val="3447498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2880">
            <a:noAutofit/>
          </a:bodyPr>
          <a:lstStyle/>
          <a:p>
            <a:pPr marL="228600" indent="-228600">
              <a:buFont typeface="+mj-lt"/>
              <a:buNone/>
            </a:pPr>
            <a:endParaRPr lang="en-US" sz="1200" dirty="0"/>
          </a:p>
        </p:txBody>
      </p:sp>
      <p:sp>
        <p:nvSpPr>
          <p:cNvPr id="5" name="Slide Image Placeholder 4"/>
          <p:cNvSpPr>
            <a:spLocks noGrp="1" noRot="1" noChangeAspect="1"/>
          </p:cNvSpPr>
          <p:nvPr>
            <p:ph type="sldImg"/>
          </p:nvPr>
        </p:nvSpPr>
        <p:spPr>
          <a:xfrm>
            <a:off x="523875" y="508000"/>
            <a:ext cx="3175000" cy="2382838"/>
          </a:xfrm>
        </p:spPr>
      </p:sp>
    </p:spTree>
    <p:extLst>
      <p:ext uri="{BB962C8B-B14F-4D97-AF65-F5344CB8AC3E}">
        <p14:creationId xmlns:p14="http://schemas.microsoft.com/office/powerpoint/2010/main" val="978513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37</a:t>
            </a:fld>
            <a:endParaRPr lang="en-US" dirty="0"/>
          </a:p>
        </p:txBody>
      </p:sp>
    </p:spTree>
    <p:extLst>
      <p:ext uri="{BB962C8B-B14F-4D97-AF65-F5344CB8AC3E}">
        <p14:creationId xmlns:p14="http://schemas.microsoft.com/office/powerpoint/2010/main" val="1177235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62</a:t>
            </a:fld>
            <a:endParaRPr lang="en-US" dirty="0"/>
          </a:p>
        </p:txBody>
      </p:sp>
    </p:spTree>
    <p:extLst>
      <p:ext uri="{BB962C8B-B14F-4D97-AF65-F5344CB8AC3E}">
        <p14:creationId xmlns:p14="http://schemas.microsoft.com/office/powerpoint/2010/main" val="1811168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3"/>
          <p:cNvSpPr>
            <a:spLocks noGrp="1" noChangeArrowheads="1"/>
          </p:cNvSpPr>
          <p:nvPr>
            <p:ph type="hdr" sz="quarter"/>
          </p:nvPr>
        </p:nvSpPr>
        <p:spPr>
          <a:noFill/>
        </p:spPr>
        <p:txBody>
          <a:bodyPr/>
          <a:lstStyle/>
          <a:p>
            <a:r>
              <a:rPr lang="en-US" dirty="0" smtClean="0"/>
              <a:t>Microsoft </a:t>
            </a:r>
            <a:r>
              <a:rPr lang="en-US" b="1" dirty="0" smtClean="0"/>
              <a:t>Engineering Excellence</a:t>
            </a:r>
            <a:endParaRPr lang="en-US" dirty="0" smtClean="0"/>
          </a:p>
        </p:txBody>
      </p:sp>
      <p:sp>
        <p:nvSpPr>
          <p:cNvPr id="40963" name="Rectangle 25"/>
          <p:cNvSpPr>
            <a:spLocks noGrp="1" noChangeArrowheads="1"/>
          </p:cNvSpPr>
          <p:nvPr>
            <p:ph type="ftr" sz="quarter" idx="4"/>
          </p:nvPr>
        </p:nvSpPr>
        <p:spPr>
          <a:noFill/>
        </p:spPr>
        <p:txBody>
          <a:bodyPr/>
          <a:lstStyle/>
          <a:p>
            <a:r>
              <a:rPr lang="en-US" dirty="0" smtClean="0"/>
              <a:t>Microsoft Confidential</a:t>
            </a:r>
          </a:p>
        </p:txBody>
      </p:sp>
      <p:sp>
        <p:nvSpPr>
          <p:cNvPr id="40964" name="Rectangle 26"/>
          <p:cNvSpPr>
            <a:spLocks noGrp="1" noChangeArrowheads="1"/>
          </p:cNvSpPr>
          <p:nvPr>
            <p:ph type="sldNum" sz="quarter" idx="5"/>
          </p:nvPr>
        </p:nvSpPr>
        <p:spPr>
          <a:noFill/>
        </p:spPr>
        <p:txBody>
          <a:bodyPr/>
          <a:lstStyle/>
          <a:p>
            <a:fld id="{85CEDE57-F8FE-4B43-B511-2E9F76624F74}" type="slidenum">
              <a:rPr lang="en-US" smtClean="0"/>
              <a:pPr/>
              <a:t>63</a:t>
            </a:fld>
            <a:endParaRPr lang="en-US" dirty="0" smtClean="0"/>
          </a:p>
        </p:txBody>
      </p:sp>
      <p:sp>
        <p:nvSpPr>
          <p:cNvPr id="40965" name="Rectangle 2"/>
          <p:cNvSpPr>
            <a:spLocks noGrp="1" noRot="1" noChangeAspect="1" noChangeArrowheads="1" noTextEdit="1"/>
          </p:cNvSpPr>
          <p:nvPr>
            <p:ph type="sldImg"/>
          </p:nvPr>
        </p:nvSpPr>
        <p:spPr>
          <a:xfrm>
            <a:off x="1135063" y="454025"/>
            <a:ext cx="4586287" cy="3441700"/>
          </a:xfrm>
          <a:ln/>
        </p:spPr>
      </p:sp>
      <p:sp>
        <p:nvSpPr>
          <p:cNvPr id="40966" name="Rectangle 3"/>
          <p:cNvSpPr>
            <a:spLocks noGrp="1" noChangeArrowheads="1"/>
          </p:cNvSpPr>
          <p:nvPr>
            <p:ph type="body" idx="1"/>
          </p:nvPr>
        </p:nvSpPr>
        <p:spPr>
          <a:xfrm>
            <a:off x="307492" y="4181155"/>
            <a:ext cx="6261652" cy="4640119"/>
          </a:xfrm>
          <a:noFill/>
          <a:ln/>
        </p:spPr>
        <p:txBody>
          <a:bodyPr/>
          <a:lstStyle/>
          <a:p>
            <a:pPr>
              <a:buFontTx/>
              <a:buNone/>
            </a:pPr>
            <a:endParaRPr lang="en-US" dirty="0" smtClean="0"/>
          </a:p>
        </p:txBody>
      </p:sp>
    </p:spTree>
    <p:extLst>
      <p:ext uri="{BB962C8B-B14F-4D97-AF65-F5344CB8AC3E}">
        <p14:creationId xmlns:p14="http://schemas.microsoft.com/office/powerpoint/2010/main" val="1747690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66</a:t>
            </a:fld>
            <a:endParaRPr lang="en-US"/>
          </a:p>
        </p:txBody>
      </p:sp>
    </p:spTree>
    <p:extLst>
      <p:ext uri="{BB962C8B-B14F-4D97-AF65-F5344CB8AC3E}">
        <p14:creationId xmlns:p14="http://schemas.microsoft.com/office/powerpoint/2010/main" val="15183699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beginning farmer training program ended in the fall of 2015.  The best way to pursue answers to questions about fruit and vegetable production in Illinois is to contact educators on the University of Illinois Extension Local Food Systems and Small Farms team.  Extension programs in other states are operated by the land-grant university in each state.  Additionally, USDA’s Start2Farm site provides listings of farmer training programs in</a:t>
            </a:r>
            <a:r>
              <a:rPr lang="en-US" baseline="0" dirty="0" smtClean="0"/>
              <a:t> specific states and localities.</a:t>
            </a:r>
            <a:endParaRPr lang="en-US" dirty="0" smtClean="0"/>
          </a:p>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67</a:t>
            </a:fld>
            <a:endParaRPr lang="en-US"/>
          </a:p>
        </p:txBody>
      </p:sp>
    </p:spTree>
    <p:extLst>
      <p:ext uri="{BB962C8B-B14F-4D97-AF65-F5344CB8AC3E}">
        <p14:creationId xmlns:p14="http://schemas.microsoft.com/office/powerpoint/2010/main" val="30688788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a:defRPr b="1" cap="small" baseline="0">
                <a:solidFill>
                  <a:srgbClr val="0033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962400" y="4038600"/>
            <a:ext cx="4772528"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a:buNone/>
              <a:defRPr sz="2000" baseline="0"/>
            </a:lvl1pPr>
          </a:lstStyle>
          <a:p>
            <a:r>
              <a:rPr lang="en-US" dirty="0" smtClean="0"/>
              <a:t>Company Logo</a:t>
            </a:r>
            <a:endParaRPr lang="en-US" dirty="0"/>
          </a:p>
        </p:txBody>
      </p:sp>
      <p:pic>
        <p:nvPicPr>
          <p:cNvPr id="5" name="Picture 4"/>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6768353" y="5109883"/>
            <a:ext cx="1938461" cy="1371600"/>
          </a:xfrm>
          <a:prstGeom prst="rect">
            <a:avLst/>
          </a:prstGeom>
        </p:spPr>
      </p:pic>
      <p:sp>
        <p:nvSpPr>
          <p:cNvPr id="11" name="Date Placeholder 10"/>
          <p:cNvSpPr>
            <a:spLocks noGrp="1"/>
          </p:cNvSpPr>
          <p:nvPr>
            <p:ph type="dt" sz="half" idx="14"/>
          </p:nvPr>
        </p:nvSpPr>
        <p:spPr/>
        <p:txBody>
          <a:bodyPr/>
          <a:lstStyle/>
          <a:p>
            <a:endParaRPr lang="en-US" dirty="0"/>
          </a:p>
        </p:txBody>
      </p:sp>
      <p:sp>
        <p:nvSpPr>
          <p:cNvPr id="12" name="Footer Placeholder 11"/>
          <p:cNvSpPr>
            <a:spLocks noGrp="1"/>
          </p:cNvSpPr>
          <p:nvPr>
            <p:ph type="ftr" sz="quarter" idx="15"/>
          </p:nvPr>
        </p:nvSpPr>
        <p:spPr/>
        <p:txBody>
          <a:bodyPr/>
          <a:lstStyle>
            <a:lvl1pPr>
              <a:defRPr b="1">
                <a:solidFill>
                  <a:schemeClr val="accent3">
                    <a:lumMod val="75000"/>
                  </a:schemeClr>
                </a:solidFill>
              </a:defRPr>
            </a:lvl1pPr>
          </a:lstStyle>
          <a:p>
            <a:r>
              <a:rPr lang="en-US" dirty="0" smtClean="0"/>
              <a:t>newillinoisfarmers.org</a:t>
            </a:r>
            <a:endParaRPr lang="en-US" dirty="0"/>
          </a:p>
        </p:txBody>
      </p:sp>
      <p:sp>
        <p:nvSpPr>
          <p:cNvPr id="13" name="Slide Number Placeholder 12"/>
          <p:cNvSpPr>
            <a:spLocks noGrp="1"/>
          </p:cNvSpPr>
          <p:nvPr>
            <p:ph type="sldNum" sz="quarter" idx="16"/>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7B281C-5159-4971-8228-52B9A72E9ED2}" type="datetimeFigureOut">
              <a:rPr lang="en-US" smtClean="0"/>
              <a:pPr/>
              <a:t>5/11/2016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lang="en-US" smtClean="0"/>
              <a:pPr/>
              <a:t>5/11/2016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ackground Onl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lang="en-US" smtClean="0"/>
              <a:pPr/>
              <a:t>5/11/2016</a:t>
            </a:fld>
            <a:endParaRPr lang="en-US" dirty="0"/>
          </a:p>
        </p:txBody>
      </p:sp>
      <p:sp>
        <p:nvSpPr>
          <p:cNvPr id="4" name="Footer Placeholder 4"/>
          <p:cNvSpPr>
            <a:spLocks noGrp="1"/>
          </p:cNvSpPr>
          <p:nvPr>
            <p:ph type="ftr" sz="quarter" idx="11"/>
          </p:nvPr>
        </p:nvSpPr>
        <p:spPr>
          <a:xfrm>
            <a:off x="3352800" y="6356350"/>
            <a:ext cx="2895600" cy="365125"/>
          </a:xfrm>
        </p:spPr>
        <p:txBody>
          <a:bodyPr/>
          <a:lstStyle/>
          <a:p>
            <a:endParaRPr lang="en-US" dirty="0"/>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a:defRPr sz="4000" b="1" cap="small" baseline="0">
                <a:solidFill>
                  <a:srgbClr val="003300"/>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5/11/2016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a:buNone/>
              <a:defRPr sz="1800"/>
            </a:lvl1pPr>
          </a:lstStyle>
          <a:p>
            <a:r>
              <a:rPr lang="en-US" dirty="0" smtClean="0"/>
              <a:t>Company Logo</a:t>
            </a:r>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a:defRPr lang="en-US" dirty="0"/>
            </a:lvl1pPr>
          </a:lstStyle>
          <a:p>
            <a:r>
              <a:rPr lang="en-US" dirty="0" smtClean="0"/>
              <a:t>Click To Edit Master Title Style</a:t>
            </a:r>
            <a:endParaRPr lang="en-US" dirty="0"/>
          </a:p>
        </p:txBody>
      </p:sp>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5/11/2016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7B281C-5159-4971-8228-52B9A72E9ED2}" type="datetimeFigureOut">
              <a:rPr lang="en-US" smtClean="0"/>
              <a:pPr/>
              <a:t>5/11/2016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736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36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7B281C-5159-4971-8228-52B9A72E9ED2}" type="datetimeFigureOut">
              <a:rPr lang="en-US" smtClean="0"/>
              <a:pPr/>
              <a:t>5/11/2016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036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5/11/2016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5/11/2016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pPr/>
              <a:t>5/11/2016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274638"/>
            <a:ext cx="5867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pPr/>
              <a:t>5/11/2016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jpe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newillinoisfarmers.org</a:t>
            </a:r>
            <a:endParaRPr lang="en-US" dirty="0"/>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D6E5A2-EC83-451F-A719-9AC1370DD5CF}" type="slidenum">
              <a:rPr lang="en-US" smtClean="0"/>
              <a:pPr/>
              <a:t>‹#›</a:t>
            </a:fld>
            <a:endParaRPr lang="en-US" dirty="0"/>
          </a:p>
        </p:txBody>
      </p:sp>
      <p:pic>
        <p:nvPicPr>
          <p:cNvPr id="8" name="Picture 7"/>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152400" y="-109183"/>
            <a:ext cx="818707" cy="7083189"/>
          </a:xfrm>
          <a:prstGeom prst="rect">
            <a:avLst/>
          </a:prstGeom>
        </p:spPr>
      </p:pic>
      <p:pic>
        <p:nvPicPr>
          <p:cNvPr id="9" name="Picture 8"/>
          <p:cNvPicPr>
            <a:picLocks noChangeAspect="1"/>
          </p:cNvPicPr>
          <p:nvPr userDrawn="1"/>
        </p:nvPicPr>
        <p:blipFill>
          <a:blip r:embed="rId16" cstate="email">
            <a:extLst>
              <a:ext uri="{28A0092B-C50C-407E-A947-70E740481C1C}">
                <a14:useLocalDpi xmlns:a14="http://schemas.microsoft.com/office/drawing/2010/main" val="0"/>
              </a:ext>
            </a:extLst>
          </a:blip>
          <a:stretch>
            <a:fillRect/>
          </a:stretch>
        </p:blipFill>
        <p:spPr>
          <a:xfrm>
            <a:off x="7635622" y="5833887"/>
            <a:ext cx="1259660" cy="891300"/>
          </a:xfrm>
          <a:prstGeom prst="rect">
            <a:avLst/>
          </a:prstGeom>
        </p:spPr>
      </p:pic>
      <p:pic>
        <p:nvPicPr>
          <p:cNvPr id="11" name="Picture 10"/>
          <p:cNvPicPr>
            <a:picLocks noChangeAspect="1"/>
          </p:cNvPicPr>
          <p:nvPr userDrawn="1"/>
        </p:nvPicPr>
        <p:blipFill>
          <a:blip r:embed="rId17" cstate="email">
            <a:extLst>
              <a:ext uri="{28A0092B-C50C-407E-A947-70E740481C1C}">
                <a14:useLocalDpi xmlns:a14="http://schemas.microsoft.com/office/drawing/2010/main" val="0"/>
              </a:ext>
            </a:extLst>
          </a:blip>
          <a:stretch>
            <a:fillRect/>
          </a:stretch>
        </p:blipFill>
        <p:spPr>
          <a:xfrm>
            <a:off x="6629400" y="5833887"/>
            <a:ext cx="826744" cy="93370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 id="2147483658" r:id="rId8"/>
    <p:sldLayoutId id="2147483659" r:id="rId9"/>
    <p:sldLayoutId id="2147483654" r:id="rId10"/>
    <p:sldLayoutId id="2147483655" r:id="rId11"/>
    <p:sldLayoutId id="2147483663" r:id="rId12"/>
  </p:sldLayoutIdLst>
  <p:transition spd="slow">
    <p:wipe dir="d"/>
  </p:transition>
  <p:timing>
    <p:tnLst>
      <p:par>
        <p:cTn id="1" dur="indefinite" restart="never" nodeType="tmRoot"/>
      </p:par>
    </p:tnLst>
  </p:timing>
  <p:txStyles>
    <p:titleStyle>
      <a:lvl1pPr algn="l" defTabSz="914400" rtl="0" eaLnBrk="1" latinLnBrk="0" hangingPunct="1">
        <a:spcBef>
          <a:spcPct val="0"/>
        </a:spcBef>
        <a:buNone/>
        <a:defRPr lang="en-US" sz="4400" kern="1200" dirty="0" smtClean="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microsoft.com/office/2007/relationships/media" Target="../media/media1.m4a"/><Relationship Id="rId7" Type="http://schemas.openxmlformats.org/officeDocument/2006/relationships/hyperlink" Target="http://www.newillinoisfarmers.org/" TargetMode="Externa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1.xml"/><Relationship Id="rId5" Type="http://schemas.openxmlformats.org/officeDocument/2006/relationships/slideLayout" Target="../slideLayouts/slideLayout1.xml"/><Relationship Id="rId10" Type="http://schemas.openxmlformats.org/officeDocument/2006/relationships/image" Target="../media/image11.png"/><Relationship Id="rId4" Type="http://schemas.openxmlformats.org/officeDocument/2006/relationships/audio" Target="../media/media1.m4a"/><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9.jpeg"/><Relationship Id="rId5" Type="http://schemas.openxmlformats.org/officeDocument/2006/relationships/notesSlide" Target="../notesSlides/notesSlide2.xml"/><Relationship Id="rId4"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3.xml"/><Relationship Id="rId5" Type="http://schemas.openxmlformats.org/officeDocument/2006/relationships/image" Target="../media/image29.jpeg"/><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6.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9.jpe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42.emf"/></Relationships>
</file>

<file path=ppt/slides/_rels/slide46.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6.gif"/><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hyperlink" Target="http://www.argentamarket.com/" TargetMode="External"/><Relationship Id="rId1" Type="http://schemas.openxmlformats.org/officeDocument/2006/relationships/slideLayout" Target="../slideLayouts/slideLayout3.xml"/><Relationship Id="rId5" Type="http://schemas.openxmlformats.org/officeDocument/2006/relationships/image" Target="../media/image49.jpeg"/><Relationship Id="rId4" Type="http://schemas.openxmlformats.org/officeDocument/2006/relationships/hyperlink" Target="http://www.argentamarket.com/wp-content/uploads/2010/03/Shane_Headshot2.jpg"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50.jpe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hyperlink" Target="http://www.argentamarket.com/" TargetMode="External"/><Relationship Id="rId1" Type="http://schemas.openxmlformats.org/officeDocument/2006/relationships/slideLayout" Target="../slideLayouts/slideLayout3.xml"/><Relationship Id="rId5" Type="http://schemas.openxmlformats.org/officeDocument/2006/relationships/image" Target="../media/image49.jpeg"/><Relationship Id="rId4" Type="http://schemas.openxmlformats.org/officeDocument/2006/relationships/hyperlink" Target="http://www.argentamarket.com/wp-content/uploads/2010/03/Shane_Headshot2.jpg"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8" Type="http://schemas.openxmlformats.org/officeDocument/2006/relationships/hyperlink" Target="http://farmersmarketillinois.com/" TargetMode="External"/><Relationship Id="rId3" Type="http://schemas.openxmlformats.org/officeDocument/2006/relationships/hyperlink" Target="http://www.localharvest.org/" TargetMode="External"/><Relationship Id="rId7" Type="http://schemas.openxmlformats.org/officeDocument/2006/relationships/hyperlink" Target="http://search.ams.usda.gov/farmersmarkets/" TargetMode="External"/><Relationship Id="rId12" Type="http://schemas.openxmlformats.org/officeDocument/2006/relationships/hyperlink" Target="http://localdirt.com/" TargetMode="External"/><Relationship Id="rId2" Type="http://schemas.openxmlformats.org/officeDocument/2006/relationships/hyperlink" Target="http://www.marketmaker.uiuc.edu/" TargetMode="External"/><Relationship Id="rId1" Type="http://schemas.openxmlformats.org/officeDocument/2006/relationships/slideLayout" Target="../slideLayouts/slideLayout3.xml"/><Relationship Id="rId6" Type="http://schemas.openxmlformats.org/officeDocument/2006/relationships/hyperlink" Target="http://www.illinoisfarmdirect.org/" TargetMode="External"/><Relationship Id="rId11" Type="http://schemas.openxmlformats.org/officeDocument/2006/relationships/hyperlink" Target="http://eatlocalgrown.com/illinois" TargetMode="External"/><Relationship Id="rId5" Type="http://schemas.openxmlformats.org/officeDocument/2006/relationships/hyperlink" Target="http://www.ilstewards.org/content/3977" TargetMode="External"/><Relationship Id="rId10" Type="http://schemas.openxmlformats.org/officeDocument/2006/relationships/hyperlink" Target="http://www.orangepippin.com/orchards/united-states/illinois" TargetMode="External"/><Relationship Id="rId4" Type="http://schemas.openxmlformats.org/officeDocument/2006/relationships/hyperlink" Target="http://www.agr.state.il.us/markets/mis/" TargetMode="External"/><Relationship Id="rId9" Type="http://schemas.openxmlformats.org/officeDocument/2006/relationships/hyperlink" Target="http://agritourismworld.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uky.edu/fsic/marketready/"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files.campus.edublogs.org/blogs.cornell.edu/dist/0/2113/files/2012/04/Market-Channel-Assessment-132dr2l.pdf" TargetMode="External"/><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notesSlide" Target="../notesSlides/notesSlide5.xml"/><Relationship Id="rId4"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8" Type="http://schemas.openxmlformats.org/officeDocument/2006/relationships/hyperlink" Target="http://files.campus.edublogs.org/blogs.cornell.edu/dist/0/2113/files/2012/04/Market-Channel-Assessment-132dr2l.pdf" TargetMode="External"/><Relationship Id="rId3" Type="http://schemas.openxmlformats.org/officeDocument/2006/relationships/tags" Target="../tags/tag11.xml"/><Relationship Id="rId7" Type="http://schemas.openxmlformats.org/officeDocument/2006/relationships/hyperlink" Target="http://www.sare.org/Learning-Center/Bulletins/National-SARE-Bulletins/Marketing-Strategies-for-Farmers-and-Ranchers" TargetMode="Externa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hyperlink" Target="http://www.sare.org/Learning-Center/Books/Local-Harvest" TargetMode="External"/><Relationship Id="rId5" Type="http://schemas.openxmlformats.org/officeDocument/2006/relationships/notesSlide" Target="../notesSlides/notesSlide6.xml"/><Relationship Id="rId10" Type="http://schemas.openxmlformats.org/officeDocument/2006/relationships/hyperlink" Target="http://www.sarep.ucdavis.edu/sfs/dm/New%20Farmers%20Guide-v10%20-2.pdf" TargetMode="External"/><Relationship Id="rId4" Type="http://schemas.openxmlformats.org/officeDocument/2006/relationships/slideLayout" Target="../slideLayouts/slideLayout3.xml"/><Relationship Id="rId9" Type="http://schemas.openxmlformats.org/officeDocument/2006/relationships/hyperlink" Target="http://extension.oregonstate.edu/catalog/pdf/pnw/pnw241-e.pdf"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www.carolinafarmstewards.org/wp-content/uploads/2012/12/7-ATTRA-Tips-for-Selling-to-Distributors.pdf" TargetMode="External"/><Relationship Id="rId2" Type="http://schemas.openxmlformats.org/officeDocument/2006/relationships/hyperlink" Target="http://smallfarms.cornell.edu/files/2012/05/Collaborative-Marketing-for-Small-Farms-10385vc.pdf" TargetMode="External"/><Relationship Id="rId1" Type="http://schemas.openxmlformats.org/officeDocument/2006/relationships/slideLayout" Target="../slideLayouts/slideLayout3.xml"/><Relationship Id="rId5" Type="http://schemas.openxmlformats.org/officeDocument/2006/relationships/hyperlink" Target="http://directmarketing.osu.edu/content/MarketReadyMaterials/MarketReadyWholesaleOPGMA2012.pdf" TargetMode="External"/><Relationship Id="rId4" Type="http://schemas.openxmlformats.org/officeDocument/2006/relationships/hyperlink" Target="http://www.carolinafarmstewards.org/wp-content/uploads/2012/12/5-ATTRA-Tips-for-Selling-to-Restaurants.pdf" TargetMode="External"/></Relationships>
</file>

<file path=ppt/slides/_rels/slide65.xml.rels><?xml version="1.0" encoding="UTF-8" standalone="yes"?>
<Relationships xmlns="http://schemas.openxmlformats.org/package/2006/relationships"><Relationship Id="rId3" Type="http://schemas.openxmlformats.org/officeDocument/2006/relationships/hyperlink" Target="http://www.ams.usda.gov/" TargetMode="External"/><Relationship Id="rId2" Type="http://schemas.openxmlformats.org/officeDocument/2006/relationships/hyperlink" Target="https://attra.ncat.org/publication.html" TargetMode="External"/><Relationship Id="rId1" Type="http://schemas.openxmlformats.org/officeDocument/2006/relationships/slideLayout" Target="../slideLayouts/slideLayout11.xml"/><Relationship Id="rId5" Type="http://schemas.openxmlformats.org/officeDocument/2006/relationships/hyperlink" Target="http://www.extension.iastate.edu/agdm/wholefarm/pdf/c1-55.pdf" TargetMode="External"/><Relationship Id="rId4" Type="http://schemas.openxmlformats.org/officeDocument/2006/relationships/hyperlink" Target="http://rodaleinstitute.org/farm/online-tools/organic-price-report/" TargetMode="External"/></Relationships>
</file>

<file path=ppt/slides/_rels/slide66.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hyperlink" Target="mailto:weinzier@illinois.edu" TargetMode="Externa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hyperlink" Target="mailto:cvnghgrn@illinois.edu" TargetMode="External"/><Relationship Id="rId5" Type="http://schemas.openxmlformats.org/officeDocument/2006/relationships/notesSlide" Target="../notesSlides/notesSlide7.xml"/><Relationship Id="rId4"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8" Type="http://schemas.openxmlformats.org/officeDocument/2006/relationships/hyperlink" Target="http://web.extension.illinois.edu/smallfarm/" TargetMode="External"/><Relationship Id="rId3" Type="http://schemas.microsoft.com/office/2007/relationships/media" Target="../media/media2.m4a"/><Relationship Id="rId7" Type="http://schemas.openxmlformats.org/officeDocument/2006/relationships/image" Target="../media/image10.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notesSlide" Target="../notesSlides/notesSlide8.xml"/><Relationship Id="rId5" Type="http://schemas.openxmlformats.org/officeDocument/2006/relationships/slideLayout" Target="../slideLayouts/slideLayout3.xml"/><Relationship Id="rId10" Type="http://schemas.openxmlformats.org/officeDocument/2006/relationships/image" Target="../media/image11.png"/><Relationship Id="rId4" Type="http://schemas.openxmlformats.org/officeDocument/2006/relationships/audio" Target="../media/media2.m4a"/><Relationship Id="rId9" Type="http://schemas.openxmlformats.org/officeDocument/2006/relationships/hyperlink" Target="http://www.start2farm.gov/"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1600200" y="1524000"/>
            <a:ext cx="7162800" cy="3276600"/>
          </a:xfrm>
        </p:spPr>
        <p:txBody>
          <a:bodyPr>
            <a:normAutofit fontScale="90000"/>
          </a:bodyPr>
          <a:lstStyle/>
          <a:p>
            <a:r>
              <a:rPr lang="en-US" sz="3600" b="0" dirty="0" smtClean="0">
                <a:solidFill>
                  <a:srgbClr val="0000FF"/>
                </a:solidFill>
              </a:rPr>
              <a:t>Preparing a New Generation </a:t>
            </a:r>
            <a:br>
              <a:rPr lang="en-US" sz="3600" b="0" dirty="0" smtClean="0">
                <a:solidFill>
                  <a:srgbClr val="0000FF"/>
                </a:solidFill>
              </a:rPr>
            </a:br>
            <a:r>
              <a:rPr lang="en-US" sz="3600" b="0" dirty="0" smtClean="0">
                <a:solidFill>
                  <a:srgbClr val="0000FF"/>
                </a:solidFill>
              </a:rPr>
              <a:t>of Illinois Fruit and Vegetable Farmers</a:t>
            </a:r>
            <a:r>
              <a:rPr lang="en-US" sz="2800" dirty="0" smtClean="0"/>
              <a:t/>
            </a:r>
            <a:br>
              <a:rPr lang="en-US" sz="2800" dirty="0" smtClean="0"/>
            </a:br>
            <a:r>
              <a:rPr lang="en-US" sz="2800" dirty="0"/>
              <a:t/>
            </a:r>
            <a:br>
              <a:rPr lang="en-US" sz="2800" dirty="0"/>
            </a:br>
            <a:r>
              <a:rPr lang="en-US" sz="2700" b="0" cap="none" dirty="0" smtClean="0"/>
              <a:t>a</a:t>
            </a:r>
            <a:r>
              <a:rPr lang="en-US" sz="2700" dirty="0" smtClean="0"/>
              <a:t> </a:t>
            </a:r>
            <a:r>
              <a:rPr lang="en-US" sz="2700" b="0" dirty="0" smtClean="0"/>
              <a:t>USDA </a:t>
            </a:r>
            <a:r>
              <a:rPr lang="en-US" sz="2700" b="0" dirty="0"/>
              <a:t>NIFA Beginning Farmer and Rancher </a:t>
            </a:r>
            <a:r>
              <a:rPr lang="en-US" sz="2700" b="0" dirty="0" smtClean="0"/>
              <a:t/>
            </a:r>
            <a:br>
              <a:rPr lang="en-US" sz="2700" b="0" dirty="0" smtClean="0"/>
            </a:br>
            <a:r>
              <a:rPr lang="en-US" sz="2700" b="0" dirty="0" smtClean="0"/>
              <a:t>Development Program Project </a:t>
            </a:r>
            <a:r>
              <a:rPr lang="en-US" sz="2700" b="0" dirty="0"/>
              <a:t/>
            </a:r>
            <a:br>
              <a:rPr lang="en-US" sz="2700" b="0" dirty="0"/>
            </a:br>
            <a:r>
              <a:rPr lang="en-US" sz="2700" b="0" dirty="0"/>
              <a:t>Grant # </a:t>
            </a:r>
            <a:r>
              <a:rPr lang="en-US" sz="2700" b="0" dirty="0" smtClean="0"/>
              <a:t>2012-49400-19565</a:t>
            </a:r>
            <a:br>
              <a:rPr lang="en-US" sz="2700" b="0" dirty="0" smtClean="0"/>
            </a:br>
            <a:r>
              <a:rPr lang="en-US" sz="2700" b="0" dirty="0"/>
              <a:t/>
            </a:r>
            <a:br>
              <a:rPr lang="en-US" sz="2700" b="0" dirty="0"/>
            </a:br>
            <a:r>
              <a:rPr lang="en-US" sz="2700" b="0" cap="none" dirty="0" smtClean="0">
                <a:hlinkClick r:id="rId7"/>
              </a:rPr>
              <a:t>http://www.newillinoisfarmers.org</a:t>
            </a:r>
            <a:r>
              <a:rPr lang="en-US" sz="2700" b="0" cap="none" dirty="0" smtClean="0"/>
              <a:t> </a:t>
            </a:r>
            <a:r>
              <a:rPr lang="en-US" sz="2700" b="0" dirty="0" smtClean="0"/>
              <a:t> </a:t>
            </a:r>
            <a:r>
              <a:rPr lang="en-US" sz="1600" b="0" dirty="0" smtClean="0"/>
              <a:t/>
            </a:r>
            <a:br>
              <a:rPr lang="en-US" sz="1600" b="0" dirty="0" smtClean="0"/>
            </a:br>
            <a:endParaRPr lang="en-US" sz="1600" b="0" dirty="0">
              <a:solidFill>
                <a:srgbClr val="0000FF"/>
              </a:solidFill>
            </a:endParaRPr>
          </a:p>
        </p:txBody>
      </p:sp>
      <p:pic>
        <p:nvPicPr>
          <p:cNvPr id="1026" name="Picture 2" descr="uiextlogo"/>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2261234" y="152400"/>
            <a:ext cx="3606166" cy="937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Content Placeholder 10" descr="Illinois Migrant Council - Mozilla Firefox"/>
          <p:cNvPicPr>
            <a:picLocks noChangeAspect="1"/>
          </p:cNvPicPr>
          <p:nvPr/>
        </p:nvPicPr>
        <p:blipFill rotWithShape="1">
          <a:blip r:embed="rId9" cstate="email">
            <a:extLst>
              <a:ext uri="{28A0092B-C50C-407E-A947-70E740481C1C}">
                <a14:useLocalDpi xmlns:a14="http://schemas.microsoft.com/office/drawing/2010/main"/>
              </a:ext>
            </a:extLst>
          </a:blip>
          <a:srcRect t="22484" r="25979"/>
          <a:stretch/>
        </p:blipFill>
        <p:spPr>
          <a:xfrm>
            <a:off x="6248400" y="726831"/>
            <a:ext cx="2430046" cy="363540"/>
          </a:xfrm>
          <a:prstGeom prst="rect">
            <a:avLst/>
          </a:prstGeom>
        </p:spPr>
      </p:pic>
      <p:pic>
        <p:nvPicPr>
          <p:cNvPr id="7" name="Audio 6">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1761747155"/>
      </p:ext>
    </p:extLst>
  </p:cSld>
  <p:clrMapOvr>
    <a:masterClrMapping/>
  </p:clrMapOvr>
  <p:transition spd="slow" advTm="4008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152400"/>
            <a:ext cx="6477000" cy="990600"/>
          </a:xfrm>
        </p:spPr>
        <p:txBody>
          <a:bodyPr/>
          <a:lstStyle/>
          <a:p>
            <a:r>
              <a:rPr lang="en-US" dirty="0" err="1" smtClean="0"/>
              <a:t>MarketReady</a:t>
            </a:r>
            <a:r>
              <a:rPr lang="en-US" dirty="0" smtClean="0"/>
              <a:t> Modules</a:t>
            </a:r>
            <a:endParaRPr lang="en-US" dirty="0"/>
          </a:p>
        </p:txBody>
      </p:sp>
      <p:sp>
        <p:nvSpPr>
          <p:cNvPr id="3" name="Content Placeholder 2"/>
          <p:cNvSpPr>
            <a:spLocks noGrp="1"/>
          </p:cNvSpPr>
          <p:nvPr>
            <p:ph idx="1"/>
          </p:nvPr>
        </p:nvSpPr>
        <p:spPr>
          <a:xfrm>
            <a:off x="1143000" y="1295400"/>
            <a:ext cx="7315200" cy="5105400"/>
          </a:xfrm>
        </p:spPr>
        <p:txBody>
          <a:bodyPr>
            <a:normAutofit fontScale="85000" lnSpcReduction="20000"/>
          </a:bodyPr>
          <a:lstStyle/>
          <a:p>
            <a:pPr>
              <a:lnSpc>
                <a:spcPct val="80000"/>
              </a:lnSpc>
            </a:pPr>
            <a:r>
              <a:rPr lang="en-US" sz="3600" b="1" dirty="0" smtClean="0">
                <a:solidFill>
                  <a:srgbClr val="005DAA"/>
                </a:solidFill>
                <a:effectLst>
                  <a:outerShdw blurRad="38100" dist="38100" dir="2700000" algn="tl">
                    <a:srgbClr val="C0C0C0"/>
                  </a:outerShdw>
                </a:effectLst>
              </a:rPr>
              <a:t>Communication &amp; Relationship Building</a:t>
            </a:r>
            <a:r>
              <a:rPr lang="en-US" b="1" dirty="0" smtClean="0">
                <a:solidFill>
                  <a:srgbClr val="005DAA"/>
                </a:solidFill>
              </a:rPr>
              <a:t> </a:t>
            </a:r>
          </a:p>
          <a:p>
            <a:pPr>
              <a:lnSpc>
                <a:spcPct val="80000"/>
              </a:lnSpc>
            </a:pPr>
            <a:r>
              <a:rPr lang="en-US" b="1" dirty="0" smtClean="0"/>
              <a:t>Packaging</a:t>
            </a:r>
          </a:p>
          <a:p>
            <a:pPr>
              <a:lnSpc>
                <a:spcPct val="80000"/>
              </a:lnSpc>
            </a:pPr>
            <a:r>
              <a:rPr lang="en-US" b="1" dirty="0" smtClean="0"/>
              <a:t>Labeling</a:t>
            </a:r>
          </a:p>
          <a:p>
            <a:pPr>
              <a:lnSpc>
                <a:spcPct val="80000"/>
              </a:lnSpc>
            </a:pPr>
            <a:r>
              <a:rPr lang="en-US" b="1" dirty="0" smtClean="0"/>
              <a:t>Pricing</a:t>
            </a:r>
          </a:p>
          <a:p>
            <a:pPr>
              <a:lnSpc>
                <a:spcPct val="80000"/>
              </a:lnSpc>
            </a:pPr>
            <a:r>
              <a:rPr lang="en-US" b="1" dirty="0" smtClean="0"/>
              <a:t>Supply</a:t>
            </a:r>
            <a:endParaRPr lang="en-US" dirty="0" smtClean="0"/>
          </a:p>
          <a:p>
            <a:pPr>
              <a:lnSpc>
                <a:spcPct val="80000"/>
              </a:lnSpc>
            </a:pPr>
            <a:r>
              <a:rPr lang="en-US" b="1" dirty="0" smtClean="0"/>
              <a:t>Delivery</a:t>
            </a:r>
          </a:p>
          <a:p>
            <a:pPr>
              <a:lnSpc>
                <a:spcPct val="80000"/>
              </a:lnSpc>
            </a:pPr>
            <a:r>
              <a:rPr lang="en-US" b="1" dirty="0" smtClean="0"/>
              <a:t>Storage</a:t>
            </a:r>
            <a:endParaRPr lang="en-US" b="1" dirty="0" smtClean="0">
              <a:solidFill>
                <a:schemeClr val="hlink"/>
              </a:solidFill>
              <a:effectLst>
                <a:outerShdw blurRad="38100" dist="38100" dir="2700000" algn="tl">
                  <a:srgbClr val="C0C0C0"/>
                </a:outerShdw>
              </a:effectLst>
            </a:endParaRPr>
          </a:p>
          <a:p>
            <a:pPr>
              <a:lnSpc>
                <a:spcPct val="80000"/>
              </a:lnSpc>
            </a:pPr>
            <a:r>
              <a:rPr lang="en-US" b="1" dirty="0" smtClean="0"/>
              <a:t>Invoicing</a:t>
            </a:r>
          </a:p>
          <a:p>
            <a:pPr>
              <a:lnSpc>
                <a:spcPct val="80000"/>
              </a:lnSpc>
            </a:pPr>
            <a:r>
              <a:rPr lang="en-US" b="1" dirty="0" smtClean="0"/>
              <a:t>Insurance</a:t>
            </a:r>
          </a:p>
          <a:p>
            <a:pPr>
              <a:lnSpc>
                <a:spcPct val="80000"/>
              </a:lnSpc>
            </a:pPr>
            <a:r>
              <a:rPr lang="en-US" b="1" dirty="0" smtClean="0"/>
              <a:t>Quality Assurance &amp; Temperature Control</a:t>
            </a:r>
          </a:p>
          <a:p>
            <a:pPr>
              <a:lnSpc>
                <a:spcPct val="80000"/>
              </a:lnSpc>
            </a:pPr>
            <a:r>
              <a:rPr lang="en-US" b="1" dirty="0" smtClean="0"/>
              <a:t>Certifications &amp; Audits</a:t>
            </a:r>
          </a:p>
          <a:p>
            <a:pPr>
              <a:lnSpc>
                <a:spcPct val="80000"/>
              </a:lnSpc>
            </a:pPr>
            <a:r>
              <a:rPr lang="en-US" b="1" dirty="0" smtClean="0"/>
              <a:t>Satisfaction Guarantee</a:t>
            </a:r>
          </a:p>
          <a:p>
            <a:pPr>
              <a:lnSpc>
                <a:spcPct val="80000"/>
              </a:lnSpc>
            </a:pPr>
            <a:r>
              <a:rPr lang="en-US" b="1" dirty="0" smtClean="0"/>
              <a:t>Working Cooperatively </a:t>
            </a:r>
          </a:p>
          <a:p>
            <a:pPr>
              <a:lnSpc>
                <a:spcPct val="80000"/>
              </a:lnSpc>
            </a:pPr>
            <a:r>
              <a:rPr lang="en-US" b="1" dirty="0" smtClean="0"/>
              <a:t>Marketing – An ongoing process</a:t>
            </a:r>
          </a:p>
          <a:p>
            <a:pPr>
              <a:lnSpc>
                <a:spcPct val="80000"/>
              </a:lnSpc>
            </a:pPr>
            <a:r>
              <a:rPr lang="en-US" b="1" dirty="0" smtClean="0"/>
              <a:t>Local Products for Local Markets</a:t>
            </a:r>
          </a:p>
        </p:txBody>
      </p:sp>
      <p:pic>
        <p:nvPicPr>
          <p:cNvPr id="86020" name="Picture 4" descr="http://urbanhomestead.org/journal/wp-content/uploads/2008/03/chef-2.jpg"/>
          <p:cNvPicPr>
            <a:picLocks noChangeAspect="1" noChangeArrowheads="1"/>
          </p:cNvPicPr>
          <p:nvPr/>
        </p:nvPicPr>
        <p:blipFill>
          <a:blip r:embed="rId2" cstate="print"/>
          <a:srcRect l="4762" t="2381" r="7937" b="11905"/>
          <a:stretch>
            <a:fillRect/>
          </a:stretch>
        </p:blipFill>
        <p:spPr bwMode="auto">
          <a:xfrm>
            <a:off x="5029200" y="1828801"/>
            <a:ext cx="3505200" cy="2294312"/>
          </a:xfrm>
          <a:prstGeom prst="rect">
            <a:avLst/>
          </a:prstGeom>
          <a:noFill/>
        </p:spPr>
      </p:pic>
      <p:pic>
        <p:nvPicPr>
          <p:cNvPr id="7" name="Picture 6" descr="MarketReady TM-2.jpg"/>
          <p:cNvPicPr>
            <a:picLocks noChangeAspect="1"/>
          </p:cNvPicPr>
          <p:nvPr/>
        </p:nvPicPr>
        <p:blipFill>
          <a:blip r:embed="rId3" cstate="print"/>
          <a:srcRect/>
          <a:stretch>
            <a:fillRect/>
          </a:stretch>
        </p:blipFill>
        <p:spPr>
          <a:xfrm>
            <a:off x="609600" y="152400"/>
            <a:ext cx="1752601" cy="919904"/>
          </a:xfrm>
          <a:prstGeom prst="rect">
            <a:avLst/>
          </a:prstGeom>
        </p:spPr>
      </p:pic>
    </p:spTree>
  </p:cSld>
  <p:clrMapOvr>
    <a:masterClrMapping/>
  </p:clrMapOvr>
  <p:transition spd="slow">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2585" y="152400"/>
            <a:ext cx="6705600" cy="1143000"/>
          </a:xfrm>
        </p:spPr>
        <p:txBody>
          <a:bodyPr>
            <a:normAutofit fontScale="90000"/>
          </a:bodyPr>
          <a:lstStyle/>
          <a:p>
            <a:r>
              <a:rPr lang="en-US" dirty="0" smtClean="0"/>
              <a:t>Communication &amp; </a:t>
            </a:r>
            <a:br>
              <a:rPr lang="en-US" dirty="0" smtClean="0"/>
            </a:br>
            <a:r>
              <a:rPr lang="en-US" dirty="0" smtClean="0"/>
              <a:t>Relationship Building</a:t>
            </a:r>
            <a:endParaRPr lang="en-US" dirty="0"/>
          </a:p>
        </p:txBody>
      </p:sp>
      <p:sp>
        <p:nvSpPr>
          <p:cNvPr id="3" name="Content Placeholder 2"/>
          <p:cNvSpPr>
            <a:spLocks noGrp="1"/>
          </p:cNvSpPr>
          <p:nvPr>
            <p:ph idx="1"/>
          </p:nvPr>
        </p:nvSpPr>
        <p:spPr>
          <a:xfrm>
            <a:off x="1295400" y="1447800"/>
            <a:ext cx="6858000" cy="5191124"/>
          </a:xfrm>
        </p:spPr>
        <p:txBody>
          <a:bodyPr>
            <a:normAutofit lnSpcReduction="10000"/>
          </a:bodyPr>
          <a:lstStyle/>
          <a:p>
            <a:pPr>
              <a:lnSpc>
                <a:spcPct val="90000"/>
              </a:lnSpc>
            </a:pPr>
            <a:r>
              <a:rPr lang="en-US" dirty="0" smtClean="0"/>
              <a:t>Interview quotations about communication:</a:t>
            </a:r>
          </a:p>
          <a:p>
            <a:pPr>
              <a:lnSpc>
                <a:spcPct val="90000"/>
              </a:lnSpc>
              <a:buNone/>
            </a:pPr>
            <a:endParaRPr lang="en-US" sz="1200" i="1" dirty="0" smtClean="0"/>
          </a:p>
          <a:p>
            <a:pPr>
              <a:lnSpc>
                <a:spcPct val="90000"/>
              </a:lnSpc>
              <a:buNone/>
            </a:pPr>
            <a:r>
              <a:rPr lang="en-US" i="1" dirty="0" smtClean="0"/>
              <a:t>“Give us a phone call, (expletive)!”</a:t>
            </a:r>
            <a:endParaRPr lang="en-US" dirty="0" smtClean="0"/>
          </a:p>
          <a:p>
            <a:pPr>
              <a:lnSpc>
                <a:spcPct val="90000"/>
              </a:lnSpc>
              <a:buNone/>
            </a:pPr>
            <a:r>
              <a:rPr lang="en-US" i="1" dirty="0" smtClean="0"/>
              <a:t>“Keep me posted as to what’s happening. I need two weeks notice of any changes.”</a:t>
            </a:r>
            <a:endParaRPr lang="en-US" dirty="0" smtClean="0"/>
          </a:p>
          <a:p>
            <a:pPr>
              <a:lnSpc>
                <a:spcPct val="90000"/>
              </a:lnSpc>
              <a:buNone/>
            </a:pPr>
            <a:r>
              <a:rPr lang="en-US" i="1" dirty="0" smtClean="0"/>
              <a:t>“Communicate 2-3 times per week during produce season.”</a:t>
            </a:r>
            <a:endParaRPr lang="en-US" dirty="0" smtClean="0"/>
          </a:p>
          <a:p>
            <a:pPr>
              <a:lnSpc>
                <a:spcPct val="90000"/>
              </a:lnSpc>
              <a:buNone/>
            </a:pPr>
            <a:r>
              <a:rPr lang="en-US" i="1" dirty="0" smtClean="0"/>
              <a:t>“I need four days notice to re-supply elsewhere if farmers won’t have the product.”</a:t>
            </a:r>
            <a:endParaRPr lang="en-US" sz="3600" dirty="0" smtClean="0"/>
          </a:p>
          <a:p>
            <a:endParaRPr lang="en-US" dirty="0"/>
          </a:p>
        </p:txBody>
      </p:sp>
    </p:spTree>
  </p:cSld>
  <p:clrMapOvr>
    <a:masterClrMapping/>
  </p:clrMapOvr>
  <p:transition spd="slow">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0"/>
            <a:ext cx="7010400" cy="1143000"/>
          </a:xfrm>
        </p:spPr>
        <p:txBody>
          <a:bodyPr/>
          <a:lstStyle/>
          <a:p>
            <a:r>
              <a:rPr lang="en-US" dirty="0" smtClean="0"/>
              <a:t>Communication</a:t>
            </a:r>
            <a:endParaRPr lang="en-US" dirty="0"/>
          </a:p>
        </p:txBody>
      </p:sp>
      <p:sp>
        <p:nvSpPr>
          <p:cNvPr id="3" name="Content Placeholder 2"/>
          <p:cNvSpPr>
            <a:spLocks noGrp="1"/>
          </p:cNvSpPr>
          <p:nvPr>
            <p:ph idx="1"/>
          </p:nvPr>
        </p:nvSpPr>
        <p:spPr>
          <a:xfrm>
            <a:off x="1066800" y="1066800"/>
            <a:ext cx="7467600" cy="5257800"/>
          </a:xfrm>
        </p:spPr>
        <p:txBody>
          <a:bodyPr>
            <a:normAutofit/>
          </a:bodyPr>
          <a:lstStyle/>
          <a:p>
            <a:r>
              <a:rPr lang="en-US" dirty="0" smtClean="0"/>
              <a:t>The grower must take initiative to communicate with the restaurant</a:t>
            </a:r>
          </a:p>
          <a:p>
            <a:pPr lvl="1"/>
            <a:r>
              <a:rPr lang="en-US" i="1" dirty="0" smtClean="0"/>
              <a:t>“Successful growers create a line of communication between them and the chef.”</a:t>
            </a:r>
          </a:p>
          <a:p>
            <a:pPr lvl="2"/>
            <a:r>
              <a:rPr lang="en-US" dirty="0" smtClean="0"/>
              <a:t>David Rand, Chicago City Markets Farm Forager</a:t>
            </a:r>
          </a:p>
          <a:p>
            <a:r>
              <a:rPr lang="en-US" dirty="0" smtClean="0"/>
              <a:t>Clear communication only </a:t>
            </a:r>
            <a:r>
              <a:rPr lang="en-US" u="sng" dirty="0" smtClean="0"/>
              <a:t>enhances</a:t>
            </a:r>
            <a:r>
              <a:rPr lang="en-US" dirty="0" smtClean="0"/>
              <a:t> the farmer-chef relationship—critical to developing the restaurant market and positive changes to a farm’s products</a:t>
            </a:r>
          </a:p>
          <a:p>
            <a:r>
              <a:rPr lang="en-US" dirty="0" smtClean="0"/>
              <a:t>Call ahead…months ahead!</a:t>
            </a:r>
            <a:endParaRPr lang="en-US" dirty="0"/>
          </a:p>
        </p:txBody>
      </p:sp>
    </p:spTree>
  </p:cSld>
  <p:clrMapOvr>
    <a:masterClrMapping/>
  </p:clrMapOvr>
  <p:transition spd="slow">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
            <a:ext cx="7696200" cy="1143000"/>
          </a:xfrm>
        </p:spPr>
        <p:txBody>
          <a:bodyPr>
            <a:noAutofit/>
          </a:bodyPr>
          <a:lstStyle/>
          <a:p>
            <a:r>
              <a:rPr lang="en-US" sz="3200" dirty="0" smtClean="0"/>
              <a:t>Best Marketing Practices:  </a:t>
            </a:r>
            <a:br>
              <a:rPr lang="en-US" sz="3200" dirty="0" smtClean="0"/>
            </a:br>
            <a:r>
              <a:rPr lang="en-US" sz="3200" dirty="0" smtClean="0"/>
              <a:t>Communication &amp; Relationship Building</a:t>
            </a:r>
            <a:endParaRPr lang="en-US" sz="3200" dirty="0"/>
          </a:p>
        </p:txBody>
      </p:sp>
      <p:sp>
        <p:nvSpPr>
          <p:cNvPr id="3" name="Content Placeholder 2"/>
          <p:cNvSpPr>
            <a:spLocks noGrp="1"/>
          </p:cNvSpPr>
          <p:nvPr>
            <p:ph idx="1"/>
          </p:nvPr>
        </p:nvSpPr>
        <p:spPr>
          <a:xfrm>
            <a:off x="1600200" y="1524000"/>
            <a:ext cx="6629400" cy="4724400"/>
          </a:xfrm>
        </p:spPr>
        <p:txBody>
          <a:bodyPr>
            <a:normAutofit fontScale="92500"/>
          </a:bodyPr>
          <a:lstStyle/>
          <a:p>
            <a:pPr>
              <a:lnSpc>
                <a:spcPct val="80000"/>
              </a:lnSpc>
              <a:buFont typeface="Wingdings" pitchFamily="2" charset="2"/>
              <a:buChar char="q"/>
            </a:pPr>
            <a:r>
              <a:rPr lang="en-US" sz="2800" dirty="0" smtClean="0"/>
              <a:t>I understand the importance of </a:t>
            </a:r>
            <a:r>
              <a:rPr lang="en-US" sz="2800" b="1" dirty="0" smtClean="0"/>
              <a:t>advanced notice</a:t>
            </a:r>
            <a:r>
              <a:rPr lang="en-US" sz="2800" dirty="0" smtClean="0"/>
              <a:t> to the buyer about my </a:t>
            </a:r>
            <a:r>
              <a:rPr lang="en-US" sz="2800" b="1" dirty="0" smtClean="0"/>
              <a:t>products availability </a:t>
            </a:r>
            <a:r>
              <a:rPr lang="en-US" sz="2800" dirty="0" smtClean="0"/>
              <a:t>and </a:t>
            </a:r>
            <a:r>
              <a:rPr lang="en-US" sz="2800" b="1" dirty="0" smtClean="0"/>
              <a:t>changes in quantity or quality</a:t>
            </a:r>
          </a:p>
          <a:p>
            <a:pPr>
              <a:lnSpc>
                <a:spcPct val="80000"/>
              </a:lnSpc>
              <a:buFont typeface="Wingdings" pitchFamily="2" charset="2"/>
              <a:buChar char="q"/>
            </a:pPr>
            <a:endParaRPr lang="en-US" sz="2800" dirty="0" smtClean="0"/>
          </a:p>
          <a:p>
            <a:pPr>
              <a:lnSpc>
                <a:spcPct val="80000"/>
              </a:lnSpc>
              <a:buFont typeface="Wingdings" pitchFamily="2" charset="2"/>
              <a:buChar char="q"/>
            </a:pPr>
            <a:r>
              <a:rPr lang="en-US" sz="2800" dirty="0" smtClean="0"/>
              <a:t>I have the buyers </a:t>
            </a:r>
            <a:r>
              <a:rPr lang="en-US" sz="2800" b="1" dirty="0" smtClean="0"/>
              <a:t>contact information </a:t>
            </a:r>
            <a:r>
              <a:rPr lang="en-US" sz="2800" dirty="0" smtClean="0"/>
              <a:t>such as their direct phone numbers, and email; I understand the best way to reach them</a:t>
            </a:r>
          </a:p>
          <a:p>
            <a:pPr>
              <a:lnSpc>
                <a:spcPct val="80000"/>
              </a:lnSpc>
              <a:buNone/>
            </a:pPr>
            <a:endParaRPr lang="en-US" sz="2800" dirty="0" smtClean="0"/>
          </a:p>
          <a:p>
            <a:pPr>
              <a:lnSpc>
                <a:spcPct val="80000"/>
              </a:lnSpc>
              <a:buFont typeface="Wingdings" pitchFamily="2" charset="2"/>
              <a:buChar char="q"/>
            </a:pPr>
            <a:r>
              <a:rPr lang="en-US" sz="2800" dirty="0" smtClean="0"/>
              <a:t>I understand wholesale food buyers have many demands on their time, therefore I </a:t>
            </a:r>
            <a:r>
              <a:rPr lang="en-US" sz="2800" b="1" dirty="0" smtClean="0"/>
              <a:t>make appointments in advance </a:t>
            </a:r>
            <a:r>
              <a:rPr lang="en-US" sz="2800" dirty="0" smtClean="0"/>
              <a:t>in order to meet with the buyer about my products</a:t>
            </a:r>
          </a:p>
          <a:p>
            <a:endParaRPr lang="en-US" dirty="0"/>
          </a:p>
        </p:txBody>
      </p:sp>
    </p:spTree>
  </p:cSld>
  <p:clrMapOvr>
    <a:masterClrMapping/>
  </p:clrMapOvr>
  <p:transition spd="slow">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152400"/>
            <a:ext cx="5943600" cy="1143000"/>
          </a:xfrm>
        </p:spPr>
        <p:txBody>
          <a:bodyPr>
            <a:normAutofit/>
          </a:bodyPr>
          <a:lstStyle/>
          <a:p>
            <a:r>
              <a:rPr lang="en-US" dirty="0" err="1" smtClean="0"/>
              <a:t>MarketReady</a:t>
            </a:r>
            <a:r>
              <a:rPr lang="en-US" dirty="0" smtClean="0"/>
              <a:t> Modules</a:t>
            </a:r>
            <a:endParaRPr lang="en-US" dirty="0"/>
          </a:p>
        </p:txBody>
      </p:sp>
      <p:sp>
        <p:nvSpPr>
          <p:cNvPr id="3" name="Content Placeholder 2"/>
          <p:cNvSpPr>
            <a:spLocks noGrp="1"/>
          </p:cNvSpPr>
          <p:nvPr>
            <p:ph idx="1"/>
          </p:nvPr>
        </p:nvSpPr>
        <p:spPr>
          <a:xfrm>
            <a:off x="1295400" y="1285875"/>
            <a:ext cx="7467600" cy="5257800"/>
          </a:xfrm>
        </p:spPr>
        <p:txBody>
          <a:bodyPr>
            <a:normAutofit/>
          </a:bodyPr>
          <a:lstStyle/>
          <a:p>
            <a:pPr>
              <a:lnSpc>
                <a:spcPct val="80000"/>
              </a:lnSpc>
            </a:pPr>
            <a:r>
              <a:rPr lang="en-US" sz="2800" b="1" dirty="0" smtClean="0"/>
              <a:t>Communication &amp; Relationship Building </a:t>
            </a:r>
          </a:p>
          <a:p>
            <a:pPr>
              <a:lnSpc>
                <a:spcPct val="80000"/>
              </a:lnSpc>
            </a:pPr>
            <a:r>
              <a:rPr lang="en-US" b="1" dirty="0" smtClean="0">
                <a:solidFill>
                  <a:srgbClr val="0070C0"/>
                </a:solidFill>
                <a:effectLst>
                  <a:outerShdw blurRad="38100" dist="38100" dir="2700000" algn="tl">
                    <a:srgbClr val="C0C0C0"/>
                  </a:outerShdw>
                </a:effectLst>
              </a:rPr>
              <a:t>Packaging</a:t>
            </a:r>
            <a:r>
              <a:rPr lang="en-US" sz="2800" b="1" dirty="0" smtClean="0">
                <a:solidFill>
                  <a:srgbClr val="0070C0"/>
                </a:solidFill>
              </a:rPr>
              <a:t> </a:t>
            </a:r>
          </a:p>
          <a:p>
            <a:pPr>
              <a:lnSpc>
                <a:spcPct val="80000"/>
              </a:lnSpc>
            </a:pPr>
            <a:r>
              <a:rPr lang="en-US" sz="2800" b="1" dirty="0" smtClean="0"/>
              <a:t>Labeling</a:t>
            </a:r>
          </a:p>
          <a:p>
            <a:pPr>
              <a:lnSpc>
                <a:spcPct val="80000"/>
              </a:lnSpc>
            </a:pPr>
            <a:r>
              <a:rPr lang="en-US" sz="2800" b="1" dirty="0" smtClean="0"/>
              <a:t>Pricing</a:t>
            </a:r>
          </a:p>
          <a:p>
            <a:pPr>
              <a:lnSpc>
                <a:spcPct val="80000"/>
              </a:lnSpc>
            </a:pPr>
            <a:r>
              <a:rPr lang="en-US" sz="2800" b="1" dirty="0" smtClean="0"/>
              <a:t>Supply</a:t>
            </a:r>
            <a:endParaRPr lang="en-US" sz="2800" dirty="0" smtClean="0"/>
          </a:p>
          <a:p>
            <a:pPr>
              <a:lnSpc>
                <a:spcPct val="80000"/>
              </a:lnSpc>
            </a:pPr>
            <a:r>
              <a:rPr lang="en-US" sz="2800" b="1" dirty="0" smtClean="0"/>
              <a:t>Delivery</a:t>
            </a:r>
          </a:p>
          <a:p>
            <a:pPr>
              <a:lnSpc>
                <a:spcPct val="80000"/>
              </a:lnSpc>
            </a:pPr>
            <a:r>
              <a:rPr lang="en-US" sz="2800" b="1" dirty="0" smtClean="0"/>
              <a:t>Invoicing</a:t>
            </a:r>
          </a:p>
          <a:p>
            <a:pPr>
              <a:lnSpc>
                <a:spcPct val="80000"/>
              </a:lnSpc>
            </a:pPr>
            <a:r>
              <a:rPr lang="en-US" sz="2800" b="1" dirty="0" smtClean="0"/>
              <a:t>Insurance</a:t>
            </a:r>
          </a:p>
          <a:p>
            <a:pPr>
              <a:lnSpc>
                <a:spcPct val="80000"/>
              </a:lnSpc>
            </a:pPr>
            <a:r>
              <a:rPr lang="en-US" sz="2800" b="1" dirty="0" smtClean="0"/>
              <a:t>Quality Assurance, Audits &amp; Certifications</a:t>
            </a:r>
          </a:p>
          <a:p>
            <a:pPr>
              <a:lnSpc>
                <a:spcPct val="80000"/>
              </a:lnSpc>
            </a:pPr>
            <a:r>
              <a:rPr lang="en-US" sz="2800" b="1" dirty="0" smtClean="0"/>
              <a:t>Satisfaction Guarantee</a:t>
            </a:r>
          </a:p>
          <a:p>
            <a:pPr>
              <a:lnSpc>
                <a:spcPct val="80000"/>
              </a:lnSpc>
            </a:pPr>
            <a:r>
              <a:rPr lang="en-US" sz="2800" b="1" dirty="0" smtClean="0"/>
              <a:t>Marketing – An ongoing process</a:t>
            </a:r>
          </a:p>
          <a:p>
            <a:pPr>
              <a:lnSpc>
                <a:spcPct val="80000"/>
              </a:lnSpc>
            </a:pPr>
            <a:r>
              <a:rPr lang="en-US" sz="2800" b="1" dirty="0" smtClean="0"/>
              <a:t>Local Products for Local Markets</a:t>
            </a:r>
          </a:p>
          <a:p>
            <a:endParaRPr lang="en-US" dirty="0"/>
          </a:p>
        </p:txBody>
      </p:sp>
      <p:pic>
        <p:nvPicPr>
          <p:cNvPr id="46082" name="Picture 2" descr="http://3.bp.blogspot.com/_4QPTMDkhk7c/S2aspuUI3eI/AAAAAAAACjA/yG1nO-c3VHQ/s400/Corrugated-Top-Bottom-Cartons-Fresh-Produce.jpg"/>
          <p:cNvPicPr>
            <a:picLocks noChangeAspect="1" noChangeArrowheads="1"/>
          </p:cNvPicPr>
          <p:nvPr/>
        </p:nvPicPr>
        <p:blipFill>
          <a:blip r:embed="rId2" cstate="print"/>
          <a:srcRect/>
          <a:stretch>
            <a:fillRect/>
          </a:stretch>
        </p:blipFill>
        <p:spPr bwMode="auto">
          <a:xfrm>
            <a:off x="3733800" y="2514600"/>
            <a:ext cx="2057399" cy="1733398"/>
          </a:xfrm>
          <a:prstGeom prst="rect">
            <a:avLst/>
          </a:prstGeom>
          <a:noFill/>
        </p:spPr>
      </p:pic>
      <p:pic>
        <p:nvPicPr>
          <p:cNvPr id="46084" name="Picture 4" descr="http://earthcycle.com/blog/wp-content/uploads/2010/03/earthcycle-packaging-72.jpg"/>
          <p:cNvPicPr>
            <a:picLocks noChangeAspect="1" noChangeArrowheads="1"/>
          </p:cNvPicPr>
          <p:nvPr/>
        </p:nvPicPr>
        <p:blipFill>
          <a:blip r:embed="rId3" cstate="print"/>
          <a:srcRect/>
          <a:stretch>
            <a:fillRect/>
          </a:stretch>
        </p:blipFill>
        <p:spPr bwMode="auto">
          <a:xfrm>
            <a:off x="6096000" y="1947472"/>
            <a:ext cx="2514600" cy="1896256"/>
          </a:xfrm>
          <a:prstGeom prst="rect">
            <a:avLst/>
          </a:prstGeom>
          <a:noFill/>
        </p:spPr>
      </p:pic>
      <p:pic>
        <p:nvPicPr>
          <p:cNvPr id="7" name="Picture 6" descr="MarketReady TM-2.jpg"/>
          <p:cNvPicPr>
            <a:picLocks noChangeAspect="1"/>
          </p:cNvPicPr>
          <p:nvPr/>
        </p:nvPicPr>
        <p:blipFill>
          <a:blip r:embed="rId4" cstate="print"/>
          <a:srcRect/>
          <a:stretch>
            <a:fillRect/>
          </a:stretch>
        </p:blipFill>
        <p:spPr>
          <a:xfrm>
            <a:off x="685800" y="152401"/>
            <a:ext cx="1752601" cy="919904"/>
          </a:xfrm>
          <a:prstGeom prst="rect">
            <a:avLst/>
          </a:prstGeom>
        </p:spPr>
      </p:pic>
    </p:spTree>
  </p:cSld>
  <p:clrMapOvr>
    <a:masterClrMapping/>
  </p:clrMapOvr>
  <p:transition spd="slow">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52400"/>
            <a:ext cx="6705600" cy="1143000"/>
          </a:xfrm>
        </p:spPr>
        <p:txBody>
          <a:bodyPr>
            <a:normAutofit/>
          </a:bodyPr>
          <a:lstStyle/>
          <a:p>
            <a:r>
              <a:rPr lang="en-US" dirty="0" smtClean="0"/>
              <a:t>Packaging</a:t>
            </a:r>
            <a:endParaRPr lang="en-US" dirty="0"/>
          </a:p>
        </p:txBody>
      </p:sp>
      <p:sp>
        <p:nvSpPr>
          <p:cNvPr id="3" name="Content Placeholder 2"/>
          <p:cNvSpPr>
            <a:spLocks noGrp="1"/>
          </p:cNvSpPr>
          <p:nvPr>
            <p:ph idx="1"/>
          </p:nvPr>
        </p:nvSpPr>
        <p:spPr>
          <a:xfrm>
            <a:off x="1295400" y="1323233"/>
            <a:ext cx="7086600" cy="4525963"/>
          </a:xfrm>
        </p:spPr>
        <p:txBody>
          <a:bodyPr/>
          <a:lstStyle/>
          <a:p>
            <a:r>
              <a:rPr lang="en-US" dirty="0" smtClean="0"/>
              <a:t>Wholesalers and grocers look for “conventional” boxes </a:t>
            </a:r>
          </a:p>
          <a:p>
            <a:r>
              <a:rPr lang="en-US" dirty="0" smtClean="0"/>
              <a:t>Sanitation and durability</a:t>
            </a:r>
          </a:p>
          <a:p>
            <a:r>
              <a:rPr lang="en-US" dirty="0" smtClean="0"/>
              <a:t>Looking for traceability and function for packages down the road</a:t>
            </a:r>
          </a:p>
          <a:p>
            <a:r>
              <a:rPr lang="en-US" dirty="0" smtClean="0"/>
              <a:t>Prefer ‘farm identification’ labels and packaging</a:t>
            </a:r>
          </a:p>
          <a:p>
            <a:endParaRPr lang="en-US" dirty="0"/>
          </a:p>
        </p:txBody>
      </p:sp>
      <p:pic>
        <p:nvPicPr>
          <p:cNvPr id="45058" name="Picture 2" descr="http://www.oppyproduce.com/images/pipfruit_packaging.jpg"/>
          <p:cNvPicPr>
            <a:picLocks noChangeAspect="1" noChangeArrowheads="1"/>
          </p:cNvPicPr>
          <p:nvPr/>
        </p:nvPicPr>
        <p:blipFill>
          <a:blip r:embed="rId2" cstate="print"/>
          <a:srcRect/>
          <a:stretch>
            <a:fillRect/>
          </a:stretch>
        </p:blipFill>
        <p:spPr bwMode="auto">
          <a:xfrm>
            <a:off x="3810000" y="4953001"/>
            <a:ext cx="1970189" cy="1524000"/>
          </a:xfrm>
          <a:prstGeom prst="rect">
            <a:avLst/>
          </a:prstGeom>
          <a:noFill/>
        </p:spPr>
      </p:pic>
      <p:pic>
        <p:nvPicPr>
          <p:cNvPr id="45060" name="Picture 4" descr="http://www.victoriaislandfarms.com/_lib/img/bigAspBox.jpg"/>
          <p:cNvPicPr>
            <a:picLocks noChangeAspect="1" noChangeArrowheads="1"/>
          </p:cNvPicPr>
          <p:nvPr/>
        </p:nvPicPr>
        <p:blipFill>
          <a:blip r:embed="rId3" cstate="print"/>
          <a:srcRect l="19010" t="5634" r="19208" b="15493"/>
          <a:stretch>
            <a:fillRect/>
          </a:stretch>
        </p:blipFill>
        <p:spPr bwMode="auto">
          <a:xfrm>
            <a:off x="1981200" y="5334000"/>
            <a:ext cx="1371600" cy="984738"/>
          </a:xfrm>
          <a:prstGeom prst="rect">
            <a:avLst/>
          </a:prstGeom>
          <a:noFill/>
        </p:spPr>
      </p:pic>
    </p:spTree>
  </p:cSld>
  <p:clrMapOvr>
    <a:masterClrMapping/>
  </p:clrMapOvr>
  <p:transition spd="slow">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Packaging and Image</a:t>
            </a:r>
            <a:endParaRPr lang="en-US" dirty="0"/>
          </a:p>
        </p:txBody>
      </p:sp>
      <p:pic>
        <p:nvPicPr>
          <p:cNvPr id="78850" name="Picture 2" descr="F:\MarketReady\Pics\DSC00154.JPG"/>
          <p:cNvPicPr>
            <a:picLocks noGrp="1" noChangeAspect="1" noChangeArrowheads="1"/>
          </p:cNvPicPr>
          <p:nvPr>
            <p:ph sz="half" idx="1"/>
          </p:nvPr>
        </p:nvPicPr>
        <p:blipFill>
          <a:blip r:embed="rId2" cstate="print"/>
          <a:srcRect/>
          <a:stretch>
            <a:fillRect/>
          </a:stretch>
        </p:blipFill>
        <p:spPr bwMode="auto">
          <a:xfrm>
            <a:off x="914400" y="1981200"/>
            <a:ext cx="3675592" cy="2756694"/>
          </a:xfrm>
          <a:prstGeom prst="rect">
            <a:avLst/>
          </a:prstGeom>
          <a:noFill/>
        </p:spPr>
      </p:pic>
      <p:pic>
        <p:nvPicPr>
          <p:cNvPr id="78851" name="Picture 3" descr="F:\MarketReady\Pics\DSC00156.JPG"/>
          <p:cNvPicPr>
            <a:picLocks noGrp="1" noChangeAspect="1" noChangeArrowheads="1"/>
          </p:cNvPicPr>
          <p:nvPr>
            <p:ph sz="half" idx="2"/>
          </p:nvPr>
        </p:nvPicPr>
        <p:blipFill>
          <a:blip r:embed="rId3" cstate="print"/>
          <a:srcRect/>
          <a:stretch>
            <a:fillRect/>
          </a:stretch>
        </p:blipFill>
        <p:spPr bwMode="auto">
          <a:xfrm>
            <a:off x="4876800" y="1981200"/>
            <a:ext cx="3810000" cy="2857500"/>
          </a:xfrm>
          <a:prstGeom prst="rect">
            <a:avLst/>
          </a:prstGeom>
          <a:noFill/>
        </p:spPr>
      </p:pic>
    </p:spTree>
  </p:cSld>
  <p:clrMapOvr>
    <a:masterClrMapping/>
  </p:clrMapOvr>
  <p:transition spd="slow">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7543800" cy="1143000"/>
          </a:xfrm>
        </p:spPr>
        <p:txBody>
          <a:bodyPr/>
          <a:lstStyle/>
          <a:p>
            <a:r>
              <a:rPr lang="en-US" dirty="0" smtClean="0"/>
              <a:t>Packaging</a:t>
            </a:r>
            <a:endParaRPr lang="en-US" dirty="0"/>
          </a:p>
        </p:txBody>
      </p:sp>
      <p:sp>
        <p:nvSpPr>
          <p:cNvPr id="3" name="Content Placeholder 2"/>
          <p:cNvSpPr>
            <a:spLocks noGrp="1"/>
          </p:cNvSpPr>
          <p:nvPr>
            <p:ph idx="1"/>
          </p:nvPr>
        </p:nvSpPr>
        <p:spPr>
          <a:xfrm>
            <a:off x="1219200" y="1524000"/>
            <a:ext cx="3733800" cy="4953000"/>
          </a:xfrm>
        </p:spPr>
        <p:txBody>
          <a:bodyPr>
            <a:noAutofit/>
          </a:bodyPr>
          <a:lstStyle/>
          <a:p>
            <a:pPr>
              <a:lnSpc>
                <a:spcPct val="80000"/>
              </a:lnSpc>
            </a:pPr>
            <a:r>
              <a:rPr lang="en-US" i="1" dirty="0" smtClean="0"/>
              <a:t>It doesn’t matter so much to me if greens and specialties come in a plastic bag…We can deal with that if the quality and consistency is there.”</a:t>
            </a:r>
          </a:p>
          <a:p>
            <a:pPr lvl="1">
              <a:lnSpc>
                <a:spcPct val="80000"/>
              </a:lnSpc>
            </a:pPr>
            <a:r>
              <a:rPr lang="en-US" sz="2400" dirty="0" smtClean="0"/>
              <a:t>Donnie </a:t>
            </a:r>
            <a:r>
              <a:rPr lang="en-US" sz="2400" dirty="0" err="1" smtClean="0"/>
              <a:t>Ferneau</a:t>
            </a:r>
            <a:r>
              <a:rPr lang="en-US" sz="2400" dirty="0" smtClean="0"/>
              <a:t>, Executive chef, </a:t>
            </a:r>
            <a:r>
              <a:rPr lang="en-US" sz="2400" dirty="0" err="1" smtClean="0"/>
              <a:t>Ferneau’s</a:t>
            </a:r>
            <a:r>
              <a:rPr lang="en-US" sz="2400" dirty="0" smtClean="0"/>
              <a:t>, Little Rock, AR</a:t>
            </a:r>
          </a:p>
        </p:txBody>
      </p:sp>
      <p:pic>
        <p:nvPicPr>
          <p:cNvPr id="4" name="Picture 3" descr="Donnie Ferneau with Habeneros.JPG"/>
          <p:cNvPicPr>
            <a:picLocks noChangeAspect="1"/>
          </p:cNvPicPr>
          <p:nvPr/>
        </p:nvPicPr>
        <p:blipFill>
          <a:blip r:embed="rId2" cstate="screen">
            <a:lum bright="20000" contrast="20000"/>
          </a:blip>
          <a:srcRect/>
          <a:stretch>
            <a:fillRect/>
          </a:stretch>
        </p:blipFill>
        <p:spPr bwMode="auto">
          <a:xfrm>
            <a:off x="5562600" y="1524000"/>
            <a:ext cx="2895600" cy="3917577"/>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0"/>
            <a:ext cx="7162800" cy="1143000"/>
          </a:xfrm>
        </p:spPr>
        <p:txBody>
          <a:bodyPr/>
          <a:lstStyle/>
          <a:p>
            <a:r>
              <a:rPr lang="en-US" dirty="0" smtClean="0"/>
              <a:t>Packaging</a:t>
            </a:r>
            <a:endParaRPr lang="en-US" dirty="0"/>
          </a:p>
        </p:txBody>
      </p:sp>
      <p:sp>
        <p:nvSpPr>
          <p:cNvPr id="3" name="Content Placeholder 2"/>
          <p:cNvSpPr>
            <a:spLocks noGrp="1"/>
          </p:cNvSpPr>
          <p:nvPr>
            <p:ph idx="1"/>
          </p:nvPr>
        </p:nvSpPr>
        <p:spPr>
          <a:xfrm>
            <a:off x="1143000" y="1371600"/>
            <a:ext cx="3886200" cy="4953000"/>
          </a:xfrm>
        </p:spPr>
        <p:txBody>
          <a:bodyPr>
            <a:normAutofit fontScale="85000" lnSpcReduction="10000"/>
          </a:bodyPr>
          <a:lstStyle/>
          <a:p>
            <a:pPr>
              <a:buFontTx/>
              <a:buChar char="•"/>
            </a:pPr>
            <a:r>
              <a:rPr lang="en-US" b="1" dirty="0" smtClean="0"/>
              <a:t>“How to use” </a:t>
            </a:r>
            <a:r>
              <a:rPr lang="en-US" dirty="0" smtClean="0"/>
              <a:t>information may be helpful for specialty products</a:t>
            </a:r>
          </a:p>
          <a:p>
            <a:pPr>
              <a:buFontTx/>
              <a:buChar char="•"/>
            </a:pPr>
            <a:r>
              <a:rPr lang="en-US" b="1" dirty="0" smtClean="0"/>
              <a:t>Labels add professionalism </a:t>
            </a:r>
            <a:r>
              <a:rPr lang="en-US" dirty="0" smtClean="0"/>
              <a:t>and may be used to indicate delivery date, place of production, and contact information</a:t>
            </a:r>
          </a:p>
          <a:p>
            <a:pPr>
              <a:buFontTx/>
              <a:buChar char="•"/>
            </a:pPr>
            <a:r>
              <a:rPr lang="en-US" dirty="0" smtClean="0"/>
              <a:t>Use </a:t>
            </a:r>
            <a:r>
              <a:rPr lang="en-US" b="1" dirty="0" smtClean="0"/>
              <a:t>weather-proof </a:t>
            </a:r>
            <a:r>
              <a:rPr lang="en-US" dirty="0" smtClean="0"/>
              <a:t>materials</a:t>
            </a:r>
          </a:p>
          <a:p>
            <a:endParaRPr lang="en-US" dirty="0"/>
          </a:p>
        </p:txBody>
      </p:sp>
      <p:pic>
        <p:nvPicPr>
          <p:cNvPr id="4" name="Picture 5" descr="Packaging-Chestnut Products.JPG"/>
          <p:cNvPicPr>
            <a:picLocks noChangeAspect="1"/>
          </p:cNvPicPr>
          <p:nvPr/>
        </p:nvPicPr>
        <p:blipFill>
          <a:blip r:embed="rId2" cstate="screen"/>
          <a:srcRect/>
          <a:stretch>
            <a:fillRect/>
          </a:stretch>
        </p:blipFill>
        <p:spPr bwMode="auto">
          <a:xfrm>
            <a:off x="5498570" y="1981199"/>
            <a:ext cx="2815168" cy="3048001"/>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152400"/>
            <a:ext cx="5867400" cy="1066800"/>
          </a:xfrm>
        </p:spPr>
        <p:txBody>
          <a:bodyPr>
            <a:normAutofit fontScale="90000"/>
          </a:bodyPr>
          <a:lstStyle/>
          <a:p>
            <a:r>
              <a:rPr lang="en-US" dirty="0" smtClean="0"/>
              <a:t>Best Marketing Practices:  Packaging</a:t>
            </a:r>
            <a:endParaRPr lang="en-US" dirty="0"/>
          </a:p>
        </p:txBody>
      </p:sp>
      <p:sp>
        <p:nvSpPr>
          <p:cNvPr id="3" name="Content Placeholder 2"/>
          <p:cNvSpPr>
            <a:spLocks noGrp="1"/>
          </p:cNvSpPr>
          <p:nvPr>
            <p:ph idx="1"/>
          </p:nvPr>
        </p:nvSpPr>
        <p:spPr>
          <a:xfrm>
            <a:off x="1524000" y="1371600"/>
            <a:ext cx="7086600" cy="5257800"/>
          </a:xfrm>
        </p:spPr>
        <p:txBody>
          <a:bodyPr>
            <a:normAutofit/>
          </a:bodyPr>
          <a:lstStyle/>
          <a:p>
            <a:pPr>
              <a:lnSpc>
                <a:spcPct val="80000"/>
              </a:lnSpc>
              <a:buFont typeface="Wingdings" pitchFamily="2" charset="2"/>
              <a:buChar char="q"/>
            </a:pPr>
            <a:r>
              <a:rPr lang="en-US" dirty="0" smtClean="0"/>
              <a:t>I </a:t>
            </a:r>
            <a:r>
              <a:rPr lang="en-US" b="1" dirty="0" smtClean="0"/>
              <a:t>understand industry standard packaging </a:t>
            </a:r>
            <a:r>
              <a:rPr lang="en-US" dirty="0" smtClean="0"/>
              <a:t>and am prepared to deliver that kind of package </a:t>
            </a:r>
          </a:p>
          <a:p>
            <a:pPr>
              <a:lnSpc>
                <a:spcPct val="80000"/>
              </a:lnSpc>
              <a:buNone/>
            </a:pPr>
            <a:endParaRPr lang="en-US" sz="1600" dirty="0" smtClean="0"/>
          </a:p>
          <a:p>
            <a:pPr>
              <a:lnSpc>
                <a:spcPct val="80000"/>
              </a:lnSpc>
              <a:buFont typeface="Wingdings" pitchFamily="2" charset="2"/>
              <a:buChar char="q"/>
            </a:pPr>
            <a:r>
              <a:rPr lang="en-US" dirty="0" smtClean="0"/>
              <a:t>I </a:t>
            </a:r>
            <a:r>
              <a:rPr lang="en-US" b="1" dirty="0" smtClean="0"/>
              <a:t>asked the buyer</a:t>
            </a:r>
            <a:r>
              <a:rPr lang="en-US" dirty="0" smtClean="0"/>
              <a:t> how they want products packaged</a:t>
            </a:r>
          </a:p>
          <a:p>
            <a:pPr>
              <a:lnSpc>
                <a:spcPct val="80000"/>
              </a:lnSpc>
              <a:buNone/>
            </a:pPr>
            <a:endParaRPr lang="en-US" sz="1600" dirty="0" smtClean="0"/>
          </a:p>
          <a:p>
            <a:pPr>
              <a:lnSpc>
                <a:spcPct val="80000"/>
              </a:lnSpc>
              <a:buFont typeface="Wingdings" pitchFamily="2" charset="2"/>
              <a:buChar char="q"/>
            </a:pPr>
            <a:r>
              <a:rPr lang="en-US" dirty="0" smtClean="0"/>
              <a:t>I </a:t>
            </a:r>
            <a:r>
              <a:rPr lang="en-US" b="1" dirty="0" smtClean="0"/>
              <a:t>will package appropriately </a:t>
            </a:r>
            <a:r>
              <a:rPr lang="en-US" dirty="0" smtClean="0"/>
              <a:t>to protect integrity, temperature and contamination</a:t>
            </a:r>
          </a:p>
          <a:p>
            <a:pPr>
              <a:lnSpc>
                <a:spcPct val="80000"/>
              </a:lnSpc>
              <a:buNone/>
            </a:pPr>
            <a:endParaRPr lang="en-US" sz="1600" dirty="0" smtClean="0"/>
          </a:p>
          <a:p>
            <a:pPr>
              <a:lnSpc>
                <a:spcPct val="80000"/>
              </a:lnSpc>
              <a:buFont typeface="Wingdings" pitchFamily="2" charset="2"/>
              <a:buChar char="q"/>
            </a:pPr>
            <a:r>
              <a:rPr lang="en-US" dirty="0" smtClean="0"/>
              <a:t>I </a:t>
            </a:r>
            <a:r>
              <a:rPr lang="en-US" b="1" dirty="0" smtClean="0"/>
              <a:t>will package to allow storage </a:t>
            </a:r>
            <a:r>
              <a:rPr lang="en-US" dirty="0" smtClean="0"/>
              <a:t>on pallets, in racks</a:t>
            </a:r>
          </a:p>
        </p:txBody>
      </p:sp>
      <p:pic>
        <p:nvPicPr>
          <p:cNvPr id="4" name="Picture 4" descr="Specialty Crop Logo"/>
          <p:cNvPicPr>
            <a:picLocks noChangeAspect="1" noChangeArrowheads="1"/>
          </p:cNvPicPr>
          <p:nvPr/>
        </p:nvPicPr>
        <p:blipFill>
          <a:blip r:embed="rId2" cstate="print"/>
          <a:srcRect/>
          <a:stretch>
            <a:fillRect/>
          </a:stretch>
        </p:blipFill>
        <p:spPr bwMode="auto">
          <a:xfrm>
            <a:off x="609600" y="0"/>
            <a:ext cx="1711443" cy="1600200"/>
          </a:xfrm>
          <a:prstGeom prst="rect">
            <a:avLst/>
          </a:prstGeom>
          <a:noFill/>
        </p:spPr>
      </p:pic>
    </p:spTree>
  </p:cSld>
  <p:clrMapOvr>
    <a:masterClrMapping/>
  </p:clrMapOvr>
  <p:transition spd="slow">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2362200" y="1143001"/>
            <a:ext cx="6408824" cy="2590799"/>
          </a:xfrm>
        </p:spPr>
        <p:txBody>
          <a:bodyPr>
            <a:normAutofit fontScale="90000"/>
          </a:bodyPr>
          <a:lstStyle/>
          <a:p>
            <a:r>
              <a:rPr lang="en-US" sz="2000" dirty="0" smtClean="0"/>
              <a:t>Growing a New Generation </a:t>
            </a:r>
            <a:br>
              <a:rPr lang="en-US" sz="2000" dirty="0" smtClean="0"/>
            </a:br>
            <a:r>
              <a:rPr lang="en-US" sz="2000" dirty="0" smtClean="0"/>
              <a:t>of Illinois Fruit and Vegetable Farmers</a:t>
            </a:r>
            <a:r>
              <a:rPr lang="en-US" sz="2800" dirty="0" smtClean="0"/>
              <a:t/>
            </a:r>
            <a:br>
              <a:rPr lang="en-US" sz="2800" dirty="0" smtClean="0"/>
            </a:br>
            <a:r>
              <a:rPr lang="en-US" sz="2800" dirty="0"/>
              <a:t/>
            </a:r>
            <a:br>
              <a:rPr lang="en-US" sz="2800" dirty="0"/>
            </a:br>
            <a:r>
              <a:rPr lang="en-US" sz="4000" dirty="0" smtClean="0">
                <a:solidFill>
                  <a:srgbClr val="0000FF"/>
                </a:solidFill>
              </a:rPr>
              <a:t>learning to connect with commercial markets</a:t>
            </a:r>
            <a:r>
              <a:rPr lang="en-US" sz="2800" dirty="0"/>
              <a:t/>
            </a:r>
            <a:br>
              <a:rPr lang="en-US" sz="2800" dirty="0"/>
            </a:br>
            <a:endParaRPr lang="en-US" sz="4000" dirty="0">
              <a:solidFill>
                <a:srgbClr val="0000FF"/>
              </a:solidFill>
            </a:endParaRPr>
          </a:p>
        </p:txBody>
      </p:sp>
      <p:sp>
        <p:nvSpPr>
          <p:cNvPr id="3" name="Subtitle 2"/>
          <p:cNvSpPr>
            <a:spLocks noGrp="1"/>
          </p:cNvSpPr>
          <p:nvPr>
            <p:ph type="subTitle" idx="1"/>
            <p:custDataLst>
              <p:tags r:id="rId3"/>
            </p:custDataLst>
          </p:nvPr>
        </p:nvSpPr>
        <p:spPr/>
        <p:txBody>
          <a:bodyPr>
            <a:normAutofit/>
          </a:bodyPr>
          <a:lstStyle/>
          <a:p>
            <a:r>
              <a:rPr lang="en-US" dirty="0" smtClean="0"/>
              <a:t>Deborah Cavanaugh-Grant</a:t>
            </a:r>
          </a:p>
          <a:p>
            <a:r>
              <a:rPr lang="en-US" dirty="0" smtClean="0"/>
              <a:t>February 16, 2013</a:t>
            </a:r>
            <a:endParaRPr lang="en-US" dirty="0"/>
          </a:p>
        </p:txBody>
      </p:sp>
      <p:pic>
        <p:nvPicPr>
          <p:cNvPr id="1026" name="Picture 2" descr="uiextlogo"/>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019800" y="152400"/>
            <a:ext cx="2819400" cy="733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76200"/>
            <a:ext cx="6477000" cy="1066800"/>
          </a:xfrm>
        </p:spPr>
        <p:txBody>
          <a:bodyPr>
            <a:normAutofit fontScale="90000"/>
          </a:bodyPr>
          <a:lstStyle/>
          <a:p>
            <a:r>
              <a:rPr lang="en-US" dirty="0" smtClean="0"/>
              <a:t>Best Marketing Practices:  Packaging</a:t>
            </a:r>
            <a:endParaRPr lang="en-US" dirty="0"/>
          </a:p>
        </p:txBody>
      </p:sp>
      <p:sp>
        <p:nvSpPr>
          <p:cNvPr id="3" name="Content Placeholder 2"/>
          <p:cNvSpPr>
            <a:spLocks noGrp="1"/>
          </p:cNvSpPr>
          <p:nvPr>
            <p:ph idx="1"/>
          </p:nvPr>
        </p:nvSpPr>
        <p:spPr>
          <a:xfrm>
            <a:off x="1295400" y="1447800"/>
            <a:ext cx="7467600" cy="5334000"/>
          </a:xfrm>
        </p:spPr>
        <p:txBody>
          <a:bodyPr>
            <a:normAutofit/>
          </a:bodyPr>
          <a:lstStyle/>
          <a:p>
            <a:pPr>
              <a:lnSpc>
                <a:spcPct val="80000"/>
              </a:lnSpc>
              <a:buFont typeface="Wingdings" pitchFamily="2" charset="2"/>
              <a:buChar char="q"/>
            </a:pPr>
            <a:r>
              <a:rPr lang="en-US" dirty="0" smtClean="0"/>
              <a:t>I </a:t>
            </a:r>
            <a:r>
              <a:rPr lang="en-US" b="1" dirty="0" smtClean="0"/>
              <a:t>understand industry standard packaging </a:t>
            </a:r>
            <a:r>
              <a:rPr lang="en-US" dirty="0" smtClean="0"/>
              <a:t>and am prepared to deliver that kind of package </a:t>
            </a:r>
          </a:p>
          <a:p>
            <a:pPr>
              <a:lnSpc>
                <a:spcPct val="80000"/>
              </a:lnSpc>
              <a:buNone/>
            </a:pPr>
            <a:endParaRPr lang="en-US" sz="1600" dirty="0" smtClean="0"/>
          </a:p>
          <a:p>
            <a:pPr>
              <a:lnSpc>
                <a:spcPct val="80000"/>
              </a:lnSpc>
              <a:buFont typeface="Wingdings" pitchFamily="2" charset="2"/>
              <a:buChar char="q"/>
            </a:pPr>
            <a:r>
              <a:rPr lang="en-US" dirty="0" smtClean="0"/>
              <a:t>I </a:t>
            </a:r>
            <a:r>
              <a:rPr lang="en-US" b="1" dirty="0" smtClean="0"/>
              <a:t>asked the buyer</a:t>
            </a:r>
            <a:r>
              <a:rPr lang="en-US" dirty="0" smtClean="0"/>
              <a:t> how they want products packaged</a:t>
            </a:r>
          </a:p>
          <a:p>
            <a:pPr>
              <a:lnSpc>
                <a:spcPct val="80000"/>
              </a:lnSpc>
              <a:buNone/>
            </a:pPr>
            <a:endParaRPr lang="en-US" sz="1600" dirty="0" smtClean="0"/>
          </a:p>
          <a:p>
            <a:pPr>
              <a:lnSpc>
                <a:spcPct val="80000"/>
              </a:lnSpc>
              <a:buFont typeface="Wingdings" pitchFamily="2" charset="2"/>
              <a:buChar char="q"/>
            </a:pPr>
            <a:r>
              <a:rPr lang="en-US" dirty="0" smtClean="0"/>
              <a:t>I </a:t>
            </a:r>
            <a:r>
              <a:rPr lang="en-US" b="1" dirty="0" smtClean="0"/>
              <a:t>will package appropriately </a:t>
            </a:r>
            <a:r>
              <a:rPr lang="en-US" dirty="0" smtClean="0"/>
              <a:t>to protect integrity, temperature and contamination</a:t>
            </a:r>
          </a:p>
          <a:p>
            <a:pPr>
              <a:lnSpc>
                <a:spcPct val="80000"/>
              </a:lnSpc>
              <a:buNone/>
            </a:pPr>
            <a:endParaRPr lang="en-US" sz="1600" dirty="0" smtClean="0"/>
          </a:p>
          <a:p>
            <a:pPr>
              <a:lnSpc>
                <a:spcPct val="80000"/>
              </a:lnSpc>
              <a:buFont typeface="Wingdings" pitchFamily="2" charset="2"/>
              <a:buChar char="q"/>
            </a:pPr>
            <a:r>
              <a:rPr lang="en-US" dirty="0" smtClean="0"/>
              <a:t>I </a:t>
            </a:r>
            <a:r>
              <a:rPr lang="en-US" b="1" dirty="0" smtClean="0"/>
              <a:t>will package to allow storage </a:t>
            </a:r>
            <a:r>
              <a:rPr lang="en-US" dirty="0" smtClean="0"/>
              <a:t>on pallets, in racks</a:t>
            </a:r>
          </a:p>
        </p:txBody>
      </p:sp>
      <p:pic>
        <p:nvPicPr>
          <p:cNvPr id="4" name="Picture 4" descr="Specialty Crop Logo"/>
          <p:cNvPicPr>
            <a:picLocks noChangeAspect="1" noChangeArrowheads="1"/>
          </p:cNvPicPr>
          <p:nvPr/>
        </p:nvPicPr>
        <p:blipFill>
          <a:blip r:embed="rId2" cstate="print"/>
          <a:srcRect/>
          <a:stretch>
            <a:fillRect/>
          </a:stretch>
        </p:blipFill>
        <p:spPr bwMode="auto">
          <a:xfrm>
            <a:off x="762000" y="152399"/>
            <a:ext cx="1371600" cy="1282447"/>
          </a:xfrm>
          <a:prstGeom prst="rect">
            <a:avLst/>
          </a:prstGeom>
          <a:noFill/>
        </p:spPr>
      </p:pic>
    </p:spTree>
  </p:cSld>
  <p:clrMapOvr>
    <a:masterClrMapping/>
  </p:clrMapOvr>
  <p:transition spd="slow">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152400"/>
            <a:ext cx="6019800" cy="1143000"/>
          </a:xfrm>
        </p:spPr>
        <p:txBody>
          <a:bodyPr>
            <a:normAutofit/>
          </a:bodyPr>
          <a:lstStyle/>
          <a:p>
            <a:r>
              <a:rPr lang="en-US" dirty="0" err="1" smtClean="0"/>
              <a:t>MarketReady</a:t>
            </a:r>
            <a:r>
              <a:rPr lang="en-US" dirty="0" smtClean="0"/>
              <a:t> Modules</a:t>
            </a:r>
            <a:endParaRPr lang="en-US" dirty="0"/>
          </a:p>
        </p:txBody>
      </p:sp>
      <p:sp>
        <p:nvSpPr>
          <p:cNvPr id="3" name="Content Placeholder 2"/>
          <p:cNvSpPr>
            <a:spLocks noGrp="1"/>
          </p:cNvSpPr>
          <p:nvPr>
            <p:ph idx="1"/>
          </p:nvPr>
        </p:nvSpPr>
        <p:spPr>
          <a:xfrm>
            <a:off x="1295400" y="1371600"/>
            <a:ext cx="7467600" cy="5257800"/>
          </a:xfrm>
        </p:spPr>
        <p:txBody>
          <a:bodyPr>
            <a:normAutofit/>
          </a:bodyPr>
          <a:lstStyle/>
          <a:p>
            <a:pPr>
              <a:lnSpc>
                <a:spcPct val="80000"/>
              </a:lnSpc>
            </a:pPr>
            <a:r>
              <a:rPr lang="en-US" sz="2800" b="1" dirty="0" smtClean="0"/>
              <a:t>Communication &amp; Relationship Building </a:t>
            </a:r>
          </a:p>
          <a:p>
            <a:pPr>
              <a:lnSpc>
                <a:spcPct val="80000"/>
              </a:lnSpc>
            </a:pPr>
            <a:r>
              <a:rPr lang="en-US" sz="2800" b="1" dirty="0" smtClean="0"/>
              <a:t>Packaging</a:t>
            </a:r>
          </a:p>
          <a:p>
            <a:pPr>
              <a:lnSpc>
                <a:spcPct val="80000"/>
              </a:lnSpc>
            </a:pPr>
            <a:r>
              <a:rPr lang="en-US" b="1" dirty="0" smtClean="0">
                <a:solidFill>
                  <a:srgbClr val="0070C0"/>
                </a:solidFill>
                <a:effectLst>
                  <a:outerShdw blurRad="38100" dist="38100" dir="2700000" algn="tl">
                    <a:srgbClr val="C0C0C0"/>
                  </a:outerShdw>
                </a:effectLst>
              </a:rPr>
              <a:t>Labeling</a:t>
            </a:r>
            <a:r>
              <a:rPr lang="en-US" b="1" dirty="0" smtClean="0">
                <a:solidFill>
                  <a:srgbClr val="0070C0"/>
                </a:solidFill>
              </a:rPr>
              <a:t> </a:t>
            </a:r>
          </a:p>
          <a:p>
            <a:pPr>
              <a:lnSpc>
                <a:spcPct val="80000"/>
              </a:lnSpc>
            </a:pPr>
            <a:r>
              <a:rPr lang="en-US" sz="2800" b="1" dirty="0" smtClean="0"/>
              <a:t>Pricing</a:t>
            </a:r>
          </a:p>
          <a:p>
            <a:pPr>
              <a:lnSpc>
                <a:spcPct val="80000"/>
              </a:lnSpc>
            </a:pPr>
            <a:r>
              <a:rPr lang="en-US" sz="2800" b="1" dirty="0" smtClean="0"/>
              <a:t>Supply</a:t>
            </a:r>
            <a:endParaRPr lang="en-US" sz="2800" dirty="0" smtClean="0"/>
          </a:p>
          <a:p>
            <a:pPr>
              <a:lnSpc>
                <a:spcPct val="80000"/>
              </a:lnSpc>
            </a:pPr>
            <a:r>
              <a:rPr lang="en-US" sz="2800" b="1" dirty="0" smtClean="0"/>
              <a:t>Delivery</a:t>
            </a:r>
          </a:p>
          <a:p>
            <a:pPr>
              <a:lnSpc>
                <a:spcPct val="80000"/>
              </a:lnSpc>
            </a:pPr>
            <a:r>
              <a:rPr lang="en-US" sz="2800" b="1" dirty="0" smtClean="0"/>
              <a:t>Invoicing</a:t>
            </a:r>
          </a:p>
          <a:p>
            <a:pPr>
              <a:lnSpc>
                <a:spcPct val="80000"/>
              </a:lnSpc>
            </a:pPr>
            <a:r>
              <a:rPr lang="en-US" sz="2800" b="1" dirty="0" smtClean="0"/>
              <a:t>Insurance</a:t>
            </a:r>
          </a:p>
          <a:p>
            <a:pPr>
              <a:lnSpc>
                <a:spcPct val="80000"/>
              </a:lnSpc>
            </a:pPr>
            <a:r>
              <a:rPr lang="en-US" sz="2800" b="1" dirty="0" smtClean="0"/>
              <a:t>Quality Assurance, Audits &amp; Certifications</a:t>
            </a:r>
          </a:p>
          <a:p>
            <a:pPr>
              <a:lnSpc>
                <a:spcPct val="80000"/>
              </a:lnSpc>
            </a:pPr>
            <a:r>
              <a:rPr lang="en-US" sz="2800" b="1" dirty="0" smtClean="0"/>
              <a:t>Satisfaction Guarantee</a:t>
            </a:r>
          </a:p>
          <a:p>
            <a:pPr>
              <a:lnSpc>
                <a:spcPct val="80000"/>
              </a:lnSpc>
            </a:pPr>
            <a:r>
              <a:rPr lang="en-US" sz="2800" b="1" dirty="0" smtClean="0"/>
              <a:t>Marketing – An ongoing process</a:t>
            </a:r>
          </a:p>
          <a:p>
            <a:pPr>
              <a:lnSpc>
                <a:spcPct val="80000"/>
              </a:lnSpc>
            </a:pPr>
            <a:r>
              <a:rPr lang="en-US" sz="2800" b="1" dirty="0" smtClean="0"/>
              <a:t>Local Products for Local Markets</a:t>
            </a:r>
          </a:p>
          <a:p>
            <a:endParaRPr lang="en-US" dirty="0"/>
          </a:p>
        </p:txBody>
      </p:sp>
      <p:pic>
        <p:nvPicPr>
          <p:cNvPr id="44036" name="Picture 4" descr="http://thumb11.shutterstock.com/thumb_small/334444/334444,1238406055,2/stock-vector-garden-fresh-produce-label-sticker-27599092.jpg"/>
          <p:cNvPicPr>
            <a:picLocks noChangeAspect="1" noChangeArrowheads="1"/>
          </p:cNvPicPr>
          <p:nvPr/>
        </p:nvPicPr>
        <p:blipFill>
          <a:blip r:embed="rId2" cstate="print"/>
          <a:srcRect r="7965"/>
          <a:stretch>
            <a:fillRect/>
          </a:stretch>
        </p:blipFill>
        <p:spPr bwMode="auto">
          <a:xfrm>
            <a:off x="6934200" y="2438400"/>
            <a:ext cx="1267968" cy="1219200"/>
          </a:xfrm>
          <a:prstGeom prst="rect">
            <a:avLst/>
          </a:prstGeom>
          <a:noFill/>
        </p:spPr>
      </p:pic>
      <p:pic>
        <p:nvPicPr>
          <p:cNvPr id="49154" name="Picture 2" descr="http://www.stonecrossfarm.com/graphics/scf_meat_label.jpg"/>
          <p:cNvPicPr>
            <a:picLocks noChangeAspect="1" noChangeArrowheads="1"/>
          </p:cNvPicPr>
          <p:nvPr/>
        </p:nvPicPr>
        <p:blipFill>
          <a:blip r:embed="rId3" cstate="print"/>
          <a:srcRect/>
          <a:stretch>
            <a:fillRect/>
          </a:stretch>
        </p:blipFill>
        <p:spPr bwMode="auto">
          <a:xfrm>
            <a:off x="3962400" y="2286000"/>
            <a:ext cx="2514600" cy="2514600"/>
          </a:xfrm>
          <a:prstGeom prst="rect">
            <a:avLst/>
          </a:prstGeom>
          <a:noFill/>
        </p:spPr>
      </p:pic>
      <p:pic>
        <p:nvPicPr>
          <p:cNvPr id="8" name="Picture 7" descr="MarketReady TM-2.jpg"/>
          <p:cNvPicPr>
            <a:picLocks noChangeAspect="1"/>
          </p:cNvPicPr>
          <p:nvPr/>
        </p:nvPicPr>
        <p:blipFill>
          <a:blip r:embed="rId4" cstate="print"/>
          <a:srcRect/>
          <a:stretch>
            <a:fillRect/>
          </a:stretch>
        </p:blipFill>
        <p:spPr>
          <a:xfrm>
            <a:off x="685800" y="174445"/>
            <a:ext cx="1752601" cy="919904"/>
          </a:xfrm>
          <a:prstGeom prst="rect">
            <a:avLst/>
          </a:prstGeom>
        </p:spPr>
      </p:pic>
      <p:pic>
        <p:nvPicPr>
          <p:cNvPr id="10" name="Picture 2" descr="http://t1.gstatic.com/images?q=tbn:ANd9GcQMiPe-iu09fwwq1rZIwOH79QPiuPQdZRBo8ocVTfQW2nA6R_4&amp;t=1&amp;usg=__HSm0nkAEfTHX8I1pwxWiuVb8hj8="/>
          <p:cNvPicPr>
            <a:picLocks noChangeAspect="1" noChangeArrowheads="1"/>
          </p:cNvPicPr>
          <p:nvPr/>
        </p:nvPicPr>
        <p:blipFill>
          <a:blip r:embed="rId5" cstate="print"/>
          <a:srcRect/>
          <a:stretch>
            <a:fillRect/>
          </a:stretch>
        </p:blipFill>
        <p:spPr bwMode="auto">
          <a:xfrm>
            <a:off x="6553200" y="3886200"/>
            <a:ext cx="1828800" cy="888275"/>
          </a:xfrm>
          <a:prstGeom prst="rect">
            <a:avLst/>
          </a:prstGeom>
          <a:noFill/>
        </p:spPr>
      </p:pic>
    </p:spTree>
  </p:cSld>
  <p:clrMapOvr>
    <a:masterClrMapping/>
  </p:clrMapOvr>
  <p:transition spd="slow">
    <p:wipe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40677"/>
            <a:ext cx="6705600" cy="1143000"/>
          </a:xfrm>
        </p:spPr>
        <p:txBody>
          <a:bodyPr>
            <a:normAutofit/>
          </a:bodyPr>
          <a:lstStyle/>
          <a:p>
            <a:r>
              <a:rPr lang="en-US" dirty="0" smtClean="0"/>
              <a:t>Labeling</a:t>
            </a:r>
            <a:endParaRPr lang="en-US" dirty="0"/>
          </a:p>
        </p:txBody>
      </p:sp>
      <p:sp>
        <p:nvSpPr>
          <p:cNvPr id="3" name="Content Placeholder 2"/>
          <p:cNvSpPr>
            <a:spLocks noGrp="1"/>
          </p:cNvSpPr>
          <p:nvPr>
            <p:ph idx="1"/>
          </p:nvPr>
        </p:nvSpPr>
        <p:spPr>
          <a:xfrm>
            <a:off x="1295400" y="1348154"/>
            <a:ext cx="7315200" cy="4525963"/>
          </a:xfrm>
        </p:spPr>
        <p:txBody>
          <a:bodyPr>
            <a:normAutofit lnSpcReduction="10000"/>
          </a:bodyPr>
          <a:lstStyle/>
          <a:p>
            <a:r>
              <a:rPr lang="en-US" dirty="0" smtClean="0"/>
              <a:t>Be COOL</a:t>
            </a:r>
          </a:p>
          <a:p>
            <a:pPr lvl="1"/>
            <a:r>
              <a:rPr lang="en-US" dirty="0" smtClean="0"/>
              <a:t>Country of Origin Labeling is required</a:t>
            </a:r>
          </a:p>
          <a:p>
            <a:r>
              <a:rPr lang="en-US" dirty="0" smtClean="0"/>
              <a:t>Do not </a:t>
            </a:r>
            <a:r>
              <a:rPr lang="en-US" u="sng" dirty="0" smtClean="0"/>
              <a:t>over-label</a:t>
            </a:r>
          </a:p>
          <a:p>
            <a:r>
              <a:rPr lang="en-US" dirty="0" smtClean="0"/>
              <a:t>PLU or UPC codes</a:t>
            </a:r>
          </a:p>
          <a:p>
            <a:pPr lvl="1"/>
            <a:r>
              <a:rPr lang="en-US" dirty="0" smtClean="0"/>
              <a:t>The Packer Merchandising Guide</a:t>
            </a:r>
          </a:p>
          <a:p>
            <a:r>
              <a:rPr lang="en-US" dirty="0" smtClean="0"/>
              <a:t>Statement of product identity</a:t>
            </a:r>
          </a:p>
          <a:p>
            <a:r>
              <a:rPr lang="en-US" dirty="0" smtClean="0"/>
              <a:t>Indicate appropriate certifications</a:t>
            </a:r>
          </a:p>
          <a:p>
            <a:r>
              <a:rPr lang="en-US" dirty="0" smtClean="0"/>
              <a:t>Get Illinois Fresh labels!</a:t>
            </a:r>
          </a:p>
          <a:p>
            <a:pPr>
              <a:buNone/>
            </a:pPr>
            <a:endParaRPr lang="en-US" dirty="0" smtClean="0">
              <a:solidFill>
                <a:schemeClr val="bg1">
                  <a:lumMod val="95000"/>
                </a:schemeClr>
              </a:solidFill>
            </a:endParaRPr>
          </a:p>
          <a:p>
            <a:endParaRPr lang="en-US" dirty="0">
              <a:solidFill>
                <a:schemeClr val="bg1">
                  <a:lumMod val="95000"/>
                </a:schemeClr>
              </a:solidFill>
            </a:endParaRPr>
          </a:p>
        </p:txBody>
      </p:sp>
      <p:pic>
        <p:nvPicPr>
          <p:cNvPr id="11" name="Picture 2" descr="http://t3.gstatic.com/images?q=tbn:ANd9GcTNNy7SGaVJZX4omHdWOnjUp3wJOE053-ORzauVP50dtiYbHZI&amp;t=1&amp;usg=__GldpZiacUoE8uoJZuV-RLsANCAU="/>
          <p:cNvPicPr>
            <a:picLocks noChangeAspect="1" noChangeArrowheads="1"/>
          </p:cNvPicPr>
          <p:nvPr/>
        </p:nvPicPr>
        <p:blipFill>
          <a:blip r:embed="rId2" cstate="print"/>
          <a:srcRect/>
          <a:stretch>
            <a:fillRect/>
          </a:stretch>
        </p:blipFill>
        <p:spPr bwMode="auto">
          <a:xfrm>
            <a:off x="6934200" y="181708"/>
            <a:ext cx="1166446" cy="1166446"/>
          </a:xfrm>
          <a:prstGeom prst="rect">
            <a:avLst/>
          </a:prstGeom>
          <a:noFill/>
        </p:spPr>
      </p:pic>
      <p:pic>
        <p:nvPicPr>
          <p:cNvPr id="7" name="Picture 4" descr="Specialty Crop Logo"/>
          <p:cNvPicPr>
            <a:picLocks noChangeAspect="1" noChangeArrowheads="1"/>
          </p:cNvPicPr>
          <p:nvPr/>
        </p:nvPicPr>
        <p:blipFill>
          <a:blip r:embed="rId3" cstate="print"/>
          <a:srcRect/>
          <a:stretch>
            <a:fillRect/>
          </a:stretch>
        </p:blipFill>
        <p:spPr bwMode="auto">
          <a:xfrm>
            <a:off x="5105400" y="152400"/>
            <a:ext cx="1278881" cy="1195754"/>
          </a:xfrm>
          <a:prstGeom prst="rect">
            <a:avLst/>
          </a:prstGeom>
          <a:noFill/>
        </p:spPr>
      </p:pic>
    </p:spTree>
  </p:cSld>
  <p:clrMapOvr>
    <a:masterClrMapping/>
  </p:clrMapOvr>
  <p:transition spd="slow">
    <p:wipe di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F:\MarketReady\Pics\DSC00141.JPG"/>
          <p:cNvPicPr>
            <a:picLocks noGrp="1" noChangeAspect="1" noChangeArrowheads="1"/>
          </p:cNvPicPr>
          <p:nvPr>
            <p:ph idx="4294967295"/>
          </p:nvPr>
        </p:nvPicPr>
        <p:blipFill>
          <a:blip r:embed="rId2" cstate="print"/>
          <a:srcRect/>
          <a:stretch>
            <a:fillRect/>
          </a:stretch>
        </p:blipFill>
        <p:spPr bwMode="auto">
          <a:xfrm>
            <a:off x="1447800" y="457200"/>
            <a:ext cx="6832600" cy="512445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p:wipe di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52400"/>
            <a:ext cx="7086600" cy="1143000"/>
          </a:xfrm>
        </p:spPr>
        <p:txBody>
          <a:bodyPr/>
          <a:lstStyle/>
          <a:p>
            <a:r>
              <a:rPr lang="en-US" dirty="0" smtClean="0"/>
              <a:t>Labeling</a:t>
            </a:r>
            <a:endParaRPr lang="en-US" dirty="0"/>
          </a:p>
        </p:txBody>
      </p:sp>
      <p:sp>
        <p:nvSpPr>
          <p:cNvPr id="3" name="Content Placeholder 2"/>
          <p:cNvSpPr>
            <a:spLocks noGrp="1"/>
          </p:cNvSpPr>
          <p:nvPr>
            <p:ph idx="1"/>
          </p:nvPr>
        </p:nvSpPr>
        <p:spPr>
          <a:xfrm>
            <a:off x="1447800" y="1219200"/>
            <a:ext cx="7010400" cy="4876800"/>
          </a:xfrm>
        </p:spPr>
        <p:txBody>
          <a:bodyPr/>
          <a:lstStyle/>
          <a:p>
            <a:r>
              <a:rPr lang="en-US" dirty="0" smtClean="0"/>
              <a:t>Labels communicate a professional product</a:t>
            </a:r>
          </a:p>
          <a:p>
            <a:r>
              <a:rPr lang="en-US" dirty="0" smtClean="0"/>
              <a:t>Labels should be weatherproof and not “get in the way” of the product</a:t>
            </a:r>
          </a:p>
          <a:p>
            <a:r>
              <a:rPr lang="en-US" dirty="0" smtClean="0"/>
              <a:t>Labels should include:</a:t>
            </a:r>
          </a:p>
          <a:p>
            <a:pPr lvl="1"/>
            <a:r>
              <a:rPr lang="en-US" dirty="0" smtClean="0"/>
              <a:t>Farm name, logo, contact information</a:t>
            </a:r>
          </a:p>
          <a:p>
            <a:pPr lvl="1"/>
            <a:r>
              <a:rPr lang="en-US" dirty="0" smtClean="0"/>
              <a:t>Labels may also include</a:t>
            </a:r>
          </a:p>
          <a:p>
            <a:pPr lvl="2"/>
            <a:r>
              <a:rPr lang="en-US" dirty="0" smtClean="0"/>
              <a:t>Field source, harvest date, use information</a:t>
            </a:r>
          </a:p>
          <a:p>
            <a:endParaRPr lang="en-US" dirty="0"/>
          </a:p>
        </p:txBody>
      </p:sp>
    </p:spTree>
  </p:cSld>
  <p:clrMapOvr>
    <a:masterClrMapping/>
  </p:clrMapOvr>
  <p:transition spd="slow">
    <p:wipe di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924800" cy="1143000"/>
          </a:xfrm>
        </p:spPr>
        <p:txBody>
          <a:bodyPr>
            <a:normAutofit fontScale="90000"/>
          </a:bodyPr>
          <a:lstStyle/>
          <a:p>
            <a:r>
              <a:rPr lang="en-US" dirty="0" smtClean="0"/>
              <a:t>Best Marketing Practices:  Labeling</a:t>
            </a:r>
            <a:endParaRPr lang="en-US" dirty="0"/>
          </a:p>
        </p:txBody>
      </p:sp>
      <p:sp>
        <p:nvSpPr>
          <p:cNvPr id="3" name="Content Placeholder 2"/>
          <p:cNvSpPr>
            <a:spLocks noGrp="1"/>
          </p:cNvSpPr>
          <p:nvPr>
            <p:ph idx="1"/>
          </p:nvPr>
        </p:nvSpPr>
        <p:spPr>
          <a:xfrm>
            <a:off x="1066800" y="1143000"/>
            <a:ext cx="7467600" cy="5257800"/>
          </a:xfrm>
        </p:spPr>
        <p:txBody>
          <a:bodyPr>
            <a:normAutofit fontScale="92500" lnSpcReduction="20000"/>
          </a:bodyPr>
          <a:lstStyle/>
          <a:p>
            <a:pPr>
              <a:buFont typeface="Wingdings" pitchFamily="2" charset="2"/>
              <a:buChar char="q"/>
            </a:pPr>
            <a:r>
              <a:rPr lang="en-US" dirty="0" smtClean="0"/>
              <a:t>I </a:t>
            </a:r>
            <a:r>
              <a:rPr lang="en-US" b="1" dirty="0" smtClean="0"/>
              <a:t>understand that labeling can help build my farm’s identity </a:t>
            </a:r>
            <a:r>
              <a:rPr lang="en-US" dirty="0" smtClean="0"/>
              <a:t>and improve product presentation</a:t>
            </a:r>
          </a:p>
          <a:p>
            <a:pPr>
              <a:buFont typeface="Wingdings" pitchFamily="2" charset="2"/>
              <a:buChar char="q"/>
            </a:pPr>
            <a:r>
              <a:rPr lang="en-US" dirty="0" smtClean="0"/>
              <a:t>I </a:t>
            </a:r>
            <a:r>
              <a:rPr lang="en-US" b="1" dirty="0" smtClean="0"/>
              <a:t>have access to water-resistant labels </a:t>
            </a:r>
            <a:r>
              <a:rPr lang="en-US" dirty="0" smtClean="0"/>
              <a:t>that link my product with my farm but do not get in the way of product handling</a:t>
            </a:r>
          </a:p>
          <a:p>
            <a:pPr>
              <a:buFont typeface="Wingdings" pitchFamily="2" charset="2"/>
              <a:buChar char="q"/>
            </a:pPr>
            <a:r>
              <a:rPr lang="en-US" dirty="0" smtClean="0"/>
              <a:t>If selling meat, dairy, or processed products, I </a:t>
            </a:r>
            <a:r>
              <a:rPr lang="en-US" b="1" dirty="0" smtClean="0"/>
              <a:t>understand my legal regulations for labeling </a:t>
            </a:r>
            <a:r>
              <a:rPr lang="en-US" dirty="0" smtClean="0"/>
              <a:t>those products</a:t>
            </a:r>
          </a:p>
          <a:p>
            <a:pPr>
              <a:buFont typeface="Wingdings" pitchFamily="2" charset="2"/>
              <a:buChar char="q"/>
            </a:pPr>
            <a:r>
              <a:rPr lang="en-US" dirty="0" smtClean="0"/>
              <a:t>I </a:t>
            </a:r>
            <a:r>
              <a:rPr lang="en-US" b="1" dirty="0" smtClean="0"/>
              <a:t>have explained to chefs the terms </a:t>
            </a:r>
            <a:r>
              <a:rPr lang="en-US" dirty="0" smtClean="0"/>
              <a:t>like “certified”, “sustainable”, and other phrases and what they mean when used on my labels or product packaging</a:t>
            </a:r>
          </a:p>
          <a:p>
            <a:endParaRPr lang="en-US" dirty="0"/>
          </a:p>
        </p:txBody>
      </p:sp>
    </p:spTree>
  </p:cSld>
  <p:clrMapOvr>
    <a:masterClrMapping/>
  </p:clrMapOvr>
  <p:transition spd="slow">
    <p:wipe di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star-online.org/images/dollar-sign-in-lightbulb.jpg"/>
          <p:cNvPicPr>
            <a:picLocks noChangeAspect="1" noChangeArrowheads="1"/>
          </p:cNvPicPr>
          <p:nvPr/>
        </p:nvPicPr>
        <p:blipFill>
          <a:blip r:embed="rId2" cstate="print"/>
          <a:srcRect/>
          <a:stretch>
            <a:fillRect/>
          </a:stretch>
        </p:blipFill>
        <p:spPr bwMode="auto">
          <a:xfrm>
            <a:off x="5029200" y="1828800"/>
            <a:ext cx="3047999" cy="3047999"/>
          </a:xfrm>
          <a:prstGeom prst="rect">
            <a:avLst/>
          </a:prstGeom>
          <a:noFill/>
        </p:spPr>
      </p:pic>
      <p:sp>
        <p:nvSpPr>
          <p:cNvPr id="2" name="Title 1"/>
          <p:cNvSpPr>
            <a:spLocks noGrp="1"/>
          </p:cNvSpPr>
          <p:nvPr>
            <p:ph type="title"/>
          </p:nvPr>
        </p:nvSpPr>
        <p:spPr>
          <a:xfrm>
            <a:off x="2362200" y="152400"/>
            <a:ext cx="6324600" cy="1143000"/>
          </a:xfrm>
        </p:spPr>
        <p:txBody>
          <a:bodyPr/>
          <a:lstStyle/>
          <a:p>
            <a:r>
              <a:rPr lang="en-US" dirty="0" err="1" smtClean="0"/>
              <a:t>MarketReady</a:t>
            </a:r>
            <a:r>
              <a:rPr lang="en-US" dirty="0" smtClean="0"/>
              <a:t> Modules</a:t>
            </a:r>
            <a:endParaRPr lang="en-US" dirty="0"/>
          </a:p>
        </p:txBody>
      </p:sp>
      <p:sp>
        <p:nvSpPr>
          <p:cNvPr id="3" name="Content Placeholder 2"/>
          <p:cNvSpPr>
            <a:spLocks noGrp="1"/>
          </p:cNvSpPr>
          <p:nvPr>
            <p:ph idx="1"/>
          </p:nvPr>
        </p:nvSpPr>
        <p:spPr>
          <a:xfrm>
            <a:off x="1295400" y="1371600"/>
            <a:ext cx="7010400" cy="5257800"/>
          </a:xfrm>
        </p:spPr>
        <p:txBody>
          <a:bodyPr>
            <a:normAutofit fontScale="85000" lnSpcReduction="10000"/>
          </a:bodyPr>
          <a:lstStyle/>
          <a:p>
            <a:pPr>
              <a:lnSpc>
                <a:spcPct val="80000"/>
              </a:lnSpc>
            </a:pPr>
            <a:r>
              <a:rPr lang="en-US" b="1" dirty="0" smtClean="0"/>
              <a:t>Communication &amp; Relationship Building</a:t>
            </a:r>
          </a:p>
          <a:p>
            <a:pPr>
              <a:lnSpc>
                <a:spcPct val="80000"/>
              </a:lnSpc>
            </a:pPr>
            <a:r>
              <a:rPr lang="en-US" b="1" dirty="0" smtClean="0"/>
              <a:t>Packaging</a:t>
            </a:r>
            <a:endParaRPr lang="en-US" b="1" dirty="0" smtClean="0">
              <a:solidFill>
                <a:schemeClr val="hlink"/>
              </a:solidFill>
              <a:effectLst>
                <a:outerShdw blurRad="38100" dist="38100" dir="2700000" algn="tl">
                  <a:srgbClr val="C0C0C0"/>
                </a:outerShdw>
              </a:effectLst>
            </a:endParaRPr>
          </a:p>
          <a:p>
            <a:pPr>
              <a:lnSpc>
                <a:spcPct val="80000"/>
              </a:lnSpc>
            </a:pPr>
            <a:r>
              <a:rPr lang="en-US" b="1" dirty="0" smtClean="0">
                <a:effectLst>
                  <a:outerShdw blurRad="38100" dist="38100" dir="2700000" algn="tl">
                    <a:srgbClr val="C0C0C0"/>
                  </a:outerShdw>
                </a:effectLst>
              </a:rPr>
              <a:t>Labeling</a:t>
            </a:r>
            <a:r>
              <a:rPr lang="en-US" dirty="0" smtClean="0"/>
              <a:t> </a:t>
            </a:r>
          </a:p>
          <a:p>
            <a:pPr>
              <a:lnSpc>
                <a:spcPct val="80000"/>
              </a:lnSpc>
            </a:pPr>
            <a:r>
              <a:rPr lang="en-US" sz="3600" b="1" dirty="0" smtClean="0">
                <a:solidFill>
                  <a:srgbClr val="005DAA"/>
                </a:solidFill>
                <a:effectLst>
                  <a:outerShdw blurRad="38100" dist="38100" dir="2700000" algn="tl">
                    <a:srgbClr val="C0C0C0"/>
                  </a:outerShdw>
                </a:effectLst>
              </a:rPr>
              <a:t>Pricing</a:t>
            </a:r>
            <a:endParaRPr lang="en-US" sz="3600" b="1" dirty="0" smtClean="0">
              <a:solidFill>
                <a:srgbClr val="005DAA"/>
              </a:solidFill>
            </a:endParaRPr>
          </a:p>
          <a:p>
            <a:pPr>
              <a:lnSpc>
                <a:spcPct val="80000"/>
              </a:lnSpc>
            </a:pPr>
            <a:r>
              <a:rPr lang="en-US" b="1" dirty="0" smtClean="0"/>
              <a:t>Supply</a:t>
            </a:r>
            <a:endParaRPr lang="en-US" dirty="0" smtClean="0"/>
          </a:p>
          <a:p>
            <a:pPr>
              <a:lnSpc>
                <a:spcPct val="80000"/>
              </a:lnSpc>
            </a:pPr>
            <a:r>
              <a:rPr lang="en-US" b="1" dirty="0" smtClean="0"/>
              <a:t>Delivery</a:t>
            </a:r>
          </a:p>
          <a:p>
            <a:pPr>
              <a:lnSpc>
                <a:spcPct val="80000"/>
              </a:lnSpc>
            </a:pPr>
            <a:r>
              <a:rPr lang="en-US" b="1" dirty="0" smtClean="0"/>
              <a:t>Storage</a:t>
            </a:r>
            <a:endParaRPr lang="en-US" b="1" dirty="0" smtClean="0">
              <a:solidFill>
                <a:schemeClr val="hlink"/>
              </a:solidFill>
              <a:effectLst>
                <a:outerShdw blurRad="38100" dist="38100" dir="2700000" algn="tl">
                  <a:srgbClr val="C0C0C0"/>
                </a:outerShdw>
              </a:effectLst>
            </a:endParaRPr>
          </a:p>
          <a:p>
            <a:pPr>
              <a:lnSpc>
                <a:spcPct val="80000"/>
              </a:lnSpc>
            </a:pPr>
            <a:r>
              <a:rPr lang="en-US" b="1" dirty="0" smtClean="0"/>
              <a:t>Invoicing</a:t>
            </a:r>
          </a:p>
          <a:p>
            <a:pPr>
              <a:lnSpc>
                <a:spcPct val="80000"/>
              </a:lnSpc>
            </a:pPr>
            <a:r>
              <a:rPr lang="en-US" b="1" dirty="0" smtClean="0"/>
              <a:t>Insurance</a:t>
            </a:r>
          </a:p>
          <a:p>
            <a:pPr>
              <a:lnSpc>
                <a:spcPct val="80000"/>
              </a:lnSpc>
            </a:pPr>
            <a:r>
              <a:rPr lang="en-US" b="1" dirty="0" smtClean="0"/>
              <a:t>Quality Assurance &amp; Temperature Control</a:t>
            </a:r>
          </a:p>
          <a:p>
            <a:pPr>
              <a:lnSpc>
                <a:spcPct val="80000"/>
              </a:lnSpc>
            </a:pPr>
            <a:r>
              <a:rPr lang="en-US" b="1" dirty="0" smtClean="0"/>
              <a:t>Satisfaction Guarantee</a:t>
            </a:r>
          </a:p>
          <a:p>
            <a:pPr>
              <a:lnSpc>
                <a:spcPct val="80000"/>
              </a:lnSpc>
            </a:pPr>
            <a:r>
              <a:rPr lang="en-US" b="1" dirty="0" smtClean="0"/>
              <a:t>Working Cooperatively </a:t>
            </a:r>
          </a:p>
          <a:p>
            <a:pPr>
              <a:lnSpc>
                <a:spcPct val="80000"/>
              </a:lnSpc>
            </a:pPr>
            <a:r>
              <a:rPr lang="en-US" b="1" dirty="0" smtClean="0"/>
              <a:t>Marketing – An ongoing process</a:t>
            </a:r>
          </a:p>
          <a:p>
            <a:pPr>
              <a:lnSpc>
                <a:spcPct val="80000"/>
              </a:lnSpc>
            </a:pPr>
            <a:r>
              <a:rPr lang="en-US" b="1" dirty="0" smtClean="0"/>
              <a:t>Local Products for Local Markets</a:t>
            </a:r>
          </a:p>
          <a:p>
            <a:endParaRPr lang="en-US" dirty="0"/>
          </a:p>
        </p:txBody>
      </p:sp>
      <p:pic>
        <p:nvPicPr>
          <p:cNvPr id="7" name="Picture 6" descr="MarketReady TM-2.jpg"/>
          <p:cNvPicPr>
            <a:picLocks noChangeAspect="1"/>
          </p:cNvPicPr>
          <p:nvPr/>
        </p:nvPicPr>
        <p:blipFill>
          <a:blip r:embed="rId3" cstate="print"/>
          <a:srcRect/>
          <a:stretch>
            <a:fillRect/>
          </a:stretch>
        </p:blipFill>
        <p:spPr>
          <a:xfrm>
            <a:off x="626962" y="152400"/>
            <a:ext cx="1752601" cy="919904"/>
          </a:xfrm>
          <a:prstGeom prst="rect">
            <a:avLst/>
          </a:prstGeom>
        </p:spPr>
      </p:pic>
    </p:spTree>
  </p:cSld>
  <p:clrMapOvr>
    <a:masterClrMapping/>
  </p:clrMapOvr>
  <p:transition spd="slow">
    <p:wipe di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Prices</a:t>
            </a:r>
            <a:endParaRPr lang="en-US" dirty="0"/>
          </a:p>
        </p:txBody>
      </p:sp>
      <p:sp>
        <p:nvSpPr>
          <p:cNvPr id="3" name="Content Placeholder 2"/>
          <p:cNvSpPr>
            <a:spLocks noGrp="1"/>
          </p:cNvSpPr>
          <p:nvPr>
            <p:ph sz="half" idx="1"/>
          </p:nvPr>
        </p:nvSpPr>
        <p:spPr/>
        <p:txBody>
          <a:bodyPr/>
          <a:lstStyle/>
          <a:p>
            <a:r>
              <a:rPr lang="en-US" dirty="0" smtClean="0"/>
              <a:t>One of the most important skills you must acquire</a:t>
            </a:r>
          </a:p>
          <a:p>
            <a:r>
              <a:rPr lang="en-US" dirty="0" smtClean="0"/>
              <a:t>Price must balance two objectives</a:t>
            </a:r>
          </a:p>
          <a:p>
            <a:pPr lvl="1"/>
            <a:r>
              <a:rPr lang="en-US" dirty="0" smtClean="0"/>
              <a:t>Establishing market share</a:t>
            </a:r>
          </a:p>
          <a:p>
            <a:pPr lvl="1"/>
            <a:r>
              <a:rPr lang="en-US" dirty="0" smtClean="0"/>
              <a:t>Earning an acceptable return</a:t>
            </a:r>
          </a:p>
          <a:p>
            <a:pPr marL="0" indent="0">
              <a:buNone/>
            </a:pPr>
            <a:endParaRPr lang="en-US" dirty="0" smtClean="0"/>
          </a:p>
          <a:p>
            <a:pPr lvl="1"/>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57800" y="1524000"/>
            <a:ext cx="2857500" cy="2857500"/>
          </a:xfrm>
        </p:spPr>
      </p:pic>
    </p:spTree>
    <p:extLst>
      <p:ext uri="{BB962C8B-B14F-4D97-AF65-F5344CB8AC3E}">
        <p14:creationId xmlns:p14="http://schemas.microsoft.com/office/powerpoint/2010/main" val="1742156848"/>
      </p:ext>
    </p:extLst>
  </p:cSld>
  <p:clrMapOvr>
    <a:masterClrMapping/>
  </p:clrMapOvr>
  <p:transition spd="slow">
    <p:wipe di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Key to Good Pricing is                                 Good Information</a:t>
            </a:r>
            <a:endParaRPr lang="en-US" dirty="0"/>
          </a:p>
        </p:txBody>
      </p:sp>
      <p:sp>
        <p:nvSpPr>
          <p:cNvPr id="3" name="Content Placeholder 2"/>
          <p:cNvSpPr>
            <a:spLocks noGrp="1"/>
          </p:cNvSpPr>
          <p:nvPr>
            <p:ph idx="1"/>
          </p:nvPr>
        </p:nvSpPr>
        <p:spPr/>
        <p:txBody>
          <a:bodyPr/>
          <a:lstStyle/>
          <a:p>
            <a:r>
              <a:rPr lang="en-US" dirty="0" smtClean="0"/>
              <a:t>You’ll never have </a:t>
            </a:r>
            <a:r>
              <a:rPr lang="en-US" i="1" dirty="0" smtClean="0"/>
              <a:t>all </a:t>
            </a:r>
            <a:r>
              <a:rPr lang="en-US" dirty="0" smtClean="0"/>
              <a:t>the market information you’d like to have, but be as well informed as possible.  You should know:</a:t>
            </a:r>
          </a:p>
          <a:p>
            <a:pPr lvl="1"/>
            <a:r>
              <a:rPr lang="en-US" dirty="0" smtClean="0"/>
              <a:t>Break-even price at various given sales volumes</a:t>
            </a:r>
          </a:p>
          <a:p>
            <a:pPr lvl="1"/>
            <a:r>
              <a:rPr lang="en-US" dirty="0" smtClean="0"/>
              <a:t>What your competitors are offering</a:t>
            </a:r>
          </a:p>
          <a:p>
            <a:pPr lvl="1"/>
            <a:r>
              <a:rPr lang="en-US" dirty="0" smtClean="0"/>
              <a:t>Prevailing market prices</a:t>
            </a:r>
          </a:p>
          <a:p>
            <a:pPr lvl="1"/>
            <a:r>
              <a:rPr lang="en-US" dirty="0" smtClean="0"/>
              <a:t>Your product quality relative to others available on the market</a:t>
            </a:r>
            <a:endParaRPr lang="en-US" dirty="0"/>
          </a:p>
        </p:txBody>
      </p:sp>
    </p:spTree>
    <p:extLst>
      <p:ext uri="{BB962C8B-B14F-4D97-AF65-F5344CB8AC3E}">
        <p14:creationId xmlns:p14="http://schemas.microsoft.com/office/powerpoint/2010/main" val="3342288758"/>
      </p:ext>
    </p:extLst>
  </p:cSld>
  <p:clrMapOvr>
    <a:masterClrMapping/>
  </p:clrMapOvr>
  <p:transition spd="slow">
    <p:wipe di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
            <a:ext cx="7010400" cy="1143000"/>
          </a:xfrm>
        </p:spPr>
        <p:txBody>
          <a:bodyPr>
            <a:normAutofit fontScale="90000"/>
          </a:bodyPr>
          <a:lstStyle/>
          <a:p>
            <a:r>
              <a:rPr lang="en-US" dirty="0" smtClean="0"/>
              <a:t>Retail versus Restaurant Pricing</a:t>
            </a:r>
            <a:endParaRPr lang="en-US" dirty="0"/>
          </a:p>
        </p:txBody>
      </p:sp>
      <p:pic>
        <p:nvPicPr>
          <p:cNvPr id="4" name="Picture 2" descr="C:\Documents and Settings\twoods\Desktop\Photos for Tim\NYC\mday&amp;NYC 037.JPG"/>
          <p:cNvPicPr>
            <a:picLocks noGrp="1" noChangeAspect="1" noChangeArrowheads="1"/>
          </p:cNvPicPr>
          <p:nvPr>
            <p:ph idx="1"/>
          </p:nvPr>
        </p:nvPicPr>
        <p:blipFill>
          <a:blip r:embed="rId2" cstate="screen"/>
          <a:srcRect/>
          <a:stretch>
            <a:fillRect/>
          </a:stretch>
        </p:blipFill>
        <p:spPr bwMode="auto">
          <a:xfrm>
            <a:off x="2057400" y="1676400"/>
            <a:ext cx="5381625" cy="4038600"/>
          </a:xfrm>
          <a:prstGeom prst="rect">
            <a:avLst/>
          </a:prstGeom>
          <a:noFill/>
          <a:ln w="9525">
            <a:noFill/>
            <a:miter lim="800000"/>
            <a:headEnd/>
            <a:tailEnd/>
          </a:ln>
          <a:effectLst>
            <a:outerShdw dist="139700" dir="2700000" algn="tl" rotWithShape="0">
              <a:srgbClr val="333333">
                <a:alpha val="64999"/>
              </a:srgbClr>
            </a:outerShdw>
          </a:effectLst>
        </p:spPr>
      </p:pic>
    </p:spTree>
  </p:cSld>
  <p:clrMapOvr>
    <a:masterClrMapping/>
  </p:clrMapOvr>
  <p:transition spd="slow">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248" y="301752"/>
            <a:ext cx="8077200" cy="1143000"/>
          </a:xfrm>
        </p:spPr>
        <p:txBody>
          <a:bodyPr/>
          <a:lstStyle/>
          <a:p>
            <a:r>
              <a:rPr lang="en-US" dirty="0" smtClean="0"/>
              <a:t>Today’s Objectives </a:t>
            </a:r>
            <a:endParaRPr lang="en-US" dirty="0"/>
          </a:p>
        </p:txBody>
      </p:sp>
      <p:sp>
        <p:nvSpPr>
          <p:cNvPr id="4" name="Rectangle 3"/>
          <p:cNvSpPr/>
          <p:nvPr/>
        </p:nvSpPr>
        <p:spPr>
          <a:xfrm>
            <a:off x="609600" y="1676401"/>
            <a:ext cx="8229600" cy="3908762"/>
          </a:xfrm>
          <a:prstGeom prst="rect">
            <a:avLst/>
          </a:prstGeom>
        </p:spPr>
        <p:txBody>
          <a:bodyPr wrap="square">
            <a:spAutoFit/>
          </a:bodyPr>
          <a:lstStyle/>
          <a:p>
            <a:pPr marL="342900" indent="-342900">
              <a:buFont typeface="Arial" pitchFamily="34" charset="0"/>
              <a:buChar char="•"/>
            </a:pPr>
            <a:r>
              <a:rPr lang="en-GB" sz="2800" dirty="0" smtClean="0">
                <a:latin typeface="+mj-lt"/>
              </a:rPr>
              <a:t>Familiarize yourself with MarketMaker and MarketReady</a:t>
            </a:r>
          </a:p>
          <a:p>
            <a:endParaRPr lang="en-GB" sz="2800" dirty="0">
              <a:latin typeface="+mj-lt"/>
            </a:endParaRPr>
          </a:p>
          <a:p>
            <a:pPr marL="342900" indent="-342900">
              <a:buFont typeface="Arial" pitchFamily="34" charset="0"/>
              <a:buChar char="•"/>
            </a:pPr>
            <a:r>
              <a:rPr lang="en-GB" sz="2800" dirty="0" smtClean="0">
                <a:latin typeface="+mj-lt"/>
              </a:rPr>
              <a:t>Understand the different markets available &amp; begin to work on which is best suited for you</a:t>
            </a:r>
          </a:p>
          <a:p>
            <a:endParaRPr lang="en-GB" sz="2800" dirty="0" smtClean="0">
              <a:latin typeface="+mj-lt"/>
            </a:endParaRPr>
          </a:p>
          <a:p>
            <a:pPr marL="342900" indent="-342900">
              <a:buFont typeface="Arial" pitchFamily="34" charset="0"/>
              <a:buChar char="•"/>
            </a:pPr>
            <a:r>
              <a:rPr lang="en-GB" sz="2800" dirty="0">
                <a:latin typeface="+mj-lt"/>
              </a:rPr>
              <a:t>Know the business requirements for each different market type</a:t>
            </a:r>
          </a:p>
          <a:p>
            <a:pPr marL="342900" indent="-342900">
              <a:buFont typeface="Arial" pitchFamily="34" charset="0"/>
              <a:buChar char="•"/>
            </a:pPr>
            <a:endParaRPr lang="en-US" sz="2400" dirty="0">
              <a:latin typeface="+mj-lt"/>
            </a:endParaRP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7010400" cy="1143000"/>
          </a:xfrm>
        </p:spPr>
        <p:txBody>
          <a:bodyPr/>
          <a:lstStyle/>
          <a:p>
            <a:r>
              <a:rPr lang="en-US" dirty="0" smtClean="0"/>
              <a:t>Pricing</a:t>
            </a:r>
            <a:endParaRPr lang="en-US" dirty="0"/>
          </a:p>
        </p:txBody>
      </p:sp>
      <p:sp>
        <p:nvSpPr>
          <p:cNvPr id="3" name="Content Placeholder 2"/>
          <p:cNvSpPr>
            <a:spLocks noGrp="1"/>
          </p:cNvSpPr>
          <p:nvPr>
            <p:ph idx="1"/>
          </p:nvPr>
        </p:nvSpPr>
        <p:spPr>
          <a:xfrm>
            <a:off x="1371600" y="1524000"/>
            <a:ext cx="7010400" cy="4525963"/>
          </a:xfrm>
        </p:spPr>
        <p:txBody>
          <a:bodyPr>
            <a:normAutofit/>
          </a:bodyPr>
          <a:lstStyle/>
          <a:p>
            <a:r>
              <a:rPr lang="en-US" dirty="0" smtClean="0"/>
              <a:t>The major mistake producers make in pricing to restaurants is to assume retail prices will be competitive with farm markets</a:t>
            </a:r>
          </a:p>
          <a:p>
            <a:r>
              <a:rPr lang="en-US" dirty="0" smtClean="0"/>
              <a:t>Restaurants are a wholesale market—some may pay farmers’ market prices</a:t>
            </a:r>
          </a:p>
          <a:p>
            <a:r>
              <a:rPr lang="en-US" dirty="0" smtClean="0"/>
              <a:t>Most chefs will tell you what they’re looking at for non-local prices</a:t>
            </a:r>
          </a:p>
          <a:p>
            <a:endParaRPr lang="en-US" dirty="0"/>
          </a:p>
        </p:txBody>
      </p:sp>
    </p:spTree>
  </p:cSld>
  <p:clrMapOvr>
    <a:masterClrMapping/>
  </p:clrMapOvr>
  <p:transition spd="slow">
    <p:wipe di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7086600" cy="1143000"/>
          </a:xfrm>
        </p:spPr>
        <p:txBody>
          <a:bodyPr/>
          <a:lstStyle/>
          <a:p>
            <a:r>
              <a:rPr lang="en-US" dirty="0" smtClean="0"/>
              <a:t>Pricing</a:t>
            </a:r>
            <a:endParaRPr lang="en-US" dirty="0"/>
          </a:p>
        </p:txBody>
      </p:sp>
      <p:sp>
        <p:nvSpPr>
          <p:cNvPr id="3" name="Content Placeholder 2"/>
          <p:cNvSpPr>
            <a:spLocks noGrp="1"/>
          </p:cNvSpPr>
          <p:nvPr>
            <p:ph idx="1"/>
          </p:nvPr>
        </p:nvSpPr>
        <p:spPr>
          <a:xfrm>
            <a:off x="1295400" y="1371600"/>
            <a:ext cx="6934200" cy="4525963"/>
          </a:xfrm>
        </p:spPr>
        <p:txBody>
          <a:bodyPr>
            <a:normAutofit/>
          </a:bodyPr>
          <a:lstStyle/>
          <a:p>
            <a:r>
              <a:rPr lang="en-US" dirty="0" smtClean="0"/>
              <a:t>Account for the cost of getting your product to the restaurant</a:t>
            </a:r>
          </a:p>
          <a:p>
            <a:pPr marL="0" indent="0">
              <a:buNone/>
            </a:pPr>
            <a:endParaRPr lang="en-US" dirty="0" smtClean="0"/>
          </a:p>
          <a:p>
            <a:endParaRPr lang="en-US" dirty="0" smtClean="0"/>
          </a:p>
          <a:p>
            <a:pPr>
              <a:buFontTx/>
              <a:buNone/>
            </a:pPr>
            <a:r>
              <a:rPr lang="en-US" sz="2400" i="1" dirty="0" smtClean="0"/>
              <a:t>“We see what the product is selling for wholesale, figure in fuel costs and our time, and that’s what we stick with.”</a:t>
            </a:r>
          </a:p>
          <a:p>
            <a:pPr>
              <a:buFontTx/>
              <a:buNone/>
            </a:pPr>
            <a:r>
              <a:rPr lang="en-US" sz="2400" dirty="0" smtClean="0"/>
              <a:t>		--Brian Stout, Dowagiac MI, Green City Market, 		Chicago, IL</a:t>
            </a:r>
          </a:p>
          <a:p>
            <a:pPr>
              <a:buFontTx/>
              <a:buNone/>
            </a:pPr>
            <a:endParaRPr lang="en-US" dirty="0" smtClean="0"/>
          </a:p>
        </p:txBody>
      </p:sp>
    </p:spTree>
  </p:cSld>
  <p:clrMapOvr>
    <a:masterClrMapping/>
  </p:clrMapOvr>
  <p:transition spd="slow">
    <p:wipe di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152400"/>
            <a:ext cx="6172200" cy="1143000"/>
          </a:xfrm>
        </p:spPr>
        <p:txBody>
          <a:bodyPr>
            <a:normAutofit/>
          </a:bodyPr>
          <a:lstStyle/>
          <a:p>
            <a:r>
              <a:rPr lang="en-US" dirty="0" err="1" smtClean="0"/>
              <a:t>MarketReady</a:t>
            </a:r>
            <a:r>
              <a:rPr lang="en-US" dirty="0" smtClean="0"/>
              <a:t> Module</a:t>
            </a:r>
            <a:endParaRPr lang="en-US" dirty="0"/>
          </a:p>
        </p:txBody>
      </p:sp>
      <p:sp>
        <p:nvSpPr>
          <p:cNvPr id="3" name="Content Placeholder 2"/>
          <p:cNvSpPr>
            <a:spLocks noGrp="1"/>
          </p:cNvSpPr>
          <p:nvPr>
            <p:ph idx="1"/>
          </p:nvPr>
        </p:nvSpPr>
        <p:spPr>
          <a:xfrm>
            <a:off x="1828800" y="1600200"/>
            <a:ext cx="7315200" cy="5257800"/>
          </a:xfrm>
        </p:spPr>
        <p:txBody>
          <a:bodyPr>
            <a:normAutofit fontScale="85000" lnSpcReduction="20000"/>
          </a:bodyPr>
          <a:lstStyle/>
          <a:p>
            <a:r>
              <a:rPr lang="en-US" b="1" dirty="0" smtClean="0"/>
              <a:t>Communication &amp; Relationship Building </a:t>
            </a:r>
          </a:p>
          <a:p>
            <a:r>
              <a:rPr lang="en-US" b="1" dirty="0" smtClean="0"/>
              <a:t>Packaging </a:t>
            </a:r>
          </a:p>
          <a:p>
            <a:r>
              <a:rPr lang="en-US" b="1" dirty="0" smtClean="0"/>
              <a:t>Labeling</a:t>
            </a:r>
          </a:p>
          <a:p>
            <a:r>
              <a:rPr lang="en-US" b="1" dirty="0" smtClean="0"/>
              <a:t>Pricing</a:t>
            </a:r>
          </a:p>
          <a:p>
            <a:r>
              <a:rPr lang="en-US" sz="3600" b="1" dirty="0" smtClean="0">
                <a:solidFill>
                  <a:srgbClr val="0070C0"/>
                </a:solidFill>
                <a:effectLst>
                  <a:outerShdw blurRad="38100" dist="38100" dir="2700000" algn="tl">
                    <a:srgbClr val="000000">
                      <a:alpha val="43137"/>
                    </a:srgbClr>
                  </a:outerShdw>
                </a:effectLst>
              </a:rPr>
              <a:t>Supply</a:t>
            </a:r>
          </a:p>
          <a:p>
            <a:r>
              <a:rPr lang="en-US" b="1" dirty="0" smtClean="0"/>
              <a:t>Delivery</a:t>
            </a:r>
          </a:p>
          <a:p>
            <a:r>
              <a:rPr lang="en-US" b="1" dirty="0" smtClean="0"/>
              <a:t>Invoicing</a:t>
            </a:r>
          </a:p>
          <a:p>
            <a:r>
              <a:rPr lang="en-US" b="1" dirty="0" smtClean="0"/>
              <a:t>Insurance</a:t>
            </a:r>
          </a:p>
          <a:p>
            <a:r>
              <a:rPr lang="en-US" b="1" dirty="0" smtClean="0"/>
              <a:t>Quality Assurance, Audits &amp; Certifications</a:t>
            </a:r>
          </a:p>
          <a:p>
            <a:r>
              <a:rPr lang="en-US" b="1" dirty="0" smtClean="0"/>
              <a:t>Satisfaction Guarantee</a:t>
            </a:r>
          </a:p>
          <a:p>
            <a:r>
              <a:rPr lang="en-US" b="1" dirty="0" smtClean="0"/>
              <a:t>Marketing – An ongoing process</a:t>
            </a:r>
          </a:p>
          <a:p>
            <a:r>
              <a:rPr lang="en-US" b="1" dirty="0" smtClean="0"/>
              <a:t>Local Products for Local Markets</a:t>
            </a:r>
          </a:p>
          <a:p>
            <a:endParaRPr lang="en-US" dirty="0">
              <a:solidFill>
                <a:schemeClr val="bg1">
                  <a:lumMod val="95000"/>
                </a:schemeClr>
              </a:solidFill>
            </a:endParaRPr>
          </a:p>
        </p:txBody>
      </p:sp>
      <p:pic>
        <p:nvPicPr>
          <p:cNvPr id="12" name="Picture 2" descr="http://www.joburgmarket.co.za/images/newsimages/World_Food_Day_Celebration.jpg"/>
          <p:cNvPicPr>
            <a:picLocks noChangeAspect="1" noChangeArrowheads="1"/>
          </p:cNvPicPr>
          <p:nvPr/>
        </p:nvPicPr>
        <p:blipFill>
          <a:blip r:embed="rId2" cstate="print"/>
          <a:srcRect/>
          <a:stretch>
            <a:fillRect/>
          </a:stretch>
        </p:blipFill>
        <p:spPr bwMode="auto">
          <a:xfrm>
            <a:off x="4191000" y="2057400"/>
            <a:ext cx="4352925" cy="2838450"/>
          </a:xfrm>
          <a:prstGeom prst="rect">
            <a:avLst/>
          </a:prstGeom>
          <a:noFill/>
        </p:spPr>
      </p:pic>
      <p:pic>
        <p:nvPicPr>
          <p:cNvPr id="6" name="Picture 5" descr="MarketReady TM-2.jpg"/>
          <p:cNvPicPr>
            <a:picLocks noChangeAspect="1"/>
          </p:cNvPicPr>
          <p:nvPr/>
        </p:nvPicPr>
        <p:blipFill>
          <a:blip r:embed="rId3" cstate="print"/>
          <a:srcRect/>
          <a:stretch>
            <a:fillRect/>
          </a:stretch>
        </p:blipFill>
        <p:spPr>
          <a:xfrm>
            <a:off x="609600" y="152401"/>
            <a:ext cx="1752601" cy="919904"/>
          </a:xfrm>
          <a:prstGeom prst="rect">
            <a:avLst/>
          </a:prstGeom>
        </p:spPr>
      </p:pic>
    </p:spTree>
  </p:cSld>
  <p:clrMapOvr>
    <a:masterClrMapping/>
  </p:clrMapOvr>
  <p:transition spd="slow">
    <p:wipe dir="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52400"/>
            <a:ext cx="6705600" cy="1143000"/>
          </a:xfrm>
        </p:spPr>
        <p:txBody>
          <a:bodyPr>
            <a:normAutofit/>
          </a:bodyPr>
          <a:lstStyle/>
          <a:p>
            <a:r>
              <a:rPr lang="en-US" dirty="0" smtClean="0"/>
              <a:t>Supply</a:t>
            </a:r>
            <a:endParaRPr lang="en-US" dirty="0"/>
          </a:p>
        </p:txBody>
      </p:sp>
      <p:sp>
        <p:nvSpPr>
          <p:cNvPr id="3" name="Content Placeholder 2"/>
          <p:cNvSpPr>
            <a:spLocks noGrp="1"/>
          </p:cNvSpPr>
          <p:nvPr>
            <p:ph idx="1"/>
          </p:nvPr>
        </p:nvSpPr>
        <p:spPr>
          <a:xfrm>
            <a:off x="1371600" y="1371600"/>
            <a:ext cx="6858000" cy="4525963"/>
          </a:xfrm>
        </p:spPr>
        <p:txBody>
          <a:bodyPr>
            <a:normAutofit/>
          </a:bodyPr>
          <a:lstStyle/>
          <a:p>
            <a:r>
              <a:rPr lang="en-US" dirty="0" smtClean="0"/>
              <a:t>Are there </a:t>
            </a:r>
            <a:r>
              <a:rPr lang="en-US" u="sng" dirty="0" smtClean="0"/>
              <a:t>minimum volumes</a:t>
            </a:r>
            <a:r>
              <a:rPr lang="en-US" dirty="0" smtClean="0"/>
              <a:t> needed to do business?</a:t>
            </a:r>
          </a:p>
          <a:p>
            <a:pPr lvl="1"/>
            <a:r>
              <a:rPr lang="en-US" dirty="0" smtClean="0"/>
              <a:t>There are small, medium, and large wholesalers and grocers dealing with a wide range of minimum volumes</a:t>
            </a:r>
          </a:p>
          <a:p>
            <a:pPr lvl="1"/>
            <a:r>
              <a:rPr lang="en-US" u="sng" dirty="0" smtClean="0"/>
              <a:t>Pre-planning</a:t>
            </a:r>
            <a:r>
              <a:rPr lang="en-US" dirty="0" smtClean="0"/>
              <a:t> on volume and market season is highly desired</a:t>
            </a:r>
          </a:p>
          <a:p>
            <a:pPr lvl="1"/>
            <a:r>
              <a:rPr lang="en-US" dirty="0" smtClean="0"/>
              <a:t>Discuss target volumes for specific merchandising events</a:t>
            </a:r>
          </a:p>
          <a:p>
            <a:endParaRPr lang="en-US" dirty="0">
              <a:solidFill>
                <a:schemeClr val="bg1">
                  <a:lumMod val="95000"/>
                </a:schemeClr>
              </a:solidFill>
            </a:endParaRPr>
          </a:p>
        </p:txBody>
      </p:sp>
    </p:spTree>
  </p:cSld>
  <p:clrMapOvr>
    <a:masterClrMapping/>
  </p:clrMapOvr>
  <p:transition spd="slow">
    <p:wipe dir="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36653"/>
            <a:ext cx="6705600" cy="1143000"/>
          </a:xfrm>
        </p:spPr>
        <p:txBody>
          <a:bodyPr>
            <a:normAutofit/>
          </a:bodyPr>
          <a:lstStyle/>
          <a:p>
            <a:r>
              <a:rPr lang="en-US" dirty="0" smtClean="0"/>
              <a:t>Supply</a:t>
            </a:r>
            <a:endParaRPr lang="en-US" dirty="0"/>
          </a:p>
        </p:txBody>
      </p:sp>
      <p:sp>
        <p:nvSpPr>
          <p:cNvPr id="3" name="Content Placeholder 2"/>
          <p:cNvSpPr>
            <a:spLocks noGrp="1"/>
          </p:cNvSpPr>
          <p:nvPr>
            <p:ph idx="1"/>
          </p:nvPr>
        </p:nvSpPr>
        <p:spPr>
          <a:xfrm>
            <a:off x="1295400" y="1066800"/>
            <a:ext cx="7162800" cy="4876800"/>
          </a:xfrm>
        </p:spPr>
        <p:txBody>
          <a:bodyPr>
            <a:normAutofit/>
          </a:bodyPr>
          <a:lstStyle/>
          <a:p>
            <a:r>
              <a:rPr lang="en-US" b="1" dirty="0" smtClean="0"/>
              <a:t>Take responsibility for the volume </a:t>
            </a:r>
            <a:r>
              <a:rPr lang="en-US" dirty="0" smtClean="0"/>
              <a:t>committed to supply </a:t>
            </a:r>
          </a:p>
          <a:p>
            <a:pPr lvl="1"/>
            <a:r>
              <a:rPr lang="en-US" dirty="0" smtClean="0"/>
              <a:t>Providing exceptional service in the case of crop failures or other challenges helps strengthen the farmer-wholesale buyer relationship</a:t>
            </a:r>
          </a:p>
          <a:p>
            <a:r>
              <a:rPr lang="en-US" b="1" dirty="0" smtClean="0"/>
              <a:t>Regular updates </a:t>
            </a:r>
            <a:r>
              <a:rPr lang="en-US" dirty="0" smtClean="0"/>
              <a:t>about availability, quality and expected volumes</a:t>
            </a:r>
          </a:p>
          <a:p>
            <a:pPr lvl="1"/>
            <a:r>
              <a:rPr lang="en-US" dirty="0" smtClean="0"/>
              <a:t>Email is often the preferred method to reach out to busy wholesale buyers </a:t>
            </a:r>
          </a:p>
          <a:p>
            <a:endParaRPr lang="en-US" dirty="0">
              <a:solidFill>
                <a:schemeClr val="bg1">
                  <a:lumMod val="95000"/>
                </a:schemeClr>
              </a:solidFill>
            </a:endParaRPr>
          </a:p>
        </p:txBody>
      </p:sp>
    </p:spTree>
  </p:cSld>
  <p:clrMapOvr>
    <a:masterClrMapping/>
  </p:clrMapOvr>
  <p:transition spd="slow">
    <p:wipe dir="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
            <a:ext cx="7086600" cy="1143000"/>
          </a:xfrm>
        </p:spPr>
        <p:txBody>
          <a:bodyPr/>
          <a:lstStyle/>
          <a:p>
            <a:r>
              <a:rPr lang="en-US" dirty="0" smtClean="0"/>
              <a:t>Supply</a:t>
            </a:r>
            <a:endParaRPr lang="en-US" dirty="0"/>
          </a:p>
        </p:txBody>
      </p:sp>
      <p:sp>
        <p:nvSpPr>
          <p:cNvPr id="3" name="Content Placeholder 2"/>
          <p:cNvSpPr>
            <a:spLocks noGrp="1"/>
          </p:cNvSpPr>
          <p:nvPr>
            <p:ph idx="1"/>
          </p:nvPr>
        </p:nvSpPr>
        <p:spPr>
          <a:xfrm>
            <a:off x="1219200" y="1371600"/>
            <a:ext cx="7315200" cy="4724400"/>
          </a:xfrm>
        </p:spPr>
        <p:txBody>
          <a:bodyPr>
            <a:normAutofit fontScale="92500" lnSpcReduction="10000"/>
          </a:bodyPr>
          <a:lstStyle/>
          <a:p>
            <a:pPr>
              <a:lnSpc>
                <a:spcPct val="90000"/>
              </a:lnSpc>
            </a:pPr>
            <a:r>
              <a:rPr lang="en-US" sz="3000" dirty="0" smtClean="0"/>
              <a:t>Consistent volume/availability of product is often cited by chefs as a barrier to purchasing locally</a:t>
            </a:r>
          </a:p>
          <a:p>
            <a:pPr lvl="1">
              <a:lnSpc>
                <a:spcPct val="90000"/>
              </a:lnSpc>
            </a:pPr>
            <a:r>
              <a:rPr lang="en-US" sz="2400" dirty="0" smtClean="0"/>
              <a:t>Providing exceptional service in the case of crop failures or other challenges helps strengthen the farmer-chef relationship</a:t>
            </a:r>
            <a:endParaRPr lang="en-US" sz="2600" dirty="0" smtClean="0"/>
          </a:p>
          <a:p>
            <a:pPr>
              <a:lnSpc>
                <a:spcPct val="90000"/>
              </a:lnSpc>
            </a:pPr>
            <a:r>
              <a:rPr lang="en-US" sz="3000" dirty="0" smtClean="0"/>
              <a:t>Producers should recognize different restaurant markets have different volume</a:t>
            </a:r>
            <a:r>
              <a:rPr lang="en-US" sz="3000" dirty="0"/>
              <a:t> </a:t>
            </a:r>
            <a:r>
              <a:rPr lang="en-US" sz="3000" dirty="0" smtClean="0"/>
              <a:t>needs</a:t>
            </a:r>
          </a:p>
          <a:p>
            <a:pPr lvl="1">
              <a:lnSpc>
                <a:spcPct val="90000"/>
              </a:lnSpc>
            </a:pPr>
            <a:r>
              <a:rPr lang="en-US" sz="2600" dirty="0" smtClean="0"/>
              <a:t>Chains</a:t>
            </a:r>
          </a:p>
          <a:p>
            <a:pPr lvl="1">
              <a:lnSpc>
                <a:spcPct val="90000"/>
              </a:lnSpc>
            </a:pPr>
            <a:r>
              <a:rPr lang="en-US" sz="2600" dirty="0" smtClean="0"/>
              <a:t>Independents</a:t>
            </a:r>
          </a:p>
          <a:p>
            <a:pPr lvl="1">
              <a:lnSpc>
                <a:spcPct val="90000"/>
              </a:lnSpc>
            </a:pPr>
            <a:r>
              <a:rPr lang="en-US" sz="2600" dirty="0" smtClean="0"/>
              <a:t>Caterers</a:t>
            </a:r>
          </a:p>
          <a:p>
            <a:pPr lvl="1">
              <a:lnSpc>
                <a:spcPct val="90000"/>
              </a:lnSpc>
            </a:pPr>
            <a:r>
              <a:rPr lang="en-US" sz="2600" dirty="0" smtClean="0"/>
              <a:t>Institutions</a:t>
            </a:r>
          </a:p>
          <a:p>
            <a:endParaRPr lang="en-US" dirty="0"/>
          </a:p>
        </p:txBody>
      </p:sp>
    </p:spTree>
  </p:cSld>
  <p:clrMapOvr>
    <a:masterClrMapping/>
  </p:clrMapOvr>
  <p:transition spd="slow">
    <p:wipe dir="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
          <p:cNvSpPr>
            <a:spLocks noGrp="1"/>
          </p:cNvSpPr>
          <p:nvPr>
            <p:ph idx="1"/>
          </p:nvPr>
        </p:nvSpPr>
        <p:spPr/>
        <p:txBody>
          <a:bodyPr>
            <a:normAutofit fontScale="92500" lnSpcReduction="10000"/>
          </a:bodyPr>
          <a:lstStyle/>
          <a:p>
            <a:pPr eaLnBrk="1" hangingPunct="1"/>
            <a:r>
              <a:rPr lang="en-US" smtClean="0"/>
              <a:t>Increasing demand for Local Foods</a:t>
            </a:r>
          </a:p>
          <a:p>
            <a:pPr lvl="1" eaLnBrk="1" hangingPunct="1"/>
            <a:r>
              <a:rPr lang="en-US" smtClean="0"/>
              <a:t>The drivers are many</a:t>
            </a:r>
          </a:p>
          <a:p>
            <a:pPr lvl="1" eaLnBrk="1" hangingPunct="1">
              <a:buFont typeface="Verdana" pitchFamily="34" charset="0"/>
              <a:buNone/>
            </a:pPr>
            <a:endParaRPr lang="en-US" smtClean="0"/>
          </a:p>
          <a:p>
            <a:pPr eaLnBrk="1" hangingPunct="1"/>
            <a:r>
              <a:rPr lang="en-US" smtClean="0"/>
              <a:t>Traditional supply channels for commercial buyers not Local</a:t>
            </a:r>
          </a:p>
          <a:p>
            <a:pPr lvl="1" eaLnBrk="1" hangingPunct="1"/>
            <a:r>
              <a:rPr lang="en-US" smtClean="0"/>
              <a:t>Buyers adapting to consumer demand, etc.</a:t>
            </a:r>
          </a:p>
          <a:p>
            <a:pPr lvl="1" eaLnBrk="1" hangingPunct="1">
              <a:buFont typeface="Verdana" pitchFamily="34" charset="0"/>
              <a:buNone/>
            </a:pPr>
            <a:endParaRPr lang="en-US" smtClean="0"/>
          </a:p>
          <a:p>
            <a:pPr eaLnBrk="1" hangingPunct="1"/>
            <a:r>
              <a:rPr lang="en-US" smtClean="0"/>
              <a:t>Resulting increased demand for Local Product at HIGH VOLUMES.</a:t>
            </a:r>
          </a:p>
          <a:p>
            <a:pPr eaLnBrk="1" hangingPunct="1">
              <a:buFont typeface="Wingdings 3" pitchFamily="18" charset="2"/>
              <a:buNone/>
            </a:pPr>
            <a:endParaRPr lang="en-US" smtClean="0"/>
          </a:p>
        </p:txBody>
      </p:sp>
      <p:sp>
        <p:nvSpPr>
          <p:cNvPr id="3" name="Title 2"/>
          <p:cNvSpPr>
            <a:spLocks noGrp="1"/>
          </p:cNvSpPr>
          <p:nvPr>
            <p:ph type="title"/>
          </p:nvPr>
        </p:nvSpPr>
        <p:spPr>
          <a:xfrm>
            <a:off x="914400" y="269632"/>
            <a:ext cx="7924800" cy="1143000"/>
          </a:xfrm>
        </p:spPr>
        <p:txBody>
          <a:bodyPr>
            <a:normAutofit/>
          </a:bodyPr>
          <a:lstStyle/>
          <a:p>
            <a:pPr eaLnBrk="1" fontAlgn="auto" hangingPunct="1">
              <a:spcAft>
                <a:spcPts val="0"/>
              </a:spcAft>
              <a:defRPr/>
            </a:pPr>
            <a:r>
              <a:rPr lang="en-US" sz="3600" dirty="0" smtClean="0"/>
              <a:t>The Changing Wholesale Environment</a:t>
            </a:r>
            <a:endParaRPr lang="en-US" sz="3600" dirty="0"/>
          </a:p>
        </p:txBody>
      </p:sp>
    </p:spTree>
  </p:cSld>
  <p:clrMapOvr>
    <a:masterClrMapping/>
  </p:clrMapOvr>
  <p:transition spd="slow">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
            <a:ext cx="7010400" cy="1143000"/>
          </a:xfrm>
        </p:spPr>
        <p:txBody>
          <a:bodyPr/>
          <a:lstStyle/>
          <a:p>
            <a:r>
              <a:rPr lang="en-US" dirty="0" smtClean="0"/>
              <a:t>Chef Expectations of Supply</a:t>
            </a:r>
            <a:endParaRPr lang="en-US" dirty="0"/>
          </a:p>
        </p:txBody>
      </p:sp>
      <p:sp>
        <p:nvSpPr>
          <p:cNvPr id="3" name="Content Placeholder 2"/>
          <p:cNvSpPr>
            <a:spLocks noGrp="1"/>
          </p:cNvSpPr>
          <p:nvPr>
            <p:ph idx="1"/>
          </p:nvPr>
        </p:nvSpPr>
        <p:spPr>
          <a:xfrm>
            <a:off x="1219200" y="1295400"/>
            <a:ext cx="7467600" cy="5257800"/>
          </a:xfrm>
        </p:spPr>
        <p:txBody>
          <a:bodyPr>
            <a:noAutofit/>
          </a:bodyPr>
          <a:lstStyle/>
          <a:p>
            <a:pPr>
              <a:lnSpc>
                <a:spcPct val="120000"/>
              </a:lnSpc>
              <a:spcBef>
                <a:spcPts val="0"/>
              </a:spcBef>
            </a:pPr>
            <a:r>
              <a:rPr lang="en-US" sz="2400" dirty="0" smtClean="0"/>
              <a:t>Most restaurants are interested in purchasing locally, but have experienced challenges in </a:t>
            </a:r>
            <a:r>
              <a:rPr lang="en-US" sz="2400" b="1" dirty="0" smtClean="0"/>
              <a:t>product consistency </a:t>
            </a:r>
            <a:r>
              <a:rPr lang="en-US" sz="2400" dirty="0" smtClean="0"/>
              <a:t>or </a:t>
            </a:r>
            <a:r>
              <a:rPr lang="en-US" sz="2400" b="1" dirty="0" smtClean="0"/>
              <a:t>volume</a:t>
            </a:r>
          </a:p>
          <a:p>
            <a:pPr>
              <a:lnSpc>
                <a:spcPct val="120000"/>
              </a:lnSpc>
              <a:spcBef>
                <a:spcPts val="0"/>
              </a:spcBef>
            </a:pPr>
            <a:r>
              <a:rPr lang="en-US" sz="2400" dirty="0" smtClean="0"/>
              <a:t>Steady, </a:t>
            </a:r>
            <a:r>
              <a:rPr lang="en-US" sz="2400" b="1" dirty="0" smtClean="0"/>
              <a:t>clear communication regarding changes </a:t>
            </a:r>
            <a:r>
              <a:rPr lang="en-US" sz="2400" dirty="0" smtClean="0"/>
              <a:t>in product volume or quality are key to managing supply issues</a:t>
            </a:r>
          </a:p>
          <a:p>
            <a:pPr>
              <a:lnSpc>
                <a:spcPct val="80000"/>
              </a:lnSpc>
            </a:pPr>
            <a:endParaRPr lang="en-US" sz="2400" dirty="0" smtClean="0"/>
          </a:p>
          <a:p>
            <a:pPr>
              <a:lnSpc>
                <a:spcPct val="120000"/>
              </a:lnSpc>
              <a:spcBef>
                <a:spcPts val="0"/>
              </a:spcBef>
              <a:buNone/>
            </a:pPr>
            <a:r>
              <a:rPr lang="en-US" sz="2400" i="1" dirty="0" smtClean="0"/>
              <a:t>“Volume is our biggest issue.”</a:t>
            </a:r>
          </a:p>
          <a:p>
            <a:pPr>
              <a:lnSpc>
                <a:spcPct val="120000"/>
              </a:lnSpc>
              <a:spcBef>
                <a:spcPts val="0"/>
              </a:spcBef>
              <a:buNone/>
            </a:pPr>
            <a:r>
              <a:rPr lang="en-US" sz="2400" i="1" dirty="0" smtClean="0"/>
              <a:t>“I’m used to being able to go online and select the products I want.  If I can do that for local product…all the better.”</a:t>
            </a:r>
          </a:p>
        </p:txBody>
      </p:sp>
    </p:spTree>
  </p:cSld>
  <p:clrMapOvr>
    <a:masterClrMapping/>
  </p:clrMapOvr>
  <p:transition spd="slow">
    <p:wipe dir="d"/>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924800" cy="1143000"/>
          </a:xfrm>
        </p:spPr>
        <p:txBody>
          <a:bodyPr>
            <a:normAutofit fontScale="90000"/>
          </a:bodyPr>
          <a:lstStyle/>
          <a:p>
            <a:r>
              <a:rPr lang="en-US" dirty="0" smtClean="0"/>
              <a:t>Best Marketing Practices:  Supply</a:t>
            </a:r>
            <a:endParaRPr lang="en-US" dirty="0"/>
          </a:p>
        </p:txBody>
      </p:sp>
      <p:sp>
        <p:nvSpPr>
          <p:cNvPr id="3" name="Content Placeholder 2"/>
          <p:cNvSpPr>
            <a:spLocks noGrp="1"/>
          </p:cNvSpPr>
          <p:nvPr>
            <p:ph idx="1"/>
          </p:nvPr>
        </p:nvSpPr>
        <p:spPr>
          <a:xfrm>
            <a:off x="1066800" y="914400"/>
            <a:ext cx="7315200" cy="5029200"/>
          </a:xfrm>
        </p:spPr>
        <p:txBody>
          <a:bodyPr>
            <a:normAutofit fontScale="85000" lnSpcReduction="20000"/>
          </a:bodyPr>
          <a:lstStyle/>
          <a:p>
            <a:pPr>
              <a:buFont typeface="Wingdings" pitchFamily="2" charset="2"/>
              <a:buChar char="q"/>
            </a:pPr>
            <a:r>
              <a:rPr lang="en-US" dirty="0" smtClean="0"/>
              <a:t>I </a:t>
            </a:r>
            <a:r>
              <a:rPr lang="en-US" b="1" dirty="0" smtClean="0"/>
              <a:t>have spoken with chef clients </a:t>
            </a:r>
            <a:r>
              <a:rPr lang="en-US" dirty="0" smtClean="0"/>
              <a:t>before my crop is in to talk about crop availability and their volume needs</a:t>
            </a:r>
          </a:p>
          <a:p>
            <a:pPr>
              <a:buFont typeface="Wingdings" pitchFamily="2" charset="2"/>
              <a:buChar char="q"/>
            </a:pPr>
            <a:r>
              <a:rPr lang="en-US" dirty="0" smtClean="0"/>
              <a:t>I </a:t>
            </a:r>
            <a:r>
              <a:rPr lang="en-US" b="1" dirty="0" smtClean="0"/>
              <a:t>have explained what varieties or types of products I offer</a:t>
            </a:r>
            <a:r>
              <a:rPr lang="en-US" dirty="0" smtClean="0"/>
              <a:t>, and have invited chefs into conversations about new product possibilities before the season</a:t>
            </a:r>
          </a:p>
          <a:p>
            <a:pPr>
              <a:buFont typeface="Wingdings" pitchFamily="2" charset="2"/>
              <a:buChar char="q"/>
            </a:pPr>
            <a:r>
              <a:rPr lang="en-US" dirty="0" smtClean="0"/>
              <a:t>I </a:t>
            </a:r>
            <a:r>
              <a:rPr lang="en-US" b="1" dirty="0" smtClean="0"/>
              <a:t>have a regular price and availability list available </a:t>
            </a:r>
            <a:r>
              <a:rPr lang="en-US" dirty="0" smtClean="0"/>
              <a:t>for restaurants</a:t>
            </a:r>
          </a:p>
          <a:p>
            <a:pPr>
              <a:buFont typeface="Wingdings" pitchFamily="2" charset="2"/>
              <a:buChar char="q"/>
            </a:pPr>
            <a:r>
              <a:rPr lang="en-US" dirty="0" smtClean="0"/>
              <a:t>I </a:t>
            </a:r>
            <a:r>
              <a:rPr lang="en-US" b="1" dirty="0" smtClean="0"/>
              <a:t>have identified the best way to reach my chef customers</a:t>
            </a:r>
            <a:r>
              <a:rPr lang="en-US" dirty="0" smtClean="0"/>
              <a:t> directly</a:t>
            </a:r>
          </a:p>
          <a:p>
            <a:pPr>
              <a:buFont typeface="Wingdings" pitchFamily="2" charset="2"/>
              <a:buChar char="q"/>
            </a:pPr>
            <a:r>
              <a:rPr lang="en-US" dirty="0" smtClean="0"/>
              <a:t>I </a:t>
            </a:r>
            <a:r>
              <a:rPr lang="en-US" b="1" dirty="0" smtClean="0"/>
              <a:t>am exploring season extension </a:t>
            </a:r>
            <a:r>
              <a:rPr lang="en-US" dirty="0" smtClean="0"/>
              <a:t>and other production options that allow me to increase volume of products supplied</a:t>
            </a:r>
          </a:p>
        </p:txBody>
      </p:sp>
    </p:spTree>
  </p:cSld>
  <p:clrMapOvr>
    <a:masterClrMapping/>
  </p:clrMapOvr>
  <p:transition spd="slow">
    <p:wipe dir="d"/>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152400"/>
            <a:ext cx="5791200" cy="1143000"/>
          </a:xfrm>
        </p:spPr>
        <p:txBody>
          <a:bodyPr>
            <a:normAutofit/>
          </a:bodyPr>
          <a:lstStyle/>
          <a:p>
            <a:r>
              <a:rPr lang="en-US" dirty="0" err="1" smtClean="0"/>
              <a:t>MarketReady</a:t>
            </a:r>
            <a:r>
              <a:rPr lang="en-US" dirty="0" smtClean="0"/>
              <a:t> Module</a:t>
            </a:r>
            <a:endParaRPr lang="en-US" dirty="0"/>
          </a:p>
        </p:txBody>
      </p:sp>
      <p:sp>
        <p:nvSpPr>
          <p:cNvPr id="3" name="Content Placeholder 2"/>
          <p:cNvSpPr>
            <a:spLocks noGrp="1"/>
          </p:cNvSpPr>
          <p:nvPr>
            <p:ph idx="1"/>
          </p:nvPr>
        </p:nvSpPr>
        <p:spPr>
          <a:xfrm>
            <a:off x="1219200" y="1295400"/>
            <a:ext cx="7315200" cy="5257800"/>
          </a:xfrm>
        </p:spPr>
        <p:txBody>
          <a:bodyPr>
            <a:normAutofit fontScale="85000" lnSpcReduction="20000"/>
          </a:bodyPr>
          <a:lstStyle/>
          <a:p>
            <a:r>
              <a:rPr lang="en-US" b="1" dirty="0" smtClean="0"/>
              <a:t>Communication &amp; Relationship Building </a:t>
            </a:r>
          </a:p>
          <a:p>
            <a:r>
              <a:rPr lang="en-US" b="1" dirty="0" smtClean="0"/>
              <a:t>Packaging </a:t>
            </a:r>
          </a:p>
          <a:p>
            <a:r>
              <a:rPr lang="en-US" b="1" dirty="0" smtClean="0"/>
              <a:t>Labeling</a:t>
            </a:r>
          </a:p>
          <a:p>
            <a:r>
              <a:rPr lang="en-US" b="1" dirty="0" smtClean="0"/>
              <a:t>Pricing</a:t>
            </a:r>
          </a:p>
          <a:p>
            <a:r>
              <a:rPr lang="en-US" b="1" dirty="0" smtClean="0"/>
              <a:t>Supply</a:t>
            </a:r>
          </a:p>
          <a:p>
            <a:r>
              <a:rPr lang="en-US" sz="3600" b="1" dirty="0" smtClean="0">
                <a:solidFill>
                  <a:srgbClr val="0070C0"/>
                </a:solidFill>
                <a:effectLst>
                  <a:outerShdw blurRad="38100" dist="38100" dir="2700000" algn="tl">
                    <a:srgbClr val="C0C0C0"/>
                  </a:outerShdw>
                </a:effectLst>
              </a:rPr>
              <a:t>Delivery</a:t>
            </a:r>
          </a:p>
          <a:p>
            <a:r>
              <a:rPr lang="en-US" b="1" dirty="0" smtClean="0"/>
              <a:t>Invoicing</a:t>
            </a:r>
          </a:p>
          <a:p>
            <a:r>
              <a:rPr lang="en-US" b="1" dirty="0" smtClean="0"/>
              <a:t>Insurance</a:t>
            </a:r>
          </a:p>
          <a:p>
            <a:r>
              <a:rPr lang="en-US" b="1" dirty="0" smtClean="0"/>
              <a:t>Quality Assurance, Audits &amp; Certifications</a:t>
            </a:r>
          </a:p>
          <a:p>
            <a:r>
              <a:rPr lang="en-US" b="1" dirty="0" smtClean="0"/>
              <a:t>Satisfaction Guarantee</a:t>
            </a:r>
          </a:p>
          <a:p>
            <a:r>
              <a:rPr lang="en-US" b="1" dirty="0" smtClean="0"/>
              <a:t>Marketing – An ongoing process</a:t>
            </a:r>
          </a:p>
          <a:p>
            <a:r>
              <a:rPr lang="en-US" b="1" dirty="0" smtClean="0"/>
              <a:t>Local Products for Local Markets</a:t>
            </a:r>
          </a:p>
          <a:p>
            <a:endParaRPr lang="en-US" dirty="0">
              <a:solidFill>
                <a:schemeClr val="bg1">
                  <a:lumMod val="95000"/>
                </a:schemeClr>
              </a:solidFill>
            </a:endParaRPr>
          </a:p>
        </p:txBody>
      </p:sp>
      <p:pic>
        <p:nvPicPr>
          <p:cNvPr id="30722" name="Picture 2" descr="http://www.fantasticflyers.co.uk/Images/Delivery.jpg"/>
          <p:cNvPicPr>
            <a:picLocks noChangeAspect="1" noChangeArrowheads="1"/>
          </p:cNvPicPr>
          <p:nvPr/>
        </p:nvPicPr>
        <p:blipFill>
          <a:blip r:embed="rId2" cstate="print"/>
          <a:srcRect/>
          <a:stretch>
            <a:fillRect/>
          </a:stretch>
        </p:blipFill>
        <p:spPr bwMode="auto">
          <a:xfrm>
            <a:off x="4686378" y="1981200"/>
            <a:ext cx="3467021" cy="2590800"/>
          </a:xfrm>
          <a:prstGeom prst="rect">
            <a:avLst/>
          </a:prstGeom>
          <a:noFill/>
        </p:spPr>
      </p:pic>
      <p:pic>
        <p:nvPicPr>
          <p:cNvPr id="6" name="Picture 5" descr="MarketReady TM-2.jpg"/>
          <p:cNvPicPr>
            <a:picLocks noChangeAspect="1"/>
          </p:cNvPicPr>
          <p:nvPr/>
        </p:nvPicPr>
        <p:blipFill>
          <a:blip r:embed="rId3" cstate="print"/>
          <a:srcRect/>
          <a:stretch>
            <a:fillRect/>
          </a:stretch>
        </p:blipFill>
        <p:spPr>
          <a:xfrm>
            <a:off x="685800" y="304800"/>
            <a:ext cx="1752601" cy="919904"/>
          </a:xfrm>
          <a:prstGeom prst="rect">
            <a:avLst/>
          </a:prstGeom>
        </p:spPr>
      </p:pic>
    </p:spTree>
  </p:cSld>
  <p:clrMapOvr>
    <a:masterClrMapping/>
  </p:clrMapOvr>
  <p:transition spd="slow">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6498" name="Picture 2"/>
          <p:cNvPicPr>
            <a:picLocks noChangeAspect="1" noChangeArrowheads="1"/>
          </p:cNvPicPr>
          <p:nvPr/>
        </p:nvPicPr>
        <p:blipFill>
          <a:blip r:embed="rId2" cstate="print"/>
          <a:srcRect/>
          <a:stretch>
            <a:fillRect/>
          </a:stretch>
        </p:blipFill>
        <p:spPr bwMode="auto">
          <a:xfrm>
            <a:off x="621323" y="76200"/>
            <a:ext cx="8302829" cy="5644729"/>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438400" y="152400"/>
            <a:ext cx="6705600" cy="1143000"/>
          </a:xfrm>
        </p:spPr>
        <p:txBody>
          <a:bodyPr>
            <a:normAutofit/>
          </a:bodyPr>
          <a:lstStyle/>
          <a:p>
            <a:r>
              <a:rPr lang="en-US" dirty="0" smtClean="0"/>
              <a:t>Delivery</a:t>
            </a:r>
            <a:endParaRPr lang="en-US" dirty="0"/>
          </a:p>
        </p:txBody>
      </p:sp>
      <p:pic>
        <p:nvPicPr>
          <p:cNvPr id="9" name="Picture 2" descr="C:\Documents and Settings\twoods\Desktop\Jim\My Pictures\Blueberry &amp; Fairview auction Pics\State Car Loaded.jpg"/>
          <p:cNvPicPr>
            <a:picLocks noChangeAspect="1" noChangeArrowheads="1"/>
          </p:cNvPicPr>
          <p:nvPr/>
        </p:nvPicPr>
        <p:blipFill>
          <a:blip r:embed="rId2" cstate="print"/>
          <a:srcRect/>
          <a:stretch>
            <a:fillRect/>
          </a:stretch>
        </p:blipFill>
        <p:spPr bwMode="auto">
          <a:xfrm>
            <a:off x="889000" y="1295400"/>
            <a:ext cx="3454400" cy="2590800"/>
          </a:xfrm>
          <a:prstGeom prst="rect">
            <a:avLst/>
          </a:prstGeom>
          <a:noFill/>
          <a:ln w="19050">
            <a:solidFill>
              <a:schemeClr val="tx1"/>
            </a:solidFill>
            <a:miter lim="800000"/>
            <a:headEnd/>
            <a:tailEnd/>
          </a:ln>
        </p:spPr>
      </p:pic>
      <p:pic>
        <p:nvPicPr>
          <p:cNvPr id="10" name="Picture 4" descr="agribusiness 030"/>
          <p:cNvPicPr>
            <a:picLocks noChangeAspect="1" noChangeArrowheads="1"/>
          </p:cNvPicPr>
          <p:nvPr/>
        </p:nvPicPr>
        <p:blipFill>
          <a:blip r:embed="rId3" cstate="print"/>
          <a:srcRect/>
          <a:stretch>
            <a:fillRect/>
          </a:stretch>
        </p:blipFill>
        <p:spPr bwMode="auto">
          <a:xfrm>
            <a:off x="4876800" y="2667000"/>
            <a:ext cx="3851672" cy="2888307"/>
          </a:xfrm>
          <a:prstGeom prst="rect">
            <a:avLst/>
          </a:prstGeom>
          <a:noFill/>
          <a:ln w="28575">
            <a:solidFill>
              <a:srgbClr val="000000"/>
            </a:solidFill>
            <a:miter lim="800000"/>
            <a:headEnd/>
            <a:tailEnd/>
          </a:ln>
        </p:spPr>
      </p:pic>
    </p:spTree>
  </p:cSld>
  <p:clrMapOvr>
    <a:masterClrMapping/>
  </p:clrMapOvr>
  <p:transition spd="slow">
    <p:wipe dir="d"/>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152400"/>
            <a:ext cx="6172200" cy="1143000"/>
          </a:xfrm>
        </p:spPr>
        <p:txBody>
          <a:bodyPr>
            <a:normAutofit/>
          </a:bodyPr>
          <a:lstStyle/>
          <a:p>
            <a:r>
              <a:rPr lang="en-US" dirty="0" err="1" smtClean="0"/>
              <a:t>MarketReady</a:t>
            </a:r>
            <a:r>
              <a:rPr lang="en-US" dirty="0" smtClean="0"/>
              <a:t> Module</a:t>
            </a:r>
            <a:endParaRPr lang="en-US" dirty="0"/>
          </a:p>
        </p:txBody>
      </p:sp>
      <p:sp>
        <p:nvSpPr>
          <p:cNvPr id="3" name="Content Placeholder 2"/>
          <p:cNvSpPr>
            <a:spLocks noGrp="1"/>
          </p:cNvSpPr>
          <p:nvPr>
            <p:ph idx="1"/>
          </p:nvPr>
        </p:nvSpPr>
        <p:spPr>
          <a:xfrm>
            <a:off x="1219200" y="1295400"/>
            <a:ext cx="7315200" cy="5257800"/>
          </a:xfrm>
        </p:spPr>
        <p:txBody>
          <a:bodyPr>
            <a:normAutofit fontScale="85000" lnSpcReduction="20000"/>
          </a:bodyPr>
          <a:lstStyle/>
          <a:p>
            <a:r>
              <a:rPr lang="en-US" b="1" dirty="0" smtClean="0"/>
              <a:t>Communication &amp; Relationship Building </a:t>
            </a:r>
          </a:p>
          <a:p>
            <a:r>
              <a:rPr lang="en-US" b="1" dirty="0" smtClean="0"/>
              <a:t>Packaging </a:t>
            </a:r>
          </a:p>
          <a:p>
            <a:r>
              <a:rPr lang="en-US" b="1" dirty="0" smtClean="0"/>
              <a:t>Labeling</a:t>
            </a:r>
          </a:p>
          <a:p>
            <a:r>
              <a:rPr lang="en-US" b="1" dirty="0" smtClean="0"/>
              <a:t>Pricing</a:t>
            </a:r>
          </a:p>
          <a:p>
            <a:r>
              <a:rPr lang="en-US" b="1" dirty="0" smtClean="0"/>
              <a:t>Supply</a:t>
            </a:r>
          </a:p>
          <a:p>
            <a:r>
              <a:rPr lang="en-US" b="1" dirty="0" smtClean="0"/>
              <a:t>Delivery</a:t>
            </a:r>
            <a:endParaRPr lang="en-US" b="1" dirty="0" smtClean="0">
              <a:effectLst>
                <a:outerShdw blurRad="38100" dist="38100" dir="2700000" algn="tl">
                  <a:srgbClr val="C0C0C0"/>
                </a:outerShdw>
              </a:effectLst>
            </a:endParaRPr>
          </a:p>
          <a:p>
            <a:r>
              <a:rPr lang="en-US" sz="3600" b="1" dirty="0" smtClean="0">
                <a:solidFill>
                  <a:srgbClr val="0070C0"/>
                </a:solidFill>
                <a:effectLst>
                  <a:outerShdw blurRad="38100" dist="38100" dir="2700000" algn="tl">
                    <a:srgbClr val="C0C0C0"/>
                  </a:outerShdw>
                </a:effectLst>
              </a:rPr>
              <a:t>Invoicing</a:t>
            </a:r>
            <a:endParaRPr lang="en-US" sz="3600" b="1" dirty="0" smtClean="0">
              <a:solidFill>
                <a:srgbClr val="0070C0"/>
              </a:solidFill>
            </a:endParaRPr>
          </a:p>
          <a:p>
            <a:r>
              <a:rPr lang="en-US" b="1" dirty="0" smtClean="0"/>
              <a:t>Insurance</a:t>
            </a:r>
          </a:p>
          <a:p>
            <a:r>
              <a:rPr lang="en-US" b="1" dirty="0" smtClean="0"/>
              <a:t>Quality Assurance, Audits &amp; Certifications</a:t>
            </a:r>
          </a:p>
          <a:p>
            <a:r>
              <a:rPr lang="en-US" b="1" dirty="0" smtClean="0"/>
              <a:t>Satisfaction Guarantee</a:t>
            </a:r>
          </a:p>
          <a:p>
            <a:r>
              <a:rPr lang="en-US" b="1" dirty="0" smtClean="0"/>
              <a:t>Marketing – An ongoing process</a:t>
            </a:r>
          </a:p>
          <a:p>
            <a:r>
              <a:rPr lang="en-US" b="1" dirty="0" smtClean="0"/>
              <a:t>Local Products for Local Markets</a:t>
            </a:r>
          </a:p>
          <a:p>
            <a:endParaRPr lang="en-US" dirty="0">
              <a:solidFill>
                <a:schemeClr val="bg1">
                  <a:lumMod val="95000"/>
                </a:schemeClr>
              </a:solidFill>
            </a:endParaRPr>
          </a:p>
        </p:txBody>
      </p:sp>
      <p:pic>
        <p:nvPicPr>
          <p:cNvPr id="27650" name="Picture 2" descr="http://www.inflowinventory.com/Blog/wp-content/uploads/2008/05/istock_000001915694xsmall.jpg"/>
          <p:cNvPicPr>
            <a:picLocks noChangeAspect="1" noChangeArrowheads="1"/>
          </p:cNvPicPr>
          <p:nvPr/>
        </p:nvPicPr>
        <p:blipFill>
          <a:blip r:embed="rId2" cstate="print"/>
          <a:srcRect/>
          <a:stretch>
            <a:fillRect/>
          </a:stretch>
        </p:blipFill>
        <p:spPr bwMode="auto">
          <a:xfrm>
            <a:off x="5475592" y="1981201"/>
            <a:ext cx="1534808" cy="2285999"/>
          </a:xfrm>
          <a:prstGeom prst="rect">
            <a:avLst/>
          </a:prstGeom>
          <a:noFill/>
        </p:spPr>
      </p:pic>
      <p:pic>
        <p:nvPicPr>
          <p:cNvPr id="6" name="Picture 5" descr="MarketReady TM-2.jpg"/>
          <p:cNvPicPr>
            <a:picLocks noChangeAspect="1"/>
          </p:cNvPicPr>
          <p:nvPr/>
        </p:nvPicPr>
        <p:blipFill>
          <a:blip r:embed="rId3" cstate="print"/>
          <a:srcRect/>
          <a:stretch>
            <a:fillRect/>
          </a:stretch>
        </p:blipFill>
        <p:spPr>
          <a:xfrm>
            <a:off x="762000" y="186020"/>
            <a:ext cx="1752601" cy="919904"/>
          </a:xfrm>
          <a:prstGeom prst="rect">
            <a:avLst/>
          </a:prstGeom>
        </p:spPr>
      </p:pic>
    </p:spTree>
  </p:cSld>
  <p:clrMapOvr>
    <a:masterClrMapping/>
  </p:clrMapOvr>
  <p:transition spd="slow">
    <p:wipe dir="d"/>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
            <a:ext cx="7086600" cy="1143000"/>
          </a:xfrm>
        </p:spPr>
        <p:txBody>
          <a:bodyPr/>
          <a:lstStyle/>
          <a:p>
            <a:r>
              <a:rPr lang="en-US" dirty="0" smtClean="0"/>
              <a:t>Invoices and Records</a:t>
            </a:r>
            <a:endParaRPr lang="en-US" dirty="0"/>
          </a:p>
        </p:txBody>
      </p:sp>
      <p:sp>
        <p:nvSpPr>
          <p:cNvPr id="3" name="Content Placeholder 2"/>
          <p:cNvSpPr>
            <a:spLocks noGrp="1"/>
          </p:cNvSpPr>
          <p:nvPr>
            <p:ph idx="1"/>
          </p:nvPr>
        </p:nvSpPr>
        <p:spPr>
          <a:xfrm>
            <a:off x="1371600" y="1371600"/>
            <a:ext cx="3200400" cy="4525963"/>
          </a:xfrm>
        </p:spPr>
        <p:txBody>
          <a:bodyPr>
            <a:normAutofit fontScale="77500" lnSpcReduction="20000"/>
          </a:bodyPr>
          <a:lstStyle/>
          <a:p>
            <a:pPr>
              <a:buNone/>
            </a:pPr>
            <a:r>
              <a:rPr lang="en-US" b="1" dirty="0" smtClean="0"/>
              <a:t>Tracking Invoices</a:t>
            </a:r>
          </a:p>
          <a:p>
            <a:pPr>
              <a:buFontTx/>
              <a:buChar char="•"/>
            </a:pPr>
            <a:r>
              <a:rPr lang="en-US" dirty="0" smtClean="0"/>
              <a:t>Save computerized documents in a word processing or other document file</a:t>
            </a:r>
          </a:p>
          <a:p>
            <a:pPr>
              <a:buFontTx/>
              <a:buChar char="•"/>
            </a:pPr>
            <a:r>
              <a:rPr lang="en-US" dirty="0" smtClean="0"/>
              <a:t>Use an accounting software package to track all accounts</a:t>
            </a:r>
          </a:p>
          <a:p>
            <a:pPr>
              <a:buFontTx/>
              <a:buChar char="•"/>
            </a:pPr>
            <a:r>
              <a:rPr lang="en-US" dirty="0" smtClean="0"/>
              <a:t>Use a simple invoice book with duplicate copies</a:t>
            </a:r>
          </a:p>
          <a:p>
            <a:endParaRPr lang="en-US" dirty="0"/>
          </a:p>
        </p:txBody>
      </p:sp>
      <p:pic>
        <p:nvPicPr>
          <p:cNvPr id="4" name="Picture 4" descr="Small Invoice Book.JPG"/>
          <p:cNvPicPr>
            <a:picLocks noChangeAspect="1"/>
          </p:cNvPicPr>
          <p:nvPr/>
        </p:nvPicPr>
        <p:blipFill>
          <a:blip r:embed="rId2" cstate="print"/>
          <a:srcRect r="-533" b="4256"/>
          <a:stretch>
            <a:fillRect/>
          </a:stretch>
        </p:blipFill>
        <p:spPr bwMode="auto">
          <a:xfrm>
            <a:off x="5334000" y="1752600"/>
            <a:ext cx="3200400" cy="2285619"/>
          </a:xfrm>
          <a:prstGeom prst="rect">
            <a:avLst/>
          </a:prstGeom>
          <a:noFill/>
          <a:ln w="9525">
            <a:noFill/>
            <a:miter lim="800000"/>
            <a:headEnd/>
            <a:tailEnd/>
          </a:ln>
        </p:spPr>
      </p:pic>
      <p:sp>
        <p:nvSpPr>
          <p:cNvPr id="5" name="Rectangle 4"/>
          <p:cNvSpPr/>
          <p:nvPr/>
        </p:nvSpPr>
        <p:spPr>
          <a:xfrm>
            <a:off x="2590800" y="5105400"/>
            <a:ext cx="4572000" cy="1138773"/>
          </a:xfrm>
          <a:prstGeom prst="rect">
            <a:avLst/>
          </a:prstGeom>
        </p:spPr>
        <p:txBody>
          <a:bodyPr>
            <a:spAutoFit/>
          </a:bodyPr>
          <a:lstStyle/>
          <a:p>
            <a:pPr eaLnBrk="0" hangingPunct="0"/>
            <a:r>
              <a:rPr lang="en-US" i="1" dirty="0" smtClean="0"/>
              <a:t>“I keep it simple—just the little invoice book I bought at </a:t>
            </a:r>
            <a:r>
              <a:rPr lang="en-US" i="1" dirty="0" err="1" smtClean="0"/>
              <a:t>Walmart</a:t>
            </a:r>
            <a:r>
              <a:rPr lang="en-US" i="1" dirty="0" smtClean="0"/>
              <a:t>.”</a:t>
            </a:r>
          </a:p>
          <a:p>
            <a:pPr eaLnBrk="0" hangingPunct="0"/>
            <a:r>
              <a:rPr lang="en-US" sz="1600" dirty="0" smtClean="0"/>
              <a:t>David </a:t>
            </a:r>
            <a:r>
              <a:rPr lang="en-US" sz="1600" dirty="0" err="1" smtClean="0"/>
              <a:t>Dedert</a:t>
            </a:r>
            <a:r>
              <a:rPr lang="en-US" sz="1600" dirty="0" smtClean="0"/>
              <a:t>, Quincy, IL</a:t>
            </a:r>
          </a:p>
          <a:p>
            <a:pPr eaLnBrk="0" hangingPunct="0"/>
            <a:r>
              <a:rPr lang="en-US" sz="1600" dirty="0" smtClean="0"/>
              <a:t>   Sells pork directly to local country club</a:t>
            </a:r>
            <a:endParaRPr lang="en-US" sz="1600" dirty="0"/>
          </a:p>
        </p:txBody>
      </p:sp>
    </p:spTree>
  </p:cSld>
  <p:clrMapOvr>
    <a:masterClrMapping/>
  </p:clrMapOvr>
  <p:transition spd="slow">
    <p:wipe dir="d"/>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
            <a:ext cx="7086600" cy="1143000"/>
          </a:xfrm>
        </p:spPr>
        <p:txBody>
          <a:bodyPr/>
          <a:lstStyle/>
          <a:p>
            <a:r>
              <a:rPr lang="en-US" dirty="0" smtClean="0"/>
              <a:t>Invoicing</a:t>
            </a:r>
            <a:endParaRPr lang="en-US" dirty="0"/>
          </a:p>
        </p:txBody>
      </p:sp>
      <p:sp>
        <p:nvSpPr>
          <p:cNvPr id="3" name="Content Placeholder 2"/>
          <p:cNvSpPr>
            <a:spLocks noGrp="1"/>
          </p:cNvSpPr>
          <p:nvPr>
            <p:ph idx="1"/>
          </p:nvPr>
        </p:nvSpPr>
        <p:spPr>
          <a:xfrm>
            <a:off x="5715000" y="1371600"/>
            <a:ext cx="2895600" cy="4419600"/>
          </a:xfrm>
        </p:spPr>
        <p:txBody>
          <a:bodyPr>
            <a:normAutofit fontScale="77500" lnSpcReduction="20000"/>
          </a:bodyPr>
          <a:lstStyle/>
          <a:p>
            <a:pPr>
              <a:buNone/>
            </a:pPr>
            <a:r>
              <a:rPr lang="en-US" dirty="0" smtClean="0"/>
              <a:t>“I want an 8 ½” x 11” piece of paper with the grower’s name, address, phone number, the product, how much it weighed and how much it cost.  That’s it.”</a:t>
            </a:r>
          </a:p>
          <a:p>
            <a:pPr>
              <a:buNone/>
            </a:pPr>
            <a:endParaRPr lang="en-US" sz="2900" dirty="0" smtClean="0"/>
          </a:p>
          <a:p>
            <a:pPr>
              <a:buNone/>
            </a:pPr>
            <a:r>
              <a:rPr lang="en-US" sz="2900" dirty="0" smtClean="0"/>
              <a:t>--</a:t>
            </a:r>
            <a:r>
              <a:rPr lang="en-US" sz="2600" dirty="0" smtClean="0"/>
              <a:t>Jeff Newman, Executive Chef, Boone Tavern Inn, Berea, KY</a:t>
            </a:r>
            <a:endParaRPr lang="en-US" sz="2900" dirty="0" smtClean="0"/>
          </a:p>
          <a:p>
            <a:endParaRPr lang="en-US" dirty="0"/>
          </a:p>
        </p:txBody>
      </p:sp>
      <p:pic>
        <p:nvPicPr>
          <p:cNvPr id="4" name="Content Placeholder 3" descr="Bowling Dining Room-Fine Dining-Boone Tavern, Berea, KY.JPG"/>
          <p:cNvPicPr>
            <a:picLocks noChangeAspect="1"/>
          </p:cNvPicPr>
          <p:nvPr/>
        </p:nvPicPr>
        <p:blipFill>
          <a:blip r:embed="rId2" cstate="print"/>
          <a:srcRect/>
          <a:stretch>
            <a:fillRect/>
          </a:stretch>
        </p:blipFill>
        <p:spPr bwMode="auto">
          <a:xfrm>
            <a:off x="1295400" y="1371600"/>
            <a:ext cx="3711086" cy="3352800"/>
          </a:xfrm>
          <a:prstGeom prst="rect">
            <a:avLst/>
          </a:prstGeom>
          <a:noFill/>
          <a:ln w="9525">
            <a:noFill/>
            <a:miter lim="800000"/>
            <a:headEnd/>
            <a:tailEnd/>
          </a:ln>
        </p:spPr>
      </p:pic>
    </p:spTree>
  </p:cSld>
  <p:clrMapOvr>
    <a:masterClrMapping/>
  </p:clrMapOvr>
  <p:transition spd="slow">
    <p:wipe dir="d"/>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
            <a:ext cx="7086600" cy="1143000"/>
          </a:xfrm>
        </p:spPr>
        <p:txBody>
          <a:bodyPr/>
          <a:lstStyle/>
          <a:p>
            <a:r>
              <a:rPr lang="en-US" dirty="0" smtClean="0"/>
              <a:t>Invoicing and Records</a:t>
            </a:r>
            <a:endParaRPr lang="en-US" dirty="0"/>
          </a:p>
        </p:txBody>
      </p:sp>
      <p:sp>
        <p:nvSpPr>
          <p:cNvPr id="3" name="Content Placeholder 2"/>
          <p:cNvSpPr>
            <a:spLocks noGrp="1"/>
          </p:cNvSpPr>
          <p:nvPr>
            <p:ph idx="1"/>
          </p:nvPr>
        </p:nvSpPr>
        <p:spPr>
          <a:xfrm>
            <a:off x="1143000" y="1295400"/>
            <a:ext cx="7543800" cy="4876800"/>
          </a:xfrm>
        </p:spPr>
        <p:txBody>
          <a:bodyPr/>
          <a:lstStyle/>
          <a:p>
            <a:pPr>
              <a:buNone/>
            </a:pPr>
            <a:r>
              <a:rPr lang="en-US" sz="2800" dirty="0" smtClean="0"/>
              <a:t>“Inherently, you cannot trust chefs and restaurants to keep track of anything.”</a:t>
            </a:r>
          </a:p>
          <a:p>
            <a:pPr lvl="1">
              <a:buFontTx/>
              <a:buNone/>
            </a:pPr>
            <a:r>
              <a:rPr lang="en-US" sz="2400" dirty="0" smtClean="0"/>
              <a:t>	--Chef Will Gilson, Garden at the Cellar, Cambridge, Massachusetts</a:t>
            </a:r>
          </a:p>
          <a:p>
            <a:r>
              <a:rPr lang="en-US" sz="2800" dirty="0" smtClean="0"/>
              <a:t>Keep duplicates of your </a:t>
            </a:r>
            <a:r>
              <a:rPr lang="en-US" sz="2800" u="sng" dirty="0" smtClean="0"/>
              <a:t>invoices</a:t>
            </a:r>
            <a:r>
              <a:rPr lang="en-US" sz="2800" dirty="0" smtClean="0"/>
              <a:t> so you know how much has been purchased—and how much you are owed</a:t>
            </a:r>
          </a:p>
          <a:p>
            <a:r>
              <a:rPr lang="en-US" sz="2800" dirty="0" smtClean="0"/>
              <a:t>Provide </a:t>
            </a:r>
            <a:r>
              <a:rPr lang="en-US" sz="2800" u="sng" dirty="0" smtClean="0"/>
              <a:t>sales receipts</a:t>
            </a:r>
            <a:r>
              <a:rPr lang="en-US" sz="2800" dirty="0" smtClean="0"/>
              <a:t> for when you get paid</a:t>
            </a:r>
          </a:p>
          <a:p>
            <a:endParaRPr lang="en-US" dirty="0"/>
          </a:p>
        </p:txBody>
      </p:sp>
    </p:spTree>
  </p:cSld>
  <p:clrMapOvr>
    <a:masterClrMapping/>
  </p:clrMapOvr>
  <p:transition spd="slow">
    <p:wipe dir="d"/>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52400"/>
            <a:ext cx="6705600" cy="1143000"/>
          </a:xfrm>
        </p:spPr>
        <p:txBody>
          <a:bodyPr>
            <a:normAutofit/>
          </a:bodyPr>
          <a:lstStyle/>
          <a:p>
            <a:r>
              <a:rPr lang="en-US" dirty="0" smtClean="0"/>
              <a:t>Invoice Example</a:t>
            </a:r>
            <a:endParaRPr lang="en-US" dirty="0"/>
          </a:p>
        </p:txBody>
      </p:sp>
      <p:graphicFrame>
        <p:nvGraphicFramePr>
          <p:cNvPr id="25601" name="Content Placeholder 11"/>
          <p:cNvGraphicFramePr>
            <a:graphicFrameLocks noGrp="1" noChangeAspect="1"/>
          </p:cNvGraphicFramePr>
          <p:nvPr>
            <p:ph idx="1"/>
            <p:extLst>
              <p:ext uri="{D42A27DB-BD31-4B8C-83A1-F6EECF244321}">
                <p14:modId xmlns:p14="http://schemas.microsoft.com/office/powerpoint/2010/main" val="661667279"/>
              </p:ext>
            </p:extLst>
          </p:nvPr>
        </p:nvGraphicFramePr>
        <p:xfrm>
          <a:off x="2549769" y="1217443"/>
          <a:ext cx="4654551" cy="4524375"/>
        </p:xfrm>
        <a:graphic>
          <a:graphicData uri="http://schemas.openxmlformats.org/presentationml/2006/ole">
            <mc:AlternateContent xmlns:mc="http://schemas.openxmlformats.org/markup-compatibility/2006">
              <mc:Choice xmlns:v="urn:schemas-microsoft-com:vml" Requires="v">
                <p:oleObj spid="_x0000_s1054" name="Document" r:id="rId3" imgW="7446369" imgH="7238539" progId="Word.Document.12">
                  <p:embed/>
                </p:oleObj>
              </mc:Choice>
              <mc:Fallback>
                <p:oleObj name="Document" r:id="rId3" imgW="7446369" imgH="7238539" progId="Word.Document.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9769" y="1217443"/>
                        <a:ext cx="4654551" cy="4524375"/>
                      </a:xfrm>
                      <a:prstGeom prst="rect">
                        <a:avLst/>
                      </a:prstGeom>
                      <a:solidFill>
                        <a:srgbClr val="FFFFFF"/>
                      </a:solidFill>
                    </p:spPr>
                  </p:pic>
                </p:oleObj>
              </mc:Fallback>
            </mc:AlternateContent>
          </a:graphicData>
        </a:graphic>
      </p:graphicFrame>
      <p:sp>
        <p:nvSpPr>
          <p:cNvPr id="13" name="TextBox 12"/>
          <p:cNvSpPr txBox="1"/>
          <p:nvPr/>
        </p:nvSpPr>
        <p:spPr>
          <a:xfrm>
            <a:off x="7277100" y="1296888"/>
            <a:ext cx="1600200" cy="707886"/>
          </a:xfrm>
          <a:prstGeom prst="rect">
            <a:avLst/>
          </a:prstGeom>
          <a:noFill/>
        </p:spPr>
        <p:txBody>
          <a:bodyPr wrap="square" rtlCol="0">
            <a:spAutoFit/>
          </a:bodyPr>
          <a:lstStyle/>
          <a:p>
            <a:r>
              <a:rPr lang="en-US" sz="2000" b="1" dirty="0" smtClean="0"/>
              <a:t>Invoice date and number</a:t>
            </a:r>
            <a:endParaRPr lang="en-US" sz="2000" b="1" dirty="0"/>
          </a:p>
        </p:txBody>
      </p:sp>
      <p:sp>
        <p:nvSpPr>
          <p:cNvPr id="12" name="TextBox 11"/>
          <p:cNvSpPr txBox="1"/>
          <p:nvPr/>
        </p:nvSpPr>
        <p:spPr>
          <a:xfrm>
            <a:off x="7168662" y="2743200"/>
            <a:ext cx="1828800" cy="1015663"/>
          </a:xfrm>
          <a:prstGeom prst="rect">
            <a:avLst/>
          </a:prstGeom>
          <a:noFill/>
        </p:spPr>
        <p:txBody>
          <a:bodyPr wrap="square" rtlCol="0">
            <a:spAutoFit/>
          </a:bodyPr>
          <a:lstStyle/>
          <a:p>
            <a:r>
              <a:rPr lang="en-US" sz="2000" b="1" dirty="0" smtClean="0"/>
              <a:t>Payment terms and due date specified</a:t>
            </a:r>
            <a:endParaRPr lang="en-US" sz="2000" b="1" dirty="0"/>
          </a:p>
        </p:txBody>
      </p:sp>
      <p:sp>
        <p:nvSpPr>
          <p:cNvPr id="14" name="TextBox 13"/>
          <p:cNvSpPr txBox="1"/>
          <p:nvPr/>
        </p:nvSpPr>
        <p:spPr>
          <a:xfrm>
            <a:off x="7277100" y="4343399"/>
            <a:ext cx="1676400" cy="1015663"/>
          </a:xfrm>
          <a:prstGeom prst="rect">
            <a:avLst/>
          </a:prstGeom>
          <a:noFill/>
        </p:spPr>
        <p:txBody>
          <a:bodyPr wrap="square" rtlCol="0">
            <a:spAutoFit/>
          </a:bodyPr>
          <a:lstStyle/>
          <a:p>
            <a:r>
              <a:rPr lang="en-US" sz="2000" b="1" dirty="0" smtClean="0"/>
              <a:t>Quantity, Product, Cost and Total</a:t>
            </a:r>
            <a:endParaRPr lang="en-US" sz="2000" b="1" dirty="0"/>
          </a:p>
        </p:txBody>
      </p:sp>
      <p:sp>
        <p:nvSpPr>
          <p:cNvPr id="15" name="TextBox 14"/>
          <p:cNvSpPr txBox="1"/>
          <p:nvPr/>
        </p:nvSpPr>
        <p:spPr>
          <a:xfrm>
            <a:off x="838200" y="4572000"/>
            <a:ext cx="2057400" cy="1015663"/>
          </a:xfrm>
          <a:prstGeom prst="rect">
            <a:avLst/>
          </a:prstGeom>
          <a:noFill/>
        </p:spPr>
        <p:txBody>
          <a:bodyPr wrap="square" rtlCol="0">
            <a:spAutoFit/>
          </a:bodyPr>
          <a:lstStyle/>
          <a:p>
            <a:r>
              <a:rPr lang="en-US" sz="2000" b="1" dirty="0" smtClean="0"/>
              <a:t>Your Farm’s complete contact information</a:t>
            </a:r>
            <a:endParaRPr lang="en-US" sz="2000" b="1" dirty="0"/>
          </a:p>
        </p:txBody>
      </p:sp>
      <p:sp>
        <p:nvSpPr>
          <p:cNvPr id="11" name="TextBox 10"/>
          <p:cNvSpPr txBox="1"/>
          <p:nvPr/>
        </p:nvSpPr>
        <p:spPr>
          <a:xfrm>
            <a:off x="838200" y="2576100"/>
            <a:ext cx="1752600" cy="1323439"/>
          </a:xfrm>
          <a:prstGeom prst="rect">
            <a:avLst/>
          </a:prstGeom>
          <a:noFill/>
        </p:spPr>
        <p:txBody>
          <a:bodyPr wrap="square" rtlCol="0">
            <a:spAutoFit/>
          </a:bodyPr>
          <a:lstStyle/>
          <a:p>
            <a:r>
              <a:rPr lang="en-US" sz="2000" b="1" dirty="0" smtClean="0"/>
              <a:t>Space for customer contact information</a:t>
            </a:r>
            <a:endParaRPr lang="en-US" sz="2000" b="1" dirty="0"/>
          </a:p>
        </p:txBody>
      </p:sp>
      <p:sp>
        <p:nvSpPr>
          <p:cNvPr id="9" name="TextBox 8"/>
          <p:cNvSpPr txBox="1"/>
          <p:nvPr/>
        </p:nvSpPr>
        <p:spPr>
          <a:xfrm>
            <a:off x="838200" y="1143000"/>
            <a:ext cx="1524000" cy="1015663"/>
          </a:xfrm>
          <a:prstGeom prst="rect">
            <a:avLst/>
          </a:prstGeom>
          <a:noFill/>
        </p:spPr>
        <p:txBody>
          <a:bodyPr wrap="square" rtlCol="0">
            <a:spAutoFit/>
          </a:bodyPr>
          <a:lstStyle/>
          <a:p>
            <a:r>
              <a:rPr lang="en-US" sz="2000" b="1" dirty="0" smtClean="0"/>
              <a:t>Farm Logo displayed prominently</a:t>
            </a:r>
            <a:endParaRPr lang="en-US" sz="2000" b="1" dirty="0"/>
          </a:p>
        </p:txBody>
      </p:sp>
    </p:spTree>
  </p:cSld>
  <p:clrMapOvr>
    <a:masterClrMapping/>
  </p:clrMapOvr>
  <p:transition spd="slow">
    <p:wipe dir="d"/>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52400"/>
            <a:ext cx="6705600" cy="1143000"/>
          </a:xfrm>
        </p:spPr>
        <p:txBody>
          <a:bodyPr>
            <a:normAutofit/>
          </a:bodyPr>
          <a:lstStyle/>
          <a:p>
            <a:r>
              <a:rPr lang="en-US" dirty="0" smtClean="0"/>
              <a:t>Bill of Lading</a:t>
            </a:r>
            <a:endParaRPr lang="en-US" dirty="0"/>
          </a:p>
        </p:txBody>
      </p:sp>
      <p:grpSp>
        <p:nvGrpSpPr>
          <p:cNvPr id="9" name="Group 21"/>
          <p:cNvGrpSpPr>
            <a:grpSpLocks noGrp="1"/>
          </p:cNvGrpSpPr>
          <p:nvPr/>
        </p:nvGrpSpPr>
        <p:grpSpPr bwMode="auto">
          <a:xfrm>
            <a:off x="990600" y="1219200"/>
            <a:ext cx="6858000" cy="4525963"/>
            <a:chOff x="192" y="144"/>
            <a:chExt cx="5184" cy="3931"/>
          </a:xfrm>
        </p:grpSpPr>
        <p:pic>
          <p:nvPicPr>
            <p:cNvPr id="10" name="Picture 2"/>
            <p:cNvPicPr>
              <a:picLocks noChangeAspect="1" noChangeArrowheads="1"/>
            </p:cNvPicPr>
            <p:nvPr/>
          </p:nvPicPr>
          <p:blipFill>
            <a:blip r:embed="rId2" cstate="print"/>
            <a:srcRect/>
            <a:stretch>
              <a:fillRect/>
            </a:stretch>
          </p:blipFill>
          <p:spPr bwMode="auto">
            <a:xfrm>
              <a:off x="336" y="144"/>
              <a:ext cx="5040" cy="3931"/>
            </a:xfrm>
            <a:prstGeom prst="rect">
              <a:avLst/>
            </a:prstGeom>
            <a:noFill/>
            <a:ln w="9525">
              <a:solidFill>
                <a:schemeClr val="bg2"/>
              </a:solidFill>
              <a:miter lim="800000"/>
              <a:headEnd/>
              <a:tailEnd/>
            </a:ln>
          </p:spPr>
        </p:pic>
        <p:sp>
          <p:nvSpPr>
            <p:cNvPr id="11" name="Striped Right Arrow 10"/>
            <p:cNvSpPr/>
            <p:nvPr/>
          </p:nvSpPr>
          <p:spPr bwMode="auto">
            <a:xfrm>
              <a:off x="1008" y="480"/>
              <a:ext cx="575" cy="336"/>
            </a:xfrm>
            <a:prstGeom prst="stripedRightArrow">
              <a:avLst/>
            </a:prstGeom>
            <a:solidFill>
              <a:schemeClr val="accent1"/>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b="0">
                <a:latin typeface="Arial" charset="0"/>
              </a:endParaRPr>
            </a:p>
          </p:txBody>
        </p:sp>
        <p:sp>
          <p:nvSpPr>
            <p:cNvPr id="12" name="Striped Right Arrow 11"/>
            <p:cNvSpPr/>
            <p:nvPr/>
          </p:nvSpPr>
          <p:spPr bwMode="auto">
            <a:xfrm rot="10800000">
              <a:off x="3792" y="1104"/>
              <a:ext cx="575" cy="97"/>
            </a:xfrm>
            <a:prstGeom prst="stripedRightArrow">
              <a:avLst/>
            </a:prstGeom>
            <a:solidFill>
              <a:schemeClr val="accent1"/>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b="0">
                <a:latin typeface="Arial" charset="0"/>
              </a:endParaRPr>
            </a:p>
          </p:txBody>
        </p:sp>
        <p:sp>
          <p:nvSpPr>
            <p:cNvPr id="13" name="Striped Right Arrow 12"/>
            <p:cNvSpPr/>
            <p:nvPr/>
          </p:nvSpPr>
          <p:spPr bwMode="auto">
            <a:xfrm rot="16200000">
              <a:off x="4128" y="2207"/>
              <a:ext cx="336" cy="241"/>
            </a:xfrm>
            <a:prstGeom prst="stripedRightArrow">
              <a:avLst/>
            </a:prstGeom>
            <a:solidFill>
              <a:schemeClr val="accent1"/>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b="0">
                <a:latin typeface="Arial" charset="0"/>
              </a:endParaRPr>
            </a:p>
          </p:txBody>
        </p:sp>
        <p:sp>
          <p:nvSpPr>
            <p:cNvPr id="14" name="Striped Right Arrow 13"/>
            <p:cNvSpPr/>
            <p:nvPr/>
          </p:nvSpPr>
          <p:spPr bwMode="auto">
            <a:xfrm>
              <a:off x="192" y="3360"/>
              <a:ext cx="527" cy="480"/>
            </a:xfrm>
            <a:prstGeom prst="stripedRightArrow">
              <a:avLst/>
            </a:prstGeom>
            <a:solidFill>
              <a:schemeClr val="accent1"/>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b="0">
                <a:latin typeface="Arial" charset="0"/>
              </a:endParaRPr>
            </a:p>
          </p:txBody>
        </p:sp>
        <p:sp>
          <p:nvSpPr>
            <p:cNvPr id="15" name="Striped Right Arrow 14"/>
            <p:cNvSpPr/>
            <p:nvPr/>
          </p:nvSpPr>
          <p:spPr bwMode="auto">
            <a:xfrm rot="10800000">
              <a:off x="4992" y="3168"/>
              <a:ext cx="240" cy="288"/>
            </a:xfrm>
            <a:prstGeom prst="stripedRightArrow">
              <a:avLst/>
            </a:prstGeom>
            <a:solidFill>
              <a:schemeClr val="accent1"/>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b="0">
                <a:latin typeface="Arial" charset="0"/>
              </a:endParaRPr>
            </a:p>
          </p:txBody>
        </p:sp>
      </p:grpSp>
    </p:spTree>
  </p:cSld>
  <p:clrMapOvr>
    <a:masterClrMapping/>
  </p:clrMapOvr>
  <p:transition spd="slow">
    <p:wipe dir="d"/>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0"/>
            <a:ext cx="6705600" cy="1143000"/>
          </a:xfrm>
        </p:spPr>
        <p:txBody>
          <a:bodyPr>
            <a:normAutofit fontScale="90000"/>
          </a:bodyPr>
          <a:lstStyle/>
          <a:p>
            <a:r>
              <a:rPr lang="en-US" dirty="0" smtClean="0"/>
              <a:t>Basic Marketing Practices:  Invoicing and Records</a:t>
            </a:r>
            <a:endParaRPr lang="en-US" dirty="0"/>
          </a:p>
        </p:txBody>
      </p:sp>
      <p:sp>
        <p:nvSpPr>
          <p:cNvPr id="3" name="Content Placeholder 2"/>
          <p:cNvSpPr>
            <a:spLocks noGrp="1"/>
          </p:cNvSpPr>
          <p:nvPr>
            <p:ph idx="1"/>
          </p:nvPr>
        </p:nvSpPr>
        <p:spPr>
          <a:xfrm>
            <a:off x="1295400" y="1295400"/>
            <a:ext cx="7239000" cy="5257800"/>
          </a:xfrm>
        </p:spPr>
        <p:txBody>
          <a:bodyPr>
            <a:noAutofit/>
          </a:bodyPr>
          <a:lstStyle/>
          <a:p>
            <a:pPr>
              <a:buFont typeface="Wingdings" pitchFamily="2" charset="2"/>
              <a:buChar char="q"/>
            </a:pPr>
            <a:r>
              <a:rPr lang="en-US" sz="2800" dirty="0" smtClean="0"/>
              <a:t>I will provide a </a:t>
            </a:r>
            <a:r>
              <a:rPr lang="en-US" sz="2800" b="1" dirty="0" smtClean="0"/>
              <a:t>numbered invoice form </a:t>
            </a:r>
            <a:r>
              <a:rPr lang="en-US" sz="2800" dirty="0" smtClean="0"/>
              <a:t>with farm name, address, phone number, and other contact information printed on it</a:t>
            </a:r>
          </a:p>
          <a:p>
            <a:pPr>
              <a:buFont typeface="Wingdings" pitchFamily="2" charset="2"/>
              <a:buChar char="q"/>
            </a:pPr>
            <a:r>
              <a:rPr lang="en-US" sz="2800" dirty="0" smtClean="0"/>
              <a:t>The invoice form will have the </a:t>
            </a:r>
            <a:r>
              <a:rPr lang="en-US" sz="2800" b="1" dirty="0" smtClean="0"/>
              <a:t>date, P.O. number, product description, weight or quantity, price per unit and total price</a:t>
            </a:r>
          </a:p>
          <a:p>
            <a:pPr>
              <a:buFont typeface="Wingdings" pitchFamily="2" charset="2"/>
              <a:buChar char="q"/>
            </a:pPr>
            <a:r>
              <a:rPr lang="en-US" sz="2800" dirty="0" smtClean="0"/>
              <a:t>I understand the invoicing procedures and have </a:t>
            </a:r>
            <a:r>
              <a:rPr lang="en-US" sz="2800" b="1" dirty="0" smtClean="0"/>
              <a:t>discussed them with the buyer</a:t>
            </a:r>
            <a:r>
              <a:rPr lang="en-US" sz="2800" dirty="0" smtClean="0"/>
              <a:t>.  I have made sure that my invoice statement or system meets their requirements, including electronic delivery if required</a:t>
            </a:r>
          </a:p>
        </p:txBody>
      </p:sp>
    </p:spTree>
  </p:cSld>
  <p:clrMapOvr>
    <a:masterClrMapping/>
  </p:clrMapOvr>
  <p:transition spd="slow">
    <p:wipe di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152400"/>
            <a:ext cx="6172199" cy="1143000"/>
          </a:xfrm>
        </p:spPr>
        <p:txBody>
          <a:bodyPr>
            <a:normAutofit/>
          </a:bodyPr>
          <a:lstStyle/>
          <a:p>
            <a:r>
              <a:rPr lang="en-US" dirty="0" err="1" smtClean="0"/>
              <a:t>MarketReady</a:t>
            </a:r>
            <a:r>
              <a:rPr lang="en-US" dirty="0" smtClean="0"/>
              <a:t> Modules</a:t>
            </a:r>
            <a:endParaRPr lang="en-US" dirty="0"/>
          </a:p>
        </p:txBody>
      </p:sp>
      <p:sp>
        <p:nvSpPr>
          <p:cNvPr id="3" name="Content Placeholder 2"/>
          <p:cNvSpPr>
            <a:spLocks noGrp="1"/>
          </p:cNvSpPr>
          <p:nvPr>
            <p:ph idx="1"/>
          </p:nvPr>
        </p:nvSpPr>
        <p:spPr>
          <a:xfrm>
            <a:off x="1295400" y="1371600"/>
            <a:ext cx="7315200" cy="5257800"/>
          </a:xfrm>
        </p:spPr>
        <p:txBody>
          <a:bodyPr>
            <a:normAutofit fontScale="85000" lnSpcReduction="20000"/>
          </a:bodyPr>
          <a:lstStyle/>
          <a:p>
            <a:r>
              <a:rPr lang="en-US" b="1" dirty="0" smtClean="0"/>
              <a:t>Communication &amp; Relationship Building </a:t>
            </a:r>
          </a:p>
          <a:p>
            <a:r>
              <a:rPr lang="en-US" b="1" dirty="0" smtClean="0"/>
              <a:t>Packaging </a:t>
            </a:r>
          </a:p>
          <a:p>
            <a:r>
              <a:rPr lang="en-US" b="1" dirty="0" smtClean="0"/>
              <a:t>Labeling</a:t>
            </a:r>
          </a:p>
          <a:p>
            <a:r>
              <a:rPr lang="en-US" b="1" dirty="0" smtClean="0"/>
              <a:t>Pricing</a:t>
            </a:r>
          </a:p>
          <a:p>
            <a:r>
              <a:rPr lang="en-US" b="1" dirty="0" smtClean="0"/>
              <a:t>Supply</a:t>
            </a:r>
          </a:p>
          <a:p>
            <a:r>
              <a:rPr lang="en-US" b="1" dirty="0" smtClean="0"/>
              <a:t>Delivery</a:t>
            </a:r>
            <a:endParaRPr lang="en-US" b="1" dirty="0" smtClean="0">
              <a:effectLst>
                <a:outerShdw blurRad="38100" dist="38100" dir="2700000" algn="tl">
                  <a:srgbClr val="C0C0C0"/>
                </a:outerShdw>
              </a:effectLst>
            </a:endParaRPr>
          </a:p>
          <a:p>
            <a:r>
              <a:rPr lang="en-US" b="1" dirty="0" smtClean="0"/>
              <a:t>Invoicing </a:t>
            </a:r>
          </a:p>
          <a:p>
            <a:r>
              <a:rPr lang="en-US" sz="3600" b="1" dirty="0" smtClean="0">
                <a:solidFill>
                  <a:srgbClr val="0070C0"/>
                </a:solidFill>
                <a:effectLst>
                  <a:outerShdw blurRad="38100" dist="38100" dir="2700000" algn="tl">
                    <a:srgbClr val="C0C0C0"/>
                  </a:outerShdw>
                </a:effectLst>
              </a:rPr>
              <a:t>Insurance</a:t>
            </a:r>
          </a:p>
          <a:p>
            <a:r>
              <a:rPr lang="en-US" b="1" dirty="0" smtClean="0"/>
              <a:t>Quality Assurance, Audits &amp; Certifications</a:t>
            </a:r>
          </a:p>
          <a:p>
            <a:r>
              <a:rPr lang="en-US" b="1" dirty="0" smtClean="0"/>
              <a:t>Satisfaction Guarantee</a:t>
            </a:r>
          </a:p>
          <a:p>
            <a:r>
              <a:rPr lang="en-US" b="1" dirty="0" smtClean="0"/>
              <a:t>Marketing – An ongoing process</a:t>
            </a:r>
          </a:p>
          <a:p>
            <a:r>
              <a:rPr lang="en-US" b="1" dirty="0" smtClean="0"/>
              <a:t>Local Products for Local Markets</a:t>
            </a:r>
          </a:p>
          <a:p>
            <a:endParaRPr lang="en-US" dirty="0">
              <a:solidFill>
                <a:schemeClr val="bg1">
                  <a:lumMod val="95000"/>
                </a:schemeClr>
              </a:solidFill>
            </a:endParaRPr>
          </a:p>
        </p:txBody>
      </p:sp>
      <p:pic>
        <p:nvPicPr>
          <p:cNvPr id="6" name="Picture 5" descr="MarketReady TM-2.jpg"/>
          <p:cNvPicPr>
            <a:picLocks noChangeAspect="1"/>
          </p:cNvPicPr>
          <p:nvPr/>
        </p:nvPicPr>
        <p:blipFill>
          <a:blip r:embed="rId2" cstate="print"/>
          <a:srcRect/>
          <a:stretch>
            <a:fillRect/>
          </a:stretch>
        </p:blipFill>
        <p:spPr>
          <a:xfrm>
            <a:off x="685800" y="152401"/>
            <a:ext cx="1752601" cy="919904"/>
          </a:xfrm>
          <a:prstGeom prst="rect">
            <a:avLst/>
          </a:prstGeom>
        </p:spPr>
      </p:pic>
      <p:pic>
        <p:nvPicPr>
          <p:cNvPr id="90114" name="Picture 2" descr="C:\Documents and Settings\twoods\My Documents\My Pictures\Retail Ready\DSC00060.JPG"/>
          <p:cNvPicPr>
            <a:picLocks noChangeAspect="1" noChangeArrowheads="1"/>
          </p:cNvPicPr>
          <p:nvPr/>
        </p:nvPicPr>
        <p:blipFill>
          <a:blip r:embed="rId3" cstate="screen"/>
          <a:srcRect/>
          <a:stretch>
            <a:fillRect/>
          </a:stretch>
        </p:blipFill>
        <p:spPr bwMode="auto">
          <a:xfrm>
            <a:off x="4800600" y="1981200"/>
            <a:ext cx="3352800" cy="2514600"/>
          </a:xfrm>
          <a:prstGeom prst="rect">
            <a:avLst/>
          </a:prstGeom>
          <a:ln>
            <a:noFill/>
          </a:ln>
          <a:effectLst>
            <a:softEdge rad="112500"/>
          </a:effectLst>
        </p:spPr>
      </p:pic>
    </p:spTree>
  </p:cSld>
  <p:clrMapOvr>
    <a:masterClrMapping/>
  </p:clrMapOvr>
  <p:transition spd="slow">
    <p:wipe dir="d"/>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52400"/>
            <a:ext cx="6705600" cy="1143000"/>
          </a:xfrm>
        </p:spPr>
        <p:txBody>
          <a:bodyPr>
            <a:normAutofit/>
          </a:bodyPr>
          <a:lstStyle/>
          <a:p>
            <a:r>
              <a:rPr lang="en-US" dirty="0" smtClean="0"/>
              <a:t>Insurance</a:t>
            </a:r>
            <a:endParaRPr lang="en-US" dirty="0"/>
          </a:p>
        </p:txBody>
      </p:sp>
      <p:sp>
        <p:nvSpPr>
          <p:cNvPr id="3" name="Content Placeholder 2"/>
          <p:cNvSpPr>
            <a:spLocks noGrp="1"/>
          </p:cNvSpPr>
          <p:nvPr>
            <p:ph idx="1"/>
          </p:nvPr>
        </p:nvSpPr>
        <p:spPr>
          <a:xfrm>
            <a:off x="1371600" y="1524000"/>
            <a:ext cx="6858000" cy="4525963"/>
          </a:xfrm>
        </p:spPr>
        <p:txBody>
          <a:bodyPr>
            <a:normAutofit/>
          </a:bodyPr>
          <a:lstStyle/>
          <a:p>
            <a:r>
              <a:rPr lang="en-US" dirty="0" smtClean="0"/>
              <a:t>Smaller grocers and wholesalers tend to have minimal coverage requirements: mostly $1 million umbrella, some $2 million</a:t>
            </a:r>
          </a:p>
          <a:p>
            <a:r>
              <a:rPr lang="en-US" dirty="0" smtClean="0"/>
              <a:t>Larger retailers can require as much as $5 million in coverage</a:t>
            </a:r>
          </a:p>
          <a:p>
            <a:r>
              <a:rPr lang="en-US" dirty="0" smtClean="0"/>
              <a:t>Ask your insurance provider—communicate your business activities</a:t>
            </a:r>
          </a:p>
        </p:txBody>
      </p:sp>
    </p:spTree>
  </p:cSld>
  <p:clrMapOvr>
    <a:masterClrMapping/>
  </p:clrMapOvr>
  <p:transition spd="slow">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p:cNvPicPr>
            <a:picLocks noChangeAspect="1" noChangeArrowheads="1"/>
          </p:cNvPicPr>
          <p:nvPr/>
        </p:nvPicPr>
        <p:blipFill>
          <a:blip r:embed="rId2" cstate="print"/>
          <a:srcRect/>
          <a:stretch>
            <a:fillRect/>
          </a:stretch>
        </p:blipFill>
        <p:spPr bwMode="auto">
          <a:xfrm>
            <a:off x="838200" y="609600"/>
            <a:ext cx="8064061" cy="4572000"/>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
            <a:ext cx="7086600" cy="1143000"/>
          </a:xfrm>
        </p:spPr>
        <p:txBody>
          <a:bodyPr/>
          <a:lstStyle/>
          <a:p>
            <a:r>
              <a:rPr lang="en-US" dirty="0" smtClean="0"/>
              <a:t>Insurance</a:t>
            </a:r>
            <a:endParaRPr lang="en-US" dirty="0"/>
          </a:p>
        </p:txBody>
      </p:sp>
      <p:sp>
        <p:nvSpPr>
          <p:cNvPr id="3" name="Content Placeholder 2"/>
          <p:cNvSpPr>
            <a:spLocks noGrp="1"/>
          </p:cNvSpPr>
          <p:nvPr>
            <p:ph idx="1"/>
          </p:nvPr>
        </p:nvSpPr>
        <p:spPr>
          <a:xfrm>
            <a:off x="1143000" y="990600"/>
            <a:ext cx="7162800" cy="5105400"/>
          </a:xfrm>
        </p:spPr>
        <p:txBody>
          <a:bodyPr>
            <a:normAutofit/>
          </a:bodyPr>
          <a:lstStyle/>
          <a:p>
            <a:pPr>
              <a:lnSpc>
                <a:spcPct val="90000"/>
              </a:lnSpc>
            </a:pPr>
            <a:r>
              <a:rPr lang="en-US" u="sng" dirty="0" smtClean="0"/>
              <a:t>Product liability insurance </a:t>
            </a:r>
            <a:r>
              <a:rPr lang="en-US" dirty="0" smtClean="0"/>
              <a:t>is usually assumed or required in the producer/restaurant relationship</a:t>
            </a:r>
          </a:p>
          <a:p>
            <a:pPr>
              <a:lnSpc>
                <a:spcPct val="90000"/>
              </a:lnSpc>
            </a:pPr>
            <a:r>
              <a:rPr lang="en-US" dirty="0" smtClean="0"/>
              <a:t>Insurance protects both the producer and the chef</a:t>
            </a:r>
          </a:p>
          <a:p>
            <a:pPr>
              <a:lnSpc>
                <a:spcPct val="90000"/>
              </a:lnSpc>
            </a:pPr>
            <a:r>
              <a:rPr lang="en-US" dirty="0" smtClean="0"/>
              <a:t>Positive to mention to new clients</a:t>
            </a:r>
          </a:p>
          <a:p>
            <a:pPr>
              <a:lnSpc>
                <a:spcPct val="90000"/>
              </a:lnSpc>
            </a:pPr>
            <a:r>
              <a:rPr lang="en-US" dirty="0" smtClean="0"/>
              <a:t>Annual premiums vary by region but are often under $500 per year (typically $250) for $1 million coverage</a:t>
            </a:r>
          </a:p>
          <a:p>
            <a:pPr lvl="1">
              <a:lnSpc>
                <a:spcPct val="90000"/>
              </a:lnSpc>
            </a:pPr>
            <a:r>
              <a:rPr lang="en-US" dirty="0" smtClean="0"/>
              <a:t>Larger groups may require more coverage</a:t>
            </a:r>
          </a:p>
          <a:p>
            <a:endParaRPr lang="en-US" dirty="0"/>
          </a:p>
        </p:txBody>
      </p:sp>
    </p:spTree>
  </p:cSld>
  <p:clrMapOvr>
    <a:masterClrMapping/>
  </p:clrMapOvr>
  <p:transition spd="slow">
    <p:wipe dir="d"/>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
            <a:ext cx="7086600" cy="1143000"/>
          </a:xfrm>
        </p:spPr>
        <p:txBody>
          <a:bodyPr>
            <a:normAutofit fontScale="90000"/>
          </a:bodyPr>
          <a:lstStyle/>
          <a:p>
            <a:r>
              <a:rPr lang="en-US" dirty="0" smtClean="0"/>
              <a:t>Chef Expectations of Insurance</a:t>
            </a:r>
            <a:endParaRPr lang="en-US" dirty="0"/>
          </a:p>
        </p:txBody>
      </p:sp>
      <p:sp>
        <p:nvSpPr>
          <p:cNvPr id="3" name="Content Placeholder 2"/>
          <p:cNvSpPr>
            <a:spLocks noGrp="1"/>
          </p:cNvSpPr>
          <p:nvPr>
            <p:ph idx="1"/>
          </p:nvPr>
        </p:nvSpPr>
        <p:spPr>
          <a:xfrm>
            <a:off x="1295400" y="1447800"/>
            <a:ext cx="7010400" cy="4525963"/>
          </a:xfrm>
        </p:spPr>
        <p:txBody>
          <a:bodyPr>
            <a:normAutofit fontScale="85000" lnSpcReduction="10000"/>
          </a:bodyPr>
          <a:lstStyle/>
          <a:p>
            <a:r>
              <a:rPr lang="en-US" dirty="0" smtClean="0"/>
              <a:t>Interviewed chefs said they usually assume a producer has product liability insurance or trust the integrity of the local product</a:t>
            </a:r>
            <a:endParaRPr lang="en-US" i="1" dirty="0" smtClean="0"/>
          </a:p>
          <a:p>
            <a:r>
              <a:rPr lang="en-US" i="1" dirty="0" smtClean="0"/>
              <a:t>“We require our growers to carry $1 million in liability insurance.  That costs the grower about $200 per year.”</a:t>
            </a:r>
          </a:p>
          <a:p>
            <a:r>
              <a:rPr lang="en-US" i="1" dirty="0" smtClean="0"/>
              <a:t>“I do ask about insurance—but I’m a small restaurant, so it’s not as big a concern.”</a:t>
            </a:r>
          </a:p>
          <a:p>
            <a:r>
              <a:rPr lang="en-US" i="1" dirty="0" smtClean="0"/>
              <a:t>“With fresh produce, I can inspect it for freshness and quality….but with meat and other products, I can’t trust myself to be sure.”</a:t>
            </a:r>
          </a:p>
          <a:p>
            <a:endParaRPr lang="en-US" dirty="0"/>
          </a:p>
        </p:txBody>
      </p:sp>
    </p:spTree>
  </p:cSld>
  <p:clrMapOvr>
    <a:masterClrMapping/>
  </p:clrMapOvr>
  <p:transition spd="slow">
    <p:wipe dir="d"/>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
            <a:ext cx="7086600" cy="1143000"/>
          </a:xfrm>
        </p:spPr>
        <p:txBody>
          <a:bodyPr/>
          <a:lstStyle/>
          <a:p>
            <a:r>
              <a:rPr lang="en-US" dirty="0" smtClean="0"/>
              <a:t>Insurance</a:t>
            </a:r>
            <a:endParaRPr lang="en-US" dirty="0"/>
          </a:p>
        </p:txBody>
      </p:sp>
      <p:sp>
        <p:nvSpPr>
          <p:cNvPr id="3" name="Content Placeholder 2"/>
          <p:cNvSpPr>
            <a:spLocks noGrp="1"/>
          </p:cNvSpPr>
          <p:nvPr>
            <p:ph idx="1"/>
          </p:nvPr>
        </p:nvSpPr>
        <p:spPr>
          <a:xfrm>
            <a:off x="762000" y="1219200"/>
            <a:ext cx="3581400" cy="5257800"/>
          </a:xfrm>
        </p:spPr>
        <p:txBody>
          <a:bodyPr>
            <a:normAutofit fontScale="92500"/>
          </a:bodyPr>
          <a:lstStyle/>
          <a:p>
            <a:pPr eaLnBrk="0" hangingPunct="0">
              <a:buClr>
                <a:schemeClr val="bg2"/>
              </a:buClr>
              <a:buSzPct val="70000"/>
              <a:defRPr/>
            </a:pPr>
            <a:r>
              <a:rPr lang="en-US" i="1" kern="0" dirty="0" smtClean="0"/>
              <a:t>“Insurance is simply a cost you have to have to sell to restaurants and other institutions.”</a:t>
            </a:r>
          </a:p>
          <a:p>
            <a:pPr eaLnBrk="0" hangingPunct="0">
              <a:buClr>
                <a:schemeClr val="bg2"/>
              </a:buClr>
              <a:buSzPct val="70000"/>
              <a:defRPr/>
            </a:pPr>
            <a:r>
              <a:rPr lang="en-US" sz="2200" kern="0" dirty="0" smtClean="0"/>
              <a:t>Carl Chaney,  Bowling Green, KY</a:t>
            </a:r>
          </a:p>
          <a:p>
            <a:pPr eaLnBrk="0" hangingPunct="0">
              <a:buClr>
                <a:schemeClr val="bg2"/>
              </a:buClr>
              <a:buSzPct val="70000"/>
              <a:defRPr/>
            </a:pPr>
            <a:endParaRPr lang="en-US" kern="0" dirty="0" smtClean="0"/>
          </a:p>
          <a:p>
            <a:pPr eaLnBrk="0" hangingPunct="0">
              <a:buClr>
                <a:schemeClr val="bg2"/>
              </a:buClr>
              <a:buSzPct val="70000"/>
              <a:buNone/>
              <a:defRPr/>
            </a:pPr>
            <a:r>
              <a:rPr lang="en-US" sz="1900" kern="0" dirty="0" smtClean="0"/>
              <a:t>       Sells ice cream served at Western Kentucky University, Mammoth Cave National Park, and the National Corvette Museum</a:t>
            </a:r>
          </a:p>
          <a:p>
            <a:endParaRPr lang="en-US" dirty="0"/>
          </a:p>
        </p:txBody>
      </p:sp>
      <p:pic>
        <p:nvPicPr>
          <p:cNvPr id="4" name="Picture 3" descr="Chaney's Dairy Barn 2.jpg"/>
          <p:cNvPicPr>
            <a:picLocks noChangeAspect="1"/>
          </p:cNvPicPr>
          <p:nvPr/>
        </p:nvPicPr>
        <p:blipFill>
          <a:blip r:embed="rId2" cstate="print"/>
          <a:stretch>
            <a:fillRect/>
          </a:stretch>
        </p:blipFill>
        <p:spPr>
          <a:xfrm>
            <a:off x="4733258" y="1600200"/>
            <a:ext cx="3820459" cy="2858338"/>
          </a:xfrm>
          <a:prstGeom prst="rect">
            <a:avLst/>
          </a:prstGeom>
        </p:spPr>
      </p:pic>
    </p:spTree>
  </p:cSld>
  <p:clrMapOvr>
    <a:masterClrMapping/>
  </p:clrMapOvr>
  <p:transition spd="slow">
    <p:wipe dir="d"/>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152400"/>
            <a:ext cx="6248399" cy="1143000"/>
          </a:xfrm>
        </p:spPr>
        <p:txBody>
          <a:bodyPr/>
          <a:lstStyle/>
          <a:p>
            <a:r>
              <a:rPr lang="en-US" dirty="0" err="1" smtClean="0"/>
              <a:t>MarketReady</a:t>
            </a:r>
            <a:r>
              <a:rPr lang="en-US" dirty="0" smtClean="0"/>
              <a:t> Modules</a:t>
            </a:r>
            <a:endParaRPr lang="en-US" dirty="0"/>
          </a:p>
        </p:txBody>
      </p:sp>
      <p:sp>
        <p:nvSpPr>
          <p:cNvPr id="3" name="Content Placeholder 2"/>
          <p:cNvSpPr>
            <a:spLocks noGrp="1"/>
          </p:cNvSpPr>
          <p:nvPr>
            <p:ph idx="1"/>
          </p:nvPr>
        </p:nvSpPr>
        <p:spPr>
          <a:xfrm>
            <a:off x="1371600" y="1295400"/>
            <a:ext cx="7162800" cy="5257800"/>
          </a:xfrm>
        </p:spPr>
        <p:txBody>
          <a:bodyPr>
            <a:normAutofit fontScale="92500" lnSpcReduction="10000"/>
          </a:bodyPr>
          <a:lstStyle/>
          <a:p>
            <a:pPr>
              <a:lnSpc>
                <a:spcPct val="80000"/>
              </a:lnSpc>
            </a:pPr>
            <a:r>
              <a:rPr lang="en-US" sz="2900" b="1" dirty="0" smtClean="0"/>
              <a:t>Communication &amp; Relationship Building</a:t>
            </a:r>
          </a:p>
          <a:p>
            <a:pPr>
              <a:lnSpc>
                <a:spcPct val="80000"/>
              </a:lnSpc>
            </a:pPr>
            <a:r>
              <a:rPr lang="en-US" sz="2900" b="1" dirty="0" smtClean="0"/>
              <a:t>Packaging</a:t>
            </a:r>
            <a:endParaRPr lang="en-US" sz="2900" b="1" dirty="0" smtClean="0">
              <a:solidFill>
                <a:schemeClr val="hlink"/>
              </a:solidFill>
              <a:effectLst>
                <a:outerShdw blurRad="38100" dist="38100" dir="2700000" algn="tl">
                  <a:srgbClr val="C0C0C0"/>
                </a:outerShdw>
              </a:effectLst>
            </a:endParaRPr>
          </a:p>
          <a:p>
            <a:pPr>
              <a:lnSpc>
                <a:spcPct val="80000"/>
              </a:lnSpc>
            </a:pPr>
            <a:r>
              <a:rPr lang="en-US" sz="2900" b="1" dirty="0" smtClean="0">
                <a:effectLst>
                  <a:outerShdw blurRad="38100" dist="38100" dir="2700000" algn="tl">
                    <a:srgbClr val="C0C0C0"/>
                  </a:outerShdw>
                </a:effectLst>
              </a:rPr>
              <a:t>Labeling</a:t>
            </a:r>
            <a:r>
              <a:rPr lang="en-US" sz="2900" b="1" dirty="0" smtClean="0"/>
              <a:t> </a:t>
            </a:r>
          </a:p>
          <a:p>
            <a:pPr>
              <a:lnSpc>
                <a:spcPct val="80000"/>
              </a:lnSpc>
            </a:pPr>
            <a:r>
              <a:rPr lang="en-US" sz="2900" b="1" dirty="0" smtClean="0">
                <a:effectLst>
                  <a:outerShdw blurRad="38100" dist="38100" dir="2700000" algn="tl">
                    <a:srgbClr val="C0C0C0"/>
                  </a:outerShdw>
                </a:effectLst>
              </a:rPr>
              <a:t>Pricing</a:t>
            </a:r>
            <a:endParaRPr lang="en-US" sz="2900" b="1" dirty="0" smtClean="0"/>
          </a:p>
          <a:p>
            <a:pPr>
              <a:lnSpc>
                <a:spcPct val="80000"/>
              </a:lnSpc>
            </a:pPr>
            <a:r>
              <a:rPr lang="en-US" sz="2900" b="1" dirty="0" smtClean="0"/>
              <a:t>Supply</a:t>
            </a:r>
          </a:p>
          <a:p>
            <a:pPr>
              <a:lnSpc>
                <a:spcPct val="80000"/>
              </a:lnSpc>
            </a:pPr>
            <a:r>
              <a:rPr lang="en-US" sz="2900" b="1" dirty="0" smtClean="0"/>
              <a:t>Delivery</a:t>
            </a:r>
            <a:endParaRPr lang="en-US" sz="2900" b="1" dirty="0" smtClean="0">
              <a:solidFill>
                <a:schemeClr val="hlink"/>
              </a:solidFill>
              <a:effectLst>
                <a:outerShdw blurRad="38100" dist="38100" dir="2700000" algn="tl">
                  <a:srgbClr val="C0C0C0"/>
                </a:outerShdw>
              </a:effectLst>
            </a:endParaRPr>
          </a:p>
          <a:p>
            <a:pPr>
              <a:lnSpc>
                <a:spcPct val="80000"/>
              </a:lnSpc>
            </a:pPr>
            <a:r>
              <a:rPr lang="en-US" sz="2900" b="1" dirty="0" smtClean="0"/>
              <a:t>Storage</a:t>
            </a:r>
            <a:endParaRPr lang="en-US" sz="2900" b="1" dirty="0" smtClean="0">
              <a:solidFill>
                <a:schemeClr val="hlink"/>
              </a:solidFill>
              <a:effectLst>
                <a:outerShdw blurRad="38100" dist="38100" dir="2700000" algn="tl">
                  <a:srgbClr val="C0C0C0"/>
                </a:outerShdw>
              </a:effectLst>
            </a:endParaRPr>
          </a:p>
          <a:p>
            <a:pPr>
              <a:lnSpc>
                <a:spcPct val="80000"/>
              </a:lnSpc>
            </a:pPr>
            <a:r>
              <a:rPr lang="en-US" sz="2900" b="1" dirty="0" smtClean="0"/>
              <a:t>Invoicing</a:t>
            </a:r>
          </a:p>
          <a:p>
            <a:pPr>
              <a:lnSpc>
                <a:spcPct val="80000"/>
              </a:lnSpc>
            </a:pPr>
            <a:r>
              <a:rPr lang="en-US" sz="2900" b="1" dirty="0" smtClean="0"/>
              <a:t>Insurance</a:t>
            </a:r>
          </a:p>
          <a:p>
            <a:pPr>
              <a:lnSpc>
                <a:spcPct val="80000"/>
              </a:lnSpc>
            </a:pPr>
            <a:r>
              <a:rPr lang="en-US" sz="2900" b="1" dirty="0" smtClean="0"/>
              <a:t>Quality Assurance &amp; Temperature Control</a:t>
            </a:r>
          </a:p>
          <a:p>
            <a:pPr>
              <a:lnSpc>
                <a:spcPct val="80000"/>
              </a:lnSpc>
            </a:pPr>
            <a:r>
              <a:rPr lang="en-US" sz="2900" b="1" dirty="0" smtClean="0"/>
              <a:t>Satisfaction Guarantee</a:t>
            </a:r>
          </a:p>
          <a:p>
            <a:pPr>
              <a:lnSpc>
                <a:spcPct val="80000"/>
              </a:lnSpc>
            </a:pPr>
            <a:r>
              <a:rPr lang="en-US" sz="2900" b="1" dirty="0" smtClean="0">
                <a:solidFill>
                  <a:srgbClr val="005DAA"/>
                </a:solidFill>
                <a:effectLst>
                  <a:outerShdw blurRad="38100" dist="38100" dir="2700000" algn="tl">
                    <a:srgbClr val="C0C0C0"/>
                  </a:outerShdw>
                </a:effectLst>
              </a:rPr>
              <a:t>Working Cooperatively</a:t>
            </a:r>
          </a:p>
          <a:p>
            <a:pPr>
              <a:lnSpc>
                <a:spcPct val="80000"/>
              </a:lnSpc>
            </a:pPr>
            <a:r>
              <a:rPr lang="en-US" sz="2900" b="1" dirty="0" smtClean="0"/>
              <a:t>Marketing – An ongoing process</a:t>
            </a:r>
          </a:p>
          <a:p>
            <a:pPr>
              <a:lnSpc>
                <a:spcPct val="80000"/>
              </a:lnSpc>
            </a:pPr>
            <a:r>
              <a:rPr lang="en-US" sz="2900" b="1" dirty="0" smtClean="0"/>
              <a:t>Local Products for Local Markets</a:t>
            </a:r>
          </a:p>
        </p:txBody>
      </p:sp>
      <p:pic>
        <p:nvPicPr>
          <p:cNvPr id="201730" name="Picture 2" descr="http://www.northeast.dec.education.nsw.gov.au/NESODEweb/images/globe.gif"/>
          <p:cNvPicPr>
            <a:picLocks noChangeAspect="1" noChangeArrowheads="1"/>
          </p:cNvPicPr>
          <p:nvPr/>
        </p:nvPicPr>
        <p:blipFill>
          <a:blip r:embed="rId2" cstate="print"/>
          <a:srcRect/>
          <a:stretch>
            <a:fillRect/>
          </a:stretch>
        </p:blipFill>
        <p:spPr bwMode="auto">
          <a:xfrm>
            <a:off x="5029200" y="1905000"/>
            <a:ext cx="2827563" cy="2500162"/>
          </a:xfrm>
          <a:prstGeom prst="rect">
            <a:avLst/>
          </a:prstGeom>
          <a:noFill/>
        </p:spPr>
      </p:pic>
      <p:pic>
        <p:nvPicPr>
          <p:cNvPr id="6" name="Picture 5" descr="MarketReady TM-2.jpg"/>
          <p:cNvPicPr>
            <a:picLocks noChangeAspect="1"/>
          </p:cNvPicPr>
          <p:nvPr/>
        </p:nvPicPr>
        <p:blipFill>
          <a:blip r:embed="rId3" cstate="print"/>
          <a:srcRect/>
          <a:stretch>
            <a:fillRect/>
          </a:stretch>
        </p:blipFill>
        <p:spPr>
          <a:xfrm>
            <a:off x="685800" y="152400"/>
            <a:ext cx="1752601" cy="919904"/>
          </a:xfrm>
          <a:prstGeom prst="rect">
            <a:avLst/>
          </a:prstGeom>
        </p:spPr>
      </p:pic>
    </p:spTree>
  </p:cSld>
  <p:clrMapOvr>
    <a:masterClrMapping/>
  </p:clrMapOvr>
  <p:transition spd="slow">
    <p:wipe dir="d"/>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
            <a:ext cx="7010400" cy="1143000"/>
          </a:xfrm>
        </p:spPr>
        <p:txBody>
          <a:bodyPr/>
          <a:lstStyle/>
          <a:p>
            <a:r>
              <a:rPr lang="en-US" dirty="0" smtClean="0"/>
              <a:t>Working Cooperatively</a:t>
            </a:r>
            <a:endParaRPr lang="en-US" dirty="0"/>
          </a:p>
        </p:txBody>
      </p:sp>
      <p:sp>
        <p:nvSpPr>
          <p:cNvPr id="3" name="Content Placeholder 2"/>
          <p:cNvSpPr>
            <a:spLocks noGrp="1"/>
          </p:cNvSpPr>
          <p:nvPr>
            <p:ph idx="1"/>
          </p:nvPr>
        </p:nvSpPr>
        <p:spPr>
          <a:xfrm>
            <a:off x="1524000" y="1371600"/>
            <a:ext cx="7010400" cy="4525963"/>
          </a:xfrm>
        </p:spPr>
        <p:txBody>
          <a:bodyPr>
            <a:normAutofit lnSpcReduction="10000"/>
          </a:bodyPr>
          <a:lstStyle/>
          <a:p>
            <a:r>
              <a:rPr lang="en-US" dirty="0" smtClean="0"/>
              <a:t>Smaller producers may not find it profitable to deliver to single clients</a:t>
            </a:r>
          </a:p>
          <a:p>
            <a:r>
              <a:rPr lang="en-US" dirty="0" smtClean="0"/>
              <a:t>Restaurants may not be able to source enough product from a single grower</a:t>
            </a:r>
          </a:p>
          <a:p>
            <a:r>
              <a:rPr lang="en-US" dirty="0" smtClean="0"/>
              <a:t>Cooperative delivery, both using informal and formal networks, can help solve this problem</a:t>
            </a:r>
          </a:p>
          <a:p>
            <a:r>
              <a:rPr lang="en-US" dirty="0" smtClean="0"/>
              <a:t>Still check that your products are being delivered as promised</a:t>
            </a:r>
          </a:p>
          <a:p>
            <a:pPr>
              <a:buNone/>
            </a:pPr>
            <a:endParaRPr lang="en-US" dirty="0"/>
          </a:p>
        </p:txBody>
      </p:sp>
      <p:pic>
        <p:nvPicPr>
          <p:cNvPr id="197634" name="Picture 2" descr="http://www.farmfresh.org/img/farms/fn_604_1.jpg"/>
          <p:cNvPicPr>
            <a:picLocks noChangeAspect="1" noChangeArrowheads="1"/>
          </p:cNvPicPr>
          <p:nvPr/>
        </p:nvPicPr>
        <p:blipFill>
          <a:blip r:embed="rId2" cstate="screen"/>
          <a:srcRect/>
          <a:stretch>
            <a:fillRect/>
          </a:stretch>
        </p:blipFill>
        <p:spPr bwMode="auto">
          <a:xfrm>
            <a:off x="1981200" y="5789735"/>
            <a:ext cx="2381250" cy="819151"/>
          </a:xfrm>
          <a:prstGeom prst="rect">
            <a:avLst/>
          </a:prstGeom>
          <a:noFill/>
        </p:spPr>
      </p:pic>
    </p:spTree>
  </p:cSld>
  <p:clrMapOvr>
    <a:masterClrMapping/>
  </p:clrMapOvr>
  <p:transition spd="slow">
    <p:wipe dir="d"/>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
            <a:ext cx="7010400" cy="1143000"/>
          </a:xfrm>
        </p:spPr>
        <p:txBody>
          <a:bodyPr/>
          <a:lstStyle/>
          <a:p>
            <a:r>
              <a:rPr lang="en-US" dirty="0" smtClean="0"/>
              <a:t>Working Cooperatively</a:t>
            </a:r>
            <a:endParaRPr lang="en-US" dirty="0"/>
          </a:p>
        </p:txBody>
      </p:sp>
      <p:sp>
        <p:nvSpPr>
          <p:cNvPr id="3" name="Content Placeholder 2"/>
          <p:cNvSpPr>
            <a:spLocks noGrp="1"/>
          </p:cNvSpPr>
          <p:nvPr>
            <p:ph idx="1"/>
          </p:nvPr>
        </p:nvSpPr>
        <p:spPr>
          <a:xfrm>
            <a:off x="1524000" y="1295400"/>
            <a:ext cx="3962400" cy="5257800"/>
          </a:xfrm>
        </p:spPr>
        <p:txBody>
          <a:bodyPr>
            <a:normAutofit fontScale="70000" lnSpcReduction="20000"/>
          </a:bodyPr>
          <a:lstStyle/>
          <a:p>
            <a:pPr>
              <a:lnSpc>
                <a:spcPct val="120000"/>
              </a:lnSpc>
              <a:spcBef>
                <a:spcPts val="0"/>
              </a:spcBef>
              <a:buNone/>
            </a:pPr>
            <a:r>
              <a:rPr lang="en-US" sz="3400" i="1" dirty="0" smtClean="0"/>
              <a:t>“</a:t>
            </a:r>
            <a:r>
              <a:rPr lang="en-US" sz="2900" i="1" dirty="0" smtClean="0"/>
              <a:t>Having a farm that sells 20 dozen eggs a week doesn’t really help when you might have a thousand possible customers. Plus it’s not worth someone’s time to drive two hours to deliver 20 dozen eggs here to Little Rock.  So we’ve set up groups around the state where there are </a:t>
            </a:r>
            <a:r>
              <a:rPr lang="en-US" sz="2900" b="1" i="1" dirty="0" smtClean="0"/>
              <a:t>five or six farms with 20 dozen eggs coming together</a:t>
            </a:r>
            <a:r>
              <a:rPr lang="en-US" sz="2900" i="1" dirty="0" smtClean="0"/>
              <a:t> so that we can go and pick up 120, 150 dozen eggs at one time and fill larger orders from chefs.”</a:t>
            </a:r>
            <a:endParaRPr lang="en-US" sz="2600" i="1" dirty="0" smtClean="0"/>
          </a:p>
          <a:p>
            <a:pPr>
              <a:lnSpc>
                <a:spcPct val="80000"/>
              </a:lnSpc>
            </a:pPr>
            <a:endParaRPr lang="en-US" sz="2900" dirty="0" smtClean="0"/>
          </a:p>
          <a:p>
            <a:pPr>
              <a:lnSpc>
                <a:spcPct val="120000"/>
              </a:lnSpc>
              <a:spcBef>
                <a:spcPts val="0"/>
              </a:spcBef>
              <a:buNone/>
            </a:pPr>
            <a:r>
              <a:rPr lang="en-US" sz="2600" dirty="0" smtClean="0"/>
              <a:t>-Chef Shane Henderson, </a:t>
            </a:r>
            <a:r>
              <a:rPr lang="en-US" sz="2600" dirty="0" err="1" smtClean="0"/>
              <a:t>Argenta</a:t>
            </a:r>
            <a:r>
              <a:rPr lang="en-US" sz="2600" dirty="0" smtClean="0"/>
              <a:t> Market &amp; Catering, Little Rock, AR</a:t>
            </a:r>
          </a:p>
          <a:p>
            <a:endParaRPr lang="en-US" dirty="0"/>
          </a:p>
        </p:txBody>
      </p:sp>
      <p:pic>
        <p:nvPicPr>
          <p:cNvPr id="119810" name="Picture 2" descr="Argenta Market">
            <a:hlinkClick r:id="rId2"/>
          </p:cNvPr>
          <p:cNvPicPr>
            <a:picLocks noChangeAspect="1" noChangeArrowheads="1"/>
          </p:cNvPicPr>
          <p:nvPr/>
        </p:nvPicPr>
        <p:blipFill>
          <a:blip r:embed="rId3" cstate="screen"/>
          <a:srcRect/>
          <a:stretch>
            <a:fillRect/>
          </a:stretch>
        </p:blipFill>
        <p:spPr bwMode="auto">
          <a:xfrm>
            <a:off x="6172200" y="1371600"/>
            <a:ext cx="2305050" cy="1485900"/>
          </a:xfrm>
          <a:prstGeom prst="rect">
            <a:avLst/>
          </a:prstGeom>
          <a:noFill/>
        </p:spPr>
      </p:pic>
      <p:pic>
        <p:nvPicPr>
          <p:cNvPr id="119812" name="Picture 4" descr="http://www.argentamarket.com/wp-content/uploads/2010/03/Shane_Headshot2-274x300.jpg">
            <a:hlinkClick r:id="rId4"/>
          </p:cNvPr>
          <p:cNvPicPr>
            <a:picLocks noChangeAspect="1" noChangeArrowheads="1"/>
          </p:cNvPicPr>
          <p:nvPr/>
        </p:nvPicPr>
        <p:blipFill>
          <a:blip r:embed="rId5" cstate="screen"/>
          <a:srcRect/>
          <a:stretch>
            <a:fillRect/>
          </a:stretch>
        </p:blipFill>
        <p:spPr bwMode="auto">
          <a:xfrm>
            <a:off x="6227380" y="3124200"/>
            <a:ext cx="2249870" cy="1905000"/>
          </a:xfrm>
          <a:prstGeom prst="rect">
            <a:avLst/>
          </a:prstGeom>
          <a:noFill/>
        </p:spPr>
      </p:pic>
    </p:spTree>
  </p:cSld>
  <p:clrMapOvr>
    <a:masterClrMapping/>
  </p:clrMapOvr>
  <p:transition spd="slow">
    <p:wipe dir="d"/>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152400"/>
            <a:ext cx="6248400" cy="1143000"/>
          </a:xfrm>
        </p:spPr>
        <p:txBody>
          <a:bodyPr>
            <a:normAutofit/>
          </a:bodyPr>
          <a:lstStyle/>
          <a:p>
            <a:r>
              <a:rPr lang="en-US" dirty="0" err="1" smtClean="0"/>
              <a:t>MarketReady</a:t>
            </a:r>
            <a:r>
              <a:rPr lang="en-US" dirty="0" smtClean="0"/>
              <a:t> Modules</a:t>
            </a:r>
            <a:endParaRPr lang="en-US" dirty="0"/>
          </a:p>
        </p:txBody>
      </p:sp>
      <p:sp>
        <p:nvSpPr>
          <p:cNvPr id="3" name="Content Placeholder 2"/>
          <p:cNvSpPr>
            <a:spLocks noGrp="1"/>
          </p:cNvSpPr>
          <p:nvPr>
            <p:ph idx="1"/>
          </p:nvPr>
        </p:nvSpPr>
        <p:spPr>
          <a:xfrm>
            <a:off x="1371600" y="1295400"/>
            <a:ext cx="7315200" cy="5257800"/>
          </a:xfrm>
        </p:spPr>
        <p:txBody>
          <a:bodyPr>
            <a:normAutofit fontScale="85000" lnSpcReduction="20000"/>
          </a:bodyPr>
          <a:lstStyle/>
          <a:p>
            <a:r>
              <a:rPr lang="en-US" b="1" dirty="0" smtClean="0"/>
              <a:t>Communication &amp; Relationship Building </a:t>
            </a:r>
          </a:p>
          <a:p>
            <a:r>
              <a:rPr lang="en-US" b="1" dirty="0" smtClean="0"/>
              <a:t>Packaging </a:t>
            </a:r>
          </a:p>
          <a:p>
            <a:r>
              <a:rPr lang="en-US" b="1" dirty="0" smtClean="0"/>
              <a:t>Labeling</a:t>
            </a:r>
          </a:p>
          <a:p>
            <a:r>
              <a:rPr lang="en-US" b="1" dirty="0" smtClean="0"/>
              <a:t>Pricing</a:t>
            </a:r>
          </a:p>
          <a:p>
            <a:r>
              <a:rPr lang="en-US" b="1" dirty="0" smtClean="0"/>
              <a:t>Supply</a:t>
            </a:r>
          </a:p>
          <a:p>
            <a:r>
              <a:rPr lang="en-US" b="1" dirty="0" smtClean="0"/>
              <a:t>Delivery</a:t>
            </a:r>
            <a:endParaRPr lang="en-US" b="1" dirty="0" smtClean="0">
              <a:effectLst>
                <a:outerShdw blurRad="38100" dist="38100" dir="2700000" algn="tl">
                  <a:srgbClr val="C0C0C0"/>
                </a:outerShdw>
              </a:effectLst>
            </a:endParaRPr>
          </a:p>
          <a:p>
            <a:r>
              <a:rPr lang="en-US" b="1" dirty="0" smtClean="0"/>
              <a:t>Invoicing</a:t>
            </a:r>
            <a:r>
              <a:rPr lang="en-US" b="1" dirty="0" smtClean="0">
                <a:effectLst>
                  <a:outerShdw blurRad="38100" dist="38100" dir="2700000" algn="tl">
                    <a:srgbClr val="C0C0C0"/>
                  </a:outerShdw>
                </a:effectLst>
              </a:rPr>
              <a:t> </a:t>
            </a:r>
          </a:p>
          <a:p>
            <a:r>
              <a:rPr lang="en-US" b="1" dirty="0" smtClean="0"/>
              <a:t>Insurance</a:t>
            </a:r>
          </a:p>
          <a:p>
            <a:r>
              <a:rPr lang="en-US" b="1" dirty="0" smtClean="0"/>
              <a:t>Quality Assurance, Audits &amp; Certifications</a:t>
            </a:r>
          </a:p>
          <a:p>
            <a:r>
              <a:rPr lang="en-US" b="1" dirty="0" smtClean="0"/>
              <a:t>Satisfaction Guarantee</a:t>
            </a:r>
          </a:p>
          <a:p>
            <a:r>
              <a:rPr lang="en-US" sz="3600" b="1" dirty="0" smtClean="0">
                <a:solidFill>
                  <a:srgbClr val="0070C0"/>
                </a:solidFill>
                <a:effectLst>
                  <a:outerShdw blurRad="38100" dist="38100" dir="2700000" algn="tl">
                    <a:srgbClr val="C0C0C0"/>
                  </a:outerShdw>
                </a:effectLst>
              </a:rPr>
              <a:t>Marketing – An ongoing process</a:t>
            </a:r>
            <a:endParaRPr lang="en-US" sz="3600" b="1" dirty="0" smtClean="0">
              <a:solidFill>
                <a:srgbClr val="0070C0"/>
              </a:solidFill>
            </a:endParaRPr>
          </a:p>
          <a:p>
            <a:r>
              <a:rPr lang="en-US" b="1" dirty="0" smtClean="0"/>
              <a:t>Local Products for Local Markets</a:t>
            </a:r>
          </a:p>
          <a:p>
            <a:endParaRPr lang="en-US" dirty="0">
              <a:solidFill>
                <a:schemeClr val="bg1">
                  <a:lumMod val="95000"/>
                </a:schemeClr>
              </a:solidFill>
            </a:endParaRPr>
          </a:p>
        </p:txBody>
      </p:sp>
      <p:pic>
        <p:nvPicPr>
          <p:cNvPr id="13314" name="Picture 2" descr="http://www.uipatent.com/marketing.jpg"/>
          <p:cNvPicPr>
            <a:picLocks noChangeAspect="1" noChangeArrowheads="1"/>
          </p:cNvPicPr>
          <p:nvPr/>
        </p:nvPicPr>
        <p:blipFill>
          <a:blip r:embed="rId2" cstate="print"/>
          <a:srcRect/>
          <a:stretch>
            <a:fillRect/>
          </a:stretch>
        </p:blipFill>
        <p:spPr bwMode="auto">
          <a:xfrm>
            <a:off x="5029200" y="2133600"/>
            <a:ext cx="1981200" cy="1955132"/>
          </a:xfrm>
          <a:prstGeom prst="rect">
            <a:avLst/>
          </a:prstGeom>
          <a:noFill/>
        </p:spPr>
      </p:pic>
      <p:pic>
        <p:nvPicPr>
          <p:cNvPr id="6" name="Picture 5" descr="MarketReady TM-2.jpg"/>
          <p:cNvPicPr>
            <a:picLocks noChangeAspect="1"/>
          </p:cNvPicPr>
          <p:nvPr/>
        </p:nvPicPr>
        <p:blipFill>
          <a:blip r:embed="rId3" cstate="print"/>
          <a:srcRect/>
          <a:stretch>
            <a:fillRect/>
          </a:stretch>
        </p:blipFill>
        <p:spPr>
          <a:xfrm>
            <a:off x="685800" y="162870"/>
            <a:ext cx="1752601" cy="919904"/>
          </a:xfrm>
          <a:prstGeom prst="rect">
            <a:avLst/>
          </a:prstGeom>
        </p:spPr>
      </p:pic>
    </p:spTree>
  </p:cSld>
  <p:clrMapOvr>
    <a:masterClrMapping/>
  </p:clrMapOvr>
  <p:transition spd="slow">
    <p:wipe dir="d"/>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
            <a:ext cx="7010400" cy="1143000"/>
          </a:xfrm>
        </p:spPr>
        <p:txBody>
          <a:bodyPr/>
          <a:lstStyle/>
          <a:p>
            <a:r>
              <a:rPr lang="en-US" dirty="0" smtClean="0"/>
              <a:t>Working Cooperatively</a:t>
            </a:r>
            <a:endParaRPr lang="en-US" dirty="0"/>
          </a:p>
        </p:txBody>
      </p:sp>
      <p:sp>
        <p:nvSpPr>
          <p:cNvPr id="3" name="Content Placeholder 2"/>
          <p:cNvSpPr>
            <a:spLocks noGrp="1"/>
          </p:cNvSpPr>
          <p:nvPr>
            <p:ph idx="1"/>
          </p:nvPr>
        </p:nvSpPr>
        <p:spPr>
          <a:xfrm>
            <a:off x="1524000" y="1295400"/>
            <a:ext cx="3962400" cy="5257800"/>
          </a:xfrm>
        </p:spPr>
        <p:txBody>
          <a:bodyPr>
            <a:normAutofit fontScale="70000" lnSpcReduction="20000"/>
          </a:bodyPr>
          <a:lstStyle/>
          <a:p>
            <a:pPr>
              <a:lnSpc>
                <a:spcPct val="120000"/>
              </a:lnSpc>
              <a:spcBef>
                <a:spcPts val="0"/>
              </a:spcBef>
              <a:buNone/>
            </a:pPr>
            <a:r>
              <a:rPr lang="en-US" sz="3400" i="1" dirty="0" smtClean="0"/>
              <a:t>“</a:t>
            </a:r>
            <a:r>
              <a:rPr lang="en-US" sz="2900" i="1" dirty="0" smtClean="0"/>
              <a:t>Having a farm that sells 20 dozen eggs a week doesn’t really help when you might have a thousand possible customers. Plus it’s not worth someone’s time to drive two hours to deliver 20 dozen eggs here to Little Rock.  So we’ve set up groups around the state where there are </a:t>
            </a:r>
            <a:r>
              <a:rPr lang="en-US" sz="2900" b="1" i="1" dirty="0" smtClean="0"/>
              <a:t>five or six farms with 20 dozen eggs coming together</a:t>
            </a:r>
            <a:r>
              <a:rPr lang="en-US" sz="2900" i="1" dirty="0" smtClean="0"/>
              <a:t> so that we can go and pick up 120, 150 dozen eggs at one time and fill larger orders from chefs.”</a:t>
            </a:r>
            <a:endParaRPr lang="en-US" sz="2600" i="1" dirty="0" smtClean="0"/>
          </a:p>
          <a:p>
            <a:pPr>
              <a:lnSpc>
                <a:spcPct val="80000"/>
              </a:lnSpc>
            </a:pPr>
            <a:endParaRPr lang="en-US" sz="2900" dirty="0" smtClean="0"/>
          </a:p>
          <a:p>
            <a:pPr>
              <a:lnSpc>
                <a:spcPct val="120000"/>
              </a:lnSpc>
              <a:spcBef>
                <a:spcPts val="0"/>
              </a:spcBef>
              <a:buNone/>
            </a:pPr>
            <a:r>
              <a:rPr lang="en-US" sz="2600" dirty="0" smtClean="0"/>
              <a:t>-Chef Shane Henderson, </a:t>
            </a:r>
            <a:r>
              <a:rPr lang="en-US" sz="2600" dirty="0" err="1" smtClean="0"/>
              <a:t>Argenta</a:t>
            </a:r>
            <a:r>
              <a:rPr lang="en-US" sz="2600" dirty="0" smtClean="0"/>
              <a:t> Market &amp; Catering, Little Rock, AR</a:t>
            </a:r>
          </a:p>
          <a:p>
            <a:endParaRPr lang="en-US" dirty="0"/>
          </a:p>
        </p:txBody>
      </p:sp>
      <p:pic>
        <p:nvPicPr>
          <p:cNvPr id="119810" name="Picture 2" descr="Argenta Market">
            <a:hlinkClick r:id="rId2"/>
          </p:cNvPr>
          <p:cNvPicPr>
            <a:picLocks noChangeAspect="1" noChangeArrowheads="1"/>
          </p:cNvPicPr>
          <p:nvPr/>
        </p:nvPicPr>
        <p:blipFill>
          <a:blip r:embed="rId3" cstate="screen"/>
          <a:srcRect/>
          <a:stretch>
            <a:fillRect/>
          </a:stretch>
        </p:blipFill>
        <p:spPr bwMode="auto">
          <a:xfrm>
            <a:off x="6172200" y="1371600"/>
            <a:ext cx="2305050" cy="1485900"/>
          </a:xfrm>
          <a:prstGeom prst="rect">
            <a:avLst/>
          </a:prstGeom>
          <a:noFill/>
        </p:spPr>
      </p:pic>
      <p:pic>
        <p:nvPicPr>
          <p:cNvPr id="119812" name="Picture 4" descr="http://www.argentamarket.com/wp-content/uploads/2010/03/Shane_Headshot2-274x300.jpg">
            <a:hlinkClick r:id="rId4"/>
          </p:cNvPr>
          <p:cNvPicPr>
            <a:picLocks noChangeAspect="1" noChangeArrowheads="1"/>
          </p:cNvPicPr>
          <p:nvPr/>
        </p:nvPicPr>
        <p:blipFill>
          <a:blip r:embed="rId5" cstate="screen"/>
          <a:srcRect/>
          <a:stretch>
            <a:fillRect/>
          </a:stretch>
        </p:blipFill>
        <p:spPr bwMode="auto">
          <a:xfrm>
            <a:off x="6227380" y="3124200"/>
            <a:ext cx="2249870" cy="1905000"/>
          </a:xfrm>
          <a:prstGeom prst="rect">
            <a:avLst/>
          </a:prstGeom>
          <a:noFill/>
        </p:spPr>
      </p:pic>
    </p:spTree>
  </p:cSld>
  <p:clrMapOvr>
    <a:masterClrMapping/>
  </p:clrMapOvr>
  <p:transition spd="slow">
    <p:wipe dir="d"/>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269632"/>
            <a:ext cx="6019800" cy="1143000"/>
          </a:xfrm>
        </p:spPr>
        <p:txBody>
          <a:bodyPr/>
          <a:lstStyle/>
          <a:p>
            <a:r>
              <a:rPr lang="en-US" dirty="0"/>
              <a:t>MarketReady Module</a:t>
            </a:r>
          </a:p>
        </p:txBody>
      </p:sp>
      <p:sp>
        <p:nvSpPr>
          <p:cNvPr id="3" name="Content Placeholder 2"/>
          <p:cNvSpPr>
            <a:spLocks noGrp="1"/>
          </p:cNvSpPr>
          <p:nvPr>
            <p:ph idx="1"/>
          </p:nvPr>
        </p:nvSpPr>
        <p:spPr>
          <a:xfrm>
            <a:off x="762000" y="1295400"/>
            <a:ext cx="8077200" cy="5181599"/>
          </a:xfrm>
        </p:spPr>
        <p:txBody>
          <a:bodyPr>
            <a:normAutofit fontScale="77500" lnSpcReduction="20000"/>
          </a:bodyPr>
          <a:lstStyle/>
          <a:p>
            <a:pPr>
              <a:lnSpc>
                <a:spcPct val="80000"/>
              </a:lnSpc>
            </a:pPr>
            <a:r>
              <a:rPr lang="en-US" sz="3900" b="1" dirty="0"/>
              <a:t>Communication &amp; Relationship Building</a:t>
            </a:r>
          </a:p>
          <a:p>
            <a:pPr>
              <a:lnSpc>
                <a:spcPct val="80000"/>
              </a:lnSpc>
            </a:pPr>
            <a:r>
              <a:rPr lang="en-US" sz="3900" b="1" dirty="0"/>
              <a:t>Packaging</a:t>
            </a:r>
            <a:endParaRPr lang="en-US" sz="3900" b="1" dirty="0">
              <a:solidFill>
                <a:schemeClr val="hlink"/>
              </a:solidFill>
              <a:effectLst>
                <a:outerShdw blurRad="38100" dist="38100" dir="2700000" algn="tl">
                  <a:srgbClr val="C0C0C0"/>
                </a:outerShdw>
              </a:effectLst>
            </a:endParaRPr>
          </a:p>
          <a:p>
            <a:pPr>
              <a:lnSpc>
                <a:spcPct val="80000"/>
              </a:lnSpc>
            </a:pPr>
            <a:r>
              <a:rPr lang="en-US" sz="3900" b="1" dirty="0">
                <a:effectLst>
                  <a:outerShdw blurRad="38100" dist="38100" dir="2700000" algn="tl">
                    <a:srgbClr val="C0C0C0"/>
                  </a:outerShdw>
                </a:effectLst>
              </a:rPr>
              <a:t>Labeling</a:t>
            </a:r>
            <a:r>
              <a:rPr lang="en-US" sz="3900" b="1" dirty="0"/>
              <a:t> </a:t>
            </a:r>
          </a:p>
          <a:p>
            <a:pPr>
              <a:lnSpc>
                <a:spcPct val="80000"/>
              </a:lnSpc>
            </a:pPr>
            <a:r>
              <a:rPr lang="en-US" sz="3900" b="1" dirty="0">
                <a:effectLst>
                  <a:outerShdw blurRad="38100" dist="38100" dir="2700000" algn="tl">
                    <a:srgbClr val="C0C0C0"/>
                  </a:outerShdw>
                </a:effectLst>
              </a:rPr>
              <a:t>Pricing</a:t>
            </a:r>
            <a:endParaRPr lang="en-US" sz="3900" b="1" dirty="0"/>
          </a:p>
          <a:p>
            <a:pPr>
              <a:lnSpc>
                <a:spcPct val="80000"/>
              </a:lnSpc>
            </a:pPr>
            <a:r>
              <a:rPr lang="en-US" sz="3900" b="1" dirty="0"/>
              <a:t>Supply</a:t>
            </a:r>
          </a:p>
          <a:p>
            <a:pPr>
              <a:lnSpc>
                <a:spcPct val="80000"/>
              </a:lnSpc>
            </a:pPr>
            <a:r>
              <a:rPr lang="en-US" sz="3900" b="1" dirty="0"/>
              <a:t>Delivery</a:t>
            </a:r>
            <a:endParaRPr lang="en-US" sz="3900" b="1" dirty="0">
              <a:solidFill>
                <a:schemeClr val="hlink"/>
              </a:solidFill>
              <a:effectLst>
                <a:outerShdw blurRad="38100" dist="38100" dir="2700000" algn="tl">
                  <a:srgbClr val="C0C0C0"/>
                </a:outerShdw>
              </a:effectLst>
            </a:endParaRPr>
          </a:p>
          <a:p>
            <a:pPr>
              <a:lnSpc>
                <a:spcPct val="80000"/>
              </a:lnSpc>
            </a:pPr>
            <a:r>
              <a:rPr lang="en-US" sz="3900" b="1" dirty="0"/>
              <a:t>Storage</a:t>
            </a:r>
            <a:endParaRPr lang="en-US" sz="3900" b="1" dirty="0">
              <a:solidFill>
                <a:schemeClr val="hlink"/>
              </a:solidFill>
              <a:effectLst>
                <a:outerShdw blurRad="38100" dist="38100" dir="2700000" algn="tl">
                  <a:srgbClr val="C0C0C0"/>
                </a:outerShdw>
              </a:effectLst>
            </a:endParaRPr>
          </a:p>
          <a:p>
            <a:pPr>
              <a:lnSpc>
                <a:spcPct val="80000"/>
              </a:lnSpc>
            </a:pPr>
            <a:r>
              <a:rPr lang="en-US" sz="3900" b="1" dirty="0"/>
              <a:t>Invoicing</a:t>
            </a:r>
          </a:p>
          <a:p>
            <a:pPr>
              <a:lnSpc>
                <a:spcPct val="80000"/>
              </a:lnSpc>
            </a:pPr>
            <a:r>
              <a:rPr lang="en-US" sz="3900" b="1" dirty="0"/>
              <a:t>Insurance</a:t>
            </a:r>
          </a:p>
          <a:p>
            <a:pPr>
              <a:lnSpc>
                <a:spcPct val="80000"/>
              </a:lnSpc>
            </a:pPr>
            <a:r>
              <a:rPr lang="en-US" sz="3900" b="1" dirty="0"/>
              <a:t>Quality Assurance &amp; Temperature Control</a:t>
            </a:r>
          </a:p>
          <a:p>
            <a:pPr>
              <a:lnSpc>
                <a:spcPct val="80000"/>
              </a:lnSpc>
            </a:pPr>
            <a:r>
              <a:rPr lang="en-US" sz="3900" b="1" dirty="0"/>
              <a:t>Satisfaction Guarantee</a:t>
            </a:r>
          </a:p>
          <a:p>
            <a:pPr>
              <a:lnSpc>
                <a:spcPct val="80000"/>
              </a:lnSpc>
            </a:pPr>
            <a:r>
              <a:rPr lang="en-US" sz="3900" b="1" dirty="0"/>
              <a:t>Working Cooperatively</a:t>
            </a:r>
          </a:p>
          <a:p>
            <a:pPr>
              <a:lnSpc>
                <a:spcPct val="90000"/>
              </a:lnSpc>
            </a:pPr>
            <a:r>
              <a:rPr lang="en-US" sz="3900" b="1" dirty="0">
                <a:solidFill>
                  <a:srgbClr val="005DAA"/>
                </a:solidFill>
                <a:effectLst>
                  <a:outerShdw blurRad="38100" dist="38100" dir="2700000" algn="tl">
                    <a:srgbClr val="C0C0C0"/>
                  </a:outerShdw>
                </a:effectLst>
              </a:rPr>
              <a:t>Marketing – An ongoing process</a:t>
            </a:r>
          </a:p>
          <a:p>
            <a:pPr>
              <a:lnSpc>
                <a:spcPct val="80000"/>
              </a:lnSpc>
            </a:pPr>
            <a:r>
              <a:rPr lang="en-US" sz="3900" b="1" dirty="0"/>
              <a:t>Local Products for Local Markets</a:t>
            </a:r>
          </a:p>
          <a:p>
            <a:endParaRPr lang="en-US" dirty="0"/>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181600" y="1828800"/>
            <a:ext cx="2286000" cy="2262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90600" y="360729"/>
            <a:ext cx="1749425"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5153149"/>
      </p:ext>
    </p:extLst>
  </p:cSld>
  <p:clrMapOvr>
    <a:masterClrMapping/>
  </p:clrMapOvr>
  <p:transition spd="slow">
    <p:wipe dir="d"/>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 Listed!</a:t>
            </a:r>
            <a:endParaRPr lang="en-US" dirty="0"/>
          </a:p>
        </p:txBody>
      </p:sp>
      <p:sp>
        <p:nvSpPr>
          <p:cNvPr id="3" name="Content Placeholder 2"/>
          <p:cNvSpPr>
            <a:spLocks noGrp="1"/>
          </p:cNvSpPr>
          <p:nvPr>
            <p:ph idx="1"/>
          </p:nvPr>
        </p:nvSpPr>
        <p:spPr>
          <a:xfrm>
            <a:off x="762000" y="1143001"/>
            <a:ext cx="8077200" cy="4750776"/>
          </a:xfrm>
        </p:spPr>
        <p:txBody>
          <a:bodyPr>
            <a:normAutofit fontScale="70000" lnSpcReduction="20000"/>
          </a:bodyPr>
          <a:lstStyle/>
          <a:p>
            <a:r>
              <a:rPr lang="en-US" sz="3400" dirty="0">
                <a:latin typeface="Times New Roman" pitchFamily="18" charset="0"/>
                <a:cs typeface="Times New Roman" pitchFamily="18" charset="0"/>
                <a:hlinkClick r:id="rId2"/>
              </a:rPr>
              <a:t>http://www.marketmaker.uiuc.edu</a:t>
            </a:r>
            <a:r>
              <a:rPr lang="en-US" sz="3400" dirty="0" smtClean="0">
                <a:latin typeface="Times New Roman" pitchFamily="18" charset="0"/>
                <a:cs typeface="Times New Roman" pitchFamily="18" charset="0"/>
                <a:hlinkClick r:id="rId2"/>
              </a:rPr>
              <a:t>/</a:t>
            </a:r>
            <a:endParaRPr lang="en-US" sz="3400" dirty="0" smtClean="0">
              <a:latin typeface="Times New Roman" pitchFamily="18" charset="0"/>
              <a:cs typeface="Times New Roman" pitchFamily="18" charset="0"/>
            </a:endParaRPr>
          </a:p>
          <a:p>
            <a:r>
              <a:rPr lang="en-US" sz="3400" dirty="0">
                <a:latin typeface="Times New Roman" pitchFamily="18" charset="0"/>
                <a:cs typeface="Times New Roman" pitchFamily="18" charset="0"/>
                <a:hlinkClick r:id="rId3"/>
              </a:rPr>
              <a:t>http://</a:t>
            </a:r>
            <a:r>
              <a:rPr lang="en-US" sz="3400" dirty="0" smtClean="0">
                <a:latin typeface="Times New Roman" pitchFamily="18" charset="0"/>
                <a:cs typeface="Times New Roman" pitchFamily="18" charset="0"/>
                <a:hlinkClick r:id="rId3"/>
              </a:rPr>
              <a:t>www.localharvest.org</a:t>
            </a:r>
            <a:endParaRPr lang="en-US" sz="3400" dirty="0" smtClean="0">
              <a:latin typeface="Times New Roman" pitchFamily="18" charset="0"/>
              <a:cs typeface="Times New Roman" pitchFamily="18" charset="0"/>
            </a:endParaRPr>
          </a:p>
          <a:p>
            <a:r>
              <a:rPr lang="en-US" sz="3400" dirty="0">
                <a:latin typeface="Times New Roman" pitchFamily="18" charset="0"/>
                <a:cs typeface="Times New Roman" pitchFamily="18" charset="0"/>
                <a:hlinkClick r:id="rId4"/>
              </a:rPr>
              <a:t>http://www.agr.state.il.us/markets/mis</a:t>
            </a:r>
            <a:r>
              <a:rPr lang="en-US" sz="3400" dirty="0" smtClean="0">
                <a:latin typeface="Times New Roman" pitchFamily="18" charset="0"/>
                <a:cs typeface="Times New Roman" pitchFamily="18" charset="0"/>
                <a:hlinkClick r:id="rId4"/>
              </a:rPr>
              <a:t>/</a:t>
            </a:r>
            <a:endParaRPr lang="en-US" sz="3400" dirty="0" smtClean="0">
              <a:latin typeface="Times New Roman" pitchFamily="18" charset="0"/>
              <a:cs typeface="Times New Roman" pitchFamily="18" charset="0"/>
            </a:endParaRPr>
          </a:p>
          <a:p>
            <a:r>
              <a:rPr lang="en-US" sz="3400" dirty="0" smtClean="0">
                <a:latin typeface="Times New Roman" pitchFamily="18" charset="0"/>
                <a:cs typeface="Times New Roman" pitchFamily="18" charset="0"/>
                <a:hlinkClick r:id="rId5"/>
              </a:rPr>
              <a:t>http</a:t>
            </a:r>
            <a:r>
              <a:rPr lang="en-US" sz="3400" dirty="0">
                <a:latin typeface="Times New Roman" pitchFamily="18" charset="0"/>
                <a:cs typeface="Times New Roman" pitchFamily="18" charset="0"/>
                <a:hlinkClick r:id="rId5"/>
              </a:rPr>
              <a:t>://</a:t>
            </a:r>
            <a:r>
              <a:rPr lang="en-US" sz="3400" dirty="0" smtClean="0">
                <a:latin typeface="Times New Roman" pitchFamily="18" charset="0"/>
                <a:cs typeface="Times New Roman" pitchFamily="18" charset="0"/>
                <a:hlinkClick r:id="rId5"/>
              </a:rPr>
              <a:t>www.ilstewards.org/content/3977</a:t>
            </a:r>
            <a:endParaRPr lang="en-US" sz="3400" dirty="0" smtClean="0">
              <a:latin typeface="Times New Roman" pitchFamily="18" charset="0"/>
              <a:cs typeface="Times New Roman" pitchFamily="18" charset="0"/>
            </a:endParaRPr>
          </a:p>
          <a:p>
            <a:r>
              <a:rPr lang="en-US" sz="3400" dirty="0">
                <a:latin typeface="Times New Roman" pitchFamily="18" charset="0"/>
                <a:cs typeface="Times New Roman" pitchFamily="18" charset="0"/>
                <a:hlinkClick r:id="rId6"/>
              </a:rPr>
              <a:t>http://www.illinoisfarmdirect.org</a:t>
            </a:r>
            <a:r>
              <a:rPr lang="en-US" sz="3400" dirty="0" smtClean="0">
                <a:latin typeface="Times New Roman" pitchFamily="18" charset="0"/>
                <a:cs typeface="Times New Roman" pitchFamily="18" charset="0"/>
                <a:hlinkClick r:id="rId6"/>
              </a:rPr>
              <a:t>/</a:t>
            </a:r>
            <a:endParaRPr lang="en-US" sz="3400" dirty="0" smtClean="0">
              <a:latin typeface="Times New Roman" pitchFamily="18" charset="0"/>
              <a:cs typeface="Times New Roman" pitchFamily="18" charset="0"/>
            </a:endParaRPr>
          </a:p>
          <a:p>
            <a:r>
              <a:rPr lang="en-US" sz="3400" dirty="0">
                <a:latin typeface="Times New Roman" pitchFamily="18" charset="0"/>
                <a:cs typeface="Times New Roman" pitchFamily="18" charset="0"/>
                <a:hlinkClick r:id="rId7"/>
              </a:rPr>
              <a:t>http://search.ams.usda.gov/farmersmarkets</a:t>
            </a:r>
            <a:r>
              <a:rPr lang="en-US" sz="3400" dirty="0" smtClean="0">
                <a:latin typeface="Times New Roman" pitchFamily="18" charset="0"/>
                <a:cs typeface="Times New Roman" pitchFamily="18" charset="0"/>
                <a:hlinkClick r:id="rId7"/>
              </a:rPr>
              <a:t>/</a:t>
            </a:r>
            <a:endParaRPr lang="en-US" sz="3400" dirty="0" smtClean="0">
              <a:latin typeface="Times New Roman" pitchFamily="18" charset="0"/>
              <a:cs typeface="Times New Roman" pitchFamily="18" charset="0"/>
            </a:endParaRPr>
          </a:p>
          <a:p>
            <a:r>
              <a:rPr lang="en-US" sz="3400" dirty="0">
                <a:latin typeface="Times New Roman" pitchFamily="18" charset="0"/>
                <a:cs typeface="Times New Roman" pitchFamily="18" charset="0"/>
                <a:hlinkClick r:id="rId8"/>
              </a:rPr>
              <a:t>http://farmersmarketillinois.com</a:t>
            </a:r>
            <a:r>
              <a:rPr lang="en-US" sz="3400" dirty="0" smtClean="0">
                <a:latin typeface="Times New Roman" pitchFamily="18" charset="0"/>
                <a:cs typeface="Times New Roman" pitchFamily="18" charset="0"/>
                <a:hlinkClick r:id="rId8"/>
              </a:rPr>
              <a:t>/</a:t>
            </a:r>
            <a:endParaRPr lang="en-US" sz="3400" dirty="0" smtClean="0">
              <a:latin typeface="Times New Roman" pitchFamily="18" charset="0"/>
              <a:cs typeface="Times New Roman" pitchFamily="18" charset="0"/>
            </a:endParaRPr>
          </a:p>
          <a:p>
            <a:endParaRPr lang="en-US" sz="3400" dirty="0" smtClean="0">
              <a:latin typeface="Times New Roman" pitchFamily="18" charset="0"/>
              <a:cs typeface="Times New Roman" pitchFamily="18" charset="0"/>
            </a:endParaRPr>
          </a:p>
          <a:p>
            <a:r>
              <a:rPr lang="en-US" sz="3400" dirty="0">
                <a:latin typeface="Times New Roman" pitchFamily="18" charset="0"/>
                <a:cs typeface="Times New Roman" pitchFamily="18" charset="0"/>
                <a:hlinkClick r:id="rId9"/>
              </a:rPr>
              <a:t>http://agritourismworld.com</a:t>
            </a:r>
            <a:r>
              <a:rPr lang="en-US" sz="3400" dirty="0" smtClean="0">
                <a:latin typeface="Times New Roman" pitchFamily="18" charset="0"/>
                <a:cs typeface="Times New Roman" pitchFamily="18" charset="0"/>
                <a:hlinkClick r:id="rId9"/>
              </a:rPr>
              <a:t>/</a:t>
            </a:r>
            <a:endParaRPr lang="en-US" sz="3400" dirty="0" smtClean="0">
              <a:latin typeface="Times New Roman" pitchFamily="18" charset="0"/>
              <a:cs typeface="Times New Roman" pitchFamily="18" charset="0"/>
            </a:endParaRPr>
          </a:p>
          <a:p>
            <a:r>
              <a:rPr lang="en-US" sz="3400" dirty="0" smtClean="0">
                <a:latin typeface="Times New Roman" pitchFamily="18" charset="0"/>
                <a:cs typeface="Times New Roman" pitchFamily="18" charset="0"/>
                <a:hlinkClick r:id="rId10"/>
              </a:rPr>
              <a:t>http</a:t>
            </a:r>
            <a:r>
              <a:rPr lang="en-US" sz="3400" dirty="0">
                <a:latin typeface="Times New Roman" pitchFamily="18" charset="0"/>
                <a:cs typeface="Times New Roman" pitchFamily="18" charset="0"/>
                <a:hlinkClick r:id="rId10"/>
              </a:rPr>
              <a:t>://</a:t>
            </a:r>
            <a:r>
              <a:rPr lang="en-US" sz="3400" dirty="0" smtClean="0">
                <a:latin typeface="Times New Roman" pitchFamily="18" charset="0"/>
                <a:cs typeface="Times New Roman" pitchFamily="18" charset="0"/>
                <a:hlinkClick r:id="rId10"/>
              </a:rPr>
              <a:t>www.orangepippin.com/orchards/united-states/illinois</a:t>
            </a:r>
            <a:endParaRPr lang="en-US" sz="3400" dirty="0" smtClean="0">
              <a:latin typeface="Times New Roman" pitchFamily="18" charset="0"/>
              <a:cs typeface="Times New Roman" pitchFamily="18" charset="0"/>
            </a:endParaRPr>
          </a:p>
          <a:p>
            <a:r>
              <a:rPr lang="en-US" sz="3400" dirty="0" smtClean="0">
                <a:latin typeface="Times New Roman" pitchFamily="18" charset="0"/>
                <a:cs typeface="Times New Roman" pitchFamily="18" charset="0"/>
                <a:hlinkClick r:id="rId11"/>
              </a:rPr>
              <a:t>http</a:t>
            </a:r>
            <a:r>
              <a:rPr lang="en-US" sz="3400" dirty="0">
                <a:latin typeface="Times New Roman" pitchFamily="18" charset="0"/>
                <a:cs typeface="Times New Roman" pitchFamily="18" charset="0"/>
                <a:hlinkClick r:id="rId11"/>
              </a:rPr>
              <a:t>://eatlocalgrown.com/illinois</a:t>
            </a:r>
            <a:endParaRPr lang="en-US" sz="3400" dirty="0">
              <a:latin typeface="Times New Roman" pitchFamily="18" charset="0"/>
              <a:cs typeface="Times New Roman" pitchFamily="18" charset="0"/>
            </a:endParaRPr>
          </a:p>
          <a:p>
            <a:r>
              <a:rPr lang="en-US" sz="3400" dirty="0" smtClean="0">
                <a:latin typeface="Times New Roman" pitchFamily="18" charset="0"/>
                <a:cs typeface="Times New Roman" pitchFamily="18" charset="0"/>
                <a:hlinkClick r:id="rId12"/>
              </a:rPr>
              <a:t>http</a:t>
            </a:r>
            <a:r>
              <a:rPr lang="en-US" sz="3400" dirty="0">
                <a:latin typeface="Times New Roman" pitchFamily="18" charset="0"/>
                <a:cs typeface="Times New Roman" pitchFamily="18" charset="0"/>
                <a:hlinkClick r:id="rId12"/>
              </a:rPr>
              <a:t>://</a:t>
            </a:r>
            <a:r>
              <a:rPr lang="en-US" sz="3400" dirty="0" smtClean="0">
                <a:latin typeface="Times New Roman" pitchFamily="18" charset="0"/>
                <a:cs typeface="Times New Roman" pitchFamily="18" charset="0"/>
                <a:hlinkClick r:id="rId12"/>
              </a:rPr>
              <a:t>localdirt.com</a:t>
            </a:r>
            <a:endParaRPr lang="en-US" sz="3400" dirty="0" smtClean="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3532478891"/>
      </p:ext>
    </p:extLst>
  </p:cSld>
  <p:clrMapOvr>
    <a:masterClrMapping/>
  </p:clrMapOvr>
  <p:transition spd="slow">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5024" y="1078583"/>
            <a:ext cx="4293176" cy="2251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438400"/>
            <a:ext cx="8001000" cy="2514600"/>
          </a:xfrm>
        </p:spPr>
        <p:txBody>
          <a:bodyPr>
            <a:normAutofit/>
          </a:bodyPr>
          <a:lstStyle/>
          <a:p>
            <a:r>
              <a:rPr lang="en-US" dirty="0" smtClean="0"/>
              <a:t>Special Thanks to Dr</a:t>
            </a:r>
            <a:r>
              <a:rPr lang="en-US" dirty="0"/>
              <a:t>. Tim </a:t>
            </a:r>
            <a:r>
              <a:rPr lang="en-US" dirty="0" smtClean="0"/>
              <a:t>Woods</a:t>
            </a:r>
            <a:br>
              <a:rPr lang="en-US" dirty="0" smtClean="0"/>
            </a:br>
            <a:r>
              <a:rPr lang="en-US" sz="2700" dirty="0" smtClean="0"/>
              <a:t>from University of Kentucky for </a:t>
            </a:r>
            <a:r>
              <a:rPr lang="en-US" sz="2700" dirty="0"/>
              <a:t>developing </a:t>
            </a:r>
            <a:r>
              <a:rPr lang="en-US" sz="2700" dirty="0" smtClean="0"/>
              <a:t>these </a:t>
            </a:r>
            <a:r>
              <a:rPr lang="en-US" sz="2700" dirty="0"/>
              <a:t>materials through the MarketMaker partnership</a:t>
            </a:r>
          </a:p>
        </p:txBody>
      </p:sp>
      <p:sp>
        <p:nvSpPr>
          <p:cNvPr id="4" name="Rectangle 3"/>
          <p:cNvSpPr/>
          <p:nvPr/>
        </p:nvSpPr>
        <p:spPr>
          <a:xfrm>
            <a:off x="304800" y="5486400"/>
            <a:ext cx="3860224" cy="646331"/>
          </a:xfrm>
          <a:prstGeom prst="rect">
            <a:avLst/>
          </a:prstGeom>
        </p:spPr>
        <p:txBody>
          <a:bodyPr wrap="none">
            <a:spAutoFit/>
          </a:bodyPr>
          <a:lstStyle/>
          <a:p>
            <a:r>
              <a:rPr lang="en-US" dirty="0">
                <a:hlinkClick r:id="rId3"/>
              </a:rPr>
              <a:t>http://www.uky.edu/fsic/marketready</a:t>
            </a:r>
            <a:r>
              <a:rPr lang="en-US" dirty="0" smtClean="0">
                <a:hlinkClick r:id="rId3"/>
              </a:rPr>
              <a:t>/</a:t>
            </a:r>
            <a:endParaRPr lang="en-US" dirty="0" smtClean="0"/>
          </a:p>
          <a:p>
            <a:endParaRPr lang="en-US" dirty="0"/>
          </a:p>
        </p:txBody>
      </p:sp>
    </p:spTree>
    <p:extLst>
      <p:ext uri="{BB962C8B-B14F-4D97-AF65-F5344CB8AC3E}">
        <p14:creationId xmlns:p14="http://schemas.microsoft.com/office/powerpoint/2010/main" val="920234894"/>
      </p:ext>
    </p:extLst>
  </p:cSld>
  <p:clrMapOvr>
    <a:masterClrMapping/>
  </p:clrMapOvr>
  <p:transition spd="slow">
    <p:wipe dir="d"/>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990598" y="228600"/>
            <a:ext cx="7543801" cy="4878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09599" y="4953000"/>
            <a:ext cx="8478625" cy="1446550"/>
          </a:xfrm>
          <a:prstGeom prst="rect">
            <a:avLst/>
          </a:prstGeom>
          <a:noFill/>
        </p:spPr>
        <p:txBody>
          <a:bodyPr wrap="square" rtlCol="0">
            <a:spAutoFit/>
          </a:bodyPr>
          <a:lstStyle/>
          <a:p>
            <a:pPr marL="0" lvl="1"/>
            <a:r>
              <a:rPr lang="en-US" sz="1600" dirty="0">
                <a:latin typeface="Times New Roman" pitchFamily="18" charset="0"/>
                <a:cs typeface="Times New Roman" pitchFamily="18" charset="0"/>
              </a:rPr>
              <a:t>From: </a:t>
            </a:r>
            <a:r>
              <a:rPr lang="en-US" sz="2000" dirty="0">
                <a:latin typeface="Times New Roman" pitchFamily="18" charset="0"/>
                <a:cs typeface="Times New Roman" pitchFamily="18" charset="0"/>
                <a:hlinkClick r:id="rId3"/>
              </a:rPr>
              <a:t>http://files.campus.edublogs.org/blogs.cornell.edu/dist/0/2113/files/2012/04/Market-Channel-Assessment-132dr2l.pdf</a:t>
            </a:r>
            <a:r>
              <a:rPr lang="en-US" sz="2000" dirty="0">
                <a:latin typeface="Times New Roman" pitchFamily="18" charset="0"/>
                <a:cs typeface="Times New Roman" pitchFamily="18" charset="0"/>
              </a:rPr>
              <a:t> </a:t>
            </a:r>
          </a:p>
          <a:p>
            <a:endParaRPr lang="en-US" sz="1600" dirty="0" smtClean="0">
              <a:latin typeface="Times New Roman" pitchFamily="18" charset="0"/>
              <a:cs typeface="Times New Roman" pitchFamily="18" charset="0"/>
            </a:endParaRPr>
          </a:p>
          <a:p>
            <a:endParaRPr lang="en-US" sz="1600" dirty="0">
              <a:latin typeface="Times New Roman" pitchFamily="18" charset="0"/>
              <a:cs typeface="Times New Roman" pitchFamily="18" charset="0"/>
            </a:endParaRPr>
          </a:p>
        </p:txBody>
      </p:sp>
    </p:spTree>
    <p:extLst>
      <p:ext uri="{BB962C8B-B14F-4D97-AF65-F5344CB8AC3E}">
        <p14:creationId xmlns:p14="http://schemas.microsoft.com/office/powerpoint/2010/main" val="4817381"/>
      </p:ext>
    </p:extLst>
  </p:cSld>
  <p:clrMapOvr>
    <a:masterClrMapping/>
  </p:clrMapOvr>
  <p:transition spd="slow">
    <p:wipe dir="d"/>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09600" y="76200"/>
            <a:ext cx="6095999" cy="619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7344338"/>
      </p:ext>
    </p:extLst>
  </p:cSld>
  <p:clrMapOvr>
    <a:masterClrMapping/>
  </p:clrMapOvr>
  <p:transition spd="slow">
    <p:wipe dir="d"/>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Summary</a:t>
            </a:r>
            <a:endParaRPr lang="en-US" dirty="0"/>
          </a:p>
        </p:txBody>
      </p:sp>
      <p:sp>
        <p:nvSpPr>
          <p:cNvPr id="3" name="Content Placeholder 2"/>
          <p:cNvSpPr>
            <a:spLocks noGrp="1"/>
          </p:cNvSpPr>
          <p:nvPr>
            <p:ph idx="1"/>
            <p:custDataLst>
              <p:tags r:id="rId3"/>
            </p:custDataLst>
          </p:nvPr>
        </p:nvSpPr>
        <p:spPr/>
        <p:txBody>
          <a:bodyPr>
            <a:normAutofit/>
          </a:bodyPr>
          <a:lstStyle/>
          <a:p>
            <a:r>
              <a:rPr lang="en-US" dirty="0" smtClean="0"/>
              <a:t>Effective communication is essential</a:t>
            </a:r>
          </a:p>
          <a:p>
            <a:pPr lvl="0"/>
            <a:r>
              <a:rPr lang="en-US" dirty="0" smtClean="0"/>
              <a:t>Understand the best marketing practices that are necessary to sell to restaurants</a:t>
            </a:r>
            <a:r>
              <a:rPr lang="en-US" dirty="0"/>
              <a:t>, </a:t>
            </a:r>
            <a:r>
              <a:rPr lang="en-US" dirty="0" smtClean="0"/>
              <a:t>groceries, wholesale </a:t>
            </a:r>
            <a:r>
              <a:rPr lang="en-US" dirty="0"/>
              <a:t>and food service </a:t>
            </a:r>
            <a:r>
              <a:rPr lang="en-US" dirty="0" smtClean="0"/>
              <a:t>buyers</a:t>
            </a:r>
          </a:p>
          <a:p>
            <a:pPr lvl="0"/>
            <a:r>
              <a:rPr lang="en-US" dirty="0" smtClean="0"/>
              <a:t>Its all about the relationship</a:t>
            </a:r>
            <a:endParaRPr lang="en-US" dirty="0"/>
          </a:p>
          <a:p>
            <a:endParaRPr lang="en-US" dirty="0" smtClean="0"/>
          </a:p>
          <a:p>
            <a:endParaRPr lang="en-US" dirty="0" smtClean="0"/>
          </a:p>
        </p:txBody>
      </p:sp>
    </p:spTree>
    <p:custDataLst>
      <p:tags r:id="rId1"/>
    </p:custData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2"/>
          <p:cNvSpPr>
            <a:spLocks noGrp="1" noChangeArrowheads="1"/>
          </p:cNvSpPr>
          <p:nvPr>
            <p:ph type="title"/>
            <p:custDataLst>
              <p:tags r:id="rId2"/>
            </p:custDataLst>
          </p:nvPr>
        </p:nvSpPr>
        <p:spPr>
          <a:xfrm>
            <a:off x="762000" y="76200"/>
            <a:ext cx="8077200" cy="1025768"/>
          </a:xfrm>
        </p:spPr>
        <p:txBody>
          <a:bodyPr/>
          <a:lstStyle/>
          <a:p>
            <a:pPr>
              <a:defRPr/>
            </a:pPr>
            <a:r>
              <a:rPr lang="en-US" b="1" dirty="0" smtClean="0"/>
              <a:t>Resources</a:t>
            </a:r>
          </a:p>
        </p:txBody>
      </p:sp>
      <p:sp>
        <p:nvSpPr>
          <p:cNvPr id="618499" name="Rectangle 3"/>
          <p:cNvSpPr>
            <a:spLocks noGrp="1" noChangeArrowheads="1"/>
          </p:cNvSpPr>
          <p:nvPr>
            <p:ph idx="1"/>
            <p:custDataLst>
              <p:tags r:id="rId3"/>
            </p:custDataLst>
          </p:nvPr>
        </p:nvSpPr>
        <p:spPr>
          <a:xfrm>
            <a:off x="609600" y="990600"/>
            <a:ext cx="8382000" cy="5410199"/>
          </a:xfrm>
        </p:spPr>
        <p:txBody>
          <a:bodyPr>
            <a:normAutofit lnSpcReduction="10000"/>
          </a:bodyPr>
          <a:lstStyle/>
          <a:p>
            <a:r>
              <a:rPr lang="en-US" sz="2800" dirty="0">
                <a:latin typeface="+mj-lt"/>
              </a:rPr>
              <a:t>Local Harvest: A </a:t>
            </a:r>
            <a:r>
              <a:rPr lang="en-US" sz="2800" dirty="0" err="1">
                <a:latin typeface="+mj-lt"/>
              </a:rPr>
              <a:t>Multifarm</a:t>
            </a:r>
            <a:r>
              <a:rPr lang="en-US" sz="2800" dirty="0">
                <a:latin typeface="+mj-lt"/>
              </a:rPr>
              <a:t> CSA </a:t>
            </a:r>
            <a:r>
              <a:rPr lang="en-US" sz="2800" dirty="0" smtClean="0">
                <a:latin typeface="+mj-lt"/>
              </a:rPr>
              <a:t>Handbook</a:t>
            </a:r>
          </a:p>
          <a:p>
            <a:pPr lvl="1">
              <a:buFont typeface="Wingdings" pitchFamily="2" charset="2"/>
              <a:buChar char="Ø"/>
            </a:pPr>
            <a:r>
              <a:rPr lang="en-US" sz="1700" dirty="0">
                <a:latin typeface="Times New Roman" pitchFamily="18" charset="0"/>
                <a:cs typeface="Times New Roman" pitchFamily="18" charset="0"/>
                <a:hlinkClick r:id="rId6"/>
              </a:rPr>
              <a:t>http://</a:t>
            </a:r>
            <a:r>
              <a:rPr lang="en-US" sz="1700" dirty="0" smtClean="0">
                <a:latin typeface="Times New Roman" pitchFamily="18" charset="0"/>
                <a:cs typeface="Times New Roman" pitchFamily="18" charset="0"/>
                <a:hlinkClick r:id="rId6"/>
              </a:rPr>
              <a:t>www.sare.org/Learning-Center/Books/Local-Harvest</a:t>
            </a:r>
            <a:endParaRPr lang="en-US" sz="1700" dirty="0" smtClean="0">
              <a:latin typeface="Times New Roman" pitchFamily="18" charset="0"/>
              <a:cs typeface="Times New Roman" pitchFamily="18" charset="0"/>
            </a:endParaRPr>
          </a:p>
          <a:p>
            <a:r>
              <a:rPr lang="en-US" sz="2800" dirty="0">
                <a:latin typeface="+mj-lt"/>
              </a:rPr>
              <a:t>Marketing </a:t>
            </a:r>
            <a:r>
              <a:rPr lang="en-US" sz="2800" dirty="0" smtClean="0">
                <a:latin typeface="+mj-lt"/>
              </a:rPr>
              <a:t>Strategies for </a:t>
            </a:r>
            <a:r>
              <a:rPr lang="en-US" sz="2800" dirty="0">
                <a:latin typeface="+mj-lt"/>
              </a:rPr>
              <a:t>Farmers and </a:t>
            </a:r>
            <a:r>
              <a:rPr lang="en-US" sz="2800" dirty="0" smtClean="0">
                <a:latin typeface="+mj-lt"/>
              </a:rPr>
              <a:t>Ranchers</a:t>
            </a:r>
          </a:p>
          <a:p>
            <a:pPr lvl="1">
              <a:buFont typeface="Wingdings" pitchFamily="2" charset="2"/>
              <a:buChar char="Ø"/>
            </a:pPr>
            <a:r>
              <a:rPr lang="en-US" sz="2000" dirty="0">
                <a:latin typeface="Times New Roman" pitchFamily="18" charset="0"/>
                <a:cs typeface="Times New Roman" pitchFamily="18" charset="0"/>
                <a:hlinkClick r:id="rId7"/>
              </a:rPr>
              <a:t>http://www.sare.org/Learning-Center/Bulletins/National-SARE-Bulletins/Marketing-Strategies-for-Farmers-and-Ranchers</a:t>
            </a:r>
            <a:endParaRPr lang="en-US" sz="2000" dirty="0">
              <a:latin typeface="Times New Roman" pitchFamily="18" charset="0"/>
              <a:cs typeface="Times New Roman" pitchFamily="18" charset="0"/>
            </a:endParaRPr>
          </a:p>
          <a:p>
            <a:r>
              <a:rPr lang="en-US" sz="2800" dirty="0" smtClean="0">
                <a:latin typeface="+mj-lt"/>
              </a:rPr>
              <a:t>Guide </a:t>
            </a:r>
            <a:r>
              <a:rPr lang="en-US" sz="2800" dirty="0">
                <a:latin typeface="+mj-lt"/>
              </a:rPr>
              <a:t>to Marketing Channel Selection: </a:t>
            </a:r>
            <a:r>
              <a:rPr lang="en-US" sz="2800" dirty="0" smtClean="0">
                <a:latin typeface="+mj-lt"/>
              </a:rPr>
              <a:t/>
            </a:r>
            <a:br>
              <a:rPr lang="en-US" sz="2800" dirty="0" smtClean="0">
                <a:latin typeface="+mj-lt"/>
              </a:rPr>
            </a:br>
            <a:r>
              <a:rPr lang="en-US" sz="2000" dirty="0" smtClean="0">
                <a:latin typeface="+mj-lt"/>
              </a:rPr>
              <a:t>How </a:t>
            </a:r>
            <a:r>
              <a:rPr lang="en-US" sz="2000" dirty="0">
                <a:latin typeface="+mj-lt"/>
              </a:rPr>
              <a:t>to Sell Through Wholesale &amp; Direct Marketing Channels</a:t>
            </a:r>
          </a:p>
          <a:p>
            <a:pPr lvl="1">
              <a:buFont typeface="Wingdings" pitchFamily="2" charset="2"/>
              <a:buChar char="Ø"/>
            </a:pPr>
            <a:r>
              <a:rPr lang="en-US" sz="2000" dirty="0">
                <a:latin typeface="Times New Roman" pitchFamily="18" charset="0"/>
                <a:cs typeface="Times New Roman" pitchFamily="18" charset="0"/>
                <a:hlinkClick r:id="rId8"/>
              </a:rPr>
              <a:t>http://files.campus.edublogs.org/blogs.cornell.edu/dist/0/2113/files/2012/04/Market-Channel-Assessment-132dr2l.pdf</a:t>
            </a:r>
            <a:r>
              <a:rPr lang="en-US" sz="2000" dirty="0">
                <a:latin typeface="Times New Roman" pitchFamily="18" charset="0"/>
                <a:cs typeface="Times New Roman" pitchFamily="18" charset="0"/>
              </a:rPr>
              <a:t> </a:t>
            </a:r>
          </a:p>
          <a:p>
            <a:r>
              <a:rPr lang="en-US" sz="2800" dirty="0">
                <a:latin typeface="+mj-lt"/>
              </a:rPr>
              <a:t>Marketing Alternatives for Fresh Produce</a:t>
            </a:r>
          </a:p>
          <a:p>
            <a:pPr lvl="1">
              <a:buFont typeface="Wingdings" pitchFamily="2" charset="2"/>
              <a:buChar char="Ø"/>
            </a:pPr>
            <a:r>
              <a:rPr lang="en-US" sz="2000" dirty="0">
                <a:latin typeface="Times New Roman" pitchFamily="18" charset="0"/>
                <a:cs typeface="Times New Roman" pitchFamily="18" charset="0"/>
                <a:hlinkClick r:id="rId9"/>
              </a:rPr>
              <a:t>http://extension.oregonstate.edu/catalog/pdf/pnw/pnw241-e.pdf</a:t>
            </a:r>
            <a:endParaRPr lang="en-US" sz="2000" dirty="0">
              <a:latin typeface="Times New Roman" pitchFamily="18" charset="0"/>
              <a:cs typeface="Times New Roman" pitchFamily="18" charset="0"/>
            </a:endParaRPr>
          </a:p>
          <a:p>
            <a:r>
              <a:rPr lang="en-US" sz="2800" dirty="0">
                <a:latin typeface="+mj-lt"/>
              </a:rPr>
              <a:t>Cultivating Success at Farmers Markets</a:t>
            </a:r>
          </a:p>
          <a:p>
            <a:pPr lvl="1">
              <a:buFont typeface="Wingdings" pitchFamily="2" charset="2"/>
              <a:buChar char="Ø"/>
            </a:pPr>
            <a:r>
              <a:rPr lang="en-US" sz="2000" dirty="0" smtClean="0">
                <a:latin typeface="Times New Roman" pitchFamily="18" charset="0"/>
                <a:cs typeface="Times New Roman" pitchFamily="18" charset="0"/>
                <a:hlinkClick r:id="rId10"/>
              </a:rPr>
              <a:t>http</a:t>
            </a:r>
            <a:r>
              <a:rPr lang="en-US" sz="2000" dirty="0">
                <a:latin typeface="Times New Roman" pitchFamily="18" charset="0"/>
                <a:cs typeface="Times New Roman" pitchFamily="18" charset="0"/>
                <a:hlinkClick r:id="rId10"/>
              </a:rPr>
              <a:t>://www.sarep.ucdavis.edu/sfs/dm/New%20Farmers%20Guide-v10%20-2.pdf</a:t>
            </a:r>
            <a:endParaRPr lang="en-US" sz="2000" dirty="0">
              <a:latin typeface="Times New Roman" pitchFamily="18" charset="0"/>
              <a:cs typeface="Times New Roman" pitchFamily="18" charset="0"/>
            </a:endParaRPr>
          </a:p>
          <a:p>
            <a:pPr lvl="1">
              <a:defRPr/>
            </a:pPr>
            <a:endParaRPr lang="en-US" sz="2200" dirty="0">
              <a:latin typeface="Times New Roman" pitchFamily="18" charset="0"/>
              <a:cs typeface="Times New Roman" pitchFamily="18" charset="0"/>
            </a:endParaRPr>
          </a:p>
        </p:txBody>
      </p:sp>
    </p:spTree>
    <p:custDataLst>
      <p:tags r:id="rId1"/>
    </p:custDataLst>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
            <a:ext cx="8077200" cy="1143000"/>
          </a:xfrm>
        </p:spPr>
        <p:txBody>
          <a:bodyPr>
            <a:normAutofit/>
          </a:bodyPr>
          <a:lstStyle/>
          <a:p>
            <a:pPr>
              <a:defRPr/>
            </a:pPr>
            <a:r>
              <a:rPr lang="en-US" b="1" dirty="0"/>
              <a:t>Resources</a:t>
            </a:r>
          </a:p>
        </p:txBody>
      </p:sp>
      <p:sp>
        <p:nvSpPr>
          <p:cNvPr id="5" name="Rectangle 4"/>
          <p:cNvSpPr/>
          <p:nvPr/>
        </p:nvSpPr>
        <p:spPr>
          <a:xfrm>
            <a:off x="762000" y="914400"/>
            <a:ext cx="7924800" cy="5632311"/>
          </a:xfrm>
          <a:prstGeom prst="rect">
            <a:avLst/>
          </a:prstGeom>
        </p:spPr>
        <p:txBody>
          <a:bodyPr wrap="square">
            <a:spAutoFit/>
          </a:bodyPr>
          <a:lstStyle/>
          <a:p>
            <a:pPr marL="457200" indent="-457200">
              <a:buFont typeface="Arial" pitchFamily="34" charset="0"/>
              <a:buChar char="•"/>
            </a:pPr>
            <a:r>
              <a:rPr lang="en-US" sz="2800" dirty="0">
                <a:latin typeface="+mj-lt"/>
              </a:rPr>
              <a:t>Collaborative Marketing for Small Farms</a:t>
            </a:r>
          </a:p>
          <a:p>
            <a:r>
              <a:rPr lang="en-US" sz="2800" dirty="0" smtClean="0">
                <a:latin typeface="+mj-lt"/>
              </a:rPr>
              <a:t>      Selling </a:t>
            </a:r>
            <a:r>
              <a:rPr lang="en-US" sz="2800" dirty="0">
                <a:latin typeface="+mj-lt"/>
              </a:rPr>
              <a:t>and Working Together for Profitability</a:t>
            </a:r>
          </a:p>
          <a:p>
            <a:pPr marL="800100" lvl="1" indent="-342900">
              <a:buFont typeface="Wingdings" pitchFamily="2" charset="2"/>
              <a:buChar char="Ø"/>
            </a:pPr>
            <a:r>
              <a:rPr lang="en-US" sz="2000" dirty="0" smtClean="0">
                <a:latin typeface="Times New Roman" pitchFamily="18" charset="0"/>
                <a:cs typeface="Times New Roman" pitchFamily="18" charset="0"/>
                <a:hlinkClick r:id="rId2"/>
              </a:rPr>
              <a:t>http</a:t>
            </a:r>
            <a:r>
              <a:rPr lang="en-US" sz="2000" dirty="0">
                <a:latin typeface="Times New Roman" pitchFamily="18" charset="0"/>
                <a:cs typeface="Times New Roman" pitchFamily="18" charset="0"/>
                <a:hlinkClick r:id="rId2"/>
              </a:rPr>
              <a:t>://</a:t>
            </a:r>
            <a:r>
              <a:rPr lang="en-US" sz="2000" dirty="0" smtClean="0">
                <a:latin typeface="Times New Roman" pitchFamily="18" charset="0"/>
                <a:cs typeface="Times New Roman" pitchFamily="18" charset="0"/>
                <a:hlinkClick r:id="rId2"/>
              </a:rPr>
              <a:t>smallfarms.cornell.edu/files/2012/05/Collaborative-Marketing-for-Small-Farms-10385vc.pdf</a:t>
            </a:r>
            <a:endParaRPr lang="en-US" sz="2000" dirty="0" smtClean="0">
              <a:latin typeface="Times New Roman" pitchFamily="18" charset="0"/>
              <a:cs typeface="Times New Roman" pitchFamily="18" charset="0"/>
            </a:endParaRPr>
          </a:p>
          <a:p>
            <a:pPr marL="457200" indent="-457200">
              <a:buFont typeface="Arial" pitchFamily="34" charset="0"/>
              <a:buChar char="•"/>
            </a:pPr>
            <a:r>
              <a:rPr lang="en-US" sz="2800" dirty="0">
                <a:latin typeface="+mj-lt"/>
              </a:rPr>
              <a:t>Tips for Selling to: Produce Distributors </a:t>
            </a:r>
          </a:p>
          <a:p>
            <a:pPr marL="800100" lvl="1" indent="-342900">
              <a:buFont typeface="Wingdings" pitchFamily="2" charset="2"/>
              <a:buChar char="Ø"/>
            </a:pPr>
            <a:r>
              <a:rPr lang="en-US" sz="2000" dirty="0">
                <a:latin typeface="Times New Roman" pitchFamily="18" charset="0"/>
                <a:cs typeface="Times New Roman" pitchFamily="18" charset="0"/>
                <a:hlinkClick r:id="rId3"/>
              </a:rPr>
              <a:t>http://</a:t>
            </a:r>
            <a:r>
              <a:rPr lang="en-US" sz="2000" dirty="0" smtClean="0">
                <a:latin typeface="Times New Roman" pitchFamily="18" charset="0"/>
                <a:cs typeface="Times New Roman" pitchFamily="18" charset="0"/>
                <a:hlinkClick r:id="rId3"/>
              </a:rPr>
              <a:t>www.carolinafarmstewards.org/wp-content/uploads/2012/12/7-ATTRA-Tips-for-Selling-to-Distributors.pdf</a:t>
            </a:r>
            <a:endParaRPr lang="en-US" sz="2000" dirty="0" smtClean="0">
              <a:latin typeface="Times New Roman" pitchFamily="18" charset="0"/>
              <a:cs typeface="Times New Roman" pitchFamily="18" charset="0"/>
            </a:endParaRPr>
          </a:p>
          <a:p>
            <a:pPr marL="457200" indent="-457200">
              <a:buFont typeface="Arial" pitchFamily="34" charset="0"/>
              <a:buChar char="•"/>
            </a:pPr>
            <a:r>
              <a:rPr lang="en-US" sz="2800" dirty="0" smtClean="0">
                <a:latin typeface="+mj-lt"/>
              </a:rPr>
              <a:t> </a:t>
            </a:r>
            <a:r>
              <a:rPr lang="en-US" sz="2800" dirty="0">
                <a:latin typeface="+mj-lt"/>
              </a:rPr>
              <a:t>Tips for Selling to: Restaurants </a:t>
            </a:r>
            <a:endParaRPr lang="en-US" sz="2800" dirty="0" smtClean="0">
              <a:latin typeface="+mj-lt"/>
            </a:endParaRPr>
          </a:p>
          <a:p>
            <a:pPr marL="800100" lvl="1" indent="-342900">
              <a:buFont typeface="Wingdings" pitchFamily="2" charset="2"/>
              <a:buChar char="Ø"/>
            </a:pPr>
            <a:r>
              <a:rPr lang="en-US" sz="2000" dirty="0">
                <a:latin typeface="Times New Roman" pitchFamily="18" charset="0"/>
                <a:cs typeface="Times New Roman" pitchFamily="18" charset="0"/>
                <a:hlinkClick r:id="rId4"/>
              </a:rPr>
              <a:t>http://www.carolinafarmstewards.org/wp-content/uploads/2012/12/5-ATTRA-Tips-for-Selling-to-Restaurants.pdf</a:t>
            </a:r>
            <a:endParaRPr lang="en-US" sz="2000" dirty="0">
              <a:latin typeface="Times New Roman" pitchFamily="18" charset="0"/>
              <a:cs typeface="Times New Roman" pitchFamily="18" charset="0"/>
            </a:endParaRPr>
          </a:p>
          <a:p>
            <a:pPr marL="457200" indent="-457200">
              <a:buFont typeface="Arial" pitchFamily="34" charset="0"/>
              <a:buChar char="•"/>
            </a:pPr>
            <a:r>
              <a:rPr lang="en-US" sz="2800" dirty="0" smtClean="0">
                <a:latin typeface="+mj-lt"/>
              </a:rPr>
              <a:t>Selling </a:t>
            </a:r>
            <a:r>
              <a:rPr lang="en-US" sz="2800" dirty="0">
                <a:latin typeface="+mj-lt"/>
              </a:rPr>
              <a:t>Directly to Wholesale Buyers</a:t>
            </a:r>
          </a:p>
          <a:p>
            <a:pPr marL="800100" lvl="1" indent="-342900">
              <a:buFont typeface="Wingdings" pitchFamily="2" charset="2"/>
              <a:buChar char="Ø"/>
            </a:pPr>
            <a:r>
              <a:rPr lang="en-US" sz="2000" dirty="0">
                <a:latin typeface="Times New Roman" pitchFamily="18" charset="0"/>
                <a:cs typeface="Times New Roman" pitchFamily="18" charset="0"/>
                <a:hlinkClick r:id="rId5"/>
              </a:rPr>
              <a:t>http://directmarketing.osu.edu/content/MarketReadyMaterials/MarketReadyWholesaleOPGMA2012.pdf</a:t>
            </a:r>
            <a:r>
              <a:rPr lang="en-US" sz="2000" dirty="0">
                <a:latin typeface="Times New Roman" pitchFamily="18" charset="0"/>
                <a:cs typeface="Times New Roman" pitchFamily="18" charset="0"/>
              </a:rPr>
              <a:t> </a:t>
            </a:r>
          </a:p>
          <a:p>
            <a:pPr lvl="1"/>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2543599171"/>
      </p:ext>
    </p:extLst>
  </p:cSld>
  <p:clrMapOvr>
    <a:masterClrMapping/>
  </p:clrMapOvr>
  <p:transition spd="slow">
    <p:wipe dir="d"/>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04507" y="1143000"/>
            <a:ext cx="7448257" cy="4555093"/>
          </a:xfrm>
          <a:prstGeom prst="rect">
            <a:avLst/>
          </a:prstGeom>
        </p:spPr>
        <p:txBody>
          <a:bodyPr wrap="none">
            <a:spAutoFit/>
          </a:bodyPr>
          <a:lstStyle/>
          <a:p>
            <a:pPr marL="457200" indent="-457200">
              <a:buFont typeface="Arial" pitchFamily="34" charset="0"/>
              <a:buChar char="•"/>
            </a:pPr>
            <a:r>
              <a:rPr lang="en-US" sz="2800" dirty="0" err="1">
                <a:latin typeface="+mj-lt"/>
              </a:rPr>
              <a:t>ATTRA's</a:t>
            </a:r>
            <a:r>
              <a:rPr lang="en-US" sz="2800" dirty="0">
                <a:latin typeface="+mj-lt"/>
              </a:rPr>
              <a:t> Master Publication List</a:t>
            </a:r>
          </a:p>
          <a:p>
            <a:pPr marL="742950" lvl="1" indent="-285750">
              <a:buFont typeface="Wingdings" pitchFamily="2" charset="2"/>
              <a:buChar char="Ø"/>
            </a:pPr>
            <a:r>
              <a:rPr lang="en-US" sz="2000" dirty="0">
                <a:latin typeface="Times New Roman" pitchFamily="18" charset="0"/>
                <a:cs typeface="Times New Roman" pitchFamily="18" charset="0"/>
                <a:hlinkClick r:id="rId2"/>
              </a:rPr>
              <a:t>https://</a:t>
            </a:r>
            <a:r>
              <a:rPr lang="en-US" sz="2000" dirty="0" smtClean="0">
                <a:latin typeface="Times New Roman" pitchFamily="18" charset="0"/>
                <a:cs typeface="Times New Roman" pitchFamily="18" charset="0"/>
                <a:hlinkClick r:id="rId2"/>
              </a:rPr>
              <a:t>attra.ncat.org/publication.html</a:t>
            </a:r>
            <a:endParaRPr lang="en-US" sz="2000" dirty="0" smtClean="0">
              <a:latin typeface="Times New Roman" pitchFamily="18" charset="0"/>
              <a:cs typeface="Times New Roman" pitchFamily="18" charset="0"/>
            </a:endParaRPr>
          </a:p>
          <a:p>
            <a:pPr marL="457200" indent="-457200">
              <a:buFont typeface="Arial" pitchFamily="34" charset="0"/>
              <a:buChar char="•"/>
            </a:pPr>
            <a:endParaRPr lang="en-US" sz="2000" dirty="0">
              <a:latin typeface="Times New Roman" pitchFamily="18" charset="0"/>
              <a:cs typeface="Times New Roman" pitchFamily="18" charset="0"/>
            </a:endParaRPr>
          </a:p>
          <a:p>
            <a:pPr marL="457200" indent="-457200">
              <a:buFont typeface="Arial" pitchFamily="34" charset="0"/>
              <a:buChar char="•"/>
            </a:pPr>
            <a:r>
              <a:rPr lang="en-US" sz="2800" dirty="0" smtClean="0">
                <a:latin typeface="+mj-lt"/>
              </a:rPr>
              <a:t>USDA-</a:t>
            </a:r>
            <a:r>
              <a:rPr lang="en-US" sz="2800" dirty="0" err="1" smtClean="0">
                <a:latin typeface="+mj-lt"/>
              </a:rPr>
              <a:t>AMS</a:t>
            </a:r>
            <a:r>
              <a:rPr lang="en-US" sz="2800" dirty="0" smtClean="0">
                <a:latin typeface="+mj-lt"/>
              </a:rPr>
              <a:t> </a:t>
            </a:r>
            <a:r>
              <a:rPr lang="en-US" sz="2800" dirty="0">
                <a:latin typeface="+mj-lt"/>
              </a:rPr>
              <a:t>Market News Reports </a:t>
            </a:r>
          </a:p>
          <a:p>
            <a:pPr marL="742950" lvl="1" indent="-285750">
              <a:buFont typeface="Wingdings" pitchFamily="2" charset="2"/>
              <a:buChar char="Ø"/>
            </a:pPr>
            <a:r>
              <a:rPr lang="en-US" sz="2000" dirty="0">
                <a:latin typeface="Times New Roman" pitchFamily="18" charset="0"/>
                <a:cs typeface="Times New Roman" pitchFamily="18" charset="0"/>
              </a:rPr>
              <a:t>	</a:t>
            </a:r>
            <a:r>
              <a:rPr lang="en-US" sz="2000" dirty="0">
                <a:latin typeface="Times New Roman" pitchFamily="18" charset="0"/>
                <a:cs typeface="Times New Roman" pitchFamily="18" charset="0"/>
                <a:hlinkClick r:id="rId3"/>
              </a:rPr>
              <a:t>www.ams.usda.gov</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marL="742950" lvl="1" indent="-285750">
              <a:buFont typeface="Wingdings" pitchFamily="2" charset="2"/>
              <a:buChar char="Ø"/>
            </a:pPr>
            <a:endParaRPr lang="en-US" sz="2000" dirty="0">
              <a:latin typeface="Times New Roman" pitchFamily="18" charset="0"/>
              <a:cs typeface="Times New Roman" pitchFamily="18" charset="0"/>
            </a:endParaRPr>
          </a:p>
          <a:p>
            <a:pPr marL="457200" indent="-457200">
              <a:buFont typeface="Arial" pitchFamily="34" charset="0"/>
              <a:buChar char="•"/>
            </a:pPr>
            <a:r>
              <a:rPr lang="en-US" sz="2800" dirty="0">
                <a:latin typeface="+mj-lt"/>
              </a:rPr>
              <a:t>Organic Price Report</a:t>
            </a:r>
          </a:p>
          <a:p>
            <a:pPr marL="742950" lvl="1" indent="-285750">
              <a:buFont typeface="Wingdings" pitchFamily="2" charset="2"/>
              <a:buChar char="Ø"/>
            </a:pPr>
            <a:r>
              <a:rPr lang="en-US" sz="2000" dirty="0">
                <a:latin typeface="Times New Roman" pitchFamily="18" charset="0"/>
                <a:cs typeface="Times New Roman" pitchFamily="18" charset="0"/>
                <a:hlinkClick r:id="rId4"/>
              </a:rPr>
              <a:t>http://rodaleinstitute.org/farm/online-tools/organic-price-report</a:t>
            </a:r>
            <a:r>
              <a:rPr lang="en-US" sz="2000" dirty="0" smtClean="0">
                <a:latin typeface="Times New Roman" pitchFamily="18" charset="0"/>
                <a:cs typeface="Times New Roman" pitchFamily="18" charset="0"/>
                <a:hlinkClick r:id="rId4"/>
              </a:rPr>
              <a:t>/</a:t>
            </a:r>
            <a:endParaRPr lang="en-US" sz="2000" dirty="0" smtClean="0">
              <a:latin typeface="Times New Roman" pitchFamily="18" charset="0"/>
              <a:cs typeface="Times New Roman" pitchFamily="18" charset="0"/>
            </a:endParaRPr>
          </a:p>
          <a:p>
            <a:pPr lvl="1"/>
            <a:r>
              <a:rPr lang="en-US" sz="2000" dirty="0" smtClean="0">
                <a:latin typeface="Times New Roman" pitchFamily="18" charset="0"/>
                <a:cs typeface="Times New Roman" pitchFamily="18" charset="0"/>
              </a:rPr>
              <a:t> </a:t>
            </a:r>
            <a:endParaRPr lang="en-US" sz="2000" dirty="0">
              <a:latin typeface="Times New Roman" pitchFamily="18" charset="0"/>
              <a:cs typeface="Times New Roman" pitchFamily="18" charset="0"/>
            </a:endParaRPr>
          </a:p>
          <a:p>
            <a:pPr marL="457200" indent="-457200">
              <a:buFont typeface="Arial" pitchFamily="34" charset="0"/>
              <a:buChar char="•"/>
            </a:pPr>
            <a:r>
              <a:rPr lang="en-US" sz="2800" dirty="0">
                <a:latin typeface="+mj-lt"/>
              </a:rPr>
              <a:t>Pricing for Profit</a:t>
            </a:r>
          </a:p>
          <a:p>
            <a:pPr marL="742950" lvl="1" indent="-285750">
              <a:buFont typeface="Wingdings" pitchFamily="2" charset="2"/>
              <a:buChar char="Ø"/>
            </a:pPr>
            <a:r>
              <a:rPr lang="en-US" sz="2000" dirty="0">
                <a:latin typeface="Times New Roman" pitchFamily="18" charset="0"/>
                <a:cs typeface="Times New Roman" pitchFamily="18" charset="0"/>
                <a:hlinkClick r:id="rId5"/>
              </a:rPr>
              <a:t>www.extension.iastate.edu/agdm/wholefarm/pdf/c1-55.pdf</a:t>
            </a:r>
            <a:r>
              <a:rPr lang="en-US" sz="2000" dirty="0">
                <a:latin typeface="Times New Roman" pitchFamily="18" charset="0"/>
                <a:cs typeface="Times New Roman" pitchFamily="18" charset="0"/>
              </a:rPr>
              <a:t> </a:t>
            </a:r>
          </a:p>
          <a:p>
            <a:pPr marL="742950" lvl="1" indent="-285750">
              <a:buFont typeface="Wingdings" pitchFamily="2" charset="2"/>
              <a:buChar char="Ø"/>
            </a:pPr>
            <a:endParaRPr lang="en-US" sz="2000" dirty="0">
              <a:latin typeface="Times New Roman" pitchFamily="18" charset="0"/>
              <a:cs typeface="Times New Roman" pitchFamily="18" charset="0"/>
            </a:endParaRPr>
          </a:p>
          <a:p>
            <a:endParaRPr lang="en-US" dirty="0"/>
          </a:p>
        </p:txBody>
      </p:sp>
      <p:sp>
        <p:nvSpPr>
          <p:cNvPr id="3" name="Rectangle 2"/>
          <p:cNvSpPr/>
          <p:nvPr/>
        </p:nvSpPr>
        <p:spPr>
          <a:xfrm>
            <a:off x="1066800" y="304800"/>
            <a:ext cx="2836418" cy="769441"/>
          </a:xfrm>
          <a:prstGeom prst="rect">
            <a:avLst/>
          </a:prstGeom>
        </p:spPr>
        <p:txBody>
          <a:bodyPr wrap="none">
            <a:spAutoFit/>
          </a:bodyPr>
          <a:lstStyle/>
          <a:p>
            <a:r>
              <a:rPr lang="en-US" sz="4400" b="1" dirty="0">
                <a:latin typeface="+mj-lt"/>
                <a:ea typeface="+mj-ea"/>
                <a:cs typeface="+mj-cs"/>
              </a:rPr>
              <a:t>Resources</a:t>
            </a:r>
          </a:p>
        </p:txBody>
      </p:sp>
    </p:spTree>
    <p:extLst>
      <p:ext uri="{BB962C8B-B14F-4D97-AF65-F5344CB8AC3E}">
        <p14:creationId xmlns:p14="http://schemas.microsoft.com/office/powerpoint/2010/main" val="3663717179"/>
      </p:ext>
    </p:extLst>
  </p:cSld>
  <p:clrMapOvr>
    <a:masterClrMapping/>
  </p:clrMapOvr>
  <p:transition spd="slow">
    <p:wipe dir="d"/>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custDataLst>
              <p:tags r:id="rId2"/>
            </p:custDataLst>
            <p:extLst>
              <p:ext uri="{D42A27DB-BD31-4B8C-83A1-F6EECF244321}">
                <p14:modId xmlns:p14="http://schemas.microsoft.com/office/powerpoint/2010/main" val="2760995898"/>
              </p:ext>
            </p:extLst>
          </p:nvPr>
        </p:nvGraphicFramePr>
        <p:xfrm>
          <a:off x="2057400" y="1600200"/>
          <a:ext cx="5486400" cy="2362200"/>
        </p:xfrm>
        <a:graphic>
          <a:graphicData uri="http://schemas.openxmlformats.org/drawingml/2006/table">
            <a:tbl>
              <a:tblPr firstRow="1" bandRow="1">
                <a:tableStyleId>{5FD0F851-EC5A-4D38-B0AD-8093EC10F338}</a:tableStyleId>
              </a:tblPr>
              <a:tblGrid>
                <a:gridCol w="1866507"/>
                <a:gridCol w="3619893"/>
              </a:tblGrid>
              <a:tr h="665480">
                <a:tc>
                  <a:txBody>
                    <a:bodyPr/>
                    <a:lstStyle/>
                    <a:p>
                      <a:r>
                        <a:rPr lang="en-US" dirty="0" smtClean="0">
                          <a:latin typeface="+mj-lt"/>
                        </a:rPr>
                        <a:t>Contacts</a:t>
                      </a:r>
                      <a:endParaRPr lang="en-US" dirty="0">
                        <a:latin typeface="+mj-lt"/>
                      </a:endParaRPr>
                    </a:p>
                  </a:txBody>
                  <a:tcPr anchor="b"/>
                </a:tc>
                <a:tc>
                  <a:txBody>
                    <a:bodyPr/>
                    <a:lstStyle/>
                    <a:p>
                      <a:r>
                        <a:rPr lang="en-US" dirty="0" smtClean="0">
                          <a:latin typeface="+mj-lt"/>
                        </a:rPr>
                        <a:t>Contact information</a:t>
                      </a:r>
                      <a:endParaRPr lang="en-US" dirty="0">
                        <a:latin typeface="+mj-lt"/>
                      </a:endParaRPr>
                    </a:p>
                  </a:txBody>
                  <a:tcPr anchor="b"/>
                </a:tc>
              </a:tr>
              <a:tr h="665480">
                <a:tc>
                  <a:txBody>
                    <a:bodyPr/>
                    <a:lstStyle/>
                    <a:p>
                      <a:r>
                        <a:rPr lang="en-US" dirty="0" smtClean="0">
                          <a:latin typeface="+mj-lt"/>
                        </a:rPr>
                        <a:t>Deborah Cavanaugh-Grant</a:t>
                      </a:r>
                      <a:endParaRPr lang="en-US" dirty="0">
                        <a:latin typeface="+mj-lt"/>
                      </a:endParaRPr>
                    </a:p>
                  </a:txBody>
                  <a:tcPr/>
                </a:tc>
                <a:tc>
                  <a:txBody>
                    <a:bodyPr/>
                    <a:lstStyle/>
                    <a:p>
                      <a:r>
                        <a:rPr lang="en-US" dirty="0" smtClean="0">
                          <a:latin typeface="+mj-lt"/>
                          <a:hlinkClick r:id="rId6"/>
                        </a:rPr>
                        <a:t>cvnghgrn@illinois.edu</a:t>
                      </a:r>
                      <a:endParaRPr lang="en-US" dirty="0" smtClean="0">
                        <a:latin typeface="+mj-lt"/>
                      </a:endParaRPr>
                    </a:p>
                    <a:p>
                      <a:r>
                        <a:rPr lang="en-US" dirty="0" smtClean="0">
                          <a:latin typeface="+mj-lt"/>
                        </a:rPr>
                        <a:t>217-782-4617</a:t>
                      </a:r>
                      <a:endParaRPr lang="en-US" dirty="0">
                        <a:latin typeface="+mj-lt"/>
                      </a:endParaRPr>
                    </a:p>
                  </a:txBody>
                  <a:tcPr/>
                </a:tc>
              </a:tr>
              <a:tr h="665480">
                <a:tc>
                  <a:txBody>
                    <a:bodyPr/>
                    <a:lstStyle/>
                    <a:p>
                      <a:r>
                        <a:rPr lang="en-US" dirty="0" smtClean="0">
                          <a:latin typeface="+mj-lt"/>
                        </a:rPr>
                        <a:t>Rick Weinzierl</a:t>
                      </a:r>
                      <a:endParaRPr lang="en-US" dirty="0">
                        <a:latin typeface="+mj-lt"/>
                      </a:endParaRPr>
                    </a:p>
                  </a:txBody>
                  <a:tcPr/>
                </a:tc>
                <a:tc>
                  <a:txBody>
                    <a:bodyPr/>
                    <a:lstStyle/>
                    <a:p>
                      <a:pPr marL="0" algn="l" defTabSz="914400" rtl="0" eaLnBrk="1" latinLnBrk="0" hangingPunct="1"/>
                      <a:r>
                        <a:rPr lang="en-US" sz="1800" kern="1200" dirty="0" smtClean="0">
                          <a:solidFill>
                            <a:schemeClr val="tx1"/>
                          </a:solidFill>
                          <a:latin typeface="+mj-lt"/>
                          <a:ea typeface="+mn-ea"/>
                          <a:cs typeface="+mn-cs"/>
                          <a:hlinkClick r:id="rId7"/>
                        </a:rPr>
                        <a:t>weinzier@illinois.edu</a:t>
                      </a:r>
                      <a:endParaRPr lang="en-US" sz="1800" kern="1200" dirty="0" smtClean="0">
                        <a:solidFill>
                          <a:schemeClr val="tx1"/>
                        </a:solidFill>
                        <a:latin typeface="+mj-lt"/>
                        <a:ea typeface="+mn-ea"/>
                        <a:cs typeface="+mn-cs"/>
                      </a:endParaRPr>
                    </a:p>
                    <a:p>
                      <a:r>
                        <a:rPr lang="en-US" sz="1800" kern="1200" dirty="0" smtClean="0">
                          <a:solidFill>
                            <a:schemeClr val="tx1"/>
                          </a:solidFill>
                          <a:latin typeface="+mn-lt"/>
                          <a:ea typeface="+mn-ea"/>
                          <a:cs typeface="+mn-cs"/>
                        </a:rPr>
                        <a:t>217-244-2126</a:t>
                      </a:r>
                      <a:endParaRPr lang="en-US" dirty="0">
                        <a:latin typeface="+mj-lt"/>
                      </a:endParaRPr>
                    </a:p>
                  </a:txBody>
                  <a:tcPr/>
                </a:tc>
              </a:tr>
              <a:tr h="365760">
                <a:tc>
                  <a:txBody>
                    <a:bodyPr/>
                    <a:lstStyle/>
                    <a:p>
                      <a:endParaRPr lang="en-US" dirty="0"/>
                    </a:p>
                  </a:txBody>
                  <a:tcPr/>
                </a:tc>
                <a:tc>
                  <a:txBody>
                    <a:bodyPr/>
                    <a:lstStyle/>
                    <a:p>
                      <a:endParaRPr lang="en-US" dirty="0" smtClean="0">
                        <a:latin typeface="+mj-lt"/>
                      </a:endParaRPr>
                    </a:p>
                  </a:txBody>
                  <a:tcPr/>
                </a:tc>
              </a:tr>
            </a:tbl>
          </a:graphicData>
        </a:graphic>
      </p:graphicFrame>
      <p:sp>
        <p:nvSpPr>
          <p:cNvPr id="2" name="Title 1"/>
          <p:cNvSpPr>
            <a:spLocks noGrp="1"/>
          </p:cNvSpPr>
          <p:nvPr>
            <p:ph type="title"/>
            <p:custDataLst>
              <p:tags r:id="rId3"/>
            </p:custDataLst>
          </p:nvPr>
        </p:nvSpPr>
        <p:spPr/>
        <p:txBody>
          <a:bodyPr/>
          <a:lstStyle/>
          <a:p>
            <a:r>
              <a:rPr lang="en-US" dirty="0" smtClean="0"/>
              <a:t>To reach us</a:t>
            </a:r>
            <a:endParaRPr lang="en-US" dirty="0"/>
          </a:p>
        </p:txBody>
      </p:sp>
    </p:spTree>
    <p:custDataLst>
      <p:tags r:id="rId1"/>
    </p:custDataLst>
  </p:cSld>
  <p:clrMapOvr>
    <a:masterClrMapping/>
  </p:clrMapOvr>
  <p:transition spd="slow">
    <p:wipe dir="d"/>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p>
            <a:r>
              <a:rPr lang="en-US" dirty="0" smtClean="0"/>
              <a:t>If you have questions … </a:t>
            </a:r>
            <a:endParaRPr lang="en-US" dirty="0"/>
          </a:p>
        </p:txBody>
      </p:sp>
      <p:pic>
        <p:nvPicPr>
          <p:cNvPr id="4" name="Content Placeholder 10" descr="Illinois Migrant Council - Mozilla Firefox"/>
          <p:cNvPicPr>
            <a:picLocks noChangeAspect="1"/>
          </p:cNvPicPr>
          <p:nvPr/>
        </p:nvPicPr>
        <p:blipFill rotWithShape="1">
          <a:blip r:embed="rId7" cstate="email">
            <a:extLst>
              <a:ext uri="{28A0092B-C50C-407E-A947-70E740481C1C}">
                <a14:useLocalDpi xmlns:a14="http://schemas.microsoft.com/office/drawing/2010/main"/>
              </a:ext>
            </a:extLst>
          </a:blip>
          <a:srcRect r="30053"/>
          <a:stretch/>
        </p:blipFill>
        <p:spPr>
          <a:xfrm>
            <a:off x="4114800" y="6248400"/>
            <a:ext cx="2291862" cy="468086"/>
          </a:xfrm>
          <a:prstGeom prst="rect">
            <a:avLst/>
          </a:prstGeom>
        </p:spPr>
      </p:pic>
      <p:sp>
        <p:nvSpPr>
          <p:cNvPr id="6" name="Content Placeholder 5"/>
          <p:cNvSpPr>
            <a:spLocks noGrp="1"/>
          </p:cNvSpPr>
          <p:nvPr>
            <p:ph idx="1"/>
          </p:nvPr>
        </p:nvSpPr>
        <p:spPr>
          <a:xfrm>
            <a:off x="685800" y="1596413"/>
            <a:ext cx="8305800" cy="4297363"/>
          </a:xfrm>
        </p:spPr>
        <p:txBody>
          <a:bodyPr/>
          <a:lstStyle/>
          <a:p>
            <a:r>
              <a:rPr lang="en-US" dirty="0" smtClean="0"/>
              <a:t>University of Illinois Extension Local Food Systems and Small Farms team</a:t>
            </a:r>
          </a:p>
          <a:p>
            <a:pPr lvl="1"/>
            <a:r>
              <a:rPr lang="en-US" dirty="0">
                <a:hlinkClick r:id="rId8"/>
              </a:rPr>
              <a:t>http://web.extension.illinois.edu/smallfarm</a:t>
            </a:r>
            <a:r>
              <a:rPr lang="en-US" dirty="0" smtClean="0">
                <a:hlinkClick r:id="rId8"/>
              </a:rPr>
              <a:t>/</a:t>
            </a:r>
            <a:endParaRPr lang="en-US" dirty="0" smtClean="0"/>
          </a:p>
          <a:p>
            <a:r>
              <a:rPr lang="en-US" dirty="0" smtClean="0"/>
              <a:t>USDA’s Start2Farm site</a:t>
            </a:r>
          </a:p>
          <a:p>
            <a:pPr lvl="1"/>
            <a:r>
              <a:rPr lang="en-US" dirty="0">
                <a:hlinkClick r:id="rId9"/>
              </a:rPr>
              <a:t>http://www.start2farm.gov</a:t>
            </a:r>
            <a:r>
              <a:rPr lang="en-US" dirty="0" smtClean="0">
                <a:hlinkClick r:id="rId9"/>
              </a:rPr>
              <a:t>/</a:t>
            </a:r>
            <a:r>
              <a:rPr lang="en-US" dirty="0" smtClean="0"/>
              <a:t> </a:t>
            </a:r>
            <a:endParaRPr lang="en-US" dirty="0"/>
          </a:p>
        </p:txBody>
      </p:sp>
      <p:pic>
        <p:nvPicPr>
          <p:cNvPr id="7" name="Audio 6">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1929755225"/>
      </p:ext>
    </p:extLst>
  </p:cSld>
  <p:clrMapOvr>
    <a:masterClrMapping/>
  </p:clrMapOvr>
  <p:transition spd="slow" advTm="38043">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1"/>
          <p:cNvSpPr>
            <a:spLocks noGrp="1"/>
          </p:cNvSpPr>
          <p:nvPr>
            <p:ph idx="1"/>
          </p:nvPr>
        </p:nvSpPr>
        <p:spPr>
          <a:xfrm>
            <a:off x="685800" y="1371600"/>
            <a:ext cx="8229600" cy="3949700"/>
          </a:xfrm>
        </p:spPr>
        <p:txBody>
          <a:bodyPr>
            <a:normAutofit fontScale="92500" lnSpcReduction="10000"/>
          </a:bodyPr>
          <a:lstStyle/>
          <a:p>
            <a:pPr eaLnBrk="1" hangingPunct="1"/>
            <a:r>
              <a:rPr lang="en-US" dirty="0" smtClean="0"/>
              <a:t>To position specialty crop operations to fully capitalize on expanding local foods markets.</a:t>
            </a:r>
          </a:p>
          <a:p>
            <a:pPr eaLnBrk="1" hangingPunct="1"/>
            <a:endParaRPr lang="en-US" dirty="0" smtClean="0"/>
          </a:p>
          <a:p>
            <a:pPr eaLnBrk="1" hangingPunct="1"/>
            <a:r>
              <a:rPr lang="en-US" dirty="0" smtClean="0"/>
              <a:t>Meet requirements of commercial buyers</a:t>
            </a:r>
          </a:p>
          <a:p>
            <a:pPr eaLnBrk="1" hangingPunct="1"/>
            <a:endParaRPr lang="en-US" dirty="0" smtClean="0"/>
          </a:p>
          <a:p>
            <a:pPr eaLnBrk="1" hangingPunct="1"/>
            <a:r>
              <a:rPr lang="en-US" dirty="0" smtClean="0"/>
              <a:t>Emerging food safety standards</a:t>
            </a:r>
          </a:p>
          <a:p>
            <a:pPr eaLnBrk="1" hangingPunct="1"/>
            <a:endParaRPr lang="en-US" dirty="0" smtClean="0"/>
          </a:p>
          <a:p>
            <a:pPr eaLnBrk="1" hangingPunct="1"/>
            <a:r>
              <a:rPr lang="en-US" dirty="0" smtClean="0"/>
              <a:t>Meet the demands of a changing market</a:t>
            </a:r>
          </a:p>
          <a:p>
            <a:pPr eaLnBrk="1" hangingPunct="1"/>
            <a:endParaRPr lang="en-US" dirty="0" smtClean="0"/>
          </a:p>
          <a:p>
            <a:pPr eaLnBrk="1" hangingPunct="1">
              <a:buFont typeface="Wingdings 3" pitchFamily="18" charset="2"/>
              <a:buNone/>
            </a:pPr>
            <a:endParaRPr lang="en-US" dirty="0" smtClean="0"/>
          </a:p>
        </p:txBody>
      </p:sp>
      <p:sp>
        <p:nvSpPr>
          <p:cNvPr id="3" name="Title 2"/>
          <p:cNvSpPr>
            <a:spLocks noGrp="1"/>
          </p:cNvSpPr>
          <p:nvPr>
            <p:ph type="title"/>
          </p:nvPr>
        </p:nvSpPr>
        <p:spPr/>
        <p:txBody>
          <a:bodyPr/>
          <a:lstStyle/>
          <a:p>
            <a:pPr eaLnBrk="1" fontAlgn="auto" hangingPunct="1">
              <a:spcAft>
                <a:spcPts val="0"/>
              </a:spcAft>
              <a:defRPr/>
            </a:pPr>
            <a:r>
              <a:rPr lang="en-US" dirty="0" smtClean="0"/>
              <a:t>Why </a:t>
            </a:r>
            <a:r>
              <a:rPr lang="en-US" dirty="0" err="1" smtClean="0"/>
              <a:t>MarketReady</a:t>
            </a:r>
            <a:r>
              <a:rPr lang="en-US" dirty="0" smtClean="0"/>
              <a:t>?</a:t>
            </a:r>
            <a:endParaRPr lang="en-US" dirty="0"/>
          </a:p>
        </p:txBody>
      </p:sp>
    </p:spTree>
  </p:cSld>
  <p:clrMapOvr>
    <a:masterClrMapping/>
  </p:clrMapOvr>
  <p:transition spd="slow">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
          <p:cNvSpPr>
            <a:spLocks noGrp="1"/>
          </p:cNvSpPr>
          <p:nvPr>
            <p:ph idx="1"/>
          </p:nvPr>
        </p:nvSpPr>
        <p:spPr/>
        <p:txBody>
          <a:bodyPr>
            <a:normAutofit fontScale="92500" lnSpcReduction="10000"/>
          </a:bodyPr>
          <a:lstStyle/>
          <a:p>
            <a:pPr eaLnBrk="1" hangingPunct="1"/>
            <a:r>
              <a:rPr lang="en-US" smtClean="0"/>
              <a:t>Increasing demand for Local Foods</a:t>
            </a:r>
          </a:p>
          <a:p>
            <a:pPr lvl="1" eaLnBrk="1" hangingPunct="1"/>
            <a:r>
              <a:rPr lang="en-US" smtClean="0"/>
              <a:t>The drivers are many</a:t>
            </a:r>
          </a:p>
          <a:p>
            <a:pPr lvl="1" eaLnBrk="1" hangingPunct="1">
              <a:buFont typeface="Verdana" pitchFamily="34" charset="0"/>
              <a:buNone/>
            </a:pPr>
            <a:endParaRPr lang="en-US" smtClean="0"/>
          </a:p>
          <a:p>
            <a:pPr eaLnBrk="1" hangingPunct="1"/>
            <a:r>
              <a:rPr lang="en-US" smtClean="0"/>
              <a:t>Traditional supply channels for commercial buyers not Local</a:t>
            </a:r>
          </a:p>
          <a:p>
            <a:pPr lvl="1" eaLnBrk="1" hangingPunct="1"/>
            <a:r>
              <a:rPr lang="en-US" smtClean="0"/>
              <a:t>Buyers adapting to consumer demand, etc.</a:t>
            </a:r>
          </a:p>
          <a:p>
            <a:pPr lvl="1" eaLnBrk="1" hangingPunct="1">
              <a:buFont typeface="Verdana" pitchFamily="34" charset="0"/>
              <a:buNone/>
            </a:pPr>
            <a:endParaRPr lang="en-US" smtClean="0"/>
          </a:p>
          <a:p>
            <a:pPr eaLnBrk="1" hangingPunct="1"/>
            <a:r>
              <a:rPr lang="en-US" smtClean="0"/>
              <a:t>Resulting increased demand for Local Product at HIGH VOLUMES.</a:t>
            </a:r>
          </a:p>
          <a:p>
            <a:pPr eaLnBrk="1" hangingPunct="1">
              <a:buFont typeface="Wingdings 3" pitchFamily="18" charset="2"/>
              <a:buNone/>
            </a:pPr>
            <a:endParaRPr lang="en-US" smtClean="0"/>
          </a:p>
        </p:txBody>
      </p:sp>
      <p:sp>
        <p:nvSpPr>
          <p:cNvPr id="3" name="Title 2"/>
          <p:cNvSpPr>
            <a:spLocks noGrp="1"/>
          </p:cNvSpPr>
          <p:nvPr>
            <p:ph type="title"/>
          </p:nvPr>
        </p:nvSpPr>
        <p:spPr/>
        <p:txBody>
          <a:bodyPr>
            <a:normAutofit fontScale="90000"/>
          </a:bodyPr>
          <a:lstStyle/>
          <a:p>
            <a:pPr eaLnBrk="1" fontAlgn="auto" hangingPunct="1">
              <a:spcAft>
                <a:spcPts val="0"/>
              </a:spcAft>
              <a:defRPr/>
            </a:pPr>
            <a:r>
              <a:rPr lang="en-US" dirty="0" smtClean="0"/>
              <a:t>The Changing Wholesale Environment</a:t>
            </a:r>
            <a:endParaRPr lang="en-US" dirty="0"/>
          </a:p>
        </p:txBody>
      </p:sp>
    </p:spTree>
  </p:cSld>
  <p:clrMapOvr>
    <a:masterClrMapping/>
  </p:clrMapOvr>
  <p:transition spd="slow">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directions"/>
          <p:cNvPicPr>
            <a:picLocks noChangeAspect="1" noChangeArrowheads="1"/>
          </p:cNvPicPr>
          <p:nvPr/>
        </p:nvPicPr>
        <p:blipFill>
          <a:blip r:embed="rId2" cstate="print"/>
          <a:srcRect/>
          <a:stretch>
            <a:fillRect/>
          </a:stretch>
        </p:blipFill>
        <p:spPr bwMode="auto">
          <a:xfrm>
            <a:off x="1066800" y="1371601"/>
            <a:ext cx="7414834" cy="4267200"/>
          </a:xfrm>
          <a:prstGeom prst="rect">
            <a:avLst/>
          </a:prstGeom>
          <a:noFill/>
          <a:ln w="9525">
            <a:noFill/>
            <a:miter lim="800000"/>
            <a:headEnd/>
            <a:tailEnd/>
          </a:ln>
        </p:spPr>
      </p:pic>
      <p:sp>
        <p:nvSpPr>
          <p:cNvPr id="11267" name="Rectangle 3"/>
          <p:cNvSpPr>
            <a:spLocks noGrp="1" noChangeArrowheads="1"/>
          </p:cNvSpPr>
          <p:nvPr>
            <p:ph type="title"/>
          </p:nvPr>
        </p:nvSpPr>
        <p:spPr/>
        <p:txBody>
          <a:bodyPr/>
          <a:lstStyle/>
          <a:p>
            <a:pPr eaLnBrk="1" fontAlgn="auto" hangingPunct="1">
              <a:spcAft>
                <a:spcPts val="0"/>
              </a:spcAft>
              <a:defRPr/>
            </a:pPr>
            <a:r>
              <a:rPr lang="en-US" smtClean="0"/>
              <a:t>Keeping Things in Perspective</a:t>
            </a:r>
          </a:p>
        </p:txBody>
      </p:sp>
    </p:spTree>
  </p:cSld>
  <p:clrMapOvr>
    <a:masterClrMapping/>
  </p:clrMapOvr>
  <p:transition>
    <p:random/>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10.xml><?xml version="1.0" encoding="utf-8"?>
<p:tagLst xmlns:a="http://schemas.openxmlformats.org/drawingml/2006/main" xmlns:r="http://schemas.openxmlformats.org/officeDocument/2006/relationships" xmlns:p="http://schemas.openxmlformats.org/presentationml/2006/main">
  <p:tag name="DVSHAPEID" val="XuPQogmzKvTp1YV9ymQ2ZW"/>
</p:tagLst>
</file>

<file path=ppt/tags/tag11.xml><?xml version="1.0" encoding="utf-8"?>
<p:tagLst xmlns:a="http://schemas.openxmlformats.org/drawingml/2006/main" xmlns:r="http://schemas.openxmlformats.org/officeDocument/2006/relationships" xmlns:p="http://schemas.openxmlformats.org/presentationml/2006/main">
  <p:tag name="DVSHAPEID" val="S8Cm1higbyIl35Abad2Rjv"/>
</p:tagLst>
</file>

<file path=ppt/tags/tag12.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13.xml><?xml version="1.0" encoding="utf-8"?>
<p:tagLst xmlns:a="http://schemas.openxmlformats.org/drawingml/2006/main" xmlns:r="http://schemas.openxmlformats.org/officeDocument/2006/relationships" xmlns:p="http://schemas.openxmlformats.org/presentationml/2006/main">
  <p:tag name="DVSHAPEID" val="ip2w5yLf7gRoIxhgGANLdN"/>
</p:tagLst>
</file>

<file path=ppt/tags/tag14.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15.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16.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2.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ags/tag3.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4.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ags/tag5.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ags/tag6.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7.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8.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ags/tag9.xml><?xml version="1.0" encoding="utf-8"?>
<p:tagLst xmlns:a="http://schemas.openxmlformats.org/drawingml/2006/main" xmlns:r="http://schemas.openxmlformats.org/officeDocument/2006/relationships" xmlns:p="http://schemas.openxmlformats.org/presentationml/2006/main">
  <p:tag name="DVSECTIONID" val="OOKFAmQ6LnTdkKqqzhwoax"/>
</p:tagLst>
</file>

<file path=ppt/theme/theme1.xml><?xml version="1.0" encoding="utf-8"?>
<a:theme xmlns:a="http://schemas.openxmlformats.org/drawingml/2006/main" name="Trai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2696</Words>
  <Application>Microsoft Office PowerPoint</Application>
  <PresentationFormat>On-screen Show (4:3)</PresentationFormat>
  <Paragraphs>449</Paragraphs>
  <Slides>67</Slides>
  <Notes>8</Notes>
  <HiddenSlides>0</HiddenSlides>
  <MMClips>2</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67</vt:i4>
      </vt:variant>
    </vt:vector>
  </HeadingPairs>
  <TitlesOfParts>
    <vt:vector size="77" baseType="lpstr">
      <vt:lpstr>Arial</vt:lpstr>
      <vt:lpstr>Calibri</vt:lpstr>
      <vt:lpstr>Cambria</vt:lpstr>
      <vt:lpstr>Georgia</vt:lpstr>
      <vt:lpstr>Times New Roman</vt:lpstr>
      <vt:lpstr>Verdana</vt:lpstr>
      <vt:lpstr>Wingdings</vt:lpstr>
      <vt:lpstr>Wingdings 3</vt:lpstr>
      <vt:lpstr>Training</vt:lpstr>
      <vt:lpstr>Document</vt:lpstr>
      <vt:lpstr>Preparing a New Generation  of Illinois Fruit and Vegetable Farmers  a USDA NIFA Beginning Farmer and Rancher  Development Program Project  Grant # 2012-49400-19565  http://www.newillinoisfarmers.org   </vt:lpstr>
      <vt:lpstr>Growing a New Generation  of Illinois Fruit and Vegetable Farmers  learning to connect with commercial markets </vt:lpstr>
      <vt:lpstr>Today’s Objectives </vt:lpstr>
      <vt:lpstr>PowerPoint Presentation</vt:lpstr>
      <vt:lpstr>PowerPoint Presentation</vt:lpstr>
      <vt:lpstr>Special Thanks to Dr. Tim Woods from University of Kentucky for developing these materials through the MarketMaker partnership</vt:lpstr>
      <vt:lpstr>Why MarketReady?</vt:lpstr>
      <vt:lpstr>The Changing Wholesale Environment</vt:lpstr>
      <vt:lpstr>Keeping Things in Perspective</vt:lpstr>
      <vt:lpstr>MarketReady Modules</vt:lpstr>
      <vt:lpstr>Communication &amp;  Relationship Building</vt:lpstr>
      <vt:lpstr>Communication</vt:lpstr>
      <vt:lpstr>Best Marketing Practices:   Communication &amp; Relationship Building</vt:lpstr>
      <vt:lpstr>MarketReady Modules</vt:lpstr>
      <vt:lpstr>Packaging</vt:lpstr>
      <vt:lpstr>Packaging and Image</vt:lpstr>
      <vt:lpstr>Packaging</vt:lpstr>
      <vt:lpstr>Packaging</vt:lpstr>
      <vt:lpstr>Best Marketing Practices:  Packaging</vt:lpstr>
      <vt:lpstr>Best Marketing Practices:  Packaging</vt:lpstr>
      <vt:lpstr>MarketReady Modules</vt:lpstr>
      <vt:lpstr>Labeling</vt:lpstr>
      <vt:lpstr>PowerPoint Presentation</vt:lpstr>
      <vt:lpstr>Labeling</vt:lpstr>
      <vt:lpstr>Best Marketing Practices:  Labeling</vt:lpstr>
      <vt:lpstr>MarketReady Modules</vt:lpstr>
      <vt:lpstr>Setting Prices</vt:lpstr>
      <vt:lpstr>Key to Good Pricing is                                 Good Information</vt:lpstr>
      <vt:lpstr>Retail versus Restaurant Pricing</vt:lpstr>
      <vt:lpstr>Pricing</vt:lpstr>
      <vt:lpstr>Pricing</vt:lpstr>
      <vt:lpstr>MarketReady Module</vt:lpstr>
      <vt:lpstr>Supply</vt:lpstr>
      <vt:lpstr>Supply</vt:lpstr>
      <vt:lpstr>Supply</vt:lpstr>
      <vt:lpstr>The Changing Wholesale Environment</vt:lpstr>
      <vt:lpstr>Chef Expectations of Supply</vt:lpstr>
      <vt:lpstr>Best Marketing Practices:  Supply</vt:lpstr>
      <vt:lpstr>MarketReady Module</vt:lpstr>
      <vt:lpstr>Delivery</vt:lpstr>
      <vt:lpstr>MarketReady Module</vt:lpstr>
      <vt:lpstr>Invoices and Records</vt:lpstr>
      <vt:lpstr>Invoicing</vt:lpstr>
      <vt:lpstr>Invoicing and Records</vt:lpstr>
      <vt:lpstr>Invoice Example</vt:lpstr>
      <vt:lpstr>Bill of Lading</vt:lpstr>
      <vt:lpstr>Basic Marketing Practices:  Invoicing and Records</vt:lpstr>
      <vt:lpstr>MarketReady Modules</vt:lpstr>
      <vt:lpstr>Insurance</vt:lpstr>
      <vt:lpstr>Insurance</vt:lpstr>
      <vt:lpstr>Chef Expectations of Insurance</vt:lpstr>
      <vt:lpstr>Insurance</vt:lpstr>
      <vt:lpstr>MarketReady Modules</vt:lpstr>
      <vt:lpstr>Working Cooperatively</vt:lpstr>
      <vt:lpstr>Working Cooperatively</vt:lpstr>
      <vt:lpstr>MarketReady Modules</vt:lpstr>
      <vt:lpstr>Working Cooperatively</vt:lpstr>
      <vt:lpstr>MarketReady Module</vt:lpstr>
      <vt:lpstr>Get Listed!</vt:lpstr>
      <vt:lpstr>PowerPoint Presentation</vt:lpstr>
      <vt:lpstr>PowerPoint Presentation</vt:lpstr>
      <vt:lpstr>Summary</vt:lpstr>
      <vt:lpstr>Resources</vt:lpstr>
      <vt:lpstr>Resources</vt:lpstr>
      <vt:lpstr>PowerPoint Presentation</vt:lpstr>
      <vt:lpstr>To reach us</vt:lpstr>
      <vt:lpstr>If you have questions …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2012-10-17T19:20:12Z</dcterms:created>
  <dcterms:modified xsi:type="dcterms:W3CDTF">2016-05-11T14:26:05Z</dcterms:modified>
</cp:coreProperties>
</file>