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2"/>
  </p:notesMasterIdLst>
  <p:handoutMasterIdLst>
    <p:handoutMasterId r:id="rId43"/>
  </p:handoutMasterIdLst>
  <p:sldIdLst>
    <p:sldId id="314" r:id="rId2"/>
    <p:sldId id="259" r:id="rId3"/>
    <p:sldId id="262" r:id="rId4"/>
    <p:sldId id="294" r:id="rId5"/>
    <p:sldId id="289" r:id="rId6"/>
    <p:sldId id="293" r:id="rId7"/>
    <p:sldId id="310" r:id="rId8"/>
    <p:sldId id="295" r:id="rId9"/>
    <p:sldId id="278" r:id="rId10"/>
    <p:sldId id="296" r:id="rId11"/>
    <p:sldId id="297" r:id="rId12"/>
    <p:sldId id="309" r:id="rId13"/>
    <p:sldId id="313" r:id="rId14"/>
    <p:sldId id="298" r:id="rId15"/>
    <p:sldId id="279" r:id="rId16"/>
    <p:sldId id="305" r:id="rId17"/>
    <p:sldId id="306" r:id="rId18"/>
    <p:sldId id="299" r:id="rId19"/>
    <p:sldId id="280" r:id="rId20"/>
    <p:sldId id="300" r:id="rId21"/>
    <p:sldId id="281" r:id="rId22"/>
    <p:sldId id="301" r:id="rId23"/>
    <p:sldId id="282" r:id="rId24"/>
    <p:sldId id="302" r:id="rId25"/>
    <p:sldId id="283" r:id="rId26"/>
    <p:sldId id="303" r:id="rId27"/>
    <p:sldId id="284" r:id="rId28"/>
    <p:sldId id="304" r:id="rId29"/>
    <p:sldId id="285" r:id="rId30"/>
    <p:sldId id="286" r:id="rId31"/>
    <p:sldId id="287" r:id="rId32"/>
    <p:sldId id="288" r:id="rId33"/>
    <p:sldId id="290" r:id="rId34"/>
    <p:sldId id="291" r:id="rId35"/>
    <p:sldId id="275" r:id="rId36"/>
    <p:sldId id="276" r:id="rId37"/>
    <p:sldId id="311" r:id="rId38"/>
    <p:sldId id="312" r:id="rId39"/>
    <p:sldId id="268" r:id="rId40"/>
    <p:sldId id="315"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314"/>
            <p14:sldId id="259"/>
          </p14:sldIdLst>
        </p14:section>
        <p14:section name="Overview and Objectives" id="{ABA716BF-3A5C-4ADB-94C9-CFEF84EBA240}">
          <p14:sldIdLst>
            <p14:sldId id="262"/>
            <p14:sldId id="294"/>
            <p14:sldId id="289"/>
            <p14:sldId id="293"/>
            <p14:sldId id="310"/>
            <p14:sldId id="295"/>
            <p14:sldId id="278"/>
            <p14:sldId id="296"/>
            <p14:sldId id="297"/>
            <p14:sldId id="309"/>
            <p14:sldId id="313"/>
            <p14:sldId id="298"/>
            <p14:sldId id="279"/>
            <p14:sldId id="305"/>
            <p14:sldId id="306"/>
            <p14:sldId id="299"/>
            <p14:sldId id="280"/>
            <p14:sldId id="300"/>
            <p14:sldId id="281"/>
            <p14:sldId id="301"/>
            <p14:sldId id="282"/>
            <p14:sldId id="302"/>
            <p14:sldId id="283"/>
            <p14:sldId id="303"/>
            <p14:sldId id="284"/>
            <p14:sldId id="304"/>
            <p14:sldId id="285"/>
            <p14:sldId id="286"/>
            <p14:sldId id="287"/>
            <p14:sldId id="288"/>
            <p14:sldId id="290"/>
            <p14:sldId id="291"/>
          </p14:sldIdLst>
        </p14:section>
        <p14:section name="Case Study" id="{8C0305C9-B152-4FBA-A789-FE1976D53990}">
          <p14:sldIdLst/>
        </p14:section>
        <p14:section name="Conclusion and Summary" id="{790CEF5B-569A-4C2F-BED5-750B08C0E5AD}">
          <p14:sldIdLst>
            <p14:sldId id="275"/>
            <p14:sldId id="276"/>
            <p14:sldId id="311"/>
            <p14:sldId id="312"/>
            <p14:sldId id="268"/>
            <p14:sldId id="315"/>
          </p14:sldIdLst>
        </p14:section>
        <p14:section name="Appendix" id="{3F78B471-41DA-46F2-A8E4-97E471896AB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3170" autoAdjust="0"/>
    <p:restoredTop sz="94612" autoAdjust="0"/>
  </p:normalViewPr>
  <p:slideViewPr>
    <p:cSldViewPr>
      <p:cViewPr varScale="1">
        <p:scale>
          <a:sx n="84" d="100"/>
          <a:sy n="84" d="100"/>
        </p:scale>
        <p:origin x="379" y="58"/>
      </p:cViewPr>
      <p:guideLst>
        <p:guide orient="horz" pos="2160"/>
        <p:guide pos="2880"/>
      </p:guideLst>
    </p:cSldViewPr>
  </p:slideViewPr>
  <p:outlineViewPr>
    <p:cViewPr>
      <p:scale>
        <a:sx n="33" d="100"/>
        <a:sy n="33" d="100"/>
      </p:scale>
      <p:origin x="0" y="9894"/>
    </p:cViewPr>
  </p:outlineViewPr>
  <p:notesTextViewPr>
    <p:cViewPr>
      <p:scale>
        <a:sx n="100" d="100"/>
        <a:sy n="100" d="100"/>
      </p:scale>
      <p:origin x="0" y="0"/>
    </p:cViewPr>
  </p:notesTextViewPr>
  <p:sorterViewPr>
    <p:cViewPr>
      <p:scale>
        <a:sx n="154" d="100"/>
        <a:sy n="154" d="100"/>
      </p:scale>
      <p:origin x="0" y="35174"/>
    </p:cViewPr>
  </p:sorterViewPr>
  <p:notesViewPr>
    <p:cSldViewPr>
      <p:cViewPr varScale="1">
        <p:scale>
          <a:sx n="63" d="100"/>
          <a:sy n="63" d="100"/>
        </p:scale>
        <p:origin x="1642"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r>
              <a:rPr lang="en-US" smtClean="0"/>
              <a:t>November 2015</a:t>
            </a:r>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AEF76B-3757-4A0B-AF93-28494465C1DD}" type="datetimeFigureOut">
              <a:rPr lang="en-US" smtClean="0"/>
              <a:pPr/>
              <a:t>5/11/2016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3124681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a:t>The increased demand for local foods is evident </a:t>
            </a:r>
            <a:r>
              <a:rPr lang="en-US" dirty="0" smtClean="0"/>
              <a:t>in the </a:t>
            </a:r>
            <a:r>
              <a:rPr lang="en-US" dirty="0"/>
              <a:t>growth of direct marketing channels and in </a:t>
            </a:r>
            <a:r>
              <a:rPr lang="en-US" dirty="0" smtClean="0"/>
              <a:t>the number </a:t>
            </a:r>
            <a:r>
              <a:rPr lang="en-US" dirty="0"/>
              <a:t>of farmers using those channels to </a:t>
            </a:r>
            <a:r>
              <a:rPr lang="en-US" dirty="0" smtClean="0"/>
              <a:t>move their </a:t>
            </a:r>
            <a:r>
              <a:rPr lang="en-US" dirty="0"/>
              <a:t>products. </a:t>
            </a:r>
            <a:endParaRPr lang="en-US" dirty="0" smtClean="0"/>
          </a:p>
          <a:p>
            <a:pPr>
              <a:lnSpc>
                <a:spcPct val="80000"/>
              </a:lnSpc>
            </a:pPr>
            <a:endParaRPr lang="en-US" dirty="0"/>
          </a:p>
          <a:p>
            <a:pPr>
              <a:lnSpc>
                <a:spcPct val="80000"/>
              </a:lnSpc>
            </a:pPr>
            <a:r>
              <a:rPr lang="en-US" dirty="0" smtClean="0"/>
              <a:t>USDA’s </a:t>
            </a:r>
            <a:r>
              <a:rPr lang="en-US" dirty="0"/>
              <a:t>Agricultural </a:t>
            </a:r>
            <a:r>
              <a:rPr lang="en-US" dirty="0" smtClean="0"/>
              <a:t>Marketing Service </a:t>
            </a:r>
            <a:r>
              <a:rPr lang="en-US" dirty="0"/>
              <a:t>lists </a:t>
            </a:r>
            <a:r>
              <a:rPr lang="en-US" dirty="0" smtClean="0"/>
              <a:t>8,268 farmers</a:t>
            </a:r>
            <a:r>
              <a:rPr lang="en-US" dirty="0"/>
              <a:t>’ markets in operation</a:t>
            </a:r>
          </a:p>
          <a:p>
            <a:pPr>
              <a:lnSpc>
                <a:spcPct val="80000"/>
              </a:lnSpc>
            </a:pPr>
            <a:r>
              <a:rPr lang="en-US" dirty="0"/>
              <a:t>in </a:t>
            </a:r>
            <a:r>
              <a:rPr lang="en-US" dirty="0" smtClean="0"/>
              <a:t>2014, </a:t>
            </a:r>
            <a:r>
              <a:rPr lang="en-US" dirty="0"/>
              <a:t>up </a:t>
            </a:r>
            <a:r>
              <a:rPr lang="en-US" dirty="0" smtClean="0"/>
              <a:t>from 8,144 </a:t>
            </a:r>
            <a:r>
              <a:rPr lang="en-US" dirty="0"/>
              <a:t>the previous </a:t>
            </a:r>
            <a:r>
              <a:rPr lang="en-US" dirty="0" smtClean="0"/>
              <a:t>year, for a 1-year increase of nearly 1.5 percent.</a:t>
            </a:r>
          </a:p>
          <a:p>
            <a:pPr>
              <a:lnSpc>
                <a:spcPct val="80000"/>
              </a:lnSpc>
            </a:pPr>
            <a:endParaRPr lang="en-US" dirty="0"/>
          </a:p>
          <a:p>
            <a:pPr>
              <a:lnSpc>
                <a:spcPct val="80000"/>
              </a:lnSpc>
            </a:pPr>
            <a:r>
              <a:rPr lang="en-US" dirty="0" smtClean="0"/>
              <a:t>Many </a:t>
            </a:r>
            <a:r>
              <a:rPr lang="en-US" dirty="0"/>
              <a:t>diners expect their restaurant </a:t>
            </a:r>
            <a:r>
              <a:rPr lang="en-US" dirty="0" smtClean="0"/>
              <a:t>experience to </a:t>
            </a:r>
            <a:r>
              <a:rPr lang="en-US" dirty="0"/>
              <a:t>include a selection of dishes conceived </a:t>
            </a:r>
            <a:r>
              <a:rPr lang="en-US" dirty="0" smtClean="0"/>
              <a:t>from local </a:t>
            </a:r>
            <a:r>
              <a:rPr lang="en-US" dirty="0"/>
              <a:t>products.  </a:t>
            </a:r>
            <a:r>
              <a:rPr lang="en-US" dirty="0" smtClean="0"/>
              <a:t>In the National Restaurant’s Association Top 20 Trends for 2014, #</a:t>
            </a:r>
            <a:r>
              <a:rPr lang="en-US" dirty="0"/>
              <a:t>1 was </a:t>
            </a:r>
            <a:r>
              <a:rPr lang="en-US" dirty="0" smtClean="0"/>
              <a:t>locally </a:t>
            </a:r>
            <a:r>
              <a:rPr lang="en-US" dirty="0"/>
              <a:t>sourced meats and </a:t>
            </a:r>
            <a:r>
              <a:rPr lang="en-US" dirty="0" smtClean="0"/>
              <a:t>seafood and #</a:t>
            </a:r>
            <a:r>
              <a:rPr lang="en-US" dirty="0"/>
              <a:t>2 was </a:t>
            </a:r>
            <a:r>
              <a:rPr lang="en-US" dirty="0" smtClean="0"/>
              <a:t>locally </a:t>
            </a:r>
            <a:r>
              <a:rPr lang="en-US" dirty="0"/>
              <a:t>grown </a:t>
            </a:r>
            <a:r>
              <a:rPr lang="en-US" dirty="0" smtClean="0"/>
              <a:t>produce.</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10</a:t>
            </a:fld>
            <a:endParaRPr lang="en-US"/>
          </a:p>
        </p:txBody>
      </p:sp>
    </p:spTree>
    <p:extLst>
      <p:ext uri="{BB962C8B-B14F-4D97-AF65-F5344CB8AC3E}">
        <p14:creationId xmlns:p14="http://schemas.microsoft.com/office/powerpoint/2010/main" val="23387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The USDA Economic Research Service identifies </a:t>
            </a:r>
            <a:r>
              <a:rPr lang="en-US" dirty="0"/>
              <a:t>supply chains based </a:t>
            </a:r>
            <a:r>
              <a:rPr lang="en-US" dirty="0" smtClean="0"/>
              <a:t>on the </a:t>
            </a:r>
            <a:r>
              <a:rPr lang="en-US" dirty="0"/>
              <a:t>proximity of the producer’s transaction to </a:t>
            </a:r>
            <a:r>
              <a:rPr lang="en-US" dirty="0" smtClean="0"/>
              <a:t>the consumer</a:t>
            </a:r>
            <a:r>
              <a:rPr lang="en-US" dirty="0"/>
              <a:t>, which may be: (1) direct producer </a:t>
            </a:r>
            <a:r>
              <a:rPr lang="en-US" dirty="0" smtClean="0"/>
              <a:t>to consumer </a:t>
            </a:r>
            <a:r>
              <a:rPr lang="en-US" dirty="0"/>
              <a:t>or (2) intermediated with one or </a:t>
            </a:r>
            <a:r>
              <a:rPr lang="en-US" dirty="0" smtClean="0"/>
              <a:t>more middlemen </a:t>
            </a:r>
            <a:r>
              <a:rPr lang="en-US" dirty="0"/>
              <a:t>handling the product before it reaches</a:t>
            </a:r>
          </a:p>
          <a:p>
            <a:pPr>
              <a:lnSpc>
                <a:spcPct val="80000"/>
              </a:lnSpc>
            </a:pPr>
            <a:r>
              <a:rPr lang="en-US" dirty="0"/>
              <a:t>the </a:t>
            </a:r>
            <a:r>
              <a:rPr lang="en-US" dirty="0" smtClean="0"/>
              <a:t>consumer.</a:t>
            </a:r>
          </a:p>
          <a:p>
            <a:pPr>
              <a:lnSpc>
                <a:spcPct val="80000"/>
              </a:lnSpc>
            </a:pPr>
            <a:endParaRPr lang="en-US" dirty="0"/>
          </a:p>
          <a:p>
            <a:pPr>
              <a:lnSpc>
                <a:spcPct val="80000"/>
              </a:lnSpc>
            </a:pPr>
            <a:r>
              <a:rPr lang="en-US" dirty="0" smtClean="0"/>
              <a:t>What </a:t>
            </a:r>
            <a:r>
              <a:rPr lang="en-US" dirty="0"/>
              <a:t>differentiates this new </a:t>
            </a:r>
            <a:r>
              <a:rPr lang="en-US" dirty="0" smtClean="0"/>
              <a:t>generation of </a:t>
            </a:r>
            <a:r>
              <a:rPr lang="en-US" dirty="0"/>
              <a:t>community-based food hubs is the </a:t>
            </a:r>
            <a:r>
              <a:rPr lang="en-US" dirty="0" smtClean="0"/>
              <a:t>focus on </a:t>
            </a:r>
            <a:r>
              <a:rPr lang="en-US" dirty="0"/>
              <a:t>shortening the supply chain and often </a:t>
            </a:r>
            <a:r>
              <a:rPr lang="en-US" dirty="0" smtClean="0"/>
              <a:t>delivering more </a:t>
            </a:r>
            <a:r>
              <a:rPr lang="en-US" dirty="0"/>
              <a:t>than just economic returns. For some </a:t>
            </a:r>
            <a:r>
              <a:rPr lang="en-US" dirty="0" smtClean="0"/>
              <a:t>of these </a:t>
            </a:r>
            <a:r>
              <a:rPr lang="en-US" dirty="0"/>
              <a:t>community-based food hubs, the </a:t>
            </a:r>
            <a:r>
              <a:rPr lang="en-US" dirty="0" smtClean="0"/>
              <a:t>intended benefits </a:t>
            </a:r>
            <a:r>
              <a:rPr lang="en-US" dirty="0"/>
              <a:t>may extend to a social good, </a:t>
            </a:r>
            <a:r>
              <a:rPr lang="en-US" dirty="0" smtClean="0"/>
              <a:t>environmental stewardship </a:t>
            </a:r>
            <a:r>
              <a:rPr lang="en-US" dirty="0"/>
              <a:t>or capacity building for a group </a:t>
            </a:r>
            <a:r>
              <a:rPr lang="en-US" dirty="0" smtClean="0"/>
              <a:t>of agricultural </a:t>
            </a:r>
            <a:r>
              <a:rPr lang="en-US" dirty="0"/>
              <a:t>producers</a:t>
            </a:r>
            <a:r>
              <a:rPr lang="en-US" dirty="0" smtClean="0"/>
              <a:t>.</a:t>
            </a:r>
          </a:p>
          <a:p>
            <a:pPr>
              <a:lnSpc>
                <a:spcPct val="80000"/>
              </a:lnSpc>
            </a:pP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11</a:t>
            </a:fld>
            <a:endParaRPr lang="en-US"/>
          </a:p>
        </p:txBody>
      </p:sp>
    </p:spTree>
    <p:extLst>
      <p:ext uri="{BB962C8B-B14F-4D97-AF65-F5344CB8AC3E}">
        <p14:creationId xmlns:p14="http://schemas.microsoft.com/office/powerpoint/2010/main" val="23359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804410"/>
          </a:xfrm>
        </p:spPr>
        <p:txBody>
          <a:bodyPr/>
          <a:lstStyle/>
          <a:p>
            <a:r>
              <a:rPr lang="en-US" sz="1100" dirty="0" smtClean="0"/>
              <a:t>Now, after our very brief discussion of issues and opportunities for food hubs, let’s discuss how food hubs are classified.</a:t>
            </a:r>
          </a:p>
          <a:p>
            <a:r>
              <a:rPr lang="en-US" sz="1100" dirty="0"/>
              <a:t>Regional food hubs are generally classified by their structure or function</a:t>
            </a:r>
            <a:r>
              <a:rPr lang="en-US" sz="1100" dirty="0" smtClean="0"/>
              <a:t>.</a:t>
            </a:r>
          </a:p>
          <a:p>
            <a:r>
              <a:rPr lang="en-US" sz="1100" dirty="0" smtClean="0"/>
              <a:t>In terms of structure (or legal status) there are five classifications regarding food hub structure. </a:t>
            </a:r>
          </a:p>
          <a:p>
            <a:endParaRPr lang="en-US" sz="1100" dirty="0"/>
          </a:p>
          <a:p>
            <a:pPr marL="171450" indent="-171450">
              <a:buFont typeface="Arial" panose="020B0604020202020204" pitchFamily="34" charset="0"/>
              <a:buChar char="•"/>
            </a:pPr>
            <a:r>
              <a:rPr lang="en-US" sz="1100" dirty="0" smtClean="0"/>
              <a:t>Privately </a:t>
            </a:r>
            <a:r>
              <a:rPr lang="en-US" sz="1100" dirty="0"/>
              <a:t>held food hubs (a limited liability corporation or other corporate structure)</a:t>
            </a:r>
          </a:p>
          <a:p>
            <a:pPr marL="174708" indent="-174708">
              <a:buFont typeface="Arial" panose="020B0604020202020204" pitchFamily="34" charset="0"/>
              <a:buChar char="•"/>
            </a:pPr>
            <a:r>
              <a:rPr lang="en-US" sz="1100" dirty="0"/>
              <a:t>Cooperatives (owned either by producers and/or consumers) </a:t>
            </a:r>
          </a:p>
          <a:p>
            <a:pPr marL="174708" indent="-174708">
              <a:buFont typeface="Arial" panose="020B0604020202020204" pitchFamily="34" charset="0"/>
              <a:buChar char="•"/>
            </a:pPr>
            <a:r>
              <a:rPr lang="en-US" sz="1100" dirty="0"/>
              <a:t>Nonprofit organizations (which often develop out of community-based initiatives</a:t>
            </a:r>
          </a:p>
          <a:p>
            <a:pPr marL="174708" indent="-174708">
              <a:buFont typeface="Arial" panose="020B0604020202020204" pitchFamily="34" charset="0"/>
              <a:buChar char="•"/>
            </a:pPr>
            <a:r>
              <a:rPr lang="en-US" sz="1100" dirty="0"/>
              <a:t>Publicly held food hubs (often the case where a city-owned public market or farmers market is carrying out food hub activities)</a:t>
            </a:r>
          </a:p>
          <a:p>
            <a:pPr marL="174708" indent="-174708">
              <a:buFont typeface="Arial" panose="020B0604020202020204" pitchFamily="34" charset="0"/>
              <a:buChar char="•"/>
            </a:pPr>
            <a:r>
              <a:rPr lang="en-US" sz="1100" dirty="0"/>
              <a:t>Informal</a:t>
            </a:r>
          </a:p>
          <a:p>
            <a:endParaRPr lang="en-US" sz="1100" dirty="0"/>
          </a:p>
          <a:p>
            <a:r>
              <a:rPr lang="en-US" sz="1100" dirty="0"/>
              <a:t>Food hubs can be functionally categorized by the primary market they serve. These markets can be delineated as: </a:t>
            </a:r>
          </a:p>
          <a:p>
            <a:pPr marL="174708" indent="-174708">
              <a:buFont typeface="Arial" panose="020B0604020202020204" pitchFamily="34" charset="0"/>
              <a:buChar char="•"/>
            </a:pPr>
            <a:r>
              <a:rPr lang="en-US" sz="1100" dirty="0"/>
              <a:t>Farm-to-business/institution model </a:t>
            </a:r>
          </a:p>
          <a:p>
            <a:pPr marL="174708" indent="-174708">
              <a:buFont typeface="Arial" panose="020B0604020202020204" pitchFamily="34" charset="0"/>
              <a:buChar char="•"/>
            </a:pPr>
            <a:r>
              <a:rPr lang="en-US" sz="1100" dirty="0"/>
              <a:t>Farm-to-consumer model </a:t>
            </a:r>
          </a:p>
          <a:p>
            <a:pPr marL="174708" indent="-174708">
              <a:buFont typeface="Arial" panose="020B0604020202020204" pitchFamily="34" charset="0"/>
              <a:buChar char="•"/>
            </a:pPr>
            <a:r>
              <a:rPr lang="en-US" sz="1100" dirty="0"/>
              <a:t>Hybrid model </a:t>
            </a:r>
          </a:p>
          <a:p>
            <a:r>
              <a:rPr lang="en-US" sz="1100" dirty="0" smtClean="0"/>
              <a:t>Under </a:t>
            </a:r>
            <a:r>
              <a:rPr lang="en-US" sz="1100" dirty="0"/>
              <a:t>the farm-to-business/institution model, food hubs sell to wholesale market buyers, such as food cooperatives, grocery stores, institutional foodservice companies, and restaurants. Under this model, food hubs provide new wholesale market outlets for local growers that would be difficult for them to access individually. </a:t>
            </a:r>
          </a:p>
          <a:p>
            <a:r>
              <a:rPr lang="en-US" sz="1100" dirty="0"/>
              <a:t>While this is one of the primary purposes of a food hub, some food hubs focus on the farm-to-consumer model. In this case, the food hub is responsible for marketing, aggregating, packaging, and distributing products directly to consumers. This includes multi-farm community supported agriculture (CSA) enterprises, online buying clubs, food delivery companies, and mobile markets. </a:t>
            </a:r>
          </a:p>
          <a:p>
            <a:r>
              <a:rPr lang="en-US" sz="1100" dirty="0"/>
              <a:t>Under the hybrid model, the food hub sells to wholesale market buyers and also directly to consumers. </a:t>
            </a:r>
          </a:p>
          <a:p>
            <a:endParaRPr lang="en-US" dirty="0" smtClean="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397865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294387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142129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primary role of a food hub is to facilitate </a:t>
            </a:r>
            <a:r>
              <a:rPr lang="en-US" dirty="0" smtClean="0"/>
              <a:t>access for </a:t>
            </a:r>
            <a:r>
              <a:rPr lang="en-US" dirty="0"/>
              <a:t>agricultural producers to market outlets (</a:t>
            </a:r>
            <a:r>
              <a:rPr lang="en-US" dirty="0" smtClean="0"/>
              <a:t>retail or </a:t>
            </a:r>
            <a:r>
              <a:rPr lang="en-US" dirty="0"/>
              <a:t>wholesale) that would otherwise be less </a:t>
            </a:r>
            <a:r>
              <a:rPr lang="en-US" dirty="0" smtClean="0"/>
              <a:t>accessible or </a:t>
            </a:r>
            <a:r>
              <a:rPr lang="en-US" dirty="0"/>
              <a:t>completely inaccessible due to scale </a:t>
            </a:r>
            <a:r>
              <a:rPr lang="en-US" dirty="0" smtClean="0"/>
              <a:t>or location </a:t>
            </a:r>
            <a:r>
              <a:rPr lang="en-US" dirty="0"/>
              <a:t>of the food production with respect to the</a:t>
            </a:r>
          </a:p>
          <a:p>
            <a:r>
              <a:rPr lang="en-US" dirty="0"/>
              <a:t>market outlet</a:t>
            </a:r>
            <a:r>
              <a:rPr lang="en-US" dirty="0" smtClean="0"/>
              <a:t>.</a:t>
            </a:r>
          </a:p>
          <a:p>
            <a:endParaRPr lang="en-US" dirty="0"/>
          </a:p>
          <a:p>
            <a:r>
              <a:rPr lang="en-US" dirty="0"/>
              <a:t>Similarly, the food hub also addresses </a:t>
            </a:r>
            <a:r>
              <a:rPr lang="en-US" dirty="0" smtClean="0"/>
              <a:t>the consumer </a:t>
            </a:r>
            <a:r>
              <a:rPr lang="en-US" dirty="0"/>
              <a:t>side of the equation by making it </a:t>
            </a:r>
            <a:r>
              <a:rPr lang="en-US" dirty="0" smtClean="0"/>
              <a:t>possible for </a:t>
            </a:r>
            <a:r>
              <a:rPr lang="en-US" dirty="0"/>
              <a:t>local consumers to access local producers.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166207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2367526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previously discussed, USDA </a:t>
            </a:r>
            <a:r>
              <a:rPr lang="en-US" dirty="0"/>
              <a:t>defines a food hub as “a business or organization that is actively coordinating the aggregation, distribution, and marketing of source-identified locally or regionally grown food products from primarily small to mid-sized producers</a:t>
            </a:r>
            <a:r>
              <a:rPr lang="en-US" dirty="0" smtClean="0"/>
              <a:t>.” </a:t>
            </a:r>
            <a:r>
              <a:rPr lang="en-US" dirty="0"/>
              <a:t>A food hub may provide the core services of a packing </a:t>
            </a:r>
            <a:r>
              <a:rPr lang="en-US" dirty="0" smtClean="0"/>
              <a:t>house </a:t>
            </a:r>
            <a:r>
              <a:rPr lang="en-US" dirty="0"/>
              <a:t>and/or aggregate and distribute farm-packed product. </a:t>
            </a:r>
            <a:endParaRPr lang="en-US" dirty="0" smtClean="0"/>
          </a:p>
          <a:p>
            <a:endParaRPr lang="en-US" dirty="0"/>
          </a:p>
          <a:p>
            <a:r>
              <a:rPr lang="en-US" dirty="0" smtClean="0"/>
              <a:t>A packing house is a facility </a:t>
            </a:r>
            <a:r>
              <a:rPr lang="en-US" dirty="0"/>
              <a:t>that handles raw produce immediately after harvest and prepares it for delivery to customers. The core services of a packing house include cooling, washing, grading, packing, and storage. Additional services may include harvesting, farm pickup, customer delivery, sales, and marketing.</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2726758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211808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a:t>
            </a:r>
            <a:r>
              <a:rPr lang="en-US" dirty="0"/>
              <a:t>the food hub’s only role is to </a:t>
            </a:r>
            <a:r>
              <a:rPr lang="en-US" dirty="0" smtClean="0"/>
              <a:t>create and </a:t>
            </a:r>
            <a:r>
              <a:rPr lang="en-US" dirty="0"/>
              <a:t>maintain a flow of information </a:t>
            </a:r>
            <a:r>
              <a:rPr lang="en-US" dirty="0" smtClean="0"/>
              <a:t>between the </a:t>
            </a:r>
            <a:r>
              <a:rPr lang="en-US" dirty="0"/>
              <a:t>buyer and seller. </a:t>
            </a:r>
            <a:endParaRPr lang="en-US" dirty="0" smtClean="0"/>
          </a:p>
          <a:p>
            <a:endParaRPr lang="en-US" dirty="0"/>
          </a:p>
          <a:p>
            <a:r>
              <a:rPr lang="en-US" dirty="0" smtClean="0"/>
              <a:t>Often</a:t>
            </a:r>
            <a:r>
              <a:rPr lang="en-US" dirty="0"/>
              <a:t>, however, food </a:t>
            </a:r>
            <a:r>
              <a:rPr lang="en-US" dirty="0" smtClean="0"/>
              <a:t>hubs work </a:t>
            </a:r>
            <a:r>
              <a:rPr lang="en-US" dirty="0"/>
              <a:t>with producers or markets that require </a:t>
            </a:r>
            <a:r>
              <a:rPr lang="en-US" dirty="0" smtClean="0"/>
              <a:t>more than </a:t>
            </a:r>
            <a:r>
              <a:rPr lang="en-US" dirty="0"/>
              <a:t>just information or a distribution </a:t>
            </a:r>
            <a:r>
              <a:rPr lang="en-US" dirty="0" smtClean="0"/>
              <a:t>channel for </a:t>
            </a:r>
            <a:r>
              <a:rPr lang="en-US" dirty="0"/>
              <a:t>products. When producers enter new </a:t>
            </a:r>
            <a:r>
              <a:rPr lang="en-US" dirty="0" smtClean="0"/>
              <a:t>markets through </a:t>
            </a:r>
            <a:r>
              <a:rPr lang="en-US" dirty="0"/>
              <a:t>new mechanisms, their education </a:t>
            </a:r>
            <a:r>
              <a:rPr lang="en-US" dirty="0" smtClean="0"/>
              <a:t>and support </a:t>
            </a:r>
            <a:r>
              <a:rPr lang="en-US" dirty="0"/>
              <a:t>needs may begin well before their </a:t>
            </a:r>
            <a:r>
              <a:rPr lang="en-US" dirty="0" smtClean="0"/>
              <a:t>products arrive </a:t>
            </a:r>
            <a:r>
              <a:rPr lang="en-US" dirty="0"/>
              <a:t>at the warehouse. These facilitating </a:t>
            </a:r>
            <a:r>
              <a:rPr lang="en-US" dirty="0" smtClean="0"/>
              <a:t>or intermediary </a:t>
            </a:r>
            <a:r>
              <a:rPr lang="en-US" dirty="0"/>
              <a:t>functions range from </a:t>
            </a:r>
            <a:r>
              <a:rPr lang="en-US" dirty="0" smtClean="0"/>
              <a:t>transporting products </a:t>
            </a:r>
            <a:r>
              <a:rPr lang="en-US" dirty="0"/>
              <a:t>from the farm or warehouse to the buyer,</a:t>
            </a:r>
          </a:p>
          <a:p>
            <a:r>
              <a:rPr lang="en-US" dirty="0"/>
              <a:t>to building capacity among participating producers</a:t>
            </a:r>
            <a:r>
              <a:rPr lang="en-US" dirty="0" smtClean="0"/>
              <a: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1682904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2374531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3813603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product from a production or </a:t>
            </a:r>
            <a:r>
              <a:rPr lang="en-US" dirty="0" smtClean="0"/>
              <a:t>aggregation point </a:t>
            </a:r>
            <a:r>
              <a:rPr lang="en-US" dirty="0"/>
              <a:t>to the designated market outlet(s) </a:t>
            </a:r>
            <a:r>
              <a:rPr lang="en-US" dirty="0" smtClean="0"/>
              <a:t>is one </a:t>
            </a:r>
            <a:r>
              <a:rPr lang="en-US" dirty="0"/>
              <a:t>of the costliest and most complicated </a:t>
            </a:r>
            <a:r>
              <a:rPr lang="en-US" dirty="0" smtClean="0"/>
              <a:t>aspects of </a:t>
            </a:r>
            <a:r>
              <a:rPr lang="en-US" dirty="0"/>
              <a:t>operating a food hub of any kind; as such, </a:t>
            </a:r>
            <a:r>
              <a:rPr lang="en-US" dirty="0" smtClean="0"/>
              <a:t>these arrangements </a:t>
            </a:r>
            <a:r>
              <a:rPr lang="en-US" dirty="0"/>
              <a:t>need to be assessed carefully. </a:t>
            </a:r>
            <a:endParaRPr lang="en-US" dirty="0" smtClean="0"/>
          </a:p>
          <a:p>
            <a:endParaRPr lang="en-US" dirty="0"/>
          </a:p>
          <a:p>
            <a:r>
              <a:rPr lang="en-US" dirty="0" smtClean="0"/>
              <a:t>A firm may </a:t>
            </a:r>
            <a:r>
              <a:rPr lang="en-US" dirty="0"/>
              <a:t>need to consider spreading </a:t>
            </a:r>
            <a:r>
              <a:rPr lang="en-US" dirty="0" smtClean="0"/>
              <a:t>transportation costs </a:t>
            </a:r>
            <a:r>
              <a:rPr lang="en-US" dirty="0"/>
              <a:t>in several ways to remain profitable on a </a:t>
            </a:r>
            <a:r>
              <a:rPr lang="en-US" dirty="0" smtClean="0"/>
              <a:t>per trip </a:t>
            </a:r>
            <a:r>
              <a:rPr lang="en-US" dirty="0"/>
              <a:t>basis by putting more of a high-margin </a:t>
            </a:r>
            <a:r>
              <a:rPr lang="en-US" dirty="0" smtClean="0"/>
              <a:t>product on </a:t>
            </a:r>
            <a:r>
              <a:rPr lang="en-US" dirty="0"/>
              <a:t>each load transported by truck. It can </a:t>
            </a:r>
            <a:r>
              <a:rPr lang="en-US" dirty="0" smtClean="0"/>
              <a:t>also reduce </a:t>
            </a:r>
            <a:r>
              <a:rPr lang="en-US" dirty="0"/>
              <a:t>per unit fuel costs by moving larger loads of</a:t>
            </a:r>
          </a:p>
          <a:p>
            <a:r>
              <a:rPr lang="en-US" dirty="0"/>
              <a:t>food over shorter </a:t>
            </a:r>
            <a:r>
              <a:rPr lang="en-US" dirty="0" smtClean="0"/>
              <a:t>distances.</a:t>
            </a:r>
          </a:p>
          <a:p>
            <a:endParaRPr lang="en-US" dirty="0"/>
          </a:p>
          <a:p>
            <a:r>
              <a:rPr lang="en-US" dirty="0" smtClean="0"/>
              <a:t>Backhauling </a:t>
            </a:r>
            <a:r>
              <a:rPr lang="en-US" dirty="0"/>
              <a:t>is an option for creating more </a:t>
            </a:r>
            <a:r>
              <a:rPr lang="en-US" dirty="0" smtClean="0"/>
              <a:t>efficient transportation </a:t>
            </a:r>
            <a:r>
              <a:rPr lang="en-US" dirty="0"/>
              <a:t>networks that moves </a:t>
            </a:r>
            <a:r>
              <a:rPr lang="en-US" dirty="0" smtClean="0"/>
              <a:t>produce to </a:t>
            </a:r>
            <a:r>
              <a:rPr lang="en-US" dirty="0"/>
              <a:t>and from a hub. This entails arranging for </a:t>
            </a:r>
            <a:r>
              <a:rPr lang="en-US" dirty="0" smtClean="0"/>
              <a:t>product to </a:t>
            </a:r>
            <a:r>
              <a:rPr lang="en-US" dirty="0"/>
              <a:t>be loaded into the transportation </a:t>
            </a:r>
            <a:r>
              <a:rPr lang="en-US" dirty="0" smtClean="0"/>
              <a:t>vehicle for </a:t>
            </a:r>
            <a:r>
              <a:rPr lang="en-US" dirty="0"/>
              <a:t>either the initial or return leg of the delivery or</a:t>
            </a:r>
          </a:p>
          <a:p>
            <a:r>
              <a:rPr lang="en-US" dirty="0"/>
              <a:t>pick-up trip, such that the vehicle is always </a:t>
            </a:r>
            <a:r>
              <a:rPr lang="en-US" dirty="0" smtClean="0"/>
              <a:t>carrying a </a:t>
            </a:r>
            <a:r>
              <a:rPr lang="en-US" dirty="0"/>
              <a:t>revenue-generating load.</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4227024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289953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hubs may also play the role of “</a:t>
            </a:r>
            <a:r>
              <a:rPr lang="en-US" dirty="0" smtClean="0"/>
              <a:t>matchmaker” by </a:t>
            </a:r>
            <a:r>
              <a:rPr lang="en-US" dirty="0"/>
              <a:t>connecting farmers with the correct market </a:t>
            </a:r>
            <a:r>
              <a:rPr lang="en-US" dirty="0" smtClean="0"/>
              <a:t>outlet to </a:t>
            </a:r>
            <a:r>
              <a:rPr lang="en-US" dirty="0"/>
              <a:t>fit their scale of production and their </a:t>
            </a:r>
            <a:r>
              <a:rPr lang="en-US" dirty="0" smtClean="0"/>
              <a:t>production practices.</a:t>
            </a:r>
          </a:p>
          <a:p>
            <a:endParaRPr lang="en-US" dirty="0" smtClean="0"/>
          </a:p>
          <a:p>
            <a:r>
              <a:rPr lang="en-US" dirty="0" smtClean="0"/>
              <a:t>In brokering, food hubs never handle products </a:t>
            </a:r>
            <a:r>
              <a:rPr lang="en-US" dirty="0"/>
              <a:t>but instead </a:t>
            </a:r>
            <a:r>
              <a:rPr lang="en-US" dirty="0" smtClean="0"/>
              <a:t>help to </a:t>
            </a:r>
            <a:r>
              <a:rPr lang="en-US" dirty="0"/>
              <a:t>link farmers with distributors and to </a:t>
            </a:r>
            <a:r>
              <a:rPr lang="en-US" dirty="0" smtClean="0"/>
              <a:t>market their products.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612676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1802196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growing type of food hub involves the </a:t>
            </a:r>
            <a:r>
              <a:rPr lang="en-US" dirty="0" smtClean="0"/>
              <a:t>bundling of </a:t>
            </a:r>
            <a:r>
              <a:rPr lang="en-US" dirty="0"/>
              <a:t>product through a multi-farm CSA (</a:t>
            </a:r>
            <a:r>
              <a:rPr lang="en-US" dirty="0" smtClean="0"/>
              <a:t>Community Supported </a:t>
            </a:r>
            <a:r>
              <a:rPr lang="en-US" dirty="0"/>
              <a:t>Agriculture</a:t>
            </a:r>
            <a:r>
              <a:rPr lang="en-US" dirty="0" smtClean="0"/>
              <a:t>).</a:t>
            </a:r>
          </a:p>
          <a:p>
            <a:endParaRPr lang="en-US" dirty="0"/>
          </a:p>
          <a:p>
            <a:r>
              <a:rPr lang="en-US" dirty="0"/>
              <a:t>The clear advantage of a food hub </a:t>
            </a:r>
            <a:r>
              <a:rPr lang="en-US" dirty="0" smtClean="0"/>
              <a:t>designed around </a:t>
            </a:r>
            <a:r>
              <a:rPr lang="en-US" dirty="0"/>
              <a:t>a multi-farm drop box program is that </a:t>
            </a:r>
            <a:r>
              <a:rPr lang="en-US" dirty="0" smtClean="0"/>
              <a:t>the program </a:t>
            </a:r>
            <a:r>
              <a:rPr lang="en-US" dirty="0"/>
              <a:t>allows small- and medium-scale </a:t>
            </a:r>
            <a:r>
              <a:rPr lang="en-US" dirty="0" smtClean="0"/>
              <a:t>farmers to </a:t>
            </a:r>
            <a:r>
              <a:rPr lang="en-US" dirty="0"/>
              <a:t>reach a greater number of consumers directly</a:t>
            </a:r>
            <a:r>
              <a:rPr lang="en-US" dirty="0" smtClean="0"/>
              <a:t>.</a:t>
            </a:r>
          </a:p>
          <a:p>
            <a:endParaRPr lang="en-US" dirty="0"/>
          </a:p>
          <a:p>
            <a:r>
              <a:rPr lang="en-US" dirty="0"/>
              <a:t>This type of hub also eliminates the need for </a:t>
            </a:r>
            <a:r>
              <a:rPr lang="en-US" dirty="0" smtClean="0"/>
              <a:t>each farmer </a:t>
            </a:r>
            <a:r>
              <a:rPr lang="en-US" dirty="0"/>
              <a:t>to grow a diversity of crops to meet </a:t>
            </a:r>
            <a:r>
              <a:rPr lang="en-US" dirty="0" smtClean="0"/>
              <a:t>the customer </a:t>
            </a:r>
            <a:r>
              <a:rPr lang="en-US" dirty="0"/>
              <a:t>needs of any one CSA. The </a:t>
            </a:r>
            <a:r>
              <a:rPr lang="en-US" dirty="0" smtClean="0"/>
              <a:t>disadvantage is </a:t>
            </a:r>
            <a:r>
              <a:rPr lang="en-US" dirty="0"/>
              <a:t>that by involving an intermediary, such as </a:t>
            </a:r>
            <a:r>
              <a:rPr lang="en-US" dirty="0" smtClean="0"/>
              <a:t>the drop </a:t>
            </a:r>
            <a:r>
              <a:rPr lang="en-US" dirty="0"/>
              <a:t>box consolidator, farmers lower their margins</a:t>
            </a:r>
          </a:p>
          <a:p>
            <a:r>
              <a:rPr lang="en-US" dirty="0"/>
              <a:t>compared to what they would otherwise receive </a:t>
            </a:r>
            <a:r>
              <a:rPr lang="en-US" dirty="0" smtClean="0"/>
              <a:t>if they </a:t>
            </a:r>
            <a:r>
              <a:rPr lang="en-US" dirty="0"/>
              <a:t>marketed directly to consumers at a </a:t>
            </a:r>
            <a:r>
              <a:rPr lang="en-US" dirty="0" smtClean="0"/>
              <a:t>farmers market </a:t>
            </a:r>
            <a:r>
              <a:rPr lang="en-US" dirty="0"/>
              <a:t>or through their own CSA</a:t>
            </a:r>
            <a:r>
              <a:rPr lang="en-US" dirty="0" smtClean="0"/>
              <a:t>.</a:t>
            </a:r>
          </a:p>
          <a:p>
            <a:endParaRPr lang="en-US" dirty="0" smtClean="0"/>
          </a:p>
          <a:p>
            <a:r>
              <a:rPr lang="en-US" dirty="0"/>
              <a:t>The food hub can extend the quantity of </a:t>
            </a:r>
            <a:r>
              <a:rPr lang="en-US" dirty="0" smtClean="0"/>
              <a:t>offerings to </a:t>
            </a:r>
            <a:r>
              <a:rPr lang="en-US" dirty="0"/>
              <a:t>those consumers who expect a greater </a:t>
            </a:r>
            <a:r>
              <a:rPr lang="en-US" dirty="0" smtClean="0"/>
              <a:t>variety and/or </a:t>
            </a:r>
            <a:r>
              <a:rPr lang="en-US" dirty="0"/>
              <a:t>less seasonality in the availability of </a:t>
            </a:r>
            <a:r>
              <a:rPr lang="en-US" dirty="0" smtClean="0"/>
              <a:t>products as </a:t>
            </a:r>
            <a:r>
              <a:rPr lang="en-US" dirty="0"/>
              <a:t>opposed to being a member of a </a:t>
            </a:r>
            <a:r>
              <a:rPr lang="en-US" dirty="0" smtClean="0"/>
              <a:t>specific CSA</a:t>
            </a:r>
            <a:r>
              <a:rPr lang="en-US" dirty="0"/>
              <a:t>. Strategies to help producers increase their</a:t>
            </a:r>
          </a:p>
          <a:p>
            <a:r>
              <a:rPr lang="en-US" dirty="0"/>
              <a:t>share of the local foods market include: </a:t>
            </a:r>
            <a:r>
              <a:rPr lang="en-US" dirty="0" smtClean="0"/>
              <a:t>extending the </a:t>
            </a:r>
            <a:r>
              <a:rPr lang="en-US" dirty="0"/>
              <a:t>season by coordinating existing product </a:t>
            </a:r>
            <a:r>
              <a:rPr lang="en-US" dirty="0" smtClean="0"/>
              <a:t>lines to </a:t>
            </a:r>
            <a:r>
              <a:rPr lang="en-US" dirty="0"/>
              <a:t>guarantee more consistent supply of local </a:t>
            </a:r>
            <a:r>
              <a:rPr lang="en-US" dirty="0" smtClean="0"/>
              <a:t>foods over time.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3602791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3970856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Increasingly, the food hub model is being </a:t>
            </a:r>
            <a:r>
              <a:rPr lang="en-US" dirty="0" smtClean="0"/>
              <a:t>adopted to </a:t>
            </a:r>
            <a:r>
              <a:rPr lang="en-US" dirty="0"/>
              <a:t>establish and retain consumer connectivity </a:t>
            </a:r>
            <a:r>
              <a:rPr lang="en-US" dirty="0" smtClean="0"/>
              <a:t>to local </a:t>
            </a:r>
            <a:r>
              <a:rPr lang="en-US" dirty="0"/>
              <a:t>farmers. </a:t>
            </a:r>
            <a:r>
              <a:rPr lang="en-US" dirty="0" smtClean="0"/>
              <a:t>There are </a:t>
            </a:r>
            <a:r>
              <a:rPr lang="en-US" dirty="0"/>
              <a:t>CSAs </a:t>
            </a:r>
            <a:r>
              <a:rPr lang="en-US" dirty="0" smtClean="0"/>
              <a:t>that work to have a more </a:t>
            </a:r>
            <a:r>
              <a:rPr lang="en-US" dirty="0"/>
              <a:t>personal touch with consumer-members</a:t>
            </a:r>
            <a:r>
              <a:rPr lang="en-US" dirty="0" smtClean="0"/>
              <a:t>. For example, there are multi-farm CSAs that allow customers to choose a CSA from a particular farm (or a few farms working together).  The food deliveries contain produce from only the selected farm(s). These multi-farm CSA orders are packaged by a consolidator.  This type of CSA offers consumers greater variety and flexibility on delivery (which can occur weekly, semi-weekly, monthly, or seasonally). </a:t>
            </a:r>
          </a:p>
          <a:p>
            <a:endParaRPr lang="en-US" dirty="0"/>
          </a:p>
          <a:p>
            <a:r>
              <a:rPr lang="en-US" dirty="0" smtClean="0"/>
              <a:t>There are examples of cooperatives that incorporate this consumer  connection as part of their structure. As part of their services, the cooperatives send out weekly newsletters to members, conduct education classes, looks for value-added products that customers request, and organize market days for their producers to meet directly with consumers.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3407987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Earth Food Alliance (GEFA) emerged from a need for small growers and producers to work collaboratively to help meet the needs of a burgeoning local food movement.  By avoiding duplication in </a:t>
            </a:r>
            <a:r>
              <a:rPr lang="en-US" dirty="0" smtClean="0"/>
              <a:t>their planting </a:t>
            </a:r>
            <a:r>
              <a:rPr lang="en-US" dirty="0"/>
              <a:t>and harvesting and assisting each other through the challenges of the growing season, </a:t>
            </a:r>
            <a:r>
              <a:rPr lang="en-US" dirty="0" smtClean="0"/>
              <a:t>they </a:t>
            </a:r>
            <a:r>
              <a:rPr lang="en-US" dirty="0"/>
              <a:t>aim to see more locally-produced food on plates throughout Central Illinois.  Through a chemical-free means of growing, </a:t>
            </a:r>
            <a:r>
              <a:rPr lang="en-US" dirty="0" smtClean="0"/>
              <a:t>they produce </a:t>
            </a:r>
            <a:r>
              <a:rPr lang="en-US" dirty="0"/>
              <a:t>a wide variety of fresh fruits, vegetables and herbs.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30232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food hubs place particular emphasis </a:t>
            </a:r>
            <a:r>
              <a:rPr lang="en-US" dirty="0" smtClean="0"/>
              <a:t>on building </a:t>
            </a:r>
            <a:r>
              <a:rPr lang="en-US" dirty="0"/>
              <a:t>production and/or marketing </a:t>
            </a:r>
            <a:r>
              <a:rPr lang="en-US" dirty="0" smtClean="0"/>
              <a:t>capacity among </a:t>
            </a:r>
            <a:r>
              <a:rPr lang="en-US" dirty="0"/>
              <a:t>their producers. </a:t>
            </a:r>
            <a:endParaRPr lang="en-US" dirty="0" smtClean="0"/>
          </a:p>
          <a:p>
            <a:endParaRPr lang="en-US" dirty="0"/>
          </a:p>
          <a:p>
            <a:r>
              <a:rPr lang="en-US" dirty="0"/>
              <a:t>The Local Food Hub in Charlottesville, </a:t>
            </a:r>
            <a:r>
              <a:rPr lang="en-US" dirty="0" smtClean="0"/>
              <a:t>VA, works </a:t>
            </a:r>
            <a:r>
              <a:rPr lang="en-US" dirty="0"/>
              <a:t>with more than 60 small and </a:t>
            </a:r>
            <a:r>
              <a:rPr lang="en-US" dirty="0" smtClean="0"/>
              <a:t>mid-sized farms </a:t>
            </a:r>
            <a:r>
              <a:rPr lang="en-US" dirty="0"/>
              <a:t>within a 100-mile radius of </a:t>
            </a:r>
            <a:r>
              <a:rPr lang="en-US" dirty="0" smtClean="0"/>
              <a:t>Charlottesville. The </a:t>
            </a:r>
            <a:r>
              <a:rPr lang="en-US" dirty="0"/>
              <a:t>hub provides an array of resources to </a:t>
            </a:r>
            <a:r>
              <a:rPr lang="en-US" dirty="0" smtClean="0"/>
              <a:t>help orient </a:t>
            </a:r>
            <a:r>
              <a:rPr lang="en-US" dirty="0"/>
              <a:t>producers to new markets, including </a:t>
            </a:r>
            <a:r>
              <a:rPr lang="en-US" dirty="0" smtClean="0"/>
              <a:t>networking, liability</a:t>
            </a:r>
            <a:r>
              <a:rPr lang="en-US" dirty="0"/>
              <a:t>, and traceability coverage, </a:t>
            </a:r>
            <a:r>
              <a:rPr lang="en-US" dirty="0" smtClean="0"/>
              <a:t>access to </a:t>
            </a:r>
            <a:r>
              <a:rPr lang="en-US" dirty="0"/>
              <a:t>refrigeration and freezer storage space available</a:t>
            </a:r>
          </a:p>
          <a:p>
            <a:r>
              <a:rPr lang="en-US" dirty="0"/>
              <a:t>for rent, discounted seeds, and discounted </a:t>
            </a:r>
            <a:r>
              <a:rPr lang="en-US" dirty="0" smtClean="0"/>
              <a:t>Web site </a:t>
            </a:r>
            <a:r>
              <a:rPr lang="en-US" dirty="0"/>
              <a:t>development. The hub also educates </a:t>
            </a:r>
            <a:r>
              <a:rPr lang="en-US" dirty="0" smtClean="0"/>
              <a:t>consumers about </a:t>
            </a:r>
            <a:r>
              <a:rPr lang="en-US" dirty="0"/>
              <a:t>local foods and participates in </a:t>
            </a:r>
            <a:r>
              <a:rPr lang="en-US" dirty="0" smtClean="0"/>
              <a:t>educational events </a:t>
            </a:r>
            <a:r>
              <a:rPr lang="en-US" dirty="0"/>
              <a:t>and workshops. Producers say they </a:t>
            </a:r>
            <a:r>
              <a:rPr lang="en-US" dirty="0" smtClean="0"/>
              <a:t>have increased </a:t>
            </a:r>
            <a:r>
              <a:rPr lang="en-US" dirty="0"/>
              <a:t>sales by an average 25 percent by </a:t>
            </a:r>
            <a:r>
              <a:rPr lang="en-US" dirty="0" smtClean="0"/>
              <a:t>working with </a:t>
            </a:r>
            <a:r>
              <a:rPr lang="en-US" dirty="0"/>
              <a:t>the hub, which has reinvested more </a:t>
            </a:r>
            <a:r>
              <a:rPr lang="en-US" dirty="0" smtClean="0"/>
              <a:t>than $850,000 </a:t>
            </a:r>
            <a:r>
              <a:rPr lang="en-US" dirty="0"/>
              <a:t>in the local farming community </a:t>
            </a:r>
            <a:r>
              <a:rPr lang="en-US" dirty="0" smtClean="0"/>
              <a:t>since inception.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371397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560388" y="511175"/>
            <a:ext cx="3197225" cy="2398713"/>
          </a:xfrm>
        </p:spPr>
      </p:sp>
      <p:sp>
        <p:nvSpPr>
          <p:cNvPr id="7" name="Notes Placeholder 1"/>
          <p:cNvSpPr>
            <a:spLocks noGrp="1"/>
          </p:cNvSpPr>
          <p:nvPr>
            <p:ph type="body" sz="quarter" idx="3"/>
          </p:nvPr>
        </p:nvSpPr>
        <p:spPr>
          <a:xfrm>
            <a:off x="609600" y="3505200"/>
            <a:ext cx="5608320" cy="4183380"/>
          </a:xfrm>
        </p:spPr>
        <p:txBody>
          <a:bodyPr/>
          <a:lstStyle/>
          <a:p>
            <a:r>
              <a:rPr lang="en-US" dirty="0"/>
              <a:t>Hello.  My name is Deborah Cavanaugh-Grant, Local Food Systems and Small Farms Extension </a:t>
            </a:r>
            <a:r>
              <a:rPr lang="en-US" dirty="0" smtClean="0"/>
              <a:t>Educator with the University of Illinois Extension. The </a:t>
            </a:r>
            <a:r>
              <a:rPr lang="en-US" dirty="0"/>
              <a:t>topic for discussion is aggregation and food hubs.</a:t>
            </a:r>
          </a:p>
          <a:p>
            <a:endParaRPr lang="en-US" dirty="0"/>
          </a:p>
          <a:p>
            <a:r>
              <a:rPr lang="en-US" dirty="0"/>
              <a:t>The objectives include</a:t>
            </a:r>
            <a:r>
              <a:rPr lang="en-US" dirty="0" smtClean="0"/>
              <a:t>:</a:t>
            </a:r>
            <a:endParaRPr lang="en-US" dirty="0"/>
          </a:p>
          <a:p>
            <a:pPr marL="232943" indent="-232943">
              <a:buAutoNum type="arabicPeriod"/>
            </a:pPr>
            <a:r>
              <a:rPr lang="en-US" dirty="0" smtClean="0"/>
              <a:t>Learning about the concept of a food hub</a:t>
            </a:r>
          </a:p>
          <a:p>
            <a:pPr marL="232943" indent="-232943">
              <a:buAutoNum type="arabicPeriod"/>
            </a:pPr>
            <a:r>
              <a:rPr lang="en-US" dirty="0" smtClean="0"/>
              <a:t>Learning how aggregation can be beneficial to local growers</a:t>
            </a:r>
          </a:p>
          <a:p>
            <a:pPr marL="232943" indent="-232943">
              <a:buAutoNum type="arabicPeriod"/>
            </a:pPr>
            <a:r>
              <a:rPr lang="en-US" dirty="0" smtClean="0"/>
              <a:t>Determining how to incorporate aggregation into your business.</a:t>
            </a:r>
            <a:endParaRPr lang="en-US" dirty="0"/>
          </a:p>
          <a:p>
            <a:endParaRPr lang="en-US" dirty="0"/>
          </a:p>
        </p:txBody>
      </p:sp>
    </p:spTree>
    <p:extLst>
      <p:ext uri="{BB962C8B-B14F-4D97-AF65-F5344CB8AC3E}">
        <p14:creationId xmlns:p14="http://schemas.microsoft.com/office/powerpoint/2010/main" val="1191369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missions of the Stewards of the Land is to </a:t>
            </a:r>
            <a:r>
              <a:rPr lang="en-US" dirty="0"/>
              <a:t>create, maintain, and support the family farm, to help them become and remain sustainable and profitable, and to provide the same opportunity for future generations.  </a:t>
            </a:r>
          </a:p>
          <a:p>
            <a:r>
              <a:rPr lang="en-US" dirty="0"/>
              <a:t> </a:t>
            </a:r>
          </a:p>
          <a:p>
            <a:r>
              <a:rPr lang="en-US" dirty="0"/>
              <a:t>To provide fresh, healthy, chemical-free foods of the highest quality - directly to the tables of those who have a deep sense of appreciation for the connection to the land.  We are committed to a sustainable future for our families, our land and our communities.</a:t>
            </a:r>
          </a:p>
          <a:p>
            <a:r>
              <a:rPr lang="en-US" i="1" dirty="0"/>
              <a:t> </a:t>
            </a:r>
            <a:endParaRPr lang="en-US" i="1" dirty="0" smtClean="0"/>
          </a:p>
          <a:p>
            <a:r>
              <a:rPr lang="en-US" dirty="0" smtClean="0"/>
              <a:t>Started in 2005 by Marty Travis</a:t>
            </a:r>
            <a:r>
              <a:rPr lang="en-US" dirty="0"/>
              <a:t>, fruits and vegetables, poultry and meat, and grains and </a:t>
            </a:r>
            <a:r>
              <a:rPr lang="en-US" dirty="0" smtClean="0"/>
              <a:t>flour from the Stewards is collected and driven to restaurants and grocery stores throughout central Illinois and Chicago</a:t>
            </a:r>
            <a:endParaRPr lang="en-US" dirty="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361771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Earth Food Alliance (GEFA) emerged from a need for small growers and producers to work collaboratively to help meet the needs of a burgeoning local food movement.  By avoiding duplication in our planting and harvesting and assisting each other through the challenges of the growing season, we aim to see more locally-produced food on plates throughout Central Illinois.  Through a chemical-free means of growing, we produce a wide variety of fresh fruits, vegetables and herbs.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4058417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strive for a sustainable future for our children by providing local and </a:t>
            </a:r>
            <a:r>
              <a:rPr lang="en-US" dirty="0" smtClean="0"/>
              <a:t>sustainable</a:t>
            </a:r>
            <a:r>
              <a:rPr lang="en-US" dirty="0"/>
              <a:t> school lunches and healthier eating options. </a:t>
            </a:r>
            <a:r>
              <a:rPr lang="en-US" dirty="0" smtClean="0"/>
              <a:t>They are </a:t>
            </a:r>
            <a:r>
              <a:rPr lang="en-US" dirty="0"/>
              <a:t>committed to working with community partners to provide solid nutrition for all children in order to help them learn and grow. Collaborating within regional food systems around the Chicago food shed, Gourmet Gorilla works with food hubs, rural farmers, urban agriculturalists, dietitians, nutritionists, talented chefs, and organic food manufacturers. </a:t>
            </a:r>
            <a:r>
              <a:rPr lang="en-US" dirty="0" smtClean="0"/>
              <a:t>They </a:t>
            </a:r>
            <a:r>
              <a:rPr lang="en-US" dirty="0"/>
              <a:t>provide quality ingredients as well as connections and partnerships to educational resources on healthy food curriculum, the value of fresh healthy and sustainable food, garden projects, and ecological awareness.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2018677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discussed issues and opportunities with food hubs; learned more about their characteristics, how they are classified and how they function.  </a:t>
            </a:r>
          </a:p>
          <a:p>
            <a:endParaRPr lang="en-US" dirty="0"/>
          </a:p>
          <a:p>
            <a:r>
              <a:rPr lang="en-US" dirty="0" smtClean="0"/>
              <a:t>Now let’s briefly discuss how you can put these idea to work.</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3558521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77883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a:t>
            </a:r>
          </a:p>
          <a:p>
            <a:endParaRPr lang="en-US" dirty="0"/>
          </a:p>
          <a:p>
            <a:r>
              <a:rPr lang="en-US" dirty="0"/>
              <a:t>Food Hubs can take on many shapes but in the end it is “Multiple Producers to Multiple Markets</a:t>
            </a:r>
            <a:r>
              <a:rPr lang="en-US" dirty="0" smtClean="0"/>
              <a:t>”</a:t>
            </a:r>
          </a:p>
          <a:p>
            <a:endParaRPr lang="en-US" dirty="0"/>
          </a:p>
          <a:p>
            <a:r>
              <a:rPr lang="en-US" dirty="0" smtClean="0"/>
              <a:t>and </a:t>
            </a:r>
          </a:p>
          <a:p>
            <a:endParaRPr lang="en-US" dirty="0"/>
          </a:p>
          <a:p>
            <a:r>
              <a:rPr lang="en-US" dirty="0"/>
              <a:t>Aggregation can allow your products to get to larger markets you might not be able to reach independently as a grower.</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35</a:t>
            </a:fld>
            <a:endParaRPr lang="en-US" dirty="0"/>
          </a:p>
        </p:txBody>
      </p:sp>
    </p:spTree>
    <p:extLst>
      <p:ext uri="{BB962C8B-B14F-4D97-AF65-F5344CB8AC3E}">
        <p14:creationId xmlns:p14="http://schemas.microsoft.com/office/powerpoint/2010/main" val="3269649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36</a:t>
            </a:fld>
            <a:endParaRPr lang="en-US" dirty="0" smtClean="0"/>
          </a:p>
        </p:txBody>
      </p:sp>
      <p:sp>
        <p:nvSpPr>
          <p:cNvPr id="40965" name="Rectangle 2"/>
          <p:cNvSpPr>
            <a:spLocks noGrp="1" noRot="1" noChangeAspect="1" noChangeArrowheads="1" noTextEdit="1"/>
          </p:cNvSpPr>
          <p:nvPr>
            <p:ph type="sldImg"/>
          </p:nvPr>
        </p:nvSpPr>
        <p:spPr>
          <a:xfrm>
            <a:off x="1193800" y="457200"/>
            <a:ext cx="4621213" cy="3465513"/>
          </a:xfrm>
          <a:ln/>
        </p:spPr>
      </p:sp>
      <p:sp>
        <p:nvSpPr>
          <p:cNvPr id="40966" name="Rectangle 3"/>
          <p:cNvSpPr>
            <a:spLocks noGrp="1" noChangeArrowheads="1"/>
          </p:cNvSpPr>
          <p:nvPr>
            <p:ph type="body" idx="1"/>
          </p:nvPr>
        </p:nvSpPr>
        <p:spPr>
          <a:xfrm>
            <a:off x="314325" y="4208464"/>
            <a:ext cx="6400800" cy="4670425"/>
          </a:xfrm>
          <a:noFill/>
          <a:ln/>
        </p:spPr>
        <p:txBody>
          <a:bodyPr/>
          <a:lstStyle/>
          <a:p>
            <a:pPr>
              <a:buFontTx/>
              <a:buNone/>
            </a:pPr>
            <a:endParaRPr lang="en-US" dirty="0" smtClean="0"/>
          </a:p>
        </p:txBody>
      </p:sp>
    </p:spTree>
    <p:extLst>
      <p:ext uri="{BB962C8B-B14F-4D97-AF65-F5344CB8AC3E}">
        <p14:creationId xmlns:p14="http://schemas.microsoft.com/office/powerpoint/2010/main" val="2718410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37</a:t>
            </a:fld>
            <a:endParaRPr lang="en-US" dirty="0" smtClean="0"/>
          </a:p>
        </p:txBody>
      </p:sp>
      <p:sp>
        <p:nvSpPr>
          <p:cNvPr id="40965" name="Rectangle 2"/>
          <p:cNvSpPr>
            <a:spLocks noGrp="1" noRot="1" noChangeAspect="1" noChangeArrowheads="1" noTextEdit="1"/>
          </p:cNvSpPr>
          <p:nvPr>
            <p:ph type="sldImg"/>
          </p:nvPr>
        </p:nvSpPr>
        <p:spPr>
          <a:xfrm>
            <a:off x="1193800" y="457200"/>
            <a:ext cx="4621213" cy="3465513"/>
          </a:xfrm>
          <a:ln/>
        </p:spPr>
      </p:sp>
      <p:sp>
        <p:nvSpPr>
          <p:cNvPr id="40966" name="Rectangle 3"/>
          <p:cNvSpPr>
            <a:spLocks noGrp="1" noChangeArrowheads="1"/>
          </p:cNvSpPr>
          <p:nvPr>
            <p:ph type="body" idx="1"/>
          </p:nvPr>
        </p:nvSpPr>
        <p:spPr>
          <a:xfrm>
            <a:off x="314325" y="4208464"/>
            <a:ext cx="6400800" cy="4670425"/>
          </a:xfrm>
          <a:noFill/>
          <a:ln/>
        </p:spPr>
        <p:txBody>
          <a:bodyPr/>
          <a:lstStyle/>
          <a:p>
            <a:pPr>
              <a:buFontTx/>
              <a:buNone/>
            </a:pPr>
            <a:endParaRPr lang="en-US" dirty="0" smtClean="0"/>
          </a:p>
        </p:txBody>
      </p:sp>
    </p:spTree>
    <p:extLst>
      <p:ext uri="{BB962C8B-B14F-4D97-AF65-F5344CB8AC3E}">
        <p14:creationId xmlns:p14="http://schemas.microsoft.com/office/powerpoint/2010/main" val="3568148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38</a:t>
            </a:fld>
            <a:endParaRPr lang="en-US" dirty="0" smtClean="0"/>
          </a:p>
        </p:txBody>
      </p:sp>
      <p:sp>
        <p:nvSpPr>
          <p:cNvPr id="40965" name="Rectangle 2"/>
          <p:cNvSpPr>
            <a:spLocks noGrp="1" noRot="1" noChangeAspect="1" noChangeArrowheads="1" noTextEdit="1"/>
          </p:cNvSpPr>
          <p:nvPr>
            <p:ph type="sldImg"/>
          </p:nvPr>
        </p:nvSpPr>
        <p:spPr>
          <a:xfrm>
            <a:off x="1193800" y="457200"/>
            <a:ext cx="4621213" cy="3465513"/>
          </a:xfrm>
          <a:ln/>
        </p:spPr>
      </p:sp>
      <p:sp>
        <p:nvSpPr>
          <p:cNvPr id="40966" name="Rectangle 3"/>
          <p:cNvSpPr>
            <a:spLocks noGrp="1" noChangeArrowheads="1"/>
          </p:cNvSpPr>
          <p:nvPr>
            <p:ph type="body" idx="1"/>
          </p:nvPr>
        </p:nvSpPr>
        <p:spPr>
          <a:xfrm>
            <a:off x="314325" y="4208464"/>
            <a:ext cx="6400800" cy="4670425"/>
          </a:xfrm>
          <a:noFill/>
          <a:ln/>
        </p:spPr>
        <p:txBody>
          <a:bodyPr/>
          <a:lstStyle/>
          <a:p>
            <a:pPr>
              <a:buFontTx/>
              <a:buNone/>
            </a:pPr>
            <a:endParaRPr lang="en-US" dirty="0" smtClean="0"/>
          </a:p>
        </p:txBody>
      </p:sp>
    </p:spTree>
    <p:extLst>
      <p:ext uri="{BB962C8B-B14F-4D97-AF65-F5344CB8AC3E}">
        <p14:creationId xmlns:p14="http://schemas.microsoft.com/office/powerpoint/2010/main" val="4061280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it brief. Make your text as brief as possible to maintain a larger font size.</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39</a:t>
            </a:fld>
            <a:endParaRPr lang="en-US"/>
          </a:p>
        </p:txBody>
      </p:sp>
    </p:spTree>
    <p:extLst>
      <p:ext uri="{BB962C8B-B14F-4D97-AF65-F5344CB8AC3E}">
        <p14:creationId xmlns:p14="http://schemas.microsoft.com/office/powerpoint/2010/main" val="245953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p:cNvSpPr>
            <a:spLocks noGrp="1" noRot="1" noChangeAspect="1"/>
          </p:cNvSpPr>
          <p:nvPr>
            <p:ph type="sldImg"/>
          </p:nvPr>
        </p:nvSpPr>
        <p:spPr>
          <a:xfrm>
            <a:off x="560388" y="511175"/>
            <a:ext cx="3197225" cy="2398713"/>
          </a:xfrm>
        </p:spPr>
      </p:sp>
      <p:sp>
        <p:nvSpPr>
          <p:cNvPr id="8" name="TextBox 7"/>
          <p:cNvSpPr txBox="1"/>
          <p:nvPr/>
        </p:nvSpPr>
        <p:spPr>
          <a:xfrm>
            <a:off x="467360" y="3679001"/>
            <a:ext cx="5452533" cy="3097771"/>
          </a:xfrm>
          <a:prstGeom prst="rect">
            <a:avLst/>
          </a:prstGeom>
          <a:noFill/>
        </p:spPr>
        <p:txBody>
          <a:bodyPr wrap="square" lIns="93177" tIns="46589" rIns="93177" bIns="46589" rtlCol="0">
            <a:spAutoFit/>
          </a:bodyPr>
          <a:lstStyle/>
          <a:p>
            <a:r>
              <a:rPr lang="en-US" sz="1200" dirty="0"/>
              <a:t>In a 2010 report by the USDA Economic Research Service it was noted that one of the main constraints to the entry and expansion of local foods is the “lack of distribution systems for moving local foods into mainstream markets.”</a:t>
            </a:r>
          </a:p>
          <a:p>
            <a:endParaRPr lang="en-US" sz="1200" dirty="0"/>
          </a:p>
          <a:p>
            <a:r>
              <a:rPr lang="en-US" sz="1200" dirty="0"/>
              <a:t>This need has spawned the creation of collaborative supply chains to market</a:t>
            </a:r>
          </a:p>
          <a:p>
            <a:r>
              <a:rPr lang="en-US" sz="1200" dirty="0"/>
              <a:t>these differentiated products.</a:t>
            </a:r>
          </a:p>
          <a:p>
            <a:endParaRPr lang="en-US" sz="1200" dirty="0"/>
          </a:p>
          <a:p>
            <a:r>
              <a:rPr lang="en-US" sz="1200" dirty="0"/>
              <a:t>One emerging collaborative model is the food hub.</a:t>
            </a:r>
          </a:p>
          <a:p>
            <a:endParaRPr lang="en-US" sz="1200" dirty="0"/>
          </a:p>
          <a:p>
            <a:r>
              <a:rPr lang="en-US" sz="1200" dirty="0"/>
              <a:t>Let’s discuss a few of the issues and opportunities regarding food hubs. </a:t>
            </a:r>
          </a:p>
          <a:p>
            <a:endParaRPr lang="en-US" sz="1200" dirty="0"/>
          </a:p>
          <a:p>
            <a:pPr marL="465887" indent="-465887">
              <a:buFont typeface="Arial" pitchFamily="34" charset="0"/>
              <a:buChar char="•"/>
            </a:pPr>
            <a:r>
              <a:rPr lang="en-US" sz="1200" dirty="0"/>
              <a:t>What is a food hub? </a:t>
            </a:r>
          </a:p>
          <a:p>
            <a:pPr marL="465887" indent="-465887">
              <a:buFont typeface="Arial" pitchFamily="34" charset="0"/>
              <a:buChar char="•"/>
            </a:pPr>
            <a:r>
              <a:rPr lang="en-US" sz="1200" dirty="0"/>
              <a:t>Food hubs as rural development </a:t>
            </a:r>
          </a:p>
          <a:p>
            <a:pPr marL="465887" indent="-465887">
              <a:buFont typeface="Arial" pitchFamily="34" charset="0"/>
              <a:buChar char="•"/>
            </a:pPr>
            <a:r>
              <a:rPr lang="en-US" sz="1200" dirty="0"/>
              <a:t>Local foods “buzz” </a:t>
            </a:r>
          </a:p>
          <a:p>
            <a:pPr marL="465887" indent="-465887">
              <a:buFont typeface="Arial" pitchFamily="34" charset="0"/>
              <a:buChar char="•"/>
            </a:pPr>
            <a:r>
              <a:rPr lang="en-US" sz="1200" dirty="0"/>
              <a:t>“Everywhere” is a local market </a:t>
            </a:r>
          </a:p>
          <a:p>
            <a:pPr marL="465887" indent="-465887">
              <a:buFont typeface="Arial" pitchFamily="34" charset="0"/>
              <a:buChar char="•"/>
            </a:pPr>
            <a:r>
              <a:rPr lang="en-US" sz="1200" dirty="0"/>
              <a:t>Food hub as a community entity</a:t>
            </a:r>
          </a:p>
        </p:txBody>
      </p:sp>
    </p:spTree>
    <p:extLst>
      <p:ext uri="{BB962C8B-B14F-4D97-AF65-F5344CB8AC3E}">
        <p14:creationId xmlns:p14="http://schemas.microsoft.com/office/powerpoint/2010/main" val="2845183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40</a:t>
            </a:fld>
            <a:endParaRPr lang="en-US"/>
          </a:p>
        </p:txBody>
      </p:sp>
    </p:spTree>
    <p:extLst>
      <p:ext uri="{BB962C8B-B14F-4D97-AF65-F5344CB8AC3E}">
        <p14:creationId xmlns:p14="http://schemas.microsoft.com/office/powerpoint/2010/main" val="191108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USDA’s working </a:t>
            </a:r>
            <a:r>
              <a:rPr lang="en-US" dirty="0" smtClean="0"/>
              <a:t>definition of </a:t>
            </a:r>
            <a:r>
              <a:rPr lang="en-US" dirty="0"/>
              <a:t>a regional food hub </a:t>
            </a:r>
            <a:r>
              <a:rPr lang="en-US" dirty="0" smtClean="0"/>
              <a:t>is “…a business </a:t>
            </a:r>
            <a:r>
              <a:rPr lang="en-US" dirty="0"/>
              <a:t>or organization that</a:t>
            </a:r>
          </a:p>
          <a:p>
            <a:r>
              <a:rPr lang="en-US" dirty="0"/>
              <a:t>actively manages the </a:t>
            </a:r>
            <a:r>
              <a:rPr lang="en-US" dirty="0" smtClean="0"/>
              <a:t>aggregation, distribution </a:t>
            </a:r>
            <a:r>
              <a:rPr lang="en-US" dirty="0"/>
              <a:t>and </a:t>
            </a:r>
            <a:r>
              <a:rPr lang="en-US" dirty="0" smtClean="0"/>
              <a:t>marketing of </a:t>
            </a:r>
            <a:r>
              <a:rPr lang="en-US" dirty="0"/>
              <a:t>source-identified</a:t>
            </a:r>
          </a:p>
          <a:p>
            <a:r>
              <a:rPr lang="en-US" dirty="0"/>
              <a:t>food products, primarily </a:t>
            </a:r>
            <a:r>
              <a:rPr lang="en-US" dirty="0" smtClean="0"/>
              <a:t>from local </a:t>
            </a:r>
            <a:r>
              <a:rPr lang="en-US" dirty="0"/>
              <a:t>and regional </a:t>
            </a:r>
            <a:r>
              <a:rPr lang="en-US" dirty="0" smtClean="0"/>
              <a:t>producers to </a:t>
            </a:r>
            <a:r>
              <a:rPr lang="en-US" dirty="0"/>
              <a:t>strengthen their ability </a:t>
            </a:r>
            <a:r>
              <a:rPr lang="en-US" dirty="0" smtClean="0"/>
              <a:t>to satisfy </a:t>
            </a:r>
            <a:r>
              <a:rPr lang="en-US" dirty="0"/>
              <a:t>wholesale, retail </a:t>
            </a:r>
            <a:r>
              <a:rPr lang="en-US" dirty="0" smtClean="0"/>
              <a:t>and institutional </a:t>
            </a:r>
            <a:r>
              <a:rPr lang="en-US" dirty="0"/>
              <a:t>demand</a:t>
            </a:r>
            <a:r>
              <a:rPr lang="en-US" dirty="0" smtClean="0"/>
              <a:t>.”</a:t>
            </a:r>
            <a:endParaRPr lang="en-US" dirty="0"/>
          </a:p>
          <a:p>
            <a:endParaRPr lang="en-US" dirty="0" smtClean="0"/>
          </a:p>
          <a:p>
            <a:r>
              <a:rPr lang="en-US" dirty="0" smtClean="0"/>
              <a:t>In </a:t>
            </a:r>
            <a:r>
              <a:rPr lang="en-US" dirty="0"/>
              <a:t>the past few </a:t>
            </a:r>
            <a:r>
              <a:rPr lang="en-US" dirty="0" smtClean="0"/>
              <a:t>years, there </a:t>
            </a:r>
            <a:r>
              <a:rPr lang="en-US" dirty="0"/>
              <a:t>has been </a:t>
            </a:r>
            <a:r>
              <a:rPr lang="en-US" dirty="0" smtClean="0"/>
              <a:t>increasing recognition </a:t>
            </a:r>
            <a:r>
              <a:rPr lang="en-US" dirty="0"/>
              <a:t>of food hubs </a:t>
            </a:r>
            <a:r>
              <a:rPr lang="en-US" dirty="0" smtClean="0"/>
              <a:t>as a </a:t>
            </a:r>
            <a:r>
              <a:rPr lang="en-US" dirty="0"/>
              <a:t>way for a group of </a:t>
            </a:r>
            <a:r>
              <a:rPr lang="en-US" dirty="0" smtClean="0"/>
              <a:t>producers to </a:t>
            </a:r>
            <a:r>
              <a:rPr lang="en-US" dirty="0"/>
              <a:t>access local markets </a:t>
            </a:r>
            <a:r>
              <a:rPr lang="en-US" dirty="0" smtClean="0"/>
              <a:t>for their </a:t>
            </a:r>
            <a:r>
              <a:rPr lang="en-US" dirty="0"/>
              <a:t>agricultural production. In many cases, </a:t>
            </a:r>
            <a:r>
              <a:rPr lang="en-US" dirty="0" smtClean="0"/>
              <a:t>food hubs </a:t>
            </a:r>
            <a:r>
              <a:rPr lang="en-US" dirty="0"/>
              <a:t>share information with end users on </a:t>
            </a:r>
            <a:r>
              <a:rPr lang="en-US" dirty="0" smtClean="0"/>
              <a:t>where or </a:t>
            </a:r>
            <a:r>
              <a:rPr lang="en-US" dirty="0"/>
              <a:t>how food was produced, providing a </a:t>
            </a:r>
            <a:r>
              <a:rPr lang="en-US" dirty="0" smtClean="0"/>
              <a:t>greater connection </a:t>
            </a:r>
            <a:r>
              <a:rPr lang="en-US" dirty="0"/>
              <a:t>between producers and consumers</a:t>
            </a:r>
            <a:r>
              <a:rPr lang="en-US" dirty="0" smtClean="0"/>
              <a:t>.</a:t>
            </a:r>
          </a:p>
          <a:p>
            <a:endParaRPr lang="en-US" dirty="0"/>
          </a:p>
          <a:p>
            <a:r>
              <a:rPr lang="en-US" dirty="0"/>
              <a:t>At the core of a food hub is a business management team that actively coordinates </a:t>
            </a:r>
            <a:r>
              <a:rPr lang="en-US" b="1" dirty="0"/>
              <a:t>supply chain logistics</a:t>
            </a:r>
            <a:r>
              <a:rPr lang="en-US" dirty="0"/>
              <a:t>. Some food hubs work on the </a:t>
            </a:r>
            <a:r>
              <a:rPr lang="en-US" b="1" dirty="0"/>
              <a:t>supply side </a:t>
            </a:r>
            <a:r>
              <a:rPr lang="en-US" dirty="0"/>
              <a:t>to support and train producers in areas such as sustainable production practices, production planning, season extension, packaging, branding, certification, and food safety—all of which is done to enable these producers to access wholesale customers, such as buyers for foodservice institutions and retail stores. Simultaneously, food hubs also work on the </a:t>
            </a:r>
            <a:r>
              <a:rPr lang="en-US" b="1" dirty="0"/>
              <a:t>demand side </a:t>
            </a:r>
            <a:r>
              <a:rPr lang="en-US" dirty="0"/>
              <a:t>by coordinating efforts with other distributors, processors, wholesale buyers, and even consumers to ensure they can meet the growing market demand for source-identified, locally or regionally grown products.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196637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smtClean="0"/>
          </a:p>
          <a:p>
            <a:r>
              <a:rPr lang="en-US" dirty="0" smtClean="0"/>
              <a:t>What are the characteristics of a food hub?</a:t>
            </a:r>
            <a:endParaRPr lang="en-US" dirty="0"/>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Coordination of the aggregation</a:t>
            </a:r>
            <a:r>
              <a:rPr lang="en-US" dirty="0"/>
              <a:t>, distribution, and marketing of locally produced foods from </a:t>
            </a:r>
            <a:r>
              <a:rPr lang="en-US" u="sng" dirty="0"/>
              <a:t>multiple producers to multiple markets</a:t>
            </a:r>
          </a:p>
          <a:p>
            <a:pPr marL="174708" indent="-174708">
              <a:buFont typeface="Arial" panose="020B0604020202020204" pitchFamily="34" charset="0"/>
              <a:buChar char="•"/>
            </a:pPr>
            <a:r>
              <a:rPr lang="en-US" dirty="0" smtClean="0"/>
              <a:t>Using </a:t>
            </a:r>
            <a:r>
              <a:rPr lang="en-US" dirty="0"/>
              <a:t>one or more product differentiation strategies to ensure the producer can get a </a:t>
            </a:r>
            <a:r>
              <a:rPr lang="en-US" u="sng" dirty="0"/>
              <a:t>good price for their products</a:t>
            </a:r>
          </a:p>
          <a:p>
            <a:pPr marL="174708" indent="-174708">
              <a:buFont typeface="Arial" panose="020B0604020202020204" pitchFamily="34" charset="0"/>
              <a:buChar char="•"/>
            </a:pPr>
            <a:r>
              <a:rPr lang="en-US" dirty="0"/>
              <a:t>Financially viable</a:t>
            </a:r>
          </a:p>
          <a:p>
            <a:pPr marL="174708" indent="-174708">
              <a:buFont typeface="Arial" panose="020B0604020202020204" pitchFamily="34" charset="0"/>
              <a:buChar char="•"/>
            </a:pPr>
            <a:r>
              <a:rPr lang="en-US" dirty="0"/>
              <a:t>A </a:t>
            </a:r>
            <a:r>
              <a:rPr lang="en-US" u="sng" dirty="0"/>
              <a:t>positive economic, social, and environmental impact</a:t>
            </a:r>
            <a:r>
              <a:rPr lang="en-US" dirty="0"/>
              <a:t> within the respective community</a:t>
            </a:r>
          </a:p>
          <a:p>
            <a:pPr marL="174708" indent="-174708">
              <a:buFont typeface="Arial" panose="020B0604020202020204" pitchFamily="34" charset="0"/>
              <a:buChar char="•"/>
            </a:pPr>
            <a:r>
              <a:rPr lang="en-US" dirty="0"/>
              <a:t>Working with its value chain partners to achieve </a:t>
            </a:r>
            <a:r>
              <a:rPr lang="en-US" u="sng" dirty="0"/>
              <a:t>common financial and social goals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49653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current listing of food hubs, check out </a:t>
            </a:r>
            <a:r>
              <a:rPr lang="en-US" dirty="0"/>
              <a:t>the National Good Food Network -  US Food Hubs </a:t>
            </a:r>
            <a:r>
              <a:rPr lang="en-US" dirty="0" smtClean="0"/>
              <a:t>Map at the </a:t>
            </a:r>
            <a:r>
              <a:rPr lang="en-US" dirty="0" err="1" smtClean="0"/>
              <a:t>url</a:t>
            </a:r>
            <a:r>
              <a:rPr lang="en-US" dirty="0" smtClean="0"/>
              <a:t> listed below the map.  </a:t>
            </a:r>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44979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hubs represent a strategy for producers, </a:t>
            </a:r>
            <a:r>
              <a:rPr lang="en-US" dirty="0" smtClean="0"/>
              <a:t>particularly small </a:t>
            </a:r>
            <a:r>
              <a:rPr lang="en-US" dirty="0"/>
              <a:t>and mid-sized producers, to </a:t>
            </a:r>
            <a:r>
              <a:rPr lang="en-US" dirty="0" smtClean="0"/>
              <a:t>market their </a:t>
            </a:r>
            <a:r>
              <a:rPr lang="en-US" dirty="0"/>
              <a:t>production locally. Food hubs </a:t>
            </a:r>
            <a:r>
              <a:rPr lang="en-US" dirty="0" smtClean="0"/>
              <a:t>can create new marketing </a:t>
            </a:r>
            <a:r>
              <a:rPr lang="en-US" dirty="0"/>
              <a:t>opportunities for rural food producers. They help connect rural producers as directly </a:t>
            </a:r>
            <a:r>
              <a:rPr lang="en-US" dirty="0" smtClean="0"/>
              <a:t>as possible </a:t>
            </a:r>
            <a:r>
              <a:rPr lang="en-US" dirty="0"/>
              <a:t>to rural, </a:t>
            </a:r>
            <a:r>
              <a:rPr lang="en-US" dirty="0" smtClean="0"/>
              <a:t>suburban, and </a:t>
            </a:r>
            <a:r>
              <a:rPr lang="en-US" dirty="0"/>
              <a:t>urban markets</a:t>
            </a:r>
            <a:r>
              <a:rPr lang="en-US" dirty="0" smtClean="0"/>
              <a:t>.</a:t>
            </a:r>
          </a:p>
          <a:p>
            <a:endParaRPr lang="en-US" dirty="0"/>
          </a:p>
          <a:p>
            <a:r>
              <a:rPr lang="en-US" dirty="0"/>
              <a:t>Entry into local </a:t>
            </a:r>
            <a:r>
              <a:rPr lang="en-US" dirty="0" smtClean="0"/>
              <a:t>food markets </a:t>
            </a:r>
            <a:r>
              <a:rPr lang="en-US" dirty="0"/>
              <a:t>can prove </a:t>
            </a:r>
            <a:r>
              <a:rPr lang="en-US" dirty="0" smtClean="0"/>
              <a:t>difficult for </a:t>
            </a:r>
            <a:r>
              <a:rPr lang="en-US" dirty="0"/>
              <a:t>many farmers, particularly small and </a:t>
            </a:r>
            <a:r>
              <a:rPr lang="en-US" dirty="0" smtClean="0"/>
              <a:t>mid-sized farmers</a:t>
            </a:r>
            <a:r>
              <a:rPr lang="en-US" dirty="0"/>
              <a:t>, with capacity constraints and the lack </a:t>
            </a:r>
            <a:r>
              <a:rPr lang="en-US" dirty="0" smtClean="0"/>
              <a:t>of distribution </a:t>
            </a:r>
            <a:r>
              <a:rPr lang="en-US" dirty="0"/>
              <a:t>systems most often being the </a:t>
            </a:r>
            <a:r>
              <a:rPr lang="en-US" dirty="0" smtClean="0"/>
              <a:t>largest hurdles </a:t>
            </a:r>
            <a:r>
              <a:rPr lang="en-US" dirty="0"/>
              <a:t>to </a:t>
            </a:r>
            <a:r>
              <a:rPr lang="en-US" dirty="0" smtClean="0"/>
              <a:t>overcome. Food </a:t>
            </a:r>
            <a:r>
              <a:rPr lang="en-US" dirty="0"/>
              <a:t>hubs are part of </a:t>
            </a:r>
            <a:r>
              <a:rPr lang="en-US" dirty="0" smtClean="0"/>
              <a:t>a growing </a:t>
            </a:r>
            <a:r>
              <a:rPr lang="en-US" dirty="0"/>
              <a:t>local food </a:t>
            </a:r>
            <a:r>
              <a:rPr lang="en-US" dirty="0" smtClean="0"/>
              <a:t>system that </a:t>
            </a:r>
            <a:r>
              <a:rPr lang="en-US" dirty="0"/>
              <a:t>strengthens </a:t>
            </a:r>
            <a:r>
              <a:rPr lang="en-US" dirty="0" smtClean="0"/>
              <a:t>rural economies </a:t>
            </a:r>
            <a:r>
              <a:rPr lang="en-US" dirty="0"/>
              <a:t>by </a:t>
            </a:r>
            <a:r>
              <a:rPr lang="en-US" dirty="0" smtClean="0"/>
              <a:t>lowering entry </a:t>
            </a:r>
            <a:r>
              <a:rPr lang="en-US" dirty="0"/>
              <a:t>barriers and </a:t>
            </a:r>
            <a:r>
              <a:rPr lang="en-US" dirty="0" smtClean="0"/>
              <a:t>improving infrastructure to create</a:t>
            </a:r>
            <a:r>
              <a:rPr lang="en-US" dirty="0"/>
              <a:t>, as well as </a:t>
            </a:r>
            <a:r>
              <a:rPr lang="en-US" dirty="0" smtClean="0"/>
              <a:t>expand, regional </a:t>
            </a:r>
            <a:r>
              <a:rPr lang="en-US" dirty="0"/>
              <a:t>food markets.</a:t>
            </a:r>
          </a:p>
          <a:p>
            <a:endParaRPr lang="en-US" dirty="0" smtClean="0"/>
          </a:p>
          <a:p>
            <a:r>
              <a:rPr lang="en-US" dirty="0" smtClean="0"/>
              <a:t>They </a:t>
            </a:r>
            <a:r>
              <a:rPr lang="en-US" dirty="0"/>
              <a:t>can also create </a:t>
            </a:r>
            <a:r>
              <a:rPr lang="en-US" dirty="0" smtClean="0"/>
              <a:t>rural jobs</a:t>
            </a:r>
            <a:r>
              <a:rPr lang="en-US" dirty="0"/>
              <a:t>. This rural on- </a:t>
            </a:r>
            <a:r>
              <a:rPr lang="en-US" dirty="0" smtClean="0"/>
              <a:t>and off-farm employment can </a:t>
            </a:r>
            <a:r>
              <a:rPr lang="en-US" dirty="0"/>
              <a:t>expand opportunities and encourage </a:t>
            </a:r>
            <a:r>
              <a:rPr lang="en-US" dirty="0" smtClean="0"/>
              <a:t>skilled people</a:t>
            </a:r>
            <a:r>
              <a:rPr lang="en-US" dirty="0"/>
              <a:t>, including youth, to remain in rural areas.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119084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a:t>Over the past </a:t>
            </a:r>
            <a:r>
              <a:rPr lang="en-US" dirty="0" smtClean="0"/>
              <a:t>10 years</a:t>
            </a:r>
            <a:r>
              <a:rPr lang="en-US" dirty="0"/>
              <a:t>, there has been </a:t>
            </a:r>
            <a:r>
              <a:rPr lang="en-US" dirty="0" smtClean="0"/>
              <a:t>a surge </a:t>
            </a:r>
            <a:r>
              <a:rPr lang="en-US" dirty="0"/>
              <a:t>in demand for locally produced foods. </a:t>
            </a:r>
            <a:endParaRPr lang="en-US" dirty="0" smtClean="0"/>
          </a:p>
          <a:p>
            <a:pPr>
              <a:lnSpc>
                <a:spcPct val="80000"/>
              </a:lnSpc>
            </a:pPr>
            <a:endParaRPr lang="en-US" dirty="0"/>
          </a:p>
          <a:p>
            <a:pPr>
              <a:lnSpc>
                <a:spcPct val="80000"/>
              </a:lnSpc>
            </a:pPr>
            <a:r>
              <a:rPr lang="en-US" dirty="0" smtClean="0"/>
              <a:t>The availability </a:t>
            </a:r>
            <a:r>
              <a:rPr lang="en-US" dirty="0"/>
              <a:t>and amount of local food </a:t>
            </a:r>
            <a:r>
              <a:rPr lang="en-US" dirty="0" smtClean="0"/>
              <a:t>products are </a:t>
            </a:r>
            <a:r>
              <a:rPr lang="en-US" dirty="0"/>
              <a:t>unprecedented in recent history. </a:t>
            </a:r>
            <a:r>
              <a:rPr lang="en-US" dirty="0" smtClean="0"/>
              <a:t>Consumer decisions </a:t>
            </a:r>
            <a:r>
              <a:rPr lang="en-US" dirty="0"/>
              <a:t>to buy local or purchase items </a:t>
            </a:r>
            <a:r>
              <a:rPr lang="en-US" dirty="0" smtClean="0"/>
              <a:t>for specific </a:t>
            </a:r>
            <a:r>
              <a:rPr lang="en-US" dirty="0"/>
              <a:t>product characteristics have </a:t>
            </a:r>
            <a:r>
              <a:rPr lang="en-US" dirty="0" smtClean="0"/>
              <a:t>proliferated into </a:t>
            </a:r>
            <a:r>
              <a:rPr lang="en-US" dirty="0"/>
              <a:t>new marketing opportunities for </a:t>
            </a:r>
            <a:r>
              <a:rPr lang="en-US" dirty="0" smtClean="0"/>
              <a:t>farmers.  </a:t>
            </a:r>
          </a:p>
          <a:p>
            <a:pPr>
              <a:lnSpc>
                <a:spcPct val="80000"/>
              </a:lnSpc>
            </a:pPr>
            <a:endParaRPr lang="en-US" dirty="0"/>
          </a:p>
          <a:p>
            <a:pPr>
              <a:lnSpc>
                <a:spcPct val="80000"/>
              </a:lnSpc>
            </a:pPr>
            <a:r>
              <a:rPr lang="en-US" dirty="0" smtClean="0"/>
              <a:t>In </a:t>
            </a:r>
            <a:r>
              <a:rPr lang="en-US" dirty="0"/>
              <a:t>addition, local direct marketing </a:t>
            </a:r>
            <a:r>
              <a:rPr lang="en-US" dirty="0" smtClean="0"/>
              <a:t>opportunities – </a:t>
            </a:r>
            <a:r>
              <a:rPr lang="en-US" dirty="0"/>
              <a:t>such as farmers’ markets, retail </a:t>
            </a:r>
            <a:r>
              <a:rPr lang="en-US" dirty="0" smtClean="0"/>
              <a:t>food cooperatives </a:t>
            </a:r>
            <a:r>
              <a:rPr lang="en-US" dirty="0"/>
              <a:t>and Community Supported </a:t>
            </a:r>
            <a:r>
              <a:rPr lang="en-US" dirty="0" smtClean="0"/>
              <a:t>Agriculture (CSAs</a:t>
            </a:r>
            <a:r>
              <a:rPr lang="en-US" dirty="0"/>
              <a:t>) – have grown as consumers </a:t>
            </a:r>
            <a:r>
              <a:rPr lang="en-US" dirty="0" smtClean="0"/>
              <a:t>have been </a:t>
            </a:r>
            <a:r>
              <a:rPr lang="en-US" dirty="0"/>
              <a:t>increasingly looking for local and </a:t>
            </a:r>
            <a:r>
              <a:rPr lang="en-US" dirty="0" smtClean="0"/>
              <a:t>regional foods</a:t>
            </a:r>
            <a:r>
              <a:rPr lang="en-US" dirty="0"/>
              <a:t>. </a:t>
            </a:r>
            <a:endParaRPr lang="en-US" dirty="0" smtClean="0"/>
          </a:p>
          <a:p>
            <a:pPr>
              <a:lnSpc>
                <a:spcPct val="80000"/>
              </a:lnSpc>
            </a:pPr>
            <a:endParaRPr lang="en-US" dirty="0"/>
          </a:p>
          <a:p>
            <a:pPr>
              <a:lnSpc>
                <a:spcPct val="80000"/>
              </a:lnSpc>
            </a:pPr>
            <a:r>
              <a:rPr lang="en-US" dirty="0" smtClean="0"/>
              <a:t>A </a:t>
            </a:r>
            <a:r>
              <a:rPr lang="en-US" dirty="0"/>
              <a:t>National Grocers Association survey conducted in 2014 stated that supermarkets aligned with local food sources can attract shoppers who feel food loses less nutrition and taste by traveling less, and who want to support the local economy and nearby suppliers.  A combined 87.2% say this is “very/somewhat important” to their choice of a primary food store. This figure is up slightly from the 2013 level (85.0%), and it nearly equals the 2012 peak of 87.8</a:t>
            </a:r>
            <a:r>
              <a:rPr lang="en-US" dirty="0" smtClean="0"/>
              <a:t>%.</a:t>
            </a:r>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9</a:t>
            </a:fld>
            <a:endParaRPr lang="en-US"/>
          </a:p>
        </p:txBody>
      </p:sp>
    </p:spTree>
    <p:extLst>
      <p:ext uri="{BB962C8B-B14F-4D97-AF65-F5344CB8AC3E}">
        <p14:creationId xmlns:p14="http://schemas.microsoft.com/office/powerpoint/2010/main" val="3168533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5/11/2016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userDrawn="1"/>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10.wav"/><Relationship Id="rId7" Type="http://schemas.openxmlformats.org/officeDocument/2006/relationships/image" Target="../media/image17.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10.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1.wav"/><Relationship Id="rId7" Type="http://schemas.openxmlformats.org/officeDocument/2006/relationships/image" Target="../media/image19.jp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freshmoves.org/about/" TargetMode="External"/><Relationship Id="rId5" Type="http://schemas.openxmlformats.org/officeDocument/2006/relationships/image" Target="../media/image2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2.png"/><Relationship Id="rId5" Type="http://schemas.openxmlformats.org/officeDocument/2006/relationships/image" Target="../media/image28.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hyperlink" Target="http://harvestpublicmedia.org/article/food-hubs-try-grow-local-farms" TargetMode="External"/><Relationship Id="rId3" Type="http://schemas.openxmlformats.org/officeDocument/2006/relationships/slideLayout" Target="../slideLayouts/slideLayout3.xml"/><Relationship Id="rId7" Type="http://schemas.openxmlformats.org/officeDocument/2006/relationships/hyperlink" Target="http://www.thestewardsoftheland.com/" TargetMode="Externa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notesSlide" Target="../notesSlides/notesSlide30.xml"/><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hyperlink" Target="http://www.goodearthfoodalliance.com/" TargetMode="External"/><Relationship Id="rId5" Type="http://schemas.openxmlformats.org/officeDocument/2006/relationships/image" Target="../media/image3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0.xml"/><Relationship Id="rId7" Type="http://schemas.openxmlformats.org/officeDocument/2006/relationships/hyperlink" Target="http://www.gourmetgorilla.com/" TargetMode="Externa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4.xml"/><Relationship Id="rId7" Type="http://schemas.openxmlformats.org/officeDocument/2006/relationships/notesSlide" Target="../notesSlides/notesSlide3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3.xml"/><Relationship Id="rId5" Type="http://schemas.openxmlformats.org/officeDocument/2006/relationships/audio" Target="../media/media35.wav"/><Relationship Id="rId4" Type="http://schemas.microsoft.com/office/2007/relationships/media" Target="../media/media35.wav"/></Relationships>
</file>

<file path=ppt/slides/_rels/slide36.xml.rels><?xml version="1.0" encoding="UTF-8" standalone="yes"?>
<Relationships xmlns="http://schemas.openxmlformats.org/package/2006/relationships"><Relationship Id="rId8" Type="http://schemas.openxmlformats.org/officeDocument/2006/relationships/hyperlink" Target="http://www.ams.usda.gov/AMSv1.0/getfile?dDocName=STELPRDC5102827" TargetMode="External"/><Relationship Id="rId13" Type="http://schemas.openxmlformats.org/officeDocument/2006/relationships/image" Target="../media/image12.png"/><Relationship Id="rId3" Type="http://schemas.openxmlformats.org/officeDocument/2006/relationships/tags" Target="../tags/tag17.xml"/><Relationship Id="rId7" Type="http://schemas.openxmlformats.org/officeDocument/2006/relationships/notesSlide" Target="../notesSlides/notesSlide36.xml"/><Relationship Id="rId12" Type="http://schemas.openxmlformats.org/officeDocument/2006/relationships/hyperlink" Target="http://www.orionmagazine.org/index.php/articles/article/7807/"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3.xml"/><Relationship Id="rId11" Type="http://schemas.openxmlformats.org/officeDocument/2006/relationships/hyperlink" Target="http://foodsystems.msu.edu/activities/food-hub-network" TargetMode="External"/><Relationship Id="rId5" Type="http://schemas.openxmlformats.org/officeDocument/2006/relationships/audio" Target="../media/media36.wav"/><Relationship Id="rId10" Type="http://schemas.openxmlformats.org/officeDocument/2006/relationships/hyperlink" Target="http://www.ngfn.org/resources/food-hubs" TargetMode="External"/><Relationship Id="rId4" Type="http://schemas.microsoft.com/office/2007/relationships/media" Target="../media/media36.wav"/><Relationship Id="rId9" Type="http://schemas.openxmlformats.org/officeDocument/2006/relationships/hyperlink" Target="http://www.ams.usda.gov/AMSv1.0/getfile?dDocName=STELPRDC509795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ngfn.org/resources/ngfn-cluster-calls/food-hub-benchmarking-study-2014" TargetMode="External"/><Relationship Id="rId3" Type="http://schemas.openxmlformats.org/officeDocument/2006/relationships/tags" Target="../tags/tag20.xml"/><Relationship Id="rId7" Type="http://schemas.openxmlformats.org/officeDocument/2006/relationships/notesSlide" Target="../notesSlides/notesSlide3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3.xml"/><Relationship Id="rId11" Type="http://schemas.openxmlformats.org/officeDocument/2006/relationships/image" Target="../media/image12.png"/><Relationship Id="rId5" Type="http://schemas.openxmlformats.org/officeDocument/2006/relationships/audio" Target="../media/media37.wav"/><Relationship Id="rId10" Type="http://schemas.openxmlformats.org/officeDocument/2006/relationships/hyperlink" Target="http://www.ngfn.org/resources/ngfn-cluster-calls/food-hubs-and-farm-to-school" TargetMode="External"/><Relationship Id="rId4" Type="http://schemas.microsoft.com/office/2007/relationships/media" Target="../media/media37.wav"/><Relationship Id="rId9" Type="http://schemas.openxmlformats.org/officeDocument/2006/relationships/hyperlink" Target="http://www.ngfn.org/resources/ngfn-cluster-calls/assessing-food-hub-businesse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ngfn.org/resources/ngfn-cluster-calls/state-of-the-food-hub-national-survey-results" TargetMode="External"/><Relationship Id="rId3" Type="http://schemas.openxmlformats.org/officeDocument/2006/relationships/tags" Target="../tags/tag23.xml"/><Relationship Id="rId7" Type="http://schemas.openxmlformats.org/officeDocument/2006/relationships/notesSlide" Target="../notesSlides/notesSlide3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3.xml"/><Relationship Id="rId11" Type="http://schemas.openxmlformats.org/officeDocument/2006/relationships/image" Target="../media/image12.png"/><Relationship Id="rId5" Type="http://schemas.openxmlformats.org/officeDocument/2006/relationships/audio" Target="../media/media38.wav"/><Relationship Id="rId10" Type="http://schemas.openxmlformats.org/officeDocument/2006/relationships/hyperlink" Target="http://www.ngfn.org/resources/ngfn-cluster-calls/starting-a-food-hub-successful-hubs-share-their-stories/webinar" TargetMode="External"/><Relationship Id="rId4" Type="http://schemas.microsoft.com/office/2007/relationships/media" Target="../media/media38.wav"/><Relationship Id="rId9" Type="http://schemas.openxmlformats.org/officeDocument/2006/relationships/hyperlink" Target="http://www.ngfn.org/resources/ngfn-cluster-calls/financial-benchmarks-for-food-hubs" TargetMode="External"/></Relationships>
</file>

<file path=ppt/slides/_rels/slide3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hyperlink" Target="mailto:weinzier@illinois.edu" TargetMode="Externa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hyperlink" Target="mailto:cvnghgrn@illinois.edu" TargetMode="External"/><Relationship Id="rId5" Type="http://schemas.openxmlformats.org/officeDocument/2006/relationships/notesSlide" Target="../notesSlides/notesSlide39.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9.m4a"/><Relationship Id="rId7" Type="http://schemas.openxmlformats.org/officeDocument/2006/relationships/image" Target="../media/image1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40.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9.m4a"/><Relationship Id="rId9" Type="http://schemas.openxmlformats.org/officeDocument/2006/relationships/hyperlink" Target="http://www.start2farm.g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ngfn.org/resources/food-hubs#section-10" TargetMode="External"/><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9.wav"/><Relationship Id="rId7" Type="http://schemas.openxmlformats.org/officeDocument/2006/relationships/image" Target="../media/image16.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1221344"/>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a:t>“Everywhere” is a local market </a:t>
            </a:r>
            <a:br>
              <a:rPr lang="en-US" dirty="0"/>
            </a:br>
            <a:endParaRPr lang="en-US" dirty="0"/>
          </a:p>
        </p:txBody>
      </p:sp>
      <p:pic>
        <p:nvPicPr>
          <p:cNvPr id="5" name="Content Placeholder 4"/>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410200" y="3810000"/>
            <a:ext cx="2540000" cy="1168400"/>
          </a:xfrm>
        </p:spPr>
      </p:pic>
      <p:sp>
        <p:nvSpPr>
          <p:cNvPr id="3" name="Content Placeholder 2"/>
          <p:cNvSpPr>
            <a:spLocks noGrp="1"/>
          </p:cNvSpPr>
          <p:nvPr>
            <p:ph sz="half" idx="1"/>
          </p:nvPr>
        </p:nvSpPr>
        <p:spPr>
          <a:xfrm>
            <a:off x="685800" y="1336783"/>
            <a:ext cx="4038600" cy="4525963"/>
          </a:xfrm>
        </p:spPr>
        <p:txBody>
          <a:bodyPr>
            <a:normAutofit/>
          </a:bodyPr>
          <a:lstStyle/>
          <a:p>
            <a:r>
              <a:rPr lang="en-US" dirty="0"/>
              <a:t>The increased demand for local foods is evident </a:t>
            </a:r>
            <a:r>
              <a:rPr lang="en-US" dirty="0" smtClean="0"/>
              <a:t>in the </a:t>
            </a:r>
            <a:r>
              <a:rPr lang="en-US" dirty="0"/>
              <a:t>growth of direct marketing channels and in </a:t>
            </a:r>
            <a:r>
              <a:rPr lang="en-US" dirty="0" smtClean="0"/>
              <a:t>the number </a:t>
            </a:r>
            <a:r>
              <a:rPr lang="en-US" dirty="0"/>
              <a:t>of farmers using those channels to </a:t>
            </a:r>
            <a:r>
              <a:rPr lang="en-US" dirty="0" smtClean="0"/>
              <a:t>move their </a:t>
            </a:r>
            <a:r>
              <a:rPr lang="en-US" dirty="0"/>
              <a:t>products.</a:t>
            </a:r>
          </a:p>
        </p:txBody>
      </p:sp>
      <p:pic>
        <p:nvPicPr>
          <p:cNvPr id="7" name="Picture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95192" y="1066800"/>
            <a:ext cx="2884587" cy="2133600"/>
          </a:xfrm>
          <a:prstGeom prst="rect">
            <a:avLst/>
          </a:prstGeom>
        </p:spPr>
      </p:pic>
      <p:sp>
        <p:nvSpPr>
          <p:cNvPr id="8" name="TextBox 7"/>
          <p:cNvSpPr txBox="1"/>
          <p:nvPr/>
        </p:nvSpPr>
        <p:spPr>
          <a:xfrm>
            <a:off x="5334000" y="3276600"/>
            <a:ext cx="3120919" cy="461665"/>
          </a:xfrm>
          <a:prstGeom prst="rect">
            <a:avLst/>
          </a:prstGeom>
          <a:noFill/>
        </p:spPr>
        <p:txBody>
          <a:bodyPr wrap="none" rtlCol="0">
            <a:spAutoFit/>
          </a:bodyPr>
          <a:lstStyle/>
          <a:p>
            <a:r>
              <a:rPr lang="en-US" sz="1200" dirty="0"/>
              <a:t>Old Capitol Farmers </a:t>
            </a:r>
            <a:r>
              <a:rPr lang="en-US" sz="1200" dirty="0" smtClean="0"/>
              <a:t>Market, Springfield</a:t>
            </a:r>
          </a:p>
          <a:p>
            <a:r>
              <a:rPr lang="en-US" sz="1200" dirty="0" smtClean="0"/>
              <a:t>   Photo by Rich </a:t>
            </a:r>
            <a:r>
              <a:rPr lang="en-US" sz="1200" dirty="0" err="1"/>
              <a:t>Saal</a:t>
            </a:r>
            <a:r>
              <a:rPr lang="en-US" sz="1200" dirty="0"/>
              <a:t>/The State </a:t>
            </a:r>
            <a:r>
              <a:rPr lang="en-US" sz="1200" dirty="0" smtClean="0"/>
              <a:t>Journal-Register</a:t>
            </a:r>
            <a:endParaRPr lang="en-US" sz="1200" dirty="0"/>
          </a:p>
        </p:txBody>
      </p:sp>
      <p:sp>
        <p:nvSpPr>
          <p:cNvPr id="4" name="TextBox 3"/>
          <p:cNvSpPr txBox="1"/>
          <p:nvPr/>
        </p:nvSpPr>
        <p:spPr>
          <a:xfrm>
            <a:off x="838200" y="5896689"/>
            <a:ext cx="4092787" cy="246221"/>
          </a:xfrm>
          <a:prstGeom prst="rect">
            <a:avLst/>
          </a:prstGeom>
          <a:noFill/>
        </p:spPr>
        <p:txBody>
          <a:bodyPr wrap="none" rtlCol="0">
            <a:spAutoFit/>
          </a:bodyPr>
          <a:lstStyle/>
          <a:p>
            <a:r>
              <a:rPr lang="en-US" sz="1000" dirty="0"/>
              <a:t>The National Restaurant Association’s </a:t>
            </a:r>
            <a:r>
              <a:rPr lang="en-US" sz="1000" dirty="0" smtClean="0"/>
              <a:t> annual </a:t>
            </a:r>
            <a:r>
              <a:rPr lang="en-US" sz="1000" dirty="0"/>
              <a:t>What’s Hot </a:t>
            </a:r>
            <a:r>
              <a:rPr lang="en-US" sz="1000" dirty="0" smtClean="0"/>
              <a:t> Culinary Forecast</a:t>
            </a:r>
            <a:endParaRPr lang="en-US" sz="1000" dirty="0"/>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955747"/>
      </p:ext>
    </p:extLst>
  </p:cSld>
  <p:clrMapOvr>
    <a:masterClrMapping/>
  </p:clrMapOvr>
  <p:transition spd="slow" advTm="419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269632"/>
            <a:ext cx="8077200" cy="873368"/>
          </a:xfrm>
        </p:spPr>
        <p:txBody>
          <a:bodyPr>
            <a:normAutofit fontScale="90000"/>
          </a:bodyPr>
          <a:lstStyle/>
          <a:p>
            <a:r>
              <a:rPr lang="en-US" dirty="0" smtClean="0"/>
              <a:t/>
            </a:r>
            <a:br>
              <a:rPr lang="en-US" dirty="0" smtClean="0"/>
            </a:br>
            <a:r>
              <a:rPr lang="en-US" dirty="0" smtClean="0"/>
              <a:t/>
            </a:r>
            <a:br>
              <a:rPr lang="en-US" dirty="0" smtClean="0"/>
            </a:br>
            <a:r>
              <a:rPr lang="en-US" dirty="0" smtClean="0"/>
              <a:t>Food </a:t>
            </a:r>
            <a:r>
              <a:rPr lang="en-US" dirty="0"/>
              <a:t>hub as a community entity</a:t>
            </a:r>
            <a:br>
              <a:rPr lang="en-US" dirty="0"/>
            </a:br>
            <a:r>
              <a:rPr lang="en-US" dirty="0"/>
              <a:t/>
            </a:r>
            <a:br>
              <a:rPr lang="en-US" dirty="0"/>
            </a:br>
            <a:endParaRPr lang="en-US" dirty="0"/>
          </a:p>
        </p:txBody>
      </p:sp>
      <p:pic>
        <p:nvPicPr>
          <p:cNvPr id="6" name="Content Placeholder 5"/>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194056" y="3505200"/>
            <a:ext cx="2773680" cy="2133600"/>
          </a:xfrm>
        </p:spPr>
      </p:pic>
      <p:sp>
        <p:nvSpPr>
          <p:cNvPr id="9" name="TextBox 8"/>
          <p:cNvSpPr txBox="1"/>
          <p:nvPr/>
        </p:nvSpPr>
        <p:spPr>
          <a:xfrm>
            <a:off x="914400" y="1371600"/>
            <a:ext cx="7848600" cy="1477328"/>
          </a:xfrm>
          <a:prstGeom prst="rect">
            <a:avLst/>
          </a:prstGeom>
          <a:noFill/>
        </p:spPr>
        <p:txBody>
          <a:bodyPr wrap="square" rtlCol="0">
            <a:spAutoFit/>
          </a:bodyPr>
          <a:lstStyle/>
          <a:p>
            <a:pPr algn="ctr"/>
            <a:r>
              <a:rPr lang="en-US" i="1" dirty="0"/>
              <a:t>What differentiates this new </a:t>
            </a:r>
            <a:r>
              <a:rPr lang="en-US" i="1" dirty="0" smtClean="0"/>
              <a:t>generation of </a:t>
            </a:r>
            <a:r>
              <a:rPr lang="en-US" i="1" dirty="0"/>
              <a:t>community-based food hubs is the </a:t>
            </a:r>
            <a:r>
              <a:rPr lang="en-US" i="1" dirty="0" smtClean="0"/>
              <a:t>focus on </a:t>
            </a:r>
            <a:r>
              <a:rPr lang="en-US" b="1" i="1" dirty="0">
                <a:solidFill>
                  <a:schemeClr val="accent2">
                    <a:lumMod val="75000"/>
                  </a:schemeClr>
                </a:solidFill>
              </a:rPr>
              <a:t>shortening the supply chain </a:t>
            </a:r>
            <a:r>
              <a:rPr lang="en-US" i="1" dirty="0"/>
              <a:t>and often delivering</a:t>
            </a:r>
          </a:p>
          <a:p>
            <a:pPr algn="ctr"/>
            <a:r>
              <a:rPr lang="en-US" b="1" i="1" dirty="0">
                <a:solidFill>
                  <a:schemeClr val="accent2">
                    <a:lumMod val="75000"/>
                  </a:schemeClr>
                </a:solidFill>
              </a:rPr>
              <a:t>more than just economic returns</a:t>
            </a:r>
            <a:r>
              <a:rPr lang="en-US" i="1" dirty="0" smtClean="0"/>
              <a:t>. </a:t>
            </a:r>
            <a:r>
              <a:rPr lang="en-US" i="1" dirty="0"/>
              <a:t>For some </a:t>
            </a:r>
            <a:r>
              <a:rPr lang="en-US" i="1" dirty="0" smtClean="0"/>
              <a:t>of these </a:t>
            </a:r>
            <a:r>
              <a:rPr lang="en-US" i="1" dirty="0"/>
              <a:t>community-based food hubs</a:t>
            </a:r>
            <a:r>
              <a:rPr lang="en-US" i="1" dirty="0" smtClean="0"/>
              <a:t>, </a:t>
            </a:r>
            <a:r>
              <a:rPr lang="en-US" i="1" dirty="0"/>
              <a:t>the </a:t>
            </a:r>
            <a:r>
              <a:rPr lang="en-US" i="1" dirty="0" smtClean="0"/>
              <a:t>intended benefits </a:t>
            </a:r>
            <a:r>
              <a:rPr lang="en-US" i="1" dirty="0"/>
              <a:t>may extend to a social good, </a:t>
            </a:r>
            <a:r>
              <a:rPr lang="en-US" i="1" dirty="0" smtClean="0"/>
              <a:t>environmental stewardship </a:t>
            </a:r>
            <a:r>
              <a:rPr lang="en-US" i="1" dirty="0"/>
              <a:t>or capacity building for a group </a:t>
            </a:r>
            <a:r>
              <a:rPr lang="en-US" i="1" dirty="0" smtClean="0"/>
              <a:t>of agricultural </a:t>
            </a:r>
            <a:r>
              <a:rPr lang="en-US" i="1" dirty="0"/>
              <a:t>producers.</a:t>
            </a:r>
          </a:p>
        </p:txBody>
      </p:sp>
      <p:sp>
        <p:nvSpPr>
          <p:cNvPr id="10" name="TextBox 9"/>
          <p:cNvSpPr txBox="1"/>
          <p:nvPr/>
        </p:nvSpPr>
        <p:spPr>
          <a:xfrm>
            <a:off x="4686300" y="2986651"/>
            <a:ext cx="4267200" cy="276999"/>
          </a:xfrm>
          <a:prstGeom prst="rect">
            <a:avLst/>
          </a:prstGeom>
          <a:noFill/>
        </p:spPr>
        <p:txBody>
          <a:bodyPr wrap="square" rtlCol="0">
            <a:spAutoFit/>
          </a:bodyPr>
          <a:lstStyle/>
          <a:p>
            <a:r>
              <a:rPr lang="en-US" sz="1200" dirty="0" smtClean="0"/>
              <a:t>USDA, </a:t>
            </a:r>
            <a:r>
              <a:rPr lang="en-US" sz="1200" i="1" dirty="0" smtClean="0"/>
              <a:t>The </a:t>
            </a:r>
            <a:r>
              <a:rPr lang="en-US" sz="1200" i="1" dirty="0"/>
              <a:t>Role of Food Hubs </a:t>
            </a:r>
            <a:r>
              <a:rPr lang="en-US" sz="1200" i="1" dirty="0" smtClean="0"/>
              <a:t>in Local </a:t>
            </a:r>
            <a:r>
              <a:rPr lang="en-US" sz="1200" i="1" dirty="0"/>
              <a:t>Food Marketing</a:t>
            </a:r>
          </a:p>
        </p:txBody>
      </p:sp>
      <p:sp>
        <p:nvSpPr>
          <p:cNvPr id="3" name="TextBox 2"/>
          <p:cNvSpPr txBox="1"/>
          <p:nvPr/>
        </p:nvSpPr>
        <p:spPr>
          <a:xfrm>
            <a:off x="685800" y="6172200"/>
            <a:ext cx="5253361" cy="400110"/>
          </a:xfrm>
          <a:prstGeom prst="rect">
            <a:avLst/>
          </a:prstGeom>
          <a:noFill/>
        </p:spPr>
        <p:txBody>
          <a:bodyPr wrap="none" rtlCol="0">
            <a:spAutoFit/>
          </a:bodyPr>
          <a:lstStyle/>
          <a:p>
            <a:r>
              <a:rPr lang="en-US" sz="1000" dirty="0"/>
              <a:t>Hand, Michael S. 2010. Local Food Supply Chains Use Diverse Business Models to Satisfy Demand.</a:t>
            </a:r>
          </a:p>
          <a:p>
            <a:r>
              <a:rPr lang="en-US" sz="1000" dirty="0"/>
              <a:t>USDA Economic Research Service</a:t>
            </a: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3671960"/>
      </p:ext>
    </p:extLst>
  </p:cSld>
  <p:clrMapOvr>
    <a:masterClrMapping/>
  </p:clrMapOvr>
  <p:transition spd="slow" advTm="403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Regional food hubs are generally classified by either </a:t>
            </a:r>
            <a:r>
              <a:rPr lang="en-US" dirty="0" smtClean="0"/>
              <a:t>their….</a:t>
            </a:r>
            <a:endParaRPr lang="en-US" dirty="0"/>
          </a:p>
        </p:txBody>
      </p:sp>
      <p:sp>
        <p:nvSpPr>
          <p:cNvPr id="5" name="Text Placeholder 4"/>
          <p:cNvSpPr>
            <a:spLocks noGrp="1"/>
          </p:cNvSpPr>
          <p:nvPr>
            <p:ph type="body" idx="1"/>
          </p:nvPr>
        </p:nvSpPr>
        <p:spPr/>
        <p:txBody>
          <a:bodyPr/>
          <a:lstStyle/>
          <a:p>
            <a:r>
              <a:rPr lang="en-US" dirty="0" smtClean="0"/>
              <a:t>Structure </a:t>
            </a:r>
            <a:r>
              <a:rPr lang="en-US" sz="1800" dirty="0" smtClean="0"/>
              <a:t>(legal status)</a:t>
            </a:r>
            <a:endParaRPr lang="en-US" sz="1800" dirty="0"/>
          </a:p>
        </p:txBody>
      </p:sp>
      <p:sp>
        <p:nvSpPr>
          <p:cNvPr id="3" name="Content Placeholder 2"/>
          <p:cNvSpPr>
            <a:spLocks noGrp="1"/>
          </p:cNvSpPr>
          <p:nvPr>
            <p:ph sz="half" idx="2"/>
          </p:nvPr>
        </p:nvSpPr>
        <p:spPr/>
        <p:txBody>
          <a:bodyPr/>
          <a:lstStyle/>
          <a:p>
            <a:r>
              <a:rPr lang="en-US" dirty="0"/>
              <a:t>Privately held food hubs </a:t>
            </a:r>
          </a:p>
          <a:p>
            <a:r>
              <a:rPr lang="en-US" dirty="0" smtClean="0"/>
              <a:t>Cooperatives </a:t>
            </a:r>
          </a:p>
          <a:p>
            <a:r>
              <a:rPr lang="en-US" dirty="0" smtClean="0"/>
              <a:t>Nonprofit </a:t>
            </a:r>
            <a:r>
              <a:rPr lang="en-US" dirty="0"/>
              <a:t>organizations </a:t>
            </a:r>
            <a:endParaRPr lang="en-US" dirty="0" smtClean="0"/>
          </a:p>
          <a:p>
            <a:r>
              <a:rPr lang="en-US" dirty="0" smtClean="0"/>
              <a:t>Publicly </a:t>
            </a:r>
            <a:r>
              <a:rPr lang="en-US" dirty="0"/>
              <a:t>held food hubs </a:t>
            </a:r>
            <a:endParaRPr lang="en-US" dirty="0" smtClean="0"/>
          </a:p>
          <a:p>
            <a:r>
              <a:rPr lang="en-US" dirty="0"/>
              <a:t>I</a:t>
            </a:r>
            <a:r>
              <a:rPr lang="en-US" dirty="0" smtClean="0"/>
              <a:t>nformal</a:t>
            </a:r>
            <a:endParaRPr lang="en-US" dirty="0"/>
          </a:p>
        </p:txBody>
      </p:sp>
      <p:sp>
        <p:nvSpPr>
          <p:cNvPr id="6" name="Text Placeholder 5"/>
          <p:cNvSpPr>
            <a:spLocks noGrp="1"/>
          </p:cNvSpPr>
          <p:nvPr>
            <p:ph type="body" sz="quarter" idx="3"/>
          </p:nvPr>
        </p:nvSpPr>
        <p:spPr/>
        <p:txBody>
          <a:bodyPr>
            <a:normAutofit fontScale="92500"/>
          </a:bodyPr>
          <a:lstStyle/>
          <a:p>
            <a:r>
              <a:rPr lang="en-US" dirty="0" smtClean="0"/>
              <a:t>Function </a:t>
            </a:r>
            <a:r>
              <a:rPr lang="en-US" sz="1900" dirty="0" smtClean="0"/>
              <a:t>(Intermediate Market Model)</a:t>
            </a:r>
            <a:endParaRPr lang="en-US" sz="1900" dirty="0"/>
          </a:p>
        </p:txBody>
      </p:sp>
      <p:sp>
        <p:nvSpPr>
          <p:cNvPr id="7" name="Content Placeholder 6"/>
          <p:cNvSpPr>
            <a:spLocks noGrp="1"/>
          </p:cNvSpPr>
          <p:nvPr>
            <p:ph sz="quarter" idx="4"/>
          </p:nvPr>
        </p:nvSpPr>
        <p:spPr/>
        <p:txBody>
          <a:bodyPr/>
          <a:lstStyle/>
          <a:p>
            <a:r>
              <a:rPr lang="en-US" dirty="0" smtClean="0"/>
              <a:t>Farm-to-business/institution (F2B)</a:t>
            </a:r>
          </a:p>
          <a:p>
            <a:r>
              <a:rPr lang="en-US" dirty="0" smtClean="0"/>
              <a:t>Farm-to-consumer (F2C)</a:t>
            </a:r>
            <a:endParaRPr lang="en-US" dirty="0"/>
          </a:p>
          <a:p>
            <a:r>
              <a:rPr lang="en-US" dirty="0" smtClean="0"/>
              <a:t>Hybrid (both F2B and F2C)</a:t>
            </a:r>
            <a:endParaRPr lang="en-US" dirty="0"/>
          </a:p>
          <a:p>
            <a:pPr marL="0" indent="0">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81747058"/>
      </p:ext>
    </p:extLst>
  </p:cSld>
  <p:clrMapOvr>
    <a:masterClrMapping/>
  </p:clrMapOvr>
  <p:transition spd="slow" advTm="13574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Functions of food hubs</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Market access for local foods</a:t>
            </a:r>
          </a:p>
          <a:p>
            <a:r>
              <a:rPr lang="en-US" dirty="0" smtClean="0"/>
              <a:t>Storage and packaging</a:t>
            </a:r>
          </a:p>
          <a:p>
            <a:r>
              <a:rPr lang="en-US" dirty="0" smtClean="0"/>
              <a:t>Information flow and sharing</a:t>
            </a:r>
          </a:p>
          <a:p>
            <a:r>
              <a:rPr lang="en-US" dirty="0" smtClean="0"/>
              <a:t>Transportation and distribution</a:t>
            </a:r>
          </a:p>
          <a:p>
            <a:r>
              <a:rPr lang="en-US" dirty="0" smtClean="0"/>
              <a:t>Brokerage services</a:t>
            </a:r>
          </a:p>
          <a:p>
            <a:r>
              <a:rPr lang="en-US" dirty="0" smtClean="0"/>
              <a:t>Increasing market share</a:t>
            </a:r>
          </a:p>
          <a:p>
            <a:r>
              <a:rPr lang="en-US" dirty="0" smtClean="0"/>
              <a:t>Maintaining a consumer-producer connection</a:t>
            </a:r>
          </a:p>
          <a:p>
            <a:r>
              <a:rPr lang="en-US" dirty="0" smtClean="0"/>
              <a:t>Technical assistance and producer development</a:t>
            </a:r>
          </a:p>
          <a:p>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46131"/>
      </p:ext>
    </p:extLst>
  </p:cSld>
  <p:clrMapOvr>
    <a:masterClrMapping/>
  </p:clrMapOvr>
  <p:transition spd="slow" advTm="286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28800" y="5029200"/>
            <a:ext cx="5486400" cy="566738"/>
          </a:xfrm>
        </p:spPr>
        <p:txBody>
          <a:bodyPr/>
          <a:lstStyle/>
          <a:p>
            <a:r>
              <a:rPr lang="en-US" dirty="0"/>
              <a:t>Market access for local foods</a:t>
            </a:r>
          </a:p>
        </p:txBody>
      </p:sp>
      <p:pic>
        <p:nvPicPr>
          <p:cNvPr id="11" name="Picture Placeholder 10"/>
          <p:cNvPicPr>
            <a:picLocks noGrp="1" noChangeAspect="1"/>
          </p:cNvPicPr>
          <p:nvPr>
            <p:ph type="pic" idx="1"/>
          </p:nvPr>
        </p:nvPicPr>
        <p:blipFill>
          <a:blip r:embed="rId5" cstate="email">
            <a:extLst>
              <a:ext uri="{28A0092B-C50C-407E-A947-70E740481C1C}">
                <a14:useLocalDpi xmlns:a14="http://schemas.microsoft.com/office/drawing/2010/main" val="0"/>
              </a:ext>
            </a:extLst>
          </a:blip>
          <a:stretch>
            <a:fillRect/>
          </a:stretch>
        </p:blipFill>
        <p:spPr>
          <a:xfrm>
            <a:off x="2819400" y="304800"/>
            <a:ext cx="3543300" cy="4724400"/>
          </a:xfrm>
        </p:spPr>
      </p:pic>
      <p:sp>
        <p:nvSpPr>
          <p:cNvPr id="10" name="Text Placeholder 9"/>
          <p:cNvSpPr>
            <a:spLocks noGrp="1"/>
          </p:cNvSpPr>
          <p:nvPr>
            <p:ph type="body" sz="half" idx="2"/>
          </p:nvPr>
        </p:nvSpPr>
        <p:spPr>
          <a:xfrm>
            <a:off x="1828800" y="5562600"/>
            <a:ext cx="5486400" cy="804862"/>
          </a:xfrm>
        </p:spPr>
        <p:txBody>
          <a:bodyPr/>
          <a:lstStyle/>
          <a:p>
            <a:r>
              <a:rPr lang="en-US" dirty="0" smtClean="0"/>
              <a:t>Capital City Fruit, Norwalk, IA</a:t>
            </a:r>
            <a:endParaRPr lang="en-US" dirty="0"/>
          </a:p>
        </p:txBody>
      </p:sp>
      <p:sp>
        <p:nvSpPr>
          <p:cNvPr id="2" name="TextBox 1"/>
          <p:cNvSpPr txBox="1"/>
          <p:nvPr/>
        </p:nvSpPr>
        <p:spPr>
          <a:xfrm>
            <a:off x="4495800" y="4999077"/>
            <a:ext cx="1877437" cy="230832"/>
          </a:xfrm>
          <a:prstGeom prst="rect">
            <a:avLst/>
          </a:prstGeom>
          <a:noFill/>
        </p:spPr>
        <p:txBody>
          <a:bodyPr wrap="none" rtlCol="0">
            <a:spAutoFit/>
          </a:bodyPr>
          <a:lstStyle/>
          <a:p>
            <a:r>
              <a:rPr lang="en-US" sz="900" dirty="0" smtClean="0"/>
              <a:t>Photo by Deborah Cavanaugh-Grant</a:t>
            </a:r>
            <a:endParaRPr lang="en-US" sz="9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7834706"/>
      </p:ext>
    </p:extLst>
  </p:cSld>
  <p:clrMapOvr>
    <a:masterClrMapping/>
  </p:clrMapOvr>
  <p:transition spd="slow" advTm="39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Market </a:t>
            </a:r>
            <a:r>
              <a:rPr lang="en-US" dirty="0"/>
              <a:t>access for local foods </a:t>
            </a:r>
          </a:p>
        </p:txBody>
      </p:sp>
      <p:sp>
        <p:nvSpPr>
          <p:cNvPr id="3" name="Content Placeholder 2"/>
          <p:cNvSpPr>
            <a:spLocks noGrp="1"/>
          </p:cNvSpPr>
          <p:nvPr>
            <p:ph idx="1"/>
          </p:nvPr>
        </p:nvSpPr>
        <p:spPr/>
        <p:txBody>
          <a:bodyPr/>
          <a:lstStyle/>
          <a:p>
            <a:r>
              <a:rPr lang="en-US" dirty="0" smtClean="0"/>
              <a:t>Allows for greater distribution of local foods while still retaining the local identity of the product.</a:t>
            </a:r>
          </a:p>
          <a:p>
            <a:r>
              <a:rPr lang="en-US" dirty="0" smtClean="0"/>
              <a:t>Gives larger wholesale buyers the opportunity to buy a larger volumes with more consistent availability than many growers can provide independently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0987111"/>
      </p:ext>
    </p:extLst>
  </p:cSld>
  <p:clrMapOvr>
    <a:masterClrMapping/>
  </p:clrMapOvr>
  <p:transition spd="slow" advTm="291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0"/>
            <a:ext cx="5257800" cy="1143000"/>
          </a:xfrm>
        </p:spPr>
        <p:txBody>
          <a:bodyPr>
            <a:normAutofit/>
          </a:bodyPr>
          <a:lstStyle/>
          <a:p>
            <a:r>
              <a:rPr lang="en-US" sz="1800" b="1" dirty="0" smtClean="0"/>
              <a:t>Storage and Packaging</a:t>
            </a:r>
            <a:endParaRPr lang="en-US" sz="1800" b="1" dirty="0"/>
          </a:p>
        </p:txBody>
      </p:sp>
      <p:pic>
        <p:nvPicPr>
          <p:cNvPr id="4" name="Content Placeholder 3"/>
          <p:cNvPicPr>
            <a:picLocks noGrp="1" noChangeAspect="1"/>
          </p:cNvPicPr>
          <p:nvPr>
            <p:ph idx="1"/>
          </p:nvPr>
        </p:nvPicPr>
        <p:blipFill rotWithShape="1">
          <a:blip r:embed="rId5" cstate="email">
            <a:extLst>
              <a:ext uri="{28A0092B-C50C-407E-A947-70E740481C1C}">
                <a14:useLocalDpi xmlns:a14="http://schemas.microsoft.com/office/drawing/2010/main" val="0"/>
              </a:ext>
            </a:extLst>
          </a:blip>
          <a:srcRect/>
          <a:stretch/>
        </p:blipFill>
        <p:spPr>
          <a:xfrm>
            <a:off x="1600200" y="297403"/>
            <a:ext cx="2971800" cy="4465097"/>
          </a:xfrm>
        </p:spPr>
      </p:pic>
      <p:sp>
        <p:nvSpPr>
          <p:cNvPr id="5" name="TextBox 4"/>
          <p:cNvSpPr txBox="1"/>
          <p:nvPr/>
        </p:nvSpPr>
        <p:spPr>
          <a:xfrm>
            <a:off x="4876800" y="4419600"/>
            <a:ext cx="3860352" cy="230832"/>
          </a:xfrm>
          <a:prstGeom prst="rect">
            <a:avLst/>
          </a:prstGeom>
          <a:noFill/>
        </p:spPr>
        <p:txBody>
          <a:bodyPr wrap="none" rtlCol="0">
            <a:spAutoFit/>
          </a:bodyPr>
          <a:lstStyle/>
          <a:p>
            <a:r>
              <a:rPr lang="en-US" sz="900" dirty="0" smtClean="0"/>
              <a:t>Photos by Ellen Phillips, Goodness Greeness packaging equipment and storage</a:t>
            </a:r>
            <a:endParaRPr lang="en-US" sz="900" dirty="0"/>
          </a:p>
        </p:txBody>
      </p:sp>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16400" y="914400"/>
            <a:ext cx="2816679" cy="3429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2086343"/>
      </p:ext>
    </p:extLst>
  </p:cSld>
  <p:clrMapOvr>
    <a:masterClrMapping/>
  </p:clrMapOvr>
  <p:transition spd="slow" advTm="33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Hubs </a:t>
            </a:r>
            <a:r>
              <a:rPr lang="en-US" dirty="0" smtClean="0"/>
              <a:t/>
            </a:r>
            <a:br>
              <a:rPr lang="en-US" dirty="0" smtClean="0"/>
            </a:br>
            <a:r>
              <a:rPr lang="en-US" dirty="0" smtClean="0"/>
              <a:t>	Storage and Packaging</a:t>
            </a:r>
            <a:endParaRPr lang="en-US" dirty="0"/>
          </a:p>
        </p:txBody>
      </p:sp>
      <p:sp>
        <p:nvSpPr>
          <p:cNvPr id="3" name="Content Placeholder 2"/>
          <p:cNvSpPr>
            <a:spLocks noGrp="1"/>
          </p:cNvSpPr>
          <p:nvPr>
            <p:ph idx="1"/>
          </p:nvPr>
        </p:nvSpPr>
        <p:spPr/>
        <p:txBody>
          <a:bodyPr/>
          <a:lstStyle/>
          <a:p>
            <a:r>
              <a:rPr lang="en-US" dirty="0" smtClean="0"/>
              <a:t>Can assist in developing farm branding packaging </a:t>
            </a:r>
            <a:r>
              <a:rPr lang="en-US" smtClean="0"/>
              <a:t>and labeling.</a:t>
            </a:r>
          </a:p>
          <a:p>
            <a:r>
              <a:rPr lang="en-US" smtClean="0"/>
              <a:t>Can </a:t>
            </a:r>
            <a:r>
              <a:rPr lang="en-US" dirty="0" smtClean="0"/>
              <a:t>provide post-harvest handling and cleaning</a:t>
            </a:r>
          </a:p>
          <a:p>
            <a:r>
              <a:rPr lang="en-US" dirty="0" smtClean="0"/>
              <a:t>Can provide  short and long-term proper temperature and humidity controlled storage</a:t>
            </a:r>
          </a:p>
          <a:p>
            <a:r>
              <a:rPr lang="en-US" dirty="0" smtClean="0"/>
              <a:t>Can sort and package items to market specification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2711102"/>
      </p:ext>
    </p:extLst>
  </p:cSld>
  <p:clrMapOvr>
    <a:masterClrMapping/>
  </p:clrMapOvr>
  <p:transition spd="slow" advTm="5101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Information flow and sharing</a:t>
            </a:r>
          </a:p>
        </p:txBody>
      </p:sp>
      <p:pic>
        <p:nvPicPr>
          <p:cNvPr id="7" name="Picture Placeholder 6"/>
          <p:cNvPicPr>
            <a:picLocks noGrp="1" noChangeAspect="1"/>
          </p:cNvPicPr>
          <p:nvPr>
            <p:ph type="pic" idx="1"/>
          </p:nvPr>
        </p:nvPicPr>
        <p:blipFill>
          <a:blip r:embed="rId5" cstate="email">
            <a:extLst>
              <a:ext uri="{28A0092B-C50C-407E-A947-70E740481C1C}">
                <a14:useLocalDpi xmlns:a14="http://schemas.microsoft.com/office/drawing/2010/main" val="0"/>
              </a:ext>
            </a:extLst>
          </a:blip>
          <a:srcRect/>
          <a:stretch>
            <a:fillRect/>
          </a:stretch>
        </p:blipFill>
        <p:spPr>
          <a:xfrm>
            <a:off x="1600200" y="612774"/>
            <a:ext cx="5678488" cy="426402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4985040"/>
      </p:ext>
    </p:extLst>
  </p:cSld>
  <p:clrMapOvr>
    <a:masterClrMapping/>
  </p:clrMapOvr>
  <p:transition spd="slow" advTm="38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dirty="0"/>
              <a:t>Information flow and sharing</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education to buyers and producers about their respective needs and requirements</a:t>
            </a:r>
          </a:p>
          <a:p>
            <a:r>
              <a:rPr lang="en-US" dirty="0" smtClean="0"/>
              <a:t>Facilitates the exchange of pricing information from the grower and consumer perspective to arrive at the “best price” for all.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1595854"/>
      </p:ext>
    </p:extLst>
  </p:cSld>
  <p:clrMapOvr>
    <a:masterClrMapping/>
  </p:clrMapOvr>
  <p:transition spd="slow" advTm="357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000" dirty="0" smtClean="0"/>
              <a:t>Growing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sz="4000" dirty="0" smtClean="0">
                <a:solidFill>
                  <a:srgbClr val="0000FF"/>
                </a:solidFill>
              </a:rPr>
              <a:t>Aggregation and Food Hubs</a:t>
            </a:r>
            <a:br>
              <a:rPr lang="en-US" sz="4000" dirty="0" smtClean="0">
                <a:solidFill>
                  <a:srgbClr val="0000FF"/>
                </a:solidFill>
              </a:rPr>
            </a:br>
            <a:r>
              <a:rPr lang="en-US" sz="4000" dirty="0">
                <a:solidFill>
                  <a:srgbClr val="0000FF"/>
                </a:solidFill>
              </a:rPr>
              <a:t>	</a:t>
            </a:r>
          </a:p>
        </p:txBody>
      </p:sp>
      <p:sp>
        <p:nvSpPr>
          <p:cNvPr id="3" name="Subtitle 2"/>
          <p:cNvSpPr>
            <a:spLocks noGrp="1"/>
          </p:cNvSpPr>
          <p:nvPr>
            <p:ph type="subTitle" idx="1"/>
            <p:custDataLst>
              <p:tags r:id="rId3"/>
            </p:custDataLst>
          </p:nvPr>
        </p:nvSpPr>
        <p:spPr/>
        <p:txBody>
          <a:bodyPr>
            <a:normAutofit/>
          </a:bodyPr>
          <a:lstStyle/>
          <a:p>
            <a:r>
              <a:rPr lang="en-US" dirty="0" smtClean="0"/>
              <a:t>Deborah Cavanaugh-Grant</a:t>
            </a:r>
          </a:p>
          <a:p>
            <a:r>
              <a:rPr lang="en-US" dirty="0" smtClean="0"/>
              <a:t>November 2015</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1696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Transportation and distribution</a:t>
            </a:r>
          </a:p>
        </p:txBody>
      </p:sp>
      <p:pic>
        <p:nvPicPr>
          <p:cNvPr id="7" name="Picture Placeholder 6"/>
          <p:cNvPicPr>
            <a:picLocks noGrp="1" noChangeAspect="1"/>
          </p:cNvPicPr>
          <p:nvPr>
            <p:ph type="pic" idx="1"/>
          </p:nvPr>
        </p:nvPicPr>
        <p:blipFill>
          <a:blip r:embed="rId5" cstate="email">
            <a:extLst>
              <a:ext uri="{28A0092B-C50C-407E-A947-70E740481C1C}">
                <a14:useLocalDpi xmlns:a14="http://schemas.microsoft.com/office/drawing/2010/main" val="0"/>
              </a:ext>
            </a:extLst>
          </a:blip>
          <a:stretch>
            <a:fillRect/>
          </a:stretch>
        </p:blipFill>
        <p:spPr>
          <a:xfrm>
            <a:off x="1792288" y="922914"/>
            <a:ext cx="5486400" cy="3494522"/>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2466053"/>
      </p:ext>
    </p:extLst>
  </p:cSld>
  <p:clrMapOvr>
    <a:masterClrMapping/>
  </p:clrMapOvr>
  <p:transition spd="slow" advTm="44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dirty="0"/>
              <a:t>Transportation and distribution</a:t>
            </a:r>
          </a:p>
        </p:txBody>
      </p:sp>
      <p:sp>
        <p:nvSpPr>
          <p:cNvPr id="3" name="Content Placeholder 2"/>
          <p:cNvSpPr>
            <a:spLocks noGrp="1"/>
          </p:cNvSpPr>
          <p:nvPr>
            <p:ph idx="1"/>
          </p:nvPr>
        </p:nvSpPr>
        <p:spPr/>
        <p:txBody>
          <a:bodyPr/>
          <a:lstStyle/>
          <a:p>
            <a:r>
              <a:rPr lang="en-US" dirty="0" smtClean="0"/>
              <a:t>More cost effective to haul a larger diversified load rather than individuals hauling independently.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3408701"/>
      </p:ext>
    </p:extLst>
  </p:cSld>
  <p:clrMapOvr>
    <a:masterClrMapping/>
  </p:clrMapOvr>
  <p:transition spd="slow" advTm="540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Brokerage services</a:t>
            </a:r>
          </a:p>
        </p:txBody>
      </p:sp>
      <p:pic>
        <p:nvPicPr>
          <p:cNvPr id="12" name="Picture 11"/>
          <p:cNvPicPr/>
          <p:nvPr/>
        </p:nvPicPr>
        <p:blipFill>
          <a:blip r:embed="rId5" cstate="email">
            <a:extLst>
              <a:ext uri="{28A0092B-C50C-407E-A947-70E740481C1C}">
                <a14:useLocalDpi xmlns:a14="http://schemas.microsoft.com/office/drawing/2010/main" val="0"/>
              </a:ext>
            </a:extLst>
          </a:blip>
          <a:stretch>
            <a:fillRect/>
          </a:stretch>
        </p:blipFill>
        <p:spPr bwMode="auto">
          <a:xfrm>
            <a:off x="1828800" y="1066800"/>
            <a:ext cx="5981700" cy="3168015"/>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4267353"/>
      </p:ext>
    </p:extLst>
  </p:cSld>
  <p:clrMapOvr>
    <a:masterClrMapping/>
  </p:clrMapOvr>
  <p:transition spd="slow" advTm="39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dirty="0"/>
              <a:t>Brokerage services</a:t>
            </a:r>
          </a:p>
        </p:txBody>
      </p:sp>
      <p:sp>
        <p:nvSpPr>
          <p:cNvPr id="3" name="Content Placeholder 2"/>
          <p:cNvSpPr>
            <a:spLocks noGrp="1"/>
          </p:cNvSpPr>
          <p:nvPr>
            <p:ph idx="1"/>
          </p:nvPr>
        </p:nvSpPr>
        <p:spPr/>
        <p:txBody>
          <a:bodyPr/>
          <a:lstStyle/>
          <a:p>
            <a:r>
              <a:rPr lang="en-US" dirty="0" smtClean="0"/>
              <a:t>Helping to “match up” a grower with a product to a buyer that needs that product.</a:t>
            </a:r>
          </a:p>
          <a:p>
            <a:r>
              <a:rPr lang="en-US" dirty="0" smtClean="0"/>
              <a:t>Selling products, coordinating transportation, packaging, and customer service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7006042"/>
      </p:ext>
    </p:extLst>
  </p:cSld>
  <p:clrMapOvr>
    <a:masterClrMapping/>
  </p:clrMapOvr>
  <p:transition spd="slow" advTm="175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4953000"/>
            <a:ext cx="5486400" cy="566738"/>
          </a:xfrm>
        </p:spPr>
        <p:txBody>
          <a:bodyPr/>
          <a:lstStyle/>
          <a:p>
            <a:r>
              <a:rPr lang="en-US" dirty="0"/>
              <a:t>Increasing market share</a:t>
            </a:r>
          </a:p>
        </p:txBody>
      </p:sp>
      <p:pic>
        <p:nvPicPr>
          <p:cNvPr id="2" name="Picture Placeholder 1"/>
          <p:cNvPicPr>
            <a:picLocks noGrp="1" noChangeAspect="1"/>
          </p:cNvPicPr>
          <p:nvPr>
            <p:ph type="pic" idx="1"/>
          </p:nvPr>
        </p:nvPicPr>
        <p:blipFill>
          <a:blip r:embed="rId5" cstate="email">
            <a:extLst>
              <a:ext uri="{28A0092B-C50C-407E-A947-70E740481C1C}">
                <a14:useLocalDpi xmlns:a14="http://schemas.microsoft.com/office/drawing/2010/main" val="0"/>
              </a:ext>
            </a:extLst>
          </a:blip>
          <a:srcRect/>
          <a:stretch>
            <a:fillRect/>
          </a:stretch>
        </p:blipFill>
        <p:spPr/>
      </p:pic>
      <p:sp>
        <p:nvSpPr>
          <p:cNvPr id="3" name="TextBox 2"/>
          <p:cNvSpPr txBox="1"/>
          <p:nvPr/>
        </p:nvSpPr>
        <p:spPr>
          <a:xfrm>
            <a:off x="5791200" y="4809350"/>
            <a:ext cx="1519968" cy="246221"/>
          </a:xfrm>
          <a:prstGeom prst="rect">
            <a:avLst/>
          </a:prstGeom>
          <a:noFill/>
        </p:spPr>
        <p:txBody>
          <a:bodyPr wrap="none" rtlCol="0">
            <a:spAutoFit/>
          </a:bodyPr>
          <a:lstStyle/>
          <a:p>
            <a:r>
              <a:rPr lang="en-US" sz="1000" dirty="0"/>
              <a:t>Photo by Noah </a:t>
            </a:r>
            <a:r>
              <a:rPr lang="en-US" sz="1000" dirty="0" err="1"/>
              <a:t>Christman</a:t>
            </a:r>
            <a:endParaRPr lang="en-US" sz="1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5842577"/>
      </p:ext>
    </p:extLst>
  </p:cSld>
  <p:clrMapOvr>
    <a:masterClrMapping/>
  </p:clrMapOvr>
  <p:transition spd="slow" advTm="43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dirty="0"/>
              <a:t>Increasing market </a:t>
            </a:r>
            <a:r>
              <a:rPr lang="en-US" dirty="0" smtClean="0"/>
              <a:t>share</a:t>
            </a:r>
            <a:endParaRPr lang="en-US" dirty="0"/>
          </a:p>
        </p:txBody>
      </p:sp>
      <p:sp>
        <p:nvSpPr>
          <p:cNvPr id="3" name="Content Placeholder 2"/>
          <p:cNvSpPr>
            <a:spLocks noGrp="1"/>
          </p:cNvSpPr>
          <p:nvPr>
            <p:ph idx="1"/>
          </p:nvPr>
        </p:nvSpPr>
        <p:spPr>
          <a:xfrm>
            <a:off x="762000" y="1596413"/>
            <a:ext cx="8077200" cy="4575787"/>
          </a:xfrm>
        </p:spPr>
        <p:txBody>
          <a:bodyPr>
            <a:normAutofit lnSpcReduction="10000"/>
          </a:bodyPr>
          <a:lstStyle/>
          <a:p>
            <a:r>
              <a:rPr lang="en-US" dirty="0" smtClean="0"/>
              <a:t>Allows multiple farms to “bundle” their products</a:t>
            </a:r>
          </a:p>
          <a:p>
            <a:r>
              <a:rPr lang="en-US" dirty="0" smtClean="0"/>
              <a:t>Working together provides the consumer with a wider diversity of products and better customer service</a:t>
            </a:r>
          </a:p>
          <a:p>
            <a:r>
              <a:rPr lang="en-US" dirty="0" smtClean="0"/>
              <a:t>Growers can focus more on producing not marketing</a:t>
            </a:r>
          </a:p>
          <a:p>
            <a:r>
              <a:rPr lang="en-US" dirty="0" smtClean="0"/>
              <a:t>Allows for more consistent availability of products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2624588"/>
      </p:ext>
    </p:extLst>
  </p:cSld>
  <p:clrMapOvr>
    <a:masterClrMapping/>
  </p:clrMapOvr>
  <p:transition spd="slow" advTm="712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4953000"/>
            <a:ext cx="5486400" cy="566738"/>
          </a:xfrm>
        </p:spPr>
        <p:txBody>
          <a:bodyPr>
            <a:normAutofit fontScale="90000"/>
          </a:bodyPr>
          <a:lstStyle/>
          <a:p>
            <a:r>
              <a:rPr lang="en-US" dirty="0"/>
              <a:t>Maintaining a consumer-producer connection</a:t>
            </a:r>
          </a:p>
        </p:txBody>
      </p:sp>
      <p:pic>
        <p:nvPicPr>
          <p:cNvPr id="7" name="Picture Placeholder 6"/>
          <p:cNvPicPr>
            <a:picLocks noGrp="1" noChangeAspect="1"/>
          </p:cNvPicPr>
          <p:nvPr>
            <p:ph type="pic" idx="1"/>
          </p:nvPr>
        </p:nvPicPr>
        <p:blipFill>
          <a:blip r:embed="rId5" cstate="email">
            <a:extLst>
              <a:ext uri="{28A0092B-C50C-407E-A947-70E740481C1C}">
                <a14:useLocalDpi xmlns:a14="http://schemas.microsoft.com/office/drawing/2010/main" val="0"/>
              </a:ext>
            </a:extLst>
          </a:blip>
          <a:srcRect/>
          <a:stretch>
            <a:fillRect/>
          </a:stretch>
        </p:blipFill>
        <p:spPr/>
      </p:pic>
      <p:sp>
        <p:nvSpPr>
          <p:cNvPr id="8" name="TextBox 7"/>
          <p:cNvSpPr txBox="1"/>
          <p:nvPr/>
        </p:nvSpPr>
        <p:spPr>
          <a:xfrm>
            <a:off x="762000" y="4751427"/>
            <a:ext cx="8180445" cy="261610"/>
          </a:xfrm>
          <a:prstGeom prst="rect">
            <a:avLst/>
          </a:prstGeom>
          <a:noFill/>
        </p:spPr>
        <p:txBody>
          <a:bodyPr wrap="none" rtlCol="0">
            <a:spAutoFit/>
          </a:bodyPr>
          <a:lstStyle/>
          <a:p>
            <a:r>
              <a:rPr lang="en-US" sz="1100" b="1" dirty="0">
                <a:hlinkClick r:id="rId6"/>
              </a:rPr>
              <a:t>Fresh Moves</a:t>
            </a:r>
            <a:r>
              <a:rPr lang="en-US" sz="1100" dirty="0"/>
              <a:t> is a mobile produce market that delivers fresh fruits and vegetables to underserved areas of Chicago, mainly on the West Side.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3063551"/>
      </p:ext>
    </p:extLst>
  </p:cSld>
  <p:clrMapOvr>
    <a:masterClrMapping/>
  </p:clrMapOvr>
  <p:transition spd="slow" advTm="59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sz="3100" dirty="0"/>
              <a:t>Maintaining a consumer-producer connection</a:t>
            </a:r>
          </a:p>
        </p:txBody>
      </p:sp>
      <p:sp>
        <p:nvSpPr>
          <p:cNvPr id="3" name="Content Placeholder 2"/>
          <p:cNvSpPr>
            <a:spLocks noGrp="1"/>
          </p:cNvSpPr>
          <p:nvPr>
            <p:ph idx="1"/>
          </p:nvPr>
        </p:nvSpPr>
        <p:spPr/>
        <p:txBody>
          <a:bodyPr/>
          <a:lstStyle/>
          <a:p>
            <a:r>
              <a:rPr lang="en-US" dirty="0" smtClean="0"/>
              <a:t>Allows the local product to retain its “identity”</a:t>
            </a:r>
            <a:endParaRPr lang="en-US" dirty="0"/>
          </a:p>
          <a:p>
            <a:r>
              <a:rPr lang="en-US" dirty="0" smtClean="0"/>
              <a:t>Consumers still feel the connection to the specific local farm.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5097884"/>
      </p:ext>
    </p:extLst>
  </p:cSld>
  <p:clrMapOvr>
    <a:masterClrMapping/>
  </p:clrMapOvr>
  <p:transition spd="slow" advTm="626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5029200"/>
            <a:ext cx="5486400" cy="566738"/>
          </a:xfrm>
        </p:spPr>
        <p:txBody>
          <a:bodyPr>
            <a:normAutofit fontScale="90000"/>
          </a:bodyPr>
          <a:lstStyle/>
          <a:p>
            <a:r>
              <a:rPr lang="en-US" dirty="0"/>
              <a:t>Technical assistance and producer development</a:t>
            </a:r>
          </a:p>
        </p:txBody>
      </p:sp>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1792288" y="841375"/>
            <a:ext cx="5486400" cy="3657600"/>
          </a:xfrm>
        </p:spPr>
      </p:pic>
      <p:sp>
        <p:nvSpPr>
          <p:cNvPr id="8" name="TextBox 7"/>
          <p:cNvSpPr txBox="1"/>
          <p:nvPr/>
        </p:nvSpPr>
        <p:spPr>
          <a:xfrm>
            <a:off x="609600" y="4703443"/>
            <a:ext cx="7824578" cy="769441"/>
          </a:xfrm>
          <a:prstGeom prst="rect">
            <a:avLst/>
          </a:prstGeom>
          <a:noFill/>
        </p:spPr>
        <p:txBody>
          <a:bodyPr wrap="none" rtlCol="0">
            <a:spAutoFit/>
          </a:bodyPr>
          <a:lstStyle/>
          <a:p>
            <a:r>
              <a:rPr lang="en-US" sz="1100" dirty="0" smtClean="0"/>
              <a:t>From left, Amy </a:t>
            </a:r>
            <a:r>
              <a:rPr lang="en-US" sz="1100" dirty="0" err="1" smtClean="0"/>
              <a:t>Brucker</a:t>
            </a:r>
            <a:r>
              <a:rPr lang="en-US" sz="1100" dirty="0" smtClean="0"/>
              <a:t>, Mark </a:t>
            </a:r>
            <a:r>
              <a:rPr lang="en-US" sz="1100" dirty="0" err="1" smtClean="0"/>
              <a:t>Sleeth</a:t>
            </a:r>
            <a:r>
              <a:rPr lang="en-US" sz="1100" dirty="0" smtClean="0"/>
              <a:t>, Ellen Gibbons, Leslie </a:t>
            </a:r>
            <a:r>
              <a:rPr lang="en-US" sz="1100" dirty="0" err="1" smtClean="0"/>
              <a:t>Schenkel</a:t>
            </a:r>
            <a:r>
              <a:rPr lang="en-US" sz="1100" dirty="0" smtClean="0"/>
              <a:t> and Jim Stanley participate in a meeting about the possibility of a </a:t>
            </a:r>
          </a:p>
          <a:p>
            <a:r>
              <a:rPr lang="en-US" sz="1100" dirty="0" smtClean="0"/>
              <a:t>food hub in Galesburg on Sunday at the Sustainable Business Center.</a:t>
            </a:r>
          </a:p>
          <a:p>
            <a:endParaRPr lang="en-US" sz="1100" dirty="0"/>
          </a:p>
          <a:p>
            <a:r>
              <a:rPr lang="en-US" sz="1100" dirty="0"/>
              <a:t> </a:t>
            </a:r>
          </a:p>
        </p:txBody>
      </p:sp>
      <p:sp>
        <p:nvSpPr>
          <p:cNvPr id="9" name="TextBox 8"/>
          <p:cNvSpPr txBox="1"/>
          <p:nvPr/>
        </p:nvSpPr>
        <p:spPr>
          <a:xfrm>
            <a:off x="5486400" y="4457222"/>
            <a:ext cx="1811714" cy="246221"/>
          </a:xfrm>
          <a:prstGeom prst="rect">
            <a:avLst/>
          </a:prstGeom>
          <a:noFill/>
        </p:spPr>
        <p:txBody>
          <a:bodyPr wrap="none" rtlCol="0">
            <a:spAutoFit/>
          </a:bodyPr>
          <a:lstStyle/>
          <a:p>
            <a:r>
              <a:rPr lang="en-US" sz="1000" dirty="0"/>
              <a:t>STEVE DAVIS/The Register-Mail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1343259"/>
      </p:ext>
    </p:extLst>
  </p:cSld>
  <p:clrMapOvr>
    <a:masterClrMapping/>
  </p:clrMapOvr>
  <p:transition spd="slow" advTm="69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Functions of Food </a:t>
            </a:r>
            <a:r>
              <a:rPr lang="en-US" dirty="0" smtClean="0"/>
              <a:t>Hubs</a:t>
            </a:r>
            <a:br>
              <a:rPr lang="en-US" dirty="0" smtClean="0"/>
            </a:br>
            <a:r>
              <a:rPr lang="en-US" dirty="0" smtClean="0"/>
              <a:t>	</a:t>
            </a:r>
            <a:r>
              <a:rPr lang="en-US" sz="2800" dirty="0"/>
              <a:t>Technical assistance and producer </a:t>
            </a:r>
            <a:r>
              <a:rPr lang="en-US" sz="2800" dirty="0" smtClean="0"/>
              <a:t>development</a:t>
            </a:r>
            <a:endParaRPr lang="en-US" sz="3100" dirty="0"/>
          </a:p>
        </p:txBody>
      </p:sp>
      <p:sp>
        <p:nvSpPr>
          <p:cNvPr id="3" name="Content Placeholder 2"/>
          <p:cNvSpPr>
            <a:spLocks noGrp="1"/>
          </p:cNvSpPr>
          <p:nvPr>
            <p:ph idx="1"/>
          </p:nvPr>
        </p:nvSpPr>
        <p:spPr/>
        <p:txBody>
          <a:bodyPr/>
          <a:lstStyle/>
          <a:p>
            <a:r>
              <a:rPr lang="en-US" dirty="0" smtClean="0"/>
              <a:t>Provides grower education to enhance production practices and increase overall productivity</a:t>
            </a:r>
          </a:p>
          <a:p>
            <a:r>
              <a:rPr lang="en-US" dirty="0" smtClean="0"/>
              <a:t>Helps to coordinate planting schedules for a consistent product supply.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7467477"/>
      </p:ext>
    </p:extLst>
  </p:cSld>
  <p:clrMapOvr>
    <a:masterClrMapping/>
  </p:clrMapOvr>
  <p:transition spd="slow" advTm="525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01752"/>
            <a:ext cx="8077200" cy="1143000"/>
          </a:xfrm>
        </p:spPr>
        <p:txBody>
          <a:bodyPr/>
          <a:lstStyle/>
          <a:p>
            <a:r>
              <a:rPr lang="en-US" dirty="0" smtClean="0"/>
              <a:t>Today’s Objectives </a:t>
            </a:r>
            <a:endParaRPr lang="en-US" dirty="0"/>
          </a:p>
        </p:txBody>
      </p:sp>
      <p:sp>
        <p:nvSpPr>
          <p:cNvPr id="4" name="Rectangle 3"/>
          <p:cNvSpPr/>
          <p:nvPr/>
        </p:nvSpPr>
        <p:spPr>
          <a:xfrm>
            <a:off x="1219200" y="1676401"/>
            <a:ext cx="6934200" cy="3108543"/>
          </a:xfrm>
          <a:prstGeom prst="rect">
            <a:avLst/>
          </a:prstGeom>
        </p:spPr>
        <p:txBody>
          <a:bodyPr wrap="square">
            <a:spAutoFit/>
          </a:bodyPr>
          <a:lstStyle/>
          <a:p>
            <a:pPr marL="342900" indent="-342900">
              <a:buFont typeface="Arial" pitchFamily="34" charset="0"/>
              <a:buChar char="•"/>
            </a:pPr>
            <a:r>
              <a:rPr lang="en-GB" sz="2800" dirty="0" smtClean="0">
                <a:latin typeface="+mj-lt"/>
              </a:rPr>
              <a:t>Learn about the concept of a food hub</a:t>
            </a:r>
          </a:p>
          <a:p>
            <a:pPr marL="342900" indent="-342900">
              <a:buFont typeface="Arial" pitchFamily="34" charset="0"/>
              <a:buChar char="•"/>
            </a:pPr>
            <a:endParaRPr lang="en-GB" sz="2800" dirty="0">
              <a:latin typeface="+mj-lt"/>
            </a:endParaRPr>
          </a:p>
          <a:p>
            <a:pPr marL="342900" indent="-342900">
              <a:buFont typeface="Arial" pitchFamily="34" charset="0"/>
              <a:buChar char="•"/>
            </a:pPr>
            <a:r>
              <a:rPr lang="en-GB" sz="2800" dirty="0" smtClean="0">
                <a:latin typeface="+mj-lt"/>
              </a:rPr>
              <a:t>Learn how aggregation can be beneficial to local growers</a:t>
            </a:r>
          </a:p>
          <a:p>
            <a:pPr marL="342900" indent="-342900">
              <a:buFont typeface="Arial" pitchFamily="34" charset="0"/>
              <a:buChar char="•"/>
            </a:pPr>
            <a:endParaRPr lang="en-GB" sz="2800" dirty="0" smtClean="0">
              <a:latin typeface="+mj-lt"/>
            </a:endParaRPr>
          </a:p>
          <a:p>
            <a:pPr marL="342900" indent="-342900">
              <a:buFont typeface="Arial" pitchFamily="34" charset="0"/>
              <a:buChar char="•"/>
            </a:pPr>
            <a:r>
              <a:rPr lang="en-GB" sz="2800" dirty="0" smtClean="0">
                <a:latin typeface="+mj-lt"/>
              </a:rPr>
              <a:t>Determine how to incorporate aggregation into your business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40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Stewards of the Land</a:t>
            </a:r>
            <a:br>
              <a:rPr lang="en-US" dirty="0"/>
            </a:br>
            <a:endParaRPr lang="en-US" dirty="0"/>
          </a:p>
        </p:txBody>
      </p:sp>
      <p:sp>
        <p:nvSpPr>
          <p:cNvPr id="3" name="Content Placeholder 2"/>
          <p:cNvSpPr>
            <a:spLocks noGrp="1"/>
          </p:cNvSpPr>
          <p:nvPr>
            <p:ph idx="1"/>
          </p:nvPr>
        </p:nvSpPr>
        <p:spPr/>
        <p:txBody>
          <a:bodyPr/>
          <a:lstStyle/>
          <a:p>
            <a:pPr marL="0" indent="0">
              <a:buNone/>
            </a:pPr>
            <a:endParaRPr lang="en-US" sz="2000" dirty="0" smtClean="0"/>
          </a:p>
          <a:p>
            <a:pPr marL="0" indent="0">
              <a:buNone/>
            </a:pPr>
            <a:endParaRPr lang="en-US" sz="20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44315" y="2278446"/>
            <a:ext cx="4191000" cy="2745828"/>
          </a:xfrm>
          <a:prstGeom prst="rect">
            <a:avLst/>
          </a:prstGeom>
        </p:spPr>
      </p:pic>
      <p:sp>
        <p:nvSpPr>
          <p:cNvPr id="5" name="TextBox 4"/>
          <p:cNvSpPr txBox="1"/>
          <p:nvPr/>
        </p:nvSpPr>
        <p:spPr>
          <a:xfrm>
            <a:off x="1371600" y="1524684"/>
            <a:ext cx="5525615" cy="646331"/>
          </a:xfrm>
          <a:prstGeom prst="rect">
            <a:avLst/>
          </a:prstGeom>
          <a:noFill/>
        </p:spPr>
        <p:txBody>
          <a:bodyPr wrap="none" rtlCol="0">
            <a:spAutoFit/>
          </a:bodyPr>
          <a:lstStyle/>
          <a:p>
            <a:r>
              <a:rPr lang="en-US" i="1" dirty="0"/>
              <a:t>"A group of local families helping to change the world by </a:t>
            </a:r>
            <a:endParaRPr lang="en-US" i="1" dirty="0" smtClean="0"/>
          </a:p>
          <a:p>
            <a:r>
              <a:rPr lang="en-US" i="1" dirty="0" smtClean="0"/>
              <a:t>producing </a:t>
            </a:r>
            <a:r>
              <a:rPr lang="en-US" i="1" dirty="0"/>
              <a:t>fresh foods for kitchens across Illinois.</a:t>
            </a:r>
            <a:r>
              <a:rPr lang="en-US" dirty="0"/>
              <a:t>"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600" y="228600"/>
            <a:ext cx="1524000" cy="1447800"/>
          </a:xfrm>
          <a:prstGeom prst="rect">
            <a:avLst/>
          </a:prstGeom>
        </p:spPr>
      </p:pic>
      <p:sp>
        <p:nvSpPr>
          <p:cNvPr id="7" name="TextBox 6"/>
          <p:cNvSpPr txBox="1"/>
          <p:nvPr/>
        </p:nvSpPr>
        <p:spPr>
          <a:xfrm>
            <a:off x="687589" y="5867400"/>
            <a:ext cx="6000553" cy="830997"/>
          </a:xfrm>
          <a:prstGeom prst="rect">
            <a:avLst/>
          </a:prstGeom>
          <a:noFill/>
        </p:spPr>
        <p:txBody>
          <a:bodyPr wrap="none" rtlCol="0">
            <a:spAutoFit/>
          </a:bodyPr>
          <a:lstStyle/>
          <a:p>
            <a:r>
              <a:rPr lang="en-US" sz="1600" dirty="0" smtClean="0">
                <a:hlinkClick r:id="rId7"/>
              </a:rPr>
              <a:t>www.thestewardsoftheland.com</a:t>
            </a:r>
            <a:r>
              <a:rPr lang="en-US" sz="1600" dirty="0" smtClean="0"/>
              <a:t> </a:t>
            </a:r>
          </a:p>
          <a:p>
            <a:r>
              <a:rPr lang="en-US" sz="1600" dirty="0">
                <a:hlinkClick r:id="rId8"/>
              </a:rPr>
              <a:t>http://</a:t>
            </a:r>
            <a:r>
              <a:rPr lang="en-US" sz="1600" dirty="0" smtClean="0">
                <a:hlinkClick r:id="rId8"/>
              </a:rPr>
              <a:t>harvestpublicmedia.org/article/food-hubs-try-grow-local-farms</a:t>
            </a:r>
            <a:r>
              <a:rPr lang="en-US" sz="1600" dirty="0" smtClean="0"/>
              <a:t> </a:t>
            </a:r>
            <a:endParaRPr lang="en-US" sz="1600" dirty="0"/>
          </a:p>
          <a:p>
            <a:endParaRPr lang="en-US" sz="1600" dirty="0"/>
          </a:p>
        </p:txBody>
      </p:sp>
      <p:sp>
        <p:nvSpPr>
          <p:cNvPr id="8" name="TextBox 7"/>
          <p:cNvSpPr txBox="1"/>
          <p:nvPr/>
        </p:nvSpPr>
        <p:spPr>
          <a:xfrm>
            <a:off x="2128638" y="5366266"/>
            <a:ext cx="5104924" cy="369332"/>
          </a:xfrm>
          <a:prstGeom prst="rect">
            <a:avLst/>
          </a:prstGeom>
          <a:noFill/>
        </p:spPr>
        <p:txBody>
          <a:bodyPr wrap="none" rtlCol="0">
            <a:spAutoFit/>
          </a:bodyPr>
          <a:lstStyle/>
          <a:p>
            <a:r>
              <a:rPr lang="en-US" dirty="0" smtClean="0"/>
              <a:t>Will Travis and Marty Travis, Spence Farm, Fairbury</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
        <p:nvSpPr>
          <p:cNvPr id="12" name="TextBox 11"/>
          <p:cNvSpPr txBox="1"/>
          <p:nvPr/>
        </p:nvSpPr>
        <p:spPr>
          <a:xfrm>
            <a:off x="4177829" y="5028873"/>
            <a:ext cx="2757486" cy="246221"/>
          </a:xfrm>
          <a:prstGeom prst="rect">
            <a:avLst/>
          </a:prstGeom>
          <a:noFill/>
        </p:spPr>
        <p:txBody>
          <a:bodyPr wrap="none" rtlCol="0">
            <a:spAutoFit/>
          </a:bodyPr>
          <a:lstStyle/>
          <a:p>
            <a:r>
              <a:rPr lang="en-US" sz="1000" dirty="0"/>
              <a:t>Photo by </a:t>
            </a:r>
            <a:r>
              <a:rPr lang="en-US" sz="1000" dirty="0" smtClean="0"/>
              <a:t>Sean </a:t>
            </a:r>
            <a:r>
              <a:rPr lang="en-US" sz="1000" dirty="0"/>
              <a:t>Powers for Harvest Public Media)</a:t>
            </a:r>
            <a:r>
              <a:rPr lang="en-US" sz="1000" dirty="0" smtClean="0"/>
              <a:t> </a:t>
            </a:r>
            <a:endParaRPr lang="en-US" sz="1000" dirty="0"/>
          </a:p>
        </p:txBody>
      </p:sp>
    </p:spTree>
    <p:extLst>
      <p:ext uri="{BB962C8B-B14F-4D97-AF65-F5344CB8AC3E}">
        <p14:creationId xmlns:p14="http://schemas.microsoft.com/office/powerpoint/2010/main" val="623638355"/>
      </p:ext>
    </p:extLst>
  </p:cSld>
  <p:clrMapOvr>
    <a:masterClrMapping/>
  </p:clrMapOvr>
  <p:transition spd="slow" advTm="621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Good Earth Food Alliance CSA</a:t>
            </a:r>
          </a:p>
        </p:txBody>
      </p:sp>
      <p:sp>
        <p:nvSpPr>
          <p:cNvPr id="3" name="Content Placeholder 2"/>
          <p:cNvSpPr>
            <a:spLocks noGrp="1"/>
          </p:cNvSpPr>
          <p:nvPr>
            <p:ph idx="1"/>
          </p:nvPr>
        </p:nvSpPr>
        <p:spPr/>
        <p:txBody>
          <a:bodyPr>
            <a:normAutofit/>
          </a:bodyPr>
          <a:lstStyle/>
          <a:p>
            <a:pPr marL="0" indent="0">
              <a:buNone/>
            </a:pPr>
            <a:endParaRPr lang="en-US" sz="1800" dirty="0"/>
          </a:p>
          <a:p>
            <a:pPr marL="0" indent="0">
              <a:buNone/>
            </a:pPr>
            <a:endParaRPr lang="en-US" sz="1800" dirty="0"/>
          </a:p>
        </p:txBody>
      </p:sp>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9800" y="1752600"/>
            <a:ext cx="4387851" cy="3290888"/>
          </a:xfrm>
          <a:prstGeom prst="rect">
            <a:avLst/>
          </a:prstGeom>
        </p:spPr>
      </p:pic>
      <p:sp>
        <p:nvSpPr>
          <p:cNvPr id="5" name="TextBox 4"/>
          <p:cNvSpPr txBox="1"/>
          <p:nvPr/>
        </p:nvSpPr>
        <p:spPr>
          <a:xfrm>
            <a:off x="1295400" y="6019800"/>
            <a:ext cx="3362459" cy="646331"/>
          </a:xfrm>
          <a:prstGeom prst="rect">
            <a:avLst/>
          </a:prstGeom>
          <a:noFill/>
        </p:spPr>
        <p:txBody>
          <a:bodyPr wrap="none" rtlCol="0">
            <a:spAutoFit/>
          </a:bodyPr>
          <a:lstStyle/>
          <a:p>
            <a:r>
              <a:rPr lang="en-US" dirty="0">
                <a:hlinkClick r:id="rId6"/>
              </a:rPr>
              <a:t>www.goodearthfoodalliance.com</a:t>
            </a:r>
            <a:r>
              <a:rPr lang="en-US" dirty="0"/>
              <a:t> </a:t>
            </a:r>
          </a:p>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1169655"/>
      </p:ext>
    </p:extLst>
  </p:cSld>
  <p:clrMapOvr>
    <a:masterClrMapping/>
  </p:clrMapOvr>
  <p:transition spd="slow" advTm="332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dirty="0" smtClean="0"/>
              <a:t>Gourmet Gorilla, Inc.</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385" y="2209800"/>
            <a:ext cx="5725957" cy="267094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81800" y="228600"/>
            <a:ext cx="2124074" cy="479415"/>
          </a:xfrm>
          <a:prstGeom prst="rect">
            <a:avLst/>
          </a:prstGeom>
        </p:spPr>
      </p:pic>
      <p:sp>
        <p:nvSpPr>
          <p:cNvPr id="4" name="TextBox 3"/>
          <p:cNvSpPr txBox="1"/>
          <p:nvPr/>
        </p:nvSpPr>
        <p:spPr>
          <a:xfrm>
            <a:off x="1600200" y="6096000"/>
            <a:ext cx="2572371" cy="369332"/>
          </a:xfrm>
          <a:prstGeom prst="rect">
            <a:avLst/>
          </a:prstGeom>
          <a:noFill/>
        </p:spPr>
        <p:txBody>
          <a:bodyPr wrap="none" rtlCol="0">
            <a:spAutoFit/>
          </a:bodyPr>
          <a:lstStyle/>
          <a:p>
            <a:r>
              <a:rPr lang="en-US" dirty="0">
                <a:hlinkClick r:id="rId7"/>
              </a:rPr>
              <a:t>www.gourmetgorilla.com</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4664790"/>
      </p:ext>
    </p:extLst>
  </p:cSld>
  <p:clrMapOvr>
    <a:masterClrMapping/>
  </p:clrMapOvr>
  <p:transition spd="slow" advTm="536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Putting this idea to work…</a:t>
            </a:r>
            <a:endParaRPr lang="en-US" sz="3100" dirty="0"/>
          </a:p>
        </p:txBody>
      </p:sp>
      <p:sp>
        <p:nvSpPr>
          <p:cNvPr id="3" name="Content Placeholder 2"/>
          <p:cNvSpPr>
            <a:spLocks noGrp="1"/>
          </p:cNvSpPr>
          <p:nvPr>
            <p:ph idx="1"/>
          </p:nvPr>
        </p:nvSpPr>
        <p:spPr/>
        <p:txBody>
          <a:bodyPr>
            <a:normAutofit lnSpcReduction="10000"/>
          </a:bodyPr>
          <a:lstStyle/>
          <a:p>
            <a:r>
              <a:rPr lang="en-US" dirty="0" smtClean="0"/>
              <a:t>“Food Hubs” can be as simple as a collaborated effort between two growers.</a:t>
            </a:r>
          </a:p>
          <a:p>
            <a:r>
              <a:rPr lang="en-US" dirty="0" smtClean="0"/>
              <a:t>Example:  A chrysanthemum grower and a pumpkin grower.  </a:t>
            </a:r>
          </a:p>
          <a:p>
            <a:pPr lvl="1"/>
            <a:r>
              <a:rPr lang="en-US" dirty="0" smtClean="0"/>
              <a:t>Each of these growers can focus on producing a high quality product but still collaborate to make a logical pairing of products.</a:t>
            </a:r>
          </a:p>
          <a:p>
            <a:r>
              <a:rPr lang="en-US" dirty="0" smtClean="0"/>
              <a:t>What could you do to collaborate with another grower??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0520669"/>
      </p:ext>
    </p:extLst>
  </p:cSld>
  <p:clrMapOvr>
    <a:masterClrMapping/>
  </p:clrMapOvr>
  <p:transition spd="slow" advTm="352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this idea to work…</a:t>
            </a:r>
            <a:endParaRPr lang="en-US" dirty="0"/>
          </a:p>
        </p:txBody>
      </p:sp>
      <p:sp>
        <p:nvSpPr>
          <p:cNvPr id="3" name="Content Placeholder 2"/>
          <p:cNvSpPr>
            <a:spLocks noGrp="1"/>
          </p:cNvSpPr>
          <p:nvPr>
            <p:ph idx="1"/>
          </p:nvPr>
        </p:nvSpPr>
        <p:spPr/>
        <p:txBody>
          <a:bodyPr/>
          <a:lstStyle/>
          <a:p>
            <a:r>
              <a:rPr lang="en-US" dirty="0"/>
              <a:t>What could you do to collaborate with another grower</a:t>
            </a:r>
            <a:r>
              <a:rPr lang="en-US" dirty="0" smtClean="0"/>
              <a:t>??</a:t>
            </a:r>
            <a:endParaRPr lang="en-US" dirty="0"/>
          </a:p>
          <a:p>
            <a:pPr lvl="1"/>
            <a:r>
              <a:rPr lang="en-US" dirty="0" smtClean="0"/>
              <a:t>Multi-farm CSA</a:t>
            </a:r>
          </a:p>
          <a:p>
            <a:pPr lvl="1"/>
            <a:r>
              <a:rPr lang="en-US" dirty="0" err="1" smtClean="0"/>
              <a:t>Agritourism</a:t>
            </a:r>
            <a:endParaRPr lang="en-US" dirty="0" smtClean="0"/>
          </a:p>
          <a:p>
            <a:pPr lvl="1"/>
            <a:r>
              <a:rPr lang="en-US" dirty="0" smtClean="0"/>
              <a:t>Joint Farmer’s Market Stand</a:t>
            </a:r>
          </a:p>
          <a:p>
            <a:pPr lvl="2"/>
            <a:r>
              <a:rPr lang="en-US" dirty="0" smtClean="0"/>
              <a:t>Increasing the number of markets your product is at</a:t>
            </a:r>
          </a:p>
          <a:p>
            <a:pPr lvl="1"/>
            <a:r>
              <a:rPr lang="en-US" dirty="0" smtClean="0"/>
              <a:t>??????</a:t>
            </a:r>
          </a:p>
          <a:p>
            <a:pPr marL="914400" lvl="2" indent="0">
              <a:buNone/>
            </a:pPr>
            <a:endParaRPr lang="en-US"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6722953"/>
      </p:ext>
    </p:extLst>
  </p:cSld>
  <p:clrMapOvr>
    <a:masterClrMapping/>
  </p:clrMapOvr>
  <p:transition spd="slow" advTm="388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Summary</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smtClean="0"/>
              <a:t>Food Hubs can take on many shapes but in the end it is “Multiple Producers to Multiple Markets”</a:t>
            </a:r>
          </a:p>
          <a:p>
            <a:r>
              <a:rPr lang="en-US" dirty="0" smtClean="0"/>
              <a:t>Aggregation can allow your products to get to larger markets you might not be able to reach independently as a grower.</a:t>
            </a:r>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205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p:txBody>
          <a:bodyPr/>
          <a:lstStyle/>
          <a:p>
            <a:pPr>
              <a:defRPr/>
            </a:pPr>
            <a:r>
              <a:rPr lang="en-US" dirty="0" smtClean="0"/>
              <a:t>Resources</a:t>
            </a:r>
          </a:p>
        </p:txBody>
      </p:sp>
      <p:sp>
        <p:nvSpPr>
          <p:cNvPr id="618499" name="Rectangle 3"/>
          <p:cNvSpPr>
            <a:spLocks noGrp="1" noChangeArrowheads="1"/>
          </p:cNvSpPr>
          <p:nvPr>
            <p:ph idx="1"/>
            <p:custDataLst>
              <p:tags r:id="rId3"/>
            </p:custDataLst>
          </p:nvPr>
        </p:nvSpPr>
        <p:spPr>
          <a:xfrm>
            <a:off x="609600" y="1371600"/>
            <a:ext cx="8534400" cy="4956787"/>
          </a:xfrm>
        </p:spPr>
        <p:txBody>
          <a:bodyPr>
            <a:normAutofit fontScale="70000" lnSpcReduction="20000"/>
          </a:bodyPr>
          <a:lstStyle/>
          <a:p>
            <a:pPr>
              <a:defRPr/>
            </a:pPr>
            <a:r>
              <a:rPr lang="en-US" sz="3400" dirty="0" smtClean="0">
                <a:latin typeface="+mj-lt"/>
              </a:rPr>
              <a:t>The Role of Food Hubs in Local </a:t>
            </a:r>
            <a:r>
              <a:rPr lang="en-US" sz="3400" dirty="0">
                <a:latin typeface="+mj-lt"/>
              </a:rPr>
              <a:t>F</a:t>
            </a:r>
            <a:r>
              <a:rPr lang="en-US" sz="3400" dirty="0" smtClean="0">
                <a:latin typeface="+mj-lt"/>
              </a:rPr>
              <a:t>ood Marketing - USDA</a:t>
            </a:r>
          </a:p>
          <a:p>
            <a:pPr marL="342900" lvl="1" indent="0">
              <a:buNone/>
              <a:defRPr/>
            </a:pPr>
            <a:r>
              <a:rPr lang="en-US" sz="3400" dirty="0">
                <a:hlinkClick r:id="rId8"/>
              </a:rPr>
              <a:t>http://</a:t>
            </a:r>
            <a:r>
              <a:rPr lang="en-US" sz="3400" dirty="0" smtClean="0">
                <a:hlinkClick r:id="rId8"/>
              </a:rPr>
              <a:t>www.ams.usda.gov/AMSv1.0/getfile?dDocName=STELPRDC5102827</a:t>
            </a:r>
            <a:endParaRPr lang="en-US" sz="3400" dirty="0" smtClean="0">
              <a:latin typeface="+mj-lt"/>
            </a:endParaRPr>
          </a:p>
          <a:p>
            <a:pPr>
              <a:defRPr/>
            </a:pPr>
            <a:r>
              <a:rPr lang="en-US" sz="3400" dirty="0" smtClean="0">
                <a:latin typeface="+mj-lt"/>
              </a:rPr>
              <a:t>Regional Food Hub Resource Guide - USDA</a:t>
            </a:r>
          </a:p>
          <a:p>
            <a:pPr indent="0">
              <a:buNone/>
              <a:defRPr/>
            </a:pPr>
            <a:r>
              <a:rPr lang="en-US" sz="3400" dirty="0" smtClean="0">
                <a:hlinkClick r:id="rId9"/>
              </a:rPr>
              <a:t>http</a:t>
            </a:r>
            <a:r>
              <a:rPr lang="en-US" sz="3400" dirty="0">
                <a:hlinkClick r:id="rId9"/>
              </a:rPr>
              <a:t>://www.ams.usda.gov/AMSv1.0/getfile?dDocName=STELPRDC5097957</a:t>
            </a:r>
            <a:endParaRPr lang="en-US" sz="3400" dirty="0" smtClean="0">
              <a:latin typeface="+mj-lt"/>
            </a:endParaRPr>
          </a:p>
          <a:p>
            <a:pPr>
              <a:defRPr/>
            </a:pPr>
            <a:r>
              <a:rPr lang="en-US" sz="3400" dirty="0" smtClean="0">
                <a:latin typeface="+mj-lt"/>
              </a:rPr>
              <a:t>National Good Food Network - Food Hub Center </a:t>
            </a:r>
          </a:p>
          <a:p>
            <a:pPr indent="0">
              <a:buNone/>
              <a:defRPr/>
            </a:pPr>
            <a:r>
              <a:rPr lang="en-US" sz="3400" u="sng" dirty="0" smtClean="0">
                <a:hlinkClick r:id="rId10"/>
              </a:rPr>
              <a:t>http://www.ngfn.org/resources/food-hubs</a:t>
            </a:r>
            <a:endParaRPr lang="en-US" sz="3400" dirty="0" smtClean="0">
              <a:latin typeface="+mj-lt"/>
            </a:endParaRPr>
          </a:p>
          <a:p>
            <a:pPr fontAlgn="base"/>
            <a:r>
              <a:rPr lang="en-US" sz="3400" dirty="0" smtClean="0"/>
              <a:t>Michigan Food Hub Learning And Innovation Network</a:t>
            </a:r>
          </a:p>
          <a:p>
            <a:pPr indent="0" fontAlgn="base">
              <a:buNone/>
            </a:pPr>
            <a:r>
              <a:rPr lang="en-US" sz="3400" u="sng" dirty="0" smtClean="0">
                <a:hlinkClick r:id="rId11"/>
              </a:rPr>
              <a:t>http</a:t>
            </a:r>
            <a:r>
              <a:rPr lang="en-US" sz="3400" u="sng" dirty="0">
                <a:hlinkClick r:id="rId11"/>
              </a:rPr>
              <a:t>://foodsystems.msu.edu/activities/food-hub-network</a:t>
            </a:r>
            <a:r>
              <a:rPr lang="en-US" sz="3400" dirty="0"/>
              <a:t> </a:t>
            </a:r>
          </a:p>
          <a:p>
            <a:pPr fontAlgn="base"/>
            <a:r>
              <a:rPr lang="en-US" sz="3400" dirty="0"/>
              <a:t>From Farm to Table Building local infrastructure to support local food</a:t>
            </a:r>
          </a:p>
          <a:p>
            <a:pPr indent="0" fontAlgn="base">
              <a:buNone/>
            </a:pPr>
            <a:r>
              <a:rPr lang="en-US" sz="3400" dirty="0" smtClean="0">
                <a:hlinkClick r:id="rId12"/>
              </a:rPr>
              <a:t>http</a:t>
            </a:r>
            <a:r>
              <a:rPr lang="en-US" sz="3400" dirty="0">
                <a:hlinkClick r:id="rId12"/>
              </a:rPr>
              <a:t>://www.orionmagazine.org/index.php/articles/article/7807/</a:t>
            </a:r>
            <a:endParaRPr lang="en-US" sz="3400" dirty="0" smtClean="0"/>
          </a:p>
          <a:p>
            <a:pPr>
              <a:buFontTx/>
              <a:buNone/>
              <a:defRPr/>
            </a:pPr>
            <a:endParaRPr lang="en-US" dirty="0" smtClean="0">
              <a:latin typeface="+mj-lt"/>
            </a:endParaRPr>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382000" y="6096000"/>
            <a:ext cx="609600" cy="609600"/>
          </a:xfrm>
          <a:prstGeom prst="rect">
            <a:avLst/>
          </a:prstGeom>
        </p:spPr>
      </p:pic>
    </p:spTree>
    <p:custDataLst>
      <p:tags r:id="rId1"/>
    </p:custDataLst>
  </p:cSld>
  <p:clrMapOvr>
    <a:masterClrMapping/>
  </p:clrMapOvr>
  <p:transition advTm="205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p:txBody>
          <a:bodyPr/>
          <a:lstStyle/>
          <a:p>
            <a:pPr>
              <a:defRPr/>
            </a:pPr>
            <a:r>
              <a:rPr lang="en-US" dirty="0" smtClean="0"/>
              <a:t>Resources</a:t>
            </a:r>
          </a:p>
        </p:txBody>
      </p:sp>
      <p:sp>
        <p:nvSpPr>
          <p:cNvPr id="618499" name="Rectangle 3"/>
          <p:cNvSpPr>
            <a:spLocks noGrp="1" noChangeArrowheads="1"/>
          </p:cNvSpPr>
          <p:nvPr>
            <p:ph idx="1"/>
            <p:custDataLst>
              <p:tags r:id="rId3"/>
            </p:custDataLst>
          </p:nvPr>
        </p:nvSpPr>
        <p:spPr>
          <a:xfrm>
            <a:off x="609600" y="1371600"/>
            <a:ext cx="8534400" cy="4956787"/>
          </a:xfrm>
        </p:spPr>
        <p:txBody>
          <a:bodyPr>
            <a:normAutofit/>
          </a:bodyPr>
          <a:lstStyle/>
          <a:p>
            <a:pPr>
              <a:defRPr/>
            </a:pPr>
            <a:r>
              <a:rPr lang="en-US" sz="2400" dirty="0">
                <a:latin typeface="+mj-lt"/>
              </a:rPr>
              <a:t>Food Hub Benchmarking Study </a:t>
            </a:r>
            <a:r>
              <a:rPr lang="en-US" sz="2400" dirty="0" smtClean="0">
                <a:latin typeface="+mj-lt"/>
              </a:rPr>
              <a:t>2014</a:t>
            </a:r>
            <a:endParaRPr lang="en-US" sz="2400" dirty="0">
              <a:latin typeface="+mj-lt"/>
            </a:endParaRPr>
          </a:p>
          <a:p>
            <a:pPr marL="0" indent="0">
              <a:buNone/>
              <a:defRPr/>
            </a:pPr>
            <a:r>
              <a:rPr lang="en-US" sz="2400" dirty="0">
                <a:hlinkClick r:id="rId8"/>
              </a:rPr>
              <a:t>http://</a:t>
            </a:r>
            <a:r>
              <a:rPr lang="en-US" sz="2400" dirty="0" smtClean="0">
                <a:hlinkClick r:id="rId8"/>
              </a:rPr>
              <a:t>www.ngfn.org/resources/ngfn-cluster-calls/food-hub-benchmarking-study-2014</a:t>
            </a:r>
            <a:r>
              <a:rPr lang="en-US" sz="2400" dirty="0" smtClean="0"/>
              <a:t> </a:t>
            </a:r>
          </a:p>
          <a:p>
            <a:pPr>
              <a:defRPr/>
            </a:pPr>
            <a:r>
              <a:rPr lang="en-US" sz="2400" dirty="0">
                <a:latin typeface="+mj-lt"/>
              </a:rPr>
              <a:t>Build, Prepare, Invest: Assessing Food Hub Businesses for Investment </a:t>
            </a:r>
            <a:r>
              <a:rPr lang="en-US" sz="2400" dirty="0" smtClean="0">
                <a:latin typeface="+mj-lt"/>
              </a:rPr>
              <a:t>Readiness</a:t>
            </a:r>
          </a:p>
          <a:p>
            <a:pPr marL="0" indent="0">
              <a:buNone/>
              <a:defRPr/>
            </a:pPr>
            <a:r>
              <a:rPr lang="en-US" sz="2400" dirty="0">
                <a:latin typeface="+mj-lt"/>
                <a:hlinkClick r:id="rId9"/>
              </a:rPr>
              <a:t>http://</a:t>
            </a:r>
            <a:r>
              <a:rPr lang="en-US" sz="2400" dirty="0" smtClean="0">
                <a:latin typeface="+mj-lt"/>
                <a:hlinkClick r:id="rId9"/>
              </a:rPr>
              <a:t>www.ngfn.org/resources/ngfn-cluster-calls/assessing-food-hub-businesses</a:t>
            </a:r>
            <a:r>
              <a:rPr lang="en-US" sz="2400" dirty="0" smtClean="0">
                <a:latin typeface="+mj-lt"/>
              </a:rPr>
              <a:t>   </a:t>
            </a:r>
          </a:p>
          <a:p>
            <a:pPr>
              <a:defRPr/>
            </a:pPr>
            <a:r>
              <a:rPr lang="en-US" sz="2400" dirty="0">
                <a:latin typeface="+mj-lt"/>
              </a:rPr>
              <a:t>Food Hubs and Farm to </a:t>
            </a:r>
            <a:r>
              <a:rPr lang="en-US" sz="2400" dirty="0" smtClean="0">
                <a:latin typeface="+mj-lt"/>
              </a:rPr>
              <a:t>School</a:t>
            </a:r>
          </a:p>
          <a:p>
            <a:pPr marL="0" indent="0">
              <a:buNone/>
              <a:defRPr/>
            </a:pPr>
            <a:r>
              <a:rPr lang="en-US" sz="2400" dirty="0">
                <a:latin typeface="+mj-lt"/>
                <a:hlinkClick r:id="rId10"/>
              </a:rPr>
              <a:t>http://</a:t>
            </a:r>
            <a:r>
              <a:rPr lang="en-US" sz="2400" dirty="0" smtClean="0">
                <a:latin typeface="+mj-lt"/>
                <a:hlinkClick r:id="rId10"/>
              </a:rPr>
              <a:t>www.ngfn.org/resources/ngfn-cluster-calls/food-hubs-and-farm-to-school</a:t>
            </a:r>
            <a:r>
              <a:rPr lang="en-US" sz="2400" dirty="0" smtClean="0">
                <a:latin typeface="+mj-lt"/>
              </a:rPr>
              <a:t>                                      </a:t>
            </a:r>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01727156"/>
      </p:ext>
    </p:extLst>
  </p:cSld>
  <p:clrMapOvr>
    <a:masterClrMapping/>
  </p:clrMapOvr>
  <p:transition advTm="170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p:txBody>
          <a:bodyPr/>
          <a:lstStyle/>
          <a:p>
            <a:pPr>
              <a:defRPr/>
            </a:pPr>
            <a:r>
              <a:rPr lang="en-US" dirty="0" smtClean="0"/>
              <a:t>Resources</a:t>
            </a:r>
          </a:p>
        </p:txBody>
      </p:sp>
      <p:sp>
        <p:nvSpPr>
          <p:cNvPr id="618499" name="Rectangle 3"/>
          <p:cNvSpPr>
            <a:spLocks noGrp="1" noChangeArrowheads="1"/>
          </p:cNvSpPr>
          <p:nvPr>
            <p:ph idx="1"/>
            <p:custDataLst>
              <p:tags r:id="rId3"/>
            </p:custDataLst>
          </p:nvPr>
        </p:nvSpPr>
        <p:spPr>
          <a:xfrm>
            <a:off x="609600" y="1371600"/>
            <a:ext cx="8534400" cy="4956787"/>
          </a:xfrm>
        </p:spPr>
        <p:txBody>
          <a:bodyPr>
            <a:normAutofit/>
          </a:bodyPr>
          <a:lstStyle/>
          <a:p>
            <a:pPr>
              <a:defRPr/>
            </a:pPr>
            <a:r>
              <a:rPr lang="en-US" sz="2400" dirty="0">
                <a:latin typeface="+mj-lt"/>
              </a:rPr>
              <a:t>State of the Food Hub - National Survey </a:t>
            </a:r>
            <a:r>
              <a:rPr lang="en-US" sz="2400" dirty="0" smtClean="0">
                <a:latin typeface="+mj-lt"/>
              </a:rPr>
              <a:t>Results</a:t>
            </a:r>
          </a:p>
          <a:p>
            <a:pPr marL="0" indent="0">
              <a:buNone/>
              <a:defRPr/>
            </a:pPr>
            <a:r>
              <a:rPr lang="en-US" sz="2400" dirty="0" smtClean="0">
                <a:latin typeface="+mj-lt"/>
                <a:hlinkClick r:id="rId8"/>
              </a:rPr>
              <a:t>http</a:t>
            </a:r>
            <a:r>
              <a:rPr lang="en-US" sz="2400" dirty="0">
                <a:latin typeface="+mj-lt"/>
                <a:hlinkClick r:id="rId8"/>
              </a:rPr>
              <a:t>://</a:t>
            </a:r>
            <a:r>
              <a:rPr lang="en-US" sz="2400" dirty="0" smtClean="0">
                <a:latin typeface="+mj-lt"/>
                <a:hlinkClick r:id="rId8"/>
              </a:rPr>
              <a:t>www.ngfn.org/resources/ngfn-cluster-calls/state-of-the-food-hub-national-survey-results</a:t>
            </a:r>
            <a:r>
              <a:rPr lang="en-US" sz="2400" dirty="0" smtClean="0">
                <a:latin typeface="+mj-lt"/>
              </a:rPr>
              <a:t> </a:t>
            </a:r>
          </a:p>
          <a:p>
            <a:pPr>
              <a:defRPr/>
            </a:pPr>
            <a:r>
              <a:rPr lang="en-US" sz="2400" dirty="0">
                <a:latin typeface="+mj-lt"/>
              </a:rPr>
              <a:t>Pathways to Food Hub Success: Financial Benchmark Metrics and Measurements for Regional Food </a:t>
            </a:r>
            <a:r>
              <a:rPr lang="en-US" sz="2400" dirty="0" smtClean="0">
                <a:latin typeface="+mj-lt"/>
              </a:rPr>
              <a:t>Hubs</a:t>
            </a:r>
          </a:p>
          <a:p>
            <a:pPr marL="0" indent="0">
              <a:buNone/>
              <a:defRPr/>
            </a:pPr>
            <a:r>
              <a:rPr lang="en-US" sz="2400" dirty="0">
                <a:latin typeface="+mj-lt"/>
                <a:hlinkClick r:id="rId9"/>
              </a:rPr>
              <a:t>http://</a:t>
            </a:r>
            <a:r>
              <a:rPr lang="en-US" sz="2400" dirty="0" smtClean="0">
                <a:latin typeface="+mj-lt"/>
                <a:hlinkClick r:id="rId9"/>
              </a:rPr>
              <a:t>www.ngfn.org/resources/ngfn-cluster-calls/financial-benchmarks-for-food-hubs</a:t>
            </a:r>
            <a:r>
              <a:rPr lang="en-US" sz="2400" dirty="0" smtClean="0">
                <a:latin typeface="+mj-lt"/>
              </a:rPr>
              <a:t> </a:t>
            </a:r>
          </a:p>
          <a:p>
            <a:pPr>
              <a:defRPr/>
            </a:pPr>
            <a:r>
              <a:rPr lang="en-US" sz="2400" dirty="0">
                <a:latin typeface="+mj-lt"/>
              </a:rPr>
              <a:t>Starting a Food Hub: Successful Hubs Share Their </a:t>
            </a:r>
            <a:r>
              <a:rPr lang="en-US" sz="2400" dirty="0" smtClean="0">
                <a:latin typeface="+mj-lt"/>
              </a:rPr>
              <a:t>Stories</a:t>
            </a:r>
          </a:p>
          <a:p>
            <a:pPr marL="0" indent="0">
              <a:buNone/>
              <a:defRPr/>
            </a:pPr>
            <a:r>
              <a:rPr lang="en-US" sz="2400" dirty="0">
                <a:latin typeface="+mj-lt"/>
                <a:hlinkClick r:id="rId10"/>
              </a:rPr>
              <a:t>http://</a:t>
            </a:r>
            <a:r>
              <a:rPr lang="en-US" sz="2400" dirty="0" smtClean="0">
                <a:latin typeface="+mj-lt"/>
                <a:hlinkClick r:id="rId10"/>
              </a:rPr>
              <a:t>www.ngfn.org/resources/ngfn-cluster-calls/starting-a-food-hub-successful-hubs-share-their-stories/webinar</a:t>
            </a:r>
            <a:r>
              <a:rPr lang="en-US" sz="2400" dirty="0" smtClean="0">
                <a:latin typeface="+mj-lt"/>
              </a:rPr>
              <a:t> </a:t>
            </a: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21422861"/>
      </p:ext>
    </p:extLst>
  </p:cSld>
  <p:clrMapOvr>
    <a:masterClrMapping/>
  </p:clrMapOvr>
  <p:transition advTm="16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010134022"/>
              </p:ext>
            </p:extLst>
          </p:nvPr>
        </p:nvGraphicFramePr>
        <p:xfrm>
          <a:off x="2041634" y="1838434"/>
          <a:ext cx="5486400" cy="224536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Deborah</a:t>
                      </a:r>
                    </a:p>
                    <a:p>
                      <a:r>
                        <a:rPr lang="en-US" dirty="0" smtClean="0">
                          <a:latin typeface="+mj-lt"/>
                        </a:rPr>
                        <a:t>Cavanaugh-Grant</a:t>
                      </a:r>
                      <a:endParaRPr lang="en-US" dirty="0">
                        <a:latin typeface="+mj-lt"/>
                      </a:endParaRPr>
                    </a:p>
                  </a:txBody>
                  <a:tcPr/>
                </a:tc>
                <a:tc>
                  <a:txBody>
                    <a:bodyPr/>
                    <a:lstStyle/>
                    <a:p>
                      <a:r>
                        <a:rPr lang="en-US" dirty="0" smtClean="0">
                          <a:latin typeface="+mj-lt"/>
                          <a:hlinkClick r:id="rId6"/>
                        </a:rPr>
                        <a:t>cvnghgrn@illinois.edu</a:t>
                      </a:r>
                      <a:r>
                        <a:rPr lang="en-US" baseline="0" dirty="0" smtClean="0">
                          <a:latin typeface="+mj-lt"/>
                        </a:rPr>
                        <a:t> </a:t>
                      </a:r>
                    </a:p>
                    <a:p>
                      <a:r>
                        <a:rPr lang="en-US" baseline="0" dirty="0" smtClean="0">
                          <a:latin typeface="+mj-lt"/>
                        </a:rPr>
                        <a:t>217-782-4617</a:t>
                      </a:r>
                      <a:endParaRPr lang="en-US" dirty="0">
                        <a:latin typeface="+mj-lt"/>
                      </a:endParaRPr>
                    </a:p>
                  </a:txBody>
                  <a:tcPr/>
                </a:tc>
              </a:tr>
              <a:tr h="665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rPr>
                        <a:t>Rick Weinzierl</a:t>
                      </a:r>
                    </a:p>
                    <a:p>
                      <a:endParaRPr lang="en-US" dirty="0">
                        <a:latin typeface="+mj-lt"/>
                      </a:endParaRPr>
                    </a:p>
                  </a:txBody>
                  <a:tcPr/>
                </a:tc>
                <a:tc>
                  <a:txBody>
                    <a:bodyPr/>
                    <a:lstStyle/>
                    <a:p>
                      <a:r>
                        <a:rPr lang="en-US" sz="1800" b="0" kern="1200" dirty="0" smtClean="0">
                          <a:solidFill>
                            <a:schemeClr val="tx1"/>
                          </a:solidFill>
                          <a:latin typeface="+mj-lt"/>
                          <a:ea typeface="+mn-ea"/>
                          <a:cs typeface="Times New Roman" panose="02020603050405020304" pitchFamily="18" charset="0"/>
                          <a:hlinkClick r:id="rId7"/>
                        </a:rPr>
                        <a:t>weinzier@illinois.edu</a:t>
                      </a:r>
                      <a:endParaRPr lang="en-US" sz="1800" b="0" kern="1200" dirty="0" smtClean="0">
                        <a:solidFill>
                          <a:schemeClr val="tx1"/>
                        </a:solidFill>
                        <a:latin typeface="+mj-lt"/>
                        <a:ea typeface="+mn-ea"/>
                        <a:cs typeface="Times New Roman" panose="02020603050405020304" pitchFamily="18" charset="0"/>
                      </a:endParaRPr>
                    </a:p>
                    <a:p>
                      <a:r>
                        <a:rPr lang="en-US" sz="1800" b="0" kern="1200" dirty="0" smtClean="0">
                          <a:solidFill>
                            <a:schemeClr val="tx1"/>
                          </a:solidFill>
                          <a:latin typeface="+mj-lt"/>
                          <a:ea typeface="+mn-ea"/>
                          <a:cs typeface="Times New Roman" panose="02020603050405020304" pitchFamily="18" charset="0"/>
                        </a:rPr>
                        <a:t>217-244-2126</a:t>
                      </a:r>
                    </a:p>
                    <a:p>
                      <a:endParaRPr lang="en-US" dirty="0">
                        <a:latin typeface="+mj-lt"/>
                      </a:endParaRPr>
                    </a:p>
                  </a:txBody>
                  <a:tcPr/>
                </a:tc>
              </a:tr>
            </a:tbl>
          </a:graphicData>
        </a:graphic>
      </p:graphicFrame>
    </p:spTree>
    <p:custDataLst>
      <p:tags r:id="rId1"/>
    </p:custData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01752"/>
            <a:ext cx="8077200" cy="1143000"/>
          </a:xfrm>
        </p:spPr>
        <p:txBody>
          <a:bodyPr>
            <a:normAutofit/>
          </a:bodyPr>
          <a:lstStyle/>
          <a:p>
            <a:r>
              <a:rPr lang="en-US" sz="4200" dirty="0"/>
              <a:t>Food</a:t>
            </a:r>
            <a:r>
              <a:rPr lang="en-US" sz="4200" b="1" dirty="0"/>
              <a:t> </a:t>
            </a:r>
            <a:r>
              <a:rPr lang="en-US" sz="4200" dirty="0"/>
              <a:t>Hubs: </a:t>
            </a:r>
            <a:r>
              <a:rPr lang="en-US" sz="4200" dirty="0" smtClean="0"/>
              <a:t>Issues &amp; Opportunities </a:t>
            </a:r>
            <a:endParaRPr lang="en-US" sz="4200" dirty="0"/>
          </a:p>
        </p:txBody>
      </p:sp>
      <p:sp>
        <p:nvSpPr>
          <p:cNvPr id="4" name="Rectangle 3"/>
          <p:cNvSpPr/>
          <p:nvPr/>
        </p:nvSpPr>
        <p:spPr>
          <a:xfrm>
            <a:off x="1219200" y="1676401"/>
            <a:ext cx="6553200" cy="2554545"/>
          </a:xfrm>
          <a:prstGeom prst="rect">
            <a:avLst/>
          </a:prstGeom>
        </p:spPr>
        <p:txBody>
          <a:bodyPr wrap="square">
            <a:spAutoFit/>
          </a:bodyPr>
          <a:lstStyle/>
          <a:p>
            <a:pPr marL="457200" indent="-457200">
              <a:buFont typeface="Arial" pitchFamily="34" charset="0"/>
              <a:buChar char="•"/>
            </a:pPr>
            <a:r>
              <a:rPr lang="en-US" sz="3200" dirty="0" smtClean="0"/>
              <a:t>What </a:t>
            </a:r>
            <a:r>
              <a:rPr lang="en-US" sz="3200" dirty="0"/>
              <a:t>is a food hub? </a:t>
            </a:r>
          </a:p>
          <a:p>
            <a:pPr marL="457200" indent="-457200">
              <a:buFont typeface="Arial" pitchFamily="34" charset="0"/>
              <a:buChar char="•"/>
            </a:pPr>
            <a:r>
              <a:rPr lang="en-US" sz="3200" dirty="0" smtClean="0"/>
              <a:t>Food </a:t>
            </a:r>
            <a:r>
              <a:rPr lang="en-US" sz="3200" dirty="0"/>
              <a:t>hubs as rural development </a:t>
            </a:r>
            <a:endParaRPr lang="en-US" sz="3200" dirty="0" smtClean="0"/>
          </a:p>
          <a:p>
            <a:pPr marL="457200" indent="-457200">
              <a:buFont typeface="Arial" pitchFamily="34" charset="0"/>
              <a:buChar char="•"/>
            </a:pPr>
            <a:r>
              <a:rPr lang="en-US" sz="3200" dirty="0" smtClean="0"/>
              <a:t>Local </a:t>
            </a:r>
            <a:r>
              <a:rPr lang="en-US" sz="3200" dirty="0"/>
              <a:t>foods “buzz” </a:t>
            </a:r>
          </a:p>
          <a:p>
            <a:pPr marL="457200" indent="-457200">
              <a:buFont typeface="Arial" pitchFamily="34" charset="0"/>
              <a:buChar char="•"/>
            </a:pPr>
            <a:r>
              <a:rPr lang="en-US" sz="3200" dirty="0"/>
              <a:t>“Everywhere” is a local market </a:t>
            </a:r>
          </a:p>
          <a:p>
            <a:pPr marL="457200" indent="-457200">
              <a:buFont typeface="Arial" pitchFamily="34" charset="0"/>
              <a:buChar char="•"/>
            </a:pPr>
            <a:r>
              <a:rPr lang="en-US" sz="3200" dirty="0" smtClean="0"/>
              <a:t>Food </a:t>
            </a:r>
            <a:r>
              <a:rPr lang="en-US" sz="3200" dirty="0"/>
              <a:t>hub as a community entity</a:t>
            </a:r>
            <a:endParaRPr lang="en-US" sz="3200" dirty="0">
              <a:latin typeface="+mj-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5169788"/>
      </p:ext>
    </p:extLst>
  </p:cSld>
  <p:clrMapOvr>
    <a:masterClrMapping/>
  </p:clrMapOvr>
  <p:transition advTm="469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9283403"/>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“Food Hub”?</a:t>
            </a:r>
            <a:endParaRPr lang="en-US" dirty="0"/>
          </a:p>
        </p:txBody>
      </p:sp>
      <p:sp>
        <p:nvSpPr>
          <p:cNvPr id="6" name="Content Placeholder 5"/>
          <p:cNvSpPr>
            <a:spLocks noGrp="1"/>
          </p:cNvSpPr>
          <p:nvPr>
            <p:ph sz="half" idx="1"/>
          </p:nvPr>
        </p:nvSpPr>
        <p:spPr>
          <a:xfrm>
            <a:off x="685800" y="1600201"/>
            <a:ext cx="4038600" cy="4114800"/>
          </a:xfrm>
        </p:spPr>
        <p:txBody>
          <a:bodyPr>
            <a:normAutofit fontScale="92500" lnSpcReduction="20000"/>
          </a:bodyPr>
          <a:lstStyle/>
          <a:p>
            <a:r>
              <a:rPr lang="en-US" i="1" dirty="0"/>
              <a:t>“A business or organization that actively manages the aggregation, distribution, and marketing of source identified food products, primarily from local and regional products to strengthen their ability to satisfy wholesale, retail, and institutional demand”  </a:t>
            </a:r>
            <a:r>
              <a:rPr lang="en-US" dirty="0"/>
              <a:t>	</a:t>
            </a:r>
          </a:p>
          <a:p>
            <a:endParaRPr lang="en-US" dirty="0"/>
          </a:p>
        </p:txBody>
      </p:sp>
      <p:pic>
        <p:nvPicPr>
          <p:cNvPr id="8" name="Content Placeholder 7"/>
          <p:cNvPicPr>
            <a:picLocks noGrp="1" noChangeAspect="1"/>
          </p:cNvPicPr>
          <p:nvPr>
            <p:ph sz="half" idx="2"/>
          </p:nvPr>
        </p:nvPicPr>
        <p:blipFill>
          <a:blip r:embed="rId5" cstate="email">
            <a:extLst>
              <a:ext uri="{28A0092B-C50C-407E-A947-70E740481C1C}">
                <a14:useLocalDpi xmlns:a14="http://schemas.microsoft.com/office/drawing/2010/main" val="0"/>
              </a:ext>
            </a:extLst>
          </a:blip>
          <a:stretch>
            <a:fillRect/>
          </a:stretch>
        </p:blipFill>
        <p:spPr>
          <a:xfrm>
            <a:off x="5638800" y="1388636"/>
            <a:ext cx="2273578" cy="3433300"/>
          </a:xfrm>
        </p:spPr>
      </p:pic>
      <p:sp>
        <p:nvSpPr>
          <p:cNvPr id="4" name="Content Placeholder 2"/>
          <p:cNvSpPr txBox="1">
            <a:spLocks/>
          </p:cNvSpPr>
          <p:nvPr/>
        </p:nvSpPr>
        <p:spPr>
          <a:xfrm>
            <a:off x="762000" y="1596413"/>
            <a:ext cx="8077200" cy="4297363"/>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3" name="TextBox 2"/>
          <p:cNvSpPr txBox="1"/>
          <p:nvPr/>
        </p:nvSpPr>
        <p:spPr>
          <a:xfrm>
            <a:off x="5334000" y="4832686"/>
            <a:ext cx="3742691" cy="415498"/>
          </a:xfrm>
          <a:prstGeom prst="rect">
            <a:avLst/>
          </a:prstGeom>
          <a:noFill/>
        </p:spPr>
        <p:txBody>
          <a:bodyPr wrap="none" rtlCol="0">
            <a:spAutoFit/>
          </a:bodyPr>
          <a:lstStyle/>
          <a:p>
            <a:r>
              <a:rPr lang="en-US" sz="1200" dirty="0" smtClean="0"/>
              <a:t>Bob </a:t>
            </a:r>
            <a:r>
              <a:rPr lang="en-US" sz="1200" dirty="0" err="1" smtClean="0"/>
              <a:t>Scaman</a:t>
            </a:r>
            <a:r>
              <a:rPr lang="en-US" sz="1200" dirty="0" smtClean="0"/>
              <a:t>, President, Goodness Greenness, Chicago, IL</a:t>
            </a:r>
          </a:p>
          <a:p>
            <a:r>
              <a:rPr lang="en-US" sz="900" dirty="0" smtClean="0"/>
              <a:t>Photo by </a:t>
            </a:r>
            <a:r>
              <a:rPr lang="en-US" sz="900" dirty="0" err="1" smtClean="0"/>
              <a:t>Leena</a:t>
            </a:r>
            <a:r>
              <a:rPr lang="en-US" sz="900" dirty="0"/>
              <a:t> </a:t>
            </a:r>
            <a:r>
              <a:rPr lang="en-US" sz="900" dirty="0" err="1" smtClean="0"/>
              <a:t>Krishnaswamy</a:t>
            </a:r>
            <a:r>
              <a:rPr lang="en-US" sz="900" dirty="0" smtClean="0"/>
              <a:t>, Northwestern University</a:t>
            </a:r>
            <a:endParaRPr lang="en-US" sz="900" dirty="0"/>
          </a:p>
        </p:txBody>
      </p:sp>
      <p:sp>
        <p:nvSpPr>
          <p:cNvPr id="5" name="TextBox 4"/>
          <p:cNvSpPr txBox="1"/>
          <p:nvPr/>
        </p:nvSpPr>
        <p:spPr>
          <a:xfrm>
            <a:off x="685800" y="6324600"/>
            <a:ext cx="5293437" cy="400110"/>
          </a:xfrm>
          <a:prstGeom prst="rect">
            <a:avLst/>
          </a:prstGeom>
          <a:noFill/>
        </p:spPr>
        <p:txBody>
          <a:bodyPr wrap="none" rtlCol="0">
            <a:spAutoFit/>
          </a:bodyPr>
          <a:lstStyle/>
          <a:p>
            <a:r>
              <a:rPr lang="en-US" sz="1000" dirty="0"/>
              <a:t>“Regional Food Hub Resource Guide. 2012. U.S. Department of Agriculture, Agricultural Marketing</a:t>
            </a:r>
          </a:p>
          <a:p>
            <a:r>
              <a:rPr lang="en-US" sz="1000" dirty="0"/>
              <a:t>Service. Washington, D.C. April.</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3150598"/>
      </p:ext>
    </p:extLst>
  </p:cSld>
  <p:clrMapOvr>
    <a:masterClrMapping/>
  </p:clrMapOvr>
  <p:transition spd="slow" advTm="9772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Characteristics of a Regional </a:t>
            </a:r>
            <a:br>
              <a:rPr lang="en-US" dirty="0" smtClean="0"/>
            </a:br>
            <a:r>
              <a:rPr lang="en-US" dirty="0" smtClean="0"/>
              <a:t>Food Hub</a:t>
            </a:r>
            <a:endParaRPr lang="en-US" dirty="0"/>
          </a:p>
        </p:txBody>
      </p:sp>
      <p:sp>
        <p:nvSpPr>
          <p:cNvPr id="4" name="Content Placeholder 2"/>
          <p:cNvSpPr txBox="1">
            <a:spLocks/>
          </p:cNvSpPr>
          <p:nvPr/>
        </p:nvSpPr>
        <p:spPr>
          <a:xfrm>
            <a:off x="762000" y="1596413"/>
            <a:ext cx="8077200" cy="4423387"/>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Coordinating the aggregation, distribution, and marketing of locally produced foods from </a:t>
            </a:r>
            <a:r>
              <a:rPr lang="en-US" sz="2400" u="sng" dirty="0" smtClean="0"/>
              <a:t>multiple producers to multiple markets</a:t>
            </a:r>
          </a:p>
          <a:p>
            <a:r>
              <a:rPr lang="en-US" sz="2400" dirty="0" smtClean="0"/>
              <a:t>Using one or more product differentiation strategies to ensure the producer can get a </a:t>
            </a:r>
            <a:r>
              <a:rPr lang="en-US" sz="2400" u="sng" dirty="0" smtClean="0"/>
              <a:t>good price for their products</a:t>
            </a:r>
          </a:p>
          <a:p>
            <a:r>
              <a:rPr lang="en-US" sz="2400" dirty="0" smtClean="0"/>
              <a:t>Financially viable</a:t>
            </a:r>
          </a:p>
          <a:p>
            <a:r>
              <a:rPr lang="en-US" sz="2400" dirty="0" smtClean="0"/>
              <a:t>A </a:t>
            </a:r>
            <a:r>
              <a:rPr lang="en-US" sz="2400" u="sng" dirty="0" smtClean="0"/>
              <a:t>positive economic, social, and environmental impact</a:t>
            </a:r>
            <a:r>
              <a:rPr lang="en-US" sz="2400" dirty="0" smtClean="0"/>
              <a:t> within the respective community</a:t>
            </a:r>
          </a:p>
          <a:p>
            <a:r>
              <a:rPr lang="en-US" sz="2400" dirty="0" smtClean="0"/>
              <a:t>Working with its value chain partners to achieve </a:t>
            </a:r>
            <a:r>
              <a:rPr lang="en-US" sz="2400" u="sng" dirty="0" smtClean="0"/>
              <a:t>common financial and social goals</a:t>
            </a:r>
          </a:p>
          <a:p>
            <a:pPr lvl="3"/>
            <a:endParaRPr lang="en-US" sz="1000" u="sng" dirty="0"/>
          </a:p>
          <a:p>
            <a:pPr marL="457200" lvl="1" indent="0">
              <a:buNone/>
            </a:pPr>
            <a:r>
              <a:rPr lang="en-US" sz="1200" dirty="0" smtClean="0"/>
              <a:t>USDA Regional Food Hub Resource Guide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6581249"/>
      </p:ext>
    </p:extLst>
  </p:cSld>
  <p:clrMapOvr>
    <a:masterClrMapping/>
  </p:clrMapOvr>
  <p:transition spd="slow" advTm="373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Regional Food Hubs</a:t>
            </a:r>
            <a:endParaRPr lang="en-US"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4400" y="1524000"/>
            <a:ext cx="7801127" cy="3757726"/>
          </a:xfrm>
        </p:spPr>
      </p:pic>
      <p:sp>
        <p:nvSpPr>
          <p:cNvPr id="6" name="TextBox 5"/>
          <p:cNvSpPr txBox="1"/>
          <p:nvPr/>
        </p:nvSpPr>
        <p:spPr>
          <a:xfrm>
            <a:off x="762000" y="6098232"/>
            <a:ext cx="3618748" cy="461665"/>
          </a:xfrm>
          <a:prstGeom prst="rect">
            <a:avLst/>
          </a:prstGeom>
          <a:noFill/>
        </p:spPr>
        <p:txBody>
          <a:bodyPr wrap="none" rtlCol="0">
            <a:spAutoFit/>
          </a:bodyPr>
          <a:lstStyle/>
          <a:p>
            <a:r>
              <a:rPr lang="en-US" sz="1200" dirty="0" smtClean="0"/>
              <a:t>National Good Food Network -  US Food Hubs Map</a:t>
            </a:r>
          </a:p>
          <a:p>
            <a:r>
              <a:rPr lang="en-US" sz="1200" dirty="0">
                <a:hlinkClick r:id="rId6"/>
              </a:rPr>
              <a:t>http://</a:t>
            </a:r>
            <a:r>
              <a:rPr lang="en-US" sz="1200" dirty="0" smtClean="0">
                <a:hlinkClick r:id="rId6"/>
              </a:rPr>
              <a:t>www.ngfn.org/resources/food-hubs#section-10</a:t>
            </a:r>
            <a:r>
              <a:rPr lang="en-US" sz="1200" dirty="0" smtClean="0"/>
              <a:t> </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7941749"/>
      </p:ext>
    </p:extLst>
  </p:cSld>
  <p:clrMapOvr>
    <a:masterClrMapping/>
  </p:clrMapOvr>
  <p:transition spd="slow" advTm="124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Food </a:t>
            </a:r>
            <a:r>
              <a:rPr lang="en-US" dirty="0"/>
              <a:t>hubs as rural development </a:t>
            </a:r>
            <a:br>
              <a:rPr lang="en-US" dirty="0"/>
            </a:br>
            <a:endParaRPr lang="en-US" dirty="0"/>
          </a:p>
        </p:txBody>
      </p:sp>
      <p:sp>
        <p:nvSpPr>
          <p:cNvPr id="4" name="Content Placeholder 2"/>
          <p:cNvSpPr txBox="1">
            <a:spLocks/>
          </p:cNvSpPr>
          <p:nvPr/>
        </p:nvSpPr>
        <p:spPr>
          <a:xfrm>
            <a:off x="762000" y="1596413"/>
            <a:ext cx="8077200" cy="4423387"/>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Marketing </a:t>
            </a:r>
            <a:r>
              <a:rPr lang="en-US" dirty="0"/>
              <a:t>opportunities for rural food </a:t>
            </a:r>
            <a:r>
              <a:rPr lang="en-US" dirty="0" smtClean="0"/>
              <a:t>producers</a:t>
            </a:r>
          </a:p>
          <a:p>
            <a:r>
              <a:rPr lang="en-US" dirty="0" smtClean="0"/>
              <a:t>Lowering entry </a:t>
            </a:r>
            <a:r>
              <a:rPr lang="en-US" dirty="0"/>
              <a:t>barriers </a:t>
            </a:r>
            <a:endParaRPr lang="en-US" dirty="0" smtClean="0"/>
          </a:p>
          <a:p>
            <a:r>
              <a:rPr lang="en-US" dirty="0" smtClean="0"/>
              <a:t>Improving infrastructure</a:t>
            </a:r>
          </a:p>
          <a:p>
            <a:r>
              <a:rPr lang="en-US" dirty="0" smtClean="0"/>
              <a:t>Job creation</a:t>
            </a:r>
          </a:p>
          <a:p>
            <a:pPr lvl="3"/>
            <a:endParaRPr lang="en-US" sz="1000" u="sng"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2362200"/>
            <a:ext cx="3149600" cy="2362200"/>
          </a:xfrm>
          <a:prstGeom prst="rect">
            <a:avLst/>
          </a:prstGeom>
        </p:spPr>
      </p:pic>
      <p:sp>
        <p:nvSpPr>
          <p:cNvPr id="5" name="TextBox 4"/>
          <p:cNvSpPr txBox="1"/>
          <p:nvPr/>
        </p:nvSpPr>
        <p:spPr>
          <a:xfrm>
            <a:off x="5420486" y="4895848"/>
            <a:ext cx="3525773" cy="461665"/>
          </a:xfrm>
          <a:prstGeom prst="rect">
            <a:avLst/>
          </a:prstGeom>
          <a:noFill/>
        </p:spPr>
        <p:txBody>
          <a:bodyPr wrap="none" rtlCol="0">
            <a:spAutoFit/>
          </a:bodyPr>
          <a:lstStyle/>
          <a:p>
            <a:r>
              <a:rPr lang="en-US" sz="1200" dirty="0"/>
              <a:t>Donna </a:t>
            </a:r>
            <a:r>
              <a:rPr lang="en-US" sz="1200" dirty="0" smtClean="0"/>
              <a:t>O'Shaughnessy, South Pork Ranch, Chatsworth</a:t>
            </a:r>
          </a:p>
          <a:p>
            <a:r>
              <a:rPr lang="en-US" sz="1200" dirty="0" smtClean="0"/>
              <a:t>   </a:t>
            </a:r>
            <a:r>
              <a:rPr lang="en-US" sz="900" dirty="0" smtClean="0"/>
              <a:t>Photo by Sean </a:t>
            </a:r>
            <a:r>
              <a:rPr lang="en-US" sz="900" dirty="0"/>
              <a:t>Powers for Harvest Public Media</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0976302"/>
      </p:ext>
    </p:extLst>
  </p:cSld>
  <p:clrMapOvr>
    <a:masterClrMapping/>
  </p:clrMapOvr>
  <p:transition spd="slow" advTm="631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Local foods “buzz”</a:t>
            </a:r>
            <a:endParaRPr lang="en-US" dirty="0"/>
          </a:p>
        </p:txBody>
      </p:sp>
      <p:pic>
        <p:nvPicPr>
          <p:cNvPr id="6" name="Content Placeholder 5"/>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990600" y="1600200"/>
            <a:ext cx="3429000" cy="3105150"/>
          </a:xfrm>
        </p:spPr>
      </p:pic>
      <p:sp>
        <p:nvSpPr>
          <p:cNvPr id="4" name="Content Placeholder 3"/>
          <p:cNvSpPr>
            <a:spLocks noGrp="1"/>
          </p:cNvSpPr>
          <p:nvPr>
            <p:ph sz="half" idx="2"/>
          </p:nvPr>
        </p:nvSpPr>
        <p:spPr/>
        <p:txBody>
          <a:bodyPr/>
          <a:lstStyle/>
          <a:p>
            <a:r>
              <a:rPr lang="en-US" dirty="0"/>
              <a:t>Over the past </a:t>
            </a:r>
            <a:r>
              <a:rPr lang="en-US" dirty="0" smtClean="0"/>
              <a:t>10 years</a:t>
            </a:r>
            <a:r>
              <a:rPr lang="en-US" dirty="0"/>
              <a:t>, there has been </a:t>
            </a:r>
            <a:r>
              <a:rPr lang="en-US" dirty="0" smtClean="0"/>
              <a:t>a surge </a:t>
            </a:r>
            <a:r>
              <a:rPr lang="en-US" dirty="0"/>
              <a:t>in demand for locally produced </a:t>
            </a:r>
            <a:r>
              <a:rPr lang="en-US" dirty="0" smtClean="0"/>
              <a:t>foods</a:t>
            </a:r>
          </a:p>
          <a:p>
            <a:r>
              <a:rPr lang="en-US" dirty="0"/>
              <a:t>Social values </a:t>
            </a:r>
            <a:r>
              <a:rPr lang="en-US" dirty="0" smtClean="0"/>
              <a:t>motivate </a:t>
            </a:r>
            <a:r>
              <a:rPr lang="en-US" dirty="0"/>
              <a:t>consumer behavior</a:t>
            </a:r>
            <a:endParaRPr lang="en-US" dirty="0" smtClean="0"/>
          </a:p>
        </p:txBody>
      </p:sp>
      <p:sp>
        <p:nvSpPr>
          <p:cNvPr id="3" name="TextBox 2"/>
          <p:cNvSpPr txBox="1"/>
          <p:nvPr/>
        </p:nvSpPr>
        <p:spPr>
          <a:xfrm>
            <a:off x="762000" y="5867400"/>
            <a:ext cx="4958409" cy="261610"/>
          </a:xfrm>
          <a:prstGeom prst="rect">
            <a:avLst/>
          </a:prstGeom>
          <a:noFill/>
        </p:spPr>
        <p:txBody>
          <a:bodyPr wrap="none" rtlCol="0">
            <a:spAutoFit/>
          </a:bodyPr>
          <a:lstStyle/>
          <a:p>
            <a:r>
              <a:rPr lang="en-US" sz="1100" dirty="0" smtClean="0"/>
              <a:t>2014 National </a:t>
            </a:r>
            <a:r>
              <a:rPr lang="en-US" sz="1100" dirty="0"/>
              <a:t>Grocers Association SUPERMARKETGURU</a:t>
            </a:r>
            <a:r>
              <a:rPr lang="en-US" sz="1100" baseline="30000" dirty="0" smtClean="0"/>
              <a:t>©</a:t>
            </a:r>
            <a:r>
              <a:rPr lang="en-US" sz="1100" dirty="0" smtClean="0"/>
              <a:t> Consumer Survey Report </a:t>
            </a: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1504640"/>
      </p:ext>
    </p:extLst>
  </p:cSld>
  <p:clrMapOvr>
    <a:masterClrMapping/>
  </p:clrMapOvr>
  <p:transition spd="slow" advTm="713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2.xml><?xml version="1.0" encoding="utf-8"?>
<p:tagLst xmlns:a="http://schemas.openxmlformats.org/drawingml/2006/main" xmlns:r="http://schemas.openxmlformats.org/officeDocument/2006/relationships" xmlns:p="http://schemas.openxmlformats.org/presentationml/2006/main">
  <p:tag name="DVSECTIONID" val="Unk8vjtC9q0JAXtyxsX2O5"/>
  <p:tag name="TIMING" val="|9.5"/>
</p:tagLst>
</file>

<file path=ppt/tags/tag13.xml><?xml version="1.0" encoding="utf-8"?>
<p:tagLst xmlns:a="http://schemas.openxmlformats.org/drawingml/2006/main" xmlns:r="http://schemas.openxmlformats.org/officeDocument/2006/relationships" xmlns:p="http://schemas.openxmlformats.org/presentationml/2006/main">
  <p:tag name="DVSHAPEID" val="Rcuf4iZwLgLEPe9Eifdx3u"/>
</p:tagLst>
</file>

<file path=ppt/tags/tag14.xml><?xml version="1.0" encoding="utf-8"?>
<p:tagLst xmlns:a="http://schemas.openxmlformats.org/drawingml/2006/main" xmlns:r="http://schemas.openxmlformats.org/officeDocument/2006/relationships" xmlns:p="http://schemas.openxmlformats.org/presentationml/2006/main">
  <p:tag name="DVSHAPEID" val="uzParF19LzvJyR9qw266In"/>
</p:tagLst>
</file>

<file path=ppt/tags/tag15.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16.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17.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18.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19.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21.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22.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23.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24.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5.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6.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27.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28.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4027</Words>
  <Application>Microsoft Office PowerPoint</Application>
  <PresentationFormat>On-screen Show (4:3)</PresentationFormat>
  <Paragraphs>365</Paragraphs>
  <Slides>40</Slides>
  <Notes>40</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Cambria</vt:lpstr>
      <vt:lpstr>Georgia</vt:lpstr>
      <vt:lpstr>Times New Roman</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Aggregation and Food Hubs  </vt:lpstr>
      <vt:lpstr>Today’s Objectives </vt:lpstr>
      <vt:lpstr>Food Hubs: Issues &amp; Opportunities </vt:lpstr>
      <vt:lpstr>What is a “Food Hub”?</vt:lpstr>
      <vt:lpstr>Characteristics of a Regional  Food Hub</vt:lpstr>
      <vt:lpstr>Regional Food Hubs</vt:lpstr>
      <vt:lpstr> Food hubs as rural development  </vt:lpstr>
      <vt:lpstr>Local foods “buzz”</vt:lpstr>
      <vt:lpstr>“Everywhere” is a local market  </vt:lpstr>
      <vt:lpstr>  Food hub as a community entity  </vt:lpstr>
      <vt:lpstr>Regional food hubs are generally classified by either their….</vt:lpstr>
      <vt:lpstr>Functions of food hubs</vt:lpstr>
      <vt:lpstr>Market access for local foods</vt:lpstr>
      <vt:lpstr>Functions of Food Hubs  Market access for local foods </vt:lpstr>
      <vt:lpstr>Storage and Packaging</vt:lpstr>
      <vt:lpstr>Functions of Food Hubs   Storage and Packaging</vt:lpstr>
      <vt:lpstr>Information flow and sharing</vt:lpstr>
      <vt:lpstr>Functions of Food Hubs  Information flow and sharing </vt:lpstr>
      <vt:lpstr>Transportation and distribution</vt:lpstr>
      <vt:lpstr>Functions of Food Hubs  Transportation and distribution</vt:lpstr>
      <vt:lpstr>Brokerage services</vt:lpstr>
      <vt:lpstr>Functions of Food Hubs  Brokerage services</vt:lpstr>
      <vt:lpstr>Increasing market share</vt:lpstr>
      <vt:lpstr>Functions of Food Hubs  Increasing market share</vt:lpstr>
      <vt:lpstr>Maintaining a consumer-producer connection</vt:lpstr>
      <vt:lpstr>Functions of Food Hubs  Maintaining a consumer-producer connection</vt:lpstr>
      <vt:lpstr>Technical assistance and producer development</vt:lpstr>
      <vt:lpstr>Functions of Food Hubs  Technical assistance and producer development</vt:lpstr>
      <vt:lpstr>  Stewards of the Land </vt:lpstr>
      <vt:lpstr> Good Earth Food Alliance CSA</vt:lpstr>
      <vt:lpstr> Gourmet Gorilla, Inc.</vt:lpstr>
      <vt:lpstr>Putting this idea to work…</vt:lpstr>
      <vt:lpstr>Putting this idea to work…</vt:lpstr>
      <vt:lpstr>Summary</vt:lpstr>
      <vt:lpstr>Resources</vt:lpstr>
      <vt:lpstr>Resources</vt:lpstr>
      <vt:lpstr>Resources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2016-05-11T14:27:38Z</dcterms:modified>
</cp:coreProperties>
</file>