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5"/>
  </p:notesMasterIdLst>
  <p:handoutMasterIdLst>
    <p:handoutMasterId r:id="rId36"/>
  </p:handoutMasterIdLst>
  <p:sldIdLst>
    <p:sldId id="379" r:id="rId2"/>
    <p:sldId id="259" r:id="rId3"/>
    <p:sldId id="369" r:id="rId4"/>
    <p:sldId id="322" r:id="rId5"/>
    <p:sldId id="296" r:id="rId6"/>
    <p:sldId id="338" r:id="rId7"/>
    <p:sldId id="339" r:id="rId8"/>
    <p:sldId id="341" r:id="rId9"/>
    <p:sldId id="370" r:id="rId10"/>
    <p:sldId id="371" r:id="rId11"/>
    <p:sldId id="351" r:id="rId12"/>
    <p:sldId id="352" r:id="rId13"/>
    <p:sldId id="356" r:id="rId14"/>
    <p:sldId id="374" r:id="rId15"/>
    <p:sldId id="376" r:id="rId16"/>
    <p:sldId id="378" r:id="rId17"/>
    <p:sldId id="358" r:id="rId18"/>
    <p:sldId id="359" r:id="rId19"/>
    <p:sldId id="299" r:id="rId20"/>
    <p:sldId id="300" r:id="rId21"/>
    <p:sldId id="298" r:id="rId22"/>
    <p:sldId id="301" r:id="rId23"/>
    <p:sldId id="302" r:id="rId24"/>
    <p:sldId id="303" r:id="rId25"/>
    <p:sldId id="305" r:id="rId26"/>
    <p:sldId id="307" r:id="rId27"/>
    <p:sldId id="318" r:id="rId28"/>
    <p:sldId id="319" r:id="rId29"/>
    <p:sldId id="361" r:id="rId30"/>
    <p:sldId id="366" r:id="rId31"/>
    <p:sldId id="367" r:id="rId32"/>
    <p:sldId id="268" r:id="rId33"/>
    <p:sldId id="380" r:id="rId34"/>
  </p:sldIdLst>
  <p:sldSz cx="9144000" cy="6858000" type="screen4x3"/>
  <p:notesSz cx="6858000" cy="9236075"/>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9ED6"/>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57380" autoAdjust="0"/>
  </p:normalViewPr>
  <p:slideViewPr>
    <p:cSldViewPr>
      <p:cViewPr varScale="1">
        <p:scale>
          <a:sx n="48" d="100"/>
          <a:sy n="48" d="100"/>
        </p:scale>
        <p:origin x="1157"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notesViewPr>
    <p:cSldViewPr>
      <p:cViewPr varScale="1">
        <p:scale>
          <a:sx n="63" d="100"/>
          <a:sy n="63" d="100"/>
        </p:scale>
        <p:origin x="-1656" y="-202"/>
      </p:cViewPr>
      <p:guideLst>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2120"/>
          </a:xfrm>
          <a:prstGeom prst="rect">
            <a:avLst/>
          </a:prstGeom>
        </p:spPr>
        <p:txBody>
          <a:bodyPr vert="horz" lIns="91956" tIns="45979" rIns="91956" bIns="45979" rtlCol="0"/>
          <a:lstStyle>
            <a:lvl1pPr algn="l" fontAlgn="auto">
              <a:spcBef>
                <a:spcPts val="0"/>
              </a:spcBef>
              <a:spcAft>
                <a:spcPts val="0"/>
              </a:spcAft>
              <a:defRPr sz="1200" dirty="0">
                <a:latin typeface="+mn-lt"/>
                <a:cs typeface="+mn-cs"/>
              </a:defRPr>
            </a:lvl1pPr>
          </a:lstStyle>
          <a:p>
            <a:pPr>
              <a:defRPr/>
            </a:pPr>
            <a:r>
              <a:rPr lang="en-US" dirty="0"/>
              <a:t>Preparing a New Generation of </a:t>
            </a:r>
          </a:p>
          <a:p>
            <a:pPr>
              <a:defRPr/>
            </a:pPr>
            <a:r>
              <a:rPr lang="en-US" dirty="0"/>
              <a:t>Fruit and Vegetable Farmers</a:t>
            </a:r>
          </a:p>
          <a:p>
            <a:pPr>
              <a:defRPr/>
            </a:pPr>
            <a:endParaRPr lang="en-US" dirty="0"/>
          </a:p>
        </p:txBody>
      </p:sp>
      <p:sp>
        <p:nvSpPr>
          <p:cNvPr id="3" name="Date Placeholder 2"/>
          <p:cNvSpPr>
            <a:spLocks noGrp="1"/>
          </p:cNvSpPr>
          <p:nvPr>
            <p:ph type="dt" sz="quarter" idx="1"/>
          </p:nvPr>
        </p:nvSpPr>
        <p:spPr>
          <a:xfrm>
            <a:off x="3884027" y="0"/>
            <a:ext cx="2972421" cy="462120"/>
          </a:xfrm>
          <a:prstGeom prst="rect">
            <a:avLst/>
          </a:prstGeom>
        </p:spPr>
        <p:txBody>
          <a:bodyPr vert="horz" lIns="91956" tIns="45979" rIns="91956" bIns="45979" rtlCol="0"/>
          <a:lstStyle>
            <a:lvl1pPr algn="r" fontAlgn="auto">
              <a:spcBef>
                <a:spcPts val="0"/>
              </a:spcBef>
              <a:spcAft>
                <a:spcPts val="0"/>
              </a:spcAft>
              <a:defRPr sz="1200" smtClean="0">
                <a:latin typeface="+mn-lt"/>
                <a:cs typeface="+mn-cs"/>
              </a:defRPr>
            </a:lvl1pPr>
          </a:lstStyle>
          <a:p>
            <a:pPr>
              <a:defRPr/>
            </a:pPr>
            <a:r>
              <a:rPr lang="en-US" dirty="0" smtClean="0"/>
              <a:t>December  2014</a:t>
            </a:r>
            <a:endParaRPr lang="en-US" dirty="0"/>
          </a:p>
        </p:txBody>
      </p:sp>
      <p:sp>
        <p:nvSpPr>
          <p:cNvPr id="4" name="Footer Placeholder 3"/>
          <p:cNvSpPr>
            <a:spLocks noGrp="1"/>
          </p:cNvSpPr>
          <p:nvPr>
            <p:ph type="ftr" sz="quarter" idx="2"/>
          </p:nvPr>
        </p:nvSpPr>
        <p:spPr>
          <a:xfrm>
            <a:off x="1" y="8772378"/>
            <a:ext cx="2972421" cy="462120"/>
          </a:xfrm>
          <a:prstGeom prst="rect">
            <a:avLst/>
          </a:prstGeom>
        </p:spPr>
        <p:txBody>
          <a:bodyPr vert="horz" lIns="91956" tIns="45979" rIns="91956" bIns="45979" rtlCol="0" anchor="b"/>
          <a:lstStyle>
            <a:lvl1pPr algn="l" fontAlgn="auto">
              <a:spcBef>
                <a:spcPts val="0"/>
              </a:spcBef>
              <a:spcAft>
                <a:spcPts val="0"/>
              </a:spcAft>
              <a:defRPr sz="1200" dirty="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884027" y="8772378"/>
            <a:ext cx="2972421" cy="462120"/>
          </a:xfrm>
          <a:prstGeom prst="rect">
            <a:avLst/>
          </a:prstGeom>
        </p:spPr>
        <p:txBody>
          <a:bodyPr vert="horz" lIns="91956" tIns="45979" rIns="91956" bIns="45979" rtlCol="0" anchor="b"/>
          <a:lstStyle>
            <a:lvl1pPr algn="r" fontAlgn="auto">
              <a:spcBef>
                <a:spcPts val="0"/>
              </a:spcBef>
              <a:spcAft>
                <a:spcPts val="0"/>
              </a:spcAft>
              <a:defRPr sz="1200" smtClean="0">
                <a:latin typeface="+mn-lt"/>
                <a:cs typeface="+mn-cs"/>
              </a:defRPr>
            </a:lvl1pPr>
          </a:lstStyle>
          <a:p>
            <a:pPr>
              <a:defRPr/>
            </a:pPr>
            <a:fld id="{9EEB9B99-A164-4F27-B59B-584F2476BB76}" type="slidenum">
              <a:rPr lang="en-US"/>
              <a:pPr>
                <a:defRPr/>
              </a:pPr>
              <a:t>‹#›</a:t>
            </a:fld>
            <a:endParaRPr lang="en-US" dirty="0"/>
          </a:p>
        </p:txBody>
      </p:sp>
    </p:spTree>
    <p:extLst>
      <p:ext uri="{BB962C8B-B14F-4D97-AF65-F5344CB8AC3E}">
        <p14:creationId xmlns:p14="http://schemas.microsoft.com/office/powerpoint/2010/main" val="2427668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2120"/>
          </a:xfrm>
          <a:prstGeom prst="rect">
            <a:avLst/>
          </a:prstGeom>
        </p:spPr>
        <p:txBody>
          <a:bodyPr vert="horz" lIns="91956" tIns="45979" rIns="91956" bIns="45979" rtlCol="0"/>
          <a:lstStyle>
            <a:lvl1pPr algn="l" fontAlgn="auto">
              <a:spcBef>
                <a:spcPts val="0"/>
              </a:spcBef>
              <a:spcAft>
                <a:spcPts val="0"/>
              </a:spcAft>
              <a:defRPr sz="1200" dirty="0">
                <a:latin typeface="+mn-lt"/>
                <a:cs typeface="+mn-cs"/>
              </a:defRPr>
            </a:lvl1pPr>
          </a:lstStyle>
          <a:p>
            <a:pPr>
              <a:defRPr/>
            </a:pPr>
            <a:endParaRPr lang="en-US"/>
          </a:p>
        </p:txBody>
      </p:sp>
      <p:sp>
        <p:nvSpPr>
          <p:cNvPr id="3" name="Date Placeholder 2"/>
          <p:cNvSpPr>
            <a:spLocks noGrp="1"/>
          </p:cNvSpPr>
          <p:nvPr>
            <p:ph type="dt" idx="1"/>
          </p:nvPr>
        </p:nvSpPr>
        <p:spPr>
          <a:xfrm>
            <a:off x="3884027" y="0"/>
            <a:ext cx="2972421" cy="462120"/>
          </a:xfrm>
          <a:prstGeom prst="rect">
            <a:avLst/>
          </a:prstGeom>
        </p:spPr>
        <p:txBody>
          <a:bodyPr vert="horz" lIns="91956" tIns="45979" rIns="91956" bIns="45979" rtlCol="0"/>
          <a:lstStyle>
            <a:lvl1pPr algn="r" fontAlgn="auto">
              <a:spcBef>
                <a:spcPts val="0"/>
              </a:spcBef>
              <a:spcAft>
                <a:spcPts val="0"/>
              </a:spcAft>
              <a:defRPr sz="1200" smtClean="0">
                <a:latin typeface="+mn-lt"/>
                <a:cs typeface="+mn-cs"/>
              </a:defRPr>
            </a:lvl1pPr>
          </a:lstStyle>
          <a:p>
            <a:pPr>
              <a:defRPr/>
            </a:pPr>
            <a:fld id="{3786EDC0-AA4B-4BB8-815E-10172038C330}" type="datetimeFigureOut">
              <a:rPr lang="en-US"/>
              <a:pPr>
                <a:defRPr/>
              </a:pPr>
              <a:t>5/9/2016</a:t>
            </a:fld>
            <a:endParaRPr lang="en-US" dirty="0"/>
          </a:p>
        </p:txBody>
      </p:sp>
      <p:sp>
        <p:nvSpPr>
          <p:cNvPr id="4" name="Slide Image Placeholder 3"/>
          <p:cNvSpPr>
            <a:spLocks noGrp="1" noRot="1" noChangeAspect="1"/>
          </p:cNvSpPr>
          <p:nvPr>
            <p:ph type="sldImg" idx="2"/>
          </p:nvPr>
        </p:nvSpPr>
        <p:spPr>
          <a:xfrm>
            <a:off x="1120775" y="692150"/>
            <a:ext cx="4616450" cy="3463925"/>
          </a:xfrm>
          <a:prstGeom prst="rect">
            <a:avLst/>
          </a:prstGeom>
          <a:noFill/>
          <a:ln w="12700">
            <a:solidFill>
              <a:prstClr val="black"/>
            </a:solidFill>
          </a:ln>
        </p:spPr>
        <p:txBody>
          <a:bodyPr vert="horz" lIns="91956" tIns="45979" rIns="91956" bIns="45979" rtlCol="0" anchor="ctr"/>
          <a:lstStyle/>
          <a:p>
            <a:pPr lvl="0"/>
            <a:endParaRPr lang="en-US" noProof="0" dirty="0"/>
          </a:p>
        </p:txBody>
      </p:sp>
      <p:sp>
        <p:nvSpPr>
          <p:cNvPr id="5" name="Notes Placeholder 4"/>
          <p:cNvSpPr>
            <a:spLocks noGrp="1"/>
          </p:cNvSpPr>
          <p:nvPr>
            <p:ph type="body" sz="quarter" idx="3"/>
          </p:nvPr>
        </p:nvSpPr>
        <p:spPr>
          <a:xfrm>
            <a:off x="686421" y="4387767"/>
            <a:ext cx="5485158" cy="4155919"/>
          </a:xfrm>
          <a:prstGeom prst="rect">
            <a:avLst/>
          </a:prstGeom>
        </p:spPr>
        <p:txBody>
          <a:bodyPr vert="horz" lIns="91956" tIns="45979" rIns="91956" bIns="4597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772378"/>
            <a:ext cx="2972421" cy="462120"/>
          </a:xfrm>
          <a:prstGeom prst="rect">
            <a:avLst/>
          </a:prstGeom>
        </p:spPr>
        <p:txBody>
          <a:bodyPr vert="horz" lIns="91956" tIns="45979" rIns="91956" bIns="45979" rtlCol="0" anchor="b"/>
          <a:lstStyle>
            <a:lvl1pPr algn="l" fontAlgn="auto">
              <a:spcBef>
                <a:spcPts val="0"/>
              </a:spcBef>
              <a:spcAft>
                <a:spcPts val="0"/>
              </a:spcAft>
              <a:defRPr sz="1200" dirty="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027" y="8772378"/>
            <a:ext cx="2972421" cy="462120"/>
          </a:xfrm>
          <a:prstGeom prst="rect">
            <a:avLst/>
          </a:prstGeom>
        </p:spPr>
        <p:txBody>
          <a:bodyPr vert="horz" lIns="91956" tIns="45979" rIns="91956" bIns="45979" rtlCol="0" anchor="b"/>
          <a:lstStyle>
            <a:lvl1pPr algn="r" fontAlgn="auto">
              <a:spcBef>
                <a:spcPts val="0"/>
              </a:spcBef>
              <a:spcAft>
                <a:spcPts val="0"/>
              </a:spcAft>
              <a:defRPr sz="1200" smtClean="0">
                <a:latin typeface="+mn-lt"/>
                <a:cs typeface="+mn-cs"/>
              </a:defRPr>
            </a:lvl1pPr>
          </a:lstStyle>
          <a:p>
            <a:pPr>
              <a:defRPr/>
            </a:pPr>
            <a:fld id="{01581401-BA27-4941-98B6-A74FDD704627}" type="slidenum">
              <a:rPr lang="en-US"/>
              <a:pPr>
                <a:defRPr/>
              </a:pPr>
              <a:t>‹#›</a:t>
            </a:fld>
            <a:endParaRPr lang="en-US" dirty="0"/>
          </a:p>
        </p:txBody>
      </p:sp>
    </p:spTree>
    <p:extLst>
      <p:ext uri="{BB962C8B-B14F-4D97-AF65-F5344CB8AC3E}">
        <p14:creationId xmlns:p14="http://schemas.microsoft.com/office/powerpoint/2010/main" val="336996505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2382097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Developing a business plan helps you determine</a:t>
            </a:r>
            <a:r>
              <a:rPr lang="en-US" baseline="0" dirty="0" smtClean="0"/>
              <a:t> where you are making money and where you are losing money.  Knowing that helps you focus on profitable crops and stop growing less profitable crops.  </a:t>
            </a:r>
            <a:endParaRPr lang="en-US" dirty="0"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7D6C239-55B9-417F-94B4-0DD65D145ECB}" type="slidenum">
              <a:rPr lang="en-US"/>
              <a:pPr fontAlgn="base">
                <a:spcBef>
                  <a:spcPct val="0"/>
                </a:spcBef>
                <a:spcAft>
                  <a:spcPct val="0"/>
                </a:spcAft>
              </a:pPr>
              <a:t>10</a:t>
            </a:fld>
            <a:endParaRPr lang="en-US"/>
          </a:p>
        </p:txBody>
      </p:sp>
    </p:spTree>
    <p:extLst>
      <p:ext uri="{BB962C8B-B14F-4D97-AF65-F5344CB8AC3E}">
        <p14:creationId xmlns:p14="http://schemas.microsoft.com/office/powerpoint/2010/main" val="40862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farm for years thinking you are doing the best you can, but without a detailed business plan you have no way of knowing what the best approach is.</a:t>
            </a:r>
            <a:endParaRPr lang="en-US" dirty="0"/>
          </a:p>
        </p:txBody>
      </p:sp>
      <p:sp>
        <p:nvSpPr>
          <p:cNvPr id="4" name="Slide Number Placeholder 3"/>
          <p:cNvSpPr>
            <a:spLocks noGrp="1"/>
          </p:cNvSpPr>
          <p:nvPr>
            <p:ph type="sldNum" sz="quarter" idx="10"/>
          </p:nvPr>
        </p:nvSpPr>
        <p:spPr/>
        <p:txBody>
          <a:bodyPr/>
          <a:lstStyle/>
          <a:p>
            <a:pPr>
              <a:defRPr/>
            </a:pPr>
            <a:fld id="{01581401-BA27-4941-98B6-A74FDD704627}" type="slidenum">
              <a:rPr lang="en-US" smtClean="0"/>
              <a:pPr>
                <a:defRPr/>
              </a:pPr>
              <a:t>11</a:t>
            </a:fld>
            <a:endParaRPr lang="en-US" dirty="0"/>
          </a:p>
        </p:txBody>
      </p:sp>
    </p:spTree>
    <p:extLst>
      <p:ext uri="{BB962C8B-B14F-4D97-AF65-F5344CB8AC3E}">
        <p14:creationId xmlns:p14="http://schemas.microsoft.com/office/powerpoint/2010/main" val="868256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Business planning is a tool that you can use to continually evaluate your farm.</a:t>
            </a:r>
            <a:endParaRPr lang="en-US" dirty="0"/>
          </a:p>
        </p:txBody>
      </p:sp>
      <p:sp>
        <p:nvSpPr>
          <p:cNvPr id="4" name="Slide Number Placeholder 3"/>
          <p:cNvSpPr>
            <a:spLocks noGrp="1"/>
          </p:cNvSpPr>
          <p:nvPr>
            <p:ph type="sldNum" sz="quarter" idx="10"/>
          </p:nvPr>
        </p:nvSpPr>
        <p:spPr/>
        <p:txBody>
          <a:bodyPr/>
          <a:lstStyle/>
          <a:p>
            <a:pPr>
              <a:defRPr/>
            </a:pPr>
            <a:fld id="{01581401-BA27-4941-98B6-A74FDD704627}" type="slidenum">
              <a:rPr lang="en-US" smtClean="0"/>
              <a:pPr>
                <a:defRPr/>
              </a:pPr>
              <a:t>12</a:t>
            </a:fld>
            <a:endParaRPr lang="en-US" dirty="0"/>
          </a:p>
        </p:txBody>
      </p:sp>
    </p:spTree>
    <p:extLst>
      <p:ext uri="{BB962C8B-B14F-4D97-AF65-F5344CB8AC3E}">
        <p14:creationId xmlns:p14="http://schemas.microsoft.com/office/powerpoint/2010/main" val="1399518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Every farm needs a skilled</a:t>
            </a:r>
            <a:r>
              <a:rPr lang="en-US" baseline="0" dirty="0" smtClean="0"/>
              <a:t> person to manage production, marketing, and employees.  It does not have to be one person, but you do need a person to cover all of these aspects of running your business.</a:t>
            </a:r>
            <a:endParaRPr lang="en-US" dirty="0"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5D41F90-F0A6-4CAB-92EC-06846D71DBD9}" type="slidenum">
              <a:rPr lang="en-US"/>
              <a:pPr fontAlgn="base">
                <a:spcBef>
                  <a:spcPct val="0"/>
                </a:spcBef>
                <a:spcAft>
                  <a:spcPct val="0"/>
                </a:spcAft>
              </a:pPr>
              <a:t>13</a:t>
            </a:fld>
            <a:endParaRPr lang="en-US"/>
          </a:p>
        </p:txBody>
      </p:sp>
    </p:spTree>
    <p:extLst>
      <p:ext uri="{BB962C8B-B14F-4D97-AF65-F5344CB8AC3E}">
        <p14:creationId xmlns:p14="http://schemas.microsoft.com/office/powerpoint/2010/main" val="3239551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This used hay rake cost $400.  It works well for managing small hayfields 3-4 times a year.</a:t>
            </a: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3FCB4EB-E4F8-4086-A7B8-5D50C55C0B5E}" type="slidenum">
              <a:rPr lang="en-US"/>
              <a:pPr fontAlgn="base">
                <a:spcBef>
                  <a:spcPct val="0"/>
                </a:spcBef>
                <a:spcAft>
                  <a:spcPct val="0"/>
                </a:spcAft>
              </a:pPr>
              <a:t>14</a:t>
            </a:fld>
            <a:endParaRPr lang="en-US"/>
          </a:p>
        </p:txBody>
      </p:sp>
    </p:spTree>
    <p:extLst>
      <p:ext uri="{BB962C8B-B14F-4D97-AF65-F5344CB8AC3E}">
        <p14:creationId xmlns:p14="http://schemas.microsoft.com/office/powerpoint/2010/main" val="273239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Buying used equipment helps keep your expenses low.  A lot of used equipment will be from large scale farms.  A little modification can convert a large implement into a small one suitable for use on market farms.</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EE3406B-CE0A-4E99-934B-505AD836972F}" type="slidenum">
              <a:rPr lang="en-US"/>
              <a:pPr fontAlgn="base">
                <a:spcBef>
                  <a:spcPct val="0"/>
                </a:spcBef>
                <a:spcAft>
                  <a:spcPct val="0"/>
                </a:spcAft>
              </a:pPr>
              <a:t>15</a:t>
            </a:fld>
            <a:endParaRPr lang="en-US"/>
          </a:p>
        </p:txBody>
      </p:sp>
    </p:spTree>
    <p:extLst>
      <p:ext uri="{BB962C8B-B14F-4D97-AF65-F5344CB8AC3E}">
        <p14:creationId xmlns:p14="http://schemas.microsoft.com/office/powerpoint/2010/main" val="2704857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Basket weeders are hard to find used and cost around $3,000 new, but they are a unique and efficient way to cultivate vegetables.  This picture shows a basket weeder belly mounted on a cultivating tractor.  That is an ideal set up, because it lets you see the cultivator in action and allows you to get as close as possible to the crop.</a:t>
            </a: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A308AC5-5D1E-4A0A-8C8A-0E873CB5407E}" type="slidenum">
              <a:rPr lang="en-US"/>
              <a:pPr fontAlgn="base">
                <a:spcBef>
                  <a:spcPct val="0"/>
                </a:spcBef>
                <a:spcAft>
                  <a:spcPct val="0"/>
                </a:spcAft>
              </a:pPr>
              <a:t>16</a:t>
            </a:fld>
            <a:endParaRPr lang="en-US"/>
          </a:p>
        </p:txBody>
      </p:sp>
    </p:spTree>
    <p:extLst>
      <p:ext uri="{BB962C8B-B14F-4D97-AF65-F5344CB8AC3E}">
        <p14:creationId xmlns:p14="http://schemas.microsoft.com/office/powerpoint/2010/main" val="938266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with the basics and build your plan over time.  It can be easy</a:t>
            </a:r>
            <a:r>
              <a:rPr lang="en-US" baseline="0" dirty="0" smtClean="0"/>
              <a:t> to get overwhelmed with all the details.</a:t>
            </a:r>
            <a:endParaRPr lang="en-US" dirty="0"/>
          </a:p>
        </p:txBody>
      </p:sp>
      <p:sp>
        <p:nvSpPr>
          <p:cNvPr id="4" name="Slide Number Placeholder 3"/>
          <p:cNvSpPr>
            <a:spLocks noGrp="1"/>
          </p:cNvSpPr>
          <p:nvPr>
            <p:ph type="sldNum" sz="quarter" idx="10"/>
          </p:nvPr>
        </p:nvSpPr>
        <p:spPr/>
        <p:txBody>
          <a:bodyPr/>
          <a:lstStyle/>
          <a:p>
            <a:pPr>
              <a:defRPr/>
            </a:pPr>
            <a:fld id="{01581401-BA27-4941-98B6-A74FDD704627}" type="slidenum">
              <a:rPr lang="en-US" smtClean="0"/>
              <a:pPr>
                <a:defRPr/>
              </a:pPr>
              <a:t>17</a:t>
            </a:fld>
            <a:endParaRPr lang="en-US" dirty="0"/>
          </a:p>
        </p:txBody>
      </p:sp>
    </p:spTree>
    <p:extLst>
      <p:ext uri="{BB962C8B-B14F-4D97-AF65-F5344CB8AC3E}">
        <p14:creationId xmlns:p14="http://schemas.microsoft.com/office/powerpoint/2010/main" val="1820351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People often underestimate their expenses.  Some farmers expenses end up being twice what they estimated.  The Miscellaneous category is often much larger than anticipated.</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36B973E-AAD0-4235-9AF3-8627472DABEB}" type="slidenum">
              <a:rPr lang="en-US"/>
              <a:pPr fontAlgn="base">
                <a:spcBef>
                  <a:spcPct val="0"/>
                </a:spcBef>
                <a:spcAft>
                  <a:spcPct val="0"/>
                </a:spcAft>
              </a:pPr>
              <a:t>18</a:t>
            </a:fld>
            <a:endParaRPr lang="en-US"/>
          </a:p>
        </p:txBody>
      </p:sp>
    </p:spTree>
    <p:extLst>
      <p:ext uri="{BB962C8B-B14F-4D97-AF65-F5344CB8AC3E}">
        <p14:creationId xmlns:p14="http://schemas.microsoft.com/office/powerpoint/2010/main" val="1045709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C1AD1B9-A6AD-43D4-B316-6C9452A604FB}" type="slidenum">
              <a:rPr lang="en-US">
                <a:latin typeface="Arial" charset="0"/>
              </a:rPr>
              <a:pPr fontAlgn="base">
                <a:spcBef>
                  <a:spcPct val="0"/>
                </a:spcBef>
                <a:spcAft>
                  <a:spcPct val="0"/>
                </a:spcAft>
              </a:pPr>
              <a:t>19</a:t>
            </a:fld>
            <a:endParaRPr lang="en-US">
              <a:latin typeface="Arial"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A powerful pressure washer makes cleaning crates and other equipment much easier and quicker.  A large up front investment can pay for itself quickly with labor savings.  </a:t>
            </a:r>
          </a:p>
          <a:p>
            <a:pPr>
              <a:spcBef>
                <a:spcPct val="0"/>
              </a:spcBef>
            </a:pPr>
            <a:r>
              <a:rPr lang="en-US" dirty="0" smtClean="0"/>
              <a:t>Never underestimate the cumulative impact of small improvements in a variety of practices on your farm.  They add up to real improvements.</a:t>
            </a:r>
          </a:p>
          <a:p>
            <a:pPr>
              <a:spcBef>
                <a:spcPct val="0"/>
              </a:spcBef>
            </a:pPr>
            <a:r>
              <a:rPr lang="en-US" dirty="0" smtClean="0"/>
              <a:t>Harvesting spinach with two hands rather than a knife is one example that helped my crew pick more spinach in less time.</a:t>
            </a:r>
          </a:p>
          <a:p>
            <a:pPr>
              <a:spcBef>
                <a:spcPct val="0"/>
              </a:spcBef>
            </a:pPr>
            <a:r>
              <a:rPr lang="en-US" dirty="0" smtClean="0"/>
              <a:t>Planning ahead, giving clear instructions to your employees, keeping tools in the optimum location, designing your pack shed for efficient movement of your produce are all examples of ways you can improve efficiency.</a:t>
            </a:r>
          </a:p>
          <a:p>
            <a:pPr>
              <a:spcBef>
                <a:spcPct val="0"/>
              </a:spcBef>
            </a:pPr>
            <a:endParaRPr lang="en-US" dirty="0" smtClean="0"/>
          </a:p>
          <a:p>
            <a:pPr>
              <a:spcBef>
                <a:spcPct val="0"/>
              </a:spcBef>
            </a:pPr>
            <a:endParaRPr lang="en-US" dirty="0" smtClean="0"/>
          </a:p>
        </p:txBody>
      </p:sp>
    </p:spTree>
    <p:extLst>
      <p:ext uri="{BB962C8B-B14F-4D97-AF65-F5344CB8AC3E}">
        <p14:creationId xmlns:p14="http://schemas.microsoft.com/office/powerpoint/2010/main" val="1726508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8088">
              <a:spcBef>
                <a:spcPct val="0"/>
              </a:spcBef>
            </a:pPr>
            <a:r>
              <a:rPr lang="en-US" dirty="0" smtClean="0"/>
              <a:t>You need to develop a strategy or plan before yo</a:t>
            </a:r>
            <a:r>
              <a:rPr lang="en-US" baseline="0" dirty="0" smtClean="0"/>
              <a:t>u start to farm.  This presentation will show you how to begin </a:t>
            </a:r>
            <a:r>
              <a:rPr lang="en-US" baseline="0" smtClean="0"/>
              <a:t>that process.</a:t>
            </a:r>
            <a:endParaRPr lang="en-US" dirty="0" smtClean="0"/>
          </a:p>
          <a:p>
            <a:pPr defTabSz="918088">
              <a:spcBef>
                <a:spcPct val="0"/>
              </a:spcBef>
            </a:pPr>
            <a:endParaRPr lang="en-US" dirty="0" smtClean="0"/>
          </a:p>
          <a:p>
            <a:pPr defTabSz="918088">
              <a:spcBef>
                <a:spcPct val="0"/>
              </a:spcBef>
            </a:pPr>
            <a:endParaRPr lang="en-US" dirty="0" smtClean="0"/>
          </a:p>
          <a:p>
            <a:pPr defTabSz="918088">
              <a:spcBef>
                <a:spcPct val="0"/>
              </a:spcBef>
            </a:pPr>
            <a:endParaRPr 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3274F47-1069-4D0C-B415-C301BB6ECAE4}" type="slidenum">
              <a:rPr lang="en-US"/>
              <a:pPr fontAlgn="base">
                <a:spcBef>
                  <a:spcPct val="0"/>
                </a:spcBef>
                <a:spcAft>
                  <a:spcPct val="0"/>
                </a:spcAft>
              </a:pPr>
              <a:t>2</a:t>
            </a:fld>
            <a:endParaRPr lang="en-US"/>
          </a:p>
        </p:txBody>
      </p:sp>
    </p:spTree>
    <p:extLst>
      <p:ext uri="{BB962C8B-B14F-4D97-AF65-F5344CB8AC3E}">
        <p14:creationId xmlns:p14="http://schemas.microsoft.com/office/powerpoint/2010/main" val="903712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74D7FE3-808E-43D9-AAB2-466BB610A186}" type="slidenum">
              <a:rPr lang="en-US">
                <a:latin typeface="Arial" charset="0"/>
              </a:rPr>
              <a:pPr fontAlgn="base">
                <a:spcBef>
                  <a:spcPct val="0"/>
                </a:spcBef>
                <a:spcAft>
                  <a:spcPct val="0"/>
                </a:spcAft>
              </a:pPr>
              <a:t>20</a:t>
            </a:fld>
            <a:endParaRPr lang="en-US">
              <a:latin typeface="Arial" charset="0"/>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Color coded clip boards with the days plan of work written up and discussed with all employees at the beginning of the day.  A well organized stainless steel workspace in the packing shed helps facilitate an efficient washing and packing operation.</a:t>
            </a:r>
          </a:p>
          <a:p>
            <a:pPr>
              <a:spcBef>
                <a:spcPct val="0"/>
              </a:spcBef>
            </a:pPr>
            <a:r>
              <a:rPr lang="en-US" smtClean="0"/>
              <a:t>Learn how to make nature work for you by using sunlight, cover crops, compost, beneficial insects, etc.  Search for elegant solutions that build resilience into your systems.</a:t>
            </a:r>
          </a:p>
        </p:txBody>
      </p:sp>
    </p:spTree>
    <p:extLst>
      <p:ext uri="{BB962C8B-B14F-4D97-AF65-F5344CB8AC3E}">
        <p14:creationId xmlns:p14="http://schemas.microsoft.com/office/powerpoint/2010/main" val="2698387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D3AD942-DA0B-4B28-A20E-D14F8088DCBB}" type="slidenum">
              <a:rPr lang="en-US">
                <a:latin typeface="Arial" charset="0"/>
              </a:rPr>
              <a:pPr fontAlgn="base">
                <a:spcBef>
                  <a:spcPct val="0"/>
                </a:spcBef>
                <a:spcAft>
                  <a:spcPct val="0"/>
                </a:spcAft>
              </a:pPr>
              <a:t>21</a:t>
            </a:fld>
            <a:endParaRPr lang="en-US">
              <a:latin typeface="Arial" charset="0"/>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Finding a diversity of marketing outlets that allow you to sell a sufficient volume of produce at reasonable prices is the key to success.  The ideal is to have a mix of retail and wholesale channels for you product.</a:t>
            </a:r>
          </a:p>
        </p:txBody>
      </p:sp>
    </p:spTree>
    <p:extLst>
      <p:ext uri="{BB962C8B-B14F-4D97-AF65-F5344CB8AC3E}">
        <p14:creationId xmlns:p14="http://schemas.microsoft.com/office/powerpoint/2010/main" val="2539491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A932675-BF4C-4612-B5BD-12A1464C7C72}" type="slidenum">
              <a:rPr lang="en-US">
                <a:latin typeface="Arial" charset="0"/>
              </a:rPr>
              <a:pPr fontAlgn="base">
                <a:spcBef>
                  <a:spcPct val="0"/>
                </a:spcBef>
                <a:spcAft>
                  <a:spcPct val="0"/>
                </a:spcAft>
              </a:pPr>
              <a:t>22</a:t>
            </a:fld>
            <a:endParaRPr lang="en-US">
              <a:latin typeface="Arial"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Gross income per acre varies from $2,000 to $25,000 depending on what you grow, how efficiently you manage your farm and what your marketing outlets are.  An average figure of $12,000 per acre for gross income is a reasonable place to start for the purposes of planning.  Once you generate your own numbers then you can work with them.</a:t>
            </a:r>
          </a:p>
          <a:p>
            <a:pPr>
              <a:spcBef>
                <a:spcPct val="0"/>
              </a:spcBef>
            </a:pPr>
            <a:endParaRPr lang="en-US" smtClean="0"/>
          </a:p>
          <a:p>
            <a:pPr>
              <a:spcBef>
                <a:spcPct val="0"/>
              </a:spcBef>
            </a:pPr>
            <a:r>
              <a:rPr lang="en-US" smtClean="0"/>
              <a:t>Net income is typically 30-40% of gross.</a:t>
            </a:r>
          </a:p>
        </p:txBody>
      </p:sp>
    </p:spTree>
    <p:extLst>
      <p:ext uri="{BB962C8B-B14F-4D97-AF65-F5344CB8AC3E}">
        <p14:creationId xmlns:p14="http://schemas.microsoft.com/office/powerpoint/2010/main" val="1721606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E9F360E-19E0-4ACB-BDFC-6F5A7A3C7446}" type="slidenum">
              <a:rPr lang="en-US">
                <a:latin typeface="Arial" charset="0"/>
              </a:rPr>
              <a:pPr fontAlgn="base">
                <a:spcBef>
                  <a:spcPct val="0"/>
                </a:spcBef>
                <a:spcAft>
                  <a:spcPct val="0"/>
                </a:spcAft>
              </a:pPr>
              <a:t>23</a:t>
            </a:fld>
            <a:endParaRPr lang="en-US">
              <a:latin typeface="Arial" charset="0"/>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This simple chart can be written down on paper or typed into a spreadsheet.  Two crops are listed to show examples of volume and pricing.  Most farms will have a list of 10-30 different crops included in this chart.  The other column represents unplanned outlets like special events, weddings, etc.</a:t>
            </a:r>
          </a:p>
          <a:p>
            <a:pPr>
              <a:spcBef>
                <a:spcPct val="0"/>
              </a:spcBef>
            </a:pPr>
            <a:endParaRPr lang="en-US" smtClean="0"/>
          </a:p>
        </p:txBody>
      </p:sp>
    </p:spTree>
    <p:extLst>
      <p:ext uri="{BB962C8B-B14F-4D97-AF65-F5344CB8AC3E}">
        <p14:creationId xmlns:p14="http://schemas.microsoft.com/office/powerpoint/2010/main" val="4134231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0352D98-90C5-4D22-819F-6006B504ADDA}" type="slidenum">
              <a:rPr lang="en-US">
                <a:latin typeface="Arial" charset="0"/>
              </a:rPr>
              <a:pPr fontAlgn="base">
                <a:spcBef>
                  <a:spcPct val="0"/>
                </a:spcBef>
                <a:spcAft>
                  <a:spcPct val="0"/>
                </a:spcAft>
              </a:pPr>
              <a:t>24</a:t>
            </a:fld>
            <a:endParaRPr lang="en-US">
              <a:latin typeface="Arial" charset="0"/>
            </a:endParaRPr>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This simple production plan helps you organize your crops and efficiently plan out how much of each crop you will grow.</a:t>
            </a:r>
          </a:p>
        </p:txBody>
      </p:sp>
    </p:spTree>
    <p:extLst>
      <p:ext uri="{BB962C8B-B14F-4D97-AF65-F5344CB8AC3E}">
        <p14:creationId xmlns:p14="http://schemas.microsoft.com/office/powerpoint/2010/main" val="256998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F68D1C7-386C-476C-952D-001CA6712317}" type="slidenum">
              <a:rPr lang="en-US">
                <a:latin typeface="Arial" charset="0"/>
              </a:rPr>
              <a:pPr fontAlgn="base">
                <a:spcBef>
                  <a:spcPct val="0"/>
                </a:spcBef>
                <a:spcAft>
                  <a:spcPct val="0"/>
                </a:spcAft>
              </a:pPr>
              <a:t>25</a:t>
            </a:fld>
            <a:endParaRPr lang="en-US">
              <a:latin typeface="Arial" charset="0"/>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Crop budgets allow you to general the all important index of profitability for you farm.</a:t>
            </a:r>
          </a:p>
        </p:txBody>
      </p:sp>
    </p:spTree>
    <p:extLst>
      <p:ext uri="{BB962C8B-B14F-4D97-AF65-F5344CB8AC3E}">
        <p14:creationId xmlns:p14="http://schemas.microsoft.com/office/powerpoint/2010/main" val="3910721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B78E45C-59AD-45F5-A78B-4E87F0EFB8EF}" type="slidenum">
              <a:rPr lang="en-US">
                <a:latin typeface="Arial" charset="0"/>
              </a:rPr>
              <a:pPr fontAlgn="base">
                <a:spcBef>
                  <a:spcPct val="0"/>
                </a:spcBef>
                <a:spcAft>
                  <a:spcPct val="0"/>
                </a:spcAft>
              </a:pPr>
              <a:t>26</a:t>
            </a:fld>
            <a:endParaRPr lang="en-US">
              <a:latin typeface="Arial" charset="0"/>
            </a:endParaRP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This slide could also be titled I love herbs and this is why you should too!  One thing most of these crops have in common is that they can be mulched and bear over a long season allowing for multiple harvests.  This keeps labor costs down and contributes to a higher net profit.  The majority of these crops were sold to wholesale markets.  His wholesale price for parsley was $.83 cents per bunch.  Do not discount the profitability of wholesale accounts!</a:t>
            </a:r>
          </a:p>
        </p:txBody>
      </p:sp>
    </p:spTree>
    <p:extLst>
      <p:ext uri="{BB962C8B-B14F-4D97-AF65-F5344CB8AC3E}">
        <p14:creationId xmlns:p14="http://schemas.microsoft.com/office/powerpoint/2010/main" val="1309573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statistics highlight why you must be efficient and focus on profitability.</a:t>
            </a:r>
            <a:endParaRPr lang="en-US" dirty="0"/>
          </a:p>
        </p:txBody>
      </p:sp>
      <p:sp>
        <p:nvSpPr>
          <p:cNvPr id="4" name="Slide Number Placeholder 3"/>
          <p:cNvSpPr>
            <a:spLocks noGrp="1"/>
          </p:cNvSpPr>
          <p:nvPr>
            <p:ph type="sldNum" sz="quarter" idx="10"/>
          </p:nvPr>
        </p:nvSpPr>
        <p:spPr/>
        <p:txBody>
          <a:bodyPr/>
          <a:lstStyle/>
          <a:p>
            <a:pPr>
              <a:defRPr/>
            </a:pPr>
            <a:fld id="{01581401-BA27-4941-98B6-A74FDD704627}" type="slidenum">
              <a:rPr lang="en-US" smtClean="0"/>
              <a:pPr>
                <a:defRPr/>
              </a:pPr>
              <a:t>27</a:t>
            </a:fld>
            <a:endParaRPr lang="en-US" dirty="0"/>
          </a:p>
        </p:txBody>
      </p:sp>
    </p:spTree>
    <p:extLst>
      <p:ext uri="{BB962C8B-B14F-4D97-AF65-F5344CB8AC3E}">
        <p14:creationId xmlns:p14="http://schemas.microsoft.com/office/powerpoint/2010/main" val="3315280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The Sirolli Institute maintains that entrepreneurship has two primary components: </a:t>
            </a:r>
            <a:r>
              <a:rPr lang="en-US" b="1" smtClean="0"/>
              <a:t>passion and skill</a:t>
            </a:r>
            <a:r>
              <a:rPr lang="en-US" smtClean="0"/>
              <a:t>.  Passion is the “fire in the belly,” that all-consuming dedication essential to the pursuit of any worthwhile activity. Passion, however, is not enough.  Without the necessary knowledge and ability to paint, write, sail, inspire social change or run a successful business, passion is only wishful thinking and the mother of all frustrations.</a:t>
            </a:r>
          </a:p>
          <a:p>
            <a:pPr>
              <a:spcBef>
                <a:spcPct val="0"/>
              </a:spcBef>
            </a:pPr>
            <a:r>
              <a:rPr lang="en-US" b="1" smtClean="0"/>
              <a:t>Skill</a:t>
            </a:r>
            <a:r>
              <a:rPr lang="en-US" smtClean="0"/>
              <a:t>   is what makes the dream real and transforms passion into good work. </a:t>
            </a:r>
          </a:p>
          <a:p>
            <a:pPr>
              <a:spcBef>
                <a:spcPct val="0"/>
              </a:spcBef>
            </a:pPr>
            <a:r>
              <a:rPr lang="en-US" smtClean="0"/>
              <a:t>However, it is impossible for one individual to run a business successfully.  Business success requires equal amounts of skill and passion in the areas of production, marketing and finance. Because no one is equally passionate about these three main aspects of running a business, the Sirolli Institute counsels a team approach to business development.</a:t>
            </a:r>
          </a:p>
          <a:p>
            <a:pPr>
              <a:spcBef>
                <a:spcPct val="0"/>
              </a:spcBef>
            </a:pPr>
            <a:endParaRPr lang="en-US" smtClean="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2F2D34E-1DE8-4D2E-8263-90FFC1C4CDCA}" type="slidenum">
              <a:rPr lang="en-US">
                <a:latin typeface="Arial" charset="0"/>
              </a:rPr>
              <a:pPr fontAlgn="base">
                <a:spcBef>
                  <a:spcPct val="0"/>
                </a:spcBef>
                <a:spcAft>
                  <a:spcPct val="0"/>
                </a:spcAft>
              </a:pPr>
              <a:t>28</a:t>
            </a:fld>
            <a:endParaRPr lang="en-US">
              <a:latin typeface="Arial" charset="0"/>
            </a:endParaRPr>
          </a:p>
        </p:txBody>
      </p:sp>
    </p:spTree>
    <p:extLst>
      <p:ext uri="{BB962C8B-B14F-4D97-AF65-F5344CB8AC3E}">
        <p14:creationId xmlns:p14="http://schemas.microsoft.com/office/powerpoint/2010/main" val="1226359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Investing time and energy</a:t>
            </a:r>
            <a:r>
              <a:rPr lang="en-US" baseline="0" dirty="0" smtClean="0"/>
              <a:t> in planning can reduce the risks involved in farming and is a very safe and inexpensive way to increase your chances of succeeding.</a:t>
            </a:r>
            <a:endParaRPr lang="en-US" dirty="0"/>
          </a:p>
        </p:txBody>
      </p:sp>
      <p:sp>
        <p:nvSpPr>
          <p:cNvPr id="4" name="Slide Number Placeholder 3"/>
          <p:cNvSpPr>
            <a:spLocks noGrp="1"/>
          </p:cNvSpPr>
          <p:nvPr>
            <p:ph type="sldNum" sz="quarter" idx="10"/>
          </p:nvPr>
        </p:nvSpPr>
        <p:spPr/>
        <p:txBody>
          <a:bodyPr/>
          <a:lstStyle/>
          <a:p>
            <a:pPr>
              <a:defRPr/>
            </a:pPr>
            <a:fld id="{01581401-BA27-4941-98B6-A74FDD704627}" type="slidenum">
              <a:rPr lang="en-US" smtClean="0"/>
              <a:pPr>
                <a:defRPr/>
              </a:pPr>
              <a:t>29</a:t>
            </a:fld>
            <a:endParaRPr lang="en-US" dirty="0"/>
          </a:p>
        </p:txBody>
      </p:sp>
    </p:spTree>
    <p:extLst>
      <p:ext uri="{BB962C8B-B14F-4D97-AF65-F5344CB8AC3E}">
        <p14:creationId xmlns:p14="http://schemas.microsoft.com/office/powerpoint/2010/main" val="1493338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goal</a:t>
            </a:r>
            <a:r>
              <a:rPr lang="en-US" baseline="0" dirty="0" smtClean="0"/>
              <a:t> of this presentation is to demonstrate the importance of business planning and to provide you with a framework for starting your own plan.</a:t>
            </a:r>
            <a:endParaRPr lang="en-US" dirty="0"/>
          </a:p>
        </p:txBody>
      </p:sp>
      <p:sp>
        <p:nvSpPr>
          <p:cNvPr id="4" name="Slide Number Placeholder 3"/>
          <p:cNvSpPr>
            <a:spLocks noGrp="1"/>
          </p:cNvSpPr>
          <p:nvPr>
            <p:ph type="sldNum" sz="quarter" idx="10"/>
          </p:nvPr>
        </p:nvSpPr>
        <p:spPr/>
        <p:txBody>
          <a:bodyPr/>
          <a:lstStyle/>
          <a:p>
            <a:pPr>
              <a:defRPr/>
            </a:pPr>
            <a:fld id="{01581401-BA27-4941-98B6-A74FDD704627}" type="slidenum">
              <a:rPr lang="en-US" smtClean="0"/>
              <a:pPr>
                <a:defRPr/>
              </a:pPr>
              <a:t>3</a:t>
            </a:fld>
            <a:endParaRPr lang="en-US" dirty="0"/>
          </a:p>
        </p:txBody>
      </p:sp>
    </p:spTree>
    <p:extLst>
      <p:ext uri="{BB962C8B-B14F-4D97-AF65-F5344CB8AC3E}">
        <p14:creationId xmlns:p14="http://schemas.microsoft.com/office/powerpoint/2010/main" val="2475366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mtClean="0"/>
              <a:t>Microsoft </a:t>
            </a:r>
            <a:r>
              <a:rPr lang="en-US" b="1" smtClean="0"/>
              <a:t>Engineering Excellence</a:t>
            </a:r>
            <a:endParaRPr lang="en-US" smtClean="0"/>
          </a:p>
        </p:txBody>
      </p:sp>
      <p:sp>
        <p:nvSpPr>
          <p:cNvPr id="76803" name="Rectangle 25"/>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mtClean="0"/>
              <a:t>Microsoft Confidential</a:t>
            </a:r>
          </a:p>
        </p:txBody>
      </p:sp>
      <p:sp>
        <p:nvSpPr>
          <p:cNvPr id="76804" name="Rectangle 2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41AF153-AE5A-491C-9633-2C6D812764D0}" type="slidenum">
              <a:rPr lang="en-US"/>
              <a:pPr fontAlgn="base">
                <a:spcBef>
                  <a:spcPct val="0"/>
                </a:spcBef>
                <a:spcAft>
                  <a:spcPct val="0"/>
                </a:spcAft>
              </a:pPr>
              <a:t>30</a:t>
            </a:fld>
            <a:endParaRPr lang="en-US"/>
          </a:p>
        </p:txBody>
      </p:sp>
      <p:sp>
        <p:nvSpPr>
          <p:cNvPr id="76805" name="Rectangle 2"/>
          <p:cNvSpPr>
            <a:spLocks noGrp="1" noRot="1" noChangeAspect="1" noChangeArrowheads="1" noTextEdit="1"/>
          </p:cNvSpPr>
          <p:nvPr>
            <p:ph type="sldImg"/>
          </p:nvPr>
        </p:nvSpPr>
        <p:spPr bwMode="auto">
          <a:xfrm>
            <a:off x="1133475" y="454025"/>
            <a:ext cx="4589463" cy="3443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6" name="Rectangle 3"/>
          <p:cNvSpPr>
            <a:spLocks noGrp="1" noChangeArrowheads="1"/>
          </p:cNvSpPr>
          <p:nvPr>
            <p:ph type="body" idx="1"/>
          </p:nvPr>
        </p:nvSpPr>
        <p:spPr bwMode="auto">
          <a:xfrm>
            <a:off x="307492" y="4181155"/>
            <a:ext cx="6261652" cy="46401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666181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3"/>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mtClean="0"/>
              <a:t>Microsoft </a:t>
            </a:r>
            <a:r>
              <a:rPr lang="en-US" b="1" smtClean="0"/>
              <a:t>Engineering Excellence</a:t>
            </a:r>
            <a:endParaRPr lang="en-US" smtClean="0"/>
          </a:p>
        </p:txBody>
      </p:sp>
      <p:sp>
        <p:nvSpPr>
          <p:cNvPr id="77827" name="Rectangle 25"/>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mtClean="0"/>
              <a:t>Microsoft Confidential</a:t>
            </a:r>
          </a:p>
        </p:txBody>
      </p:sp>
      <p:sp>
        <p:nvSpPr>
          <p:cNvPr id="77828" name="Rectangle 2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FA0F6BF-3496-4363-97FC-CE12175A1A0C}" type="slidenum">
              <a:rPr lang="en-US"/>
              <a:pPr fontAlgn="base">
                <a:spcBef>
                  <a:spcPct val="0"/>
                </a:spcBef>
                <a:spcAft>
                  <a:spcPct val="0"/>
                </a:spcAft>
              </a:pPr>
              <a:t>31</a:t>
            </a:fld>
            <a:endParaRPr lang="en-US"/>
          </a:p>
        </p:txBody>
      </p:sp>
      <p:sp>
        <p:nvSpPr>
          <p:cNvPr id="77829" name="Rectangle 2"/>
          <p:cNvSpPr>
            <a:spLocks noGrp="1" noRot="1" noChangeAspect="1" noChangeArrowheads="1" noTextEdit="1"/>
          </p:cNvSpPr>
          <p:nvPr>
            <p:ph type="sldImg"/>
          </p:nvPr>
        </p:nvSpPr>
        <p:spPr bwMode="auto">
          <a:xfrm>
            <a:off x="1133475" y="454025"/>
            <a:ext cx="4589463" cy="3443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30" name="Rectangle 3"/>
          <p:cNvSpPr>
            <a:spLocks noGrp="1" noChangeArrowheads="1"/>
          </p:cNvSpPr>
          <p:nvPr>
            <p:ph type="body" idx="1"/>
          </p:nvPr>
        </p:nvSpPr>
        <p:spPr bwMode="auto">
          <a:xfrm>
            <a:off x="307492" y="4181155"/>
            <a:ext cx="6261652" cy="46401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34545935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958E193-E1B6-4F58-B19C-3BD6298DA335}" type="slidenum">
              <a:rPr lang="en-US"/>
              <a:pPr fontAlgn="base">
                <a:spcBef>
                  <a:spcPct val="0"/>
                </a:spcBef>
                <a:spcAft>
                  <a:spcPct val="0"/>
                </a:spcAft>
              </a:pPr>
              <a:t>32</a:t>
            </a:fld>
            <a:endParaRPr lang="en-US"/>
          </a:p>
        </p:txBody>
      </p:sp>
    </p:spTree>
    <p:extLst>
      <p:ext uri="{BB962C8B-B14F-4D97-AF65-F5344CB8AC3E}">
        <p14:creationId xmlns:p14="http://schemas.microsoft.com/office/powerpoint/2010/main" val="810233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33</a:t>
            </a:fld>
            <a:endParaRPr lang="en-US"/>
          </a:p>
        </p:txBody>
      </p:sp>
    </p:spTree>
    <p:extLst>
      <p:ext uri="{BB962C8B-B14F-4D97-AF65-F5344CB8AC3E}">
        <p14:creationId xmlns:p14="http://schemas.microsoft.com/office/powerpoint/2010/main" val="1673584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New farmers often struggle with how to start a business plan.  One way to start is to determine the quality of life that you want. </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5C82B91-2EFF-4798-ACF8-06ECFE357B76}" type="slidenum">
              <a:rPr lang="en-US"/>
              <a:pPr fontAlgn="base">
                <a:spcBef>
                  <a:spcPct val="0"/>
                </a:spcBef>
                <a:spcAft>
                  <a:spcPct val="0"/>
                </a:spcAft>
              </a:pPr>
              <a:t>4</a:t>
            </a:fld>
            <a:endParaRPr lang="en-US"/>
          </a:p>
        </p:txBody>
      </p:sp>
    </p:spTree>
    <p:extLst>
      <p:ext uri="{BB962C8B-B14F-4D97-AF65-F5344CB8AC3E}">
        <p14:creationId xmlns:p14="http://schemas.microsoft.com/office/powerpoint/2010/main" val="4098150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49C2E85-C414-4AF8-BD62-4F81E781AD1C}" type="slidenum">
              <a:rPr lang="en-US">
                <a:latin typeface="Arial" charset="0"/>
              </a:rPr>
              <a:pPr fontAlgn="base">
                <a:spcBef>
                  <a:spcPct val="0"/>
                </a:spcBef>
                <a:spcAft>
                  <a:spcPct val="0"/>
                </a:spcAft>
              </a:pPr>
              <a:t>5</a:t>
            </a:fld>
            <a:endParaRPr lang="en-US">
              <a:latin typeface="Arial" charset="0"/>
            </a:endParaRP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This is the key take home message!  Decide how much income you need your farm to generate and then plan how to achieve that income.  It likely will take years to get there, make a long range plan from year one to year 5 and work towards your goal.  The Rite in the Rain field notebook is a key component of good record keeping.  A 3-ring binder that collects and organizes all the information is another simple yet important tool that allows you to see what is actually happening on your farm.  You cannot remember everything that happens!  You must write it down.</a:t>
            </a:r>
          </a:p>
        </p:txBody>
      </p:sp>
    </p:spTree>
    <p:extLst>
      <p:ext uri="{BB962C8B-B14F-4D97-AF65-F5344CB8AC3E}">
        <p14:creationId xmlns:p14="http://schemas.microsoft.com/office/powerpoint/2010/main" val="2487947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Everyone involved in the farm must agree on what quality of life they want.</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BDCB172-2473-4322-BEA3-C7EF45C4492B}" type="slidenum">
              <a:rPr lang="en-US"/>
              <a:pPr fontAlgn="base">
                <a:spcBef>
                  <a:spcPct val="0"/>
                </a:spcBef>
                <a:spcAft>
                  <a:spcPct val="0"/>
                </a:spcAft>
              </a:pPr>
              <a:t>6</a:t>
            </a:fld>
            <a:endParaRPr lang="en-US"/>
          </a:p>
        </p:txBody>
      </p:sp>
    </p:spTree>
    <p:extLst>
      <p:ext uri="{BB962C8B-B14F-4D97-AF65-F5344CB8AC3E}">
        <p14:creationId xmlns:p14="http://schemas.microsoft.com/office/powerpoint/2010/main" val="2608091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honest with yourself when determining what</a:t>
            </a:r>
            <a:r>
              <a:rPr lang="en-US" baseline="0" dirty="0" smtClean="0"/>
              <a:t> is important for your quality of life.</a:t>
            </a:r>
            <a:endParaRPr lang="en-US" dirty="0"/>
          </a:p>
        </p:txBody>
      </p:sp>
      <p:sp>
        <p:nvSpPr>
          <p:cNvPr id="4" name="Slide Number Placeholder 3"/>
          <p:cNvSpPr>
            <a:spLocks noGrp="1"/>
          </p:cNvSpPr>
          <p:nvPr>
            <p:ph type="sldNum" sz="quarter" idx="10"/>
          </p:nvPr>
        </p:nvSpPr>
        <p:spPr/>
        <p:txBody>
          <a:bodyPr/>
          <a:lstStyle/>
          <a:p>
            <a:pPr>
              <a:defRPr/>
            </a:pPr>
            <a:fld id="{01581401-BA27-4941-98B6-A74FDD704627}" type="slidenum">
              <a:rPr lang="en-US" smtClean="0"/>
              <a:pPr>
                <a:defRPr/>
              </a:pPr>
              <a:t>7</a:t>
            </a:fld>
            <a:endParaRPr lang="en-US" dirty="0"/>
          </a:p>
        </p:txBody>
      </p:sp>
    </p:spTree>
    <p:extLst>
      <p:ext uri="{BB962C8B-B14F-4D97-AF65-F5344CB8AC3E}">
        <p14:creationId xmlns:p14="http://schemas.microsoft.com/office/powerpoint/2010/main" val="1923350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smtClean="0"/>
              <a:t>It is important</a:t>
            </a:r>
            <a:r>
              <a:rPr lang="en-US" baseline="0" dirty="0" smtClean="0"/>
              <a:t> for everyone involved with the farm to agree or at least fully understand the economics of farming and the demands farming will make on your time.</a:t>
            </a:r>
            <a:endParaRPr lang="en-US" dirty="0"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B97349E-8C17-4679-9A74-3B3439192A9C}" type="slidenum">
              <a:rPr lang="en-US"/>
              <a:pPr fontAlgn="base">
                <a:spcBef>
                  <a:spcPct val="0"/>
                </a:spcBef>
                <a:spcAft>
                  <a:spcPct val="0"/>
                </a:spcAft>
              </a:pPr>
              <a:t>8</a:t>
            </a:fld>
            <a:endParaRPr lang="en-US"/>
          </a:p>
        </p:txBody>
      </p:sp>
    </p:spTree>
    <p:extLst>
      <p:ext uri="{BB962C8B-B14F-4D97-AF65-F5344CB8AC3E}">
        <p14:creationId xmlns:p14="http://schemas.microsoft.com/office/powerpoint/2010/main" val="2922657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This provides the guiding principles for your life and helps keep the big picture in focus.</a:t>
            </a:r>
          </a:p>
          <a:p>
            <a:pPr>
              <a:spcBef>
                <a:spcPct val="0"/>
              </a:spcBef>
            </a:pPr>
            <a:r>
              <a:rPr lang="en-US" smtClean="0"/>
              <a:t>Needs are different from wants.  You need a certain amount of profit.</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33217" indent="-282007">
              <a:defRPr>
                <a:solidFill>
                  <a:schemeClr val="tx1"/>
                </a:solidFill>
                <a:latin typeface="Calibri" pitchFamily="34" charset="0"/>
              </a:defRPr>
            </a:lvl2pPr>
            <a:lvl3pPr marL="1128027" indent="-225605">
              <a:defRPr>
                <a:solidFill>
                  <a:schemeClr val="tx1"/>
                </a:solidFill>
                <a:latin typeface="Calibri" pitchFamily="34" charset="0"/>
              </a:defRPr>
            </a:lvl3pPr>
            <a:lvl4pPr marL="1579237" indent="-225605">
              <a:defRPr>
                <a:solidFill>
                  <a:schemeClr val="tx1"/>
                </a:solidFill>
                <a:latin typeface="Calibri" pitchFamily="34" charset="0"/>
              </a:defRPr>
            </a:lvl4pPr>
            <a:lvl5pPr marL="2030448" indent="-225605">
              <a:defRPr>
                <a:solidFill>
                  <a:schemeClr val="tx1"/>
                </a:solidFill>
                <a:latin typeface="Calibri" pitchFamily="34" charset="0"/>
              </a:defRPr>
            </a:lvl5pPr>
            <a:lvl6pPr marL="2481659" indent="-225605" fontAlgn="base">
              <a:spcBef>
                <a:spcPct val="0"/>
              </a:spcBef>
              <a:spcAft>
                <a:spcPct val="0"/>
              </a:spcAft>
              <a:defRPr>
                <a:solidFill>
                  <a:schemeClr val="tx1"/>
                </a:solidFill>
                <a:latin typeface="Calibri" pitchFamily="34" charset="0"/>
              </a:defRPr>
            </a:lvl6pPr>
            <a:lvl7pPr marL="2932869" indent="-225605" fontAlgn="base">
              <a:spcBef>
                <a:spcPct val="0"/>
              </a:spcBef>
              <a:spcAft>
                <a:spcPct val="0"/>
              </a:spcAft>
              <a:defRPr>
                <a:solidFill>
                  <a:schemeClr val="tx1"/>
                </a:solidFill>
                <a:latin typeface="Calibri" pitchFamily="34" charset="0"/>
              </a:defRPr>
            </a:lvl7pPr>
            <a:lvl8pPr marL="3384080" indent="-225605" fontAlgn="base">
              <a:spcBef>
                <a:spcPct val="0"/>
              </a:spcBef>
              <a:spcAft>
                <a:spcPct val="0"/>
              </a:spcAft>
              <a:defRPr>
                <a:solidFill>
                  <a:schemeClr val="tx1"/>
                </a:solidFill>
                <a:latin typeface="Calibri" pitchFamily="34" charset="0"/>
              </a:defRPr>
            </a:lvl8pPr>
            <a:lvl9pPr marL="3835291" indent="-22560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B50D785-CC7D-47C0-8B05-DFE56BAF03C8}" type="slidenum">
              <a:rPr lang="en-US"/>
              <a:pPr fontAlgn="base">
                <a:spcBef>
                  <a:spcPct val="0"/>
                </a:spcBef>
                <a:spcAft>
                  <a:spcPct val="0"/>
                </a:spcAft>
              </a:pPr>
              <a:t>9</a:t>
            </a:fld>
            <a:endParaRPr lang="en-US"/>
          </a:p>
        </p:txBody>
      </p:sp>
    </p:spTree>
    <p:extLst>
      <p:ext uri="{BB962C8B-B14F-4D97-AF65-F5344CB8AC3E}">
        <p14:creationId xmlns:p14="http://schemas.microsoft.com/office/powerpoint/2010/main" val="15687645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3721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69100" y="5110163"/>
            <a:ext cx="19383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590800" y="2286000"/>
            <a:ext cx="6180224" cy="1470025"/>
          </a:xfrm>
        </p:spPr>
        <p:txBody>
          <a:bodyPr anchor="t"/>
          <a:lstStyle>
            <a:lvl1pPr algn="r">
              <a:defRPr b="1" cap="small" baseline="0">
                <a:solidFill>
                  <a:srgbClr val="0033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Picture Placeholder 9"/>
          <p:cNvSpPr>
            <a:spLocks noGrp="1"/>
          </p:cNvSpPr>
          <p:nvPr>
            <p:ph type="pic" sz="quarter" idx="13"/>
          </p:nvPr>
        </p:nvSpPr>
        <p:spPr>
          <a:xfrm>
            <a:off x="6858000" y="5105400"/>
            <a:ext cx="1828800" cy="990600"/>
          </a:xfrm>
        </p:spPr>
        <p:txBody>
          <a:bodyPr rtlCol="0">
            <a:normAutofit/>
          </a:bodyPr>
          <a:lstStyle>
            <a:lvl1pPr marL="0" indent="0" algn="ctr">
              <a:buNone/>
              <a:defRPr sz="2000" baseline="0"/>
            </a:lvl1pPr>
          </a:lstStyle>
          <a:p>
            <a:pPr lvl="0"/>
            <a:r>
              <a:rPr lang="en-US" noProof="0" smtClean="0"/>
              <a:t>Click icon to add picture</a:t>
            </a:r>
            <a:endParaRPr lang="en-US" noProof="0" dirty="0"/>
          </a:p>
        </p:txBody>
      </p:sp>
      <p:sp>
        <p:nvSpPr>
          <p:cNvPr id="8" name="Date Placeholder 10"/>
          <p:cNvSpPr>
            <a:spLocks noGrp="1"/>
          </p:cNvSpPr>
          <p:nvPr>
            <p:ph type="dt" sz="half" idx="14"/>
          </p:nvPr>
        </p:nvSpPr>
        <p:spPr/>
        <p:txBody>
          <a:bodyPr/>
          <a:lstStyle>
            <a:lvl1pPr>
              <a:defRPr/>
            </a:lvl1pPr>
          </a:lstStyle>
          <a:p>
            <a:pPr>
              <a:defRPr/>
            </a:pPr>
            <a:endParaRPr lang="en-US"/>
          </a:p>
        </p:txBody>
      </p:sp>
      <p:sp>
        <p:nvSpPr>
          <p:cNvPr id="9" name="Footer Placeholder 11"/>
          <p:cNvSpPr>
            <a:spLocks noGrp="1"/>
          </p:cNvSpPr>
          <p:nvPr>
            <p:ph type="ftr" sz="quarter" idx="15"/>
          </p:nvPr>
        </p:nvSpPr>
        <p:spPr/>
        <p:txBody>
          <a:bodyPr/>
          <a:lstStyle>
            <a:lvl1pPr>
              <a:defRPr b="1" dirty="0" smtClean="0">
                <a:solidFill>
                  <a:schemeClr val="accent3">
                    <a:lumMod val="75000"/>
                  </a:schemeClr>
                </a:solidFill>
              </a:defRPr>
            </a:lvl1pPr>
          </a:lstStyle>
          <a:p>
            <a:pPr>
              <a:defRPr/>
            </a:pPr>
            <a:r>
              <a:rPr lang="en-US"/>
              <a:t>newillinoisfarmers.org</a:t>
            </a:r>
          </a:p>
        </p:txBody>
      </p:sp>
      <p:sp>
        <p:nvSpPr>
          <p:cNvPr id="11" name="Slide Number Placeholder 12"/>
          <p:cNvSpPr>
            <a:spLocks noGrp="1"/>
          </p:cNvSpPr>
          <p:nvPr>
            <p:ph type="sldNum" sz="quarter" idx="16"/>
          </p:nvPr>
        </p:nvSpPr>
        <p:spPr/>
        <p:txBody>
          <a:bodyPr/>
          <a:lstStyle>
            <a:lvl1pPr>
              <a:defRPr/>
            </a:lvl1pPr>
          </a:lstStyle>
          <a:p>
            <a:pPr>
              <a:defRPr/>
            </a:pPr>
            <a:fld id="{52A9CFFF-68F5-4B9A-8992-26FFA47B0F73}" type="slidenum">
              <a:rPr lang="en-US"/>
              <a:pPr>
                <a:defRPr/>
              </a:pPr>
              <a:t>‹#›</a:t>
            </a:fld>
            <a:endParaRPr lang="en-US" dirty="0"/>
          </a:p>
        </p:txBody>
      </p:sp>
    </p:spTree>
    <p:extLst>
      <p:ext uri="{BB962C8B-B14F-4D97-AF65-F5344CB8AC3E}">
        <p14:creationId xmlns:p14="http://schemas.microsoft.com/office/powerpoint/2010/main" val="4437131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55600"/>
            <a:ext cx="819467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3100" y="1497013"/>
            <a:ext cx="397510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4937760" y="1497013"/>
            <a:ext cx="397764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p:ph type="dt" sz="half" idx="10"/>
          </p:nvPr>
        </p:nvSpPr>
        <p:spPr/>
        <p:txBody>
          <a:bodyPr/>
          <a:lstStyle>
            <a:lvl1pPr>
              <a:defRPr smtClean="0"/>
            </a:lvl1pPr>
          </a:lstStyle>
          <a:p>
            <a:pPr>
              <a:defRPr/>
            </a:pPr>
            <a:fld id="{E46FAE89-DB48-467E-A064-96539891594B}" type="datetimeFigureOut">
              <a:rPr lang="en-US"/>
              <a:pPr>
                <a:defRPr/>
              </a:pPr>
              <a:t>5/9/2016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665BF87-808E-47B6-9039-52EC468F93EA}" type="slidenum">
              <a:rPr lang="en-US"/>
              <a:pPr>
                <a:defRPr/>
              </a:pPr>
              <a:t>‹#›</a:t>
            </a:fld>
            <a:endParaRPr lang="en-US" dirty="0"/>
          </a:p>
        </p:txBody>
      </p:sp>
    </p:spTree>
    <p:extLst>
      <p:ext uri="{BB962C8B-B14F-4D97-AF65-F5344CB8AC3E}">
        <p14:creationId xmlns:p14="http://schemas.microsoft.com/office/powerpoint/2010/main" val="2366877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fld id="{75800525-C328-47D9-A4DC-1307ED06AA24}" type="datetimeFigureOut">
              <a:rPr lang="en-US"/>
              <a:pPr>
                <a:defRPr/>
              </a:pPr>
              <a:t>5/9/2016</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F7C8F57D-CFAD-4D7D-9B71-F0B890E40697}" type="slidenum">
              <a:rPr lang="en-US"/>
              <a:pPr>
                <a:defRPr/>
              </a:pPr>
              <a:t>‹#›</a:t>
            </a:fld>
            <a:endParaRPr lang="en-US" dirty="0"/>
          </a:p>
        </p:txBody>
      </p:sp>
    </p:spTree>
    <p:extLst>
      <p:ext uri="{BB962C8B-B14F-4D97-AF65-F5344CB8AC3E}">
        <p14:creationId xmlns:p14="http://schemas.microsoft.com/office/powerpoint/2010/main" val="3271219924"/>
      </p:ext>
    </p:extLst>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594EA62A-E303-4DDA-9074-DFA568CAC625}" type="datetimeFigureOut">
              <a:rPr lang="en-US"/>
              <a:pPr>
                <a:defRPr/>
              </a:pPr>
              <a:t>5/9/2016</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64351BE2-3252-4861-843C-3A3FACF9015A}" type="slidenum">
              <a:rPr lang="en-US"/>
              <a:pPr>
                <a:defRPr/>
              </a:pPr>
              <a:t>‹#›</a:t>
            </a:fld>
            <a:endParaRPr lang="en-US" dirty="0"/>
          </a:p>
        </p:txBody>
      </p:sp>
    </p:spTree>
    <p:extLst>
      <p:ext uri="{BB962C8B-B14F-4D97-AF65-F5344CB8AC3E}">
        <p14:creationId xmlns:p14="http://schemas.microsoft.com/office/powerpoint/2010/main" val="1000233619"/>
      </p:ext>
    </p:extLst>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ackground Only">
    <p:spTree>
      <p:nvGrpSpPr>
        <p:cNvPr id="1" name=""/>
        <p:cNvGrpSpPr/>
        <p:nvPr/>
      </p:nvGrpSpPr>
      <p:grpSpPr>
        <a:xfrm>
          <a:off x="0" y="0"/>
          <a:ext cx="0" cy="0"/>
          <a:chOff x="0" y="0"/>
          <a:chExt cx="0" cy="0"/>
        </a:xfrm>
      </p:grpSpPr>
      <p:pic>
        <p:nvPicPr>
          <p:cNvPr id="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p:txBody>
          <a:bodyPr/>
          <a:lstStyle>
            <a:lvl1pPr>
              <a:defRPr smtClean="0"/>
            </a:lvl1pPr>
          </a:lstStyle>
          <a:p>
            <a:pPr>
              <a:defRPr/>
            </a:pPr>
            <a:fld id="{85AB74A9-B8A4-4B33-88FD-C7CC9CBB00BB}" type="datetimeFigureOut">
              <a:rPr lang="en-US"/>
              <a:pPr>
                <a:defRPr/>
              </a:pPr>
              <a:t>5/9/2016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CE7F4FF-5889-4FD7-8F9F-0BF66561E0A2}" type="slidenum">
              <a:rPr lang="en-US"/>
              <a:pPr>
                <a:defRPr/>
              </a:pPr>
              <a:t>‹#›</a:t>
            </a:fld>
            <a:endParaRPr lang="en-US" dirty="0"/>
          </a:p>
        </p:txBody>
      </p:sp>
    </p:spTree>
    <p:extLst>
      <p:ext uri="{BB962C8B-B14F-4D97-AF65-F5344CB8AC3E}">
        <p14:creationId xmlns:p14="http://schemas.microsoft.com/office/powerpoint/2010/main" val="4178153606"/>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pPr>
              <a:defRPr/>
            </a:pPr>
            <a:fld id="{C8CE168F-7767-4572-A77B-C0698EEB2B0F}" type="slidenum">
              <a:rPr lang="en-US" altLang="en-US"/>
              <a:pPr>
                <a:defRPr/>
              </a:pPr>
              <a:t>‹#›</a:t>
            </a:fld>
            <a:endParaRPr lang="en-US" altLang="en-US"/>
          </a:p>
        </p:txBody>
      </p:sp>
    </p:spTree>
    <p:extLst>
      <p:ext uri="{BB962C8B-B14F-4D97-AF65-F5344CB8AC3E}">
        <p14:creationId xmlns:p14="http://schemas.microsoft.com/office/powerpoint/2010/main" val="2608438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875" y="0"/>
            <a:ext cx="91725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0" y="3048000"/>
            <a:ext cx="4343400" cy="1362075"/>
          </a:xfrm>
        </p:spPr>
        <p:txBody>
          <a:bodyPr anchor="b"/>
          <a:lstStyle>
            <a:lvl1pPr algn="l">
              <a:defRPr sz="4000" b="1" cap="small" baseline="0">
                <a:solidFill>
                  <a:srgbClr val="003300"/>
                </a:solidFill>
              </a:defRPr>
            </a:lvl1pPr>
          </a:lstStyle>
          <a:p>
            <a:r>
              <a:rPr lang="en-US" smtClean="0"/>
              <a:t>Click to edit Master title style</a:t>
            </a:r>
            <a:endParaRPr lang="en-US" dirty="0"/>
          </a:p>
        </p:txBody>
      </p:sp>
      <p:sp>
        <p:nvSpPr>
          <p:cNvPr id="10" name="Picture Placeholder 9"/>
          <p:cNvSpPr>
            <a:spLocks noGrp="1"/>
          </p:cNvSpPr>
          <p:nvPr>
            <p:ph type="pic" sz="quarter" idx="13"/>
          </p:nvPr>
        </p:nvSpPr>
        <p:spPr>
          <a:xfrm>
            <a:off x="6781800" y="5334000"/>
            <a:ext cx="2133600" cy="990600"/>
          </a:xfrm>
        </p:spPr>
        <p:txBody>
          <a:bodyPr rtlCol="0">
            <a:normAutofit/>
          </a:bodyPr>
          <a:lstStyle>
            <a:lvl1pPr marL="0" indent="0" algn="ctr">
              <a:buNone/>
              <a:defRPr sz="1800"/>
            </a:lvl1pPr>
          </a:lstStyle>
          <a:p>
            <a:pPr lvl="0"/>
            <a:r>
              <a:rPr lang="en-US" noProof="0" smtClean="0"/>
              <a:t>Click icon to add picture</a:t>
            </a:r>
            <a:endParaRPr lang="en-US" noProof="0" dirty="0"/>
          </a:p>
        </p:txBody>
      </p:sp>
      <p:sp>
        <p:nvSpPr>
          <p:cNvPr id="6" name="Date Placeholder 3"/>
          <p:cNvSpPr>
            <a:spLocks noGrp="1"/>
          </p:cNvSpPr>
          <p:nvPr>
            <p:ph type="dt" sz="half" idx="14"/>
          </p:nvPr>
        </p:nvSpPr>
        <p:spPr/>
        <p:txBody>
          <a:bodyPr/>
          <a:lstStyle>
            <a:lvl1pPr>
              <a:defRPr smtClean="0"/>
            </a:lvl1pPr>
          </a:lstStyle>
          <a:p>
            <a:pPr>
              <a:defRPr/>
            </a:pPr>
            <a:fld id="{B88334D2-5B3C-4E8A-9A62-E01552004A24}" type="datetimeFigureOut">
              <a:rPr lang="en-US"/>
              <a:pPr>
                <a:defRPr/>
              </a:pPr>
              <a:t>5/9/2016</a:t>
            </a:fld>
            <a:endParaRPr lang="en-US"/>
          </a:p>
        </p:txBody>
      </p:sp>
      <p:sp>
        <p:nvSpPr>
          <p:cNvPr id="7" name="Footer Placeholder 4"/>
          <p:cNvSpPr>
            <a:spLocks noGrp="1"/>
          </p:cNvSpPr>
          <p:nvPr>
            <p:ph type="ftr" sz="quarter" idx="15"/>
          </p:nvPr>
        </p:nvSpPr>
        <p:spPr/>
        <p:txBody>
          <a:bodyPr/>
          <a:lstStyle>
            <a:lvl1pPr>
              <a:defRPr/>
            </a:lvl1pPr>
          </a:lstStyle>
          <a:p>
            <a:pPr>
              <a:defRPr/>
            </a:pPr>
            <a:endParaRPr lang="en-US"/>
          </a:p>
        </p:txBody>
      </p:sp>
      <p:sp>
        <p:nvSpPr>
          <p:cNvPr id="8" name="Slide Number Placeholder 5"/>
          <p:cNvSpPr>
            <a:spLocks noGrp="1"/>
          </p:cNvSpPr>
          <p:nvPr>
            <p:ph type="sldNum" sz="quarter" idx="16"/>
          </p:nvPr>
        </p:nvSpPr>
        <p:spPr/>
        <p:txBody>
          <a:bodyPr/>
          <a:lstStyle>
            <a:lvl1pPr>
              <a:defRPr/>
            </a:lvl1pPr>
          </a:lstStyle>
          <a:p>
            <a:pPr>
              <a:defRPr/>
            </a:pPr>
            <a:fld id="{E717CA3B-FE53-4DFF-8F52-B74517F638FE}" type="slidenum">
              <a:rPr lang="en-US"/>
              <a:pPr>
                <a:defRPr/>
              </a:pPr>
              <a:t>‹#›</a:t>
            </a:fld>
            <a:endParaRPr lang="en-US" dirty="0"/>
          </a:p>
        </p:txBody>
      </p:sp>
    </p:spTree>
    <p:extLst>
      <p:ext uri="{BB962C8B-B14F-4D97-AF65-F5344CB8AC3E}">
        <p14:creationId xmlns:p14="http://schemas.microsoft.com/office/powerpoint/2010/main" val="404030933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269632"/>
            <a:ext cx="8077200" cy="1143000"/>
          </a:xfrm>
        </p:spPr>
        <p:txBody>
          <a:bodyPr/>
          <a:lstStyle>
            <a:lvl1pPr algn="l">
              <a:defRPr lang="en-US" dirty="0"/>
            </a:lvl1pPr>
          </a:lstStyle>
          <a:p>
            <a:r>
              <a:rPr lang="en-US"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smtClean="0"/>
            </a:lvl1pPr>
          </a:lstStyle>
          <a:p>
            <a:pPr>
              <a:defRPr/>
            </a:pPr>
            <a:fld id="{4617A7EB-8C23-4C04-BBCE-892827EB03BA}" type="datetimeFigureOut">
              <a:rPr lang="en-US"/>
              <a:pPr>
                <a:defRPr/>
              </a:pPr>
              <a:t>5/9/2016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7267F2-CA58-4887-94B1-B66937CA6D29}" type="slidenum">
              <a:rPr lang="en-US"/>
              <a:pPr>
                <a:defRPr/>
              </a:pPr>
              <a:t>‹#›</a:t>
            </a:fld>
            <a:endParaRPr lang="en-US" dirty="0"/>
          </a:p>
        </p:txBody>
      </p:sp>
    </p:spTree>
    <p:extLst>
      <p:ext uri="{BB962C8B-B14F-4D97-AF65-F5344CB8AC3E}">
        <p14:creationId xmlns:p14="http://schemas.microsoft.com/office/powerpoint/2010/main" val="1986866887"/>
      </p:ext>
    </p:extLst>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fld id="{E5504FBB-805C-4DAF-9FCD-09B8F920F7D5}" type="datetimeFigureOut">
              <a:rPr lang="en-US"/>
              <a:pPr>
                <a:defRPr/>
              </a:pPr>
              <a:t>5/9/2016</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95B2EEF-3729-4854-BE09-D7FF7936C124}" type="slidenum">
              <a:rPr lang="en-US"/>
              <a:pPr>
                <a:defRPr/>
              </a:pPr>
              <a:t>‹#›</a:t>
            </a:fld>
            <a:endParaRPr lang="en-US" dirty="0"/>
          </a:p>
        </p:txBody>
      </p:sp>
    </p:spTree>
    <p:extLst>
      <p:ext uri="{BB962C8B-B14F-4D97-AF65-F5344CB8AC3E}">
        <p14:creationId xmlns:p14="http://schemas.microsoft.com/office/powerpoint/2010/main" val="2186260437"/>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fld id="{4B144A23-71CC-4368-98BE-4650E4081092}" type="datetimeFigureOut">
              <a:rPr lang="en-US"/>
              <a:pPr>
                <a:defRPr/>
              </a:pPr>
              <a:t>5/9/2016</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3A9A7A7B-99BD-4FCC-B566-1F02EC3BCDC8}" type="slidenum">
              <a:rPr lang="en-US"/>
              <a:pPr>
                <a:defRPr/>
              </a:pPr>
              <a:t>‹#›</a:t>
            </a:fld>
            <a:endParaRPr lang="en-US" dirty="0"/>
          </a:p>
        </p:txBody>
      </p:sp>
    </p:spTree>
    <p:extLst>
      <p:ext uri="{BB962C8B-B14F-4D97-AF65-F5344CB8AC3E}">
        <p14:creationId xmlns:p14="http://schemas.microsoft.com/office/powerpoint/2010/main" val="3847266750"/>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D3C867AA-A9E9-437C-B2FD-569DEE95D3F3}" type="datetimeFigureOut">
              <a:rPr lang="en-US"/>
              <a:pPr>
                <a:defRPr/>
              </a:pPr>
              <a:t>5/9/2016</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3D7742A-DA85-4B1C-9380-35BEDF7AF989}" type="slidenum">
              <a:rPr lang="en-US"/>
              <a:pPr>
                <a:defRPr/>
              </a:pPr>
              <a:t>‹#›</a:t>
            </a:fld>
            <a:endParaRPr lang="en-US" dirty="0"/>
          </a:p>
        </p:txBody>
      </p:sp>
    </p:spTree>
    <p:extLst>
      <p:ext uri="{BB962C8B-B14F-4D97-AF65-F5344CB8AC3E}">
        <p14:creationId xmlns:p14="http://schemas.microsoft.com/office/powerpoint/2010/main" val="2130881589"/>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5372F017-CC69-4668-8A22-A1B197602F3E}" type="datetimeFigureOut">
              <a:rPr lang="en-US"/>
              <a:pPr>
                <a:defRPr/>
              </a:pPr>
              <a:t>5/9/2016</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3C434A1-EE0D-4A05-A55E-EA7148343ADF}" type="slidenum">
              <a:rPr lang="en-US"/>
              <a:pPr>
                <a:defRPr/>
              </a:pPr>
              <a:t>‹#›</a:t>
            </a:fld>
            <a:endParaRPr lang="en-US" dirty="0"/>
          </a:p>
        </p:txBody>
      </p:sp>
    </p:spTree>
    <p:extLst>
      <p:ext uri="{BB962C8B-B14F-4D97-AF65-F5344CB8AC3E}">
        <p14:creationId xmlns:p14="http://schemas.microsoft.com/office/powerpoint/2010/main" val="349771125"/>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91DDEDD7-2167-4CD0-9B7A-5DDE6E2A8CB7}" type="datetimeFigureOut">
              <a:rPr lang="en-US"/>
              <a:pPr>
                <a:defRPr/>
              </a:pPr>
              <a:t>5/9/2016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B6D8E2-24E6-4F46-8AF7-681BA2754BC1}" type="slidenum">
              <a:rPr lang="en-US"/>
              <a:pPr>
                <a:defRPr/>
              </a:pPr>
              <a:t>‹#›</a:t>
            </a:fld>
            <a:endParaRPr lang="en-US" dirty="0"/>
          </a:p>
        </p:txBody>
      </p:sp>
    </p:spTree>
    <p:extLst>
      <p:ext uri="{BB962C8B-B14F-4D97-AF65-F5344CB8AC3E}">
        <p14:creationId xmlns:p14="http://schemas.microsoft.com/office/powerpoint/2010/main" val="3363173682"/>
      </p:ext>
    </p:extLst>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33B563F6-A156-44C0-929A-7FB47DC454EB}" type="datetimeFigureOut">
              <a:rPr lang="en-US"/>
              <a:pPr>
                <a:defRPr/>
              </a:pPr>
              <a:t>5/9/2016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8E6952-AFBF-49A9-AD53-FAAABD209C2C}" type="slidenum">
              <a:rPr lang="en-US"/>
              <a:pPr>
                <a:defRPr/>
              </a:pPr>
              <a:t>‹#›</a:t>
            </a:fld>
            <a:endParaRPr lang="en-US" dirty="0"/>
          </a:p>
        </p:txBody>
      </p:sp>
    </p:spTree>
    <p:extLst>
      <p:ext uri="{BB962C8B-B14F-4D97-AF65-F5344CB8AC3E}">
        <p14:creationId xmlns:p14="http://schemas.microsoft.com/office/powerpoint/2010/main" val="3737179673"/>
      </p:ext>
    </p:extLst>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762000" y="274638"/>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762000" y="1600200"/>
            <a:ext cx="8077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fontAlgn="auto">
              <a:spcBef>
                <a:spcPts val="0"/>
              </a:spcBef>
              <a:spcAft>
                <a:spcPts val="0"/>
              </a:spcAft>
              <a:defRPr sz="1200" dirty="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cs typeface="+mn-cs"/>
              </a:defRPr>
            </a:lvl1pPr>
          </a:lstStyle>
          <a:p>
            <a:pPr>
              <a:defRPr/>
            </a:pPr>
            <a:r>
              <a:rPr lang="en-US"/>
              <a:t>newillinoisfarmers.org</a:t>
            </a:r>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7EC588C-6AE4-4E58-92F8-6C38CE45EE01}" type="slidenum">
              <a:rPr lang="en-US"/>
              <a:pPr>
                <a:defRPr/>
              </a:pPr>
              <a:t>‹#›</a:t>
            </a:fld>
            <a:endParaRPr lang="en-US" dirty="0"/>
          </a:p>
        </p:txBody>
      </p:sp>
      <p:pic>
        <p:nvPicPr>
          <p:cNvPr id="1032" name="Picture 7"/>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52400" y="-109538"/>
            <a:ext cx="819150" cy="708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8"/>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635875" y="5834063"/>
            <a:ext cx="1258888"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0"/>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629400" y="5834063"/>
            <a:ext cx="8270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ransition spd="slow">
    <p:wipe dir="d"/>
  </p:transition>
  <p:timing>
    <p:tnLst>
      <p:par>
        <p:cTn id="1" dur="indefinite" restart="never" nodeType="tmRoot"/>
      </p:par>
    </p:tnLst>
  </p:timing>
  <p:txStyles>
    <p:titleStyle>
      <a:lvl1pPr algn="l" rtl="0" fontAlgn="base">
        <a:spcBef>
          <a:spcPct val="0"/>
        </a:spcBef>
        <a:spcAft>
          <a:spcPct val="0"/>
        </a:spcAft>
        <a:defRPr lang="en-US" sz="4400" kern="1200" dirty="0">
          <a:solidFill>
            <a:schemeClr val="tx1"/>
          </a:solidFill>
          <a:latin typeface="+mj-lt"/>
          <a:ea typeface="+mj-ea"/>
          <a:cs typeface="+mj-cs"/>
        </a:defRPr>
      </a:lvl1pPr>
      <a:lvl2pPr algn="l" rtl="0" fontAlgn="base">
        <a:spcBef>
          <a:spcPct val="0"/>
        </a:spcBef>
        <a:spcAft>
          <a:spcPct val="0"/>
        </a:spcAft>
        <a:defRPr sz="4400">
          <a:solidFill>
            <a:schemeClr val="tx1"/>
          </a:solidFill>
          <a:latin typeface="Cambria" pitchFamily="18" charset="0"/>
        </a:defRPr>
      </a:lvl2pPr>
      <a:lvl3pPr algn="l" rtl="0" fontAlgn="base">
        <a:spcBef>
          <a:spcPct val="0"/>
        </a:spcBef>
        <a:spcAft>
          <a:spcPct val="0"/>
        </a:spcAft>
        <a:defRPr sz="4400">
          <a:solidFill>
            <a:schemeClr val="tx1"/>
          </a:solidFill>
          <a:latin typeface="Cambria" pitchFamily="18" charset="0"/>
        </a:defRPr>
      </a:lvl3pPr>
      <a:lvl4pPr algn="l" rtl="0" fontAlgn="base">
        <a:spcBef>
          <a:spcPct val="0"/>
        </a:spcBef>
        <a:spcAft>
          <a:spcPct val="0"/>
        </a:spcAft>
        <a:defRPr sz="4400">
          <a:solidFill>
            <a:schemeClr val="tx1"/>
          </a:solidFill>
          <a:latin typeface="Cambria" pitchFamily="18" charset="0"/>
        </a:defRPr>
      </a:lvl4pPr>
      <a:lvl5pPr algn="l" rtl="0" fontAlgn="base">
        <a:spcBef>
          <a:spcPct val="0"/>
        </a:spcBef>
        <a:spcAft>
          <a:spcPct val="0"/>
        </a:spcAft>
        <a:defRPr sz="4400">
          <a:solidFill>
            <a:schemeClr val="tx1"/>
          </a:solidFill>
          <a:latin typeface="Cambria" pitchFamily="18" charset="0"/>
        </a:defRPr>
      </a:lvl5pPr>
      <a:lvl6pPr marL="457200" algn="l" rtl="0" fontAlgn="base">
        <a:spcBef>
          <a:spcPct val="0"/>
        </a:spcBef>
        <a:spcAft>
          <a:spcPct val="0"/>
        </a:spcAft>
        <a:defRPr sz="4400">
          <a:solidFill>
            <a:schemeClr val="tx1"/>
          </a:solidFill>
          <a:latin typeface="Cambria" pitchFamily="18" charset="0"/>
        </a:defRPr>
      </a:lvl6pPr>
      <a:lvl7pPr marL="914400" algn="l" rtl="0" fontAlgn="base">
        <a:spcBef>
          <a:spcPct val="0"/>
        </a:spcBef>
        <a:spcAft>
          <a:spcPct val="0"/>
        </a:spcAft>
        <a:defRPr sz="4400">
          <a:solidFill>
            <a:schemeClr val="tx1"/>
          </a:solidFill>
          <a:latin typeface="Cambria" pitchFamily="18" charset="0"/>
        </a:defRPr>
      </a:lvl7pPr>
      <a:lvl8pPr marL="1371600" algn="l" rtl="0" fontAlgn="base">
        <a:spcBef>
          <a:spcPct val="0"/>
        </a:spcBef>
        <a:spcAft>
          <a:spcPct val="0"/>
        </a:spcAft>
        <a:defRPr sz="4400">
          <a:solidFill>
            <a:schemeClr val="tx1"/>
          </a:solidFill>
          <a:latin typeface="Cambria" pitchFamily="18" charset="0"/>
        </a:defRPr>
      </a:lvl8pPr>
      <a:lvl9pPr marL="1828800" algn="l" rtl="0" fontAlgn="base">
        <a:spcBef>
          <a:spcPct val="0"/>
        </a:spcBef>
        <a:spcAft>
          <a:spcPct val="0"/>
        </a:spcAft>
        <a:defRPr sz="4400">
          <a:solidFill>
            <a:schemeClr val="tx1"/>
          </a:solidFill>
          <a:latin typeface="Cambria" pitchFamily="18" charset="0"/>
        </a:defRPr>
      </a:lvl9pPr>
    </p:titleStyle>
    <p:bodyStyle>
      <a:lvl1pPr marL="342900" indent="-342900" algn="l" rtl="0" fontAlgn="base">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m4a"/><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2.png"/><Relationship Id="rId5" Type="http://schemas.openxmlformats.org/officeDocument/2006/relationships/image" Target="../media/image16.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2.png"/><Relationship Id="rId5" Type="http://schemas.openxmlformats.org/officeDocument/2006/relationships/image" Target="../media/image17.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2.png"/><Relationship Id="rId5" Type="http://schemas.openxmlformats.org/officeDocument/2006/relationships/image" Target="../media/image18.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2.png"/><Relationship Id="rId5" Type="http://schemas.openxmlformats.org/officeDocument/2006/relationships/image" Target="../media/image19.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5.xml"/><Relationship Id="rId7" Type="http://schemas.openxmlformats.org/officeDocument/2006/relationships/notesSlide" Target="../notesSlides/notesSlid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audio" Target="../media/media2.WAV"/><Relationship Id="rId4" Type="http://schemas.microsoft.com/office/2007/relationships/media" Target="../media/media2.WAV"/><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2.png"/><Relationship Id="rId5" Type="http://schemas.openxmlformats.org/officeDocument/2006/relationships/image" Target="../media/image22.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2.png"/><Relationship Id="rId5" Type="http://schemas.openxmlformats.org/officeDocument/2006/relationships/image" Target="../media/image23.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2.png"/><Relationship Id="rId5" Type="http://schemas.openxmlformats.org/officeDocument/2006/relationships/image" Target="../media/image2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1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1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1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1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12.png"/><Relationship Id="rId5" Type="http://schemas.openxmlformats.org/officeDocument/2006/relationships/hyperlink" Target="http://www.sirolli.com/" TargetMode="Externa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1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hyperlink" Target="http://www.sare.org/Learning-Center/Books/Building-a-Sustainable-Business" TargetMode="External"/><Relationship Id="rId13" Type="http://schemas.openxmlformats.org/officeDocument/2006/relationships/image" Target="../media/image12.png"/><Relationship Id="rId3" Type="http://schemas.openxmlformats.org/officeDocument/2006/relationships/tags" Target="../tags/tag8.xml"/><Relationship Id="rId7" Type="http://schemas.openxmlformats.org/officeDocument/2006/relationships/notesSlide" Target="../notesSlides/notesSlide30.xml"/><Relationship Id="rId12" Type="http://schemas.openxmlformats.org/officeDocument/2006/relationships/hyperlink" Target="http://www.storey.com/book_detail.php?isbn=9781580171618&amp;cat=equine" TargetMode="Externa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3.xml"/><Relationship Id="rId11" Type="http://schemas.openxmlformats.org/officeDocument/2006/relationships/hyperlink" Target="http://www.mosesorganic.org/farmfinances.html" TargetMode="External"/><Relationship Id="rId5" Type="http://schemas.openxmlformats.org/officeDocument/2006/relationships/audio" Target="../media/media30.wav"/><Relationship Id="rId10" Type="http://schemas.openxmlformats.org/officeDocument/2006/relationships/hyperlink" Target="http://www.e-myth.com/pub/htdocs/emr_ch1" TargetMode="External"/><Relationship Id="rId4" Type="http://schemas.microsoft.com/office/2007/relationships/media" Target="../media/media30.wav"/><Relationship Id="rId9" Type="http://schemas.openxmlformats.org/officeDocument/2006/relationships/hyperlink" Target="http://www.cffm.umn.edu/publications/BusinessPlanning.aspx"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www.amazon.com/The-Organic-Farmers-Business-Handbook/dp/1603581421" TargetMode="External"/><Relationship Id="rId3" Type="http://schemas.openxmlformats.org/officeDocument/2006/relationships/tags" Target="../tags/tag11.xml"/><Relationship Id="rId7" Type="http://schemas.openxmlformats.org/officeDocument/2006/relationships/notesSlide" Target="../notesSlides/notesSlide31.xml"/><Relationship Id="rId12" Type="http://schemas.openxmlformats.org/officeDocument/2006/relationships/image" Target="../media/image12.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3.xml"/><Relationship Id="rId11" Type="http://schemas.openxmlformats.org/officeDocument/2006/relationships/hyperlink" Target="http://farm-risk-plans.rma.usda.gov/pdf/swot_brochure_web.pdf" TargetMode="External"/><Relationship Id="rId5" Type="http://schemas.openxmlformats.org/officeDocument/2006/relationships/audio" Target="../media/media31.wav"/><Relationship Id="rId10" Type="http://schemas.openxmlformats.org/officeDocument/2006/relationships/hyperlink" Target="http://www.storey.com/book_detail.php?isbn=9781580176972&amp;cat=Animals" TargetMode="External"/><Relationship Id="rId4" Type="http://schemas.microsoft.com/office/2007/relationships/media" Target="../media/media31.wav"/><Relationship Id="rId9" Type="http://schemas.openxmlformats.org/officeDocument/2006/relationships/hyperlink" Target="http://www.sirolli.com/Evidence/Documents/tabid/107/id/56/Default.aspx"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mailto:cvnghgrn@illinois.edu" TargetMode="External"/><Relationship Id="rId3" Type="http://schemas.openxmlformats.org/officeDocument/2006/relationships/tags" Target="../tags/tag14.xml"/><Relationship Id="rId7" Type="http://schemas.openxmlformats.org/officeDocument/2006/relationships/hyperlink" Target="mailto:weinzier@illinois.edu" TargetMode="Externa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hyperlink" Target="mailto:wdavison@illinois.edu" TargetMode="External"/><Relationship Id="rId5" Type="http://schemas.openxmlformats.org/officeDocument/2006/relationships/notesSlide" Target="../notesSlides/notesSlide32.xml"/><Relationship Id="rId4"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32.m4a"/><Relationship Id="rId7" Type="http://schemas.openxmlformats.org/officeDocument/2006/relationships/image" Target="../media/image10.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33.xml"/><Relationship Id="rId5" Type="http://schemas.openxmlformats.org/officeDocument/2006/relationships/slideLayout" Target="../slideLayouts/slideLayout3.xml"/><Relationship Id="rId10" Type="http://schemas.openxmlformats.org/officeDocument/2006/relationships/image" Target="../media/image11.png"/><Relationship Id="rId4" Type="http://schemas.openxmlformats.org/officeDocument/2006/relationships/audio" Target="../media/media32.m4a"/><Relationship Id="rId9" Type="http://schemas.openxmlformats.org/officeDocument/2006/relationships/hyperlink" Target="http://www.start2farm.gov/"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2.png"/><Relationship Id="rId5" Type="http://schemas.openxmlformats.org/officeDocument/2006/relationships/image" Target="../media/image1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90304988"/>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838200" y="277813"/>
            <a:ext cx="7848600" cy="1169987"/>
          </a:xfrm>
        </p:spPr>
        <p:txBody>
          <a:bodyPr/>
          <a:lstStyle/>
          <a:p>
            <a:r>
              <a:rPr sz="4000" smtClean="0"/>
              <a:t>Reasons Why Business Plans are Important</a:t>
            </a:r>
          </a:p>
        </p:txBody>
      </p:sp>
      <p:sp>
        <p:nvSpPr>
          <p:cNvPr id="57347" name="Content Placeholder 2"/>
          <p:cNvSpPr>
            <a:spLocks noGrp="1"/>
          </p:cNvSpPr>
          <p:nvPr>
            <p:ph idx="1"/>
          </p:nvPr>
        </p:nvSpPr>
        <p:spPr>
          <a:xfrm>
            <a:off x="838200" y="1600200"/>
            <a:ext cx="7848600" cy="4343400"/>
          </a:xfrm>
        </p:spPr>
        <p:txBody>
          <a:bodyPr rtlCol="0">
            <a:normAutofit lnSpcReduction="10000"/>
          </a:bodyPr>
          <a:lstStyle/>
          <a:p>
            <a:pPr fontAlgn="auto">
              <a:lnSpc>
                <a:spcPct val="150000"/>
              </a:lnSpc>
              <a:spcAft>
                <a:spcPts val="0"/>
              </a:spcAft>
              <a:buFont typeface="Arial" pitchFamily="34" charset="0"/>
              <a:buChar char="•"/>
              <a:defRPr/>
            </a:pPr>
            <a:r>
              <a:rPr lang="en-US" sz="2900" dirty="0" smtClean="0">
                <a:latin typeface="+mj-lt"/>
              </a:rPr>
              <a:t>To identify profit centers</a:t>
            </a:r>
          </a:p>
          <a:p>
            <a:pPr fontAlgn="auto">
              <a:lnSpc>
                <a:spcPct val="150000"/>
              </a:lnSpc>
              <a:spcAft>
                <a:spcPts val="0"/>
              </a:spcAft>
              <a:buFont typeface="Arial" pitchFamily="34" charset="0"/>
              <a:buChar char="•"/>
              <a:defRPr/>
            </a:pPr>
            <a:r>
              <a:rPr lang="en-US" sz="2900" dirty="0" smtClean="0">
                <a:latin typeface="+mj-lt"/>
              </a:rPr>
              <a:t>To determine how you can be more efficient</a:t>
            </a:r>
          </a:p>
          <a:p>
            <a:pPr fontAlgn="auto">
              <a:lnSpc>
                <a:spcPct val="150000"/>
              </a:lnSpc>
              <a:spcAft>
                <a:spcPts val="0"/>
              </a:spcAft>
              <a:buFont typeface="Arial" pitchFamily="34" charset="0"/>
              <a:buChar char="•"/>
              <a:defRPr/>
            </a:pPr>
            <a:r>
              <a:rPr lang="en-US" sz="2900" dirty="0" smtClean="0">
                <a:latin typeface="+mj-lt"/>
              </a:rPr>
              <a:t>To attract key people- whether employees or members of your management team</a:t>
            </a:r>
          </a:p>
          <a:p>
            <a:pPr fontAlgn="auto">
              <a:lnSpc>
                <a:spcPct val="150000"/>
              </a:lnSpc>
              <a:spcAft>
                <a:spcPts val="0"/>
              </a:spcAft>
              <a:buFont typeface="Arial" pitchFamily="34" charset="0"/>
              <a:buChar char="•"/>
              <a:defRPr/>
            </a:pPr>
            <a:r>
              <a:rPr lang="en-US" sz="2900" dirty="0" smtClean="0">
                <a:latin typeface="+mj-lt"/>
              </a:rPr>
              <a:t>To help verify financial feasibility</a:t>
            </a:r>
          </a:p>
          <a:p>
            <a:pPr fontAlgn="auto">
              <a:lnSpc>
                <a:spcPct val="150000"/>
              </a:lnSpc>
              <a:spcAft>
                <a:spcPts val="0"/>
              </a:spcAft>
              <a:buFont typeface="Arial" pitchFamily="34" charset="0"/>
              <a:buChar char="•"/>
              <a:defRPr/>
            </a:pPr>
            <a:r>
              <a:rPr lang="en-US" sz="2900" dirty="0" smtClean="0">
                <a:latin typeface="+mj-lt"/>
              </a:rPr>
              <a:t>To obtain bank financing</a:t>
            </a:r>
          </a:p>
          <a:p>
            <a:pPr marL="0" indent="0" fontAlgn="auto">
              <a:spcAft>
                <a:spcPts val="0"/>
              </a:spcAft>
              <a:buFont typeface="Arial" pitchFamily="34" charset="0"/>
              <a:buNone/>
              <a:defRPr/>
            </a:pPr>
            <a:endParaRPr lang="en-US" sz="290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spd="slow" advTm="10063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742197" y="304800"/>
            <a:ext cx="8077200" cy="1143000"/>
          </a:xfrm>
        </p:spPr>
        <p:txBody>
          <a:bodyPr rtlCol="0">
            <a:normAutofit fontScale="90000"/>
          </a:bodyPr>
          <a:lstStyle/>
          <a:p>
            <a:pPr fontAlgn="auto">
              <a:spcAft>
                <a:spcPts val="0"/>
              </a:spcAft>
              <a:defRPr/>
            </a:pPr>
            <a:r>
              <a:rPr dirty="0"/>
              <a:t>A farmer’s perspective…</a:t>
            </a:r>
            <a:br>
              <a:rPr dirty="0"/>
            </a:br>
            <a:endParaRPr dirty="0"/>
          </a:p>
        </p:txBody>
      </p:sp>
      <p:sp>
        <p:nvSpPr>
          <p:cNvPr id="3" name="Content Placeholder 2"/>
          <p:cNvSpPr>
            <a:spLocks noGrp="1"/>
          </p:cNvSpPr>
          <p:nvPr>
            <p:ph sz="half" idx="1"/>
          </p:nvPr>
        </p:nvSpPr>
        <p:spPr>
          <a:xfrm>
            <a:off x="762000" y="1143000"/>
            <a:ext cx="4038600" cy="4525963"/>
          </a:xfrm>
        </p:spPr>
        <p:txBody>
          <a:bodyPr rtlCol="0">
            <a:normAutofit fontScale="92500"/>
          </a:bodyPr>
          <a:lstStyle/>
          <a:p>
            <a:pPr fontAlgn="auto">
              <a:spcAft>
                <a:spcPts val="0"/>
              </a:spcAft>
              <a:buFont typeface="Arial" pitchFamily="34" charset="0"/>
              <a:buChar char="•"/>
              <a:defRPr/>
            </a:pPr>
            <a:r>
              <a:rPr lang="en-US" i="1" dirty="0" smtClean="0">
                <a:latin typeface="+mj-lt"/>
              </a:rPr>
              <a:t>“Business </a:t>
            </a:r>
            <a:r>
              <a:rPr lang="en-US" i="1" dirty="0">
                <a:latin typeface="+mj-lt"/>
              </a:rPr>
              <a:t>planning is a critical component to any operation. Even though a ‘seat-of-the-pants’ approach to farming might work… you can waste years doing the wrong thing when you could have been doing the right thing.” </a:t>
            </a:r>
            <a:endParaRPr lang="en-US" i="1" dirty="0" smtClean="0">
              <a:latin typeface="+mj-lt"/>
            </a:endParaRPr>
          </a:p>
          <a:p>
            <a:pPr marL="0" indent="0" fontAlgn="auto">
              <a:spcAft>
                <a:spcPts val="0"/>
              </a:spcAft>
              <a:buFont typeface="Wingdings" pitchFamily="2" charset="2"/>
              <a:buNone/>
              <a:defRPr/>
            </a:pPr>
            <a:r>
              <a:rPr lang="en-US" sz="2200" dirty="0" smtClean="0">
                <a:latin typeface="+mj-lt"/>
              </a:rPr>
              <a:t>        Greg </a:t>
            </a:r>
            <a:r>
              <a:rPr lang="en-US" sz="2200" dirty="0">
                <a:latin typeface="+mj-lt"/>
              </a:rPr>
              <a:t>Reynolds, </a:t>
            </a:r>
            <a:r>
              <a:rPr lang="en-US" sz="2200" dirty="0" err="1">
                <a:latin typeface="+mj-lt"/>
              </a:rPr>
              <a:t>Riverbend</a:t>
            </a:r>
            <a:r>
              <a:rPr lang="en-US" sz="2200" dirty="0">
                <a:latin typeface="+mj-lt"/>
              </a:rPr>
              <a:t> Farm</a:t>
            </a:r>
          </a:p>
          <a:p>
            <a:pPr fontAlgn="auto">
              <a:spcAft>
                <a:spcPts val="0"/>
              </a:spcAft>
              <a:buFont typeface="Arial" pitchFamily="34" charset="0"/>
              <a:buChar char="•"/>
              <a:defRPr/>
            </a:pPr>
            <a:endParaRPr lang="en-US" dirty="0"/>
          </a:p>
        </p:txBody>
      </p:sp>
      <p:pic>
        <p:nvPicPr>
          <p:cNvPr id="26628" name="Content Placeholder 3"/>
          <p:cNvPicPr>
            <a:picLocks noGrp="1" noChangeAspect="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876800" y="1828800"/>
            <a:ext cx="4038600" cy="3952875"/>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p:transition spd="slow" advTm="6239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85800" y="304800"/>
            <a:ext cx="8001000" cy="1219200"/>
          </a:xfrm>
        </p:spPr>
        <p:txBody>
          <a:bodyPr/>
          <a:lstStyle/>
          <a:p>
            <a:r>
              <a:rPr smtClean="0"/>
              <a:t>Business Planning is a Process</a:t>
            </a:r>
          </a:p>
        </p:txBody>
      </p:sp>
      <p:sp>
        <p:nvSpPr>
          <p:cNvPr id="26627" name="Content Placeholder 2"/>
          <p:cNvSpPr>
            <a:spLocks noGrp="1"/>
          </p:cNvSpPr>
          <p:nvPr>
            <p:ph idx="1"/>
          </p:nvPr>
        </p:nvSpPr>
        <p:spPr>
          <a:xfrm>
            <a:off x="962025" y="1447800"/>
            <a:ext cx="7724775" cy="4495800"/>
          </a:xfrm>
        </p:spPr>
        <p:txBody>
          <a:bodyPr rtlCol="0"/>
          <a:lstStyle/>
          <a:p>
            <a:pPr fontAlgn="auto">
              <a:lnSpc>
                <a:spcPct val="150000"/>
              </a:lnSpc>
              <a:spcAft>
                <a:spcPts val="0"/>
              </a:spcAft>
              <a:buFont typeface="Arial" pitchFamily="34" charset="0"/>
              <a:buChar char="•"/>
              <a:defRPr/>
            </a:pPr>
            <a:r>
              <a:rPr lang="en-US" dirty="0" smtClean="0">
                <a:latin typeface="+mj-lt"/>
              </a:rPr>
              <a:t>Identifying Values</a:t>
            </a:r>
          </a:p>
          <a:p>
            <a:pPr fontAlgn="auto">
              <a:lnSpc>
                <a:spcPct val="150000"/>
              </a:lnSpc>
              <a:spcAft>
                <a:spcPts val="0"/>
              </a:spcAft>
              <a:buFont typeface="Arial" pitchFamily="34" charset="0"/>
              <a:buChar char="•"/>
              <a:defRPr/>
            </a:pPr>
            <a:r>
              <a:rPr lang="en-US" dirty="0" smtClean="0">
                <a:latin typeface="+mj-lt"/>
              </a:rPr>
              <a:t>Reviewing Current Situation</a:t>
            </a:r>
          </a:p>
          <a:p>
            <a:pPr fontAlgn="auto">
              <a:lnSpc>
                <a:spcPct val="150000"/>
              </a:lnSpc>
              <a:spcAft>
                <a:spcPts val="0"/>
              </a:spcAft>
              <a:buFont typeface="Arial" pitchFamily="34" charset="0"/>
              <a:buChar char="•"/>
              <a:defRPr/>
            </a:pPr>
            <a:r>
              <a:rPr lang="en-US" dirty="0" smtClean="0">
                <a:latin typeface="+mj-lt"/>
              </a:rPr>
              <a:t>Clarify Vision and Goals</a:t>
            </a:r>
          </a:p>
          <a:p>
            <a:pPr fontAlgn="auto">
              <a:lnSpc>
                <a:spcPct val="150000"/>
              </a:lnSpc>
              <a:spcAft>
                <a:spcPts val="0"/>
              </a:spcAft>
              <a:buFont typeface="Arial" pitchFamily="34" charset="0"/>
              <a:buChar char="•"/>
              <a:defRPr/>
            </a:pPr>
            <a:r>
              <a:rPr lang="en-US" dirty="0" smtClean="0">
                <a:latin typeface="+mj-lt"/>
              </a:rPr>
              <a:t>Evaluate Strategies/Ideas</a:t>
            </a:r>
          </a:p>
          <a:p>
            <a:pPr fontAlgn="auto">
              <a:lnSpc>
                <a:spcPct val="150000"/>
              </a:lnSpc>
              <a:spcAft>
                <a:spcPts val="0"/>
              </a:spcAft>
              <a:buFont typeface="Arial" pitchFamily="34" charset="0"/>
              <a:buChar char="•"/>
              <a:defRPr/>
            </a:pPr>
            <a:r>
              <a:rPr lang="en-US" dirty="0" smtClean="0">
                <a:latin typeface="+mj-lt"/>
              </a:rPr>
              <a:t>Implement and Monitor</a:t>
            </a:r>
          </a:p>
          <a:p>
            <a:pPr marL="0" indent="0" fontAlgn="auto">
              <a:spcAft>
                <a:spcPts val="0"/>
              </a:spcAft>
              <a:buFont typeface="Wingdings" pitchFamily="2" charset="2"/>
              <a:buNone/>
              <a:defRPr/>
            </a:pPr>
            <a:endParaRPr lang="en-US"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spd="slow" advTm="6669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762000" y="304800"/>
            <a:ext cx="7772400" cy="1219200"/>
          </a:xfrm>
        </p:spPr>
        <p:txBody>
          <a:bodyPr rtlCol="0">
            <a:normAutofit fontScale="90000"/>
          </a:bodyPr>
          <a:lstStyle/>
          <a:p>
            <a:pPr fontAlgn="auto">
              <a:spcAft>
                <a:spcPts val="0"/>
              </a:spcAft>
              <a:defRPr/>
            </a:pPr>
            <a:r>
              <a:rPr smtClean="0"/>
              <a:t>Additional Questions to Ask Before Writing the Business Plan</a:t>
            </a:r>
          </a:p>
        </p:txBody>
      </p:sp>
      <p:sp>
        <p:nvSpPr>
          <p:cNvPr id="63491" name="Content Placeholder 2"/>
          <p:cNvSpPr>
            <a:spLocks noGrp="1"/>
          </p:cNvSpPr>
          <p:nvPr>
            <p:ph idx="1"/>
          </p:nvPr>
        </p:nvSpPr>
        <p:spPr>
          <a:xfrm>
            <a:off x="838200" y="1752600"/>
            <a:ext cx="7848600" cy="4191000"/>
          </a:xfrm>
        </p:spPr>
        <p:txBody>
          <a:bodyPr rtlCol="0"/>
          <a:lstStyle/>
          <a:p>
            <a:pPr fontAlgn="auto">
              <a:spcAft>
                <a:spcPts val="0"/>
              </a:spcAft>
              <a:buFont typeface="Arial" pitchFamily="34" charset="0"/>
              <a:buChar char="•"/>
              <a:defRPr/>
            </a:pPr>
            <a:r>
              <a:rPr lang="en-US" dirty="0" smtClean="0">
                <a:latin typeface="+mj-lt"/>
              </a:rPr>
              <a:t>What skills and experience do I bring to the business?</a:t>
            </a:r>
          </a:p>
          <a:p>
            <a:pPr fontAlgn="auto">
              <a:spcAft>
                <a:spcPts val="0"/>
              </a:spcAft>
              <a:buFont typeface="Arial" pitchFamily="34" charset="0"/>
              <a:buChar char="•"/>
              <a:defRPr/>
            </a:pPr>
            <a:r>
              <a:rPr lang="en-US" dirty="0" smtClean="0">
                <a:latin typeface="+mj-lt"/>
              </a:rPr>
              <a:t>How will my farm’s business records be maintained?</a:t>
            </a:r>
          </a:p>
          <a:p>
            <a:pPr fontAlgn="auto">
              <a:spcAft>
                <a:spcPts val="0"/>
              </a:spcAft>
              <a:buFont typeface="Arial" pitchFamily="34" charset="0"/>
              <a:buChar char="•"/>
              <a:defRPr/>
            </a:pPr>
            <a:r>
              <a:rPr lang="en-US" dirty="0" smtClean="0">
                <a:latin typeface="+mj-lt"/>
              </a:rPr>
              <a:t>What insurance coverage will be needed?</a:t>
            </a:r>
          </a:p>
          <a:p>
            <a:pPr fontAlgn="auto">
              <a:spcAft>
                <a:spcPts val="0"/>
              </a:spcAft>
              <a:buFont typeface="Arial" pitchFamily="34" charset="0"/>
              <a:buChar char="•"/>
              <a:defRPr/>
            </a:pPr>
            <a:r>
              <a:rPr lang="en-US" dirty="0" smtClean="0">
                <a:latin typeface="+mj-lt"/>
              </a:rPr>
              <a:t>What equipment or supplies will I need?</a:t>
            </a:r>
          </a:p>
          <a:p>
            <a:pPr fontAlgn="auto">
              <a:spcAft>
                <a:spcPts val="0"/>
              </a:spcAft>
              <a:buFont typeface="Arial" pitchFamily="34" charset="0"/>
              <a:buChar char="•"/>
              <a:defRPr/>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spd="slow" advTm="10777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9875"/>
            <a:ext cx="8077200" cy="1143000"/>
          </a:xfrm>
        </p:spPr>
        <p:txBody>
          <a:bodyPr rtlCol="0">
            <a:normAutofit fontScale="90000"/>
          </a:bodyPr>
          <a:lstStyle/>
          <a:p>
            <a:pPr fontAlgn="auto">
              <a:spcAft>
                <a:spcPts val="0"/>
              </a:spcAft>
              <a:defRPr/>
            </a:pPr>
            <a:r>
              <a:rPr dirty="0" smtClean="0"/>
              <a:t>Used Equipment = Lower Expenses</a:t>
            </a:r>
            <a:endParaRPr dirty="0"/>
          </a:p>
        </p:txBody>
      </p:sp>
      <p:pic>
        <p:nvPicPr>
          <p:cNvPr id="29699" name="Content Placeholder 3" descr="hay rake.jpg"/>
          <p:cNvPicPr>
            <a:picLocks noGrp="1" noChangeAspect="1"/>
          </p:cNvPicPr>
          <p:nvPr>
            <p:ph idx="1"/>
          </p:nvPr>
        </p:nvPicPr>
        <p:blipFill>
          <a:blip r:embed="rId5" cstate="print">
            <a:extLst>
              <a:ext uri="{28A0092B-C50C-407E-A947-70E740481C1C}">
                <a14:useLocalDpi xmlns:a14="http://schemas.microsoft.com/office/drawing/2010/main" val="0"/>
              </a:ext>
            </a:extLst>
          </a:blip>
          <a:srcRect/>
          <a:stretch>
            <a:fillRect/>
          </a:stretch>
        </p:blipFill>
        <p:spPr>
          <a:xfrm>
            <a:off x="1143001" y="1295400"/>
            <a:ext cx="5715000" cy="4285499"/>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p:transition spd="slow" advTm="14871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IMG_0706.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70438" y="1676399"/>
            <a:ext cx="5562600" cy="410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2"/>
          <p:cNvSpPr txBox="1">
            <a:spLocks noChangeArrowheads="1"/>
          </p:cNvSpPr>
          <p:nvPr/>
        </p:nvSpPr>
        <p:spPr bwMode="auto">
          <a:xfrm>
            <a:off x="620659" y="54029"/>
            <a:ext cx="611237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4000" dirty="0">
                <a:latin typeface="+mj-lt"/>
                <a:ea typeface="+mj-ea"/>
                <a:cs typeface="+mj-cs"/>
              </a:rPr>
              <a:t>Used chisel plow cut down </a:t>
            </a:r>
            <a:endParaRPr lang="en-US" sz="4000" dirty="0" smtClean="0">
              <a:latin typeface="+mj-lt"/>
              <a:ea typeface="+mj-ea"/>
              <a:cs typeface="+mj-cs"/>
            </a:endParaRPr>
          </a:p>
          <a:p>
            <a:r>
              <a:rPr lang="en-US" sz="4000" dirty="0" smtClean="0">
                <a:latin typeface="+mj-lt"/>
                <a:ea typeface="+mj-ea"/>
                <a:cs typeface="+mj-cs"/>
              </a:rPr>
              <a:t>to </a:t>
            </a:r>
            <a:r>
              <a:rPr lang="en-US" sz="4000" dirty="0">
                <a:latin typeface="+mj-lt"/>
                <a:ea typeface="+mj-ea"/>
                <a:cs typeface="+mj-cs"/>
              </a:rPr>
              <a:t>fit 3 foot wide beds.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p:transition spd="slow" advTm="8033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077200" cy="644525"/>
          </a:xfrm>
        </p:spPr>
        <p:txBody>
          <a:bodyPr rtlCol="0">
            <a:normAutofit fontScale="90000"/>
          </a:bodyPr>
          <a:lstStyle/>
          <a:p>
            <a:pPr fontAlgn="auto">
              <a:spcAft>
                <a:spcPts val="0"/>
              </a:spcAft>
              <a:defRPr/>
            </a:pPr>
            <a:r>
              <a:rPr dirty="0" smtClean="0"/>
              <a:t>Basket </a:t>
            </a:r>
            <a:r>
              <a:rPr dirty="0" err="1" smtClean="0"/>
              <a:t>Weeder</a:t>
            </a:r>
            <a:endParaRPr dirty="0"/>
          </a:p>
        </p:txBody>
      </p:sp>
      <p:pic>
        <p:nvPicPr>
          <p:cNvPr id="31747" name="Content Placeholder 3" descr="IMG_2038.jpg"/>
          <p:cNvPicPr>
            <a:picLocks noGrp="1" noChangeAspect="1"/>
          </p:cNvPicPr>
          <p:nvPr>
            <p:ph idx="1"/>
          </p:nvPr>
        </p:nvPicPr>
        <p:blipFill>
          <a:blip r:embed="rId5" cstate="print">
            <a:extLst>
              <a:ext uri="{28A0092B-C50C-407E-A947-70E740481C1C}">
                <a14:useLocalDpi xmlns:a14="http://schemas.microsoft.com/office/drawing/2010/main" val="0"/>
              </a:ext>
            </a:extLst>
          </a:blip>
          <a:srcRect/>
          <a:stretch>
            <a:fillRect/>
          </a:stretch>
        </p:blipFill>
        <p:spPr>
          <a:xfrm>
            <a:off x="1447800" y="1143000"/>
            <a:ext cx="6034088" cy="4525963"/>
          </a:xfr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p:transition spd="slow" advTm="9368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764583" y="24539"/>
            <a:ext cx="8382000" cy="1295400"/>
          </a:xfrm>
        </p:spPr>
        <p:txBody>
          <a:bodyPr rtlCol="0">
            <a:normAutofit fontScale="90000"/>
          </a:bodyPr>
          <a:lstStyle/>
          <a:p>
            <a:pPr fontAlgn="auto">
              <a:spcAft>
                <a:spcPts val="0"/>
              </a:spcAft>
              <a:defRPr/>
            </a:pPr>
            <a:r>
              <a:rPr dirty="0" smtClean="0"/>
              <a:t>Some Business Plan Do’s and Don’ts </a:t>
            </a:r>
          </a:p>
        </p:txBody>
      </p:sp>
      <p:sp>
        <p:nvSpPr>
          <p:cNvPr id="65539" name="Content Placeholder 2"/>
          <p:cNvSpPr>
            <a:spLocks noGrp="1"/>
          </p:cNvSpPr>
          <p:nvPr>
            <p:ph idx="1"/>
          </p:nvPr>
        </p:nvSpPr>
        <p:spPr>
          <a:xfrm>
            <a:off x="762000" y="1219200"/>
            <a:ext cx="8026400" cy="4648200"/>
          </a:xfrm>
        </p:spPr>
        <p:txBody>
          <a:bodyPr rtlCol="0"/>
          <a:lstStyle/>
          <a:p>
            <a:pPr fontAlgn="auto">
              <a:spcBef>
                <a:spcPts val="600"/>
              </a:spcBef>
              <a:spcAft>
                <a:spcPts val="0"/>
              </a:spcAft>
              <a:buFont typeface="Arial" pitchFamily="34" charset="0"/>
              <a:buChar char="•"/>
              <a:defRPr/>
            </a:pPr>
            <a:r>
              <a:rPr lang="en-US" dirty="0" smtClean="0">
                <a:latin typeface="+mj-lt"/>
              </a:rPr>
              <a:t>Keep the business plan as short as possible without compromising the integrity and content.</a:t>
            </a:r>
          </a:p>
          <a:p>
            <a:pPr fontAlgn="auto">
              <a:spcBef>
                <a:spcPts val="600"/>
              </a:spcBef>
              <a:spcAft>
                <a:spcPts val="0"/>
              </a:spcAft>
              <a:buFont typeface="Arial" pitchFamily="34" charset="0"/>
              <a:buChar char="•"/>
              <a:defRPr/>
            </a:pPr>
            <a:r>
              <a:rPr lang="en-US" dirty="0" smtClean="0">
                <a:latin typeface="+mj-lt"/>
              </a:rPr>
              <a:t>Don’t over diversify the venture- creates too many potential complications.</a:t>
            </a:r>
          </a:p>
          <a:p>
            <a:pPr fontAlgn="auto">
              <a:spcBef>
                <a:spcPts val="600"/>
              </a:spcBef>
              <a:spcAft>
                <a:spcPts val="0"/>
              </a:spcAft>
              <a:buFont typeface="Arial" pitchFamily="34" charset="0"/>
              <a:buChar char="•"/>
              <a:defRPr/>
            </a:pPr>
            <a:r>
              <a:rPr lang="en-US" dirty="0" smtClean="0">
                <a:latin typeface="+mj-lt"/>
              </a:rPr>
              <a:t>Describe things in terminology that’s understood by someone unfamiliar with the business.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spd="slow" advTm="3666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635000" y="0"/>
            <a:ext cx="8153400" cy="1295400"/>
          </a:xfrm>
        </p:spPr>
        <p:txBody>
          <a:bodyPr rtlCol="0">
            <a:normAutofit fontScale="90000"/>
          </a:bodyPr>
          <a:lstStyle/>
          <a:p>
            <a:pPr fontAlgn="auto">
              <a:spcAft>
                <a:spcPts val="0"/>
              </a:spcAft>
              <a:defRPr/>
            </a:pPr>
            <a:r>
              <a:rPr lang="en-US" dirty="0"/>
              <a:t>Some Business Plan Do’s and Don’ts </a:t>
            </a:r>
            <a:endParaRPr dirty="0" smtClean="0"/>
          </a:p>
        </p:txBody>
      </p:sp>
      <p:sp>
        <p:nvSpPr>
          <p:cNvPr id="66563" name="Content Placeholder 2"/>
          <p:cNvSpPr>
            <a:spLocks noGrp="1"/>
          </p:cNvSpPr>
          <p:nvPr>
            <p:ph idx="1"/>
          </p:nvPr>
        </p:nvSpPr>
        <p:spPr>
          <a:xfrm>
            <a:off x="743919" y="1066800"/>
            <a:ext cx="8229600" cy="5029200"/>
          </a:xfrm>
        </p:spPr>
        <p:txBody>
          <a:bodyPr rtlCol="0">
            <a:normAutofit lnSpcReduction="10000"/>
          </a:bodyPr>
          <a:lstStyle/>
          <a:p>
            <a:pPr fontAlgn="auto">
              <a:spcAft>
                <a:spcPts val="0"/>
              </a:spcAft>
              <a:buFont typeface="Arial" pitchFamily="34" charset="0"/>
              <a:buChar char="•"/>
              <a:defRPr/>
            </a:pPr>
            <a:r>
              <a:rPr lang="en-US" dirty="0" smtClean="0">
                <a:latin typeface="+mj-lt"/>
              </a:rPr>
              <a:t>Estimate potential sales carefully- can you produce what you need to keep the cash flow coming in.</a:t>
            </a:r>
          </a:p>
          <a:p>
            <a:pPr fontAlgn="auto">
              <a:spcAft>
                <a:spcPts val="0"/>
              </a:spcAft>
              <a:buFont typeface="Arial" pitchFamily="34" charset="0"/>
              <a:buChar char="•"/>
              <a:defRPr/>
            </a:pPr>
            <a:r>
              <a:rPr lang="en-US" dirty="0" smtClean="0">
                <a:latin typeface="+mj-lt"/>
              </a:rPr>
              <a:t>Substantiate any statements/statistics you are using.</a:t>
            </a:r>
          </a:p>
          <a:p>
            <a:pPr fontAlgn="auto">
              <a:spcAft>
                <a:spcPts val="0"/>
              </a:spcAft>
              <a:buFont typeface="Arial" pitchFamily="34" charset="0"/>
              <a:buChar char="•"/>
              <a:defRPr/>
            </a:pPr>
            <a:r>
              <a:rPr lang="en-US" dirty="0" smtClean="0">
                <a:latin typeface="+mj-lt"/>
              </a:rPr>
              <a:t>Involve management team in the preparation of the business plan</a:t>
            </a:r>
          </a:p>
          <a:p>
            <a:pPr fontAlgn="auto">
              <a:spcAft>
                <a:spcPts val="0"/>
              </a:spcAft>
              <a:buFont typeface="Arial" pitchFamily="34" charset="0"/>
              <a:buChar char="•"/>
              <a:defRPr/>
            </a:pPr>
            <a:r>
              <a:rPr lang="en-US" dirty="0" smtClean="0">
                <a:latin typeface="+mj-lt"/>
              </a:rPr>
              <a:t>Share the business plan with others to review to catch mistakes and things that aren’t clear.</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spd="slow" advTm="8965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762000" y="304800"/>
            <a:ext cx="8229600" cy="1139825"/>
          </a:xfrm>
        </p:spPr>
        <p:txBody>
          <a:bodyPr/>
          <a:lstStyle/>
          <a:p>
            <a:pPr algn="ctr"/>
            <a:r>
              <a:rPr dirty="0"/>
              <a:t>You Must be Efficient to Succeed</a:t>
            </a:r>
          </a:p>
        </p:txBody>
      </p:sp>
      <p:sp>
        <p:nvSpPr>
          <p:cNvPr id="7171" name="Rectangle 3"/>
          <p:cNvSpPr>
            <a:spLocks noGrp="1" noChangeArrowheads="1"/>
          </p:cNvSpPr>
          <p:nvPr>
            <p:ph type="body" sz="half" idx="4294967295"/>
          </p:nvPr>
        </p:nvSpPr>
        <p:spPr>
          <a:xfrm>
            <a:off x="4013200" y="1295400"/>
            <a:ext cx="4572000" cy="4114800"/>
          </a:xfrm>
        </p:spPr>
        <p:txBody>
          <a:bodyPr rtlCol="0">
            <a:normAutofit/>
          </a:bodyPr>
          <a:lstStyle/>
          <a:p>
            <a:pPr fontAlgn="auto">
              <a:spcAft>
                <a:spcPts val="0"/>
              </a:spcAft>
              <a:buFont typeface="Wingdings" pitchFamily="2" charset="2"/>
              <a:buNone/>
              <a:defRPr/>
            </a:pPr>
            <a:r>
              <a:rPr lang="en-US" sz="2600" dirty="0" smtClean="0"/>
              <a:t>	</a:t>
            </a:r>
            <a:r>
              <a:rPr lang="en-US" sz="2600" dirty="0" smtClean="0">
                <a:latin typeface="+mj-lt"/>
              </a:rPr>
              <a:t>Strive for efficiency in every aspect of your operation.  </a:t>
            </a:r>
          </a:p>
        </p:txBody>
      </p:sp>
      <p:pic>
        <p:nvPicPr>
          <p:cNvPr id="36868" name="Picture 2" descr="F:\Kings Hill\P100037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435225"/>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752600"/>
            <a:ext cx="2667000" cy="426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cSld>
  <p:clrMapOvr>
    <a:masterClrMapping/>
  </p:clrMapOvr>
  <p:transition spd="slow" advTm="12647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2362200" y="1143000"/>
            <a:ext cx="6408738" cy="2590800"/>
          </a:xfrm>
        </p:spPr>
        <p:txBody>
          <a:bodyPr rtlCol="0">
            <a:normAutofit fontScale="90000"/>
          </a:bodyPr>
          <a:lstStyle/>
          <a:p>
            <a:pPr fontAlgn="auto">
              <a:spcAft>
                <a:spcPts val="0"/>
              </a:spcAft>
              <a:defRPr/>
            </a:pPr>
            <a:r>
              <a:rPr sz="2000" dirty="0" smtClean="0"/>
              <a:t>Growing a New Generation </a:t>
            </a:r>
            <a:br>
              <a:rPr sz="2000" dirty="0" smtClean="0"/>
            </a:br>
            <a:r>
              <a:rPr sz="2000" dirty="0" smtClean="0"/>
              <a:t>of Illinois Fruit and Vegetable Farmers</a:t>
            </a:r>
            <a:r>
              <a:rPr sz="2800" dirty="0" smtClean="0"/>
              <a:t/>
            </a:r>
            <a:br>
              <a:rPr sz="2800" dirty="0" smtClean="0"/>
            </a:br>
            <a:r>
              <a:rPr sz="2800" dirty="0"/>
              <a:t/>
            </a:r>
            <a:br>
              <a:rPr sz="2800" dirty="0"/>
            </a:br>
            <a:r>
              <a:rPr sz="4000" dirty="0">
                <a:solidFill>
                  <a:srgbClr val="0000FF"/>
                </a:solidFill>
              </a:rPr>
              <a:t>Developing a Strategy for Starting a Small Farm Enterprise </a:t>
            </a:r>
          </a:p>
        </p:txBody>
      </p:sp>
      <p:sp>
        <p:nvSpPr>
          <p:cNvPr id="16387" name="Subtitle 2"/>
          <p:cNvSpPr>
            <a:spLocks noGrp="1"/>
          </p:cNvSpPr>
          <p:nvPr>
            <p:ph type="subTitle" idx="1"/>
            <p:custDataLst>
              <p:tags r:id="rId3"/>
            </p:custDataLst>
          </p:nvPr>
        </p:nvSpPr>
        <p:spPr>
          <a:xfrm>
            <a:off x="3962400" y="4038600"/>
            <a:ext cx="4772025" cy="990600"/>
          </a:xfrm>
        </p:spPr>
        <p:txBody>
          <a:bodyPr/>
          <a:lstStyle/>
          <a:p>
            <a:r>
              <a:rPr lang="en-US" dirty="0" smtClean="0"/>
              <a:t>Bill Davison</a:t>
            </a:r>
          </a:p>
          <a:p>
            <a:r>
              <a:rPr lang="en-US" smtClean="0"/>
              <a:t>December , 2014 </a:t>
            </a:r>
            <a:endParaRPr lang="en-US" dirty="0" smtClean="0"/>
          </a:p>
        </p:txBody>
      </p:sp>
      <p:pic>
        <p:nvPicPr>
          <p:cNvPr id="16388" name="Picture 2" descr="uiext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152400"/>
            <a:ext cx="28194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85D62539.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9172">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381000" y="228600"/>
            <a:ext cx="8229600" cy="1139825"/>
          </a:xfrm>
        </p:spPr>
        <p:txBody>
          <a:bodyPr/>
          <a:lstStyle/>
          <a:p>
            <a:pPr algn="ctr"/>
            <a:r>
              <a:t>Farm Smarter, Not Harder</a:t>
            </a:r>
          </a:p>
        </p:txBody>
      </p:sp>
      <p:sp>
        <p:nvSpPr>
          <p:cNvPr id="2" name="TextBox 1"/>
          <p:cNvSpPr txBox="1"/>
          <p:nvPr/>
        </p:nvSpPr>
        <p:spPr>
          <a:xfrm>
            <a:off x="762159" y="5669380"/>
            <a:ext cx="5105239" cy="1015663"/>
          </a:xfrm>
          <a:prstGeom prst="rect">
            <a:avLst/>
          </a:prstGeom>
          <a:noFill/>
        </p:spPr>
        <p:txBody>
          <a:bodyPr wrap="square">
            <a:spAutoFit/>
          </a:bodyPr>
          <a:lstStyle/>
          <a:p>
            <a:pPr fontAlgn="auto">
              <a:spcBef>
                <a:spcPts val="0"/>
              </a:spcBef>
              <a:spcAft>
                <a:spcPts val="0"/>
              </a:spcAft>
              <a:defRPr/>
            </a:pPr>
            <a:r>
              <a:rPr lang="en-US" sz="2000" dirty="0">
                <a:latin typeface="+mj-lt"/>
                <a:cs typeface="+mn-cs"/>
              </a:rPr>
              <a:t>“Farming is 80% mental and 20% physical.”</a:t>
            </a:r>
          </a:p>
          <a:p>
            <a:pPr fontAlgn="auto">
              <a:spcBef>
                <a:spcPts val="0"/>
              </a:spcBef>
              <a:spcAft>
                <a:spcPts val="0"/>
              </a:spcAft>
              <a:defRPr/>
            </a:pPr>
            <a:endParaRPr lang="en-US" sz="2000" dirty="0">
              <a:latin typeface="+mj-lt"/>
              <a:cs typeface="+mn-cs"/>
            </a:endParaRPr>
          </a:p>
          <a:p>
            <a:pPr fontAlgn="auto">
              <a:spcBef>
                <a:spcPts val="0"/>
              </a:spcBef>
              <a:spcAft>
                <a:spcPts val="0"/>
              </a:spcAft>
              <a:defRPr/>
            </a:pPr>
            <a:r>
              <a:rPr lang="en-US" sz="2000" dirty="0" smtClean="0">
                <a:latin typeface="+mj-lt"/>
                <a:cs typeface="+mn-cs"/>
              </a:rPr>
              <a:t>Joel </a:t>
            </a:r>
            <a:r>
              <a:rPr lang="en-US" sz="2000" dirty="0" err="1">
                <a:latin typeface="+mj-lt"/>
                <a:cs typeface="+mn-cs"/>
              </a:rPr>
              <a:t>Salatin</a:t>
            </a:r>
            <a:endParaRPr lang="en-US" sz="2000" dirty="0">
              <a:latin typeface="+mj-lt"/>
              <a:cs typeface="+mn-cs"/>
            </a:endParaRPr>
          </a:p>
        </p:txBody>
      </p:sp>
      <p:pic>
        <p:nvPicPr>
          <p:cNvPr id="37893" name="Picture 4" descr="F:\Rock Springs\P100063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348353"/>
            <a:ext cx="537686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p:transition spd="slow" advTm="3775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lgn="ctr"/>
            <a:r>
              <a:rPr sz="4800"/>
              <a:t>What Limits Your Farm?</a:t>
            </a:r>
          </a:p>
        </p:txBody>
      </p:sp>
      <p:sp>
        <p:nvSpPr>
          <p:cNvPr id="6147" name="Rectangle 3"/>
          <p:cNvSpPr>
            <a:spLocks noGrp="1" noChangeArrowheads="1"/>
          </p:cNvSpPr>
          <p:nvPr>
            <p:ph type="body" sz="half" idx="2"/>
          </p:nvPr>
        </p:nvSpPr>
        <p:spPr>
          <a:xfrm>
            <a:off x="5029200" y="1371600"/>
            <a:ext cx="3733800" cy="3581400"/>
          </a:xfrm>
        </p:spPr>
        <p:txBody>
          <a:bodyPr rtlCol="0">
            <a:normAutofit fontScale="92500"/>
          </a:bodyPr>
          <a:lstStyle/>
          <a:p>
            <a:pPr fontAlgn="auto">
              <a:spcAft>
                <a:spcPts val="0"/>
              </a:spcAft>
              <a:buFont typeface="Wingdings" pitchFamily="2" charset="2"/>
              <a:buNone/>
              <a:defRPr/>
            </a:pPr>
            <a:r>
              <a:rPr lang="en-US" sz="2600" dirty="0" smtClean="0"/>
              <a:t>	</a:t>
            </a:r>
            <a:r>
              <a:rPr lang="en-US" sz="3200" dirty="0" smtClean="0">
                <a:latin typeface="+mj-lt"/>
              </a:rPr>
              <a:t>Production techniques rarely limit a farm’s success; rather it is the </a:t>
            </a:r>
            <a:r>
              <a:rPr lang="en-US" sz="3200" b="1" i="1" dirty="0" smtClean="0">
                <a:latin typeface="+mj-lt"/>
              </a:rPr>
              <a:t>lack of dependable profitable returns.</a:t>
            </a:r>
          </a:p>
          <a:p>
            <a:pPr fontAlgn="auto">
              <a:spcAft>
                <a:spcPts val="0"/>
              </a:spcAft>
              <a:buFont typeface="Arial" pitchFamily="34" charset="0"/>
              <a:buChar char="•"/>
              <a:defRPr/>
            </a:pPr>
            <a:endParaRPr lang="en-US" sz="2600" dirty="0" smtClean="0"/>
          </a:p>
          <a:p>
            <a:pPr marL="0" indent="0" fontAlgn="auto">
              <a:spcAft>
                <a:spcPts val="0"/>
              </a:spcAft>
              <a:buFont typeface="Arial" pitchFamily="34" charset="0"/>
              <a:buNone/>
              <a:defRPr/>
            </a:pPr>
            <a:endParaRPr lang="en-US" sz="2600" dirty="0" smtClean="0"/>
          </a:p>
          <a:p>
            <a:pPr fontAlgn="auto">
              <a:spcAft>
                <a:spcPts val="0"/>
              </a:spcAft>
              <a:buFont typeface="Arial" pitchFamily="34" charset="0"/>
              <a:buChar char="•"/>
              <a:defRPr/>
            </a:pPr>
            <a:endParaRPr lang="en-US" sz="2600" dirty="0"/>
          </a:p>
          <a:p>
            <a:pPr fontAlgn="auto">
              <a:spcAft>
                <a:spcPts val="0"/>
              </a:spcAft>
              <a:buFont typeface="Arial" pitchFamily="34" charset="0"/>
              <a:buChar char="•"/>
              <a:defRPr/>
            </a:pPr>
            <a:endParaRPr lang="en-US" sz="2600" dirty="0" smtClean="0"/>
          </a:p>
        </p:txBody>
      </p:sp>
      <p:pic>
        <p:nvPicPr>
          <p:cNvPr id="38916" name="Picture 6"/>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746125" y="1371600"/>
            <a:ext cx="4206875" cy="3048000"/>
          </a:xfrm>
        </p:spPr>
      </p:pic>
      <p:sp>
        <p:nvSpPr>
          <p:cNvPr id="38917" name="TextBox 1"/>
          <p:cNvSpPr txBox="1">
            <a:spLocks noChangeArrowheads="1"/>
          </p:cNvSpPr>
          <p:nvPr/>
        </p:nvSpPr>
        <p:spPr bwMode="auto">
          <a:xfrm>
            <a:off x="3268075" y="5093216"/>
            <a:ext cx="57002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dirty="0"/>
              <a:t>The Organic Farmer’s Business Handbook, Richard  </a:t>
            </a:r>
            <a:r>
              <a:rPr lang="en-US" dirty="0" err="1" smtClean="0"/>
              <a:t>Wiswall</a:t>
            </a:r>
            <a:endParaRPr lang="en-US" dirty="0"/>
          </a:p>
        </p:txBody>
      </p:sp>
      <p:sp>
        <p:nvSpPr>
          <p:cNvPr id="38918" name="TextBox 3"/>
          <p:cNvSpPr txBox="1">
            <a:spLocks noChangeArrowheads="1"/>
          </p:cNvSpPr>
          <p:nvPr/>
        </p:nvSpPr>
        <p:spPr bwMode="auto">
          <a:xfrm>
            <a:off x="646113" y="4538663"/>
            <a:ext cx="39789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a:t>John Peterson, Angelic Organics, Caledonia, IL</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p:transition spd="slow" advTm="8910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822325" y="152400"/>
            <a:ext cx="8229600" cy="1139825"/>
          </a:xfrm>
        </p:spPr>
        <p:txBody>
          <a:bodyPr/>
          <a:lstStyle/>
          <a:p>
            <a:pPr algn="ctr"/>
            <a:r>
              <a:t>Farm for Profit, not Production</a:t>
            </a:r>
          </a:p>
        </p:txBody>
      </p:sp>
      <p:sp>
        <p:nvSpPr>
          <p:cNvPr id="39939" name="Rectangle 3"/>
          <p:cNvSpPr>
            <a:spLocks noGrp="1" noChangeArrowheads="1"/>
          </p:cNvSpPr>
          <p:nvPr>
            <p:ph type="body" sz="half" idx="4294967295"/>
          </p:nvPr>
        </p:nvSpPr>
        <p:spPr>
          <a:xfrm>
            <a:off x="533400" y="1600200"/>
            <a:ext cx="3657600" cy="2209800"/>
          </a:xfrm>
        </p:spPr>
        <p:txBody>
          <a:bodyPr/>
          <a:lstStyle/>
          <a:p>
            <a:pPr>
              <a:buFont typeface="Wingdings" pitchFamily="2" charset="2"/>
              <a:buNone/>
            </a:pPr>
            <a:r>
              <a:rPr lang="en-US" sz="2600" smtClean="0"/>
              <a:t>	 </a:t>
            </a:r>
          </a:p>
        </p:txBody>
      </p:sp>
      <p:pic>
        <p:nvPicPr>
          <p:cNvPr id="399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219200"/>
            <a:ext cx="2325688"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90575" y="3276600"/>
            <a:ext cx="8305800" cy="2554288"/>
          </a:xfrm>
          <a:prstGeom prst="rect">
            <a:avLst/>
          </a:prstGeom>
          <a:noFill/>
        </p:spPr>
        <p:txBody>
          <a:bodyPr>
            <a:spAutoFit/>
          </a:bodyPr>
          <a:lstStyle/>
          <a:p>
            <a:pPr fontAlgn="auto">
              <a:spcBef>
                <a:spcPts val="0"/>
              </a:spcBef>
              <a:spcAft>
                <a:spcPts val="0"/>
              </a:spcAft>
              <a:defRPr/>
            </a:pPr>
            <a:r>
              <a:rPr lang="en-US" sz="3200" dirty="0">
                <a:latin typeface="+mj-lt"/>
                <a:cs typeface="+mn-cs"/>
              </a:rPr>
              <a:t>To achieve a </a:t>
            </a:r>
            <a:r>
              <a:rPr lang="en-US" sz="3200" b="1" dirty="0">
                <a:latin typeface="+mj-lt"/>
                <a:cs typeface="+mn-cs"/>
              </a:rPr>
              <a:t>net income of $60,000</a:t>
            </a:r>
            <a:r>
              <a:rPr lang="en-US" sz="3200" dirty="0">
                <a:latin typeface="+mj-lt"/>
                <a:cs typeface="+mn-cs"/>
              </a:rPr>
              <a:t>  from a diversified vegetable farm you need to have a </a:t>
            </a:r>
            <a:r>
              <a:rPr lang="en-US" sz="3200" b="1" dirty="0">
                <a:latin typeface="+mj-lt"/>
                <a:cs typeface="+mn-cs"/>
              </a:rPr>
              <a:t>gross income of $171,000</a:t>
            </a:r>
            <a:r>
              <a:rPr lang="en-US" sz="3200" dirty="0">
                <a:latin typeface="+mj-lt"/>
                <a:cs typeface="+mn-cs"/>
              </a:rPr>
              <a:t>.  With an average gross income of $12,000 per acre that means you need to cultivate 14 acres of vegetables</a:t>
            </a:r>
            <a:r>
              <a:rPr lang="en-US" dirty="0">
                <a:latin typeface="+mj-lt"/>
                <a:cs typeface="+mn-cs"/>
              </a:rPr>
              <a: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p:transition spd="slow" advTm="7513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algn="ctr"/>
            <a:r>
              <a:rPr dirty="0"/>
              <a:t>Marketing Chart</a:t>
            </a:r>
          </a:p>
        </p:txBody>
      </p:sp>
      <p:sp>
        <p:nvSpPr>
          <p:cNvPr id="40963" name="Rectangle 4"/>
          <p:cNvSpPr>
            <a:spLocks noGrp="1" noChangeArrowheads="1"/>
          </p:cNvSpPr>
          <p:nvPr>
            <p:ph type="body" sz="half" idx="2"/>
          </p:nvPr>
        </p:nvSpPr>
        <p:spPr/>
        <p:txBody>
          <a:bodyPr/>
          <a:lstStyle/>
          <a:p>
            <a:pPr>
              <a:buFont typeface="Wingdings" pitchFamily="2" charset="2"/>
              <a:buNone/>
            </a:pPr>
            <a:r>
              <a:rPr lang="en-US" sz="2600" dirty="0" smtClean="0"/>
              <a:t>	</a:t>
            </a:r>
          </a:p>
        </p:txBody>
      </p:sp>
      <p:graphicFrame>
        <p:nvGraphicFramePr>
          <p:cNvPr id="3" name="Content Placeholder 2"/>
          <p:cNvGraphicFramePr>
            <a:graphicFrameLocks noGrp="1"/>
          </p:cNvGraphicFramePr>
          <p:nvPr>
            <p:ph sz="half" idx="1"/>
          </p:nvPr>
        </p:nvGraphicFramePr>
        <p:xfrm>
          <a:off x="762000" y="1524000"/>
          <a:ext cx="8153399" cy="2333626"/>
        </p:xfrm>
        <a:graphic>
          <a:graphicData uri="http://schemas.openxmlformats.org/drawingml/2006/table">
            <a:tbl>
              <a:tblPr firstRow="1" bandRow="1">
                <a:tableStyleId>{5C22544A-7EE6-4342-B048-85BDC9FD1C3A}</a:tableStyleId>
              </a:tblPr>
              <a:tblGrid>
                <a:gridCol w="1056922"/>
                <a:gridCol w="1272620"/>
                <a:gridCol w="1278157"/>
                <a:gridCol w="1269101"/>
                <a:gridCol w="967673"/>
                <a:gridCol w="1252005"/>
                <a:gridCol w="1056921"/>
              </a:tblGrid>
              <a:tr h="658579">
                <a:tc>
                  <a:txBody>
                    <a:bodyPr/>
                    <a:lstStyle/>
                    <a:p>
                      <a:endParaRPr lang="en-US" sz="1800" dirty="0"/>
                    </a:p>
                  </a:txBody>
                  <a:tcPr marT="45724" marB="45724"/>
                </a:tc>
                <a:tc>
                  <a:txBody>
                    <a:bodyPr/>
                    <a:lstStyle/>
                    <a:p>
                      <a:r>
                        <a:rPr lang="en-US" sz="1800" dirty="0" smtClean="0"/>
                        <a:t>Farmers’ Market</a:t>
                      </a:r>
                      <a:endParaRPr lang="en-US" sz="1800" dirty="0"/>
                    </a:p>
                  </a:txBody>
                  <a:tcPr marT="45724" marB="45724"/>
                </a:tc>
                <a:tc>
                  <a:txBody>
                    <a:bodyPr/>
                    <a:lstStyle/>
                    <a:p>
                      <a:r>
                        <a:rPr lang="en-US" sz="1800" dirty="0" smtClean="0"/>
                        <a:t>Food Co-op</a:t>
                      </a:r>
                      <a:endParaRPr lang="en-US" sz="1800" dirty="0"/>
                    </a:p>
                  </a:txBody>
                  <a:tcPr marT="45724" marB="45724"/>
                </a:tc>
                <a:tc>
                  <a:txBody>
                    <a:bodyPr/>
                    <a:lstStyle/>
                    <a:p>
                      <a:r>
                        <a:rPr lang="en-US" sz="1800" dirty="0" smtClean="0"/>
                        <a:t>Restaurant</a:t>
                      </a:r>
                      <a:endParaRPr lang="en-US" sz="1800" dirty="0"/>
                    </a:p>
                  </a:txBody>
                  <a:tcPr marT="45724" marB="45724"/>
                </a:tc>
                <a:tc>
                  <a:txBody>
                    <a:bodyPr/>
                    <a:lstStyle/>
                    <a:p>
                      <a:r>
                        <a:rPr lang="en-US" sz="1800" dirty="0" smtClean="0"/>
                        <a:t>CSA</a:t>
                      </a:r>
                      <a:endParaRPr lang="en-US" sz="1800" dirty="0"/>
                    </a:p>
                  </a:txBody>
                  <a:tcPr marT="45724" marB="45724"/>
                </a:tc>
                <a:tc>
                  <a:txBody>
                    <a:bodyPr/>
                    <a:lstStyle/>
                    <a:p>
                      <a:r>
                        <a:rPr lang="en-US" sz="1800" dirty="0" smtClean="0"/>
                        <a:t>Other</a:t>
                      </a:r>
                      <a:endParaRPr lang="en-US" sz="1800" dirty="0"/>
                    </a:p>
                  </a:txBody>
                  <a:tcPr marT="45724" marB="45724"/>
                </a:tc>
                <a:tc>
                  <a:txBody>
                    <a:bodyPr/>
                    <a:lstStyle/>
                    <a:p>
                      <a:r>
                        <a:rPr lang="en-US" sz="1800" dirty="0" smtClean="0"/>
                        <a:t>Total</a:t>
                      </a:r>
                      <a:endParaRPr lang="en-US" sz="1800" dirty="0"/>
                    </a:p>
                  </a:txBody>
                  <a:tcPr marT="45724" marB="45724"/>
                </a:tc>
              </a:tr>
              <a:tr h="658579">
                <a:tc>
                  <a:txBody>
                    <a:bodyPr/>
                    <a:lstStyle/>
                    <a:p>
                      <a:r>
                        <a:rPr lang="en-US" sz="1800" dirty="0" smtClean="0"/>
                        <a:t>Beets</a:t>
                      </a:r>
                      <a:endParaRPr lang="en-US" sz="1800" dirty="0"/>
                    </a:p>
                  </a:txBody>
                  <a:tcPr marT="45724" marB="45724"/>
                </a:tc>
                <a:tc>
                  <a:txBody>
                    <a:bodyPr/>
                    <a:lstStyle/>
                    <a:p>
                      <a:r>
                        <a:rPr lang="en-US" sz="1200" dirty="0" smtClean="0"/>
                        <a:t>8 weeks x 25lb=200lb=$400</a:t>
                      </a:r>
                      <a:endParaRPr lang="en-US" sz="1200" dirty="0"/>
                    </a:p>
                  </a:txBody>
                  <a:tcPr marT="45724" marB="45724"/>
                </a:tc>
                <a:tc>
                  <a:txBody>
                    <a:bodyPr/>
                    <a:lstStyle/>
                    <a:p>
                      <a:r>
                        <a:rPr lang="en-US" sz="1200" dirty="0" smtClean="0"/>
                        <a:t>12x50lb=600lb=$600</a:t>
                      </a:r>
                      <a:endParaRPr lang="en-US" sz="1200" dirty="0"/>
                    </a:p>
                  </a:txBody>
                  <a:tcPr marT="45724" marB="45724"/>
                </a:tc>
                <a:tc>
                  <a:txBody>
                    <a:bodyPr/>
                    <a:lstStyle/>
                    <a:p>
                      <a:r>
                        <a:rPr lang="en-US" sz="1200" dirty="0" smtClean="0"/>
                        <a:t>0</a:t>
                      </a:r>
                      <a:endParaRPr lang="en-US" sz="1200" dirty="0"/>
                    </a:p>
                  </a:txBody>
                  <a:tcPr marT="45724" marB="45724"/>
                </a:tc>
                <a:tc>
                  <a:txBody>
                    <a:bodyPr/>
                    <a:lstStyle/>
                    <a:p>
                      <a:r>
                        <a:rPr lang="en-US" sz="1200" dirty="0" smtClean="0"/>
                        <a:t>4 </a:t>
                      </a:r>
                      <a:r>
                        <a:rPr lang="en-US" sz="1200" dirty="0" err="1" smtClean="0"/>
                        <a:t>wks</a:t>
                      </a:r>
                      <a:r>
                        <a:rPr lang="en-US" sz="1200" dirty="0" smtClean="0"/>
                        <a:t> x 50lb=200lb=$400</a:t>
                      </a:r>
                      <a:endParaRPr lang="en-US" sz="1200" dirty="0"/>
                    </a:p>
                  </a:txBody>
                  <a:tcPr marT="45724" marB="45724"/>
                </a:tc>
                <a:tc>
                  <a:txBody>
                    <a:bodyPr/>
                    <a:lstStyle/>
                    <a:p>
                      <a:r>
                        <a:rPr lang="en-US" sz="1200" dirty="0" smtClean="0"/>
                        <a:t>8 </a:t>
                      </a:r>
                      <a:r>
                        <a:rPr lang="en-US" sz="1200" dirty="0" err="1" smtClean="0"/>
                        <a:t>wks</a:t>
                      </a:r>
                      <a:r>
                        <a:rPr lang="en-US" sz="1200" dirty="0" smtClean="0"/>
                        <a:t> x 25lb=200lb=$200</a:t>
                      </a:r>
                      <a:endParaRPr lang="en-US" sz="1200" dirty="0"/>
                    </a:p>
                  </a:txBody>
                  <a:tcPr marT="45724" marB="45724"/>
                </a:tc>
                <a:tc>
                  <a:txBody>
                    <a:bodyPr/>
                    <a:lstStyle/>
                    <a:p>
                      <a:r>
                        <a:rPr lang="en-US" sz="1800" dirty="0" smtClean="0"/>
                        <a:t>1,200lb</a:t>
                      </a:r>
                    </a:p>
                    <a:p>
                      <a:r>
                        <a:rPr lang="en-US" sz="1800" dirty="0" smtClean="0"/>
                        <a:t>$1,600</a:t>
                      </a:r>
                      <a:endParaRPr lang="en-US" sz="1800" dirty="0"/>
                    </a:p>
                  </a:txBody>
                  <a:tcPr marT="45724" marB="45724"/>
                </a:tc>
              </a:tr>
              <a:tr h="640138">
                <a:tc>
                  <a:txBody>
                    <a:bodyPr/>
                    <a:lstStyle/>
                    <a:p>
                      <a:r>
                        <a:rPr lang="en-US" sz="1800" dirty="0" smtClean="0"/>
                        <a:t>Lettuce</a:t>
                      </a:r>
                      <a:endParaRPr lang="en-US" sz="1800" dirty="0"/>
                    </a:p>
                  </a:txBody>
                  <a:tcPr marT="45724" marB="45724"/>
                </a:tc>
                <a:tc>
                  <a:txBody>
                    <a:bodyPr/>
                    <a:lstStyle/>
                    <a:p>
                      <a:r>
                        <a:rPr lang="en-US" sz="1200" dirty="0" smtClean="0"/>
                        <a:t>10 </a:t>
                      </a:r>
                      <a:r>
                        <a:rPr lang="en-US" sz="1200" dirty="0" err="1" smtClean="0"/>
                        <a:t>wks</a:t>
                      </a:r>
                      <a:r>
                        <a:rPr lang="en-US" sz="1200" dirty="0" smtClean="0"/>
                        <a:t> x 60heads=600hds=$1,200</a:t>
                      </a:r>
                      <a:endParaRPr lang="en-US" sz="1200" dirty="0"/>
                    </a:p>
                  </a:txBody>
                  <a:tcPr marT="45724" marB="45724"/>
                </a:tc>
                <a:tc>
                  <a:txBody>
                    <a:bodyPr/>
                    <a:lstStyle/>
                    <a:p>
                      <a:r>
                        <a:rPr lang="en-US" sz="1200" dirty="0" smtClean="0"/>
                        <a:t>10 wksx120hds=</a:t>
                      </a:r>
                    </a:p>
                    <a:p>
                      <a:r>
                        <a:rPr lang="en-US" sz="1200" dirty="0" smtClean="0"/>
                        <a:t>1,200hds=$1,200</a:t>
                      </a:r>
                      <a:endParaRPr lang="en-US" sz="1200" dirty="0"/>
                    </a:p>
                  </a:txBody>
                  <a:tcPr marT="45724" marB="45724"/>
                </a:tc>
                <a:tc>
                  <a:txBody>
                    <a:bodyPr/>
                    <a:lstStyle/>
                    <a:p>
                      <a:r>
                        <a:rPr lang="en-US" sz="1200" dirty="0" smtClean="0"/>
                        <a:t>10wksx120hds=1,200=$1,200</a:t>
                      </a:r>
                      <a:endParaRPr lang="en-US" sz="1200" dirty="0"/>
                    </a:p>
                  </a:txBody>
                  <a:tcPr marT="45724" marB="45724"/>
                </a:tc>
                <a:tc>
                  <a:txBody>
                    <a:bodyPr/>
                    <a:lstStyle/>
                    <a:p>
                      <a:r>
                        <a:rPr lang="en-US" sz="1200" dirty="0" smtClean="0"/>
                        <a:t>16wksx50hds=800hds=$1,600</a:t>
                      </a:r>
                      <a:endParaRPr lang="en-US" sz="1200" dirty="0"/>
                    </a:p>
                  </a:txBody>
                  <a:tcPr marT="45724" marB="45724"/>
                </a:tc>
                <a:tc>
                  <a:txBody>
                    <a:bodyPr/>
                    <a:lstStyle/>
                    <a:p>
                      <a:r>
                        <a:rPr lang="en-US" sz="1200" dirty="0" smtClean="0"/>
                        <a:t>10wksx120hds=</a:t>
                      </a:r>
                    </a:p>
                    <a:p>
                      <a:r>
                        <a:rPr lang="en-US" sz="1200" dirty="0" smtClean="0"/>
                        <a:t>1,200hds=$1,200</a:t>
                      </a:r>
                      <a:endParaRPr lang="en-US" sz="1200" dirty="0"/>
                    </a:p>
                  </a:txBody>
                  <a:tcPr marT="45724" marB="45724"/>
                </a:tc>
                <a:tc>
                  <a:txBody>
                    <a:bodyPr/>
                    <a:lstStyle/>
                    <a:p>
                      <a:r>
                        <a:rPr lang="en-US" sz="1800" dirty="0" smtClean="0"/>
                        <a:t>5,000hds</a:t>
                      </a:r>
                    </a:p>
                    <a:p>
                      <a:r>
                        <a:rPr lang="en-US" sz="1800" dirty="0" smtClean="0"/>
                        <a:t>$6,400</a:t>
                      </a:r>
                      <a:endParaRPr lang="en-US" sz="1800" dirty="0"/>
                    </a:p>
                  </a:txBody>
                  <a:tcPr marT="45724" marB="45724"/>
                </a:tc>
              </a:tr>
              <a:tr h="376330">
                <a:tc>
                  <a:txBody>
                    <a:bodyPr/>
                    <a:lstStyle/>
                    <a:p>
                      <a:r>
                        <a:rPr lang="en-US" sz="1800" dirty="0" smtClean="0"/>
                        <a:t>Total</a:t>
                      </a:r>
                      <a:endParaRPr lang="en-US" sz="1800" dirty="0"/>
                    </a:p>
                  </a:txBody>
                  <a:tcPr marT="45724" marB="45724"/>
                </a:tc>
                <a:tc>
                  <a:txBody>
                    <a:bodyPr/>
                    <a:lstStyle/>
                    <a:p>
                      <a:r>
                        <a:rPr lang="en-US" sz="1200" dirty="0" smtClean="0"/>
                        <a:t>$1,600</a:t>
                      </a:r>
                      <a:endParaRPr lang="en-US" sz="1200" dirty="0"/>
                    </a:p>
                  </a:txBody>
                  <a:tcPr marT="45724" marB="45724"/>
                </a:tc>
                <a:tc>
                  <a:txBody>
                    <a:bodyPr/>
                    <a:lstStyle/>
                    <a:p>
                      <a:r>
                        <a:rPr lang="en-US" sz="1200" dirty="0" smtClean="0"/>
                        <a:t>$1,800</a:t>
                      </a:r>
                      <a:endParaRPr lang="en-US" sz="1200" dirty="0"/>
                    </a:p>
                  </a:txBody>
                  <a:tcPr marT="45724" marB="45724"/>
                </a:tc>
                <a:tc>
                  <a:txBody>
                    <a:bodyPr/>
                    <a:lstStyle/>
                    <a:p>
                      <a:r>
                        <a:rPr lang="en-US" sz="1200" dirty="0" smtClean="0"/>
                        <a:t>$1,200</a:t>
                      </a:r>
                      <a:endParaRPr lang="en-US" sz="1200" dirty="0"/>
                    </a:p>
                  </a:txBody>
                  <a:tcPr marT="45724" marB="45724"/>
                </a:tc>
                <a:tc>
                  <a:txBody>
                    <a:bodyPr/>
                    <a:lstStyle/>
                    <a:p>
                      <a:r>
                        <a:rPr lang="en-US" sz="1200" dirty="0" smtClean="0"/>
                        <a:t>$2,000</a:t>
                      </a:r>
                      <a:endParaRPr lang="en-US" sz="1200" dirty="0"/>
                    </a:p>
                  </a:txBody>
                  <a:tcPr marT="45724" marB="45724"/>
                </a:tc>
                <a:tc>
                  <a:txBody>
                    <a:bodyPr/>
                    <a:lstStyle/>
                    <a:p>
                      <a:r>
                        <a:rPr lang="en-US" sz="1200" dirty="0" smtClean="0"/>
                        <a:t>$1,400</a:t>
                      </a:r>
                      <a:endParaRPr lang="en-US" sz="1200" dirty="0"/>
                    </a:p>
                  </a:txBody>
                  <a:tcPr marT="45724" marB="45724"/>
                </a:tc>
                <a:tc>
                  <a:txBody>
                    <a:bodyPr/>
                    <a:lstStyle/>
                    <a:p>
                      <a:r>
                        <a:rPr lang="en-US" sz="1800" dirty="0" smtClean="0"/>
                        <a:t>$8,000</a:t>
                      </a:r>
                      <a:endParaRPr lang="en-US" sz="1800" dirty="0"/>
                    </a:p>
                  </a:txBody>
                  <a:tcPr marT="45724" marB="45724"/>
                </a:tc>
              </a:tr>
            </a:tbl>
          </a:graphicData>
        </a:graphic>
      </p:graphicFrame>
      <p:sp>
        <p:nvSpPr>
          <p:cNvPr id="4" name="TextBox 3"/>
          <p:cNvSpPr txBox="1"/>
          <p:nvPr/>
        </p:nvSpPr>
        <p:spPr>
          <a:xfrm>
            <a:off x="1295400" y="4343400"/>
            <a:ext cx="7448899" cy="461665"/>
          </a:xfrm>
          <a:prstGeom prst="rect">
            <a:avLst/>
          </a:prstGeom>
          <a:noFill/>
        </p:spPr>
        <p:txBody>
          <a:bodyPr wrap="none" rtlCol="0">
            <a:spAutoFit/>
          </a:bodyPr>
          <a:lstStyle/>
          <a:p>
            <a:r>
              <a:rPr lang="en-US" sz="2400" dirty="0"/>
              <a:t>Richard </a:t>
            </a:r>
            <a:r>
              <a:rPr lang="en-US" sz="2400" dirty="0" err="1"/>
              <a:t>Wiswall</a:t>
            </a:r>
            <a:r>
              <a:rPr lang="en-US" sz="2400" dirty="0"/>
              <a:t>.  The Organic Farmers Business Handbook</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spd="slow" advTm="3735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762000" y="269875"/>
            <a:ext cx="8077200" cy="1143000"/>
          </a:xfrm>
        </p:spPr>
        <p:txBody>
          <a:bodyPr/>
          <a:lstStyle/>
          <a:p>
            <a:pPr algn="ctr"/>
            <a:r>
              <a:rPr smtClean="0"/>
              <a:t>Production Plan</a:t>
            </a:r>
          </a:p>
        </p:txBody>
      </p:sp>
      <p:sp>
        <p:nvSpPr>
          <p:cNvPr id="13315" name="Rectangle 3"/>
          <p:cNvSpPr>
            <a:spLocks noGrp="1" noChangeArrowheads="1"/>
          </p:cNvSpPr>
          <p:nvPr>
            <p:ph type="body" idx="1"/>
          </p:nvPr>
        </p:nvSpPr>
        <p:spPr>
          <a:xfrm>
            <a:off x="838200" y="1371600"/>
            <a:ext cx="304800" cy="152400"/>
          </a:xfrm>
        </p:spPr>
        <p:txBody>
          <a:bodyPr rtlCol="0">
            <a:normAutofit fontScale="25000" lnSpcReduction="20000"/>
          </a:bodyPr>
          <a:lstStyle/>
          <a:p>
            <a:pPr fontAlgn="auto">
              <a:spcAft>
                <a:spcPts val="0"/>
              </a:spcAft>
              <a:buFont typeface="Arial" pitchFamily="34" charset="0"/>
              <a:buChar char="•"/>
              <a:defRPr/>
            </a:pPr>
            <a:endParaRPr lang="en-US" sz="2600" dirty="0" smtClean="0"/>
          </a:p>
        </p:txBody>
      </p:sp>
      <p:graphicFrame>
        <p:nvGraphicFramePr>
          <p:cNvPr id="2" name="Table 1"/>
          <p:cNvGraphicFramePr>
            <a:graphicFrameLocks noGrp="1"/>
          </p:cNvGraphicFramePr>
          <p:nvPr/>
        </p:nvGraphicFramePr>
        <p:xfrm>
          <a:off x="609600" y="1371600"/>
          <a:ext cx="8534400" cy="4316414"/>
        </p:xfrm>
        <a:graphic>
          <a:graphicData uri="http://schemas.openxmlformats.org/drawingml/2006/table">
            <a:tbl>
              <a:tblPr firstRow="1" bandRow="1">
                <a:tableStyleId>{5C22544A-7EE6-4342-B048-85BDC9FD1C3A}</a:tableStyleId>
              </a:tblPr>
              <a:tblGrid>
                <a:gridCol w="1493520"/>
                <a:gridCol w="1249681"/>
                <a:gridCol w="1143000"/>
                <a:gridCol w="990599"/>
                <a:gridCol w="1219200"/>
                <a:gridCol w="1219200"/>
                <a:gridCol w="1219200"/>
              </a:tblGrid>
              <a:tr h="953224">
                <a:tc>
                  <a:txBody>
                    <a:bodyPr/>
                    <a:lstStyle/>
                    <a:p>
                      <a:r>
                        <a:rPr lang="en-US" sz="1800" dirty="0" smtClean="0"/>
                        <a:t> Crop</a:t>
                      </a:r>
                      <a:endParaRPr lang="en-US" sz="1800" dirty="0"/>
                    </a:p>
                  </a:txBody>
                  <a:tcPr marT="45721" marB="45721"/>
                </a:tc>
                <a:tc>
                  <a:txBody>
                    <a:bodyPr/>
                    <a:lstStyle/>
                    <a:p>
                      <a:r>
                        <a:rPr lang="en-US" sz="1800" dirty="0" smtClean="0"/>
                        <a:t>Yield/350ft bed</a:t>
                      </a:r>
                      <a:endParaRPr lang="en-US" sz="1800" dirty="0"/>
                    </a:p>
                  </a:txBody>
                  <a:tcPr marT="45721" marB="45721"/>
                </a:tc>
                <a:tc>
                  <a:txBody>
                    <a:bodyPr/>
                    <a:lstStyle/>
                    <a:p>
                      <a:r>
                        <a:rPr lang="en-US" sz="1800" dirty="0" smtClean="0"/>
                        <a:t># of Beds</a:t>
                      </a:r>
                      <a:r>
                        <a:rPr lang="en-US" sz="1800" baseline="0" dirty="0" smtClean="0"/>
                        <a:t> Needed</a:t>
                      </a:r>
                      <a:endParaRPr lang="en-US" sz="1800" dirty="0"/>
                    </a:p>
                  </a:txBody>
                  <a:tcPr marT="45721" marB="45721"/>
                </a:tc>
                <a:tc>
                  <a:txBody>
                    <a:bodyPr/>
                    <a:lstStyle/>
                    <a:p>
                      <a:r>
                        <a:rPr lang="en-US" sz="1800" dirty="0" err="1" smtClean="0"/>
                        <a:t>Proj</a:t>
                      </a:r>
                      <a:r>
                        <a:rPr lang="en-US" sz="1800" dirty="0" smtClean="0"/>
                        <a:t>. Gross Sales</a:t>
                      </a:r>
                      <a:endParaRPr lang="en-US" sz="1800" dirty="0"/>
                    </a:p>
                  </a:txBody>
                  <a:tcPr marT="45721" marB="45721"/>
                </a:tc>
                <a:tc>
                  <a:txBody>
                    <a:bodyPr/>
                    <a:lstStyle/>
                    <a:p>
                      <a:r>
                        <a:rPr lang="en-US" sz="1800" dirty="0" smtClean="0"/>
                        <a:t>Seeds Needed</a:t>
                      </a:r>
                      <a:endParaRPr lang="en-US" sz="1800" dirty="0"/>
                    </a:p>
                  </a:txBody>
                  <a:tcPr marT="45721" marB="45721"/>
                </a:tc>
                <a:tc>
                  <a:txBody>
                    <a:bodyPr/>
                    <a:lstStyle/>
                    <a:p>
                      <a:r>
                        <a:rPr lang="en-US" sz="1800" dirty="0" smtClean="0"/>
                        <a:t>Planting Dates</a:t>
                      </a:r>
                      <a:endParaRPr lang="en-US" sz="1800" dirty="0"/>
                    </a:p>
                  </a:txBody>
                  <a:tcPr marT="45721" marB="45721"/>
                </a:tc>
                <a:tc>
                  <a:txBody>
                    <a:bodyPr/>
                    <a:lstStyle/>
                    <a:p>
                      <a:r>
                        <a:rPr lang="en-US" sz="1800" dirty="0" smtClean="0"/>
                        <a:t>Notes</a:t>
                      </a:r>
                      <a:endParaRPr lang="en-US" sz="1800" dirty="0"/>
                    </a:p>
                  </a:txBody>
                  <a:tcPr marT="45721" marB="45721"/>
                </a:tc>
              </a:tr>
              <a:tr h="1239192">
                <a:tc>
                  <a:txBody>
                    <a:bodyPr/>
                    <a:lstStyle/>
                    <a:p>
                      <a:r>
                        <a:rPr lang="en-US" sz="1800" dirty="0" smtClean="0"/>
                        <a:t>Beets 1,200lb</a:t>
                      </a:r>
                      <a:endParaRPr lang="en-US" sz="1800" dirty="0"/>
                    </a:p>
                  </a:txBody>
                  <a:tcPr marT="45721" marB="45721"/>
                </a:tc>
                <a:tc>
                  <a:txBody>
                    <a:bodyPr/>
                    <a:lstStyle/>
                    <a:p>
                      <a:r>
                        <a:rPr lang="en-US" sz="1800" dirty="0" smtClean="0"/>
                        <a:t>600lb</a:t>
                      </a:r>
                      <a:endParaRPr lang="en-US" sz="1800" dirty="0"/>
                    </a:p>
                  </a:txBody>
                  <a:tcPr marT="45721" marB="45721"/>
                </a:tc>
                <a:tc>
                  <a:txBody>
                    <a:bodyPr/>
                    <a:lstStyle/>
                    <a:p>
                      <a:r>
                        <a:rPr lang="en-US" sz="1800" dirty="0" smtClean="0"/>
                        <a:t>2 beds 1 early, 1 late</a:t>
                      </a:r>
                      <a:endParaRPr lang="en-US" sz="1800" dirty="0"/>
                    </a:p>
                  </a:txBody>
                  <a:tcPr marT="45721" marB="45721"/>
                </a:tc>
                <a:tc>
                  <a:txBody>
                    <a:bodyPr/>
                    <a:lstStyle/>
                    <a:p>
                      <a:r>
                        <a:rPr lang="en-US" sz="1800" dirty="0" smtClean="0"/>
                        <a:t>$1,600</a:t>
                      </a:r>
                      <a:endParaRPr lang="en-US" sz="1800" dirty="0"/>
                    </a:p>
                  </a:txBody>
                  <a:tcPr marT="45721" marB="45721"/>
                </a:tc>
                <a:tc>
                  <a:txBody>
                    <a:bodyPr/>
                    <a:lstStyle/>
                    <a:p>
                      <a:r>
                        <a:rPr lang="en-US" sz="1800" dirty="0" smtClean="0"/>
                        <a:t>16,000 Red Ace</a:t>
                      </a:r>
                      <a:r>
                        <a:rPr lang="en-US" sz="1800" baseline="0" dirty="0" smtClean="0"/>
                        <a:t> 16,000 gold</a:t>
                      </a:r>
                      <a:endParaRPr lang="en-US" sz="1800" dirty="0"/>
                    </a:p>
                  </a:txBody>
                  <a:tcPr marT="45721" marB="45721"/>
                </a:tc>
                <a:tc>
                  <a:txBody>
                    <a:bodyPr/>
                    <a:lstStyle/>
                    <a:p>
                      <a:r>
                        <a:rPr lang="en-US" sz="1800" dirty="0" smtClean="0"/>
                        <a:t>5/1 </a:t>
                      </a:r>
                    </a:p>
                    <a:p>
                      <a:r>
                        <a:rPr lang="en-US" sz="1800" dirty="0" smtClean="0"/>
                        <a:t>6/1</a:t>
                      </a:r>
                      <a:endParaRPr lang="en-US" sz="1800" dirty="0"/>
                    </a:p>
                  </a:txBody>
                  <a:tcPr marT="45721" marB="45721"/>
                </a:tc>
                <a:tc>
                  <a:txBody>
                    <a:bodyPr/>
                    <a:lstStyle/>
                    <a:p>
                      <a:r>
                        <a:rPr lang="en-US" sz="1800" dirty="0" smtClean="0"/>
                        <a:t>15 seeds/</a:t>
                      </a:r>
                      <a:r>
                        <a:rPr lang="en-US" sz="1800" dirty="0" err="1" smtClean="0"/>
                        <a:t>ft</a:t>
                      </a:r>
                      <a:endParaRPr lang="en-US" sz="1800" dirty="0"/>
                    </a:p>
                  </a:txBody>
                  <a:tcPr marT="45721" marB="45721"/>
                </a:tc>
              </a:tr>
              <a:tr h="1737413">
                <a:tc>
                  <a:txBody>
                    <a:bodyPr/>
                    <a:lstStyle/>
                    <a:p>
                      <a:r>
                        <a:rPr lang="en-US" sz="1800" dirty="0" smtClean="0"/>
                        <a:t>Lettuce 5,000 heads</a:t>
                      </a:r>
                      <a:endParaRPr lang="en-US" sz="1800" dirty="0"/>
                    </a:p>
                  </a:txBody>
                  <a:tcPr marT="45721" marB="45721"/>
                </a:tc>
                <a:tc>
                  <a:txBody>
                    <a:bodyPr/>
                    <a:lstStyle/>
                    <a:p>
                      <a:r>
                        <a:rPr lang="en-US" sz="1800" dirty="0" smtClean="0"/>
                        <a:t>830 heads marketable</a:t>
                      </a:r>
                    </a:p>
                    <a:p>
                      <a:r>
                        <a:rPr lang="en-US" sz="1800" dirty="0" smtClean="0"/>
                        <a:t>3 rows x 12” 80% pick</a:t>
                      </a:r>
                      <a:endParaRPr lang="en-US" sz="1800" dirty="0"/>
                    </a:p>
                  </a:txBody>
                  <a:tcPr marT="45721" marB="45721"/>
                </a:tc>
                <a:tc>
                  <a:txBody>
                    <a:bodyPr/>
                    <a:lstStyle/>
                    <a:p>
                      <a:r>
                        <a:rPr lang="en-US" sz="1800" dirty="0" smtClean="0"/>
                        <a:t>6 beds 8 plantings</a:t>
                      </a:r>
                    </a:p>
                    <a:p>
                      <a:r>
                        <a:rPr lang="en-US" sz="1800" dirty="0" smtClean="0"/>
                        <a:t>0.75 bed/planting</a:t>
                      </a:r>
                      <a:endParaRPr lang="en-US" sz="1800" dirty="0"/>
                    </a:p>
                  </a:txBody>
                  <a:tcPr marT="45721" marB="45721"/>
                </a:tc>
                <a:tc>
                  <a:txBody>
                    <a:bodyPr/>
                    <a:lstStyle/>
                    <a:p>
                      <a:r>
                        <a:rPr lang="en-US" sz="1800" dirty="0" smtClean="0"/>
                        <a:t>$6,400</a:t>
                      </a:r>
                      <a:endParaRPr lang="en-US" sz="1800" dirty="0"/>
                    </a:p>
                  </a:txBody>
                  <a:tcPr marT="45721" marB="45721"/>
                </a:tc>
                <a:tc>
                  <a:txBody>
                    <a:bodyPr/>
                    <a:lstStyle/>
                    <a:p>
                      <a:r>
                        <a:rPr lang="en-US" sz="1800" dirty="0" smtClean="0"/>
                        <a:t>2,400 Two Star</a:t>
                      </a:r>
                    </a:p>
                    <a:p>
                      <a:r>
                        <a:rPr lang="en-US" sz="1800" dirty="0" smtClean="0"/>
                        <a:t>1,200 </a:t>
                      </a:r>
                      <a:r>
                        <a:rPr lang="en-US" sz="1800" dirty="0" err="1" smtClean="0"/>
                        <a:t>vulcan</a:t>
                      </a:r>
                      <a:endParaRPr lang="en-US" sz="1800" dirty="0" smtClean="0"/>
                    </a:p>
                    <a:p>
                      <a:r>
                        <a:rPr lang="en-US" sz="1800" dirty="0" smtClean="0"/>
                        <a:t>2,400 </a:t>
                      </a:r>
                      <a:r>
                        <a:rPr lang="en-US" sz="1800" dirty="0" err="1" smtClean="0"/>
                        <a:t>Ermosa</a:t>
                      </a:r>
                      <a:endParaRPr lang="en-US" sz="1800" dirty="0"/>
                    </a:p>
                  </a:txBody>
                  <a:tcPr marT="45721" marB="45721"/>
                </a:tc>
                <a:tc>
                  <a:txBody>
                    <a:bodyPr/>
                    <a:lstStyle/>
                    <a:p>
                      <a:r>
                        <a:rPr lang="en-US" sz="1800" dirty="0" smtClean="0"/>
                        <a:t>5/1, 5/15, 6/1,6/15,</a:t>
                      </a:r>
                    </a:p>
                    <a:p>
                      <a:r>
                        <a:rPr lang="en-US" sz="1800" dirty="0" smtClean="0"/>
                        <a:t>7/1,7/15,</a:t>
                      </a:r>
                    </a:p>
                    <a:p>
                      <a:r>
                        <a:rPr lang="en-US" sz="1800" dirty="0" smtClean="0"/>
                        <a:t>8/1,8/15</a:t>
                      </a:r>
                      <a:endParaRPr lang="en-US" sz="1800" dirty="0"/>
                    </a:p>
                  </a:txBody>
                  <a:tcPr marT="45721" marB="45721"/>
                </a:tc>
                <a:tc>
                  <a:txBody>
                    <a:bodyPr/>
                    <a:lstStyle/>
                    <a:p>
                      <a:r>
                        <a:rPr lang="en-US" sz="1800" dirty="0" smtClean="0"/>
                        <a:t>750 plants needed per planting to sell 625 heads</a:t>
                      </a:r>
                      <a:endParaRPr lang="en-US" sz="1800" dirty="0"/>
                    </a:p>
                  </a:txBody>
                  <a:tcPr marT="45721" marB="45721"/>
                </a:tc>
              </a:tr>
              <a:tr h="386585">
                <a:tc>
                  <a:txBody>
                    <a:bodyPr/>
                    <a:lstStyle/>
                    <a:p>
                      <a:endParaRPr lang="en-US" sz="1800"/>
                    </a:p>
                  </a:txBody>
                  <a:tcPr marT="45721" marB="45721"/>
                </a:tc>
                <a:tc>
                  <a:txBody>
                    <a:bodyPr/>
                    <a:lstStyle/>
                    <a:p>
                      <a:endParaRPr lang="en-US" sz="1800"/>
                    </a:p>
                  </a:txBody>
                  <a:tcPr marT="45721" marB="45721"/>
                </a:tc>
                <a:tc>
                  <a:txBody>
                    <a:bodyPr/>
                    <a:lstStyle/>
                    <a:p>
                      <a:endParaRPr lang="en-US" sz="1800" dirty="0"/>
                    </a:p>
                  </a:txBody>
                  <a:tcPr marT="45721" marB="45721"/>
                </a:tc>
                <a:tc>
                  <a:txBody>
                    <a:bodyPr/>
                    <a:lstStyle/>
                    <a:p>
                      <a:endParaRPr lang="en-US" sz="1800"/>
                    </a:p>
                  </a:txBody>
                  <a:tcPr marT="45721" marB="45721"/>
                </a:tc>
                <a:tc>
                  <a:txBody>
                    <a:bodyPr/>
                    <a:lstStyle/>
                    <a:p>
                      <a:endParaRPr lang="en-US" sz="1800"/>
                    </a:p>
                  </a:txBody>
                  <a:tcPr marT="45721" marB="45721"/>
                </a:tc>
                <a:tc>
                  <a:txBody>
                    <a:bodyPr/>
                    <a:lstStyle/>
                    <a:p>
                      <a:endParaRPr lang="en-US" sz="1800"/>
                    </a:p>
                  </a:txBody>
                  <a:tcPr marT="45721" marB="45721"/>
                </a:tc>
                <a:tc>
                  <a:txBody>
                    <a:bodyPr/>
                    <a:lstStyle/>
                    <a:p>
                      <a:endParaRPr lang="en-US" sz="1800" dirty="0"/>
                    </a:p>
                  </a:txBody>
                  <a:tcPr marT="45721" marB="45721"/>
                </a:tc>
              </a:tr>
            </a:tbl>
          </a:graphicData>
        </a:graphic>
      </p:graphicFrame>
      <p:sp>
        <p:nvSpPr>
          <p:cNvPr id="42030" name="TextBox 3"/>
          <p:cNvSpPr txBox="1">
            <a:spLocks noChangeArrowheads="1"/>
          </p:cNvSpPr>
          <p:nvPr/>
        </p:nvSpPr>
        <p:spPr bwMode="auto">
          <a:xfrm>
            <a:off x="609600" y="6172200"/>
            <a:ext cx="5641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dirty="0"/>
              <a:t>Richard </a:t>
            </a:r>
            <a:r>
              <a:rPr lang="en-US" dirty="0" err="1"/>
              <a:t>Wiswall</a:t>
            </a:r>
            <a:r>
              <a:rPr lang="en-US" dirty="0"/>
              <a:t>.  The Organic Farmers Business Handbook</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spd="slow" advTm="3597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62000" y="269875"/>
            <a:ext cx="8077200" cy="1143000"/>
          </a:xfrm>
        </p:spPr>
        <p:txBody>
          <a:bodyPr rtlCol="0">
            <a:normAutofit fontScale="90000"/>
          </a:bodyPr>
          <a:lstStyle/>
          <a:p>
            <a:pPr algn="ctr" fontAlgn="auto">
              <a:spcAft>
                <a:spcPts val="0"/>
              </a:spcAft>
              <a:defRPr/>
            </a:pPr>
            <a:r>
              <a:rPr smtClean="0"/>
              <a:t>Simple Crop Budgets</a:t>
            </a:r>
            <a:br>
              <a:rPr smtClean="0"/>
            </a:br>
            <a:endParaRPr smtClean="0"/>
          </a:p>
        </p:txBody>
      </p:sp>
      <p:sp>
        <p:nvSpPr>
          <p:cNvPr id="11267" name="Rectangle 3"/>
          <p:cNvSpPr>
            <a:spLocks noGrp="1" noChangeArrowheads="1"/>
          </p:cNvSpPr>
          <p:nvPr>
            <p:ph idx="1"/>
          </p:nvPr>
        </p:nvSpPr>
        <p:spPr>
          <a:xfrm>
            <a:off x="711200" y="1066800"/>
            <a:ext cx="8077200" cy="4297363"/>
          </a:xfrm>
        </p:spPr>
        <p:txBody>
          <a:bodyPr rtlCol="0">
            <a:normAutofit fontScale="92500" lnSpcReduction="10000"/>
          </a:bodyPr>
          <a:lstStyle/>
          <a:p>
            <a:pPr fontAlgn="auto">
              <a:spcAft>
                <a:spcPts val="0"/>
              </a:spcAft>
              <a:buFont typeface="Arial" pitchFamily="34" charset="0"/>
              <a:buChar char="•"/>
              <a:defRPr/>
            </a:pPr>
            <a:r>
              <a:rPr lang="en-US" sz="3600" i="1" dirty="0" smtClean="0">
                <a:latin typeface="+mj-lt"/>
              </a:rPr>
              <a:t>Crop budgets record production costs and income derived from each crop.  Once completed for each crop, you can determine their relative profitability.  This </a:t>
            </a:r>
            <a:r>
              <a:rPr lang="en-US" sz="3600" b="1" i="1" dirty="0" smtClean="0">
                <a:latin typeface="+mj-lt"/>
              </a:rPr>
              <a:t>Index of Profitability </a:t>
            </a:r>
            <a:r>
              <a:rPr lang="en-US" sz="3600" i="1" dirty="0" smtClean="0">
                <a:latin typeface="+mj-lt"/>
              </a:rPr>
              <a:t>is an important tool for increasing farm profits.</a:t>
            </a:r>
          </a:p>
          <a:p>
            <a:pPr marL="0" indent="0" fontAlgn="auto">
              <a:spcAft>
                <a:spcPts val="0"/>
              </a:spcAft>
              <a:buFont typeface="Arial" pitchFamily="34" charset="0"/>
              <a:buNone/>
              <a:defRPr/>
            </a:pPr>
            <a:endParaRPr lang="en-US" sz="2400" i="1" dirty="0" smtClean="0">
              <a:latin typeface="+mj-lt"/>
            </a:endParaRPr>
          </a:p>
          <a:p>
            <a:pPr fontAlgn="auto">
              <a:spcAft>
                <a:spcPts val="0"/>
              </a:spcAft>
              <a:buFont typeface="Arial" pitchFamily="34" charset="0"/>
              <a:buChar char="•"/>
              <a:defRPr/>
            </a:pPr>
            <a:endParaRPr lang="en-US" sz="2400" i="1" dirty="0">
              <a:latin typeface="+mj-lt"/>
            </a:endParaRPr>
          </a:p>
          <a:p>
            <a:pPr fontAlgn="auto">
              <a:spcAft>
                <a:spcPts val="0"/>
              </a:spcAft>
              <a:buFont typeface="Arial" pitchFamily="34" charset="0"/>
              <a:buChar char="•"/>
              <a:defRPr/>
            </a:pPr>
            <a:r>
              <a:rPr lang="en-US" sz="2400" i="1" dirty="0" smtClean="0">
                <a:latin typeface="+mj-lt"/>
              </a:rPr>
              <a:t>See page 28 in The Organic Farmer’s Business Handbook for an example of a crop budget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spd="slow" advTm="8630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457200"/>
            <a:ext cx="8077200" cy="1143000"/>
          </a:xfrm>
        </p:spPr>
        <p:txBody>
          <a:bodyPr rtlCol="0">
            <a:normAutofit fontScale="90000"/>
          </a:bodyPr>
          <a:lstStyle/>
          <a:p>
            <a:pPr algn="ctr" fontAlgn="auto">
              <a:spcAft>
                <a:spcPts val="0"/>
              </a:spcAft>
              <a:defRPr/>
            </a:pPr>
            <a:r>
              <a:rPr smtClean="0"/>
              <a:t>Index of Profitability</a:t>
            </a:r>
            <a:br>
              <a:rPr smtClean="0"/>
            </a:br>
            <a:r>
              <a:rPr smtClean="0"/>
              <a:t>Richard </a:t>
            </a:r>
            <a:r>
              <a:rPr err="1" smtClean="0"/>
              <a:t>Wiswall’s</a:t>
            </a:r>
            <a:r>
              <a:rPr smtClean="0"/>
              <a:t> Top Ten</a:t>
            </a:r>
            <a:br>
              <a:rPr smtClean="0"/>
            </a:br>
            <a:endParaRPr smtClean="0"/>
          </a:p>
        </p:txBody>
      </p:sp>
      <p:sp>
        <p:nvSpPr>
          <p:cNvPr id="11267" name="Rectangle 3"/>
          <p:cNvSpPr>
            <a:spLocks noGrp="1" noChangeArrowheads="1"/>
          </p:cNvSpPr>
          <p:nvPr>
            <p:ph idx="1"/>
          </p:nvPr>
        </p:nvSpPr>
        <p:spPr>
          <a:xfrm>
            <a:off x="762000" y="1597025"/>
            <a:ext cx="8077200" cy="4297363"/>
          </a:xfrm>
        </p:spPr>
        <p:txBody>
          <a:bodyPr rtlCol="0"/>
          <a:lstStyle/>
          <a:p>
            <a:pPr fontAlgn="auto">
              <a:spcAft>
                <a:spcPts val="0"/>
              </a:spcAft>
              <a:buFont typeface="Arial" pitchFamily="34" charset="0"/>
              <a:buChar char="•"/>
              <a:defRPr/>
            </a:pPr>
            <a:endParaRPr lang="en-US" sz="2600" i="1" dirty="0"/>
          </a:p>
          <a:p>
            <a:pPr marL="0" indent="0" fontAlgn="auto">
              <a:spcAft>
                <a:spcPts val="0"/>
              </a:spcAft>
              <a:buFont typeface="Wingdings" pitchFamily="2" charset="2"/>
              <a:buNone/>
              <a:defRPr/>
            </a:pPr>
            <a:endParaRPr lang="en-US" sz="1200" i="1" dirty="0" smtClean="0"/>
          </a:p>
          <a:p>
            <a:pPr marL="0" indent="0" fontAlgn="auto">
              <a:spcAft>
                <a:spcPts val="0"/>
              </a:spcAft>
              <a:buFont typeface="Wingdings" pitchFamily="2" charset="2"/>
              <a:buNone/>
              <a:defRPr/>
            </a:pPr>
            <a:endParaRPr lang="en-US" sz="1200" i="1" dirty="0"/>
          </a:p>
          <a:p>
            <a:pPr marL="0" indent="0" fontAlgn="auto">
              <a:spcAft>
                <a:spcPts val="0"/>
              </a:spcAft>
              <a:buFont typeface="Wingdings" pitchFamily="2" charset="2"/>
              <a:buNone/>
              <a:defRPr/>
            </a:pPr>
            <a:endParaRPr lang="en-US" sz="1200" i="1" dirty="0" smtClean="0"/>
          </a:p>
          <a:p>
            <a:pPr marL="0" indent="0" fontAlgn="auto">
              <a:spcAft>
                <a:spcPts val="0"/>
              </a:spcAft>
              <a:buFont typeface="Wingdings" pitchFamily="2" charset="2"/>
              <a:buNone/>
              <a:defRPr/>
            </a:pPr>
            <a:endParaRPr lang="en-US" sz="1200" i="1" dirty="0"/>
          </a:p>
          <a:p>
            <a:pPr marL="0" indent="0" fontAlgn="auto">
              <a:spcAft>
                <a:spcPts val="0"/>
              </a:spcAft>
              <a:buFont typeface="Wingdings" pitchFamily="2" charset="2"/>
              <a:buNone/>
              <a:defRPr/>
            </a:pPr>
            <a:endParaRPr lang="en-US" sz="1200" i="1" dirty="0" smtClean="0"/>
          </a:p>
          <a:p>
            <a:pPr fontAlgn="auto">
              <a:spcAft>
                <a:spcPts val="0"/>
              </a:spcAft>
              <a:buFont typeface="Arial" pitchFamily="34" charset="0"/>
              <a:buChar char="•"/>
              <a:defRPr/>
            </a:pPr>
            <a:endParaRPr lang="en-US" sz="1200" i="1" dirty="0" smtClean="0"/>
          </a:p>
          <a:p>
            <a:pPr fontAlgn="auto">
              <a:spcAft>
                <a:spcPts val="0"/>
              </a:spcAft>
              <a:buFont typeface="Arial" pitchFamily="34" charset="0"/>
              <a:buChar char="•"/>
              <a:defRPr/>
            </a:pPr>
            <a:endParaRPr lang="en-US" sz="2600" i="1" dirty="0" smtClean="0"/>
          </a:p>
        </p:txBody>
      </p:sp>
      <p:graphicFrame>
        <p:nvGraphicFramePr>
          <p:cNvPr id="2" name="Table 1"/>
          <p:cNvGraphicFramePr>
            <a:graphicFrameLocks noGrp="1"/>
          </p:cNvGraphicFramePr>
          <p:nvPr/>
        </p:nvGraphicFramePr>
        <p:xfrm>
          <a:off x="1752600" y="1524000"/>
          <a:ext cx="6096000" cy="4241800"/>
        </p:xfrm>
        <a:graphic>
          <a:graphicData uri="http://schemas.openxmlformats.org/drawingml/2006/table">
            <a:tbl>
              <a:tblPr firstRow="1" bandRow="1">
                <a:tableStyleId>{5C22544A-7EE6-4342-B048-85BDC9FD1C3A}</a:tableStyleId>
              </a:tblPr>
              <a:tblGrid>
                <a:gridCol w="3048000"/>
                <a:gridCol w="3048000"/>
              </a:tblGrid>
              <a:tr h="431800">
                <a:tc>
                  <a:txBody>
                    <a:bodyPr/>
                    <a:lstStyle/>
                    <a:p>
                      <a:r>
                        <a:rPr lang="en-US" dirty="0" smtClean="0"/>
                        <a:t>Crop</a:t>
                      </a:r>
                      <a:endParaRPr lang="en-US" dirty="0"/>
                    </a:p>
                  </a:txBody>
                  <a:tcPr/>
                </a:tc>
                <a:tc>
                  <a:txBody>
                    <a:bodyPr/>
                    <a:lstStyle/>
                    <a:p>
                      <a:r>
                        <a:rPr lang="en-US" dirty="0" smtClean="0"/>
                        <a:t>Net Profit Per Acre</a:t>
                      </a:r>
                      <a:endParaRPr lang="en-US" dirty="0"/>
                    </a:p>
                  </a:txBody>
                  <a:tcPr/>
                </a:tc>
              </a:tr>
              <a:tr h="381000">
                <a:tc>
                  <a:txBody>
                    <a:bodyPr/>
                    <a:lstStyle/>
                    <a:p>
                      <a:r>
                        <a:rPr lang="en-US" dirty="0" smtClean="0"/>
                        <a:t>Parsley</a:t>
                      </a:r>
                      <a:endParaRPr lang="en-US" dirty="0"/>
                    </a:p>
                  </a:txBody>
                  <a:tcPr/>
                </a:tc>
                <a:tc>
                  <a:txBody>
                    <a:bodyPr/>
                    <a:lstStyle/>
                    <a:p>
                      <a:r>
                        <a:rPr lang="en-US" dirty="0" smtClean="0"/>
                        <a:t>47,425</a:t>
                      </a:r>
                      <a:endParaRPr lang="en-US" dirty="0"/>
                    </a:p>
                  </a:txBody>
                  <a:tcPr/>
                </a:tc>
              </a:tr>
              <a:tr h="381000">
                <a:tc>
                  <a:txBody>
                    <a:bodyPr/>
                    <a:lstStyle/>
                    <a:p>
                      <a:r>
                        <a:rPr lang="en-US" dirty="0" smtClean="0"/>
                        <a:t>Basil</a:t>
                      </a:r>
                      <a:endParaRPr lang="en-US" dirty="0"/>
                    </a:p>
                  </a:txBody>
                  <a:tcPr/>
                </a:tc>
                <a:tc>
                  <a:txBody>
                    <a:bodyPr/>
                    <a:lstStyle/>
                    <a:p>
                      <a:r>
                        <a:rPr lang="en-US" dirty="0" smtClean="0"/>
                        <a:t>35,603</a:t>
                      </a:r>
                      <a:endParaRPr lang="en-US" dirty="0"/>
                    </a:p>
                  </a:txBody>
                  <a:tcPr/>
                </a:tc>
              </a:tr>
              <a:tr h="381000">
                <a:tc>
                  <a:txBody>
                    <a:bodyPr/>
                    <a:lstStyle/>
                    <a:p>
                      <a:r>
                        <a:rPr lang="en-US" dirty="0" smtClean="0"/>
                        <a:t>Kale</a:t>
                      </a:r>
                      <a:endParaRPr lang="en-US" dirty="0"/>
                    </a:p>
                  </a:txBody>
                  <a:tcPr/>
                </a:tc>
                <a:tc>
                  <a:txBody>
                    <a:bodyPr/>
                    <a:lstStyle/>
                    <a:p>
                      <a:r>
                        <a:rPr lang="en-US" dirty="0" smtClean="0"/>
                        <a:t>24,630</a:t>
                      </a:r>
                      <a:endParaRPr lang="en-US" dirty="0"/>
                    </a:p>
                  </a:txBody>
                  <a:tcPr/>
                </a:tc>
              </a:tr>
              <a:tr h="381000">
                <a:tc>
                  <a:txBody>
                    <a:bodyPr/>
                    <a:lstStyle/>
                    <a:p>
                      <a:r>
                        <a:rPr lang="en-US" dirty="0" smtClean="0"/>
                        <a:t>Tomatoes</a:t>
                      </a:r>
                      <a:endParaRPr lang="en-US" dirty="0"/>
                    </a:p>
                  </a:txBody>
                  <a:tcPr/>
                </a:tc>
                <a:tc>
                  <a:txBody>
                    <a:bodyPr/>
                    <a:lstStyle/>
                    <a:p>
                      <a:r>
                        <a:rPr lang="en-US" dirty="0" smtClean="0"/>
                        <a:t>18,724</a:t>
                      </a:r>
                      <a:endParaRPr lang="en-US" dirty="0"/>
                    </a:p>
                  </a:txBody>
                  <a:tcPr/>
                </a:tc>
              </a:tr>
              <a:tr h="381000">
                <a:tc>
                  <a:txBody>
                    <a:bodyPr/>
                    <a:lstStyle/>
                    <a:p>
                      <a:r>
                        <a:rPr lang="en-US" dirty="0" smtClean="0"/>
                        <a:t>Cilantro</a:t>
                      </a:r>
                      <a:endParaRPr lang="en-US" dirty="0"/>
                    </a:p>
                  </a:txBody>
                  <a:tcPr/>
                </a:tc>
                <a:tc>
                  <a:txBody>
                    <a:bodyPr/>
                    <a:lstStyle/>
                    <a:p>
                      <a:r>
                        <a:rPr lang="en-US" dirty="0" smtClean="0"/>
                        <a:t>16,561</a:t>
                      </a:r>
                      <a:endParaRPr lang="en-US" dirty="0"/>
                    </a:p>
                  </a:txBody>
                  <a:tcPr/>
                </a:tc>
              </a:tr>
              <a:tr h="381000">
                <a:tc>
                  <a:txBody>
                    <a:bodyPr/>
                    <a:lstStyle/>
                    <a:p>
                      <a:r>
                        <a:rPr lang="en-US" dirty="0" smtClean="0"/>
                        <a:t>Dill</a:t>
                      </a:r>
                      <a:endParaRPr lang="en-US" dirty="0"/>
                    </a:p>
                  </a:txBody>
                  <a:tcPr/>
                </a:tc>
                <a:tc>
                  <a:txBody>
                    <a:bodyPr/>
                    <a:lstStyle/>
                    <a:p>
                      <a:r>
                        <a:rPr lang="en-US" dirty="0" smtClean="0"/>
                        <a:t>16,232</a:t>
                      </a:r>
                      <a:endParaRPr lang="en-US" dirty="0"/>
                    </a:p>
                  </a:txBody>
                  <a:tcPr/>
                </a:tc>
              </a:tr>
              <a:tr h="381000">
                <a:tc>
                  <a:txBody>
                    <a:bodyPr/>
                    <a:lstStyle/>
                    <a:p>
                      <a:r>
                        <a:rPr lang="en-US" dirty="0" smtClean="0"/>
                        <a:t>Bell Pepper</a:t>
                      </a:r>
                      <a:endParaRPr lang="en-US" dirty="0"/>
                    </a:p>
                  </a:txBody>
                  <a:tcPr/>
                </a:tc>
                <a:tc>
                  <a:txBody>
                    <a:bodyPr/>
                    <a:lstStyle/>
                    <a:p>
                      <a:r>
                        <a:rPr lang="en-US" dirty="0" smtClean="0"/>
                        <a:t>15,556</a:t>
                      </a:r>
                      <a:endParaRPr lang="en-US" dirty="0"/>
                    </a:p>
                  </a:txBody>
                  <a:tcPr/>
                </a:tc>
              </a:tr>
              <a:tr h="381000">
                <a:tc>
                  <a:txBody>
                    <a:bodyPr/>
                    <a:lstStyle/>
                    <a:p>
                      <a:r>
                        <a:rPr lang="en-US" dirty="0" smtClean="0"/>
                        <a:t>Carrots</a:t>
                      </a:r>
                      <a:endParaRPr lang="en-US" dirty="0"/>
                    </a:p>
                  </a:txBody>
                  <a:tcPr/>
                </a:tc>
                <a:tc>
                  <a:txBody>
                    <a:bodyPr/>
                    <a:lstStyle/>
                    <a:p>
                      <a:r>
                        <a:rPr lang="en-US" dirty="0" smtClean="0"/>
                        <a:t>14,046</a:t>
                      </a:r>
                      <a:endParaRPr lang="en-US" dirty="0"/>
                    </a:p>
                  </a:txBody>
                  <a:tcPr/>
                </a:tc>
              </a:tr>
              <a:tr h="381000">
                <a:tc>
                  <a:txBody>
                    <a:bodyPr/>
                    <a:lstStyle/>
                    <a:p>
                      <a:r>
                        <a:rPr lang="en-US" dirty="0" smtClean="0"/>
                        <a:t>Parsnips</a:t>
                      </a:r>
                      <a:endParaRPr lang="en-US" dirty="0"/>
                    </a:p>
                  </a:txBody>
                  <a:tcPr/>
                </a:tc>
                <a:tc>
                  <a:txBody>
                    <a:bodyPr/>
                    <a:lstStyle/>
                    <a:p>
                      <a:r>
                        <a:rPr lang="en-US" dirty="0" smtClean="0"/>
                        <a:t>13,844</a:t>
                      </a:r>
                      <a:endParaRPr lang="en-US" dirty="0"/>
                    </a:p>
                  </a:txBody>
                  <a:tcPr/>
                </a:tc>
              </a:tr>
              <a:tr h="381000">
                <a:tc>
                  <a:txBody>
                    <a:bodyPr/>
                    <a:lstStyle/>
                    <a:p>
                      <a:r>
                        <a:rPr lang="en-US" dirty="0" smtClean="0"/>
                        <a:t>Celeriac</a:t>
                      </a:r>
                      <a:endParaRPr lang="en-US" dirty="0"/>
                    </a:p>
                  </a:txBody>
                  <a:tcPr/>
                </a:tc>
                <a:tc>
                  <a:txBody>
                    <a:bodyPr/>
                    <a:lstStyle/>
                    <a:p>
                      <a:r>
                        <a:rPr lang="en-US" dirty="0" smtClean="0"/>
                        <a:t>13,659</a:t>
                      </a:r>
                      <a:endParaRPr lang="en-US" dirty="0"/>
                    </a:p>
                  </a:txBody>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spd="slow" advTm="7967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914400" y="152400"/>
            <a:ext cx="7924800" cy="1108075"/>
          </a:xfrm>
        </p:spPr>
        <p:txBody>
          <a:bodyPr/>
          <a:lstStyle/>
          <a:p>
            <a:r>
              <a:rPr smtClean="0"/>
              <a:t>Doom and Gloom Perspective</a:t>
            </a:r>
          </a:p>
        </p:txBody>
      </p:sp>
      <p:sp>
        <p:nvSpPr>
          <p:cNvPr id="3" name="Content Placeholder 2"/>
          <p:cNvSpPr>
            <a:spLocks noGrp="1"/>
          </p:cNvSpPr>
          <p:nvPr>
            <p:ph idx="1"/>
          </p:nvPr>
        </p:nvSpPr>
        <p:spPr>
          <a:xfrm>
            <a:off x="951424" y="1066800"/>
            <a:ext cx="7848600" cy="4800600"/>
          </a:xfrm>
        </p:spPr>
        <p:txBody>
          <a:bodyPr rtlCol="0"/>
          <a:lstStyle/>
          <a:p>
            <a:pPr marL="0" indent="0" fontAlgn="auto">
              <a:spcAft>
                <a:spcPts val="0"/>
              </a:spcAft>
              <a:buFont typeface="Arial" pitchFamily="34" charset="0"/>
              <a:buNone/>
              <a:defRPr/>
            </a:pPr>
            <a:r>
              <a:rPr lang="en-US" sz="2800" dirty="0" smtClean="0">
                <a:latin typeface="+mj-lt"/>
              </a:rPr>
              <a:t>The Department of Commerce statistics show that every year over 1 million people in this country start a business of some sort and by the end of the first year at least 40% won’t make it…. Within five years of starting, 80% will have failed- and if you think you are out of the woods after the first five years, think again. Eighty percent of the 20% that made it the first five years will be out of business in the second five years.  These are not very hopeful statistics.”</a:t>
            </a:r>
            <a:endParaRPr lang="en-US" dirty="0" smtClean="0">
              <a:latin typeface="+mj-lt"/>
            </a:endParaRPr>
          </a:p>
          <a:p>
            <a:pPr marL="0" indent="0" algn="r" fontAlgn="auto">
              <a:spcAft>
                <a:spcPts val="0"/>
              </a:spcAft>
              <a:buFont typeface="Wingdings" pitchFamily="2" charset="2"/>
              <a:buNone/>
              <a:defRPr/>
            </a:pPr>
            <a:r>
              <a:rPr lang="en-US" sz="2000" i="1" dirty="0" smtClean="0">
                <a:latin typeface="+mj-lt"/>
              </a:rPr>
              <a:t>From The E-Myth Revisited by Michael Gerber</a:t>
            </a:r>
          </a:p>
          <a:p>
            <a:pPr fontAlgn="auto">
              <a:spcAft>
                <a:spcPts val="0"/>
              </a:spcAft>
              <a:buFont typeface="Arial" pitchFamily="34" charset="0"/>
              <a:buChar char="•"/>
              <a:defRPr/>
            </a:pPr>
            <a:endParaRPr lang="en-US" dirty="0" smtClean="0"/>
          </a:p>
          <a:p>
            <a:pPr lvl="1" fontAlgn="auto">
              <a:spcAft>
                <a:spcPts val="0"/>
              </a:spcAft>
              <a:buFont typeface="Arial" pitchFamily="34" charset="0"/>
              <a:buChar char="–"/>
              <a:defRPr/>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spd="slow" advTm="8930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762000" y="228600"/>
            <a:ext cx="8077200" cy="1143000"/>
          </a:xfrm>
        </p:spPr>
        <p:txBody>
          <a:bodyPr rtlCol="0">
            <a:normAutofit fontScale="90000"/>
          </a:bodyPr>
          <a:lstStyle/>
          <a:p>
            <a:pPr fontAlgn="auto">
              <a:spcAft>
                <a:spcPts val="0"/>
              </a:spcAft>
              <a:defRPr/>
            </a:pPr>
            <a:r>
              <a:t>Most Successful Farmers Have These Traits in Common</a:t>
            </a:r>
          </a:p>
        </p:txBody>
      </p:sp>
      <p:sp>
        <p:nvSpPr>
          <p:cNvPr id="26627" name="Content Placeholder 2"/>
          <p:cNvSpPr>
            <a:spLocks noGrp="1"/>
          </p:cNvSpPr>
          <p:nvPr>
            <p:ph sz="half" idx="1"/>
          </p:nvPr>
        </p:nvSpPr>
        <p:spPr>
          <a:xfrm>
            <a:off x="990600" y="1600200"/>
            <a:ext cx="8153400" cy="914400"/>
          </a:xfrm>
        </p:spPr>
        <p:txBody>
          <a:bodyPr rtlCol="0">
            <a:noAutofit/>
          </a:bodyPr>
          <a:lstStyle/>
          <a:p>
            <a:pPr fontAlgn="auto">
              <a:spcAft>
                <a:spcPts val="0"/>
              </a:spcAft>
              <a:defRPr/>
            </a:pPr>
            <a:r>
              <a:rPr lang="en-US" b="1" dirty="0" smtClean="0">
                <a:latin typeface="+mj-lt"/>
              </a:rPr>
              <a:t>Passion</a:t>
            </a:r>
            <a:r>
              <a:rPr lang="en-US" dirty="0" smtClean="0">
                <a:latin typeface="+mj-lt"/>
              </a:rPr>
              <a:t> this is essential, you need to be passionate. </a:t>
            </a:r>
            <a:r>
              <a:rPr lang="en-US" i="1" dirty="0" smtClean="0">
                <a:latin typeface="+mj-lt"/>
              </a:rPr>
              <a:t>(The Latin root of passion is </a:t>
            </a:r>
            <a:r>
              <a:rPr lang="en-US" i="1" dirty="0" err="1" smtClean="0">
                <a:latin typeface="+mj-lt"/>
              </a:rPr>
              <a:t>passio</a:t>
            </a:r>
            <a:r>
              <a:rPr lang="en-US" i="1" dirty="0" smtClean="0">
                <a:latin typeface="+mj-lt"/>
              </a:rPr>
              <a:t>- meaning “to suffer”)</a:t>
            </a:r>
          </a:p>
        </p:txBody>
      </p:sp>
      <p:sp>
        <p:nvSpPr>
          <p:cNvPr id="26628" name="Content Placeholder 1"/>
          <p:cNvSpPr>
            <a:spLocks noGrp="1"/>
          </p:cNvSpPr>
          <p:nvPr>
            <p:ph sz="half" idx="2"/>
          </p:nvPr>
        </p:nvSpPr>
        <p:spPr>
          <a:xfrm>
            <a:off x="1066800" y="2917686"/>
            <a:ext cx="7518400" cy="2209800"/>
          </a:xfrm>
        </p:spPr>
        <p:txBody>
          <a:bodyPr rtlCol="0">
            <a:noAutofit/>
          </a:bodyPr>
          <a:lstStyle/>
          <a:p>
            <a:pPr fontAlgn="auto">
              <a:spcAft>
                <a:spcPts val="0"/>
              </a:spcAft>
              <a:defRPr/>
            </a:pPr>
            <a:r>
              <a:rPr lang="en-US" b="1" dirty="0" smtClean="0">
                <a:latin typeface="+mj-lt"/>
              </a:rPr>
              <a:t>Employee management skills</a:t>
            </a:r>
          </a:p>
          <a:p>
            <a:pPr fontAlgn="auto">
              <a:spcAft>
                <a:spcPts val="0"/>
              </a:spcAft>
              <a:defRPr/>
            </a:pPr>
            <a:r>
              <a:rPr lang="en-US" b="1" dirty="0" smtClean="0">
                <a:latin typeface="+mj-lt"/>
              </a:rPr>
              <a:t>Marketing skills</a:t>
            </a:r>
          </a:p>
          <a:p>
            <a:pPr fontAlgn="auto">
              <a:spcAft>
                <a:spcPts val="0"/>
              </a:spcAft>
              <a:defRPr/>
            </a:pPr>
            <a:r>
              <a:rPr lang="en-US" b="1" dirty="0" smtClean="0">
                <a:latin typeface="+mj-lt"/>
              </a:rPr>
              <a:t>Production skills</a:t>
            </a:r>
          </a:p>
          <a:p>
            <a:pPr marL="0" indent="0" fontAlgn="auto">
              <a:spcAft>
                <a:spcPts val="0"/>
              </a:spcAft>
              <a:buFont typeface="Arial" pitchFamily="34" charset="0"/>
              <a:buNone/>
              <a:defRPr/>
            </a:pPr>
            <a:r>
              <a:rPr lang="en-US" dirty="0" smtClean="0"/>
              <a:t> </a:t>
            </a:r>
          </a:p>
          <a:p>
            <a:pPr fontAlgn="auto">
              <a:spcAft>
                <a:spcPts val="0"/>
              </a:spcAft>
              <a:buFont typeface="Arial" pitchFamily="34" charset="0"/>
              <a:buChar char="•"/>
              <a:defRPr/>
            </a:pPr>
            <a:endParaRPr lang="en-US" dirty="0" smtClean="0"/>
          </a:p>
        </p:txBody>
      </p:sp>
      <p:sp>
        <p:nvSpPr>
          <p:cNvPr id="47109" name="TextBox 6"/>
          <p:cNvSpPr txBox="1">
            <a:spLocks noChangeArrowheads="1"/>
          </p:cNvSpPr>
          <p:nvPr/>
        </p:nvSpPr>
        <p:spPr bwMode="auto">
          <a:xfrm>
            <a:off x="853698" y="4773543"/>
            <a:ext cx="7950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000" i="1" dirty="0">
                <a:latin typeface="Arial" charset="0"/>
              </a:rPr>
              <a:t>The </a:t>
            </a:r>
            <a:r>
              <a:rPr lang="en-US" sz="2000" i="1" dirty="0" err="1">
                <a:latin typeface="Arial" charset="0"/>
              </a:rPr>
              <a:t>Sirolli</a:t>
            </a:r>
            <a:r>
              <a:rPr lang="en-US" sz="2000" i="1" dirty="0">
                <a:latin typeface="Arial" charset="0"/>
              </a:rPr>
              <a:t> Institute maintains that entrepreneurship has </a:t>
            </a:r>
            <a:r>
              <a:rPr lang="en-US" sz="2000" i="1" dirty="0" smtClean="0">
                <a:latin typeface="Arial" charset="0"/>
              </a:rPr>
              <a:t>two primary </a:t>
            </a:r>
            <a:r>
              <a:rPr lang="en-US" sz="2000" i="1" dirty="0">
                <a:latin typeface="Arial" charset="0"/>
              </a:rPr>
              <a:t>components: </a:t>
            </a:r>
            <a:r>
              <a:rPr lang="en-US" sz="2000" i="1" dirty="0" smtClean="0">
                <a:latin typeface="Arial" charset="0"/>
              </a:rPr>
              <a:t>Passion </a:t>
            </a:r>
            <a:r>
              <a:rPr lang="en-US" sz="2000" i="1" dirty="0">
                <a:latin typeface="Arial" charset="0"/>
              </a:rPr>
              <a:t>and </a:t>
            </a:r>
            <a:r>
              <a:rPr lang="en-US" sz="2000" i="1" dirty="0" smtClean="0">
                <a:latin typeface="Arial" charset="0"/>
              </a:rPr>
              <a:t>Skill       </a:t>
            </a:r>
            <a:r>
              <a:rPr lang="en-US" sz="2000" dirty="0" smtClean="0">
                <a:latin typeface="Arial" charset="0"/>
                <a:hlinkClick r:id="rId5"/>
              </a:rPr>
              <a:t>http</a:t>
            </a:r>
            <a:r>
              <a:rPr lang="en-US" sz="2000" dirty="0">
                <a:latin typeface="Arial" charset="0"/>
                <a:hlinkClick r:id="rId5"/>
              </a:rPr>
              <a:t>://www.sirolli.com</a:t>
            </a:r>
            <a:r>
              <a:rPr lang="en-US" sz="2000" dirty="0">
                <a:latin typeface="Arial" charset="0"/>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p:transition spd="slow" advTm="5490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85800" y="0"/>
            <a:ext cx="8077200" cy="1246188"/>
          </a:xfrm>
        </p:spPr>
        <p:txBody>
          <a:bodyPr/>
          <a:lstStyle/>
          <a:p>
            <a:r>
              <a:rPr smtClean="0"/>
              <a:t>Summary </a:t>
            </a:r>
          </a:p>
        </p:txBody>
      </p:sp>
      <p:sp>
        <p:nvSpPr>
          <p:cNvPr id="68611" name="Content Placeholder 2"/>
          <p:cNvSpPr>
            <a:spLocks noGrp="1"/>
          </p:cNvSpPr>
          <p:nvPr>
            <p:ph idx="1"/>
          </p:nvPr>
        </p:nvSpPr>
        <p:spPr>
          <a:xfrm>
            <a:off x="762000" y="1143000"/>
            <a:ext cx="8077200" cy="4648200"/>
          </a:xfrm>
        </p:spPr>
        <p:txBody>
          <a:bodyPr rtlCol="0">
            <a:normAutofit lnSpcReduction="10000"/>
          </a:bodyPr>
          <a:lstStyle/>
          <a:p>
            <a:pPr fontAlgn="auto">
              <a:spcAft>
                <a:spcPts val="0"/>
              </a:spcAft>
              <a:buFont typeface="Arial" pitchFamily="34" charset="0"/>
              <a:buChar char="•"/>
              <a:defRPr/>
            </a:pPr>
            <a:r>
              <a:rPr lang="en-US" dirty="0" smtClean="0">
                <a:latin typeface="+mj-lt"/>
              </a:rPr>
              <a:t>Starting a small business can be risky, but appropriate planning can reduce the risks.</a:t>
            </a:r>
          </a:p>
          <a:p>
            <a:pPr fontAlgn="auto">
              <a:spcAft>
                <a:spcPts val="0"/>
              </a:spcAft>
              <a:buFont typeface="Arial" pitchFamily="34" charset="0"/>
              <a:buChar char="•"/>
              <a:defRPr/>
            </a:pPr>
            <a:r>
              <a:rPr lang="en-US" dirty="0" smtClean="0">
                <a:latin typeface="+mj-lt"/>
              </a:rPr>
              <a:t>Remember, your farm enterprise is a small business.</a:t>
            </a:r>
          </a:p>
          <a:p>
            <a:pPr fontAlgn="auto">
              <a:spcAft>
                <a:spcPts val="0"/>
              </a:spcAft>
              <a:buFont typeface="Arial" pitchFamily="34" charset="0"/>
              <a:buChar char="•"/>
              <a:defRPr/>
            </a:pPr>
            <a:r>
              <a:rPr lang="en-US" dirty="0" smtClean="0">
                <a:latin typeface="+mj-lt"/>
              </a:rPr>
              <a:t>You are an entrepreneur- the visionary looking beyond the day-to-day details of product.</a:t>
            </a:r>
          </a:p>
          <a:p>
            <a:pPr fontAlgn="auto">
              <a:spcAft>
                <a:spcPts val="0"/>
              </a:spcAft>
              <a:buFont typeface="Arial" pitchFamily="34" charset="0"/>
              <a:buChar char="•"/>
              <a:defRPr/>
            </a:pPr>
            <a:r>
              <a:rPr lang="en-US" dirty="0" smtClean="0">
                <a:latin typeface="+mj-lt"/>
              </a:rPr>
              <a:t>Remember to work ON your business as well as IN your business.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spd="slow" advTm="3645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223838"/>
            <a:ext cx="5621338" cy="923925"/>
          </a:xfrm>
          <a:prstGeom prst="rect">
            <a:avLst/>
          </a:prstGeom>
          <a:noFill/>
        </p:spPr>
        <p:txBody>
          <a:bodyPr wrap="none">
            <a:spAutoFit/>
          </a:bodyPr>
          <a:lstStyle/>
          <a:p>
            <a:pPr fontAlgn="auto">
              <a:spcBef>
                <a:spcPts val="0"/>
              </a:spcBef>
              <a:spcAft>
                <a:spcPts val="0"/>
              </a:spcAft>
              <a:defRPr/>
            </a:pPr>
            <a:r>
              <a:rPr lang="en-US" sz="5400" dirty="0">
                <a:latin typeface="+mj-lt"/>
                <a:cs typeface="+mn-cs"/>
              </a:rPr>
              <a:t>Today’s Objectives</a:t>
            </a:r>
          </a:p>
        </p:txBody>
      </p:sp>
      <p:sp>
        <p:nvSpPr>
          <p:cNvPr id="3" name="TextBox 2"/>
          <p:cNvSpPr txBox="1"/>
          <p:nvPr/>
        </p:nvSpPr>
        <p:spPr>
          <a:xfrm>
            <a:off x="766763" y="1371600"/>
            <a:ext cx="8494712" cy="3970338"/>
          </a:xfrm>
          <a:prstGeom prst="rect">
            <a:avLst/>
          </a:prstGeom>
          <a:noFill/>
        </p:spPr>
        <p:txBody>
          <a:bodyPr wrap="none">
            <a:spAutoFit/>
          </a:bodyPr>
          <a:lstStyle/>
          <a:p>
            <a:pPr marL="285750" indent="-285750" fontAlgn="auto">
              <a:spcBef>
                <a:spcPts val="0"/>
              </a:spcBef>
              <a:spcAft>
                <a:spcPts val="0"/>
              </a:spcAft>
              <a:buFont typeface="Arial" pitchFamily="34" charset="0"/>
              <a:buChar char="•"/>
              <a:defRPr/>
            </a:pPr>
            <a:r>
              <a:rPr lang="en-US" sz="2800" dirty="0">
                <a:latin typeface="+mj-lt"/>
                <a:cs typeface="+mn-cs"/>
              </a:rPr>
              <a:t>Demonstrate the importance of understanding </a:t>
            </a:r>
          </a:p>
          <a:p>
            <a:pPr fontAlgn="auto">
              <a:spcBef>
                <a:spcPts val="0"/>
              </a:spcBef>
              <a:spcAft>
                <a:spcPts val="0"/>
              </a:spcAft>
              <a:defRPr/>
            </a:pPr>
            <a:r>
              <a:rPr lang="en-US" sz="2800" dirty="0">
                <a:latin typeface="+mj-lt"/>
                <a:cs typeface="+mn-cs"/>
              </a:rPr>
              <a:t>    your values and goals </a:t>
            </a:r>
          </a:p>
          <a:p>
            <a:pPr marL="285750" indent="-285750" fontAlgn="auto">
              <a:spcBef>
                <a:spcPts val="0"/>
              </a:spcBef>
              <a:spcAft>
                <a:spcPts val="0"/>
              </a:spcAft>
              <a:buFont typeface="Arial" pitchFamily="34" charset="0"/>
              <a:buChar char="•"/>
              <a:defRPr/>
            </a:pPr>
            <a:r>
              <a:rPr lang="en-US" sz="2800" dirty="0">
                <a:latin typeface="+mj-lt"/>
                <a:cs typeface="+mn-cs"/>
              </a:rPr>
              <a:t>Understand the value of business planning and </a:t>
            </a:r>
          </a:p>
          <a:p>
            <a:pPr fontAlgn="auto">
              <a:spcBef>
                <a:spcPts val="0"/>
              </a:spcBef>
              <a:spcAft>
                <a:spcPts val="0"/>
              </a:spcAft>
              <a:defRPr/>
            </a:pPr>
            <a:r>
              <a:rPr lang="en-US" sz="2800" dirty="0">
                <a:latin typeface="+mj-lt"/>
                <a:cs typeface="+mn-cs"/>
              </a:rPr>
              <a:t>    what it involves</a:t>
            </a:r>
          </a:p>
          <a:p>
            <a:pPr marL="285750" indent="-285750" fontAlgn="auto">
              <a:spcBef>
                <a:spcPts val="0"/>
              </a:spcBef>
              <a:spcAft>
                <a:spcPts val="0"/>
              </a:spcAft>
              <a:buFont typeface="Arial" pitchFamily="34" charset="0"/>
              <a:buChar char="•"/>
              <a:defRPr/>
            </a:pPr>
            <a:r>
              <a:rPr lang="en-US" sz="2800" dirty="0">
                <a:latin typeface="+mj-lt"/>
                <a:cs typeface="+mn-cs"/>
              </a:rPr>
              <a:t>Provide you with a framework for starting your </a:t>
            </a:r>
          </a:p>
          <a:p>
            <a:pPr fontAlgn="auto">
              <a:spcBef>
                <a:spcPts val="0"/>
              </a:spcBef>
              <a:spcAft>
                <a:spcPts val="0"/>
              </a:spcAft>
              <a:defRPr/>
            </a:pPr>
            <a:r>
              <a:rPr lang="en-US" sz="2800" dirty="0">
                <a:latin typeface="+mj-lt"/>
                <a:cs typeface="+mn-cs"/>
              </a:rPr>
              <a:t>    own business plan</a:t>
            </a:r>
          </a:p>
          <a:p>
            <a:pPr marL="285750" indent="-285750" fontAlgn="auto">
              <a:spcBef>
                <a:spcPts val="0"/>
              </a:spcBef>
              <a:spcAft>
                <a:spcPts val="0"/>
              </a:spcAft>
              <a:buFont typeface="Arial" pitchFamily="34" charset="0"/>
              <a:buChar char="•"/>
              <a:defRPr/>
            </a:pPr>
            <a:r>
              <a:rPr lang="en-US" sz="2800" dirty="0">
                <a:latin typeface="+mj-lt"/>
                <a:cs typeface="+mn-cs"/>
              </a:rPr>
              <a:t>Be aware of resources that provide business </a:t>
            </a:r>
          </a:p>
          <a:p>
            <a:pPr fontAlgn="auto">
              <a:spcBef>
                <a:spcPts val="0"/>
              </a:spcBef>
              <a:spcAft>
                <a:spcPts val="0"/>
              </a:spcAft>
              <a:defRPr/>
            </a:pPr>
            <a:r>
              <a:rPr lang="en-US" sz="2800" dirty="0">
                <a:latin typeface="+mj-lt"/>
                <a:cs typeface="+mn-cs"/>
              </a:rPr>
              <a:t>    planning information and support</a:t>
            </a:r>
          </a:p>
          <a:p>
            <a:pPr marL="285750" indent="-285750" fontAlgn="auto">
              <a:spcBef>
                <a:spcPts val="0"/>
              </a:spcBef>
              <a:spcAft>
                <a:spcPts val="0"/>
              </a:spcAft>
              <a:buFont typeface="Arial" pitchFamily="34" charset="0"/>
              <a:buChar char="•"/>
              <a:defRPr/>
            </a:pPr>
            <a:r>
              <a:rPr lang="en-US" sz="2800" dirty="0">
                <a:latin typeface="+mj-lt"/>
                <a:cs typeface="+mn-cs"/>
              </a:rPr>
              <a:t>Encourage you to begin planning your farm business</a:t>
            </a:r>
          </a:p>
        </p:txBody>
      </p:sp>
      <p:pic>
        <p:nvPicPr>
          <p:cNvPr id="5" name="FF9F255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0722">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custDataLst>
              <p:tags r:id="rId2"/>
            </p:custDataLst>
          </p:nvPr>
        </p:nvSpPr>
        <p:spPr>
          <a:xfrm>
            <a:off x="711200" y="0"/>
            <a:ext cx="8077200" cy="1143000"/>
          </a:xfrm>
        </p:spPr>
        <p:txBody>
          <a:bodyPr/>
          <a:lstStyle/>
          <a:p>
            <a:r>
              <a:rPr dirty="0" smtClean="0"/>
              <a:t>Resources</a:t>
            </a:r>
          </a:p>
        </p:txBody>
      </p:sp>
      <p:sp>
        <p:nvSpPr>
          <p:cNvPr id="618499" name="Rectangle 3"/>
          <p:cNvSpPr>
            <a:spLocks noGrp="1" noChangeArrowheads="1"/>
          </p:cNvSpPr>
          <p:nvPr>
            <p:ph idx="1"/>
            <p:custDataLst>
              <p:tags r:id="rId3"/>
            </p:custDataLst>
          </p:nvPr>
        </p:nvSpPr>
        <p:spPr>
          <a:xfrm>
            <a:off x="635000" y="914400"/>
            <a:ext cx="8356600" cy="5108575"/>
          </a:xfrm>
        </p:spPr>
        <p:txBody>
          <a:bodyPr rtlCol="0">
            <a:noAutofit/>
          </a:bodyPr>
          <a:lstStyle/>
          <a:p>
            <a:pPr fontAlgn="auto">
              <a:spcBef>
                <a:spcPts val="1200"/>
              </a:spcBef>
              <a:spcAft>
                <a:spcPts val="1200"/>
              </a:spcAft>
              <a:defRPr/>
            </a:pPr>
            <a:r>
              <a:rPr lang="en-US" sz="2800" dirty="0">
                <a:latin typeface="Times New Roman" panose="02020603050405020304" pitchFamily="18" charset="0"/>
                <a:cs typeface="Times New Roman" panose="02020603050405020304" pitchFamily="18" charset="0"/>
                <a:hlinkClick r:id="rId8"/>
              </a:rPr>
              <a:t>Building a Sustainable Business: A Guide to Developing a Business Plan for Farms and Rural </a:t>
            </a:r>
            <a:r>
              <a:rPr lang="en-US" sz="2800" dirty="0">
                <a:latin typeface="Times New Roman" panose="02020603050405020304" pitchFamily="18" charset="0"/>
                <a:cs typeface="Times New Roman" panose="02020603050405020304" pitchFamily="18" charset="0"/>
              </a:rPr>
              <a:t> </a:t>
            </a:r>
          </a:p>
          <a:p>
            <a:pPr fontAlgn="auto">
              <a:spcBef>
                <a:spcPts val="1200"/>
              </a:spcBef>
              <a:spcAft>
                <a:spcPts val="1200"/>
              </a:spcAft>
              <a:defRPr/>
            </a:pPr>
            <a:r>
              <a:rPr lang="en-US" sz="2800" dirty="0">
                <a:latin typeface="Times New Roman" panose="02020603050405020304" pitchFamily="18" charset="0"/>
                <a:cs typeface="Times New Roman" panose="02020603050405020304" pitchFamily="18" charset="0"/>
                <a:hlinkClick r:id="rId9"/>
              </a:rPr>
              <a:t>Business Planning Train-the-Trainer materials on the Center for Farm Financial Management </a:t>
            </a:r>
            <a:r>
              <a:rPr lang="en-US" sz="2800" dirty="0" smtClean="0">
                <a:latin typeface="Times New Roman" panose="02020603050405020304" pitchFamily="18" charset="0"/>
                <a:cs typeface="Times New Roman" panose="02020603050405020304" pitchFamily="18" charset="0"/>
                <a:hlinkClick r:id="rId9"/>
              </a:rPr>
              <a:t>website</a:t>
            </a:r>
            <a:endParaRPr lang="en-US" sz="2800" dirty="0">
              <a:latin typeface="Times New Roman" panose="02020603050405020304" pitchFamily="18" charset="0"/>
              <a:cs typeface="Times New Roman" panose="02020603050405020304" pitchFamily="18" charset="0"/>
            </a:endParaRPr>
          </a:p>
          <a:p>
            <a:pPr fontAlgn="auto">
              <a:spcBef>
                <a:spcPts val="1200"/>
              </a:spcBef>
              <a:spcAft>
                <a:spcPts val="1200"/>
              </a:spcAft>
              <a:defRPr/>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hlinkClick r:id="rId10"/>
              </a:rPr>
              <a:t>The </a:t>
            </a:r>
            <a:r>
              <a:rPr lang="en-US" sz="2800" dirty="0">
                <a:latin typeface="Times New Roman" panose="02020603050405020304" pitchFamily="18" charset="0"/>
                <a:cs typeface="Times New Roman" panose="02020603050405020304" pitchFamily="18" charset="0"/>
                <a:hlinkClick r:id="rId10"/>
              </a:rPr>
              <a:t>E Myth, Why Most Small Businesses Don’t Work and What to Do About It, Michael E. </a:t>
            </a:r>
            <a:r>
              <a:rPr lang="en-US" sz="2800" dirty="0" smtClean="0">
                <a:latin typeface="Times New Roman" panose="02020603050405020304" pitchFamily="18" charset="0"/>
                <a:cs typeface="Times New Roman" panose="02020603050405020304" pitchFamily="18" charset="0"/>
                <a:hlinkClick r:id="rId10"/>
              </a:rPr>
              <a:t>Gerber </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fontAlgn="auto">
              <a:spcBef>
                <a:spcPts val="1200"/>
              </a:spcBef>
              <a:spcAft>
                <a:spcPts val="1200"/>
              </a:spcAft>
              <a:defRPr/>
            </a:pPr>
            <a:r>
              <a:rPr lang="en-US" sz="2800" dirty="0">
                <a:latin typeface="Times New Roman" panose="02020603050405020304" pitchFamily="18" charset="0"/>
                <a:cs typeface="Times New Roman" panose="02020603050405020304" pitchFamily="18" charset="0"/>
                <a:hlinkClick r:id="rId11"/>
              </a:rPr>
              <a:t>Fearless Farm </a:t>
            </a:r>
            <a:r>
              <a:rPr lang="en-US" sz="2800" dirty="0" smtClean="0">
                <a:latin typeface="Times New Roman" panose="02020603050405020304" pitchFamily="18" charset="0"/>
                <a:cs typeface="Times New Roman" panose="02020603050405020304" pitchFamily="18" charset="0"/>
                <a:hlinkClick r:id="rId11"/>
              </a:rPr>
              <a:t>Finances </a:t>
            </a:r>
            <a:r>
              <a:rPr lang="en-US" sz="2800" dirty="0">
                <a:latin typeface="Times New Roman" panose="02020603050405020304" pitchFamily="18" charset="0"/>
                <a:cs typeface="Times New Roman" panose="02020603050405020304" pitchFamily="18" charset="0"/>
              </a:rPr>
              <a:t> </a:t>
            </a:r>
          </a:p>
          <a:p>
            <a:pPr fontAlgn="auto">
              <a:spcBef>
                <a:spcPts val="1200"/>
              </a:spcBef>
              <a:spcAft>
                <a:spcPts val="1200"/>
              </a:spcAft>
              <a:defRPr/>
            </a:pPr>
            <a:r>
              <a:rPr lang="en-US" sz="2800" dirty="0">
                <a:latin typeface="Times New Roman" panose="02020603050405020304" pitchFamily="18" charset="0"/>
                <a:cs typeface="Times New Roman" panose="02020603050405020304" pitchFamily="18" charset="0"/>
                <a:hlinkClick r:id="rId12"/>
              </a:rPr>
              <a:t>Making Your Small Farm Profitable, Ron </a:t>
            </a:r>
            <a:r>
              <a:rPr lang="en-US" sz="2800" dirty="0" err="1" smtClean="0">
                <a:latin typeface="Times New Roman" panose="02020603050405020304" pitchFamily="18" charset="0"/>
                <a:cs typeface="Times New Roman" panose="02020603050405020304" pitchFamily="18" charset="0"/>
                <a:hlinkClick r:id="rId12"/>
              </a:rPr>
              <a:t>Macher</a:t>
            </a:r>
            <a:endParaRPr lang="en-US" sz="2400" u="sng" dirty="0" smtClean="0">
              <a:solidFill>
                <a:schemeClr val="tx2"/>
              </a:solidFill>
              <a:latin typeface="+mj-lt"/>
            </a:endParaRPr>
          </a:p>
        </p:txBody>
      </p:sp>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8585200" y="6299200"/>
            <a:ext cx="406400" cy="406400"/>
          </a:xfrm>
          <a:prstGeom prst="rect">
            <a:avLst/>
          </a:prstGeom>
        </p:spPr>
      </p:pic>
    </p:spTree>
    <p:custDataLst>
      <p:tags r:id="rId1"/>
    </p:custDataLst>
  </p:cSld>
  <p:clrMapOvr>
    <a:masterClrMapping/>
  </p:clrMapOvr>
  <p:transition advTm="149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custDataLst>
              <p:tags r:id="rId2"/>
            </p:custDataLst>
          </p:nvPr>
        </p:nvSpPr>
        <p:spPr>
          <a:xfrm>
            <a:off x="744780" y="0"/>
            <a:ext cx="8077200" cy="1143000"/>
          </a:xfrm>
        </p:spPr>
        <p:txBody>
          <a:bodyPr/>
          <a:lstStyle/>
          <a:p>
            <a:r>
              <a:rPr dirty="0" smtClean="0"/>
              <a:t>Resources</a:t>
            </a:r>
          </a:p>
        </p:txBody>
      </p:sp>
      <p:sp>
        <p:nvSpPr>
          <p:cNvPr id="618499" name="Rectangle 3"/>
          <p:cNvSpPr>
            <a:spLocks noGrp="1" noChangeArrowheads="1"/>
          </p:cNvSpPr>
          <p:nvPr>
            <p:ph idx="1"/>
            <p:custDataLst>
              <p:tags r:id="rId3"/>
            </p:custDataLst>
          </p:nvPr>
        </p:nvSpPr>
        <p:spPr>
          <a:xfrm>
            <a:off x="711200" y="1143000"/>
            <a:ext cx="8077200" cy="4724400"/>
          </a:xfrm>
        </p:spPr>
        <p:txBody>
          <a:bodyPr rtlCol="0">
            <a:normAutofit fontScale="92500" lnSpcReduction="20000"/>
          </a:bodyPr>
          <a:lstStyle/>
          <a:p>
            <a:pPr fontAlgn="auto">
              <a:spcBef>
                <a:spcPts val="1200"/>
              </a:spcBef>
              <a:spcAft>
                <a:spcPts val="1200"/>
              </a:spcAft>
              <a:defRPr/>
            </a:pPr>
            <a:r>
              <a:rPr lang="en-US" sz="2800" dirty="0">
                <a:latin typeface="Times New Roman" panose="02020603050405020304" pitchFamily="18" charset="0"/>
                <a:cs typeface="Times New Roman" panose="02020603050405020304" pitchFamily="18" charset="0"/>
                <a:hlinkClick r:id="rId8"/>
              </a:rPr>
              <a:t>The Organic Farmer’s Business Handbook: A Complete Guide to Managing Finances, Crops, and Staff and Making a Profit, Richard </a:t>
            </a:r>
            <a:r>
              <a:rPr lang="en-US" sz="2800" dirty="0" err="1">
                <a:latin typeface="Times New Roman" panose="02020603050405020304" pitchFamily="18" charset="0"/>
                <a:cs typeface="Times New Roman" panose="02020603050405020304" pitchFamily="18" charset="0"/>
                <a:hlinkClick r:id="rId8"/>
              </a:rPr>
              <a:t>Wiswall</a:t>
            </a:r>
            <a:r>
              <a:rPr lang="en-US" sz="2800" dirty="0">
                <a:latin typeface="Times New Roman" panose="02020603050405020304" pitchFamily="18" charset="0"/>
                <a:cs typeface="Times New Roman" panose="02020603050405020304" pitchFamily="18" charset="0"/>
                <a:hlinkClick r:id="rId8"/>
              </a:rPr>
              <a:t>  </a:t>
            </a:r>
            <a:endParaRPr lang="en-US" sz="2800" dirty="0">
              <a:latin typeface="Times New Roman" panose="02020603050405020304" pitchFamily="18" charset="0"/>
              <a:cs typeface="Times New Roman" panose="02020603050405020304" pitchFamily="18" charset="0"/>
            </a:endParaRPr>
          </a:p>
          <a:p>
            <a:pPr fontAlgn="auto">
              <a:spcBef>
                <a:spcPts val="1200"/>
              </a:spcBef>
              <a:spcAft>
                <a:spcPts val="1200"/>
              </a:spcAft>
              <a:defRPr/>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hlinkClick r:id="rId9"/>
              </a:rPr>
              <a:t>The </a:t>
            </a:r>
            <a:r>
              <a:rPr lang="en-US" sz="2800" dirty="0" err="1">
                <a:latin typeface="Times New Roman" panose="02020603050405020304" pitchFamily="18" charset="0"/>
                <a:cs typeface="Times New Roman" panose="02020603050405020304" pitchFamily="18" charset="0"/>
                <a:hlinkClick r:id="rId9"/>
              </a:rPr>
              <a:t>Sirolli</a:t>
            </a:r>
            <a:r>
              <a:rPr lang="en-US" sz="2800" dirty="0">
                <a:latin typeface="Times New Roman" panose="02020603050405020304" pitchFamily="18" charset="0"/>
                <a:cs typeface="Times New Roman" panose="02020603050405020304" pitchFamily="18" charset="0"/>
                <a:hlinkClick r:id="rId9"/>
              </a:rPr>
              <a:t> Institute’s “Capturing the Passion and Teaching Skills to a New Generation of Entrepreneurs” </a:t>
            </a:r>
            <a:endParaRPr lang="en-US" sz="2800" dirty="0">
              <a:latin typeface="Times New Roman" panose="02020603050405020304" pitchFamily="18" charset="0"/>
              <a:cs typeface="Times New Roman" panose="02020603050405020304" pitchFamily="18" charset="0"/>
            </a:endParaRPr>
          </a:p>
          <a:p>
            <a:pPr fontAlgn="auto">
              <a:spcBef>
                <a:spcPts val="1200"/>
              </a:spcBef>
              <a:spcAft>
                <a:spcPts val="1200"/>
              </a:spcAft>
              <a:defRPr/>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hlinkClick r:id="rId10"/>
              </a:rPr>
              <a:t>Starting </a:t>
            </a:r>
            <a:r>
              <a:rPr lang="en-US" sz="2800" dirty="0">
                <a:latin typeface="Times New Roman" panose="02020603050405020304" pitchFamily="18" charset="0"/>
                <a:cs typeface="Times New Roman" panose="02020603050405020304" pitchFamily="18" charset="0"/>
                <a:hlinkClick r:id="rId10"/>
              </a:rPr>
              <a:t>and Running Your Own Small Farm Business, Sarah Beth Aubrey</a:t>
            </a:r>
            <a:endParaRPr lang="en-US" sz="2800" dirty="0">
              <a:latin typeface="Times New Roman" panose="02020603050405020304" pitchFamily="18" charset="0"/>
              <a:cs typeface="Times New Roman" panose="02020603050405020304" pitchFamily="18" charset="0"/>
            </a:endParaRPr>
          </a:p>
          <a:p>
            <a:pPr fontAlgn="auto">
              <a:lnSpc>
                <a:spcPct val="170000"/>
              </a:lnSpc>
              <a:spcBef>
                <a:spcPts val="1200"/>
              </a:spcBef>
              <a:spcAft>
                <a:spcPts val="1200"/>
              </a:spcAft>
              <a:defRPr/>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hlinkClick r:id="rId11"/>
              </a:rPr>
              <a:t>SWOT </a:t>
            </a:r>
            <a:r>
              <a:rPr lang="en-US" sz="2800" dirty="0">
                <a:latin typeface="Times New Roman" panose="02020603050405020304" pitchFamily="18" charset="0"/>
                <a:cs typeface="Times New Roman" panose="02020603050405020304" pitchFamily="18" charset="0"/>
                <a:hlinkClick r:id="rId11"/>
              </a:rPr>
              <a:t>Analysis A Tool for Making Better Business Decisions</a:t>
            </a:r>
            <a:endParaRPr lang="en-US" sz="2800" dirty="0">
              <a:latin typeface="Times New Roman" panose="02020603050405020304" pitchFamily="18" charset="0"/>
              <a:cs typeface="Times New Roman" panose="02020603050405020304" pitchFamily="18" charset="0"/>
            </a:endParaRPr>
          </a:p>
          <a:p>
            <a:pPr fontAlgn="auto">
              <a:spcAft>
                <a:spcPts val="0"/>
              </a:spcAft>
              <a:buFont typeface="Arial" pitchFamily="34" charset="0"/>
              <a:buChar char="•"/>
              <a:defRPr/>
            </a:pPr>
            <a:endParaRPr lang="en-US" u="sng" dirty="0" smtClean="0">
              <a:solidFill>
                <a:schemeClr val="tx2"/>
              </a:solidFill>
              <a:latin typeface="+mj-lt"/>
            </a:endParaRPr>
          </a:p>
        </p:txBody>
      </p:sp>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8585200" y="6299200"/>
            <a:ext cx="406400" cy="406400"/>
          </a:xfrm>
          <a:prstGeom prst="rect">
            <a:avLst/>
          </a:prstGeom>
        </p:spPr>
      </p:pic>
    </p:spTree>
    <p:custDataLst>
      <p:tags r:id="rId1"/>
    </p:custDataLst>
  </p:cSld>
  <p:clrMapOvr>
    <a:masterClrMapping/>
  </p:clrMapOvr>
  <p:transition advTm="4413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custDataLst>
              <p:tags r:id="rId2"/>
            </p:custDataLst>
            <p:extLst>
              <p:ext uri="{D42A27DB-BD31-4B8C-83A1-F6EECF244321}">
                <p14:modId xmlns:p14="http://schemas.microsoft.com/office/powerpoint/2010/main" val="2734044285"/>
              </p:ext>
            </p:extLst>
          </p:nvPr>
        </p:nvGraphicFramePr>
        <p:xfrm>
          <a:off x="2057400" y="1600200"/>
          <a:ext cx="5486400" cy="2636520"/>
        </p:xfrm>
        <a:graphic>
          <a:graphicData uri="http://schemas.openxmlformats.org/drawingml/2006/table">
            <a:tbl>
              <a:tblPr firstRow="1" bandRow="1">
                <a:tableStyleId>{5FD0F851-EC5A-4D38-B0AD-8093EC10F338}</a:tableStyleId>
              </a:tblPr>
              <a:tblGrid>
                <a:gridCol w="1981200"/>
                <a:gridCol w="3505200"/>
              </a:tblGrid>
              <a:tr h="665480">
                <a:tc>
                  <a:txBody>
                    <a:bodyPr/>
                    <a:lstStyle/>
                    <a:p>
                      <a:r>
                        <a:rPr lang="en-US" dirty="0" smtClean="0">
                          <a:latin typeface="+mj-lt"/>
                        </a:rPr>
                        <a:t>Contacts</a:t>
                      </a:r>
                      <a:endParaRPr lang="en-US" dirty="0">
                        <a:latin typeface="+mj-lt"/>
                      </a:endParaRPr>
                    </a:p>
                  </a:txBody>
                  <a:tcPr anchor="b"/>
                </a:tc>
                <a:tc>
                  <a:txBody>
                    <a:bodyPr/>
                    <a:lstStyle/>
                    <a:p>
                      <a:r>
                        <a:rPr lang="en-US" dirty="0" smtClean="0">
                          <a:latin typeface="+mj-lt"/>
                        </a:rPr>
                        <a:t>Contact information</a:t>
                      </a:r>
                      <a:endParaRPr lang="en-US" dirty="0">
                        <a:latin typeface="+mj-lt"/>
                      </a:endParaRPr>
                    </a:p>
                  </a:txBody>
                  <a:tcPr anchor="b"/>
                </a:tc>
              </a:tr>
              <a:tr h="665480">
                <a:tc>
                  <a:txBody>
                    <a:bodyPr/>
                    <a:lstStyle/>
                    <a:p>
                      <a:r>
                        <a:rPr lang="en-US" dirty="0" smtClean="0">
                          <a:latin typeface="+mj-lt"/>
                        </a:rPr>
                        <a:t>Bill Davison</a:t>
                      </a:r>
                      <a:endParaRPr lang="en-US" dirty="0">
                        <a:latin typeface="+mj-lt"/>
                      </a:endParaRPr>
                    </a:p>
                  </a:txBody>
                  <a:tcPr/>
                </a:tc>
                <a:tc>
                  <a:txBody>
                    <a:bodyPr/>
                    <a:lstStyle/>
                    <a:p>
                      <a:r>
                        <a:rPr lang="en-US" dirty="0" smtClean="0">
                          <a:latin typeface="+mj-lt"/>
                          <a:hlinkClick r:id="rId6"/>
                        </a:rPr>
                        <a:t>wdavison@illinois.edu</a:t>
                      </a:r>
                      <a:endParaRPr lang="en-US" dirty="0" smtClean="0">
                        <a:latin typeface="+mj-lt"/>
                      </a:endParaRPr>
                    </a:p>
                    <a:p>
                      <a:r>
                        <a:rPr lang="en-US" dirty="0" smtClean="0">
                          <a:latin typeface="+mj-lt"/>
                        </a:rPr>
                        <a:t>309-663-8306 </a:t>
                      </a:r>
                      <a:endParaRPr lang="en-US" dirty="0">
                        <a:latin typeface="+mj-lt"/>
                      </a:endParaRPr>
                    </a:p>
                  </a:txBody>
                  <a:tcPr/>
                </a:tc>
              </a:tr>
              <a:tr h="665480">
                <a:tc>
                  <a:txBody>
                    <a:bodyPr/>
                    <a:lstStyle/>
                    <a:p>
                      <a:pPr marL="0" algn="l" defTabSz="914400" rtl="0" eaLnBrk="1" latinLnBrk="0" hangingPunct="1"/>
                      <a:r>
                        <a:rPr lang="en-US" sz="1800" kern="1200" dirty="0" smtClean="0">
                          <a:solidFill>
                            <a:schemeClr val="tx1"/>
                          </a:solidFill>
                          <a:latin typeface="+mj-lt"/>
                          <a:ea typeface="+mn-ea"/>
                          <a:cs typeface="+mn-cs"/>
                        </a:rPr>
                        <a:t>Rick Weinzierl</a:t>
                      </a:r>
                      <a:endParaRPr lang="en-US" sz="1800" kern="1200" dirty="0">
                        <a:solidFill>
                          <a:schemeClr val="tx1"/>
                        </a:solidFill>
                        <a:latin typeface="+mj-lt"/>
                        <a:ea typeface="+mn-ea"/>
                        <a:cs typeface="+mn-cs"/>
                      </a:endParaRPr>
                    </a:p>
                  </a:txBody>
                  <a:tcPr/>
                </a:tc>
                <a:tc>
                  <a:txBody>
                    <a:bodyPr/>
                    <a:lstStyle/>
                    <a:p>
                      <a:pPr marL="0" algn="l" defTabSz="914400" rtl="0" eaLnBrk="1" latinLnBrk="0" hangingPunct="1"/>
                      <a:r>
                        <a:rPr lang="en-US" sz="1800" kern="1200" dirty="0" smtClean="0">
                          <a:solidFill>
                            <a:schemeClr val="tx1"/>
                          </a:solidFill>
                          <a:latin typeface="+mj-lt"/>
                          <a:ea typeface="+mn-ea"/>
                          <a:cs typeface="+mn-cs"/>
                          <a:hlinkClick r:id="rId7"/>
                        </a:rPr>
                        <a:t>weinzier@illinois.edu</a:t>
                      </a:r>
                      <a:endParaRPr lang="en-US" sz="1800" kern="1200" dirty="0" smtClean="0">
                        <a:solidFill>
                          <a:schemeClr val="tx1"/>
                        </a:solidFill>
                        <a:latin typeface="+mj-lt"/>
                        <a:ea typeface="+mn-ea"/>
                        <a:cs typeface="+mn-cs"/>
                      </a:endParaRPr>
                    </a:p>
                    <a:p>
                      <a:pPr marL="0" algn="l" defTabSz="914400" rtl="0" eaLnBrk="1" latinLnBrk="0" hangingPunct="1"/>
                      <a:r>
                        <a:rPr lang="en-US" sz="1800" kern="1200" dirty="0" smtClean="0">
                          <a:solidFill>
                            <a:schemeClr val="tx1"/>
                          </a:solidFill>
                          <a:latin typeface="+mj-lt"/>
                          <a:ea typeface="+mn-ea"/>
                          <a:cs typeface="+mn-cs"/>
                        </a:rPr>
                        <a:t>217-244-2126</a:t>
                      </a:r>
                      <a:endParaRPr lang="en-US" sz="1800" kern="1200" dirty="0">
                        <a:solidFill>
                          <a:schemeClr val="tx1"/>
                        </a:solidFill>
                        <a:latin typeface="+mj-lt"/>
                        <a:ea typeface="+mn-ea"/>
                        <a:cs typeface="+mn-cs"/>
                      </a:endParaRPr>
                    </a:p>
                  </a:txBody>
                  <a:tcPr/>
                </a:tc>
              </a:tr>
              <a:tr h="365760">
                <a:tc>
                  <a:txBody>
                    <a:bodyPr/>
                    <a:lstStyle/>
                    <a:p>
                      <a:r>
                        <a:rPr lang="en-US" sz="1800" kern="1200" dirty="0" smtClean="0">
                          <a:solidFill>
                            <a:schemeClr val="tx1"/>
                          </a:solidFill>
                          <a:latin typeface="+mj-lt"/>
                          <a:ea typeface="+mn-ea"/>
                          <a:cs typeface="+mn-cs"/>
                        </a:rPr>
                        <a:t>Deborah Cavanaugh-Grant</a:t>
                      </a:r>
                      <a:endParaRPr lang="en-US" sz="1800" kern="1200" dirty="0">
                        <a:solidFill>
                          <a:schemeClr val="tx1"/>
                        </a:solidFill>
                        <a:latin typeface="+mj-lt"/>
                        <a:ea typeface="+mn-ea"/>
                        <a:cs typeface="+mn-cs"/>
                      </a:endParaRPr>
                    </a:p>
                  </a:txBody>
                  <a:tcPr/>
                </a:tc>
                <a:tc>
                  <a:txBody>
                    <a:bodyPr/>
                    <a:lstStyle/>
                    <a:p>
                      <a:r>
                        <a:rPr lang="en-US" dirty="0" smtClean="0">
                          <a:latin typeface="+mj-lt"/>
                          <a:hlinkClick r:id="rId8"/>
                        </a:rPr>
                        <a:t>cvnghgrn@illinois.edu</a:t>
                      </a:r>
                      <a:endParaRPr lang="en-US" dirty="0" smtClean="0">
                        <a:latin typeface="+mj-lt"/>
                      </a:endParaRPr>
                    </a:p>
                    <a:p>
                      <a:r>
                        <a:rPr lang="en-US" dirty="0" smtClean="0">
                          <a:latin typeface="+mj-lt"/>
                        </a:rPr>
                        <a:t>217- 782-4617</a:t>
                      </a:r>
                    </a:p>
                  </a:txBody>
                  <a:tcPr/>
                </a:tc>
              </a:tr>
            </a:tbl>
          </a:graphicData>
        </a:graphic>
      </p:graphicFrame>
      <p:sp>
        <p:nvSpPr>
          <p:cNvPr id="52238" name="Title 1"/>
          <p:cNvSpPr>
            <a:spLocks noGrp="1"/>
          </p:cNvSpPr>
          <p:nvPr>
            <p:ph type="title"/>
            <p:custDataLst>
              <p:tags r:id="rId3"/>
            </p:custDataLst>
          </p:nvPr>
        </p:nvSpPr>
        <p:spPr>
          <a:xfrm>
            <a:off x="762000" y="269875"/>
            <a:ext cx="8077200" cy="1143000"/>
          </a:xfrm>
        </p:spPr>
        <p:txBody>
          <a:bodyPr/>
          <a:lstStyle/>
          <a:p>
            <a:r>
              <a:rPr smtClean="0"/>
              <a:t>To reach us</a:t>
            </a:r>
          </a:p>
        </p:txBody>
      </p:sp>
    </p:spTree>
    <p:custDataLst>
      <p:tags r:id="rId1"/>
    </p:custDataLst>
  </p:cSld>
  <p:clrMapOvr>
    <a:masterClrMapping/>
  </p:clrMapOvr>
  <p:transition spd="slow">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03515290"/>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4294967295"/>
          </p:nvPr>
        </p:nvSpPr>
        <p:spPr>
          <a:xfrm>
            <a:off x="685800" y="152400"/>
            <a:ext cx="8102600" cy="3200400"/>
          </a:xfrm>
        </p:spPr>
        <p:txBody>
          <a:bodyPr rtlCol="0">
            <a:normAutofit/>
          </a:bodyPr>
          <a:lstStyle/>
          <a:p>
            <a:pPr marL="0" indent="0" fontAlgn="auto">
              <a:spcAft>
                <a:spcPts val="0"/>
              </a:spcAft>
              <a:buFont typeface="Wingdings" pitchFamily="2" charset="2"/>
              <a:buNone/>
              <a:defRPr/>
            </a:pPr>
            <a:r>
              <a:rPr lang="en-US" sz="4400" dirty="0" smtClean="0">
                <a:latin typeface="+mj-lt"/>
              </a:rPr>
              <a:t>Planning is the easiest and least risky way to make your small farm successful and profitable. </a:t>
            </a:r>
          </a:p>
        </p:txBody>
      </p:sp>
      <p:sp>
        <p:nvSpPr>
          <p:cNvPr id="18435" name="TextBox 1"/>
          <p:cNvSpPr txBox="1">
            <a:spLocks noChangeArrowheads="1"/>
          </p:cNvSpPr>
          <p:nvPr/>
        </p:nvSpPr>
        <p:spPr bwMode="auto">
          <a:xfrm>
            <a:off x="3606800" y="2590800"/>
            <a:ext cx="5181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dirty="0">
                <a:latin typeface="Arial" charset="0"/>
              </a:rPr>
              <a:t>Ron </a:t>
            </a:r>
            <a:r>
              <a:rPr lang="en-US" dirty="0" err="1">
                <a:latin typeface="Arial" charset="0"/>
              </a:rPr>
              <a:t>Macher</a:t>
            </a:r>
            <a:r>
              <a:rPr lang="en-US" dirty="0">
                <a:latin typeface="Arial" charset="0"/>
              </a:rPr>
              <a:t>,  </a:t>
            </a:r>
            <a:r>
              <a:rPr lang="en-US" i="1" dirty="0">
                <a:latin typeface="Arial" charset="0"/>
              </a:rPr>
              <a:t>Making Your Small Farm Profitable</a:t>
            </a:r>
          </a:p>
          <a:p>
            <a:endParaRPr lang="en-US" dirty="0">
              <a:latin typeface="Arial" charset="0"/>
            </a:endParaRPr>
          </a:p>
        </p:txBody>
      </p:sp>
      <p:pic>
        <p:nvPicPr>
          <p:cNvPr id="3" name="42CE255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over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25784">
            <a:off x="1015330" y="2609790"/>
            <a:ext cx="2857500" cy="35909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31840">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idx="4294967295"/>
          </p:nvPr>
        </p:nvSpPr>
        <p:spPr>
          <a:xfrm>
            <a:off x="381000" y="952500"/>
            <a:ext cx="8229600" cy="685800"/>
          </a:xfrm>
        </p:spPr>
        <p:txBody>
          <a:bodyPr/>
          <a:lstStyle/>
          <a:p>
            <a:pPr algn="ctr"/>
            <a:r>
              <a:rPr sz="8000"/>
              <a:t>Plan for Profit</a:t>
            </a:r>
            <a:br>
              <a:rPr sz="8000"/>
            </a:br>
            <a:endParaRPr sz="8000"/>
          </a:p>
        </p:txBody>
      </p:sp>
      <p:sp>
        <p:nvSpPr>
          <p:cNvPr id="5123" name="Rectangle 5"/>
          <p:cNvSpPr>
            <a:spLocks noGrp="1" noChangeArrowheads="1"/>
          </p:cNvSpPr>
          <p:nvPr>
            <p:ph type="body" sz="half" idx="4294967295"/>
          </p:nvPr>
        </p:nvSpPr>
        <p:spPr>
          <a:xfrm>
            <a:off x="457200" y="3962400"/>
            <a:ext cx="8229600" cy="2189163"/>
          </a:xfrm>
        </p:spPr>
        <p:txBody>
          <a:bodyPr rtlCol="0">
            <a:normAutofit/>
          </a:bodyPr>
          <a:lstStyle/>
          <a:p>
            <a:pPr algn="ctr" fontAlgn="auto">
              <a:spcAft>
                <a:spcPts val="0"/>
              </a:spcAft>
              <a:buFont typeface="Wingdings" pitchFamily="2" charset="2"/>
              <a:buNone/>
              <a:defRPr/>
            </a:pPr>
            <a:r>
              <a:rPr lang="en-US" sz="2600" dirty="0" smtClean="0"/>
              <a:t>	</a:t>
            </a:r>
            <a:r>
              <a:rPr lang="en-US" sz="3600" b="1" dirty="0" smtClean="0">
                <a:latin typeface="+mj-lt"/>
              </a:rPr>
              <a:t>Profit</a:t>
            </a:r>
            <a:r>
              <a:rPr lang="en-US" sz="3200" b="1" dirty="0" smtClean="0">
                <a:latin typeface="+mj-lt"/>
              </a:rPr>
              <a:t> </a:t>
            </a:r>
            <a:r>
              <a:rPr lang="en-US" sz="4000" b="1" dirty="0" smtClean="0">
                <a:latin typeface="+mj-lt"/>
              </a:rPr>
              <a:t>=</a:t>
            </a:r>
            <a:r>
              <a:rPr lang="en-US" sz="6000" b="1" dirty="0" smtClean="0">
                <a:latin typeface="+mj-lt"/>
              </a:rPr>
              <a:t>Income</a:t>
            </a:r>
            <a:r>
              <a:rPr lang="en-US" sz="4800" b="1" dirty="0" smtClean="0">
                <a:latin typeface="+mj-lt"/>
              </a:rPr>
              <a:t>-</a:t>
            </a:r>
            <a:r>
              <a:rPr lang="en-US" sz="4400" b="1" dirty="0" smtClean="0">
                <a:latin typeface="+mj-lt"/>
              </a:rPr>
              <a:t>Expenses</a:t>
            </a:r>
            <a:endParaRPr lang="en-US" sz="2600" dirty="0" smtClean="0"/>
          </a:p>
          <a:p>
            <a:pPr algn="ctr" fontAlgn="auto">
              <a:spcAft>
                <a:spcPts val="0"/>
              </a:spcAft>
              <a:buFont typeface="Arial" pitchFamily="34" charset="0"/>
              <a:buNone/>
              <a:defRPr/>
            </a:pPr>
            <a:r>
              <a:rPr lang="en-US" sz="2000" i="1" dirty="0"/>
              <a:t>The Organic Farmer’s Business Handbook</a:t>
            </a:r>
            <a:r>
              <a:rPr lang="en-US" sz="2000" dirty="0"/>
              <a:t>, Richard  </a:t>
            </a:r>
            <a:r>
              <a:rPr lang="en-US" sz="2000" dirty="0" err="1"/>
              <a:t>Wiswall</a:t>
            </a:r>
            <a:endParaRPr lang="en-US" sz="2000" i="1" dirty="0"/>
          </a:p>
        </p:txBody>
      </p:sp>
      <p:pic>
        <p:nvPicPr>
          <p:cNvPr id="2048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5488" y="1295400"/>
            <a:ext cx="2647950"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680257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03079">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algn="ctr"/>
            <a:r>
              <a:t>Quality of Life</a:t>
            </a:r>
          </a:p>
        </p:txBody>
      </p:sp>
      <p:sp>
        <p:nvSpPr>
          <p:cNvPr id="45059" name="Content Placeholder 2"/>
          <p:cNvSpPr>
            <a:spLocks noGrp="1"/>
          </p:cNvSpPr>
          <p:nvPr>
            <p:ph sz="half" idx="1"/>
          </p:nvPr>
        </p:nvSpPr>
        <p:spPr/>
        <p:txBody>
          <a:bodyPr rtlCol="0">
            <a:normAutofit/>
          </a:bodyPr>
          <a:lstStyle/>
          <a:p>
            <a:pPr fontAlgn="auto">
              <a:spcAft>
                <a:spcPts val="0"/>
              </a:spcAft>
              <a:buFont typeface="Arial" pitchFamily="34" charset="0"/>
              <a:buChar char="•"/>
              <a:defRPr/>
            </a:pPr>
            <a:r>
              <a:rPr lang="en-US" dirty="0" smtClean="0">
                <a:latin typeface="+mj-lt"/>
              </a:rPr>
              <a:t>Owning and operating a farm offers a unique quality of life, some aspects of which may not be obvious during the early planning stages. </a:t>
            </a:r>
          </a:p>
        </p:txBody>
      </p:sp>
      <p:pic>
        <p:nvPicPr>
          <p:cNvPr id="21508" name="Content Placeholder 2"/>
          <p:cNvPicPr>
            <a:picLocks noGrp="1" noChangeAspect="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876800" y="2540000"/>
            <a:ext cx="4038600" cy="2646363"/>
          </a:xfrm>
        </p:spPr>
      </p:pic>
      <p:pic>
        <p:nvPicPr>
          <p:cNvPr id="6" name="1BA0257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62328">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4"/>
          <p:cNvSpPr>
            <a:spLocks noGrp="1"/>
          </p:cNvSpPr>
          <p:nvPr>
            <p:ph type="title"/>
          </p:nvPr>
        </p:nvSpPr>
        <p:spPr>
          <a:xfrm>
            <a:off x="762000" y="269875"/>
            <a:ext cx="8229600" cy="1143000"/>
          </a:xfrm>
        </p:spPr>
        <p:txBody>
          <a:bodyPr rtlCol="0">
            <a:normAutofit fontScale="90000"/>
          </a:bodyPr>
          <a:lstStyle/>
          <a:p>
            <a:pPr fontAlgn="auto">
              <a:spcAft>
                <a:spcPts val="0"/>
              </a:spcAft>
              <a:defRPr/>
            </a:pPr>
            <a:r>
              <a:rPr dirty="0" smtClean="0"/>
              <a:t>Quality of Life Questions to Consider</a:t>
            </a:r>
          </a:p>
        </p:txBody>
      </p:sp>
      <p:sp>
        <p:nvSpPr>
          <p:cNvPr id="46083" name="Content Placeholder 5"/>
          <p:cNvSpPr>
            <a:spLocks noGrp="1"/>
          </p:cNvSpPr>
          <p:nvPr>
            <p:ph idx="1"/>
          </p:nvPr>
        </p:nvSpPr>
        <p:spPr>
          <a:xfrm>
            <a:off x="762000" y="1597025"/>
            <a:ext cx="8077200" cy="4297363"/>
          </a:xfrm>
        </p:spPr>
        <p:txBody>
          <a:bodyPr rtlCol="0"/>
          <a:lstStyle/>
          <a:p>
            <a:pPr lvl="1" fontAlgn="auto">
              <a:spcAft>
                <a:spcPts val="0"/>
              </a:spcAft>
              <a:buFont typeface="Arial" pitchFamily="34" charset="0"/>
              <a:buChar char="•"/>
              <a:defRPr/>
            </a:pPr>
            <a:r>
              <a:rPr lang="en-US" dirty="0" smtClean="0">
                <a:latin typeface="+mj-lt"/>
              </a:rPr>
              <a:t>Do you like to mix your personal life and work life or keep them separate? Why?</a:t>
            </a:r>
          </a:p>
          <a:p>
            <a:pPr lvl="1" fontAlgn="auto">
              <a:spcAft>
                <a:spcPts val="0"/>
              </a:spcAft>
              <a:buFont typeface="Arial" pitchFamily="34" charset="0"/>
              <a:buChar char="•"/>
              <a:defRPr/>
            </a:pPr>
            <a:r>
              <a:rPr lang="en-US" dirty="0" smtClean="0">
                <a:latin typeface="+mj-lt"/>
              </a:rPr>
              <a:t>How valuable is having leisure time with friends and family?</a:t>
            </a:r>
          </a:p>
          <a:p>
            <a:pPr lvl="1" fontAlgn="auto">
              <a:spcAft>
                <a:spcPts val="0"/>
              </a:spcAft>
              <a:buFont typeface="Arial" pitchFamily="34" charset="0"/>
              <a:buChar char="•"/>
              <a:defRPr/>
            </a:pPr>
            <a:r>
              <a:rPr lang="en-US" dirty="0" smtClean="0">
                <a:latin typeface="+mj-lt"/>
              </a:rPr>
              <a:t>How much do you like working with others, including employees, family members, and business partners? Would you rather work by yourself?</a:t>
            </a:r>
          </a:p>
        </p:txBody>
      </p:sp>
      <p:pic>
        <p:nvPicPr>
          <p:cNvPr id="3" name="05C1258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03259">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762000" y="269875"/>
            <a:ext cx="8382000" cy="1143000"/>
          </a:xfrm>
        </p:spPr>
        <p:txBody>
          <a:bodyPr rtlCol="0">
            <a:normAutofit fontScale="90000"/>
          </a:bodyPr>
          <a:lstStyle/>
          <a:p>
            <a:pPr fontAlgn="auto">
              <a:spcAft>
                <a:spcPts val="0"/>
              </a:spcAft>
              <a:defRPr/>
            </a:pPr>
            <a:r>
              <a:rPr dirty="0" smtClean="0"/>
              <a:t>Quality of Life Questions to Consider</a:t>
            </a:r>
          </a:p>
        </p:txBody>
      </p:sp>
      <p:sp>
        <p:nvSpPr>
          <p:cNvPr id="48131" name="Content Placeholder 2"/>
          <p:cNvSpPr>
            <a:spLocks noGrp="1"/>
          </p:cNvSpPr>
          <p:nvPr>
            <p:ph idx="1"/>
          </p:nvPr>
        </p:nvSpPr>
        <p:spPr>
          <a:xfrm>
            <a:off x="762000" y="1597025"/>
            <a:ext cx="8077200" cy="4346575"/>
          </a:xfrm>
        </p:spPr>
        <p:txBody>
          <a:bodyPr rtlCol="0">
            <a:normAutofit lnSpcReduction="10000"/>
          </a:bodyPr>
          <a:lstStyle/>
          <a:p>
            <a:pPr fontAlgn="auto">
              <a:spcAft>
                <a:spcPts val="0"/>
              </a:spcAft>
              <a:buFont typeface="Arial" pitchFamily="34" charset="0"/>
              <a:buChar char="•"/>
              <a:defRPr/>
            </a:pPr>
            <a:r>
              <a:rPr lang="en-US" sz="2800" dirty="0" smtClean="0">
                <a:latin typeface="+mj-lt"/>
              </a:rPr>
              <a:t>What does the phrase "financial security" mean to you?</a:t>
            </a:r>
          </a:p>
          <a:p>
            <a:pPr fontAlgn="auto">
              <a:spcAft>
                <a:spcPts val="0"/>
              </a:spcAft>
              <a:buFont typeface="Arial" pitchFamily="34" charset="0"/>
              <a:buChar char="•"/>
              <a:defRPr/>
            </a:pPr>
            <a:r>
              <a:rPr lang="en-US" sz="2800" dirty="0" smtClean="0">
                <a:latin typeface="+mj-lt"/>
              </a:rPr>
              <a:t>What are your family members’ goals and interests? How do they align with yours?</a:t>
            </a:r>
          </a:p>
          <a:p>
            <a:pPr fontAlgn="auto">
              <a:spcAft>
                <a:spcPts val="0"/>
              </a:spcAft>
              <a:buFont typeface="Arial" pitchFamily="34" charset="0"/>
              <a:buChar char="•"/>
              <a:defRPr/>
            </a:pPr>
            <a:r>
              <a:rPr lang="en-US" sz="2800" dirty="0" smtClean="0">
                <a:latin typeface="+mj-lt"/>
              </a:rPr>
              <a:t>What other demands are made on your time? Consider family, health, hobbies, and other time commitments.</a:t>
            </a:r>
          </a:p>
          <a:p>
            <a:pPr fontAlgn="auto">
              <a:spcAft>
                <a:spcPts val="0"/>
              </a:spcAft>
              <a:buFont typeface="Arial" pitchFamily="34" charset="0"/>
              <a:buChar char="•"/>
              <a:defRPr/>
            </a:pPr>
            <a:r>
              <a:rPr lang="en-US" sz="2800" dirty="0" smtClean="0">
                <a:latin typeface="+mj-lt"/>
              </a:rPr>
              <a:t>Would you prefer to have family members perform all farm labor, or are you interested in hiring outside help?</a:t>
            </a:r>
          </a:p>
          <a:p>
            <a:pPr fontAlgn="auto">
              <a:spcAft>
                <a:spcPts val="0"/>
              </a:spcAft>
              <a:buFont typeface="Arial" pitchFamily="34" charset="0"/>
              <a:buChar char="•"/>
              <a:defRPr/>
            </a:pPr>
            <a:endParaRPr lang="en-US" sz="2600"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p:txBody>
      </p:sp>
      <p:pic>
        <p:nvPicPr>
          <p:cNvPr id="2" name="B9BF258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59464">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688975" y="152400"/>
            <a:ext cx="7704289"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4400" b="1" dirty="0">
                <a:latin typeface="Times New Roman" panose="02020603050405020304" pitchFamily="18" charset="0"/>
                <a:cs typeface="Times New Roman" panose="02020603050405020304" pitchFamily="18" charset="0"/>
              </a:rPr>
              <a:t>What do you need and want</a:t>
            </a:r>
            <a:r>
              <a:rPr lang="en-US" sz="4400" dirty="0">
                <a:latin typeface="Times New Roman" panose="02020603050405020304" pitchFamily="18" charset="0"/>
                <a:cs typeface="Times New Roman" panose="02020603050405020304" pitchFamily="18" charset="0"/>
              </a:rPr>
              <a:t>? </a:t>
            </a:r>
          </a:p>
          <a:p>
            <a:endParaRPr lang="en-US" sz="2000" dirty="0">
              <a:latin typeface="Times New Roman" panose="02020603050405020304" pitchFamily="18" charset="0"/>
              <a:cs typeface="Times New Roman" panose="02020603050405020304" pitchFamily="18" charset="0"/>
            </a:endParaRPr>
          </a:p>
          <a:p>
            <a:r>
              <a:rPr lang="en-US" sz="4000" dirty="0">
                <a:latin typeface="Times New Roman" panose="02020603050405020304" pitchFamily="18" charset="0"/>
                <a:cs typeface="Times New Roman" panose="02020603050405020304" pitchFamily="18" charset="0"/>
              </a:rPr>
              <a:t>Your answer to this question is your </a:t>
            </a:r>
          </a:p>
          <a:p>
            <a:r>
              <a:rPr lang="en-US" sz="4000" dirty="0">
                <a:latin typeface="Times New Roman" panose="02020603050405020304" pitchFamily="18" charset="0"/>
                <a:cs typeface="Times New Roman" panose="02020603050405020304" pitchFamily="18" charset="0"/>
              </a:rPr>
              <a:t>personal goal statement and begins </a:t>
            </a:r>
          </a:p>
          <a:p>
            <a:r>
              <a:rPr lang="en-US" sz="4000" dirty="0">
                <a:latin typeface="Times New Roman" panose="02020603050405020304" pitchFamily="18" charset="0"/>
                <a:cs typeface="Times New Roman" panose="02020603050405020304" pitchFamily="18" charset="0"/>
              </a:rPr>
              <a:t>with </a:t>
            </a:r>
            <a:endParaRPr lang="en-US" sz="4000" dirty="0" smtClean="0">
              <a:latin typeface="Times New Roman" panose="02020603050405020304" pitchFamily="18" charset="0"/>
              <a:cs typeface="Times New Roman" panose="02020603050405020304" pitchFamily="18" charset="0"/>
            </a:endParaRPr>
          </a:p>
          <a:p>
            <a:r>
              <a:rPr lang="en-US" sz="4000" dirty="0" smtClean="0">
                <a:latin typeface="Times New Roman" panose="02020603050405020304" pitchFamily="18" charset="0"/>
                <a:cs typeface="Times New Roman" panose="02020603050405020304" pitchFamily="18" charset="0"/>
              </a:rPr>
              <a:t>I </a:t>
            </a:r>
            <a:r>
              <a:rPr lang="en-US" sz="4000" dirty="0">
                <a:latin typeface="Times New Roman" panose="02020603050405020304" pitchFamily="18" charset="0"/>
                <a:cs typeface="Times New Roman" panose="02020603050405020304" pitchFamily="18" charset="0"/>
              </a:rPr>
              <a:t>wish</a:t>
            </a:r>
            <a:r>
              <a:rPr lang="en-US" sz="4000" dirty="0" smtClean="0">
                <a:latin typeface="Times New Roman" panose="02020603050405020304" pitchFamily="18" charset="0"/>
                <a:cs typeface="Times New Roman" panose="02020603050405020304" pitchFamily="18" charset="0"/>
              </a:rPr>
              <a:t>…</a:t>
            </a:r>
          </a:p>
          <a:p>
            <a:r>
              <a:rPr lang="en-US" sz="4000" dirty="0" smtClean="0">
                <a:latin typeface="Times New Roman" panose="02020603050405020304" pitchFamily="18" charset="0"/>
                <a:cs typeface="Times New Roman" panose="02020603050405020304" pitchFamily="18" charset="0"/>
              </a:rPr>
              <a:t>I </a:t>
            </a:r>
            <a:r>
              <a:rPr lang="en-US" sz="4000" dirty="0">
                <a:latin typeface="Times New Roman" panose="02020603050405020304" pitchFamily="18" charset="0"/>
                <a:cs typeface="Times New Roman" panose="02020603050405020304" pitchFamily="18" charset="0"/>
              </a:rPr>
              <a:t>want…</a:t>
            </a:r>
          </a:p>
          <a:p>
            <a:endParaRPr lang="en-US" sz="4400" dirty="0"/>
          </a:p>
          <a:p>
            <a:endParaRPr lang="en-US" sz="4400" dirty="0"/>
          </a:p>
        </p:txBody>
      </p:sp>
      <p:sp>
        <p:nvSpPr>
          <p:cNvPr id="24579" name="TextBox 2"/>
          <p:cNvSpPr txBox="1">
            <a:spLocks noChangeArrowheads="1"/>
          </p:cNvSpPr>
          <p:nvPr/>
        </p:nvSpPr>
        <p:spPr bwMode="auto">
          <a:xfrm>
            <a:off x="860425" y="4533106"/>
            <a:ext cx="77247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800" dirty="0"/>
              <a:t>See The Organic Farmer’s Business Handbook pages</a:t>
            </a:r>
          </a:p>
          <a:p>
            <a:r>
              <a:rPr lang="en-US" sz="2800" dirty="0"/>
              <a:t> 7-11 for a personal values worksheet.</a:t>
            </a:r>
          </a:p>
        </p:txBody>
      </p:sp>
      <p:pic>
        <p:nvPicPr>
          <p:cNvPr id="4" name="9A11261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73527">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10.xml><?xml version="1.0" encoding="utf-8"?>
<p:tagLst xmlns:a="http://schemas.openxmlformats.org/drawingml/2006/main" xmlns:r="http://schemas.openxmlformats.org/officeDocument/2006/relationships" xmlns:p="http://schemas.openxmlformats.org/presentationml/2006/main">
  <p:tag name="DVSHAPEID" val="XuPQogmzKvTp1YV9ymQ2ZW"/>
</p:tagLst>
</file>

<file path=ppt/tags/tag11.xml><?xml version="1.0" encoding="utf-8"?>
<p:tagLst xmlns:a="http://schemas.openxmlformats.org/drawingml/2006/main" xmlns:r="http://schemas.openxmlformats.org/officeDocument/2006/relationships" xmlns:p="http://schemas.openxmlformats.org/presentationml/2006/main">
  <p:tag name="DVSHAPEID" val="S8Cm1higbyIl35Abad2Rjv"/>
</p:tagLst>
</file>

<file path=ppt/tags/tag12.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13.xml><?xml version="1.0" encoding="utf-8"?>
<p:tagLst xmlns:a="http://schemas.openxmlformats.org/drawingml/2006/main" xmlns:r="http://schemas.openxmlformats.org/officeDocument/2006/relationships" xmlns:p="http://schemas.openxmlformats.org/presentationml/2006/main">
  <p:tag name="DVSHAPEID" val="ip2w5yLf7gRoIxhgGANLdN"/>
</p:tagLst>
</file>

<file path=ppt/tags/tag14.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15.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16.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4.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5.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6.xml><?xml version="1.0" encoding="utf-8"?>
<p:tagLst xmlns:a="http://schemas.openxmlformats.org/drawingml/2006/main" xmlns:r="http://schemas.openxmlformats.org/officeDocument/2006/relationships" xmlns:p="http://schemas.openxmlformats.org/presentationml/2006/main">
  <p:tag name="DVSECTIONID" val="OOKFAmQ6LnTdkKqqzhwoax"/>
</p:tagLst>
</file>

<file path=ppt/tags/tag7.xml><?xml version="1.0" encoding="utf-8"?>
<p:tagLst xmlns:a="http://schemas.openxmlformats.org/drawingml/2006/main" xmlns:r="http://schemas.openxmlformats.org/officeDocument/2006/relationships" xmlns:p="http://schemas.openxmlformats.org/presentationml/2006/main">
  <p:tag name="DVSHAPEID" val="XuPQogmzKvTp1YV9ymQ2ZW"/>
</p:tagLst>
</file>

<file path=ppt/tags/tag8.xml><?xml version="1.0" encoding="utf-8"?>
<p:tagLst xmlns:a="http://schemas.openxmlformats.org/drawingml/2006/main" xmlns:r="http://schemas.openxmlformats.org/officeDocument/2006/relationships" xmlns:p="http://schemas.openxmlformats.org/presentationml/2006/main">
  <p:tag name="DVSHAPEID" val="S8Cm1higbyIl35Abad2Rjv"/>
</p:tagLst>
</file>

<file path=ppt/tags/tag9.xml><?xml version="1.0" encoding="utf-8"?>
<p:tagLst xmlns:a="http://schemas.openxmlformats.org/drawingml/2006/main" xmlns:r="http://schemas.openxmlformats.org/officeDocument/2006/relationships" xmlns:p="http://schemas.openxmlformats.org/presentationml/2006/main">
  <p:tag name="DVSECTIONID" val="OOKFAmQ6LnTdkKqqzhwoax"/>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2586</Words>
  <Application>Microsoft Office PowerPoint</Application>
  <PresentationFormat>On-screen Show (4:3)</PresentationFormat>
  <Paragraphs>306</Paragraphs>
  <Slides>33</Slides>
  <Notes>33</Notes>
  <HiddenSlides>0</HiddenSlides>
  <MMClips>32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Cambria</vt:lpstr>
      <vt:lpstr>Georgia</vt:lpstr>
      <vt:lpstr>Times New Roman</vt:lpstr>
      <vt:lpstr>Wingdings</vt:lpstr>
      <vt:lpstr>Training</vt:lpstr>
      <vt:lpstr>Preparing a New Generation  of Illinois Fruit and Vegetable Farmers  a USDA NIFA Beginning Farmer and Rancher  Development Program Project  Grant # 2012-49400-19565  http://www.newillinoisfarmers.org   </vt:lpstr>
      <vt:lpstr>Growing a New Generation  of Illinois Fruit and Vegetable Farmers  Developing a Strategy for Starting a Small Farm Enterprise </vt:lpstr>
      <vt:lpstr>PowerPoint Presentation</vt:lpstr>
      <vt:lpstr>PowerPoint Presentation</vt:lpstr>
      <vt:lpstr>Plan for Profit </vt:lpstr>
      <vt:lpstr>Quality of Life</vt:lpstr>
      <vt:lpstr>Quality of Life Questions to Consider</vt:lpstr>
      <vt:lpstr>Quality of Life Questions to Consider</vt:lpstr>
      <vt:lpstr>PowerPoint Presentation</vt:lpstr>
      <vt:lpstr>Reasons Why Business Plans are Important</vt:lpstr>
      <vt:lpstr>A farmer’s perspective… </vt:lpstr>
      <vt:lpstr>Business Planning is a Process</vt:lpstr>
      <vt:lpstr>Additional Questions to Ask Before Writing the Business Plan</vt:lpstr>
      <vt:lpstr>Used Equipment = Lower Expenses</vt:lpstr>
      <vt:lpstr>PowerPoint Presentation</vt:lpstr>
      <vt:lpstr>Basket Weeder</vt:lpstr>
      <vt:lpstr>Some Business Plan Do’s and Don’ts </vt:lpstr>
      <vt:lpstr>Some Business Plan Do’s and Don’ts </vt:lpstr>
      <vt:lpstr>You Must be Efficient to Succeed</vt:lpstr>
      <vt:lpstr>Farm Smarter, Not Harder</vt:lpstr>
      <vt:lpstr>What Limits Your Farm?</vt:lpstr>
      <vt:lpstr>Farm for Profit, not Production</vt:lpstr>
      <vt:lpstr>Marketing Chart</vt:lpstr>
      <vt:lpstr>Production Plan</vt:lpstr>
      <vt:lpstr>Simple Crop Budgets </vt:lpstr>
      <vt:lpstr>Index of Profitability Richard Wiswall’s Top Ten </vt:lpstr>
      <vt:lpstr>Doom and Gloom Perspective</vt:lpstr>
      <vt:lpstr>Most Successful Farmers Have These Traits in Common</vt:lpstr>
      <vt:lpstr>Summary </vt:lpstr>
      <vt:lpstr>Resources</vt:lpstr>
      <vt:lpstr>Resources</vt:lpstr>
      <vt:lpstr>To reach us</vt:lpstr>
      <vt:lpstr>If you have questions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2012-10-17T19:20:12Z</dcterms:created>
  <dcterms:modified xsi:type="dcterms:W3CDTF">2016-05-09T20:17:56Z</dcterms:modified>
</cp:coreProperties>
</file>