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30.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3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5"/>
  </p:notesMasterIdLst>
  <p:handoutMasterIdLst>
    <p:handoutMasterId r:id="rId36"/>
  </p:handoutMasterIdLst>
  <p:sldIdLst>
    <p:sldId id="366" r:id="rId2"/>
    <p:sldId id="259" r:id="rId3"/>
    <p:sldId id="361" r:id="rId4"/>
    <p:sldId id="320" r:id="rId5"/>
    <p:sldId id="309" r:id="rId6"/>
    <p:sldId id="362" r:id="rId7"/>
    <p:sldId id="341" r:id="rId8"/>
    <p:sldId id="346" r:id="rId9"/>
    <p:sldId id="344" r:id="rId10"/>
    <p:sldId id="343" r:id="rId11"/>
    <p:sldId id="342" r:id="rId12"/>
    <p:sldId id="350" r:id="rId13"/>
    <p:sldId id="356" r:id="rId14"/>
    <p:sldId id="355" r:id="rId15"/>
    <p:sldId id="354" r:id="rId16"/>
    <p:sldId id="358" r:id="rId17"/>
    <p:sldId id="359" r:id="rId18"/>
    <p:sldId id="360" r:id="rId19"/>
    <p:sldId id="353" r:id="rId20"/>
    <p:sldId id="352" r:id="rId21"/>
    <p:sldId id="351" r:id="rId22"/>
    <p:sldId id="363" r:id="rId23"/>
    <p:sldId id="347" r:id="rId24"/>
    <p:sldId id="357" r:id="rId25"/>
    <p:sldId id="364" r:id="rId26"/>
    <p:sldId id="348" r:id="rId27"/>
    <p:sldId id="349" r:id="rId28"/>
    <p:sldId id="331" r:id="rId29"/>
    <p:sldId id="340" r:id="rId30"/>
    <p:sldId id="275" r:id="rId31"/>
    <p:sldId id="365" r:id="rId32"/>
    <p:sldId id="322" r:id="rId33"/>
    <p:sldId id="367" r:id="rId34"/>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9CC93D-E52E-4D84-901B-11D7331DD495}">
          <p14:sldIdLst>
            <p14:sldId id="366"/>
            <p14:sldId id="259"/>
            <p14:sldId id="361"/>
            <p14:sldId id="320"/>
            <p14:sldId id="309"/>
            <p14:sldId id="362"/>
            <p14:sldId id="341"/>
            <p14:sldId id="346"/>
            <p14:sldId id="344"/>
            <p14:sldId id="343"/>
            <p14:sldId id="342"/>
            <p14:sldId id="350"/>
            <p14:sldId id="356"/>
            <p14:sldId id="355"/>
            <p14:sldId id="354"/>
            <p14:sldId id="358"/>
            <p14:sldId id="359"/>
            <p14:sldId id="360"/>
            <p14:sldId id="353"/>
            <p14:sldId id="352"/>
            <p14:sldId id="351"/>
            <p14:sldId id="363"/>
            <p14:sldId id="347"/>
            <p14:sldId id="357"/>
            <p14:sldId id="364"/>
            <p14:sldId id="348"/>
            <p14:sldId id="349"/>
            <p14:sldId id="331"/>
            <p14:sldId id="340"/>
            <p14:sldId id="275"/>
            <p14:sldId id="365"/>
            <p14:sldId id="322"/>
            <p14:sldId id="3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33FF"/>
    <a:srgbClr val="003300"/>
    <a:srgbClr val="0000FF"/>
    <a:srgbClr val="009ED6"/>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6" autoAdjust="0"/>
    <p:restoredTop sz="79341" autoAdjust="0"/>
  </p:normalViewPr>
  <p:slideViewPr>
    <p:cSldViewPr>
      <p:cViewPr varScale="1">
        <p:scale>
          <a:sx n="67" d="100"/>
          <a:sy n="67" d="100"/>
        </p:scale>
        <p:origin x="686"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p:cViewPr>
        <p:scale>
          <a:sx n="100" d="100"/>
          <a:sy n="100" d="100"/>
        </p:scale>
        <p:origin x="-859" y="-62"/>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77" tIns="46589" rIns="93177" bIns="46589" rtlCol="0"/>
          <a:lstStyle>
            <a:lvl1pPr algn="l">
              <a:defRPr sz="1200"/>
            </a:lvl1pPr>
          </a:lstStyle>
          <a:p>
            <a:pPr>
              <a:defRPr/>
            </a:pPr>
            <a:r>
              <a:rPr lang="en-US" dirty="0"/>
              <a:t>Preparing a New Generation of Illinois</a:t>
            </a:r>
          </a:p>
          <a:p>
            <a:pPr>
              <a:defRPr/>
            </a:pPr>
            <a:r>
              <a:rPr lang="en-US" dirty="0"/>
              <a:t>Fruit and Vegetable Farmers</a:t>
            </a:r>
          </a:p>
          <a:p>
            <a:endParaRPr lang="en-US" dirty="0"/>
          </a:p>
        </p:txBody>
      </p:sp>
      <p:sp>
        <p:nvSpPr>
          <p:cNvPr id="3" name="Date Placeholder 2"/>
          <p:cNvSpPr>
            <a:spLocks noGrp="1"/>
          </p:cNvSpPr>
          <p:nvPr>
            <p:ph type="dt" sz="quarter" idx="1"/>
          </p:nvPr>
        </p:nvSpPr>
        <p:spPr>
          <a:xfrm>
            <a:off x="3898102" y="0"/>
            <a:ext cx="2982119" cy="464820"/>
          </a:xfrm>
          <a:prstGeom prst="rect">
            <a:avLst/>
          </a:prstGeom>
        </p:spPr>
        <p:txBody>
          <a:bodyPr vert="horz" lIns="93177" tIns="46589" rIns="93177" bIns="46589" rtlCol="0"/>
          <a:lstStyle>
            <a:lvl1pPr algn="r">
              <a:defRPr sz="1200"/>
            </a:lvl1pPr>
          </a:lstStyle>
          <a:p>
            <a:r>
              <a:rPr lang="en-US" dirty="0" smtClean="0"/>
              <a:t>July 2015</a:t>
            </a:r>
            <a:endParaRPr lang="en-US" dirty="0"/>
          </a:p>
        </p:txBody>
      </p:sp>
      <p:sp>
        <p:nvSpPr>
          <p:cNvPr id="4" name="Footer Placeholder 3"/>
          <p:cNvSpPr>
            <a:spLocks noGrp="1"/>
          </p:cNvSpPr>
          <p:nvPr>
            <p:ph type="ftr" sz="quarter" idx="2"/>
          </p:nvPr>
        </p:nvSpPr>
        <p:spPr>
          <a:xfrm>
            <a:off x="0" y="8829967"/>
            <a:ext cx="2982119"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3177" tIns="46589" rIns="93177" bIns="46589" rtlCol="0" anchor="b"/>
          <a:lstStyle>
            <a:lvl1pPr algn="r">
              <a:defRPr sz="1200"/>
            </a:lvl1pPr>
          </a:lstStyle>
          <a:p>
            <a:fld id="{459226BF-1F13-42D3-80DC-373E7ADD1EBC}" type="slidenum">
              <a:rPr lang="en-US" smtClean="0"/>
              <a:pPr/>
              <a:t>‹#›</a:t>
            </a:fld>
            <a:endParaRPr lang="en-US" dirty="0"/>
          </a:p>
        </p:txBody>
      </p:sp>
    </p:spTree>
    <p:extLst>
      <p:ext uri="{BB962C8B-B14F-4D97-AF65-F5344CB8AC3E}">
        <p14:creationId xmlns:p14="http://schemas.microsoft.com/office/powerpoint/2010/main" val="2280491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98102" y="0"/>
            <a:ext cx="2982119" cy="464820"/>
          </a:xfrm>
          <a:prstGeom prst="rect">
            <a:avLst/>
          </a:prstGeom>
        </p:spPr>
        <p:txBody>
          <a:bodyPr vert="horz" lIns="93177" tIns="46589" rIns="93177" bIns="46589" rtlCol="0"/>
          <a:lstStyle>
            <a:lvl1pPr algn="r">
              <a:defRPr sz="1200"/>
            </a:lvl1pPr>
          </a:lstStyle>
          <a:p>
            <a:fld id="{48AEF76B-3757-4A0B-AF93-28494465C1DD}" type="datetimeFigureOut">
              <a:rPr lang="en-US" smtClean="0"/>
              <a:pPr/>
              <a:t>5/9/2016</a:t>
            </a:fld>
            <a:endParaRPr lang="en-US" dirty="0"/>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3177" tIns="46589" rIns="93177" bIns="46589" rtlCol="0" anchor="b"/>
          <a:lstStyle>
            <a:lvl1pPr algn="r">
              <a:defRPr sz="1200"/>
            </a:lvl1pPr>
          </a:lstStyle>
          <a:p>
            <a:fld id="{75693FD4-8F83-4EF7-AC3F-0DC0388986B0}" type="slidenum">
              <a:rPr lang="en-US" smtClean="0"/>
              <a:pPr/>
              <a:t>‹#›</a:t>
            </a:fld>
            <a:endParaRPr lang="en-US" dirty="0"/>
          </a:p>
        </p:txBody>
      </p:sp>
    </p:spTree>
    <p:extLst>
      <p:ext uri="{BB962C8B-B14F-4D97-AF65-F5344CB8AC3E}">
        <p14:creationId xmlns:p14="http://schemas.microsoft.com/office/powerpoint/2010/main" val="1836281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uky.edu/Ag/CCD/marketing/csa.pdf"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localharvest.org/csa/"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uky.edu/Ag/CCD/marketing/csa.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uky.edu/Ag/CCD/marketing/csa.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uky.edu/Ag/CCD/marketing/csa.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uky.edu/Ag/CCD/marketing/csa.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uky.edu/Ag/CCD/marketing/csa.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uky.edu/Ag/CCD/marketing/csa.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uky.edu/Ag/CCD/marketing/csa.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nal.usda.gov/afsic/pubs/csa/csa.s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4150379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publication, </a:t>
            </a:r>
            <a:r>
              <a:rPr lang="en-US" i="1" dirty="0"/>
              <a:t>Community Supported Agriculture (CSA) Resource Guide for </a:t>
            </a:r>
            <a:r>
              <a:rPr lang="en-US" i="1" dirty="0" smtClean="0"/>
              <a:t>Farmers</a:t>
            </a:r>
            <a:r>
              <a:rPr lang="en-US" dirty="0" smtClean="0"/>
              <a:t>, defines four types of CSAs.  These include:</a:t>
            </a:r>
          </a:p>
          <a:p>
            <a:endParaRPr lang="en-US" dirty="0" smtClean="0"/>
          </a:p>
          <a:p>
            <a:pPr marL="171450" indent="-171450">
              <a:buFont typeface="Arial" panose="020B0604020202020204" pitchFamily="34" charset="0"/>
              <a:buChar char="•"/>
            </a:pPr>
            <a:r>
              <a:rPr lang="en-US" dirty="0"/>
              <a:t>Producer-Initiated CSAs </a:t>
            </a:r>
          </a:p>
          <a:p>
            <a:pPr marL="171450" indent="-171450">
              <a:buFont typeface="Arial" panose="020B0604020202020204" pitchFamily="34" charset="0"/>
              <a:buChar char="•"/>
            </a:pPr>
            <a:r>
              <a:rPr lang="en-US" dirty="0" smtClean="0"/>
              <a:t>Member-Initiated </a:t>
            </a:r>
            <a:r>
              <a:rPr lang="en-US" dirty="0"/>
              <a:t>CSAs</a:t>
            </a:r>
          </a:p>
          <a:p>
            <a:pPr marL="171450" indent="-171450">
              <a:buFont typeface="Arial" panose="020B0604020202020204" pitchFamily="34" charset="0"/>
              <a:buChar char="•"/>
            </a:pPr>
            <a:r>
              <a:rPr lang="en-US" dirty="0" smtClean="0"/>
              <a:t>Multiple-Producer </a:t>
            </a:r>
            <a:r>
              <a:rPr lang="en-US" dirty="0"/>
              <a:t>CSAs</a:t>
            </a:r>
          </a:p>
          <a:p>
            <a:pPr marL="171450" indent="-171450">
              <a:buFont typeface="Arial" panose="020B0604020202020204" pitchFamily="34" charset="0"/>
              <a:buChar char="•"/>
            </a:pPr>
            <a:r>
              <a:rPr lang="en-US" dirty="0" smtClean="0"/>
              <a:t>Organization-Initiated </a:t>
            </a:r>
            <a:r>
              <a:rPr lang="en-US" dirty="0"/>
              <a:t>CSAs</a:t>
            </a:r>
          </a:p>
          <a:p>
            <a:pPr marL="171450" indent="-171450">
              <a:buFont typeface="Arial" panose="020B0604020202020204" pitchFamily="34" charset="0"/>
              <a:buChar char="•"/>
            </a:pPr>
            <a:endParaRPr lang="en-US" dirty="0"/>
          </a:p>
          <a:p>
            <a:r>
              <a:rPr lang="en-US" dirty="0" smtClean="0"/>
              <a:t>The Producer-Initiated </a:t>
            </a:r>
            <a:r>
              <a:rPr lang="en-US" dirty="0"/>
              <a:t>CSAs </a:t>
            </a:r>
            <a:r>
              <a:rPr lang="en-US" dirty="0" smtClean="0"/>
              <a:t>are the most common.  These are started </a:t>
            </a:r>
            <a:r>
              <a:rPr lang="en-US" dirty="0"/>
              <a:t>by farmers interested in alternative marketing and strengthening their connection to </a:t>
            </a:r>
            <a:r>
              <a:rPr lang="en-US" dirty="0" smtClean="0"/>
              <a:t>consumers.</a:t>
            </a:r>
            <a:endParaRPr lang="en-US" dirty="0"/>
          </a:p>
          <a:p>
            <a:endParaRPr lang="en-US" b="1" dirty="0" smtClean="0"/>
          </a:p>
          <a:p>
            <a:r>
              <a:rPr lang="en-US" dirty="0" smtClean="0"/>
              <a:t>The Member-Initiated CSAs are where a </a:t>
            </a:r>
            <a:r>
              <a:rPr lang="en-US" dirty="0"/>
              <a:t>group of interested consumers works together to find a local farmer to produce their </a:t>
            </a:r>
            <a:r>
              <a:rPr lang="en-US" dirty="0" smtClean="0"/>
              <a:t>food.</a:t>
            </a:r>
            <a:endParaRPr lang="en-US" dirty="0"/>
          </a:p>
          <a:p>
            <a:endParaRPr lang="en-US" b="1" dirty="0" smtClean="0"/>
          </a:p>
          <a:p>
            <a:r>
              <a:rPr lang="en-US" dirty="0" smtClean="0"/>
              <a:t>The Multiple-Producer CSAs are where several </a:t>
            </a:r>
            <a:r>
              <a:rPr lang="en-US" dirty="0"/>
              <a:t>farmers band together to provide consumers with a wide variety of </a:t>
            </a:r>
            <a:r>
              <a:rPr lang="en-US" dirty="0" smtClean="0"/>
              <a:t>products.</a:t>
            </a:r>
          </a:p>
          <a:p>
            <a:endParaRPr lang="en-US" dirty="0"/>
          </a:p>
          <a:p>
            <a:r>
              <a:rPr lang="en-US" dirty="0" smtClean="0"/>
              <a:t>The Organization-Initiated CSAs ae where businesses</a:t>
            </a:r>
            <a:r>
              <a:rPr lang="en-US" dirty="0"/>
              <a:t>, </a:t>
            </a:r>
            <a:r>
              <a:rPr lang="en-US" dirty="0" smtClean="0"/>
              <a:t>churches and schools organize a community of consumers employing a farmer to manage the CSA.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10</a:t>
            </a:fld>
            <a:endParaRPr lang="en-US" dirty="0"/>
          </a:p>
        </p:txBody>
      </p:sp>
    </p:spTree>
    <p:extLst>
      <p:ext uri="{BB962C8B-B14F-4D97-AF65-F5344CB8AC3E}">
        <p14:creationId xmlns:p14="http://schemas.microsoft.com/office/powerpoint/2010/main" val="2398348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spring of 2009, the University of Kentucky </a:t>
            </a:r>
            <a:r>
              <a:rPr lang="en-US" dirty="0"/>
              <a:t>Horticulture Council and the New Crop Opportunities Center sponsored a direct mail survey of CSA farms and farms using the CSA concept. More than 300 farms in Kentucky, Illinois, Indiana, Missouri, Michigan, Ohio, Pennsylvania, Tennessee, and West Virginia responded to the survey</a:t>
            </a:r>
            <a:r>
              <a:rPr lang="en-US" dirty="0" smtClean="0"/>
              <a:t>.</a:t>
            </a:r>
          </a:p>
          <a:p>
            <a:endParaRPr lang="en-US" dirty="0"/>
          </a:p>
          <a:p>
            <a:r>
              <a:rPr lang="en-US" dirty="0" smtClean="0"/>
              <a:t>The information about characteristics of CSA was informed from this survey and can be found in the publication, Community Supported Agriculture at the </a:t>
            </a:r>
            <a:r>
              <a:rPr lang="en-US" dirty="0" err="1" smtClean="0"/>
              <a:t>url</a:t>
            </a:r>
            <a:r>
              <a:rPr lang="en-US" dirty="0" smtClean="0"/>
              <a:t> shown on this slide.  </a:t>
            </a:r>
          </a:p>
          <a:p>
            <a:endParaRPr lang="en-US" dirty="0"/>
          </a:p>
          <a:p>
            <a:r>
              <a:rPr lang="en-US" dirty="0" smtClean="0"/>
              <a:t>We will shift our focus to the characteristics of CSAs and will discuss the following: </a:t>
            </a:r>
          </a:p>
          <a:p>
            <a:endParaRPr lang="en-US" dirty="0" smtClean="0"/>
          </a:p>
          <a:p>
            <a:pPr marL="171450" indent="-171450">
              <a:buFont typeface="Arial" panose="020B0604020202020204" pitchFamily="34" charset="0"/>
              <a:buChar char="•"/>
            </a:pPr>
            <a:r>
              <a:rPr lang="en-US" dirty="0" smtClean="0"/>
              <a:t>Community</a:t>
            </a:r>
            <a:endParaRPr lang="en-US" dirty="0"/>
          </a:p>
          <a:p>
            <a:pPr marL="171450" indent="-171450">
              <a:buFont typeface="Arial" panose="020B0604020202020204" pitchFamily="34" charset="0"/>
              <a:buChar char="•"/>
            </a:pPr>
            <a:r>
              <a:rPr lang="en-US" dirty="0"/>
              <a:t>Shares/Subscriptions</a:t>
            </a:r>
          </a:p>
          <a:p>
            <a:pPr marL="171450" indent="-171450">
              <a:buFont typeface="Arial" panose="020B0604020202020204" pitchFamily="34" charset="0"/>
              <a:buChar char="•"/>
            </a:pPr>
            <a:r>
              <a:rPr lang="en-US" dirty="0"/>
              <a:t>Delivery</a:t>
            </a:r>
          </a:p>
          <a:p>
            <a:pPr marL="171450" indent="-171450">
              <a:buFont typeface="Arial" panose="020B0604020202020204" pitchFamily="34" charset="0"/>
              <a:buChar char="•"/>
            </a:pPr>
            <a:r>
              <a:rPr lang="en-US" dirty="0"/>
              <a:t>Pricing Shares</a:t>
            </a:r>
          </a:p>
          <a:p>
            <a:pPr marL="171450" indent="-171450">
              <a:buFont typeface="Arial" panose="020B0604020202020204" pitchFamily="34" charset="0"/>
              <a:buChar char="•"/>
            </a:pPr>
            <a:r>
              <a:rPr lang="en-US" dirty="0"/>
              <a:t>Waiting Lists</a:t>
            </a:r>
          </a:p>
          <a:p>
            <a:pPr marL="171450" indent="-171450">
              <a:buFont typeface="Arial" panose="020B0604020202020204" pitchFamily="34" charset="0"/>
              <a:buChar char="•"/>
            </a:pPr>
            <a:r>
              <a:rPr lang="en-US" dirty="0"/>
              <a:t>Consistency</a:t>
            </a:r>
          </a:p>
          <a:p>
            <a:pPr marL="171450" indent="-171450">
              <a:buFont typeface="Arial" panose="020B0604020202020204" pitchFamily="34" charset="0"/>
              <a:buChar char="•"/>
            </a:pPr>
            <a:r>
              <a:rPr lang="en-US" dirty="0"/>
              <a:t>Communication</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11</a:t>
            </a:fld>
            <a:endParaRPr lang="en-US" dirty="0"/>
          </a:p>
        </p:txBody>
      </p:sp>
    </p:spTree>
    <p:extLst>
      <p:ext uri="{BB962C8B-B14F-4D97-AF65-F5344CB8AC3E}">
        <p14:creationId xmlns:p14="http://schemas.microsoft.com/office/powerpoint/2010/main" val="3458100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was previously discussed, community is the underpinning of CSAs.  Early CSAs often provided the opportunity for the members or subscribers to work on the farm along with the payment of a small fee.  There are still some CSAs that offer this option, but most operate on a subscription-only basis.  Although members may not be providing labor, CSAs provide ample opportunities for members to feel connected to the farm -- at the weekly pick up, field days or other farm events as well as via the internet with emails, newsletters and blogs.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12</a:t>
            </a:fld>
            <a:endParaRPr lang="en-US" dirty="0"/>
          </a:p>
        </p:txBody>
      </p:sp>
    </p:spTree>
    <p:extLst>
      <p:ext uri="{BB962C8B-B14F-4D97-AF65-F5344CB8AC3E}">
        <p14:creationId xmlns:p14="http://schemas.microsoft.com/office/powerpoint/2010/main" val="1708370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182" y="4415790"/>
            <a:ext cx="5505450" cy="4499610"/>
          </a:xfrm>
        </p:spPr>
        <p:txBody>
          <a:bodyPr/>
          <a:lstStyle/>
          <a:p>
            <a:r>
              <a:rPr lang="en-US" dirty="0" smtClean="0"/>
              <a:t>“A </a:t>
            </a:r>
            <a:r>
              <a:rPr lang="en-US" dirty="0"/>
              <a:t>“share” was originally the term used to describe a box of produce that would supply the weekly needs of a family of four. Traditionally, CSA customers invested in the farm before the season began, providing the farmer with operating capital that was needed to begin production. Through that investment, members were subject to the risks and rhythms of the season; shares reflected production allowed by weather and growing conditions</a:t>
            </a:r>
            <a:r>
              <a:rPr lang="en-US" dirty="0" smtClean="0"/>
              <a:t>.</a:t>
            </a:r>
          </a:p>
          <a:p>
            <a:endParaRPr lang="en-US" dirty="0"/>
          </a:p>
          <a:p>
            <a:r>
              <a:rPr lang="en-US" dirty="0" smtClean="0"/>
              <a:t>Under </a:t>
            </a:r>
            <a:r>
              <a:rPr lang="en-US" dirty="0"/>
              <a:t>the majority of current CSA arrangements, a “share” is probably better described as a subscription. It represents a commitment by the member/consumer to receive a certain amount of product over a certain course of time. CSAs now offer their members numerous options to customize their shares. As eating locally grown and organic foods has increased in popularity with consumers, a share has come to represent less of an equity commitment and more of a market commitment from the member</a:t>
            </a:r>
            <a:r>
              <a:rPr lang="en-US" dirty="0" smtClean="0"/>
              <a:t>.” </a:t>
            </a:r>
            <a:r>
              <a:rPr lang="en-US" i="1" dirty="0" smtClean="0">
                <a:hlinkClick r:id="rId3"/>
              </a:rPr>
              <a:t>www.uky.edu/Ag/CCD/marketing/</a:t>
            </a:r>
            <a:r>
              <a:rPr lang="en-US" b="1" i="1" dirty="0" smtClean="0">
                <a:hlinkClick r:id="rId3"/>
              </a:rPr>
              <a:t>csa</a:t>
            </a:r>
            <a:r>
              <a:rPr lang="en-US" i="1" dirty="0" smtClean="0">
                <a:hlinkClick r:id="rId3"/>
              </a:rPr>
              <a:t>.pdf</a:t>
            </a:r>
            <a:endParaRPr lang="en-US" dirty="0" smtClean="0"/>
          </a:p>
          <a:p>
            <a:endParaRPr lang="en-US" dirty="0"/>
          </a:p>
          <a:p>
            <a:r>
              <a:rPr lang="en-US" dirty="0" smtClean="0"/>
              <a:t>Some CSAs offer the option for members to select the produce for their weekly boxes. “The </a:t>
            </a:r>
            <a:r>
              <a:rPr lang="en-US" dirty="0"/>
              <a:t>farmer lays out baskets of the week's vegetables. Some farmers encourage members to take a prescribed amount of what's available, leaving behind just what their families do not care for. Some CSA farmers then donate this extra produce to a food bank. In other CSAs, the members have wider choice to fill their box with whatever appeals to them, within certain limitations. (e.g. "Just one basket of strawberries per family, please.")” </a:t>
            </a:r>
            <a:r>
              <a:rPr lang="en-US" dirty="0">
                <a:hlinkClick r:id="rId4"/>
              </a:rPr>
              <a:t>http://www.localharvest.org/csa</a:t>
            </a:r>
            <a:r>
              <a:rPr lang="en-US" dirty="0" smtClean="0">
                <a:hlinkClick r:id="rId4"/>
              </a:rPr>
              <a:t>/</a:t>
            </a:r>
            <a:r>
              <a:rPr lang="en-US" dirty="0" smtClean="0"/>
              <a:t> </a:t>
            </a:r>
          </a:p>
          <a:p>
            <a:endParaRPr lang="en-US" dirty="0"/>
          </a:p>
          <a:p>
            <a:r>
              <a:rPr lang="en-US" i="1" dirty="0" smtClean="0"/>
              <a:t> </a:t>
            </a:r>
            <a:endParaRPr lang="en-US" dirty="0"/>
          </a:p>
          <a:p>
            <a:r>
              <a:rPr lang="en-US" dirty="0" smtClean="0"/>
              <a:t>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13</a:t>
            </a:fld>
            <a:endParaRPr lang="en-US" dirty="0"/>
          </a:p>
        </p:txBody>
      </p:sp>
    </p:spTree>
    <p:extLst>
      <p:ext uri="{BB962C8B-B14F-4D97-AF65-F5344CB8AC3E}">
        <p14:creationId xmlns:p14="http://schemas.microsoft.com/office/powerpoint/2010/main" val="2687511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62000"/>
            <a:ext cx="4648200" cy="3486150"/>
          </a:xfrm>
        </p:spPr>
      </p:sp>
      <p:sp>
        <p:nvSpPr>
          <p:cNvPr id="3" name="Notes Placeholder 2"/>
          <p:cNvSpPr>
            <a:spLocks noGrp="1"/>
          </p:cNvSpPr>
          <p:nvPr>
            <p:ph type="body" idx="1"/>
          </p:nvPr>
        </p:nvSpPr>
        <p:spPr/>
        <p:txBody>
          <a:bodyPr/>
          <a:lstStyle/>
          <a:p>
            <a:r>
              <a:rPr lang="en-US" dirty="0" smtClean="0"/>
              <a:t>The appeal for many CSA subscribers is the fact that they can receive farm-fresh produce at a convenient location.  There are varied options for delivery.  These include:</a:t>
            </a:r>
          </a:p>
          <a:p>
            <a:endParaRPr lang="en-US" dirty="0"/>
          </a:p>
          <a:p>
            <a:pPr marL="171450" indent="-171450">
              <a:buFont typeface="Arial" panose="020B0604020202020204" pitchFamily="34" charset="0"/>
              <a:buChar char="•"/>
            </a:pPr>
            <a:r>
              <a:rPr lang="en-US" dirty="0"/>
              <a:t>Distributed at a central location, e.g., at a</a:t>
            </a:r>
            <a:r>
              <a:rPr lang="en-US" dirty="0" smtClean="0"/>
              <a:t> </a:t>
            </a:r>
            <a:r>
              <a:rPr lang="en-US" dirty="0"/>
              <a:t>farmers </a:t>
            </a:r>
            <a:r>
              <a:rPr lang="en-US" dirty="0" smtClean="0"/>
              <a:t>market or church </a:t>
            </a:r>
            <a:r>
              <a:rPr lang="en-US" dirty="0"/>
              <a:t>or a member’s home where other </a:t>
            </a:r>
            <a:r>
              <a:rPr lang="en-US" dirty="0" smtClean="0"/>
              <a:t>members pick </a:t>
            </a:r>
            <a:r>
              <a:rPr lang="en-US" dirty="0"/>
              <a:t>up their boxes</a:t>
            </a:r>
          </a:p>
          <a:p>
            <a:pPr marL="171450" indent="-171450">
              <a:buFont typeface="Arial" panose="020B0604020202020204" pitchFamily="34" charset="0"/>
              <a:buChar char="•"/>
            </a:pPr>
            <a:r>
              <a:rPr lang="en-US" dirty="0"/>
              <a:t>Distributed at the farm</a:t>
            </a:r>
          </a:p>
          <a:p>
            <a:pPr marL="171450" indent="-171450">
              <a:buFont typeface="Arial" panose="020B0604020202020204" pitchFamily="34" charset="0"/>
              <a:buChar char="•"/>
            </a:pPr>
            <a:r>
              <a:rPr lang="en-US" dirty="0"/>
              <a:t>Delivered </a:t>
            </a:r>
            <a:r>
              <a:rPr lang="en-US" dirty="0" smtClean="0"/>
              <a:t>directly to </a:t>
            </a:r>
            <a:r>
              <a:rPr lang="en-US" dirty="0"/>
              <a:t>the member’s home</a:t>
            </a:r>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14</a:t>
            </a:fld>
            <a:endParaRPr lang="en-US" dirty="0"/>
          </a:p>
        </p:txBody>
      </p:sp>
    </p:spTree>
    <p:extLst>
      <p:ext uri="{BB962C8B-B14F-4D97-AF65-F5344CB8AC3E}">
        <p14:creationId xmlns:p14="http://schemas.microsoft.com/office/powerpoint/2010/main" val="2148290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reasons that you may consider CSAs as a marketing option as a new grower with limited capitol is the sale of shares.   The sale of these shares allows you to sell your produce before you produce it providing you with needed funds for your production expenses. </a:t>
            </a:r>
            <a:endParaRPr lang="en-US" dirty="0"/>
          </a:p>
          <a:p>
            <a:endParaRPr lang="en-US" dirty="0" smtClean="0"/>
          </a:p>
          <a:p>
            <a:r>
              <a:rPr lang="en-US" dirty="0" smtClean="0"/>
              <a:t>CSA </a:t>
            </a:r>
            <a:r>
              <a:rPr lang="en-US" dirty="0"/>
              <a:t>shares in the U.S. typically are priced between $300 and $1,000 per season. </a:t>
            </a:r>
            <a:r>
              <a:rPr lang="en-US" dirty="0" smtClean="0"/>
              <a:t> There are numerous variations of this concept including offering half-shares. As shown on the slide, Sally’s Fields offers customers a full-share and half-share option.  CSA offer various lengths of shares and options for what is provided, e.g., egg, meat, fruit and even flower shares.  An aside. Sally is a graduate of both the Growing a New Generation of Fruit and Vegetable Growers and the Central Illinois Farm Beginnings programs. </a:t>
            </a:r>
          </a:p>
          <a:p>
            <a:endParaRPr lang="en-US" dirty="0"/>
          </a:p>
          <a:p>
            <a:r>
              <a:rPr lang="en-US" dirty="0" smtClean="0"/>
              <a:t>“In the University of Kentucky CSA </a:t>
            </a:r>
            <a:r>
              <a:rPr lang="en-US" dirty="0"/>
              <a:t>survey</a:t>
            </a:r>
            <a:r>
              <a:rPr lang="en-US" dirty="0" smtClean="0"/>
              <a:t>, </a:t>
            </a:r>
            <a:r>
              <a:rPr lang="en-US" dirty="0"/>
              <a:t>producers rated their “overhead and fixed costs of production” as the most important factor in setting their share price. In other words, many producers use their CSA shares to cover the costs of production that they know for certain they will incur during the year. Some producers that are also marketing through other channels (farmers markets and restaurants are the most common) set their share price to cover their “up-front” expenses for their entire crop</a:t>
            </a:r>
            <a:r>
              <a:rPr lang="en-US" dirty="0" smtClean="0"/>
              <a:t>.”</a:t>
            </a:r>
            <a:endParaRPr lang="en-US" dirty="0"/>
          </a:p>
          <a:p>
            <a:r>
              <a:rPr lang="en-US" i="1" dirty="0" smtClean="0">
                <a:hlinkClick r:id="rId3"/>
              </a:rPr>
              <a:t>www.uky.edu/Ag/CCD/marketing/</a:t>
            </a:r>
            <a:r>
              <a:rPr lang="en-US" b="1" i="1" dirty="0" smtClean="0">
                <a:hlinkClick r:id="rId3"/>
              </a:rPr>
              <a:t>csa</a:t>
            </a:r>
            <a:r>
              <a:rPr lang="en-US" i="1" dirty="0" smtClean="0">
                <a:hlinkClick r:id="rId3"/>
              </a:rPr>
              <a:t>.pdf</a:t>
            </a:r>
            <a:r>
              <a:rPr lang="en-US" i="1" dirty="0" smtClean="0"/>
              <a:t>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15</a:t>
            </a:fld>
            <a:endParaRPr lang="en-US" dirty="0"/>
          </a:p>
        </p:txBody>
      </p:sp>
    </p:spTree>
    <p:extLst>
      <p:ext uri="{BB962C8B-B14F-4D97-AF65-F5344CB8AC3E}">
        <p14:creationId xmlns:p14="http://schemas.microsoft.com/office/powerpoint/2010/main" val="1696189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dirty="0"/>
              <a:t>recommended method for pricing CSA shares is as follows:</a:t>
            </a:r>
          </a:p>
          <a:p>
            <a:r>
              <a:rPr lang="en-US" dirty="0"/>
              <a:t>• </a:t>
            </a:r>
            <a:r>
              <a:rPr lang="en-US" dirty="0" smtClean="0"/>
              <a:t>First, estimate </a:t>
            </a:r>
            <a:r>
              <a:rPr lang="en-US" dirty="0"/>
              <a:t>what the production expenses will be for the CSA season</a:t>
            </a:r>
          </a:p>
          <a:p>
            <a:r>
              <a:rPr lang="en-US" dirty="0"/>
              <a:t>• </a:t>
            </a:r>
            <a:r>
              <a:rPr lang="en-US" dirty="0" smtClean="0"/>
              <a:t>Second, estimate </a:t>
            </a:r>
            <a:r>
              <a:rPr lang="en-US" dirty="0"/>
              <a:t>the number of labor hours you will use (or hire) to produce for the CSA</a:t>
            </a:r>
          </a:p>
          <a:p>
            <a:r>
              <a:rPr lang="en-US" dirty="0"/>
              <a:t>• </a:t>
            </a:r>
            <a:r>
              <a:rPr lang="en-US" dirty="0" smtClean="0"/>
              <a:t>Lastly, estimate </a:t>
            </a:r>
            <a:r>
              <a:rPr lang="en-US" dirty="0"/>
              <a:t>the hourly wage rate that you would like to earn from your CSA production</a:t>
            </a:r>
          </a:p>
          <a:p>
            <a:endParaRPr lang="en-US" dirty="0" smtClean="0"/>
          </a:p>
          <a:p>
            <a:r>
              <a:rPr lang="en-US" dirty="0" smtClean="0"/>
              <a:t>Setting </a:t>
            </a:r>
            <a:r>
              <a:rPr lang="en-US" dirty="0"/>
              <a:t>share prices with all expenses in mind is crucial to ensure that the CSA is profitable. Whether you choose to set share prices to cover total costs or simply the variable costs of producing CSA market baskets, knowing these costs will help you serve </a:t>
            </a:r>
            <a:r>
              <a:rPr lang="en-US" dirty="0" smtClean="0"/>
              <a:t>your </a:t>
            </a:r>
            <a:r>
              <a:rPr lang="en-US" dirty="0"/>
              <a:t>customers more efficiently and facilitate the growth of the CSA</a:t>
            </a:r>
            <a:r>
              <a:rPr lang="en-US" dirty="0" smtClean="0"/>
              <a:t>.”</a:t>
            </a:r>
            <a:endParaRPr lang="en-US" dirty="0"/>
          </a:p>
          <a:p>
            <a:r>
              <a:rPr lang="en-US" dirty="0">
                <a:hlinkClick r:id="rId3"/>
              </a:rPr>
              <a:t>www.uky.edu/Ag/CCD/marketing/csa.pdf</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16</a:t>
            </a:fld>
            <a:endParaRPr lang="en-US" dirty="0"/>
          </a:p>
        </p:txBody>
      </p:sp>
    </p:spTree>
    <p:extLst>
      <p:ext uri="{BB962C8B-B14F-4D97-AF65-F5344CB8AC3E}">
        <p14:creationId xmlns:p14="http://schemas.microsoft.com/office/powerpoint/2010/main" val="1128864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Related to the topic of pricing shares are contracts and pricing plans.</a:t>
            </a:r>
          </a:p>
          <a:p>
            <a:endParaRPr lang="en-US" dirty="0"/>
          </a:p>
          <a:p>
            <a:r>
              <a:rPr lang="en-US" dirty="0" smtClean="0"/>
              <a:t>“The UK CSA survey found that that </a:t>
            </a:r>
            <a:r>
              <a:rPr lang="en-US" dirty="0"/>
              <a:t>beginning CSA operators were more likely than existing operators to </a:t>
            </a:r>
            <a:r>
              <a:rPr lang="en-US" dirty="0" smtClean="0"/>
              <a:t>use </a:t>
            </a:r>
            <a:r>
              <a:rPr lang="en-US" dirty="0"/>
              <a:t>customer contracts to help plan for their CSA’s </a:t>
            </a:r>
            <a:r>
              <a:rPr lang="en-US" dirty="0" smtClean="0"/>
              <a:t>production.” The survey also found that slightly </a:t>
            </a:r>
            <a:r>
              <a:rPr lang="en-US" dirty="0"/>
              <a:t>less than half of the CSAs surveyed required their customer members to sign a membership contract. CSAs utilizing contracts were generally those just starting production or those with fewer than 25 members. Businesses that are based on relationships, like a CSA, may move away from formal contracts over time after building a core base of repeat customers</a:t>
            </a:r>
            <a:r>
              <a:rPr lang="en-US" dirty="0" smtClean="0"/>
              <a:t>.”</a:t>
            </a:r>
          </a:p>
          <a:p>
            <a:endParaRPr lang="en-US" dirty="0"/>
          </a:p>
          <a:p>
            <a:r>
              <a:rPr lang="en-US" dirty="0" smtClean="0"/>
              <a:t>A great resource for legal issues for small farmers is Farm Commons.  You can find a “Model </a:t>
            </a:r>
            <a:r>
              <a:rPr lang="en-US" dirty="0"/>
              <a:t>CSA Member </a:t>
            </a:r>
            <a:r>
              <a:rPr lang="en-US" dirty="0" smtClean="0"/>
              <a:t>Agreement” at the </a:t>
            </a:r>
            <a:r>
              <a:rPr lang="en-US" dirty="0" err="1" smtClean="0"/>
              <a:t>url</a:t>
            </a:r>
            <a:r>
              <a:rPr lang="en-US" dirty="0" smtClean="0"/>
              <a:t> shown on the slide.   I would also like to suggest that you view the excellent Farm </a:t>
            </a:r>
            <a:r>
              <a:rPr lang="en-US" dirty="0"/>
              <a:t>Commons webinar, </a:t>
            </a:r>
            <a:r>
              <a:rPr lang="en-US" dirty="0" smtClean="0"/>
              <a:t>“Put </a:t>
            </a:r>
            <a:r>
              <a:rPr lang="en-US" dirty="0"/>
              <a:t>Your CSA On Strong Legal </a:t>
            </a:r>
            <a:r>
              <a:rPr lang="en-US" dirty="0" smtClean="0"/>
              <a:t>Footing</a:t>
            </a:r>
            <a:r>
              <a:rPr lang="en-US" dirty="0"/>
              <a:t>.” </a:t>
            </a:r>
            <a:r>
              <a:rPr lang="en-US" dirty="0" smtClean="0"/>
              <a:t> The webinar is described as follows - “CSA </a:t>
            </a:r>
            <a:r>
              <a:rPr lang="en-US" dirty="0"/>
              <a:t>is an incredibly unique relationship between farmer and customer. But, this means it also has unique legal dynamics. CSA farmers who critically analyze their membership agreement, drop sites, and farm event programs beforehand set themselves up for success. Learn how an attorney sees CSA and what you can do to protect your farm. This webinar will also discuss risks with farm volunteer programs and buying the right insurance. This webinar was funded by USDA Risk Management Agency</a:t>
            </a:r>
            <a:r>
              <a:rPr lang="en-US" dirty="0" smtClean="0"/>
              <a:t>.” </a:t>
            </a:r>
            <a:r>
              <a:rPr lang="en-US" dirty="0"/>
              <a:t>The </a:t>
            </a:r>
            <a:r>
              <a:rPr lang="en-US" dirty="0" err="1" smtClean="0"/>
              <a:t>url</a:t>
            </a:r>
            <a:r>
              <a:rPr lang="en-US" dirty="0" smtClean="0"/>
              <a:t> for the webinar is also shown on the slide. </a:t>
            </a:r>
          </a:p>
          <a:p>
            <a:r>
              <a:rPr lang="en-US" i="1" dirty="0" smtClean="0">
                <a:hlinkClick r:id="rId3"/>
              </a:rPr>
              <a:t>www.uky.edu/Ag/CCD/marketing/</a:t>
            </a:r>
            <a:r>
              <a:rPr lang="en-US" b="1" i="1" dirty="0" smtClean="0">
                <a:hlinkClick r:id="rId3"/>
              </a:rPr>
              <a:t>csa</a:t>
            </a:r>
            <a:r>
              <a:rPr lang="en-US" i="1" dirty="0" smtClean="0">
                <a:hlinkClick r:id="rId3"/>
              </a:rPr>
              <a:t>.pdf</a:t>
            </a:r>
            <a:r>
              <a:rPr lang="en-US" i="1" dirty="0" smtClean="0"/>
              <a:t>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17</a:t>
            </a:fld>
            <a:endParaRPr lang="en-US" dirty="0"/>
          </a:p>
        </p:txBody>
      </p:sp>
    </p:spTree>
    <p:extLst>
      <p:ext uri="{BB962C8B-B14F-4D97-AF65-F5344CB8AC3E}">
        <p14:creationId xmlns:p14="http://schemas.microsoft.com/office/powerpoint/2010/main" val="2120575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the University of Kentucky survey, “more </a:t>
            </a:r>
            <a:r>
              <a:rPr lang="en-US" dirty="0"/>
              <a:t>than three-fourths of the </a:t>
            </a:r>
            <a:r>
              <a:rPr lang="en-US" dirty="0" smtClean="0"/>
              <a:t>CSAs </a:t>
            </a:r>
            <a:r>
              <a:rPr lang="en-US" dirty="0"/>
              <a:t>surveyed offered some form of payment plan for their members. The most common form of payment plan was simply to offer members the option to pay in two or more installments throughout the season. This differs from the original CSA concept which often required members to pay up-front. Other CSAs offer members the option of making a deposit in the winter or early spring, then paying the balance by a certain date</a:t>
            </a:r>
            <a:r>
              <a:rPr lang="en-US" dirty="0" smtClean="0"/>
              <a:t>.</a:t>
            </a:r>
          </a:p>
          <a:p>
            <a:endParaRPr lang="en-US" dirty="0"/>
          </a:p>
          <a:p>
            <a:r>
              <a:rPr lang="en-US" dirty="0"/>
              <a:t>If choosing to offer a payment plan for your CSA, be sure to:</a:t>
            </a:r>
          </a:p>
          <a:p>
            <a:r>
              <a:rPr lang="en-US" dirty="0"/>
              <a:t>1. Have initial payments that will adequately cover your earliest-season expenses</a:t>
            </a:r>
          </a:p>
          <a:p>
            <a:r>
              <a:rPr lang="en-US" dirty="0"/>
              <a:t>2. Have contingency plans for people that may not complete their installment </a:t>
            </a:r>
            <a:r>
              <a:rPr lang="en-US" dirty="0" smtClean="0"/>
              <a:t>payments”</a:t>
            </a:r>
            <a:endParaRPr lang="en-US" i="1" dirty="0">
              <a:hlinkClick r:id="rId3"/>
            </a:endParaRPr>
          </a:p>
          <a:p>
            <a:r>
              <a:rPr lang="en-US" i="1" dirty="0" smtClean="0">
                <a:hlinkClick r:id="rId3"/>
              </a:rPr>
              <a:t>www.uky.edu/Ag/CCD/marketing/</a:t>
            </a:r>
            <a:r>
              <a:rPr lang="en-US" b="1" i="1" dirty="0" smtClean="0">
                <a:hlinkClick r:id="rId3"/>
              </a:rPr>
              <a:t>csa</a:t>
            </a:r>
            <a:r>
              <a:rPr lang="en-US" i="1" dirty="0" smtClean="0">
                <a:hlinkClick r:id="rId3"/>
              </a:rPr>
              <a:t>.pdf</a:t>
            </a:r>
            <a:r>
              <a:rPr lang="en-US" i="1" dirty="0" smtClean="0"/>
              <a:t>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18</a:t>
            </a:fld>
            <a:endParaRPr lang="en-US" dirty="0"/>
          </a:p>
        </p:txBody>
      </p:sp>
    </p:spTree>
    <p:extLst>
      <p:ext uri="{BB962C8B-B14F-4D97-AF65-F5344CB8AC3E}">
        <p14:creationId xmlns:p14="http://schemas.microsoft.com/office/powerpoint/2010/main" val="707364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waiting list is simply a list of potential members maintained by the CSA.  Why would you want to keep a waiting list? They can help in recruiting more members and they may also create an air of exclusivity.  </a:t>
            </a:r>
          </a:p>
          <a:p>
            <a:endParaRPr lang="en-US" dirty="0"/>
          </a:p>
          <a:p>
            <a:r>
              <a:rPr lang="en-US" dirty="0"/>
              <a:t>CSA waiting lists of approximately 200 CSAs surveyed in </a:t>
            </a:r>
            <a:r>
              <a:rPr lang="en-US" dirty="0" smtClean="0"/>
              <a:t>University of Kentucky study </a:t>
            </a:r>
            <a:r>
              <a:rPr lang="en-US" dirty="0"/>
              <a:t>ranged in length from a few days to 2 years</a:t>
            </a:r>
            <a:r>
              <a:rPr lang="en-US" dirty="0" smtClean="0"/>
              <a:t>.</a:t>
            </a:r>
          </a:p>
          <a:p>
            <a:r>
              <a:rPr lang="en-US" i="1" dirty="0" smtClean="0">
                <a:hlinkClick r:id="rId3"/>
              </a:rPr>
              <a:t>www.uky.edu/Ag/CCD/marketing/</a:t>
            </a:r>
            <a:r>
              <a:rPr lang="en-US" b="1" i="1" dirty="0" smtClean="0">
                <a:hlinkClick r:id="rId3"/>
              </a:rPr>
              <a:t>csa</a:t>
            </a:r>
            <a:r>
              <a:rPr lang="en-US" i="1" dirty="0" smtClean="0">
                <a:hlinkClick r:id="rId3"/>
              </a:rPr>
              <a:t>.pdf</a:t>
            </a:r>
            <a:r>
              <a:rPr lang="en-US" i="1" dirty="0" smtClean="0"/>
              <a:t>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19</a:t>
            </a:fld>
            <a:endParaRPr lang="en-US" dirty="0"/>
          </a:p>
        </p:txBody>
      </p:sp>
    </p:spTree>
    <p:extLst>
      <p:ext uri="{BB962C8B-B14F-4D97-AF65-F5344CB8AC3E}">
        <p14:creationId xmlns:p14="http://schemas.microsoft.com/office/powerpoint/2010/main" val="209187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2</a:t>
            </a:fld>
            <a:endParaRPr lang="en-US"/>
          </a:p>
        </p:txBody>
      </p:sp>
    </p:spTree>
    <p:extLst>
      <p:ext uri="{BB962C8B-B14F-4D97-AF65-F5344CB8AC3E}">
        <p14:creationId xmlns:p14="http://schemas.microsoft.com/office/powerpoint/2010/main" val="526092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new grower considering your marketing channels, you need to be aware of the importance for the consistency of the produce quality when managing a CSA.  </a:t>
            </a:r>
          </a:p>
          <a:p>
            <a:endParaRPr lang="en-US" dirty="0"/>
          </a:p>
          <a:p>
            <a:r>
              <a:rPr lang="en-US" dirty="0" smtClean="0"/>
              <a:t>Your production plan will need to reflect the variety of what you are growing and this needs to be shared with your members. Your members have made a commitment and understand the notion of shared risk.  Thinking of our current growing season, members need to understand that continuous (and often heavy) rain for several weeks has an impact on production. </a:t>
            </a:r>
          </a:p>
          <a:p>
            <a:endParaRPr lang="en-US" dirty="0"/>
          </a:p>
          <a:p>
            <a:r>
              <a:rPr lang="en-US" dirty="0" smtClean="0"/>
              <a:t>Before starting a CSA, you need to develop the skills to provide a continuous supply of crops. Many successful CSAs started off by selling at farmers markets or roadside stands. </a:t>
            </a:r>
          </a:p>
          <a:p>
            <a:endParaRPr lang="en-US" dirty="0" smtClean="0"/>
          </a:p>
          <a:p>
            <a:r>
              <a:rPr lang="en-US" dirty="0" smtClean="0"/>
              <a:t>One </a:t>
            </a:r>
            <a:r>
              <a:rPr lang="en-US" dirty="0"/>
              <a:t>way that CSA producers can enhance the consistency of their market basket is to expand the diversity of the products in that basket. </a:t>
            </a:r>
            <a:r>
              <a:rPr lang="en-US" dirty="0" smtClean="0"/>
              <a:t> This can be done by extending </a:t>
            </a:r>
            <a:r>
              <a:rPr lang="en-US" dirty="0"/>
              <a:t>the produce season using high tunnels/hoop houses, row covers, different </a:t>
            </a:r>
            <a:r>
              <a:rPr lang="en-US" dirty="0" smtClean="0"/>
              <a:t>varieties</a:t>
            </a:r>
            <a:r>
              <a:rPr lang="en-US" dirty="0"/>
              <a:t>, and other season-extension techniques. </a:t>
            </a:r>
            <a:r>
              <a:rPr lang="en-US" dirty="0" smtClean="0"/>
              <a:t> It can also be done by using products that you did not produce yourself; purchasing these from other farmers.</a:t>
            </a:r>
            <a:endParaRPr lang="en-US" dirty="0"/>
          </a:p>
          <a:p>
            <a:r>
              <a:rPr lang="en-US" i="1" dirty="0">
                <a:hlinkClick r:id="rId3"/>
              </a:rPr>
              <a:t>www.uky.edu/Ag/CCD/marketing/</a:t>
            </a:r>
            <a:r>
              <a:rPr lang="en-US" b="1" i="1" dirty="0">
                <a:hlinkClick r:id="rId3"/>
              </a:rPr>
              <a:t>csa</a:t>
            </a:r>
            <a:r>
              <a:rPr lang="en-US" i="1" dirty="0">
                <a:hlinkClick r:id="rId3"/>
              </a:rPr>
              <a:t>.pdf</a:t>
            </a:r>
            <a:r>
              <a:rPr lang="en-US" i="1" dirty="0"/>
              <a:t> </a:t>
            </a:r>
            <a:endParaRPr lang="en-US" dirty="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20</a:t>
            </a:fld>
            <a:endParaRPr lang="en-US" dirty="0"/>
          </a:p>
        </p:txBody>
      </p:sp>
    </p:spTree>
    <p:extLst>
      <p:ext uri="{BB962C8B-B14F-4D97-AF65-F5344CB8AC3E}">
        <p14:creationId xmlns:p14="http://schemas.microsoft.com/office/powerpoint/2010/main" val="4294002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182" y="4415790"/>
            <a:ext cx="5505450" cy="4575810"/>
          </a:xfrm>
        </p:spPr>
        <p:txBody>
          <a:bodyPr/>
          <a:lstStyle/>
          <a:p>
            <a:r>
              <a:rPr lang="en-US" sz="1100" dirty="0" smtClean="0"/>
              <a:t>With the focus on community and members/subscribers, effective communication is critical. </a:t>
            </a:r>
            <a:r>
              <a:rPr lang="en-US" sz="1100" dirty="0"/>
              <a:t>Pictured is Chad Wallace of Oak Tree Organics.  Chad and his family have a CSA’s, a local online market, and sell at the Old Capitol Farmers Market in Springfield. </a:t>
            </a:r>
            <a:r>
              <a:rPr lang="en-US" sz="1100" dirty="0" smtClean="0"/>
              <a:t> They have a very effective communication plan to network with their current and potential customers. </a:t>
            </a:r>
          </a:p>
          <a:p>
            <a:endParaRPr lang="en-US" sz="1100" dirty="0"/>
          </a:p>
          <a:p>
            <a:r>
              <a:rPr lang="en-US" sz="1100" dirty="0" smtClean="0"/>
              <a:t>Many CSA s provide weekly newsletters that include information about the farm and as well as recipes.  </a:t>
            </a:r>
            <a:endParaRPr lang="en-US" sz="1100" dirty="0"/>
          </a:p>
          <a:p>
            <a:endParaRPr lang="en-US" sz="1100" dirty="0" smtClean="0"/>
          </a:p>
          <a:p>
            <a:r>
              <a:rPr lang="en-US" sz="1100" dirty="0" smtClean="0"/>
              <a:t>As with all farm marketing, a presence on the Internet is very important,  In the UK study, they found that 85% of the survey respondents shared that electronic communication as “important” or “very important” for their CSA.  There are several websites that provide free or minimal cost listings.  We will be discussing these shortly. </a:t>
            </a:r>
          </a:p>
          <a:p>
            <a:endParaRPr lang="en-US" sz="1100" dirty="0"/>
          </a:p>
          <a:p>
            <a:r>
              <a:rPr lang="en-US" sz="1100" dirty="0" smtClean="0"/>
              <a:t>Using social media to communicate with current and future customers is very important.  Facebook, Twitter, Pinterest are good sites to consider.  Check out The </a:t>
            </a:r>
            <a:r>
              <a:rPr lang="en-US" sz="1100" dirty="0"/>
              <a:t>Land </a:t>
            </a:r>
            <a:r>
              <a:rPr lang="en-US" sz="1100" dirty="0" smtClean="0"/>
              <a:t>Connection's (TLC) "</a:t>
            </a:r>
            <a:r>
              <a:rPr lang="en-US" sz="1100" dirty="0"/>
              <a:t>social media starter </a:t>
            </a:r>
            <a:r>
              <a:rPr lang="en-US" sz="1100" dirty="0" smtClean="0"/>
              <a:t>kits” (see </a:t>
            </a:r>
            <a:r>
              <a:rPr lang="en-US" sz="1100" dirty="0" err="1" smtClean="0"/>
              <a:t>url</a:t>
            </a:r>
            <a:r>
              <a:rPr lang="en-US" sz="1100" dirty="0" smtClean="0"/>
              <a:t> on the slide).  Also check </a:t>
            </a:r>
            <a:r>
              <a:rPr lang="en-US" sz="1100" dirty="0"/>
              <a:t>out TLC’s Social Media Marketing for Farmers </a:t>
            </a:r>
            <a:r>
              <a:rPr lang="en-US" sz="1100" dirty="0" smtClean="0"/>
              <a:t>Webinar series to listen to the recorded webinars. </a:t>
            </a:r>
          </a:p>
          <a:p>
            <a:endParaRPr lang="en-US" sz="1100" dirty="0"/>
          </a:p>
          <a:p>
            <a:r>
              <a:rPr lang="en-US" sz="1100" dirty="0" smtClean="0"/>
              <a:t>The UK survey also found that the best advertising was word-of-mouth, but good Web sites and email communication were also important. CSAs also found it beneficial to advertise as farmers markets, community centers, government offices, co-ops, health food stores, and places of worship. </a:t>
            </a:r>
          </a:p>
          <a:p>
            <a:endParaRPr lang="en-US" sz="1100" dirty="0"/>
          </a:p>
          <a:p>
            <a:r>
              <a:rPr lang="en-US" sz="1100" i="1" dirty="0">
                <a:hlinkClick r:id="rId3"/>
              </a:rPr>
              <a:t>www.uky.edu/Ag/CCD/marketing/</a:t>
            </a:r>
            <a:r>
              <a:rPr lang="en-US" sz="1100" b="1" i="1" dirty="0">
                <a:hlinkClick r:id="rId3"/>
              </a:rPr>
              <a:t>csa</a:t>
            </a:r>
            <a:r>
              <a:rPr lang="en-US" sz="1100" i="1" dirty="0">
                <a:hlinkClick r:id="rId3"/>
              </a:rPr>
              <a:t>.pdf</a:t>
            </a:r>
            <a:r>
              <a:rPr lang="en-US" sz="1100" i="1" dirty="0"/>
              <a:t> </a:t>
            </a:r>
            <a:endParaRPr lang="en-US" sz="1100" dirty="0"/>
          </a:p>
          <a:p>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21</a:t>
            </a:fld>
            <a:endParaRPr lang="en-US" dirty="0"/>
          </a:p>
        </p:txBody>
      </p:sp>
    </p:spTree>
    <p:extLst>
      <p:ext uri="{BB962C8B-B14F-4D97-AF65-F5344CB8AC3E}">
        <p14:creationId xmlns:p14="http://schemas.microsoft.com/office/powerpoint/2010/main" val="2548153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 organizations and resources that may be of interest. Let’s discuss a few of them.</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22</a:t>
            </a:fld>
            <a:endParaRPr lang="en-US" dirty="0"/>
          </a:p>
        </p:txBody>
      </p:sp>
    </p:spTree>
    <p:extLst>
      <p:ext uri="{BB962C8B-B14F-4D97-AF65-F5344CB8AC3E}">
        <p14:creationId xmlns:p14="http://schemas.microsoft.com/office/powerpoint/2010/main" val="1609109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Robyn Van </a:t>
            </a:r>
            <a:r>
              <a:rPr lang="en-US" dirty="0" err="1" smtClean="0"/>
              <a:t>En</a:t>
            </a:r>
            <a:r>
              <a:rPr lang="en-US" dirty="0" smtClean="0"/>
              <a:t> Center is a nonprofit organization hosted at the Fulton Center for Sustainable Living at Wilson College in Chambersburg, Pennsylvania.  The Center was established to continue the vision of Robyn Van </a:t>
            </a:r>
            <a:r>
              <a:rPr lang="en-US" dirty="0" err="1" smtClean="0"/>
              <a:t>En</a:t>
            </a:r>
            <a:r>
              <a:rPr lang="en-US" dirty="0" smtClean="0"/>
              <a:t>,  a pioneer of the CSA movement in America.  What started as a regional effort to support CSA in the Northeast has expanded and become a growing national movement.</a:t>
            </a:r>
          </a:p>
          <a:p>
            <a:endParaRPr lang="en-US" dirty="0"/>
          </a:p>
          <a:p>
            <a:r>
              <a:rPr lang="en-US" dirty="0" smtClean="0"/>
              <a:t>The Center was started in 1998 and in 2001 it assumed the management of the USDA national database of CSA farms. The database can be found at the </a:t>
            </a:r>
            <a:r>
              <a:rPr lang="en-US" dirty="0" err="1" smtClean="0"/>
              <a:t>url</a:t>
            </a:r>
            <a:r>
              <a:rPr lang="en-US" dirty="0" smtClean="0"/>
              <a:t> shown on the slide.  CSA farmers are encouraged to take advantage of the opportunity to list themselves on the Web site.  </a:t>
            </a:r>
          </a:p>
          <a:p>
            <a:endParaRPr lang="en-US" dirty="0"/>
          </a:p>
          <a:p>
            <a:r>
              <a:rPr lang="en-US" dirty="0" smtClean="0"/>
              <a:t>The Center also has a resource center and library; mail-order publications and provides technical assistance and support services.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23</a:t>
            </a:fld>
            <a:endParaRPr lang="en-US" dirty="0"/>
          </a:p>
        </p:txBody>
      </p:sp>
    </p:spTree>
    <p:extLst>
      <p:ext uri="{BB962C8B-B14F-4D97-AF65-F5344CB8AC3E}">
        <p14:creationId xmlns:p14="http://schemas.microsoft.com/office/powerpoint/2010/main" val="2766536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CSA </a:t>
            </a:r>
            <a:r>
              <a:rPr lang="en-US" dirty="0"/>
              <a:t>Solutions </a:t>
            </a:r>
            <a:r>
              <a:rPr lang="en-US" dirty="0" smtClean="0"/>
              <a:t>Hub, developed by Small Farm Central, is a great resource!  If you are considering developing a CSA (or are currently managing one), I would suggest that you check this out.  The Hub provides: </a:t>
            </a:r>
            <a:endParaRPr lang="en-US" dirty="0"/>
          </a:p>
          <a:p>
            <a:endParaRPr lang="en-US" dirty="0"/>
          </a:p>
          <a:p>
            <a:pPr marL="171450" indent="-171450">
              <a:buFont typeface="Arial" panose="020B0604020202020204" pitchFamily="34" charset="0"/>
              <a:buChar char="•"/>
            </a:pPr>
            <a:r>
              <a:rPr lang="en-US" dirty="0" smtClean="0"/>
              <a:t>Articles </a:t>
            </a:r>
            <a:r>
              <a:rPr lang="en-US" dirty="0"/>
              <a:t>on CSA farming like </a:t>
            </a:r>
            <a:r>
              <a:rPr lang="en-US" dirty="0" smtClean="0"/>
              <a:t>their popular</a:t>
            </a:r>
            <a:r>
              <a:rPr lang="en-US" dirty="0"/>
              <a:t>, "47 Tips and Tricks for CSA Marketing"</a:t>
            </a:r>
          </a:p>
          <a:p>
            <a:pPr marL="171450" indent="-171450">
              <a:buFont typeface="Arial" panose="020B0604020202020204" pitchFamily="34" charset="0"/>
              <a:buChar char="•"/>
            </a:pPr>
            <a:r>
              <a:rPr lang="en-US" dirty="0" smtClean="0"/>
              <a:t>An </a:t>
            </a:r>
            <a:r>
              <a:rPr lang="en-US" dirty="0"/>
              <a:t>invitation to the "CSA Farmer Discussion" group to meet other CSA farmers</a:t>
            </a:r>
          </a:p>
          <a:p>
            <a:pPr marL="171450" indent="-171450">
              <a:buFont typeface="Arial" panose="020B0604020202020204" pitchFamily="34" charset="0"/>
              <a:buChar char="•"/>
            </a:pPr>
            <a:r>
              <a:rPr lang="en-US" dirty="0" smtClean="0"/>
              <a:t>A </a:t>
            </a:r>
            <a:r>
              <a:rPr lang="en-US" dirty="0"/>
              <a:t>royalty-free photo archive of images and illustrations that you can use for </a:t>
            </a:r>
            <a:r>
              <a:rPr lang="en-US" dirty="0" smtClean="0"/>
              <a:t> marketing </a:t>
            </a:r>
            <a:r>
              <a:rPr lang="en-US" dirty="0"/>
              <a:t>and on your website</a:t>
            </a:r>
          </a:p>
          <a:p>
            <a:pPr marL="171450" indent="-171450">
              <a:buFont typeface="Arial" panose="020B0604020202020204" pitchFamily="34" charset="0"/>
              <a:buChar char="•"/>
            </a:pPr>
            <a:r>
              <a:rPr lang="en-US" dirty="0" smtClean="0"/>
              <a:t>Access </a:t>
            </a:r>
            <a:r>
              <a:rPr lang="en-US" dirty="0"/>
              <a:t>to a video archive featuring advice from top CSA farming experts</a:t>
            </a:r>
          </a:p>
          <a:p>
            <a:pPr marL="171450" indent="-171450">
              <a:buFont typeface="Arial" panose="020B0604020202020204" pitchFamily="34" charset="0"/>
              <a:buChar char="•"/>
            </a:pPr>
            <a:r>
              <a:rPr lang="en-US" dirty="0" smtClean="0"/>
              <a:t>Free </a:t>
            </a:r>
            <a:r>
              <a:rPr lang="en-US" dirty="0"/>
              <a:t>invitations to web chats with CSA experts like Chris Blanchard of the Flying Rutabaga and Jean-Paul </a:t>
            </a:r>
            <a:r>
              <a:rPr lang="en-US" dirty="0" err="1"/>
              <a:t>Courtens</a:t>
            </a:r>
            <a:r>
              <a:rPr lang="en-US" dirty="0"/>
              <a:t> of Roxbury Farm.</a:t>
            </a:r>
          </a:p>
          <a:p>
            <a:pPr marL="171450" indent="-171450">
              <a:buFont typeface="Arial" panose="020B0604020202020204" pitchFamily="34" charset="0"/>
              <a:buChar char="•"/>
            </a:pPr>
            <a:r>
              <a:rPr lang="en-US" dirty="0" smtClean="0"/>
              <a:t>A </a:t>
            </a:r>
            <a:r>
              <a:rPr lang="en-US" dirty="0"/>
              <a:t>monthly email update with news and advice from the CSA farming community</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24</a:t>
            </a:fld>
            <a:endParaRPr lang="en-US" dirty="0"/>
          </a:p>
        </p:txBody>
      </p:sp>
    </p:spTree>
    <p:extLst>
      <p:ext uri="{BB962C8B-B14F-4D97-AF65-F5344CB8AC3E}">
        <p14:creationId xmlns:p14="http://schemas.microsoft.com/office/powerpoint/2010/main" val="4235576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several excellent websites including: </a:t>
            </a:r>
            <a:r>
              <a:rPr lang="en-US" dirty="0" smtClean="0"/>
              <a:t>Buy Fresh Buy Local Central Illinois</a:t>
            </a:r>
          </a:p>
          <a:p>
            <a:r>
              <a:rPr lang="en-US" dirty="0" smtClean="0"/>
              <a:t>and Local Harvest.</a:t>
            </a:r>
          </a:p>
          <a:p>
            <a:endParaRPr lang="en-US" dirty="0"/>
          </a:p>
          <a:p>
            <a:r>
              <a:rPr lang="en-US" dirty="0" smtClean="0"/>
              <a:t>These sites are a great place for potential new customers to learn more about CSAs and how to find one in their community.  </a:t>
            </a:r>
          </a:p>
          <a:p>
            <a:endParaRPr lang="en-US" dirty="0"/>
          </a:p>
          <a:p>
            <a:r>
              <a:rPr lang="en-US" dirty="0" smtClean="0"/>
              <a:t>As was previously mentioned some sites are free and others are available at a small fee.  For example, in the two sites mentioned above, the Buy Fresh Buy </a:t>
            </a:r>
            <a:r>
              <a:rPr lang="en-US" dirty="0"/>
              <a:t>Local site </a:t>
            </a:r>
            <a:r>
              <a:rPr lang="en-US" dirty="0" smtClean="0"/>
              <a:t>membership </a:t>
            </a:r>
            <a:r>
              <a:rPr lang="en-US" dirty="0"/>
              <a:t>is </a:t>
            </a:r>
            <a:r>
              <a:rPr lang="en-US" dirty="0" smtClean="0"/>
              <a:t>$</a:t>
            </a:r>
            <a:r>
              <a:rPr lang="en-US" dirty="0"/>
              <a:t>45 for </a:t>
            </a:r>
            <a:r>
              <a:rPr lang="en-US" dirty="0" smtClean="0"/>
              <a:t>farms and there is no charge to sign up for Local Harvest.</a:t>
            </a:r>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25</a:t>
            </a:fld>
            <a:endParaRPr lang="en-US" dirty="0"/>
          </a:p>
        </p:txBody>
      </p:sp>
    </p:spTree>
    <p:extLst>
      <p:ext uri="{BB962C8B-B14F-4D97-AF65-F5344CB8AC3E}">
        <p14:creationId xmlns:p14="http://schemas.microsoft.com/office/powerpoint/2010/main" val="21630968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762000"/>
            <a:ext cx="4648200" cy="3486150"/>
          </a:xfrm>
        </p:spPr>
      </p:sp>
      <p:sp>
        <p:nvSpPr>
          <p:cNvPr id="3" name="Notes Placeholder 2"/>
          <p:cNvSpPr>
            <a:spLocks noGrp="1"/>
          </p:cNvSpPr>
          <p:nvPr>
            <p:ph type="body" idx="1"/>
          </p:nvPr>
        </p:nvSpPr>
        <p:spPr/>
        <p:txBody>
          <a:bodyPr/>
          <a:lstStyle/>
          <a:p>
            <a:r>
              <a:rPr lang="en-US" dirty="0" smtClean="0"/>
              <a:t>Band </a:t>
            </a:r>
            <a:r>
              <a:rPr lang="en-US" dirty="0"/>
              <a:t>of Farmers is a coalition of Community Supported Agriculture (CSA) farms serving the greater Chicago area. Borrowing heavily from the groundbreaking work of </a:t>
            </a:r>
            <a:r>
              <a:rPr lang="en-US" dirty="0" err="1"/>
              <a:t>FairShare</a:t>
            </a:r>
            <a:r>
              <a:rPr lang="en-US" dirty="0"/>
              <a:t> CSA Coalition in Madison, Wisconsin (formerly MACSAC), Band of Farmers joined forces primarily to collaborate on educating consumers about local foods in general and the CSA model in particular. </a:t>
            </a:r>
            <a:r>
              <a:rPr lang="en-US" dirty="0" smtClean="0"/>
              <a:t>Band </a:t>
            </a:r>
            <a:r>
              <a:rPr lang="en-US" dirty="0"/>
              <a:t>of Farmers is a project of </a:t>
            </a:r>
            <a:r>
              <a:rPr lang="en-US" dirty="0" smtClean="0"/>
              <a:t>the Illinois </a:t>
            </a:r>
            <a:r>
              <a:rPr lang="en-US" dirty="0"/>
              <a:t>Stewardship Alliance.</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26</a:t>
            </a:fld>
            <a:endParaRPr lang="en-US" dirty="0"/>
          </a:p>
        </p:txBody>
      </p:sp>
    </p:spTree>
    <p:extLst>
      <p:ext uri="{BB962C8B-B14F-4D97-AF65-F5344CB8AC3E}">
        <p14:creationId xmlns:p14="http://schemas.microsoft.com/office/powerpoint/2010/main" val="2116988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provides the </a:t>
            </a:r>
            <a:r>
              <a:rPr lang="en-US" dirty="0" err="1" smtClean="0"/>
              <a:t>urls</a:t>
            </a:r>
            <a:r>
              <a:rPr lang="en-US" dirty="0" smtClean="0"/>
              <a:t> for finding a CSA.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27</a:t>
            </a:fld>
            <a:endParaRPr lang="en-US" dirty="0"/>
          </a:p>
        </p:txBody>
      </p:sp>
    </p:spTree>
    <p:extLst>
      <p:ext uri="{BB962C8B-B14F-4D97-AF65-F5344CB8AC3E}">
        <p14:creationId xmlns:p14="http://schemas.microsoft.com/office/powerpoint/2010/main" val="2997248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two slides provide information about CSAs, several that were shared in this presentation.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28</a:t>
            </a:fld>
            <a:endParaRPr lang="en-US" dirty="0"/>
          </a:p>
        </p:txBody>
      </p:sp>
    </p:spTree>
    <p:extLst>
      <p:ext uri="{BB962C8B-B14F-4D97-AF65-F5344CB8AC3E}">
        <p14:creationId xmlns:p14="http://schemas.microsoft.com/office/powerpoint/2010/main" val="42364914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29</a:t>
            </a:fld>
            <a:endParaRPr lang="en-US" dirty="0"/>
          </a:p>
        </p:txBody>
      </p:sp>
    </p:spTree>
    <p:extLst>
      <p:ext uri="{BB962C8B-B14F-4D97-AF65-F5344CB8AC3E}">
        <p14:creationId xmlns:p14="http://schemas.microsoft.com/office/powerpoint/2010/main" val="4236491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objectives for today will include learning about the history of CSAs as well as the various models and characteristics that</a:t>
            </a:r>
            <a:r>
              <a:rPr lang="en-US" baseline="0" dirty="0" smtClean="0"/>
              <a:t> define this direct farm marketing practice.  You will also learn about </a:t>
            </a:r>
            <a:r>
              <a:rPr lang="en-US" dirty="0" smtClean="0"/>
              <a:t>resources and organizations that provide CSA information and support. </a:t>
            </a:r>
          </a:p>
          <a:p>
            <a:r>
              <a:rPr lang="en-US" dirty="0" smtClean="0"/>
              <a:t>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a:t>
            </a:fld>
            <a:endParaRPr lang="en-US" dirty="0"/>
          </a:p>
        </p:txBody>
      </p:sp>
    </p:spTree>
    <p:extLst>
      <p:ext uri="{BB962C8B-B14F-4D97-AF65-F5344CB8AC3E}">
        <p14:creationId xmlns:p14="http://schemas.microsoft.com/office/powerpoint/2010/main" val="1429779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As a</a:t>
            </a:r>
            <a:r>
              <a:rPr lang="en-US" baseline="0" dirty="0" smtClean="0"/>
              <a:t> beginning grower, possibly considering pursuing operating a CSA, this presentation provided you with a brief history, some specifics about the models and characteristics that define CSAs, and organizations and resources that can</a:t>
            </a:r>
            <a:r>
              <a:rPr lang="en-US" dirty="0" smtClean="0"/>
              <a:t> provide needed assistance and support.</a:t>
            </a:r>
          </a:p>
          <a:p>
            <a:pPr defTabSz="931774">
              <a:defRPr/>
            </a:pPr>
            <a:endParaRPr lang="en-US" dirty="0"/>
          </a:p>
          <a:p>
            <a:pPr defTabSz="931774">
              <a:defRPr/>
            </a:pPr>
            <a:r>
              <a:rPr lang="en-US" dirty="0" smtClean="0"/>
              <a:t>The Local Harvest website shares some benefits for both farmers and consumers.  These include (read slide). </a:t>
            </a:r>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30</a:t>
            </a:fld>
            <a:endParaRPr lang="en-US" dirty="0"/>
          </a:p>
        </p:txBody>
      </p:sp>
    </p:spTree>
    <p:extLst>
      <p:ext uri="{BB962C8B-B14F-4D97-AF65-F5344CB8AC3E}">
        <p14:creationId xmlns:p14="http://schemas.microsoft.com/office/powerpoint/2010/main" val="1488833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In closing, I would like to share a quote from Steven McFadden, that captures the essence of CSA’s.</a:t>
            </a:r>
          </a:p>
          <a:p>
            <a:pPr defTabSz="931774">
              <a:defRPr/>
            </a:pPr>
            <a:endParaRPr lang="en-US" dirty="0"/>
          </a:p>
          <a:p>
            <a:pPr defTabSz="931774">
              <a:defRPr/>
            </a:pPr>
            <a:r>
              <a:rPr lang="en-US" dirty="0" smtClean="0"/>
              <a:t>Read slide. </a:t>
            </a:r>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31</a:t>
            </a:fld>
            <a:endParaRPr lang="en-US" dirty="0"/>
          </a:p>
        </p:txBody>
      </p:sp>
    </p:spTree>
    <p:extLst>
      <p:ext uri="{BB962C8B-B14F-4D97-AF65-F5344CB8AC3E}">
        <p14:creationId xmlns:p14="http://schemas.microsoft.com/office/powerpoint/2010/main" val="960719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32</a:t>
            </a:fld>
            <a:endParaRPr lang="en-US"/>
          </a:p>
        </p:txBody>
      </p:sp>
    </p:spTree>
    <p:extLst>
      <p:ext uri="{BB962C8B-B14F-4D97-AF65-F5344CB8AC3E}">
        <p14:creationId xmlns:p14="http://schemas.microsoft.com/office/powerpoint/2010/main" val="3449865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33</a:t>
            </a:fld>
            <a:endParaRPr lang="en-US"/>
          </a:p>
        </p:txBody>
      </p:sp>
    </p:spTree>
    <p:extLst>
      <p:ext uri="{BB962C8B-B14F-4D97-AF65-F5344CB8AC3E}">
        <p14:creationId xmlns:p14="http://schemas.microsoft.com/office/powerpoint/2010/main" val="1090439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r>
              <a:rPr lang="en-US" dirty="0" smtClean="0"/>
              <a:t>The topics that we will cover will include:</a:t>
            </a:r>
          </a:p>
          <a:p>
            <a:pPr>
              <a:lnSpc>
                <a:spcPct val="80000"/>
              </a:lnSpc>
            </a:pPr>
            <a:endParaRPr lang="en-US" dirty="0"/>
          </a:p>
          <a:p>
            <a:pPr marL="171450" indent="-171450">
              <a:buFont typeface="Wingdings" panose="05000000000000000000" pitchFamily="2" charset="2"/>
              <a:buChar char="ü"/>
            </a:pPr>
            <a:r>
              <a:rPr lang="en-US" dirty="0">
                <a:solidFill>
                  <a:srgbClr val="000000"/>
                </a:solidFill>
              </a:rPr>
              <a:t>What is Community Supported Agriculture (CSA)</a:t>
            </a:r>
          </a:p>
          <a:p>
            <a:pPr marL="171450" indent="-171450">
              <a:buFont typeface="Wingdings" panose="05000000000000000000" pitchFamily="2" charset="2"/>
              <a:buChar char="ü"/>
            </a:pPr>
            <a:r>
              <a:rPr lang="en-US" dirty="0">
                <a:solidFill>
                  <a:srgbClr val="000000"/>
                </a:solidFill>
              </a:rPr>
              <a:t>History of CSAs</a:t>
            </a:r>
          </a:p>
          <a:p>
            <a:pPr marL="171450" indent="-171450">
              <a:buFont typeface="Wingdings" panose="05000000000000000000" pitchFamily="2" charset="2"/>
              <a:buChar char="ü"/>
            </a:pPr>
            <a:r>
              <a:rPr lang="en-US" dirty="0">
                <a:solidFill>
                  <a:srgbClr val="000000"/>
                </a:solidFill>
              </a:rPr>
              <a:t>How CSAs work?</a:t>
            </a:r>
          </a:p>
          <a:p>
            <a:pPr marL="171450" indent="-171450">
              <a:buFont typeface="Wingdings" panose="05000000000000000000" pitchFamily="2" charset="2"/>
              <a:buChar char="ü"/>
            </a:pPr>
            <a:r>
              <a:rPr lang="en-US" dirty="0">
                <a:solidFill>
                  <a:srgbClr val="000000"/>
                </a:solidFill>
              </a:rPr>
              <a:t>Models and characteristics of CSAs</a:t>
            </a:r>
          </a:p>
          <a:p>
            <a:pPr marL="171450" indent="-171450">
              <a:buFont typeface="Wingdings" panose="05000000000000000000" pitchFamily="2" charset="2"/>
              <a:buChar char="ü"/>
            </a:pPr>
            <a:r>
              <a:rPr lang="en-US" dirty="0">
                <a:solidFill>
                  <a:srgbClr val="000000"/>
                </a:solidFill>
              </a:rPr>
              <a:t>Resources and organizations</a:t>
            </a:r>
            <a:endParaRPr lang="en-US" dirty="0"/>
          </a:p>
          <a:p>
            <a:pPr>
              <a:lnSpc>
                <a:spcPct val="80000"/>
              </a:lnSpc>
            </a:pPr>
            <a:endParaRPr lang="en-US" dirty="0" smtClean="0"/>
          </a:p>
        </p:txBody>
      </p:sp>
      <p:sp>
        <p:nvSpPr>
          <p:cNvPr id="4" name="Slide Number Placeholder 3"/>
          <p:cNvSpPr>
            <a:spLocks noGrp="1"/>
          </p:cNvSpPr>
          <p:nvPr>
            <p:ph type="sldNum" sz="quarter" idx="10"/>
          </p:nvPr>
        </p:nvSpPr>
        <p:spPr/>
        <p:txBody>
          <a:bodyPr/>
          <a:lstStyle/>
          <a:p>
            <a:fld id="{EC6EAC7D-5A89-47C2-8ABA-56C9C2DEF7A4}" type="slidenum">
              <a:rPr lang="en-US" smtClean="0"/>
              <a:pPr/>
              <a:t>4</a:t>
            </a:fld>
            <a:endParaRPr lang="en-US"/>
          </a:p>
        </p:txBody>
      </p:sp>
    </p:spTree>
    <p:extLst>
      <p:ext uri="{BB962C8B-B14F-4D97-AF65-F5344CB8AC3E}">
        <p14:creationId xmlns:p14="http://schemas.microsoft.com/office/powerpoint/2010/main" val="2507414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Community Supported Agriculture?  “Community </a:t>
            </a:r>
            <a:r>
              <a:rPr lang="en-US" dirty="0"/>
              <a:t>Supported Agriculture consists of a community of individuals who pledge support to a farm operation so that the farmland becomes, either legally or spiritually, the community's farm, with the growers and consumers providing mutual support and sharing the risks and benefits of food production.”</a:t>
            </a:r>
          </a:p>
          <a:p>
            <a:pPr lvl="1" algn="l"/>
            <a:endParaRPr lang="en-US" sz="1200"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a:t>
            </a:fld>
            <a:endParaRPr lang="en-US" dirty="0"/>
          </a:p>
        </p:txBody>
      </p:sp>
    </p:spTree>
    <p:extLst>
      <p:ext uri="{BB962C8B-B14F-4D97-AF65-F5344CB8AC3E}">
        <p14:creationId xmlns:p14="http://schemas.microsoft.com/office/powerpoint/2010/main" val="3108056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methods of operating a CSA are as varied as the farmers and communities were they are located although there are some common characteristics.  </a:t>
            </a:r>
            <a:r>
              <a:rPr lang="en-US" dirty="0"/>
              <a:t>These include: </a:t>
            </a:r>
            <a:r>
              <a:rPr lang="en-US" dirty="0" smtClean="0"/>
              <a:t>an emphasis </a:t>
            </a:r>
            <a:r>
              <a:rPr lang="en-US" dirty="0"/>
              <a:t>on community and/or local </a:t>
            </a:r>
            <a:r>
              <a:rPr lang="en-US" dirty="0" smtClean="0"/>
              <a:t>produce; shares or subscriptions </a:t>
            </a:r>
            <a:r>
              <a:rPr lang="en-US" dirty="0"/>
              <a:t>that are sold prior to the season’s </a:t>
            </a:r>
            <a:r>
              <a:rPr lang="en-US" dirty="0" smtClean="0"/>
              <a:t>beginning and weekly </a:t>
            </a:r>
            <a:r>
              <a:rPr lang="en-US" dirty="0"/>
              <a:t>deliveries to </a:t>
            </a:r>
            <a:r>
              <a:rPr lang="en-US" dirty="0" smtClean="0"/>
              <a:t>members or subscribers.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6</a:t>
            </a:fld>
            <a:endParaRPr lang="en-US" dirty="0"/>
          </a:p>
        </p:txBody>
      </p:sp>
    </p:spTree>
    <p:extLst>
      <p:ext uri="{BB962C8B-B14F-4D97-AF65-F5344CB8AC3E}">
        <p14:creationId xmlns:p14="http://schemas.microsoft.com/office/powerpoint/2010/main" val="2411063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182" y="4415790"/>
            <a:ext cx="5505450" cy="4499610"/>
          </a:xfrm>
        </p:spPr>
        <p:txBody>
          <a:bodyPr/>
          <a:lstStyle/>
          <a:p>
            <a:r>
              <a:rPr lang="en-US" sz="1000" dirty="0" smtClean="0"/>
              <a:t>Let’s step back and briefly discuss  the history of CSAs.  The information that I will share comes from an excellent article, </a:t>
            </a:r>
            <a:r>
              <a:rPr lang="en-US" sz="1000" i="1" dirty="0" smtClean="0"/>
              <a:t>The History of Community Supported Agriculture</a:t>
            </a:r>
            <a:r>
              <a:rPr lang="en-US" sz="1000" dirty="0"/>
              <a:t> </a:t>
            </a:r>
            <a:r>
              <a:rPr lang="en-US" sz="1000" dirty="0" smtClean="0"/>
              <a:t>written by Steven McFadden. </a:t>
            </a:r>
          </a:p>
          <a:p>
            <a:endParaRPr lang="en-US" sz="1000" dirty="0"/>
          </a:p>
          <a:p>
            <a:r>
              <a:rPr lang="en-US" sz="1000" dirty="0" smtClean="0"/>
              <a:t>The </a:t>
            </a:r>
            <a:r>
              <a:rPr lang="en-US" sz="1000" dirty="0"/>
              <a:t>CSA movement started in the United States in 1986.  The ideas that informed the first two American CSAs were articulated in the 1920s by Austrian philosopher Rudolf Steiner (1861-1925), and then actively cultivated in post- WW II Europe in the 1950s, 1960s, and 1970s. The ideas crossed the Atlantic and came to life in a new form, CSA, simultaneously but independently in 1986 at both Indian Line Farm in South </a:t>
            </a:r>
            <a:r>
              <a:rPr lang="en-US" sz="1000" dirty="0" err="1"/>
              <a:t>Egremont</a:t>
            </a:r>
            <a:r>
              <a:rPr lang="en-US" sz="1000" dirty="0"/>
              <a:t>, Massachusetts and Temple-Wilton Community Farm in Wilton, New Hampshire. </a:t>
            </a:r>
          </a:p>
          <a:p>
            <a:endParaRPr lang="en-US" sz="1000" dirty="0" smtClean="0"/>
          </a:p>
          <a:p>
            <a:r>
              <a:rPr lang="en-US" sz="1000" dirty="0" smtClean="0"/>
              <a:t>Robyn </a:t>
            </a:r>
            <a:r>
              <a:rPr lang="en-US" sz="1000" dirty="0"/>
              <a:t>Van </a:t>
            </a:r>
            <a:r>
              <a:rPr lang="en-US" sz="1000" dirty="0" err="1"/>
              <a:t>En</a:t>
            </a:r>
            <a:r>
              <a:rPr lang="en-US" sz="1000" dirty="0"/>
              <a:t>, was the co-founder and original owner of Indian Line Farm and is widely recognized as one of the true pioneers of the CSA movement.  In the fall of 1985, the group undertook a project with an apple orchard distributing apples, as well as cider, hard cider and vinegar.  The core group then started the CSA Garden at Great Barrington (an unincorporated association managed on behalf of all shareholders, with Susan Witt, John Root, Jr., Van </a:t>
            </a:r>
            <a:r>
              <a:rPr lang="en-US" sz="1000" dirty="0" err="1"/>
              <a:t>En</a:t>
            </a:r>
            <a:r>
              <a:rPr lang="en-US" sz="1000" dirty="0"/>
              <a:t> and Jan Vander </a:t>
            </a:r>
            <a:r>
              <a:rPr lang="en-US" sz="1000" dirty="0" err="1"/>
              <a:t>Tuin</a:t>
            </a:r>
            <a:r>
              <a:rPr lang="en-US" sz="1000" dirty="0"/>
              <a:t> acting as principals. The association entered into a three-year lease with Van </a:t>
            </a:r>
            <a:r>
              <a:rPr lang="en-US" sz="1000" dirty="0" err="1"/>
              <a:t>En</a:t>
            </a:r>
            <a:r>
              <a:rPr lang="en-US" sz="1000" dirty="0"/>
              <a:t> to use land at Indian Line Farm for a garden starting in 1986. </a:t>
            </a:r>
          </a:p>
          <a:p>
            <a:endParaRPr lang="en-US" sz="1000" dirty="0" smtClean="0"/>
          </a:p>
          <a:p>
            <a:r>
              <a:rPr lang="en-US" sz="1000" dirty="0" smtClean="0"/>
              <a:t>Robyn </a:t>
            </a:r>
            <a:r>
              <a:rPr lang="en-US" sz="1000" dirty="0"/>
              <a:t>went on to write the pamphlet </a:t>
            </a:r>
            <a:r>
              <a:rPr lang="en-US" sz="1000" i="1" dirty="0"/>
              <a:t>"Basic Formula to Create Community Supported Agriculture,"</a:t>
            </a:r>
            <a:r>
              <a:rPr lang="en-US" sz="1000" dirty="0"/>
              <a:t> to produce a video "It’s not just About Vegetables," and in 1992 to found CSA North America (CSANA), a nonprofit clearinghouse to support CSA development.</a:t>
            </a:r>
          </a:p>
          <a:p>
            <a:endParaRPr lang="en-US" sz="1000" dirty="0" smtClean="0"/>
          </a:p>
          <a:p>
            <a:r>
              <a:rPr lang="en-US" sz="1000" dirty="0" smtClean="0"/>
              <a:t>In </a:t>
            </a:r>
            <a:r>
              <a:rPr lang="en-US" sz="1000" dirty="0"/>
              <a:t>1997 at age 49, Robyn died of an asthma attack. Her contributions were later recognized in the naming of a national clearinghouse of information, the Robyn Van </a:t>
            </a:r>
            <a:r>
              <a:rPr lang="en-US" sz="1000" dirty="0" err="1"/>
              <a:t>En</a:t>
            </a:r>
            <a:r>
              <a:rPr lang="en-US" sz="1000" dirty="0"/>
              <a:t> Center for CSA </a:t>
            </a:r>
            <a:r>
              <a:rPr lang="en-US" sz="1000" dirty="0" smtClean="0"/>
              <a:t>Resources. After </a:t>
            </a:r>
            <a:r>
              <a:rPr lang="en-US" sz="1000" dirty="0"/>
              <a:t>Van </a:t>
            </a:r>
            <a:r>
              <a:rPr lang="en-US" sz="1000" dirty="0" err="1"/>
              <a:t>En’s</a:t>
            </a:r>
            <a:r>
              <a:rPr lang="en-US" sz="1000" dirty="0"/>
              <a:t> death, her son was forced to sell the farm. The farmers who had been working the </a:t>
            </a:r>
            <a:r>
              <a:rPr lang="en-US" sz="1000" dirty="0" smtClean="0"/>
              <a:t>land, </a:t>
            </a:r>
            <a:r>
              <a:rPr lang="en-US" sz="1000" dirty="0"/>
              <a:t>by Elizabeth Keen and Alexander </a:t>
            </a:r>
            <a:r>
              <a:rPr lang="en-US" sz="1000" dirty="0" smtClean="0"/>
              <a:t>Thorp, could </a:t>
            </a:r>
            <a:r>
              <a:rPr lang="en-US" sz="1000" dirty="0"/>
              <a:t>not afford to buy it. But with the help of the Schumacher Society, they partnered with a community land trust and The Nature Conservancy to buy Indian Line Farm in 1999. </a:t>
            </a:r>
            <a:r>
              <a:rPr lang="en-US" sz="1000" dirty="0" smtClean="0"/>
              <a:t> They are still operating the farm today.</a:t>
            </a:r>
            <a:endParaRPr lang="en-US" sz="1000"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7</a:t>
            </a:fld>
            <a:endParaRPr lang="en-US" dirty="0"/>
          </a:p>
        </p:txBody>
      </p:sp>
    </p:spTree>
    <p:extLst>
      <p:ext uri="{BB962C8B-B14F-4D97-AF65-F5344CB8AC3E}">
        <p14:creationId xmlns:p14="http://schemas.microsoft.com/office/powerpoint/2010/main" val="4292096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 Temple-Wilton Community Farm started about 80 miles to the northeast in New Hampshire the same year that the CSA Garden at Great Barrington started in Massachusetts.  </a:t>
            </a:r>
          </a:p>
          <a:p>
            <a:endParaRPr lang="en-US" sz="1100" dirty="0"/>
          </a:p>
          <a:p>
            <a:r>
              <a:rPr lang="en-US" sz="1100" dirty="0" smtClean="0"/>
              <a:t>The  farm began with a series of conversations between the founders Anthony Graham, </a:t>
            </a:r>
            <a:r>
              <a:rPr lang="en-US" sz="1100" dirty="0" err="1" smtClean="0"/>
              <a:t>Trauger</a:t>
            </a:r>
            <a:r>
              <a:rPr lang="en-US" sz="1100" dirty="0" smtClean="0"/>
              <a:t> Groh, </a:t>
            </a:r>
            <a:r>
              <a:rPr lang="en-US" sz="1100" dirty="0"/>
              <a:t>and </a:t>
            </a:r>
            <a:r>
              <a:rPr lang="en-US" sz="1100" dirty="0" smtClean="0"/>
              <a:t>Lincoln Geiger</a:t>
            </a:r>
            <a:r>
              <a:rPr lang="en-US" sz="1100" dirty="0"/>
              <a:t> </a:t>
            </a:r>
            <a:r>
              <a:rPr lang="en-US" sz="1100" dirty="0" smtClean="0"/>
              <a:t>and others in the community in the fall of 1985.  The principals, Graham, Groh, and Geiger, met with the  folk in the CSA Garden at Great Barrington.  They too began </a:t>
            </a:r>
            <a:r>
              <a:rPr lang="en-US" sz="1100" dirty="0"/>
              <a:t>their first full season in 1986. </a:t>
            </a:r>
            <a:endParaRPr lang="en-US" sz="1100" dirty="0" smtClean="0"/>
          </a:p>
          <a:p>
            <a:endParaRPr lang="en-US" sz="1100" dirty="0"/>
          </a:p>
          <a:p>
            <a:r>
              <a:rPr lang="en-US" sz="1100" dirty="0" smtClean="0"/>
              <a:t>The overall philosophy of the farm evolved from some of Rudolf Steiner’s ideas and is a unique model.  They </a:t>
            </a:r>
            <a:r>
              <a:rPr lang="en-US" dirty="0" smtClean="0"/>
              <a:t>decided </a:t>
            </a:r>
            <a:r>
              <a:rPr lang="en-US" dirty="0"/>
              <a:t>to sever the direct relationship between the money needed to operate the farm and the produce that comes through the bounty of nature. In order to do this </a:t>
            </a:r>
            <a:r>
              <a:rPr lang="en-US" dirty="0" smtClean="0"/>
              <a:t>they ask the </a:t>
            </a:r>
            <a:r>
              <a:rPr lang="en-US" dirty="0"/>
              <a:t>whole membership to meet the proposed budget by having each family pledge to contribute as much as they </a:t>
            </a:r>
            <a:r>
              <a:rPr lang="en-US" dirty="0" smtClean="0"/>
              <a:t>can </a:t>
            </a:r>
            <a:r>
              <a:rPr lang="en-US" dirty="0"/>
              <a:t>manage. The farmers </a:t>
            </a:r>
            <a:r>
              <a:rPr lang="en-US" dirty="0" smtClean="0"/>
              <a:t>then </a:t>
            </a:r>
            <a:r>
              <a:rPr lang="en-US" dirty="0"/>
              <a:t>set out the produce so that members could take what they needed rather than taking a specific portion of the harvest</a:t>
            </a:r>
            <a:r>
              <a:rPr lang="en-US" dirty="0" smtClean="0"/>
              <a:t>.</a:t>
            </a:r>
          </a:p>
          <a:p>
            <a:endParaRPr lang="en-US" dirty="0"/>
          </a:p>
          <a:p>
            <a:r>
              <a:rPr lang="en-US" dirty="0" smtClean="0"/>
              <a:t>The farm is still operating today.</a:t>
            </a:r>
            <a:endParaRPr lang="en-US" dirty="0"/>
          </a:p>
          <a:p>
            <a:endParaRPr lang="en-US" dirty="0" smtClean="0"/>
          </a:p>
        </p:txBody>
      </p:sp>
      <p:sp>
        <p:nvSpPr>
          <p:cNvPr id="4" name="Slide Number Placeholder 3"/>
          <p:cNvSpPr>
            <a:spLocks noGrp="1"/>
          </p:cNvSpPr>
          <p:nvPr>
            <p:ph type="sldNum" sz="quarter" idx="10"/>
          </p:nvPr>
        </p:nvSpPr>
        <p:spPr/>
        <p:txBody>
          <a:bodyPr/>
          <a:lstStyle/>
          <a:p>
            <a:fld id="{75693FD4-8F83-4EF7-AC3F-0DC0388986B0}" type="slidenum">
              <a:rPr lang="en-US" smtClean="0"/>
              <a:pPr/>
              <a:t>8</a:t>
            </a:fld>
            <a:endParaRPr lang="en-US" dirty="0"/>
          </a:p>
        </p:txBody>
      </p:sp>
    </p:spTree>
    <p:extLst>
      <p:ext uri="{BB962C8B-B14F-4D97-AF65-F5344CB8AC3E}">
        <p14:creationId xmlns:p14="http://schemas.microsoft.com/office/powerpoint/2010/main" val="1103886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move now to learning more about how CSAs work.</a:t>
            </a:r>
          </a:p>
          <a:p>
            <a:endParaRPr lang="en-US" dirty="0"/>
          </a:p>
          <a:p>
            <a:r>
              <a:rPr lang="en-US" dirty="0" smtClean="0"/>
              <a:t>Community </a:t>
            </a:r>
            <a:r>
              <a:rPr lang="en-US" dirty="0"/>
              <a:t>Supported Agriculture </a:t>
            </a:r>
            <a:r>
              <a:rPr lang="en-US" dirty="0" smtClean="0"/>
              <a:t>consists of individuals (members or “share-holders” pledging support (in advance) covering the </a:t>
            </a:r>
            <a:r>
              <a:rPr lang="en-US" dirty="0"/>
              <a:t>anticipated costs of the farm operation and farmer's salary. </a:t>
            </a:r>
            <a:r>
              <a:rPr lang="en-US" dirty="0" smtClean="0"/>
              <a:t> In </a:t>
            </a:r>
            <a:r>
              <a:rPr lang="en-US" dirty="0"/>
              <a:t>return, they receive shares in the farm's bounty throughout the growing season, as well as satisfaction gained from reconnecting to the land and participating directly in food production. Members also share in the risks of farming, including poor harvests due to unfavorable weather or pests. By direct sales to community members, who have provided the farmer with working capital in advance, growers receive better prices for their crops, gain some financial security, and are relieved of much of the burden of marketing</a:t>
            </a:r>
            <a:r>
              <a:rPr lang="en-US" dirty="0" smtClean="0"/>
              <a:t>.</a:t>
            </a:r>
            <a:endParaRPr lang="en-US" dirty="0"/>
          </a:p>
          <a:p>
            <a:r>
              <a:rPr lang="en-US" dirty="0">
                <a:hlinkClick r:id="rId3"/>
              </a:rPr>
              <a:t>http://</a:t>
            </a:r>
            <a:r>
              <a:rPr lang="en-US" dirty="0" smtClean="0">
                <a:hlinkClick r:id="rId3"/>
              </a:rPr>
              <a:t>www.nal.usda.gov/afsic/pubs/csa/csa.shtml</a:t>
            </a:r>
            <a:r>
              <a:rPr lang="en-US" dirty="0" smtClean="0"/>
              <a:t> </a:t>
            </a:r>
            <a:endParaRPr lang="en-US" dirty="0"/>
          </a:p>
          <a:p>
            <a:r>
              <a:rPr lang="en-US" dirty="0"/>
              <a:t>	</a:t>
            </a:r>
          </a:p>
        </p:txBody>
      </p:sp>
      <p:sp>
        <p:nvSpPr>
          <p:cNvPr id="4" name="Slide Number Placeholder 3"/>
          <p:cNvSpPr>
            <a:spLocks noGrp="1"/>
          </p:cNvSpPr>
          <p:nvPr>
            <p:ph type="sldNum" sz="quarter" idx="10"/>
          </p:nvPr>
        </p:nvSpPr>
        <p:spPr/>
        <p:txBody>
          <a:bodyPr/>
          <a:lstStyle/>
          <a:p>
            <a:fld id="{75693FD4-8F83-4EF7-AC3F-0DC0388986B0}" type="slidenum">
              <a:rPr lang="en-US" smtClean="0"/>
              <a:pPr/>
              <a:t>9</a:t>
            </a:fld>
            <a:endParaRPr lang="en-US" dirty="0"/>
          </a:p>
        </p:txBody>
      </p:sp>
    </p:spTree>
    <p:extLst>
      <p:ext uri="{BB962C8B-B14F-4D97-AF65-F5344CB8AC3E}">
        <p14:creationId xmlns:p14="http://schemas.microsoft.com/office/powerpoint/2010/main" val="41653879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1"/>
          <p:cNvSpPr>
            <a:spLocks noGrp="1"/>
          </p:cNvSpPr>
          <p:nvPr>
            <p:ph type="ctrTitle" hasCustomPrompt="1"/>
          </p:nvPr>
        </p:nvSpPr>
        <p:spPr>
          <a:xfrm>
            <a:off x="2590800" y="2286000"/>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smtClean="0"/>
              <a:t>Company Logo</a:t>
            </a:r>
            <a:endParaRPr lang="en-US" dirty="0"/>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6768353" y="5109883"/>
            <a:ext cx="1938461" cy="1371600"/>
          </a:xfrm>
          <a:prstGeom prst="rect">
            <a:avLst/>
          </a:prstGeom>
        </p:spPr>
      </p:pic>
      <p:sp>
        <p:nvSpPr>
          <p:cNvPr id="11" name="Date Placeholder 10"/>
          <p:cNvSpPr>
            <a:spLocks noGrp="1"/>
          </p:cNvSpPr>
          <p:nvPr>
            <p:ph type="dt" sz="half" idx="14"/>
          </p:nvPr>
        </p:nvSpPr>
        <p:spPr/>
        <p:txBody>
          <a:bodyPr/>
          <a:lstStyle/>
          <a:p>
            <a:endParaRPr lang="en-US" dirty="0"/>
          </a:p>
        </p:txBody>
      </p:sp>
      <p:sp>
        <p:nvSpPr>
          <p:cNvPr id="12" name="Footer Placeholder 11"/>
          <p:cNvSpPr>
            <a:spLocks noGrp="1"/>
          </p:cNvSpPr>
          <p:nvPr>
            <p:ph type="ftr" sz="quarter" idx="15"/>
          </p:nvPr>
        </p:nvSpPr>
        <p:spPr/>
        <p:txBody>
          <a:bodyPr/>
          <a:lstStyle>
            <a:lvl1pPr>
              <a:defRPr b="1">
                <a:solidFill>
                  <a:schemeClr val="accent3">
                    <a:lumMod val="75000"/>
                  </a:schemeClr>
                </a:solidFill>
              </a:defRPr>
            </a:lvl1pPr>
          </a:lstStyle>
          <a:p>
            <a:r>
              <a:rPr lang="en-US" dirty="0" smtClean="0"/>
              <a:t>newillinoisfarmers.org</a:t>
            </a:r>
            <a:endParaRPr lang="en-US" dirty="0"/>
          </a:p>
        </p:txBody>
      </p:sp>
      <p:sp>
        <p:nvSpPr>
          <p:cNvPr id="13" name="Slide Number Placeholder 12"/>
          <p:cNvSpPr>
            <a:spLocks noGrp="1"/>
          </p:cNvSpPr>
          <p:nvPr>
            <p:ph type="sldNum" sz="quarter" idx="16"/>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ackground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757B281C-5159-4971-8228-52B9A72E9ED2}" type="datetimeFigureOut">
              <a:rPr lang="en-US" smtClean="0"/>
              <a:pPr/>
              <a:t>5/9/2016</a:t>
            </a:fld>
            <a:endParaRPr lang="en-US" dirty="0"/>
          </a:p>
        </p:txBody>
      </p:sp>
      <p:sp>
        <p:nvSpPr>
          <p:cNvPr id="4" name="Footer Placeholder 4"/>
          <p:cNvSpPr>
            <a:spLocks noGrp="1"/>
          </p:cNvSpPr>
          <p:nvPr>
            <p:ph type="ftr" sz="quarter" idx="11"/>
          </p:nvPr>
        </p:nvSpPr>
        <p:spPr>
          <a:xfrm>
            <a:off x="3352800" y="6356350"/>
            <a:ext cx="2895600" cy="365125"/>
          </a:xfrm>
        </p:spPr>
        <p:txBody>
          <a:bodyPr/>
          <a:lstStyle/>
          <a:p>
            <a:endParaRPr lang="en-US" dirty="0"/>
          </a:p>
        </p:txBody>
      </p:sp>
      <p:sp>
        <p:nvSpPr>
          <p:cNvPr id="5"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3161049" y="-3176815"/>
            <a:ext cx="2819400" cy="9173031"/>
          </a:xfrm>
          <a:prstGeom prst="rect">
            <a:avLst/>
          </a:prstGeom>
        </p:spPr>
      </p:pic>
      <p:sp>
        <p:nvSpPr>
          <p:cNvPr id="2" name="Title 1"/>
          <p:cNvSpPr>
            <a:spLocks noGrp="1"/>
          </p:cNvSpPr>
          <p:nvPr>
            <p:ph type="title" hasCustomPrompt="1"/>
          </p:nvPr>
        </p:nvSpPr>
        <p:spPr>
          <a:xfrm>
            <a:off x="4572000" y="3048000"/>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Placeholder 1"/>
          <p:cNvSpPr>
            <a:spLocks noGrp="1"/>
          </p:cNvSpPr>
          <p:nvPr>
            <p:ph type="title"/>
          </p:nvPr>
        </p:nvSpPr>
        <p:spPr>
          <a:xfrm>
            <a:off x="762000" y="274638"/>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620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newillinoisfarmers.org</a:t>
            </a:r>
            <a:endParaRPr lang="en-US" dirty="0"/>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6E5A2-EC83-451F-A719-9AC1370DD5CF}" type="slidenum">
              <a:rPr lang="en-US" smtClean="0"/>
              <a:pPr/>
              <a:t>‹#›</a:t>
            </a:fld>
            <a:endParaRPr lang="en-US" dirty="0"/>
          </a:p>
        </p:txBody>
      </p:sp>
      <p:pic>
        <p:nvPicPr>
          <p:cNvPr id="8" name="Picture 7"/>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52400" y="-109183"/>
            <a:ext cx="818707" cy="7083189"/>
          </a:xfrm>
          <a:prstGeom prst="rect">
            <a:avLst/>
          </a:prstGeom>
        </p:spPr>
      </p:pic>
      <p:pic>
        <p:nvPicPr>
          <p:cNvPr id="9" name="Picture 8"/>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7635622" y="5833887"/>
            <a:ext cx="1259660" cy="891300"/>
          </a:xfrm>
          <a:prstGeom prst="rect">
            <a:avLst/>
          </a:prstGeom>
        </p:spPr>
      </p:pic>
      <p:pic>
        <p:nvPicPr>
          <p:cNvPr id="11" name="Picture 10"/>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6629400" y="5833887"/>
            <a:ext cx="826744" cy="93370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 id="2147483654" r:id="rId10"/>
    <p:sldLayoutId id="2147483655" r:id="rId11"/>
    <p:sldLayoutId id="2147483663" r:id="rId12"/>
  </p:sldLayoutIdLst>
  <p:transition spd="slow">
    <p:wipe dir="d"/>
  </p:transition>
  <p:timing>
    <p:tnLst>
      <p:par>
        <p:cTn id="1" dur="indefinite" restart="never" nodeType="tmRoot"/>
      </p:par>
    </p:tnLst>
  </p:timing>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m4a"/><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2.png"/><Relationship Id="rId5" Type="http://schemas.openxmlformats.org/officeDocument/2006/relationships/hyperlink" Target="http://growingsmallfarms.ces.ncsu.edu/growingsmallfarms-csaguide/"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2.png"/><Relationship Id="rId5" Type="http://schemas.openxmlformats.org/officeDocument/2006/relationships/hyperlink" Target="http://www.uky.edu/Ag/CCD/marketing/csa.pdf"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2.png"/><Relationship Id="rId5" Type="http://schemas.openxmlformats.org/officeDocument/2006/relationships/image" Target="../media/image18.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hyperlink" Target="http://sustainableflatbush.org/2009/03/03/flatbush-farm-share-csa/" TargetMode="External"/><Relationship Id="rId5" Type="http://schemas.openxmlformats.org/officeDocument/2006/relationships/image" Target="../media/image19.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hyperlink" Target="http://redtri.com/chicago/farm-fresh-5-csas-to-try-now/" TargetMode="External"/><Relationship Id="rId5" Type="http://schemas.openxmlformats.org/officeDocument/2006/relationships/image" Target="../media/image20.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hyperlink" Target="http://www.uky.edu/Ag/CCD/marketing/csa.pdf" TargetMode="External"/><Relationship Id="rId5" Type="http://schemas.openxmlformats.org/officeDocument/2006/relationships/image" Target="../media/image21.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2.png"/><Relationship Id="rId5" Type="http://schemas.openxmlformats.org/officeDocument/2006/relationships/hyperlink" Target="http://www.uky.edu/Ag/CCD/marketing/csa.pdf"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4.xml"/><Relationship Id="rId7" Type="http://schemas.openxmlformats.org/officeDocument/2006/relationships/hyperlink" Target="https://farmcommons.org/put-your-csa-strong-legal-footing-0" TargetMode="Externa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hyperlink" Target="https://farmcommons.org/resources/model-csa-member-agreement" TargetMode="External"/><Relationship Id="rId5" Type="http://schemas.openxmlformats.org/officeDocument/2006/relationships/image" Target="../media/image22.jpeg"/><Relationship Id="rId10" Type="http://schemas.openxmlformats.org/officeDocument/2006/relationships/image" Target="../media/image12.png"/><Relationship Id="rId4" Type="http://schemas.openxmlformats.org/officeDocument/2006/relationships/notesSlide" Target="../notesSlides/notesSlide17.xml"/><Relationship Id="rId9" Type="http://schemas.openxmlformats.org/officeDocument/2006/relationships/hyperlink" Target="http://pixshark.com/contact.html"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hyperlink" Target="http://myzone.com/ticket-payment-plan" TargetMode="External"/><Relationship Id="rId5" Type="http://schemas.openxmlformats.org/officeDocument/2006/relationships/image" Target="../media/image24.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hyperlink" Target="http://chicagopatchworkfarms.com/csa/waiting-list-sign-up/" TargetMode="External"/><Relationship Id="rId5" Type="http://schemas.openxmlformats.org/officeDocument/2006/relationships/image" Target="../media/image2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5.xml"/><Relationship Id="rId7" Type="http://schemas.openxmlformats.org/officeDocument/2006/relationships/notesSlide" Target="../notesSlides/notesSlide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5" Type="http://schemas.openxmlformats.org/officeDocument/2006/relationships/audio" Target="../media/media2.wav"/><Relationship Id="rId4" Type="http://schemas.microsoft.com/office/2007/relationships/media" Target="../media/media2.wav"/><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www.uky.edu/Ag/CCD/marketing/csa.pdf" TargetMode="Externa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12.png"/><Relationship Id="rId5" Type="http://schemas.openxmlformats.org/officeDocument/2006/relationships/image" Target="../media/image26.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hyperlink" Target="http://thelandconnection.org/farmers/social-media-marketing-resources/" TargetMode="External"/><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hyperlink" Target="http://thelandconnection.org/farmers/marketing-workshops-and-resources/social-media-starter-kit-information" TargetMode="External"/><Relationship Id="rId5" Type="http://schemas.openxmlformats.org/officeDocument/2006/relationships/image" Target="../media/image27.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12.png"/><Relationship Id="rId5" Type="http://schemas.openxmlformats.org/officeDocument/2006/relationships/image" Target="../media/image28.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29.jpg"/><Relationship Id="rId5" Type="http://schemas.openxmlformats.org/officeDocument/2006/relationships/hyperlink" Target="http://www2.wilson.edu/CsaSearch/"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hyperlink" Target="http://www.memberassembler.com/hub" TargetMode="External"/><Relationship Id="rId5" Type="http://schemas.openxmlformats.org/officeDocument/2006/relationships/image" Target="../media/image30.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4.xml"/><Relationship Id="rId7" Type="http://schemas.openxmlformats.org/officeDocument/2006/relationships/hyperlink" Target="http://www.localharvest.org/csa" TargetMode="Externa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hyperlink" Target="http://www.buyfreshbuylocalcentralillinois.org/" TargetMode="External"/><Relationship Id="rId5" Type="http://schemas.openxmlformats.org/officeDocument/2006/relationships/image" Target="../media/image31.jpeg"/><Relationship Id="rId4" Type="http://schemas.openxmlformats.org/officeDocument/2006/relationships/notesSlide" Target="../notesSlides/notesSlide25.xml"/><Relationship Id="rId9"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hyperlink" Target="https://boftccc.wildapricot.org/" TargetMode="External"/><Relationship Id="rId5" Type="http://schemas.openxmlformats.org/officeDocument/2006/relationships/image" Target="../media/image3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hyperlink" Target="http://www2.wilson.edu/CsaSearch/" TargetMode="External"/><Relationship Id="rId3" Type="http://schemas.openxmlformats.org/officeDocument/2006/relationships/slideLayout" Target="../slideLayouts/slideLayout3.xml"/><Relationship Id="rId7" Type="http://schemas.openxmlformats.org/officeDocument/2006/relationships/hyperlink" Target="http://www.localharvest.org/csa/" TargetMode="Externa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hyperlink" Target="http://www.buyfreshbuylocalcentralillinois.org/" TargetMode="External"/><Relationship Id="rId5" Type="http://schemas.openxmlformats.org/officeDocument/2006/relationships/hyperlink" Target="https://boftccc.wildapricot.org/CSA-Directory" TargetMode="External"/><Relationship Id="rId4" Type="http://schemas.openxmlformats.org/officeDocument/2006/relationships/notesSlide" Target="../notesSlides/notesSlide27.xml"/><Relationship Id="rId9" Type="http://schemas.openxmlformats.org/officeDocument/2006/relationships/image" Target="../media/image12.png"/></Relationships>
</file>

<file path=ppt/slides/_rels/slide28.xml.rels><?xml version="1.0" encoding="UTF-8" standalone="yes"?>
<Relationships xmlns="http://schemas.openxmlformats.org/package/2006/relationships"><Relationship Id="rId8" Type="http://schemas.openxmlformats.org/officeDocument/2006/relationships/hyperlink" Target="http://www.nal.usda.gov/afsic/pubs/csa/csa.shtml" TargetMode="External"/><Relationship Id="rId3" Type="http://schemas.openxmlformats.org/officeDocument/2006/relationships/slideLayout" Target="../slideLayouts/slideLayout3.xml"/><Relationship Id="rId7" Type="http://schemas.openxmlformats.org/officeDocument/2006/relationships/hyperlink" Target="http://www.nal.usda.gov/afsic/csa" TargetMode="Externa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hyperlink" Target="http://www.localharvest.org/csa/" TargetMode="External"/><Relationship Id="rId5" Type="http://schemas.openxmlformats.org/officeDocument/2006/relationships/hyperlink" Target="https://attra.ncat.org/attra-pub/summaries/summary.php?pub=262" TargetMode="External"/><Relationship Id="rId4" Type="http://schemas.openxmlformats.org/officeDocument/2006/relationships/notesSlide" Target="../notesSlides/notesSlide28.xml"/><Relationship Id="rId9"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hyperlink" Target="http://www.uky.edu/Ag/CCD/marketing/csa.pdf"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hyperlink" Target="http://www.chelseagreen.com/sharingtheharvest2" TargetMode="External"/><Relationship Id="rId5" Type="http://schemas.openxmlformats.org/officeDocument/2006/relationships/hyperlink" Target="http://www.wilson.edu/about-wilson-college/fulton/robyn-van-en-center/index.aspx" TargetMode="External"/><Relationship Id="rId4" Type="http://schemas.openxmlformats.org/officeDocument/2006/relationships/hyperlink" Target="http://www.sare.org/Learning-Center/Project-Products/Northeast-SARE-Project-Products/Local-Harvest"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29.wav"/><Relationship Id="rId7" Type="http://schemas.openxmlformats.org/officeDocument/2006/relationships/hyperlink" Target="http://www.localharvest.org/csa/" TargetMode="Externa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30.xml"/><Relationship Id="rId5" Type="http://schemas.openxmlformats.org/officeDocument/2006/relationships/slideLayout" Target="../slideLayouts/slideLayout5.xml"/><Relationship Id="rId4" Type="http://schemas.openxmlformats.org/officeDocument/2006/relationships/audio" Target="../media/media29.wav"/></Relationships>
</file>

<file path=ppt/slides/_rels/slide31.xml.rels><?xml version="1.0" encoding="UTF-8" standalone="yes"?>
<Relationships xmlns="http://schemas.openxmlformats.org/package/2006/relationships"><Relationship Id="rId8" Type="http://schemas.openxmlformats.org/officeDocument/2006/relationships/hyperlink" Target="http://www.chiron-communications.com/" TargetMode="External"/><Relationship Id="rId3" Type="http://schemas.microsoft.com/office/2007/relationships/media" Target="../media/media30.wav"/><Relationship Id="rId7" Type="http://schemas.openxmlformats.org/officeDocument/2006/relationships/hyperlink" Target="http://www.newfarm.org/features/0204/csa2/part2.shtml" TargetMode="Externa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notesSlide" Target="../notesSlides/notesSlide31.xml"/><Relationship Id="rId5" Type="http://schemas.openxmlformats.org/officeDocument/2006/relationships/slideLayout" Target="../slideLayouts/slideLayout11.xml"/><Relationship Id="rId4" Type="http://schemas.openxmlformats.org/officeDocument/2006/relationships/audio" Target="../media/media30.wav"/><Relationship Id="rId9"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hyperlink" Target="mailto:weinzier@illinois.edu" TargetMode="Externa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hyperlink" Target="mailto:cvnghgrn@illinois.edu" TargetMode="External"/><Relationship Id="rId5" Type="http://schemas.openxmlformats.org/officeDocument/2006/relationships/notesSlide" Target="../notesSlides/notesSlide32.xml"/><Relationship Id="rId4"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31.m4a"/><Relationship Id="rId7" Type="http://schemas.openxmlformats.org/officeDocument/2006/relationships/image" Target="../media/image10.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33.xml"/><Relationship Id="rId5" Type="http://schemas.openxmlformats.org/officeDocument/2006/relationships/slideLayout" Target="../slideLayouts/slideLayout3.xml"/><Relationship Id="rId10" Type="http://schemas.openxmlformats.org/officeDocument/2006/relationships/image" Target="../media/image11.png"/><Relationship Id="rId4" Type="http://schemas.openxmlformats.org/officeDocument/2006/relationships/audio" Target="../media/media31.m4a"/><Relationship Id="rId9" Type="http://schemas.openxmlformats.org/officeDocument/2006/relationships/hyperlink" Target="http://www.start2farm.gov/"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8.xml"/><Relationship Id="rId7" Type="http://schemas.openxmlformats.org/officeDocument/2006/relationships/notesSlide" Target="../notesSlides/notesSlide4.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3.xml"/><Relationship Id="rId5" Type="http://schemas.openxmlformats.org/officeDocument/2006/relationships/audio" Target="../media/media4.wav"/><Relationship Id="rId4" Type="http://schemas.microsoft.com/office/2007/relationships/media"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2.png"/><Relationship Id="rId5" Type="http://schemas.openxmlformats.org/officeDocument/2006/relationships/hyperlink" Target="http://www.nal.usda.gov/afsic/pubs/csa/csa.shtml"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hyperlink" Target="http://www.uky.edu/Ag/CCD/marketing/csa.pdf" TargetMode="External"/><Relationship Id="rId5" Type="http://schemas.openxmlformats.org/officeDocument/2006/relationships/image" Target="../media/image1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hyperlink" Target="http://www.indianlinefarm.com/" TargetMode="External"/><Relationship Id="rId3" Type="http://schemas.openxmlformats.org/officeDocument/2006/relationships/slideLayout" Target="../slideLayouts/slideLayout3.xml"/><Relationship Id="rId7" Type="http://schemas.openxmlformats.org/officeDocument/2006/relationships/image" Target="../media/image15.gif"/><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hyperlink" Target="http://newfarm.rodaleinstitute.org/features/0104/csa-history/part1.shtml" TargetMode="External"/><Relationship Id="rId5" Type="http://schemas.openxmlformats.org/officeDocument/2006/relationships/image" Target="../media/image14.jpg"/><Relationship Id="rId4" Type="http://schemas.openxmlformats.org/officeDocument/2006/relationships/notesSlide" Target="../notesSlides/notesSlide7.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hyperlink" Target="http://www.twcfarm.com/" TargetMode="Externa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hyperlink" Target="http://newfarm.rodaleinstitute.org/features/0104/csa-history/part1.shtml" TargetMode="External"/><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hyperlink" Target="http://www.nal.usda.gov/afsic/pubs/csa/csa.shtml" TargetMode="External"/><Relationship Id="rId5" Type="http://schemas.openxmlformats.org/officeDocument/2006/relationships/image" Target="../media/image1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96375524"/>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CSA Models</a:t>
            </a:r>
            <a:endParaRPr lang="en-US" dirty="0"/>
          </a:p>
        </p:txBody>
      </p:sp>
      <p:sp>
        <p:nvSpPr>
          <p:cNvPr id="3" name="Content Placeholder 2"/>
          <p:cNvSpPr>
            <a:spLocks noGrp="1"/>
          </p:cNvSpPr>
          <p:nvPr>
            <p:ph idx="1"/>
          </p:nvPr>
        </p:nvSpPr>
        <p:spPr>
          <a:xfrm>
            <a:off x="762000" y="1447800"/>
            <a:ext cx="8077200" cy="4297363"/>
          </a:xfrm>
        </p:spPr>
        <p:txBody>
          <a:bodyPr>
            <a:normAutofit fontScale="77500" lnSpcReduction="20000"/>
          </a:bodyPr>
          <a:lstStyle/>
          <a:p>
            <a:r>
              <a:rPr lang="en-US" b="1" dirty="0" smtClean="0"/>
              <a:t>Producer-Initiated </a:t>
            </a:r>
            <a:r>
              <a:rPr lang="en-US" b="1" dirty="0"/>
              <a:t>CSAs </a:t>
            </a:r>
            <a:endParaRPr lang="en-US" dirty="0"/>
          </a:p>
          <a:p>
            <a:pPr lvl="1"/>
            <a:r>
              <a:rPr lang="en-US" dirty="0" smtClean="0"/>
              <a:t>the </a:t>
            </a:r>
            <a:r>
              <a:rPr lang="en-US" dirty="0"/>
              <a:t>majority of CSAs are started by farmers interested in alternative marketing and strengthening their connection to </a:t>
            </a:r>
            <a:r>
              <a:rPr lang="en-US" dirty="0" smtClean="0"/>
              <a:t>consumers</a:t>
            </a:r>
          </a:p>
          <a:p>
            <a:r>
              <a:rPr lang="en-US" b="1" dirty="0" smtClean="0"/>
              <a:t>Member-Initiated CSAs</a:t>
            </a:r>
          </a:p>
          <a:p>
            <a:pPr lvl="1"/>
            <a:r>
              <a:rPr lang="en-US" dirty="0" smtClean="0"/>
              <a:t>a </a:t>
            </a:r>
            <a:r>
              <a:rPr lang="en-US" dirty="0"/>
              <a:t>group of interested consumers works together to find a local farmer to produce their </a:t>
            </a:r>
            <a:r>
              <a:rPr lang="en-US" dirty="0" smtClean="0"/>
              <a:t>food</a:t>
            </a:r>
          </a:p>
          <a:p>
            <a:r>
              <a:rPr lang="en-US" b="1" dirty="0" smtClean="0"/>
              <a:t>Multiple-Producer CSAs</a:t>
            </a:r>
          </a:p>
          <a:p>
            <a:pPr lvl="1"/>
            <a:r>
              <a:rPr lang="en-US" dirty="0" smtClean="0"/>
              <a:t>several </a:t>
            </a:r>
            <a:r>
              <a:rPr lang="en-US" dirty="0"/>
              <a:t>farmers band together to provide consumers with a wide variety of products</a:t>
            </a:r>
          </a:p>
          <a:p>
            <a:r>
              <a:rPr lang="en-US" b="1" dirty="0" smtClean="0"/>
              <a:t>Organization-Initiated CSAs</a:t>
            </a:r>
          </a:p>
          <a:p>
            <a:pPr lvl="1"/>
            <a:r>
              <a:rPr lang="en-US" dirty="0" smtClean="0"/>
              <a:t>organizations </a:t>
            </a:r>
            <a:r>
              <a:rPr lang="en-US" dirty="0"/>
              <a:t>such as businesses, churches, schools, etc. offer an existing community of consumers that forms a CSA</a:t>
            </a:r>
          </a:p>
          <a:p>
            <a:endParaRPr lang="en-US" dirty="0"/>
          </a:p>
        </p:txBody>
      </p:sp>
      <p:sp>
        <p:nvSpPr>
          <p:cNvPr id="5" name="TextBox 4"/>
          <p:cNvSpPr txBox="1"/>
          <p:nvPr/>
        </p:nvSpPr>
        <p:spPr>
          <a:xfrm>
            <a:off x="685800" y="6324599"/>
            <a:ext cx="4522200" cy="461665"/>
          </a:xfrm>
          <a:prstGeom prst="rect">
            <a:avLst/>
          </a:prstGeom>
          <a:noFill/>
        </p:spPr>
        <p:txBody>
          <a:bodyPr wrap="none" rtlCol="0">
            <a:spAutoFit/>
          </a:bodyPr>
          <a:lstStyle/>
          <a:p>
            <a:r>
              <a:rPr lang="en-US" sz="1200" dirty="0"/>
              <a:t>Community Supported Agriculture (CSA) Resource Guide for </a:t>
            </a:r>
            <a:r>
              <a:rPr lang="en-US" sz="1200" dirty="0" smtClean="0"/>
              <a:t>Farmers</a:t>
            </a:r>
          </a:p>
          <a:p>
            <a:r>
              <a:rPr lang="en-US" sz="1200" dirty="0">
                <a:hlinkClick r:id="rId5"/>
              </a:rPr>
              <a:t>http://growingsmallfarms.ces.ncsu.edu/growingsmallfarms-csaguide</a:t>
            </a:r>
            <a:r>
              <a:rPr lang="en-US" sz="1200" dirty="0" smtClean="0">
                <a:hlinkClick r:id="rId5"/>
              </a:rPr>
              <a:t>/</a:t>
            </a:r>
            <a:r>
              <a:rPr lang="en-US" sz="1200" dirty="0" smtClean="0"/>
              <a:t> </a:t>
            </a:r>
            <a:endParaRPr lang="en-US" sz="12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77208136"/>
      </p:ext>
    </p:extLst>
  </p:cSld>
  <p:clrMapOvr>
    <a:masterClrMapping/>
  </p:clrMapOvr>
  <p:transition spd="slow" advTm="5549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Characteristics of CSAs</a:t>
            </a:r>
            <a:endParaRPr lang="en-US" dirty="0"/>
          </a:p>
        </p:txBody>
      </p:sp>
      <p:sp>
        <p:nvSpPr>
          <p:cNvPr id="3" name="Content Placeholder 2"/>
          <p:cNvSpPr>
            <a:spLocks noGrp="1"/>
          </p:cNvSpPr>
          <p:nvPr>
            <p:ph idx="1"/>
          </p:nvPr>
        </p:nvSpPr>
        <p:spPr/>
        <p:txBody>
          <a:bodyPr/>
          <a:lstStyle/>
          <a:p>
            <a:r>
              <a:rPr lang="en-US" dirty="0" smtClean="0"/>
              <a:t>Community</a:t>
            </a:r>
          </a:p>
          <a:p>
            <a:r>
              <a:rPr lang="en-US" dirty="0" smtClean="0"/>
              <a:t>Shares/Subscriptions</a:t>
            </a:r>
          </a:p>
          <a:p>
            <a:r>
              <a:rPr lang="en-US" dirty="0" smtClean="0"/>
              <a:t>Delivery</a:t>
            </a:r>
          </a:p>
          <a:p>
            <a:r>
              <a:rPr lang="en-US" dirty="0" smtClean="0"/>
              <a:t>Pricing Shares</a:t>
            </a:r>
          </a:p>
          <a:p>
            <a:r>
              <a:rPr lang="en-US" dirty="0" smtClean="0"/>
              <a:t>Waiting Lists</a:t>
            </a:r>
          </a:p>
          <a:p>
            <a:r>
              <a:rPr lang="en-US" dirty="0" smtClean="0"/>
              <a:t>Consistency</a:t>
            </a:r>
          </a:p>
          <a:p>
            <a:r>
              <a:rPr lang="en-US" dirty="0" smtClean="0"/>
              <a:t>Communication</a:t>
            </a:r>
          </a:p>
          <a:p>
            <a:endParaRPr lang="en-US" dirty="0"/>
          </a:p>
        </p:txBody>
      </p:sp>
      <p:sp>
        <p:nvSpPr>
          <p:cNvPr id="4" name="TextBox 3"/>
          <p:cNvSpPr txBox="1"/>
          <p:nvPr/>
        </p:nvSpPr>
        <p:spPr>
          <a:xfrm>
            <a:off x="762000" y="5888503"/>
            <a:ext cx="4336956" cy="830997"/>
          </a:xfrm>
          <a:prstGeom prst="rect">
            <a:avLst/>
          </a:prstGeom>
          <a:noFill/>
        </p:spPr>
        <p:txBody>
          <a:bodyPr wrap="none" rtlCol="0">
            <a:spAutoFit/>
          </a:bodyPr>
          <a:lstStyle/>
          <a:p>
            <a:r>
              <a:rPr lang="en-US" sz="1200" dirty="0"/>
              <a:t>Ernst, Matt, and Tim Woods. "Community Supported Agriculture." </a:t>
            </a:r>
            <a:endParaRPr lang="en-US" sz="1200" dirty="0" smtClean="0"/>
          </a:p>
          <a:p>
            <a:r>
              <a:rPr lang="en-US" sz="1200" i="1" dirty="0" smtClean="0"/>
              <a:t>Cooperative </a:t>
            </a:r>
            <a:r>
              <a:rPr lang="en-US" sz="1200" i="1" dirty="0"/>
              <a:t>Extension Service University of Kentucky Agriculture</a:t>
            </a:r>
            <a:r>
              <a:rPr lang="en-US" sz="1200" dirty="0"/>
              <a:t>. </a:t>
            </a:r>
            <a:endParaRPr lang="en-US" sz="1200" dirty="0" smtClean="0"/>
          </a:p>
          <a:p>
            <a:r>
              <a:rPr lang="en-US" sz="1200" dirty="0" smtClean="0"/>
              <a:t>University </a:t>
            </a:r>
            <a:r>
              <a:rPr lang="en-US" sz="1200" dirty="0"/>
              <a:t>of Kentucky, Aug. 2009. Web. 16 June 2015. </a:t>
            </a:r>
            <a:endParaRPr lang="en-US" sz="1200" dirty="0" smtClean="0"/>
          </a:p>
          <a:p>
            <a:r>
              <a:rPr lang="en-US" sz="1200" i="1" dirty="0" smtClean="0">
                <a:hlinkClick r:id="rId5"/>
              </a:rPr>
              <a:t>www.uky.edu/Ag/CCD/marketing/</a:t>
            </a:r>
            <a:r>
              <a:rPr lang="en-US" sz="1200" b="1" i="1" dirty="0" smtClean="0">
                <a:hlinkClick r:id="rId5"/>
              </a:rPr>
              <a:t>csa</a:t>
            </a:r>
            <a:r>
              <a:rPr lang="en-US" sz="1200" i="1" dirty="0" smtClean="0">
                <a:hlinkClick r:id="rId5"/>
              </a:rPr>
              <a:t>.pdf</a:t>
            </a:r>
            <a:r>
              <a:rPr lang="en-US" sz="1200" i="1" dirty="0" smtClean="0"/>
              <a:t> </a:t>
            </a:r>
            <a:endParaRPr lang="en-US" sz="12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8373502"/>
      </p:ext>
    </p:extLst>
  </p:cSld>
  <p:clrMapOvr>
    <a:masterClrMapping/>
  </p:clrMapOvr>
  <p:transition spd="slow" advTm="5397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Community</a:t>
            </a:r>
            <a:endParaRPr lang="en-US" dirty="0"/>
          </a:p>
        </p:txBody>
      </p:sp>
      <p:pic>
        <p:nvPicPr>
          <p:cNvPr id="4" name="Content Placeholder 3"/>
          <p:cNvPicPr>
            <a:picLocks noGrp="1" noChangeAspect="1"/>
          </p:cNvPicPr>
          <p:nvPr>
            <p:ph idx="1"/>
          </p:nvPr>
        </p:nvPicPr>
        <p:blipFill>
          <a:blip r:embed="rId5" cstate="email">
            <a:extLst>
              <a:ext uri="{28A0092B-C50C-407E-A947-70E740481C1C}">
                <a14:useLocalDpi xmlns:a14="http://schemas.microsoft.com/office/drawing/2010/main" val="0"/>
              </a:ext>
            </a:extLst>
          </a:blip>
          <a:stretch>
            <a:fillRect/>
          </a:stretch>
        </p:blipFill>
        <p:spPr>
          <a:xfrm>
            <a:off x="2438400" y="1447800"/>
            <a:ext cx="5597326" cy="4297363"/>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82667278"/>
      </p:ext>
    </p:extLst>
  </p:cSld>
  <p:clrMapOvr>
    <a:masterClrMapping/>
  </p:clrMapOvr>
  <p:transition spd="slow" advTm="3724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r>
            <a:br>
              <a:rPr lang="en-US" dirty="0" smtClean="0"/>
            </a:br>
            <a:r>
              <a:rPr lang="en-US" sz="4900" dirty="0" smtClean="0"/>
              <a:t>Shares/Subscriptions</a:t>
            </a:r>
            <a:r>
              <a:rPr lang="en-US" sz="4900" dirty="0"/>
              <a:t/>
            </a:r>
            <a:br>
              <a:rPr lang="en-US" sz="4900" dirty="0"/>
            </a:br>
            <a:endParaRPr lang="en-US" sz="4900" dirty="0"/>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286000" y="1371600"/>
            <a:ext cx="4953000" cy="4309110"/>
          </a:xfrm>
        </p:spPr>
      </p:pic>
      <p:sp>
        <p:nvSpPr>
          <p:cNvPr id="5" name="TextBox 4"/>
          <p:cNvSpPr txBox="1"/>
          <p:nvPr/>
        </p:nvSpPr>
        <p:spPr>
          <a:xfrm>
            <a:off x="2286000" y="5638800"/>
            <a:ext cx="3406702" cy="230832"/>
          </a:xfrm>
          <a:prstGeom prst="rect">
            <a:avLst/>
          </a:prstGeom>
          <a:noFill/>
        </p:spPr>
        <p:txBody>
          <a:bodyPr wrap="none" rtlCol="0">
            <a:spAutoFit/>
          </a:bodyPr>
          <a:lstStyle/>
          <a:p>
            <a:r>
              <a:rPr lang="en-US" sz="900" dirty="0" smtClean="0">
                <a:hlinkClick r:id="rId6"/>
              </a:rPr>
              <a:t>http://sustainableflatbush.org/2009/03/03/flatbush-farm-share-csa/</a:t>
            </a:r>
            <a:r>
              <a:rPr lang="en-US" sz="900" dirty="0" smtClean="0"/>
              <a:t> </a:t>
            </a:r>
            <a:endParaRPr lang="en-US" sz="9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93601119"/>
      </p:ext>
    </p:extLst>
  </p:cSld>
  <p:clrMapOvr>
    <a:masterClrMapping/>
  </p:clrMapOvr>
  <p:transition spd="slow" advTm="8946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Delivery</a:t>
            </a:r>
            <a:endParaRPr lang="en-US" dirty="0"/>
          </a:p>
        </p:txBody>
      </p:sp>
      <p:sp>
        <p:nvSpPr>
          <p:cNvPr id="3" name="Content Placeholder 2"/>
          <p:cNvSpPr>
            <a:spLocks noGrp="1"/>
          </p:cNvSpPr>
          <p:nvPr>
            <p:ph sz="half" idx="1"/>
          </p:nvPr>
        </p:nvSpPr>
        <p:spPr/>
        <p:txBody>
          <a:bodyPr/>
          <a:lstStyle/>
          <a:p>
            <a:r>
              <a:rPr lang="en-US" dirty="0" smtClean="0"/>
              <a:t>Distributed at a central location, e.g., at a farmers market, church, or a member’s home where other members pick up their boxes</a:t>
            </a:r>
          </a:p>
          <a:p>
            <a:r>
              <a:rPr lang="en-US" dirty="0" smtClean="0"/>
              <a:t>Distributed at the farm</a:t>
            </a:r>
          </a:p>
          <a:p>
            <a:r>
              <a:rPr lang="en-US" dirty="0" smtClean="0"/>
              <a:t>Delivered </a:t>
            </a:r>
            <a:r>
              <a:rPr lang="en-US" dirty="0" err="1" smtClean="0"/>
              <a:t>direclty</a:t>
            </a:r>
            <a:r>
              <a:rPr lang="en-US" dirty="0" smtClean="0"/>
              <a:t> to the member’s home</a:t>
            </a:r>
            <a:endParaRPr lang="en-US" dirty="0"/>
          </a:p>
        </p:txBody>
      </p:sp>
      <p:pic>
        <p:nvPicPr>
          <p:cNvPr id="5" name="Content Placeholder 4"/>
          <p:cNvPicPr>
            <a:picLocks noGrp="1" noChangeAspect="1"/>
          </p:cNvPicPr>
          <p:nvPr>
            <p:ph sz="half" idx="2"/>
          </p:nvPr>
        </p:nvPicPr>
        <p:blipFill>
          <a:blip r:embed="rId5" cstate="email">
            <a:extLst>
              <a:ext uri="{28A0092B-C50C-407E-A947-70E740481C1C}">
                <a14:useLocalDpi xmlns:a14="http://schemas.microsoft.com/office/drawing/2010/main" val="0"/>
              </a:ext>
            </a:extLst>
          </a:blip>
          <a:stretch>
            <a:fillRect/>
          </a:stretch>
        </p:blipFill>
        <p:spPr>
          <a:xfrm>
            <a:off x="5026224" y="1845618"/>
            <a:ext cx="3736776" cy="2802582"/>
          </a:xfrm>
        </p:spPr>
      </p:pic>
      <p:sp>
        <p:nvSpPr>
          <p:cNvPr id="8" name="TextBox 7"/>
          <p:cNvSpPr txBox="1"/>
          <p:nvPr/>
        </p:nvSpPr>
        <p:spPr>
          <a:xfrm>
            <a:off x="5886450" y="4687670"/>
            <a:ext cx="2845651" cy="230832"/>
          </a:xfrm>
          <a:prstGeom prst="rect">
            <a:avLst/>
          </a:prstGeom>
          <a:noFill/>
        </p:spPr>
        <p:txBody>
          <a:bodyPr wrap="none" rtlCol="0">
            <a:spAutoFit/>
          </a:bodyPr>
          <a:lstStyle/>
          <a:p>
            <a:r>
              <a:rPr lang="en-US" sz="900" dirty="0">
                <a:hlinkClick r:id="rId6"/>
              </a:rPr>
              <a:t>http://redtri.com/chicago/farm-fresh-5-csas-to-try-now</a:t>
            </a:r>
            <a:r>
              <a:rPr lang="en-US" sz="900" dirty="0" smtClean="0">
                <a:hlinkClick r:id="rId6"/>
              </a:rPr>
              <a:t>/</a:t>
            </a:r>
            <a:endParaRPr lang="en-US" sz="9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9407913"/>
      </p:ext>
    </p:extLst>
  </p:cSld>
  <p:clrMapOvr>
    <a:masterClrMapping/>
  </p:clrMapOvr>
  <p:transition spd="slow" advTm="2766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
            </a:r>
            <a:br>
              <a:rPr lang="en-US" dirty="0" smtClean="0"/>
            </a:br>
            <a:r>
              <a:rPr lang="en-US" dirty="0" smtClean="0"/>
              <a:t>Pricing </a:t>
            </a:r>
            <a:r>
              <a:rPr lang="en-US" dirty="0"/>
              <a:t>Shares</a:t>
            </a:r>
            <a:br>
              <a:rPr lang="en-US" dirty="0"/>
            </a:br>
            <a:endParaRPr lang="en-US" dirty="0"/>
          </a:p>
        </p:txBody>
      </p:sp>
      <p:sp>
        <p:nvSpPr>
          <p:cNvPr id="3" name="Content Placeholder 2"/>
          <p:cNvSpPr>
            <a:spLocks noGrp="1"/>
          </p:cNvSpPr>
          <p:nvPr>
            <p:ph idx="1"/>
          </p:nvPr>
        </p:nvSpPr>
        <p:spPr>
          <a:xfrm>
            <a:off x="762000" y="1490830"/>
            <a:ext cx="8077200" cy="4297363"/>
          </a:xfrm>
          <a:ln w="6350">
            <a:solidFill>
              <a:schemeClr val="tx1"/>
            </a:solidFill>
          </a:ln>
        </p:spPr>
        <p:txBody>
          <a:bodyPr>
            <a:normAutofit fontScale="92500" lnSpcReduction="10000"/>
          </a:bodyPr>
          <a:lstStyle/>
          <a:p>
            <a:pPr marL="0" indent="0">
              <a:buNone/>
            </a:pPr>
            <a:endParaRPr lang="en-US" b="1" dirty="0" smtClean="0"/>
          </a:p>
          <a:p>
            <a:endParaRPr lang="en-US" b="1" dirty="0"/>
          </a:p>
          <a:p>
            <a:r>
              <a:rPr lang="en-US" sz="3000" b="1" dirty="0" smtClean="0"/>
              <a:t>Full </a:t>
            </a:r>
            <a:r>
              <a:rPr lang="en-US" sz="3000" b="1" dirty="0"/>
              <a:t>Share: $</a:t>
            </a:r>
            <a:r>
              <a:rPr lang="en-US" sz="3000" b="1" dirty="0" smtClean="0"/>
              <a:t>415</a:t>
            </a:r>
            <a:endParaRPr lang="en-US" sz="3000" b="1" dirty="0"/>
          </a:p>
          <a:p>
            <a:pPr marL="0" indent="0">
              <a:buNone/>
            </a:pPr>
            <a:r>
              <a:rPr lang="en-US" sz="2400" dirty="0"/>
              <a:t>20 to 22 weeks of participation (depending on weather), from June through October, consisting of two to three (or four) grocery bags full of produce, which should be enough for three or four people.</a:t>
            </a:r>
          </a:p>
          <a:p>
            <a:r>
              <a:rPr lang="en-US" sz="3000" b="1" dirty="0" smtClean="0"/>
              <a:t>Half </a:t>
            </a:r>
            <a:r>
              <a:rPr lang="en-US" sz="3000" b="1" dirty="0"/>
              <a:t>Share: $</a:t>
            </a:r>
            <a:r>
              <a:rPr lang="en-US" sz="3000" b="1" dirty="0" smtClean="0"/>
              <a:t>210</a:t>
            </a:r>
          </a:p>
          <a:p>
            <a:pPr marL="0" indent="0">
              <a:buNone/>
            </a:pPr>
            <a:r>
              <a:rPr lang="en-US" sz="2400" dirty="0" smtClean="0"/>
              <a:t>20 </a:t>
            </a:r>
            <a:r>
              <a:rPr lang="en-US" sz="2400" dirty="0"/>
              <a:t>to 22 weeks of participation (depending on weather), from June through October, containing half the quantity of a ‘whole’ share. Each pickup will be one to two grocery bags full of produce, which should be enough for one or two people.</a:t>
            </a:r>
          </a:p>
        </p:txBody>
      </p:sp>
      <p:sp>
        <p:nvSpPr>
          <p:cNvPr id="4" name="TextBox 3"/>
          <p:cNvSpPr txBox="1"/>
          <p:nvPr/>
        </p:nvSpPr>
        <p:spPr>
          <a:xfrm>
            <a:off x="762000" y="5769143"/>
            <a:ext cx="3503908" cy="276999"/>
          </a:xfrm>
          <a:prstGeom prst="rect">
            <a:avLst/>
          </a:prstGeom>
          <a:noFill/>
        </p:spPr>
        <p:txBody>
          <a:bodyPr wrap="none" rtlCol="0">
            <a:spAutoFit/>
          </a:bodyPr>
          <a:lstStyle/>
          <a:p>
            <a:r>
              <a:rPr lang="en-US" sz="1200" dirty="0"/>
              <a:t>CSA Shares for </a:t>
            </a:r>
            <a:r>
              <a:rPr lang="en-US" sz="1200" dirty="0" smtClean="0"/>
              <a:t>2015, from Sally’s Fields, Chatham, IL</a:t>
            </a:r>
            <a:endParaRPr lang="en-US" sz="1200" dirty="0"/>
          </a:p>
        </p:txBody>
      </p:sp>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15000" y="1676400"/>
            <a:ext cx="1750723" cy="1243013"/>
          </a:xfrm>
          <a:prstGeom prst="rect">
            <a:avLst/>
          </a:prstGeom>
        </p:spPr>
      </p:pic>
      <p:sp>
        <p:nvSpPr>
          <p:cNvPr id="6" name="TextBox 5"/>
          <p:cNvSpPr txBox="1"/>
          <p:nvPr/>
        </p:nvSpPr>
        <p:spPr>
          <a:xfrm>
            <a:off x="1143000" y="6400800"/>
            <a:ext cx="2803140" cy="276999"/>
          </a:xfrm>
          <a:prstGeom prst="rect">
            <a:avLst/>
          </a:prstGeom>
          <a:noFill/>
        </p:spPr>
        <p:txBody>
          <a:bodyPr wrap="none" rtlCol="0">
            <a:spAutoFit/>
          </a:bodyPr>
          <a:lstStyle/>
          <a:p>
            <a:r>
              <a:rPr lang="en-US" sz="1200" dirty="0" smtClean="0">
                <a:hlinkClick r:id="rId6"/>
              </a:rPr>
              <a:t>www.uky.edu/Ag/CCD/marketing/csa.pdf</a:t>
            </a:r>
            <a:r>
              <a:rPr lang="en-US" sz="1200" dirty="0" smtClean="0"/>
              <a:t> </a:t>
            </a:r>
            <a:endParaRPr lang="en-US" sz="14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70027906"/>
      </p:ext>
    </p:extLst>
  </p:cSld>
  <p:clrMapOvr>
    <a:masterClrMapping/>
  </p:clrMapOvr>
  <p:transition spd="slow" advTm="8439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r>
            <a:br>
              <a:rPr lang="en-US" dirty="0" smtClean="0"/>
            </a:br>
            <a:r>
              <a:rPr lang="en-US" sz="4900" dirty="0" smtClean="0"/>
              <a:t>Pricing </a:t>
            </a:r>
            <a:r>
              <a:rPr lang="en-US" sz="4900" dirty="0"/>
              <a:t>Shares</a:t>
            </a:r>
            <a:r>
              <a:rPr lang="en-US" dirty="0"/>
              <a:t/>
            </a:r>
            <a:br>
              <a:rPr lang="en-US" dirty="0"/>
            </a:br>
            <a:endParaRPr lang="en-US" dirty="0"/>
          </a:p>
        </p:txBody>
      </p:sp>
      <p:sp>
        <p:nvSpPr>
          <p:cNvPr id="3" name="Content Placeholder 2"/>
          <p:cNvSpPr>
            <a:spLocks noGrp="1"/>
          </p:cNvSpPr>
          <p:nvPr>
            <p:ph idx="1"/>
          </p:nvPr>
        </p:nvSpPr>
        <p:spPr>
          <a:xfrm>
            <a:off x="762000" y="1524000"/>
            <a:ext cx="8077200" cy="4297363"/>
          </a:xfrm>
        </p:spPr>
        <p:txBody>
          <a:bodyPr/>
          <a:lstStyle/>
          <a:p>
            <a:r>
              <a:rPr lang="en-US" dirty="0"/>
              <a:t>A recommended method for pricing CSA shares is as follows:</a:t>
            </a:r>
          </a:p>
          <a:p>
            <a:pPr lvl="1"/>
            <a:r>
              <a:rPr lang="en-US" dirty="0" smtClean="0"/>
              <a:t>Estimate </a:t>
            </a:r>
            <a:r>
              <a:rPr lang="en-US" dirty="0"/>
              <a:t>what the production expenses will be for the CSA season</a:t>
            </a:r>
          </a:p>
          <a:p>
            <a:pPr lvl="1"/>
            <a:r>
              <a:rPr lang="en-US" dirty="0" smtClean="0"/>
              <a:t>Estimate </a:t>
            </a:r>
            <a:r>
              <a:rPr lang="en-US" dirty="0"/>
              <a:t>the number of labor hours you will use (or hire) to produce for the CSA</a:t>
            </a:r>
          </a:p>
          <a:p>
            <a:pPr lvl="1"/>
            <a:r>
              <a:rPr lang="en-US" dirty="0" smtClean="0"/>
              <a:t>Estimate </a:t>
            </a:r>
            <a:r>
              <a:rPr lang="en-US" dirty="0"/>
              <a:t>the hourly wage rate that you would like to earn from your CSA production</a:t>
            </a:r>
          </a:p>
          <a:p>
            <a:endParaRPr lang="en-US" dirty="0"/>
          </a:p>
        </p:txBody>
      </p:sp>
      <p:sp>
        <p:nvSpPr>
          <p:cNvPr id="4" name="TextBox 3"/>
          <p:cNvSpPr txBox="1"/>
          <p:nvPr/>
        </p:nvSpPr>
        <p:spPr>
          <a:xfrm>
            <a:off x="838200" y="6524625"/>
            <a:ext cx="2767874" cy="276999"/>
          </a:xfrm>
          <a:prstGeom prst="rect">
            <a:avLst/>
          </a:prstGeom>
          <a:noFill/>
        </p:spPr>
        <p:txBody>
          <a:bodyPr wrap="none" rtlCol="0">
            <a:spAutoFit/>
          </a:bodyPr>
          <a:lstStyle/>
          <a:p>
            <a:r>
              <a:rPr lang="en-US" sz="1200" dirty="0">
                <a:hlinkClick r:id="rId5"/>
              </a:rPr>
              <a:t>www.uky.edu/Ag/CCD/marketing/csa.pdf</a:t>
            </a:r>
            <a:endParaRPr lang="en-US" sz="12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2895628"/>
      </p:ext>
    </p:extLst>
  </p:cSld>
  <p:clrMapOvr>
    <a:masterClrMapping/>
  </p:clrMapOvr>
  <p:transition spd="slow" advTm="4738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Pricing Shares</a:t>
            </a:r>
            <a:endParaRPr lang="en-US" dirty="0"/>
          </a:p>
        </p:txBody>
      </p:sp>
      <p:sp>
        <p:nvSpPr>
          <p:cNvPr id="3" name="Content Placeholder 2"/>
          <p:cNvSpPr>
            <a:spLocks noGrp="1"/>
          </p:cNvSpPr>
          <p:nvPr>
            <p:ph sz="half" idx="1"/>
          </p:nvPr>
        </p:nvSpPr>
        <p:spPr/>
        <p:txBody>
          <a:bodyPr>
            <a:normAutofit/>
          </a:bodyPr>
          <a:lstStyle/>
          <a:p>
            <a:r>
              <a:rPr lang="en-US" sz="3200" dirty="0" smtClean="0"/>
              <a:t>Contracts </a:t>
            </a:r>
          </a:p>
          <a:p>
            <a:pPr marL="0" indent="0">
              <a:buNone/>
            </a:pPr>
            <a:endParaRPr lang="en-US" sz="3200" dirty="0" smtClean="0"/>
          </a:p>
        </p:txBody>
      </p:sp>
      <p:pic>
        <p:nvPicPr>
          <p:cNvPr id="5" name="Content Placeholder 4"/>
          <p:cNvPicPr>
            <a:picLocks noGrp="1" noChangeAspect="1"/>
          </p:cNvPicPr>
          <p:nvPr>
            <p:ph sz="half" idx="2"/>
          </p:nvPr>
        </p:nvPicPr>
        <p:blipFill>
          <a:blip r:embed="rId5" cstate="email">
            <a:extLst>
              <a:ext uri="{28A0092B-C50C-407E-A947-70E740481C1C}">
                <a14:useLocalDpi xmlns:a14="http://schemas.microsoft.com/office/drawing/2010/main" val="0"/>
              </a:ext>
            </a:extLst>
          </a:blip>
          <a:stretch>
            <a:fillRect/>
          </a:stretch>
        </p:blipFill>
        <p:spPr>
          <a:xfrm>
            <a:off x="4692837" y="1447800"/>
            <a:ext cx="4038600" cy="1346200"/>
          </a:xfrm>
        </p:spPr>
      </p:pic>
      <p:sp>
        <p:nvSpPr>
          <p:cNvPr id="6" name="TextBox 5"/>
          <p:cNvSpPr txBox="1"/>
          <p:nvPr/>
        </p:nvSpPr>
        <p:spPr>
          <a:xfrm>
            <a:off x="4080201" y="3412837"/>
            <a:ext cx="4904228" cy="292388"/>
          </a:xfrm>
          <a:prstGeom prst="rect">
            <a:avLst/>
          </a:prstGeom>
          <a:noFill/>
        </p:spPr>
        <p:txBody>
          <a:bodyPr wrap="none" rtlCol="0">
            <a:spAutoFit/>
          </a:bodyPr>
          <a:lstStyle/>
          <a:p>
            <a:pPr algn="ctr"/>
            <a:r>
              <a:rPr lang="en-US" sz="1300" dirty="0">
                <a:hlinkClick r:id="rId6"/>
              </a:rPr>
              <a:t>https://</a:t>
            </a:r>
            <a:r>
              <a:rPr lang="en-US" sz="1300" dirty="0" smtClean="0">
                <a:hlinkClick r:id="rId6"/>
              </a:rPr>
              <a:t>farmcommons.org/resources/model-csa-member-agreement</a:t>
            </a:r>
            <a:r>
              <a:rPr lang="en-US" sz="1300" dirty="0" smtClean="0"/>
              <a:t> </a:t>
            </a:r>
            <a:endParaRPr lang="en-US" sz="1300" dirty="0"/>
          </a:p>
        </p:txBody>
      </p:sp>
      <p:sp>
        <p:nvSpPr>
          <p:cNvPr id="7" name="TextBox 6"/>
          <p:cNvSpPr txBox="1"/>
          <p:nvPr/>
        </p:nvSpPr>
        <p:spPr>
          <a:xfrm>
            <a:off x="4449370" y="3899416"/>
            <a:ext cx="4525534" cy="369332"/>
          </a:xfrm>
          <a:prstGeom prst="rect">
            <a:avLst/>
          </a:prstGeom>
          <a:noFill/>
        </p:spPr>
        <p:txBody>
          <a:bodyPr wrap="none" rtlCol="0">
            <a:spAutoFit/>
          </a:bodyPr>
          <a:lstStyle/>
          <a:p>
            <a:r>
              <a:rPr lang="en-US" dirty="0"/>
              <a:t>Put Your CSA On Strong Legal </a:t>
            </a:r>
            <a:r>
              <a:rPr lang="en-US" dirty="0" smtClean="0"/>
              <a:t>Footing Webinar</a:t>
            </a:r>
            <a:endParaRPr lang="en-US" dirty="0"/>
          </a:p>
        </p:txBody>
      </p:sp>
      <p:sp>
        <p:nvSpPr>
          <p:cNvPr id="8" name="TextBox 7"/>
          <p:cNvSpPr txBox="1"/>
          <p:nvPr/>
        </p:nvSpPr>
        <p:spPr>
          <a:xfrm>
            <a:off x="4578671" y="4183930"/>
            <a:ext cx="4405758" cy="292388"/>
          </a:xfrm>
          <a:prstGeom prst="rect">
            <a:avLst/>
          </a:prstGeom>
          <a:noFill/>
        </p:spPr>
        <p:txBody>
          <a:bodyPr wrap="none" rtlCol="0">
            <a:spAutoFit/>
          </a:bodyPr>
          <a:lstStyle/>
          <a:p>
            <a:pPr algn="ctr"/>
            <a:r>
              <a:rPr lang="en-US" sz="1300" dirty="0">
                <a:hlinkClick r:id="rId7"/>
              </a:rPr>
              <a:t>https://</a:t>
            </a:r>
            <a:r>
              <a:rPr lang="en-US" sz="1300" dirty="0" smtClean="0">
                <a:hlinkClick r:id="rId7"/>
              </a:rPr>
              <a:t>farmcommons.org/put-your-csa-strong-legal-footing-0</a:t>
            </a:r>
            <a:r>
              <a:rPr lang="en-US" sz="1300" dirty="0" smtClean="0"/>
              <a:t> </a:t>
            </a:r>
            <a:endParaRPr lang="en-US" sz="1300" dirty="0"/>
          </a:p>
        </p:txBody>
      </p:sp>
      <p:sp>
        <p:nvSpPr>
          <p:cNvPr id="9" name="TextBox 8"/>
          <p:cNvSpPr txBox="1"/>
          <p:nvPr/>
        </p:nvSpPr>
        <p:spPr>
          <a:xfrm>
            <a:off x="5194609" y="3077944"/>
            <a:ext cx="3173882" cy="369332"/>
          </a:xfrm>
          <a:prstGeom prst="rect">
            <a:avLst/>
          </a:prstGeom>
          <a:noFill/>
        </p:spPr>
        <p:txBody>
          <a:bodyPr wrap="none" rtlCol="0">
            <a:spAutoFit/>
          </a:bodyPr>
          <a:lstStyle/>
          <a:p>
            <a:pPr algn="ctr"/>
            <a:r>
              <a:rPr lang="en-US" dirty="0"/>
              <a:t>Model CSA Member </a:t>
            </a:r>
            <a:r>
              <a:rPr lang="en-US" dirty="0" smtClean="0"/>
              <a:t>Agreement</a:t>
            </a:r>
            <a:endParaRPr lang="en-US" dirty="0"/>
          </a:p>
        </p:txBody>
      </p:sp>
      <p:pic>
        <p:nvPicPr>
          <p:cNvPr id="11" name="Picture 10"/>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90600" y="2240588"/>
            <a:ext cx="2821380" cy="1872069"/>
          </a:xfrm>
          <a:prstGeom prst="rect">
            <a:avLst/>
          </a:prstGeom>
        </p:spPr>
      </p:pic>
      <p:sp>
        <p:nvSpPr>
          <p:cNvPr id="12" name="TextBox 11"/>
          <p:cNvSpPr txBox="1"/>
          <p:nvPr/>
        </p:nvSpPr>
        <p:spPr>
          <a:xfrm>
            <a:off x="990600" y="4145637"/>
            <a:ext cx="1972015" cy="246221"/>
          </a:xfrm>
          <a:prstGeom prst="rect">
            <a:avLst/>
          </a:prstGeom>
          <a:noFill/>
        </p:spPr>
        <p:txBody>
          <a:bodyPr wrap="none" rtlCol="0">
            <a:spAutoFit/>
          </a:bodyPr>
          <a:lstStyle/>
          <a:p>
            <a:r>
              <a:rPr lang="en-US" sz="1000" dirty="0">
                <a:hlinkClick r:id="rId9"/>
              </a:rPr>
              <a:t>http://</a:t>
            </a:r>
            <a:r>
              <a:rPr lang="en-US" sz="1000" dirty="0" smtClean="0">
                <a:hlinkClick r:id="rId9"/>
              </a:rPr>
              <a:t>pixshark.com/contact.html</a:t>
            </a:r>
            <a:r>
              <a:rPr lang="en-US" sz="1000" dirty="0" smtClean="0"/>
              <a:t> </a:t>
            </a:r>
            <a:endParaRPr lang="en-US" sz="10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29898410"/>
      </p:ext>
    </p:extLst>
  </p:cSld>
  <p:clrMapOvr>
    <a:masterClrMapping/>
  </p:clrMapOvr>
  <p:transition spd="slow" advTm="10172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Pricing Shares</a:t>
            </a:r>
            <a:endParaRPr lang="en-US" dirty="0"/>
          </a:p>
        </p:txBody>
      </p:sp>
      <p:sp>
        <p:nvSpPr>
          <p:cNvPr id="4" name="Content Placeholder 3"/>
          <p:cNvSpPr>
            <a:spLocks noGrp="1"/>
          </p:cNvSpPr>
          <p:nvPr>
            <p:ph sz="half" idx="1"/>
          </p:nvPr>
        </p:nvSpPr>
        <p:spPr/>
        <p:txBody>
          <a:bodyPr>
            <a:normAutofit/>
          </a:bodyPr>
          <a:lstStyle/>
          <a:p>
            <a:r>
              <a:rPr lang="en-US" dirty="0" smtClean="0"/>
              <a:t>If </a:t>
            </a:r>
            <a:r>
              <a:rPr lang="en-US" dirty="0"/>
              <a:t>choosing to offer a payment plan for your CSA, be sure to:</a:t>
            </a:r>
          </a:p>
          <a:p>
            <a:pPr lvl="1"/>
            <a:r>
              <a:rPr lang="en-US" dirty="0" smtClean="0"/>
              <a:t>Have </a:t>
            </a:r>
            <a:r>
              <a:rPr lang="en-US" dirty="0"/>
              <a:t>initial payments that will adequately cover your earliest-season expenses</a:t>
            </a:r>
          </a:p>
          <a:p>
            <a:pPr lvl="1"/>
            <a:r>
              <a:rPr lang="en-US" dirty="0" smtClean="0"/>
              <a:t>Have </a:t>
            </a:r>
            <a:r>
              <a:rPr lang="en-US" dirty="0"/>
              <a:t>contingency plans for people that may not complete their installment payments</a:t>
            </a:r>
          </a:p>
        </p:txBody>
      </p:sp>
      <p:sp>
        <p:nvSpPr>
          <p:cNvPr id="5" name="Content Placeholder 4"/>
          <p:cNvSpPr>
            <a:spLocks noGrp="1"/>
          </p:cNvSpPr>
          <p:nvPr>
            <p:ph sz="half" idx="2"/>
          </p:nvPr>
        </p:nvSpPr>
        <p:spPr/>
        <p:txBody>
          <a:bodyPr>
            <a:normAutofit/>
          </a:bodyPr>
          <a:lstStyle/>
          <a:p>
            <a:r>
              <a:rPr lang="en-US" sz="3200" dirty="0" smtClean="0"/>
              <a:t>Payment Plans</a:t>
            </a:r>
            <a:endParaRPr lang="en-US" sz="32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2362200"/>
            <a:ext cx="2916092" cy="2195513"/>
          </a:xfrm>
          <a:prstGeom prst="rect">
            <a:avLst/>
          </a:prstGeom>
        </p:spPr>
      </p:pic>
      <p:sp>
        <p:nvSpPr>
          <p:cNvPr id="8" name="TextBox 7"/>
          <p:cNvSpPr txBox="1"/>
          <p:nvPr/>
        </p:nvSpPr>
        <p:spPr>
          <a:xfrm>
            <a:off x="5791200" y="4570884"/>
            <a:ext cx="2130711" cy="230832"/>
          </a:xfrm>
          <a:prstGeom prst="rect">
            <a:avLst/>
          </a:prstGeom>
          <a:noFill/>
        </p:spPr>
        <p:txBody>
          <a:bodyPr wrap="none" rtlCol="0">
            <a:spAutoFit/>
          </a:bodyPr>
          <a:lstStyle/>
          <a:p>
            <a:r>
              <a:rPr lang="en-US" sz="900" dirty="0">
                <a:hlinkClick r:id="rId6"/>
              </a:rPr>
              <a:t>http://</a:t>
            </a:r>
            <a:r>
              <a:rPr lang="en-US" sz="900" dirty="0" smtClean="0">
                <a:hlinkClick r:id="rId6"/>
              </a:rPr>
              <a:t>myzone.com/ticket-payment-plan</a:t>
            </a:r>
            <a:r>
              <a:rPr lang="en-US" sz="900" dirty="0" smtClean="0"/>
              <a:t> </a:t>
            </a:r>
            <a:endParaRPr lang="en-US" sz="9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77918833"/>
      </p:ext>
    </p:extLst>
  </p:cSld>
  <p:clrMapOvr>
    <a:masterClrMapping/>
  </p:clrMapOvr>
  <p:transition spd="slow" advTm="4133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r>
            <a:br>
              <a:rPr lang="en-US" dirty="0" smtClean="0"/>
            </a:br>
            <a:r>
              <a:rPr lang="en-US" sz="4900" dirty="0" smtClean="0"/>
              <a:t>Waiting </a:t>
            </a:r>
            <a:r>
              <a:rPr lang="en-US" sz="4900" dirty="0"/>
              <a:t>Lists</a:t>
            </a:r>
            <a:br>
              <a:rPr lang="en-US" sz="4900" dirty="0"/>
            </a:br>
            <a:endParaRPr lang="en-US" sz="4900" dirty="0"/>
          </a:p>
        </p:txBody>
      </p:sp>
      <p:pic>
        <p:nvPicPr>
          <p:cNvPr id="1026" name="Picture 2"/>
          <p:cNvPicPr>
            <a:picLocks noGrp="1" noChangeAspect="1" noChangeArrowheads="1"/>
          </p:cNvPicPr>
          <p:nvPr>
            <p:ph idx="1"/>
          </p:nvPr>
        </p:nvPicPr>
        <p:blipFill>
          <a:blip r:embed="rId5" cstate="email">
            <a:extLst>
              <a:ext uri="{28A0092B-C50C-407E-A947-70E740481C1C}">
                <a14:useLocalDpi xmlns:a14="http://schemas.microsoft.com/office/drawing/2010/main" val="0"/>
              </a:ext>
            </a:extLst>
          </a:blip>
          <a:srcRect/>
          <a:stretch>
            <a:fillRect/>
          </a:stretch>
        </p:blipFill>
        <p:spPr bwMode="auto">
          <a:xfrm>
            <a:off x="838200" y="1447800"/>
            <a:ext cx="7933593" cy="429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38200" y="5791200"/>
            <a:ext cx="3958904" cy="276999"/>
          </a:xfrm>
          <a:prstGeom prst="rect">
            <a:avLst/>
          </a:prstGeom>
          <a:noFill/>
        </p:spPr>
        <p:txBody>
          <a:bodyPr wrap="none" rtlCol="0">
            <a:spAutoFit/>
          </a:bodyPr>
          <a:lstStyle/>
          <a:p>
            <a:r>
              <a:rPr lang="en-US" sz="1200" dirty="0">
                <a:hlinkClick r:id="rId6"/>
              </a:rPr>
              <a:t>http://chicagopatchworkfarms.com/csa/waiting-list-sign-up</a:t>
            </a:r>
            <a:r>
              <a:rPr lang="en-US" sz="1200" dirty="0" smtClean="0">
                <a:hlinkClick r:id="rId6"/>
              </a:rPr>
              <a:t>/</a:t>
            </a:r>
            <a:r>
              <a:rPr lang="en-US" sz="1200" dirty="0" smtClean="0"/>
              <a:t> </a:t>
            </a:r>
            <a:endParaRPr lang="en-US" sz="12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57400384"/>
      </p:ext>
    </p:extLst>
  </p:cSld>
  <p:clrMapOvr>
    <a:masterClrMapping/>
  </p:clrMapOvr>
  <p:transition spd="slow" advTm="2304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2362200" y="1143001"/>
            <a:ext cx="6408824" cy="2590799"/>
          </a:xfrm>
        </p:spPr>
        <p:txBody>
          <a:bodyPr>
            <a:normAutofit/>
          </a:bodyPr>
          <a:lstStyle/>
          <a:p>
            <a:r>
              <a:rPr lang="en-US" sz="2000" dirty="0" smtClean="0"/>
              <a:t>Growing a New Generation </a:t>
            </a:r>
            <a:br>
              <a:rPr lang="en-US" sz="2000" dirty="0" smtClean="0"/>
            </a:br>
            <a:r>
              <a:rPr lang="en-US" sz="2000" dirty="0" smtClean="0"/>
              <a:t>of Illinois Fruit and Vegetable Farmers</a:t>
            </a:r>
            <a:r>
              <a:rPr lang="en-US" sz="2800" dirty="0" smtClean="0"/>
              <a:t/>
            </a:r>
            <a:br>
              <a:rPr lang="en-US" sz="2800" dirty="0" smtClean="0"/>
            </a:br>
            <a:r>
              <a:rPr lang="en-US" sz="2800" dirty="0"/>
              <a:t/>
            </a:r>
            <a:br>
              <a:rPr lang="en-US" sz="2800" dirty="0"/>
            </a:br>
            <a:r>
              <a:rPr lang="en-US" sz="4000" dirty="0" smtClean="0">
                <a:solidFill>
                  <a:srgbClr val="0000FF"/>
                </a:solidFill>
              </a:rPr>
              <a:t> </a:t>
            </a:r>
            <a:r>
              <a:rPr lang="en-US" sz="4000" dirty="0">
                <a:solidFill>
                  <a:srgbClr val="0000FF"/>
                </a:solidFill>
              </a:rPr>
              <a:t>C</a:t>
            </a:r>
            <a:r>
              <a:rPr lang="en-US" sz="4000" dirty="0" smtClean="0">
                <a:solidFill>
                  <a:srgbClr val="0000FF"/>
                </a:solidFill>
              </a:rPr>
              <a:t>ommunity Supported Agriculture</a:t>
            </a:r>
            <a:endParaRPr lang="en-US" sz="4000" dirty="0">
              <a:solidFill>
                <a:srgbClr val="0000FF"/>
              </a:solidFill>
            </a:endParaRPr>
          </a:p>
        </p:txBody>
      </p:sp>
      <p:sp>
        <p:nvSpPr>
          <p:cNvPr id="3" name="Subtitle 2"/>
          <p:cNvSpPr>
            <a:spLocks noGrp="1"/>
          </p:cNvSpPr>
          <p:nvPr>
            <p:ph type="subTitle" idx="1"/>
            <p:custDataLst>
              <p:tags r:id="rId3"/>
            </p:custDataLst>
          </p:nvPr>
        </p:nvSpPr>
        <p:spPr/>
        <p:txBody>
          <a:bodyPr>
            <a:normAutofit/>
          </a:bodyPr>
          <a:lstStyle/>
          <a:p>
            <a:r>
              <a:rPr lang="en-US" dirty="0" smtClean="0"/>
              <a:t>Deborah Cavanaugh-Grant</a:t>
            </a:r>
          </a:p>
          <a:p>
            <a:r>
              <a:rPr lang="en-US" dirty="0" smtClean="0"/>
              <a:t>July 2015</a:t>
            </a:r>
            <a:endParaRPr lang="en-US" dirty="0"/>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019800" y="152400"/>
            <a:ext cx="2819400" cy="73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8">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382000" y="6096000"/>
            <a:ext cx="609600" cy="609600"/>
          </a:xfrm>
          <a:prstGeom prst="rect">
            <a:avLst/>
          </a:prstGeom>
        </p:spPr>
      </p:pic>
    </p:spTree>
    <p:custDataLst>
      <p:tags r:id="rId1"/>
    </p:custDataLst>
  </p:cSld>
  <p:clrMapOvr>
    <a:masterClrMapping/>
  </p:clrMapOvr>
  <p:transition spd="slow" advTm="134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r>
            <a:br>
              <a:rPr lang="en-US" dirty="0" smtClean="0"/>
            </a:br>
            <a:r>
              <a:rPr lang="en-US" sz="4900" dirty="0" smtClean="0"/>
              <a:t>Consistency</a:t>
            </a:r>
            <a:r>
              <a:rPr lang="en-US" sz="4900" dirty="0"/>
              <a:t/>
            </a:r>
            <a:br>
              <a:rPr lang="en-US" sz="4900" dirty="0"/>
            </a:br>
            <a:endParaRPr lang="en-US" sz="4900" dirty="0"/>
          </a:p>
        </p:txBody>
      </p:sp>
      <p:pic>
        <p:nvPicPr>
          <p:cNvPr id="7" name="Content Placeholder 6"/>
          <p:cNvPicPr>
            <a:picLocks noGrp="1" noChangeAspect="1"/>
          </p:cNvPicPr>
          <p:nvPr>
            <p:ph idx="1"/>
          </p:nvPr>
        </p:nvPicPr>
        <p:blipFill>
          <a:blip r:embed="rId5" cstate="email">
            <a:extLst>
              <a:ext uri="{28A0092B-C50C-407E-A947-70E740481C1C}">
                <a14:useLocalDpi xmlns:a14="http://schemas.microsoft.com/office/drawing/2010/main" val="0"/>
              </a:ext>
            </a:extLst>
          </a:blip>
          <a:stretch>
            <a:fillRect/>
          </a:stretch>
        </p:blipFill>
        <p:spPr>
          <a:xfrm>
            <a:off x="3048001" y="1400679"/>
            <a:ext cx="3358456" cy="4493709"/>
          </a:xfrm>
        </p:spPr>
      </p:pic>
      <p:sp>
        <p:nvSpPr>
          <p:cNvPr id="8" name="TextBox 7"/>
          <p:cNvSpPr txBox="1"/>
          <p:nvPr/>
        </p:nvSpPr>
        <p:spPr>
          <a:xfrm>
            <a:off x="3048000" y="5862936"/>
            <a:ext cx="1877437" cy="230832"/>
          </a:xfrm>
          <a:prstGeom prst="rect">
            <a:avLst/>
          </a:prstGeom>
          <a:noFill/>
        </p:spPr>
        <p:txBody>
          <a:bodyPr wrap="none" rtlCol="0">
            <a:spAutoFit/>
          </a:bodyPr>
          <a:lstStyle/>
          <a:p>
            <a:r>
              <a:rPr lang="en-US" sz="900" dirty="0" smtClean="0"/>
              <a:t>Photo by Deborah Cavanaugh-Grant</a:t>
            </a:r>
            <a:endParaRPr lang="en-US" sz="9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4" name="TextBox 3"/>
          <p:cNvSpPr txBox="1"/>
          <p:nvPr/>
        </p:nvSpPr>
        <p:spPr>
          <a:xfrm>
            <a:off x="590550" y="6549419"/>
            <a:ext cx="2767552" cy="276999"/>
          </a:xfrm>
          <a:prstGeom prst="rect">
            <a:avLst/>
          </a:prstGeom>
          <a:noFill/>
        </p:spPr>
        <p:txBody>
          <a:bodyPr wrap="none" rtlCol="0">
            <a:spAutoFit/>
          </a:bodyPr>
          <a:lstStyle/>
          <a:p>
            <a:r>
              <a:rPr lang="en-US" sz="1200" i="1" dirty="0" smtClean="0">
                <a:hlinkClick r:id="rId7"/>
              </a:rPr>
              <a:t>www.uky.edu/Ag/CCD/marketing/</a:t>
            </a:r>
            <a:r>
              <a:rPr lang="en-US" sz="1200" b="1" i="1" dirty="0" smtClean="0">
                <a:hlinkClick r:id="rId7"/>
              </a:rPr>
              <a:t>csa</a:t>
            </a:r>
            <a:r>
              <a:rPr lang="en-US" sz="1200" i="1" dirty="0" smtClean="0">
                <a:hlinkClick r:id="rId7"/>
              </a:rPr>
              <a:t>.pdf</a:t>
            </a:r>
            <a:endParaRPr lang="en-US" sz="1200" dirty="0"/>
          </a:p>
        </p:txBody>
      </p:sp>
    </p:spTree>
    <p:extLst>
      <p:ext uri="{BB962C8B-B14F-4D97-AF65-F5344CB8AC3E}">
        <p14:creationId xmlns:p14="http://schemas.microsoft.com/office/powerpoint/2010/main" val="495809464"/>
      </p:ext>
    </p:extLst>
  </p:cSld>
  <p:clrMapOvr>
    <a:masterClrMapping/>
  </p:clrMapOvr>
  <p:transition spd="slow" advTm="6714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r>
            <a:br>
              <a:rPr lang="en-US" dirty="0" smtClean="0"/>
            </a:br>
            <a:r>
              <a:rPr lang="en-US" sz="4900" dirty="0" smtClean="0"/>
              <a:t>Communication</a:t>
            </a:r>
            <a:r>
              <a:rPr lang="en-US" sz="4900" dirty="0"/>
              <a:t/>
            </a:r>
            <a:br>
              <a:rPr lang="en-US" sz="4900" dirty="0"/>
            </a:br>
            <a:endParaRPr lang="en-US" sz="4900" dirty="0"/>
          </a:p>
        </p:txBody>
      </p:sp>
      <p:pic>
        <p:nvPicPr>
          <p:cNvPr id="9" name="Content Placeholder 8"/>
          <p:cNvPicPr>
            <a:picLocks noGrp="1" noChangeAspect="1"/>
          </p:cNvPicPr>
          <p:nvPr>
            <p:ph sz="half" idx="1"/>
          </p:nvPr>
        </p:nvPicPr>
        <p:blipFill>
          <a:blip r:embed="rId5" cstate="email">
            <a:extLst>
              <a:ext uri="{28A0092B-C50C-407E-A947-70E740481C1C}">
                <a14:useLocalDpi xmlns:a14="http://schemas.microsoft.com/office/drawing/2010/main" val="0"/>
              </a:ext>
            </a:extLst>
          </a:blip>
          <a:stretch>
            <a:fillRect/>
          </a:stretch>
        </p:blipFill>
        <p:spPr>
          <a:xfrm>
            <a:off x="857250" y="1600200"/>
            <a:ext cx="3694786" cy="2456639"/>
          </a:xfrm>
        </p:spPr>
      </p:pic>
      <p:sp>
        <p:nvSpPr>
          <p:cNvPr id="5" name="Content Placeholder 4"/>
          <p:cNvSpPr>
            <a:spLocks noGrp="1"/>
          </p:cNvSpPr>
          <p:nvPr>
            <p:ph sz="half" idx="2"/>
          </p:nvPr>
        </p:nvSpPr>
        <p:spPr/>
        <p:txBody>
          <a:bodyPr/>
          <a:lstStyle/>
          <a:p>
            <a:r>
              <a:rPr lang="en-US" dirty="0" smtClean="0"/>
              <a:t>Newsletters</a:t>
            </a:r>
          </a:p>
          <a:p>
            <a:r>
              <a:rPr lang="en-US" dirty="0" smtClean="0"/>
              <a:t>email</a:t>
            </a:r>
          </a:p>
          <a:p>
            <a:r>
              <a:rPr lang="en-US" dirty="0" smtClean="0"/>
              <a:t>Internet </a:t>
            </a:r>
          </a:p>
          <a:p>
            <a:r>
              <a:rPr lang="en-US" dirty="0" smtClean="0"/>
              <a:t>Social media </a:t>
            </a:r>
          </a:p>
          <a:p>
            <a:endParaRPr lang="en-US" dirty="0"/>
          </a:p>
        </p:txBody>
      </p:sp>
      <p:sp>
        <p:nvSpPr>
          <p:cNvPr id="10" name="TextBox 9"/>
          <p:cNvSpPr txBox="1"/>
          <p:nvPr/>
        </p:nvSpPr>
        <p:spPr>
          <a:xfrm>
            <a:off x="838200" y="4010527"/>
            <a:ext cx="3102644" cy="276999"/>
          </a:xfrm>
          <a:prstGeom prst="rect">
            <a:avLst/>
          </a:prstGeom>
          <a:noFill/>
        </p:spPr>
        <p:txBody>
          <a:bodyPr wrap="none" rtlCol="0">
            <a:spAutoFit/>
          </a:bodyPr>
          <a:lstStyle/>
          <a:p>
            <a:r>
              <a:rPr lang="en-US" sz="1200" dirty="0"/>
              <a:t>Chad Wallace of Oak Tree </a:t>
            </a:r>
            <a:r>
              <a:rPr lang="en-US" sz="1200" dirty="0" smtClean="0"/>
              <a:t>Organics, Ashland, IL</a:t>
            </a:r>
            <a:endParaRPr lang="en-US" sz="1200" dirty="0"/>
          </a:p>
        </p:txBody>
      </p:sp>
      <p:sp>
        <p:nvSpPr>
          <p:cNvPr id="12" name="TextBox 11"/>
          <p:cNvSpPr txBox="1"/>
          <p:nvPr/>
        </p:nvSpPr>
        <p:spPr>
          <a:xfrm>
            <a:off x="628650" y="4694277"/>
            <a:ext cx="2724336" cy="400110"/>
          </a:xfrm>
          <a:prstGeom prst="rect">
            <a:avLst/>
          </a:prstGeom>
          <a:noFill/>
          <a:ln w="28575">
            <a:solidFill>
              <a:schemeClr val="tx2">
                <a:lumMod val="40000"/>
                <a:lumOff val="60000"/>
              </a:schemeClr>
            </a:solidFill>
          </a:ln>
        </p:spPr>
        <p:txBody>
          <a:bodyPr wrap="none" rtlCol="0">
            <a:spAutoFit/>
          </a:bodyPr>
          <a:lstStyle/>
          <a:p>
            <a:r>
              <a:rPr lang="en-US" sz="2000" dirty="0" smtClean="0"/>
              <a:t>Social </a:t>
            </a:r>
            <a:r>
              <a:rPr lang="en-US" sz="2000" dirty="0"/>
              <a:t>M</a:t>
            </a:r>
            <a:r>
              <a:rPr lang="en-US" sz="2000" dirty="0" smtClean="0"/>
              <a:t>edia Starter Kits</a:t>
            </a:r>
            <a:endParaRPr lang="en-US" sz="2000" dirty="0"/>
          </a:p>
        </p:txBody>
      </p:sp>
      <p:sp>
        <p:nvSpPr>
          <p:cNvPr id="13" name="Rectangle 12"/>
          <p:cNvSpPr/>
          <p:nvPr/>
        </p:nvSpPr>
        <p:spPr>
          <a:xfrm>
            <a:off x="628650" y="5104686"/>
            <a:ext cx="8534400" cy="307777"/>
          </a:xfrm>
          <a:prstGeom prst="rect">
            <a:avLst/>
          </a:prstGeom>
        </p:spPr>
        <p:txBody>
          <a:bodyPr wrap="square">
            <a:spAutoFit/>
          </a:bodyPr>
          <a:lstStyle/>
          <a:p>
            <a:r>
              <a:rPr lang="en-US" sz="1400" dirty="0">
                <a:hlinkClick r:id="rId6"/>
              </a:rPr>
              <a:t>http://</a:t>
            </a:r>
            <a:r>
              <a:rPr lang="en-US" sz="1400" dirty="0" smtClean="0">
                <a:hlinkClick r:id="rId6"/>
              </a:rPr>
              <a:t>thelandconnection.org/farmers/marketing-workshops-and-resources/social-media-starter-kit-information</a:t>
            </a:r>
            <a:endParaRPr lang="en-US" sz="1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11" name="TextBox 10"/>
          <p:cNvSpPr txBox="1"/>
          <p:nvPr/>
        </p:nvSpPr>
        <p:spPr>
          <a:xfrm>
            <a:off x="628650" y="5529650"/>
            <a:ext cx="4842672" cy="400110"/>
          </a:xfrm>
          <a:prstGeom prst="rect">
            <a:avLst/>
          </a:prstGeom>
          <a:noFill/>
          <a:ln w="28575">
            <a:solidFill>
              <a:schemeClr val="tx2">
                <a:lumMod val="40000"/>
                <a:lumOff val="60000"/>
              </a:schemeClr>
            </a:solidFill>
          </a:ln>
        </p:spPr>
        <p:txBody>
          <a:bodyPr wrap="none" rtlCol="0">
            <a:spAutoFit/>
          </a:bodyPr>
          <a:lstStyle/>
          <a:p>
            <a:r>
              <a:rPr lang="en-US" sz="2000" dirty="0" smtClean="0"/>
              <a:t>Social </a:t>
            </a:r>
            <a:r>
              <a:rPr lang="en-US" sz="2000" dirty="0"/>
              <a:t>M</a:t>
            </a:r>
            <a:r>
              <a:rPr lang="en-US" sz="2000" dirty="0" smtClean="0"/>
              <a:t>edia Marketing for Farmers Webinar</a:t>
            </a:r>
            <a:endParaRPr lang="en-US" sz="2000" dirty="0"/>
          </a:p>
        </p:txBody>
      </p:sp>
      <p:sp>
        <p:nvSpPr>
          <p:cNvPr id="6" name="TextBox 5"/>
          <p:cNvSpPr txBox="1"/>
          <p:nvPr/>
        </p:nvSpPr>
        <p:spPr>
          <a:xfrm>
            <a:off x="628650" y="6090850"/>
            <a:ext cx="4802020" cy="461665"/>
          </a:xfrm>
          <a:prstGeom prst="rect">
            <a:avLst/>
          </a:prstGeom>
          <a:noFill/>
        </p:spPr>
        <p:txBody>
          <a:bodyPr wrap="none" rtlCol="0">
            <a:spAutoFit/>
          </a:bodyPr>
          <a:lstStyle/>
          <a:p>
            <a:r>
              <a:rPr lang="en-US" sz="1200" dirty="0">
                <a:hlinkClick r:id="rId8"/>
              </a:rPr>
              <a:t>http://thelandconnection.org/farmers/social-media-marketing-resources</a:t>
            </a:r>
            <a:r>
              <a:rPr lang="en-US" sz="1200" dirty="0" smtClean="0">
                <a:hlinkClick r:id="rId8"/>
              </a:rPr>
              <a:t>/</a:t>
            </a:r>
          </a:p>
          <a:p>
            <a:r>
              <a:rPr lang="en-US" sz="1200" dirty="0" smtClean="0">
                <a:hlinkClick r:id="rId8"/>
              </a:rPr>
              <a:t>social-media-marketing-webinars </a:t>
            </a:r>
            <a:endParaRPr lang="en-US" sz="1200" dirty="0"/>
          </a:p>
        </p:txBody>
      </p:sp>
    </p:spTree>
    <p:extLst>
      <p:ext uri="{BB962C8B-B14F-4D97-AF65-F5344CB8AC3E}">
        <p14:creationId xmlns:p14="http://schemas.microsoft.com/office/powerpoint/2010/main" val="1376650660"/>
      </p:ext>
    </p:extLst>
  </p:cSld>
  <p:clrMapOvr>
    <a:masterClrMapping/>
  </p:clrMapOvr>
  <p:transition spd="slow" advTm="9003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Organizations and Resources</a:t>
            </a:r>
            <a:endParaRPr lang="en-US" dirty="0"/>
          </a:p>
        </p:txBody>
      </p:sp>
      <p:pic>
        <p:nvPicPr>
          <p:cNvPr id="6" name="Content Placeholder 5"/>
          <p:cNvPicPr>
            <a:picLocks noGrp="1" noChangeAspect="1"/>
          </p:cNvPicPr>
          <p:nvPr>
            <p:ph idx="1"/>
          </p:nvPr>
        </p:nvPicPr>
        <p:blipFill>
          <a:blip r:embed="rId5" cstate="email">
            <a:extLst>
              <a:ext uri="{28A0092B-C50C-407E-A947-70E740481C1C}">
                <a14:useLocalDpi xmlns:a14="http://schemas.microsoft.com/office/drawing/2010/main" val="0"/>
              </a:ext>
            </a:extLst>
          </a:blip>
          <a:stretch>
            <a:fillRect/>
          </a:stretch>
        </p:blipFill>
        <p:spPr>
          <a:xfrm>
            <a:off x="1935691" y="1597025"/>
            <a:ext cx="5729817" cy="4297363"/>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17040099"/>
      </p:ext>
    </p:extLst>
  </p:cSld>
  <p:clrMapOvr>
    <a:masterClrMapping/>
  </p:clrMapOvr>
  <p:transition spd="slow" advTm="632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Robyn Van </a:t>
            </a:r>
            <a:r>
              <a:rPr lang="en-US" dirty="0" err="1"/>
              <a:t>En</a:t>
            </a:r>
            <a:r>
              <a:rPr lang="en-US" dirty="0"/>
              <a:t> </a:t>
            </a:r>
            <a:r>
              <a:rPr lang="en-US" dirty="0" smtClean="0"/>
              <a:t>Center </a:t>
            </a:r>
            <a:endParaRPr lang="en-US" dirty="0"/>
          </a:p>
        </p:txBody>
      </p:sp>
      <p:sp>
        <p:nvSpPr>
          <p:cNvPr id="3" name="Content Placeholder 2"/>
          <p:cNvSpPr>
            <a:spLocks noGrp="1"/>
          </p:cNvSpPr>
          <p:nvPr>
            <p:ph idx="1"/>
          </p:nvPr>
        </p:nvSpPr>
        <p:spPr>
          <a:xfrm>
            <a:off x="762000" y="1579562"/>
            <a:ext cx="8077200" cy="4297363"/>
          </a:xfrm>
        </p:spPr>
        <p:txBody>
          <a:bodyPr/>
          <a:lstStyle/>
          <a:p>
            <a:r>
              <a:rPr lang="en-US" dirty="0" smtClean="0"/>
              <a:t>A </a:t>
            </a:r>
            <a:r>
              <a:rPr lang="en-US" dirty="0"/>
              <a:t>national resource center about Community-Supported Agriculture (CSA) for people across the nation and around the world. The center provides outreach and works to gain publicity about CSA farms in order to benefit community farmers and communities everywhere.</a:t>
            </a:r>
          </a:p>
        </p:txBody>
      </p:sp>
      <p:sp>
        <p:nvSpPr>
          <p:cNvPr id="4" name="TextBox 3"/>
          <p:cNvSpPr txBox="1"/>
          <p:nvPr/>
        </p:nvSpPr>
        <p:spPr>
          <a:xfrm>
            <a:off x="1247775" y="5134659"/>
            <a:ext cx="4013343" cy="646331"/>
          </a:xfrm>
          <a:prstGeom prst="rect">
            <a:avLst/>
          </a:prstGeom>
          <a:noFill/>
          <a:ln w="38100">
            <a:solidFill>
              <a:schemeClr val="tx2">
                <a:lumMod val="75000"/>
              </a:schemeClr>
            </a:solidFill>
          </a:ln>
        </p:spPr>
        <p:txBody>
          <a:bodyPr wrap="none" rtlCol="0">
            <a:spAutoFit/>
          </a:bodyPr>
          <a:lstStyle/>
          <a:p>
            <a:r>
              <a:rPr lang="sv-SE" dirty="0"/>
              <a:t>Robyn Van En Center CSA Farm Database</a:t>
            </a:r>
            <a:endParaRPr lang="en-US" dirty="0" smtClean="0">
              <a:hlinkClick r:id="rId5"/>
            </a:endParaRPr>
          </a:p>
          <a:p>
            <a:r>
              <a:rPr lang="en-US" dirty="0" smtClean="0">
                <a:hlinkClick r:id="rId5"/>
              </a:rPr>
              <a:t>http</a:t>
            </a:r>
            <a:r>
              <a:rPr lang="en-US" dirty="0">
                <a:hlinkClick r:id="rId5"/>
              </a:rPr>
              <a:t>://www2.wilson.edu/CsaSearch</a:t>
            </a:r>
            <a:r>
              <a:rPr lang="en-US" dirty="0" smtClean="0">
                <a:hlinkClick r:id="rId5"/>
              </a:rPr>
              <a:t>/</a:t>
            </a:r>
            <a:r>
              <a:rPr lang="en-US" dirty="0" smtClean="0"/>
              <a:t> </a:t>
            </a:r>
            <a:endParaRPr lang="en-US"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9112" y="5876925"/>
            <a:ext cx="1428750" cy="476250"/>
          </a:xfrm>
          <a:prstGeom prst="rect">
            <a:avLst/>
          </a:prstGeom>
        </p:spPr>
      </p:pic>
      <p:sp>
        <p:nvSpPr>
          <p:cNvPr id="6" name="TextBox 5"/>
          <p:cNvSpPr txBox="1"/>
          <p:nvPr/>
        </p:nvSpPr>
        <p:spPr>
          <a:xfrm>
            <a:off x="2349112" y="6353175"/>
            <a:ext cx="1329275" cy="276999"/>
          </a:xfrm>
          <a:prstGeom prst="rect">
            <a:avLst/>
          </a:prstGeom>
          <a:noFill/>
        </p:spPr>
        <p:txBody>
          <a:bodyPr wrap="none" rtlCol="0">
            <a:spAutoFit/>
          </a:bodyPr>
          <a:lstStyle/>
          <a:p>
            <a:r>
              <a:rPr lang="en-US" sz="1200" dirty="0" smtClean="0">
                <a:solidFill>
                  <a:srgbClr val="3333FF"/>
                </a:solidFill>
              </a:rPr>
              <a:t>Chambersburg, PA</a:t>
            </a:r>
            <a:endParaRPr lang="en-US" sz="1200" dirty="0">
              <a:solidFill>
                <a:srgbClr val="3333FF"/>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80130003"/>
      </p:ext>
    </p:extLst>
  </p:cSld>
  <p:clrMapOvr>
    <a:masterClrMapping/>
  </p:clrMapOvr>
  <p:transition spd="slow" advTm="5243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CSA Solutions Hub</a:t>
            </a:r>
            <a:endParaRPr lang="en-US" dirty="0"/>
          </a:p>
        </p:txBody>
      </p:sp>
      <p:pic>
        <p:nvPicPr>
          <p:cNvPr id="4" name="Content Placeholder 3"/>
          <p:cNvPicPr>
            <a:picLocks noGrp="1" noChangeAspect="1"/>
          </p:cNvPicPr>
          <p:nvPr>
            <p:ph idx="1"/>
          </p:nvPr>
        </p:nvPicPr>
        <p:blipFill>
          <a:blip r:embed="rId5" cstate="email">
            <a:extLst>
              <a:ext uri="{28A0092B-C50C-407E-A947-70E740481C1C}">
                <a14:useLocalDpi xmlns:a14="http://schemas.microsoft.com/office/drawing/2010/main" val="0"/>
              </a:ext>
            </a:extLst>
          </a:blip>
          <a:stretch>
            <a:fillRect/>
          </a:stretch>
        </p:blipFill>
        <p:spPr>
          <a:xfrm>
            <a:off x="2362200" y="1295400"/>
            <a:ext cx="4987268" cy="4297363"/>
          </a:xfrm>
        </p:spPr>
      </p:pic>
      <p:sp>
        <p:nvSpPr>
          <p:cNvPr id="5" name="TextBox 4"/>
          <p:cNvSpPr txBox="1"/>
          <p:nvPr/>
        </p:nvSpPr>
        <p:spPr>
          <a:xfrm>
            <a:off x="2362200" y="5562600"/>
            <a:ext cx="3194464" cy="307777"/>
          </a:xfrm>
          <a:prstGeom prst="rect">
            <a:avLst/>
          </a:prstGeom>
          <a:noFill/>
        </p:spPr>
        <p:txBody>
          <a:bodyPr wrap="none" rtlCol="0">
            <a:spAutoFit/>
          </a:bodyPr>
          <a:lstStyle/>
          <a:p>
            <a:r>
              <a:rPr lang="en-US" sz="1400" dirty="0">
                <a:hlinkClick r:id="rId6"/>
              </a:rPr>
              <a:t>http://</a:t>
            </a:r>
            <a:r>
              <a:rPr lang="en-US" sz="1400" dirty="0" smtClean="0">
                <a:hlinkClick r:id="rId6"/>
              </a:rPr>
              <a:t>www.memberassembler.com/hub</a:t>
            </a:r>
            <a:r>
              <a:rPr lang="en-US" sz="1400" dirty="0" smtClean="0"/>
              <a:t> </a:t>
            </a:r>
            <a:endParaRPr lang="en-US" sz="14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83977179"/>
      </p:ext>
    </p:extLst>
  </p:cSld>
  <p:clrMapOvr>
    <a:masterClrMapping/>
  </p:clrMapOvr>
  <p:transition spd="slow" advTm="5803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Finding a CSA</a:t>
            </a:r>
            <a:endParaRPr lang="en-US" dirty="0"/>
          </a:p>
        </p:txBody>
      </p:sp>
      <p:pic>
        <p:nvPicPr>
          <p:cNvPr id="14" name="Content Placeholder 13"/>
          <p:cNvPicPr>
            <a:picLocks noGrp="1" noChangeAspect="1"/>
          </p:cNvPicPr>
          <p:nvPr>
            <p:ph sz="half" idx="2"/>
          </p:nvPr>
        </p:nvPicPr>
        <p:blipFill>
          <a:blip r:embed="rId5" cstate="email">
            <a:extLst>
              <a:ext uri="{28A0092B-C50C-407E-A947-70E740481C1C}">
                <a14:useLocalDpi xmlns:a14="http://schemas.microsoft.com/office/drawing/2010/main" val="0"/>
              </a:ext>
            </a:extLst>
          </a:blip>
          <a:stretch>
            <a:fillRect/>
          </a:stretch>
        </p:blipFill>
        <p:spPr>
          <a:xfrm>
            <a:off x="4648200" y="1752600"/>
            <a:ext cx="4276534" cy="838200"/>
          </a:xfrm>
        </p:spPr>
      </p:pic>
      <p:sp>
        <p:nvSpPr>
          <p:cNvPr id="5" name="TextBox 4"/>
          <p:cNvSpPr txBox="1"/>
          <p:nvPr/>
        </p:nvSpPr>
        <p:spPr>
          <a:xfrm>
            <a:off x="914400" y="4721081"/>
            <a:ext cx="3686266" cy="307777"/>
          </a:xfrm>
          <a:prstGeom prst="rect">
            <a:avLst/>
          </a:prstGeom>
          <a:noFill/>
        </p:spPr>
        <p:txBody>
          <a:bodyPr wrap="none" rtlCol="0">
            <a:spAutoFit/>
          </a:bodyPr>
          <a:lstStyle/>
          <a:p>
            <a:r>
              <a:rPr lang="en-US" sz="1400" dirty="0">
                <a:hlinkClick r:id="rId6"/>
              </a:rPr>
              <a:t>http://</a:t>
            </a:r>
            <a:r>
              <a:rPr lang="en-US" sz="1400" dirty="0" smtClean="0">
                <a:hlinkClick r:id="rId6"/>
              </a:rPr>
              <a:t>www.buyfreshbuylocalcentralillinois.org</a:t>
            </a:r>
            <a:r>
              <a:rPr lang="en-US" sz="1400" dirty="0"/>
              <a:t> </a:t>
            </a:r>
            <a:r>
              <a:rPr lang="en-US" sz="1400" dirty="0" smtClean="0"/>
              <a:t> </a:t>
            </a:r>
            <a:endParaRPr lang="en-US" sz="1400" dirty="0"/>
          </a:p>
        </p:txBody>
      </p:sp>
      <p:sp>
        <p:nvSpPr>
          <p:cNvPr id="6" name="TextBox 5"/>
          <p:cNvSpPr txBox="1"/>
          <p:nvPr/>
        </p:nvSpPr>
        <p:spPr>
          <a:xfrm>
            <a:off x="5562600" y="2590800"/>
            <a:ext cx="2608919" cy="307777"/>
          </a:xfrm>
          <a:prstGeom prst="rect">
            <a:avLst/>
          </a:prstGeom>
          <a:noFill/>
        </p:spPr>
        <p:txBody>
          <a:bodyPr wrap="none" rtlCol="0">
            <a:spAutoFit/>
          </a:bodyPr>
          <a:lstStyle/>
          <a:p>
            <a:r>
              <a:rPr lang="en-US" sz="1400" dirty="0">
                <a:hlinkClick r:id="rId7"/>
              </a:rPr>
              <a:t>http://</a:t>
            </a:r>
            <a:r>
              <a:rPr lang="en-US" sz="1400" dirty="0" smtClean="0">
                <a:hlinkClick r:id="rId7"/>
              </a:rPr>
              <a:t>www.localharvest.org/csa</a:t>
            </a:r>
            <a:r>
              <a:rPr lang="en-US" sz="1400" dirty="0"/>
              <a:t> </a:t>
            </a:r>
          </a:p>
        </p:txBody>
      </p:sp>
      <p:pic>
        <p:nvPicPr>
          <p:cNvPr id="13" name="Content Placeholder 12"/>
          <p:cNvPicPr>
            <a:picLocks noGrp="1" noChangeAspect="1"/>
          </p:cNvPicPr>
          <p:nvPr>
            <p:ph sz="half" idx="1"/>
          </p:nvPr>
        </p:nvPicPr>
        <p:blipFill>
          <a:blip r:embed="rId8" cstate="email">
            <a:extLst>
              <a:ext uri="{28A0092B-C50C-407E-A947-70E740481C1C}">
                <a14:useLocalDpi xmlns:a14="http://schemas.microsoft.com/office/drawing/2010/main" val="0"/>
              </a:ext>
            </a:extLst>
          </a:blip>
          <a:stretch>
            <a:fillRect/>
          </a:stretch>
        </p:blipFill>
        <p:spPr>
          <a:xfrm>
            <a:off x="908312" y="1650578"/>
            <a:ext cx="3501822" cy="3073822"/>
          </a:xfr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47001299"/>
      </p:ext>
    </p:extLst>
  </p:cSld>
  <p:clrMapOvr>
    <a:masterClrMapping/>
  </p:clrMapOvr>
  <p:transition spd="slow" advTm="3073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Band of Farmers</a:t>
            </a:r>
            <a:endParaRPr lang="en-US" dirty="0"/>
          </a:p>
        </p:txBody>
      </p:sp>
      <p:pic>
        <p:nvPicPr>
          <p:cNvPr id="7" name="Content Placeholder 6"/>
          <p:cNvPicPr>
            <a:picLocks noGrp="1" noChangeAspect="1"/>
          </p:cNvPicPr>
          <p:nvPr>
            <p:ph sz="half" idx="1"/>
          </p:nvPr>
        </p:nvPicPr>
        <p:blipFill>
          <a:blip r:embed="rId5" cstate="email">
            <a:extLst>
              <a:ext uri="{28A0092B-C50C-407E-A947-70E740481C1C}">
                <a14:useLocalDpi xmlns:a14="http://schemas.microsoft.com/office/drawing/2010/main" val="0"/>
              </a:ext>
            </a:extLst>
          </a:blip>
          <a:stretch>
            <a:fillRect/>
          </a:stretch>
        </p:blipFill>
        <p:spPr>
          <a:xfrm>
            <a:off x="685800" y="1676844"/>
            <a:ext cx="4038600" cy="4372675"/>
          </a:xfrm>
        </p:spPr>
      </p:pic>
      <p:sp>
        <p:nvSpPr>
          <p:cNvPr id="6" name="Content Placeholder 5"/>
          <p:cNvSpPr>
            <a:spLocks noGrp="1"/>
          </p:cNvSpPr>
          <p:nvPr>
            <p:ph sz="half" idx="2"/>
          </p:nvPr>
        </p:nvSpPr>
        <p:spPr/>
        <p:txBody>
          <a:bodyPr/>
          <a:lstStyle/>
          <a:p>
            <a:r>
              <a:rPr lang="en-US" dirty="0"/>
              <a:t>Band of Farmers is made up of CSA farms and supporters of CSA farms (other farms, individuals, and organizations</a:t>
            </a:r>
            <a:r>
              <a:rPr lang="en-US" dirty="0" smtClean="0"/>
              <a:t>).</a:t>
            </a:r>
            <a:endParaRPr lang="en-US" dirty="0"/>
          </a:p>
        </p:txBody>
      </p:sp>
      <p:sp>
        <p:nvSpPr>
          <p:cNvPr id="8" name="TextBox 7"/>
          <p:cNvSpPr txBox="1"/>
          <p:nvPr/>
        </p:nvSpPr>
        <p:spPr>
          <a:xfrm>
            <a:off x="1295400" y="6101834"/>
            <a:ext cx="3208442" cy="369332"/>
          </a:xfrm>
          <a:prstGeom prst="rect">
            <a:avLst/>
          </a:prstGeom>
          <a:noFill/>
        </p:spPr>
        <p:txBody>
          <a:bodyPr wrap="none" rtlCol="0">
            <a:spAutoFit/>
          </a:bodyPr>
          <a:lstStyle/>
          <a:p>
            <a:r>
              <a:rPr lang="en-US" dirty="0">
                <a:hlinkClick r:id="rId6"/>
              </a:rPr>
              <a:t>https://boftccc.wildapricot.org</a:t>
            </a:r>
            <a:r>
              <a:rPr lang="en-US" dirty="0" smtClean="0">
                <a:hlinkClick r:id="rId6"/>
              </a:rPr>
              <a:t>/</a:t>
            </a:r>
            <a:r>
              <a:rPr lang="en-US" dirty="0" smtClean="0"/>
              <a:t> </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13893041"/>
      </p:ext>
    </p:extLst>
  </p:cSld>
  <p:clrMapOvr>
    <a:masterClrMapping/>
  </p:clrMapOvr>
  <p:transition spd="slow" advTm="2510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Finding a CSA</a:t>
            </a:r>
            <a:endParaRPr lang="en-US" dirty="0"/>
          </a:p>
        </p:txBody>
      </p:sp>
      <p:sp>
        <p:nvSpPr>
          <p:cNvPr id="3" name="Content Placeholder 2"/>
          <p:cNvSpPr>
            <a:spLocks noGrp="1"/>
          </p:cNvSpPr>
          <p:nvPr>
            <p:ph idx="1"/>
          </p:nvPr>
        </p:nvSpPr>
        <p:spPr>
          <a:xfrm>
            <a:off x="838200" y="1295400"/>
            <a:ext cx="8077200" cy="4728187"/>
          </a:xfrm>
        </p:spPr>
        <p:txBody>
          <a:bodyPr>
            <a:normAutofit lnSpcReduction="10000"/>
          </a:bodyPr>
          <a:lstStyle/>
          <a:p>
            <a:r>
              <a:rPr lang="en-US" sz="3100" dirty="0" smtClean="0"/>
              <a:t>Band of Farmers CSA Directory</a:t>
            </a:r>
          </a:p>
          <a:p>
            <a:pPr marL="0" indent="0">
              <a:buNone/>
            </a:pPr>
            <a:r>
              <a:rPr lang="en-US" sz="3100" dirty="0" smtClean="0"/>
              <a:t>	</a:t>
            </a:r>
            <a:r>
              <a:rPr lang="en-US" sz="2800" dirty="0" smtClean="0">
                <a:hlinkClick r:id="rId5"/>
              </a:rPr>
              <a:t>https</a:t>
            </a:r>
            <a:r>
              <a:rPr lang="en-US" sz="2800" dirty="0">
                <a:hlinkClick r:id="rId5"/>
              </a:rPr>
              <a:t>://</a:t>
            </a:r>
            <a:r>
              <a:rPr lang="en-US" sz="2800" dirty="0" smtClean="0">
                <a:hlinkClick r:id="rId5"/>
              </a:rPr>
              <a:t>boftccc.wildapricot.org/CSA-Directory</a:t>
            </a:r>
            <a:r>
              <a:rPr lang="en-US" sz="2800" dirty="0" smtClean="0"/>
              <a:t> </a:t>
            </a:r>
          </a:p>
          <a:p>
            <a:r>
              <a:rPr lang="en-US" sz="2800" dirty="0" smtClean="0"/>
              <a:t>Buy Fresh Buy Local Central Illinois</a:t>
            </a:r>
          </a:p>
          <a:p>
            <a:pPr marL="0" indent="0">
              <a:buNone/>
            </a:pPr>
            <a:r>
              <a:rPr lang="en-US" sz="2800" dirty="0"/>
              <a:t>	</a:t>
            </a:r>
            <a:r>
              <a:rPr lang="en-US" sz="2800" dirty="0" smtClean="0">
                <a:hlinkClick r:id="rId6"/>
              </a:rPr>
              <a:t>http</a:t>
            </a:r>
            <a:r>
              <a:rPr lang="en-US" sz="2800" dirty="0">
                <a:hlinkClick r:id="rId6"/>
              </a:rPr>
              <a:t>://www.buyfreshbuylocalcentralillinois.org</a:t>
            </a:r>
            <a:r>
              <a:rPr lang="en-US" sz="2800" dirty="0" smtClean="0">
                <a:hlinkClick r:id="rId6"/>
              </a:rPr>
              <a:t>/</a:t>
            </a:r>
            <a:r>
              <a:rPr lang="en-US" sz="2800" dirty="0" smtClean="0"/>
              <a:t> </a:t>
            </a:r>
          </a:p>
          <a:p>
            <a:r>
              <a:rPr lang="en-US" sz="3100" dirty="0" smtClean="0"/>
              <a:t>Local Harvest</a:t>
            </a:r>
          </a:p>
          <a:p>
            <a:pPr marL="0" indent="0">
              <a:buNone/>
            </a:pPr>
            <a:r>
              <a:rPr lang="en-US" sz="3100" dirty="0" smtClean="0"/>
              <a:t>	</a:t>
            </a:r>
            <a:r>
              <a:rPr lang="en-US" sz="2800" dirty="0" smtClean="0">
                <a:hlinkClick r:id="rId7"/>
              </a:rPr>
              <a:t>http</a:t>
            </a:r>
            <a:r>
              <a:rPr lang="en-US" sz="2800" dirty="0">
                <a:hlinkClick r:id="rId7"/>
              </a:rPr>
              <a:t>://www.localharvest.org/csa</a:t>
            </a:r>
            <a:r>
              <a:rPr lang="en-US" sz="2800" dirty="0" smtClean="0">
                <a:hlinkClick r:id="rId7"/>
              </a:rPr>
              <a:t>/</a:t>
            </a:r>
            <a:r>
              <a:rPr lang="en-US" sz="2800" dirty="0" smtClean="0"/>
              <a:t> </a:t>
            </a:r>
            <a:endParaRPr lang="en-US" sz="2800" dirty="0"/>
          </a:p>
          <a:p>
            <a:r>
              <a:rPr lang="en-US" sz="3100" dirty="0" smtClean="0"/>
              <a:t>Wilson </a:t>
            </a:r>
            <a:r>
              <a:rPr lang="en-US" sz="3100" dirty="0"/>
              <a:t>College, Robyn Van </a:t>
            </a:r>
            <a:r>
              <a:rPr lang="en-US" sz="3100" dirty="0" err="1"/>
              <a:t>En</a:t>
            </a:r>
            <a:r>
              <a:rPr lang="en-US" sz="3100" dirty="0"/>
              <a:t> Center CSA Farm Database</a:t>
            </a:r>
          </a:p>
          <a:p>
            <a:pPr marL="0" indent="0">
              <a:buNone/>
            </a:pPr>
            <a:r>
              <a:rPr lang="en-US" sz="3100" dirty="0" smtClean="0"/>
              <a:t>	</a:t>
            </a:r>
            <a:r>
              <a:rPr lang="en-US" sz="2800" dirty="0" smtClean="0">
                <a:hlinkClick r:id="rId8"/>
              </a:rPr>
              <a:t>http</a:t>
            </a:r>
            <a:r>
              <a:rPr lang="en-US" sz="2800" dirty="0">
                <a:hlinkClick r:id="rId8"/>
              </a:rPr>
              <a:t>://www2.wilson.edu/CsaSearch</a:t>
            </a:r>
            <a:r>
              <a:rPr lang="en-US" sz="2800" dirty="0" smtClean="0">
                <a:hlinkClick r:id="rId8"/>
              </a:rPr>
              <a:t>/</a:t>
            </a:r>
            <a:r>
              <a:rPr lang="en-US" sz="2800" dirty="0" smtClean="0"/>
              <a:t>  </a:t>
            </a:r>
            <a:endParaRPr lang="en-US" sz="2800" dirty="0"/>
          </a:p>
          <a:p>
            <a:pPr marL="0" indent="0">
              <a:buNone/>
            </a:pPr>
            <a:endParaRPr lang="en-US" sz="2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85464634"/>
      </p:ext>
    </p:extLst>
  </p:cSld>
  <p:clrMapOvr>
    <a:masterClrMapping/>
  </p:clrMapOvr>
  <p:transition spd="slow" advTm="528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a:xfrm>
            <a:off x="762000" y="1596413"/>
            <a:ext cx="8382000" cy="4347187"/>
          </a:xfrm>
        </p:spPr>
        <p:txBody>
          <a:bodyPr>
            <a:noAutofit/>
          </a:bodyPr>
          <a:lstStyle/>
          <a:p>
            <a:r>
              <a:rPr lang="en-US" sz="2600" dirty="0"/>
              <a:t>Community Supported Agriculture (ATTRA, 2006)</a:t>
            </a:r>
          </a:p>
          <a:p>
            <a:pPr marL="400050" lvl="1" indent="0">
              <a:buNone/>
            </a:pPr>
            <a:r>
              <a:rPr lang="en-US" sz="2200" dirty="0" smtClean="0">
                <a:hlinkClick r:id="rId5"/>
              </a:rPr>
              <a:t>https</a:t>
            </a:r>
            <a:r>
              <a:rPr lang="en-US" sz="2200" dirty="0">
                <a:hlinkClick r:id="rId5"/>
              </a:rPr>
              <a:t>://</a:t>
            </a:r>
            <a:r>
              <a:rPr lang="en-US" sz="2200" dirty="0" smtClean="0">
                <a:hlinkClick r:id="rId5"/>
              </a:rPr>
              <a:t>attra.ncat.org/attra-pub/summaries/summary.php?pub=262</a:t>
            </a:r>
            <a:r>
              <a:rPr lang="en-US" sz="2200" dirty="0" smtClean="0"/>
              <a:t> </a:t>
            </a:r>
            <a:endParaRPr lang="en-US" sz="2200" dirty="0"/>
          </a:p>
          <a:p>
            <a:r>
              <a:rPr lang="en-US" sz="2600" dirty="0" smtClean="0"/>
              <a:t>Community </a:t>
            </a:r>
            <a:r>
              <a:rPr lang="en-US" sz="2600" dirty="0"/>
              <a:t>Supported Agriculture (Local Harvest)</a:t>
            </a:r>
          </a:p>
          <a:p>
            <a:pPr marL="400050" lvl="1" indent="0">
              <a:buNone/>
            </a:pPr>
            <a:r>
              <a:rPr lang="en-US" sz="2200" dirty="0">
                <a:hlinkClick r:id="rId6"/>
              </a:rPr>
              <a:t>http://</a:t>
            </a:r>
            <a:r>
              <a:rPr lang="en-US" sz="2200" dirty="0" smtClean="0">
                <a:hlinkClick r:id="rId6"/>
              </a:rPr>
              <a:t>www.localharvest.org/csa/</a:t>
            </a:r>
            <a:r>
              <a:rPr lang="en-US" sz="2200" dirty="0" smtClean="0"/>
              <a:t> </a:t>
            </a:r>
          </a:p>
          <a:p>
            <a:r>
              <a:rPr lang="en-US" sz="2600" dirty="0" smtClean="0"/>
              <a:t>Community Supported Agriculture (USDA) </a:t>
            </a:r>
          </a:p>
          <a:p>
            <a:pPr marL="0" indent="0">
              <a:buNone/>
            </a:pPr>
            <a:r>
              <a:rPr lang="en-US" sz="2600" dirty="0"/>
              <a:t> </a:t>
            </a:r>
            <a:r>
              <a:rPr lang="en-US" sz="2600" dirty="0" smtClean="0"/>
              <a:t>     </a:t>
            </a:r>
            <a:r>
              <a:rPr lang="en-US" sz="2200" dirty="0" smtClean="0">
                <a:hlinkClick r:id="rId7"/>
              </a:rPr>
              <a:t>http://www.nal.usda.gov/afsic/csa</a:t>
            </a:r>
            <a:r>
              <a:rPr lang="en-US" sz="2200" dirty="0" smtClean="0"/>
              <a:t> </a:t>
            </a:r>
            <a:endParaRPr lang="en-US" sz="2200" dirty="0"/>
          </a:p>
          <a:p>
            <a:r>
              <a:rPr lang="en-US" sz="2600" dirty="0" smtClean="0"/>
              <a:t>CSA Resources for Farmers (USDA, 2011)</a:t>
            </a:r>
          </a:p>
          <a:p>
            <a:pPr marL="400050" lvl="1" indent="0">
              <a:buNone/>
            </a:pPr>
            <a:r>
              <a:rPr lang="en-US" sz="2200" dirty="0">
                <a:hlinkClick r:id="rId8"/>
              </a:rPr>
              <a:t>http://</a:t>
            </a:r>
            <a:r>
              <a:rPr lang="en-US" sz="2200" dirty="0" smtClean="0">
                <a:hlinkClick r:id="rId8"/>
              </a:rPr>
              <a:t>www.nal.usda.gov/afsic/pubs/csa/csa.shtml</a:t>
            </a:r>
            <a:r>
              <a:rPr lang="en-US" sz="2200" dirty="0" smtClean="0"/>
              <a:t> </a:t>
            </a:r>
            <a:endParaRPr lang="en-US" sz="2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48602623"/>
      </p:ext>
    </p:extLst>
  </p:cSld>
  <p:clrMapOvr>
    <a:masterClrMapping/>
  </p:clrMapOvr>
  <p:transition spd="slow" advTm="784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a:xfrm>
            <a:off x="762000" y="1143000"/>
            <a:ext cx="8382000" cy="4800600"/>
          </a:xfrm>
        </p:spPr>
        <p:txBody>
          <a:bodyPr>
            <a:noAutofit/>
          </a:bodyPr>
          <a:lstStyle/>
          <a:p>
            <a:r>
              <a:rPr lang="en-US" sz="2600" dirty="0"/>
              <a:t>Community Supported Agriculture (University of Kentucky Cooperative Extension Service)</a:t>
            </a:r>
          </a:p>
          <a:p>
            <a:pPr marL="400050" lvl="1" indent="0">
              <a:buNone/>
            </a:pPr>
            <a:r>
              <a:rPr lang="en-US" sz="2200" dirty="0">
                <a:hlinkClick r:id="rId3"/>
              </a:rPr>
              <a:t>www.uky.edu/Ag/CCD/marketing/csa.pdf</a:t>
            </a:r>
            <a:r>
              <a:rPr lang="en-US" sz="2200" dirty="0"/>
              <a:t> </a:t>
            </a:r>
          </a:p>
          <a:p>
            <a:r>
              <a:rPr lang="en-US" sz="2600" dirty="0" smtClean="0"/>
              <a:t>Local </a:t>
            </a:r>
            <a:r>
              <a:rPr lang="en-US" sz="2600" dirty="0"/>
              <a:t>Harvest: A </a:t>
            </a:r>
            <a:r>
              <a:rPr lang="en-US" sz="2600" dirty="0" err="1"/>
              <a:t>Multifarm</a:t>
            </a:r>
            <a:r>
              <a:rPr lang="en-US" sz="2600" dirty="0"/>
              <a:t> CSA Handbook (SARE, 2010)</a:t>
            </a:r>
          </a:p>
          <a:p>
            <a:pPr marL="400050" lvl="1" indent="0">
              <a:buNone/>
            </a:pPr>
            <a:r>
              <a:rPr lang="en-US" sz="2200" dirty="0">
                <a:hlinkClick r:id="rId4"/>
              </a:rPr>
              <a:t>http://</a:t>
            </a:r>
            <a:r>
              <a:rPr lang="en-US" sz="2200" dirty="0" smtClean="0">
                <a:hlinkClick r:id="rId4"/>
              </a:rPr>
              <a:t>www.sare.org/Learning-Center/Project-Products/Northeast-SARE-Project-Products/Local-Harvest</a:t>
            </a:r>
            <a:r>
              <a:rPr lang="en-US" sz="2200" dirty="0" smtClean="0"/>
              <a:t> </a:t>
            </a:r>
          </a:p>
          <a:p>
            <a:r>
              <a:rPr lang="en-US" sz="2600" dirty="0" smtClean="0"/>
              <a:t>Robyn </a:t>
            </a:r>
            <a:r>
              <a:rPr lang="en-US" sz="2600" dirty="0"/>
              <a:t>Van </a:t>
            </a:r>
            <a:r>
              <a:rPr lang="en-US" sz="2600" dirty="0" err="1"/>
              <a:t>En</a:t>
            </a:r>
            <a:r>
              <a:rPr lang="en-US" sz="2600" dirty="0"/>
              <a:t> Center (Wilson College)</a:t>
            </a:r>
          </a:p>
          <a:p>
            <a:pPr marL="400050" lvl="1" indent="0">
              <a:buNone/>
            </a:pPr>
            <a:r>
              <a:rPr lang="en-US" sz="2200" dirty="0">
                <a:hlinkClick r:id="rId5"/>
              </a:rPr>
              <a:t>http://</a:t>
            </a:r>
            <a:r>
              <a:rPr lang="en-US" sz="2200" dirty="0" smtClean="0">
                <a:hlinkClick r:id="rId5"/>
              </a:rPr>
              <a:t>www.wilson.edu/about-wilson-college/fulton/robyn-van-en-center/index.aspx</a:t>
            </a:r>
            <a:r>
              <a:rPr lang="en-US" sz="2200" dirty="0" smtClean="0"/>
              <a:t> </a:t>
            </a:r>
          </a:p>
          <a:p>
            <a:pPr marL="457200" indent="-457200"/>
            <a:r>
              <a:rPr lang="en-US" sz="2600" i="1" dirty="0" smtClean="0"/>
              <a:t>Sharing the </a:t>
            </a:r>
            <a:r>
              <a:rPr lang="en-US" sz="2600" i="1" dirty="0"/>
              <a:t>Harvest: A Citizen's Guide to Community Supported Agriculture, 2</a:t>
            </a:r>
            <a:r>
              <a:rPr lang="en-US" sz="2600" i="1" baseline="30000" dirty="0"/>
              <a:t>nd</a:t>
            </a:r>
            <a:r>
              <a:rPr lang="en-US" sz="2600" i="1" dirty="0"/>
              <a:t> </a:t>
            </a:r>
            <a:r>
              <a:rPr lang="en-US" sz="2600" i="1" dirty="0" smtClean="0"/>
              <a:t>Edition</a:t>
            </a:r>
          </a:p>
          <a:p>
            <a:pPr marL="400050" lvl="1" indent="0">
              <a:buNone/>
            </a:pPr>
            <a:r>
              <a:rPr lang="en-US" sz="2100" dirty="0">
                <a:hlinkClick r:id="rId6"/>
              </a:rPr>
              <a:t>http://</a:t>
            </a:r>
            <a:r>
              <a:rPr lang="en-US" sz="2100" dirty="0" smtClean="0">
                <a:hlinkClick r:id="rId6"/>
              </a:rPr>
              <a:t>www.chelseagreen.com/sharingtheharvest2</a:t>
            </a:r>
            <a:r>
              <a:rPr lang="en-US" sz="2100" dirty="0" smtClean="0"/>
              <a:t> </a:t>
            </a:r>
            <a:endParaRPr lang="en-US" sz="2100" dirty="0"/>
          </a:p>
        </p:txBody>
      </p:sp>
    </p:spTree>
    <p:extLst>
      <p:ext uri="{BB962C8B-B14F-4D97-AF65-F5344CB8AC3E}">
        <p14:creationId xmlns:p14="http://schemas.microsoft.com/office/powerpoint/2010/main" val="793840143"/>
      </p:ext>
    </p:extLst>
  </p:cSld>
  <p:clrMapOvr>
    <a:masterClrMapping/>
  </p:clrMapOvr>
  <p:transition spd="slow">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Objectives</a:t>
            </a:r>
            <a:endParaRPr lang="en-US" dirty="0"/>
          </a:p>
        </p:txBody>
      </p:sp>
      <p:sp>
        <p:nvSpPr>
          <p:cNvPr id="4" name="Content Placeholder 3"/>
          <p:cNvSpPr>
            <a:spLocks noGrp="1"/>
          </p:cNvSpPr>
          <p:nvPr>
            <p:ph idx="1"/>
          </p:nvPr>
        </p:nvSpPr>
        <p:spPr/>
        <p:txBody>
          <a:bodyPr/>
          <a:lstStyle/>
          <a:p>
            <a:r>
              <a:rPr lang="en-US" dirty="0"/>
              <a:t>Increased knowledge of the history of CSAs</a:t>
            </a:r>
          </a:p>
          <a:p>
            <a:r>
              <a:rPr lang="en-US" dirty="0"/>
              <a:t>Increased knowledge of the models and characteristics of CSAs </a:t>
            </a:r>
          </a:p>
          <a:p>
            <a:r>
              <a:rPr lang="en-US" dirty="0"/>
              <a:t>Increased awareness of resources and organizations that provide CSA information and </a:t>
            </a:r>
            <a:r>
              <a:rPr lang="en-US" dirty="0" smtClean="0"/>
              <a:t>support</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60341175"/>
      </p:ext>
    </p:extLst>
  </p:cSld>
  <p:clrMapOvr>
    <a:masterClrMapping/>
  </p:clrMapOvr>
  <p:transition spd="slow" advTm="1593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pPr algn="ctr"/>
            <a:r>
              <a:rPr lang="en-US" dirty="0" smtClean="0"/>
              <a:t>Summary</a:t>
            </a:r>
            <a:endParaRPr lang="en-US" dirty="0"/>
          </a:p>
        </p:txBody>
      </p:sp>
      <p:sp>
        <p:nvSpPr>
          <p:cNvPr id="6" name="Text Placeholder 5"/>
          <p:cNvSpPr>
            <a:spLocks noGrp="1"/>
          </p:cNvSpPr>
          <p:nvPr>
            <p:ph type="body" idx="1"/>
          </p:nvPr>
        </p:nvSpPr>
        <p:spPr/>
        <p:txBody>
          <a:bodyPr/>
          <a:lstStyle/>
          <a:p>
            <a:r>
              <a:rPr lang="en-US" dirty="0" smtClean="0"/>
              <a:t>CSA Benefits for Farmers	</a:t>
            </a:r>
            <a:endParaRPr lang="en-US" dirty="0"/>
          </a:p>
        </p:txBody>
      </p:sp>
      <p:sp>
        <p:nvSpPr>
          <p:cNvPr id="7" name="Text Placeholder 6"/>
          <p:cNvSpPr>
            <a:spLocks noGrp="1"/>
          </p:cNvSpPr>
          <p:nvPr>
            <p:ph type="body" sz="quarter" idx="3"/>
          </p:nvPr>
        </p:nvSpPr>
        <p:spPr/>
        <p:txBody>
          <a:bodyPr/>
          <a:lstStyle/>
          <a:p>
            <a:r>
              <a:rPr lang="en-US" dirty="0" smtClean="0"/>
              <a:t>CSA Benefits for Consumers</a:t>
            </a:r>
            <a:endParaRPr lang="en-US" dirty="0"/>
          </a:p>
        </p:txBody>
      </p:sp>
      <p:sp>
        <p:nvSpPr>
          <p:cNvPr id="8" name="Content Placeholder 7"/>
          <p:cNvSpPr>
            <a:spLocks noGrp="1"/>
          </p:cNvSpPr>
          <p:nvPr>
            <p:ph sz="quarter" idx="4"/>
          </p:nvPr>
        </p:nvSpPr>
        <p:spPr/>
        <p:txBody>
          <a:bodyPr>
            <a:normAutofit fontScale="85000" lnSpcReduction="20000"/>
          </a:bodyPr>
          <a:lstStyle/>
          <a:p>
            <a:r>
              <a:rPr lang="en-US" dirty="0" smtClean="0"/>
              <a:t>    </a:t>
            </a:r>
            <a:r>
              <a:rPr lang="en-US" dirty="0"/>
              <a:t>Eat ultra-fresh food, with all the flavor and vitamin benefits</a:t>
            </a:r>
          </a:p>
          <a:p>
            <a:r>
              <a:rPr lang="en-US" dirty="0"/>
              <a:t>    Get exposed to new vegetables and new ways of cooking</a:t>
            </a:r>
          </a:p>
          <a:p>
            <a:r>
              <a:rPr lang="en-US" dirty="0"/>
              <a:t>    Usually get to visit the farm at least once a season</a:t>
            </a:r>
          </a:p>
          <a:p>
            <a:r>
              <a:rPr lang="en-US" dirty="0"/>
              <a:t>    Find that kids typically favor food from "their" farm </a:t>
            </a:r>
            <a:r>
              <a:rPr lang="en-US" dirty="0" smtClean="0"/>
              <a:t>even </a:t>
            </a:r>
            <a:r>
              <a:rPr lang="en-US" dirty="0"/>
              <a:t>veggies they've never been known to eat</a:t>
            </a:r>
          </a:p>
          <a:p>
            <a:r>
              <a:rPr lang="en-US" dirty="0"/>
              <a:t>    Develop a relationship with the farmer who grows their food and learn more about how food is grown</a:t>
            </a:r>
          </a:p>
          <a:p>
            <a:endParaRPr lang="en-US" dirty="0"/>
          </a:p>
        </p:txBody>
      </p:sp>
      <p:sp>
        <p:nvSpPr>
          <p:cNvPr id="9" name="TextBox 8"/>
          <p:cNvSpPr txBox="1"/>
          <p:nvPr/>
        </p:nvSpPr>
        <p:spPr>
          <a:xfrm>
            <a:off x="838200" y="6572250"/>
            <a:ext cx="2319546" cy="276999"/>
          </a:xfrm>
          <a:prstGeom prst="rect">
            <a:avLst/>
          </a:prstGeom>
          <a:noFill/>
        </p:spPr>
        <p:txBody>
          <a:bodyPr wrap="none" rtlCol="0">
            <a:spAutoFit/>
          </a:bodyPr>
          <a:lstStyle/>
          <a:p>
            <a:r>
              <a:rPr lang="en-US" sz="1200" dirty="0">
                <a:hlinkClick r:id="rId7"/>
              </a:rPr>
              <a:t>http://www.localharvest.org/csa</a:t>
            </a:r>
            <a:r>
              <a:rPr lang="en-US" sz="1200" dirty="0" smtClean="0">
                <a:hlinkClick r:id="rId7"/>
              </a:rPr>
              <a:t>/</a:t>
            </a:r>
            <a:r>
              <a:rPr lang="en-US" sz="1200" dirty="0" smtClean="0"/>
              <a:t> </a:t>
            </a:r>
            <a:endParaRPr lang="en-US" sz="1200" dirty="0"/>
          </a:p>
        </p:txBody>
      </p:sp>
      <p:sp>
        <p:nvSpPr>
          <p:cNvPr id="12" name="Content Placeholder 11"/>
          <p:cNvSpPr>
            <a:spLocks noGrp="1"/>
          </p:cNvSpPr>
          <p:nvPr>
            <p:ph sz="half" idx="2"/>
          </p:nvPr>
        </p:nvSpPr>
        <p:spPr/>
        <p:txBody>
          <a:bodyPr/>
          <a:lstStyle/>
          <a:p>
            <a:r>
              <a:rPr lang="en-US" dirty="0"/>
              <a:t>Get to spend time marketing the food early in the year, before field work begins</a:t>
            </a:r>
          </a:p>
          <a:p>
            <a:r>
              <a:rPr lang="en-US" dirty="0"/>
              <a:t>Receive payment early in the season, which helps with the farm's cash flow</a:t>
            </a:r>
          </a:p>
          <a:p>
            <a:r>
              <a:rPr lang="en-US" dirty="0"/>
              <a:t>Have an opportunity to get to know the people who eat the food they grow</a:t>
            </a:r>
          </a:p>
          <a:p>
            <a:endParaRPr lang="en-US" dirty="0"/>
          </a:p>
        </p:txBody>
      </p:sp>
      <p:pic>
        <p:nvPicPr>
          <p:cNvPr id="15" name="Audio 1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spd="slow" advTm="7021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custDataLst>
              <p:tags r:id="rId2"/>
            </p:custDataLst>
          </p:nvPr>
        </p:nvSpPr>
        <p:spPr>
          <a:xfrm>
            <a:off x="762000" y="914400"/>
            <a:ext cx="8077200" cy="4297363"/>
          </a:xfrm>
        </p:spPr>
        <p:txBody>
          <a:bodyPr>
            <a:normAutofit/>
          </a:bodyPr>
          <a:lstStyle/>
          <a:p>
            <a:pPr marL="0" indent="0" algn="ctr">
              <a:buNone/>
            </a:pPr>
            <a:r>
              <a:rPr lang="en-US" i="1" dirty="0" smtClean="0"/>
              <a:t>“As we know from its beginnings, CSA is not just a clever, new approach to marketing.  Community farming is about the necessary renewal of agriculture through its healthy linkage with the human community that depends upon farming for survival.” </a:t>
            </a:r>
          </a:p>
          <a:p>
            <a:pPr marL="0" indent="0">
              <a:buNone/>
            </a:pPr>
            <a:endParaRPr lang="en-US" dirty="0" smtClean="0"/>
          </a:p>
          <a:p>
            <a:pPr marL="0" indent="0">
              <a:buNone/>
            </a:pPr>
            <a:endParaRPr lang="en-US" dirty="0" smtClean="0"/>
          </a:p>
          <a:p>
            <a:pPr marL="0" indent="0">
              <a:buNone/>
            </a:pPr>
            <a:endParaRPr lang="en-US" dirty="0"/>
          </a:p>
        </p:txBody>
      </p:sp>
      <p:sp>
        <p:nvSpPr>
          <p:cNvPr id="4" name="Rectangle 3"/>
          <p:cNvSpPr/>
          <p:nvPr/>
        </p:nvSpPr>
        <p:spPr>
          <a:xfrm>
            <a:off x="571500" y="6172200"/>
            <a:ext cx="5638800" cy="553998"/>
          </a:xfrm>
          <a:prstGeom prst="rect">
            <a:avLst/>
          </a:prstGeom>
        </p:spPr>
        <p:txBody>
          <a:bodyPr wrap="square">
            <a:spAutoFit/>
          </a:bodyPr>
          <a:lstStyle/>
          <a:p>
            <a:r>
              <a:rPr lang="en-US" sz="1000" i="1" dirty="0"/>
              <a:t>The History of Community Supported Agriculture, Part </a:t>
            </a:r>
            <a:r>
              <a:rPr lang="en-US" sz="1000" i="1" dirty="0" smtClean="0"/>
              <a:t>II CSA’s World Of Possibilities, By </a:t>
            </a:r>
            <a:r>
              <a:rPr lang="en-US" sz="1000" i="1" dirty="0"/>
              <a:t>Steven McFadden In </a:t>
            </a:r>
            <a:r>
              <a:rPr lang="en-US" sz="1000" dirty="0"/>
              <a:t>The New Farm</a:t>
            </a:r>
            <a:r>
              <a:rPr lang="en-US" sz="1000" i="1" dirty="0"/>
              <a:t>, The Rodale Institute </a:t>
            </a:r>
            <a:endParaRPr lang="en-US" sz="1000" i="1" dirty="0" smtClean="0"/>
          </a:p>
          <a:p>
            <a:r>
              <a:rPr lang="en-US" sz="1000" i="1" dirty="0">
                <a:hlinkClick r:id="rId7"/>
              </a:rPr>
              <a:t>http://</a:t>
            </a:r>
            <a:r>
              <a:rPr lang="en-US" sz="1000" i="1" dirty="0" smtClean="0">
                <a:hlinkClick r:id="rId7"/>
              </a:rPr>
              <a:t>www.newfarm.org/features/0204/csa2/part2.shtml</a:t>
            </a:r>
            <a:r>
              <a:rPr lang="en-US" sz="1000" i="1" dirty="0" smtClean="0"/>
              <a:t> </a:t>
            </a:r>
            <a:endParaRPr lang="en-US" sz="1000" i="1" dirty="0"/>
          </a:p>
        </p:txBody>
      </p:sp>
      <p:sp>
        <p:nvSpPr>
          <p:cNvPr id="5" name="TextBox 4"/>
          <p:cNvSpPr txBox="1"/>
          <p:nvPr/>
        </p:nvSpPr>
        <p:spPr>
          <a:xfrm>
            <a:off x="6934200" y="3200400"/>
            <a:ext cx="1295547" cy="276999"/>
          </a:xfrm>
          <a:prstGeom prst="rect">
            <a:avLst/>
          </a:prstGeom>
          <a:noFill/>
        </p:spPr>
        <p:txBody>
          <a:bodyPr wrap="none" rtlCol="0">
            <a:spAutoFit/>
          </a:bodyPr>
          <a:lstStyle/>
          <a:p>
            <a:r>
              <a:rPr lang="en-US" sz="1200" dirty="0" smtClean="0"/>
              <a:t>Steven McFadden</a:t>
            </a:r>
            <a:endParaRPr lang="en-US" sz="1200" dirty="0"/>
          </a:p>
        </p:txBody>
      </p:sp>
      <p:sp>
        <p:nvSpPr>
          <p:cNvPr id="6" name="TextBox 5"/>
          <p:cNvSpPr txBox="1"/>
          <p:nvPr/>
        </p:nvSpPr>
        <p:spPr>
          <a:xfrm>
            <a:off x="714375" y="4648200"/>
            <a:ext cx="5638082" cy="646331"/>
          </a:xfrm>
          <a:prstGeom prst="rect">
            <a:avLst/>
          </a:prstGeom>
          <a:noFill/>
        </p:spPr>
        <p:txBody>
          <a:bodyPr wrap="none" rtlCol="0">
            <a:spAutoFit/>
          </a:bodyPr>
          <a:lstStyle/>
          <a:p>
            <a:r>
              <a:rPr lang="en-US" sz="900" dirty="0"/>
              <a:t>Journalist Steven McFadden co-authored </a:t>
            </a:r>
            <a:r>
              <a:rPr lang="en-US" sz="900" i="1" dirty="0"/>
              <a:t>"Farms of Tomorrow: Community Supported Farms, Farm Supported </a:t>
            </a:r>
            <a:endParaRPr lang="en-US" sz="900" i="1" dirty="0" smtClean="0"/>
          </a:p>
          <a:p>
            <a:r>
              <a:rPr lang="en-US" sz="900" i="1" dirty="0" smtClean="0"/>
              <a:t>Communities</a:t>
            </a:r>
            <a:r>
              <a:rPr lang="en-US" sz="900" i="1" dirty="0"/>
              <a:t>" </a:t>
            </a:r>
            <a:r>
              <a:rPr lang="en-US" sz="900" dirty="0"/>
              <a:t>(1990), and </a:t>
            </a:r>
            <a:r>
              <a:rPr lang="en-US" sz="900" i="1" dirty="0"/>
              <a:t>"Farms of Tomorrow Revisited" </a:t>
            </a:r>
            <a:r>
              <a:rPr lang="en-US" sz="900" dirty="0"/>
              <a:t>(1998) with </a:t>
            </a:r>
            <a:r>
              <a:rPr lang="en-US" sz="900" dirty="0" err="1"/>
              <a:t>Trauger</a:t>
            </a:r>
            <a:r>
              <a:rPr lang="en-US" sz="900" dirty="0"/>
              <a:t> Groh. Steven is the director of Chiron </a:t>
            </a:r>
            <a:endParaRPr lang="en-US" sz="900" dirty="0" smtClean="0"/>
          </a:p>
          <a:p>
            <a:r>
              <a:rPr lang="en-US" sz="900" dirty="0" smtClean="0"/>
              <a:t>Communications </a:t>
            </a:r>
            <a:r>
              <a:rPr lang="en-US" sz="900" dirty="0"/>
              <a:t>in Santa Fe, NM </a:t>
            </a:r>
            <a:r>
              <a:rPr lang="en-US" sz="900" dirty="0">
                <a:hlinkClick r:id="rId8"/>
              </a:rPr>
              <a:t>http://www.chiron-communications.com</a:t>
            </a:r>
            <a:r>
              <a:rPr lang="en-US" sz="900" dirty="0"/>
              <a:t>             </a:t>
            </a:r>
          </a:p>
          <a:p>
            <a:endParaRPr lang="en-US" sz="900" dirty="0"/>
          </a:p>
        </p:txBody>
      </p:sp>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85245904"/>
      </p:ext>
    </p:extLst>
  </p:cSld>
  <p:clrMapOvr>
    <a:masterClrMapping/>
  </p:clrMapOvr>
  <p:transition spd="slow" advTm="2610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1"/>
                </p:tgtEl>
              </p:cMediaNode>
            </p:audio>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custDataLst>
              <p:tags r:id="rId2"/>
            </p:custDataLst>
            <p:extLst>
              <p:ext uri="{D42A27DB-BD31-4B8C-83A1-F6EECF244321}">
                <p14:modId xmlns:p14="http://schemas.microsoft.com/office/powerpoint/2010/main" val="2760995898"/>
              </p:ext>
            </p:extLst>
          </p:nvPr>
        </p:nvGraphicFramePr>
        <p:xfrm>
          <a:off x="2057400" y="1600200"/>
          <a:ext cx="5486400" cy="2362200"/>
        </p:xfrm>
        <a:graphic>
          <a:graphicData uri="http://schemas.openxmlformats.org/drawingml/2006/table">
            <a:tbl>
              <a:tblPr firstRow="1" bandRow="1">
                <a:tableStyleId>{5FD0F851-EC5A-4D38-B0AD-8093EC10F338}</a:tableStyleId>
              </a:tblPr>
              <a:tblGrid>
                <a:gridCol w="1866507"/>
                <a:gridCol w="3619893"/>
              </a:tblGrid>
              <a:tr h="665480">
                <a:tc>
                  <a:txBody>
                    <a:bodyPr/>
                    <a:lstStyle/>
                    <a:p>
                      <a:r>
                        <a:rPr lang="en-US" dirty="0" smtClean="0">
                          <a:latin typeface="+mj-lt"/>
                        </a:rPr>
                        <a:t>Contacts</a:t>
                      </a:r>
                      <a:endParaRPr lang="en-US" dirty="0">
                        <a:latin typeface="+mj-lt"/>
                      </a:endParaRPr>
                    </a:p>
                  </a:txBody>
                  <a:tcPr anchor="b"/>
                </a:tc>
                <a:tc>
                  <a:txBody>
                    <a:bodyPr/>
                    <a:lstStyle/>
                    <a:p>
                      <a:r>
                        <a:rPr lang="en-US" dirty="0" smtClean="0">
                          <a:latin typeface="+mj-lt"/>
                        </a:rPr>
                        <a:t>Contact information</a:t>
                      </a:r>
                      <a:endParaRPr lang="en-US" dirty="0">
                        <a:latin typeface="+mj-lt"/>
                      </a:endParaRPr>
                    </a:p>
                  </a:txBody>
                  <a:tcPr anchor="b"/>
                </a:tc>
              </a:tr>
              <a:tr h="665480">
                <a:tc>
                  <a:txBody>
                    <a:bodyPr/>
                    <a:lstStyle/>
                    <a:p>
                      <a:r>
                        <a:rPr lang="en-US" dirty="0" smtClean="0">
                          <a:latin typeface="+mj-lt"/>
                        </a:rPr>
                        <a:t>Deborah Cavanaugh-Grant</a:t>
                      </a:r>
                      <a:endParaRPr lang="en-US" dirty="0">
                        <a:latin typeface="+mj-lt"/>
                      </a:endParaRPr>
                    </a:p>
                  </a:txBody>
                  <a:tcPr/>
                </a:tc>
                <a:tc>
                  <a:txBody>
                    <a:bodyPr/>
                    <a:lstStyle/>
                    <a:p>
                      <a:r>
                        <a:rPr lang="en-US" dirty="0" smtClean="0">
                          <a:latin typeface="+mj-lt"/>
                          <a:hlinkClick r:id="rId6"/>
                        </a:rPr>
                        <a:t>cvnghgrn@illinois.edu</a:t>
                      </a:r>
                      <a:endParaRPr lang="en-US" dirty="0" smtClean="0">
                        <a:latin typeface="+mj-lt"/>
                      </a:endParaRPr>
                    </a:p>
                    <a:p>
                      <a:r>
                        <a:rPr lang="en-US" dirty="0" smtClean="0">
                          <a:latin typeface="+mj-lt"/>
                        </a:rPr>
                        <a:t>217-782-4617</a:t>
                      </a:r>
                      <a:endParaRPr lang="en-US" dirty="0">
                        <a:latin typeface="+mj-lt"/>
                      </a:endParaRPr>
                    </a:p>
                  </a:txBody>
                  <a:tcPr/>
                </a:tc>
              </a:tr>
              <a:tr h="665480">
                <a:tc>
                  <a:txBody>
                    <a:bodyPr/>
                    <a:lstStyle/>
                    <a:p>
                      <a:r>
                        <a:rPr lang="en-US" dirty="0" smtClean="0">
                          <a:latin typeface="+mj-lt"/>
                        </a:rPr>
                        <a:t>Rick Weinzierl</a:t>
                      </a:r>
                      <a:endParaRPr lang="en-US" dirty="0">
                        <a:latin typeface="+mj-lt"/>
                      </a:endParaRPr>
                    </a:p>
                  </a:txBody>
                  <a:tcPr/>
                </a:tc>
                <a:tc>
                  <a:txBody>
                    <a:bodyPr/>
                    <a:lstStyle/>
                    <a:p>
                      <a:pPr marL="0" algn="l" defTabSz="914400" rtl="0" eaLnBrk="1" latinLnBrk="0" hangingPunct="1"/>
                      <a:r>
                        <a:rPr lang="en-US" sz="1800" kern="1200" dirty="0" smtClean="0">
                          <a:solidFill>
                            <a:schemeClr val="tx1"/>
                          </a:solidFill>
                          <a:latin typeface="+mj-lt"/>
                          <a:ea typeface="+mn-ea"/>
                          <a:cs typeface="+mn-cs"/>
                          <a:hlinkClick r:id="rId7"/>
                        </a:rPr>
                        <a:t>weinzier@illinois.edu</a:t>
                      </a:r>
                      <a:endParaRPr lang="en-US" sz="1800" kern="1200" dirty="0" smtClean="0">
                        <a:solidFill>
                          <a:schemeClr val="tx1"/>
                        </a:solidFill>
                        <a:latin typeface="+mj-lt"/>
                        <a:ea typeface="+mn-ea"/>
                        <a:cs typeface="+mn-cs"/>
                      </a:endParaRPr>
                    </a:p>
                    <a:p>
                      <a:r>
                        <a:rPr lang="en-US" sz="1800" kern="1200" dirty="0" smtClean="0">
                          <a:solidFill>
                            <a:schemeClr val="tx1"/>
                          </a:solidFill>
                          <a:latin typeface="+mn-lt"/>
                          <a:ea typeface="+mn-ea"/>
                          <a:cs typeface="+mn-cs"/>
                        </a:rPr>
                        <a:t>217-244-2126</a:t>
                      </a:r>
                      <a:endParaRPr lang="en-US" dirty="0">
                        <a:latin typeface="+mj-lt"/>
                      </a:endParaRPr>
                    </a:p>
                  </a:txBody>
                  <a:tcPr/>
                </a:tc>
              </a:tr>
              <a:tr h="365760">
                <a:tc>
                  <a:txBody>
                    <a:bodyPr/>
                    <a:lstStyle/>
                    <a:p>
                      <a:endParaRPr lang="en-US" dirty="0"/>
                    </a:p>
                  </a:txBody>
                  <a:tcPr/>
                </a:tc>
                <a:tc>
                  <a:txBody>
                    <a:bodyPr/>
                    <a:lstStyle/>
                    <a:p>
                      <a:endParaRPr lang="en-US" dirty="0" smtClean="0">
                        <a:latin typeface="+mj-lt"/>
                      </a:endParaRPr>
                    </a:p>
                  </a:txBody>
                  <a:tcPr/>
                </a:tc>
              </a:tr>
            </a:tbl>
          </a:graphicData>
        </a:graphic>
      </p:graphicFrame>
      <p:sp>
        <p:nvSpPr>
          <p:cNvPr id="2" name="Title 1"/>
          <p:cNvSpPr>
            <a:spLocks noGrp="1"/>
          </p:cNvSpPr>
          <p:nvPr>
            <p:ph type="title"/>
            <p:custDataLst>
              <p:tags r:id="rId3"/>
            </p:custDataLst>
          </p:nvPr>
        </p:nvSpPr>
        <p:spPr/>
        <p:txBody>
          <a:bodyPr/>
          <a:lstStyle/>
          <a:p>
            <a:r>
              <a:rPr lang="en-US" dirty="0" smtClean="0"/>
              <a:t>To reach us</a:t>
            </a:r>
            <a:endParaRPr lang="en-US" dirty="0"/>
          </a:p>
        </p:txBody>
      </p:sp>
    </p:spTree>
    <p:custDataLst>
      <p:tags r:id="rId1"/>
    </p:custDataLst>
  </p:cSld>
  <p:clrMapOvr>
    <a:masterClrMapping/>
  </p:clrMapOvr>
  <p:transition spd="slow">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11942992"/>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pPr algn="ctr"/>
            <a:r>
              <a:rPr lang="en-US" dirty="0"/>
              <a:t>What We’ll Cover</a:t>
            </a:r>
          </a:p>
        </p:txBody>
      </p:sp>
      <p:sp>
        <p:nvSpPr>
          <p:cNvPr id="5" name="Content Placeholder 4"/>
          <p:cNvSpPr>
            <a:spLocks noGrp="1"/>
          </p:cNvSpPr>
          <p:nvPr>
            <p:ph idx="1"/>
            <p:custDataLst>
              <p:tags r:id="rId3"/>
            </p:custDataLst>
          </p:nvPr>
        </p:nvSpPr>
        <p:spPr>
          <a:xfrm>
            <a:off x="914400" y="1596413"/>
            <a:ext cx="7924800" cy="4118587"/>
          </a:xfrm>
        </p:spPr>
        <p:txBody>
          <a:bodyPr>
            <a:normAutofit/>
          </a:bodyPr>
          <a:lstStyle/>
          <a:p>
            <a:r>
              <a:rPr lang="en-US" dirty="0" smtClean="0">
                <a:solidFill>
                  <a:srgbClr val="000000"/>
                </a:solidFill>
              </a:rPr>
              <a:t>What is Community Supported Agriculture (CSA)</a:t>
            </a:r>
          </a:p>
          <a:p>
            <a:r>
              <a:rPr lang="en-US" dirty="0" smtClean="0">
                <a:solidFill>
                  <a:srgbClr val="000000"/>
                </a:solidFill>
              </a:rPr>
              <a:t>History of CSAs</a:t>
            </a:r>
          </a:p>
          <a:p>
            <a:r>
              <a:rPr lang="en-US" dirty="0" smtClean="0">
                <a:solidFill>
                  <a:srgbClr val="000000"/>
                </a:solidFill>
              </a:rPr>
              <a:t>How CSAs work</a:t>
            </a:r>
          </a:p>
          <a:p>
            <a:r>
              <a:rPr lang="en-US" dirty="0" smtClean="0">
                <a:solidFill>
                  <a:srgbClr val="000000"/>
                </a:solidFill>
              </a:rPr>
              <a:t>Models and characteristics of CSAs</a:t>
            </a:r>
          </a:p>
          <a:p>
            <a:r>
              <a:rPr lang="en-US" dirty="0" smtClean="0">
                <a:solidFill>
                  <a:srgbClr val="000000"/>
                </a:solidFill>
              </a:rPr>
              <a:t>Resources and organizations</a:t>
            </a:r>
            <a:endParaRPr lang="en-US" dirty="0" smtClean="0"/>
          </a:p>
        </p:txBody>
      </p:sp>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spd="slow" advTm="1596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n-US" dirty="0" smtClean="0"/>
              <a:t>What is Community Supported Agriculture?</a:t>
            </a:r>
            <a:endParaRPr lang="en-US" dirty="0"/>
          </a:p>
        </p:txBody>
      </p:sp>
      <p:sp>
        <p:nvSpPr>
          <p:cNvPr id="6" name="Content Placeholder 5"/>
          <p:cNvSpPr>
            <a:spLocks noGrp="1"/>
          </p:cNvSpPr>
          <p:nvPr>
            <p:ph idx="1"/>
          </p:nvPr>
        </p:nvSpPr>
        <p:spPr/>
        <p:txBody>
          <a:bodyPr>
            <a:normAutofit/>
          </a:bodyPr>
          <a:lstStyle/>
          <a:p>
            <a:r>
              <a:rPr lang="en-US" sz="3000" dirty="0" smtClean="0"/>
              <a:t>“Community </a:t>
            </a:r>
            <a:r>
              <a:rPr lang="en-US" sz="3000" dirty="0"/>
              <a:t>Supported Agriculture </a:t>
            </a:r>
            <a:r>
              <a:rPr lang="en-US" sz="3000" dirty="0" smtClean="0"/>
              <a:t>(CSA) consists </a:t>
            </a:r>
            <a:r>
              <a:rPr lang="en-US" sz="3000" dirty="0"/>
              <a:t>of a community of individuals who pledge support to a farm operation so that the farmland becomes, either legally or spiritually, the community's farm, with the growers and consumers providing mutual support and sharing the risks and benefits of food production</a:t>
            </a:r>
            <a:r>
              <a:rPr lang="en-US" sz="3000" dirty="0" smtClean="0"/>
              <a:t>.”</a:t>
            </a:r>
            <a:endParaRPr lang="en-US" sz="3000" dirty="0"/>
          </a:p>
        </p:txBody>
      </p:sp>
      <p:sp>
        <p:nvSpPr>
          <p:cNvPr id="3" name="TextBox 2"/>
          <p:cNvSpPr txBox="1"/>
          <p:nvPr/>
        </p:nvSpPr>
        <p:spPr>
          <a:xfrm>
            <a:off x="533400" y="6153834"/>
            <a:ext cx="4987134" cy="646331"/>
          </a:xfrm>
          <a:prstGeom prst="rect">
            <a:avLst/>
          </a:prstGeom>
          <a:noFill/>
        </p:spPr>
        <p:txBody>
          <a:bodyPr wrap="none" rtlCol="0">
            <a:spAutoFit/>
          </a:bodyPr>
          <a:lstStyle/>
          <a:p>
            <a:pPr marL="0" lvl="1"/>
            <a:r>
              <a:rPr lang="en-US" dirty="0">
                <a:hlinkClick r:id="rId5"/>
              </a:rPr>
              <a:t>http://www.nal.usda.gov/afsic/pubs/csa/csa.shtml</a:t>
            </a:r>
            <a:r>
              <a:rPr lang="en-US" dirty="0"/>
              <a:t> </a:t>
            </a:r>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85678743"/>
      </p:ext>
    </p:extLst>
  </p:cSld>
  <p:clrMapOvr>
    <a:masterClrMapping/>
  </p:clrMapOvr>
  <p:transition spd="slow" advTm="2250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Characteristics of CSAs</a:t>
            </a:r>
            <a:endParaRPr lang="en-US" dirty="0"/>
          </a:p>
        </p:txBody>
      </p:sp>
      <p:sp>
        <p:nvSpPr>
          <p:cNvPr id="3" name="Content Placeholder 2"/>
          <p:cNvSpPr>
            <a:spLocks noGrp="1"/>
          </p:cNvSpPr>
          <p:nvPr>
            <p:ph sz="half" idx="1"/>
          </p:nvPr>
        </p:nvSpPr>
        <p:spPr/>
        <p:txBody>
          <a:bodyPr/>
          <a:lstStyle/>
          <a:p>
            <a:r>
              <a:rPr lang="en-US" dirty="0"/>
              <a:t>Emphasis on community and/or local produce</a:t>
            </a:r>
          </a:p>
          <a:p>
            <a:r>
              <a:rPr lang="en-US" dirty="0" smtClean="0"/>
              <a:t>Shares/subscriptions </a:t>
            </a:r>
            <a:r>
              <a:rPr lang="en-US" dirty="0"/>
              <a:t>that are sold prior to the season’s beginning</a:t>
            </a:r>
          </a:p>
          <a:p>
            <a:r>
              <a:rPr lang="en-US" dirty="0" smtClean="0"/>
              <a:t>Weekly </a:t>
            </a:r>
            <a:r>
              <a:rPr lang="en-US" dirty="0"/>
              <a:t>deliveries to members/subscribers</a:t>
            </a:r>
          </a:p>
        </p:txBody>
      </p:sp>
      <p:pic>
        <p:nvPicPr>
          <p:cNvPr id="5" name="Picture 3" descr="meatcsaline"/>
          <p:cNvPicPr>
            <a:picLocks noGrp="1" noChangeAspect="1" noChangeArrowheads="1"/>
          </p:cNvPicPr>
          <p:nvPr>
            <p:ph sz="half" idx="2"/>
          </p:nvPr>
        </p:nvPicPr>
        <p:blipFill>
          <a:blip r:embed="rId5" cstate="email">
            <a:extLst>
              <a:ext uri="{28A0092B-C50C-407E-A947-70E740481C1C}">
                <a14:useLocalDpi xmlns:a14="http://schemas.microsoft.com/office/drawing/2010/main" val="0"/>
              </a:ext>
            </a:extLst>
          </a:blip>
          <a:srcRect/>
          <a:stretch>
            <a:fillRect/>
          </a:stretch>
        </p:blipFill>
        <p:spPr>
          <a:xfrm>
            <a:off x="4756716" y="1906355"/>
            <a:ext cx="4038600" cy="2818045"/>
          </a:xfrm>
          <a:noFill/>
        </p:spPr>
      </p:pic>
      <p:sp>
        <p:nvSpPr>
          <p:cNvPr id="6" name="TextBox 5"/>
          <p:cNvSpPr txBox="1"/>
          <p:nvPr/>
        </p:nvSpPr>
        <p:spPr>
          <a:xfrm>
            <a:off x="4724400" y="4724400"/>
            <a:ext cx="2546916" cy="276999"/>
          </a:xfrm>
          <a:prstGeom prst="rect">
            <a:avLst/>
          </a:prstGeom>
          <a:noFill/>
        </p:spPr>
        <p:txBody>
          <a:bodyPr wrap="none" rtlCol="0">
            <a:spAutoFit/>
          </a:bodyPr>
          <a:lstStyle/>
          <a:p>
            <a:r>
              <a:rPr lang="en-US" sz="1200" dirty="0"/>
              <a:t>Organic Pastures Meat </a:t>
            </a:r>
            <a:r>
              <a:rPr lang="en-US" sz="1200" dirty="0" smtClean="0"/>
              <a:t>CSA, Eureka, IL</a:t>
            </a:r>
            <a:endParaRPr lang="en-US" sz="1200" dirty="0"/>
          </a:p>
        </p:txBody>
      </p:sp>
      <p:sp>
        <p:nvSpPr>
          <p:cNvPr id="8" name="TextBox 7"/>
          <p:cNvSpPr txBox="1"/>
          <p:nvPr/>
        </p:nvSpPr>
        <p:spPr>
          <a:xfrm>
            <a:off x="7543800" y="4722226"/>
            <a:ext cx="1268296" cy="215444"/>
          </a:xfrm>
          <a:prstGeom prst="rect">
            <a:avLst/>
          </a:prstGeom>
          <a:noFill/>
        </p:spPr>
        <p:txBody>
          <a:bodyPr wrap="none" rtlCol="0">
            <a:spAutoFit/>
          </a:bodyPr>
          <a:lstStyle/>
          <a:p>
            <a:r>
              <a:rPr lang="en-US" sz="800" dirty="0" smtClean="0"/>
              <a:t>Photo by Terra  Brockman</a:t>
            </a:r>
            <a:endParaRPr lang="en-US" sz="800" dirty="0"/>
          </a:p>
        </p:txBody>
      </p:sp>
      <p:sp>
        <p:nvSpPr>
          <p:cNvPr id="9" name="TextBox 8"/>
          <p:cNvSpPr txBox="1"/>
          <p:nvPr/>
        </p:nvSpPr>
        <p:spPr>
          <a:xfrm>
            <a:off x="609600" y="6396335"/>
            <a:ext cx="2802819" cy="461665"/>
          </a:xfrm>
          <a:prstGeom prst="rect">
            <a:avLst/>
          </a:prstGeom>
          <a:noFill/>
        </p:spPr>
        <p:txBody>
          <a:bodyPr wrap="none" rtlCol="0">
            <a:spAutoFit/>
          </a:bodyPr>
          <a:lstStyle/>
          <a:p>
            <a:r>
              <a:rPr lang="en-US" sz="1200" i="1" dirty="0">
                <a:hlinkClick r:id="rId6"/>
              </a:rPr>
              <a:t>www.uky.edu/Ag/CCD/marketing/</a:t>
            </a:r>
            <a:r>
              <a:rPr lang="en-US" sz="1200" b="1" i="1" dirty="0">
                <a:hlinkClick r:id="rId6"/>
              </a:rPr>
              <a:t>csa</a:t>
            </a:r>
            <a:r>
              <a:rPr lang="en-US" sz="1200" i="1" dirty="0">
                <a:hlinkClick r:id="rId6"/>
              </a:rPr>
              <a:t>.pdf</a:t>
            </a:r>
            <a:r>
              <a:rPr lang="en-US" sz="1200" i="1" dirty="0"/>
              <a:t> </a:t>
            </a:r>
            <a:endParaRPr lang="en-US" sz="1200" dirty="0"/>
          </a:p>
          <a:p>
            <a:endParaRPr lang="en-US" sz="1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23116442"/>
      </p:ext>
    </p:extLst>
  </p:cSld>
  <p:clrMapOvr>
    <a:masterClrMapping/>
  </p:clrMapOvr>
  <p:transition spd="slow" advTm="2258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History of CSAs</a:t>
            </a:r>
            <a:endParaRPr lang="en-US" dirty="0"/>
          </a:p>
        </p:txBody>
      </p:sp>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066800" y="1578804"/>
            <a:ext cx="2705100" cy="3029712"/>
          </a:xfrm>
        </p:spPr>
      </p:pic>
      <p:sp>
        <p:nvSpPr>
          <p:cNvPr id="4" name="TextBox 3"/>
          <p:cNvSpPr txBox="1"/>
          <p:nvPr/>
        </p:nvSpPr>
        <p:spPr>
          <a:xfrm>
            <a:off x="590550" y="6096000"/>
            <a:ext cx="5257800" cy="553998"/>
          </a:xfrm>
          <a:prstGeom prst="rect">
            <a:avLst/>
          </a:prstGeom>
          <a:noFill/>
        </p:spPr>
        <p:txBody>
          <a:bodyPr wrap="square" rtlCol="0">
            <a:spAutoFit/>
          </a:bodyPr>
          <a:lstStyle/>
          <a:p>
            <a:r>
              <a:rPr lang="en-US" sz="1000" i="1" dirty="0"/>
              <a:t>The History of Community Supported Agriculture, Part </a:t>
            </a:r>
            <a:r>
              <a:rPr lang="en-US" sz="1000" i="1" dirty="0" smtClean="0"/>
              <a:t>I Community </a:t>
            </a:r>
            <a:r>
              <a:rPr lang="en-US" sz="1000" i="1" dirty="0"/>
              <a:t>Farms in the 21st Century:</a:t>
            </a:r>
            <a:br>
              <a:rPr lang="en-US" sz="1000" i="1" dirty="0"/>
            </a:br>
            <a:r>
              <a:rPr lang="en-US" sz="1000" i="1" dirty="0"/>
              <a:t>Poised for Another Wave of Growth</a:t>
            </a:r>
            <a:r>
              <a:rPr lang="en-US" sz="1000" i="1" dirty="0" smtClean="0"/>
              <a:t>? </a:t>
            </a:r>
            <a:r>
              <a:rPr lang="en-US" sz="1000" i="1" dirty="0"/>
              <a:t>By Steven McFadden In </a:t>
            </a:r>
            <a:r>
              <a:rPr lang="en-US" sz="1000" dirty="0"/>
              <a:t>The New Farm</a:t>
            </a:r>
            <a:r>
              <a:rPr lang="en-US" sz="1000" i="1" dirty="0"/>
              <a:t>, The Rodale Institute </a:t>
            </a:r>
          </a:p>
          <a:p>
            <a:r>
              <a:rPr lang="en-US" sz="1000" dirty="0" smtClean="0">
                <a:hlinkClick r:id="rId6"/>
              </a:rPr>
              <a:t>http</a:t>
            </a:r>
            <a:r>
              <a:rPr lang="en-US" sz="1000" dirty="0">
                <a:hlinkClick r:id="rId6"/>
              </a:rPr>
              <a:t>://</a:t>
            </a:r>
            <a:r>
              <a:rPr lang="en-US" sz="1000" dirty="0" smtClean="0">
                <a:hlinkClick r:id="rId6"/>
              </a:rPr>
              <a:t>newfarm.rodaleinstitute.org/features/0104/csa-history/part1.shtml</a:t>
            </a:r>
            <a:r>
              <a:rPr lang="en-US" sz="1000" dirty="0" smtClean="0"/>
              <a:t> </a:t>
            </a:r>
            <a:endParaRPr lang="en-US" sz="1000" dirty="0"/>
          </a:p>
        </p:txBody>
      </p:sp>
      <p:sp>
        <p:nvSpPr>
          <p:cNvPr id="6" name="TextBox 5"/>
          <p:cNvSpPr txBox="1"/>
          <p:nvPr/>
        </p:nvSpPr>
        <p:spPr>
          <a:xfrm>
            <a:off x="2286000" y="4600575"/>
            <a:ext cx="1478290" cy="230832"/>
          </a:xfrm>
          <a:prstGeom prst="rect">
            <a:avLst/>
          </a:prstGeom>
          <a:noFill/>
        </p:spPr>
        <p:txBody>
          <a:bodyPr wrap="none" rtlCol="0">
            <a:spAutoFit/>
          </a:bodyPr>
          <a:lstStyle/>
          <a:p>
            <a:r>
              <a:rPr lang="en-US" sz="900" dirty="0" smtClean="0"/>
              <a:t>Photo by Clemens </a:t>
            </a:r>
            <a:r>
              <a:rPr lang="en-US" sz="900" dirty="0" err="1" smtClean="0"/>
              <a:t>Kalischer</a:t>
            </a:r>
            <a:endParaRPr lang="en-US" sz="900" dirty="0"/>
          </a:p>
        </p:txBody>
      </p:sp>
      <p:sp>
        <p:nvSpPr>
          <p:cNvPr id="7" name="TextBox 6"/>
          <p:cNvSpPr txBox="1"/>
          <p:nvPr/>
        </p:nvSpPr>
        <p:spPr>
          <a:xfrm>
            <a:off x="3876346" y="1905000"/>
            <a:ext cx="5217775" cy="1569660"/>
          </a:xfrm>
          <a:prstGeom prst="rect">
            <a:avLst/>
          </a:prstGeom>
          <a:noFill/>
        </p:spPr>
        <p:txBody>
          <a:bodyPr wrap="none" rtlCol="0">
            <a:spAutoFit/>
          </a:bodyPr>
          <a:lstStyle/>
          <a:p>
            <a:r>
              <a:rPr lang="en-US" sz="2400" dirty="0"/>
              <a:t>Robyn Van </a:t>
            </a:r>
            <a:r>
              <a:rPr lang="en-US" sz="2400" dirty="0" err="1"/>
              <a:t>En</a:t>
            </a:r>
            <a:r>
              <a:rPr lang="en-US" sz="2400" dirty="0"/>
              <a:t>, was the co-founder </a:t>
            </a:r>
            <a:endParaRPr lang="en-US" sz="2400" dirty="0" smtClean="0"/>
          </a:p>
          <a:p>
            <a:r>
              <a:rPr lang="en-US" sz="2400" dirty="0" smtClean="0"/>
              <a:t>and </a:t>
            </a:r>
            <a:r>
              <a:rPr lang="en-US" sz="2400" dirty="0"/>
              <a:t>original owner </a:t>
            </a:r>
            <a:r>
              <a:rPr lang="en-US" sz="2400" dirty="0" smtClean="0"/>
              <a:t>of </a:t>
            </a:r>
            <a:r>
              <a:rPr lang="en-US" sz="2400" dirty="0"/>
              <a:t>Indian Line </a:t>
            </a:r>
            <a:r>
              <a:rPr lang="en-US" sz="2400" dirty="0" smtClean="0"/>
              <a:t>Farm</a:t>
            </a:r>
          </a:p>
          <a:p>
            <a:r>
              <a:rPr lang="en-US" sz="2400" dirty="0" smtClean="0"/>
              <a:t>and </a:t>
            </a:r>
            <a:r>
              <a:rPr lang="en-US" sz="2400" dirty="0"/>
              <a:t>is </a:t>
            </a:r>
            <a:r>
              <a:rPr lang="en-US" sz="2400" dirty="0" smtClean="0"/>
              <a:t>widely recognized </a:t>
            </a:r>
            <a:r>
              <a:rPr lang="en-US" sz="2400" dirty="0"/>
              <a:t>as one of </a:t>
            </a:r>
            <a:endParaRPr lang="en-US" sz="2400" dirty="0" smtClean="0"/>
          </a:p>
          <a:p>
            <a:r>
              <a:rPr lang="en-US" sz="2400" dirty="0" smtClean="0"/>
              <a:t>the </a:t>
            </a:r>
            <a:r>
              <a:rPr lang="en-US" sz="2400" dirty="0"/>
              <a:t>true pioneers of the CSA movement.</a:t>
            </a:r>
          </a:p>
        </p:txBody>
      </p:sp>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886325" y="3657600"/>
            <a:ext cx="2441802" cy="1762125"/>
          </a:xfrm>
          <a:prstGeom prst="rect">
            <a:avLst/>
          </a:prstGeom>
        </p:spPr>
      </p:pic>
      <p:sp>
        <p:nvSpPr>
          <p:cNvPr id="9" name="TextBox 8"/>
          <p:cNvSpPr txBox="1"/>
          <p:nvPr/>
        </p:nvSpPr>
        <p:spPr>
          <a:xfrm>
            <a:off x="4886325" y="5285601"/>
            <a:ext cx="2273058" cy="276999"/>
          </a:xfrm>
          <a:prstGeom prst="rect">
            <a:avLst/>
          </a:prstGeom>
          <a:noFill/>
        </p:spPr>
        <p:txBody>
          <a:bodyPr wrap="none" rtlCol="0">
            <a:spAutoFit/>
          </a:bodyPr>
          <a:lstStyle/>
          <a:p>
            <a:r>
              <a:rPr lang="en-US" sz="1200" dirty="0">
                <a:hlinkClick r:id="rId8"/>
              </a:rPr>
              <a:t>http://www.indianlinefarm.com</a:t>
            </a:r>
            <a:r>
              <a:rPr lang="en-US" sz="1200" dirty="0" smtClean="0">
                <a:hlinkClick r:id="rId8"/>
              </a:rPr>
              <a:t>/</a:t>
            </a:r>
            <a:r>
              <a:rPr lang="en-US" sz="1200" dirty="0" smtClean="0"/>
              <a:t> </a:t>
            </a:r>
            <a:endParaRPr lang="en-US" sz="1200" dirty="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92066268"/>
      </p:ext>
    </p:extLst>
  </p:cSld>
  <p:clrMapOvr>
    <a:masterClrMapping/>
  </p:clrMapOvr>
  <p:transition spd="slow" advTm="15284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History of CSAs</a:t>
            </a:r>
            <a:endParaRPr lang="en-US" dirty="0"/>
          </a:p>
        </p:txBody>
      </p:sp>
      <p:pic>
        <p:nvPicPr>
          <p:cNvPr id="7" name="Content Placeholder 6"/>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905339" y="1371600"/>
            <a:ext cx="3810000" cy="1905000"/>
          </a:xfrm>
        </p:spPr>
      </p:pic>
      <p:sp>
        <p:nvSpPr>
          <p:cNvPr id="8" name="Content Placeholder 7"/>
          <p:cNvSpPr>
            <a:spLocks noGrp="1"/>
          </p:cNvSpPr>
          <p:nvPr>
            <p:ph sz="half" idx="2"/>
          </p:nvPr>
        </p:nvSpPr>
        <p:spPr/>
        <p:txBody>
          <a:bodyPr>
            <a:normAutofit fontScale="77500" lnSpcReduction="20000"/>
          </a:bodyPr>
          <a:lstStyle/>
          <a:p>
            <a:r>
              <a:rPr lang="en-US" dirty="0" smtClean="0"/>
              <a:t>“The </a:t>
            </a:r>
            <a:r>
              <a:rPr lang="en-US" dirty="0"/>
              <a:t>Temple-Wilton Community Farm has been "Growing Food in Community since 1986," which makes us the oldest continuously operating CSA in the United States.  Our diversified farm of 130+ acres grows and produces everything from raw milk and cheeses to </a:t>
            </a:r>
            <a:r>
              <a:rPr lang="en-US" dirty="0" err="1"/>
              <a:t>biodynamically</a:t>
            </a:r>
            <a:r>
              <a:rPr lang="en-US" dirty="0"/>
              <a:t>-grown vegetables, pastured-raised meat chickens, pastured pigs, laying hens and grass-fed beef and veal</a:t>
            </a:r>
            <a:r>
              <a:rPr lang="en-US" dirty="0" smtClean="0"/>
              <a:t>.” </a:t>
            </a:r>
            <a:endParaRPr lang="en-US" dirty="0"/>
          </a:p>
        </p:txBody>
      </p:sp>
      <p:sp>
        <p:nvSpPr>
          <p:cNvPr id="4" name="TextBox 3"/>
          <p:cNvSpPr txBox="1"/>
          <p:nvPr/>
        </p:nvSpPr>
        <p:spPr>
          <a:xfrm>
            <a:off x="609600" y="6096000"/>
            <a:ext cx="5227713" cy="553998"/>
          </a:xfrm>
          <a:prstGeom prst="rect">
            <a:avLst/>
          </a:prstGeom>
          <a:noFill/>
        </p:spPr>
        <p:txBody>
          <a:bodyPr wrap="none" rtlCol="0">
            <a:spAutoFit/>
          </a:bodyPr>
          <a:lstStyle/>
          <a:p>
            <a:r>
              <a:rPr lang="en-US" sz="1000" i="1" dirty="0"/>
              <a:t>The History of Community Supported Agriculture, Part I Community Farms in the 21st Century:</a:t>
            </a:r>
            <a:br>
              <a:rPr lang="en-US" sz="1000" i="1" dirty="0"/>
            </a:br>
            <a:r>
              <a:rPr lang="en-US" sz="1000" i="1" dirty="0"/>
              <a:t>Poised for Another Wave of Growth? By Steven </a:t>
            </a:r>
            <a:r>
              <a:rPr lang="en-US" sz="1000" i="1" dirty="0" smtClean="0"/>
              <a:t>McFadden In </a:t>
            </a:r>
            <a:r>
              <a:rPr lang="en-US" sz="1000" dirty="0" smtClean="0"/>
              <a:t>The New Farm</a:t>
            </a:r>
            <a:r>
              <a:rPr lang="en-US" sz="1000" i="1" dirty="0" smtClean="0"/>
              <a:t>, The Rodale Institute </a:t>
            </a:r>
            <a:endParaRPr lang="en-US" sz="1000" i="1" dirty="0"/>
          </a:p>
          <a:p>
            <a:r>
              <a:rPr lang="en-US" sz="1000" dirty="0">
                <a:hlinkClick r:id="rId6"/>
              </a:rPr>
              <a:t>http://newfarm.rodaleinstitute.org/features/0104/csa-history/part1.shtml</a:t>
            </a:r>
            <a:r>
              <a:rPr lang="en-US" sz="1000" dirty="0"/>
              <a:t> </a:t>
            </a:r>
          </a:p>
        </p:txBody>
      </p:sp>
      <p:sp>
        <p:nvSpPr>
          <p:cNvPr id="6" name="TextBox 5"/>
          <p:cNvSpPr txBox="1"/>
          <p:nvPr/>
        </p:nvSpPr>
        <p:spPr>
          <a:xfrm>
            <a:off x="1114961" y="3181349"/>
            <a:ext cx="1884875" cy="276999"/>
          </a:xfrm>
          <a:prstGeom prst="rect">
            <a:avLst/>
          </a:prstGeom>
          <a:noFill/>
        </p:spPr>
        <p:txBody>
          <a:bodyPr wrap="none" rtlCol="0">
            <a:spAutoFit/>
          </a:bodyPr>
          <a:lstStyle/>
          <a:p>
            <a:r>
              <a:rPr lang="en-US" sz="1200" dirty="0">
                <a:hlinkClick r:id="rId7"/>
              </a:rPr>
              <a:t>http://www.twcfarm.com</a:t>
            </a:r>
            <a:r>
              <a:rPr lang="en-US" sz="1200" dirty="0" smtClean="0">
                <a:hlinkClick r:id="rId7"/>
              </a:rPr>
              <a:t>/</a:t>
            </a:r>
            <a:r>
              <a:rPr lang="en-US" sz="1200" dirty="0" smtClean="0"/>
              <a:t> </a:t>
            </a:r>
            <a:endParaRPr lang="en-US" sz="12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95898303"/>
      </p:ext>
    </p:extLst>
  </p:cSld>
  <p:clrMapOvr>
    <a:masterClrMapping/>
  </p:clrMapOvr>
  <p:transition spd="slow" advTm="6564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do CSAs work?</a:t>
            </a:r>
            <a:endParaRPr lang="en-US" dirty="0"/>
          </a:p>
        </p:txBody>
      </p:sp>
      <p:pic>
        <p:nvPicPr>
          <p:cNvPr id="4" name="Content Placeholder 3"/>
          <p:cNvPicPr>
            <a:picLocks noGrp="1" noChangeAspect="1"/>
          </p:cNvPicPr>
          <p:nvPr>
            <p:ph idx="1"/>
          </p:nvPr>
        </p:nvPicPr>
        <p:blipFill>
          <a:blip r:embed="rId5" cstate="email">
            <a:extLst>
              <a:ext uri="{28A0092B-C50C-407E-A947-70E740481C1C}">
                <a14:useLocalDpi xmlns:a14="http://schemas.microsoft.com/office/drawing/2010/main" val="0"/>
              </a:ext>
            </a:extLst>
          </a:blip>
          <a:stretch>
            <a:fillRect/>
          </a:stretch>
        </p:blipFill>
        <p:spPr>
          <a:xfrm>
            <a:off x="1905000" y="1371600"/>
            <a:ext cx="5753494" cy="4297363"/>
          </a:xfrm>
        </p:spPr>
      </p:pic>
      <p:sp>
        <p:nvSpPr>
          <p:cNvPr id="5" name="TextBox 4"/>
          <p:cNvSpPr txBox="1"/>
          <p:nvPr/>
        </p:nvSpPr>
        <p:spPr>
          <a:xfrm>
            <a:off x="1905000" y="5652700"/>
            <a:ext cx="2047676" cy="276999"/>
          </a:xfrm>
          <a:prstGeom prst="rect">
            <a:avLst/>
          </a:prstGeom>
          <a:noFill/>
        </p:spPr>
        <p:txBody>
          <a:bodyPr wrap="none" rtlCol="0">
            <a:spAutoFit/>
          </a:bodyPr>
          <a:lstStyle/>
          <a:p>
            <a:r>
              <a:rPr lang="en-US" sz="1200" dirty="0" smtClean="0"/>
              <a:t>Sally’s Fields CSA, Chatham, IL</a:t>
            </a:r>
            <a:endParaRPr lang="en-US" sz="1200" dirty="0"/>
          </a:p>
        </p:txBody>
      </p:sp>
      <p:sp>
        <p:nvSpPr>
          <p:cNvPr id="6" name="TextBox 5"/>
          <p:cNvSpPr txBox="1"/>
          <p:nvPr/>
        </p:nvSpPr>
        <p:spPr>
          <a:xfrm>
            <a:off x="5943600" y="5671749"/>
            <a:ext cx="1696298" cy="215444"/>
          </a:xfrm>
          <a:prstGeom prst="rect">
            <a:avLst/>
          </a:prstGeom>
          <a:noFill/>
        </p:spPr>
        <p:txBody>
          <a:bodyPr wrap="none" rtlCol="0">
            <a:spAutoFit/>
          </a:bodyPr>
          <a:lstStyle/>
          <a:p>
            <a:r>
              <a:rPr lang="en-US" sz="800" dirty="0" smtClean="0"/>
              <a:t>Photo by Deborah Cavanaugh-Grant</a:t>
            </a:r>
            <a:endParaRPr lang="en-US" sz="800" dirty="0"/>
          </a:p>
        </p:txBody>
      </p:sp>
      <p:sp>
        <p:nvSpPr>
          <p:cNvPr id="9" name="TextBox 8"/>
          <p:cNvSpPr txBox="1"/>
          <p:nvPr/>
        </p:nvSpPr>
        <p:spPr>
          <a:xfrm>
            <a:off x="762000" y="6477000"/>
            <a:ext cx="3382529" cy="461665"/>
          </a:xfrm>
          <a:prstGeom prst="rect">
            <a:avLst/>
          </a:prstGeom>
          <a:noFill/>
        </p:spPr>
        <p:txBody>
          <a:bodyPr wrap="none" rtlCol="0">
            <a:spAutoFit/>
          </a:bodyPr>
          <a:lstStyle/>
          <a:p>
            <a:r>
              <a:rPr lang="en-US" sz="1200" dirty="0">
                <a:hlinkClick r:id="rId6"/>
              </a:rPr>
              <a:t>http://www.nal.usda.gov/afsic/pubs/csa/csa.shtml</a:t>
            </a:r>
            <a:r>
              <a:rPr lang="en-US" sz="1200" dirty="0"/>
              <a:t> </a:t>
            </a:r>
          </a:p>
          <a:p>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29472900"/>
      </p:ext>
    </p:extLst>
  </p:cSld>
  <p:clrMapOvr>
    <a:masterClrMapping/>
  </p:clrMapOvr>
  <p:transition spd="slow" advTm="5344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10.xml><?xml version="1.0" encoding="utf-8"?>
<p:tagLst xmlns:a="http://schemas.openxmlformats.org/drawingml/2006/main" xmlns:r="http://schemas.openxmlformats.org/officeDocument/2006/relationships" xmlns:p="http://schemas.openxmlformats.org/presentationml/2006/main">
  <p:tag name="DVSHAPEID" val="Rcuf4iZwLgLEPe9Eifdx3u"/>
</p:tagLst>
</file>

<file path=ppt/tags/tag11.xml><?xml version="1.0" encoding="utf-8"?>
<p:tagLst xmlns:a="http://schemas.openxmlformats.org/drawingml/2006/main" xmlns:r="http://schemas.openxmlformats.org/officeDocument/2006/relationships" xmlns:p="http://schemas.openxmlformats.org/presentationml/2006/main">
  <p:tag name="DVSECTIONID" val="Unk8vjtC9q0JAXtyxsX2O5"/>
  <p:tag name="TIMING" val="|71.8"/>
</p:tagLst>
</file>

<file path=ppt/tags/tag12.xml><?xml version="1.0" encoding="utf-8"?>
<p:tagLst xmlns:a="http://schemas.openxmlformats.org/drawingml/2006/main" xmlns:r="http://schemas.openxmlformats.org/officeDocument/2006/relationships" xmlns:p="http://schemas.openxmlformats.org/presentationml/2006/main">
  <p:tag name="DVSHAPEID" val="uzParF19LzvJyR9qw266In"/>
</p:tagLst>
</file>

<file path=ppt/tags/tag13.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14.xml><?xml version="1.0" encoding="utf-8"?>
<p:tagLst xmlns:a="http://schemas.openxmlformats.org/drawingml/2006/main" xmlns:r="http://schemas.openxmlformats.org/officeDocument/2006/relationships" xmlns:p="http://schemas.openxmlformats.org/presentationml/2006/main">
  <p:tag name="DVSHAPEID" val="ip2w5yLf7gRoIxhgGANLdN"/>
</p:tagLst>
</file>

<file path=ppt/tags/tag15.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16.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17.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4.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5.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6.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7.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8.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9.xml><?xml version="1.0" encoding="utf-8"?>
<p:tagLst xmlns:a="http://schemas.openxmlformats.org/drawingml/2006/main" xmlns:r="http://schemas.openxmlformats.org/officeDocument/2006/relationships" xmlns:p="http://schemas.openxmlformats.org/presentationml/2006/main">
  <p:tag name="DVSECTIONID" val="Unk8vjtC9q0JAXtyxsX2O5"/>
  <p:tag name="TIMING" val="|71.8"/>
</p:tagLst>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4991</Words>
  <Application>Microsoft Office PowerPoint</Application>
  <PresentationFormat>On-screen Show (4:3)</PresentationFormat>
  <Paragraphs>378</Paragraphs>
  <Slides>33</Slides>
  <Notes>33</Notes>
  <HiddenSlides>0</HiddenSlides>
  <MMClips>31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Cambria</vt:lpstr>
      <vt:lpstr>Georgia</vt:lpstr>
      <vt:lpstr>Times New Roman</vt:lpstr>
      <vt:lpstr>Wingdings</vt:lpstr>
      <vt:lpstr>Training</vt:lpstr>
      <vt:lpstr>Preparing a New Generation  of Illinois Fruit and Vegetable Farmers  a USDA NIFA Beginning Farmer and Rancher  Development Program Project  Grant # 2012-49400-19565  http://www.newillinoisfarmers.org   </vt:lpstr>
      <vt:lpstr>Growing a New Generation  of Illinois Fruit and Vegetable Farmers   Community Supported Agriculture</vt:lpstr>
      <vt:lpstr>Objectives</vt:lpstr>
      <vt:lpstr>What We’ll Cover</vt:lpstr>
      <vt:lpstr>What is Community Supported Agriculture?</vt:lpstr>
      <vt:lpstr>Common Characteristics of CSAs</vt:lpstr>
      <vt:lpstr>History of CSAs</vt:lpstr>
      <vt:lpstr>History of CSAs</vt:lpstr>
      <vt:lpstr>How do CSAs work?</vt:lpstr>
      <vt:lpstr>CSA Models</vt:lpstr>
      <vt:lpstr>Characteristics of CSAs</vt:lpstr>
      <vt:lpstr>Community</vt:lpstr>
      <vt:lpstr> Shares/Subscriptions </vt:lpstr>
      <vt:lpstr>Delivery</vt:lpstr>
      <vt:lpstr> Pricing Shares </vt:lpstr>
      <vt:lpstr> Pricing Shares </vt:lpstr>
      <vt:lpstr>Pricing Shares</vt:lpstr>
      <vt:lpstr>Pricing Shares</vt:lpstr>
      <vt:lpstr> Waiting Lists </vt:lpstr>
      <vt:lpstr> Consistency </vt:lpstr>
      <vt:lpstr> Communication </vt:lpstr>
      <vt:lpstr>Organizations and Resources</vt:lpstr>
      <vt:lpstr>Robyn Van En Center </vt:lpstr>
      <vt:lpstr>CSA Solutions Hub</vt:lpstr>
      <vt:lpstr>Finding a CSA</vt:lpstr>
      <vt:lpstr>Band of Farmers</vt:lpstr>
      <vt:lpstr>Finding a CSA</vt:lpstr>
      <vt:lpstr>Resources</vt:lpstr>
      <vt:lpstr>Resources</vt:lpstr>
      <vt:lpstr>Summary</vt:lpstr>
      <vt:lpstr>PowerPoint Presentation</vt:lpstr>
      <vt:lpstr>To reach us</vt:lpstr>
      <vt:lpstr>If you have questions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2012-10-17T19:20:12Z</dcterms:created>
  <dcterms:modified xsi:type="dcterms:W3CDTF">2016-05-09T20:40:50Z</dcterms:modified>
</cp:coreProperties>
</file>