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handoutMasterIdLst>
    <p:handoutMasterId r:id="rId22"/>
  </p:handoutMasterIdLst>
  <p:sldIdLst>
    <p:sldId id="331" r:id="rId2"/>
    <p:sldId id="259" r:id="rId3"/>
    <p:sldId id="301" r:id="rId4"/>
    <p:sldId id="302" r:id="rId5"/>
    <p:sldId id="320" r:id="rId6"/>
    <p:sldId id="321" r:id="rId7"/>
    <p:sldId id="322" r:id="rId8"/>
    <p:sldId id="325" r:id="rId9"/>
    <p:sldId id="326" r:id="rId10"/>
    <p:sldId id="329" r:id="rId11"/>
    <p:sldId id="323" r:id="rId12"/>
    <p:sldId id="327" r:id="rId13"/>
    <p:sldId id="328" r:id="rId14"/>
    <p:sldId id="324" r:id="rId15"/>
    <p:sldId id="330" r:id="rId16"/>
    <p:sldId id="275" r:id="rId17"/>
    <p:sldId id="318" r:id="rId18"/>
    <p:sldId id="268" r:id="rId19"/>
    <p:sldId id="332"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331"/>
            <p14:sldId id="259"/>
          </p14:sldIdLst>
        </p14:section>
        <p14:section name="Overview and Objectives" id="{ABA716BF-3A5C-4ADB-94C9-CFEF84EBA240}">
          <p14:sldIdLst>
            <p14:sldId id="301"/>
            <p14:sldId id="302"/>
            <p14:sldId id="320"/>
            <p14:sldId id="321"/>
            <p14:sldId id="322"/>
            <p14:sldId id="325"/>
            <p14:sldId id="326"/>
            <p14:sldId id="329"/>
            <p14:sldId id="323"/>
            <p14:sldId id="327"/>
            <p14:sldId id="328"/>
            <p14:sldId id="324"/>
            <p14:sldId id="330"/>
          </p14:sldIdLst>
        </p14:section>
        <p14:section name="Conclusion and Summary" id="{790CEF5B-569A-4C2F-BED5-750B08C0E5AD}">
          <p14:sldIdLst>
            <p14:sldId id="275"/>
            <p14:sldId id="318"/>
            <p14:sldId id="268"/>
            <p14:sldId id="3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0" autoAdjust="0"/>
    <p:restoredTop sz="71771" autoAdjust="0"/>
  </p:normalViewPr>
  <p:slideViewPr>
    <p:cSldViewPr>
      <p:cViewPr varScale="1">
        <p:scale>
          <a:sx n="60" d="100"/>
          <a:sy n="60" d="100"/>
        </p:scale>
        <p:origin x="87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4"/>
    </p:cViewPr>
  </p:sorterViewPr>
  <p:notesViewPr>
    <p:cSldViewPr>
      <p:cViewPr varScale="1">
        <p:scale>
          <a:sx n="62" d="100"/>
          <a:sy n="62" d="100"/>
        </p:scale>
        <p:origin x="-1666" y="-10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pPr>
              <a:defRPr/>
            </a:pPr>
            <a:r>
              <a:rPr lang="en-US" dirty="0"/>
              <a:t>Preparing a New Generation of Illinois</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r>
              <a:rPr lang="en-US" dirty="0" smtClean="0"/>
              <a:t>April 2015</a:t>
            </a:r>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8AEF76B-3757-4A0B-AF93-28494465C1DD}" type="datetimeFigureOut">
              <a:rPr lang="en-US" smtClean="0"/>
              <a:pPr/>
              <a:t>5/9/2016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873077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that unlimited personal liability for business</a:t>
            </a:r>
            <a:r>
              <a:rPr lang="en-US" baseline="0" dirty="0" smtClean="0"/>
              <a:t> obligations is considered so undesirable, Illinois began to allow Limited Partnerships which reduced at least one partner’s liability by creating two partnership classes: general partners, who remain personally liable for the business’ obligations, and limited partners, who are protected from unlimited personal liability.</a:t>
            </a:r>
          </a:p>
          <a:p>
            <a:endParaRPr lang="en-US" baseline="0" dirty="0" smtClean="0"/>
          </a:p>
          <a:p>
            <a:r>
              <a:rPr lang="en-US" baseline="0" dirty="0" smtClean="0"/>
              <a:t>Just to muddy the waters further, in addition to general partnerships and LPs, there are also LLPs (limited liability partnerships), which is the limited liability form of a general partnership, and LLLPs (limited liability limited partnerships), which, as the name implies, is the limited liability form of a limited partnership.  These also serve to protect partners in a business from unlimited personal liability, as well as the liabilities incurred by other partners, but there are generally limits on what kinds of businesses can form under these structures.  (Perhaps now is a good time to put in that call to your lawyer and ask about their LLP.)  Suffice it to say, though, that the protections are similar to that of a corporation, and the corporation is an older and more common business structure used to protect its owners from unlimited personal liability.  Basically, we have had hundreds of years in the legal system to understand exactly how corporations are formed and litigated, where LLPs and LLLPs are relatively recent creations.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371709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a corporation, or C-</a:t>
            </a:r>
            <a:r>
              <a:rPr lang="en-US" baseline="0" dirty="0" err="1" smtClean="0"/>
              <a:t>corp</a:t>
            </a:r>
            <a:r>
              <a:rPr lang="en-US" baseline="0" dirty="0" smtClean="0"/>
              <a:t> as it is often called, is really made up of two entities, the owners (called shareholders), and the board of directors, who the shareholders elect to manage the day to day business operations.  The board then designates officers, such as a CEO, CFO, and CIO.   </a:t>
            </a:r>
          </a:p>
          <a:p>
            <a:endParaRPr lang="en-US" baseline="0" dirty="0" smtClean="0"/>
          </a:p>
          <a:p>
            <a:r>
              <a:rPr lang="en-US" baseline="0" dirty="0" smtClean="0"/>
              <a:t>A corporation is organized as an entirely separate legal entity from its owners, which means the personal assets of the owners are protected in the event that the business has obligations it cannot repay, which is a big plus.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380385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corporations</a:t>
            </a:r>
            <a:r>
              <a:rPr lang="en-US" baseline="0" dirty="0" smtClean="0"/>
              <a:t> do have their downsides.  First and foremost are the formalities associated with forming and administering a corporation.  You have to spend lots of time preparing lots of forms and filing them with the Secretary of State just to get rolling.  Then, even a small farm has to go through all the same motions as a large corporation regarding electing a board, designating officers, convening annual meetings, and maintaining a complete record of minutes. As Rachel Armstrong of Farm Commons tells us: “On a small farm, the shareholders may also be directors and officers. In fact, a single person can create a corporation and serve as its sole shareholder while holding all the offices of the directors and serving as the day-to-day manager.”  Imagine how weird that must be to, once a year, call to order a meeting of yourself, nominate yourself to the board of directors, unanimously elect yourself, and then proceed to designate yourself to each major office, all while keeping diligent notes of the proceedings so you can read the minutes back to yourself at next year’s meeting.  I’d come out of that feeling like I had some sort of personality disorder…</a:t>
            </a:r>
          </a:p>
          <a:p>
            <a:endParaRPr lang="en-US" baseline="0" dirty="0" smtClean="0"/>
          </a:p>
          <a:p>
            <a:r>
              <a:rPr lang="en-US" baseline="0" dirty="0" smtClean="0"/>
              <a:t>The other big issue is that profits which move through a traditional C-</a:t>
            </a:r>
            <a:r>
              <a:rPr lang="en-US" baseline="0" dirty="0" err="1" smtClean="0"/>
              <a:t>corp</a:t>
            </a:r>
            <a:r>
              <a:rPr lang="en-US" baseline="0" dirty="0" smtClean="0"/>
              <a:t> can actually be taxed twice.  First, the corporation must pay taxes on its profits, and then, when it distributes those profits to it shareholders as dividends, the shareholders must then pay income taxes on the dividends.</a:t>
            </a:r>
          </a:p>
          <a:p>
            <a:endParaRPr lang="en-US" baseline="0" dirty="0" smtClean="0"/>
          </a:p>
          <a:p>
            <a:r>
              <a:rPr lang="en-US" baseline="0" dirty="0" smtClean="0"/>
              <a:t>Finally, there is a not insubstantial cost to establishing and maintaining a corporation simply in the filing of forms with the Secretary of State.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169230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may be possible to avoid some of the drawbacks of the corporation</a:t>
            </a:r>
            <a:r>
              <a:rPr lang="en-US" baseline="0" dirty="0" smtClean="0"/>
              <a:t> by seeking particular designations of that corporation.</a:t>
            </a:r>
            <a:endParaRPr lang="en-US" dirty="0" smtClean="0"/>
          </a:p>
          <a:p>
            <a:endParaRPr lang="en-US" dirty="0" smtClean="0"/>
          </a:p>
          <a:p>
            <a:r>
              <a:rPr lang="en-US" dirty="0" smtClean="0"/>
              <a:t>Although it does not reduce the formality and paperwork, corporations can apply to be </a:t>
            </a:r>
            <a:r>
              <a:rPr lang="en-US" baseline="0" dirty="0" smtClean="0"/>
              <a:t>subchapter S corporations, which allows the corporation to become a pass-through entity, where corporate profits pass directly through to the shareholders without being taxed, and the owners simply pay income taxes on those dividends.  Though there are numerous restrictions to the type of corporations that can be designated subchapter S, most small farms will easily meet the requirements.  </a:t>
            </a:r>
          </a:p>
          <a:p>
            <a:endParaRPr lang="en-US" baseline="0" dirty="0" smtClean="0"/>
          </a:p>
          <a:p>
            <a:r>
              <a:rPr lang="en-US" dirty="0" smtClean="0"/>
              <a:t>Illinois law also allows corporations to request close</a:t>
            </a:r>
            <a:r>
              <a:rPr lang="en-US" baseline="0" dirty="0" smtClean="0"/>
              <a:t> corporation status when stocks are held by only a few individuals, often family members, and are rarely bought or sold.  This provides wide latitude for shareholders to manage the operations of the business without a separate board of directors, and may be a reasonable option for something like a multi-generation family farm.</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189761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like the simplicity of</a:t>
            </a:r>
            <a:r>
              <a:rPr lang="en-US" baseline="0" dirty="0" smtClean="0"/>
              <a:t> sole proprietorships and partnerships, as well as the protection from unlimited personal liability afforded by corporations, so they created a hybrid business structure that gets some of the best of both worlds.</a:t>
            </a:r>
          </a:p>
          <a:p>
            <a:endParaRPr lang="en-US" baseline="0" dirty="0" smtClean="0"/>
          </a:p>
          <a:p>
            <a:r>
              <a:rPr lang="en-US" baseline="0" dirty="0" smtClean="0"/>
              <a:t>Enter the Limited Liability Company, or LLC.  LLCs are easy to start with a few forms to the Secretary of State, and they are exceptionally flexible regarding who can be an owner-member, how profit and losses are distributed, and business continuity.  Just like a corporation, members are protected from unlimited personal liability because the LLC is formed as an entirely separate legal entity from the members.  But, just like a partnership, LLCs are a pass-through entity so profits are not subject to double taxation.  On top of this, there is no absolute legal requirement for annual meeting, boards of directors, </a:t>
            </a:r>
            <a:r>
              <a:rPr lang="en-US" baseline="0" dirty="0" err="1" smtClean="0"/>
              <a:t>etc</a:t>
            </a:r>
            <a:r>
              <a:rPr lang="en-US" baseline="0" dirty="0" smtClean="0"/>
              <a:t>, but these really are good business practices for keeping a record of what transpired with the business, so you may want to consider doing them anyway.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249125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LLC in Illinois is really</a:t>
            </a:r>
            <a:r>
              <a:rPr lang="en-US" baseline="0" dirty="0" smtClean="0"/>
              <a:t> the Cadillac of business structures in terms of simplicity, flexibility, and personal liability protection.  However, all those features also come with a Cadillac price tag.  When you think about it, over 10 years having your farm in an LLC will result in over $3000 to the Secretary of State just for the business structure, whereas an S-</a:t>
            </a:r>
            <a:r>
              <a:rPr lang="en-US" baseline="0" dirty="0" err="1" smtClean="0"/>
              <a:t>corp</a:t>
            </a:r>
            <a:r>
              <a:rPr lang="en-US" baseline="0" dirty="0" smtClean="0"/>
              <a:t>, over 10 years, might cost you just over $1000.  However, balance this against your time and effort, the value of the flexibility, and any professional services you will need to hire in order to get everything filed correctly.  With any of these structures, if your paperwork is not in order, you a probably not as protected as you think you are.  Did I mention you should call a lawyer?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397741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know this may have seemed</a:t>
            </a:r>
            <a:r>
              <a:rPr lang="en-US" baseline="0" dirty="0" smtClean="0"/>
              <a:t> like a whirlwind introduction to a fairly complicated arena of farm business structures, but let me reiterate some of the take-home points that I really want to stick with you.</a:t>
            </a:r>
          </a:p>
          <a:p>
            <a:endParaRPr lang="en-US" baseline="0" dirty="0" smtClean="0"/>
          </a:p>
          <a:p>
            <a:r>
              <a:rPr lang="en-US" baseline="0" dirty="0" smtClean="0"/>
              <a:t>First, when selecting a farm business structure, (read #1).  Every farm business situation is different…different owners, different risks, and different resources…so there is not one business structure that is going to be the slam-dunk choice for all of your farms.</a:t>
            </a:r>
          </a:p>
          <a:p>
            <a:endParaRPr lang="en-US" baseline="0" dirty="0" smtClean="0"/>
          </a:p>
          <a:p>
            <a:r>
              <a:rPr lang="en-US" baseline="0" dirty="0" smtClean="0"/>
              <a:t>Secondly, (read #2).  Your business structure is a tool and a vehicle.  Think about the vision for your farm in both the short-term and long-term future, and make sure your intended business structure can do everything you need it to do.</a:t>
            </a:r>
          </a:p>
          <a:p>
            <a:endParaRPr lang="en-US" baseline="0" dirty="0" smtClean="0"/>
          </a:p>
          <a:p>
            <a:r>
              <a:rPr lang="en-US" baseline="0" dirty="0" smtClean="0"/>
              <a:t>Third, (read #3).  Every state is just a little different, every business is just a little different, and every lawyer is just a little different.  Especially if you are thinking about getting into one of the more complicated or expensive business structures, it’s worth it to make the right decision the first time.</a:t>
            </a:r>
          </a:p>
          <a:p>
            <a:endParaRPr lang="en-US" baseline="0" dirty="0" smtClean="0"/>
          </a:p>
          <a:p>
            <a:r>
              <a:rPr lang="en-US" baseline="0" dirty="0" smtClean="0"/>
              <a:t>Finally, (read #4).  The rights and protections afforded by your legal farm business structure are only as bulletproof as your paperwork.  Implement sound business practices in order to maximize the benefits that you receive from your organizational structure.</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16</a:t>
            </a:fld>
            <a:endParaRPr lang="en-US" dirty="0"/>
          </a:p>
        </p:txBody>
      </p:sp>
    </p:spTree>
    <p:extLst>
      <p:ext uri="{BB962C8B-B14F-4D97-AF65-F5344CB8AC3E}">
        <p14:creationId xmlns:p14="http://schemas.microsoft.com/office/powerpoint/2010/main" val="3129330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3487636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a:t>
            </a:r>
            <a:r>
              <a:rPr lang="en-US" baseline="0" dirty="0" smtClean="0"/>
              <a:t> so much for your time, and whatever attention you could muster for a topic that is both dry and important.  </a:t>
            </a:r>
            <a:r>
              <a:rPr lang="en-US" dirty="0" smtClean="0"/>
              <a:t>If you need to reach me about farm business structures, or any</a:t>
            </a:r>
            <a:r>
              <a:rPr lang="en-US" baseline="0" dirty="0" smtClean="0"/>
              <a:t> other topic</a:t>
            </a:r>
            <a:r>
              <a:rPr lang="en-US" dirty="0" smtClean="0"/>
              <a:t>,</a:t>
            </a:r>
            <a:r>
              <a:rPr lang="en-US" baseline="0" dirty="0" smtClean="0"/>
              <a:t> here is one way you can reach out to myself or to Rick Weinzierl.</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18</a:t>
            </a:fld>
            <a:endParaRPr lang="en-US"/>
          </a:p>
        </p:txBody>
      </p:sp>
    </p:spTree>
    <p:extLst>
      <p:ext uri="{BB962C8B-B14F-4D97-AF65-F5344CB8AC3E}">
        <p14:creationId xmlns:p14="http://schemas.microsoft.com/office/powerpoint/2010/main" val="1716918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19</a:t>
            </a:fld>
            <a:endParaRPr lang="en-US"/>
          </a:p>
        </p:txBody>
      </p:sp>
    </p:spTree>
    <p:extLst>
      <p:ext uri="{BB962C8B-B14F-4D97-AF65-F5344CB8AC3E}">
        <p14:creationId xmlns:p14="http://schemas.microsoft.com/office/powerpoint/2010/main" val="401147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folks, I’m Andy Larson, Local Food Systems and Small Farms</a:t>
            </a:r>
            <a:r>
              <a:rPr lang="en-US" baseline="0" dirty="0" smtClean="0"/>
              <a:t> Educator for University of Illinois Extension.  T</a:t>
            </a:r>
            <a:r>
              <a:rPr lang="en-US" dirty="0" smtClean="0"/>
              <a:t>hanks for joining</a:t>
            </a:r>
            <a:r>
              <a:rPr lang="en-US" baseline="0" dirty="0" smtClean="0"/>
              <a:t> me for yet another discussion about starting a farm business that most people would just as soon avoid…but you can’t, so put on your thinking caps and charge ahead with me.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Illinois has a quite a few different types of business structures under which small farms can legally form, each with its own set of advantages and disadvantages.  I’m sorry to say that after hearing this presentation, it’s pretty unlikely that you’ll know exactly what to do regarding your farm business structure.  However, you will become familiar with some of the jargon, you’ll probably be leaning towards one structure or another, and you’ll have a better idea of what you don’t know, and therefore which answers to seek.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you may feel cheated, because the business structure decision you make may not matter much early on in the life of your farm, in taxes, decision-making, etc.  However, as the years go by and life events eventually occur, how your business is structured can have a big effect on how your business can change and grow with you, and eventually be passed on to an heir or successor, which is generally an important consideration in farm families.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409406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order to help this class of beginning fruit and vegetable growers start down the path towards an</a:t>
            </a:r>
            <a:r>
              <a:rPr lang="en-US" baseline="0" dirty="0" smtClean="0"/>
              <a:t> appropriate farm business structure, I am going to try to help you:</a:t>
            </a:r>
          </a:p>
          <a:p>
            <a:pPr marL="171450" lvl="0" indent="-171450">
              <a:buFont typeface="Arial" panose="020B0604020202020204" pitchFamily="34" charset="0"/>
              <a:buChar char="•"/>
            </a:pPr>
            <a:r>
              <a:rPr lang="en-US" dirty="0" smtClean="0"/>
              <a:t>Become aware of the various options for a farm business structure you have in Illinois </a:t>
            </a:r>
          </a:p>
          <a:p>
            <a:pPr marL="171450" lvl="0" indent="-171450">
              <a:buFont typeface="Arial" panose="020B0604020202020204" pitchFamily="34" charset="0"/>
              <a:buChar char="•"/>
            </a:pPr>
            <a:r>
              <a:rPr lang="en-US" baseline="0" dirty="0" smtClean="0"/>
              <a:t>Gain at least a cursory understanding of the advantages and disadvantages inherent within each of these formats</a:t>
            </a:r>
          </a:p>
          <a:p>
            <a:pPr marL="171450" lvl="0" indent="-171450">
              <a:buFont typeface="Arial" panose="020B0604020202020204" pitchFamily="34" charset="0"/>
              <a:buChar char="•"/>
            </a:pPr>
            <a:r>
              <a:rPr lang="en-US" baseline="0" dirty="0" smtClean="0"/>
              <a:t>And frankly, I am probably going to leave you just a little confused about the minutia and nuances regarding some of these different structures, and I hope that will lead you to bring the legal skills of a qualified attorney onto your farm business management team</a:t>
            </a:r>
          </a:p>
          <a:p>
            <a:endParaRPr lang="en-US" baseline="0" dirty="0" smtClean="0"/>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dirty="0"/>
          </a:p>
        </p:txBody>
      </p:sp>
    </p:spTree>
    <p:extLst>
      <p:ext uri="{BB962C8B-B14F-4D97-AF65-F5344CB8AC3E}">
        <p14:creationId xmlns:p14="http://schemas.microsoft.com/office/powerpoint/2010/main" val="104862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start a farm, you are really starting a business.  Although a farm may feel very</a:t>
            </a:r>
            <a:r>
              <a:rPr lang="en-US" baseline="0" dirty="0" smtClean="0"/>
              <a:t> different than a factory or a retail store, they are all businesses in the eyes of our government, and they are all subject to certain oversight and regulations.  </a:t>
            </a:r>
          </a:p>
          <a:p>
            <a:endParaRPr lang="en-US" baseline="0" dirty="0" smtClean="0"/>
          </a:p>
          <a:p>
            <a:r>
              <a:rPr lang="en-US" baseline="0" dirty="0" smtClean="0"/>
              <a:t>When you are choosing a business structure for your farm business, you are trying to balance out several factors:</a:t>
            </a:r>
          </a:p>
          <a:p>
            <a:pPr marL="171450" indent="-171450">
              <a:buFont typeface="Arial" panose="020B0604020202020204" pitchFamily="34" charset="0"/>
              <a:buChar char="•"/>
            </a:pPr>
            <a:r>
              <a:rPr lang="en-US" baseline="0" dirty="0" smtClean="0"/>
              <a:t>Simplicity – ease of formation, administration, and annual maintenance</a:t>
            </a:r>
          </a:p>
          <a:p>
            <a:pPr marL="171450" indent="-171450">
              <a:buFont typeface="Arial" panose="020B0604020202020204" pitchFamily="34" charset="0"/>
              <a:buChar char="•"/>
            </a:pPr>
            <a:r>
              <a:rPr lang="en-US" dirty="0" smtClean="0"/>
              <a:t>Flexibility – who can play what roles and how profits or losses can be divvied up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Cost – each structure has its own set of initial filing fees and ongoing maintenance; the difference can be substantial over time, so you’ll have to decide how much specific advantages are worth to you in time, hassle, and expense</a:t>
            </a:r>
          </a:p>
          <a:p>
            <a:pPr marL="171450" indent="-171450">
              <a:buFont typeface="Arial" panose="020B0604020202020204" pitchFamily="34" charset="0"/>
              <a:buChar char="•"/>
            </a:pPr>
            <a:r>
              <a:rPr lang="en-US" dirty="0" smtClean="0"/>
              <a:t>Protection from unlimited personal</a:t>
            </a:r>
            <a:r>
              <a:rPr lang="en-US" baseline="0" dirty="0" smtClean="0"/>
              <a:t> </a:t>
            </a:r>
            <a:r>
              <a:rPr lang="en-US" dirty="0" smtClean="0"/>
              <a:t>liability – whether someone</a:t>
            </a:r>
            <a:r>
              <a:rPr lang="en-US" baseline="0" dirty="0" smtClean="0"/>
              <a:t> suing your farm business can go after your personal assets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So let’s go ahead and get familiar with the basic business structures.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3448788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four umbrella categories that the vast majority of your farms are going to fall into</a:t>
            </a:r>
            <a:r>
              <a:rPr lang="en-US" baseline="0" dirty="0" smtClean="0"/>
              <a:t> – sole proprietorship, partnership, limited liability company or LLC, and corporation.  Sole proprietorships and general partnerships are the simplest and cheapest structure under which to form a business, and corporations tend to be the most complicated, but not always the most expensive.</a:t>
            </a:r>
          </a:p>
          <a:p>
            <a:endParaRPr lang="en-US" baseline="0" dirty="0" smtClean="0"/>
          </a:p>
          <a:p>
            <a:r>
              <a:rPr lang="en-US" baseline="0" dirty="0" smtClean="0"/>
              <a:t>I am not going to be talking in any detail about cooperatives or not-for-profit corporations because neither of these is really an appropriate business structure to choose for a standard fruit and vegetable farm formed for the purpose of producing and selling fruits and vegetables in Illinois.  Coops and NFPs are both complex and expensive to create and to maintain.  If the primary purpose of your intended business is education or charity, then you might talk to someone about a not-for-profit corporation.  If the primary purpose of your intended business is to provide business services to a group of 11 or more Illinois farmers, then an </a:t>
            </a:r>
            <a:r>
              <a:rPr lang="en-US" baseline="0" dirty="0" err="1" smtClean="0"/>
              <a:t>agicultural</a:t>
            </a:r>
            <a:r>
              <a:rPr lang="en-US" baseline="0" dirty="0" smtClean="0"/>
              <a:t> cooperative may be worth considering.  However, both of these structures are beyond the scope of this presentation.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132717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many farms</a:t>
            </a:r>
            <a:r>
              <a:rPr lang="en-US" baseline="0" dirty="0" smtClean="0"/>
              <a:t> are organized as sole proprietorships because of the sheer simplicity and ease with which they are formed.  In essence, the owner and the business are the same entity; that is, the business assets are the owner’s assets, and are taxed as such with your personal returns.  The Secretary of State does not even get involved, so they don’t collect any forms or filing fees for formation or annual renewal of the business.  If you decide you are going to operate your business under a name other than given name (e.g. instead of doing business as Andy Larson Farm, I do business as Purple Pepper Eater Farm), then you will need to register your “assumed” name with a Doing Business As (or DBA) form at your County Clerk’s office.  There is a small fee associated with this in some counties.  You will be required to publish your intention to operate under an assumed name in the legal notices section of your local newspaper for three consecutive weeks.  This may sound </a:t>
            </a:r>
            <a:r>
              <a:rPr lang="en-US" baseline="0" dirty="0" err="1" smtClean="0"/>
              <a:t>kinda</a:t>
            </a:r>
            <a:r>
              <a:rPr lang="en-US" baseline="0" dirty="0" smtClean="0"/>
              <a:t> silly, but it is a small price to pay compared to the hoops for other types of business structures.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3851823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one major</a:t>
            </a:r>
            <a:r>
              <a:rPr lang="en-US" baseline="0" dirty="0" smtClean="0"/>
              <a:t> drawback to the relative simplicity and affordability of a sole proprietorship, which is that there is no legal separation between your personal liabilities and your business liabilities.  If your business can’t repay it’s debts, your creditors can go after your personal assets.  On the flip side of that coin, if you can’t repay personal debts, your creditors can go after your business assets.  Basically, if your business gets sued, they can come after your house and your car.  Anyone producing what the state of Illinois considers to be a potentially hazardous food product may want to think very carefully about whether the convenience of setup is worth the exposure to liability in the event of a food-borne illness.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61714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put</a:t>
            </a:r>
            <a:r>
              <a:rPr lang="en-US" baseline="0" dirty="0" smtClean="0"/>
              <a:t> it simply, a partnership, or general partnership as it is technically called, is just a sole proprietorship with two equal owners.  Again, business taxes are done on the owners’ returns, and assumed name registration goes through the county clerk rather than the secretary of state.  One thing to note, is that both owners have equal authority to make decisions and act on behalf of the business, including entering into business relationships that impose debts or obligations on the partnership.  You need to make sure you trust your partner fully and completely for their competence in making business decisions, because you are liable for any bad calls they could make.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102200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the business and the owners are one and the same entity, therefore</a:t>
            </a:r>
            <a:r>
              <a:rPr lang="en-US" baseline="0" dirty="0" smtClean="0"/>
              <a:t> business obligations are also you and your partner’s personal obligations, regardless of who entered into the obligation in the first place. According to Illinois Direct Farm Business: “This means that if the partnership lacks the assets to pay its debts, creditors may force the partners to pay the partnership‘s debts out of their personal assets. If one partner has no personal property, creditors can force the other partners to personally pay the full debts of the partnership, even if they were not personally responsible for the debt.” </a:t>
            </a:r>
          </a:p>
          <a:p>
            <a:endParaRPr lang="en-US" baseline="0" dirty="0" smtClean="0"/>
          </a:p>
          <a:p>
            <a:r>
              <a:rPr lang="en-US" baseline="0" dirty="0" smtClean="0"/>
              <a:t>Additionally, there are some concerns with business continuity related to change in partners.  If a partner leaves, the partnership may dissolve.  Also, partnership interests are not freely transferable, which creates issues with business succession and estate planning.  If you hope to pass on your farm some day, this could be a major </a:t>
            </a:r>
            <a:r>
              <a:rPr lang="en-US" baseline="0" dirty="0" err="1" smtClean="0"/>
              <a:t>coniseration</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Okay, so both sole proprietorships and partnerships are cheap and simple to set up, but leave owners with the problem of unlimited personal</a:t>
            </a:r>
            <a:r>
              <a:rPr lang="en-US" baseline="0" dirty="0" smtClean="0"/>
              <a:t> liability for the business’s obligations.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1483281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5/9/2016</a:t>
            </a:fld>
            <a:endParaRPr lang="en-US" dirty="0"/>
          </a:p>
        </p:txBody>
      </p:sp>
      <p:sp>
        <p:nvSpPr>
          <p:cNvPr id="6" name="Footer Placeholder 4"/>
          <p:cNvSpPr>
            <a:spLocks noGrp="1"/>
          </p:cNvSpPr>
          <p:nvPr>
            <p:ph type="ftr" sz="quarter" idx="11"/>
          </p:nvPr>
        </p:nvSpPr>
        <p:spPr>
          <a:xfrm>
            <a:off x="3352800" y="6356350"/>
            <a:ext cx="2895600" cy="365125"/>
          </a:xfrm>
        </p:spPr>
        <p:txBody>
          <a:bodyPr/>
          <a:lstStyle/>
          <a:p>
            <a:endParaRPr lang="en-US" dirty="0"/>
          </a:p>
        </p:txBody>
      </p:sp>
      <p:sp>
        <p:nvSpPr>
          <p:cNvPr id="7"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5/9/2016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2" r:id="rId10"/>
    <p:sldLayoutId id="2147483654" r:id="rId11"/>
    <p:sldLayoutId id="2147483655" r:id="rId12"/>
    <p:sldLayoutId id="2147483663" r:id="rId13"/>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12.png"/><Relationship Id="rId2" Type="http://schemas.microsoft.com/office/2007/relationships/media" Target="../media/media15.wav"/><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1.xml"/><Relationship Id="rId7" Type="http://schemas.openxmlformats.org/officeDocument/2006/relationships/notesSlide" Target="../notesSlides/notesSlide16.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3.xml"/><Relationship Id="rId5" Type="http://schemas.openxmlformats.org/officeDocument/2006/relationships/audio" Target="../media/media16.wav"/><Relationship Id="rId4" Type="http://schemas.microsoft.com/office/2007/relationships/media" Target="../media/media16.wav"/></Relationships>
</file>

<file path=ppt/slides/_rels/slide17.xml.rels><?xml version="1.0" encoding="UTF-8" standalone="yes"?>
<Relationships xmlns="http://schemas.openxmlformats.org/package/2006/relationships"><Relationship Id="rId8" Type="http://schemas.openxmlformats.org/officeDocument/2006/relationships/hyperlink" Target="http://www.directfarmbusiness.org/" TargetMode="External"/><Relationship Id="rId3" Type="http://schemas.openxmlformats.org/officeDocument/2006/relationships/audio" Target="../media/media17.wav"/><Relationship Id="rId7" Type="http://schemas.openxmlformats.org/officeDocument/2006/relationships/hyperlink" Target="http://farmcommons.org/farm-sole-proprietorships-llcs-s-corps-c-corps-and-coops-which-why-how-0" TargetMode="External"/><Relationship Id="rId2" Type="http://schemas.microsoft.com/office/2007/relationships/media" Target="../media/media17.wav"/><Relationship Id="rId1" Type="http://schemas.openxmlformats.org/officeDocument/2006/relationships/tags" Target="../tags/tag22.xml"/><Relationship Id="rId6" Type="http://schemas.openxmlformats.org/officeDocument/2006/relationships/hyperlink" Target="http://farmcommons.org/" TargetMode="External"/><Relationship Id="rId11" Type="http://schemas.openxmlformats.org/officeDocument/2006/relationships/image" Target="../media/image12.png"/><Relationship Id="rId5" Type="http://schemas.openxmlformats.org/officeDocument/2006/relationships/notesSlide" Target="../notesSlides/notesSlide17.xml"/><Relationship Id="rId10" Type="http://schemas.openxmlformats.org/officeDocument/2006/relationships/hyperlink" Target="http://www.cyberdriveillinois.com/publications/pdf_publications/c334.pdf" TargetMode="External"/><Relationship Id="rId4" Type="http://schemas.openxmlformats.org/officeDocument/2006/relationships/slideLayout" Target="../slideLayouts/slideLayout3.xml"/><Relationship Id="rId9" Type="http://schemas.openxmlformats.org/officeDocument/2006/relationships/hyperlink" Target="http://www.cyberdriveillinois.com/departments/business_services/home.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25.xml"/><Relationship Id="rId7" Type="http://schemas.openxmlformats.org/officeDocument/2006/relationships/notesSlide" Target="../notesSlides/notesSlide18.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5" Type="http://schemas.openxmlformats.org/officeDocument/2006/relationships/audio" Target="../media/media18.wav"/><Relationship Id="rId10" Type="http://schemas.openxmlformats.org/officeDocument/2006/relationships/image" Target="../media/image12.png"/><Relationship Id="rId4" Type="http://schemas.microsoft.com/office/2007/relationships/media" Target="../media/media18.wav"/><Relationship Id="rId9" Type="http://schemas.openxmlformats.org/officeDocument/2006/relationships/hyperlink" Target="mailto:andylars@illinois.edu"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19.m4a"/><Relationship Id="rId7" Type="http://schemas.openxmlformats.org/officeDocument/2006/relationships/image" Target="../media/image1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9.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19.m4a"/><Relationship Id="rId9" Type="http://schemas.openxmlformats.org/officeDocument/2006/relationships/hyperlink" Target="http://www.start2farm.go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12.png"/><Relationship Id="rId2" Type="http://schemas.microsoft.com/office/2007/relationships/media" Target="../media/media4.wav"/><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12.png"/><Relationship Id="rId2" Type="http://schemas.microsoft.com/office/2007/relationships/media" Target="../media/media5.wav"/><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12.png"/><Relationship Id="rId2" Type="http://schemas.microsoft.com/office/2007/relationships/media" Target="../media/media7.wav"/><Relationship Id="rId1" Type="http://schemas.openxmlformats.org/officeDocument/2006/relationships/tags" Target="../tags/tag10.xml"/><Relationship Id="rId6" Type="http://schemas.openxmlformats.org/officeDocument/2006/relationships/image" Target="../media/image15.jpe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12.png"/><Relationship Id="rId2" Type="http://schemas.microsoft.com/office/2007/relationships/media" Target="../media/media8.wav"/><Relationship Id="rId1" Type="http://schemas.openxmlformats.org/officeDocument/2006/relationships/tags" Target="../tags/tag11.xml"/><Relationship Id="rId6" Type="http://schemas.openxmlformats.org/officeDocument/2006/relationships/image" Target="../media/image16.jpe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68787790"/>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a:t>
            </a:r>
            <a:endParaRPr lang="en-US" dirty="0"/>
          </a:p>
        </p:txBody>
      </p:sp>
      <p:sp>
        <p:nvSpPr>
          <p:cNvPr id="3" name="Content Placeholder 2"/>
          <p:cNvSpPr>
            <a:spLocks noGrp="1"/>
          </p:cNvSpPr>
          <p:nvPr>
            <p:ph idx="1"/>
          </p:nvPr>
        </p:nvSpPr>
        <p:spPr/>
        <p:txBody>
          <a:bodyPr/>
          <a:lstStyle/>
          <a:p>
            <a:r>
              <a:rPr lang="en-US" dirty="0" smtClean="0"/>
              <a:t>Limited Partnership (LP)</a:t>
            </a:r>
          </a:p>
          <a:p>
            <a:pPr lvl="1"/>
            <a:r>
              <a:rPr lang="en-US" dirty="0" smtClean="0"/>
              <a:t>Reduces exposure of certain partners to unlimited personal liability by creating two classes of partner:</a:t>
            </a:r>
          </a:p>
          <a:p>
            <a:pPr lvl="2"/>
            <a:r>
              <a:rPr lang="en-US" dirty="0" smtClean="0"/>
              <a:t>General partners – remain personally liable for partnership’s obligations</a:t>
            </a:r>
          </a:p>
          <a:p>
            <a:pPr lvl="2"/>
            <a:r>
              <a:rPr lang="en-US" dirty="0" smtClean="0"/>
              <a:t>Limited partners – NOT personally liable for partnership’s obligations</a:t>
            </a:r>
          </a:p>
          <a:p>
            <a:pPr lvl="2"/>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75788193"/>
      </p:ext>
    </p:extLst>
  </p:cSld>
  <p:clrMapOvr>
    <a:masterClrMapping/>
  </p:clrMapOvr>
  <p:transition spd="slow" advTm="1334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Corporation</a:t>
            </a:r>
            <a:endParaRPr lang="en-US" dirty="0"/>
          </a:p>
        </p:txBody>
      </p:sp>
      <p:sp>
        <p:nvSpPr>
          <p:cNvPr id="3" name="Content Placeholder 2"/>
          <p:cNvSpPr>
            <a:spLocks noGrp="1"/>
          </p:cNvSpPr>
          <p:nvPr>
            <p:ph idx="1"/>
          </p:nvPr>
        </p:nvSpPr>
        <p:spPr/>
        <p:txBody>
          <a:bodyPr>
            <a:normAutofit lnSpcReduction="10000"/>
          </a:bodyPr>
          <a:lstStyle/>
          <a:p>
            <a:r>
              <a:rPr lang="en-US" dirty="0" smtClean="0"/>
              <a:t>Owners, called </a:t>
            </a:r>
            <a:r>
              <a:rPr lang="en-US" dirty="0"/>
              <a:t>shareholders, </a:t>
            </a:r>
            <a:r>
              <a:rPr lang="en-US" dirty="0" smtClean="0"/>
              <a:t>finance </a:t>
            </a:r>
            <a:r>
              <a:rPr lang="en-US" dirty="0"/>
              <a:t>the corporation by purchasing stock</a:t>
            </a:r>
          </a:p>
          <a:p>
            <a:pPr lvl="1"/>
            <a:r>
              <a:rPr lang="en-US" dirty="0"/>
              <a:t>Shareholders elect board of directors, who are responsible for day to day affairs</a:t>
            </a:r>
          </a:p>
          <a:p>
            <a:pPr lvl="1"/>
            <a:r>
              <a:rPr lang="en-US" dirty="0"/>
              <a:t>Board of Directors designates officers</a:t>
            </a:r>
          </a:p>
          <a:p>
            <a:r>
              <a:rPr lang="en-US" dirty="0" smtClean="0"/>
              <a:t>Corporation separate legal entity from shareholders</a:t>
            </a:r>
          </a:p>
          <a:p>
            <a:pPr lvl="1"/>
            <a:r>
              <a:rPr lang="en-US" dirty="0" smtClean="0"/>
              <a:t>Owners’ personal assets protected from business’ debts and liabilities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17036316"/>
      </p:ext>
    </p:extLst>
  </p:cSld>
  <p:clrMapOvr>
    <a:masterClrMapping/>
  </p:clrMapOvr>
  <p:transition spd="slow" advTm="580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Drawbacks</a:t>
            </a:r>
          </a:p>
          <a:p>
            <a:pPr lvl="1"/>
            <a:r>
              <a:rPr lang="en-US" dirty="0" smtClean="0"/>
              <a:t>Paperwork and formalities</a:t>
            </a:r>
          </a:p>
          <a:p>
            <a:pPr lvl="2"/>
            <a:r>
              <a:rPr lang="en-US" dirty="0" smtClean="0"/>
              <a:t>Articles of incorporation, </a:t>
            </a:r>
            <a:r>
              <a:rPr lang="en-US" dirty="0"/>
              <a:t>i</a:t>
            </a:r>
            <a:r>
              <a:rPr lang="en-US" dirty="0" smtClean="0"/>
              <a:t>ssuance of stock, election of board and officers, annual meeting and minutes</a:t>
            </a:r>
          </a:p>
          <a:p>
            <a:pPr lvl="1"/>
            <a:r>
              <a:rPr lang="en-US" dirty="0"/>
              <a:t>“Double taxation”</a:t>
            </a:r>
          </a:p>
          <a:p>
            <a:pPr lvl="2"/>
            <a:r>
              <a:rPr lang="en-US" dirty="0"/>
              <a:t>Corporation pays taxes on profits, on which shareholders pay income taxes when received as dividends</a:t>
            </a:r>
          </a:p>
          <a:p>
            <a:pPr lvl="1"/>
            <a:r>
              <a:rPr lang="en-US" dirty="0" smtClean="0"/>
              <a:t>Cost</a:t>
            </a:r>
          </a:p>
          <a:p>
            <a:pPr lvl="2"/>
            <a:r>
              <a:rPr lang="en-US" dirty="0"/>
              <a:t>$281.25 </a:t>
            </a:r>
            <a:r>
              <a:rPr lang="en-US" dirty="0" smtClean="0"/>
              <a:t>to start ($</a:t>
            </a:r>
            <a:r>
              <a:rPr lang="en-US" dirty="0"/>
              <a:t>150 filing fee, </a:t>
            </a:r>
            <a:r>
              <a:rPr lang="en-US" dirty="0" smtClean="0"/>
              <a:t>$</a:t>
            </a:r>
            <a:r>
              <a:rPr lang="en-US" dirty="0"/>
              <a:t>25 franchise tax fee, </a:t>
            </a:r>
            <a:r>
              <a:rPr lang="en-US" dirty="0" smtClean="0"/>
              <a:t>$</a:t>
            </a:r>
            <a:r>
              <a:rPr lang="en-US" dirty="0"/>
              <a:t>100 expedited fee, $6.25 payment processing fee</a:t>
            </a:r>
            <a:r>
              <a:rPr lang="en-US" dirty="0" smtClean="0"/>
              <a:t>)</a:t>
            </a:r>
          </a:p>
          <a:p>
            <a:pPr lvl="2"/>
            <a:r>
              <a:rPr lang="en-US" dirty="0" smtClean="0"/>
              <a:t>$75 annual report filing</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71200881"/>
      </p:ext>
    </p:extLst>
  </p:cSld>
  <p:clrMapOvr>
    <a:masterClrMapping/>
  </p:clrMapOvr>
  <p:transition spd="slow" advTm="1456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Corporation</a:t>
            </a:r>
            <a:endParaRPr lang="en-US" dirty="0"/>
          </a:p>
        </p:txBody>
      </p:sp>
      <p:sp>
        <p:nvSpPr>
          <p:cNvPr id="3" name="Content Placeholder 2"/>
          <p:cNvSpPr>
            <a:spLocks noGrp="1"/>
          </p:cNvSpPr>
          <p:nvPr>
            <p:ph idx="1"/>
          </p:nvPr>
        </p:nvSpPr>
        <p:spPr/>
        <p:txBody>
          <a:bodyPr/>
          <a:lstStyle/>
          <a:p>
            <a:r>
              <a:rPr lang="en-US" dirty="0" smtClean="0"/>
              <a:t>Subchapter S</a:t>
            </a:r>
          </a:p>
          <a:p>
            <a:pPr lvl="1"/>
            <a:r>
              <a:rPr lang="en-US" dirty="0" smtClean="0"/>
              <a:t>Corporate profits and losses pass directly through to shareholders without being taxed</a:t>
            </a:r>
          </a:p>
          <a:p>
            <a:r>
              <a:rPr lang="en-US" dirty="0" smtClean="0"/>
              <a:t>Close corporations</a:t>
            </a:r>
          </a:p>
          <a:p>
            <a:pPr lvl="1"/>
            <a:r>
              <a:rPr lang="en-US" dirty="0" smtClean="0"/>
              <a:t>Stock is “closely held” by few individuals</a:t>
            </a:r>
          </a:p>
          <a:p>
            <a:pPr lvl="1"/>
            <a:r>
              <a:rPr lang="en-US" dirty="0" smtClean="0"/>
              <a:t>Avoids some formalities by permitting broad shareholder agreements and operation without a board of directors</a:t>
            </a:r>
          </a:p>
          <a:p>
            <a:pPr lvl="1"/>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02779147"/>
      </p:ext>
    </p:extLst>
  </p:cSld>
  <p:clrMapOvr>
    <a:masterClrMapping/>
  </p:clrMapOvr>
  <p:transition spd="slow" advTm="957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Liability Company (LLC)</a:t>
            </a:r>
            <a:endParaRPr lang="en-US" dirty="0"/>
          </a:p>
        </p:txBody>
      </p:sp>
      <p:sp>
        <p:nvSpPr>
          <p:cNvPr id="3" name="Content Placeholder 2"/>
          <p:cNvSpPr>
            <a:spLocks noGrp="1"/>
          </p:cNvSpPr>
          <p:nvPr>
            <p:ph idx="1"/>
          </p:nvPr>
        </p:nvSpPr>
        <p:spPr/>
        <p:txBody>
          <a:bodyPr>
            <a:normAutofit lnSpcReduction="10000"/>
          </a:bodyPr>
          <a:lstStyle/>
          <a:p>
            <a:r>
              <a:rPr lang="en-US" dirty="0" smtClean="0"/>
              <a:t>Simple to start, flexible</a:t>
            </a:r>
          </a:p>
          <a:p>
            <a:r>
              <a:rPr lang="en-US" dirty="0" smtClean="0"/>
              <a:t>Owners, called members, are protected from unlimited personal liability</a:t>
            </a:r>
          </a:p>
          <a:p>
            <a:pPr lvl="1"/>
            <a:r>
              <a:rPr lang="en-US" dirty="0" smtClean="0"/>
              <a:t>As long as best business practices are followed</a:t>
            </a:r>
          </a:p>
          <a:p>
            <a:r>
              <a:rPr lang="en-US" dirty="0"/>
              <a:t>Pass-through entity, so members account for profits and losses on personal taxes</a:t>
            </a:r>
          </a:p>
          <a:p>
            <a:r>
              <a:rPr lang="en-US" dirty="0" smtClean="0"/>
              <a:t>No requirement for formal meetings or elected boards/officers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06310899"/>
      </p:ext>
    </p:extLst>
  </p:cSld>
  <p:clrMapOvr>
    <a:masterClrMapping/>
  </p:clrMapOvr>
  <p:transition spd="slow" advTm="908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Limited Liability Company (LLC)</a:t>
            </a:r>
          </a:p>
        </p:txBody>
      </p:sp>
      <p:sp>
        <p:nvSpPr>
          <p:cNvPr id="3" name="Content Placeholder 2"/>
          <p:cNvSpPr>
            <a:spLocks noGrp="1"/>
          </p:cNvSpPr>
          <p:nvPr>
            <p:ph idx="1"/>
          </p:nvPr>
        </p:nvSpPr>
        <p:spPr/>
        <p:txBody>
          <a:bodyPr/>
          <a:lstStyle/>
          <a:p>
            <a:r>
              <a:rPr lang="en-US" dirty="0" smtClean="0"/>
              <a:t>Drawback</a:t>
            </a:r>
          </a:p>
          <a:p>
            <a:pPr lvl="1"/>
            <a:r>
              <a:rPr lang="en-US" dirty="0" smtClean="0"/>
              <a:t>Cost</a:t>
            </a:r>
          </a:p>
          <a:p>
            <a:pPr lvl="2"/>
            <a:r>
              <a:rPr lang="en-US" dirty="0" smtClean="0"/>
              <a:t>$600 </a:t>
            </a:r>
            <a:r>
              <a:rPr lang="en-US" dirty="0"/>
              <a:t>to start </a:t>
            </a:r>
            <a:r>
              <a:rPr lang="en-US" dirty="0" smtClean="0"/>
              <a:t>($500 </a:t>
            </a:r>
            <a:r>
              <a:rPr lang="en-US" dirty="0"/>
              <a:t>filing fee, </a:t>
            </a:r>
            <a:r>
              <a:rPr lang="en-US" dirty="0" smtClean="0"/>
              <a:t>$</a:t>
            </a:r>
            <a:r>
              <a:rPr lang="en-US" dirty="0"/>
              <a:t>100 expedited </a:t>
            </a:r>
            <a:r>
              <a:rPr lang="en-US" dirty="0" smtClean="0"/>
              <a:t>fee)</a:t>
            </a:r>
            <a:endParaRPr lang="en-US" dirty="0"/>
          </a:p>
          <a:p>
            <a:pPr lvl="2"/>
            <a:r>
              <a:rPr lang="en-US" dirty="0" smtClean="0"/>
              <a:t>$250 </a:t>
            </a:r>
            <a:r>
              <a:rPr lang="en-US" dirty="0"/>
              <a:t>annual report </a:t>
            </a:r>
            <a:r>
              <a:rPr lang="en-US" dirty="0" smtClean="0"/>
              <a:t>filing</a:t>
            </a:r>
            <a:endParaRPr lang="en-US" dirty="0"/>
          </a:p>
        </p:txBody>
      </p:sp>
      <p:pic>
        <p:nvPicPr>
          <p:cNvPr id="5122" name="Picture 2" descr="C:\Users\Andy\AppData\Local\Microsoft\Windows\Temporary Internet Files\Content.IE5\GI6LX0OM\time-money[1].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057400" y="3782231"/>
            <a:ext cx="2667000" cy="275639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4365110"/>
      </p:ext>
    </p:extLst>
  </p:cSld>
  <p:clrMapOvr>
    <a:masterClrMapping/>
  </p:clrMapOvr>
  <p:transition spd="slow" advTm="680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Summary</a:t>
            </a:r>
            <a:endParaRPr lang="en-US" dirty="0"/>
          </a:p>
        </p:txBody>
      </p:sp>
      <p:sp>
        <p:nvSpPr>
          <p:cNvPr id="3" name="Content Placeholder 2"/>
          <p:cNvSpPr>
            <a:spLocks noGrp="1"/>
          </p:cNvSpPr>
          <p:nvPr>
            <p:ph idx="1"/>
            <p:custDataLst>
              <p:tags r:id="rId3"/>
            </p:custDataLst>
          </p:nvPr>
        </p:nvSpPr>
        <p:spPr/>
        <p:txBody>
          <a:bodyPr>
            <a:normAutofit/>
          </a:bodyPr>
          <a:lstStyle/>
          <a:p>
            <a:r>
              <a:rPr lang="en-US" dirty="0" smtClean="0"/>
              <a:t>Choose the best balance of </a:t>
            </a:r>
            <a:r>
              <a:rPr lang="en-US" b="1" dirty="0" smtClean="0"/>
              <a:t>simplicity</a:t>
            </a:r>
            <a:r>
              <a:rPr lang="en-US" dirty="0" smtClean="0"/>
              <a:t>, </a:t>
            </a:r>
            <a:r>
              <a:rPr lang="en-US" b="1" dirty="0" smtClean="0"/>
              <a:t>flexibility</a:t>
            </a:r>
            <a:r>
              <a:rPr lang="en-US" dirty="0" smtClean="0"/>
              <a:t>, </a:t>
            </a:r>
            <a:r>
              <a:rPr lang="en-US" b="1" dirty="0" smtClean="0"/>
              <a:t>cost</a:t>
            </a:r>
            <a:r>
              <a:rPr lang="en-US" dirty="0" smtClean="0"/>
              <a:t>, and liability </a:t>
            </a:r>
            <a:r>
              <a:rPr lang="en-US" b="1" dirty="0" smtClean="0"/>
              <a:t>protection</a:t>
            </a:r>
          </a:p>
          <a:p>
            <a:r>
              <a:rPr lang="en-US" dirty="0" smtClean="0"/>
              <a:t>Think beyond farm business </a:t>
            </a:r>
            <a:r>
              <a:rPr lang="en-US" b="1" dirty="0" smtClean="0"/>
              <a:t>creation</a:t>
            </a:r>
            <a:r>
              <a:rPr lang="en-US" dirty="0" smtClean="0"/>
              <a:t>, and into business </a:t>
            </a:r>
            <a:r>
              <a:rPr lang="en-US" b="1" dirty="0" smtClean="0"/>
              <a:t>maintenance</a:t>
            </a:r>
            <a:r>
              <a:rPr lang="en-US" dirty="0" smtClean="0"/>
              <a:t> and </a:t>
            </a:r>
            <a:r>
              <a:rPr lang="en-US" b="1" dirty="0" smtClean="0"/>
              <a:t>continuity</a:t>
            </a:r>
          </a:p>
          <a:p>
            <a:r>
              <a:rPr lang="en-US" dirty="0" smtClean="0"/>
              <a:t>Seek </a:t>
            </a:r>
            <a:r>
              <a:rPr lang="en-US" b="1" dirty="0" smtClean="0"/>
              <a:t>professional legal counsel</a:t>
            </a:r>
          </a:p>
          <a:p>
            <a:r>
              <a:rPr lang="en-US" dirty="0" smtClean="0"/>
              <a:t>Do your </a:t>
            </a:r>
            <a:r>
              <a:rPr lang="en-US" b="1" dirty="0" smtClean="0"/>
              <a:t>due diligence</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1154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a:bodyPr>
          <a:lstStyle/>
          <a:p>
            <a:pPr>
              <a:defRPr/>
            </a:pPr>
            <a:r>
              <a:rPr lang="en-US" dirty="0" smtClean="0">
                <a:hlinkClick r:id="rId6"/>
              </a:rPr>
              <a:t>Farm Commons</a:t>
            </a:r>
            <a:endParaRPr lang="en-US" dirty="0" smtClean="0"/>
          </a:p>
          <a:p>
            <a:pPr lvl="1">
              <a:defRPr/>
            </a:pPr>
            <a:r>
              <a:rPr lang="en-US" dirty="0" smtClean="0">
                <a:hlinkClick r:id="rId7"/>
              </a:rPr>
              <a:t>Archived webinar </a:t>
            </a:r>
            <a:r>
              <a:rPr lang="en-US" dirty="0" smtClean="0"/>
              <a:t>on exactly this topic</a:t>
            </a:r>
          </a:p>
          <a:p>
            <a:r>
              <a:rPr lang="en-US" dirty="0" smtClean="0"/>
              <a:t>Illinois </a:t>
            </a:r>
            <a:r>
              <a:rPr lang="en-US" dirty="0" smtClean="0">
                <a:hlinkClick r:id="rId8"/>
              </a:rPr>
              <a:t>directfarmbusiness.org</a:t>
            </a:r>
            <a:endParaRPr lang="en-US" dirty="0" smtClean="0"/>
          </a:p>
          <a:p>
            <a:r>
              <a:rPr lang="en-US" dirty="0" smtClean="0">
                <a:hlinkClick r:id="rId9"/>
              </a:rPr>
              <a:t>Illinois Secretary of State Business Services</a:t>
            </a:r>
            <a:endParaRPr lang="en-US" dirty="0" smtClean="0"/>
          </a:p>
          <a:p>
            <a:pPr lvl="1"/>
            <a:r>
              <a:rPr lang="en-US" dirty="0" smtClean="0">
                <a:hlinkClick r:id="rId10"/>
              </a:rPr>
              <a:t>A Guide for Organizing Domestic LLCs</a:t>
            </a:r>
            <a:endParaRPr lang="en-US" dirty="0" smtClean="0"/>
          </a:p>
          <a:p>
            <a:r>
              <a:rPr lang="en-US" dirty="0" smtClean="0"/>
              <a:t>Your local legal and tax professionals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5582887"/>
      </p:ext>
    </p:extLst>
  </p:cSld>
  <p:clrMapOvr>
    <a:masterClrMapping/>
  </p:clrMapOvr>
  <p:transition spd="slow" advTm="882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996820743"/>
              </p:ext>
            </p:extLst>
          </p:nvPr>
        </p:nvGraphicFramePr>
        <p:xfrm>
          <a:off x="2041634" y="1838434"/>
          <a:ext cx="5486400" cy="199644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8"/>
                        </a:rPr>
                        <a:t>weinzier@illinois.edu</a:t>
                      </a:r>
                      <a:endParaRPr lang="en-US" dirty="0" smtClean="0">
                        <a:latin typeface="+mj-lt"/>
                      </a:endParaRPr>
                    </a:p>
                    <a:p>
                      <a:endParaRPr lang="en-US" dirty="0">
                        <a:latin typeface="+mj-lt"/>
                      </a:endParaRPr>
                    </a:p>
                  </a:txBody>
                  <a:tcPr/>
                </a:tc>
              </a:tr>
              <a:tr h="665480">
                <a:tc>
                  <a:txBody>
                    <a:bodyPr/>
                    <a:lstStyle/>
                    <a:p>
                      <a:r>
                        <a:rPr lang="en-US" dirty="0" smtClean="0">
                          <a:latin typeface="+mj-lt"/>
                        </a:rPr>
                        <a:t>Andy Larson</a:t>
                      </a:r>
                      <a:endParaRPr lang="en-US" dirty="0">
                        <a:latin typeface="+mj-lt"/>
                      </a:endParaRPr>
                    </a:p>
                  </a:txBody>
                  <a:tcPr/>
                </a:tc>
                <a:tc>
                  <a:txBody>
                    <a:bodyPr/>
                    <a:lstStyle/>
                    <a:p>
                      <a:r>
                        <a:rPr lang="en-US" dirty="0" smtClean="0">
                          <a:latin typeface="+mj-lt"/>
                          <a:hlinkClick r:id="rId9"/>
                        </a:rPr>
                        <a:t>andylars@illinois.edu</a:t>
                      </a:r>
                      <a:r>
                        <a:rPr lang="en-US" baseline="0" dirty="0" smtClean="0">
                          <a:latin typeface="+mj-lt"/>
                        </a:rPr>
                        <a:t> </a:t>
                      </a:r>
                      <a:endParaRPr lang="en-US" dirty="0" smtClean="0">
                        <a:latin typeface="+mj-lt"/>
                      </a:endParaRPr>
                    </a:p>
                    <a:p>
                      <a:endParaRPr lang="en-US" dirty="0">
                        <a:latin typeface="+mj-lt"/>
                      </a:endParaRPr>
                    </a:p>
                  </a:txBody>
                  <a:tcPr/>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226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8986275"/>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430376" y="1066800"/>
            <a:ext cx="6408824" cy="2590799"/>
          </a:xfrm>
        </p:spPr>
        <p:txBody>
          <a:bodyPr>
            <a:normAutofit/>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Choosing Your Small Farm Business Structure</a:t>
            </a:r>
            <a:endParaRPr lang="en-US" sz="4000" dirty="0">
              <a:solidFill>
                <a:srgbClr val="0000FF"/>
              </a:solidFill>
            </a:endParaRPr>
          </a:p>
        </p:txBody>
      </p:sp>
      <p:sp>
        <p:nvSpPr>
          <p:cNvPr id="3" name="Subtitle 2"/>
          <p:cNvSpPr>
            <a:spLocks noGrp="1"/>
          </p:cNvSpPr>
          <p:nvPr>
            <p:ph type="subTitle" idx="1"/>
            <p:custDataLst>
              <p:tags r:id="rId3"/>
            </p:custDataLst>
          </p:nvPr>
        </p:nvSpPr>
        <p:spPr>
          <a:xfrm>
            <a:off x="4066672" y="3657600"/>
            <a:ext cx="4772528" cy="990600"/>
          </a:xfrm>
        </p:spPr>
        <p:txBody>
          <a:bodyPr>
            <a:noAutofit/>
          </a:bodyPr>
          <a:lstStyle/>
          <a:p>
            <a:r>
              <a:rPr lang="en-US" sz="3600" dirty="0" smtClean="0"/>
              <a:t>Andy Larson</a:t>
            </a:r>
          </a:p>
          <a:p>
            <a:r>
              <a:rPr lang="en-US" sz="3600" dirty="0" smtClean="0"/>
              <a:t> April 2015</a:t>
            </a:r>
            <a:endParaRPr lang="en-US" sz="3600"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952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As they start their farms, beginning fruit and vegetable growers will:</a:t>
            </a:r>
          </a:p>
          <a:p>
            <a:pPr lvl="1"/>
            <a:r>
              <a:rPr lang="en-US" dirty="0" smtClean="0"/>
              <a:t>Know about the various types of business structures available to Illinois farms</a:t>
            </a:r>
          </a:p>
          <a:p>
            <a:pPr lvl="1"/>
            <a:r>
              <a:rPr lang="en-US" dirty="0" smtClean="0"/>
              <a:t>Have some understanding of the pros and cons of these various business structures</a:t>
            </a:r>
          </a:p>
          <a:p>
            <a:pPr lvl="1"/>
            <a:r>
              <a:rPr lang="en-US" dirty="0" smtClean="0"/>
              <a:t>Consult an attorney before making the final decision on which structure is of most benefit</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31596848"/>
      </p:ext>
    </p:extLst>
  </p:cSld>
  <p:clrMapOvr>
    <a:masterClrMapping/>
  </p:clrMapOvr>
  <p:transition spd="slow" advTm="480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The Basics</a:t>
            </a:r>
            <a:endParaRPr lang="en-US" dirty="0"/>
          </a:p>
        </p:txBody>
      </p:sp>
      <p:sp>
        <p:nvSpPr>
          <p:cNvPr id="10" name="Content Placeholder 9"/>
          <p:cNvSpPr>
            <a:spLocks noGrp="1"/>
          </p:cNvSpPr>
          <p:nvPr>
            <p:ph idx="1"/>
          </p:nvPr>
        </p:nvSpPr>
        <p:spPr/>
        <p:txBody>
          <a:bodyPr/>
          <a:lstStyle/>
          <a:p>
            <a:r>
              <a:rPr lang="en-US" dirty="0" smtClean="0"/>
              <a:t>Factors to consider:</a:t>
            </a:r>
          </a:p>
          <a:p>
            <a:pPr lvl="1"/>
            <a:r>
              <a:rPr lang="en-US" dirty="0" smtClean="0"/>
              <a:t>Simplicity</a:t>
            </a:r>
          </a:p>
          <a:p>
            <a:pPr lvl="1"/>
            <a:r>
              <a:rPr lang="en-US" dirty="0" smtClean="0"/>
              <a:t>Flexibility</a:t>
            </a:r>
          </a:p>
          <a:p>
            <a:pPr lvl="1"/>
            <a:r>
              <a:rPr lang="en-US" dirty="0"/>
              <a:t>Cost</a:t>
            </a:r>
          </a:p>
          <a:p>
            <a:pPr lvl="1"/>
            <a:r>
              <a:rPr lang="en-US" dirty="0" smtClean="0"/>
              <a:t>Protection from </a:t>
            </a:r>
            <a:br>
              <a:rPr lang="en-US" dirty="0" smtClean="0"/>
            </a:br>
            <a:r>
              <a:rPr lang="en-US" dirty="0" smtClean="0"/>
              <a:t>personal liability</a:t>
            </a:r>
          </a:p>
        </p:txBody>
      </p:sp>
      <p:pic>
        <p:nvPicPr>
          <p:cNvPr id="1030" name="Picture 6" descr="C:\Users\Andy\AppData\Local\Microsoft\Windows\Temporary Internet Files\Content.IE5\DGX2YFRQ\question-mark7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1200" y="24384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62458930"/>
      </p:ext>
    </p:extLst>
  </p:cSld>
  <p:clrMapOvr>
    <a:masterClrMapping/>
  </p:clrMapOvr>
  <p:transition spd="slow" advTm="839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Basics</a:t>
            </a:r>
            <a:endParaRPr lang="en-US" dirty="0"/>
          </a:p>
        </p:txBody>
      </p:sp>
      <p:sp>
        <p:nvSpPr>
          <p:cNvPr id="3" name="Content Placeholder 2"/>
          <p:cNvSpPr>
            <a:spLocks noGrp="1"/>
          </p:cNvSpPr>
          <p:nvPr>
            <p:ph idx="1"/>
          </p:nvPr>
        </p:nvSpPr>
        <p:spPr/>
        <p:txBody>
          <a:bodyPr/>
          <a:lstStyle/>
          <a:p>
            <a:r>
              <a:rPr lang="en-US" dirty="0" smtClean="0"/>
              <a:t>Structures to consider:</a:t>
            </a:r>
          </a:p>
          <a:p>
            <a:pPr lvl="1"/>
            <a:r>
              <a:rPr lang="en-US" dirty="0" smtClean="0"/>
              <a:t>Sole proprietorship</a:t>
            </a:r>
          </a:p>
          <a:p>
            <a:pPr lvl="1"/>
            <a:r>
              <a:rPr lang="en-US" dirty="0" smtClean="0"/>
              <a:t>Partnership </a:t>
            </a:r>
            <a:br>
              <a:rPr lang="en-US" dirty="0" smtClean="0"/>
            </a:br>
            <a:r>
              <a:rPr lang="en-US" dirty="0" smtClean="0"/>
              <a:t>(and its variants)</a:t>
            </a:r>
          </a:p>
          <a:p>
            <a:pPr lvl="1"/>
            <a:r>
              <a:rPr lang="en-US" dirty="0" smtClean="0"/>
              <a:t>Limited Liability Company</a:t>
            </a:r>
            <a:br>
              <a:rPr lang="en-US" dirty="0" smtClean="0"/>
            </a:br>
            <a:r>
              <a:rPr lang="en-US" dirty="0" smtClean="0"/>
              <a:t>(LLC)</a:t>
            </a:r>
          </a:p>
          <a:p>
            <a:pPr lvl="1"/>
            <a:r>
              <a:rPr lang="en-US" dirty="0" smtClean="0"/>
              <a:t>Corporation</a:t>
            </a:r>
            <a:br>
              <a:rPr lang="en-US" dirty="0" smtClean="0"/>
            </a:br>
            <a:r>
              <a:rPr lang="en-US" dirty="0" smtClean="0"/>
              <a:t>(and its variants)</a:t>
            </a:r>
          </a:p>
          <a:p>
            <a:pPr lvl="1"/>
            <a:endParaRPr lang="en-US" dirty="0" smtClean="0"/>
          </a:p>
        </p:txBody>
      </p:sp>
      <p:pic>
        <p:nvPicPr>
          <p:cNvPr id="2059" name="Picture 11" descr="D:\Downloads\691478431_7c2a31a96a_z.jp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5562600" y="609600"/>
            <a:ext cx="3454404" cy="4859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40404" y="5468815"/>
            <a:ext cx="3276600" cy="307777"/>
          </a:xfrm>
          <a:prstGeom prst="rect">
            <a:avLst/>
          </a:prstGeom>
          <a:noFill/>
        </p:spPr>
        <p:txBody>
          <a:bodyPr wrap="square" rtlCol="0">
            <a:spAutoFit/>
          </a:bodyPr>
          <a:lstStyle/>
          <a:p>
            <a:pPr algn="r"/>
            <a:r>
              <a:rPr lang="en-US" sz="1400" dirty="0" smtClean="0"/>
              <a:t>www.flickr.com/photos/kalmyket</a:t>
            </a:r>
            <a:r>
              <a:rPr lang="en-US" sz="1400" dirty="0"/>
              <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07243440"/>
      </p:ext>
    </p:extLst>
  </p:cSld>
  <p:clrMapOvr>
    <a:masterClrMapping/>
  </p:clrMapOvr>
  <p:transition spd="slow" advTm="1086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 Proprietorship</a:t>
            </a:r>
            <a:endParaRPr lang="en-US" dirty="0"/>
          </a:p>
        </p:txBody>
      </p:sp>
      <p:sp>
        <p:nvSpPr>
          <p:cNvPr id="3" name="Content Placeholder 2"/>
          <p:cNvSpPr>
            <a:spLocks noGrp="1"/>
          </p:cNvSpPr>
          <p:nvPr>
            <p:ph idx="1"/>
          </p:nvPr>
        </p:nvSpPr>
        <p:spPr>
          <a:xfrm>
            <a:off x="762000" y="1596413"/>
            <a:ext cx="8077200" cy="4575787"/>
          </a:xfrm>
        </p:spPr>
        <p:txBody>
          <a:bodyPr>
            <a:normAutofit fontScale="92500" lnSpcReduction="10000"/>
          </a:bodyPr>
          <a:lstStyle/>
          <a:p>
            <a:r>
              <a:rPr lang="en-US" dirty="0" smtClean="0"/>
              <a:t>Simple to form, owner and business are one and the same</a:t>
            </a:r>
          </a:p>
          <a:p>
            <a:pPr lvl="1"/>
            <a:r>
              <a:rPr lang="en-US" dirty="0" smtClean="0"/>
              <a:t>Business taxes filed with personal taxes</a:t>
            </a:r>
          </a:p>
          <a:p>
            <a:r>
              <a:rPr lang="en-US" dirty="0" smtClean="0"/>
              <a:t>No filing fee or annual report fee with the Secretary of State</a:t>
            </a:r>
          </a:p>
          <a:p>
            <a:r>
              <a:rPr lang="en-US" dirty="0" smtClean="0"/>
              <a:t>If operating under an “assumed” name:</a:t>
            </a:r>
          </a:p>
          <a:p>
            <a:pPr lvl="1"/>
            <a:r>
              <a:rPr lang="en-US" dirty="0" smtClean="0"/>
              <a:t>There may be a DBA filing fee with your county </a:t>
            </a:r>
            <a:r>
              <a:rPr lang="en-US" dirty="0"/>
              <a:t>c</a:t>
            </a:r>
            <a:r>
              <a:rPr lang="en-US" dirty="0" smtClean="0"/>
              <a:t>lerk</a:t>
            </a:r>
          </a:p>
          <a:p>
            <a:pPr lvl="1"/>
            <a:r>
              <a:rPr lang="en-US" dirty="0" smtClean="0"/>
              <a:t>Will have to publish intention to operate under assumed name in the newspaper for three consecutive weeks</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4572499"/>
      </p:ext>
    </p:extLst>
  </p:cSld>
  <p:clrMapOvr>
    <a:masterClrMapping/>
  </p:clrMapOvr>
  <p:transition spd="slow" advTm="1041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 Proprietorship</a:t>
            </a:r>
            <a:endParaRPr lang="en-US" dirty="0"/>
          </a:p>
        </p:txBody>
      </p:sp>
      <p:sp>
        <p:nvSpPr>
          <p:cNvPr id="3" name="Content Placeholder 2"/>
          <p:cNvSpPr>
            <a:spLocks noGrp="1"/>
          </p:cNvSpPr>
          <p:nvPr>
            <p:ph idx="1"/>
          </p:nvPr>
        </p:nvSpPr>
        <p:spPr/>
        <p:txBody>
          <a:bodyPr/>
          <a:lstStyle/>
          <a:p>
            <a:r>
              <a:rPr lang="en-US" dirty="0" smtClean="0"/>
              <a:t>The major drawback:</a:t>
            </a:r>
          </a:p>
          <a:p>
            <a:pPr lvl="1"/>
            <a:r>
              <a:rPr lang="en-US" dirty="0" smtClean="0"/>
              <a:t>Since you and your business are one entity, you are personally responsible for the liabilities of the business</a:t>
            </a:r>
            <a:endParaRPr lang="en-US" dirty="0"/>
          </a:p>
        </p:txBody>
      </p:sp>
      <p:grpSp>
        <p:nvGrpSpPr>
          <p:cNvPr id="4" name="Group 3"/>
          <p:cNvGrpSpPr/>
          <p:nvPr/>
        </p:nvGrpSpPr>
        <p:grpSpPr>
          <a:xfrm>
            <a:off x="1600200" y="3657600"/>
            <a:ext cx="4292600" cy="3165884"/>
            <a:chOff x="1600200" y="3657600"/>
            <a:chExt cx="4292600" cy="3165884"/>
          </a:xfrm>
        </p:grpSpPr>
        <p:pic>
          <p:nvPicPr>
            <p:cNvPr id="3076" name="Picture 4" descr="D:\Downloads\152445519_10b1eeeb51_z.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00200" y="3657600"/>
              <a:ext cx="4292600" cy="2863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16200" y="6515707"/>
              <a:ext cx="3276600" cy="307777"/>
            </a:xfrm>
            <a:prstGeom prst="rect">
              <a:avLst/>
            </a:prstGeom>
            <a:noFill/>
          </p:spPr>
          <p:txBody>
            <a:bodyPr wrap="square" rtlCol="0">
              <a:spAutoFit/>
            </a:bodyPr>
            <a:lstStyle/>
            <a:p>
              <a:pPr algn="r"/>
              <a:r>
                <a:rPr lang="en-US" sz="1400" dirty="0"/>
                <a:t>https://www.flickr.com/photos/wallyg/</a:t>
              </a:r>
            </a:p>
          </p:txBody>
        </p:sp>
      </p:gr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51013391"/>
      </p:ext>
    </p:extLst>
  </p:cSld>
  <p:clrMapOvr>
    <a:masterClrMapping/>
  </p:clrMapOvr>
  <p:transition spd="slow" advTm="713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a:t>
            </a:r>
            <a:endParaRPr lang="en-US" dirty="0"/>
          </a:p>
        </p:txBody>
      </p:sp>
      <p:sp>
        <p:nvSpPr>
          <p:cNvPr id="3" name="Content Placeholder 2"/>
          <p:cNvSpPr>
            <a:spLocks noGrp="1"/>
          </p:cNvSpPr>
          <p:nvPr>
            <p:ph idx="1"/>
          </p:nvPr>
        </p:nvSpPr>
        <p:spPr/>
        <p:txBody>
          <a:bodyPr/>
          <a:lstStyle/>
          <a:p>
            <a:r>
              <a:rPr lang="en-US" dirty="0" smtClean="0"/>
              <a:t>Similarly simple and cheap</a:t>
            </a:r>
          </a:p>
          <a:p>
            <a:pPr lvl="1"/>
            <a:r>
              <a:rPr lang="en-US" dirty="0" smtClean="0"/>
              <a:t>Tax liability passes through to owners’ tax returns</a:t>
            </a:r>
          </a:p>
          <a:p>
            <a:pPr lvl="1"/>
            <a:r>
              <a:rPr lang="en-US" dirty="0" smtClean="0"/>
              <a:t>Registration </a:t>
            </a:r>
            <a:r>
              <a:rPr lang="en-US" dirty="0"/>
              <a:t>of assumed name with county </a:t>
            </a:r>
            <a:r>
              <a:rPr lang="en-US" dirty="0" smtClean="0"/>
              <a:t>clerk</a:t>
            </a:r>
          </a:p>
          <a:p>
            <a:r>
              <a:rPr lang="en-US" dirty="0" smtClean="0"/>
              <a:t>Both owners authorized to act on behalf of the business</a:t>
            </a:r>
          </a:p>
        </p:txBody>
      </p:sp>
      <p:pic>
        <p:nvPicPr>
          <p:cNvPr id="4098" name="Picture 2" descr="D:\Downloads\11308773334_99b8db0b4e_z.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09800" y="4505279"/>
            <a:ext cx="3677138" cy="20683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0538" y="6573669"/>
            <a:ext cx="4292600" cy="307777"/>
          </a:xfrm>
          <a:prstGeom prst="rect">
            <a:avLst/>
          </a:prstGeom>
          <a:noFill/>
        </p:spPr>
        <p:txBody>
          <a:bodyPr wrap="square" rtlCol="0">
            <a:spAutoFit/>
          </a:bodyPr>
          <a:lstStyle/>
          <a:p>
            <a:pPr algn="r"/>
            <a:r>
              <a:rPr lang="en-US" sz="1400" dirty="0"/>
              <a:t>https://www.flickr.com/photos/birkbeckmediaservices/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6696793"/>
      </p:ext>
    </p:extLst>
  </p:cSld>
  <p:clrMapOvr>
    <a:masterClrMapping/>
  </p:clrMapOvr>
  <p:transition spd="slow" advTm="637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a:t>
            </a:r>
            <a:endParaRPr lang="en-US" dirty="0"/>
          </a:p>
        </p:txBody>
      </p:sp>
      <p:sp>
        <p:nvSpPr>
          <p:cNvPr id="3" name="Content Placeholder 2"/>
          <p:cNvSpPr>
            <a:spLocks noGrp="1"/>
          </p:cNvSpPr>
          <p:nvPr>
            <p:ph idx="1"/>
          </p:nvPr>
        </p:nvSpPr>
        <p:spPr/>
        <p:txBody>
          <a:bodyPr/>
          <a:lstStyle/>
          <a:p>
            <a:r>
              <a:rPr lang="en-US" dirty="0" smtClean="0"/>
              <a:t>Drawbacks:</a:t>
            </a:r>
          </a:p>
          <a:p>
            <a:pPr lvl="1"/>
            <a:r>
              <a:rPr lang="en-US" dirty="0" smtClean="0"/>
              <a:t>Again</a:t>
            </a:r>
            <a:r>
              <a:rPr lang="en-US" dirty="0"/>
              <a:t>, both owners responsible for </a:t>
            </a:r>
            <a:r>
              <a:rPr lang="en-US" dirty="0" smtClean="0"/>
              <a:t>all liabilities </a:t>
            </a:r>
            <a:r>
              <a:rPr lang="en-US" dirty="0"/>
              <a:t>of the </a:t>
            </a:r>
            <a:r>
              <a:rPr lang="en-US" dirty="0" smtClean="0"/>
              <a:t>business</a:t>
            </a:r>
          </a:p>
          <a:p>
            <a:pPr lvl="2"/>
            <a:r>
              <a:rPr lang="en-US" dirty="0" smtClean="0"/>
              <a:t>Including obligations entered into by </a:t>
            </a:r>
            <a:r>
              <a:rPr lang="en-US" dirty="0"/>
              <a:t>other </a:t>
            </a:r>
            <a:r>
              <a:rPr lang="en-US" dirty="0" smtClean="0"/>
              <a:t>partner</a:t>
            </a:r>
          </a:p>
          <a:p>
            <a:pPr lvl="1"/>
            <a:r>
              <a:rPr lang="en-US" dirty="0" smtClean="0"/>
              <a:t>If a partner leaves, partnership may dissolve</a:t>
            </a:r>
          </a:p>
          <a:p>
            <a:pPr lvl="1"/>
            <a:r>
              <a:rPr lang="en-US" dirty="0" smtClean="0"/>
              <a:t>Partnership shares are not freely transferable</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55478"/>
      </p:ext>
    </p:extLst>
  </p:cSld>
  <p:clrMapOvr>
    <a:masterClrMapping/>
  </p:clrMapOvr>
  <p:transition spd="slow" advTm="770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TIMING" val="|8.7"/>
</p:tagLst>
</file>

<file path=ppt/tags/tag11.xml><?xml version="1.0" encoding="utf-8"?>
<p:tagLst xmlns:a="http://schemas.openxmlformats.org/drawingml/2006/main" xmlns:r="http://schemas.openxmlformats.org/officeDocument/2006/relationships" xmlns:p="http://schemas.openxmlformats.org/presentationml/2006/main">
  <p:tag name="TIMING" val="|2.9|24.8"/>
</p:tagLst>
</file>

<file path=ppt/tags/tag12.xml><?xml version="1.0" encoding="utf-8"?>
<p:tagLst xmlns:a="http://schemas.openxmlformats.org/drawingml/2006/main" xmlns:r="http://schemas.openxmlformats.org/officeDocument/2006/relationships" xmlns:p="http://schemas.openxmlformats.org/presentationml/2006/main">
  <p:tag name="TIMING" val="|3|44.3|11.7"/>
</p:tagLst>
</file>

<file path=ppt/tags/tag13.xml><?xml version="1.0" encoding="utf-8"?>
<p:tagLst xmlns:a="http://schemas.openxmlformats.org/drawingml/2006/main" xmlns:r="http://schemas.openxmlformats.org/officeDocument/2006/relationships" xmlns:p="http://schemas.openxmlformats.org/presentationml/2006/main">
  <p:tag name="TIMING" val="|9.6|11.5|7.4"/>
</p:tagLst>
</file>

<file path=ppt/tags/tag14.xml><?xml version="1.0" encoding="utf-8"?>
<p:tagLst xmlns:a="http://schemas.openxmlformats.org/drawingml/2006/main" xmlns:r="http://schemas.openxmlformats.org/officeDocument/2006/relationships" xmlns:p="http://schemas.openxmlformats.org/presentationml/2006/main">
  <p:tag name="TIMING" val="|4.2|28.8"/>
</p:tagLst>
</file>

<file path=ppt/tags/tag15.xml><?xml version="1.0" encoding="utf-8"?>
<p:tagLst xmlns:a="http://schemas.openxmlformats.org/drawingml/2006/main" xmlns:r="http://schemas.openxmlformats.org/officeDocument/2006/relationships" xmlns:p="http://schemas.openxmlformats.org/presentationml/2006/main">
  <p:tag name="TIMING" val="|3.2|86.3|24.2"/>
</p:tagLst>
</file>

<file path=ppt/tags/tag16.xml><?xml version="1.0" encoding="utf-8"?>
<p:tagLst xmlns:a="http://schemas.openxmlformats.org/drawingml/2006/main" xmlns:r="http://schemas.openxmlformats.org/officeDocument/2006/relationships" xmlns:p="http://schemas.openxmlformats.org/presentationml/2006/main">
  <p:tag name="TIMING" val="|12.1|35.3"/>
</p:tagLst>
</file>

<file path=ppt/tags/tag17.xml><?xml version="1.0" encoding="utf-8"?>
<p:tagLst xmlns:a="http://schemas.openxmlformats.org/drawingml/2006/main" xmlns:r="http://schemas.openxmlformats.org/officeDocument/2006/relationships" xmlns:p="http://schemas.openxmlformats.org/presentationml/2006/main">
  <p:tag name="TIMING" val="|26.3|28.9|4.1|8.1"/>
</p:tagLst>
</file>

<file path=ppt/tags/tag18.xml><?xml version="1.0" encoding="utf-8"?>
<p:tagLst xmlns:a="http://schemas.openxmlformats.org/drawingml/2006/main" xmlns:r="http://schemas.openxmlformats.org/officeDocument/2006/relationships" xmlns:p="http://schemas.openxmlformats.org/presentationml/2006/main">
  <p:tag name="TIMING" val="|14.5|30.7"/>
</p:tagLst>
</file>

<file path=ppt/tags/tag19.xml><?xml version="1.0" encoding="utf-8"?>
<p:tagLst xmlns:a="http://schemas.openxmlformats.org/drawingml/2006/main" xmlns:r="http://schemas.openxmlformats.org/officeDocument/2006/relationships" xmlns:p="http://schemas.openxmlformats.org/presentationml/2006/main">
  <p:tag name="DVSECTIONID" val="Unk8vjtC9q0JAXtyxsX2O5"/>
  <p:tag name="TIMING" val="|14.5|27.3|26.3|23.4"/>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0.xml><?xml version="1.0" encoding="utf-8"?>
<p:tagLst xmlns:a="http://schemas.openxmlformats.org/drawingml/2006/main" xmlns:r="http://schemas.openxmlformats.org/officeDocument/2006/relationships" xmlns:p="http://schemas.openxmlformats.org/presentationml/2006/main">
  <p:tag name="DVSHAPEID" val="Rcuf4iZwLgLEPe9Eifdx3u"/>
</p:tagLst>
</file>

<file path=ppt/tags/tag21.xml><?xml version="1.0" encoding="utf-8"?>
<p:tagLst xmlns:a="http://schemas.openxmlformats.org/drawingml/2006/main" xmlns:r="http://schemas.openxmlformats.org/officeDocument/2006/relationships" xmlns:p="http://schemas.openxmlformats.org/presentationml/2006/main">
  <p:tag name="DVSHAPEID" val="uzParF19LzvJyR9qw266In"/>
</p:tagLst>
</file>

<file path=ppt/tags/tag22.xml><?xml version="1.0" encoding="utf-8"?>
<p:tagLst xmlns:a="http://schemas.openxmlformats.org/drawingml/2006/main" xmlns:r="http://schemas.openxmlformats.org/officeDocument/2006/relationships" xmlns:p="http://schemas.openxmlformats.org/presentationml/2006/main">
  <p:tag name="TIMING" val="|3.1|21.4|14.5|25.8"/>
</p:tagLst>
</file>

<file path=ppt/tags/tag2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2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5.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2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2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TIMING" val="|10.8|6.7|11.3"/>
</p:tagLst>
</file>

<file path=ppt/tags/tag7.xml><?xml version="1.0" encoding="utf-8"?>
<p:tagLst xmlns:a="http://schemas.openxmlformats.org/drawingml/2006/main" xmlns:r="http://schemas.openxmlformats.org/officeDocument/2006/relationships" xmlns:p="http://schemas.openxmlformats.org/presentationml/2006/main">
  <p:tag name="TIMING" val="|25.9|10.8|10.6|20.8"/>
</p:tagLst>
</file>

<file path=ppt/tags/tag8.xml><?xml version="1.0" encoding="utf-8"?>
<p:tagLst xmlns:a="http://schemas.openxmlformats.org/drawingml/2006/main" xmlns:r="http://schemas.openxmlformats.org/officeDocument/2006/relationships" xmlns:p="http://schemas.openxmlformats.org/presentationml/2006/main">
  <p:tag name="TIMING" val="|3.7|6.2|5|5.8"/>
</p:tagLst>
</file>

<file path=ppt/tags/tag9.xml><?xml version="1.0" encoding="utf-8"?>
<p:tagLst xmlns:a="http://schemas.openxmlformats.org/drawingml/2006/main" xmlns:r="http://schemas.openxmlformats.org/officeDocument/2006/relationships" xmlns:p="http://schemas.openxmlformats.org/presentationml/2006/main">
  <p:tag name="TIMING" val="|9.2|20.8|63.4|1.9|2.7"/>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3680</Words>
  <Application>Microsoft Office PowerPoint</Application>
  <PresentationFormat>On-screen Show (4:3)</PresentationFormat>
  <Paragraphs>186</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Cambria</vt:lpstr>
      <vt:lpstr>Georgia</vt:lpstr>
      <vt:lpstr>Times New Roman</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Choosing Your Small Farm Business Structure</vt:lpstr>
      <vt:lpstr>Objectives</vt:lpstr>
      <vt:lpstr>The Basics</vt:lpstr>
      <vt:lpstr>The Basics</vt:lpstr>
      <vt:lpstr>Sole Proprietorship</vt:lpstr>
      <vt:lpstr>Sole Proprietorship</vt:lpstr>
      <vt:lpstr>Partnership</vt:lpstr>
      <vt:lpstr>Partnership</vt:lpstr>
      <vt:lpstr>Partnership</vt:lpstr>
      <vt:lpstr>Corporation</vt:lpstr>
      <vt:lpstr>Corporation</vt:lpstr>
      <vt:lpstr>Corporation</vt:lpstr>
      <vt:lpstr>Limited Liability Company (LLC)</vt:lpstr>
      <vt:lpstr>Limited Liability Company (LLC)</vt:lpstr>
      <vt:lpstr>Summary</vt:lpstr>
      <vt:lpstr>Resources</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2016-05-09T20:26:34Z</dcterms:modified>
</cp:coreProperties>
</file>